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91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80000" autoAdjust="0"/>
  </p:normalViewPr>
  <p:slideViewPr>
    <p:cSldViewPr snapToGrid="0" snapToObjects="1">
      <p:cViewPr varScale="1">
        <p:scale>
          <a:sx n="53" d="100"/>
          <a:sy n="53" d="100"/>
        </p:scale>
        <p:origin x="1014" y="66"/>
      </p:cViewPr>
      <p:guideLst/>
    </p:cSldViewPr>
  </p:slideViewPr>
  <p:notesTextViewPr>
    <p:cViewPr>
      <p:scale>
        <a:sx n="1" d="1"/>
        <a:sy n="1" d="1"/>
      </p:scale>
      <p:origin x="0" y="-33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88FD0-342D-4023-9B34-77176DD86813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D1395-C110-41A1-A860-93B9987BEB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859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https://create.kahoot.it/share/d1fa9780-be45-440a-8060-bbd565b8b2a4</a:t>
            </a:r>
          </a:p>
          <a:p>
            <a:r>
              <a:rPr lang="en-AU" dirty="0"/>
              <a:t>https://www.mathgames.com/skill/7.150-solve-two-step-linear-equations</a:t>
            </a:r>
          </a:p>
          <a:p>
            <a:r>
              <a:rPr lang="en-AU" dirty="0"/>
              <a:t>https://www.math-only-math.com/math-quizzes.html</a:t>
            </a:r>
          </a:p>
          <a:p>
            <a:r>
              <a:rPr lang="en-AU" dirty="0"/>
              <a:t>One step:</a:t>
            </a:r>
          </a:p>
          <a:p>
            <a:r>
              <a:rPr lang="en-AU" dirty="0"/>
              <a:t>https://create.kahoot.it/share/9d4f7452-815f-4892-9ab2-2f94d17934e0</a:t>
            </a:r>
          </a:p>
          <a:p>
            <a:r>
              <a:rPr lang="en-AU" dirty="0"/>
              <a:t>https://quizizz.com/admin/quiz/5812017345bb31f82b9ecc03/solving-one-step-equations</a:t>
            </a:r>
          </a:p>
          <a:p>
            <a:r>
              <a:rPr lang="en-AU"/>
              <a:t>Algebra vocab</a:t>
            </a:r>
            <a:endParaRPr lang="en-AU" dirty="0"/>
          </a:p>
          <a:p>
            <a:r>
              <a:rPr lang="en-AU" dirty="0"/>
              <a:t>https://create.kahoot.it/details/13db95c4-c230-43e2-9d6d-1dbaf1b08f14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D1395-C110-41A1-A860-93B9987BEB0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868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9/15/2022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5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1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9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2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7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2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6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1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9/15/2022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4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2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3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1" r:id="rId4"/>
    <p:sldLayoutId id="2147483702" r:id="rId5"/>
    <p:sldLayoutId id="2147483708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25AF0F-B3D5-4785-B1FF-6130F09EF2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3619" b="10131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4E565B-2B7B-B142-95C2-454DBEF8D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en-AU" sz="6300" b="1" dirty="0"/>
              <a:t>Solving two steps equations</a:t>
            </a:r>
            <a:endParaRPr lang="en-US" sz="6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66A4CD-6883-9846-B2FE-5E657BCEF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Lesson 8A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297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Solve : 9 = 3 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848" t="-55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8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blipFill>
                <a:blip r:embed="rId3"/>
                <a:stretch>
                  <a:fillRect l="-26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608554" y="5305391"/>
                <a:ext cx="2142190" cy="84388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4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dirty="0"/>
                  <a:t>=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554" y="5305391"/>
                <a:ext cx="2142190" cy="843885"/>
              </a:xfrm>
              <a:prstGeom prst="rect">
                <a:avLst/>
              </a:prstGeom>
              <a:blipFill>
                <a:blip r:embed="rId4"/>
                <a:stretch>
                  <a:fillRect l="-396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9390156" y="5471338"/>
            <a:ext cx="239807" cy="494579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9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>
                    <a:solidFill>
                      <a:srgbClr val="7030A0"/>
                    </a:solidFill>
                  </a:rPr>
                  <a:t>3 </a:t>
                </a:r>
                <a:r>
                  <a:rPr lang="en-US" sz="9600" dirty="0">
                    <a:solidFill>
                      <a:srgbClr val="FF0000"/>
                    </a:solidFill>
                  </a:rPr>
                  <a:t>+</a:t>
                </a:r>
                <a:r>
                  <a:rPr lang="en-US" sz="9600" dirty="0">
                    <a:solidFill>
                      <a:srgbClr val="7030A0"/>
                    </a:solidFill>
                  </a:rPr>
                  <a:t> </a:t>
                </a:r>
                <a:r>
                  <a:rPr lang="en-US" sz="9600" dirty="0">
                    <a:solidFill>
                      <a:srgbClr val="FF0000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blipFill>
                <a:blip r:embed="rId5"/>
                <a:stretch>
                  <a:fillRect l="-9519" t="-20155" b="-4302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5686868" y="2837093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79486" y="2055309"/>
            <a:ext cx="5070946" cy="1944889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2" y="1793976"/>
            <a:ext cx="7336969" cy="249411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813718" y="2055309"/>
            <a:ext cx="3947884" cy="1944889"/>
          </a:xfrm>
          <a:prstGeom prst="donut">
            <a:avLst>
              <a:gd name="adj" fmla="val 4799"/>
            </a:avLst>
          </a:prstGeom>
          <a:solidFill>
            <a:srgbClr val="C00000">
              <a:alpha val="9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15" name="Doughnut 13">
            <a:extLst>
              <a:ext uri="{FF2B5EF4-FFF2-40B4-BE49-F238E27FC236}">
                <a16:creationId xmlns:a16="http://schemas.microsoft.com/office/drawing/2014/main" id="{6B03B9E7-1E0F-BC8D-9394-663B5B12C9F2}"/>
              </a:ext>
            </a:extLst>
          </p:cNvPr>
          <p:cNvSpPr/>
          <p:nvPr/>
        </p:nvSpPr>
        <p:spPr>
          <a:xfrm>
            <a:off x="5620714" y="2334301"/>
            <a:ext cx="1689056" cy="1509378"/>
          </a:xfrm>
          <a:prstGeom prst="donut">
            <a:avLst>
              <a:gd name="adj" fmla="val 479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5A3B87C-CC19-DA05-EA69-CCA13B481CE4}"/>
              </a:ext>
            </a:extLst>
          </p:cNvPr>
          <p:cNvSpPr txBox="1">
            <a:spLocks/>
          </p:cNvSpPr>
          <p:nvPr/>
        </p:nvSpPr>
        <p:spPr>
          <a:xfrm rot="12762059" flipV="1">
            <a:off x="4704459" y="2692522"/>
            <a:ext cx="7772399" cy="944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This is for variable appears once!!!</a:t>
            </a:r>
          </a:p>
        </p:txBody>
      </p:sp>
    </p:spTree>
    <p:extLst>
      <p:ext uri="{BB962C8B-B14F-4D97-AF65-F5344CB8AC3E}">
        <p14:creationId xmlns:p14="http://schemas.microsoft.com/office/powerpoint/2010/main" val="424539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Solve : 10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848" t="-55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298690" y="1638814"/>
                <a:ext cx="67201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10</a:t>
                </a:r>
                <a14:m>
                  <m:oMath xmlns:m="http://schemas.openxmlformats.org/officeDocument/2006/math">
                    <m:r>
                      <a:rPr lang="en-US" sz="960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690" y="1638814"/>
                <a:ext cx="6720109" cy="1569660"/>
              </a:xfrm>
              <a:prstGeom prst="rect">
                <a:avLst/>
              </a:prstGeom>
              <a:blipFill>
                <a:blip r:embed="rId3"/>
                <a:stretch>
                  <a:fillRect l="-9619" t="-20233" b="-4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5A3B87C-CC19-DA05-EA69-CCA13B481CE4}"/>
              </a:ext>
            </a:extLst>
          </p:cNvPr>
          <p:cNvSpPr txBox="1">
            <a:spLocks/>
          </p:cNvSpPr>
          <p:nvPr/>
        </p:nvSpPr>
        <p:spPr>
          <a:xfrm rot="12762059" flipV="1">
            <a:off x="3964233" y="2998049"/>
            <a:ext cx="7772399" cy="944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a appears twice in this equation!!!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E39129-D701-1BBF-8F52-7D9C0A6F9C81}"/>
              </a:ext>
            </a:extLst>
          </p:cNvPr>
          <p:cNvSpPr txBox="1"/>
          <p:nvPr/>
        </p:nvSpPr>
        <p:spPr>
          <a:xfrm>
            <a:off x="1442302" y="3112635"/>
            <a:ext cx="479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-10a                     -10a</a:t>
            </a: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AA0AC30-7F0D-20A2-DD41-EC40F1623C23}"/>
                  </a:ext>
                </a:extLst>
              </p:cNvPr>
              <p:cNvSpPr txBox="1"/>
              <p:nvPr/>
            </p:nvSpPr>
            <p:spPr>
              <a:xfrm>
                <a:off x="1130324" y="4108129"/>
                <a:ext cx="6720108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0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9600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9600" dirty="0">
                        <a:solidFill>
                          <a:srgbClr val="00B0F0"/>
                        </a:solidFill>
                      </a:rPr>
                      <m:t>10</m:t>
                    </m:r>
                    <m:r>
                      <a:rPr lang="en-US" sz="96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AA0AC30-7F0D-20A2-DD41-EC40F1623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4" y="4108129"/>
                <a:ext cx="6720108" cy="1569660"/>
              </a:xfrm>
              <a:prstGeom prst="rect">
                <a:avLst/>
              </a:prstGeom>
              <a:blipFill>
                <a:blip r:embed="rId4"/>
                <a:stretch>
                  <a:fillRect l="-9519" t="-20233" b="-4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6EA67A-23CC-CDBB-818B-0CE16A0EBFF4}"/>
                  </a:ext>
                </a:extLst>
              </p:cNvPr>
              <p:cNvSpPr txBox="1"/>
              <p:nvPr/>
            </p:nvSpPr>
            <p:spPr>
              <a:xfrm>
                <a:off x="7690384" y="1094372"/>
                <a:ext cx="4072830" cy="2123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dirty="0">
                    <a:solidFill>
                      <a:srgbClr val="00B0F0"/>
                    </a:solidFill>
                  </a:rPr>
                  <a:t>0</a:t>
                </a:r>
                <a:r>
                  <a:rPr lang="en-US" sz="4400" dirty="0">
                    <a:solidFill>
                      <a:srgbClr val="FF0000"/>
                    </a:solidFill>
                  </a:rPr>
                  <a:t> </a:t>
                </a:r>
                <a:r>
                  <a:rPr lang="en-US" sz="4400" dirty="0"/>
                  <a:t>=</a:t>
                </a:r>
                <a14:m>
                  <m:oMath xmlns:m="http://schemas.openxmlformats.org/officeDocument/2006/math">
                    <m:r>
                      <a:rPr lang="en-US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•</m:t>
                    </m:r>
                    <m:r>
                      <m:rPr>
                        <m:nor/>
                      </m:rPr>
                      <a:rPr lang="en-US" sz="4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m:rPr>
                        <m:nor/>
                      </m:rPr>
                      <a:rPr lang="en-US" sz="4400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4400" dirty="0">
                        <a:solidFill>
                          <a:srgbClr val="00B0F0"/>
                        </a:solidFill>
                      </a:rPr>
                      <m:t>10</m:t>
                    </m:r>
                    <m:r>
                      <a:rPr lang="en-US" sz="44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4400" dirty="0">
                  <a:solidFill>
                    <a:srgbClr val="00B0F0"/>
                  </a:solidFill>
                </a:endParaRPr>
              </a:p>
              <a:p>
                <a:r>
                  <a:rPr lang="en-US" sz="4400" dirty="0">
                    <a:solidFill>
                      <a:srgbClr val="00B0F0"/>
                    </a:solidFill>
                  </a:rPr>
                  <a:t>0</a:t>
                </a:r>
                <a:r>
                  <a:rPr lang="en-US" sz="4400" dirty="0">
                    <a:solidFill>
                      <a:srgbClr val="FF0000"/>
                    </a:solidFill>
                  </a:rPr>
                  <a:t> </a:t>
                </a:r>
                <a:r>
                  <a:rPr lang="en-US" sz="4400" dirty="0"/>
                  <a:t>=</a:t>
                </a:r>
                <a14:m>
                  <m:oMath xmlns:m="http://schemas.openxmlformats.org/officeDocument/2006/math">
                    <m:r>
                      <a:rPr lang="en-US" sz="4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sz="4400" dirty="0">
                        <a:latin typeface="Cambria Math" panose="02040503050406030204" pitchFamily="18" charset="0"/>
                      </a:rPr>
                      <m:t>𝑎</m:t>
                    </m:r>
                    <m:r>
                      <m:rPr>
                        <m:nor/>
                      </m:rPr>
                      <a:rPr lang="en-US" sz="4400" dirty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4400" dirty="0">
                        <a:solidFill>
                          <a:srgbClr val="00B0F0"/>
                        </a:solidFill>
                      </a:rPr>
                      <m:t>10</m:t>
                    </m:r>
                    <m:r>
                      <a:rPr lang="en-US" sz="4400" b="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dirty="0">
                  <a:solidFill>
                    <a:srgbClr val="0070C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4400" i="0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i="0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US" sz="4400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4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4400" b="0" i="0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400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6EA67A-23CC-CDBB-818B-0CE16A0EBF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0384" y="1094372"/>
                <a:ext cx="4072830" cy="2123658"/>
              </a:xfrm>
              <a:prstGeom prst="rect">
                <a:avLst/>
              </a:prstGeom>
              <a:blipFill>
                <a:blip r:embed="rId5"/>
                <a:stretch>
                  <a:fillRect l="-6138" t="-603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154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/>
      <p:bldP spid="17" grpId="0"/>
      <p:bldP spid="2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BE681-1F24-0C4F-9512-710E94BD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254000"/>
            <a:ext cx="11350173" cy="1371600"/>
          </a:xfrm>
        </p:spPr>
        <p:txBody>
          <a:bodyPr>
            <a:normAutofit/>
          </a:bodyPr>
          <a:lstStyle/>
          <a:p>
            <a:r>
              <a:rPr lang="en-US" dirty="0"/>
              <a:t>Onion skin peeling method to solve Two Steps Equations</a:t>
            </a:r>
          </a:p>
        </p:txBody>
      </p:sp>
      <p:pic>
        <p:nvPicPr>
          <p:cNvPr id="1026" name="Picture 2" descr="Image result for onion">
            <a:extLst>
              <a:ext uri="{FF2B5EF4-FFF2-40B4-BE49-F238E27FC236}">
                <a16:creationId xmlns:a16="http://schemas.microsoft.com/office/drawing/2014/main" id="{1F5108A1-F6EF-CB4D-BAAB-61DBA4CA5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071" y="1625600"/>
            <a:ext cx="9379858" cy="47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072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9DB70-67C5-9D48-B02A-D68DDE343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1007"/>
            <a:ext cx="10058400" cy="988498"/>
          </a:xfrm>
        </p:spPr>
        <p:txBody>
          <a:bodyPr/>
          <a:lstStyle/>
          <a:p>
            <a:r>
              <a:rPr lang="en-US" b="1" dirty="0"/>
              <a:t>Equations - Onion Skin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2A061-2CD2-3C4C-8486-672FCBC28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843" y="1260389"/>
            <a:ext cx="11294076" cy="5186604"/>
          </a:xfrm>
        </p:spPr>
        <p:txBody>
          <a:bodyPr>
            <a:normAutofit fontScale="92500" lnSpcReduction="10000"/>
          </a:bodyPr>
          <a:lstStyle/>
          <a:p>
            <a:pPr lvl="0" fontAlgn="base"/>
            <a:r>
              <a:rPr lang="en-US" sz="2800" dirty="0"/>
              <a:t>Turn the whole equation into an "onion", building skins outwards from the letter variable in the center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These onion skins are created by first drawing a </a:t>
            </a:r>
            <a:r>
              <a:rPr lang="en-US" sz="2800" dirty="0" err="1">
                <a:solidFill>
                  <a:srgbClr val="0070C0"/>
                </a:solidFill>
              </a:rPr>
              <a:t>centre</a:t>
            </a:r>
            <a:r>
              <a:rPr lang="en-US" sz="2800" dirty="0">
                <a:solidFill>
                  <a:srgbClr val="0070C0"/>
                </a:solidFill>
              </a:rPr>
              <a:t> skin around the letter variable we are solving for.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We then create skins outwards from here, following the BODMAS/PEMDAS order of operations.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The outermost skin should enclose the entire equation.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Now "Peel" inwards doing opposite operations.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Apply these opposites, starting from the single number item which is contained in the outermost onion skin.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Keep applying opposites until we reach the letter variable, that is in the center of the Onion.</a:t>
            </a:r>
            <a:endParaRPr lang="en-AU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0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467754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Equations Using Onion Skins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571" y="1137703"/>
            <a:ext cx="10058400" cy="611051"/>
          </a:xfrm>
        </p:spPr>
        <p:txBody>
          <a:bodyPr>
            <a:normAutofit/>
          </a:bodyPr>
          <a:lstStyle/>
          <a:p>
            <a:r>
              <a:rPr lang="en-US" sz="2400" dirty="0"/>
              <a:t>Solve the Equation : n + 5 = 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0EAEF-5CD4-874E-980B-712A5D50B52D}"/>
              </a:ext>
            </a:extLst>
          </p:cNvPr>
          <p:cNvSpPr txBox="1"/>
          <p:nvPr/>
        </p:nvSpPr>
        <p:spPr>
          <a:xfrm>
            <a:off x="7779657" y="1951672"/>
            <a:ext cx="3976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Draw the first skin around "n", and then draw more skins radiating outwards, until the</a:t>
            </a:r>
            <a:endParaRPr lang="en-AU" sz="2400" dirty="0"/>
          </a:p>
          <a:p>
            <a:r>
              <a:rPr lang="en-US" sz="2400" dirty="0"/>
              <a:t>whole algebra equation is circled by the final outer skin.</a:t>
            </a:r>
            <a:r>
              <a:rPr lang="en-AU" sz="2400" dirty="0">
                <a:effectLst/>
              </a:rPr>
              <a:t> 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EA4EEC-4214-3E4C-9237-3795B8812717}"/>
              </a:ext>
            </a:extLst>
          </p:cNvPr>
          <p:cNvSpPr txBox="1"/>
          <p:nvPr/>
        </p:nvSpPr>
        <p:spPr>
          <a:xfrm>
            <a:off x="1342571" y="4357409"/>
            <a:ext cx="9913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To solve the Equation work from the biggest outer</a:t>
            </a:r>
            <a:r>
              <a:rPr lang="en-A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skin, inwards through the smaller skins, applying</a:t>
            </a:r>
            <a:r>
              <a:rPr lang="en-A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opposites, until we reach the letter variable center.</a:t>
            </a:r>
            <a:endParaRPr lang="en-A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785257" y="5442857"/>
                <a:ext cx="6371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Solution for </a:t>
                </a:r>
                <a:r>
                  <a:rPr lang="en-US" sz="2400" b="1" dirty="0"/>
                  <a:t>n </a:t>
                </a:r>
                <a:r>
                  <a:rPr lang="en-US" sz="2400" dirty="0"/>
                  <a:t>is</a:t>
                </a:r>
                <a:r>
                  <a:rPr lang="en-US" sz="2400" b="1" dirty="0"/>
                  <a:t>: n </a:t>
                </a:r>
                <a14:m>
                  <m:oMath xmlns:m="http://schemas.openxmlformats.org/officeDocument/2006/math">
                    <m:r>
                      <a:rPr lang="en-AU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>
                    <a:solidFill>
                      <a:srgbClr val="0070C0"/>
                    </a:solidFill>
                  </a:rPr>
                  <a:t>7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b="1" dirty="0">
                    <a:solidFill>
                      <a:srgbClr val="7030A0"/>
                    </a:solidFill>
                  </a:rPr>
                  <a:t> 5</a:t>
                </a:r>
                <a:r>
                  <a:rPr lang="en-US" sz="2400" b="1" dirty="0"/>
                  <a:t> = 2</a:t>
                </a:r>
                <a:endParaRPr lang="en-US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257" y="5442857"/>
                <a:ext cx="6371772" cy="461665"/>
              </a:xfrm>
              <a:prstGeom prst="rect">
                <a:avLst/>
              </a:prstGeom>
              <a:blipFill>
                <a:blip r:embed="rId2"/>
                <a:stretch>
                  <a:fillRect l="-1590" t="-10526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C793D7E-A465-6245-89E0-C8479136789E}"/>
              </a:ext>
            </a:extLst>
          </p:cNvPr>
          <p:cNvSpPr/>
          <p:nvPr/>
        </p:nvSpPr>
        <p:spPr>
          <a:xfrm>
            <a:off x="7199049" y="5442857"/>
            <a:ext cx="71365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400" b="1" dirty="0"/>
              <a:t>n=2</a:t>
            </a:r>
            <a:endParaRPr lang="en-US" sz="24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6241143" y="5631543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275526" y="5385802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785257" y="2219633"/>
            <a:ext cx="518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n </a:t>
            </a:r>
            <a:r>
              <a:rPr lang="en-US" sz="9600" dirty="0">
                <a:solidFill>
                  <a:srgbClr val="7030A0"/>
                </a:solidFill>
              </a:rPr>
              <a:t>+ 5 </a:t>
            </a:r>
            <a:r>
              <a:rPr lang="en-US" sz="9600" dirty="0"/>
              <a:t>= </a:t>
            </a:r>
            <a:r>
              <a:rPr lang="en-US" sz="96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1611086" y="2588508"/>
            <a:ext cx="1117600" cy="1117600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1342571" y="2215499"/>
            <a:ext cx="3476172" cy="176175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1139372" y="1951672"/>
            <a:ext cx="5827485" cy="2265699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29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the Equation : 2h + 3 = 11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0EAEF-5CD4-874E-980B-712A5D50B52D}"/>
              </a:ext>
            </a:extLst>
          </p:cNvPr>
          <p:cNvSpPr txBox="1"/>
          <p:nvPr/>
        </p:nvSpPr>
        <p:spPr>
          <a:xfrm>
            <a:off x="7721599" y="1958430"/>
            <a:ext cx="3976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Draw the first skin around "h", and then draw more skins radiating outwards, until the whole algebra equation is circled by the final outer skin.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EA4EEC-4214-3E4C-9237-3795B8812717}"/>
              </a:ext>
            </a:extLst>
          </p:cNvPr>
          <p:cNvSpPr txBox="1"/>
          <p:nvPr/>
        </p:nvSpPr>
        <p:spPr>
          <a:xfrm>
            <a:off x="348343" y="4574537"/>
            <a:ext cx="11350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To solve the Equation work from the biggest outer skin, inwards through the smaller skins, applying opposites, until we reach the letter variable.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h is: h=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AU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712631"/>
              </a:xfrm>
              <a:prstGeom prst="rect">
                <a:avLst/>
              </a:prstGeom>
              <a:blipFill>
                <a:blip r:embed="rId2"/>
                <a:stretch>
                  <a:fillRect l="-2493" b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C793D7E-A465-6245-89E0-C8479136789E}"/>
              </a:ext>
            </a:extLst>
          </p:cNvPr>
          <p:cNvSpPr/>
          <p:nvPr/>
        </p:nvSpPr>
        <p:spPr>
          <a:xfrm>
            <a:off x="6966857" y="5477188"/>
            <a:ext cx="883575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/>
              <a:t>h = 4</a:t>
            </a:r>
            <a:endParaRPr lang="en-US" sz="24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6720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 h </a:t>
            </a:r>
            <a:r>
              <a:rPr lang="en-US" sz="9600" dirty="0">
                <a:solidFill>
                  <a:srgbClr val="7030A0"/>
                </a:solidFill>
              </a:rPr>
              <a:t>+ 3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1821544" y="2592730"/>
            <a:ext cx="1117600" cy="1117600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769258" y="2241575"/>
            <a:ext cx="4209142" cy="176175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493488" y="1951672"/>
            <a:ext cx="6720110" cy="2265699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1001488" y="2416939"/>
            <a:ext cx="2206169" cy="1411027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: 9 = 3 + 2a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714683"/>
              </a:xfrm>
              <a:prstGeom prst="rect">
                <a:avLst/>
              </a:prstGeom>
              <a:blipFill>
                <a:blip r:embed="rId2"/>
                <a:stretch>
                  <a:fillRect l="-2670" b="-94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1378904" cy="62408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=3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1378904" cy="624082"/>
              </a:xfrm>
              <a:prstGeom prst="rect">
                <a:avLst/>
              </a:prstGeom>
              <a:blipFill>
                <a:blip r:embed="rId3"/>
                <a:stretch>
                  <a:fillRect l="-6579" r="-5263" b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6720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B0F0"/>
                </a:solidFill>
              </a:rPr>
              <a:t>9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7030A0"/>
                </a:solidFill>
              </a:rPr>
              <a:t>3 </a:t>
            </a:r>
            <a:r>
              <a:rPr lang="en-US" sz="9600" dirty="0">
                <a:solidFill>
                  <a:srgbClr val="FF0000"/>
                </a:solidFill>
              </a:rPr>
              <a:t>+</a:t>
            </a:r>
            <a:r>
              <a:rPr lang="en-US" sz="9600" dirty="0">
                <a:solidFill>
                  <a:srgbClr val="7030A0"/>
                </a:solidFill>
              </a:rPr>
              <a:t> </a:t>
            </a:r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a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5686868" y="2837093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79486" y="2430538"/>
            <a:ext cx="3947885" cy="1569660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3" y="2172475"/>
            <a:ext cx="6720110" cy="2115612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813718" y="2469365"/>
            <a:ext cx="2783026" cy="1307965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</p:spTree>
    <p:extLst>
      <p:ext uri="{BB962C8B-B14F-4D97-AF65-F5344CB8AC3E}">
        <p14:creationId xmlns:p14="http://schemas.microsoft.com/office/powerpoint/2010/main" val="244541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: 9000 = 3000 + 2a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blipFill>
                <a:blip r:embed="rId2"/>
                <a:stretch>
                  <a:fillRect l="-2294" b="-94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2648482" cy="62408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=3000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2648482" cy="624082"/>
              </a:xfrm>
              <a:prstGeom prst="rect">
                <a:avLst/>
              </a:prstGeom>
              <a:blipFill>
                <a:blip r:embed="rId3"/>
                <a:stretch>
                  <a:fillRect l="-3440" r="-2523" b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10497872" y="5455890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110616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B0F0"/>
                </a:solidFill>
              </a:rPr>
              <a:t>9000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7030A0"/>
                </a:solidFill>
              </a:rPr>
              <a:t>3000 </a:t>
            </a:r>
            <a:r>
              <a:rPr lang="en-US" sz="9600" dirty="0">
                <a:solidFill>
                  <a:srgbClr val="FF0000"/>
                </a:solidFill>
              </a:rPr>
              <a:t>+</a:t>
            </a:r>
            <a:r>
              <a:rPr lang="en-US" sz="9600" dirty="0">
                <a:solidFill>
                  <a:srgbClr val="7030A0"/>
                </a:solidFill>
              </a:rPr>
              <a:t> </a:t>
            </a:r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a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9412514" y="2772389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4730025" y="2054634"/>
            <a:ext cx="6240815" cy="205628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79674" y="1749614"/>
            <a:ext cx="11032652" cy="268945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7582829" y="2396252"/>
            <a:ext cx="2854712" cy="1473099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</p:spTree>
    <p:extLst>
      <p:ext uri="{BB962C8B-B14F-4D97-AF65-F5344CB8AC3E}">
        <p14:creationId xmlns:p14="http://schemas.microsoft.com/office/powerpoint/2010/main" val="104540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: 9000 = 3000 - 2a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blipFill>
                <a:blip r:embed="rId2"/>
                <a:stretch>
                  <a:fillRect l="-2294" b="-94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2887329" cy="62408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= –3000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2887329" cy="624082"/>
              </a:xfrm>
              <a:prstGeom prst="rect">
                <a:avLst/>
              </a:prstGeom>
              <a:blipFill>
                <a:blip r:embed="rId3"/>
                <a:stretch>
                  <a:fillRect l="-3151" r="-1891" b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10497872" y="5455890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110616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B0F0"/>
                </a:solidFill>
              </a:rPr>
              <a:t>9000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7030A0"/>
                </a:solidFill>
              </a:rPr>
              <a:t>3000 </a:t>
            </a:r>
            <a:r>
              <a:rPr lang="en-US" sz="9600" dirty="0">
                <a:solidFill>
                  <a:srgbClr val="FF0000"/>
                </a:solidFill>
              </a:rPr>
              <a:t>–</a:t>
            </a:r>
            <a:r>
              <a:rPr lang="en-US" sz="9600" dirty="0">
                <a:solidFill>
                  <a:srgbClr val="7030A0"/>
                </a:solidFill>
              </a:rPr>
              <a:t> </a:t>
            </a:r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a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9265913" y="2804591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4730025" y="2054634"/>
            <a:ext cx="6240815" cy="205628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79674" y="1749614"/>
            <a:ext cx="11032652" cy="268945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7582829" y="2339668"/>
            <a:ext cx="2772129" cy="1529684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</p:spTree>
    <p:extLst>
      <p:ext uri="{BB962C8B-B14F-4D97-AF65-F5344CB8AC3E}">
        <p14:creationId xmlns:p14="http://schemas.microsoft.com/office/powerpoint/2010/main" val="323632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Solve : 9 = 3 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848" t="-55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</a:t>
                </a:r>
                <a:r>
                  <a:rPr lang="en-AU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8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blipFill>
                <a:blip r:embed="rId3"/>
                <a:stretch>
                  <a:fillRect l="-26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2119747" cy="84388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4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dirty="0"/>
                  <a:t>=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i="1" smtClean="0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2119747" cy="843885"/>
              </a:xfrm>
              <a:prstGeom prst="rect">
                <a:avLst/>
              </a:prstGeom>
              <a:blipFill>
                <a:blip r:embed="rId4"/>
                <a:stretch>
                  <a:fillRect l="-428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9657629" y="5315909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9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>
                    <a:solidFill>
                      <a:srgbClr val="7030A0"/>
                    </a:solidFill>
                  </a:rPr>
                  <a:t>3 </a:t>
                </a:r>
                <a:r>
                  <a:rPr lang="en-US" sz="9600" dirty="0">
                    <a:solidFill>
                      <a:srgbClr val="FF0000"/>
                    </a:solidFill>
                  </a:rPr>
                  <a:t>+</a:t>
                </a:r>
                <a:r>
                  <a:rPr lang="en-US" sz="9600" dirty="0">
                    <a:solidFill>
                      <a:srgbClr val="7030A0"/>
                    </a:solidFill>
                  </a:rPr>
                  <a:t> </a:t>
                </a:r>
                <a:r>
                  <a:rPr lang="en-US" sz="9600" dirty="0">
                    <a:solidFill>
                      <a:srgbClr val="FF0000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blipFill>
                <a:blip r:embed="rId5"/>
                <a:stretch>
                  <a:fillRect l="-9519" t="-20155" b="-4302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5686868" y="2837093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79486" y="2055309"/>
            <a:ext cx="5070946" cy="1944889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2" y="1793976"/>
            <a:ext cx="7336969" cy="249411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813718" y="2055309"/>
            <a:ext cx="3947884" cy="1944889"/>
          </a:xfrm>
          <a:prstGeom prst="donut">
            <a:avLst>
              <a:gd name="adj" fmla="val 4799"/>
            </a:avLst>
          </a:prstGeom>
          <a:solidFill>
            <a:srgbClr val="C00000">
              <a:alpha val="9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15" name="Doughnut 13">
            <a:extLst>
              <a:ext uri="{FF2B5EF4-FFF2-40B4-BE49-F238E27FC236}">
                <a16:creationId xmlns:a16="http://schemas.microsoft.com/office/drawing/2014/main" id="{6B03B9E7-1E0F-BC8D-9394-663B5B12C9F2}"/>
              </a:ext>
            </a:extLst>
          </p:cNvPr>
          <p:cNvSpPr/>
          <p:nvPr/>
        </p:nvSpPr>
        <p:spPr>
          <a:xfrm>
            <a:off x="5620714" y="2334301"/>
            <a:ext cx="1689056" cy="1509378"/>
          </a:xfrm>
          <a:prstGeom prst="donut">
            <a:avLst>
              <a:gd name="adj" fmla="val 479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29B0DB-3BAA-C51A-0C0C-D59E96DF9DD0}"/>
                  </a:ext>
                </a:extLst>
              </p:cNvPr>
              <p:cNvSpPr txBox="1"/>
              <p:nvPr/>
            </p:nvSpPr>
            <p:spPr>
              <a:xfrm>
                <a:off x="8217074" y="1997713"/>
                <a:ext cx="3214938" cy="2514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AU" sz="2400" b="1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</a:endParaRPr>
              </a:p>
              <a:p>
                <a:endParaRPr lang="en-AU" sz="2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24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AU" sz="2400" dirty="0"/>
                  <a:t> =3</a:t>
                </a:r>
              </a:p>
              <a:p>
                <a:endParaRPr lang="en-AU" sz="2400" dirty="0"/>
              </a:p>
              <a:p>
                <a14:m>
                  <m:oMath xmlns:m="http://schemas.openxmlformats.org/officeDocument/2006/math">
                    <m:r>
                      <a:rPr lang="en-AU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AU" sz="2400" dirty="0"/>
                  <a:t>  = a</a:t>
                </a:r>
              </a:p>
              <a:p>
                <a:endParaRPr lang="en-AU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29B0DB-3BAA-C51A-0C0C-D59E96DF9D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7074" y="1997713"/>
                <a:ext cx="3214938" cy="2514278"/>
              </a:xfrm>
              <a:prstGeom prst="rect">
                <a:avLst/>
              </a:prstGeom>
              <a:blipFill>
                <a:blip r:embed="rId6"/>
                <a:stretch>
                  <a:fillRect l="-5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05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1C2732"/>
      </a:dk2>
      <a:lt2>
        <a:srgbClr val="F0F3F1"/>
      </a:lt2>
      <a:accent1>
        <a:srgbClr val="C34D9B"/>
      </a:accent1>
      <a:accent2>
        <a:srgbClr val="A83BB1"/>
      </a:accent2>
      <a:accent3>
        <a:srgbClr val="884DC3"/>
      </a:accent3>
      <a:accent4>
        <a:srgbClr val="4E44B5"/>
      </a:accent4>
      <a:accent5>
        <a:srgbClr val="4D74C3"/>
      </a:accent5>
      <a:accent6>
        <a:srgbClr val="3B93B1"/>
      </a:accent6>
      <a:hlink>
        <a:srgbClr val="3F54BF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636</Words>
  <Application>Microsoft Office PowerPoint</Application>
  <PresentationFormat>Widescreen</PresentationFormat>
  <Paragraphs>75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Century Gothic</vt:lpstr>
      <vt:lpstr>Garamond</vt:lpstr>
      <vt:lpstr>Gill Sans MT</vt:lpstr>
      <vt:lpstr>SavonVTI</vt:lpstr>
      <vt:lpstr>Solving two steps equations</vt:lpstr>
      <vt:lpstr>Onion skin peeling method to solve Two Steps Equations</vt:lpstr>
      <vt:lpstr>Equations - Onion Skin Method</vt:lpstr>
      <vt:lpstr>Solving Equations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and transposing formulas </dc:title>
  <dc:creator>Yongmei Zhang</dc:creator>
  <cp:lastModifiedBy>Lyn ZHANG</cp:lastModifiedBy>
  <cp:revision>39</cp:revision>
  <dcterms:created xsi:type="dcterms:W3CDTF">2021-02-16T23:58:03Z</dcterms:created>
  <dcterms:modified xsi:type="dcterms:W3CDTF">2022-09-14T21:49:12Z</dcterms:modified>
</cp:coreProperties>
</file>