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6" r:id="rId1"/>
  </p:sldMasterIdLst>
  <p:notesMasterIdLst>
    <p:notesMasterId r:id="rId12"/>
  </p:notesMasterIdLst>
  <p:sldIdLst>
    <p:sldId id="256" r:id="rId2"/>
    <p:sldId id="304" r:id="rId3"/>
    <p:sldId id="279" r:id="rId4"/>
    <p:sldId id="1030" r:id="rId5"/>
    <p:sldId id="1029" r:id="rId6"/>
    <p:sldId id="1017" r:id="rId7"/>
    <p:sldId id="1023" r:id="rId8"/>
    <p:sldId id="323" r:id="rId9"/>
    <p:sldId id="327" r:id="rId10"/>
    <p:sldId id="35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948"/>
    <p:restoredTop sz="94817"/>
  </p:normalViewPr>
  <p:slideViewPr>
    <p:cSldViewPr snapToGrid="0" snapToObjects="1">
      <p:cViewPr varScale="1">
        <p:scale>
          <a:sx n="62" d="100"/>
          <a:sy n="62" d="100"/>
        </p:scale>
        <p:origin x="4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FDA408-EBE3-4FFF-B181-52121CC44C86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58929B1-86D5-4BD5-9F99-ADF3A018D659}">
      <dgm:prSet/>
      <dgm:spPr/>
      <dgm:t>
        <a:bodyPr/>
        <a:lstStyle/>
        <a:p>
          <a:r>
            <a:rPr lang="en-AU" dirty="0">
              <a:solidFill>
                <a:schemeClr val="tx1"/>
              </a:solidFill>
              <a:latin typeface="Comic Sans MS" panose="030F0902030302020204" pitchFamily="66" charset="0"/>
            </a:rPr>
            <a:t>3. What is the rule of expanding brackets by grid method?</a:t>
          </a:r>
          <a:endParaRPr lang="en-US" dirty="0">
            <a:solidFill>
              <a:schemeClr val="tx1"/>
            </a:solidFill>
            <a:latin typeface="Comic Sans MS" panose="030F0902030302020204" pitchFamily="66" charset="0"/>
          </a:endParaRPr>
        </a:p>
      </dgm:t>
    </dgm:pt>
    <dgm:pt modelId="{2102F1BD-B626-47B2-8132-8B4E92D2AFA6}" type="parTrans" cxnId="{17243DD7-B50D-4FA9-9408-226F9A0F8186}">
      <dgm:prSet/>
      <dgm:spPr/>
      <dgm:t>
        <a:bodyPr/>
        <a:lstStyle/>
        <a:p>
          <a:endParaRPr lang="en-US"/>
        </a:p>
      </dgm:t>
    </dgm:pt>
    <dgm:pt modelId="{FE9091D6-F191-4CD9-AE69-663CA197BF08}" type="sibTrans" cxnId="{17243DD7-B50D-4FA9-9408-226F9A0F8186}">
      <dgm:prSet/>
      <dgm:spPr/>
      <dgm:t>
        <a:bodyPr/>
        <a:lstStyle/>
        <a:p>
          <a:endParaRPr lang="en-US"/>
        </a:p>
      </dgm:t>
    </dgm:pt>
    <dgm:pt modelId="{22505801-6524-4B50-AD6D-CE222BF09B96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Comic Sans MS" panose="030F0902030302020204" pitchFamily="66" charset="0"/>
            </a:rPr>
            <a:t>1. Exercise Questions</a:t>
          </a:r>
        </a:p>
      </dgm:t>
    </dgm:pt>
    <dgm:pt modelId="{F664BA33-F85F-48D7-A564-D8394F92F3FB}" type="parTrans" cxnId="{68933B17-4191-497B-8B48-CCB54489E637}">
      <dgm:prSet/>
      <dgm:spPr/>
      <dgm:t>
        <a:bodyPr/>
        <a:lstStyle/>
        <a:p>
          <a:endParaRPr lang="en-US"/>
        </a:p>
      </dgm:t>
    </dgm:pt>
    <dgm:pt modelId="{A5CD2530-2B66-466F-AF32-B7FC543B0E93}" type="sibTrans" cxnId="{68933B17-4191-497B-8B48-CCB54489E637}">
      <dgm:prSet/>
      <dgm:spPr/>
      <dgm:t>
        <a:bodyPr/>
        <a:lstStyle/>
        <a:p>
          <a:endParaRPr lang="en-US"/>
        </a:p>
      </dgm:t>
    </dgm:pt>
    <dgm:pt modelId="{921D6156-624F-474B-AE33-E27F0E9835C2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Comic Sans MS" panose="030F0902030302020204" pitchFamily="66" charset="0"/>
            </a:rPr>
            <a:t>4. </a:t>
          </a:r>
          <a:r>
            <a:rPr lang="en-GB" dirty="0">
              <a:solidFill>
                <a:schemeClr val="tx1"/>
              </a:solidFill>
              <a:latin typeface="Comic Sans MS" panose="030F0902030302020204" pitchFamily="66" charset="0"/>
            </a:rPr>
            <a:t>Rule for </a:t>
          </a:r>
          <a:r>
            <a:rPr lang="en-AU" dirty="0">
              <a:solidFill>
                <a:schemeClr val="tx1"/>
              </a:solidFill>
              <a:latin typeface="Comic Sans MS" panose="030F0902030302020204" pitchFamily="66" charset="0"/>
            </a:rPr>
            <a:t>expanding brackets by FOIL method</a:t>
          </a:r>
          <a:r>
            <a:rPr lang="en-GB" dirty="0">
              <a:solidFill>
                <a:schemeClr val="tx1"/>
              </a:solidFill>
              <a:latin typeface="Comic Sans MS" panose="030F0902030302020204" pitchFamily="66" charset="0"/>
            </a:rPr>
            <a:t>.</a:t>
          </a:r>
        </a:p>
      </dgm:t>
    </dgm:pt>
    <dgm:pt modelId="{D19F06D9-8288-1C46-A049-580DBE53C14E}" type="parTrans" cxnId="{403D4FA4-B9DA-9740-8760-139D3E77775F}">
      <dgm:prSet/>
      <dgm:spPr/>
      <dgm:t>
        <a:bodyPr/>
        <a:lstStyle/>
        <a:p>
          <a:endParaRPr lang="en-GB"/>
        </a:p>
      </dgm:t>
    </dgm:pt>
    <dgm:pt modelId="{4B9C82CF-14E4-4245-BF82-3FCD44F81CE1}" type="sibTrans" cxnId="{403D4FA4-B9DA-9740-8760-139D3E77775F}">
      <dgm:prSet/>
      <dgm:spPr/>
      <dgm:t>
        <a:bodyPr/>
        <a:lstStyle/>
        <a:p>
          <a:endParaRPr lang="en-GB"/>
        </a:p>
      </dgm:t>
    </dgm:pt>
    <dgm:pt modelId="{52AF3EFE-239F-C94B-BBF4-85895B1F5D9B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Comic Sans MS" panose="030F0902030302020204" pitchFamily="66" charset="0"/>
            </a:rPr>
            <a:t>5. Summary notes for Homework. </a:t>
          </a:r>
          <a:endParaRPr lang="en-GB" dirty="0">
            <a:solidFill>
              <a:schemeClr val="tx1"/>
            </a:solidFill>
            <a:latin typeface="Comic Sans MS" panose="030F0902030302020204" pitchFamily="66" charset="0"/>
          </a:endParaRPr>
        </a:p>
      </dgm:t>
    </dgm:pt>
    <dgm:pt modelId="{418B1C7F-6602-3949-A2A1-A44F0DC8669C}" type="parTrans" cxnId="{49A4A5DB-BDFA-D64E-853F-DF9E80FCD37B}">
      <dgm:prSet/>
      <dgm:spPr/>
      <dgm:t>
        <a:bodyPr/>
        <a:lstStyle/>
        <a:p>
          <a:endParaRPr lang="en-GB"/>
        </a:p>
      </dgm:t>
    </dgm:pt>
    <dgm:pt modelId="{70329D1F-FC48-5947-8632-21F0971C8E93}" type="sibTrans" cxnId="{49A4A5DB-BDFA-D64E-853F-DF9E80FCD37B}">
      <dgm:prSet/>
      <dgm:spPr/>
      <dgm:t>
        <a:bodyPr/>
        <a:lstStyle/>
        <a:p>
          <a:endParaRPr lang="en-GB"/>
        </a:p>
      </dgm:t>
    </dgm:pt>
    <dgm:pt modelId="{7B63A322-A32D-7440-95CC-4C227BD04D22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Comic Sans MS" panose="030F0902030302020204" pitchFamily="66" charset="0"/>
            </a:rPr>
            <a:t>2. What is the </a:t>
          </a:r>
          <a:r>
            <a:rPr lang="en-US">
              <a:solidFill>
                <a:schemeClr val="tx1"/>
              </a:solidFill>
              <a:latin typeface="Comic Sans MS" panose="030F0902030302020204" pitchFamily="66" charset="0"/>
            </a:rPr>
            <a:t>definition of expanding </a:t>
          </a:r>
          <a:r>
            <a:rPr lang="en-US" dirty="0">
              <a:solidFill>
                <a:schemeClr val="tx1"/>
              </a:solidFill>
              <a:latin typeface="Comic Sans MS" panose="030F0902030302020204" pitchFamily="66" charset="0"/>
            </a:rPr>
            <a:t>brackets?</a:t>
          </a:r>
        </a:p>
      </dgm:t>
    </dgm:pt>
    <dgm:pt modelId="{7164EDF1-821B-9F48-8E34-24AA228D5842}" type="parTrans" cxnId="{E489B857-F90D-154D-83E9-BE784D0DE1BC}">
      <dgm:prSet/>
      <dgm:spPr/>
      <dgm:t>
        <a:bodyPr/>
        <a:lstStyle/>
        <a:p>
          <a:endParaRPr lang="en-GB"/>
        </a:p>
      </dgm:t>
    </dgm:pt>
    <dgm:pt modelId="{E3499D71-138A-3D4F-9E73-CB03BBB5C5F4}" type="sibTrans" cxnId="{E489B857-F90D-154D-83E9-BE784D0DE1BC}">
      <dgm:prSet/>
      <dgm:spPr/>
      <dgm:t>
        <a:bodyPr/>
        <a:lstStyle/>
        <a:p>
          <a:endParaRPr lang="en-GB"/>
        </a:p>
      </dgm:t>
    </dgm:pt>
    <dgm:pt modelId="{DF60FF87-B492-9247-8DCF-486B281E697E}" type="pres">
      <dgm:prSet presAssocID="{E8FDA408-EBE3-4FFF-B181-52121CC44C86}" presName="diagram" presStyleCnt="0">
        <dgm:presLayoutVars>
          <dgm:dir/>
          <dgm:resizeHandles val="exact"/>
        </dgm:presLayoutVars>
      </dgm:prSet>
      <dgm:spPr/>
    </dgm:pt>
    <dgm:pt modelId="{91CDE57A-A014-B446-A2AF-3E1CE6909443}" type="pres">
      <dgm:prSet presAssocID="{22505801-6524-4B50-AD6D-CE222BF09B96}" presName="node" presStyleLbl="node1" presStyleIdx="0" presStyleCnt="5" custLinFactNeighborX="3496" custLinFactNeighborY="2398">
        <dgm:presLayoutVars>
          <dgm:bulletEnabled val="1"/>
        </dgm:presLayoutVars>
      </dgm:prSet>
      <dgm:spPr/>
    </dgm:pt>
    <dgm:pt modelId="{773C2D4C-2593-4342-A656-3ACADBA63720}" type="pres">
      <dgm:prSet presAssocID="{A5CD2530-2B66-466F-AF32-B7FC543B0E93}" presName="sibTrans" presStyleCnt="0"/>
      <dgm:spPr/>
    </dgm:pt>
    <dgm:pt modelId="{94E63A9B-DE06-9548-BD2F-8F2C721F7EF3}" type="pres">
      <dgm:prSet presAssocID="{7B63A322-A32D-7440-95CC-4C227BD04D22}" presName="node" presStyleLbl="node1" presStyleIdx="1" presStyleCnt="5">
        <dgm:presLayoutVars>
          <dgm:bulletEnabled val="1"/>
        </dgm:presLayoutVars>
      </dgm:prSet>
      <dgm:spPr/>
    </dgm:pt>
    <dgm:pt modelId="{78191AE5-1903-D24F-BCE1-91CC56D5CB65}" type="pres">
      <dgm:prSet presAssocID="{E3499D71-138A-3D4F-9E73-CB03BBB5C5F4}" presName="sibTrans" presStyleCnt="0"/>
      <dgm:spPr/>
    </dgm:pt>
    <dgm:pt modelId="{535C5986-F4D1-A44F-B0A1-E35BA55AE100}" type="pres">
      <dgm:prSet presAssocID="{F58929B1-86D5-4BD5-9F99-ADF3A018D659}" presName="node" presStyleLbl="node1" presStyleIdx="2" presStyleCnt="5">
        <dgm:presLayoutVars>
          <dgm:bulletEnabled val="1"/>
        </dgm:presLayoutVars>
      </dgm:prSet>
      <dgm:spPr/>
    </dgm:pt>
    <dgm:pt modelId="{4F7E761C-97E9-D04A-90C5-BEE621F2333E}" type="pres">
      <dgm:prSet presAssocID="{FE9091D6-F191-4CD9-AE69-663CA197BF08}" presName="sibTrans" presStyleCnt="0"/>
      <dgm:spPr/>
    </dgm:pt>
    <dgm:pt modelId="{6457E812-7F60-F64F-B97B-F247D06DAED4}" type="pres">
      <dgm:prSet presAssocID="{921D6156-624F-474B-AE33-E27F0E9835C2}" presName="node" presStyleLbl="node1" presStyleIdx="3" presStyleCnt="5">
        <dgm:presLayoutVars>
          <dgm:bulletEnabled val="1"/>
        </dgm:presLayoutVars>
      </dgm:prSet>
      <dgm:spPr/>
    </dgm:pt>
    <dgm:pt modelId="{ABE52A19-5D16-274F-946A-D7BE1DF8D737}" type="pres">
      <dgm:prSet presAssocID="{4B9C82CF-14E4-4245-BF82-3FCD44F81CE1}" presName="sibTrans" presStyleCnt="0"/>
      <dgm:spPr/>
    </dgm:pt>
    <dgm:pt modelId="{F01D0B4D-A6C1-9C49-ACEB-CA46FF2E388A}" type="pres">
      <dgm:prSet presAssocID="{52AF3EFE-239F-C94B-BBF4-85895B1F5D9B}" presName="node" presStyleLbl="node1" presStyleIdx="4" presStyleCnt="5">
        <dgm:presLayoutVars>
          <dgm:bulletEnabled val="1"/>
        </dgm:presLayoutVars>
      </dgm:prSet>
      <dgm:spPr/>
    </dgm:pt>
  </dgm:ptLst>
  <dgm:cxnLst>
    <dgm:cxn modelId="{68933B17-4191-497B-8B48-CCB54489E637}" srcId="{E8FDA408-EBE3-4FFF-B181-52121CC44C86}" destId="{22505801-6524-4B50-AD6D-CE222BF09B96}" srcOrd="0" destOrd="0" parTransId="{F664BA33-F85F-48D7-A564-D8394F92F3FB}" sibTransId="{A5CD2530-2B66-466F-AF32-B7FC543B0E93}"/>
    <dgm:cxn modelId="{82D4AE32-369F-3C4A-B92A-5317F8B2822A}" type="presOf" srcId="{F58929B1-86D5-4BD5-9F99-ADF3A018D659}" destId="{535C5986-F4D1-A44F-B0A1-E35BA55AE100}" srcOrd="0" destOrd="0" presId="urn:microsoft.com/office/officeart/2005/8/layout/default"/>
    <dgm:cxn modelId="{12A9C341-BEBF-5149-906C-440B455E35B9}" type="presOf" srcId="{E8FDA408-EBE3-4FFF-B181-52121CC44C86}" destId="{DF60FF87-B492-9247-8DCF-486B281E697E}" srcOrd="0" destOrd="0" presId="urn:microsoft.com/office/officeart/2005/8/layout/default"/>
    <dgm:cxn modelId="{E489B857-F90D-154D-83E9-BE784D0DE1BC}" srcId="{E8FDA408-EBE3-4FFF-B181-52121CC44C86}" destId="{7B63A322-A32D-7440-95CC-4C227BD04D22}" srcOrd="1" destOrd="0" parTransId="{7164EDF1-821B-9F48-8E34-24AA228D5842}" sibTransId="{E3499D71-138A-3D4F-9E73-CB03BBB5C5F4}"/>
    <dgm:cxn modelId="{403D4FA4-B9DA-9740-8760-139D3E77775F}" srcId="{E8FDA408-EBE3-4FFF-B181-52121CC44C86}" destId="{921D6156-624F-474B-AE33-E27F0E9835C2}" srcOrd="3" destOrd="0" parTransId="{D19F06D9-8288-1C46-A049-580DBE53C14E}" sibTransId="{4B9C82CF-14E4-4245-BF82-3FCD44F81CE1}"/>
    <dgm:cxn modelId="{11536BB5-D42B-5A4C-A173-CE87F2F5450C}" type="presOf" srcId="{7B63A322-A32D-7440-95CC-4C227BD04D22}" destId="{94E63A9B-DE06-9548-BD2F-8F2C721F7EF3}" srcOrd="0" destOrd="0" presId="urn:microsoft.com/office/officeart/2005/8/layout/default"/>
    <dgm:cxn modelId="{F91DC4BA-FC84-B548-A37C-D6E4281B8057}" type="presOf" srcId="{52AF3EFE-239F-C94B-BBF4-85895B1F5D9B}" destId="{F01D0B4D-A6C1-9C49-ACEB-CA46FF2E388A}" srcOrd="0" destOrd="0" presId="urn:microsoft.com/office/officeart/2005/8/layout/default"/>
    <dgm:cxn modelId="{17243DD7-B50D-4FA9-9408-226F9A0F8186}" srcId="{E8FDA408-EBE3-4FFF-B181-52121CC44C86}" destId="{F58929B1-86D5-4BD5-9F99-ADF3A018D659}" srcOrd="2" destOrd="0" parTransId="{2102F1BD-B626-47B2-8132-8B4E92D2AFA6}" sibTransId="{FE9091D6-F191-4CD9-AE69-663CA197BF08}"/>
    <dgm:cxn modelId="{49A4A5DB-BDFA-D64E-853F-DF9E80FCD37B}" srcId="{E8FDA408-EBE3-4FFF-B181-52121CC44C86}" destId="{52AF3EFE-239F-C94B-BBF4-85895B1F5D9B}" srcOrd="4" destOrd="0" parTransId="{418B1C7F-6602-3949-A2A1-A44F0DC8669C}" sibTransId="{70329D1F-FC48-5947-8632-21F0971C8E93}"/>
    <dgm:cxn modelId="{9663C2F2-D7E3-9748-B593-A1AD32299C71}" type="presOf" srcId="{22505801-6524-4B50-AD6D-CE222BF09B96}" destId="{91CDE57A-A014-B446-A2AF-3E1CE6909443}" srcOrd="0" destOrd="0" presId="urn:microsoft.com/office/officeart/2005/8/layout/default"/>
    <dgm:cxn modelId="{1CD4DDFF-4A59-3943-A149-A777B915D1D0}" type="presOf" srcId="{921D6156-624F-474B-AE33-E27F0E9835C2}" destId="{6457E812-7F60-F64F-B97B-F247D06DAED4}" srcOrd="0" destOrd="0" presId="urn:microsoft.com/office/officeart/2005/8/layout/default"/>
    <dgm:cxn modelId="{CF9FD0EB-A69D-6F42-B685-76EB5E5D6C3C}" type="presParOf" srcId="{DF60FF87-B492-9247-8DCF-486B281E697E}" destId="{91CDE57A-A014-B446-A2AF-3E1CE6909443}" srcOrd="0" destOrd="0" presId="urn:microsoft.com/office/officeart/2005/8/layout/default"/>
    <dgm:cxn modelId="{6830804E-B42B-6A4C-A113-BA20894B9C65}" type="presParOf" srcId="{DF60FF87-B492-9247-8DCF-486B281E697E}" destId="{773C2D4C-2593-4342-A656-3ACADBA63720}" srcOrd="1" destOrd="0" presId="urn:microsoft.com/office/officeart/2005/8/layout/default"/>
    <dgm:cxn modelId="{556CA51E-B26C-8C48-876C-AAD77DD31016}" type="presParOf" srcId="{DF60FF87-B492-9247-8DCF-486B281E697E}" destId="{94E63A9B-DE06-9548-BD2F-8F2C721F7EF3}" srcOrd="2" destOrd="0" presId="urn:microsoft.com/office/officeart/2005/8/layout/default"/>
    <dgm:cxn modelId="{AF76C8F4-2686-9941-9BBC-47B40A1100EB}" type="presParOf" srcId="{DF60FF87-B492-9247-8DCF-486B281E697E}" destId="{78191AE5-1903-D24F-BCE1-91CC56D5CB65}" srcOrd="3" destOrd="0" presId="urn:microsoft.com/office/officeart/2005/8/layout/default"/>
    <dgm:cxn modelId="{1194CC9A-0F9F-D649-8B8F-AD841DC5CC38}" type="presParOf" srcId="{DF60FF87-B492-9247-8DCF-486B281E697E}" destId="{535C5986-F4D1-A44F-B0A1-E35BA55AE100}" srcOrd="4" destOrd="0" presId="urn:microsoft.com/office/officeart/2005/8/layout/default"/>
    <dgm:cxn modelId="{551A4640-ACC3-0549-A78F-C3E329C3A141}" type="presParOf" srcId="{DF60FF87-B492-9247-8DCF-486B281E697E}" destId="{4F7E761C-97E9-D04A-90C5-BEE621F2333E}" srcOrd="5" destOrd="0" presId="urn:microsoft.com/office/officeart/2005/8/layout/default"/>
    <dgm:cxn modelId="{0686064A-FE92-7B44-B8C1-F1CF1B0DB576}" type="presParOf" srcId="{DF60FF87-B492-9247-8DCF-486B281E697E}" destId="{6457E812-7F60-F64F-B97B-F247D06DAED4}" srcOrd="6" destOrd="0" presId="urn:microsoft.com/office/officeart/2005/8/layout/default"/>
    <dgm:cxn modelId="{591F584D-2606-7240-BB88-DBCC3D96AFA7}" type="presParOf" srcId="{DF60FF87-B492-9247-8DCF-486B281E697E}" destId="{ABE52A19-5D16-274F-946A-D7BE1DF8D737}" srcOrd="7" destOrd="0" presId="urn:microsoft.com/office/officeart/2005/8/layout/default"/>
    <dgm:cxn modelId="{CA33CD26-A483-5742-91ED-76E84481B3DA}" type="presParOf" srcId="{DF60FF87-B492-9247-8DCF-486B281E697E}" destId="{F01D0B4D-A6C1-9C49-ACEB-CA46FF2E388A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CDE57A-A014-B446-A2AF-3E1CE6909443}">
      <dsp:nvSpPr>
        <dsp:cNvPr id="0" name=""/>
        <dsp:cNvSpPr/>
      </dsp:nvSpPr>
      <dsp:spPr>
        <a:xfrm>
          <a:off x="97549" y="530700"/>
          <a:ext cx="2790309" cy="167418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tx1"/>
              </a:solidFill>
              <a:latin typeface="Comic Sans MS" panose="030F0902030302020204" pitchFamily="66" charset="0"/>
            </a:rPr>
            <a:t>1. Exercise Questions</a:t>
          </a:r>
        </a:p>
      </dsp:txBody>
      <dsp:txXfrm>
        <a:off x="97549" y="530700"/>
        <a:ext cx="2790309" cy="1674186"/>
      </dsp:txXfrm>
    </dsp:sp>
    <dsp:sp modelId="{94E63A9B-DE06-9548-BD2F-8F2C721F7EF3}">
      <dsp:nvSpPr>
        <dsp:cNvPr id="0" name=""/>
        <dsp:cNvSpPr/>
      </dsp:nvSpPr>
      <dsp:spPr>
        <a:xfrm>
          <a:off x="3069341" y="490554"/>
          <a:ext cx="2790309" cy="1674186"/>
        </a:xfrm>
        <a:prstGeom prst="rect">
          <a:avLst/>
        </a:prstGeom>
        <a:solidFill>
          <a:schemeClr val="accent5">
            <a:hueOff val="379567"/>
            <a:satOff val="2517"/>
            <a:lumOff val="-274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tx1"/>
              </a:solidFill>
              <a:latin typeface="Comic Sans MS" panose="030F0902030302020204" pitchFamily="66" charset="0"/>
            </a:rPr>
            <a:t>2. What is the </a:t>
          </a:r>
          <a:r>
            <a:rPr lang="en-US" sz="2300" kern="1200">
              <a:solidFill>
                <a:schemeClr val="tx1"/>
              </a:solidFill>
              <a:latin typeface="Comic Sans MS" panose="030F0902030302020204" pitchFamily="66" charset="0"/>
            </a:rPr>
            <a:t>definition of expanding </a:t>
          </a:r>
          <a:r>
            <a:rPr lang="en-US" sz="2300" kern="1200" dirty="0">
              <a:solidFill>
                <a:schemeClr val="tx1"/>
              </a:solidFill>
              <a:latin typeface="Comic Sans MS" panose="030F0902030302020204" pitchFamily="66" charset="0"/>
            </a:rPr>
            <a:t>brackets?</a:t>
          </a:r>
        </a:p>
      </dsp:txBody>
      <dsp:txXfrm>
        <a:off x="3069341" y="490554"/>
        <a:ext cx="2790309" cy="1674186"/>
      </dsp:txXfrm>
    </dsp:sp>
    <dsp:sp modelId="{535C5986-F4D1-A44F-B0A1-E35BA55AE100}">
      <dsp:nvSpPr>
        <dsp:cNvPr id="0" name=""/>
        <dsp:cNvSpPr/>
      </dsp:nvSpPr>
      <dsp:spPr>
        <a:xfrm>
          <a:off x="6138681" y="490554"/>
          <a:ext cx="2790309" cy="1674186"/>
        </a:xfrm>
        <a:prstGeom prst="rect">
          <a:avLst/>
        </a:prstGeom>
        <a:solidFill>
          <a:schemeClr val="accent5">
            <a:hueOff val="759135"/>
            <a:satOff val="5034"/>
            <a:lumOff val="-54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300" kern="1200" dirty="0">
              <a:solidFill>
                <a:schemeClr val="tx1"/>
              </a:solidFill>
              <a:latin typeface="Comic Sans MS" panose="030F0902030302020204" pitchFamily="66" charset="0"/>
            </a:rPr>
            <a:t>3. What is the rule of expanding brackets by grid method?</a:t>
          </a:r>
          <a:endParaRPr lang="en-US" sz="2300" kern="1200" dirty="0">
            <a:solidFill>
              <a:schemeClr val="tx1"/>
            </a:solidFill>
            <a:latin typeface="Comic Sans MS" panose="030F0902030302020204" pitchFamily="66" charset="0"/>
          </a:endParaRPr>
        </a:p>
      </dsp:txBody>
      <dsp:txXfrm>
        <a:off x="6138681" y="490554"/>
        <a:ext cx="2790309" cy="1674186"/>
      </dsp:txXfrm>
    </dsp:sp>
    <dsp:sp modelId="{6457E812-7F60-F64F-B97B-F247D06DAED4}">
      <dsp:nvSpPr>
        <dsp:cNvPr id="0" name=""/>
        <dsp:cNvSpPr/>
      </dsp:nvSpPr>
      <dsp:spPr>
        <a:xfrm>
          <a:off x="1534670" y="2443771"/>
          <a:ext cx="2790309" cy="1674186"/>
        </a:xfrm>
        <a:prstGeom prst="rect">
          <a:avLst/>
        </a:prstGeom>
        <a:solidFill>
          <a:schemeClr val="accent5">
            <a:hueOff val="1138702"/>
            <a:satOff val="7551"/>
            <a:lumOff val="-82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tx1"/>
              </a:solidFill>
              <a:latin typeface="Comic Sans MS" panose="030F0902030302020204" pitchFamily="66" charset="0"/>
            </a:rPr>
            <a:t>4. </a:t>
          </a:r>
          <a:r>
            <a:rPr lang="en-GB" sz="2300" kern="1200" dirty="0">
              <a:solidFill>
                <a:schemeClr val="tx1"/>
              </a:solidFill>
              <a:latin typeface="Comic Sans MS" panose="030F0902030302020204" pitchFamily="66" charset="0"/>
            </a:rPr>
            <a:t>Rule for </a:t>
          </a:r>
          <a:r>
            <a:rPr lang="en-AU" sz="2300" kern="1200" dirty="0">
              <a:solidFill>
                <a:schemeClr val="tx1"/>
              </a:solidFill>
              <a:latin typeface="Comic Sans MS" panose="030F0902030302020204" pitchFamily="66" charset="0"/>
            </a:rPr>
            <a:t>expanding brackets by FOIL method</a:t>
          </a:r>
          <a:r>
            <a:rPr lang="en-GB" sz="2300" kern="1200" dirty="0">
              <a:solidFill>
                <a:schemeClr val="tx1"/>
              </a:solidFill>
              <a:latin typeface="Comic Sans MS" panose="030F0902030302020204" pitchFamily="66" charset="0"/>
            </a:rPr>
            <a:t>.</a:t>
          </a:r>
        </a:p>
      </dsp:txBody>
      <dsp:txXfrm>
        <a:off x="1534670" y="2443771"/>
        <a:ext cx="2790309" cy="1674186"/>
      </dsp:txXfrm>
    </dsp:sp>
    <dsp:sp modelId="{F01D0B4D-A6C1-9C49-ACEB-CA46FF2E388A}">
      <dsp:nvSpPr>
        <dsp:cNvPr id="0" name=""/>
        <dsp:cNvSpPr/>
      </dsp:nvSpPr>
      <dsp:spPr>
        <a:xfrm>
          <a:off x="4604011" y="2443771"/>
          <a:ext cx="2790309" cy="1674186"/>
        </a:xfrm>
        <a:prstGeom prst="rect">
          <a:avLst/>
        </a:prstGeom>
        <a:solidFill>
          <a:schemeClr val="accent5">
            <a:hueOff val="1518269"/>
            <a:satOff val="10068"/>
            <a:lumOff val="-10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tx1"/>
              </a:solidFill>
              <a:latin typeface="Comic Sans MS" panose="030F0902030302020204" pitchFamily="66" charset="0"/>
            </a:rPr>
            <a:t>5. Summary notes for Homework. </a:t>
          </a:r>
          <a:endParaRPr lang="en-GB" sz="2300" kern="1200" dirty="0">
            <a:solidFill>
              <a:schemeClr val="tx1"/>
            </a:solidFill>
            <a:latin typeface="Comic Sans MS" panose="030F0902030302020204" pitchFamily="66" charset="0"/>
          </a:endParaRPr>
        </a:p>
      </dsp:txBody>
      <dsp:txXfrm>
        <a:off x="4604011" y="2443771"/>
        <a:ext cx="2790309" cy="16741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D3C633-FBC4-9D43-83D3-76F025BC62C7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22E32C-2E29-104D-9167-F1A9AF7DE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695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>
            <a:extLst>
              <a:ext uri="{FF2B5EF4-FFF2-40B4-BE49-F238E27FC236}">
                <a16:creationId xmlns:a16="http://schemas.microsoft.com/office/drawing/2014/main" id="{804EF98F-B712-8248-9E7E-D9B564143A2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2" name="Notes Placeholder 2">
            <a:extLst>
              <a:ext uri="{FF2B5EF4-FFF2-40B4-BE49-F238E27FC236}">
                <a16:creationId xmlns:a16="http://schemas.microsoft.com/office/drawing/2014/main" id="{7C6D221C-DC71-1B40-9597-674A604E8A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6083" name="Slide Number Placeholder 3">
            <a:extLst>
              <a:ext uri="{FF2B5EF4-FFF2-40B4-BE49-F238E27FC236}">
                <a16:creationId xmlns:a16="http://schemas.microsoft.com/office/drawing/2014/main" id="{121CDE5D-C119-CE4A-BC98-934BCB5863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5AE10C5-5E39-F745-8437-407B011E82D6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0245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873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435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3537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9412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396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953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559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424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547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548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130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467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693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5" r:id="rId6"/>
    <p:sldLayoutId id="2147483720" r:id="rId7"/>
    <p:sldLayoutId id="2147483721" r:id="rId8"/>
    <p:sldLayoutId id="2147483722" r:id="rId9"/>
    <p:sldLayoutId id="2147483724" r:id="rId10"/>
    <p:sldLayoutId id="2147483723" r:id="rId11"/>
    <p:sldLayoutId id="2147483727" r:id="rId12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22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39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>
            <a:extLst>
              <a:ext uri="{FF2B5EF4-FFF2-40B4-BE49-F238E27FC236}">
                <a16:creationId xmlns:a16="http://schemas.microsoft.com/office/drawing/2014/main" id="{7020BDA7-B88C-4D74-8A26-52E95B013F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84" b="6267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3" name="Rectangle 18">
            <a:extLst>
              <a:ext uri="{FF2B5EF4-FFF2-40B4-BE49-F238E27FC236}">
                <a16:creationId xmlns:a16="http://schemas.microsoft.com/office/drawing/2014/main" id="{5683D043-25BB-4AC9-8130-641179672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3323345"/>
          </a:xfrm>
          <a:prstGeom prst="rect">
            <a:avLst/>
          </a:prstGeom>
          <a:gradFill flip="none" rotWithShape="1">
            <a:gsLst>
              <a:gs pos="57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25C618-807A-434E-B681-67683E0DAD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733" y="321733"/>
            <a:ext cx="11548532" cy="4229305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9800" dirty="0">
                <a:solidFill>
                  <a:schemeClr val="bg1"/>
                </a:solidFill>
              </a:rPr>
              <a:t>Expanding Brackets</a:t>
            </a:r>
          </a:p>
        </p:txBody>
      </p:sp>
      <p:sp>
        <p:nvSpPr>
          <p:cNvPr id="24" name="Rectangle 20">
            <a:extLst>
              <a:ext uri="{FF2B5EF4-FFF2-40B4-BE49-F238E27FC236}">
                <a16:creationId xmlns:a16="http://schemas.microsoft.com/office/drawing/2014/main" id="{AA61CCAC-6875-474C-8E9E-F57ABF078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6095" y="4702516"/>
            <a:ext cx="12191999" cy="2155484"/>
          </a:xfrm>
          <a:prstGeom prst="rect">
            <a:avLst/>
          </a:prstGeom>
          <a:gradFill flip="none" rotWithShape="1">
            <a:gsLst>
              <a:gs pos="59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77A772-125C-AB40-B35E-9C3745F3BD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733" y="4718033"/>
            <a:ext cx="10634738" cy="1175039"/>
          </a:xfrm>
        </p:spPr>
        <p:txBody>
          <a:bodyPr anchor="b">
            <a:norm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Lesson 6</a:t>
            </a:r>
          </a:p>
        </p:txBody>
      </p:sp>
    </p:spTree>
    <p:extLst>
      <p:ext uri="{BB962C8B-B14F-4D97-AF65-F5344CB8AC3E}">
        <p14:creationId xmlns:p14="http://schemas.microsoft.com/office/powerpoint/2010/main" val="3533075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>
            <a:extLst>
              <a:ext uri="{FF2B5EF4-FFF2-40B4-BE49-F238E27FC236}">
                <a16:creationId xmlns:a16="http://schemas.microsoft.com/office/drawing/2014/main" id="{2055705F-6470-DB4D-BE37-E9F644187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228600"/>
            <a:ext cx="6629400" cy="584200"/>
          </a:xfrm>
          <a:prstGeom prst="rect">
            <a:avLst/>
          </a:prstGeom>
          <a:gradFill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2" algn="just">
              <a:defRPr/>
            </a:pPr>
            <a:r>
              <a:rPr lang="en-US" sz="3200" b="1" i="1" dirty="0">
                <a:latin typeface="Monotype Corsiva" pitchFamily="66" charset="0"/>
                <a:cs typeface="Arial" pitchFamily="34" charset="0"/>
              </a:rPr>
              <a:t>Questions &amp; Summary Book</a:t>
            </a:r>
            <a:endParaRPr lang="en-US" sz="2400" b="1" i="1" dirty="0">
              <a:cs typeface="Arial" pitchFamily="34" charset="0"/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F2C4DA58-F559-144D-9EC8-248EF35C1C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8229839"/>
              </p:ext>
            </p:extLst>
          </p:nvPr>
        </p:nvGraphicFramePr>
        <p:xfrm>
          <a:off x="1631504" y="954090"/>
          <a:ext cx="8928992" cy="4608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66393319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07894"/>
            <a:ext cx="12316724" cy="1190198"/>
          </a:xfrm>
        </p:spPr>
        <p:txBody>
          <a:bodyPr anchor="t"/>
          <a:lstStyle/>
          <a:p>
            <a:r>
              <a:rPr lang="en-GB" sz="6000" u="sng" dirty="0"/>
              <a:t>Expanding Brackets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7088" y="1711243"/>
            <a:ext cx="10957823" cy="363257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Understand what expanding brackets / distributive law means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cap="none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Be able to expand brackets involving an expression with addition and subtraction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cap="none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Be able to expand and simplify brackets </a:t>
            </a:r>
            <a:endParaRPr lang="en-GB" sz="2400" cap="none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50181" y="1711243"/>
            <a:ext cx="428185" cy="42818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555863" y="2834223"/>
            <a:ext cx="428185" cy="428185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550182" y="3900446"/>
            <a:ext cx="428185" cy="428185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F0D4BBA-910A-6247-A971-665AC5F8BE49}"/>
              </a:ext>
            </a:extLst>
          </p:cNvPr>
          <p:cNvSpPr txBox="1">
            <a:spLocks/>
          </p:cNvSpPr>
          <p:nvPr/>
        </p:nvSpPr>
        <p:spPr>
          <a:xfrm>
            <a:off x="2135561" y="5493473"/>
            <a:ext cx="7858535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u="sng" dirty="0">
                <a:solidFill>
                  <a:srgbClr val="7030A0"/>
                </a:solidFill>
              </a:rPr>
              <a:t>Keywords</a:t>
            </a:r>
            <a:r>
              <a:rPr lang="en-GB" sz="2400" dirty="0">
                <a:solidFill>
                  <a:srgbClr val="7030A0"/>
                </a:solidFill>
              </a:rPr>
              <a:t>: brackets, expanding, expressions, simplify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1CD9A216-6701-9A45-915A-FF895E1F5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149" y="1711243"/>
            <a:ext cx="4322762" cy="260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19027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B2C1AA8-943B-294A-9928-DA92394635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27" y="0"/>
            <a:ext cx="120457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981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4164D-ADB6-2B43-8315-FD9D14926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78018-E8A3-9945-8BBE-46E7DAFB76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0D06BA-D8CF-4D42-BF2F-2D5496EC8C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" y="222250"/>
            <a:ext cx="11861800" cy="641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6F9F9-8855-EF49-9BCA-0D35800ABA70}"/>
              </a:ext>
            </a:extLst>
          </p:cNvPr>
          <p:cNvSpPr txBox="1">
            <a:spLocks/>
          </p:cNvSpPr>
          <p:nvPr/>
        </p:nvSpPr>
        <p:spPr>
          <a:xfrm>
            <a:off x="2462048" y="449783"/>
            <a:ext cx="7267903" cy="11901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u="sng" dirty="0"/>
              <a:t>Expanding Brackets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D43E4A-FDDD-D941-8A78-AA4E2B9A878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911" y="1979131"/>
            <a:ext cx="3803868" cy="19019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59A8AF9-6746-1344-8D87-7AE762EF90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586" y="3881065"/>
            <a:ext cx="3446517" cy="30150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856D52-CF31-0C4A-904B-29636197F0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2364" y="3917605"/>
            <a:ext cx="3876217" cy="29403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B47A15-1B30-0043-873C-FDE1BF7C51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53584" y="4476635"/>
            <a:ext cx="3307037" cy="23813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3B5B9E-32DD-E249-963D-C3A749F7E5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9773" y="2137443"/>
            <a:ext cx="5676900" cy="128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14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773280D-12B4-48BF-BC07-37C580D4D44F}"/>
              </a:ext>
            </a:extLst>
          </p:cNvPr>
          <p:cNvSpPr/>
          <p:nvPr/>
        </p:nvSpPr>
        <p:spPr>
          <a:xfrm>
            <a:off x="1178169" y="316524"/>
            <a:ext cx="4888523" cy="6479931"/>
          </a:xfrm>
          <a:prstGeom prst="roundRect">
            <a:avLst>
              <a:gd name="adj" fmla="val 5156"/>
            </a:avLst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67577D-9002-42AB-A2EE-EFEEEC305824}"/>
              </a:ext>
            </a:extLst>
          </p:cNvPr>
          <p:cNvSpPr txBox="1"/>
          <p:nvPr/>
        </p:nvSpPr>
        <p:spPr>
          <a:xfrm>
            <a:off x="4844350" y="-66839"/>
            <a:ext cx="25033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Expanding Single Brackets: Grid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595A1FF-9261-4D1E-ACCA-F217A42E6D82}"/>
                  </a:ext>
                </a:extLst>
              </p:cNvPr>
              <p:cNvSpPr txBox="1"/>
              <p:nvPr/>
            </p:nvSpPr>
            <p:spPr>
              <a:xfrm>
                <a:off x="2835703" y="876258"/>
                <a:ext cx="160704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>
                          <a:latin typeface="Cambria Math" panose="02040503050406030204" pitchFamily="18" charset="0"/>
                        </a:rPr>
                        <m:t>3(</m:t>
                      </m:r>
                      <m:r>
                        <a:rPr lang="en-GB" sz="32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200" i="1">
                          <a:latin typeface="Cambria Math" panose="02040503050406030204" pitchFamily="18" charset="0"/>
                        </a:rPr>
                        <m:t>+2)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595A1FF-9261-4D1E-ACCA-F217A42E6D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703" y="876258"/>
                <a:ext cx="1607042" cy="492443"/>
              </a:xfrm>
              <a:prstGeom prst="rect">
                <a:avLst/>
              </a:prstGeom>
              <a:blipFill>
                <a:blip r:embed="rId2"/>
                <a:stretch>
                  <a:fillRect l="-7031" r="-5469" b="-3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59573E2-0DF0-423D-A740-0E435F893B5D}"/>
                  </a:ext>
                </a:extLst>
              </p:cNvPr>
              <p:cNvSpPr txBox="1"/>
              <p:nvPr/>
            </p:nvSpPr>
            <p:spPr>
              <a:xfrm>
                <a:off x="2553226" y="4539270"/>
                <a:ext cx="2138406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3200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32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200" i="1">
                          <a:latin typeface="Cambria Math" panose="02040503050406030204" pitchFamily="18" charset="0"/>
                        </a:rPr>
                        <m:t>+6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59573E2-0DF0-423D-A740-0E435F893B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3226" y="4539270"/>
                <a:ext cx="2138406" cy="492443"/>
              </a:xfrm>
              <a:prstGeom prst="rect">
                <a:avLst/>
              </a:prstGeom>
              <a:blipFill>
                <a:blip r:embed="rId3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E8FF6B37-37E0-44B9-A06A-3BF24AF0530D}"/>
              </a:ext>
            </a:extLst>
          </p:cNvPr>
          <p:cNvSpPr txBox="1"/>
          <p:nvPr/>
        </p:nvSpPr>
        <p:spPr>
          <a:xfrm>
            <a:off x="2969847" y="369275"/>
            <a:ext cx="13051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Expand &amp; Simplify:</a:t>
            </a: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C9650C83-ED47-4C12-9866-A5DA57282C6E}"/>
              </a:ext>
            </a:extLst>
          </p:cNvPr>
          <p:cNvSpPr/>
          <p:nvPr/>
        </p:nvSpPr>
        <p:spPr>
          <a:xfrm>
            <a:off x="3270737" y="1611385"/>
            <a:ext cx="703384" cy="281354"/>
          </a:xfrm>
          <a:prstGeom prst="downArrow">
            <a:avLst>
              <a:gd name="adj1" fmla="val 50000"/>
              <a:gd name="adj2" fmla="val 65625"/>
            </a:avLst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0AEFEE45-28B6-4B5F-8917-0F13983C07F1}"/>
              </a:ext>
            </a:extLst>
          </p:cNvPr>
          <p:cNvSpPr/>
          <p:nvPr/>
        </p:nvSpPr>
        <p:spPr>
          <a:xfrm>
            <a:off x="3270737" y="3902050"/>
            <a:ext cx="703384" cy="281354"/>
          </a:xfrm>
          <a:prstGeom prst="downArrow">
            <a:avLst>
              <a:gd name="adj1" fmla="val 50000"/>
              <a:gd name="adj2" fmla="val 65625"/>
            </a:avLst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260368FA-52F8-4D39-B157-8978533985B5}"/>
              </a:ext>
            </a:extLst>
          </p:cNvPr>
          <p:cNvGraphicFramePr>
            <a:graphicFrameLocks noGrp="1"/>
          </p:cNvGraphicFramePr>
          <p:nvPr/>
        </p:nvGraphicFramePr>
        <p:xfrm>
          <a:off x="2359492" y="2540975"/>
          <a:ext cx="3006968" cy="808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3484">
                  <a:extLst>
                    <a:ext uri="{9D8B030D-6E8A-4147-A177-3AD203B41FA5}">
                      <a16:colId xmlns:a16="http://schemas.microsoft.com/office/drawing/2014/main" val="3544498839"/>
                    </a:ext>
                  </a:extLst>
                </a:gridCol>
                <a:gridCol w="1503484">
                  <a:extLst>
                    <a:ext uri="{9D8B030D-6E8A-4147-A177-3AD203B41FA5}">
                      <a16:colId xmlns:a16="http://schemas.microsoft.com/office/drawing/2014/main" val="2755602198"/>
                    </a:ext>
                  </a:extLst>
                </a:gridCol>
              </a:tblGrid>
              <a:tr h="8086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789737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8A38C36-68EC-4082-AF0B-27D069E599F0}"/>
                  </a:ext>
                </a:extLst>
              </p:cNvPr>
              <p:cNvSpPr/>
              <p:nvPr/>
            </p:nvSpPr>
            <p:spPr>
              <a:xfrm>
                <a:off x="2806395" y="2643525"/>
                <a:ext cx="73571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32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3200" b="1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8A38C36-68EC-4082-AF0B-27D069E599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6395" y="2643525"/>
                <a:ext cx="735714" cy="584775"/>
              </a:xfrm>
              <a:prstGeom prst="rect">
                <a:avLst/>
              </a:prstGeom>
              <a:blipFill>
                <a:blip r:embed="rId4"/>
                <a:stretch>
                  <a:fillRect l="-5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48F82EC-9EA3-4E17-A65B-BC97549C228E}"/>
                  </a:ext>
                </a:extLst>
              </p:cNvPr>
              <p:cNvSpPr/>
              <p:nvPr/>
            </p:nvSpPr>
            <p:spPr>
              <a:xfrm>
                <a:off x="4139970" y="2643525"/>
                <a:ext cx="90403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>
                          <a:latin typeface="Cambria Math" panose="02040503050406030204" pitchFamily="18" charset="0"/>
                        </a:rPr>
                        <m:t>+ 6</m:t>
                      </m:r>
                    </m:oMath>
                  </m:oMathPara>
                </a14:m>
                <a:endParaRPr lang="en-GB" sz="3200" b="1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48F82EC-9EA3-4E17-A65B-BC97549C22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70" y="2643525"/>
                <a:ext cx="904030" cy="584775"/>
              </a:xfrm>
              <a:prstGeom prst="rect">
                <a:avLst/>
              </a:prstGeom>
              <a:blipFill>
                <a:blip r:embed="rId5"/>
                <a:stretch>
                  <a:fillRect l="-1389" b="-2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5955594-E286-4254-BCF6-EC5F7EAC975D}"/>
                  </a:ext>
                </a:extLst>
              </p:cNvPr>
              <p:cNvSpPr/>
              <p:nvPr/>
            </p:nvSpPr>
            <p:spPr>
              <a:xfrm>
                <a:off x="2920208" y="1970914"/>
                <a:ext cx="50808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32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3200" b="1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5955594-E286-4254-BCF6-EC5F7EAC97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0208" y="1970914"/>
                <a:ext cx="508088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D5E3772-4491-4F00-9B6D-D74B7D0E1371}"/>
                  </a:ext>
                </a:extLst>
              </p:cNvPr>
              <p:cNvSpPr/>
              <p:nvPr/>
            </p:nvSpPr>
            <p:spPr>
              <a:xfrm>
                <a:off x="4141382" y="1970914"/>
                <a:ext cx="90120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>
                          <a:latin typeface="Cambria Math" panose="02040503050406030204" pitchFamily="18" charset="0"/>
                        </a:rPr>
                        <m:t>+ 2</m:t>
                      </m:r>
                    </m:oMath>
                  </m:oMathPara>
                </a14:m>
                <a:endParaRPr lang="en-GB" sz="3200" b="1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D5E3772-4491-4F00-9B6D-D74B7D0E13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1382" y="1970914"/>
                <a:ext cx="901209" cy="584775"/>
              </a:xfrm>
              <a:prstGeom prst="rect">
                <a:avLst/>
              </a:prstGeom>
              <a:blipFill>
                <a:blip r:embed="rId7"/>
                <a:stretch>
                  <a:fillRect l="-1389"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537EC8A-7B5C-4100-828D-8A337F2A0133}"/>
                  </a:ext>
                </a:extLst>
              </p:cNvPr>
              <p:cNvSpPr/>
              <p:nvPr/>
            </p:nvSpPr>
            <p:spPr>
              <a:xfrm>
                <a:off x="1768417" y="2643525"/>
                <a:ext cx="50808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sz="3200" b="1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537EC8A-7B5C-4100-828D-8A337F2A01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8417" y="2643525"/>
                <a:ext cx="508088" cy="584775"/>
              </a:xfrm>
              <a:prstGeom prst="rect">
                <a:avLst/>
              </a:prstGeom>
              <a:blipFill>
                <a:blip r:embed="rId8"/>
                <a:stretch>
                  <a:fillRect l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14791DB1-30DB-4354-878A-C7108230FE6C}"/>
              </a:ext>
            </a:extLst>
          </p:cNvPr>
          <p:cNvSpPr txBox="1"/>
          <p:nvPr/>
        </p:nvSpPr>
        <p:spPr>
          <a:xfrm>
            <a:off x="2021309" y="2007575"/>
            <a:ext cx="3593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/>
              <a:t>×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26D1EDD-1270-422C-AD54-B875AD9D30E9}"/>
              </a:ext>
            </a:extLst>
          </p:cNvPr>
          <p:cNvSpPr txBox="1"/>
          <p:nvPr/>
        </p:nvSpPr>
        <p:spPr>
          <a:xfrm>
            <a:off x="1138284" y="-30715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Stencil" panose="040409050D0802020404" pitchFamily="82" charset="0"/>
              </a:rPr>
              <a:t>DEMO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0478155-D6DF-482C-942E-62714AE87311}"/>
              </a:ext>
            </a:extLst>
          </p:cNvPr>
          <p:cNvSpPr/>
          <p:nvPr/>
        </p:nvSpPr>
        <p:spPr>
          <a:xfrm>
            <a:off x="6125312" y="316523"/>
            <a:ext cx="4888523" cy="6479931"/>
          </a:xfrm>
          <a:prstGeom prst="roundRect">
            <a:avLst>
              <a:gd name="adj" fmla="val 5156"/>
            </a:avLst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619EFC9-3048-4D59-A2CF-4E879B2D6963}"/>
              </a:ext>
            </a:extLst>
          </p:cNvPr>
          <p:cNvSpPr txBox="1"/>
          <p:nvPr/>
        </p:nvSpPr>
        <p:spPr>
          <a:xfrm>
            <a:off x="9584758" y="-30715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Stencil" panose="040409050D0802020404" pitchFamily="82" charset="0"/>
              </a:rPr>
              <a:t>YOUR TURN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26679BE-745B-4455-9017-E260D7A69A2F}"/>
                  </a:ext>
                </a:extLst>
              </p:cNvPr>
              <p:cNvSpPr txBox="1"/>
              <p:nvPr/>
            </p:nvSpPr>
            <p:spPr>
              <a:xfrm>
                <a:off x="7788703" y="879189"/>
                <a:ext cx="160704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>
                          <a:latin typeface="Cambria Math" panose="02040503050406030204" pitchFamily="18" charset="0"/>
                        </a:rPr>
                        <m:t>4(</m:t>
                      </m:r>
                      <m:r>
                        <a:rPr lang="en-GB" sz="32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200" i="1">
                          <a:latin typeface="Cambria Math" panose="02040503050406030204" pitchFamily="18" charset="0"/>
                        </a:rPr>
                        <m:t>+5)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26679BE-745B-4455-9017-E260D7A69A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8703" y="879189"/>
                <a:ext cx="1607042" cy="492443"/>
              </a:xfrm>
              <a:prstGeom prst="rect">
                <a:avLst/>
              </a:prstGeom>
              <a:blipFill>
                <a:blip r:embed="rId9"/>
                <a:stretch>
                  <a:fillRect l="-7031" r="-5469" b="-3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6B6DBA3-F56D-45D4-AF15-3CF102603C25}"/>
                  </a:ext>
                </a:extLst>
              </p:cNvPr>
              <p:cNvSpPr txBox="1"/>
              <p:nvPr/>
            </p:nvSpPr>
            <p:spPr>
              <a:xfrm>
                <a:off x="7506226" y="4542201"/>
                <a:ext cx="2138406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3200" i="1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32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200" i="1">
                          <a:latin typeface="Cambria Math" panose="02040503050406030204" pitchFamily="18" charset="0"/>
                        </a:rPr>
                        <m:t>+20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6B6DBA3-F56D-45D4-AF15-3CF102603C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6226" y="4542201"/>
                <a:ext cx="2138406" cy="492443"/>
              </a:xfrm>
              <a:prstGeom prst="rect">
                <a:avLst/>
              </a:prstGeom>
              <a:blipFill>
                <a:blip r:embed="rId10"/>
                <a:stretch>
                  <a:fillRect b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C5B12B98-28B4-4FF7-98DD-2956CBBEEE8C}"/>
              </a:ext>
            </a:extLst>
          </p:cNvPr>
          <p:cNvSpPr txBox="1"/>
          <p:nvPr/>
        </p:nvSpPr>
        <p:spPr>
          <a:xfrm>
            <a:off x="7922847" y="372206"/>
            <a:ext cx="13051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Expand &amp; Simplify:</a:t>
            </a:r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id="{5F22FA2C-8D54-4AB2-B5CD-E53810A5F4CC}"/>
              </a:ext>
            </a:extLst>
          </p:cNvPr>
          <p:cNvSpPr/>
          <p:nvPr/>
        </p:nvSpPr>
        <p:spPr>
          <a:xfrm>
            <a:off x="8223737" y="1614316"/>
            <a:ext cx="703384" cy="281354"/>
          </a:xfrm>
          <a:prstGeom prst="downArrow">
            <a:avLst>
              <a:gd name="adj1" fmla="val 50000"/>
              <a:gd name="adj2" fmla="val 65625"/>
            </a:avLst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31" name="Arrow: Down 30">
            <a:extLst>
              <a:ext uri="{FF2B5EF4-FFF2-40B4-BE49-F238E27FC236}">
                <a16:creationId xmlns:a16="http://schemas.microsoft.com/office/drawing/2014/main" id="{6C65424D-F11D-4A65-8F33-452AD21BE6FD}"/>
              </a:ext>
            </a:extLst>
          </p:cNvPr>
          <p:cNvSpPr/>
          <p:nvPr/>
        </p:nvSpPr>
        <p:spPr>
          <a:xfrm>
            <a:off x="8223737" y="3904981"/>
            <a:ext cx="703384" cy="281354"/>
          </a:xfrm>
          <a:prstGeom prst="downArrow">
            <a:avLst>
              <a:gd name="adj1" fmla="val 50000"/>
              <a:gd name="adj2" fmla="val 65625"/>
            </a:avLst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9FE8B1C1-8A74-4830-BB82-3C33F26D2511}"/>
              </a:ext>
            </a:extLst>
          </p:cNvPr>
          <p:cNvGraphicFramePr>
            <a:graphicFrameLocks noGrp="1"/>
          </p:cNvGraphicFramePr>
          <p:nvPr/>
        </p:nvGraphicFramePr>
        <p:xfrm>
          <a:off x="7312492" y="2543906"/>
          <a:ext cx="3006968" cy="808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3484">
                  <a:extLst>
                    <a:ext uri="{9D8B030D-6E8A-4147-A177-3AD203B41FA5}">
                      <a16:colId xmlns:a16="http://schemas.microsoft.com/office/drawing/2014/main" val="3544498839"/>
                    </a:ext>
                  </a:extLst>
                </a:gridCol>
                <a:gridCol w="1503484">
                  <a:extLst>
                    <a:ext uri="{9D8B030D-6E8A-4147-A177-3AD203B41FA5}">
                      <a16:colId xmlns:a16="http://schemas.microsoft.com/office/drawing/2014/main" val="2755602198"/>
                    </a:ext>
                  </a:extLst>
                </a:gridCol>
              </a:tblGrid>
              <a:tr h="8086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789737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CC0B0C04-682C-4BAF-8623-43B8D9944B9B}"/>
                  </a:ext>
                </a:extLst>
              </p:cNvPr>
              <p:cNvSpPr/>
              <p:nvPr/>
            </p:nvSpPr>
            <p:spPr>
              <a:xfrm>
                <a:off x="7759395" y="2646456"/>
                <a:ext cx="73571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32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3200" b="1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CC0B0C04-682C-4BAF-8623-43B8D9944B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9395" y="2646456"/>
                <a:ext cx="735714" cy="584775"/>
              </a:xfrm>
              <a:prstGeom prst="rect">
                <a:avLst/>
              </a:prstGeom>
              <a:blipFill>
                <a:blip r:embed="rId11"/>
                <a:stretch>
                  <a:fillRect l="-3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7E2963D-2B07-4BD0-86A2-67E960B94C40}"/>
                  </a:ext>
                </a:extLst>
              </p:cNvPr>
              <p:cNvSpPr/>
              <p:nvPr/>
            </p:nvSpPr>
            <p:spPr>
              <a:xfrm>
                <a:off x="8980569" y="2646456"/>
                <a:ext cx="112883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>
                          <a:latin typeface="Cambria Math" panose="02040503050406030204" pitchFamily="18" charset="0"/>
                        </a:rPr>
                        <m:t>+ 20</m:t>
                      </m:r>
                    </m:oMath>
                  </m:oMathPara>
                </a14:m>
                <a:endParaRPr lang="en-GB" sz="3200" b="1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7E2963D-2B07-4BD0-86A2-67E960B94C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0569" y="2646456"/>
                <a:ext cx="1128835" cy="584775"/>
              </a:xfrm>
              <a:prstGeom prst="rect">
                <a:avLst/>
              </a:prstGeom>
              <a:blipFill>
                <a:blip r:embed="rId12"/>
                <a:stretch>
                  <a:fillRect l="-1111"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63C34BD1-ECA9-481D-BFD0-65CD079145CD}"/>
                  </a:ext>
                </a:extLst>
              </p:cNvPr>
              <p:cNvSpPr/>
              <p:nvPr/>
            </p:nvSpPr>
            <p:spPr>
              <a:xfrm>
                <a:off x="7873208" y="1973845"/>
                <a:ext cx="50808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32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3200" b="1" dirty="0"/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63C34BD1-ECA9-481D-BFD0-65CD079145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3208" y="1973845"/>
                <a:ext cx="508088" cy="5847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ADDFC190-3D50-420A-AB4F-7941FA993777}"/>
                  </a:ext>
                </a:extLst>
              </p:cNvPr>
              <p:cNvSpPr/>
              <p:nvPr/>
            </p:nvSpPr>
            <p:spPr>
              <a:xfrm>
                <a:off x="9094382" y="1973845"/>
                <a:ext cx="90120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>
                          <a:latin typeface="Cambria Math" panose="02040503050406030204" pitchFamily="18" charset="0"/>
                        </a:rPr>
                        <m:t>+ 5</m:t>
                      </m:r>
                    </m:oMath>
                  </m:oMathPara>
                </a14:m>
                <a:endParaRPr lang="en-GB" sz="3200" b="1" dirty="0"/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ADDFC190-3D50-420A-AB4F-7941FA9937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4382" y="1973845"/>
                <a:ext cx="901209" cy="584775"/>
              </a:xfrm>
              <a:prstGeom prst="rect">
                <a:avLst/>
              </a:prstGeom>
              <a:blipFill>
                <a:blip r:embed="rId14"/>
                <a:stretch>
                  <a:fillRect l="-2778"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31B85A63-7FE2-4C5D-AA3B-490617B4681C}"/>
                  </a:ext>
                </a:extLst>
              </p:cNvPr>
              <p:cNvSpPr/>
              <p:nvPr/>
            </p:nvSpPr>
            <p:spPr>
              <a:xfrm>
                <a:off x="6721417" y="2646456"/>
                <a:ext cx="50808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sz="3200" b="1" dirty="0"/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31B85A63-7FE2-4C5D-AA3B-490617B468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1417" y="2646456"/>
                <a:ext cx="508088" cy="584775"/>
              </a:xfrm>
              <a:prstGeom prst="rect">
                <a:avLst/>
              </a:prstGeom>
              <a:blipFill>
                <a:blip r:embed="rId15"/>
                <a:stretch>
                  <a:fillRect l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FFF21AEE-63A1-4F18-8A28-EED1A5DA2549}"/>
              </a:ext>
            </a:extLst>
          </p:cNvPr>
          <p:cNvSpPr txBox="1"/>
          <p:nvPr/>
        </p:nvSpPr>
        <p:spPr>
          <a:xfrm>
            <a:off x="6974309" y="2010506"/>
            <a:ext cx="3593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/>
              <a:t>×</a:t>
            </a:r>
          </a:p>
        </p:txBody>
      </p:sp>
    </p:spTree>
    <p:extLst>
      <p:ext uri="{BB962C8B-B14F-4D97-AF65-F5344CB8AC3E}">
        <p14:creationId xmlns:p14="http://schemas.microsoft.com/office/powerpoint/2010/main" val="1656779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0" grpId="0" animBg="1"/>
      <p:bldP spid="31" grpId="0" animBg="1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773280D-12B4-48BF-BC07-37C580D4D44F}"/>
              </a:ext>
            </a:extLst>
          </p:cNvPr>
          <p:cNvSpPr/>
          <p:nvPr/>
        </p:nvSpPr>
        <p:spPr>
          <a:xfrm>
            <a:off x="1178169" y="316524"/>
            <a:ext cx="4888523" cy="6479931"/>
          </a:xfrm>
          <a:prstGeom prst="roundRect">
            <a:avLst>
              <a:gd name="adj" fmla="val 5156"/>
            </a:avLst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67577D-9002-42AB-A2EE-EFEEEC305824}"/>
              </a:ext>
            </a:extLst>
          </p:cNvPr>
          <p:cNvSpPr txBox="1"/>
          <p:nvPr/>
        </p:nvSpPr>
        <p:spPr>
          <a:xfrm>
            <a:off x="4844350" y="-66839"/>
            <a:ext cx="25033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Expanding Single Brackets: Grid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595A1FF-9261-4D1E-ACCA-F217A42E6D82}"/>
                  </a:ext>
                </a:extLst>
              </p:cNvPr>
              <p:cNvSpPr txBox="1"/>
              <p:nvPr/>
            </p:nvSpPr>
            <p:spPr>
              <a:xfrm>
                <a:off x="2606667" y="876258"/>
                <a:ext cx="206511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32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200" i="1">
                          <a:latin typeface="Cambria Math" panose="02040503050406030204" pitchFamily="18" charset="0"/>
                        </a:rPr>
                        <m:t>(2</m:t>
                      </m:r>
                      <m:r>
                        <a:rPr lang="en-GB" sz="32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200" i="1">
                          <a:latin typeface="Cambria Math" panose="02040503050406030204" pitchFamily="18" charset="0"/>
                        </a:rPr>
                        <m:t>−3)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595A1FF-9261-4D1E-ACCA-F217A42E6D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6667" y="876258"/>
                <a:ext cx="2065116" cy="492443"/>
              </a:xfrm>
              <a:prstGeom prst="rect">
                <a:avLst/>
              </a:prstGeom>
              <a:blipFill>
                <a:blip r:embed="rId2"/>
                <a:stretch>
                  <a:fillRect l="-5488" r="-4268" b="-3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59573E2-0DF0-423D-A740-0E435F893B5D}"/>
                  </a:ext>
                </a:extLst>
              </p:cNvPr>
              <p:cNvSpPr txBox="1"/>
              <p:nvPr/>
            </p:nvSpPr>
            <p:spPr>
              <a:xfrm>
                <a:off x="2553226" y="4539270"/>
                <a:ext cx="2138406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3200" i="1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32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200" i="1" baseline="3000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3200" i="1"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en-GB" sz="32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59573E2-0DF0-423D-A740-0E435F893B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3226" y="4539270"/>
                <a:ext cx="2138406" cy="492443"/>
              </a:xfrm>
              <a:prstGeom prst="rect">
                <a:avLst/>
              </a:prstGeom>
              <a:blipFill>
                <a:blip r:embed="rId3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E8FF6B37-37E0-44B9-A06A-3BF24AF0530D}"/>
              </a:ext>
            </a:extLst>
          </p:cNvPr>
          <p:cNvSpPr txBox="1"/>
          <p:nvPr/>
        </p:nvSpPr>
        <p:spPr>
          <a:xfrm>
            <a:off x="2969847" y="369275"/>
            <a:ext cx="13051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Expand &amp; Simplify:</a:t>
            </a: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C9650C83-ED47-4C12-9866-A5DA57282C6E}"/>
              </a:ext>
            </a:extLst>
          </p:cNvPr>
          <p:cNvSpPr/>
          <p:nvPr/>
        </p:nvSpPr>
        <p:spPr>
          <a:xfrm>
            <a:off x="3270737" y="1611385"/>
            <a:ext cx="703384" cy="281354"/>
          </a:xfrm>
          <a:prstGeom prst="downArrow">
            <a:avLst>
              <a:gd name="adj1" fmla="val 50000"/>
              <a:gd name="adj2" fmla="val 65625"/>
            </a:avLst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0AEFEE45-28B6-4B5F-8917-0F13983C07F1}"/>
              </a:ext>
            </a:extLst>
          </p:cNvPr>
          <p:cNvSpPr/>
          <p:nvPr/>
        </p:nvSpPr>
        <p:spPr>
          <a:xfrm>
            <a:off x="3270737" y="3902050"/>
            <a:ext cx="703384" cy="281354"/>
          </a:xfrm>
          <a:prstGeom prst="downArrow">
            <a:avLst>
              <a:gd name="adj1" fmla="val 50000"/>
              <a:gd name="adj2" fmla="val 65625"/>
            </a:avLst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260368FA-52F8-4D39-B157-8978533985B5}"/>
              </a:ext>
            </a:extLst>
          </p:cNvPr>
          <p:cNvGraphicFramePr>
            <a:graphicFrameLocks noGrp="1"/>
          </p:cNvGraphicFramePr>
          <p:nvPr/>
        </p:nvGraphicFramePr>
        <p:xfrm>
          <a:off x="2359492" y="2540975"/>
          <a:ext cx="3006968" cy="808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3484">
                  <a:extLst>
                    <a:ext uri="{9D8B030D-6E8A-4147-A177-3AD203B41FA5}">
                      <a16:colId xmlns:a16="http://schemas.microsoft.com/office/drawing/2014/main" val="3544498839"/>
                    </a:ext>
                  </a:extLst>
                </a:gridCol>
                <a:gridCol w="1503484">
                  <a:extLst>
                    <a:ext uri="{9D8B030D-6E8A-4147-A177-3AD203B41FA5}">
                      <a16:colId xmlns:a16="http://schemas.microsoft.com/office/drawing/2014/main" val="2755602198"/>
                    </a:ext>
                  </a:extLst>
                </a:gridCol>
              </a:tblGrid>
              <a:tr h="8086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789737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8A38C36-68EC-4082-AF0B-27D069E599F0}"/>
                  </a:ext>
                </a:extLst>
              </p:cNvPr>
              <p:cNvSpPr/>
              <p:nvPr/>
            </p:nvSpPr>
            <p:spPr>
              <a:xfrm>
                <a:off x="2751702" y="2643525"/>
                <a:ext cx="845103" cy="5734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32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200" i="1" baseline="3000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3200" b="1" baseline="300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8A38C36-68EC-4082-AF0B-27D069E599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1702" y="2643525"/>
                <a:ext cx="845103" cy="573427"/>
              </a:xfrm>
              <a:prstGeom prst="rect">
                <a:avLst/>
              </a:prstGeom>
              <a:blipFill>
                <a:blip r:embed="rId4"/>
                <a:stretch>
                  <a:fillRect l="-4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48F82EC-9EA3-4E17-A65B-BC97549C228E}"/>
                  </a:ext>
                </a:extLst>
              </p:cNvPr>
              <p:cNvSpPr/>
              <p:nvPr/>
            </p:nvSpPr>
            <p:spPr>
              <a:xfrm>
                <a:off x="4026159" y="2643525"/>
                <a:ext cx="113165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>
                          <a:latin typeface="Cambria Math" panose="02040503050406030204" pitchFamily="18" charset="0"/>
                        </a:rPr>
                        <m:t>− 6</m:t>
                      </m:r>
                      <m:r>
                        <a:rPr lang="en-GB" sz="32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3200" b="1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48F82EC-9EA3-4E17-A65B-BC97549C22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6159" y="2643525"/>
                <a:ext cx="1131655" cy="584775"/>
              </a:xfrm>
              <a:prstGeom prst="rect">
                <a:avLst/>
              </a:prstGeom>
              <a:blipFill>
                <a:blip r:embed="rId5"/>
                <a:stretch>
                  <a:fillRect b="-2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5955594-E286-4254-BCF6-EC5F7EAC975D}"/>
                  </a:ext>
                </a:extLst>
              </p:cNvPr>
              <p:cNvSpPr/>
              <p:nvPr/>
            </p:nvSpPr>
            <p:spPr>
              <a:xfrm>
                <a:off x="2806395" y="1970914"/>
                <a:ext cx="73571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32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32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3200" b="1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5955594-E286-4254-BCF6-EC5F7EAC97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6395" y="1970914"/>
                <a:ext cx="735714" cy="584775"/>
              </a:xfrm>
              <a:prstGeom prst="rect">
                <a:avLst/>
              </a:prstGeom>
              <a:blipFill>
                <a:blip r:embed="rId6"/>
                <a:stretch>
                  <a:fillRect l="-5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D5E3772-4491-4F00-9B6D-D74B7D0E1371}"/>
                  </a:ext>
                </a:extLst>
              </p:cNvPr>
              <p:cNvSpPr/>
              <p:nvPr/>
            </p:nvSpPr>
            <p:spPr>
              <a:xfrm>
                <a:off x="4141382" y="1970914"/>
                <a:ext cx="90120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>
                          <a:latin typeface="Cambria Math" panose="02040503050406030204" pitchFamily="18" charset="0"/>
                        </a:rPr>
                        <m:t>− 3</m:t>
                      </m:r>
                    </m:oMath>
                  </m:oMathPara>
                </a14:m>
                <a:endParaRPr lang="en-GB" sz="3200" b="1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D5E3772-4491-4F00-9B6D-D74B7D0E13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1382" y="1970914"/>
                <a:ext cx="901208" cy="584775"/>
              </a:xfrm>
              <a:prstGeom prst="rect">
                <a:avLst/>
              </a:prstGeom>
              <a:blipFill>
                <a:blip r:embed="rId7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537EC8A-7B5C-4100-828D-8A337F2A0133}"/>
                  </a:ext>
                </a:extLst>
              </p:cNvPr>
              <p:cNvSpPr/>
              <p:nvPr/>
            </p:nvSpPr>
            <p:spPr>
              <a:xfrm>
                <a:off x="1654604" y="2643525"/>
                <a:ext cx="73571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32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3200" b="1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537EC8A-7B5C-4100-828D-8A337F2A01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4604" y="2643525"/>
                <a:ext cx="735714" cy="584775"/>
              </a:xfrm>
              <a:prstGeom prst="rect">
                <a:avLst/>
              </a:prstGeom>
              <a:blipFill>
                <a:blip r:embed="rId8"/>
                <a:stretch>
                  <a:fillRect l="-3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14791DB1-30DB-4354-878A-C7108230FE6C}"/>
              </a:ext>
            </a:extLst>
          </p:cNvPr>
          <p:cNvSpPr txBox="1"/>
          <p:nvPr/>
        </p:nvSpPr>
        <p:spPr>
          <a:xfrm>
            <a:off x="2021309" y="2007575"/>
            <a:ext cx="3593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/>
              <a:t>×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26D1EDD-1270-422C-AD54-B875AD9D30E9}"/>
              </a:ext>
            </a:extLst>
          </p:cNvPr>
          <p:cNvSpPr txBox="1"/>
          <p:nvPr/>
        </p:nvSpPr>
        <p:spPr>
          <a:xfrm>
            <a:off x="1138284" y="-30715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Stencil" panose="040409050D0802020404" pitchFamily="82" charset="0"/>
              </a:rPr>
              <a:t>DEMO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2101A7E-F73B-4439-A598-839B4DC74D71}"/>
              </a:ext>
            </a:extLst>
          </p:cNvPr>
          <p:cNvSpPr/>
          <p:nvPr/>
        </p:nvSpPr>
        <p:spPr>
          <a:xfrm>
            <a:off x="6125312" y="316523"/>
            <a:ext cx="4888523" cy="6479931"/>
          </a:xfrm>
          <a:prstGeom prst="roundRect">
            <a:avLst>
              <a:gd name="adj" fmla="val 5156"/>
            </a:avLst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3DE0E79-6711-4179-BE13-4D99F5DEFE9E}"/>
              </a:ext>
            </a:extLst>
          </p:cNvPr>
          <p:cNvSpPr txBox="1"/>
          <p:nvPr/>
        </p:nvSpPr>
        <p:spPr>
          <a:xfrm>
            <a:off x="9584758" y="-30715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Stencil" panose="040409050D0802020404" pitchFamily="82" charset="0"/>
              </a:rPr>
              <a:t>YOUR TURN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0D5105A-F377-4231-81CF-4C25E2E2B7FA}"/>
                  </a:ext>
                </a:extLst>
              </p:cNvPr>
              <p:cNvSpPr txBox="1"/>
              <p:nvPr/>
            </p:nvSpPr>
            <p:spPr>
              <a:xfrm>
                <a:off x="7559667" y="879189"/>
                <a:ext cx="206511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32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200" i="1">
                          <a:latin typeface="Cambria Math" panose="02040503050406030204" pitchFamily="18" charset="0"/>
                        </a:rPr>
                        <m:t>(4</m:t>
                      </m:r>
                      <m:r>
                        <a:rPr lang="en-GB" sz="32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200" i="1">
                          <a:latin typeface="Cambria Math" panose="02040503050406030204" pitchFamily="18" charset="0"/>
                        </a:rPr>
                        <m:t>+2)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0D5105A-F377-4231-81CF-4C25E2E2B7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9667" y="879189"/>
                <a:ext cx="2065116" cy="492443"/>
              </a:xfrm>
              <a:prstGeom prst="rect">
                <a:avLst/>
              </a:prstGeom>
              <a:blipFill>
                <a:blip r:embed="rId9"/>
                <a:stretch>
                  <a:fillRect l="-5488" r="-4268" b="-3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8738C72-BD91-4683-A267-E09B60FDA2F9}"/>
                  </a:ext>
                </a:extLst>
              </p:cNvPr>
              <p:cNvSpPr txBox="1"/>
              <p:nvPr/>
            </p:nvSpPr>
            <p:spPr>
              <a:xfrm>
                <a:off x="7506226" y="4542201"/>
                <a:ext cx="2138406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3200" i="1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GB" sz="32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200" i="1" baseline="3000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3200" i="1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GB" sz="32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8738C72-BD91-4683-A267-E09B60FDA2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6226" y="4542201"/>
                <a:ext cx="2138406" cy="492443"/>
              </a:xfrm>
              <a:prstGeom prst="rect">
                <a:avLst/>
              </a:prstGeom>
              <a:blipFill>
                <a:blip r:embed="rId10"/>
                <a:stretch>
                  <a:fillRect b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C96A8A36-496D-488D-986B-FE5DCF233A7B}"/>
              </a:ext>
            </a:extLst>
          </p:cNvPr>
          <p:cNvSpPr txBox="1"/>
          <p:nvPr/>
        </p:nvSpPr>
        <p:spPr>
          <a:xfrm>
            <a:off x="7922847" y="372206"/>
            <a:ext cx="13051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Expand &amp; Simplify:</a:t>
            </a:r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id="{022570CE-926B-4902-8D94-9EE59156BADC}"/>
              </a:ext>
            </a:extLst>
          </p:cNvPr>
          <p:cNvSpPr/>
          <p:nvPr/>
        </p:nvSpPr>
        <p:spPr>
          <a:xfrm>
            <a:off x="8223737" y="1614316"/>
            <a:ext cx="703384" cy="281354"/>
          </a:xfrm>
          <a:prstGeom prst="downArrow">
            <a:avLst>
              <a:gd name="adj1" fmla="val 50000"/>
              <a:gd name="adj2" fmla="val 65625"/>
            </a:avLst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31" name="Arrow: Down 30">
            <a:extLst>
              <a:ext uri="{FF2B5EF4-FFF2-40B4-BE49-F238E27FC236}">
                <a16:creationId xmlns:a16="http://schemas.microsoft.com/office/drawing/2014/main" id="{C36E0E3F-B16B-4018-A6CF-2FC9C0FB71A8}"/>
              </a:ext>
            </a:extLst>
          </p:cNvPr>
          <p:cNvSpPr/>
          <p:nvPr/>
        </p:nvSpPr>
        <p:spPr>
          <a:xfrm>
            <a:off x="8223737" y="3904981"/>
            <a:ext cx="703384" cy="281354"/>
          </a:xfrm>
          <a:prstGeom prst="downArrow">
            <a:avLst>
              <a:gd name="adj1" fmla="val 50000"/>
              <a:gd name="adj2" fmla="val 65625"/>
            </a:avLst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3821F781-D1E8-4102-9EB3-7EDDC64D2040}"/>
              </a:ext>
            </a:extLst>
          </p:cNvPr>
          <p:cNvGraphicFramePr>
            <a:graphicFrameLocks noGrp="1"/>
          </p:cNvGraphicFramePr>
          <p:nvPr/>
        </p:nvGraphicFramePr>
        <p:xfrm>
          <a:off x="7312492" y="2543906"/>
          <a:ext cx="3006968" cy="808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3484">
                  <a:extLst>
                    <a:ext uri="{9D8B030D-6E8A-4147-A177-3AD203B41FA5}">
                      <a16:colId xmlns:a16="http://schemas.microsoft.com/office/drawing/2014/main" val="3544498839"/>
                    </a:ext>
                  </a:extLst>
                </a:gridCol>
                <a:gridCol w="1503484">
                  <a:extLst>
                    <a:ext uri="{9D8B030D-6E8A-4147-A177-3AD203B41FA5}">
                      <a16:colId xmlns:a16="http://schemas.microsoft.com/office/drawing/2014/main" val="2755602198"/>
                    </a:ext>
                  </a:extLst>
                </a:gridCol>
              </a:tblGrid>
              <a:tr h="8086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789737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55128195-28F9-4746-B0F1-47E8741A94CF}"/>
                  </a:ext>
                </a:extLst>
              </p:cNvPr>
              <p:cNvSpPr/>
              <p:nvPr/>
            </p:nvSpPr>
            <p:spPr>
              <a:xfrm>
                <a:off x="7590888" y="2646456"/>
                <a:ext cx="1072730" cy="5734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GB" sz="32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200" i="1" baseline="3000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3200" b="1" baseline="30000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55128195-28F9-4746-B0F1-47E8741A94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0888" y="2646456"/>
                <a:ext cx="1072730" cy="573427"/>
              </a:xfrm>
              <a:prstGeom prst="rect">
                <a:avLst/>
              </a:prstGeom>
              <a:blipFill>
                <a:blip r:embed="rId11"/>
                <a:stretch>
                  <a:fillRect l="-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B87ED328-9A49-402D-B365-C71E97D91A9E}"/>
                  </a:ext>
                </a:extLst>
              </p:cNvPr>
              <p:cNvSpPr/>
              <p:nvPr/>
            </p:nvSpPr>
            <p:spPr>
              <a:xfrm>
                <a:off x="8979159" y="2646456"/>
                <a:ext cx="113165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>
                          <a:latin typeface="Cambria Math" panose="02040503050406030204" pitchFamily="18" charset="0"/>
                        </a:rPr>
                        <m:t>+ 6</m:t>
                      </m:r>
                      <m:r>
                        <a:rPr lang="en-GB" sz="32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3200" b="1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B87ED328-9A49-402D-B365-C71E97D91A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9159" y="2646456"/>
                <a:ext cx="1131655" cy="584775"/>
              </a:xfrm>
              <a:prstGeom prst="rect">
                <a:avLst/>
              </a:prstGeom>
              <a:blipFill>
                <a:blip r:embed="rId12"/>
                <a:stretch>
                  <a:fillRect l="-2222"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23DC194C-6B39-434E-B5D3-87047AF747B9}"/>
                  </a:ext>
                </a:extLst>
              </p:cNvPr>
              <p:cNvSpPr/>
              <p:nvPr/>
            </p:nvSpPr>
            <p:spPr>
              <a:xfrm>
                <a:off x="7759395" y="1973845"/>
                <a:ext cx="73571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3200" i="1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32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3200" b="1" dirty="0"/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23DC194C-6B39-434E-B5D3-87047AF747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9395" y="1973845"/>
                <a:ext cx="735714" cy="584775"/>
              </a:xfrm>
              <a:prstGeom prst="rect">
                <a:avLst/>
              </a:prstGeom>
              <a:blipFill>
                <a:blip r:embed="rId13"/>
                <a:stretch>
                  <a:fillRect l="-3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3075100B-17DB-4284-9506-648B449AE9EB}"/>
                  </a:ext>
                </a:extLst>
              </p:cNvPr>
              <p:cNvSpPr/>
              <p:nvPr/>
            </p:nvSpPr>
            <p:spPr>
              <a:xfrm>
                <a:off x="9094382" y="1973845"/>
                <a:ext cx="90120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>
                          <a:latin typeface="Cambria Math" panose="02040503050406030204" pitchFamily="18" charset="0"/>
                        </a:rPr>
                        <m:t>+ 2</m:t>
                      </m:r>
                    </m:oMath>
                  </m:oMathPara>
                </a14:m>
                <a:endParaRPr lang="en-GB" sz="3200" b="1" dirty="0"/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3075100B-17DB-4284-9506-648B449AE9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4382" y="1973845"/>
                <a:ext cx="901208" cy="584775"/>
              </a:xfrm>
              <a:prstGeom prst="rect">
                <a:avLst/>
              </a:prstGeom>
              <a:blipFill>
                <a:blip r:embed="rId14"/>
                <a:stretch>
                  <a:fillRect l="-2778"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46570E8B-1F44-4BC1-B714-2636C0671EA8}"/>
                  </a:ext>
                </a:extLst>
              </p:cNvPr>
              <p:cNvSpPr/>
              <p:nvPr/>
            </p:nvSpPr>
            <p:spPr>
              <a:xfrm>
                <a:off x="6607604" y="2646456"/>
                <a:ext cx="73571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32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3200" b="1" dirty="0"/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46570E8B-1F44-4BC1-B714-2636C0671E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7604" y="2646456"/>
                <a:ext cx="735714" cy="584775"/>
              </a:xfrm>
              <a:prstGeom prst="rect">
                <a:avLst/>
              </a:prstGeom>
              <a:blipFill>
                <a:blip r:embed="rId15"/>
                <a:stretch>
                  <a:fillRect l="-5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8C1F3A1F-DACA-47E5-97EE-2E35BC5D288F}"/>
              </a:ext>
            </a:extLst>
          </p:cNvPr>
          <p:cNvSpPr txBox="1"/>
          <p:nvPr/>
        </p:nvSpPr>
        <p:spPr>
          <a:xfrm>
            <a:off x="6974309" y="2010506"/>
            <a:ext cx="3593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/>
              <a:t>×</a:t>
            </a:r>
          </a:p>
        </p:txBody>
      </p:sp>
    </p:spTree>
    <p:extLst>
      <p:ext uri="{BB962C8B-B14F-4D97-AF65-F5344CB8AC3E}">
        <p14:creationId xmlns:p14="http://schemas.microsoft.com/office/powerpoint/2010/main" val="25896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0" grpId="0" animBg="1"/>
      <p:bldP spid="31" grpId="0" animBg="1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744534" y="1986242"/>
                <a:ext cx="5897190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/>
                  <a:t>F</a:t>
                </a:r>
                <a:r>
                  <a:rPr lang="en-US" sz="3200" dirty="0"/>
                  <a:t>irst terms: </a:t>
                </a:r>
                <a14:m>
                  <m:oMath xmlns:m="http://schemas.openxmlformats.org/officeDocument/2006/math">
                    <m:r>
                      <a:rPr lang="en-GB" sz="3200" i="1">
                        <a:solidFill>
                          <a:srgbClr val="00B050"/>
                        </a:solidFill>
                        <a:latin typeface="Cambria Math" charset="0"/>
                      </a:rPr>
                      <m:t>𝑥</m:t>
                    </m:r>
                    <m:r>
                      <a:rPr lang="en-GB" sz="3200" i="1">
                        <a:solidFill>
                          <a:srgbClr val="00B050"/>
                        </a:solidFill>
                        <a:latin typeface="Cambria Math" charset="0"/>
                      </a:rPr>
                      <m:t> × </m:t>
                    </m:r>
                    <m:r>
                      <a:rPr lang="en-GB" sz="3200" i="1">
                        <a:solidFill>
                          <a:srgbClr val="00B05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𝑥</m:t>
                    </m:r>
                    <m:r>
                      <a:rPr lang="en-GB" sz="3200" i="1">
                        <a:solidFill>
                          <a:srgbClr val="00B05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= </m:t>
                    </m:r>
                    <m:sSup>
                      <m:sSupPr>
                        <m:ctrlPr>
                          <a:rPr lang="en-GB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GB" sz="3200" i="1">
                            <a:solidFill>
                              <a:srgbClr val="00B05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𝑥</m:t>
                        </m:r>
                      </m:e>
                      <m:sup>
                        <m:r>
                          <a:rPr lang="en-GB" sz="3200" i="1">
                            <a:solidFill>
                              <a:srgbClr val="00B05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3200" dirty="0">
                  <a:ea typeface="Cambria Math" charset="0"/>
                  <a:cs typeface="Cambria Math" charset="0"/>
                </a:endParaRPr>
              </a:p>
              <a:p>
                <a:r>
                  <a:rPr lang="en-US" sz="3200" b="1" dirty="0"/>
                  <a:t>O</a:t>
                </a:r>
                <a:r>
                  <a:rPr lang="en-US" sz="3200" dirty="0"/>
                  <a:t>utside terms: </a:t>
                </a:r>
                <a14:m>
                  <m:oMath xmlns:m="http://schemas.openxmlformats.org/officeDocument/2006/math">
                    <m:r>
                      <a:rPr lang="en-GB" sz="3200" i="1">
                        <a:solidFill>
                          <a:srgbClr val="00B050"/>
                        </a:solidFill>
                        <a:latin typeface="Cambria Math" charset="0"/>
                      </a:rPr>
                      <m:t>𝑥</m:t>
                    </m:r>
                    <m:r>
                      <a:rPr lang="en-GB" sz="3200" i="1">
                        <a:solidFill>
                          <a:srgbClr val="00B050"/>
                        </a:solidFill>
                        <a:latin typeface="Cambria Math" charset="0"/>
                      </a:rPr>
                      <m:t> × 4=4</m:t>
                    </m:r>
                    <m:r>
                      <a:rPr lang="en-GB" sz="3200" i="1">
                        <a:solidFill>
                          <a:srgbClr val="00B05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𝑥</m:t>
                    </m:r>
                  </m:oMath>
                </a14:m>
                <a:endParaRPr lang="en-US" sz="3200" b="1" dirty="0">
                  <a:solidFill>
                    <a:srgbClr val="00B050"/>
                  </a:solidFill>
                </a:endParaRPr>
              </a:p>
              <a:p>
                <a:r>
                  <a:rPr lang="en-US" sz="3200" b="1" dirty="0"/>
                  <a:t>I</a:t>
                </a:r>
                <a:r>
                  <a:rPr lang="en-US" sz="3200" dirty="0"/>
                  <a:t>nside terms: </a:t>
                </a:r>
                <a:r>
                  <a:rPr lang="en-US" sz="3200" dirty="0">
                    <a:solidFill>
                      <a:srgbClr val="00B050"/>
                    </a:solidFill>
                  </a:rPr>
                  <a:t>6</a:t>
                </a:r>
                <a14:m>
                  <m:oMath xmlns:m="http://schemas.openxmlformats.org/officeDocument/2006/math">
                    <m:r>
                      <a:rPr lang="en-GB" sz="3200" i="1">
                        <a:solidFill>
                          <a:srgbClr val="00B050"/>
                        </a:solidFill>
                        <a:latin typeface="Cambria Math" charset="0"/>
                      </a:rPr>
                      <m:t> × </m:t>
                    </m:r>
                    <m:r>
                      <a:rPr lang="en-GB" sz="3200" i="1">
                        <a:solidFill>
                          <a:srgbClr val="00B05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𝑥</m:t>
                    </m:r>
                    <m:r>
                      <a:rPr lang="en-GB" sz="3200" i="1">
                        <a:solidFill>
                          <a:srgbClr val="00B05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=6</m:t>
                    </m:r>
                    <m:r>
                      <a:rPr lang="en-GB" sz="3200" i="1">
                        <a:solidFill>
                          <a:srgbClr val="00B05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𝑥</m:t>
                    </m:r>
                  </m:oMath>
                </a14:m>
                <a:endParaRPr lang="en-US" sz="3200" dirty="0">
                  <a:solidFill>
                    <a:srgbClr val="00B050"/>
                  </a:solidFill>
                </a:endParaRPr>
              </a:p>
              <a:p>
                <a:r>
                  <a:rPr lang="en-US" sz="3200" b="1" dirty="0"/>
                  <a:t>L</a:t>
                </a:r>
                <a:r>
                  <a:rPr lang="en-US" sz="3200" dirty="0"/>
                  <a:t>ast terms: </a:t>
                </a:r>
                <a14:m>
                  <m:oMath xmlns:m="http://schemas.openxmlformats.org/officeDocument/2006/math">
                    <m:r>
                      <a:rPr lang="en-GB" sz="3200" i="1">
                        <a:solidFill>
                          <a:srgbClr val="00B050"/>
                        </a:solidFill>
                        <a:latin typeface="Cambria Math" charset="0"/>
                      </a:rPr>
                      <m:t>6 </m:t>
                    </m:r>
                    <m:r>
                      <a:rPr lang="en-GB" sz="3200" i="1">
                        <a:solidFill>
                          <a:srgbClr val="00B05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×4=24</m:t>
                    </m:r>
                  </m:oMath>
                </a14:m>
                <a:endParaRPr lang="en-US" sz="32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4534" y="1986242"/>
                <a:ext cx="5897190" cy="2062103"/>
              </a:xfrm>
              <a:prstGeom prst="rect">
                <a:avLst/>
              </a:prstGeom>
              <a:blipFill>
                <a:blip r:embed="rId2"/>
                <a:stretch>
                  <a:fillRect l="-2581" t="-3681" b="-8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751999" y="1022848"/>
                <a:ext cx="366805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i="1">
                          <a:solidFill>
                            <a:srgbClr val="00B050"/>
                          </a:solidFill>
                          <a:latin typeface="Cambria Math" charset="0"/>
                        </a:rPr>
                        <m:t>(</m:t>
                      </m:r>
                      <m:r>
                        <a:rPr lang="en-GB" sz="4400" i="1">
                          <a:solidFill>
                            <a:srgbClr val="00B050"/>
                          </a:solidFill>
                          <a:latin typeface="Cambria Math" charset="0"/>
                        </a:rPr>
                        <m:t>𝑥</m:t>
                      </m:r>
                      <m:r>
                        <a:rPr lang="en-GB" sz="4400" i="1">
                          <a:solidFill>
                            <a:srgbClr val="00B050"/>
                          </a:solidFill>
                          <a:latin typeface="Cambria Math" charset="0"/>
                        </a:rPr>
                        <m:t>+6)(</m:t>
                      </m:r>
                      <m:r>
                        <a:rPr lang="en-GB" sz="4400" i="1">
                          <a:solidFill>
                            <a:srgbClr val="00B050"/>
                          </a:solidFill>
                          <a:latin typeface="Cambria Math" charset="0"/>
                        </a:rPr>
                        <m:t>𝑥</m:t>
                      </m:r>
                      <m:r>
                        <a:rPr lang="en-GB" sz="4400" i="1">
                          <a:solidFill>
                            <a:srgbClr val="00B050"/>
                          </a:solidFill>
                          <a:latin typeface="Cambria Math" charset="0"/>
                        </a:rPr>
                        <m:t>+4)</m:t>
                      </m:r>
                    </m:oMath>
                  </m:oMathPara>
                </a14:m>
                <a:endParaRPr lang="en-US" sz="4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1999" y="1022848"/>
                <a:ext cx="3668055" cy="677108"/>
              </a:xfrm>
              <a:prstGeom prst="rect">
                <a:avLst/>
              </a:prstGeom>
              <a:blipFill>
                <a:blip r:embed="rId3"/>
                <a:stretch>
                  <a:fillRect l="-4828" r="-4828" b="-35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285164" y="4437569"/>
                <a:ext cx="6908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Now collect them 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GB" sz="2800" i="1">
                            <a:solidFill>
                              <a:srgbClr val="00B05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𝑥</m:t>
                        </m:r>
                      </m:e>
                      <m:sup>
                        <m:r>
                          <a:rPr lang="en-GB" sz="2800" i="1">
                            <a:solidFill>
                              <a:srgbClr val="00B05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p>
                    </m:sSup>
                    <m:r>
                      <a:rPr lang="en-GB" sz="2800" i="1">
                        <a:solidFill>
                          <a:srgbClr val="00B05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+4</m:t>
                    </m:r>
                    <m:r>
                      <a:rPr lang="en-GB" sz="2800" i="1">
                        <a:solidFill>
                          <a:srgbClr val="00B05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𝑥</m:t>
                    </m:r>
                    <m:r>
                      <a:rPr lang="en-GB" sz="2800" i="1">
                        <a:solidFill>
                          <a:srgbClr val="00B05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+6</m:t>
                    </m:r>
                    <m:r>
                      <a:rPr lang="en-GB" sz="2800" i="1">
                        <a:solidFill>
                          <a:srgbClr val="00B05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𝑥</m:t>
                    </m:r>
                    <m:r>
                      <a:rPr lang="en-GB" sz="2800" i="1">
                        <a:solidFill>
                          <a:srgbClr val="00B05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+24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164" y="4437569"/>
                <a:ext cx="6908800" cy="523220"/>
              </a:xfrm>
              <a:prstGeom prst="rect">
                <a:avLst/>
              </a:prstGeom>
              <a:blipFill>
                <a:blip r:embed="rId4"/>
                <a:stretch>
                  <a:fillRect l="-2022" t="-9302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/>
          <p:nvPr/>
        </p:nvCxnSpPr>
        <p:spPr>
          <a:xfrm>
            <a:off x="4682106" y="4960789"/>
            <a:ext cx="147589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4623953" y="5350013"/>
                <a:ext cx="4570011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000" i="1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p>
                          <m:r>
                            <a:rPr lang="en-GB" sz="4000" i="1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GB" sz="4000" i="1">
                          <a:solidFill>
                            <a:srgbClr val="00B050"/>
                          </a:solidFill>
                          <a:latin typeface="Cambria Math" charset="0"/>
                        </a:rPr>
                        <m:t>+10</m:t>
                      </m:r>
                      <m:r>
                        <a:rPr lang="en-GB" sz="4000" i="1">
                          <a:solidFill>
                            <a:srgbClr val="00B050"/>
                          </a:solidFill>
                          <a:latin typeface="Cambria Math" charset="0"/>
                        </a:rPr>
                        <m:t>𝑥</m:t>
                      </m:r>
                      <m:r>
                        <a:rPr lang="en-GB" sz="4000" i="1">
                          <a:solidFill>
                            <a:srgbClr val="00B050"/>
                          </a:solidFill>
                          <a:latin typeface="Cambria Math" charset="0"/>
                        </a:rPr>
                        <m:t>+24</m:t>
                      </m:r>
                    </m:oMath>
                  </m:oMathPara>
                </a14:m>
                <a:endParaRPr lang="en-US" sz="4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3953" y="5350013"/>
                <a:ext cx="4570011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1">
            <a:extLst>
              <a:ext uri="{FF2B5EF4-FFF2-40B4-BE49-F238E27FC236}">
                <a16:creationId xmlns:a16="http://schemas.microsoft.com/office/drawing/2014/main" id="{CC25F4B8-B17A-DA42-BFF8-7EFD1851E78B}"/>
              </a:ext>
            </a:extLst>
          </p:cNvPr>
          <p:cNvSpPr txBox="1">
            <a:spLocks/>
          </p:cNvSpPr>
          <p:nvPr/>
        </p:nvSpPr>
        <p:spPr>
          <a:xfrm>
            <a:off x="315310" y="277374"/>
            <a:ext cx="11876689" cy="84152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u="sng" dirty="0"/>
              <a:t>Expanding double brackets FOIL method  </a:t>
            </a:r>
          </a:p>
          <a:p>
            <a:endParaRPr lang="en-GB" sz="6000" u="sng" dirty="0"/>
          </a:p>
        </p:txBody>
      </p:sp>
      <p:sp>
        <p:nvSpPr>
          <p:cNvPr id="6" name="Curved Up Arrow 5">
            <a:extLst>
              <a:ext uri="{FF2B5EF4-FFF2-40B4-BE49-F238E27FC236}">
                <a16:creationId xmlns:a16="http://schemas.microsoft.com/office/drawing/2014/main" id="{ADE64498-2DD3-4749-996A-E1CADC3148E9}"/>
              </a:ext>
            </a:extLst>
          </p:cNvPr>
          <p:cNvSpPr/>
          <p:nvPr/>
        </p:nvSpPr>
        <p:spPr>
          <a:xfrm>
            <a:off x="2128344" y="1699956"/>
            <a:ext cx="1970689" cy="58604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urved Up Arrow 14">
            <a:extLst>
              <a:ext uri="{FF2B5EF4-FFF2-40B4-BE49-F238E27FC236}">
                <a16:creationId xmlns:a16="http://schemas.microsoft.com/office/drawing/2014/main" id="{A73CF65F-90D8-DB4F-A7A8-C8C0F8607B06}"/>
              </a:ext>
            </a:extLst>
          </p:cNvPr>
          <p:cNvSpPr/>
          <p:nvPr/>
        </p:nvSpPr>
        <p:spPr>
          <a:xfrm>
            <a:off x="2285164" y="1674754"/>
            <a:ext cx="2759802" cy="58604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urved Up Arrow 6">
            <a:extLst>
              <a:ext uri="{FF2B5EF4-FFF2-40B4-BE49-F238E27FC236}">
                <a16:creationId xmlns:a16="http://schemas.microsoft.com/office/drawing/2014/main" id="{6C3FFD63-FEBB-CD41-9771-7F725384FD62}"/>
              </a:ext>
            </a:extLst>
          </p:cNvPr>
          <p:cNvSpPr/>
          <p:nvPr/>
        </p:nvSpPr>
        <p:spPr>
          <a:xfrm>
            <a:off x="3200946" y="1725158"/>
            <a:ext cx="867102" cy="1005384"/>
          </a:xfrm>
          <a:prstGeom prst="curvedUpArrow">
            <a:avLst>
              <a:gd name="adj1" fmla="val 14218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Curved Up Arrow 16">
            <a:extLst>
              <a:ext uri="{FF2B5EF4-FFF2-40B4-BE49-F238E27FC236}">
                <a16:creationId xmlns:a16="http://schemas.microsoft.com/office/drawing/2014/main" id="{A0F33E97-14AF-0146-9E2D-5000570C9DCC}"/>
              </a:ext>
            </a:extLst>
          </p:cNvPr>
          <p:cNvSpPr/>
          <p:nvPr/>
        </p:nvSpPr>
        <p:spPr>
          <a:xfrm>
            <a:off x="3270508" y="1597018"/>
            <a:ext cx="1970689" cy="1117545"/>
          </a:xfrm>
          <a:prstGeom prst="curvedUpArrow">
            <a:avLst>
              <a:gd name="adj1" fmla="val 14218"/>
              <a:gd name="adj2" fmla="val 50000"/>
              <a:gd name="adj3" fmla="val 122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69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6" grpId="0" animBg="1"/>
      <p:bldP spid="6" grpId="0" animBg="1"/>
      <p:bldP spid="15" grpId="0" animBg="1"/>
      <p:bldP spid="7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27387" y="1850557"/>
                <a:ext cx="10515600" cy="4251960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(2</m:t>
                          </m:r>
                          <m:r>
                            <a:rPr lang="en-GB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−3)</m:t>
                          </m:r>
                        </m:e>
                        <m:sup>
                          <m:r>
                            <a:rPr lang="en-GB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This means ‘the bracket’ multiplied by itself….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(2</m:t>
                          </m:r>
                          <m:r>
                            <a:rPr lang="en-GB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−3)</m:t>
                          </m:r>
                        </m:e>
                        <m:sup>
                          <m:r>
                            <a:rPr lang="en-GB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GB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GB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d>
                        <m:dPr>
                          <m:ctrlPr>
                            <a:rPr lang="en-GB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GB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GB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</m:oMath>
                  </m:oMathPara>
                </a14:m>
                <a:endParaRPr lang="en-GB" b="0" dirty="0"/>
              </a:p>
              <a:p>
                <a:pPr marL="0" indent="0">
                  <a:buNone/>
                </a:pPr>
                <a:r>
                  <a:rPr lang="en-GB" dirty="0"/>
                  <a:t>Now expand the brackets as normal using FOIL:</a:t>
                </a:r>
              </a:p>
              <a:p>
                <a:r>
                  <a:rPr lang="en-US" b="1" dirty="0"/>
                  <a:t>F</a:t>
                </a:r>
                <a:r>
                  <a:rPr lang="en-US" dirty="0"/>
                  <a:t>irst terms: </a:t>
                </a:r>
                <a14:m>
                  <m:oMath xmlns:m="http://schemas.openxmlformats.org/officeDocument/2006/math">
                    <m:r>
                      <a:rPr lang="en-GB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i="1">
                        <a:solidFill>
                          <a:srgbClr val="00B050"/>
                        </a:solidFill>
                        <a:latin typeface="Cambria Math" charset="0"/>
                      </a:rPr>
                      <m:t>𝑥</m:t>
                    </m:r>
                    <m:r>
                      <a:rPr lang="en-GB" i="1">
                        <a:solidFill>
                          <a:srgbClr val="00B050"/>
                        </a:solidFill>
                        <a:latin typeface="Cambria Math" charset="0"/>
                      </a:rPr>
                      <m:t> ×2</m:t>
                    </m:r>
                    <m:r>
                      <a:rPr lang="en-GB" i="1">
                        <a:solidFill>
                          <a:srgbClr val="00B05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𝑥</m:t>
                    </m:r>
                    <m:r>
                      <a:rPr lang="en-GB" i="1">
                        <a:solidFill>
                          <a:srgbClr val="00B05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= </m:t>
                    </m:r>
                    <m:sSup>
                      <m:sSupPr>
                        <m:ctrlPr>
                          <a:rPr lang="en-GB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4</m:t>
                        </m:r>
                        <m:r>
                          <a:rPr lang="en-GB" i="1">
                            <a:solidFill>
                              <a:srgbClr val="00B05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𝑥</m:t>
                        </m:r>
                      </m:e>
                      <m:sup>
                        <m:r>
                          <a:rPr lang="en-GB" i="1">
                            <a:solidFill>
                              <a:srgbClr val="00B05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p>
                    </m:sSup>
                  </m:oMath>
                </a14:m>
                <a:endParaRPr lang="en-GB" dirty="0">
                  <a:ea typeface="Cambria Math" charset="0"/>
                  <a:cs typeface="Cambria Math" charset="0"/>
                </a:endParaRPr>
              </a:p>
              <a:p>
                <a:r>
                  <a:rPr lang="en-US" b="1" dirty="0"/>
                  <a:t>O</a:t>
                </a:r>
                <a:r>
                  <a:rPr lang="en-US" dirty="0"/>
                  <a:t>utside terms: </a:t>
                </a:r>
                <a14:m>
                  <m:oMath xmlns:m="http://schemas.openxmlformats.org/officeDocument/2006/math">
                    <m:r>
                      <a:rPr lang="en-GB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i="1">
                        <a:solidFill>
                          <a:srgbClr val="00B050"/>
                        </a:solidFill>
                        <a:latin typeface="Cambria Math" charset="0"/>
                      </a:rPr>
                      <m:t>𝑥</m:t>
                    </m:r>
                    <m:r>
                      <a:rPr lang="en-GB" i="1">
                        <a:solidFill>
                          <a:srgbClr val="00B050"/>
                        </a:solidFill>
                        <a:latin typeface="Cambria Math" charset="0"/>
                      </a:rPr>
                      <m:t> ×−3=−6</m:t>
                    </m:r>
                    <m:r>
                      <a:rPr lang="en-GB" i="1">
                        <a:solidFill>
                          <a:srgbClr val="00B05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𝑥</m:t>
                    </m:r>
                  </m:oMath>
                </a14:m>
                <a:endParaRPr lang="en-US" b="1" dirty="0">
                  <a:solidFill>
                    <a:srgbClr val="00B050"/>
                  </a:solidFill>
                </a:endParaRPr>
              </a:p>
              <a:p>
                <a:r>
                  <a:rPr lang="en-US" b="1" dirty="0"/>
                  <a:t>I</a:t>
                </a:r>
                <a:r>
                  <a:rPr lang="en-US" dirty="0"/>
                  <a:t>nside terms: </a:t>
                </a:r>
                <a:r>
                  <a:rPr lang="en-US" dirty="0">
                    <a:solidFill>
                      <a:srgbClr val="00B050"/>
                    </a:solidFill>
                  </a:rPr>
                  <a:t>-3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rgbClr val="00B050"/>
                        </a:solidFill>
                        <a:latin typeface="Cambria Math" charset="0"/>
                      </a:rPr>
                      <m:t> ×</m:t>
                    </m:r>
                    <m:r>
                      <a:rPr lang="en-GB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i="1">
                        <a:solidFill>
                          <a:srgbClr val="00B05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𝑥</m:t>
                    </m:r>
                    <m:r>
                      <a:rPr lang="en-GB" i="1">
                        <a:solidFill>
                          <a:srgbClr val="00B05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=−6</m:t>
                    </m:r>
                    <m:r>
                      <a:rPr lang="en-GB" i="1">
                        <a:solidFill>
                          <a:srgbClr val="00B05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𝑥</m:t>
                    </m:r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  <a:p>
                <a:r>
                  <a:rPr lang="en-US" b="1" dirty="0"/>
                  <a:t>L</a:t>
                </a:r>
                <a:r>
                  <a:rPr lang="en-US" dirty="0"/>
                  <a:t>ast terms: </a:t>
                </a:r>
                <a14:m>
                  <m:oMath xmlns:m="http://schemas.openxmlformats.org/officeDocument/2006/math">
                    <m:r>
                      <a:rPr lang="en-GB" i="1" dirty="0">
                        <a:solidFill>
                          <a:srgbClr val="00B050"/>
                        </a:solidFill>
                        <a:latin typeface="Cambria Math" charset="0"/>
                      </a:rPr>
                      <m:t>−</m:t>
                    </m:r>
                    <m:r>
                      <a:rPr lang="en-GB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i="1" dirty="0">
                        <a:solidFill>
                          <a:srgbClr val="00B05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  <m:r>
                      <a:rPr lang="en-GB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−3</m:t>
                    </m:r>
                    <m:r>
                      <a:rPr lang="en-GB" i="1" dirty="0">
                        <a:solidFill>
                          <a:srgbClr val="00B050"/>
                        </a:solidFill>
                        <a:latin typeface="Cambria Math" charset="0"/>
                      </a:rPr>
                      <m:t>=</m:t>
                    </m:r>
                    <m:r>
                      <a:rPr lang="en-GB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endParaRPr lang="en-GB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(2</m:t>
                        </m:r>
                        <m:r>
                          <a:rPr lang="en-GB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−3)</m:t>
                        </m:r>
                      </m:e>
                      <m:sup>
                        <m:r>
                          <a:rPr lang="en-GB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GB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4</m:t>
                        </m:r>
                        <m:r>
                          <a:rPr lang="en-GB" i="1">
                            <a:solidFill>
                              <a:srgbClr val="00B05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𝑥</m:t>
                        </m:r>
                      </m:e>
                      <m:sup>
                        <m:r>
                          <a:rPr lang="en-GB" i="1">
                            <a:solidFill>
                              <a:srgbClr val="00B05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p>
                    </m:sSup>
                    <m:r>
                      <a:rPr lang="en-GB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i="1">
                        <a:solidFill>
                          <a:srgbClr val="00B050"/>
                        </a:solidFill>
                        <a:latin typeface="Cambria Math" charset="0"/>
                      </a:rPr>
                      <m:t>6</m:t>
                    </m:r>
                    <m:r>
                      <a:rPr lang="en-GB" i="1">
                        <a:solidFill>
                          <a:srgbClr val="00B05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𝑥</m:t>
                    </m:r>
                    <m:r>
                      <a:rPr lang="en-GB" i="1">
                        <a:solidFill>
                          <a:srgbClr val="00B05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−6</m:t>
                    </m:r>
                    <m:r>
                      <a:rPr lang="en-GB" i="1">
                        <a:solidFill>
                          <a:srgbClr val="00B05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+</a:t>
                </a:r>
                <a14:m>
                  <m:oMath xmlns:m="http://schemas.openxmlformats.org/officeDocument/2006/math">
                    <m:r>
                      <a:rPr lang="en-GB" b="0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en-GB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4</m:t>
                        </m:r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𝑥</m:t>
                        </m:r>
                      </m:e>
                      <m:sup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p>
                    </m:sSup>
                    <m:r>
                      <a:rPr lang="en-GB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12</m:t>
                    </m:r>
                    <m:r>
                      <a:rPr lang="en-GB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+</a:t>
                </a:r>
                <a14:m>
                  <m:oMath xmlns:m="http://schemas.openxmlformats.org/officeDocument/2006/math">
                    <m:r>
                      <a:rPr lang="en-GB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</a:rPr>
                  <a:t> </a:t>
                </a:r>
                <a:endParaRPr lang="en-GB" dirty="0"/>
              </a:p>
              <a:p>
                <a:pPr marL="0" indent="0">
                  <a:buNone/>
                </a:pPr>
                <a:endParaRPr lang="en-US" dirty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endParaRPr lang="en-US" b="1" dirty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7387" y="1850557"/>
                <a:ext cx="10515600" cy="4251960"/>
              </a:xfrm>
              <a:blipFill>
                <a:blip r:embed="rId2"/>
                <a:stretch>
                  <a:fillRect l="-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>
            <a:extLst>
              <a:ext uri="{FF2B5EF4-FFF2-40B4-BE49-F238E27FC236}">
                <a16:creationId xmlns:a16="http://schemas.microsoft.com/office/drawing/2014/main" id="{5744C70C-7997-BB44-BDCA-FA492D6F42C2}"/>
              </a:ext>
            </a:extLst>
          </p:cNvPr>
          <p:cNvSpPr txBox="1">
            <a:spLocks/>
          </p:cNvSpPr>
          <p:nvPr/>
        </p:nvSpPr>
        <p:spPr>
          <a:xfrm>
            <a:off x="315310" y="277374"/>
            <a:ext cx="11876689" cy="84152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u="sng" dirty="0"/>
              <a:t>Expanding double brackets FOIL method  </a:t>
            </a:r>
          </a:p>
          <a:p>
            <a:endParaRPr lang="en-GB" sz="6000" u="sng" dirty="0"/>
          </a:p>
        </p:txBody>
      </p:sp>
      <p:sp>
        <p:nvSpPr>
          <p:cNvPr id="9" name="Circular Arrow 8">
            <a:extLst>
              <a:ext uri="{FF2B5EF4-FFF2-40B4-BE49-F238E27FC236}">
                <a16:creationId xmlns:a16="http://schemas.microsoft.com/office/drawing/2014/main" id="{BCD4C3FD-3E0D-EB46-85D0-09D036C21440}"/>
              </a:ext>
            </a:extLst>
          </p:cNvPr>
          <p:cNvSpPr/>
          <p:nvPr/>
        </p:nvSpPr>
        <p:spPr>
          <a:xfrm flipV="1">
            <a:off x="5985638" y="2900845"/>
            <a:ext cx="1392623" cy="677915"/>
          </a:xfrm>
          <a:prstGeom prst="circularArrow">
            <a:avLst>
              <a:gd name="adj1" fmla="val 0"/>
              <a:gd name="adj2" fmla="val 263290"/>
              <a:gd name="adj3" fmla="val 562807"/>
              <a:gd name="adj4" fmla="val 10800000"/>
              <a:gd name="adj5" fmla="val 113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ircular Arrow 9">
            <a:extLst>
              <a:ext uri="{FF2B5EF4-FFF2-40B4-BE49-F238E27FC236}">
                <a16:creationId xmlns:a16="http://schemas.microsoft.com/office/drawing/2014/main" id="{69D0E419-09C7-8A4E-9E59-9E1C929A1003}"/>
              </a:ext>
            </a:extLst>
          </p:cNvPr>
          <p:cNvSpPr/>
          <p:nvPr/>
        </p:nvSpPr>
        <p:spPr>
          <a:xfrm flipV="1">
            <a:off x="6096000" y="2932794"/>
            <a:ext cx="2086303" cy="677915"/>
          </a:xfrm>
          <a:prstGeom prst="circularArrow">
            <a:avLst>
              <a:gd name="adj1" fmla="val 0"/>
              <a:gd name="adj2" fmla="val 263290"/>
              <a:gd name="adj3" fmla="val 562807"/>
              <a:gd name="adj4" fmla="val 10800000"/>
              <a:gd name="adj5" fmla="val 113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ircular Arrow 10">
            <a:extLst>
              <a:ext uri="{FF2B5EF4-FFF2-40B4-BE49-F238E27FC236}">
                <a16:creationId xmlns:a16="http://schemas.microsoft.com/office/drawing/2014/main" id="{4D420727-99E4-BD47-A578-C4F850E1CDB4}"/>
              </a:ext>
            </a:extLst>
          </p:cNvPr>
          <p:cNvSpPr/>
          <p:nvPr/>
        </p:nvSpPr>
        <p:spPr>
          <a:xfrm flipV="1">
            <a:off x="6722676" y="2784894"/>
            <a:ext cx="655585" cy="677915"/>
          </a:xfrm>
          <a:prstGeom prst="circularArrow">
            <a:avLst>
              <a:gd name="adj1" fmla="val 0"/>
              <a:gd name="adj2" fmla="val 263290"/>
              <a:gd name="adj3" fmla="val 562807"/>
              <a:gd name="adj4" fmla="val 10800000"/>
              <a:gd name="adj5" fmla="val 113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ircular Arrow 11">
            <a:extLst>
              <a:ext uri="{FF2B5EF4-FFF2-40B4-BE49-F238E27FC236}">
                <a16:creationId xmlns:a16="http://schemas.microsoft.com/office/drawing/2014/main" id="{1EF808DC-3073-554D-8F12-5BFD3DB64927}"/>
              </a:ext>
            </a:extLst>
          </p:cNvPr>
          <p:cNvSpPr/>
          <p:nvPr/>
        </p:nvSpPr>
        <p:spPr>
          <a:xfrm flipV="1">
            <a:off x="6788366" y="2858844"/>
            <a:ext cx="1124607" cy="677915"/>
          </a:xfrm>
          <a:prstGeom prst="circularArrow">
            <a:avLst>
              <a:gd name="adj1" fmla="val 0"/>
              <a:gd name="adj2" fmla="val 263290"/>
              <a:gd name="adj3" fmla="val 562807"/>
              <a:gd name="adj4" fmla="val 10800000"/>
              <a:gd name="adj5" fmla="val 113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371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SketchyVTI">
  <a:themeElements>
    <a:clrScheme name="AnalogousFromRegularSeedRightStep">
      <a:dk1>
        <a:srgbClr val="000000"/>
      </a:dk1>
      <a:lt1>
        <a:srgbClr val="FFFFFF"/>
      </a:lt1>
      <a:dk2>
        <a:srgbClr val="412429"/>
      </a:dk2>
      <a:lt2>
        <a:srgbClr val="E2E8E2"/>
      </a:lt2>
      <a:accent1>
        <a:srgbClr val="E729E4"/>
      </a:accent1>
      <a:accent2>
        <a:srgbClr val="D51783"/>
      </a:accent2>
      <a:accent3>
        <a:srgbClr val="E72946"/>
      </a:accent3>
      <a:accent4>
        <a:srgbClr val="D54917"/>
      </a:accent4>
      <a:accent5>
        <a:srgbClr val="D29A25"/>
      </a:accent5>
      <a:accent6>
        <a:srgbClr val="9DAC13"/>
      </a:accent6>
      <a:hlink>
        <a:srgbClr val="329633"/>
      </a:hlink>
      <a:folHlink>
        <a:srgbClr val="7F7F7F"/>
      </a:folHlink>
    </a:clrScheme>
    <a:fontScheme name="Sketchy_SerifHand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369</Words>
  <Application>Microsoft Office PowerPoint</Application>
  <PresentationFormat>Widescreen</PresentationFormat>
  <Paragraphs>78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Cambria Math</vt:lpstr>
      <vt:lpstr>Comic Sans MS</vt:lpstr>
      <vt:lpstr>Modern Love</vt:lpstr>
      <vt:lpstr>Monotype Corsiva</vt:lpstr>
      <vt:lpstr>Stencil</vt:lpstr>
      <vt:lpstr>The Hand</vt:lpstr>
      <vt:lpstr>SketchyVTI</vt:lpstr>
      <vt:lpstr>Expanding Brackets</vt:lpstr>
      <vt:lpstr>Expanding Brackets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Geometric sequence applications</dc:title>
  <dc:creator>Yongmei Zhang</dc:creator>
  <cp:lastModifiedBy>Lyn ZHANG</cp:lastModifiedBy>
  <cp:revision>40</cp:revision>
  <dcterms:created xsi:type="dcterms:W3CDTF">2020-04-09T08:17:31Z</dcterms:created>
  <dcterms:modified xsi:type="dcterms:W3CDTF">2022-09-14T21:46:30Z</dcterms:modified>
</cp:coreProperties>
</file>