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351" r:id="rId2"/>
    <p:sldId id="475" r:id="rId3"/>
    <p:sldId id="365" r:id="rId4"/>
    <p:sldId id="366" r:id="rId5"/>
    <p:sldId id="367" r:id="rId6"/>
    <p:sldId id="373" r:id="rId7"/>
    <p:sldId id="433" r:id="rId8"/>
    <p:sldId id="431" r:id="rId9"/>
    <p:sldId id="470" r:id="rId10"/>
    <p:sldId id="471" r:id="rId11"/>
    <p:sldId id="380" r:id="rId12"/>
    <p:sldId id="490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A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304" autoAdjust="0"/>
  </p:normalViewPr>
  <p:slideViewPr>
    <p:cSldViewPr snapToGrid="0" snapToObjects="1">
      <p:cViewPr varScale="1">
        <p:scale>
          <a:sx n="66" d="100"/>
          <a:sy n="66" d="100"/>
        </p:scale>
        <p:origin x="128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D1F284-9FC8-41A9-808C-42C9E69D64B3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9CC62CBC-D681-4956-B26E-43147FD8AFD0}">
      <dgm:prSet phldrT="[Text]" custT="1"/>
      <dgm:spPr/>
      <dgm:t>
        <a:bodyPr/>
        <a:lstStyle/>
        <a:p>
          <a:r>
            <a:rPr lang="en-GB" sz="1800" dirty="0"/>
            <a:t>Describe what has happened to the x.</a:t>
          </a:r>
        </a:p>
      </dgm:t>
    </dgm:pt>
    <dgm:pt modelId="{697846C5-4B6E-4D12-B5F8-4863EC0D5BE6}" type="parTrans" cxnId="{69616C70-F67E-4B74-8FB2-3404B43EBE6A}">
      <dgm:prSet/>
      <dgm:spPr/>
      <dgm:t>
        <a:bodyPr/>
        <a:lstStyle/>
        <a:p>
          <a:endParaRPr lang="en-GB"/>
        </a:p>
      </dgm:t>
    </dgm:pt>
    <dgm:pt modelId="{59C137C8-5FB1-414C-A6DA-EEB76E809525}" type="sibTrans" cxnId="{69616C70-F67E-4B74-8FB2-3404B43EBE6A}">
      <dgm:prSet/>
      <dgm:spPr/>
      <dgm:t>
        <a:bodyPr/>
        <a:lstStyle/>
        <a:p>
          <a:endParaRPr lang="en-GB"/>
        </a:p>
      </dgm:t>
    </dgm:pt>
    <dgm:pt modelId="{E4FF783C-3D9D-45F6-B1E5-5DD4B374CD24}">
      <dgm:prSet phldrT="[Text]" custT="1"/>
      <dgm:spPr/>
      <dgm:t>
        <a:bodyPr/>
        <a:lstStyle/>
        <a:p>
          <a:r>
            <a:rPr lang="en-GB" sz="1800" dirty="0"/>
            <a:t>Do ‘opposites backwards’.</a:t>
          </a:r>
        </a:p>
      </dgm:t>
    </dgm:pt>
    <dgm:pt modelId="{6D5EE19B-BB2A-418D-934F-8D5B9C1C1B76}" type="parTrans" cxnId="{C3268C31-E798-40AF-98C0-0058A88D0432}">
      <dgm:prSet/>
      <dgm:spPr/>
      <dgm:t>
        <a:bodyPr/>
        <a:lstStyle/>
        <a:p>
          <a:endParaRPr lang="en-GB"/>
        </a:p>
      </dgm:t>
    </dgm:pt>
    <dgm:pt modelId="{3FF0526B-8CBE-452D-993C-CF26F15465E2}" type="sibTrans" cxnId="{C3268C31-E798-40AF-98C0-0058A88D0432}">
      <dgm:prSet/>
      <dgm:spPr/>
      <dgm:t>
        <a:bodyPr/>
        <a:lstStyle/>
        <a:p>
          <a:endParaRPr lang="en-GB"/>
        </a:p>
      </dgm:t>
    </dgm:pt>
    <dgm:pt modelId="{6D7B8E91-E324-4C78-9774-B663DF7DE9E2}">
      <dgm:prSet phldrT="[Text]" custT="1"/>
      <dgm:spPr/>
      <dgm:t>
        <a:bodyPr/>
        <a:lstStyle/>
        <a:p>
          <a:r>
            <a:rPr lang="en-GB" sz="1800" dirty="0"/>
            <a:t>Substitute your answer into the original equation to check.</a:t>
          </a:r>
        </a:p>
      </dgm:t>
    </dgm:pt>
    <dgm:pt modelId="{4DCB615E-F7A0-472F-9AE5-C2C8325A2553}" type="parTrans" cxnId="{B827D2B5-522F-4BD8-B62B-E569BD58584D}">
      <dgm:prSet/>
      <dgm:spPr/>
      <dgm:t>
        <a:bodyPr/>
        <a:lstStyle/>
        <a:p>
          <a:endParaRPr lang="en-GB"/>
        </a:p>
      </dgm:t>
    </dgm:pt>
    <dgm:pt modelId="{1854D326-E383-415A-BA5B-4E9B3E4534BC}" type="sibTrans" cxnId="{B827D2B5-522F-4BD8-B62B-E569BD58584D}">
      <dgm:prSet/>
      <dgm:spPr/>
      <dgm:t>
        <a:bodyPr/>
        <a:lstStyle/>
        <a:p>
          <a:endParaRPr lang="en-GB"/>
        </a:p>
      </dgm:t>
    </dgm:pt>
    <dgm:pt modelId="{FADEF625-2582-443C-9249-0CF19D0D69D1}" type="pres">
      <dgm:prSet presAssocID="{8ED1F284-9FC8-41A9-808C-42C9E69D64B3}" presName="linearFlow" presStyleCnt="0">
        <dgm:presLayoutVars>
          <dgm:resizeHandles val="exact"/>
        </dgm:presLayoutVars>
      </dgm:prSet>
      <dgm:spPr/>
    </dgm:pt>
    <dgm:pt modelId="{4862272A-32D1-4EAD-8243-3104197C2D29}" type="pres">
      <dgm:prSet presAssocID="{9CC62CBC-D681-4956-B26E-43147FD8AFD0}" presName="node" presStyleLbl="node1" presStyleIdx="0" presStyleCnt="3">
        <dgm:presLayoutVars>
          <dgm:bulletEnabled val="1"/>
        </dgm:presLayoutVars>
      </dgm:prSet>
      <dgm:spPr/>
    </dgm:pt>
    <dgm:pt modelId="{38D9D549-7360-43D6-B88F-7FB8418B118E}" type="pres">
      <dgm:prSet presAssocID="{59C137C8-5FB1-414C-A6DA-EEB76E809525}" presName="sibTrans" presStyleLbl="sibTrans2D1" presStyleIdx="0" presStyleCnt="2"/>
      <dgm:spPr/>
    </dgm:pt>
    <dgm:pt modelId="{E3D0CF5F-A856-43E8-BB63-39DD958A31F3}" type="pres">
      <dgm:prSet presAssocID="{59C137C8-5FB1-414C-A6DA-EEB76E809525}" presName="connectorText" presStyleLbl="sibTrans2D1" presStyleIdx="0" presStyleCnt="2"/>
      <dgm:spPr/>
    </dgm:pt>
    <dgm:pt modelId="{F5403591-A896-4966-ACC2-A1F94BEA8CEF}" type="pres">
      <dgm:prSet presAssocID="{E4FF783C-3D9D-45F6-B1E5-5DD4B374CD24}" presName="node" presStyleLbl="node1" presStyleIdx="1" presStyleCnt="3">
        <dgm:presLayoutVars>
          <dgm:bulletEnabled val="1"/>
        </dgm:presLayoutVars>
      </dgm:prSet>
      <dgm:spPr/>
    </dgm:pt>
    <dgm:pt modelId="{4F8CEB4C-01FB-41C4-9539-84F390915226}" type="pres">
      <dgm:prSet presAssocID="{3FF0526B-8CBE-452D-993C-CF26F15465E2}" presName="sibTrans" presStyleLbl="sibTrans2D1" presStyleIdx="1" presStyleCnt="2"/>
      <dgm:spPr/>
    </dgm:pt>
    <dgm:pt modelId="{5C1E0D8B-904C-49EB-A6D4-B6F3A75308ED}" type="pres">
      <dgm:prSet presAssocID="{3FF0526B-8CBE-452D-993C-CF26F15465E2}" presName="connectorText" presStyleLbl="sibTrans2D1" presStyleIdx="1" presStyleCnt="2"/>
      <dgm:spPr/>
    </dgm:pt>
    <dgm:pt modelId="{68507367-FC48-429B-9013-85E26F87A630}" type="pres">
      <dgm:prSet presAssocID="{6D7B8E91-E324-4C78-9774-B663DF7DE9E2}" presName="node" presStyleLbl="node1" presStyleIdx="2" presStyleCnt="3">
        <dgm:presLayoutVars>
          <dgm:bulletEnabled val="1"/>
        </dgm:presLayoutVars>
      </dgm:prSet>
      <dgm:spPr/>
    </dgm:pt>
  </dgm:ptLst>
  <dgm:cxnLst>
    <dgm:cxn modelId="{ADDE2C1B-644E-DD4A-9647-CE987F39C365}" type="presOf" srcId="{8ED1F284-9FC8-41A9-808C-42C9E69D64B3}" destId="{FADEF625-2582-443C-9249-0CF19D0D69D1}" srcOrd="0" destOrd="0" presId="urn:microsoft.com/office/officeart/2005/8/layout/process2"/>
    <dgm:cxn modelId="{C3268C31-E798-40AF-98C0-0058A88D0432}" srcId="{8ED1F284-9FC8-41A9-808C-42C9E69D64B3}" destId="{E4FF783C-3D9D-45F6-B1E5-5DD4B374CD24}" srcOrd="1" destOrd="0" parTransId="{6D5EE19B-BB2A-418D-934F-8D5B9C1C1B76}" sibTransId="{3FF0526B-8CBE-452D-993C-CF26F15465E2}"/>
    <dgm:cxn modelId="{6663C83E-10CB-D948-99AA-D21EC4649E9E}" type="presOf" srcId="{59C137C8-5FB1-414C-A6DA-EEB76E809525}" destId="{E3D0CF5F-A856-43E8-BB63-39DD958A31F3}" srcOrd="1" destOrd="0" presId="urn:microsoft.com/office/officeart/2005/8/layout/process2"/>
    <dgm:cxn modelId="{73CFA74A-60F3-7441-AE7A-361D22788F9A}" type="presOf" srcId="{3FF0526B-8CBE-452D-993C-CF26F15465E2}" destId="{5C1E0D8B-904C-49EB-A6D4-B6F3A75308ED}" srcOrd="1" destOrd="0" presId="urn:microsoft.com/office/officeart/2005/8/layout/process2"/>
    <dgm:cxn modelId="{345B5C6F-179F-5D41-B02E-84C2F3679AB1}" type="presOf" srcId="{9CC62CBC-D681-4956-B26E-43147FD8AFD0}" destId="{4862272A-32D1-4EAD-8243-3104197C2D29}" srcOrd="0" destOrd="0" presId="urn:microsoft.com/office/officeart/2005/8/layout/process2"/>
    <dgm:cxn modelId="{69616C70-F67E-4B74-8FB2-3404B43EBE6A}" srcId="{8ED1F284-9FC8-41A9-808C-42C9E69D64B3}" destId="{9CC62CBC-D681-4956-B26E-43147FD8AFD0}" srcOrd="0" destOrd="0" parTransId="{697846C5-4B6E-4D12-B5F8-4863EC0D5BE6}" sibTransId="{59C137C8-5FB1-414C-A6DA-EEB76E809525}"/>
    <dgm:cxn modelId="{87E5D359-F790-B549-85D4-DB46FF6D5EC6}" type="presOf" srcId="{3FF0526B-8CBE-452D-993C-CF26F15465E2}" destId="{4F8CEB4C-01FB-41C4-9539-84F390915226}" srcOrd="0" destOrd="0" presId="urn:microsoft.com/office/officeart/2005/8/layout/process2"/>
    <dgm:cxn modelId="{B827D2B5-522F-4BD8-B62B-E569BD58584D}" srcId="{8ED1F284-9FC8-41A9-808C-42C9E69D64B3}" destId="{6D7B8E91-E324-4C78-9774-B663DF7DE9E2}" srcOrd="2" destOrd="0" parTransId="{4DCB615E-F7A0-472F-9AE5-C2C8325A2553}" sibTransId="{1854D326-E383-415A-BA5B-4E9B3E4534BC}"/>
    <dgm:cxn modelId="{C682A1C7-AD1D-B84A-8AAA-B645F0E6C7A7}" type="presOf" srcId="{6D7B8E91-E324-4C78-9774-B663DF7DE9E2}" destId="{68507367-FC48-429B-9013-85E26F87A630}" srcOrd="0" destOrd="0" presId="urn:microsoft.com/office/officeart/2005/8/layout/process2"/>
    <dgm:cxn modelId="{901C78D3-950E-654E-A590-909DEFC1FA2A}" type="presOf" srcId="{59C137C8-5FB1-414C-A6DA-EEB76E809525}" destId="{38D9D549-7360-43D6-B88F-7FB8418B118E}" srcOrd="0" destOrd="0" presId="urn:microsoft.com/office/officeart/2005/8/layout/process2"/>
    <dgm:cxn modelId="{9A0874DC-B5F8-B444-B780-823658D75F12}" type="presOf" srcId="{E4FF783C-3D9D-45F6-B1E5-5DD4B374CD24}" destId="{F5403591-A896-4966-ACC2-A1F94BEA8CEF}" srcOrd="0" destOrd="0" presId="urn:microsoft.com/office/officeart/2005/8/layout/process2"/>
    <dgm:cxn modelId="{DEB7B36D-F71A-4244-95AD-C10540AF8D0D}" type="presParOf" srcId="{FADEF625-2582-443C-9249-0CF19D0D69D1}" destId="{4862272A-32D1-4EAD-8243-3104197C2D29}" srcOrd="0" destOrd="0" presId="urn:microsoft.com/office/officeart/2005/8/layout/process2"/>
    <dgm:cxn modelId="{5EFE6034-F44D-994D-86C6-F9DA2961156E}" type="presParOf" srcId="{FADEF625-2582-443C-9249-0CF19D0D69D1}" destId="{38D9D549-7360-43D6-B88F-7FB8418B118E}" srcOrd="1" destOrd="0" presId="urn:microsoft.com/office/officeart/2005/8/layout/process2"/>
    <dgm:cxn modelId="{0CFB873D-D7FA-E041-ACD0-3A5877244F69}" type="presParOf" srcId="{38D9D549-7360-43D6-B88F-7FB8418B118E}" destId="{E3D0CF5F-A856-43E8-BB63-39DD958A31F3}" srcOrd="0" destOrd="0" presId="urn:microsoft.com/office/officeart/2005/8/layout/process2"/>
    <dgm:cxn modelId="{C0997DAE-1CBE-7B41-9AB4-62EA7B5651F2}" type="presParOf" srcId="{FADEF625-2582-443C-9249-0CF19D0D69D1}" destId="{F5403591-A896-4966-ACC2-A1F94BEA8CEF}" srcOrd="2" destOrd="0" presId="urn:microsoft.com/office/officeart/2005/8/layout/process2"/>
    <dgm:cxn modelId="{5754F0FB-67B1-F047-959E-9430EE482FC7}" type="presParOf" srcId="{FADEF625-2582-443C-9249-0CF19D0D69D1}" destId="{4F8CEB4C-01FB-41C4-9539-84F390915226}" srcOrd="3" destOrd="0" presId="urn:microsoft.com/office/officeart/2005/8/layout/process2"/>
    <dgm:cxn modelId="{69D2D16A-2E41-484F-B0CE-15F4798DD237}" type="presParOf" srcId="{4F8CEB4C-01FB-41C4-9539-84F390915226}" destId="{5C1E0D8B-904C-49EB-A6D4-B6F3A75308ED}" srcOrd="0" destOrd="0" presId="urn:microsoft.com/office/officeart/2005/8/layout/process2"/>
    <dgm:cxn modelId="{115EA577-1DE0-8B4E-B313-F9A40719938E}" type="presParOf" srcId="{FADEF625-2582-443C-9249-0CF19D0D69D1}" destId="{68507367-FC48-429B-9013-85E26F87A630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D1F284-9FC8-41A9-808C-42C9E69D64B3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9CC62CBC-D681-4956-B26E-43147FD8AFD0}">
      <dgm:prSet phldrT="[Text]" custT="1"/>
      <dgm:spPr/>
      <dgm:t>
        <a:bodyPr/>
        <a:lstStyle/>
        <a:p>
          <a:r>
            <a:rPr lang="en-GB" sz="1800" dirty="0"/>
            <a:t>Describe what has happened to the x.</a:t>
          </a:r>
        </a:p>
      </dgm:t>
    </dgm:pt>
    <dgm:pt modelId="{697846C5-4B6E-4D12-B5F8-4863EC0D5BE6}" type="parTrans" cxnId="{69616C70-F67E-4B74-8FB2-3404B43EBE6A}">
      <dgm:prSet/>
      <dgm:spPr/>
      <dgm:t>
        <a:bodyPr/>
        <a:lstStyle/>
        <a:p>
          <a:endParaRPr lang="en-GB"/>
        </a:p>
      </dgm:t>
    </dgm:pt>
    <dgm:pt modelId="{59C137C8-5FB1-414C-A6DA-EEB76E809525}" type="sibTrans" cxnId="{69616C70-F67E-4B74-8FB2-3404B43EBE6A}">
      <dgm:prSet/>
      <dgm:spPr/>
      <dgm:t>
        <a:bodyPr/>
        <a:lstStyle/>
        <a:p>
          <a:endParaRPr lang="en-GB"/>
        </a:p>
      </dgm:t>
    </dgm:pt>
    <dgm:pt modelId="{E4FF783C-3D9D-45F6-B1E5-5DD4B374CD24}">
      <dgm:prSet phldrT="[Text]" custT="1"/>
      <dgm:spPr/>
      <dgm:t>
        <a:bodyPr/>
        <a:lstStyle/>
        <a:p>
          <a:r>
            <a:rPr lang="en-GB" sz="1800" dirty="0"/>
            <a:t>Do ‘opposites backwards’.</a:t>
          </a:r>
        </a:p>
      </dgm:t>
    </dgm:pt>
    <dgm:pt modelId="{6D5EE19B-BB2A-418D-934F-8D5B9C1C1B76}" type="parTrans" cxnId="{C3268C31-E798-40AF-98C0-0058A88D0432}">
      <dgm:prSet/>
      <dgm:spPr/>
      <dgm:t>
        <a:bodyPr/>
        <a:lstStyle/>
        <a:p>
          <a:endParaRPr lang="en-GB"/>
        </a:p>
      </dgm:t>
    </dgm:pt>
    <dgm:pt modelId="{3FF0526B-8CBE-452D-993C-CF26F15465E2}" type="sibTrans" cxnId="{C3268C31-E798-40AF-98C0-0058A88D0432}">
      <dgm:prSet/>
      <dgm:spPr/>
      <dgm:t>
        <a:bodyPr/>
        <a:lstStyle/>
        <a:p>
          <a:endParaRPr lang="en-GB"/>
        </a:p>
      </dgm:t>
    </dgm:pt>
    <dgm:pt modelId="{6D7B8E91-E324-4C78-9774-B663DF7DE9E2}">
      <dgm:prSet phldrT="[Text]" custT="1"/>
      <dgm:spPr/>
      <dgm:t>
        <a:bodyPr/>
        <a:lstStyle/>
        <a:p>
          <a:r>
            <a:rPr lang="en-GB" sz="1800" dirty="0"/>
            <a:t>Substitute your answer into the original equation to check.</a:t>
          </a:r>
        </a:p>
      </dgm:t>
    </dgm:pt>
    <dgm:pt modelId="{4DCB615E-F7A0-472F-9AE5-C2C8325A2553}" type="parTrans" cxnId="{B827D2B5-522F-4BD8-B62B-E569BD58584D}">
      <dgm:prSet/>
      <dgm:spPr/>
      <dgm:t>
        <a:bodyPr/>
        <a:lstStyle/>
        <a:p>
          <a:endParaRPr lang="en-GB"/>
        </a:p>
      </dgm:t>
    </dgm:pt>
    <dgm:pt modelId="{1854D326-E383-415A-BA5B-4E9B3E4534BC}" type="sibTrans" cxnId="{B827D2B5-522F-4BD8-B62B-E569BD58584D}">
      <dgm:prSet/>
      <dgm:spPr/>
      <dgm:t>
        <a:bodyPr/>
        <a:lstStyle/>
        <a:p>
          <a:endParaRPr lang="en-GB"/>
        </a:p>
      </dgm:t>
    </dgm:pt>
    <dgm:pt modelId="{FADEF625-2582-443C-9249-0CF19D0D69D1}" type="pres">
      <dgm:prSet presAssocID="{8ED1F284-9FC8-41A9-808C-42C9E69D64B3}" presName="linearFlow" presStyleCnt="0">
        <dgm:presLayoutVars>
          <dgm:resizeHandles val="exact"/>
        </dgm:presLayoutVars>
      </dgm:prSet>
      <dgm:spPr/>
    </dgm:pt>
    <dgm:pt modelId="{4862272A-32D1-4EAD-8243-3104197C2D29}" type="pres">
      <dgm:prSet presAssocID="{9CC62CBC-D681-4956-B26E-43147FD8AFD0}" presName="node" presStyleLbl="node1" presStyleIdx="0" presStyleCnt="3">
        <dgm:presLayoutVars>
          <dgm:bulletEnabled val="1"/>
        </dgm:presLayoutVars>
      </dgm:prSet>
      <dgm:spPr/>
    </dgm:pt>
    <dgm:pt modelId="{38D9D549-7360-43D6-B88F-7FB8418B118E}" type="pres">
      <dgm:prSet presAssocID="{59C137C8-5FB1-414C-A6DA-EEB76E809525}" presName="sibTrans" presStyleLbl="sibTrans2D1" presStyleIdx="0" presStyleCnt="2"/>
      <dgm:spPr/>
    </dgm:pt>
    <dgm:pt modelId="{E3D0CF5F-A856-43E8-BB63-39DD958A31F3}" type="pres">
      <dgm:prSet presAssocID="{59C137C8-5FB1-414C-A6DA-EEB76E809525}" presName="connectorText" presStyleLbl="sibTrans2D1" presStyleIdx="0" presStyleCnt="2"/>
      <dgm:spPr/>
    </dgm:pt>
    <dgm:pt modelId="{F5403591-A896-4966-ACC2-A1F94BEA8CEF}" type="pres">
      <dgm:prSet presAssocID="{E4FF783C-3D9D-45F6-B1E5-5DD4B374CD24}" presName="node" presStyleLbl="node1" presStyleIdx="1" presStyleCnt="3">
        <dgm:presLayoutVars>
          <dgm:bulletEnabled val="1"/>
        </dgm:presLayoutVars>
      </dgm:prSet>
      <dgm:spPr/>
    </dgm:pt>
    <dgm:pt modelId="{4F8CEB4C-01FB-41C4-9539-84F390915226}" type="pres">
      <dgm:prSet presAssocID="{3FF0526B-8CBE-452D-993C-CF26F15465E2}" presName="sibTrans" presStyleLbl="sibTrans2D1" presStyleIdx="1" presStyleCnt="2"/>
      <dgm:spPr/>
    </dgm:pt>
    <dgm:pt modelId="{5C1E0D8B-904C-49EB-A6D4-B6F3A75308ED}" type="pres">
      <dgm:prSet presAssocID="{3FF0526B-8CBE-452D-993C-CF26F15465E2}" presName="connectorText" presStyleLbl="sibTrans2D1" presStyleIdx="1" presStyleCnt="2"/>
      <dgm:spPr/>
    </dgm:pt>
    <dgm:pt modelId="{68507367-FC48-429B-9013-85E26F87A630}" type="pres">
      <dgm:prSet presAssocID="{6D7B8E91-E324-4C78-9774-B663DF7DE9E2}" presName="node" presStyleLbl="node1" presStyleIdx="2" presStyleCnt="3">
        <dgm:presLayoutVars>
          <dgm:bulletEnabled val="1"/>
        </dgm:presLayoutVars>
      </dgm:prSet>
      <dgm:spPr/>
    </dgm:pt>
  </dgm:ptLst>
  <dgm:cxnLst>
    <dgm:cxn modelId="{A40D2113-8E72-144C-A7AB-44A394319A9D}" type="presOf" srcId="{59C137C8-5FB1-414C-A6DA-EEB76E809525}" destId="{38D9D549-7360-43D6-B88F-7FB8418B118E}" srcOrd="0" destOrd="0" presId="urn:microsoft.com/office/officeart/2005/8/layout/process2"/>
    <dgm:cxn modelId="{493D1630-B82C-F04C-A003-CD8C95A6DB23}" type="presOf" srcId="{E4FF783C-3D9D-45F6-B1E5-5DD4B374CD24}" destId="{F5403591-A896-4966-ACC2-A1F94BEA8CEF}" srcOrd="0" destOrd="0" presId="urn:microsoft.com/office/officeart/2005/8/layout/process2"/>
    <dgm:cxn modelId="{C3268C31-E798-40AF-98C0-0058A88D0432}" srcId="{8ED1F284-9FC8-41A9-808C-42C9E69D64B3}" destId="{E4FF783C-3D9D-45F6-B1E5-5DD4B374CD24}" srcOrd="1" destOrd="0" parTransId="{6D5EE19B-BB2A-418D-934F-8D5B9C1C1B76}" sibTransId="{3FF0526B-8CBE-452D-993C-CF26F15465E2}"/>
    <dgm:cxn modelId="{D8FB6E40-32AB-DD48-9466-7D86D1D31A8F}" type="presOf" srcId="{9CC62CBC-D681-4956-B26E-43147FD8AFD0}" destId="{4862272A-32D1-4EAD-8243-3104197C2D29}" srcOrd="0" destOrd="0" presId="urn:microsoft.com/office/officeart/2005/8/layout/process2"/>
    <dgm:cxn modelId="{DA748F44-E743-3E4C-A5C0-7C3D480FC042}" type="presOf" srcId="{3FF0526B-8CBE-452D-993C-CF26F15465E2}" destId="{4F8CEB4C-01FB-41C4-9539-84F390915226}" srcOrd="0" destOrd="0" presId="urn:microsoft.com/office/officeart/2005/8/layout/process2"/>
    <dgm:cxn modelId="{E1D9A649-F5DD-B948-8AFC-AA6C3FDD944A}" type="presOf" srcId="{8ED1F284-9FC8-41A9-808C-42C9E69D64B3}" destId="{FADEF625-2582-443C-9249-0CF19D0D69D1}" srcOrd="0" destOrd="0" presId="urn:microsoft.com/office/officeart/2005/8/layout/process2"/>
    <dgm:cxn modelId="{69616C70-F67E-4B74-8FB2-3404B43EBE6A}" srcId="{8ED1F284-9FC8-41A9-808C-42C9E69D64B3}" destId="{9CC62CBC-D681-4956-B26E-43147FD8AFD0}" srcOrd="0" destOrd="0" parTransId="{697846C5-4B6E-4D12-B5F8-4863EC0D5BE6}" sibTransId="{59C137C8-5FB1-414C-A6DA-EEB76E809525}"/>
    <dgm:cxn modelId="{5D88A251-D528-0247-A7F7-906C44B636A2}" type="presOf" srcId="{3FF0526B-8CBE-452D-993C-CF26F15465E2}" destId="{5C1E0D8B-904C-49EB-A6D4-B6F3A75308ED}" srcOrd="1" destOrd="0" presId="urn:microsoft.com/office/officeart/2005/8/layout/process2"/>
    <dgm:cxn modelId="{4C08A88F-9C29-254E-AAE5-BB596C7DF138}" type="presOf" srcId="{6D7B8E91-E324-4C78-9774-B663DF7DE9E2}" destId="{68507367-FC48-429B-9013-85E26F87A630}" srcOrd="0" destOrd="0" presId="urn:microsoft.com/office/officeart/2005/8/layout/process2"/>
    <dgm:cxn modelId="{B827D2B5-522F-4BD8-B62B-E569BD58584D}" srcId="{8ED1F284-9FC8-41A9-808C-42C9E69D64B3}" destId="{6D7B8E91-E324-4C78-9774-B663DF7DE9E2}" srcOrd="2" destOrd="0" parTransId="{4DCB615E-F7A0-472F-9AE5-C2C8325A2553}" sibTransId="{1854D326-E383-415A-BA5B-4E9B3E4534BC}"/>
    <dgm:cxn modelId="{D1E3D8BF-3D84-C849-9CD9-5D373B3E3FC7}" type="presOf" srcId="{59C137C8-5FB1-414C-A6DA-EEB76E809525}" destId="{E3D0CF5F-A856-43E8-BB63-39DD958A31F3}" srcOrd="1" destOrd="0" presId="urn:microsoft.com/office/officeart/2005/8/layout/process2"/>
    <dgm:cxn modelId="{0D08CE65-407C-374B-8D94-AB824427394E}" type="presParOf" srcId="{FADEF625-2582-443C-9249-0CF19D0D69D1}" destId="{4862272A-32D1-4EAD-8243-3104197C2D29}" srcOrd="0" destOrd="0" presId="urn:microsoft.com/office/officeart/2005/8/layout/process2"/>
    <dgm:cxn modelId="{4F21EF12-242D-A743-8489-9B1B912D9236}" type="presParOf" srcId="{FADEF625-2582-443C-9249-0CF19D0D69D1}" destId="{38D9D549-7360-43D6-B88F-7FB8418B118E}" srcOrd="1" destOrd="0" presId="urn:microsoft.com/office/officeart/2005/8/layout/process2"/>
    <dgm:cxn modelId="{CFD14B6A-44CC-4445-BCB0-11EE8E096FBA}" type="presParOf" srcId="{38D9D549-7360-43D6-B88F-7FB8418B118E}" destId="{E3D0CF5F-A856-43E8-BB63-39DD958A31F3}" srcOrd="0" destOrd="0" presId="urn:microsoft.com/office/officeart/2005/8/layout/process2"/>
    <dgm:cxn modelId="{738FF98B-1259-B34B-82DE-8E5859740152}" type="presParOf" srcId="{FADEF625-2582-443C-9249-0CF19D0D69D1}" destId="{F5403591-A896-4966-ACC2-A1F94BEA8CEF}" srcOrd="2" destOrd="0" presId="urn:microsoft.com/office/officeart/2005/8/layout/process2"/>
    <dgm:cxn modelId="{C8BD7136-27CA-0E49-9D56-2E1296487CFF}" type="presParOf" srcId="{FADEF625-2582-443C-9249-0CF19D0D69D1}" destId="{4F8CEB4C-01FB-41C4-9539-84F390915226}" srcOrd="3" destOrd="0" presId="urn:microsoft.com/office/officeart/2005/8/layout/process2"/>
    <dgm:cxn modelId="{7BF02075-DE14-6B4D-80AE-ACDCA9847298}" type="presParOf" srcId="{4F8CEB4C-01FB-41C4-9539-84F390915226}" destId="{5C1E0D8B-904C-49EB-A6D4-B6F3A75308ED}" srcOrd="0" destOrd="0" presId="urn:microsoft.com/office/officeart/2005/8/layout/process2"/>
    <dgm:cxn modelId="{DCAE824A-BFBF-5A49-BF8B-2AF34D608364}" type="presParOf" srcId="{FADEF625-2582-443C-9249-0CF19D0D69D1}" destId="{68507367-FC48-429B-9013-85E26F87A630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ED1F284-9FC8-41A9-808C-42C9E69D64B3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9CC62CBC-D681-4956-B26E-43147FD8AFD0}">
      <dgm:prSet phldrT="[Text]" custT="1"/>
      <dgm:spPr/>
      <dgm:t>
        <a:bodyPr/>
        <a:lstStyle/>
        <a:p>
          <a:r>
            <a:rPr lang="en-GB" sz="1800" dirty="0"/>
            <a:t>Describe what has happened to the x.</a:t>
          </a:r>
        </a:p>
      </dgm:t>
    </dgm:pt>
    <dgm:pt modelId="{697846C5-4B6E-4D12-B5F8-4863EC0D5BE6}" type="parTrans" cxnId="{69616C70-F67E-4B74-8FB2-3404B43EBE6A}">
      <dgm:prSet/>
      <dgm:spPr/>
      <dgm:t>
        <a:bodyPr/>
        <a:lstStyle/>
        <a:p>
          <a:endParaRPr lang="en-GB"/>
        </a:p>
      </dgm:t>
    </dgm:pt>
    <dgm:pt modelId="{59C137C8-5FB1-414C-A6DA-EEB76E809525}" type="sibTrans" cxnId="{69616C70-F67E-4B74-8FB2-3404B43EBE6A}">
      <dgm:prSet/>
      <dgm:spPr/>
      <dgm:t>
        <a:bodyPr/>
        <a:lstStyle/>
        <a:p>
          <a:endParaRPr lang="en-GB"/>
        </a:p>
      </dgm:t>
    </dgm:pt>
    <dgm:pt modelId="{E4FF783C-3D9D-45F6-B1E5-5DD4B374CD24}">
      <dgm:prSet phldrT="[Text]" custT="1"/>
      <dgm:spPr/>
      <dgm:t>
        <a:bodyPr/>
        <a:lstStyle/>
        <a:p>
          <a:r>
            <a:rPr lang="en-GB" sz="1800" dirty="0"/>
            <a:t>Do ‘opposites backwards’.</a:t>
          </a:r>
        </a:p>
      </dgm:t>
    </dgm:pt>
    <dgm:pt modelId="{6D5EE19B-BB2A-418D-934F-8D5B9C1C1B76}" type="parTrans" cxnId="{C3268C31-E798-40AF-98C0-0058A88D0432}">
      <dgm:prSet/>
      <dgm:spPr/>
      <dgm:t>
        <a:bodyPr/>
        <a:lstStyle/>
        <a:p>
          <a:endParaRPr lang="en-GB"/>
        </a:p>
      </dgm:t>
    </dgm:pt>
    <dgm:pt modelId="{3FF0526B-8CBE-452D-993C-CF26F15465E2}" type="sibTrans" cxnId="{C3268C31-E798-40AF-98C0-0058A88D0432}">
      <dgm:prSet/>
      <dgm:spPr/>
      <dgm:t>
        <a:bodyPr/>
        <a:lstStyle/>
        <a:p>
          <a:endParaRPr lang="en-GB"/>
        </a:p>
      </dgm:t>
    </dgm:pt>
    <dgm:pt modelId="{6D7B8E91-E324-4C78-9774-B663DF7DE9E2}">
      <dgm:prSet phldrT="[Text]" custT="1"/>
      <dgm:spPr/>
      <dgm:t>
        <a:bodyPr/>
        <a:lstStyle/>
        <a:p>
          <a:r>
            <a:rPr lang="en-GB" sz="1800" dirty="0"/>
            <a:t>Substitute your answer into the original equation to check.</a:t>
          </a:r>
        </a:p>
      </dgm:t>
    </dgm:pt>
    <dgm:pt modelId="{4DCB615E-F7A0-472F-9AE5-C2C8325A2553}" type="parTrans" cxnId="{B827D2B5-522F-4BD8-B62B-E569BD58584D}">
      <dgm:prSet/>
      <dgm:spPr/>
      <dgm:t>
        <a:bodyPr/>
        <a:lstStyle/>
        <a:p>
          <a:endParaRPr lang="en-GB"/>
        </a:p>
      </dgm:t>
    </dgm:pt>
    <dgm:pt modelId="{1854D326-E383-415A-BA5B-4E9B3E4534BC}" type="sibTrans" cxnId="{B827D2B5-522F-4BD8-B62B-E569BD58584D}">
      <dgm:prSet/>
      <dgm:spPr/>
      <dgm:t>
        <a:bodyPr/>
        <a:lstStyle/>
        <a:p>
          <a:endParaRPr lang="en-GB"/>
        </a:p>
      </dgm:t>
    </dgm:pt>
    <dgm:pt modelId="{FADEF625-2582-443C-9249-0CF19D0D69D1}" type="pres">
      <dgm:prSet presAssocID="{8ED1F284-9FC8-41A9-808C-42C9E69D64B3}" presName="linearFlow" presStyleCnt="0">
        <dgm:presLayoutVars>
          <dgm:resizeHandles val="exact"/>
        </dgm:presLayoutVars>
      </dgm:prSet>
      <dgm:spPr/>
    </dgm:pt>
    <dgm:pt modelId="{4862272A-32D1-4EAD-8243-3104197C2D29}" type="pres">
      <dgm:prSet presAssocID="{9CC62CBC-D681-4956-B26E-43147FD8AFD0}" presName="node" presStyleLbl="node1" presStyleIdx="0" presStyleCnt="3">
        <dgm:presLayoutVars>
          <dgm:bulletEnabled val="1"/>
        </dgm:presLayoutVars>
      </dgm:prSet>
      <dgm:spPr/>
    </dgm:pt>
    <dgm:pt modelId="{38D9D549-7360-43D6-B88F-7FB8418B118E}" type="pres">
      <dgm:prSet presAssocID="{59C137C8-5FB1-414C-A6DA-EEB76E809525}" presName="sibTrans" presStyleLbl="sibTrans2D1" presStyleIdx="0" presStyleCnt="2"/>
      <dgm:spPr/>
    </dgm:pt>
    <dgm:pt modelId="{E3D0CF5F-A856-43E8-BB63-39DD958A31F3}" type="pres">
      <dgm:prSet presAssocID="{59C137C8-5FB1-414C-A6DA-EEB76E809525}" presName="connectorText" presStyleLbl="sibTrans2D1" presStyleIdx="0" presStyleCnt="2"/>
      <dgm:spPr/>
    </dgm:pt>
    <dgm:pt modelId="{F5403591-A896-4966-ACC2-A1F94BEA8CEF}" type="pres">
      <dgm:prSet presAssocID="{E4FF783C-3D9D-45F6-B1E5-5DD4B374CD24}" presName="node" presStyleLbl="node1" presStyleIdx="1" presStyleCnt="3">
        <dgm:presLayoutVars>
          <dgm:bulletEnabled val="1"/>
        </dgm:presLayoutVars>
      </dgm:prSet>
      <dgm:spPr/>
    </dgm:pt>
    <dgm:pt modelId="{4F8CEB4C-01FB-41C4-9539-84F390915226}" type="pres">
      <dgm:prSet presAssocID="{3FF0526B-8CBE-452D-993C-CF26F15465E2}" presName="sibTrans" presStyleLbl="sibTrans2D1" presStyleIdx="1" presStyleCnt="2"/>
      <dgm:spPr/>
    </dgm:pt>
    <dgm:pt modelId="{5C1E0D8B-904C-49EB-A6D4-B6F3A75308ED}" type="pres">
      <dgm:prSet presAssocID="{3FF0526B-8CBE-452D-993C-CF26F15465E2}" presName="connectorText" presStyleLbl="sibTrans2D1" presStyleIdx="1" presStyleCnt="2"/>
      <dgm:spPr/>
    </dgm:pt>
    <dgm:pt modelId="{68507367-FC48-429B-9013-85E26F87A630}" type="pres">
      <dgm:prSet presAssocID="{6D7B8E91-E324-4C78-9774-B663DF7DE9E2}" presName="node" presStyleLbl="node1" presStyleIdx="2" presStyleCnt="3">
        <dgm:presLayoutVars>
          <dgm:bulletEnabled val="1"/>
        </dgm:presLayoutVars>
      </dgm:prSet>
      <dgm:spPr/>
    </dgm:pt>
  </dgm:ptLst>
  <dgm:cxnLst>
    <dgm:cxn modelId="{5DD14C07-41E7-3443-841A-A1FC3D69B8CA}" type="presOf" srcId="{59C137C8-5FB1-414C-A6DA-EEB76E809525}" destId="{38D9D549-7360-43D6-B88F-7FB8418B118E}" srcOrd="0" destOrd="0" presId="urn:microsoft.com/office/officeart/2005/8/layout/process2"/>
    <dgm:cxn modelId="{C3268C31-E798-40AF-98C0-0058A88D0432}" srcId="{8ED1F284-9FC8-41A9-808C-42C9E69D64B3}" destId="{E4FF783C-3D9D-45F6-B1E5-5DD4B374CD24}" srcOrd="1" destOrd="0" parTransId="{6D5EE19B-BB2A-418D-934F-8D5B9C1C1B76}" sibTransId="{3FF0526B-8CBE-452D-993C-CF26F15465E2}"/>
    <dgm:cxn modelId="{70450C6D-FF18-AF49-B62C-5409BE33EE50}" type="presOf" srcId="{59C137C8-5FB1-414C-A6DA-EEB76E809525}" destId="{E3D0CF5F-A856-43E8-BB63-39DD958A31F3}" srcOrd="1" destOrd="0" presId="urn:microsoft.com/office/officeart/2005/8/layout/process2"/>
    <dgm:cxn modelId="{69616C70-F67E-4B74-8FB2-3404B43EBE6A}" srcId="{8ED1F284-9FC8-41A9-808C-42C9E69D64B3}" destId="{9CC62CBC-D681-4956-B26E-43147FD8AFD0}" srcOrd="0" destOrd="0" parTransId="{697846C5-4B6E-4D12-B5F8-4863EC0D5BE6}" sibTransId="{59C137C8-5FB1-414C-A6DA-EEB76E809525}"/>
    <dgm:cxn modelId="{2105CFAB-FEF9-CD4A-97F5-426863BE192D}" type="presOf" srcId="{8ED1F284-9FC8-41A9-808C-42C9E69D64B3}" destId="{FADEF625-2582-443C-9249-0CF19D0D69D1}" srcOrd="0" destOrd="0" presId="urn:microsoft.com/office/officeart/2005/8/layout/process2"/>
    <dgm:cxn modelId="{B827D2B5-522F-4BD8-B62B-E569BD58584D}" srcId="{8ED1F284-9FC8-41A9-808C-42C9E69D64B3}" destId="{6D7B8E91-E324-4C78-9774-B663DF7DE9E2}" srcOrd="2" destOrd="0" parTransId="{4DCB615E-F7A0-472F-9AE5-C2C8325A2553}" sibTransId="{1854D326-E383-415A-BA5B-4E9B3E4534BC}"/>
    <dgm:cxn modelId="{1FC6FBC1-A09D-9244-B6B9-756416DB6C8C}" type="presOf" srcId="{E4FF783C-3D9D-45F6-B1E5-5DD4B374CD24}" destId="{F5403591-A896-4966-ACC2-A1F94BEA8CEF}" srcOrd="0" destOrd="0" presId="urn:microsoft.com/office/officeart/2005/8/layout/process2"/>
    <dgm:cxn modelId="{25730AE0-46A2-D647-9D52-86B032777FE7}" type="presOf" srcId="{3FF0526B-8CBE-452D-993C-CF26F15465E2}" destId="{4F8CEB4C-01FB-41C4-9539-84F390915226}" srcOrd="0" destOrd="0" presId="urn:microsoft.com/office/officeart/2005/8/layout/process2"/>
    <dgm:cxn modelId="{DD11C9E2-B804-A64C-AC15-3846B08FB1DC}" type="presOf" srcId="{6D7B8E91-E324-4C78-9774-B663DF7DE9E2}" destId="{68507367-FC48-429B-9013-85E26F87A630}" srcOrd="0" destOrd="0" presId="urn:microsoft.com/office/officeart/2005/8/layout/process2"/>
    <dgm:cxn modelId="{945423EF-5AE9-164D-94EE-B83E0A39A607}" type="presOf" srcId="{3FF0526B-8CBE-452D-993C-CF26F15465E2}" destId="{5C1E0D8B-904C-49EB-A6D4-B6F3A75308ED}" srcOrd="1" destOrd="0" presId="urn:microsoft.com/office/officeart/2005/8/layout/process2"/>
    <dgm:cxn modelId="{BD4458EF-0D22-3641-B3D7-236CCA997CFC}" type="presOf" srcId="{9CC62CBC-D681-4956-B26E-43147FD8AFD0}" destId="{4862272A-32D1-4EAD-8243-3104197C2D29}" srcOrd="0" destOrd="0" presId="urn:microsoft.com/office/officeart/2005/8/layout/process2"/>
    <dgm:cxn modelId="{39B33268-C7FB-7245-880C-A153FE71CC02}" type="presParOf" srcId="{FADEF625-2582-443C-9249-0CF19D0D69D1}" destId="{4862272A-32D1-4EAD-8243-3104197C2D29}" srcOrd="0" destOrd="0" presId="urn:microsoft.com/office/officeart/2005/8/layout/process2"/>
    <dgm:cxn modelId="{1CC91A60-B1D7-CB44-B4FF-5CC1F5863D59}" type="presParOf" srcId="{FADEF625-2582-443C-9249-0CF19D0D69D1}" destId="{38D9D549-7360-43D6-B88F-7FB8418B118E}" srcOrd="1" destOrd="0" presId="urn:microsoft.com/office/officeart/2005/8/layout/process2"/>
    <dgm:cxn modelId="{F106E390-5B79-0441-A1B1-9C7F6957D483}" type="presParOf" srcId="{38D9D549-7360-43D6-B88F-7FB8418B118E}" destId="{E3D0CF5F-A856-43E8-BB63-39DD958A31F3}" srcOrd="0" destOrd="0" presId="urn:microsoft.com/office/officeart/2005/8/layout/process2"/>
    <dgm:cxn modelId="{C0F343EC-170D-2C4E-B92D-9166B29060E0}" type="presParOf" srcId="{FADEF625-2582-443C-9249-0CF19D0D69D1}" destId="{F5403591-A896-4966-ACC2-A1F94BEA8CEF}" srcOrd="2" destOrd="0" presId="urn:microsoft.com/office/officeart/2005/8/layout/process2"/>
    <dgm:cxn modelId="{9A4DAA0D-5226-8840-BD00-86948509D478}" type="presParOf" srcId="{FADEF625-2582-443C-9249-0CF19D0D69D1}" destId="{4F8CEB4C-01FB-41C4-9539-84F390915226}" srcOrd="3" destOrd="0" presId="urn:microsoft.com/office/officeart/2005/8/layout/process2"/>
    <dgm:cxn modelId="{86022E07-34B6-9A40-84FB-BF2DD23D0FAA}" type="presParOf" srcId="{4F8CEB4C-01FB-41C4-9539-84F390915226}" destId="{5C1E0D8B-904C-49EB-A6D4-B6F3A75308ED}" srcOrd="0" destOrd="0" presId="urn:microsoft.com/office/officeart/2005/8/layout/process2"/>
    <dgm:cxn modelId="{B96A3FDB-35F2-FC4B-B5F4-6D1EDB76A825}" type="presParOf" srcId="{FADEF625-2582-443C-9249-0CF19D0D69D1}" destId="{68507367-FC48-429B-9013-85E26F87A630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ED1F284-9FC8-41A9-808C-42C9E69D64B3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9CC62CBC-D681-4956-B26E-43147FD8AFD0}">
      <dgm:prSet phldrT="[Text]" custT="1"/>
      <dgm:spPr/>
      <dgm:t>
        <a:bodyPr/>
        <a:lstStyle/>
        <a:p>
          <a:r>
            <a:rPr lang="en-GB" sz="1800" dirty="0"/>
            <a:t>Describe what has happened to the x.</a:t>
          </a:r>
        </a:p>
      </dgm:t>
    </dgm:pt>
    <dgm:pt modelId="{697846C5-4B6E-4D12-B5F8-4863EC0D5BE6}" type="parTrans" cxnId="{69616C70-F67E-4B74-8FB2-3404B43EBE6A}">
      <dgm:prSet/>
      <dgm:spPr/>
      <dgm:t>
        <a:bodyPr/>
        <a:lstStyle/>
        <a:p>
          <a:endParaRPr lang="en-GB"/>
        </a:p>
      </dgm:t>
    </dgm:pt>
    <dgm:pt modelId="{59C137C8-5FB1-414C-A6DA-EEB76E809525}" type="sibTrans" cxnId="{69616C70-F67E-4B74-8FB2-3404B43EBE6A}">
      <dgm:prSet/>
      <dgm:spPr/>
      <dgm:t>
        <a:bodyPr/>
        <a:lstStyle/>
        <a:p>
          <a:endParaRPr lang="en-GB"/>
        </a:p>
      </dgm:t>
    </dgm:pt>
    <dgm:pt modelId="{E4FF783C-3D9D-45F6-B1E5-5DD4B374CD24}">
      <dgm:prSet phldrT="[Text]" custT="1"/>
      <dgm:spPr/>
      <dgm:t>
        <a:bodyPr/>
        <a:lstStyle/>
        <a:p>
          <a:r>
            <a:rPr lang="en-GB" sz="1800" dirty="0"/>
            <a:t>Do ‘opposites backwards’.</a:t>
          </a:r>
        </a:p>
      </dgm:t>
    </dgm:pt>
    <dgm:pt modelId="{6D5EE19B-BB2A-418D-934F-8D5B9C1C1B76}" type="parTrans" cxnId="{C3268C31-E798-40AF-98C0-0058A88D0432}">
      <dgm:prSet/>
      <dgm:spPr/>
      <dgm:t>
        <a:bodyPr/>
        <a:lstStyle/>
        <a:p>
          <a:endParaRPr lang="en-GB"/>
        </a:p>
      </dgm:t>
    </dgm:pt>
    <dgm:pt modelId="{3FF0526B-8CBE-452D-993C-CF26F15465E2}" type="sibTrans" cxnId="{C3268C31-E798-40AF-98C0-0058A88D0432}">
      <dgm:prSet/>
      <dgm:spPr/>
      <dgm:t>
        <a:bodyPr/>
        <a:lstStyle/>
        <a:p>
          <a:endParaRPr lang="en-GB"/>
        </a:p>
      </dgm:t>
    </dgm:pt>
    <dgm:pt modelId="{6D7B8E91-E324-4C78-9774-B663DF7DE9E2}">
      <dgm:prSet phldrT="[Text]" custT="1"/>
      <dgm:spPr/>
      <dgm:t>
        <a:bodyPr/>
        <a:lstStyle/>
        <a:p>
          <a:r>
            <a:rPr lang="en-GB" sz="1800" dirty="0"/>
            <a:t>Substitute your answer into the original equation to check.</a:t>
          </a:r>
        </a:p>
      </dgm:t>
    </dgm:pt>
    <dgm:pt modelId="{4DCB615E-F7A0-472F-9AE5-C2C8325A2553}" type="parTrans" cxnId="{B827D2B5-522F-4BD8-B62B-E569BD58584D}">
      <dgm:prSet/>
      <dgm:spPr/>
      <dgm:t>
        <a:bodyPr/>
        <a:lstStyle/>
        <a:p>
          <a:endParaRPr lang="en-GB"/>
        </a:p>
      </dgm:t>
    </dgm:pt>
    <dgm:pt modelId="{1854D326-E383-415A-BA5B-4E9B3E4534BC}" type="sibTrans" cxnId="{B827D2B5-522F-4BD8-B62B-E569BD58584D}">
      <dgm:prSet/>
      <dgm:spPr/>
      <dgm:t>
        <a:bodyPr/>
        <a:lstStyle/>
        <a:p>
          <a:endParaRPr lang="en-GB"/>
        </a:p>
      </dgm:t>
    </dgm:pt>
    <dgm:pt modelId="{FADEF625-2582-443C-9249-0CF19D0D69D1}" type="pres">
      <dgm:prSet presAssocID="{8ED1F284-9FC8-41A9-808C-42C9E69D64B3}" presName="linearFlow" presStyleCnt="0">
        <dgm:presLayoutVars>
          <dgm:resizeHandles val="exact"/>
        </dgm:presLayoutVars>
      </dgm:prSet>
      <dgm:spPr/>
    </dgm:pt>
    <dgm:pt modelId="{4862272A-32D1-4EAD-8243-3104197C2D29}" type="pres">
      <dgm:prSet presAssocID="{9CC62CBC-D681-4956-B26E-43147FD8AFD0}" presName="node" presStyleLbl="node1" presStyleIdx="0" presStyleCnt="3">
        <dgm:presLayoutVars>
          <dgm:bulletEnabled val="1"/>
        </dgm:presLayoutVars>
      </dgm:prSet>
      <dgm:spPr/>
    </dgm:pt>
    <dgm:pt modelId="{38D9D549-7360-43D6-B88F-7FB8418B118E}" type="pres">
      <dgm:prSet presAssocID="{59C137C8-5FB1-414C-A6DA-EEB76E809525}" presName="sibTrans" presStyleLbl="sibTrans2D1" presStyleIdx="0" presStyleCnt="2"/>
      <dgm:spPr/>
    </dgm:pt>
    <dgm:pt modelId="{E3D0CF5F-A856-43E8-BB63-39DD958A31F3}" type="pres">
      <dgm:prSet presAssocID="{59C137C8-5FB1-414C-A6DA-EEB76E809525}" presName="connectorText" presStyleLbl="sibTrans2D1" presStyleIdx="0" presStyleCnt="2"/>
      <dgm:spPr/>
    </dgm:pt>
    <dgm:pt modelId="{F5403591-A896-4966-ACC2-A1F94BEA8CEF}" type="pres">
      <dgm:prSet presAssocID="{E4FF783C-3D9D-45F6-B1E5-5DD4B374CD24}" presName="node" presStyleLbl="node1" presStyleIdx="1" presStyleCnt="3">
        <dgm:presLayoutVars>
          <dgm:bulletEnabled val="1"/>
        </dgm:presLayoutVars>
      </dgm:prSet>
      <dgm:spPr/>
    </dgm:pt>
    <dgm:pt modelId="{4F8CEB4C-01FB-41C4-9539-84F390915226}" type="pres">
      <dgm:prSet presAssocID="{3FF0526B-8CBE-452D-993C-CF26F15465E2}" presName="sibTrans" presStyleLbl="sibTrans2D1" presStyleIdx="1" presStyleCnt="2"/>
      <dgm:spPr/>
    </dgm:pt>
    <dgm:pt modelId="{5C1E0D8B-904C-49EB-A6D4-B6F3A75308ED}" type="pres">
      <dgm:prSet presAssocID="{3FF0526B-8CBE-452D-993C-CF26F15465E2}" presName="connectorText" presStyleLbl="sibTrans2D1" presStyleIdx="1" presStyleCnt="2"/>
      <dgm:spPr/>
    </dgm:pt>
    <dgm:pt modelId="{68507367-FC48-429B-9013-85E26F87A630}" type="pres">
      <dgm:prSet presAssocID="{6D7B8E91-E324-4C78-9774-B663DF7DE9E2}" presName="node" presStyleLbl="node1" presStyleIdx="2" presStyleCnt="3">
        <dgm:presLayoutVars>
          <dgm:bulletEnabled val="1"/>
        </dgm:presLayoutVars>
      </dgm:prSet>
      <dgm:spPr/>
    </dgm:pt>
  </dgm:ptLst>
  <dgm:cxnLst>
    <dgm:cxn modelId="{EB68680E-91FF-8C4F-95EB-FDC08F519F88}" type="presOf" srcId="{9CC62CBC-D681-4956-B26E-43147FD8AFD0}" destId="{4862272A-32D1-4EAD-8243-3104197C2D29}" srcOrd="0" destOrd="0" presId="urn:microsoft.com/office/officeart/2005/8/layout/process2"/>
    <dgm:cxn modelId="{9AA4D311-3434-F846-9712-4F0284A3B190}" type="presOf" srcId="{E4FF783C-3D9D-45F6-B1E5-5DD4B374CD24}" destId="{F5403591-A896-4966-ACC2-A1F94BEA8CEF}" srcOrd="0" destOrd="0" presId="urn:microsoft.com/office/officeart/2005/8/layout/process2"/>
    <dgm:cxn modelId="{96B7E01A-CDE5-7F40-B32E-7A988E31123E}" type="presOf" srcId="{3FF0526B-8CBE-452D-993C-CF26F15465E2}" destId="{4F8CEB4C-01FB-41C4-9539-84F390915226}" srcOrd="0" destOrd="0" presId="urn:microsoft.com/office/officeart/2005/8/layout/process2"/>
    <dgm:cxn modelId="{41DBE21C-6C1F-BF4E-A9DF-A643CC8566B9}" type="presOf" srcId="{6D7B8E91-E324-4C78-9774-B663DF7DE9E2}" destId="{68507367-FC48-429B-9013-85E26F87A630}" srcOrd="0" destOrd="0" presId="urn:microsoft.com/office/officeart/2005/8/layout/process2"/>
    <dgm:cxn modelId="{A12BBB28-6305-454D-A4A5-7F644CF27541}" type="presOf" srcId="{8ED1F284-9FC8-41A9-808C-42C9E69D64B3}" destId="{FADEF625-2582-443C-9249-0CF19D0D69D1}" srcOrd="0" destOrd="0" presId="urn:microsoft.com/office/officeart/2005/8/layout/process2"/>
    <dgm:cxn modelId="{C3268C31-E798-40AF-98C0-0058A88D0432}" srcId="{8ED1F284-9FC8-41A9-808C-42C9E69D64B3}" destId="{E4FF783C-3D9D-45F6-B1E5-5DD4B374CD24}" srcOrd="1" destOrd="0" parTransId="{6D5EE19B-BB2A-418D-934F-8D5B9C1C1B76}" sibTransId="{3FF0526B-8CBE-452D-993C-CF26F15465E2}"/>
    <dgm:cxn modelId="{69616C70-F67E-4B74-8FB2-3404B43EBE6A}" srcId="{8ED1F284-9FC8-41A9-808C-42C9E69D64B3}" destId="{9CC62CBC-D681-4956-B26E-43147FD8AFD0}" srcOrd="0" destOrd="0" parTransId="{697846C5-4B6E-4D12-B5F8-4863EC0D5BE6}" sibTransId="{59C137C8-5FB1-414C-A6DA-EEB76E809525}"/>
    <dgm:cxn modelId="{F1D7C888-CC8E-D14D-B4F4-926994FFDE2F}" type="presOf" srcId="{59C137C8-5FB1-414C-A6DA-EEB76E809525}" destId="{38D9D549-7360-43D6-B88F-7FB8418B118E}" srcOrd="0" destOrd="0" presId="urn:microsoft.com/office/officeart/2005/8/layout/process2"/>
    <dgm:cxn modelId="{92AB8FA8-36E8-6E44-8892-95A7EE02F81C}" type="presOf" srcId="{59C137C8-5FB1-414C-A6DA-EEB76E809525}" destId="{E3D0CF5F-A856-43E8-BB63-39DD958A31F3}" srcOrd="1" destOrd="0" presId="urn:microsoft.com/office/officeart/2005/8/layout/process2"/>
    <dgm:cxn modelId="{B827D2B5-522F-4BD8-B62B-E569BD58584D}" srcId="{8ED1F284-9FC8-41A9-808C-42C9E69D64B3}" destId="{6D7B8E91-E324-4C78-9774-B663DF7DE9E2}" srcOrd="2" destOrd="0" parTransId="{4DCB615E-F7A0-472F-9AE5-C2C8325A2553}" sibTransId="{1854D326-E383-415A-BA5B-4E9B3E4534BC}"/>
    <dgm:cxn modelId="{491A83CA-1B49-C54F-B46A-8509A89499CF}" type="presOf" srcId="{3FF0526B-8CBE-452D-993C-CF26F15465E2}" destId="{5C1E0D8B-904C-49EB-A6D4-B6F3A75308ED}" srcOrd="1" destOrd="0" presId="urn:microsoft.com/office/officeart/2005/8/layout/process2"/>
    <dgm:cxn modelId="{4AB36C97-6486-CB47-9212-323A58654F6F}" type="presParOf" srcId="{FADEF625-2582-443C-9249-0CF19D0D69D1}" destId="{4862272A-32D1-4EAD-8243-3104197C2D29}" srcOrd="0" destOrd="0" presId="urn:microsoft.com/office/officeart/2005/8/layout/process2"/>
    <dgm:cxn modelId="{61E3818C-AE35-0542-98E0-655D3BB2DD30}" type="presParOf" srcId="{FADEF625-2582-443C-9249-0CF19D0D69D1}" destId="{38D9D549-7360-43D6-B88F-7FB8418B118E}" srcOrd="1" destOrd="0" presId="urn:microsoft.com/office/officeart/2005/8/layout/process2"/>
    <dgm:cxn modelId="{0DDFADB4-2596-8648-8A00-DB19C40FBB20}" type="presParOf" srcId="{38D9D549-7360-43D6-B88F-7FB8418B118E}" destId="{E3D0CF5F-A856-43E8-BB63-39DD958A31F3}" srcOrd="0" destOrd="0" presId="urn:microsoft.com/office/officeart/2005/8/layout/process2"/>
    <dgm:cxn modelId="{1CA44FFD-85CD-EB4D-A535-F665F0DEED67}" type="presParOf" srcId="{FADEF625-2582-443C-9249-0CF19D0D69D1}" destId="{F5403591-A896-4966-ACC2-A1F94BEA8CEF}" srcOrd="2" destOrd="0" presId="urn:microsoft.com/office/officeart/2005/8/layout/process2"/>
    <dgm:cxn modelId="{B4AF1E79-E2B9-1442-8030-7E1498AD1C87}" type="presParOf" srcId="{FADEF625-2582-443C-9249-0CF19D0D69D1}" destId="{4F8CEB4C-01FB-41C4-9539-84F390915226}" srcOrd="3" destOrd="0" presId="urn:microsoft.com/office/officeart/2005/8/layout/process2"/>
    <dgm:cxn modelId="{2A5798D7-8BF2-264C-AB0E-9AD1E31EF450}" type="presParOf" srcId="{4F8CEB4C-01FB-41C4-9539-84F390915226}" destId="{5C1E0D8B-904C-49EB-A6D4-B6F3A75308ED}" srcOrd="0" destOrd="0" presId="urn:microsoft.com/office/officeart/2005/8/layout/process2"/>
    <dgm:cxn modelId="{699CF741-5355-D444-9ECA-F56B2EC51BF5}" type="presParOf" srcId="{FADEF625-2582-443C-9249-0CF19D0D69D1}" destId="{68507367-FC48-429B-9013-85E26F87A630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ED1F284-9FC8-41A9-808C-42C9E69D64B3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9CC62CBC-D681-4956-B26E-43147FD8AFD0}">
      <dgm:prSet phldrT="[Text]" custT="1"/>
      <dgm:spPr/>
      <dgm:t>
        <a:bodyPr/>
        <a:lstStyle/>
        <a:p>
          <a:r>
            <a:rPr lang="en-GB" sz="1800" dirty="0"/>
            <a:t>Describe what has happened to the x.</a:t>
          </a:r>
        </a:p>
      </dgm:t>
    </dgm:pt>
    <dgm:pt modelId="{697846C5-4B6E-4D12-B5F8-4863EC0D5BE6}" type="parTrans" cxnId="{69616C70-F67E-4B74-8FB2-3404B43EBE6A}">
      <dgm:prSet/>
      <dgm:spPr/>
      <dgm:t>
        <a:bodyPr/>
        <a:lstStyle/>
        <a:p>
          <a:endParaRPr lang="en-GB"/>
        </a:p>
      </dgm:t>
    </dgm:pt>
    <dgm:pt modelId="{59C137C8-5FB1-414C-A6DA-EEB76E809525}" type="sibTrans" cxnId="{69616C70-F67E-4B74-8FB2-3404B43EBE6A}">
      <dgm:prSet/>
      <dgm:spPr/>
      <dgm:t>
        <a:bodyPr/>
        <a:lstStyle/>
        <a:p>
          <a:endParaRPr lang="en-GB"/>
        </a:p>
      </dgm:t>
    </dgm:pt>
    <dgm:pt modelId="{E4FF783C-3D9D-45F6-B1E5-5DD4B374CD24}">
      <dgm:prSet phldrT="[Text]" custT="1"/>
      <dgm:spPr/>
      <dgm:t>
        <a:bodyPr/>
        <a:lstStyle/>
        <a:p>
          <a:r>
            <a:rPr lang="en-GB" sz="1800" dirty="0"/>
            <a:t>Work backwards to leave x by itself</a:t>
          </a:r>
        </a:p>
      </dgm:t>
    </dgm:pt>
    <dgm:pt modelId="{6D5EE19B-BB2A-418D-934F-8D5B9C1C1B76}" type="parTrans" cxnId="{C3268C31-E798-40AF-98C0-0058A88D0432}">
      <dgm:prSet/>
      <dgm:spPr/>
      <dgm:t>
        <a:bodyPr/>
        <a:lstStyle/>
        <a:p>
          <a:endParaRPr lang="en-GB"/>
        </a:p>
      </dgm:t>
    </dgm:pt>
    <dgm:pt modelId="{3FF0526B-8CBE-452D-993C-CF26F15465E2}" type="sibTrans" cxnId="{C3268C31-E798-40AF-98C0-0058A88D0432}">
      <dgm:prSet/>
      <dgm:spPr/>
      <dgm:t>
        <a:bodyPr/>
        <a:lstStyle/>
        <a:p>
          <a:endParaRPr lang="en-GB"/>
        </a:p>
      </dgm:t>
    </dgm:pt>
    <dgm:pt modelId="{6D7B8E91-E324-4C78-9774-B663DF7DE9E2}">
      <dgm:prSet phldrT="[Text]" custT="1"/>
      <dgm:spPr/>
      <dgm:t>
        <a:bodyPr/>
        <a:lstStyle/>
        <a:p>
          <a:r>
            <a:rPr lang="en-GB" sz="1800" dirty="0"/>
            <a:t>Change the signs to make the answer correct</a:t>
          </a:r>
        </a:p>
      </dgm:t>
    </dgm:pt>
    <dgm:pt modelId="{4DCB615E-F7A0-472F-9AE5-C2C8325A2553}" type="parTrans" cxnId="{B827D2B5-522F-4BD8-B62B-E569BD58584D}">
      <dgm:prSet/>
      <dgm:spPr/>
      <dgm:t>
        <a:bodyPr/>
        <a:lstStyle/>
        <a:p>
          <a:endParaRPr lang="en-GB"/>
        </a:p>
      </dgm:t>
    </dgm:pt>
    <dgm:pt modelId="{1854D326-E383-415A-BA5B-4E9B3E4534BC}" type="sibTrans" cxnId="{B827D2B5-522F-4BD8-B62B-E569BD58584D}">
      <dgm:prSet/>
      <dgm:spPr/>
      <dgm:t>
        <a:bodyPr/>
        <a:lstStyle/>
        <a:p>
          <a:endParaRPr lang="en-GB"/>
        </a:p>
      </dgm:t>
    </dgm:pt>
    <dgm:pt modelId="{FADEF625-2582-443C-9249-0CF19D0D69D1}" type="pres">
      <dgm:prSet presAssocID="{8ED1F284-9FC8-41A9-808C-42C9E69D64B3}" presName="linearFlow" presStyleCnt="0">
        <dgm:presLayoutVars>
          <dgm:resizeHandles val="exact"/>
        </dgm:presLayoutVars>
      </dgm:prSet>
      <dgm:spPr/>
    </dgm:pt>
    <dgm:pt modelId="{4862272A-32D1-4EAD-8243-3104197C2D29}" type="pres">
      <dgm:prSet presAssocID="{9CC62CBC-D681-4956-B26E-43147FD8AFD0}" presName="node" presStyleLbl="node1" presStyleIdx="0" presStyleCnt="3">
        <dgm:presLayoutVars>
          <dgm:bulletEnabled val="1"/>
        </dgm:presLayoutVars>
      </dgm:prSet>
      <dgm:spPr/>
    </dgm:pt>
    <dgm:pt modelId="{38D9D549-7360-43D6-B88F-7FB8418B118E}" type="pres">
      <dgm:prSet presAssocID="{59C137C8-5FB1-414C-A6DA-EEB76E809525}" presName="sibTrans" presStyleLbl="sibTrans2D1" presStyleIdx="0" presStyleCnt="2"/>
      <dgm:spPr/>
    </dgm:pt>
    <dgm:pt modelId="{E3D0CF5F-A856-43E8-BB63-39DD958A31F3}" type="pres">
      <dgm:prSet presAssocID="{59C137C8-5FB1-414C-A6DA-EEB76E809525}" presName="connectorText" presStyleLbl="sibTrans2D1" presStyleIdx="0" presStyleCnt="2"/>
      <dgm:spPr/>
    </dgm:pt>
    <dgm:pt modelId="{F5403591-A896-4966-ACC2-A1F94BEA8CEF}" type="pres">
      <dgm:prSet presAssocID="{E4FF783C-3D9D-45F6-B1E5-5DD4B374CD24}" presName="node" presStyleLbl="node1" presStyleIdx="1" presStyleCnt="3">
        <dgm:presLayoutVars>
          <dgm:bulletEnabled val="1"/>
        </dgm:presLayoutVars>
      </dgm:prSet>
      <dgm:spPr/>
    </dgm:pt>
    <dgm:pt modelId="{4F8CEB4C-01FB-41C4-9539-84F390915226}" type="pres">
      <dgm:prSet presAssocID="{3FF0526B-8CBE-452D-993C-CF26F15465E2}" presName="sibTrans" presStyleLbl="sibTrans2D1" presStyleIdx="1" presStyleCnt="2"/>
      <dgm:spPr/>
    </dgm:pt>
    <dgm:pt modelId="{5C1E0D8B-904C-49EB-A6D4-B6F3A75308ED}" type="pres">
      <dgm:prSet presAssocID="{3FF0526B-8CBE-452D-993C-CF26F15465E2}" presName="connectorText" presStyleLbl="sibTrans2D1" presStyleIdx="1" presStyleCnt="2"/>
      <dgm:spPr/>
    </dgm:pt>
    <dgm:pt modelId="{68507367-FC48-429B-9013-85E26F87A630}" type="pres">
      <dgm:prSet presAssocID="{6D7B8E91-E324-4C78-9774-B663DF7DE9E2}" presName="node" presStyleLbl="node1" presStyleIdx="2" presStyleCnt="3">
        <dgm:presLayoutVars>
          <dgm:bulletEnabled val="1"/>
        </dgm:presLayoutVars>
      </dgm:prSet>
      <dgm:spPr/>
    </dgm:pt>
  </dgm:ptLst>
  <dgm:cxnLst>
    <dgm:cxn modelId="{A310BA05-F896-E844-AD6A-CCA902937966}" type="presOf" srcId="{8ED1F284-9FC8-41A9-808C-42C9E69D64B3}" destId="{FADEF625-2582-443C-9249-0CF19D0D69D1}" srcOrd="0" destOrd="0" presId="urn:microsoft.com/office/officeart/2005/8/layout/process2"/>
    <dgm:cxn modelId="{B75CDF12-D6EE-E145-A9C9-C6E380FD7B71}" type="presOf" srcId="{9CC62CBC-D681-4956-B26E-43147FD8AFD0}" destId="{4862272A-32D1-4EAD-8243-3104197C2D29}" srcOrd="0" destOrd="0" presId="urn:microsoft.com/office/officeart/2005/8/layout/process2"/>
    <dgm:cxn modelId="{94152D2D-B129-EE40-B890-D63C1F5ADA22}" type="presOf" srcId="{59C137C8-5FB1-414C-A6DA-EEB76E809525}" destId="{38D9D549-7360-43D6-B88F-7FB8418B118E}" srcOrd="0" destOrd="0" presId="urn:microsoft.com/office/officeart/2005/8/layout/process2"/>
    <dgm:cxn modelId="{C3268C31-E798-40AF-98C0-0058A88D0432}" srcId="{8ED1F284-9FC8-41A9-808C-42C9E69D64B3}" destId="{E4FF783C-3D9D-45F6-B1E5-5DD4B374CD24}" srcOrd="1" destOrd="0" parTransId="{6D5EE19B-BB2A-418D-934F-8D5B9C1C1B76}" sibTransId="{3FF0526B-8CBE-452D-993C-CF26F15465E2}"/>
    <dgm:cxn modelId="{74066238-CBFB-CB47-A629-0603B25BA7F8}" type="presOf" srcId="{3FF0526B-8CBE-452D-993C-CF26F15465E2}" destId="{4F8CEB4C-01FB-41C4-9539-84F390915226}" srcOrd="0" destOrd="0" presId="urn:microsoft.com/office/officeart/2005/8/layout/process2"/>
    <dgm:cxn modelId="{C816EE5E-0488-1746-8655-544C9D9E2F0B}" type="presOf" srcId="{59C137C8-5FB1-414C-A6DA-EEB76E809525}" destId="{E3D0CF5F-A856-43E8-BB63-39DD958A31F3}" srcOrd="1" destOrd="0" presId="urn:microsoft.com/office/officeart/2005/8/layout/process2"/>
    <dgm:cxn modelId="{69616C70-F67E-4B74-8FB2-3404B43EBE6A}" srcId="{8ED1F284-9FC8-41A9-808C-42C9E69D64B3}" destId="{9CC62CBC-D681-4956-B26E-43147FD8AFD0}" srcOrd="0" destOrd="0" parTransId="{697846C5-4B6E-4D12-B5F8-4863EC0D5BE6}" sibTransId="{59C137C8-5FB1-414C-A6DA-EEB76E809525}"/>
    <dgm:cxn modelId="{7DBE9D70-EB48-4646-8F99-617D75F9BB7F}" type="presOf" srcId="{E4FF783C-3D9D-45F6-B1E5-5DD4B374CD24}" destId="{F5403591-A896-4966-ACC2-A1F94BEA8CEF}" srcOrd="0" destOrd="0" presId="urn:microsoft.com/office/officeart/2005/8/layout/process2"/>
    <dgm:cxn modelId="{C84A6B74-EFAA-1047-95CD-7E9F296F3D26}" type="presOf" srcId="{6D7B8E91-E324-4C78-9774-B663DF7DE9E2}" destId="{68507367-FC48-429B-9013-85E26F87A630}" srcOrd="0" destOrd="0" presId="urn:microsoft.com/office/officeart/2005/8/layout/process2"/>
    <dgm:cxn modelId="{B2A7DA8E-03D7-FD4F-9C6A-93C5D567F38C}" type="presOf" srcId="{3FF0526B-8CBE-452D-993C-CF26F15465E2}" destId="{5C1E0D8B-904C-49EB-A6D4-B6F3A75308ED}" srcOrd="1" destOrd="0" presId="urn:microsoft.com/office/officeart/2005/8/layout/process2"/>
    <dgm:cxn modelId="{B827D2B5-522F-4BD8-B62B-E569BD58584D}" srcId="{8ED1F284-9FC8-41A9-808C-42C9E69D64B3}" destId="{6D7B8E91-E324-4C78-9774-B663DF7DE9E2}" srcOrd="2" destOrd="0" parTransId="{4DCB615E-F7A0-472F-9AE5-C2C8325A2553}" sibTransId="{1854D326-E383-415A-BA5B-4E9B3E4534BC}"/>
    <dgm:cxn modelId="{542718E1-F292-CD49-8968-87CDDFB2EC1C}" type="presParOf" srcId="{FADEF625-2582-443C-9249-0CF19D0D69D1}" destId="{4862272A-32D1-4EAD-8243-3104197C2D29}" srcOrd="0" destOrd="0" presId="urn:microsoft.com/office/officeart/2005/8/layout/process2"/>
    <dgm:cxn modelId="{EC9A46C0-9277-1D4E-9E76-2A2CFA5F5508}" type="presParOf" srcId="{FADEF625-2582-443C-9249-0CF19D0D69D1}" destId="{38D9D549-7360-43D6-B88F-7FB8418B118E}" srcOrd="1" destOrd="0" presId="urn:microsoft.com/office/officeart/2005/8/layout/process2"/>
    <dgm:cxn modelId="{9C4CC7DE-A74C-A047-A448-2AC7BADB3F42}" type="presParOf" srcId="{38D9D549-7360-43D6-B88F-7FB8418B118E}" destId="{E3D0CF5F-A856-43E8-BB63-39DD958A31F3}" srcOrd="0" destOrd="0" presId="urn:microsoft.com/office/officeart/2005/8/layout/process2"/>
    <dgm:cxn modelId="{369519B7-FB1C-C842-80CB-0DAD4303780B}" type="presParOf" srcId="{FADEF625-2582-443C-9249-0CF19D0D69D1}" destId="{F5403591-A896-4966-ACC2-A1F94BEA8CEF}" srcOrd="2" destOrd="0" presId="urn:microsoft.com/office/officeart/2005/8/layout/process2"/>
    <dgm:cxn modelId="{D702DED9-8E98-3643-B75F-BBD19638F4AD}" type="presParOf" srcId="{FADEF625-2582-443C-9249-0CF19D0D69D1}" destId="{4F8CEB4C-01FB-41C4-9539-84F390915226}" srcOrd="3" destOrd="0" presId="urn:microsoft.com/office/officeart/2005/8/layout/process2"/>
    <dgm:cxn modelId="{26255FC5-D057-EB4E-8278-F0C6098ADE2C}" type="presParOf" srcId="{4F8CEB4C-01FB-41C4-9539-84F390915226}" destId="{5C1E0D8B-904C-49EB-A6D4-B6F3A75308ED}" srcOrd="0" destOrd="0" presId="urn:microsoft.com/office/officeart/2005/8/layout/process2"/>
    <dgm:cxn modelId="{263E615C-F9C8-1E47-A353-26B0EE5DCF45}" type="presParOf" srcId="{FADEF625-2582-443C-9249-0CF19D0D69D1}" destId="{68507367-FC48-429B-9013-85E26F87A630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62272A-32D1-4EAD-8243-3104197C2D29}">
      <dsp:nvSpPr>
        <dsp:cNvPr id="0" name=""/>
        <dsp:cNvSpPr/>
      </dsp:nvSpPr>
      <dsp:spPr>
        <a:xfrm>
          <a:off x="114176" y="0"/>
          <a:ext cx="2387599" cy="1016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Describe what has happened to the x.</a:t>
          </a:r>
        </a:p>
      </dsp:txBody>
      <dsp:txXfrm>
        <a:off x="143934" y="29758"/>
        <a:ext cx="2328083" cy="956484"/>
      </dsp:txXfrm>
    </dsp:sp>
    <dsp:sp modelId="{38D9D549-7360-43D6-B88F-7FB8418B118E}">
      <dsp:nvSpPr>
        <dsp:cNvPr id="0" name=""/>
        <dsp:cNvSpPr/>
      </dsp:nvSpPr>
      <dsp:spPr>
        <a:xfrm rot="5400000">
          <a:off x="1117476" y="1041399"/>
          <a:ext cx="380999" cy="4572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900" kern="1200"/>
        </a:p>
      </dsp:txBody>
      <dsp:txXfrm rot="-5400000">
        <a:off x="1170816" y="1079499"/>
        <a:ext cx="274320" cy="266699"/>
      </dsp:txXfrm>
    </dsp:sp>
    <dsp:sp modelId="{F5403591-A896-4966-ACC2-A1F94BEA8CEF}">
      <dsp:nvSpPr>
        <dsp:cNvPr id="0" name=""/>
        <dsp:cNvSpPr/>
      </dsp:nvSpPr>
      <dsp:spPr>
        <a:xfrm>
          <a:off x="114176" y="1523999"/>
          <a:ext cx="2387599" cy="1016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Do ‘opposites backwards’.</a:t>
          </a:r>
        </a:p>
      </dsp:txBody>
      <dsp:txXfrm>
        <a:off x="143934" y="1553757"/>
        <a:ext cx="2328083" cy="956484"/>
      </dsp:txXfrm>
    </dsp:sp>
    <dsp:sp modelId="{4F8CEB4C-01FB-41C4-9539-84F390915226}">
      <dsp:nvSpPr>
        <dsp:cNvPr id="0" name=""/>
        <dsp:cNvSpPr/>
      </dsp:nvSpPr>
      <dsp:spPr>
        <a:xfrm rot="5400000">
          <a:off x="1117476" y="2565399"/>
          <a:ext cx="381000" cy="4572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900" kern="1200"/>
        </a:p>
      </dsp:txBody>
      <dsp:txXfrm rot="-5400000">
        <a:off x="1170816" y="2603499"/>
        <a:ext cx="274320" cy="266700"/>
      </dsp:txXfrm>
    </dsp:sp>
    <dsp:sp modelId="{68507367-FC48-429B-9013-85E26F87A630}">
      <dsp:nvSpPr>
        <dsp:cNvPr id="0" name=""/>
        <dsp:cNvSpPr/>
      </dsp:nvSpPr>
      <dsp:spPr>
        <a:xfrm>
          <a:off x="114176" y="3047999"/>
          <a:ext cx="2387599" cy="1016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Substitute your answer into the original equation to check.</a:t>
          </a:r>
        </a:p>
      </dsp:txBody>
      <dsp:txXfrm>
        <a:off x="143934" y="3077757"/>
        <a:ext cx="2328083" cy="9564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62272A-32D1-4EAD-8243-3104197C2D29}">
      <dsp:nvSpPr>
        <dsp:cNvPr id="0" name=""/>
        <dsp:cNvSpPr/>
      </dsp:nvSpPr>
      <dsp:spPr>
        <a:xfrm>
          <a:off x="114176" y="0"/>
          <a:ext cx="2387599" cy="1016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Describe what has happened to the x.</a:t>
          </a:r>
        </a:p>
      </dsp:txBody>
      <dsp:txXfrm>
        <a:off x="143934" y="29758"/>
        <a:ext cx="2328083" cy="956484"/>
      </dsp:txXfrm>
    </dsp:sp>
    <dsp:sp modelId="{38D9D549-7360-43D6-B88F-7FB8418B118E}">
      <dsp:nvSpPr>
        <dsp:cNvPr id="0" name=""/>
        <dsp:cNvSpPr/>
      </dsp:nvSpPr>
      <dsp:spPr>
        <a:xfrm rot="5400000">
          <a:off x="1117476" y="1041399"/>
          <a:ext cx="380999" cy="4572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900" kern="1200"/>
        </a:p>
      </dsp:txBody>
      <dsp:txXfrm rot="-5400000">
        <a:off x="1170816" y="1079499"/>
        <a:ext cx="274320" cy="266699"/>
      </dsp:txXfrm>
    </dsp:sp>
    <dsp:sp modelId="{F5403591-A896-4966-ACC2-A1F94BEA8CEF}">
      <dsp:nvSpPr>
        <dsp:cNvPr id="0" name=""/>
        <dsp:cNvSpPr/>
      </dsp:nvSpPr>
      <dsp:spPr>
        <a:xfrm>
          <a:off x="114176" y="1523999"/>
          <a:ext cx="2387599" cy="1016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Do ‘opposites backwards’.</a:t>
          </a:r>
        </a:p>
      </dsp:txBody>
      <dsp:txXfrm>
        <a:off x="143934" y="1553757"/>
        <a:ext cx="2328083" cy="956484"/>
      </dsp:txXfrm>
    </dsp:sp>
    <dsp:sp modelId="{4F8CEB4C-01FB-41C4-9539-84F390915226}">
      <dsp:nvSpPr>
        <dsp:cNvPr id="0" name=""/>
        <dsp:cNvSpPr/>
      </dsp:nvSpPr>
      <dsp:spPr>
        <a:xfrm rot="5400000">
          <a:off x="1117476" y="2565399"/>
          <a:ext cx="381000" cy="4572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900" kern="1200"/>
        </a:p>
      </dsp:txBody>
      <dsp:txXfrm rot="-5400000">
        <a:off x="1170816" y="2603499"/>
        <a:ext cx="274320" cy="266700"/>
      </dsp:txXfrm>
    </dsp:sp>
    <dsp:sp modelId="{68507367-FC48-429B-9013-85E26F87A630}">
      <dsp:nvSpPr>
        <dsp:cNvPr id="0" name=""/>
        <dsp:cNvSpPr/>
      </dsp:nvSpPr>
      <dsp:spPr>
        <a:xfrm>
          <a:off x="114176" y="3047999"/>
          <a:ext cx="2387599" cy="1016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Substitute your answer into the original equation to check.</a:t>
          </a:r>
        </a:p>
      </dsp:txBody>
      <dsp:txXfrm>
        <a:off x="143934" y="3077757"/>
        <a:ext cx="2328083" cy="9564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62272A-32D1-4EAD-8243-3104197C2D29}">
      <dsp:nvSpPr>
        <dsp:cNvPr id="0" name=""/>
        <dsp:cNvSpPr/>
      </dsp:nvSpPr>
      <dsp:spPr>
        <a:xfrm>
          <a:off x="114176" y="0"/>
          <a:ext cx="2387599" cy="1016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Describe what has happened to the x.</a:t>
          </a:r>
        </a:p>
      </dsp:txBody>
      <dsp:txXfrm>
        <a:off x="143934" y="29758"/>
        <a:ext cx="2328083" cy="956484"/>
      </dsp:txXfrm>
    </dsp:sp>
    <dsp:sp modelId="{38D9D549-7360-43D6-B88F-7FB8418B118E}">
      <dsp:nvSpPr>
        <dsp:cNvPr id="0" name=""/>
        <dsp:cNvSpPr/>
      </dsp:nvSpPr>
      <dsp:spPr>
        <a:xfrm rot="5400000">
          <a:off x="1117476" y="1041399"/>
          <a:ext cx="380999" cy="4572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900" kern="1200"/>
        </a:p>
      </dsp:txBody>
      <dsp:txXfrm rot="-5400000">
        <a:off x="1170816" y="1079499"/>
        <a:ext cx="274320" cy="266699"/>
      </dsp:txXfrm>
    </dsp:sp>
    <dsp:sp modelId="{F5403591-A896-4966-ACC2-A1F94BEA8CEF}">
      <dsp:nvSpPr>
        <dsp:cNvPr id="0" name=""/>
        <dsp:cNvSpPr/>
      </dsp:nvSpPr>
      <dsp:spPr>
        <a:xfrm>
          <a:off x="114176" y="1523999"/>
          <a:ext cx="2387599" cy="1016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Do ‘opposites backwards’.</a:t>
          </a:r>
        </a:p>
      </dsp:txBody>
      <dsp:txXfrm>
        <a:off x="143934" y="1553757"/>
        <a:ext cx="2328083" cy="956484"/>
      </dsp:txXfrm>
    </dsp:sp>
    <dsp:sp modelId="{4F8CEB4C-01FB-41C4-9539-84F390915226}">
      <dsp:nvSpPr>
        <dsp:cNvPr id="0" name=""/>
        <dsp:cNvSpPr/>
      </dsp:nvSpPr>
      <dsp:spPr>
        <a:xfrm rot="5400000">
          <a:off x="1117476" y="2565399"/>
          <a:ext cx="381000" cy="4572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900" kern="1200"/>
        </a:p>
      </dsp:txBody>
      <dsp:txXfrm rot="-5400000">
        <a:off x="1170816" y="2603499"/>
        <a:ext cx="274320" cy="266700"/>
      </dsp:txXfrm>
    </dsp:sp>
    <dsp:sp modelId="{68507367-FC48-429B-9013-85E26F87A630}">
      <dsp:nvSpPr>
        <dsp:cNvPr id="0" name=""/>
        <dsp:cNvSpPr/>
      </dsp:nvSpPr>
      <dsp:spPr>
        <a:xfrm>
          <a:off x="114176" y="3047999"/>
          <a:ext cx="2387599" cy="1016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Substitute your answer into the original equation to check.</a:t>
          </a:r>
        </a:p>
      </dsp:txBody>
      <dsp:txXfrm>
        <a:off x="143934" y="3077757"/>
        <a:ext cx="2328083" cy="95648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62272A-32D1-4EAD-8243-3104197C2D29}">
      <dsp:nvSpPr>
        <dsp:cNvPr id="0" name=""/>
        <dsp:cNvSpPr/>
      </dsp:nvSpPr>
      <dsp:spPr>
        <a:xfrm>
          <a:off x="114176" y="0"/>
          <a:ext cx="2387599" cy="1016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Describe what has happened to the x.</a:t>
          </a:r>
        </a:p>
      </dsp:txBody>
      <dsp:txXfrm>
        <a:off x="143934" y="29758"/>
        <a:ext cx="2328083" cy="956484"/>
      </dsp:txXfrm>
    </dsp:sp>
    <dsp:sp modelId="{38D9D549-7360-43D6-B88F-7FB8418B118E}">
      <dsp:nvSpPr>
        <dsp:cNvPr id="0" name=""/>
        <dsp:cNvSpPr/>
      </dsp:nvSpPr>
      <dsp:spPr>
        <a:xfrm rot="5400000">
          <a:off x="1117476" y="1041399"/>
          <a:ext cx="380999" cy="4572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900" kern="1200"/>
        </a:p>
      </dsp:txBody>
      <dsp:txXfrm rot="-5400000">
        <a:off x="1170816" y="1079499"/>
        <a:ext cx="274320" cy="266699"/>
      </dsp:txXfrm>
    </dsp:sp>
    <dsp:sp modelId="{F5403591-A896-4966-ACC2-A1F94BEA8CEF}">
      <dsp:nvSpPr>
        <dsp:cNvPr id="0" name=""/>
        <dsp:cNvSpPr/>
      </dsp:nvSpPr>
      <dsp:spPr>
        <a:xfrm>
          <a:off x="114176" y="1523999"/>
          <a:ext cx="2387599" cy="1016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Do ‘opposites backwards’.</a:t>
          </a:r>
        </a:p>
      </dsp:txBody>
      <dsp:txXfrm>
        <a:off x="143934" y="1553757"/>
        <a:ext cx="2328083" cy="956484"/>
      </dsp:txXfrm>
    </dsp:sp>
    <dsp:sp modelId="{4F8CEB4C-01FB-41C4-9539-84F390915226}">
      <dsp:nvSpPr>
        <dsp:cNvPr id="0" name=""/>
        <dsp:cNvSpPr/>
      </dsp:nvSpPr>
      <dsp:spPr>
        <a:xfrm rot="5400000">
          <a:off x="1117476" y="2565399"/>
          <a:ext cx="381000" cy="4572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900" kern="1200"/>
        </a:p>
      </dsp:txBody>
      <dsp:txXfrm rot="-5400000">
        <a:off x="1170816" y="2603499"/>
        <a:ext cx="274320" cy="266700"/>
      </dsp:txXfrm>
    </dsp:sp>
    <dsp:sp modelId="{68507367-FC48-429B-9013-85E26F87A630}">
      <dsp:nvSpPr>
        <dsp:cNvPr id="0" name=""/>
        <dsp:cNvSpPr/>
      </dsp:nvSpPr>
      <dsp:spPr>
        <a:xfrm>
          <a:off x="114176" y="3047999"/>
          <a:ext cx="2387599" cy="1016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Substitute your answer into the original equation to check.</a:t>
          </a:r>
        </a:p>
      </dsp:txBody>
      <dsp:txXfrm>
        <a:off x="143934" y="3077757"/>
        <a:ext cx="2328083" cy="95648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62272A-32D1-4EAD-8243-3104197C2D29}">
      <dsp:nvSpPr>
        <dsp:cNvPr id="0" name=""/>
        <dsp:cNvSpPr/>
      </dsp:nvSpPr>
      <dsp:spPr>
        <a:xfrm>
          <a:off x="393576" y="0"/>
          <a:ext cx="1828800" cy="1016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Describe what has happened to the x.</a:t>
          </a:r>
        </a:p>
      </dsp:txBody>
      <dsp:txXfrm>
        <a:off x="423334" y="29758"/>
        <a:ext cx="1769284" cy="956484"/>
      </dsp:txXfrm>
    </dsp:sp>
    <dsp:sp modelId="{38D9D549-7360-43D6-B88F-7FB8418B118E}">
      <dsp:nvSpPr>
        <dsp:cNvPr id="0" name=""/>
        <dsp:cNvSpPr/>
      </dsp:nvSpPr>
      <dsp:spPr>
        <a:xfrm rot="5400000">
          <a:off x="1117476" y="1041399"/>
          <a:ext cx="380999" cy="4572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900" kern="1200"/>
        </a:p>
      </dsp:txBody>
      <dsp:txXfrm rot="-5400000">
        <a:off x="1170816" y="1079499"/>
        <a:ext cx="274320" cy="266699"/>
      </dsp:txXfrm>
    </dsp:sp>
    <dsp:sp modelId="{F5403591-A896-4966-ACC2-A1F94BEA8CEF}">
      <dsp:nvSpPr>
        <dsp:cNvPr id="0" name=""/>
        <dsp:cNvSpPr/>
      </dsp:nvSpPr>
      <dsp:spPr>
        <a:xfrm>
          <a:off x="393576" y="1523999"/>
          <a:ext cx="1828800" cy="1016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Work backwards to leave x by itself</a:t>
          </a:r>
        </a:p>
      </dsp:txBody>
      <dsp:txXfrm>
        <a:off x="423334" y="1553757"/>
        <a:ext cx="1769284" cy="956484"/>
      </dsp:txXfrm>
    </dsp:sp>
    <dsp:sp modelId="{4F8CEB4C-01FB-41C4-9539-84F390915226}">
      <dsp:nvSpPr>
        <dsp:cNvPr id="0" name=""/>
        <dsp:cNvSpPr/>
      </dsp:nvSpPr>
      <dsp:spPr>
        <a:xfrm rot="5400000">
          <a:off x="1117476" y="2565399"/>
          <a:ext cx="381000" cy="4572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900" kern="1200"/>
        </a:p>
      </dsp:txBody>
      <dsp:txXfrm rot="-5400000">
        <a:off x="1170816" y="2603499"/>
        <a:ext cx="274320" cy="266700"/>
      </dsp:txXfrm>
    </dsp:sp>
    <dsp:sp modelId="{68507367-FC48-429B-9013-85E26F87A630}">
      <dsp:nvSpPr>
        <dsp:cNvPr id="0" name=""/>
        <dsp:cNvSpPr/>
      </dsp:nvSpPr>
      <dsp:spPr>
        <a:xfrm>
          <a:off x="393576" y="3047999"/>
          <a:ext cx="1828800" cy="1016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Change the signs to make the answer correct</a:t>
          </a:r>
        </a:p>
      </dsp:txBody>
      <dsp:txXfrm>
        <a:off x="423334" y="3077757"/>
        <a:ext cx="1769284" cy="9564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4BCEE1-00A6-6644-8A6E-ADCC7D9417D2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632004-C018-6542-A9C3-0AE48B086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359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934965-0748-46FC-8C46-94119E0B493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1462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Introduction – see what the students can do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32004-C018-6542-A9C3-0AE48B086CC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262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2075B-94AD-8D4F-8AB1-F9AF62C35035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0715A-83E7-B844-A45B-360A0E813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010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2075B-94AD-8D4F-8AB1-F9AF62C35035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0715A-83E7-B844-A45B-360A0E813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460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2075B-94AD-8D4F-8AB1-F9AF62C35035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0715A-83E7-B844-A45B-360A0E813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059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2075B-94AD-8D4F-8AB1-F9AF62C35035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0715A-83E7-B844-A45B-360A0E813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832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2075B-94AD-8D4F-8AB1-F9AF62C35035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0715A-83E7-B844-A45B-360A0E813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357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2075B-94AD-8D4F-8AB1-F9AF62C35035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0715A-83E7-B844-A45B-360A0E813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560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2075B-94AD-8D4F-8AB1-F9AF62C35035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0715A-83E7-B844-A45B-360A0E813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966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2075B-94AD-8D4F-8AB1-F9AF62C35035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0715A-83E7-B844-A45B-360A0E813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563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2075B-94AD-8D4F-8AB1-F9AF62C35035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0715A-83E7-B844-A45B-360A0E813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81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2075B-94AD-8D4F-8AB1-F9AF62C35035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0715A-83E7-B844-A45B-360A0E813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39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2075B-94AD-8D4F-8AB1-F9AF62C35035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0715A-83E7-B844-A45B-360A0E813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894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2075B-94AD-8D4F-8AB1-F9AF62C35035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0715A-83E7-B844-A45B-360A0E813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218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9.jpeg"/><Relationship Id="rId7" Type="http://schemas.openxmlformats.org/officeDocument/2006/relationships/image" Target="../media/image2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12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11" Type="http://schemas.openxmlformats.org/officeDocument/2006/relationships/image" Target="../media/image29.png"/><Relationship Id="rId5" Type="http://schemas.openxmlformats.org/officeDocument/2006/relationships/image" Target="../media/image9.jpeg"/><Relationship Id="rId10" Type="http://schemas.openxmlformats.org/officeDocument/2006/relationships/image" Target="../media/image28.png"/><Relationship Id="rId4" Type="http://schemas.openxmlformats.org/officeDocument/2006/relationships/image" Target="../media/image8.jpeg"/><Relationship Id="rId9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8.jpeg"/><Relationship Id="rId7" Type="http://schemas.openxmlformats.org/officeDocument/2006/relationships/image" Target="../media/image32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1.pn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9.jpeg"/><Relationship Id="rId7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13.png"/><Relationship Id="rId5" Type="http://schemas.openxmlformats.org/officeDocument/2006/relationships/image" Target="../media/image2.png"/><Relationship Id="rId10" Type="http://schemas.openxmlformats.org/officeDocument/2006/relationships/image" Target="../media/image4.png"/><Relationship Id="rId4" Type="http://schemas.openxmlformats.org/officeDocument/2006/relationships/image" Target="../media/image1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9.jpeg"/><Relationship Id="rId7" Type="http://schemas.openxmlformats.org/officeDocument/2006/relationships/diagramData" Target="../diagrams/data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microsoft.com/office/2007/relationships/diagramDrawing" Target="../diagrams/drawing1.xml"/><Relationship Id="rId5" Type="http://schemas.openxmlformats.org/officeDocument/2006/relationships/image" Target="../media/image2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1.png"/><Relationship Id="rId9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image" Target="../media/image9.jpeg"/><Relationship Id="rId7" Type="http://schemas.openxmlformats.org/officeDocument/2006/relationships/diagramData" Target="../diagrams/data2.xml"/><Relationship Id="rId12" Type="http://schemas.openxmlformats.org/officeDocument/2006/relationships/image" Target="../media/image1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microsoft.com/office/2007/relationships/diagramDrawing" Target="../diagrams/drawing2.xml"/><Relationship Id="rId5" Type="http://schemas.openxmlformats.org/officeDocument/2006/relationships/image" Target="../media/image2.png"/><Relationship Id="rId10" Type="http://schemas.openxmlformats.org/officeDocument/2006/relationships/diagramColors" Target="../diagrams/colors2.xml"/><Relationship Id="rId4" Type="http://schemas.openxmlformats.org/officeDocument/2006/relationships/image" Target="../media/image1.png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13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diagramLayout" Target="../diagrams/layout3.xml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3.xml"/><Relationship Id="rId11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microsoft.com/office/2007/relationships/diagramDrawing" Target="../diagrams/drawing3.xml"/><Relationship Id="rId4" Type="http://schemas.openxmlformats.org/officeDocument/2006/relationships/image" Target="../media/image16.jpeg"/><Relationship Id="rId9" Type="http://schemas.openxmlformats.org/officeDocument/2006/relationships/diagramColors" Target="../diagrams/colors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1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image" Target="../media/image9.jpeg"/><Relationship Id="rId7" Type="http://schemas.openxmlformats.org/officeDocument/2006/relationships/diagramData" Target="../diagrams/data4.xml"/><Relationship Id="rId12" Type="http://schemas.openxmlformats.org/officeDocument/2006/relationships/image" Target="../media/image2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microsoft.com/office/2007/relationships/diagramDrawing" Target="../diagrams/drawing4.xml"/><Relationship Id="rId5" Type="http://schemas.openxmlformats.org/officeDocument/2006/relationships/image" Target="../media/image2.png"/><Relationship Id="rId10" Type="http://schemas.openxmlformats.org/officeDocument/2006/relationships/diagramColors" Target="../diagrams/colors4.xml"/><Relationship Id="rId4" Type="http://schemas.openxmlformats.org/officeDocument/2006/relationships/image" Target="../media/image1.png"/><Relationship Id="rId9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openxmlformats.org/officeDocument/2006/relationships/image" Target="../media/image4.png"/><Relationship Id="rId3" Type="http://schemas.openxmlformats.org/officeDocument/2006/relationships/image" Target="../media/image9.jpeg"/><Relationship Id="rId7" Type="http://schemas.openxmlformats.org/officeDocument/2006/relationships/image" Target="../media/image24.png"/><Relationship Id="rId12" Type="http://schemas.microsoft.com/office/2007/relationships/diagramDrawing" Target="../diagrams/drawing5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diagramColors" Target="../diagrams/colors5.xml"/><Relationship Id="rId5" Type="http://schemas.openxmlformats.org/officeDocument/2006/relationships/image" Target="../media/image2.png"/><Relationship Id="rId10" Type="http://schemas.openxmlformats.org/officeDocument/2006/relationships/diagramQuickStyle" Target="../diagrams/quickStyle5.xml"/><Relationship Id="rId4" Type="http://schemas.openxmlformats.org/officeDocument/2006/relationships/image" Target="../media/image1.png"/><Relationship Id="rId9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7" name="Group 21"/>
          <p:cNvGrpSpPr>
            <a:grpSpLocks/>
          </p:cNvGrpSpPr>
          <p:nvPr/>
        </p:nvGrpSpPr>
        <p:grpSpPr bwMode="auto">
          <a:xfrm>
            <a:off x="179388" y="188913"/>
            <a:ext cx="8785225" cy="6480175"/>
            <a:chOff x="179388" y="188913"/>
            <a:chExt cx="8785225" cy="6480175"/>
          </a:xfrm>
        </p:grpSpPr>
        <p:grpSp>
          <p:nvGrpSpPr>
            <p:cNvPr id="24592" name="Group 12"/>
            <p:cNvGrpSpPr>
              <a:grpSpLocks/>
            </p:cNvGrpSpPr>
            <p:nvPr/>
          </p:nvGrpSpPr>
          <p:grpSpPr bwMode="auto">
            <a:xfrm>
              <a:off x="179388" y="188913"/>
              <a:ext cx="8785225" cy="6480175"/>
              <a:chOff x="179512" y="188640"/>
              <a:chExt cx="8784976" cy="6480720"/>
            </a:xfrm>
          </p:grpSpPr>
          <p:grpSp>
            <p:nvGrpSpPr>
              <p:cNvPr id="5" name="Group 11"/>
              <p:cNvGrpSpPr/>
              <p:nvPr/>
            </p:nvGrpSpPr>
            <p:grpSpPr bwMode="auto">
              <a:xfrm>
                <a:off x="179512" y="188640"/>
                <a:ext cx="8784976" cy="6480720"/>
                <a:chOff x="179512" y="188640"/>
                <a:chExt cx="8784976" cy="6480720"/>
              </a:xfrm>
              <a:gradFill flip="none" rotWithShape="1">
                <a:gsLst>
                  <a:gs pos="0">
                    <a:srgbClr val="92D050">
                      <a:shade val="30000"/>
                      <a:satMod val="115000"/>
                    </a:srgbClr>
                  </a:gs>
                  <a:gs pos="50000">
                    <a:srgbClr val="92D050">
                      <a:shade val="67500"/>
                      <a:satMod val="115000"/>
                    </a:srgbClr>
                  </a:gs>
                  <a:gs pos="100000">
                    <a:srgbClr val="92D05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</p:grpSpPr>
            <p:sp>
              <p:nvSpPr>
                <p:cNvPr id="21" name="Rectangle 20"/>
                <p:cNvSpPr/>
                <p:nvPr/>
              </p:nvSpPr>
              <p:spPr>
                <a:xfrm>
                  <a:off x="179512" y="260648"/>
                  <a:ext cx="72008" cy="6408712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8892480" y="188640"/>
                  <a:ext cx="72008" cy="6408712"/>
                </a:xfrm>
                <a:prstGeom prst="rect">
                  <a:avLst/>
                </a:prstGeom>
                <a:solidFill>
                  <a:srgbClr val="9BBB59"/>
                </a:solidFill>
                <a:ln>
                  <a:solidFill>
                    <a:srgbClr val="9BBB5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23" name="Rectangle 22"/>
                <p:cNvSpPr/>
                <p:nvPr/>
              </p:nvSpPr>
              <p:spPr>
                <a:xfrm>
                  <a:off x="179512" y="188640"/>
                  <a:ext cx="8712968" cy="72008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24" name="Rectangle 23"/>
                <p:cNvSpPr/>
                <p:nvPr/>
              </p:nvSpPr>
              <p:spPr>
                <a:xfrm>
                  <a:off x="251520" y="6597352"/>
                  <a:ext cx="8712968" cy="72008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</p:grpSp>
          <p:sp>
            <p:nvSpPr>
              <p:cNvPr id="17" name="TextBox 16"/>
              <p:cNvSpPr txBox="1"/>
              <p:nvPr/>
            </p:nvSpPr>
            <p:spPr>
              <a:xfrm>
                <a:off x="395406" y="6166080"/>
                <a:ext cx="8353188" cy="36833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b="1" i="1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pic>
          <p:nvPicPr>
            <p:cNvPr id="24593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5854222"/>
              <a:ext cx="654433" cy="648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8" name="Rectangle 12"/>
          <p:cNvSpPr>
            <a:spLocks noChangeArrowheads="1"/>
          </p:cNvSpPr>
          <p:nvPr/>
        </p:nvSpPr>
        <p:spPr bwMode="auto">
          <a:xfrm>
            <a:off x="4292746" y="0"/>
            <a:ext cx="4851254" cy="433388"/>
          </a:xfrm>
          <a:prstGeom prst="rect">
            <a:avLst/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Solving 2 Step Equations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77617" y="39928"/>
            <a:ext cx="2507207" cy="441973"/>
            <a:chOff x="2527301" y="3085909"/>
            <a:chExt cx="5645524" cy="965200"/>
          </a:xfrm>
          <a:solidFill>
            <a:srgbClr val="FFFFFF"/>
          </a:solidFill>
        </p:grpSpPr>
        <p:pic>
          <p:nvPicPr>
            <p:cNvPr id="19" name="Picture 18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4639" y="3212352"/>
              <a:ext cx="1548186" cy="838757"/>
            </a:xfrm>
            <a:prstGeom prst="rect">
              <a:avLst/>
            </a:prstGeom>
            <a:grpFill/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27301" y="3085909"/>
              <a:ext cx="4076700" cy="965200"/>
            </a:xfrm>
            <a:prstGeom prst="rect">
              <a:avLst/>
            </a:prstGeom>
            <a:grpFill/>
          </p:spPr>
        </p:pic>
      </p:grpSp>
      <p:pic>
        <p:nvPicPr>
          <p:cNvPr id="25" name="Picture 24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6072" y="6037657"/>
            <a:ext cx="967928" cy="820343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395288" y="612588"/>
            <a:ext cx="1492813" cy="463177"/>
          </a:xfrm>
          <a:prstGeom prst="roundRect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Level 1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3715217" y="612588"/>
            <a:ext cx="1492813" cy="463177"/>
          </a:xfrm>
          <a:prstGeom prst="roundRect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Level 2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960441" y="612588"/>
            <a:ext cx="1492813" cy="463177"/>
          </a:xfrm>
          <a:prstGeom prst="roundRect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Level 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3300" y="1311088"/>
            <a:ext cx="2057400" cy="2908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73180" y="1311087"/>
            <a:ext cx="2063840" cy="30689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5288" y="1373132"/>
            <a:ext cx="1308100" cy="290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1556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7" name="Group 21"/>
          <p:cNvGrpSpPr>
            <a:grpSpLocks/>
          </p:cNvGrpSpPr>
          <p:nvPr/>
        </p:nvGrpSpPr>
        <p:grpSpPr bwMode="auto">
          <a:xfrm>
            <a:off x="179388" y="188913"/>
            <a:ext cx="8785225" cy="6480175"/>
            <a:chOff x="179388" y="188913"/>
            <a:chExt cx="8785225" cy="6480175"/>
          </a:xfrm>
        </p:grpSpPr>
        <p:grpSp>
          <p:nvGrpSpPr>
            <p:cNvPr id="24592" name="Group 12"/>
            <p:cNvGrpSpPr>
              <a:grpSpLocks/>
            </p:cNvGrpSpPr>
            <p:nvPr/>
          </p:nvGrpSpPr>
          <p:grpSpPr bwMode="auto">
            <a:xfrm>
              <a:off x="179388" y="188913"/>
              <a:ext cx="8785225" cy="6480175"/>
              <a:chOff x="179512" y="188640"/>
              <a:chExt cx="8784976" cy="6480720"/>
            </a:xfrm>
          </p:grpSpPr>
          <p:grpSp>
            <p:nvGrpSpPr>
              <p:cNvPr id="24594" name="Group 12"/>
              <p:cNvGrpSpPr>
                <a:grpSpLocks/>
              </p:cNvGrpSpPr>
              <p:nvPr/>
            </p:nvGrpSpPr>
            <p:grpSpPr bwMode="auto">
              <a:xfrm>
                <a:off x="179512" y="188640"/>
                <a:ext cx="8784976" cy="6480720"/>
                <a:chOff x="179512" y="188640"/>
                <a:chExt cx="8784976" cy="6480720"/>
              </a:xfrm>
            </p:grpSpPr>
            <p:pic>
              <p:nvPicPr>
                <p:cNvPr id="24596" name="Picture 4" descr="The Learning Box Logo Green.JPG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94378" y="332656"/>
                  <a:ext cx="1181956" cy="5758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4597" name="Picture 5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16416" y="6021288"/>
                  <a:ext cx="510339" cy="4812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5" name="Group 11"/>
                <p:cNvGrpSpPr/>
                <p:nvPr/>
              </p:nvGrpSpPr>
              <p:grpSpPr>
                <a:xfrm>
                  <a:off x="179512" y="188640"/>
                  <a:ext cx="8784976" cy="6480720"/>
                  <a:chOff x="179512" y="188640"/>
                  <a:chExt cx="8784976" cy="6480720"/>
                </a:xfrm>
                <a:gradFill flip="none" rotWithShape="1">
                  <a:gsLst>
                    <a:gs pos="0">
                      <a:srgbClr val="92D050">
                        <a:shade val="30000"/>
                        <a:satMod val="115000"/>
                      </a:srgbClr>
                    </a:gs>
                    <a:gs pos="50000">
                      <a:srgbClr val="92D050">
                        <a:shade val="67500"/>
                        <a:satMod val="115000"/>
                      </a:srgbClr>
                    </a:gs>
                    <a:gs pos="100000">
                      <a:srgbClr val="92D05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</p:grpSpPr>
              <p:sp>
                <p:nvSpPr>
                  <p:cNvPr id="21" name="Rectangle 20"/>
                  <p:cNvSpPr/>
                  <p:nvPr/>
                </p:nvSpPr>
                <p:spPr>
                  <a:xfrm>
                    <a:off x="179512" y="260648"/>
                    <a:ext cx="72008" cy="6408712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/>
                  </a:p>
                </p:txBody>
              </p:sp>
              <p:sp>
                <p:nvSpPr>
                  <p:cNvPr id="22" name="Rectangle 21"/>
                  <p:cNvSpPr/>
                  <p:nvPr/>
                </p:nvSpPr>
                <p:spPr>
                  <a:xfrm>
                    <a:off x="8892480" y="188640"/>
                    <a:ext cx="72008" cy="6408712"/>
                  </a:xfrm>
                  <a:prstGeom prst="rect">
                    <a:avLst/>
                  </a:prstGeom>
                  <a:solidFill>
                    <a:srgbClr val="9BBB59"/>
                  </a:solidFill>
                  <a:ln>
                    <a:solidFill>
                      <a:srgbClr val="9BBB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/>
                  </a:p>
                </p:txBody>
              </p:sp>
              <p:sp>
                <p:nvSpPr>
                  <p:cNvPr id="23" name="Rectangle 22"/>
                  <p:cNvSpPr/>
                  <p:nvPr/>
                </p:nvSpPr>
                <p:spPr>
                  <a:xfrm>
                    <a:off x="179512" y="188640"/>
                    <a:ext cx="8712968" cy="72008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/>
                  </a:p>
                </p:txBody>
              </p:sp>
              <p:sp>
                <p:nvSpPr>
                  <p:cNvPr id="24" name="Rectangle 23"/>
                  <p:cNvSpPr/>
                  <p:nvPr/>
                </p:nvSpPr>
                <p:spPr>
                  <a:xfrm>
                    <a:off x="251520" y="6597352"/>
                    <a:ext cx="8712968" cy="72008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/>
                  </a:p>
                </p:txBody>
              </p:sp>
            </p:grpSp>
          </p:grpSp>
          <p:sp>
            <p:nvSpPr>
              <p:cNvPr id="17" name="TextBox 16"/>
              <p:cNvSpPr txBox="1"/>
              <p:nvPr/>
            </p:nvSpPr>
            <p:spPr>
              <a:xfrm>
                <a:off x="395406" y="6166080"/>
                <a:ext cx="8353188" cy="36833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/>
                <a:r>
                  <a:rPr lang="en-GB" b="1" i="1" dirty="0">
                    <a:solidFill>
                      <a:srgbClr val="A6A6A6"/>
                    </a:solidFill>
                  </a:rPr>
                  <a:t>Identify</a:t>
                </a:r>
                <a:r>
                  <a:rPr lang="en-GB" i="1" dirty="0">
                    <a:solidFill>
                      <a:srgbClr val="A6A6A6"/>
                    </a:solidFill>
                  </a:rPr>
                  <a:t> how to solve equations with an unknown on either side</a:t>
                </a:r>
                <a:endParaRPr lang="en-GB" b="1" i="1" dirty="0">
                  <a:solidFill>
                    <a:srgbClr val="A6A6A6"/>
                  </a:solidFill>
                </a:endParaRPr>
              </a:p>
            </p:txBody>
          </p:sp>
        </p:grpSp>
        <p:pic>
          <p:nvPicPr>
            <p:cNvPr id="24593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5854222"/>
              <a:ext cx="654433" cy="648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8" name="Rectangle 12"/>
          <p:cNvSpPr>
            <a:spLocks noChangeArrowheads="1"/>
          </p:cNvSpPr>
          <p:nvPr/>
        </p:nvSpPr>
        <p:spPr bwMode="auto">
          <a:xfrm>
            <a:off x="2843213" y="-26988"/>
            <a:ext cx="3781425" cy="433388"/>
          </a:xfrm>
          <a:prstGeom prst="rect">
            <a:avLst/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6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Solving Equations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77617" y="39928"/>
            <a:ext cx="2507207" cy="441973"/>
            <a:chOff x="2527301" y="3085909"/>
            <a:chExt cx="5645524" cy="965200"/>
          </a:xfrm>
          <a:solidFill>
            <a:srgbClr val="FFFFFF"/>
          </a:solidFill>
        </p:grpSpPr>
        <p:pic>
          <p:nvPicPr>
            <p:cNvPr id="19" name="Picture 18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4639" y="3212352"/>
              <a:ext cx="1548186" cy="838757"/>
            </a:xfrm>
            <a:prstGeom prst="rect">
              <a:avLst/>
            </a:prstGeom>
            <a:grpFill/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527301" y="3085909"/>
              <a:ext cx="4076700" cy="965200"/>
            </a:xfrm>
            <a:prstGeom prst="rect">
              <a:avLst/>
            </a:prstGeom>
            <a:grpFill/>
          </p:spPr>
        </p:pic>
      </p:grpSp>
      <p:sp>
        <p:nvSpPr>
          <p:cNvPr id="25" name="TextBox 24"/>
          <p:cNvSpPr txBox="1"/>
          <p:nvPr/>
        </p:nvSpPr>
        <p:spPr>
          <a:xfrm>
            <a:off x="4427984" y="1985064"/>
            <a:ext cx="33025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+mj-lt"/>
              </a:rPr>
              <a:t>16 – 5x = 6x + 11</a:t>
            </a:r>
          </a:p>
        </p:txBody>
      </p:sp>
      <p:sp>
        <p:nvSpPr>
          <p:cNvPr id="26" name="Oval 25"/>
          <p:cNvSpPr/>
          <p:nvPr/>
        </p:nvSpPr>
        <p:spPr>
          <a:xfrm>
            <a:off x="6084168" y="1913056"/>
            <a:ext cx="720080" cy="7200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6876256" y="1409000"/>
            <a:ext cx="76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A Safe Place to Fall" pitchFamily="2" charset="0"/>
              </a:rPr>
              <a:t>X side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788024" y="1409000"/>
            <a:ext cx="1329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A Safe Place to Fall" pitchFamily="2" charset="0"/>
              </a:rPr>
              <a:t>Number side</a:t>
            </a:r>
          </a:p>
        </p:txBody>
      </p:sp>
      <p:sp>
        <p:nvSpPr>
          <p:cNvPr id="30" name="Oval 29"/>
          <p:cNvSpPr/>
          <p:nvPr/>
        </p:nvSpPr>
        <p:spPr>
          <a:xfrm>
            <a:off x="5148064" y="1913056"/>
            <a:ext cx="792088" cy="7200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/>
          <p:cNvSpPr txBox="1"/>
          <p:nvPr/>
        </p:nvSpPr>
        <p:spPr>
          <a:xfrm>
            <a:off x="4860032" y="2489120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A Safe Place to Fall" pitchFamily="2" charset="0"/>
              </a:rPr>
              <a:t>+5x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372200" y="2489120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A Safe Place to Fall" pitchFamily="2" charset="0"/>
              </a:rPr>
              <a:t>+5x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076056" y="2705144"/>
            <a:ext cx="8611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+mj-lt"/>
              </a:rPr>
              <a:t> 16 </a:t>
            </a:r>
          </a:p>
        </p:txBody>
      </p:sp>
      <p:sp>
        <p:nvSpPr>
          <p:cNvPr id="34" name="Oval 33"/>
          <p:cNvSpPr/>
          <p:nvPr/>
        </p:nvSpPr>
        <p:spPr>
          <a:xfrm>
            <a:off x="7092280" y="2633136"/>
            <a:ext cx="720080" cy="7200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34"/>
          <p:cNvSpPr txBox="1"/>
          <p:nvPr/>
        </p:nvSpPr>
        <p:spPr>
          <a:xfrm>
            <a:off x="5004048" y="3209200"/>
            <a:ext cx="409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A Safe Place to Fall" pitchFamily="2" charset="0"/>
              </a:rPr>
              <a:t>-11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380312" y="3281208"/>
            <a:ext cx="409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A Safe Place to Fall" pitchFamily="2" charset="0"/>
              </a:rPr>
              <a:t>-11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364088" y="3425224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+mj-lt"/>
              </a:rPr>
              <a:t>5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004048" y="3929280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A Safe Place to Fall" pitchFamily="2" charset="0"/>
              </a:rPr>
              <a:t>÷ 11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660232" y="3929280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A Safe Place to Fall" pitchFamily="2" charset="0"/>
              </a:rPr>
              <a:t>÷ 11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796136" y="2705144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+mj-lt"/>
              </a:rPr>
              <a:t>=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282040" y="2705144"/>
            <a:ext cx="8531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+mj-lt"/>
              </a:rPr>
              <a:t>11x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876256" y="2705144"/>
            <a:ext cx="8819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+mj-lt"/>
              </a:rPr>
              <a:t>+11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868144" y="3425224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+mj-lt"/>
              </a:rPr>
              <a:t>=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228184" y="3425224"/>
            <a:ext cx="8531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+mj-lt"/>
              </a:rPr>
              <a:t>11x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83568" y="2345104"/>
            <a:ext cx="24176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00B050"/>
                </a:solidFill>
                <a:latin typeface="A Safe Place to Fall" pitchFamily="2" charset="0"/>
              </a:rPr>
              <a:t>Add 5x to both sides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27584" y="3065184"/>
            <a:ext cx="27943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00B050"/>
                </a:solidFill>
                <a:latin typeface="A Safe Place to Fall" pitchFamily="2" charset="0"/>
              </a:rPr>
              <a:t>Take 11 from both sides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27584" y="3857272"/>
            <a:ext cx="25699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00B050"/>
                </a:solidFill>
                <a:latin typeface="A Safe Place to Fall" pitchFamily="2" charset="0"/>
              </a:rPr>
              <a:t>Divide both sides by 11</a:t>
            </a: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76986" y="4257382"/>
            <a:ext cx="1638300" cy="990600"/>
          </a:xfrm>
          <a:prstGeom prst="rect">
            <a:avLst/>
          </a:prstGeom>
        </p:spPr>
      </p:pic>
      <p:pic>
        <p:nvPicPr>
          <p:cNvPr id="49" name="Picture 48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76072" y="6022716"/>
            <a:ext cx="967928" cy="82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314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30" grpId="0" animBg="1"/>
      <p:bldP spid="30" grpId="1" animBg="1"/>
      <p:bldP spid="33" grpId="0"/>
      <p:bldP spid="34" grpId="0" animBg="1"/>
      <p:bldP spid="34" grpId="1" animBg="1"/>
      <p:bldP spid="37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251398" y="260262"/>
            <a:ext cx="3812602" cy="691832"/>
            <a:chOff x="2527301" y="3085909"/>
            <a:chExt cx="5645524" cy="965200"/>
          </a:xfrm>
        </p:grpSpPr>
        <p:pic>
          <p:nvPicPr>
            <p:cNvPr id="19" name="Picture 18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4639" y="3212352"/>
              <a:ext cx="1548186" cy="838757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27301" y="3085909"/>
              <a:ext cx="4076700" cy="965200"/>
            </a:xfrm>
            <a:prstGeom prst="rect">
              <a:avLst/>
            </a:prstGeom>
          </p:spPr>
        </p:pic>
      </p:grpSp>
      <p:grpSp>
        <p:nvGrpSpPr>
          <p:cNvPr id="24577" name="Group 21"/>
          <p:cNvGrpSpPr>
            <a:grpSpLocks/>
          </p:cNvGrpSpPr>
          <p:nvPr/>
        </p:nvGrpSpPr>
        <p:grpSpPr bwMode="auto">
          <a:xfrm>
            <a:off x="179388" y="188913"/>
            <a:ext cx="8785225" cy="6480175"/>
            <a:chOff x="179388" y="188913"/>
            <a:chExt cx="8785225" cy="6480175"/>
          </a:xfrm>
        </p:grpSpPr>
        <p:grpSp>
          <p:nvGrpSpPr>
            <p:cNvPr id="24592" name="Group 12"/>
            <p:cNvGrpSpPr>
              <a:grpSpLocks/>
            </p:cNvGrpSpPr>
            <p:nvPr/>
          </p:nvGrpSpPr>
          <p:grpSpPr bwMode="auto">
            <a:xfrm>
              <a:off x="179388" y="188913"/>
              <a:ext cx="8785225" cy="6480175"/>
              <a:chOff x="179512" y="188640"/>
              <a:chExt cx="8784976" cy="6480720"/>
            </a:xfrm>
          </p:grpSpPr>
          <p:grpSp>
            <p:nvGrpSpPr>
              <p:cNvPr id="24594" name="Group 12"/>
              <p:cNvGrpSpPr>
                <a:grpSpLocks/>
              </p:cNvGrpSpPr>
              <p:nvPr/>
            </p:nvGrpSpPr>
            <p:grpSpPr bwMode="auto">
              <a:xfrm>
                <a:off x="179512" y="188640"/>
                <a:ext cx="8784976" cy="6480720"/>
                <a:chOff x="179512" y="188640"/>
                <a:chExt cx="8784976" cy="6480720"/>
              </a:xfrm>
            </p:grpSpPr>
            <p:pic>
              <p:nvPicPr>
                <p:cNvPr id="24596" name="Picture 4" descr="The Learning Box Logo Green.JPG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94378" y="332656"/>
                  <a:ext cx="1181956" cy="5758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4597" name="Picture 5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16416" y="6021288"/>
                  <a:ext cx="510339" cy="4812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5" name="Group 11"/>
                <p:cNvGrpSpPr/>
                <p:nvPr/>
              </p:nvGrpSpPr>
              <p:grpSpPr>
                <a:xfrm>
                  <a:off x="179512" y="188640"/>
                  <a:ext cx="8784976" cy="6480720"/>
                  <a:chOff x="179512" y="188640"/>
                  <a:chExt cx="8784976" cy="6480720"/>
                </a:xfrm>
                <a:gradFill flip="none" rotWithShape="1">
                  <a:gsLst>
                    <a:gs pos="0">
                      <a:srgbClr val="92D050">
                        <a:shade val="30000"/>
                        <a:satMod val="115000"/>
                      </a:srgbClr>
                    </a:gs>
                    <a:gs pos="50000">
                      <a:srgbClr val="92D050">
                        <a:shade val="67500"/>
                        <a:satMod val="115000"/>
                      </a:srgbClr>
                    </a:gs>
                    <a:gs pos="100000">
                      <a:srgbClr val="92D05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</p:grpSpPr>
              <p:sp>
                <p:nvSpPr>
                  <p:cNvPr id="21" name="Rectangle 20"/>
                  <p:cNvSpPr/>
                  <p:nvPr/>
                </p:nvSpPr>
                <p:spPr>
                  <a:xfrm>
                    <a:off x="179512" y="260648"/>
                    <a:ext cx="72008" cy="6408712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/>
                  </a:p>
                </p:txBody>
              </p:sp>
              <p:sp>
                <p:nvSpPr>
                  <p:cNvPr id="22" name="Rectangle 21"/>
                  <p:cNvSpPr/>
                  <p:nvPr/>
                </p:nvSpPr>
                <p:spPr>
                  <a:xfrm>
                    <a:off x="8892480" y="188640"/>
                    <a:ext cx="72008" cy="6408712"/>
                  </a:xfrm>
                  <a:prstGeom prst="rect">
                    <a:avLst/>
                  </a:prstGeom>
                  <a:solidFill>
                    <a:srgbClr val="9BBB59"/>
                  </a:solidFill>
                  <a:ln>
                    <a:solidFill>
                      <a:srgbClr val="9BBB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/>
                  </a:p>
                </p:txBody>
              </p:sp>
              <p:sp>
                <p:nvSpPr>
                  <p:cNvPr id="23" name="Rectangle 22"/>
                  <p:cNvSpPr/>
                  <p:nvPr/>
                </p:nvSpPr>
                <p:spPr>
                  <a:xfrm>
                    <a:off x="179512" y="188640"/>
                    <a:ext cx="8712968" cy="72008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/>
                  </a:p>
                </p:txBody>
              </p:sp>
              <p:sp>
                <p:nvSpPr>
                  <p:cNvPr id="24" name="Rectangle 23"/>
                  <p:cNvSpPr/>
                  <p:nvPr/>
                </p:nvSpPr>
                <p:spPr>
                  <a:xfrm>
                    <a:off x="251520" y="6597352"/>
                    <a:ext cx="8712968" cy="72008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/>
                  </a:p>
                </p:txBody>
              </p:sp>
            </p:grpSp>
          </p:grpSp>
          <p:sp>
            <p:nvSpPr>
              <p:cNvPr id="17" name="TextBox 16"/>
              <p:cNvSpPr txBox="1"/>
              <p:nvPr/>
            </p:nvSpPr>
            <p:spPr>
              <a:xfrm>
                <a:off x="395406" y="6166080"/>
                <a:ext cx="8353188" cy="36833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b="1" i="1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pic>
          <p:nvPicPr>
            <p:cNvPr id="24593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5854222"/>
              <a:ext cx="654433" cy="648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8" name="Rectangle 12"/>
          <p:cNvSpPr>
            <a:spLocks noChangeArrowheads="1"/>
          </p:cNvSpPr>
          <p:nvPr/>
        </p:nvSpPr>
        <p:spPr bwMode="auto">
          <a:xfrm>
            <a:off x="2435412" y="-26988"/>
            <a:ext cx="6708588" cy="433388"/>
          </a:xfrm>
          <a:prstGeom prst="rect">
            <a:avLst/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800" dirty="0"/>
              <a:t>Solve equations with non-integer answers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762B4CD-E7FA-43CF-8FCF-3997ED8FA0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58117" y="908720"/>
            <a:ext cx="3064625" cy="109107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7AD0D5DB-B37D-4DFF-A797-C54679DF4A61}"/>
              </a:ext>
            </a:extLst>
          </p:cNvPr>
          <p:cNvSpPr txBox="1"/>
          <p:nvPr/>
        </p:nvSpPr>
        <p:spPr>
          <a:xfrm>
            <a:off x="695359" y="2022386"/>
            <a:ext cx="27774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00B050"/>
                </a:solidFill>
                <a:latin typeface="A Safe Place to Fall" pitchFamily="2" charset="0"/>
              </a:rPr>
              <a:t>Multiply 15 to both sides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2A56D0D-BD4C-4D93-A1CE-2D2C90ADFA10}"/>
              </a:ext>
            </a:extLst>
          </p:cNvPr>
          <p:cNvSpPr txBox="1"/>
          <p:nvPr/>
        </p:nvSpPr>
        <p:spPr>
          <a:xfrm>
            <a:off x="3991279" y="1775237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A Safe Place to Fall" pitchFamily="2" charset="0"/>
              </a:rPr>
              <a:t>× 15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1BBA882-4637-4BF2-95AA-69AD913ED272}"/>
              </a:ext>
            </a:extLst>
          </p:cNvPr>
          <p:cNvSpPr txBox="1"/>
          <p:nvPr/>
        </p:nvSpPr>
        <p:spPr>
          <a:xfrm>
            <a:off x="7367343" y="1815124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A Safe Place to Fall" pitchFamily="2" charset="0"/>
              </a:rPr>
              <a:t>× 15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46D3E6A-7105-44B4-B926-CAE2A57523A5}"/>
                  </a:ext>
                </a:extLst>
              </p:cNvPr>
              <p:cNvSpPr txBox="1"/>
              <p:nvPr/>
            </p:nvSpPr>
            <p:spPr>
              <a:xfrm>
                <a:off x="4409958" y="2361876"/>
                <a:ext cx="3064625" cy="5973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AU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  <m:d>
                            <m:dPr>
                              <m:ctrlPr>
                                <a:rPr lang="en-AU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AU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AU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num>
                        <m:den>
                          <m:r>
                            <a:rPr lang="en-AU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AU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  <m:d>
                            <m:dPr>
                              <m:ctrlPr>
                                <a:rPr lang="en-AU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AU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num>
                        <m:den>
                          <m:r>
                            <a:rPr lang="en-AU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AU" sz="20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46D3E6A-7105-44B4-B926-CAE2A57523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9958" y="2361876"/>
                <a:ext cx="3064625" cy="5973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5B1422F-8AFE-49FD-B5F9-2557481FC684}"/>
              </a:ext>
            </a:extLst>
          </p:cNvPr>
          <p:cNvCxnSpPr/>
          <p:nvPr/>
        </p:nvCxnSpPr>
        <p:spPr>
          <a:xfrm>
            <a:off x="4919472" y="2277444"/>
            <a:ext cx="0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DBD702D-BE9C-4C9C-A501-3EE73A578821}"/>
              </a:ext>
            </a:extLst>
          </p:cNvPr>
          <p:cNvCxnSpPr/>
          <p:nvPr/>
        </p:nvCxnSpPr>
        <p:spPr>
          <a:xfrm flipH="1">
            <a:off x="4697310" y="2237787"/>
            <a:ext cx="290674" cy="338328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C24BC2B-BB2C-458A-9B90-DEFE3F16AEF7}"/>
              </a:ext>
            </a:extLst>
          </p:cNvPr>
          <p:cNvCxnSpPr/>
          <p:nvPr/>
        </p:nvCxnSpPr>
        <p:spPr>
          <a:xfrm flipH="1">
            <a:off x="5140384" y="2629447"/>
            <a:ext cx="290674" cy="338328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E91B342-DD87-4E38-A53C-18488FB96A9E}"/>
              </a:ext>
            </a:extLst>
          </p:cNvPr>
          <p:cNvCxnSpPr/>
          <p:nvPr/>
        </p:nvCxnSpPr>
        <p:spPr>
          <a:xfrm flipH="1">
            <a:off x="6241388" y="2192874"/>
            <a:ext cx="290674" cy="338328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E43B05D-F6EE-41E8-9ADE-09969C8F740A}"/>
              </a:ext>
            </a:extLst>
          </p:cNvPr>
          <p:cNvCxnSpPr/>
          <p:nvPr/>
        </p:nvCxnSpPr>
        <p:spPr>
          <a:xfrm flipH="1">
            <a:off x="6563252" y="2629447"/>
            <a:ext cx="290674" cy="338328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3CDB2013-109C-4945-A48D-EA004446E594}"/>
              </a:ext>
            </a:extLst>
          </p:cNvPr>
          <p:cNvSpPr txBox="1"/>
          <p:nvPr/>
        </p:nvSpPr>
        <p:spPr>
          <a:xfrm>
            <a:off x="4472863" y="212880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A Safe Place to Fall" pitchFamily="2" charset="0"/>
              </a:rPr>
              <a:t>3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681834D-CAC4-4B23-A08C-E639DD2F08FC}"/>
              </a:ext>
            </a:extLst>
          </p:cNvPr>
          <p:cNvSpPr txBox="1"/>
          <p:nvPr/>
        </p:nvSpPr>
        <p:spPr>
          <a:xfrm>
            <a:off x="6036230" y="219110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A Safe Place to Fall" pitchFamily="2" charset="0"/>
              </a:rPr>
              <a:t>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E88AB56-DD7D-4AAC-9C8B-90AFE4B2B32E}"/>
              </a:ext>
            </a:extLst>
          </p:cNvPr>
          <p:cNvSpPr txBox="1"/>
          <p:nvPr/>
        </p:nvSpPr>
        <p:spPr>
          <a:xfrm>
            <a:off x="4956678" y="26915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A Safe Place to Fall" pitchFamily="2" charset="0"/>
              </a:rPr>
              <a:t>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F624C8B-8701-426B-B825-8B8E36E096BF}"/>
              </a:ext>
            </a:extLst>
          </p:cNvPr>
          <p:cNvSpPr txBox="1"/>
          <p:nvPr/>
        </p:nvSpPr>
        <p:spPr>
          <a:xfrm>
            <a:off x="6366092" y="273661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A Safe Place to Fall" pitchFamily="2" charset="0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B4FFA6B-DEBF-45F7-901A-0EBB0057E8D7}"/>
                  </a:ext>
                </a:extLst>
              </p:cNvPr>
              <p:cNvSpPr txBox="1"/>
              <p:nvPr/>
            </p:nvSpPr>
            <p:spPr>
              <a:xfrm>
                <a:off x="4774549" y="3363243"/>
                <a:ext cx="243239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smtClean="0">
                          <a:latin typeface="Cambria Math" panose="02040503050406030204" pitchFamily="18" charset="0"/>
                        </a:rPr>
                        <m:t>3</m:t>
                      </m:r>
                      <m:d>
                        <m:dPr>
                          <m:ctrlPr>
                            <a:rPr lang="en-AU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AU" sz="2000" i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AU" sz="2000" i="0">
                          <a:latin typeface="Cambria Math" panose="02040503050406030204" pitchFamily="18" charset="0"/>
                        </a:rPr>
                        <m:t>=5</m:t>
                      </m:r>
                      <m:d>
                        <m:dPr>
                          <m:ctrlPr>
                            <a:rPr lang="en-AU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AU" sz="2000" i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AU" sz="2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B4FFA6B-DEBF-45F7-901A-0EBB0057E8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4549" y="3363243"/>
                <a:ext cx="2432397" cy="307777"/>
              </a:xfrm>
              <a:prstGeom prst="rect">
                <a:avLst/>
              </a:prstGeom>
              <a:blipFill>
                <a:blip r:embed="rId9"/>
                <a:stretch>
                  <a:fillRect l="-1754" b="-80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18234CF-A0F1-4359-A2BA-DDCCDEFC858A}"/>
                  </a:ext>
                </a:extLst>
              </p:cNvPr>
              <p:cNvSpPr txBox="1"/>
              <p:nvPr/>
            </p:nvSpPr>
            <p:spPr>
              <a:xfrm>
                <a:off x="5193655" y="4005197"/>
                <a:ext cx="186397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AU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AU" sz="2000" i="0">
                          <a:latin typeface="Cambria Math" panose="02040503050406030204" pitchFamily="18" charset="0"/>
                        </a:rPr>
                        <m:t>+3=5</m:t>
                      </m:r>
                      <m:r>
                        <a:rPr lang="en-AU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AU" sz="2000" i="0">
                          <a:latin typeface="Cambria Math" panose="02040503050406030204" pitchFamily="18" charset="0"/>
                        </a:rPr>
                        <m:t>−5</m:t>
                      </m:r>
                    </m:oMath>
                  </m:oMathPara>
                </a14:m>
                <a:endParaRPr lang="en-AU" sz="2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18234CF-A0F1-4359-A2BA-DDCCDEFC85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3655" y="4005197"/>
                <a:ext cx="1863972" cy="307777"/>
              </a:xfrm>
              <a:prstGeom prst="rect">
                <a:avLst/>
              </a:prstGeom>
              <a:blipFill>
                <a:blip r:embed="rId10"/>
                <a:stretch>
                  <a:fillRect l="-2941" r="-2614" b="-588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D6EA4B64-4FEF-42FA-BD6F-4F7D07938A70}"/>
              </a:ext>
            </a:extLst>
          </p:cNvPr>
          <p:cNvSpPr txBox="1"/>
          <p:nvPr/>
        </p:nvSpPr>
        <p:spPr>
          <a:xfrm>
            <a:off x="743750" y="3301688"/>
            <a:ext cx="21048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00B050"/>
                </a:solidFill>
                <a:latin typeface="A Safe Place to Fall" pitchFamily="2" charset="0"/>
              </a:rPr>
              <a:t>Get rid of brackets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A8DFFBF-2EA4-4573-AA3C-A24969913E6B}"/>
              </a:ext>
            </a:extLst>
          </p:cNvPr>
          <p:cNvSpPr txBox="1"/>
          <p:nvPr/>
        </p:nvSpPr>
        <p:spPr>
          <a:xfrm>
            <a:off x="7362286" y="4010920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A Safe Place to Fall" pitchFamily="2" charset="0"/>
              </a:rPr>
              <a:t>-5x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AF58F3C-D94B-4A32-BEAB-50B0F3C091F4}"/>
              </a:ext>
            </a:extLst>
          </p:cNvPr>
          <p:cNvSpPr txBox="1"/>
          <p:nvPr/>
        </p:nvSpPr>
        <p:spPr>
          <a:xfrm>
            <a:off x="4497166" y="4053592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A Safe Place to Fall" pitchFamily="2" charset="0"/>
              </a:rPr>
              <a:t>-5x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6771601-5323-40C1-9481-EED766F9FFC3}"/>
              </a:ext>
            </a:extLst>
          </p:cNvPr>
          <p:cNvSpPr txBox="1"/>
          <p:nvPr/>
        </p:nvSpPr>
        <p:spPr>
          <a:xfrm>
            <a:off x="626301" y="3996644"/>
            <a:ext cx="26400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00B050"/>
                </a:solidFill>
                <a:latin typeface="A Safe Place to Fall" pitchFamily="2" charset="0"/>
              </a:rPr>
              <a:t>Take 5x from both sides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32B58D0-874C-461D-BA78-48E4B8D13ED1}"/>
                  </a:ext>
                </a:extLst>
              </p:cNvPr>
              <p:cNvSpPr txBox="1"/>
              <p:nvPr/>
            </p:nvSpPr>
            <p:spPr>
              <a:xfrm>
                <a:off x="5394678" y="4707913"/>
                <a:ext cx="132061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AU" sz="2000" i="0">
                          <a:latin typeface="Cambria Math" panose="02040503050406030204" pitchFamily="18" charset="0"/>
                        </a:rPr>
                        <m:t>+3=−5</m:t>
                      </m:r>
                    </m:oMath>
                  </m:oMathPara>
                </a14:m>
                <a:endParaRPr lang="en-AU" sz="2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32B58D0-874C-461D-BA78-48E4B8D13E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4678" y="4707913"/>
                <a:ext cx="1320618" cy="307777"/>
              </a:xfrm>
              <a:prstGeom prst="rect">
                <a:avLst/>
              </a:prstGeom>
              <a:blipFill>
                <a:blip r:embed="rId11"/>
                <a:stretch>
                  <a:fillRect l="-2304" r="-4147" b="-588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>
            <a:extLst>
              <a:ext uri="{FF2B5EF4-FFF2-40B4-BE49-F238E27FC236}">
                <a16:creationId xmlns:a16="http://schemas.microsoft.com/office/drawing/2014/main" id="{A1FEB153-A97B-40D4-9EF7-96820329673E}"/>
              </a:ext>
            </a:extLst>
          </p:cNvPr>
          <p:cNvSpPr txBox="1"/>
          <p:nvPr/>
        </p:nvSpPr>
        <p:spPr>
          <a:xfrm>
            <a:off x="678431" y="4908418"/>
            <a:ext cx="25294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00B050"/>
                </a:solidFill>
                <a:latin typeface="A Safe Place to Fall" pitchFamily="2" charset="0"/>
              </a:rPr>
              <a:t>Take 3 from both sides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43EFD05-BF5A-4C3C-AA99-861F59A4EF18}"/>
              </a:ext>
            </a:extLst>
          </p:cNvPr>
          <p:cNvSpPr txBox="1"/>
          <p:nvPr/>
        </p:nvSpPr>
        <p:spPr>
          <a:xfrm>
            <a:off x="4409958" y="4788152"/>
            <a:ext cx="486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A Safe Place to Fall" pitchFamily="2" charset="0"/>
              </a:rPr>
              <a:t>-3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B7033E4-AB7F-4C21-84D8-947A5656724B}"/>
              </a:ext>
            </a:extLst>
          </p:cNvPr>
          <p:cNvSpPr txBox="1"/>
          <p:nvPr/>
        </p:nvSpPr>
        <p:spPr>
          <a:xfrm>
            <a:off x="7189734" y="4751576"/>
            <a:ext cx="486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A Safe Place to Fall" pitchFamily="2" charset="0"/>
              </a:rPr>
              <a:t>-3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2995E9D-F5F2-4B17-A6DE-3C6FBE54F105}"/>
                  </a:ext>
                </a:extLst>
              </p:cNvPr>
              <p:cNvSpPr txBox="1"/>
              <p:nvPr/>
            </p:nvSpPr>
            <p:spPr>
              <a:xfrm>
                <a:off x="5562434" y="5432488"/>
                <a:ext cx="87158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AU" sz="2000" i="0">
                          <a:latin typeface="Cambria Math" panose="02040503050406030204" pitchFamily="18" charset="0"/>
                        </a:rPr>
                        <m:t>=−8</m:t>
                      </m:r>
                    </m:oMath>
                  </m:oMathPara>
                </a14:m>
                <a:endParaRPr lang="en-AU" sz="2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2995E9D-F5F2-4B17-A6DE-3C6FBE54F1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434" y="5432488"/>
                <a:ext cx="871585" cy="307777"/>
              </a:xfrm>
              <a:prstGeom prst="rect">
                <a:avLst/>
              </a:prstGeom>
              <a:blipFill>
                <a:blip r:embed="rId12"/>
                <a:stretch>
                  <a:fillRect l="-3497" r="-6294" b="-588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6521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30" grpId="0"/>
      <p:bldP spid="2" grpId="0"/>
      <p:bldP spid="34" grpId="0"/>
      <p:bldP spid="35" grpId="0"/>
      <p:bldP spid="36" grpId="0"/>
      <p:bldP spid="37" grpId="0"/>
      <p:bldP spid="8" grpId="0"/>
      <p:bldP spid="9" grpId="0"/>
      <p:bldP spid="38" grpId="0"/>
      <p:bldP spid="39" grpId="0"/>
      <p:bldP spid="40" grpId="0"/>
      <p:bldP spid="41" grpId="0"/>
      <p:bldP spid="10" grpId="0"/>
      <p:bldP spid="42" grpId="0"/>
      <p:bldP spid="44" grpId="0"/>
      <p:bldP spid="45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694493"/>
            <a:ext cx="8471647" cy="3582913"/>
          </a:xfrm>
          <a:prstGeom prst="rect">
            <a:avLst/>
          </a:prstGeom>
        </p:spPr>
      </p:pic>
      <p:grpSp>
        <p:nvGrpSpPr>
          <p:cNvPr id="24577" name="Group 21"/>
          <p:cNvGrpSpPr>
            <a:grpSpLocks/>
          </p:cNvGrpSpPr>
          <p:nvPr/>
        </p:nvGrpSpPr>
        <p:grpSpPr bwMode="auto">
          <a:xfrm>
            <a:off x="179388" y="188913"/>
            <a:ext cx="8785225" cy="6480175"/>
            <a:chOff x="179388" y="188913"/>
            <a:chExt cx="8785225" cy="6480175"/>
          </a:xfrm>
        </p:grpSpPr>
        <p:grpSp>
          <p:nvGrpSpPr>
            <p:cNvPr id="24592" name="Group 12"/>
            <p:cNvGrpSpPr>
              <a:grpSpLocks/>
            </p:cNvGrpSpPr>
            <p:nvPr/>
          </p:nvGrpSpPr>
          <p:grpSpPr bwMode="auto">
            <a:xfrm>
              <a:off x="179388" y="188913"/>
              <a:ext cx="8785225" cy="6480175"/>
              <a:chOff x="179512" y="188640"/>
              <a:chExt cx="8784976" cy="6480720"/>
            </a:xfrm>
          </p:grpSpPr>
          <p:grpSp>
            <p:nvGrpSpPr>
              <p:cNvPr id="24594" name="Group 12"/>
              <p:cNvGrpSpPr>
                <a:grpSpLocks/>
              </p:cNvGrpSpPr>
              <p:nvPr/>
            </p:nvGrpSpPr>
            <p:grpSpPr bwMode="auto">
              <a:xfrm>
                <a:off x="179512" y="188640"/>
                <a:ext cx="8784976" cy="6480720"/>
                <a:chOff x="179512" y="188640"/>
                <a:chExt cx="8784976" cy="6480720"/>
              </a:xfrm>
            </p:grpSpPr>
            <p:pic>
              <p:nvPicPr>
                <p:cNvPr id="24596" name="Picture 4" descr="The Learning Box Logo Green.JPG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94378" y="332656"/>
                  <a:ext cx="1181957" cy="5758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4597" name="Picture 5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16416" y="6021288"/>
                  <a:ext cx="510339" cy="4812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5" name="Group 11"/>
                <p:cNvGrpSpPr/>
                <p:nvPr/>
              </p:nvGrpSpPr>
              <p:grpSpPr>
                <a:xfrm>
                  <a:off x="179512" y="188640"/>
                  <a:ext cx="8784976" cy="6480720"/>
                  <a:chOff x="179512" y="188640"/>
                  <a:chExt cx="8784976" cy="6480720"/>
                </a:xfrm>
                <a:gradFill flip="none" rotWithShape="1">
                  <a:gsLst>
                    <a:gs pos="0">
                      <a:srgbClr val="92D050">
                        <a:shade val="30000"/>
                        <a:satMod val="115000"/>
                      </a:srgbClr>
                    </a:gs>
                    <a:gs pos="50000">
                      <a:srgbClr val="92D050">
                        <a:shade val="67500"/>
                        <a:satMod val="115000"/>
                      </a:srgbClr>
                    </a:gs>
                    <a:gs pos="100000">
                      <a:srgbClr val="92D05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</p:grpSpPr>
              <p:sp>
                <p:nvSpPr>
                  <p:cNvPr id="21" name="Rectangle 20"/>
                  <p:cNvSpPr/>
                  <p:nvPr/>
                </p:nvSpPr>
                <p:spPr>
                  <a:xfrm>
                    <a:off x="179512" y="260648"/>
                    <a:ext cx="72008" cy="6408712"/>
                  </a:xfrm>
                  <a:prstGeom prst="rect">
                    <a:avLst/>
                  </a:prstGeom>
                  <a:solidFill>
                    <a:srgbClr val="F79646"/>
                  </a:solidFill>
                  <a:ln>
                    <a:solidFill>
                      <a:srgbClr val="F79646"/>
                    </a:solidFill>
                  </a:ln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/>
                  </a:p>
                </p:txBody>
              </p:sp>
              <p:sp>
                <p:nvSpPr>
                  <p:cNvPr id="22" name="Rectangle 21"/>
                  <p:cNvSpPr/>
                  <p:nvPr/>
                </p:nvSpPr>
                <p:spPr>
                  <a:xfrm>
                    <a:off x="8892480" y="188640"/>
                    <a:ext cx="72008" cy="6408712"/>
                  </a:xfrm>
                  <a:prstGeom prst="rect">
                    <a:avLst/>
                  </a:prstGeom>
                  <a:solidFill>
                    <a:srgbClr val="F79646"/>
                  </a:solidFill>
                  <a:ln>
                    <a:solidFill>
                      <a:srgbClr val="F79646"/>
                    </a:solidFill>
                  </a:ln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/>
                  </a:p>
                </p:txBody>
              </p:sp>
              <p:sp>
                <p:nvSpPr>
                  <p:cNvPr id="23" name="Rectangle 22"/>
                  <p:cNvSpPr/>
                  <p:nvPr/>
                </p:nvSpPr>
                <p:spPr>
                  <a:xfrm>
                    <a:off x="179512" y="188640"/>
                    <a:ext cx="8712968" cy="72008"/>
                  </a:xfrm>
                  <a:prstGeom prst="rect">
                    <a:avLst/>
                  </a:prstGeom>
                  <a:solidFill>
                    <a:srgbClr val="F79646"/>
                  </a:solidFill>
                  <a:ln>
                    <a:solidFill>
                      <a:srgbClr val="F79646"/>
                    </a:solidFill>
                  </a:ln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/>
                  </a:p>
                </p:txBody>
              </p:sp>
              <p:sp>
                <p:nvSpPr>
                  <p:cNvPr id="24" name="Rectangle 23"/>
                  <p:cNvSpPr/>
                  <p:nvPr/>
                </p:nvSpPr>
                <p:spPr>
                  <a:xfrm>
                    <a:off x="251520" y="6597352"/>
                    <a:ext cx="8712968" cy="72008"/>
                  </a:xfrm>
                  <a:prstGeom prst="rect">
                    <a:avLst/>
                  </a:prstGeom>
                  <a:solidFill>
                    <a:srgbClr val="F79646"/>
                  </a:solidFill>
                  <a:ln>
                    <a:solidFill>
                      <a:srgbClr val="F79646"/>
                    </a:solidFill>
                  </a:ln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/>
                  </a:p>
                </p:txBody>
              </p:sp>
            </p:grpSp>
          </p:grpSp>
          <p:sp>
            <p:nvSpPr>
              <p:cNvPr id="17" name="TextBox 16"/>
              <p:cNvSpPr txBox="1"/>
              <p:nvPr/>
            </p:nvSpPr>
            <p:spPr>
              <a:xfrm>
                <a:off x="395406" y="6166080"/>
                <a:ext cx="8353188" cy="36833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b="1" i="1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pic>
          <p:nvPicPr>
            <p:cNvPr id="24593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5854222"/>
              <a:ext cx="654433" cy="648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8" name="Rectangle 12"/>
          <p:cNvSpPr>
            <a:spLocks noChangeArrowheads="1"/>
          </p:cNvSpPr>
          <p:nvPr/>
        </p:nvSpPr>
        <p:spPr bwMode="auto">
          <a:xfrm>
            <a:off x="2843213" y="-26988"/>
            <a:ext cx="3781425" cy="4333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40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Spot the mistakes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640" y="0"/>
            <a:ext cx="2591815" cy="458965"/>
            <a:chOff x="611094" y="2050677"/>
            <a:chExt cx="5036671" cy="1143000"/>
          </a:xfrm>
        </p:grpSpPr>
        <p:pic>
          <p:nvPicPr>
            <p:cNvPr id="20" name="Picture 19"/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7494" y="2178592"/>
              <a:ext cx="820271" cy="899290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11094" y="2050677"/>
              <a:ext cx="4216400" cy="1143000"/>
            </a:xfrm>
            <a:prstGeom prst="rect">
              <a:avLst/>
            </a:prstGeom>
          </p:spPr>
        </p:pic>
      </p:grpSp>
      <p:pic>
        <p:nvPicPr>
          <p:cNvPr id="26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126" y="4689369"/>
            <a:ext cx="2386649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6434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7" name="Group 21"/>
          <p:cNvGrpSpPr>
            <a:grpSpLocks/>
          </p:cNvGrpSpPr>
          <p:nvPr/>
        </p:nvGrpSpPr>
        <p:grpSpPr bwMode="auto">
          <a:xfrm>
            <a:off x="179388" y="188913"/>
            <a:ext cx="8785225" cy="6480175"/>
            <a:chOff x="179388" y="188913"/>
            <a:chExt cx="8785225" cy="6480175"/>
          </a:xfrm>
        </p:grpSpPr>
        <p:grpSp>
          <p:nvGrpSpPr>
            <p:cNvPr id="24592" name="Group 12"/>
            <p:cNvGrpSpPr>
              <a:grpSpLocks/>
            </p:cNvGrpSpPr>
            <p:nvPr/>
          </p:nvGrpSpPr>
          <p:grpSpPr bwMode="auto">
            <a:xfrm>
              <a:off x="179388" y="188913"/>
              <a:ext cx="8785225" cy="6480175"/>
              <a:chOff x="179512" y="188640"/>
              <a:chExt cx="8784976" cy="6480720"/>
            </a:xfrm>
          </p:grpSpPr>
          <p:grpSp>
            <p:nvGrpSpPr>
              <p:cNvPr id="24594" name="Group 12"/>
              <p:cNvGrpSpPr>
                <a:grpSpLocks/>
              </p:cNvGrpSpPr>
              <p:nvPr/>
            </p:nvGrpSpPr>
            <p:grpSpPr bwMode="auto">
              <a:xfrm>
                <a:off x="179512" y="188640"/>
                <a:ext cx="8784976" cy="6480720"/>
                <a:chOff x="179512" y="188640"/>
                <a:chExt cx="8784976" cy="6480720"/>
              </a:xfrm>
            </p:grpSpPr>
            <p:pic>
              <p:nvPicPr>
                <p:cNvPr id="24596" name="Picture 4" descr="The Learning Box Logo Green.JPG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94378" y="332656"/>
                  <a:ext cx="1181956" cy="5758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4597" name="Picture 5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16416" y="6021288"/>
                  <a:ext cx="510339" cy="4812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5" name="Group 11"/>
                <p:cNvGrpSpPr/>
                <p:nvPr/>
              </p:nvGrpSpPr>
              <p:grpSpPr>
                <a:xfrm>
                  <a:off x="179512" y="188640"/>
                  <a:ext cx="8784976" cy="6480720"/>
                  <a:chOff x="179512" y="188640"/>
                  <a:chExt cx="8784976" cy="6480720"/>
                </a:xfrm>
                <a:gradFill flip="none" rotWithShape="1">
                  <a:gsLst>
                    <a:gs pos="0">
                      <a:srgbClr val="92D050">
                        <a:shade val="30000"/>
                        <a:satMod val="115000"/>
                      </a:srgbClr>
                    </a:gs>
                    <a:gs pos="50000">
                      <a:srgbClr val="92D050">
                        <a:shade val="67500"/>
                        <a:satMod val="115000"/>
                      </a:srgbClr>
                    </a:gs>
                    <a:gs pos="100000">
                      <a:srgbClr val="92D05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</p:grpSpPr>
              <p:sp>
                <p:nvSpPr>
                  <p:cNvPr id="21" name="Rectangle 20"/>
                  <p:cNvSpPr/>
                  <p:nvPr/>
                </p:nvSpPr>
                <p:spPr>
                  <a:xfrm>
                    <a:off x="179512" y="260648"/>
                    <a:ext cx="72008" cy="6408712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/>
                  </a:p>
                </p:txBody>
              </p:sp>
              <p:sp>
                <p:nvSpPr>
                  <p:cNvPr id="22" name="Rectangle 21"/>
                  <p:cNvSpPr/>
                  <p:nvPr/>
                </p:nvSpPr>
                <p:spPr>
                  <a:xfrm>
                    <a:off x="8892480" y="188640"/>
                    <a:ext cx="72008" cy="6408712"/>
                  </a:xfrm>
                  <a:prstGeom prst="rect">
                    <a:avLst/>
                  </a:prstGeom>
                  <a:solidFill>
                    <a:srgbClr val="9BBB59"/>
                  </a:solidFill>
                  <a:ln>
                    <a:solidFill>
                      <a:srgbClr val="9BBB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/>
                  </a:p>
                </p:txBody>
              </p:sp>
              <p:sp>
                <p:nvSpPr>
                  <p:cNvPr id="23" name="Rectangle 22"/>
                  <p:cNvSpPr/>
                  <p:nvPr/>
                </p:nvSpPr>
                <p:spPr>
                  <a:xfrm>
                    <a:off x="179512" y="188640"/>
                    <a:ext cx="8712968" cy="72008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/>
                  </a:p>
                </p:txBody>
              </p:sp>
              <p:sp>
                <p:nvSpPr>
                  <p:cNvPr id="24" name="Rectangle 23"/>
                  <p:cNvSpPr/>
                  <p:nvPr/>
                </p:nvSpPr>
                <p:spPr>
                  <a:xfrm>
                    <a:off x="251520" y="6597352"/>
                    <a:ext cx="8712968" cy="72008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/>
                  </a:p>
                </p:txBody>
              </p:sp>
            </p:grpSp>
          </p:grpSp>
          <p:sp>
            <p:nvSpPr>
              <p:cNvPr id="17" name="TextBox 16"/>
              <p:cNvSpPr txBox="1"/>
              <p:nvPr/>
            </p:nvSpPr>
            <p:spPr>
              <a:xfrm>
                <a:off x="395406" y="6166080"/>
                <a:ext cx="8353188" cy="36833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/>
                <a:r>
                  <a:rPr lang="en-GB" b="1" i="1" dirty="0">
                    <a:solidFill>
                      <a:srgbClr val="A6A6A6"/>
                    </a:solidFill>
                  </a:rPr>
                  <a:t>Identify</a:t>
                </a:r>
                <a:r>
                  <a:rPr lang="en-GB" i="1" dirty="0">
                    <a:solidFill>
                      <a:srgbClr val="A6A6A6"/>
                    </a:solidFill>
                  </a:rPr>
                  <a:t> how to solve equations with an unknown on either side</a:t>
                </a:r>
                <a:endParaRPr lang="en-GB" b="1" i="1" dirty="0">
                  <a:solidFill>
                    <a:srgbClr val="A6A6A6"/>
                  </a:solidFill>
                </a:endParaRPr>
              </a:p>
            </p:txBody>
          </p:sp>
        </p:grpSp>
        <p:pic>
          <p:nvPicPr>
            <p:cNvPr id="24593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5854222"/>
              <a:ext cx="654433" cy="648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8" name="Rectangle 12"/>
          <p:cNvSpPr>
            <a:spLocks noChangeArrowheads="1"/>
          </p:cNvSpPr>
          <p:nvPr/>
        </p:nvSpPr>
        <p:spPr bwMode="auto">
          <a:xfrm>
            <a:off x="2843213" y="-26988"/>
            <a:ext cx="3781425" cy="433388"/>
          </a:xfrm>
          <a:prstGeom prst="rect">
            <a:avLst/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6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Solving Equations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77617" y="39928"/>
            <a:ext cx="2507207" cy="441973"/>
            <a:chOff x="2527301" y="3085909"/>
            <a:chExt cx="5645524" cy="965200"/>
          </a:xfrm>
          <a:solidFill>
            <a:srgbClr val="FFFFFF"/>
          </a:solidFill>
        </p:grpSpPr>
        <p:pic>
          <p:nvPicPr>
            <p:cNvPr id="19" name="Picture 18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4639" y="3212352"/>
              <a:ext cx="1548186" cy="838757"/>
            </a:xfrm>
            <a:prstGeom prst="rect">
              <a:avLst/>
            </a:prstGeom>
            <a:grpFill/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527301" y="3085909"/>
              <a:ext cx="4076700" cy="965200"/>
            </a:xfrm>
            <a:prstGeom prst="rect">
              <a:avLst/>
            </a:prstGeom>
            <a:grpFill/>
          </p:spPr>
        </p:pic>
      </p:grpSp>
      <p:sp>
        <p:nvSpPr>
          <p:cNvPr id="2" name="Rounded Rectangle 1"/>
          <p:cNvSpPr/>
          <p:nvPr/>
        </p:nvSpPr>
        <p:spPr>
          <a:xfrm>
            <a:off x="395288" y="644558"/>
            <a:ext cx="1756241" cy="493058"/>
          </a:xfrm>
          <a:prstGeom prst="roundRect">
            <a:avLst/>
          </a:prstGeom>
          <a:ln w="38100" cmpd="sng"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Level 1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5478276" y="644558"/>
            <a:ext cx="1756241" cy="493058"/>
          </a:xfrm>
          <a:prstGeom prst="roundRect">
            <a:avLst/>
          </a:prstGeom>
          <a:ln w="38100" cmpd="sng"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Level 2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395288" y="3068016"/>
            <a:ext cx="1756241" cy="493058"/>
          </a:xfrm>
          <a:prstGeom prst="roundRect">
            <a:avLst/>
          </a:prstGeom>
          <a:ln w="38100" cmpd="sng"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Level 3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5478276" y="3068016"/>
            <a:ext cx="1756241" cy="493058"/>
          </a:xfrm>
          <a:prstGeom prst="roundRect">
            <a:avLst/>
          </a:prstGeom>
          <a:ln w="38100" cmpd="sng"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Level 4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5288" y="1368612"/>
            <a:ext cx="2400300" cy="355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94167" y="1368612"/>
            <a:ext cx="2400300" cy="355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288" y="3701521"/>
            <a:ext cx="2349500" cy="355600"/>
          </a:xfrm>
          <a:prstGeom prst="rect">
            <a:avLst/>
          </a:prstGeom>
        </p:spPr>
      </p:pic>
      <p:pic>
        <p:nvPicPr>
          <p:cNvPr id="29" name="Picture 28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76072" y="6022716"/>
            <a:ext cx="967928" cy="8203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081BD79-9E36-4723-9EDB-2576B2BF413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78276" y="3765039"/>
            <a:ext cx="2521289" cy="897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546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7" name="Group 21"/>
          <p:cNvGrpSpPr>
            <a:grpSpLocks/>
          </p:cNvGrpSpPr>
          <p:nvPr/>
        </p:nvGrpSpPr>
        <p:grpSpPr bwMode="auto">
          <a:xfrm>
            <a:off x="179388" y="188913"/>
            <a:ext cx="8785225" cy="6480175"/>
            <a:chOff x="179388" y="188913"/>
            <a:chExt cx="8785225" cy="6480175"/>
          </a:xfrm>
        </p:grpSpPr>
        <p:grpSp>
          <p:nvGrpSpPr>
            <p:cNvPr id="24594" name="Group 12"/>
            <p:cNvGrpSpPr>
              <a:grpSpLocks/>
            </p:cNvGrpSpPr>
            <p:nvPr/>
          </p:nvGrpSpPr>
          <p:grpSpPr bwMode="auto">
            <a:xfrm>
              <a:off x="179388" y="188913"/>
              <a:ext cx="8785225" cy="6480175"/>
              <a:chOff x="179512" y="188640"/>
              <a:chExt cx="8784976" cy="6480720"/>
            </a:xfrm>
          </p:grpSpPr>
          <p:pic>
            <p:nvPicPr>
              <p:cNvPr id="24596" name="Picture 4" descr="The Learning Box Logo Green.JP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94378" y="332656"/>
                <a:ext cx="1181956" cy="5758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597" name="Picture 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16416" y="6021288"/>
                <a:ext cx="510339" cy="481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5" name="Group 11"/>
              <p:cNvGrpSpPr/>
              <p:nvPr/>
            </p:nvGrpSpPr>
            <p:grpSpPr>
              <a:xfrm>
                <a:off x="179512" y="188640"/>
                <a:ext cx="8784976" cy="6480720"/>
                <a:chOff x="179512" y="188640"/>
                <a:chExt cx="8784976" cy="6480720"/>
              </a:xfrm>
              <a:gradFill flip="none" rotWithShape="1">
                <a:gsLst>
                  <a:gs pos="0">
                    <a:srgbClr val="92D050">
                      <a:shade val="30000"/>
                      <a:satMod val="115000"/>
                    </a:srgbClr>
                  </a:gs>
                  <a:gs pos="50000">
                    <a:srgbClr val="92D050">
                      <a:shade val="67500"/>
                      <a:satMod val="115000"/>
                    </a:srgbClr>
                  </a:gs>
                  <a:gs pos="100000">
                    <a:srgbClr val="92D05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</p:grpSpPr>
            <p:sp>
              <p:nvSpPr>
                <p:cNvPr id="21" name="Rectangle 20"/>
                <p:cNvSpPr/>
                <p:nvPr/>
              </p:nvSpPr>
              <p:spPr>
                <a:xfrm>
                  <a:off x="179512" y="260648"/>
                  <a:ext cx="72008" cy="6408712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8892480" y="188640"/>
                  <a:ext cx="72008" cy="6408712"/>
                </a:xfrm>
                <a:prstGeom prst="rect">
                  <a:avLst/>
                </a:prstGeom>
                <a:solidFill>
                  <a:srgbClr val="9BBB59"/>
                </a:solidFill>
                <a:ln>
                  <a:solidFill>
                    <a:srgbClr val="9BBB5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23" name="Rectangle 22"/>
                <p:cNvSpPr/>
                <p:nvPr/>
              </p:nvSpPr>
              <p:spPr>
                <a:xfrm>
                  <a:off x="179512" y="188640"/>
                  <a:ext cx="8712968" cy="72008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24" name="Rectangle 23"/>
                <p:cNvSpPr/>
                <p:nvPr/>
              </p:nvSpPr>
              <p:spPr>
                <a:xfrm>
                  <a:off x="251520" y="6597352"/>
                  <a:ext cx="8712968" cy="72008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</p:grpSp>
        </p:grpSp>
        <p:pic>
          <p:nvPicPr>
            <p:cNvPr id="24593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5854222"/>
              <a:ext cx="654433" cy="648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8" name="Rectangle 12"/>
          <p:cNvSpPr>
            <a:spLocks noChangeArrowheads="1"/>
          </p:cNvSpPr>
          <p:nvPr/>
        </p:nvSpPr>
        <p:spPr bwMode="auto">
          <a:xfrm>
            <a:off x="3022507" y="-26988"/>
            <a:ext cx="6121493" cy="433388"/>
          </a:xfrm>
          <a:prstGeom prst="rect">
            <a:avLst/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40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Solving Two Step Equations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251398" y="260915"/>
            <a:ext cx="2771109" cy="530967"/>
            <a:chOff x="2527301" y="3085909"/>
            <a:chExt cx="5645524" cy="965200"/>
          </a:xfrm>
        </p:grpSpPr>
        <p:pic>
          <p:nvPicPr>
            <p:cNvPr id="19" name="Picture 18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4639" y="3212352"/>
              <a:ext cx="1548186" cy="838757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527301" y="3085909"/>
              <a:ext cx="4076700" cy="965200"/>
            </a:xfrm>
            <a:prstGeom prst="rect">
              <a:avLst/>
            </a:prstGeom>
          </p:spPr>
        </p:pic>
      </p:grpSp>
      <p:sp>
        <p:nvSpPr>
          <p:cNvPr id="25" name="TextBox 24"/>
          <p:cNvSpPr txBox="1"/>
          <p:nvPr/>
        </p:nvSpPr>
        <p:spPr>
          <a:xfrm>
            <a:off x="959452" y="1479988"/>
            <a:ext cx="3240360" cy="646331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Solve 2x + 1 = 9</a:t>
            </a:r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3049146"/>
              </p:ext>
            </p:extLst>
          </p:nvPr>
        </p:nvGraphicFramePr>
        <p:xfrm>
          <a:off x="1823548" y="2526502"/>
          <a:ext cx="2845752" cy="266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46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3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80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</a:rPr>
                        <a:t>2x + 1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</a:rPr>
                        <a:t>=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rgbClr val="FF0000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rgbClr val="FF0000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</a:rPr>
                        <a:t>2x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</a:rPr>
                        <a:t>=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rgbClr val="FF0000"/>
                          </a:solidFill>
                        </a:rPr>
                        <a:t>÷</a:t>
                      </a:r>
                      <a:r>
                        <a:rPr lang="en-GB" sz="1800" b="1" baseline="0" dirty="0">
                          <a:solidFill>
                            <a:srgbClr val="FF0000"/>
                          </a:solidFill>
                        </a:rPr>
                        <a:t> 2</a:t>
                      </a:r>
                      <a:endParaRPr lang="en-GB" sz="1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rgbClr val="FF0000"/>
                          </a:solidFill>
                        </a:rPr>
                        <a:t>÷ 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</a:rPr>
                        <a:t>=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7" name="Diagram 26"/>
          <p:cNvGraphicFramePr/>
          <p:nvPr>
            <p:extLst>
              <p:ext uri="{D42A27DB-BD31-4B8C-83A1-F6EECF244321}">
                <p14:modId xmlns:p14="http://schemas.microsoft.com/office/powerpoint/2010/main" val="3168340089"/>
              </p:ext>
            </p:extLst>
          </p:nvPr>
        </p:nvGraphicFramePr>
        <p:xfrm>
          <a:off x="5495956" y="1374374"/>
          <a:ext cx="261595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9" name="Curved Left Arrow 28"/>
          <p:cNvSpPr/>
          <p:nvPr/>
        </p:nvSpPr>
        <p:spPr>
          <a:xfrm rot="10800000">
            <a:off x="743428" y="2598510"/>
            <a:ext cx="1008112" cy="2448272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4534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7" name="Group 21"/>
          <p:cNvGrpSpPr>
            <a:grpSpLocks/>
          </p:cNvGrpSpPr>
          <p:nvPr/>
        </p:nvGrpSpPr>
        <p:grpSpPr bwMode="auto">
          <a:xfrm>
            <a:off x="179388" y="188913"/>
            <a:ext cx="8785225" cy="6480175"/>
            <a:chOff x="179388" y="188913"/>
            <a:chExt cx="8785225" cy="6480175"/>
          </a:xfrm>
        </p:grpSpPr>
        <p:grpSp>
          <p:nvGrpSpPr>
            <p:cNvPr id="24592" name="Group 12"/>
            <p:cNvGrpSpPr>
              <a:grpSpLocks/>
            </p:cNvGrpSpPr>
            <p:nvPr/>
          </p:nvGrpSpPr>
          <p:grpSpPr bwMode="auto">
            <a:xfrm>
              <a:off x="179388" y="188913"/>
              <a:ext cx="8785225" cy="6480175"/>
              <a:chOff x="179512" y="188640"/>
              <a:chExt cx="8784976" cy="6480720"/>
            </a:xfrm>
          </p:grpSpPr>
          <p:grpSp>
            <p:nvGrpSpPr>
              <p:cNvPr id="24594" name="Group 12"/>
              <p:cNvGrpSpPr>
                <a:grpSpLocks/>
              </p:cNvGrpSpPr>
              <p:nvPr/>
            </p:nvGrpSpPr>
            <p:grpSpPr bwMode="auto">
              <a:xfrm>
                <a:off x="179512" y="188640"/>
                <a:ext cx="8784976" cy="6480720"/>
                <a:chOff x="179512" y="188640"/>
                <a:chExt cx="8784976" cy="6480720"/>
              </a:xfrm>
            </p:grpSpPr>
            <p:pic>
              <p:nvPicPr>
                <p:cNvPr id="24596" name="Picture 4" descr="The Learning Box Logo Green.JPG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94378" y="332656"/>
                  <a:ext cx="1181956" cy="5758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4597" name="Picture 5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16416" y="6021288"/>
                  <a:ext cx="510339" cy="4812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5" name="Group 11"/>
                <p:cNvGrpSpPr/>
                <p:nvPr/>
              </p:nvGrpSpPr>
              <p:grpSpPr>
                <a:xfrm>
                  <a:off x="179512" y="188640"/>
                  <a:ext cx="8784976" cy="6480720"/>
                  <a:chOff x="179512" y="188640"/>
                  <a:chExt cx="8784976" cy="6480720"/>
                </a:xfrm>
                <a:gradFill flip="none" rotWithShape="1">
                  <a:gsLst>
                    <a:gs pos="0">
                      <a:srgbClr val="92D050">
                        <a:shade val="30000"/>
                        <a:satMod val="115000"/>
                      </a:srgbClr>
                    </a:gs>
                    <a:gs pos="50000">
                      <a:srgbClr val="92D050">
                        <a:shade val="67500"/>
                        <a:satMod val="115000"/>
                      </a:srgbClr>
                    </a:gs>
                    <a:gs pos="100000">
                      <a:srgbClr val="92D05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</p:grpSpPr>
              <p:sp>
                <p:nvSpPr>
                  <p:cNvPr id="21" name="Rectangle 20"/>
                  <p:cNvSpPr/>
                  <p:nvPr/>
                </p:nvSpPr>
                <p:spPr>
                  <a:xfrm>
                    <a:off x="179512" y="260648"/>
                    <a:ext cx="72008" cy="6408712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/>
                  </a:p>
                </p:txBody>
              </p:sp>
              <p:sp>
                <p:nvSpPr>
                  <p:cNvPr id="22" name="Rectangle 21"/>
                  <p:cNvSpPr/>
                  <p:nvPr/>
                </p:nvSpPr>
                <p:spPr>
                  <a:xfrm>
                    <a:off x="8892480" y="188640"/>
                    <a:ext cx="72008" cy="6408712"/>
                  </a:xfrm>
                  <a:prstGeom prst="rect">
                    <a:avLst/>
                  </a:prstGeom>
                  <a:solidFill>
                    <a:srgbClr val="9BBB59"/>
                  </a:solidFill>
                  <a:ln>
                    <a:solidFill>
                      <a:srgbClr val="9BBB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/>
                  </a:p>
                </p:txBody>
              </p:sp>
              <p:sp>
                <p:nvSpPr>
                  <p:cNvPr id="23" name="Rectangle 22"/>
                  <p:cNvSpPr/>
                  <p:nvPr/>
                </p:nvSpPr>
                <p:spPr>
                  <a:xfrm>
                    <a:off x="179512" y="188640"/>
                    <a:ext cx="8712968" cy="72008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/>
                  </a:p>
                </p:txBody>
              </p:sp>
              <p:sp>
                <p:nvSpPr>
                  <p:cNvPr id="24" name="Rectangle 23"/>
                  <p:cNvSpPr/>
                  <p:nvPr/>
                </p:nvSpPr>
                <p:spPr>
                  <a:xfrm>
                    <a:off x="251520" y="6597352"/>
                    <a:ext cx="8712968" cy="72008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/>
                  </a:p>
                </p:txBody>
              </p:sp>
            </p:grpSp>
          </p:grpSp>
          <p:sp>
            <p:nvSpPr>
              <p:cNvPr id="17" name="TextBox 16"/>
              <p:cNvSpPr txBox="1"/>
              <p:nvPr/>
            </p:nvSpPr>
            <p:spPr>
              <a:xfrm>
                <a:off x="395406" y="6166080"/>
                <a:ext cx="8353188" cy="36833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b="1" i="1" dirty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rPr>
                  <a:t>ACHIEVE @ Sedgefield</a:t>
                </a:r>
              </a:p>
            </p:txBody>
          </p:sp>
        </p:grpSp>
        <p:pic>
          <p:nvPicPr>
            <p:cNvPr id="24593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5854222"/>
              <a:ext cx="654433" cy="648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8" name="Rectangle 12"/>
          <p:cNvSpPr>
            <a:spLocks noChangeArrowheads="1"/>
          </p:cNvSpPr>
          <p:nvPr/>
        </p:nvSpPr>
        <p:spPr bwMode="auto">
          <a:xfrm>
            <a:off x="3022507" y="-26988"/>
            <a:ext cx="6121493" cy="433388"/>
          </a:xfrm>
          <a:prstGeom prst="rect">
            <a:avLst/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40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Solving Two Step Equations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251398" y="260915"/>
            <a:ext cx="2771109" cy="530967"/>
            <a:chOff x="2527301" y="3085909"/>
            <a:chExt cx="5645524" cy="965200"/>
          </a:xfrm>
        </p:grpSpPr>
        <p:pic>
          <p:nvPicPr>
            <p:cNvPr id="19" name="Picture 18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4639" y="3212352"/>
              <a:ext cx="1548186" cy="838757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527301" y="3085909"/>
              <a:ext cx="4076700" cy="965200"/>
            </a:xfrm>
            <a:prstGeom prst="rect">
              <a:avLst/>
            </a:prstGeom>
          </p:spPr>
        </p:pic>
      </p:grpSp>
      <p:sp>
        <p:nvSpPr>
          <p:cNvPr id="30" name="TextBox 29"/>
          <p:cNvSpPr txBox="1"/>
          <p:nvPr/>
        </p:nvSpPr>
        <p:spPr>
          <a:xfrm>
            <a:off x="611312" y="1060474"/>
            <a:ext cx="3384376" cy="646331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Solve 3x – 5 = 12</a:t>
            </a:r>
          </a:p>
        </p:txBody>
      </p:sp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884216"/>
              </p:ext>
            </p:extLst>
          </p:nvPr>
        </p:nvGraphicFramePr>
        <p:xfrm>
          <a:off x="1475408" y="2106988"/>
          <a:ext cx="2952328" cy="266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02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22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98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</a:rPr>
                        <a:t>3x - 5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</a:rPr>
                        <a:t>=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rgbClr val="FF0000"/>
                          </a:solidFill>
                        </a:rPr>
                        <a:t>+5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rgbClr val="FF0000"/>
                          </a:solidFill>
                        </a:rPr>
                        <a:t>+5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</a:rPr>
                        <a:t>3x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</a:rPr>
                        <a:t>=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rgbClr val="FF0000"/>
                          </a:solidFill>
                        </a:rPr>
                        <a:t>÷</a:t>
                      </a:r>
                      <a:r>
                        <a:rPr lang="en-GB" sz="1800" b="1" baseline="0" dirty="0">
                          <a:solidFill>
                            <a:srgbClr val="FF0000"/>
                          </a:solidFill>
                        </a:rPr>
                        <a:t> 3</a:t>
                      </a:r>
                      <a:endParaRPr lang="en-GB" sz="1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rgbClr val="FF0000"/>
                          </a:solidFill>
                        </a:rPr>
                        <a:t>÷ 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</a:rPr>
                        <a:t>=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2" name="Diagram 31"/>
          <p:cNvGraphicFramePr/>
          <p:nvPr>
            <p:extLst>
              <p:ext uri="{D42A27DB-BD31-4B8C-83A1-F6EECF244321}">
                <p14:modId xmlns:p14="http://schemas.microsoft.com/office/powerpoint/2010/main" val="2056742037"/>
              </p:ext>
            </p:extLst>
          </p:nvPr>
        </p:nvGraphicFramePr>
        <p:xfrm>
          <a:off x="5459218" y="1083100"/>
          <a:ext cx="261595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3" name="Curved Left Arrow 32"/>
          <p:cNvSpPr/>
          <p:nvPr/>
        </p:nvSpPr>
        <p:spPr>
          <a:xfrm rot="10800000">
            <a:off x="395288" y="2178996"/>
            <a:ext cx="1008112" cy="2448272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627535" y="5275340"/>
            <a:ext cx="3094935" cy="12003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Leave answer as an improper fraction if it doesn’t divide.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07656" y="4123765"/>
            <a:ext cx="660400" cy="762000"/>
          </a:xfrm>
          <a:prstGeom prst="rect">
            <a:avLst/>
          </a:prstGeom>
        </p:spPr>
      </p:pic>
      <p:cxnSp>
        <p:nvCxnSpPr>
          <p:cNvPr id="35" name="Straight Arrow Connector 34"/>
          <p:cNvCxnSpPr/>
          <p:nvPr/>
        </p:nvCxnSpPr>
        <p:spPr>
          <a:xfrm flipV="1">
            <a:off x="3707656" y="4768908"/>
            <a:ext cx="216024" cy="50643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073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solidFill>
            <a:schemeClr val="bg1"/>
          </a:solidFill>
          <a:ln w="508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  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76456" y="6340852"/>
            <a:ext cx="447814" cy="50405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8" name="Picture 7" descr="The Learning Box Logo Green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97360" y="191097"/>
            <a:ext cx="1656184" cy="913626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5" y="179627"/>
            <a:ext cx="975935" cy="970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835696" y="188640"/>
            <a:ext cx="59588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200" b="1" u="sng" dirty="0"/>
              <a:t>Equations: With Fractions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2633002"/>
              </p:ext>
            </p:extLst>
          </p:nvPr>
        </p:nvGraphicFramePr>
        <p:xfrm>
          <a:off x="1187624" y="2420888"/>
          <a:ext cx="3096344" cy="3755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</a:rPr>
                        <a:t>=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rgbClr val="FF0000"/>
                          </a:solidFill>
                        </a:rPr>
                        <a:t>                      -4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rgbClr val="FF0000"/>
                          </a:solidFill>
                        </a:rPr>
                        <a:t>-4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</a:rPr>
                        <a:t>=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b="1" baseline="0" dirty="0">
                          <a:solidFill>
                            <a:srgbClr val="FF0000"/>
                          </a:solidFill>
                        </a:rPr>
                        <a:t>       x2 </a:t>
                      </a:r>
                      <a:endParaRPr lang="en-GB" sz="1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rgbClr val="FF0000"/>
                          </a:solidFill>
                        </a:rPr>
                        <a:t>x2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2336"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</a:rPr>
                        <a:t>3x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</a:rPr>
                        <a:t>=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rgbClr val="FF0000"/>
                          </a:solidFill>
                        </a:rPr>
                        <a:t>÷ 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÷ 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</a:rPr>
                        <a:t>=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294374193"/>
              </p:ext>
            </p:extLst>
          </p:nvPr>
        </p:nvGraphicFramePr>
        <p:xfrm>
          <a:off x="5804191" y="1827505"/>
          <a:ext cx="261595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8" name="Curved Left Arrow 27"/>
          <p:cNvSpPr/>
          <p:nvPr/>
        </p:nvSpPr>
        <p:spPr>
          <a:xfrm rot="10800000">
            <a:off x="478968" y="2492896"/>
            <a:ext cx="1008112" cy="3600400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71600" y="1268760"/>
            <a:ext cx="3619500" cy="990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2"/>
          <a:srcRect r="42211" b="-539"/>
          <a:stretch/>
        </p:blipFill>
        <p:spPr>
          <a:xfrm>
            <a:off x="1763688" y="2420888"/>
            <a:ext cx="1224136" cy="7910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95736" y="3429000"/>
            <a:ext cx="673100" cy="6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40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09" name="Group 21"/>
          <p:cNvGrpSpPr>
            <a:grpSpLocks/>
          </p:cNvGrpSpPr>
          <p:nvPr/>
        </p:nvGrpSpPr>
        <p:grpSpPr bwMode="auto">
          <a:xfrm>
            <a:off x="179388" y="188913"/>
            <a:ext cx="8785225" cy="6480175"/>
            <a:chOff x="179388" y="188913"/>
            <a:chExt cx="8785225" cy="6480175"/>
          </a:xfrm>
        </p:grpSpPr>
        <p:grpSp>
          <p:nvGrpSpPr>
            <p:cNvPr id="17417" name="Group 12"/>
            <p:cNvGrpSpPr>
              <a:grpSpLocks/>
            </p:cNvGrpSpPr>
            <p:nvPr/>
          </p:nvGrpSpPr>
          <p:grpSpPr bwMode="auto">
            <a:xfrm>
              <a:off x="179388" y="188913"/>
              <a:ext cx="8785225" cy="6480175"/>
              <a:chOff x="179512" y="188640"/>
              <a:chExt cx="8784976" cy="6480720"/>
            </a:xfrm>
          </p:grpSpPr>
          <p:grpSp>
            <p:nvGrpSpPr>
              <p:cNvPr id="17419" name="Group 12"/>
              <p:cNvGrpSpPr>
                <a:grpSpLocks/>
              </p:cNvGrpSpPr>
              <p:nvPr/>
            </p:nvGrpSpPr>
            <p:grpSpPr bwMode="auto">
              <a:xfrm>
                <a:off x="179512" y="188640"/>
                <a:ext cx="8784976" cy="6480720"/>
                <a:chOff x="179512" y="188640"/>
                <a:chExt cx="8784976" cy="6480720"/>
              </a:xfrm>
            </p:grpSpPr>
            <p:pic>
              <p:nvPicPr>
                <p:cNvPr id="17421" name="Picture 4" descr="The Learning Box Logo Green.JPG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95757" y="332657"/>
                  <a:ext cx="1180579" cy="5751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7422" name="Picture 5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16416" y="6021288"/>
                  <a:ext cx="510339" cy="4812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5" name="Group 11"/>
                <p:cNvGrpSpPr/>
                <p:nvPr/>
              </p:nvGrpSpPr>
              <p:grpSpPr>
                <a:xfrm>
                  <a:off x="179512" y="188640"/>
                  <a:ext cx="8784976" cy="6480720"/>
                  <a:chOff x="179512" y="188640"/>
                  <a:chExt cx="8784976" cy="6480720"/>
                </a:xfrm>
                <a:gradFill flip="none" rotWithShape="1">
                  <a:gsLst>
                    <a:gs pos="0">
                      <a:srgbClr val="92D050">
                        <a:shade val="30000"/>
                        <a:satMod val="115000"/>
                      </a:srgbClr>
                    </a:gs>
                    <a:gs pos="50000">
                      <a:srgbClr val="92D050">
                        <a:shade val="67500"/>
                        <a:satMod val="115000"/>
                      </a:srgbClr>
                    </a:gs>
                    <a:gs pos="100000">
                      <a:srgbClr val="92D05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</p:grpSpPr>
              <p:sp>
                <p:nvSpPr>
                  <p:cNvPr id="21" name="Rectangle 20"/>
                  <p:cNvSpPr/>
                  <p:nvPr/>
                </p:nvSpPr>
                <p:spPr>
                  <a:xfrm>
                    <a:off x="179512" y="260648"/>
                    <a:ext cx="72008" cy="6408712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/>
                  </a:p>
                </p:txBody>
              </p:sp>
              <p:sp>
                <p:nvSpPr>
                  <p:cNvPr id="22" name="Rectangle 21"/>
                  <p:cNvSpPr/>
                  <p:nvPr/>
                </p:nvSpPr>
                <p:spPr>
                  <a:xfrm>
                    <a:off x="8892480" y="188640"/>
                    <a:ext cx="72008" cy="6408712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/>
                  </a:p>
                </p:txBody>
              </p:sp>
              <p:sp>
                <p:nvSpPr>
                  <p:cNvPr id="23" name="Rectangle 22"/>
                  <p:cNvSpPr/>
                  <p:nvPr/>
                </p:nvSpPr>
                <p:spPr>
                  <a:xfrm>
                    <a:off x="179512" y="188640"/>
                    <a:ext cx="8712968" cy="72008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/>
                  </a:p>
                </p:txBody>
              </p:sp>
              <p:sp>
                <p:nvSpPr>
                  <p:cNvPr id="24" name="Rectangle 23"/>
                  <p:cNvSpPr/>
                  <p:nvPr/>
                </p:nvSpPr>
                <p:spPr>
                  <a:xfrm>
                    <a:off x="251520" y="6597352"/>
                    <a:ext cx="8712968" cy="72008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/>
                  </a:p>
                </p:txBody>
              </p:sp>
            </p:grpSp>
          </p:grpSp>
          <p:sp>
            <p:nvSpPr>
              <p:cNvPr id="17" name="TextBox 16"/>
              <p:cNvSpPr txBox="1"/>
              <p:nvPr/>
            </p:nvSpPr>
            <p:spPr>
              <a:xfrm>
                <a:off x="395406" y="6166080"/>
                <a:ext cx="8353188" cy="36833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b="1" i="1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pic>
          <p:nvPicPr>
            <p:cNvPr id="17418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332657"/>
              <a:ext cx="654433" cy="648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8" name="Rectangle 12"/>
          <p:cNvSpPr>
            <a:spLocks noChangeArrowheads="1"/>
          </p:cNvSpPr>
          <p:nvPr/>
        </p:nvSpPr>
        <p:spPr bwMode="auto">
          <a:xfrm>
            <a:off x="977900" y="404813"/>
            <a:ext cx="5897563" cy="433387"/>
          </a:xfrm>
          <a:prstGeom prst="rect">
            <a:avLst/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000" dirty="0">
                <a:solidFill>
                  <a:srgbClr val="000000"/>
                </a:solidFill>
                <a:latin typeface="Calibri" charset="0"/>
                <a:cs typeface="Arial" charset="0"/>
              </a:rPr>
              <a:t>Individual Response – Learning Check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95288" y="1125538"/>
            <a:ext cx="8353425" cy="15113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0" name="Rectangle 49"/>
          <p:cNvSpPr/>
          <p:nvPr/>
        </p:nvSpPr>
        <p:spPr>
          <a:xfrm>
            <a:off x="603946" y="2564904"/>
            <a:ext cx="727694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a typeface="+mn-ea"/>
                <a:cs typeface="Arial" charset="0"/>
              </a:rPr>
              <a:t>A</a:t>
            </a:r>
          </a:p>
        </p:txBody>
      </p:sp>
      <p:sp>
        <p:nvSpPr>
          <p:cNvPr id="51" name="Rectangle 50"/>
          <p:cNvSpPr/>
          <p:nvPr/>
        </p:nvSpPr>
        <p:spPr>
          <a:xfrm>
            <a:off x="4860032" y="2492896"/>
            <a:ext cx="727694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n-ea"/>
                <a:cs typeface="Arial" charset="0"/>
              </a:rPr>
              <a:t>B</a:t>
            </a:r>
          </a:p>
        </p:txBody>
      </p:sp>
      <p:sp>
        <p:nvSpPr>
          <p:cNvPr id="52" name="Rectangle 51"/>
          <p:cNvSpPr/>
          <p:nvPr/>
        </p:nvSpPr>
        <p:spPr>
          <a:xfrm>
            <a:off x="611560" y="4084042"/>
            <a:ext cx="727694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+mn-ea"/>
                <a:cs typeface="Arial" charset="0"/>
              </a:rPr>
              <a:t>C</a:t>
            </a:r>
          </a:p>
        </p:txBody>
      </p:sp>
      <p:sp>
        <p:nvSpPr>
          <p:cNvPr id="53" name="Rectangle 52"/>
          <p:cNvSpPr/>
          <p:nvPr/>
        </p:nvSpPr>
        <p:spPr>
          <a:xfrm>
            <a:off x="4852418" y="4193793"/>
            <a:ext cx="727694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+mn-ea"/>
                <a:cs typeface="Arial" charset="0"/>
              </a:rPr>
              <a:t>D</a:t>
            </a:r>
          </a:p>
        </p:txBody>
      </p:sp>
      <p:pic>
        <p:nvPicPr>
          <p:cNvPr id="25" name="Picture 24" descr="Habits of Mind Poster.JPG"/>
          <p:cNvPicPr/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7082044" y="332657"/>
            <a:ext cx="613802" cy="648072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1568823" y="2828059"/>
            <a:ext cx="2913530" cy="98827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50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5782235" y="2828059"/>
            <a:ext cx="2913530" cy="98827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14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1568823" y="4419205"/>
            <a:ext cx="2913530" cy="98827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11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5782235" y="4419205"/>
            <a:ext cx="2913530" cy="98827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99870" y="1263276"/>
            <a:ext cx="3564965" cy="125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237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30" grpId="0" animBg="1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7" name="Group 21"/>
          <p:cNvGrpSpPr>
            <a:grpSpLocks/>
          </p:cNvGrpSpPr>
          <p:nvPr/>
        </p:nvGrpSpPr>
        <p:grpSpPr bwMode="auto">
          <a:xfrm>
            <a:off x="179388" y="188913"/>
            <a:ext cx="8785225" cy="6480175"/>
            <a:chOff x="179388" y="188913"/>
            <a:chExt cx="8785225" cy="6480175"/>
          </a:xfrm>
        </p:grpSpPr>
        <p:grpSp>
          <p:nvGrpSpPr>
            <p:cNvPr id="24592" name="Group 12"/>
            <p:cNvGrpSpPr>
              <a:grpSpLocks/>
            </p:cNvGrpSpPr>
            <p:nvPr/>
          </p:nvGrpSpPr>
          <p:grpSpPr bwMode="auto">
            <a:xfrm>
              <a:off x="179388" y="188913"/>
              <a:ext cx="8785225" cy="6480175"/>
              <a:chOff x="179512" y="188640"/>
              <a:chExt cx="8784976" cy="6480720"/>
            </a:xfrm>
          </p:grpSpPr>
          <p:grpSp>
            <p:nvGrpSpPr>
              <p:cNvPr id="24594" name="Group 12"/>
              <p:cNvGrpSpPr>
                <a:grpSpLocks/>
              </p:cNvGrpSpPr>
              <p:nvPr/>
            </p:nvGrpSpPr>
            <p:grpSpPr bwMode="auto">
              <a:xfrm>
                <a:off x="179512" y="188640"/>
                <a:ext cx="8784976" cy="6480720"/>
                <a:chOff x="179512" y="188640"/>
                <a:chExt cx="8784976" cy="6480720"/>
              </a:xfrm>
            </p:grpSpPr>
            <p:pic>
              <p:nvPicPr>
                <p:cNvPr id="24596" name="Picture 4" descr="The Learning Box Logo Green.JPG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94378" y="332656"/>
                  <a:ext cx="1181956" cy="5758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4597" name="Picture 5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16416" y="6021288"/>
                  <a:ext cx="510339" cy="4812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5" name="Group 11"/>
                <p:cNvGrpSpPr/>
                <p:nvPr/>
              </p:nvGrpSpPr>
              <p:grpSpPr>
                <a:xfrm>
                  <a:off x="179512" y="188640"/>
                  <a:ext cx="8784976" cy="6480720"/>
                  <a:chOff x="179512" y="188640"/>
                  <a:chExt cx="8784976" cy="6480720"/>
                </a:xfrm>
                <a:gradFill flip="none" rotWithShape="1">
                  <a:gsLst>
                    <a:gs pos="0">
                      <a:srgbClr val="92D050">
                        <a:shade val="30000"/>
                        <a:satMod val="115000"/>
                      </a:srgbClr>
                    </a:gs>
                    <a:gs pos="50000">
                      <a:srgbClr val="92D050">
                        <a:shade val="67500"/>
                        <a:satMod val="115000"/>
                      </a:srgbClr>
                    </a:gs>
                    <a:gs pos="100000">
                      <a:srgbClr val="92D05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</p:grpSpPr>
              <p:sp>
                <p:nvSpPr>
                  <p:cNvPr id="21" name="Rectangle 20"/>
                  <p:cNvSpPr/>
                  <p:nvPr/>
                </p:nvSpPr>
                <p:spPr>
                  <a:xfrm>
                    <a:off x="179512" y="260648"/>
                    <a:ext cx="72008" cy="6408712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/>
                  </a:p>
                </p:txBody>
              </p:sp>
              <p:sp>
                <p:nvSpPr>
                  <p:cNvPr id="22" name="Rectangle 21"/>
                  <p:cNvSpPr/>
                  <p:nvPr/>
                </p:nvSpPr>
                <p:spPr>
                  <a:xfrm>
                    <a:off x="8892480" y="188640"/>
                    <a:ext cx="72008" cy="6408712"/>
                  </a:xfrm>
                  <a:prstGeom prst="rect">
                    <a:avLst/>
                  </a:prstGeom>
                  <a:solidFill>
                    <a:srgbClr val="9BBB59"/>
                  </a:solidFill>
                  <a:ln>
                    <a:solidFill>
                      <a:srgbClr val="9BBB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/>
                  </a:p>
                </p:txBody>
              </p:sp>
              <p:sp>
                <p:nvSpPr>
                  <p:cNvPr id="23" name="Rectangle 22"/>
                  <p:cNvSpPr/>
                  <p:nvPr/>
                </p:nvSpPr>
                <p:spPr>
                  <a:xfrm>
                    <a:off x="179512" y="188640"/>
                    <a:ext cx="8712968" cy="72008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/>
                  </a:p>
                </p:txBody>
              </p:sp>
              <p:sp>
                <p:nvSpPr>
                  <p:cNvPr id="24" name="Rectangle 23"/>
                  <p:cNvSpPr/>
                  <p:nvPr/>
                </p:nvSpPr>
                <p:spPr>
                  <a:xfrm>
                    <a:off x="251520" y="6597352"/>
                    <a:ext cx="8712968" cy="72008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/>
                  </a:p>
                </p:txBody>
              </p:sp>
            </p:grpSp>
          </p:grpSp>
          <p:sp>
            <p:nvSpPr>
              <p:cNvPr id="17" name="TextBox 16"/>
              <p:cNvSpPr txBox="1"/>
              <p:nvPr/>
            </p:nvSpPr>
            <p:spPr>
              <a:xfrm>
                <a:off x="395406" y="6166080"/>
                <a:ext cx="8353188" cy="36833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b="1" i="1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pic>
          <p:nvPicPr>
            <p:cNvPr id="24593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5854222"/>
              <a:ext cx="654433" cy="648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8" name="Rectangle 12"/>
          <p:cNvSpPr>
            <a:spLocks noChangeArrowheads="1"/>
          </p:cNvSpPr>
          <p:nvPr/>
        </p:nvSpPr>
        <p:spPr bwMode="auto">
          <a:xfrm>
            <a:off x="3022507" y="-26988"/>
            <a:ext cx="6121493" cy="433388"/>
          </a:xfrm>
          <a:prstGeom prst="rect">
            <a:avLst/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40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Solving Fractional Equations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251398" y="260915"/>
            <a:ext cx="2771109" cy="530967"/>
            <a:chOff x="2527301" y="3085909"/>
            <a:chExt cx="5645524" cy="965200"/>
          </a:xfrm>
        </p:grpSpPr>
        <p:pic>
          <p:nvPicPr>
            <p:cNvPr id="19" name="Picture 18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4639" y="3212352"/>
              <a:ext cx="1548186" cy="838757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527301" y="3085909"/>
              <a:ext cx="4076700" cy="965200"/>
            </a:xfrm>
            <a:prstGeom prst="rect">
              <a:avLst/>
            </a:prstGeom>
          </p:spPr>
        </p:pic>
      </p:grp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0148884"/>
              </p:ext>
            </p:extLst>
          </p:nvPr>
        </p:nvGraphicFramePr>
        <p:xfrm>
          <a:off x="1328004" y="2579355"/>
          <a:ext cx="3096344" cy="266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b="1" baseline="0" dirty="0">
                          <a:solidFill>
                            <a:srgbClr val="FF0000"/>
                          </a:solidFill>
                        </a:rPr>
                        <a:t>X 5</a:t>
                      </a:r>
                      <a:endParaRPr lang="en-GB" sz="1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rgbClr val="FF0000"/>
                          </a:solidFill>
                        </a:rPr>
                        <a:t>X</a:t>
                      </a:r>
                      <a:r>
                        <a:rPr lang="en-GB" sz="1800" b="1" baseline="0" dirty="0">
                          <a:solidFill>
                            <a:srgbClr val="FF0000"/>
                          </a:solidFill>
                        </a:rPr>
                        <a:t> 5</a:t>
                      </a:r>
                      <a:endParaRPr lang="en-GB" sz="1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</a:rPr>
                        <a:t>3x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</a:rPr>
                        <a:t>=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rgbClr val="FF0000"/>
                          </a:solidFill>
                        </a:rPr>
                        <a:t>÷ 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÷ 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</a:rPr>
                        <a:t>=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7" name="Diagram 26"/>
          <p:cNvGraphicFramePr/>
          <p:nvPr>
            <p:extLst>
              <p:ext uri="{D42A27DB-BD31-4B8C-83A1-F6EECF244321}">
                <p14:modId xmlns:p14="http://schemas.microsoft.com/office/powerpoint/2010/main" val="2241382449"/>
              </p:ext>
            </p:extLst>
          </p:nvPr>
        </p:nvGraphicFramePr>
        <p:xfrm>
          <a:off x="5804191" y="1505743"/>
          <a:ext cx="261595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9" name="Curved Left Arrow 28"/>
          <p:cNvSpPr/>
          <p:nvPr/>
        </p:nvSpPr>
        <p:spPr>
          <a:xfrm rot="10800000">
            <a:off x="718027" y="2047893"/>
            <a:ext cx="1008112" cy="2924142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0" name="Rectangle 12"/>
          <p:cNvSpPr>
            <a:spLocks noChangeArrowheads="1"/>
          </p:cNvSpPr>
          <p:nvPr/>
        </p:nvSpPr>
        <p:spPr bwMode="auto">
          <a:xfrm>
            <a:off x="371866" y="1072354"/>
            <a:ext cx="2287663" cy="556233"/>
          </a:xfrm>
          <a:prstGeom prst="rect">
            <a:avLst/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40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Solve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76176" y="908719"/>
            <a:ext cx="1548172" cy="9289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74637" y="2047893"/>
            <a:ext cx="1771539" cy="106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565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7" name="Group 21"/>
          <p:cNvGrpSpPr>
            <a:grpSpLocks/>
          </p:cNvGrpSpPr>
          <p:nvPr/>
        </p:nvGrpSpPr>
        <p:grpSpPr bwMode="auto">
          <a:xfrm>
            <a:off x="179388" y="188913"/>
            <a:ext cx="8785225" cy="6480175"/>
            <a:chOff x="179388" y="188913"/>
            <a:chExt cx="8785225" cy="6480175"/>
          </a:xfrm>
        </p:grpSpPr>
        <p:grpSp>
          <p:nvGrpSpPr>
            <p:cNvPr id="24592" name="Group 12"/>
            <p:cNvGrpSpPr>
              <a:grpSpLocks/>
            </p:cNvGrpSpPr>
            <p:nvPr/>
          </p:nvGrpSpPr>
          <p:grpSpPr bwMode="auto">
            <a:xfrm>
              <a:off x="179388" y="188913"/>
              <a:ext cx="8785225" cy="6480175"/>
              <a:chOff x="179512" y="188640"/>
              <a:chExt cx="8784976" cy="6480720"/>
            </a:xfrm>
          </p:grpSpPr>
          <p:grpSp>
            <p:nvGrpSpPr>
              <p:cNvPr id="24594" name="Group 12"/>
              <p:cNvGrpSpPr>
                <a:grpSpLocks/>
              </p:cNvGrpSpPr>
              <p:nvPr/>
            </p:nvGrpSpPr>
            <p:grpSpPr bwMode="auto">
              <a:xfrm>
                <a:off x="179512" y="188640"/>
                <a:ext cx="8784976" cy="6480720"/>
                <a:chOff x="179512" y="188640"/>
                <a:chExt cx="8784976" cy="6480720"/>
              </a:xfrm>
            </p:grpSpPr>
            <p:pic>
              <p:nvPicPr>
                <p:cNvPr id="24596" name="Picture 4" descr="The Learning Box Logo Green.JPG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94378" y="332656"/>
                  <a:ext cx="1181956" cy="5758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4597" name="Picture 5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16416" y="6021288"/>
                  <a:ext cx="510339" cy="4812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5" name="Group 11"/>
                <p:cNvGrpSpPr/>
                <p:nvPr/>
              </p:nvGrpSpPr>
              <p:grpSpPr>
                <a:xfrm>
                  <a:off x="179512" y="188640"/>
                  <a:ext cx="8784976" cy="6480720"/>
                  <a:chOff x="179512" y="188640"/>
                  <a:chExt cx="8784976" cy="6480720"/>
                </a:xfrm>
                <a:gradFill flip="none" rotWithShape="1">
                  <a:gsLst>
                    <a:gs pos="0">
                      <a:srgbClr val="92D050">
                        <a:shade val="30000"/>
                        <a:satMod val="115000"/>
                      </a:srgbClr>
                    </a:gs>
                    <a:gs pos="50000">
                      <a:srgbClr val="92D050">
                        <a:shade val="67500"/>
                        <a:satMod val="115000"/>
                      </a:srgbClr>
                    </a:gs>
                    <a:gs pos="100000">
                      <a:srgbClr val="92D05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</p:grpSpPr>
              <p:sp>
                <p:nvSpPr>
                  <p:cNvPr id="21" name="Rectangle 20"/>
                  <p:cNvSpPr/>
                  <p:nvPr/>
                </p:nvSpPr>
                <p:spPr>
                  <a:xfrm>
                    <a:off x="179512" y="260648"/>
                    <a:ext cx="72008" cy="6408712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/>
                  </a:p>
                </p:txBody>
              </p:sp>
              <p:sp>
                <p:nvSpPr>
                  <p:cNvPr id="22" name="Rectangle 21"/>
                  <p:cNvSpPr/>
                  <p:nvPr/>
                </p:nvSpPr>
                <p:spPr>
                  <a:xfrm>
                    <a:off x="8892480" y="188640"/>
                    <a:ext cx="72008" cy="6408712"/>
                  </a:xfrm>
                  <a:prstGeom prst="rect">
                    <a:avLst/>
                  </a:prstGeom>
                  <a:solidFill>
                    <a:srgbClr val="9BBB59"/>
                  </a:solidFill>
                  <a:ln>
                    <a:solidFill>
                      <a:srgbClr val="9BBB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/>
                  </a:p>
                </p:txBody>
              </p:sp>
              <p:sp>
                <p:nvSpPr>
                  <p:cNvPr id="23" name="Rectangle 22"/>
                  <p:cNvSpPr/>
                  <p:nvPr/>
                </p:nvSpPr>
                <p:spPr>
                  <a:xfrm>
                    <a:off x="179512" y="188640"/>
                    <a:ext cx="8712968" cy="72008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/>
                  </a:p>
                </p:txBody>
              </p:sp>
              <p:sp>
                <p:nvSpPr>
                  <p:cNvPr id="24" name="Rectangle 23"/>
                  <p:cNvSpPr/>
                  <p:nvPr/>
                </p:nvSpPr>
                <p:spPr>
                  <a:xfrm>
                    <a:off x="251520" y="6597352"/>
                    <a:ext cx="8712968" cy="72008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/>
                  </a:p>
                </p:txBody>
              </p:sp>
            </p:grpSp>
          </p:grpSp>
          <p:sp>
            <p:nvSpPr>
              <p:cNvPr id="17" name="TextBox 16"/>
              <p:cNvSpPr txBox="1"/>
              <p:nvPr/>
            </p:nvSpPr>
            <p:spPr>
              <a:xfrm>
                <a:off x="395406" y="6166080"/>
                <a:ext cx="8353188" cy="36833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b="1" i="1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pic>
          <p:nvPicPr>
            <p:cNvPr id="24593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5854222"/>
              <a:ext cx="654433" cy="648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8" name="Rectangle 12"/>
          <p:cNvSpPr>
            <a:spLocks noChangeArrowheads="1"/>
          </p:cNvSpPr>
          <p:nvPr/>
        </p:nvSpPr>
        <p:spPr bwMode="auto">
          <a:xfrm>
            <a:off x="3600824" y="-26988"/>
            <a:ext cx="5543176" cy="433388"/>
          </a:xfrm>
          <a:prstGeom prst="rect">
            <a:avLst/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40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Solving with a negative x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251398" y="260915"/>
            <a:ext cx="2771109" cy="530967"/>
            <a:chOff x="2527301" y="3085909"/>
            <a:chExt cx="5645524" cy="965200"/>
          </a:xfrm>
        </p:grpSpPr>
        <p:pic>
          <p:nvPicPr>
            <p:cNvPr id="19" name="Picture 18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4639" y="3212352"/>
              <a:ext cx="1548186" cy="838757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527301" y="3085909"/>
              <a:ext cx="4076700" cy="965200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18202" y="976411"/>
            <a:ext cx="2408610" cy="485188"/>
          </a:xfrm>
          <a:prstGeom prst="rect">
            <a:avLst/>
          </a:prstGeom>
        </p:spPr>
      </p:pic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458380"/>
              </p:ext>
            </p:extLst>
          </p:nvPr>
        </p:nvGraphicFramePr>
        <p:xfrm>
          <a:off x="1403648" y="1556989"/>
          <a:ext cx="2845752" cy="3672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46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3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80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</a:rPr>
                        <a:t>12 </a:t>
                      </a:r>
                      <a:r>
                        <a:rPr lang="mr-IN" sz="3200" b="1" dirty="0">
                          <a:solidFill>
                            <a:schemeClr val="tx1"/>
                          </a:solidFill>
                        </a:rPr>
                        <a:t>–</a:t>
                      </a:r>
                      <a:r>
                        <a:rPr lang="en-GB" sz="3200" b="1" dirty="0">
                          <a:solidFill>
                            <a:schemeClr val="tx1"/>
                          </a:solidFill>
                        </a:rPr>
                        <a:t> 2x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</a:rPr>
                        <a:t>=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rgbClr val="FF0000"/>
                          </a:solidFill>
                        </a:rPr>
                        <a:t>-12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rgbClr val="FF0000"/>
                          </a:solidFill>
                        </a:rPr>
                        <a:t>-12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</a:rPr>
                        <a:t>-2x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</a:rPr>
                        <a:t>=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</a:rPr>
                        <a:t>-8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rgbClr val="FF0000"/>
                          </a:solidFill>
                        </a:rPr>
                        <a:t>÷</a:t>
                      </a:r>
                      <a:r>
                        <a:rPr lang="en-GB" sz="1800" b="1" baseline="0" dirty="0">
                          <a:solidFill>
                            <a:srgbClr val="FF0000"/>
                          </a:solidFill>
                        </a:rPr>
                        <a:t> 2</a:t>
                      </a:r>
                      <a:endParaRPr lang="en-GB" sz="1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rgbClr val="FF0000"/>
                          </a:solidFill>
                        </a:rPr>
                        <a:t>÷ 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</a:rPr>
                        <a:t>-x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</a:rPr>
                        <a:t>=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</a:rPr>
                        <a:t>-4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rgbClr val="FF0000"/>
                          </a:solidFill>
                        </a:rPr>
                        <a:t>x</a:t>
                      </a:r>
                      <a:r>
                        <a:rPr lang="en-GB" sz="1800" b="1" baseline="0" dirty="0">
                          <a:solidFill>
                            <a:srgbClr val="FF0000"/>
                          </a:solidFill>
                        </a:rPr>
                        <a:t> (-1)</a:t>
                      </a:r>
                      <a:endParaRPr lang="en-GB" sz="1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rgbClr val="FF0000"/>
                          </a:solidFill>
                        </a:rPr>
                        <a:t>x</a:t>
                      </a:r>
                      <a:r>
                        <a:rPr lang="en-GB" sz="1800" b="1" baseline="0" dirty="0">
                          <a:solidFill>
                            <a:srgbClr val="FF0000"/>
                          </a:solidFill>
                        </a:rPr>
                        <a:t> (-1)</a:t>
                      </a:r>
                      <a:endParaRPr lang="en-GB" sz="1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</a:rPr>
                        <a:t>=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27" name="Diagram 26"/>
          <p:cNvGraphicFramePr/>
          <p:nvPr>
            <p:extLst>
              <p:ext uri="{D42A27DB-BD31-4B8C-83A1-F6EECF244321}">
                <p14:modId xmlns:p14="http://schemas.microsoft.com/office/powerpoint/2010/main" val="3218022081"/>
              </p:ext>
            </p:extLst>
          </p:nvPr>
        </p:nvGraphicFramePr>
        <p:xfrm>
          <a:off x="5076056" y="1268760"/>
          <a:ext cx="261595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9" name="Curved Left Arrow 28"/>
          <p:cNvSpPr/>
          <p:nvPr/>
        </p:nvSpPr>
        <p:spPr>
          <a:xfrm rot="10800000">
            <a:off x="397412" y="1688770"/>
            <a:ext cx="1008112" cy="3450995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288" y="876823"/>
            <a:ext cx="118313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Solve:</a:t>
            </a:r>
          </a:p>
        </p:txBody>
      </p:sp>
      <p:pic>
        <p:nvPicPr>
          <p:cNvPr id="25" name="Picture 24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176072" y="5941274"/>
            <a:ext cx="967928" cy="82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105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7" name="Group 21"/>
          <p:cNvGrpSpPr>
            <a:grpSpLocks/>
          </p:cNvGrpSpPr>
          <p:nvPr/>
        </p:nvGrpSpPr>
        <p:grpSpPr bwMode="auto">
          <a:xfrm>
            <a:off x="179388" y="188913"/>
            <a:ext cx="8785225" cy="6480175"/>
            <a:chOff x="179388" y="188913"/>
            <a:chExt cx="8785225" cy="6480175"/>
          </a:xfrm>
        </p:grpSpPr>
        <p:grpSp>
          <p:nvGrpSpPr>
            <p:cNvPr id="24592" name="Group 12"/>
            <p:cNvGrpSpPr>
              <a:grpSpLocks/>
            </p:cNvGrpSpPr>
            <p:nvPr/>
          </p:nvGrpSpPr>
          <p:grpSpPr bwMode="auto">
            <a:xfrm>
              <a:off x="179388" y="188913"/>
              <a:ext cx="8785225" cy="6480175"/>
              <a:chOff x="179512" y="188640"/>
              <a:chExt cx="8784976" cy="6480720"/>
            </a:xfrm>
          </p:grpSpPr>
          <p:grpSp>
            <p:nvGrpSpPr>
              <p:cNvPr id="24594" name="Group 12"/>
              <p:cNvGrpSpPr>
                <a:grpSpLocks/>
              </p:cNvGrpSpPr>
              <p:nvPr/>
            </p:nvGrpSpPr>
            <p:grpSpPr bwMode="auto">
              <a:xfrm>
                <a:off x="179512" y="188640"/>
                <a:ext cx="8784976" cy="6480720"/>
                <a:chOff x="179512" y="188640"/>
                <a:chExt cx="8784976" cy="6480720"/>
              </a:xfrm>
            </p:grpSpPr>
            <p:pic>
              <p:nvPicPr>
                <p:cNvPr id="24596" name="Picture 4" descr="The Learning Box Logo Green.JPG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94378" y="332656"/>
                  <a:ext cx="1181956" cy="5758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4597" name="Picture 5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16416" y="6021288"/>
                  <a:ext cx="510339" cy="4812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5" name="Group 11"/>
                <p:cNvGrpSpPr/>
                <p:nvPr/>
              </p:nvGrpSpPr>
              <p:grpSpPr>
                <a:xfrm>
                  <a:off x="179512" y="188640"/>
                  <a:ext cx="8784976" cy="6480720"/>
                  <a:chOff x="179512" y="188640"/>
                  <a:chExt cx="8784976" cy="6480720"/>
                </a:xfrm>
                <a:gradFill flip="none" rotWithShape="1">
                  <a:gsLst>
                    <a:gs pos="0">
                      <a:srgbClr val="92D050">
                        <a:shade val="30000"/>
                        <a:satMod val="115000"/>
                      </a:srgbClr>
                    </a:gs>
                    <a:gs pos="50000">
                      <a:srgbClr val="92D050">
                        <a:shade val="67500"/>
                        <a:satMod val="115000"/>
                      </a:srgbClr>
                    </a:gs>
                    <a:gs pos="100000">
                      <a:srgbClr val="92D05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</p:grpSpPr>
              <p:sp>
                <p:nvSpPr>
                  <p:cNvPr id="21" name="Rectangle 20"/>
                  <p:cNvSpPr/>
                  <p:nvPr/>
                </p:nvSpPr>
                <p:spPr>
                  <a:xfrm>
                    <a:off x="179512" y="260648"/>
                    <a:ext cx="72008" cy="6408712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/>
                  </a:p>
                </p:txBody>
              </p:sp>
              <p:sp>
                <p:nvSpPr>
                  <p:cNvPr id="22" name="Rectangle 21"/>
                  <p:cNvSpPr/>
                  <p:nvPr/>
                </p:nvSpPr>
                <p:spPr>
                  <a:xfrm>
                    <a:off x="8892480" y="188640"/>
                    <a:ext cx="72008" cy="6408712"/>
                  </a:xfrm>
                  <a:prstGeom prst="rect">
                    <a:avLst/>
                  </a:prstGeom>
                  <a:solidFill>
                    <a:srgbClr val="9BBB59"/>
                  </a:solidFill>
                  <a:ln>
                    <a:solidFill>
                      <a:srgbClr val="9BBB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/>
                  </a:p>
                </p:txBody>
              </p:sp>
              <p:sp>
                <p:nvSpPr>
                  <p:cNvPr id="23" name="Rectangle 22"/>
                  <p:cNvSpPr/>
                  <p:nvPr/>
                </p:nvSpPr>
                <p:spPr>
                  <a:xfrm>
                    <a:off x="179512" y="188640"/>
                    <a:ext cx="8712968" cy="72008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/>
                  </a:p>
                </p:txBody>
              </p:sp>
              <p:sp>
                <p:nvSpPr>
                  <p:cNvPr id="24" name="Rectangle 23"/>
                  <p:cNvSpPr/>
                  <p:nvPr/>
                </p:nvSpPr>
                <p:spPr>
                  <a:xfrm>
                    <a:off x="251520" y="6597352"/>
                    <a:ext cx="8712968" cy="72008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/>
                  </a:p>
                </p:txBody>
              </p:sp>
            </p:grpSp>
          </p:grpSp>
          <p:sp>
            <p:nvSpPr>
              <p:cNvPr id="17" name="TextBox 16"/>
              <p:cNvSpPr txBox="1"/>
              <p:nvPr/>
            </p:nvSpPr>
            <p:spPr>
              <a:xfrm>
                <a:off x="395406" y="6166080"/>
                <a:ext cx="8353188" cy="36833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/>
                <a:r>
                  <a:rPr lang="en-GB" b="1" i="1" dirty="0">
                    <a:solidFill>
                      <a:srgbClr val="A6A6A6"/>
                    </a:solidFill>
                  </a:rPr>
                  <a:t>Identify</a:t>
                </a:r>
                <a:r>
                  <a:rPr lang="en-GB" i="1" dirty="0">
                    <a:solidFill>
                      <a:srgbClr val="A6A6A6"/>
                    </a:solidFill>
                  </a:rPr>
                  <a:t> how to solve equations with an unknown on either side</a:t>
                </a:r>
                <a:endParaRPr lang="en-GB" b="1" i="1" dirty="0">
                  <a:solidFill>
                    <a:srgbClr val="A6A6A6"/>
                  </a:solidFill>
                </a:endParaRPr>
              </a:p>
            </p:txBody>
          </p:sp>
        </p:grpSp>
        <p:pic>
          <p:nvPicPr>
            <p:cNvPr id="24593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5854222"/>
              <a:ext cx="654433" cy="648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8" name="Rectangle 12"/>
          <p:cNvSpPr>
            <a:spLocks noChangeArrowheads="1"/>
          </p:cNvSpPr>
          <p:nvPr/>
        </p:nvSpPr>
        <p:spPr bwMode="auto">
          <a:xfrm>
            <a:off x="2843213" y="-26988"/>
            <a:ext cx="3781425" cy="433388"/>
          </a:xfrm>
          <a:prstGeom prst="rect">
            <a:avLst/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6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Solving Equations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77617" y="39928"/>
            <a:ext cx="2507207" cy="441973"/>
            <a:chOff x="2527301" y="3085909"/>
            <a:chExt cx="5645524" cy="965200"/>
          </a:xfrm>
          <a:solidFill>
            <a:srgbClr val="FFFFFF"/>
          </a:solidFill>
        </p:grpSpPr>
        <p:pic>
          <p:nvPicPr>
            <p:cNvPr id="19" name="Picture 18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4639" y="3212352"/>
              <a:ext cx="1548186" cy="838757"/>
            </a:xfrm>
            <a:prstGeom prst="rect">
              <a:avLst/>
            </a:prstGeom>
            <a:grpFill/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527301" y="3085909"/>
              <a:ext cx="4076700" cy="965200"/>
            </a:xfrm>
            <a:prstGeom prst="rect">
              <a:avLst/>
            </a:prstGeom>
            <a:grpFill/>
          </p:spPr>
        </p:pic>
      </p:grpSp>
      <p:sp>
        <p:nvSpPr>
          <p:cNvPr id="25" name="TextBox 24"/>
          <p:cNvSpPr txBox="1"/>
          <p:nvPr/>
        </p:nvSpPr>
        <p:spPr>
          <a:xfrm>
            <a:off x="4265942" y="2047256"/>
            <a:ext cx="33025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+mj-lt"/>
              </a:rPr>
              <a:t>4x + 22 = 7x + 10</a:t>
            </a:r>
          </a:p>
        </p:txBody>
      </p:sp>
      <p:sp>
        <p:nvSpPr>
          <p:cNvPr id="26" name="Oval 25"/>
          <p:cNvSpPr/>
          <p:nvPr/>
        </p:nvSpPr>
        <p:spPr>
          <a:xfrm>
            <a:off x="5922126" y="1975248"/>
            <a:ext cx="720080" cy="7200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6714214" y="1471192"/>
            <a:ext cx="76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A Safe Place to Fall" pitchFamily="2" charset="0"/>
              </a:rPr>
              <a:t>X side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625982" y="1471192"/>
            <a:ext cx="1329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A Safe Place to Fall" pitchFamily="2" charset="0"/>
              </a:rPr>
              <a:t>Number side</a:t>
            </a:r>
          </a:p>
        </p:txBody>
      </p:sp>
      <p:sp>
        <p:nvSpPr>
          <p:cNvPr id="30" name="Oval 29"/>
          <p:cNvSpPr/>
          <p:nvPr/>
        </p:nvSpPr>
        <p:spPr>
          <a:xfrm>
            <a:off x="4265942" y="2047256"/>
            <a:ext cx="720080" cy="7200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/>
          <p:cNvSpPr txBox="1"/>
          <p:nvPr/>
        </p:nvSpPr>
        <p:spPr>
          <a:xfrm>
            <a:off x="4265942" y="2767336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A Safe Place to Fall" pitchFamily="2" charset="0"/>
              </a:rPr>
              <a:t>-4x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362286" y="2767336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A Safe Place to Fall" pitchFamily="2" charset="0"/>
              </a:rPr>
              <a:t>-4x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409958" y="2767336"/>
            <a:ext cx="13821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+mj-lt"/>
              </a:rPr>
              <a:t>      22 </a:t>
            </a:r>
          </a:p>
        </p:txBody>
      </p:sp>
      <p:sp>
        <p:nvSpPr>
          <p:cNvPr id="34" name="Oval 33"/>
          <p:cNvSpPr/>
          <p:nvPr/>
        </p:nvSpPr>
        <p:spPr>
          <a:xfrm>
            <a:off x="6714214" y="2767336"/>
            <a:ext cx="720080" cy="7200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34"/>
          <p:cNvSpPr txBox="1"/>
          <p:nvPr/>
        </p:nvSpPr>
        <p:spPr>
          <a:xfrm>
            <a:off x="4409958" y="3343400"/>
            <a:ext cx="486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A Safe Place to Fall" pitchFamily="2" charset="0"/>
              </a:rPr>
              <a:t>-10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362286" y="3415408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A Safe Place to Fall" pitchFamily="2" charset="0"/>
              </a:rPr>
              <a:t>-10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202046" y="3487416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+mj-lt"/>
              </a:rPr>
              <a:t>12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553974" y="3991472"/>
            <a:ext cx="553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A Safe Place to Fall" pitchFamily="2" charset="0"/>
              </a:rPr>
              <a:t>÷ 3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642206" y="3991472"/>
            <a:ext cx="553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A Safe Place to Fall" pitchFamily="2" charset="0"/>
              </a:rPr>
              <a:t>÷ 3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346062" y="4207496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+mj-lt"/>
              </a:rPr>
              <a:t>4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634094" y="2767336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+mj-lt"/>
              </a:rPr>
              <a:t>=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066142" y="2767336"/>
            <a:ext cx="6190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+mj-lt"/>
              </a:rPr>
              <a:t>3x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570198" y="2767336"/>
            <a:ext cx="8819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+mj-lt"/>
              </a:rPr>
              <a:t>+10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706102" y="3487416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+mj-lt"/>
              </a:rPr>
              <a:t>=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066142" y="3487416"/>
            <a:ext cx="6190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+mj-lt"/>
              </a:rPr>
              <a:t>3x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634094" y="4207496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+mj-lt"/>
              </a:rPr>
              <a:t>=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994134" y="4207496"/>
            <a:ext cx="3850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+mj-lt"/>
              </a:rPr>
              <a:t>x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21526" y="2407296"/>
            <a:ext cx="28600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00B050"/>
                </a:solidFill>
                <a:latin typeface="A Safe Place to Fall" pitchFamily="2" charset="0"/>
              </a:rPr>
              <a:t>Take 4x from both sides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65542" y="3127376"/>
            <a:ext cx="27943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00B050"/>
                </a:solidFill>
                <a:latin typeface="A Safe Place to Fall" pitchFamily="2" charset="0"/>
              </a:rPr>
              <a:t>Take 10 from both sides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65542" y="3919464"/>
            <a:ext cx="25699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00B050"/>
                </a:solidFill>
                <a:latin typeface="A Safe Place to Fall" pitchFamily="2" charset="0"/>
              </a:rPr>
              <a:t>Divide both sides by 3</a:t>
            </a:r>
          </a:p>
        </p:txBody>
      </p:sp>
      <p:pic>
        <p:nvPicPr>
          <p:cNvPr id="51" name="Picture 50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76072" y="6022716"/>
            <a:ext cx="967928" cy="82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436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30" grpId="0" animBg="1"/>
      <p:bldP spid="30" grpId="1" animBg="1"/>
      <p:bldP spid="33" grpId="0"/>
      <p:bldP spid="34" grpId="0" animBg="1"/>
      <p:bldP spid="34" grpId="1" animBg="1"/>
      <p:bldP spid="37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843</TotalTime>
  <Words>517</Words>
  <Application>Microsoft Office PowerPoint</Application>
  <PresentationFormat>On-screen Show (4:3)</PresentationFormat>
  <Paragraphs>184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 Safe Place to Fall</vt:lpstr>
      <vt:lpstr>Arial</vt:lpstr>
      <vt:lpstr>Calibri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Starter:</dc:title>
  <dc:creator>Robert Coltman</dc:creator>
  <cp:lastModifiedBy>Lyn ZHANG</cp:lastModifiedBy>
  <cp:revision>264</cp:revision>
  <dcterms:created xsi:type="dcterms:W3CDTF">2014-02-11T08:15:10Z</dcterms:created>
  <dcterms:modified xsi:type="dcterms:W3CDTF">2022-02-09T00:37:39Z</dcterms:modified>
</cp:coreProperties>
</file>