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72" r:id="rId2"/>
    <p:sldId id="392" r:id="rId3"/>
    <p:sldId id="393" r:id="rId4"/>
    <p:sldId id="394" r:id="rId5"/>
    <p:sldId id="395" r:id="rId6"/>
    <p:sldId id="419" r:id="rId7"/>
    <p:sldId id="420" r:id="rId8"/>
    <p:sldId id="396" r:id="rId9"/>
    <p:sldId id="397" r:id="rId10"/>
    <p:sldId id="398" r:id="rId11"/>
    <p:sldId id="399" r:id="rId12"/>
    <p:sldId id="400" r:id="rId13"/>
    <p:sldId id="401" r:id="rId14"/>
    <p:sldId id="402" r:id="rId15"/>
    <p:sldId id="403" r:id="rId16"/>
    <p:sldId id="404" r:id="rId17"/>
    <p:sldId id="405" r:id="rId18"/>
    <p:sldId id="406" r:id="rId19"/>
    <p:sldId id="407" r:id="rId20"/>
    <p:sldId id="408" r:id="rId21"/>
    <p:sldId id="409" r:id="rId22"/>
    <p:sldId id="410" r:id="rId23"/>
    <p:sldId id="414" r:id="rId24"/>
    <p:sldId id="413" r:id="rId25"/>
    <p:sldId id="412" r:id="rId26"/>
    <p:sldId id="415" r:id="rId27"/>
    <p:sldId id="416" r:id="rId28"/>
    <p:sldId id="417" r:id="rId29"/>
    <p:sldId id="418" r:id="rId30"/>
  </p:sldIdLst>
  <p:sldSz cx="9144000" cy="6858000" type="screen4x3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AFEBF1"/>
    <a:srgbClr val="86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4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655B08-87A2-4658-956B-215E5344EF8A}" type="datetimeFigureOut">
              <a:rPr lang="en-GB" smtClean="0"/>
              <a:t>21/10/2022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D292F2-2053-4304-96F0-3B12528BDB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7974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FC3922-5EB1-4A7A-9541-7BF1BE1740EC}" type="datetimeFigureOut">
              <a:rPr lang="en-GB" smtClean="0"/>
              <a:t>21/10/2022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369C9D-0B2A-4FA1-8511-1F1FCA5D7A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2155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Highlight</a:t>
            </a:r>
            <a:r>
              <a:rPr lang="en-GB" baseline="0" dirty="0"/>
              <a:t> the gradients illustrated on the following few cards on the accompanying matching cards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69C9D-0B2A-4FA1-8511-1F1FCA5D7A8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75977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3529AA-6135-4391-AD24-8B7025F6F11F}" type="slidenum">
              <a:rPr lang="en-GB"/>
              <a:pPr/>
              <a:t>12</a:t>
            </a:fld>
            <a:endParaRPr lang="en-GB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Answer</a:t>
            </a:r>
            <a:r>
              <a:rPr lang="en-US" baseline="0" dirty="0"/>
              <a:t> with MWB’s</a:t>
            </a: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3529AA-6135-4391-AD24-8B7025F6F11F}" type="slidenum">
              <a:rPr lang="en-GB"/>
              <a:pPr/>
              <a:t>13</a:t>
            </a:fld>
            <a:endParaRPr lang="en-GB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Answer</a:t>
            </a:r>
            <a:r>
              <a:rPr lang="en-US" baseline="0" dirty="0"/>
              <a:t> with MWB’s</a:t>
            </a: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3529AA-6135-4391-AD24-8B7025F6F11F}" type="slidenum">
              <a:rPr lang="en-GB"/>
              <a:pPr/>
              <a:t>14</a:t>
            </a:fld>
            <a:endParaRPr lang="en-GB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Answer</a:t>
            </a:r>
            <a:r>
              <a:rPr lang="en-US" baseline="0" dirty="0"/>
              <a:t> with MWB’s</a:t>
            </a:r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3529AA-6135-4391-AD24-8B7025F6F11F}" type="slidenum">
              <a:rPr lang="en-GB"/>
              <a:pPr/>
              <a:t>15</a:t>
            </a:fld>
            <a:endParaRPr lang="en-GB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Answer</a:t>
            </a:r>
            <a:r>
              <a:rPr lang="en-US" baseline="0" dirty="0"/>
              <a:t> with MWB’s</a:t>
            </a:r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3529AA-6135-4391-AD24-8B7025F6F11F}" type="slidenum">
              <a:rPr lang="en-GB"/>
              <a:pPr/>
              <a:t>16</a:t>
            </a:fld>
            <a:endParaRPr lang="en-GB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Answer</a:t>
            </a:r>
            <a:r>
              <a:rPr lang="en-US" baseline="0" dirty="0"/>
              <a:t> with MWB’s</a:t>
            </a:r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3529AA-6135-4391-AD24-8B7025F6F11F}" type="slidenum">
              <a:rPr lang="en-GB"/>
              <a:pPr/>
              <a:t>17</a:t>
            </a:fld>
            <a:endParaRPr lang="en-GB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Paired</a:t>
            </a:r>
            <a:r>
              <a:rPr lang="en-US" baseline="0" dirty="0"/>
              <a:t> discussion for 1 minute then choose a pair to complete on board</a:t>
            </a:r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3529AA-6135-4391-AD24-8B7025F6F11F}" type="slidenum">
              <a:rPr lang="en-GB"/>
              <a:pPr/>
              <a:t>18</a:t>
            </a:fld>
            <a:endParaRPr lang="en-GB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Allow 15-20</a:t>
            </a:r>
            <a:r>
              <a:rPr lang="en-US" baseline="0" dirty="0"/>
              <a:t> minutes in pairs/ groups</a:t>
            </a:r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3529AA-6135-4391-AD24-8B7025F6F11F}" type="slidenum">
              <a:rPr lang="en-GB"/>
              <a:pPr/>
              <a:t>19</a:t>
            </a:fld>
            <a:endParaRPr lang="en-GB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3529AA-6135-4391-AD24-8B7025F6F11F}" type="slidenum">
              <a:rPr lang="en-GB"/>
              <a:pPr/>
              <a:t>20</a:t>
            </a:fld>
            <a:endParaRPr lang="en-GB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3529AA-6135-4391-AD24-8B7025F6F11F}" type="slidenum">
              <a:rPr lang="en-GB"/>
              <a:pPr/>
              <a:t>21</a:t>
            </a:fld>
            <a:endParaRPr lang="en-GB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3529AA-6135-4391-AD24-8B7025F6F11F}" type="slidenum">
              <a:rPr lang="en-GB"/>
              <a:pPr/>
              <a:t>2</a:t>
            </a:fld>
            <a:endParaRPr lang="en-GB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http://www.youtube.com/watch?v=i9MytO0O_q0&amp;safe=active for countdown clock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3529AA-6135-4391-AD24-8B7025F6F11F}" type="slidenum">
              <a:rPr lang="en-GB"/>
              <a:pPr/>
              <a:t>22</a:t>
            </a:fld>
            <a:endParaRPr lang="en-GB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3529AA-6135-4391-AD24-8B7025F6F11F}" type="slidenum">
              <a:rPr lang="en-GB"/>
              <a:pPr/>
              <a:t>23</a:t>
            </a:fld>
            <a:endParaRPr lang="en-GB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3529AA-6135-4391-AD24-8B7025F6F11F}" type="slidenum">
              <a:rPr lang="en-GB"/>
              <a:pPr/>
              <a:t>24</a:t>
            </a:fld>
            <a:endParaRPr lang="en-GB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3529AA-6135-4391-AD24-8B7025F6F11F}" type="slidenum">
              <a:rPr lang="en-GB"/>
              <a:pPr/>
              <a:t>25</a:t>
            </a:fld>
            <a:endParaRPr lang="en-GB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3529AA-6135-4391-AD24-8B7025F6F11F}" type="slidenum">
              <a:rPr lang="en-GB"/>
              <a:pPr/>
              <a:t>26</a:t>
            </a:fld>
            <a:endParaRPr lang="en-GB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3529AA-6135-4391-AD24-8B7025F6F11F}" type="slidenum">
              <a:rPr lang="en-GB"/>
              <a:pPr/>
              <a:t>27</a:t>
            </a:fld>
            <a:endParaRPr lang="en-GB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3529AA-6135-4391-AD24-8B7025F6F11F}" type="slidenum">
              <a:rPr lang="en-GB"/>
              <a:pPr/>
              <a:t>28</a:t>
            </a:fld>
            <a:endParaRPr lang="en-GB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3529AA-6135-4391-AD24-8B7025F6F11F}" type="slidenum">
              <a:rPr lang="en-GB"/>
              <a:pPr/>
              <a:t>3</a:t>
            </a:fld>
            <a:endParaRPr lang="en-GB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30 seconds to observe</a:t>
            </a:r>
            <a:r>
              <a:rPr lang="en-US" baseline="0" dirty="0"/>
              <a:t> (no notes) accompanied by countdown clock </a:t>
            </a:r>
            <a:r>
              <a:rPr lang="en-US" dirty="0"/>
              <a:t>http://www.youtube.com/watch?v=i9MytO0O_q0&amp;safe=active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3529AA-6135-4391-AD24-8B7025F6F11F}" type="slidenum">
              <a:rPr lang="en-GB"/>
              <a:pPr/>
              <a:t>4</a:t>
            </a:fld>
            <a:endParaRPr lang="en-GB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 minutes</a:t>
            </a:r>
            <a:r>
              <a:rPr lang="en-US" baseline="0" dirty="0"/>
              <a:t> to finish – use countdown clock for last 30 seconds</a:t>
            </a:r>
            <a:r>
              <a:rPr lang="en-US" dirty="0"/>
              <a:t>http://www.youtube.com/watch?v=i9MytO0O_q0&amp;safe=active for countdown clock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3529AA-6135-4391-AD24-8B7025F6F11F}" type="slidenum">
              <a:rPr lang="en-GB"/>
              <a:pPr/>
              <a:t>5</a:t>
            </a:fld>
            <a:endParaRPr lang="en-GB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Compare answers</a:t>
            </a:r>
            <a:r>
              <a:rPr lang="en-US" baseline="0" dirty="0"/>
              <a:t> for accuracy and ensure correct version </a:t>
            </a:r>
            <a:r>
              <a:rPr lang="en-US" baseline="0"/>
              <a:t>copied down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3529AA-6135-4391-AD24-8B7025F6F11F}" type="slidenum">
              <a:rPr lang="en-GB"/>
              <a:pPr/>
              <a:t>8</a:t>
            </a:fld>
            <a:endParaRPr lang="en-GB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3529AA-6135-4391-AD24-8B7025F6F11F}" type="slidenum">
              <a:rPr lang="en-GB"/>
              <a:pPr/>
              <a:t>9</a:t>
            </a:fld>
            <a:endParaRPr lang="en-GB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3529AA-6135-4391-AD24-8B7025F6F11F}" type="slidenum">
              <a:rPr lang="en-GB"/>
              <a:pPr/>
              <a:t>10</a:t>
            </a:fld>
            <a:endParaRPr lang="en-GB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3529AA-6135-4391-AD24-8B7025F6F11F}" type="slidenum">
              <a:rPr lang="en-GB"/>
              <a:pPr/>
              <a:t>11</a:t>
            </a:fld>
            <a:endParaRPr lang="en-GB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DA05D-E6B5-46FE-9D2D-1DC465FF46A5}" type="datetimeFigureOut">
              <a:rPr lang="en-GB" smtClean="0"/>
              <a:pPr/>
              <a:t>21/10/2022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0279-C754-44BB-8ACC-4DAC2E8364C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DA05D-E6B5-46FE-9D2D-1DC465FF46A5}" type="datetimeFigureOut">
              <a:rPr lang="en-GB" smtClean="0"/>
              <a:pPr/>
              <a:t>21/10/2022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0279-C754-44BB-8ACC-4DAC2E8364C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DA05D-E6B5-46FE-9D2D-1DC465FF46A5}" type="datetimeFigureOut">
              <a:rPr lang="en-GB" smtClean="0"/>
              <a:pPr/>
              <a:t>21/10/2022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0279-C754-44BB-8ACC-4DAC2E8364C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DA05D-E6B5-46FE-9D2D-1DC465FF46A5}" type="datetimeFigureOut">
              <a:rPr lang="en-GB" smtClean="0"/>
              <a:pPr/>
              <a:t>21/10/2022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0279-C754-44BB-8ACC-4DAC2E8364C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DA05D-E6B5-46FE-9D2D-1DC465FF46A5}" type="datetimeFigureOut">
              <a:rPr lang="en-GB" smtClean="0"/>
              <a:pPr/>
              <a:t>21/10/2022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0279-C754-44BB-8ACC-4DAC2E8364C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DA05D-E6B5-46FE-9D2D-1DC465FF46A5}" type="datetimeFigureOut">
              <a:rPr lang="en-GB" smtClean="0"/>
              <a:pPr/>
              <a:t>21/10/2022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0279-C754-44BB-8ACC-4DAC2E8364C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DA05D-E6B5-46FE-9D2D-1DC465FF46A5}" type="datetimeFigureOut">
              <a:rPr lang="en-GB" smtClean="0"/>
              <a:pPr/>
              <a:t>21/10/2022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0279-C754-44BB-8ACC-4DAC2E8364C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DA05D-E6B5-46FE-9D2D-1DC465FF46A5}" type="datetimeFigureOut">
              <a:rPr lang="en-GB" smtClean="0"/>
              <a:pPr/>
              <a:t>21/10/2022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0279-C754-44BB-8ACC-4DAC2E8364C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DA05D-E6B5-46FE-9D2D-1DC465FF46A5}" type="datetimeFigureOut">
              <a:rPr lang="en-GB" smtClean="0"/>
              <a:pPr/>
              <a:t>21/10/2022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0279-C754-44BB-8ACC-4DAC2E8364C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DA05D-E6B5-46FE-9D2D-1DC465FF46A5}" type="datetimeFigureOut">
              <a:rPr lang="en-GB" smtClean="0"/>
              <a:pPr/>
              <a:t>21/10/2022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0279-C754-44BB-8ACC-4DAC2E8364C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DA05D-E6B5-46FE-9D2D-1DC465FF46A5}" type="datetimeFigureOut">
              <a:rPr lang="en-GB" smtClean="0"/>
              <a:pPr/>
              <a:t>21/10/2022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0279-C754-44BB-8ACC-4DAC2E8364C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EAEA">
            <a:alpha val="3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DA05D-E6B5-46FE-9D2D-1DC465FF46A5}" type="datetimeFigureOut">
              <a:rPr lang="en-GB" smtClean="0"/>
              <a:pPr/>
              <a:t>21/10/2022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A0279-C754-44BB-8ACC-4DAC2E8364C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i9MytO0O_q0&amp;safe=activ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711506" y="419355"/>
            <a:ext cx="7772400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u="sng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Distance-Time graphs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178939" y="1322363"/>
            <a:ext cx="6728792" cy="450453"/>
          </a:xfrm>
          <a:prstGeom prst="rect">
            <a:avLst/>
          </a:prstGeom>
          <a:solidFill>
            <a:srgbClr val="ECF84E"/>
          </a:solidFill>
          <a:ln>
            <a:solidFill>
              <a:schemeClr val="accent4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>
                <a:solidFill>
                  <a:srgbClr val="002060"/>
                </a:solidFill>
              </a:rPr>
              <a:t>LO To interpret distance-time graphs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-140862"/>
            <a:ext cx="7772400" cy="8509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GB" b="1" u="sng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Chapter 6AB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496" y="2276872"/>
            <a:ext cx="4427008" cy="367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 txBox="1">
            <a:spLocks/>
          </p:cNvSpPr>
          <p:nvPr/>
        </p:nvSpPr>
        <p:spPr>
          <a:xfrm>
            <a:off x="174998" y="2996952"/>
            <a:ext cx="792088" cy="8509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endParaRPr lang="en-GB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79034" y="-34255"/>
            <a:ext cx="8613446" cy="8509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GB" sz="40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Find the speed in the following distance-time graph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004048" y="1739379"/>
            <a:ext cx="3960439" cy="1257573"/>
          </a:xfrm>
          <a:prstGeom prst="rect">
            <a:avLst/>
          </a:prstGeom>
          <a:solidFill>
            <a:srgbClr val="FFFF00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GB" sz="40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Speed = </a:t>
            </a:r>
            <a:r>
              <a:rPr lang="en-GB" sz="4000" b="1" u="sng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distance</a:t>
            </a:r>
          </a:p>
          <a:p>
            <a:pPr algn="l"/>
            <a:r>
              <a:rPr lang="en-GB" sz="40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               time</a:t>
            </a:r>
          </a:p>
          <a:p>
            <a:pPr algn="l"/>
            <a:r>
              <a:rPr lang="en-GB" sz="40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			    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4772025" cy="485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5076056" y="3264793"/>
            <a:ext cx="3960439" cy="1257573"/>
          </a:xfrm>
          <a:prstGeom prst="rect">
            <a:avLst/>
          </a:prstGeom>
          <a:noFill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GB" sz="40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Speed = </a:t>
            </a:r>
            <a:r>
              <a:rPr lang="en-GB" sz="4000" b="1" u="sng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20miles</a:t>
            </a:r>
          </a:p>
          <a:p>
            <a:pPr algn="l"/>
            <a:r>
              <a:rPr lang="en-GB" sz="40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           4hrs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076056" y="4513561"/>
            <a:ext cx="3960439" cy="1257573"/>
          </a:xfrm>
          <a:prstGeom prst="rect">
            <a:avLst/>
          </a:prstGeom>
          <a:noFill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GB" sz="40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Speed = 5 mph</a:t>
            </a:r>
          </a:p>
        </p:txBody>
      </p:sp>
    </p:spTree>
    <p:extLst>
      <p:ext uri="{BB962C8B-B14F-4D97-AF65-F5344CB8AC3E}">
        <p14:creationId xmlns:p14="http://schemas.microsoft.com/office/powerpoint/2010/main" val="14378579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 txBox="1">
            <a:spLocks/>
          </p:cNvSpPr>
          <p:nvPr/>
        </p:nvSpPr>
        <p:spPr>
          <a:xfrm>
            <a:off x="174998" y="2996952"/>
            <a:ext cx="792088" cy="8509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endParaRPr lang="en-GB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79034" y="-34255"/>
            <a:ext cx="8613446" cy="8509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GB" sz="40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Find the speed in the following distance-time graph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004048" y="1739379"/>
            <a:ext cx="3960439" cy="1257573"/>
          </a:xfrm>
          <a:prstGeom prst="rect">
            <a:avLst/>
          </a:prstGeom>
          <a:solidFill>
            <a:srgbClr val="FFFF00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GB" sz="40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Speed = </a:t>
            </a:r>
            <a:r>
              <a:rPr lang="en-GB" sz="4000" b="1" u="sng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distance</a:t>
            </a:r>
          </a:p>
          <a:p>
            <a:pPr algn="l"/>
            <a:r>
              <a:rPr lang="en-GB" sz="40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               time</a:t>
            </a:r>
          </a:p>
          <a:p>
            <a:pPr algn="l"/>
            <a:r>
              <a:rPr lang="en-GB" sz="40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			    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076056" y="3264793"/>
            <a:ext cx="3960439" cy="1257573"/>
          </a:xfrm>
          <a:prstGeom prst="rect">
            <a:avLst/>
          </a:prstGeom>
          <a:noFill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GB" sz="40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Speed = </a:t>
            </a:r>
            <a:r>
              <a:rPr lang="en-GB" sz="4000" b="1" u="sng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80miles</a:t>
            </a:r>
          </a:p>
          <a:p>
            <a:pPr algn="l"/>
            <a:r>
              <a:rPr lang="en-GB" sz="40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           2hrs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076056" y="4513561"/>
            <a:ext cx="3960439" cy="1257573"/>
          </a:xfrm>
          <a:prstGeom prst="rect">
            <a:avLst/>
          </a:prstGeom>
          <a:noFill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GB" sz="40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Speed = 40 mph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4" y="1196752"/>
            <a:ext cx="492442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32507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 txBox="1">
            <a:spLocks/>
          </p:cNvSpPr>
          <p:nvPr/>
        </p:nvSpPr>
        <p:spPr>
          <a:xfrm>
            <a:off x="174998" y="2996952"/>
            <a:ext cx="792088" cy="8509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endParaRPr lang="en-GB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79034" y="-34255"/>
            <a:ext cx="8613446" cy="8509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GB" sz="4000" b="1" u="sng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5 Quick questions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7312" y="816298"/>
            <a:ext cx="8785168" cy="8509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GB" sz="48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1) 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791" y="1994139"/>
            <a:ext cx="9471371" cy="3972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65377" y="910289"/>
            <a:ext cx="68407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</a:rPr>
              <a:t>Which graph shows the object moving </a:t>
            </a:r>
            <a:br>
              <a:rPr lang="en-GB" sz="3200" b="1" dirty="0">
                <a:solidFill>
                  <a:srgbClr val="002060"/>
                </a:solidFill>
              </a:rPr>
            </a:br>
            <a:r>
              <a:rPr lang="en-GB" sz="3200" b="1" dirty="0">
                <a:solidFill>
                  <a:srgbClr val="002060"/>
                </a:solidFill>
              </a:rPr>
              <a:t>at a faster speed?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946915"/>
            <a:ext cx="1038225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921391"/>
            <a:ext cx="103822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1987507"/>
            <a:ext cx="4355976" cy="4870493"/>
          </a:xfrm>
          <a:prstGeom prst="rect">
            <a:avLst/>
          </a:prstGeom>
          <a:solidFill>
            <a:srgbClr val="CCFFFF">
              <a:alpha val="79000"/>
            </a:srgbClr>
          </a:solidFill>
          <a:ln>
            <a:solidFill>
              <a:srgbClr val="CC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95536" y="3422402"/>
            <a:ext cx="3860918" cy="8509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GB" sz="3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The </a:t>
            </a:r>
            <a:r>
              <a:rPr lang="en-GB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steeper</a:t>
            </a:r>
            <a:r>
              <a:rPr lang="en-GB" sz="3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the </a:t>
            </a:r>
            <a:r>
              <a:rPr lang="en-GB" sz="3200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gradient</a:t>
            </a:r>
            <a:r>
              <a:rPr lang="en-GB" sz="3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the </a:t>
            </a:r>
            <a:r>
              <a:rPr lang="en-GB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faster</a:t>
            </a:r>
            <a:r>
              <a:rPr lang="en-GB" sz="3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the </a:t>
            </a:r>
            <a:r>
              <a:rPr lang="en-GB" sz="3200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speed</a:t>
            </a:r>
          </a:p>
        </p:txBody>
      </p:sp>
    </p:spTree>
    <p:extLst>
      <p:ext uri="{BB962C8B-B14F-4D97-AF65-F5344CB8AC3E}">
        <p14:creationId xmlns:p14="http://schemas.microsoft.com/office/powerpoint/2010/main" val="1151464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 txBox="1">
            <a:spLocks/>
          </p:cNvSpPr>
          <p:nvPr/>
        </p:nvSpPr>
        <p:spPr>
          <a:xfrm>
            <a:off x="174998" y="2996952"/>
            <a:ext cx="792088" cy="8509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endParaRPr lang="en-GB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79034" y="-34255"/>
            <a:ext cx="8613446" cy="8509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GB" sz="4000" b="1" u="sng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5 Quick questions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7312" y="816298"/>
            <a:ext cx="8785168" cy="8509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GB" sz="48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2) </a:t>
            </a:r>
          </a:p>
        </p:txBody>
      </p:sp>
      <p:sp>
        <p:nvSpPr>
          <p:cNvPr id="2" name="Rectangle 1"/>
          <p:cNvSpPr/>
          <p:nvPr/>
        </p:nvSpPr>
        <p:spPr>
          <a:xfrm>
            <a:off x="1165377" y="910289"/>
            <a:ext cx="68407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</a:rPr>
              <a:t>Use one word to describe what is happening at B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47" y="1987507"/>
            <a:ext cx="79248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356710" y="3573016"/>
            <a:ext cx="29164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rgbClr val="FF0000"/>
                </a:solidFill>
              </a:rPr>
              <a:t>Stationary</a:t>
            </a:r>
          </a:p>
        </p:txBody>
      </p:sp>
    </p:spTree>
    <p:extLst>
      <p:ext uri="{BB962C8B-B14F-4D97-AF65-F5344CB8AC3E}">
        <p14:creationId xmlns:p14="http://schemas.microsoft.com/office/powerpoint/2010/main" val="33499241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 txBox="1">
            <a:spLocks/>
          </p:cNvSpPr>
          <p:nvPr/>
        </p:nvSpPr>
        <p:spPr>
          <a:xfrm>
            <a:off x="174998" y="2996952"/>
            <a:ext cx="792088" cy="8509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endParaRPr lang="en-GB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79034" y="-34255"/>
            <a:ext cx="8613446" cy="8509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GB" sz="4000" b="1" u="sng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5 Quick questions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7312" y="816298"/>
            <a:ext cx="8785168" cy="8509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GB" sz="48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3) </a:t>
            </a:r>
          </a:p>
        </p:txBody>
      </p:sp>
      <p:sp>
        <p:nvSpPr>
          <p:cNvPr id="2" name="Rectangle 1"/>
          <p:cNvSpPr/>
          <p:nvPr/>
        </p:nvSpPr>
        <p:spPr>
          <a:xfrm>
            <a:off x="1165376" y="910289"/>
            <a:ext cx="75830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</a:rPr>
              <a:t>Which object is moving at a steady speed?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699965"/>
            <a:ext cx="5048250" cy="416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862390"/>
            <a:ext cx="1038225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13" y="5852865"/>
            <a:ext cx="103822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2555776" y="2348880"/>
            <a:ext cx="2738891" cy="1498972"/>
            <a:chOff x="2555776" y="2348880"/>
            <a:chExt cx="2738891" cy="1498972"/>
          </a:xfrm>
        </p:grpSpPr>
        <p:sp>
          <p:nvSpPr>
            <p:cNvPr id="3" name="Rectangle 2"/>
            <p:cNvSpPr/>
            <p:nvPr/>
          </p:nvSpPr>
          <p:spPr>
            <a:xfrm>
              <a:off x="2555776" y="2348880"/>
              <a:ext cx="273889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000" b="1" dirty="0">
                  <a:solidFill>
                    <a:srgbClr val="FF0000"/>
                  </a:solidFill>
                </a:rPr>
                <a:t>Steady (constant) speed</a:t>
              </a:r>
            </a:p>
          </p:txBody>
        </p:sp>
        <p:cxnSp>
          <p:nvCxnSpPr>
            <p:cNvPr id="5" name="Straight Arrow Connector 4"/>
            <p:cNvCxnSpPr/>
            <p:nvPr/>
          </p:nvCxnSpPr>
          <p:spPr>
            <a:xfrm>
              <a:off x="3635896" y="2748990"/>
              <a:ext cx="720080" cy="1098862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815041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 txBox="1">
            <a:spLocks/>
          </p:cNvSpPr>
          <p:nvPr/>
        </p:nvSpPr>
        <p:spPr>
          <a:xfrm>
            <a:off x="174998" y="2996952"/>
            <a:ext cx="792088" cy="8509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endParaRPr lang="en-GB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79034" y="-34255"/>
            <a:ext cx="8613446" cy="8509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GB" sz="4000" b="1" u="sng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5 Quick questions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7312" y="816298"/>
            <a:ext cx="8785168" cy="8509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GB" sz="48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4) </a:t>
            </a:r>
          </a:p>
        </p:txBody>
      </p:sp>
      <p:sp>
        <p:nvSpPr>
          <p:cNvPr id="2" name="Rectangle 1"/>
          <p:cNvSpPr/>
          <p:nvPr/>
        </p:nvSpPr>
        <p:spPr>
          <a:xfrm>
            <a:off x="1165376" y="910289"/>
            <a:ext cx="78711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</a:rPr>
              <a:t>How far does this object travel in 4 seconds?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1495064"/>
            <a:ext cx="5269621" cy="524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/>
        </p:nvCxnSpPr>
        <p:spPr>
          <a:xfrm flipV="1">
            <a:off x="5253980" y="2132856"/>
            <a:ext cx="0" cy="367240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3491880" y="2132856"/>
            <a:ext cx="176210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101750" y="1840468"/>
            <a:ext cx="13100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rgbClr val="FF0000"/>
                </a:solidFill>
              </a:rPr>
              <a:t>40m</a:t>
            </a:r>
          </a:p>
        </p:txBody>
      </p:sp>
    </p:spTree>
    <p:extLst>
      <p:ext uri="{BB962C8B-B14F-4D97-AF65-F5344CB8AC3E}">
        <p14:creationId xmlns:p14="http://schemas.microsoft.com/office/powerpoint/2010/main" val="10003648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41748"/>
            <a:ext cx="5905500" cy="555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itle 1"/>
          <p:cNvSpPr txBox="1">
            <a:spLocks/>
          </p:cNvSpPr>
          <p:nvPr/>
        </p:nvSpPr>
        <p:spPr>
          <a:xfrm>
            <a:off x="174998" y="2996952"/>
            <a:ext cx="792088" cy="8509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endParaRPr lang="en-GB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79034" y="-34255"/>
            <a:ext cx="8613446" cy="8509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GB" sz="4000" b="1" u="sng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5 Quick questions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580684"/>
            <a:ext cx="8785168" cy="8509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GB" sz="48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5) </a:t>
            </a:r>
          </a:p>
        </p:txBody>
      </p:sp>
      <p:sp>
        <p:nvSpPr>
          <p:cNvPr id="2" name="Rectangle 1"/>
          <p:cNvSpPr/>
          <p:nvPr/>
        </p:nvSpPr>
        <p:spPr>
          <a:xfrm>
            <a:off x="565548" y="576092"/>
            <a:ext cx="85784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</a:rPr>
              <a:t>Use the graph to find the speed of the following object: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308304" y="3753036"/>
            <a:ext cx="0" cy="1836204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3583542" y="3717032"/>
            <a:ext cx="3724762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3136" y="5373216"/>
            <a:ext cx="21957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rgbClr val="FF0000"/>
                </a:solidFill>
              </a:rPr>
              <a:t>=20mph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43508" y="4017119"/>
            <a:ext cx="3960439" cy="1257573"/>
          </a:xfrm>
          <a:prstGeom prst="rect">
            <a:avLst/>
          </a:prstGeom>
          <a:noFill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GB" sz="4000" b="1" u="sng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40miles</a:t>
            </a:r>
          </a:p>
          <a:p>
            <a:pPr algn="l"/>
            <a:r>
              <a:rPr lang="en-GB" sz="4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2hrs</a:t>
            </a:r>
          </a:p>
        </p:txBody>
      </p:sp>
    </p:spTree>
    <p:extLst>
      <p:ext uri="{BB962C8B-B14F-4D97-AF65-F5344CB8AC3E}">
        <p14:creationId xmlns:p14="http://schemas.microsoft.com/office/powerpoint/2010/main" val="731094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 txBox="1">
            <a:spLocks/>
          </p:cNvSpPr>
          <p:nvPr/>
        </p:nvSpPr>
        <p:spPr>
          <a:xfrm>
            <a:off x="174998" y="2996952"/>
            <a:ext cx="792088" cy="8509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endParaRPr lang="en-GB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79034" y="-34255"/>
            <a:ext cx="8613446" cy="8509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GB" sz="4000" b="1" u="sng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Matching activity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68" y="816645"/>
            <a:ext cx="228600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833413"/>
            <a:ext cx="2266950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833413"/>
            <a:ext cx="2266950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789040"/>
            <a:ext cx="2295525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970" y="3443287"/>
            <a:ext cx="2276475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365104"/>
            <a:ext cx="233362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035284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 txBox="1">
            <a:spLocks/>
          </p:cNvSpPr>
          <p:nvPr/>
        </p:nvSpPr>
        <p:spPr>
          <a:xfrm>
            <a:off x="174998" y="2996952"/>
            <a:ext cx="792088" cy="8509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endParaRPr lang="en-GB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79034" y="-34255"/>
            <a:ext cx="8613446" cy="8509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GB" sz="4000" b="1" u="sng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Matching activity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387227"/>
            <a:ext cx="3829050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0" y="692696"/>
            <a:ext cx="8613446" cy="8509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GB" sz="40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Match the distance-time graphs with the correct descriptions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74998" y="2722116"/>
            <a:ext cx="8330526" cy="3860800"/>
            <a:chOff x="174998" y="2722116"/>
            <a:chExt cx="8330526" cy="3860800"/>
          </a:xfrm>
        </p:grpSpPr>
        <p:pic>
          <p:nvPicPr>
            <p:cNvPr id="2355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408" y="3573016"/>
              <a:ext cx="1895475" cy="3009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itle 1"/>
            <p:cNvSpPr txBox="1">
              <a:spLocks/>
            </p:cNvSpPr>
            <p:nvPr/>
          </p:nvSpPr>
          <p:spPr>
            <a:xfrm>
              <a:off x="174998" y="2722116"/>
              <a:ext cx="1978440" cy="850900"/>
            </a:xfrm>
            <a:prstGeom prst="rect">
              <a:avLst/>
            </a:prstGeom>
          </p:spPr>
          <p:txBody>
            <a:bodyPr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algn="l"/>
              <a:r>
                <a:rPr lang="en-GB" sz="4000" b="1" dirty="0">
                  <a:solidFill>
                    <a:srgbClr val="002060"/>
                  </a:solidFill>
                  <a:latin typeface="Calibri" pitchFamily="34" charset="0"/>
                  <a:cs typeface="Calibri" pitchFamily="34" charset="0"/>
                </a:rPr>
                <a:t>&gt;&gt;&gt; </a:t>
              </a:r>
              <a:r>
                <a:rPr lang="en-GB" sz="4000" b="1" dirty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EXT</a:t>
              </a:r>
              <a:endParaRPr lang="en-GB" sz="40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" name="Title 1"/>
            <p:cNvSpPr txBox="1">
              <a:spLocks/>
            </p:cNvSpPr>
            <p:nvPr/>
          </p:nvSpPr>
          <p:spPr>
            <a:xfrm>
              <a:off x="2267744" y="4797152"/>
              <a:ext cx="6237780" cy="850900"/>
            </a:xfrm>
            <a:prstGeom prst="rect">
              <a:avLst/>
            </a:prstGeom>
          </p:spPr>
          <p:txBody>
            <a:bodyPr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algn="l"/>
              <a:r>
                <a:rPr lang="en-GB" sz="4000" b="1" dirty="0">
                  <a:solidFill>
                    <a:srgbClr val="002060"/>
                  </a:solidFill>
                  <a:latin typeface="Calibri" pitchFamily="34" charset="0"/>
                  <a:cs typeface="Calibri" pitchFamily="34" charset="0"/>
                </a:rPr>
                <a:t>Choose a graph and create an alternative description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6465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 txBox="1">
            <a:spLocks/>
          </p:cNvSpPr>
          <p:nvPr/>
        </p:nvSpPr>
        <p:spPr>
          <a:xfrm>
            <a:off x="174998" y="2996952"/>
            <a:ext cx="792088" cy="8509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endParaRPr lang="en-GB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79034" y="-34255"/>
            <a:ext cx="8613446" cy="8509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GB" sz="4000" b="1" u="sng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Matching activity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81" y="1196752"/>
            <a:ext cx="3448050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23950"/>
            <a:ext cx="3000375" cy="461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08393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 txBox="1">
            <a:spLocks/>
          </p:cNvSpPr>
          <p:nvPr/>
        </p:nvSpPr>
        <p:spPr>
          <a:xfrm>
            <a:off x="279035" y="3309442"/>
            <a:ext cx="8496943" cy="364043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just"/>
            <a:r>
              <a:rPr lang="en-GB" sz="3600" b="1" dirty="0">
                <a:solidFill>
                  <a:srgbClr val="002060"/>
                </a:solidFill>
                <a:latin typeface="+mn-lt"/>
              </a:rPr>
              <a:t>Working in Pairs:</a:t>
            </a:r>
          </a:p>
          <a:p>
            <a:pPr algn="just"/>
            <a:r>
              <a:rPr lang="en-GB" sz="3600" b="1" dirty="0">
                <a:solidFill>
                  <a:srgbClr val="002060"/>
                </a:solidFill>
                <a:latin typeface="+mn-lt"/>
              </a:rPr>
              <a:t>1) You will have </a:t>
            </a:r>
            <a:r>
              <a:rPr lang="en-GB" sz="3600" b="1" dirty="0">
                <a:solidFill>
                  <a:srgbClr val="FF0000"/>
                </a:solidFill>
                <a:latin typeface="+mn-lt"/>
              </a:rPr>
              <a:t>30 seconds </a:t>
            </a:r>
            <a:r>
              <a:rPr lang="en-GB" sz="3600" b="1" dirty="0">
                <a:solidFill>
                  <a:srgbClr val="002060"/>
                </a:solidFill>
                <a:latin typeface="+mn-lt"/>
              </a:rPr>
              <a:t>to </a:t>
            </a:r>
            <a:r>
              <a:rPr lang="en-GB" sz="3600" b="1" dirty="0">
                <a:solidFill>
                  <a:srgbClr val="FF0000"/>
                </a:solidFill>
                <a:latin typeface="+mn-lt"/>
              </a:rPr>
              <a:t>look</a:t>
            </a:r>
            <a:r>
              <a:rPr lang="en-GB" sz="3600" b="1" dirty="0">
                <a:solidFill>
                  <a:srgbClr val="002060"/>
                </a:solidFill>
                <a:latin typeface="+mn-lt"/>
              </a:rPr>
              <a:t> at a graph on the following slide.</a:t>
            </a:r>
          </a:p>
          <a:p>
            <a:pPr algn="just"/>
            <a:r>
              <a:rPr lang="en-GB" sz="3600" b="1" dirty="0">
                <a:solidFill>
                  <a:srgbClr val="002060"/>
                </a:solidFill>
                <a:latin typeface="+mn-lt"/>
              </a:rPr>
              <a:t>2)  You will then have </a:t>
            </a:r>
            <a:r>
              <a:rPr lang="en-GB" sz="3600" b="1" dirty="0">
                <a:solidFill>
                  <a:srgbClr val="FF0000"/>
                </a:solidFill>
                <a:latin typeface="+mn-lt"/>
              </a:rPr>
              <a:t>2 minutes </a:t>
            </a:r>
            <a:r>
              <a:rPr lang="en-GB" sz="3600" b="1" dirty="0">
                <a:solidFill>
                  <a:srgbClr val="002060"/>
                </a:solidFill>
                <a:latin typeface="+mn-lt"/>
              </a:rPr>
              <a:t>to </a:t>
            </a:r>
            <a:r>
              <a:rPr lang="en-GB" sz="3600" b="1" dirty="0">
                <a:solidFill>
                  <a:srgbClr val="FF0000"/>
                </a:solidFill>
                <a:latin typeface="+mn-lt"/>
              </a:rPr>
              <a:t>reproduce</a:t>
            </a:r>
            <a:r>
              <a:rPr lang="en-GB" sz="3600" b="1" dirty="0">
                <a:solidFill>
                  <a:srgbClr val="002060"/>
                </a:solidFill>
                <a:latin typeface="+mn-lt"/>
              </a:rPr>
              <a:t> the diagram in as much detail as you can.</a:t>
            </a:r>
          </a:p>
          <a:p>
            <a:pPr algn="just"/>
            <a:r>
              <a:rPr lang="en-GB" sz="3600" b="1" dirty="0">
                <a:solidFill>
                  <a:srgbClr val="002060"/>
                </a:solidFill>
                <a:latin typeface="+mn-lt"/>
                <a:cs typeface="Calibri" pitchFamily="34" charset="0"/>
              </a:rPr>
              <a:t> 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174998" y="2996952"/>
            <a:ext cx="792088" cy="8509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endParaRPr lang="en-GB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79035" y="-34255"/>
            <a:ext cx="3274584" cy="8509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GB" sz="4000" b="1" u="sng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Memory Task</a:t>
            </a:r>
          </a:p>
        </p:txBody>
      </p:sp>
      <p:pic>
        <p:nvPicPr>
          <p:cNvPr id="1126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35" y="692696"/>
            <a:ext cx="245745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776" y="1015752"/>
            <a:ext cx="2219325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919758"/>
            <a:ext cx="3181350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9829220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 txBox="1">
            <a:spLocks/>
          </p:cNvSpPr>
          <p:nvPr/>
        </p:nvSpPr>
        <p:spPr>
          <a:xfrm>
            <a:off x="174998" y="2996952"/>
            <a:ext cx="792088" cy="8509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endParaRPr lang="en-GB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79034" y="-34255"/>
            <a:ext cx="8613446" cy="8509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GB" sz="4000" b="1" u="sng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Matching activity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37" y="1268760"/>
            <a:ext cx="3448050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980728"/>
            <a:ext cx="2952750" cy="459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96663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 txBox="1">
            <a:spLocks/>
          </p:cNvSpPr>
          <p:nvPr/>
        </p:nvSpPr>
        <p:spPr>
          <a:xfrm>
            <a:off x="174998" y="2996952"/>
            <a:ext cx="792088" cy="8509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endParaRPr lang="en-GB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79034" y="-34255"/>
            <a:ext cx="8613446" cy="8509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GB" sz="4000" b="1" u="sng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Matching activity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3429000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196752"/>
            <a:ext cx="2981325" cy="425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09052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 txBox="1">
            <a:spLocks/>
          </p:cNvSpPr>
          <p:nvPr/>
        </p:nvSpPr>
        <p:spPr>
          <a:xfrm>
            <a:off x="174998" y="2996952"/>
            <a:ext cx="792088" cy="8509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endParaRPr lang="en-GB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79034" y="-34255"/>
            <a:ext cx="8613446" cy="8509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GB" sz="4000" b="1" u="sng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Matching activity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3467100" cy="28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412776"/>
            <a:ext cx="3038475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9791009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 txBox="1">
            <a:spLocks/>
          </p:cNvSpPr>
          <p:nvPr/>
        </p:nvSpPr>
        <p:spPr>
          <a:xfrm>
            <a:off x="174998" y="2996952"/>
            <a:ext cx="792088" cy="8509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endParaRPr lang="en-GB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79034" y="-34255"/>
            <a:ext cx="8613446" cy="8509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GB" sz="4000" b="1" u="sng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Matching activity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42" y="1772816"/>
            <a:ext cx="3467100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934616"/>
            <a:ext cx="3019425" cy="461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00001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 txBox="1">
            <a:spLocks/>
          </p:cNvSpPr>
          <p:nvPr/>
        </p:nvSpPr>
        <p:spPr>
          <a:xfrm>
            <a:off x="174998" y="2996952"/>
            <a:ext cx="792088" cy="8509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endParaRPr lang="en-GB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79034" y="-34255"/>
            <a:ext cx="8613446" cy="8509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GB" sz="4000" b="1" u="sng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Matching activity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44389"/>
            <a:ext cx="3429000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052736"/>
            <a:ext cx="3000375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43813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 txBox="1">
            <a:spLocks/>
          </p:cNvSpPr>
          <p:nvPr/>
        </p:nvSpPr>
        <p:spPr>
          <a:xfrm>
            <a:off x="174998" y="2996952"/>
            <a:ext cx="792088" cy="8509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endParaRPr lang="en-GB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79034" y="-34255"/>
            <a:ext cx="8613446" cy="8509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endParaRPr lang="en-GB" sz="4000" b="1" u="sng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47967"/>
            <a:ext cx="4968552" cy="4799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994148" y="203787"/>
            <a:ext cx="75830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</a:rPr>
              <a:t>Which part of the graph shows the object returning to the start?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7312" y="192451"/>
            <a:ext cx="8785168" cy="8509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GB" sz="48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1)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804248" y="2060848"/>
            <a:ext cx="1033009" cy="8509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GB" sz="7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1007024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 txBox="1">
            <a:spLocks/>
          </p:cNvSpPr>
          <p:nvPr/>
        </p:nvSpPr>
        <p:spPr>
          <a:xfrm>
            <a:off x="174998" y="2996952"/>
            <a:ext cx="792088" cy="8509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endParaRPr lang="en-GB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79034" y="-34255"/>
            <a:ext cx="8613446" cy="8509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endParaRPr lang="en-GB" sz="4000" b="1" u="sng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47967"/>
            <a:ext cx="4968552" cy="4799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994148" y="203787"/>
            <a:ext cx="75830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</a:rPr>
              <a:t>Which parts of the graph shows the object moving at constant speed?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7312" y="192451"/>
            <a:ext cx="8785168" cy="8509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GB" sz="48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2)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347303" y="3019822"/>
            <a:ext cx="2545177" cy="8509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GB" sz="7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B &amp;C</a:t>
            </a:r>
          </a:p>
        </p:txBody>
      </p:sp>
    </p:spTree>
    <p:extLst>
      <p:ext uri="{BB962C8B-B14F-4D97-AF65-F5344CB8AC3E}">
        <p14:creationId xmlns:p14="http://schemas.microsoft.com/office/powerpoint/2010/main" val="25758259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66" y="1106884"/>
            <a:ext cx="7934325" cy="467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itle 1"/>
          <p:cNvSpPr txBox="1">
            <a:spLocks/>
          </p:cNvSpPr>
          <p:nvPr/>
        </p:nvSpPr>
        <p:spPr>
          <a:xfrm>
            <a:off x="174998" y="2996952"/>
            <a:ext cx="792088" cy="8509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endParaRPr lang="en-GB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79034" y="-34255"/>
            <a:ext cx="8613446" cy="8509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endParaRPr lang="en-GB" sz="4000" b="1" u="sng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4148" y="203787"/>
            <a:ext cx="80423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</a:rPr>
              <a:t>How long was the cyclist stationary for?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44191" y="101502"/>
            <a:ext cx="8785168" cy="8509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GB" sz="48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3)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162325" y="5783659"/>
            <a:ext cx="4752528" cy="8509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GB" sz="7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80 seconds</a:t>
            </a:r>
          </a:p>
        </p:txBody>
      </p:sp>
    </p:spTree>
    <p:extLst>
      <p:ext uri="{BB962C8B-B14F-4D97-AF65-F5344CB8AC3E}">
        <p14:creationId xmlns:p14="http://schemas.microsoft.com/office/powerpoint/2010/main" val="32824995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994" y="864951"/>
            <a:ext cx="9210378" cy="5428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itle 1"/>
          <p:cNvSpPr txBox="1">
            <a:spLocks/>
          </p:cNvSpPr>
          <p:nvPr/>
        </p:nvSpPr>
        <p:spPr>
          <a:xfrm>
            <a:off x="174998" y="2996952"/>
            <a:ext cx="792088" cy="8509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endParaRPr lang="en-GB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79034" y="-34255"/>
            <a:ext cx="8613446" cy="8509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endParaRPr lang="en-GB" sz="4000" b="1" u="sng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4148" y="203787"/>
            <a:ext cx="80423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</a:rPr>
              <a:t>What was the cyclists initial speed?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44191" y="101502"/>
            <a:ext cx="8785168" cy="8509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GB" sz="48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4) 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4226818" y="4797152"/>
            <a:ext cx="0" cy="595672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555776" y="4797152"/>
            <a:ext cx="1671042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 txBox="1">
            <a:spLocks/>
          </p:cNvSpPr>
          <p:nvPr/>
        </p:nvSpPr>
        <p:spPr>
          <a:xfrm>
            <a:off x="143509" y="4017119"/>
            <a:ext cx="1548172" cy="1257573"/>
          </a:xfrm>
          <a:prstGeom prst="rect">
            <a:avLst/>
          </a:prstGeom>
          <a:noFill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GB" sz="4000" b="1" u="sng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60m</a:t>
            </a:r>
          </a:p>
          <a:p>
            <a:pPr algn="l"/>
            <a:r>
              <a:rPr lang="en-GB" sz="4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60s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43508" y="5392824"/>
            <a:ext cx="2196243" cy="1257573"/>
          </a:xfrm>
          <a:prstGeom prst="rect">
            <a:avLst/>
          </a:prstGeom>
          <a:noFill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GB" sz="4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= 1 m/s</a:t>
            </a:r>
          </a:p>
        </p:txBody>
      </p:sp>
    </p:spTree>
    <p:extLst>
      <p:ext uri="{BB962C8B-B14F-4D97-AF65-F5344CB8AC3E}">
        <p14:creationId xmlns:p14="http://schemas.microsoft.com/office/powerpoint/2010/main" val="7661912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 descr="8.bmp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512740" y="908720"/>
            <a:ext cx="1843236" cy="1257573"/>
          </a:xfrm>
          <a:prstGeom prst="rect">
            <a:avLst/>
          </a:prstGeom>
          <a:noFill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GB" sz="3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Heads</a:t>
            </a:r>
          </a:p>
          <a:p>
            <a:pPr algn="l"/>
            <a:r>
              <a:rPr lang="en-GB" sz="3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home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79265" y="4537695"/>
            <a:ext cx="2180406" cy="1257573"/>
          </a:xfrm>
          <a:prstGeom prst="rect">
            <a:avLst/>
          </a:prstGeom>
          <a:noFill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GB" sz="3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Stationary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995936" y="4293096"/>
            <a:ext cx="2180406" cy="1257573"/>
          </a:xfrm>
          <a:prstGeom prst="rect">
            <a:avLst/>
          </a:prstGeom>
          <a:noFill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GB" sz="3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Stationary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963594" y="1614896"/>
            <a:ext cx="2180406" cy="1257573"/>
          </a:xfrm>
          <a:prstGeom prst="rect">
            <a:avLst/>
          </a:prstGeom>
          <a:noFill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GB" sz="3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Turns around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280026" y="5771827"/>
            <a:ext cx="2180406" cy="1257573"/>
          </a:xfrm>
          <a:prstGeom prst="rect">
            <a:avLst/>
          </a:prstGeom>
          <a:noFill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GB" sz="3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Arrives home</a:t>
            </a:r>
          </a:p>
        </p:txBody>
      </p:sp>
    </p:spTree>
    <p:extLst>
      <p:ext uri="{BB962C8B-B14F-4D97-AF65-F5344CB8AC3E}">
        <p14:creationId xmlns:p14="http://schemas.microsoft.com/office/powerpoint/2010/main" val="114011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 txBox="1">
            <a:spLocks/>
          </p:cNvSpPr>
          <p:nvPr/>
        </p:nvSpPr>
        <p:spPr>
          <a:xfrm>
            <a:off x="174998" y="2996952"/>
            <a:ext cx="792088" cy="8509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endParaRPr lang="en-GB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79035" y="-34255"/>
            <a:ext cx="3274584" cy="8509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GB" sz="4000" b="1" u="sng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Memory Task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63" y="655289"/>
            <a:ext cx="7961398" cy="6172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667483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 txBox="1">
            <a:spLocks/>
          </p:cNvSpPr>
          <p:nvPr/>
        </p:nvSpPr>
        <p:spPr>
          <a:xfrm>
            <a:off x="174998" y="2996952"/>
            <a:ext cx="792088" cy="8509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endParaRPr lang="en-GB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79035" y="-34255"/>
            <a:ext cx="3274584" cy="8509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GB" sz="4000" b="1" u="sng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Memory Task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8" y="766763"/>
            <a:ext cx="7663184" cy="597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988993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 txBox="1">
            <a:spLocks/>
          </p:cNvSpPr>
          <p:nvPr/>
        </p:nvSpPr>
        <p:spPr>
          <a:xfrm>
            <a:off x="174998" y="2996952"/>
            <a:ext cx="792088" cy="8509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endParaRPr lang="en-GB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79035" y="-34255"/>
            <a:ext cx="3274584" cy="8509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GB" sz="4000" b="1" u="sng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Memory Task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63" y="655289"/>
            <a:ext cx="7961398" cy="6172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814449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070E980-B919-B5D6-FB3D-9A28E8247A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1303" y="170024"/>
            <a:ext cx="7281393" cy="4392488"/>
          </a:xfrm>
        </p:spPr>
      </p:pic>
      <p:pic>
        <p:nvPicPr>
          <p:cNvPr id="1026" name="Picture 2" descr="PIC">
            <a:extLst>
              <a:ext uri="{FF2B5EF4-FFF2-40B4-BE49-F238E27FC236}">
                <a16:creationId xmlns:a16="http://schemas.microsoft.com/office/drawing/2014/main" id="{513511BE-709D-2CE5-1077-6CC5DE3F2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817" y="3089002"/>
            <a:ext cx="3954420" cy="294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637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C18C4A4-2D9F-3C59-2A6E-52497DBF35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7245" y="332656"/>
            <a:ext cx="7389509" cy="1728192"/>
          </a:xfrm>
        </p:spPr>
      </p:pic>
      <p:pic>
        <p:nvPicPr>
          <p:cNvPr id="2050" name="Picture 2" descr="PIC">
            <a:extLst>
              <a:ext uri="{FF2B5EF4-FFF2-40B4-BE49-F238E27FC236}">
                <a16:creationId xmlns:a16="http://schemas.microsoft.com/office/drawing/2014/main" id="{1B3943F8-3ADA-7A31-2F95-0D5FDC19E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492896"/>
            <a:ext cx="4896544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378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 txBox="1">
            <a:spLocks/>
          </p:cNvSpPr>
          <p:nvPr/>
        </p:nvSpPr>
        <p:spPr>
          <a:xfrm>
            <a:off x="174998" y="2996952"/>
            <a:ext cx="792088" cy="8509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endParaRPr lang="en-GB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459585" y="1844824"/>
            <a:ext cx="3960439" cy="1257573"/>
          </a:xfrm>
          <a:prstGeom prst="rect">
            <a:avLst/>
          </a:prstGeom>
          <a:solidFill>
            <a:srgbClr val="FFFF00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GB" sz="40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Speed = </a:t>
            </a:r>
            <a:r>
              <a:rPr lang="en-GB" sz="4000" b="1" u="sng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distance</a:t>
            </a:r>
          </a:p>
          <a:p>
            <a:pPr algn="l"/>
            <a:r>
              <a:rPr lang="en-GB" sz="40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               time</a:t>
            </a:r>
          </a:p>
          <a:p>
            <a:pPr algn="l"/>
            <a:r>
              <a:rPr lang="en-GB" sz="40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			    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97" y="927868"/>
            <a:ext cx="4029075" cy="334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79035" y="4271143"/>
            <a:ext cx="8469429" cy="8509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GB" sz="3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How can you use a distance-time graph to find the speed?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4870" y="5445224"/>
            <a:ext cx="8469429" cy="8509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GB" sz="3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The </a:t>
            </a:r>
            <a:r>
              <a:rPr lang="en-GB" sz="3200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gradient</a:t>
            </a:r>
            <a:r>
              <a:rPr lang="en-GB" sz="3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of a distance-time graph represents the </a:t>
            </a:r>
            <a:r>
              <a:rPr lang="en-GB" sz="3200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speed</a:t>
            </a:r>
          </a:p>
        </p:txBody>
      </p:sp>
    </p:spTree>
    <p:extLst>
      <p:ext uri="{BB962C8B-B14F-4D97-AF65-F5344CB8AC3E}">
        <p14:creationId xmlns:p14="http://schemas.microsoft.com/office/powerpoint/2010/main" val="3011100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 txBox="1">
            <a:spLocks/>
          </p:cNvSpPr>
          <p:nvPr/>
        </p:nvSpPr>
        <p:spPr>
          <a:xfrm>
            <a:off x="174998" y="2996952"/>
            <a:ext cx="792088" cy="8509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endParaRPr lang="en-GB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459585" y="1844824"/>
            <a:ext cx="3960439" cy="1257573"/>
          </a:xfrm>
          <a:prstGeom prst="rect">
            <a:avLst/>
          </a:prstGeom>
          <a:solidFill>
            <a:srgbClr val="FFFF00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GB" sz="40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Speed = </a:t>
            </a:r>
            <a:r>
              <a:rPr lang="en-GB" sz="4000" b="1" u="sng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distance</a:t>
            </a:r>
          </a:p>
          <a:p>
            <a:pPr algn="l"/>
            <a:r>
              <a:rPr lang="en-GB" sz="40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               time</a:t>
            </a:r>
          </a:p>
          <a:p>
            <a:pPr algn="l"/>
            <a:r>
              <a:rPr lang="en-GB" sz="40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			    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97" y="927868"/>
            <a:ext cx="4029075" cy="334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473649" y="3284984"/>
            <a:ext cx="3960439" cy="1257573"/>
          </a:xfrm>
          <a:prstGeom prst="rect">
            <a:avLst/>
          </a:prstGeom>
          <a:noFill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GB" sz="40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Speed = </a:t>
            </a:r>
            <a:r>
              <a:rPr lang="en-GB" sz="4000" b="1" u="sng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12 miles</a:t>
            </a:r>
          </a:p>
          <a:p>
            <a:pPr algn="l"/>
            <a:r>
              <a:rPr lang="en-GB" sz="40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           2 hours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0" y="4507384"/>
            <a:ext cx="3960439" cy="1257573"/>
          </a:xfrm>
          <a:prstGeom prst="rect">
            <a:avLst/>
          </a:prstGeom>
          <a:noFill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GB" sz="40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Speed = 6 mph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24870" y="5445224"/>
            <a:ext cx="8469429" cy="8509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GB" sz="3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The </a:t>
            </a:r>
            <a:r>
              <a:rPr lang="en-GB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steeper</a:t>
            </a:r>
            <a:r>
              <a:rPr lang="en-GB" sz="3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the </a:t>
            </a:r>
            <a:r>
              <a:rPr lang="en-GB" sz="3200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gradient</a:t>
            </a:r>
            <a:r>
              <a:rPr lang="en-GB" sz="3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the </a:t>
            </a:r>
            <a:r>
              <a:rPr lang="en-GB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faster</a:t>
            </a:r>
            <a:r>
              <a:rPr lang="en-GB" sz="3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the </a:t>
            </a:r>
            <a:r>
              <a:rPr lang="en-GB" sz="3200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speed</a:t>
            </a:r>
          </a:p>
        </p:txBody>
      </p:sp>
    </p:spTree>
    <p:extLst>
      <p:ext uri="{BB962C8B-B14F-4D97-AF65-F5344CB8AC3E}">
        <p14:creationId xmlns:p14="http://schemas.microsoft.com/office/powerpoint/2010/main" val="32499872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1171</TotalTime>
  <Words>545</Words>
  <Application>Microsoft Office PowerPoint</Application>
  <PresentationFormat>On-screen Show (4:3)</PresentationFormat>
  <Paragraphs>128</Paragraphs>
  <Slides>29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Trigonometry 1</dc:title>
  <dc:creator>Ben</dc:creator>
  <cp:lastModifiedBy>Lyn ZHANG</cp:lastModifiedBy>
  <cp:revision>135</cp:revision>
  <cp:lastPrinted>2013-05-10T09:53:14Z</cp:lastPrinted>
  <dcterms:created xsi:type="dcterms:W3CDTF">2013-03-25T14:33:20Z</dcterms:created>
  <dcterms:modified xsi:type="dcterms:W3CDTF">2022-10-21T02:59:11Z</dcterms:modified>
</cp:coreProperties>
</file>