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3"/>
  </p:notesMasterIdLst>
  <p:sldIdLst>
    <p:sldId id="950" r:id="rId2"/>
    <p:sldId id="949" r:id="rId3"/>
    <p:sldId id="956" r:id="rId4"/>
    <p:sldId id="957" r:id="rId5"/>
    <p:sldId id="314" r:id="rId6"/>
    <p:sldId id="782" r:id="rId7"/>
    <p:sldId id="904" r:id="rId8"/>
    <p:sldId id="961" r:id="rId9"/>
    <p:sldId id="1015" r:id="rId10"/>
    <p:sldId id="982" r:id="rId11"/>
    <p:sldId id="984" r:id="rId12"/>
    <p:sldId id="985" r:id="rId13"/>
    <p:sldId id="983" r:id="rId14"/>
    <p:sldId id="986" r:id="rId15"/>
    <p:sldId id="987" r:id="rId16"/>
    <p:sldId id="988" r:id="rId17"/>
    <p:sldId id="989" r:id="rId18"/>
    <p:sldId id="990" r:id="rId19"/>
    <p:sldId id="991" r:id="rId20"/>
    <p:sldId id="910" r:id="rId21"/>
    <p:sldId id="960" r:id="rId22"/>
  </p:sldIdLst>
  <p:sldSz cx="9906000" cy="6858000" type="A4"/>
  <p:notesSz cx="6889750" cy="1002188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FFFF"/>
    <a:srgbClr val="7F7F7F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83232" autoAdjust="0"/>
  </p:normalViewPr>
  <p:slideViewPr>
    <p:cSldViewPr snapToGrid="0" showGuides="1">
      <p:cViewPr varScale="1">
        <p:scale>
          <a:sx n="55" d="100"/>
          <a:sy n="55" d="100"/>
        </p:scale>
        <p:origin x="168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8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https://quizizz.com/admin/quiz/5eac6a6e4b3268001bace7bc?source=quiz_share</a:t>
            </a:r>
          </a:p>
          <a:p>
            <a:r>
              <a:rPr lang="en-AU" dirty="0"/>
              <a:t>https://quizizz.com/admin/quiz/62c3ef2383e3ba001d3fbc31?source=quiz_share</a:t>
            </a:r>
          </a:p>
          <a:p>
            <a:r>
              <a:rPr lang="en-AU" dirty="0"/>
              <a:t>https://quizizz.com/admin/quiz/630b463303393b001e9ae814?source=quiz_share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814">
              <a:defRPr/>
            </a:pPr>
            <a:r>
              <a:rPr lang="en-GB" dirty="0"/>
              <a:t>Previous knowledge check to see whether students can already complete the learning objective. If they can’t, this provides an excellent opportunity to show progress at the end of the lesson.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0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814">
              <a:defRPr/>
            </a:pPr>
            <a:r>
              <a:rPr lang="en-GB" dirty="0"/>
              <a:t>Previous knowledge check to see whether students can already complete the learning objective. If they can’t, this provides an excellent opportunity to show progress at the end of the lesson.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DB28E-196D-4078-9316-DC390144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91" y="230769"/>
            <a:ext cx="6628682" cy="67103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595D5D-73CD-4F22-A713-CF2388C6ECA8}"/>
              </a:ext>
            </a:extLst>
          </p:cNvPr>
          <p:cNvSpPr/>
          <p:nvPr/>
        </p:nvSpPr>
        <p:spPr>
          <a:xfrm>
            <a:off x="17585" y="8791"/>
            <a:ext cx="9864969" cy="6822831"/>
          </a:xfrm>
          <a:prstGeom prst="roundRect">
            <a:avLst>
              <a:gd name="adj" fmla="val 3485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F36F08C-EA27-4390-9817-EF6F267BD5B5}"/>
              </a:ext>
            </a:extLst>
          </p:cNvPr>
          <p:cNvSpPr/>
          <p:nvPr/>
        </p:nvSpPr>
        <p:spPr>
          <a:xfrm>
            <a:off x="286119" y="3465513"/>
            <a:ext cx="426134" cy="36735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B785FDA-9E7C-4CB0-B788-3D3CB94EEC8E}"/>
              </a:ext>
            </a:extLst>
          </p:cNvPr>
          <p:cNvSpPr/>
          <p:nvPr/>
        </p:nvSpPr>
        <p:spPr>
          <a:xfrm>
            <a:off x="4223629" y="1802422"/>
            <a:ext cx="536331" cy="536331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F9CF-6662-4E6F-B160-2B764DA86317}"/>
              </a:ext>
            </a:extLst>
          </p:cNvPr>
          <p:cNvSpPr txBox="1"/>
          <p:nvPr/>
        </p:nvSpPr>
        <p:spPr>
          <a:xfrm>
            <a:off x="6279699" y="48086"/>
            <a:ext cx="3042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are the coordinates of the….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777C0-9AAC-4BA5-984C-BC88DBB085CA}"/>
              </a:ext>
            </a:extLst>
          </p:cNvPr>
          <p:cNvSpPr txBox="1"/>
          <p:nvPr/>
        </p:nvSpPr>
        <p:spPr>
          <a:xfrm>
            <a:off x="6433732" y="564625"/>
            <a:ext cx="2143728" cy="4486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… circle? (____ , _____)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star? (____ , _____)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rectangle?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square?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hexagon?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equilateral triangle?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pentagon?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isosceles triangle?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trapezium?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octagon? 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C0B41-3CD3-44EA-925D-E0A7E1FEA533}"/>
              </a:ext>
            </a:extLst>
          </p:cNvPr>
          <p:cNvSpPr/>
          <p:nvPr/>
        </p:nvSpPr>
        <p:spPr>
          <a:xfrm>
            <a:off x="468706" y="-101168"/>
            <a:ext cx="2205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D2A4B-F008-423F-9848-A7769C8524A4}"/>
              </a:ext>
            </a:extLst>
          </p:cNvPr>
          <p:cNvSpPr txBox="1"/>
          <p:nvPr/>
        </p:nvSpPr>
        <p:spPr>
          <a:xfrm>
            <a:off x="4060220" y="52755"/>
            <a:ext cx="146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Coordinates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DADCD10B-8107-4BE3-8964-16D58E232A7B}"/>
              </a:ext>
            </a:extLst>
          </p:cNvPr>
          <p:cNvSpPr/>
          <p:nvPr/>
        </p:nvSpPr>
        <p:spPr>
          <a:xfrm>
            <a:off x="4547330" y="5897779"/>
            <a:ext cx="465597" cy="443426"/>
          </a:xfrm>
          <a:prstGeom prst="pent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0CA1033-F622-4386-9E3F-03B49D601A29}"/>
              </a:ext>
            </a:extLst>
          </p:cNvPr>
          <p:cNvSpPr/>
          <p:nvPr/>
        </p:nvSpPr>
        <p:spPr>
          <a:xfrm>
            <a:off x="2976334" y="5625452"/>
            <a:ext cx="480124" cy="404011"/>
          </a:xfrm>
          <a:prstGeom prst="trapezoid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2AA54C9-22B3-4EAD-810B-0A8D85DFC06E}"/>
              </a:ext>
            </a:extLst>
          </p:cNvPr>
          <p:cNvSpPr/>
          <p:nvPr/>
        </p:nvSpPr>
        <p:spPr>
          <a:xfrm>
            <a:off x="1773587" y="2528216"/>
            <a:ext cx="472261" cy="400110"/>
          </a:xfrm>
          <a:prstGeom prst="hex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DD347CA5-CC66-4AD9-BD95-90391F8A30E6}"/>
              </a:ext>
            </a:extLst>
          </p:cNvPr>
          <p:cNvSpPr/>
          <p:nvPr/>
        </p:nvSpPr>
        <p:spPr>
          <a:xfrm>
            <a:off x="1169181" y="4363017"/>
            <a:ext cx="454582" cy="454582"/>
          </a:xfrm>
          <a:prstGeom prst="oct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086C0-5870-4A43-962F-32ECB99B8B3F}"/>
              </a:ext>
            </a:extLst>
          </p:cNvPr>
          <p:cNvSpPr/>
          <p:nvPr/>
        </p:nvSpPr>
        <p:spPr>
          <a:xfrm>
            <a:off x="5237675" y="1018098"/>
            <a:ext cx="388669" cy="388669"/>
          </a:xfrm>
          <a:prstGeom prst="ellipse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8B94DE-B68B-4837-8F8B-41473953624B}"/>
              </a:ext>
            </a:extLst>
          </p:cNvPr>
          <p:cNvSpPr/>
          <p:nvPr/>
        </p:nvSpPr>
        <p:spPr>
          <a:xfrm>
            <a:off x="5537179" y="3520440"/>
            <a:ext cx="368550" cy="368550"/>
          </a:xfrm>
          <a:prstGeom prst="rect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DEDD16-8121-4B91-B767-FA773CEFFAE6}"/>
              </a:ext>
            </a:extLst>
          </p:cNvPr>
          <p:cNvSpPr/>
          <p:nvPr/>
        </p:nvSpPr>
        <p:spPr>
          <a:xfrm>
            <a:off x="3014917" y="1398518"/>
            <a:ext cx="480123" cy="267296"/>
          </a:xfrm>
          <a:prstGeom prst="rect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14FC81F-C606-485C-B5D0-730DA85A956B}"/>
              </a:ext>
            </a:extLst>
          </p:cNvPr>
          <p:cNvSpPr/>
          <p:nvPr/>
        </p:nvSpPr>
        <p:spPr>
          <a:xfrm>
            <a:off x="3689809" y="4642338"/>
            <a:ext cx="338383" cy="501067"/>
          </a:xfrm>
          <a:prstGeom prst="triangle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3476F-710C-414C-BDF5-EC3DE426102C}"/>
              </a:ext>
            </a:extLst>
          </p:cNvPr>
          <p:cNvSpPr txBox="1"/>
          <p:nvPr/>
        </p:nvSpPr>
        <p:spPr>
          <a:xfrm>
            <a:off x="6372438" y="4494433"/>
            <a:ext cx="357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Plot (mark) coordinates (2 , 5) &amp;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1600" dirty="0"/>
              <a:t>5 ,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1600" dirty="0"/>
              <a:t>2)</a:t>
            </a:r>
          </a:p>
          <a:p>
            <a:r>
              <a:rPr lang="en-GB" sz="1600" dirty="0"/>
              <a:t>Join the two points with a line.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818B0-0A2B-43F8-B9D3-241F9513D688}"/>
              </a:ext>
            </a:extLst>
          </p:cNvPr>
          <p:cNvSpPr txBox="1"/>
          <p:nvPr/>
        </p:nvSpPr>
        <p:spPr>
          <a:xfrm>
            <a:off x="6359091" y="5181127"/>
            <a:ext cx="357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Plot (mark) coordinates (6 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−5</a:t>
            </a:r>
            <a:r>
              <a:rPr lang="en-GB" sz="1600" dirty="0"/>
              <a:t>) &amp;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−7 </a:t>
            </a:r>
            <a:r>
              <a:rPr lang="en-GB" sz="1600" dirty="0"/>
              <a:t>, 8)</a:t>
            </a:r>
          </a:p>
          <a:p>
            <a:r>
              <a:rPr lang="en-GB" sz="1600" dirty="0"/>
              <a:t>Join the two points with a line.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EBEBE-BEB1-47B3-8382-51B657892A93}"/>
              </a:ext>
            </a:extLst>
          </p:cNvPr>
          <p:cNvSpPr txBox="1"/>
          <p:nvPr/>
        </p:nvSpPr>
        <p:spPr>
          <a:xfrm>
            <a:off x="6397377" y="5964557"/>
            <a:ext cx="274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can we say about where </a:t>
            </a:r>
          </a:p>
          <a:p>
            <a:r>
              <a:rPr lang="en-GB" sz="1600" dirty="0"/>
              <a:t>these lines cross?</a:t>
            </a:r>
          </a:p>
        </p:txBody>
      </p:sp>
    </p:spTree>
    <p:extLst>
      <p:ext uri="{BB962C8B-B14F-4D97-AF65-F5344CB8AC3E}">
        <p14:creationId xmlns:p14="http://schemas.microsoft.com/office/powerpoint/2010/main" val="51687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D5C1273-F466-4901-A2FB-4A95B4A5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533946" y="559641"/>
                <a:ext cx="20352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6" y="559641"/>
                <a:ext cx="203523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1980" r="-7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3000" r="-7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E9EB96-1B43-4888-8C5B-FC7593F60B38}"/>
              </a:ext>
            </a:extLst>
          </p:cNvPr>
          <p:cNvGrpSpPr/>
          <p:nvPr/>
        </p:nvGrpSpPr>
        <p:grpSpPr>
          <a:xfrm>
            <a:off x="1167428" y="1969433"/>
            <a:ext cx="2768272" cy="707886"/>
            <a:chOff x="1112173" y="2162473"/>
            <a:chExt cx="2768272" cy="7078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3972C7-1579-49D7-B210-C257D6FC27F6}"/>
                </a:ext>
              </a:extLst>
            </p:cNvPr>
            <p:cNvGrpSpPr/>
            <p:nvPr/>
          </p:nvGrpSpPr>
          <p:grpSpPr>
            <a:xfrm>
              <a:off x="1702251" y="2162473"/>
              <a:ext cx="1581844" cy="707886"/>
              <a:chOff x="1693488" y="2853353"/>
              <a:chExt cx="1581844" cy="70788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0815863-6FDA-4552-B550-0A364313CFD1}"/>
                  </a:ext>
                </a:extLst>
              </p:cNvPr>
              <p:cNvSpPr/>
              <p:nvPr/>
            </p:nvSpPr>
            <p:spPr>
              <a:xfrm>
                <a:off x="1693488" y="2914659"/>
                <a:ext cx="1581844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AF5C5-9138-4D19-95E3-923CA321C236}"/>
                  </a:ext>
                </a:extLst>
              </p:cNvPr>
              <p:cNvSpPr txBox="1"/>
              <p:nvPr/>
            </p:nvSpPr>
            <p:spPr>
              <a:xfrm>
                <a:off x="1852048" y="2853353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/>
                  <a:t>+ 2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/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/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E84A88-F1D4-40A4-B218-48FE40A58519}"/>
              </a:ext>
            </a:extLst>
          </p:cNvPr>
          <p:cNvSpPr txBox="1"/>
          <p:nvPr/>
        </p:nvSpPr>
        <p:spPr>
          <a:xfrm>
            <a:off x="1063496" y="116883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Express the equation as </a:t>
            </a:r>
          </a:p>
          <a:p>
            <a:pPr algn="ctr"/>
            <a:r>
              <a:rPr lang="en-GB" sz="2000" dirty="0"/>
              <a:t>a function machine.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891494" y="29719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808697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17433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26169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34905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43641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52377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61113" y="4408764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08238" y="54601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Plot each pair of values as coordinates.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F1E5D3-7D2A-4712-8FB3-1AF0CB05D8EF}"/>
              </a:ext>
            </a:extLst>
          </p:cNvPr>
          <p:cNvSpPr/>
          <p:nvPr/>
        </p:nvSpPr>
        <p:spPr>
          <a:xfrm>
            <a:off x="664972" y="358646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B3B3D-87D0-4B46-87F2-F4225136AC1C}"/>
              </a:ext>
            </a:extLst>
          </p:cNvPr>
          <p:cNvSpPr/>
          <p:nvPr/>
        </p:nvSpPr>
        <p:spPr>
          <a:xfrm>
            <a:off x="1264412" y="358646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08238" y="61000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8104197" y="749161"/>
                <a:ext cx="15831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197" y="749161"/>
                <a:ext cx="158319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2BD809-3C90-45E0-A6E0-435B5AD61806}"/>
              </a:ext>
            </a:extLst>
          </p:cNvPr>
          <p:cNvSpPr txBox="1"/>
          <p:nvPr/>
        </p:nvSpPr>
        <p:spPr>
          <a:xfrm>
            <a:off x="6156960" y="352552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8EED55-3DBB-4D88-87CA-0EDA235B728D}"/>
              </a:ext>
            </a:extLst>
          </p:cNvPr>
          <p:cNvSpPr txBox="1"/>
          <p:nvPr/>
        </p:nvSpPr>
        <p:spPr>
          <a:xfrm>
            <a:off x="6507480" y="31788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31713-0FB0-410F-835C-C38154B1A109}"/>
              </a:ext>
            </a:extLst>
          </p:cNvPr>
          <p:cNvSpPr txBox="1"/>
          <p:nvPr/>
        </p:nvSpPr>
        <p:spPr>
          <a:xfrm>
            <a:off x="6854952" y="28313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6C6571-60C1-4475-860F-A4CA6A01D7E1}"/>
              </a:ext>
            </a:extLst>
          </p:cNvPr>
          <p:cNvSpPr txBox="1"/>
          <p:nvPr/>
        </p:nvSpPr>
        <p:spPr>
          <a:xfrm>
            <a:off x="7190232" y="249605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EC4D09-DC8F-4877-9F7E-2344470FA2B6}"/>
              </a:ext>
            </a:extLst>
          </p:cNvPr>
          <p:cNvSpPr txBox="1"/>
          <p:nvPr/>
        </p:nvSpPr>
        <p:spPr>
          <a:xfrm>
            <a:off x="7537704" y="215468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9DF32-A986-4E1F-9C25-49DB5ADE4B5C}"/>
              </a:ext>
            </a:extLst>
          </p:cNvPr>
          <p:cNvSpPr txBox="1"/>
          <p:nvPr/>
        </p:nvSpPr>
        <p:spPr>
          <a:xfrm>
            <a:off x="7891272" y="18072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938AD-AF79-442C-A3A0-F3CF9661F1A9}"/>
              </a:ext>
            </a:extLst>
          </p:cNvPr>
          <p:cNvSpPr txBox="1"/>
          <p:nvPr/>
        </p:nvSpPr>
        <p:spPr>
          <a:xfrm>
            <a:off x="8232648" y="14597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E16780-9095-4637-B27B-0DFC00ADACC3}"/>
              </a:ext>
            </a:extLst>
          </p:cNvPr>
          <p:cNvSpPr txBox="1"/>
          <p:nvPr/>
        </p:nvSpPr>
        <p:spPr>
          <a:xfrm>
            <a:off x="7550872" y="383428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Always label your line!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5364480" y="1473200"/>
            <a:ext cx="3403600" cy="3393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F03992D-79C2-49A3-9F19-F07274079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533946" y="559641"/>
                <a:ext cx="20352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6" y="559641"/>
                <a:ext cx="203523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1980" r="-7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3000" r="-7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E9EB96-1B43-4888-8C5B-FC7593F60B38}"/>
              </a:ext>
            </a:extLst>
          </p:cNvPr>
          <p:cNvGrpSpPr/>
          <p:nvPr/>
        </p:nvGrpSpPr>
        <p:grpSpPr>
          <a:xfrm>
            <a:off x="1167428" y="1969433"/>
            <a:ext cx="2768272" cy="707886"/>
            <a:chOff x="1112173" y="2162473"/>
            <a:chExt cx="2768272" cy="7078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3972C7-1579-49D7-B210-C257D6FC27F6}"/>
                </a:ext>
              </a:extLst>
            </p:cNvPr>
            <p:cNvGrpSpPr/>
            <p:nvPr/>
          </p:nvGrpSpPr>
          <p:grpSpPr>
            <a:xfrm>
              <a:off x="1702251" y="2162473"/>
              <a:ext cx="1581844" cy="707886"/>
              <a:chOff x="1693488" y="2853353"/>
              <a:chExt cx="1581844" cy="70788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0815863-6FDA-4552-B550-0A364313CFD1}"/>
                  </a:ext>
                </a:extLst>
              </p:cNvPr>
              <p:cNvSpPr/>
              <p:nvPr/>
            </p:nvSpPr>
            <p:spPr>
              <a:xfrm>
                <a:off x="1693488" y="2914659"/>
                <a:ext cx="1581844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AF5C5-9138-4D19-95E3-923CA321C236}"/>
                  </a:ext>
                </a:extLst>
              </p:cNvPr>
              <p:cNvSpPr txBox="1"/>
              <p:nvPr/>
            </p:nvSpPr>
            <p:spPr>
              <a:xfrm>
                <a:off x="1852048" y="2853353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r>
                  <a:rPr lang="en-GB" sz="4000" dirty="0"/>
                  <a:t> 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/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/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E84A88-F1D4-40A4-B218-48FE40A58519}"/>
              </a:ext>
            </a:extLst>
          </p:cNvPr>
          <p:cNvSpPr txBox="1"/>
          <p:nvPr/>
        </p:nvSpPr>
        <p:spPr>
          <a:xfrm>
            <a:off x="1063496" y="116883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Express the equation as </a:t>
            </a:r>
          </a:p>
          <a:p>
            <a:pPr algn="ctr"/>
            <a:r>
              <a:rPr lang="en-GB" sz="2000" dirty="0"/>
              <a:t>a function machine.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891494" y="29719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818626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27362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36098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44834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53570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62306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71042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08238" y="54601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Plot each pair of values as coordinates.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F1E5D3-7D2A-4712-8FB3-1AF0CB05D8EF}"/>
              </a:ext>
            </a:extLst>
          </p:cNvPr>
          <p:cNvSpPr/>
          <p:nvPr/>
        </p:nvSpPr>
        <p:spPr>
          <a:xfrm>
            <a:off x="664972" y="359662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B3B3D-87D0-4B46-87F2-F4225136AC1C}"/>
              </a:ext>
            </a:extLst>
          </p:cNvPr>
          <p:cNvSpPr/>
          <p:nvPr/>
        </p:nvSpPr>
        <p:spPr>
          <a:xfrm>
            <a:off x="1264412" y="359662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08238" y="61000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5303125" y="5737850"/>
                <a:ext cx="1583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25" y="5737850"/>
                <a:ext cx="158318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2BD809-3C90-45E0-A6E0-435B5AD61806}"/>
              </a:ext>
            </a:extLst>
          </p:cNvPr>
          <p:cNvSpPr txBox="1"/>
          <p:nvPr/>
        </p:nvSpPr>
        <p:spPr>
          <a:xfrm>
            <a:off x="6148168" y="524002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8EED55-3DBB-4D88-87CA-0EDA235B728D}"/>
              </a:ext>
            </a:extLst>
          </p:cNvPr>
          <p:cNvSpPr txBox="1"/>
          <p:nvPr/>
        </p:nvSpPr>
        <p:spPr>
          <a:xfrm>
            <a:off x="6498688" y="48933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31713-0FB0-410F-835C-C38154B1A109}"/>
              </a:ext>
            </a:extLst>
          </p:cNvPr>
          <p:cNvSpPr txBox="1"/>
          <p:nvPr/>
        </p:nvSpPr>
        <p:spPr>
          <a:xfrm>
            <a:off x="6846160" y="45458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6C6571-60C1-4475-860F-A4CA6A01D7E1}"/>
              </a:ext>
            </a:extLst>
          </p:cNvPr>
          <p:cNvSpPr txBox="1"/>
          <p:nvPr/>
        </p:nvSpPr>
        <p:spPr>
          <a:xfrm>
            <a:off x="7181440" y="421055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EC4D09-DC8F-4877-9F7E-2344470FA2B6}"/>
              </a:ext>
            </a:extLst>
          </p:cNvPr>
          <p:cNvSpPr txBox="1"/>
          <p:nvPr/>
        </p:nvSpPr>
        <p:spPr>
          <a:xfrm>
            <a:off x="7528912" y="386918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9DF32-A986-4E1F-9C25-49DB5ADE4B5C}"/>
              </a:ext>
            </a:extLst>
          </p:cNvPr>
          <p:cNvSpPr txBox="1"/>
          <p:nvPr/>
        </p:nvSpPr>
        <p:spPr>
          <a:xfrm>
            <a:off x="7882480" y="35217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938AD-AF79-442C-A3A0-F3CF9661F1A9}"/>
              </a:ext>
            </a:extLst>
          </p:cNvPr>
          <p:cNvSpPr txBox="1"/>
          <p:nvPr/>
        </p:nvSpPr>
        <p:spPr>
          <a:xfrm>
            <a:off x="8223856" y="31742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6287672" y="2497015"/>
            <a:ext cx="3164059" cy="314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2B8C81B-BAA0-44A9-8FD0-1DE4C1A3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808860" y="559641"/>
                <a:ext cx="14854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860" y="559641"/>
                <a:ext cx="148540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696074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696074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1980" r="-7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3000" r="-7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E9EB96-1B43-4888-8C5B-FC7593F60B38}"/>
              </a:ext>
            </a:extLst>
          </p:cNvPr>
          <p:cNvGrpSpPr/>
          <p:nvPr/>
        </p:nvGrpSpPr>
        <p:grpSpPr>
          <a:xfrm>
            <a:off x="1167428" y="1969433"/>
            <a:ext cx="2768272" cy="707886"/>
            <a:chOff x="1112173" y="2162473"/>
            <a:chExt cx="2768272" cy="7078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3972C7-1579-49D7-B210-C257D6FC27F6}"/>
                </a:ext>
              </a:extLst>
            </p:cNvPr>
            <p:cNvGrpSpPr/>
            <p:nvPr/>
          </p:nvGrpSpPr>
          <p:grpSpPr>
            <a:xfrm>
              <a:off x="1702251" y="2162473"/>
              <a:ext cx="1581844" cy="707886"/>
              <a:chOff x="1693488" y="2853353"/>
              <a:chExt cx="1581844" cy="70788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0815863-6FDA-4552-B550-0A364313CFD1}"/>
                  </a:ext>
                </a:extLst>
              </p:cNvPr>
              <p:cNvSpPr/>
              <p:nvPr/>
            </p:nvSpPr>
            <p:spPr>
              <a:xfrm>
                <a:off x="1693488" y="2914659"/>
                <a:ext cx="1581844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AF5C5-9138-4D19-95E3-923CA321C236}"/>
                  </a:ext>
                </a:extLst>
              </p:cNvPr>
              <p:cNvSpPr txBox="1"/>
              <p:nvPr/>
            </p:nvSpPr>
            <p:spPr>
              <a:xfrm>
                <a:off x="1852048" y="2853353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r>
                  <a:rPr lang="en-GB" sz="4000" dirty="0"/>
                  <a:t>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/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A9EBEF-EABF-45AC-93B7-478A65A8C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173" y="2162473"/>
                  <a:ext cx="479397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/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9F9A635-A7E7-4679-84B5-DA0A73459D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76" y="2162473"/>
                  <a:ext cx="485669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E84A88-F1D4-40A4-B218-48FE40A58519}"/>
              </a:ext>
            </a:extLst>
          </p:cNvPr>
          <p:cNvSpPr txBox="1"/>
          <p:nvPr/>
        </p:nvSpPr>
        <p:spPr>
          <a:xfrm>
            <a:off x="1063496" y="116883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Express the equation as </a:t>
            </a:r>
          </a:p>
          <a:p>
            <a:pPr algn="ctr"/>
            <a:r>
              <a:rPr lang="en-GB" sz="2000" dirty="0"/>
              <a:t>a function machine.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891494" y="29719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853350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62086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70822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79558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88294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97030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505766" y="4343076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08238" y="54601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Plot each pair of values as coordinates.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F1E5D3-7D2A-4712-8FB3-1AF0CB05D8EF}"/>
              </a:ext>
            </a:extLst>
          </p:cNvPr>
          <p:cNvSpPr/>
          <p:nvPr/>
        </p:nvSpPr>
        <p:spPr>
          <a:xfrm>
            <a:off x="653397" y="3585046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B3B3D-87D0-4B46-87F2-F4225136AC1C}"/>
              </a:ext>
            </a:extLst>
          </p:cNvPr>
          <p:cNvSpPr/>
          <p:nvPr/>
        </p:nvSpPr>
        <p:spPr>
          <a:xfrm>
            <a:off x="1252837" y="3585046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08238" y="61000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8198981" y="779770"/>
                <a:ext cx="11559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81" y="779770"/>
                <a:ext cx="115595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2BD809-3C90-45E0-A6E0-435B5AD61806}"/>
              </a:ext>
            </a:extLst>
          </p:cNvPr>
          <p:cNvSpPr txBox="1"/>
          <p:nvPr/>
        </p:nvSpPr>
        <p:spPr>
          <a:xfrm>
            <a:off x="6148168" y="524002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8EED55-3DBB-4D88-87CA-0EDA235B728D}"/>
              </a:ext>
            </a:extLst>
          </p:cNvPr>
          <p:cNvSpPr txBox="1"/>
          <p:nvPr/>
        </p:nvSpPr>
        <p:spPr>
          <a:xfrm>
            <a:off x="6494878" y="45504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31713-0FB0-410F-835C-C38154B1A109}"/>
              </a:ext>
            </a:extLst>
          </p:cNvPr>
          <p:cNvSpPr txBox="1"/>
          <p:nvPr/>
        </p:nvSpPr>
        <p:spPr>
          <a:xfrm>
            <a:off x="6830920" y="384860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6C6571-60C1-4475-860F-A4CA6A01D7E1}"/>
              </a:ext>
            </a:extLst>
          </p:cNvPr>
          <p:cNvSpPr txBox="1"/>
          <p:nvPr/>
        </p:nvSpPr>
        <p:spPr>
          <a:xfrm>
            <a:off x="7196680" y="316280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EC4D09-DC8F-4877-9F7E-2344470FA2B6}"/>
              </a:ext>
            </a:extLst>
          </p:cNvPr>
          <p:cNvSpPr txBox="1"/>
          <p:nvPr/>
        </p:nvSpPr>
        <p:spPr>
          <a:xfrm>
            <a:off x="7532722" y="24899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9DF32-A986-4E1F-9C25-49DB5ADE4B5C}"/>
              </a:ext>
            </a:extLst>
          </p:cNvPr>
          <p:cNvSpPr txBox="1"/>
          <p:nvPr/>
        </p:nvSpPr>
        <p:spPr>
          <a:xfrm>
            <a:off x="7882480" y="1803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938AD-AF79-442C-A3A0-F3CF9661F1A9}"/>
              </a:ext>
            </a:extLst>
          </p:cNvPr>
          <p:cNvSpPr txBox="1"/>
          <p:nvPr/>
        </p:nvSpPr>
        <p:spPr>
          <a:xfrm>
            <a:off x="8235286" y="109397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6287672" y="1455420"/>
            <a:ext cx="2155288" cy="4184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406507" y="5596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7" y="559641"/>
                <a:ext cx="22901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413156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413156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1980" r="-7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3000" r="-7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4E84A88-F1D4-40A4-B218-48FE40A58519}"/>
              </a:ext>
            </a:extLst>
          </p:cNvPr>
          <p:cNvSpPr txBox="1"/>
          <p:nvPr/>
        </p:nvSpPr>
        <p:spPr>
          <a:xfrm>
            <a:off x="1063496" y="116883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Express the equation as </a:t>
            </a:r>
          </a:p>
          <a:p>
            <a:pPr algn="ctr"/>
            <a:r>
              <a:rPr lang="en-GB" sz="2000" dirty="0"/>
              <a:t>a function machine.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891494" y="29719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818626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27362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36098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44834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53570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62306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71042" y="4458822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08238" y="54601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Plot each pair of values as coordinates.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F1E5D3-7D2A-4712-8FB3-1AF0CB05D8EF}"/>
              </a:ext>
            </a:extLst>
          </p:cNvPr>
          <p:cNvSpPr/>
          <p:nvPr/>
        </p:nvSpPr>
        <p:spPr>
          <a:xfrm>
            <a:off x="663493" y="361694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B3B3D-87D0-4B46-87F2-F4225136AC1C}"/>
              </a:ext>
            </a:extLst>
          </p:cNvPr>
          <p:cNvSpPr/>
          <p:nvPr/>
        </p:nvSpPr>
        <p:spPr>
          <a:xfrm>
            <a:off x="1293413" y="364742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08238" y="61000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8035291" y="952361"/>
                <a:ext cx="1781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91" y="952361"/>
                <a:ext cx="178196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2BD809-3C90-45E0-A6E0-435B5AD61806}"/>
              </a:ext>
            </a:extLst>
          </p:cNvPr>
          <p:cNvSpPr txBox="1"/>
          <p:nvPr/>
        </p:nvSpPr>
        <p:spPr>
          <a:xfrm>
            <a:off x="6149340" y="487426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8EED55-3DBB-4D88-87CA-0EDA235B728D}"/>
              </a:ext>
            </a:extLst>
          </p:cNvPr>
          <p:cNvSpPr txBox="1"/>
          <p:nvPr/>
        </p:nvSpPr>
        <p:spPr>
          <a:xfrm>
            <a:off x="6492240" y="42075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31713-0FB0-410F-835C-C38154B1A109}"/>
              </a:ext>
            </a:extLst>
          </p:cNvPr>
          <p:cNvSpPr txBox="1"/>
          <p:nvPr/>
        </p:nvSpPr>
        <p:spPr>
          <a:xfrm>
            <a:off x="6847332" y="350951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6C6571-60C1-4475-860F-A4CA6A01D7E1}"/>
              </a:ext>
            </a:extLst>
          </p:cNvPr>
          <p:cNvSpPr txBox="1"/>
          <p:nvPr/>
        </p:nvSpPr>
        <p:spPr>
          <a:xfrm>
            <a:off x="7182612" y="281609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EC4D09-DC8F-4877-9F7E-2344470FA2B6}"/>
              </a:ext>
            </a:extLst>
          </p:cNvPr>
          <p:cNvSpPr txBox="1"/>
          <p:nvPr/>
        </p:nvSpPr>
        <p:spPr>
          <a:xfrm>
            <a:off x="7529461" y="214731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9DF32-A986-4E1F-9C25-49DB5ADE4B5C}"/>
              </a:ext>
            </a:extLst>
          </p:cNvPr>
          <p:cNvSpPr txBox="1"/>
          <p:nvPr/>
        </p:nvSpPr>
        <p:spPr>
          <a:xfrm>
            <a:off x="7876032" y="14643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6172596" y="1450848"/>
            <a:ext cx="2081388" cy="4120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9EE174-916A-4D16-BC53-D3EA48B1455C}"/>
              </a:ext>
            </a:extLst>
          </p:cNvPr>
          <p:cNvGrpSpPr/>
          <p:nvPr/>
        </p:nvGrpSpPr>
        <p:grpSpPr>
          <a:xfrm>
            <a:off x="439796" y="2037216"/>
            <a:ext cx="4223535" cy="707886"/>
            <a:chOff x="53825" y="4431594"/>
            <a:chExt cx="5181308" cy="7078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DE712A-18B4-4206-A512-0CFAB40AA1D2}"/>
                </a:ext>
              </a:extLst>
            </p:cNvPr>
            <p:cNvGrpSpPr/>
            <p:nvPr/>
          </p:nvGrpSpPr>
          <p:grpSpPr>
            <a:xfrm>
              <a:off x="629861" y="4431594"/>
              <a:ext cx="3997860" cy="707886"/>
              <a:chOff x="5440332" y="116570"/>
              <a:chExt cx="3997860" cy="70788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C9311D-66CF-480C-AEFF-F602641537A5}"/>
                  </a:ext>
                </a:extLst>
              </p:cNvPr>
              <p:cNvSpPr/>
              <p:nvPr/>
            </p:nvSpPr>
            <p:spPr>
              <a:xfrm>
                <a:off x="74976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E438D1-10C1-4747-A801-6206641433A6}"/>
                  </a:ext>
                </a:extLst>
              </p:cNvPr>
              <p:cNvSpPr txBox="1"/>
              <p:nvPr/>
            </p:nvSpPr>
            <p:spPr>
              <a:xfrm>
                <a:off x="7679339" y="116570"/>
                <a:ext cx="999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+ 1</a:t>
                </a:r>
                <a:endParaRPr lang="en-GB" sz="400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6E03DD3-0C5C-42F8-8CB3-E2A7DA9D8C20}"/>
                  </a:ext>
                </a:extLst>
              </p:cNvPr>
              <p:cNvSpPr/>
              <p:nvPr/>
            </p:nvSpPr>
            <p:spPr>
              <a:xfrm>
                <a:off x="54403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BFBAF2-6480-4198-98F1-AA09942B451B}"/>
                  </a:ext>
                </a:extLst>
              </p:cNvPr>
              <p:cNvSpPr txBox="1"/>
              <p:nvPr/>
            </p:nvSpPr>
            <p:spPr>
              <a:xfrm>
                <a:off x="5727218" y="116570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/>
                  <a:t>×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201C1F-F001-4D98-9034-3E0E25FA1684}"/>
                    </a:ext>
                  </a:extLst>
                </p:cNvPr>
                <p:cNvSpPr/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201C1F-F001-4D98-9034-3E0E25FA1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58FB4E5-C31A-4817-B607-50AC233A13CF}"/>
                    </a:ext>
                  </a:extLst>
                </p:cNvPr>
                <p:cNvSpPr/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58FB4E5-C31A-4817-B607-50AC233A1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2C3A5A2-FB38-43E9-B96F-EA999A00D9F6}"/>
              </a:ext>
            </a:extLst>
          </p:cNvPr>
          <p:cNvSpPr txBox="1"/>
          <p:nvPr/>
        </p:nvSpPr>
        <p:spPr>
          <a:xfrm>
            <a:off x="4696714" y="4353663"/>
            <a:ext cx="566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518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406507" y="5596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7" y="559641"/>
                <a:ext cx="22901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2390567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2390567"/>
                  </p:ext>
                </p:extLst>
              </p:nvPr>
            </p:nvGraphicFramePr>
            <p:xfrm>
              <a:off x="97860" y="36945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1980" r="-7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3000" r="-7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4E84A88-F1D4-40A4-B218-48FE40A58519}"/>
              </a:ext>
            </a:extLst>
          </p:cNvPr>
          <p:cNvSpPr txBox="1"/>
          <p:nvPr/>
        </p:nvSpPr>
        <p:spPr>
          <a:xfrm>
            <a:off x="1063496" y="116883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Express the equation as </a:t>
            </a:r>
          </a:p>
          <a:p>
            <a:pPr algn="ctr"/>
            <a:r>
              <a:rPr lang="en-GB" sz="2000" dirty="0"/>
              <a:t>a function machine.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891494" y="29719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2)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764997" y="4425899"/>
            <a:ext cx="502463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373733" y="4425899"/>
            <a:ext cx="51094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1982469" y="442589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591205" y="442589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199941" y="442589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08677" y="442589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17413" y="442589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08238" y="54601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Plot each pair of values as coordinates.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F1E5D3-7D2A-4712-8FB3-1AF0CB05D8EF}"/>
              </a:ext>
            </a:extLst>
          </p:cNvPr>
          <p:cNvSpPr/>
          <p:nvPr/>
        </p:nvSpPr>
        <p:spPr>
          <a:xfrm>
            <a:off x="2532933" y="360678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B3B3D-87D0-4B46-87F2-F4225136AC1C}"/>
              </a:ext>
            </a:extLst>
          </p:cNvPr>
          <p:cNvSpPr/>
          <p:nvPr/>
        </p:nvSpPr>
        <p:spPr>
          <a:xfrm>
            <a:off x="3132373" y="3606780"/>
            <a:ext cx="701040" cy="140159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08238" y="61000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7903211" y="840601"/>
                <a:ext cx="1781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211" y="840601"/>
                <a:ext cx="178196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2BD809-3C90-45E0-A6E0-435B5AD61806}"/>
              </a:ext>
            </a:extLst>
          </p:cNvPr>
          <p:cNvSpPr txBox="1"/>
          <p:nvPr/>
        </p:nvSpPr>
        <p:spPr>
          <a:xfrm>
            <a:off x="7172960" y="454152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8EED55-3DBB-4D88-87CA-0EDA235B728D}"/>
              </a:ext>
            </a:extLst>
          </p:cNvPr>
          <p:cNvSpPr txBox="1"/>
          <p:nvPr/>
        </p:nvSpPr>
        <p:spPr>
          <a:xfrm>
            <a:off x="7533640" y="35242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31713-0FB0-410F-835C-C38154B1A109}"/>
              </a:ext>
            </a:extLst>
          </p:cNvPr>
          <p:cNvSpPr txBox="1"/>
          <p:nvPr/>
        </p:nvSpPr>
        <p:spPr>
          <a:xfrm>
            <a:off x="7881112" y="249605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6C6571-60C1-4475-860F-A4CA6A01D7E1}"/>
              </a:ext>
            </a:extLst>
          </p:cNvPr>
          <p:cNvSpPr txBox="1"/>
          <p:nvPr/>
        </p:nvSpPr>
        <p:spPr>
          <a:xfrm>
            <a:off x="8221472" y="146989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7162800" y="1452881"/>
            <a:ext cx="1361440" cy="4114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9EE174-916A-4D16-BC53-D3EA48B1455C}"/>
              </a:ext>
            </a:extLst>
          </p:cNvPr>
          <p:cNvGrpSpPr/>
          <p:nvPr/>
        </p:nvGrpSpPr>
        <p:grpSpPr>
          <a:xfrm>
            <a:off x="439796" y="2037216"/>
            <a:ext cx="4223535" cy="707886"/>
            <a:chOff x="53825" y="4431594"/>
            <a:chExt cx="5181308" cy="7078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DE712A-18B4-4206-A512-0CFAB40AA1D2}"/>
                </a:ext>
              </a:extLst>
            </p:cNvPr>
            <p:cNvGrpSpPr/>
            <p:nvPr/>
          </p:nvGrpSpPr>
          <p:grpSpPr>
            <a:xfrm>
              <a:off x="629861" y="4431594"/>
              <a:ext cx="3997860" cy="707886"/>
              <a:chOff x="5440332" y="116570"/>
              <a:chExt cx="3997860" cy="70788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C9311D-66CF-480C-AEFF-F602641537A5}"/>
                  </a:ext>
                </a:extLst>
              </p:cNvPr>
              <p:cNvSpPr/>
              <p:nvPr/>
            </p:nvSpPr>
            <p:spPr>
              <a:xfrm>
                <a:off x="74976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E438D1-10C1-4747-A801-6206641433A6}"/>
                  </a:ext>
                </a:extLst>
              </p:cNvPr>
              <p:cNvSpPr txBox="1"/>
              <p:nvPr/>
            </p:nvSpPr>
            <p:spPr>
              <a:xfrm>
                <a:off x="7679339" y="116570"/>
                <a:ext cx="999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− 4</a:t>
                </a:r>
                <a:endParaRPr lang="en-GB" sz="400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6E03DD3-0C5C-42F8-8CB3-E2A7DA9D8C20}"/>
                  </a:ext>
                </a:extLst>
              </p:cNvPr>
              <p:cNvSpPr/>
              <p:nvPr/>
            </p:nvSpPr>
            <p:spPr>
              <a:xfrm>
                <a:off x="54403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BFBAF2-6480-4198-98F1-AA09942B451B}"/>
                  </a:ext>
                </a:extLst>
              </p:cNvPr>
              <p:cNvSpPr txBox="1"/>
              <p:nvPr/>
            </p:nvSpPr>
            <p:spPr>
              <a:xfrm>
                <a:off x="5634850" y="116570"/>
                <a:ext cx="999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/>
                  <a:t>× 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201C1F-F001-4D98-9034-3E0E25FA1684}"/>
                    </a:ext>
                  </a:extLst>
                </p:cNvPr>
                <p:cNvSpPr/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201C1F-F001-4D98-9034-3E0E25FA1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58FB4E5-C31A-4817-B607-50AC233A13CF}"/>
                    </a:ext>
                  </a:extLst>
                </p:cNvPr>
                <p:cNvSpPr/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58FB4E5-C31A-4817-B607-50AC233A1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5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37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533946" y="966041"/>
                <a:ext cx="20352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6" y="966041"/>
                <a:ext cx="203523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883680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883680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990" r="-700990" b="-1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0990" r="-700990" b="-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901654" y="18543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796259" y="3336238"/>
            <a:ext cx="502463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04995" y="3336238"/>
            <a:ext cx="51094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13731" y="3336238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22467" y="3336238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31203" y="3336238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39939" y="3336238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48675" y="3336238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18398" y="43425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2) Plot each pair of values as coordinates.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18398" y="49824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8002597" y="840601"/>
                <a:ext cx="1583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97" y="840601"/>
                <a:ext cx="158318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5345723" y="1470660"/>
            <a:ext cx="2739097" cy="2705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1B90C5-6D2F-43A1-99AB-FB985E3FA7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238240" y="3038445"/>
            <a:ext cx="256540" cy="264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25C81-6074-4D9B-8AD9-33EB0551E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579138" y="2695673"/>
            <a:ext cx="256540" cy="2641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8620B8D-C377-4F06-B983-78B97530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924823" y="2355411"/>
            <a:ext cx="256540" cy="2641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35BBF9-95E7-4B77-8850-20A65C2EE8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269333" y="2009434"/>
            <a:ext cx="256540" cy="264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93BE6C-F4F7-4E51-856B-6D6918B810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606812" y="1660819"/>
            <a:ext cx="256540" cy="2641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BC73E9-3FBA-4A12-A946-3DEA6B06B4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962314" y="1323341"/>
            <a:ext cx="25654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406507" y="9660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7" y="966041"/>
                <a:ext cx="22901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623719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623719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990" r="-700990" b="-1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0990" r="-700990" b="-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901654" y="18543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777896" y="3276363"/>
            <a:ext cx="502463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386632" y="3276363"/>
            <a:ext cx="51094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1995368" y="3276363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04104" y="3276363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12840" y="3276363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21576" y="3276363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30312" y="3276363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18398" y="43425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2) Plot each pair of values as coordinates.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18398" y="49824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7903211" y="840601"/>
                <a:ext cx="1781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211" y="840601"/>
                <a:ext cx="178196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6193301" y="1470660"/>
            <a:ext cx="2049780" cy="4099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1B90C5-6D2F-43A1-99AB-FB985E3FA7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248205" y="5082510"/>
            <a:ext cx="256540" cy="264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25C81-6074-4D9B-8AD9-33EB0551E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583094" y="4383064"/>
            <a:ext cx="256540" cy="2641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8620B8D-C377-4F06-B983-78B97530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925994" y="3704884"/>
            <a:ext cx="256540" cy="2641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35BBF9-95E7-4B77-8850-20A65C2EE8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246034" y="3026704"/>
            <a:ext cx="256540" cy="264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93BE6C-F4F7-4E51-856B-6D6918B810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611794" y="2333284"/>
            <a:ext cx="256540" cy="2641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BC73E9-3FBA-4A12-A946-3DEA6B06B4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962314" y="1639864"/>
            <a:ext cx="25654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368035" y="640921"/>
                <a:ext cx="236705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35" y="640921"/>
                <a:ext cx="2367058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215214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215214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990" r="-700990" b="-1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0990" r="-700990" b="-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901654" y="18543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796259" y="3292279"/>
            <a:ext cx="502463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404995" y="3292279"/>
            <a:ext cx="51094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2013731" y="329227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622467" y="329227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231203" y="3292279"/>
            <a:ext cx="48735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39939" y="329227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48675" y="3292279"/>
            <a:ext cx="471305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18398" y="43425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2) Plot each pair of values as coordinates.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18398" y="49824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8035859" y="586601"/>
                <a:ext cx="184178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59" y="586601"/>
                <a:ext cx="1841786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 flipV="1">
            <a:off x="5328138" y="1811216"/>
            <a:ext cx="4132385" cy="2066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1B90C5-6D2F-43A1-99AB-FB985E3FA7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230620" y="3218541"/>
            <a:ext cx="256540" cy="264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25C81-6074-4D9B-8AD9-33EB0551E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569759" y="3034764"/>
            <a:ext cx="256540" cy="2641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8620B8D-C377-4F06-B983-78B97530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917934" y="2877235"/>
            <a:ext cx="256540" cy="2641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35BBF9-95E7-4B77-8850-20A65C2EE8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266989" y="2694941"/>
            <a:ext cx="256540" cy="264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93BE6C-F4F7-4E51-856B-6D6918B810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612527" y="2537706"/>
            <a:ext cx="256540" cy="2641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BC73E9-3FBA-4A12-A946-3DEA6B06B4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957332" y="2356583"/>
            <a:ext cx="25654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732D0C0-7EBF-4C76-B14C-B567FC0F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93" y="825760"/>
            <a:ext cx="4880138" cy="50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/>
              <p:nvPr/>
            </p:nvSpPr>
            <p:spPr>
              <a:xfrm>
                <a:off x="1406506" y="9660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=2−2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6075C4-B756-4D64-BDA2-74D4B93B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6" y="966041"/>
                <a:ext cx="22901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F0B7EF-25BB-407B-9DFF-0DDC54F3FEC2}"/>
              </a:ext>
            </a:extLst>
          </p:cNvPr>
          <p:cNvSpPr txBox="1"/>
          <p:nvPr/>
        </p:nvSpPr>
        <p:spPr>
          <a:xfrm>
            <a:off x="1291572" y="116727"/>
            <a:ext cx="25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Draw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93880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8C5820-B5F1-4711-BFDD-A21F0C748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93880"/>
                  </p:ext>
                </p:extLst>
              </p:nvPr>
            </p:nvGraphicFramePr>
            <p:xfrm>
              <a:off x="108020" y="2576960"/>
              <a:ext cx="4907408" cy="122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426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48603978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965981963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2886723700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738179039"/>
                        </a:ext>
                      </a:extLst>
                    </a:gridCol>
                    <a:gridCol w="613426">
                      <a:extLst>
                        <a:ext uri="{9D8B030D-6E8A-4147-A177-3AD203B41FA5}">
                          <a16:colId xmlns:a16="http://schemas.microsoft.com/office/drawing/2014/main" val="492705482"/>
                        </a:ext>
                      </a:extLst>
                    </a:gridCol>
                  </a:tblGrid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990" r="-700990" b="-1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11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990" t="-100990" r="-700990" b="-2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−2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260ABC-C831-4D47-B255-6F2757023C45}"/>
              </a:ext>
            </a:extLst>
          </p:cNvPr>
          <p:cNvSpPr txBox="1"/>
          <p:nvPr/>
        </p:nvSpPr>
        <p:spPr>
          <a:xfrm>
            <a:off x="901654" y="1854303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1) Complete a Table of Values.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EF0D-F395-4D08-B715-2E24E833D9FF}"/>
              </a:ext>
            </a:extLst>
          </p:cNvPr>
          <p:cNvSpPr/>
          <p:nvPr/>
        </p:nvSpPr>
        <p:spPr>
          <a:xfrm>
            <a:off x="757196" y="3306309"/>
            <a:ext cx="502463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B85C4-0EE4-4D57-869E-15794525BF4A}"/>
              </a:ext>
            </a:extLst>
          </p:cNvPr>
          <p:cNvSpPr/>
          <p:nvPr/>
        </p:nvSpPr>
        <p:spPr>
          <a:xfrm>
            <a:off x="1365932" y="3306309"/>
            <a:ext cx="510947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5148B-8CE9-423A-B240-819D59B3B7E4}"/>
              </a:ext>
            </a:extLst>
          </p:cNvPr>
          <p:cNvSpPr/>
          <p:nvPr/>
        </p:nvSpPr>
        <p:spPr>
          <a:xfrm>
            <a:off x="1974668" y="330630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EA69-EFCF-407C-9000-9E8BD41E4E66}"/>
              </a:ext>
            </a:extLst>
          </p:cNvPr>
          <p:cNvSpPr/>
          <p:nvPr/>
        </p:nvSpPr>
        <p:spPr>
          <a:xfrm>
            <a:off x="2583404" y="330630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3BED3-5E51-460B-958F-6C425F902E07}"/>
              </a:ext>
            </a:extLst>
          </p:cNvPr>
          <p:cNvSpPr/>
          <p:nvPr/>
        </p:nvSpPr>
        <p:spPr>
          <a:xfrm>
            <a:off x="3192140" y="330630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A26B-0D54-4A05-BC39-DF13CD46FF9D}"/>
              </a:ext>
            </a:extLst>
          </p:cNvPr>
          <p:cNvSpPr/>
          <p:nvPr/>
        </p:nvSpPr>
        <p:spPr>
          <a:xfrm>
            <a:off x="3800876" y="330630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B1D52E-4D3A-45C0-A4FB-0C9C8B1D50CE}"/>
              </a:ext>
            </a:extLst>
          </p:cNvPr>
          <p:cNvSpPr/>
          <p:nvPr/>
        </p:nvSpPr>
        <p:spPr>
          <a:xfrm>
            <a:off x="4409612" y="3306309"/>
            <a:ext cx="432361" cy="4323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195D5-E28E-420A-AEEE-683E7D2F6558}"/>
              </a:ext>
            </a:extLst>
          </p:cNvPr>
          <p:cNvSpPr txBox="1"/>
          <p:nvPr/>
        </p:nvSpPr>
        <p:spPr>
          <a:xfrm>
            <a:off x="218398" y="4342543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2) Plot each pair of values as coordinates.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934DD-67C6-40C9-9096-BBD8C68E185F}"/>
              </a:ext>
            </a:extLst>
          </p:cNvPr>
          <p:cNvSpPr txBox="1"/>
          <p:nvPr/>
        </p:nvSpPr>
        <p:spPr>
          <a:xfrm>
            <a:off x="218398" y="4982427"/>
            <a:ext cx="46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3) Join the points to make a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/>
              <p:nvPr/>
            </p:nvSpPr>
            <p:spPr>
              <a:xfrm>
                <a:off x="5171585" y="898475"/>
                <a:ext cx="17819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63BDF4-71D1-4044-A1EE-718888DE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85" y="898475"/>
                <a:ext cx="178196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D7B6A9-434E-4922-9619-1BAA5E016BA5}"/>
              </a:ext>
            </a:extLst>
          </p:cNvPr>
          <p:cNvCxnSpPr>
            <a:cxnSpLocks/>
          </p:cNvCxnSpPr>
          <p:nvPr/>
        </p:nvCxnSpPr>
        <p:spPr>
          <a:xfrm>
            <a:off x="6690360" y="1447800"/>
            <a:ext cx="2080260" cy="4137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1B90C5-6D2F-43A1-99AB-FB985E3FA7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8290365" y="4752652"/>
            <a:ext cx="256540" cy="264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25C81-6074-4D9B-8AD9-33EB0551E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567854" y="1315721"/>
            <a:ext cx="256540" cy="2641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8620B8D-C377-4F06-B983-78B975305C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6918374" y="2016761"/>
            <a:ext cx="256540" cy="2641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35BBF9-95E7-4B77-8850-20A65C2EE8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268894" y="2700656"/>
            <a:ext cx="256540" cy="264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93BE6C-F4F7-4E51-856B-6D6918B810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606079" y="3386456"/>
            <a:ext cx="256540" cy="2641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BC73E9-3FBA-4A12-A946-3DEA6B06B4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1" t="31014" r="33074" b="41562"/>
          <a:stretch/>
        </p:blipFill>
        <p:spPr>
          <a:xfrm>
            <a:off x="7954694" y="4072256"/>
            <a:ext cx="25654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6F49-236B-48BA-988D-6EA6A5A2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4" y="1341489"/>
            <a:ext cx="1915084" cy="215215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A511604-C334-49E6-9129-4F5D87ACCA78}"/>
              </a:ext>
            </a:extLst>
          </p:cNvPr>
          <p:cNvSpPr/>
          <p:nvPr/>
        </p:nvSpPr>
        <p:spPr>
          <a:xfrm>
            <a:off x="2365114" y="185195"/>
            <a:ext cx="4267180" cy="2060293"/>
          </a:xfrm>
          <a:prstGeom prst="wedgeRoundRectCallout">
            <a:avLst>
              <a:gd name="adj1" fmla="val -62457"/>
              <a:gd name="adj2" fmla="val 793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You only need 2 points to plot a straight line. </a:t>
            </a:r>
          </a:p>
          <a:p>
            <a:pPr algn="ctr"/>
            <a:endParaRPr lang="en-GB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Why bother with the rest?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33BE9-1EE2-4C30-8EB2-FBBB16CBC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69" y="1867481"/>
            <a:ext cx="4880138" cy="50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D9586-FC44-40A9-94A5-44468B279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1" t="31014" r="33074" b="41562"/>
          <a:stretch/>
        </p:blipFill>
        <p:spPr>
          <a:xfrm>
            <a:off x="7210865" y="3393978"/>
            <a:ext cx="256540" cy="26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13A9D-CA45-4AC4-9BDB-C170F26A4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1" t="31014" r="33074" b="41562"/>
          <a:stretch/>
        </p:blipFill>
        <p:spPr>
          <a:xfrm>
            <a:off x="6552043" y="4763635"/>
            <a:ext cx="256540" cy="2641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0194-D3C6-4CE2-9909-AF842275D92D}"/>
              </a:ext>
            </a:extLst>
          </p:cNvPr>
          <p:cNvCxnSpPr>
            <a:cxnSpLocks/>
          </p:cNvCxnSpPr>
          <p:nvPr/>
        </p:nvCxnSpPr>
        <p:spPr>
          <a:xfrm flipV="1">
            <a:off x="5804816" y="2488223"/>
            <a:ext cx="2046715" cy="4101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F9273-6A7E-4870-97D8-B2F41356E3C2}"/>
                  </a:ext>
                </a:extLst>
              </p:cNvPr>
              <p:cNvSpPr txBox="1"/>
              <p:nvPr/>
            </p:nvSpPr>
            <p:spPr>
              <a:xfrm>
                <a:off x="1641862" y="3894435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F9273-6A7E-4870-97D8-B2F41356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862" y="3894435"/>
                <a:ext cx="229011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7A7793-2FDC-437E-A840-23C4FCE0B3A4}"/>
                  </a:ext>
                </a:extLst>
              </p:cNvPr>
              <p:cNvSpPr txBox="1"/>
              <p:nvPr/>
            </p:nvSpPr>
            <p:spPr>
              <a:xfrm>
                <a:off x="7873732" y="1970162"/>
                <a:ext cx="1781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7A7793-2FDC-437E-A840-23C4FCE0B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732" y="1970162"/>
                <a:ext cx="178196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B301071-D228-4643-A5A8-032C8B050EA2}"/>
              </a:ext>
            </a:extLst>
          </p:cNvPr>
          <p:cNvSpPr txBox="1"/>
          <p:nvPr/>
        </p:nvSpPr>
        <p:spPr>
          <a:xfrm>
            <a:off x="7101490" y="754284"/>
            <a:ext cx="227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Do you agree?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95963B9E-4F05-4096-8655-BB01485BA8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094069"/>
                  </p:ext>
                </p:extLst>
              </p:nvPr>
            </p:nvGraphicFramePr>
            <p:xfrm>
              <a:off x="1068512" y="4745674"/>
              <a:ext cx="3371409" cy="137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3803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1123803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1123803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</a:tblGrid>
                  <a:tr h="688217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88217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95963B9E-4F05-4096-8655-BB01485BA8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094069"/>
                  </p:ext>
                </p:extLst>
              </p:nvPr>
            </p:nvGraphicFramePr>
            <p:xfrm>
              <a:off x="1068512" y="4745674"/>
              <a:ext cx="3371409" cy="137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3803">
                      <a:extLst>
                        <a:ext uri="{9D8B030D-6E8A-4147-A177-3AD203B41FA5}">
                          <a16:colId xmlns:a16="http://schemas.microsoft.com/office/drawing/2014/main" val="941487861"/>
                        </a:ext>
                      </a:extLst>
                    </a:gridCol>
                    <a:gridCol w="1123803">
                      <a:extLst>
                        <a:ext uri="{9D8B030D-6E8A-4147-A177-3AD203B41FA5}">
                          <a16:colId xmlns:a16="http://schemas.microsoft.com/office/drawing/2014/main" val="3089583302"/>
                        </a:ext>
                      </a:extLst>
                    </a:gridCol>
                    <a:gridCol w="1123803">
                      <a:extLst>
                        <a:ext uri="{9D8B030D-6E8A-4147-A177-3AD203B41FA5}">
                          <a16:colId xmlns:a16="http://schemas.microsoft.com/office/drawing/2014/main" val="1155103108"/>
                        </a:ext>
                      </a:extLst>
                    </a:gridCol>
                  </a:tblGrid>
                  <a:tr h="688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509" r="-200000" b="-1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399258"/>
                      </a:ext>
                    </a:extLst>
                  </a:tr>
                  <a:tr h="688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04425" r="-200000" b="-203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−</a:t>
                          </a: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3439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999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DB28E-196D-4078-9316-DC390144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91" y="230769"/>
            <a:ext cx="6628682" cy="67103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595D5D-73CD-4F22-A713-CF2388C6ECA8}"/>
              </a:ext>
            </a:extLst>
          </p:cNvPr>
          <p:cNvSpPr/>
          <p:nvPr/>
        </p:nvSpPr>
        <p:spPr>
          <a:xfrm>
            <a:off x="17585" y="8791"/>
            <a:ext cx="9864969" cy="6822831"/>
          </a:xfrm>
          <a:prstGeom prst="roundRect">
            <a:avLst>
              <a:gd name="adj" fmla="val 3485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F36F08C-EA27-4390-9817-EF6F267BD5B5}"/>
              </a:ext>
            </a:extLst>
          </p:cNvPr>
          <p:cNvSpPr/>
          <p:nvPr/>
        </p:nvSpPr>
        <p:spPr>
          <a:xfrm>
            <a:off x="286119" y="3465513"/>
            <a:ext cx="426134" cy="36735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B785FDA-9E7C-4CB0-B788-3D3CB94EEC8E}"/>
              </a:ext>
            </a:extLst>
          </p:cNvPr>
          <p:cNvSpPr/>
          <p:nvPr/>
        </p:nvSpPr>
        <p:spPr>
          <a:xfrm>
            <a:off x="4223629" y="1802422"/>
            <a:ext cx="536331" cy="536331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F9CF-6662-4E6F-B160-2B764DA86317}"/>
              </a:ext>
            </a:extLst>
          </p:cNvPr>
          <p:cNvSpPr txBox="1"/>
          <p:nvPr/>
        </p:nvSpPr>
        <p:spPr>
          <a:xfrm>
            <a:off x="6279699" y="48086"/>
            <a:ext cx="3042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are the coordinates of the….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777C0-9AAC-4BA5-984C-BC88DBB085CA}"/>
              </a:ext>
            </a:extLst>
          </p:cNvPr>
          <p:cNvSpPr txBox="1"/>
          <p:nvPr/>
        </p:nvSpPr>
        <p:spPr>
          <a:xfrm>
            <a:off x="6433732" y="564625"/>
            <a:ext cx="2143728" cy="4486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… circle? (____ , _____)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star? (____ , _____)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rectangle?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square?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hexagon?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equilateral triangle?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pentagon?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isosceles triangle?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trapezium?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… octagon? 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C0B41-3CD3-44EA-925D-E0A7E1FEA533}"/>
              </a:ext>
            </a:extLst>
          </p:cNvPr>
          <p:cNvSpPr/>
          <p:nvPr/>
        </p:nvSpPr>
        <p:spPr>
          <a:xfrm>
            <a:off x="468706" y="-101168"/>
            <a:ext cx="2205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D2A4B-F008-423F-9848-A7769C8524A4}"/>
              </a:ext>
            </a:extLst>
          </p:cNvPr>
          <p:cNvSpPr txBox="1"/>
          <p:nvPr/>
        </p:nvSpPr>
        <p:spPr>
          <a:xfrm>
            <a:off x="4060220" y="52755"/>
            <a:ext cx="146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Coordinates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DADCD10B-8107-4BE3-8964-16D58E232A7B}"/>
              </a:ext>
            </a:extLst>
          </p:cNvPr>
          <p:cNvSpPr/>
          <p:nvPr/>
        </p:nvSpPr>
        <p:spPr>
          <a:xfrm>
            <a:off x="4547330" y="5897779"/>
            <a:ext cx="465597" cy="443426"/>
          </a:xfrm>
          <a:prstGeom prst="pent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0CA1033-F622-4386-9E3F-03B49D601A29}"/>
              </a:ext>
            </a:extLst>
          </p:cNvPr>
          <p:cNvSpPr/>
          <p:nvPr/>
        </p:nvSpPr>
        <p:spPr>
          <a:xfrm>
            <a:off x="2976334" y="5625452"/>
            <a:ext cx="480124" cy="404011"/>
          </a:xfrm>
          <a:prstGeom prst="trapezoid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2AA54C9-22B3-4EAD-810B-0A8D85DFC06E}"/>
              </a:ext>
            </a:extLst>
          </p:cNvPr>
          <p:cNvSpPr/>
          <p:nvPr/>
        </p:nvSpPr>
        <p:spPr>
          <a:xfrm>
            <a:off x="1773587" y="2528216"/>
            <a:ext cx="472261" cy="400110"/>
          </a:xfrm>
          <a:prstGeom prst="hex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DD347CA5-CC66-4AD9-BD95-90391F8A30E6}"/>
              </a:ext>
            </a:extLst>
          </p:cNvPr>
          <p:cNvSpPr/>
          <p:nvPr/>
        </p:nvSpPr>
        <p:spPr>
          <a:xfrm>
            <a:off x="1169181" y="4363017"/>
            <a:ext cx="454582" cy="454582"/>
          </a:xfrm>
          <a:prstGeom prst="octagon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086C0-5870-4A43-962F-32ECB99B8B3F}"/>
              </a:ext>
            </a:extLst>
          </p:cNvPr>
          <p:cNvSpPr/>
          <p:nvPr/>
        </p:nvSpPr>
        <p:spPr>
          <a:xfrm>
            <a:off x="5237675" y="1018098"/>
            <a:ext cx="388669" cy="388669"/>
          </a:xfrm>
          <a:prstGeom prst="ellipse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8B94DE-B68B-4837-8F8B-41473953624B}"/>
              </a:ext>
            </a:extLst>
          </p:cNvPr>
          <p:cNvSpPr/>
          <p:nvPr/>
        </p:nvSpPr>
        <p:spPr>
          <a:xfrm>
            <a:off x="5537179" y="3520440"/>
            <a:ext cx="368550" cy="368550"/>
          </a:xfrm>
          <a:prstGeom prst="rect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DEDD16-8121-4B91-B767-FA773CEFFAE6}"/>
              </a:ext>
            </a:extLst>
          </p:cNvPr>
          <p:cNvSpPr/>
          <p:nvPr/>
        </p:nvSpPr>
        <p:spPr>
          <a:xfrm>
            <a:off x="3014917" y="1398518"/>
            <a:ext cx="480123" cy="267296"/>
          </a:xfrm>
          <a:prstGeom prst="rect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14FC81F-C606-485C-B5D0-730DA85A956B}"/>
              </a:ext>
            </a:extLst>
          </p:cNvPr>
          <p:cNvSpPr/>
          <p:nvPr/>
        </p:nvSpPr>
        <p:spPr>
          <a:xfrm>
            <a:off x="3689809" y="4642338"/>
            <a:ext cx="338383" cy="501067"/>
          </a:xfrm>
          <a:prstGeom prst="triangle">
            <a:avLst/>
          </a:prstGeom>
          <a:solidFill>
            <a:srgbClr val="7F7F7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3476F-710C-414C-BDF5-EC3DE426102C}"/>
              </a:ext>
            </a:extLst>
          </p:cNvPr>
          <p:cNvSpPr txBox="1"/>
          <p:nvPr/>
        </p:nvSpPr>
        <p:spPr>
          <a:xfrm>
            <a:off x="6372438" y="4494433"/>
            <a:ext cx="357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Plot (mark) coordinates (2 , 5) &amp;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1600" dirty="0"/>
              <a:t>5 ,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1600" dirty="0"/>
              <a:t>2)</a:t>
            </a:r>
          </a:p>
          <a:p>
            <a:r>
              <a:rPr lang="en-GB" sz="1600" dirty="0"/>
              <a:t>Join the two points with a line.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818B0-0A2B-43F8-B9D3-241F9513D688}"/>
              </a:ext>
            </a:extLst>
          </p:cNvPr>
          <p:cNvSpPr txBox="1"/>
          <p:nvPr/>
        </p:nvSpPr>
        <p:spPr>
          <a:xfrm>
            <a:off x="6359091" y="5181127"/>
            <a:ext cx="357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Plot (mark) coordinates (6 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−5</a:t>
            </a:r>
            <a:r>
              <a:rPr lang="en-GB" sz="1600" dirty="0"/>
              <a:t>) &amp;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−7 </a:t>
            </a:r>
            <a:r>
              <a:rPr lang="en-GB" sz="1600" dirty="0"/>
              <a:t>, 8)</a:t>
            </a:r>
          </a:p>
          <a:p>
            <a:r>
              <a:rPr lang="en-GB" sz="1600" dirty="0"/>
              <a:t>Join the two points with a line.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EBEBE-BEB1-47B3-8382-51B657892A93}"/>
              </a:ext>
            </a:extLst>
          </p:cNvPr>
          <p:cNvSpPr txBox="1"/>
          <p:nvPr/>
        </p:nvSpPr>
        <p:spPr>
          <a:xfrm>
            <a:off x="6397377" y="5964557"/>
            <a:ext cx="274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can we say about where </a:t>
            </a:r>
          </a:p>
          <a:p>
            <a:r>
              <a:rPr lang="en-GB" sz="1600" dirty="0"/>
              <a:t>these lines cross?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C724C-8F61-4812-A466-023210916AF5}"/>
              </a:ext>
            </a:extLst>
          </p:cNvPr>
          <p:cNvSpPr txBox="1"/>
          <p:nvPr/>
        </p:nvSpPr>
        <p:spPr>
          <a:xfrm>
            <a:off x="8122293" y="248527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(7 , 8)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BF6ECE-EAAC-44C6-85C5-AFEEE7DDA4D7}"/>
              </a:ext>
            </a:extLst>
          </p:cNvPr>
          <p:cNvSpPr txBox="1"/>
          <p:nvPr/>
        </p:nvSpPr>
        <p:spPr>
          <a:xfrm>
            <a:off x="8122293" y="668998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(4 , 5)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E411E5-E799-4AC6-A089-C5245BE72A8F}"/>
              </a:ext>
            </a:extLst>
          </p:cNvPr>
          <p:cNvSpPr txBox="1"/>
          <p:nvPr/>
        </p:nvSpPr>
        <p:spPr>
          <a:xfrm>
            <a:off x="8122293" y="1089469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(0 , 7)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3D4856-FC14-4242-9286-555A4EB89136}"/>
              </a:ext>
            </a:extLst>
          </p:cNvPr>
          <p:cNvSpPr txBox="1"/>
          <p:nvPr/>
        </p:nvSpPr>
        <p:spPr>
          <a:xfrm>
            <a:off x="8122293" y="1509940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(8 , 0)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EB0375-CAEC-4FC0-B6CE-15EF20AA75C0}"/>
              </a:ext>
            </a:extLst>
          </p:cNvPr>
          <p:cNvSpPr txBox="1"/>
          <p:nvPr/>
        </p:nvSpPr>
        <p:spPr>
          <a:xfrm>
            <a:off x="8122293" y="1930411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4 , 3)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ABCD1-ABAE-45C8-957A-4E99F37874C0}"/>
              </a:ext>
            </a:extLst>
          </p:cNvPr>
          <p:cNvSpPr txBox="1"/>
          <p:nvPr/>
        </p:nvSpPr>
        <p:spPr>
          <a:xfrm>
            <a:off x="8122293" y="2350882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9 , 0)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272D67-7F83-45B9-9F72-BF2678ED22BF}"/>
              </a:ext>
            </a:extLst>
          </p:cNvPr>
          <p:cNvSpPr txBox="1"/>
          <p:nvPr/>
        </p:nvSpPr>
        <p:spPr>
          <a:xfrm>
            <a:off x="8122293" y="2771353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(5 ,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68E991-717F-4DBC-897F-E4E0B70268DC}"/>
              </a:ext>
            </a:extLst>
          </p:cNvPr>
          <p:cNvSpPr txBox="1"/>
          <p:nvPr/>
        </p:nvSpPr>
        <p:spPr>
          <a:xfrm>
            <a:off x="8122293" y="3191824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(2 ,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4)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1797E2-600D-457D-8D2B-20CE80B735DA}"/>
              </a:ext>
            </a:extLst>
          </p:cNvPr>
          <p:cNvSpPr txBox="1"/>
          <p:nvPr/>
        </p:nvSpPr>
        <p:spPr>
          <a:xfrm>
            <a:off x="8122293" y="3612295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(0 ,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7)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6B9E07-4D4A-428C-8DFC-4ED4F54E05A7}"/>
              </a:ext>
            </a:extLst>
          </p:cNvPr>
          <p:cNvSpPr txBox="1"/>
          <p:nvPr/>
        </p:nvSpPr>
        <p:spPr>
          <a:xfrm>
            <a:off x="8122293" y="4032768"/>
            <a:ext cx="136489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GB" sz="2400" dirty="0"/>
              <a:t>6 ,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3)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71F929-1921-4870-8341-E3CC30CAE0F7}"/>
              </a:ext>
            </a:extLst>
          </p:cNvPr>
          <p:cNvCxnSpPr>
            <a:cxnSpLocks/>
          </p:cNvCxnSpPr>
          <p:nvPr/>
        </p:nvCxnSpPr>
        <p:spPr>
          <a:xfrm flipV="1">
            <a:off x="172720" y="589280"/>
            <a:ext cx="5232400" cy="52120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787DFE8B-7F9F-4B28-B096-4C0DCE95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8" t="27633" r="28289" b="40646"/>
          <a:stretch/>
        </p:blipFill>
        <p:spPr>
          <a:xfrm>
            <a:off x="1546861" y="4079241"/>
            <a:ext cx="345440" cy="3403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3200C6-1C79-4DDD-9680-4A05C0BC2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8" t="27633" r="28289" b="40646"/>
          <a:stretch/>
        </p:blipFill>
        <p:spPr>
          <a:xfrm>
            <a:off x="3695701" y="1930401"/>
            <a:ext cx="345440" cy="3403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CAB988-B763-46DB-A11D-70839D74A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8" t="27633" r="28289" b="40646"/>
          <a:stretch/>
        </p:blipFill>
        <p:spPr>
          <a:xfrm>
            <a:off x="4925061" y="5029201"/>
            <a:ext cx="345440" cy="34036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611E99-2E66-4EA2-B017-08743DE5D46E}"/>
              </a:ext>
            </a:extLst>
          </p:cNvPr>
          <p:cNvCxnSpPr>
            <a:cxnSpLocks/>
          </p:cNvCxnSpPr>
          <p:nvPr/>
        </p:nvCxnSpPr>
        <p:spPr>
          <a:xfrm>
            <a:off x="497840" y="609600"/>
            <a:ext cx="5801360" cy="58115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659AC7BF-978F-4E11-93DE-B5461EFE9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8" t="27633" r="28289" b="40646"/>
          <a:stretch/>
        </p:blipFill>
        <p:spPr>
          <a:xfrm>
            <a:off x="932181" y="1026161"/>
            <a:ext cx="345440" cy="34036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6D9729-661A-4C99-B1BF-620EFB568F49}"/>
              </a:ext>
            </a:extLst>
          </p:cNvPr>
          <p:cNvSpPr txBox="1"/>
          <p:nvPr/>
        </p:nvSpPr>
        <p:spPr>
          <a:xfrm>
            <a:off x="6299745" y="5838110"/>
            <a:ext cx="336827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at 90°</a:t>
            </a:r>
          </a:p>
          <a:p>
            <a:pPr algn="ctr"/>
            <a:r>
              <a:rPr lang="en-GB" sz="2400" dirty="0"/>
              <a:t>(perpendicular).</a:t>
            </a:r>
          </a:p>
        </p:txBody>
      </p:sp>
    </p:spTree>
    <p:extLst>
      <p:ext uri="{BB962C8B-B14F-4D97-AF65-F5344CB8AC3E}">
        <p14:creationId xmlns:p14="http://schemas.microsoft.com/office/powerpoint/2010/main" val="425347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150E53E-9B6A-4278-A163-A71FD35C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50" y="633492"/>
            <a:ext cx="6025727" cy="6192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558E31-307C-4143-8A76-4AA3173D8300}"/>
              </a:ext>
            </a:extLst>
          </p:cNvPr>
          <p:cNvSpPr/>
          <p:nvPr/>
        </p:nvSpPr>
        <p:spPr>
          <a:xfrm>
            <a:off x="1155245" y="3627253"/>
            <a:ext cx="2687550" cy="1448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B0E571-69AB-49D1-BE20-B789A882718F}"/>
              </a:ext>
            </a:extLst>
          </p:cNvPr>
          <p:cNvSpPr/>
          <p:nvPr/>
        </p:nvSpPr>
        <p:spPr>
          <a:xfrm>
            <a:off x="1155245" y="2688580"/>
            <a:ext cx="2687550" cy="7899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B3627-7369-47F0-9B72-F7BA35BBE7A5}"/>
              </a:ext>
            </a:extLst>
          </p:cNvPr>
          <p:cNvSpPr/>
          <p:nvPr/>
        </p:nvSpPr>
        <p:spPr>
          <a:xfrm>
            <a:off x="1155245" y="1749907"/>
            <a:ext cx="2687550" cy="7899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DDDC30-CEBD-46BA-AF30-B3D7699968E7}"/>
              </a:ext>
            </a:extLst>
          </p:cNvPr>
          <p:cNvSpPr/>
          <p:nvPr/>
        </p:nvSpPr>
        <p:spPr>
          <a:xfrm>
            <a:off x="1155245" y="5224145"/>
            <a:ext cx="2687550" cy="7899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0BFFE2-0655-4D75-819B-8054DD5C40EC}"/>
              </a:ext>
            </a:extLst>
          </p:cNvPr>
          <p:cNvSpPr/>
          <p:nvPr/>
        </p:nvSpPr>
        <p:spPr>
          <a:xfrm>
            <a:off x="5359791" y="84406"/>
            <a:ext cx="3235570" cy="4923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KNOWLEDGE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728DF-F66F-485D-869C-A9E66C37E2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88" y="84406"/>
            <a:ext cx="1629911" cy="1083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AD4D4-64F6-47B6-8B2E-78E1D53878E0}"/>
                  </a:ext>
                </a:extLst>
              </p:cNvPr>
              <p:cNvSpPr txBox="1"/>
              <p:nvPr/>
            </p:nvSpPr>
            <p:spPr>
              <a:xfrm>
                <a:off x="1481402" y="1867879"/>
                <a:ext cx="20352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AD4D4-64F6-47B6-8B2E-78E1D5387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02" y="1867879"/>
                <a:ext cx="203523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3785B-FF51-4658-9055-5E87769F24C3}"/>
                  </a:ext>
                </a:extLst>
              </p:cNvPr>
              <p:cNvSpPr txBox="1"/>
              <p:nvPr/>
            </p:nvSpPr>
            <p:spPr>
              <a:xfrm>
                <a:off x="1353963" y="2806552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3785B-FF51-4658-9055-5E87769F2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63" y="2806552"/>
                <a:ext cx="229011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5094E9-98CD-4463-B3A7-0A7F4D8F3396}"/>
                  </a:ext>
                </a:extLst>
              </p:cNvPr>
              <p:cNvSpPr txBox="1"/>
              <p:nvPr/>
            </p:nvSpPr>
            <p:spPr>
              <a:xfrm>
                <a:off x="1315491" y="3832762"/>
                <a:ext cx="236705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5094E9-98CD-4463-B3A7-0A7F4D8F3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91" y="3832762"/>
                <a:ext cx="2367058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394E5-CE39-4F3C-BD15-84285D7F05E4}"/>
                  </a:ext>
                </a:extLst>
              </p:cNvPr>
              <p:cNvSpPr txBox="1"/>
              <p:nvPr/>
            </p:nvSpPr>
            <p:spPr>
              <a:xfrm>
                <a:off x="1353963" y="5342117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394E5-CE39-4F3C-BD15-84285D7F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63" y="5342117"/>
                <a:ext cx="229011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5271E73-3BC7-4F34-BC09-D94F8E6A49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50" t="8063" r="16329" b="37713"/>
          <a:stretch/>
        </p:blipFill>
        <p:spPr>
          <a:xfrm>
            <a:off x="157810" y="5396596"/>
            <a:ext cx="929933" cy="44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C7006E-5E62-41DF-876F-DA4D7108B5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50" t="8063" r="16329" b="37713"/>
          <a:stretch/>
        </p:blipFill>
        <p:spPr>
          <a:xfrm>
            <a:off x="157810" y="4128813"/>
            <a:ext cx="929933" cy="445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F14C475-94A2-4430-BB4A-23BF3925520B}"/>
              </a:ext>
            </a:extLst>
          </p:cNvPr>
          <p:cNvSpPr txBox="1"/>
          <p:nvPr/>
        </p:nvSpPr>
        <p:spPr>
          <a:xfrm>
            <a:off x="985624" y="84406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Plot </a:t>
            </a:r>
            <a:r>
              <a:rPr lang="en-GB" sz="2400" b="1" dirty="0"/>
              <a:t>one</a:t>
            </a:r>
            <a:r>
              <a:rPr lang="en-GB" sz="2400" dirty="0"/>
              <a:t> of these lines </a:t>
            </a:r>
          </a:p>
          <a:p>
            <a:pPr algn="ctr"/>
            <a:r>
              <a:rPr lang="en-GB" sz="2400" dirty="0"/>
              <a:t>using a table of values.</a:t>
            </a:r>
          </a:p>
        </p:txBody>
      </p:sp>
    </p:spTree>
    <p:extLst>
      <p:ext uri="{BB962C8B-B14F-4D97-AF65-F5344CB8AC3E}">
        <p14:creationId xmlns:p14="http://schemas.microsoft.com/office/powerpoint/2010/main" val="79394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39B0F27-7482-495C-964D-5A864B51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50" y="633492"/>
            <a:ext cx="6025727" cy="6192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558E31-307C-4143-8A76-4AA3173D8300}"/>
              </a:ext>
            </a:extLst>
          </p:cNvPr>
          <p:cNvSpPr/>
          <p:nvPr/>
        </p:nvSpPr>
        <p:spPr>
          <a:xfrm>
            <a:off x="1155245" y="3627253"/>
            <a:ext cx="2687550" cy="1448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B0E571-69AB-49D1-BE20-B789A882718F}"/>
              </a:ext>
            </a:extLst>
          </p:cNvPr>
          <p:cNvSpPr/>
          <p:nvPr/>
        </p:nvSpPr>
        <p:spPr>
          <a:xfrm>
            <a:off x="1155245" y="2688580"/>
            <a:ext cx="2687550" cy="7899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B3627-7369-47F0-9B72-F7BA35BBE7A5}"/>
              </a:ext>
            </a:extLst>
          </p:cNvPr>
          <p:cNvSpPr/>
          <p:nvPr/>
        </p:nvSpPr>
        <p:spPr>
          <a:xfrm>
            <a:off x="1155245" y="1749907"/>
            <a:ext cx="2687550" cy="7899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DDDC30-CEBD-46BA-AF30-B3D7699968E7}"/>
              </a:ext>
            </a:extLst>
          </p:cNvPr>
          <p:cNvSpPr/>
          <p:nvPr/>
        </p:nvSpPr>
        <p:spPr>
          <a:xfrm>
            <a:off x="1155245" y="5224145"/>
            <a:ext cx="2687550" cy="7899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0BFFE2-0655-4D75-819B-8054DD5C40EC}"/>
              </a:ext>
            </a:extLst>
          </p:cNvPr>
          <p:cNvSpPr/>
          <p:nvPr/>
        </p:nvSpPr>
        <p:spPr>
          <a:xfrm>
            <a:off x="5359791" y="84406"/>
            <a:ext cx="3235570" cy="4923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KNOWLEDGE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728DF-F66F-485D-869C-A9E66C37E2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88" y="84406"/>
            <a:ext cx="1629911" cy="1083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7D71A-E897-4B96-BFCF-99BAAEAC70A3}"/>
              </a:ext>
            </a:extLst>
          </p:cNvPr>
          <p:cNvSpPr txBox="1"/>
          <p:nvPr/>
        </p:nvSpPr>
        <p:spPr>
          <a:xfrm>
            <a:off x="985624" y="84406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Plot </a:t>
            </a:r>
            <a:r>
              <a:rPr lang="en-GB" sz="2400" b="1" dirty="0"/>
              <a:t>one</a:t>
            </a:r>
            <a:r>
              <a:rPr lang="en-GB" sz="2400" dirty="0"/>
              <a:t> of these lines </a:t>
            </a:r>
          </a:p>
          <a:p>
            <a:pPr algn="ctr"/>
            <a:r>
              <a:rPr lang="en-GB" sz="2400" dirty="0"/>
              <a:t>using a table of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AD4D4-64F6-47B6-8B2E-78E1D53878E0}"/>
                  </a:ext>
                </a:extLst>
              </p:cNvPr>
              <p:cNvSpPr txBox="1"/>
              <p:nvPr/>
            </p:nvSpPr>
            <p:spPr>
              <a:xfrm>
                <a:off x="1481402" y="1867879"/>
                <a:ext cx="20352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7AD4D4-64F6-47B6-8B2E-78E1D5387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02" y="1867879"/>
                <a:ext cx="203523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3785B-FF51-4658-9055-5E87769F24C3}"/>
                  </a:ext>
                </a:extLst>
              </p:cNvPr>
              <p:cNvSpPr txBox="1"/>
              <p:nvPr/>
            </p:nvSpPr>
            <p:spPr>
              <a:xfrm>
                <a:off x="1353963" y="2806552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13785B-FF51-4658-9055-5E87769F2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63" y="2806552"/>
                <a:ext cx="229011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5094E9-98CD-4463-B3A7-0A7F4D8F3396}"/>
                  </a:ext>
                </a:extLst>
              </p:cNvPr>
              <p:cNvSpPr txBox="1"/>
              <p:nvPr/>
            </p:nvSpPr>
            <p:spPr>
              <a:xfrm>
                <a:off x="1315491" y="3832762"/>
                <a:ext cx="236705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5094E9-98CD-4463-B3A7-0A7F4D8F3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91" y="3832762"/>
                <a:ext cx="2367058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394E5-CE39-4F3C-BD15-84285D7F05E4}"/>
                  </a:ext>
                </a:extLst>
              </p:cNvPr>
              <p:cNvSpPr txBox="1"/>
              <p:nvPr/>
            </p:nvSpPr>
            <p:spPr>
              <a:xfrm>
                <a:off x="1353963" y="5342117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394E5-CE39-4F3C-BD15-84285D7F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63" y="5342117"/>
                <a:ext cx="229011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5271E73-3BC7-4F34-BC09-D94F8E6A49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50" t="8063" r="16329" b="37713"/>
          <a:stretch/>
        </p:blipFill>
        <p:spPr>
          <a:xfrm>
            <a:off x="157810" y="5396596"/>
            <a:ext cx="929933" cy="44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C7006E-5E62-41DF-876F-DA4D7108B5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50" t="8063" r="16329" b="37713"/>
          <a:stretch/>
        </p:blipFill>
        <p:spPr>
          <a:xfrm>
            <a:off x="157810" y="4128813"/>
            <a:ext cx="929933" cy="4450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BFD97C-87E3-4C5A-9934-0A530F075C30}"/>
              </a:ext>
            </a:extLst>
          </p:cNvPr>
          <p:cNvCxnSpPr>
            <a:cxnSpLocks/>
          </p:cNvCxnSpPr>
          <p:nvPr/>
        </p:nvCxnSpPr>
        <p:spPr>
          <a:xfrm flipH="1">
            <a:off x="4294209" y="1412111"/>
            <a:ext cx="3842794" cy="38114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B5BC51-0422-40DC-A63E-50F033AB2EB3}"/>
              </a:ext>
            </a:extLst>
          </p:cNvPr>
          <p:cNvCxnSpPr>
            <a:cxnSpLocks/>
          </p:cNvCxnSpPr>
          <p:nvPr/>
        </p:nvCxnSpPr>
        <p:spPr>
          <a:xfrm flipH="1">
            <a:off x="5736741" y="1371378"/>
            <a:ext cx="2625522" cy="51444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C643DE-E16F-467C-B867-FF237207D136}"/>
              </a:ext>
            </a:extLst>
          </p:cNvPr>
          <p:cNvCxnSpPr>
            <a:cxnSpLocks/>
          </p:cNvCxnSpPr>
          <p:nvPr/>
        </p:nvCxnSpPr>
        <p:spPr>
          <a:xfrm flipH="1">
            <a:off x="4274919" y="3078865"/>
            <a:ext cx="5123723" cy="259997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5BA8A4-A72B-413B-8E02-F48F920B31E3}"/>
              </a:ext>
            </a:extLst>
          </p:cNvPr>
          <p:cNvCxnSpPr>
            <a:cxnSpLocks/>
          </p:cNvCxnSpPr>
          <p:nvPr/>
        </p:nvCxnSpPr>
        <p:spPr>
          <a:xfrm flipH="1" flipV="1">
            <a:off x="6111433" y="1388963"/>
            <a:ext cx="1747777" cy="511600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2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C0474D1-DE24-4910-8DB6-704BEAAFD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28551"/>
              </p:ext>
            </p:extLst>
          </p:nvPr>
        </p:nvGraphicFramePr>
        <p:xfrm>
          <a:off x="5968080" y="1472444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E40D585C-5451-484E-8D7D-1605E5489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30085"/>
              </p:ext>
            </p:extLst>
          </p:nvPr>
        </p:nvGraphicFramePr>
        <p:xfrm>
          <a:off x="1011609" y="3849139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6643992B-E833-45AA-9551-4C58D9A2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44160"/>
              </p:ext>
            </p:extLst>
          </p:nvPr>
        </p:nvGraphicFramePr>
        <p:xfrm>
          <a:off x="7675497" y="1458199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F7C0709-B8FC-415B-9186-E835A7406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40161"/>
              </p:ext>
            </p:extLst>
          </p:nvPr>
        </p:nvGraphicFramePr>
        <p:xfrm>
          <a:off x="2713706" y="3846776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FC3026-7502-4650-86BB-6B2489713055}"/>
              </a:ext>
            </a:extLst>
          </p:cNvPr>
          <p:cNvSpPr txBox="1"/>
          <p:nvPr/>
        </p:nvSpPr>
        <p:spPr>
          <a:xfrm>
            <a:off x="516343" y="890417"/>
            <a:ext cx="38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Two-Step Function Machines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7750C-82D2-4687-9123-35F5D5CA2E46}"/>
              </a:ext>
            </a:extLst>
          </p:cNvPr>
          <p:cNvSpPr txBox="1"/>
          <p:nvPr/>
        </p:nvSpPr>
        <p:spPr>
          <a:xfrm rot="5400000">
            <a:off x="-273489" y="2543953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INPUT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074DEA-51D4-4018-B203-914C860466E4}"/>
              </a:ext>
            </a:extLst>
          </p:cNvPr>
          <p:cNvSpPr/>
          <p:nvPr/>
        </p:nvSpPr>
        <p:spPr>
          <a:xfrm>
            <a:off x="2550991" y="2382620"/>
            <a:ext cx="1940560" cy="845886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64EE3-3DD8-456F-B1B6-8DD73C1DBCC0}"/>
              </a:ext>
            </a:extLst>
          </p:cNvPr>
          <p:cNvSpPr txBox="1"/>
          <p:nvPr/>
        </p:nvSpPr>
        <p:spPr>
          <a:xfrm>
            <a:off x="2563709" y="2557117"/>
            <a:ext cx="130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Add 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E7741A-B14F-482C-B11E-698696751DFB}"/>
              </a:ext>
            </a:extLst>
          </p:cNvPr>
          <p:cNvSpPr/>
          <p:nvPr/>
        </p:nvSpPr>
        <p:spPr>
          <a:xfrm>
            <a:off x="493691" y="2382620"/>
            <a:ext cx="1940560" cy="845886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24127-C255-4014-A2F7-D2A06E197D7F}"/>
              </a:ext>
            </a:extLst>
          </p:cNvPr>
          <p:cNvSpPr txBox="1"/>
          <p:nvPr/>
        </p:nvSpPr>
        <p:spPr>
          <a:xfrm>
            <a:off x="645923" y="2574731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Double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1767F-D086-4C27-BDCA-024E795AF697}"/>
              </a:ext>
            </a:extLst>
          </p:cNvPr>
          <p:cNvSpPr txBox="1"/>
          <p:nvPr/>
        </p:nvSpPr>
        <p:spPr>
          <a:xfrm rot="5400000">
            <a:off x="3969573" y="2543953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C0455-9386-44B8-8069-E102E2FC85BE}"/>
              </a:ext>
            </a:extLst>
          </p:cNvPr>
          <p:cNvSpPr txBox="1"/>
          <p:nvPr/>
        </p:nvSpPr>
        <p:spPr>
          <a:xfrm>
            <a:off x="516343" y="1390548"/>
            <a:ext cx="389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Calculate the </a:t>
            </a:r>
            <a:r>
              <a:rPr lang="en-GB" sz="2000" u="sng" dirty="0"/>
              <a:t>output</a:t>
            </a:r>
            <a:r>
              <a:rPr lang="en-GB" sz="2000" dirty="0"/>
              <a:t> for each </a:t>
            </a:r>
            <a:r>
              <a:rPr lang="en-GB" sz="2000" u="sng" dirty="0"/>
              <a:t>input</a:t>
            </a:r>
            <a:r>
              <a:rPr lang="en-GB" sz="20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C7310-2250-4EEE-B86E-FA303268DD63}"/>
              </a:ext>
            </a:extLst>
          </p:cNvPr>
          <p:cNvSpPr txBox="1"/>
          <p:nvPr/>
        </p:nvSpPr>
        <p:spPr>
          <a:xfrm>
            <a:off x="905960" y="3355167"/>
            <a:ext cx="1098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1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4</a:t>
            </a:r>
          </a:p>
          <a:p>
            <a:pPr algn="ctr"/>
            <a:r>
              <a:rPr lang="en-GB" sz="2800" dirty="0"/>
              <a:t>0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7EEB8-EE41-4782-8D30-0D4B4818D0A0}"/>
              </a:ext>
            </a:extLst>
          </p:cNvPr>
          <p:cNvSpPr txBox="1"/>
          <p:nvPr/>
        </p:nvSpPr>
        <p:spPr>
          <a:xfrm>
            <a:off x="2446749" y="3355167"/>
            <a:ext cx="1418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r>
              <a:rPr lang="en-GB" sz="2800" dirty="0"/>
              <a:t>5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F32630-A796-4287-AEB5-61B90B54DF31}"/>
              </a:ext>
            </a:extLst>
          </p:cNvPr>
          <p:cNvSpPr/>
          <p:nvPr/>
        </p:nvSpPr>
        <p:spPr>
          <a:xfrm>
            <a:off x="7497632" y="169490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B54BF-8867-4A14-A973-697C8D70930D}"/>
              </a:ext>
            </a:extLst>
          </p:cNvPr>
          <p:cNvSpPr txBox="1"/>
          <p:nvPr/>
        </p:nvSpPr>
        <p:spPr>
          <a:xfrm>
            <a:off x="7771709" y="1165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4000" dirty="0"/>
              <a:t> 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E8D90C-B03A-4857-9620-F1484A5B6433}"/>
              </a:ext>
            </a:extLst>
          </p:cNvPr>
          <p:cNvSpPr/>
          <p:nvPr/>
        </p:nvSpPr>
        <p:spPr>
          <a:xfrm>
            <a:off x="5440332" y="169490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23EB1-403D-4468-A0B0-DA5497E5763E}"/>
              </a:ext>
            </a:extLst>
          </p:cNvPr>
          <p:cNvSpPr txBox="1"/>
          <p:nvPr/>
        </p:nvSpPr>
        <p:spPr>
          <a:xfrm>
            <a:off x="5727218" y="1165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9818B-9BF9-4B25-8AC2-65550B7F2C87}"/>
              </a:ext>
            </a:extLst>
          </p:cNvPr>
          <p:cNvSpPr txBox="1"/>
          <p:nvPr/>
        </p:nvSpPr>
        <p:spPr>
          <a:xfrm>
            <a:off x="5863770" y="982468"/>
            <a:ext cx="1098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4</a:t>
            </a:r>
          </a:p>
          <a:p>
            <a:pPr algn="ctr"/>
            <a:r>
              <a:rPr lang="en-GB" sz="2800" dirty="0"/>
              <a:t>0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1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4E1553-F4E6-446C-BA43-48E979FFA32E}"/>
              </a:ext>
            </a:extLst>
          </p:cNvPr>
          <p:cNvSpPr txBox="1"/>
          <p:nvPr/>
        </p:nvSpPr>
        <p:spPr>
          <a:xfrm>
            <a:off x="7404559" y="982468"/>
            <a:ext cx="14189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208A89-0A38-4E5B-8FEE-290BAB3C0F70}"/>
              </a:ext>
            </a:extLst>
          </p:cNvPr>
          <p:cNvSpPr/>
          <p:nvPr/>
        </p:nvSpPr>
        <p:spPr>
          <a:xfrm>
            <a:off x="-7342" y="-112424"/>
            <a:ext cx="2205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163738A-37BF-4C8C-9DAD-B9F7DCA35456}"/>
              </a:ext>
            </a:extLst>
          </p:cNvPr>
          <p:cNvSpPr/>
          <p:nvPr/>
        </p:nvSpPr>
        <p:spPr>
          <a:xfrm>
            <a:off x="2032596" y="3862525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D038139-0341-4E85-90EA-97AF19DB081C}"/>
              </a:ext>
            </a:extLst>
          </p:cNvPr>
          <p:cNvSpPr/>
          <p:nvPr/>
        </p:nvSpPr>
        <p:spPr>
          <a:xfrm>
            <a:off x="2032596" y="4290601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33A1104-B3DF-4931-8E58-28D478FD50AD}"/>
              </a:ext>
            </a:extLst>
          </p:cNvPr>
          <p:cNvSpPr/>
          <p:nvPr/>
        </p:nvSpPr>
        <p:spPr>
          <a:xfrm>
            <a:off x="2032596" y="4718677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44D348A7-A5AB-4AB1-B4F0-EEDCA9946784}"/>
              </a:ext>
            </a:extLst>
          </p:cNvPr>
          <p:cNvSpPr/>
          <p:nvPr/>
        </p:nvSpPr>
        <p:spPr>
          <a:xfrm>
            <a:off x="2032596" y="5146753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250842F-76F0-4D03-B813-80F519CA4735}"/>
              </a:ext>
            </a:extLst>
          </p:cNvPr>
          <p:cNvSpPr/>
          <p:nvPr/>
        </p:nvSpPr>
        <p:spPr>
          <a:xfrm>
            <a:off x="2032596" y="5574829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F639CD9-EFEC-4555-A2C9-C7D2E4901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99222"/>
              </p:ext>
            </p:extLst>
          </p:nvPr>
        </p:nvGraphicFramePr>
        <p:xfrm>
          <a:off x="5973447" y="5131640"/>
          <a:ext cx="885064" cy="16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A4797A8-9549-4A51-B77F-8021BA11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54832"/>
              </p:ext>
            </p:extLst>
          </p:nvPr>
        </p:nvGraphicFramePr>
        <p:xfrm>
          <a:off x="7669638" y="5131640"/>
          <a:ext cx="885064" cy="16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C43D09E-1BC5-443F-9335-90CC04EE2931}"/>
              </a:ext>
            </a:extLst>
          </p:cNvPr>
          <p:cNvSpPr/>
          <p:nvPr/>
        </p:nvSpPr>
        <p:spPr>
          <a:xfrm>
            <a:off x="7489834" y="3837318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4E1CFF-265A-4833-8D5F-62033B9A615A}"/>
              </a:ext>
            </a:extLst>
          </p:cNvPr>
          <p:cNvSpPr txBox="1"/>
          <p:nvPr/>
        </p:nvSpPr>
        <p:spPr>
          <a:xfrm>
            <a:off x="7763910" y="378439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+ 2</a:t>
            </a:r>
            <a:endParaRPr lang="en-GB" sz="40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B346C04-75C2-486D-A8B2-FA96BCB9616A}"/>
              </a:ext>
            </a:extLst>
          </p:cNvPr>
          <p:cNvSpPr/>
          <p:nvPr/>
        </p:nvSpPr>
        <p:spPr>
          <a:xfrm>
            <a:off x="5432534" y="3837318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52B972-9DE9-457D-A6C4-9926A3F80DAD}"/>
              </a:ext>
            </a:extLst>
          </p:cNvPr>
          <p:cNvSpPr txBox="1"/>
          <p:nvPr/>
        </p:nvSpPr>
        <p:spPr>
          <a:xfrm>
            <a:off x="5719420" y="378439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÷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1E0814-60C9-402B-835E-222A2702554F}"/>
              </a:ext>
            </a:extLst>
          </p:cNvPr>
          <p:cNvSpPr txBox="1"/>
          <p:nvPr/>
        </p:nvSpPr>
        <p:spPr>
          <a:xfrm>
            <a:off x="5855972" y="4650296"/>
            <a:ext cx="10983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6</a:t>
            </a:r>
          </a:p>
          <a:p>
            <a:pPr algn="ctr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A01882-A579-43EC-97E2-69248FF49DC5}"/>
              </a:ext>
            </a:extLst>
          </p:cNvPr>
          <p:cNvSpPr txBox="1"/>
          <p:nvPr/>
        </p:nvSpPr>
        <p:spPr>
          <a:xfrm>
            <a:off x="7396761" y="4650296"/>
            <a:ext cx="14189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1</a:t>
            </a:r>
          </a:p>
          <a:p>
            <a:pPr algn="ctr"/>
            <a:r>
              <a:rPr lang="en-GB" sz="2800" dirty="0"/>
              <a:t>0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CCD6395-CD9C-4185-959B-02A70C99ADE0}"/>
              </a:ext>
            </a:extLst>
          </p:cNvPr>
          <p:cNvSpPr/>
          <p:nvPr/>
        </p:nvSpPr>
        <p:spPr>
          <a:xfrm>
            <a:off x="6937191" y="5641608"/>
            <a:ext cx="653765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26C3535E-E7D0-446C-9F2F-DBCBC1169DE2}"/>
              </a:ext>
            </a:extLst>
          </p:cNvPr>
          <p:cNvSpPr/>
          <p:nvPr/>
        </p:nvSpPr>
        <p:spPr>
          <a:xfrm>
            <a:off x="6926961" y="1973780"/>
            <a:ext cx="653765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3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D25D5AE-136C-494B-AFC4-EFE9285FF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8705"/>
              </p:ext>
            </p:extLst>
          </p:nvPr>
        </p:nvGraphicFramePr>
        <p:xfrm>
          <a:off x="1011609" y="3849139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123DFC5-A6C8-4204-A423-79FDEB5E3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99720"/>
              </p:ext>
            </p:extLst>
          </p:nvPr>
        </p:nvGraphicFramePr>
        <p:xfrm>
          <a:off x="5968080" y="1472444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BE38B95-FA0E-4F04-91FC-6A4FD3508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26373"/>
              </p:ext>
            </p:extLst>
          </p:nvPr>
        </p:nvGraphicFramePr>
        <p:xfrm>
          <a:off x="5973447" y="5131640"/>
          <a:ext cx="885064" cy="16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BD1E6B9-5356-4F3F-AFB2-4FF9A0388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04883"/>
              </p:ext>
            </p:extLst>
          </p:nvPr>
        </p:nvGraphicFramePr>
        <p:xfrm>
          <a:off x="7669638" y="5131640"/>
          <a:ext cx="885064" cy="16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AF234F5-F212-45A8-A259-367FFE75F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90868"/>
              </p:ext>
            </p:extLst>
          </p:nvPr>
        </p:nvGraphicFramePr>
        <p:xfrm>
          <a:off x="7675497" y="1458199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7D61445-4CC1-4D4A-96F6-879F110EF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86742"/>
              </p:ext>
            </p:extLst>
          </p:nvPr>
        </p:nvGraphicFramePr>
        <p:xfrm>
          <a:off x="2713706" y="3846776"/>
          <a:ext cx="885064" cy="20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64">
                  <a:extLst>
                    <a:ext uri="{9D8B030D-6E8A-4147-A177-3AD203B41FA5}">
                      <a16:colId xmlns:a16="http://schemas.microsoft.com/office/drawing/2014/main" val="3482635622"/>
                    </a:ext>
                  </a:extLst>
                </a:gridCol>
              </a:tblGrid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8451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5187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6556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95048"/>
                  </a:ext>
                </a:extLst>
              </a:tr>
              <a:tr h="4185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529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FC3026-7502-4650-86BB-6B2489713055}"/>
              </a:ext>
            </a:extLst>
          </p:cNvPr>
          <p:cNvSpPr txBox="1"/>
          <p:nvPr/>
        </p:nvSpPr>
        <p:spPr>
          <a:xfrm>
            <a:off x="516343" y="890417"/>
            <a:ext cx="38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Two-Step Function Machines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7750C-82D2-4687-9123-35F5D5CA2E46}"/>
              </a:ext>
            </a:extLst>
          </p:cNvPr>
          <p:cNvSpPr txBox="1"/>
          <p:nvPr/>
        </p:nvSpPr>
        <p:spPr>
          <a:xfrm rot="5400000">
            <a:off x="-273489" y="2543953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INPUT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074DEA-51D4-4018-B203-914C860466E4}"/>
              </a:ext>
            </a:extLst>
          </p:cNvPr>
          <p:cNvSpPr/>
          <p:nvPr/>
        </p:nvSpPr>
        <p:spPr>
          <a:xfrm>
            <a:off x="2550991" y="2382620"/>
            <a:ext cx="1940560" cy="845886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E7741A-B14F-482C-B11E-698696751DFB}"/>
              </a:ext>
            </a:extLst>
          </p:cNvPr>
          <p:cNvSpPr/>
          <p:nvPr/>
        </p:nvSpPr>
        <p:spPr>
          <a:xfrm>
            <a:off x="493691" y="2382620"/>
            <a:ext cx="1940560" cy="845886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24127-C255-4014-A2F7-D2A06E197D7F}"/>
              </a:ext>
            </a:extLst>
          </p:cNvPr>
          <p:cNvSpPr txBox="1"/>
          <p:nvPr/>
        </p:nvSpPr>
        <p:spPr>
          <a:xfrm>
            <a:off x="645923" y="2574731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Double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1767F-D086-4C27-BDCA-024E795AF697}"/>
              </a:ext>
            </a:extLst>
          </p:cNvPr>
          <p:cNvSpPr txBox="1"/>
          <p:nvPr/>
        </p:nvSpPr>
        <p:spPr>
          <a:xfrm rot="5400000">
            <a:off x="3969573" y="2543953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C0455-9386-44B8-8069-E102E2FC85BE}"/>
              </a:ext>
            </a:extLst>
          </p:cNvPr>
          <p:cNvSpPr txBox="1"/>
          <p:nvPr/>
        </p:nvSpPr>
        <p:spPr>
          <a:xfrm>
            <a:off x="516343" y="1390548"/>
            <a:ext cx="389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Calculate the </a:t>
            </a:r>
            <a:r>
              <a:rPr lang="en-GB" sz="2000" u="sng" dirty="0"/>
              <a:t>output</a:t>
            </a:r>
            <a:r>
              <a:rPr lang="en-GB" sz="2000" dirty="0"/>
              <a:t> for each </a:t>
            </a:r>
            <a:r>
              <a:rPr lang="en-GB" sz="2000" u="sng" dirty="0"/>
              <a:t>input</a:t>
            </a:r>
            <a:r>
              <a:rPr lang="en-GB" sz="20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C7310-2250-4EEE-B86E-FA303268DD63}"/>
              </a:ext>
            </a:extLst>
          </p:cNvPr>
          <p:cNvSpPr txBox="1"/>
          <p:nvPr/>
        </p:nvSpPr>
        <p:spPr>
          <a:xfrm>
            <a:off x="905960" y="3355167"/>
            <a:ext cx="1098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1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4</a:t>
            </a:r>
          </a:p>
          <a:p>
            <a:pPr algn="ctr"/>
            <a:r>
              <a:rPr lang="en-GB" sz="2800" dirty="0"/>
              <a:t>0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7EEB8-EE41-4782-8D30-0D4B4818D0A0}"/>
              </a:ext>
            </a:extLst>
          </p:cNvPr>
          <p:cNvSpPr txBox="1"/>
          <p:nvPr/>
        </p:nvSpPr>
        <p:spPr>
          <a:xfrm>
            <a:off x="2446749" y="3355167"/>
            <a:ext cx="14189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r>
              <a:rPr lang="en-GB" sz="2800" dirty="0"/>
              <a:t>5</a:t>
            </a:r>
          </a:p>
          <a:p>
            <a:pPr algn="ctr"/>
            <a:r>
              <a:rPr lang="en-GB" sz="2800" dirty="0"/>
              <a:t>7</a:t>
            </a:r>
          </a:p>
          <a:p>
            <a:pPr algn="ctr"/>
            <a:r>
              <a:rPr lang="en-GB" sz="2800" dirty="0"/>
              <a:t>11</a:t>
            </a:r>
          </a:p>
          <a:p>
            <a:pPr algn="ctr"/>
            <a:r>
              <a:rPr lang="en-GB" sz="2800" dirty="0"/>
              <a:t>3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−1</a:t>
            </a:r>
            <a:endParaRPr lang="en-GB" sz="2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F32630-A796-4287-AEB5-61B90B54DF31}"/>
              </a:ext>
            </a:extLst>
          </p:cNvPr>
          <p:cNvSpPr/>
          <p:nvPr/>
        </p:nvSpPr>
        <p:spPr>
          <a:xfrm>
            <a:off x="7497632" y="169490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B54BF-8867-4A14-A973-697C8D70930D}"/>
              </a:ext>
            </a:extLst>
          </p:cNvPr>
          <p:cNvSpPr txBox="1"/>
          <p:nvPr/>
        </p:nvSpPr>
        <p:spPr>
          <a:xfrm>
            <a:off x="7771709" y="1165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4000" dirty="0"/>
              <a:t> 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E8D90C-B03A-4857-9620-F1484A5B6433}"/>
              </a:ext>
            </a:extLst>
          </p:cNvPr>
          <p:cNvSpPr/>
          <p:nvPr/>
        </p:nvSpPr>
        <p:spPr>
          <a:xfrm>
            <a:off x="5440332" y="169490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23EB1-403D-4468-A0B0-DA5497E5763E}"/>
              </a:ext>
            </a:extLst>
          </p:cNvPr>
          <p:cNvSpPr txBox="1"/>
          <p:nvPr/>
        </p:nvSpPr>
        <p:spPr>
          <a:xfrm>
            <a:off x="5727218" y="1165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9818B-9BF9-4B25-8AC2-65550B7F2C87}"/>
              </a:ext>
            </a:extLst>
          </p:cNvPr>
          <p:cNvSpPr txBox="1"/>
          <p:nvPr/>
        </p:nvSpPr>
        <p:spPr>
          <a:xfrm>
            <a:off x="5863770" y="982468"/>
            <a:ext cx="1098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4</a:t>
            </a:r>
          </a:p>
          <a:p>
            <a:pPr algn="ctr"/>
            <a:r>
              <a:rPr lang="en-GB" sz="2800" dirty="0"/>
              <a:t>0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1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4E1553-F4E6-446C-BA43-48E979FFA32E}"/>
              </a:ext>
            </a:extLst>
          </p:cNvPr>
          <p:cNvSpPr txBox="1"/>
          <p:nvPr/>
        </p:nvSpPr>
        <p:spPr>
          <a:xfrm>
            <a:off x="7404559" y="982468"/>
            <a:ext cx="14189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8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4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7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10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8A134D9-80C9-42F5-B55E-BED1AE82D9EE}"/>
              </a:ext>
            </a:extLst>
          </p:cNvPr>
          <p:cNvSpPr/>
          <p:nvPr/>
        </p:nvSpPr>
        <p:spPr>
          <a:xfrm>
            <a:off x="6926961" y="1973780"/>
            <a:ext cx="653765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638009-0483-4E1F-8FCA-6A44F1D8B40B}"/>
              </a:ext>
            </a:extLst>
          </p:cNvPr>
          <p:cNvSpPr/>
          <p:nvPr/>
        </p:nvSpPr>
        <p:spPr>
          <a:xfrm>
            <a:off x="7489834" y="3837318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2C0BA-0BF6-4444-8231-B2E4CB4CD8D7}"/>
              </a:ext>
            </a:extLst>
          </p:cNvPr>
          <p:cNvSpPr txBox="1"/>
          <p:nvPr/>
        </p:nvSpPr>
        <p:spPr>
          <a:xfrm>
            <a:off x="7763910" y="378439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+ 2</a:t>
            </a:r>
            <a:endParaRPr lang="en-GB" sz="40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821BCF-1174-4BD3-BA3C-6858E96A443F}"/>
              </a:ext>
            </a:extLst>
          </p:cNvPr>
          <p:cNvSpPr/>
          <p:nvPr/>
        </p:nvSpPr>
        <p:spPr>
          <a:xfrm>
            <a:off x="5432534" y="3837318"/>
            <a:ext cx="1940560" cy="585274"/>
          </a:xfrm>
          <a:custGeom>
            <a:avLst/>
            <a:gdLst>
              <a:gd name="connsiteX0" fmla="*/ 316660 w 4358640"/>
              <a:gd name="connsiteY0" fmla="*/ 0 h 1899920"/>
              <a:gd name="connsiteX1" fmla="*/ 2711020 w 4358640"/>
              <a:gd name="connsiteY1" fmla="*/ 0 h 1899920"/>
              <a:gd name="connsiteX2" fmla="*/ 3027680 w 4358640"/>
              <a:gd name="connsiteY2" fmla="*/ 316660 h 1899920"/>
              <a:gd name="connsiteX3" fmla="*/ 3027680 w 4358640"/>
              <a:gd name="connsiteY3" fmla="*/ 599440 h 1899920"/>
              <a:gd name="connsiteX4" fmla="*/ 3657600 w 4358640"/>
              <a:gd name="connsiteY4" fmla="*/ 599440 h 1899920"/>
              <a:gd name="connsiteX5" fmla="*/ 3657600 w 4358640"/>
              <a:gd name="connsiteY5" fmla="*/ 248920 h 1899920"/>
              <a:gd name="connsiteX6" fmla="*/ 4358640 w 4358640"/>
              <a:gd name="connsiteY6" fmla="*/ 949960 h 1899920"/>
              <a:gd name="connsiteX7" fmla="*/ 3657600 w 4358640"/>
              <a:gd name="connsiteY7" fmla="*/ 1651000 h 1899920"/>
              <a:gd name="connsiteX8" fmla="*/ 3657600 w 4358640"/>
              <a:gd name="connsiteY8" fmla="*/ 1300480 h 1899920"/>
              <a:gd name="connsiteX9" fmla="*/ 3027680 w 4358640"/>
              <a:gd name="connsiteY9" fmla="*/ 1300480 h 1899920"/>
              <a:gd name="connsiteX10" fmla="*/ 3027680 w 4358640"/>
              <a:gd name="connsiteY10" fmla="*/ 1583260 h 1899920"/>
              <a:gd name="connsiteX11" fmla="*/ 2711020 w 4358640"/>
              <a:gd name="connsiteY11" fmla="*/ 1899920 h 1899920"/>
              <a:gd name="connsiteX12" fmla="*/ 316660 w 4358640"/>
              <a:gd name="connsiteY12" fmla="*/ 1899920 h 1899920"/>
              <a:gd name="connsiteX13" fmla="*/ 0 w 4358640"/>
              <a:gd name="connsiteY13" fmla="*/ 1583260 h 1899920"/>
              <a:gd name="connsiteX14" fmla="*/ 0 w 4358640"/>
              <a:gd name="connsiteY14" fmla="*/ 316660 h 1899920"/>
              <a:gd name="connsiteX15" fmla="*/ 316660 w 4358640"/>
              <a:gd name="connsiteY15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8640" h="1899920">
                <a:moveTo>
                  <a:pt x="316660" y="0"/>
                </a:moveTo>
                <a:lnTo>
                  <a:pt x="2711020" y="0"/>
                </a:lnTo>
                <a:cubicBezTo>
                  <a:pt x="2885906" y="0"/>
                  <a:pt x="3027680" y="141774"/>
                  <a:pt x="3027680" y="316660"/>
                </a:cubicBezTo>
                <a:lnTo>
                  <a:pt x="3027680" y="599440"/>
                </a:lnTo>
                <a:lnTo>
                  <a:pt x="3657600" y="599440"/>
                </a:lnTo>
                <a:lnTo>
                  <a:pt x="3657600" y="248920"/>
                </a:lnTo>
                <a:lnTo>
                  <a:pt x="4358640" y="949960"/>
                </a:lnTo>
                <a:lnTo>
                  <a:pt x="3657600" y="1651000"/>
                </a:lnTo>
                <a:lnTo>
                  <a:pt x="3657600" y="1300480"/>
                </a:lnTo>
                <a:lnTo>
                  <a:pt x="3027680" y="1300480"/>
                </a:lnTo>
                <a:lnTo>
                  <a:pt x="3027680" y="1583260"/>
                </a:lnTo>
                <a:cubicBezTo>
                  <a:pt x="3027680" y="1758146"/>
                  <a:pt x="2885906" y="1899920"/>
                  <a:pt x="2711020" y="1899920"/>
                </a:cubicBezTo>
                <a:lnTo>
                  <a:pt x="316660" y="1899920"/>
                </a:lnTo>
                <a:cubicBezTo>
                  <a:pt x="141774" y="1899920"/>
                  <a:pt x="0" y="1758146"/>
                  <a:pt x="0" y="1583260"/>
                </a:cubicBezTo>
                <a:lnTo>
                  <a:pt x="0" y="316660"/>
                </a:lnTo>
                <a:cubicBezTo>
                  <a:pt x="0" y="141774"/>
                  <a:pt x="141774" y="0"/>
                  <a:pt x="3166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C02BFD-8D9F-4F97-AEC0-3EE4F1AACF28}"/>
              </a:ext>
            </a:extLst>
          </p:cNvPr>
          <p:cNvSpPr txBox="1"/>
          <p:nvPr/>
        </p:nvSpPr>
        <p:spPr>
          <a:xfrm>
            <a:off x="5719420" y="378439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÷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A4155B-609B-4839-915F-5F086E1299F8}"/>
              </a:ext>
            </a:extLst>
          </p:cNvPr>
          <p:cNvSpPr txBox="1"/>
          <p:nvPr/>
        </p:nvSpPr>
        <p:spPr>
          <a:xfrm>
            <a:off x="5855972" y="4650296"/>
            <a:ext cx="10983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  <a:p>
            <a:pPr algn="ctr"/>
            <a:r>
              <a:rPr lang="en-GB" sz="2800" dirty="0"/>
              <a:t>6</a:t>
            </a:r>
          </a:p>
          <a:p>
            <a:pPr algn="ctr"/>
            <a:r>
              <a:rPr lang="en-GB" sz="2800" dirty="0"/>
              <a:t>0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2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8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A2BB0-1E62-4C6B-891E-1B41C67473AD}"/>
              </a:ext>
            </a:extLst>
          </p:cNvPr>
          <p:cNvSpPr txBox="1"/>
          <p:nvPr/>
        </p:nvSpPr>
        <p:spPr>
          <a:xfrm>
            <a:off x="7396761" y="4650296"/>
            <a:ext cx="14189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  <a:p>
            <a:pPr algn="ctr"/>
            <a:r>
              <a:rPr lang="en-GB" sz="2800" dirty="0"/>
              <a:t>5</a:t>
            </a:r>
          </a:p>
          <a:p>
            <a:pPr algn="ctr"/>
            <a:r>
              <a:rPr lang="en-GB" sz="2800" dirty="0"/>
              <a:t>2</a:t>
            </a:r>
          </a:p>
          <a:p>
            <a:pPr algn="ctr"/>
            <a:r>
              <a:rPr lang="en-GB" sz="2800" dirty="0"/>
              <a:t>1</a:t>
            </a:r>
          </a:p>
          <a:p>
            <a:pPr algn="ctr"/>
            <a:r>
              <a:rPr lang="en-GB" sz="2800" dirty="0"/>
              <a:t>0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90E072B-8A7F-4F06-8CEA-3F732345234A}"/>
              </a:ext>
            </a:extLst>
          </p:cNvPr>
          <p:cNvSpPr/>
          <p:nvPr/>
        </p:nvSpPr>
        <p:spPr>
          <a:xfrm>
            <a:off x="6937191" y="5641608"/>
            <a:ext cx="653765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208A89-0A38-4E5B-8FEE-290BAB3C0F70}"/>
              </a:ext>
            </a:extLst>
          </p:cNvPr>
          <p:cNvSpPr/>
          <p:nvPr/>
        </p:nvSpPr>
        <p:spPr>
          <a:xfrm>
            <a:off x="-7342" y="-112424"/>
            <a:ext cx="2205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458F67-DFE3-4745-82A5-22057CD7AA78}"/>
              </a:ext>
            </a:extLst>
          </p:cNvPr>
          <p:cNvSpPr/>
          <p:nvPr/>
        </p:nvSpPr>
        <p:spPr>
          <a:xfrm>
            <a:off x="2457907" y="6025495"/>
            <a:ext cx="255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886045-ADF8-442A-BCA4-617D67BC1A78}"/>
              </a:ext>
            </a:extLst>
          </p:cNvPr>
          <p:cNvSpPr txBox="1"/>
          <p:nvPr/>
        </p:nvSpPr>
        <p:spPr>
          <a:xfrm>
            <a:off x="2563709" y="2557117"/>
            <a:ext cx="130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Add 3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ADB8434-DC12-4893-BCBA-925F17F7400E}"/>
              </a:ext>
            </a:extLst>
          </p:cNvPr>
          <p:cNvSpPr/>
          <p:nvPr/>
        </p:nvSpPr>
        <p:spPr>
          <a:xfrm>
            <a:off x="2032596" y="3862525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A193EEA-10B2-44B0-B9D8-5710ED0B1529}"/>
              </a:ext>
            </a:extLst>
          </p:cNvPr>
          <p:cNvSpPr/>
          <p:nvPr/>
        </p:nvSpPr>
        <p:spPr>
          <a:xfrm>
            <a:off x="2032596" y="4290601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A70B9C6-0685-492F-B0CD-BF97250E0899}"/>
              </a:ext>
            </a:extLst>
          </p:cNvPr>
          <p:cNvSpPr/>
          <p:nvPr/>
        </p:nvSpPr>
        <p:spPr>
          <a:xfrm>
            <a:off x="2032596" y="4718677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8979EA4-4E49-4F77-8066-076B514A5680}"/>
              </a:ext>
            </a:extLst>
          </p:cNvPr>
          <p:cNvSpPr/>
          <p:nvPr/>
        </p:nvSpPr>
        <p:spPr>
          <a:xfrm>
            <a:off x="2032596" y="5146753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ABF7EDD8-2F9B-4D67-9D09-9F428E9E7D6F}"/>
              </a:ext>
            </a:extLst>
          </p:cNvPr>
          <p:cNvSpPr/>
          <p:nvPr/>
        </p:nvSpPr>
        <p:spPr>
          <a:xfrm>
            <a:off x="2032596" y="5574829"/>
            <a:ext cx="470593" cy="3488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6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4BA242D0-DB96-422C-A168-00558C5D6FEE}"/>
              </a:ext>
            </a:extLst>
          </p:cNvPr>
          <p:cNvSpPr/>
          <p:nvPr/>
        </p:nvSpPr>
        <p:spPr>
          <a:xfrm>
            <a:off x="5303231" y="128238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PLOT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3E341A7-6A2B-420D-9B8D-1C06B8EB9D5D}"/>
              </a:ext>
            </a:extLst>
          </p:cNvPr>
          <p:cNvSpPr/>
          <p:nvPr/>
        </p:nvSpPr>
        <p:spPr>
          <a:xfrm>
            <a:off x="4463796" y="1395148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3"/>
          <p:cNvSpPr/>
          <p:nvPr/>
        </p:nvSpPr>
        <p:spPr>
          <a:xfrm>
            <a:off x="514039" y="128238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LOPT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303D4901-CC71-43A8-8D32-365FDE6BF9F8}"/>
              </a:ext>
            </a:extLst>
          </p:cNvPr>
          <p:cNvSpPr/>
          <p:nvPr/>
        </p:nvSpPr>
        <p:spPr>
          <a:xfrm>
            <a:off x="5303231" y="220904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LINE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676937-286B-4032-9F99-E3B059DE2C1D}"/>
              </a:ext>
            </a:extLst>
          </p:cNvPr>
          <p:cNvSpPr/>
          <p:nvPr/>
        </p:nvSpPr>
        <p:spPr>
          <a:xfrm>
            <a:off x="4463796" y="2321811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2A022691-092A-45B6-AD3D-5AB66FB67654}"/>
              </a:ext>
            </a:extLst>
          </p:cNvPr>
          <p:cNvSpPr/>
          <p:nvPr/>
        </p:nvSpPr>
        <p:spPr>
          <a:xfrm>
            <a:off x="514039" y="220904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INEL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02D88604-8C77-4DC7-BE30-0C074333172A}"/>
              </a:ext>
            </a:extLst>
          </p:cNvPr>
          <p:cNvSpPr/>
          <p:nvPr/>
        </p:nvSpPr>
        <p:spPr>
          <a:xfrm>
            <a:off x="5303231" y="3135712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GRAPH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5960D57-A839-4370-8A7E-18182B86B640}"/>
              </a:ext>
            </a:extLst>
          </p:cNvPr>
          <p:cNvSpPr/>
          <p:nvPr/>
        </p:nvSpPr>
        <p:spPr>
          <a:xfrm>
            <a:off x="4463796" y="3248474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id="{20AD793D-2A94-440C-8F0D-683244259F06}"/>
              </a:ext>
            </a:extLst>
          </p:cNvPr>
          <p:cNvSpPr/>
          <p:nvPr/>
        </p:nvSpPr>
        <p:spPr>
          <a:xfrm>
            <a:off x="514039" y="3135712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RGHAP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69073ACA-56EF-4952-BF9B-03C4BA5238D0}"/>
              </a:ext>
            </a:extLst>
          </p:cNvPr>
          <p:cNvSpPr/>
          <p:nvPr/>
        </p:nvSpPr>
        <p:spPr>
          <a:xfrm>
            <a:off x="5303231" y="4062375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COORDINATE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928CEB6-3BCB-41DC-AC23-F5FF74B7D369}"/>
              </a:ext>
            </a:extLst>
          </p:cNvPr>
          <p:cNvSpPr/>
          <p:nvPr/>
        </p:nvSpPr>
        <p:spPr>
          <a:xfrm>
            <a:off x="4463796" y="4175137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167FE71F-8DED-4BCE-97AC-B435AA48E70A}"/>
              </a:ext>
            </a:extLst>
          </p:cNvPr>
          <p:cNvSpPr/>
          <p:nvPr/>
        </p:nvSpPr>
        <p:spPr>
          <a:xfrm>
            <a:off x="514039" y="4062375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ATRDENCOOI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: Rounded Corners 3">
            <a:extLst>
              <a:ext uri="{FF2B5EF4-FFF2-40B4-BE49-F238E27FC236}">
                <a16:creationId xmlns:a16="http://schemas.microsoft.com/office/drawing/2014/main" id="{946CEAFF-20E5-4634-A745-DDB21D8A4628}"/>
              </a:ext>
            </a:extLst>
          </p:cNvPr>
          <p:cNvSpPr/>
          <p:nvPr/>
        </p:nvSpPr>
        <p:spPr>
          <a:xfrm>
            <a:off x="5303231" y="4989038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EQUATION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9DD0511-CD5A-4E54-8B62-A89C3FFBE682}"/>
              </a:ext>
            </a:extLst>
          </p:cNvPr>
          <p:cNvSpPr/>
          <p:nvPr/>
        </p:nvSpPr>
        <p:spPr>
          <a:xfrm>
            <a:off x="4463796" y="5101800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3B63B02E-4330-45CB-9AB2-7445B5FEA157}"/>
              </a:ext>
            </a:extLst>
          </p:cNvPr>
          <p:cNvSpPr/>
          <p:nvPr/>
        </p:nvSpPr>
        <p:spPr>
          <a:xfrm>
            <a:off x="514039" y="4989038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UQIENAOT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3A912D01-5CE8-4358-9CA8-344245B5A4CF}"/>
              </a:ext>
            </a:extLst>
          </p:cNvPr>
          <p:cNvSpPr/>
          <p:nvPr/>
        </p:nvSpPr>
        <p:spPr>
          <a:xfrm>
            <a:off x="5303231" y="591569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LINEAR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4B6DB47-182B-4F71-B9E4-78F35A9C3A4E}"/>
              </a:ext>
            </a:extLst>
          </p:cNvPr>
          <p:cNvSpPr/>
          <p:nvPr/>
        </p:nvSpPr>
        <p:spPr>
          <a:xfrm>
            <a:off x="4463796" y="6028461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1" name="Rectangle: Rounded Corners 3">
            <a:extLst>
              <a:ext uri="{FF2B5EF4-FFF2-40B4-BE49-F238E27FC236}">
                <a16:creationId xmlns:a16="http://schemas.microsoft.com/office/drawing/2014/main" id="{E36D16C4-420C-43E8-86B9-A3F4CD48C8AF}"/>
              </a:ext>
            </a:extLst>
          </p:cNvPr>
          <p:cNvSpPr/>
          <p:nvPr/>
        </p:nvSpPr>
        <p:spPr>
          <a:xfrm>
            <a:off x="514039" y="591569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EILANR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7687D-0ABC-40B6-9F84-9D6F9F97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2" y="-22374"/>
            <a:ext cx="499305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31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/>
          <p:cNvSpPr/>
          <p:nvPr/>
        </p:nvSpPr>
        <p:spPr>
          <a:xfrm>
            <a:off x="7097485" y="0"/>
            <a:ext cx="2704011" cy="479375"/>
          </a:xfrm>
          <a:prstGeom prst="roundRect">
            <a:avLst>
              <a:gd name="adj" fmla="val 70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fld id="{6F1F6AC6-1D64-45EE-A157-703D61577F9D}" type="datetime4">
              <a:rPr lang="en-GB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478226">
                <a:defRPr/>
              </a:pPr>
              <a:t>02 November 2022</a:t>
            </a:fld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53FDE9D-41A1-42CC-A12D-4CAF8E00C17D}"/>
              </a:ext>
            </a:extLst>
          </p:cNvPr>
          <p:cNvSpPr/>
          <p:nvPr/>
        </p:nvSpPr>
        <p:spPr>
          <a:xfrm>
            <a:off x="356308" y="149353"/>
            <a:ext cx="2632924" cy="2632924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73CD5E6-A0D5-48C2-B8B8-8C755913EB31}"/>
              </a:ext>
            </a:extLst>
          </p:cNvPr>
          <p:cNvSpPr/>
          <p:nvPr/>
        </p:nvSpPr>
        <p:spPr>
          <a:xfrm>
            <a:off x="2370364" y="1470401"/>
            <a:ext cx="5165272" cy="132690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r>
              <a:rPr lang="en-GB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Linear Graphs:</a:t>
            </a:r>
          </a:p>
          <a:p>
            <a:pPr algn="ctr" defTabSz="478226">
              <a:defRPr/>
            </a:pPr>
            <a:r>
              <a:rPr lang="en-GB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Values</a:t>
            </a:r>
            <a:endParaRPr lang="en-GB" sz="3033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4DDF-E451-FC61-2BBF-C45111B7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91" y="3023720"/>
            <a:ext cx="6418818" cy="34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8410F-1B49-4BBC-8AA9-26C615F4A58C}"/>
              </a:ext>
            </a:extLst>
          </p:cNvPr>
          <p:cNvSpPr txBox="1"/>
          <p:nvPr/>
        </p:nvSpPr>
        <p:spPr>
          <a:xfrm>
            <a:off x="35312" y="24202"/>
            <a:ext cx="4909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A taxi charges $2 per mile.</a:t>
            </a:r>
          </a:p>
          <a:p>
            <a:pPr algn="ctr"/>
            <a:r>
              <a:rPr lang="en-GB" sz="2800" dirty="0"/>
              <a:t>There is also a $3 callout charge.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21D08-16F7-42B8-BD83-F1B94AD8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9" y="927634"/>
            <a:ext cx="4595720" cy="1780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DD6847-4E83-4A06-A6FE-7175DD07143E}"/>
              </a:ext>
            </a:extLst>
          </p:cNvPr>
          <p:cNvSpPr txBox="1"/>
          <p:nvPr/>
        </p:nvSpPr>
        <p:spPr>
          <a:xfrm>
            <a:off x="5095379" y="-8593"/>
            <a:ext cx="45657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How much does it cost to go…</a:t>
            </a:r>
          </a:p>
          <a:p>
            <a:pPr algn="ctr"/>
            <a:r>
              <a:rPr lang="en-GB" sz="2800" dirty="0"/>
              <a:t>2 miles?</a:t>
            </a:r>
          </a:p>
          <a:p>
            <a:pPr algn="ctr"/>
            <a:r>
              <a:rPr lang="en-GB" sz="2800" dirty="0"/>
              <a:t>3 miles?</a:t>
            </a:r>
          </a:p>
          <a:p>
            <a:pPr algn="ctr"/>
            <a:r>
              <a:rPr lang="en-GB" sz="2800" dirty="0"/>
              <a:t>10 miles?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E38CD-9609-4C8E-9E94-B69A1DBCC62B}"/>
              </a:ext>
            </a:extLst>
          </p:cNvPr>
          <p:cNvSpPr txBox="1"/>
          <p:nvPr/>
        </p:nvSpPr>
        <p:spPr>
          <a:xfrm>
            <a:off x="377570" y="2655506"/>
            <a:ext cx="449597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How is distance related to cost?</a:t>
            </a:r>
          </a:p>
          <a:p>
            <a:pPr algn="ctr"/>
            <a:endParaRPr lang="en-GB" sz="1100" dirty="0"/>
          </a:p>
          <a:p>
            <a:pPr algn="ctr"/>
            <a:r>
              <a:rPr lang="en-GB" sz="2400" dirty="0"/>
              <a:t>Can you draw a function machine?</a:t>
            </a:r>
          </a:p>
          <a:p>
            <a:pPr algn="ctr"/>
            <a:endParaRPr lang="en-GB" sz="1100" dirty="0"/>
          </a:p>
          <a:p>
            <a:pPr algn="ctr"/>
            <a:r>
              <a:rPr lang="en-GB" sz="2400" dirty="0"/>
              <a:t>Can you write an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8C5C1-88E8-4EA0-909B-BD589E2D2117}"/>
                  </a:ext>
                </a:extLst>
              </p:cNvPr>
              <p:cNvSpPr txBox="1"/>
              <p:nvPr/>
            </p:nvSpPr>
            <p:spPr>
              <a:xfrm>
                <a:off x="1116987" y="5900834"/>
                <a:ext cx="2545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8C5C1-88E8-4EA0-909B-BD589E2D2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87" y="5900834"/>
                <a:ext cx="2545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6F509-2C9C-4C56-9B12-112FE15AD1AC}"/>
                  </a:ext>
                </a:extLst>
              </p:cNvPr>
              <p:cNvSpPr txBox="1"/>
              <p:nvPr/>
            </p:nvSpPr>
            <p:spPr>
              <a:xfrm>
                <a:off x="2524288" y="5217150"/>
                <a:ext cx="16877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6F509-2C9C-4C56-9B12-112FE15A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88" y="5217150"/>
                <a:ext cx="168770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5B43A0-4F8C-4357-9BA8-EE2F1BFA7171}"/>
                  </a:ext>
                </a:extLst>
              </p:cNvPr>
              <p:cNvSpPr txBox="1"/>
              <p:nvPr/>
            </p:nvSpPr>
            <p:spPr>
              <a:xfrm>
                <a:off x="441069" y="5217150"/>
                <a:ext cx="18678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𝑀𝑖𝑙𝑒𝑠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5B43A0-4F8C-4357-9BA8-EE2F1BFA7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9" y="5217150"/>
                <a:ext cx="186788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31FC8A0-B86E-424E-947A-E4E21FB0DA3B}"/>
              </a:ext>
            </a:extLst>
          </p:cNvPr>
          <p:cNvGrpSpPr/>
          <p:nvPr/>
        </p:nvGrpSpPr>
        <p:grpSpPr>
          <a:xfrm>
            <a:off x="5629718" y="1675000"/>
            <a:ext cx="3985548" cy="5268690"/>
            <a:chOff x="5629718" y="1675000"/>
            <a:chExt cx="3985548" cy="52686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E0CD84-424C-4A81-91DA-1E45983F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3389" y="2000254"/>
              <a:ext cx="3314295" cy="46378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A1F1E2-A6E7-4695-AC15-23D492E8B1BA}"/>
                </a:ext>
              </a:extLst>
            </p:cNvPr>
            <p:cNvSpPr txBox="1"/>
            <p:nvPr/>
          </p:nvSpPr>
          <p:spPr>
            <a:xfrm>
              <a:off x="5629718" y="375513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$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C72D8-BC04-4261-BA4D-D04EA7B9050A}"/>
                </a:ext>
              </a:extLst>
            </p:cNvPr>
            <p:cNvSpPr txBox="1"/>
            <p:nvPr/>
          </p:nvSpPr>
          <p:spPr>
            <a:xfrm>
              <a:off x="7168074" y="6420470"/>
              <a:ext cx="1356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Miles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96B1DD-413B-4221-931A-1C3C529FD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5796" y="2180492"/>
              <a:ext cx="1660035" cy="329897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7377349-31F2-4063-BFE7-49A9EB155B30}"/>
                    </a:ext>
                  </a:extLst>
                </p:cNvPr>
                <p:cNvSpPr/>
                <p:nvPr/>
              </p:nvSpPr>
              <p:spPr>
                <a:xfrm>
                  <a:off x="9188867" y="6024484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7377349-31F2-4063-BFE7-49A9EB155B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8867" y="6024484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E71E25C-A7EB-42BD-A65B-6194B6E416D7}"/>
                    </a:ext>
                  </a:extLst>
                </p:cNvPr>
                <p:cNvSpPr/>
                <p:nvPr/>
              </p:nvSpPr>
              <p:spPr>
                <a:xfrm>
                  <a:off x="6092121" y="1675000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E71E25C-A7EB-42BD-A65B-6194B6E416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121" y="1675000"/>
                  <a:ext cx="42639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2B24BE-8605-49D5-9DC3-7F8B5E5484F3}"/>
              </a:ext>
            </a:extLst>
          </p:cNvPr>
          <p:cNvSpPr txBox="1"/>
          <p:nvPr/>
        </p:nvSpPr>
        <p:spPr>
          <a:xfrm>
            <a:off x="8195658" y="27871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$7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8DF62-52FD-4E9F-B0CB-C3E790E8E605}"/>
              </a:ext>
            </a:extLst>
          </p:cNvPr>
          <p:cNvSpPr txBox="1"/>
          <p:nvPr/>
        </p:nvSpPr>
        <p:spPr>
          <a:xfrm>
            <a:off x="8195658" y="820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$9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41204-859C-47B0-89FB-982A22922E73}"/>
              </a:ext>
            </a:extLst>
          </p:cNvPr>
          <p:cNvSpPr txBox="1"/>
          <p:nvPr/>
        </p:nvSpPr>
        <p:spPr>
          <a:xfrm>
            <a:off x="8078638" y="1362926"/>
            <a:ext cx="88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$23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35F7A-2364-4083-9CF8-0CDAB06B4AE3}"/>
              </a:ext>
            </a:extLst>
          </p:cNvPr>
          <p:cNvGrpSpPr/>
          <p:nvPr/>
        </p:nvGrpSpPr>
        <p:grpSpPr>
          <a:xfrm>
            <a:off x="53825" y="4431594"/>
            <a:ext cx="5181308" cy="707886"/>
            <a:chOff x="53825" y="4431594"/>
            <a:chExt cx="5181308" cy="7078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F0E5EB3-B21E-49E7-89A6-0211C91D8DD8}"/>
                </a:ext>
              </a:extLst>
            </p:cNvPr>
            <p:cNvGrpSpPr/>
            <p:nvPr/>
          </p:nvGrpSpPr>
          <p:grpSpPr>
            <a:xfrm>
              <a:off x="629861" y="4431594"/>
              <a:ext cx="3997860" cy="707886"/>
              <a:chOff x="5440332" y="116570"/>
              <a:chExt cx="3997860" cy="70788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F2D8F77-D3DF-4612-A43B-476D274A7E66}"/>
                  </a:ext>
                </a:extLst>
              </p:cNvPr>
              <p:cNvSpPr/>
              <p:nvPr/>
            </p:nvSpPr>
            <p:spPr>
              <a:xfrm>
                <a:off x="74976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43EFE7-E6B5-41F0-BDCD-557BAAC58556}"/>
                  </a:ext>
                </a:extLst>
              </p:cNvPr>
              <p:cNvSpPr txBox="1"/>
              <p:nvPr/>
            </p:nvSpPr>
            <p:spPr>
              <a:xfrm>
                <a:off x="7771708" y="116570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+ 3</a:t>
                </a:r>
                <a:endParaRPr lang="en-GB" sz="400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0F9B84C-6305-41DA-8900-14A998F64839}"/>
                  </a:ext>
                </a:extLst>
              </p:cNvPr>
              <p:cNvSpPr/>
              <p:nvPr/>
            </p:nvSpPr>
            <p:spPr>
              <a:xfrm>
                <a:off x="5440332" y="169490"/>
                <a:ext cx="1940560" cy="585274"/>
              </a:xfrm>
              <a:custGeom>
                <a:avLst/>
                <a:gdLst>
                  <a:gd name="connsiteX0" fmla="*/ 316660 w 4358640"/>
                  <a:gd name="connsiteY0" fmla="*/ 0 h 1899920"/>
                  <a:gd name="connsiteX1" fmla="*/ 2711020 w 4358640"/>
                  <a:gd name="connsiteY1" fmla="*/ 0 h 1899920"/>
                  <a:gd name="connsiteX2" fmla="*/ 3027680 w 4358640"/>
                  <a:gd name="connsiteY2" fmla="*/ 316660 h 1899920"/>
                  <a:gd name="connsiteX3" fmla="*/ 3027680 w 4358640"/>
                  <a:gd name="connsiteY3" fmla="*/ 599440 h 1899920"/>
                  <a:gd name="connsiteX4" fmla="*/ 3657600 w 4358640"/>
                  <a:gd name="connsiteY4" fmla="*/ 599440 h 1899920"/>
                  <a:gd name="connsiteX5" fmla="*/ 3657600 w 4358640"/>
                  <a:gd name="connsiteY5" fmla="*/ 248920 h 1899920"/>
                  <a:gd name="connsiteX6" fmla="*/ 4358640 w 4358640"/>
                  <a:gd name="connsiteY6" fmla="*/ 949960 h 1899920"/>
                  <a:gd name="connsiteX7" fmla="*/ 3657600 w 4358640"/>
                  <a:gd name="connsiteY7" fmla="*/ 1651000 h 1899920"/>
                  <a:gd name="connsiteX8" fmla="*/ 3657600 w 4358640"/>
                  <a:gd name="connsiteY8" fmla="*/ 1300480 h 1899920"/>
                  <a:gd name="connsiteX9" fmla="*/ 3027680 w 4358640"/>
                  <a:gd name="connsiteY9" fmla="*/ 1300480 h 1899920"/>
                  <a:gd name="connsiteX10" fmla="*/ 3027680 w 4358640"/>
                  <a:gd name="connsiteY10" fmla="*/ 1583260 h 1899920"/>
                  <a:gd name="connsiteX11" fmla="*/ 2711020 w 4358640"/>
                  <a:gd name="connsiteY11" fmla="*/ 1899920 h 1899920"/>
                  <a:gd name="connsiteX12" fmla="*/ 316660 w 4358640"/>
                  <a:gd name="connsiteY12" fmla="*/ 1899920 h 1899920"/>
                  <a:gd name="connsiteX13" fmla="*/ 0 w 4358640"/>
                  <a:gd name="connsiteY13" fmla="*/ 1583260 h 1899920"/>
                  <a:gd name="connsiteX14" fmla="*/ 0 w 4358640"/>
                  <a:gd name="connsiteY14" fmla="*/ 316660 h 1899920"/>
                  <a:gd name="connsiteX15" fmla="*/ 316660 w 4358640"/>
                  <a:gd name="connsiteY15" fmla="*/ 0 h 189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58640" h="1899920">
                    <a:moveTo>
                      <a:pt x="316660" y="0"/>
                    </a:moveTo>
                    <a:lnTo>
                      <a:pt x="2711020" y="0"/>
                    </a:lnTo>
                    <a:cubicBezTo>
                      <a:pt x="2885906" y="0"/>
                      <a:pt x="3027680" y="141774"/>
                      <a:pt x="3027680" y="316660"/>
                    </a:cubicBezTo>
                    <a:lnTo>
                      <a:pt x="3027680" y="599440"/>
                    </a:lnTo>
                    <a:lnTo>
                      <a:pt x="3657600" y="599440"/>
                    </a:lnTo>
                    <a:lnTo>
                      <a:pt x="3657600" y="248920"/>
                    </a:lnTo>
                    <a:lnTo>
                      <a:pt x="4358640" y="949960"/>
                    </a:lnTo>
                    <a:lnTo>
                      <a:pt x="3657600" y="1651000"/>
                    </a:lnTo>
                    <a:lnTo>
                      <a:pt x="3657600" y="1300480"/>
                    </a:lnTo>
                    <a:lnTo>
                      <a:pt x="3027680" y="1300480"/>
                    </a:lnTo>
                    <a:lnTo>
                      <a:pt x="3027680" y="1583260"/>
                    </a:lnTo>
                    <a:cubicBezTo>
                      <a:pt x="3027680" y="1758146"/>
                      <a:pt x="2885906" y="1899920"/>
                      <a:pt x="2711020" y="1899920"/>
                    </a:cubicBezTo>
                    <a:lnTo>
                      <a:pt x="316660" y="1899920"/>
                    </a:lnTo>
                    <a:cubicBezTo>
                      <a:pt x="141774" y="1899920"/>
                      <a:pt x="0" y="1758146"/>
                      <a:pt x="0" y="1583260"/>
                    </a:cubicBezTo>
                    <a:lnTo>
                      <a:pt x="0" y="316660"/>
                    </a:lnTo>
                    <a:cubicBezTo>
                      <a:pt x="0" y="141774"/>
                      <a:pt x="141774" y="0"/>
                      <a:pt x="3166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A76F19-E177-48F1-BBF7-F238A8C1C7C3}"/>
                  </a:ext>
                </a:extLst>
              </p:cNvPr>
              <p:cNvSpPr txBox="1"/>
              <p:nvPr/>
            </p:nvSpPr>
            <p:spPr>
              <a:xfrm>
                <a:off x="5727218" y="116570"/>
                <a:ext cx="81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0" dirty="0"/>
                  <a:t>×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65D6420-8D20-4E2A-8DC0-A9DE2666FBCD}"/>
                    </a:ext>
                  </a:extLst>
                </p:cNvPr>
                <p:cNvSpPr/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65D6420-8D20-4E2A-8DC0-A9DE2666FB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5" y="4431594"/>
                  <a:ext cx="58811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1CAA28A-E639-452C-B258-7B1D1ECF1B2B}"/>
                    </a:ext>
                  </a:extLst>
                </p:cNvPr>
                <p:cNvSpPr/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1CAA28A-E639-452C-B258-7B1D1ECF1B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29" y="4431594"/>
                  <a:ext cx="595804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22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5FA30D4A-D2CC-4B35-B3FE-06B85EAC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930" y="399812"/>
            <a:ext cx="6025727" cy="6192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CB03B8B-980A-47BC-A71F-7C650717B13B}"/>
              </a:ext>
            </a:extLst>
          </p:cNvPr>
          <p:cNvGrpSpPr/>
          <p:nvPr/>
        </p:nvGrpSpPr>
        <p:grpSpPr>
          <a:xfrm>
            <a:off x="7315200" y="330087"/>
            <a:ext cx="1218837" cy="553833"/>
            <a:chOff x="7315200" y="330087"/>
            <a:chExt cx="1218837" cy="5538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E69093-3438-4FF2-8FD1-9EAED326D08A}"/>
                </a:ext>
              </a:extLst>
            </p:cNvPr>
            <p:cNvSpPr/>
            <p:nvPr/>
          </p:nvSpPr>
          <p:spPr>
            <a:xfrm>
              <a:off x="7315200" y="330087"/>
              <a:ext cx="1218837" cy="5538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1828943-E8C6-4AFA-B66F-F2ABE02F0583}"/>
                    </a:ext>
                  </a:extLst>
                </p:cNvPr>
                <p:cNvSpPr txBox="1"/>
                <p:nvPr/>
              </p:nvSpPr>
              <p:spPr>
                <a:xfrm>
                  <a:off x="7462408" y="376171"/>
                  <a:ext cx="9244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2400" dirty="0"/>
                    <a:t>-axis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1828943-E8C6-4AFA-B66F-F2ABE02F0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08" y="376171"/>
                  <a:ext cx="92442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974" t="-10667" r="-9868" b="-3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CFCFA9-43F9-40B4-B426-BA28604EC89A}"/>
              </a:ext>
            </a:extLst>
          </p:cNvPr>
          <p:cNvGrpSpPr/>
          <p:nvPr/>
        </p:nvGrpSpPr>
        <p:grpSpPr>
          <a:xfrm>
            <a:off x="7752080" y="5112239"/>
            <a:ext cx="1432180" cy="892321"/>
            <a:chOff x="4094480" y="1952479"/>
            <a:chExt cx="1432180" cy="8923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924257-EE23-481D-96A8-D0EE58BCC6F0}"/>
                </a:ext>
              </a:extLst>
            </p:cNvPr>
            <p:cNvSpPr/>
            <p:nvPr/>
          </p:nvSpPr>
          <p:spPr>
            <a:xfrm>
              <a:off x="4094480" y="1952479"/>
              <a:ext cx="1432180" cy="89232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CCF35-F85A-4172-962B-DAC1C4F60C99}"/>
                </a:ext>
              </a:extLst>
            </p:cNvPr>
            <p:cNvSpPr txBox="1"/>
            <p:nvPr/>
          </p:nvSpPr>
          <p:spPr>
            <a:xfrm>
              <a:off x="4368557" y="1983141"/>
              <a:ext cx="9428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Origin</a:t>
              </a:r>
            </a:p>
            <a:p>
              <a:r>
                <a:rPr lang="en-GB" sz="2400" dirty="0"/>
                <a:t>(0 , 0)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42CA59-FAB4-4C3D-8765-D21F607323AF}"/>
              </a:ext>
            </a:extLst>
          </p:cNvPr>
          <p:cNvCxnSpPr>
            <a:cxnSpLocks/>
          </p:cNvCxnSpPr>
          <p:nvPr/>
        </p:nvCxnSpPr>
        <p:spPr>
          <a:xfrm flipH="1">
            <a:off x="6684010" y="798195"/>
            <a:ext cx="737870" cy="25019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/>
              <p:nvPr/>
            </p:nvSpPr>
            <p:spPr>
              <a:xfrm>
                <a:off x="982469" y="18972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" y="1897241"/>
                <a:ext cx="229011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AFF86B-B3A6-41ED-A465-CB1834B133A4}"/>
              </a:ext>
            </a:extLst>
          </p:cNvPr>
          <p:cNvSpPr/>
          <p:nvPr/>
        </p:nvSpPr>
        <p:spPr>
          <a:xfrm>
            <a:off x="1291503" y="1061607"/>
            <a:ext cx="1672047" cy="492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0553D8-9A18-46C7-B85E-1C0964ED2B43}"/>
              </a:ext>
            </a:extLst>
          </p:cNvPr>
          <p:cNvSpPr txBox="1"/>
          <p:nvPr/>
        </p:nvSpPr>
        <p:spPr>
          <a:xfrm>
            <a:off x="1479432" y="1076996"/>
            <a:ext cx="129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Equation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AAFDF3-AD54-4B9F-A2F4-7FE8A30D595D}"/>
              </a:ext>
            </a:extLst>
          </p:cNvPr>
          <p:cNvSpPr/>
          <p:nvPr/>
        </p:nvSpPr>
        <p:spPr>
          <a:xfrm>
            <a:off x="1289326" y="3215528"/>
            <a:ext cx="1676400" cy="4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79304-118A-46F3-B5D3-740CCEE6B83B}"/>
              </a:ext>
            </a:extLst>
          </p:cNvPr>
          <p:cNvSpPr txBox="1"/>
          <p:nvPr/>
        </p:nvSpPr>
        <p:spPr>
          <a:xfrm>
            <a:off x="1466672" y="323155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Variables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CAC9A0-1126-4F0C-9835-B9CE1BFB289B}"/>
              </a:ext>
            </a:extLst>
          </p:cNvPr>
          <p:cNvCxnSpPr>
            <a:cxnSpLocks/>
          </p:cNvCxnSpPr>
          <p:nvPr/>
        </p:nvCxnSpPr>
        <p:spPr>
          <a:xfrm flipH="1" flipV="1">
            <a:off x="1253766" y="2448560"/>
            <a:ext cx="284480" cy="843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EC36AC-0D4E-40E3-9D14-DD3798B54EFF}"/>
              </a:ext>
            </a:extLst>
          </p:cNvPr>
          <p:cNvCxnSpPr>
            <a:cxnSpLocks/>
          </p:cNvCxnSpPr>
          <p:nvPr/>
        </p:nvCxnSpPr>
        <p:spPr>
          <a:xfrm flipV="1">
            <a:off x="2015766" y="2407920"/>
            <a:ext cx="223520" cy="894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2C4542-1505-4173-B36D-1DA67A1F1BE5}"/>
              </a:ext>
            </a:extLst>
          </p:cNvPr>
          <p:cNvSpPr txBox="1"/>
          <p:nvPr/>
        </p:nvSpPr>
        <p:spPr>
          <a:xfrm>
            <a:off x="266440" y="4129927"/>
            <a:ext cx="37221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We </a:t>
            </a:r>
            <a:r>
              <a:rPr lang="en-GB" sz="2400" b="1" dirty="0"/>
              <a:t>plot</a:t>
            </a:r>
            <a:r>
              <a:rPr lang="en-GB" sz="2400" dirty="0"/>
              <a:t>, or </a:t>
            </a:r>
            <a:r>
              <a:rPr lang="en-GB" sz="2400" b="1" dirty="0"/>
              <a:t>draw</a:t>
            </a:r>
            <a:r>
              <a:rPr lang="en-GB" sz="2400" dirty="0"/>
              <a:t>, </a:t>
            </a:r>
          </a:p>
          <a:p>
            <a:pPr algn="ctr"/>
            <a:r>
              <a:rPr lang="en-GB" sz="2400" dirty="0"/>
              <a:t>a </a:t>
            </a:r>
            <a:r>
              <a:rPr lang="en-GB" sz="2400" b="1" dirty="0"/>
              <a:t>graph</a:t>
            </a:r>
            <a:r>
              <a:rPr lang="en-GB" sz="2400" dirty="0"/>
              <a:t> on a </a:t>
            </a:r>
            <a:r>
              <a:rPr lang="en-GB" sz="2400" b="1" dirty="0"/>
              <a:t>grid</a:t>
            </a:r>
            <a:r>
              <a:rPr lang="en-GB" sz="2400" dirty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line</a:t>
            </a:r>
            <a:r>
              <a:rPr lang="en-GB" sz="2400" dirty="0"/>
              <a:t> represents all 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values</a:t>
            </a:r>
            <a:r>
              <a:rPr lang="en-GB" sz="2400" dirty="0"/>
              <a:t> where the </a:t>
            </a:r>
          </a:p>
          <a:p>
            <a:pPr algn="ctr"/>
            <a:r>
              <a:rPr lang="en-GB" sz="2400" b="1" dirty="0"/>
              <a:t>equation</a:t>
            </a:r>
            <a:r>
              <a:rPr lang="en-GB" sz="2400" dirty="0"/>
              <a:t> is </a:t>
            </a:r>
            <a:r>
              <a:rPr lang="en-GB" sz="2400" b="1" dirty="0"/>
              <a:t>true</a:t>
            </a:r>
            <a:r>
              <a:rPr lang="en-GB" sz="2400" dirty="0"/>
              <a:t>, is </a:t>
            </a:r>
            <a:r>
              <a:rPr lang="en-GB" sz="2400" b="1" dirty="0"/>
              <a:t>satisfied</a:t>
            </a:r>
            <a:r>
              <a:rPr lang="en-GB" sz="2400" dirty="0"/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B8ED4A-C3FF-481C-BD3E-FCB219B2C6BC}"/>
              </a:ext>
            </a:extLst>
          </p:cNvPr>
          <p:cNvGrpSpPr/>
          <p:nvPr/>
        </p:nvGrpSpPr>
        <p:grpSpPr>
          <a:xfrm>
            <a:off x="3901440" y="1106267"/>
            <a:ext cx="1798320" cy="550003"/>
            <a:chOff x="7721600" y="5119467"/>
            <a:chExt cx="1798320" cy="5500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50F6E27-3090-4A05-ABFD-3D3C817244F5}"/>
                </a:ext>
              </a:extLst>
            </p:cNvPr>
            <p:cNvSpPr/>
            <p:nvPr/>
          </p:nvSpPr>
          <p:spPr>
            <a:xfrm>
              <a:off x="7721600" y="5119467"/>
              <a:ext cx="1798320" cy="55000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DB812B-5B85-423C-A123-1309B638B1BB}"/>
                    </a:ext>
                  </a:extLst>
                </p:cNvPr>
                <p:cNvSpPr txBox="1"/>
                <p:nvPr/>
              </p:nvSpPr>
              <p:spPr>
                <a:xfrm>
                  <a:off x="7868567" y="5163636"/>
                  <a:ext cx="15043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/>
                    <a:t>values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DB812B-5B85-423C-A123-1309B638B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567" y="5163636"/>
                  <a:ext cx="1504386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667" r="-5668" b="-3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A3843-22A7-4593-9163-BA2911099808}"/>
              </a:ext>
            </a:extLst>
          </p:cNvPr>
          <p:cNvCxnSpPr>
            <a:cxnSpLocks/>
          </p:cNvCxnSpPr>
          <p:nvPr/>
        </p:nvCxnSpPr>
        <p:spPr>
          <a:xfrm flipH="1" flipV="1">
            <a:off x="6695440" y="3738880"/>
            <a:ext cx="1168400" cy="16154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CBD2B2D-5668-47CA-AF0F-E14AA173B51F}"/>
              </a:ext>
            </a:extLst>
          </p:cNvPr>
          <p:cNvSpPr txBox="1"/>
          <p:nvPr/>
        </p:nvSpPr>
        <p:spPr>
          <a:xfrm>
            <a:off x="4562" y="-15353"/>
            <a:ext cx="18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Vocabulary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5274D-B667-4F96-85B0-3FCF893EA0FB}"/>
              </a:ext>
            </a:extLst>
          </p:cNvPr>
          <p:cNvCxnSpPr>
            <a:cxnSpLocks/>
          </p:cNvCxnSpPr>
          <p:nvPr/>
        </p:nvCxnSpPr>
        <p:spPr>
          <a:xfrm flipV="1">
            <a:off x="4135120" y="1178560"/>
            <a:ext cx="4673600" cy="4653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175325-53B3-4893-B65C-7937896418E5}"/>
              </a:ext>
            </a:extLst>
          </p:cNvPr>
          <p:cNvSpPr/>
          <p:nvPr/>
        </p:nvSpPr>
        <p:spPr>
          <a:xfrm>
            <a:off x="4196080" y="5958984"/>
            <a:ext cx="2438400" cy="8179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CA2447-3452-4905-8340-946E5B31098D}"/>
              </a:ext>
            </a:extLst>
          </p:cNvPr>
          <p:cNvSpPr txBox="1"/>
          <p:nvPr/>
        </p:nvSpPr>
        <p:spPr>
          <a:xfrm>
            <a:off x="4343249" y="5945189"/>
            <a:ext cx="2163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Line Segment</a:t>
            </a:r>
          </a:p>
          <a:p>
            <a:pPr algn="ctr"/>
            <a:r>
              <a:rPr lang="en-GB" sz="2400" dirty="0"/>
              <a:t>(it goes </a:t>
            </a:r>
            <a:r>
              <a:rPr lang="en-GB" sz="2400" i="1" dirty="0"/>
              <a:t>forever</a:t>
            </a:r>
            <a:r>
              <a:rPr lang="en-GB" sz="2400" dirty="0"/>
              <a:t>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70B200-4834-4DF5-A399-3FBAFAF1AC36}"/>
              </a:ext>
            </a:extLst>
          </p:cNvPr>
          <p:cNvGrpSpPr/>
          <p:nvPr/>
        </p:nvGrpSpPr>
        <p:grpSpPr>
          <a:xfrm>
            <a:off x="8615680" y="2473847"/>
            <a:ext cx="1218837" cy="553833"/>
            <a:chOff x="7315200" y="330087"/>
            <a:chExt cx="1218837" cy="55383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CC448AC-1BFC-4F7D-A801-B254BBBCD956}"/>
                </a:ext>
              </a:extLst>
            </p:cNvPr>
            <p:cNvSpPr/>
            <p:nvPr/>
          </p:nvSpPr>
          <p:spPr>
            <a:xfrm>
              <a:off x="7315200" y="330087"/>
              <a:ext cx="1218837" cy="5538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715AE4-B5D6-40B6-B089-CB82918D5E21}"/>
                    </a:ext>
                  </a:extLst>
                </p:cNvPr>
                <p:cNvSpPr txBox="1"/>
                <p:nvPr/>
              </p:nvSpPr>
              <p:spPr>
                <a:xfrm>
                  <a:off x="7462408" y="376171"/>
                  <a:ext cx="9244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400" dirty="0"/>
                    <a:t>-axis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4715AE4-B5D6-40B6-B089-CB82918D5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08" y="376171"/>
                  <a:ext cx="924420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526" r="-921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C3D48-95C0-4C69-8B52-ED4E3E9DC150}"/>
              </a:ext>
            </a:extLst>
          </p:cNvPr>
          <p:cNvCxnSpPr>
            <a:cxnSpLocks/>
          </p:cNvCxnSpPr>
          <p:nvPr/>
        </p:nvCxnSpPr>
        <p:spPr>
          <a:xfrm flipH="1">
            <a:off x="8991600" y="2976880"/>
            <a:ext cx="294640" cy="7518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791A05-9007-4903-9813-6A42BF85A14B}"/>
              </a:ext>
            </a:extLst>
          </p:cNvPr>
          <p:cNvCxnSpPr>
            <a:cxnSpLocks/>
          </p:cNvCxnSpPr>
          <p:nvPr/>
        </p:nvCxnSpPr>
        <p:spPr>
          <a:xfrm flipV="1">
            <a:off x="5608320" y="1320800"/>
            <a:ext cx="721360" cy="254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658ADB-DCAC-48FB-8010-C4E2787AB79A}"/>
              </a:ext>
            </a:extLst>
          </p:cNvPr>
          <p:cNvCxnSpPr>
            <a:cxnSpLocks/>
          </p:cNvCxnSpPr>
          <p:nvPr/>
        </p:nvCxnSpPr>
        <p:spPr>
          <a:xfrm flipH="1">
            <a:off x="5008880" y="1584105"/>
            <a:ext cx="299720" cy="206333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5AF08-FDEF-41F8-BF91-DAD60FE8F1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08" t="27633" r="28289" b="40646"/>
          <a:stretch/>
        </p:blipFill>
        <p:spPr>
          <a:xfrm rot="1241835">
            <a:off x="7729220" y="1737360"/>
            <a:ext cx="525893" cy="518159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64A131F-4231-4AB9-BD56-9F570D93273C}"/>
              </a:ext>
            </a:extLst>
          </p:cNvPr>
          <p:cNvSpPr/>
          <p:nvPr/>
        </p:nvSpPr>
        <p:spPr>
          <a:xfrm>
            <a:off x="8646160" y="1478167"/>
            <a:ext cx="1218837" cy="5538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03DF7A-09CF-4AAE-8AF6-9F4341905FF1}"/>
              </a:ext>
            </a:extLst>
          </p:cNvPr>
          <p:cNvSpPr txBox="1"/>
          <p:nvPr/>
        </p:nvSpPr>
        <p:spPr>
          <a:xfrm>
            <a:off x="8839952" y="1524251"/>
            <a:ext cx="83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Point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70A1E1-C6EE-447F-BC7D-ED41C8B2A2C2}"/>
              </a:ext>
            </a:extLst>
          </p:cNvPr>
          <p:cNvCxnSpPr>
            <a:cxnSpLocks/>
          </p:cNvCxnSpPr>
          <p:nvPr/>
        </p:nvCxnSpPr>
        <p:spPr>
          <a:xfrm flipH="1">
            <a:off x="8128000" y="1849120"/>
            <a:ext cx="670560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17FC8F-5F95-4A9B-ADDB-2AE25488F77A}"/>
              </a:ext>
            </a:extLst>
          </p:cNvPr>
          <p:cNvCxnSpPr>
            <a:cxnSpLocks/>
          </p:cNvCxnSpPr>
          <p:nvPr/>
        </p:nvCxnSpPr>
        <p:spPr>
          <a:xfrm flipH="1" flipV="1">
            <a:off x="4409440" y="5608320"/>
            <a:ext cx="264160" cy="4368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1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5FA30D4A-D2CC-4B35-B3FE-06B85EAC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930" y="399812"/>
            <a:ext cx="6025727" cy="61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/>
              <p:nvPr/>
            </p:nvSpPr>
            <p:spPr>
              <a:xfrm>
                <a:off x="982469" y="1897241"/>
                <a:ext cx="22901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69C7C-21A1-430B-87D2-423849DA0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" y="1897241"/>
                <a:ext cx="22901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5274D-B667-4F96-85B0-3FCF893EA0FB}"/>
              </a:ext>
            </a:extLst>
          </p:cNvPr>
          <p:cNvCxnSpPr>
            <a:cxnSpLocks/>
          </p:cNvCxnSpPr>
          <p:nvPr/>
        </p:nvCxnSpPr>
        <p:spPr>
          <a:xfrm flipV="1">
            <a:off x="4135120" y="1178560"/>
            <a:ext cx="4673600" cy="4653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7E04FF2-8040-4DD1-97A5-C19FF193423E}"/>
              </a:ext>
            </a:extLst>
          </p:cNvPr>
          <p:cNvGrpSpPr/>
          <p:nvPr/>
        </p:nvGrpSpPr>
        <p:grpSpPr>
          <a:xfrm>
            <a:off x="187680" y="3715473"/>
            <a:ext cx="5000263" cy="2986269"/>
            <a:chOff x="187680" y="3715473"/>
            <a:chExt cx="5000263" cy="298626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D0B87B4-1F9A-41F3-9B4A-53096365D677}"/>
                </a:ext>
              </a:extLst>
            </p:cNvPr>
            <p:cNvSpPr/>
            <p:nvPr/>
          </p:nvSpPr>
          <p:spPr>
            <a:xfrm>
              <a:off x="187680" y="3715473"/>
              <a:ext cx="5000263" cy="2986269"/>
            </a:xfrm>
            <a:prstGeom prst="roundRect">
              <a:avLst>
                <a:gd name="adj" fmla="val 775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42C4542-1505-4173-B36D-1DA67A1F1BE5}"/>
                    </a:ext>
                  </a:extLst>
                </p:cNvPr>
                <p:cNvSpPr txBox="1"/>
                <p:nvPr/>
              </p:nvSpPr>
              <p:spPr>
                <a:xfrm>
                  <a:off x="252722" y="4054445"/>
                  <a:ext cx="4870179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400" dirty="0"/>
                    <a:t>One method to draw a straight line is </a:t>
                  </a:r>
                </a:p>
                <a:p>
                  <a:pPr algn="ctr"/>
                  <a:r>
                    <a:rPr lang="en-GB" sz="2400" dirty="0"/>
                    <a:t>to </a:t>
                  </a:r>
                  <a:r>
                    <a:rPr lang="en-GB" sz="2400" b="1" dirty="0"/>
                    <a:t>substitute</a:t>
                  </a:r>
                  <a:r>
                    <a:rPr lang="en-GB" sz="2400" dirty="0"/>
                    <a:t> values </a:t>
                  </a:r>
                </a:p>
                <a:p>
                  <a:pPr algn="ctr"/>
                  <a:r>
                    <a:rPr lang="en-GB" sz="2400" dirty="0"/>
                    <a:t>for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400" dirty="0"/>
                    <a:t> and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2400" dirty="0"/>
                    <a:t> into the </a:t>
                  </a:r>
                  <a:r>
                    <a:rPr lang="en-GB" sz="2400" b="1" dirty="0"/>
                    <a:t>equation</a:t>
                  </a:r>
                  <a:r>
                    <a:rPr lang="en-GB" sz="2400" dirty="0"/>
                    <a:t>.</a:t>
                  </a:r>
                </a:p>
                <a:p>
                  <a:pPr algn="ctr"/>
                  <a:endParaRPr lang="en-GB" sz="2400" dirty="0"/>
                </a:p>
                <a:p>
                  <a:pPr algn="ctr"/>
                  <a:r>
                    <a:rPr lang="en-GB" sz="2400" dirty="0"/>
                    <a:t>To make it easy, </a:t>
                  </a:r>
                </a:p>
                <a:p>
                  <a:pPr algn="ctr"/>
                  <a:r>
                    <a:rPr lang="en-GB" sz="2400" dirty="0"/>
                    <a:t>we use a </a:t>
                  </a:r>
                  <a:r>
                    <a:rPr lang="en-GB" sz="2400" b="1" dirty="0"/>
                    <a:t>table of values</a:t>
                  </a:r>
                  <a:r>
                    <a:rPr lang="en-GB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42C4542-1505-4173-B36D-1DA67A1F1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22" y="4054445"/>
                  <a:ext cx="4870179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1377" t="-2111" r="-1502" b="-50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902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3200" dirty="0"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15669</TotalTime>
  <Words>1539</Words>
  <Application>Microsoft Office PowerPoint</Application>
  <PresentationFormat>A4 Paper (210x297 mm)</PresentationFormat>
  <Paragraphs>491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Lyn ZHANG</cp:lastModifiedBy>
  <cp:revision>543</cp:revision>
  <cp:lastPrinted>2019-04-05T05:34:21Z</cp:lastPrinted>
  <dcterms:created xsi:type="dcterms:W3CDTF">2017-01-17T16:57:04Z</dcterms:created>
  <dcterms:modified xsi:type="dcterms:W3CDTF">2022-11-01T23:11:33Z</dcterms:modified>
</cp:coreProperties>
</file>