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8" r:id="rId2"/>
    <p:sldId id="256" r:id="rId3"/>
    <p:sldId id="291" r:id="rId4"/>
    <p:sldId id="294" r:id="rId5"/>
    <p:sldId id="359" r:id="rId6"/>
    <p:sldId id="360" r:id="rId7"/>
    <p:sldId id="361" r:id="rId8"/>
    <p:sldId id="362" r:id="rId9"/>
    <p:sldId id="363" r:id="rId10"/>
    <p:sldId id="36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404" y="66"/>
      </p:cViewPr>
      <p:guideLst>
        <p:guide orient="horz" pos="185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54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</a:rPr>
              <a:pPr>
                <a:defRPr/>
              </a:pPr>
              <a:t>11/3/2022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</a:rPr>
              <a:pPr eaLnBrk="1" hangingPunct="1"/>
              <a:t>2</a:t>
            </a:fld>
            <a:endParaRPr lang="en-US" sz="1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41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https://quizizz.com/admin/quiz/6290fa61de08ed001d527843?source=quiz_share</a:t>
            </a:r>
          </a:p>
          <a:p>
            <a:r>
              <a:rPr lang="en-AU" dirty="0"/>
              <a:t>https://quizizz.com/admin/quiz/62fb5b5720dd9e001e27462b?source=quiz_share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4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rdinate Algebra PPT bgd Instru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38100"/>
            <a:ext cx="9134475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012616" y="6285231"/>
            <a:ext cx="4922520" cy="293688"/>
          </a:xfrm>
        </p:spPr>
        <p:txBody>
          <a:bodyPr/>
          <a:lstStyle>
            <a:lvl1pPr algn="l">
              <a:defRPr sz="16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6.2.1: Midpoints and Other Points on Line Segments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27A1-3027-A241-9325-B56D2CCE35A0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7ABF-EB05-234A-8498-918597666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478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FDF7-46D8-7142-9962-2898EDD948DA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E963-ACDC-744B-86C2-FFCE733D1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371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181E-58DF-5B44-B771-170149CED1A5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0496-8925-9B49-9A36-2AB75C5B6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32E3-DCED-594F-992A-72799EBB3C38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554C-E08A-124E-968F-066B418B9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070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E975-FC18-5947-91AA-B1D4FB80954E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5915-779A-F84F-8270-F51C7E082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4206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FDD4-85D5-3E4B-8863-C0BBA45D0C75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1A5C-C537-5E42-89C8-8618689A1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455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E443-AC6A-3046-B3D3-C15D391AF4B0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4FE27-A5F0-4149-82C0-F615F6C49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263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7D64-1EE5-CD4F-9479-2CA7CC70B1A1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37AB-05C7-D840-8202-554EAFDF8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9455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5090-BD21-DA4E-A4FD-1A1D5D896D5F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F648-7553-1544-915A-A9E1DE8B2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84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94C-3BBF-904E-A982-0866DA2DA592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F453E-5832-004C-88FD-D188459EB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89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48D67ED-686C-5041-B888-08F5AD8E7683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6.2.1: Midpoints and Other Points on Line Segments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b="1" dirty="0"/>
              <a:t>Lesson 6D  </a:t>
            </a:r>
          </a:p>
          <a:p>
            <a:pPr algn="ctr"/>
            <a:r>
              <a:rPr lang="en-US" sz="4300" b="1" dirty="0"/>
              <a:t>Midpoint &amp; Line Segment Length</a:t>
            </a:r>
          </a:p>
          <a:p>
            <a:pPr algn="ctr"/>
            <a:endParaRPr lang="en-US" sz="4300" b="1" dirty="0"/>
          </a:p>
          <a:p>
            <a:r>
              <a:rPr lang="en-US" sz="3200" b="1" dirty="0"/>
              <a:t>Vocabulary: </a:t>
            </a:r>
            <a:r>
              <a:rPr lang="en-US" sz="2600" dirty="0"/>
              <a:t>Midpoint, Line Segment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3734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95B02D-4DFB-31FF-B4D4-136D170C998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/>
              <a:t>Length of a line segment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454162-F302-1F92-0643-EBBB670C29FE}"/>
              </a:ext>
            </a:extLst>
          </p:cNvPr>
          <p:cNvSpPr txBox="1">
            <a:spLocks/>
          </p:cNvSpPr>
          <p:nvPr/>
        </p:nvSpPr>
        <p:spPr bwMode="auto">
          <a:xfrm>
            <a:off x="424707" y="109401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is the length of the line between the points (2, 1) and (4, 10)?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783D2-DCDC-EB2C-058C-DDE11A49EDE0}"/>
              </a:ext>
            </a:extLst>
          </p:cNvPr>
          <p:cNvCxnSpPr/>
          <p:nvPr/>
        </p:nvCxnSpPr>
        <p:spPr>
          <a:xfrm flipV="1">
            <a:off x="1403648" y="3429000"/>
            <a:ext cx="2016224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0E5B144-6329-D07D-F7C4-454206C6DC44}"/>
              </a:ext>
            </a:extLst>
          </p:cNvPr>
          <p:cNvSpPr/>
          <p:nvPr/>
        </p:nvSpPr>
        <p:spPr>
          <a:xfrm>
            <a:off x="3347864" y="33569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98AEB6-8AB0-A7CC-221A-3018529E43A9}"/>
              </a:ext>
            </a:extLst>
          </p:cNvPr>
          <p:cNvSpPr/>
          <p:nvPr/>
        </p:nvSpPr>
        <p:spPr>
          <a:xfrm>
            <a:off x="1331640" y="5301208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EA388-D2BE-734C-2F7B-2761E54BC781}"/>
              </a:ext>
            </a:extLst>
          </p:cNvPr>
          <p:cNvSpPr txBox="1"/>
          <p:nvPr/>
        </p:nvSpPr>
        <p:spPr>
          <a:xfrm>
            <a:off x="467544" y="51380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(2, 1)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3C00E-76D0-C70B-91F6-979764158DBD}"/>
              </a:ext>
            </a:extLst>
          </p:cNvPr>
          <p:cNvSpPr txBox="1"/>
          <p:nvPr/>
        </p:nvSpPr>
        <p:spPr>
          <a:xfrm>
            <a:off x="2879812" y="2905780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(4, 10)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D6B34C-8571-2DBD-3C7B-65A442CC8480}"/>
              </a:ext>
            </a:extLst>
          </p:cNvPr>
          <p:cNvCxnSpPr/>
          <p:nvPr/>
        </p:nvCxnSpPr>
        <p:spPr>
          <a:xfrm>
            <a:off x="1403648" y="5373216"/>
            <a:ext cx="201622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E0C647-2223-D22B-0170-5086EF1F093A}"/>
              </a:ext>
            </a:extLst>
          </p:cNvPr>
          <p:cNvCxnSpPr/>
          <p:nvPr/>
        </p:nvCxnSpPr>
        <p:spPr>
          <a:xfrm flipV="1">
            <a:off x="3419872" y="3429000"/>
            <a:ext cx="0" cy="19442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DFE8E3-A9F4-D04E-9E65-D9BA9CB709A6}"/>
              </a:ext>
            </a:extLst>
          </p:cNvPr>
          <p:cNvSpPr txBox="1"/>
          <p:nvPr/>
        </p:nvSpPr>
        <p:spPr>
          <a:xfrm>
            <a:off x="1907704" y="530120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F2E3D-7ECF-3498-05E6-A185DCBF7588}"/>
              </a:ext>
            </a:extLst>
          </p:cNvPr>
          <p:cNvSpPr txBox="1"/>
          <p:nvPr/>
        </p:nvSpPr>
        <p:spPr>
          <a:xfrm>
            <a:off x="3059832" y="422108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F3B79-C04E-B85F-B2CA-740CA24006B0}"/>
              </a:ext>
            </a:extLst>
          </p:cNvPr>
          <p:cNvSpPr txBox="1"/>
          <p:nvPr/>
        </p:nvSpPr>
        <p:spPr>
          <a:xfrm>
            <a:off x="4932040" y="1669444"/>
            <a:ext cx="3290219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a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+ b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2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+ 9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4 + 81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85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 = √85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 = 9.22</a:t>
            </a:r>
          </a:p>
        </p:txBody>
      </p:sp>
    </p:spTree>
    <p:extLst>
      <p:ext uri="{BB962C8B-B14F-4D97-AF65-F5344CB8AC3E}">
        <p14:creationId xmlns:p14="http://schemas.microsoft.com/office/powerpoint/2010/main" val="1544518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</p:spPr>
            <p:txBody>
              <a:bodyPr rtlCol="0"/>
              <a:lstStyle/>
              <a:p>
                <a:pPr eaLnBrk="1" fontAlgn="auto" hangingPunct="1"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Introduction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2800" dirty="0"/>
                  <a:t>A </a:t>
                </a:r>
                <a:r>
                  <a:rPr lang="en-US" sz="2800" b="1" u="sng" dirty="0"/>
                  <a:t>line segment </a:t>
                </a:r>
                <a:r>
                  <a:rPr lang="en-US" sz="2800" dirty="0"/>
                  <a:t>is a part of a line that is noted by two endpoints,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).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2800" dirty="0"/>
                  <a:t>You can divide a line segment in lots of different ways.</a:t>
                </a:r>
              </a:p>
              <a:p>
                <a:pPr marL="457200" lvl="0" indent="-457200">
                  <a:buFont typeface="Arial" pitchFamily="34" charset="0"/>
                  <a:buChar char="•"/>
                </a:pPr>
                <a:r>
                  <a:rPr lang="en-US" sz="2800" dirty="0"/>
                  <a:t>A popular partition is dividing a line segment into two equal parts.  The point on the segment where this division occurs is called the </a:t>
                </a:r>
                <a:r>
                  <a:rPr lang="en-US" sz="2800" b="1" u="sng" dirty="0"/>
                  <a:t>midpoint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7854950" cy="4997450"/>
              </a:xfrm>
              <a:blipFill>
                <a:blip r:embed="rId3"/>
                <a:stretch>
                  <a:fillRect l="-1552" t="-12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7745FB-C580-D54B-AC2B-25625DE378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23938"/>
              </p:ext>
            </p:extLst>
          </p:nvPr>
        </p:nvGraphicFramePr>
        <p:xfrm>
          <a:off x="559895" y="721944"/>
          <a:ext cx="8073159" cy="465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47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Steps to Finding the Midpoint of a Line Segment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105">
                <a:tc>
                  <a:txBody>
                    <a:bodyPr/>
                    <a:lstStyle/>
                    <a:p>
                      <a:pPr marL="457200" indent="-457200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Determine the </a:t>
                      </a:r>
                      <a:r>
                        <a:rPr lang="en-US" sz="2800" b="1" i="0" u="sng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endpoints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of the line segment,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 and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).</a:t>
                      </a:r>
                    </a:p>
                    <a:p>
                      <a:pPr marL="457200" indent="-457200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Write the Midpoint Formula.</a:t>
                      </a:r>
                    </a:p>
                    <a:p>
                      <a:pPr marL="457200" indent="-457200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i="0" u="sng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Substitute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 values of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 and (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x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r>
                        <a:rPr lang="en-US" sz="2800" b="0" i="0" u="none" strike="noStrike" kern="1200" baseline="-25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) into the midpoint formula:                         </a:t>
                      </a:r>
                    </a:p>
                    <a:p>
                      <a:pPr marL="457200" indent="-457200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457200" indent="-457200" rtl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b="1" i="0" u="sng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Simplify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endParaRPr lang="en-US" sz="2800" baseline="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906206"/>
              </p:ext>
            </p:extLst>
          </p:nvPr>
        </p:nvGraphicFramePr>
        <p:xfrm>
          <a:off x="5649913" y="2452688"/>
          <a:ext cx="17891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939800" progId="Equation.DSMT4">
                  <p:embed/>
                </p:oleObj>
              </mc:Choice>
              <mc:Fallback>
                <p:oleObj name="Equation" r:id="rId2" imgW="21082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9913" y="2452688"/>
                        <a:ext cx="1789112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562214-1226-CE0F-401D-7341E161E824}"/>
              </a:ext>
            </a:extLst>
          </p:cNvPr>
          <p:cNvCxnSpPr>
            <a:cxnSpLocks/>
          </p:cNvCxnSpPr>
          <p:nvPr/>
        </p:nvCxnSpPr>
        <p:spPr>
          <a:xfrm>
            <a:off x="5727403" y="2851150"/>
            <a:ext cx="719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D30BC-6614-A30E-C80D-C39002BA331F}"/>
              </a:ext>
            </a:extLst>
          </p:cNvPr>
          <p:cNvCxnSpPr>
            <a:cxnSpLocks/>
          </p:cNvCxnSpPr>
          <p:nvPr/>
        </p:nvCxnSpPr>
        <p:spPr>
          <a:xfrm flipV="1">
            <a:off x="6592727" y="2851150"/>
            <a:ext cx="799804" cy="12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 - </a:t>
            </a:r>
            <a:r>
              <a:rPr lang="en-US" sz="2800" b="1" dirty="0">
                <a:solidFill>
                  <a:srgbClr val="000090"/>
                </a:solidFill>
              </a:rPr>
              <a:t>Example 1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Calculate the midpoint of the line segment with endpoints (–2, 1) and (4, 10).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454118"/>
                  </p:ext>
                </p:extLst>
              </p:nvPr>
            </p:nvGraphicFramePr>
            <p:xfrm>
              <a:off x="457200" y="2230582"/>
              <a:ext cx="8229600" cy="340821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1546"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Write and label the endpoints of the line segment.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    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 and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).</a:t>
                          </a:r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dirty="0"/>
                            <a:t>      (–2, 1)   and (4, 10). 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 startAt="3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Substitute your endpoints into the Midpoint Formula.  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  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AU" sz="28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8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AU" sz="28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8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667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2. Write the Midpoint Formula.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 startAt="4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Simplify. 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24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  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4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240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)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 </a:t>
                          </a:r>
                          <a:r>
                            <a:rPr lang="en-US" sz="24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AU" sz="2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AU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)</a:t>
                          </a:r>
                          <a:endParaRPr lang="en-US" sz="24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1454118"/>
                  </p:ext>
                </p:extLst>
              </p:nvPr>
            </p:nvGraphicFramePr>
            <p:xfrm>
              <a:off x="457200" y="2230582"/>
              <a:ext cx="8229600" cy="3408217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1546">
                    <a:tc>
                      <a:txBody>
                        <a:bodyPr/>
                        <a:lstStyle/>
                        <a:p>
                          <a:pPr marL="342900" marR="0" indent="-342900">
                            <a:lnSpc>
                              <a:spcPct val="115000"/>
                            </a:lnSpc>
                            <a:buAutoNum type="arabicPeriod"/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Write and label the endpoints of the line segment.</a:t>
                          </a: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    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1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 and (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x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, </a:t>
                          </a:r>
                          <a:r>
                            <a:rPr lang="en-US" sz="1800" b="0" i="1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y</a:t>
                          </a:r>
                          <a:r>
                            <a:rPr lang="en-US" sz="1800" b="0" i="0" u="none" strike="noStrike" kern="1200" baseline="-2500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2</a:t>
                          </a: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Arial"/>
                              <a:ea typeface="+mn-ea"/>
                              <a:cs typeface="Arial"/>
                            </a:rPr>
                            <a:t>).</a:t>
                          </a:r>
                          <a:endParaRPr lang="en-US" sz="1800" kern="1200" dirty="0">
                            <a:solidFill>
                              <a:srgbClr val="000000"/>
                            </a:solidFill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  <a:p>
                          <a:pPr marL="0" marR="0" indent="0">
                            <a:lnSpc>
                              <a:spcPct val="115000"/>
                            </a:lnSpc>
                            <a:buNone/>
                          </a:pPr>
                          <a:r>
                            <a:rPr lang="en-US" dirty="0"/>
                            <a:t>      (–2, 1)   and (4, 10). 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778" r="-444" b="-124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667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</a:pPr>
                          <a:r>
                            <a:rPr lang="en-US" sz="1800" kern="1200" dirty="0">
                              <a:solidFill>
                                <a:srgbClr val="000000"/>
                              </a:solidFill>
                              <a:effectLst/>
                              <a:latin typeface="Arial" pitchFamily="34" charset="0"/>
                              <a:ea typeface="Times New Roman"/>
                              <a:cs typeface="Arial" pitchFamily="34" charset="0"/>
                            </a:rPr>
                            <a:t>2. Write the Midpoint Formula.</a:t>
                          </a:r>
                          <a:endParaRPr lang="en-US" sz="18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85479" r="-444" b="-56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75D5FA-EB7B-9034-9355-D96D70A61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675" y="4378312"/>
            <a:ext cx="1811441" cy="891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 - </a:t>
            </a:r>
            <a:r>
              <a:rPr lang="en-US" sz="2800" b="1" dirty="0">
                <a:solidFill>
                  <a:srgbClr val="000090"/>
                </a:solidFill>
              </a:rPr>
              <a:t>Example 2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Calculate the midpoint of the line segment with endpoints (–8, –4) and (2, 0).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28468"/>
              </p:ext>
            </p:extLst>
          </p:nvPr>
        </p:nvGraphicFramePr>
        <p:xfrm>
          <a:off x="457200" y="2230582"/>
          <a:ext cx="8229600" cy="3408217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1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Write and label the endpoints of the line segment.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 Substitute your endpoints into the Midpoint Formula.  </a:t>
                      </a:r>
                      <a:endParaRPr lang="en-US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Write the Midpoint Formula.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 Simplify. 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7594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Individual Practice – </a:t>
            </a:r>
            <a:r>
              <a:rPr lang="en-US" sz="2800" b="1" dirty="0">
                <a:solidFill>
                  <a:srgbClr val="000090"/>
                </a:solidFill>
              </a:rPr>
              <a:t>You Try 1</a:t>
            </a:r>
            <a:endParaRPr lang="en-US" sz="1100" b="1" dirty="0">
              <a:solidFill>
                <a:srgbClr val="558ED5"/>
              </a:solidFill>
            </a:endParaRPr>
          </a:p>
          <a:p>
            <a:r>
              <a:rPr lang="en-US" dirty="0"/>
              <a:t>Calculate the midpoint of the line segment with endpoints (1, 3) and (4, 5).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16508"/>
              </p:ext>
            </p:extLst>
          </p:nvPr>
        </p:nvGraphicFramePr>
        <p:xfrm>
          <a:off x="457200" y="2230582"/>
          <a:ext cx="8229600" cy="3408217"/>
        </p:xfrm>
        <a:graphic>
          <a:graphicData uri="http://schemas.openxmlformats.org/drawingml/2006/table">
            <a:tbl>
              <a:tblPr firstRow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1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Write and label the endpoints of the line segment.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 Substitute your endpoints into the Midpoint Formula.  </a:t>
                      </a:r>
                      <a:endParaRPr lang="en-US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Write the Midpoint Formula.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 Simplify. 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9968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1AD5AC-89A0-6FBA-73F4-C9111732481A}"/>
              </a:ext>
            </a:extLst>
          </p:cNvPr>
          <p:cNvSpPr txBox="1">
            <a:spLocks/>
          </p:cNvSpPr>
          <p:nvPr/>
        </p:nvSpPr>
        <p:spPr>
          <a:xfrm>
            <a:off x="317715" y="41403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Starter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660122-D3B7-41E1-1137-7260058C6B54}"/>
              </a:ext>
            </a:extLst>
          </p:cNvPr>
          <p:cNvSpPr txBox="1">
            <a:spLocks/>
          </p:cNvSpPr>
          <p:nvPr/>
        </p:nvSpPr>
        <p:spPr bwMode="auto">
          <a:xfrm>
            <a:off x="457200" y="139872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Copy and complete the table below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39D737-2DEB-3ADF-907A-D3244451A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58759"/>
              </p:ext>
            </p:extLst>
          </p:nvPr>
        </p:nvGraphicFramePr>
        <p:xfrm>
          <a:off x="1547664" y="2212126"/>
          <a:ext cx="6096000" cy="3535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Starting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Midpoint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End 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(2, 6)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(4,</a:t>
                      </a:r>
                      <a:r>
                        <a:rPr lang="en-GB" sz="2800" baseline="0" dirty="0"/>
                        <a:t> 10)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(3, 7)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(7,</a:t>
                      </a:r>
                      <a:r>
                        <a:rPr lang="en-GB" sz="2800" baseline="0" dirty="0"/>
                        <a:t> 1)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(-2,</a:t>
                      </a:r>
                      <a:r>
                        <a:rPr lang="en-GB" sz="2800" baseline="0" dirty="0"/>
                        <a:t> -10)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(-8, 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(1, 5)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(3, 9)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(0, 0)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(9, 5)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9A3D55-0763-3D58-6D83-C909FC19302E}"/>
              </a:ext>
            </a:extLst>
          </p:cNvPr>
          <p:cNvSpPr txBox="1"/>
          <p:nvPr/>
        </p:nvSpPr>
        <p:spPr>
          <a:xfrm>
            <a:off x="3563888" y="315551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(3, 8)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60FB3-7D66-9021-5E26-B70544B92B86}"/>
              </a:ext>
            </a:extLst>
          </p:cNvPr>
          <p:cNvSpPr txBox="1"/>
          <p:nvPr/>
        </p:nvSpPr>
        <p:spPr>
          <a:xfrm>
            <a:off x="3563888" y="365957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(5, 4)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66100-1B57-7EF9-75D4-7B70A9483D22}"/>
              </a:ext>
            </a:extLst>
          </p:cNvPr>
          <p:cNvSpPr txBox="1"/>
          <p:nvPr/>
        </p:nvSpPr>
        <p:spPr>
          <a:xfrm>
            <a:off x="3563888" y="421647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(-5, -5)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841AE-7394-A950-9768-6334FC81125E}"/>
              </a:ext>
            </a:extLst>
          </p:cNvPr>
          <p:cNvSpPr txBox="1"/>
          <p:nvPr/>
        </p:nvSpPr>
        <p:spPr>
          <a:xfrm>
            <a:off x="5652120" y="471864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(5, 13)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A1401-B4A6-2235-E7D4-5F883918637D}"/>
              </a:ext>
            </a:extLst>
          </p:cNvPr>
          <p:cNvSpPr txBox="1"/>
          <p:nvPr/>
        </p:nvSpPr>
        <p:spPr>
          <a:xfrm>
            <a:off x="1540222" y="520653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(-9, -5)</a:t>
            </a:r>
          </a:p>
        </p:txBody>
      </p:sp>
    </p:spTree>
    <p:extLst>
      <p:ext uri="{BB962C8B-B14F-4D97-AF65-F5344CB8AC3E}">
        <p14:creationId xmlns:p14="http://schemas.microsoft.com/office/powerpoint/2010/main" val="2792069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79" name="Picture 2" descr="http://people.rit.edu/andpph/misc/graph-paper-v-7x9.jpg">
            <a:extLst>
              <a:ext uri="{FF2B5EF4-FFF2-40B4-BE49-F238E27FC236}">
                <a16:creationId xmlns:a16="http://schemas.microsoft.com/office/drawing/2014/main" id="{15ED43B9-7DF6-298B-DED5-7A94AD0E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45" y="-15498"/>
            <a:ext cx="4038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0" name="Picture 2" descr="http://people.rit.edu/andpph/misc/graph-paper-v-7x9.jpg">
            <a:extLst>
              <a:ext uri="{FF2B5EF4-FFF2-40B4-BE49-F238E27FC236}">
                <a16:creationId xmlns:a16="http://schemas.microsoft.com/office/drawing/2014/main" id="{27C00C7E-526C-468D-6DD5-2FBAC6D21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0"/>
          <a:stretch/>
        </p:blipFill>
        <p:spPr bwMode="auto">
          <a:xfrm>
            <a:off x="4024745" y="5152249"/>
            <a:ext cx="4038600" cy="16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1" name="Picture 2" descr="http://people.rit.edu/andpph/misc/graph-paper-v-7x9.jpg">
            <a:extLst>
              <a:ext uri="{FF2B5EF4-FFF2-40B4-BE49-F238E27FC236}">
                <a16:creationId xmlns:a16="http://schemas.microsoft.com/office/drawing/2014/main" id="{DECFF4EC-EA45-E74D-2551-8D07BDD18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0"/>
          <a:stretch/>
        </p:blipFill>
        <p:spPr bwMode="auto">
          <a:xfrm>
            <a:off x="0" y="5152249"/>
            <a:ext cx="4038600" cy="16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2" name="Picture 2" descr="http://people.rit.edu/andpph/misc/graph-paper-v-7x9.jpg">
            <a:extLst>
              <a:ext uri="{FF2B5EF4-FFF2-40B4-BE49-F238E27FC236}">
                <a16:creationId xmlns:a16="http://schemas.microsoft.com/office/drawing/2014/main" id="{61486188-64B1-FAC3-5730-18778C44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8"/>
            <a:ext cx="4038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3" name="Picture 2" descr="http://people.rit.edu/andpph/misc/graph-paper-v-7x9.jpg">
            <a:extLst>
              <a:ext uri="{FF2B5EF4-FFF2-40B4-BE49-F238E27FC236}">
                <a16:creationId xmlns:a16="http://schemas.microsoft.com/office/drawing/2014/main" id="{25745FB0-BEFE-8AF0-A971-5B77CDE24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9"/>
          <a:stretch/>
        </p:blipFill>
        <p:spPr bwMode="auto">
          <a:xfrm>
            <a:off x="8049490" y="-15498"/>
            <a:ext cx="109451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4" name="Picture 2" descr="http://people.rit.edu/andpph/misc/graph-paper-v-7x9.jpg">
            <a:extLst>
              <a:ext uri="{FF2B5EF4-FFF2-40B4-BE49-F238E27FC236}">
                <a16:creationId xmlns:a16="http://schemas.microsoft.com/office/drawing/2014/main" id="{5051F69A-84AE-AA1F-3701-8FBCBAA5D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9" b="67380"/>
          <a:stretch/>
        </p:blipFill>
        <p:spPr bwMode="auto">
          <a:xfrm>
            <a:off x="8063345" y="5148705"/>
            <a:ext cx="1094510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5" name="Title 1">
            <a:extLst>
              <a:ext uri="{FF2B5EF4-FFF2-40B4-BE49-F238E27FC236}">
                <a16:creationId xmlns:a16="http://schemas.microsoft.com/office/drawing/2014/main" id="{7453E9DD-947F-2FFC-CDDF-76CB19F5BCB3}"/>
              </a:ext>
            </a:extLst>
          </p:cNvPr>
          <p:cNvSpPr txBox="1">
            <a:spLocks/>
          </p:cNvSpPr>
          <p:nvPr/>
        </p:nvSpPr>
        <p:spPr>
          <a:xfrm>
            <a:off x="457200" y="25914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/>
              <a:t>Length of a Line Segment</a:t>
            </a:r>
            <a:endParaRPr lang="en-GB" dirty="0"/>
          </a:p>
        </p:txBody>
      </p:sp>
      <p:sp>
        <p:nvSpPr>
          <p:cNvPr id="40986" name="Content Placeholder 2">
            <a:extLst>
              <a:ext uri="{FF2B5EF4-FFF2-40B4-BE49-F238E27FC236}">
                <a16:creationId xmlns:a16="http://schemas.microsoft.com/office/drawing/2014/main" id="{5DE2BCF9-B6FF-DB36-A0E8-2D016C082514}"/>
              </a:ext>
            </a:extLst>
          </p:cNvPr>
          <p:cNvSpPr txBox="1">
            <a:spLocks/>
          </p:cNvSpPr>
          <p:nvPr/>
        </p:nvSpPr>
        <p:spPr bwMode="auto">
          <a:xfrm>
            <a:off x="457200" y="1325270"/>
            <a:ext cx="8229600" cy="936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What could I use to measure the length of the line AB?</a:t>
            </a:r>
            <a:endParaRPr lang="en-GB" dirty="0"/>
          </a:p>
        </p:txBody>
      </p:sp>
      <p:cxnSp>
        <p:nvCxnSpPr>
          <p:cNvPr id="40987" name="Straight Arrow Connector 40986">
            <a:extLst>
              <a:ext uri="{FF2B5EF4-FFF2-40B4-BE49-F238E27FC236}">
                <a16:creationId xmlns:a16="http://schemas.microsoft.com/office/drawing/2014/main" id="{FAB12A66-A11D-4D1E-3F67-EB0346DDF879}"/>
              </a:ext>
            </a:extLst>
          </p:cNvPr>
          <p:cNvCxnSpPr/>
          <p:nvPr/>
        </p:nvCxnSpPr>
        <p:spPr>
          <a:xfrm>
            <a:off x="611560" y="4596837"/>
            <a:ext cx="813690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8" name="TextBox 40987">
            <a:extLst>
              <a:ext uri="{FF2B5EF4-FFF2-40B4-BE49-F238E27FC236}">
                <a16:creationId xmlns:a16="http://schemas.microsoft.com/office/drawing/2014/main" id="{71D2DB00-FE20-6929-A5C4-A7F4ED3AE5D5}"/>
              </a:ext>
            </a:extLst>
          </p:cNvPr>
          <p:cNvSpPr txBox="1"/>
          <p:nvPr/>
        </p:nvSpPr>
        <p:spPr>
          <a:xfrm>
            <a:off x="4067944" y="4596837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0</a:t>
            </a:r>
          </a:p>
        </p:txBody>
      </p:sp>
      <p:sp>
        <p:nvSpPr>
          <p:cNvPr id="40989" name="TextBox 40988">
            <a:extLst>
              <a:ext uri="{FF2B5EF4-FFF2-40B4-BE49-F238E27FC236}">
                <a16:creationId xmlns:a16="http://schemas.microsoft.com/office/drawing/2014/main" id="{CFBC1775-7B29-228E-A7E2-5BD7BC7A34B2}"/>
              </a:ext>
            </a:extLst>
          </p:cNvPr>
          <p:cNvSpPr txBox="1"/>
          <p:nvPr/>
        </p:nvSpPr>
        <p:spPr>
          <a:xfrm>
            <a:off x="1331640" y="4613583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-5</a:t>
            </a:r>
          </a:p>
        </p:txBody>
      </p:sp>
      <p:sp>
        <p:nvSpPr>
          <p:cNvPr id="40990" name="TextBox 40989">
            <a:extLst>
              <a:ext uri="{FF2B5EF4-FFF2-40B4-BE49-F238E27FC236}">
                <a16:creationId xmlns:a16="http://schemas.microsoft.com/office/drawing/2014/main" id="{C2296541-5764-7259-7640-03194B7D1C8B}"/>
              </a:ext>
            </a:extLst>
          </p:cNvPr>
          <p:cNvSpPr txBox="1"/>
          <p:nvPr/>
        </p:nvSpPr>
        <p:spPr>
          <a:xfrm>
            <a:off x="1915908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-4</a:t>
            </a:r>
          </a:p>
        </p:txBody>
      </p:sp>
      <p:sp>
        <p:nvSpPr>
          <p:cNvPr id="40991" name="TextBox 40990">
            <a:extLst>
              <a:ext uri="{FF2B5EF4-FFF2-40B4-BE49-F238E27FC236}">
                <a16:creationId xmlns:a16="http://schemas.microsoft.com/office/drawing/2014/main" id="{1696D252-8F65-018F-E8FA-A1E9CC3FB300}"/>
              </a:ext>
            </a:extLst>
          </p:cNvPr>
          <p:cNvSpPr txBox="1"/>
          <p:nvPr/>
        </p:nvSpPr>
        <p:spPr>
          <a:xfrm>
            <a:off x="2491972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-3</a:t>
            </a:r>
          </a:p>
        </p:txBody>
      </p:sp>
      <p:sp>
        <p:nvSpPr>
          <p:cNvPr id="40992" name="TextBox 40991">
            <a:extLst>
              <a:ext uri="{FF2B5EF4-FFF2-40B4-BE49-F238E27FC236}">
                <a16:creationId xmlns:a16="http://schemas.microsoft.com/office/drawing/2014/main" id="{81863380-F573-BEF2-6A42-F963E476E46C}"/>
              </a:ext>
            </a:extLst>
          </p:cNvPr>
          <p:cNvSpPr txBox="1"/>
          <p:nvPr/>
        </p:nvSpPr>
        <p:spPr>
          <a:xfrm>
            <a:off x="3084624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-2</a:t>
            </a:r>
          </a:p>
        </p:txBody>
      </p:sp>
      <p:sp>
        <p:nvSpPr>
          <p:cNvPr id="40993" name="TextBox 40992">
            <a:extLst>
              <a:ext uri="{FF2B5EF4-FFF2-40B4-BE49-F238E27FC236}">
                <a16:creationId xmlns:a16="http://schemas.microsoft.com/office/drawing/2014/main" id="{0FA822F1-9D96-3E03-8C54-730B08A1A041}"/>
              </a:ext>
            </a:extLst>
          </p:cNvPr>
          <p:cNvSpPr txBox="1"/>
          <p:nvPr/>
        </p:nvSpPr>
        <p:spPr>
          <a:xfrm>
            <a:off x="3646833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-1</a:t>
            </a:r>
          </a:p>
        </p:txBody>
      </p:sp>
      <p:sp>
        <p:nvSpPr>
          <p:cNvPr id="40994" name="TextBox 40993">
            <a:extLst>
              <a:ext uri="{FF2B5EF4-FFF2-40B4-BE49-F238E27FC236}">
                <a16:creationId xmlns:a16="http://schemas.microsoft.com/office/drawing/2014/main" id="{C3C28E99-1325-3263-4FC8-845DAFA5FC75}"/>
              </a:ext>
            </a:extLst>
          </p:cNvPr>
          <p:cNvSpPr txBox="1"/>
          <p:nvPr/>
        </p:nvSpPr>
        <p:spPr>
          <a:xfrm>
            <a:off x="4796228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1</a:t>
            </a:r>
          </a:p>
        </p:txBody>
      </p:sp>
      <p:sp>
        <p:nvSpPr>
          <p:cNvPr id="40995" name="TextBox 40994">
            <a:extLst>
              <a:ext uri="{FF2B5EF4-FFF2-40B4-BE49-F238E27FC236}">
                <a16:creationId xmlns:a16="http://schemas.microsoft.com/office/drawing/2014/main" id="{A9A8CA03-DE10-7BE8-1D22-2A6866D5AAFD}"/>
              </a:ext>
            </a:extLst>
          </p:cNvPr>
          <p:cNvSpPr txBox="1"/>
          <p:nvPr/>
        </p:nvSpPr>
        <p:spPr>
          <a:xfrm>
            <a:off x="5372292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2</a:t>
            </a:r>
          </a:p>
        </p:txBody>
      </p:sp>
      <p:sp>
        <p:nvSpPr>
          <p:cNvPr id="40996" name="TextBox 40995">
            <a:extLst>
              <a:ext uri="{FF2B5EF4-FFF2-40B4-BE49-F238E27FC236}">
                <a16:creationId xmlns:a16="http://schemas.microsoft.com/office/drawing/2014/main" id="{BEBBEE97-C6FA-2123-A705-4F14AC325D7C}"/>
              </a:ext>
            </a:extLst>
          </p:cNvPr>
          <p:cNvSpPr txBox="1"/>
          <p:nvPr/>
        </p:nvSpPr>
        <p:spPr>
          <a:xfrm>
            <a:off x="5962211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3</a:t>
            </a:r>
          </a:p>
        </p:txBody>
      </p:sp>
      <p:sp>
        <p:nvSpPr>
          <p:cNvPr id="40997" name="TextBox 40996">
            <a:extLst>
              <a:ext uri="{FF2B5EF4-FFF2-40B4-BE49-F238E27FC236}">
                <a16:creationId xmlns:a16="http://schemas.microsoft.com/office/drawing/2014/main" id="{DF0A8E2A-454E-8458-2FDB-8E9097C5C3B4}"/>
              </a:ext>
            </a:extLst>
          </p:cNvPr>
          <p:cNvSpPr txBox="1"/>
          <p:nvPr/>
        </p:nvSpPr>
        <p:spPr>
          <a:xfrm>
            <a:off x="6538275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4</a:t>
            </a:r>
          </a:p>
        </p:txBody>
      </p:sp>
      <p:sp>
        <p:nvSpPr>
          <p:cNvPr id="40998" name="TextBox 40997">
            <a:extLst>
              <a:ext uri="{FF2B5EF4-FFF2-40B4-BE49-F238E27FC236}">
                <a16:creationId xmlns:a16="http://schemas.microsoft.com/office/drawing/2014/main" id="{1E885D41-4EBC-F9F0-C267-814031636439}"/>
              </a:ext>
            </a:extLst>
          </p:cNvPr>
          <p:cNvSpPr txBox="1"/>
          <p:nvPr/>
        </p:nvSpPr>
        <p:spPr>
          <a:xfrm>
            <a:off x="7081163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5</a:t>
            </a:r>
          </a:p>
        </p:txBody>
      </p:sp>
      <p:sp>
        <p:nvSpPr>
          <p:cNvPr id="40999" name="TextBox 40998">
            <a:extLst>
              <a:ext uri="{FF2B5EF4-FFF2-40B4-BE49-F238E27FC236}">
                <a16:creationId xmlns:a16="http://schemas.microsoft.com/office/drawing/2014/main" id="{AE53C7B5-7269-605C-24D2-2A6AB686B7F6}"/>
              </a:ext>
            </a:extLst>
          </p:cNvPr>
          <p:cNvSpPr txBox="1"/>
          <p:nvPr/>
        </p:nvSpPr>
        <p:spPr>
          <a:xfrm>
            <a:off x="799874" y="4614491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-6</a:t>
            </a:r>
          </a:p>
        </p:txBody>
      </p:sp>
      <p:sp>
        <p:nvSpPr>
          <p:cNvPr id="41000" name="TextBox 40999">
            <a:extLst>
              <a:ext uri="{FF2B5EF4-FFF2-40B4-BE49-F238E27FC236}">
                <a16:creationId xmlns:a16="http://schemas.microsoft.com/office/drawing/2014/main" id="{294346F5-B85B-9644-09D6-5169908416D5}"/>
              </a:ext>
            </a:extLst>
          </p:cNvPr>
          <p:cNvSpPr txBox="1"/>
          <p:nvPr/>
        </p:nvSpPr>
        <p:spPr>
          <a:xfrm>
            <a:off x="223810" y="4613583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-7</a:t>
            </a:r>
          </a:p>
        </p:txBody>
      </p:sp>
      <p:sp>
        <p:nvSpPr>
          <p:cNvPr id="41001" name="TextBox 41000">
            <a:extLst>
              <a:ext uri="{FF2B5EF4-FFF2-40B4-BE49-F238E27FC236}">
                <a16:creationId xmlns:a16="http://schemas.microsoft.com/office/drawing/2014/main" id="{D1CFE9EC-168E-9888-2E76-1F95BCD8E088}"/>
              </a:ext>
            </a:extLst>
          </p:cNvPr>
          <p:cNvSpPr txBox="1"/>
          <p:nvPr/>
        </p:nvSpPr>
        <p:spPr>
          <a:xfrm>
            <a:off x="7673810" y="4610692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6</a:t>
            </a:r>
          </a:p>
        </p:txBody>
      </p:sp>
      <p:sp>
        <p:nvSpPr>
          <p:cNvPr id="41002" name="TextBox 41001">
            <a:extLst>
              <a:ext uri="{FF2B5EF4-FFF2-40B4-BE49-F238E27FC236}">
                <a16:creationId xmlns:a16="http://schemas.microsoft.com/office/drawing/2014/main" id="{F18E3725-D1F2-13B1-F889-153C56E4E07A}"/>
              </a:ext>
            </a:extLst>
          </p:cNvPr>
          <p:cNvSpPr txBox="1"/>
          <p:nvPr/>
        </p:nvSpPr>
        <p:spPr>
          <a:xfrm>
            <a:off x="8216698" y="4610692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3" name="TextBox 41002">
                <a:extLst>
                  <a:ext uri="{FF2B5EF4-FFF2-40B4-BE49-F238E27FC236}">
                    <a16:creationId xmlns:a16="http://schemas.microsoft.com/office/drawing/2014/main" id="{A821D859-8ABD-E7B6-02B7-DA167A23E3E2}"/>
                  </a:ext>
                </a:extLst>
              </p:cNvPr>
              <p:cNvSpPr txBox="1"/>
              <p:nvPr/>
            </p:nvSpPr>
            <p:spPr>
              <a:xfrm>
                <a:off x="8604448" y="4380813"/>
                <a:ext cx="5317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1003" name="TextBox 41002">
                <a:extLst>
                  <a:ext uri="{FF2B5EF4-FFF2-40B4-BE49-F238E27FC236}">
                    <a16:creationId xmlns:a16="http://schemas.microsoft.com/office/drawing/2014/main" id="{A821D859-8ABD-E7B6-02B7-DA167A23E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4380813"/>
                <a:ext cx="53176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004" name="Straight Arrow Connector 41003">
            <a:extLst>
              <a:ext uri="{FF2B5EF4-FFF2-40B4-BE49-F238E27FC236}">
                <a16:creationId xmlns:a16="http://schemas.microsoft.com/office/drawing/2014/main" id="{301FD870-8867-6FD0-113B-EE37FD8C27D8}"/>
              </a:ext>
            </a:extLst>
          </p:cNvPr>
          <p:cNvCxnSpPr/>
          <p:nvPr/>
        </p:nvCxnSpPr>
        <p:spPr>
          <a:xfrm flipV="1">
            <a:off x="4599710" y="2575302"/>
            <a:ext cx="0" cy="37185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5" name="TextBox 41004">
            <a:extLst>
              <a:ext uri="{FF2B5EF4-FFF2-40B4-BE49-F238E27FC236}">
                <a16:creationId xmlns:a16="http://schemas.microsoft.com/office/drawing/2014/main" id="{1C00CB84-5AE9-AC89-22DA-103468B717AC}"/>
              </a:ext>
            </a:extLst>
          </p:cNvPr>
          <p:cNvSpPr txBox="1"/>
          <p:nvPr/>
        </p:nvSpPr>
        <p:spPr>
          <a:xfrm>
            <a:off x="4234188" y="6154369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-3</a:t>
            </a:r>
          </a:p>
        </p:txBody>
      </p:sp>
      <p:sp>
        <p:nvSpPr>
          <p:cNvPr id="41006" name="TextBox 41005">
            <a:extLst>
              <a:ext uri="{FF2B5EF4-FFF2-40B4-BE49-F238E27FC236}">
                <a16:creationId xmlns:a16="http://schemas.microsoft.com/office/drawing/2014/main" id="{59E75886-F263-02FB-A90C-5D53D49E5E37}"/>
              </a:ext>
            </a:extLst>
          </p:cNvPr>
          <p:cNvSpPr txBox="1"/>
          <p:nvPr/>
        </p:nvSpPr>
        <p:spPr>
          <a:xfrm>
            <a:off x="4256258" y="5514670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-2</a:t>
            </a:r>
          </a:p>
        </p:txBody>
      </p:sp>
      <p:sp>
        <p:nvSpPr>
          <p:cNvPr id="41007" name="TextBox 41006">
            <a:extLst>
              <a:ext uri="{FF2B5EF4-FFF2-40B4-BE49-F238E27FC236}">
                <a16:creationId xmlns:a16="http://schemas.microsoft.com/office/drawing/2014/main" id="{4C3C916C-3C1E-78C1-2219-A23537DC403B}"/>
              </a:ext>
            </a:extLst>
          </p:cNvPr>
          <p:cNvSpPr txBox="1"/>
          <p:nvPr/>
        </p:nvSpPr>
        <p:spPr>
          <a:xfrm>
            <a:off x="4234188" y="4996759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-1</a:t>
            </a:r>
          </a:p>
        </p:txBody>
      </p:sp>
      <p:sp>
        <p:nvSpPr>
          <p:cNvPr id="41008" name="TextBox 41007">
            <a:extLst>
              <a:ext uri="{FF2B5EF4-FFF2-40B4-BE49-F238E27FC236}">
                <a16:creationId xmlns:a16="http://schemas.microsoft.com/office/drawing/2014/main" id="{821DEF9A-EDD0-A900-2544-4BC460DE0A77}"/>
              </a:ext>
            </a:extLst>
          </p:cNvPr>
          <p:cNvSpPr txBox="1"/>
          <p:nvPr/>
        </p:nvSpPr>
        <p:spPr>
          <a:xfrm>
            <a:off x="4234188" y="3845550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41009" name="TextBox 41008">
            <a:extLst>
              <a:ext uri="{FF2B5EF4-FFF2-40B4-BE49-F238E27FC236}">
                <a16:creationId xmlns:a16="http://schemas.microsoft.com/office/drawing/2014/main" id="{5E4B4A76-ECB4-9BFE-86E5-B141C0C0A9C0}"/>
              </a:ext>
            </a:extLst>
          </p:cNvPr>
          <p:cNvSpPr txBox="1"/>
          <p:nvPr/>
        </p:nvSpPr>
        <p:spPr>
          <a:xfrm>
            <a:off x="4234188" y="3269486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41010" name="TextBox 41009">
            <a:extLst>
              <a:ext uri="{FF2B5EF4-FFF2-40B4-BE49-F238E27FC236}">
                <a16:creationId xmlns:a16="http://schemas.microsoft.com/office/drawing/2014/main" id="{96CF74F9-8D42-3DA2-1C29-9AA4D7845EB8}"/>
              </a:ext>
            </a:extLst>
          </p:cNvPr>
          <p:cNvSpPr txBox="1"/>
          <p:nvPr/>
        </p:nvSpPr>
        <p:spPr>
          <a:xfrm>
            <a:off x="4234188" y="2693422"/>
            <a:ext cx="53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41011" name="TextBox 41010">
            <a:extLst>
              <a:ext uri="{FF2B5EF4-FFF2-40B4-BE49-F238E27FC236}">
                <a16:creationId xmlns:a16="http://schemas.microsoft.com/office/drawing/2014/main" id="{7B6AEA40-8FE7-3E3F-7831-60785EC44996}"/>
              </a:ext>
            </a:extLst>
          </p:cNvPr>
          <p:cNvSpPr txBox="1"/>
          <p:nvPr/>
        </p:nvSpPr>
        <p:spPr>
          <a:xfrm>
            <a:off x="4211960" y="2159749"/>
            <a:ext cx="53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y</a:t>
            </a:r>
          </a:p>
        </p:txBody>
      </p:sp>
      <p:sp>
        <p:nvSpPr>
          <p:cNvPr id="41012" name="Oval 41011">
            <a:extLst>
              <a:ext uri="{FF2B5EF4-FFF2-40B4-BE49-F238E27FC236}">
                <a16:creationId xmlns:a16="http://schemas.microsoft.com/office/drawing/2014/main" id="{D50EF5C3-E088-3736-D087-BB34CFA71FB1}"/>
              </a:ext>
            </a:extLst>
          </p:cNvPr>
          <p:cNvSpPr/>
          <p:nvPr/>
        </p:nvSpPr>
        <p:spPr>
          <a:xfrm>
            <a:off x="5707495" y="3959078"/>
            <a:ext cx="88641" cy="886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13" name="Oval 41012">
            <a:extLst>
              <a:ext uri="{FF2B5EF4-FFF2-40B4-BE49-F238E27FC236}">
                <a16:creationId xmlns:a16="http://schemas.microsoft.com/office/drawing/2014/main" id="{BE7F0816-FB65-92DB-2D5A-95554812F5C6}"/>
              </a:ext>
            </a:extLst>
          </p:cNvPr>
          <p:cNvSpPr/>
          <p:nvPr/>
        </p:nvSpPr>
        <p:spPr>
          <a:xfrm>
            <a:off x="8011751" y="2806995"/>
            <a:ext cx="88641" cy="886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014" name="Straight Connector 41013">
            <a:extLst>
              <a:ext uri="{FF2B5EF4-FFF2-40B4-BE49-F238E27FC236}">
                <a16:creationId xmlns:a16="http://schemas.microsoft.com/office/drawing/2014/main" id="{EF666453-2A86-F633-E218-4082DAA45025}"/>
              </a:ext>
            </a:extLst>
          </p:cNvPr>
          <p:cNvCxnSpPr/>
          <p:nvPr/>
        </p:nvCxnSpPr>
        <p:spPr>
          <a:xfrm flipV="1">
            <a:off x="5751815" y="2837438"/>
            <a:ext cx="2311530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5" name="TextBox 41014">
            <a:extLst>
              <a:ext uri="{FF2B5EF4-FFF2-40B4-BE49-F238E27FC236}">
                <a16:creationId xmlns:a16="http://schemas.microsoft.com/office/drawing/2014/main" id="{09A341EF-BAEB-7B61-A092-6E2C1B470AD0}"/>
              </a:ext>
            </a:extLst>
          </p:cNvPr>
          <p:cNvSpPr txBox="1"/>
          <p:nvPr/>
        </p:nvSpPr>
        <p:spPr>
          <a:xfrm>
            <a:off x="5217201" y="4044713"/>
            <a:ext cx="84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(2, 1)</a:t>
            </a:r>
          </a:p>
        </p:txBody>
      </p:sp>
      <p:sp>
        <p:nvSpPr>
          <p:cNvPr id="41016" name="TextBox 41015">
            <a:extLst>
              <a:ext uri="{FF2B5EF4-FFF2-40B4-BE49-F238E27FC236}">
                <a16:creationId xmlns:a16="http://schemas.microsoft.com/office/drawing/2014/main" id="{37488DAD-A240-62C6-7E62-889CA9746B90}"/>
              </a:ext>
            </a:extLst>
          </p:cNvPr>
          <p:cNvSpPr txBox="1"/>
          <p:nvPr/>
        </p:nvSpPr>
        <p:spPr>
          <a:xfrm>
            <a:off x="7685220" y="2344469"/>
            <a:ext cx="84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(6, 3)</a:t>
            </a:r>
          </a:p>
        </p:txBody>
      </p:sp>
      <p:sp>
        <p:nvSpPr>
          <p:cNvPr id="41017" name="TextBox 41016">
            <a:extLst>
              <a:ext uri="{FF2B5EF4-FFF2-40B4-BE49-F238E27FC236}">
                <a16:creationId xmlns:a16="http://schemas.microsoft.com/office/drawing/2014/main" id="{9AF52E37-4B67-D86F-E92B-3C5AA5205411}"/>
              </a:ext>
            </a:extLst>
          </p:cNvPr>
          <p:cNvSpPr txBox="1"/>
          <p:nvPr/>
        </p:nvSpPr>
        <p:spPr>
          <a:xfrm>
            <a:off x="5339131" y="363881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41018" name="TextBox 41017">
            <a:extLst>
              <a:ext uri="{FF2B5EF4-FFF2-40B4-BE49-F238E27FC236}">
                <a16:creationId xmlns:a16="http://schemas.microsoft.com/office/drawing/2014/main" id="{B685E863-CD6A-B72F-456F-BCCA1DF9283C}"/>
              </a:ext>
            </a:extLst>
          </p:cNvPr>
          <p:cNvSpPr txBox="1"/>
          <p:nvPr/>
        </p:nvSpPr>
        <p:spPr>
          <a:xfrm>
            <a:off x="8167127" y="263402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cxnSp>
        <p:nvCxnSpPr>
          <p:cNvPr id="41019" name="Straight Connector 41018">
            <a:extLst>
              <a:ext uri="{FF2B5EF4-FFF2-40B4-BE49-F238E27FC236}">
                <a16:creationId xmlns:a16="http://schemas.microsoft.com/office/drawing/2014/main" id="{753AE161-AF05-C4A1-E447-413B93288095}"/>
              </a:ext>
            </a:extLst>
          </p:cNvPr>
          <p:cNvCxnSpPr/>
          <p:nvPr/>
        </p:nvCxnSpPr>
        <p:spPr>
          <a:xfrm>
            <a:off x="5751815" y="3989566"/>
            <a:ext cx="23485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0" name="Straight Connector 41019">
            <a:extLst>
              <a:ext uri="{FF2B5EF4-FFF2-40B4-BE49-F238E27FC236}">
                <a16:creationId xmlns:a16="http://schemas.microsoft.com/office/drawing/2014/main" id="{224DBD82-5C87-9A45-2F9C-95953E50EF93}"/>
              </a:ext>
            </a:extLst>
          </p:cNvPr>
          <p:cNvCxnSpPr/>
          <p:nvPr/>
        </p:nvCxnSpPr>
        <p:spPr>
          <a:xfrm flipH="1">
            <a:off x="8049490" y="2837438"/>
            <a:ext cx="13855" cy="1141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1" name="TextBox 41020">
            <a:extLst>
              <a:ext uri="{FF2B5EF4-FFF2-40B4-BE49-F238E27FC236}">
                <a16:creationId xmlns:a16="http://schemas.microsoft.com/office/drawing/2014/main" id="{FED369E3-B82C-D1CD-AEF9-2A92CA24D169}"/>
              </a:ext>
            </a:extLst>
          </p:cNvPr>
          <p:cNvSpPr txBox="1"/>
          <p:nvPr/>
        </p:nvSpPr>
        <p:spPr>
          <a:xfrm>
            <a:off x="6538275" y="3917558"/>
            <a:ext cx="80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4</a:t>
            </a:r>
          </a:p>
        </p:txBody>
      </p:sp>
      <p:sp>
        <p:nvSpPr>
          <p:cNvPr id="41022" name="TextBox 41021">
            <a:extLst>
              <a:ext uri="{FF2B5EF4-FFF2-40B4-BE49-F238E27FC236}">
                <a16:creationId xmlns:a16="http://schemas.microsoft.com/office/drawing/2014/main" id="{6B147B73-BE7F-90F6-A32F-299BBB81C50C}"/>
              </a:ext>
            </a:extLst>
          </p:cNvPr>
          <p:cNvSpPr txBox="1"/>
          <p:nvPr/>
        </p:nvSpPr>
        <p:spPr>
          <a:xfrm>
            <a:off x="8082573" y="3223319"/>
            <a:ext cx="80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sp>
        <p:nvSpPr>
          <p:cNvPr id="41023" name="TextBox 41022">
            <a:extLst>
              <a:ext uri="{FF2B5EF4-FFF2-40B4-BE49-F238E27FC236}">
                <a16:creationId xmlns:a16="http://schemas.microsoft.com/office/drawing/2014/main" id="{342844DD-2F09-17A1-C111-DA6368C2AB3B}"/>
              </a:ext>
            </a:extLst>
          </p:cNvPr>
          <p:cNvSpPr txBox="1"/>
          <p:nvPr/>
        </p:nvSpPr>
        <p:spPr>
          <a:xfrm>
            <a:off x="489693" y="2693422"/>
            <a:ext cx="3290219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a</a:t>
            </a:r>
            <a:r>
              <a:rPr lang="en-GB" sz="2400" baseline="30000" dirty="0"/>
              <a:t>2</a:t>
            </a:r>
            <a:r>
              <a:rPr lang="en-GB" sz="2400" dirty="0"/>
              <a:t> + b</a:t>
            </a:r>
            <a:r>
              <a:rPr lang="en-GB" sz="2400" baseline="30000" dirty="0"/>
              <a:t>2</a:t>
            </a:r>
          </a:p>
          <a:p>
            <a:endParaRPr lang="en-GB" sz="2400" dirty="0"/>
          </a:p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4</a:t>
            </a:r>
            <a:r>
              <a:rPr lang="en-GB" sz="2400" baseline="30000" dirty="0"/>
              <a:t>2</a:t>
            </a:r>
            <a:r>
              <a:rPr lang="en-GB" sz="2400" dirty="0"/>
              <a:t> + 2</a:t>
            </a:r>
            <a:r>
              <a:rPr lang="en-GB" sz="2400" baseline="30000" dirty="0"/>
              <a:t>2</a:t>
            </a:r>
          </a:p>
          <a:p>
            <a:endParaRPr lang="en-GB" sz="2400" dirty="0"/>
          </a:p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16 + 4</a:t>
            </a:r>
          </a:p>
          <a:p>
            <a:endParaRPr lang="en-GB" sz="2400" dirty="0"/>
          </a:p>
          <a:p>
            <a:r>
              <a:rPr lang="en-GB" sz="2400" dirty="0"/>
              <a:t>c</a:t>
            </a:r>
            <a:r>
              <a:rPr lang="en-GB" sz="2400" baseline="30000" dirty="0"/>
              <a:t>2</a:t>
            </a:r>
            <a:r>
              <a:rPr lang="en-GB" sz="2400" dirty="0"/>
              <a:t> = 20</a:t>
            </a:r>
          </a:p>
          <a:p>
            <a:endParaRPr lang="en-GB" sz="2400" dirty="0"/>
          </a:p>
          <a:p>
            <a:r>
              <a:rPr lang="en-GB" sz="2400" dirty="0"/>
              <a:t>c = √20</a:t>
            </a:r>
          </a:p>
          <a:p>
            <a:endParaRPr lang="en-GB" sz="2400" dirty="0"/>
          </a:p>
          <a:p>
            <a:r>
              <a:rPr lang="en-GB" sz="2400" dirty="0"/>
              <a:t>c = 4.47 (2dp)</a:t>
            </a:r>
          </a:p>
        </p:txBody>
      </p:sp>
    </p:spTree>
    <p:extLst>
      <p:ext uri="{BB962C8B-B14F-4D97-AF65-F5344CB8AC3E}">
        <p14:creationId xmlns:p14="http://schemas.microsoft.com/office/powerpoint/2010/main" val="3446726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1" grpId="0"/>
      <p:bldP spid="41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178731-AB74-2E5C-430A-15DED17EB538}"/>
              </a:ext>
            </a:extLst>
          </p:cNvPr>
          <p:cNvSpPr txBox="1">
            <a:spLocks/>
          </p:cNvSpPr>
          <p:nvPr/>
        </p:nvSpPr>
        <p:spPr>
          <a:xfrm>
            <a:off x="457200" y="1351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/>
              <a:t>Length of a line segment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E3E14C-3DE8-2E4E-AD0C-9A44B3ABD344}"/>
              </a:ext>
            </a:extLst>
          </p:cNvPr>
          <p:cNvSpPr txBox="1">
            <a:spLocks/>
          </p:cNvSpPr>
          <p:nvPr/>
        </p:nvSpPr>
        <p:spPr bwMode="auto">
          <a:xfrm>
            <a:off x="457200" y="101517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What is the length of the line between the points (1, 6) and (5, 9)?</a:t>
            </a:r>
          </a:p>
          <a:p>
            <a:endParaRPr lang="en-GB"/>
          </a:p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5F2F7-9255-5362-AA5F-4C62DE6D25FF}"/>
              </a:ext>
            </a:extLst>
          </p:cNvPr>
          <p:cNvCxnSpPr/>
          <p:nvPr/>
        </p:nvCxnSpPr>
        <p:spPr>
          <a:xfrm flipV="1">
            <a:off x="1403648" y="3289518"/>
            <a:ext cx="2016224" cy="1944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EB99E8F-6FC2-FBC9-B7EA-6F72D43EB016}"/>
              </a:ext>
            </a:extLst>
          </p:cNvPr>
          <p:cNvSpPr/>
          <p:nvPr/>
        </p:nvSpPr>
        <p:spPr>
          <a:xfrm>
            <a:off x="3347864" y="3217510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10ACDA-6625-B2DC-8CD3-FA6A5153FB59}"/>
              </a:ext>
            </a:extLst>
          </p:cNvPr>
          <p:cNvSpPr/>
          <p:nvPr/>
        </p:nvSpPr>
        <p:spPr>
          <a:xfrm>
            <a:off x="1331640" y="516172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91151-9A25-1703-B2ED-91E10339C7A3}"/>
              </a:ext>
            </a:extLst>
          </p:cNvPr>
          <p:cNvSpPr txBox="1"/>
          <p:nvPr/>
        </p:nvSpPr>
        <p:spPr>
          <a:xfrm>
            <a:off x="467544" y="499854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(1, 6)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2FA00-3645-F9AE-7AD8-AF85C761CA9B}"/>
              </a:ext>
            </a:extLst>
          </p:cNvPr>
          <p:cNvSpPr txBox="1"/>
          <p:nvPr/>
        </p:nvSpPr>
        <p:spPr>
          <a:xfrm>
            <a:off x="2879812" y="276629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(5, 9)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182420-2EF3-EF02-654B-E061A6C6C920}"/>
              </a:ext>
            </a:extLst>
          </p:cNvPr>
          <p:cNvCxnSpPr/>
          <p:nvPr/>
        </p:nvCxnSpPr>
        <p:spPr>
          <a:xfrm>
            <a:off x="1403648" y="5233734"/>
            <a:ext cx="201622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AA5435-C60A-F7EF-D5D5-4E479BAB772E}"/>
              </a:ext>
            </a:extLst>
          </p:cNvPr>
          <p:cNvCxnSpPr/>
          <p:nvPr/>
        </p:nvCxnSpPr>
        <p:spPr>
          <a:xfrm flipV="1">
            <a:off x="3419872" y="3289518"/>
            <a:ext cx="0" cy="19442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D2DA575-53A7-5357-2086-0DB9BDE4D46A}"/>
              </a:ext>
            </a:extLst>
          </p:cNvPr>
          <p:cNvSpPr txBox="1"/>
          <p:nvPr/>
        </p:nvSpPr>
        <p:spPr>
          <a:xfrm>
            <a:off x="1907704" y="51617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75A78-9E08-E449-8837-7F0B1E87AD1A}"/>
              </a:ext>
            </a:extLst>
          </p:cNvPr>
          <p:cNvSpPr txBox="1"/>
          <p:nvPr/>
        </p:nvSpPr>
        <p:spPr>
          <a:xfrm>
            <a:off x="3059832" y="408160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5CE70-90D8-874D-4A26-DF728D010901}"/>
              </a:ext>
            </a:extLst>
          </p:cNvPr>
          <p:cNvSpPr txBox="1"/>
          <p:nvPr/>
        </p:nvSpPr>
        <p:spPr>
          <a:xfrm>
            <a:off x="5108267" y="1646207"/>
            <a:ext cx="3290219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a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+ b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4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+ 3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16 + 9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>
                <a:solidFill>
                  <a:srgbClr val="FF0000"/>
                </a:solidFill>
              </a:rPr>
              <a:t> = 25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 = √25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c = 5</a:t>
            </a:r>
          </a:p>
        </p:txBody>
      </p:sp>
    </p:spTree>
    <p:extLst>
      <p:ext uri="{BB962C8B-B14F-4D97-AF65-F5344CB8AC3E}">
        <p14:creationId xmlns:p14="http://schemas.microsoft.com/office/powerpoint/2010/main" val="900195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10733</TotalTime>
  <Words>702</Words>
  <Application>Microsoft Office PowerPoint</Application>
  <PresentationFormat>On-screen Show (4:3)</PresentationFormat>
  <Paragraphs>148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Myriad Pro</vt:lpstr>
      <vt:lpstr>Arial</vt:lpstr>
      <vt:lpstr>Calibri</vt:lpstr>
      <vt:lpstr>Cambria Math</vt:lpstr>
      <vt:lpstr>Enhanced Instruction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Walch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Walch Education</dc:creator>
  <cp:lastModifiedBy>Lyn ZHANG</cp:lastModifiedBy>
  <cp:revision>192</cp:revision>
  <dcterms:created xsi:type="dcterms:W3CDTF">2012-02-22T19:14:19Z</dcterms:created>
  <dcterms:modified xsi:type="dcterms:W3CDTF">2022-11-03T03:18:39Z</dcterms:modified>
</cp:coreProperties>
</file>