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56" r:id="rId3"/>
    <p:sldId id="28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8" autoAdjust="0"/>
  </p:normalViewPr>
  <p:slideViewPr>
    <p:cSldViewPr>
      <p:cViewPr varScale="1">
        <p:scale>
          <a:sx n="55" d="100"/>
          <a:sy n="55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71B6-EF59-47BD-AC15-5358261E4CD1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1E317-343A-4D01-8D89-C09CC445BC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24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https://www.transum.org/Software/Graphmatch/Gradient.asp</a:t>
            </a:r>
          </a:p>
          <a:p>
            <a:r>
              <a:rPr lang="en-AU" dirty="0"/>
              <a:t>https://quizizz.com/admin/quiz/631fb23315fcf5001df0bee4?source=quiz_share</a:t>
            </a:r>
          </a:p>
          <a:p>
            <a:r>
              <a:rPr lang="en-AU" dirty="0"/>
              <a:t>https://quizizz.com/admin/quiz/5f4be721e1b31b001b2074ae?source=quiz_share</a:t>
            </a:r>
          </a:p>
          <a:p>
            <a:r>
              <a:rPr lang="en-AU" dirty="0"/>
              <a:t>https://quizizz.com/admin/quiz/5f61914a82fdb0001b9aee9e?source=quiz_share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E317-343A-4D01-8D89-C09CC445BC7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10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8233-CA50-4EB9-AE6D-6EE25506CB0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3717032"/>
            <a:ext cx="8784976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784976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6829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Learning objective: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>
                <a:solidFill>
                  <a:srgbClr val="0070C0"/>
                </a:solidFill>
              </a:rPr>
              <a:t>To be able to: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</a:rPr>
              <a:t> Calculate the gradient of a straight line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</a:rPr>
              <a:t> Work out the equation of a straight line</a:t>
            </a:r>
          </a:p>
          <a:p>
            <a:pPr algn="ctr"/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013176"/>
            <a:ext cx="6775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What is </a:t>
            </a:r>
            <a:r>
              <a:rPr lang="en-GB" sz="7200" dirty="0">
                <a:solidFill>
                  <a:srgbClr val="FF0000"/>
                </a:solidFill>
              </a:rPr>
              <a:t>gradient</a:t>
            </a:r>
            <a:r>
              <a:rPr lang="en-GB" sz="72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7890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C000"/>
                </a:solidFill>
              </a:rPr>
              <a:t>Write the learning objective into your books and discuss in pairs the following question: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8334" b="20641"/>
          <a:stretch>
            <a:fillRect/>
          </a:stretch>
        </p:blipFill>
        <p:spPr bwMode="auto">
          <a:xfrm>
            <a:off x="539552" y="476671"/>
            <a:ext cx="4824536" cy="52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475656" y="3933056"/>
            <a:ext cx="0" cy="86409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75656" y="4797152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9672" y="5199583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7205" y="4263479"/>
            <a:ext cx="40790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Decrease of 2 down the y-axis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691680" y="4911551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547664" y="4437112"/>
            <a:ext cx="936104" cy="114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40153" y="2420888"/>
            <a:ext cx="3424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-2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4168" y="1484784"/>
            <a:ext cx="2460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-2 ÷ 1 = </a:t>
            </a:r>
            <a:r>
              <a:rPr lang="en-GB" sz="4400" b="1" dirty="0">
                <a:solidFill>
                  <a:srgbClr val="00B050"/>
                </a:solidFill>
              </a:rPr>
              <a:t>-2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22" name="Rectangle 21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42614" t="21625" r="28607" b="21282"/>
          <a:stretch>
            <a:fillRect/>
          </a:stretch>
        </p:blipFill>
        <p:spPr bwMode="auto">
          <a:xfrm>
            <a:off x="539552" y="188640"/>
            <a:ext cx="5328592" cy="594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547664" y="3573016"/>
            <a:ext cx="0" cy="20882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547664" y="5661248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6063679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7205" y="5127575"/>
            <a:ext cx="40790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Decrease of 4 down the y-axis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691680" y="5775647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547664" y="5301208"/>
            <a:ext cx="936104" cy="114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4088" y="2659559"/>
            <a:ext cx="3424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-4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168" y="1484784"/>
            <a:ext cx="2460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-4 ÷ 1 = </a:t>
            </a:r>
            <a:r>
              <a:rPr lang="en-GB" sz="4400" b="1" dirty="0">
                <a:solidFill>
                  <a:srgbClr val="00B050"/>
                </a:solidFill>
              </a:rPr>
              <a:t>-4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15" name="Rectangle 14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0297" r="27781" b="21625"/>
          <a:stretch>
            <a:fillRect/>
          </a:stretch>
        </p:blipFill>
        <p:spPr bwMode="auto">
          <a:xfrm>
            <a:off x="395536" y="332656"/>
            <a:ext cx="5184576" cy="56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403648" y="4509120"/>
            <a:ext cx="0" cy="50405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03648" y="5013176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7664" y="5445224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5197" y="4509120"/>
            <a:ext cx="40790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Decrease of 1 down the y-axis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619672" y="5157192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475656" y="4682753"/>
            <a:ext cx="936104" cy="114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4088" y="2299519"/>
            <a:ext cx="3424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168" y="1484784"/>
            <a:ext cx="2460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-1 ÷ 1 = </a:t>
            </a:r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15" name="Rectangle 14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42887" t="27188" r="28334" b="15719"/>
          <a:stretch>
            <a:fillRect/>
          </a:stretch>
        </p:blipFill>
        <p:spPr bwMode="auto">
          <a:xfrm>
            <a:off x="395536" y="260648"/>
            <a:ext cx="5112568" cy="57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835696" y="3068960"/>
            <a:ext cx="100811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43808" y="2564904"/>
            <a:ext cx="0" cy="50405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5776" y="3471391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2 along the x-axis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3309" y="2535287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1 up the y-axis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627784" y="3183359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987824" y="2751311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4168" y="1484784"/>
            <a:ext cx="1701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1 ÷ 2 =</a:t>
            </a:r>
            <a:endParaRPr lang="en-GB" sz="4400" b="1" dirty="0">
              <a:solidFill>
                <a:srgbClr val="00B05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17" name="Rectangle 16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7740352" y="198884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40352" y="191683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40352" y="12687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4088" y="4149080"/>
            <a:ext cx="2837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350472" y="4581128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50472" y="450912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50472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24" grpId="0"/>
      <p:bldP spid="25" grpId="0"/>
      <p:bldP spid="26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0297" r="28334" b="23594"/>
          <a:stretch>
            <a:fillRect/>
          </a:stretch>
        </p:blipFill>
        <p:spPr bwMode="auto">
          <a:xfrm>
            <a:off x="467544" y="476672"/>
            <a:ext cx="5256584" cy="565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115616" y="4221088"/>
            <a:ext cx="180020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87824" y="3717032"/>
            <a:ext cx="0" cy="50405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7784" y="4581128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4 along the x-axis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5317" y="3645024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1 up the y-axis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699792" y="4293096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059832" y="3861048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1484784"/>
            <a:ext cx="1701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1 ÷ 2 =</a:t>
            </a:r>
            <a:endParaRPr lang="en-GB" sz="4400" b="1" dirty="0">
              <a:solidFill>
                <a:srgbClr val="00B05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14" name="Rectangle 13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7740352" y="198884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40352" y="191683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40352" y="12687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64088" y="2924944"/>
            <a:ext cx="2837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350472" y="3356992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50472" y="328498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50472" y="263691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20" grpId="0"/>
      <p:bldP spid="21" grpId="0"/>
      <p:bldP spid="2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3250" r="28334" b="19657"/>
          <a:stretch>
            <a:fillRect/>
          </a:stretch>
        </p:blipFill>
        <p:spPr bwMode="auto">
          <a:xfrm>
            <a:off x="323528" y="260648"/>
            <a:ext cx="5328592" cy="583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71600" y="3645024"/>
            <a:ext cx="136815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39752" y="2636912"/>
            <a:ext cx="0" cy="93610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1720" y="4047455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3 along the x-axis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9253" y="3111351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2 up the y-axis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123728" y="3759423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483768" y="3327375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84168" y="1484784"/>
            <a:ext cx="1701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2 ÷ 3 =</a:t>
            </a:r>
            <a:endParaRPr lang="en-GB" sz="4400" b="1" dirty="0">
              <a:solidFill>
                <a:srgbClr val="00B05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15" name="Rectangle 14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7740352" y="198884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40352" y="191683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40352" y="12687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080" y="3739679"/>
            <a:ext cx="2837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278464" y="4171727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78464" y="409971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78464" y="345164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21" grpId="0"/>
      <p:bldP spid="22" grpId="0"/>
      <p:bldP spid="23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6E3077-F209-8020-1E87-EB0997364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341556"/>
            <a:ext cx="6490060" cy="6183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31290-747C-07ED-D135-E261741A4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692696"/>
            <a:ext cx="1274849" cy="1365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C2C59-101D-D6A6-08AD-D7C44DC2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736522"/>
            <a:ext cx="1274849" cy="1365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4D05A6-98CC-D807-C057-2860FD1D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243" y="786890"/>
            <a:ext cx="785781" cy="841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248AB1-E86D-6853-AFA8-12789BC53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65" y="1196752"/>
            <a:ext cx="785780" cy="841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FB5FE1-08D0-B7BD-2D18-9AECCEB9C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544" y="712069"/>
            <a:ext cx="266737" cy="2857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B427FA-E823-526A-D40A-98651D34E24D}"/>
              </a:ext>
            </a:extLst>
          </p:cNvPr>
          <p:cNvSpPr txBox="1"/>
          <p:nvPr/>
        </p:nvSpPr>
        <p:spPr>
          <a:xfrm>
            <a:off x="3275856" y="997859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Mr. Slope</a:t>
            </a:r>
          </a:p>
        </p:txBody>
      </p:sp>
    </p:spTree>
    <p:extLst>
      <p:ext uri="{BB962C8B-B14F-4D97-AF65-F5344CB8AC3E}">
        <p14:creationId xmlns:p14="http://schemas.microsoft.com/office/powerpoint/2010/main" val="813791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7BB3-2618-14AC-AC1F-4260068B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Mr. Slope</a:t>
            </a:r>
          </a:p>
        </p:txBody>
      </p:sp>
      <p:pic>
        <p:nvPicPr>
          <p:cNvPr id="1026" name="Picture 2" descr="How do you know the gradient is positive or negative">
            <a:extLst>
              <a:ext uri="{FF2B5EF4-FFF2-40B4-BE49-F238E27FC236}">
                <a16:creationId xmlns:a16="http://schemas.microsoft.com/office/drawing/2014/main" id="{0A00856E-4AE0-BEB4-233E-42F4658E8C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4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FF7B9-BCE8-D634-7EE1-E201C71F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19" y="24626"/>
            <a:ext cx="8324162" cy="67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6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0313" y="332656"/>
            <a:ext cx="6775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What is </a:t>
            </a:r>
            <a:r>
              <a:rPr lang="en-GB" sz="7200" dirty="0">
                <a:solidFill>
                  <a:srgbClr val="FF0000"/>
                </a:solidFill>
              </a:rPr>
              <a:t>gradient</a:t>
            </a:r>
            <a:r>
              <a:rPr lang="en-GB" sz="72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24" y="153876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Gradient</a:t>
            </a:r>
            <a:r>
              <a:rPr lang="en-GB" sz="4000" dirty="0">
                <a:solidFill>
                  <a:srgbClr val="00B050"/>
                </a:solidFill>
              </a:rPr>
              <a:t> is the measure of how </a:t>
            </a:r>
            <a:r>
              <a:rPr lang="en-GB" sz="4000" b="1" dirty="0">
                <a:solidFill>
                  <a:srgbClr val="FF0000"/>
                </a:solidFill>
              </a:rPr>
              <a:t>steep</a:t>
            </a:r>
            <a:r>
              <a:rPr lang="en-GB" sz="4000" dirty="0">
                <a:solidFill>
                  <a:srgbClr val="00B050"/>
                </a:solidFill>
              </a:rPr>
              <a:t> a line is. The bigger the gradient, the steeper the line.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A6298-4E05-B048-B9B2-BC1749B7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429000"/>
            <a:ext cx="3888432" cy="31860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6C9D92-6857-DD3F-53D9-8DFE60BA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13495"/>
            <a:ext cx="2736304" cy="64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3" y="980728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way we work out the gradient of any line is by the formula: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95736" y="2996952"/>
            <a:ext cx="4392488" cy="1296144"/>
            <a:chOff x="4139952" y="260648"/>
            <a:chExt cx="4392488" cy="1296144"/>
          </a:xfrm>
        </p:grpSpPr>
        <p:sp>
          <p:nvSpPr>
            <p:cNvPr id="8" name="Rectangle 7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3CD027-2E75-20E5-DB9D-80C40B41DEB1}"/>
              </a:ext>
            </a:extLst>
          </p:cNvPr>
          <p:cNvGrpSpPr/>
          <p:nvPr/>
        </p:nvGrpSpPr>
        <p:grpSpPr>
          <a:xfrm>
            <a:off x="2195736" y="4725144"/>
            <a:ext cx="4392488" cy="1296631"/>
            <a:chOff x="4139952" y="260648"/>
            <a:chExt cx="4392488" cy="12966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7AFA33-5ABE-1421-3379-3217849F9125}"/>
                </a:ext>
              </a:extLst>
            </p:cNvPr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EB6D0A-377D-0B82-A384-913CE581686E}"/>
                </a:ext>
              </a:extLst>
            </p:cNvPr>
            <p:cNvSpPr txBox="1"/>
            <p:nvPr/>
          </p:nvSpPr>
          <p:spPr>
            <a:xfrm>
              <a:off x="7409701" y="319588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Rise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08A067-3C2C-BB92-52A1-E1E7C6F17DC7}"/>
                </a:ext>
              </a:extLst>
            </p:cNvPr>
            <p:cNvCxnSpPr>
              <a:cxnSpLocks/>
            </p:cNvCxnSpPr>
            <p:nvPr/>
          </p:nvCxnSpPr>
          <p:spPr>
            <a:xfrm>
              <a:off x="7483175" y="904363"/>
              <a:ext cx="6715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D75CA-323C-6699-DF12-B8D6474A562A}"/>
                </a:ext>
              </a:extLst>
            </p:cNvPr>
            <p:cNvSpPr txBox="1"/>
            <p:nvPr/>
          </p:nvSpPr>
          <p:spPr>
            <a:xfrm>
              <a:off x="7385215" y="972504"/>
              <a:ext cx="9332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Run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BC3D7E-AFA3-AE54-FC1C-ADCE3A4F807E}"/>
                </a:ext>
              </a:extLst>
            </p:cNvPr>
            <p:cNvSpPr txBox="1"/>
            <p:nvPr/>
          </p:nvSpPr>
          <p:spPr>
            <a:xfrm>
              <a:off x="4139952" y="611976"/>
              <a:ext cx="33432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Slope =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8334" b="20641"/>
          <a:stretch>
            <a:fillRect/>
          </a:stretch>
        </p:blipFill>
        <p:spPr bwMode="auto">
          <a:xfrm>
            <a:off x="611560" y="620688"/>
            <a:ext cx="5040560" cy="55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1763688" y="3645024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81221" y="2708920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2 up the y-axis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1835696" y="3356992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2195736" y="2924944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508104" y="3356992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84168" y="1484784"/>
            <a:ext cx="2114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2 ÷ 1 = </a:t>
            </a:r>
            <a:r>
              <a:rPr lang="en-GB" sz="4400" b="1" dirty="0">
                <a:solidFill>
                  <a:srgbClr val="00B050"/>
                </a:solidFill>
              </a:rPr>
              <a:t>2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98" name="Rectangle 97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70D3CA-6DF1-8CC6-813E-629132BE2CE4}"/>
              </a:ext>
            </a:extLst>
          </p:cNvPr>
          <p:cNvSpPr txBox="1"/>
          <p:nvPr/>
        </p:nvSpPr>
        <p:spPr>
          <a:xfrm>
            <a:off x="6250867" y="2717631"/>
            <a:ext cx="8828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4BFF4-A85F-7BA2-D320-EBAC6EF9AA1D}"/>
              </a:ext>
            </a:extLst>
          </p:cNvPr>
          <p:cNvSpPr txBox="1"/>
          <p:nvPr/>
        </p:nvSpPr>
        <p:spPr>
          <a:xfrm>
            <a:off x="4729534" y="3664768"/>
            <a:ext cx="8828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91" grpId="0"/>
      <p:bldP spid="92" grpId="0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0297" r="28334" b="23594"/>
          <a:stretch>
            <a:fillRect/>
          </a:stretch>
        </p:blipFill>
        <p:spPr bwMode="auto">
          <a:xfrm>
            <a:off x="611560" y="332656"/>
            <a:ext cx="522247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187624" y="4509120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19672" y="3068960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1640" y="4911551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9173" y="3975447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3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403648" y="4623519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763688" y="4191471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4088" y="2420888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168" y="1484784"/>
            <a:ext cx="2114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3 ÷ 1 = </a:t>
            </a:r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17" name="Rectangle 16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606E1A-FC94-A6C1-E5C4-B0EBB59308AE}"/>
              </a:ext>
            </a:extLst>
          </p:cNvPr>
          <p:cNvSpPr txBox="1"/>
          <p:nvPr/>
        </p:nvSpPr>
        <p:spPr>
          <a:xfrm>
            <a:off x="5778099" y="3972164"/>
            <a:ext cx="8828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334AF-5B48-6B1A-FF53-E20BF4FB63A9}"/>
              </a:ext>
            </a:extLst>
          </p:cNvPr>
          <p:cNvSpPr txBox="1"/>
          <p:nvPr/>
        </p:nvSpPr>
        <p:spPr>
          <a:xfrm>
            <a:off x="4303067" y="4911550"/>
            <a:ext cx="8828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0297" r="27781" b="23594"/>
          <a:stretch>
            <a:fillRect/>
          </a:stretch>
        </p:blipFill>
        <p:spPr bwMode="auto">
          <a:xfrm>
            <a:off x="467544" y="548679"/>
            <a:ext cx="5040560" cy="532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475656" y="3140968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7704" y="2708920"/>
            <a:ext cx="0" cy="43204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19672" y="3573016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7205" y="2636912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1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691680" y="3284984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051720" y="2852936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3237" y="3284984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168" y="1484784"/>
            <a:ext cx="2114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1 ÷ 1 = </a:t>
            </a:r>
            <a:r>
              <a:rPr lang="en-GB" sz="4400" b="1" dirty="0">
                <a:solidFill>
                  <a:srgbClr val="00B050"/>
                </a:solidFill>
              </a:rPr>
              <a:t>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17" name="Rectangle 16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7781" b="21625"/>
          <a:stretch>
            <a:fillRect/>
          </a:stretch>
        </p:blipFill>
        <p:spPr bwMode="auto">
          <a:xfrm>
            <a:off x="323528" y="188640"/>
            <a:ext cx="5616624" cy="592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971600" y="5085184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3648" y="2564904"/>
            <a:ext cx="0" cy="25922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7624" y="5559623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5157" y="4623519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5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259632" y="5271591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619672" y="4839543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4088" y="2996952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168" y="1507431"/>
            <a:ext cx="2114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5 ÷ 1 = </a:t>
            </a:r>
            <a:r>
              <a:rPr lang="en-GB" sz="4400" b="1" dirty="0">
                <a:solidFill>
                  <a:srgbClr val="00B050"/>
                </a:solidFill>
              </a:rPr>
              <a:t>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16016" y="67271"/>
            <a:ext cx="4392488" cy="1296144"/>
            <a:chOff x="4139952" y="260648"/>
            <a:chExt cx="4392488" cy="1296144"/>
          </a:xfrm>
        </p:grpSpPr>
        <p:sp>
          <p:nvSpPr>
            <p:cNvPr id="17" name="Rectangle 16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42061" t="23594" r="28054" b="19313"/>
          <a:stretch>
            <a:fillRect/>
          </a:stretch>
        </p:blipFill>
        <p:spPr bwMode="auto">
          <a:xfrm>
            <a:off x="323528" y="404664"/>
            <a:ext cx="5256584" cy="564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71600" y="3645024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03648" y="1700808"/>
            <a:ext cx="0" cy="201622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7624" y="4077072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5157" y="3140968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4 up the y-axis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259632" y="3789040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19672" y="3356992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4088" y="2276872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160" y="1507431"/>
            <a:ext cx="2114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4 ÷ 1 = </a:t>
            </a:r>
            <a:r>
              <a:rPr lang="en-GB" sz="4400" b="1" dirty="0">
                <a:solidFill>
                  <a:srgbClr val="00B050"/>
                </a:solidFill>
              </a:rPr>
              <a:t>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44008" y="67271"/>
            <a:ext cx="4392488" cy="1296144"/>
            <a:chOff x="4139952" y="260648"/>
            <a:chExt cx="4392488" cy="1296144"/>
          </a:xfrm>
        </p:grpSpPr>
        <p:sp>
          <p:nvSpPr>
            <p:cNvPr id="15" name="Rectangle 14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487</Words>
  <Application>Microsoft Office PowerPoint</Application>
  <PresentationFormat>On-screen Show (4:3)</PresentationFormat>
  <Paragraphs>116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Mr. Slope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Liam</dc:creator>
  <cp:lastModifiedBy>Lyn ZHANG</cp:lastModifiedBy>
  <cp:revision>29</cp:revision>
  <dcterms:created xsi:type="dcterms:W3CDTF">2013-04-03T09:29:55Z</dcterms:created>
  <dcterms:modified xsi:type="dcterms:W3CDTF">2022-11-06T21:15:12Z</dcterms:modified>
</cp:coreProperties>
</file>