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7" r:id="rId3"/>
    <p:sldId id="286" r:id="rId4"/>
    <p:sldId id="288" r:id="rId5"/>
    <p:sldId id="257" r:id="rId6"/>
    <p:sldId id="289" r:id="rId7"/>
    <p:sldId id="272" r:id="rId8"/>
    <p:sldId id="273" r:id="rId9"/>
    <p:sldId id="274" r:id="rId10"/>
    <p:sldId id="283" r:id="rId11"/>
    <p:sldId id="275" r:id="rId12"/>
    <p:sldId id="278" r:id="rId13"/>
    <p:sldId id="282" r:id="rId14"/>
    <p:sldId id="281" r:id="rId15"/>
    <p:sldId id="279" r:id="rId16"/>
    <p:sldId id="280" r:id="rId17"/>
    <p:sldId id="258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47" autoAdjust="0"/>
  </p:normalViewPr>
  <p:slideViewPr>
    <p:cSldViewPr>
      <p:cViewPr varScale="1">
        <p:scale>
          <a:sx n="49" d="100"/>
          <a:sy n="49" d="100"/>
        </p:scale>
        <p:origin x="17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3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DE377-A752-49FD-A3FB-4C5785E69EE8}" type="datetimeFigureOut">
              <a:rPr lang="en-AU" smtClean="0"/>
              <a:t>16/11/2022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15ECC-076C-48FD-9847-08486C4129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04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https://quizizz.com/admin/quiz/62faff64072c6f001d2165e5?source=quiz_share</a:t>
            </a:r>
          </a:p>
          <a:p>
            <a:r>
              <a:rPr lang="en-AU" dirty="0"/>
              <a:t>https://quizizz.com/admin/quiz/634f1c352574da001d7f4e10?source=quiz_share</a:t>
            </a:r>
          </a:p>
          <a:p>
            <a:r>
              <a:rPr lang="en-AU" dirty="0"/>
              <a:t>https://quizizz.com/admin/quiz/62f2fd406bf071001defc623?source=quiz_share</a:t>
            </a:r>
          </a:p>
          <a:p>
            <a:r>
              <a:rPr lang="en-AU" dirty="0"/>
              <a:t>https://create.kahoot.it/share/052e2d1f-e01a-4265-8ea8-580bb7c47065</a:t>
            </a:r>
          </a:p>
          <a:p>
            <a:r>
              <a:rPr lang="en-AU" dirty="0"/>
              <a:t>https://create.kahoot.it/share/b65a58b4-aaac-4635-a05f-cbcf3f1154c3</a:t>
            </a:r>
          </a:p>
          <a:p>
            <a:r>
              <a:rPr lang="en-AU" dirty="0"/>
              <a:t>https://dashboard.blooket.com/set/62fc174f624294b64fc0fdc9</a:t>
            </a:r>
          </a:p>
          <a:p>
            <a:r>
              <a:rPr lang="en-AU" dirty="0"/>
              <a:t>https://dashboard.blooket.com/set/60c7d7e13fce2f001bfc6e90</a:t>
            </a:r>
          </a:p>
          <a:p>
            <a:r>
              <a:rPr lang="en-AU" dirty="0"/>
              <a:t>https://dashboard.blooket.com/set/61f9a4f90f3147aec55b805e</a:t>
            </a:r>
          </a:p>
          <a:p>
            <a:r>
              <a:rPr lang="en-AU" dirty="0"/>
              <a:t>https://dashboard.blooket.com/set/61a6654e1ce3b064598f25aa</a:t>
            </a:r>
          </a:p>
          <a:p>
            <a:r>
              <a:rPr lang="en-AU"/>
              <a:t>https://dashboard.blooket.com/set/62267faa2ab8f1122daae152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15ECC-076C-48FD-9847-08486C41295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8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8233-CA50-4EB9-AE6D-6EE25506CB0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3717032"/>
            <a:ext cx="878497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6829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Learning objective: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To be able to: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Calculate the gradient of a straight line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Work out the equation of a straight line</a:t>
            </a:r>
          </a:p>
          <a:p>
            <a:pPr algn="ctr"/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013176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Write the learning objective into your books and discuss in pairs the following question: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127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See if you can find the equation of the following graphs...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7781" b="21625"/>
          <a:stretch>
            <a:fillRect/>
          </a:stretch>
        </p:blipFill>
        <p:spPr bwMode="auto">
          <a:xfrm>
            <a:off x="323528" y="188640"/>
            <a:ext cx="5616624" cy="59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71600" y="5085184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2564904"/>
            <a:ext cx="0" cy="25922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5559623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5157" y="4623519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5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59632" y="5271591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19672" y="4839543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188640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08104" y="142145"/>
            <a:ext cx="3384376" cy="2016224"/>
            <a:chOff x="5508104" y="188640"/>
            <a:chExt cx="3384376" cy="2016224"/>
          </a:xfrm>
        </p:grpSpPr>
        <p:sp>
          <p:nvSpPr>
            <p:cNvPr id="23" name="Rectangle 2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>
            <a:stCxn id="37" idx="1"/>
          </p:cNvCxnSpPr>
          <p:nvPr/>
        </p:nvCxnSpPr>
        <p:spPr>
          <a:xfrm flipH="1">
            <a:off x="899592" y="3392126"/>
            <a:ext cx="4601872" cy="16930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01464" y="3068960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9883" y="3894147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5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44" name="Rectangle 43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42061" t="23594" r="28054" b="19313"/>
          <a:stretch>
            <a:fillRect/>
          </a:stretch>
        </p:blipFill>
        <p:spPr bwMode="auto">
          <a:xfrm>
            <a:off x="323528" y="404664"/>
            <a:ext cx="5256584" cy="564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71600" y="3645024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03648" y="1700808"/>
            <a:ext cx="0" cy="20162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4077072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157" y="3140968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4 up the y-axis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59632" y="3789040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19672" y="3356992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6" y="47667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4</a:t>
            </a:r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flipH="1" flipV="1">
            <a:off x="899592" y="3717032"/>
            <a:ext cx="4601872" cy="2511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01464" y="3645024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4653136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4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4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33" name="Rectangle 3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40" name="Rectangle 39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0297" r="35529" b="18672"/>
          <a:stretch>
            <a:fillRect/>
          </a:stretch>
        </p:blipFill>
        <p:spPr bwMode="auto">
          <a:xfrm>
            <a:off x="395536" y="260648"/>
            <a:ext cx="5040560" cy="58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403648" y="494116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35696" y="3933056"/>
            <a:ext cx="0" cy="10801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5343599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3189" y="4407495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547664" y="5055567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907704" y="4623519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75656" y="260648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899592" y="3968190"/>
            <a:ext cx="4392488" cy="183707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2080" y="3645024"/>
            <a:ext cx="378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0669" y="4653136"/>
            <a:ext cx="24368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</a:t>
            </a:r>
            <a:r>
              <a:rPr lang="en-GB" sz="4800" b="1" dirty="0">
                <a:solidFill>
                  <a:srgbClr val="7030A0"/>
                </a:solidFill>
              </a:rPr>
              <a:t>- 1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28" name="Rectangle 27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35" name="Rectangle 34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2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7746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Equations of harder lines plenary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3250" r="28334" b="19657"/>
          <a:stretch>
            <a:fillRect/>
          </a:stretch>
        </p:blipFill>
        <p:spPr bwMode="auto">
          <a:xfrm>
            <a:off x="251520" y="332656"/>
            <a:ext cx="5184576" cy="56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267744" y="3501008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07904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4509120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5397" y="3573016"/>
            <a:ext cx="3999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1 down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31840" y="3573016"/>
            <a:ext cx="57606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79912" y="3789040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144" y="1507431"/>
            <a:ext cx="187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-1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716016" y="67271"/>
            <a:ext cx="4392488" cy="1296144"/>
            <a:chOff x="4139952" y="260648"/>
            <a:chExt cx="4392488" cy="1296144"/>
          </a:xfrm>
        </p:grpSpPr>
        <p:sp>
          <p:nvSpPr>
            <p:cNvPr id="16" name="Rectangle 15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7740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0352" y="19394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6336" y="1291407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2708920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422480" y="314096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480" y="30689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4408" y="2420888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5616" y="116632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02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02000" y="47667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23928" y="-171400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33" name="Rectangle 3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stCxn id="40" idx="1"/>
          </p:cNvCxnSpPr>
          <p:nvPr/>
        </p:nvCxnSpPr>
        <p:spPr>
          <a:xfrm flipH="1" flipV="1">
            <a:off x="755576" y="3070701"/>
            <a:ext cx="4601872" cy="2511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57448" y="2998693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94454" y="4221088"/>
            <a:ext cx="2814050" cy="1016823"/>
            <a:chOff x="6294454" y="4221088"/>
            <a:chExt cx="2814050" cy="1016823"/>
          </a:xfrm>
        </p:grpSpPr>
        <p:sp>
          <p:nvSpPr>
            <p:cNvPr id="41" name="TextBox 40"/>
            <p:cNvSpPr txBox="1"/>
            <p:nvPr/>
          </p:nvSpPr>
          <p:spPr>
            <a:xfrm>
              <a:off x="6294454" y="4293096"/>
              <a:ext cx="281405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41558" y="465313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0558" y="4221088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30" grpId="0"/>
      <p:bldP spid="31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8172" r="27227" b="15719"/>
          <a:stretch>
            <a:fillRect/>
          </a:stretch>
        </p:blipFill>
        <p:spPr bwMode="auto">
          <a:xfrm>
            <a:off x="251520" y="260648"/>
            <a:ext cx="5688632" cy="58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411760" y="4149080"/>
            <a:ext cx="151216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3928" y="4149080"/>
            <a:ext cx="0" cy="9361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5271591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3429" y="4335487"/>
            <a:ext cx="3999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2 down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47864" y="4221088"/>
            <a:ext cx="648072" cy="10505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67944" y="455151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8144" y="1507431"/>
            <a:ext cx="187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-2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716016" y="67271"/>
            <a:ext cx="4392488" cy="1296144"/>
            <a:chOff x="4139952" y="260648"/>
            <a:chExt cx="4392488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740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352" y="19394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6336" y="1291407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6096" y="2708920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422480" y="314096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22480" y="30689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44408" y="2420888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5616" y="116632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102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02000" y="47667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3928" y="-171400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34" name="Rectangle 33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755576" y="2960078"/>
            <a:ext cx="4745888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01464" y="2636912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868144" y="3284984"/>
            <a:ext cx="2814050" cy="1016823"/>
            <a:chOff x="6294454" y="4221088"/>
            <a:chExt cx="2814050" cy="1016823"/>
          </a:xfrm>
        </p:grpSpPr>
        <p:sp>
          <p:nvSpPr>
            <p:cNvPr id="44" name="TextBox 43"/>
            <p:cNvSpPr txBox="1"/>
            <p:nvPr/>
          </p:nvSpPr>
          <p:spPr>
            <a:xfrm>
              <a:off x="6294454" y="4293096"/>
              <a:ext cx="281405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41558" y="465313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0558" y="4221088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31" grpId="0"/>
      <p:bldP spid="32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259632" y="0"/>
            <a:ext cx="6369050" cy="6553200"/>
            <a:chOff x="1233" y="1326"/>
            <a:chExt cx="10029" cy="1032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63" y="1326"/>
              <a:ext cx="1596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4800" i="1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33" y="2574"/>
              <a:ext cx="9072" cy="9072"/>
              <a:chOff x="666" y="1440"/>
              <a:chExt cx="9072" cy="9072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66" y="1440"/>
                <a:ext cx="1701" cy="9072"/>
                <a:chOff x="2934" y="1440"/>
                <a:chExt cx="1701" cy="9072"/>
              </a:xfrm>
            </p:grpSpPr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Line 13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2934" y="1440"/>
                <a:ext cx="1701" cy="9072"/>
                <a:chOff x="2934" y="1440"/>
                <a:chExt cx="1701" cy="9072"/>
              </a:xfrm>
            </p:grpSpPr>
            <p:sp>
              <p:nvSpPr>
                <p:cNvPr id="49" name="Line 15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Line 16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Line 17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Line 18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5202" y="1440"/>
                <a:ext cx="1701" cy="9072"/>
                <a:chOff x="2934" y="1440"/>
                <a:chExt cx="1701" cy="9072"/>
              </a:xfrm>
            </p:grpSpPr>
            <p:sp>
              <p:nvSpPr>
                <p:cNvPr id="45" name="Line 20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21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Line 22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Line 23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7470" y="1440"/>
                <a:ext cx="1701" cy="9072"/>
                <a:chOff x="2934" y="1440"/>
                <a:chExt cx="1701" cy="9072"/>
              </a:xfrm>
            </p:grpSpPr>
            <p:sp>
              <p:nvSpPr>
                <p:cNvPr id="41" name="Line 25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Line 26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Line 27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Line 28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 rot="-5400000">
                <a:off x="4351" y="-2245"/>
                <a:ext cx="1701" cy="9072"/>
                <a:chOff x="2934" y="1440"/>
                <a:chExt cx="1701" cy="9072"/>
              </a:xfrm>
            </p:grpSpPr>
            <p:sp>
              <p:nvSpPr>
                <p:cNvPr id="37" name="Line 30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Line 31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Line 32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 rot="-5400000">
                <a:off x="4351" y="-544"/>
                <a:ext cx="1701" cy="9072"/>
                <a:chOff x="2934" y="1440"/>
                <a:chExt cx="1701" cy="9072"/>
              </a:xfrm>
            </p:grpSpPr>
            <p:sp>
              <p:nvSpPr>
                <p:cNvPr id="33" name="Line 35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Line 36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37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Line 38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 rot="-5400000">
                <a:off x="4351" y="590"/>
                <a:ext cx="1701" cy="9072"/>
                <a:chOff x="2934" y="1440"/>
                <a:chExt cx="1701" cy="9072"/>
              </a:xfrm>
            </p:grpSpPr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41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43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 rot="-5400000">
                <a:off x="4351" y="2858"/>
                <a:ext cx="1701" cy="9072"/>
                <a:chOff x="2934" y="1440"/>
                <a:chExt cx="1701" cy="9072"/>
              </a:xfrm>
            </p:grpSpPr>
            <p:sp>
              <p:nvSpPr>
                <p:cNvPr id="25" name="Line 45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Line 46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47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48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 rot="-5400000">
                <a:off x="4351" y="5126"/>
                <a:ext cx="1701" cy="9072"/>
                <a:chOff x="2934" y="1440"/>
                <a:chExt cx="1701" cy="9072"/>
              </a:xfrm>
            </p:grpSpPr>
            <p:sp>
              <p:nvSpPr>
                <p:cNvPr id="21" name="Line 50"/>
                <p:cNvSpPr>
                  <a:spLocks noChangeShapeType="1"/>
                </p:cNvSpPr>
                <p:nvPr/>
              </p:nvSpPr>
              <p:spPr bwMode="auto">
                <a:xfrm>
                  <a:off x="4635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Line 51"/>
                <p:cNvSpPr>
                  <a:spLocks noChangeShapeType="1"/>
                </p:cNvSpPr>
                <p:nvPr/>
              </p:nvSpPr>
              <p:spPr bwMode="auto">
                <a:xfrm>
                  <a:off x="2934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52"/>
                <p:cNvSpPr>
                  <a:spLocks noChangeShapeType="1"/>
                </p:cNvSpPr>
                <p:nvPr/>
              </p:nvSpPr>
              <p:spPr bwMode="auto">
                <a:xfrm>
                  <a:off x="4068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Line 53"/>
                <p:cNvSpPr>
                  <a:spLocks noChangeShapeType="1"/>
                </p:cNvSpPr>
                <p:nvPr/>
              </p:nvSpPr>
              <p:spPr bwMode="auto">
                <a:xfrm>
                  <a:off x="3501" y="1440"/>
                  <a:ext cx="0" cy="9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" name="Line 54"/>
              <p:cNvSpPr>
                <a:spLocks noChangeShapeType="1"/>
              </p:cNvSpPr>
              <p:nvPr/>
            </p:nvSpPr>
            <p:spPr bwMode="auto">
              <a:xfrm>
                <a:off x="9738" y="1440"/>
                <a:ext cx="0" cy="90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5769" y="2574"/>
              <a:ext cx="0" cy="907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1233" y="7677"/>
              <a:ext cx="907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 Box 57"/>
            <p:cNvSpPr txBox="1">
              <a:spLocks noChangeArrowheads="1"/>
            </p:cNvSpPr>
            <p:nvPr/>
          </p:nvSpPr>
          <p:spPr bwMode="auto">
            <a:xfrm>
              <a:off x="10350" y="7026"/>
              <a:ext cx="912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4800" i="1" dirty="0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4140944" y="4025900"/>
            <a:ext cx="3487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>
                <a:solidFill>
                  <a:schemeClr val="tx2"/>
                </a:solidFill>
              </a:rPr>
              <a:t>   1    2     3    4     5     6    7   </a:t>
            </a:r>
          </a:p>
        </p:txBody>
      </p: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3885357" y="966787"/>
            <a:ext cx="615950" cy="2889250"/>
            <a:chOff x="1990" y="801"/>
            <a:chExt cx="388" cy="1820"/>
          </a:xfrm>
        </p:grpSpPr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1996" y="2390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1990" y="2163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1996" y="1936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1996" y="1709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1996" y="1478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1996" y="1247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65" name="Text Box 66"/>
            <p:cNvSpPr txBox="1">
              <a:spLocks noChangeArrowheads="1"/>
            </p:cNvSpPr>
            <p:nvPr/>
          </p:nvSpPr>
          <p:spPr bwMode="auto">
            <a:xfrm>
              <a:off x="1996" y="1027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66" name="Text Box 67"/>
            <p:cNvSpPr txBox="1">
              <a:spLocks noChangeArrowheads="1"/>
            </p:cNvSpPr>
            <p:nvPr/>
          </p:nvSpPr>
          <p:spPr bwMode="auto">
            <a:xfrm>
              <a:off x="1996" y="801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67" name="Text Box 68"/>
          <p:cNvSpPr txBox="1">
            <a:spLocks noChangeArrowheads="1"/>
          </p:cNvSpPr>
          <p:nvPr/>
        </p:nvSpPr>
        <p:spPr bwMode="auto">
          <a:xfrm>
            <a:off x="1062360" y="3983721"/>
            <a:ext cx="299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chemeClr val="tx2"/>
                </a:solidFill>
              </a:rPr>
              <a:t>  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7 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6 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5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4 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3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2   </a:t>
            </a:r>
            <a:r>
              <a:rPr lang="en-GB" sz="2000" b="1" baseline="30000" dirty="0">
                <a:solidFill>
                  <a:schemeClr val="tx2"/>
                </a:solidFill>
              </a:rPr>
              <a:t>–</a:t>
            </a:r>
            <a:r>
              <a:rPr lang="en-GB" sz="2000" b="1" dirty="0">
                <a:solidFill>
                  <a:schemeClr val="tx2"/>
                </a:solidFill>
              </a:rPr>
              <a:t>1 </a:t>
            </a:r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3780582" y="4208462"/>
            <a:ext cx="860425" cy="2173288"/>
            <a:chOff x="1924" y="2843"/>
            <a:chExt cx="542" cy="1369"/>
          </a:xfrm>
        </p:grpSpPr>
        <p:sp>
          <p:nvSpPr>
            <p:cNvPr id="69" name="Text Box 70"/>
            <p:cNvSpPr txBox="1">
              <a:spLocks noChangeArrowheads="1"/>
            </p:cNvSpPr>
            <p:nvPr/>
          </p:nvSpPr>
          <p:spPr bwMode="auto">
            <a:xfrm>
              <a:off x="1924" y="2843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0" name="Text Box 71"/>
            <p:cNvSpPr txBox="1">
              <a:spLocks noChangeArrowheads="1"/>
            </p:cNvSpPr>
            <p:nvPr/>
          </p:nvSpPr>
          <p:spPr bwMode="auto">
            <a:xfrm>
              <a:off x="1924" y="3070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71" name="Text Box 72"/>
            <p:cNvSpPr txBox="1">
              <a:spLocks noChangeArrowheads="1"/>
            </p:cNvSpPr>
            <p:nvPr/>
          </p:nvSpPr>
          <p:spPr bwMode="auto">
            <a:xfrm>
              <a:off x="1924" y="3297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1924" y="3528"/>
              <a:ext cx="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73" name="Text Box 74"/>
            <p:cNvSpPr txBox="1">
              <a:spLocks noChangeArrowheads="1"/>
            </p:cNvSpPr>
            <p:nvPr/>
          </p:nvSpPr>
          <p:spPr bwMode="auto">
            <a:xfrm>
              <a:off x="1924" y="3750"/>
              <a:ext cx="3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74" name="Text Box 75"/>
            <p:cNvSpPr txBox="1">
              <a:spLocks noChangeArrowheads="1"/>
            </p:cNvSpPr>
            <p:nvPr/>
          </p:nvSpPr>
          <p:spPr bwMode="auto">
            <a:xfrm>
              <a:off x="1924" y="3981"/>
              <a:ext cx="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baseline="30000">
                  <a:solidFill>
                    <a:schemeClr val="tx2"/>
                  </a:solidFill>
                </a:rPr>
                <a:t>-</a:t>
              </a:r>
              <a:r>
                <a:rPr lang="en-GB" b="1">
                  <a:solidFill>
                    <a:schemeClr val="tx2"/>
                  </a:solidFill>
                </a:rPr>
                <a:t>6</a:t>
              </a: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3411488" y="711423"/>
            <a:ext cx="2592288" cy="50405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85D1-D0EC-F0E4-9290-8EA2A735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up?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E9A16-60C7-D395-A247-9688B149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81"/>
            <a:ext cx="9144000" cy="41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313" y="332656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429000"/>
            <a:ext cx="3888432" cy="3186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3" y="980728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95736" y="2996952"/>
            <a:ext cx="4392488" cy="1296144"/>
            <a:chOff x="4139952" y="260648"/>
            <a:chExt cx="4392488" cy="1296144"/>
          </a:xfrm>
        </p:grpSpPr>
        <p:sp>
          <p:nvSpPr>
            <p:cNvPr id="8" name="Rectangle 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2195736" y="4725144"/>
            <a:ext cx="4392488" cy="1296631"/>
            <a:chOff x="4139952" y="260648"/>
            <a:chExt cx="4392488" cy="12966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409701" y="319588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483175" y="904363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385215" y="972504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139952" y="611976"/>
              <a:ext cx="3343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CAB3-A8DC-1544-3005-A1439329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" y="773624"/>
                <a:ext cx="9067800" cy="57517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𝑹𝒊𝒔𝒆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𝑹𝒖𝒏</m:t>
                        </m:r>
                      </m:den>
                    </m:f>
                  </m:oMath>
                </a14:m>
                <a:endParaRPr lang="en-AU" sz="2800" b="1" i="1" dirty="0"/>
              </a:p>
              <a:p>
                <a:r>
                  <a:rPr lang="en-AU" sz="2800" b="1" i="1" dirty="0"/>
                  <a:t>Unit rate</a:t>
                </a:r>
              </a:p>
              <a:p>
                <a:r>
                  <a:rPr lang="en-AU" sz="2800" b="1" i="1" dirty="0"/>
                  <a:t>Hourly rate</a:t>
                </a:r>
              </a:p>
              <a:p>
                <a:r>
                  <a:rPr lang="en-AU" sz="2800" b="1" i="1" dirty="0"/>
                  <a:t>Gradient</a:t>
                </a:r>
              </a:p>
              <a:p>
                <a:r>
                  <a:rPr lang="en-AU" sz="2800" b="1" i="1" dirty="0"/>
                  <a:t>Rate of change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</m:oMath>
                </a14:m>
                <a:endParaRPr lang="en-AU" sz="2800" b="1" i="1" dirty="0"/>
              </a:p>
              <a:p>
                <a:r>
                  <a:rPr lang="en-AU" sz="2800" b="1" i="1" dirty="0"/>
                  <a:t>m in </a:t>
                </a:r>
                <a:r>
                  <a:rPr lang="en-US" altLang="en-US" sz="2800" b="1" u="sng" dirty="0"/>
                  <a:t>y=</a:t>
                </a:r>
                <a:r>
                  <a:rPr lang="en-US" altLang="en-US" sz="2800" b="1" u="sng" dirty="0" err="1"/>
                  <a:t>mx+c</a:t>
                </a:r>
                <a:endParaRPr lang="en-AU" sz="2800" b="1" i="1" dirty="0"/>
              </a:p>
              <a:p>
                <a:r>
                  <a:rPr lang="en-US" sz="2800" b="1" i="1" dirty="0"/>
                  <a:t>Next to the x in the equation </a:t>
                </a:r>
                <a:r>
                  <a:rPr lang="en-US" altLang="en-US" sz="2800" b="1" u="sng" dirty="0"/>
                  <a:t>y=</a:t>
                </a:r>
                <a:r>
                  <a:rPr lang="en-US" altLang="en-US" sz="2800" b="1" u="sng" dirty="0" err="1"/>
                  <a:t>mx+c</a:t>
                </a:r>
                <a:endParaRPr lang="en-AU" sz="28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773624"/>
                <a:ext cx="9067800" cy="5751720"/>
              </a:xfrm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32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288" y="2588711"/>
            <a:ext cx="393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64" y="4077072"/>
            <a:ext cx="2369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3151" y="4077072"/>
            <a:ext cx="552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36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52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9564-FFD8-DB7F-58A7-2B3992C2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66"/>
            <a:ext cx="7772400" cy="762000"/>
          </a:xfrm>
        </p:spPr>
        <p:txBody>
          <a:bodyPr/>
          <a:lstStyle/>
          <a:p>
            <a:r>
              <a:rPr lang="en-US" dirty="0"/>
              <a:t>Y-intercept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953C-90BC-8E4D-FA91-E4A5F68F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7166"/>
            <a:ext cx="7772400" cy="4114800"/>
          </a:xfrm>
        </p:spPr>
        <p:txBody>
          <a:bodyPr>
            <a:noAutofit/>
          </a:bodyPr>
          <a:lstStyle/>
          <a:p>
            <a:r>
              <a:rPr lang="en-US" sz="2800" dirty="0"/>
              <a:t>Initial value</a:t>
            </a:r>
          </a:p>
          <a:p>
            <a:r>
              <a:rPr lang="en-US" sz="2800" dirty="0"/>
              <a:t>Starting point</a:t>
            </a:r>
          </a:p>
          <a:p>
            <a:r>
              <a:rPr lang="en-US" sz="2800" dirty="0"/>
              <a:t>One time fee</a:t>
            </a:r>
          </a:p>
          <a:p>
            <a:r>
              <a:rPr lang="en-US" sz="2800" dirty="0"/>
              <a:t>Where the line crosses the y-axis</a:t>
            </a:r>
          </a:p>
          <a:p>
            <a:r>
              <a:rPr lang="en-US" sz="2800" dirty="0"/>
              <a:t>Down payment</a:t>
            </a:r>
          </a:p>
          <a:p>
            <a:r>
              <a:rPr lang="en-US" sz="2800" dirty="0"/>
              <a:t>The letter b </a:t>
            </a:r>
            <a:r>
              <a:rPr lang="en-AU" sz="2800" b="1" i="1" dirty="0"/>
              <a:t>in </a:t>
            </a:r>
            <a:r>
              <a:rPr lang="en-US" altLang="en-US" sz="2800" b="1" u="sng" dirty="0"/>
              <a:t>y=</a:t>
            </a:r>
            <a:r>
              <a:rPr lang="en-US" altLang="en-US" sz="2800" b="1" u="sng" dirty="0" err="1"/>
              <a:t>mx+c</a:t>
            </a:r>
            <a:endParaRPr lang="en-US" altLang="en-US" sz="2800" b="1" u="sng" dirty="0"/>
          </a:p>
          <a:p>
            <a:r>
              <a:rPr lang="en-US" sz="2800" dirty="0"/>
              <a:t>Fixed </a:t>
            </a:r>
          </a:p>
          <a:p>
            <a:r>
              <a:rPr lang="en-US" sz="2800" dirty="0"/>
              <a:t>By itself in the equation </a:t>
            </a:r>
            <a:r>
              <a:rPr lang="en-US" altLang="en-US" sz="2800" b="1" u="sng" dirty="0"/>
              <a:t>y=</a:t>
            </a:r>
            <a:r>
              <a:rPr lang="en-US" altLang="en-US" sz="2800" b="1" u="sng" dirty="0" err="1"/>
              <a:t>mx+c</a:t>
            </a:r>
            <a:endParaRPr lang="en-US" sz="2800" dirty="0"/>
          </a:p>
          <a:p>
            <a:r>
              <a:rPr lang="en-US" sz="2800" dirty="0"/>
              <a:t>Where x=0</a:t>
            </a:r>
          </a:p>
          <a:p>
            <a:r>
              <a:rPr lang="en-US" sz="2800" dirty="0"/>
              <a:t>point</a:t>
            </a:r>
          </a:p>
          <a:p>
            <a:endParaRPr lang="en-US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459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611560" y="620688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63688" y="3645024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81221" y="2708920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1835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1"/>
          </p:cNvCxnSpPr>
          <p:nvPr/>
        </p:nvCxnSpPr>
        <p:spPr>
          <a:xfrm flipH="1" flipV="1">
            <a:off x="1115616" y="4293096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75656" y="692696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4149080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4902259"/>
            <a:ext cx="25539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20" name="Rectangle 19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611560" y="33265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187624" y="450912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19672" y="30689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4911551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9173" y="3975447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03648" y="462351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763688" y="419147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332656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24" name="Rectangle 23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1187624" y="4509120"/>
            <a:ext cx="4104456" cy="1088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2080" y="4294837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40152" y="4902259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3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7781" b="23594"/>
          <a:stretch>
            <a:fillRect/>
          </a:stretch>
        </p:blipFill>
        <p:spPr bwMode="auto">
          <a:xfrm>
            <a:off x="467544" y="548679"/>
            <a:ext cx="5040560" cy="53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75656" y="314096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7704" y="2708920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3573016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7205" y="2636912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91680" y="3284984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51720" y="2852936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47667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23" name="Rectangle 2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stCxn id="30" idx="1"/>
          </p:cNvCxnSpPr>
          <p:nvPr/>
        </p:nvCxnSpPr>
        <p:spPr>
          <a:xfrm flipH="1">
            <a:off x="971600" y="3392126"/>
            <a:ext cx="4529864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01464" y="3068960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3894147"/>
            <a:ext cx="22413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x + </a:t>
            </a:r>
            <a:r>
              <a:rPr lang="en-GB" sz="4800" b="1" dirty="0">
                <a:solidFill>
                  <a:srgbClr val="7030A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716</Words>
  <Application>Microsoft Office PowerPoint</Application>
  <PresentationFormat>On-screen Show (4:3)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slope</vt:lpstr>
      <vt:lpstr>PowerPoint Presentation</vt:lpstr>
      <vt:lpstr>Y-intercept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up?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Liam</dc:creator>
  <cp:lastModifiedBy>Lyn ZHANG</cp:lastModifiedBy>
  <cp:revision>33</cp:revision>
  <dcterms:created xsi:type="dcterms:W3CDTF">2013-04-03T09:29:55Z</dcterms:created>
  <dcterms:modified xsi:type="dcterms:W3CDTF">2022-11-15T20:56:12Z</dcterms:modified>
</cp:coreProperties>
</file>