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60" r:id="rId2"/>
  </p:sldMasterIdLst>
  <p:notesMasterIdLst>
    <p:notesMasterId r:id="rId21"/>
  </p:notesMasterIdLst>
  <p:handoutMasterIdLst>
    <p:handoutMasterId r:id="rId22"/>
  </p:handoutMasterIdLst>
  <p:sldIdLst>
    <p:sldId id="273" r:id="rId3"/>
    <p:sldId id="274" r:id="rId4"/>
    <p:sldId id="275" r:id="rId5"/>
    <p:sldId id="277" r:id="rId6"/>
    <p:sldId id="279" r:id="rId7"/>
    <p:sldId id="280" r:id="rId8"/>
    <p:sldId id="281" r:id="rId9"/>
    <p:sldId id="282" r:id="rId10"/>
    <p:sldId id="283" r:id="rId11"/>
    <p:sldId id="284" r:id="rId12"/>
    <p:sldId id="290" r:id="rId13"/>
    <p:sldId id="291" r:id="rId14"/>
    <p:sldId id="292" r:id="rId15"/>
    <p:sldId id="293" r:id="rId16"/>
    <p:sldId id="295" r:id="rId17"/>
    <p:sldId id="294" r:id="rId18"/>
    <p:sldId id="296" r:id="rId19"/>
    <p:sldId id="308" r:id="rId20"/>
  </p:sldIdLst>
  <p:sldSz cx="12188825" cy="6858000"/>
  <p:notesSz cx="6858000" cy="9144000"/>
  <p:embeddedFontLst>
    <p:embeddedFont>
      <p:font typeface="AR BERKLEY" panose="020B0604020202020204" charset="0"/>
      <p:regular r:id="rId23"/>
    </p:embeddedFont>
    <p:embeddedFont>
      <p:font typeface="AR CENA" panose="020B0604020202020204" charset="0"/>
      <p:regular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Calibri Light" panose="020F0302020204030204" pitchFamily="34" charset="0"/>
      <p:regular r:id="rId29"/>
      <p:italic r:id="rId30"/>
    </p:embeddedFont>
    <p:embeddedFont>
      <p:font typeface="Cambria Math" panose="02040503050406030204" pitchFamily="18" charset="0"/>
      <p:regular r:id="rId31"/>
    </p:embeddedFont>
    <p:embeddedFont>
      <p:font typeface="Corbel" panose="020B0503020204020204" pitchFamily="34" charset="0"/>
      <p:regular r:id="rId32"/>
      <p:bold r:id="rId33"/>
      <p:italic r:id="rId34"/>
      <p:boldItalic r:id="rId35"/>
    </p:embeddedFont>
    <p:embeddedFont>
      <p:font typeface="Euphemia" panose="020B0503040102020104" pitchFamily="34" charset="0"/>
      <p:regular r:id="rId3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5" pos="3839">
          <p15:clr>
            <a:srgbClr val="A4A3A4"/>
          </p15:clr>
        </p15:guide>
        <p15:guide id="6" pos="100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99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4040" autoAdjust="0"/>
  </p:normalViewPr>
  <p:slideViewPr>
    <p:cSldViewPr showGuides="1">
      <p:cViewPr varScale="1">
        <p:scale>
          <a:sx n="55" d="100"/>
          <a:sy n="55" d="100"/>
        </p:scale>
        <p:origin x="1080" y="78"/>
      </p:cViewPr>
      <p:guideLst>
        <p:guide orient="horz" pos="2160"/>
        <p:guide pos="3839"/>
        <p:guide pos="1007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2838" y="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4.fntdata"/><Relationship Id="rId39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34" Type="http://schemas.openxmlformats.org/officeDocument/2006/relationships/font" Target="fonts/font12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7.fntdata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font" Target="fonts/font14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9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font" Target="fonts/font13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A05284A-37B8-400F-9461-412C922F21E4}" type="doc">
      <dgm:prSet loTypeId="urn:microsoft.com/office/officeart/2005/8/layout/process2" loCatId="process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2F630778-B7F7-461A-9366-88270EA7C2FD}">
      <dgm:prSet phldrT="[Tex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ln>
          <a:solidFill>
            <a:schemeClr val="tx1"/>
          </a:solidFill>
        </a:ln>
      </dgm:spPr>
      <dgm:t>
        <a:bodyPr/>
        <a:lstStyle/>
        <a:p>
          <a:r>
            <a:rPr lang="en-GB" sz="1600" b="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CENA" panose="02000000000000000000" pitchFamily="2" charset="0"/>
              <a:cs typeface="Arial" panose="020B0604020202020204" pitchFamily="34" charset="0"/>
            </a:rPr>
            <a:t>ALL </a:t>
          </a:r>
          <a:r>
            <a:rPr lang="en-GB" sz="1600" b="0" dirty="0">
              <a:solidFill>
                <a:schemeClr val="tx1"/>
              </a:solidFill>
              <a:latin typeface="AR CENA" panose="02000000000000000000" pitchFamily="2" charset="0"/>
              <a:cs typeface="Arial" panose="020B0604020202020204" pitchFamily="34" charset="0"/>
            </a:rPr>
            <a:t>will be able to identify parallel lines from their equations.</a:t>
          </a:r>
          <a:endParaRPr lang="en-US" sz="1600" b="0" dirty="0">
            <a:latin typeface="AR CENA" panose="02000000000000000000" pitchFamily="2" charset="0"/>
          </a:endParaRPr>
        </a:p>
      </dgm:t>
    </dgm:pt>
    <dgm:pt modelId="{8A8492B7-726C-478B-B803-69370CB27EF3}" type="parTrans" cxnId="{BF8AAAE0-2580-4C9F-A79F-CEC8DEAFCBF5}">
      <dgm:prSet/>
      <dgm:spPr/>
      <dgm:t>
        <a:bodyPr/>
        <a:lstStyle/>
        <a:p>
          <a:endParaRPr lang="en-US" sz="2000">
            <a:latin typeface="AR CENA" panose="02000000000000000000" pitchFamily="2" charset="0"/>
          </a:endParaRPr>
        </a:p>
      </dgm:t>
    </dgm:pt>
    <dgm:pt modelId="{92A6CDF3-C868-4082-97FE-CBB81D0C24CC}" type="sibTrans" cxnId="{BF8AAAE0-2580-4C9F-A79F-CEC8DEAFCBF5}">
      <dgm:prSet custT="1"/>
      <dgm:spPr/>
      <dgm:t>
        <a:bodyPr/>
        <a:lstStyle/>
        <a:p>
          <a:endParaRPr lang="en-US" sz="2400">
            <a:latin typeface="AR CENA" panose="02000000000000000000" pitchFamily="2" charset="0"/>
          </a:endParaRPr>
        </a:p>
      </dgm:t>
    </dgm:pt>
    <dgm:pt modelId="{3C99FEC7-1552-49A6-A49F-B47A62CC9C15}">
      <dgm:prSet phldrT="[Text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ln>
          <a:solidFill>
            <a:schemeClr val="tx1"/>
          </a:solidFill>
        </a:ln>
      </dgm:spPr>
      <dgm:t>
        <a:bodyPr/>
        <a:lstStyle/>
        <a:p>
          <a:r>
            <a:rPr lang="en-GB" sz="1600" b="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CENA" panose="02000000000000000000" pitchFamily="2" charset="0"/>
              <a:cs typeface="Arial" panose="020B0604020202020204" pitchFamily="34" charset="0"/>
            </a:rPr>
            <a:t>MOST</a:t>
          </a:r>
          <a:r>
            <a:rPr lang="en-GB" sz="1600" b="0" dirty="0">
              <a:solidFill>
                <a:schemeClr val="tx1"/>
              </a:solidFill>
              <a:latin typeface="AR CENA" panose="02000000000000000000" pitchFamily="2" charset="0"/>
              <a:cs typeface="Arial" panose="020B0604020202020204" pitchFamily="34" charset="0"/>
            </a:rPr>
            <a:t> will be able to identify perpendicular lines from their equations.</a:t>
          </a:r>
          <a:endParaRPr lang="en-US" sz="1600" b="0" dirty="0">
            <a:latin typeface="AR CENA" panose="02000000000000000000" pitchFamily="2" charset="0"/>
          </a:endParaRPr>
        </a:p>
      </dgm:t>
    </dgm:pt>
    <dgm:pt modelId="{2A4F0823-D49F-4B6D-9B9C-CA3385A42E69}" type="parTrans" cxnId="{5E9BD7A8-BF95-4DBE-A7F9-53B096765FE7}">
      <dgm:prSet/>
      <dgm:spPr/>
      <dgm:t>
        <a:bodyPr/>
        <a:lstStyle/>
        <a:p>
          <a:endParaRPr lang="en-US" sz="2000">
            <a:latin typeface="AR CENA" panose="02000000000000000000" pitchFamily="2" charset="0"/>
          </a:endParaRPr>
        </a:p>
      </dgm:t>
    </dgm:pt>
    <dgm:pt modelId="{6495A4CF-DEE3-4B82-9F37-9ECBF33614EE}" type="sibTrans" cxnId="{5E9BD7A8-BF95-4DBE-A7F9-53B096765FE7}">
      <dgm:prSet custT="1"/>
      <dgm:spPr/>
      <dgm:t>
        <a:bodyPr/>
        <a:lstStyle/>
        <a:p>
          <a:endParaRPr lang="en-US" sz="2400">
            <a:latin typeface="AR CENA" panose="02000000000000000000" pitchFamily="2" charset="0"/>
          </a:endParaRPr>
        </a:p>
      </dgm:t>
    </dgm:pt>
    <dgm:pt modelId="{0FA6B887-6893-4753-B9DF-B65873FC7302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ln>
          <a:solidFill>
            <a:schemeClr val="tx1"/>
          </a:solidFill>
        </a:ln>
      </dgm:spPr>
      <dgm:t>
        <a:bodyPr/>
        <a:lstStyle/>
        <a:p>
          <a:r>
            <a:rPr lang="en-GB" sz="1600" b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CENA" panose="02000000000000000000" pitchFamily="2" charset="0"/>
              <a:cs typeface="Arial" panose="020B0604020202020204" pitchFamily="34" charset="0"/>
            </a:rPr>
            <a:t>SOME</a:t>
          </a:r>
          <a:r>
            <a:rPr lang="en-GB" sz="1600" b="0" dirty="0">
              <a:solidFill>
                <a:schemeClr val="tx1"/>
              </a:solidFill>
              <a:latin typeface="AR CENA" panose="02000000000000000000" pitchFamily="2" charset="0"/>
              <a:cs typeface="Arial" panose="020B0604020202020204" pitchFamily="34" charset="0"/>
            </a:rPr>
            <a:t> will be able to solve problems involving parallel and perpendicular lines.</a:t>
          </a:r>
          <a:endParaRPr lang="en-US" sz="1600" b="0" dirty="0">
            <a:latin typeface="AR CENA" panose="02000000000000000000" pitchFamily="2" charset="0"/>
          </a:endParaRPr>
        </a:p>
      </dgm:t>
    </dgm:pt>
    <dgm:pt modelId="{BB32241F-AC75-4EC5-822B-A590B6B363BE}" type="parTrans" cxnId="{8613932A-4B1C-4A10-AF4C-59D2DA58369B}">
      <dgm:prSet/>
      <dgm:spPr/>
      <dgm:t>
        <a:bodyPr/>
        <a:lstStyle/>
        <a:p>
          <a:endParaRPr lang="en-US" sz="2000">
            <a:latin typeface="AR CENA" panose="02000000000000000000" pitchFamily="2" charset="0"/>
          </a:endParaRPr>
        </a:p>
      </dgm:t>
    </dgm:pt>
    <dgm:pt modelId="{477F00CA-493B-472A-A3E2-1AC21DA7BF02}" type="sibTrans" cxnId="{8613932A-4B1C-4A10-AF4C-59D2DA58369B}">
      <dgm:prSet/>
      <dgm:spPr/>
      <dgm:t>
        <a:bodyPr/>
        <a:lstStyle/>
        <a:p>
          <a:endParaRPr lang="en-US" sz="2000">
            <a:latin typeface="AR CENA" panose="02000000000000000000" pitchFamily="2" charset="0"/>
          </a:endParaRPr>
        </a:p>
      </dgm:t>
    </dgm:pt>
    <dgm:pt modelId="{6B913D74-5031-4CFA-AA94-EFBAC65AF847}" type="pres">
      <dgm:prSet presAssocID="{3A05284A-37B8-400F-9461-412C922F21E4}" presName="linearFlow" presStyleCnt="0">
        <dgm:presLayoutVars>
          <dgm:resizeHandles val="exact"/>
        </dgm:presLayoutVars>
      </dgm:prSet>
      <dgm:spPr/>
    </dgm:pt>
    <dgm:pt modelId="{B076427C-5F9D-4F04-9FEC-7CF9003A4A6C}" type="pres">
      <dgm:prSet presAssocID="{2F630778-B7F7-461A-9366-88270EA7C2FD}" presName="node" presStyleLbl="node1" presStyleIdx="0" presStyleCnt="3">
        <dgm:presLayoutVars>
          <dgm:bulletEnabled val="1"/>
        </dgm:presLayoutVars>
      </dgm:prSet>
      <dgm:spPr/>
    </dgm:pt>
    <dgm:pt modelId="{A2A50928-CEC7-417B-9CC0-D3023DB27B76}" type="pres">
      <dgm:prSet presAssocID="{92A6CDF3-C868-4082-97FE-CBB81D0C24CC}" presName="sibTrans" presStyleLbl="sibTrans2D1" presStyleIdx="0" presStyleCnt="2"/>
      <dgm:spPr/>
    </dgm:pt>
    <dgm:pt modelId="{6317A1BB-10FD-4A91-9475-4E8FDBD52D11}" type="pres">
      <dgm:prSet presAssocID="{92A6CDF3-C868-4082-97FE-CBB81D0C24CC}" presName="connectorText" presStyleLbl="sibTrans2D1" presStyleIdx="0" presStyleCnt="2"/>
      <dgm:spPr/>
    </dgm:pt>
    <dgm:pt modelId="{713C9468-4631-41A8-8BBD-0C1EB7941757}" type="pres">
      <dgm:prSet presAssocID="{3C99FEC7-1552-49A6-A49F-B47A62CC9C15}" presName="node" presStyleLbl="node1" presStyleIdx="1" presStyleCnt="3">
        <dgm:presLayoutVars>
          <dgm:bulletEnabled val="1"/>
        </dgm:presLayoutVars>
      </dgm:prSet>
      <dgm:spPr/>
    </dgm:pt>
    <dgm:pt modelId="{8E14B318-2DB7-4AD9-B17A-8F4A0ADDBFDA}" type="pres">
      <dgm:prSet presAssocID="{6495A4CF-DEE3-4B82-9F37-9ECBF33614EE}" presName="sibTrans" presStyleLbl="sibTrans2D1" presStyleIdx="1" presStyleCnt="2"/>
      <dgm:spPr/>
    </dgm:pt>
    <dgm:pt modelId="{2BCB429A-E792-4B7F-A23F-30D785EED0FB}" type="pres">
      <dgm:prSet presAssocID="{6495A4CF-DEE3-4B82-9F37-9ECBF33614EE}" presName="connectorText" presStyleLbl="sibTrans2D1" presStyleIdx="1" presStyleCnt="2"/>
      <dgm:spPr/>
    </dgm:pt>
    <dgm:pt modelId="{B5111FA2-0DC8-4AB5-A992-7DD94B627AE4}" type="pres">
      <dgm:prSet presAssocID="{0FA6B887-6893-4753-B9DF-B65873FC7302}" presName="node" presStyleLbl="node1" presStyleIdx="2" presStyleCnt="3">
        <dgm:presLayoutVars>
          <dgm:bulletEnabled val="1"/>
        </dgm:presLayoutVars>
      </dgm:prSet>
      <dgm:spPr/>
    </dgm:pt>
  </dgm:ptLst>
  <dgm:cxnLst>
    <dgm:cxn modelId="{F8EB8921-0A7E-45AB-BB29-AA0EE8E4395E}" type="presOf" srcId="{3A05284A-37B8-400F-9461-412C922F21E4}" destId="{6B913D74-5031-4CFA-AA94-EFBAC65AF847}" srcOrd="0" destOrd="0" presId="urn:microsoft.com/office/officeart/2005/8/layout/process2"/>
    <dgm:cxn modelId="{8613932A-4B1C-4A10-AF4C-59D2DA58369B}" srcId="{3A05284A-37B8-400F-9461-412C922F21E4}" destId="{0FA6B887-6893-4753-B9DF-B65873FC7302}" srcOrd="2" destOrd="0" parTransId="{BB32241F-AC75-4EC5-822B-A590B6B363BE}" sibTransId="{477F00CA-493B-472A-A3E2-1AC21DA7BF02}"/>
    <dgm:cxn modelId="{5F005332-4D00-401A-93B9-2D1B994384D0}" type="presOf" srcId="{3C99FEC7-1552-49A6-A49F-B47A62CC9C15}" destId="{713C9468-4631-41A8-8BBD-0C1EB7941757}" srcOrd="0" destOrd="0" presId="urn:microsoft.com/office/officeart/2005/8/layout/process2"/>
    <dgm:cxn modelId="{6EAEFE7F-BB61-4885-9B7F-6F8CA1B335BF}" type="presOf" srcId="{6495A4CF-DEE3-4B82-9F37-9ECBF33614EE}" destId="{8E14B318-2DB7-4AD9-B17A-8F4A0ADDBFDA}" srcOrd="0" destOrd="0" presId="urn:microsoft.com/office/officeart/2005/8/layout/process2"/>
    <dgm:cxn modelId="{C671FE85-9CCB-4680-A2CA-75EA5DFDFEA5}" type="presOf" srcId="{2F630778-B7F7-461A-9366-88270EA7C2FD}" destId="{B076427C-5F9D-4F04-9FEC-7CF9003A4A6C}" srcOrd="0" destOrd="0" presId="urn:microsoft.com/office/officeart/2005/8/layout/process2"/>
    <dgm:cxn modelId="{5B14FF91-3487-44E2-853F-5BBDA21B183F}" type="presOf" srcId="{0FA6B887-6893-4753-B9DF-B65873FC7302}" destId="{B5111FA2-0DC8-4AB5-A992-7DD94B627AE4}" srcOrd="0" destOrd="0" presId="urn:microsoft.com/office/officeart/2005/8/layout/process2"/>
    <dgm:cxn modelId="{5E9BD7A8-BF95-4DBE-A7F9-53B096765FE7}" srcId="{3A05284A-37B8-400F-9461-412C922F21E4}" destId="{3C99FEC7-1552-49A6-A49F-B47A62CC9C15}" srcOrd="1" destOrd="0" parTransId="{2A4F0823-D49F-4B6D-9B9C-CA3385A42E69}" sibTransId="{6495A4CF-DEE3-4B82-9F37-9ECBF33614EE}"/>
    <dgm:cxn modelId="{82115FB1-5CCE-46B7-AD0F-71A9962A6279}" type="presOf" srcId="{6495A4CF-DEE3-4B82-9F37-9ECBF33614EE}" destId="{2BCB429A-E792-4B7F-A23F-30D785EED0FB}" srcOrd="1" destOrd="0" presId="urn:microsoft.com/office/officeart/2005/8/layout/process2"/>
    <dgm:cxn modelId="{A78B89B6-F4CF-4977-8078-AF1AB86CB976}" type="presOf" srcId="{92A6CDF3-C868-4082-97FE-CBB81D0C24CC}" destId="{A2A50928-CEC7-417B-9CC0-D3023DB27B76}" srcOrd="0" destOrd="0" presId="urn:microsoft.com/office/officeart/2005/8/layout/process2"/>
    <dgm:cxn modelId="{BF8AAAE0-2580-4C9F-A79F-CEC8DEAFCBF5}" srcId="{3A05284A-37B8-400F-9461-412C922F21E4}" destId="{2F630778-B7F7-461A-9366-88270EA7C2FD}" srcOrd="0" destOrd="0" parTransId="{8A8492B7-726C-478B-B803-69370CB27EF3}" sibTransId="{92A6CDF3-C868-4082-97FE-CBB81D0C24CC}"/>
    <dgm:cxn modelId="{0D539CF0-8532-4F10-BA1C-8124B29ED3D3}" type="presOf" srcId="{92A6CDF3-C868-4082-97FE-CBB81D0C24CC}" destId="{6317A1BB-10FD-4A91-9475-4E8FDBD52D11}" srcOrd="1" destOrd="0" presId="urn:microsoft.com/office/officeart/2005/8/layout/process2"/>
    <dgm:cxn modelId="{D8C8D32E-9FD0-4920-9A2A-716E4A771F65}" type="presParOf" srcId="{6B913D74-5031-4CFA-AA94-EFBAC65AF847}" destId="{B076427C-5F9D-4F04-9FEC-7CF9003A4A6C}" srcOrd="0" destOrd="0" presId="urn:microsoft.com/office/officeart/2005/8/layout/process2"/>
    <dgm:cxn modelId="{231ADFE1-0F0C-4CAD-9B33-EF006CB265B9}" type="presParOf" srcId="{6B913D74-5031-4CFA-AA94-EFBAC65AF847}" destId="{A2A50928-CEC7-417B-9CC0-D3023DB27B76}" srcOrd="1" destOrd="0" presId="urn:microsoft.com/office/officeart/2005/8/layout/process2"/>
    <dgm:cxn modelId="{91014C02-E62B-4726-A221-7C7DA457530D}" type="presParOf" srcId="{A2A50928-CEC7-417B-9CC0-D3023DB27B76}" destId="{6317A1BB-10FD-4A91-9475-4E8FDBD52D11}" srcOrd="0" destOrd="0" presId="urn:microsoft.com/office/officeart/2005/8/layout/process2"/>
    <dgm:cxn modelId="{DEC8990E-DA74-430A-8808-BBAC010C5F67}" type="presParOf" srcId="{6B913D74-5031-4CFA-AA94-EFBAC65AF847}" destId="{713C9468-4631-41A8-8BBD-0C1EB7941757}" srcOrd="2" destOrd="0" presId="urn:microsoft.com/office/officeart/2005/8/layout/process2"/>
    <dgm:cxn modelId="{862314AD-8FBD-4154-971D-FDB32816BD79}" type="presParOf" srcId="{6B913D74-5031-4CFA-AA94-EFBAC65AF847}" destId="{8E14B318-2DB7-4AD9-B17A-8F4A0ADDBFDA}" srcOrd="3" destOrd="0" presId="urn:microsoft.com/office/officeart/2005/8/layout/process2"/>
    <dgm:cxn modelId="{5DC8BBE5-C854-46A4-91C9-4270CCBB11DF}" type="presParOf" srcId="{8E14B318-2DB7-4AD9-B17A-8F4A0ADDBFDA}" destId="{2BCB429A-E792-4B7F-A23F-30D785EED0FB}" srcOrd="0" destOrd="0" presId="urn:microsoft.com/office/officeart/2005/8/layout/process2"/>
    <dgm:cxn modelId="{D5FBADF8-43B6-4AE0-9F29-EA1D23AA4119}" type="presParOf" srcId="{6B913D74-5031-4CFA-AA94-EFBAC65AF847}" destId="{B5111FA2-0DC8-4AB5-A992-7DD94B627AE4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3A05284A-37B8-400F-9461-412C922F21E4}" type="doc">
      <dgm:prSet loTypeId="urn:microsoft.com/office/officeart/2005/8/layout/process2" loCatId="process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2F630778-B7F7-461A-9366-88270EA7C2FD}">
      <dgm:prSet phldrT="[Tex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ln>
          <a:solidFill>
            <a:schemeClr val="tx1"/>
          </a:solidFill>
        </a:ln>
      </dgm:spPr>
      <dgm:t>
        <a:bodyPr/>
        <a:lstStyle/>
        <a:p>
          <a:r>
            <a:rPr lang="en-GB" sz="1600" b="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CENA" panose="02000000000000000000" pitchFamily="2" charset="0"/>
              <a:cs typeface="Arial" panose="020B0604020202020204" pitchFamily="34" charset="0"/>
            </a:rPr>
            <a:t>ALL </a:t>
          </a:r>
          <a:r>
            <a:rPr lang="en-GB" sz="1600" b="0" dirty="0">
              <a:solidFill>
                <a:schemeClr val="tx1"/>
              </a:solidFill>
              <a:latin typeface="AR CENA" panose="02000000000000000000" pitchFamily="2" charset="0"/>
              <a:cs typeface="Arial" panose="020B0604020202020204" pitchFamily="34" charset="0"/>
            </a:rPr>
            <a:t>will be able to identify parallel lines from their equations.</a:t>
          </a:r>
          <a:endParaRPr lang="en-US" sz="1600" b="0" dirty="0">
            <a:latin typeface="AR CENA" panose="02000000000000000000" pitchFamily="2" charset="0"/>
          </a:endParaRPr>
        </a:p>
      </dgm:t>
    </dgm:pt>
    <dgm:pt modelId="{8A8492B7-726C-478B-B803-69370CB27EF3}" type="parTrans" cxnId="{BF8AAAE0-2580-4C9F-A79F-CEC8DEAFCBF5}">
      <dgm:prSet/>
      <dgm:spPr/>
      <dgm:t>
        <a:bodyPr/>
        <a:lstStyle/>
        <a:p>
          <a:endParaRPr lang="en-US" sz="2000">
            <a:latin typeface="AR CENA" panose="02000000000000000000" pitchFamily="2" charset="0"/>
          </a:endParaRPr>
        </a:p>
      </dgm:t>
    </dgm:pt>
    <dgm:pt modelId="{92A6CDF3-C868-4082-97FE-CBB81D0C24CC}" type="sibTrans" cxnId="{BF8AAAE0-2580-4C9F-A79F-CEC8DEAFCBF5}">
      <dgm:prSet custT="1"/>
      <dgm:spPr/>
      <dgm:t>
        <a:bodyPr/>
        <a:lstStyle/>
        <a:p>
          <a:endParaRPr lang="en-US" sz="2400">
            <a:latin typeface="AR CENA" panose="02000000000000000000" pitchFamily="2" charset="0"/>
          </a:endParaRPr>
        </a:p>
      </dgm:t>
    </dgm:pt>
    <dgm:pt modelId="{3C99FEC7-1552-49A6-A49F-B47A62CC9C15}">
      <dgm:prSet phldrT="[Text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ln>
          <a:solidFill>
            <a:schemeClr val="tx1"/>
          </a:solidFill>
        </a:ln>
      </dgm:spPr>
      <dgm:t>
        <a:bodyPr/>
        <a:lstStyle/>
        <a:p>
          <a:r>
            <a:rPr lang="en-GB" sz="1600" b="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CENA" panose="02000000000000000000" pitchFamily="2" charset="0"/>
              <a:cs typeface="Arial" panose="020B0604020202020204" pitchFamily="34" charset="0"/>
            </a:rPr>
            <a:t>MOST</a:t>
          </a:r>
          <a:r>
            <a:rPr lang="en-GB" sz="1600" b="0" dirty="0">
              <a:solidFill>
                <a:schemeClr val="tx1"/>
              </a:solidFill>
              <a:latin typeface="AR CENA" panose="02000000000000000000" pitchFamily="2" charset="0"/>
              <a:cs typeface="Arial" panose="020B0604020202020204" pitchFamily="34" charset="0"/>
            </a:rPr>
            <a:t> will be able to identify perpendicular lines from their equations.</a:t>
          </a:r>
          <a:endParaRPr lang="en-US" sz="1600" b="0" dirty="0">
            <a:latin typeface="AR CENA" panose="02000000000000000000" pitchFamily="2" charset="0"/>
          </a:endParaRPr>
        </a:p>
      </dgm:t>
    </dgm:pt>
    <dgm:pt modelId="{2A4F0823-D49F-4B6D-9B9C-CA3385A42E69}" type="parTrans" cxnId="{5E9BD7A8-BF95-4DBE-A7F9-53B096765FE7}">
      <dgm:prSet/>
      <dgm:spPr/>
      <dgm:t>
        <a:bodyPr/>
        <a:lstStyle/>
        <a:p>
          <a:endParaRPr lang="en-US" sz="2000">
            <a:latin typeface="AR CENA" panose="02000000000000000000" pitchFamily="2" charset="0"/>
          </a:endParaRPr>
        </a:p>
      </dgm:t>
    </dgm:pt>
    <dgm:pt modelId="{6495A4CF-DEE3-4B82-9F37-9ECBF33614EE}" type="sibTrans" cxnId="{5E9BD7A8-BF95-4DBE-A7F9-53B096765FE7}">
      <dgm:prSet custT="1"/>
      <dgm:spPr/>
      <dgm:t>
        <a:bodyPr/>
        <a:lstStyle/>
        <a:p>
          <a:endParaRPr lang="en-US" sz="2400">
            <a:latin typeface="AR CENA" panose="02000000000000000000" pitchFamily="2" charset="0"/>
          </a:endParaRPr>
        </a:p>
      </dgm:t>
    </dgm:pt>
    <dgm:pt modelId="{0FA6B887-6893-4753-B9DF-B65873FC7302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ln>
          <a:solidFill>
            <a:schemeClr val="tx1"/>
          </a:solidFill>
        </a:ln>
      </dgm:spPr>
      <dgm:t>
        <a:bodyPr/>
        <a:lstStyle/>
        <a:p>
          <a:r>
            <a:rPr lang="en-GB" sz="1600" b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CENA" panose="02000000000000000000" pitchFamily="2" charset="0"/>
              <a:cs typeface="Arial" panose="020B0604020202020204" pitchFamily="34" charset="0"/>
            </a:rPr>
            <a:t>SOME</a:t>
          </a:r>
          <a:r>
            <a:rPr lang="en-GB" sz="1600" b="0" dirty="0">
              <a:solidFill>
                <a:schemeClr val="tx1"/>
              </a:solidFill>
              <a:latin typeface="AR CENA" panose="02000000000000000000" pitchFamily="2" charset="0"/>
              <a:cs typeface="Arial" panose="020B0604020202020204" pitchFamily="34" charset="0"/>
            </a:rPr>
            <a:t> will be able to solve problems involving parallel and perpendicular lines.</a:t>
          </a:r>
          <a:endParaRPr lang="en-US" sz="1600" b="0" dirty="0">
            <a:latin typeface="AR CENA" panose="02000000000000000000" pitchFamily="2" charset="0"/>
          </a:endParaRPr>
        </a:p>
      </dgm:t>
    </dgm:pt>
    <dgm:pt modelId="{BB32241F-AC75-4EC5-822B-A590B6B363BE}" type="parTrans" cxnId="{8613932A-4B1C-4A10-AF4C-59D2DA58369B}">
      <dgm:prSet/>
      <dgm:spPr/>
      <dgm:t>
        <a:bodyPr/>
        <a:lstStyle/>
        <a:p>
          <a:endParaRPr lang="en-US" sz="2000">
            <a:latin typeface="AR CENA" panose="02000000000000000000" pitchFamily="2" charset="0"/>
          </a:endParaRPr>
        </a:p>
      </dgm:t>
    </dgm:pt>
    <dgm:pt modelId="{477F00CA-493B-472A-A3E2-1AC21DA7BF02}" type="sibTrans" cxnId="{8613932A-4B1C-4A10-AF4C-59D2DA58369B}">
      <dgm:prSet/>
      <dgm:spPr/>
      <dgm:t>
        <a:bodyPr/>
        <a:lstStyle/>
        <a:p>
          <a:endParaRPr lang="en-US" sz="2000">
            <a:latin typeface="AR CENA" panose="02000000000000000000" pitchFamily="2" charset="0"/>
          </a:endParaRPr>
        </a:p>
      </dgm:t>
    </dgm:pt>
    <dgm:pt modelId="{6B913D74-5031-4CFA-AA94-EFBAC65AF847}" type="pres">
      <dgm:prSet presAssocID="{3A05284A-37B8-400F-9461-412C922F21E4}" presName="linearFlow" presStyleCnt="0">
        <dgm:presLayoutVars>
          <dgm:resizeHandles val="exact"/>
        </dgm:presLayoutVars>
      </dgm:prSet>
      <dgm:spPr/>
    </dgm:pt>
    <dgm:pt modelId="{B076427C-5F9D-4F04-9FEC-7CF9003A4A6C}" type="pres">
      <dgm:prSet presAssocID="{2F630778-B7F7-461A-9366-88270EA7C2FD}" presName="node" presStyleLbl="node1" presStyleIdx="0" presStyleCnt="3">
        <dgm:presLayoutVars>
          <dgm:bulletEnabled val="1"/>
        </dgm:presLayoutVars>
      </dgm:prSet>
      <dgm:spPr/>
    </dgm:pt>
    <dgm:pt modelId="{A2A50928-CEC7-417B-9CC0-D3023DB27B76}" type="pres">
      <dgm:prSet presAssocID="{92A6CDF3-C868-4082-97FE-CBB81D0C24CC}" presName="sibTrans" presStyleLbl="sibTrans2D1" presStyleIdx="0" presStyleCnt="2"/>
      <dgm:spPr/>
    </dgm:pt>
    <dgm:pt modelId="{6317A1BB-10FD-4A91-9475-4E8FDBD52D11}" type="pres">
      <dgm:prSet presAssocID="{92A6CDF3-C868-4082-97FE-CBB81D0C24CC}" presName="connectorText" presStyleLbl="sibTrans2D1" presStyleIdx="0" presStyleCnt="2"/>
      <dgm:spPr/>
    </dgm:pt>
    <dgm:pt modelId="{713C9468-4631-41A8-8BBD-0C1EB7941757}" type="pres">
      <dgm:prSet presAssocID="{3C99FEC7-1552-49A6-A49F-B47A62CC9C15}" presName="node" presStyleLbl="node1" presStyleIdx="1" presStyleCnt="3">
        <dgm:presLayoutVars>
          <dgm:bulletEnabled val="1"/>
        </dgm:presLayoutVars>
      </dgm:prSet>
      <dgm:spPr/>
    </dgm:pt>
    <dgm:pt modelId="{8E14B318-2DB7-4AD9-B17A-8F4A0ADDBFDA}" type="pres">
      <dgm:prSet presAssocID="{6495A4CF-DEE3-4B82-9F37-9ECBF33614EE}" presName="sibTrans" presStyleLbl="sibTrans2D1" presStyleIdx="1" presStyleCnt="2"/>
      <dgm:spPr/>
    </dgm:pt>
    <dgm:pt modelId="{2BCB429A-E792-4B7F-A23F-30D785EED0FB}" type="pres">
      <dgm:prSet presAssocID="{6495A4CF-DEE3-4B82-9F37-9ECBF33614EE}" presName="connectorText" presStyleLbl="sibTrans2D1" presStyleIdx="1" presStyleCnt="2"/>
      <dgm:spPr/>
    </dgm:pt>
    <dgm:pt modelId="{B5111FA2-0DC8-4AB5-A992-7DD94B627AE4}" type="pres">
      <dgm:prSet presAssocID="{0FA6B887-6893-4753-B9DF-B65873FC7302}" presName="node" presStyleLbl="node1" presStyleIdx="2" presStyleCnt="3">
        <dgm:presLayoutVars>
          <dgm:bulletEnabled val="1"/>
        </dgm:presLayoutVars>
      </dgm:prSet>
      <dgm:spPr/>
    </dgm:pt>
  </dgm:ptLst>
  <dgm:cxnLst>
    <dgm:cxn modelId="{F8EB8921-0A7E-45AB-BB29-AA0EE8E4395E}" type="presOf" srcId="{3A05284A-37B8-400F-9461-412C922F21E4}" destId="{6B913D74-5031-4CFA-AA94-EFBAC65AF847}" srcOrd="0" destOrd="0" presId="urn:microsoft.com/office/officeart/2005/8/layout/process2"/>
    <dgm:cxn modelId="{8613932A-4B1C-4A10-AF4C-59D2DA58369B}" srcId="{3A05284A-37B8-400F-9461-412C922F21E4}" destId="{0FA6B887-6893-4753-B9DF-B65873FC7302}" srcOrd="2" destOrd="0" parTransId="{BB32241F-AC75-4EC5-822B-A590B6B363BE}" sibTransId="{477F00CA-493B-472A-A3E2-1AC21DA7BF02}"/>
    <dgm:cxn modelId="{5F005332-4D00-401A-93B9-2D1B994384D0}" type="presOf" srcId="{3C99FEC7-1552-49A6-A49F-B47A62CC9C15}" destId="{713C9468-4631-41A8-8BBD-0C1EB7941757}" srcOrd="0" destOrd="0" presId="urn:microsoft.com/office/officeart/2005/8/layout/process2"/>
    <dgm:cxn modelId="{6EAEFE7F-BB61-4885-9B7F-6F8CA1B335BF}" type="presOf" srcId="{6495A4CF-DEE3-4B82-9F37-9ECBF33614EE}" destId="{8E14B318-2DB7-4AD9-B17A-8F4A0ADDBFDA}" srcOrd="0" destOrd="0" presId="urn:microsoft.com/office/officeart/2005/8/layout/process2"/>
    <dgm:cxn modelId="{C671FE85-9CCB-4680-A2CA-75EA5DFDFEA5}" type="presOf" srcId="{2F630778-B7F7-461A-9366-88270EA7C2FD}" destId="{B076427C-5F9D-4F04-9FEC-7CF9003A4A6C}" srcOrd="0" destOrd="0" presId="urn:microsoft.com/office/officeart/2005/8/layout/process2"/>
    <dgm:cxn modelId="{5B14FF91-3487-44E2-853F-5BBDA21B183F}" type="presOf" srcId="{0FA6B887-6893-4753-B9DF-B65873FC7302}" destId="{B5111FA2-0DC8-4AB5-A992-7DD94B627AE4}" srcOrd="0" destOrd="0" presId="urn:microsoft.com/office/officeart/2005/8/layout/process2"/>
    <dgm:cxn modelId="{5E9BD7A8-BF95-4DBE-A7F9-53B096765FE7}" srcId="{3A05284A-37B8-400F-9461-412C922F21E4}" destId="{3C99FEC7-1552-49A6-A49F-B47A62CC9C15}" srcOrd="1" destOrd="0" parTransId="{2A4F0823-D49F-4B6D-9B9C-CA3385A42E69}" sibTransId="{6495A4CF-DEE3-4B82-9F37-9ECBF33614EE}"/>
    <dgm:cxn modelId="{82115FB1-5CCE-46B7-AD0F-71A9962A6279}" type="presOf" srcId="{6495A4CF-DEE3-4B82-9F37-9ECBF33614EE}" destId="{2BCB429A-E792-4B7F-A23F-30D785EED0FB}" srcOrd="1" destOrd="0" presId="urn:microsoft.com/office/officeart/2005/8/layout/process2"/>
    <dgm:cxn modelId="{A78B89B6-F4CF-4977-8078-AF1AB86CB976}" type="presOf" srcId="{92A6CDF3-C868-4082-97FE-CBB81D0C24CC}" destId="{A2A50928-CEC7-417B-9CC0-D3023DB27B76}" srcOrd="0" destOrd="0" presId="urn:microsoft.com/office/officeart/2005/8/layout/process2"/>
    <dgm:cxn modelId="{BF8AAAE0-2580-4C9F-A79F-CEC8DEAFCBF5}" srcId="{3A05284A-37B8-400F-9461-412C922F21E4}" destId="{2F630778-B7F7-461A-9366-88270EA7C2FD}" srcOrd="0" destOrd="0" parTransId="{8A8492B7-726C-478B-B803-69370CB27EF3}" sibTransId="{92A6CDF3-C868-4082-97FE-CBB81D0C24CC}"/>
    <dgm:cxn modelId="{0D539CF0-8532-4F10-BA1C-8124B29ED3D3}" type="presOf" srcId="{92A6CDF3-C868-4082-97FE-CBB81D0C24CC}" destId="{6317A1BB-10FD-4A91-9475-4E8FDBD52D11}" srcOrd="1" destOrd="0" presId="urn:microsoft.com/office/officeart/2005/8/layout/process2"/>
    <dgm:cxn modelId="{D8C8D32E-9FD0-4920-9A2A-716E4A771F65}" type="presParOf" srcId="{6B913D74-5031-4CFA-AA94-EFBAC65AF847}" destId="{B076427C-5F9D-4F04-9FEC-7CF9003A4A6C}" srcOrd="0" destOrd="0" presId="urn:microsoft.com/office/officeart/2005/8/layout/process2"/>
    <dgm:cxn modelId="{231ADFE1-0F0C-4CAD-9B33-EF006CB265B9}" type="presParOf" srcId="{6B913D74-5031-4CFA-AA94-EFBAC65AF847}" destId="{A2A50928-CEC7-417B-9CC0-D3023DB27B76}" srcOrd="1" destOrd="0" presId="urn:microsoft.com/office/officeart/2005/8/layout/process2"/>
    <dgm:cxn modelId="{91014C02-E62B-4726-A221-7C7DA457530D}" type="presParOf" srcId="{A2A50928-CEC7-417B-9CC0-D3023DB27B76}" destId="{6317A1BB-10FD-4A91-9475-4E8FDBD52D11}" srcOrd="0" destOrd="0" presId="urn:microsoft.com/office/officeart/2005/8/layout/process2"/>
    <dgm:cxn modelId="{DEC8990E-DA74-430A-8808-BBAC010C5F67}" type="presParOf" srcId="{6B913D74-5031-4CFA-AA94-EFBAC65AF847}" destId="{713C9468-4631-41A8-8BBD-0C1EB7941757}" srcOrd="2" destOrd="0" presId="urn:microsoft.com/office/officeart/2005/8/layout/process2"/>
    <dgm:cxn modelId="{862314AD-8FBD-4154-971D-FDB32816BD79}" type="presParOf" srcId="{6B913D74-5031-4CFA-AA94-EFBAC65AF847}" destId="{8E14B318-2DB7-4AD9-B17A-8F4A0ADDBFDA}" srcOrd="3" destOrd="0" presId="urn:microsoft.com/office/officeart/2005/8/layout/process2"/>
    <dgm:cxn modelId="{5DC8BBE5-C854-46A4-91C9-4270CCBB11DF}" type="presParOf" srcId="{8E14B318-2DB7-4AD9-B17A-8F4A0ADDBFDA}" destId="{2BCB429A-E792-4B7F-A23F-30D785EED0FB}" srcOrd="0" destOrd="0" presId="urn:microsoft.com/office/officeart/2005/8/layout/process2"/>
    <dgm:cxn modelId="{D5FBADF8-43B6-4AE0-9F29-EA1D23AA4119}" type="presParOf" srcId="{6B913D74-5031-4CFA-AA94-EFBAC65AF847}" destId="{B5111FA2-0DC8-4AB5-A992-7DD94B627AE4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3A05284A-37B8-400F-9461-412C922F21E4}" type="doc">
      <dgm:prSet loTypeId="urn:microsoft.com/office/officeart/2005/8/layout/process2" loCatId="process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2F630778-B7F7-461A-9366-88270EA7C2FD}">
      <dgm:prSet phldrT="[Tex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ln>
          <a:solidFill>
            <a:schemeClr val="tx1"/>
          </a:solidFill>
        </a:ln>
      </dgm:spPr>
      <dgm:t>
        <a:bodyPr/>
        <a:lstStyle/>
        <a:p>
          <a:r>
            <a:rPr lang="en-GB" sz="1600" b="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CENA" panose="02000000000000000000" pitchFamily="2" charset="0"/>
              <a:cs typeface="Arial" panose="020B0604020202020204" pitchFamily="34" charset="0"/>
            </a:rPr>
            <a:t>ALL </a:t>
          </a:r>
          <a:r>
            <a:rPr lang="en-GB" sz="1600" b="0" dirty="0">
              <a:solidFill>
                <a:schemeClr val="tx1"/>
              </a:solidFill>
              <a:latin typeface="AR CENA" panose="02000000000000000000" pitchFamily="2" charset="0"/>
              <a:cs typeface="Arial" panose="020B0604020202020204" pitchFamily="34" charset="0"/>
            </a:rPr>
            <a:t>will be able to identify parallel lines from their equations.</a:t>
          </a:r>
          <a:endParaRPr lang="en-US" sz="1600" b="0" dirty="0">
            <a:latin typeface="AR CENA" panose="02000000000000000000" pitchFamily="2" charset="0"/>
          </a:endParaRPr>
        </a:p>
      </dgm:t>
    </dgm:pt>
    <dgm:pt modelId="{8A8492B7-726C-478B-B803-69370CB27EF3}" type="parTrans" cxnId="{BF8AAAE0-2580-4C9F-A79F-CEC8DEAFCBF5}">
      <dgm:prSet/>
      <dgm:spPr/>
      <dgm:t>
        <a:bodyPr/>
        <a:lstStyle/>
        <a:p>
          <a:endParaRPr lang="en-US" sz="2000">
            <a:latin typeface="AR CENA" panose="02000000000000000000" pitchFamily="2" charset="0"/>
          </a:endParaRPr>
        </a:p>
      </dgm:t>
    </dgm:pt>
    <dgm:pt modelId="{92A6CDF3-C868-4082-97FE-CBB81D0C24CC}" type="sibTrans" cxnId="{BF8AAAE0-2580-4C9F-A79F-CEC8DEAFCBF5}">
      <dgm:prSet custT="1"/>
      <dgm:spPr/>
      <dgm:t>
        <a:bodyPr/>
        <a:lstStyle/>
        <a:p>
          <a:endParaRPr lang="en-US" sz="2400">
            <a:latin typeface="AR CENA" panose="02000000000000000000" pitchFamily="2" charset="0"/>
          </a:endParaRPr>
        </a:p>
      </dgm:t>
    </dgm:pt>
    <dgm:pt modelId="{3C99FEC7-1552-49A6-A49F-B47A62CC9C15}">
      <dgm:prSet phldrT="[Text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ln>
          <a:solidFill>
            <a:schemeClr val="tx1"/>
          </a:solidFill>
        </a:ln>
      </dgm:spPr>
      <dgm:t>
        <a:bodyPr/>
        <a:lstStyle/>
        <a:p>
          <a:r>
            <a:rPr lang="en-GB" sz="1600" b="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CENA" panose="02000000000000000000" pitchFamily="2" charset="0"/>
              <a:cs typeface="Arial" panose="020B0604020202020204" pitchFamily="34" charset="0"/>
            </a:rPr>
            <a:t>MOST</a:t>
          </a:r>
          <a:r>
            <a:rPr lang="en-GB" sz="1600" b="0" dirty="0">
              <a:solidFill>
                <a:schemeClr val="tx1"/>
              </a:solidFill>
              <a:latin typeface="AR CENA" panose="02000000000000000000" pitchFamily="2" charset="0"/>
              <a:cs typeface="Arial" panose="020B0604020202020204" pitchFamily="34" charset="0"/>
            </a:rPr>
            <a:t> will be able to identify perpendicular lines from their equations.</a:t>
          </a:r>
          <a:endParaRPr lang="en-US" sz="1600" b="0" dirty="0">
            <a:latin typeface="AR CENA" panose="02000000000000000000" pitchFamily="2" charset="0"/>
          </a:endParaRPr>
        </a:p>
      </dgm:t>
    </dgm:pt>
    <dgm:pt modelId="{2A4F0823-D49F-4B6D-9B9C-CA3385A42E69}" type="parTrans" cxnId="{5E9BD7A8-BF95-4DBE-A7F9-53B096765FE7}">
      <dgm:prSet/>
      <dgm:spPr/>
      <dgm:t>
        <a:bodyPr/>
        <a:lstStyle/>
        <a:p>
          <a:endParaRPr lang="en-US" sz="2000">
            <a:latin typeface="AR CENA" panose="02000000000000000000" pitchFamily="2" charset="0"/>
          </a:endParaRPr>
        </a:p>
      </dgm:t>
    </dgm:pt>
    <dgm:pt modelId="{6495A4CF-DEE3-4B82-9F37-9ECBF33614EE}" type="sibTrans" cxnId="{5E9BD7A8-BF95-4DBE-A7F9-53B096765FE7}">
      <dgm:prSet custT="1"/>
      <dgm:spPr/>
      <dgm:t>
        <a:bodyPr/>
        <a:lstStyle/>
        <a:p>
          <a:endParaRPr lang="en-US" sz="2400">
            <a:latin typeface="AR CENA" panose="02000000000000000000" pitchFamily="2" charset="0"/>
          </a:endParaRPr>
        </a:p>
      </dgm:t>
    </dgm:pt>
    <dgm:pt modelId="{0FA6B887-6893-4753-B9DF-B65873FC7302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ln>
          <a:solidFill>
            <a:schemeClr val="tx1"/>
          </a:solidFill>
        </a:ln>
      </dgm:spPr>
      <dgm:t>
        <a:bodyPr/>
        <a:lstStyle/>
        <a:p>
          <a:r>
            <a:rPr lang="en-GB" sz="1600" b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CENA" panose="02000000000000000000" pitchFamily="2" charset="0"/>
              <a:cs typeface="Arial" panose="020B0604020202020204" pitchFamily="34" charset="0"/>
            </a:rPr>
            <a:t>SOME</a:t>
          </a:r>
          <a:r>
            <a:rPr lang="en-GB" sz="1600" b="0" dirty="0">
              <a:solidFill>
                <a:schemeClr val="tx1"/>
              </a:solidFill>
              <a:latin typeface="AR CENA" panose="02000000000000000000" pitchFamily="2" charset="0"/>
              <a:cs typeface="Arial" panose="020B0604020202020204" pitchFamily="34" charset="0"/>
            </a:rPr>
            <a:t> will be able to solve problems involving parallel and perpendicular lines.</a:t>
          </a:r>
          <a:endParaRPr lang="en-US" sz="1600" b="0" dirty="0">
            <a:latin typeface="AR CENA" panose="02000000000000000000" pitchFamily="2" charset="0"/>
          </a:endParaRPr>
        </a:p>
      </dgm:t>
    </dgm:pt>
    <dgm:pt modelId="{BB32241F-AC75-4EC5-822B-A590B6B363BE}" type="parTrans" cxnId="{8613932A-4B1C-4A10-AF4C-59D2DA58369B}">
      <dgm:prSet/>
      <dgm:spPr/>
      <dgm:t>
        <a:bodyPr/>
        <a:lstStyle/>
        <a:p>
          <a:endParaRPr lang="en-US" sz="2000">
            <a:latin typeface="AR CENA" panose="02000000000000000000" pitchFamily="2" charset="0"/>
          </a:endParaRPr>
        </a:p>
      </dgm:t>
    </dgm:pt>
    <dgm:pt modelId="{477F00CA-493B-472A-A3E2-1AC21DA7BF02}" type="sibTrans" cxnId="{8613932A-4B1C-4A10-AF4C-59D2DA58369B}">
      <dgm:prSet/>
      <dgm:spPr/>
      <dgm:t>
        <a:bodyPr/>
        <a:lstStyle/>
        <a:p>
          <a:endParaRPr lang="en-US" sz="2000">
            <a:latin typeface="AR CENA" panose="02000000000000000000" pitchFamily="2" charset="0"/>
          </a:endParaRPr>
        </a:p>
      </dgm:t>
    </dgm:pt>
    <dgm:pt modelId="{6B913D74-5031-4CFA-AA94-EFBAC65AF847}" type="pres">
      <dgm:prSet presAssocID="{3A05284A-37B8-400F-9461-412C922F21E4}" presName="linearFlow" presStyleCnt="0">
        <dgm:presLayoutVars>
          <dgm:resizeHandles val="exact"/>
        </dgm:presLayoutVars>
      </dgm:prSet>
      <dgm:spPr/>
    </dgm:pt>
    <dgm:pt modelId="{B076427C-5F9D-4F04-9FEC-7CF9003A4A6C}" type="pres">
      <dgm:prSet presAssocID="{2F630778-B7F7-461A-9366-88270EA7C2FD}" presName="node" presStyleLbl="node1" presStyleIdx="0" presStyleCnt="3">
        <dgm:presLayoutVars>
          <dgm:bulletEnabled val="1"/>
        </dgm:presLayoutVars>
      </dgm:prSet>
      <dgm:spPr/>
    </dgm:pt>
    <dgm:pt modelId="{A2A50928-CEC7-417B-9CC0-D3023DB27B76}" type="pres">
      <dgm:prSet presAssocID="{92A6CDF3-C868-4082-97FE-CBB81D0C24CC}" presName="sibTrans" presStyleLbl="sibTrans2D1" presStyleIdx="0" presStyleCnt="2"/>
      <dgm:spPr/>
    </dgm:pt>
    <dgm:pt modelId="{6317A1BB-10FD-4A91-9475-4E8FDBD52D11}" type="pres">
      <dgm:prSet presAssocID="{92A6CDF3-C868-4082-97FE-CBB81D0C24CC}" presName="connectorText" presStyleLbl="sibTrans2D1" presStyleIdx="0" presStyleCnt="2"/>
      <dgm:spPr/>
    </dgm:pt>
    <dgm:pt modelId="{713C9468-4631-41A8-8BBD-0C1EB7941757}" type="pres">
      <dgm:prSet presAssocID="{3C99FEC7-1552-49A6-A49F-B47A62CC9C15}" presName="node" presStyleLbl="node1" presStyleIdx="1" presStyleCnt="3">
        <dgm:presLayoutVars>
          <dgm:bulletEnabled val="1"/>
        </dgm:presLayoutVars>
      </dgm:prSet>
      <dgm:spPr/>
    </dgm:pt>
    <dgm:pt modelId="{8E14B318-2DB7-4AD9-B17A-8F4A0ADDBFDA}" type="pres">
      <dgm:prSet presAssocID="{6495A4CF-DEE3-4B82-9F37-9ECBF33614EE}" presName="sibTrans" presStyleLbl="sibTrans2D1" presStyleIdx="1" presStyleCnt="2"/>
      <dgm:spPr/>
    </dgm:pt>
    <dgm:pt modelId="{2BCB429A-E792-4B7F-A23F-30D785EED0FB}" type="pres">
      <dgm:prSet presAssocID="{6495A4CF-DEE3-4B82-9F37-9ECBF33614EE}" presName="connectorText" presStyleLbl="sibTrans2D1" presStyleIdx="1" presStyleCnt="2"/>
      <dgm:spPr/>
    </dgm:pt>
    <dgm:pt modelId="{B5111FA2-0DC8-4AB5-A992-7DD94B627AE4}" type="pres">
      <dgm:prSet presAssocID="{0FA6B887-6893-4753-B9DF-B65873FC7302}" presName="node" presStyleLbl="node1" presStyleIdx="2" presStyleCnt="3">
        <dgm:presLayoutVars>
          <dgm:bulletEnabled val="1"/>
        </dgm:presLayoutVars>
      </dgm:prSet>
      <dgm:spPr/>
    </dgm:pt>
  </dgm:ptLst>
  <dgm:cxnLst>
    <dgm:cxn modelId="{F8EB8921-0A7E-45AB-BB29-AA0EE8E4395E}" type="presOf" srcId="{3A05284A-37B8-400F-9461-412C922F21E4}" destId="{6B913D74-5031-4CFA-AA94-EFBAC65AF847}" srcOrd="0" destOrd="0" presId="urn:microsoft.com/office/officeart/2005/8/layout/process2"/>
    <dgm:cxn modelId="{8613932A-4B1C-4A10-AF4C-59D2DA58369B}" srcId="{3A05284A-37B8-400F-9461-412C922F21E4}" destId="{0FA6B887-6893-4753-B9DF-B65873FC7302}" srcOrd="2" destOrd="0" parTransId="{BB32241F-AC75-4EC5-822B-A590B6B363BE}" sibTransId="{477F00CA-493B-472A-A3E2-1AC21DA7BF02}"/>
    <dgm:cxn modelId="{5F005332-4D00-401A-93B9-2D1B994384D0}" type="presOf" srcId="{3C99FEC7-1552-49A6-A49F-B47A62CC9C15}" destId="{713C9468-4631-41A8-8BBD-0C1EB7941757}" srcOrd="0" destOrd="0" presId="urn:microsoft.com/office/officeart/2005/8/layout/process2"/>
    <dgm:cxn modelId="{6EAEFE7F-BB61-4885-9B7F-6F8CA1B335BF}" type="presOf" srcId="{6495A4CF-DEE3-4B82-9F37-9ECBF33614EE}" destId="{8E14B318-2DB7-4AD9-B17A-8F4A0ADDBFDA}" srcOrd="0" destOrd="0" presId="urn:microsoft.com/office/officeart/2005/8/layout/process2"/>
    <dgm:cxn modelId="{C671FE85-9CCB-4680-A2CA-75EA5DFDFEA5}" type="presOf" srcId="{2F630778-B7F7-461A-9366-88270EA7C2FD}" destId="{B076427C-5F9D-4F04-9FEC-7CF9003A4A6C}" srcOrd="0" destOrd="0" presId="urn:microsoft.com/office/officeart/2005/8/layout/process2"/>
    <dgm:cxn modelId="{5B14FF91-3487-44E2-853F-5BBDA21B183F}" type="presOf" srcId="{0FA6B887-6893-4753-B9DF-B65873FC7302}" destId="{B5111FA2-0DC8-4AB5-A992-7DD94B627AE4}" srcOrd="0" destOrd="0" presId="urn:microsoft.com/office/officeart/2005/8/layout/process2"/>
    <dgm:cxn modelId="{5E9BD7A8-BF95-4DBE-A7F9-53B096765FE7}" srcId="{3A05284A-37B8-400F-9461-412C922F21E4}" destId="{3C99FEC7-1552-49A6-A49F-B47A62CC9C15}" srcOrd="1" destOrd="0" parTransId="{2A4F0823-D49F-4B6D-9B9C-CA3385A42E69}" sibTransId="{6495A4CF-DEE3-4B82-9F37-9ECBF33614EE}"/>
    <dgm:cxn modelId="{82115FB1-5CCE-46B7-AD0F-71A9962A6279}" type="presOf" srcId="{6495A4CF-DEE3-4B82-9F37-9ECBF33614EE}" destId="{2BCB429A-E792-4B7F-A23F-30D785EED0FB}" srcOrd="1" destOrd="0" presId="urn:microsoft.com/office/officeart/2005/8/layout/process2"/>
    <dgm:cxn modelId="{A78B89B6-F4CF-4977-8078-AF1AB86CB976}" type="presOf" srcId="{92A6CDF3-C868-4082-97FE-CBB81D0C24CC}" destId="{A2A50928-CEC7-417B-9CC0-D3023DB27B76}" srcOrd="0" destOrd="0" presId="urn:microsoft.com/office/officeart/2005/8/layout/process2"/>
    <dgm:cxn modelId="{BF8AAAE0-2580-4C9F-A79F-CEC8DEAFCBF5}" srcId="{3A05284A-37B8-400F-9461-412C922F21E4}" destId="{2F630778-B7F7-461A-9366-88270EA7C2FD}" srcOrd="0" destOrd="0" parTransId="{8A8492B7-726C-478B-B803-69370CB27EF3}" sibTransId="{92A6CDF3-C868-4082-97FE-CBB81D0C24CC}"/>
    <dgm:cxn modelId="{0D539CF0-8532-4F10-BA1C-8124B29ED3D3}" type="presOf" srcId="{92A6CDF3-C868-4082-97FE-CBB81D0C24CC}" destId="{6317A1BB-10FD-4A91-9475-4E8FDBD52D11}" srcOrd="1" destOrd="0" presId="urn:microsoft.com/office/officeart/2005/8/layout/process2"/>
    <dgm:cxn modelId="{D8C8D32E-9FD0-4920-9A2A-716E4A771F65}" type="presParOf" srcId="{6B913D74-5031-4CFA-AA94-EFBAC65AF847}" destId="{B076427C-5F9D-4F04-9FEC-7CF9003A4A6C}" srcOrd="0" destOrd="0" presId="urn:microsoft.com/office/officeart/2005/8/layout/process2"/>
    <dgm:cxn modelId="{231ADFE1-0F0C-4CAD-9B33-EF006CB265B9}" type="presParOf" srcId="{6B913D74-5031-4CFA-AA94-EFBAC65AF847}" destId="{A2A50928-CEC7-417B-9CC0-D3023DB27B76}" srcOrd="1" destOrd="0" presId="urn:microsoft.com/office/officeart/2005/8/layout/process2"/>
    <dgm:cxn modelId="{91014C02-E62B-4726-A221-7C7DA457530D}" type="presParOf" srcId="{A2A50928-CEC7-417B-9CC0-D3023DB27B76}" destId="{6317A1BB-10FD-4A91-9475-4E8FDBD52D11}" srcOrd="0" destOrd="0" presId="urn:microsoft.com/office/officeart/2005/8/layout/process2"/>
    <dgm:cxn modelId="{DEC8990E-DA74-430A-8808-BBAC010C5F67}" type="presParOf" srcId="{6B913D74-5031-4CFA-AA94-EFBAC65AF847}" destId="{713C9468-4631-41A8-8BBD-0C1EB7941757}" srcOrd="2" destOrd="0" presId="urn:microsoft.com/office/officeart/2005/8/layout/process2"/>
    <dgm:cxn modelId="{862314AD-8FBD-4154-971D-FDB32816BD79}" type="presParOf" srcId="{6B913D74-5031-4CFA-AA94-EFBAC65AF847}" destId="{8E14B318-2DB7-4AD9-B17A-8F4A0ADDBFDA}" srcOrd="3" destOrd="0" presId="urn:microsoft.com/office/officeart/2005/8/layout/process2"/>
    <dgm:cxn modelId="{5DC8BBE5-C854-46A4-91C9-4270CCBB11DF}" type="presParOf" srcId="{8E14B318-2DB7-4AD9-B17A-8F4A0ADDBFDA}" destId="{2BCB429A-E792-4B7F-A23F-30D785EED0FB}" srcOrd="0" destOrd="0" presId="urn:microsoft.com/office/officeart/2005/8/layout/process2"/>
    <dgm:cxn modelId="{D5FBADF8-43B6-4AE0-9F29-EA1D23AA4119}" type="presParOf" srcId="{6B913D74-5031-4CFA-AA94-EFBAC65AF847}" destId="{B5111FA2-0DC8-4AB5-A992-7DD94B627AE4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3A05284A-37B8-400F-9461-412C922F21E4}" type="doc">
      <dgm:prSet loTypeId="urn:microsoft.com/office/officeart/2005/8/layout/process2" loCatId="process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2F630778-B7F7-461A-9366-88270EA7C2FD}">
      <dgm:prSet phldrT="[Tex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ln>
          <a:solidFill>
            <a:schemeClr val="tx1"/>
          </a:solidFill>
        </a:ln>
      </dgm:spPr>
      <dgm:t>
        <a:bodyPr/>
        <a:lstStyle/>
        <a:p>
          <a:r>
            <a:rPr lang="en-GB" sz="1600" b="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CENA" panose="02000000000000000000" pitchFamily="2" charset="0"/>
              <a:cs typeface="Arial" panose="020B0604020202020204" pitchFamily="34" charset="0"/>
            </a:rPr>
            <a:t>ALL </a:t>
          </a:r>
          <a:r>
            <a:rPr lang="en-GB" sz="1600" b="0" dirty="0">
              <a:solidFill>
                <a:schemeClr val="tx1"/>
              </a:solidFill>
              <a:latin typeface="AR CENA" panose="02000000000000000000" pitchFamily="2" charset="0"/>
              <a:cs typeface="Arial" panose="020B0604020202020204" pitchFamily="34" charset="0"/>
            </a:rPr>
            <a:t>will be able to identify parallel lines from their equations.</a:t>
          </a:r>
          <a:endParaRPr lang="en-US" sz="1600" b="0" dirty="0">
            <a:latin typeface="AR CENA" panose="02000000000000000000" pitchFamily="2" charset="0"/>
          </a:endParaRPr>
        </a:p>
      </dgm:t>
    </dgm:pt>
    <dgm:pt modelId="{8A8492B7-726C-478B-B803-69370CB27EF3}" type="parTrans" cxnId="{BF8AAAE0-2580-4C9F-A79F-CEC8DEAFCBF5}">
      <dgm:prSet/>
      <dgm:spPr/>
      <dgm:t>
        <a:bodyPr/>
        <a:lstStyle/>
        <a:p>
          <a:endParaRPr lang="en-US" sz="2000">
            <a:latin typeface="AR CENA" panose="02000000000000000000" pitchFamily="2" charset="0"/>
          </a:endParaRPr>
        </a:p>
      </dgm:t>
    </dgm:pt>
    <dgm:pt modelId="{92A6CDF3-C868-4082-97FE-CBB81D0C24CC}" type="sibTrans" cxnId="{BF8AAAE0-2580-4C9F-A79F-CEC8DEAFCBF5}">
      <dgm:prSet custT="1"/>
      <dgm:spPr/>
      <dgm:t>
        <a:bodyPr/>
        <a:lstStyle/>
        <a:p>
          <a:endParaRPr lang="en-US" sz="2400">
            <a:latin typeface="AR CENA" panose="02000000000000000000" pitchFamily="2" charset="0"/>
          </a:endParaRPr>
        </a:p>
      </dgm:t>
    </dgm:pt>
    <dgm:pt modelId="{3C99FEC7-1552-49A6-A49F-B47A62CC9C15}">
      <dgm:prSet phldrT="[Text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ln>
          <a:solidFill>
            <a:schemeClr val="tx1"/>
          </a:solidFill>
        </a:ln>
      </dgm:spPr>
      <dgm:t>
        <a:bodyPr/>
        <a:lstStyle/>
        <a:p>
          <a:r>
            <a:rPr lang="en-GB" sz="1600" b="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CENA" panose="02000000000000000000" pitchFamily="2" charset="0"/>
              <a:cs typeface="Arial" panose="020B0604020202020204" pitchFamily="34" charset="0"/>
            </a:rPr>
            <a:t>MOST</a:t>
          </a:r>
          <a:r>
            <a:rPr lang="en-GB" sz="1600" b="0" dirty="0">
              <a:solidFill>
                <a:schemeClr val="tx1"/>
              </a:solidFill>
              <a:latin typeface="AR CENA" panose="02000000000000000000" pitchFamily="2" charset="0"/>
              <a:cs typeface="Arial" panose="020B0604020202020204" pitchFamily="34" charset="0"/>
            </a:rPr>
            <a:t> will be able to identify perpendicular lines from their equations.</a:t>
          </a:r>
          <a:endParaRPr lang="en-US" sz="1600" b="0" dirty="0">
            <a:latin typeface="AR CENA" panose="02000000000000000000" pitchFamily="2" charset="0"/>
          </a:endParaRPr>
        </a:p>
      </dgm:t>
    </dgm:pt>
    <dgm:pt modelId="{2A4F0823-D49F-4B6D-9B9C-CA3385A42E69}" type="parTrans" cxnId="{5E9BD7A8-BF95-4DBE-A7F9-53B096765FE7}">
      <dgm:prSet/>
      <dgm:spPr/>
      <dgm:t>
        <a:bodyPr/>
        <a:lstStyle/>
        <a:p>
          <a:endParaRPr lang="en-US" sz="2000">
            <a:latin typeface="AR CENA" panose="02000000000000000000" pitchFamily="2" charset="0"/>
          </a:endParaRPr>
        </a:p>
      </dgm:t>
    </dgm:pt>
    <dgm:pt modelId="{6495A4CF-DEE3-4B82-9F37-9ECBF33614EE}" type="sibTrans" cxnId="{5E9BD7A8-BF95-4DBE-A7F9-53B096765FE7}">
      <dgm:prSet custT="1"/>
      <dgm:spPr/>
      <dgm:t>
        <a:bodyPr/>
        <a:lstStyle/>
        <a:p>
          <a:endParaRPr lang="en-US" sz="2400">
            <a:latin typeface="AR CENA" panose="02000000000000000000" pitchFamily="2" charset="0"/>
          </a:endParaRPr>
        </a:p>
      </dgm:t>
    </dgm:pt>
    <dgm:pt modelId="{0FA6B887-6893-4753-B9DF-B65873FC7302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ln>
          <a:solidFill>
            <a:schemeClr val="tx1"/>
          </a:solidFill>
        </a:ln>
      </dgm:spPr>
      <dgm:t>
        <a:bodyPr/>
        <a:lstStyle/>
        <a:p>
          <a:r>
            <a:rPr lang="en-GB" sz="1600" b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CENA" panose="02000000000000000000" pitchFamily="2" charset="0"/>
              <a:cs typeface="Arial" panose="020B0604020202020204" pitchFamily="34" charset="0"/>
            </a:rPr>
            <a:t>SOME</a:t>
          </a:r>
          <a:r>
            <a:rPr lang="en-GB" sz="1600" b="0" dirty="0">
              <a:solidFill>
                <a:schemeClr val="tx1"/>
              </a:solidFill>
              <a:latin typeface="AR CENA" panose="02000000000000000000" pitchFamily="2" charset="0"/>
              <a:cs typeface="Arial" panose="020B0604020202020204" pitchFamily="34" charset="0"/>
            </a:rPr>
            <a:t> will be able to solve problems involving parallel and perpendicular lines.</a:t>
          </a:r>
          <a:endParaRPr lang="en-US" sz="1600" b="0" dirty="0">
            <a:latin typeface="AR CENA" panose="02000000000000000000" pitchFamily="2" charset="0"/>
          </a:endParaRPr>
        </a:p>
      </dgm:t>
    </dgm:pt>
    <dgm:pt modelId="{BB32241F-AC75-4EC5-822B-A590B6B363BE}" type="parTrans" cxnId="{8613932A-4B1C-4A10-AF4C-59D2DA58369B}">
      <dgm:prSet/>
      <dgm:spPr/>
      <dgm:t>
        <a:bodyPr/>
        <a:lstStyle/>
        <a:p>
          <a:endParaRPr lang="en-US" sz="2000">
            <a:latin typeface="AR CENA" panose="02000000000000000000" pitchFamily="2" charset="0"/>
          </a:endParaRPr>
        </a:p>
      </dgm:t>
    </dgm:pt>
    <dgm:pt modelId="{477F00CA-493B-472A-A3E2-1AC21DA7BF02}" type="sibTrans" cxnId="{8613932A-4B1C-4A10-AF4C-59D2DA58369B}">
      <dgm:prSet/>
      <dgm:spPr/>
      <dgm:t>
        <a:bodyPr/>
        <a:lstStyle/>
        <a:p>
          <a:endParaRPr lang="en-US" sz="2000">
            <a:latin typeface="AR CENA" panose="02000000000000000000" pitchFamily="2" charset="0"/>
          </a:endParaRPr>
        </a:p>
      </dgm:t>
    </dgm:pt>
    <dgm:pt modelId="{6B913D74-5031-4CFA-AA94-EFBAC65AF847}" type="pres">
      <dgm:prSet presAssocID="{3A05284A-37B8-400F-9461-412C922F21E4}" presName="linearFlow" presStyleCnt="0">
        <dgm:presLayoutVars>
          <dgm:resizeHandles val="exact"/>
        </dgm:presLayoutVars>
      </dgm:prSet>
      <dgm:spPr/>
    </dgm:pt>
    <dgm:pt modelId="{B076427C-5F9D-4F04-9FEC-7CF9003A4A6C}" type="pres">
      <dgm:prSet presAssocID="{2F630778-B7F7-461A-9366-88270EA7C2FD}" presName="node" presStyleLbl="node1" presStyleIdx="0" presStyleCnt="3">
        <dgm:presLayoutVars>
          <dgm:bulletEnabled val="1"/>
        </dgm:presLayoutVars>
      </dgm:prSet>
      <dgm:spPr/>
    </dgm:pt>
    <dgm:pt modelId="{A2A50928-CEC7-417B-9CC0-D3023DB27B76}" type="pres">
      <dgm:prSet presAssocID="{92A6CDF3-C868-4082-97FE-CBB81D0C24CC}" presName="sibTrans" presStyleLbl="sibTrans2D1" presStyleIdx="0" presStyleCnt="2"/>
      <dgm:spPr/>
    </dgm:pt>
    <dgm:pt modelId="{6317A1BB-10FD-4A91-9475-4E8FDBD52D11}" type="pres">
      <dgm:prSet presAssocID="{92A6CDF3-C868-4082-97FE-CBB81D0C24CC}" presName="connectorText" presStyleLbl="sibTrans2D1" presStyleIdx="0" presStyleCnt="2"/>
      <dgm:spPr/>
    </dgm:pt>
    <dgm:pt modelId="{713C9468-4631-41A8-8BBD-0C1EB7941757}" type="pres">
      <dgm:prSet presAssocID="{3C99FEC7-1552-49A6-A49F-B47A62CC9C15}" presName="node" presStyleLbl="node1" presStyleIdx="1" presStyleCnt="3">
        <dgm:presLayoutVars>
          <dgm:bulletEnabled val="1"/>
        </dgm:presLayoutVars>
      </dgm:prSet>
      <dgm:spPr/>
    </dgm:pt>
    <dgm:pt modelId="{8E14B318-2DB7-4AD9-B17A-8F4A0ADDBFDA}" type="pres">
      <dgm:prSet presAssocID="{6495A4CF-DEE3-4B82-9F37-9ECBF33614EE}" presName="sibTrans" presStyleLbl="sibTrans2D1" presStyleIdx="1" presStyleCnt="2"/>
      <dgm:spPr/>
    </dgm:pt>
    <dgm:pt modelId="{2BCB429A-E792-4B7F-A23F-30D785EED0FB}" type="pres">
      <dgm:prSet presAssocID="{6495A4CF-DEE3-4B82-9F37-9ECBF33614EE}" presName="connectorText" presStyleLbl="sibTrans2D1" presStyleIdx="1" presStyleCnt="2"/>
      <dgm:spPr/>
    </dgm:pt>
    <dgm:pt modelId="{B5111FA2-0DC8-4AB5-A992-7DD94B627AE4}" type="pres">
      <dgm:prSet presAssocID="{0FA6B887-6893-4753-B9DF-B65873FC7302}" presName="node" presStyleLbl="node1" presStyleIdx="2" presStyleCnt="3">
        <dgm:presLayoutVars>
          <dgm:bulletEnabled val="1"/>
        </dgm:presLayoutVars>
      </dgm:prSet>
      <dgm:spPr/>
    </dgm:pt>
  </dgm:ptLst>
  <dgm:cxnLst>
    <dgm:cxn modelId="{F8EB8921-0A7E-45AB-BB29-AA0EE8E4395E}" type="presOf" srcId="{3A05284A-37B8-400F-9461-412C922F21E4}" destId="{6B913D74-5031-4CFA-AA94-EFBAC65AF847}" srcOrd="0" destOrd="0" presId="urn:microsoft.com/office/officeart/2005/8/layout/process2"/>
    <dgm:cxn modelId="{8613932A-4B1C-4A10-AF4C-59D2DA58369B}" srcId="{3A05284A-37B8-400F-9461-412C922F21E4}" destId="{0FA6B887-6893-4753-B9DF-B65873FC7302}" srcOrd="2" destOrd="0" parTransId="{BB32241F-AC75-4EC5-822B-A590B6B363BE}" sibTransId="{477F00CA-493B-472A-A3E2-1AC21DA7BF02}"/>
    <dgm:cxn modelId="{5F005332-4D00-401A-93B9-2D1B994384D0}" type="presOf" srcId="{3C99FEC7-1552-49A6-A49F-B47A62CC9C15}" destId="{713C9468-4631-41A8-8BBD-0C1EB7941757}" srcOrd="0" destOrd="0" presId="urn:microsoft.com/office/officeart/2005/8/layout/process2"/>
    <dgm:cxn modelId="{6EAEFE7F-BB61-4885-9B7F-6F8CA1B335BF}" type="presOf" srcId="{6495A4CF-DEE3-4B82-9F37-9ECBF33614EE}" destId="{8E14B318-2DB7-4AD9-B17A-8F4A0ADDBFDA}" srcOrd="0" destOrd="0" presId="urn:microsoft.com/office/officeart/2005/8/layout/process2"/>
    <dgm:cxn modelId="{C671FE85-9CCB-4680-A2CA-75EA5DFDFEA5}" type="presOf" srcId="{2F630778-B7F7-461A-9366-88270EA7C2FD}" destId="{B076427C-5F9D-4F04-9FEC-7CF9003A4A6C}" srcOrd="0" destOrd="0" presId="urn:microsoft.com/office/officeart/2005/8/layout/process2"/>
    <dgm:cxn modelId="{5B14FF91-3487-44E2-853F-5BBDA21B183F}" type="presOf" srcId="{0FA6B887-6893-4753-B9DF-B65873FC7302}" destId="{B5111FA2-0DC8-4AB5-A992-7DD94B627AE4}" srcOrd="0" destOrd="0" presId="urn:microsoft.com/office/officeart/2005/8/layout/process2"/>
    <dgm:cxn modelId="{5E9BD7A8-BF95-4DBE-A7F9-53B096765FE7}" srcId="{3A05284A-37B8-400F-9461-412C922F21E4}" destId="{3C99FEC7-1552-49A6-A49F-B47A62CC9C15}" srcOrd="1" destOrd="0" parTransId="{2A4F0823-D49F-4B6D-9B9C-CA3385A42E69}" sibTransId="{6495A4CF-DEE3-4B82-9F37-9ECBF33614EE}"/>
    <dgm:cxn modelId="{82115FB1-5CCE-46B7-AD0F-71A9962A6279}" type="presOf" srcId="{6495A4CF-DEE3-4B82-9F37-9ECBF33614EE}" destId="{2BCB429A-E792-4B7F-A23F-30D785EED0FB}" srcOrd="1" destOrd="0" presId="urn:microsoft.com/office/officeart/2005/8/layout/process2"/>
    <dgm:cxn modelId="{A78B89B6-F4CF-4977-8078-AF1AB86CB976}" type="presOf" srcId="{92A6CDF3-C868-4082-97FE-CBB81D0C24CC}" destId="{A2A50928-CEC7-417B-9CC0-D3023DB27B76}" srcOrd="0" destOrd="0" presId="urn:microsoft.com/office/officeart/2005/8/layout/process2"/>
    <dgm:cxn modelId="{BF8AAAE0-2580-4C9F-A79F-CEC8DEAFCBF5}" srcId="{3A05284A-37B8-400F-9461-412C922F21E4}" destId="{2F630778-B7F7-461A-9366-88270EA7C2FD}" srcOrd="0" destOrd="0" parTransId="{8A8492B7-726C-478B-B803-69370CB27EF3}" sibTransId="{92A6CDF3-C868-4082-97FE-CBB81D0C24CC}"/>
    <dgm:cxn modelId="{0D539CF0-8532-4F10-BA1C-8124B29ED3D3}" type="presOf" srcId="{92A6CDF3-C868-4082-97FE-CBB81D0C24CC}" destId="{6317A1BB-10FD-4A91-9475-4E8FDBD52D11}" srcOrd="1" destOrd="0" presId="urn:microsoft.com/office/officeart/2005/8/layout/process2"/>
    <dgm:cxn modelId="{D8C8D32E-9FD0-4920-9A2A-716E4A771F65}" type="presParOf" srcId="{6B913D74-5031-4CFA-AA94-EFBAC65AF847}" destId="{B076427C-5F9D-4F04-9FEC-7CF9003A4A6C}" srcOrd="0" destOrd="0" presId="urn:microsoft.com/office/officeart/2005/8/layout/process2"/>
    <dgm:cxn modelId="{231ADFE1-0F0C-4CAD-9B33-EF006CB265B9}" type="presParOf" srcId="{6B913D74-5031-4CFA-AA94-EFBAC65AF847}" destId="{A2A50928-CEC7-417B-9CC0-D3023DB27B76}" srcOrd="1" destOrd="0" presId="urn:microsoft.com/office/officeart/2005/8/layout/process2"/>
    <dgm:cxn modelId="{91014C02-E62B-4726-A221-7C7DA457530D}" type="presParOf" srcId="{A2A50928-CEC7-417B-9CC0-D3023DB27B76}" destId="{6317A1BB-10FD-4A91-9475-4E8FDBD52D11}" srcOrd="0" destOrd="0" presId="urn:microsoft.com/office/officeart/2005/8/layout/process2"/>
    <dgm:cxn modelId="{DEC8990E-DA74-430A-8808-BBAC010C5F67}" type="presParOf" srcId="{6B913D74-5031-4CFA-AA94-EFBAC65AF847}" destId="{713C9468-4631-41A8-8BBD-0C1EB7941757}" srcOrd="2" destOrd="0" presId="urn:microsoft.com/office/officeart/2005/8/layout/process2"/>
    <dgm:cxn modelId="{862314AD-8FBD-4154-971D-FDB32816BD79}" type="presParOf" srcId="{6B913D74-5031-4CFA-AA94-EFBAC65AF847}" destId="{8E14B318-2DB7-4AD9-B17A-8F4A0ADDBFDA}" srcOrd="3" destOrd="0" presId="urn:microsoft.com/office/officeart/2005/8/layout/process2"/>
    <dgm:cxn modelId="{5DC8BBE5-C854-46A4-91C9-4270CCBB11DF}" type="presParOf" srcId="{8E14B318-2DB7-4AD9-B17A-8F4A0ADDBFDA}" destId="{2BCB429A-E792-4B7F-A23F-30D785EED0FB}" srcOrd="0" destOrd="0" presId="urn:microsoft.com/office/officeart/2005/8/layout/process2"/>
    <dgm:cxn modelId="{D5FBADF8-43B6-4AE0-9F29-EA1D23AA4119}" type="presParOf" srcId="{6B913D74-5031-4CFA-AA94-EFBAC65AF847}" destId="{B5111FA2-0DC8-4AB5-A992-7DD94B627AE4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3A05284A-37B8-400F-9461-412C922F21E4}" type="doc">
      <dgm:prSet loTypeId="urn:microsoft.com/office/officeart/2005/8/layout/process2" loCatId="process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2F630778-B7F7-461A-9366-88270EA7C2FD}">
      <dgm:prSet phldrT="[Tex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ln>
          <a:solidFill>
            <a:schemeClr val="tx1"/>
          </a:solidFill>
        </a:ln>
      </dgm:spPr>
      <dgm:t>
        <a:bodyPr/>
        <a:lstStyle/>
        <a:p>
          <a:r>
            <a:rPr lang="en-GB" sz="1600" b="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CENA" panose="02000000000000000000" pitchFamily="2" charset="0"/>
              <a:cs typeface="Arial" panose="020B0604020202020204" pitchFamily="34" charset="0"/>
            </a:rPr>
            <a:t>ALL </a:t>
          </a:r>
          <a:r>
            <a:rPr lang="en-GB" sz="1600" b="0" dirty="0">
              <a:solidFill>
                <a:schemeClr val="tx1"/>
              </a:solidFill>
              <a:latin typeface="AR CENA" panose="02000000000000000000" pitchFamily="2" charset="0"/>
              <a:cs typeface="Arial" panose="020B0604020202020204" pitchFamily="34" charset="0"/>
            </a:rPr>
            <a:t>will be able to identify parallel lines from their equations.</a:t>
          </a:r>
          <a:endParaRPr lang="en-US" sz="1600" b="0" dirty="0">
            <a:latin typeface="AR CENA" panose="02000000000000000000" pitchFamily="2" charset="0"/>
          </a:endParaRPr>
        </a:p>
      </dgm:t>
    </dgm:pt>
    <dgm:pt modelId="{8A8492B7-726C-478B-B803-69370CB27EF3}" type="parTrans" cxnId="{BF8AAAE0-2580-4C9F-A79F-CEC8DEAFCBF5}">
      <dgm:prSet/>
      <dgm:spPr/>
      <dgm:t>
        <a:bodyPr/>
        <a:lstStyle/>
        <a:p>
          <a:endParaRPr lang="en-US" sz="2000">
            <a:latin typeface="AR CENA" panose="02000000000000000000" pitchFamily="2" charset="0"/>
          </a:endParaRPr>
        </a:p>
      </dgm:t>
    </dgm:pt>
    <dgm:pt modelId="{92A6CDF3-C868-4082-97FE-CBB81D0C24CC}" type="sibTrans" cxnId="{BF8AAAE0-2580-4C9F-A79F-CEC8DEAFCBF5}">
      <dgm:prSet custT="1"/>
      <dgm:spPr/>
      <dgm:t>
        <a:bodyPr/>
        <a:lstStyle/>
        <a:p>
          <a:endParaRPr lang="en-US" sz="2400">
            <a:latin typeface="AR CENA" panose="02000000000000000000" pitchFamily="2" charset="0"/>
          </a:endParaRPr>
        </a:p>
      </dgm:t>
    </dgm:pt>
    <dgm:pt modelId="{3C99FEC7-1552-49A6-A49F-B47A62CC9C15}">
      <dgm:prSet phldrT="[Text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ln>
          <a:solidFill>
            <a:schemeClr val="tx1"/>
          </a:solidFill>
        </a:ln>
      </dgm:spPr>
      <dgm:t>
        <a:bodyPr/>
        <a:lstStyle/>
        <a:p>
          <a:r>
            <a:rPr lang="en-GB" sz="1600" b="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CENA" panose="02000000000000000000" pitchFamily="2" charset="0"/>
              <a:cs typeface="Arial" panose="020B0604020202020204" pitchFamily="34" charset="0"/>
            </a:rPr>
            <a:t>MOST</a:t>
          </a:r>
          <a:r>
            <a:rPr lang="en-GB" sz="1600" b="0" dirty="0">
              <a:solidFill>
                <a:schemeClr val="tx1"/>
              </a:solidFill>
              <a:latin typeface="AR CENA" panose="02000000000000000000" pitchFamily="2" charset="0"/>
              <a:cs typeface="Arial" panose="020B0604020202020204" pitchFamily="34" charset="0"/>
            </a:rPr>
            <a:t> will be able to identify perpendicular lines from their equations.</a:t>
          </a:r>
          <a:endParaRPr lang="en-US" sz="1600" b="0" dirty="0">
            <a:latin typeface="AR CENA" panose="02000000000000000000" pitchFamily="2" charset="0"/>
          </a:endParaRPr>
        </a:p>
      </dgm:t>
    </dgm:pt>
    <dgm:pt modelId="{2A4F0823-D49F-4B6D-9B9C-CA3385A42E69}" type="parTrans" cxnId="{5E9BD7A8-BF95-4DBE-A7F9-53B096765FE7}">
      <dgm:prSet/>
      <dgm:spPr/>
      <dgm:t>
        <a:bodyPr/>
        <a:lstStyle/>
        <a:p>
          <a:endParaRPr lang="en-US" sz="2000">
            <a:latin typeface="AR CENA" panose="02000000000000000000" pitchFamily="2" charset="0"/>
          </a:endParaRPr>
        </a:p>
      </dgm:t>
    </dgm:pt>
    <dgm:pt modelId="{6495A4CF-DEE3-4B82-9F37-9ECBF33614EE}" type="sibTrans" cxnId="{5E9BD7A8-BF95-4DBE-A7F9-53B096765FE7}">
      <dgm:prSet custT="1"/>
      <dgm:spPr/>
      <dgm:t>
        <a:bodyPr/>
        <a:lstStyle/>
        <a:p>
          <a:endParaRPr lang="en-US" sz="2400">
            <a:latin typeface="AR CENA" panose="02000000000000000000" pitchFamily="2" charset="0"/>
          </a:endParaRPr>
        </a:p>
      </dgm:t>
    </dgm:pt>
    <dgm:pt modelId="{0FA6B887-6893-4753-B9DF-B65873FC7302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ln>
          <a:solidFill>
            <a:schemeClr val="tx1"/>
          </a:solidFill>
        </a:ln>
      </dgm:spPr>
      <dgm:t>
        <a:bodyPr/>
        <a:lstStyle/>
        <a:p>
          <a:r>
            <a:rPr lang="en-GB" sz="1600" b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CENA" panose="02000000000000000000" pitchFamily="2" charset="0"/>
              <a:cs typeface="Arial" panose="020B0604020202020204" pitchFamily="34" charset="0"/>
            </a:rPr>
            <a:t>SOME</a:t>
          </a:r>
          <a:r>
            <a:rPr lang="en-GB" sz="1600" b="0" dirty="0">
              <a:solidFill>
                <a:schemeClr val="tx1"/>
              </a:solidFill>
              <a:latin typeface="AR CENA" panose="02000000000000000000" pitchFamily="2" charset="0"/>
              <a:cs typeface="Arial" panose="020B0604020202020204" pitchFamily="34" charset="0"/>
            </a:rPr>
            <a:t> will be able to solve problems involving parallel and perpendicular lines.</a:t>
          </a:r>
          <a:endParaRPr lang="en-US" sz="1600" b="0" dirty="0">
            <a:latin typeface="AR CENA" panose="02000000000000000000" pitchFamily="2" charset="0"/>
          </a:endParaRPr>
        </a:p>
      </dgm:t>
    </dgm:pt>
    <dgm:pt modelId="{BB32241F-AC75-4EC5-822B-A590B6B363BE}" type="parTrans" cxnId="{8613932A-4B1C-4A10-AF4C-59D2DA58369B}">
      <dgm:prSet/>
      <dgm:spPr/>
      <dgm:t>
        <a:bodyPr/>
        <a:lstStyle/>
        <a:p>
          <a:endParaRPr lang="en-US" sz="2000">
            <a:latin typeface="AR CENA" panose="02000000000000000000" pitchFamily="2" charset="0"/>
          </a:endParaRPr>
        </a:p>
      </dgm:t>
    </dgm:pt>
    <dgm:pt modelId="{477F00CA-493B-472A-A3E2-1AC21DA7BF02}" type="sibTrans" cxnId="{8613932A-4B1C-4A10-AF4C-59D2DA58369B}">
      <dgm:prSet/>
      <dgm:spPr/>
      <dgm:t>
        <a:bodyPr/>
        <a:lstStyle/>
        <a:p>
          <a:endParaRPr lang="en-US" sz="2000">
            <a:latin typeface="AR CENA" panose="02000000000000000000" pitchFamily="2" charset="0"/>
          </a:endParaRPr>
        </a:p>
      </dgm:t>
    </dgm:pt>
    <dgm:pt modelId="{6B913D74-5031-4CFA-AA94-EFBAC65AF847}" type="pres">
      <dgm:prSet presAssocID="{3A05284A-37B8-400F-9461-412C922F21E4}" presName="linearFlow" presStyleCnt="0">
        <dgm:presLayoutVars>
          <dgm:resizeHandles val="exact"/>
        </dgm:presLayoutVars>
      </dgm:prSet>
      <dgm:spPr/>
    </dgm:pt>
    <dgm:pt modelId="{B076427C-5F9D-4F04-9FEC-7CF9003A4A6C}" type="pres">
      <dgm:prSet presAssocID="{2F630778-B7F7-461A-9366-88270EA7C2FD}" presName="node" presStyleLbl="node1" presStyleIdx="0" presStyleCnt="3">
        <dgm:presLayoutVars>
          <dgm:bulletEnabled val="1"/>
        </dgm:presLayoutVars>
      </dgm:prSet>
      <dgm:spPr/>
    </dgm:pt>
    <dgm:pt modelId="{A2A50928-CEC7-417B-9CC0-D3023DB27B76}" type="pres">
      <dgm:prSet presAssocID="{92A6CDF3-C868-4082-97FE-CBB81D0C24CC}" presName="sibTrans" presStyleLbl="sibTrans2D1" presStyleIdx="0" presStyleCnt="2"/>
      <dgm:spPr/>
    </dgm:pt>
    <dgm:pt modelId="{6317A1BB-10FD-4A91-9475-4E8FDBD52D11}" type="pres">
      <dgm:prSet presAssocID="{92A6CDF3-C868-4082-97FE-CBB81D0C24CC}" presName="connectorText" presStyleLbl="sibTrans2D1" presStyleIdx="0" presStyleCnt="2"/>
      <dgm:spPr/>
    </dgm:pt>
    <dgm:pt modelId="{713C9468-4631-41A8-8BBD-0C1EB7941757}" type="pres">
      <dgm:prSet presAssocID="{3C99FEC7-1552-49A6-A49F-B47A62CC9C15}" presName="node" presStyleLbl="node1" presStyleIdx="1" presStyleCnt="3">
        <dgm:presLayoutVars>
          <dgm:bulletEnabled val="1"/>
        </dgm:presLayoutVars>
      </dgm:prSet>
      <dgm:spPr/>
    </dgm:pt>
    <dgm:pt modelId="{8E14B318-2DB7-4AD9-B17A-8F4A0ADDBFDA}" type="pres">
      <dgm:prSet presAssocID="{6495A4CF-DEE3-4B82-9F37-9ECBF33614EE}" presName="sibTrans" presStyleLbl="sibTrans2D1" presStyleIdx="1" presStyleCnt="2"/>
      <dgm:spPr/>
    </dgm:pt>
    <dgm:pt modelId="{2BCB429A-E792-4B7F-A23F-30D785EED0FB}" type="pres">
      <dgm:prSet presAssocID="{6495A4CF-DEE3-4B82-9F37-9ECBF33614EE}" presName="connectorText" presStyleLbl="sibTrans2D1" presStyleIdx="1" presStyleCnt="2"/>
      <dgm:spPr/>
    </dgm:pt>
    <dgm:pt modelId="{B5111FA2-0DC8-4AB5-A992-7DD94B627AE4}" type="pres">
      <dgm:prSet presAssocID="{0FA6B887-6893-4753-B9DF-B65873FC7302}" presName="node" presStyleLbl="node1" presStyleIdx="2" presStyleCnt="3">
        <dgm:presLayoutVars>
          <dgm:bulletEnabled val="1"/>
        </dgm:presLayoutVars>
      </dgm:prSet>
      <dgm:spPr/>
    </dgm:pt>
  </dgm:ptLst>
  <dgm:cxnLst>
    <dgm:cxn modelId="{F8EB8921-0A7E-45AB-BB29-AA0EE8E4395E}" type="presOf" srcId="{3A05284A-37B8-400F-9461-412C922F21E4}" destId="{6B913D74-5031-4CFA-AA94-EFBAC65AF847}" srcOrd="0" destOrd="0" presId="urn:microsoft.com/office/officeart/2005/8/layout/process2"/>
    <dgm:cxn modelId="{8613932A-4B1C-4A10-AF4C-59D2DA58369B}" srcId="{3A05284A-37B8-400F-9461-412C922F21E4}" destId="{0FA6B887-6893-4753-B9DF-B65873FC7302}" srcOrd="2" destOrd="0" parTransId="{BB32241F-AC75-4EC5-822B-A590B6B363BE}" sibTransId="{477F00CA-493B-472A-A3E2-1AC21DA7BF02}"/>
    <dgm:cxn modelId="{5F005332-4D00-401A-93B9-2D1B994384D0}" type="presOf" srcId="{3C99FEC7-1552-49A6-A49F-B47A62CC9C15}" destId="{713C9468-4631-41A8-8BBD-0C1EB7941757}" srcOrd="0" destOrd="0" presId="urn:microsoft.com/office/officeart/2005/8/layout/process2"/>
    <dgm:cxn modelId="{6EAEFE7F-BB61-4885-9B7F-6F8CA1B335BF}" type="presOf" srcId="{6495A4CF-DEE3-4B82-9F37-9ECBF33614EE}" destId="{8E14B318-2DB7-4AD9-B17A-8F4A0ADDBFDA}" srcOrd="0" destOrd="0" presId="urn:microsoft.com/office/officeart/2005/8/layout/process2"/>
    <dgm:cxn modelId="{C671FE85-9CCB-4680-A2CA-75EA5DFDFEA5}" type="presOf" srcId="{2F630778-B7F7-461A-9366-88270EA7C2FD}" destId="{B076427C-5F9D-4F04-9FEC-7CF9003A4A6C}" srcOrd="0" destOrd="0" presId="urn:microsoft.com/office/officeart/2005/8/layout/process2"/>
    <dgm:cxn modelId="{5B14FF91-3487-44E2-853F-5BBDA21B183F}" type="presOf" srcId="{0FA6B887-6893-4753-B9DF-B65873FC7302}" destId="{B5111FA2-0DC8-4AB5-A992-7DD94B627AE4}" srcOrd="0" destOrd="0" presId="urn:microsoft.com/office/officeart/2005/8/layout/process2"/>
    <dgm:cxn modelId="{5E9BD7A8-BF95-4DBE-A7F9-53B096765FE7}" srcId="{3A05284A-37B8-400F-9461-412C922F21E4}" destId="{3C99FEC7-1552-49A6-A49F-B47A62CC9C15}" srcOrd="1" destOrd="0" parTransId="{2A4F0823-D49F-4B6D-9B9C-CA3385A42E69}" sibTransId="{6495A4CF-DEE3-4B82-9F37-9ECBF33614EE}"/>
    <dgm:cxn modelId="{82115FB1-5CCE-46B7-AD0F-71A9962A6279}" type="presOf" srcId="{6495A4CF-DEE3-4B82-9F37-9ECBF33614EE}" destId="{2BCB429A-E792-4B7F-A23F-30D785EED0FB}" srcOrd="1" destOrd="0" presId="urn:microsoft.com/office/officeart/2005/8/layout/process2"/>
    <dgm:cxn modelId="{A78B89B6-F4CF-4977-8078-AF1AB86CB976}" type="presOf" srcId="{92A6CDF3-C868-4082-97FE-CBB81D0C24CC}" destId="{A2A50928-CEC7-417B-9CC0-D3023DB27B76}" srcOrd="0" destOrd="0" presId="urn:microsoft.com/office/officeart/2005/8/layout/process2"/>
    <dgm:cxn modelId="{BF8AAAE0-2580-4C9F-A79F-CEC8DEAFCBF5}" srcId="{3A05284A-37B8-400F-9461-412C922F21E4}" destId="{2F630778-B7F7-461A-9366-88270EA7C2FD}" srcOrd="0" destOrd="0" parTransId="{8A8492B7-726C-478B-B803-69370CB27EF3}" sibTransId="{92A6CDF3-C868-4082-97FE-CBB81D0C24CC}"/>
    <dgm:cxn modelId="{0D539CF0-8532-4F10-BA1C-8124B29ED3D3}" type="presOf" srcId="{92A6CDF3-C868-4082-97FE-CBB81D0C24CC}" destId="{6317A1BB-10FD-4A91-9475-4E8FDBD52D11}" srcOrd="1" destOrd="0" presId="urn:microsoft.com/office/officeart/2005/8/layout/process2"/>
    <dgm:cxn modelId="{D8C8D32E-9FD0-4920-9A2A-716E4A771F65}" type="presParOf" srcId="{6B913D74-5031-4CFA-AA94-EFBAC65AF847}" destId="{B076427C-5F9D-4F04-9FEC-7CF9003A4A6C}" srcOrd="0" destOrd="0" presId="urn:microsoft.com/office/officeart/2005/8/layout/process2"/>
    <dgm:cxn modelId="{231ADFE1-0F0C-4CAD-9B33-EF006CB265B9}" type="presParOf" srcId="{6B913D74-5031-4CFA-AA94-EFBAC65AF847}" destId="{A2A50928-CEC7-417B-9CC0-D3023DB27B76}" srcOrd="1" destOrd="0" presId="urn:microsoft.com/office/officeart/2005/8/layout/process2"/>
    <dgm:cxn modelId="{91014C02-E62B-4726-A221-7C7DA457530D}" type="presParOf" srcId="{A2A50928-CEC7-417B-9CC0-D3023DB27B76}" destId="{6317A1BB-10FD-4A91-9475-4E8FDBD52D11}" srcOrd="0" destOrd="0" presId="urn:microsoft.com/office/officeart/2005/8/layout/process2"/>
    <dgm:cxn modelId="{DEC8990E-DA74-430A-8808-BBAC010C5F67}" type="presParOf" srcId="{6B913D74-5031-4CFA-AA94-EFBAC65AF847}" destId="{713C9468-4631-41A8-8BBD-0C1EB7941757}" srcOrd="2" destOrd="0" presId="urn:microsoft.com/office/officeart/2005/8/layout/process2"/>
    <dgm:cxn modelId="{862314AD-8FBD-4154-971D-FDB32816BD79}" type="presParOf" srcId="{6B913D74-5031-4CFA-AA94-EFBAC65AF847}" destId="{8E14B318-2DB7-4AD9-B17A-8F4A0ADDBFDA}" srcOrd="3" destOrd="0" presId="urn:microsoft.com/office/officeart/2005/8/layout/process2"/>
    <dgm:cxn modelId="{5DC8BBE5-C854-46A4-91C9-4270CCBB11DF}" type="presParOf" srcId="{8E14B318-2DB7-4AD9-B17A-8F4A0ADDBFDA}" destId="{2BCB429A-E792-4B7F-A23F-30D785EED0FB}" srcOrd="0" destOrd="0" presId="urn:microsoft.com/office/officeart/2005/8/layout/process2"/>
    <dgm:cxn modelId="{D5FBADF8-43B6-4AE0-9F29-EA1D23AA4119}" type="presParOf" srcId="{6B913D74-5031-4CFA-AA94-EFBAC65AF847}" destId="{B5111FA2-0DC8-4AB5-A992-7DD94B627AE4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3A05284A-37B8-400F-9461-412C922F21E4}" type="doc">
      <dgm:prSet loTypeId="urn:microsoft.com/office/officeart/2005/8/layout/process2" loCatId="process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2F630778-B7F7-461A-9366-88270EA7C2FD}">
      <dgm:prSet phldrT="[Tex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ln>
          <a:solidFill>
            <a:schemeClr val="tx1"/>
          </a:solidFill>
        </a:ln>
      </dgm:spPr>
      <dgm:t>
        <a:bodyPr/>
        <a:lstStyle/>
        <a:p>
          <a:r>
            <a:rPr lang="en-GB" sz="1600" b="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CENA" panose="02000000000000000000" pitchFamily="2" charset="0"/>
              <a:cs typeface="Arial" panose="020B0604020202020204" pitchFamily="34" charset="0"/>
            </a:rPr>
            <a:t>ALL </a:t>
          </a:r>
          <a:r>
            <a:rPr lang="en-GB" sz="1600" b="0" dirty="0">
              <a:solidFill>
                <a:schemeClr val="tx1"/>
              </a:solidFill>
              <a:latin typeface="AR CENA" panose="02000000000000000000" pitchFamily="2" charset="0"/>
              <a:cs typeface="Arial" panose="020B0604020202020204" pitchFamily="34" charset="0"/>
            </a:rPr>
            <a:t>will be able to identify parallel lines from their equations.</a:t>
          </a:r>
          <a:endParaRPr lang="en-US" sz="1600" b="0" dirty="0">
            <a:latin typeface="AR CENA" panose="02000000000000000000" pitchFamily="2" charset="0"/>
          </a:endParaRPr>
        </a:p>
      </dgm:t>
    </dgm:pt>
    <dgm:pt modelId="{8A8492B7-726C-478B-B803-69370CB27EF3}" type="parTrans" cxnId="{BF8AAAE0-2580-4C9F-A79F-CEC8DEAFCBF5}">
      <dgm:prSet/>
      <dgm:spPr/>
      <dgm:t>
        <a:bodyPr/>
        <a:lstStyle/>
        <a:p>
          <a:endParaRPr lang="en-US" sz="2000">
            <a:latin typeface="AR CENA" panose="02000000000000000000" pitchFamily="2" charset="0"/>
          </a:endParaRPr>
        </a:p>
      </dgm:t>
    </dgm:pt>
    <dgm:pt modelId="{92A6CDF3-C868-4082-97FE-CBB81D0C24CC}" type="sibTrans" cxnId="{BF8AAAE0-2580-4C9F-A79F-CEC8DEAFCBF5}">
      <dgm:prSet custT="1"/>
      <dgm:spPr/>
      <dgm:t>
        <a:bodyPr/>
        <a:lstStyle/>
        <a:p>
          <a:endParaRPr lang="en-US" sz="2400">
            <a:latin typeface="AR CENA" panose="02000000000000000000" pitchFamily="2" charset="0"/>
          </a:endParaRPr>
        </a:p>
      </dgm:t>
    </dgm:pt>
    <dgm:pt modelId="{3C99FEC7-1552-49A6-A49F-B47A62CC9C15}">
      <dgm:prSet phldrT="[Text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ln>
          <a:solidFill>
            <a:schemeClr val="tx1"/>
          </a:solidFill>
        </a:ln>
      </dgm:spPr>
      <dgm:t>
        <a:bodyPr/>
        <a:lstStyle/>
        <a:p>
          <a:r>
            <a:rPr lang="en-GB" sz="1600" b="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CENA" panose="02000000000000000000" pitchFamily="2" charset="0"/>
              <a:cs typeface="Arial" panose="020B0604020202020204" pitchFamily="34" charset="0"/>
            </a:rPr>
            <a:t>MOST</a:t>
          </a:r>
          <a:r>
            <a:rPr lang="en-GB" sz="1600" b="0" dirty="0">
              <a:solidFill>
                <a:schemeClr val="tx1"/>
              </a:solidFill>
              <a:latin typeface="AR CENA" panose="02000000000000000000" pitchFamily="2" charset="0"/>
              <a:cs typeface="Arial" panose="020B0604020202020204" pitchFamily="34" charset="0"/>
            </a:rPr>
            <a:t> will be able to identify perpendicular lines from their equations.</a:t>
          </a:r>
          <a:endParaRPr lang="en-US" sz="1600" b="0" dirty="0">
            <a:latin typeface="AR CENA" panose="02000000000000000000" pitchFamily="2" charset="0"/>
          </a:endParaRPr>
        </a:p>
      </dgm:t>
    </dgm:pt>
    <dgm:pt modelId="{2A4F0823-D49F-4B6D-9B9C-CA3385A42E69}" type="parTrans" cxnId="{5E9BD7A8-BF95-4DBE-A7F9-53B096765FE7}">
      <dgm:prSet/>
      <dgm:spPr/>
      <dgm:t>
        <a:bodyPr/>
        <a:lstStyle/>
        <a:p>
          <a:endParaRPr lang="en-US" sz="2000">
            <a:latin typeface="AR CENA" panose="02000000000000000000" pitchFamily="2" charset="0"/>
          </a:endParaRPr>
        </a:p>
      </dgm:t>
    </dgm:pt>
    <dgm:pt modelId="{6495A4CF-DEE3-4B82-9F37-9ECBF33614EE}" type="sibTrans" cxnId="{5E9BD7A8-BF95-4DBE-A7F9-53B096765FE7}">
      <dgm:prSet custT="1"/>
      <dgm:spPr/>
      <dgm:t>
        <a:bodyPr/>
        <a:lstStyle/>
        <a:p>
          <a:endParaRPr lang="en-US" sz="2400">
            <a:latin typeface="AR CENA" panose="02000000000000000000" pitchFamily="2" charset="0"/>
          </a:endParaRPr>
        </a:p>
      </dgm:t>
    </dgm:pt>
    <dgm:pt modelId="{0FA6B887-6893-4753-B9DF-B65873FC7302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ln>
          <a:solidFill>
            <a:schemeClr val="tx1"/>
          </a:solidFill>
        </a:ln>
      </dgm:spPr>
      <dgm:t>
        <a:bodyPr/>
        <a:lstStyle/>
        <a:p>
          <a:r>
            <a:rPr lang="en-GB" sz="1600" b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CENA" panose="02000000000000000000" pitchFamily="2" charset="0"/>
              <a:cs typeface="Arial" panose="020B0604020202020204" pitchFamily="34" charset="0"/>
            </a:rPr>
            <a:t>SOME</a:t>
          </a:r>
          <a:r>
            <a:rPr lang="en-GB" sz="1600" b="0" dirty="0">
              <a:solidFill>
                <a:schemeClr val="tx1"/>
              </a:solidFill>
              <a:latin typeface="AR CENA" panose="02000000000000000000" pitchFamily="2" charset="0"/>
              <a:cs typeface="Arial" panose="020B0604020202020204" pitchFamily="34" charset="0"/>
            </a:rPr>
            <a:t> will be able to solve problems involving parallel and perpendicular lines.</a:t>
          </a:r>
          <a:endParaRPr lang="en-US" sz="1600" b="0" dirty="0">
            <a:latin typeface="AR CENA" panose="02000000000000000000" pitchFamily="2" charset="0"/>
          </a:endParaRPr>
        </a:p>
      </dgm:t>
    </dgm:pt>
    <dgm:pt modelId="{BB32241F-AC75-4EC5-822B-A590B6B363BE}" type="parTrans" cxnId="{8613932A-4B1C-4A10-AF4C-59D2DA58369B}">
      <dgm:prSet/>
      <dgm:spPr/>
      <dgm:t>
        <a:bodyPr/>
        <a:lstStyle/>
        <a:p>
          <a:endParaRPr lang="en-US" sz="2000">
            <a:latin typeface="AR CENA" panose="02000000000000000000" pitchFamily="2" charset="0"/>
          </a:endParaRPr>
        </a:p>
      </dgm:t>
    </dgm:pt>
    <dgm:pt modelId="{477F00CA-493B-472A-A3E2-1AC21DA7BF02}" type="sibTrans" cxnId="{8613932A-4B1C-4A10-AF4C-59D2DA58369B}">
      <dgm:prSet/>
      <dgm:spPr/>
      <dgm:t>
        <a:bodyPr/>
        <a:lstStyle/>
        <a:p>
          <a:endParaRPr lang="en-US" sz="2000">
            <a:latin typeface="AR CENA" panose="02000000000000000000" pitchFamily="2" charset="0"/>
          </a:endParaRPr>
        </a:p>
      </dgm:t>
    </dgm:pt>
    <dgm:pt modelId="{6B913D74-5031-4CFA-AA94-EFBAC65AF847}" type="pres">
      <dgm:prSet presAssocID="{3A05284A-37B8-400F-9461-412C922F21E4}" presName="linearFlow" presStyleCnt="0">
        <dgm:presLayoutVars>
          <dgm:resizeHandles val="exact"/>
        </dgm:presLayoutVars>
      </dgm:prSet>
      <dgm:spPr/>
    </dgm:pt>
    <dgm:pt modelId="{B076427C-5F9D-4F04-9FEC-7CF9003A4A6C}" type="pres">
      <dgm:prSet presAssocID="{2F630778-B7F7-461A-9366-88270EA7C2FD}" presName="node" presStyleLbl="node1" presStyleIdx="0" presStyleCnt="3">
        <dgm:presLayoutVars>
          <dgm:bulletEnabled val="1"/>
        </dgm:presLayoutVars>
      </dgm:prSet>
      <dgm:spPr/>
    </dgm:pt>
    <dgm:pt modelId="{A2A50928-CEC7-417B-9CC0-D3023DB27B76}" type="pres">
      <dgm:prSet presAssocID="{92A6CDF3-C868-4082-97FE-CBB81D0C24CC}" presName="sibTrans" presStyleLbl="sibTrans2D1" presStyleIdx="0" presStyleCnt="2"/>
      <dgm:spPr/>
    </dgm:pt>
    <dgm:pt modelId="{6317A1BB-10FD-4A91-9475-4E8FDBD52D11}" type="pres">
      <dgm:prSet presAssocID="{92A6CDF3-C868-4082-97FE-CBB81D0C24CC}" presName="connectorText" presStyleLbl="sibTrans2D1" presStyleIdx="0" presStyleCnt="2"/>
      <dgm:spPr/>
    </dgm:pt>
    <dgm:pt modelId="{713C9468-4631-41A8-8BBD-0C1EB7941757}" type="pres">
      <dgm:prSet presAssocID="{3C99FEC7-1552-49A6-A49F-B47A62CC9C15}" presName="node" presStyleLbl="node1" presStyleIdx="1" presStyleCnt="3">
        <dgm:presLayoutVars>
          <dgm:bulletEnabled val="1"/>
        </dgm:presLayoutVars>
      </dgm:prSet>
      <dgm:spPr/>
    </dgm:pt>
    <dgm:pt modelId="{8E14B318-2DB7-4AD9-B17A-8F4A0ADDBFDA}" type="pres">
      <dgm:prSet presAssocID="{6495A4CF-DEE3-4B82-9F37-9ECBF33614EE}" presName="sibTrans" presStyleLbl="sibTrans2D1" presStyleIdx="1" presStyleCnt="2"/>
      <dgm:spPr/>
    </dgm:pt>
    <dgm:pt modelId="{2BCB429A-E792-4B7F-A23F-30D785EED0FB}" type="pres">
      <dgm:prSet presAssocID="{6495A4CF-DEE3-4B82-9F37-9ECBF33614EE}" presName="connectorText" presStyleLbl="sibTrans2D1" presStyleIdx="1" presStyleCnt="2"/>
      <dgm:spPr/>
    </dgm:pt>
    <dgm:pt modelId="{B5111FA2-0DC8-4AB5-A992-7DD94B627AE4}" type="pres">
      <dgm:prSet presAssocID="{0FA6B887-6893-4753-B9DF-B65873FC7302}" presName="node" presStyleLbl="node1" presStyleIdx="2" presStyleCnt="3">
        <dgm:presLayoutVars>
          <dgm:bulletEnabled val="1"/>
        </dgm:presLayoutVars>
      </dgm:prSet>
      <dgm:spPr/>
    </dgm:pt>
  </dgm:ptLst>
  <dgm:cxnLst>
    <dgm:cxn modelId="{F8EB8921-0A7E-45AB-BB29-AA0EE8E4395E}" type="presOf" srcId="{3A05284A-37B8-400F-9461-412C922F21E4}" destId="{6B913D74-5031-4CFA-AA94-EFBAC65AF847}" srcOrd="0" destOrd="0" presId="urn:microsoft.com/office/officeart/2005/8/layout/process2"/>
    <dgm:cxn modelId="{8613932A-4B1C-4A10-AF4C-59D2DA58369B}" srcId="{3A05284A-37B8-400F-9461-412C922F21E4}" destId="{0FA6B887-6893-4753-B9DF-B65873FC7302}" srcOrd="2" destOrd="0" parTransId="{BB32241F-AC75-4EC5-822B-A590B6B363BE}" sibTransId="{477F00CA-493B-472A-A3E2-1AC21DA7BF02}"/>
    <dgm:cxn modelId="{5F005332-4D00-401A-93B9-2D1B994384D0}" type="presOf" srcId="{3C99FEC7-1552-49A6-A49F-B47A62CC9C15}" destId="{713C9468-4631-41A8-8BBD-0C1EB7941757}" srcOrd="0" destOrd="0" presId="urn:microsoft.com/office/officeart/2005/8/layout/process2"/>
    <dgm:cxn modelId="{6EAEFE7F-BB61-4885-9B7F-6F8CA1B335BF}" type="presOf" srcId="{6495A4CF-DEE3-4B82-9F37-9ECBF33614EE}" destId="{8E14B318-2DB7-4AD9-B17A-8F4A0ADDBFDA}" srcOrd="0" destOrd="0" presId="urn:microsoft.com/office/officeart/2005/8/layout/process2"/>
    <dgm:cxn modelId="{C671FE85-9CCB-4680-A2CA-75EA5DFDFEA5}" type="presOf" srcId="{2F630778-B7F7-461A-9366-88270EA7C2FD}" destId="{B076427C-5F9D-4F04-9FEC-7CF9003A4A6C}" srcOrd="0" destOrd="0" presId="urn:microsoft.com/office/officeart/2005/8/layout/process2"/>
    <dgm:cxn modelId="{5B14FF91-3487-44E2-853F-5BBDA21B183F}" type="presOf" srcId="{0FA6B887-6893-4753-B9DF-B65873FC7302}" destId="{B5111FA2-0DC8-4AB5-A992-7DD94B627AE4}" srcOrd="0" destOrd="0" presId="urn:microsoft.com/office/officeart/2005/8/layout/process2"/>
    <dgm:cxn modelId="{5E9BD7A8-BF95-4DBE-A7F9-53B096765FE7}" srcId="{3A05284A-37B8-400F-9461-412C922F21E4}" destId="{3C99FEC7-1552-49A6-A49F-B47A62CC9C15}" srcOrd="1" destOrd="0" parTransId="{2A4F0823-D49F-4B6D-9B9C-CA3385A42E69}" sibTransId="{6495A4CF-DEE3-4B82-9F37-9ECBF33614EE}"/>
    <dgm:cxn modelId="{82115FB1-5CCE-46B7-AD0F-71A9962A6279}" type="presOf" srcId="{6495A4CF-DEE3-4B82-9F37-9ECBF33614EE}" destId="{2BCB429A-E792-4B7F-A23F-30D785EED0FB}" srcOrd="1" destOrd="0" presId="urn:microsoft.com/office/officeart/2005/8/layout/process2"/>
    <dgm:cxn modelId="{A78B89B6-F4CF-4977-8078-AF1AB86CB976}" type="presOf" srcId="{92A6CDF3-C868-4082-97FE-CBB81D0C24CC}" destId="{A2A50928-CEC7-417B-9CC0-D3023DB27B76}" srcOrd="0" destOrd="0" presId="urn:microsoft.com/office/officeart/2005/8/layout/process2"/>
    <dgm:cxn modelId="{BF8AAAE0-2580-4C9F-A79F-CEC8DEAFCBF5}" srcId="{3A05284A-37B8-400F-9461-412C922F21E4}" destId="{2F630778-B7F7-461A-9366-88270EA7C2FD}" srcOrd="0" destOrd="0" parTransId="{8A8492B7-726C-478B-B803-69370CB27EF3}" sibTransId="{92A6CDF3-C868-4082-97FE-CBB81D0C24CC}"/>
    <dgm:cxn modelId="{0D539CF0-8532-4F10-BA1C-8124B29ED3D3}" type="presOf" srcId="{92A6CDF3-C868-4082-97FE-CBB81D0C24CC}" destId="{6317A1BB-10FD-4A91-9475-4E8FDBD52D11}" srcOrd="1" destOrd="0" presId="urn:microsoft.com/office/officeart/2005/8/layout/process2"/>
    <dgm:cxn modelId="{D8C8D32E-9FD0-4920-9A2A-716E4A771F65}" type="presParOf" srcId="{6B913D74-5031-4CFA-AA94-EFBAC65AF847}" destId="{B076427C-5F9D-4F04-9FEC-7CF9003A4A6C}" srcOrd="0" destOrd="0" presId="urn:microsoft.com/office/officeart/2005/8/layout/process2"/>
    <dgm:cxn modelId="{231ADFE1-0F0C-4CAD-9B33-EF006CB265B9}" type="presParOf" srcId="{6B913D74-5031-4CFA-AA94-EFBAC65AF847}" destId="{A2A50928-CEC7-417B-9CC0-D3023DB27B76}" srcOrd="1" destOrd="0" presId="urn:microsoft.com/office/officeart/2005/8/layout/process2"/>
    <dgm:cxn modelId="{91014C02-E62B-4726-A221-7C7DA457530D}" type="presParOf" srcId="{A2A50928-CEC7-417B-9CC0-D3023DB27B76}" destId="{6317A1BB-10FD-4A91-9475-4E8FDBD52D11}" srcOrd="0" destOrd="0" presId="urn:microsoft.com/office/officeart/2005/8/layout/process2"/>
    <dgm:cxn modelId="{DEC8990E-DA74-430A-8808-BBAC010C5F67}" type="presParOf" srcId="{6B913D74-5031-4CFA-AA94-EFBAC65AF847}" destId="{713C9468-4631-41A8-8BBD-0C1EB7941757}" srcOrd="2" destOrd="0" presId="urn:microsoft.com/office/officeart/2005/8/layout/process2"/>
    <dgm:cxn modelId="{862314AD-8FBD-4154-971D-FDB32816BD79}" type="presParOf" srcId="{6B913D74-5031-4CFA-AA94-EFBAC65AF847}" destId="{8E14B318-2DB7-4AD9-B17A-8F4A0ADDBFDA}" srcOrd="3" destOrd="0" presId="urn:microsoft.com/office/officeart/2005/8/layout/process2"/>
    <dgm:cxn modelId="{5DC8BBE5-C854-46A4-91C9-4270CCBB11DF}" type="presParOf" srcId="{8E14B318-2DB7-4AD9-B17A-8F4A0ADDBFDA}" destId="{2BCB429A-E792-4B7F-A23F-30D785EED0FB}" srcOrd="0" destOrd="0" presId="urn:microsoft.com/office/officeart/2005/8/layout/process2"/>
    <dgm:cxn modelId="{D5FBADF8-43B6-4AE0-9F29-EA1D23AA4119}" type="presParOf" srcId="{6B913D74-5031-4CFA-AA94-EFBAC65AF847}" destId="{B5111FA2-0DC8-4AB5-A992-7DD94B627AE4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3A05284A-37B8-400F-9461-412C922F21E4}" type="doc">
      <dgm:prSet loTypeId="urn:microsoft.com/office/officeart/2005/8/layout/process2" loCatId="process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2F630778-B7F7-461A-9366-88270EA7C2FD}">
      <dgm:prSet phldrT="[Tex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ln>
          <a:solidFill>
            <a:schemeClr val="tx1"/>
          </a:solidFill>
        </a:ln>
      </dgm:spPr>
      <dgm:t>
        <a:bodyPr/>
        <a:lstStyle/>
        <a:p>
          <a:r>
            <a:rPr lang="en-GB" sz="1600" b="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CENA" panose="02000000000000000000" pitchFamily="2" charset="0"/>
              <a:cs typeface="Arial" panose="020B0604020202020204" pitchFamily="34" charset="0"/>
            </a:rPr>
            <a:t>ALL </a:t>
          </a:r>
          <a:r>
            <a:rPr lang="en-GB" sz="1600" b="0" dirty="0">
              <a:solidFill>
                <a:schemeClr val="tx1"/>
              </a:solidFill>
              <a:latin typeface="AR CENA" panose="02000000000000000000" pitchFamily="2" charset="0"/>
              <a:cs typeface="Arial" panose="020B0604020202020204" pitchFamily="34" charset="0"/>
            </a:rPr>
            <a:t>will be able to identify parallel lines from their equations.</a:t>
          </a:r>
          <a:endParaRPr lang="en-US" sz="1600" b="0" dirty="0">
            <a:latin typeface="AR CENA" panose="02000000000000000000" pitchFamily="2" charset="0"/>
          </a:endParaRPr>
        </a:p>
      </dgm:t>
    </dgm:pt>
    <dgm:pt modelId="{8A8492B7-726C-478B-B803-69370CB27EF3}" type="parTrans" cxnId="{BF8AAAE0-2580-4C9F-A79F-CEC8DEAFCBF5}">
      <dgm:prSet/>
      <dgm:spPr/>
      <dgm:t>
        <a:bodyPr/>
        <a:lstStyle/>
        <a:p>
          <a:endParaRPr lang="en-US" sz="2000">
            <a:latin typeface="AR CENA" panose="02000000000000000000" pitchFamily="2" charset="0"/>
          </a:endParaRPr>
        </a:p>
      </dgm:t>
    </dgm:pt>
    <dgm:pt modelId="{92A6CDF3-C868-4082-97FE-CBB81D0C24CC}" type="sibTrans" cxnId="{BF8AAAE0-2580-4C9F-A79F-CEC8DEAFCBF5}">
      <dgm:prSet custT="1"/>
      <dgm:spPr/>
      <dgm:t>
        <a:bodyPr/>
        <a:lstStyle/>
        <a:p>
          <a:endParaRPr lang="en-US" sz="2400">
            <a:latin typeface="AR CENA" panose="02000000000000000000" pitchFamily="2" charset="0"/>
          </a:endParaRPr>
        </a:p>
      </dgm:t>
    </dgm:pt>
    <dgm:pt modelId="{3C99FEC7-1552-49A6-A49F-B47A62CC9C15}">
      <dgm:prSet phldrT="[Text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ln>
          <a:solidFill>
            <a:schemeClr val="tx1"/>
          </a:solidFill>
        </a:ln>
      </dgm:spPr>
      <dgm:t>
        <a:bodyPr/>
        <a:lstStyle/>
        <a:p>
          <a:r>
            <a:rPr lang="en-GB" sz="1600" b="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CENA" panose="02000000000000000000" pitchFamily="2" charset="0"/>
              <a:cs typeface="Arial" panose="020B0604020202020204" pitchFamily="34" charset="0"/>
            </a:rPr>
            <a:t>MOST</a:t>
          </a:r>
          <a:r>
            <a:rPr lang="en-GB" sz="1600" b="0" dirty="0">
              <a:solidFill>
                <a:schemeClr val="tx1"/>
              </a:solidFill>
              <a:latin typeface="AR CENA" panose="02000000000000000000" pitchFamily="2" charset="0"/>
              <a:cs typeface="Arial" panose="020B0604020202020204" pitchFamily="34" charset="0"/>
            </a:rPr>
            <a:t> will be able to identify perpendicular lines from their equations.</a:t>
          </a:r>
          <a:endParaRPr lang="en-US" sz="1600" b="0" dirty="0">
            <a:latin typeface="AR CENA" panose="02000000000000000000" pitchFamily="2" charset="0"/>
          </a:endParaRPr>
        </a:p>
      </dgm:t>
    </dgm:pt>
    <dgm:pt modelId="{2A4F0823-D49F-4B6D-9B9C-CA3385A42E69}" type="parTrans" cxnId="{5E9BD7A8-BF95-4DBE-A7F9-53B096765FE7}">
      <dgm:prSet/>
      <dgm:spPr/>
      <dgm:t>
        <a:bodyPr/>
        <a:lstStyle/>
        <a:p>
          <a:endParaRPr lang="en-US" sz="2000">
            <a:latin typeface="AR CENA" panose="02000000000000000000" pitchFamily="2" charset="0"/>
          </a:endParaRPr>
        </a:p>
      </dgm:t>
    </dgm:pt>
    <dgm:pt modelId="{6495A4CF-DEE3-4B82-9F37-9ECBF33614EE}" type="sibTrans" cxnId="{5E9BD7A8-BF95-4DBE-A7F9-53B096765FE7}">
      <dgm:prSet custT="1"/>
      <dgm:spPr/>
      <dgm:t>
        <a:bodyPr/>
        <a:lstStyle/>
        <a:p>
          <a:endParaRPr lang="en-US" sz="2400">
            <a:latin typeface="AR CENA" panose="02000000000000000000" pitchFamily="2" charset="0"/>
          </a:endParaRPr>
        </a:p>
      </dgm:t>
    </dgm:pt>
    <dgm:pt modelId="{0FA6B887-6893-4753-B9DF-B65873FC7302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ln>
          <a:solidFill>
            <a:schemeClr val="tx1"/>
          </a:solidFill>
        </a:ln>
      </dgm:spPr>
      <dgm:t>
        <a:bodyPr/>
        <a:lstStyle/>
        <a:p>
          <a:r>
            <a:rPr lang="en-GB" sz="1600" b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CENA" panose="02000000000000000000" pitchFamily="2" charset="0"/>
              <a:cs typeface="Arial" panose="020B0604020202020204" pitchFamily="34" charset="0"/>
            </a:rPr>
            <a:t>SOME</a:t>
          </a:r>
          <a:r>
            <a:rPr lang="en-GB" sz="1600" b="0" dirty="0">
              <a:solidFill>
                <a:schemeClr val="tx1"/>
              </a:solidFill>
              <a:latin typeface="AR CENA" panose="02000000000000000000" pitchFamily="2" charset="0"/>
              <a:cs typeface="Arial" panose="020B0604020202020204" pitchFamily="34" charset="0"/>
            </a:rPr>
            <a:t> will be able to solve problems involving parallel and perpendicular lines.</a:t>
          </a:r>
          <a:endParaRPr lang="en-US" sz="1600" b="0" dirty="0">
            <a:latin typeface="AR CENA" panose="02000000000000000000" pitchFamily="2" charset="0"/>
          </a:endParaRPr>
        </a:p>
      </dgm:t>
    </dgm:pt>
    <dgm:pt modelId="{BB32241F-AC75-4EC5-822B-A590B6B363BE}" type="parTrans" cxnId="{8613932A-4B1C-4A10-AF4C-59D2DA58369B}">
      <dgm:prSet/>
      <dgm:spPr/>
      <dgm:t>
        <a:bodyPr/>
        <a:lstStyle/>
        <a:p>
          <a:endParaRPr lang="en-US" sz="2000">
            <a:latin typeface="AR CENA" panose="02000000000000000000" pitchFamily="2" charset="0"/>
          </a:endParaRPr>
        </a:p>
      </dgm:t>
    </dgm:pt>
    <dgm:pt modelId="{477F00CA-493B-472A-A3E2-1AC21DA7BF02}" type="sibTrans" cxnId="{8613932A-4B1C-4A10-AF4C-59D2DA58369B}">
      <dgm:prSet/>
      <dgm:spPr/>
      <dgm:t>
        <a:bodyPr/>
        <a:lstStyle/>
        <a:p>
          <a:endParaRPr lang="en-US" sz="2000">
            <a:latin typeface="AR CENA" panose="02000000000000000000" pitchFamily="2" charset="0"/>
          </a:endParaRPr>
        </a:p>
      </dgm:t>
    </dgm:pt>
    <dgm:pt modelId="{6B913D74-5031-4CFA-AA94-EFBAC65AF847}" type="pres">
      <dgm:prSet presAssocID="{3A05284A-37B8-400F-9461-412C922F21E4}" presName="linearFlow" presStyleCnt="0">
        <dgm:presLayoutVars>
          <dgm:resizeHandles val="exact"/>
        </dgm:presLayoutVars>
      </dgm:prSet>
      <dgm:spPr/>
    </dgm:pt>
    <dgm:pt modelId="{B076427C-5F9D-4F04-9FEC-7CF9003A4A6C}" type="pres">
      <dgm:prSet presAssocID="{2F630778-B7F7-461A-9366-88270EA7C2FD}" presName="node" presStyleLbl="node1" presStyleIdx="0" presStyleCnt="3">
        <dgm:presLayoutVars>
          <dgm:bulletEnabled val="1"/>
        </dgm:presLayoutVars>
      </dgm:prSet>
      <dgm:spPr/>
    </dgm:pt>
    <dgm:pt modelId="{A2A50928-CEC7-417B-9CC0-D3023DB27B76}" type="pres">
      <dgm:prSet presAssocID="{92A6CDF3-C868-4082-97FE-CBB81D0C24CC}" presName="sibTrans" presStyleLbl="sibTrans2D1" presStyleIdx="0" presStyleCnt="2"/>
      <dgm:spPr/>
    </dgm:pt>
    <dgm:pt modelId="{6317A1BB-10FD-4A91-9475-4E8FDBD52D11}" type="pres">
      <dgm:prSet presAssocID="{92A6CDF3-C868-4082-97FE-CBB81D0C24CC}" presName="connectorText" presStyleLbl="sibTrans2D1" presStyleIdx="0" presStyleCnt="2"/>
      <dgm:spPr/>
    </dgm:pt>
    <dgm:pt modelId="{713C9468-4631-41A8-8BBD-0C1EB7941757}" type="pres">
      <dgm:prSet presAssocID="{3C99FEC7-1552-49A6-A49F-B47A62CC9C15}" presName="node" presStyleLbl="node1" presStyleIdx="1" presStyleCnt="3">
        <dgm:presLayoutVars>
          <dgm:bulletEnabled val="1"/>
        </dgm:presLayoutVars>
      </dgm:prSet>
      <dgm:spPr/>
    </dgm:pt>
    <dgm:pt modelId="{8E14B318-2DB7-4AD9-B17A-8F4A0ADDBFDA}" type="pres">
      <dgm:prSet presAssocID="{6495A4CF-DEE3-4B82-9F37-9ECBF33614EE}" presName="sibTrans" presStyleLbl="sibTrans2D1" presStyleIdx="1" presStyleCnt="2"/>
      <dgm:spPr/>
    </dgm:pt>
    <dgm:pt modelId="{2BCB429A-E792-4B7F-A23F-30D785EED0FB}" type="pres">
      <dgm:prSet presAssocID="{6495A4CF-DEE3-4B82-9F37-9ECBF33614EE}" presName="connectorText" presStyleLbl="sibTrans2D1" presStyleIdx="1" presStyleCnt="2"/>
      <dgm:spPr/>
    </dgm:pt>
    <dgm:pt modelId="{B5111FA2-0DC8-4AB5-A992-7DD94B627AE4}" type="pres">
      <dgm:prSet presAssocID="{0FA6B887-6893-4753-B9DF-B65873FC7302}" presName="node" presStyleLbl="node1" presStyleIdx="2" presStyleCnt="3">
        <dgm:presLayoutVars>
          <dgm:bulletEnabled val="1"/>
        </dgm:presLayoutVars>
      </dgm:prSet>
      <dgm:spPr/>
    </dgm:pt>
  </dgm:ptLst>
  <dgm:cxnLst>
    <dgm:cxn modelId="{F8EB8921-0A7E-45AB-BB29-AA0EE8E4395E}" type="presOf" srcId="{3A05284A-37B8-400F-9461-412C922F21E4}" destId="{6B913D74-5031-4CFA-AA94-EFBAC65AF847}" srcOrd="0" destOrd="0" presId="urn:microsoft.com/office/officeart/2005/8/layout/process2"/>
    <dgm:cxn modelId="{8613932A-4B1C-4A10-AF4C-59D2DA58369B}" srcId="{3A05284A-37B8-400F-9461-412C922F21E4}" destId="{0FA6B887-6893-4753-B9DF-B65873FC7302}" srcOrd="2" destOrd="0" parTransId="{BB32241F-AC75-4EC5-822B-A590B6B363BE}" sibTransId="{477F00CA-493B-472A-A3E2-1AC21DA7BF02}"/>
    <dgm:cxn modelId="{5F005332-4D00-401A-93B9-2D1B994384D0}" type="presOf" srcId="{3C99FEC7-1552-49A6-A49F-B47A62CC9C15}" destId="{713C9468-4631-41A8-8BBD-0C1EB7941757}" srcOrd="0" destOrd="0" presId="urn:microsoft.com/office/officeart/2005/8/layout/process2"/>
    <dgm:cxn modelId="{6EAEFE7F-BB61-4885-9B7F-6F8CA1B335BF}" type="presOf" srcId="{6495A4CF-DEE3-4B82-9F37-9ECBF33614EE}" destId="{8E14B318-2DB7-4AD9-B17A-8F4A0ADDBFDA}" srcOrd="0" destOrd="0" presId="urn:microsoft.com/office/officeart/2005/8/layout/process2"/>
    <dgm:cxn modelId="{C671FE85-9CCB-4680-A2CA-75EA5DFDFEA5}" type="presOf" srcId="{2F630778-B7F7-461A-9366-88270EA7C2FD}" destId="{B076427C-5F9D-4F04-9FEC-7CF9003A4A6C}" srcOrd="0" destOrd="0" presId="urn:microsoft.com/office/officeart/2005/8/layout/process2"/>
    <dgm:cxn modelId="{5B14FF91-3487-44E2-853F-5BBDA21B183F}" type="presOf" srcId="{0FA6B887-6893-4753-B9DF-B65873FC7302}" destId="{B5111FA2-0DC8-4AB5-A992-7DD94B627AE4}" srcOrd="0" destOrd="0" presId="urn:microsoft.com/office/officeart/2005/8/layout/process2"/>
    <dgm:cxn modelId="{5E9BD7A8-BF95-4DBE-A7F9-53B096765FE7}" srcId="{3A05284A-37B8-400F-9461-412C922F21E4}" destId="{3C99FEC7-1552-49A6-A49F-B47A62CC9C15}" srcOrd="1" destOrd="0" parTransId="{2A4F0823-D49F-4B6D-9B9C-CA3385A42E69}" sibTransId="{6495A4CF-DEE3-4B82-9F37-9ECBF33614EE}"/>
    <dgm:cxn modelId="{82115FB1-5CCE-46B7-AD0F-71A9962A6279}" type="presOf" srcId="{6495A4CF-DEE3-4B82-9F37-9ECBF33614EE}" destId="{2BCB429A-E792-4B7F-A23F-30D785EED0FB}" srcOrd="1" destOrd="0" presId="urn:microsoft.com/office/officeart/2005/8/layout/process2"/>
    <dgm:cxn modelId="{A78B89B6-F4CF-4977-8078-AF1AB86CB976}" type="presOf" srcId="{92A6CDF3-C868-4082-97FE-CBB81D0C24CC}" destId="{A2A50928-CEC7-417B-9CC0-D3023DB27B76}" srcOrd="0" destOrd="0" presId="urn:microsoft.com/office/officeart/2005/8/layout/process2"/>
    <dgm:cxn modelId="{BF8AAAE0-2580-4C9F-A79F-CEC8DEAFCBF5}" srcId="{3A05284A-37B8-400F-9461-412C922F21E4}" destId="{2F630778-B7F7-461A-9366-88270EA7C2FD}" srcOrd="0" destOrd="0" parTransId="{8A8492B7-726C-478B-B803-69370CB27EF3}" sibTransId="{92A6CDF3-C868-4082-97FE-CBB81D0C24CC}"/>
    <dgm:cxn modelId="{0D539CF0-8532-4F10-BA1C-8124B29ED3D3}" type="presOf" srcId="{92A6CDF3-C868-4082-97FE-CBB81D0C24CC}" destId="{6317A1BB-10FD-4A91-9475-4E8FDBD52D11}" srcOrd="1" destOrd="0" presId="urn:microsoft.com/office/officeart/2005/8/layout/process2"/>
    <dgm:cxn modelId="{D8C8D32E-9FD0-4920-9A2A-716E4A771F65}" type="presParOf" srcId="{6B913D74-5031-4CFA-AA94-EFBAC65AF847}" destId="{B076427C-5F9D-4F04-9FEC-7CF9003A4A6C}" srcOrd="0" destOrd="0" presId="urn:microsoft.com/office/officeart/2005/8/layout/process2"/>
    <dgm:cxn modelId="{231ADFE1-0F0C-4CAD-9B33-EF006CB265B9}" type="presParOf" srcId="{6B913D74-5031-4CFA-AA94-EFBAC65AF847}" destId="{A2A50928-CEC7-417B-9CC0-D3023DB27B76}" srcOrd="1" destOrd="0" presId="urn:microsoft.com/office/officeart/2005/8/layout/process2"/>
    <dgm:cxn modelId="{91014C02-E62B-4726-A221-7C7DA457530D}" type="presParOf" srcId="{A2A50928-CEC7-417B-9CC0-D3023DB27B76}" destId="{6317A1BB-10FD-4A91-9475-4E8FDBD52D11}" srcOrd="0" destOrd="0" presId="urn:microsoft.com/office/officeart/2005/8/layout/process2"/>
    <dgm:cxn modelId="{DEC8990E-DA74-430A-8808-BBAC010C5F67}" type="presParOf" srcId="{6B913D74-5031-4CFA-AA94-EFBAC65AF847}" destId="{713C9468-4631-41A8-8BBD-0C1EB7941757}" srcOrd="2" destOrd="0" presId="urn:microsoft.com/office/officeart/2005/8/layout/process2"/>
    <dgm:cxn modelId="{862314AD-8FBD-4154-971D-FDB32816BD79}" type="presParOf" srcId="{6B913D74-5031-4CFA-AA94-EFBAC65AF847}" destId="{8E14B318-2DB7-4AD9-B17A-8F4A0ADDBFDA}" srcOrd="3" destOrd="0" presId="urn:microsoft.com/office/officeart/2005/8/layout/process2"/>
    <dgm:cxn modelId="{5DC8BBE5-C854-46A4-91C9-4270CCBB11DF}" type="presParOf" srcId="{8E14B318-2DB7-4AD9-B17A-8F4A0ADDBFDA}" destId="{2BCB429A-E792-4B7F-A23F-30D785EED0FB}" srcOrd="0" destOrd="0" presId="urn:microsoft.com/office/officeart/2005/8/layout/process2"/>
    <dgm:cxn modelId="{D5FBADF8-43B6-4AE0-9F29-EA1D23AA4119}" type="presParOf" srcId="{6B913D74-5031-4CFA-AA94-EFBAC65AF847}" destId="{B5111FA2-0DC8-4AB5-A992-7DD94B627AE4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3A05284A-37B8-400F-9461-412C922F21E4}" type="doc">
      <dgm:prSet loTypeId="urn:microsoft.com/office/officeart/2005/8/layout/process2" loCatId="process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2F630778-B7F7-461A-9366-88270EA7C2FD}">
      <dgm:prSet phldrT="[Tex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ln>
          <a:solidFill>
            <a:schemeClr val="tx1"/>
          </a:solidFill>
        </a:ln>
      </dgm:spPr>
      <dgm:t>
        <a:bodyPr/>
        <a:lstStyle/>
        <a:p>
          <a:r>
            <a:rPr lang="en-GB" sz="1600" b="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CENA" panose="02000000000000000000" pitchFamily="2" charset="0"/>
              <a:cs typeface="Arial" panose="020B0604020202020204" pitchFamily="34" charset="0"/>
            </a:rPr>
            <a:t>ALL </a:t>
          </a:r>
          <a:r>
            <a:rPr lang="en-GB" sz="1600" b="0" dirty="0">
              <a:solidFill>
                <a:schemeClr val="tx1"/>
              </a:solidFill>
              <a:latin typeface="AR CENA" panose="02000000000000000000" pitchFamily="2" charset="0"/>
              <a:cs typeface="Arial" panose="020B0604020202020204" pitchFamily="34" charset="0"/>
            </a:rPr>
            <a:t>will be able to identify parallel lines from their equations.</a:t>
          </a:r>
          <a:endParaRPr lang="en-US" sz="1600" b="0" dirty="0">
            <a:latin typeface="AR CENA" panose="02000000000000000000" pitchFamily="2" charset="0"/>
          </a:endParaRPr>
        </a:p>
      </dgm:t>
    </dgm:pt>
    <dgm:pt modelId="{8A8492B7-726C-478B-B803-69370CB27EF3}" type="parTrans" cxnId="{BF8AAAE0-2580-4C9F-A79F-CEC8DEAFCBF5}">
      <dgm:prSet/>
      <dgm:spPr/>
      <dgm:t>
        <a:bodyPr/>
        <a:lstStyle/>
        <a:p>
          <a:endParaRPr lang="en-US" sz="2000">
            <a:latin typeface="AR CENA" panose="02000000000000000000" pitchFamily="2" charset="0"/>
          </a:endParaRPr>
        </a:p>
      </dgm:t>
    </dgm:pt>
    <dgm:pt modelId="{92A6CDF3-C868-4082-97FE-CBB81D0C24CC}" type="sibTrans" cxnId="{BF8AAAE0-2580-4C9F-A79F-CEC8DEAFCBF5}">
      <dgm:prSet custT="1"/>
      <dgm:spPr/>
      <dgm:t>
        <a:bodyPr/>
        <a:lstStyle/>
        <a:p>
          <a:endParaRPr lang="en-US" sz="2400">
            <a:latin typeface="AR CENA" panose="02000000000000000000" pitchFamily="2" charset="0"/>
          </a:endParaRPr>
        </a:p>
      </dgm:t>
    </dgm:pt>
    <dgm:pt modelId="{3C99FEC7-1552-49A6-A49F-B47A62CC9C15}">
      <dgm:prSet phldrT="[Text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ln>
          <a:solidFill>
            <a:schemeClr val="tx1"/>
          </a:solidFill>
        </a:ln>
      </dgm:spPr>
      <dgm:t>
        <a:bodyPr/>
        <a:lstStyle/>
        <a:p>
          <a:r>
            <a:rPr lang="en-GB" sz="1600" b="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CENA" panose="02000000000000000000" pitchFamily="2" charset="0"/>
              <a:cs typeface="Arial" panose="020B0604020202020204" pitchFamily="34" charset="0"/>
            </a:rPr>
            <a:t>MOST</a:t>
          </a:r>
          <a:r>
            <a:rPr lang="en-GB" sz="1600" b="0" dirty="0">
              <a:solidFill>
                <a:schemeClr val="tx1"/>
              </a:solidFill>
              <a:latin typeface="AR CENA" panose="02000000000000000000" pitchFamily="2" charset="0"/>
              <a:cs typeface="Arial" panose="020B0604020202020204" pitchFamily="34" charset="0"/>
            </a:rPr>
            <a:t> will be able to identify perpendicular lines from their equations.</a:t>
          </a:r>
          <a:endParaRPr lang="en-US" sz="1600" b="0" dirty="0">
            <a:latin typeface="AR CENA" panose="02000000000000000000" pitchFamily="2" charset="0"/>
          </a:endParaRPr>
        </a:p>
      </dgm:t>
    </dgm:pt>
    <dgm:pt modelId="{2A4F0823-D49F-4B6D-9B9C-CA3385A42E69}" type="parTrans" cxnId="{5E9BD7A8-BF95-4DBE-A7F9-53B096765FE7}">
      <dgm:prSet/>
      <dgm:spPr/>
      <dgm:t>
        <a:bodyPr/>
        <a:lstStyle/>
        <a:p>
          <a:endParaRPr lang="en-US" sz="2000">
            <a:latin typeface="AR CENA" panose="02000000000000000000" pitchFamily="2" charset="0"/>
          </a:endParaRPr>
        </a:p>
      </dgm:t>
    </dgm:pt>
    <dgm:pt modelId="{6495A4CF-DEE3-4B82-9F37-9ECBF33614EE}" type="sibTrans" cxnId="{5E9BD7A8-BF95-4DBE-A7F9-53B096765FE7}">
      <dgm:prSet custT="1"/>
      <dgm:spPr/>
      <dgm:t>
        <a:bodyPr/>
        <a:lstStyle/>
        <a:p>
          <a:endParaRPr lang="en-US" sz="2400">
            <a:latin typeface="AR CENA" panose="02000000000000000000" pitchFamily="2" charset="0"/>
          </a:endParaRPr>
        </a:p>
      </dgm:t>
    </dgm:pt>
    <dgm:pt modelId="{0FA6B887-6893-4753-B9DF-B65873FC7302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ln>
          <a:solidFill>
            <a:schemeClr val="tx1"/>
          </a:solidFill>
        </a:ln>
      </dgm:spPr>
      <dgm:t>
        <a:bodyPr/>
        <a:lstStyle/>
        <a:p>
          <a:r>
            <a:rPr lang="en-GB" sz="1600" b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CENA" panose="02000000000000000000" pitchFamily="2" charset="0"/>
              <a:cs typeface="Arial" panose="020B0604020202020204" pitchFamily="34" charset="0"/>
            </a:rPr>
            <a:t>SOME</a:t>
          </a:r>
          <a:r>
            <a:rPr lang="en-GB" sz="1600" b="0" dirty="0">
              <a:solidFill>
                <a:schemeClr val="tx1"/>
              </a:solidFill>
              <a:latin typeface="AR CENA" panose="02000000000000000000" pitchFamily="2" charset="0"/>
              <a:cs typeface="Arial" panose="020B0604020202020204" pitchFamily="34" charset="0"/>
            </a:rPr>
            <a:t> will be able to solve problems involving parallel and perpendicular lines.</a:t>
          </a:r>
          <a:endParaRPr lang="en-US" sz="1600" b="0" dirty="0">
            <a:latin typeface="AR CENA" panose="02000000000000000000" pitchFamily="2" charset="0"/>
          </a:endParaRPr>
        </a:p>
      </dgm:t>
    </dgm:pt>
    <dgm:pt modelId="{BB32241F-AC75-4EC5-822B-A590B6B363BE}" type="parTrans" cxnId="{8613932A-4B1C-4A10-AF4C-59D2DA58369B}">
      <dgm:prSet/>
      <dgm:spPr/>
      <dgm:t>
        <a:bodyPr/>
        <a:lstStyle/>
        <a:p>
          <a:endParaRPr lang="en-US" sz="2000">
            <a:latin typeface="AR CENA" panose="02000000000000000000" pitchFamily="2" charset="0"/>
          </a:endParaRPr>
        </a:p>
      </dgm:t>
    </dgm:pt>
    <dgm:pt modelId="{477F00CA-493B-472A-A3E2-1AC21DA7BF02}" type="sibTrans" cxnId="{8613932A-4B1C-4A10-AF4C-59D2DA58369B}">
      <dgm:prSet/>
      <dgm:spPr/>
      <dgm:t>
        <a:bodyPr/>
        <a:lstStyle/>
        <a:p>
          <a:endParaRPr lang="en-US" sz="2000">
            <a:latin typeface="AR CENA" panose="02000000000000000000" pitchFamily="2" charset="0"/>
          </a:endParaRPr>
        </a:p>
      </dgm:t>
    </dgm:pt>
    <dgm:pt modelId="{6B913D74-5031-4CFA-AA94-EFBAC65AF847}" type="pres">
      <dgm:prSet presAssocID="{3A05284A-37B8-400F-9461-412C922F21E4}" presName="linearFlow" presStyleCnt="0">
        <dgm:presLayoutVars>
          <dgm:resizeHandles val="exact"/>
        </dgm:presLayoutVars>
      </dgm:prSet>
      <dgm:spPr/>
    </dgm:pt>
    <dgm:pt modelId="{B076427C-5F9D-4F04-9FEC-7CF9003A4A6C}" type="pres">
      <dgm:prSet presAssocID="{2F630778-B7F7-461A-9366-88270EA7C2FD}" presName="node" presStyleLbl="node1" presStyleIdx="0" presStyleCnt="3">
        <dgm:presLayoutVars>
          <dgm:bulletEnabled val="1"/>
        </dgm:presLayoutVars>
      </dgm:prSet>
      <dgm:spPr/>
    </dgm:pt>
    <dgm:pt modelId="{A2A50928-CEC7-417B-9CC0-D3023DB27B76}" type="pres">
      <dgm:prSet presAssocID="{92A6CDF3-C868-4082-97FE-CBB81D0C24CC}" presName="sibTrans" presStyleLbl="sibTrans2D1" presStyleIdx="0" presStyleCnt="2"/>
      <dgm:spPr/>
    </dgm:pt>
    <dgm:pt modelId="{6317A1BB-10FD-4A91-9475-4E8FDBD52D11}" type="pres">
      <dgm:prSet presAssocID="{92A6CDF3-C868-4082-97FE-CBB81D0C24CC}" presName="connectorText" presStyleLbl="sibTrans2D1" presStyleIdx="0" presStyleCnt="2"/>
      <dgm:spPr/>
    </dgm:pt>
    <dgm:pt modelId="{713C9468-4631-41A8-8BBD-0C1EB7941757}" type="pres">
      <dgm:prSet presAssocID="{3C99FEC7-1552-49A6-A49F-B47A62CC9C15}" presName="node" presStyleLbl="node1" presStyleIdx="1" presStyleCnt="3">
        <dgm:presLayoutVars>
          <dgm:bulletEnabled val="1"/>
        </dgm:presLayoutVars>
      </dgm:prSet>
      <dgm:spPr/>
    </dgm:pt>
    <dgm:pt modelId="{8E14B318-2DB7-4AD9-B17A-8F4A0ADDBFDA}" type="pres">
      <dgm:prSet presAssocID="{6495A4CF-DEE3-4B82-9F37-9ECBF33614EE}" presName="sibTrans" presStyleLbl="sibTrans2D1" presStyleIdx="1" presStyleCnt="2"/>
      <dgm:spPr/>
    </dgm:pt>
    <dgm:pt modelId="{2BCB429A-E792-4B7F-A23F-30D785EED0FB}" type="pres">
      <dgm:prSet presAssocID="{6495A4CF-DEE3-4B82-9F37-9ECBF33614EE}" presName="connectorText" presStyleLbl="sibTrans2D1" presStyleIdx="1" presStyleCnt="2"/>
      <dgm:spPr/>
    </dgm:pt>
    <dgm:pt modelId="{B5111FA2-0DC8-4AB5-A992-7DD94B627AE4}" type="pres">
      <dgm:prSet presAssocID="{0FA6B887-6893-4753-B9DF-B65873FC7302}" presName="node" presStyleLbl="node1" presStyleIdx="2" presStyleCnt="3">
        <dgm:presLayoutVars>
          <dgm:bulletEnabled val="1"/>
        </dgm:presLayoutVars>
      </dgm:prSet>
      <dgm:spPr/>
    </dgm:pt>
  </dgm:ptLst>
  <dgm:cxnLst>
    <dgm:cxn modelId="{F8EB8921-0A7E-45AB-BB29-AA0EE8E4395E}" type="presOf" srcId="{3A05284A-37B8-400F-9461-412C922F21E4}" destId="{6B913D74-5031-4CFA-AA94-EFBAC65AF847}" srcOrd="0" destOrd="0" presId="urn:microsoft.com/office/officeart/2005/8/layout/process2"/>
    <dgm:cxn modelId="{8613932A-4B1C-4A10-AF4C-59D2DA58369B}" srcId="{3A05284A-37B8-400F-9461-412C922F21E4}" destId="{0FA6B887-6893-4753-B9DF-B65873FC7302}" srcOrd="2" destOrd="0" parTransId="{BB32241F-AC75-4EC5-822B-A590B6B363BE}" sibTransId="{477F00CA-493B-472A-A3E2-1AC21DA7BF02}"/>
    <dgm:cxn modelId="{5F005332-4D00-401A-93B9-2D1B994384D0}" type="presOf" srcId="{3C99FEC7-1552-49A6-A49F-B47A62CC9C15}" destId="{713C9468-4631-41A8-8BBD-0C1EB7941757}" srcOrd="0" destOrd="0" presId="urn:microsoft.com/office/officeart/2005/8/layout/process2"/>
    <dgm:cxn modelId="{6EAEFE7F-BB61-4885-9B7F-6F8CA1B335BF}" type="presOf" srcId="{6495A4CF-DEE3-4B82-9F37-9ECBF33614EE}" destId="{8E14B318-2DB7-4AD9-B17A-8F4A0ADDBFDA}" srcOrd="0" destOrd="0" presId="urn:microsoft.com/office/officeart/2005/8/layout/process2"/>
    <dgm:cxn modelId="{C671FE85-9CCB-4680-A2CA-75EA5DFDFEA5}" type="presOf" srcId="{2F630778-B7F7-461A-9366-88270EA7C2FD}" destId="{B076427C-5F9D-4F04-9FEC-7CF9003A4A6C}" srcOrd="0" destOrd="0" presId="urn:microsoft.com/office/officeart/2005/8/layout/process2"/>
    <dgm:cxn modelId="{5B14FF91-3487-44E2-853F-5BBDA21B183F}" type="presOf" srcId="{0FA6B887-6893-4753-B9DF-B65873FC7302}" destId="{B5111FA2-0DC8-4AB5-A992-7DD94B627AE4}" srcOrd="0" destOrd="0" presId="urn:microsoft.com/office/officeart/2005/8/layout/process2"/>
    <dgm:cxn modelId="{5E9BD7A8-BF95-4DBE-A7F9-53B096765FE7}" srcId="{3A05284A-37B8-400F-9461-412C922F21E4}" destId="{3C99FEC7-1552-49A6-A49F-B47A62CC9C15}" srcOrd="1" destOrd="0" parTransId="{2A4F0823-D49F-4B6D-9B9C-CA3385A42E69}" sibTransId="{6495A4CF-DEE3-4B82-9F37-9ECBF33614EE}"/>
    <dgm:cxn modelId="{82115FB1-5CCE-46B7-AD0F-71A9962A6279}" type="presOf" srcId="{6495A4CF-DEE3-4B82-9F37-9ECBF33614EE}" destId="{2BCB429A-E792-4B7F-A23F-30D785EED0FB}" srcOrd="1" destOrd="0" presId="urn:microsoft.com/office/officeart/2005/8/layout/process2"/>
    <dgm:cxn modelId="{A78B89B6-F4CF-4977-8078-AF1AB86CB976}" type="presOf" srcId="{92A6CDF3-C868-4082-97FE-CBB81D0C24CC}" destId="{A2A50928-CEC7-417B-9CC0-D3023DB27B76}" srcOrd="0" destOrd="0" presId="urn:microsoft.com/office/officeart/2005/8/layout/process2"/>
    <dgm:cxn modelId="{BF8AAAE0-2580-4C9F-A79F-CEC8DEAFCBF5}" srcId="{3A05284A-37B8-400F-9461-412C922F21E4}" destId="{2F630778-B7F7-461A-9366-88270EA7C2FD}" srcOrd="0" destOrd="0" parTransId="{8A8492B7-726C-478B-B803-69370CB27EF3}" sibTransId="{92A6CDF3-C868-4082-97FE-CBB81D0C24CC}"/>
    <dgm:cxn modelId="{0D539CF0-8532-4F10-BA1C-8124B29ED3D3}" type="presOf" srcId="{92A6CDF3-C868-4082-97FE-CBB81D0C24CC}" destId="{6317A1BB-10FD-4A91-9475-4E8FDBD52D11}" srcOrd="1" destOrd="0" presId="urn:microsoft.com/office/officeart/2005/8/layout/process2"/>
    <dgm:cxn modelId="{D8C8D32E-9FD0-4920-9A2A-716E4A771F65}" type="presParOf" srcId="{6B913D74-5031-4CFA-AA94-EFBAC65AF847}" destId="{B076427C-5F9D-4F04-9FEC-7CF9003A4A6C}" srcOrd="0" destOrd="0" presId="urn:microsoft.com/office/officeart/2005/8/layout/process2"/>
    <dgm:cxn modelId="{231ADFE1-0F0C-4CAD-9B33-EF006CB265B9}" type="presParOf" srcId="{6B913D74-5031-4CFA-AA94-EFBAC65AF847}" destId="{A2A50928-CEC7-417B-9CC0-D3023DB27B76}" srcOrd="1" destOrd="0" presId="urn:microsoft.com/office/officeart/2005/8/layout/process2"/>
    <dgm:cxn modelId="{91014C02-E62B-4726-A221-7C7DA457530D}" type="presParOf" srcId="{A2A50928-CEC7-417B-9CC0-D3023DB27B76}" destId="{6317A1BB-10FD-4A91-9475-4E8FDBD52D11}" srcOrd="0" destOrd="0" presId="urn:microsoft.com/office/officeart/2005/8/layout/process2"/>
    <dgm:cxn modelId="{DEC8990E-DA74-430A-8808-BBAC010C5F67}" type="presParOf" srcId="{6B913D74-5031-4CFA-AA94-EFBAC65AF847}" destId="{713C9468-4631-41A8-8BBD-0C1EB7941757}" srcOrd="2" destOrd="0" presId="urn:microsoft.com/office/officeart/2005/8/layout/process2"/>
    <dgm:cxn modelId="{862314AD-8FBD-4154-971D-FDB32816BD79}" type="presParOf" srcId="{6B913D74-5031-4CFA-AA94-EFBAC65AF847}" destId="{8E14B318-2DB7-4AD9-B17A-8F4A0ADDBFDA}" srcOrd="3" destOrd="0" presId="urn:microsoft.com/office/officeart/2005/8/layout/process2"/>
    <dgm:cxn modelId="{5DC8BBE5-C854-46A4-91C9-4270CCBB11DF}" type="presParOf" srcId="{8E14B318-2DB7-4AD9-B17A-8F4A0ADDBFDA}" destId="{2BCB429A-E792-4B7F-A23F-30D785EED0FB}" srcOrd="0" destOrd="0" presId="urn:microsoft.com/office/officeart/2005/8/layout/process2"/>
    <dgm:cxn modelId="{D5FBADF8-43B6-4AE0-9F29-EA1D23AA4119}" type="presParOf" srcId="{6B913D74-5031-4CFA-AA94-EFBAC65AF847}" destId="{B5111FA2-0DC8-4AB5-A992-7DD94B627AE4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3A05284A-37B8-400F-9461-412C922F21E4}" type="doc">
      <dgm:prSet loTypeId="urn:microsoft.com/office/officeart/2005/8/layout/process2" loCatId="process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2F630778-B7F7-461A-9366-88270EA7C2FD}">
      <dgm:prSet phldrT="[Tex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ln>
          <a:solidFill>
            <a:schemeClr val="tx1"/>
          </a:solidFill>
        </a:ln>
      </dgm:spPr>
      <dgm:t>
        <a:bodyPr/>
        <a:lstStyle/>
        <a:p>
          <a:r>
            <a:rPr lang="en-GB" sz="1600" b="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CENA" panose="02000000000000000000" pitchFamily="2" charset="0"/>
              <a:cs typeface="Arial" panose="020B0604020202020204" pitchFamily="34" charset="0"/>
            </a:rPr>
            <a:t>ALL </a:t>
          </a:r>
          <a:r>
            <a:rPr lang="en-GB" sz="1600" b="0" dirty="0">
              <a:solidFill>
                <a:schemeClr val="tx1"/>
              </a:solidFill>
              <a:latin typeface="AR CENA" panose="02000000000000000000" pitchFamily="2" charset="0"/>
              <a:cs typeface="Arial" panose="020B0604020202020204" pitchFamily="34" charset="0"/>
            </a:rPr>
            <a:t>will be able to identify parallel lines from their equations.</a:t>
          </a:r>
          <a:endParaRPr lang="en-US" sz="1600" b="0" dirty="0">
            <a:latin typeface="AR CENA" panose="02000000000000000000" pitchFamily="2" charset="0"/>
          </a:endParaRPr>
        </a:p>
      </dgm:t>
    </dgm:pt>
    <dgm:pt modelId="{8A8492B7-726C-478B-B803-69370CB27EF3}" type="parTrans" cxnId="{BF8AAAE0-2580-4C9F-A79F-CEC8DEAFCBF5}">
      <dgm:prSet/>
      <dgm:spPr/>
      <dgm:t>
        <a:bodyPr/>
        <a:lstStyle/>
        <a:p>
          <a:endParaRPr lang="en-US" sz="2000">
            <a:latin typeface="AR CENA" panose="02000000000000000000" pitchFamily="2" charset="0"/>
          </a:endParaRPr>
        </a:p>
      </dgm:t>
    </dgm:pt>
    <dgm:pt modelId="{92A6CDF3-C868-4082-97FE-CBB81D0C24CC}" type="sibTrans" cxnId="{BF8AAAE0-2580-4C9F-A79F-CEC8DEAFCBF5}">
      <dgm:prSet custT="1"/>
      <dgm:spPr/>
      <dgm:t>
        <a:bodyPr/>
        <a:lstStyle/>
        <a:p>
          <a:endParaRPr lang="en-US" sz="2400">
            <a:latin typeface="AR CENA" panose="02000000000000000000" pitchFamily="2" charset="0"/>
          </a:endParaRPr>
        </a:p>
      </dgm:t>
    </dgm:pt>
    <dgm:pt modelId="{3C99FEC7-1552-49A6-A49F-B47A62CC9C15}">
      <dgm:prSet phldrT="[Text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ln>
          <a:solidFill>
            <a:schemeClr val="tx1"/>
          </a:solidFill>
        </a:ln>
      </dgm:spPr>
      <dgm:t>
        <a:bodyPr/>
        <a:lstStyle/>
        <a:p>
          <a:r>
            <a:rPr lang="en-GB" sz="1600" b="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CENA" panose="02000000000000000000" pitchFamily="2" charset="0"/>
              <a:cs typeface="Arial" panose="020B0604020202020204" pitchFamily="34" charset="0"/>
            </a:rPr>
            <a:t>MOST</a:t>
          </a:r>
          <a:r>
            <a:rPr lang="en-GB" sz="1600" b="0" dirty="0">
              <a:solidFill>
                <a:schemeClr val="tx1"/>
              </a:solidFill>
              <a:latin typeface="AR CENA" panose="02000000000000000000" pitchFamily="2" charset="0"/>
              <a:cs typeface="Arial" panose="020B0604020202020204" pitchFamily="34" charset="0"/>
            </a:rPr>
            <a:t> will be able to identify perpendicular lines from their equations.</a:t>
          </a:r>
          <a:endParaRPr lang="en-US" sz="1600" b="0" dirty="0">
            <a:latin typeface="AR CENA" panose="02000000000000000000" pitchFamily="2" charset="0"/>
          </a:endParaRPr>
        </a:p>
      </dgm:t>
    </dgm:pt>
    <dgm:pt modelId="{2A4F0823-D49F-4B6D-9B9C-CA3385A42E69}" type="parTrans" cxnId="{5E9BD7A8-BF95-4DBE-A7F9-53B096765FE7}">
      <dgm:prSet/>
      <dgm:spPr/>
      <dgm:t>
        <a:bodyPr/>
        <a:lstStyle/>
        <a:p>
          <a:endParaRPr lang="en-US" sz="2000">
            <a:latin typeface="AR CENA" panose="02000000000000000000" pitchFamily="2" charset="0"/>
          </a:endParaRPr>
        </a:p>
      </dgm:t>
    </dgm:pt>
    <dgm:pt modelId="{6495A4CF-DEE3-4B82-9F37-9ECBF33614EE}" type="sibTrans" cxnId="{5E9BD7A8-BF95-4DBE-A7F9-53B096765FE7}">
      <dgm:prSet custT="1"/>
      <dgm:spPr/>
      <dgm:t>
        <a:bodyPr/>
        <a:lstStyle/>
        <a:p>
          <a:endParaRPr lang="en-US" sz="2400">
            <a:latin typeface="AR CENA" panose="02000000000000000000" pitchFamily="2" charset="0"/>
          </a:endParaRPr>
        </a:p>
      </dgm:t>
    </dgm:pt>
    <dgm:pt modelId="{0FA6B887-6893-4753-B9DF-B65873FC7302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ln>
          <a:solidFill>
            <a:schemeClr val="tx1"/>
          </a:solidFill>
        </a:ln>
      </dgm:spPr>
      <dgm:t>
        <a:bodyPr/>
        <a:lstStyle/>
        <a:p>
          <a:r>
            <a:rPr lang="en-GB" sz="1600" b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CENA" panose="02000000000000000000" pitchFamily="2" charset="0"/>
              <a:cs typeface="Arial" panose="020B0604020202020204" pitchFamily="34" charset="0"/>
            </a:rPr>
            <a:t>SOME</a:t>
          </a:r>
          <a:r>
            <a:rPr lang="en-GB" sz="1600" b="0" dirty="0">
              <a:solidFill>
                <a:schemeClr val="tx1"/>
              </a:solidFill>
              <a:latin typeface="AR CENA" panose="02000000000000000000" pitchFamily="2" charset="0"/>
              <a:cs typeface="Arial" panose="020B0604020202020204" pitchFamily="34" charset="0"/>
            </a:rPr>
            <a:t> will be able to solve problems involving parallel and perpendicular lines.</a:t>
          </a:r>
          <a:endParaRPr lang="en-US" sz="1600" b="0" dirty="0">
            <a:latin typeface="AR CENA" panose="02000000000000000000" pitchFamily="2" charset="0"/>
          </a:endParaRPr>
        </a:p>
      </dgm:t>
    </dgm:pt>
    <dgm:pt modelId="{BB32241F-AC75-4EC5-822B-A590B6B363BE}" type="parTrans" cxnId="{8613932A-4B1C-4A10-AF4C-59D2DA58369B}">
      <dgm:prSet/>
      <dgm:spPr/>
      <dgm:t>
        <a:bodyPr/>
        <a:lstStyle/>
        <a:p>
          <a:endParaRPr lang="en-US" sz="2000">
            <a:latin typeface="AR CENA" panose="02000000000000000000" pitchFamily="2" charset="0"/>
          </a:endParaRPr>
        </a:p>
      </dgm:t>
    </dgm:pt>
    <dgm:pt modelId="{477F00CA-493B-472A-A3E2-1AC21DA7BF02}" type="sibTrans" cxnId="{8613932A-4B1C-4A10-AF4C-59D2DA58369B}">
      <dgm:prSet/>
      <dgm:spPr/>
      <dgm:t>
        <a:bodyPr/>
        <a:lstStyle/>
        <a:p>
          <a:endParaRPr lang="en-US" sz="2000">
            <a:latin typeface="AR CENA" panose="02000000000000000000" pitchFamily="2" charset="0"/>
          </a:endParaRPr>
        </a:p>
      </dgm:t>
    </dgm:pt>
    <dgm:pt modelId="{6B913D74-5031-4CFA-AA94-EFBAC65AF847}" type="pres">
      <dgm:prSet presAssocID="{3A05284A-37B8-400F-9461-412C922F21E4}" presName="linearFlow" presStyleCnt="0">
        <dgm:presLayoutVars>
          <dgm:resizeHandles val="exact"/>
        </dgm:presLayoutVars>
      </dgm:prSet>
      <dgm:spPr/>
    </dgm:pt>
    <dgm:pt modelId="{B076427C-5F9D-4F04-9FEC-7CF9003A4A6C}" type="pres">
      <dgm:prSet presAssocID="{2F630778-B7F7-461A-9366-88270EA7C2FD}" presName="node" presStyleLbl="node1" presStyleIdx="0" presStyleCnt="3">
        <dgm:presLayoutVars>
          <dgm:bulletEnabled val="1"/>
        </dgm:presLayoutVars>
      </dgm:prSet>
      <dgm:spPr/>
    </dgm:pt>
    <dgm:pt modelId="{A2A50928-CEC7-417B-9CC0-D3023DB27B76}" type="pres">
      <dgm:prSet presAssocID="{92A6CDF3-C868-4082-97FE-CBB81D0C24CC}" presName="sibTrans" presStyleLbl="sibTrans2D1" presStyleIdx="0" presStyleCnt="2"/>
      <dgm:spPr/>
    </dgm:pt>
    <dgm:pt modelId="{6317A1BB-10FD-4A91-9475-4E8FDBD52D11}" type="pres">
      <dgm:prSet presAssocID="{92A6CDF3-C868-4082-97FE-CBB81D0C24CC}" presName="connectorText" presStyleLbl="sibTrans2D1" presStyleIdx="0" presStyleCnt="2"/>
      <dgm:spPr/>
    </dgm:pt>
    <dgm:pt modelId="{713C9468-4631-41A8-8BBD-0C1EB7941757}" type="pres">
      <dgm:prSet presAssocID="{3C99FEC7-1552-49A6-A49F-B47A62CC9C15}" presName="node" presStyleLbl="node1" presStyleIdx="1" presStyleCnt="3">
        <dgm:presLayoutVars>
          <dgm:bulletEnabled val="1"/>
        </dgm:presLayoutVars>
      </dgm:prSet>
      <dgm:spPr/>
    </dgm:pt>
    <dgm:pt modelId="{8E14B318-2DB7-4AD9-B17A-8F4A0ADDBFDA}" type="pres">
      <dgm:prSet presAssocID="{6495A4CF-DEE3-4B82-9F37-9ECBF33614EE}" presName="sibTrans" presStyleLbl="sibTrans2D1" presStyleIdx="1" presStyleCnt="2"/>
      <dgm:spPr/>
    </dgm:pt>
    <dgm:pt modelId="{2BCB429A-E792-4B7F-A23F-30D785EED0FB}" type="pres">
      <dgm:prSet presAssocID="{6495A4CF-DEE3-4B82-9F37-9ECBF33614EE}" presName="connectorText" presStyleLbl="sibTrans2D1" presStyleIdx="1" presStyleCnt="2"/>
      <dgm:spPr/>
    </dgm:pt>
    <dgm:pt modelId="{B5111FA2-0DC8-4AB5-A992-7DD94B627AE4}" type="pres">
      <dgm:prSet presAssocID="{0FA6B887-6893-4753-B9DF-B65873FC7302}" presName="node" presStyleLbl="node1" presStyleIdx="2" presStyleCnt="3">
        <dgm:presLayoutVars>
          <dgm:bulletEnabled val="1"/>
        </dgm:presLayoutVars>
      </dgm:prSet>
      <dgm:spPr/>
    </dgm:pt>
  </dgm:ptLst>
  <dgm:cxnLst>
    <dgm:cxn modelId="{F8EB8921-0A7E-45AB-BB29-AA0EE8E4395E}" type="presOf" srcId="{3A05284A-37B8-400F-9461-412C922F21E4}" destId="{6B913D74-5031-4CFA-AA94-EFBAC65AF847}" srcOrd="0" destOrd="0" presId="urn:microsoft.com/office/officeart/2005/8/layout/process2"/>
    <dgm:cxn modelId="{8613932A-4B1C-4A10-AF4C-59D2DA58369B}" srcId="{3A05284A-37B8-400F-9461-412C922F21E4}" destId="{0FA6B887-6893-4753-B9DF-B65873FC7302}" srcOrd="2" destOrd="0" parTransId="{BB32241F-AC75-4EC5-822B-A590B6B363BE}" sibTransId="{477F00CA-493B-472A-A3E2-1AC21DA7BF02}"/>
    <dgm:cxn modelId="{5F005332-4D00-401A-93B9-2D1B994384D0}" type="presOf" srcId="{3C99FEC7-1552-49A6-A49F-B47A62CC9C15}" destId="{713C9468-4631-41A8-8BBD-0C1EB7941757}" srcOrd="0" destOrd="0" presId="urn:microsoft.com/office/officeart/2005/8/layout/process2"/>
    <dgm:cxn modelId="{6EAEFE7F-BB61-4885-9B7F-6F8CA1B335BF}" type="presOf" srcId="{6495A4CF-DEE3-4B82-9F37-9ECBF33614EE}" destId="{8E14B318-2DB7-4AD9-B17A-8F4A0ADDBFDA}" srcOrd="0" destOrd="0" presId="urn:microsoft.com/office/officeart/2005/8/layout/process2"/>
    <dgm:cxn modelId="{C671FE85-9CCB-4680-A2CA-75EA5DFDFEA5}" type="presOf" srcId="{2F630778-B7F7-461A-9366-88270EA7C2FD}" destId="{B076427C-5F9D-4F04-9FEC-7CF9003A4A6C}" srcOrd="0" destOrd="0" presId="urn:microsoft.com/office/officeart/2005/8/layout/process2"/>
    <dgm:cxn modelId="{5B14FF91-3487-44E2-853F-5BBDA21B183F}" type="presOf" srcId="{0FA6B887-6893-4753-B9DF-B65873FC7302}" destId="{B5111FA2-0DC8-4AB5-A992-7DD94B627AE4}" srcOrd="0" destOrd="0" presId="urn:microsoft.com/office/officeart/2005/8/layout/process2"/>
    <dgm:cxn modelId="{5E9BD7A8-BF95-4DBE-A7F9-53B096765FE7}" srcId="{3A05284A-37B8-400F-9461-412C922F21E4}" destId="{3C99FEC7-1552-49A6-A49F-B47A62CC9C15}" srcOrd="1" destOrd="0" parTransId="{2A4F0823-D49F-4B6D-9B9C-CA3385A42E69}" sibTransId="{6495A4CF-DEE3-4B82-9F37-9ECBF33614EE}"/>
    <dgm:cxn modelId="{82115FB1-5CCE-46B7-AD0F-71A9962A6279}" type="presOf" srcId="{6495A4CF-DEE3-4B82-9F37-9ECBF33614EE}" destId="{2BCB429A-E792-4B7F-A23F-30D785EED0FB}" srcOrd="1" destOrd="0" presId="urn:microsoft.com/office/officeart/2005/8/layout/process2"/>
    <dgm:cxn modelId="{A78B89B6-F4CF-4977-8078-AF1AB86CB976}" type="presOf" srcId="{92A6CDF3-C868-4082-97FE-CBB81D0C24CC}" destId="{A2A50928-CEC7-417B-9CC0-D3023DB27B76}" srcOrd="0" destOrd="0" presId="urn:microsoft.com/office/officeart/2005/8/layout/process2"/>
    <dgm:cxn modelId="{BF8AAAE0-2580-4C9F-A79F-CEC8DEAFCBF5}" srcId="{3A05284A-37B8-400F-9461-412C922F21E4}" destId="{2F630778-B7F7-461A-9366-88270EA7C2FD}" srcOrd="0" destOrd="0" parTransId="{8A8492B7-726C-478B-B803-69370CB27EF3}" sibTransId="{92A6CDF3-C868-4082-97FE-CBB81D0C24CC}"/>
    <dgm:cxn modelId="{0D539CF0-8532-4F10-BA1C-8124B29ED3D3}" type="presOf" srcId="{92A6CDF3-C868-4082-97FE-CBB81D0C24CC}" destId="{6317A1BB-10FD-4A91-9475-4E8FDBD52D11}" srcOrd="1" destOrd="0" presId="urn:microsoft.com/office/officeart/2005/8/layout/process2"/>
    <dgm:cxn modelId="{D8C8D32E-9FD0-4920-9A2A-716E4A771F65}" type="presParOf" srcId="{6B913D74-5031-4CFA-AA94-EFBAC65AF847}" destId="{B076427C-5F9D-4F04-9FEC-7CF9003A4A6C}" srcOrd="0" destOrd="0" presId="urn:microsoft.com/office/officeart/2005/8/layout/process2"/>
    <dgm:cxn modelId="{231ADFE1-0F0C-4CAD-9B33-EF006CB265B9}" type="presParOf" srcId="{6B913D74-5031-4CFA-AA94-EFBAC65AF847}" destId="{A2A50928-CEC7-417B-9CC0-D3023DB27B76}" srcOrd="1" destOrd="0" presId="urn:microsoft.com/office/officeart/2005/8/layout/process2"/>
    <dgm:cxn modelId="{91014C02-E62B-4726-A221-7C7DA457530D}" type="presParOf" srcId="{A2A50928-CEC7-417B-9CC0-D3023DB27B76}" destId="{6317A1BB-10FD-4A91-9475-4E8FDBD52D11}" srcOrd="0" destOrd="0" presId="urn:microsoft.com/office/officeart/2005/8/layout/process2"/>
    <dgm:cxn modelId="{DEC8990E-DA74-430A-8808-BBAC010C5F67}" type="presParOf" srcId="{6B913D74-5031-4CFA-AA94-EFBAC65AF847}" destId="{713C9468-4631-41A8-8BBD-0C1EB7941757}" srcOrd="2" destOrd="0" presId="urn:microsoft.com/office/officeart/2005/8/layout/process2"/>
    <dgm:cxn modelId="{862314AD-8FBD-4154-971D-FDB32816BD79}" type="presParOf" srcId="{6B913D74-5031-4CFA-AA94-EFBAC65AF847}" destId="{8E14B318-2DB7-4AD9-B17A-8F4A0ADDBFDA}" srcOrd="3" destOrd="0" presId="urn:microsoft.com/office/officeart/2005/8/layout/process2"/>
    <dgm:cxn modelId="{5DC8BBE5-C854-46A4-91C9-4270CCBB11DF}" type="presParOf" srcId="{8E14B318-2DB7-4AD9-B17A-8F4A0ADDBFDA}" destId="{2BCB429A-E792-4B7F-A23F-30D785EED0FB}" srcOrd="0" destOrd="0" presId="urn:microsoft.com/office/officeart/2005/8/layout/process2"/>
    <dgm:cxn modelId="{D5FBADF8-43B6-4AE0-9F29-EA1D23AA4119}" type="presParOf" srcId="{6B913D74-5031-4CFA-AA94-EFBAC65AF847}" destId="{B5111FA2-0DC8-4AB5-A992-7DD94B627AE4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3A05284A-37B8-400F-9461-412C922F21E4}" type="doc">
      <dgm:prSet loTypeId="urn:microsoft.com/office/officeart/2005/8/layout/process2" loCatId="process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2F630778-B7F7-461A-9366-88270EA7C2FD}">
      <dgm:prSet phldrT="[Tex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ln>
          <a:solidFill>
            <a:schemeClr val="tx1"/>
          </a:solidFill>
        </a:ln>
      </dgm:spPr>
      <dgm:t>
        <a:bodyPr/>
        <a:lstStyle/>
        <a:p>
          <a:r>
            <a:rPr lang="en-GB" sz="1600" b="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CENA" panose="02000000000000000000" pitchFamily="2" charset="0"/>
              <a:cs typeface="Arial" panose="020B0604020202020204" pitchFamily="34" charset="0"/>
            </a:rPr>
            <a:t>ALL </a:t>
          </a:r>
          <a:r>
            <a:rPr lang="en-GB" sz="1600" b="0" dirty="0">
              <a:solidFill>
                <a:schemeClr val="tx1"/>
              </a:solidFill>
              <a:latin typeface="AR CENA" panose="02000000000000000000" pitchFamily="2" charset="0"/>
              <a:cs typeface="Arial" panose="020B0604020202020204" pitchFamily="34" charset="0"/>
            </a:rPr>
            <a:t>will be able to identify parallel lines from their equations.</a:t>
          </a:r>
          <a:endParaRPr lang="en-US" sz="1600" b="0" dirty="0">
            <a:latin typeface="AR CENA" panose="02000000000000000000" pitchFamily="2" charset="0"/>
          </a:endParaRPr>
        </a:p>
      </dgm:t>
    </dgm:pt>
    <dgm:pt modelId="{8A8492B7-726C-478B-B803-69370CB27EF3}" type="parTrans" cxnId="{BF8AAAE0-2580-4C9F-A79F-CEC8DEAFCBF5}">
      <dgm:prSet/>
      <dgm:spPr/>
      <dgm:t>
        <a:bodyPr/>
        <a:lstStyle/>
        <a:p>
          <a:endParaRPr lang="en-US" sz="2000">
            <a:latin typeface="AR CENA" panose="02000000000000000000" pitchFamily="2" charset="0"/>
          </a:endParaRPr>
        </a:p>
      </dgm:t>
    </dgm:pt>
    <dgm:pt modelId="{92A6CDF3-C868-4082-97FE-CBB81D0C24CC}" type="sibTrans" cxnId="{BF8AAAE0-2580-4C9F-A79F-CEC8DEAFCBF5}">
      <dgm:prSet custT="1"/>
      <dgm:spPr/>
      <dgm:t>
        <a:bodyPr/>
        <a:lstStyle/>
        <a:p>
          <a:endParaRPr lang="en-US" sz="2400">
            <a:latin typeface="AR CENA" panose="02000000000000000000" pitchFamily="2" charset="0"/>
          </a:endParaRPr>
        </a:p>
      </dgm:t>
    </dgm:pt>
    <dgm:pt modelId="{3C99FEC7-1552-49A6-A49F-B47A62CC9C15}">
      <dgm:prSet phldrT="[Text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ln>
          <a:solidFill>
            <a:schemeClr val="tx1"/>
          </a:solidFill>
        </a:ln>
      </dgm:spPr>
      <dgm:t>
        <a:bodyPr/>
        <a:lstStyle/>
        <a:p>
          <a:r>
            <a:rPr lang="en-GB" sz="1600" b="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CENA" panose="02000000000000000000" pitchFamily="2" charset="0"/>
              <a:cs typeface="Arial" panose="020B0604020202020204" pitchFamily="34" charset="0"/>
            </a:rPr>
            <a:t>MOST</a:t>
          </a:r>
          <a:r>
            <a:rPr lang="en-GB" sz="1600" b="0" dirty="0">
              <a:solidFill>
                <a:schemeClr val="tx1"/>
              </a:solidFill>
              <a:latin typeface="AR CENA" panose="02000000000000000000" pitchFamily="2" charset="0"/>
              <a:cs typeface="Arial" panose="020B0604020202020204" pitchFamily="34" charset="0"/>
            </a:rPr>
            <a:t> will be able to identify perpendicular lines from their equations.</a:t>
          </a:r>
          <a:endParaRPr lang="en-US" sz="1600" b="0" dirty="0">
            <a:latin typeface="AR CENA" panose="02000000000000000000" pitchFamily="2" charset="0"/>
          </a:endParaRPr>
        </a:p>
      </dgm:t>
    </dgm:pt>
    <dgm:pt modelId="{2A4F0823-D49F-4B6D-9B9C-CA3385A42E69}" type="parTrans" cxnId="{5E9BD7A8-BF95-4DBE-A7F9-53B096765FE7}">
      <dgm:prSet/>
      <dgm:spPr/>
      <dgm:t>
        <a:bodyPr/>
        <a:lstStyle/>
        <a:p>
          <a:endParaRPr lang="en-US" sz="2000">
            <a:latin typeface="AR CENA" panose="02000000000000000000" pitchFamily="2" charset="0"/>
          </a:endParaRPr>
        </a:p>
      </dgm:t>
    </dgm:pt>
    <dgm:pt modelId="{6495A4CF-DEE3-4B82-9F37-9ECBF33614EE}" type="sibTrans" cxnId="{5E9BD7A8-BF95-4DBE-A7F9-53B096765FE7}">
      <dgm:prSet custT="1"/>
      <dgm:spPr/>
      <dgm:t>
        <a:bodyPr/>
        <a:lstStyle/>
        <a:p>
          <a:endParaRPr lang="en-US" sz="2400">
            <a:latin typeface="AR CENA" panose="02000000000000000000" pitchFamily="2" charset="0"/>
          </a:endParaRPr>
        </a:p>
      </dgm:t>
    </dgm:pt>
    <dgm:pt modelId="{0FA6B887-6893-4753-B9DF-B65873FC7302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ln>
          <a:solidFill>
            <a:schemeClr val="tx1"/>
          </a:solidFill>
        </a:ln>
      </dgm:spPr>
      <dgm:t>
        <a:bodyPr/>
        <a:lstStyle/>
        <a:p>
          <a:r>
            <a:rPr lang="en-GB" sz="1600" b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CENA" panose="02000000000000000000" pitchFamily="2" charset="0"/>
              <a:cs typeface="Arial" panose="020B0604020202020204" pitchFamily="34" charset="0"/>
            </a:rPr>
            <a:t>SOME</a:t>
          </a:r>
          <a:r>
            <a:rPr lang="en-GB" sz="1600" b="0" dirty="0">
              <a:solidFill>
                <a:schemeClr val="tx1"/>
              </a:solidFill>
              <a:latin typeface="AR CENA" panose="02000000000000000000" pitchFamily="2" charset="0"/>
              <a:cs typeface="Arial" panose="020B0604020202020204" pitchFamily="34" charset="0"/>
            </a:rPr>
            <a:t> will be able to solve problems involving parallel and perpendicular lines.</a:t>
          </a:r>
          <a:endParaRPr lang="en-US" sz="1600" b="0" dirty="0">
            <a:latin typeface="AR CENA" panose="02000000000000000000" pitchFamily="2" charset="0"/>
          </a:endParaRPr>
        </a:p>
      </dgm:t>
    </dgm:pt>
    <dgm:pt modelId="{BB32241F-AC75-4EC5-822B-A590B6B363BE}" type="parTrans" cxnId="{8613932A-4B1C-4A10-AF4C-59D2DA58369B}">
      <dgm:prSet/>
      <dgm:spPr/>
      <dgm:t>
        <a:bodyPr/>
        <a:lstStyle/>
        <a:p>
          <a:endParaRPr lang="en-US" sz="2000">
            <a:latin typeface="AR CENA" panose="02000000000000000000" pitchFamily="2" charset="0"/>
          </a:endParaRPr>
        </a:p>
      </dgm:t>
    </dgm:pt>
    <dgm:pt modelId="{477F00CA-493B-472A-A3E2-1AC21DA7BF02}" type="sibTrans" cxnId="{8613932A-4B1C-4A10-AF4C-59D2DA58369B}">
      <dgm:prSet/>
      <dgm:spPr/>
      <dgm:t>
        <a:bodyPr/>
        <a:lstStyle/>
        <a:p>
          <a:endParaRPr lang="en-US" sz="2000">
            <a:latin typeface="AR CENA" panose="02000000000000000000" pitchFamily="2" charset="0"/>
          </a:endParaRPr>
        </a:p>
      </dgm:t>
    </dgm:pt>
    <dgm:pt modelId="{6B913D74-5031-4CFA-AA94-EFBAC65AF847}" type="pres">
      <dgm:prSet presAssocID="{3A05284A-37B8-400F-9461-412C922F21E4}" presName="linearFlow" presStyleCnt="0">
        <dgm:presLayoutVars>
          <dgm:resizeHandles val="exact"/>
        </dgm:presLayoutVars>
      </dgm:prSet>
      <dgm:spPr/>
    </dgm:pt>
    <dgm:pt modelId="{B076427C-5F9D-4F04-9FEC-7CF9003A4A6C}" type="pres">
      <dgm:prSet presAssocID="{2F630778-B7F7-461A-9366-88270EA7C2FD}" presName="node" presStyleLbl="node1" presStyleIdx="0" presStyleCnt="3">
        <dgm:presLayoutVars>
          <dgm:bulletEnabled val="1"/>
        </dgm:presLayoutVars>
      </dgm:prSet>
      <dgm:spPr/>
    </dgm:pt>
    <dgm:pt modelId="{A2A50928-CEC7-417B-9CC0-D3023DB27B76}" type="pres">
      <dgm:prSet presAssocID="{92A6CDF3-C868-4082-97FE-CBB81D0C24CC}" presName="sibTrans" presStyleLbl="sibTrans2D1" presStyleIdx="0" presStyleCnt="2"/>
      <dgm:spPr/>
    </dgm:pt>
    <dgm:pt modelId="{6317A1BB-10FD-4A91-9475-4E8FDBD52D11}" type="pres">
      <dgm:prSet presAssocID="{92A6CDF3-C868-4082-97FE-CBB81D0C24CC}" presName="connectorText" presStyleLbl="sibTrans2D1" presStyleIdx="0" presStyleCnt="2"/>
      <dgm:spPr/>
    </dgm:pt>
    <dgm:pt modelId="{713C9468-4631-41A8-8BBD-0C1EB7941757}" type="pres">
      <dgm:prSet presAssocID="{3C99FEC7-1552-49A6-A49F-B47A62CC9C15}" presName="node" presStyleLbl="node1" presStyleIdx="1" presStyleCnt="3">
        <dgm:presLayoutVars>
          <dgm:bulletEnabled val="1"/>
        </dgm:presLayoutVars>
      </dgm:prSet>
      <dgm:spPr/>
    </dgm:pt>
    <dgm:pt modelId="{8E14B318-2DB7-4AD9-B17A-8F4A0ADDBFDA}" type="pres">
      <dgm:prSet presAssocID="{6495A4CF-DEE3-4B82-9F37-9ECBF33614EE}" presName="sibTrans" presStyleLbl="sibTrans2D1" presStyleIdx="1" presStyleCnt="2"/>
      <dgm:spPr/>
    </dgm:pt>
    <dgm:pt modelId="{2BCB429A-E792-4B7F-A23F-30D785EED0FB}" type="pres">
      <dgm:prSet presAssocID="{6495A4CF-DEE3-4B82-9F37-9ECBF33614EE}" presName="connectorText" presStyleLbl="sibTrans2D1" presStyleIdx="1" presStyleCnt="2"/>
      <dgm:spPr/>
    </dgm:pt>
    <dgm:pt modelId="{B5111FA2-0DC8-4AB5-A992-7DD94B627AE4}" type="pres">
      <dgm:prSet presAssocID="{0FA6B887-6893-4753-B9DF-B65873FC7302}" presName="node" presStyleLbl="node1" presStyleIdx="2" presStyleCnt="3">
        <dgm:presLayoutVars>
          <dgm:bulletEnabled val="1"/>
        </dgm:presLayoutVars>
      </dgm:prSet>
      <dgm:spPr/>
    </dgm:pt>
  </dgm:ptLst>
  <dgm:cxnLst>
    <dgm:cxn modelId="{F8EB8921-0A7E-45AB-BB29-AA0EE8E4395E}" type="presOf" srcId="{3A05284A-37B8-400F-9461-412C922F21E4}" destId="{6B913D74-5031-4CFA-AA94-EFBAC65AF847}" srcOrd="0" destOrd="0" presId="urn:microsoft.com/office/officeart/2005/8/layout/process2"/>
    <dgm:cxn modelId="{8613932A-4B1C-4A10-AF4C-59D2DA58369B}" srcId="{3A05284A-37B8-400F-9461-412C922F21E4}" destId="{0FA6B887-6893-4753-B9DF-B65873FC7302}" srcOrd="2" destOrd="0" parTransId="{BB32241F-AC75-4EC5-822B-A590B6B363BE}" sibTransId="{477F00CA-493B-472A-A3E2-1AC21DA7BF02}"/>
    <dgm:cxn modelId="{5F005332-4D00-401A-93B9-2D1B994384D0}" type="presOf" srcId="{3C99FEC7-1552-49A6-A49F-B47A62CC9C15}" destId="{713C9468-4631-41A8-8BBD-0C1EB7941757}" srcOrd="0" destOrd="0" presId="urn:microsoft.com/office/officeart/2005/8/layout/process2"/>
    <dgm:cxn modelId="{6EAEFE7F-BB61-4885-9B7F-6F8CA1B335BF}" type="presOf" srcId="{6495A4CF-DEE3-4B82-9F37-9ECBF33614EE}" destId="{8E14B318-2DB7-4AD9-B17A-8F4A0ADDBFDA}" srcOrd="0" destOrd="0" presId="urn:microsoft.com/office/officeart/2005/8/layout/process2"/>
    <dgm:cxn modelId="{C671FE85-9CCB-4680-A2CA-75EA5DFDFEA5}" type="presOf" srcId="{2F630778-B7F7-461A-9366-88270EA7C2FD}" destId="{B076427C-5F9D-4F04-9FEC-7CF9003A4A6C}" srcOrd="0" destOrd="0" presId="urn:microsoft.com/office/officeart/2005/8/layout/process2"/>
    <dgm:cxn modelId="{5B14FF91-3487-44E2-853F-5BBDA21B183F}" type="presOf" srcId="{0FA6B887-6893-4753-B9DF-B65873FC7302}" destId="{B5111FA2-0DC8-4AB5-A992-7DD94B627AE4}" srcOrd="0" destOrd="0" presId="urn:microsoft.com/office/officeart/2005/8/layout/process2"/>
    <dgm:cxn modelId="{5E9BD7A8-BF95-4DBE-A7F9-53B096765FE7}" srcId="{3A05284A-37B8-400F-9461-412C922F21E4}" destId="{3C99FEC7-1552-49A6-A49F-B47A62CC9C15}" srcOrd="1" destOrd="0" parTransId="{2A4F0823-D49F-4B6D-9B9C-CA3385A42E69}" sibTransId="{6495A4CF-DEE3-4B82-9F37-9ECBF33614EE}"/>
    <dgm:cxn modelId="{82115FB1-5CCE-46B7-AD0F-71A9962A6279}" type="presOf" srcId="{6495A4CF-DEE3-4B82-9F37-9ECBF33614EE}" destId="{2BCB429A-E792-4B7F-A23F-30D785EED0FB}" srcOrd="1" destOrd="0" presId="urn:microsoft.com/office/officeart/2005/8/layout/process2"/>
    <dgm:cxn modelId="{A78B89B6-F4CF-4977-8078-AF1AB86CB976}" type="presOf" srcId="{92A6CDF3-C868-4082-97FE-CBB81D0C24CC}" destId="{A2A50928-CEC7-417B-9CC0-D3023DB27B76}" srcOrd="0" destOrd="0" presId="urn:microsoft.com/office/officeart/2005/8/layout/process2"/>
    <dgm:cxn modelId="{BF8AAAE0-2580-4C9F-A79F-CEC8DEAFCBF5}" srcId="{3A05284A-37B8-400F-9461-412C922F21E4}" destId="{2F630778-B7F7-461A-9366-88270EA7C2FD}" srcOrd="0" destOrd="0" parTransId="{8A8492B7-726C-478B-B803-69370CB27EF3}" sibTransId="{92A6CDF3-C868-4082-97FE-CBB81D0C24CC}"/>
    <dgm:cxn modelId="{0D539CF0-8532-4F10-BA1C-8124B29ED3D3}" type="presOf" srcId="{92A6CDF3-C868-4082-97FE-CBB81D0C24CC}" destId="{6317A1BB-10FD-4A91-9475-4E8FDBD52D11}" srcOrd="1" destOrd="0" presId="urn:microsoft.com/office/officeart/2005/8/layout/process2"/>
    <dgm:cxn modelId="{D8C8D32E-9FD0-4920-9A2A-716E4A771F65}" type="presParOf" srcId="{6B913D74-5031-4CFA-AA94-EFBAC65AF847}" destId="{B076427C-5F9D-4F04-9FEC-7CF9003A4A6C}" srcOrd="0" destOrd="0" presId="urn:microsoft.com/office/officeart/2005/8/layout/process2"/>
    <dgm:cxn modelId="{231ADFE1-0F0C-4CAD-9B33-EF006CB265B9}" type="presParOf" srcId="{6B913D74-5031-4CFA-AA94-EFBAC65AF847}" destId="{A2A50928-CEC7-417B-9CC0-D3023DB27B76}" srcOrd="1" destOrd="0" presId="urn:microsoft.com/office/officeart/2005/8/layout/process2"/>
    <dgm:cxn modelId="{91014C02-E62B-4726-A221-7C7DA457530D}" type="presParOf" srcId="{A2A50928-CEC7-417B-9CC0-D3023DB27B76}" destId="{6317A1BB-10FD-4A91-9475-4E8FDBD52D11}" srcOrd="0" destOrd="0" presId="urn:microsoft.com/office/officeart/2005/8/layout/process2"/>
    <dgm:cxn modelId="{DEC8990E-DA74-430A-8808-BBAC010C5F67}" type="presParOf" srcId="{6B913D74-5031-4CFA-AA94-EFBAC65AF847}" destId="{713C9468-4631-41A8-8BBD-0C1EB7941757}" srcOrd="2" destOrd="0" presId="urn:microsoft.com/office/officeart/2005/8/layout/process2"/>
    <dgm:cxn modelId="{862314AD-8FBD-4154-971D-FDB32816BD79}" type="presParOf" srcId="{6B913D74-5031-4CFA-AA94-EFBAC65AF847}" destId="{8E14B318-2DB7-4AD9-B17A-8F4A0ADDBFDA}" srcOrd="3" destOrd="0" presId="urn:microsoft.com/office/officeart/2005/8/layout/process2"/>
    <dgm:cxn modelId="{5DC8BBE5-C854-46A4-91C9-4270CCBB11DF}" type="presParOf" srcId="{8E14B318-2DB7-4AD9-B17A-8F4A0ADDBFDA}" destId="{2BCB429A-E792-4B7F-A23F-30D785EED0FB}" srcOrd="0" destOrd="0" presId="urn:microsoft.com/office/officeart/2005/8/layout/process2"/>
    <dgm:cxn modelId="{D5FBADF8-43B6-4AE0-9F29-EA1D23AA4119}" type="presParOf" srcId="{6B913D74-5031-4CFA-AA94-EFBAC65AF847}" destId="{B5111FA2-0DC8-4AB5-A992-7DD94B627AE4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A05284A-37B8-400F-9461-412C922F21E4}" type="doc">
      <dgm:prSet loTypeId="urn:microsoft.com/office/officeart/2005/8/layout/process2" loCatId="process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2F630778-B7F7-461A-9366-88270EA7C2FD}">
      <dgm:prSet phldrT="[Tex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ln>
          <a:solidFill>
            <a:schemeClr val="tx1"/>
          </a:solidFill>
        </a:ln>
      </dgm:spPr>
      <dgm:t>
        <a:bodyPr/>
        <a:lstStyle/>
        <a:p>
          <a:r>
            <a:rPr lang="en-GB" sz="1600" b="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CENA" panose="02000000000000000000" pitchFamily="2" charset="0"/>
              <a:cs typeface="Arial" panose="020B0604020202020204" pitchFamily="34" charset="0"/>
            </a:rPr>
            <a:t>ALL </a:t>
          </a:r>
          <a:r>
            <a:rPr lang="en-GB" sz="1600" b="0" dirty="0">
              <a:solidFill>
                <a:schemeClr val="tx1"/>
              </a:solidFill>
              <a:latin typeface="AR CENA" panose="02000000000000000000" pitchFamily="2" charset="0"/>
              <a:cs typeface="Arial" panose="020B0604020202020204" pitchFamily="34" charset="0"/>
            </a:rPr>
            <a:t>will be able to identify parallel lines from their equations.</a:t>
          </a:r>
          <a:endParaRPr lang="en-US" sz="1600" b="0" dirty="0">
            <a:latin typeface="AR CENA" panose="02000000000000000000" pitchFamily="2" charset="0"/>
          </a:endParaRPr>
        </a:p>
      </dgm:t>
    </dgm:pt>
    <dgm:pt modelId="{8A8492B7-726C-478B-B803-69370CB27EF3}" type="parTrans" cxnId="{BF8AAAE0-2580-4C9F-A79F-CEC8DEAFCBF5}">
      <dgm:prSet/>
      <dgm:spPr/>
      <dgm:t>
        <a:bodyPr/>
        <a:lstStyle/>
        <a:p>
          <a:endParaRPr lang="en-US" sz="2000">
            <a:latin typeface="AR CENA" panose="02000000000000000000" pitchFamily="2" charset="0"/>
          </a:endParaRPr>
        </a:p>
      </dgm:t>
    </dgm:pt>
    <dgm:pt modelId="{92A6CDF3-C868-4082-97FE-CBB81D0C24CC}" type="sibTrans" cxnId="{BF8AAAE0-2580-4C9F-A79F-CEC8DEAFCBF5}">
      <dgm:prSet custT="1"/>
      <dgm:spPr/>
      <dgm:t>
        <a:bodyPr/>
        <a:lstStyle/>
        <a:p>
          <a:endParaRPr lang="en-US" sz="2400">
            <a:latin typeface="AR CENA" panose="02000000000000000000" pitchFamily="2" charset="0"/>
          </a:endParaRPr>
        </a:p>
      </dgm:t>
    </dgm:pt>
    <dgm:pt modelId="{3C99FEC7-1552-49A6-A49F-B47A62CC9C15}">
      <dgm:prSet phldrT="[Text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ln>
          <a:solidFill>
            <a:schemeClr val="tx1"/>
          </a:solidFill>
        </a:ln>
      </dgm:spPr>
      <dgm:t>
        <a:bodyPr/>
        <a:lstStyle/>
        <a:p>
          <a:r>
            <a:rPr lang="en-GB" sz="1600" b="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CENA" panose="02000000000000000000" pitchFamily="2" charset="0"/>
              <a:cs typeface="Arial" panose="020B0604020202020204" pitchFamily="34" charset="0"/>
            </a:rPr>
            <a:t>MOST</a:t>
          </a:r>
          <a:r>
            <a:rPr lang="en-GB" sz="1600" b="0" dirty="0">
              <a:solidFill>
                <a:schemeClr val="tx1"/>
              </a:solidFill>
              <a:latin typeface="AR CENA" panose="02000000000000000000" pitchFamily="2" charset="0"/>
              <a:cs typeface="Arial" panose="020B0604020202020204" pitchFamily="34" charset="0"/>
            </a:rPr>
            <a:t> will be able to identify perpendicular lines from their equations.</a:t>
          </a:r>
          <a:endParaRPr lang="en-US" sz="1600" b="0" dirty="0">
            <a:latin typeface="AR CENA" panose="02000000000000000000" pitchFamily="2" charset="0"/>
          </a:endParaRPr>
        </a:p>
      </dgm:t>
    </dgm:pt>
    <dgm:pt modelId="{2A4F0823-D49F-4B6D-9B9C-CA3385A42E69}" type="parTrans" cxnId="{5E9BD7A8-BF95-4DBE-A7F9-53B096765FE7}">
      <dgm:prSet/>
      <dgm:spPr/>
      <dgm:t>
        <a:bodyPr/>
        <a:lstStyle/>
        <a:p>
          <a:endParaRPr lang="en-US" sz="2000">
            <a:latin typeface="AR CENA" panose="02000000000000000000" pitchFamily="2" charset="0"/>
          </a:endParaRPr>
        </a:p>
      </dgm:t>
    </dgm:pt>
    <dgm:pt modelId="{6495A4CF-DEE3-4B82-9F37-9ECBF33614EE}" type="sibTrans" cxnId="{5E9BD7A8-BF95-4DBE-A7F9-53B096765FE7}">
      <dgm:prSet custT="1"/>
      <dgm:spPr/>
      <dgm:t>
        <a:bodyPr/>
        <a:lstStyle/>
        <a:p>
          <a:endParaRPr lang="en-US" sz="2400">
            <a:latin typeface="AR CENA" panose="02000000000000000000" pitchFamily="2" charset="0"/>
          </a:endParaRPr>
        </a:p>
      </dgm:t>
    </dgm:pt>
    <dgm:pt modelId="{0FA6B887-6893-4753-B9DF-B65873FC7302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ln>
          <a:solidFill>
            <a:schemeClr val="tx1"/>
          </a:solidFill>
        </a:ln>
      </dgm:spPr>
      <dgm:t>
        <a:bodyPr/>
        <a:lstStyle/>
        <a:p>
          <a:r>
            <a:rPr lang="en-GB" sz="1600" b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CENA" panose="02000000000000000000" pitchFamily="2" charset="0"/>
              <a:cs typeface="Arial" panose="020B0604020202020204" pitchFamily="34" charset="0"/>
            </a:rPr>
            <a:t>SOME</a:t>
          </a:r>
          <a:r>
            <a:rPr lang="en-GB" sz="1600" b="0" dirty="0">
              <a:solidFill>
                <a:schemeClr val="tx1"/>
              </a:solidFill>
              <a:latin typeface="AR CENA" panose="02000000000000000000" pitchFamily="2" charset="0"/>
              <a:cs typeface="Arial" panose="020B0604020202020204" pitchFamily="34" charset="0"/>
            </a:rPr>
            <a:t> will be able to solve problems involving parallel and perpendicular lines.</a:t>
          </a:r>
          <a:endParaRPr lang="en-US" sz="1600" b="0" dirty="0">
            <a:latin typeface="AR CENA" panose="02000000000000000000" pitchFamily="2" charset="0"/>
          </a:endParaRPr>
        </a:p>
      </dgm:t>
    </dgm:pt>
    <dgm:pt modelId="{BB32241F-AC75-4EC5-822B-A590B6B363BE}" type="parTrans" cxnId="{8613932A-4B1C-4A10-AF4C-59D2DA58369B}">
      <dgm:prSet/>
      <dgm:spPr/>
      <dgm:t>
        <a:bodyPr/>
        <a:lstStyle/>
        <a:p>
          <a:endParaRPr lang="en-US" sz="2000">
            <a:latin typeface="AR CENA" panose="02000000000000000000" pitchFamily="2" charset="0"/>
          </a:endParaRPr>
        </a:p>
      </dgm:t>
    </dgm:pt>
    <dgm:pt modelId="{477F00CA-493B-472A-A3E2-1AC21DA7BF02}" type="sibTrans" cxnId="{8613932A-4B1C-4A10-AF4C-59D2DA58369B}">
      <dgm:prSet/>
      <dgm:spPr/>
      <dgm:t>
        <a:bodyPr/>
        <a:lstStyle/>
        <a:p>
          <a:endParaRPr lang="en-US" sz="2000">
            <a:latin typeface="AR CENA" panose="02000000000000000000" pitchFamily="2" charset="0"/>
          </a:endParaRPr>
        </a:p>
      </dgm:t>
    </dgm:pt>
    <dgm:pt modelId="{6B913D74-5031-4CFA-AA94-EFBAC65AF847}" type="pres">
      <dgm:prSet presAssocID="{3A05284A-37B8-400F-9461-412C922F21E4}" presName="linearFlow" presStyleCnt="0">
        <dgm:presLayoutVars>
          <dgm:resizeHandles val="exact"/>
        </dgm:presLayoutVars>
      </dgm:prSet>
      <dgm:spPr/>
    </dgm:pt>
    <dgm:pt modelId="{B076427C-5F9D-4F04-9FEC-7CF9003A4A6C}" type="pres">
      <dgm:prSet presAssocID="{2F630778-B7F7-461A-9366-88270EA7C2FD}" presName="node" presStyleLbl="node1" presStyleIdx="0" presStyleCnt="3">
        <dgm:presLayoutVars>
          <dgm:bulletEnabled val="1"/>
        </dgm:presLayoutVars>
      </dgm:prSet>
      <dgm:spPr/>
    </dgm:pt>
    <dgm:pt modelId="{A2A50928-CEC7-417B-9CC0-D3023DB27B76}" type="pres">
      <dgm:prSet presAssocID="{92A6CDF3-C868-4082-97FE-CBB81D0C24CC}" presName="sibTrans" presStyleLbl="sibTrans2D1" presStyleIdx="0" presStyleCnt="2"/>
      <dgm:spPr/>
    </dgm:pt>
    <dgm:pt modelId="{6317A1BB-10FD-4A91-9475-4E8FDBD52D11}" type="pres">
      <dgm:prSet presAssocID="{92A6CDF3-C868-4082-97FE-CBB81D0C24CC}" presName="connectorText" presStyleLbl="sibTrans2D1" presStyleIdx="0" presStyleCnt="2"/>
      <dgm:spPr/>
    </dgm:pt>
    <dgm:pt modelId="{713C9468-4631-41A8-8BBD-0C1EB7941757}" type="pres">
      <dgm:prSet presAssocID="{3C99FEC7-1552-49A6-A49F-B47A62CC9C15}" presName="node" presStyleLbl="node1" presStyleIdx="1" presStyleCnt="3">
        <dgm:presLayoutVars>
          <dgm:bulletEnabled val="1"/>
        </dgm:presLayoutVars>
      </dgm:prSet>
      <dgm:spPr/>
    </dgm:pt>
    <dgm:pt modelId="{8E14B318-2DB7-4AD9-B17A-8F4A0ADDBFDA}" type="pres">
      <dgm:prSet presAssocID="{6495A4CF-DEE3-4B82-9F37-9ECBF33614EE}" presName="sibTrans" presStyleLbl="sibTrans2D1" presStyleIdx="1" presStyleCnt="2"/>
      <dgm:spPr/>
    </dgm:pt>
    <dgm:pt modelId="{2BCB429A-E792-4B7F-A23F-30D785EED0FB}" type="pres">
      <dgm:prSet presAssocID="{6495A4CF-DEE3-4B82-9F37-9ECBF33614EE}" presName="connectorText" presStyleLbl="sibTrans2D1" presStyleIdx="1" presStyleCnt="2"/>
      <dgm:spPr/>
    </dgm:pt>
    <dgm:pt modelId="{B5111FA2-0DC8-4AB5-A992-7DD94B627AE4}" type="pres">
      <dgm:prSet presAssocID="{0FA6B887-6893-4753-B9DF-B65873FC7302}" presName="node" presStyleLbl="node1" presStyleIdx="2" presStyleCnt="3">
        <dgm:presLayoutVars>
          <dgm:bulletEnabled val="1"/>
        </dgm:presLayoutVars>
      </dgm:prSet>
      <dgm:spPr/>
    </dgm:pt>
  </dgm:ptLst>
  <dgm:cxnLst>
    <dgm:cxn modelId="{F8EB8921-0A7E-45AB-BB29-AA0EE8E4395E}" type="presOf" srcId="{3A05284A-37B8-400F-9461-412C922F21E4}" destId="{6B913D74-5031-4CFA-AA94-EFBAC65AF847}" srcOrd="0" destOrd="0" presId="urn:microsoft.com/office/officeart/2005/8/layout/process2"/>
    <dgm:cxn modelId="{8613932A-4B1C-4A10-AF4C-59D2DA58369B}" srcId="{3A05284A-37B8-400F-9461-412C922F21E4}" destId="{0FA6B887-6893-4753-B9DF-B65873FC7302}" srcOrd="2" destOrd="0" parTransId="{BB32241F-AC75-4EC5-822B-A590B6B363BE}" sibTransId="{477F00CA-493B-472A-A3E2-1AC21DA7BF02}"/>
    <dgm:cxn modelId="{5F005332-4D00-401A-93B9-2D1B994384D0}" type="presOf" srcId="{3C99FEC7-1552-49A6-A49F-B47A62CC9C15}" destId="{713C9468-4631-41A8-8BBD-0C1EB7941757}" srcOrd="0" destOrd="0" presId="urn:microsoft.com/office/officeart/2005/8/layout/process2"/>
    <dgm:cxn modelId="{6EAEFE7F-BB61-4885-9B7F-6F8CA1B335BF}" type="presOf" srcId="{6495A4CF-DEE3-4B82-9F37-9ECBF33614EE}" destId="{8E14B318-2DB7-4AD9-B17A-8F4A0ADDBFDA}" srcOrd="0" destOrd="0" presId="urn:microsoft.com/office/officeart/2005/8/layout/process2"/>
    <dgm:cxn modelId="{C671FE85-9CCB-4680-A2CA-75EA5DFDFEA5}" type="presOf" srcId="{2F630778-B7F7-461A-9366-88270EA7C2FD}" destId="{B076427C-5F9D-4F04-9FEC-7CF9003A4A6C}" srcOrd="0" destOrd="0" presId="urn:microsoft.com/office/officeart/2005/8/layout/process2"/>
    <dgm:cxn modelId="{5B14FF91-3487-44E2-853F-5BBDA21B183F}" type="presOf" srcId="{0FA6B887-6893-4753-B9DF-B65873FC7302}" destId="{B5111FA2-0DC8-4AB5-A992-7DD94B627AE4}" srcOrd="0" destOrd="0" presId="urn:microsoft.com/office/officeart/2005/8/layout/process2"/>
    <dgm:cxn modelId="{5E9BD7A8-BF95-4DBE-A7F9-53B096765FE7}" srcId="{3A05284A-37B8-400F-9461-412C922F21E4}" destId="{3C99FEC7-1552-49A6-A49F-B47A62CC9C15}" srcOrd="1" destOrd="0" parTransId="{2A4F0823-D49F-4B6D-9B9C-CA3385A42E69}" sibTransId="{6495A4CF-DEE3-4B82-9F37-9ECBF33614EE}"/>
    <dgm:cxn modelId="{82115FB1-5CCE-46B7-AD0F-71A9962A6279}" type="presOf" srcId="{6495A4CF-DEE3-4B82-9F37-9ECBF33614EE}" destId="{2BCB429A-E792-4B7F-A23F-30D785EED0FB}" srcOrd="1" destOrd="0" presId="urn:microsoft.com/office/officeart/2005/8/layout/process2"/>
    <dgm:cxn modelId="{A78B89B6-F4CF-4977-8078-AF1AB86CB976}" type="presOf" srcId="{92A6CDF3-C868-4082-97FE-CBB81D0C24CC}" destId="{A2A50928-CEC7-417B-9CC0-D3023DB27B76}" srcOrd="0" destOrd="0" presId="urn:microsoft.com/office/officeart/2005/8/layout/process2"/>
    <dgm:cxn modelId="{BF8AAAE0-2580-4C9F-A79F-CEC8DEAFCBF5}" srcId="{3A05284A-37B8-400F-9461-412C922F21E4}" destId="{2F630778-B7F7-461A-9366-88270EA7C2FD}" srcOrd="0" destOrd="0" parTransId="{8A8492B7-726C-478B-B803-69370CB27EF3}" sibTransId="{92A6CDF3-C868-4082-97FE-CBB81D0C24CC}"/>
    <dgm:cxn modelId="{0D539CF0-8532-4F10-BA1C-8124B29ED3D3}" type="presOf" srcId="{92A6CDF3-C868-4082-97FE-CBB81D0C24CC}" destId="{6317A1BB-10FD-4A91-9475-4E8FDBD52D11}" srcOrd="1" destOrd="0" presId="urn:microsoft.com/office/officeart/2005/8/layout/process2"/>
    <dgm:cxn modelId="{D8C8D32E-9FD0-4920-9A2A-716E4A771F65}" type="presParOf" srcId="{6B913D74-5031-4CFA-AA94-EFBAC65AF847}" destId="{B076427C-5F9D-4F04-9FEC-7CF9003A4A6C}" srcOrd="0" destOrd="0" presId="urn:microsoft.com/office/officeart/2005/8/layout/process2"/>
    <dgm:cxn modelId="{231ADFE1-0F0C-4CAD-9B33-EF006CB265B9}" type="presParOf" srcId="{6B913D74-5031-4CFA-AA94-EFBAC65AF847}" destId="{A2A50928-CEC7-417B-9CC0-D3023DB27B76}" srcOrd="1" destOrd="0" presId="urn:microsoft.com/office/officeart/2005/8/layout/process2"/>
    <dgm:cxn modelId="{91014C02-E62B-4726-A221-7C7DA457530D}" type="presParOf" srcId="{A2A50928-CEC7-417B-9CC0-D3023DB27B76}" destId="{6317A1BB-10FD-4A91-9475-4E8FDBD52D11}" srcOrd="0" destOrd="0" presId="urn:microsoft.com/office/officeart/2005/8/layout/process2"/>
    <dgm:cxn modelId="{DEC8990E-DA74-430A-8808-BBAC010C5F67}" type="presParOf" srcId="{6B913D74-5031-4CFA-AA94-EFBAC65AF847}" destId="{713C9468-4631-41A8-8BBD-0C1EB7941757}" srcOrd="2" destOrd="0" presId="urn:microsoft.com/office/officeart/2005/8/layout/process2"/>
    <dgm:cxn modelId="{862314AD-8FBD-4154-971D-FDB32816BD79}" type="presParOf" srcId="{6B913D74-5031-4CFA-AA94-EFBAC65AF847}" destId="{8E14B318-2DB7-4AD9-B17A-8F4A0ADDBFDA}" srcOrd="3" destOrd="0" presId="urn:microsoft.com/office/officeart/2005/8/layout/process2"/>
    <dgm:cxn modelId="{5DC8BBE5-C854-46A4-91C9-4270CCBB11DF}" type="presParOf" srcId="{8E14B318-2DB7-4AD9-B17A-8F4A0ADDBFDA}" destId="{2BCB429A-E792-4B7F-A23F-30D785EED0FB}" srcOrd="0" destOrd="0" presId="urn:microsoft.com/office/officeart/2005/8/layout/process2"/>
    <dgm:cxn modelId="{D5FBADF8-43B6-4AE0-9F29-EA1D23AA4119}" type="presParOf" srcId="{6B913D74-5031-4CFA-AA94-EFBAC65AF847}" destId="{B5111FA2-0DC8-4AB5-A992-7DD94B627AE4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A05284A-37B8-400F-9461-412C922F21E4}" type="doc">
      <dgm:prSet loTypeId="urn:microsoft.com/office/officeart/2005/8/layout/process2" loCatId="process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2F630778-B7F7-461A-9366-88270EA7C2FD}">
      <dgm:prSet phldrT="[Tex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ln>
          <a:solidFill>
            <a:schemeClr val="tx1"/>
          </a:solidFill>
        </a:ln>
      </dgm:spPr>
      <dgm:t>
        <a:bodyPr/>
        <a:lstStyle/>
        <a:p>
          <a:r>
            <a:rPr lang="en-GB" sz="1600" b="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CENA" panose="02000000000000000000" pitchFamily="2" charset="0"/>
              <a:cs typeface="Arial" panose="020B0604020202020204" pitchFamily="34" charset="0"/>
            </a:rPr>
            <a:t>ALL </a:t>
          </a:r>
          <a:r>
            <a:rPr lang="en-GB" sz="1600" b="0" dirty="0">
              <a:solidFill>
                <a:schemeClr val="tx1"/>
              </a:solidFill>
              <a:latin typeface="AR CENA" panose="02000000000000000000" pitchFamily="2" charset="0"/>
              <a:cs typeface="Arial" panose="020B0604020202020204" pitchFamily="34" charset="0"/>
            </a:rPr>
            <a:t>will be able to identify parallel lines from their equations.</a:t>
          </a:r>
          <a:endParaRPr lang="en-US" sz="1600" b="0" dirty="0">
            <a:latin typeface="AR CENA" panose="02000000000000000000" pitchFamily="2" charset="0"/>
          </a:endParaRPr>
        </a:p>
      </dgm:t>
    </dgm:pt>
    <dgm:pt modelId="{8A8492B7-726C-478B-B803-69370CB27EF3}" type="parTrans" cxnId="{BF8AAAE0-2580-4C9F-A79F-CEC8DEAFCBF5}">
      <dgm:prSet/>
      <dgm:spPr/>
      <dgm:t>
        <a:bodyPr/>
        <a:lstStyle/>
        <a:p>
          <a:endParaRPr lang="en-US" sz="2000">
            <a:latin typeface="AR CENA" panose="02000000000000000000" pitchFamily="2" charset="0"/>
          </a:endParaRPr>
        </a:p>
      </dgm:t>
    </dgm:pt>
    <dgm:pt modelId="{92A6CDF3-C868-4082-97FE-CBB81D0C24CC}" type="sibTrans" cxnId="{BF8AAAE0-2580-4C9F-A79F-CEC8DEAFCBF5}">
      <dgm:prSet custT="1"/>
      <dgm:spPr/>
      <dgm:t>
        <a:bodyPr/>
        <a:lstStyle/>
        <a:p>
          <a:endParaRPr lang="en-US" sz="2400">
            <a:latin typeface="AR CENA" panose="02000000000000000000" pitchFamily="2" charset="0"/>
          </a:endParaRPr>
        </a:p>
      </dgm:t>
    </dgm:pt>
    <dgm:pt modelId="{3C99FEC7-1552-49A6-A49F-B47A62CC9C15}">
      <dgm:prSet phldrT="[Text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ln>
          <a:solidFill>
            <a:schemeClr val="tx1"/>
          </a:solidFill>
        </a:ln>
      </dgm:spPr>
      <dgm:t>
        <a:bodyPr/>
        <a:lstStyle/>
        <a:p>
          <a:r>
            <a:rPr lang="en-GB" sz="1600" b="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CENA" panose="02000000000000000000" pitchFamily="2" charset="0"/>
              <a:cs typeface="Arial" panose="020B0604020202020204" pitchFamily="34" charset="0"/>
            </a:rPr>
            <a:t>MOST</a:t>
          </a:r>
          <a:r>
            <a:rPr lang="en-GB" sz="1600" b="0" dirty="0">
              <a:solidFill>
                <a:schemeClr val="tx1"/>
              </a:solidFill>
              <a:latin typeface="AR CENA" panose="02000000000000000000" pitchFamily="2" charset="0"/>
              <a:cs typeface="Arial" panose="020B0604020202020204" pitchFamily="34" charset="0"/>
            </a:rPr>
            <a:t> will be able to identify perpendicular lines from their equations.</a:t>
          </a:r>
          <a:endParaRPr lang="en-US" sz="1600" b="0" dirty="0">
            <a:latin typeface="AR CENA" panose="02000000000000000000" pitchFamily="2" charset="0"/>
          </a:endParaRPr>
        </a:p>
      </dgm:t>
    </dgm:pt>
    <dgm:pt modelId="{2A4F0823-D49F-4B6D-9B9C-CA3385A42E69}" type="parTrans" cxnId="{5E9BD7A8-BF95-4DBE-A7F9-53B096765FE7}">
      <dgm:prSet/>
      <dgm:spPr/>
      <dgm:t>
        <a:bodyPr/>
        <a:lstStyle/>
        <a:p>
          <a:endParaRPr lang="en-US" sz="2000">
            <a:latin typeface="AR CENA" panose="02000000000000000000" pitchFamily="2" charset="0"/>
          </a:endParaRPr>
        </a:p>
      </dgm:t>
    </dgm:pt>
    <dgm:pt modelId="{6495A4CF-DEE3-4B82-9F37-9ECBF33614EE}" type="sibTrans" cxnId="{5E9BD7A8-BF95-4DBE-A7F9-53B096765FE7}">
      <dgm:prSet custT="1"/>
      <dgm:spPr/>
      <dgm:t>
        <a:bodyPr/>
        <a:lstStyle/>
        <a:p>
          <a:endParaRPr lang="en-US" sz="2400">
            <a:latin typeface="AR CENA" panose="02000000000000000000" pitchFamily="2" charset="0"/>
          </a:endParaRPr>
        </a:p>
      </dgm:t>
    </dgm:pt>
    <dgm:pt modelId="{0FA6B887-6893-4753-B9DF-B65873FC7302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ln>
          <a:solidFill>
            <a:schemeClr val="tx1"/>
          </a:solidFill>
        </a:ln>
      </dgm:spPr>
      <dgm:t>
        <a:bodyPr/>
        <a:lstStyle/>
        <a:p>
          <a:r>
            <a:rPr lang="en-GB" sz="1600" b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CENA" panose="02000000000000000000" pitchFamily="2" charset="0"/>
              <a:cs typeface="Arial" panose="020B0604020202020204" pitchFamily="34" charset="0"/>
            </a:rPr>
            <a:t>SOME</a:t>
          </a:r>
          <a:r>
            <a:rPr lang="en-GB" sz="1600" b="0" dirty="0">
              <a:solidFill>
                <a:schemeClr val="tx1"/>
              </a:solidFill>
              <a:latin typeface="AR CENA" panose="02000000000000000000" pitchFamily="2" charset="0"/>
              <a:cs typeface="Arial" panose="020B0604020202020204" pitchFamily="34" charset="0"/>
            </a:rPr>
            <a:t> will be able to solve problems involving parallel and perpendicular lines.</a:t>
          </a:r>
          <a:endParaRPr lang="en-US" sz="1600" b="0" dirty="0">
            <a:latin typeface="AR CENA" panose="02000000000000000000" pitchFamily="2" charset="0"/>
          </a:endParaRPr>
        </a:p>
      </dgm:t>
    </dgm:pt>
    <dgm:pt modelId="{BB32241F-AC75-4EC5-822B-A590B6B363BE}" type="parTrans" cxnId="{8613932A-4B1C-4A10-AF4C-59D2DA58369B}">
      <dgm:prSet/>
      <dgm:spPr/>
      <dgm:t>
        <a:bodyPr/>
        <a:lstStyle/>
        <a:p>
          <a:endParaRPr lang="en-US" sz="2000">
            <a:latin typeface="AR CENA" panose="02000000000000000000" pitchFamily="2" charset="0"/>
          </a:endParaRPr>
        </a:p>
      </dgm:t>
    </dgm:pt>
    <dgm:pt modelId="{477F00CA-493B-472A-A3E2-1AC21DA7BF02}" type="sibTrans" cxnId="{8613932A-4B1C-4A10-AF4C-59D2DA58369B}">
      <dgm:prSet/>
      <dgm:spPr/>
      <dgm:t>
        <a:bodyPr/>
        <a:lstStyle/>
        <a:p>
          <a:endParaRPr lang="en-US" sz="2000">
            <a:latin typeface="AR CENA" panose="02000000000000000000" pitchFamily="2" charset="0"/>
          </a:endParaRPr>
        </a:p>
      </dgm:t>
    </dgm:pt>
    <dgm:pt modelId="{6B913D74-5031-4CFA-AA94-EFBAC65AF847}" type="pres">
      <dgm:prSet presAssocID="{3A05284A-37B8-400F-9461-412C922F21E4}" presName="linearFlow" presStyleCnt="0">
        <dgm:presLayoutVars>
          <dgm:resizeHandles val="exact"/>
        </dgm:presLayoutVars>
      </dgm:prSet>
      <dgm:spPr/>
    </dgm:pt>
    <dgm:pt modelId="{B076427C-5F9D-4F04-9FEC-7CF9003A4A6C}" type="pres">
      <dgm:prSet presAssocID="{2F630778-B7F7-461A-9366-88270EA7C2FD}" presName="node" presStyleLbl="node1" presStyleIdx="0" presStyleCnt="3">
        <dgm:presLayoutVars>
          <dgm:bulletEnabled val="1"/>
        </dgm:presLayoutVars>
      </dgm:prSet>
      <dgm:spPr/>
    </dgm:pt>
    <dgm:pt modelId="{A2A50928-CEC7-417B-9CC0-D3023DB27B76}" type="pres">
      <dgm:prSet presAssocID="{92A6CDF3-C868-4082-97FE-CBB81D0C24CC}" presName="sibTrans" presStyleLbl="sibTrans2D1" presStyleIdx="0" presStyleCnt="2"/>
      <dgm:spPr/>
    </dgm:pt>
    <dgm:pt modelId="{6317A1BB-10FD-4A91-9475-4E8FDBD52D11}" type="pres">
      <dgm:prSet presAssocID="{92A6CDF3-C868-4082-97FE-CBB81D0C24CC}" presName="connectorText" presStyleLbl="sibTrans2D1" presStyleIdx="0" presStyleCnt="2"/>
      <dgm:spPr/>
    </dgm:pt>
    <dgm:pt modelId="{713C9468-4631-41A8-8BBD-0C1EB7941757}" type="pres">
      <dgm:prSet presAssocID="{3C99FEC7-1552-49A6-A49F-B47A62CC9C15}" presName="node" presStyleLbl="node1" presStyleIdx="1" presStyleCnt="3">
        <dgm:presLayoutVars>
          <dgm:bulletEnabled val="1"/>
        </dgm:presLayoutVars>
      </dgm:prSet>
      <dgm:spPr/>
    </dgm:pt>
    <dgm:pt modelId="{8E14B318-2DB7-4AD9-B17A-8F4A0ADDBFDA}" type="pres">
      <dgm:prSet presAssocID="{6495A4CF-DEE3-4B82-9F37-9ECBF33614EE}" presName="sibTrans" presStyleLbl="sibTrans2D1" presStyleIdx="1" presStyleCnt="2"/>
      <dgm:spPr/>
    </dgm:pt>
    <dgm:pt modelId="{2BCB429A-E792-4B7F-A23F-30D785EED0FB}" type="pres">
      <dgm:prSet presAssocID="{6495A4CF-DEE3-4B82-9F37-9ECBF33614EE}" presName="connectorText" presStyleLbl="sibTrans2D1" presStyleIdx="1" presStyleCnt="2"/>
      <dgm:spPr/>
    </dgm:pt>
    <dgm:pt modelId="{B5111FA2-0DC8-4AB5-A992-7DD94B627AE4}" type="pres">
      <dgm:prSet presAssocID="{0FA6B887-6893-4753-B9DF-B65873FC7302}" presName="node" presStyleLbl="node1" presStyleIdx="2" presStyleCnt="3">
        <dgm:presLayoutVars>
          <dgm:bulletEnabled val="1"/>
        </dgm:presLayoutVars>
      </dgm:prSet>
      <dgm:spPr/>
    </dgm:pt>
  </dgm:ptLst>
  <dgm:cxnLst>
    <dgm:cxn modelId="{F8EB8921-0A7E-45AB-BB29-AA0EE8E4395E}" type="presOf" srcId="{3A05284A-37B8-400F-9461-412C922F21E4}" destId="{6B913D74-5031-4CFA-AA94-EFBAC65AF847}" srcOrd="0" destOrd="0" presId="urn:microsoft.com/office/officeart/2005/8/layout/process2"/>
    <dgm:cxn modelId="{8613932A-4B1C-4A10-AF4C-59D2DA58369B}" srcId="{3A05284A-37B8-400F-9461-412C922F21E4}" destId="{0FA6B887-6893-4753-B9DF-B65873FC7302}" srcOrd="2" destOrd="0" parTransId="{BB32241F-AC75-4EC5-822B-A590B6B363BE}" sibTransId="{477F00CA-493B-472A-A3E2-1AC21DA7BF02}"/>
    <dgm:cxn modelId="{5F005332-4D00-401A-93B9-2D1B994384D0}" type="presOf" srcId="{3C99FEC7-1552-49A6-A49F-B47A62CC9C15}" destId="{713C9468-4631-41A8-8BBD-0C1EB7941757}" srcOrd="0" destOrd="0" presId="urn:microsoft.com/office/officeart/2005/8/layout/process2"/>
    <dgm:cxn modelId="{6EAEFE7F-BB61-4885-9B7F-6F8CA1B335BF}" type="presOf" srcId="{6495A4CF-DEE3-4B82-9F37-9ECBF33614EE}" destId="{8E14B318-2DB7-4AD9-B17A-8F4A0ADDBFDA}" srcOrd="0" destOrd="0" presId="urn:microsoft.com/office/officeart/2005/8/layout/process2"/>
    <dgm:cxn modelId="{C671FE85-9CCB-4680-A2CA-75EA5DFDFEA5}" type="presOf" srcId="{2F630778-B7F7-461A-9366-88270EA7C2FD}" destId="{B076427C-5F9D-4F04-9FEC-7CF9003A4A6C}" srcOrd="0" destOrd="0" presId="urn:microsoft.com/office/officeart/2005/8/layout/process2"/>
    <dgm:cxn modelId="{5B14FF91-3487-44E2-853F-5BBDA21B183F}" type="presOf" srcId="{0FA6B887-6893-4753-B9DF-B65873FC7302}" destId="{B5111FA2-0DC8-4AB5-A992-7DD94B627AE4}" srcOrd="0" destOrd="0" presId="urn:microsoft.com/office/officeart/2005/8/layout/process2"/>
    <dgm:cxn modelId="{5E9BD7A8-BF95-4DBE-A7F9-53B096765FE7}" srcId="{3A05284A-37B8-400F-9461-412C922F21E4}" destId="{3C99FEC7-1552-49A6-A49F-B47A62CC9C15}" srcOrd="1" destOrd="0" parTransId="{2A4F0823-D49F-4B6D-9B9C-CA3385A42E69}" sibTransId="{6495A4CF-DEE3-4B82-9F37-9ECBF33614EE}"/>
    <dgm:cxn modelId="{82115FB1-5CCE-46B7-AD0F-71A9962A6279}" type="presOf" srcId="{6495A4CF-DEE3-4B82-9F37-9ECBF33614EE}" destId="{2BCB429A-E792-4B7F-A23F-30D785EED0FB}" srcOrd="1" destOrd="0" presId="urn:microsoft.com/office/officeart/2005/8/layout/process2"/>
    <dgm:cxn modelId="{A78B89B6-F4CF-4977-8078-AF1AB86CB976}" type="presOf" srcId="{92A6CDF3-C868-4082-97FE-CBB81D0C24CC}" destId="{A2A50928-CEC7-417B-9CC0-D3023DB27B76}" srcOrd="0" destOrd="0" presId="urn:microsoft.com/office/officeart/2005/8/layout/process2"/>
    <dgm:cxn modelId="{BF8AAAE0-2580-4C9F-A79F-CEC8DEAFCBF5}" srcId="{3A05284A-37B8-400F-9461-412C922F21E4}" destId="{2F630778-B7F7-461A-9366-88270EA7C2FD}" srcOrd="0" destOrd="0" parTransId="{8A8492B7-726C-478B-B803-69370CB27EF3}" sibTransId="{92A6CDF3-C868-4082-97FE-CBB81D0C24CC}"/>
    <dgm:cxn modelId="{0D539CF0-8532-4F10-BA1C-8124B29ED3D3}" type="presOf" srcId="{92A6CDF3-C868-4082-97FE-CBB81D0C24CC}" destId="{6317A1BB-10FD-4A91-9475-4E8FDBD52D11}" srcOrd="1" destOrd="0" presId="urn:microsoft.com/office/officeart/2005/8/layout/process2"/>
    <dgm:cxn modelId="{D8C8D32E-9FD0-4920-9A2A-716E4A771F65}" type="presParOf" srcId="{6B913D74-5031-4CFA-AA94-EFBAC65AF847}" destId="{B076427C-5F9D-4F04-9FEC-7CF9003A4A6C}" srcOrd="0" destOrd="0" presId="urn:microsoft.com/office/officeart/2005/8/layout/process2"/>
    <dgm:cxn modelId="{231ADFE1-0F0C-4CAD-9B33-EF006CB265B9}" type="presParOf" srcId="{6B913D74-5031-4CFA-AA94-EFBAC65AF847}" destId="{A2A50928-CEC7-417B-9CC0-D3023DB27B76}" srcOrd="1" destOrd="0" presId="urn:microsoft.com/office/officeart/2005/8/layout/process2"/>
    <dgm:cxn modelId="{91014C02-E62B-4726-A221-7C7DA457530D}" type="presParOf" srcId="{A2A50928-CEC7-417B-9CC0-D3023DB27B76}" destId="{6317A1BB-10FD-4A91-9475-4E8FDBD52D11}" srcOrd="0" destOrd="0" presId="urn:microsoft.com/office/officeart/2005/8/layout/process2"/>
    <dgm:cxn modelId="{DEC8990E-DA74-430A-8808-BBAC010C5F67}" type="presParOf" srcId="{6B913D74-5031-4CFA-AA94-EFBAC65AF847}" destId="{713C9468-4631-41A8-8BBD-0C1EB7941757}" srcOrd="2" destOrd="0" presId="urn:microsoft.com/office/officeart/2005/8/layout/process2"/>
    <dgm:cxn modelId="{862314AD-8FBD-4154-971D-FDB32816BD79}" type="presParOf" srcId="{6B913D74-5031-4CFA-AA94-EFBAC65AF847}" destId="{8E14B318-2DB7-4AD9-B17A-8F4A0ADDBFDA}" srcOrd="3" destOrd="0" presId="urn:microsoft.com/office/officeart/2005/8/layout/process2"/>
    <dgm:cxn modelId="{5DC8BBE5-C854-46A4-91C9-4270CCBB11DF}" type="presParOf" srcId="{8E14B318-2DB7-4AD9-B17A-8F4A0ADDBFDA}" destId="{2BCB429A-E792-4B7F-A23F-30D785EED0FB}" srcOrd="0" destOrd="0" presId="urn:microsoft.com/office/officeart/2005/8/layout/process2"/>
    <dgm:cxn modelId="{D5FBADF8-43B6-4AE0-9F29-EA1D23AA4119}" type="presParOf" srcId="{6B913D74-5031-4CFA-AA94-EFBAC65AF847}" destId="{B5111FA2-0DC8-4AB5-A992-7DD94B627AE4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A05284A-37B8-400F-9461-412C922F21E4}" type="doc">
      <dgm:prSet loTypeId="urn:microsoft.com/office/officeart/2005/8/layout/process2" loCatId="process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2F630778-B7F7-461A-9366-88270EA7C2FD}">
      <dgm:prSet phldrT="[Tex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ln>
          <a:solidFill>
            <a:schemeClr val="tx1"/>
          </a:solidFill>
        </a:ln>
      </dgm:spPr>
      <dgm:t>
        <a:bodyPr/>
        <a:lstStyle/>
        <a:p>
          <a:r>
            <a:rPr lang="en-GB" sz="1600" b="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CENA" panose="02000000000000000000" pitchFamily="2" charset="0"/>
              <a:cs typeface="Arial" panose="020B0604020202020204" pitchFamily="34" charset="0"/>
            </a:rPr>
            <a:t>ALL </a:t>
          </a:r>
          <a:r>
            <a:rPr lang="en-GB" sz="1600" b="0" dirty="0">
              <a:solidFill>
                <a:schemeClr val="tx1"/>
              </a:solidFill>
              <a:latin typeface="AR CENA" panose="02000000000000000000" pitchFamily="2" charset="0"/>
              <a:cs typeface="Arial" panose="020B0604020202020204" pitchFamily="34" charset="0"/>
            </a:rPr>
            <a:t>will be able to identify parallel lines from their equations.</a:t>
          </a:r>
          <a:endParaRPr lang="en-US" sz="1600" b="0" dirty="0">
            <a:latin typeface="AR CENA" panose="02000000000000000000" pitchFamily="2" charset="0"/>
          </a:endParaRPr>
        </a:p>
      </dgm:t>
    </dgm:pt>
    <dgm:pt modelId="{8A8492B7-726C-478B-B803-69370CB27EF3}" type="parTrans" cxnId="{BF8AAAE0-2580-4C9F-A79F-CEC8DEAFCBF5}">
      <dgm:prSet/>
      <dgm:spPr/>
      <dgm:t>
        <a:bodyPr/>
        <a:lstStyle/>
        <a:p>
          <a:endParaRPr lang="en-US" sz="2000">
            <a:latin typeface="AR CENA" panose="02000000000000000000" pitchFamily="2" charset="0"/>
          </a:endParaRPr>
        </a:p>
      </dgm:t>
    </dgm:pt>
    <dgm:pt modelId="{92A6CDF3-C868-4082-97FE-CBB81D0C24CC}" type="sibTrans" cxnId="{BF8AAAE0-2580-4C9F-A79F-CEC8DEAFCBF5}">
      <dgm:prSet custT="1"/>
      <dgm:spPr/>
      <dgm:t>
        <a:bodyPr/>
        <a:lstStyle/>
        <a:p>
          <a:endParaRPr lang="en-US" sz="2400">
            <a:latin typeface="AR CENA" panose="02000000000000000000" pitchFamily="2" charset="0"/>
          </a:endParaRPr>
        </a:p>
      </dgm:t>
    </dgm:pt>
    <dgm:pt modelId="{3C99FEC7-1552-49A6-A49F-B47A62CC9C15}">
      <dgm:prSet phldrT="[Text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ln>
          <a:solidFill>
            <a:schemeClr val="tx1"/>
          </a:solidFill>
        </a:ln>
      </dgm:spPr>
      <dgm:t>
        <a:bodyPr/>
        <a:lstStyle/>
        <a:p>
          <a:r>
            <a:rPr lang="en-GB" sz="1600" b="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CENA" panose="02000000000000000000" pitchFamily="2" charset="0"/>
              <a:cs typeface="Arial" panose="020B0604020202020204" pitchFamily="34" charset="0"/>
            </a:rPr>
            <a:t>MOST</a:t>
          </a:r>
          <a:r>
            <a:rPr lang="en-GB" sz="1600" b="0" dirty="0">
              <a:solidFill>
                <a:schemeClr val="tx1"/>
              </a:solidFill>
              <a:latin typeface="AR CENA" panose="02000000000000000000" pitchFamily="2" charset="0"/>
              <a:cs typeface="Arial" panose="020B0604020202020204" pitchFamily="34" charset="0"/>
            </a:rPr>
            <a:t> will be able to identify perpendicular lines from their equations.</a:t>
          </a:r>
          <a:endParaRPr lang="en-US" sz="1600" b="0" dirty="0">
            <a:latin typeface="AR CENA" panose="02000000000000000000" pitchFamily="2" charset="0"/>
          </a:endParaRPr>
        </a:p>
      </dgm:t>
    </dgm:pt>
    <dgm:pt modelId="{2A4F0823-D49F-4B6D-9B9C-CA3385A42E69}" type="parTrans" cxnId="{5E9BD7A8-BF95-4DBE-A7F9-53B096765FE7}">
      <dgm:prSet/>
      <dgm:spPr/>
      <dgm:t>
        <a:bodyPr/>
        <a:lstStyle/>
        <a:p>
          <a:endParaRPr lang="en-US" sz="2000">
            <a:latin typeface="AR CENA" panose="02000000000000000000" pitchFamily="2" charset="0"/>
          </a:endParaRPr>
        </a:p>
      </dgm:t>
    </dgm:pt>
    <dgm:pt modelId="{6495A4CF-DEE3-4B82-9F37-9ECBF33614EE}" type="sibTrans" cxnId="{5E9BD7A8-BF95-4DBE-A7F9-53B096765FE7}">
      <dgm:prSet custT="1"/>
      <dgm:spPr/>
      <dgm:t>
        <a:bodyPr/>
        <a:lstStyle/>
        <a:p>
          <a:endParaRPr lang="en-US" sz="2400">
            <a:latin typeface="AR CENA" panose="02000000000000000000" pitchFamily="2" charset="0"/>
          </a:endParaRPr>
        </a:p>
      </dgm:t>
    </dgm:pt>
    <dgm:pt modelId="{0FA6B887-6893-4753-B9DF-B65873FC7302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ln>
          <a:solidFill>
            <a:schemeClr val="tx1"/>
          </a:solidFill>
        </a:ln>
      </dgm:spPr>
      <dgm:t>
        <a:bodyPr/>
        <a:lstStyle/>
        <a:p>
          <a:r>
            <a:rPr lang="en-GB" sz="1600" b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CENA" panose="02000000000000000000" pitchFamily="2" charset="0"/>
              <a:cs typeface="Arial" panose="020B0604020202020204" pitchFamily="34" charset="0"/>
            </a:rPr>
            <a:t>SOME</a:t>
          </a:r>
          <a:r>
            <a:rPr lang="en-GB" sz="1600" b="0" dirty="0">
              <a:solidFill>
                <a:schemeClr val="tx1"/>
              </a:solidFill>
              <a:latin typeface="AR CENA" panose="02000000000000000000" pitchFamily="2" charset="0"/>
              <a:cs typeface="Arial" panose="020B0604020202020204" pitchFamily="34" charset="0"/>
            </a:rPr>
            <a:t> will be able to solve problems involving parallel and perpendicular lines.</a:t>
          </a:r>
          <a:endParaRPr lang="en-US" sz="1600" b="0" dirty="0">
            <a:latin typeface="AR CENA" panose="02000000000000000000" pitchFamily="2" charset="0"/>
          </a:endParaRPr>
        </a:p>
      </dgm:t>
    </dgm:pt>
    <dgm:pt modelId="{BB32241F-AC75-4EC5-822B-A590B6B363BE}" type="parTrans" cxnId="{8613932A-4B1C-4A10-AF4C-59D2DA58369B}">
      <dgm:prSet/>
      <dgm:spPr/>
      <dgm:t>
        <a:bodyPr/>
        <a:lstStyle/>
        <a:p>
          <a:endParaRPr lang="en-US" sz="2000">
            <a:latin typeface="AR CENA" panose="02000000000000000000" pitchFamily="2" charset="0"/>
          </a:endParaRPr>
        </a:p>
      </dgm:t>
    </dgm:pt>
    <dgm:pt modelId="{477F00CA-493B-472A-A3E2-1AC21DA7BF02}" type="sibTrans" cxnId="{8613932A-4B1C-4A10-AF4C-59D2DA58369B}">
      <dgm:prSet/>
      <dgm:spPr/>
      <dgm:t>
        <a:bodyPr/>
        <a:lstStyle/>
        <a:p>
          <a:endParaRPr lang="en-US" sz="2000">
            <a:latin typeface="AR CENA" panose="02000000000000000000" pitchFamily="2" charset="0"/>
          </a:endParaRPr>
        </a:p>
      </dgm:t>
    </dgm:pt>
    <dgm:pt modelId="{6B913D74-5031-4CFA-AA94-EFBAC65AF847}" type="pres">
      <dgm:prSet presAssocID="{3A05284A-37B8-400F-9461-412C922F21E4}" presName="linearFlow" presStyleCnt="0">
        <dgm:presLayoutVars>
          <dgm:resizeHandles val="exact"/>
        </dgm:presLayoutVars>
      </dgm:prSet>
      <dgm:spPr/>
    </dgm:pt>
    <dgm:pt modelId="{B076427C-5F9D-4F04-9FEC-7CF9003A4A6C}" type="pres">
      <dgm:prSet presAssocID="{2F630778-B7F7-461A-9366-88270EA7C2FD}" presName="node" presStyleLbl="node1" presStyleIdx="0" presStyleCnt="3">
        <dgm:presLayoutVars>
          <dgm:bulletEnabled val="1"/>
        </dgm:presLayoutVars>
      </dgm:prSet>
      <dgm:spPr/>
    </dgm:pt>
    <dgm:pt modelId="{A2A50928-CEC7-417B-9CC0-D3023DB27B76}" type="pres">
      <dgm:prSet presAssocID="{92A6CDF3-C868-4082-97FE-CBB81D0C24CC}" presName="sibTrans" presStyleLbl="sibTrans2D1" presStyleIdx="0" presStyleCnt="2"/>
      <dgm:spPr/>
    </dgm:pt>
    <dgm:pt modelId="{6317A1BB-10FD-4A91-9475-4E8FDBD52D11}" type="pres">
      <dgm:prSet presAssocID="{92A6CDF3-C868-4082-97FE-CBB81D0C24CC}" presName="connectorText" presStyleLbl="sibTrans2D1" presStyleIdx="0" presStyleCnt="2"/>
      <dgm:spPr/>
    </dgm:pt>
    <dgm:pt modelId="{713C9468-4631-41A8-8BBD-0C1EB7941757}" type="pres">
      <dgm:prSet presAssocID="{3C99FEC7-1552-49A6-A49F-B47A62CC9C15}" presName="node" presStyleLbl="node1" presStyleIdx="1" presStyleCnt="3">
        <dgm:presLayoutVars>
          <dgm:bulletEnabled val="1"/>
        </dgm:presLayoutVars>
      </dgm:prSet>
      <dgm:spPr/>
    </dgm:pt>
    <dgm:pt modelId="{8E14B318-2DB7-4AD9-B17A-8F4A0ADDBFDA}" type="pres">
      <dgm:prSet presAssocID="{6495A4CF-DEE3-4B82-9F37-9ECBF33614EE}" presName="sibTrans" presStyleLbl="sibTrans2D1" presStyleIdx="1" presStyleCnt="2"/>
      <dgm:spPr/>
    </dgm:pt>
    <dgm:pt modelId="{2BCB429A-E792-4B7F-A23F-30D785EED0FB}" type="pres">
      <dgm:prSet presAssocID="{6495A4CF-DEE3-4B82-9F37-9ECBF33614EE}" presName="connectorText" presStyleLbl="sibTrans2D1" presStyleIdx="1" presStyleCnt="2"/>
      <dgm:spPr/>
    </dgm:pt>
    <dgm:pt modelId="{B5111FA2-0DC8-4AB5-A992-7DD94B627AE4}" type="pres">
      <dgm:prSet presAssocID="{0FA6B887-6893-4753-B9DF-B65873FC7302}" presName="node" presStyleLbl="node1" presStyleIdx="2" presStyleCnt="3">
        <dgm:presLayoutVars>
          <dgm:bulletEnabled val="1"/>
        </dgm:presLayoutVars>
      </dgm:prSet>
      <dgm:spPr/>
    </dgm:pt>
  </dgm:ptLst>
  <dgm:cxnLst>
    <dgm:cxn modelId="{F8EB8921-0A7E-45AB-BB29-AA0EE8E4395E}" type="presOf" srcId="{3A05284A-37B8-400F-9461-412C922F21E4}" destId="{6B913D74-5031-4CFA-AA94-EFBAC65AF847}" srcOrd="0" destOrd="0" presId="urn:microsoft.com/office/officeart/2005/8/layout/process2"/>
    <dgm:cxn modelId="{8613932A-4B1C-4A10-AF4C-59D2DA58369B}" srcId="{3A05284A-37B8-400F-9461-412C922F21E4}" destId="{0FA6B887-6893-4753-B9DF-B65873FC7302}" srcOrd="2" destOrd="0" parTransId="{BB32241F-AC75-4EC5-822B-A590B6B363BE}" sibTransId="{477F00CA-493B-472A-A3E2-1AC21DA7BF02}"/>
    <dgm:cxn modelId="{5F005332-4D00-401A-93B9-2D1B994384D0}" type="presOf" srcId="{3C99FEC7-1552-49A6-A49F-B47A62CC9C15}" destId="{713C9468-4631-41A8-8BBD-0C1EB7941757}" srcOrd="0" destOrd="0" presId="urn:microsoft.com/office/officeart/2005/8/layout/process2"/>
    <dgm:cxn modelId="{6EAEFE7F-BB61-4885-9B7F-6F8CA1B335BF}" type="presOf" srcId="{6495A4CF-DEE3-4B82-9F37-9ECBF33614EE}" destId="{8E14B318-2DB7-4AD9-B17A-8F4A0ADDBFDA}" srcOrd="0" destOrd="0" presId="urn:microsoft.com/office/officeart/2005/8/layout/process2"/>
    <dgm:cxn modelId="{C671FE85-9CCB-4680-A2CA-75EA5DFDFEA5}" type="presOf" srcId="{2F630778-B7F7-461A-9366-88270EA7C2FD}" destId="{B076427C-5F9D-4F04-9FEC-7CF9003A4A6C}" srcOrd="0" destOrd="0" presId="urn:microsoft.com/office/officeart/2005/8/layout/process2"/>
    <dgm:cxn modelId="{5B14FF91-3487-44E2-853F-5BBDA21B183F}" type="presOf" srcId="{0FA6B887-6893-4753-B9DF-B65873FC7302}" destId="{B5111FA2-0DC8-4AB5-A992-7DD94B627AE4}" srcOrd="0" destOrd="0" presId="urn:microsoft.com/office/officeart/2005/8/layout/process2"/>
    <dgm:cxn modelId="{5E9BD7A8-BF95-4DBE-A7F9-53B096765FE7}" srcId="{3A05284A-37B8-400F-9461-412C922F21E4}" destId="{3C99FEC7-1552-49A6-A49F-B47A62CC9C15}" srcOrd="1" destOrd="0" parTransId="{2A4F0823-D49F-4B6D-9B9C-CA3385A42E69}" sibTransId="{6495A4CF-DEE3-4B82-9F37-9ECBF33614EE}"/>
    <dgm:cxn modelId="{82115FB1-5CCE-46B7-AD0F-71A9962A6279}" type="presOf" srcId="{6495A4CF-DEE3-4B82-9F37-9ECBF33614EE}" destId="{2BCB429A-E792-4B7F-A23F-30D785EED0FB}" srcOrd="1" destOrd="0" presId="urn:microsoft.com/office/officeart/2005/8/layout/process2"/>
    <dgm:cxn modelId="{A78B89B6-F4CF-4977-8078-AF1AB86CB976}" type="presOf" srcId="{92A6CDF3-C868-4082-97FE-CBB81D0C24CC}" destId="{A2A50928-CEC7-417B-9CC0-D3023DB27B76}" srcOrd="0" destOrd="0" presId="urn:microsoft.com/office/officeart/2005/8/layout/process2"/>
    <dgm:cxn modelId="{BF8AAAE0-2580-4C9F-A79F-CEC8DEAFCBF5}" srcId="{3A05284A-37B8-400F-9461-412C922F21E4}" destId="{2F630778-B7F7-461A-9366-88270EA7C2FD}" srcOrd="0" destOrd="0" parTransId="{8A8492B7-726C-478B-B803-69370CB27EF3}" sibTransId="{92A6CDF3-C868-4082-97FE-CBB81D0C24CC}"/>
    <dgm:cxn modelId="{0D539CF0-8532-4F10-BA1C-8124B29ED3D3}" type="presOf" srcId="{92A6CDF3-C868-4082-97FE-CBB81D0C24CC}" destId="{6317A1BB-10FD-4A91-9475-4E8FDBD52D11}" srcOrd="1" destOrd="0" presId="urn:microsoft.com/office/officeart/2005/8/layout/process2"/>
    <dgm:cxn modelId="{D8C8D32E-9FD0-4920-9A2A-716E4A771F65}" type="presParOf" srcId="{6B913D74-5031-4CFA-AA94-EFBAC65AF847}" destId="{B076427C-5F9D-4F04-9FEC-7CF9003A4A6C}" srcOrd="0" destOrd="0" presId="urn:microsoft.com/office/officeart/2005/8/layout/process2"/>
    <dgm:cxn modelId="{231ADFE1-0F0C-4CAD-9B33-EF006CB265B9}" type="presParOf" srcId="{6B913D74-5031-4CFA-AA94-EFBAC65AF847}" destId="{A2A50928-CEC7-417B-9CC0-D3023DB27B76}" srcOrd="1" destOrd="0" presId="urn:microsoft.com/office/officeart/2005/8/layout/process2"/>
    <dgm:cxn modelId="{91014C02-E62B-4726-A221-7C7DA457530D}" type="presParOf" srcId="{A2A50928-CEC7-417B-9CC0-D3023DB27B76}" destId="{6317A1BB-10FD-4A91-9475-4E8FDBD52D11}" srcOrd="0" destOrd="0" presId="urn:microsoft.com/office/officeart/2005/8/layout/process2"/>
    <dgm:cxn modelId="{DEC8990E-DA74-430A-8808-BBAC010C5F67}" type="presParOf" srcId="{6B913D74-5031-4CFA-AA94-EFBAC65AF847}" destId="{713C9468-4631-41A8-8BBD-0C1EB7941757}" srcOrd="2" destOrd="0" presId="urn:microsoft.com/office/officeart/2005/8/layout/process2"/>
    <dgm:cxn modelId="{862314AD-8FBD-4154-971D-FDB32816BD79}" type="presParOf" srcId="{6B913D74-5031-4CFA-AA94-EFBAC65AF847}" destId="{8E14B318-2DB7-4AD9-B17A-8F4A0ADDBFDA}" srcOrd="3" destOrd="0" presId="urn:microsoft.com/office/officeart/2005/8/layout/process2"/>
    <dgm:cxn modelId="{5DC8BBE5-C854-46A4-91C9-4270CCBB11DF}" type="presParOf" srcId="{8E14B318-2DB7-4AD9-B17A-8F4A0ADDBFDA}" destId="{2BCB429A-E792-4B7F-A23F-30D785EED0FB}" srcOrd="0" destOrd="0" presId="urn:microsoft.com/office/officeart/2005/8/layout/process2"/>
    <dgm:cxn modelId="{D5FBADF8-43B6-4AE0-9F29-EA1D23AA4119}" type="presParOf" srcId="{6B913D74-5031-4CFA-AA94-EFBAC65AF847}" destId="{B5111FA2-0DC8-4AB5-A992-7DD94B627AE4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A05284A-37B8-400F-9461-412C922F21E4}" type="doc">
      <dgm:prSet loTypeId="urn:microsoft.com/office/officeart/2005/8/layout/process2" loCatId="process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2F630778-B7F7-461A-9366-88270EA7C2FD}">
      <dgm:prSet phldrT="[Tex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ln>
          <a:solidFill>
            <a:schemeClr val="tx1"/>
          </a:solidFill>
        </a:ln>
      </dgm:spPr>
      <dgm:t>
        <a:bodyPr/>
        <a:lstStyle/>
        <a:p>
          <a:r>
            <a:rPr lang="en-GB" sz="1600" b="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CENA" panose="02000000000000000000" pitchFamily="2" charset="0"/>
              <a:cs typeface="Arial" panose="020B0604020202020204" pitchFamily="34" charset="0"/>
            </a:rPr>
            <a:t>ALL </a:t>
          </a:r>
          <a:r>
            <a:rPr lang="en-GB" sz="1600" b="0" dirty="0">
              <a:solidFill>
                <a:schemeClr val="tx1"/>
              </a:solidFill>
              <a:latin typeface="AR CENA" panose="02000000000000000000" pitchFamily="2" charset="0"/>
              <a:cs typeface="Arial" panose="020B0604020202020204" pitchFamily="34" charset="0"/>
            </a:rPr>
            <a:t>will be able to identify parallel lines from their equations.</a:t>
          </a:r>
          <a:endParaRPr lang="en-US" sz="1600" b="0" dirty="0">
            <a:latin typeface="AR CENA" panose="02000000000000000000" pitchFamily="2" charset="0"/>
          </a:endParaRPr>
        </a:p>
      </dgm:t>
    </dgm:pt>
    <dgm:pt modelId="{8A8492B7-726C-478B-B803-69370CB27EF3}" type="parTrans" cxnId="{BF8AAAE0-2580-4C9F-A79F-CEC8DEAFCBF5}">
      <dgm:prSet/>
      <dgm:spPr/>
      <dgm:t>
        <a:bodyPr/>
        <a:lstStyle/>
        <a:p>
          <a:endParaRPr lang="en-US" sz="2000">
            <a:latin typeface="AR CENA" panose="02000000000000000000" pitchFamily="2" charset="0"/>
          </a:endParaRPr>
        </a:p>
      </dgm:t>
    </dgm:pt>
    <dgm:pt modelId="{92A6CDF3-C868-4082-97FE-CBB81D0C24CC}" type="sibTrans" cxnId="{BF8AAAE0-2580-4C9F-A79F-CEC8DEAFCBF5}">
      <dgm:prSet custT="1"/>
      <dgm:spPr/>
      <dgm:t>
        <a:bodyPr/>
        <a:lstStyle/>
        <a:p>
          <a:endParaRPr lang="en-US" sz="2400">
            <a:latin typeface="AR CENA" panose="02000000000000000000" pitchFamily="2" charset="0"/>
          </a:endParaRPr>
        </a:p>
      </dgm:t>
    </dgm:pt>
    <dgm:pt modelId="{3C99FEC7-1552-49A6-A49F-B47A62CC9C15}">
      <dgm:prSet phldrT="[Text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ln>
          <a:solidFill>
            <a:schemeClr val="tx1"/>
          </a:solidFill>
        </a:ln>
      </dgm:spPr>
      <dgm:t>
        <a:bodyPr/>
        <a:lstStyle/>
        <a:p>
          <a:r>
            <a:rPr lang="en-GB" sz="1600" b="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CENA" panose="02000000000000000000" pitchFamily="2" charset="0"/>
              <a:cs typeface="Arial" panose="020B0604020202020204" pitchFamily="34" charset="0"/>
            </a:rPr>
            <a:t>MOST</a:t>
          </a:r>
          <a:r>
            <a:rPr lang="en-GB" sz="1600" b="0" dirty="0">
              <a:solidFill>
                <a:schemeClr val="tx1"/>
              </a:solidFill>
              <a:latin typeface="AR CENA" panose="02000000000000000000" pitchFamily="2" charset="0"/>
              <a:cs typeface="Arial" panose="020B0604020202020204" pitchFamily="34" charset="0"/>
            </a:rPr>
            <a:t> will be able to identify perpendicular lines from their equations.</a:t>
          </a:r>
          <a:endParaRPr lang="en-US" sz="1600" b="0" dirty="0">
            <a:latin typeface="AR CENA" panose="02000000000000000000" pitchFamily="2" charset="0"/>
          </a:endParaRPr>
        </a:p>
      </dgm:t>
    </dgm:pt>
    <dgm:pt modelId="{2A4F0823-D49F-4B6D-9B9C-CA3385A42E69}" type="parTrans" cxnId="{5E9BD7A8-BF95-4DBE-A7F9-53B096765FE7}">
      <dgm:prSet/>
      <dgm:spPr/>
      <dgm:t>
        <a:bodyPr/>
        <a:lstStyle/>
        <a:p>
          <a:endParaRPr lang="en-US" sz="2000">
            <a:latin typeface="AR CENA" panose="02000000000000000000" pitchFamily="2" charset="0"/>
          </a:endParaRPr>
        </a:p>
      </dgm:t>
    </dgm:pt>
    <dgm:pt modelId="{6495A4CF-DEE3-4B82-9F37-9ECBF33614EE}" type="sibTrans" cxnId="{5E9BD7A8-BF95-4DBE-A7F9-53B096765FE7}">
      <dgm:prSet custT="1"/>
      <dgm:spPr/>
      <dgm:t>
        <a:bodyPr/>
        <a:lstStyle/>
        <a:p>
          <a:endParaRPr lang="en-US" sz="2400">
            <a:latin typeface="AR CENA" panose="02000000000000000000" pitchFamily="2" charset="0"/>
          </a:endParaRPr>
        </a:p>
      </dgm:t>
    </dgm:pt>
    <dgm:pt modelId="{0FA6B887-6893-4753-B9DF-B65873FC7302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ln>
          <a:solidFill>
            <a:schemeClr val="tx1"/>
          </a:solidFill>
        </a:ln>
      </dgm:spPr>
      <dgm:t>
        <a:bodyPr/>
        <a:lstStyle/>
        <a:p>
          <a:r>
            <a:rPr lang="en-GB" sz="1600" b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CENA" panose="02000000000000000000" pitchFamily="2" charset="0"/>
              <a:cs typeface="Arial" panose="020B0604020202020204" pitchFamily="34" charset="0"/>
            </a:rPr>
            <a:t>SOME</a:t>
          </a:r>
          <a:r>
            <a:rPr lang="en-GB" sz="1600" b="0" dirty="0">
              <a:solidFill>
                <a:schemeClr val="tx1"/>
              </a:solidFill>
              <a:latin typeface="AR CENA" panose="02000000000000000000" pitchFamily="2" charset="0"/>
              <a:cs typeface="Arial" panose="020B0604020202020204" pitchFamily="34" charset="0"/>
            </a:rPr>
            <a:t> will be able to solve problems involving parallel and perpendicular lines.</a:t>
          </a:r>
          <a:endParaRPr lang="en-US" sz="1600" b="0" dirty="0">
            <a:latin typeface="AR CENA" panose="02000000000000000000" pitchFamily="2" charset="0"/>
          </a:endParaRPr>
        </a:p>
      </dgm:t>
    </dgm:pt>
    <dgm:pt modelId="{BB32241F-AC75-4EC5-822B-A590B6B363BE}" type="parTrans" cxnId="{8613932A-4B1C-4A10-AF4C-59D2DA58369B}">
      <dgm:prSet/>
      <dgm:spPr/>
      <dgm:t>
        <a:bodyPr/>
        <a:lstStyle/>
        <a:p>
          <a:endParaRPr lang="en-US" sz="2000">
            <a:latin typeface="AR CENA" panose="02000000000000000000" pitchFamily="2" charset="0"/>
          </a:endParaRPr>
        </a:p>
      </dgm:t>
    </dgm:pt>
    <dgm:pt modelId="{477F00CA-493B-472A-A3E2-1AC21DA7BF02}" type="sibTrans" cxnId="{8613932A-4B1C-4A10-AF4C-59D2DA58369B}">
      <dgm:prSet/>
      <dgm:spPr/>
      <dgm:t>
        <a:bodyPr/>
        <a:lstStyle/>
        <a:p>
          <a:endParaRPr lang="en-US" sz="2000">
            <a:latin typeface="AR CENA" panose="02000000000000000000" pitchFamily="2" charset="0"/>
          </a:endParaRPr>
        </a:p>
      </dgm:t>
    </dgm:pt>
    <dgm:pt modelId="{6B913D74-5031-4CFA-AA94-EFBAC65AF847}" type="pres">
      <dgm:prSet presAssocID="{3A05284A-37B8-400F-9461-412C922F21E4}" presName="linearFlow" presStyleCnt="0">
        <dgm:presLayoutVars>
          <dgm:resizeHandles val="exact"/>
        </dgm:presLayoutVars>
      </dgm:prSet>
      <dgm:spPr/>
    </dgm:pt>
    <dgm:pt modelId="{B076427C-5F9D-4F04-9FEC-7CF9003A4A6C}" type="pres">
      <dgm:prSet presAssocID="{2F630778-B7F7-461A-9366-88270EA7C2FD}" presName="node" presStyleLbl="node1" presStyleIdx="0" presStyleCnt="3">
        <dgm:presLayoutVars>
          <dgm:bulletEnabled val="1"/>
        </dgm:presLayoutVars>
      </dgm:prSet>
      <dgm:spPr/>
    </dgm:pt>
    <dgm:pt modelId="{A2A50928-CEC7-417B-9CC0-D3023DB27B76}" type="pres">
      <dgm:prSet presAssocID="{92A6CDF3-C868-4082-97FE-CBB81D0C24CC}" presName="sibTrans" presStyleLbl="sibTrans2D1" presStyleIdx="0" presStyleCnt="2"/>
      <dgm:spPr/>
    </dgm:pt>
    <dgm:pt modelId="{6317A1BB-10FD-4A91-9475-4E8FDBD52D11}" type="pres">
      <dgm:prSet presAssocID="{92A6CDF3-C868-4082-97FE-CBB81D0C24CC}" presName="connectorText" presStyleLbl="sibTrans2D1" presStyleIdx="0" presStyleCnt="2"/>
      <dgm:spPr/>
    </dgm:pt>
    <dgm:pt modelId="{713C9468-4631-41A8-8BBD-0C1EB7941757}" type="pres">
      <dgm:prSet presAssocID="{3C99FEC7-1552-49A6-A49F-B47A62CC9C15}" presName="node" presStyleLbl="node1" presStyleIdx="1" presStyleCnt="3">
        <dgm:presLayoutVars>
          <dgm:bulletEnabled val="1"/>
        </dgm:presLayoutVars>
      </dgm:prSet>
      <dgm:spPr/>
    </dgm:pt>
    <dgm:pt modelId="{8E14B318-2DB7-4AD9-B17A-8F4A0ADDBFDA}" type="pres">
      <dgm:prSet presAssocID="{6495A4CF-DEE3-4B82-9F37-9ECBF33614EE}" presName="sibTrans" presStyleLbl="sibTrans2D1" presStyleIdx="1" presStyleCnt="2"/>
      <dgm:spPr/>
    </dgm:pt>
    <dgm:pt modelId="{2BCB429A-E792-4B7F-A23F-30D785EED0FB}" type="pres">
      <dgm:prSet presAssocID="{6495A4CF-DEE3-4B82-9F37-9ECBF33614EE}" presName="connectorText" presStyleLbl="sibTrans2D1" presStyleIdx="1" presStyleCnt="2"/>
      <dgm:spPr/>
    </dgm:pt>
    <dgm:pt modelId="{B5111FA2-0DC8-4AB5-A992-7DD94B627AE4}" type="pres">
      <dgm:prSet presAssocID="{0FA6B887-6893-4753-B9DF-B65873FC7302}" presName="node" presStyleLbl="node1" presStyleIdx="2" presStyleCnt="3">
        <dgm:presLayoutVars>
          <dgm:bulletEnabled val="1"/>
        </dgm:presLayoutVars>
      </dgm:prSet>
      <dgm:spPr/>
    </dgm:pt>
  </dgm:ptLst>
  <dgm:cxnLst>
    <dgm:cxn modelId="{F8EB8921-0A7E-45AB-BB29-AA0EE8E4395E}" type="presOf" srcId="{3A05284A-37B8-400F-9461-412C922F21E4}" destId="{6B913D74-5031-4CFA-AA94-EFBAC65AF847}" srcOrd="0" destOrd="0" presId="urn:microsoft.com/office/officeart/2005/8/layout/process2"/>
    <dgm:cxn modelId="{8613932A-4B1C-4A10-AF4C-59D2DA58369B}" srcId="{3A05284A-37B8-400F-9461-412C922F21E4}" destId="{0FA6B887-6893-4753-B9DF-B65873FC7302}" srcOrd="2" destOrd="0" parTransId="{BB32241F-AC75-4EC5-822B-A590B6B363BE}" sibTransId="{477F00CA-493B-472A-A3E2-1AC21DA7BF02}"/>
    <dgm:cxn modelId="{5F005332-4D00-401A-93B9-2D1B994384D0}" type="presOf" srcId="{3C99FEC7-1552-49A6-A49F-B47A62CC9C15}" destId="{713C9468-4631-41A8-8BBD-0C1EB7941757}" srcOrd="0" destOrd="0" presId="urn:microsoft.com/office/officeart/2005/8/layout/process2"/>
    <dgm:cxn modelId="{6EAEFE7F-BB61-4885-9B7F-6F8CA1B335BF}" type="presOf" srcId="{6495A4CF-DEE3-4B82-9F37-9ECBF33614EE}" destId="{8E14B318-2DB7-4AD9-B17A-8F4A0ADDBFDA}" srcOrd="0" destOrd="0" presId="urn:microsoft.com/office/officeart/2005/8/layout/process2"/>
    <dgm:cxn modelId="{C671FE85-9CCB-4680-A2CA-75EA5DFDFEA5}" type="presOf" srcId="{2F630778-B7F7-461A-9366-88270EA7C2FD}" destId="{B076427C-5F9D-4F04-9FEC-7CF9003A4A6C}" srcOrd="0" destOrd="0" presId="urn:microsoft.com/office/officeart/2005/8/layout/process2"/>
    <dgm:cxn modelId="{5B14FF91-3487-44E2-853F-5BBDA21B183F}" type="presOf" srcId="{0FA6B887-6893-4753-B9DF-B65873FC7302}" destId="{B5111FA2-0DC8-4AB5-A992-7DD94B627AE4}" srcOrd="0" destOrd="0" presId="urn:microsoft.com/office/officeart/2005/8/layout/process2"/>
    <dgm:cxn modelId="{5E9BD7A8-BF95-4DBE-A7F9-53B096765FE7}" srcId="{3A05284A-37B8-400F-9461-412C922F21E4}" destId="{3C99FEC7-1552-49A6-A49F-B47A62CC9C15}" srcOrd="1" destOrd="0" parTransId="{2A4F0823-D49F-4B6D-9B9C-CA3385A42E69}" sibTransId="{6495A4CF-DEE3-4B82-9F37-9ECBF33614EE}"/>
    <dgm:cxn modelId="{82115FB1-5CCE-46B7-AD0F-71A9962A6279}" type="presOf" srcId="{6495A4CF-DEE3-4B82-9F37-9ECBF33614EE}" destId="{2BCB429A-E792-4B7F-A23F-30D785EED0FB}" srcOrd="1" destOrd="0" presId="urn:microsoft.com/office/officeart/2005/8/layout/process2"/>
    <dgm:cxn modelId="{A78B89B6-F4CF-4977-8078-AF1AB86CB976}" type="presOf" srcId="{92A6CDF3-C868-4082-97FE-CBB81D0C24CC}" destId="{A2A50928-CEC7-417B-9CC0-D3023DB27B76}" srcOrd="0" destOrd="0" presId="urn:microsoft.com/office/officeart/2005/8/layout/process2"/>
    <dgm:cxn modelId="{BF8AAAE0-2580-4C9F-A79F-CEC8DEAFCBF5}" srcId="{3A05284A-37B8-400F-9461-412C922F21E4}" destId="{2F630778-B7F7-461A-9366-88270EA7C2FD}" srcOrd="0" destOrd="0" parTransId="{8A8492B7-726C-478B-B803-69370CB27EF3}" sibTransId="{92A6CDF3-C868-4082-97FE-CBB81D0C24CC}"/>
    <dgm:cxn modelId="{0D539CF0-8532-4F10-BA1C-8124B29ED3D3}" type="presOf" srcId="{92A6CDF3-C868-4082-97FE-CBB81D0C24CC}" destId="{6317A1BB-10FD-4A91-9475-4E8FDBD52D11}" srcOrd="1" destOrd="0" presId="urn:microsoft.com/office/officeart/2005/8/layout/process2"/>
    <dgm:cxn modelId="{D8C8D32E-9FD0-4920-9A2A-716E4A771F65}" type="presParOf" srcId="{6B913D74-5031-4CFA-AA94-EFBAC65AF847}" destId="{B076427C-5F9D-4F04-9FEC-7CF9003A4A6C}" srcOrd="0" destOrd="0" presId="urn:microsoft.com/office/officeart/2005/8/layout/process2"/>
    <dgm:cxn modelId="{231ADFE1-0F0C-4CAD-9B33-EF006CB265B9}" type="presParOf" srcId="{6B913D74-5031-4CFA-AA94-EFBAC65AF847}" destId="{A2A50928-CEC7-417B-9CC0-D3023DB27B76}" srcOrd="1" destOrd="0" presId="urn:microsoft.com/office/officeart/2005/8/layout/process2"/>
    <dgm:cxn modelId="{91014C02-E62B-4726-A221-7C7DA457530D}" type="presParOf" srcId="{A2A50928-CEC7-417B-9CC0-D3023DB27B76}" destId="{6317A1BB-10FD-4A91-9475-4E8FDBD52D11}" srcOrd="0" destOrd="0" presId="urn:microsoft.com/office/officeart/2005/8/layout/process2"/>
    <dgm:cxn modelId="{DEC8990E-DA74-430A-8808-BBAC010C5F67}" type="presParOf" srcId="{6B913D74-5031-4CFA-AA94-EFBAC65AF847}" destId="{713C9468-4631-41A8-8BBD-0C1EB7941757}" srcOrd="2" destOrd="0" presId="urn:microsoft.com/office/officeart/2005/8/layout/process2"/>
    <dgm:cxn modelId="{862314AD-8FBD-4154-971D-FDB32816BD79}" type="presParOf" srcId="{6B913D74-5031-4CFA-AA94-EFBAC65AF847}" destId="{8E14B318-2DB7-4AD9-B17A-8F4A0ADDBFDA}" srcOrd="3" destOrd="0" presId="urn:microsoft.com/office/officeart/2005/8/layout/process2"/>
    <dgm:cxn modelId="{5DC8BBE5-C854-46A4-91C9-4270CCBB11DF}" type="presParOf" srcId="{8E14B318-2DB7-4AD9-B17A-8F4A0ADDBFDA}" destId="{2BCB429A-E792-4B7F-A23F-30D785EED0FB}" srcOrd="0" destOrd="0" presId="urn:microsoft.com/office/officeart/2005/8/layout/process2"/>
    <dgm:cxn modelId="{D5FBADF8-43B6-4AE0-9F29-EA1D23AA4119}" type="presParOf" srcId="{6B913D74-5031-4CFA-AA94-EFBAC65AF847}" destId="{B5111FA2-0DC8-4AB5-A992-7DD94B627AE4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A05284A-37B8-400F-9461-412C922F21E4}" type="doc">
      <dgm:prSet loTypeId="urn:microsoft.com/office/officeart/2005/8/layout/process2" loCatId="process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2F630778-B7F7-461A-9366-88270EA7C2FD}">
      <dgm:prSet phldrT="[Tex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ln>
          <a:solidFill>
            <a:schemeClr val="tx1"/>
          </a:solidFill>
        </a:ln>
      </dgm:spPr>
      <dgm:t>
        <a:bodyPr/>
        <a:lstStyle/>
        <a:p>
          <a:r>
            <a:rPr lang="en-GB" sz="1600" b="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CENA" panose="02000000000000000000" pitchFamily="2" charset="0"/>
              <a:cs typeface="Arial" panose="020B0604020202020204" pitchFamily="34" charset="0"/>
            </a:rPr>
            <a:t>ALL </a:t>
          </a:r>
          <a:r>
            <a:rPr lang="en-GB" sz="1600" b="0" dirty="0">
              <a:solidFill>
                <a:schemeClr val="tx1"/>
              </a:solidFill>
              <a:latin typeface="AR CENA" panose="02000000000000000000" pitchFamily="2" charset="0"/>
              <a:cs typeface="Arial" panose="020B0604020202020204" pitchFamily="34" charset="0"/>
            </a:rPr>
            <a:t>will be able to identify parallel lines from their equations.</a:t>
          </a:r>
          <a:endParaRPr lang="en-US" sz="1600" b="0" dirty="0">
            <a:latin typeface="AR CENA" panose="02000000000000000000" pitchFamily="2" charset="0"/>
          </a:endParaRPr>
        </a:p>
      </dgm:t>
    </dgm:pt>
    <dgm:pt modelId="{8A8492B7-726C-478B-B803-69370CB27EF3}" type="parTrans" cxnId="{BF8AAAE0-2580-4C9F-A79F-CEC8DEAFCBF5}">
      <dgm:prSet/>
      <dgm:spPr/>
      <dgm:t>
        <a:bodyPr/>
        <a:lstStyle/>
        <a:p>
          <a:endParaRPr lang="en-US" sz="2000">
            <a:latin typeface="AR CENA" panose="02000000000000000000" pitchFamily="2" charset="0"/>
          </a:endParaRPr>
        </a:p>
      </dgm:t>
    </dgm:pt>
    <dgm:pt modelId="{92A6CDF3-C868-4082-97FE-CBB81D0C24CC}" type="sibTrans" cxnId="{BF8AAAE0-2580-4C9F-A79F-CEC8DEAFCBF5}">
      <dgm:prSet custT="1"/>
      <dgm:spPr/>
      <dgm:t>
        <a:bodyPr/>
        <a:lstStyle/>
        <a:p>
          <a:endParaRPr lang="en-US" sz="2400">
            <a:latin typeface="AR CENA" panose="02000000000000000000" pitchFamily="2" charset="0"/>
          </a:endParaRPr>
        </a:p>
      </dgm:t>
    </dgm:pt>
    <dgm:pt modelId="{3C99FEC7-1552-49A6-A49F-B47A62CC9C15}">
      <dgm:prSet phldrT="[Text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ln>
          <a:solidFill>
            <a:schemeClr val="tx1"/>
          </a:solidFill>
        </a:ln>
      </dgm:spPr>
      <dgm:t>
        <a:bodyPr/>
        <a:lstStyle/>
        <a:p>
          <a:r>
            <a:rPr lang="en-GB" sz="1600" b="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CENA" panose="02000000000000000000" pitchFamily="2" charset="0"/>
              <a:cs typeface="Arial" panose="020B0604020202020204" pitchFamily="34" charset="0"/>
            </a:rPr>
            <a:t>MOST</a:t>
          </a:r>
          <a:r>
            <a:rPr lang="en-GB" sz="1600" b="0" dirty="0">
              <a:solidFill>
                <a:schemeClr val="tx1"/>
              </a:solidFill>
              <a:latin typeface="AR CENA" panose="02000000000000000000" pitchFamily="2" charset="0"/>
              <a:cs typeface="Arial" panose="020B0604020202020204" pitchFamily="34" charset="0"/>
            </a:rPr>
            <a:t> will be able to identify perpendicular lines from their equations.</a:t>
          </a:r>
          <a:endParaRPr lang="en-US" sz="1600" b="0" dirty="0">
            <a:latin typeface="AR CENA" panose="02000000000000000000" pitchFamily="2" charset="0"/>
          </a:endParaRPr>
        </a:p>
      </dgm:t>
    </dgm:pt>
    <dgm:pt modelId="{2A4F0823-D49F-4B6D-9B9C-CA3385A42E69}" type="parTrans" cxnId="{5E9BD7A8-BF95-4DBE-A7F9-53B096765FE7}">
      <dgm:prSet/>
      <dgm:spPr/>
      <dgm:t>
        <a:bodyPr/>
        <a:lstStyle/>
        <a:p>
          <a:endParaRPr lang="en-US" sz="2000">
            <a:latin typeface="AR CENA" panose="02000000000000000000" pitchFamily="2" charset="0"/>
          </a:endParaRPr>
        </a:p>
      </dgm:t>
    </dgm:pt>
    <dgm:pt modelId="{6495A4CF-DEE3-4B82-9F37-9ECBF33614EE}" type="sibTrans" cxnId="{5E9BD7A8-BF95-4DBE-A7F9-53B096765FE7}">
      <dgm:prSet custT="1"/>
      <dgm:spPr/>
      <dgm:t>
        <a:bodyPr/>
        <a:lstStyle/>
        <a:p>
          <a:endParaRPr lang="en-US" sz="2400">
            <a:latin typeface="AR CENA" panose="02000000000000000000" pitchFamily="2" charset="0"/>
          </a:endParaRPr>
        </a:p>
      </dgm:t>
    </dgm:pt>
    <dgm:pt modelId="{0FA6B887-6893-4753-B9DF-B65873FC7302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ln>
          <a:solidFill>
            <a:schemeClr val="tx1"/>
          </a:solidFill>
        </a:ln>
      </dgm:spPr>
      <dgm:t>
        <a:bodyPr/>
        <a:lstStyle/>
        <a:p>
          <a:r>
            <a:rPr lang="en-GB" sz="1600" b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CENA" panose="02000000000000000000" pitchFamily="2" charset="0"/>
              <a:cs typeface="Arial" panose="020B0604020202020204" pitchFamily="34" charset="0"/>
            </a:rPr>
            <a:t>SOME</a:t>
          </a:r>
          <a:r>
            <a:rPr lang="en-GB" sz="1600" b="0" dirty="0">
              <a:solidFill>
                <a:schemeClr val="tx1"/>
              </a:solidFill>
              <a:latin typeface="AR CENA" panose="02000000000000000000" pitchFamily="2" charset="0"/>
              <a:cs typeface="Arial" panose="020B0604020202020204" pitchFamily="34" charset="0"/>
            </a:rPr>
            <a:t> will be able to solve problems involving parallel and perpendicular lines.</a:t>
          </a:r>
          <a:endParaRPr lang="en-US" sz="1600" b="0" dirty="0">
            <a:latin typeface="AR CENA" panose="02000000000000000000" pitchFamily="2" charset="0"/>
          </a:endParaRPr>
        </a:p>
      </dgm:t>
    </dgm:pt>
    <dgm:pt modelId="{BB32241F-AC75-4EC5-822B-A590B6B363BE}" type="parTrans" cxnId="{8613932A-4B1C-4A10-AF4C-59D2DA58369B}">
      <dgm:prSet/>
      <dgm:spPr/>
      <dgm:t>
        <a:bodyPr/>
        <a:lstStyle/>
        <a:p>
          <a:endParaRPr lang="en-US" sz="2000">
            <a:latin typeface="AR CENA" panose="02000000000000000000" pitchFamily="2" charset="0"/>
          </a:endParaRPr>
        </a:p>
      </dgm:t>
    </dgm:pt>
    <dgm:pt modelId="{477F00CA-493B-472A-A3E2-1AC21DA7BF02}" type="sibTrans" cxnId="{8613932A-4B1C-4A10-AF4C-59D2DA58369B}">
      <dgm:prSet/>
      <dgm:spPr/>
      <dgm:t>
        <a:bodyPr/>
        <a:lstStyle/>
        <a:p>
          <a:endParaRPr lang="en-US" sz="2000">
            <a:latin typeface="AR CENA" panose="02000000000000000000" pitchFamily="2" charset="0"/>
          </a:endParaRPr>
        </a:p>
      </dgm:t>
    </dgm:pt>
    <dgm:pt modelId="{6B913D74-5031-4CFA-AA94-EFBAC65AF847}" type="pres">
      <dgm:prSet presAssocID="{3A05284A-37B8-400F-9461-412C922F21E4}" presName="linearFlow" presStyleCnt="0">
        <dgm:presLayoutVars>
          <dgm:resizeHandles val="exact"/>
        </dgm:presLayoutVars>
      </dgm:prSet>
      <dgm:spPr/>
    </dgm:pt>
    <dgm:pt modelId="{B076427C-5F9D-4F04-9FEC-7CF9003A4A6C}" type="pres">
      <dgm:prSet presAssocID="{2F630778-B7F7-461A-9366-88270EA7C2FD}" presName="node" presStyleLbl="node1" presStyleIdx="0" presStyleCnt="3">
        <dgm:presLayoutVars>
          <dgm:bulletEnabled val="1"/>
        </dgm:presLayoutVars>
      </dgm:prSet>
      <dgm:spPr/>
    </dgm:pt>
    <dgm:pt modelId="{A2A50928-CEC7-417B-9CC0-D3023DB27B76}" type="pres">
      <dgm:prSet presAssocID="{92A6CDF3-C868-4082-97FE-CBB81D0C24CC}" presName="sibTrans" presStyleLbl="sibTrans2D1" presStyleIdx="0" presStyleCnt="2"/>
      <dgm:spPr/>
    </dgm:pt>
    <dgm:pt modelId="{6317A1BB-10FD-4A91-9475-4E8FDBD52D11}" type="pres">
      <dgm:prSet presAssocID="{92A6CDF3-C868-4082-97FE-CBB81D0C24CC}" presName="connectorText" presStyleLbl="sibTrans2D1" presStyleIdx="0" presStyleCnt="2"/>
      <dgm:spPr/>
    </dgm:pt>
    <dgm:pt modelId="{713C9468-4631-41A8-8BBD-0C1EB7941757}" type="pres">
      <dgm:prSet presAssocID="{3C99FEC7-1552-49A6-A49F-B47A62CC9C15}" presName="node" presStyleLbl="node1" presStyleIdx="1" presStyleCnt="3">
        <dgm:presLayoutVars>
          <dgm:bulletEnabled val="1"/>
        </dgm:presLayoutVars>
      </dgm:prSet>
      <dgm:spPr/>
    </dgm:pt>
    <dgm:pt modelId="{8E14B318-2DB7-4AD9-B17A-8F4A0ADDBFDA}" type="pres">
      <dgm:prSet presAssocID="{6495A4CF-DEE3-4B82-9F37-9ECBF33614EE}" presName="sibTrans" presStyleLbl="sibTrans2D1" presStyleIdx="1" presStyleCnt="2"/>
      <dgm:spPr/>
    </dgm:pt>
    <dgm:pt modelId="{2BCB429A-E792-4B7F-A23F-30D785EED0FB}" type="pres">
      <dgm:prSet presAssocID="{6495A4CF-DEE3-4B82-9F37-9ECBF33614EE}" presName="connectorText" presStyleLbl="sibTrans2D1" presStyleIdx="1" presStyleCnt="2"/>
      <dgm:spPr/>
    </dgm:pt>
    <dgm:pt modelId="{B5111FA2-0DC8-4AB5-A992-7DD94B627AE4}" type="pres">
      <dgm:prSet presAssocID="{0FA6B887-6893-4753-B9DF-B65873FC7302}" presName="node" presStyleLbl="node1" presStyleIdx="2" presStyleCnt="3">
        <dgm:presLayoutVars>
          <dgm:bulletEnabled val="1"/>
        </dgm:presLayoutVars>
      </dgm:prSet>
      <dgm:spPr/>
    </dgm:pt>
  </dgm:ptLst>
  <dgm:cxnLst>
    <dgm:cxn modelId="{F8EB8921-0A7E-45AB-BB29-AA0EE8E4395E}" type="presOf" srcId="{3A05284A-37B8-400F-9461-412C922F21E4}" destId="{6B913D74-5031-4CFA-AA94-EFBAC65AF847}" srcOrd="0" destOrd="0" presId="urn:microsoft.com/office/officeart/2005/8/layout/process2"/>
    <dgm:cxn modelId="{8613932A-4B1C-4A10-AF4C-59D2DA58369B}" srcId="{3A05284A-37B8-400F-9461-412C922F21E4}" destId="{0FA6B887-6893-4753-B9DF-B65873FC7302}" srcOrd="2" destOrd="0" parTransId="{BB32241F-AC75-4EC5-822B-A590B6B363BE}" sibTransId="{477F00CA-493B-472A-A3E2-1AC21DA7BF02}"/>
    <dgm:cxn modelId="{5F005332-4D00-401A-93B9-2D1B994384D0}" type="presOf" srcId="{3C99FEC7-1552-49A6-A49F-B47A62CC9C15}" destId="{713C9468-4631-41A8-8BBD-0C1EB7941757}" srcOrd="0" destOrd="0" presId="urn:microsoft.com/office/officeart/2005/8/layout/process2"/>
    <dgm:cxn modelId="{6EAEFE7F-BB61-4885-9B7F-6F8CA1B335BF}" type="presOf" srcId="{6495A4CF-DEE3-4B82-9F37-9ECBF33614EE}" destId="{8E14B318-2DB7-4AD9-B17A-8F4A0ADDBFDA}" srcOrd="0" destOrd="0" presId="urn:microsoft.com/office/officeart/2005/8/layout/process2"/>
    <dgm:cxn modelId="{C671FE85-9CCB-4680-A2CA-75EA5DFDFEA5}" type="presOf" srcId="{2F630778-B7F7-461A-9366-88270EA7C2FD}" destId="{B076427C-5F9D-4F04-9FEC-7CF9003A4A6C}" srcOrd="0" destOrd="0" presId="urn:microsoft.com/office/officeart/2005/8/layout/process2"/>
    <dgm:cxn modelId="{5B14FF91-3487-44E2-853F-5BBDA21B183F}" type="presOf" srcId="{0FA6B887-6893-4753-B9DF-B65873FC7302}" destId="{B5111FA2-0DC8-4AB5-A992-7DD94B627AE4}" srcOrd="0" destOrd="0" presId="urn:microsoft.com/office/officeart/2005/8/layout/process2"/>
    <dgm:cxn modelId="{5E9BD7A8-BF95-4DBE-A7F9-53B096765FE7}" srcId="{3A05284A-37B8-400F-9461-412C922F21E4}" destId="{3C99FEC7-1552-49A6-A49F-B47A62CC9C15}" srcOrd="1" destOrd="0" parTransId="{2A4F0823-D49F-4B6D-9B9C-CA3385A42E69}" sibTransId="{6495A4CF-DEE3-4B82-9F37-9ECBF33614EE}"/>
    <dgm:cxn modelId="{82115FB1-5CCE-46B7-AD0F-71A9962A6279}" type="presOf" srcId="{6495A4CF-DEE3-4B82-9F37-9ECBF33614EE}" destId="{2BCB429A-E792-4B7F-A23F-30D785EED0FB}" srcOrd="1" destOrd="0" presId="urn:microsoft.com/office/officeart/2005/8/layout/process2"/>
    <dgm:cxn modelId="{A78B89B6-F4CF-4977-8078-AF1AB86CB976}" type="presOf" srcId="{92A6CDF3-C868-4082-97FE-CBB81D0C24CC}" destId="{A2A50928-CEC7-417B-9CC0-D3023DB27B76}" srcOrd="0" destOrd="0" presId="urn:microsoft.com/office/officeart/2005/8/layout/process2"/>
    <dgm:cxn modelId="{BF8AAAE0-2580-4C9F-A79F-CEC8DEAFCBF5}" srcId="{3A05284A-37B8-400F-9461-412C922F21E4}" destId="{2F630778-B7F7-461A-9366-88270EA7C2FD}" srcOrd="0" destOrd="0" parTransId="{8A8492B7-726C-478B-B803-69370CB27EF3}" sibTransId="{92A6CDF3-C868-4082-97FE-CBB81D0C24CC}"/>
    <dgm:cxn modelId="{0D539CF0-8532-4F10-BA1C-8124B29ED3D3}" type="presOf" srcId="{92A6CDF3-C868-4082-97FE-CBB81D0C24CC}" destId="{6317A1BB-10FD-4A91-9475-4E8FDBD52D11}" srcOrd="1" destOrd="0" presId="urn:microsoft.com/office/officeart/2005/8/layout/process2"/>
    <dgm:cxn modelId="{D8C8D32E-9FD0-4920-9A2A-716E4A771F65}" type="presParOf" srcId="{6B913D74-5031-4CFA-AA94-EFBAC65AF847}" destId="{B076427C-5F9D-4F04-9FEC-7CF9003A4A6C}" srcOrd="0" destOrd="0" presId="urn:microsoft.com/office/officeart/2005/8/layout/process2"/>
    <dgm:cxn modelId="{231ADFE1-0F0C-4CAD-9B33-EF006CB265B9}" type="presParOf" srcId="{6B913D74-5031-4CFA-AA94-EFBAC65AF847}" destId="{A2A50928-CEC7-417B-9CC0-D3023DB27B76}" srcOrd="1" destOrd="0" presId="urn:microsoft.com/office/officeart/2005/8/layout/process2"/>
    <dgm:cxn modelId="{91014C02-E62B-4726-A221-7C7DA457530D}" type="presParOf" srcId="{A2A50928-CEC7-417B-9CC0-D3023DB27B76}" destId="{6317A1BB-10FD-4A91-9475-4E8FDBD52D11}" srcOrd="0" destOrd="0" presId="urn:microsoft.com/office/officeart/2005/8/layout/process2"/>
    <dgm:cxn modelId="{DEC8990E-DA74-430A-8808-BBAC010C5F67}" type="presParOf" srcId="{6B913D74-5031-4CFA-AA94-EFBAC65AF847}" destId="{713C9468-4631-41A8-8BBD-0C1EB7941757}" srcOrd="2" destOrd="0" presId="urn:microsoft.com/office/officeart/2005/8/layout/process2"/>
    <dgm:cxn modelId="{862314AD-8FBD-4154-971D-FDB32816BD79}" type="presParOf" srcId="{6B913D74-5031-4CFA-AA94-EFBAC65AF847}" destId="{8E14B318-2DB7-4AD9-B17A-8F4A0ADDBFDA}" srcOrd="3" destOrd="0" presId="urn:microsoft.com/office/officeart/2005/8/layout/process2"/>
    <dgm:cxn modelId="{5DC8BBE5-C854-46A4-91C9-4270CCBB11DF}" type="presParOf" srcId="{8E14B318-2DB7-4AD9-B17A-8F4A0ADDBFDA}" destId="{2BCB429A-E792-4B7F-A23F-30D785EED0FB}" srcOrd="0" destOrd="0" presId="urn:microsoft.com/office/officeart/2005/8/layout/process2"/>
    <dgm:cxn modelId="{D5FBADF8-43B6-4AE0-9F29-EA1D23AA4119}" type="presParOf" srcId="{6B913D74-5031-4CFA-AA94-EFBAC65AF847}" destId="{B5111FA2-0DC8-4AB5-A992-7DD94B627AE4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A05284A-37B8-400F-9461-412C922F21E4}" type="doc">
      <dgm:prSet loTypeId="urn:microsoft.com/office/officeart/2005/8/layout/process2" loCatId="process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2F630778-B7F7-461A-9366-88270EA7C2FD}">
      <dgm:prSet phldrT="[Tex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ln>
          <a:solidFill>
            <a:schemeClr val="tx1"/>
          </a:solidFill>
        </a:ln>
      </dgm:spPr>
      <dgm:t>
        <a:bodyPr/>
        <a:lstStyle/>
        <a:p>
          <a:r>
            <a:rPr lang="en-GB" sz="1600" b="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CENA" panose="02000000000000000000" pitchFamily="2" charset="0"/>
              <a:cs typeface="Arial" panose="020B0604020202020204" pitchFamily="34" charset="0"/>
            </a:rPr>
            <a:t>ALL </a:t>
          </a:r>
          <a:r>
            <a:rPr lang="en-GB" sz="1600" b="0" dirty="0">
              <a:solidFill>
                <a:schemeClr val="tx1"/>
              </a:solidFill>
              <a:latin typeface="AR CENA" panose="02000000000000000000" pitchFamily="2" charset="0"/>
              <a:cs typeface="Arial" panose="020B0604020202020204" pitchFamily="34" charset="0"/>
            </a:rPr>
            <a:t>will be able to identify parallel lines from their equations.</a:t>
          </a:r>
          <a:endParaRPr lang="en-US" sz="1600" b="0" dirty="0">
            <a:latin typeface="AR CENA" panose="02000000000000000000" pitchFamily="2" charset="0"/>
          </a:endParaRPr>
        </a:p>
      </dgm:t>
    </dgm:pt>
    <dgm:pt modelId="{8A8492B7-726C-478B-B803-69370CB27EF3}" type="parTrans" cxnId="{BF8AAAE0-2580-4C9F-A79F-CEC8DEAFCBF5}">
      <dgm:prSet/>
      <dgm:spPr/>
      <dgm:t>
        <a:bodyPr/>
        <a:lstStyle/>
        <a:p>
          <a:endParaRPr lang="en-US" sz="2000">
            <a:latin typeface="AR CENA" panose="02000000000000000000" pitchFamily="2" charset="0"/>
          </a:endParaRPr>
        </a:p>
      </dgm:t>
    </dgm:pt>
    <dgm:pt modelId="{92A6CDF3-C868-4082-97FE-CBB81D0C24CC}" type="sibTrans" cxnId="{BF8AAAE0-2580-4C9F-A79F-CEC8DEAFCBF5}">
      <dgm:prSet custT="1"/>
      <dgm:spPr/>
      <dgm:t>
        <a:bodyPr/>
        <a:lstStyle/>
        <a:p>
          <a:endParaRPr lang="en-US" sz="2400">
            <a:latin typeface="AR CENA" panose="02000000000000000000" pitchFamily="2" charset="0"/>
          </a:endParaRPr>
        </a:p>
      </dgm:t>
    </dgm:pt>
    <dgm:pt modelId="{3C99FEC7-1552-49A6-A49F-B47A62CC9C15}">
      <dgm:prSet phldrT="[Text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ln>
          <a:solidFill>
            <a:schemeClr val="tx1"/>
          </a:solidFill>
        </a:ln>
      </dgm:spPr>
      <dgm:t>
        <a:bodyPr/>
        <a:lstStyle/>
        <a:p>
          <a:r>
            <a:rPr lang="en-GB" sz="1600" b="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CENA" panose="02000000000000000000" pitchFamily="2" charset="0"/>
              <a:cs typeface="Arial" panose="020B0604020202020204" pitchFamily="34" charset="0"/>
            </a:rPr>
            <a:t>MOST</a:t>
          </a:r>
          <a:r>
            <a:rPr lang="en-GB" sz="1600" b="0" dirty="0">
              <a:solidFill>
                <a:schemeClr val="tx1"/>
              </a:solidFill>
              <a:latin typeface="AR CENA" panose="02000000000000000000" pitchFamily="2" charset="0"/>
              <a:cs typeface="Arial" panose="020B0604020202020204" pitchFamily="34" charset="0"/>
            </a:rPr>
            <a:t> will be able to identify perpendicular lines from their equations.</a:t>
          </a:r>
          <a:endParaRPr lang="en-US" sz="1600" b="0" dirty="0">
            <a:latin typeface="AR CENA" panose="02000000000000000000" pitchFamily="2" charset="0"/>
          </a:endParaRPr>
        </a:p>
      </dgm:t>
    </dgm:pt>
    <dgm:pt modelId="{2A4F0823-D49F-4B6D-9B9C-CA3385A42E69}" type="parTrans" cxnId="{5E9BD7A8-BF95-4DBE-A7F9-53B096765FE7}">
      <dgm:prSet/>
      <dgm:spPr/>
      <dgm:t>
        <a:bodyPr/>
        <a:lstStyle/>
        <a:p>
          <a:endParaRPr lang="en-US" sz="2000">
            <a:latin typeface="AR CENA" panose="02000000000000000000" pitchFamily="2" charset="0"/>
          </a:endParaRPr>
        </a:p>
      </dgm:t>
    </dgm:pt>
    <dgm:pt modelId="{6495A4CF-DEE3-4B82-9F37-9ECBF33614EE}" type="sibTrans" cxnId="{5E9BD7A8-BF95-4DBE-A7F9-53B096765FE7}">
      <dgm:prSet custT="1"/>
      <dgm:spPr/>
      <dgm:t>
        <a:bodyPr/>
        <a:lstStyle/>
        <a:p>
          <a:endParaRPr lang="en-US" sz="2400">
            <a:latin typeface="AR CENA" panose="02000000000000000000" pitchFamily="2" charset="0"/>
          </a:endParaRPr>
        </a:p>
      </dgm:t>
    </dgm:pt>
    <dgm:pt modelId="{0FA6B887-6893-4753-B9DF-B65873FC7302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ln>
          <a:solidFill>
            <a:schemeClr val="tx1"/>
          </a:solidFill>
        </a:ln>
      </dgm:spPr>
      <dgm:t>
        <a:bodyPr/>
        <a:lstStyle/>
        <a:p>
          <a:r>
            <a:rPr lang="en-GB" sz="1600" b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CENA" panose="02000000000000000000" pitchFamily="2" charset="0"/>
              <a:cs typeface="Arial" panose="020B0604020202020204" pitchFamily="34" charset="0"/>
            </a:rPr>
            <a:t>SOME</a:t>
          </a:r>
          <a:r>
            <a:rPr lang="en-GB" sz="1600" b="0" dirty="0">
              <a:solidFill>
                <a:schemeClr val="tx1"/>
              </a:solidFill>
              <a:latin typeface="AR CENA" panose="02000000000000000000" pitchFamily="2" charset="0"/>
              <a:cs typeface="Arial" panose="020B0604020202020204" pitchFamily="34" charset="0"/>
            </a:rPr>
            <a:t> will be able to solve problems involving parallel and perpendicular lines.</a:t>
          </a:r>
          <a:endParaRPr lang="en-US" sz="1600" b="0" dirty="0">
            <a:latin typeface="AR CENA" panose="02000000000000000000" pitchFamily="2" charset="0"/>
          </a:endParaRPr>
        </a:p>
      </dgm:t>
    </dgm:pt>
    <dgm:pt modelId="{BB32241F-AC75-4EC5-822B-A590B6B363BE}" type="parTrans" cxnId="{8613932A-4B1C-4A10-AF4C-59D2DA58369B}">
      <dgm:prSet/>
      <dgm:spPr/>
      <dgm:t>
        <a:bodyPr/>
        <a:lstStyle/>
        <a:p>
          <a:endParaRPr lang="en-US" sz="2000">
            <a:latin typeface="AR CENA" panose="02000000000000000000" pitchFamily="2" charset="0"/>
          </a:endParaRPr>
        </a:p>
      </dgm:t>
    </dgm:pt>
    <dgm:pt modelId="{477F00CA-493B-472A-A3E2-1AC21DA7BF02}" type="sibTrans" cxnId="{8613932A-4B1C-4A10-AF4C-59D2DA58369B}">
      <dgm:prSet/>
      <dgm:spPr/>
      <dgm:t>
        <a:bodyPr/>
        <a:lstStyle/>
        <a:p>
          <a:endParaRPr lang="en-US" sz="2000">
            <a:latin typeface="AR CENA" panose="02000000000000000000" pitchFamily="2" charset="0"/>
          </a:endParaRPr>
        </a:p>
      </dgm:t>
    </dgm:pt>
    <dgm:pt modelId="{6B913D74-5031-4CFA-AA94-EFBAC65AF847}" type="pres">
      <dgm:prSet presAssocID="{3A05284A-37B8-400F-9461-412C922F21E4}" presName="linearFlow" presStyleCnt="0">
        <dgm:presLayoutVars>
          <dgm:resizeHandles val="exact"/>
        </dgm:presLayoutVars>
      </dgm:prSet>
      <dgm:spPr/>
    </dgm:pt>
    <dgm:pt modelId="{B076427C-5F9D-4F04-9FEC-7CF9003A4A6C}" type="pres">
      <dgm:prSet presAssocID="{2F630778-B7F7-461A-9366-88270EA7C2FD}" presName="node" presStyleLbl="node1" presStyleIdx="0" presStyleCnt="3">
        <dgm:presLayoutVars>
          <dgm:bulletEnabled val="1"/>
        </dgm:presLayoutVars>
      </dgm:prSet>
      <dgm:spPr/>
    </dgm:pt>
    <dgm:pt modelId="{A2A50928-CEC7-417B-9CC0-D3023DB27B76}" type="pres">
      <dgm:prSet presAssocID="{92A6CDF3-C868-4082-97FE-CBB81D0C24CC}" presName="sibTrans" presStyleLbl="sibTrans2D1" presStyleIdx="0" presStyleCnt="2"/>
      <dgm:spPr/>
    </dgm:pt>
    <dgm:pt modelId="{6317A1BB-10FD-4A91-9475-4E8FDBD52D11}" type="pres">
      <dgm:prSet presAssocID="{92A6CDF3-C868-4082-97FE-CBB81D0C24CC}" presName="connectorText" presStyleLbl="sibTrans2D1" presStyleIdx="0" presStyleCnt="2"/>
      <dgm:spPr/>
    </dgm:pt>
    <dgm:pt modelId="{713C9468-4631-41A8-8BBD-0C1EB7941757}" type="pres">
      <dgm:prSet presAssocID="{3C99FEC7-1552-49A6-A49F-B47A62CC9C15}" presName="node" presStyleLbl="node1" presStyleIdx="1" presStyleCnt="3">
        <dgm:presLayoutVars>
          <dgm:bulletEnabled val="1"/>
        </dgm:presLayoutVars>
      </dgm:prSet>
      <dgm:spPr/>
    </dgm:pt>
    <dgm:pt modelId="{8E14B318-2DB7-4AD9-B17A-8F4A0ADDBFDA}" type="pres">
      <dgm:prSet presAssocID="{6495A4CF-DEE3-4B82-9F37-9ECBF33614EE}" presName="sibTrans" presStyleLbl="sibTrans2D1" presStyleIdx="1" presStyleCnt="2"/>
      <dgm:spPr/>
    </dgm:pt>
    <dgm:pt modelId="{2BCB429A-E792-4B7F-A23F-30D785EED0FB}" type="pres">
      <dgm:prSet presAssocID="{6495A4CF-DEE3-4B82-9F37-9ECBF33614EE}" presName="connectorText" presStyleLbl="sibTrans2D1" presStyleIdx="1" presStyleCnt="2"/>
      <dgm:spPr/>
    </dgm:pt>
    <dgm:pt modelId="{B5111FA2-0DC8-4AB5-A992-7DD94B627AE4}" type="pres">
      <dgm:prSet presAssocID="{0FA6B887-6893-4753-B9DF-B65873FC7302}" presName="node" presStyleLbl="node1" presStyleIdx="2" presStyleCnt="3">
        <dgm:presLayoutVars>
          <dgm:bulletEnabled val="1"/>
        </dgm:presLayoutVars>
      </dgm:prSet>
      <dgm:spPr/>
    </dgm:pt>
  </dgm:ptLst>
  <dgm:cxnLst>
    <dgm:cxn modelId="{F8EB8921-0A7E-45AB-BB29-AA0EE8E4395E}" type="presOf" srcId="{3A05284A-37B8-400F-9461-412C922F21E4}" destId="{6B913D74-5031-4CFA-AA94-EFBAC65AF847}" srcOrd="0" destOrd="0" presId="urn:microsoft.com/office/officeart/2005/8/layout/process2"/>
    <dgm:cxn modelId="{8613932A-4B1C-4A10-AF4C-59D2DA58369B}" srcId="{3A05284A-37B8-400F-9461-412C922F21E4}" destId="{0FA6B887-6893-4753-B9DF-B65873FC7302}" srcOrd="2" destOrd="0" parTransId="{BB32241F-AC75-4EC5-822B-A590B6B363BE}" sibTransId="{477F00CA-493B-472A-A3E2-1AC21DA7BF02}"/>
    <dgm:cxn modelId="{5F005332-4D00-401A-93B9-2D1B994384D0}" type="presOf" srcId="{3C99FEC7-1552-49A6-A49F-B47A62CC9C15}" destId="{713C9468-4631-41A8-8BBD-0C1EB7941757}" srcOrd="0" destOrd="0" presId="urn:microsoft.com/office/officeart/2005/8/layout/process2"/>
    <dgm:cxn modelId="{6EAEFE7F-BB61-4885-9B7F-6F8CA1B335BF}" type="presOf" srcId="{6495A4CF-DEE3-4B82-9F37-9ECBF33614EE}" destId="{8E14B318-2DB7-4AD9-B17A-8F4A0ADDBFDA}" srcOrd="0" destOrd="0" presId="urn:microsoft.com/office/officeart/2005/8/layout/process2"/>
    <dgm:cxn modelId="{C671FE85-9CCB-4680-A2CA-75EA5DFDFEA5}" type="presOf" srcId="{2F630778-B7F7-461A-9366-88270EA7C2FD}" destId="{B076427C-5F9D-4F04-9FEC-7CF9003A4A6C}" srcOrd="0" destOrd="0" presId="urn:microsoft.com/office/officeart/2005/8/layout/process2"/>
    <dgm:cxn modelId="{5B14FF91-3487-44E2-853F-5BBDA21B183F}" type="presOf" srcId="{0FA6B887-6893-4753-B9DF-B65873FC7302}" destId="{B5111FA2-0DC8-4AB5-A992-7DD94B627AE4}" srcOrd="0" destOrd="0" presId="urn:microsoft.com/office/officeart/2005/8/layout/process2"/>
    <dgm:cxn modelId="{5E9BD7A8-BF95-4DBE-A7F9-53B096765FE7}" srcId="{3A05284A-37B8-400F-9461-412C922F21E4}" destId="{3C99FEC7-1552-49A6-A49F-B47A62CC9C15}" srcOrd="1" destOrd="0" parTransId="{2A4F0823-D49F-4B6D-9B9C-CA3385A42E69}" sibTransId="{6495A4CF-DEE3-4B82-9F37-9ECBF33614EE}"/>
    <dgm:cxn modelId="{82115FB1-5CCE-46B7-AD0F-71A9962A6279}" type="presOf" srcId="{6495A4CF-DEE3-4B82-9F37-9ECBF33614EE}" destId="{2BCB429A-E792-4B7F-A23F-30D785EED0FB}" srcOrd="1" destOrd="0" presId="urn:microsoft.com/office/officeart/2005/8/layout/process2"/>
    <dgm:cxn modelId="{A78B89B6-F4CF-4977-8078-AF1AB86CB976}" type="presOf" srcId="{92A6CDF3-C868-4082-97FE-CBB81D0C24CC}" destId="{A2A50928-CEC7-417B-9CC0-D3023DB27B76}" srcOrd="0" destOrd="0" presId="urn:microsoft.com/office/officeart/2005/8/layout/process2"/>
    <dgm:cxn modelId="{BF8AAAE0-2580-4C9F-A79F-CEC8DEAFCBF5}" srcId="{3A05284A-37B8-400F-9461-412C922F21E4}" destId="{2F630778-B7F7-461A-9366-88270EA7C2FD}" srcOrd="0" destOrd="0" parTransId="{8A8492B7-726C-478B-B803-69370CB27EF3}" sibTransId="{92A6CDF3-C868-4082-97FE-CBB81D0C24CC}"/>
    <dgm:cxn modelId="{0D539CF0-8532-4F10-BA1C-8124B29ED3D3}" type="presOf" srcId="{92A6CDF3-C868-4082-97FE-CBB81D0C24CC}" destId="{6317A1BB-10FD-4A91-9475-4E8FDBD52D11}" srcOrd="1" destOrd="0" presId="urn:microsoft.com/office/officeart/2005/8/layout/process2"/>
    <dgm:cxn modelId="{D8C8D32E-9FD0-4920-9A2A-716E4A771F65}" type="presParOf" srcId="{6B913D74-5031-4CFA-AA94-EFBAC65AF847}" destId="{B076427C-5F9D-4F04-9FEC-7CF9003A4A6C}" srcOrd="0" destOrd="0" presId="urn:microsoft.com/office/officeart/2005/8/layout/process2"/>
    <dgm:cxn modelId="{231ADFE1-0F0C-4CAD-9B33-EF006CB265B9}" type="presParOf" srcId="{6B913D74-5031-4CFA-AA94-EFBAC65AF847}" destId="{A2A50928-CEC7-417B-9CC0-D3023DB27B76}" srcOrd="1" destOrd="0" presId="urn:microsoft.com/office/officeart/2005/8/layout/process2"/>
    <dgm:cxn modelId="{91014C02-E62B-4726-A221-7C7DA457530D}" type="presParOf" srcId="{A2A50928-CEC7-417B-9CC0-D3023DB27B76}" destId="{6317A1BB-10FD-4A91-9475-4E8FDBD52D11}" srcOrd="0" destOrd="0" presId="urn:microsoft.com/office/officeart/2005/8/layout/process2"/>
    <dgm:cxn modelId="{DEC8990E-DA74-430A-8808-BBAC010C5F67}" type="presParOf" srcId="{6B913D74-5031-4CFA-AA94-EFBAC65AF847}" destId="{713C9468-4631-41A8-8BBD-0C1EB7941757}" srcOrd="2" destOrd="0" presId="urn:microsoft.com/office/officeart/2005/8/layout/process2"/>
    <dgm:cxn modelId="{862314AD-8FBD-4154-971D-FDB32816BD79}" type="presParOf" srcId="{6B913D74-5031-4CFA-AA94-EFBAC65AF847}" destId="{8E14B318-2DB7-4AD9-B17A-8F4A0ADDBFDA}" srcOrd="3" destOrd="0" presId="urn:microsoft.com/office/officeart/2005/8/layout/process2"/>
    <dgm:cxn modelId="{5DC8BBE5-C854-46A4-91C9-4270CCBB11DF}" type="presParOf" srcId="{8E14B318-2DB7-4AD9-B17A-8F4A0ADDBFDA}" destId="{2BCB429A-E792-4B7F-A23F-30D785EED0FB}" srcOrd="0" destOrd="0" presId="urn:microsoft.com/office/officeart/2005/8/layout/process2"/>
    <dgm:cxn modelId="{D5FBADF8-43B6-4AE0-9F29-EA1D23AA4119}" type="presParOf" srcId="{6B913D74-5031-4CFA-AA94-EFBAC65AF847}" destId="{B5111FA2-0DC8-4AB5-A992-7DD94B627AE4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A05284A-37B8-400F-9461-412C922F21E4}" type="doc">
      <dgm:prSet loTypeId="urn:microsoft.com/office/officeart/2005/8/layout/process2" loCatId="process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2F630778-B7F7-461A-9366-88270EA7C2FD}">
      <dgm:prSet phldrT="[Tex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ln>
          <a:solidFill>
            <a:schemeClr val="tx1"/>
          </a:solidFill>
        </a:ln>
      </dgm:spPr>
      <dgm:t>
        <a:bodyPr/>
        <a:lstStyle/>
        <a:p>
          <a:r>
            <a:rPr lang="en-GB" sz="1600" b="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CENA" panose="02000000000000000000" pitchFamily="2" charset="0"/>
              <a:cs typeface="Arial" panose="020B0604020202020204" pitchFamily="34" charset="0"/>
            </a:rPr>
            <a:t>ALL </a:t>
          </a:r>
          <a:r>
            <a:rPr lang="en-GB" sz="1600" b="0" dirty="0">
              <a:solidFill>
                <a:schemeClr val="tx1"/>
              </a:solidFill>
              <a:latin typeface="AR CENA" panose="02000000000000000000" pitchFamily="2" charset="0"/>
              <a:cs typeface="Arial" panose="020B0604020202020204" pitchFamily="34" charset="0"/>
            </a:rPr>
            <a:t>will be able to identify parallel lines from their equations.</a:t>
          </a:r>
          <a:endParaRPr lang="en-US" sz="1600" b="0" dirty="0">
            <a:latin typeface="AR CENA" panose="02000000000000000000" pitchFamily="2" charset="0"/>
          </a:endParaRPr>
        </a:p>
      </dgm:t>
    </dgm:pt>
    <dgm:pt modelId="{8A8492B7-726C-478B-B803-69370CB27EF3}" type="parTrans" cxnId="{BF8AAAE0-2580-4C9F-A79F-CEC8DEAFCBF5}">
      <dgm:prSet/>
      <dgm:spPr/>
      <dgm:t>
        <a:bodyPr/>
        <a:lstStyle/>
        <a:p>
          <a:endParaRPr lang="en-US" sz="2000">
            <a:latin typeface="AR CENA" panose="02000000000000000000" pitchFamily="2" charset="0"/>
          </a:endParaRPr>
        </a:p>
      </dgm:t>
    </dgm:pt>
    <dgm:pt modelId="{92A6CDF3-C868-4082-97FE-CBB81D0C24CC}" type="sibTrans" cxnId="{BF8AAAE0-2580-4C9F-A79F-CEC8DEAFCBF5}">
      <dgm:prSet custT="1"/>
      <dgm:spPr/>
      <dgm:t>
        <a:bodyPr/>
        <a:lstStyle/>
        <a:p>
          <a:endParaRPr lang="en-US" sz="2400">
            <a:latin typeface="AR CENA" panose="02000000000000000000" pitchFamily="2" charset="0"/>
          </a:endParaRPr>
        </a:p>
      </dgm:t>
    </dgm:pt>
    <dgm:pt modelId="{3C99FEC7-1552-49A6-A49F-B47A62CC9C15}">
      <dgm:prSet phldrT="[Text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ln>
          <a:solidFill>
            <a:schemeClr val="tx1"/>
          </a:solidFill>
        </a:ln>
      </dgm:spPr>
      <dgm:t>
        <a:bodyPr/>
        <a:lstStyle/>
        <a:p>
          <a:r>
            <a:rPr lang="en-GB" sz="1600" b="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CENA" panose="02000000000000000000" pitchFamily="2" charset="0"/>
              <a:cs typeface="Arial" panose="020B0604020202020204" pitchFamily="34" charset="0"/>
            </a:rPr>
            <a:t>MOST</a:t>
          </a:r>
          <a:r>
            <a:rPr lang="en-GB" sz="1600" b="0" dirty="0">
              <a:solidFill>
                <a:schemeClr val="tx1"/>
              </a:solidFill>
              <a:latin typeface="AR CENA" panose="02000000000000000000" pitchFamily="2" charset="0"/>
              <a:cs typeface="Arial" panose="020B0604020202020204" pitchFamily="34" charset="0"/>
            </a:rPr>
            <a:t> will be able to identify perpendicular lines from their equations.</a:t>
          </a:r>
          <a:endParaRPr lang="en-US" sz="1600" b="0" dirty="0">
            <a:latin typeface="AR CENA" panose="02000000000000000000" pitchFamily="2" charset="0"/>
          </a:endParaRPr>
        </a:p>
      </dgm:t>
    </dgm:pt>
    <dgm:pt modelId="{2A4F0823-D49F-4B6D-9B9C-CA3385A42E69}" type="parTrans" cxnId="{5E9BD7A8-BF95-4DBE-A7F9-53B096765FE7}">
      <dgm:prSet/>
      <dgm:spPr/>
      <dgm:t>
        <a:bodyPr/>
        <a:lstStyle/>
        <a:p>
          <a:endParaRPr lang="en-US" sz="2000">
            <a:latin typeface="AR CENA" panose="02000000000000000000" pitchFamily="2" charset="0"/>
          </a:endParaRPr>
        </a:p>
      </dgm:t>
    </dgm:pt>
    <dgm:pt modelId="{6495A4CF-DEE3-4B82-9F37-9ECBF33614EE}" type="sibTrans" cxnId="{5E9BD7A8-BF95-4DBE-A7F9-53B096765FE7}">
      <dgm:prSet custT="1"/>
      <dgm:spPr/>
      <dgm:t>
        <a:bodyPr/>
        <a:lstStyle/>
        <a:p>
          <a:endParaRPr lang="en-US" sz="2400">
            <a:latin typeface="AR CENA" panose="02000000000000000000" pitchFamily="2" charset="0"/>
          </a:endParaRPr>
        </a:p>
      </dgm:t>
    </dgm:pt>
    <dgm:pt modelId="{0FA6B887-6893-4753-B9DF-B65873FC7302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ln>
          <a:solidFill>
            <a:schemeClr val="tx1"/>
          </a:solidFill>
        </a:ln>
      </dgm:spPr>
      <dgm:t>
        <a:bodyPr/>
        <a:lstStyle/>
        <a:p>
          <a:r>
            <a:rPr lang="en-GB" sz="1600" b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CENA" panose="02000000000000000000" pitchFamily="2" charset="0"/>
              <a:cs typeface="Arial" panose="020B0604020202020204" pitchFamily="34" charset="0"/>
            </a:rPr>
            <a:t>SOME</a:t>
          </a:r>
          <a:r>
            <a:rPr lang="en-GB" sz="1600" b="0" dirty="0">
              <a:solidFill>
                <a:schemeClr val="tx1"/>
              </a:solidFill>
              <a:latin typeface="AR CENA" panose="02000000000000000000" pitchFamily="2" charset="0"/>
              <a:cs typeface="Arial" panose="020B0604020202020204" pitchFamily="34" charset="0"/>
            </a:rPr>
            <a:t> will be able to solve problems involving parallel and perpendicular lines.</a:t>
          </a:r>
          <a:endParaRPr lang="en-US" sz="1600" b="0" dirty="0">
            <a:latin typeface="AR CENA" panose="02000000000000000000" pitchFamily="2" charset="0"/>
          </a:endParaRPr>
        </a:p>
      </dgm:t>
    </dgm:pt>
    <dgm:pt modelId="{BB32241F-AC75-4EC5-822B-A590B6B363BE}" type="parTrans" cxnId="{8613932A-4B1C-4A10-AF4C-59D2DA58369B}">
      <dgm:prSet/>
      <dgm:spPr/>
      <dgm:t>
        <a:bodyPr/>
        <a:lstStyle/>
        <a:p>
          <a:endParaRPr lang="en-US" sz="2000">
            <a:latin typeface="AR CENA" panose="02000000000000000000" pitchFamily="2" charset="0"/>
          </a:endParaRPr>
        </a:p>
      </dgm:t>
    </dgm:pt>
    <dgm:pt modelId="{477F00CA-493B-472A-A3E2-1AC21DA7BF02}" type="sibTrans" cxnId="{8613932A-4B1C-4A10-AF4C-59D2DA58369B}">
      <dgm:prSet/>
      <dgm:spPr/>
      <dgm:t>
        <a:bodyPr/>
        <a:lstStyle/>
        <a:p>
          <a:endParaRPr lang="en-US" sz="2000">
            <a:latin typeface="AR CENA" panose="02000000000000000000" pitchFamily="2" charset="0"/>
          </a:endParaRPr>
        </a:p>
      </dgm:t>
    </dgm:pt>
    <dgm:pt modelId="{6B913D74-5031-4CFA-AA94-EFBAC65AF847}" type="pres">
      <dgm:prSet presAssocID="{3A05284A-37B8-400F-9461-412C922F21E4}" presName="linearFlow" presStyleCnt="0">
        <dgm:presLayoutVars>
          <dgm:resizeHandles val="exact"/>
        </dgm:presLayoutVars>
      </dgm:prSet>
      <dgm:spPr/>
    </dgm:pt>
    <dgm:pt modelId="{B076427C-5F9D-4F04-9FEC-7CF9003A4A6C}" type="pres">
      <dgm:prSet presAssocID="{2F630778-B7F7-461A-9366-88270EA7C2FD}" presName="node" presStyleLbl="node1" presStyleIdx="0" presStyleCnt="3">
        <dgm:presLayoutVars>
          <dgm:bulletEnabled val="1"/>
        </dgm:presLayoutVars>
      </dgm:prSet>
      <dgm:spPr/>
    </dgm:pt>
    <dgm:pt modelId="{A2A50928-CEC7-417B-9CC0-D3023DB27B76}" type="pres">
      <dgm:prSet presAssocID="{92A6CDF3-C868-4082-97FE-CBB81D0C24CC}" presName="sibTrans" presStyleLbl="sibTrans2D1" presStyleIdx="0" presStyleCnt="2"/>
      <dgm:spPr/>
    </dgm:pt>
    <dgm:pt modelId="{6317A1BB-10FD-4A91-9475-4E8FDBD52D11}" type="pres">
      <dgm:prSet presAssocID="{92A6CDF3-C868-4082-97FE-CBB81D0C24CC}" presName="connectorText" presStyleLbl="sibTrans2D1" presStyleIdx="0" presStyleCnt="2"/>
      <dgm:spPr/>
    </dgm:pt>
    <dgm:pt modelId="{713C9468-4631-41A8-8BBD-0C1EB7941757}" type="pres">
      <dgm:prSet presAssocID="{3C99FEC7-1552-49A6-A49F-B47A62CC9C15}" presName="node" presStyleLbl="node1" presStyleIdx="1" presStyleCnt="3">
        <dgm:presLayoutVars>
          <dgm:bulletEnabled val="1"/>
        </dgm:presLayoutVars>
      </dgm:prSet>
      <dgm:spPr/>
    </dgm:pt>
    <dgm:pt modelId="{8E14B318-2DB7-4AD9-B17A-8F4A0ADDBFDA}" type="pres">
      <dgm:prSet presAssocID="{6495A4CF-DEE3-4B82-9F37-9ECBF33614EE}" presName="sibTrans" presStyleLbl="sibTrans2D1" presStyleIdx="1" presStyleCnt="2"/>
      <dgm:spPr/>
    </dgm:pt>
    <dgm:pt modelId="{2BCB429A-E792-4B7F-A23F-30D785EED0FB}" type="pres">
      <dgm:prSet presAssocID="{6495A4CF-DEE3-4B82-9F37-9ECBF33614EE}" presName="connectorText" presStyleLbl="sibTrans2D1" presStyleIdx="1" presStyleCnt="2"/>
      <dgm:spPr/>
    </dgm:pt>
    <dgm:pt modelId="{B5111FA2-0DC8-4AB5-A992-7DD94B627AE4}" type="pres">
      <dgm:prSet presAssocID="{0FA6B887-6893-4753-B9DF-B65873FC7302}" presName="node" presStyleLbl="node1" presStyleIdx="2" presStyleCnt="3">
        <dgm:presLayoutVars>
          <dgm:bulletEnabled val="1"/>
        </dgm:presLayoutVars>
      </dgm:prSet>
      <dgm:spPr/>
    </dgm:pt>
  </dgm:ptLst>
  <dgm:cxnLst>
    <dgm:cxn modelId="{F8EB8921-0A7E-45AB-BB29-AA0EE8E4395E}" type="presOf" srcId="{3A05284A-37B8-400F-9461-412C922F21E4}" destId="{6B913D74-5031-4CFA-AA94-EFBAC65AF847}" srcOrd="0" destOrd="0" presId="urn:microsoft.com/office/officeart/2005/8/layout/process2"/>
    <dgm:cxn modelId="{8613932A-4B1C-4A10-AF4C-59D2DA58369B}" srcId="{3A05284A-37B8-400F-9461-412C922F21E4}" destId="{0FA6B887-6893-4753-B9DF-B65873FC7302}" srcOrd="2" destOrd="0" parTransId="{BB32241F-AC75-4EC5-822B-A590B6B363BE}" sibTransId="{477F00CA-493B-472A-A3E2-1AC21DA7BF02}"/>
    <dgm:cxn modelId="{5F005332-4D00-401A-93B9-2D1B994384D0}" type="presOf" srcId="{3C99FEC7-1552-49A6-A49F-B47A62CC9C15}" destId="{713C9468-4631-41A8-8BBD-0C1EB7941757}" srcOrd="0" destOrd="0" presId="urn:microsoft.com/office/officeart/2005/8/layout/process2"/>
    <dgm:cxn modelId="{6EAEFE7F-BB61-4885-9B7F-6F8CA1B335BF}" type="presOf" srcId="{6495A4CF-DEE3-4B82-9F37-9ECBF33614EE}" destId="{8E14B318-2DB7-4AD9-B17A-8F4A0ADDBFDA}" srcOrd="0" destOrd="0" presId="urn:microsoft.com/office/officeart/2005/8/layout/process2"/>
    <dgm:cxn modelId="{C671FE85-9CCB-4680-A2CA-75EA5DFDFEA5}" type="presOf" srcId="{2F630778-B7F7-461A-9366-88270EA7C2FD}" destId="{B076427C-5F9D-4F04-9FEC-7CF9003A4A6C}" srcOrd="0" destOrd="0" presId="urn:microsoft.com/office/officeart/2005/8/layout/process2"/>
    <dgm:cxn modelId="{5B14FF91-3487-44E2-853F-5BBDA21B183F}" type="presOf" srcId="{0FA6B887-6893-4753-B9DF-B65873FC7302}" destId="{B5111FA2-0DC8-4AB5-A992-7DD94B627AE4}" srcOrd="0" destOrd="0" presId="urn:microsoft.com/office/officeart/2005/8/layout/process2"/>
    <dgm:cxn modelId="{5E9BD7A8-BF95-4DBE-A7F9-53B096765FE7}" srcId="{3A05284A-37B8-400F-9461-412C922F21E4}" destId="{3C99FEC7-1552-49A6-A49F-B47A62CC9C15}" srcOrd="1" destOrd="0" parTransId="{2A4F0823-D49F-4B6D-9B9C-CA3385A42E69}" sibTransId="{6495A4CF-DEE3-4B82-9F37-9ECBF33614EE}"/>
    <dgm:cxn modelId="{82115FB1-5CCE-46B7-AD0F-71A9962A6279}" type="presOf" srcId="{6495A4CF-DEE3-4B82-9F37-9ECBF33614EE}" destId="{2BCB429A-E792-4B7F-A23F-30D785EED0FB}" srcOrd="1" destOrd="0" presId="urn:microsoft.com/office/officeart/2005/8/layout/process2"/>
    <dgm:cxn modelId="{A78B89B6-F4CF-4977-8078-AF1AB86CB976}" type="presOf" srcId="{92A6CDF3-C868-4082-97FE-CBB81D0C24CC}" destId="{A2A50928-CEC7-417B-9CC0-D3023DB27B76}" srcOrd="0" destOrd="0" presId="urn:microsoft.com/office/officeart/2005/8/layout/process2"/>
    <dgm:cxn modelId="{BF8AAAE0-2580-4C9F-A79F-CEC8DEAFCBF5}" srcId="{3A05284A-37B8-400F-9461-412C922F21E4}" destId="{2F630778-B7F7-461A-9366-88270EA7C2FD}" srcOrd="0" destOrd="0" parTransId="{8A8492B7-726C-478B-B803-69370CB27EF3}" sibTransId="{92A6CDF3-C868-4082-97FE-CBB81D0C24CC}"/>
    <dgm:cxn modelId="{0D539CF0-8532-4F10-BA1C-8124B29ED3D3}" type="presOf" srcId="{92A6CDF3-C868-4082-97FE-CBB81D0C24CC}" destId="{6317A1BB-10FD-4A91-9475-4E8FDBD52D11}" srcOrd="1" destOrd="0" presId="urn:microsoft.com/office/officeart/2005/8/layout/process2"/>
    <dgm:cxn modelId="{D8C8D32E-9FD0-4920-9A2A-716E4A771F65}" type="presParOf" srcId="{6B913D74-5031-4CFA-AA94-EFBAC65AF847}" destId="{B076427C-5F9D-4F04-9FEC-7CF9003A4A6C}" srcOrd="0" destOrd="0" presId="urn:microsoft.com/office/officeart/2005/8/layout/process2"/>
    <dgm:cxn modelId="{231ADFE1-0F0C-4CAD-9B33-EF006CB265B9}" type="presParOf" srcId="{6B913D74-5031-4CFA-AA94-EFBAC65AF847}" destId="{A2A50928-CEC7-417B-9CC0-D3023DB27B76}" srcOrd="1" destOrd="0" presId="urn:microsoft.com/office/officeart/2005/8/layout/process2"/>
    <dgm:cxn modelId="{91014C02-E62B-4726-A221-7C7DA457530D}" type="presParOf" srcId="{A2A50928-CEC7-417B-9CC0-D3023DB27B76}" destId="{6317A1BB-10FD-4A91-9475-4E8FDBD52D11}" srcOrd="0" destOrd="0" presId="urn:microsoft.com/office/officeart/2005/8/layout/process2"/>
    <dgm:cxn modelId="{DEC8990E-DA74-430A-8808-BBAC010C5F67}" type="presParOf" srcId="{6B913D74-5031-4CFA-AA94-EFBAC65AF847}" destId="{713C9468-4631-41A8-8BBD-0C1EB7941757}" srcOrd="2" destOrd="0" presId="urn:microsoft.com/office/officeart/2005/8/layout/process2"/>
    <dgm:cxn modelId="{862314AD-8FBD-4154-971D-FDB32816BD79}" type="presParOf" srcId="{6B913D74-5031-4CFA-AA94-EFBAC65AF847}" destId="{8E14B318-2DB7-4AD9-B17A-8F4A0ADDBFDA}" srcOrd="3" destOrd="0" presId="urn:microsoft.com/office/officeart/2005/8/layout/process2"/>
    <dgm:cxn modelId="{5DC8BBE5-C854-46A4-91C9-4270CCBB11DF}" type="presParOf" srcId="{8E14B318-2DB7-4AD9-B17A-8F4A0ADDBFDA}" destId="{2BCB429A-E792-4B7F-A23F-30D785EED0FB}" srcOrd="0" destOrd="0" presId="urn:microsoft.com/office/officeart/2005/8/layout/process2"/>
    <dgm:cxn modelId="{D5FBADF8-43B6-4AE0-9F29-EA1D23AA4119}" type="presParOf" srcId="{6B913D74-5031-4CFA-AA94-EFBAC65AF847}" destId="{B5111FA2-0DC8-4AB5-A992-7DD94B627AE4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A05284A-37B8-400F-9461-412C922F21E4}" type="doc">
      <dgm:prSet loTypeId="urn:microsoft.com/office/officeart/2005/8/layout/process2" loCatId="process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2F630778-B7F7-461A-9366-88270EA7C2FD}">
      <dgm:prSet phldrT="[Tex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ln>
          <a:solidFill>
            <a:schemeClr val="tx1"/>
          </a:solidFill>
        </a:ln>
      </dgm:spPr>
      <dgm:t>
        <a:bodyPr/>
        <a:lstStyle/>
        <a:p>
          <a:r>
            <a:rPr lang="en-GB" sz="1600" b="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CENA" panose="02000000000000000000" pitchFamily="2" charset="0"/>
              <a:cs typeface="Arial" panose="020B0604020202020204" pitchFamily="34" charset="0"/>
            </a:rPr>
            <a:t>ALL </a:t>
          </a:r>
          <a:r>
            <a:rPr lang="en-GB" sz="1600" b="0" dirty="0">
              <a:solidFill>
                <a:schemeClr val="tx1"/>
              </a:solidFill>
              <a:latin typeface="AR CENA" panose="02000000000000000000" pitchFamily="2" charset="0"/>
              <a:cs typeface="Arial" panose="020B0604020202020204" pitchFamily="34" charset="0"/>
            </a:rPr>
            <a:t>will be able to identify parallel lines from their equations.</a:t>
          </a:r>
          <a:endParaRPr lang="en-US" sz="1600" b="0" dirty="0">
            <a:latin typeface="AR CENA" panose="02000000000000000000" pitchFamily="2" charset="0"/>
          </a:endParaRPr>
        </a:p>
      </dgm:t>
    </dgm:pt>
    <dgm:pt modelId="{8A8492B7-726C-478B-B803-69370CB27EF3}" type="parTrans" cxnId="{BF8AAAE0-2580-4C9F-A79F-CEC8DEAFCBF5}">
      <dgm:prSet/>
      <dgm:spPr/>
      <dgm:t>
        <a:bodyPr/>
        <a:lstStyle/>
        <a:p>
          <a:endParaRPr lang="en-US" sz="2000">
            <a:latin typeface="AR CENA" panose="02000000000000000000" pitchFamily="2" charset="0"/>
          </a:endParaRPr>
        </a:p>
      </dgm:t>
    </dgm:pt>
    <dgm:pt modelId="{92A6CDF3-C868-4082-97FE-CBB81D0C24CC}" type="sibTrans" cxnId="{BF8AAAE0-2580-4C9F-A79F-CEC8DEAFCBF5}">
      <dgm:prSet custT="1"/>
      <dgm:spPr/>
      <dgm:t>
        <a:bodyPr/>
        <a:lstStyle/>
        <a:p>
          <a:endParaRPr lang="en-US" sz="2400">
            <a:latin typeface="AR CENA" panose="02000000000000000000" pitchFamily="2" charset="0"/>
          </a:endParaRPr>
        </a:p>
      </dgm:t>
    </dgm:pt>
    <dgm:pt modelId="{3C99FEC7-1552-49A6-A49F-B47A62CC9C15}">
      <dgm:prSet phldrT="[Text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ln>
          <a:solidFill>
            <a:schemeClr val="tx1"/>
          </a:solidFill>
        </a:ln>
      </dgm:spPr>
      <dgm:t>
        <a:bodyPr/>
        <a:lstStyle/>
        <a:p>
          <a:r>
            <a:rPr lang="en-GB" sz="1600" b="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CENA" panose="02000000000000000000" pitchFamily="2" charset="0"/>
              <a:cs typeface="Arial" panose="020B0604020202020204" pitchFamily="34" charset="0"/>
            </a:rPr>
            <a:t>MOST</a:t>
          </a:r>
          <a:r>
            <a:rPr lang="en-GB" sz="1600" b="0" dirty="0">
              <a:solidFill>
                <a:schemeClr val="tx1"/>
              </a:solidFill>
              <a:latin typeface="AR CENA" panose="02000000000000000000" pitchFamily="2" charset="0"/>
              <a:cs typeface="Arial" panose="020B0604020202020204" pitchFamily="34" charset="0"/>
            </a:rPr>
            <a:t> will be able to identify perpendicular lines from their equations.</a:t>
          </a:r>
          <a:endParaRPr lang="en-US" sz="1600" b="0" dirty="0">
            <a:latin typeface="AR CENA" panose="02000000000000000000" pitchFamily="2" charset="0"/>
          </a:endParaRPr>
        </a:p>
      </dgm:t>
    </dgm:pt>
    <dgm:pt modelId="{2A4F0823-D49F-4B6D-9B9C-CA3385A42E69}" type="parTrans" cxnId="{5E9BD7A8-BF95-4DBE-A7F9-53B096765FE7}">
      <dgm:prSet/>
      <dgm:spPr/>
      <dgm:t>
        <a:bodyPr/>
        <a:lstStyle/>
        <a:p>
          <a:endParaRPr lang="en-US" sz="2000">
            <a:latin typeface="AR CENA" panose="02000000000000000000" pitchFamily="2" charset="0"/>
          </a:endParaRPr>
        </a:p>
      </dgm:t>
    </dgm:pt>
    <dgm:pt modelId="{6495A4CF-DEE3-4B82-9F37-9ECBF33614EE}" type="sibTrans" cxnId="{5E9BD7A8-BF95-4DBE-A7F9-53B096765FE7}">
      <dgm:prSet custT="1"/>
      <dgm:spPr/>
      <dgm:t>
        <a:bodyPr/>
        <a:lstStyle/>
        <a:p>
          <a:endParaRPr lang="en-US" sz="2400">
            <a:latin typeface="AR CENA" panose="02000000000000000000" pitchFamily="2" charset="0"/>
          </a:endParaRPr>
        </a:p>
      </dgm:t>
    </dgm:pt>
    <dgm:pt modelId="{0FA6B887-6893-4753-B9DF-B65873FC7302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ln>
          <a:solidFill>
            <a:schemeClr val="tx1"/>
          </a:solidFill>
        </a:ln>
      </dgm:spPr>
      <dgm:t>
        <a:bodyPr/>
        <a:lstStyle/>
        <a:p>
          <a:r>
            <a:rPr lang="en-GB" sz="1600" b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CENA" panose="02000000000000000000" pitchFamily="2" charset="0"/>
              <a:cs typeface="Arial" panose="020B0604020202020204" pitchFamily="34" charset="0"/>
            </a:rPr>
            <a:t>SOME</a:t>
          </a:r>
          <a:r>
            <a:rPr lang="en-GB" sz="1600" b="0" dirty="0">
              <a:solidFill>
                <a:schemeClr val="tx1"/>
              </a:solidFill>
              <a:latin typeface="AR CENA" panose="02000000000000000000" pitchFamily="2" charset="0"/>
              <a:cs typeface="Arial" panose="020B0604020202020204" pitchFamily="34" charset="0"/>
            </a:rPr>
            <a:t> will be able to solve problems involving parallel and perpendicular lines.</a:t>
          </a:r>
          <a:endParaRPr lang="en-US" sz="1600" b="0" dirty="0">
            <a:latin typeface="AR CENA" panose="02000000000000000000" pitchFamily="2" charset="0"/>
          </a:endParaRPr>
        </a:p>
      </dgm:t>
    </dgm:pt>
    <dgm:pt modelId="{BB32241F-AC75-4EC5-822B-A590B6B363BE}" type="parTrans" cxnId="{8613932A-4B1C-4A10-AF4C-59D2DA58369B}">
      <dgm:prSet/>
      <dgm:spPr/>
      <dgm:t>
        <a:bodyPr/>
        <a:lstStyle/>
        <a:p>
          <a:endParaRPr lang="en-US" sz="2000">
            <a:latin typeface="AR CENA" panose="02000000000000000000" pitchFamily="2" charset="0"/>
          </a:endParaRPr>
        </a:p>
      </dgm:t>
    </dgm:pt>
    <dgm:pt modelId="{477F00CA-493B-472A-A3E2-1AC21DA7BF02}" type="sibTrans" cxnId="{8613932A-4B1C-4A10-AF4C-59D2DA58369B}">
      <dgm:prSet/>
      <dgm:spPr/>
      <dgm:t>
        <a:bodyPr/>
        <a:lstStyle/>
        <a:p>
          <a:endParaRPr lang="en-US" sz="2000">
            <a:latin typeface="AR CENA" panose="02000000000000000000" pitchFamily="2" charset="0"/>
          </a:endParaRPr>
        </a:p>
      </dgm:t>
    </dgm:pt>
    <dgm:pt modelId="{6B913D74-5031-4CFA-AA94-EFBAC65AF847}" type="pres">
      <dgm:prSet presAssocID="{3A05284A-37B8-400F-9461-412C922F21E4}" presName="linearFlow" presStyleCnt="0">
        <dgm:presLayoutVars>
          <dgm:resizeHandles val="exact"/>
        </dgm:presLayoutVars>
      </dgm:prSet>
      <dgm:spPr/>
    </dgm:pt>
    <dgm:pt modelId="{B076427C-5F9D-4F04-9FEC-7CF9003A4A6C}" type="pres">
      <dgm:prSet presAssocID="{2F630778-B7F7-461A-9366-88270EA7C2FD}" presName="node" presStyleLbl="node1" presStyleIdx="0" presStyleCnt="3">
        <dgm:presLayoutVars>
          <dgm:bulletEnabled val="1"/>
        </dgm:presLayoutVars>
      </dgm:prSet>
      <dgm:spPr/>
    </dgm:pt>
    <dgm:pt modelId="{A2A50928-CEC7-417B-9CC0-D3023DB27B76}" type="pres">
      <dgm:prSet presAssocID="{92A6CDF3-C868-4082-97FE-CBB81D0C24CC}" presName="sibTrans" presStyleLbl="sibTrans2D1" presStyleIdx="0" presStyleCnt="2"/>
      <dgm:spPr/>
    </dgm:pt>
    <dgm:pt modelId="{6317A1BB-10FD-4A91-9475-4E8FDBD52D11}" type="pres">
      <dgm:prSet presAssocID="{92A6CDF3-C868-4082-97FE-CBB81D0C24CC}" presName="connectorText" presStyleLbl="sibTrans2D1" presStyleIdx="0" presStyleCnt="2"/>
      <dgm:spPr/>
    </dgm:pt>
    <dgm:pt modelId="{713C9468-4631-41A8-8BBD-0C1EB7941757}" type="pres">
      <dgm:prSet presAssocID="{3C99FEC7-1552-49A6-A49F-B47A62CC9C15}" presName="node" presStyleLbl="node1" presStyleIdx="1" presStyleCnt="3">
        <dgm:presLayoutVars>
          <dgm:bulletEnabled val="1"/>
        </dgm:presLayoutVars>
      </dgm:prSet>
      <dgm:spPr/>
    </dgm:pt>
    <dgm:pt modelId="{8E14B318-2DB7-4AD9-B17A-8F4A0ADDBFDA}" type="pres">
      <dgm:prSet presAssocID="{6495A4CF-DEE3-4B82-9F37-9ECBF33614EE}" presName="sibTrans" presStyleLbl="sibTrans2D1" presStyleIdx="1" presStyleCnt="2"/>
      <dgm:spPr/>
    </dgm:pt>
    <dgm:pt modelId="{2BCB429A-E792-4B7F-A23F-30D785EED0FB}" type="pres">
      <dgm:prSet presAssocID="{6495A4CF-DEE3-4B82-9F37-9ECBF33614EE}" presName="connectorText" presStyleLbl="sibTrans2D1" presStyleIdx="1" presStyleCnt="2"/>
      <dgm:spPr/>
    </dgm:pt>
    <dgm:pt modelId="{B5111FA2-0DC8-4AB5-A992-7DD94B627AE4}" type="pres">
      <dgm:prSet presAssocID="{0FA6B887-6893-4753-B9DF-B65873FC7302}" presName="node" presStyleLbl="node1" presStyleIdx="2" presStyleCnt="3">
        <dgm:presLayoutVars>
          <dgm:bulletEnabled val="1"/>
        </dgm:presLayoutVars>
      </dgm:prSet>
      <dgm:spPr/>
    </dgm:pt>
  </dgm:ptLst>
  <dgm:cxnLst>
    <dgm:cxn modelId="{F8EB8921-0A7E-45AB-BB29-AA0EE8E4395E}" type="presOf" srcId="{3A05284A-37B8-400F-9461-412C922F21E4}" destId="{6B913D74-5031-4CFA-AA94-EFBAC65AF847}" srcOrd="0" destOrd="0" presId="urn:microsoft.com/office/officeart/2005/8/layout/process2"/>
    <dgm:cxn modelId="{8613932A-4B1C-4A10-AF4C-59D2DA58369B}" srcId="{3A05284A-37B8-400F-9461-412C922F21E4}" destId="{0FA6B887-6893-4753-B9DF-B65873FC7302}" srcOrd="2" destOrd="0" parTransId="{BB32241F-AC75-4EC5-822B-A590B6B363BE}" sibTransId="{477F00CA-493B-472A-A3E2-1AC21DA7BF02}"/>
    <dgm:cxn modelId="{5F005332-4D00-401A-93B9-2D1B994384D0}" type="presOf" srcId="{3C99FEC7-1552-49A6-A49F-B47A62CC9C15}" destId="{713C9468-4631-41A8-8BBD-0C1EB7941757}" srcOrd="0" destOrd="0" presId="urn:microsoft.com/office/officeart/2005/8/layout/process2"/>
    <dgm:cxn modelId="{6EAEFE7F-BB61-4885-9B7F-6F8CA1B335BF}" type="presOf" srcId="{6495A4CF-DEE3-4B82-9F37-9ECBF33614EE}" destId="{8E14B318-2DB7-4AD9-B17A-8F4A0ADDBFDA}" srcOrd="0" destOrd="0" presId="urn:microsoft.com/office/officeart/2005/8/layout/process2"/>
    <dgm:cxn modelId="{C671FE85-9CCB-4680-A2CA-75EA5DFDFEA5}" type="presOf" srcId="{2F630778-B7F7-461A-9366-88270EA7C2FD}" destId="{B076427C-5F9D-4F04-9FEC-7CF9003A4A6C}" srcOrd="0" destOrd="0" presId="urn:microsoft.com/office/officeart/2005/8/layout/process2"/>
    <dgm:cxn modelId="{5B14FF91-3487-44E2-853F-5BBDA21B183F}" type="presOf" srcId="{0FA6B887-6893-4753-B9DF-B65873FC7302}" destId="{B5111FA2-0DC8-4AB5-A992-7DD94B627AE4}" srcOrd="0" destOrd="0" presId="urn:microsoft.com/office/officeart/2005/8/layout/process2"/>
    <dgm:cxn modelId="{5E9BD7A8-BF95-4DBE-A7F9-53B096765FE7}" srcId="{3A05284A-37B8-400F-9461-412C922F21E4}" destId="{3C99FEC7-1552-49A6-A49F-B47A62CC9C15}" srcOrd="1" destOrd="0" parTransId="{2A4F0823-D49F-4B6D-9B9C-CA3385A42E69}" sibTransId="{6495A4CF-DEE3-4B82-9F37-9ECBF33614EE}"/>
    <dgm:cxn modelId="{82115FB1-5CCE-46B7-AD0F-71A9962A6279}" type="presOf" srcId="{6495A4CF-DEE3-4B82-9F37-9ECBF33614EE}" destId="{2BCB429A-E792-4B7F-A23F-30D785EED0FB}" srcOrd="1" destOrd="0" presId="urn:microsoft.com/office/officeart/2005/8/layout/process2"/>
    <dgm:cxn modelId="{A78B89B6-F4CF-4977-8078-AF1AB86CB976}" type="presOf" srcId="{92A6CDF3-C868-4082-97FE-CBB81D0C24CC}" destId="{A2A50928-CEC7-417B-9CC0-D3023DB27B76}" srcOrd="0" destOrd="0" presId="urn:microsoft.com/office/officeart/2005/8/layout/process2"/>
    <dgm:cxn modelId="{BF8AAAE0-2580-4C9F-A79F-CEC8DEAFCBF5}" srcId="{3A05284A-37B8-400F-9461-412C922F21E4}" destId="{2F630778-B7F7-461A-9366-88270EA7C2FD}" srcOrd="0" destOrd="0" parTransId="{8A8492B7-726C-478B-B803-69370CB27EF3}" sibTransId="{92A6CDF3-C868-4082-97FE-CBB81D0C24CC}"/>
    <dgm:cxn modelId="{0D539CF0-8532-4F10-BA1C-8124B29ED3D3}" type="presOf" srcId="{92A6CDF3-C868-4082-97FE-CBB81D0C24CC}" destId="{6317A1BB-10FD-4A91-9475-4E8FDBD52D11}" srcOrd="1" destOrd="0" presId="urn:microsoft.com/office/officeart/2005/8/layout/process2"/>
    <dgm:cxn modelId="{D8C8D32E-9FD0-4920-9A2A-716E4A771F65}" type="presParOf" srcId="{6B913D74-5031-4CFA-AA94-EFBAC65AF847}" destId="{B076427C-5F9D-4F04-9FEC-7CF9003A4A6C}" srcOrd="0" destOrd="0" presId="urn:microsoft.com/office/officeart/2005/8/layout/process2"/>
    <dgm:cxn modelId="{231ADFE1-0F0C-4CAD-9B33-EF006CB265B9}" type="presParOf" srcId="{6B913D74-5031-4CFA-AA94-EFBAC65AF847}" destId="{A2A50928-CEC7-417B-9CC0-D3023DB27B76}" srcOrd="1" destOrd="0" presId="urn:microsoft.com/office/officeart/2005/8/layout/process2"/>
    <dgm:cxn modelId="{91014C02-E62B-4726-A221-7C7DA457530D}" type="presParOf" srcId="{A2A50928-CEC7-417B-9CC0-D3023DB27B76}" destId="{6317A1BB-10FD-4A91-9475-4E8FDBD52D11}" srcOrd="0" destOrd="0" presId="urn:microsoft.com/office/officeart/2005/8/layout/process2"/>
    <dgm:cxn modelId="{DEC8990E-DA74-430A-8808-BBAC010C5F67}" type="presParOf" srcId="{6B913D74-5031-4CFA-AA94-EFBAC65AF847}" destId="{713C9468-4631-41A8-8BBD-0C1EB7941757}" srcOrd="2" destOrd="0" presId="urn:microsoft.com/office/officeart/2005/8/layout/process2"/>
    <dgm:cxn modelId="{862314AD-8FBD-4154-971D-FDB32816BD79}" type="presParOf" srcId="{6B913D74-5031-4CFA-AA94-EFBAC65AF847}" destId="{8E14B318-2DB7-4AD9-B17A-8F4A0ADDBFDA}" srcOrd="3" destOrd="0" presId="urn:microsoft.com/office/officeart/2005/8/layout/process2"/>
    <dgm:cxn modelId="{5DC8BBE5-C854-46A4-91C9-4270CCBB11DF}" type="presParOf" srcId="{8E14B318-2DB7-4AD9-B17A-8F4A0ADDBFDA}" destId="{2BCB429A-E792-4B7F-A23F-30D785EED0FB}" srcOrd="0" destOrd="0" presId="urn:microsoft.com/office/officeart/2005/8/layout/process2"/>
    <dgm:cxn modelId="{D5FBADF8-43B6-4AE0-9F29-EA1D23AA4119}" type="presParOf" srcId="{6B913D74-5031-4CFA-AA94-EFBAC65AF847}" destId="{B5111FA2-0DC8-4AB5-A992-7DD94B627AE4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76427C-5F9D-4F04-9FEC-7CF9003A4A6C}">
      <dsp:nvSpPr>
        <dsp:cNvPr id="0" name=""/>
        <dsp:cNvSpPr/>
      </dsp:nvSpPr>
      <dsp:spPr>
        <a:xfrm>
          <a:off x="0" y="0"/>
          <a:ext cx="1584175" cy="1476164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0" kern="12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CENA" panose="02000000000000000000" pitchFamily="2" charset="0"/>
              <a:cs typeface="Arial" panose="020B0604020202020204" pitchFamily="34" charset="0"/>
            </a:rPr>
            <a:t>ALL </a:t>
          </a:r>
          <a:r>
            <a:rPr lang="en-GB" sz="1600" b="0" kern="1200" dirty="0">
              <a:solidFill>
                <a:schemeClr val="tx1"/>
              </a:solidFill>
              <a:latin typeface="AR CENA" panose="02000000000000000000" pitchFamily="2" charset="0"/>
              <a:cs typeface="Arial" panose="020B0604020202020204" pitchFamily="34" charset="0"/>
            </a:rPr>
            <a:t>will be able to identify parallel lines from their equations.</a:t>
          </a:r>
          <a:endParaRPr lang="en-US" sz="1600" b="0" kern="1200" dirty="0">
            <a:latin typeface="AR CENA" panose="02000000000000000000" pitchFamily="2" charset="0"/>
          </a:endParaRPr>
        </a:p>
      </dsp:txBody>
      <dsp:txXfrm>
        <a:off x="43235" y="43235"/>
        <a:ext cx="1497705" cy="1389694"/>
      </dsp:txXfrm>
    </dsp:sp>
    <dsp:sp modelId="{A2A50928-CEC7-417B-9CC0-D3023DB27B76}">
      <dsp:nvSpPr>
        <dsp:cNvPr id="0" name=""/>
        <dsp:cNvSpPr/>
      </dsp:nvSpPr>
      <dsp:spPr>
        <a:xfrm rot="5400000">
          <a:off x="515307" y="1513068"/>
          <a:ext cx="553561" cy="664273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>
            <a:latin typeface="AR CENA" panose="02000000000000000000" pitchFamily="2" charset="0"/>
          </a:endParaRPr>
        </a:p>
      </dsp:txBody>
      <dsp:txXfrm rot="-5400000">
        <a:off x="592806" y="1568424"/>
        <a:ext cx="398563" cy="387493"/>
      </dsp:txXfrm>
    </dsp:sp>
    <dsp:sp modelId="{713C9468-4631-41A8-8BBD-0C1EB7941757}">
      <dsp:nvSpPr>
        <dsp:cNvPr id="0" name=""/>
        <dsp:cNvSpPr/>
      </dsp:nvSpPr>
      <dsp:spPr>
        <a:xfrm>
          <a:off x="0" y="2214246"/>
          <a:ext cx="1584175" cy="1476164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lumMod val="110000"/>
                <a:satMod val="105000"/>
                <a:tint val="67000"/>
              </a:schemeClr>
            </a:gs>
            <a:gs pos="50000">
              <a:schemeClr val="accent4">
                <a:lumMod val="105000"/>
                <a:satMod val="103000"/>
                <a:tint val="73000"/>
              </a:schemeClr>
            </a:gs>
            <a:gs pos="100000">
              <a:schemeClr val="accent4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0" kern="12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CENA" panose="02000000000000000000" pitchFamily="2" charset="0"/>
              <a:cs typeface="Arial" panose="020B0604020202020204" pitchFamily="34" charset="0"/>
            </a:rPr>
            <a:t>MOST</a:t>
          </a:r>
          <a:r>
            <a:rPr lang="en-GB" sz="1600" b="0" kern="1200" dirty="0">
              <a:solidFill>
                <a:schemeClr val="tx1"/>
              </a:solidFill>
              <a:latin typeface="AR CENA" panose="02000000000000000000" pitchFamily="2" charset="0"/>
              <a:cs typeface="Arial" panose="020B0604020202020204" pitchFamily="34" charset="0"/>
            </a:rPr>
            <a:t> will be able to identify perpendicular lines from their equations.</a:t>
          </a:r>
          <a:endParaRPr lang="en-US" sz="1600" b="0" kern="1200" dirty="0">
            <a:latin typeface="AR CENA" panose="02000000000000000000" pitchFamily="2" charset="0"/>
          </a:endParaRPr>
        </a:p>
      </dsp:txBody>
      <dsp:txXfrm>
        <a:off x="43235" y="2257481"/>
        <a:ext cx="1497705" cy="1389694"/>
      </dsp:txXfrm>
    </dsp:sp>
    <dsp:sp modelId="{8E14B318-2DB7-4AD9-B17A-8F4A0ADDBFDA}">
      <dsp:nvSpPr>
        <dsp:cNvPr id="0" name=""/>
        <dsp:cNvSpPr/>
      </dsp:nvSpPr>
      <dsp:spPr>
        <a:xfrm rot="5400000">
          <a:off x="515307" y="3727314"/>
          <a:ext cx="553561" cy="664273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>
            <a:latin typeface="AR CENA" panose="02000000000000000000" pitchFamily="2" charset="0"/>
          </a:endParaRPr>
        </a:p>
      </dsp:txBody>
      <dsp:txXfrm rot="-5400000">
        <a:off x="592806" y="3782670"/>
        <a:ext cx="398563" cy="387493"/>
      </dsp:txXfrm>
    </dsp:sp>
    <dsp:sp modelId="{B5111FA2-0DC8-4AB5-A992-7DD94B627AE4}">
      <dsp:nvSpPr>
        <dsp:cNvPr id="0" name=""/>
        <dsp:cNvSpPr/>
      </dsp:nvSpPr>
      <dsp:spPr>
        <a:xfrm>
          <a:off x="0" y="4428492"/>
          <a:ext cx="1584175" cy="1476164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lumMod val="110000"/>
                <a:satMod val="105000"/>
                <a:tint val="67000"/>
              </a:schemeClr>
            </a:gs>
            <a:gs pos="50000">
              <a:schemeClr val="accent2">
                <a:lumMod val="105000"/>
                <a:satMod val="103000"/>
                <a:tint val="73000"/>
              </a:schemeClr>
            </a:gs>
            <a:gs pos="100000">
              <a:schemeClr val="accent2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0" kern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CENA" panose="02000000000000000000" pitchFamily="2" charset="0"/>
              <a:cs typeface="Arial" panose="020B0604020202020204" pitchFamily="34" charset="0"/>
            </a:rPr>
            <a:t>SOME</a:t>
          </a:r>
          <a:r>
            <a:rPr lang="en-GB" sz="1600" b="0" kern="1200" dirty="0">
              <a:solidFill>
                <a:schemeClr val="tx1"/>
              </a:solidFill>
              <a:latin typeface="AR CENA" panose="02000000000000000000" pitchFamily="2" charset="0"/>
              <a:cs typeface="Arial" panose="020B0604020202020204" pitchFamily="34" charset="0"/>
            </a:rPr>
            <a:t> will be able to solve problems involving parallel and perpendicular lines.</a:t>
          </a:r>
          <a:endParaRPr lang="en-US" sz="1600" b="0" kern="1200" dirty="0">
            <a:latin typeface="AR CENA" panose="02000000000000000000" pitchFamily="2" charset="0"/>
          </a:endParaRPr>
        </a:p>
      </dsp:txBody>
      <dsp:txXfrm>
        <a:off x="43235" y="4471727"/>
        <a:ext cx="1497705" cy="138969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76427C-5F9D-4F04-9FEC-7CF9003A4A6C}">
      <dsp:nvSpPr>
        <dsp:cNvPr id="0" name=""/>
        <dsp:cNvSpPr/>
      </dsp:nvSpPr>
      <dsp:spPr>
        <a:xfrm>
          <a:off x="0" y="0"/>
          <a:ext cx="1584175" cy="1476164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0" kern="12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CENA" panose="02000000000000000000" pitchFamily="2" charset="0"/>
              <a:cs typeface="Arial" panose="020B0604020202020204" pitchFamily="34" charset="0"/>
            </a:rPr>
            <a:t>ALL </a:t>
          </a:r>
          <a:r>
            <a:rPr lang="en-GB" sz="1600" b="0" kern="1200" dirty="0">
              <a:solidFill>
                <a:schemeClr val="tx1"/>
              </a:solidFill>
              <a:latin typeface="AR CENA" panose="02000000000000000000" pitchFamily="2" charset="0"/>
              <a:cs typeface="Arial" panose="020B0604020202020204" pitchFamily="34" charset="0"/>
            </a:rPr>
            <a:t>will be able to identify parallel lines from their equations.</a:t>
          </a:r>
          <a:endParaRPr lang="en-US" sz="1600" b="0" kern="1200" dirty="0">
            <a:latin typeface="AR CENA" panose="02000000000000000000" pitchFamily="2" charset="0"/>
          </a:endParaRPr>
        </a:p>
      </dsp:txBody>
      <dsp:txXfrm>
        <a:off x="43235" y="43235"/>
        <a:ext cx="1497705" cy="1389694"/>
      </dsp:txXfrm>
    </dsp:sp>
    <dsp:sp modelId="{A2A50928-CEC7-417B-9CC0-D3023DB27B76}">
      <dsp:nvSpPr>
        <dsp:cNvPr id="0" name=""/>
        <dsp:cNvSpPr/>
      </dsp:nvSpPr>
      <dsp:spPr>
        <a:xfrm rot="5400000">
          <a:off x="515307" y="1513068"/>
          <a:ext cx="553561" cy="664273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>
            <a:latin typeface="AR CENA" panose="02000000000000000000" pitchFamily="2" charset="0"/>
          </a:endParaRPr>
        </a:p>
      </dsp:txBody>
      <dsp:txXfrm rot="-5400000">
        <a:off x="592806" y="1568424"/>
        <a:ext cx="398563" cy="387493"/>
      </dsp:txXfrm>
    </dsp:sp>
    <dsp:sp modelId="{713C9468-4631-41A8-8BBD-0C1EB7941757}">
      <dsp:nvSpPr>
        <dsp:cNvPr id="0" name=""/>
        <dsp:cNvSpPr/>
      </dsp:nvSpPr>
      <dsp:spPr>
        <a:xfrm>
          <a:off x="0" y="2214246"/>
          <a:ext cx="1584175" cy="1476164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lumMod val="110000"/>
                <a:satMod val="105000"/>
                <a:tint val="67000"/>
              </a:schemeClr>
            </a:gs>
            <a:gs pos="50000">
              <a:schemeClr val="accent4">
                <a:lumMod val="105000"/>
                <a:satMod val="103000"/>
                <a:tint val="73000"/>
              </a:schemeClr>
            </a:gs>
            <a:gs pos="100000">
              <a:schemeClr val="accent4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0" kern="12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CENA" panose="02000000000000000000" pitchFamily="2" charset="0"/>
              <a:cs typeface="Arial" panose="020B0604020202020204" pitchFamily="34" charset="0"/>
            </a:rPr>
            <a:t>MOST</a:t>
          </a:r>
          <a:r>
            <a:rPr lang="en-GB" sz="1600" b="0" kern="1200" dirty="0">
              <a:solidFill>
                <a:schemeClr val="tx1"/>
              </a:solidFill>
              <a:latin typeface="AR CENA" panose="02000000000000000000" pitchFamily="2" charset="0"/>
              <a:cs typeface="Arial" panose="020B0604020202020204" pitchFamily="34" charset="0"/>
            </a:rPr>
            <a:t> will be able to identify perpendicular lines from their equations.</a:t>
          </a:r>
          <a:endParaRPr lang="en-US" sz="1600" b="0" kern="1200" dirty="0">
            <a:latin typeface="AR CENA" panose="02000000000000000000" pitchFamily="2" charset="0"/>
          </a:endParaRPr>
        </a:p>
      </dsp:txBody>
      <dsp:txXfrm>
        <a:off x="43235" y="2257481"/>
        <a:ext cx="1497705" cy="1389694"/>
      </dsp:txXfrm>
    </dsp:sp>
    <dsp:sp modelId="{8E14B318-2DB7-4AD9-B17A-8F4A0ADDBFDA}">
      <dsp:nvSpPr>
        <dsp:cNvPr id="0" name=""/>
        <dsp:cNvSpPr/>
      </dsp:nvSpPr>
      <dsp:spPr>
        <a:xfrm rot="5400000">
          <a:off x="515307" y="3727314"/>
          <a:ext cx="553561" cy="664273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>
            <a:latin typeface="AR CENA" panose="02000000000000000000" pitchFamily="2" charset="0"/>
          </a:endParaRPr>
        </a:p>
      </dsp:txBody>
      <dsp:txXfrm rot="-5400000">
        <a:off x="592806" y="3782670"/>
        <a:ext cx="398563" cy="387493"/>
      </dsp:txXfrm>
    </dsp:sp>
    <dsp:sp modelId="{B5111FA2-0DC8-4AB5-A992-7DD94B627AE4}">
      <dsp:nvSpPr>
        <dsp:cNvPr id="0" name=""/>
        <dsp:cNvSpPr/>
      </dsp:nvSpPr>
      <dsp:spPr>
        <a:xfrm>
          <a:off x="0" y="4428492"/>
          <a:ext cx="1584175" cy="1476164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lumMod val="110000"/>
                <a:satMod val="105000"/>
                <a:tint val="67000"/>
              </a:schemeClr>
            </a:gs>
            <a:gs pos="50000">
              <a:schemeClr val="accent2">
                <a:lumMod val="105000"/>
                <a:satMod val="103000"/>
                <a:tint val="73000"/>
              </a:schemeClr>
            </a:gs>
            <a:gs pos="100000">
              <a:schemeClr val="accent2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0" kern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CENA" panose="02000000000000000000" pitchFamily="2" charset="0"/>
              <a:cs typeface="Arial" panose="020B0604020202020204" pitchFamily="34" charset="0"/>
            </a:rPr>
            <a:t>SOME</a:t>
          </a:r>
          <a:r>
            <a:rPr lang="en-GB" sz="1600" b="0" kern="1200" dirty="0">
              <a:solidFill>
                <a:schemeClr val="tx1"/>
              </a:solidFill>
              <a:latin typeface="AR CENA" panose="02000000000000000000" pitchFamily="2" charset="0"/>
              <a:cs typeface="Arial" panose="020B0604020202020204" pitchFamily="34" charset="0"/>
            </a:rPr>
            <a:t> will be able to solve problems involving parallel and perpendicular lines.</a:t>
          </a:r>
          <a:endParaRPr lang="en-US" sz="1600" b="0" kern="1200" dirty="0">
            <a:latin typeface="AR CENA" panose="02000000000000000000" pitchFamily="2" charset="0"/>
          </a:endParaRPr>
        </a:p>
      </dsp:txBody>
      <dsp:txXfrm>
        <a:off x="43235" y="4471727"/>
        <a:ext cx="1497705" cy="1389694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76427C-5F9D-4F04-9FEC-7CF9003A4A6C}">
      <dsp:nvSpPr>
        <dsp:cNvPr id="0" name=""/>
        <dsp:cNvSpPr/>
      </dsp:nvSpPr>
      <dsp:spPr>
        <a:xfrm>
          <a:off x="0" y="0"/>
          <a:ext cx="1584175" cy="1476164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0" kern="12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CENA" panose="02000000000000000000" pitchFamily="2" charset="0"/>
              <a:cs typeface="Arial" panose="020B0604020202020204" pitchFamily="34" charset="0"/>
            </a:rPr>
            <a:t>ALL </a:t>
          </a:r>
          <a:r>
            <a:rPr lang="en-GB" sz="1600" b="0" kern="1200" dirty="0">
              <a:solidFill>
                <a:schemeClr val="tx1"/>
              </a:solidFill>
              <a:latin typeface="AR CENA" panose="02000000000000000000" pitchFamily="2" charset="0"/>
              <a:cs typeface="Arial" panose="020B0604020202020204" pitchFamily="34" charset="0"/>
            </a:rPr>
            <a:t>will be able to identify parallel lines from their equations.</a:t>
          </a:r>
          <a:endParaRPr lang="en-US" sz="1600" b="0" kern="1200" dirty="0">
            <a:latin typeface="AR CENA" panose="02000000000000000000" pitchFamily="2" charset="0"/>
          </a:endParaRPr>
        </a:p>
      </dsp:txBody>
      <dsp:txXfrm>
        <a:off x="43235" y="43235"/>
        <a:ext cx="1497705" cy="1389694"/>
      </dsp:txXfrm>
    </dsp:sp>
    <dsp:sp modelId="{A2A50928-CEC7-417B-9CC0-D3023DB27B76}">
      <dsp:nvSpPr>
        <dsp:cNvPr id="0" name=""/>
        <dsp:cNvSpPr/>
      </dsp:nvSpPr>
      <dsp:spPr>
        <a:xfrm rot="5400000">
          <a:off x="515307" y="1513068"/>
          <a:ext cx="553561" cy="664273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>
            <a:latin typeface="AR CENA" panose="02000000000000000000" pitchFamily="2" charset="0"/>
          </a:endParaRPr>
        </a:p>
      </dsp:txBody>
      <dsp:txXfrm rot="-5400000">
        <a:off x="592806" y="1568424"/>
        <a:ext cx="398563" cy="387493"/>
      </dsp:txXfrm>
    </dsp:sp>
    <dsp:sp modelId="{713C9468-4631-41A8-8BBD-0C1EB7941757}">
      <dsp:nvSpPr>
        <dsp:cNvPr id="0" name=""/>
        <dsp:cNvSpPr/>
      </dsp:nvSpPr>
      <dsp:spPr>
        <a:xfrm>
          <a:off x="0" y="2214246"/>
          <a:ext cx="1584175" cy="1476164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lumMod val="110000"/>
                <a:satMod val="105000"/>
                <a:tint val="67000"/>
              </a:schemeClr>
            </a:gs>
            <a:gs pos="50000">
              <a:schemeClr val="accent4">
                <a:lumMod val="105000"/>
                <a:satMod val="103000"/>
                <a:tint val="73000"/>
              </a:schemeClr>
            </a:gs>
            <a:gs pos="100000">
              <a:schemeClr val="accent4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0" kern="12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CENA" panose="02000000000000000000" pitchFamily="2" charset="0"/>
              <a:cs typeface="Arial" panose="020B0604020202020204" pitchFamily="34" charset="0"/>
            </a:rPr>
            <a:t>MOST</a:t>
          </a:r>
          <a:r>
            <a:rPr lang="en-GB" sz="1600" b="0" kern="1200" dirty="0">
              <a:solidFill>
                <a:schemeClr val="tx1"/>
              </a:solidFill>
              <a:latin typeface="AR CENA" panose="02000000000000000000" pitchFamily="2" charset="0"/>
              <a:cs typeface="Arial" panose="020B0604020202020204" pitchFamily="34" charset="0"/>
            </a:rPr>
            <a:t> will be able to identify perpendicular lines from their equations.</a:t>
          </a:r>
          <a:endParaRPr lang="en-US" sz="1600" b="0" kern="1200" dirty="0">
            <a:latin typeface="AR CENA" panose="02000000000000000000" pitchFamily="2" charset="0"/>
          </a:endParaRPr>
        </a:p>
      </dsp:txBody>
      <dsp:txXfrm>
        <a:off x="43235" y="2257481"/>
        <a:ext cx="1497705" cy="1389694"/>
      </dsp:txXfrm>
    </dsp:sp>
    <dsp:sp modelId="{8E14B318-2DB7-4AD9-B17A-8F4A0ADDBFDA}">
      <dsp:nvSpPr>
        <dsp:cNvPr id="0" name=""/>
        <dsp:cNvSpPr/>
      </dsp:nvSpPr>
      <dsp:spPr>
        <a:xfrm rot="5400000">
          <a:off x="515307" y="3727314"/>
          <a:ext cx="553561" cy="664273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>
            <a:latin typeface="AR CENA" panose="02000000000000000000" pitchFamily="2" charset="0"/>
          </a:endParaRPr>
        </a:p>
      </dsp:txBody>
      <dsp:txXfrm rot="-5400000">
        <a:off x="592806" y="3782670"/>
        <a:ext cx="398563" cy="387493"/>
      </dsp:txXfrm>
    </dsp:sp>
    <dsp:sp modelId="{B5111FA2-0DC8-4AB5-A992-7DD94B627AE4}">
      <dsp:nvSpPr>
        <dsp:cNvPr id="0" name=""/>
        <dsp:cNvSpPr/>
      </dsp:nvSpPr>
      <dsp:spPr>
        <a:xfrm>
          <a:off x="0" y="4428492"/>
          <a:ext cx="1584175" cy="1476164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lumMod val="110000"/>
                <a:satMod val="105000"/>
                <a:tint val="67000"/>
              </a:schemeClr>
            </a:gs>
            <a:gs pos="50000">
              <a:schemeClr val="accent2">
                <a:lumMod val="105000"/>
                <a:satMod val="103000"/>
                <a:tint val="73000"/>
              </a:schemeClr>
            </a:gs>
            <a:gs pos="100000">
              <a:schemeClr val="accent2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0" kern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CENA" panose="02000000000000000000" pitchFamily="2" charset="0"/>
              <a:cs typeface="Arial" panose="020B0604020202020204" pitchFamily="34" charset="0"/>
            </a:rPr>
            <a:t>SOME</a:t>
          </a:r>
          <a:r>
            <a:rPr lang="en-GB" sz="1600" b="0" kern="1200" dirty="0">
              <a:solidFill>
                <a:schemeClr val="tx1"/>
              </a:solidFill>
              <a:latin typeface="AR CENA" panose="02000000000000000000" pitchFamily="2" charset="0"/>
              <a:cs typeface="Arial" panose="020B0604020202020204" pitchFamily="34" charset="0"/>
            </a:rPr>
            <a:t> will be able to solve problems involving parallel and perpendicular lines.</a:t>
          </a:r>
          <a:endParaRPr lang="en-US" sz="1600" b="0" kern="1200" dirty="0">
            <a:latin typeface="AR CENA" panose="02000000000000000000" pitchFamily="2" charset="0"/>
          </a:endParaRPr>
        </a:p>
      </dsp:txBody>
      <dsp:txXfrm>
        <a:off x="43235" y="4471727"/>
        <a:ext cx="1497705" cy="1389694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76427C-5F9D-4F04-9FEC-7CF9003A4A6C}">
      <dsp:nvSpPr>
        <dsp:cNvPr id="0" name=""/>
        <dsp:cNvSpPr/>
      </dsp:nvSpPr>
      <dsp:spPr>
        <a:xfrm>
          <a:off x="0" y="0"/>
          <a:ext cx="1584175" cy="1476164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0" kern="12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CENA" panose="02000000000000000000" pitchFamily="2" charset="0"/>
              <a:cs typeface="Arial" panose="020B0604020202020204" pitchFamily="34" charset="0"/>
            </a:rPr>
            <a:t>ALL </a:t>
          </a:r>
          <a:r>
            <a:rPr lang="en-GB" sz="1600" b="0" kern="1200" dirty="0">
              <a:solidFill>
                <a:schemeClr val="tx1"/>
              </a:solidFill>
              <a:latin typeface="AR CENA" panose="02000000000000000000" pitchFamily="2" charset="0"/>
              <a:cs typeface="Arial" panose="020B0604020202020204" pitchFamily="34" charset="0"/>
            </a:rPr>
            <a:t>will be able to identify parallel lines from their equations.</a:t>
          </a:r>
          <a:endParaRPr lang="en-US" sz="1600" b="0" kern="1200" dirty="0">
            <a:latin typeface="AR CENA" panose="02000000000000000000" pitchFamily="2" charset="0"/>
          </a:endParaRPr>
        </a:p>
      </dsp:txBody>
      <dsp:txXfrm>
        <a:off x="43235" y="43235"/>
        <a:ext cx="1497705" cy="1389694"/>
      </dsp:txXfrm>
    </dsp:sp>
    <dsp:sp modelId="{A2A50928-CEC7-417B-9CC0-D3023DB27B76}">
      <dsp:nvSpPr>
        <dsp:cNvPr id="0" name=""/>
        <dsp:cNvSpPr/>
      </dsp:nvSpPr>
      <dsp:spPr>
        <a:xfrm rot="5400000">
          <a:off x="515307" y="1513068"/>
          <a:ext cx="553561" cy="664273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>
            <a:latin typeface="AR CENA" panose="02000000000000000000" pitchFamily="2" charset="0"/>
          </a:endParaRPr>
        </a:p>
      </dsp:txBody>
      <dsp:txXfrm rot="-5400000">
        <a:off x="592806" y="1568424"/>
        <a:ext cx="398563" cy="387493"/>
      </dsp:txXfrm>
    </dsp:sp>
    <dsp:sp modelId="{713C9468-4631-41A8-8BBD-0C1EB7941757}">
      <dsp:nvSpPr>
        <dsp:cNvPr id="0" name=""/>
        <dsp:cNvSpPr/>
      </dsp:nvSpPr>
      <dsp:spPr>
        <a:xfrm>
          <a:off x="0" y="2214246"/>
          <a:ext cx="1584175" cy="1476164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lumMod val="110000"/>
                <a:satMod val="105000"/>
                <a:tint val="67000"/>
              </a:schemeClr>
            </a:gs>
            <a:gs pos="50000">
              <a:schemeClr val="accent4">
                <a:lumMod val="105000"/>
                <a:satMod val="103000"/>
                <a:tint val="73000"/>
              </a:schemeClr>
            </a:gs>
            <a:gs pos="100000">
              <a:schemeClr val="accent4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0" kern="12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CENA" panose="02000000000000000000" pitchFamily="2" charset="0"/>
              <a:cs typeface="Arial" panose="020B0604020202020204" pitchFamily="34" charset="0"/>
            </a:rPr>
            <a:t>MOST</a:t>
          </a:r>
          <a:r>
            <a:rPr lang="en-GB" sz="1600" b="0" kern="1200" dirty="0">
              <a:solidFill>
                <a:schemeClr val="tx1"/>
              </a:solidFill>
              <a:latin typeface="AR CENA" panose="02000000000000000000" pitchFamily="2" charset="0"/>
              <a:cs typeface="Arial" panose="020B0604020202020204" pitchFamily="34" charset="0"/>
            </a:rPr>
            <a:t> will be able to identify perpendicular lines from their equations.</a:t>
          </a:r>
          <a:endParaRPr lang="en-US" sz="1600" b="0" kern="1200" dirty="0">
            <a:latin typeface="AR CENA" panose="02000000000000000000" pitchFamily="2" charset="0"/>
          </a:endParaRPr>
        </a:p>
      </dsp:txBody>
      <dsp:txXfrm>
        <a:off x="43235" y="2257481"/>
        <a:ext cx="1497705" cy="1389694"/>
      </dsp:txXfrm>
    </dsp:sp>
    <dsp:sp modelId="{8E14B318-2DB7-4AD9-B17A-8F4A0ADDBFDA}">
      <dsp:nvSpPr>
        <dsp:cNvPr id="0" name=""/>
        <dsp:cNvSpPr/>
      </dsp:nvSpPr>
      <dsp:spPr>
        <a:xfrm rot="5400000">
          <a:off x="515307" y="3727314"/>
          <a:ext cx="553561" cy="664273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>
            <a:latin typeface="AR CENA" panose="02000000000000000000" pitchFamily="2" charset="0"/>
          </a:endParaRPr>
        </a:p>
      </dsp:txBody>
      <dsp:txXfrm rot="-5400000">
        <a:off x="592806" y="3782670"/>
        <a:ext cx="398563" cy="387493"/>
      </dsp:txXfrm>
    </dsp:sp>
    <dsp:sp modelId="{B5111FA2-0DC8-4AB5-A992-7DD94B627AE4}">
      <dsp:nvSpPr>
        <dsp:cNvPr id="0" name=""/>
        <dsp:cNvSpPr/>
      </dsp:nvSpPr>
      <dsp:spPr>
        <a:xfrm>
          <a:off x="0" y="4428492"/>
          <a:ext cx="1584175" cy="1476164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lumMod val="110000"/>
                <a:satMod val="105000"/>
                <a:tint val="67000"/>
              </a:schemeClr>
            </a:gs>
            <a:gs pos="50000">
              <a:schemeClr val="accent2">
                <a:lumMod val="105000"/>
                <a:satMod val="103000"/>
                <a:tint val="73000"/>
              </a:schemeClr>
            </a:gs>
            <a:gs pos="100000">
              <a:schemeClr val="accent2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0" kern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CENA" panose="02000000000000000000" pitchFamily="2" charset="0"/>
              <a:cs typeface="Arial" panose="020B0604020202020204" pitchFamily="34" charset="0"/>
            </a:rPr>
            <a:t>SOME</a:t>
          </a:r>
          <a:r>
            <a:rPr lang="en-GB" sz="1600" b="0" kern="1200" dirty="0">
              <a:solidFill>
                <a:schemeClr val="tx1"/>
              </a:solidFill>
              <a:latin typeface="AR CENA" panose="02000000000000000000" pitchFamily="2" charset="0"/>
              <a:cs typeface="Arial" panose="020B0604020202020204" pitchFamily="34" charset="0"/>
            </a:rPr>
            <a:t> will be able to solve problems involving parallel and perpendicular lines.</a:t>
          </a:r>
          <a:endParaRPr lang="en-US" sz="1600" b="0" kern="1200" dirty="0">
            <a:latin typeface="AR CENA" panose="02000000000000000000" pitchFamily="2" charset="0"/>
          </a:endParaRPr>
        </a:p>
      </dsp:txBody>
      <dsp:txXfrm>
        <a:off x="43235" y="4471727"/>
        <a:ext cx="1497705" cy="1389694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76427C-5F9D-4F04-9FEC-7CF9003A4A6C}">
      <dsp:nvSpPr>
        <dsp:cNvPr id="0" name=""/>
        <dsp:cNvSpPr/>
      </dsp:nvSpPr>
      <dsp:spPr>
        <a:xfrm>
          <a:off x="0" y="0"/>
          <a:ext cx="1584175" cy="1476164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0" kern="12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CENA" panose="02000000000000000000" pitchFamily="2" charset="0"/>
              <a:cs typeface="Arial" panose="020B0604020202020204" pitchFamily="34" charset="0"/>
            </a:rPr>
            <a:t>ALL </a:t>
          </a:r>
          <a:r>
            <a:rPr lang="en-GB" sz="1600" b="0" kern="1200" dirty="0">
              <a:solidFill>
                <a:schemeClr val="tx1"/>
              </a:solidFill>
              <a:latin typeface="AR CENA" panose="02000000000000000000" pitchFamily="2" charset="0"/>
              <a:cs typeface="Arial" panose="020B0604020202020204" pitchFamily="34" charset="0"/>
            </a:rPr>
            <a:t>will be able to identify parallel lines from their equations.</a:t>
          </a:r>
          <a:endParaRPr lang="en-US" sz="1600" b="0" kern="1200" dirty="0">
            <a:latin typeface="AR CENA" panose="02000000000000000000" pitchFamily="2" charset="0"/>
          </a:endParaRPr>
        </a:p>
      </dsp:txBody>
      <dsp:txXfrm>
        <a:off x="43235" y="43235"/>
        <a:ext cx="1497705" cy="1389694"/>
      </dsp:txXfrm>
    </dsp:sp>
    <dsp:sp modelId="{A2A50928-CEC7-417B-9CC0-D3023DB27B76}">
      <dsp:nvSpPr>
        <dsp:cNvPr id="0" name=""/>
        <dsp:cNvSpPr/>
      </dsp:nvSpPr>
      <dsp:spPr>
        <a:xfrm rot="5400000">
          <a:off x="515307" y="1513068"/>
          <a:ext cx="553561" cy="664273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>
            <a:latin typeface="AR CENA" panose="02000000000000000000" pitchFamily="2" charset="0"/>
          </a:endParaRPr>
        </a:p>
      </dsp:txBody>
      <dsp:txXfrm rot="-5400000">
        <a:off x="592806" y="1568424"/>
        <a:ext cx="398563" cy="387493"/>
      </dsp:txXfrm>
    </dsp:sp>
    <dsp:sp modelId="{713C9468-4631-41A8-8BBD-0C1EB7941757}">
      <dsp:nvSpPr>
        <dsp:cNvPr id="0" name=""/>
        <dsp:cNvSpPr/>
      </dsp:nvSpPr>
      <dsp:spPr>
        <a:xfrm>
          <a:off x="0" y="2214246"/>
          <a:ext cx="1584175" cy="1476164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lumMod val="110000"/>
                <a:satMod val="105000"/>
                <a:tint val="67000"/>
              </a:schemeClr>
            </a:gs>
            <a:gs pos="50000">
              <a:schemeClr val="accent4">
                <a:lumMod val="105000"/>
                <a:satMod val="103000"/>
                <a:tint val="73000"/>
              </a:schemeClr>
            </a:gs>
            <a:gs pos="100000">
              <a:schemeClr val="accent4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0" kern="12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CENA" panose="02000000000000000000" pitchFamily="2" charset="0"/>
              <a:cs typeface="Arial" panose="020B0604020202020204" pitchFamily="34" charset="0"/>
            </a:rPr>
            <a:t>MOST</a:t>
          </a:r>
          <a:r>
            <a:rPr lang="en-GB" sz="1600" b="0" kern="1200" dirty="0">
              <a:solidFill>
                <a:schemeClr val="tx1"/>
              </a:solidFill>
              <a:latin typeface="AR CENA" panose="02000000000000000000" pitchFamily="2" charset="0"/>
              <a:cs typeface="Arial" panose="020B0604020202020204" pitchFamily="34" charset="0"/>
            </a:rPr>
            <a:t> will be able to identify perpendicular lines from their equations.</a:t>
          </a:r>
          <a:endParaRPr lang="en-US" sz="1600" b="0" kern="1200" dirty="0">
            <a:latin typeface="AR CENA" panose="02000000000000000000" pitchFamily="2" charset="0"/>
          </a:endParaRPr>
        </a:p>
      </dsp:txBody>
      <dsp:txXfrm>
        <a:off x="43235" y="2257481"/>
        <a:ext cx="1497705" cy="1389694"/>
      </dsp:txXfrm>
    </dsp:sp>
    <dsp:sp modelId="{8E14B318-2DB7-4AD9-B17A-8F4A0ADDBFDA}">
      <dsp:nvSpPr>
        <dsp:cNvPr id="0" name=""/>
        <dsp:cNvSpPr/>
      </dsp:nvSpPr>
      <dsp:spPr>
        <a:xfrm rot="5400000">
          <a:off x="515307" y="3727314"/>
          <a:ext cx="553561" cy="664273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>
            <a:latin typeface="AR CENA" panose="02000000000000000000" pitchFamily="2" charset="0"/>
          </a:endParaRPr>
        </a:p>
      </dsp:txBody>
      <dsp:txXfrm rot="-5400000">
        <a:off x="592806" y="3782670"/>
        <a:ext cx="398563" cy="387493"/>
      </dsp:txXfrm>
    </dsp:sp>
    <dsp:sp modelId="{B5111FA2-0DC8-4AB5-A992-7DD94B627AE4}">
      <dsp:nvSpPr>
        <dsp:cNvPr id="0" name=""/>
        <dsp:cNvSpPr/>
      </dsp:nvSpPr>
      <dsp:spPr>
        <a:xfrm>
          <a:off x="0" y="4428492"/>
          <a:ext cx="1584175" cy="1476164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lumMod val="110000"/>
                <a:satMod val="105000"/>
                <a:tint val="67000"/>
              </a:schemeClr>
            </a:gs>
            <a:gs pos="50000">
              <a:schemeClr val="accent2">
                <a:lumMod val="105000"/>
                <a:satMod val="103000"/>
                <a:tint val="73000"/>
              </a:schemeClr>
            </a:gs>
            <a:gs pos="100000">
              <a:schemeClr val="accent2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0" kern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CENA" panose="02000000000000000000" pitchFamily="2" charset="0"/>
              <a:cs typeface="Arial" panose="020B0604020202020204" pitchFamily="34" charset="0"/>
            </a:rPr>
            <a:t>SOME</a:t>
          </a:r>
          <a:r>
            <a:rPr lang="en-GB" sz="1600" b="0" kern="1200" dirty="0">
              <a:solidFill>
                <a:schemeClr val="tx1"/>
              </a:solidFill>
              <a:latin typeface="AR CENA" panose="02000000000000000000" pitchFamily="2" charset="0"/>
              <a:cs typeface="Arial" panose="020B0604020202020204" pitchFamily="34" charset="0"/>
            </a:rPr>
            <a:t> will be able to solve problems involving parallel and perpendicular lines.</a:t>
          </a:r>
          <a:endParaRPr lang="en-US" sz="1600" b="0" kern="1200" dirty="0">
            <a:latin typeface="AR CENA" panose="02000000000000000000" pitchFamily="2" charset="0"/>
          </a:endParaRPr>
        </a:p>
      </dsp:txBody>
      <dsp:txXfrm>
        <a:off x="43235" y="4471727"/>
        <a:ext cx="1497705" cy="1389694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76427C-5F9D-4F04-9FEC-7CF9003A4A6C}">
      <dsp:nvSpPr>
        <dsp:cNvPr id="0" name=""/>
        <dsp:cNvSpPr/>
      </dsp:nvSpPr>
      <dsp:spPr>
        <a:xfrm>
          <a:off x="0" y="0"/>
          <a:ext cx="1584175" cy="1476164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0" kern="12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CENA" panose="02000000000000000000" pitchFamily="2" charset="0"/>
              <a:cs typeface="Arial" panose="020B0604020202020204" pitchFamily="34" charset="0"/>
            </a:rPr>
            <a:t>ALL </a:t>
          </a:r>
          <a:r>
            <a:rPr lang="en-GB" sz="1600" b="0" kern="1200" dirty="0">
              <a:solidFill>
                <a:schemeClr val="tx1"/>
              </a:solidFill>
              <a:latin typeface="AR CENA" panose="02000000000000000000" pitchFamily="2" charset="0"/>
              <a:cs typeface="Arial" panose="020B0604020202020204" pitchFamily="34" charset="0"/>
            </a:rPr>
            <a:t>will be able to identify parallel lines from their equations.</a:t>
          </a:r>
          <a:endParaRPr lang="en-US" sz="1600" b="0" kern="1200" dirty="0">
            <a:latin typeface="AR CENA" panose="02000000000000000000" pitchFamily="2" charset="0"/>
          </a:endParaRPr>
        </a:p>
      </dsp:txBody>
      <dsp:txXfrm>
        <a:off x="43235" y="43235"/>
        <a:ext cx="1497705" cy="1389694"/>
      </dsp:txXfrm>
    </dsp:sp>
    <dsp:sp modelId="{A2A50928-CEC7-417B-9CC0-D3023DB27B76}">
      <dsp:nvSpPr>
        <dsp:cNvPr id="0" name=""/>
        <dsp:cNvSpPr/>
      </dsp:nvSpPr>
      <dsp:spPr>
        <a:xfrm rot="5400000">
          <a:off x="515307" y="1513068"/>
          <a:ext cx="553561" cy="664273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>
            <a:latin typeface="AR CENA" panose="02000000000000000000" pitchFamily="2" charset="0"/>
          </a:endParaRPr>
        </a:p>
      </dsp:txBody>
      <dsp:txXfrm rot="-5400000">
        <a:off x="592806" y="1568424"/>
        <a:ext cx="398563" cy="387493"/>
      </dsp:txXfrm>
    </dsp:sp>
    <dsp:sp modelId="{713C9468-4631-41A8-8BBD-0C1EB7941757}">
      <dsp:nvSpPr>
        <dsp:cNvPr id="0" name=""/>
        <dsp:cNvSpPr/>
      </dsp:nvSpPr>
      <dsp:spPr>
        <a:xfrm>
          <a:off x="0" y="2214246"/>
          <a:ext cx="1584175" cy="1476164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lumMod val="110000"/>
                <a:satMod val="105000"/>
                <a:tint val="67000"/>
              </a:schemeClr>
            </a:gs>
            <a:gs pos="50000">
              <a:schemeClr val="accent4">
                <a:lumMod val="105000"/>
                <a:satMod val="103000"/>
                <a:tint val="73000"/>
              </a:schemeClr>
            </a:gs>
            <a:gs pos="100000">
              <a:schemeClr val="accent4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0" kern="12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CENA" panose="02000000000000000000" pitchFamily="2" charset="0"/>
              <a:cs typeface="Arial" panose="020B0604020202020204" pitchFamily="34" charset="0"/>
            </a:rPr>
            <a:t>MOST</a:t>
          </a:r>
          <a:r>
            <a:rPr lang="en-GB" sz="1600" b="0" kern="1200" dirty="0">
              <a:solidFill>
                <a:schemeClr val="tx1"/>
              </a:solidFill>
              <a:latin typeface="AR CENA" panose="02000000000000000000" pitchFamily="2" charset="0"/>
              <a:cs typeface="Arial" panose="020B0604020202020204" pitchFamily="34" charset="0"/>
            </a:rPr>
            <a:t> will be able to identify perpendicular lines from their equations.</a:t>
          </a:r>
          <a:endParaRPr lang="en-US" sz="1600" b="0" kern="1200" dirty="0">
            <a:latin typeface="AR CENA" panose="02000000000000000000" pitchFamily="2" charset="0"/>
          </a:endParaRPr>
        </a:p>
      </dsp:txBody>
      <dsp:txXfrm>
        <a:off x="43235" y="2257481"/>
        <a:ext cx="1497705" cy="1389694"/>
      </dsp:txXfrm>
    </dsp:sp>
    <dsp:sp modelId="{8E14B318-2DB7-4AD9-B17A-8F4A0ADDBFDA}">
      <dsp:nvSpPr>
        <dsp:cNvPr id="0" name=""/>
        <dsp:cNvSpPr/>
      </dsp:nvSpPr>
      <dsp:spPr>
        <a:xfrm rot="5400000">
          <a:off x="515307" y="3727314"/>
          <a:ext cx="553561" cy="664273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>
            <a:latin typeface="AR CENA" panose="02000000000000000000" pitchFamily="2" charset="0"/>
          </a:endParaRPr>
        </a:p>
      </dsp:txBody>
      <dsp:txXfrm rot="-5400000">
        <a:off x="592806" y="3782670"/>
        <a:ext cx="398563" cy="387493"/>
      </dsp:txXfrm>
    </dsp:sp>
    <dsp:sp modelId="{B5111FA2-0DC8-4AB5-A992-7DD94B627AE4}">
      <dsp:nvSpPr>
        <dsp:cNvPr id="0" name=""/>
        <dsp:cNvSpPr/>
      </dsp:nvSpPr>
      <dsp:spPr>
        <a:xfrm>
          <a:off x="0" y="4428492"/>
          <a:ext cx="1584175" cy="1476164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lumMod val="110000"/>
                <a:satMod val="105000"/>
                <a:tint val="67000"/>
              </a:schemeClr>
            </a:gs>
            <a:gs pos="50000">
              <a:schemeClr val="accent2">
                <a:lumMod val="105000"/>
                <a:satMod val="103000"/>
                <a:tint val="73000"/>
              </a:schemeClr>
            </a:gs>
            <a:gs pos="100000">
              <a:schemeClr val="accent2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0" kern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CENA" panose="02000000000000000000" pitchFamily="2" charset="0"/>
              <a:cs typeface="Arial" panose="020B0604020202020204" pitchFamily="34" charset="0"/>
            </a:rPr>
            <a:t>SOME</a:t>
          </a:r>
          <a:r>
            <a:rPr lang="en-GB" sz="1600" b="0" kern="1200" dirty="0">
              <a:solidFill>
                <a:schemeClr val="tx1"/>
              </a:solidFill>
              <a:latin typeface="AR CENA" panose="02000000000000000000" pitchFamily="2" charset="0"/>
              <a:cs typeface="Arial" panose="020B0604020202020204" pitchFamily="34" charset="0"/>
            </a:rPr>
            <a:t> will be able to solve problems involving parallel and perpendicular lines.</a:t>
          </a:r>
          <a:endParaRPr lang="en-US" sz="1600" b="0" kern="1200" dirty="0">
            <a:latin typeface="AR CENA" panose="02000000000000000000" pitchFamily="2" charset="0"/>
          </a:endParaRPr>
        </a:p>
      </dsp:txBody>
      <dsp:txXfrm>
        <a:off x="43235" y="4471727"/>
        <a:ext cx="1497705" cy="1389694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76427C-5F9D-4F04-9FEC-7CF9003A4A6C}">
      <dsp:nvSpPr>
        <dsp:cNvPr id="0" name=""/>
        <dsp:cNvSpPr/>
      </dsp:nvSpPr>
      <dsp:spPr>
        <a:xfrm>
          <a:off x="0" y="0"/>
          <a:ext cx="1584175" cy="1476164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0" kern="12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CENA" panose="02000000000000000000" pitchFamily="2" charset="0"/>
              <a:cs typeface="Arial" panose="020B0604020202020204" pitchFamily="34" charset="0"/>
            </a:rPr>
            <a:t>ALL </a:t>
          </a:r>
          <a:r>
            <a:rPr lang="en-GB" sz="1600" b="0" kern="1200" dirty="0">
              <a:solidFill>
                <a:schemeClr val="tx1"/>
              </a:solidFill>
              <a:latin typeface="AR CENA" panose="02000000000000000000" pitchFamily="2" charset="0"/>
              <a:cs typeface="Arial" panose="020B0604020202020204" pitchFamily="34" charset="0"/>
            </a:rPr>
            <a:t>will be able to identify parallel lines from their equations.</a:t>
          </a:r>
          <a:endParaRPr lang="en-US" sz="1600" b="0" kern="1200" dirty="0">
            <a:latin typeface="AR CENA" panose="02000000000000000000" pitchFamily="2" charset="0"/>
          </a:endParaRPr>
        </a:p>
      </dsp:txBody>
      <dsp:txXfrm>
        <a:off x="43235" y="43235"/>
        <a:ext cx="1497705" cy="1389694"/>
      </dsp:txXfrm>
    </dsp:sp>
    <dsp:sp modelId="{A2A50928-CEC7-417B-9CC0-D3023DB27B76}">
      <dsp:nvSpPr>
        <dsp:cNvPr id="0" name=""/>
        <dsp:cNvSpPr/>
      </dsp:nvSpPr>
      <dsp:spPr>
        <a:xfrm rot="5400000">
          <a:off x="515307" y="1513068"/>
          <a:ext cx="553561" cy="664273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>
            <a:latin typeface="AR CENA" panose="02000000000000000000" pitchFamily="2" charset="0"/>
          </a:endParaRPr>
        </a:p>
      </dsp:txBody>
      <dsp:txXfrm rot="-5400000">
        <a:off x="592806" y="1568424"/>
        <a:ext cx="398563" cy="387493"/>
      </dsp:txXfrm>
    </dsp:sp>
    <dsp:sp modelId="{713C9468-4631-41A8-8BBD-0C1EB7941757}">
      <dsp:nvSpPr>
        <dsp:cNvPr id="0" name=""/>
        <dsp:cNvSpPr/>
      </dsp:nvSpPr>
      <dsp:spPr>
        <a:xfrm>
          <a:off x="0" y="2214246"/>
          <a:ext cx="1584175" cy="1476164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lumMod val="110000"/>
                <a:satMod val="105000"/>
                <a:tint val="67000"/>
              </a:schemeClr>
            </a:gs>
            <a:gs pos="50000">
              <a:schemeClr val="accent4">
                <a:lumMod val="105000"/>
                <a:satMod val="103000"/>
                <a:tint val="73000"/>
              </a:schemeClr>
            </a:gs>
            <a:gs pos="100000">
              <a:schemeClr val="accent4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0" kern="12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CENA" panose="02000000000000000000" pitchFamily="2" charset="0"/>
              <a:cs typeface="Arial" panose="020B0604020202020204" pitchFamily="34" charset="0"/>
            </a:rPr>
            <a:t>MOST</a:t>
          </a:r>
          <a:r>
            <a:rPr lang="en-GB" sz="1600" b="0" kern="1200" dirty="0">
              <a:solidFill>
                <a:schemeClr val="tx1"/>
              </a:solidFill>
              <a:latin typeface="AR CENA" panose="02000000000000000000" pitchFamily="2" charset="0"/>
              <a:cs typeface="Arial" panose="020B0604020202020204" pitchFamily="34" charset="0"/>
            </a:rPr>
            <a:t> will be able to identify perpendicular lines from their equations.</a:t>
          </a:r>
          <a:endParaRPr lang="en-US" sz="1600" b="0" kern="1200" dirty="0">
            <a:latin typeface="AR CENA" panose="02000000000000000000" pitchFamily="2" charset="0"/>
          </a:endParaRPr>
        </a:p>
      </dsp:txBody>
      <dsp:txXfrm>
        <a:off x="43235" y="2257481"/>
        <a:ext cx="1497705" cy="1389694"/>
      </dsp:txXfrm>
    </dsp:sp>
    <dsp:sp modelId="{8E14B318-2DB7-4AD9-B17A-8F4A0ADDBFDA}">
      <dsp:nvSpPr>
        <dsp:cNvPr id="0" name=""/>
        <dsp:cNvSpPr/>
      </dsp:nvSpPr>
      <dsp:spPr>
        <a:xfrm rot="5400000">
          <a:off x="515307" y="3727314"/>
          <a:ext cx="553561" cy="664273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>
            <a:latin typeface="AR CENA" panose="02000000000000000000" pitchFamily="2" charset="0"/>
          </a:endParaRPr>
        </a:p>
      </dsp:txBody>
      <dsp:txXfrm rot="-5400000">
        <a:off x="592806" y="3782670"/>
        <a:ext cx="398563" cy="387493"/>
      </dsp:txXfrm>
    </dsp:sp>
    <dsp:sp modelId="{B5111FA2-0DC8-4AB5-A992-7DD94B627AE4}">
      <dsp:nvSpPr>
        <dsp:cNvPr id="0" name=""/>
        <dsp:cNvSpPr/>
      </dsp:nvSpPr>
      <dsp:spPr>
        <a:xfrm>
          <a:off x="0" y="4428492"/>
          <a:ext cx="1584175" cy="1476164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lumMod val="110000"/>
                <a:satMod val="105000"/>
                <a:tint val="67000"/>
              </a:schemeClr>
            </a:gs>
            <a:gs pos="50000">
              <a:schemeClr val="accent2">
                <a:lumMod val="105000"/>
                <a:satMod val="103000"/>
                <a:tint val="73000"/>
              </a:schemeClr>
            </a:gs>
            <a:gs pos="100000">
              <a:schemeClr val="accent2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0" kern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CENA" panose="02000000000000000000" pitchFamily="2" charset="0"/>
              <a:cs typeface="Arial" panose="020B0604020202020204" pitchFamily="34" charset="0"/>
            </a:rPr>
            <a:t>SOME</a:t>
          </a:r>
          <a:r>
            <a:rPr lang="en-GB" sz="1600" b="0" kern="1200" dirty="0">
              <a:solidFill>
                <a:schemeClr val="tx1"/>
              </a:solidFill>
              <a:latin typeface="AR CENA" panose="02000000000000000000" pitchFamily="2" charset="0"/>
              <a:cs typeface="Arial" panose="020B0604020202020204" pitchFamily="34" charset="0"/>
            </a:rPr>
            <a:t> will be able to solve problems involving parallel and perpendicular lines.</a:t>
          </a:r>
          <a:endParaRPr lang="en-US" sz="1600" b="0" kern="1200" dirty="0">
            <a:latin typeface="AR CENA" panose="02000000000000000000" pitchFamily="2" charset="0"/>
          </a:endParaRPr>
        </a:p>
      </dsp:txBody>
      <dsp:txXfrm>
        <a:off x="43235" y="4471727"/>
        <a:ext cx="1497705" cy="1389694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76427C-5F9D-4F04-9FEC-7CF9003A4A6C}">
      <dsp:nvSpPr>
        <dsp:cNvPr id="0" name=""/>
        <dsp:cNvSpPr/>
      </dsp:nvSpPr>
      <dsp:spPr>
        <a:xfrm>
          <a:off x="0" y="0"/>
          <a:ext cx="1584175" cy="1476164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0" kern="12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CENA" panose="02000000000000000000" pitchFamily="2" charset="0"/>
              <a:cs typeface="Arial" panose="020B0604020202020204" pitchFamily="34" charset="0"/>
            </a:rPr>
            <a:t>ALL </a:t>
          </a:r>
          <a:r>
            <a:rPr lang="en-GB" sz="1600" b="0" kern="1200" dirty="0">
              <a:solidFill>
                <a:schemeClr val="tx1"/>
              </a:solidFill>
              <a:latin typeface="AR CENA" panose="02000000000000000000" pitchFamily="2" charset="0"/>
              <a:cs typeface="Arial" panose="020B0604020202020204" pitchFamily="34" charset="0"/>
            </a:rPr>
            <a:t>will be able to identify parallel lines from their equations.</a:t>
          </a:r>
          <a:endParaRPr lang="en-US" sz="1600" b="0" kern="1200" dirty="0">
            <a:latin typeface="AR CENA" panose="02000000000000000000" pitchFamily="2" charset="0"/>
          </a:endParaRPr>
        </a:p>
      </dsp:txBody>
      <dsp:txXfrm>
        <a:off x="43235" y="43235"/>
        <a:ext cx="1497705" cy="1389694"/>
      </dsp:txXfrm>
    </dsp:sp>
    <dsp:sp modelId="{A2A50928-CEC7-417B-9CC0-D3023DB27B76}">
      <dsp:nvSpPr>
        <dsp:cNvPr id="0" name=""/>
        <dsp:cNvSpPr/>
      </dsp:nvSpPr>
      <dsp:spPr>
        <a:xfrm rot="5400000">
          <a:off x="515307" y="1513068"/>
          <a:ext cx="553561" cy="664273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>
            <a:latin typeface="AR CENA" panose="02000000000000000000" pitchFamily="2" charset="0"/>
          </a:endParaRPr>
        </a:p>
      </dsp:txBody>
      <dsp:txXfrm rot="-5400000">
        <a:off x="592806" y="1568424"/>
        <a:ext cx="398563" cy="387493"/>
      </dsp:txXfrm>
    </dsp:sp>
    <dsp:sp modelId="{713C9468-4631-41A8-8BBD-0C1EB7941757}">
      <dsp:nvSpPr>
        <dsp:cNvPr id="0" name=""/>
        <dsp:cNvSpPr/>
      </dsp:nvSpPr>
      <dsp:spPr>
        <a:xfrm>
          <a:off x="0" y="2214246"/>
          <a:ext cx="1584175" cy="1476164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lumMod val="110000"/>
                <a:satMod val="105000"/>
                <a:tint val="67000"/>
              </a:schemeClr>
            </a:gs>
            <a:gs pos="50000">
              <a:schemeClr val="accent4">
                <a:lumMod val="105000"/>
                <a:satMod val="103000"/>
                <a:tint val="73000"/>
              </a:schemeClr>
            </a:gs>
            <a:gs pos="100000">
              <a:schemeClr val="accent4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0" kern="12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CENA" panose="02000000000000000000" pitchFamily="2" charset="0"/>
              <a:cs typeface="Arial" panose="020B0604020202020204" pitchFamily="34" charset="0"/>
            </a:rPr>
            <a:t>MOST</a:t>
          </a:r>
          <a:r>
            <a:rPr lang="en-GB" sz="1600" b="0" kern="1200" dirty="0">
              <a:solidFill>
                <a:schemeClr val="tx1"/>
              </a:solidFill>
              <a:latin typeface="AR CENA" panose="02000000000000000000" pitchFamily="2" charset="0"/>
              <a:cs typeface="Arial" panose="020B0604020202020204" pitchFamily="34" charset="0"/>
            </a:rPr>
            <a:t> will be able to identify perpendicular lines from their equations.</a:t>
          </a:r>
          <a:endParaRPr lang="en-US" sz="1600" b="0" kern="1200" dirty="0">
            <a:latin typeface="AR CENA" panose="02000000000000000000" pitchFamily="2" charset="0"/>
          </a:endParaRPr>
        </a:p>
      </dsp:txBody>
      <dsp:txXfrm>
        <a:off x="43235" y="2257481"/>
        <a:ext cx="1497705" cy="1389694"/>
      </dsp:txXfrm>
    </dsp:sp>
    <dsp:sp modelId="{8E14B318-2DB7-4AD9-B17A-8F4A0ADDBFDA}">
      <dsp:nvSpPr>
        <dsp:cNvPr id="0" name=""/>
        <dsp:cNvSpPr/>
      </dsp:nvSpPr>
      <dsp:spPr>
        <a:xfrm rot="5400000">
          <a:off x="515307" y="3727314"/>
          <a:ext cx="553561" cy="664273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>
            <a:latin typeface="AR CENA" panose="02000000000000000000" pitchFamily="2" charset="0"/>
          </a:endParaRPr>
        </a:p>
      </dsp:txBody>
      <dsp:txXfrm rot="-5400000">
        <a:off x="592806" y="3782670"/>
        <a:ext cx="398563" cy="387493"/>
      </dsp:txXfrm>
    </dsp:sp>
    <dsp:sp modelId="{B5111FA2-0DC8-4AB5-A992-7DD94B627AE4}">
      <dsp:nvSpPr>
        <dsp:cNvPr id="0" name=""/>
        <dsp:cNvSpPr/>
      </dsp:nvSpPr>
      <dsp:spPr>
        <a:xfrm>
          <a:off x="0" y="4428492"/>
          <a:ext cx="1584175" cy="1476164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lumMod val="110000"/>
                <a:satMod val="105000"/>
                <a:tint val="67000"/>
              </a:schemeClr>
            </a:gs>
            <a:gs pos="50000">
              <a:schemeClr val="accent2">
                <a:lumMod val="105000"/>
                <a:satMod val="103000"/>
                <a:tint val="73000"/>
              </a:schemeClr>
            </a:gs>
            <a:gs pos="100000">
              <a:schemeClr val="accent2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0" kern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CENA" panose="02000000000000000000" pitchFamily="2" charset="0"/>
              <a:cs typeface="Arial" panose="020B0604020202020204" pitchFamily="34" charset="0"/>
            </a:rPr>
            <a:t>SOME</a:t>
          </a:r>
          <a:r>
            <a:rPr lang="en-GB" sz="1600" b="0" kern="1200" dirty="0">
              <a:solidFill>
                <a:schemeClr val="tx1"/>
              </a:solidFill>
              <a:latin typeface="AR CENA" panose="02000000000000000000" pitchFamily="2" charset="0"/>
              <a:cs typeface="Arial" panose="020B0604020202020204" pitchFamily="34" charset="0"/>
            </a:rPr>
            <a:t> will be able to solve problems involving parallel and perpendicular lines.</a:t>
          </a:r>
          <a:endParaRPr lang="en-US" sz="1600" b="0" kern="1200" dirty="0">
            <a:latin typeface="AR CENA" panose="02000000000000000000" pitchFamily="2" charset="0"/>
          </a:endParaRPr>
        </a:p>
      </dsp:txBody>
      <dsp:txXfrm>
        <a:off x="43235" y="4471727"/>
        <a:ext cx="1497705" cy="1389694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76427C-5F9D-4F04-9FEC-7CF9003A4A6C}">
      <dsp:nvSpPr>
        <dsp:cNvPr id="0" name=""/>
        <dsp:cNvSpPr/>
      </dsp:nvSpPr>
      <dsp:spPr>
        <a:xfrm>
          <a:off x="0" y="0"/>
          <a:ext cx="1584175" cy="1476164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0" kern="12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CENA" panose="02000000000000000000" pitchFamily="2" charset="0"/>
              <a:cs typeface="Arial" panose="020B0604020202020204" pitchFamily="34" charset="0"/>
            </a:rPr>
            <a:t>ALL </a:t>
          </a:r>
          <a:r>
            <a:rPr lang="en-GB" sz="1600" b="0" kern="1200" dirty="0">
              <a:solidFill>
                <a:schemeClr val="tx1"/>
              </a:solidFill>
              <a:latin typeface="AR CENA" panose="02000000000000000000" pitchFamily="2" charset="0"/>
              <a:cs typeface="Arial" panose="020B0604020202020204" pitchFamily="34" charset="0"/>
            </a:rPr>
            <a:t>will be able to identify parallel lines from their equations.</a:t>
          </a:r>
          <a:endParaRPr lang="en-US" sz="1600" b="0" kern="1200" dirty="0">
            <a:latin typeface="AR CENA" panose="02000000000000000000" pitchFamily="2" charset="0"/>
          </a:endParaRPr>
        </a:p>
      </dsp:txBody>
      <dsp:txXfrm>
        <a:off x="43235" y="43235"/>
        <a:ext cx="1497705" cy="1389694"/>
      </dsp:txXfrm>
    </dsp:sp>
    <dsp:sp modelId="{A2A50928-CEC7-417B-9CC0-D3023DB27B76}">
      <dsp:nvSpPr>
        <dsp:cNvPr id="0" name=""/>
        <dsp:cNvSpPr/>
      </dsp:nvSpPr>
      <dsp:spPr>
        <a:xfrm rot="5400000">
          <a:off x="515307" y="1513068"/>
          <a:ext cx="553561" cy="664273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>
            <a:latin typeface="AR CENA" panose="02000000000000000000" pitchFamily="2" charset="0"/>
          </a:endParaRPr>
        </a:p>
      </dsp:txBody>
      <dsp:txXfrm rot="-5400000">
        <a:off x="592806" y="1568424"/>
        <a:ext cx="398563" cy="387493"/>
      </dsp:txXfrm>
    </dsp:sp>
    <dsp:sp modelId="{713C9468-4631-41A8-8BBD-0C1EB7941757}">
      <dsp:nvSpPr>
        <dsp:cNvPr id="0" name=""/>
        <dsp:cNvSpPr/>
      </dsp:nvSpPr>
      <dsp:spPr>
        <a:xfrm>
          <a:off x="0" y="2214246"/>
          <a:ext cx="1584175" cy="1476164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lumMod val="110000"/>
                <a:satMod val="105000"/>
                <a:tint val="67000"/>
              </a:schemeClr>
            </a:gs>
            <a:gs pos="50000">
              <a:schemeClr val="accent4">
                <a:lumMod val="105000"/>
                <a:satMod val="103000"/>
                <a:tint val="73000"/>
              </a:schemeClr>
            </a:gs>
            <a:gs pos="100000">
              <a:schemeClr val="accent4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0" kern="12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CENA" panose="02000000000000000000" pitchFamily="2" charset="0"/>
              <a:cs typeface="Arial" panose="020B0604020202020204" pitchFamily="34" charset="0"/>
            </a:rPr>
            <a:t>MOST</a:t>
          </a:r>
          <a:r>
            <a:rPr lang="en-GB" sz="1600" b="0" kern="1200" dirty="0">
              <a:solidFill>
                <a:schemeClr val="tx1"/>
              </a:solidFill>
              <a:latin typeface="AR CENA" panose="02000000000000000000" pitchFamily="2" charset="0"/>
              <a:cs typeface="Arial" panose="020B0604020202020204" pitchFamily="34" charset="0"/>
            </a:rPr>
            <a:t> will be able to identify perpendicular lines from their equations.</a:t>
          </a:r>
          <a:endParaRPr lang="en-US" sz="1600" b="0" kern="1200" dirty="0">
            <a:latin typeface="AR CENA" panose="02000000000000000000" pitchFamily="2" charset="0"/>
          </a:endParaRPr>
        </a:p>
      </dsp:txBody>
      <dsp:txXfrm>
        <a:off x="43235" y="2257481"/>
        <a:ext cx="1497705" cy="1389694"/>
      </dsp:txXfrm>
    </dsp:sp>
    <dsp:sp modelId="{8E14B318-2DB7-4AD9-B17A-8F4A0ADDBFDA}">
      <dsp:nvSpPr>
        <dsp:cNvPr id="0" name=""/>
        <dsp:cNvSpPr/>
      </dsp:nvSpPr>
      <dsp:spPr>
        <a:xfrm rot="5400000">
          <a:off x="515307" y="3727314"/>
          <a:ext cx="553561" cy="664273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>
            <a:latin typeface="AR CENA" panose="02000000000000000000" pitchFamily="2" charset="0"/>
          </a:endParaRPr>
        </a:p>
      </dsp:txBody>
      <dsp:txXfrm rot="-5400000">
        <a:off x="592806" y="3782670"/>
        <a:ext cx="398563" cy="387493"/>
      </dsp:txXfrm>
    </dsp:sp>
    <dsp:sp modelId="{B5111FA2-0DC8-4AB5-A992-7DD94B627AE4}">
      <dsp:nvSpPr>
        <dsp:cNvPr id="0" name=""/>
        <dsp:cNvSpPr/>
      </dsp:nvSpPr>
      <dsp:spPr>
        <a:xfrm>
          <a:off x="0" y="4428492"/>
          <a:ext cx="1584175" cy="1476164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lumMod val="110000"/>
                <a:satMod val="105000"/>
                <a:tint val="67000"/>
              </a:schemeClr>
            </a:gs>
            <a:gs pos="50000">
              <a:schemeClr val="accent2">
                <a:lumMod val="105000"/>
                <a:satMod val="103000"/>
                <a:tint val="73000"/>
              </a:schemeClr>
            </a:gs>
            <a:gs pos="100000">
              <a:schemeClr val="accent2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0" kern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CENA" panose="02000000000000000000" pitchFamily="2" charset="0"/>
              <a:cs typeface="Arial" panose="020B0604020202020204" pitchFamily="34" charset="0"/>
            </a:rPr>
            <a:t>SOME</a:t>
          </a:r>
          <a:r>
            <a:rPr lang="en-GB" sz="1600" b="0" kern="1200" dirty="0">
              <a:solidFill>
                <a:schemeClr val="tx1"/>
              </a:solidFill>
              <a:latin typeface="AR CENA" panose="02000000000000000000" pitchFamily="2" charset="0"/>
              <a:cs typeface="Arial" panose="020B0604020202020204" pitchFamily="34" charset="0"/>
            </a:rPr>
            <a:t> will be able to solve problems involving parallel and perpendicular lines.</a:t>
          </a:r>
          <a:endParaRPr lang="en-US" sz="1600" b="0" kern="1200" dirty="0">
            <a:latin typeface="AR CENA" panose="02000000000000000000" pitchFamily="2" charset="0"/>
          </a:endParaRPr>
        </a:p>
      </dsp:txBody>
      <dsp:txXfrm>
        <a:off x="43235" y="4471727"/>
        <a:ext cx="1497705" cy="1389694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76427C-5F9D-4F04-9FEC-7CF9003A4A6C}">
      <dsp:nvSpPr>
        <dsp:cNvPr id="0" name=""/>
        <dsp:cNvSpPr/>
      </dsp:nvSpPr>
      <dsp:spPr>
        <a:xfrm>
          <a:off x="0" y="0"/>
          <a:ext cx="1584175" cy="1476164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0" kern="12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CENA" panose="02000000000000000000" pitchFamily="2" charset="0"/>
              <a:cs typeface="Arial" panose="020B0604020202020204" pitchFamily="34" charset="0"/>
            </a:rPr>
            <a:t>ALL </a:t>
          </a:r>
          <a:r>
            <a:rPr lang="en-GB" sz="1600" b="0" kern="1200" dirty="0">
              <a:solidFill>
                <a:schemeClr val="tx1"/>
              </a:solidFill>
              <a:latin typeface="AR CENA" panose="02000000000000000000" pitchFamily="2" charset="0"/>
              <a:cs typeface="Arial" panose="020B0604020202020204" pitchFamily="34" charset="0"/>
            </a:rPr>
            <a:t>will be able to identify parallel lines from their equations.</a:t>
          </a:r>
          <a:endParaRPr lang="en-US" sz="1600" b="0" kern="1200" dirty="0">
            <a:latin typeface="AR CENA" panose="02000000000000000000" pitchFamily="2" charset="0"/>
          </a:endParaRPr>
        </a:p>
      </dsp:txBody>
      <dsp:txXfrm>
        <a:off x="43235" y="43235"/>
        <a:ext cx="1497705" cy="1389694"/>
      </dsp:txXfrm>
    </dsp:sp>
    <dsp:sp modelId="{A2A50928-CEC7-417B-9CC0-D3023DB27B76}">
      <dsp:nvSpPr>
        <dsp:cNvPr id="0" name=""/>
        <dsp:cNvSpPr/>
      </dsp:nvSpPr>
      <dsp:spPr>
        <a:xfrm rot="5400000">
          <a:off x="515307" y="1513068"/>
          <a:ext cx="553561" cy="664273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>
            <a:latin typeface="AR CENA" panose="02000000000000000000" pitchFamily="2" charset="0"/>
          </a:endParaRPr>
        </a:p>
      </dsp:txBody>
      <dsp:txXfrm rot="-5400000">
        <a:off x="592806" y="1568424"/>
        <a:ext cx="398563" cy="387493"/>
      </dsp:txXfrm>
    </dsp:sp>
    <dsp:sp modelId="{713C9468-4631-41A8-8BBD-0C1EB7941757}">
      <dsp:nvSpPr>
        <dsp:cNvPr id="0" name=""/>
        <dsp:cNvSpPr/>
      </dsp:nvSpPr>
      <dsp:spPr>
        <a:xfrm>
          <a:off x="0" y="2214246"/>
          <a:ext cx="1584175" cy="1476164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lumMod val="110000"/>
                <a:satMod val="105000"/>
                <a:tint val="67000"/>
              </a:schemeClr>
            </a:gs>
            <a:gs pos="50000">
              <a:schemeClr val="accent4">
                <a:lumMod val="105000"/>
                <a:satMod val="103000"/>
                <a:tint val="73000"/>
              </a:schemeClr>
            </a:gs>
            <a:gs pos="100000">
              <a:schemeClr val="accent4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0" kern="12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CENA" panose="02000000000000000000" pitchFamily="2" charset="0"/>
              <a:cs typeface="Arial" panose="020B0604020202020204" pitchFamily="34" charset="0"/>
            </a:rPr>
            <a:t>MOST</a:t>
          </a:r>
          <a:r>
            <a:rPr lang="en-GB" sz="1600" b="0" kern="1200" dirty="0">
              <a:solidFill>
                <a:schemeClr val="tx1"/>
              </a:solidFill>
              <a:latin typeface="AR CENA" panose="02000000000000000000" pitchFamily="2" charset="0"/>
              <a:cs typeface="Arial" panose="020B0604020202020204" pitchFamily="34" charset="0"/>
            </a:rPr>
            <a:t> will be able to identify perpendicular lines from their equations.</a:t>
          </a:r>
          <a:endParaRPr lang="en-US" sz="1600" b="0" kern="1200" dirty="0">
            <a:latin typeface="AR CENA" panose="02000000000000000000" pitchFamily="2" charset="0"/>
          </a:endParaRPr>
        </a:p>
      </dsp:txBody>
      <dsp:txXfrm>
        <a:off x="43235" y="2257481"/>
        <a:ext cx="1497705" cy="1389694"/>
      </dsp:txXfrm>
    </dsp:sp>
    <dsp:sp modelId="{8E14B318-2DB7-4AD9-B17A-8F4A0ADDBFDA}">
      <dsp:nvSpPr>
        <dsp:cNvPr id="0" name=""/>
        <dsp:cNvSpPr/>
      </dsp:nvSpPr>
      <dsp:spPr>
        <a:xfrm rot="5400000">
          <a:off x="515307" y="3727314"/>
          <a:ext cx="553561" cy="664273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>
            <a:latin typeface="AR CENA" panose="02000000000000000000" pitchFamily="2" charset="0"/>
          </a:endParaRPr>
        </a:p>
      </dsp:txBody>
      <dsp:txXfrm rot="-5400000">
        <a:off x="592806" y="3782670"/>
        <a:ext cx="398563" cy="387493"/>
      </dsp:txXfrm>
    </dsp:sp>
    <dsp:sp modelId="{B5111FA2-0DC8-4AB5-A992-7DD94B627AE4}">
      <dsp:nvSpPr>
        <dsp:cNvPr id="0" name=""/>
        <dsp:cNvSpPr/>
      </dsp:nvSpPr>
      <dsp:spPr>
        <a:xfrm>
          <a:off x="0" y="4428492"/>
          <a:ext cx="1584175" cy="1476164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lumMod val="110000"/>
                <a:satMod val="105000"/>
                <a:tint val="67000"/>
              </a:schemeClr>
            </a:gs>
            <a:gs pos="50000">
              <a:schemeClr val="accent2">
                <a:lumMod val="105000"/>
                <a:satMod val="103000"/>
                <a:tint val="73000"/>
              </a:schemeClr>
            </a:gs>
            <a:gs pos="100000">
              <a:schemeClr val="accent2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0" kern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CENA" panose="02000000000000000000" pitchFamily="2" charset="0"/>
              <a:cs typeface="Arial" panose="020B0604020202020204" pitchFamily="34" charset="0"/>
            </a:rPr>
            <a:t>SOME</a:t>
          </a:r>
          <a:r>
            <a:rPr lang="en-GB" sz="1600" b="0" kern="1200" dirty="0">
              <a:solidFill>
                <a:schemeClr val="tx1"/>
              </a:solidFill>
              <a:latin typeface="AR CENA" panose="02000000000000000000" pitchFamily="2" charset="0"/>
              <a:cs typeface="Arial" panose="020B0604020202020204" pitchFamily="34" charset="0"/>
            </a:rPr>
            <a:t> will be able to solve problems involving parallel and perpendicular lines.</a:t>
          </a:r>
          <a:endParaRPr lang="en-US" sz="1600" b="0" kern="1200" dirty="0">
            <a:latin typeface="AR CENA" panose="02000000000000000000" pitchFamily="2" charset="0"/>
          </a:endParaRPr>
        </a:p>
      </dsp:txBody>
      <dsp:txXfrm>
        <a:off x="43235" y="4471727"/>
        <a:ext cx="1497705" cy="138969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76427C-5F9D-4F04-9FEC-7CF9003A4A6C}">
      <dsp:nvSpPr>
        <dsp:cNvPr id="0" name=""/>
        <dsp:cNvSpPr/>
      </dsp:nvSpPr>
      <dsp:spPr>
        <a:xfrm>
          <a:off x="0" y="0"/>
          <a:ext cx="1584175" cy="1476164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0" kern="12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CENA" panose="02000000000000000000" pitchFamily="2" charset="0"/>
              <a:cs typeface="Arial" panose="020B0604020202020204" pitchFamily="34" charset="0"/>
            </a:rPr>
            <a:t>ALL </a:t>
          </a:r>
          <a:r>
            <a:rPr lang="en-GB" sz="1600" b="0" kern="1200" dirty="0">
              <a:solidFill>
                <a:schemeClr val="tx1"/>
              </a:solidFill>
              <a:latin typeface="AR CENA" panose="02000000000000000000" pitchFamily="2" charset="0"/>
              <a:cs typeface="Arial" panose="020B0604020202020204" pitchFamily="34" charset="0"/>
            </a:rPr>
            <a:t>will be able to identify parallel lines from their equations.</a:t>
          </a:r>
          <a:endParaRPr lang="en-US" sz="1600" b="0" kern="1200" dirty="0">
            <a:latin typeface="AR CENA" panose="02000000000000000000" pitchFamily="2" charset="0"/>
          </a:endParaRPr>
        </a:p>
      </dsp:txBody>
      <dsp:txXfrm>
        <a:off x="43235" y="43235"/>
        <a:ext cx="1497705" cy="1389694"/>
      </dsp:txXfrm>
    </dsp:sp>
    <dsp:sp modelId="{A2A50928-CEC7-417B-9CC0-D3023DB27B76}">
      <dsp:nvSpPr>
        <dsp:cNvPr id="0" name=""/>
        <dsp:cNvSpPr/>
      </dsp:nvSpPr>
      <dsp:spPr>
        <a:xfrm rot="5400000">
          <a:off x="515307" y="1513068"/>
          <a:ext cx="553561" cy="664273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>
            <a:latin typeface="AR CENA" panose="02000000000000000000" pitchFamily="2" charset="0"/>
          </a:endParaRPr>
        </a:p>
      </dsp:txBody>
      <dsp:txXfrm rot="-5400000">
        <a:off x="592806" y="1568424"/>
        <a:ext cx="398563" cy="387493"/>
      </dsp:txXfrm>
    </dsp:sp>
    <dsp:sp modelId="{713C9468-4631-41A8-8BBD-0C1EB7941757}">
      <dsp:nvSpPr>
        <dsp:cNvPr id="0" name=""/>
        <dsp:cNvSpPr/>
      </dsp:nvSpPr>
      <dsp:spPr>
        <a:xfrm>
          <a:off x="0" y="2214246"/>
          <a:ext cx="1584175" cy="1476164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lumMod val="110000"/>
                <a:satMod val="105000"/>
                <a:tint val="67000"/>
              </a:schemeClr>
            </a:gs>
            <a:gs pos="50000">
              <a:schemeClr val="accent4">
                <a:lumMod val="105000"/>
                <a:satMod val="103000"/>
                <a:tint val="73000"/>
              </a:schemeClr>
            </a:gs>
            <a:gs pos="100000">
              <a:schemeClr val="accent4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0" kern="12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CENA" panose="02000000000000000000" pitchFamily="2" charset="0"/>
              <a:cs typeface="Arial" panose="020B0604020202020204" pitchFamily="34" charset="0"/>
            </a:rPr>
            <a:t>MOST</a:t>
          </a:r>
          <a:r>
            <a:rPr lang="en-GB" sz="1600" b="0" kern="1200" dirty="0">
              <a:solidFill>
                <a:schemeClr val="tx1"/>
              </a:solidFill>
              <a:latin typeface="AR CENA" panose="02000000000000000000" pitchFamily="2" charset="0"/>
              <a:cs typeface="Arial" panose="020B0604020202020204" pitchFamily="34" charset="0"/>
            </a:rPr>
            <a:t> will be able to identify perpendicular lines from their equations.</a:t>
          </a:r>
          <a:endParaRPr lang="en-US" sz="1600" b="0" kern="1200" dirty="0">
            <a:latin typeface="AR CENA" panose="02000000000000000000" pitchFamily="2" charset="0"/>
          </a:endParaRPr>
        </a:p>
      </dsp:txBody>
      <dsp:txXfrm>
        <a:off x="43235" y="2257481"/>
        <a:ext cx="1497705" cy="1389694"/>
      </dsp:txXfrm>
    </dsp:sp>
    <dsp:sp modelId="{8E14B318-2DB7-4AD9-B17A-8F4A0ADDBFDA}">
      <dsp:nvSpPr>
        <dsp:cNvPr id="0" name=""/>
        <dsp:cNvSpPr/>
      </dsp:nvSpPr>
      <dsp:spPr>
        <a:xfrm rot="5400000">
          <a:off x="515307" y="3727314"/>
          <a:ext cx="553561" cy="664273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>
            <a:latin typeface="AR CENA" panose="02000000000000000000" pitchFamily="2" charset="0"/>
          </a:endParaRPr>
        </a:p>
      </dsp:txBody>
      <dsp:txXfrm rot="-5400000">
        <a:off x="592806" y="3782670"/>
        <a:ext cx="398563" cy="387493"/>
      </dsp:txXfrm>
    </dsp:sp>
    <dsp:sp modelId="{B5111FA2-0DC8-4AB5-A992-7DD94B627AE4}">
      <dsp:nvSpPr>
        <dsp:cNvPr id="0" name=""/>
        <dsp:cNvSpPr/>
      </dsp:nvSpPr>
      <dsp:spPr>
        <a:xfrm>
          <a:off x="0" y="4428492"/>
          <a:ext cx="1584175" cy="1476164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lumMod val="110000"/>
                <a:satMod val="105000"/>
                <a:tint val="67000"/>
              </a:schemeClr>
            </a:gs>
            <a:gs pos="50000">
              <a:schemeClr val="accent2">
                <a:lumMod val="105000"/>
                <a:satMod val="103000"/>
                <a:tint val="73000"/>
              </a:schemeClr>
            </a:gs>
            <a:gs pos="100000">
              <a:schemeClr val="accent2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0" kern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CENA" panose="02000000000000000000" pitchFamily="2" charset="0"/>
              <a:cs typeface="Arial" panose="020B0604020202020204" pitchFamily="34" charset="0"/>
            </a:rPr>
            <a:t>SOME</a:t>
          </a:r>
          <a:r>
            <a:rPr lang="en-GB" sz="1600" b="0" kern="1200" dirty="0">
              <a:solidFill>
                <a:schemeClr val="tx1"/>
              </a:solidFill>
              <a:latin typeface="AR CENA" panose="02000000000000000000" pitchFamily="2" charset="0"/>
              <a:cs typeface="Arial" panose="020B0604020202020204" pitchFamily="34" charset="0"/>
            </a:rPr>
            <a:t> will be able to solve problems involving parallel and perpendicular lines.</a:t>
          </a:r>
          <a:endParaRPr lang="en-US" sz="1600" b="0" kern="1200" dirty="0">
            <a:latin typeface="AR CENA" panose="02000000000000000000" pitchFamily="2" charset="0"/>
          </a:endParaRPr>
        </a:p>
      </dsp:txBody>
      <dsp:txXfrm>
        <a:off x="43235" y="4471727"/>
        <a:ext cx="1497705" cy="138969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76427C-5F9D-4F04-9FEC-7CF9003A4A6C}">
      <dsp:nvSpPr>
        <dsp:cNvPr id="0" name=""/>
        <dsp:cNvSpPr/>
      </dsp:nvSpPr>
      <dsp:spPr>
        <a:xfrm>
          <a:off x="0" y="0"/>
          <a:ext cx="1584175" cy="1476164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0" kern="12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CENA" panose="02000000000000000000" pitchFamily="2" charset="0"/>
              <a:cs typeface="Arial" panose="020B0604020202020204" pitchFamily="34" charset="0"/>
            </a:rPr>
            <a:t>ALL </a:t>
          </a:r>
          <a:r>
            <a:rPr lang="en-GB" sz="1600" b="0" kern="1200" dirty="0">
              <a:solidFill>
                <a:schemeClr val="tx1"/>
              </a:solidFill>
              <a:latin typeface="AR CENA" panose="02000000000000000000" pitchFamily="2" charset="0"/>
              <a:cs typeface="Arial" panose="020B0604020202020204" pitchFamily="34" charset="0"/>
            </a:rPr>
            <a:t>will be able to identify parallel lines from their equations.</a:t>
          </a:r>
          <a:endParaRPr lang="en-US" sz="1600" b="0" kern="1200" dirty="0">
            <a:latin typeface="AR CENA" panose="02000000000000000000" pitchFamily="2" charset="0"/>
          </a:endParaRPr>
        </a:p>
      </dsp:txBody>
      <dsp:txXfrm>
        <a:off x="43235" y="43235"/>
        <a:ext cx="1497705" cy="1389694"/>
      </dsp:txXfrm>
    </dsp:sp>
    <dsp:sp modelId="{A2A50928-CEC7-417B-9CC0-D3023DB27B76}">
      <dsp:nvSpPr>
        <dsp:cNvPr id="0" name=""/>
        <dsp:cNvSpPr/>
      </dsp:nvSpPr>
      <dsp:spPr>
        <a:xfrm rot="5400000">
          <a:off x="515307" y="1513068"/>
          <a:ext cx="553561" cy="664273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>
            <a:latin typeface="AR CENA" panose="02000000000000000000" pitchFamily="2" charset="0"/>
          </a:endParaRPr>
        </a:p>
      </dsp:txBody>
      <dsp:txXfrm rot="-5400000">
        <a:off x="592806" y="1568424"/>
        <a:ext cx="398563" cy="387493"/>
      </dsp:txXfrm>
    </dsp:sp>
    <dsp:sp modelId="{713C9468-4631-41A8-8BBD-0C1EB7941757}">
      <dsp:nvSpPr>
        <dsp:cNvPr id="0" name=""/>
        <dsp:cNvSpPr/>
      </dsp:nvSpPr>
      <dsp:spPr>
        <a:xfrm>
          <a:off x="0" y="2214246"/>
          <a:ext cx="1584175" cy="1476164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lumMod val="110000"/>
                <a:satMod val="105000"/>
                <a:tint val="67000"/>
              </a:schemeClr>
            </a:gs>
            <a:gs pos="50000">
              <a:schemeClr val="accent4">
                <a:lumMod val="105000"/>
                <a:satMod val="103000"/>
                <a:tint val="73000"/>
              </a:schemeClr>
            </a:gs>
            <a:gs pos="100000">
              <a:schemeClr val="accent4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0" kern="12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CENA" panose="02000000000000000000" pitchFamily="2" charset="0"/>
              <a:cs typeface="Arial" panose="020B0604020202020204" pitchFamily="34" charset="0"/>
            </a:rPr>
            <a:t>MOST</a:t>
          </a:r>
          <a:r>
            <a:rPr lang="en-GB" sz="1600" b="0" kern="1200" dirty="0">
              <a:solidFill>
                <a:schemeClr val="tx1"/>
              </a:solidFill>
              <a:latin typeface="AR CENA" panose="02000000000000000000" pitchFamily="2" charset="0"/>
              <a:cs typeface="Arial" panose="020B0604020202020204" pitchFamily="34" charset="0"/>
            </a:rPr>
            <a:t> will be able to identify perpendicular lines from their equations.</a:t>
          </a:r>
          <a:endParaRPr lang="en-US" sz="1600" b="0" kern="1200" dirty="0">
            <a:latin typeface="AR CENA" panose="02000000000000000000" pitchFamily="2" charset="0"/>
          </a:endParaRPr>
        </a:p>
      </dsp:txBody>
      <dsp:txXfrm>
        <a:off x="43235" y="2257481"/>
        <a:ext cx="1497705" cy="1389694"/>
      </dsp:txXfrm>
    </dsp:sp>
    <dsp:sp modelId="{8E14B318-2DB7-4AD9-B17A-8F4A0ADDBFDA}">
      <dsp:nvSpPr>
        <dsp:cNvPr id="0" name=""/>
        <dsp:cNvSpPr/>
      </dsp:nvSpPr>
      <dsp:spPr>
        <a:xfrm rot="5400000">
          <a:off x="515307" y="3727314"/>
          <a:ext cx="553561" cy="664273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>
            <a:latin typeface="AR CENA" panose="02000000000000000000" pitchFamily="2" charset="0"/>
          </a:endParaRPr>
        </a:p>
      </dsp:txBody>
      <dsp:txXfrm rot="-5400000">
        <a:off x="592806" y="3782670"/>
        <a:ext cx="398563" cy="387493"/>
      </dsp:txXfrm>
    </dsp:sp>
    <dsp:sp modelId="{B5111FA2-0DC8-4AB5-A992-7DD94B627AE4}">
      <dsp:nvSpPr>
        <dsp:cNvPr id="0" name=""/>
        <dsp:cNvSpPr/>
      </dsp:nvSpPr>
      <dsp:spPr>
        <a:xfrm>
          <a:off x="0" y="4428492"/>
          <a:ext cx="1584175" cy="1476164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lumMod val="110000"/>
                <a:satMod val="105000"/>
                <a:tint val="67000"/>
              </a:schemeClr>
            </a:gs>
            <a:gs pos="50000">
              <a:schemeClr val="accent2">
                <a:lumMod val="105000"/>
                <a:satMod val="103000"/>
                <a:tint val="73000"/>
              </a:schemeClr>
            </a:gs>
            <a:gs pos="100000">
              <a:schemeClr val="accent2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0" kern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CENA" panose="02000000000000000000" pitchFamily="2" charset="0"/>
              <a:cs typeface="Arial" panose="020B0604020202020204" pitchFamily="34" charset="0"/>
            </a:rPr>
            <a:t>SOME</a:t>
          </a:r>
          <a:r>
            <a:rPr lang="en-GB" sz="1600" b="0" kern="1200" dirty="0">
              <a:solidFill>
                <a:schemeClr val="tx1"/>
              </a:solidFill>
              <a:latin typeface="AR CENA" panose="02000000000000000000" pitchFamily="2" charset="0"/>
              <a:cs typeface="Arial" panose="020B0604020202020204" pitchFamily="34" charset="0"/>
            </a:rPr>
            <a:t> will be able to solve problems involving parallel and perpendicular lines.</a:t>
          </a:r>
          <a:endParaRPr lang="en-US" sz="1600" b="0" kern="1200" dirty="0">
            <a:latin typeface="AR CENA" panose="02000000000000000000" pitchFamily="2" charset="0"/>
          </a:endParaRPr>
        </a:p>
      </dsp:txBody>
      <dsp:txXfrm>
        <a:off x="43235" y="4471727"/>
        <a:ext cx="1497705" cy="138969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76427C-5F9D-4F04-9FEC-7CF9003A4A6C}">
      <dsp:nvSpPr>
        <dsp:cNvPr id="0" name=""/>
        <dsp:cNvSpPr/>
      </dsp:nvSpPr>
      <dsp:spPr>
        <a:xfrm>
          <a:off x="0" y="0"/>
          <a:ext cx="1584175" cy="1476164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0" kern="12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CENA" panose="02000000000000000000" pitchFamily="2" charset="0"/>
              <a:cs typeface="Arial" panose="020B0604020202020204" pitchFamily="34" charset="0"/>
            </a:rPr>
            <a:t>ALL </a:t>
          </a:r>
          <a:r>
            <a:rPr lang="en-GB" sz="1600" b="0" kern="1200" dirty="0">
              <a:solidFill>
                <a:schemeClr val="tx1"/>
              </a:solidFill>
              <a:latin typeface="AR CENA" panose="02000000000000000000" pitchFamily="2" charset="0"/>
              <a:cs typeface="Arial" panose="020B0604020202020204" pitchFamily="34" charset="0"/>
            </a:rPr>
            <a:t>will be able to identify parallel lines from their equations.</a:t>
          </a:r>
          <a:endParaRPr lang="en-US" sz="1600" b="0" kern="1200" dirty="0">
            <a:latin typeface="AR CENA" panose="02000000000000000000" pitchFamily="2" charset="0"/>
          </a:endParaRPr>
        </a:p>
      </dsp:txBody>
      <dsp:txXfrm>
        <a:off x="43235" y="43235"/>
        <a:ext cx="1497705" cy="1389694"/>
      </dsp:txXfrm>
    </dsp:sp>
    <dsp:sp modelId="{A2A50928-CEC7-417B-9CC0-D3023DB27B76}">
      <dsp:nvSpPr>
        <dsp:cNvPr id="0" name=""/>
        <dsp:cNvSpPr/>
      </dsp:nvSpPr>
      <dsp:spPr>
        <a:xfrm rot="5400000">
          <a:off x="515307" y="1513068"/>
          <a:ext cx="553561" cy="664273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>
            <a:latin typeface="AR CENA" panose="02000000000000000000" pitchFamily="2" charset="0"/>
          </a:endParaRPr>
        </a:p>
      </dsp:txBody>
      <dsp:txXfrm rot="-5400000">
        <a:off x="592806" y="1568424"/>
        <a:ext cx="398563" cy="387493"/>
      </dsp:txXfrm>
    </dsp:sp>
    <dsp:sp modelId="{713C9468-4631-41A8-8BBD-0C1EB7941757}">
      <dsp:nvSpPr>
        <dsp:cNvPr id="0" name=""/>
        <dsp:cNvSpPr/>
      </dsp:nvSpPr>
      <dsp:spPr>
        <a:xfrm>
          <a:off x="0" y="2214246"/>
          <a:ext cx="1584175" cy="1476164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lumMod val="110000"/>
                <a:satMod val="105000"/>
                <a:tint val="67000"/>
              </a:schemeClr>
            </a:gs>
            <a:gs pos="50000">
              <a:schemeClr val="accent4">
                <a:lumMod val="105000"/>
                <a:satMod val="103000"/>
                <a:tint val="73000"/>
              </a:schemeClr>
            </a:gs>
            <a:gs pos="100000">
              <a:schemeClr val="accent4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0" kern="12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CENA" panose="02000000000000000000" pitchFamily="2" charset="0"/>
              <a:cs typeface="Arial" panose="020B0604020202020204" pitchFamily="34" charset="0"/>
            </a:rPr>
            <a:t>MOST</a:t>
          </a:r>
          <a:r>
            <a:rPr lang="en-GB" sz="1600" b="0" kern="1200" dirty="0">
              <a:solidFill>
                <a:schemeClr val="tx1"/>
              </a:solidFill>
              <a:latin typeface="AR CENA" panose="02000000000000000000" pitchFamily="2" charset="0"/>
              <a:cs typeface="Arial" panose="020B0604020202020204" pitchFamily="34" charset="0"/>
            </a:rPr>
            <a:t> will be able to identify perpendicular lines from their equations.</a:t>
          </a:r>
          <a:endParaRPr lang="en-US" sz="1600" b="0" kern="1200" dirty="0">
            <a:latin typeface="AR CENA" panose="02000000000000000000" pitchFamily="2" charset="0"/>
          </a:endParaRPr>
        </a:p>
      </dsp:txBody>
      <dsp:txXfrm>
        <a:off x="43235" y="2257481"/>
        <a:ext cx="1497705" cy="1389694"/>
      </dsp:txXfrm>
    </dsp:sp>
    <dsp:sp modelId="{8E14B318-2DB7-4AD9-B17A-8F4A0ADDBFDA}">
      <dsp:nvSpPr>
        <dsp:cNvPr id="0" name=""/>
        <dsp:cNvSpPr/>
      </dsp:nvSpPr>
      <dsp:spPr>
        <a:xfrm rot="5400000">
          <a:off x="515307" y="3727314"/>
          <a:ext cx="553561" cy="664273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>
            <a:latin typeface="AR CENA" panose="02000000000000000000" pitchFamily="2" charset="0"/>
          </a:endParaRPr>
        </a:p>
      </dsp:txBody>
      <dsp:txXfrm rot="-5400000">
        <a:off x="592806" y="3782670"/>
        <a:ext cx="398563" cy="387493"/>
      </dsp:txXfrm>
    </dsp:sp>
    <dsp:sp modelId="{B5111FA2-0DC8-4AB5-A992-7DD94B627AE4}">
      <dsp:nvSpPr>
        <dsp:cNvPr id="0" name=""/>
        <dsp:cNvSpPr/>
      </dsp:nvSpPr>
      <dsp:spPr>
        <a:xfrm>
          <a:off x="0" y="4428492"/>
          <a:ext cx="1584175" cy="1476164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lumMod val="110000"/>
                <a:satMod val="105000"/>
                <a:tint val="67000"/>
              </a:schemeClr>
            </a:gs>
            <a:gs pos="50000">
              <a:schemeClr val="accent2">
                <a:lumMod val="105000"/>
                <a:satMod val="103000"/>
                <a:tint val="73000"/>
              </a:schemeClr>
            </a:gs>
            <a:gs pos="100000">
              <a:schemeClr val="accent2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0" kern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CENA" panose="02000000000000000000" pitchFamily="2" charset="0"/>
              <a:cs typeface="Arial" panose="020B0604020202020204" pitchFamily="34" charset="0"/>
            </a:rPr>
            <a:t>SOME</a:t>
          </a:r>
          <a:r>
            <a:rPr lang="en-GB" sz="1600" b="0" kern="1200" dirty="0">
              <a:solidFill>
                <a:schemeClr val="tx1"/>
              </a:solidFill>
              <a:latin typeface="AR CENA" panose="02000000000000000000" pitchFamily="2" charset="0"/>
              <a:cs typeface="Arial" panose="020B0604020202020204" pitchFamily="34" charset="0"/>
            </a:rPr>
            <a:t> will be able to solve problems involving parallel and perpendicular lines.</a:t>
          </a:r>
          <a:endParaRPr lang="en-US" sz="1600" b="0" kern="1200" dirty="0">
            <a:latin typeface="AR CENA" panose="02000000000000000000" pitchFamily="2" charset="0"/>
          </a:endParaRPr>
        </a:p>
      </dsp:txBody>
      <dsp:txXfrm>
        <a:off x="43235" y="4471727"/>
        <a:ext cx="1497705" cy="138969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76427C-5F9D-4F04-9FEC-7CF9003A4A6C}">
      <dsp:nvSpPr>
        <dsp:cNvPr id="0" name=""/>
        <dsp:cNvSpPr/>
      </dsp:nvSpPr>
      <dsp:spPr>
        <a:xfrm>
          <a:off x="0" y="0"/>
          <a:ext cx="1584175" cy="1476164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0" kern="12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CENA" panose="02000000000000000000" pitchFamily="2" charset="0"/>
              <a:cs typeface="Arial" panose="020B0604020202020204" pitchFamily="34" charset="0"/>
            </a:rPr>
            <a:t>ALL </a:t>
          </a:r>
          <a:r>
            <a:rPr lang="en-GB" sz="1600" b="0" kern="1200" dirty="0">
              <a:solidFill>
                <a:schemeClr val="tx1"/>
              </a:solidFill>
              <a:latin typeface="AR CENA" panose="02000000000000000000" pitchFamily="2" charset="0"/>
              <a:cs typeface="Arial" panose="020B0604020202020204" pitchFamily="34" charset="0"/>
            </a:rPr>
            <a:t>will be able to identify parallel lines from their equations.</a:t>
          </a:r>
          <a:endParaRPr lang="en-US" sz="1600" b="0" kern="1200" dirty="0">
            <a:latin typeface="AR CENA" panose="02000000000000000000" pitchFamily="2" charset="0"/>
          </a:endParaRPr>
        </a:p>
      </dsp:txBody>
      <dsp:txXfrm>
        <a:off x="43235" y="43235"/>
        <a:ext cx="1497705" cy="1389694"/>
      </dsp:txXfrm>
    </dsp:sp>
    <dsp:sp modelId="{A2A50928-CEC7-417B-9CC0-D3023DB27B76}">
      <dsp:nvSpPr>
        <dsp:cNvPr id="0" name=""/>
        <dsp:cNvSpPr/>
      </dsp:nvSpPr>
      <dsp:spPr>
        <a:xfrm rot="5400000">
          <a:off x="515307" y="1513068"/>
          <a:ext cx="553561" cy="664273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>
            <a:latin typeface="AR CENA" panose="02000000000000000000" pitchFamily="2" charset="0"/>
          </a:endParaRPr>
        </a:p>
      </dsp:txBody>
      <dsp:txXfrm rot="-5400000">
        <a:off x="592806" y="1568424"/>
        <a:ext cx="398563" cy="387493"/>
      </dsp:txXfrm>
    </dsp:sp>
    <dsp:sp modelId="{713C9468-4631-41A8-8BBD-0C1EB7941757}">
      <dsp:nvSpPr>
        <dsp:cNvPr id="0" name=""/>
        <dsp:cNvSpPr/>
      </dsp:nvSpPr>
      <dsp:spPr>
        <a:xfrm>
          <a:off x="0" y="2214246"/>
          <a:ext cx="1584175" cy="1476164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lumMod val="110000"/>
                <a:satMod val="105000"/>
                <a:tint val="67000"/>
              </a:schemeClr>
            </a:gs>
            <a:gs pos="50000">
              <a:schemeClr val="accent4">
                <a:lumMod val="105000"/>
                <a:satMod val="103000"/>
                <a:tint val="73000"/>
              </a:schemeClr>
            </a:gs>
            <a:gs pos="100000">
              <a:schemeClr val="accent4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0" kern="12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CENA" panose="02000000000000000000" pitchFamily="2" charset="0"/>
              <a:cs typeface="Arial" panose="020B0604020202020204" pitchFamily="34" charset="0"/>
            </a:rPr>
            <a:t>MOST</a:t>
          </a:r>
          <a:r>
            <a:rPr lang="en-GB" sz="1600" b="0" kern="1200" dirty="0">
              <a:solidFill>
                <a:schemeClr val="tx1"/>
              </a:solidFill>
              <a:latin typeface="AR CENA" panose="02000000000000000000" pitchFamily="2" charset="0"/>
              <a:cs typeface="Arial" panose="020B0604020202020204" pitchFamily="34" charset="0"/>
            </a:rPr>
            <a:t> will be able to identify perpendicular lines from their equations.</a:t>
          </a:r>
          <a:endParaRPr lang="en-US" sz="1600" b="0" kern="1200" dirty="0">
            <a:latin typeface="AR CENA" panose="02000000000000000000" pitchFamily="2" charset="0"/>
          </a:endParaRPr>
        </a:p>
      </dsp:txBody>
      <dsp:txXfrm>
        <a:off x="43235" y="2257481"/>
        <a:ext cx="1497705" cy="1389694"/>
      </dsp:txXfrm>
    </dsp:sp>
    <dsp:sp modelId="{8E14B318-2DB7-4AD9-B17A-8F4A0ADDBFDA}">
      <dsp:nvSpPr>
        <dsp:cNvPr id="0" name=""/>
        <dsp:cNvSpPr/>
      </dsp:nvSpPr>
      <dsp:spPr>
        <a:xfrm rot="5400000">
          <a:off x="515307" y="3727314"/>
          <a:ext cx="553561" cy="664273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>
            <a:latin typeface="AR CENA" panose="02000000000000000000" pitchFamily="2" charset="0"/>
          </a:endParaRPr>
        </a:p>
      </dsp:txBody>
      <dsp:txXfrm rot="-5400000">
        <a:off x="592806" y="3782670"/>
        <a:ext cx="398563" cy="387493"/>
      </dsp:txXfrm>
    </dsp:sp>
    <dsp:sp modelId="{B5111FA2-0DC8-4AB5-A992-7DD94B627AE4}">
      <dsp:nvSpPr>
        <dsp:cNvPr id="0" name=""/>
        <dsp:cNvSpPr/>
      </dsp:nvSpPr>
      <dsp:spPr>
        <a:xfrm>
          <a:off x="0" y="4428492"/>
          <a:ext cx="1584175" cy="1476164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lumMod val="110000"/>
                <a:satMod val="105000"/>
                <a:tint val="67000"/>
              </a:schemeClr>
            </a:gs>
            <a:gs pos="50000">
              <a:schemeClr val="accent2">
                <a:lumMod val="105000"/>
                <a:satMod val="103000"/>
                <a:tint val="73000"/>
              </a:schemeClr>
            </a:gs>
            <a:gs pos="100000">
              <a:schemeClr val="accent2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0" kern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CENA" panose="02000000000000000000" pitchFamily="2" charset="0"/>
              <a:cs typeface="Arial" panose="020B0604020202020204" pitchFamily="34" charset="0"/>
            </a:rPr>
            <a:t>SOME</a:t>
          </a:r>
          <a:r>
            <a:rPr lang="en-GB" sz="1600" b="0" kern="1200" dirty="0">
              <a:solidFill>
                <a:schemeClr val="tx1"/>
              </a:solidFill>
              <a:latin typeface="AR CENA" panose="02000000000000000000" pitchFamily="2" charset="0"/>
              <a:cs typeface="Arial" panose="020B0604020202020204" pitchFamily="34" charset="0"/>
            </a:rPr>
            <a:t> will be able to solve problems involving parallel and perpendicular lines.</a:t>
          </a:r>
          <a:endParaRPr lang="en-US" sz="1600" b="0" kern="1200" dirty="0">
            <a:latin typeface="AR CENA" panose="02000000000000000000" pitchFamily="2" charset="0"/>
          </a:endParaRPr>
        </a:p>
      </dsp:txBody>
      <dsp:txXfrm>
        <a:off x="43235" y="4471727"/>
        <a:ext cx="1497705" cy="138969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76427C-5F9D-4F04-9FEC-7CF9003A4A6C}">
      <dsp:nvSpPr>
        <dsp:cNvPr id="0" name=""/>
        <dsp:cNvSpPr/>
      </dsp:nvSpPr>
      <dsp:spPr>
        <a:xfrm>
          <a:off x="0" y="0"/>
          <a:ext cx="1584175" cy="1476164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0" kern="12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CENA" panose="02000000000000000000" pitchFamily="2" charset="0"/>
              <a:cs typeface="Arial" panose="020B0604020202020204" pitchFamily="34" charset="0"/>
            </a:rPr>
            <a:t>ALL </a:t>
          </a:r>
          <a:r>
            <a:rPr lang="en-GB" sz="1600" b="0" kern="1200" dirty="0">
              <a:solidFill>
                <a:schemeClr val="tx1"/>
              </a:solidFill>
              <a:latin typeface="AR CENA" panose="02000000000000000000" pitchFamily="2" charset="0"/>
              <a:cs typeface="Arial" panose="020B0604020202020204" pitchFamily="34" charset="0"/>
            </a:rPr>
            <a:t>will be able to identify parallel lines from their equations.</a:t>
          </a:r>
          <a:endParaRPr lang="en-US" sz="1600" b="0" kern="1200" dirty="0">
            <a:latin typeface="AR CENA" panose="02000000000000000000" pitchFamily="2" charset="0"/>
          </a:endParaRPr>
        </a:p>
      </dsp:txBody>
      <dsp:txXfrm>
        <a:off x="43235" y="43235"/>
        <a:ext cx="1497705" cy="1389694"/>
      </dsp:txXfrm>
    </dsp:sp>
    <dsp:sp modelId="{A2A50928-CEC7-417B-9CC0-D3023DB27B76}">
      <dsp:nvSpPr>
        <dsp:cNvPr id="0" name=""/>
        <dsp:cNvSpPr/>
      </dsp:nvSpPr>
      <dsp:spPr>
        <a:xfrm rot="5400000">
          <a:off x="515307" y="1513068"/>
          <a:ext cx="553561" cy="664273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>
            <a:latin typeface="AR CENA" panose="02000000000000000000" pitchFamily="2" charset="0"/>
          </a:endParaRPr>
        </a:p>
      </dsp:txBody>
      <dsp:txXfrm rot="-5400000">
        <a:off x="592806" y="1568424"/>
        <a:ext cx="398563" cy="387493"/>
      </dsp:txXfrm>
    </dsp:sp>
    <dsp:sp modelId="{713C9468-4631-41A8-8BBD-0C1EB7941757}">
      <dsp:nvSpPr>
        <dsp:cNvPr id="0" name=""/>
        <dsp:cNvSpPr/>
      </dsp:nvSpPr>
      <dsp:spPr>
        <a:xfrm>
          <a:off x="0" y="2214246"/>
          <a:ext cx="1584175" cy="1476164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lumMod val="110000"/>
                <a:satMod val="105000"/>
                <a:tint val="67000"/>
              </a:schemeClr>
            </a:gs>
            <a:gs pos="50000">
              <a:schemeClr val="accent4">
                <a:lumMod val="105000"/>
                <a:satMod val="103000"/>
                <a:tint val="73000"/>
              </a:schemeClr>
            </a:gs>
            <a:gs pos="100000">
              <a:schemeClr val="accent4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0" kern="12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CENA" panose="02000000000000000000" pitchFamily="2" charset="0"/>
              <a:cs typeface="Arial" panose="020B0604020202020204" pitchFamily="34" charset="0"/>
            </a:rPr>
            <a:t>MOST</a:t>
          </a:r>
          <a:r>
            <a:rPr lang="en-GB" sz="1600" b="0" kern="1200" dirty="0">
              <a:solidFill>
                <a:schemeClr val="tx1"/>
              </a:solidFill>
              <a:latin typeface="AR CENA" panose="02000000000000000000" pitchFamily="2" charset="0"/>
              <a:cs typeface="Arial" panose="020B0604020202020204" pitchFamily="34" charset="0"/>
            </a:rPr>
            <a:t> will be able to identify perpendicular lines from their equations.</a:t>
          </a:r>
          <a:endParaRPr lang="en-US" sz="1600" b="0" kern="1200" dirty="0">
            <a:latin typeface="AR CENA" panose="02000000000000000000" pitchFamily="2" charset="0"/>
          </a:endParaRPr>
        </a:p>
      </dsp:txBody>
      <dsp:txXfrm>
        <a:off x="43235" y="2257481"/>
        <a:ext cx="1497705" cy="1389694"/>
      </dsp:txXfrm>
    </dsp:sp>
    <dsp:sp modelId="{8E14B318-2DB7-4AD9-B17A-8F4A0ADDBFDA}">
      <dsp:nvSpPr>
        <dsp:cNvPr id="0" name=""/>
        <dsp:cNvSpPr/>
      </dsp:nvSpPr>
      <dsp:spPr>
        <a:xfrm rot="5400000">
          <a:off x="515307" y="3727314"/>
          <a:ext cx="553561" cy="664273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>
            <a:latin typeface="AR CENA" panose="02000000000000000000" pitchFamily="2" charset="0"/>
          </a:endParaRPr>
        </a:p>
      </dsp:txBody>
      <dsp:txXfrm rot="-5400000">
        <a:off x="592806" y="3782670"/>
        <a:ext cx="398563" cy="387493"/>
      </dsp:txXfrm>
    </dsp:sp>
    <dsp:sp modelId="{B5111FA2-0DC8-4AB5-A992-7DD94B627AE4}">
      <dsp:nvSpPr>
        <dsp:cNvPr id="0" name=""/>
        <dsp:cNvSpPr/>
      </dsp:nvSpPr>
      <dsp:spPr>
        <a:xfrm>
          <a:off x="0" y="4428492"/>
          <a:ext cx="1584175" cy="1476164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lumMod val="110000"/>
                <a:satMod val="105000"/>
                <a:tint val="67000"/>
              </a:schemeClr>
            </a:gs>
            <a:gs pos="50000">
              <a:schemeClr val="accent2">
                <a:lumMod val="105000"/>
                <a:satMod val="103000"/>
                <a:tint val="73000"/>
              </a:schemeClr>
            </a:gs>
            <a:gs pos="100000">
              <a:schemeClr val="accent2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0" kern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CENA" panose="02000000000000000000" pitchFamily="2" charset="0"/>
              <a:cs typeface="Arial" panose="020B0604020202020204" pitchFamily="34" charset="0"/>
            </a:rPr>
            <a:t>SOME</a:t>
          </a:r>
          <a:r>
            <a:rPr lang="en-GB" sz="1600" b="0" kern="1200" dirty="0">
              <a:solidFill>
                <a:schemeClr val="tx1"/>
              </a:solidFill>
              <a:latin typeface="AR CENA" panose="02000000000000000000" pitchFamily="2" charset="0"/>
              <a:cs typeface="Arial" panose="020B0604020202020204" pitchFamily="34" charset="0"/>
            </a:rPr>
            <a:t> will be able to solve problems involving parallel and perpendicular lines.</a:t>
          </a:r>
          <a:endParaRPr lang="en-US" sz="1600" b="0" kern="1200" dirty="0">
            <a:latin typeface="AR CENA" panose="02000000000000000000" pitchFamily="2" charset="0"/>
          </a:endParaRPr>
        </a:p>
      </dsp:txBody>
      <dsp:txXfrm>
        <a:off x="43235" y="4471727"/>
        <a:ext cx="1497705" cy="138969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76427C-5F9D-4F04-9FEC-7CF9003A4A6C}">
      <dsp:nvSpPr>
        <dsp:cNvPr id="0" name=""/>
        <dsp:cNvSpPr/>
      </dsp:nvSpPr>
      <dsp:spPr>
        <a:xfrm>
          <a:off x="0" y="0"/>
          <a:ext cx="1584175" cy="1476164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0" kern="12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CENA" panose="02000000000000000000" pitchFamily="2" charset="0"/>
              <a:cs typeface="Arial" panose="020B0604020202020204" pitchFamily="34" charset="0"/>
            </a:rPr>
            <a:t>ALL </a:t>
          </a:r>
          <a:r>
            <a:rPr lang="en-GB" sz="1600" b="0" kern="1200" dirty="0">
              <a:solidFill>
                <a:schemeClr val="tx1"/>
              </a:solidFill>
              <a:latin typeface="AR CENA" panose="02000000000000000000" pitchFamily="2" charset="0"/>
              <a:cs typeface="Arial" panose="020B0604020202020204" pitchFamily="34" charset="0"/>
            </a:rPr>
            <a:t>will be able to identify parallel lines from their equations.</a:t>
          </a:r>
          <a:endParaRPr lang="en-US" sz="1600" b="0" kern="1200" dirty="0">
            <a:latin typeface="AR CENA" panose="02000000000000000000" pitchFamily="2" charset="0"/>
          </a:endParaRPr>
        </a:p>
      </dsp:txBody>
      <dsp:txXfrm>
        <a:off x="43235" y="43235"/>
        <a:ext cx="1497705" cy="1389694"/>
      </dsp:txXfrm>
    </dsp:sp>
    <dsp:sp modelId="{A2A50928-CEC7-417B-9CC0-D3023DB27B76}">
      <dsp:nvSpPr>
        <dsp:cNvPr id="0" name=""/>
        <dsp:cNvSpPr/>
      </dsp:nvSpPr>
      <dsp:spPr>
        <a:xfrm rot="5400000">
          <a:off x="515307" y="1513068"/>
          <a:ext cx="553561" cy="664273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>
            <a:latin typeface="AR CENA" panose="02000000000000000000" pitchFamily="2" charset="0"/>
          </a:endParaRPr>
        </a:p>
      </dsp:txBody>
      <dsp:txXfrm rot="-5400000">
        <a:off x="592806" y="1568424"/>
        <a:ext cx="398563" cy="387493"/>
      </dsp:txXfrm>
    </dsp:sp>
    <dsp:sp modelId="{713C9468-4631-41A8-8BBD-0C1EB7941757}">
      <dsp:nvSpPr>
        <dsp:cNvPr id="0" name=""/>
        <dsp:cNvSpPr/>
      </dsp:nvSpPr>
      <dsp:spPr>
        <a:xfrm>
          <a:off x="0" y="2214246"/>
          <a:ext cx="1584175" cy="1476164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lumMod val="110000"/>
                <a:satMod val="105000"/>
                <a:tint val="67000"/>
              </a:schemeClr>
            </a:gs>
            <a:gs pos="50000">
              <a:schemeClr val="accent4">
                <a:lumMod val="105000"/>
                <a:satMod val="103000"/>
                <a:tint val="73000"/>
              </a:schemeClr>
            </a:gs>
            <a:gs pos="100000">
              <a:schemeClr val="accent4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0" kern="12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CENA" panose="02000000000000000000" pitchFamily="2" charset="0"/>
              <a:cs typeface="Arial" panose="020B0604020202020204" pitchFamily="34" charset="0"/>
            </a:rPr>
            <a:t>MOST</a:t>
          </a:r>
          <a:r>
            <a:rPr lang="en-GB" sz="1600" b="0" kern="1200" dirty="0">
              <a:solidFill>
                <a:schemeClr val="tx1"/>
              </a:solidFill>
              <a:latin typeface="AR CENA" panose="02000000000000000000" pitchFamily="2" charset="0"/>
              <a:cs typeface="Arial" panose="020B0604020202020204" pitchFamily="34" charset="0"/>
            </a:rPr>
            <a:t> will be able to identify perpendicular lines from their equations.</a:t>
          </a:r>
          <a:endParaRPr lang="en-US" sz="1600" b="0" kern="1200" dirty="0">
            <a:latin typeface="AR CENA" panose="02000000000000000000" pitchFamily="2" charset="0"/>
          </a:endParaRPr>
        </a:p>
      </dsp:txBody>
      <dsp:txXfrm>
        <a:off x="43235" y="2257481"/>
        <a:ext cx="1497705" cy="1389694"/>
      </dsp:txXfrm>
    </dsp:sp>
    <dsp:sp modelId="{8E14B318-2DB7-4AD9-B17A-8F4A0ADDBFDA}">
      <dsp:nvSpPr>
        <dsp:cNvPr id="0" name=""/>
        <dsp:cNvSpPr/>
      </dsp:nvSpPr>
      <dsp:spPr>
        <a:xfrm rot="5400000">
          <a:off x="515307" y="3727314"/>
          <a:ext cx="553561" cy="664273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>
            <a:latin typeface="AR CENA" panose="02000000000000000000" pitchFamily="2" charset="0"/>
          </a:endParaRPr>
        </a:p>
      </dsp:txBody>
      <dsp:txXfrm rot="-5400000">
        <a:off x="592806" y="3782670"/>
        <a:ext cx="398563" cy="387493"/>
      </dsp:txXfrm>
    </dsp:sp>
    <dsp:sp modelId="{B5111FA2-0DC8-4AB5-A992-7DD94B627AE4}">
      <dsp:nvSpPr>
        <dsp:cNvPr id="0" name=""/>
        <dsp:cNvSpPr/>
      </dsp:nvSpPr>
      <dsp:spPr>
        <a:xfrm>
          <a:off x="0" y="4428492"/>
          <a:ext cx="1584175" cy="1476164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lumMod val="110000"/>
                <a:satMod val="105000"/>
                <a:tint val="67000"/>
              </a:schemeClr>
            </a:gs>
            <a:gs pos="50000">
              <a:schemeClr val="accent2">
                <a:lumMod val="105000"/>
                <a:satMod val="103000"/>
                <a:tint val="73000"/>
              </a:schemeClr>
            </a:gs>
            <a:gs pos="100000">
              <a:schemeClr val="accent2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0" kern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CENA" panose="02000000000000000000" pitchFamily="2" charset="0"/>
              <a:cs typeface="Arial" panose="020B0604020202020204" pitchFamily="34" charset="0"/>
            </a:rPr>
            <a:t>SOME</a:t>
          </a:r>
          <a:r>
            <a:rPr lang="en-GB" sz="1600" b="0" kern="1200" dirty="0">
              <a:solidFill>
                <a:schemeClr val="tx1"/>
              </a:solidFill>
              <a:latin typeface="AR CENA" panose="02000000000000000000" pitchFamily="2" charset="0"/>
              <a:cs typeface="Arial" panose="020B0604020202020204" pitchFamily="34" charset="0"/>
            </a:rPr>
            <a:t> will be able to solve problems involving parallel and perpendicular lines.</a:t>
          </a:r>
          <a:endParaRPr lang="en-US" sz="1600" b="0" kern="1200" dirty="0">
            <a:latin typeface="AR CENA" panose="02000000000000000000" pitchFamily="2" charset="0"/>
          </a:endParaRPr>
        </a:p>
      </dsp:txBody>
      <dsp:txXfrm>
        <a:off x="43235" y="4471727"/>
        <a:ext cx="1497705" cy="138969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76427C-5F9D-4F04-9FEC-7CF9003A4A6C}">
      <dsp:nvSpPr>
        <dsp:cNvPr id="0" name=""/>
        <dsp:cNvSpPr/>
      </dsp:nvSpPr>
      <dsp:spPr>
        <a:xfrm>
          <a:off x="0" y="0"/>
          <a:ext cx="1584175" cy="1476164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0" kern="12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CENA" panose="02000000000000000000" pitchFamily="2" charset="0"/>
              <a:cs typeface="Arial" panose="020B0604020202020204" pitchFamily="34" charset="0"/>
            </a:rPr>
            <a:t>ALL </a:t>
          </a:r>
          <a:r>
            <a:rPr lang="en-GB" sz="1600" b="0" kern="1200" dirty="0">
              <a:solidFill>
                <a:schemeClr val="tx1"/>
              </a:solidFill>
              <a:latin typeface="AR CENA" panose="02000000000000000000" pitchFamily="2" charset="0"/>
              <a:cs typeface="Arial" panose="020B0604020202020204" pitchFamily="34" charset="0"/>
            </a:rPr>
            <a:t>will be able to identify parallel lines from their equations.</a:t>
          </a:r>
          <a:endParaRPr lang="en-US" sz="1600" b="0" kern="1200" dirty="0">
            <a:latin typeface="AR CENA" panose="02000000000000000000" pitchFamily="2" charset="0"/>
          </a:endParaRPr>
        </a:p>
      </dsp:txBody>
      <dsp:txXfrm>
        <a:off x="43235" y="43235"/>
        <a:ext cx="1497705" cy="1389694"/>
      </dsp:txXfrm>
    </dsp:sp>
    <dsp:sp modelId="{A2A50928-CEC7-417B-9CC0-D3023DB27B76}">
      <dsp:nvSpPr>
        <dsp:cNvPr id="0" name=""/>
        <dsp:cNvSpPr/>
      </dsp:nvSpPr>
      <dsp:spPr>
        <a:xfrm rot="5400000">
          <a:off x="515307" y="1513068"/>
          <a:ext cx="553561" cy="664273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>
            <a:latin typeface="AR CENA" panose="02000000000000000000" pitchFamily="2" charset="0"/>
          </a:endParaRPr>
        </a:p>
      </dsp:txBody>
      <dsp:txXfrm rot="-5400000">
        <a:off x="592806" y="1568424"/>
        <a:ext cx="398563" cy="387493"/>
      </dsp:txXfrm>
    </dsp:sp>
    <dsp:sp modelId="{713C9468-4631-41A8-8BBD-0C1EB7941757}">
      <dsp:nvSpPr>
        <dsp:cNvPr id="0" name=""/>
        <dsp:cNvSpPr/>
      </dsp:nvSpPr>
      <dsp:spPr>
        <a:xfrm>
          <a:off x="0" y="2214246"/>
          <a:ext cx="1584175" cy="1476164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lumMod val="110000"/>
                <a:satMod val="105000"/>
                <a:tint val="67000"/>
              </a:schemeClr>
            </a:gs>
            <a:gs pos="50000">
              <a:schemeClr val="accent4">
                <a:lumMod val="105000"/>
                <a:satMod val="103000"/>
                <a:tint val="73000"/>
              </a:schemeClr>
            </a:gs>
            <a:gs pos="100000">
              <a:schemeClr val="accent4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0" kern="12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CENA" panose="02000000000000000000" pitchFamily="2" charset="0"/>
              <a:cs typeface="Arial" panose="020B0604020202020204" pitchFamily="34" charset="0"/>
            </a:rPr>
            <a:t>MOST</a:t>
          </a:r>
          <a:r>
            <a:rPr lang="en-GB" sz="1600" b="0" kern="1200" dirty="0">
              <a:solidFill>
                <a:schemeClr val="tx1"/>
              </a:solidFill>
              <a:latin typeface="AR CENA" panose="02000000000000000000" pitchFamily="2" charset="0"/>
              <a:cs typeface="Arial" panose="020B0604020202020204" pitchFamily="34" charset="0"/>
            </a:rPr>
            <a:t> will be able to identify perpendicular lines from their equations.</a:t>
          </a:r>
          <a:endParaRPr lang="en-US" sz="1600" b="0" kern="1200" dirty="0">
            <a:latin typeface="AR CENA" panose="02000000000000000000" pitchFamily="2" charset="0"/>
          </a:endParaRPr>
        </a:p>
      </dsp:txBody>
      <dsp:txXfrm>
        <a:off x="43235" y="2257481"/>
        <a:ext cx="1497705" cy="1389694"/>
      </dsp:txXfrm>
    </dsp:sp>
    <dsp:sp modelId="{8E14B318-2DB7-4AD9-B17A-8F4A0ADDBFDA}">
      <dsp:nvSpPr>
        <dsp:cNvPr id="0" name=""/>
        <dsp:cNvSpPr/>
      </dsp:nvSpPr>
      <dsp:spPr>
        <a:xfrm rot="5400000">
          <a:off x="515307" y="3727314"/>
          <a:ext cx="553561" cy="664273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>
            <a:latin typeface="AR CENA" panose="02000000000000000000" pitchFamily="2" charset="0"/>
          </a:endParaRPr>
        </a:p>
      </dsp:txBody>
      <dsp:txXfrm rot="-5400000">
        <a:off x="592806" y="3782670"/>
        <a:ext cx="398563" cy="387493"/>
      </dsp:txXfrm>
    </dsp:sp>
    <dsp:sp modelId="{B5111FA2-0DC8-4AB5-A992-7DD94B627AE4}">
      <dsp:nvSpPr>
        <dsp:cNvPr id="0" name=""/>
        <dsp:cNvSpPr/>
      </dsp:nvSpPr>
      <dsp:spPr>
        <a:xfrm>
          <a:off x="0" y="4428492"/>
          <a:ext cx="1584175" cy="1476164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lumMod val="110000"/>
                <a:satMod val="105000"/>
                <a:tint val="67000"/>
              </a:schemeClr>
            </a:gs>
            <a:gs pos="50000">
              <a:schemeClr val="accent2">
                <a:lumMod val="105000"/>
                <a:satMod val="103000"/>
                <a:tint val="73000"/>
              </a:schemeClr>
            </a:gs>
            <a:gs pos="100000">
              <a:schemeClr val="accent2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0" kern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CENA" panose="02000000000000000000" pitchFamily="2" charset="0"/>
              <a:cs typeface="Arial" panose="020B0604020202020204" pitchFamily="34" charset="0"/>
            </a:rPr>
            <a:t>SOME</a:t>
          </a:r>
          <a:r>
            <a:rPr lang="en-GB" sz="1600" b="0" kern="1200" dirty="0">
              <a:solidFill>
                <a:schemeClr val="tx1"/>
              </a:solidFill>
              <a:latin typeface="AR CENA" panose="02000000000000000000" pitchFamily="2" charset="0"/>
              <a:cs typeface="Arial" panose="020B0604020202020204" pitchFamily="34" charset="0"/>
            </a:rPr>
            <a:t> will be able to solve problems involving parallel and perpendicular lines.</a:t>
          </a:r>
          <a:endParaRPr lang="en-US" sz="1600" b="0" kern="1200" dirty="0">
            <a:latin typeface="AR CENA" panose="02000000000000000000" pitchFamily="2" charset="0"/>
          </a:endParaRPr>
        </a:p>
      </dsp:txBody>
      <dsp:txXfrm>
        <a:off x="43235" y="4471727"/>
        <a:ext cx="1497705" cy="138969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76427C-5F9D-4F04-9FEC-7CF9003A4A6C}">
      <dsp:nvSpPr>
        <dsp:cNvPr id="0" name=""/>
        <dsp:cNvSpPr/>
      </dsp:nvSpPr>
      <dsp:spPr>
        <a:xfrm>
          <a:off x="0" y="0"/>
          <a:ext cx="1584175" cy="1476164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0" kern="12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CENA" panose="02000000000000000000" pitchFamily="2" charset="0"/>
              <a:cs typeface="Arial" panose="020B0604020202020204" pitchFamily="34" charset="0"/>
            </a:rPr>
            <a:t>ALL </a:t>
          </a:r>
          <a:r>
            <a:rPr lang="en-GB" sz="1600" b="0" kern="1200" dirty="0">
              <a:solidFill>
                <a:schemeClr val="tx1"/>
              </a:solidFill>
              <a:latin typeface="AR CENA" panose="02000000000000000000" pitchFamily="2" charset="0"/>
              <a:cs typeface="Arial" panose="020B0604020202020204" pitchFamily="34" charset="0"/>
            </a:rPr>
            <a:t>will be able to identify parallel lines from their equations.</a:t>
          </a:r>
          <a:endParaRPr lang="en-US" sz="1600" b="0" kern="1200" dirty="0">
            <a:latin typeface="AR CENA" panose="02000000000000000000" pitchFamily="2" charset="0"/>
          </a:endParaRPr>
        </a:p>
      </dsp:txBody>
      <dsp:txXfrm>
        <a:off x="43235" y="43235"/>
        <a:ext cx="1497705" cy="1389694"/>
      </dsp:txXfrm>
    </dsp:sp>
    <dsp:sp modelId="{A2A50928-CEC7-417B-9CC0-D3023DB27B76}">
      <dsp:nvSpPr>
        <dsp:cNvPr id="0" name=""/>
        <dsp:cNvSpPr/>
      </dsp:nvSpPr>
      <dsp:spPr>
        <a:xfrm rot="5400000">
          <a:off x="515307" y="1513068"/>
          <a:ext cx="553561" cy="664273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>
            <a:latin typeface="AR CENA" panose="02000000000000000000" pitchFamily="2" charset="0"/>
          </a:endParaRPr>
        </a:p>
      </dsp:txBody>
      <dsp:txXfrm rot="-5400000">
        <a:off x="592806" y="1568424"/>
        <a:ext cx="398563" cy="387493"/>
      </dsp:txXfrm>
    </dsp:sp>
    <dsp:sp modelId="{713C9468-4631-41A8-8BBD-0C1EB7941757}">
      <dsp:nvSpPr>
        <dsp:cNvPr id="0" name=""/>
        <dsp:cNvSpPr/>
      </dsp:nvSpPr>
      <dsp:spPr>
        <a:xfrm>
          <a:off x="0" y="2214246"/>
          <a:ext cx="1584175" cy="1476164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lumMod val="110000"/>
                <a:satMod val="105000"/>
                <a:tint val="67000"/>
              </a:schemeClr>
            </a:gs>
            <a:gs pos="50000">
              <a:schemeClr val="accent4">
                <a:lumMod val="105000"/>
                <a:satMod val="103000"/>
                <a:tint val="73000"/>
              </a:schemeClr>
            </a:gs>
            <a:gs pos="100000">
              <a:schemeClr val="accent4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0" kern="12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CENA" panose="02000000000000000000" pitchFamily="2" charset="0"/>
              <a:cs typeface="Arial" panose="020B0604020202020204" pitchFamily="34" charset="0"/>
            </a:rPr>
            <a:t>MOST</a:t>
          </a:r>
          <a:r>
            <a:rPr lang="en-GB" sz="1600" b="0" kern="1200" dirty="0">
              <a:solidFill>
                <a:schemeClr val="tx1"/>
              </a:solidFill>
              <a:latin typeface="AR CENA" panose="02000000000000000000" pitchFamily="2" charset="0"/>
              <a:cs typeface="Arial" panose="020B0604020202020204" pitchFamily="34" charset="0"/>
            </a:rPr>
            <a:t> will be able to identify perpendicular lines from their equations.</a:t>
          </a:r>
          <a:endParaRPr lang="en-US" sz="1600" b="0" kern="1200" dirty="0">
            <a:latin typeface="AR CENA" panose="02000000000000000000" pitchFamily="2" charset="0"/>
          </a:endParaRPr>
        </a:p>
      </dsp:txBody>
      <dsp:txXfrm>
        <a:off x="43235" y="2257481"/>
        <a:ext cx="1497705" cy="1389694"/>
      </dsp:txXfrm>
    </dsp:sp>
    <dsp:sp modelId="{8E14B318-2DB7-4AD9-B17A-8F4A0ADDBFDA}">
      <dsp:nvSpPr>
        <dsp:cNvPr id="0" name=""/>
        <dsp:cNvSpPr/>
      </dsp:nvSpPr>
      <dsp:spPr>
        <a:xfrm rot="5400000">
          <a:off x="515307" y="3727314"/>
          <a:ext cx="553561" cy="664273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>
            <a:latin typeface="AR CENA" panose="02000000000000000000" pitchFamily="2" charset="0"/>
          </a:endParaRPr>
        </a:p>
      </dsp:txBody>
      <dsp:txXfrm rot="-5400000">
        <a:off x="592806" y="3782670"/>
        <a:ext cx="398563" cy="387493"/>
      </dsp:txXfrm>
    </dsp:sp>
    <dsp:sp modelId="{B5111FA2-0DC8-4AB5-A992-7DD94B627AE4}">
      <dsp:nvSpPr>
        <dsp:cNvPr id="0" name=""/>
        <dsp:cNvSpPr/>
      </dsp:nvSpPr>
      <dsp:spPr>
        <a:xfrm>
          <a:off x="0" y="4428492"/>
          <a:ext cx="1584175" cy="1476164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lumMod val="110000"/>
                <a:satMod val="105000"/>
                <a:tint val="67000"/>
              </a:schemeClr>
            </a:gs>
            <a:gs pos="50000">
              <a:schemeClr val="accent2">
                <a:lumMod val="105000"/>
                <a:satMod val="103000"/>
                <a:tint val="73000"/>
              </a:schemeClr>
            </a:gs>
            <a:gs pos="100000">
              <a:schemeClr val="accent2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0" kern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CENA" panose="02000000000000000000" pitchFamily="2" charset="0"/>
              <a:cs typeface="Arial" panose="020B0604020202020204" pitchFamily="34" charset="0"/>
            </a:rPr>
            <a:t>SOME</a:t>
          </a:r>
          <a:r>
            <a:rPr lang="en-GB" sz="1600" b="0" kern="1200" dirty="0">
              <a:solidFill>
                <a:schemeClr val="tx1"/>
              </a:solidFill>
              <a:latin typeface="AR CENA" panose="02000000000000000000" pitchFamily="2" charset="0"/>
              <a:cs typeface="Arial" panose="020B0604020202020204" pitchFamily="34" charset="0"/>
            </a:rPr>
            <a:t> will be able to solve problems involving parallel and perpendicular lines.</a:t>
          </a:r>
          <a:endParaRPr lang="en-US" sz="1600" b="0" kern="1200" dirty="0">
            <a:latin typeface="AR CENA" panose="02000000000000000000" pitchFamily="2" charset="0"/>
          </a:endParaRPr>
        </a:p>
      </dsp:txBody>
      <dsp:txXfrm>
        <a:off x="43235" y="4471727"/>
        <a:ext cx="1497705" cy="13896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B7646E-8811-423A-9C42-2CBFADA00A96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360E59-1627-4404-ACC5-51C744AB0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2254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677E230-58DD-43ED-96A1-552DDAB53532}" type="datetimeFigureOut">
              <a:rPr lang="en-US" smtClean="0"/>
              <a:pPr/>
              <a:t>11/10/2022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841221E5-7225-48EB-A4EE-420E7BFCF7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669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https://create.kahoot.it/details/90c1dfaa-a467-4032-9b68-31a537aa05cd</a:t>
            </a:r>
          </a:p>
          <a:p>
            <a:r>
              <a:rPr lang="en-AU" dirty="0"/>
              <a:t>https://create.kahoot.it/details/00af65e5-2629-49b2-a08e-228a95bd8e91</a:t>
            </a:r>
          </a:p>
          <a:p>
            <a:r>
              <a:rPr lang="en-AU" dirty="0"/>
              <a:t>https://create.kahoot.it/details/729869f7-ce64-45fe-a93f-1b7251a6f789</a:t>
            </a:r>
          </a:p>
          <a:p>
            <a:r>
              <a:rPr lang="en-AU"/>
              <a:t>https://create.kahoot.it/details/8172f3ff-96b8-418f-b4f7-0a1242c75481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1221E5-7225-48EB-A4EE-420E7BFCF705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9113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603" y="1122363"/>
            <a:ext cx="9141619" cy="2387600"/>
          </a:xfrm>
        </p:spPr>
        <p:txBody>
          <a:bodyPr anchor="b"/>
          <a:lstStyle>
            <a:lvl1pPr algn="ctr">
              <a:defRPr sz="5998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603" y="3602038"/>
            <a:ext cx="9141619" cy="1655762"/>
          </a:xfrm>
        </p:spPr>
        <p:txBody>
          <a:bodyPr/>
          <a:lstStyle>
            <a:lvl1pPr marL="0" indent="0" algn="ctr">
              <a:buNone/>
              <a:defRPr sz="2399"/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6F8EA-316C-41DE-B9A4-EDCC3A85ED9A}" type="datetimeFigureOut">
              <a:rPr lang="en-US" smtClean="0"/>
              <a:pPr/>
              <a:t>11/10/2022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2715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6F8EA-316C-41DE-B9A4-EDCC3A85ED9A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7140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2628" y="365125"/>
            <a:ext cx="262821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7982" y="365125"/>
            <a:ext cx="7732286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6F8EA-316C-41DE-B9A4-EDCC3A85ED9A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6417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6F8EA-316C-41DE-B9A4-EDCC3A85ED9A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4985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633" y="1709739"/>
            <a:ext cx="10512862" cy="2852737"/>
          </a:xfrm>
        </p:spPr>
        <p:txBody>
          <a:bodyPr anchor="b"/>
          <a:lstStyle>
            <a:lvl1pPr>
              <a:defRPr sz="5998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633" y="4589464"/>
            <a:ext cx="10512862" cy="1500187"/>
          </a:xfrm>
        </p:spPr>
        <p:txBody>
          <a:bodyPr/>
          <a:lstStyle>
            <a:lvl1pPr marL="0" indent="0">
              <a:buNone/>
              <a:defRPr sz="2399">
                <a:solidFill>
                  <a:schemeClr val="tx1">
                    <a:tint val="75000"/>
                  </a:schemeClr>
                </a:solidFill>
              </a:defRPr>
            </a:lvl1pPr>
            <a:lvl2pPr marL="457063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6F8EA-316C-41DE-B9A4-EDCC3A85ED9A}" type="datetimeFigureOut">
              <a:rPr lang="en-US" smtClean="0"/>
              <a:pPr/>
              <a:t>11/10/2022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9480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7982" y="1825625"/>
            <a:ext cx="5180251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592" y="1825625"/>
            <a:ext cx="5180251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6F8EA-316C-41DE-B9A4-EDCC3A85ED9A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9835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569" y="365126"/>
            <a:ext cx="105128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570" y="1681163"/>
            <a:ext cx="5156444" cy="82391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570" y="2505075"/>
            <a:ext cx="5156444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0593" y="1681163"/>
            <a:ext cx="5181838" cy="82391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593" y="2505075"/>
            <a:ext cx="518183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6F8EA-316C-41DE-B9A4-EDCC3A85ED9A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7883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6F8EA-316C-41DE-B9A4-EDCC3A85ED9A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2035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6F8EA-316C-41DE-B9A4-EDCC3A85ED9A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7760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570" y="457200"/>
            <a:ext cx="3931213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838" y="987426"/>
            <a:ext cx="6170593" cy="4873625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399"/>
            </a:lvl3pPr>
            <a:lvl4pPr>
              <a:defRPr sz="1999"/>
            </a:lvl4pPr>
            <a:lvl5pPr>
              <a:defRPr sz="1999"/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570" y="2057400"/>
            <a:ext cx="393121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6F8EA-316C-41DE-B9A4-EDCC3A85ED9A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0415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570" y="457200"/>
            <a:ext cx="3931213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838" y="987426"/>
            <a:ext cx="6170593" cy="4873625"/>
          </a:xfrm>
        </p:spPr>
        <p:txBody>
          <a:bodyPr/>
          <a:lstStyle>
            <a:lvl1pPr marL="0" indent="0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570" y="2057400"/>
            <a:ext cx="393121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6F8EA-316C-41DE-B9A4-EDCC3A85ED9A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9322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7982" y="365126"/>
            <a:ext cx="1051286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7982" y="1825625"/>
            <a:ext cx="1051286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7982" y="6356351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C6F8EA-316C-41DE-B9A4-EDCC3A85ED9A}" type="datetimeFigureOut">
              <a:rPr lang="en-US" smtClean="0"/>
              <a:pPr/>
              <a:t>11/10/2022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7549" y="6356351"/>
            <a:ext cx="41137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08357" y="6356351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1BBB0-96F0-4077-A278-0F3FB5C104D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9223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126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31" indent="-228531" algn="l" defTabSz="9141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59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657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2056783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8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7" Type="http://schemas.openxmlformats.org/officeDocument/2006/relationships/image" Target="../media/image16.pn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7" Type="http://schemas.openxmlformats.org/officeDocument/2006/relationships/image" Target="../media/image16.png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7" Type="http://schemas.openxmlformats.org/officeDocument/2006/relationships/image" Target="../media/image17.gif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3" Type="http://schemas.openxmlformats.org/officeDocument/2006/relationships/diagramLayout" Target="../diagrams/layout14.xml"/><Relationship Id="rId7" Type="http://schemas.openxmlformats.org/officeDocument/2006/relationships/image" Target="../media/image19.gif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4.xml"/><Relationship Id="rId11" Type="http://schemas.openxmlformats.org/officeDocument/2006/relationships/image" Target="../media/image35.png"/><Relationship Id="rId5" Type="http://schemas.openxmlformats.org/officeDocument/2006/relationships/diagramColors" Target="../diagrams/colors14.xml"/><Relationship Id="rId10" Type="http://schemas.openxmlformats.org/officeDocument/2006/relationships/image" Target="../media/image21.png"/><Relationship Id="rId4" Type="http://schemas.openxmlformats.org/officeDocument/2006/relationships/diagramQuickStyle" Target="../diagrams/quickStyle14.xml"/><Relationship Id="rId9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7" Type="http://schemas.openxmlformats.org/officeDocument/2006/relationships/image" Target="../media/image18.jpeg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diagramLayout" Target="../diagrams/layout16.xml"/><Relationship Id="rId7" Type="http://schemas.openxmlformats.org/officeDocument/2006/relationships/image" Target="../media/image36.png"/><Relationship Id="rId12" Type="http://schemas.openxmlformats.org/officeDocument/2006/relationships/image" Target="../media/image37.png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6.xml"/><Relationship Id="rId11" Type="http://schemas.openxmlformats.org/officeDocument/2006/relationships/image" Target="../media/image40.png"/><Relationship Id="rId5" Type="http://schemas.openxmlformats.org/officeDocument/2006/relationships/diagramColors" Target="../diagrams/colors16.xml"/><Relationship Id="rId10" Type="http://schemas.openxmlformats.org/officeDocument/2006/relationships/image" Target="../media/image39.png"/><Relationship Id="rId4" Type="http://schemas.openxmlformats.org/officeDocument/2006/relationships/diagramQuickStyle" Target="../diagrams/quickStyle16.xml"/><Relationship Id="rId9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7" Type="http://schemas.openxmlformats.org/officeDocument/2006/relationships/image" Target="../media/image22.png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diagramLayout" Target="../diagrams/layout18.xml"/><Relationship Id="rId7" Type="http://schemas.openxmlformats.org/officeDocument/2006/relationships/image" Target="../media/image23.jpeg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3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11" Type="http://schemas.openxmlformats.org/officeDocument/2006/relationships/image" Target="../media/image8.png"/><Relationship Id="rId5" Type="http://schemas.openxmlformats.org/officeDocument/2006/relationships/diagramColors" Target="../diagrams/colors3.xml"/><Relationship Id="rId10" Type="http://schemas.openxmlformats.org/officeDocument/2006/relationships/image" Target="../media/image7.png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11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4.xml"/><Relationship Id="rId11" Type="http://schemas.openxmlformats.org/officeDocument/2006/relationships/image" Target="../media/image15.png"/><Relationship Id="rId5" Type="http://schemas.openxmlformats.org/officeDocument/2006/relationships/diagramColors" Target="../diagrams/colors4.xml"/><Relationship Id="rId10" Type="http://schemas.openxmlformats.org/officeDocument/2006/relationships/image" Target="../media/image14.png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16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diagramLayout" Target="../diagrams/layout6.xml"/><Relationship Id="rId7" Type="http://schemas.openxmlformats.org/officeDocument/2006/relationships/image" Target="../media/image17.gif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3"/>
          <p:cNvSpPr txBox="1">
            <a:spLocks/>
          </p:cNvSpPr>
          <p:nvPr/>
        </p:nvSpPr>
        <p:spPr>
          <a:xfrm>
            <a:off x="117748" y="109752"/>
            <a:ext cx="1656184" cy="58294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2C8230C-012A-432B-A69D-ACF4F06F3B4E}" type="datetime2">
              <a:rPr lang="en-GB" sz="1800" smtClean="0">
                <a:latin typeface="AR CENA" panose="02000000000000000000" pitchFamily="2" charset="0"/>
                <a:ea typeface="Tahoma" panose="020B0604030504040204" pitchFamily="34" charset="0"/>
                <a:cs typeface="Arial" panose="020B0604020202020204" pitchFamily="34" charset="0"/>
              </a:rPr>
              <a:pPr algn="ctr"/>
              <a:t>Thursday, 10 November 2022</a:t>
            </a:fld>
            <a:endParaRPr lang="en-GB" sz="1800" dirty="0">
              <a:latin typeface="AR CENA" panose="02000000000000000000" pitchFamily="2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99947" y="836712"/>
            <a:ext cx="99171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dirty="0">
                <a:solidFill>
                  <a:schemeClr val="bg1">
                    <a:lumMod val="50000"/>
                  </a:schemeClr>
                </a:solidFill>
                <a:latin typeface="AR CENA" panose="02000000000000000000" pitchFamily="2" charset="0"/>
                <a:ea typeface="Tahoma" panose="020B0604030504040204" pitchFamily="34" charset="0"/>
                <a:cs typeface="Arial" panose="020B0604020202020204" pitchFamily="34" charset="0"/>
              </a:rPr>
              <a:t>Lesson Objective: To be able to find the equation of graphs parallel or perpendicular to others and passing through a specific point.</a:t>
            </a:r>
            <a:endParaRPr lang="en-GB" sz="2200" dirty="0">
              <a:solidFill>
                <a:schemeClr val="bg1">
                  <a:lumMod val="50000"/>
                </a:schemeClr>
              </a:solidFill>
              <a:latin typeface="AR CENA" panose="02000000000000000000" pitchFamily="2" charset="0"/>
              <a:ea typeface="Tahoma" panose="020B060403050404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7948" y="116633"/>
            <a:ext cx="10081120" cy="576064"/>
          </a:xfrm>
          <a:solidFill>
            <a:schemeClr val="tx2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sz="3200" dirty="0">
                <a:solidFill>
                  <a:schemeClr val="bg2"/>
                </a:solidFill>
                <a:latin typeface="AR CENA" panose="02000000000000000000" pitchFamily="2" charset="0"/>
              </a:rPr>
              <a:t>Parallel and Perpendicular Lines.</a:t>
            </a: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779330489"/>
              </p:ext>
            </p:extLst>
          </p:nvPr>
        </p:nvGraphicFramePr>
        <p:xfrm>
          <a:off x="153752" y="836712"/>
          <a:ext cx="1584176" cy="5904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422004" y="1750168"/>
            <a:ext cx="1558440" cy="46166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GB" sz="2400" dirty="0">
                <a:solidFill>
                  <a:schemeClr val="tx1"/>
                </a:solidFill>
                <a:latin typeface="AR CENA" panose="02000000000000000000" pitchFamily="2" charset="0"/>
              </a:rPr>
              <a:t>Starter Task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109514" y="6296190"/>
            <a:ext cx="9697988" cy="461665"/>
          </a:xfrm>
          <a:prstGeom prst="rect">
            <a:avLst/>
          </a:prstGeom>
          <a:solidFill>
            <a:srgbClr val="CCFF99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AR CENA" panose="02000000000000000000" pitchFamily="2" charset="0"/>
                <a:cs typeface="Arial" panose="020B0604020202020204" pitchFamily="34" charset="0"/>
              </a:rPr>
              <a:t>Keywords: Equation </a:t>
            </a:r>
            <a:r>
              <a:rPr lang="en-GB" sz="2400" dirty="0">
                <a:latin typeface="AR CENA" panose="02000000000000000000" pitchFamily="2" charset="0"/>
                <a:cs typeface="Arial" panose="020B0604020202020204" pitchFamily="34" charset="0"/>
                <a:sym typeface="Wingdings" panose="05000000000000000000" pitchFamily="2" charset="2"/>
              </a:rPr>
              <a:t> y = mx + c  Negative Reciprocal  Parallel  Perpendicular.</a:t>
            </a:r>
            <a:endParaRPr lang="en-GB" sz="2400" dirty="0">
              <a:latin typeface="AR CENA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710036" y="2361487"/>
            <a:ext cx="24482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AR CENA" panose="02000000000000000000" pitchFamily="2" charset="0"/>
                <a:cs typeface="Arial" panose="020B0604020202020204" pitchFamily="34" charset="0"/>
              </a:rPr>
              <a:t>Copy and complete this table…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8"/>
          <a:srcRect l="26305" t="23271" r="31269" b="24565"/>
          <a:stretch/>
        </p:blipFill>
        <p:spPr>
          <a:xfrm>
            <a:off x="5916964" y="1930591"/>
            <a:ext cx="5890538" cy="4071930"/>
          </a:xfrm>
          <a:prstGeom prst="rect">
            <a:avLst/>
          </a:prstGeom>
        </p:spPr>
      </p:pic>
      <p:pic>
        <p:nvPicPr>
          <p:cNvPr id="17" name="Picture 4" descr="Image result for student working clipart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0036" y="3381939"/>
            <a:ext cx="2550388" cy="2620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9838829" y="2498845"/>
            <a:ext cx="1803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FF0000"/>
                </a:solidFill>
                <a:latin typeface="AR CENA" panose="02000000000000000000" pitchFamily="2" charset="0"/>
                <a:ea typeface="Tahoma" panose="020B0604030504040204" pitchFamily="34" charset="0"/>
                <a:cs typeface="Arial" panose="020B0604020202020204" pitchFamily="34" charset="0"/>
              </a:rPr>
              <a:t>y = 3x + 5</a:t>
            </a:r>
            <a:endParaRPr lang="en-GB" sz="2400" dirty="0">
              <a:solidFill>
                <a:srgbClr val="FF0000"/>
              </a:solidFill>
              <a:latin typeface="AR CENA" panose="02000000000000000000" pitchFamily="2" charset="0"/>
              <a:ea typeface="Tahoma" panose="020B060403050404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838830" y="3003190"/>
            <a:ext cx="1803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FF0000"/>
                </a:solidFill>
                <a:latin typeface="AR CENA" panose="02000000000000000000" pitchFamily="2" charset="0"/>
                <a:ea typeface="Tahoma" panose="020B0604030504040204" pitchFamily="34" charset="0"/>
                <a:cs typeface="Arial" panose="020B0604020202020204" pitchFamily="34" charset="0"/>
              </a:rPr>
              <a:t>y = 5x – 2</a:t>
            </a:r>
            <a:endParaRPr lang="en-GB" sz="2400" dirty="0">
              <a:solidFill>
                <a:srgbClr val="FF0000"/>
              </a:solidFill>
              <a:latin typeface="AR CENA" panose="02000000000000000000" pitchFamily="2" charset="0"/>
              <a:ea typeface="Tahoma" panose="020B060403050404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838830" y="3489506"/>
            <a:ext cx="1803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FF0000"/>
                </a:solidFill>
                <a:latin typeface="AR CENA" panose="02000000000000000000" pitchFamily="2" charset="0"/>
                <a:ea typeface="Tahoma" panose="020B0604030504040204" pitchFamily="34" charset="0"/>
                <a:cs typeface="Arial" panose="020B0604020202020204" pitchFamily="34" charset="0"/>
              </a:rPr>
              <a:t>y = -2x + 7</a:t>
            </a:r>
            <a:endParaRPr lang="en-GB" sz="2400" dirty="0">
              <a:solidFill>
                <a:srgbClr val="FF0000"/>
              </a:solidFill>
              <a:latin typeface="AR CENA" panose="02000000000000000000" pitchFamily="2" charset="0"/>
              <a:ea typeface="Tahoma" panose="020B060403050404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838829" y="3975822"/>
            <a:ext cx="18039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FF0000"/>
                </a:solidFill>
                <a:latin typeface="AR CENA" panose="02000000000000000000" pitchFamily="2" charset="0"/>
                <a:ea typeface="Tahoma" panose="020B0604030504040204" pitchFamily="34" charset="0"/>
                <a:cs typeface="Arial" panose="020B0604020202020204" pitchFamily="34" charset="0"/>
              </a:rPr>
              <a:t>y = ½x + 9</a:t>
            </a:r>
            <a:endParaRPr lang="en-GB" sz="2400" dirty="0">
              <a:solidFill>
                <a:srgbClr val="FF0000"/>
              </a:solidFill>
              <a:latin typeface="AR CENA" panose="02000000000000000000" pitchFamily="2" charset="0"/>
              <a:ea typeface="Tahoma" panose="020B060403050404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838829" y="4497960"/>
            <a:ext cx="18039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FF0000"/>
                </a:solidFill>
                <a:latin typeface="AR CENA" panose="02000000000000000000" pitchFamily="2" charset="0"/>
                <a:ea typeface="Tahoma" panose="020B0604030504040204" pitchFamily="34" charset="0"/>
                <a:cs typeface="Arial" panose="020B0604020202020204" pitchFamily="34" charset="0"/>
              </a:rPr>
              <a:t>y = -¼x – 3</a:t>
            </a:r>
            <a:endParaRPr lang="en-GB" sz="2400" dirty="0">
              <a:solidFill>
                <a:srgbClr val="FF0000"/>
              </a:solidFill>
              <a:latin typeface="AR CENA" panose="02000000000000000000" pitchFamily="2" charset="0"/>
              <a:ea typeface="Tahoma" panose="020B060403050404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838829" y="4966483"/>
            <a:ext cx="18039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FF0000"/>
                </a:solidFill>
                <a:latin typeface="AR CENA" panose="02000000000000000000" pitchFamily="2" charset="0"/>
                <a:ea typeface="Tahoma" panose="020B0604030504040204" pitchFamily="34" charset="0"/>
                <a:cs typeface="Arial" panose="020B0604020202020204" pitchFamily="34" charset="0"/>
              </a:rPr>
              <a:t>y = 4</a:t>
            </a:r>
            <a:endParaRPr lang="en-GB" sz="2400" dirty="0">
              <a:solidFill>
                <a:srgbClr val="FF0000"/>
              </a:solidFill>
              <a:latin typeface="AR CENA" panose="02000000000000000000" pitchFamily="2" charset="0"/>
              <a:ea typeface="Tahoma" panose="020B060403050404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838829" y="5441162"/>
            <a:ext cx="1803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FF0000"/>
                </a:solidFill>
                <a:latin typeface="AR CENA" panose="02000000000000000000" pitchFamily="2" charset="0"/>
                <a:ea typeface="Tahoma" panose="020B0604030504040204" pitchFamily="34" charset="0"/>
                <a:cs typeface="Arial" panose="020B0604020202020204" pitchFamily="34" charset="0"/>
              </a:rPr>
              <a:t>y = x</a:t>
            </a:r>
            <a:endParaRPr lang="en-GB" sz="2400" dirty="0">
              <a:solidFill>
                <a:srgbClr val="FF0000"/>
              </a:solidFill>
              <a:latin typeface="AR CENA" panose="02000000000000000000" pitchFamily="2" charset="0"/>
              <a:ea typeface="Tahoma" panose="020B060403050404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6858202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3"/>
          <p:cNvSpPr txBox="1">
            <a:spLocks/>
          </p:cNvSpPr>
          <p:nvPr/>
        </p:nvSpPr>
        <p:spPr>
          <a:xfrm>
            <a:off x="117748" y="109752"/>
            <a:ext cx="1656184" cy="58294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2C8230C-012A-432B-A69D-ACF4F06F3B4E}" type="datetime2">
              <a:rPr lang="en-GB" sz="1800" smtClean="0">
                <a:latin typeface="AR CENA" panose="02000000000000000000" pitchFamily="2" charset="0"/>
                <a:ea typeface="Tahoma" panose="020B0604030504040204" pitchFamily="34" charset="0"/>
                <a:cs typeface="Arial" panose="020B0604020202020204" pitchFamily="34" charset="0"/>
              </a:rPr>
              <a:pPr algn="ctr"/>
              <a:t>Thursday, 10 November 2022</a:t>
            </a:fld>
            <a:endParaRPr lang="en-GB" sz="1800" dirty="0">
              <a:latin typeface="AR CENA" panose="02000000000000000000" pitchFamily="2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99947" y="836712"/>
            <a:ext cx="99171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dirty="0">
                <a:solidFill>
                  <a:schemeClr val="bg1">
                    <a:lumMod val="50000"/>
                  </a:schemeClr>
                </a:solidFill>
                <a:latin typeface="AR CENA" panose="02000000000000000000" pitchFamily="2" charset="0"/>
                <a:ea typeface="Tahoma" panose="020B0604030504040204" pitchFamily="34" charset="0"/>
                <a:cs typeface="Arial" panose="020B0604020202020204" pitchFamily="34" charset="0"/>
              </a:rPr>
              <a:t>Lesson Objective: To be able to find the equation of graphs parallel or perpendicular to others and passing through a specific point.</a:t>
            </a:r>
            <a:endParaRPr lang="en-GB" sz="2200" dirty="0">
              <a:solidFill>
                <a:schemeClr val="bg1">
                  <a:lumMod val="50000"/>
                </a:schemeClr>
              </a:solidFill>
              <a:latin typeface="AR CENA" panose="02000000000000000000" pitchFamily="2" charset="0"/>
              <a:ea typeface="Tahoma" panose="020B060403050404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7948" y="116633"/>
            <a:ext cx="10081120" cy="576064"/>
          </a:xfrm>
          <a:solidFill>
            <a:schemeClr val="tx2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sz="3200" dirty="0">
                <a:solidFill>
                  <a:schemeClr val="bg2"/>
                </a:solidFill>
                <a:latin typeface="AR CENA" panose="02000000000000000000" pitchFamily="2" charset="0"/>
              </a:rPr>
              <a:t>Parallel and Perpendicular Lines.</a:t>
            </a:r>
          </a:p>
        </p:txBody>
      </p:sp>
      <p:graphicFrame>
        <p:nvGraphicFramePr>
          <p:cNvPr id="7" name="Diagram 6"/>
          <p:cNvGraphicFramePr/>
          <p:nvPr/>
        </p:nvGraphicFramePr>
        <p:xfrm>
          <a:off x="153752" y="836712"/>
          <a:ext cx="1584176" cy="5904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2109514" y="6296190"/>
            <a:ext cx="9697988" cy="461665"/>
          </a:xfrm>
          <a:prstGeom prst="rect">
            <a:avLst/>
          </a:prstGeom>
          <a:solidFill>
            <a:srgbClr val="CCFF99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AR CENA" panose="02000000000000000000" pitchFamily="2" charset="0"/>
                <a:cs typeface="Arial" panose="020B0604020202020204" pitchFamily="34" charset="0"/>
              </a:rPr>
              <a:t>Keywords: Equation </a:t>
            </a:r>
            <a:r>
              <a:rPr lang="en-GB" sz="2400" dirty="0">
                <a:latin typeface="AR CENA" panose="02000000000000000000" pitchFamily="2" charset="0"/>
                <a:cs typeface="Arial" panose="020B0604020202020204" pitchFamily="34" charset="0"/>
                <a:sym typeface="Wingdings" panose="05000000000000000000" pitchFamily="2" charset="2"/>
              </a:rPr>
              <a:t> y = mx + c  Negative Reciprocal  Parallel  Perpendicular.</a:t>
            </a:r>
            <a:endParaRPr lang="en-GB" sz="2400" dirty="0">
              <a:latin typeface="AR CENA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2125294-ACF7-4247-8468-B4B4490E0C5E}"/>
              </a:ext>
            </a:extLst>
          </p:cNvPr>
          <p:cNvSpPr txBox="1"/>
          <p:nvPr/>
        </p:nvSpPr>
        <p:spPr>
          <a:xfrm>
            <a:off x="1994234" y="1747193"/>
            <a:ext cx="10081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0070C0"/>
                </a:solidFill>
                <a:latin typeface="AR CENA" panose="02000000000000000000" pitchFamily="2" charset="0"/>
                <a:ea typeface="Tahoma" panose="020B0604030504040204" pitchFamily="34" charset="0"/>
                <a:cs typeface="Arial" panose="020B0604020202020204" pitchFamily="34" charset="0"/>
              </a:rPr>
              <a:t>Whiteboard Task:</a:t>
            </a:r>
            <a:endParaRPr lang="en-GB" sz="2800" b="1" dirty="0">
              <a:solidFill>
                <a:srgbClr val="0070C0"/>
              </a:solidFill>
              <a:latin typeface="AR CENA" panose="02000000000000000000" pitchFamily="2" charset="0"/>
              <a:ea typeface="Tahoma" panose="020B060403050404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AF322A6-04F2-414E-9400-2902FDE8C1BC}"/>
              </a:ext>
            </a:extLst>
          </p:cNvPr>
          <p:cNvSpPr txBox="1"/>
          <p:nvPr/>
        </p:nvSpPr>
        <p:spPr>
          <a:xfrm>
            <a:off x="2128058" y="2180977"/>
            <a:ext cx="9813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AR CENA" panose="02000000000000000000" pitchFamily="2" charset="0"/>
                <a:ea typeface="Tahoma" panose="020B0604030504040204" pitchFamily="34" charset="0"/>
                <a:cs typeface="Arial" panose="020B0604020202020204" pitchFamily="34" charset="0"/>
              </a:rPr>
              <a:t>Write down the equation of a line parallel to…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91B635F-32A8-4F3B-A9AE-5D94212BE553}"/>
              </a:ext>
            </a:extLst>
          </p:cNvPr>
          <p:cNvSpPr/>
          <p:nvPr/>
        </p:nvSpPr>
        <p:spPr>
          <a:xfrm>
            <a:off x="4221219" y="3546234"/>
            <a:ext cx="5474576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>
                <a:ln w="9525">
                  <a:solidFill>
                    <a:sysClr val="windowText" lastClr="000000"/>
                  </a:solidFill>
                  <a:prstDash val="solid"/>
                </a:ln>
                <a:solidFill>
                  <a:srgbClr val="CCFF99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 CENA" panose="02000000000000000000" pitchFamily="2" charset="0"/>
              </a:rPr>
              <a:t>y = -½x – 2</a:t>
            </a:r>
          </a:p>
        </p:txBody>
      </p:sp>
      <p:sp>
        <p:nvSpPr>
          <p:cNvPr id="3" name="Cloud 2">
            <a:extLst>
              <a:ext uri="{FF2B5EF4-FFF2-40B4-BE49-F238E27FC236}">
                <a16:creationId xmlns:a16="http://schemas.microsoft.com/office/drawing/2014/main" id="{C8FD2878-6D51-4046-9C8B-32F9BA28E4EC}"/>
              </a:ext>
            </a:extLst>
          </p:cNvPr>
          <p:cNvSpPr/>
          <p:nvPr/>
        </p:nvSpPr>
        <p:spPr>
          <a:xfrm>
            <a:off x="8974732" y="5096225"/>
            <a:ext cx="2448272" cy="936104"/>
          </a:xfrm>
          <a:prstGeom prst="cloud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>
                <a:latin typeface="AR CENA" panose="02000000000000000000" pitchFamily="2" charset="0"/>
              </a:rPr>
              <a:t>y = -½x – 18</a:t>
            </a:r>
          </a:p>
        </p:txBody>
      </p:sp>
      <p:sp>
        <p:nvSpPr>
          <p:cNvPr id="23" name="Cloud 22">
            <a:extLst>
              <a:ext uri="{FF2B5EF4-FFF2-40B4-BE49-F238E27FC236}">
                <a16:creationId xmlns:a16="http://schemas.microsoft.com/office/drawing/2014/main" id="{3804B54F-5C81-43B8-9FC6-514EA35EC6C2}"/>
              </a:ext>
            </a:extLst>
          </p:cNvPr>
          <p:cNvSpPr/>
          <p:nvPr/>
        </p:nvSpPr>
        <p:spPr>
          <a:xfrm>
            <a:off x="2349996" y="2642642"/>
            <a:ext cx="1656184" cy="936104"/>
          </a:xfrm>
          <a:prstGeom prst="cloud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>
                <a:latin typeface="AR CENA" panose="02000000000000000000" pitchFamily="2" charset="0"/>
              </a:rPr>
              <a:t>y = -½x</a:t>
            </a:r>
          </a:p>
        </p:txBody>
      </p:sp>
      <p:sp>
        <p:nvSpPr>
          <p:cNvPr id="24" name="Cloud 23">
            <a:extLst>
              <a:ext uri="{FF2B5EF4-FFF2-40B4-BE49-F238E27FC236}">
                <a16:creationId xmlns:a16="http://schemas.microsoft.com/office/drawing/2014/main" id="{119E0065-0345-46E4-B9C3-7A9FB0A15FEE}"/>
              </a:ext>
            </a:extLst>
          </p:cNvPr>
          <p:cNvSpPr/>
          <p:nvPr/>
        </p:nvSpPr>
        <p:spPr>
          <a:xfrm>
            <a:off x="2566020" y="5127665"/>
            <a:ext cx="2516400" cy="936104"/>
          </a:xfrm>
          <a:prstGeom prst="cloud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>
                <a:latin typeface="AR CENA" panose="02000000000000000000" pitchFamily="2" charset="0"/>
              </a:rPr>
              <a:t>y = -½x – ¼</a:t>
            </a:r>
          </a:p>
        </p:txBody>
      </p:sp>
      <p:sp>
        <p:nvSpPr>
          <p:cNvPr id="25" name="Cloud 24">
            <a:extLst>
              <a:ext uri="{FF2B5EF4-FFF2-40B4-BE49-F238E27FC236}">
                <a16:creationId xmlns:a16="http://schemas.microsoft.com/office/drawing/2014/main" id="{8260039A-2361-4B71-B2CE-8D37B9698637}"/>
              </a:ext>
            </a:extLst>
          </p:cNvPr>
          <p:cNvSpPr/>
          <p:nvPr/>
        </p:nvSpPr>
        <p:spPr>
          <a:xfrm>
            <a:off x="9248378" y="2596551"/>
            <a:ext cx="2376263" cy="936104"/>
          </a:xfrm>
          <a:prstGeom prst="cloud">
            <a:avLst/>
          </a:prstGeom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>
                <a:latin typeface="AR CENA" panose="02000000000000000000" pitchFamily="2" charset="0"/>
              </a:rPr>
              <a:t>y = -½x - 10 </a:t>
            </a:r>
          </a:p>
        </p:txBody>
      </p:sp>
      <p:sp>
        <p:nvSpPr>
          <p:cNvPr id="26" name="Cloud 25">
            <a:extLst>
              <a:ext uri="{FF2B5EF4-FFF2-40B4-BE49-F238E27FC236}">
                <a16:creationId xmlns:a16="http://schemas.microsoft.com/office/drawing/2014/main" id="{12A4CA6C-0E9E-43F7-AB87-0D0F28DDB466}"/>
              </a:ext>
            </a:extLst>
          </p:cNvPr>
          <p:cNvSpPr/>
          <p:nvPr/>
        </p:nvSpPr>
        <p:spPr>
          <a:xfrm>
            <a:off x="5836024" y="5096225"/>
            <a:ext cx="2202603" cy="936104"/>
          </a:xfrm>
          <a:prstGeom prst="cloud">
            <a:avLst/>
          </a:prstGeom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>
                <a:latin typeface="AR CENA" panose="02000000000000000000" pitchFamily="2" charset="0"/>
              </a:rPr>
              <a:t>y = -½x + 1</a:t>
            </a:r>
          </a:p>
        </p:txBody>
      </p:sp>
      <p:sp>
        <p:nvSpPr>
          <p:cNvPr id="27" name="Cloud 26">
            <a:extLst>
              <a:ext uri="{FF2B5EF4-FFF2-40B4-BE49-F238E27FC236}">
                <a16:creationId xmlns:a16="http://schemas.microsoft.com/office/drawing/2014/main" id="{80924A8B-A426-4E77-9585-210DCAB9243F}"/>
              </a:ext>
            </a:extLst>
          </p:cNvPr>
          <p:cNvSpPr/>
          <p:nvPr/>
        </p:nvSpPr>
        <p:spPr>
          <a:xfrm>
            <a:off x="1917948" y="3959141"/>
            <a:ext cx="2304256" cy="936104"/>
          </a:xfrm>
          <a:prstGeom prst="cloud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>
                <a:latin typeface="AR CENA" panose="02000000000000000000" pitchFamily="2" charset="0"/>
              </a:rPr>
              <a:t>y = -½x + 5</a:t>
            </a:r>
          </a:p>
        </p:txBody>
      </p:sp>
      <p:sp>
        <p:nvSpPr>
          <p:cNvPr id="28" name="Cloud 27">
            <a:extLst>
              <a:ext uri="{FF2B5EF4-FFF2-40B4-BE49-F238E27FC236}">
                <a16:creationId xmlns:a16="http://schemas.microsoft.com/office/drawing/2014/main" id="{8C49C96A-8FA7-4E36-99B6-9FC0AA7FD1B1}"/>
              </a:ext>
            </a:extLst>
          </p:cNvPr>
          <p:cNvSpPr/>
          <p:nvPr/>
        </p:nvSpPr>
        <p:spPr>
          <a:xfrm>
            <a:off x="9771944" y="3829764"/>
            <a:ext cx="2303410" cy="936104"/>
          </a:xfrm>
          <a:prstGeom prst="cloud">
            <a:avLst/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>
                <a:latin typeface="AR CENA" panose="02000000000000000000" pitchFamily="2" charset="0"/>
              </a:rPr>
              <a:t>y = -½x + 2</a:t>
            </a:r>
          </a:p>
        </p:txBody>
      </p:sp>
      <p:sp>
        <p:nvSpPr>
          <p:cNvPr id="30" name="Cloud 29">
            <a:extLst>
              <a:ext uri="{FF2B5EF4-FFF2-40B4-BE49-F238E27FC236}">
                <a16:creationId xmlns:a16="http://schemas.microsoft.com/office/drawing/2014/main" id="{CF4D0E57-3BD6-40B3-A095-5100561B07D8}"/>
              </a:ext>
            </a:extLst>
          </p:cNvPr>
          <p:cNvSpPr/>
          <p:nvPr/>
        </p:nvSpPr>
        <p:spPr>
          <a:xfrm>
            <a:off x="5570062" y="2660649"/>
            <a:ext cx="2376264" cy="936104"/>
          </a:xfrm>
          <a:prstGeom prst="cloud">
            <a:avLst/>
          </a:prstGeom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>
                <a:latin typeface="AR CENA" panose="02000000000000000000" pitchFamily="2" charset="0"/>
              </a:rPr>
              <a:t>y = -½x – 6</a:t>
            </a:r>
          </a:p>
        </p:txBody>
      </p:sp>
    </p:spTree>
    <p:extLst>
      <p:ext uri="{BB962C8B-B14F-4D97-AF65-F5344CB8AC3E}">
        <p14:creationId xmlns:p14="http://schemas.microsoft.com/office/powerpoint/2010/main" val="12334827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3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3"/>
          <p:cNvSpPr txBox="1">
            <a:spLocks/>
          </p:cNvSpPr>
          <p:nvPr/>
        </p:nvSpPr>
        <p:spPr>
          <a:xfrm>
            <a:off x="117748" y="109752"/>
            <a:ext cx="1656184" cy="58294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2C8230C-012A-432B-A69D-ACF4F06F3B4E}" type="datetime2">
              <a:rPr lang="en-GB" sz="1800" smtClean="0">
                <a:latin typeface="AR CENA" panose="02000000000000000000" pitchFamily="2" charset="0"/>
                <a:ea typeface="Tahoma" panose="020B0604030504040204" pitchFamily="34" charset="0"/>
                <a:cs typeface="Arial" panose="020B0604020202020204" pitchFamily="34" charset="0"/>
              </a:rPr>
              <a:pPr algn="ctr"/>
              <a:t>Thursday, 10 November 2022</a:t>
            </a:fld>
            <a:endParaRPr lang="en-GB" sz="1800" dirty="0">
              <a:latin typeface="AR CENA" panose="02000000000000000000" pitchFamily="2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99947" y="836712"/>
            <a:ext cx="99171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dirty="0">
                <a:solidFill>
                  <a:schemeClr val="bg1">
                    <a:lumMod val="50000"/>
                  </a:schemeClr>
                </a:solidFill>
                <a:latin typeface="AR CENA" panose="02000000000000000000" pitchFamily="2" charset="0"/>
                <a:ea typeface="Tahoma" panose="020B0604030504040204" pitchFamily="34" charset="0"/>
                <a:cs typeface="Arial" panose="020B0604020202020204" pitchFamily="34" charset="0"/>
              </a:rPr>
              <a:t>Lesson Objective: To be able to find the equation of graphs parallel or perpendicular to others and passing through a specific point.</a:t>
            </a:r>
            <a:endParaRPr lang="en-GB" sz="2200" dirty="0">
              <a:solidFill>
                <a:schemeClr val="bg1">
                  <a:lumMod val="50000"/>
                </a:schemeClr>
              </a:solidFill>
              <a:latin typeface="AR CENA" panose="02000000000000000000" pitchFamily="2" charset="0"/>
              <a:ea typeface="Tahoma" panose="020B060403050404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7948" y="116633"/>
            <a:ext cx="10081120" cy="576064"/>
          </a:xfrm>
          <a:solidFill>
            <a:schemeClr val="tx2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sz="3200" dirty="0">
                <a:solidFill>
                  <a:schemeClr val="bg2"/>
                </a:solidFill>
                <a:latin typeface="AR CENA" panose="02000000000000000000" pitchFamily="2" charset="0"/>
              </a:rPr>
              <a:t>Parallel and Perpendicular Lines.</a:t>
            </a:r>
          </a:p>
        </p:txBody>
      </p:sp>
      <p:graphicFrame>
        <p:nvGraphicFramePr>
          <p:cNvPr id="7" name="Diagram 6"/>
          <p:cNvGraphicFramePr/>
          <p:nvPr/>
        </p:nvGraphicFramePr>
        <p:xfrm>
          <a:off x="153752" y="836712"/>
          <a:ext cx="1584176" cy="5904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2109514" y="6296190"/>
            <a:ext cx="9697988" cy="461665"/>
          </a:xfrm>
          <a:prstGeom prst="rect">
            <a:avLst/>
          </a:prstGeom>
          <a:solidFill>
            <a:srgbClr val="CCFF99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AR CENA" panose="02000000000000000000" pitchFamily="2" charset="0"/>
                <a:cs typeface="Arial" panose="020B0604020202020204" pitchFamily="34" charset="0"/>
              </a:rPr>
              <a:t>Keywords: Equation </a:t>
            </a:r>
            <a:r>
              <a:rPr lang="en-GB" sz="2400" dirty="0">
                <a:latin typeface="AR CENA" panose="02000000000000000000" pitchFamily="2" charset="0"/>
                <a:cs typeface="Arial" panose="020B0604020202020204" pitchFamily="34" charset="0"/>
                <a:sym typeface="Wingdings" panose="05000000000000000000" pitchFamily="2" charset="2"/>
              </a:rPr>
              <a:t> y = mx + c  Negative Reciprocal  Parallel  Perpendicular.</a:t>
            </a:r>
            <a:endParaRPr lang="en-GB" sz="2400" dirty="0">
              <a:latin typeface="AR CENA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8CD0811-D137-41D8-8FF9-82B45BC875FC}"/>
              </a:ext>
            </a:extLst>
          </p:cNvPr>
          <p:cNvSpPr txBox="1"/>
          <p:nvPr/>
        </p:nvSpPr>
        <p:spPr>
          <a:xfrm>
            <a:off x="6707275" y="1760918"/>
            <a:ext cx="52917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0070C0"/>
                </a:solidFill>
                <a:latin typeface="AR CENA" panose="02000000000000000000" pitchFamily="2" charset="0"/>
                <a:ea typeface="Tahoma" panose="020B0604030504040204" pitchFamily="34" charset="0"/>
                <a:cs typeface="Arial" panose="020B0604020202020204" pitchFamily="34" charset="0"/>
              </a:rPr>
              <a:t>Investigation (Part 2):</a:t>
            </a:r>
            <a:endParaRPr lang="en-GB" sz="2800" b="1" dirty="0">
              <a:solidFill>
                <a:srgbClr val="0070C0"/>
              </a:solidFill>
              <a:latin typeface="AR CENA" panose="02000000000000000000" pitchFamily="2" charset="0"/>
              <a:ea typeface="Tahoma" panose="020B060403050404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526F9EE-81B8-4C98-B5F3-9534ACA37B5D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9871" t="18477" r="39366" b="11122"/>
          <a:stretch/>
        </p:blipFill>
        <p:spPr>
          <a:xfrm>
            <a:off x="1999947" y="1606153"/>
            <a:ext cx="4707328" cy="4570884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62619A5-9B43-4250-8109-EB2457A28545}"/>
              </a:ext>
            </a:extLst>
          </p:cNvPr>
          <p:cNvSpPr txBox="1"/>
          <p:nvPr/>
        </p:nvSpPr>
        <p:spPr>
          <a:xfrm>
            <a:off x="6969294" y="2341314"/>
            <a:ext cx="48382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AR CENA" panose="02000000000000000000" pitchFamily="2" charset="0"/>
                <a:ea typeface="Tahoma" panose="020B0604030504040204" pitchFamily="34" charset="0"/>
                <a:cs typeface="Arial" panose="020B0604020202020204" pitchFamily="34" charset="0"/>
              </a:rPr>
              <a:t>The graph drawn has a gradient of 2. What is the equation of that line?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2C9873F-2F56-4576-BB33-275CEF9A3421}"/>
              </a:ext>
            </a:extLst>
          </p:cNvPr>
          <p:cNvCxnSpPr>
            <a:cxnSpLocks/>
          </p:cNvCxnSpPr>
          <p:nvPr/>
        </p:nvCxnSpPr>
        <p:spPr>
          <a:xfrm flipH="1" flipV="1">
            <a:off x="2205981" y="3053580"/>
            <a:ext cx="4320479" cy="215939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9497165-3DD1-4D45-914C-628B8A91BFDA}"/>
              </a:ext>
            </a:extLst>
          </p:cNvPr>
          <p:cNvCxnSpPr>
            <a:cxnSpLocks/>
          </p:cNvCxnSpPr>
          <p:nvPr/>
        </p:nvCxnSpPr>
        <p:spPr>
          <a:xfrm flipH="1">
            <a:off x="3380623" y="1767359"/>
            <a:ext cx="2209733" cy="432593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533E2E5F-0DD9-4BA7-8E27-523DB77319D4}"/>
              </a:ext>
            </a:extLst>
          </p:cNvPr>
          <p:cNvSpPr txBox="1">
            <a:spLocks/>
          </p:cNvSpPr>
          <p:nvPr/>
        </p:nvSpPr>
        <p:spPr>
          <a:xfrm>
            <a:off x="8715551" y="3311792"/>
            <a:ext cx="1345694" cy="534285"/>
          </a:xfrm>
          <a:prstGeom prst="rect">
            <a:avLst/>
          </a:prstGeom>
          <a:ln w="38100">
            <a:solidFill>
              <a:srgbClr val="00B0F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None/>
            </a:pPr>
            <a:r>
              <a:rPr lang="en-GB" sz="2400" dirty="0">
                <a:solidFill>
                  <a:srgbClr val="00B0F0"/>
                </a:solidFill>
                <a:latin typeface="AR CENA" panose="02000000000000000000" pitchFamily="2" charset="0"/>
              </a:rPr>
              <a:t>y = 2x – 1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1E12E14-FC51-46A5-A4A4-2AC61F11E5AD}"/>
              </a:ext>
            </a:extLst>
          </p:cNvPr>
          <p:cNvSpPr txBox="1"/>
          <p:nvPr/>
        </p:nvSpPr>
        <p:spPr>
          <a:xfrm>
            <a:off x="6969294" y="3981869"/>
            <a:ext cx="4838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AR CENA" panose="02000000000000000000" pitchFamily="2" charset="0"/>
                <a:ea typeface="Tahoma" panose="020B0604030504040204" pitchFamily="34" charset="0"/>
                <a:cs typeface="Arial" panose="020B0604020202020204" pitchFamily="34" charset="0"/>
              </a:rPr>
              <a:t>Draw the graph of y = -½x – 1.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2EF4CF1-6243-441F-AA56-99A895E45D40}"/>
              </a:ext>
            </a:extLst>
          </p:cNvPr>
          <p:cNvSpPr txBox="1"/>
          <p:nvPr/>
        </p:nvSpPr>
        <p:spPr>
          <a:xfrm>
            <a:off x="7701102" y="4867736"/>
            <a:ext cx="3371241" cy="830997"/>
          </a:xfrm>
          <a:prstGeom prst="rect">
            <a:avLst/>
          </a:prstGeom>
          <a:noFill/>
          <a:ln w="38100">
            <a:solidFill>
              <a:srgbClr val="FF006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ENA" panose="02000000000000000000" pitchFamily="2" charset="0"/>
                <a:ea typeface="Tahoma" panose="020B0604030504040204" pitchFamily="34" charset="0"/>
                <a:cs typeface="Arial" panose="020B0604020202020204" pitchFamily="34" charset="0"/>
              </a:rPr>
              <a:t>What do you notice about the lines…?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9516540-3CDF-4B06-AA3F-DAB4E0965018}"/>
              </a:ext>
            </a:extLst>
          </p:cNvPr>
          <p:cNvSpPr/>
          <p:nvPr/>
        </p:nvSpPr>
        <p:spPr>
          <a:xfrm rot="1755735">
            <a:off x="4398617" y="3960006"/>
            <a:ext cx="216024" cy="21602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Thought Bubble: Cloud 30">
            <a:extLst>
              <a:ext uri="{FF2B5EF4-FFF2-40B4-BE49-F238E27FC236}">
                <a16:creationId xmlns:a16="http://schemas.microsoft.com/office/drawing/2014/main" id="{7D5868C3-B01D-4FBC-A5D2-6ADC62E1B410}"/>
              </a:ext>
            </a:extLst>
          </p:cNvPr>
          <p:cNvSpPr/>
          <p:nvPr/>
        </p:nvSpPr>
        <p:spPr>
          <a:xfrm>
            <a:off x="1969197" y="1767359"/>
            <a:ext cx="2469031" cy="1380874"/>
          </a:xfrm>
          <a:prstGeom prst="cloudCallout">
            <a:avLst>
              <a:gd name="adj1" fmla="val 36445"/>
              <a:gd name="adj2" fmla="val 95599"/>
            </a:avLst>
          </a:prstGeom>
          <a:solidFill>
            <a:srgbClr val="CCFF99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AR CENA" panose="02000000000000000000" pitchFamily="2" charset="0"/>
              </a:rPr>
              <a:t>They are perpendicular</a:t>
            </a:r>
          </a:p>
        </p:txBody>
      </p:sp>
      <p:sp>
        <p:nvSpPr>
          <p:cNvPr id="32" name="Thought Bubble: Cloud 31">
            <a:extLst>
              <a:ext uri="{FF2B5EF4-FFF2-40B4-BE49-F238E27FC236}">
                <a16:creationId xmlns:a16="http://schemas.microsoft.com/office/drawing/2014/main" id="{8C00B83C-115D-4BCF-9756-437D24936A53}"/>
              </a:ext>
            </a:extLst>
          </p:cNvPr>
          <p:cNvSpPr/>
          <p:nvPr/>
        </p:nvSpPr>
        <p:spPr>
          <a:xfrm>
            <a:off x="4485489" y="4845091"/>
            <a:ext cx="2494460" cy="1140435"/>
          </a:xfrm>
          <a:prstGeom prst="cloudCallout">
            <a:avLst>
              <a:gd name="adj1" fmla="val -35244"/>
              <a:gd name="adj2" fmla="val -97096"/>
            </a:avLst>
          </a:prstGeom>
          <a:solidFill>
            <a:srgbClr val="CCFF99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AR CENA" panose="02000000000000000000" pitchFamily="2" charset="0"/>
              </a:rPr>
              <a:t>They meet at right angles!</a:t>
            </a:r>
          </a:p>
        </p:txBody>
      </p:sp>
    </p:spTree>
    <p:extLst>
      <p:ext uri="{BB962C8B-B14F-4D97-AF65-F5344CB8AC3E}">
        <p14:creationId xmlns:p14="http://schemas.microsoft.com/office/powerpoint/2010/main" val="10137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/>
      <p:bldP spid="29" grpId="0" animBg="1"/>
      <p:bldP spid="9" grpId="0" animBg="1"/>
      <p:bldP spid="31" grpId="0" animBg="1"/>
      <p:bldP spid="3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3"/>
          <p:cNvSpPr txBox="1">
            <a:spLocks/>
          </p:cNvSpPr>
          <p:nvPr/>
        </p:nvSpPr>
        <p:spPr>
          <a:xfrm>
            <a:off x="117748" y="109752"/>
            <a:ext cx="1656184" cy="58294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2C8230C-012A-432B-A69D-ACF4F06F3B4E}" type="datetime2">
              <a:rPr lang="en-GB" sz="1800" smtClean="0">
                <a:latin typeface="AR CENA" panose="02000000000000000000" pitchFamily="2" charset="0"/>
                <a:ea typeface="Tahoma" panose="020B0604030504040204" pitchFamily="34" charset="0"/>
                <a:cs typeface="Arial" panose="020B0604020202020204" pitchFamily="34" charset="0"/>
              </a:rPr>
              <a:pPr algn="ctr"/>
              <a:t>Thursday, 10 November 2022</a:t>
            </a:fld>
            <a:endParaRPr lang="en-GB" sz="1800" dirty="0">
              <a:latin typeface="AR CENA" panose="02000000000000000000" pitchFamily="2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99947" y="836712"/>
            <a:ext cx="99171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dirty="0">
                <a:solidFill>
                  <a:schemeClr val="bg1">
                    <a:lumMod val="50000"/>
                  </a:schemeClr>
                </a:solidFill>
                <a:latin typeface="AR CENA" panose="02000000000000000000" pitchFamily="2" charset="0"/>
                <a:ea typeface="Tahoma" panose="020B0604030504040204" pitchFamily="34" charset="0"/>
                <a:cs typeface="Arial" panose="020B0604020202020204" pitchFamily="34" charset="0"/>
              </a:rPr>
              <a:t>Lesson Objective: To be able to find the equation of graphs parallel or perpendicular to others and passing through a specific point.</a:t>
            </a:r>
            <a:endParaRPr lang="en-GB" sz="2200" dirty="0">
              <a:solidFill>
                <a:schemeClr val="bg1">
                  <a:lumMod val="50000"/>
                </a:schemeClr>
              </a:solidFill>
              <a:latin typeface="AR CENA" panose="02000000000000000000" pitchFamily="2" charset="0"/>
              <a:ea typeface="Tahoma" panose="020B060403050404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7948" y="116633"/>
            <a:ext cx="10081120" cy="576064"/>
          </a:xfrm>
          <a:solidFill>
            <a:schemeClr val="tx2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sz="3200" dirty="0">
                <a:solidFill>
                  <a:schemeClr val="bg2"/>
                </a:solidFill>
                <a:latin typeface="AR CENA" panose="02000000000000000000" pitchFamily="2" charset="0"/>
              </a:rPr>
              <a:t>Parallel and Perpendicular Lines.</a:t>
            </a:r>
          </a:p>
        </p:txBody>
      </p:sp>
      <p:graphicFrame>
        <p:nvGraphicFramePr>
          <p:cNvPr id="7" name="Diagram 6"/>
          <p:cNvGraphicFramePr/>
          <p:nvPr/>
        </p:nvGraphicFramePr>
        <p:xfrm>
          <a:off x="153752" y="836712"/>
          <a:ext cx="1584176" cy="5904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2109514" y="6296190"/>
            <a:ext cx="9697988" cy="461665"/>
          </a:xfrm>
          <a:prstGeom prst="rect">
            <a:avLst/>
          </a:prstGeom>
          <a:solidFill>
            <a:srgbClr val="CCFF99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AR CENA" panose="02000000000000000000" pitchFamily="2" charset="0"/>
                <a:cs typeface="Arial" panose="020B0604020202020204" pitchFamily="34" charset="0"/>
              </a:rPr>
              <a:t>Keywords: Equation </a:t>
            </a:r>
            <a:r>
              <a:rPr lang="en-GB" sz="2400" dirty="0">
                <a:latin typeface="AR CENA" panose="02000000000000000000" pitchFamily="2" charset="0"/>
                <a:cs typeface="Arial" panose="020B0604020202020204" pitchFamily="34" charset="0"/>
                <a:sym typeface="Wingdings" panose="05000000000000000000" pitchFamily="2" charset="2"/>
              </a:rPr>
              <a:t> y = mx + c  Negative Reciprocal  Parallel  Perpendicular.</a:t>
            </a:r>
            <a:endParaRPr lang="en-GB" sz="2400" dirty="0">
              <a:latin typeface="AR CENA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8CD0811-D137-41D8-8FF9-82B45BC875FC}"/>
              </a:ext>
            </a:extLst>
          </p:cNvPr>
          <p:cNvSpPr txBox="1"/>
          <p:nvPr/>
        </p:nvSpPr>
        <p:spPr>
          <a:xfrm>
            <a:off x="6707275" y="1760918"/>
            <a:ext cx="52917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0070C0"/>
                </a:solidFill>
                <a:latin typeface="AR CENA" panose="02000000000000000000" pitchFamily="2" charset="0"/>
                <a:ea typeface="Tahoma" panose="020B0604030504040204" pitchFamily="34" charset="0"/>
                <a:cs typeface="Arial" panose="020B0604020202020204" pitchFamily="34" charset="0"/>
              </a:rPr>
              <a:t>Investigation (Part 2):</a:t>
            </a:r>
            <a:endParaRPr lang="en-GB" sz="2800" b="1" dirty="0">
              <a:solidFill>
                <a:srgbClr val="0070C0"/>
              </a:solidFill>
              <a:latin typeface="AR CENA" panose="02000000000000000000" pitchFamily="2" charset="0"/>
              <a:ea typeface="Tahoma" panose="020B060403050404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526F9EE-81B8-4C98-B5F3-9534ACA37B5D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9871" t="18477" r="39366" b="11122"/>
          <a:stretch/>
        </p:blipFill>
        <p:spPr>
          <a:xfrm>
            <a:off x="1999947" y="1606153"/>
            <a:ext cx="4707328" cy="4570884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62619A5-9B43-4250-8109-EB2457A28545}"/>
              </a:ext>
            </a:extLst>
          </p:cNvPr>
          <p:cNvSpPr txBox="1"/>
          <p:nvPr/>
        </p:nvSpPr>
        <p:spPr>
          <a:xfrm>
            <a:off x="6969294" y="2341314"/>
            <a:ext cx="48382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AR CENA" panose="02000000000000000000" pitchFamily="2" charset="0"/>
                <a:ea typeface="Tahoma" panose="020B0604030504040204" pitchFamily="34" charset="0"/>
                <a:cs typeface="Arial" panose="020B0604020202020204" pitchFamily="34" charset="0"/>
              </a:rPr>
              <a:t>The graph drawn has a gradient of -¼. What is the equation of that line?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9497165-3DD1-4D45-914C-628B8A91BFDA}"/>
              </a:ext>
            </a:extLst>
          </p:cNvPr>
          <p:cNvCxnSpPr>
            <a:cxnSpLocks/>
          </p:cNvCxnSpPr>
          <p:nvPr/>
        </p:nvCxnSpPr>
        <p:spPr>
          <a:xfrm flipH="1" flipV="1">
            <a:off x="2205981" y="2920200"/>
            <a:ext cx="4320479" cy="10616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533E2E5F-0DD9-4BA7-8E27-523DB77319D4}"/>
              </a:ext>
            </a:extLst>
          </p:cNvPr>
          <p:cNvSpPr txBox="1">
            <a:spLocks/>
          </p:cNvSpPr>
          <p:nvPr/>
        </p:nvSpPr>
        <p:spPr>
          <a:xfrm>
            <a:off x="8573482" y="3309947"/>
            <a:ext cx="1627333" cy="534285"/>
          </a:xfrm>
          <a:prstGeom prst="rect">
            <a:avLst/>
          </a:prstGeom>
          <a:ln w="38100">
            <a:solidFill>
              <a:srgbClr val="00B0F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None/>
            </a:pPr>
            <a:r>
              <a:rPr lang="en-GB" sz="2400" dirty="0">
                <a:solidFill>
                  <a:srgbClr val="00B0F0"/>
                </a:solidFill>
                <a:latin typeface="AR CENA" panose="02000000000000000000" pitchFamily="2" charset="0"/>
              </a:rPr>
              <a:t>y = -¼x + 2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1E12E14-FC51-46A5-A4A4-2AC61F11E5AD}"/>
              </a:ext>
            </a:extLst>
          </p:cNvPr>
          <p:cNvSpPr txBox="1"/>
          <p:nvPr/>
        </p:nvSpPr>
        <p:spPr>
          <a:xfrm>
            <a:off x="6969294" y="3981869"/>
            <a:ext cx="4838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AR CENA" panose="02000000000000000000" pitchFamily="2" charset="0"/>
                <a:ea typeface="Tahoma" panose="020B0604030504040204" pitchFamily="34" charset="0"/>
                <a:cs typeface="Arial" panose="020B0604020202020204" pitchFamily="34" charset="0"/>
              </a:rPr>
              <a:t>Draw the graph of y = 4x – 2.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2EF4CF1-6243-441F-AA56-99A895E45D40}"/>
              </a:ext>
            </a:extLst>
          </p:cNvPr>
          <p:cNvSpPr txBox="1"/>
          <p:nvPr/>
        </p:nvSpPr>
        <p:spPr>
          <a:xfrm>
            <a:off x="7701102" y="4867736"/>
            <a:ext cx="3371241" cy="830997"/>
          </a:xfrm>
          <a:prstGeom prst="rect">
            <a:avLst/>
          </a:prstGeom>
          <a:noFill/>
          <a:ln w="38100">
            <a:solidFill>
              <a:srgbClr val="FF006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ENA" panose="02000000000000000000" pitchFamily="2" charset="0"/>
                <a:ea typeface="Tahoma" panose="020B0604030504040204" pitchFamily="34" charset="0"/>
                <a:cs typeface="Arial" panose="020B0604020202020204" pitchFamily="34" charset="0"/>
              </a:rPr>
              <a:t>What do you notice about the lines…?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0161EEC-FCC3-4552-80E7-677D849B9563}"/>
              </a:ext>
            </a:extLst>
          </p:cNvPr>
          <p:cNvSpPr/>
          <p:nvPr/>
        </p:nvSpPr>
        <p:spPr>
          <a:xfrm rot="850022">
            <a:off x="4551521" y="3549866"/>
            <a:ext cx="216024" cy="21602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2C9873F-2F56-4576-BB33-275CEF9A3421}"/>
              </a:ext>
            </a:extLst>
          </p:cNvPr>
          <p:cNvCxnSpPr>
            <a:cxnSpLocks/>
          </p:cNvCxnSpPr>
          <p:nvPr/>
        </p:nvCxnSpPr>
        <p:spPr>
          <a:xfrm flipH="1">
            <a:off x="4006181" y="1760918"/>
            <a:ext cx="985893" cy="433237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hought Bubble: Cloud 25">
            <a:extLst>
              <a:ext uri="{FF2B5EF4-FFF2-40B4-BE49-F238E27FC236}">
                <a16:creationId xmlns:a16="http://schemas.microsoft.com/office/drawing/2014/main" id="{3CA5A15E-5D28-40C4-8337-E9650E568058}"/>
              </a:ext>
            </a:extLst>
          </p:cNvPr>
          <p:cNvSpPr/>
          <p:nvPr/>
        </p:nvSpPr>
        <p:spPr>
          <a:xfrm>
            <a:off x="4528371" y="4803042"/>
            <a:ext cx="2946098" cy="1380874"/>
          </a:xfrm>
          <a:prstGeom prst="cloudCallout">
            <a:avLst>
              <a:gd name="adj1" fmla="val -36426"/>
              <a:gd name="adj2" fmla="val -104977"/>
            </a:avLst>
          </a:prstGeom>
          <a:solidFill>
            <a:srgbClr val="CCFF99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AR CENA" panose="02000000000000000000" pitchFamily="2" charset="0"/>
              </a:rPr>
              <a:t>Again, they are perpendicular!</a:t>
            </a:r>
          </a:p>
        </p:txBody>
      </p:sp>
    </p:spTree>
    <p:extLst>
      <p:ext uri="{BB962C8B-B14F-4D97-AF65-F5344CB8AC3E}">
        <p14:creationId xmlns:p14="http://schemas.microsoft.com/office/powerpoint/2010/main" val="2611422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/>
      <p:bldP spid="29" grpId="0" animBg="1"/>
      <p:bldP spid="25" grpId="0" animBg="1"/>
      <p:bldP spid="2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3"/>
          <p:cNvSpPr txBox="1">
            <a:spLocks/>
          </p:cNvSpPr>
          <p:nvPr/>
        </p:nvSpPr>
        <p:spPr>
          <a:xfrm>
            <a:off x="117748" y="109752"/>
            <a:ext cx="1656184" cy="58294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2C8230C-012A-432B-A69D-ACF4F06F3B4E}" type="datetime2">
              <a:rPr lang="en-GB" sz="1800" smtClean="0">
                <a:latin typeface="AR CENA" panose="02000000000000000000" pitchFamily="2" charset="0"/>
                <a:ea typeface="Tahoma" panose="020B0604030504040204" pitchFamily="34" charset="0"/>
                <a:cs typeface="Arial" panose="020B0604020202020204" pitchFamily="34" charset="0"/>
              </a:rPr>
              <a:pPr algn="ctr"/>
              <a:t>Thursday, 10 November 2022</a:t>
            </a:fld>
            <a:endParaRPr lang="en-GB" sz="1800" dirty="0">
              <a:latin typeface="AR CENA" panose="02000000000000000000" pitchFamily="2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99947" y="836712"/>
            <a:ext cx="99171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dirty="0">
                <a:solidFill>
                  <a:schemeClr val="bg1">
                    <a:lumMod val="50000"/>
                  </a:schemeClr>
                </a:solidFill>
                <a:latin typeface="AR CENA" panose="02000000000000000000" pitchFamily="2" charset="0"/>
                <a:ea typeface="Tahoma" panose="020B0604030504040204" pitchFamily="34" charset="0"/>
                <a:cs typeface="Arial" panose="020B0604020202020204" pitchFamily="34" charset="0"/>
              </a:rPr>
              <a:t>Lesson Objective: To be able to find the equation of graphs parallel or perpendicular to others and passing through a specific point.</a:t>
            </a:r>
            <a:endParaRPr lang="en-GB" sz="2200" dirty="0">
              <a:solidFill>
                <a:schemeClr val="bg1">
                  <a:lumMod val="50000"/>
                </a:schemeClr>
              </a:solidFill>
              <a:latin typeface="AR CENA" panose="02000000000000000000" pitchFamily="2" charset="0"/>
              <a:ea typeface="Tahoma" panose="020B060403050404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7948" y="116633"/>
            <a:ext cx="10081120" cy="576064"/>
          </a:xfrm>
          <a:solidFill>
            <a:schemeClr val="tx2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sz="3200" dirty="0">
                <a:solidFill>
                  <a:schemeClr val="bg2"/>
                </a:solidFill>
                <a:latin typeface="AR CENA" panose="02000000000000000000" pitchFamily="2" charset="0"/>
              </a:rPr>
              <a:t>Parallel and Perpendicular Lines.</a:t>
            </a:r>
          </a:p>
        </p:txBody>
      </p:sp>
      <p:graphicFrame>
        <p:nvGraphicFramePr>
          <p:cNvPr id="7" name="Diagram 6"/>
          <p:cNvGraphicFramePr/>
          <p:nvPr/>
        </p:nvGraphicFramePr>
        <p:xfrm>
          <a:off x="153752" y="836712"/>
          <a:ext cx="1584176" cy="5904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2109514" y="6296190"/>
            <a:ext cx="9697988" cy="461665"/>
          </a:xfrm>
          <a:prstGeom prst="rect">
            <a:avLst/>
          </a:prstGeom>
          <a:solidFill>
            <a:srgbClr val="CCFF99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AR CENA" panose="02000000000000000000" pitchFamily="2" charset="0"/>
                <a:cs typeface="Arial" panose="020B0604020202020204" pitchFamily="34" charset="0"/>
              </a:rPr>
              <a:t>Keywords: Equation </a:t>
            </a:r>
            <a:r>
              <a:rPr lang="en-GB" sz="2400" dirty="0">
                <a:latin typeface="AR CENA" panose="02000000000000000000" pitchFamily="2" charset="0"/>
                <a:cs typeface="Arial" panose="020B0604020202020204" pitchFamily="34" charset="0"/>
                <a:sym typeface="Wingdings" panose="05000000000000000000" pitchFamily="2" charset="2"/>
              </a:rPr>
              <a:t> y = mx + c  Negative Reciprocal  Parallel  Perpendicular.</a:t>
            </a:r>
            <a:endParaRPr lang="en-GB" sz="2400" dirty="0">
              <a:latin typeface="AR CENA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8CD0811-D137-41D8-8FF9-82B45BC875FC}"/>
              </a:ext>
            </a:extLst>
          </p:cNvPr>
          <p:cNvSpPr txBox="1"/>
          <p:nvPr/>
        </p:nvSpPr>
        <p:spPr>
          <a:xfrm>
            <a:off x="1999947" y="1760918"/>
            <a:ext cx="99991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0070C0"/>
                </a:solidFill>
                <a:latin typeface="AR CENA" panose="02000000000000000000" pitchFamily="2" charset="0"/>
                <a:ea typeface="Tahoma" panose="020B0604030504040204" pitchFamily="34" charset="0"/>
                <a:cs typeface="Arial" panose="020B0604020202020204" pitchFamily="34" charset="0"/>
              </a:rPr>
              <a:t>Investigation (Part 2):</a:t>
            </a:r>
            <a:endParaRPr lang="en-GB" sz="2800" b="1" dirty="0">
              <a:solidFill>
                <a:srgbClr val="0070C0"/>
              </a:solidFill>
              <a:latin typeface="AR CENA" panose="02000000000000000000" pitchFamily="2" charset="0"/>
              <a:ea typeface="Tahoma" panose="020B060403050404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0B9CD57-4451-40EF-9A5B-F5C50DE0D245}"/>
              </a:ext>
            </a:extLst>
          </p:cNvPr>
          <p:cNvSpPr txBox="1"/>
          <p:nvPr/>
        </p:nvSpPr>
        <p:spPr>
          <a:xfrm>
            <a:off x="1994030" y="2346016"/>
            <a:ext cx="98134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AR CENA" panose="02000000000000000000" pitchFamily="2" charset="0"/>
                <a:ea typeface="Tahoma" panose="020B0604030504040204" pitchFamily="34" charset="0"/>
                <a:cs typeface="Arial" panose="020B0604020202020204" pitchFamily="34" charset="0"/>
              </a:rPr>
              <a:t>We’ve established that these pairs of lines are perpendicular. What similarity do you notice between these pairs of lines…?</a:t>
            </a:r>
          </a:p>
        </p:txBody>
      </p:sp>
      <p:pic>
        <p:nvPicPr>
          <p:cNvPr id="20" name="Picture 2" descr="Image result for thinking cap clipart">
            <a:extLst>
              <a:ext uri="{FF2B5EF4-FFF2-40B4-BE49-F238E27FC236}">
                <a16:creationId xmlns:a16="http://schemas.microsoft.com/office/drawing/2014/main" id="{7B65055D-8003-46CD-B492-DF78ADA2159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9881" y="3583926"/>
            <a:ext cx="1752323" cy="2568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AEE7272D-531A-4CEF-BBE9-04B14D5EA73E}"/>
              </a:ext>
            </a:extLst>
          </p:cNvPr>
          <p:cNvSpPr txBox="1"/>
          <p:nvPr/>
        </p:nvSpPr>
        <p:spPr>
          <a:xfrm>
            <a:off x="4161608" y="3377917"/>
            <a:ext cx="1727415" cy="107721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FF0000"/>
                </a:solidFill>
                <a:latin typeface="AR CENA" panose="02000000000000000000" pitchFamily="2" charset="0"/>
                <a:ea typeface="Tahoma" panose="020B0604030504040204" pitchFamily="34" charset="0"/>
                <a:cs typeface="Arial" panose="020B0604020202020204" pitchFamily="34" charset="0"/>
              </a:rPr>
              <a:t>y = 2x – 1</a:t>
            </a:r>
          </a:p>
          <a:p>
            <a:pPr algn="ctr"/>
            <a:endParaRPr lang="en-GB" sz="1600" dirty="0">
              <a:latin typeface="AR CENA" panose="02000000000000000000" pitchFamily="2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400" dirty="0">
                <a:solidFill>
                  <a:srgbClr val="00B050"/>
                </a:solidFill>
                <a:latin typeface="AR CENA" panose="02000000000000000000" pitchFamily="2" charset="0"/>
                <a:ea typeface="Tahoma" panose="020B0604030504040204" pitchFamily="34" charset="0"/>
                <a:cs typeface="Arial" panose="020B0604020202020204" pitchFamily="34" charset="0"/>
              </a:rPr>
              <a:t>y = -½x – 1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9D351A2-1736-41F5-9EB9-089946B30EB6}"/>
              </a:ext>
            </a:extLst>
          </p:cNvPr>
          <p:cNvSpPr txBox="1"/>
          <p:nvPr/>
        </p:nvSpPr>
        <p:spPr>
          <a:xfrm>
            <a:off x="4161608" y="4865737"/>
            <a:ext cx="1727415" cy="107721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00B0F0"/>
                </a:solidFill>
                <a:latin typeface="AR CENA" panose="02000000000000000000" pitchFamily="2" charset="0"/>
                <a:ea typeface="Tahoma" panose="020B0604030504040204" pitchFamily="34" charset="0"/>
                <a:cs typeface="Arial" panose="020B0604020202020204" pitchFamily="34" charset="0"/>
              </a:rPr>
              <a:t>y = -¼x + 2</a:t>
            </a:r>
          </a:p>
          <a:p>
            <a:pPr algn="ctr"/>
            <a:endParaRPr lang="en-GB" sz="1600" dirty="0">
              <a:latin typeface="AR CENA" panose="02000000000000000000" pitchFamily="2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400" dirty="0">
                <a:solidFill>
                  <a:srgbClr val="7030A0"/>
                </a:solidFill>
                <a:latin typeface="AR CENA" panose="02000000000000000000" pitchFamily="2" charset="0"/>
                <a:ea typeface="Tahoma" panose="020B0604030504040204" pitchFamily="34" charset="0"/>
                <a:cs typeface="Arial" panose="020B0604020202020204" pitchFamily="34" charset="0"/>
              </a:rPr>
              <a:t>y = 4x – 2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07A2919-E635-4BF6-8B03-BBBB33FB0807}"/>
              </a:ext>
            </a:extLst>
          </p:cNvPr>
          <p:cNvSpPr txBox="1"/>
          <p:nvPr/>
        </p:nvSpPr>
        <p:spPr>
          <a:xfrm>
            <a:off x="6238427" y="3342183"/>
            <a:ext cx="54283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FF0066"/>
                </a:solidFill>
                <a:latin typeface="AR CENA" panose="02000000000000000000" pitchFamily="2" charset="0"/>
                <a:ea typeface="Tahoma" panose="020B0604030504040204" pitchFamily="34" charset="0"/>
                <a:cs typeface="Arial" panose="020B0604020202020204" pitchFamily="34" charset="0"/>
              </a:rPr>
              <a:t>Think about the gradients of each pair of lines. Multiply them together. What do you get?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71E4527-A177-4691-8D64-BD4E6BCA772A}"/>
              </a:ext>
            </a:extLst>
          </p:cNvPr>
          <p:cNvSpPr txBox="1"/>
          <p:nvPr/>
        </p:nvSpPr>
        <p:spPr>
          <a:xfrm>
            <a:off x="6670476" y="4263665"/>
            <a:ext cx="47133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FF0000"/>
                </a:solidFill>
                <a:latin typeface="AR CENA" panose="02000000000000000000" pitchFamily="2" charset="0"/>
                <a:ea typeface="Tahoma" panose="020B0604030504040204" pitchFamily="34" charset="0"/>
                <a:cs typeface="Arial" panose="020B0604020202020204" pitchFamily="34" charset="0"/>
              </a:rPr>
              <a:t>2</a:t>
            </a:r>
            <a:r>
              <a:rPr lang="en-GB" sz="2400" dirty="0">
                <a:latin typeface="AR CENA" panose="02000000000000000000" pitchFamily="2" charset="0"/>
                <a:ea typeface="Tahoma" panose="020B0604030504040204" pitchFamily="34" charset="0"/>
                <a:cs typeface="Arial" panose="020B0604020202020204" pitchFamily="34" charset="0"/>
              </a:rPr>
              <a:t>   x   </a:t>
            </a:r>
            <a:r>
              <a:rPr lang="en-GB" sz="2400" dirty="0">
                <a:solidFill>
                  <a:srgbClr val="00B050"/>
                </a:solidFill>
                <a:latin typeface="AR CENA" panose="02000000000000000000" pitchFamily="2" charset="0"/>
                <a:ea typeface="Tahoma" panose="020B0604030504040204" pitchFamily="34" charset="0"/>
                <a:cs typeface="Arial" panose="020B0604020202020204" pitchFamily="34" charset="0"/>
              </a:rPr>
              <a:t>-½</a:t>
            </a:r>
            <a:r>
              <a:rPr lang="en-GB" sz="2400" dirty="0">
                <a:latin typeface="AR CENA" panose="02000000000000000000" pitchFamily="2" charset="0"/>
                <a:ea typeface="Tahoma" panose="020B0604030504040204" pitchFamily="34" charset="0"/>
                <a:cs typeface="Arial" panose="020B0604020202020204" pitchFamily="34" charset="0"/>
              </a:rPr>
              <a:t>   =   </a:t>
            </a:r>
            <a:r>
              <a:rPr lang="en-GB" sz="2400" dirty="0">
                <a:solidFill>
                  <a:srgbClr val="FF0066"/>
                </a:solidFill>
                <a:latin typeface="AR CENA" panose="02000000000000000000" pitchFamily="2" charset="0"/>
                <a:ea typeface="Tahoma" panose="020B0604030504040204" pitchFamily="34" charset="0"/>
                <a:cs typeface="Arial" panose="020B0604020202020204" pitchFamily="34" charset="0"/>
              </a:rPr>
              <a:t>-1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77BAF34-10FD-4B6F-9AE0-2B737CAAD3AE}"/>
              </a:ext>
            </a:extLst>
          </p:cNvPr>
          <p:cNvSpPr txBox="1"/>
          <p:nvPr/>
        </p:nvSpPr>
        <p:spPr>
          <a:xfrm>
            <a:off x="6670476" y="4747873"/>
            <a:ext cx="47133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00B0F0"/>
                </a:solidFill>
                <a:latin typeface="AR CENA" panose="02000000000000000000" pitchFamily="2" charset="0"/>
                <a:ea typeface="Tahoma" panose="020B0604030504040204" pitchFamily="34" charset="0"/>
                <a:cs typeface="Arial" panose="020B0604020202020204" pitchFamily="34" charset="0"/>
              </a:rPr>
              <a:t>-¼</a:t>
            </a:r>
            <a:r>
              <a:rPr lang="en-GB" sz="2400" dirty="0">
                <a:solidFill>
                  <a:srgbClr val="FF0000"/>
                </a:solidFill>
                <a:latin typeface="AR CENA" panose="02000000000000000000" pitchFamily="2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GB" sz="2400" dirty="0">
                <a:latin typeface="AR CENA" panose="02000000000000000000" pitchFamily="2" charset="0"/>
                <a:ea typeface="Tahoma" panose="020B0604030504040204" pitchFamily="34" charset="0"/>
                <a:cs typeface="Arial" panose="020B0604020202020204" pitchFamily="34" charset="0"/>
              </a:rPr>
              <a:t>  x   </a:t>
            </a:r>
            <a:r>
              <a:rPr lang="en-GB" sz="2400" dirty="0">
                <a:solidFill>
                  <a:srgbClr val="7030A0"/>
                </a:solidFill>
                <a:latin typeface="AR CENA" panose="02000000000000000000" pitchFamily="2" charset="0"/>
                <a:ea typeface="Tahoma" panose="020B0604030504040204" pitchFamily="34" charset="0"/>
                <a:cs typeface="Arial" panose="020B0604020202020204" pitchFamily="34" charset="0"/>
              </a:rPr>
              <a:t>4</a:t>
            </a:r>
            <a:r>
              <a:rPr lang="en-GB" sz="2400" dirty="0">
                <a:latin typeface="AR CENA" panose="02000000000000000000" pitchFamily="2" charset="0"/>
                <a:ea typeface="Tahoma" panose="020B0604030504040204" pitchFamily="34" charset="0"/>
                <a:cs typeface="Arial" panose="020B0604020202020204" pitchFamily="34" charset="0"/>
              </a:rPr>
              <a:t>   =   </a:t>
            </a:r>
            <a:r>
              <a:rPr lang="en-GB" sz="2400" dirty="0">
                <a:solidFill>
                  <a:srgbClr val="FFC000"/>
                </a:solidFill>
                <a:latin typeface="AR CENA" panose="02000000000000000000" pitchFamily="2" charset="0"/>
                <a:ea typeface="Tahoma" panose="020B0604030504040204" pitchFamily="34" charset="0"/>
                <a:cs typeface="Arial" panose="020B0604020202020204" pitchFamily="34" charset="0"/>
              </a:rPr>
              <a:t>-1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9EEB532-73F8-4427-B22A-FA9687CDA64C}"/>
              </a:ext>
            </a:extLst>
          </p:cNvPr>
          <p:cNvSpPr txBox="1"/>
          <p:nvPr/>
        </p:nvSpPr>
        <p:spPr>
          <a:xfrm>
            <a:off x="6238427" y="5283542"/>
            <a:ext cx="54283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ENA" panose="02000000000000000000" pitchFamily="2" charset="0"/>
                <a:ea typeface="Tahoma" panose="020B0604030504040204" pitchFamily="34" charset="0"/>
                <a:cs typeface="Arial" panose="020B0604020202020204" pitchFamily="34" charset="0"/>
              </a:rPr>
              <a:t>The gradients of two perpendicular lines multiply to make -1.</a:t>
            </a:r>
          </a:p>
        </p:txBody>
      </p:sp>
    </p:spTree>
    <p:extLst>
      <p:ext uri="{BB962C8B-B14F-4D97-AF65-F5344CB8AC3E}">
        <p14:creationId xmlns:p14="http://schemas.microsoft.com/office/powerpoint/2010/main" val="38727522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  <p:bldP spid="3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3"/>
          <p:cNvSpPr txBox="1">
            <a:spLocks/>
          </p:cNvSpPr>
          <p:nvPr/>
        </p:nvSpPr>
        <p:spPr>
          <a:xfrm>
            <a:off x="117748" y="109752"/>
            <a:ext cx="1656184" cy="58294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2C8230C-012A-432B-A69D-ACF4F06F3B4E}" type="datetime2">
              <a:rPr lang="en-GB" sz="1800" smtClean="0">
                <a:latin typeface="AR CENA" panose="02000000000000000000" pitchFamily="2" charset="0"/>
                <a:ea typeface="Tahoma" panose="020B0604030504040204" pitchFamily="34" charset="0"/>
                <a:cs typeface="Arial" panose="020B0604020202020204" pitchFamily="34" charset="0"/>
              </a:rPr>
              <a:pPr algn="ctr"/>
              <a:t>Thursday, 10 November 2022</a:t>
            </a:fld>
            <a:endParaRPr lang="en-GB" sz="1800" dirty="0">
              <a:latin typeface="AR CENA" panose="02000000000000000000" pitchFamily="2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99947" y="836712"/>
            <a:ext cx="99171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dirty="0">
                <a:solidFill>
                  <a:schemeClr val="bg1">
                    <a:lumMod val="50000"/>
                  </a:schemeClr>
                </a:solidFill>
                <a:latin typeface="AR CENA" panose="02000000000000000000" pitchFamily="2" charset="0"/>
                <a:ea typeface="Tahoma" panose="020B0604030504040204" pitchFamily="34" charset="0"/>
                <a:cs typeface="Arial" panose="020B0604020202020204" pitchFamily="34" charset="0"/>
              </a:rPr>
              <a:t>Lesson Objective: To be able to find the equation of graphs parallel or perpendicular to others and passing through a specific point.</a:t>
            </a:r>
            <a:endParaRPr lang="en-GB" sz="2200" dirty="0">
              <a:solidFill>
                <a:schemeClr val="bg1">
                  <a:lumMod val="50000"/>
                </a:schemeClr>
              </a:solidFill>
              <a:latin typeface="AR CENA" panose="02000000000000000000" pitchFamily="2" charset="0"/>
              <a:ea typeface="Tahoma" panose="020B060403050404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7948" y="116633"/>
            <a:ext cx="10081120" cy="576064"/>
          </a:xfrm>
          <a:solidFill>
            <a:schemeClr val="tx2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sz="3200" dirty="0">
                <a:solidFill>
                  <a:schemeClr val="bg2"/>
                </a:solidFill>
                <a:latin typeface="AR CENA" panose="02000000000000000000" pitchFamily="2" charset="0"/>
              </a:rPr>
              <a:t>Parallel and Perpendicular Lines.</a:t>
            </a:r>
          </a:p>
        </p:txBody>
      </p:sp>
      <p:graphicFrame>
        <p:nvGraphicFramePr>
          <p:cNvPr id="7" name="Diagram 6"/>
          <p:cNvGraphicFramePr/>
          <p:nvPr/>
        </p:nvGraphicFramePr>
        <p:xfrm>
          <a:off x="153752" y="836712"/>
          <a:ext cx="1584176" cy="5904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2109514" y="6296190"/>
            <a:ext cx="9697988" cy="461665"/>
          </a:xfrm>
          <a:prstGeom prst="rect">
            <a:avLst/>
          </a:prstGeom>
          <a:solidFill>
            <a:srgbClr val="CCFF99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AR CENA" panose="02000000000000000000" pitchFamily="2" charset="0"/>
                <a:cs typeface="Arial" panose="020B0604020202020204" pitchFamily="34" charset="0"/>
              </a:rPr>
              <a:t>Keywords: Equation </a:t>
            </a:r>
            <a:r>
              <a:rPr lang="en-GB" sz="2400" dirty="0">
                <a:latin typeface="AR CENA" panose="02000000000000000000" pitchFamily="2" charset="0"/>
                <a:cs typeface="Arial" panose="020B0604020202020204" pitchFamily="34" charset="0"/>
                <a:sym typeface="Wingdings" panose="05000000000000000000" pitchFamily="2" charset="2"/>
              </a:rPr>
              <a:t> y = mx + c  Negative Reciprocal  Parallel  Perpendicular.</a:t>
            </a:r>
            <a:endParaRPr lang="en-GB" sz="2400" dirty="0">
              <a:latin typeface="AR CENA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8CD0811-D137-41D8-8FF9-82B45BC875FC}"/>
              </a:ext>
            </a:extLst>
          </p:cNvPr>
          <p:cNvSpPr txBox="1"/>
          <p:nvPr/>
        </p:nvSpPr>
        <p:spPr>
          <a:xfrm>
            <a:off x="1999947" y="1760918"/>
            <a:ext cx="99991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0070C0"/>
                </a:solidFill>
                <a:latin typeface="AR CENA" panose="02000000000000000000" pitchFamily="2" charset="0"/>
                <a:ea typeface="Tahoma" panose="020B0604030504040204" pitchFamily="34" charset="0"/>
                <a:cs typeface="Arial" panose="020B0604020202020204" pitchFamily="34" charset="0"/>
              </a:rPr>
              <a:t>The ‘Negative Reciprocal’:</a:t>
            </a:r>
            <a:endParaRPr lang="en-GB" sz="2800" b="1" dirty="0">
              <a:solidFill>
                <a:srgbClr val="0070C0"/>
              </a:solidFill>
              <a:latin typeface="AR CENA" panose="02000000000000000000" pitchFamily="2" charset="0"/>
              <a:ea typeface="Tahoma" panose="020B060403050404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0B9CD57-4451-40EF-9A5B-F5C50DE0D245}"/>
              </a:ext>
            </a:extLst>
          </p:cNvPr>
          <p:cNvSpPr txBox="1"/>
          <p:nvPr/>
        </p:nvSpPr>
        <p:spPr>
          <a:xfrm>
            <a:off x="1994030" y="2346016"/>
            <a:ext cx="98134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AR CENA" panose="02000000000000000000" pitchFamily="2" charset="0"/>
                <a:ea typeface="Tahoma" panose="020B0604030504040204" pitchFamily="34" charset="0"/>
                <a:cs typeface="Arial" panose="020B0604020202020204" pitchFamily="34" charset="0"/>
              </a:rPr>
              <a:t>In fact, the gradient of a line perpendicular to another is the </a:t>
            </a:r>
            <a:r>
              <a:rPr lang="en-GB" sz="2400" b="1" dirty="0">
                <a:latin typeface="AR CENA" panose="02000000000000000000" pitchFamily="2" charset="0"/>
                <a:ea typeface="Tahoma" panose="020B0604030504040204" pitchFamily="34" charset="0"/>
                <a:cs typeface="Arial" panose="020B0604020202020204" pitchFamily="34" charset="0"/>
              </a:rPr>
              <a:t>negative reciprocal</a:t>
            </a:r>
            <a:r>
              <a:rPr lang="en-GB" sz="2400" dirty="0">
                <a:latin typeface="AR CENA" panose="02000000000000000000" pitchFamily="2" charset="0"/>
                <a:ea typeface="Tahoma" panose="020B0604030504040204" pitchFamily="34" charset="0"/>
                <a:cs typeface="Arial" panose="020B0604020202020204" pitchFamily="34" charset="0"/>
              </a:rPr>
              <a:t> of the original line.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C6092BCF-8BEC-432F-9B28-256FFC7DDEC4}"/>
              </a:ext>
            </a:extLst>
          </p:cNvPr>
          <p:cNvSpPr/>
          <p:nvPr/>
        </p:nvSpPr>
        <p:spPr>
          <a:xfrm>
            <a:off x="9190756" y="2924944"/>
            <a:ext cx="2726312" cy="3168352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dirty="0">
                <a:latin typeface="AR CENA" panose="02000000000000000000" pitchFamily="2" charset="0"/>
              </a:rPr>
              <a:t>The </a:t>
            </a:r>
            <a:r>
              <a:rPr lang="en-GB" sz="2000" b="1" dirty="0">
                <a:latin typeface="AR CENA" panose="02000000000000000000" pitchFamily="2" charset="0"/>
              </a:rPr>
              <a:t>reciprocal</a:t>
            </a:r>
            <a:r>
              <a:rPr lang="en-GB" sz="2000" dirty="0">
                <a:latin typeface="AR CENA" panose="02000000000000000000" pitchFamily="2" charset="0"/>
              </a:rPr>
              <a:t> of a number is defined as 1 divided by the number.</a:t>
            </a:r>
          </a:p>
          <a:p>
            <a:pPr algn="ctr"/>
            <a:endParaRPr lang="en-GB" sz="2000" dirty="0">
              <a:latin typeface="AR CENA" panose="02000000000000000000" pitchFamily="2" charset="0"/>
            </a:endParaRPr>
          </a:p>
          <a:p>
            <a:pPr algn="ctr"/>
            <a:endParaRPr lang="en-GB" sz="2000" dirty="0">
              <a:latin typeface="AR CENA" panose="02000000000000000000" pitchFamily="2" charset="0"/>
            </a:endParaRPr>
          </a:p>
          <a:p>
            <a:pPr algn="ctr"/>
            <a:endParaRPr lang="en-GB" sz="2000" dirty="0">
              <a:latin typeface="AR CENA" panose="02000000000000000000" pitchFamily="2" charset="0"/>
            </a:endParaRPr>
          </a:p>
          <a:p>
            <a:pPr algn="ctr"/>
            <a:endParaRPr lang="en-GB" sz="2000" dirty="0">
              <a:latin typeface="AR CENA" panose="02000000000000000000" pitchFamily="2" charset="0"/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27A94B29-3FD2-4B31-B783-621E4F4A9248}"/>
              </a:ext>
            </a:extLst>
          </p:cNvPr>
          <p:cNvCxnSpPr>
            <a:cxnSpLocks/>
          </p:cNvCxnSpPr>
          <p:nvPr/>
        </p:nvCxnSpPr>
        <p:spPr>
          <a:xfrm flipH="1" flipV="1">
            <a:off x="9478788" y="2780928"/>
            <a:ext cx="288032" cy="28803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0" name="Picture 2" descr="Reciprocal">
            <a:extLst>
              <a:ext uri="{FF2B5EF4-FFF2-40B4-BE49-F238E27FC236}">
                <a16:creationId xmlns:a16="http://schemas.microsoft.com/office/drawing/2014/main" id="{AFA9D762-F12B-467A-878C-35C193F742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4772" y="4581128"/>
            <a:ext cx="22098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8C1045BE-8705-43C9-92FB-CB4CC3F401D3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35" b="32389"/>
          <a:stretch/>
        </p:blipFill>
        <p:spPr>
          <a:xfrm rot="20414562">
            <a:off x="2041221" y="3466049"/>
            <a:ext cx="1813719" cy="595056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B1DF857A-793D-430F-BC58-F6BFB1ED3A80}"/>
              </a:ext>
            </a:extLst>
          </p:cNvPr>
          <p:cNvSpPr txBox="1"/>
          <p:nvPr/>
        </p:nvSpPr>
        <p:spPr>
          <a:xfrm>
            <a:off x="3177178" y="3916874"/>
            <a:ext cx="54375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AR CENA" panose="02000000000000000000" pitchFamily="2" charset="0"/>
                <a:ea typeface="Tahoma" panose="020B0604030504040204" pitchFamily="34" charset="0"/>
                <a:cs typeface="Arial" panose="020B0604020202020204" pitchFamily="34" charset="0"/>
              </a:rPr>
              <a:t>If a line has a gradient of -2, the perpendicular line has a gradient of: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0A3A6A6D-78A0-4EF0-A84F-D33EDEC16A09}"/>
                  </a:ext>
                </a:extLst>
              </p:cNvPr>
              <p:cNvSpPr txBox="1"/>
              <p:nvPr/>
            </p:nvSpPr>
            <p:spPr>
              <a:xfrm>
                <a:off x="4770994" y="5016542"/>
                <a:ext cx="1080120" cy="7735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800" dirty="0">
                    <a:solidFill>
                      <a:srgbClr val="00B0F0"/>
                    </a:solidFill>
                    <a:latin typeface="AR CENA" panose="02000000000000000000" pitchFamily="2" charset="0"/>
                    <a:ea typeface="Tahoma" panose="020B0604030504040204" pitchFamily="34" charset="0"/>
                    <a:cs typeface="Arial" panose="020B0604020202020204" pitchFamily="34" charset="0"/>
                  </a:rPr>
                  <a:t>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 i="0" smtClean="0">
                            <a:solidFill>
                              <a:srgbClr val="00B0F0"/>
                            </a:solidFill>
                            <a:latin typeface="AR CENA" panose="02000000000000000000" pitchFamily="2" charset="0"/>
                            <a:ea typeface="Tahoma" panose="020B060403050404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 i="0" smtClean="0">
                            <a:solidFill>
                              <a:srgbClr val="00B0F0"/>
                            </a:solidFill>
                            <a:latin typeface="AR CENA" panose="02000000000000000000" pitchFamily="2" charset="0"/>
                            <a:ea typeface="Tahoma" panose="020B0604030504040204" pitchFamily="34" charset="0"/>
                            <a:cs typeface="Arial" panose="020B0604020202020204" pitchFamily="34" charset="0"/>
                          </a:rPr>
                          <m:t>−2</m:t>
                        </m:r>
                      </m:den>
                    </m:f>
                  </m:oMath>
                </a14:m>
                <a:endParaRPr lang="en-GB" sz="2800" dirty="0">
                  <a:solidFill>
                    <a:srgbClr val="00B0F0"/>
                  </a:solidFill>
                  <a:latin typeface="AR CENA" panose="02000000000000000000" pitchFamily="2" charset="0"/>
                  <a:ea typeface="Tahoma" panose="020B060403050404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0A3A6A6D-78A0-4EF0-A84F-D33EDEC16A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0994" y="5016542"/>
                <a:ext cx="1080120" cy="773545"/>
              </a:xfrm>
              <a:prstGeom prst="rect">
                <a:avLst/>
              </a:prstGeom>
              <a:blipFill>
                <a:blip r:embed="rId9"/>
                <a:stretch>
                  <a:fillRect b="-944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172" name="Picture 4" descr="Image result for writing clipart">
            <a:extLst>
              <a:ext uri="{FF2B5EF4-FFF2-40B4-BE49-F238E27FC236}">
                <a16:creationId xmlns:a16="http://schemas.microsoft.com/office/drawing/2014/main" id="{57182A90-D26A-42DD-9620-3820E98EE8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3260" y="4235835"/>
            <a:ext cx="1663820" cy="2094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319C86EF-ED6E-416C-A2A7-863EC0917957}"/>
              </a:ext>
            </a:extLst>
          </p:cNvPr>
          <p:cNvSpPr txBox="1"/>
          <p:nvPr/>
        </p:nvSpPr>
        <p:spPr>
          <a:xfrm>
            <a:off x="5455070" y="5127007"/>
            <a:ext cx="10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AR CENA" panose="02000000000000000000" pitchFamily="2" charset="0"/>
                <a:ea typeface="Tahoma" panose="020B0604030504040204" pitchFamily="34" charset="0"/>
                <a:cs typeface="Arial" panose="020B0604020202020204" pitchFamily="34" charset="0"/>
              </a:rPr>
              <a:t>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046D47E8-C410-4BCD-8CD0-706DE09546B3}"/>
                  </a:ext>
                </a:extLst>
              </p:cNvPr>
              <p:cNvSpPr txBox="1"/>
              <p:nvPr/>
            </p:nvSpPr>
            <p:spPr>
              <a:xfrm>
                <a:off x="5972159" y="5016541"/>
                <a:ext cx="1080120" cy="7735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800" dirty="0">
                    <a:solidFill>
                      <a:srgbClr val="00B050"/>
                    </a:solidFill>
                    <a:ea typeface="Tahoma" panose="020B060403050404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 i="0" smtClean="0">
                            <a:solidFill>
                              <a:srgbClr val="00B050"/>
                            </a:solidFill>
                            <a:latin typeface="AR CENA" panose="02000000000000000000" pitchFamily="2" charset="0"/>
                            <a:ea typeface="Tahoma" panose="020B060403050404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 i="0" smtClean="0">
                            <a:solidFill>
                              <a:srgbClr val="00B050"/>
                            </a:solidFill>
                            <a:latin typeface="AR CENA" panose="02000000000000000000" pitchFamily="2" charset="0"/>
                            <a:ea typeface="Tahoma" panose="020B060403050404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endParaRPr lang="en-GB" sz="2800" dirty="0">
                  <a:solidFill>
                    <a:srgbClr val="00B050"/>
                  </a:solidFill>
                  <a:latin typeface="AR CENA" panose="02000000000000000000" pitchFamily="2" charset="0"/>
                  <a:ea typeface="Tahoma" panose="020B060403050404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046D47E8-C410-4BCD-8CD0-706DE09546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2159" y="5016541"/>
                <a:ext cx="1080120" cy="77354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685135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4" grpId="0"/>
      <p:bldP spid="25" grpId="0"/>
      <p:bldP spid="26" grpId="0"/>
      <p:bldP spid="2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3"/>
          <p:cNvSpPr txBox="1">
            <a:spLocks/>
          </p:cNvSpPr>
          <p:nvPr/>
        </p:nvSpPr>
        <p:spPr>
          <a:xfrm>
            <a:off x="117748" y="109752"/>
            <a:ext cx="1656184" cy="58294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2C8230C-012A-432B-A69D-ACF4F06F3B4E}" type="datetime2">
              <a:rPr lang="en-GB" sz="1800" smtClean="0">
                <a:latin typeface="AR CENA" panose="02000000000000000000" pitchFamily="2" charset="0"/>
                <a:ea typeface="Tahoma" panose="020B0604030504040204" pitchFamily="34" charset="0"/>
                <a:cs typeface="Arial" panose="020B0604020202020204" pitchFamily="34" charset="0"/>
              </a:rPr>
              <a:pPr algn="ctr"/>
              <a:t>Thursday, 10 November 2022</a:t>
            </a:fld>
            <a:endParaRPr lang="en-GB" sz="1800" dirty="0">
              <a:latin typeface="AR CENA" panose="02000000000000000000" pitchFamily="2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99947" y="836712"/>
            <a:ext cx="99171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dirty="0">
                <a:solidFill>
                  <a:schemeClr val="bg1">
                    <a:lumMod val="50000"/>
                  </a:schemeClr>
                </a:solidFill>
                <a:latin typeface="AR CENA" panose="02000000000000000000" pitchFamily="2" charset="0"/>
                <a:ea typeface="Tahoma" panose="020B0604030504040204" pitchFamily="34" charset="0"/>
                <a:cs typeface="Arial" panose="020B0604020202020204" pitchFamily="34" charset="0"/>
              </a:rPr>
              <a:t>Lesson Objective: To be able to find the equation of graphs parallel or perpendicular to others and passing through a specific point.</a:t>
            </a:r>
            <a:endParaRPr lang="en-GB" sz="2200" dirty="0">
              <a:solidFill>
                <a:schemeClr val="bg1">
                  <a:lumMod val="50000"/>
                </a:schemeClr>
              </a:solidFill>
              <a:latin typeface="AR CENA" panose="02000000000000000000" pitchFamily="2" charset="0"/>
              <a:ea typeface="Tahoma" panose="020B060403050404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7948" y="116633"/>
            <a:ext cx="10081120" cy="576064"/>
          </a:xfrm>
          <a:solidFill>
            <a:schemeClr val="tx2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sz="3200" dirty="0">
                <a:solidFill>
                  <a:schemeClr val="bg2"/>
                </a:solidFill>
                <a:latin typeface="AR CENA" panose="02000000000000000000" pitchFamily="2" charset="0"/>
              </a:rPr>
              <a:t>Parallel and Perpendicular Lines.</a:t>
            </a:r>
          </a:p>
        </p:txBody>
      </p:sp>
      <p:graphicFrame>
        <p:nvGraphicFramePr>
          <p:cNvPr id="7" name="Diagram 6"/>
          <p:cNvGraphicFramePr/>
          <p:nvPr/>
        </p:nvGraphicFramePr>
        <p:xfrm>
          <a:off x="153752" y="836712"/>
          <a:ext cx="1584176" cy="5904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2109514" y="6296190"/>
            <a:ext cx="9697988" cy="461665"/>
          </a:xfrm>
          <a:prstGeom prst="rect">
            <a:avLst/>
          </a:prstGeom>
          <a:solidFill>
            <a:srgbClr val="CCFF99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AR CENA" panose="02000000000000000000" pitchFamily="2" charset="0"/>
                <a:cs typeface="Arial" panose="020B0604020202020204" pitchFamily="34" charset="0"/>
              </a:rPr>
              <a:t>Keywords: Equation </a:t>
            </a:r>
            <a:r>
              <a:rPr lang="en-GB" sz="2400" dirty="0">
                <a:latin typeface="AR CENA" panose="02000000000000000000" pitchFamily="2" charset="0"/>
                <a:cs typeface="Arial" panose="020B0604020202020204" pitchFamily="34" charset="0"/>
                <a:sym typeface="Wingdings" panose="05000000000000000000" pitchFamily="2" charset="2"/>
              </a:rPr>
              <a:t> y = mx + c  Negative Reciprocal  Parallel  Perpendicular.</a:t>
            </a:r>
            <a:endParaRPr lang="en-GB" sz="2400" dirty="0">
              <a:latin typeface="AR CENA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8CD0811-D137-41D8-8FF9-82B45BC875FC}"/>
              </a:ext>
            </a:extLst>
          </p:cNvPr>
          <p:cNvSpPr txBox="1"/>
          <p:nvPr/>
        </p:nvSpPr>
        <p:spPr>
          <a:xfrm>
            <a:off x="1999947" y="1760918"/>
            <a:ext cx="99991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0070C0"/>
                </a:solidFill>
                <a:latin typeface="AR CENA" panose="02000000000000000000" pitchFamily="2" charset="0"/>
                <a:ea typeface="Tahoma" panose="020B0604030504040204" pitchFamily="34" charset="0"/>
                <a:cs typeface="Arial" panose="020B0604020202020204" pitchFamily="34" charset="0"/>
              </a:rPr>
              <a:t>Perpendicular Lines:</a:t>
            </a:r>
            <a:endParaRPr lang="en-GB" sz="2800" b="1" dirty="0">
              <a:solidFill>
                <a:srgbClr val="0070C0"/>
              </a:solidFill>
              <a:latin typeface="AR CENA" panose="02000000000000000000" pitchFamily="2" charset="0"/>
              <a:ea typeface="Tahoma" panose="020B060403050404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0B9CD57-4451-40EF-9A5B-F5C50DE0D245}"/>
              </a:ext>
            </a:extLst>
          </p:cNvPr>
          <p:cNvSpPr txBox="1"/>
          <p:nvPr/>
        </p:nvSpPr>
        <p:spPr>
          <a:xfrm>
            <a:off x="1994030" y="2346016"/>
            <a:ext cx="9813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AR CENA" panose="02000000000000000000" pitchFamily="2" charset="0"/>
                <a:ea typeface="Tahoma" panose="020B0604030504040204" pitchFamily="34" charset="0"/>
                <a:cs typeface="Arial" panose="020B0604020202020204" pitchFamily="34" charset="0"/>
              </a:rPr>
              <a:t>So…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CBA9137-20A0-4246-B683-3F86CD581E8A}"/>
              </a:ext>
            </a:extLst>
          </p:cNvPr>
          <p:cNvSpPr txBox="1"/>
          <p:nvPr/>
        </p:nvSpPr>
        <p:spPr>
          <a:xfrm>
            <a:off x="3034071" y="3024001"/>
            <a:ext cx="7848872" cy="1938992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rgbClr val="7030A0"/>
                </a:solidFill>
                <a:latin typeface="AR CENA" panose="02000000000000000000" pitchFamily="2" charset="0"/>
                <a:ea typeface="Tahoma" panose="020B0604030504040204" pitchFamily="34" charset="0"/>
                <a:cs typeface="Arial" panose="020B0604020202020204" pitchFamily="34" charset="0"/>
              </a:rPr>
              <a:t>…Perpendicular lines have gradients that multiply to make -1 with one of them being the </a:t>
            </a:r>
            <a:r>
              <a:rPr lang="en-GB" sz="4000" b="1" dirty="0">
                <a:solidFill>
                  <a:srgbClr val="7030A0"/>
                </a:solidFill>
                <a:latin typeface="AR CENA" panose="02000000000000000000" pitchFamily="2" charset="0"/>
                <a:ea typeface="Tahoma" panose="020B0604030504040204" pitchFamily="34" charset="0"/>
                <a:cs typeface="Arial" panose="020B0604020202020204" pitchFamily="34" charset="0"/>
              </a:rPr>
              <a:t>negative reciprocal</a:t>
            </a:r>
            <a:r>
              <a:rPr lang="en-GB" sz="4000" dirty="0">
                <a:solidFill>
                  <a:srgbClr val="7030A0"/>
                </a:solidFill>
                <a:latin typeface="AR CENA" panose="02000000000000000000" pitchFamily="2" charset="0"/>
                <a:ea typeface="Tahoma" panose="020B0604030504040204" pitchFamily="34" charset="0"/>
                <a:cs typeface="Arial" panose="020B0604020202020204" pitchFamily="34" charset="0"/>
              </a:rPr>
              <a:t> of the other…!</a:t>
            </a:r>
          </a:p>
        </p:txBody>
      </p:sp>
      <p:pic>
        <p:nvPicPr>
          <p:cNvPr id="20" name="Picture 4" descr="Take Note:">
            <a:extLst>
              <a:ext uri="{FF2B5EF4-FFF2-40B4-BE49-F238E27FC236}">
                <a16:creationId xmlns:a16="http://schemas.microsoft.com/office/drawing/2014/main" id="{B9BF93D1-EAC2-4C82-9F4B-CEDFBE31BB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48275">
            <a:off x="10428110" y="5087203"/>
            <a:ext cx="1437943" cy="985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36670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3"/>
          <p:cNvSpPr txBox="1">
            <a:spLocks/>
          </p:cNvSpPr>
          <p:nvPr/>
        </p:nvSpPr>
        <p:spPr>
          <a:xfrm>
            <a:off x="117748" y="109752"/>
            <a:ext cx="1656184" cy="58294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2C8230C-012A-432B-A69D-ACF4F06F3B4E}" type="datetime2">
              <a:rPr lang="en-GB" sz="1800" smtClean="0">
                <a:latin typeface="AR CENA" panose="02000000000000000000" pitchFamily="2" charset="0"/>
                <a:ea typeface="Tahoma" panose="020B0604030504040204" pitchFamily="34" charset="0"/>
                <a:cs typeface="Arial" panose="020B0604020202020204" pitchFamily="34" charset="0"/>
              </a:rPr>
              <a:pPr algn="ctr"/>
              <a:t>Thursday, 10 November 2022</a:t>
            </a:fld>
            <a:endParaRPr lang="en-GB" sz="1800" dirty="0">
              <a:latin typeface="AR CENA" panose="02000000000000000000" pitchFamily="2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99947" y="836712"/>
            <a:ext cx="99171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dirty="0">
                <a:solidFill>
                  <a:schemeClr val="bg1">
                    <a:lumMod val="50000"/>
                  </a:schemeClr>
                </a:solidFill>
                <a:latin typeface="AR CENA" panose="02000000000000000000" pitchFamily="2" charset="0"/>
                <a:ea typeface="Tahoma" panose="020B0604030504040204" pitchFamily="34" charset="0"/>
                <a:cs typeface="Arial" panose="020B0604020202020204" pitchFamily="34" charset="0"/>
              </a:rPr>
              <a:t>Lesson Objective: To be able to find the equation of graphs parallel or perpendicular to others and passing through a specific point.</a:t>
            </a:r>
            <a:endParaRPr lang="en-GB" sz="2200" dirty="0">
              <a:solidFill>
                <a:schemeClr val="bg1">
                  <a:lumMod val="50000"/>
                </a:schemeClr>
              </a:solidFill>
              <a:latin typeface="AR CENA" panose="02000000000000000000" pitchFamily="2" charset="0"/>
              <a:ea typeface="Tahoma" panose="020B060403050404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7948" y="116633"/>
            <a:ext cx="10081120" cy="576064"/>
          </a:xfrm>
          <a:solidFill>
            <a:schemeClr val="tx2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sz="3200" dirty="0">
                <a:solidFill>
                  <a:schemeClr val="bg2"/>
                </a:solidFill>
                <a:latin typeface="AR CENA" panose="02000000000000000000" pitchFamily="2" charset="0"/>
              </a:rPr>
              <a:t>Parallel and Perpendicular Lines.</a:t>
            </a:r>
          </a:p>
        </p:txBody>
      </p:sp>
      <p:graphicFrame>
        <p:nvGraphicFramePr>
          <p:cNvPr id="7" name="Diagram 6"/>
          <p:cNvGraphicFramePr/>
          <p:nvPr/>
        </p:nvGraphicFramePr>
        <p:xfrm>
          <a:off x="153752" y="836712"/>
          <a:ext cx="1584176" cy="5904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2109514" y="6296190"/>
            <a:ext cx="9697988" cy="461665"/>
          </a:xfrm>
          <a:prstGeom prst="rect">
            <a:avLst/>
          </a:prstGeom>
          <a:solidFill>
            <a:srgbClr val="CCFF99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AR CENA" panose="02000000000000000000" pitchFamily="2" charset="0"/>
                <a:cs typeface="Arial" panose="020B0604020202020204" pitchFamily="34" charset="0"/>
              </a:rPr>
              <a:t>Keywords: Equation </a:t>
            </a:r>
            <a:r>
              <a:rPr lang="en-GB" sz="2400" dirty="0">
                <a:latin typeface="AR CENA" panose="02000000000000000000" pitchFamily="2" charset="0"/>
                <a:cs typeface="Arial" panose="020B0604020202020204" pitchFamily="34" charset="0"/>
                <a:sym typeface="Wingdings" panose="05000000000000000000" pitchFamily="2" charset="2"/>
              </a:rPr>
              <a:t> y = mx + c  Negative Reciprocal  Parallel  Perpendicular.</a:t>
            </a:r>
            <a:endParaRPr lang="en-GB" sz="2400" dirty="0">
              <a:latin typeface="AR CENA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8CD0811-D137-41D8-8FF9-82B45BC875FC}"/>
              </a:ext>
            </a:extLst>
          </p:cNvPr>
          <p:cNvSpPr txBox="1"/>
          <p:nvPr/>
        </p:nvSpPr>
        <p:spPr>
          <a:xfrm>
            <a:off x="1999947" y="1760918"/>
            <a:ext cx="99991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0070C0"/>
                </a:solidFill>
                <a:latin typeface="AR CENA" panose="02000000000000000000" pitchFamily="2" charset="0"/>
                <a:ea typeface="Tahoma" panose="020B0604030504040204" pitchFamily="34" charset="0"/>
                <a:cs typeface="Arial" panose="020B0604020202020204" pitchFamily="34" charset="0"/>
              </a:rPr>
              <a:t>Fill in the Gaps:</a:t>
            </a:r>
            <a:endParaRPr lang="en-GB" sz="2800" b="1" dirty="0">
              <a:solidFill>
                <a:srgbClr val="0070C0"/>
              </a:solidFill>
              <a:latin typeface="AR CENA" panose="02000000000000000000" pitchFamily="2" charset="0"/>
              <a:ea typeface="Tahoma" panose="020B060403050404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0B9CD57-4451-40EF-9A5B-F5C50DE0D245}"/>
              </a:ext>
            </a:extLst>
          </p:cNvPr>
          <p:cNvSpPr txBox="1"/>
          <p:nvPr/>
        </p:nvSpPr>
        <p:spPr>
          <a:xfrm>
            <a:off x="1994030" y="2346016"/>
            <a:ext cx="98134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AR CENA" panose="02000000000000000000" pitchFamily="2" charset="0"/>
                <a:ea typeface="Tahoma" panose="020B0604030504040204" pitchFamily="34" charset="0"/>
                <a:cs typeface="Arial" panose="020B0604020202020204" pitchFamily="34" charset="0"/>
              </a:rPr>
              <a:t>Fill in the gaps in the following calculations (use the rules that we learnt on the last few slides).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07EB5C1-6079-43FA-9856-476F69DD0173}"/>
              </a:ext>
            </a:extLst>
          </p:cNvPr>
          <p:cNvSpPr txBox="1"/>
          <p:nvPr/>
        </p:nvSpPr>
        <p:spPr>
          <a:xfrm>
            <a:off x="3430116" y="3296190"/>
            <a:ext cx="2921521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arenR"/>
            </a:pPr>
            <a:r>
              <a:rPr lang="en-GB" sz="2800" dirty="0">
                <a:latin typeface="AR CENA" panose="02000000000000000000" pitchFamily="2" charset="0"/>
                <a:ea typeface="Tahoma" panose="020B0604030504040204" pitchFamily="34" charset="0"/>
                <a:cs typeface="Arial" panose="020B0604020202020204" pitchFamily="34" charset="0"/>
              </a:rPr>
              <a:t>3 x _____ = -1</a:t>
            </a:r>
          </a:p>
          <a:p>
            <a:pPr marL="457200" indent="-457200">
              <a:buAutoNum type="arabicParenR"/>
            </a:pPr>
            <a:endParaRPr lang="en-GB" sz="4000" dirty="0">
              <a:latin typeface="AR CENA" panose="02000000000000000000" pitchFamily="2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rabicParenR"/>
            </a:pPr>
            <a:r>
              <a:rPr lang="en-GB" sz="2800" dirty="0">
                <a:latin typeface="AR CENA" panose="02000000000000000000" pitchFamily="2" charset="0"/>
                <a:ea typeface="Tahoma" panose="020B0604030504040204" pitchFamily="34" charset="0"/>
                <a:cs typeface="Arial" panose="020B0604020202020204" pitchFamily="34" charset="0"/>
              </a:rPr>
              <a:t>7 x _____ = -1</a:t>
            </a:r>
          </a:p>
          <a:p>
            <a:pPr marL="457200" indent="-457200">
              <a:buAutoNum type="arabicParenR"/>
            </a:pPr>
            <a:endParaRPr lang="en-GB" sz="4000" dirty="0">
              <a:latin typeface="AR CENA" panose="02000000000000000000" pitchFamily="2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rabicParenR"/>
            </a:pPr>
            <a:r>
              <a:rPr lang="en-GB" sz="2800" dirty="0">
                <a:latin typeface="AR CENA" panose="02000000000000000000" pitchFamily="2" charset="0"/>
                <a:ea typeface="Tahoma" panose="020B0604030504040204" pitchFamily="34" charset="0"/>
                <a:cs typeface="Arial" panose="020B0604020202020204" pitchFamily="34" charset="0"/>
              </a:rPr>
              <a:t>-9 x _____ = -1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83253AE-6AC5-4C5E-8426-64761C823CCB}"/>
                  </a:ext>
                </a:extLst>
              </p:cNvPr>
              <p:cNvSpPr txBox="1"/>
              <p:nvPr/>
            </p:nvSpPr>
            <p:spPr>
              <a:xfrm>
                <a:off x="7359547" y="3296190"/>
                <a:ext cx="2921521" cy="27474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>
                    <a:latin typeface="AR CENA" panose="02000000000000000000" pitchFamily="2" charset="0"/>
                    <a:ea typeface="Tahoma" panose="020B0604030504040204" pitchFamily="34" charset="0"/>
                    <a:cs typeface="Arial" panose="020B0604020202020204" pitchFamily="34" charset="0"/>
                  </a:rPr>
                  <a:t>4)  -5 x _____ = -1</a:t>
                </a:r>
              </a:p>
              <a:p>
                <a:pPr marL="457200" indent="-457200">
                  <a:buAutoNum type="arabicParenR"/>
                </a:pPr>
                <a:endParaRPr lang="en-GB" sz="2800" dirty="0">
                  <a:latin typeface="AR CENA" panose="02000000000000000000" pitchFamily="2" charset="0"/>
                  <a:ea typeface="Tahoma" panose="020B0604030504040204" pitchFamily="34" charset="0"/>
                  <a:cs typeface="Arial" panose="020B0604020202020204" pitchFamily="34" charset="0"/>
                </a:endParaRPr>
              </a:p>
              <a:p>
                <a:r>
                  <a:rPr lang="en-GB" sz="2800" dirty="0">
                    <a:latin typeface="AR CENA" panose="02000000000000000000" pitchFamily="2" charset="0"/>
                    <a:ea typeface="Tahoma" panose="020B0604030504040204" pitchFamily="34" charset="0"/>
                    <a:cs typeface="Arial" panose="020B0604020202020204" pitchFamily="34" charset="0"/>
                  </a:rPr>
                  <a:t>5)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GB" sz="2800" b="0" i="0" smtClean="0">
                        <a:latin typeface="AR CENA" panose="02000000000000000000" pitchFamily="2" charset="0"/>
                        <a:ea typeface="Tahoma" panose="020B0604030504040204" pitchFamily="34" charset="0"/>
                        <a:cs typeface="Arial" panose="020B0604020202020204" pitchFamily="34" charset="0"/>
                      </a:rPr>
                      <m:t>−</m:t>
                    </m:r>
                    <m:f>
                      <m:fPr>
                        <m:ctrlPr>
                          <a:rPr lang="en-GB" sz="28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 b="0" i="0" smtClean="0">
                            <a:latin typeface="AR CENA" panose="02000000000000000000" pitchFamily="2" charset="0"/>
                            <a:ea typeface="Tahoma" panose="020B060403050404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 b="0" i="0" smtClean="0">
                            <a:latin typeface="AR CENA" panose="02000000000000000000" pitchFamily="2" charset="0"/>
                            <a:ea typeface="Tahoma" panose="020B0604030504040204" pitchFamily="34" charset="0"/>
                            <a:cs typeface="Arial" panose="020B0604020202020204" pitchFamily="34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sz="2800" dirty="0">
                    <a:latin typeface="AR CENA" panose="02000000000000000000" pitchFamily="2" charset="0"/>
                    <a:ea typeface="Tahoma" panose="020B0604030504040204" pitchFamily="34" charset="0"/>
                    <a:cs typeface="Arial" panose="020B0604020202020204" pitchFamily="34" charset="0"/>
                  </a:rPr>
                  <a:t> x _____ = -1</a:t>
                </a:r>
              </a:p>
              <a:p>
                <a:pPr marL="457200" indent="-457200">
                  <a:buAutoNum type="arabicParenR"/>
                </a:pPr>
                <a:endParaRPr lang="en-GB" sz="2800" dirty="0">
                  <a:latin typeface="AR CENA" panose="02000000000000000000" pitchFamily="2" charset="0"/>
                  <a:ea typeface="Tahoma" panose="020B0604030504040204" pitchFamily="34" charset="0"/>
                  <a:cs typeface="Arial" panose="020B0604020202020204" pitchFamily="34" charset="0"/>
                </a:endParaRPr>
              </a:p>
              <a:p>
                <a:r>
                  <a:rPr lang="en-GB" sz="2800" dirty="0">
                    <a:latin typeface="AR CENA" panose="02000000000000000000" pitchFamily="2" charset="0"/>
                    <a:ea typeface="Tahoma" panose="020B0604030504040204" pitchFamily="34" charset="0"/>
                    <a:cs typeface="Arial" panose="020B0604020202020204" pitchFamily="34" charset="0"/>
                  </a:rPr>
                  <a:t>6)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 b="0" i="0" smtClean="0">
                            <a:latin typeface="AR CENA" panose="02000000000000000000" pitchFamily="2" charset="0"/>
                            <a:ea typeface="Tahoma" panose="020B060403050404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 b="0" i="0" smtClean="0">
                            <a:latin typeface="AR CENA" panose="02000000000000000000" pitchFamily="2" charset="0"/>
                            <a:ea typeface="Tahoma" panose="020B0604030504040204" pitchFamily="34" charset="0"/>
                            <a:cs typeface="Arial" panose="020B0604020202020204" pitchFamily="34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GB" sz="2800" dirty="0">
                    <a:latin typeface="AR CENA" panose="02000000000000000000" pitchFamily="2" charset="0"/>
                    <a:ea typeface="Tahoma" panose="020B0604030504040204" pitchFamily="34" charset="0"/>
                    <a:cs typeface="Arial" panose="020B0604020202020204" pitchFamily="34" charset="0"/>
                  </a:rPr>
                  <a:t> x _____ = -1 </a:t>
                </a: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83253AE-6AC5-4C5E-8426-64761C823C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9547" y="3296190"/>
                <a:ext cx="2921521" cy="2747419"/>
              </a:xfrm>
              <a:prstGeom prst="rect">
                <a:avLst/>
              </a:prstGeom>
              <a:blipFill>
                <a:blip r:embed="rId7"/>
                <a:stretch>
                  <a:fillRect l="-4167" t="-2444" r="-208" b="-2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7479B19-A770-42C3-89B3-6BA2C10C5FD5}"/>
                  </a:ext>
                </a:extLst>
              </p:cNvPr>
              <p:cNvSpPr txBox="1"/>
              <p:nvPr/>
            </p:nvSpPr>
            <p:spPr>
              <a:xfrm>
                <a:off x="4510236" y="3014189"/>
                <a:ext cx="864096" cy="6763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GB" sz="2400" i="0" smtClean="0">
                        <a:solidFill>
                          <a:srgbClr val="FF0000"/>
                        </a:solidFill>
                        <a:latin typeface="AR CENA" panose="02000000000000000000" pitchFamily="2" charset="0"/>
                        <a:ea typeface="Tahoma" panose="020B0604030504040204" pitchFamily="34" charset="0"/>
                        <a:cs typeface="Arial" panose="020B0604020202020204" pitchFamily="34" charset="0"/>
                      </a:rPr>
                      <m:t>−</m:t>
                    </m:r>
                    <m:f>
                      <m:fPr>
                        <m:ctrlP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400">
                            <a:solidFill>
                              <a:srgbClr val="FF0000"/>
                            </a:solidFill>
                            <a:latin typeface="AR CENA" panose="02000000000000000000" pitchFamily="2" charset="0"/>
                            <a:ea typeface="Tahoma" panose="020B060403050404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400" b="0" i="0" smtClean="0">
                            <a:solidFill>
                              <a:srgbClr val="FF0000"/>
                            </a:solidFill>
                            <a:latin typeface="AR CENA" panose="02000000000000000000" pitchFamily="2" charset="0"/>
                            <a:ea typeface="Tahoma" panose="020B060403050404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GB" sz="2400" dirty="0">
                    <a:solidFill>
                      <a:srgbClr val="FF0000"/>
                    </a:solidFill>
                    <a:latin typeface="AR CENA" panose="02000000000000000000" pitchFamily="2" charset="0"/>
                    <a:ea typeface="Tahoma" panose="020B060403050404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7479B19-A770-42C3-89B3-6BA2C10C5F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0236" y="3014189"/>
                <a:ext cx="864096" cy="67633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AC14AFC-53A4-4014-8DA5-64DC6773844E}"/>
                  </a:ext>
                </a:extLst>
              </p:cNvPr>
              <p:cNvSpPr txBox="1"/>
              <p:nvPr/>
            </p:nvSpPr>
            <p:spPr>
              <a:xfrm>
                <a:off x="4458828" y="4020531"/>
                <a:ext cx="864096" cy="6763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GB" sz="2400" i="0" smtClean="0">
                        <a:solidFill>
                          <a:srgbClr val="FF0000"/>
                        </a:solidFill>
                        <a:latin typeface="AR CENA" panose="02000000000000000000" pitchFamily="2" charset="0"/>
                        <a:ea typeface="Tahoma" panose="020B0604030504040204" pitchFamily="34" charset="0"/>
                        <a:cs typeface="Arial" panose="020B0604020202020204" pitchFamily="34" charset="0"/>
                      </a:rPr>
                      <m:t>−</m:t>
                    </m:r>
                    <m:f>
                      <m:fPr>
                        <m:ctrlP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400">
                            <a:solidFill>
                              <a:srgbClr val="FF0000"/>
                            </a:solidFill>
                            <a:latin typeface="AR CENA" panose="02000000000000000000" pitchFamily="2" charset="0"/>
                            <a:ea typeface="Tahoma" panose="020B060403050404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400" b="0" i="0" smtClean="0">
                            <a:solidFill>
                              <a:srgbClr val="FF0000"/>
                            </a:solidFill>
                            <a:latin typeface="AR CENA" panose="02000000000000000000" pitchFamily="2" charset="0"/>
                            <a:ea typeface="Tahoma" panose="020B0604030504040204" pitchFamily="34" charset="0"/>
                            <a:cs typeface="Arial" panose="020B0604020202020204" pitchFamily="34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GB" sz="2400" dirty="0">
                    <a:solidFill>
                      <a:srgbClr val="FF0000"/>
                    </a:solidFill>
                    <a:latin typeface="AR CENA" panose="02000000000000000000" pitchFamily="2" charset="0"/>
                    <a:ea typeface="Tahoma" panose="020B060403050404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AC14AFC-53A4-4014-8DA5-64DC677384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8828" y="4020531"/>
                <a:ext cx="864096" cy="67633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5F9BAE18-C0A9-4E8E-A83B-732BDB10786D}"/>
                  </a:ext>
                </a:extLst>
              </p:cNvPr>
              <p:cNvSpPr txBox="1"/>
              <p:nvPr/>
            </p:nvSpPr>
            <p:spPr>
              <a:xfrm>
                <a:off x="4582244" y="5080769"/>
                <a:ext cx="864096" cy="6763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400">
                            <a:solidFill>
                              <a:srgbClr val="FF0000"/>
                            </a:solidFill>
                            <a:latin typeface="AR CENA" panose="02000000000000000000" pitchFamily="2" charset="0"/>
                            <a:ea typeface="Tahoma" panose="020B060403050404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400" b="0" i="0" smtClean="0">
                            <a:solidFill>
                              <a:srgbClr val="FF0000"/>
                            </a:solidFill>
                            <a:latin typeface="AR CENA" panose="02000000000000000000" pitchFamily="2" charset="0"/>
                            <a:ea typeface="Tahoma" panose="020B0604030504040204" pitchFamily="34" charset="0"/>
                            <a:cs typeface="Arial" panose="020B0604020202020204" pitchFamily="34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GB" sz="2400" dirty="0">
                    <a:solidFill>
                      <a:srgbClr val="FF0000"/>
                    </a:solidFill>
                    <a:latin typeface="AR CENA" panose="02000000000000000000" pitchFamily="2" charset="0"/>
                    <a:ea typeface="Tahoma" panose="020B060403050404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5F9BAE18-C0A9-4E8E-A83B-732BDB1078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2244" y="5080769"/>
                <a:ext cx="864096" cy="67633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9BD37F6B-E98F-4A25-BD66-326A81A98E6F}"/>
                  </a:ext>
                </a:extLst>
              </p:cNvPr>
              <p:cNvSpPr txBox="1"/>
              <p:nvPr/>
            </p:nvSpPr>
            <p:spPr>
              <a:xfrm>
                <a:off x="8614692" y="2984332"/>
                <a:ext cx="864096" cy="6763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400">
                            <a:solidFill>
                              <a:srgbClr val="FF0000"/>
                            </a:solidFill>
                            <a:latin typeface="AR CENA" panose="02000000000000000000" pitchFamily="2" charset="0"/>
                            <a:ea typeface="Tahoma" panose="020B060403050404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400" b="0" i="0" smtClean="0">
                            <a:solidFill>
                              <a:srgbClr val="FF0000"/>
                            </a:solidFill>
                            <a:latin typeface="AR CENA" panose="02000000000000000000" pitchFamily="2" charset="0"/>
                            <a:ea typeface="Tahoma" panose="020B0604030504040204" pitchFamily="34" charset="0"/>
                            <a:cs typeface="Arial" panose="020B0604020202020204" pitchFamily="34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sz="2400" dirty="0">
                    <a:solidFill>
                      <a:srgbClr val="FF0000"/>
                    </a:solidFill>
                    <a:latin typeface="AR CENA" panose="02000000000000000000" pitchFamily="2" charset="0"/>
                    <a:ea typeface="Tahoma" panose="020B060403050404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9BD37F6B-E98F-4A25-BD66-326A81A98E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4692" y="2984332"/>
                <a:ext cx="864096" cy="67633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>
            <a:extLst>
              <a:ext uri="{FF2B5EF4-FFF2-40B4-BE49-F238E27FC236}">
                <a16:creationId xmlns:a16="http://schemas.microsoft.com/office/drawing/2014/main" id="{11BC4601-A398-430E-98C5-A264156945F1}"/>
              </a:ext>
            </a:extLst>
          </p:cNvPr>
          <p:cNvSpPr txBox="1"/>
          <p:nvPr/>
        </p:nvSpPr>
        <p:spPr>
          <a:xfrm>
            <a:off x="8614692" y="4227349"/>
            <a:ext cx="864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FF0000"/>
                </a:solidFill>
                <a:latin typeface="AR CENA" panose="02000000000000000000" pitchFamily="2" charset="0"/>
                <a:ea typeface="Tahoma" panose="020B0604030504040204" pitchFamily="34" charset="0"/>
                <a:cs typeface="Arial" panose="020B0604020202020204" pitchFamily="34" charset="0"/>
              </a:rPr>
              <a:t>5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2E54ED9F-2968-4232-956A-512F2FD99E14}"/>
                  </a:ext>
                </a:extLst>
              </p:cNvPr>
              <p:cNvSpPr txBox="1"/>
              <p:nvPr/>
            </p:nvSpPr>
            <p:spPr>
              <a:xfrm>
                <a:off x="8470676" y="5093345"/>
                <a:ext cx="864096" cy="6763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GB" sz="24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Arial" panose="020B0604020202020204" pitchFamily="34" charset="0"/>
                      </a:rPr>
                      <m:t>−</m:t>
                    </m:r>
                    <m:f>
                      <m:fPr>
                        <m:ctrlP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400" b="0" i="0" smtClean="0">
                            <a:solidFill>
                              <a:srgbClr val="FF0000"/>
                            </a:solidFill>
                            <a:latin typeface="AR CENA" panose="02000000000000000000" pitchFamily="2" charset="0"/>
                            <a:ea typeface="Tahoma" panose="020B0604030504040204" pitchFamily="34" charset="0"/>
                            <a:cs typeface="Arial" panose="020B0604020202020204" pitchFamily="34" charset="0"/>
                          </a:rPr>
                          <m:t>7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400" b="0" i="0" smtClean="0">
                            <a:solidFill>
                              <a:srgbClr val="FF0000"/>
                            </a:solidFill>
                            <a:latin typeface="AR CENA" panose="02000000000000000000" pitchFamily="2" charset="0"/>
                            <a:ea typeface="Tahoma" panose="020B060403050404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2400" dirty="0">
                    <a:solidFill>
                      <a:srgbClr val="FF0000"/>
                    </a:solidFill>
                    <a:latin typeface="AR CENA" panose="02000000000000000000" pitchFamily="2" charset="0"/>
                    <a:ea typeface="Tahoma" panose="020B060403050404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2E54ED9F-2968-4232-956A-512F2FD99E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0676" y="5093345"/>
                <a:ext cx="864096" cy="676339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320975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8" grpId="0"/>
      <p:bldP spid="29" grpId="0"/>
      <p:bldP spid="30" grpId="0"/>
      <p:bldP spid="3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3"/>
          <p:cNvSpPr txBox="1">
            <a:spLocks/>
          </p:cNvSpPr>
          <p:nvPr/>
        </p:nvSpPr>
        <p:spPr>
          <a:xfrm>
            <a:off x="117748" y="109752"/>
            <a:ext cx="1656184" cy="58294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2C8230C-012A-432B-A69D-ACF4F06F3B4E}" type="datetime2">
              <a:rPr lang="en-GB" sz="1800" smtClean="0">
                <a:latin typeface="AR CENA" panose="02000000000000000000" pitchFamily="2" charset="0"/>
                <a:ea typeface="Tahoma" panose="020B0604030504040204" pitchFamily="34" charset="0"/>
                <a:cs typeface="Arial" panose="020B0604020202020204" pitchFamily="34" charset="0"/>
              </a:rPr>
              <a:pPr algn="ctr"/>
              <a:t>Thursday, 10 November 2022</a:t>
            </a:fld>
            <a:endParaRPr lang="en-GB" sz="1800" dirty="0">
              <a:latin typeface="AR CENA" panose="02000000000000000000" pitchFamily="2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99947" y="836712"/>
            <a:ext cx="99171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dirty="0">
                <a:solidFill>
                  <a:schemeClr val="bg1">
                    <a:lumMod val="50000"/>
                  </a:schemeClr>
                </a:solidFill>
                <a:latin typeface="AR CENA" panose="02000000000000000000" pitchFamily="2" charset="0"/>
                <a:ea typeface="Tahoma" panose="020B0604030504040204" pitchFamily="34" charset="0"/>
                <a:cs typeface="Arial" panose="020B0604020202020204" pitchFamily="34" charset="0"/>
              </a:rPr>
              <a:t>Lesson Objective: To be able to find the equation of graphs parallel or perpendicular to others and passing through a specific point.</a:t>
            </a:r>
            <a:endParaRPr lang="en-GB" sz="2200" dirty="0">
              <a:solidFill>
                <a:schemeClr val="bg1">
                  <a:lumMod val="50000"/>
                </a:schemeClr>
              </a:solidFill>
              <a:latin typeface="AR CENA" panose="02000000000000000000" pitchFamily="2" charset="0"/>
              <a:ea typeface="Tahoma" panose="020B060403050404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7948" y="116633"/>
            <a:ext cx="10081120" cy="576064"/>
          </a:xfrm>
          <a:solidFill>
            <a:schemeClr val="tx2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sz="3200" dirty="0">
                <a:solidFill>
                  <a:schemeClr val="bg2"/>
                </a:solidFill>
                <a:latin typeface="AR CENA" panose="02000000000000000000" pitchFamily="2" charset="0"/>
              </a:rPr>
              <a:t>Parallel and Perpendicular Lines.</a:t>
            </a:r>
          </a:p>
        </p:txBody>
      </p:sp>
      <p:graphicFrame>
        <p:nvGraphicFramePr>
          <p:cNvPr id="7" name="Diagram 6"/>
          <p:cNvGraphicFramePr/>
          <p:nvPr/>
        </p:nvGraphicFramePr>
        <p:xfrm>
          <a:off x="153752" y="836712"/>
          <a:ext cx="1584176" cy="5904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2109514" y="6296190"/>
            <a:ext cx="9697988" cy="461665"/>
          </a:xfrm>
          <a:prstGeom prst="rect">
            <a:avLst/>
          </a:prstGeom>
          <a:solidFill>
            <a:srgbClr val="CCFF99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AR CENA" panose="02000000000000000000" pitchFamily="2" charset="0"/>
                <a:cs typeface="Arial" panose="020B0604020202020204" pitchFamily="34" charset="0"/>
              </a:rPr>
              <a:t>Keywords: Equation </a:t>
            </a:r>
            <a:r>
              <a:rPr lang="en-GB" sz="2400" dirty="0">
                <a:latin typeface="AR CENA" panose="02000000000000000000" pitchFamily="2" charset="0"/>
                <a:cs typeface="Arial" panose="020B0604020202020204" pitchFamily="34" charset="0"/>
                <a:sym typeface="Wingdings" panose="05000000000000000000" pitchFamily="2" charset="2"/>
              </a:rPr>
              <a:t> y = mx + c  Negative Reciprocal  Parallel  Perpendicular.</a:t>
            </a:r>
            <a:endParaRPr lang="en-GB" sz="2400" dirty="0">
              <a:latin typeface="AR CENA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8CD0811-D137-41D8-8FF9-82B45BC875FC}"/>
              </a:ext>
            </a:extLst>
          </p:cNvPr>
          <p:cNvSpPr txBox="1"/>
          <p:nvPr/>
        </p:nvSpPr>
        <p:spPr>
          <a:xfrm>
            <a:off x="1999947" y="1760918"/>
            <a:ext cx="99991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0070C0"/>
                </a:solidFill>
                <a:latin typeface="AR CENA" panose="02000000000000000000" pitchFamily="2" charset="0"/>
                <a:ea typeface="Tahoma" panose="020B0604030504040204" pitchFamily="34" charset="0"/>
                <a:cs typeface="Arial" panose="020B0604020202020204" pitchFamily="34" charset="0"/>
              </a:rPr>
              <a:t>Odd One Out:</a:t>
            </a:r>
            <a:endParaRPr lang="en-GB" sz="2800" b="1" dirty="0">
              <a:solidFill>
                <a:srgbClr val="0070C0"/>
              </a:solidFill>
              <a:latin typeface="AR CENA" panose="02000000000000000000" pitchFamily="2" charset="0"/>
              <a:ea typeface="Tahoma" panose="020B060403050404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0B9CD57-4451-40EF-9A5B-F5C50DE0D245}"/>
              </a:ext>
            </a:extLst>
          </p:cNvPr>
          <p:cNvSpPr txBox="1"/>
          <p:nvPr/>
        </p:nvSpPr>
        <p:spPr>
          <a:xfrm>
            <a:off x="1994030" y="2346016"/>
            <a:ext cx="9813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AR CENA" panose="02000000000000000000" pitchFamily="2" charset="0"/>
                <a:ea typeface="Tahoma" panose="020B0604030504040204" pitchFamily="34" charset="0"/>
                <a:cs typeface="Arial" panose="020B0604020202020204" pitchFamily="34" charset="0"/>
              </a:rPr>
              <a:t>Identify which lines form perpendicular pairs and which is the odd one out.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4A99F26-707C-441C-9361-C5AB2C8D2156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4049" t="34197" r="15145" b="19528"/>
          <a:stretch/>
        </p:blipFill>
        <p:spPr>
          <a:xfrm>
            <a:off x="3903163" y="2959972"/>
            <a:ext cx="6192688" cy="317121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BAE45E6-8F40-40B0-888E-6023C64DE5B5}"/>
              </a:ext>
            </a:extLst>
          </p:cNvPr>
          <p:cNvSpPr/>
          <p:nvPr/>
        </p:nvSpPr>
        <p:spPr>
          <a:xfrm>
            <a:off x="4006180" y="4133412"/>
            <a:ext cx="1800200" cy="837046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8B6AB86-9D81-4AC4-8795-D1D742F22321}"/>
              </a:ext>
            </a:extLst>
          </p:cNvPr>
          <p:cNvSpPr/>
          <p:nvPr/>
        </p:nvSpPr>
        <p:spPr>
          <a:xfrm>
            <a:off x="7318548" y="5229200"/>
            <a:ext cx="1728192" cy="792088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2251E7F-1F6C-4B81-B7A9-EA47663353FD}"/>
              </a:ext>
            </a:extLst>
          </p:cNvPr>
          <p:cNvSpPr/>
          <p:nvPr/>
        </p:nvSpPr>
        <p:spPr>
          <a:xfrm>
            <a:off x="4982817" y="5206721"/>
            <a:ext cx="1746212" cy="837046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7030A0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4C16459-F9C7-41E0-BA7B-CF7943036435}"/>
              </a:ext>
            </a:extLst>
          </p:cNvPr>
          <p:cNvSpPr/>
          <p:nvPr/>
        </p:nvSpPr>
        <p:spPr>
          <a:xfrm>
            <a:off x="7300528" y="3066423"/>
            <a:ext cx="1746212" cy="837046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7030A0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62E68A0-58EA-41ED-9C09-ED87E2DFF608}"/>
              </a:ext>
            </a:extLst>
          </p:cNvPr>
          <p:cNvSpPr/>
          <p:nvPr/>
        </p:nvSpPr>
        <p:spPr>
          <a:xfrm>
            <a:off x="6126401" y="4106961"/>
            <a:ext cx="1746212" cy="837046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7030A0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3403385-2D9C-420B-AFB5-18F2C5434D50}"/>
              </a:ext>
            </a:extLst>
          </p:cNvPr>
          <p:cNvSpPr/>
          <p:nvPr/>
        </p:nvSpPr>
        <p:spPr>
          <a:xfrm>
            <a:off x="8242567" y="4135280"/>
            <a:ext cx="1746212" cy="837046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7030A0"/>
              </a:solidFill>
            </a:endParaRPr>
          </a:p>
        </p:txBody>
      </p:sp>
      <p:sp>
        <p:nvSpPr>
          <p:cNvPr id="31" name="Explosion: 14 Points 30">
            <a:extLst>
              <a:ext uri="{FF2B5EF4-FFF2-40B4-BE49-F238E27FC236}">
                <a16:creationId xmlns:a16="http://schemas.microsoft.com/office/drawing/2014/main" id="{2C8D84DB-31DA-4E91-8DF2-032A534D8259}"/>
              </a:ext>
            </a:extLst>
          </p:cNvPr>
          <p:cNvSpPr/>
          <p:nvPr/>
        </p:nvSpPr>
        <p:spPr>
          <a:xfrm>
            <a:off x="4670247" y="2729670"/>
            <a:ext cx="2592288" cy="1449827"/>
          </a:xfrm>
          <a:prstGeom prst="irregularSeal2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18184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3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3"/>
          <p:cNvSpPr txBox="1">
            <a:spLocks/>
          </p:cNvSpPr>
          <p:nvPr/>
        </p:nvSpPr>
        <p:spPr>
          <a:xfrm>
            <a:off x="117748" y="109752"/>
            <a:ext cx="1656184" cy="58294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2C8230C-012A-432B-A69D-ACF4F06F3B4E}" type="datetime2">
              <a:rPr lang="en-GB" sz="1800" smtClean="0">
                <a:latin typeface="AR CENA" panose="02000000000000000000" pitchFamily="2" charset="0"/>
                <a:ea typeface="Tahoma" panose="020B0604030504040204" pitchFamily="34" charset="0"/>
                <a:cs typeface="Arial" panose="020B0604020202020204" pitchFamily="34" charset="0"/>
              </a:rPr>
              <a:pPr algn="ctr"/>
              <a:t>Thursday, 10 November 2022</a:t>
            </a:fld>
            <a:endParaRPr lang="en-GB" sz="1800" dirty="0">
              <a:latin typeface="AR CENA" panose="02000000000000000000" pitchFamily="2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99947" y="836712"/>
            <a:ext cx="99171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dirty="0">
                <a:solidFill>
                  <a:schemeClr val="bg1">
                    <a:lumMod val="50000"/>
                  </a:schemeClr>
                </a:solidFill>
                <a:latin typeface="AR CENA" panose="02000000000000000000" pitchFamily="2" charset="0"/>
                <a:ea typeface="Tahoma" panose="020B0604030504040204" pitchFamily="34" charset="0"/>
                <a:cs typeface="Arial" panose="020B0604020202020204" pitchFamily="34" charset="0"/>
              </a:rPr>
              <a:t>Lesson Objective: To be able to find the equation of graphs parallel or perpendicular to others and passing through a specific point.</a:t>
            </a:r>
            <a:endParaRPr lang="en-GB" sz="2200" dirty="0">
              <a:solidFill>
                <a:schemeClr val="bg1">
                  <a:lumMod val="50000"/>
                </a:schemeClr>
              </a:solidFill>
              <a:latin typeface="AR CENA" panose="02000000000000000000" pitchFamily="2" charset="0"/>
              <a:ea typeface="Tahoma" panose="020B060403050404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7948" y="116633"/>
            <a:ext cx="10081120" cy="576064"/>
          </a:xfrm>
          <a:solidFill>
            <a:schemeClr val="tx2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sz="3200" dirty="0">
                <a:solidFill>
                  <a:schemeClr val="bg2"/>
                </a:solidFill>
                <a:latin typeface="AR CENA" panose="02000000000000000000" pitchFamily="2" charset="0"/>
              </a:rPr>
              <a:t>Parallel and Perpendicular Lines.</a:t>
            </a:r>
          </a:p>
        </p:txBody>
      </p:sp>
      <p:graphicFrame>
        <p:nvGraphicFramePr>
          <p:cNvPr id="7" name="Diagram 6"/>
          <p:cNvGraphicFramePr/>
          <p:nvPr/>
        </p:nvGraphicFramePr>
        <p:xfrm>
          <a:off x="153752" y="836712"/>
          <a:ext cx="1584176" cy="5904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2109514" y="6296190"/>
            <a:ext cx="9697988" cy="461665"/>
          </a:xfrm>
          <a:prstGeom prst="rect">
            <a:avLst/>
          </a:prstGeom>
          <a:solidFill>
            <a:srgbClr val="CCFF99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AR CENA" panose="02000000000000000000" pitchFamily="2" charset="0"/>
                <a:cs typeface="Arial" panose="020B0604020202020204" pitchFamily="34" charset="0"/>
              </a:rPr>
              <a:t>Keywords: Equation </a:t>
            </a:r>
            <a:r>
              <a:rPr lang="en-GB" sz="2400" dirty="0">
                <a:latin typeface="AR CENA" panose="02000000000000000000" pitchFamily="2" charset="0"/>
                <a:cs typeface="Arial" panose="020B0604020202020204" pitchFamily="34" charset="0"/>
                <a:sym typeface="Wingdings" panose="05000000000000000000" pitchFamily="2" charset="2"/>
              </a:rPr>
              <a:t> y = mx + c  Negative Reciprocal  Parallel  Perpendicular.</a:t>
            </a:r>
            <a:endParaRPr lang="en-GB" sz="2400" dirty="0">
              <a:latin typeface="AR CENA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BF85129-780C-435B-8C4E-FE7149EA4E38}"/>
              </a:ext>
            </a:extLst>
          </p:cNvPr>
          <p:cNvSpPr txBox="1"/>
          <p:nvPr/>
        </p:nvSpPr>
        <p:spPr>
          <a:xfrm>
            <a:off x="1926096" y="1918109"/>
            <a:ext cx="10081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0070C0"/>
                </a:solidFill>
                <a:latin typeface="AR CENA" panose="02000000000000000000" pitchFamily="2" charset="0"/>
                <a:ea typeface="Tahoma" panose="020B0604030504040204" pitchFamily="34" charset="0"/>
                <a:cs typeface="Arial" panose="020B0604020202020204" pitchFamily="34" charset="0"/>
              </a:rPr>
              <a:t>Exit Ticket:</a:t>
            </a:r>
            <a:endParaRPr lang="en-GB" sz="2800" b="1" dirty="0">
              <a:solidFill>
                <a:srgbClr val="0070C0"/>
              </a:solidFill>
              <a:latin typeface="AR CENA" panose="02000000000000000000" pitchFamily="2" charset="0"/>
              <a:ea typeface="Tahoma" panose="020B060403050404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pic>
        <p:nvPicPr>
          <p:cNvPr id="27650" name="Picture 2" descr="Image result for exit ticket clipart">
            <a:extLst>
              <a:ext uri="{FF2B5EF4-FFF2-40B4-BE49-F238E27FC236}">
                <a16:creationId xmlns:a16="http://schemas.microsoft.com/office/drawing/2014/main" id="{DF051536-F838-4C66-BBB0-7F33E54E16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22758">
            <a:off x="2269853" y="1564350"/>
            <a:ext cx="2375311" cy="1412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Image result for exit ticket clipart">
            <a:extLst>
              <a:ext uri="{FF2B5EF4-FFF2-40B4-BE49-F238E27FC236}">
                <a16:creationId xmlns:a16="http://schemas.microsoft.com/office/drawing/2014/main" id="{7513C9FE-9A5D-427A-8394-0FE097FAEA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77242" flipH="1">
            <a:off x="8958768" y="1564350"/>
            <a:ext cx="2375311" cy="1412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E7C777C-0155-45AE-9452-EEA91FE7251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94510" y="2831565"/>
            <a:ext cx="2722983" cy="2735139"/>
          </a:xfrm>
          <a:prstGeom prst="rect">
            <a:avLst/>
          </a:prstGeom>
        </p:spPr>
      </p:pic>
      <p:sp>
        <p:nvSpPr>
          <p:cNvPr id="5" name="Thought Bubble: Cloud 4">
            <a:extLst>
              <a:ext uri="{FF2B5EF4-FFF2-40B4-BE49-F238E27FC236}">
                <a16:creationId xmlns:a16="http://schemas.microsoft.com/office/drawing/2014/main" id="{02BD6BDC-6FDC-4AEF-9B0F-9A0AC83C7221}"/>
              </a:ext>
            </a:extLst>
          </p:cNvPr>
          <p:cNvSpPr/>
          <p:nvPr/>
        </p:nvSpPr>
        <p:spPr>
          <a:xfrm>
            <a:off x="1907130" y="3435540"/>
            <a:ext cx="3679067" cy="2735139"/>
          </a:xfrm>
          <a:prstGeom prst="cloudCallout">
            <a:avLst>
              <a:gd name="adj1" fmla="val 65976"/>
              <a:gd name="adj2" fmla="val 28584"/>
            </a:avLst>
          </a:prstGeom>
          <a:solidFill>
            <a:srgbClr val="CCFF99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AR CENA" panose="02000000000000000000" pitchFamily="2" charset="0"/>
              </a:rPr>
              <a:t>What is the relationship shared by parallel lines?</a:t>
            </a:r>
          </a:p>
        </p:txBody>
      </p:sp>
      <p:sp>
        <p:nvSpPr>
          <p:cNvPr id="40" name="Thought Bubble: Cloud 39">
            <a:extLst>
              <a:ext uri="{FF2B5EF4-FFF2-40B4-BE49-F238E27FC236}">
                <a16:creationId xmlns:a16="http://schemas.microsoft.com/office/drawing/2014/main" id="{29F3FA64-B999-43D9-93C8-2B644AC60EB8}"/>
              </a:ext>
            </a:extLst>
          </p:cNvPr>
          <p:cNvSpPr/>
          <p:nvPr/>
        </p:nvSpPr>
        <p:spPr>
          <a:xfrm>
            <a:off x="8525445" y="3310030"/>
            <a:ext cx="3679067" cy="2735139"/>
          </a:xfrm>
          <a:prstGeom prst="cloudCallout">
            <a:avLst>
              <a:gd name="adj1" fmla="val -73783"/>
              <a:gd name="adj2" fmla="val 22770"/>
            </a:avLst>
          </a:prstGeom>
          <a:solidFill>
            <a:srgbClr val="CCFF99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AR CENA" panose="02000000000000000000" pitchFamily="2" charset="0"/>
              </a:rPr>
              <a:t>What is the relationship between two perpendicular lines?</a:t>
            </a:r>
          </a:p>
        </p:txBody>
      </p:sp>
    </p:spTree>
    <p:extLst>
      <p:ext uri="{BB962C8B-B14F-4D97-AF65-F5344CB8AC3E}">
        <p14:creationId xmlns:p14="http://schemas.microsoft.com/office/powerpoint/2010/main" val="41955922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3"/>
          <p:cNvSpPr txBox="1">
            <a:spLocks/>
          </p:cNvSpPr>
          <p:nvPr/>
        </p:nvSpPr>
        <p:spPr>
          <a:xfrm>
            <a:off x="117748" y="109752"/>
            <a:ext cx="1656184" cy="58294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2C8230C-012A-432B-A69D-ACF4F06F3B4E}" type="datetime2">
              <a:rPr lang="en-GB" sz="1800" smtClean="0">
                <a:latin typeface="AR CENA" panose="02000000000000000000" pitchFamily="2" charset="0"/>
                <a:ea typeface="Tahoma" panose="020B0604030504040204" pitchFamily="34" charset="0"/>
                <a:cs typeface="Arial" panose="020B0604020202020204" pitchFamily="34" charset="0"/>
              </a:rPr>
              <a:pPr algn="ctr"/>
              <a:t>Thursday, 10 November 2022</a:t>
            </a:fld>
            <a:endParaRPr lang="en-GB" sz="1800" dirty="0">
              <a:latin typeface="AR CENA" panose="02000000000000000000" pitchFamily="2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99947" y="836712"/>
            <a:ext cx="99171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dirty="0">
                <a:solidFill>
                  <a:schemeClr val="bg1">
                    <a:lumMod val="50000"/>
                  </a:schemeClr>
                </a:solidFill>
                <a:latin typeface="AR CENA" panose="02000000000000000000" pitchFamily="2" charset="0"/>
                <a:ea typeface="Tahoma" panose="020B0604030504040204" pitchFamily="34" charset="0"/>
                <a:cs typeface="Arial" panose="020B0604020202020204" pitchFamily="34" charset="0"/>
              </a:rPr>
              <a:t>Lesson Objective: To be able to find the equation of graphs parallel or perpendicular to others and passing through a specific point.</a:t>
            </a:r>
            <a:endParaRPr lang="en-GB" sz="2200" dirty="0">
              <a:solidFill>
                <a:schemeClr val="bg1">
                  <a:lumMod val="50000"/>
                </a:schemeClr>
              </a:solidFill>
              <a:latin typeface="AR CENA" panose="02000000000000000000" pitchFamily="2" charset="0"/>
              <a:ea typeface="Tahoma" panose="020B060403050404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7948" y="116633"/>
            <a:ext cx="10081120" cy="576064"/>
          </a:xfrm>
          <a:solidFill>
            <a:schemeClr val="tx2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sz="3200" dirty="0">
                <a:solidFill>
                  <a:schemeClr val="bg2"/>
                </a:solidFill>
                <a:latin typeface="AR CENA" panose="02000000000000000000" pitchFamily="2" charset="0"/>
              </a:rPr>
              <a:t>Parallel and Perpendicular Lines.</a:t>
            </a:r>
          </a:p>
        </p:txBody>
      </p:sp>
      <p:graphicFrame>
        <p:nvGraphicFramePr>
          <p:cNvPr id="7" name="Diagram 6"/>
          <p:cNvGraphicFramePr/>
          <p:nvPr/>
        </p:nvGraphicFramePr>
        <p:xfrm>
          <a:off x="153752" y="836712"/>
          <a:ext cx="1584176" cy="5904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2109514" y="6296190"/>
            <a:ext cx="9697988" cy="461665"/>
          </a:xfrm>
          <a:prstGeom prst="rect">
            <a:avLst/>
          </a:prstGeom>
          <a:solidFill>
            <a:srgbClr val="CCFF99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AR CENA" panose="02000000000000000000" pitchFamily="2" charset="0"/>
                <a:cs typeface="Arial" panose="020B0604020202020204" pitchFamily="34" charset="0"/>
              </a:rPr>
              <a:t>Keywords: Equation </a:t>
            </a:r>
            <a:r>
              <a:rPr lang="en-GB" sz="2400" dirty="0">
                <a:latin typeface="AR CENA" panose="02000000000000000000" pitchFamily="2" charset="0"/>
                <a:cs typeface="Arial" panose="020B0604020202020204" pitchFamily="34" charset="0"/>
                <a:sym typeface="Wingdings" panose="05000000000000000000" pitchFamily="2" charset="2"/>
              </a:rPr>
              <a:t> y = mx + c  Negative Reciprocal  Parallel  Perpendicular.</a:t>
            </a:r>
            <a:endParaRPr lang="en-GB" sz="2400" dirty="0">
              <a:latin typeface="AR CENA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777446" y="1750168"/>
            <a:ext cx="83621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0070C0"/>
                </a:solidFill>
                <a:latin typeface="AR CENA" panose="02000000000000000000" pitchFamily="2" charset="0"/>
                <a:ea typeface="Tahoma" panose="020B0604030504040204" pitchFamily="34" charset="0"/>
                <a:cs typeface="Arial" panose="020B0604020202020204" pitchFamily="34" charset="0"/>
              </a:rPr>
              <a:t>Recap: General Equation of a Straight Line…</a:t>
            </a:r>
            <a:endParaRPr lang="en-GB" sz="2800" b="1" dirty="0">
              <a:solidFill>
                <a:srgbClr val="0070C0"/>
              </a:solidFill>
              <a:latin typeface="AR CENA" panose="02000000000000000000" pitchFamily="2" charset="0"/>
              <a:ea typeface="Tahoma" panose="020B060403050404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358108" y="2036170"/>
            <a:ext cx="6745757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3800" b="1" cap="none" spc="0" dirty="0">
                <a:ln w="9525">
                  <a:solidFill>
                    <a:sysClr val="windowText" lastClr="00000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 CENA" panose="02000000000000000000" pitchFamily="2" charset="0"/>
              </a:rPr>
              <a:t>y = mx + c</a:t>
            </a:r>
          </a:p>
        </p:txBody>
      </p:sp>
      <p:sp>
        <p:nvSpPr>
          <p:cNvPr id="28" name="Rectangle 27"/>
          <p:cNvSpPr/>
          <p:nvPr/>
        </p:nvSpPr>
        <p:spPr>
          <a:xfrm>
            <a:off x="5804302" y="2027553"/>
            <a:ext cx="1237839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3800" b="1" cap="none" spc="0" dirty="0">
                <a:ln w="9525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 CENA" panose="02000000000000000000" pitchFamily="2" charset="0"/>
              </a:rPr>
              <a:t>m</a:t>
            </a:r>
          </a:p>
        </p:txBody>
      </p:sp>
      <p:cxnSp>
        <p:nvCxnSpPr>
          <p:cNvPr id="29" name="Straight Arrow Connector 28"/>
          <p:cNvCxnSpPr>
            <a:cxnSpLocks/>
          </p:cNvCxnSpPr>
          <p:nvPr/>
        </p:nvCxnSpPr>
        <p:spPr>
          <a:xfrm flipV="1">
            <a:off x="5448705" y="3942309"/>
            <a:ext cx="789723" cy="61350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3326983" y="4609544"/>
                <a:ext cx="2817887" cy="13657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400" dirty="0">
                    <a:latin typeface="AR CENA" panose="02000000000000000000" pitchFamily="2" charset="0"/>
                  </a:rPr>
                  <a:t>The ‘m’ represents the gradient of the line:</a:t>
                </a:r>
              </a:p>
              <a:p>
                <a:pPr algn="ctr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GB" sz="2400" b="0" i="0" smtClean="0">
                        <a:solidFill>
                          <a:srgbClr val="FF0000"/>
                        </a:solidFill>
                        <a:latin typeface="AR CENA" panose="02000000000000000000" pitchFamily="2" charset="0"/>
                      </a:rPr>
                      <m:t>=</m:t>
                    </m:r>
                    <m:f>
                      <m:fPr>
                        <m:ctrlPr>
                          <a:rPr lang="en-GB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400" b="0" i="0" smtClean="0">
                            <a:solidFill>
                              <a:srgbClr val="FF0000"/>
                            </a:solidFill>
                            <a:latin typeface="AR CENA" panose="02000000000000000000" pitchFamily="2" charset="0"/>
                          </a:rPr>
                          <m:t>y</m:t>
                        </m:r>
                        <m:r>
                          <m:rPr>
                            <m:nor/>
                          </m:rPr>
                          <a:rPr lang="en-GB" sz="2400" b="0" i="0" baseline="-25000" smtClean="0">
                            <a:solidFill>
                              <a:srgbClr val="FF0000"/>
                            </a:solidFill>
                            <a:latin typeface="AR CENA" panose="02000000000000000000" pitchFamily="2" charset="0"/>
                          </a:rPr>
                          <m:t>2 </m:t>
                        </m:r>
                        <m:r>
                          <m:rPr>
                            <m:nor/>
                          </m:rPr>
                          <a:rPr lang="en-GB" sz="2400" b="0" i="0" smtClean="0">
                            <a:solidFill>
                              <a:srgbClr val="FF0000"/>
                            </a:solidFill>
                            <a:latin typeface="AR BERKLEY" panose="02000000000000000000" pitchFamily="2" charset="0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en-GB" sz="2400" b="0" i="0" smtClean="0">
                            <a:solidFill>
                              <a:srgbClr val="FF0000"/>
                            </a:solidFill>
                            <a:latin typeface="AR CENA" panose="02000000000000000000" pitchFamily="2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GB" sz="2400" b="0" i="0" smtClean="0">
                            <a:solidFill>
                              <a:srgbClr val="FF0000"/>
                            </a:solidFill>
                            <a:latin typeface="AR CENA" panose="02000000000000000000" pitchFamily="2" charset="0"/>
                          </a:rPr>
                          <m:t>y</m:t>
                        </m:r>
                        <m:r>
                          <m:rPr>
                            <m:nor/>
                          </m:rPr>
                          <a:rPr lang="en-GB" sz="2400" b="0" i="0" baseline="-25000" smtClean="0">
                            <a:solidFill>
                              <a:srgbClr val="FF0000"/>
                            </a:solidFill>
                            <a:latin typeface="AR CENA" panose="02000000000000000000" pitchFamily="2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400" b="0" i="0" smtClean="0">
                            <a:solidFill>
                              <a:srgbClr val="FF0000"/>
                            </a:solidFill>
                            <a:latin typeface="AR CENA" panose="02000000000000000000" pitchFamily="2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GB" sz="2400" b="0" i="0" baseline="-25000" smtClean="0">
                            <a:solidFill>
                              <a:srgbClr val="FF0000"/>
                            </a:solidFill>
                            <a:latin typeface="AR CENA" panose="02000000000000000000" pitchFamily="2" charset="0"/>
                          </a:rPr>
                          <m:t>2 </m:t>
                        </m:r>
                        <m:r>
                          <m:rPr>
                            <m:nor/>
                          </m:rPr>
                          <a:rPr lang="en-GB" sz="2400" b="0" i="0" smtClean="0">
                            <a:solidFill>
                              <a:srgbClr val="FF0000"/>
                            </a:solidFill>
                            <a:latin typeface="AR CENA" panose="02000000000000000000" pitchFamily="2" charset="0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en-GB" sz="2400" b="0" i="0" baseline="-25000" smtClean="0">
                            <a:solidFill>
                              <a:srgbClr val="FF0000"/>
                            </a:solidFill>
                            <a:latin typeface="AR CENA" panose="02000000000000000000" pitchFamily="2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GB" sz="2400" b="0" i="0" smtClean="0">
                            <a:solidFill>
                              <a:srgbClr val="FF0000"/>
                            </a:solidFill>
                            <a:latin typeface="AR CENA" panose="02000000000000000000" pitchFamily="2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GB" sz="2400" b="0" i="0" baseline="-25000" smtClean="0">
                            <a:solidFill>
                              <a:srgbClr val="FF0000"/>
                            </a:solidFill>
                            <a:latin typeface="AR CENA" panose="02000000000000000000" pitchFamily="2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en-GB" sz="2400" dirty="0">
                    <a:solidFill>
                      <a:srgbClr val="FF0000"/>
                    </a:solidFill>
                    <a:latin typeface="AR CENA" panose="02000000000000000000" pitchFamily="2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6983" y="4609544"/>
                <a:ext cx="2817887" cy="1365758"/>
              </a:xfrm>
              <a:prstGeom prst="rect">
                <a:avLst/>
              </a:prstGeom>
              <a:blipFill>
                <a:blip r:embed="rId7"/>
                <a:stretch>
                  <a:fillRect l="-216" t="-3571" r="-2597" b="-89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Rectangle 30"/>
          <p:cNvSpPr/>
          <p:nvPr/>
        </p:nvSpPr>
        <p:spPr>
          <a:xfrm>
            <a:off x="7958297" y="2022320"/>
            <a:ext cx="2129109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3800" b="1" cap="none" spc="0" dirty="0">
                <a:ln w="9525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 CENA" panose="02000000000000000000" pitchFamily="2" charset="0"/>
              </a:rPr>
              <a:t>+ </a:t>
            </a:r>
            <a:r>
              <a:rPr lang="en-US" sz="13800" b="1" dirty="0">
                <a:ln w="9525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 CENA" panose="02000000000000000000" pitchFamily="2" charset="0"/>
              </a:rPr>
              <a:t>c</a:t>
            </a:r>
            <a:endParaRPr lang="en-US" sz="13800" b="1" cap="none" spc="0" dirty="0">
              <a:ln w="9525">
                <a:solidFill>
                  <a:sysClr val="windowText" lastClr="000000"/>
                </a:solidFill>
                <a:prstDash val="solid"/>
              </a:ln>
              <a:solidFill>
                <a:srgbClr val="00B0F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 CENA" panose="02000000000000000000" pitchFamily="2" charset="0"/>
            </a:endParaRPr>
          </a:p>
        </p:txBody>
      </p:sp>
      <p:cxnSp>
        <p:nvCxnSpPr>
          <p:cNvPr id="32" name="Straight Arrow Connector 31"/>
          <p:cNvCxnSpPr>
            <a:cxnSpLocks/>
          </p:cNvCxnSpPr>
          <p:nvPr/>
        </p:nvCxnSpPr>
        <p:spPr>
          <a:xfrm flipH="1" flipV="1">
            <a:off x="9118748" y="3843228"/>
            <a:ext cx="430255" cy="639846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8295406" y="4510463"/>
            <a:ext cx="272461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AR CENA" panose="02000000000000000000" pitchFamily="2" charset="0"/>
              </a:rPr>
              <a:t>The ‘c’ represents the y-intercept of the line:</a:t>
            </a:r>
          </a:p>
          <a:p>
            <a:pPr algn="ctr"/>
            <a:r>
              <a:rPr lang="en-GB" sz="2400" b="0" dirty="0">
                <a:solidFill>
                  <a:srgbClr val="FF0000"/>
                </a:solidFill>
                <a:latin typeface="AR CENA" panose="02000000000000000000" pitchFamily="2" charset="0"/>
              </a:rPr>
              <a:t>(where the line crosses the y-axis).</a:t>
            </a:r>
            <a:endParaRPr lang="en-GB" sz="2400" dirty="0">
              <a:solidFill>
                <a:srgbClr val="FF0000"/>
              </a:solidFill>
              <a:latin typeface="AR CEN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792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3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3"/>
          <p:cNvSpPr txBox="1">
            <a:spLocks/>
          </p:cNvSpPr>
          <p:nvPr/>
        </p:nvSpPr>
        <p:spPr>
          <a:xfrm>
            <a:off x="117748" y="109752"/>
            <a:ext cx="1656184" cy="58294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2C8230C-012A-432B-A69D-ACF4F06F3B4E}" type="datetime2">
              <a:rPr lang="en-GB" sz="1800" smtClean="0">
                <a:latin typeface="AR CENA" panose="02000000000000000000" pitchFamily="2" charset="0"/>
                <a:ea typeface="Tahoma" panose="020B0604030504040204" pitchFamily="34" charset="0"/>
                <a:cs typeface="Arial" panose="020B0604020202020204" pitchFamily="34" charset="0"/>
              </a:rPr>
              <a:pPr algn="ctr"/>
              <a:t>Thursday, 10 November 2022</a:t>
            </a:fld>
            <a:endParaRPr lang="en-GB" sz="1800" dirty="0">
              <a:latin typeface="AR CENA" panose="02000000000000000000" pitchFamily="2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99947" y="836712"/>
            <a:ext cx="99171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dirty="0">
                <a:solidFill>
                  <a:schemeClr val="bg1">
                    <a:lumMod val="50000"/>
                  </a:schemeClr>
                </a:solidFill>
                <a:latin typeface="AR CENA" panose="02000000000000000000" pitchFamily="2" charset="0"/>
                <a:ea typeface="Tahoma" panose="020B0604030504040204" pitchFamily="34" charset="0"/>
                <a:cs typeface="Arial" panose="020B0604020202020204" pitchFamily="34" charset="0"/>
              </a:rPr>
              <a:t>Lesson Objective: To be able to find the equation of graphs parallel or perpendicular to others and passing through a specific point.</a:t>
            </a:r>
            <a:endParaRPr lang="en-GB" sz="2200" dirty="0">
              <a:solidFill>
                <a:schemeClr val="bg1">
                  <a:lumMod val="50000"/>
                </a:schemeClr>
              </a:solidFill>
              <a:latin typeface="AR CENA" panose="02000000000000000000" pitchFamily="2" charset="0"/>
              <a:ea typeface="Tahoma" panose="020B060403050404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7948" y="116633"/>
            <a:ext cx="10081120" cy="576064"/>
          </a:xfrm>
          <a:solidFill>
            <a:schemeClr val="tx2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sz="3200" dirty="0">
                <a:solidFill>
                  <a:schemeClr val="bg2"/>
                </a:solidFill>
                <a:latin typeface="AR CENA" panose="02000000000000000000" pitchFamily="2" charset="0"/>
              </a:rPr>
              <a:t>Parallel and Perpendicular Lines.</a:t>
            </a:r>
          </a:p>
        </p:txBody>
      </p:sp>
      <p:graphicFrame>
        <p:nvGraphicFramePr>
          <p:cNvPr id="7" name="Diagram 6"/>
          <p:cNvGraphicFramePr/>
          <p:nvPr/>
        </p:nvGraphicFramePr>
        <p:xfrm>
          <a:off x="153752" y="836712"/>
          <a:ext cx="1584176" cy="5904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2109514" y="6296190"/>
            <a:ext cx="9697988" cy="461665"/>
          </a:xfrm>
          <a:prstGeom prst="rect">
            <a:avLst/>
          </a:prstGeom>
          <a:solidFill>
            <a:srgbClr val="CCFF99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AR CENA" panose="02000000000000000000" pitchFamily="2" charset="0"/>
                <a:cs typeface="Arial" panose="020B0604020202020204" pitchFamily="34" charset="0"/>
              </a:rPr>
              <a:t>Keywords: Equation </a:t>
            </a:r>
            <a:r>
              <a:rPr lang="en-GB" sz="2400" dirty="0">
                <a:latin typeface="AR CENA" panose="02000000000000000000" pitchFamily="2" charset="0"/>
                <a:cs typeface="Arial" panose="020B0604020202020204" pitchFamily="34" charset="0"/>
                <a:sym typeface="Wingdings" panose="05000000000000000000" pitchFamily="2" charset="2"/>
              </a:rPr>
              <a:t> y = mx + c  Negative Reciprocal  Parallel  Perpendicular.</a:t>
            </a:r>
            <a:endParaRPr lang="en-GB" sz="2400" dirty="0">
              <a:latin typeface="AR CENA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777446" y="1734414"/>
            <a:ext cx="83621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0070C0"/>
                </a:solidFill>
                <a:latin typeface="AR CENA" panose="02000000000000000000" pitchFamily="2" charset="0"/>
                <a:ea typeface="Tahoma" panose="020B0604030504040204" pitchFamily="34" charset="0"/>
                <a:cs typeface="Arial" panose="020B0604020202020204" pitchFamily="34" charset="0"/>
              </a:rPr>
              <a:t>Recap:</a:t>
            </a:r>
            <a:endParaRPr lang="en-GB" sz="2800" b="1" dirty="0">
              <a:solidFill>
                <a:srgbClr val="0070C0"/>
              </a:solidFill>
              <a:latin typeface="AR CENA" panose="02000000000000000000" pitchFamily="2" charset="0"/>
              <a:ea typeface="Tahoma" panose="020B060403050404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186" t="41138" r="64627" b="14610"/>
          <a:stretch/>
        </p:blipFill>
        <p:spPr>
          <a:xfrm>
            <a:off x="7292894" y="1721390"/>
            <a:ext cx="4514608" cy="445956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707941" y="2313005"/>
            <a:ext cx="40553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AR CENA" panose="02000000000000000000" pitchFamily="2" charset="0"/>
                <a:ea typeface="Tahoma" panose="020B0604030504040204" pitchFamily="34" charset="0"/>
                <a:cs typeface="Arial" panose="020B0604020202020204" pitchFamily="34" charset="0"/>
              </a:rPr>
              <a:t>Find the equation of this line.</a:t>
            </a:r>
            <a:endParaRPr lang="en-GB" sz="2400" dirty="0">
              <a:latin typeface="AR CENA" panose="02000000000000000000" pitchFamily="2" charset="0"/>
              <a:ea typeface="Tahoma" panose="020B060403050404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12" name="Multiply 18">
            <a:extLst>
              <a:ext uri="{FF2B5EF4-FFF2-40B4-BE49-F238E27FC236}">
                <a16:creationId xmlns:a16="http://schemas.microsoft.com/office/drawing/2014/main" id="{1DE2D984-5206-487A-A90B-DE6923BF78B4}"/>
              </a:ext>
            </a:extLst>
          </p:cNvPr>
          <p:cNvSpPr/>
          <p:nvPr/>
        </p:nvSpPr>
        <p:spPr>
          <a:xfrm>
            <a:off x="10558908" y="5126083"/>
            <a:ext cx="291749" cy="256651"/>
          </a:xfrm>
          <a:prstGeom prst="mathMultiply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Multiply 18">
            <a:extLst>
              <a:ext uri="{FF2B5EF4-FFF2-40B4-BE49-F238E27FC236}">
                <a16:creationId xmlns:a16="http://schemas.microsoft.com/office/drawing/2014/main" id="{6A015CAB-5EE9-46A0-A6EF-5F0863925298}"/>
              </a:ext>
            </a:extLst>
          </p:cNvPr>
          <p:cNvSpPr/>
          <p:nvPr/>
        </p:nvSpPr>
        <p:spPr>
          <a:xfrm>
            <a:off x="9190756" y="4797152"/>
            <a:ext cx="291749" cy="256651"/>
          </a:xfrm>
          <a:prstGeom prst="mathMultiply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8746A1CF-6BC8-4351-9091-AE650196DEA5}"/>
              </a:ext>
            </a:extLst>
          </p:cNvPr>
          <p:cNvSpPr txBox="1">
            <a:spLocks/>
          </p:cNvSpPr>
          <p:nvPr/>
        </p:nvSpPr>
        <p:spPr>
          <a:xfrm>
            <a:off x="2011138" y="2892145"/>
            <a:ext cx="5101732" cy="36286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Corbel" pitchFamily="34" charset="0"/>
              <a:buNone/>
            </a:pPr>
            <a:r>
              <a:rPr lang="en-GB" sz="2400" dirty="0">
                <a:solidFill>
                  <a:srgbClr val="00B050"/>
                </a:solidFill>
                <a:latin typeface="AR CENA" panose="02000000000000000000" pitchFamily="2" charset="0"/>
              </a:rPr>
              <a:t>First, calculate the gradient of the line…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0F3EC21-60D2-43A6-AE86-917A6A562ED5}"/>
                  </a:ext>
                </a:extLst>
              </p:cNvPr>
              <p:cNvSpPr txBox="1"/>
              <p:nvPr/>
            </p:nvSpPr>
            <p:spPr>
              <a:xfrm>
                <a:off x="2538218" y="3291863"/>
                <a:ext cx="1393859" cy="6270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400" dirty="0">
                    <a:latin typeface="AR CENA" panose="02000000000000000000" pitchFamily="2" charset="0"/>
                  </a:rPr>
                  <a:t>m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GB" sz="2400" b="0" i="0" smtClean="0">
                        <a:solidFill>
                          <a:srgbClr val="00B050"/>
                        </a:solidFill>
                        <a:latin typeface="AR CENA" panose="02000000000000000000" pitchFamily="2" charset="0"/>
                      </a:rPr>
                      <m:t>= </m:t>
                    </m:r>
                    <m:f>
                      <m:fPr>
                        <m:ctrlPr>
                          <a:rPr lang="en-GB" sz="24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400" b="0" i="0" smtClean="0">
                            <a:solidFill>
                              <a:srgbClr val="00B050"/>
                            </a:solidFill>
                            <a:latin typeface="AR CENA" panose="02000000000000000000" pitchFamily="2" charset="0"/>
                          </a:rPr>
                          <m:t>y</m:t>
                        </m:r>
                        <m:r>
                          <m:rPr>
                            <m:nor/>
                          </m:rPr>
                          <a:rPr lang="en-GB" sz="2400" b="0" i="0" baseline="-25000" smtClean="0">
                            <a:solidFill>
                              <a:srgbClr val="00B050"/>
                            </a:solidFill>
                            <a:latin typeface="AR CENA" panose="02000000000000000000" pitchFamily="2" charset="0"/>
                          </a:rPr>
                          <m:t>2 </m:t>
                        </m:r>
                        <m:r>
                          <m:rPr>
                            <m:nor/>
                          </m:rPr>
                          <a:rPr lang="en-GB" sz="2400" b="0" i="0" smtClean="0">
                            <a:solidFill>
                              <a:srgbClr val="00B050"/>
                            </a:solidFill>
                            <a:latin typeface="AR CENA" panose="02000000000000000000" pitchFamily="2" charset="0"/>
                          </a:rPr>
                          <m:t>− </m:t>
                        </m:r>
                        <m:r>
                          <m:rPr>
                            <m:nor/>
                          </m:rPr>
                          <a:rPr lang="en-GB" sz="2400" b="0" i="0" smtClean="0">
                            <a:solidFill>
                              <a:srgbClr val="00B050"/>
                            </a:solidFill>
                            <a:latin typeface="AR CENA" panose="02000000000000000000" pitchFamily="2" charset="0"/>
                          </a:rPr>
                          <m:t>y</m:t>
                        </m:r>
                        <m:r>
                          <m:rPr>
                            <m:nor/>
                          </m:rPr>
                          <a:rPr lang="en-GB" sz="2400" b="0" i="0" baseline="-25000" smtClean="0">
                            <a:solidFill>
                              <a:srgbClr val="00B050"/>
                            </a:solidFill>
                            <a:latin typeface="AR CENA" panose="02000000000000000000" pitchFamily="2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400" b="0" i="0" smtClean="0">
                            <a:solidFill>
                              <a:srgbClr val="00B050"/>
                            </a:solidFill>
                            <a:latin typeface="AR CENA" panose="02000000000000000000" pitchFamily="2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GB" sz="2400" b="0" i="0" baseline="-25000" smtClean="0">
                            <a:solidFill>
                              <a:srgbClr val="00B050"/>
                            </a:solidFill>
                            <a:latin typeface="AR CENA" panose="02000000000000000000" pitchFamily="2" charset="0"/>
                          </a:rPr>
                          <m:t>2 </m:t>
                        </m:r>
                        <m:r>
                          <m:rPr>
                            <m:nor/>
                          </m:rPr>
                          <a:rPr lang="en-GB" sz="2400" b="0" i="0" smtClean="0">
                            <a:solidFill>
                              <a:srgbClr val="00B050"/>
                            </a:solidFill>
                            <a:latin typeface="AR CENA" panose="02000000000000000000" pitchFamily="2" charset="0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en-GB" sz="2400" b="0" i="0" baseline="-25000" smtClean="0">
                            <a:solidFill>
                              <a:srgbClr val="00B050"/>
                            </a:solidFill>
                            <a:latin typeface="AR CENA" panose="02000000000000000000" pitchFamily="2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GB" sz="2400" b="0" i="0" smtClean="0">
                            <a:solidFill>
                              <a:srgbClr val="00B050"/>
                            </a:solidFill>
                            <a:latin typeface="AR CENA" panose="02000000000000000000" pitchFamily="2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GB" sz="2400" b="0" i="0" baseline="-25000" smtClean="0">
                            <a:solidFill>
                              <a:srgbClr val="00B050"/>
                            </a:solidFill>
                            <a:latin typeface="AR CENA" panose="02000000000000000000" pitchFamily="2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en-GB" sz="2400" dirty="0">
                    <a:solidFill>
                      <a:srgbClr val="FF0000"/>
                    </a:solidFill>
                    <a:latin typeface="AR CENA" panose="02000000000000000000" pitchFamily="2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0F3EC21-60D2-43A6-AE86-917A6A562E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8218" y="3291863"/>
                <a:ext cx="1393859" cy="627095"/>
              </a:xfrm>
              <a:prstGeom prst="rect">
                <a:avLst/>
              </a:prstGeom>
              <a:blipFill>
                <a:blip r:embed="rId8"/>
                <a:stretch>
                  <a:fillRect l="-4803" b="-87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0AA4B2A-4E46-4E78-AED1-704E72CBDD55}"/>
                  </a:ext>
                </a:extLst>
              </p:cNvPr>
              <p:cNvSpPr txBox="1"/>
              <p:nvPr/>
            </p:nvSpPr>
            <p:spPr>
              <a:xfrm>
                <a:off x="3932077" y="3255009"/>
                <a:ext cx="1202195" cy="6710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GB" sz="2400" b="0" i="0" smtClean="0">
                        <a:solidFill>
                          <a:srgbClr val="00B050"/>
                        </a:solidFill>
                        <a:latin typeface="AR CENA" panose="02000000000000000000" pitchFamily="2" charset="0"/>
                      </a:rPr>
                      <m:t>= </m:t>
                    </m:r>
                    <m:f>
                      <m:fPr>
                        <m:ctrlPr>
                          <a:rPr lang="en-GB" sz="24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400" b="0" i="0" smtClean="0">
                            <a:solidFill>
                              <a:srgbClr val="00B050"/>
                            </a:solidFill>
                            <a:latin typeface="AR CENA" panose="02000000000000000000" pitchFamily="2" charset="0"/>
                          </a:rPr>
                          <m:t>−2</m:t>
                        </m:r>
                        <m:r>
                          <m:rPr>
                            <m:nor/>
                          </m:rPr>
                          <a:rPr lang="en-GB" sz="2400" b="0" i="0" baseline="-25000" smtClean="0">
                            <a:solidFill>
                              <a:srgbClr val="00B050"/>
                            </a:solidFill>
                            <a:latin typeface="AR CENA" panose="02000000000000000000" pitchFamily="2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GB" sz="2400" b="0" i="0" smtClean="0">
                            <a:solidFill>
                              <a:srgbClr val="00B050"/>
                            </a:solidFill>
                            <a:latin typeface="AR CENA" panose="02000000000000000000" pitchFamily="2" charset="0"/>
                          </a:rPr>
                          <m:t>− −3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400" b="0" i="0" smtClean="0">
                            <a:solidFill>
                              <a:srgbClr val="00B050"/>
                            </a:solidFill>
                            <a:latin typeface="AR CENA" panose="02000000000000000000" pitchFamily="2" charset="0"/>
                          </a:rPr>
                          <m:t>0</m:t>
                        </m:r>
                        <m:r>
                          <m:rPr>
                            <m:nor/>
                          </m:rPr>
                          <a:rPr lang="en-GB" sz="2400" b="0" i="0" baseline="-25000" smtClean="0">
                            <a:solidFill>
                              <a:srgbClr val="00B050"/>
                            </a:solidFill>
                            <a:latin typeface="AR CENA" panose="02000000000000000000" pitchFamily="2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GB" sz="2400" b="0" i="0" smtClean="0">
                            <a:solidFill>
                              <a:srgbClr val="00B050"/>
                            </a:solidFill>
                            <a:latin typeface="AR CENA" panose="02000000000000000000" pitchFamily="2" charset="0"/>
                          </a:rPr>
                          <m:t>− 4</m:t>
                        </m:r>
                      </m:den>
                    </m:f>
                  </m:oMath>
                </a14:m>
                <a:r>
                  <a:rPr lang="en-GB" sz="2400" dirty="0">
                    <a:solidFill>
                      <a:srgbClr val="00B050"/>
                    </a:solidFill>
                    <a:latin typeface="AR CENA" panose="02000000000000000000" pitchFamily="2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0AA4B2A-4E46-4E78-AED1-704E72CBDD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2077" y="3255009"/>
                <a:ext cx="1202195" cy="67108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AFDBDA8E-163F-42AC-8EDC-464392C334ED}"/>
                  </a:ext>
                </a:extLst>
              </p:cNvPr>
              <p:cNvSpPr txBox="1"/>
              <p:nvPr/>
            </p:nvSpPr>
            <p:spPr>
              <a:xfrm>
                <a:off x="5134272" y="3213508"/>
                <a:ext cx="926370" cy="7800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GB" sz="2400" b="0" i="0" smtClean="0">
                          <a:solidFill>
                            <a:srgbClr val="00B050"/>
                          </a:solidFill>
                          <a:latin typeface="AR CENA" panose="02000000000000000000" pitchFamily="2" charset="0"/>
                        </a:rPr>
                        <m:t>=  −</m:t>
                      </m:r>
                      <m:f>
                        <m:fPr>
                          <m:ctrlPr>
                            <a:rPr lang="en-GB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GB" sz="2400" b="0" i="0" smtClean="0">
                              <a:solidFill>
                                <a:srgbClr val="00B050"/>
                              </a:solidFill>
                              <a:latin typeface="AR CENA" panose="02000000000000000000" pitchFamily="2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GB" sz="2400" b="0" i="0" smtClean="0">
                              <a:solidFill>
                                <a:srgbClr val="00B050"/>
                              </a:solidFill>
                              <a:latin typeface="AR CENA" panose="02000000000000000000" pitchFamily="2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GB" sz="2400" dirty="0">
                  <a:solidFill>
                    <a:srgbClr val="00B050"/>
                  </a:solidFill>
                  <a:latin typeface="AR CENA" panose="02000000000000000000" pitchFamily="2" charset="0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AFDBDA8E-163F-42AC-8EDC-464392C334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4272" y="3213508"/>
                <a:ext cx="926370" cy="78002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Content Placeholder 2">
                <a:extLst>
                  <a:ext uri="{FF2B5EF4-FFF2-40B4-BE49-F238E27FC236}">
                    <a16:creationId xmlns:a16="http://schemas.microsoft.com/office/drawing/2014/main" id="{582E30D0-B2CC-4706-9FD4-6E396A98813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504638" y="4182313"/>
                <a:ext cx="2016451" cy="60208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182880" algn="l" defTabSz="914400" rtl="0" eaLnBrk="1" latinLnBrk="0" hangingPunct="1">
                  <a:lnSpc>
                    <a:spcPct val="90000"/>
                  </a:lnSpc>
                  <a:spcBef>
                    <a:spcPts val="1400"/>
                  </a:spcBef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22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20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2pPr>
                <a:lvl3pPr marL="731520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18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3pPr>
                <a:lvl4pPr marL="1005840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16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4pPr>
                <a:lvl5pPr marL="1280160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16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5pPr>
                <a:lvl6pPr marL="16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16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6pPr>
                <a:lvl7pPr marL="19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16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7pPr>
                <a:lvl8pPr marL="22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16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8pPr>
                <a:lvl9pPr marL="2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16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5720" indent="0" algn="ctr">
                  <a:buNone/>
                </a:pPr>
                <a14:m>
                  <m:oMath xmlns:m="http://schemas.openxmlformats.org/officeDocument/2006/math">
                    <m:r>
                      <a:rPr lang="en-GB" sz="2400" i="1" dirty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∴</m:t>
                    </m:r>
                  </m:oMath>
                </a14:m>
                <a:r>
                  <a:rPr lang="en-GB" sz="2400" dirty="0">
                    <a:solidFill>
                      <a:srgbClr val="00B0F0"/>
                    </a:solidFill>
                    <a:latin typeface="AR CENA" panose="02000000000000000000" pitchFamily="2" charset="0"/>
                  </a:rPr>
                  <a:t> y =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GB" sz="2400" b="0" i="0" smtClean="0">
                        <a:solidFill>
                          <a:srgbClr val="00B0F0"/>
                        </a:solidFill>
                        <a:latin typeface="AR CENA" panose="02000000000000000000" pitchFamily="2" charset="0"/>
                      </a:rPr>
                      <m:t>−</m:t>
                    </m:r>
                    <m:f>
                      <m:fPr>
                        <m:ctrlPr>
                          <a:rPr lang="en-GB" sz="24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400">
                            <a:solidFill>
                              <a:srgbClr val="00B0F0"/>
                            </a:solidFill>
                            <a:latin typeface="AR CENA" panose="02000000000000000000" pitchFamily="2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400">
                            <a:solidFill>
                              <a:srgbClr val="00B0F0"/>
                            </a:solidFill>
                            <a:latin typeface="AR CENA" panose="02000000000000000000" pitchFamily="2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2400" dirty="0">
                    <a:solidFill>
                      <a:srgbClr val="00B0F0"/>
                    </a:solidFill>
                    <a:latin typeface="AR CENA" panose="02000000000000000000" pitchFamily="2" charset="0"/>
                  </a:rPr>
                  <a:t>x + c</a:t>
                </a:r>
              </a:p>
            </p:txBody>
          </p:sp>
        </mc:Choice>
        <mc:Fallback xmlns="">
          <p:sp>
            <p:nvSpPr>
              <p:cNvPr id="24" name="Content Placeholder 2">
                <a:extLst>
                  <a:ext uri="{FF2B5EF4-FFF2-40B4-BE49-F238E27FC236}">
                    <a16:creationId xmlns:a16="http://schemas.microsoft.com/office/drawing/2014/main" id="{582E30D0-B2CC-4706-9FD4-6E396A9881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4638" y="4182313"/>
                <a:ext cx="2016451" cy="602081"/>
              </a:xfrm>
              <a:prstGeom prst="rect">
                <a:avLst/>
              </a:prstGeom>
              <a:blipFill>
                <a:blip r:embed="rId11"/>
                <a:stretch>
                  <a:fillRect b="-15152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972DFA3F-88CB-42B3-8F22-86FEE706F33F}"/>
              </a:ext>
            </a:extLst>
          </p:cNvPr>
          <p:cNvSpPr txBox="1">
            <a:spLocks/>
          </p:cNvSpPr>
          <p:nvPr/>
        </p:nvSpPr>
        <p:spPr>
          <a:xfrm>
            <a:off x="2011138" y="4806957"/>
            <a:ext cx="5101732" cy="36286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Corbel" pitchFamily="34" charset="0"/>
              <a:buNone/>
            </a:pPr>
            <a:r>
              <a:rPr lang="en-GB" sz="2400" dirty="0">
                <a:solidFill>
                  <a:srgbClr val="7030A0"/>
                </a:solidFill>
                <a:latin typeface="AR CENA" panose="02000000000000000000" pitchFamily="2" charset="0"/>
              </a:rPr>
              <a:t>Where does the graph cross the y-axis?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F03CBB50-87E9-406B-BB49-AA57C65F1C68}"/>
              </a:ext>
            </a:extLst>
          </p:cNvPr>
          <p:cNvSpPr/>
          <p:nvPr/>
        </p:nvSpPr>
        <p:spPr>
          <a:xfrm>
            <a:off x="9156909" y="4731253"/>
            <a:ext cx="359442" cy="404882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E7A7029E-15FE-4B2E-898A-C9CB9BAA82F3}"/>
              </a:ext>
            </a:extLst>
          </p:cNvPr>
          <p:cNvSpPr txBox="1">
            <a:spLocks/>
          </p:cNvSpPr>
          <p:nvPr/>
        </p:nvSpPr>
        <p:spPr>
          <a:xfrm>
            <a:off x="2285113" y="5172603"/>
            <a:ext cx="2439051" cy="36286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Corbel" pitchFamily="34" charset="0"/>
              <a:buNone/>
            </a:pPr>
            <a:r>
              <a:rPr lang="en-GB" sz="2400" dirty="0">
                <a:solidFill>
                  <a:srgbClr val="7030A0"/>
                </a:solidFill>
                <a:latin typeface="AR CENA" panose="02000000000000000000" pitchFamily="2" charset="0"/>
                <a:sym typeface="Wingdings" panose="05000000000000000000" pitchFamily="2" charset="2"/>
              </a:rPr>
              <a:t> </a:t>
            </a:r>
            <a:r>
              <a:rPr lang="en-GB" sz="2400" dirty="0">
                <a:solidFill>
                  <a:srgbClr val="7030A0"/>
                </a:solidFill>
                <a:latin typeface="AR CENA" panose="02000000000000000000" pitchFamily="2" charset="0"/>
              </a:rPr>
              <a:t>y-intercept = -2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Content Placeholder 2">
                <a:extLst>
                  <a:ext uri="{FF2B5EF4-FFF2-40B4-BE49-F238E27FC236}">
                    <a16:creationId xmlns:a16="http://schemas.microsoft.com/office/drawing/2014/main" id="{CBC51367-C771-428A-B805-DB068B83243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455786" y="5558030"/>
                <a:ext cx="4220982" cy="60208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182880" algn="l" defTabSz="914400" rtl="0" eaLnBrk="1" latinLnBrk="0" hangingPunct="1">
                  <a:lnSpc>
                    <a:spcPct val="90000"/>
                  </a:lnSpc>
                  <a:spcBef>
                    <a:spcPts val="1400"/>
                  </a:spcBef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22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20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2pPr>
                <a:lvl3pPr marL="731520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18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3pPr>
                <a:lvl4pPr marL="1005840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16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4pPr>
                <a:lvl5pPr marL="1280160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16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5pPr>
                <a:lvl6pPr marL="16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16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6pPr>
                <a:lvl7pPr marL="19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16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7pPr>
                <a:lvl8pPr marL="22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16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8pPr>
                <a:lvl9pPr marL="2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16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5720" indent="0" algn="ctr">
                  <a:buNone/>
                </a:pPr>
                <a:r>
                  <a:rPr lang="en-GB" sz="2400" dirty="0">
                    <a:solidFill>
                      <a:srgbClr val="FF0000"/>
                    </a:solidFill>
                    <a:latin typeface="AR CENA" panose="02000000000000000000" pitchFamily="2" charset="0"/>
                  </a:rPr>
                  <a:t>So, the equation is … y =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GB" sz="2400" b="0" i="0" smtClean="0">
                        <a:solidFill>
                          <a:srgbClr val="FF0000"/>
                        </a:solidFill>
                        <a:latin typeface="AR CENA" panose="02000000000000000000" pitchFamily="2" charset="0"/>
                      </a:rPr>
                      <m:t>−</m:t>
                    </m:r>
                    <m:f>
                      <m:fPr>
                        <m:ctrlP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400">
                            <a:solidFill>
                              <a:srgbClr val="FF0000"/>
                            </a:solidFill>
                            <a:latin typeface="AR CENA" panose="02000000000000000000" pitchFamily="2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400">
                            <a:solidFill>
                              <a:srgbClr val="FF0000"/>
                            </a:solidFill>
                            <a:latin typeface="AR CENA" panose="02000000000000000000" pitchFamily="2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2400" dirty="0">
                    <a:solidFill>
                      <a:srgbClr val="FF0000"/>
                    </a:solidFill>
                    <a:latin typeface="AR CENA" panose="02000000000000000000" pitchFamily="2" charset="0"/>
                  </a:rPr>
                  <a:t>x – 2.</a:t>
                </a:r>
              </a:p>
            </p:txBody>
          </p:sp>
        </mc:Choice>
        <mc:Fallback xmlns="">
          <p:sp>
            <p:nvSpPr>
              <p:cNvPr id="27" name="Content Placeholder 2">
                <a:extLst>
                  <a:ext uri="{FF2B5EF4-FFF2-40B4-BE49-F238E27FC236}">
                    <a16:creationId xmlns:a16="http://schemas.microsoft.com/office/drawing/2014/main" id="{CBC51367-C771-428A-B805-DB068B8324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5786" y="5558030"/>
                <a:ext cx="4220982" cy="602081"/>
              </a:xfrm>
              <a:prstGeom prst="rect">
                <a:avLst/>
              </a:prstGeom>
              <a:blipFill>
                <a:blip r:embed="rId12"/>
                <a:stretch>
                  <a:fillRect r="-145" b="-151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Image result for pencil clipart">
            <a:extLst>
              <a:ext uri="{FF2B5EF4-FFF2-40B4-BE49-F238E27FC236}">
                <a16:creationId xmlns:a16="http://schemas.microsoft.com/office/drawing/2014/main" id="{27B6DFA3-0506-45AC-83FA-D5942E4CAB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70" r="19991"/>
          <a:stretch/>
        </p:blipFill>
        <p:spPr bwMode="auto">
          <a:xfrm>
            <a:off x="10903379" y="1380604"/>
            <a:ext cx="898438" cy="1511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6629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9" grpId="0" animBg="1"/>
      <p:bldP spid="20" grpId="0"/>
      <p:bldP spid="21" grpId="0"/>
      <p:bldP spid="22" grpId="0"/>
      <p:bldP spid="23" grpId="0"/>
      <p:bldP spid="24" grpId="0"/>
      <p:bldP spid="25" grpId="0"/>
      <p:bldP spid="3" grpId="0" animBg="1"/>
      <p:bldP spid="26" grpId="0"/>
      <p:bldP spid="2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3"/>
          <p:cNvSpPr txBox="1">
            <a:spLocks/>
          </p:cNvSpPr>
          <p:nvPr/>
        </p:nvSpPr>
        <p:spPr>
          <a:xfrm>
            <a:off x="117748" y="109752"/>
            <a:ext cx="1656184" cy="58294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2C8230C-012A-432B-A69D-ACF4F06F3B4E}" type="datetime2">
              <a:rPr lang="en-GB" sz="1800" smtClean="0">
                <a:latin typeface="AR CENA" panose="02000000000000000000" pitchFamily="2" charset="0"/>
                <a:ea typeface="Tahoma" panose="020B0604030504040204" pitchFamily="34" charset="0"/>
                <a:cs typeface="Arial" panose="020B0604020202020204" pitchFamily="34" charset="0"/>
              </a:rPr>
              <a:pPr algn="ctr"/>
              <a:t>Thursday, 10 November 2022</a:t>
            </a:fld>
            <a:endParaRPr lang="en-GB" sz="1800" dirty="0">
              <a:latin typeface="AR CENA" panose="02000000000000000000" pitchFamily="2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99947" y="836712"/>
            <a:ext cx="99171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dirty="0">
                <a:solidFill>
                  <a:schemeClr val="bg1">
                    <a:lumMod val="50000"/>
                  </a:schemeClr>
                </a:solidFill>
                <a:latin typeface="AR CENA" panose="02000000000000000000" pitchFamily="2" charset="0"/>
                <a:ea typeface="Tahoma" panose="020B0604030504040204" pitchFamily="34" charset="0"/>
                <a:cs typeface="Arial" panose="020B0604020202020204" pitchFamily="34" charset="0"/>
              </a:rPr>
              <a:t>Lesson Objective: To be able to find the equation of graphs parallel or perpendicular to others and passing through a specific point.</a:t>
            </a:r>
            <a:endParaRPr lang="en-GB" sz="2200" dirty="0">
              <a:solidFill>
                <a:schemeClr val="bg1">
                  <a:lumMod val="50000"/>
                </a:schemeClr>
              </a:solidFill>
              <a:latin typeface="AR CENA" panose="02000000000000000000" pitchFamily="2" charset="0"/>
              <a:ea typeface="Tahoma" panose="020B060403050404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7948" y="116633"/>
            <a:ext cx="10081120" cy="576064"/>
          </a:xfrm>
          <a:solidFill>
            <a:schemeClr val="tx2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sz="3200" dirty="0">
                <a:solidFill>
                  <a:schemeClr val="bg2"/>
                </a:solidFill>
                <a:latin typeface="AR CENA" panose="02000000000000000000" pitchFamily="2" charset="0"/>
              </a:rPr>
              <a:t>Parallel and Perpendicular Lines.</a:t>
            </a:r>
          </a:p>
        </p:txBody>
      </p:sp>
      <p:graphicFrame>
        <p:nvGraphicFramePr>
          <p:cNvPr id="7" name="Diagram 6"/>
          <p:cNvGraphicFramePr/>
          <p:nvPr/>
        </p:nvGraphicFramePr>
        <p:xfrm>
          <a:off x="153752" y="836712"/>
          <a:ext cx="1584176" cy="5904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2109514" y="6296190"/>
            <a:ext cx="9697988" cy="461665"/>
          </a:xfrm>
          <a:prstGeom prst="rect">
            <a:avLst/>
          </a:prstGeom>
          <a:solidFill>
            <a:srgbClr val="CCFF99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AR CENA" panose="02000000000000000000" pitchFamily="2" charset="0"/>
                <a:cs typeface="Arial" panose="020B0604020202020204" pitchFamily="34" charset="0"/>
              </a:rPr>
              <a:t>Keywords: Equation </a:t>
            </a:r>
            <a:r>
              <a:rPr lang="en-GB" sz="2400" dirty="0">
                <a:latin typeface="AR CENA" panose="02000000000000000000" pitchFamily="2" charset="0"/>
                <a:cs typeface="Arial" panose="020B0604020202020204" pitchFamily="34" charset="0"/>
                <a:sym typeface="Wingdings" panose="05000000000000000000" pitchFamily="2" charset="2"/>
              </a:rPr>
              <a:t> y = mx + c  Negative Reciprocal  Parallel  Perpendicular.</a:t>
            </a:r>
            <a:endParaRPr lang="en-GB" sz="2400" dirty="0">
              <a:latin typeface="AR CENA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B7A0C29-5A25-40F7-AAB9-F816FB105B72}"/>
              </a:ext>
            </a:extLst>
          </p:cNvPr>
          <p:cNvSpPr txBox="1"/>
          <p:nvPr/>
        </p:nvSpPr>
        <p:spPr>
          <a:xfrm>
            <a:off x="2777446" y="1734414"/>
            <a:ext cx="83621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0070C0"/>
                </a:solidFill>
                <a:latin typeface="AR CENA" panose="02000000000000000000" pitchFamily="2" charset="0"/>
                <a:ea typeface="Tahoma" panose="020B0604030504040204" pitchFamily="34" charset="0"/>
                <a:cs typeface="Arial" panose="020B0604020202020204" pitchFamily="34" charset="0"/>
              </a:rPr>
              <a:t>Recap:</a:t>
            </a:r>
            <a:endParaRPr lang="en-GB" sz="2800" b="1" dirty="0">
              <a:solidFill>
                <a:srgbClr val="0070C0"/>
              </a:solidFill>
              <a:latin typeface="AR CENA" panose="02000000000000000000" pitchFamily="2" charset="0"/>
              <a:ea typeface="Tahoma" panose="020B060403050404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B08E144-B075-4040-96F9-493A05B236A6}"/>
              </a:ext>
            </a:extLst>
          </p:cNvPr>
          <p:cNvSpPr txBox="1"/>
          <p:nvPr/>
        </p:nvSpPr>
        <p:spPr>
          <a:xfrm>
            <a:off x="2138966" y="2236606"/>
            <a:ext cx="9639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AR CENA" panose="02000000000000000000" pitchFamily="2" charset="0"/>
                <a:ea typeface="Tahoma" panose="020B0604030504040204" pitchFamily="34" charset="0"/>
                <a:cs typeface="Arial" panose="020B0604020202020204" pitchFamily="34" charset="0"/>
              </a:rPr>
              <a:t>Find the equation of the straight line which passes through the points (2, 5) and (-1, -1).</a:t>
            </a:r>
            <a:endParaRPr lang="en-GB" sz="2400" dirty="0">
              <a:latin typeface="AR CENA" panose="02000000000000000000" pitchFamily="2" charset="0"/>
              <a:ea typeface="Tahoma" panose="020B060403050404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0F53C0C1-27FA-47C7-9226-90D0E9CDE6BF}"/>
              </a:ext>
            </a:extLst>
          </p:cNvPr>
          <p:cNvSpPr txBox="1">
            <a:spLocks/>
          </p:cNvSpPr>
          <p:nvPr/>
        </p:nvSpPr>
        <p:spPr>
          <a:xfrm>
            <a:off x="2011138" y="2892145"/>
            <a:ext cx="3291186" cy="36286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Corbel" pitchFamily="34" charset="0"/>
              <a:buNone/>
            </a:pPr>
            <a:r>
              <a:rPr lang="en-GB" sz="2400" dirty="0">
                <a:solidFill>
                  <a:srgbClr val="00B050"/>
                </a:solidFill>
                <a:latin typeface="AR CENA" panose="02000000000000000000" pitchFamily="2" charset="0"/>
              </a:rPr>
              <a:t>First, calculate the gradient…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0068CF5A-5091-422D-B9B6-D8277F5A56D9}"/>
                  </a:ext>
                </a:extLst>
              </p:cNvPr>
              <p:cNvSpPr txBox="1"/>
              <p:nvPr/>
            </p:nvSpPr>
            <p:spPr>
              <a:xfrm>
                <a:off x="2486307" y="3429498"/>
                <a:ext cx="1393859" cy="6270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400" dirty="0">
                    <a:latin typeface="AR CENA" panose="02000000000000000000" pitchFamily="2" charset="0"/>
                  </a:rPr>
                  <a:t>m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GB" sz="2400" b="0" i="0" smtClean="0">
                        <a:solidFill>
                          <a:srgbClr val="00B050"/>
                        </a:solidFill>
                        <a:latin typeface="AR CENA" panose="02000000000000000000" pitchFamily="2" charset="0"/>
                      </a:rPr>
                      <m:t>= </m:t>
                    </m:r>
                    <m:f>
                      <m:fPr>
                        <m:ctrlPr>
                          <a:rPr lang="en-GB" sz="24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400" b="0" i="0" smtClean="0">
                            <a:solidFill>
                              <a:srgbClr val="00B050"/>
                            </a:solidFill>
                            <a:latin typeface="AR CENA" panose="02000000000000000000" pitchFamily="2" charset="0"/>
                          </a:rPr>
                          <m:t>y</m:t>
                        </m:r>
                        <m:r>
                          <m:rPr>
                            <m:nor/>
                          </m:rPr>
                          <a:rPr lang="en-GB" sz="2400" b="0" i="0" baseline="-25000" smtClean="0">
                            <a:solidFill>
                              <a:srgbClr val="00B050"/>
                            </a:solidFill>
                            <a:latin typeface="AR CENA" panose="02000000000000000000" pitchFamily="2" charset="0"/>
                          </a:rPr>
                          <m:t>2 </m:t>
                        </m:r>
                        <m:r>
                          <m:rPr>
                            <m:nor/>
                          </m:rPr>
                          <a:rPr lang="en-GB" sz="2400" b="0" i="0" smtClean="0">
                            <a:solidFill>
                              <a:srgbClr val="00B050"/>
                            </a:solidFill>
                            <a:latin typeface="AR CENA" panose="02000000000000000000" pitchFamily="2" charset="0"/>
                          </a:rPr>
                          <m:t>− </m:t>
                        </m:r>
                        <m:r>
                          <m:rPr>
                            <m:nor/>
                          </m:rPr>
                          <a:rPr lang="en-GB" sz="2400" b="0" i="0" smtClean="0">
                            <a:solidFill>
                              <a:srgbClr val="00B050"/>
                            </a:solidFill>
                            <a:latin typeface="AR CENA" panose="02000000000000000000" pitchFamily="2" charset="0"/>
                          </a:rPr>
                          <m:t>y</m:t>
                        </m:r>
                        <m:r>
                          <m:rPr>
                            <m:nor/>
                          </m:rPr>
                          <a:rPr lang="en-GB" sz="2400" b="0" i="0" baseline="-25000" smtClean="0">
                            <a:solidFill>
                              <a:srgbClr val="00B050"/>
                            </a:solidFill>
                            <a:latin typeface="AR CENA" panose="02000000000000000000" pitchFamily="2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400" b="0" i="0" smtClean="0">
                            <a:solidFill>
                              <a:srgbClr val="00B050"/>
                            </a:solidFill>
                            <a:latin typeface="AR CENA" panose="02000000000000000000" pitchFamily="2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GB" sz="2400" b="0" i="0" baseline="-25000" smtClean="0">
                            <a:solidFill>
                              <a:srgbClr val="00B050"/>
                            </a:solidFill>
                            <a:latin typeface="AR CENA" panose="02000000000000000000" pitchFamily="2" charset="0"/>
                          </a:rPr>
                          <m:t>2 </m:t>
                        </m:r>
                        <m:r>
                          <m:rPr>
                            <m:nor/>
                          </m:rPr>
                          <a:rPr lang="en-GB" sz="2400" b="0" i="0" smtClean="0">
                            <a:solidFill>
                              <a:srgbClr val="00B050"/>
                            </a:solidFill>
                            <a:latin typeface="AR CENA" panose="02000000000000000000" pitchFamily="2" charset="0"/>
                          </a:rPr>
                          <m:t>− </m:t>
                        </m:r>
                        <m:r>
                          <m:rPr>
                            <m:nor/>
                          </m:rPr>
                          <a:rPr lang="en-GB" sz="2400" b="0" i="0" smtClean="0">
                            <a:solidFill>
                              <a:srgbClr val="00B050"/>
                            </a:solidFill>
                            <a:latin typeface="AR CENA" panose="02000000000000000000" pitchFamily="2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GB" sz="2400" b="0" i="0" baseline="-25000" smtClean="0">
                            <a:solidFill>
                              <a:srgbClr val="00B050"/>
                            </a:solidFill>
                            <a:latin typeface="AR CENA" panose="02000000000000000000" pitchFamily="2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en-GB" sz="2400" dirty="0">
                    <a:solidFill>
                      <a:srgbClr val="FF0000"/>
                    </a:solidFill>
                    <a:latin typeface="AR CENA" panose="02000000000000000000" pitchFamily="2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0068CF5A-5091-422D-B9B6-D8277F5A56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6307" y="3429498"/>
                <a:ext cx="1393859" cy="627095"/>
              </a:xfrm>
              <a:prstGeom prst="rect">
                <a:avLst/>
              </a:prstGeom>
              <a:blipFill>
                <a:blip r:embed="rId7"/>
                <a:stretch>
                  <a:fillRect t="-7843" b="-62745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4CB0A644-3E0D-485A-96AC-3177BF3A7542}"/>
                  </a:ext>
                </a:extLst>
              </p:cNvPr>
              <p:cNvSpPr txBox="1"/>
              <p:nvPr/>
            </p:nvSpPr>
            <p:spPr>
              <a:xfrm>
                <a:off x="3741688" y="3765963"/>
                <a:ext cx="1202195" cy="676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GB" sz="2400" b="0" i="0" smtClean="0">
                        <a:solidFill>
                          <a:srgbClr val="00B050"/>
                        </a:solidFill>
                        <a:latin typeface="AR CENA" panose="02000000000000000000" pitchFamily="2" charset="0"/>
                      </a:rPr>
                      <m:t>= </m:t>
                    </m:r>
                    <m:f>
                      <m:fPr>
                        <m:ctrlPr>
                          <a:rPr lang="en-GB" sz="24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400" b="0" i="0" smtClean="0">
                            <a:solidFill>
                              <a:srgbClr val="00B050"/>
                            </a:solidFill>
                            <a:latin typeface="AR CENA" panose="02000000000000000000" pitchFamily="2" charset="0"/>
                          </a:rPr>
                          <m:t>−1</m:t>
                        </m:r>
                        <m:r>
                          <m:rPr>
                            <m:nor/>
                          </m:rPr>
                          <a:rPr lang="en-GB" sz="2400" b="0" i="0" baseline="-25000" smtClean="0">
                            <a:solidFill>
                              <a:srgbClr val="00B050"/>
                            </a:solidFill>
                            <a:latin typeface="AR CENA" panose="02000000000000000000" pitchFamily="2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GB" sz="2400" b="0" i="0" smtClean="0">
                            <a:solidFill>
                              <a:srgbClr val="00B050"/>
                            </a:solidFill>
                            <a:latin typeface="AR CENA" panose="02000000000000000000" pitchFamily="2" charset="0"/>
                          </a:rPr>
                          <m:t>− 5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400" b="0" i="0" smtClean="0">
                            <a:solidFill>
                              <a:srgbClr val="00B050"/>
                            </a:solidFill>
                            <a:latin typeface="AR CENA" panose="02000000000000000000" pitchFamily="2" charset="0"/>
                          </a:rPr>
                          <m:t>−1</m:t>
                        </m:r>
                        <m:r>
                          <m:rPr>
                            <m:nor/>
                          </m:rPr>
                          <a:rPr lang="en-GB" sz="2400" b="0" i="0" baseline="-25000" smtClean="0">
                            <a:solidFill>
                              <a:srgbClr val="00B050"/>
                            </a:solidFill>
                            <a:latin typeface="AR CENA" panose="02000000000000000000" pitchFamily="2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GB" sz="2400" b="0" i="0" smtClean="0">
                            <a:solidFill>
                              <a:srgbClr val="00B050"/>
                            </a:solidFill>
                            <a:latin typeface="AR CENA" panose="02000000000000000000" pitchFamily="2" charset="0"/>
                          </a:rPr>
                          <m:t>− 2</m:t>
                        </m:r>
                      </m:den>
                    </m:f>
                  </m:oMath>
                </a14:m>
                <a:r>
                  <a:rPr lang="en-GB" sz="2400" dirty="0">
                    <a:solidFill>
                      <a:srgbClr val="00B050"/>
                    </a:solidFill>
                    <a:latin typeface="AR CENA" panose="02000000000000000000" pitchFamily="2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4CB0A644-3E0D-485A-96AC-3177BF3A75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1688" y="3765963"/>
                <a:ext cx="1202195" cy="67666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8634E06B-DAFA-40CF-971B-E7F50A02E084}"/>
                  </a:ext>
                </a:extLst>
              </p:cNvPr>
              <p:cNvSpPr txBox="1"/>
              <p:nvPr/>
            </p:nvSpPr>
            <p:spPr>
              <a:xfrm>
                <a:off x="2667658" y="4711180"/>
                <a:ext cx="926370" cy="7800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GB" sz="2400" b="0" i="0" smtClean="0">
                          <a:solidFill>
                            <a:srgbClr val="00B050"/>
                          </a:solidFill>
                          <a:latin typeface="AR CENA" panose="02000000000000000000" pitchFamily="2" charset="0"/>
                        </a:rPr>
                        <m:t>=  </m:t>
                      </m:r>
                      <m:f>
                        <m:fPr>
                          <m:ctrlPr>
                            <a:rPr lang="en-GB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GB" sz="2400" b="0" i="0" smtClean="0">
                              <a:solidFill>
                                <a:srgbClr val="00B050"/>
                              </a:solidFill>
                              <a:latin typeface="AR CENA" panose="02000000000000000000" pitchFamily="2" charset="0"/>
                            </a:rPr>
                            <m:t>−6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GB" sz="2400" b="0" i="0" smtClean="0">
                              <a:solidFill>
                                <a:srgbClr val="00B050"/>
                              </a:solidFill>
                              <a:latin typeface="AR CENA" panose="02000000000000000000" pitchFamily="2" charset="0"/>
                            </a:rPr>
                            <m:t>−3</m:t>
                          </m:r>
                        </m:den>
                      </m:f>
                    </m:oMath>
                  </m:oMathPara>
                </a14:m>
                <a:endParaRPr lang="en-GB" sz="2400" dirty="0">
                  <a:solidFill>
                    <a:srgbClr val="00B050"/>
                  </a:solidFill>
                  <a:latin typeface="AR CENA" panose="02000000000000000000" pitchFamily="2" charset="0"/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8634E06B-DAFA-40CF-971B-E7F50A02E0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7658" y="4711180"/>
                <a:ext cx="926370" cy="78002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extBox 33">
            <a:extLst>
              <a:ext uri="{FF2B5EF4-FFF2-40B4-BE49-F238E27FC236}">
                <a16:creationId xmlns:a16="http://schemas.microsoft.com/office/drawing/2014/main" id="{BD8D2BC1-1E27-4E94-8D33-83B79C41FB61}"/>
              </a:ext>
            </a:extLst>
          </p:cNvPr>
          <p:cNvSpPr txBox="1"/>
          <p:nvPr/>
        </p:nvSpPr>
        <p:spPr>
          <a:xfrm>
            <a:off x="2794897" y="5683724"/>
            <a:ext cx="64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00B050"/>
                </a:solidFill>
                <a:latin typeface="AR CENA" panose="02000000000000000000" pitchFamily="2" charset="0"/>
              </a:rPr>
              <a:t>=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Content Placeholder 2">
                <a:extLst>
                  <a:ext uri="{FF2B5EF4-FFF2-40B4-BE49-F238E27FC236}">
                    <a16:creationId xmlns:a16="http://schemas.microsoft.com/office/drawing/2014/main" id="{52A74121-F699-4AD4-8724-7A2FDB06815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653521" y="5718989"/>
                <a:ext cx="2016451" cy="48788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182880" algn="l" defTabSz="914400" rtl="0" eaLnBrk="1" latinLnBrk="0" hangingPunct="1">
                  <a:lnSpc>
                    <a:spcPct val="90000"/>
                  </a:lnSpc>
                  <a:spcBef>
                    <a:spcPts val="1400"/>
                  </a:spcBef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22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20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2pPr>
                <a:lvl3pPr marL="731520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18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3pPr>
                <a:lvl4pPr marL="1005840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16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4pPr>
                <a:lvl5pPr marL="1280160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16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5pPr>
                <a:lvl6pPr marL="16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16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6pPr>
                <a:lvl7pPr marL="19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16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7pPr>
                <a:lvl8pPr marL="22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16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8pPr>
                <a:lvl9pPr marL="2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16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5720" indent="0" algn="ctr">
                  <a:buNone/>
                </a:pPr>
                <a14:m>
                  <m:oMath xmlns:m="http://schemas.openxmlformats.org/officeDocument/2006/math">
                    <m:r>
                      <a:rPr lang="en-GB" sz="2400" i="1" dirty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∴</m:t>
                    </m:r>
                  </m:oMath>
                </a14:m>
                <a:r>
                  <a:rPr lang="en-GB" sz="2400" dirty="0">
                    <a:solidFill>
                      <a:srgbClr val="00B0F0"/>
                    </a:solidFill>
                    <a:latin typeface="AR CENA" panose="02000000000000000000" pitchFamily="2" charset="0"/>
                  </a:rPr>
                  <a:t> y = 2x + c</a:t>
                </a:r>
              </a:p>
            </p:txBody>
          </p:sp>
        </mc:Choice>
        <mc:Fallback xmlns="">
          <p:sp>
            <p:nvSpPr>
              <p:cNvPr id="35" name="Content Placeholder 2">
                <a:extLst>
                  <a:ext uri="{FF2B5EF4-FFF2-40B4-BE49-F238E27FC236}">
                    <a16:creationId xmlns:a16="http://schemas.microsoft.com/office/drawing/2014/main" id="{52A74121-F699-4AD4-8724-7A2FDB0681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3521" y="5718989"/>
                <a:ext cx="2016451" cy="487889"/>
              </a:xfrm>
              <a:prstGeom prst="rect">
                <a:avLst/>
              </a:prstGeom>
              <a:blipFill>
                <a:blip r:embed="rId10"/>
                <a:stretch>
                  <a:fillRect t="-17500" b="-1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6" name="Picture 2" descr="Image result for pencil clipart">
            <a:extLst>
              <a:ext uri="{FF2B5EF4-FFF2-40B4-BE49-F238E27FC236}">
                <a16:creationId xmlns:a16="http://schemas.microsoft.com/office/drawing/2014/main" id="{622260BC-FD26-4E4E-9571-0928B39D41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70" r="19991"/>
          <a:stretch/>
        </p:blipFill>
        <p:spPr bwMode="auto">
          <a:xfrm>
            <a:off x="11393354" y="1393360"/>
            <a:ext cx="703931" cy="118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Content Placeholder 2">
            <a:extLst>
              <a:ext uri="{FF2B5EF4-FFF2-40B4-BE49-F238E27FC236}">
                <a16:creationId xmlns:a16="http://schemas.microsoft.com/office/drawing/2014/main" id="{21BC5981-9085-4F8E-B3A9-031A1B0C7932}"/>
              </a:ext>
            </a:extLst>
          </p:cNvPr>
          <p:cNvSpPr txBox="1">
            <a:spLocks/>
          </p:cNvSpPr>
          <p:nvPr/>
        </p:nvSpPr>
        <p:spPr>
          <a:xfrm>
            <a:off x="6310436" y="2892145"/>
            <a:ext cx="5328592" cy="68087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Corbel" pitchFamily="34" charset="0"/>
              <a:buNone/>
            </a:pPr>
            <a:r>
              <a:rPr lang="en-GB" dirty="0">
                <a:solidFill>
                  <a:srgbClr val="7030A0"/>
                </a:solidFill>
                <a:latin typeface="AR CENA" panose="02000000000000000000" pitchFamily="2" charset="0"/>
              </a:rPr>
              <a:t>To find the value of c, substitute one of your pairs of coordinates into the equation…</a:t>
            </a:r>
          </a:p>
        </p:txBody>
      </p:sp>
      <p:sp>
        <p:nvSpPr>
          <p:cNvPr id="38" name="Content Placeholder 2">
            <a:extLst>
              <a:ext uri="{FF2B5EF4-FFF2-40B4-BE49-F238E27FC236}">
                <a16:creationId xmlns:a16="http://schemas.microsoft.com/office/drawing/2014/main" id="{ECEB7C27-C0DF-4FC2-BD35-D648045AB65C}"/>
              </a:ext>
            </a:extLst>
          </p:cNvPr>
          <p:cNvSpPr txBox="1">
            <a:spLocks/>
          </p:cNvSpPr>
          <p:nvPr/>
        </p:nvSpPr>
        <p:spPr>
          <a:xfrm>
            <a:off x="6598468" y="3568704"/>
            <a:ext cx="2016451" cy="4878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None/>
            </a:pPr>
            <a:r>
              <a:rPr lang="en-GB" sz="2400" dirty="0">
                <a:solidFill>
                  <a:srgbClr val="7030A0"/>
                </a:solidFill>
                <a:latin typeface="AR CENA" panose="02000000000000000000" pitchFamily="2" charset="0"/>
              </a:rPr>
              <a:t>sub (</a:t>
            </a:r>
            <a:r>
              <a:rPr lang="en-GB" sz="2400" dirty="0">
                <a:solidFill>
                  <a:srgbClr val="FFC000"/>
                </a:solidFill>
                <a:latin typeface="AR CENA" panose="02000000000000000000" pitchFamily="2" charset="0"/>
              </a:rPr>
              <a:t>2</a:t>
            </a:r>
            <a:r>
              <a:rPr lang="en-GB" sz="2400" dirty="0">
                <a:solidFill>
                  <a:srgbClr val="7030A0"/>
                </a:solidFill>
                <a:latin typeface="AR CENA" panose="02000000000000000000" pitchFamily="2" charset="0"/>
              </a:rPr>
              <a:t>, </a:t>
            </a:r>
            <a:r>
              <a:rPr lang="en-GB" sz="2400" dirty="0">
                <a:solidFill>
                  <a:srgbClr val="FF0066"/>
                </a:solidFill>
                <a:latin typeface="AR CENA" panose="02000000000000000000" pitchFamily="2" charset="0"/>
              </a:rPr>
              <a:t>5</a:t>
            </a:r>
            <a:r>
              <a:rPr lang="en-GB" sz="2400" dirty="0">
                <a:solidFill>
                  <a:srgbClr val="7030A0"/>
                </a:solidFill>
                <a:latin typeface="AR CENA" panose="02000000000000000000" pitchFamily="2" charset="0"/>
              </a:rPr>
              <a:t>) </a:t>
            </a:r>
            <a:r>
              <a:rPr lang="en-GB" sz="2400" dirty="0">
                <a:solidFill>
                  <a:srgbClr val="7030A0"/>
                </a:solidFill>
                <a:latin typeface="AR CENA" panose="02000000000000000000" pitchFamily="2" charset="0"/>
                <a:sym typeface="Wingdings" panose="05000000000000000000" pitchFamily="2" charset="2"/>
              </a:rPr>
              <a:t></a:t>
            </a:r>
            <a:endParaRPr lang="en-GB" sz="2400" dirty="0">
              <a:solidFill>
                <a:srgbClr val="7030A0"/>
              </a:solidFill>
              <a:latin typeface="AR CENA" panose="02000000000000000000" pitchFamily="2" charset="0"/>
            </a:endParaRPr>
          </a:p>
        </p:txBody>
      </p:sp>
      <p:sp>
        <p:nvSpPr>
          <p:cNvPr id="39" name="Content Placeholder 2">
            <a:extLst>
              <a:ext uri="{FF2B5EF4-FFF2-40B4-BE49-F238E27FC236}">
                <a16:creationId xmlns:a16="http://schemas.microsoft.com/office/drawing/2014/main" id="{B0869A66-67FE-4DBF-9859-5CF3749FD919}"/>
              </a:ext>
            </a:extLst>
          </p:cNvPr>
          <p:cNvSpPr txBox="1">
            <a:spLocks/>
          </p:cNvSpPr>
          <p:nvPr/>
        </p:nvSpPr>
        <p:spPr>
          <a:xfrm>
            <a:off x="8417412" y="3545095"/>
            <a:ext cx="2016451" cy="4878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None/>
            </a:pPr>
            <a:r>
              <a:rPr lang="en-GB" sz="2400" dirty="0">
                <a:solidFill>
                  <a:srgbClr val="7030A0"/>
                </a:solidFill>
                <a:latin typeface="AR CENA" panose="02000000000000000000" pitchFamily="2" charset="0"/>
              </a:rPr>
              <a:t>y = 2x + c</a:t>
            </a:r>
          </a:p>
        </p:txBody>
      </p:sp>
      <p:sp>
        <p:nvSpPr>
          <p:cNvPr id="40" name="Content Placeholder 2">
            <a:extLst>
              <a:ext uri="{FF2B5EF4-FFF2-40B4-BE49-F238E27FC236}">
                <a16:creationId xmlns:a16="http://schemas.microsoft.com/office/drawing/2014/main" id="{419A87A4-5762-4BC7-9760-470CD9E4F73E}"/>
              </a:ext>
            </a:extLst>
          </p:cNvPr>
          <p:cNvSpPr txBox="1">
            <a:spLocks/>
          </p:cNvSpPr>
          <p:nvPr/>
        </p:nvSpPr>
        <p:spPr>
          <a:xfrm>
            <a:off x="8516134" y="4032951"/>
            <a:ext cx="2016451" cy="4878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None/>
            </a:pPr>
            <a:r>
              <a:rPr lang="en-GB" sz="2400" dirty="0">
                <a:solidFill>
                  <a:srgbClr val="FF0066"/>
                </a:solidFill>
                <a:latin typeface="AR CENA" panose="02000000000000000000" pitchFamily="2" charset="0"/>
              </a:rPr>
              <a:t>5</a:t>
            </a:r>
            <a:r>
              <a:rPr lang="en-GB" sz="2400" dirty="0">
                <a:solidFill>
                  <a:srgbClr val="7030A0"/>
                </a:solidFill>
                <a:latin typeface="AR CENA" panose="02000000000000000000" pitchFamily="2" charset="0"/>
              </a:rPr>
              <a:t> = 2(</a:t>
            </a:r>
            <a:r>
              <a:rPr lang="en-GB" sz="2400" dirty="0">
                <a:solidFill>
                  <a:srgbClr val="FFC000"/>
                </a:solidFill>
                <a:latin typeface="AR CENA" panose="02000000000000000000" pitchFamily="2" charset="0"/>
              </a:rPr>
              <a:t>2</a:t>
            </a:r>
            <a:r>
              <a:rPr lang="en-GB" sz="2400" dirty="0">
                <a:solidFill>
                  <a:srgbClr val="7030A0"/>
                </a:solidFill>
                <a:latin typeface="AR CENA" panose="02000000000000000000" pitchFamily="2" charset="0"/>
              </a:rPr>
              <a:t>) + c</a:t>
            </a:r>
          </a:p>
        </p:txBody>
      </p:sp>
      <p:sp>
        <p:nvSpPr>
          <p:cNvPr id="41" name="Content Placeholder 2">
            <a:extLst>
              <a:ext uri="{FF2B5EF4-FFF2-40B4-BE49-F238E27FC236}">
                <a16:creationId xmlns:a16="http://schemas.microsoft.com/office/drawing/2014/main" id="{0C9A1942-D6D6-4472-8CFC-90125463E435}"/>
              </a:ext>
            </a:extLst>
          </p:cNvPr>
          <p:cNvSpPr txBox="1">
            <a:spLocks/>
          </p:cNvSpPr>
          <p:nvPr/>
        </p:nvSpPr>
        <p:spPr>
          <a:xfrm>
            <a:off x="8378221" y="4489207"/>
            <a:ext cx="2016451" cy="4878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None/>
            </a:pPr>
            <a:r>
              <a:rPr lang="en-GB" sz="2400" dirty="0">
                <a:solidFill>
                  <a:srgbClr val="FF0066"/>
                </a:solidFill>
                <a:latin typeface="AR CENA" panose="02000000000000000000" pitchFamily="2" charset="0"/>
              </a:rPr>
              <a:t>5</a:t>
            </a:r>
            <a:r>
              <a:rPr lang="en-GB" sz="2400" dirty="0">
                <a:solidFill>
                  <a:srgbClr val="7030A0"/>
                </a:solidFill>
                <a:latin typeface="AR CENA" panose="02000000000000000000" pitchFamily="2" charset="0"/>
              </a:rPr>
              <a:t> = 4 + c</a:t>
            </a:r>
          </a:p>
        </p:txBody>
      </p:sp>
      <p:sp>
        <p:nvSpPr>
          <p:cNvPr id="42" name="Content Placeholder 2">
            <a:extLst>
              <a:ext uri="{FF2B5EF4-FFF2-40B4-BE49-F238E27FC236}">
                <a16:creationId xmlns:a16="http://schemas.microsoft.com/office/drawing/2014/main" id="{04FA813C-BF17-48D3-AD24-A1E4AB55D838}"/>
              </a:ext>
            </a:extLst>
          </p:cNvPr>
          <p:cNvSpPr txBox="1">
            <a:spLocks/>
          </p:cNvSpPr>
          <p:nvPr/>
        </p:nvSpPr>
        <p:spPr>
          <a:xfrm>
            <a:off x="8679006" y="4883952"/>
            <a:ext cx="1015805" cy="4878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None/>
            </a:pPr>
            <a:r>
              <a:rPr lang="en-GB" sz="2400" dirty="0">
                <a:solidFill>
                  <a:srgbClr val="7030A0"/>
                </a:solidFill>
                <a:latin typeface="AR CENA" panose="02000000000000000000" pitchFamily="2" charset="0"/>
              </a:rPr>
              <a:t>1 = c</a:t>
            </a:r>
          </a:p>
        </p:txBody>
      </p:sp>
      <p:sp>
        <p:nvSpPr>
          <p:cNvPr id="43" name="Content Placeholder 2">
            <a:extLst>
              <a:ext uri="{FF2B5EF4-FFF2-40B4-BE49-F238E27FC236}">
                <a16:creationId xmlns:a16="http://schemas.microsoft.com/office/drawing/2014/main" id="{F2823C30-C39C-42D1-B9F6-E89CD98CEE95}"/>
              </a:ext>
            </a:extLst>
          </p:cNvPr>
          <p:cNvSpPr txBox="1">
            <a:spLocks/>
          </p:cNvSpPr>
          <p:nvPr/>
        </p:nvSpPr>
        <p:spPr>
          <a:xfrm>
            <a:off x="6625414" y="5511917"/>
            <a:ext cx="4220982" cy="464247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None/>
            </a:pPr>
            <a:r>
              <a:rPr lang="en-GB" sz="2400" dirty="0">
                <a:solidFill>
                  <a:srgbClr val="FF0000"/>
                </a:solidFill>
                <a:latin typeface="AR CENA" panose="02000000000000000000" pitchFamily="2" charset="0"/>
              </a:rPr>
              <a:t>So, the equation is … y = 2x + 1.</a:t>
            </a:r>
          </a:p>
        </p:txBody>
      </p:sp>
    </p:spTree>
    <p:extLst>
      <p:ext uri="{BB962C8B-B14F-4D97-AF65-F5344CB8AC3E}">
        <p14:creationId xmlns:p14="http://schemas.microsoft.com/office/powerpoint/2010/main" val="26416087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  <p:bldP spid="33" grpId="0"/>
      <p:bldP spid="34" grpId="0"/>
      <p:bldP spid="35" grpId="0"/>
      <p:bldP spid="37" grpId="0"/>
      <p:bldP spid="38" grpId="0"/>
      <p:bldP spid="39" grpId="0"/>
      <p:bldP spid="40" grpId="0"/>
      <p:bldP spid="41" grpId="0"/>
      <p:bldP spid="42" grpId="0"/>
      <p:bldP spid="4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3"/>
          <p:cNvSpPr txBox="1">
            <a:spLocks/>
          </p:cNvSpPr>
          <p:nvPr/>
        </p:nvSpPr>
        <p:spPr>
          <a:xfrm>
            <a:off x="117748" y="109752"/>
            <a:ext cx="1656184" cy="58294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2C8230C-012A-432B-A69D-ACF4F06F3B4E}" type="datetime2">
              <a:rPr lang="en-GB" sz="1800" smtClean="0">
                <a:latin typeface="AR CENA" panose="02000000000000000000" pitchFamily="2" charset="0"/>
                <a:ea typeface="Tahoma" panose="020B0604030504040204" pitchFamily="34" charset="0"/>
                <a:cs typeface="Arial" panose="020B0604020202020204" pitchFamily="34" charset="0"/>
              </a:rPr>
              <a:pPr algn="ctr"/>
              <a:t>Thursday, 10 November 2022</a:t>
            </a:fld>
            <a:endParaRPr lang="en-GB" sz="1800" dirty="0">
              <a:latin typeface="AR CENA" panose="02000000000000000000" pitchFamily="2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99947" y="836712"/>
            <a:ext cx="99171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dirty="0">
                <a:solidFill>
                  <a:schemeClr val="bg1">
                    <a:lumMod val="50000"/>
                  </a:schemeClr>
                </a:solidFill>
                <a:latin typeface="AR CENA" panose="02000000000000000000" pitchFamily="2" charset="0"/>
                <a:ea typeface="Tahoma" panose="020B0604030504040204" pitchFamily="34" charset="0"/>
                <a:cs typeface="Arial" panose="020B0604020202020204" pitchFamily="34" charset="0"/>
              </a:rPr>
              <a:t>Lesson Objective: To be able to find the equation of graphs parallel or perpendicular to others and passing through a specific point.</a:t>
            </a:r>
            <a:endParaRPr lang="en-GB" sz="2200" dirty="0">
              <a:solidFill>
                <a:schemeClr val="bg1">
                  <a:lumMod val="50000"/>
                </a:schemeClr>
              </a:solidFill>
              <a:latin typeface="AR CENA" panose="02000000000000000000" pitchFamily="2" charset="0"/>
              <a:ea typeface="Tahoma" panose="020B060403050404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7948" y="116633"/>
            <a:ext cx="10081120" cy="576064"/>
          </a:xfrm>
          <a:solidFill>
            <a:schemeClr val="tx2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sz="3200" dirty="0">
                <a:solidFill>
                  <a:schemeClr val="bg2"/>
                </a:solidFill>
                <a:latin typeface="AR CENA" panose="02000000000000000000" pitchFamily="2" charset="0"/>
              </a:rPr>
              <a:t>Parallel and Perpendicular Lines.</a:t>
            </a:r>
          </a:p>
        </p:txBody>
      </p:sp>
      <p:graphicFrame>
        <p:nvGraphicFramePr>
          <p:cNvPr id="7" name="Diagram 6"/>
          <p:cNvGraphicFramePr/>
          <p:nvPr/>
        </p:nvGraphicFramePr>
        <p:xfrm>
          <a:off x="153752" y="836712"/>
          <a:ext cx="1584176" cy="5904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2109514" y="6296190"/>
            <a:ext cx="9697988" cy="461665"/>
          </a:xfrm>
          <a:prstGeom prst="rect">
            <a:avLst/>
          </a:prstGeom>
          <a:solidFill>
            <a:srgbClr val="CCFF99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AR CENA" panose="02000000000000000000" pitchFamily="2" charset="0"/>
                <a:cs typeface="Arial" panose="020B0604020202020204" pitchFamily="34" charset="0"/>
              </a:rPr>
              <a:t>Keywords: Equation </a:t>
            </a:r>
            <a:r>
              <a:rPr lang="en-GB" sz="2400" dirty="0">
                <a:latin typeface="AR CENA" panose="02000000000000000000" pitchFamily="2" charset="0"/>
                <a:cs typeface="Arial" panose="020B0604020202020204" pitchFamily="34" charset="0"/>
                <a:sym typeface="Wingdings" panose="05000000000000000000" pitchFamily="2" charset="2"/>
              </a:rPr>
              <a:t> y = mx + c  Negative Reciprocal  Parallel  Perpendicular.</a:t>
            </a:r>
            <a:endParaRPr lang="en-GB" sz="2400" dirty="0">
              <a:latin typeface="AR CENA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2125294-ACF7-4247-8468-B4B4490E0C5E}"/>
              </a:ext>
            </a:extLst>
          </p:cNvPr>
          <p:cNvSpPr txBox="1"/>
          <p:nvPr/>
        </p:nvSpPr>
        <p:spPr>
          <a:xfrm>
            <a:off x="6707275" y="1760918"/>
            <a:ext cx="52917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0070C0"/>
                </a:solidFill>
                <a:latin typeface="AR CENA" panose="02000000000000000000" pitchFamily="2" charset="0"/>
                <a:ea typeface="Tahoma" panose="020B0604030504040204" pitchFamily="34" charset="0"/>
                <a:cs typeface="Arial" panose="020B0604020202020204" pitchFamily="34" charset="0"/>
              </a:rPr>
              <a:t>Investigation (Part 1):</a:t>
            </a:r>
            <a:endParaRPr lang="en-GB" sz="2800" b="1" dirty="0">
              <a:solidFill>
                <a:srgbClr val="0070C0"/>
              </a:solidFill>
              <a:latin typeface="AR CENA" panose="02000000000000000000" pitchFamily="2" charset="0"/>
              <a:ea typeface="Tahoma" panose="020B060403050404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4F6216A-9D16-4F91-9794-3F2943F92436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9871" t="18477" r="39366" b="11122"/>
          <a:stretch/>
        </p:blipFill>
        <p:spPr>
          <a:xfrm>
            <a:off x="1999947" y="1606153"/>
            <a:ext cx="4707328" cy="457088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8118A6F-4C3C-43C9-ABEA-92A38431A119}"/>
              </a:ext>
            </a:extLst>
          </p:cNvPr>
          <p:cNvSpPr txBox="1"/>
          <p:nvPr/>
        </p:nvSpPr>
        <p:spPr>
          <a:xfrm>
            <a:off x="6969294" y="2341314"/>
            <a:ext cx="4838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AR CENA" panose="02000000000000000000" pitchFamily="2" charset="0"/>
                <a:ea typeface="Tahoma" panose="020B0604030504040204" pitchFamily="34" charset="0"/>
                <a:cs typeface="Arial" panose="020B0604020202020204" pitchFamily="34" charset="0"/>
              </a:rPr>
              <a:t>Draw the graphs of the following –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9B0B3E1-DB2C-4EEC-8344-D6FD3F2237D2}"/>
              </a:ext>
            </a:extLst>
          </p:cNvPr>
          <p:cNvSpPr txBox="1"/>
          <p:nvPr/>
        </p:nvSpPr>
        <p:spPr>
          <a:xfrm>
            <a:off x="6969294" y="2836718"/>
            <a:ext cx="4838208" cy="2077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FF0000"/>
                </a:solidFill>
                <a:latin typeface="AR CENA" panose="02000000000000000000" pitchFamily="2" charset="0"/>
                <a:ea typeface="Tahoma" panose="020B0604030504040204" pitchFamily="34" charset="0"/>
                <a:cs typeface="Arial" panose="020B0604020202020204" pitchFamily="34" charset="0"/>
              </a:rPr>
              <a:t>y = 2x</a:t>
            </a:r>
          </a:p>
          <a:p>
            <a:pPr algn="ctr"/>
            <a:endParaRPr lang="en-GB" sz="1100" dirty="0">
              <a:latin typeface="AR CENA" panose="02000000000000000000" pitchFamily="2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400" dirty="0">
                <a:solidFill>
                  <a:srgbClr val="00B050"/>
                </a:solidFill>
                <a:latin typeface="AR CENA" panose="02000000000000000000" pitchFamily="2" charset="0"/>
                <a:ea typeface="Tahoma" panose="020B0604030504040204" pitchFamily="34" charset="0"/>
                <a:cs typeface="Arial" panose="020B0604020202020204" pitchFamily="34" charset="0"/>
              </a:rPr>
              <a:t>y = 2x – 4</a:t>
            </a:r>
          </a:p>
          <a:p>
            <a:pPr algn="ctr"/>
            <a:endParaRPr lang="en-GB" sz="1100" dirty="0">
              <a:latin typeface="AR CENA" panose="02000000000000000000" pitchFamily="2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400" dirty="0">
                <a:solidFill>
                  <a:srgbClr val="00B0F0"/>
                </a:solidFill>
                <a:latin typeface="AR CENA" panose="02000000000000000000" pitchFamily="2" charset="0"/>
                <a:ea typeface="Tahoma" panose="020B0604030504040204" pitchFamily="34" charset="0"/>
                <a:cs typeface="Arial" panose="020B0604020202020204" pitchFamily="34" charset="0"/>
              </a:rPr>
              <a:t>y = 2x + 3</a:t>
            </a:r>
          </a:p>
          <a:p>
            <a:pPr algn="ctr"/>
            <a:endParaRPr lang="en-GB" sz="1100" dirty="0">
              <a:latin typeface="AR CENA" panose="02000000000000000000" pitchFamily="2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400" dirty="0">
                <a:solidFill>
                  <a:srgbClr val="7030A0"/>
                </a:solidFill>
                <a:latin typeface="AR CENA" panose="02000000000000000000" pitchFamily="2" charset="0"/>
                <a:ea typeface="Tahoma" panose="020B0604030504040204" pitchFamily="34" charset="0"/>
                <a:cs typeface="Arial" panose="020B0604020202020204" pitchFamily="34" charset="0"/>
              </a:rPr>
              <a:t>y = 2x - 9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55D051A-4DBE-4375-BBBA-6FD5C1EB128E}"/>
              </a:ext>
            </a:extLst>
          </p:cNvPr>
          <p:cNvCxnSpPr>
            <a:cxnSpLocks/>
          </p:cNvCxnSpPr>
          <p:nvPr/>
        </p:nvCxnSpPr>
        <p:spPr>
          <a:xfrm flipH="1">
            <a:off x="3286100" y="1760918"/>
            <a:ext cx="2160240" cy="433237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EBB5E33-B260-45F4-B498-2604E2687516}"/>
              </a:ext>
            </a:extLst>
          </p:cNvPr>
          <p:cNvCxnSpPr>
            <a:cxnSpLocks/>
          </p:cNvCxnSpPr>
          <p:nvPr/>
        </p:nvCxnSpPr>
        <p:spPr>
          <a:xfrm flipH="1">
            <a:off x="3790156" y="1725406"/>
            <a:ext cx="2160240" cy="436789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5EB53F8-F882-4F17-B95E-6EC633910608}"/>
              </a:ext>
            </a:extLst>
          </p:cNvPr>
          <p:cNvCxnSpPr>
            <a:cxnSpLocks/>
          </p:cNvCxnSpPr>
          <p:nvPr/>
        </p:nvCxnSpPr>
        <p:spPr>
          <a:xfrm flipH="1">
            <a:off x="2926060" y="1760918"/>
            <a:ext cx="2232249" cy="4332378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8C433B9-D846-4E55-A490-783A62041898}"/>
              </a:ext>
            </a:extLst>
          </p:cNvPr>
          <p:cNvCxnSpPr>
            <a:cxnSpLocks/>
          </p:cNvCxnSpPr>
          <p:nvPr/>
        </p:nvCxnSpPr>
        <p:spPr>
          <a:xfrm flipH="1">
            <a:off x="4247933" y="1760918"/>
            <a:ext cx="2206519" cy="4383049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0C8A34C3-29D4-47C7-8B4B-47EA1B881C45}"/>
              </a:ext>
            </a:extLst>
          </p:cNvPr>
          <p:cNvSpPr txBox="1"/>
          <p:nvPr/>
        </p:nvSpPr>
        <p:spPr>
          <a:xfrm>
            <a:off x="7664138" y="5169282"/>
            <a:ext cx="3371241" cy="830997"/>
          </a:xfrm>
          <a:prstGeom prst="rect">
            <a:avLst/>
          </a:prstGeom>
          <a:noFill/>
          <a:ln w="38100">
            <a:solidFill>
              <a:srgbClr val="FF006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ENA" panose="02000000000000000000" pitchFamily="2" charset="0"/>
                <a:ea typeface="Tahoma" panose="020B0604030504040204" pitchFamily="34" charset="0"/>
                <a:cs typeface="Arial" panose="020B0604020202020204" pitchFamily="34" charset="0"/>
              </a:rPr>
              <a:t>What do you notice about the lines…?</a:t>
            </a:r>
          </a:p>
        </p:txBody>
      </p:sp>
      <p:sp>
        <p:nvSpPr>
          <p:cNvPr id="24" name="Thought Bubble: Cloud 23">
            <a:extLst>
              <a:ext uri="{FF2B5EF4-FFF2-40B4-BE49-F238E27FC236}">
                <a16:creationId xmlns:a16="http://schemas.microsoft.com/office/drawing/2014/main" id="{71445C08-43B1-4E19-8CDA-71E06462FC7F}"/>
              </a:ext>
            </a:extLst>
          </p:cNvPr>
          <p:cNvSpPr/>
          <p:nvPr/>
        </p:nvSpPr>
        <p:spPr>
          <a:xfrm>
            <a:off x="1969197" y="1641664"/>
            <a:ext cx="2180999" cy="1506569"/>
          </a:xfrm>
          <a:prstGeom prst="cloudCallout">
            <a:avLst>
              <a:gd name="adj1" fmla="val 30004"/>
              <a:gd name="adj2" fmla="val 94639"/>
            </a:avLst>
          </a:prstGeom>
          <a:solidFill>
            <a:srgbClr val="CCFF99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AR CENA" panose="02000000000000000000" pitchFamily="2" charset="0"/>
              </a:rPr>
              <a:t>The lines are parallel</a:t>
            </a:r>
          </a:p>
        </p:txBody>
      </p:sp>
      <p:sp>
        <p:nvSpPr>
          <p:cNvPr id="30" name="Thought Bubble: Cloud 29">
            <a:extLst>
              <a:ext uri="{FF2B5EF4-FFF2-40B4-BE49-F238E27FC236}">
                <a16:creationId xmlns:a16="http://schemas.microsoft.com/office/drawing/2014/main" id="{8D803B26-47E7-4CE9-845E-DF3EBB9F3CC7}"/>
              </a:ext>
            </a:extLst>
          </p:cNvPr>
          <p:cNvSpPr/>
          <p:nvPr/>
        </p:nvSpPr>
        <p:spPr>
          <a:xfrm>
            <a:off x="5112120" y="4939183"/>
            <a:ext cx="2396632" cy="1140435"/>
          </a:xfrm>
          <a:prstGeom prst="cloudCallout">
            <a:avLst>
              <a:gd name="adj1" fmla="val -35244"/>
              <a:gd name="adj2" fmla="val -97096"/>
            </a:avLst>
          </a:prstGeom>
          <a:solidFill>
            <a:srgbClr val="CCFF99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AR CENA" panose="02000000000000000000" pitchFamily="2" charset="0"/>
              </a:rPr>
              <a:t>They’ll never meet!</a:t>
            </a:r>
          </a:p>
        </p:txBody>
      </p:sp>
    </p:spTree>
    <p:extLst>
      <p:ext uri="{BB962C8B-B14F-4D97-AF65-F5344CB8AC3E}">
        <p14:creationId xmlns:p14="http://schemas.microsoft.com/office/powerpoint/2010/main" val="2714707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4" grpId="0" animBg="1"/>
      <p:bldP spid="3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3"/>
          <p:cNvSpPr txBox="1">
            <a:spLocks/>
          </p:cNvSpPr>
          <p:nvPr/>
        </p:nvSpPr>
        <p:spPr>
          <a:xfrm>
            <a:off x="117748" y="109752"/>
            <a:ext cx="1656184" cy="58294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2C8230C-012A-432B-A69D-ACF4F06F3B4E}" type="datetime2">
              <a:rPr lang="en-GB" sz="1800" smtClean="0">
                <a:latin typeface="AR CENA" panose="02000000000000000000" pitchFamily="2" charset="0"/>
                <a:ea typeface="Tahoma" panose="020B0604030504040204" pitchFamily="34" charset="0"/>
                <a:cs typeface="Arial" panose="020B0604020202020204" pitchFamily="34" charset="0"/>
              </a:rPr>
              <a:pPr algn="ctr"/>
              <a:t>Thursday, 10 November 2022</a:t>
            </a:fld>
            <a:endParaRPr lang="en-GB" sz="1800" dirty="0">
              <a:latin typeface="AR CENA" panose="02000000000000000000" pitchFamily="2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99947" y="836712"/>
            <a:ext cx="99171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dirty="0">
                <a:solidFill>
                  <a:schemeClr val="bg1">
                    <a:lumMod val="50000"/>
                  </a:schemeClr>
                </a:solidFill>
                <a:latin typeface="AR CENA" panose="02000000000000000000" pitchFamily="2" charset="0"/>
                <a:ea typeface="Tahoma" panose="020B0604030504040204" pitchFamily="34" charset="0"/>
                <a:cs typeface="Arial" panose="020B0604020202020204" pitchFamily="34" charset="0"/>
              </a:rPr>
              <a:t>Lesson Objective: To be able to find the equation of graphs parallel or perpendicular to others and passing through a specific point.</a:t>
            </a:r>
            <a:endParaRPr lang="en-GB" sz="2200" dirty="0">
              <a:solidFill>
                <a:schemeClr val="bg1">
                  <a:lumMod val="50000"/>
                </a:schemeClr>
              </a:solidFill>
              <a:latin typeface="AR CENA" panose="02000000000000000000" pitchFamily="2" charset="0"/>
              <a:ea typeface="Tahoma" panose="020B060403050404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7948" y="116633"/>
            <a:ext cx="10081120" cy="576064"/>
          </a:xfrm>
          <a:solidFill>
            <a:schemeClr val="tx2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sz="3200" dirty="0">
                <a:solidFill>
                  <a:schemeClr val="bg2"/>
                </a:solidFill>
                <a:latin typeface="AR CENA" panose="02000000000000000000" pitchFamily="2" charset="0"/>
              </a:rPr>
              <a:t>Parallel and Perpendicular Lines.</a:t>
            </a:r>
          </a:p>
        </p:txBody>
      </p:sp>
      <p:graphicFrame>
        <p:nvGraphicFramePr>
          <p:cNvPr id="7" name="Diagram 6"/>
          <p:cNvGraphicFramePr/>
          <p:nvPr/>
        </p:nvGraphicFramePr>
        <p:xfrm>
          <a:off x="153752" y="836712"/>
          <a:ext cx="1584176" cy="5904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2109514" y="6296190"/>
            <a:ext cx="9697988" cy="461665"/>
          </a:xfrm>
          <a:prstGeom prst="rect">
            <a:avLst/>
          </a:prstGeom>
          <a:solidFill>
            <a:srgbClr val="CCFF99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AR CENA" panose="02000000000000000000" pitchFamily="2" charset="0"/>
                <a:cs typeface="Arial" panose="020B0604020202020204" pitchFamily="34" charset="0"/>
              </a:rPr>
              <a:t>Keywords: Equation </a:t>
            </a:r>
            <a:r>
              <a:rPr lang="en-GB" sz="2400" dirty="0">
                <a:latin typeface="AR CENA" panose="02000000000000000000" pitchFamily="2" charset="0"/>
                <a:cs typeface="Arial" panose="020B0604020202020204" pitchFamily="34" charset="0"/>
                <a:sym typeface="Wingdings" panose="05000000000000000000" pitchFamily="2" charset="2"/>
              </a:rPr>
              <a:t> y = mx + c  Negative Reciprocal  Parallel  Perpendicular.</a:t>
            </a:r>
            <a:endParaRPr lang="en-GB" sz="2400" dirty="0">
              <a:latin typeface="AR CENA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2125294-ACF7-4247-8468-B4B4490E0C5E}"/>
              </a:ext>
            </a:extLst>
          </p:cNvPr>
          <p:cNvSpPr txBox="1"/>
          <p:nvPr/>
        </p:nvSpPr>
        <p:spPr>
          <a:xfrm>
            <a:off x="1917948" y="1800253"/>
            <a:ext cx="10081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0070C0"/>
                </a:solidFill>
                <a:latin typeface="AR CENA" panose="02000000000000000000" pitchFamily="2" charset="0"/>
                <a:ea typeface="Tahoma" panose="020B0604030504040204" pitchFamily="34" charset="0"/>
                <a:cs typeface="Arial" panose="020B0604020202020204" pitchFamily="34" charset="0"/>
              </a:rPr>
              <a:t>Investigation (Part 1):</a:t>
            </a:r>
            <a:endParaRPr lang="en-GB" sz="2800" b="1" dirty="0">
              <a:solidFill>
                <a:srgbClr val="0070C0"/>
              </a:solidFill>
              <a:latin typeface="AR CENA" panose="02000000000000000000" pitchFamily="2" charset="0"/>
              <a:ea typeface="Tahoma" panose="020B060403050404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81070F7-0CCE-456E-A153-C99F95F4AED6}"/>
              </a:ext>
            </a:extLst>
          </p:cNvPr>
          <p:cNvSpPr txBox="1"/>
          <p:nvPr/>
        </p:nvSpPr>
        <p:spPr>
          <a:xfrm>
            <a:off x="1994030" y="2346016"/>
            <a:ext cx="98134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AR CENA" panose="02000000000000000000" pitchFamily="2" charset="0"/>
                <a:ea typeface="Tahoma" panose="020B0604030504040204" pitchFamily="34" charset="0"/>
                <a:cs typeface="Arial" panose="020B0604020202020204" pitchFamily="34" charset="0"/>
              </a:rPr>
              <a:t>We’ve established that these lines are parallel. What similarity do you notice between all four of these lines…?</a:t>
            </a:r>
          </a:p>
        </p:txBody>
      </p:sp>
      <p:pic>
        <p:nvPicPr>
          <p:cNvPr id="6146" name="Picture 2" descr="Image result for thinking cap clipart">
            <a:extLst>
              <a:ext uri="{FF2B5EF4-FFF2-40B4-BE49-F238E27FC236}">
                <a16:creationId xmlns:a16="http://schemas.microsoft.com/office/drawing/2014/main" id="{4E2DAD7A-BC65-4390-9500-92D9495E485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9881" y="3583926"/>
            <a:ext cx="1752323" cy="2568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F9B0B3E1-DB2C-4EEC-8344-D6FD3F2237D2}"/>
              </a:ext>
            </a:extLst>
          </p:cNvPr>
          <p:cNvSpPr txBox="1"/>
          <p:nvPr/>
        </p:nvSpPr>
        <p:spPr>
          <a:xfrm>
            <a:off x="4161012" y="3331460"/>
            <a:ext cx="1727415" cy="267765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FF0000"/>
                </a:solidFill>
                <a:latin typeface="AR CENA" panose="02000000000000000000" pitchFamily="2" charset="0"/>
                <a:ea typeface="Tahoma" panose="020B0604030504040204" pitchFamily="34" charset="0"/>
                <a:cs typeface="Arial" panose="020B0604020202020204" pitchFamily="34" charset="0"/>
              </a:rPr>
              <a:t>y = 2x</a:t>
            </a:r>
          </a:p>
          <a:p>
            <a:pPr algn="ctr"/>
            <a:endParaRPr lang="en-GB" sz="2400" dirty="0">
              <a:latin typeface="AR CENA" panose="02000000000000000000" pitchFamily="2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400" dirty="0">
                <a:solidFill>
                  <a:srgbClr val="00B050"/>
                </a:solidFill>
                <a:latin typeface="AR CENA" panose="02000000000000000000" pitchFamily="2" charset="0"/>
                <a:ea typeface="Tahoma" panose="020B0604030504040204" pitchFamily="34" charset="0"/>
                <a:cs typeface="Arial" panose="020B0604020202020204" pitchFamily="34" charset="0"/>
              </a:rPr>
              <a:t>y = 2x – 4</a:t>
            </a:r>
          </a:p>
          <a:p>
            <a:pPr algn="ctr"/>
            <a:endParaRPr lang="en-GB" sz="2400" dirty="0">
              <a:latin typeface="AR CENA" panose="02000000000000000000" pitchFamily="2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400" dirty="0">
                <a:solidFill>
                  <a:srgbClr val="00B0F0"/>
                </a:solidFill>
                <a:latin typeface="AR CENA" panose="02000000000000000000" pitchFamily="2" charset="0"/>
                <a:ea typeface="Tahoma" panose="020B0604030504040204" pitchFamily="34" charset="0"/>
                <a:cs typeface="Arial" panose="020B0604020202020204" pitchFamily="34" charset="0"/>
              </a:rPr>
              <a:t>y = 2x + 3</a:t>
            </a:r>
          </a:p>
          <a:p>
            <a:pPr algn="ctr"/>
            <a:endParaRPr lang="en-GB" sz="2400" dirty="0">
              <a:latin typeface="AR CENA" panose="02000000000000000000" pitchFamily="2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400" dirty="0">
                <a:solidFill>
                  <a:srgbClr val="7030A0"/>
                </a:solidFill>
                <a:latin typeface="AR CENA" panose="02000000000000000000" pitchFamily="2" charset="0"/>
                <a:ea typeface="Tahoma" panose="020B0604030504040204" pitchFamily="34" charset="0"/>
                <a:cs typeface="Arial" panose="020B0604020202020204" pitchFamily="34" charset="0"/>
              </a:rPr>
              <a:t>y = 2x - 9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600D2D8E-4CAE-4F34-A223-B32E3741D28A}"/>
              </a:ext>
            </a:extLst>
          </p:cNvPr>
          <p:cNvSpPr/>
          <p:nvPr/>
        </p:nvSpPr>
        <p:spPr>
          <a:xfrm>
            <a:off x="5069301" y="3427206"/>
            <a:ext cx="215635" cy="287644"/>
          </a:xfrm>
          <a:prstGeom prst="ellipse">
            <a:avLst/>
          </a:prstGeom>
          <a:noFill/>
          <a:ln w="381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459D5A01-EA70-4D61-9B56-DC5CE0B42ABA}"/>
              </a:ext>
            </a:extLst>
          </p:cNvPr>
          <p:cNvSpPr/>
          <p:nvPr/>
        </p:nvSpPr>
        <p:spPr>
          <a:xfrm>
            <a:off x="4842942" y="4162186"/>
            <a:ext cx="215635" cy="287644"/>
          </a:xfrm>
          <a:prstGeom prst="ellipse">
            <a:avLst/>
          </a:prstGeom>
          <a:noFill/>
          <a:ln w="381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2C30B8FF-A6BC-4C49-A5FA-1CA0CEB2A627}"/>
              </a:ext>
            </a:extLst>
          </p:cNvPr>
          <p:cNvSpPr/>
          <p:nvPr/>
        </p:nvSpPr>
        <p:spPr>
          <a:xfrm>
            <a:off x="4860288" y="5612092"/>
            <a:ext cx="215635" cy="287644"/>
          </a:xfrm>
          <a:prstGeom prst="ellipse">
            <a:avLst/>
          </a:prstGeom>
          <a:noFill/>
          <a:ln w="381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43ACE97D-23F6-4F4B-9D46-CF992EF9A5D3}"/>
              </a:ext>
            </a:extLst>
          </p:cNvPr>
          <p:cNvSpPr/>
          <p:nvPr/>
        </p:nvSpPr>
        <p:spPr>
          <a:xfrm>
            <a:off x="4841237" y="4898921"/>
            <a:ext cx="215635" cy="287644"/>
          </a:xfrm>
          <a:prstGeom prst="ellipse">
            <a:avLst/>
          </a:prstGeom>
          <a:noFill/>
          <a:ln w="381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88D7D02-85C9-48E5-ADDC-22D2C2EFCC00}"/>
              </a:ext>
            </a:extLst>
          </p:cNvPr>
          <p:cNvSpPr txBox="1"/>
          <p:nvPr/>
        </p:nvSpPr>
        <p:spPr>
          <a:xfrm>
            <a:off x="6238427" y="3342183"/>
            <a:ext cx="54283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FF0066"/>
                </a:solidFill>
                <a:latin typeface="AR CENA" panose="02000000000000000000" pitchFamily="2" charset="0"/>
                <a:ea typeface="Tahoma" panose="020B0604030504040204" pitchFamily="34" charset="0"/>
                <a:cs typeface="Arial" panose="020B0604020202020204" pitchFamily="34" charset="0"/>
              </a:rPr>
              <a:t>Each line has the same gradient of 2.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4DDC7E3-D776-4164-936C-536C3F7D2052}"/>
              </a:ext>
            </a:extLst>
          </p:cNvPr>
          <p:cNvSpPr txBox="1"/>
          <p:nvPr/>
        </p:nvSpPr>
        <p:spPr>
          <a:xfrm>
            <a:off x="6254968" y="3987349"/>
            <a:ext cx="53952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AR CENA" panose="02000000000000000000" pitchFamily="2" charset="0"/>
                <a:ea typeface="Tahoma" panose="020B0604030504040204" pitchFamily="34" charset="0"/>
                <a:cs typeface="Arial" panose="020B0604020202020204" pitchFamily="34" charset="0"/>
              </a:rPr>
              <a:t>So what can we deduce about the equations of parallel lines…? 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7AC5CFE-6F50-4419-B297-C3980012F7B3}"/>
              </a:ext>
            </a:extLst>
          </p:cNvPr>
          <p:cNvSpPr txBox="1"/>
          <p:nvPr/>
        </p:nvSpPr>
        <p:spPr>
          <a:xfrm>
            <a:off x="7413751" y="5065891"/>
            <a:ext cx="3077672" cy="830997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7030A0"/>
                </a:solidFill>
                <a:latin typeface="AR CENA" panose="02000000000000000000" pitchFamily="2" charset="0"/>
                <a:ea typeface="Tahoma" panose="020B0604030504040204" pitchFamily="34" charset="0"/>
                <a:cs typeface="Arial" panose="020B0604020202020204" pitchFamily="34" charset="0"/>
              </a:rPr>
              <a:t>…Parallel lines have equal gradients…!</a:t>
            </a:r>
          </a:p>
        </p:txBody>
      </p:sp>
      <p:pic>
        <p:nvPicPr>
          <p:cNvPr id="6148" name="Picture 4" descr="Image result for notes clipart">
            <a:extLst>
              <a:ext uri="{FF2B5EF4-FFF2-40B4-BE49-F238E27FC236}">
                <a16:creationId xmlns:a16="http://schemas.microsoft.com/office/drawing/2014/main" id="{EF660899-E394-4E03-9B05-C95D1EC2C0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48275">
            <a:off x="10726538" y="5106713"/>
            <a:ext cx="1093089" cy="74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81461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9" grpId="0" animBg="1"/>
      <p:bldP spid="31" grpId="0" animBg="1"/>
      <p:bldP spid="32" grpId="0" animBg="1"/>
      <p:bldP spid="33" grpId="0"/>
      <p:bldP spid="34" grpId="0"/>
      <p:bldP spid="3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3"/>
          <p:cNvSpPr txBox="1">
            <a:spLocks/>
          </p:cNvSpPr>
          <p:nvPr/>
        </p:nvSpPr>
        <p:spPr>
          <a:xfrm>
            <a:off x="117748" y="109752"/>
            <a:ext cx="1656184" cy="58294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2C8230C-012A-432B-A69D-ACF4F06F3B4E}" type="datetime2">
              <a:rPr lang="en-GB" sz="1800" smtClean="0">
                <a:latin typeface="AR CENA" panose="02000000000000000000" pitchFamily="2" charset="0"/>
                <a:ea typeface="Tahoma" panose="020B0604030504040204" pitchFamily="34" charset="0"/>
                <a:cs typeface="Arial" panose="020B0604020202020204" pitchFamily="34" charset="0"/>
              </a:rPr>
              <a:pPr algn="ctr"/>
              <a:t>Thursday, 10 November 2022</a:t>
            </a:fld>
            <a:endParaRPr lang="en-GB" sz="1800" dirty="0">
              <a:latin typeface="AR CENA" panose="02000000000000000000" pitchFamily="2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99947" y="836712"/>
            <a:ext cx="99171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dirty="0">
                <a:solidFill>
                  <a:schemeClr val="bg1">
                    <a:lumMod val="50000"/>
                  </a:schemeClr>
                </a:solidFill>
                <a:latin typeface="AR CENA" panose="02000000000000000000" pitchFamily="2" charset="0"/>
                <a:ea typeface="Tahoma" panose="020B0604030504040204" pitchFamily="34" charset="0"/>
                <a:cs typeface="Arial" panose="020B0604020202020204" pitchFamily="34" charset="0"/>
              </a:rPr>
              <a:t>Lesson Objective: To be able to find the equation of graphs parallel or perpendicular to others and passing through a specific point.</a:t>
            </a:r>
            <a:endParaRPr lang="en-GB" sz="2200" dirty="0">
              <a:solidFill>
                <a:schemeClr val="bg1">
                  <a:lumMod val="50000"/>
                </a:schemeClr>
              </a:solidFill>
              <a:latin typeface="AR CENA" panose="02000000000000000000" pitchFamily="2" charset="0"/>
              <a:ea typeface="Tahoma" panose="020B060403050404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7948" y="116633"/>
            <a:ext cx="10081120" cy="576064"/>
          </a:xfrm>
          <a:solidFill>
            <a:schemeClr val="tx2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sz="3200" dirty="0">
                <a:solidFill>
                  <a:schemeClr val="bg2"/>
                </a:solidFill>
                <a:latin typeface="AR CENA" panose="02000000000000000000" pitchFamily="2" charset="0"/>
              </a:rPr>
              <a:t>Parallel and Perpendicular Lines.</a:t>
            </a:r>
          </a:p>
        </p:txBody>
      </p:sp>
      <p:graphicFrame>
        <p:nvGraphicFramePr>
          <p:cNvPr id="7" name="Diagram 6"/>
          <p:cNvGraphicFramePr/>
          <p:nvPr/>
        </p:nvGraphicFramePr>
        <p:xfrm>
          <a:off x="153752" y="836712"/>
          <a:ext cx="1584176" cy="5904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2109514" y="6296190"/>
            <a:ext cx="9697988" cy="461665"/>
          </a:xfrm>
          <a:prstGeom prst="rect">
            <a:avLst/>
          </a:prstGeom>
          <a:solidFill>
            <a:srgbClr val="CCFF99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AR CENA" panose="02000000000000000000" pitchFamily="2" charset="0"/>
                <a:cs typeface="Arial" panose="020B0604020202020204" pitchFamily="34" charset="0"/>
              </a:rPr>
              <a:t>Keywords: Equation </a:t>
            </a:r>
            <a:r>
              <a:rPr lang="en-GB" sz="2400" dirty="0">
                <a:latin typeface="AR CENA" panose="02000000000000000000" pitchFamily="2" charset="0"/>
                <a:cs typeface="Arial" panose="020B0604020202020204" pitchFamily="34" charset="0"/>
                <a:sym typeface="Wingdings" panose="05000000000000000000" pitchFamily="2" charset="2"/>
              </a:rPr>
              <a:t> y = mx + c  Negative Reciprocal  Parallel  Perpendicular.</a:t>
            </a:r>
            <a:endParaRPr lang="en-GB" sz="2400" dirty="0">
              <a:latin typeface="AR CENA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2125294-ACF7-4247-8468-B4B4490E0C5E}"/>
              </a:ext>
            </a:extLst>
          </p:cNvPr>
          <p:cNvSpPr txBox="1"/>
          <p:nvPr/>
        </p:nvSpPr>
        <p:spPr>
          <a:xfrm>
            <a:off x="1994234" y="1747193"/>
            <a:ext cx="10081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0070C0"/>
                </a:solidFill>
                <a:latin typeface="AR CENA" panose="02000000000000000000" pitchFamily="2" charset="0"/>
                <a:ea typeface="Tahoma" panose="020B0604030504040204" pitchFamily="34" charset="0"/>
                <a:cs typeface="Arial" panose="020B0604020202020204" pitchFamily="34" charset="0"/>
              </a:rPr>
              <a:t>Whiteboard Task:</a:t>
            </a:r>
            <a:endParaRPr lang="en-GB" sz="2800" b="1" dirty="0">
              <a:solidFill>
                <a:srgbClr val="0070C0"/>
              </a:solidFill>
              <a:latin typeface="AR CENA" panose="02000000000000000000" pitchFamily="2" charset="0"/>
              <a:ea typeface="Tahoma" panose="020B060403050404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AF322A6-04F2-414E-9400-2902FDE8C1BC}"/>
              </a:ext>
            </a:extLst>
          </p:cNvPr>
          <p:cNvSpPr txBox="1"/>
          <p:nvPr/>
        </p:nvSpPr>
        <p:spPr>
          <a:xfrm>
            <a:off x="2128058" y="2180977"/>
            <a:ext cx="9813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AR CENA" panose="02000000000000000000" pitchFamily="2" charset="0"/>
                <a:ea typeface="Tahoma" panose="020B0604030504040204" pitchFamily="34" charset="0"/>
                <a:cs typeface="Arial" panose="020B0604020202020204" pitchFamily="34" charset="0"/>
              </a:rPr>
              <a:t>Write down the equation of a line parallel to…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91B635F-32A8-4F3B-A9AE-5D94212BE553}"/>
              </a:ext>
            </a:extLst>
          </p:cNvPr>
          <p:cNvSpPr/>
          <p:nvPr/>
        </p:nvSpPr>
        <p:spPr>
          <a:xfrm>
            <a:off x="4524187" y="3441113"/>
            <a:ext cx="486864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>
                <a:ln w="9525">
                  <a:solidFill>
                    <a:sysClr val="windowText" lastClr="000000"/>
                  </a:solidFill>
                  <a:prstDash val="solid"/>
                </a:ln>
                <a:solidFill>
                  <a:srgbClr val="CCFF99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 CENA" panose="02000000000000000000" pitchFamily="2" charset="0"/>
              </a:rPr>
              <a:t>y = 4x – 2</a:t>
            </a:r>
          </a:p>
        </p:txBody>
      </p:sp>
      <p:sp>
        <p:nvSpPr>
          <p:cNvPr id="3" name="Cloud 2">
            <a:extLst>
              <a:ext uri="{FF2B5EF4-FFF2-40B4-BE49-F238E27FC236}">
                <a16:creationId xmlns:a16="http://schemas.microsoft.com/office/drawing/2014/main" id="{C8FD2878-6D51-4046-9C8B-32F9BA28E4EC}"/>
              </a:ext>
            </a:extLst>
          </p:cNvPr>
          <p:cNvSpPr/>
          <p:nvPr/>
        </p:nvSpPr>
        <p:spPr>
          <a:xfrm>
            <a:off x="8974732" y="5096225"/>
            <a:ext cx="2376264" cy="936104"/>
          </a:xfrm>
          <a:prstGeom prst="cloud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>
                <a:latin typeface="AR CENA" panose="02000000000000000000" pitchFamily="2" charset="0"/>
              </a:rPr>
              <a:t>y = 4x – 24</a:t>
            </a:r>
          </a:p>
        </p:txBody>
      </p:sp>
      <p:sp>
        <p:nvSpPr>
          <p:cNvPr id="23" name="Cloud 22">
            <a:extLst>
              <a:ext uri="{FF2B5EF4-FFF2-40B4-BE49-F238E27FC236}">
                <a16:creationId xmlns:a16="http://schemas.microsoft.com/office/drawing/2014/main" id="{3804B54F-5C81-43B8-9FC6-514EA35EC6C2}"/>
              </a:ext>
            </a:extLst>
          </p:cNvPr>
          <p:cNvSpPr/>
          <p:nvPr/>
        </p:nvSpPr>
        <p:spPr>
          <a:xfrm>
            <a:off x="2349996" y="2642642"/>
            <a:ext cx="1656184" cy="936104"/>
          </a:xfrm>
          <a:prstGeom prst="cloud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>
                <a:latin typeface="AR CENA" panose="02000000000000000000" pitchFamily="2" charset="0"/>
              </a:rPr>
              <a:t>y = 4x</a:t>
            </a:r>
          </a:p>
        </p:txBody>
      </p:sp>
      <p:sp>
        <p:nvSpPr>
          <p:cNvPr id="24" name="Cloud 23">
            <a:extLst>
              <a:ext uri="{FF2B5EF4-FFF2-40B4-BE49-F238E27FC236}">
                <a16:creationId xmlns:a16="http://schemas.microsoft.com/office/drawing/2014/main" id="{119E0065-0345-46E4-B9C3-7A9FB0A15FEE}"/>
              </a:ext>
            </a:extLst>
          </p:cNvPr>
          <p:cNvSpPr/>
          <p:nvPr/>
        </p:nvSpPr>
        <p:spPr>
          <a:xfrm>
            <a:off x="2793190" y="5127665"/>
            <a:ext cx="2289230" cy="936104"/>
          </a:xfrm>
          <a:prstGeom prst="cloud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>
                <a:latin typeface="AR CENA" panose="02000000000000000000" pitchFamily="2" charset="0"/>
              </a:rPr>
              <a:t>y = 4x – 10</a:t>
            </a:r>
          </a:p>
        </p:txBody>
      </p:sp>
      <p:sp>
        <p:nvSpPr>
          <p:cNvPr id="25" name="Cloud 24">
            <a:extLst>
              <a:ext uri="{FF2B5EF4-FFF2-40B4-BE49-F238E27FC236}">
                <a16:creationId xmlns:a16="http://schemas.microsoft.com/office/drawing/2014/main" id="{8260039A-2361-4B71-B2CE-8D37B9698637}"/>
              </a:ext>
            </a:extLst>
          </p:cNvPr>
          <p:cNvSpPr/>
          <p:nvPr/>
        </p:nvSpPr>
        <p:spPr>
          <a:xfrm>
            <a:off x="9241487" y="2581085"/>
            <a:ext cx="2167752" cy="936104"/>
          </a:xfrm>
          <a:prstGeom prst="cloud">
            <a:avLst/>
          </a:prstGeom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>
                <a:latin typeface="AR CENA" panose="02000000000000000000" pitchFamily="2" charset="0"/>
              </a:rPr>
              <a:t>y = 4x - ½ </a:t>
            </a:r>
          </a:p>
        </p:txBody>
      </p:sp>
      <p:sp>
        <p:nvSpPr>
          <p:cNvPr id="26" name="Cloud 25">
            <a:extLst>
              <a:ext uri="{FF2B5EF4-FFF2-40B4-BE49-F238E27FC236}">
                <a16:creationId xmlns:a16="http://schemas.microsoft.com/office/drawing/2014/main" id="{12A4CA6C-0E9E-43F7-AB87-0D0F28DDB466}"/>
              </a:ext>
            </a:extLst>
          </p:cNvPr>
          <p:cNvSpPr/>
          <p:nvPr/>
        </p:nvSpPr>
        <p:spPr>
          <a:xfrm>
            <a:off x="5836025" y="5096225"/>
            <a:ext cx="2083446" cy="936104"/>
          </a:xfrm>
          <a:prstGeom prst="cloud">
            <a:avLst/>
          </a:prstGeom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>
                <a:latin typeface="AR CENA" panose="02000000000000000000" pitchFamily="2" charset="0"/>
              </a:rPr>
              <a:t>y = 4x + 1</a:t>
            </a:r>
          </a:p>
        </p:txBody>
      </p:sp>
      <p:sp>
        <p:nvSpPr>
          <p:cNvPr id="27" name="Cloud 26">
            <a:extLst>
              <a:ext uri="{FF2B5EF4-FFF2-40B4-BE49-F238E27FC236}">
                <a16:creationId xmlns:a16="http://schemas.microsoft.com/office/drawing/2014/main" id="{80924A8B-A426-4E77-9585-210DCAB9243F}"/>
              </a:ext>
            </a:extLst>
          </p:cNvPr>
          <p:cNvSpPr/>
          <p:nvPr/>
        </p:nvSpPr>
        <p:spPr>
          <a:xfrm>
            <a:off x="1917948" y="3959141"/>
            <a:ext cx="2152479" cy="936104"/>
          </a:xfrm>
          <a:prstGeom prst="cloud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>
                <a:latin typeface="AR CENA" panose="02000000000000000000" pitchFamily="2" charset="0"/>
              </a:rPr>
              <a:t>y = 4x + 5</a:t>
            </a:r>
          </a:p>
        </p:txBody>
      </p:sp>
      <p:sp>
        <p:nvSpPr>
          <p:cNvPr id="28" name="Cloud 27">
            <a:extLst>
              <a:ext uri="{FF2B5EF4-FFF2-40B4-BE49-F238E27FC236}">
                <a16:creationId xmlns:a16="http://schemas.microsoft.com/office/drawing/2014/main" id="{8C49C96A-8FA7-4E36-99B6-9FC0AA7FD1B1}"/>
              </a:ext>
            </a:extLst>
          </p:cNvPr>
          <p:cNvSpPr/>
          <p:nvPr/>
        </p:nvSpPr>
        <p:spPr>
          <a:xfrm>
            <a:off x="9832305" y="3671358"/>
            <a:ext cx="2083446" cy="936104"/>
          </a:xfrm>
          <a:prstGeom prst="cloud">
            <a:avLst/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>
                <a:latin typeface="AR CENA" panose="02000000000000000000" pitchFamily="2" charset="0"/>
              </a:rPr>
              <a:t>y = 4x + 2</a:t>
            </a:r>
          </a:p>
        </p:txBody>
      </p:sp>
      <p:sp>
        <p:nvSpPr>
          <p:cNvPr id="30" name="Cloud 29">
            <a:extLst>
              <a:ext uri="{FF2B5EF4-FFF2-40B4-BE49-F238E27FC236}">
                <a16:creationId xmlns:a16="http://schemas.microsoft.com/office/drawing/2014/main" id="{CF4D0E57-3BD6-40B3-A095-5100561B07D8}"/>
              </a:ext>
            </a:extLst>
          </p:cNvPr>
          <p:cNvSpPr/>
          <p:nvPr/>
        </p:nvSpPr>
        <p:spPr>
          <a:xfrm>
            <a:off x="5836025" y="2660649"/>
            <a:ext cx="2083446" cy="936104"/>
          </a:xfrm>
          <a:prstGeom prst="cloud">
            <a:avLst/>
          </a:prstGeom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>
                <a:latin typeface="AR CENA" panose="02000000000000000000" pitchFamily="2" charset="0"/>
              </a:rPr>
              <a:t>y = 4x – 6</a:t>
            </a:r>
          </a:p>
        </p:txBody>
      </p:sp>
    </p:spTree>
    <p:extLst>
      <p:ext uri="{BB962C8B-B14F-4D97-AF65-F5344CB8AC3E}">
        <p14:creationId xmlns:p14="http://schemas.microsoft.com/office/powerpoint/2010/main" val="11055930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3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3"/>
          <p:cNvSpPr txBox="1">
            <a:spLocks/>
          </p:cNvSpPr>
          <p:nvPr/>
        </p:nvSpPr>
        <p:spPr>
          <a:xfrm>
            <a:off x="117748" y="109752"/>
            <a:ext cx="1656184" cy="58294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2C8230C-012A-432B-A69D-ACF4F06F3B4E}" type="datetime2">
              <a:rPr lang="en-GB" sz="1800" smtClean="0">
                <a:latin typeface="AR CENA" panose="02000000000000000000" pitchFamily="2" charset="0"/>
                <a:ea typeface="Tahoma" panose="020B0604030504040204" pitchFamily="34" charset="0"/>
                <a:cs typeface="Arial" panose="020B0604020202020204" pitchFamily="34" charset="0"/>
              </a:rPr>
              <a:pPr algn="ctr"/>
              <a:t>Thursday, 10 November 2022</a:t>
            </a:fld>
            <a:endParaRPr lang="en-GB" sz="1800" dirty="0">
              <a:latin typeface="AR CENA" panose="02000000000000000000" pitchFamily="2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99947" y="836712"/>
            <a:ext cx="99171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dirty="0">
                <a:solidFill>
                  <a:schemeClr val="bg1">
                    <a:lumMod val="50000"/>
                  </a:schemeClr>
                </a:solidFill>
                <a:latin typeface="AR CENA" panose="02000000000000000000" pitchFamily="2" charset="0"/>
                <a:ea typeface="Tahoma" panose="020B0604030504040204" pitchFamily="34" charset="0"/>
                <a:cs typeface="Arial" panose="020B0604020202020204" pitchFamily="34" charset="0"/>
              </a:rPr>
              <a:t>Lesson Objective: To be able to find the equation of graphs parallel or perpendicular to others and passing through a specific point.</a:t>
            </a:r>
            <a:endParaRPr lang="en-GB" sz="2200" dirty="0">
              <a:solidFill>
                <a:schemeClr val="bg1">
                  <a:lumMod val="50000"/>
                </a:schemeClr>
              </a:solidFill>
              <a:latin typeface="AR CENA" panose="02000000000000000000" pitchFamily="2" charset="0"/>
              <a:ea typeface="Tahoma" panose="020B060403050404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7948" y="116633"/>
            <a:ext cx="10081120" cy="576064"/>
          </a:xfrm>
          <a:solidFill>
            <a:schemeClr val="tx2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sz="3200" dirty="0">
                <a:solidFill>
                  <a:schemeClr val="bg2"/>
                </a:solidFill>
                <a:latin typeface="AR CENA" panose="02000000000000000000" pitchFamily="2" charset="0"/>
              </a:rPr>
              <a:t>Parallel and Perpendicular Lines.</a:t>
            </a:r>
          </a:p>
        </p:txBody>
      </p:sp>
      <p:graphicFrame>
        <p:nvGraphicFramePr>
          <p:cNvPr id="7" name="Diagram 6"/>
          <p:cNvGraphicFramePr/>
          <p:nvPr/>
        </p:nvGraphicFramePr>
        <p:xfrm>
          <a:off x="153752" y="836712"/>
          <a:ext cx="1584176" cy="5904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2109514" y="6296190"/>
            <a:ext cx="9697988" cy="461665"/>
          </a:xfrm>
          <a:prstGeom prst="rect">
            <a:avLst/>
          </a:prstGeom>
          <a:solidFill>
            <a:srgbClr val="CCFF99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AR CENA" panose="02000000000000000000" pitchFamily="2" charset="0"/>
                <a:cs typeface="Arial" panose="020B0604020202020204" pitchFamily="34" charset="0"/>
              </a:rPr>
              <a:t>Keywords: Equation </a:t>
            </a:r>
            <a:r>
              <a:rPr lang="en-GB" sz="2400" dirty="0">
                <a:latin typeface="AR CENA" panose="02000000000000000000" pitchFamily="2" charset="0"/>
                <a:cs typeface="Arial" panose="020B0604020202020204" pitchFamily="34" charset="0"/>
                <a:sym typeface="Wingdings" panose="05000000000000000000" pitchFamily="2" charset="2"/>
              </a:rPr>
              <a:t> y = mx + c  Negative Reciprocal  Parallel  Perpendicular.</a:t>
            </a:r>
            <a:endParaRPr lang="en-GB" sz="2400" dirty="0">
              <a:latin typeface="AR CENA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2125294-ACF7-4247-8468-B4B4490E0C5E}"/>
              </a:ext>
            </a:extLst>
          </p:cNvPr>
          <p:cNvSpPr txBox="1"/>
          <p:nvPr/>
        </p:nvSpPr>
        <p:spPr>
          <a:xfrm>
            <a:off x="1994234" y="1747193"/>
            <a:ext cx="10081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0070C0"/>
                </a:solidFill>
                <a:latin typeface="AR CENA" panose="02000000000000000000" pitchFamily="2" charset="0"/>
                <a:ea typeface="Tahoma" panose="020B0604030504040204" pitchFamily="34" charset="0"/>
                <a:cs typeface="Arial" panose="020B0604020202020204" pitchFamily="34" charset="0"/>
              </a:rPr>
              <a:t>Whiteboard Task:</a:t>
            </a:r>
            <a:endParaRPr lang="en-GB" sz="2800" b="1" dirty="0">
              <a:solidFill>
                <a:srgbClr val="0070C0"/>
              </a:solidFill>
              <a:latin typeface="AR CENA" panose="02000000000000000000" pitchFamily="2" charset="0"/>
              <a:ea typeface="Tahoma" panose="020B060403050404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AF322A6-04F2-414E-9400-2902FDE8C1BC}"/>
              </a:ext>
            </a:extLst>
          </p:cNvPr>
          <p:cNvSpPr txBox="1"/>
          <p:nvPr/>
        </p:nvSpPr>
        <p:spPr>
          <a:xfrm>
            <a:off x="2128058" y="2180977"/>
            <a:ext cx="9813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AR CENA" panose="02000000000000000000" pitchFamily="2" charset="0"/>
                <a:ea typeface="Tahoma" panose="020B0604030504040204" pitchFamily="34" charset="0"/>
                <a:cs typeface="Arial" panose="020B0604020202020204" pitchFamily="34" charset="0"/>
              </a:rPr>
              <a:t>Write down the equation of a line parallel to…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91B635F-32A8-4F3B-A9AE-5D94212BE553}"/>
              </a:ext>
            </a:extLst>
          </p:cNvPr>
          <p:cNvSpPr/>
          <p:nvPr/>
        </p:nvSpPr>
        <p:spPr>
          <a:xfrm>
            <a:off x="4347856" y="3441113"/>
            <a:ext cx="522130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>
                <a:ln w="9525">
                  <a:solidFill>
                    <a:sysClr val="windowText" lastClr="000000"/>
                  </a:solidFill>
                  <a:prstDash val="solid"/>
                </a:ln>
                <a:solidFill>
                  <a:srgbClr val="CCFF99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 CENA" panose="02000000000000000000" pitchFamily="2" charset="0"/>
              </a:rPr>
              <a:t>y = -3x + 5</a:t>
            </a:r>
          </a:p>
        </p:txBody>
      </p:sp>
      <p:sp>
        <p:nvSpPr>
          <p:cNvPr id="3" name="Cloud 2">
            <a:extLst>
              <a:ext uri="{FF2B5EF4-FFF2-40B4-BE49-F238E27FC236}">
                <a16:creationId xmlns:a16="http://schemas.microsoft.com/office/drawing/2014/main" id="{C8FD2878-6D51-4046-9C8B-32F9BA28E4EC}"/>
              </a:ext>
            </a:extLst>
          </p:cNvPr>
          <p:cNvSpPr/>
          <p:nvPr/>
        </p:nvSpPr>
        <p:spPr>
          <a:xfrm>
            <a:off x="8974732" y="5096225"/>
            <a:ext cx="2376264" cy="936104"/>
          </a:xfrm>
          <a:prstGeom prst="cloud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>
                <a:latin typeface="AR CENA" panose="02000000000000000000" pitchFamily="2" charset="0"/>
              </a:rPr>
              <a:t>y = -3x – 31</a:t>
            </a:r>
          </a:p>
        </p:txBody>
      </p:sp>
      <p:sp>
        <p:nvSpPr>
          <p:cNvPr id="23" name="Cloud 22">
            <a:extLst>
              <a:ext uri="{FF2B5EF4-FFF2-40B4-BE49-F238E27FC236}">
                <a16:creationId xmlns:a16="http://schemas.microsoft.com/office/drawing/2014/main" id="{3804B54F-5C81-43B8-9FC6-514EA35EC6C2}"/>
              </a:ext>
            </a:extLst>
          </p:cNvPr>
          <p:cNvSpPr/>
          <p:nvPr/>
        </p:nvSpPr>
        <p:spPr>
          <a:xfrm>
            <a:off x="2349996" y="2642642"/>
            <a:ext cx="1656184" cy="936104"/>
          </a:xfrm>
          <a:prstGeom prst="cloud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>
                <a:latin typeface="AR CENA" panose="02000000000000000000" pitchFamily="2" charset="0"/>
              </a:rPr>
              <a:t>y = -3x</a:t>
            </a:r>
          </a:p>
        </p:txBody>
      </p:sp>
      <p:sp>
        <p:nvSpPr>
          <p:cNvPr id="24" name="Cloud 23">
            <a:extLst>
              <a:ext uri="{FF2B5EF4-FFF2-40B4-BE49-F238E27FC236}">
                <a16:creationId xmlns:a16="http://schemas.microsoft.com/office/drawing/2014/main" id="{119E0065-0345-46E4-B9C3-7A9FB0A15FEE}"/>
              </a:ext>
            </a:extLst>
          </p:cNvPr>
          <p:cNvSpPr/>
          <p:nvPr/>
        </p:nvSpPr>
        <p:spPr>
          <a:xfrm>
            <a:off x="2710036" y="5127665"/>
            <a:ext cx="2372384" cy="936104"/>
          </a:xfrm>
          <a:prstGeom prst="cloud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>
                <a:latin typeface="AR CENA" panose="02000000000000000000" pitchFamily="2" charset="0"/>
              </a:rPr>
              <a:t>y = -3x – ¼</a:t>
            </a:r>
          </a:p>
        </p:txBody>
      </p:sp>
      <p:sp>
        <p:nvSpPr>
          <p:cNvPr id="25" name="Cloud 24">
            <a:extLst>
              <a:ext uri="{FF2B5EF4-FFF2-40B4-BE49-F238E27FC236}">
                <a16:creationId xmlns:a16="http://schemas.microsoft.com/office/drawing/2014/main" id="{8260039A-2361-4B71-B2CE-8D37B9698637}"/>
              </a:ext>
            </a:extLst>
          </p:cNvPr>
          <p:cNvSpPr/>
          <p:nvPr/>
        </p:nvSpPr>
        <p:spPr>
          <a:xfrm>
            <a:off x="9241486" y="2581085"/>
            <a:ext cx="2325533" cy="936104"/>
          </a:xfrm>
          <a:prstGeom prst="cloud">
            <a:avLst/>
          </a:prstGeom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>
                <a:latin typeface="AR CENA" panose="02000000000000000000" pitchFamily="2" charset="0"/>
              </a:rPr>
              <a:t>y = -3x - 10 </a:t>
            </a:r>
          </a:p>
        </p:txBody>
      </p:sp>
      <p:sp>
        <p:nvSpPr>
          <p:cNvPr id="26" name="Cloud 25">
            <a:extLst>
              <a:ext uri="{FF2B5EF4-FFF2-40B4-BE49-F238E27FC236}">
                <a16:creationId xmlns:a16="http://schemas.microsoft.com/office/drawing/2014/main" id="{12A4CA6C-0E9E-43F7-AB87-0D0F28DDB466}"/>
              </a:ext>
            </a:extLst>
          </p:cNvPr>
          <p:cNvSpPr/>
          <p:nvPr/>
        </p:nvSpPr>
        <p:spPr>
          <a:xfrm>
            <a:off x="5836025" y="5096225"/>
            <a:ext cx="2083446" cy="936104"/>
          </a:xfrm>
          <a:prstGeom prst="cloud">
            <a:avLst/>
          </a:prstGeom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>
                <a:latin typeface="AR CENA" panose="02000000000000000000" pitchFamily="2" charset="0"/>
              </a:rPr>
              <a:t>y = -3x + 1</a:t>
            </a:r>
          </a:p>
        </p:txBody>
      </p:sp>
      <p:sp>
        <p:nvSpPr>
          <p:cNvPr id="27" name="Cloud 26">
            <a:extLst>
              <a:ext uri="{FF2B5EF4-FFF2-40B4-BE49-F238E27FC236}">
                <a16:creationId xmlns:a16="http://schemas.microsoft.com/office/drawing/2014/main" id="{80924A8B-A426-4E77-9585-210DCAB9243F}"/>
              </a:ext>
            </a:extLst>
          </p:cNvPr>
          <p:cNvSpPr/>
          <p:nvPr/>
        </p:nvSpPr>
        <p:spPr>
          <a:xfrm>
            <a:off x="1917948" y="3959141"/>
            <a:ext cx="2304256" cy="936104"/>
          </a:xfrm>
          <a:prstGeom prst="cloud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>
                <a:latin typeface="AR CENA" panose="02000000000000000000" pitchFamily="2" charset="0"/>
              </a:rPr>
              <a:t>y = -3x – 5</a:t>
            </a:r>
          </a:p>
        </p:txBody>
      </p:sp>
      <p:sp>
        <p:nvSpPr>
          <p:cNvPr id="28" name="Cloud 27">
            <a:extLst>
              <a:ext uri="{FF2B5EF4-FFF2-40B4-BE49-F238E27FC236}">
                <a16:creationId xmlns:a16="http://schemas.microsoft.com/office/drawing/2014/main" id="{8C49C96A-8FA7-4E36-99B6-9FC0AA7FD1B1}"/>
              </a:ext>
            </a:extLst>
          </p:cNvPr>
          <p:cNvSpPr/>
          <p:nvPr/>
        </p:nvSpPr>
        <p:spPr>
          <a:xfrm>
            <a:off x="9771944" y="3829764"/>
            <a:ext cx="2243049" cy="936104"/>
          </a:xfrm>
          <a:prstGeom prst="cloud">
            <a:avLst/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>
                <a:latin typeface="AR CENA" panose="02000000000000000000" pitchFamily="2" charset="0"/>
              </a:rPr>
              <a:t>y = -3x + 2</a:t>
            </a:r>
          </a:p>
        </p:txBody>
      </p:sp>
      <p:sp>
        <p:nvSpPr>
          <p:cNvPr id="30" name="Cloud 29">
            <a:extLst>
              <a:ext uri="{FF2B5EF4-FFF2-40B4-BE49-F238E27FC236}">
                <a16:creationId xmlns:a16="http://schemas.microsoft.com/office/drawing/2014/main" id="{CF4D0E57-3BD6-40B3-A095-5100561B07D8}"/>
              </a:ext>
            </a:extLst>
          </p:cNvPr>
          <p:cNvSpPr/>
          <p:nvPr/>
        </p:nvSpPr>
        <p:spPr>
          <a:xfrm>
            <a:off x="5662364" y="2660649"/>
            <a:ext cx="2257107" cy="936104"/>
          </a:xfrm>
          <a:prstGeom prst="cloud">
            <a:avLst/>
          </a:prstGeom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>
                <a:latin typeface="AR CENA" panose="02000000000000000000" pitchFamily="2" charset="0"/>
              </a:rPr>
              <a:t>y = -3x – 6</a:t>
            </a:r>
          </a:p>
        </p:txBody>
      </p:sp>
    </p:spTree>
    <p:extLst>
      <p:ext uri="{BB962C8B-B14F-4D97-AF65-F5344CB8AC3E}">
        <p14:creationId xmlns:p14="http://schemas.microsoft.com/office/powerpoint/2010/main" val="27680713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3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3"/>
          <p:cNvSpPr txBox="1">
            <a:spLocks/>
          </p:cNvSpPr>
          <p:nvPr/>
        </p:nvSpPr>
        <p:spPr>
          <a:xfrm>
            <a:off x="117748" y="109752"/>
            <a:ext cx="1656184" cy="58294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2C8230C-012A-432B-A69D-ACF4F06F3B4E}" type="datetime2">
              <a:rPr lang="en-GB" sz="1800" smtClean="0">
                <a:latin typeface="AR CENA" panose="02000000000000000000" pitchFamily="2" charset="0"/>
                <a:ea typeface="Tahoma" panose="020B0604030504040204" pitchFamily="34" charset="0"/>
                <a:cs typeface="Arial" panose="020B0604020202020204" pitchFamily="34" charset="0"/>
              </a:rPr>
              <a:pPr algn="ctr"/>
              <a:t>Thursday, 10 November 2022</a:t>
            </a:fld>
            <a:endParaRPr lang="en-GB" sz="1800" dirty="0">
              <a:latin typeface="AR CENA" panose="02000000000000000000" pitchFamily="2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99947" y="836712"/>
            <a:ext cx="99171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dirty="0">
                <a:solidFill>
                  <a:schemeClr val="bg1">
                    <a:lumMod val="50000"/>
                  </a:schemeClr>
                </a:solidFill>
                <a:latin typeface="AR CENA" panose="02000000000000000000" pitchFamily="2" charset="0"/>
                <a:ea typeface="Tahoma" panose="020B0604030504040204" pitchFamily="34" charset="0"/>
                <a:cs typeface="Arial" panose="020B0604020202020204" pitchFamily="34" charset="0"/>
              </a:rPr>
              <a:t>Lesson Objective: To be able to find the equation of graphs parallel or perpendicular to others and passing through a specific point.</a:t>
            </a:r>
            <a:endParaRPr lang="en-GB" sz="2200" dirty="0">
              <a:solidFill>
                <a:schemeClr val="bg1">
                  <a:lumMod val="50000"/>
                </a:schemeClr>
              </a:solidFill>
              <a:latin typeface="AR CENA" panose="02000000000000000000" pitchFamily="2" charset="0"/>
              <a:ea typeface="Tahoma" panose="020B060403050404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7948" y="116633"/>
            <a:ext cx="10081120" cy="576064"/>
          </a:xfrm>
          <a:solidFill>
            <a:schemeClr val="tx2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sz="3200" dirty="0">
                <a:solidFill>
                  <a:schemeClr val="bg2"/>
                </a:solidFill>
                <a:latin typeface="AR CENA" panose="02000000000000000000" pitchFamily="2" charset="0"/>
              </a:rPr>
              <a:t>Parallel and Perpendicular Lines.</a:t>
            </a:r>
          </a:p>
        </p:txBody>
      </p:sp>
      <p:graphicFrame>
        <p:nvGraphicFramePr>
          <p:cNvPr id="7" name="Diagram 6"/>
          <p:cNvGraphicFramePr/>
          <p:nvPr/>
        </p:nvGraphicFramePr>
        <p:xfrm>
          <a:off x="153752" y="836712"/>
          <a:ext cx="1584176" cy="5904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2109514" y="6296190"/>
            <a:ext cx="9697988" cy="461665"/>
          </a:xfrm>
          <a:prstGeom prst="rect">
            <a:avLst/>
          </a:prstGeom>
          <a:solidFill>
            <a:srgbClr val="CCFF99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AR CENA" panose="02000000000000000000" pitchFamily="2" charset="0"/>
                <a:cs typeface="Arial" panose="020B0604020202020204" pitchFamily="34" charset="0"/>
              </a:rPr>
              <a:t>Keywords: Equation </a:t>
            </a:r>
            <a:r>
              <a:rPr lang="en-GB" sz="2400" dirty="0">
                <a:latin typeface="AR CENA" panose="02000000000000000000" pitchFamily="2" charset="0"/>
                <a:cs typeface="Arial" panose="020B0604020202020204" pitchFamily="34" charset="0"/>
                <a:sym typeface="Wingdings" panose="05000000000000000000" pitchFamily="2" charset="2"/>
              </a:rPr>
              <a:t> y = mx + c  Negative Reciprocal  Parallel  Perpendicular.</a:t>
            </a:r>
            <a:endParaRPr lang="en-GB" sz="2400" dirty="0">
              <a:latin typeface="AR CENA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2125294-ACF7-4247-8468-B4B4490E0C5E}"/>
              </a:ext>
            </a:extLst>
          </p:cNvPr>
          <p:cNvSpPr txBox="1"/>
          <p:nvPr/>
        </p:nvSpPr>
        <p:spPr>
          <a:xfrm>
            <a:off x="1994234" y="1747193"/>
            <a:ext cx="10081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0070C0"/>
                </a:solidFill>
                <a:latin typeface="AR CENA" panose="02000000000000000000" pitchFamily="2" charset="0"/>
                <a:ea typeface="Tahoma" panose="020B0604030504040204" pitchFamily="34" charset="0"/>
                <a:cs typeface="Arial" panose="020B0604020202020204" pitchFamily="34" charset="0"/>
              </a:rPr>
              <a:t>Whiteboard Task:</a:t>
            </a:r>
            <a:endParaRPr lang="en-GB" sz="2800" b="1" dirty="0">
              <a:solidFill>
                <a:srgbClr val="0070C0"/>
              </a:solidFill>
              <a:latin typeface="AR CENA" panose="02000000000000000000" pitchFamily="2" charset="0"/>
              <a:ea typeface="Tahoma" panose="020B060403050404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AF322A6-04F2-414E-9400-2902FDE8C1BC}"/>
              </a:ext>
            </a:extLst>
          </p:cNvPr>
          <p:cNvSpPr txBox="1"/>
          <p:nvPr/>
        </p:nvSpPr>
        <p:spPr>
          <a:xfrm>
            <a:off x="2128058" y="2180977"/>
            <a:ext cx="9813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AR CENA" panose="02000000000000000000" pitchFamily="2" charset="0"/>
                <a:ea typeface="Tahoma" panose="020B0604030504040204" pitchFamily="34" charset="0"/>
                <a:cs typeface="Arial" panose="020B0604020202020204" pitchFamily="34" charset="0"/>
              </a:rPr>
              <a:t>Write down the equation of a line parallel to…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91B635F-32A8-4F3B-A9AE-5D94212BE553}"/>
              </a:ext>
            </a:extLst>
          </p:cNvPr>
          <p:cNvSpPr/>
          <p:nvPr/>
        </p:nvSpPr>
        <p:spPr>
          <a:xfrm>
            <a:off x="4528194" y="3441113"/>
            <a:ext cx="4860626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>
                <a:ln w="9525">
                  <a:solidFill>
                    <a:sysClr val="windowText" lastClr="000000"/>
                  </a:solidFill>
                  <a:prstDash val="solid"/>
                </a:ln>
                <a:solidFill>
                  <a:srgbClr val="CCFF99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 CENA" panose="02000000000000000000" pitchFamily="2" charset="0"/>
              </a:rPr>
              <a:t>y = </a:t>
            </a:r>
            <a:r>
              <a:rPr lang="en-US" sz="9600" b="1" dirty="0">
                <a:ln w="9525">
                  <a:solidFill>
                    <a:sysClr val="windowText" lastClr="000000"/>
                  </a:solidFill>
                  <a:prstDash val="solid"/>
                </a:ln>
                <a:solidFill>
                  <a:srgbClr val="CCFF99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 CENA" panose="02000000000000000000" pitchFamily="2" charset="0"/>
              </a:rPr>
              <a:t>8</a:t>
            </a:r>
            <a:r>
              <a:rPr lang="en-US" sz="9600" b="1" cap="none" spc="0" dirty="0">
                <a:ln w="9525">
                  <a:solidFill>
                    <a:sysClr val="windowText" lastClr="000000"/>
                  </a:solidFill>
                  <a:prstDash val="solid"/>
                </a:ln>
                <a:solidFill>
                  <a:srgbClr val="CCFF99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 CENA" panose="02000000000000000000" pitchFamily="2" charset="0"/>
              </a:rPr>
              <a:t>x + 6</a:t>
            </a:r>
          </a:p>
        </p:txBody>
      </p:sp>
      <p:sp>
        <p:nvSpPr>
          <p:cNvPr id="3" name="Cloud 2">
            <a:extLst>
              <a:ext uri="{FF2B5EF4-FFF2-40B4-BE49-F238E27FC236}">
                <a16:creationId xmlns:a16="http://schemas.microsoft.com/office/drawing/2014/main" id="{C8FD2878-6D51-4046-9C8B-32F9BA28E4EC}"/>
              </a:ext>
            </a:extLst>
          </p:cNvPr>
          <p:cNvSpPr/>
          <p:nvPr/>
        </p:nvSpPr>
        <p:spPr>
          <a:xfrm>
            <a:off x="8974732" y="5096225"/>
            <a:ext cx="2376264" cy="936104"/>
          </a:xfrm>
          <a:prstGeom prst="cloud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>
                <a:latin typeface="AR CENA" panose="02000000000000000000" pitchFamily="2" charset="0"/>
              </a:rPr>
              <a:t>y = 8x – 29</a:t>
            </a:r>
          </a:p>
        </p:txBody>
      </p:sp>
      <p:sp>
        <p:nvSpPr>
          <p:cNvPr id="23" name="Cloud 22">
            <a:extLst>
              <a:ext uri="{FF2B5EF4-FFF2-40B4-BE49-F238E27FC236}">
                <a16:creationId xmlns:a16="http://schemas.microsoft.com/office/drawing/2014/main" id="{3804B54F-5C81-43B8-9FC6-514EA35EC6C2}"/>
              </a:ext>
            </a:extLst>
          </p:cNvPr>
          <p:cNvSpPr/>
          <p:nvPr/>
        </p:nvSpPr>
        <p:spPr>
          <a:xfrm>
            <a:off x="2349996" y="2642642"/>
            <a:ext cx="1656184" cy="936104"/>
          </a:xfrm>
          <a:prstGeom prst="cloud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>
                <a:latin typeface="AR CENA" panose="02000000000000000000" pitchFamily="2" charset="0"/>
              </a:rPr>
              <a:t>y = 8x</a:t>
            </a:r>
          </a:p>
        </p:txBody>
      </p:sp>
      <p:sp>
        <p:nvSpPr>
          <p:cNvPr id="24" name="Cloud 23">
            <a:extLst>
              <a:ext uri="{FF2B5EF4-FFF2-40B4-BE49-F238E27FC236}">
                <a16:creationId xmlns:a16="http://schemas.microsoft.com/office/drawing/2014/main" id="{119E0065-0345-46E4-B9C3-7A9FB0A15FEE}"/>
              </a:ext>
            </a:extLst>
          </p:cNvPr>
          <p:cNvSpPr/>
          <p:nvPr/>
        </p:nvSpPr>
        <p:spPr>
          <a:xfrm>
            <a:off x="2710036" y="5127665"/>
            <a:ext cx="2372384" cy="936104"/>
          </a:xfrm>
          <a:prstGeom prst="cloud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>
                <a:latin typeface="AR CENA" panose="02000000000000000000" pitchFamily="2" charset="0"/>
              </a:rPr>
              <a:t>y = 8x – ¼</a:t>
            </a:r>
          </a:p>
        </p:txBody>
      </p:sp>
      <p:sp>
        <p:nvSpPr>
          <p:cNvPr id="25" name="Cloud 24">
            <a:extLst>
              <a:ext uri="{FF2B5EF4-FFF2-40B4-BE49-F238E27FC236}">
                <a16:creationId xmlns:a16="http://schemas.microsoft.com/office/drawing/2014/main" id="{8260039A-2361-4B71-B2CE-8D37B9698637}"/>
              </a:ext>
            </a:extLst>
          </p:cNvPr>
          <p:cNvSpPr/>
          <p:nvPr/>
        </p:nvSpPr>
        <p:spPr>
          <a:xfrm>
            <a:off x="9241486" y="2581085"/>
            <a:ext cx="2325533" cy="936104"/>
          </a:xfrm>
          <a:prstGeom prst="cloud">
            <a:avLst/>
          </a:prstGeom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>
                <a:latin typeface="AR CENA" panose="02000000000000000000" pitchFamily="2" charset="0"/>
              </a:rPr>
              <a:t>y = 8x - 10 </a:t>
            </a:r>
          </a:p>
        </p:txBody>
      </p:sp>
      <p:sp>
        <p:nvSpPr>
          <p:cNvPr id="26" name="Cloud 25">
            <a:extLst>
              <a:ext uri="{FF2B5EF4-FFF2-40B4-BE49-F238E27FC236}">
                <a16:creationId xmlns:a16="http://schemas.microsoft.com/office/drawing/2014/main" id="{12A4CA6C-0E9E-43F7-AB87-0D0F28DDB466}"/>
              </a:ext>
            </a:extLst>
          </p:cNvPr>
          <p:cNvSpPr/>
          <p:nvPr/>
        </p:nvSpPr>
        <p:spPr>
          <a:xfrm>
            <a:off x="5836025" y="5096225"/>
            <a:ext cx="2083446" cy="936104"/>
          </a:xfrm>
          <a:prstGeom prst="cloud">
            <a:avLst/>
          </a:prstGeom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>
                <a:latin typeface="AR CENA" panose="02000000000000000000" pitchFamily="2" charset="0"/>
              </a:rPr>
              <a:t>y = 8x + 1</a:t>
            </a:r>
          </a:p>
        </p:txBody>
      </p:sp>
      <p:sp>
        <p:nvSpPr>
          <p:cNvPr id="27" name="Cloud 26">
            <a:extLst>
              <a:ext uri="{FF2B5EF4-FFF2-40B4-BE49-F238E27FC236}">
                <a16:creationId xmlns:a16="http://schemas.microsoft.com/office/drawing/2014/main" id="{80924A8B-A426-4E77-9585-210DCAB9243F}"/>
              </a:ext>
            </a:extLst>
          </p:cNvPr>
          <p:cNvSpPr/>
          <p:nvPr/>
        </p:nvSpPr>
        <p:spPr>
          <a:xfrm>
            <a:off x="1917948" y="3959141"/>
            <a:ext cx="2304256" cy="936104"/>
          </a:xfrm>
          <a:prstGeom prst="cloud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>
                <a:latin typeface="AR CENA" panose="02000000000000000000" pitchFamily="2" charset="0"/>
              </a:rPr>
              <a:t>y = 8x + 5</a:t>
            </a:r>
          </a:p>
        </p:txBody>
      </p:sp>
      <p:sp>
        <p:nvSpPr>
          <p:cNvPr id="28" name="Cloud 27">
            <a:extLst>
              <a:ext uri="{FF2B5EF4-FFF2-40B4-BE49-F238E27FC236}">
                <a16:creationId xmlns:a16="http://schemas.microsoft.com/office/drawing/2014/main" id="{8C49C96A-8FA7-4E36-99B6-9FC0AA7FD1B1}"/>
              </a:ext>
            </a:extLst>
          </p:cNvPr>
          <p:cNvSpPr/>
          <p:nvPr/>
        </p:nvSpPr>
        <p:spPr>
          <a:xfrm>
            <a:off x="9771944" y="3829764"/>
            <a:ext cx="2243049" cy="936104"/>
          </a:xfrm>
          <a:prstGeom prst="cloud">
            <a:avLst/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>
                <a:latin typeface="AR CENA" panose="02000000000000000000" pitchFamily="2" charset="0"/>
              </a:rPr>
              <a:t>y = 8x + 2</a:t>
            </a:r>
          </a:p>
        </p:txBody>
      </p:sp>
      <p:sp>
        <p:nvSpPr>
          <p:cNvPr id="30" name="Cloud 29">
            <a:extLst>
              <a:ext uri="{FF2B5EF4-FFF2-40B4-BE49-F238E27FC236}">
                <a16:creationId xmlns:a16="http://schemas.microsoft.com/office/drawing/2014/main" id="{CF4D0E57-3BD6-40B3-A095-5100561B07D8}"/>
              </a:ext>
            </a:extLst>
          </p:cNvPr>
          <p:cNvSpPr/>
          <p:nvPr/>
        </p:nvSpPr>
        <p:spPr>
          <a:xfrm>
            <a:off x="5662364" y="2660649"/>
            <a:ext cx="2257107" cy="936104"/>
          </a:xfrm>
          <a:prstGeom prst="cloud">
            <a:avLst/>
          </a:prstGeom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>
                <a:latin typeface="AR CENA" panose="02000000000000000000" pitchFamily="2" charset="0"/>
              </a:rPr>
              <a:t>y = 8x – 6</a:t>
            </a:r>
          </a:p>
        </p:txBody>
      </p:sp>
    </p:spTree>
    <p:extLst>
      <p:ext uri="{BB962C8B-B14F-4D97-AF65-F5344CB8AC3E}">
        <p14:creationId xmlns:p14="http://schemas.microsoft.com/office/powerpoint/2010/main" val="23259278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3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Math_16x9">
      <a:dk1>
        <a:srgbClr val="465562"/>
      </a:dk1>
      <a:lt1>
        <a:srgbClr val="FFFFFF"/>
      </a:lt1>
      <a:dk2>
        <a:srgbClr val="000000"/>
      </a:dk2>
      <a:lt2>
        <a:srgbClr val="F2ECE2"/>
      </a:lt2>
      <a:accent1>
        <a:srgbClr val="9BAAB7"/>
      </a:accent1>
      <a:accent2>
        <a:srgbClr val="B8D082"/>
      </a:accent2>
      <a:accent3>
        <a:srgbClr val="EFDB85"/>
      </a:accent3>
      <a:accent4>
        <a:srgbClr val="E8A565"/>
      </a:accent4>
      <a:accent5>
        <a:srgbClr val="BC9AAE"/>
      </a:accent5>
      <a:accent6>
        <a:srgbClr val="BABABA"/>
      </a:accent6>
      <a:hlink>
        <a:srgbClr val="8FC48C"/>
      </a:hlink>
      <a:folHlink>
        <a:srgbClr val="A97C96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Math_16x9">
      <a:dk1>
        <a:srgbClr val="465562"/>
      </a:dk1>
      <a:lt1>
        <a:srgbClr val="FFFFFF"/>
      </a:lt1>
      <a:dk2>
        <a:srgbClr val="000000"/>
      </a:dk2>
      <a:lt2>
        <a:srgbClr val="F2ECE2"/>
      </a:lt2>
      <a:accent1>
        <a:srgbClr val="9BAAB7"/>
      </a:accent1>
      <a:accent2>
        <a:srgbClr val="B8D082"/>
      </a:accent2>
      <a:accent3>
        <a:srgbClr val="EFDB85"/>
      </a:accent3>
      <a:accent4>
        <a:srgbClr val="E8A565"/>
      </a:accent4>
      <a:accent5>
        <a:srgbClr val="BC9AAE"/>
      </a:accent5>
      <a:accent6>
        <a:srgbClr val="BABABA"/>
      </a:accent6>
      <a:hlink>
        <a:srgbClr val="8FC48C"/>
      </a:hlink>
      <a:folHlink>
        <a:srgbClr val="A97C96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F20C675A-9AD3-40BB-AC57-0E9EFA3E4FB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2577</Words>
  <Application>Microsoft Office PowerPoint</Application>
  <PresentationFormat>Custom</PresentationFormat>
  <Paragraphs>301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AR CENA</vt:lpstr>
      <vt:lpstr>AR BERKLEY</vt:lpstr>
      <vt:lpstr>Arial</vt:lpstr>
      <vt:lpstr>Corbel</vt:lpstr>
      <vt:lpstr>Calibri Light</vt:lpstr>
      <vt:lpstr>Euphemia</vt:lpstr>
      <vt:lpstr>Calibri</vt:lpstr>
      <vt:lpstr>Cambria Math</vt:lpstr>
      <vt:lpstr>Office Theme</vt:lpstr>
      <vt:lpstr>Parallel and Perpendicular Lines.</vt:lpstr>
      <vt:lpstr>Parallel and Perpendicular Lines.</vt:lpstr>
      <vt:lpstr>Parallel and Perpendicular Lines.</vt:lpstr>
      <vt:lpstr>Parallel and Perpendicular Lines.</vt:lpstr>
      <vt:lpstr>Parallel and Perpendicular Lines.</vt:lpstr>
      <vt:lpstr>Parallel and Perpendicular Lines.</vt:lpstr>
      <vt:lpstr>Parallel and Perpendicular Lines.</vt:lpstr>
      <vt:lpstr>Parallel and Perpendicular Lines.</vt:lpstr>
      <vt:lpstr>Parallel and Perpendicular Lines.</vt:lpstr>
      <vt:lpstr>Parallel and Perpendicular Lines.</vt:lpstr>
      <vt:lpstr>Parallel and Perpendicular Lines.</vt:lpstr>
      <vt:lpstr>Parallel and Perpendicular Lines.</vt:lpstr>
      <vt:lpstr>Parallel and Perpendicular Lines.</vt:lpstr>
      <vt:lpstr>Parallel and Perpendicular Lines.</vt:lpstr>
      <vt:lpstr>Parallel and Perpendicular Lines.</vt:lpstr>
      <vt:lpstr>Parallel and Perpendicular Lines.</vt:lpstr>
      <vt:lpstr>Parallel and Perpendicular Lines.</vt:lpstr>
      <vt:lpstr>Parallel and Perpendicular Lines.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Parallel and perpendicular graphs</dc:title>
  <dc:creator/>
  <cp:keywords>parallel;perpendicular;equation;graph;gradient</cp:keywords>
  <cp:lastModifiedBy/>
  <cp:revision>1</cp:revision>
  <dcterms:created xsi:type="dcterms:W3CDTF">2016-02-03T19:18:39Z</dcterms:created>
  <dcterms:modified xsi:type="dcterms:W3CDTF">2022-11-10T01:10:49Z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TC027879479991</vt:lpwstr>
  </property>
</Properties>
</file>