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20"/>
  </p:notesMasterIdLst>
  <p:handoutMasterIdLst>
    <p:handoutMasterId r:id="rId21"/>
  </p:handoutMasterIdLst>
  <p:sldIdLst>
    <p:sldId id="256" r:id="rId3"/>
    <p:sldId id="294" r:id="rId4"/>
    <p:sldId id="257" r:id="rId5"/>
    <p:sldId id="282" r:id="rId6"/>
    <p:sldId id="274" r:id="rId7"/>
    <p:sldId id="292" r:id="rId8"/>
    <p:sldId id="258" r:id="rId9"/>
    <p:sldId id="259" r:id="rId10"/>
    <p:sldId id="291" r:id="rId11"/>
    <p:sldId id="260" r:id="rId12"/>
    <p:sldId id="261" r:id="rId13"/>
    <p:sldId id="262" r:id="rId14"/>
    <p:sldId id="283" r:id="rId15"/>
    <p:sldId id="288" r:id="rId16"/>
    <p:sldId id="295" r:id="rId17"/>
    <p:sldId id="296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5F6D8F-A1A9-231D-0924-EC9EE42409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ED0398-5A49-AA2F-5282-2F47A168D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49A194F-6FEE-4CEC-889F-F92D9B8FED05}" type="datetimeFigureOut">
              <a:rPr lang="en-US"/>
              <a:pPr>
                <a:defRPr/>
              </a:pPr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7924D-4E82-0D31-4DE9-92409AA283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676F6-776B-3D7A-E53A-4793666A76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DF4315-61ED-4F77-85D5-2028C84AA4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708B5C-DF85-134E-BDDA-EC78B6478D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473748-73B3-3BA2-79A3-A499E30D2A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28AB1C-FBD8-45D9-91F9-C2FECCECE63A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8CBFABF-E472-124D-3ED7-9B08EC51C2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DED8142-5928-B8E3-665C-1694E1EDC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38395-A6C0-71B1-FE6A-809643287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C4F43-3CAD-8EBF-2C4B-20F1E62A8A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ED2823-7661-467A-BBCB-B4BF11D52B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85045DD-AE49-B93C-E407-83854D821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A849FF6-E233-4C00-B7FC-BC76C7F7D67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71AA47D-664B-6207-3892-C4868A5751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E6DFCE7-89FE-E20A-6866-904A6290D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Definitions.  Instruct student to add to notebook.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4BD290-5128-73A7-240B-2C0F660E77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88DAAA-57B0-4740-B1F7-74C96024404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5693FE4-F948-46B2-3959-8B8A309D4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E272A6B6-270C-BA0E-EACC-D272DD9F9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8BB0D37-0A3D-D1E0-1AE9-0EC926B2B2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3E1B8C-2B53-4984-B19C-135C0C930F5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57FBDB5-C4A5-653F-B2FC-2D6FEB636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851E8D9-06E5-4741-5544-E9E684A43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Teach and demonstrate the concept.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60ACB72-22FE-1DA3-399D-75C10A3C48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CC177B-A78A-464A-965A-5838835F4F6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8518F69-CF7A-ECFA-3238-06AD929EE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6C9C50F8-AB04-A5E2-D6B4-859F9BDF9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AC162-DF27-5EDE-F07E-0A37E4AE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35592-3E86-47F6-9768-760401E26993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E1AA2-6B42-5FBF-25B0-6C538994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2F15E-E760-47F0-7791-FCC5DA8B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9B88-3BC5-426E-BAA2-D7CB5582A1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65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EF79B-C0C9-8DC2-DE24-9AA195B4E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2898-5600-4622-8D27-C1BC937D1F31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D9968-3AE2-2DFE-F08C-08DBAC80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66F2C-FCFC-C7E4-FA44-727CE3F3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C9A30-5C36-467E-9109-3FA5D35FBF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55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1AB8C-7045-98AE-32C5-D6BCC9E0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2E5E-BDED-407B-B92F-A85EF611EC93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E1290-A078-2315-E2FC-83798C76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B29FD-9FDC-EB62-0A7D-18C99AB6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7E7EB-A4F9-44F5-B083-C02C92BF3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387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CDAB06-54FA-28D0-EFC6-941CF5BAB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9C3546-AA02-8F7B-8477-D1C595A0E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9FE957-CB44-3156-4486-2125CA8923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7E66C564-A187-4E68-8659-69B70CCCD5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352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2ADCEC-8DC3-0967-5A8B-F261AD2EB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004177-AB39-8F89-03CD-943FFC993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6B1895-05F7-B5E9-371B-3BA05C19F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84CA7438-C26C-49CB-8F5F-12FE0A431A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479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4D7F32-182B-8605-BD2C-978AD9356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BDA685-422C-34F9-8DCE-0CE2B1E75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B3841B-7291-12A3-F114-EF92D1731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70204D92-42B0-45CA-A906-96E3595A9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528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1DDB5-405B-8475-66FB-3464827FA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8A4F0-C7AB-97D3-8DE2-FA1C0F174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EF756-1936-A7A1-D5ED-9E52F96A8F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99146277-CD26-4A34-83FC-3BC1D547F0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880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84CD10-8EF8-C1CD-C3AD-D93B005C1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0B1CD6-5796-C2CE-902A-110BBD49B1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C051F5-89F8-BCAC-6629-2A8216A77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3CC3FF76-AB53-4EAF-B65A-9F731001EB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619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55E751-71CA-0C08-2F49-0DBFEEC39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C8CFB5-E05C-043F-6703-08452063F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08679BD-8AA8-EB50-8E01-CC479B057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0B179AEC-3244-4417-A9BD-9B8773DC56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384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2D4009-2548-11FD-1C6D-78AEEF577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A51C01-F305-1059-2646-6DC68E375C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991BAC-8435-650D-F516-7C0865E51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6AB837EF-4B84-46BA-9244-178640CC8E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368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C7723-4B10-A83F-4955-503A95700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90E1F-9A6D-6364-96E9-FE183F850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3C558-3852-E5DE-EB6C-F85667AEAD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D3D5E58D-0C0B-49FB-B905-B0DCB436C0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93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A3A8-32C6-5434-7CD7-01CB8B75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B51E9-DE26-4E48-BC32-75C4F1AEC5D7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F7ED3-5B9D-2F79-1DEB-1EB119E1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AA8F0-1593-3971-D671-3DF8D883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9C6A2-D48E-4BC6-98FE-8F4184C94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029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280FC-D94C-3C06-E3B7-D39AB04CF8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44FF8-1A34-6BAF-1406-3E37A6E5B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96190-1CAD-9670-42B0-2C6E1E364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ED80F428-F8C8-4000-97E7-1F4F4B6D6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666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77530C-0229-59FB-B17D-9CC2B7E00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2FB875-ADC1-133F-0317-5046B9ED8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9E6DBD-0894-D058-CF95-A0F9CF9B53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B48B4859-A32C-4A3F-BF67-DBBAFFF54F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617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3C1CC-5433-ABD0-A184-0D1CD71AE9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5332C3-0651-BF80-75ED-73DB23D3C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B2E871-BE2F-A73A-1B4F-E478382E77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398B1B70-FB13-4BA8-9B6A-BAC34891CF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0B13E-9606-1BB3-9F14-12714A30C7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D43CD-C0A7-47F3-465D-4D6E9E598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4A798-53B4-E3B3-D6D9-DC40DAD95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fld id="{E26180DC-AA30-4177-85B1-7CF5E8C71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037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A7398-FF40-F881-C049-F6AA6AA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A1884-B1CF-4E66-905B-9C33E65FA963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45B44-8E87-17DC-EE4C-F9EF0B303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C7979-08EF-DBED-7432-B09A5C02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D8D73-26C2-4C94-AF4E-CDBEFFB25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02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1133DA-0A05-325D-A8BA-6C586361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271CF-2C02-4BA6-96BB-824984F6BD53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F06FB3-5D71-D261-478E-55419EBC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ABCD-04FF-3BCC-C993-EC982649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F69B3-0CBF-4A09-A559-2C1AFB15C3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06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29897A5-792D-4142-D6D5-17F9053C3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3F31A-9EB9-451F-9996-F34A68CF4B69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5A362C-8899-2832-C579-A0FF8C21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E682291-E26F-C3BA-174A-F13FE2F1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E1B6A-090F-487E-BED5-7FE7D3CC5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47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CB6F58-B8F3-AA15-E3FE-60637902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ADC1-5BBE-495C-9246-13F3302FB4A6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5EC576-66ED-0533-DB4B-9ACAF3556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467B29-EF2C-37FB-689C-A4D9AC67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C9FE1-D8C8-48AF-BF1B-A7AB8B9B7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76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2CA6C78-0070-4763-A421-80C89964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541D-4187-4898-AA47-4EC0ED06E696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8974A57-C7A2-8DFE-138B-59E41FD7F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A5AF4AD-4AB2-F9D8-504E-A1BD8345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E7360-7C1F-43F9-B8D5-894FB9499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60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B27C92-D1B3-67A6-0AFB-51C22792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700C-AD43-41D6-9972-1665A15AE89B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3F17C6-A212-0FE4-938F-0228BCD2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943740-43E2-307F-5514-AA5C45C66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748E5-B66F-4707-8032-722477FD84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94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00E2E6-FBCC-44AE-692F-17C07FC2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B9E0-3BEE-426C-AD41-A4767847C58B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349589-095F-3517-606E-876895BA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C221E8-C9D7-7AE1-F4CC-F144336F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CC40-DE55-4595-AC3D-1DF312497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31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707FC94-84B1-64F9-3293-3B1D8DA2E0B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73B044D-4C2C-488B-CEF9-06C4BFE2EB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5BC79-C8BA-11B8-8331-26D11C5E7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7C5743C-4B24-41D1-B065-E3C4D0004159}" type="datetime1">
              <a:rPr lang="en-US" altLang="en-US"/>
              <a:pPr>
                <a:defRPr/>
              </a:pPr>
              <a:t>10/24/2022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7474E-29D3-309B-B5DD-3531277FB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B3963-596B-27C9-5DE0-C330D9197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8C0071A-8837-4E05-A47D-284FF688EA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38DD20-77CB-722D-FCC6-46AE15308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66D037B-9C22-12EA-1F38-CECE81B0F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3F47407-E174-D220-5B3A-9D5DEABF18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58694A-9708-5EB4-F397-3C13F33964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658F3B-63B3-25A9-3518-2AD92058D2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" panose="02020603050405020304" pitchFamily="18" charset="0"/>
              </a:defRPr>
            </a:lvl1pPr>
          </a:lstStyle>
          <a:p>
            <a:fld id="{DBEFD50B-726C-4E08-AD55-357C8B04AB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3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4.wmf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C236B-2E8E-480B-8A1E-52884154F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057400"/>
            <a:ext cx="7772400" cy="1470025"/>
          </a:xfrm>
          <a:ln>
            <a:miter lim="800000"/>
            <a:headEnd/>
            <a:tailEnd/>
          </a:ln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Graphing Using x and y Intercepts</a:t>
            </a:r>
            <a:br>
              <a:rPr lang="en-US" sz="48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8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 </a:t>
            </a:r>
            <a:br>
              <a:rPr lang="en-US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 </a:t>
            </a:r>
            <a:br>
              <a:rPr lang="en-US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endParaRPr lang="en-US" b="1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03C1A2D8-94A2-8610-52D7-CFFF0317E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616325"/>
            <a:ext cx="40449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TODAY I AM GOING TO SHOW YOU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AN EASIER WAY TO GRAPH LINES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BUT REMEMBER WHEN ALL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FAILS, YOU CAN ALWAYS SOLVE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FOR Y AND MAKE A T-CHART!!!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BD95-5A65-A2C2-8CDC-8C611193F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u="sng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Example 2</a:t>
            </a:r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:    </a:t>
            </a:r>
            <a:r>
              <a:rPr lang="en-US" sz="3600" b="1" dirty="0">
                <a:ea typeface="+mj-ea"/>
                <a:cs typeface="+mj-cs"/>
              </a:rPr>
              <a:t>Graph the equation </a:t>
            </a:r>
            <a:br>
              <a:rPr lang="en-US" sz="3600" b="1" dirty="0">
                <a:ea typeface="+mj-ea"/>
                <a:cs typeface="+mj-cs"/>
              </a:rPr>
            </a:br>
            <a:r>
              <a:rPr lang="en-US" sz="3600" b="1" dirty="0">
                <a:ea typeface="+mj-ea"/>
                <a:cs typeface="+mj-cs"/>
              </a:rPr>
              <a:t>      4x + 8y =24 using the x and y-intercepts.</a:t>
            </a:r>
            <a:endParaRPr lang="en-US" sz="3600" dirty="0"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305FF-2EE4-BF0A-03D7-886FB1DAE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0070C0"/>
                </a:solidFill>
                <a:ea typeface="ＭＳ Ｐゴシック" panose="020B0600070205080204" pitchFamily="34" charset="-128"/>
              </a:rPr>
              <a:t>Find the x and y-intercepts.</a:t>
            </a:r>
          </a:p>
          <a:p>
            <a:pPr eaLnBrk="1" hangingPunct="1"/>
            <a:r>
              <a:rPr lang="en-US" altLang="en-US" b="1">
                <a:solidFill>
                  <a:srgbClr val="0070C0"/>
                </a:solidFill>
                <a:ea typeface="ＭＳ Ｐゴシック" panose="020B0600070205080204" pitchFamily="34" charset="-128"/>
              </a:rPr>
              <a:t>Plot the x and y-intercepts and draw a line through them connecting them with a straight edge.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ＭＳ Ｐゴシック" panose="020B0600070205080204" pitchFamily="34" charset="-128"/>
              </a:rPr>
              <a:t>4x + 8y =24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ＭＳ Ｐゴシック" panose="020B0600070205080204" pitchFamily="34" charset="-128"/>
              </a:rPr>
              <a:t>              x-intercept                      y-intercept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ＭＳ Ｐゴシック" panose="020B0600070205080204" pitchFamily="34" charset="-128"/>
              </a:rPr>
              <a:t>             4x + 8(0) = 24		    4(0) + 8y = 24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ＭＳ Ｐゴシック" panose="020B0600070205080204" pitchFamily="34" charset="-128"/>
              </a:rPr>
              <a:t>			4x = 24			8y = 24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ＭＳ Ｐゴシック" panose="020B0600070205080204" pitchFamily="34" charset="-128"/>
              </a:rPr>
              <a:t>                  (6,0)                                     (0,3)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C69AFA-9D88-E4A8-4787-9A42282CDA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4267200"/>
            <a:ext cx="6629400" cy="1588"/>
          </a:xfrm>
          <a:prstGeom prst="line">
            <a:avLst/>
          </a:prstGeom>
          <a:noFill/>
          <a:ln w="38100">
            <a:solidFill>
              <a:srgbClr val="1B587C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B9E960-7064-BCB5-AED3-49BB717FF6A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390901" y="5448300"/>
            <a:ext cx="2362200" cy="3175"/>
          </a:xfrm>
          <a:prstGeom prst="line">
            <a:avLst/>
          </a:prstGeom>
          <a:noFill/>
          <a:ln w="38100">
            <a:solidFill>
              <a:srgbClr val="1B587C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9B7B32-4454-1D8E-4858-201F31EFB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609600"/>
            <a:ext cx="5760720" cy="59174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93F6C85F-0CC6-C978-5D24-2E3FDF6DA198}"/>
              </a:ext>
            </a:extLst>
          </p:cNvPr>
          <p:cNvSpPr/>
          <p:nvPr/>
        </p:nvSpPr>
        <p:spPr>
          <a:xfrm>
            <a:off x="6553200" y="35052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9BB30F86-6B5A-BC86-D793-883F3EF7D492}"/>
              </a:ext>
            </a:extLst>
          </p:cNvPr>
          <p:cNvSpPr/>
          <p:nvPr/>
        </p:nvSpPr>
        <p:spPr>
          <a:xfrm>
            <a:off x="4648200" y="24384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DD30CD-10FF-7F45-92D1-991FB2783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6576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(6,0)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6D52A2-5EE2-5E1C-3917-9DD922318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2860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(0,3)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A16E05-E37B-FF04-CB54-4222749314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86200" y="2057400"/>
            <a:ext cx="3581400" cy="1981200"/>
          </a:xfrm>
          <a:prstGeom prst="straightConnector1">
            <a:avLst/>
          </a:prstGeom>
          <a:noFill/>
          <a:ln w="38100">
            <a:solidFill>
              <a:srgbClr val="1B587C"/>
            </a:solidFill>
            <a:round/>
            <a:headEnd type="arrow" w="med" len="med"/>
            <a:tailEnd type="arrow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B461CB1-F79D-5BAC-C884-935391A08F44}"/>
              </a:ext>
            </a:extLst>
          </p:cNvPr>
          <p:cNvSpPr>
            <a:spLocks noChangeArrowheads="1"/>
          </p:cNvSpPr>
          <p:nvPr/>
        </p:nvSpPr>
        <p:spPr bwMode="auto">
          <a:xfrm rot="1744562">
            <a:off x="5040313" y="2492375"/>
            <a:ext cx="1255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4x + 8y =24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A81DD8D-B5AC-E592-E60D-83CB0EBE0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"/>
            <a:ext cx="8915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sz="28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itchFamily="18" charset="0"/>
              </a:rPr>
              <a:t>Example 3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" pitchFamily="18" charset="0"/>
              </a:rPr>
              <a:t>:  </a:t>
            </a: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</a:rPr>
              <a:t>Identify the x-intercept and y-intercept  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</a:rPr>
              <a:t>                     of the graph.</a:t>
            </a:r>
            <a:endParaRPr lang="en-US" sz="2800" dirty="0"/>
          </a:p>
          <a:p>
            <a:pPr>
              <a:defRPr/>
            </a:pPr>
            <a:endParaRPr lang="en-US" dirty="0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7A2E7F58-DEE0-4176-60C0-D0EC49CE2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95400"/>
            <a:ext cx="5394960" cy="53949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724" name="Rectangle 3">
            <a:extLst>
              <a:ext uri="{FF2B5EF4-FFF2-40B4-BE49-F238E27FC236}">
                <a16:creationId xmlns:a16="http://schemas.microsoft.com/office/drawing/2014/main" id="{373E678F-9929-6721-C6DF-2EC315A6A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1AC01C-358C-9A95-B95A-D4C6D4BD6CE0}"/>
              </a:ext>
            </a:extLst>
          </p:cNvPr>
          <p:cNvSpPr txBox="1"/>
          <p:nvPr/>
        </p:nvSpPr>
        <p:spPr>
          <a:xfrm>
            <a:off x="7391400" y="2057400"/>
            <a:ext cx="17526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+mn-lt"/>
                <a:cs typeface="+mn-cs"/>
              </a:rPr>
              <a:t>x-int</a:t>
            </a:r>
            <a:r>
              <a:rPr lang="en-US" sz="32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+mn-lt"/>
                <a:cs typeface="+mn-cs"/>
              </a:rPr>
              <a:t>: (2,0)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346503-F958-884A-9C86-FB6C2DA484C5}"/>
              </a:ext>
            </a:extLst>
          </p:cNvPr>
          <p:cNvSpPr txBox="1"/>
          <p:nvPr/>
        </p:nvSpPr>
        <p:spPr>
          <a:xfrm>
            <a:off x="7391400" y="3124200"/>
            <a:ext cx="17526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+mn-lt"/>
                <a:cs typeface="+mn-cs"/>
              </a:rPr>
              <a:t>y-int</a:t>
            </a:r>
            <a:r>
              <a:rPr lang="en-US" sz="32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+mn-lt"/>
                <a:cs typeface="+mn-cs"/>
              </a:rPr>
              <a:t>: (0,-4)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5D6B3F32-DA26-8A67-6F6A-16BC106B5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4213"/>
            <a:ext cx="9144000" cy="640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3">
            <a:extLst>
              <a:ext uri="{FF2B5EF4-FFF2-40B4-BE49-F238E27FC236}">
                <a16:creationId xmlns:a16="http://schemas.microsoft.com/office/drawing/2014/main" id="{79E71884-0B90-6D1E-34B4-0ABC4E127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Graph  </a:t>
            </a:r>
            <a:r>
              <a:rPr lang="en-US" altLang="en-US" sz="4000" b="1">
                <a:solidFill>
                  <a:srgbClr val="6600FF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4x + 3y = 12</a:t>
            </a:r>
            <a:r>
              <a:rPr lang="en-US" altLang="en-US" sz="4000">
                <a:ea typeface="ＭＳ Ｐゴシック" panose="020B0600070205080204" pitchFamily="34" charset="-128"/>
              </a:rPr>
              <a:t>  using intercepts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3F43922D-39CE-CC83-E8F8-8359D141B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3200400" cy="1311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>
                <a:latin typeface="Tahoma" panose="020B0604030504040204" pitchFamily="34" charset="0"/>
              </a:rPr>
              <a:t>Find x-intercept</a:t>
            </a:r>
            <a:endParaRPr lang="en-US" altLang="en-US"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4x + 3(</a:t>
            </a:r>
            <a:r>
              <a:rPr lang="en-US" altLang="en-US" b="1">
                <a:solidFill>
                  <a:srgbClr val="FF0000"/>
                </a:solidFill>
                <a:latin typeface="Tahoma" panose="020B0604030504040204" pitchFamily="34" charset="0"/>
              </a:rPr>
              <a:t>0</a:t>
            </a:r>
            <a:r>
              <a:rPr lang="en-US" altLang="en-US">
                <a:latin typeface="Tahoma" panose="020B0604030504040204" pitchFamily="34" charset="0"/>
              </a:rPr>
              <a:t>) = 12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54619126-EF3F-0EF1-AFEE-AC3206C26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143000"/>
            <a:ext cx="3200400" cy="1311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u="sng">
                <a:latin typeface="Tahoma" panose="020B0604030504040204" pitchFamily="34" charset="0"/>
              </a:rPr>
              <a:t>Find y-intercept</a:t>
            </a:r>
            <a:endParaRPr lang="en-US" altLang="en-US"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4(</a:t>
            </a:r>
            <a:r>
              <a:rPr lang="en-US" altLang="en-US" b="1">
                <a:solidFill>
                  <a:srgbClr val="FF0000"/>
                </a:solidFill>
                <a:latin typeface="Tahoma" panose="020B0604030504040204" pitchFamily="34" charset="0"/>
              </a:rPr>
              <a:t>0</a:t>
            </a:r>
            <a:r>
              <a:rPr lang="en-US" altLang="en-US">
                <a:latin typeface="Tahoma" panose="020B0604030504040204" pitchFamily="34" charset="0"/>
              </a:rPr>
              <a:t>) + 3y = 12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F99B691B-0CDD-007B-4DA9-F7AB61A9A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68563"/>
            <a:ext cx="2971800" cy="57943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4x           = 12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612FC353-97F4-9B1D-4D6B-88D94FCD9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29718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x           = 3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4" name="Oval 8">
            <a:extLst>
              <a:ext uri="{FF2B5EF4-FFF2-40B4-BE49-F238E27FC236}">
                <a16:creationId xmlns:a16="http://schemas.microsoft.com/office/drawing/2014/main" id="{C872A706-D26D-13E9-B8B1-4902EAB6D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14800"/>
            <a:ext cx="228600" cy="228600"/>
          </a:xfrm>
          <a:prstGeom prst="ellipse">
            <a:avLst/>
          </a:prstGeom>
          <a:solidFill>
            <a:schemeClr val="accent1"/>
          </a:solidFill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5" name="Line 9">
            <a:extLst>
              <a:ext uri="{FF2B5EF4-FFF2-40B4-BE49-F238E27FC236}">
                <a16:creationId xmlns:a16="http://schemas.microsoft.com/office/drawing/2014/main" id="{625272CC-B94F-3C58-A3EE-AC251A059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2819400" cy="685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CAFED1F0-2D2C-9B36-AABB-BA7A30409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14600"/>
            <a:ext cx="18288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3y = 12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5705BA85-62EB-12F5-3B55-E1EF4CB8B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276600"/>
            <a:ext cx="15240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y = 4</a:t>
            </a:r>
            <a:endParaRPr lang="en-US" altLang="en-US" u="sng">
              <a:latin typeface="Tahoma" panose="020B0604030504040204" pitchFamily="34" charset="0"/>
            </a:endParaRPr>
          </a:p>
        </p:txBody>
      </p:sp>
      <p:sp>
        <p:nvSpPr>
          <p:cNvPr id="24588" name="Line 12">
            <a:extLst>
              <a:ext uri="{FF2B5EF4-FFF2-40B4-BE49-F238E27FC236}">
                <a16:creationId xmlns:a16="http://schemas.microsoft.com/office/drawing/2014/main" id="{3B3513D3-1F03-F788-9FE0-D49E691A67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8200" y="2209800"/>
            <a:ext cx="1981200" cy="1371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9" name="Oval 13">
            <a:extLst>
              <a:ext uri="{FF2B5EF4-FFF2-40B4-BE49-F238E27FC236}">
                <a16:creationId xmlns:a16="http://schemas.microsoft.com/office/drawing/2014/main" id="{749F7EC2-F0B6-9F12-B8C5-77A9C00A9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981200"/>
            <a:ext cx="228600" cy="228600"/>
          </a:xfrm>
          <a:prstGeom prst="ellipse">
            <a:avLst/>
          </a:prstGeom>
          <a:solidFill>
            <a:schemeClr val="accent1"/>
          </a:solidFill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90" name="Line 14">
            <a:extLst>
              <a:ext uri="{FF2B5EF4-FFF2-40B4-BE49-F238E27FC236}">
                <a16:creationId xmlns:a16="http://schemas.microsoft.com/office/drawing/2014/main" id="{66C87FB1-86E3-68F8-DD12-1522E51A8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066800"/>
            <a:ext cx="3810000" cy="5257800"/>
          </a:xfrm>
          <a:prstGeom prst="line">
            <a:avLst/>
          </a:prstGeom>
          <a:noFill/>
          <a:ln w="50800">
            <a:solidFill>
              <a:srgbClr val="6600FF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 autoUpdateAnimBg="0"/>
      <p:bldP spid="24581" grpId="0" animBg="1" autoUpdateAnimBg="0"/>
      <p:bldP spid="24582" grpId="0" animBg="1" autoUpdateAnimBg="0"/>
      <p:bldP spid="24583" grpId="0" animBg="1" autoUpdateAnimBg="0"/>
      <p:bldP spid="24584" grpId="0" animBg="1"/>
      <p:bldP spid="24586" grpId="0" animBg="1" autoUpdateAnimBg="0"/>
      <p:bldP spid="24587" grpId="0" animBg="1" autoUpdateAnimBg="0"/>
      <p:bldP spid="245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91CEE9F-A94B-5823-CA03-29F18B568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Horizontal and Vertical Lines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948EA2F-022B-1DEE-2E1C-D1F2D16DC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graph of y= # is HORIZONTAL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graph x =# is VERTICAL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14">
            <a:extLst>
              <a:ext uri="{FF2B5EF4-FFF2-40B4-BE49-F238E27FC236}">
                <a16:creationId xmlns:a16="http://schemas.microsoft.com/office/drawing/2014/main" id="{B5DBD718-0EAA-0E57-D3BB-AF98BF674CB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57200"/>
            <a:ext cx="7137400" cy="1149350"/>
            <a:chOff x="240" y="288"/>
            <a:chExt cx="4496" cy="724"/>
          </a:xfrm>
        </p:grpSpPr>
        <p:sp>
          <p:nvSpPr>
            <p:cNvPr id="34831" name="Rectangle 5">
              <a:extLst>
                <a:ext uri="{FF2B5EF4-FFF2-40B4-BE49-F238E27FC236}">
                  <a16:creationId xmlns:a16="http://schemas.microsoft.com/office/drawing/2014/main" id="{1D5B87B4-C01E-9A12-17EF-B4D96E1A3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" y="305"/>
              <a:ext cx="173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  <a:cs typeface="Times New Roman" panose="02020603050405020304" pitchFamily="18" charset="0"/>
                </a:rPr>
                <a:t>The equation 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  <p:graphicFrame>
          <p:nvGraphicFramePr>
            <p:cNvPr id="34832" name="Object 4">
              <a:extLst>
                <a:ext uri="{FF2B5EF4-FFF2-40B4-BE49-F238E27FC236}">
                  <a16:creationId xmlns:a16="http://schemas.microsoft.com/office/drawing/2014/main" id="{DBAAFE5B-0647-74FE-D7D3-B32CDD237A8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288"/>
            <a:ext cx="1714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761669" imgH="203112" progId="Equation.DSMT4">
                    <p:embed/>
                  </p:oleObj>
                </mc:Choice>
                <mc:Fallback>
                  <p:oleObj name="Equation" r:id="rId2" imgW="761669" imgH="203112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88"/>
                          <a:ext cx="1714" cy="3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33" name="Rectangle 6">
              <a:extLst>
                <a:ext uri="{FF2B5EF4-FFF2-40B4-BE49-F238E27FC236}">
                  <a16:creationId xmlns:a16="http://schemas.microsoft.com/office/drawing/2014/main" id="{871BDA40-0614-3CE4-D708-393B5B8E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647"/>
              <a:ext cx="44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  <a:cs typeface="Times New Roman" panose="02020603050405020304" pitchFamily="18" charset="0"/>
                </a:rPr>
                <a:t>is written _______________ form.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74764" name="Group 12">
            <a:extLst>
              <a:ext uri="{FF2B5EF4-FFF2-40B4-BE49-F238E27FC236}">
                <a16:creationId xmlns:a16="http://schemas.microsoft.com/office/drawing/2014/main" id="{468B14ED-510B-E4E5-7231-D8D41D4A0C2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648200"/>
            <a:ext cx="7799388" cy="1066800"/>
            <a:chOff x="336" y="1728"/>
            <a:chExt cx="4913" cy="672"/>
          </a:xfrm>
        </p:grpSpPr>
        <p:sp>
          <p:nvSpPr>
            <p:cNvPr id="34827" name="Rectangle 8">
              <a:extLst>
                <a:ext uri="{FF2B5EF4-FFF2-40B4-BE49-F238E27FC236}">
                  <a16:creationId xmlns:a16="http://schemas.microsoft.com/office/drawing/2014/main" id="{6D0FF9AD-58BF-BFCD-5811-FA1B93E72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776"/>
              <a:ext cx="12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Times New Roman" panose="02020603050405020304" pitchFamily="18" charset="0"/>
                </a:rPr>
                <a:t>If we move “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graphicFrame>
          <p:nvGraphicFramePr>
            <p:cNvPr id="34828" name="Object 7">
              <a:extLst>
                <a:ext uri="{FF2B5EF4-FFF2-40B4-BE49-F238E27FC236}">
                  <a16:creationId xmlns:a16="http://schemas.microsoft.com/office/drawing/2014/main" id="{3B405797-E562-0194-35C5-8983BAA40BF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0" y="1728"/>
            <a:ext cx="576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80670" imgH="177646" progId="Equation.DSMT4">
                    <p:embed/>
                  </p:oleObj>
                </mc:Choice>
                <mc:Fallback>
                  <p:oleObj name="Equation" r:id="rId4" imgW="380670" imgH="177646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728"/>
                          <a:ext cx="576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829" name="Rectangle 9">
              <a:extLst>
                <a:ext uri="{FF2B5EF4-FFF2-40B4-BE49-F238E27FC236}">
                  <a16:creationId xmlns:a16="http://schemas.microsoft.com/office/drawing/2014/main" id="{DF7664D4-2833-E873-FDC1-46248A030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112"/>
              <a:ext cx="37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Times New Roman" panose="02020603050405020304" pitchFamily="18" charset="0"/>
                </a:rPr>
                <a:t>we have _______________________. 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4830" name="Rectangle 10">
              <a:extLst>
                <a:ext uri="{FF2B5EF4-FFF2-40B4-BE49-F238E27FC236}">
                  <a16:creationId xmlns:a16="http://schemas.microsoft.com/office/drawing/2014/main" id="{7C1BAB1F-2AA3-611D-FEAF-719362793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" y="1776"/>
              <a:ext cx="3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” to the other side of the equation,</a:t>
              </a:r>
            </a:p>
          </p:txBody>
        </p:sp>
      </p:grpSp>
      <p:graphicFrame>
        <p:nvGraphicFramePr>
          <p:cNvPr id="74763" name="Object 11">
            <a:extLst>
              <a:ext uri="{FF2B5EF4-FFF2-40B4-BE49-F238E27FC236}">
                <a16:creationId xmlns:a16="http://schemas.microsoft.com/office/drawing/2014/main" id="{482B2F28-EF1A-FD83-9F4F-DB5064FEEB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752600"/>
          <a:ext cx="30480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669" imgH="203112" progId="Equation.DSMT4">
                  <p:embed/>
                </p:oleObj>
              </mc:Choice>
              <mc:Fallback>
                <p:oleObj name="Equation" r:id="rId6" imgW="761669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752600"/>
                        <a:ext cx="30480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7" name="Text Box 15">
            <a:extLst>
              <a:ext uri="{FF2B5EF4-FFF2-40B4-BE49-F238E27FC236}">
                <a16:creationId xmlns:a16="http://schemas.microsoft.com/office/drawing/2014/main" id="{8882E3DA-9433-C731-A9DE-7986CF875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668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</a:rPr>
              <a:t>slope intercept</a:t>
            </a:r>
          </a:p>
        </p:txBody>
      </p:sp>
      <p:sp>
        <p:nvSpPr>
          <p:cNvPr id="74768" name="Freeform 16">
            <a:extLst>
              <a:ext uri="{FF2B5EF4-FFF2-40B4-BE49-F238E27FC236}">
                <a16:creationId xmlns:a16="http://schemas.microsoft.com/office/drawing/2014/main" id="{7BD2FDAC-6EDA-2DB4-9E96-CEDCBFBA2A70}"/>
              </a:ext>
            </a:extLst>
          </p:cNvPr>
          <p:cNvSpPr>
            <a:spLocks/>
          </p:cNvSpPr>
          <p:nvPr/>
        </p:nvSpPr>
        <p:spPr bwMode="auto">
          <a:xfrm>
            <a:off x="3568700" y="1905000"/>
            <a:ext cx="88900" cy="2362200"/>
          </a:xfrm>
          <a:custGeom>
            <a:avLst/>
            <a:gdLst>
              <a:gd name="T0" fmla="*/ 40918789 w 104"/>
              <a:gd name="T1" fmla="*/ 0 h 1008"/>
              <a:gd name="T2" fmla="*/ 5845175 w 104"/>
              <a:gd name="T3" fmla="*/ 1581628820 h 1008"/>
              <a:gd name="T4" fmla="*/ 75992404 w 104"/>
              <a:gd name="T5" fmla="*/ 2147483646 h 1008"/>
              <a:gd name="T6" fmla="*/ 5845175 w 104"/>
              <a:gd name="T7" fmla="*/ 2147483646 h 1008"/>
              <a:gd name="T8" fmla="*/ 40918789 w 104"/>
              <a:gd name="T9" fmla="*/ 2147483646 h 1008"/>
              <a:gd name="T10" fmla="*/ 40918789 w 104"/>
              <a:gd name="T11" fmla="*/ 2147483646 h 1008"/>
              <a:gd name="T12" fmla="*/ 40918789 w 104"/>
              <a:gd name="T13" fmla="*/ 2147483646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4" h="1008">
                <a:moveTo>
                  <a:pt x="56" y="0"/>
                </a:moveTo>
                <a:cubicBezTo>
                  <a:pt x="28" y="108"/>
                  <a:pt x="0" y="216"/>
                  <a:pt x="8" y="288"/>
                </a:cubicBezTo>
                <a:cubicBezTo>
                  <a:pt x="16" y="360"/>
                  <a:pt x="104" y="376"/>
                  <a:pt x="104" y="432"/>
                </a:cubicBezTo>
                <a:cubicBezTo>
                  <a:pt x="104" y="488"/>
                  <a:pt x="16" y="568"/>
                  <a:pt x="8" y="624"/>
                </a:cubicBezTo>
                <a:cubicBezTo>
                  <a:pt x="0" y="680"/>
                  <a:pt x="48" y="720"/>
                  <a:pt x="56" y="768"/>
                </a:cubicBezTo>
                <a:cubicBezTo>
                  <a:pt x="64" y="816"/>
                  <a:pt x="56" y="872"/>
                  <a:pt x="56" y="912"/>
                </a:cubicBezTo>
                <a:cubicBezTo>
                  <a:pt x="56" y="952"/>
                  <a:pt x="56" y="1000"/>
                  <a:pt x="56" y="1008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4769" name="Line 17">
            <a:extLst>
              <a:ext uri="{FF2B5EF4-FFF2-40B4-BE49-F238E27FC236}">
                <a16:creationId xmlns:a16="http://schemas.microsoft.com/office/drawing/2014/main" id="{EE7AF472-DEC5-6D54-07A7-6E2FFD31F5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1752600"/>
            <a:ext cx="838200" cy="7620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74770" name="Object 18">
            <a:extLst>
              <a:ext uri="{FF2B5EF4-FFF2-40B4-BE49-F238E27FC236}">
                <a16:creationId xmlns:a16="http://schemas.microsoft.com/office/drawing/2014/main" id="{109C0252-75AB-AC68-16D8-A2FF1D9EBA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0"/>
          <a:ext cx="11684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1847" imgH="177646" progId="Equation.DSMT4">
                  <p:embed/>
                </p:oleObj>
              </mc:Choice>
              <mc:Fallback>
                <p:oleObj name="Equation" r:id="rId7" imgW="291847" imgH="17764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0"/>
                        <a:ext cx="11684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1" name="Object 19">
            <a:extLst>
              <a:ext uri="{FF2B5EF4-FFF2-40B4-BE49-F238E27FC236}">
                <a16:creationId xmlns:a16="http://schemas.microsoft.com/office/drawing/2014/main" id="{5FAD54AB-DA71-A7E9-8C34-B625706CCF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3200400"/>
          <a:ext cx="25908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419" imgH="203112" progId="Equation.DSMT4">
                  <p:embed/>
                </p:oleObj>
              </mc:Choice>
              <mc:Fallback>
                <p:oleObj name="Equation" r:id="rId9" imgW="647419" imgH="203112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25908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2" name="Object 20">
            <a:extLst>
              <a:ext uri="{FF2B5EF4-FFF2-40B4-BE49-F238E27FC236}">
                <a16:creationId xmlns:a16="http://schemas.microsoft.com/office/drawing/2014/main" id="{6855AB5D-835E-99F1-7E26-0CC453BD53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029200"/>
          <a:ext cx="25908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47419" imgH="203112" progId="Equation.DSMT4">
                  <p:embed/>
                </p:oleObj>
              </mc:Choice>
              <mc:Fallback>
                <p:oleObj name="Equation" r:id="rId11" imgW="647419" imgH="20311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029200"/>
                        <a:ext cx="25908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6">
            <a:extLst>
              <a:ext uri="{FF2B5EF4-FFF2-40B4-BE49-F238E27FC236}">
                <a16:creationId xmlns:a16="http://schemas.microsoft.com/office/drawing/2014/main" id="{F42F2D94-52EB-4888-5552-19F942E99B7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"/>
            <a:ext cx="7799388" cy="1066800"/>
            <a:chOff x="336" y="1728"/>
            <a:chExt cx="4913" cy="672"/>
          </a:xfrm>
        </p:grpSpPr>
        <p:sp>
          <p:nvSpPr>
            <p:cNvPr id="35849" name="Rectangle 7">
              <a:extLst>
                <a:ext uri="{FF2B5EF4-FFF2-40B4-BE49-F238E27FC236}">
                  <a16:creationId xmlns:a16="http://schemas.microsoft.com/office/drawing/2014/main" id="{340C63C1-F4BB-CEC7-07CE-A51EB0AE7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776"/>
              <a:ext cx="12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Times New Roman" panose="02020603050405020304" pitchFamily="18" charset="0"/>
                </a:rPr>
                <a:t>If we move “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graphicFrame>
          <p:nvGraphicFramePr>
            <p:cNvPr id="35850" name="Object 8">
              <a:extLst>
                <a:ext uri="{FF2B5EF4-FFF2-40B4-BE49-F238E27FC236}">
                  <a16:creationId xmlns:a16="http://schemas.microsoft.com/office/drawing/2014/main" id="{4F0B8E91-7C8D-93E8-90F7-3B8BB562BC1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40" y="1728"/>
            <a:ext cx="576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80670" imgH="177646" progId="Equation.DSMT4">
                    <p:embed/>
                  </p:oleObj>
                </mc:Choice>
                <mc:Fallback>
                  <p:oleObj name="Equation" r:id="rId2" imgW="380670" imgH="177646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728"/>
                          <a:ext cx="576" cy="3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851" name="Rectangle 9">
              <a:extLst>
                <a:ext uri="{FF2B5EF4-FFF2-40B4-BE49-F238E27FC236}">
                  <a16:creationId xmlns:a16="http://schemas.microsoft.com/office/drawing/2014/main" id="{CC742C3F-0205-9726-473A-50E0ECAB1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112"/>
              <a:ext cx="37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  <a:cs typeface="Times New Roman" panose="02020603050405020304" pitchFamily="18" charset="0"/>
                </a:rPr>
                <a:t>we have _______________________. 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5852" name="Rectangle 10">
              <a:extLst>
                <a:ext uri="{FF2B5EF4-FFF2-40B4-BE49-F238E27FC236}">
                  <a16:creationId xmlns:a16="http://schemas.microsoft.com/office/drawing/2014/main" id="{B37EE937-ED19-4335-6804-EC44F92EF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" y="1776"/>
              <a:ext cx="32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” to the other side of the equation,</a:t>
              </a:r>
            </a:p>
          </p:txBody>
        </p:sp>
      </p:grpSp>
      <p:graphicFrame>
        <p:nvGraphicFramePr>
          <p:cNvPr id="35843" name="Object 17">
            <a:extLst>
              <a:ext uri="{FF2B5EF4-FFF2-40B4-BE49-F238E27FC236}">
                <a16:creationId xmlns:a16="http://schemas.microsoft.com/office/drawing/2014/main" id="{2E590449-8150-7280-0566-7C9F39E551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9763" y="649288"/>
          <a:ext cx="25908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419" imgH="203112" progId="Equation.DSMT4">
                  <p:embed/>
                </p:oleObj>
              </mc:Choice>
              <mc:Fallback>
                <p:oleObj name="Equation" r:id="rId4" imgW="647419" imgH="203112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649288"/>
                        <a:ext cx="25908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4" name="Rectangle 18">
            <a:extLst>
              <a:ext uri="{FF2B5EF4-FFF2-40B4-BE49-F238E27FC236}">
                <a16:creationId xmlns:a16="http://schemas.microsoft.com/office/drawing/2014/main" id="{79A593CE-593F-99FF-EF9F-F718B9C08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52600"/>
            <a:ext cx="86582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This is still a ________ equation, but it is written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in a different form.</a:t>
            </a:r>
            <a:r>
              <a:rPr lang="en-US" altLang="en-US" sz="2800" u="sng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5795" name="Text Box 19">
            <a:extLst>
              <a:ext uri="{FF2B5EF4-FFF2-40B4-BE49-F238E27FC236}">
                <a16:creationId xmlns:a16="http://schemas.microsoft.com/office/drawing/2014/main" id="{58EA7E30-E9FF-A205-4F91-186E9D6F9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7526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linear</a:t>
            </a:r>
          </a:p>
        </p:txBody>
      </p:sp>
      <p:sp>
        <p:nvSpPr>
          <p:cNvPr id="75796" name="Rectangle 20">
            <a:extLst>
              <a:ext uri="{FF2B5EF4-FFF2-40B4-BE49-F238E27FC236}">
                <a16:creationId xmlns:a16="http://schemas.microsoft.com/office/drawing/2014/main" id="{5BB0C0D6-3EB6-6572-FDF4-7B5654755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306763"/>
            <a:ext cx="8610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 linear equation in the form _______________ is in ______________, where A, B, and C are </a:t>
            </a:r>
            <a:r>
              <a:rPr lang="en-US" altLang="en-US" sz="2800" b="1" i="1">
                <a:latin typeface="Arial" panose="020B0604020202020204" pitchFamily="34" charset="0"/>
              </a:rPr>
              <a:t>integers</a:t>
            </a:r>
            <a:r>
              <a:rPr lang="en-US" altLang="en-US" sz="2800">
                <a:latin typeface="Arial" panose="020B0604020202020204" pitchFamily="34" charset="0"/>
              </a:rPr>
              <a:t>.</a:t>
            </a:r>
            <a:r>
              <a:rPr lang="en-US" altLang="en-US" sz="2800" u="sng">
                <a:latin typeface="Arial" panose="020B0604020202020204" pitchFamily="34" charset="0"/>
              </a:rPr>
              <a:t>  </a:t>
            </a:r>
          </a:p>
        </p:txBody>
      </p:sp>
      <p:graphicFrame>
        <p:nvGraphicFramePr>
          <p:cNvPr id="75797" name="Object 21">
            <a:extLst>
              <a:ext uri="{FF2B5EF4-FFF2-40B4-BE49-F238E27FC236}">
                <a16:creationId xmlns:a16="http://schemas.microsoft.com/office/drawing/2014/main" id="{C22E4440-599E-5C0A-A32E-9A65DCDAA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3228975"/>
          <a:ext cx="3149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058" imgH="203112" progId="Equation.DSMT4">
                  <p:embed/>
                </p:oleObj>
              </mc:Choice>
              <mc:Fallback>
                <p:oleObj name="Equation" r:id="rId6" imgW="787058" imgH="203112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28975"/>
                        <a:ext cx="3149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8" name="Text Box 22">
            <a:extLst>
              <a:ext uri="{FF2B5EF4-FFF2-40B4-BE49-F238E27FC236}">
                <a16:creationId xmlns:a16="http://schemas.microsoft.com/office/drawing/2014/main" id="{D4EC0DEA-81DD-118B-AB8E-5FB4C41C7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87788"/>
            <a:ext cx="3276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standard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4" grpId="0"/>
      <p:bldP spid="75795" grpId="0"/>
      <p:bldP spid="75796" grpId="0"/>
      <p:bldP spid="757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0AE84C6B-40A3-0AA7-510E-5627D4310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"/>
            <a:ext cx="571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Quick Review 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144D65F-8878-1366-54D8-A034E7864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An </a:t>
            </a:r>
            <a:r>
              <a:rPr lang="en-US" altLang="en-US" sz="2800" i="1"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-intercept is the ______ coordinate of a point where a graph crosses the ____ axis.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E1BB603A-1127-A86C-958B-159088713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At the </a:t>
            </a:r>
            <a:r>
              <a:rPr lang="en-US" altLang="en-US" sz="2800" i="1"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-intercept, the value of </a:t>
            </a:r>
            <a:r>
              <a:rPr lang="en-US" altLang="en-US" sz="2800" i="1"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 is _____.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3732E804-EE83-0653-52F2-1C4DB2415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670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A </a:t>
            </a:r>
            <a:r>
              <a:rPr lang="en-US" altLang="en-US" sz="2800" i="1"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-intercept is the ______ coordinate of a point where a graph crosses the ____ axis.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037C6CAD-605D-3935-FDEC-A419D0E0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2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At the </a:t>
            </a:r>
            <a:r>
              <a:rPr lang="en-US" altLang="en-US" sz="2800" i="1"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-intercept, the value of </a:t>
            </a:r>
            <a:r>
              <a:rPr lang="en-US" altLang="en-US" sz="2800" i="1"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 is ______ .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9FD57266-EB35-5630-0080-6993B1479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To graph a line using the intercepts you need to…….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DCA76318-810B-5A2C-E6F3-245753B9C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72088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800">
                <a:latin typeface="Arial" panose="020B0604020202020204" pitchFamily="34" charset="0"/>
              </a:rPr>
              <a:t> How many ways do you know how to graph 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50000">
              <a:schemeClr val="bg1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BCCE44B-AC2F-30E2-FC60-83C114C86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altLang="en-US" sz="4000"/>
              <a:t>What does it mean to </a:t>
            </a:r>
            <a:r>
              <a:rPr lang="en-US" altLang="en-US" sz="4000" b="1"/>
              <a:t>INTERCEPT</a:t>
            </a:r>
            <a:r>
              <a:rPr lang="en-US" altLang="en-US" sz="4000"/>
              <a:t> a pass in football?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732D2F7-7C03-CE9C-A81A-357B3A95C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3733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None/>
            </a:pPr>
            <a:r>
              <a:rPr lang="en-US" altLang="en-US" sz="4000"/>
              <a:t>The path of the defender </a:t>
            </a:r>
            <a:r>
              <a:rPr lang="en-US" altLang="en-US" sz="4000" b="1">
                <a:solidFill>
                  <a:schemeClr val="hlink"/>
                </a:solidFill>
              </a:rPr>
              <a:t>crosses</a:t>
            </a:r>
            <a:r>
              <a:rPr lang="en-US" altLang="en-US" sz="4000"/>
              <a:t> the path of the thrown football.</a:t>
            </a:r>
          </a:p>
        </p:txBody>
      </p:sp>
      <p:pic>
        <p:nvPicPr>
          <p:cNvPr id="24581" name="Picture 5" descr="quarterback">
            <a:extLst>
              <a:ext uri="{FF2B5EF4-FFF2-40B4-BE49-F238E27FC236}">
                <a16:creationId xmlns:a16="http://schemas.microsoft.com/office/drawing/2014/main" id="{36DF56F0-61A8-EF1A-52A7-B012D6F96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22600"/>
            <a:ext cx="21336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 descr="Interception">
            <a:extLst>
              <a:ext uri="{FF2B5EF4-FFF2-40B4-BE49-F238E27FC236}">
                <a16:creationId xmlns:a16="http://schemas.microsoft.com/office/drawing/2014/main" id="{81A5F04F-A061-D7D8-F2B3-CB5175E69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5" y="2514600"/>
            <a:ext cx="3152775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Line 8">
            <a:extLst>
              <a:ext uri="{FF2B5EF4-FFF2-40B4-BE49-F238E27FC236}">
                <a16:creationId xmlns:a16="http://schemas.microsoft.com/office/drawing/2014/main" id="{DD447948-1A9A-C5D6-86B8-2C14D10030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2971800"/>
            <a:ext cx="51816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400">
              <a:solidFill>
                <a:srgbClr val="000000"/>
              </a:solidFill>
              <a:latin typeface="Times" panose="02020603050405020304" pitchFamily="18" charset="0"/>
              <a:cs typeface="+mn-cs"/>
            </a:endParaRP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69291E19-96E9-DEA4-E601-258220BB1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5383213"/>
            <a:ext cx="8383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4000">
                <a:solidFill>
                  <a:srgbClr val="000000"/>
                </a:solidFill>
                <a:cs typeface="+mn-cs"/>
              </a:rPr>
              <a:t>In algebra, what are x- and y-intercepts?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8A076E66-1C93-B0C9-160E-4FFFEAAA4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0"/>
            <a:ext cx="6934200" cy="3200400"/>
          </a:xfrm>
        </p:spPr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The x-intercept of a graph is the point where the graph crosses the x-axis.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The y-intercept of a graph is the point where the graph crosses the y-axis.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584F07F2-682E-9297-7515-1E265DF393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657600"/>
            <a:ext cx="419100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D807DDBE-4612-3ACD-26B3-6F06112C0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3">
            <a:extLst>
              <a:ext uri="{FF2B5EF4-FFF2-40B4-BE49-F238E27FC236}">
                <a16:creationId xmlns:a16="http://schemas.microsoft.com/office/drawing/2014/main" id="{5323C691-A592-C6C2-23D1-90544881173E}"/>
              </a:ext>
            </a:extLst>
          </p:cNvPr>
          <p:cNvSpPr>
            <a:spLocks/>
          </p:cNvSpPr>
          <p:nvPr/>
        </p:nvSpPr>
        <p:spPr bwMode="auto">
          <a:xfrm>
            <a:off x="6324600" y="4572000"/>
            <a:ext cx="2514600" cy="685800"/>
          </a:xfrm>
          <a:prstGeom prst="borderCallout1">
            <a:avLst>
              <a:gd name="adj1" fmla="val 16667"/>
              <a:gd name="adj2" fmla="val -3032"/>
              <a:gd name="adj3" fmla="val -31944"/>
              <a:gd name="adj4" fmla="val -64963"/>
            </a:avLst>
          </a:prstGeom>
          <a:solidFill>
            <a:srgbClr val="FFFF99"/>
          </a:solidFill>
          <a:ln w="50800">
            <a:solidFill>
              <a:srgbClr val="FF0000"/>
            </a:solidFill>
            <a:miter lim="800000"/>
            <a:headEnd/>
            <a:tailEnd type="arrow" w="med" len="med"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y - intercept</a:t>
            </a:r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6C6FC4FE-2EC7-8774-954F-9C93873721C1}"/>
              </a:ext>
            </a:extLst>
          </p:cNvPr>
          <p:cNvSpPr>
            <a:spLocks/>
          </p:cNvSpPr>
          <p:nvPr/>
        </p:nvSpPr>
        <p:spPr bwMode="auto">
          <a:xfrm>
            <a:off x="5867400" y="1295400"/>
            <a:ext cx="2514600" cy="685800"/>
          </a:xfrm>
          <a:prstGeom prst="borderCallout3">
            <a:avLst>
              <a:gd name="adj1" fmla="val 16667"/>
              <a:gd name="adj2" fmla="val -3032"/>
              <a:gd name="adj3" fmla="val 16667"/>
              <a:gd name="adj4" fmla="val -33713"/>
              <a:gd name="adj5" fmla="val 173380"/>
              <a:gd name="adj6" fmla="val -33713"/>
              <a:gd name="adj7" fmla="val 311111"/>
              <a:gd name="adj8" fmla="val 7384"/>
            </a:avLst>
          </a:prstGeom>
          <a:solidFill>
            <a:srgbClr val="FFFF99"/>
          </a:solidFill>
          <a:ln w="50800">
            <a:solidFill>
              <a:srgbClr val="FF0000"/>
            </a:solidFill>
            <a:miter lim="800000"/>
            <a:headEnd/>
            <a:tailEnd type="arrow" w="med" len="med"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ahoma" panose="020B0604030504040204" pitchFamily="34" charset="0"/>
              </a:rPr>
              <a:t>x - intercept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F3A143BD-655B-2E7B-BE1F-7C84218ED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45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6600FF"/>
                </a:solidFill>
                <a:latin typeface="Tahoma" panose="020B0604030504040204" pitchFamily="34" charset="0"/>
              </a:rPr>
              <a:t>y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414DE5A9-1FBE-1354-9D72-2A35CEE20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1242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6600FF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444661-8421-184C-9A1A-A88AE01A8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733800"/>
            <a:ext cx="658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(2,0)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7B9D07-0ADD-E0B6-0660-88A921E93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62400"/>
            <a:ext cx="73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FBD8384A-32EC-7CFB-F5F4-DE287CA1A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76200"/>
            <a:ext cx="586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  <a:latin typeface="Verdana" panose="020B0604030504040204" pitchFamily="34" charset="0"/>
              </a:rPr>
              <a:t>Vocabulary – BIG CONCEPT</a:t>
            </a:r>
          </a:p>
        </p:txBody>
      </p:sp>
      <p:pic>
        <p:nvPicPr>
          <p:cNvPr id="22531" name="Picture 4" descr="S2U4L1GLgrid">
            <a:extLst>
              <a:ext uri="{FF2B5EF4-FFF2-40B4-BE49-F238E27FC236}">
                <a16:creationId xmlns:a16="http://schemas.microsoft.com/office/drawing/2014/main" id="{E835EEDE-71FF-B613-2586-879D3D107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57400"/>
            <a:ext cx="45720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>
            <a:extLst>
              <a:ext uri="{FF2B5EF4-FFF2-40B4-BE49-F238E27FC236}">
                <a16:creationId xmlns:a16="http://schemas.microsoft.com/office/drawing/2014/main" id="{3BA34A2A-2350-6C60-D6B8-A95E80AE2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1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u="sng">
                <a:latin typeface="Arial" panose="020B0604020202020204" pitchFamily="34" charset="0"/>
              </a:rPr>
              <a:t>x</a:t>
            </a:r>
            <a:r>
              <a:rPr lang="en-US" altLang="en-US" sz="2800" u="sng">
                <a:latin typeface="Arial" panose="020B0604020202020204" pitchFamily="34" charset="0"/>
              </a:rPr>
              <a:t>-intercept</a:t>
            </a:r>
            <a:r>
              <a:rPr lang="en-US" altLang="en-US" sz="2800">
                <a:latin typeface="Arial" panose="020B0604020202020204" pitchFamily="34" charset="0"/>
              </a:rPr>
              <a:t> - the coordinate of a point where the graph crosses the </a:t>
            </a:r>
            <a:r>
              <a:rPr lang="en-US" altLang="en-US" sz="2800" i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-axis</a:t>
            </a:r>
            <a:r>
              <a:rPr lang="en-US" altLang="en-US" sz="2800">
                <a:latin typeface="Arial" panose="020B0604020202020204" pitchFamily="34" charset="0"/>
              </a:rPr>
              <a:t>.  (</a:t>
            </a:r>
            <a:r>
              <a:rPr lang="en-US" altLang="en-US" sz="2800" b="1">
                <a:latin typeface="Arial" panose="020B0604020202020204" pitchFamily="34" charset="0"/>
              </a:rPr>
              <a:t>Important – this is when </a:t>
            </a:r>
            <a:r>
              <a:rPr lang="en-US" altLang="en-US" sz="2800" b="1" i="1">
                <a:latin typeface="Arial" panose="020B0604020202020204" pitchFamily="34" charset="0"/>
              </a:rPr>
              <a:t>y</a:t>
            </a:r>
            <a:r>
              <a:rPr lang="en-US" altLang="en-US" sz="2800" b="1">
                <a:latin typeface="Arial" panose="020B0604020202020204" pitchFamily="34" charset="0"/>
              </a:rPr>
              <a:t> = 0</a:t>
            </a:r>
            <a:r>
              <a:rPr lang="en-US" altLang="en-US" sz="28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78C47054-7B4A-A191-B2D1-1E90211B6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71775"/>
            <a:ext cx="3733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u="sng">
                <a:latin typeface="Arial" panose="020B0604020202020204" pitchFamily="34" charset="0"/>
              </a:rPr>
              <a:t>y</a:t>
            </a:r>
            <a:r>
              <a:rPr lang="en-US" altLang="en-US" sz="2800" u="sng">
                <a:latin typeface="Arial" panose="020B0604020202020204" pitchFamily="34" charset="0"/>
              </a:rPr>
              <a:t>-intercept</a:t>
            </a:r>
            <a:r>
              <a:rPr lang="en-US" altLang="en-US" sz="2800">
                <a:latin typeface="Arial" panose="020B0604020202020204" pitchFamily="34" charset="0"/>
              </a:rPr>
              <a:t> - the coordinate of a point where the graph crosses the </a:t>
            </a:r>
            <a:r>
              <a:rPr lang="en-US" altLang="en-US" sz="2800" i="1">
                <a:solidFill>
                  <a:srgbClr val="FF0000"/>
                </a:solidFill>
                <a:latin typeface="Arial" panose="020B0604020202020204" pitchFamily="34" charset="0"/>
              </a:rPr>
              <a:t>y</a:t>
            </a:r>
            <a:r>
              <a:rPr lang="en-US" altLang="en-US" sz="2800">
                <a:solidFill>
                  <a:srgbClr val="FF0000"/>
                </a:solidFill>
                <a:latin typeface="Arial" panose="020B0604020202020204" pitchFamily="34" charset="0"/>
              </a:rPr>
              <a:t>-axis</a:t>
            </a:r>
            <a:r>
              <a:rPr lang="en-US" altLang="en-US" sz="2800">
                <a:latin typeface="Arial" panose="020B0604020202020204" pitchFamily="34" charset="0"/>
              </a:rPr>
              <a:t> </a:t>
            </a:r>
            <a:r>
              <a:rPr lang="en-US" altLang="en-US" sz="2800" b="1">
                <a:latin typeface="Arial" panose="020B0604020202020204" pitchFamily="34" charset="0"/>
              </a:rPr>
              <a:t>(when </a:t>
            </a:r>
            <a:r>
              <a:rPr lang="en-US" altLang="en-US" sz="2800" b="1" i="1">
                <a:latin typeface="Arial" panose="020B0604020202020204" pitchFamily="34" charset="0"/>
              </a:rPr>
              <a:t>x</a:t>
            </a:r>
            <a:r>
              <a:rPr lang="en-US" altLang="en-US" sz="2800" b="1">
                <a:latin typeface="Arial" panose="020B0604020202020204" pitchFamily="34" charset="0"/>
              </a:rPr>
              <a:t> = 0).</a:t>
            </a:r>
            <a:r>
              <a:rPr lang="en-US" altLang="en-US" sz="2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9" name="Oval 7">
            <a:extLst>
              <a:ext uri="{FF2B5EF4-FFF2-40B4-BE49-F238E27FC236}">
                <a16:creationId xmlns:a16="http://schemas.microsoft.com/office/drawing/2014/main" id="{417244AF-0471-A21B-3ADD-C9603DB2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1148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Line 11">
            <a:extLst>
              <a:ext uri="{FF2B5EF4-FFF2-40B4-BE49-F238E27FC236}">
                <a16:creationId xmlns:a16="http://schemas.microsoft.com/office/drawing/2014/main" id="{903F4C38-BBDB-D088-3C16-4E6A65E3F4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3352800"/>
            <a:ext cx="2514600" cy="2514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2" name="Oval 10">
            <a:extLst>
              <a:ext uri="{FF2B5EF4-FFF2-40B4-BE49-F238E27FC236}">
                <a16:creationId xmlns:a16="http://schemas.microsoft.com/office/drawing/2014/main" id="{0A6D0796-E541-A870-848F-E749B3976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7244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084" name="Text Box 12">
            <a:extLst>
              <a:ext uri="{FF2B5EF4-FFF2-40B4-BE49-F238E27FC236}">
                <a16:creationId xmlns:a16="http://schemas.microsoft.com/office/drawing/2014/main" id="{2291994C-EF1F-27BF-AEDB-02B692B7B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248400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Arial" panose="020B0604020202020204" pitchFamily="34" charset="0"/>
              </a:rPr>
              <a:t>x</a:t>
            </a:r>
            <a:r>
              <a:rPr lang="en-US" altLang="en-US" sz="2800">
                <a:latin typeface="Arial" panose="020B0604020202020204" pitchFamily="34" charset="0"/>
              </a:rPr>
              <a:t> - intercept</a:t>
            </a:r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5CBD5E04-F808-977F-D912-913C47F6DA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4495800"/>
            <a:ext cx="5334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816B367F-D9A9-4268-A1EA-C7255FC61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105400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Arial" panose="020B0604020202020204" pitchFamily="34" charset="0"/>
              </a:rPr>
              <a:t>y</a:t>
            </a:r>
            <a:r>
              <a:rPr lang="en-US" altLang="en-US" sz="2800">
                <a:latin typeface="Arial" panose="020B0604020202020204" pitchFamily="34" charset="0"/>
              </a:rPr>
              <a:t> - intercept</a:t>
            </a:r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4B0BEFE2-4AFC-B7FA-BCF9-715369632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876800"/>
            <a:ext cx="1981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8" grpId="0" autoUpdateAnimBg="0"/>
      <p:bldP spid="3079" grpId="0" animBg="1" autoUpdateAnimBg="0"/>
      <p:bldP spid="3082" grpId="0" animBg="1" autoUpdateAnimBg="0"/>
      <p:bldP spid="3084" grpId="0" autoUpdateAnimBg="0"/>
      <p:bldP spid="308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>
            <a:extLst>
              <a:ext uri="{FF2B5EF4-FFF2-40B4-BE49-F238E27FC236}">
                <a16:creationId xmlns:a16="http://schemas.microsoft.com/office/drawing/2014/main" id="{A2CF0468-F0AC-F5A0-8966-F5657E82B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461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EXAMPLES OF X-INTERCEPTS</a:t>
            </a: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8EF52BEE-945A-18CB-2701-7ECCEDCFA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57600"/>
            <a:ext cx="83994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EXAMPLES OF Y-INTERCEPTS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2A812622-F7F0-C538-D74F-FD76F4E2B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1598613"/>
            <a:ext cx="7366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(-2,0)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(-1,0)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(4,0)</a:t>
            </a:r>
          </a:p>
        </p:txBody>
      </p:sp>
      <p:sp>
        <p:nvSpPr>
          <p:cNvPr id="24581" name="TextBox 4">
            <a:extLst>
              <a:ext uri="{FF2B5EF4-FFF2-40B4-BE49-F238E27FC236}">
                <a16:creationId xmlns:a16="http://schemas.microsoft.com/office/drawing/2014/main" id="{D4B9199F-10E0-04E9-6E60-A53F96AB7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600200"/>
            <a:ext cx="9921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(1.8,0)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(-256,0)</a:t>
            </a: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2ED866DA-752E-739D-3E77-81CED42E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826000"/>
            <a:ext cx="863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(0,-44)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(0,19)</a:t>
            </a:r>
          </a:p>
        </p:txBody>
      </p:sp>
      <p:sp>
        <p:nvSpPr>
          <p:cNvPr id="24583" name="TextBox 6">
            <a:extLst>
              <a:ext uri="{FF2B5EF4-FFF2-40B4-BE49-F238E27FC236}">
                <a16:creationId xmlns:a16="http://schemas.microsoft.com/office/drawing/2014/main" id="{AED98B38-2C0C-88BB-10D5-7A88F4D44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4706938"/>
            <a:ext cx="658812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(0,0)</a:t>
            </a:r>
          </a:p>
        </p:txBody>
      </p:sp>
      <p:sp>
        <p:nvSpPr>
          <p:cNvPr id="24584" name="TextBox 7">
            <a:extLst>
              <a:ext uri="{FF2B5EF4-FFF2-40B4-BE49-F238E27FC236}">
                <a16:creationId xmlns:a16="http://schemas.microsoft.com/office/drawing/2014/main" id="{BE7EB355-D905-05B1-DD26-822951EE6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2938" y="1866900"/>
            <a:ext cx="2119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REMEMBER Y = 0</a:t>
            </a:r>
          </a:p>
        </p:txBody>
      </p:sp>
      <p:sp>
        <p:nvSpPr>
          <p:cNvPr id="24585" name="TextBox 8">
            <a:extLst>
              <a:ext uri="{FF2B5EF4-FFF2-40B4-BE49-F238E27FC236}">
                <a16:creationId xmlns:a16="http://schemas.microsoft.com/office/drawing/2014/main" id="{5199B82C-02A7-46F9-1C6C-753DF9EC6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4765675"/>
            <a:ext cx="2128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REMEMBER X = 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22C1A-F4ED-978C-5CF4-5B0151D83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4801"/>
            <a:ext cx="8229600" cy="4114800"/>
          </a:xfrm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ea typeface="+mn-ea"/>
                <a:cs typeface="+mn-cs"/>
              </a:rPr>
              <a:t>    </a:t>
            </a:r>
            <a:r>
              <a:rPr lang="en-US" sz="36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n-ea"/>
                <a:cs typeface="+mn-cs"/>
              </a:rPr>
              <a:t>Example 1</a:t>
            </a:r>
            <a:r>
              <a:rPr lang="en-US" b="1" dirty="0">
                <a:ea typeface="+mn-ea"/>
                <a:cs typeface="+mn-cs"/>
              </a:rPr>
              <a:t>: </a:t>
            </a: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Find the x-intercept and the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   y-intercept of the graph of 3x - 4y = 12.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n-ea"/>
                <a:cs typeface="+mn-cs"/>
              </a:rPr>
              <a:t>To find the x-intercept, plug zero in for y and solve for x.</a:t>
            </a: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n-ea"/>
                <a:cs typeface="+mn-cs"/>
              </a:rPr>
              <a:t>To find the y-intercept, plug zero in for x and solve for y.</a:t>
            </a: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id="{7C75A7C4-BDF7-4990-81FE-7CC6C7260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962400"/>
            <a:ext cx="3505200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0FD34-C72F-8912-DA6F-B152A5531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  <a:ln>
            <a:miter lim="800000"/>
            <a:headEnd/>
            <a:tailEnd/>
          </a:ln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                             </a:t>
            </a:r>
            <a:r>
              <a:rPr lang="en-US" sz="40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3x - 4y = 12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   </a:t>
            </a:r>
            <a:r>
              <a:rPr lang="en-US" b="1" u="sng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n-ea"/>
                <a:cs typeface="+mn-cs"/>
              </a:rPr>
              <a:t> x-intercept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a typeface="+mn-ea"/>
                <a:cs typeface="+mn-cs"/>
              </a:rPr>
              <a:t>    3x – 4</a:t>
            </a: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rgbClr val="FFFF00"/>
                </a:solidFill>
                <a:ea typeface="+mn-ea"/>
                <a:cs typeface="+mn-cs"/>
              </a:rPr>
              <a:t>(0) </a:t>
            </a: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a typeface="+mn-ea"/>
                <a:cs typeface="+mn-cs"/>
              </a:rPr>
              <a:t>= 12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a typeface="+mn-ea"/>
                <a:cs typeface="+mn-cs"/>
              </a:rPr>
              <a:t>        3x = 12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a typeface="+mn-ea"/>
                <a:cs typeface="+mn-cs"/>
              </a:rPr>
              <a:t>          x = 4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ea typeface="+mn-ea"/>
                <a:cs typeface="+mn-cs"/>
              </a:rPr>
              <a:t>                                  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410491-6C5D-77AD-DB3D-F80202C57D1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506788" y="2286000"/>
            <a:ext cx="1979612" cy="1588"/>
          </a:xfrm>
          <a:prstGeom prst="line">
            <a:avLst/>
          </a:prstGeom>
          <a:noFill/>
          <a:ln w="38100">
            <a:solidFill>
              <a:srgbClr val="1B587C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45866D1-75DC-0E97-7831-BB3708796ACD}"/>
              </a:ext>
            </a:extLst>
          </p:cNvPr>
          <p:cNvSpPr/>
          <p:nvPr/>
        </p:nvSpPr>
        <p:spPr>
          <a:xfrm>
            <a:off x="4572000" y="205740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latin typeface="+mn-lt"/>
                <a:cs typeface="+mn-cs"/>
              </a:rPr>
              <a:t>3</a:t>
            </a: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(0) </a:t>
            </a: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latin typeface="+mn-lt"/>
                <a:cs typeface="+mn-cs"/>
              </a:rPr>
              <a:t> – 4</a:t>
            </a: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y</a:t>
            </a: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latin typeface="+mn-lt"/>
                <a:cs typeface="+mn-cs"/>
              </a:rPr>
              <a:t>=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latin typeface="+mn-lt"/>
                <a:cs typeface="+mn-cs"/>
              </a:rPr>
              <a:t>    -4y = 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latin typeface="+mn-lt"/>
                <a:cs typeface="+mn-cs"/>
              </a:rPr>
              <a:t>    y = -3</a:t>
            </a: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B25DA4-76E7-17E8-F44D-4992E7393ACE}"/>
              </a:ext>
            </a:extLst>
          </p:cNvPr>
          <p:cNvSpPr/>
          <p:nvPr/>
        </p:nvSpPr>
        <p:spPr>
          <a:xfrm>
            <a:off x="5410200" y="1219200"/>
            <a:ext cx="25985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ln>
                  <a:solidFill>
                    <a:schemeClr val="tx2">
                      <a:lumMod val="75000"/>
                      <a:lumOff val="2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y-intercept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D68786-EDB1-41C6-9EED-98343A114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344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(4,0)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FCDBC2-86E5-CB5C-3922-4849E3F3F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962400"/>
            <a:ext cx="15335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Arial" panose="020B0604020202020204" pitchFamily="34" charset="0"/>
              </a:rPr>
              <a:t>(0,-3)</a:t>
            </a:r>
          </a:p>
        </p:txBody>
      </p:sp>
      <p:pic>
        <p:nvPicPr>
          <p:cNvPr id="26632" name="Picture 10" descr="Blank Graph.tiff">
            <a:extLst>
              <a:ext uri="{FF2B5EF4-FFF2-40B4-BE49-F238E27FC236}">
                <a16:creationId xmlns:a16="http://schemas.microsoft.com/office/drawing/2014/main" id="{0CD8353D-7FD9-8974-BC30-5642A9EBF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35814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69C7575D-8586-7E8A-F8B5-13A29C4E6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953000"/>
            <a:ext cx="228600" cy="152400"/>
          </a:xfrm>
          <a:prstGeom prst="ellipse">
            <a:avLst/>
          </a:prstGeom>
          <a:gradFill rotWithShape="1">
            <a:gsLst>
              <a:gs pos="0">
                <a:srgbClr val="FF7C00"/>
              </a:gs>
              <a:gs pos="20000">
                <a:srgbClr val="FF7C00"/>
              </a:gs>
              <a:gs pos="100000">
                <a:srgbClr val="CC5D00"/>
              </a:gs>
            </a:gsLst>
            <a:lin ang="5400000"/>
          </a:gradFill>
          <a:ln w="9525">
            <a:solidFill>
              <a:srgbClr val="F07C03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62D17B7-A46E-E4FB-2BA2-E2BB856D1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410200"/>
            <a:ext cx="228600" cy="152400"/>
          </a:xfrm>
          <a:prstGeom prst="ellipse">
            <a:avLst/>
          </a:prstGeom>
          <a:gradFill rotWithShape="1">
            <a:gsLst>
              <a:gs pos="0">
                <a:srgbClr val="FF7C00"/>
              </a:gs>
              <a:gs pos="20000">
                <a:srgbClr val="FF7C00"/>
              </a:gs>
              <a:gs pos="100000">
                <a:srgbClr val="CC5D00"/>
              </a:gs>
            </a:gsLst>
            <a:lin ang="5400000"/>
          </a:gradFill>
          <a:ln w="9525">
            <a:solidFill>
              <a:srgbClr val="F07C03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4F607BD-DE0B-D08A-171F-37FEA653893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743200" y="4191000"/>
            <a:ext cx="2971800" cy="22860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E5946A6-88BD-97D8-48BB-360B27210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4378325"/>
            <a:ext cx="226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Make a small t-chart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6E8E22C-C4F1-1B53-9C6B-CB118BC4E35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52401" y="5943600"/>
            <a:ext cx="1828800" cy="31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8BD36D-FC82-0954-EB68-0813F66E20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3400" y="5334000"/>
            <a:ext cx="12192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905D1F-57BF-74A9-802C-99DDF7391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5557838"/>
            <a:ext cx="312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DC24EC-EAC6-75CA-15A7-2D366F239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5588000"/>
            <a:ext cx="390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-3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1C430B-271A-D2BD-9204-7270B887B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53000"/>
            <a:ext cx="865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x      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 animBg="1"/>
      <p:bldP spid="13" grpId="0" animBg="1"/>
      <p:bldP spid="17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E15E63C-CFF2-04D9-ABB5-A2EF2ECF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 when is it a good idea to use x and y intercepts to graph???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B4C0FB7-B019-F30A-B14F-0CD2548BD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When the two coefficients go into the constant!!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2x + 3y = 6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-3x – 4y = 24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12x + 5y = 60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5x – 4y = 40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EAEC5E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3F4B6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738</Words>
  <Application>Microsoft Office PowerPoint</Application>
  <PresentationFormat>On-screen Show (4:3)</PresentationFormat>
  <Paragraphs>131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Tahoma</vt:lpstr>
      <vt:lpstr>Times</vt:lpstr>
      <vt:lpstr>Times New Roman</vt:lpstr>
      <vt:lpstr>Verdana</vt:lpstr>
      <vt:lpstr>Wingdings</vt:lpstr>
      <vt:lpstr>Office Theme</vt:lpstr>
      <vt:lpstr>Blank Presentation</vt:lpstr>
      <vt:lpstr>Equation</vt:lpstr>
      <vt:lpstr>Graphing Using x and y Intercepts     </vt:lpstr>
      <vt:lpstr>What does it mean to INTERCEPT a pass in football?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 when is it a good idea to use x and y intercepts to graph???</vt:lpstr>
      <vt:lpstr>Example 2:    Graph the equation        4x + 8y =24 using the x and y-intercepts.</vt:lpstr>
      <vt:lpstr>PowerPoint Presentation</vt:lpstr>
      <vt:lpstr>PowerPoint Presentation</vt:lpstr>
      <vt:lpstr>Graph  4x + 3y = 12  using intercepts</vt:lpstr>
      <vt:lpstr>Horizontal and Vertical Lines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Graphing Using Intercepts</dc:title>
  <dc:creator>Larson, Sladjana</dc:creator>
  <cp:lastModifiedBy>Lyn ZHANG</cp:lastModifiedBy>
  <cp:revision>19</cp:revision>
  <cp:lastPrinted>2019-09-13T15:34:44Z</cp:lastPrinted>
  <dcterms:created xsi:type="dcterms:W3CDTF">2012-11-21T13:13:15Z</dcterms:created>
  <dcterms:modified xsi:type="dcterms:W3CDTF">2022-10-24T02:34:43Z</dcterms:modified>
</cp:coreProperties>
</file>