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274" r:id="rId3"/>
    <p:sldId id="279" r:id="rId4"/>
    <p:sldId id="280" r:id="rId5"/>
    <p:sldId id="285" r:id="rId6"/>
    <p:sldId id="290" r:id="rId7"/>
    <p:sldId id="291" r:id="rId8"/>
    <p:sldId id="295" r:id="rId9"/>
    <p:sldId id="294" r:id="rId10"/>
    <p:sldId id="297" r:id="rId11"/>
    <p:sldId id="298" r:id="rId12"/>
  </p:sldIdLst>
  <p:sldSz cx="12188825" cy="6858000"/>
  <p:notesSz cx="6858000" cy="9144000"/>
  <p:embeddedFontLst>
    <p:embeddedFont>
      <p:font typeface="AR BERKLEY" panose="020B0604020202020204" charset="0"/>
      <p:regular r:id="rId15"/>
    </p:embeddedFont>
    <p:embeddedFont>
      <p:font typeface="AR CENA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mbria Math" panose="02040503050406030204" pitchFamily="18" charset="0"/>
      <p:regular r:id="rId23"/>
    </p:embeddedFont>
    <p:embeddedFont>
      <p:font typeface="Corbel" panose="020B0503020204020204" pitchFamily="34" charset="0"/>
      <p:regular r:id="rId24"/>
      <p:bold r:id="rId25"/>
      <p:italic r:id="rId26"/>
      <p:boldItalic r:id="rId27"/>
    </p:embeddedFont>
    <p:embeddedFont>
      <p:font typeface="Euphemia" panose="020B0503040102020104" pitchFamily="3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95" autoAdjust="0"/>
  </p:normalViewPr>
  <p:slideViewPr>
    <p:cSldViewPr showGuides="1">
      <p:cViewPr varScale="1">
        <p:scale>
          <a:sx n="66" d="100"/>
          <a:sy n="66" d="100"/>
        </p:scale>
        <p:origin x="642" y="66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71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1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4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98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48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3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88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03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7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41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3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BBB0-96F0-4077-A278-0F3FB5C10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22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4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11" Type="http://schemas.openxmlformats.org/officeDocument/2006/relationships/image" Target="../media/image48.pn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50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36.png"/><Relationship Id="rId12" Type="http://schemas.openxmlformats.org/officeDocument/2006/relationships/image" Target="../media/image3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11" Type="http://schemas.openxmlformats.org/officeDocument/2006/relationships/image" Target="../media/image40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39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4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46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Monday, 24 October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7446" y="1750168"/>
            <a:ext cx="8362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Recap: General Equation of a Straight Line…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58108" y="2036170"/>
            <a:ext cx="674575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CENA" panose="02000000000000000000" pitchFamily="2" charset="0"/>
              </a:rPr>
              <a:t>y = mx + 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04302" y="2027553"/>
            <a:ext cx="123783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CENA" panose="02000000000000000000" pitchFamily="2" charset="0"/>
              </a:rPr>
              <a:t>m</a:t>
            </a: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 flipV="1">
            <a:off x="5448705" y="3942309"/>
            <a:ext cx="789723" cy="6135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26983" y="4609544"/>
                <a:ext cx="2817887" cy="1365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AR CENA" panose="02000000000000000000" pitchFamily="2" charset="0"/>
                  </a:rPr>
                  <a:t>The ‘m’ represents the gradient of the line: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b="0" i="0" smtClean="0">
                        <a:solidFill>
                          <a:srgbClr val="FF0000"/>
                        </a:solidFill>
                        <a:latin typeface="AR CENA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GB" sz="2400" b="0" i="0" baseline="-2500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AR BERKLEY" panose="02000000000000000000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GB" sz="2400" b="0" i="0" baseline="-2500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GB" sz="2400" b="0" i="0" baseline="-2500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GB" sz="2400" b="0" i="0" baseline="-2500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GB" sz="2400" b="0" i="0" baseline="-2500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983" y="4609544"/>
                <a:ext cx="2817887" cy="1365758"/>
              </a:xfrm>
              <a:prstGeom prst="rect">
                <a:avLst/>
              </a:prstGeom>
              <a:blipFill>
                <a:blip r:embed="rId7"/>
                <a:stretch>
                  <a:fillRect l="-216" t="-3571" r="-2597" b="-8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7958297" y="2022320"/>
            <a:ext cx="212910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CENA" panose="02000000000000000000" pitchFamily="2" charset="0"/>
              </a:rPr>
              <a:t>+ </a:t>
            </a:r>
            <a:r>
              <a:rPr lang="en-US" sz="138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CENA" panose="02000000000000000000" pitchFamily="2" charset="0"/>
              </a:rPr>
              <a:t>c</a:t>
            </a:r>
            <a:endParaRPr lang="en-US" sz="138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CENA" panose="02000000000000000000" pitchFamily="2" charset="0"/>
            </a:endParaRPr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 flipH="1" flipV="1">
            <a:off x="9118748" y="3843228"/>
            <a:ext cx="430255" cy="63984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295406" y="4510463"/>
            <a:ext cx="2724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The ‘c’ represents the y-intercept of the line:</a:t>
            </a:r>
          </a:p>
          <a:p>
            <a:pPr algn="ctr"/>
            <a:r>
              <a:rPr lang="en-GB" sz="2400" b="0" dirty="0">
                <a:solidFill>
                  <a:srgbClr val="FF0000"/>
                </a:solidFill>
                <a:latin typeface="AR CENA" panose="02000000000000000000" pitchFamily="2" charset="0"/>
              </a:rPr>
              <a:t>(where the line crosses the y-axis).</a:t>
            </a:r>
            <a:endParaRPr lang="en-GB" sz="2400" dirty="0">
              <a:solidFill>
                <a:srgbClr val="FF0000"/>
              </a:solidFill>
              <a:latin typeface="AR CENA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F36E2-D6F1-69B7-68A0-0988FA2087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1689" y="759742"/>
            <a:ext cx="6792176" cy="95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Monday, 24 October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947" y="836712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BBDA73-EF1B-4F19-8733-52DC2B5531DA}"/>
              </a:ext>
            </a:extLst>
          </p:cNvPr>
          <p:cNvSpPr txBox="1"/>
          <p:nvPr/>
        </p:nvSpPr>
        <p:spPr>
          <a:xfrm>
            <a:off x="1994234" y="1747193"/>
            <a:ext cx="100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Equations of Perpendicular Lines: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7852BC-2CD3-4E6A-92F1-56F85D13FDC8}"/>
              </a:ext>
            </a:extLst>
          </p:cNvPr>
          <p:cNvSpPr txBox="1"/>
          <p:nvPr/>
        </p:nvSpPr>
        <p:spPr>
          <a:xfrm>
            <a:off x="1773932" y="2243920"/>
            <a:ext cx="10414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Find the equation of the line perpendicular to y = 2x + 4 and passing through the point (3, 7).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66D623E-77FC-42B4-83CE-CC24B7F59B11}"/>
              </a:ext>
            </a:extLst>
          </p:cNvPr>
          <p:cNvSpPr txBox="1">
            <a:spLocks/>
          </p:cNvSpPr>
          <p:nvPr/>
        </p:nvSpPr>
        <p:spPr>
          <a:xfrm>
            <a:off x="2008021" y="2767140"/>
            <a:ext cx="3291186" cy="7428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GB" sz="2400" dirty="0">
                <a:solidFill>
                  <a:srgbClr val="00B050"/>
                </a:solidFill>
                <a:latin typeface="AR CENA" panose="02000000000000000000" pitchFamily="2" charset="0"/>
              </a:rPr>
              <a:t>What is the gradient of the line given…?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F758ED-7884-4C9D-9130-45C0A92F0BC6}"/>
              </a:ext>
            </a:extLst>
          </p:cNvPr>
          <p:cNvSpPr txBox="1"/>
          <p:nvPr/>
        </p:nvSpPr>
        <p:spPr>
          <a:xfrm>
            <a:off x="2835055" y="3471925"/>
            <a:ext cx="1634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  <a:latin typeface="AR CENA" panose="02000000000000000000" pitchFamily="2" charset="0"/>
              </a:rPr>
              <a:t>y = 2x + 4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6989B3-2151-4174-BD49-722A1FB74318}"/>
              </a:ext>
            </a:extLst>
          </p:cNvPr>
          <p:cNvSpPr txBox="1"/>
          <p:nvPr/>
        </p:nvSpPr>
        <p:spPr>
          <a:xfrm>
            <a:off x="2757787" y="4469221"/>
            <a:ext cx="84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  <a:latin typeface="AR CENA" panose="02000000000000000000" pitchFamily="2" charset="0"/>
              </a:rPr>
              <a:t>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AECF0D05-C755-4F3D-8522-DF5F528B2D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63669" y="5503614"/>
                <a:ext cx="2177614" cy="4878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ctr">
                  <a:buNone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2400" dirty="0">
                    <a:solidFill>
                      <a:srgbClr val="00B0F0"/>
                    </a:solidFill>
                    <a:latin typeface="AR CENA" panose="02000000000000000000" pitchFamily="2" charset="0"/>
                  </a:rPr>
                  <a:t> y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b="0" i="0" smtClean="0">
                        <a:solidFill>
                          <a:srgbClr val="00B0F0"/>
                        </a:solidFill>
                        <a:latin typeface="AR CENA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00B0F0"/>
                            </a:solidFill>
                            <a:latin typeface="AR CENA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00B0F0"/>
                            </a:solidFill>
                            <a:latin typeface="AR CENA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00B0F0"/>
                    </a:solidFill>
                    <a:latin typeface="AR CENA" panose="02000000000000000000" pitchFamily="2" charset="0"/>
                  </a:rPr>
                  <a:t> x + c</a:t>
                </a:r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AECF0D05-C755-4F3D-8522-DF5F528B2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669" y="5503614"/>
                <a:ext cx="2177614" cy="487889"/>
              </a:xfrm>
              <a:prstGeom prst="rect">
                <a:avLst/>
              </a:prstGeom>
              <a:blipFill>
                <a:blip r:embed="rId7"/>
                <a:stretch>
                  <a:fillRect b="-4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C685543-2140-4387-8BC0-817097059A82}"/>
              </a:ext>
            </a:extLst>
          </p:cNvPr>
          <p:cNvSpPr txBox="1">
            <a:spLocks/>
          </p:cNvSpPr>
          <p:nvPr/>
        </p:nvSpPr>
        <p:spPr>
          <a:xfrm>
            <a:off x="6322946" y="2742193"/>
            <a:ext cx="5328592" cy="1202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To find the value of c, substitute your pair of coordinates into the equation…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2DE92B9-6E4D-4D4E-95DB-484831276BD2}"/>
              </a:ext>
            </a:extLst>
          </p:cNvPr>
          <p:cNvSpPr txBox="1">
            <a:spLocks/>
          </p:cNvSpPr>
          <p:nvPr/>
        </p:nvSpPr>
        <p:spPr>
          <a:xfrm>
            <a:off x="6668374" y="3687538"/>
            <a:ext cx="2016451" cy="48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sub (</a:t>
            </a:r>
            <a:r>
              <a:rPr lang="en-GB" sz="2400" dirty="0">
                <a:solidFill>
                  <a:srgbClr val="FFC000"/>
                </a:solidFill>
                <a:latin typeface="AR CENA" panose="02000000000000000000" pitchFamily="2" charset="0"/>
              </a:rPr>
              <a:t>3</a:t>
            </a: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, </a:t>
            </a:r>
            <a:r>
              <a:rPr lang="en-GB" sz="2400" dirty="0">
                <a:solidFill>
                  <a:srgbClr val="FF0066"/>
                </a:solidFill>
                <a:latin typeface="AR CENA" panose="02000000000000000000" pitchFamily="2" charset="0"/>
              </a:rPr>
              <a:t>7</a:t>
            </a: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) </a:t>
            </a: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  <a:sym typeface="Wingdings" panose="05000000000000000000" pitchFamily="2" charset="2"/>
              </a:rPr>
              <a:t></a:t>
            </a:r>
            <a:endParaRPr lang="en-GB" sz="2400" dirty="0">
              <a:solidFill>
                <a:srgbClr val="7030A0"/>
              </a:solidFill>
              <a:latin typeface="AR CENA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7FBF80A8-53A3-4AB4-A6B7-F1E97CB2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52040" y="3540227"/>
                <a:ext cx="2016451" cy="4878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ctr">
                  <a:buNone/>
                </a:pPr>
                <a:r>
                  <a:rPr lang="en-GB" sz="2400" dirty="0">
                    <a:solidFill>
                      <a:srgbClr val="FF0066"/>
                    </a:solidFill>
                    <a:latin typeface="AR CENA" panose="02000000000000000000" pitchFamily="2" charset="0"/>
                  </a:rPr>
                  <a:t>7</a:t>
                </a:r>
                <a:r>
                  <a:rPr lang="en-GB" sz="2400" dirty="0">
                    <a:solidFill>
                      <a:srgbClr val="7030A0"/>
                    </a:solidFill>
                    <a:latin typeface="AR CENA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i="0">
                        <a:solidFill>
                          <a:srgbClr val="7030A0"/>
                        </a:solidFill>
                        <a:latin typeface="AR CENA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GB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>
                            <a:solidFill>
                              <a:srgbClr val="7030A0"/>
                            </a:solidFill>
                            <a:latin typeface="AR CENA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>
                            <a:solidFill>
                              <a:srgbClr val="7030A0"/>
                            </a:solidFill>
                            <a:latin typeface="AR CENA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7030A0"/>
                    </a:solidFill>
                    <a:latin typeface="AR CENA" panose="02000000000000000000" pitchFamily="2" charset="0"/>
                  </a:rPr>
                  <a:t>(</a:t>
                </a:r>
                <a:r>
                  <a:rPr lang="en-GB" sz="2400" dirty="0">
                    <a:solidFill>
                      <a:srgbClr val="FFC000"/>
                    </a:solidFill>
                    <a:latin typeface="AR CENA" panose="02000000000000000000" pitchFamily="2" charset="0"/>
                  </a:rPr>
                  <a:t>3</a:t>
                </a:r>
                <a:r>
                  <a:rPr lang="en-GB" sz="2400" dirty="0">
                    <a:solidFill>
                      <a:srgbClr val="7030A0"/>
                    </a:solidFill>
                    <a:latin typeface="AR CENA" panose="02000000000000000000" pitchFamily="2" charset="0"/>
                  </a:rPr>
                  <a:t>) + c</a:t>
                </a: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7FBF80A8-53A3-4AB4-A6B7-F1E97CB2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040" y="3540227"/>
                <a:ext cx="2016451" cy="487889"/>
              </a:xfrm>
              <a:prstGeom prst="rect">
                <a:avLst/>
              </a:prstGeom>
              <a:blipFill>
                <a:blip r:embed="rId8"/>
                <a:stretch>
                  <a:fillRect r="-302" b="-4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BF6BF4ED-6DC6-4ED1-949E-6AF48FCDCB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39170" y="4214420"/>
                <a:ext cx="2165422" cy="4878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ctr">
                  <a:buNone/>
                </a:pPr>
                <a:r>
                  <a:rPr lang="en-GB" sz="2400" dirty="0">
                    <a:solidFill>
                      <a:srgbClr val="FF0066"/>
                    </a:solidFill>
                    <a:latin typeface="AR CENA" panose="02000000000000000000" pitchFamily="2" charset="0"/>
                  </a:rPr>
                  <a:t>7</a:t>
                </a:r>
                <a:r>
                  <a:rPr lang="en-GB" sz="2400" dirty="0">
                    <a:solidFill>
                      <a:srgbClr val="7030A0"/>
                    </a:solidFill>
                    <a:latin typeface="AR CENA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i="0">
                        <a:solidFill>
                          <a:srgbClr val="7030A0"/>
                        </a:solidFill>
                        <a:latin typeface="AR CENA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GB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7030A0"/>
                            </a:solidFill>
                            <a:latin typeface="AR CENA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>
                            <a:solidFill>
                              <a:srgbClr val="7030A0"/>
                            </a:solidFill>
                            <a:latin typeface="AR CENA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7030A0"/>
                    </a:solidFill>
                    <a:latin typeface="AR CENA" panose="02000000000000000000" pitchFamily="2" charset="0"/>
                  </a:rPr>
                  <a:t> + c</a:t>
                </a: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BF6BF4ED-6DC6-4ED1-949E-6AF48FCDC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170" y="4214420"/>
                <a:ext cx="2165422" cy="487889"/>
              </a:xfrm>
              <a:prstGeom prst="rect">
                <a:avLst/>
              </a:prstGeom>
              <a:blipFill>
                <a:blip r:embed="rId9"/>
                <a:stretch>
                  <a:fillRect b="-4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FA280DC6-868D-4AB2-B64E-E176B40C01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75287" y="4805940"/>
                <a:ext cx="1462688" cy="4878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>
                            <a:solidFill>
                              <a:srgbClr val="7030A0"/>
                            </a:solidFill>
                            <a:latin typeface="AR CENA" panose="02000000000000000000" pitchFamily="2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7030A0"/>
                            </a:solidFill>
                            <a:latin typeface="AR CENA" panose="02000000000000000000" pitchFamily="2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>
                            <a:solidFill>
                              <a:srgbClr val="7030A0"/>
                            </a:solidFill>
                            <a:latin typeface="AR CENA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7030A0"/>
                    </a:solidFill>
                    <a:latin typeface="AR CENA" panose="02000000000000000000" pitchFamily="2" charset="0"/>
                  </a:rPr>
                  <a:t> = c</a:t>
                </a: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FA280DC6-868D-4AB2-B64E-E176B40C0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287" y="4805940"/>
                <a:ext cx="1462688" cy="487889"/>
              </a:xfrm>
              <a:prstGeom prst="rect">
                <a:avLst/>
              </a:prstGeom>
              <a:blipFill>
                <a:blip r:embed="rId10"/>
                <a:stretch>
                  <a:fillRect b="-4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7C93EC6F-0289-42E2-908B-ECB31C7922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04280" y="5498052"/>
                <a:ext cx="4165924" cy="654789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ctr">
                  <a:buNone/>
                </a:pPr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</a:rPr>
                  <a:t>So, the equation is … y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i="0" smtClean="0">
                        <a:solidFill>
                          <a:srgbClr val="FF0000"/>
                        </a:solidFill>
                        <a:latin typeface="AR CENA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</a:rPr>
                  <a:t>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7C93EC6F-0289-42E2-908B-ECB31C792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280" y="5498052"/>
                <a:ext cx="4165924" cy="654789"/>
              </a:xfrm>
              <a:prstGeom prst="rect">
                <a:avLst/>
              </a:prstGeom>
              <a:blipFill>
                <a:blip r:embed="rId11"/>
                <a:stretch>
                  <a:fillRect l="-726" r="-1742" b="-6195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8800D9C4-9402-448F-B7CB-BCCDF70EA33D}"/>
              </a:ext>
            </a:extLst>
          </p:cNvPr>
          <p:cNvSpPr/>
          <p:nvPr/>
        </p:nvSpPr>
        <p:spPr>
          <a:xfrm>
            <a:off x="3388087" y="3543148"/>
            <a:ext cx="314128" cy="324455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ADD4FAF-1C11-439B-8407-3E9E4641ABB2}"/>
              </a:ext>
            </a:extLst>
          </p:cNvPr>
          <p:cNvCxnSpPr/>
          <p:nvPr/>
        </p:nvCxnSpPr>
        <p:spPr>
          <a:xfrm flipH="1">
            <a:off x="3280075" y="3998441"/>
            <a:ext cx="216024" cy="432614"/>
          </a:xfrm>
          <a:prstGeom prst="straightConnector1">
            <a:avLst/>
          </a:prstGeom>
          <a:ln w="38100">
            <a:solidFill>
              <a:srgbClr val="FF006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F3B7B27-9083-4D89-A840-D39C62E16C00}"/>
              </a:ext>
            </a:extLst>
          </p:cNvPr>
          <p:cNvSpPr txBox="1"/>
          <p:nvPr/>
        </p:nvSpPr>
        <p:spPr>
          <a:xfrm>
            <a:off x="3653614" y="4557715"/>
            <a:ext cx="2588010" cy="83099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66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…remember the </a:t>
            </a:r>
            <a:r>
              <a:rPr lang="en-GB" sz="2400" b="1" dirty="0">
                <a:solidFill>
                  <a:srgbClr val="FF0066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negative reciprocal</a:t>
            </a:r>
            <a:r>
              <a:rPr lang="en-GB" sz="2400" dirty="0">
                <a:solidFill>
                  <a:srgbClr val="FF0066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…!</a:t>
            </a:r>
          </a:p>
        </p:txBody>
      </p:sp>
    </p:spTree>
    <p:extLst>
      <p:ext uri="{BB962C8B-B14F-4D97-AF65-F5344CB8AC3E}">
        <p14:creationId xmlns:p14="http://schemas.microsoft.com/office/powerpoint/2010/main" val="1370500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8" grpId="0"/>
      <p:bldP spid="29" grpId="0"/>
      <p:bldP spid="30" grpId="0"/>
      <p:bldP spid="33" grpId="0"/>
      <p:bldP spid="34" grpId="0"/>
      <p:bldP spid="35" grpId="0"/>
      <p:bldP spid="36" grpId="0" animBg="1"/>
      <p:bldP spid="37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Monday, 24 October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947" y="836712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25294-ACF7-4247-8468-B4B4490E0C5E}"/>
              </a:ext>
            </a:extLst>
          </p:cNvPr>
          <p:cNvSpPr txBox="1"/>
          <p:nvPr/>
        </p:nvSpPr>
        <p:spPr>
          <a:xfrm>
            <a:off x="6707275" y="1760918"/>
            <a:ext cx="529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Investigation (Part 1):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F6216A-9D16-4F91-9794-3F2943F924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871" t="18477" r="39366" b="11122"/>
          <a:stretch/>
        </p:blipFill>
        <p:spPr>
          <a:xfrm>
            <a:off x="1999947" y="1606153"/>
            <a:ext cx="4707328" cy="45708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118A6F-4C3C-43C9-ABEA-92A38431A119}"/>
              </a:ext>
            </a:extLst>
          </p:cNvPr>
          <p:cNvSpPr txBox="1"/>
          <p:nvPr/>
        </p:nvSpPr>
        <p:spPr>
          <a:xfrm>
            <a:off x="6969294" y="2341314"/>
            <a:ext cx="483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Draw the graphs of the following –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B0B3E1-DB2C-4EEC-8344-D6FD3F2237D2}"/>
              </a:ext>
            </a:extLst>
          </p:cNvPr>
          <p:cNvSpPr txBox="1"/>
          <p:nvPr/>
        </p:nvSpPr>
        <p:spPr>
          <a:xfrm>
            <a:off x="6969294" y="2836718"/>
            <a:ext cx="483820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</a:t>
            </a:r>
          </a:p>
          <a:p>
            <a:pPr algn="ctr"/>
            <a:endParaRPr lang="en-GB" sz="11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B05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– 4</a:t>
            </a:r>
          </a:p>
          <a:p>
            <a:pPr algn="ctr"/>
            <a:endParaRPr lang="en-GB" sz="11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B0F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+ 3</a:t>
            </a:r>
          </a:p>
          <a:p>
            <a:pPr algn="ctr"/>
            <a:endParaRPr lang="en-GB" sz="11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- 9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5D051A-4DBE-4375-BBBA-6FD5C1EB128E}"/>
              </a:ext>
            </a:extLst>
          </p:cNvPr>
          <p:cNvCxnSpPr>
            <a:cxnSpLocks/>
          </p:cNvCxnSpPr>
          <p:nvPr/>
        </p:nvCxnSpPr>
        <p:spPr>
          <a:xfrm flipH="1">
            <a:off x="3286100" y="1760918"/>
            <a:ext cx="2160240" cy="4332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BB5E33-B260-45F4-B498-2604E2687516}"/>
              </a:ext>
            </a:extLst>
          </p:cNvPr>
          <p:cNvCxnSpPr>
            <a:cxnSpLocks/>
          </p:cNvCxnSpPr>
          <p:nvPr/>
        </p:nvCxnSpPr>
        <p:spPr>
          <a:xfrm flipH="1">
            <a:off x="3790156" y="1725406"/>
            <a:ext cx="2160240" cy="43678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EB53F8-F882-4F17-B95E-6EC633910608}"/>
              </a:ext>
            </a:extLst>
          </p:cNvPr>
          <p:cNvCxnSpPr>
            <a:cxnSpLocks/>
          </p:cNvCxnSpPr>
          <p:nvPr/>
        </p:nvCxnSpPr>
        <p:spPr>
          <a:xfrm flipH="1">
            <a:off x="2926060" y="1760918"/>
            <a:ext cx="2232249" cy="433237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C433B9-D846-4E55-A490-783A62041898}"/>
              </a:ext>
            </a:extLst>
          </p:cNvPr>
          <p:cNvCxnSpPr>
            <a:cxnSpLocks/>
          </p:cNvCxnSpPr>
          <p:nvPr/>
        </p:nvCxnSpPr>
        <p:spPr>
          <a:xfrm flipH="1">
            <a:off x="4247933" y="1760918"/>
            <a:ext cx="2206519" cy="438304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C8A34C3-29D4-47C7-8B4B-47EA1B881C45}"/>
              </a:ext>
            </a:extLst>
          </p:cNvPr>
          <p:cNvSpPr txBox="1"/>
          <p:nvPr/>
        </p:nvSpPr>
        <p:spPr>
          <a:xfrm>
            <a:off x="7664138" y="5169282"/>
            <a:ext cx="3371241" cy="83099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What do you notice about the lines…?</a:t>
            </a:r>
          </a:p>
        </p:txBody>
      </p:sp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71445C08-43B1-4E19-8CDA-71E06462FC7F}"/>
              </a:ext>
            </a:extLst>
          </p:cNvPr>
          <p:cNvSpPr/>
          <p:nvPr/>
        </p:nvSpPr>
        <p:spPr>
          <a:xfrm>
            <a:off x="1969197" y="1641664"/>
            <a:ext cx="2180999" cy="1506569"/>
          </a:xfrm>
          <a:prstGeom prst="cloudCallout">
            <a:avLst>
              <a:gd name="adj1" fmla="val 30004"/>
              <a:gd name="adj2" fmla="val 94639"/>
            </a:avLst>
          </a:prstGeom>
          <a:solidFill>
            <a:srgbClr val="CC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 CENA" panose="02000000000000000000" pitchFamily="2" charset="0"/>
              </a:rPr>
              <a:t>The lines are parallel</a:t>
            </a:r>
          </a:p>
        </p:txBody>
      </p:sp>
      <p:sp>
        <p:nvSpPr>
          <p:cNvPr id="30" name="Thought Bubble: Cloud 29">
            <a:extLst>
              <a:ext uri="{FF2B5EF4-FFF2-40B4-BE49-F238E27FC236}">
                <a16:creationId xmlns:a16="http://schemas.microsoft.com/office/drawing/2014/main" id="{8D803B26-47E7-4CE9-845E-DF3EBB9F3CC7}"/>
              </a:ext>
            </a:extLst>
          </p:cNvPr>
          <p:cNvSpPr/>
          <p:nvPr/>
        </p:nvSpPr>
        <p:spPr>
          <a:xfrm>
            <a:off x="5112120" y="4939183"/>
            <a:ext cx="2396632" cy="1140435"/>
          </a:xfrm>
          <a:prstGeom prst="cloudCallout">
            <a:avLst>
              <a:gd name="adj1" fmla="val -35244"/>
              <a:gd name="adj2" fmla="val -97096"/>
            </a:avLst>
          </a:prstGeom>
          <a:solidFill>
            <a:srgbClr val="CC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 CENA" panose="02000000000000000000" pitchFamily="2" charset="0"/>
              </a:rPr>
              <a:t>They’ll never meet!</a:t>
            </a:r>
          </a:p>
        </p:txBody>
      </p:sp>
    </p:spTree>
    <p:extLst>
      <p:ext uri="{BB962C8B-B14F-4D97-AF65-F5344CB8AC3E}">
        <p14:creationId xmlns:p14="http://schemas.microsoft.com/office/powerpoint/2010/main" val="271470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Monday, 24 October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947" y="836712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25294-ACF7-4247-8468-B4B4490E0C5E}"/>
              </a:ext>
            </a:extLst>
          </p:cNvPr>
          <p:cNvSpPr txBox="1"/>
          <p:nvPr/>
        </p:nvSpPr>
        <p:spPr>
          <a:xfrm>
            <a:off x="1917948" y="1800253"/>
            <a:ext cx="100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Investigation (Part 1):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1070F7-0CCE-456E-A153-C99F95F4AED6}"/>
              </a:ext>
            </a:extLst>
          </p:cNvPr>
          <p:cNvSpPr txBox="1"/>
          <p:nvPr/>
        </p:nvSpPr>
        <p:spPr>
          <a:xfrm>
            <a:off x="1994030" y="2346016"/>
            <a:ext cx="9813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We’ve established that these lines are parallel. What similarity do you notice between all four of these lines…?</a:t>
            </a:r>
          </a:p>
        </p:txBody>
      </p:sp>
      <p:pic>
        <p:nvPicPr>
          <p:cNvPr id="6146" name="Picture 2" descr="Image result for thinking cap clipart">
            <a:extLst>
              <a:ext uri="{FF2B5EF4-FFF2-40B4-BE49-F238E27FC236}">
                <a16:creationId xmlns:a16="http://schemas.microsoft.com/office/drawing/2014/main" id="{4E2DAD7A-BC65-4390-9500-92D9495E48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81" y="3583926"/>
            <a:ext cx="1752323" cy="256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9B0B3E1-DB2C-4EEC-8344-D6FD3F2237D2}"/>
              </a:ext>
            </a:extLst>
          </p:cNvPr>
          <p:cNvSpPr txBox="1"/>
          <p:nvPr/>
        </p:nvSpPr>
        <p:spPr>
          <a:xfrm>
            <a:off x="4161012" y="3331460"/>
            <a:ext cx="1727415" cy="26776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</a:t>
            </a:r>
          </a:p>
          <a:p>
            <a:pPr algn="ctr"/>
            <a:endParaRPr lang="en-GB" sz="24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B05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– 4</a:t>
            </a:r>
          </a:p>
          <a:p>
            <a:pPr algn="ctr"/>
            <a:endParaRPr lang="en-GB" sz="24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B0F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+ 3</a:t>
            </a:r>
          </a:p>
          <a:p>
            <a:pPr algn="ctr"/>
            <a:endParaRPr lang="en-GB" sz="24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- 9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00D2D8E-4CAE-4F34-A223-B32E3741D28A}"/>
              </a:ext>
            </a:extLst>
          </p:cNvPr>
          <p:cNvSpPr/>
          <p:nvPr/>
        </p:nvSpPr>
        <p:spPr>
          <a:xfrm>
            <a:off x="5069301" y="3427206"/>
            <a:ext cx="215635" cy="287644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9D5A01-EA70-4D61-9B56-DC5CE0B42ABA}"/>
              </a:ext>
            </a:extLst>
          </p:cNvPr>
          <p:cNvSpPr/>
          <p:nvPr/>
        </p:nvSpPr>
        <p:spPr>
          <a:xfrm>
            <a:off x="4842942" y="4162186"/>
            <a:ext cx="215635" cy="287644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C30B8FF-A6BC-4C49-A5FA-1CA0CEB2A627}"/>
              </a:ext>
            </a:extLst>
          </p:cNvPr>
          <p:cNvSpPr/>
          <p:nvPr/>
        </p:nvSpPr>
        <p:spPr>
          <a:xfrm>
            <a:off x="4860288" y="5612092"/>
            <a:ext cx="215635" cy="287644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3ACE97D-23F6-4F4B-9D46-CF992EF9A5D3}"/>
              </a:ext>
            </a:extLst>
          </p:cNvPr>
          <p:cNvSpPr/>
          <p:nvPr/>
        </p:nvSpPr>
        <p:spPr>
          <a:xfrm>
            <a:off x="4841237" y="4898921"/>
            <a:ext cx="215635" cy="287644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8D7D02-85C9-48E5-ADDC-22D2C2EFCC00}"/>
              </a:ext>
            </a:extLst>
          </p:cNvPr>
          <p:cNvSpPr txBox="1"/>
          <p:nvPr/>
        </p:nvSpPr>
        <p:spPr>
          <a:xfrm>
            <a:off x="6238427" y="3342183"/>
            <a:ext cx="5428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66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Each line has the same gradient of 2.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DDC7E3-D776-4164-936C-536C3F7D2052}"/>
              </a:ext>
            </a:extLst>
          </p:cNvPr>
          <p:cNvSpPr txBox="1"/>
          <p:nvPr/>
        </p:nvSpPr>
        <p:spPr>
          <a:xfrm>
            <a:off x="6254968" y="3987349"/>
            <a:ext cx="5395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So what can we deduce about the equations of parallel lines…?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AC5CFE-6F50-4419-B297-C3980012F7B3}"/>
              </a:ext>
            </a:extLst>
          </p:cNvPr>
          <p:cNvSpPr txBox="1"/>
          <p:nvPr/>
        </p:nvSpPr>
        <p:spPr>
          <a:xfrm>
            <a:off x="7413751" y="5065891"/>
            <a:ext cx="3077672" cy="8309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…Parallel lines have equal gradients…!</a:t>
            </a:r>
          </a:p>
        </p:txBody>
      </p:sp>
      <p:pic>
        <p:nvPicPr>
          <p:cNvPr id="6148" name="Picture 4" descr="Image result for notes clipart">
            <a:extLst>
              <a:ext uri="{FF2B5EF4-FFF2-40B4-BE49-F238E27FC236}">
                <a16:creationId xmlns:a16="http://schemas.microsoft.com/office/drawing/2014/main" id="{EF660899-E394-4E03-9B05-C95D1EC2C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8275">
            <a:off x="10726538" y="5106713"/>
            <a:ext cx="1093089" cy="7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46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1" grpId="0" animBg="1"/>
      <p:bldP spid="32" grpId="0" animBg="1"/>
      <p:bldP spid="33" grpId="0"/>
      <p:bldP spid="34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Monday, 24 October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947" y="836712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25294-ACF7-4247-8468-B4B4490E0C5E}"/>
              </a:ext>
            </a:extLst>
          </p:cNvPr>
          <p:cNvSpPr txBox="1"/>
          <p:nvPr/>
        </p:nvSpPr>
        <p:spPr>
          <a:xfrm>
            <a:off x="1994234" y="1747193"/>
            <a:ext cx="100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Equations of Parallel Lines: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0F35C0-8960-4FE2-9107-AD8D87C836FF}"/>
              </a:ext>
            </a:extLst>
          </p:cNvPr>
          <p:cNvSpPr txBox="1"/>
          <p:nvPr/>
        </p:nvSpPr>
        <p:spPr>
          <a:xfrm>
            <a:off x="2051771" y="2243920"/>
            <a:ext cx="981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Find the equation of the line parallel to y = -4x + 3 and passing through the point (-1, 2).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834F39A-2DAD-476A-A6DE-0FD8C72F6ACC}"/>
              </a:ext>
            </a:extLst>
          </p:cNvPr>
          <p:cNvSpPr txBox="1">
            <a:spLocks/>
          </p:cNvSpPr>
          <p:nvPr/>
        </p:nvSpPr>
        <p:spPr>
          <a:xfrm>
            <a:off x="2011138" y="2892144"/>
            <a:ext cx="3291186" cy="7428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GB" sz="2400" dirty="0">
                <a:solidFill>
                  <a:srgbClr val="00B050"/>
                </a:solidFill>
                <a:latin typeface="AR CENA" panose="02000000000000000000" pitchFamily="2" charset="0"/>
              </a:rPr>
              <a:t>What is the gradient of the line given…?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7997AA-0832-45FB-9915-E9045F926550}"/>
              </a:ext>
            </a:extLst>
          </p:cNvPr>
          <p:cNvSpPr txBox="1"/>
          <p:nvPr/>
        </p:nvSpPr>
        <p:spPr>
          <a:xfrm>
            <a:off x="2757927" y="3556599"/>
            <a:ext cx="149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  <a:latin typeface="AR CENA" panose="02000000000000000000" pitchFamily="2" charset="0"/>
              </a:rPr>
              <a:t>y = -4x + 3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E1418C-75B1-4134-94E3-52F3BBF50292}"/>
              </a:ext>
            </a:extLst>
          </p:cNvPr>
          <p:cNvSpPr txBox="1"/>
          <p:nvPr/>
        </p:nvSpPr>
        <p:spPr>
          <a:xfrm>
            <a:off x="2815249" y="4422287"/>
            <a:ext cx="691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  <a:latin typeface="AR CENA" panose="02000000000000000000" pitchFamily="2" charset="0"/>
              </a:rPr>
              <a:t>= -4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E9BFE294-42F8-4DE3-B15D-58E94B04BE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48646" y="5709129"/>
                <a:ext cx="2016451" cy="4878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ctr">
                  <a:buNone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2400" dirty="0">
                    <a:solidFill>
                      <a:srgbClr val="00B0F0"/>
                    </a:solidFill>
                    <a:latin typeface="AR CENA" panose="02000000000000000000" pitchFamily="2" charset="0"/>
                  </a:rPr>
                  <a:t> y = -4x + c</a:t>
                </a: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E9BFE294-42F8-4DE3-B15D-58E94B04B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646" y="5709129"/>
                <a:ext cx="2016451" cy="487889"/>
              </a:xfrm>
              <a:prstGeom prst="rect">
                <a:avLst/>
              </a:prstGeom>
              <a:blipFill>
                <a:blip r:embed="rId7"/>
                <a:stretch>
                  <a:fillRect t="-1750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0F59ACF-BEDD-44ED-985F-219DF14AEFEE}"/>
              </a:ext>
            </a:extLst>
          </p:cNvPr>
          <p:cNvSpPr txBox="1">
            <a:spLocks/>
          </p:cNvSpPr>
          <p:nvPr/>
        </p:nvSpPr>
        <p:spPr>
          <a:xfrm>
            <a:off x="6310436" y="2892144"/>
            <a:ext cx="5328592" cy="1202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To find the value of c, substitute your pair of coordinates into the equation…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A27BDE0-9600-4D91-BAE1-6EDD93B1F3A4}"/>
              </a:ext>
            </a:extLst>
          </p:cNvPr>
          <p:cNvSpPr txBox="1">
            <a:spLocks/>
          </p:cNvSpPr>
          <p:nvPr/>
        </p:nvSpPr>
        <p:spPr>
          <a:xfrm>
            <a:off x="6656687" y="3688828"/>
            <a:ext cx="2016451" cy="48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sub (</a:t>
            </a:r>
            <a:r>
              <a:rPr lang="en-GB" sz="2400" dirty="0">
                <a:solidFill>
                  <a:srgbClr val="FFC000"/>
                </a:solidFill>
                <a:latin typeface="AR CENA" panose="02000000000000000000" pitchFamily="2" charset="0"/>
              </a:rPr>
              <a:t>-1</a:t>
            </a: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, </a:t>
            </a:r>
            <a:r>
              <a:rPr lang="en-GB" sz="2400" dirty="0">
                <a:solidFill>
                  <a:srgbClr val="FF0066"/>
                </a:solidFill>
                <a:latin typeface="AR CENA" panose="02000000000000000000" pitchFamily="2" charset="0"/>
              </a:rPr>
              <a:t>2</a:t>
            </a: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) </a:t>
            </a: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  <a:sym typeface="Wingdings" panose="05000000000000000000" pitchFamily="2" charset="2"/>
              </a:rPr>
              <a:t></a:t>
            </a:r>
            <a:endParaRPr lang="en-GB" sz="2400" dirty="0">
              <a:solidFill>
                <a:srgbClr val="7030A0"/>
              </a:solidFill>
              <a:latin typeface="AR CENA" panose="02000000000000000000" pitchFamily="2" charset="0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2213F140-D8F3-4FC6-AF67-4A6709977888}"/>
              </a:ext>
            </a:extLst>
          </p:cNvPr>
          <p:cNvSpPr txBox="1">
            <a:spLocks/>
          </p:cNvSpPr>
          <p:nvPr/>
        </p:nvSpPr>
        <p:spPr>
          <a:xfrm>
            <a:off x="8475631" y="3665219"/>
            <a:ext cx="2016451" cy="48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y = -4x + c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5A9A75D1-2459-4ED8-BA70-40F3B62EAF5E}"/>
              </a:ext>
            </a:extLst>
          </p:cNvPr>
          <p:cNvSpPr txBox="1">
            <a:spLocks/>
          </p:cNvSpPr>
          <p:nvPr/>
        </p:nvSpPr>
        <p:spPr>
          <a:xfrm>
            <a:off x="8574353" y="4153075"/>
            <a:ext cx="2016451" cy="48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FF0066"/>
                </a:solidFill>
                <a:latin typeface="AR CENA" panose="02000000000000000000" pitchFamily="2" charset="0"/>
              </a:rPr>
              <a:t>2</a:t>
            </a: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 = -4(</a:t>
            </a:r>
            <a:r>
              <a:rPr lang="en-GB" sz="2400" dirty="0">
                <a:solidFill>
                  <a:srgbClr val="FFC000"/>
                </a:solidFill>
                <a:latin typeface="AR CENA" panose="02000000000000000000" pitchFamily="2" charset="0"/>
              </a:rPr>
              <a:t>-1</a:t>
            </a: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) + c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1AE879CD-6C67-4E16-BBE4-BA9C7F86514D}"/>
              </a:ext>
            </a:extLst>
          </p:cNvPr>
          <p:cNvSpPr txBox="1">
            <a:spLocks/>
          </p:cNvSpPr>
          <p:nvPr/>
        </p:nvSpPr>
        <p:spPr>
          <a:xfrm>
            <a:off x="8326660" y="4600465"/>
            <a:ext cx="2016451" cy="48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FF0066"/>
                </a:solidFill>
                <a:latin typeface="AR CENA" panose="02000000000000000000" pitchFamily="2" charset="0"/>
              </a:rPr>
              <a:t>2</a:t>
            </a: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 = 4 + c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D6E3EF91-D209-4188-8C6E-E39EFB83C466}"/>
              </a:ext>
            </a:extLst>
          </p:cNvPr>
          <p:cNvSpPr txBox="1">
            <a:spLocks/>
          </p:cNvSpPr>
          <p:nvPr/>
        </p:nvSpPr>
        <p:spPr>
          <a:xfrm>
            <a:off x="8448148" y="5006065"/>
            <a:ext cx="1277399" cy="48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-2 = c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D091A447-E1F3-49FE-B141-070F78984177}"/>
              </a:ext>
            </a:extLst>
          </p:cNvPr>
          <p:cNvSpPr txBox="1">
            <a:spLocks/>
          </p:cNvSpPr>
          <p:nvPr/>
        </p:nvSpPr>
        <p:spPr>
          <a:xfrm>
            <a:off x="6864241" y="5576210"/>
            <a:ext cx="4220982" cy="46424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</a:rPr>
              <a:t>So, the equation is … y = -4x – 2.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C9EC334-3F1C-4723-B013-6A5EA298621C}"/>
              </a:ext>
            </a:extLst>
          </p:cNvPr>
          <p:cNvSpPr/>
          <p:nvPr/>
        </p:nvSpPr>
        <p:spPr>
          <a:xfrm>
            <a:off x="3286100" y="3634967"/>
            <a:ext cx="270772" cy="320026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1CEF34A-FD63-42DE-B671-3444816AB2D6}"/>
              </a:ext>
            </a:extLst>
          </p:cNvPr>
          <p:cNvCxnSpPr/>
          <p:nvPr/>
        </p:nvCxnSpPr>
        <p:spPr>
          <a:xfrm flipH="1">
            <a:off x="3178088" y="4056593"/>
            <a:ext cx="216024" cy="432614"/>
          </a:xfrm>
          <a:prstGeom prst="straightConnector1">
            <a:avLst/>
          </a:prstGeom>
          <a:ln w="38100">
            <a:solidFill>
              <a:srgbClr val="FF006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BD878A6-7304-4D62-B4E7-E3505C87EF43}"/>
              </a:ext>
            </a:extLst>
          </p:cNvPr>
          <p:cNvSpPr txBox="1"/>
          <p:nvPr/>
        </p:nvSpPr>
        <p:spPr>
          <a:xfrm>
            <a:off x="3656731" y="4682719"/>
            <a:ext cx="2588010" cy="83099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66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…Parallel lines have equal gradients…!</a:t>
            </a:r>
          </a:p>
        </p:txBody>
      </p:sp>
    </p:spTree>
    <p:extLst>
      <p:ext uri="{BB962C8B-B14F-4D97-AF65-F5344CB8AC3E}">
        <p14:creationId xmlns:p14="http://schemas.microsoft.com/office/powerpoint/2010/main" val="1758847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Monday, 24 October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947" y="836712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D0811-D137-41D8-8FF9-82B45BC875FC}"/>
              </a:ext>
            </a:extLst>
          </p:cNvPr>
          <p:cNvSpPr txBox="1"/>
          <p:nvPr/>
        </p:nvSpPr>
        <p:spPr>
          <a:xfrm>
            <a:off x="6707275" y="1760918"/>
            <a:ext cx="529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Investigation (Part 2):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26F9EE-81B8-4C98-B5F3-9534ACA37B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871" t="18477" r="39366" b="11122"/>
          <a:stretch/>
        </p:blipFill>
        <p:spPr>
          <a:xfrm>
            <a:off x="1999947" y="1606153"/>
            <a:ext cx="4707328" cy="45708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2619A5-9B43-4250-8109-EB2457A28545}"/>
              </a:ext>
            </a:extLst>
          </p:cNvPr>
          <p:cNvSpPr txBox="1"/>
          <p:nvPr/>
        </p:nvSpPr>
        <p:spPr>
          <a:xfrm>
            <a:off x="6969294" y="2341314"/>
            <a:ext cx="483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The graph drawn has a gradient of 2. What is the equation of that line?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C9873F-2F56-4576-BB33-275CEF9A3421}"/>
              </a:ext>
            </a:extLst>
          </p:cNvPr>
          <p:cNvCxnSpPr>
            <a:cxnSpLocks/>
          </p:cNvCxnSpPr>
          <p:nvPr/>
        </p:nvCxnSpPr>
        <p:spPr>
          <a:xfrm flipH="1" flipV="1">
            <a:off x="2205981" y="3053580"/>
            <a:ext cx="4320479" cy="21593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497165-3DD1-4D45-914C-628B8A91BFDA}"/>
              </a:ext>
            </a:extLst>
          </p:cNvPr>
          <p:cNvCxnSpPr>
            <a:cxnSpLocks/>
          </p:cNvCxnSpPr>
          <p:nvPr/>
        </p:nvCxnSpPr>
        <p:spPr>
          <a:xfrm flipH="1">
            <a:off x="3380623" y="1767359"/>
            <a:ext cx="2209733" cy="4325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33E2E5F-0DD9-4BA7-8E27-523DB77319D4}"/>
              </a:ext>
            </a:extLst>
          </p:cNvPr>
          <p:cNvSpPr txBox="1">
            <a:spLocks/>
          </p:cNvSpPr>
          <p:nvPr/>
        </p:nvSpPr>
        <p:spPr>
          <a:xfrm>
            <a:off x="8715551" y="3311792"/>
            <a:ext cx="1345694" cy="534285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00B0F0"/>
                </a:solidFill>
                <a:latin typeface="AR CENA" panose="02000000000000000000" pitchFamily="2" charset="0"/>
              </a:rPr>
              <a:t>y = 2x –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E12E14-FC51-46A5-A4A4-2AC61F11E5AD}"/>
              </a:ext>
            </a:extLst>
          </p:cNvPr>
          <p:cNvSpPr txBox="1"/>
          <p:nvPr/>
        </p:nvSpPr>
        <p:spPr>
          <a:xfrm>
            <a:off x="6969294" y="3981869"/>
            <a:ext cx="483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Draw the graph of y = -½x – 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EF4CF1-6243-441F-AA56-99A895E45D40}"/>
              </a:ext>
            </a:extLst>
          </p:cNvPr>
          <p:cNvSpPr txBox="1"/>
          <p:nvPr/>
        </p:nvSpPr>
        <p:spPr>
          <a:xfrm>
            <a:off x="7701102" y="4867736"/>
            <a:ext cx="3371241" cy="83099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What do you notice about the lines…?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516540-3CDF-4B06-AA3F-DAB4E0965018}"/>
              </a:ext>
            </a:extLst>
          </p:cNvPr>
          <p:cNvSpPr/>
          <p:nvPr/>
        </p:nvSpPr>
        <p:spPr>
          <a:xfrm rot="1755735">
            <a:off x="4398617" y="3960006"/>
            <a:ext cx="21602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7D5868C3-B01D-4FBC-A5D2-6ADC62E1B410}"/>
              </a:ext>
            </a:extLst>
          </p:cNvPr>
          <p:cNvSpPr/>
          <p:nvPr/>
        </p:nvSpPr>
        <p:spPr>
          <a:xfrm>
            <a:off x="1969197" y="1767359"/>
            <a:ext cx="2469031" cy="1380874"/>
          </a:xfrm>
          <a:prstGeom prst="cloudCallout">
            <a:avLst>
              <a:gd name="adj1" fmla="val 36445"/>
              <a:gd name="adj2" fmla="val 95599"/>
            </a:avLst>
          </a:prstGeom>
          <a:solidFill>
            <a:srgbClr val="CC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 CENA" panose="02000000000000000000" pitchFamily="2" charset="0"/>
              </a:rPr>
              <a:t>They are perpendicular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8C00B83C-115D-4BCF-9756-437D24936A53}"/>
              </a:ext>
            </a:extLst>
          </p:cNvPr>
          <p:cNvSpPr/>
          <p:nvPr/>
        </p:nvSpPr>
        <p:spPr>
          <a:xfrm>
            <a:off x="4485489" y="4845091"/>
            <a:ext cx="2494460" cy="1140435"/>
          </a:xfrm>
          <a:prstGeom prst="cloudCallout">
            <a:avLst>
              <a:gd name="adj1" fmla="val -35244"/>
              <a:gd name="adj2" fmla="val -97096"/>
            </a:avLst>
          </a:prstGeom>
          <a:solidFill>
            <a:srgbClr val="CC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 CENA" panose="02000000000000000000" pitchFamily="2" charset="0"/>
              </a:rPr>
              <a:t>They meet at right angles!</a:t>
            </a:r>
          </a:p>
        </p:txBody>
      </p:sp>
    </p:spTree>
    <p:extLst>
      <p:ext uri="{BB962C8B-B14F-4D97-AF65-F5344CB8AC3E}">
        <p14:creationId xmlns:p14="http://schemas.microsoft.com/office/powerpoint/2010/main" val="1013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9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Monday, 24 October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947" y="836712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D0811-D137-41D8-8FF9-82B45BC875FC}"/>
              </a:ext>
            </a:extLst>
          </p:cNvPr>
          <p:cNvSpPr txBox="1"/>
          <p:nvPr/>
        </p:nvSpPr>
        <p:spPr>
          <a:xfrm>
            <a:off x="6707275" y="1760918"/>
            <a:ext cx="529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Investigation (Part 2):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26F9EE-81B8-4C98-B5F3-9534ACA37B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871" t="18477" r="39366" b="11122"/>
          <a:stretch/>
        </p:blipFill>
        <p:spPr>
          <a:xfrm>
            <a:off x="1999947" y="1606153"/>
            <a:ext cx="4707328" cy="45708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2619A5-9B43-4250-8109-EB2457A28545}"/>
              </a:ext>
            </a:extLst>
          </p:cNvPr>
          <p:cNvSpPr txBox="1"/>
          <p:nvPr/>
        </p:nvSpPr>
        <p:spPr>
          <a:xfrm>
            <a:off x="6969294" y="2341314"/>
            <a:ext cx="483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The graph drawn has a gradient of -¼. What is the equation of that line?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497165-3DD1-4D45-914C-628B8A91BFDA}"/>
              </a:ext>
            </a:extLst>
          </p:cNvPr>
          <p:cNvCxnSpPr>
            <a:cxnSpLocks/>
          </p:cNvCxnSpPr>
          <p:nvPr/>
        </p:nvCxnSpPr>
        <p:spPr>
          <a:xfrm flipH="1" flipV="1">
            <a:off x="2205981" y="2920200"/>
            <a:ext cx="4320479" cy="1061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33E2E5F-0DD9-4BA7-8E27-523DB77319D4}"/>
              </a:ext>
            </a:extLst>
          </p:cNvPr>
          <p:cNvSpPr txBox="1">
            <a:spLocks/>
          </p:cNvSpPr>
          <p:nvPr/>
        </p:nvSpPr>
        <p:spPr>
          <a:xfrm>
            <a:off x="8573482" y="3309947"/>
            <a:ext cx="1627333" cy="534285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00B0F0"/>
                </a:solidFill>
                <a:latin typeface="AR CENA" panose="02000000000000000000" pitchFamily="2" charset="0"/>
              </a:rPr>
              <a:t>y = -¼x + 2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E12E14-FC51-46A5-A4A4-2AC61F11E5AD}"/>
              </a:ext>
            </a:extLst>
          </p:cNvPr>
          <p:cNvSpPr txBox="1"/>
          <p:nvPr/>
        </p:nvSpPr>
        <p:spPr>
          <a:xfrm>
            <a:off x="6969294" y="3981869"/>
            <a:ext cx="483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Draw the graph of y = 4x – 2.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EF4CF1-6243-441F-AA56-99A895E45D40}"/>
              </a:ext>
            </a:extLst>
          </p:cNvPr>
          <p:cNvSpPr txBox="1"/>
          <p:nvPr/>
        </p:nvSpPr>
        <p:spPr>
          <a:xfrm>
            <a:off x="7701102" y="4867736"/>
            <a:ext cx="3371241" cy="83099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What do you notice about the lines…?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161EEC-FCC3-4552-80E7-677D849B9563}"/>
              </a:ext>
            </a:extLst>
          </p:cNvPr>
          <p:cNvSpPr/>
          <p:nvPr/>
        </p:nvSpPr>
        <p:spPr>
          <a:xfrm rot="850022">
            <a:off x="4551521" y="3549866"/>
            <a:ext cx="21602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C9873F-2F56-4576-BB33-275CEF9A3421}"/>
              </a:ext>
            </a:extLst>
          </p:cNvPr>
          <p:cNvCxnSpPr>
            <a:cxnSpLocks/>
          </p:cNvCxnSpPr>
          <p:nvPr/>
        </p:nvCxnSpPr>
        <p:spPr>
          <a:xfrm flipH="1">
            <a:off x="4006181" y="1760918"/>
            <a:ext cx="985893" cy="4332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3CA5A15E-5D28-40C4-8337-E9650E568058}"/>
              </a:ext>
            </a:extLst>
          </p:cNvPr>
          <p:cNvSpPr/>
          <p:nvPr/>
        </p:nvSpPr>
        <p:spPr>
          <a:xfrm>
            <a:off x="4528371" y="4803042"/>
            <a:ext cx="2946098" cy="1380874"/>
          </a:xfrm>
          <a:prstGeom prst="cloudCallout">
            <a:avLst>
              <a:gd name="adj1" fmla="val -36426"/>
              <a:gd name="adj2" fmla="val -104977"/>
            </a:avLst>
          </a:prstGeom>
          <a:solidFill>
            <a:srgbClr val="CC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 CENA" panose="02000000000000000000" pitchFamily="2" charset="0"/>
              </a:rPr>
              <a:t>Again, they are perpendicular!</a:t>
            </a:r>
          </a:p>
        </p:txBody>
      </p:sp>
    </p:spTree>
    <p:extLst>
      <p:ext uri="{BB962C8B-B14F-4D97-AF65-F5344CB8AC3E}">
        <p14:creationId xmlns:p14="http://schemas.microsoft.com/office/powerpoint/2010/main" val="261142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Monday, 24 October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947" y="836712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D0811-D137-41D8-8FF9-82B45BC875FC}"/>
              </a:ext>
            </a:extLst>
          </p:cNvPr>
          <p:cNvSpPr txBox="1"/>
          <p:nvPr/>
        </p:nvSpPr>
        <p:spPr>
          <a:xfrm>
            <a:off x="1999947" y="1760918"/>
            <a:ext cx="999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Perpendicular Lines: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B9CD57-4451-40EF-9A5B-F5C50DE0D245}"/>
              </a:ext>
            </a:extLst>
          </p:cNvPr>
          <p:cNvSpPr txBox="1"/>
          <p:nvPr/>
        </p:nvSpPr>
        <p:spPr>
          <a:xfrm>
            <a:off x="1994030" y="2346016"/>
            <a:ext cx="981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So…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BA9137-20A0-4246-B683-3F86CD581E8A}"/>
              </a:ext>
            </a:extLst>
          </p:cNvPr>
          <p:cNvSpPr txBox="1"/>
          <p:nvPr/>
        </p:nvSpPr>
        <p:spPr>
          <a:xfrm>
            <a:off x="3034071" y="3024001"/>
            <a:ext cx="7848872" cy="193899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…Perpendicular lines have gradients that multiply to make -1 with one of them being the </a:t>
            </a:r>
            <a:r>
              <a:rPr lang="en-GB" sz="4000" b="1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negative reciprocal</a:t>
            </a:r>
            <a:r>
              <a:rPr lang="en-GB" sz="4000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 of the other…!</a:t>
            </a:r>
          </a:p>
        </p:txBody>
      </p:sp>
      <p:pic>
        <p:nvPicPr>
          <p:cNvPr id="20" name="Picture 4" descr="Take Note:">
            <a:extLst>
              <a:ext uri="{FF2B5EF4-FFF2-40B4-BE49-F238E27FC236}">
                <a16:creationId xmlns:a16="http://schemas.microsoft.com/office/drawing/2014/main" id="{B9BF93D1-EAC2-4C82-9F4B-CEDFBE31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8275">
            <a:off x="10428110" y="5087203"/>
            <a:ext cx="1437943" cy="9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667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Monday, 24 October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947" y="836712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D0811-D137-41D8-8FF9-82B45BC875FC}"/>
              </a:ext>
            </a:extLst>
          </p:cNvPr>
          <p:cNvSpPr txBox="1"/>
          <p:nvPr/>
        </p:nvSpPr>
        <p:spPr>
          <a:xfrm>
            <a:off x="1999947" y="1760918"/>
            <a:ext cx="999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Fill in the Gaps: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B9CD57-4451-40EF-9A5B-F5C50DE0D245}"/>
              </a:ext>
            </a:extLst>
          </p:cNvPr>
          <p:cNvSpPr txBox="1"/>
          <p:nvPr/>
        </p:nvSpPr>
        <p:spPr>
          <a:xfrm>
            <a:off x="1994030" y="2346016"/>
            <a:ext cx="9813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Fill in the gaps in the following calculations (use the rules that we learnt on the last few slides).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7EB5C1-6079-43FA-9856-476F69DD0173}"/>
              </a:ext>
            </a:extLst>
          </p:cNvPr>
          <p:cNvSpPr txBox="1"/>
          <p:nvPr/>
        </p:nvSpPr>
        <p:spPr>
          <a:xfrm>
            <a:off x="3430116" y="3296190"/>
            <a:ext cx="292152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GB" sz="28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3 x _____ = -1</a:t>
            </a:r>
          </a:p>
          <a:p>
            <a:pPr marL="457200" indent="-457200">
              <a:buAutoNum type="arabicParenR"/>
            </a:pPr>
            <a:endParaRPr lang="en-GB" sz="40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GB" sz="28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7 x _____ = -1</a:t>
            </a:r>
          </a:p>
          <a:p>
            <a:pPr marL="457200" indent="-457200">
              <a:buAutoNum type="arabicParenR"/>
            </a:pPr>
            <a:endParaRPr lang="en-GB" sz="40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GB" sz="28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-9 x _____ = -1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3253AE-6AC5-4C5E-8426-64761C823CCB}"/>
                  </a:ext>
                </a:extLst>
              </p:cNvPr>
              <p:cNvSpPr txBox="1"/>
              <p:nvPr/>
            </p:nvSpPr>
            <p:spPr>
              <a:xfrm>
                <a:off x="7359547" y="3296190"/>
                <a:ext cx="2921521" cy="2747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4)  -5 x _____ = -1</a:t>
                </a:r>
              </a:p>
              <a:p>
                <a:pPr marL="457200" indent="-457200">
                  <a:buAutoNum type="arabicParenR"/>
                </a:pPr>
                <a:endParaRPr lang="en-GB" sz="2800" dirty="0">
                  <a:latin typeface="AR CENA" panose="02000000000000000000" pitchFamily="2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  <a:p>
                <a:r>
                  <a:rPr lang="en-GB" sz="2800" dirty="0"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5)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b="0" i="0" smtClean="0">
                        <a:latin typeface="AR CENA" panose="02000000000000000000" pitchFamily="2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x _____ = -1</a:t>
                </a:r>
              </a:p>
              <a:p>
                <a:pPr marL="457200" indent="-457200">
                  <a:buAutoNum type="arabicParenR"/>
                </a:pPr>
                <a:endParaRPr lang="en-GB" sz="2800" dirty="0">
                  <a:latin typeface="AR CENA" panose="02000000000000000000" pitchFamily="2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  <a:p>
                <a:r>
                  <a:rPr lang="en-GB" sz="2800" dirty="0"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6)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x _____ = -1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3253AE-6AC5-4C5E-8426-64761C823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547" y="3296190"/>
                <a:ext cx="2921521" cy="2747419"/>
              </a:xfrm>
              <a:prstGeom prst="rect">
                <a:avLst/>
              </a:prstGeom>
              <a:blipFill>
                <a:blip r:embed="rId7"/>
                <a:stretch>
                  <a:fillRect l="-4167" t="-2444" r="-208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479B19-A770-42C3-89B3-6BA2C10C5FD5}"/>
                  </a:ext>
                </a:extLst>
              </p:cNvPr>
              <p:cNvSpPr txBox="1"/>
              <p:nvPr/>
            </p:nvSpPr>
            <p:spPr>
              <a:xfrm>
                <a:off x="4510236" y="3014189"/>
                <a:ext cx="864096" cy="676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i="0" smtClean="0">
                        <a:solidFill>
                          <a:srgbClr val="FF0000"/>
                        </a:solidFill>
                        <a:latin typeface="AR CENA" panose="02000000000000000000" pitchFamily="2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479B19-A770-42C3-89B3-6BA2C10C5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236" y="3014189"/>
                <a:ext cx="864096" cy="6763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C14AFC-53A4-4014-8DA5-64DC6773844E}"/>
                  </a:ext>
                </a:extLst>
              </p:cNvPr>
              <p:cNvSpPr txBox="1"/>
              <p:nvPr/>
            </p:nvSpPr>
            <p:spPr>
              <a:xfrm>
                <a:off x="4458828" y="4020531"/>
                <a:ext cx="864096" cy="676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i="0" smtClean="0">
                        <a:solidFill>
                          <a:srgbClr val="FF0000"/>
                        </a:solidFill>
                        <a:latin typeface="AR CENA" panose="02000000000000000000" pitchFamily="2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C14AFC-53A4-4014-8DA5-64DC67738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828" y="4020531"/>
                <a:ext cx="864096" cy="6763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F9BAE18-C0A9-4E8E-A83B-732BDB10786D}"/>
                  </a:ext>
                </a:extLst>
              </p:cNvPr>
              <p:cNvSpPr txBox="1"/>
              <p:nvPr/>
            </p:nvSpPr>
            <p:spPr>
              <a:xfrm>
                <a:off x="4582244" y="5080769"/>
                <a:ext cx="864096" cy="676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F9BAE18-C0A9-4E8E-A83B-732BDB107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244" y="5080769"/>
                <a:ext cx="864096" cy="6763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BD37F6B-E98F-4A25-BD66-326A81A98E6F}"/>
                  </a:ext>
                </a:extLst>
              </p:cNvPr>
              <p:cNvSpPr txBox="1"/>
              <p:nvPr/>
            </p:nvSpPr>
            <p:spPr>
              <a:xfrm>
                <a:off x="8614692" y="2984332"/>
                <a:ext cx="864096" cy="676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BD37F6B-E98F-4A25-BD66-326A81A98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692" y="2984332"/>
                <a:ext cx="864096" cy="6763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1BC4601-A398-430E-98C5-A264156945F1}"/>
              </a:ext>
            </a:extLst>
          </p:cNvPr>
          <p:cNvSpPr txBox="1"/>
          <p:nvPr/>
        </p:nvSpPr>
        <p:spPr>
          <a:xfrm>
            <a:off x="8614692" y="4227349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54ED9F-2968-4232-956A-512F2FD99E14}"/>
                  </a:ext>
                </a:extLst>
              </p:cNvPr>
              <p:cNvSpPr txBox="1"/>
              <p:nvPr/>
            </p:nvSpPr>
            <p:spPr>
              <a:xfrm>
                <a:off x="8470676" y="5093345"/>
                <a:ext cx="864096" cy="676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54ED9F-2968-4232-956A-512F2FD99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676" y="5093345"/>
                <a:ext cx="864096" cy="67633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097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8" grpId="0"/>
      <p:bldP spid="29" grpId="0"/>
      <p:bldP spid="3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7748" y="109752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 smtClean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Monday, 24 October 2022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9947" y="836712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9514" y="6296190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BBDA73-EF1B-4F19-8733-52DC2B5531DA}"/>
              </a:ext>
            </a:extLst>
          </p:cNvPr>
          <p:cNvSpPr txBox="1"/>
          <p:nvPr/>
        </p:nvSpPr>
        <p:spPr>
          <a:xfrm>
            <a:off x="1994234" y="1747193"/>
            <a:ext cx="100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Equations of Perpendicular Lines: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7852BC-2CD3-4E6A-92F1-56F85D13FDC8}"/>
                  </a:ext>
                </a:extLst>
              </p:cNvPr>
              <p:cNvSpPr txBox="1"/>
              <p:nvPr/>
            </p:nvSpPr>
            <p:spPr>
              <a:xfrm>
                <a:off x="1773932" y="2243920"/>
                <a:ext cx="10414893" cy="676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Find the equation of the line perpendicular to y =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latin typeface="AR CENA" panose="02000000000000000000" pitchFamily="2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x – 2 and passing through the point (2, 9).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7852BC-2CD3-4E6A-92F1-56F85D13F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932" y="2243920"/>
                <a:ext cx="10414893" cy="676660"/>
              </a:xfrm>
              <a:prstGeom prst="rect">
                <a:avLst/>
              </a:prstGeom>
              <a:blipFill>
                <a:blip r:embed="rId7"/>
                <a:stretch>
                  <a:fillRect l="-644" r="-644" b="-90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66D623E-77FC-42B4-83CE-CC24B7F59B11}"/>
              </a:ext>
            </a:extLst>
          </p:cNvPr>
          <p:cNvSpPr txBox="1">
            <a:spLocks/>
          </p:cNvSpPr>
          <p:nvPr/>
        </p:nvSpPr>
        <p:spPr>
          <a:xfrm>
            <a:off x="2011138" y="2892144"/>
            <a:ext cx="3291186" cy="7428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GB" sz="2400" dirty="0">
                <a:solidFill>
                  <a:srgbClr val="00B050"/>
                </a:solidFill>
                <a:latin typeface="AR CENA" panose="02000000000000000000" pitchFamily="2" charset="0"/>
              </a:rPr>
              <a:t>What is the gradient of the line given…?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CF758ED-7884-4C9D-9130-45C0A92F0BC6}"/>
                  </a:ext>
                </a:extLst>
              </p:cNvPr>
              <p:cNvSpPr txBox="1"/>
              <p:nvPr/>
            </p:nvSpPr>
            <p:spPr>
              <a:xfrm>
                <a:off x="2838172" y="3596929"/>
                <a:ext cx="1634843" cy="676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rgbClr val="00B050"/>
                    </a:solidFill>
                    <a:latin typeface="AR CENA" panose="02000000000000000000" pitchFamily="2" charset="0"/>
                  </a:rPr>
                  <a:t>y =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00B050"/>
                    </a:solidFill>
                    <a:latin typeface="AR CENA" panose="02000000000000000000" pitchFamily="2" charset="0"/>
                  </a:rPr>
                  <a:t> x – 2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CF758ED-7884-4C9D-9130-45C0A92F0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172" y="3596929"/>
                <a:ext cx="1634843" cy="676660"/>
              </a:xfrm>
              <a:prstGeom prst="rect">
                <a:avLst/>
              </a:prstGeom>
              <a:blipFill>
                <a:blip r:embed="rId8"/>
                <a:stretch>
                  <a:fillRect l="-1866" r="-5970" b="-90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6989B3-2151-4174-BD49-722A1FB74318}"/>
                  </a:ext>
                </a:extLst>
              </p:cNvPr>
              <p:cNvSpPr txBox="1"/>
              <p:nvPr/>
            </p:nvSpPr>
            <p:spPr>
              <a:xfrm>
                <a:off x="2544738" y="4911679"/>
                <a:ext cx="846466" cy="676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rgbClr val="00B050"/>
                    </a:solidFill>
                    <a:latin typeface="AR CENA" panose="02000000000000000000" pitchFamily="2" charset="0"/>
                  </a:rPr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i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rgbClr val="00B050"/>
                            </a:solidFill>
                            <a:latin typeface="AR CENA" panose="020000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00B050"/>
                  </a:solidFill>
                  <a:latin typeface="AR CENA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6989B3-2151-4174-BD49-722A1FB74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38" y="4911679"/>
                <a:ext cx="846466" cy="676660"/>
              </a:xfrm>
              <a:prstGeom prst="rect">
                <a:avLst/>
              </a:prstGeom>
              <a:blipFill>
                <a:blip r:embed="rId9"/>
                <a:stretch>
                  <a:fillRect l="-5036" b="-90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AECF0D05-C755-4F3D-8522-DF5F528B2D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48646" y="5709129"/>
                <a:ext cx="2016451" cy="4878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ctr">
                  <a:buNone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2400" dirty="0">
                    <a:solidFill>
                      <a:srgbClr val="00B0F0"/>
                    </a:solidFill>
                    <a:latin typeface="AR CENA" panose="02000000000000000000" pitchFamily="2" charset="0"/>
                  </a:rPr>
                  <a:t> y = 3x + c</a:t>
                </a:r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AECF0D05-C755-4F3D-8522-DF5F528B2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646" y="5709129"/>
                <a:ext cx="2016451" cy="487889"/>
              </a:xfrm>
              <a:prstGeom prst="rect">
                <a:avLst/>
              </a:prstGeom>
              <a:blipFill>
                <a:blip r:embed="rId10"/>
                <a:stretch>
                  <a:fillRect t="-1750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C685543-2140-4387-8BC0-817097059A82}"/>
              </a:ext>
            </a:extLst>
          </p:cNvPr>
          <p:cNvSpPr txBox="1">
            <a:spLocks/>
          </p:cNvSpPr>
          <p:nvPr/>
        </p:nvSpPr>
        <p:spPr>
          <a:xfrm>
            <a:off x="6310436" y="2892144"/>
            <a:ext cx="5328592" cy="1202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To find the value of c, substitute your pair of coordinates into the equation…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2DE92B9-6E4D-4D4E-95DB-484831276BD2}"/>
              </a:ext>
            </a:extLst>
          </p:cNvPr>
          <p:cNvSpPr txBox="1">
            <a:spLocks/>
          </p:cNvSpPr>
          <p:nvPr/>
        </p:nvSpPr>
        <p:spPr>
          <a:xfrm>
            <a:off x="6656687" y="3688828"/>
            <a:ext cx="2016451" cy="48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sub (</a:t>
            </a:r>
            <a:r>
              <a:rPr lang="en-GB" sz="2400" dirty="0">
                <a:solidFill>
                  <a:srgbClr val="FFC000"/>
                </a:solidFill>
                <a:latin typeface="AR CENA" panose="02000000000000000000" pitchFamily="2" charset="0"/>
              </a:rPr>
              <a:t>2</a:t>
            </a: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, </a:t>
            </a:r>
            <a:r>
              <a:rPr lang="en-GB" sz="2400" dirty="0">
                <a:solidFill>
                  <a:srgbClr val="FF0066"/>
                </a:solidFill>
                <a:latin typeface="AR CENA" panose="02000000000000000000" pitchFamily="2" charset="0"/>
              </a:rPr>
              <a:t>9</a:t>
            </a: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) </a:t>
            </a: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  <a:sym typeface="Wingdings" panose="05000000000000000000" pitchFamily="2" charset="2"/>
              </a:rPr>
              <a:t></a:t>
            </a:r>
            <a:endParaRPr lang="en-GB" sz="2400" dirty="0">
              <a:solidFill>
                <a:srgbClr val="7030A0"/>
              </a:solidFill>
              <a:latin typeface="AR CENA" panose="02000000000000000000" pitchFamily="2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C2CDC19-F8F5-4DC7-9631-CBB131BA8B4E}"/>
              </a:ext>
            </a:extLst>
          </p:cNvPr>
          <p:cNvSpPr txBox="1">
            <a:spLocks/>
          </p:cNvSpPr>
          <p:nvPr/>
        </p:nvSpPr>
        <p:spPr>
          <a:xfrm>
            <a:off x="8475631" y="3665219"/>
            <a:ext cx="2016451" cy="48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y = 3x + c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FBF80A8-53A3-4AB4-A6B7-F1E97CB2C667}"/>
              </a:ext>
            </a:extLst>
          </p:cNvPr>
          <p:cNvSpPr txBox="1">
            <a:spLocks/>
          </p:cNvSpPr>
          <p:nvPr/>
        </p:nvSpPr>
        <p:spPr>
          <a:xfrm>
            <a:off x="8574353" y="4153075"/>
            <a:ext cx="2016451" cy="48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FF0066"/>
                </a:solidFill>
                <a:latin typeface="AR CENA" panose="02000000000000000000" pitchFamily="2" charset="0"/>
              </a:rPr>
              <a:t>9</a:t>
            </a: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 = 3(</a:t>
            </a:r>
            <a:r>
              <a:rPr lang="en-GB" sz="2400" dirty="0">
                <a:solidFill>
                  <a:srgbClr val="FFC000"/>
                </a:solidFill>
                <a:latin typeface="AR CENA" panose="02000000000000000000" pitchFamily="2" charset="0"/>
              </a:rPr>
              <a:t>2</a:t>
            </a: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) + c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F6BF4ED-6DC6-4ED1-949E-6AF48FCDCB3D}"/>
              </a:ext>
            </a:extLst>
          </p:cNvPr>
          <p:cNvSpPr txBox="1">
            <a:spLocks/>
          </p:cNvSpPr>
          <p:nvPr/>
        </p:nvSpPr>
        <p:spPr>
          <a:xfrm>
            <a:off x="8326660" y="4600465"/>
            <a:ext cx="2165422" cy="48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FF0066"/>
                </a:solidFill>
                <a:latin typeface="AR CENA" panose="02000000000000000000" pitchFamily="2" charset="0"/>
              </a:rPr>
              <a:t>9</a:t>
            </a: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 = 6 + c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FA280DC6-868D-4AB2-B64E-E176B40C019E}"/>
              </a:ext>
            </a:extLst>
          </p:cNvPr>
          <p:cNvSpPr txBox="1">
            <a:spLocks/>
          </p:cNvSpPr>
          <p:nvPr/>
        </p:nvSpPr>
        <p:spPr>
          <a:xfrm>
            <a:off x="8448148" y="5006065"/>
            <a:ext cx="1462688" cy="48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</a:rPr>
              <a:t>3 = c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C93EC6F-0289-42E2-908B-ECB31C792282}"/>
              </a:ext>
            </a:extLst>
          </p:cNvPr>
          <p:cNvSpPr txBox="1">
            <a:spLocks/>
          </p:cNvSpPr>
          <p:nvPr/>
        </p:nvSpPr>
        <p:spPr>
          <a:xfrm>
            <a:off x="6864241" y="5576210"/>
            <a:ext cx="4220982" cy="46424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</a:rPr>
              <a:t>So, the equation is … y = 3x + 3.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800D9C4-9402-448F-B7CB-BCCDF70EA33D}"/>
              </a:ext>
            </a:extLst>
          </p:cNvPr>
          <p:cNvSpPr/>
          <p:nvPr/>
        </p:nvSpPr>
        <p:spPr>
          <a:xfrm>
            <a:off x="3358107" y="3634967"/>
            <a:ext cx="360041" cy="676349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ADD4FAF-1C11-439B-8407-3E9E4641ABB2}"/>
              </a:ext>
            </a:extLst>
          </p:cNvPr>
          <p:cNvCxnSpPr/>
          <p:nvPr/>
        </p:nvCxnSpPr>
        <p:spPr>
          <a:xfrm flipH="1">
            <a:off x="3072218" y="4411795"/>
            <a:ext cx="216024" cy="432614"/>
          </a:xfrm>
          <a:prstGeom prst="straightConnector1">
            <a:avLst/>
          </a:prstGeom>
          <a:ln w="38100">
            <a:solidFill>
              <a:srgbClr val="FF006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F3B7B27-9083-4D89-A840-D39C62E16C00}"/>
              </a:ext>
            </a:extLst>
          </p:cNvPr>
          <p:cNvSpPr txBox="1"/>
          <p:nvPr/>
        </p:nvSpPr>
        <p:spPr>
          <a:xfrm>
            <a:off x="3656731" y="4682719"/>
            <a:ext cx="2588010" cy="83099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66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…remember the </a:t>
            </a:r>
            <a:r>
              <a:rPr lang="en-GB" sz="2400" b="1" dirty="0">
                <a:solidFill>
                  <a:srgbClr val="FF0066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negative reciprocal</a:t>
            </a:r>
            <a:r>
              <a:rPr lang="en-GB" sz="2400" dirty="0">
                <a:solidFill>
                  <a:srgbClr val="FF0066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…!</a:t>
            </a:r>
          </a:p>
        </p:txBody>
      </p:sp>
    </p:spTree>
    <p:extLst>
      <p:ext uri="{BB962C8B-B14F-4D97-AF65-F5344CB8AC3E}">
        <p14:creationId xmlns:p14="http://schemas.microsoft.com/office/powerpoint/2010/main" val="4058218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 animBg="1"/>
      <p:bldP spid="37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0C675A-9AD3-40BB-AC57-0E9EFA3E4F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1545</Words>
  <Application>Microsoft Office PowerPoint</Application>
  <PresentationFormat>Custom</PresentationFormat>
  <Paragraphs>176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Cambria Math</vt:lpstr>
      <vt:lpstr>Calibri</vt:lpstr>
      <vt:lpstr>AR CENA</vt:lpstr>
      <vt:lpstr>Arial</vt:lpstr>
      <vt:lpstr>Corbel</vt:lpstr>
      <vt:lpstr>AR BERKLEY</vt:lpstr>
      <vt:lpstr>Calibri Light</vt:lpstr>
      <vt:lpstr>Euphemia</vt:lpstr>
      <vt:lpstr>Office Theme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and perpendicular graphs</dc:title>
  <dc:creator/>
  <cp:keywords>parallel;perpendicular;equation;graph;gradient</cp:keywords>
  <cp:lastModifiedBy/>
  <cp:revision>1</cp:revision>
  <dcterms:created xsi:type="dcterms:W3CDTF">2016-02-03T19:18:39Z</dcterms:created>
  <dcterms:modified xsi:type="dcterms:W3CDTF">2022-10-24T02:25:38Z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TC027879479991</vt:lpwstr>
  </property>
</Properties>
</file>