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268" r:id="rId3"/>
    <p:sldId id="1019" r:id="rId4"/>
    <p:sldId id="1020" r:id="rId5"/>
    <p:sldId id="1021" r:id="rId6"/>
    <p:sldId id="1009" r:id="rId7"/>
    <p:sldId id="1010" r:id="rId8"/>
    <p:sldId id="1011" r:id="rId9"/>
    <p:sldId id="1018" r:id="rId10"/>
    <p:sldId id="962" r:id="rId11"/>
    <p:sldId id="968" r:id="rId12"/>
    <p:sldId id="966" r:id="rId13"/>
    <p:sldId id="971" r:id="rId14"/>
    <p:sldId id="972" r:id="rId15"/>
    <p:sldId id="973" r:id="rId16"/>
    <p:sldId id="975" r:id="rId17"/>
    <p:sldId id="974" r:id="rId18"/>
    <p:sldId id="990" r:id="rId19"/>
    <p:sldId id="275" r:id="rId20"/>
  </p:sldIdLst>
  <p:sldSz cx="12192000" cy="6858000"/>
  <p:notesSz cx="92233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87475" autoAdjust="0"/>
  </p:normalViewPr>
  <p:slideViewPr>
    <p:cSldViewPr snapToGrid="0">
      <p:cViewPr varScale="1">
        <p:scale>
          <a:sx n="58" d="100"/>
          <a:sy n="58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96796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2"/>
            <a:ext cx="3996796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57B7-7075-4E42-BEFE-37571F0A715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30DD-6E99-4618-A76A-DBBA9E78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73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63" y="0"/>
            <a:ext cx="39973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36F1-472E-486A-B46E-4265F33C649B}" type="datetimeFigureOut">
              <a:rPr lang="en-AU" smtClean="0"/>
              <a:t>24/10/2022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438"/>
            <a:ext cx="73787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39973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63" y="6659563"/>
            <a:ext cx="39973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0105-DA07-4BB2-8E97-F1D1C0A2B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12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50105-DA07-4BB2-8E97-F1D1C0A2BC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00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1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0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700">
              <a:srgbClr val="FF00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6"/>
            </a:gs>
            <a:gs pos="83000">
              <a:schemeClr val="accent6">
                <a:lumMod val="60000"/>
                <a:lumOff val="40000"/>
              </a:schemeClr>
            </a:gs>
            <a:gs pos="90259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0939-D6FE-47FA-943E-C8DEB8A4E0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C65E-CE12-4178-8967-58C489B2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8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12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6.png"/><Relationship Id="rId5" Type="http://schemas.openxmlformats.org/officeDocument/2006/relationships/image" Target="../media/image64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5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12" Type="http://schemas.openxmlformats.org/officeDocument/2006/relationships/image" Target="../media/image84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62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563757"/>
            <a:ext cx="5183188" cy="4625906"/>
          </a:xfrm>
        </p:spPr>
        <p:txBody>
          <a:bodyPr/>
          <a:lstStyle/>
          <a:p>
            <a:r>
              <a:rPr lang="en-US" dirty="0"/>
              <a:t>One bag of pretzels costs three dollars. Five bags of pretzels costs $10. Which is the better deal?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49" y="3434393"/>
            <a:ext cx="2577509" cy="2577509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72B5F4F4-6BE0-7F82-FCF2-350C8A0CE20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261187"/>
            <a:ext cx="6096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00"/>
                </a:solidFill>
                <a:latin typeface="Arial - 36"/>
              </a:rPr>
              <a:t>Constant of Proportionality, </a:t>
            </a:r>
            <a:br>
              <a:rPr lang="en-US" altLang="en-US" sz="3200" b="1" dirty="0">
                <a:solidFill>
                  <a:srgbClr val="000000"/>
                </a:solidFill>
                <a:latin typeface="Arial - 36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Arial - 36"/>
              </a:rPr>
              <a:t>Unit Rate,  </a:t>
            </a:r>
            <a:br>
              <a:rPr lang="en-US" altLang="en-US" sz="3200" b="1" dirty="0">
                <a:solidFill>
                  <a:srgbClr val="000000"/>
                </a:solidFill>
                <a:latin typeface="Arial - 36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Arial - 36"/>
              </a:rPr>
              <a:t>and Slope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42B1E-48C9-A596-F686-C8A82E0C9997}"/>
              </a:ext>
            </a:extLst>
          </p:cNvPr>
          <p:cNvSpPr txBox="1"/>
          <p:nvPr/>
        </p:nvSpPr>
        <p:spPr>
          <a:xfrm>
            <a:off x="828933" y="4723147"/>
            <a:ext cx="6168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https://www.youtube.com/watch?v=Cbge4teixr0</a:t>
            </a:r>
          </a:p>
        </p:txBody>
      </p:sp>
    </p:spTree>
    <p:extLst>
      <p:ext uri="{BB962C8B-B14F-4D97-AF65-F5344CB8AC3E}">
        <p14:creationId xmlns:p14="http://schemas.microsoft.com/office/powerpoint/2010/main" val="412244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DFE0B2F-6B0F-445B-A60E-77FCCA924375}"/>
              </a:ext>
            </a:extLst>
          </p:cNvPr>
          <p:cNvSpPr/>
          <p:nvPr/>
        </p:nvSpPr>
        <p:spPr>
          <a:xfrm>
            <a:off x="9495465" y="33895"/>
            <a:ext cx="1516022" cy="683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AC7332D-2F0C-4D81-A5A7-56001729562C}"/>
              </a:ext>
            </a:extLst>
          </p:cNvPr>
          <p:cNvSpPr/>
          <p:nvPr/>
        </p:nvSpPr>
        <p:spPr>
          <a:xfrm>
            <a:off x="5317912" y="1584789"/>
            <a:ext cx="1516022" cy="683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>
            <a:off x="4091355" y="4360986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418031-1631-4DA8-8BD3-A9604F59BA62}"/>
              </a:ext>
            </a:extLst>
          </p:cNvPr>
          <p:cNvSpPr txBox="1"/>
          <p:nvPr/>
        </p:nvSpPr>
        <p:spPr>
          <a:xfrm>
            <a:off x="1356964" y="2617834"/>
            <a:ext cx="499688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 car can travel 30 miles per litre of petrol.</a:t>
            </a:r>
          </a:p>
          <a:p>
            <a:endParaRPr lang="en-GB" sz="1100" dirty="0"/>
          </a:p>
          <a:p>
            <a:r>
              <a:rPr lang="en-GB" sz="2000" dirty="0"/>
              <a:t>How far can the car travel with 5 litres of fuel?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A8AA5-EB55-4392-A03E-02297CB2625E}"/>
              </a:ext>
            </a:extLst>
          </p:cNvPr>
          <p:cNvSpPr txBox="1"/>
          <p:nvPr/>
        </p:nvSpPr>
        <p:spPr>
          <a:xfrm>
            <a:off x="1356964" y="4959028"/>
            <a:ext cx="48313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 shoe factory produces 120 shoes a day.</a:t>
            </a:r>
          </a:p>
          <a:p>
            <a:endParaRPr lang="en-GB" sz="1100" dirty="0"/>
          </a:p>
          <a:p>
            <a:r>
              <a:rPr lang="en-GB" sz="2000" dirty="0"/>
              <a:t>How many shoes are produced in half a day?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B103E5-8315-43E7-BECF-24C57C1E003B}"/>
                  </a:ext>
                </a:extLst>
              </p:cNvPr>
              <p:cNvSpPr txBox="1"/>
              <p:nvPr/>
            </p:nvSpPr>
            <p:spPr>
              <a:xfrm>
                <a:off x="5381951" y="169546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B103E5-8315-43E7-BECF-24C57C1E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951" y="1695469"/>
                <a:ext cx="1387944" cy="461665"/>
              </a:xfrm>
              <a:prstGeom prst="rect">
                <a:avLst/>
              </a:prstGeom>
              <a:blipFill>
                <a:blip r:embed="rId2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F534C95-5067-47BB-82AC-A59FF1ABA9D8}"/>
              </a:ext>
            </a:extLst>
          </p:cNvPr>
          <p:cNvSpPr txBox="1"/>
          <p:nvPr/>
        </p:nvSpPr>
        <p:spPr>
          <a:xfrm>
            <a:off x="2830364" y="29119"/>
            <a:ext cx="653127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These questions all show two </a:t>
            </a:r>
            <a:r>
              <a:rPr lang="en-GB" sz="2000" b="1" dirty="0"/>
              <a:t>variables</a:t>
            </a:r>
            <a:r>
              <a:rPr lang="en-GB" sz="2000" dirty="0"/>
              <a:t> in </a:t>
            </a:r>
            <a:r>
              <a:rPr lang="en-GB" sz="2000" b="1" dirty="0">
                <a:solidFill>
                  <a:srgbClr val="FF0000"/>
                </a:solidFill>
              </a:rPr>
              <a:t>direct proportion</a:t>
            </a:r>
            <a:r>
              <a:rPr lang="en-GB" sz="2000" dirty="0"/>
              <a:t>.</a:t>
            </a:r>
          </a:p>
          <a:p>
            <a:pPr algn="ctr"/>
            <a:endParaRPr lang="en-GB" sz="1100" dirty="0"/>
          </a:p>
          <a:p>
            <a:pPr algn="ctr"/>
            <a:r>
              <a:rPr lang="en-GB" sz="2000" dirty="0"/>
              <a:t>When one quantity increases or decreases so does the other.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DF8561-D852-40D9-B80E-A1B6983E630D}"/>
              </a:ext>
            </a:extLst>
          </p:cNvPr>
          <p:cNvCxnSpPr>
            <a:cxnSpLocks/>
          </p:cNvCxnSpPr>
          <p:nvPr/>
        </p:nvCxnSpPr>
        <p:spPr>
          <a:xfrm flipH="1">
            <a:off x="6427177" y="1301263"/>
            <a:ext cx="281354" cy="4396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F3C466-F0A3-47F7-A9A9-D914D67F5F4C}"/>
              </a:ext>
            </a:extLst>
          </p:cNvPr>
          <p:cNvSpPr txBox="1"/>
          <p:nvPr/>
        </p:nvSpPr>
        <p:spPr>
          <a:xfrm>
            <a:off x="6705832" y="970773"/>
            <a:ext cx="2792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Proportionality constant</a:t>
            </a:r>
          </a:p>
          <a:p>
            <a:pPr algn="ctr"/>
            <a:r>
              <a:rPr lang="en-GB" sz="2000" dirty="0"/>
              <a:t>(the multiplying factor)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2C9EAE-B653-4619-84C7-8C435F2DBB25}"/>
                  </a:ext>
                </a:extLst>
              </p:cNvPr>
              <p:cNvSpPr txBox="1"/>
              <p:nvPr/>
            </p:nvSpPr>
            <p:spPr>
              <a:xfrm>
                <a:off x="6924260" y="2617833"/>
                <a:ext cx="3722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𝒕𝒐𝒕𝒂𝒍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𝒅𝒊𝒔𝒕𝒂𝒏𝒄𝒆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𝒍𝒊𝒕𝒓𝒆𝒔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2C9EAE-B653-4619-84C7-8C435F2DB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60" y="2617833"/>
                <a:ext cx="372249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8445F4-8303-40E9-9370-C2D447625AB0}"/>
                  </a:ext>
                </a:extLst>
              </p:cNvPr>
              <p:cNvSpPr txBox="1"/>
              <p:nvPr/>
            </p:nvSpPr>
            <p:spPr>
              <a:xfrm>
                <a:off x="7053958" y="3048656"/>
                <a:ext cx="3638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 =  30 ×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𝑙𝑖𝑡𝑟𝑒𝑠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8445F4-8303-40E9-9370-C2D447625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58" y="3048656"/>
                <a:ext cx="363894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71A482-3804-431B-A4C7-3AC38B0BD1BA}"/>
                  </a:ext>
                </a:extLst>
              </p:cNvPr>
              <p:cNvSpPr txBox="1"/>
              <p:nvPr/>
            </p:nvSpPr>
            <p:spPr>
              <a:xfrm>
                <a:off x="7332565" y="4965379"/>
                <a:ext cx="3239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𝒕𝒐𝒕𝒂𝒍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𝒔𝒉𝒐𝒆𝒔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𝒅𝒂𝒚𝒔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71A482-3804-431B-A4C7-3AC38B0BD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565" y="4965379"/>
                <a:ext cx="3239990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0BD3BC-AB6A-4518-A429-6E6F28AAF5EE}"/>
                  </a:ext>
                </a:extLst>
              </p:cNvPr>
              <p:cNvSpPr txBox="1"/>
              <p:nvPr/>
            </p:nvSpPr>
            <p:spPr>
              <a:xfrm>
                <a:off x="7438994" y="5396202"/>
                <a:ext cx="3361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𝑠h𝑜𝑒𝑠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 =  120 ×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0BD3BC-AB6A-4518-A429-6E6F28AA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94" y="5396202"/>
                <a:ext cx="3361241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17DD9B5-B3AA-4876-BC5D-A0A5E0A5B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95837" y="1943033"/>
            <a:ext cx="1324720" cy="6623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176DF5-D8A2-480F-8F2E-42354B335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30" y="4167554"/>
            <a:ext cx="1380487" cy="8326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39A8CA-E436-4FC2-914D-4A2CBC8A7B6D}"/>
                  </a:ext>
                </a:extLst>
              </p:cNvPr>
              <p:cNvSpPr txBox="1"/>
              <p:nvPr/>
            </p:nvSpPr>
            <p:spPr>
              <a:xfrm>
                <a:off x="8806957" y="3479479"/>
                <a:ext cx="13990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  30 ×5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39A8CA-E436-4FC2-914D-4A2CBC8A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957" y="3479479"/>
                <a:ext cx="139903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3E2059-37A2-47D3-9EB3-3FC31923454E}"/>
                  </a:ext>
                </a:extLst>
              </p:cNvPr>
              <p:cNvSpPr txBox="1"/>
              <p:nvPr/>
            </p:nvSpPr>
            <p:spPr>
              <a:xfrm>
                <a:off x="8821164" y="3910302"/>
                <a:ext cx="15992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=  150</m:t>
                    </m:r>
                  </m:oMath>
                </a14:m>
                <a:r>
                  <a:rPr lang="en-GB" sz="2000" dirty="0"/>
                  <a:t> miles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3E2059-37A2-47D3-9EB3-3FC31923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64" y="3910302"/>
                <a:ext cx="1599220" cy="400110"/>
              </a:xfrm>
              <a:prstGeom prst="rect">
                <a:avLst/>
              </a:prstGeom>
              <a:blipFill>
                <a:blip r:embed="rId10"/>
                <a:stretch>
                  <a:fillRect t="-7576" r="-3817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854EE4-991F-4A85-B34F-F6AA8116EF62}"/>
                  </a:ext>
                </a:extLst>
              </p:cNvPr>
              <p:cNvSpPr txBox="1"/>
              <p:nvPr/>
            </p:nvSpPr>
            <p:spPr>
              <a:xfrm>
                <a:off x="8848856" y="5827025"/>
                <a:ext cx="1737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  120 ×0.5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854EE4-991F-4A85-B34F-F6AA8116E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856" y="5827025"/>
                <a:ext cx="173727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F1A664-AFCF-47F8-B854-9287EF6B41D4}"/>
                  </a:ext>
                </a:extLst>
              </p:cNvPr>
              <p:cNvSpPr txBox="1"/>
              <p:nvPr/>
            </p:nvSpPr>
            <p:spPr>
              <a:xfrm>
                <a:off x="8860462" y="6257848"/>
                <a:ext cx="15030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=  60</m:t>
                    </m:r>
                  </m:oMath>
                </a14:m>
                <a:r>
                  <a:rPr lang="en-GB" sz="2000" dirty="0"/>
                  <a:t> shoes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F1A664-AFCF-47F8-B854-9287EF6B4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462" y="6257848"/>
                <a:ext cx="1503040" cy="400110"/>
              </a:xfrm>
              <a:prstGeom prst="rect">
                <a:avLst/>
              </a:prstGeom>
              <a:blipFill>
                <a:blip r:embed="rId12"/>
                <a:stretch>
                  <a:fillRect t="-9231" r="-3239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1AB96D-3F30-4939-A4F6-71AA0CFDE721}"/>
                  </a:ext>
                </a:extLst>
              </p:cNvPr>
              <p:cNvSpPr txBox="1"/>
              <p:nvPr/>
            </p:nvSpPr>
            <p:spPr>
              <a:xfrm>
                <a:off x="9710638" y="81821"/>
                <a:ext cx="1175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/>
                        <m:t>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1AB96D-3F30-4939-A4F6-71AA0CFDE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638" y="81821"/>
                <a:ext cx="117532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823B766-86EA-4046-BB28-678F498CE2C8}"/>
              </a:ext>
            </a:extLst>
          </p:cNvPr>
          <p:cNvSpPr txBox="1"/>
          <p:nvPr/>
        </p:nvSpPr>
        <p:spPr>
          <a:xfrm>
            <a:off x="2318401" y="1299019"/>
            <a:ext cx="311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Equation of 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9682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  <p:bldP spid="15" grpId="0"/>
      <p:bldP spid="12" grpId="0"/>
      <p:bldP spid="19" grpId="0"/>
      <p:bldP spid="13" grpId="0"/>
      <p:bldP spid="20" grpId="0"/>
      <p:bldP spid="29" grpId="0"/>
      <p:bldP spid="30" grpId="0"/>
      <p:bldP spid="31" grpId="0"/>
      <p:bldP spid="3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DA891-1FA7-404E-88EE-FA1461BCC9F1}"/>
              </a:ext>
            </a:extLst>
          </p:cNvPr>
          <p:cNvSpPr txBox="1"/>
          <p:nvPr/>
        </p:nvSpPr>
        <p:spPr>
          <a:xfrm>
            <a:off x="1356963" y="2406819"/>
            <a:ext cx="581018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 sports car can travel 20 miles using 4 litres of petrol.</a:t>
            </a:r>
          </a:p>
          <a:p>
            <a:endParaRPr lang="en-GB" sz="1100" dirty="0"/>
          </a:p>
          <a:p>
            <a:r>
              <a:rPr lang="en-GB" sz="2000" dirty="0"/>
              <a:t>How far can the car travel with 11 litres of fuel?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2F170-5789-485E-B35B-FBA925E70F18}"/>
              </a:ext>
            </a:extLst>
          </p:cNvPr>
          <p:cNvSpPr txBox="1"/>
          <p:nvPr/>
        </p:nvSpPr>
        <p:spPr>
          <a:xfrm>
            <a:off x="1356964" y="4959028"/>
            <a:ext cx="485472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 shoe factory produces 90 shoes in 3 days.</a:t>
            </a:r>
          </a:p>
          <a:p>
            <a:endParaRPr lang="en-GB" sz="1100" dirty="0"/>
          </a:p>
          <a:p>
            <a:r>
              <a:rPr lang="en-GB" sz="2000" dirty="0"/>
              <a:t>How many shoes are produced in 7 days?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D0E164-0F03-4C42-B18E-F8648AA21BC4}"/>
              </a:ext>
            </a:extLst>
          </p:cNvPr>
          <p:cNvSpPr/>
          <p:nvPr/>
        </p:nvSpPr>
        <p:spPr>
          <a:xfrm>
            <a:off x="5317912" y="1233097"/>
            <a:ext cx="1516022" cy="683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C66304-F74D-4FB7-9CBC-83E826C2DEF2}"/>
                  </a:ext>
                </a:extLst>
              </p:cNvPr>
              <p:cNvSpPr txBox="1"/>
              <p:nvPr/>
            </p:nvSpPr>
            <p:spPr>
              <a:xfrm>
                <a:off x="5381951" y="1343777"/>
                <a:ext cx="1387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C66304-F74D-4FB7-9CBC-83E826C2D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951" y="1343777"/>
                <a:ext cx="1387944" cy="461665"/>
              </a:xfrm>
              <a:prstGeom prst="rect">
                <a:avLst/>
              </a:prstGeom>
              <a:blipFill>
                <a:blip r:embed="rId2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F1652F-6109-4471-B412-922719C42120}"/>
              </a:ext>
            </a:extLst>
          </p:cNvPr>
          <p:cNvCxnSpPr>
            <a:cxnSpLocks/>
          </p:cNvCxnSpPr>
          <p:nvPr/>
        </p:nvCxnSpPr>
        <p:spPr>
          <a:xfrm flipH="1">
            <a:off x="6444763" y="1178171"/>
            <a:ext cx="729761" cy="2549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8A196F-D640-4ACE-91E8-0ABB9B77D560}"/>
              </a:ext>
            </a:extLst>
          </p:cNvPr>
          <p:cNvSpPr txBox="1"/>
          <p:nvPr/>
        </p:nvSpPr>
        <p:spPr>
          <a:xfrm>
            <a:off x="7145448" y="970773"/>
            <a:ext cx="2792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Proportionality constant</a:t>
            </a:r>
          </a:p>
          <a:p>
            <a:pPr algn="ctr"/>
            <a:r>
              <a:rPr lang="en-GB" sz="2000" dirty="0"/>
              <a:t>(the multiplying factor)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07CB4A-5BC5-48A1-BD3D-8EE287ACD6E7}"/>
                  </a:ext>
                </a:extLst>
              </p:cNvPr>
              <p:cNvSpPr txBox="1"/>
              <p:nvPr/>
            </p:nvSpPr>
            <p:spPr>
              <a:xfrm>
                <a:off x="3427581" y="29119"/>
                <a:ext cx="5336846" cy="87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To answer proportion questions we must know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,</a:t>
                </a:r>
              </a:p>
              <a:p>
                <a:pPr algn="ctr"/>
                <a:endParaRPr lang="en-GB" sz="1100" dirty="0"/>
              </a:p>
              <a:p>
                <a:pPr algn="ctr"/>
                <a:r>
                  <a:rPr lang="en-GB" sz="2000" dirty="0"/>
                  <a:t>the multiplying factor between variables.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07CB4A-5BC5-48A1-BD3D-8EE287AC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581" y="29119"/>
                <a:ext cx="5336846" cy="877163"/>
              </a:xfrm>
              <a:prstGeom prst="rect">
                <a:avLst/>
              </a:prstGeom>
              <a:blipFill>
                <a:blip r:embed="rId3"/>
                <a:stretch>
                  <a:fillRect l="-685" t="-4167" r="-571" b="-118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77A3B79-4B8F-4113-ADC0-7FD937DAF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2933" y="1581959"/>
            <a:ext cx="1265544" cy="69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30C78E-FB0D-4034-9AAF-429BB3E06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43" y="4052048"/>
            <a:ext cx="1351169" cy="865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17DD65-9AE1-4E8F-BE9E-A7A9755A70EA}"/>
              </a:ext>
            </a:extLst>
          </p:cNvPr>
          <p:cNvSpPr txBox="1"/>
          <p:nvPr/>
        </p:nvSpPr>
        <p:spPr>
          <a:xfrm>
            <a:off x="4772666" y="6134083"/>
            <a:ext cx="264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How can you find k?</a:t>
            </a:r>
          </a:p>
          <a:p>
            <a:pPr algn="ctr"/>
            <a:r>
              <a:rPr lang="en-GB" sz="2000" dirty="0"/>
              <a:t>Show with an equation.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37C0C-D478-4ED9-8874-EB9313099A4D}"/>
              </a:ext>
            </a:extLst>
          </p:cNvPr>
          <p:cNvCxnSpPr>
            <a:cxnSpLocks/>
          </p:cNvCxnSpPr>
          <p:nvPr/>
        </p:nvCxnSpPr>
        <p:spPr>
          <a:xfrm>
            <a:off x="2903452" y="4360986"/>
            <a:ext cx="638509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3AE167-4647-4592-894B-B0FA73BFDD91}"/>
                  </a:ext>
                </a:extLst>
              </p:cNvPr>
              <p:cNvSpPr txBox="1"/>
              <p:nvPr/>
            </p:nvSpPr>
            <p:spPr>
              <a:xfrm>
                <a:off x="7456975" y="2067160"/>
                <a:ext cx="2078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3AE167-4647-4592-894B-B0FA73BF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75" y="2067160"/>
                <a:ext cx="2078839" cy="461665"/>
              </a:xfrm>
              <a:prstGeom prst="rect">
                <a:avLst/>
              </a:prstGeom>
              <a:blipFill>
                <a:blip r:embed="rId6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6A4BE-C597-40FC-BADC-3AF2EDF4841D}"/>
                  </a:ext>
                </a:extLst>
              </p:cNvPr>
              <p:cNvSpPr txBox="1"/>
              <p:nvPr/>
            </p:nvSpPr>
            <p:spPr>
              <a:xfrm>
                <a:off x="7653784" y="2470571"/>
                <a:ext cx="1219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6A4BE-C597-40FC-BADC-3AF2EDF48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84" y="2470571"/>
                <a:ext cx="1219052" cy="461665"/>
              </a:xfrm>
              <a:prstGeom prst="rect">
                <a:avLst/>
              </a:prstGeom>
              <a:blipFill>
                <a:blip r:embed="rId7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C922A0-587B-4887-BC1E-110A8D057DEE}"/>
                  </a:ext>
                </a:extLst>
              </p:cNvPr>
              <p:cNvSpPr txBox="1"/>
              <p:nvPr/>
            </p:nvSpPr>
            <p:spPr>
              <a:xfrm>
                <a:off x="8427487" y="3310151"/>
                <a:ext cx="20024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5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C922A0-587B-4887-BC1E-110A8D057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487" y="3310151"/>
                <a:ext cx="2002471" cy="461665"/>
              </a:xfrm>
              <a:prstGeom prst="rect">
                <a:avLst/>
              </a:prstGeom>
              <a:blipFill>
                <a:blip r:embed="rId8"/>
                <a:stretch>
                  <a:fillRect l="-608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99104-87D0-430A-8CD2-16A3010DA5E8}"/>
                  </a:ext>
                </a:extLst>
              </p:cNvPr>
              <p:cNvSpPr txBox="1"/>
              <p:nvPr/>
            </p:nvSpPr>
            <p:spPr>
              <a:xfrm>
                <a:off x="8416851" y="3713562"/>
                <a:ext cx="2059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=  55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miles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299104-87D0-430A-8CD2-16A3010DA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851" y="3713562"/>
                <a:ext cx="2059603" cy="461665"/>
              </a:xfrm>
              <a:prstGeom prst="rect">
                <a:avLst/>
              </a:prstGeom>
              <a:blipFill>
                <a:blip r:embed="rId9"/>
                <a:stretch>
                  <a:fillRect l="-296" t="-10526" r="-3254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01221A-56DB-4073-AC7D-0A298C9BE181}"/>
                  </a:ext>
                </a:extLst>
              </p:cNvPr>
              <p:cNvSpPr txBox="1"/>
              <p:nvPr/>
            </p:nvSpPr>
            <p:spPr>
              <a:xfrm>
                <a:off x="7456975" y="4559866"/>
                <a:ext cx="2078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01221A-56DB-4073-AC7D-0A298C9B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75" y="4559866"/>
                <a:ext cx="20788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A1C52-46E1-4CEF-B016-4948A915D432}"/>
                  </a:ext>
                </a:extLst>
              </p:cNvPr>
              <p:cNvSpPr txBox="1"/>
              <p:nvPr/>
            </p:nvSpPr>
            <p:spPr>
              <a:xfrm>
                <a:off x="7507823" y="4963277"/>
                <a:ext cx="1403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8A1C52-46E1-4CEF-B016-4948A915D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823" y="4963277"/>
                <a:ext cx="1403398" cy="461665"/>
              </a:xfrm>
              <a:prstGeom prst="rect">
                <a:avLst/>
              </a:prstGeom>
              <a:blipFill>
                <a:blip r:embed="rId11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6EEB7-89CD-4D38-A395-59B63150C104}"/>
                  </a:ext>
                </a:extLst>
              </p:cNvPr>
              <p:cNvSpPr txBox="1"/>
              <p:nvPr/>
            </p:nvSpPr>
            <p:spPr>
              <a:xfrm>
                <a:off x="8434700" y="5881987"/>
                <a:ext cx="1988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30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6EEB7-89CD-4D38-A395-59B63150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700" y="5881987"/>
                <a:ext cx="1988045" cy="461665"/>
              </a:xfrm>
              <a:prstGeom prst="rect">
                <a:avLst/>
              </a:prstGeom>
              <a:blipFill>
                <a:blip r:embed="rId12"/>
                <a:stretch>
                  <a:fillRect l="-613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0E20B2-65A0-4629-8C5C-EBCCC43FEFC9}"/>
                  </a:ext>
                </a:extLst>
              </p:cNvPr>
              <p:cNvSpPr txBox="1"/>
              <p:nvPr/>
            </p:nvSpPr>
            <p:spPr>
              <a:xfrm>
                <a:off x="8429199" y="6285398"/>
                <a:ext cx="2267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=  210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shoes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0E20B2-65A0-4629-8C5C-EBCCC43F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199" y="6285398"/>
                <a:ext cx="2267993" cy="461665"/>
              </a:xfrm>
              <a:prstGeom prst="rect">
                <a:avLst/>
              </a:prstGeom>
              <a:blipFill>
                <a:blip r:embed="rId13"/>
                <a:stretch>
                  <a:fillRect l="-806" t="-10526" r="-3495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EA7F8E-5D69-40DD-87F4-6CD346D6A203}"/>
                  </a:ext>
                </a:extLst>
              </p:cNvPr>
              <p:cNvSpPr txBox="1"/>
              <p:nvPr/>
            </p:nvSpPr>
            <p:spPr>
              <a:xfrm>
                <a:off x="8435812" y="2894154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EA7F8E-5D69-40DD-87F4-6CD346D6A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12" y="2894154"/>
                <a:ext cx="1387944" cy="461665"/>
              </a:xfrm>
              <a:prstGeom prst="rect">
                <a:avLst/>
              </a:prstGeom>
              <a:blipFill>
                <a:blip r:embed="rId14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B6B158-F374-4372-80BF-FEE4A403AF5C}"/>
                  </a:ext>
                </a:extLst>
              </p:cNvPr>
              <p:cNvSpPr txBox="1"/>
              <p:nvPr/>
            </p:nvSpPr>
            <p:spPr>
              <a:xfrm>
                <a:off x="8435812" y="5531846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B6B158-F374-4372-80BF-FEE4A403A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812" y="5531846"/>
                <a:ext cx="1387944" cy="461665"/>
              </a:xfrm>
              <a:prstGeom prst="rect">
                <a:avLst/>
              </a:prstGeom>
              <a:blipFill>
                <a:blip r:embed="rId15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5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7384A-64A4-4B4B-B119-4901EA391307}"/>
              </a:ext>
            </a:extLst>
          </p:cNvPr>
          <p:cNvSpPr txBox="1"/>
          <p:nvPr/>
        </p:nvSpPr>
        <p:spPr>
          <a:xfrm>
            <a:off x="1541603" y="3101411"/>
            <a:ext cx="507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Over 2 days a herd of cows eat 16 kg of feed.</a:t>
            </a:r>
          </a:p>
          <a:p>
            <a:endParaRPr lang="en-GB" sz="2000" dirty="0"/>
          </a:p>
          <a:p>
            <a:r>
              <a:rPr lang="en-GB" sz="2000" dirty="0"/>
              <a:t>How much feed does the herd eat over 3 days?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1571C6-2426-4D80-A5F2-6D9CCD7D5DB0}"/>
              </a:ext>
            </a:extLst>
          </p:cNvPr>
          <p:cNvSpPr/>
          <p:nvPr/>
        </p:nvSpPr>
        <p:spPr>
          <a:xfrm>
            <a:off x="4933363" y="1690298"/>
            <a:ext cx="1757584" cy="683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0FC19C-91BD-4455-B816-449E7FE2E613}"/>
                  </a:ext>
                </a:extLst>
              </p:cNvPr>
              <p:cNvSpPr txBox="1"/>
              <p:nvPr/>
            </p:nvSpPr>
            <p:spPr>
              <a:xfrm>
                <a:off x="5118183" y="1800978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0FC19C-91BD-4455-B816-449E7FE2E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83" y="1800978"/>
                <a:ext cx="1387944" cy="461665"/>
              </a:xfrm>
              <a:prstGeom prst="rect">
                <a:avLst/>
              </a:prstGeom>
              <a:blipFill>
                <a:blip r:embed="rId2"/>
                <a:stretch>
                  <a:fillRect l="-881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F8823D-A14E-4654-B081-E84123F27238}"/>
                  </a:ext>
                </a:extLst>
              </p:cNvPr>
              <p:cNvSpPr txBox="1"/>
              <p:nvPr/>
            </p:nvSpPr>
            <p:spPr>
              <a:xfrm>
                <a:off x="2822357" y="31501"/>
                <a:ext cx="5984331" cy="1428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/>
                  <a:t>Write an equation of proportionality.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F8823D-A14E-4654-B081-E84123F27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57" y="31501"/>
                <a:ext cx="5984331" cy="1428853"/>
              </a:xfrm>
              <a:prstGeom prst="rect">
                <a:avLst/>
              </a:prstGeom>
              <a:blipFill>
                <a:blip r:embed="rId3"/>
                <a:stretch>
                  <a:fillRect l="-1120" b="-63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761A47-2378-4EF7-8D72-552104984C65}"/>
                  </a:ext>
                </a:extLst>
              </p:cNvPr>
              <p:cNvSpPr txBox="1"/>
              <p:nvPr/>
            </p:nvSpPr>
            <p:spPr>
              <a:xfrm>
                <a:off x="7895429" y="3492033"/>
                <a:ext cx="2011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761A47-2378-4EF7-8D72-552104984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429" y="3492033"/>
                <a:ext cx="2011513" cy="461665"/>
              </a:xfrm>
              <a:prstGeom prst="rect">
                <a:avLst/>
              </a:prstGeom>
              <a:blipFill>
                <a:blip r:embed="rId4"/>
                <a:stretch>
                  <a:fillRect l="-3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A163AD-E13A-45EF-B65F-34549BB678A8}"/>
                  </a:ext>
                </a:extLst>
              </p:cNvPr>
              <p:cNvSpPr txBox="1"/>
              <p:nvPr/>
            </p:nvSpPr>
            <p:spPr>
              <a:xfrm>
                <a:off x="8089435" y="3993194"/>
                <a:ext cx="1219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A163AD-E13A-45EF-B65F-34549BB67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435" y="3993194"/>
                <a:ext cx="1219052" cy="461665"/>
              </a:xfrm>
              <a:prstGeom prst="rect">
                <a:avLst/>
              </a:prstGeom>
              <a:blipFill>
                <a:blip r:embed="rId5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D0D877-BF25-4669-8821-22664359F15C}"/>
                  </a:ext>
                </a:extLst>
              </p:cNvPr>
              <p:cNvSpPr txBox="1"/>
              <p:nvPr/>
            </p:nvSpPr>
            <p:spPr>
              <a:xfrm>
                <a:off x="5388091" y="4960345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D0D877-BF25-4669-8821-22664359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91" y="4960345"/>
                <a:ext cx="1387944" cy="461665"/>
              </a:xfrm>
              <a:prstGeom prst="rect">
                <a:avLst/>
              </a:prstGeom>
              <a:blipFill>
                <a:blip r:embed="rId6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951C0A-E073-4834-9630-0F4A0BF08484}"/>
              </a:ext>
            </a:extLst>
          </p:cNvPr>
          <p:cNvCxnSpPr>
            <a:cxnSpLocks/>
          </p:cNvCxnSpPr>
          <p:nvPr/>
        </p:nvCxnSpPr>
        <p:spPr>
          <a:xfrm>
            <a:off x="7895492" y="3050931"/>
            <a:ext cx="266700" cy="477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F2FCBB-DDDB-41AC-9D12-50DB8FC87A68}"/>
              </a:ext>
            </a:extLst>
          </p:cNvPr>
          <p:cNvSpPr txBox="1"/>
          <p:nvPr/>
        </p:nvSpPr>
        <p:spPr>
          <a:xfrm>
            <a:off x="7057067" y="2626662"/>
            <a:ext cx="1234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total feed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1B543-A268-4478-B209-C98AD2E1718A}"/>
              </a:ext>
            </a:extLst>
          </p:cNvPr>
          <p:cNvSpPr txBox="1"/>
          <p:nvPr/>
        </p:nvSpPr>
        <p:spPr>
          <a:xfrm>
            <a:off x="10030985" y="2899223"/>
            <a:ext cx="66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6317AA-F5FB-4F24-A52E-0BC52F49E861}"/>
              </a:ext>
            </a:extLst>
          </p:cNvPr>
          <p:cNvCxnSpPr>
            <a:cxnSpLocks/>
          </p:cNvCxnSpPr>
          <p:nvPr/>
        </p:nvCxnSpPr>
        <p:spPr>
          <a:xfrm flipH="1">
            <a:off x="9750669" y="3333423"/>
            <a:ext cx="323326" cy="227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2567670-7A24-48B1-B093-0F194FB2F4DC}"/>
              </a:ext>
            </a:extLst>
          </p:cNvPr>
          <p:cNvSpPr txBox="1"/>
          <p:nvPr/>
        </p:nvSpPr>
        <p:spPr>
          <a:xfrm>
            <a:off x="7939710" y="4446669"/>
            <a:ext cx="1473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8 kg per 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827CD0-0CC9-4C35-B529-88BD78253434}"/>
                  </a:ext>
                </a:extLst>
              </p:cNvPr>
              <p:cNvSpPr txBox="1"/>
              <p:nvPr/>
            </p:nvSpPr>
            <p:spPr>
              <a:xfrm>
                <a:off x="5388091" y="5540637"/>
                <a:ext cx="1750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827CD0-0CC9-4C35-B529-88BD7825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91" y="5540637"/>
                <a:ext cx="1750800" cy="461665"/>
              </a:xfrm>
              <a:prstGeom prst="rect">
                <a:avLst/>
              </a:prstGeom>
              <a:blipFill>
                <a:blip r:embed="rId7"/>
                <a:stretch>
                  <a:fillRect l="-348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662930-A391-4D8D-9C76-37215385F792}"/>
                  </a:ext>
                </a:extLst>
              </p:cNvPr>
              <p:cNvSpPr txBox="1"/>
              <p:nvPr/>
            </p:nvSpPr>
            <p:spPr>
              <a:xfrm>
                <a:off x="5388092" y="6120928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24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662930-A391-4D8D-9C76-37215385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92" y="6120928"/>
                <a:ext cx="1379929" cy="461665"/>
              </a:xfrm>
              <a:prstGeom prst="rect">
                <a:avLst/>
              </a:prstGeom>
              <a:blipFill>
                <a:blip r:embed="rId8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F560AAB-A0F9-4022-B0E6-9DBCA0C7C1CD}"/>
              </a:ext>
            </a:extLst>
          </p:cNvPr>
          <p:cNvSpPr txBox="1"/>
          <p:nvPr/>
        </p:nvSpPr>
        <p:spPr>
          <a:xfrm>
            <a:off x="2333344" y="105507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5A6DE-AB4E-4357-8902-F81572B0BEFA}"/>
              </a:ext>
            </a:extLst>
          </p:cNvPr>
          <p:cNvSpPr txBox="1"/>
          <p:nvPr/>
        </p:nvSpPr>
        <p:spPr>
          <a:xfrm>
            <a:off x="2333344" y="6096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0571FD-10B4-47EA-B111-77FAA7943BBB}"/>
              </a:ext>
            </a:extLst>
          </p:cNvPr>
          <p:cNvSpPr txBox="1"/>
          <p:nvPr/>
        </p:nvSpPr>
        <p:spPr>
          <a:xfrm>
            <a:off x="2333344" y="164123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9F3273-BA44-42A4-9981-B665F58BBC68}"/>
              </a:ext>
            </a:extLst>
          </p:cNvPr>
          <p:cNvSpPr txBox="1"/>
          <p:nvPr/>
        </p:nvSpPr>
        <p:spPr>
          <a:xfrm>
            <a:off x="4710195" y="494420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F0580F-024F-46F8-8C0F-DB1ACDFC0EEA}"/>
              </a:ext>
            </a:extLst>
          </p:cNvPr>
          <p:cNvSpPr txBox="1"/>
          <p:nvPr/>
        </p:nvSpPr>
        <p:spPr>
          <a:xfrm>
            <a:off x="7013780" y="361070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3ECEBD-0DFB-4ECB-99DD-E36BBC4CA0D1}"/>
              </a:ext>
            </a:extLst>
          </p:cNvPr>
          <p:cNvSpPr txBox="1"/>
          <p:nvPr/>
        </p:nvSpPr>
        <p:spPr>
          <a:xfrm>
            <a:off x="4367296" y="18288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41C3F1-A40F-4FC0-B0CB-82A546FB9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135" y="2003467"/>
            <a:ext cx="1467912" cy="10353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B16876-89DA-43A3-9788-F893DA6D6F2F}"/>
              </a:ext>
            </a:extLst>
          </p:cNvPr>
          <p:cNvSpPr txBox="1"/>
          <p:nvPr/>
        </p:nvSpPr>
        <p:spPr>
          <a:xfrm>
            <a:off x="6920254" y="6146824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30252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24" grpId="0"/>
      <p:bldP spid="26" grpId="0"/>
      <p:bldP spid="33" grpId="0"/>
      <p:bldP spid="34" grpId="0"/>
      <p:bldP spid="35" grpId="0"/>
      <p:bldP spid="41" grpId="0"/>
      <p:bldP spid="42" grpId="0"/>
      <p:bldP spid="4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714" t="-3614" r="-612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blipFill>
                <a:blip r:embed="rId3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3445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27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9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5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344505" cy="1323439"/>
              </a:xfrm>
              <a:prstGeom prst="rect">
                <a:avLst/>
              </a:prstGeom>
              <a:blipFill>
                <a:blip r:embed="rId4"/>
                <a:stretch>
                  <a:fillRect l="-2007" t="-2765" r="-912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083503-4A4E-4E42-98AB-666330830ACB}"/>
                  </a:ext>
                </a:extLst>
              </p:cNvPr>
              <p:cNvSpPr txBox="1"/>
              <p:nvPr/>
            </p:nvSpPr>
            <p:spPr>
              <a:xfrm>
                <a:off x="2681208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27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083503-4A4E-4E42-98AB-66633083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208" y="3040695"/>
                <a:ext cx="1900905" cy="461665"/>
              </a:xfrm>
              <a:prstGeom prst="rect">
                <a:avLst/>
              </a:prstGeom>
              <a:blipFill>
                <a:blip r:embed="rId5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57504" y="3541857"/>
                <a:ext cx="1137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04" y="3541857"/>
                <a:ext cx="1137298" cy="461665"/>
              </a:xfrm>
              <a:prstGeom prst="rect">
                <a:avLst/>
              </a:prstGeom>
              <a:blipFill>
                <a:blip r:embed="rId6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645175" y="419761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/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3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blipFill>
                <a:blip r:embed="rId7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/>
              <p:nvPr/>
            </p:nvSpPr>
            <p:spPr>
              <a:xfrm>
                <a:off x="2938509" y="5449785"/>
                <a:ext cx="1728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3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9" y="5449785"/>
                <a:ext cx="1728807" cy="461665"/>
              </a:xfrm>
              <a:prstGeom prst="rect">
                <a:avLst/>
              </a:prstGeom>
              <a:blipFill>
                <a:blip r:embed="rId8"/>
                <a:stretch>
                  <a:fillRect l="-105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9150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2931944" y="5986117"/>
                <a:ext cx="14087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15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944" y="5986117"/>
                <a:ext cx="1408784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714" t="-3614" r="-612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blipFill>
                <a:blip r:embed="rId3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32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10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blipFill>
                <a:blip r:embed="rId4"/>
                <a:stretch>
                  <a:fillRect l="-1930" t="-2765" r="-702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083503-4A4E-4E42-98AB-666330830ACB}"/>
                  </a:ext>
                </a:extLst>
              </p:cNvPr>
              <p:cNvSpPr txBox="1"/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32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083503-4A4E-4E42-98AB-66633083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blipFill>
                <a:blip r:embed="rId5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blipFill>
                <a:blip r:embed="rId6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61192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/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blipFill>
                <a:blip r:embed="rId7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/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blipFill>
                <a:blip r:embed="rId8"/>
                <a:stretch>
                  <a:fillRect l="-63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9150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blipFill>
                <a:blip r:embed="rId9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714" t="-3614" r="-612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blipFill>
                <a:blip r:embed="rId3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32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10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blipFill>
                <a:blip r:embed="rId4"/>
                <a:stretch>
                  <a:fillRect l="-1930" t="-2765" r="-702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blipFill>
                <a:blip r:embed="rId5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61192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/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blipFill>
                <a:blip r:embed="rId6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/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blipFill>
                <a:blip r:embed="rId7"/>
                <a:stretch>
                  <a:fillRect l="-63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9150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blipFill>
                <a:blip r:embed="rId8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C536B5-0625-4FA9-9526-E1054AD0D50C}"/>
                  </a:ext>
                </a:extLst>
              </p:cNvPr>
              <p:cNvSpPr txBox="1"/>
              <p:nvPr/>
            </p:nvSpPr>
            <p:spPr>
              <a:xfrm>
                <a:off x="798296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C536B5-0625-4FA9-9526-E1054AD0D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966" y="2548325"/>
                <a:ext cx="1320618" cy="461665"/>
              </a:xfrm>
              <a:prstGeom prst="rect">
                <a:avLst/>
              </a:prstGeom>
              <a:blipFill>
                <a:blip r:embed="rId9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6E11-CF72-4B1D-A4C3-E7462B23B896}"/>
                  </a:ext>
                </a:extLst>
              </p:cNvPr>
              <p:cNvSpPr txBox="1"/>
              <p:nvPr/>
            </p:nvSpPr>
            <p:spPr>
              <a:xfrm>
                <a:off x="706976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18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2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7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6E11-CF72-4B1D-A4C3-E7462B23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61" y="1077672"/>
                <a:ext cx="3474349" cy="1323439"/>
              </a:xfrm>
              <a:prstGeom prst="rect">
                <a:avLst/>
              </a:prstGeom>
              <a:blipFill>
                <a:blip r:embed="rId10"/>
                <a:stretch>
                  <a:fillRect l="-1930" t="-2765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B6974A-38D8-420A-92AC-95DC96DB575D}"/>
                  </a:ext>
                </a:extLst>
              </p:cNvPr>
              <p:cNvSpPr txBox="1"/>
              <p:nvPr/>
            </p:nvSpPr>
            <p:spPr>
              <a:xfrm>
                <a:off x="7789538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18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B6974A-38D8-420A-92AC-95DC96DB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38" y="3040695"/>
                <a:ext cx="1900905" cy="461665"/>
              </a:xfrm>
              <a:prstGeom prst="rect">
                <a:avLst/>
              </a:prstGeom>
              <a:blipFill>
                <a:blip r:embed="rId11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EC6C2-E60D-44DF-B902-A99CB6EE94B6}"/>
                  </a:ext>
                </a:extLst>
              </p:cNvPr>
              <p:cNvSpPr txBox="1"/>
              <p:nvPr/>
            </p:nvSpPr>
            <p:spPr>
              <a:xfrm>
                <a:off x="8065835" y="3541857"/>
                <a:ext cx="1137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9=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EC6C2-E60D-44DF-B902-A99CB6EE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835" y="3541857"/>
                <a:ext cx="1137299" cy="461665"/>
              </a:xfrm>
              <a:prstGeom prst="rect">
                <a:avLst/>
              </a:prstGeom>
              <a:blipFill>
                <a:blip r:embed="rId12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0C1DDF-FE5E-49C0-8DBB-85712BD5B15D}"/>
              </a:ext>
            </a:extLst>
          </p:cNvPr>
          <p:cNvCxnSpPr>
            <a:cxnSpLocks/>
          </p:cNvCxnSpPr>
          <p:nvPr/>
        </p:nvCxnSpPr>
        <p:spPr>
          <a:xfrm>
            <a:off x="672025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F19C3-554A-440B-A726-4D04C9821D40}"/>
                  </a:ext>
                </a:extLst>
              </p:cNvPr>
              <p:cNvSpPr txBox="1"/>
              <p:nvPr/>
            </p:nvSpPr>
            <p:spPr>
              <a:xfrm>
                <a:off x="804683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9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F19C3-554A-440B-A726-4D04C982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38" y="4887079"/>
                <a:ext cx="1387944" cy="461665"/>
              </a:xfrm>
              <a:prstGeom prst="rect">
                <a:avLst/>
              </a:prstGeom>
              <a:blipFill>
                <a:blip r:embed="rId13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36419-7962-419F-8479-4391B0D98C18}"/>
                  </a:ext>
                </a:extLst>
              </p:cNvPr>
              <p:cNvSpPr txBox="1"/>
              <p:nvPr/>
            </p:nvSpPr>
            <p:spPr>
              <a:xfrm>
                <a:off x="8046839" y="5449785"/>
                <a:ext cx="1736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9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36419-7962-419F-8479-4391B0D9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39" y="5449785"/>
                <a:ext cx="1736373" cy="461665"/>
              </a:xfrm>
              <a:prstGeom prst="rect">
                <a:avLst/>
              </a:prstGeom>
              <a:blipFill>
                <a:blip r:embed="rId14"/>
                <a:stretch>
                  <a:fillRect l="-702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477615F-E22F-497C-B5EB-1CEA16FF854F}"/>
              </a:ext>
            </a:extLst>
          </p:cNvPr>
          <p:cNvSpPr txBox="1"/>
          <p:nvPr/>
        </p:nvSpPr>
        <p:spPr>
          <a:xfrm>
            <a:off x="749983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B3C4DD-8EA6-4367-BB4C-6D0E0939C44D}"/>
                  </a:ext>
                </a:extLst>
              </p:cNvPr>
              <p:cNvSpPr txBox="1"/>
              <p:nvPr/>
            </p:nvSpPr>
            <p:spPr>
              <a:xfrm>
                <a:off x="8046839" y="5986117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63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B3C4DD-8EA6-4367-BB4C-6D0E0939C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39" y="5986117"/>
                <a:ext cx="1379929" cy="461665"/>
              </a:xfrm>
              <a:prstGeom prst="rect">
                <a:avLst/>
              </a:prstGeom>
              <a:blipFill>
                <a:blip r:embed="rId15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4589D1-D698-4AB8-BEF3-9756148B04BD}"/>
                  </a:ext>
                </a:extLst>
              </p:cNvPr>
              <p:cNvSpPr txBox="1"/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32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4589D1-D698-4AB8-BEF3-9756148B0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blipFill>
                <a:blip r:embed="rId16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1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714" t="-3614" r="-612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blipFill>
                <a:blip r:embed="rId3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32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10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blipFill>
                <a:blip r:embed="rId4"/>
                <a:stretch>
                  <a:fillRect l="-1930" t="-2765" r="-702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blipFill>
                <a:blip r:embed="rId5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61192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/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blipFill>
                <a:blip r:embed="rId6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/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blipFill>
                <a:blip r:embed="rId7"/>
                <a:stretch>
                  <a:fillRect l="-63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9150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blipFill>
                <a:blip r:embed="rId8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C536B5-0625-4FA9-9526-E1054AD0D50C}"/>
                  </a:ext>
                </a:extLst>
              </p:cNvPr>
              <p:cNvSpPr txBox="1"/>
              <p:nvPr/>
            </p:nvSpPr>
            <p:spPr>
              <a:xfrm>
                <a:off x="798296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C536B5-0625-4FA9-9526-E1054AD0D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966" y="2548325"/>
                <a:ext cx="1320618" cy="461665"/>
              </a:xfrm>
              <a:prstGeom prst="rect">
                <a:avLst/>
              </a:prstGeom>
              <a:blipFill>
                <a:blip r:embed="rId9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6E11-CF72-4B1D-A4C3-E7462B23B896}"/>
                  </a:ext>
                </a:extLst>
              </p:cNvPr>
              <p:cNvSpPr txBox="1"/>
              <p:nvPr/>
            </p:nvSpPr>
            <p:spPr>
              <a:xfrm>
                <a:off x="706976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30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6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20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6E11-CF72-4B1D-A4C3-E7462B23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61" y="1077672"/>
                <a:ext cx="3474349" cy="1323439"/>
              </a:xfrm>
              <a:prstGeom prst="rect">
                <a:avLst/>
              </a:prstGeom>
              <a:blipFill>
                <a:blip r:embed="rId10"/>
                <a:stretch>
                  <a:fillRect l="-1930" t="-2765" r="-702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B6974A-38D8-420A-92AC-95DC96DB575D}"/>
                  </a:ext>
                </a:extLst>
              </p:cNvPr>
              <p:cNvSpPr txBox="1"/>
              <p:nvPr/>
            </p:nvSpPr>
            <p:spPr>
              <a:xfrm>
                <a:off x="7789538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30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B6974A-38D8-420A-92AC-95DC96DB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38" y="3040695"/>
                <a:ext cx="1900905" cy="461665"/>
              </a:xfrm>
              <a:prstGeom prst="rect">
                <a:avLst/>
              </a:prstGeom>
              <a:blipFill>
                <a:blip r:embed="rId11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EC6C2-E60D-44DF-B902-A99CB6EE94B6}"/>
                  </a:ext>
                </a:extLst>
              </p:cNvPr>
              <p:cNvSpPr txBox="1"/>
              <p:nvPr/>
            </p:nvSpPr>
            <p:spPr>
              <a:xfrm>
                <a:off x="8065835" y="3541857"/>
                <a:ext cx="1137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5=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EC6C2-E60D-44DF-B902-A99CB6EE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835" y="3541857"/>
                <a:ext cx="1137299" cy="461665"/>
              </a:xfrm>
              <a:prstGeom prst="rect">
                <a:avLst/>
              </a:prstGeom>
              <a:blipFill>
                <a:blip r:embed="rId12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0C1DDF-FE5E-49C0-8DBB-85712BD5B15D}"/>
              </a:ext>
            </a:extLst>
          </p:cNvPr>
          <p:cNvCxnSpPr>
            <a:cxnSpLocks/>
          </p:cNvCxnSpPr>
          <p:nvPr/>
        </p:nvCxnSpPr>
        <p:spPr>
          <a:xfrm>
            <a:off x="672025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F19C3-554A-440B-A726-4D04C9821D40}"/>
                  </a:ext>
                </a:extLst>
              </p:cNvPr>
              <p:cNvSpPr txBox="1"/>
              <p:nvPr/>
            </p:nvSpPr>
            <p:spPr>
              <a:xfrm>
                <a:off x="804683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5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F19C3-554A-440B-A726-4D04C982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38" y="4887079"/>
                <a:ext cx="1387944" cy="461665"/>
              </a:xfrm>
              <a:prstGeom prst="rect">
                <a:avLst/>
              </a:prstGeom>
              <a:blipFill>
                <a:blip r:embed="rId13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36419-7962-419F-8479-4391B0D98C18}"/>
                  </a:ext>
                </a:extLst>
              </p:cNvPr>
              <p:cNvSpPr txBox="1"/>
              <p:nvPr/>
            </p:nvSpPr>
            <p:spPr>
              <a:xfrm>
                <a:off x="8067388" y="5449785"/>
                <a:ext cx="1906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5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36419-7962-419F-8479-4391B0D9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388" y="5449785"/>
                <a:ext cx="1906291" cy="461665"/>
              </a:xfrm>
              <a:prstGeom prst="rect">
                <a:avLst/>
              </a:prstGeom>
              <a:blipFill>
                <a:blip r:embed="rId14"/>
                <a:stretch>
                  <a:fillRect l="-63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477615F-E22F-497C-B5EB-1CEA16FF854F}"/>
              </a:ext>
            </a:extLst>
          </p:cNvPr>
          <p:cNvSpPr txBox="1"/>
          <p:nvPr/>
        </p:nvSpPr>
        <p:spPr>
          <a:xfrm>
            <a:off x="749983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B3C4DD-8EA6-4367-BB4C-6D0E0939C44D}"/>
                  </a:ext>
                </a:extLst>
              </p:cNvPr>
              <p:cNvSpPr txBox="1"/>
              <p:nvPr/>
            </p:nvSpPr>
            <p:spPr>
              <a:xfrm>
                <a:off x="8067387" y="5986117"/>
                <a:ext cx="1549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100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B3C4DD-8EA6-4367-BB4C-6D0E0939C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387" y="5986117"/>
                <a:ext cx="1549848" cy="461665"/>
              </a:xfrm>
              <a:prstGeom prst="rect">
                <a:avLst/>
              </a:prstGeom>
              <a:blipFill>
                <a:blip r:embed="rId15"/>
                <a:stretch>
                  <a:fillRect l="-784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864CFF-5ADA-46FC-B619-CA76E5A07255}"/>
                  </a:ext>
                </a:extLst>
              </p:cNvPr>
              <p:cNvSpPr txBox="1"/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32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864CFF-5ADA-46FC-B619-CA76E5A0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blipFill>
                <a:blip r:embed="rId16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7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/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Write an equation of proportionality.</a:t>
                </a:r>
              </a:p>
              <a:p>
                <a:pPr algn="ctr"/>
                <a:r>
                  <a:rPr lang="en-GB" sz="2000" dirty="0"/>
                  <a:t>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algn="ctr"/>
                <a:r>
                  <a:rPr lang="en-GB" sz="2000" dirty="0"/>
                  <a:t>Rewrite the equation 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and substitute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11648A-EFF8-4D66-AC6D-CA0B9252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239" y="-56423"/>
                <a:ext cx="5979522" cy="1015663"/>
              </a:xfrm>
              <a:prstGeom prst="rect">
                <a:avLst/>
              </a:prstGeom>
              <a:blipFill>
                <a:blip r:embed="rId2"/>
                <a:stretch>
                  <a:fillRect l="-714" t="-3614" r="-612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/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8024C1-AA8C-4CEF-B1DE-D804346E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6" y="2548325"/>
                <a:ext cx="1320618" cy="461665"/>
              </a:xfrm>
              <a:prstGeom prst="rect">
                <a:avLst/>
              </a:prstGeom>
              <a:blipFill>
                <a:blip r:embed="rId3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/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32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10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0F6AA7-8910-4F78-B1AD-9C57914E3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31" y="1077672"/>
                <a:ext cx="3474349" cy="1323439"/>
              </a:xfrm>
              <a:prstGeom prst="rect">
                <a:avLst/>
              </a:prstGeom>
              <a:blipFill>
                <a:blip r:embed="rId4"/>
                <a:stretch>
                  <a:fillRect l="-1930" t="-2765" r="-702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/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53C4DF-13B7-4211-B2B7-9105E76E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05" y="3541857"/>
                <a:ext cx="1137299" cy="461665"/>
              </a:xfrm>
              <a:prstGeom prst="rect">
                <a:avLst/>
              </a:prstGeom>
              <a:blipFill>
                <a:blip r:embed="rId5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349EDA-8DAE-4F5C-BB56-7EC58604042F}"/>
              </a:ext>
            </a:extLst>
          </p:cNvPr>
          <p:cNvCxnSpPr>
            <a:cxnSpLocks/>
          </p:cNvCxnSpPr>
          <p:nvPr/>
        </p:nvCxnSpPr>
        <p:spPr>
          <a:xfrm>
            <a:off x="161192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/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10B895-8C0D-470C-85A3-3D10EDE2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08" y="4887079"/>
                <a:ext cx="1387944" cy="461665"/>
              </a:xfrm>
              <a:prstGeom prst="rect">
                <a:avLst/>
              </a:prstGeom>
              <a:blipFill>
                <a:blip r:embed="rId6"/>
                <a:stretch>
                  <a:fillRect l="-877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/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FB872B-93F7-45C9-8E48-CA864976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67" y="5449785"/>
                <a:ext cx="1906291" cy="461665"/>
              </a:xfrm>
              <a:prstGeom prst="rect">
                <a:avLst/>
              </a:prstGeom>
              <a:blipFill>
                <a:blip r:embed="rId7"/>
                <a:stretch>
                  <a:fillRect l="-63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8A7D499-B619-40DF-BE68-5651C733BD63}"/>
              </a:ext>
            </a:extLst>
          </p:cNvPr>
          <p:cNvSpPr txBox="1"/>
          <p:nvPr/>
        </p:nvSpPr>
        <p:spPr>
          <a:xfrm>
            <a:off x="239150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/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80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B1FB8B-5AAA-4B78-A73D-732A1234C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74" y="5986117"/>
                <a:ext cx="1379929" cy="461665"/>
              </a:xfrm>
              <a:prstGeom prst="rect">
                <a:avLst/>
              </a:prstGeom>
              <a:blipFill>
                <a:blip r:embed="rId8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F24F6-6C50-44B9-A49F-C4D6E8E7D974}"/>
              </a:ext>
            </a:extLst>
          </p:cNvPr>
          <p:cNvCxnSpPr>
            <a:cxnSpLocks/>
          </p:cNvCxnSpPr>
          <p:nvPr/>
        </p:nvCxnSpPr>
        <p:spPr>
          <a:xfrm flipV="1">
            <a:off x="6096000" y="1310056"/>
            <a:ext cx="0" cy="503799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3155DB-931F-462F-ADD2-14698F3F038A}"/>
              </a:ext>
            </a:extLst>
          </p:cNvPr>
          <p:cNvCxnSpPr>
            <a:cxnSpLocks/>
          </p:cNvCxnSpPr>
          <p:nvPr/>
        </p:nvCxnSpPr>
        <p:spPr>
          <a:xfrm flipH="1">
            <a:off x="2807677" y="1019909"/>
            <a:ext cx="6576646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C536B5-0625-4FA9-9526-E1054AD0D50C}"/>
                  </a:ext>
                </a:extLst>
              </p:cNvPr>
              <p:cNvSpPr txBox="1"/>
              <p:nvPr/>
            </p:nvSpPr>
            <p:spPr>
              <a:xfrm>
                <a:off x="7965382" y="2548325"/>
                <a:ext cx="1320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C536B5-0625-4FA9-9526-E1054AD0D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82" y="2548325"/>
                <a:ext cx="1320618" cy="461665"/>
              </a:xfrm>
              <a:prstGeom prst="rect">
                <a:avLst/>
              </a:prstGeom>
              <a:blipFill>
                <a:blip r:embed="rId9"/>
                <a:stretch>
                  <a:fillRect l="-926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6E11-CF72-4B1D-A4C3-E7462B23B896}"/>
                  </a:ext>
                </a:extLst>
              </p:cNvPr>
              <p:cNvSpPr txBox="1"/>
              <p:nvPr/>
            </p:nvSpPr>
            <p:spPr>
              <a:xfrm>
                <a:off x="7069761" y="1077672"/>
                <a:ext cx="34743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15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6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2A6E11-CF72-4B1D-A4C3-E7462B23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61" y="1077672"/>
                <a:ext cx="3474349" cy="1323439"/>
              </a:xfrm>
              <a:prstGeom prst="rect">
                <a:avLst/>
              </a:prstGeom>
              <a:blipFill>
                <a:blip r:embed="rId10"/>
                <a:stretch>
                  <a:fillRect l="-1930" t="-2765" b="-73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B6974A-38D8-420A-92AC-95DC96DB575D}"/>
                  </a:ext>
                </a:extLst>
              </p:cNvPr>
              <p:cNvSpPr txBox="1"/>
              <p:nvPr/>
            </p:nvSpPr>
            <p:spPr>
              <a:xfrm>
                <a:off x="7789538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15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B6974A-38D8-420A-92AC-95DC96DB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538" y="3040695"/>
                <a:ext cx="1900905" cy="461665"/>
              </a:xfrm>
              <a:prstGeom prst="rect">
                <a:avLst/>
              </a:prstGeom>
              <a:blipFill>
                <a:blip r:embed="rId11"/>
                <a:stretch>
                  <a:fillRect l="-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EC6C2-E60D-44DF-B902-A99CB6EE94B6}"/>
                  </a:ext>
                </a:extLst>
              </p:cNvPr>
              <p:cNvSpPr txBox="1"/>
              <p:nvPr/>
            </p:nvSpPr>
            <p:spPr>
              <a:xfrm>
                <a:off x="7817732" y="3541857"/>
                <a:ext cx="1369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2.5=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EC6C2-E60D-44DF-B902-A99CB6EE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732" y="3541857"/>
                <a:ext cx="1369734" cy="461665"/>
              </a:xfrm>
              <a:prstGeom prst="rect">
                <a:avLst/>
              </a:prstGeom>
              <a:blipFill>
                <a:blip r:embed="rId1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0C1DDF-FE5E-49C0-8DBB-85712BD5B15D}"/>
              </a:ext>
            </a:extLst>
          </p:cNvPr>
          <p:cNvCxnSpPr>
            <a:cxnSpLocks/>
          </p:cNvCxnSpPr>
          <p:nvPr/>
        </p:nvCxnSpPr>
        <p:spPr>
          <a:xfrm>
            <a:off x="6720254" y="4413740"/>
            <a:ext cx="404352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F19C3-554A-440B-A726-4D04C9821D40}"/>
                  </a:ext>
                </a:extLst>
              </p:cNvPr>
              <p:cNvSpPr txBox="1"/>
              <p:nvPr/>
            </p:nvSpPr>
            <p:spPr>
              <a:xfrm>
                <a:off x="7930621" y="4887079"/>
                <a:ext cx="1620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2.5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F19C3-554A-440B-A726-4D04C9821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21" y="4887079"/>
                <a:ext cx="1620379" cy="461665"/>
              </a:xfrm>
              <a:prstGeom prst="rect">
                <a:avLst/>
              </a:prstGeom>
              <a:blipFill>
                <a:blip r:embed="rId13"/>
                <a:stretch>
                  <a:fillRect l="-752" b="-12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36419-7962-419F-8479-4391B0D98C18}"/>
                  </a:ext>
                </a:extLst>
              </p:cNvPr>
              <p:cNvSpPr txBox="1"/>
              <p:nvPr/>
            </p:nvSpPr>
            <p:spPr>
              <a:xfrm>
                <a:off x="7930621" y="5449785"/>
                <a:ext cx="1968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2.5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36419-7962-419F-8479-4391B0D98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21" y="5449785"/>
                <a:ext cx="1968809" cy="461665"/>
              </a:xfrm>
              <a:prstGeom prst="rect">
                <a:avLst/>
              </a:prstGeom>
              <a:blipFill>
                <a:blip r:embed="rId14"/>
                <a:stretch>
                  <a:fillRect l="-61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477615F-E22F-497C-B5EB-1CEA16FF854F}"/>
              </a:ext>
            </a:extLst>
          </p:cNvPr>
          <p:cNvSpPr txBox="1"/>
          <p:nvPr/>
        </p:nvSpPr>
        <p:spPr>
          <a:xfrm>
            <a:off x="7499838" y="4368332"/>
            <a:ext cx="222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REWRITE &amp; SUBSTITUTE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B3C4DD-8EA6-4367-BB4C-6D0E0939C44D}"/>
                  </a:ext>
                </a:extLst>
              </p:cNvPr>
              <p:cNvSpPr txBox="1"/>
              <p:nvPr/>
            </p:nvSpPr>
            <p:spPr>
              <a:xfrm>
                <a:off x="7967709" y="5986117"/>
                <a:ext cx="1379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B3C4DD-8EA6-4367-BB4C-6D0E0939C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709" y="5986117"/>
                <a:ext cx="1379929" cy="461665"/>
              </a:xfrm>
              <a:prstGeom prst="rect">
                <a:avLst/>
              </a:prstGeom>
              <a:blipFill>
                <a:blip r:embed="rId15"/>
                <a:stretch>
                  <a:fillRect l="-885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17996D-2B5C-4C5B-AC62-BECA112D44E9}"/>
                  </a:ext>
                </a:extLst>
              </p:cNvPr>
              <p:cNvSpPr txBox="1"/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32 =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17996D-2B5C-4C5B-AC62-BECA112D4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77" y="3040695"/>
                <a:ext cx="1900905" cy="461665"/>
              </a:xfrm>
              <a:prstGeom prst="rect">
                <a:avLst/>
              </a:prstGeom>
              <a:blipFill>
                <a:blip r:embed="rId16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8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EDE9264-E0C7-4A9D-95FC-796A724B81EF}"/>
              </a:ext>
            </a:extLst>
          </p:cNvPr>
          <p:cNvSpPr/>
          <p:nvPr/>
        </p:nvSpPr>
        <p:spPr>
          <a:xfrm>
            <a:off x="1459523" y="104061"/>
            <a:ext cx="4466492" cy="1170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D7E8FF-B115-45BF-A700-150445D749F2}"/>
                  </a:ext>
                </a:extLst>
              </p:cNvPr>
              <p:cNvSpPr txBox="1"/>
              <p:nvPr/>
            </p:nvSpPr>
            <p:spPr>
              <a:xfrm>
                <a:off x="2042862" y="181643"/>
                <a:ext cx="32998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When</a:t>
                </a: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6, 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24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D7E8FF-B115-45BF-A700-150445D74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62" y="181643"/>
                <a:ext cx="3299814" cy="1015663"/>
              </a:xfrm>
              <a:prstGeom prst="rect">
                <a:avLst/>
              </a:prstGeom>
              <a:blipFill>
                <a:blip r:embed="rId2"/>
                <a:stretch>
                  <a:fillRect l="-1848" t="-3614" r="-1109" b="-10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41850-7416-46C0-A48F-BF0F524752C0}"/>
                  </a:ext>
                </a:extLst>
              </p:cNvPr>
              <p:cNvSpPr txBox="1"/>
              <p:nvPr/>
            </p:nvSpPr>
            <p:spPr>
              <a:xfrm>
                <a:off x="2920928" y="2908807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4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41850-7416-46C0-A48F-BF0F52475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28" y="2908807"/>
                <a:ext cx="1387944" cy="461665"/>
              </a:xfrm>
              <a:prstGeom prst="rect">
                <a:avLst/>
              </a:prstGeom>
              <a:blipFill>
                <a:blip r:embed="rId3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EA2A0C-8DA3-4B02-90F9-92095E609191}"/>
                  </a:ext>
                </a:extLst>
              </p:cNvPr>
              <p:cNvSpPr txBox="1"/>
              <p:nvPr/>
            </p:nvSpPr>
            <p:spPr>
              <a:xfrm>
                <a:off x="2762671" y="1924070"/>
                <a:ext cx="1968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24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×6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EA2A0C-8DA3-4B02-90F9-92095E609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671" y="1924070"/>
                <a:ext cx="1968231" cy="461665"/>
              </a:xfrm>
              <a:prstGeom prst="rect">
                <a:avLst/>
              </a:prstGeom>
              <a:blipFill>
                <a:blip r:embed="rId4"/>
                <a:stretch>
                  <a:fillRect l="-3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658E2B-2057-4FB5-B443-9564DF1EF99B}"/>
                  </a:ext>
                </a:extLst>
              </p:cNvPr>
              <p:cNvSpPr txBox="1"/>
              <p:nvPr/>
            </p:nvSpPr>
            <p:spPr>
              <a:xfrm>
                <a:off x="2924665" y="2416438"/>
                <a:ext cx="120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4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658E2B-2057-4FB5-B443-9564DF1EF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65" y="2416438"/>
                <a:ext cx="1204624" cy="461665"/>
              </a:xfrm>
              <a:prstGeom prst="rect">
                <a:avLst/>
              </a:prstGeom>
              <a:blipFill>
                <a:blip r:embed="rId5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986CF9-BDD3-4764-85FC-902B0A57EFF0}"/>
                  </a:ext>
                </a:extLst>
              </p:cNvPr>
              <p:cNvSpPr txBox="1"/>
              <p:nvPr/>
            </p:nvSpPr>
            <p:spPr>
              <a:xfrm>
                <a:off x="8180356" y="2864847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4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986CF9-BDD3-4764-85FC-902B0A57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356" y="2864847"/>
                <a:ext cx="1387944" cy="461665"/>
              </a:xfrm>
              <a:prstGeom prst="rect">
                <a:avLst/>
              </a:prstGeom>
              <a:blipFill>
                <a:blip r:embed="rId6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8CF4FD-C732-49B9-93D7-8102B6FC7AC7}"/>
                  </a:ext>
                </a:extLst>
              </p:cNvPr>
              <p:cNvSpPr txBox="1"/>
              <p:nvPr/>
            </p:nvSpPr>
            <p:spPr>
              <a:xfrm>
                <a:off x="6650667" y="131033"/>
                <a:ext cx="37466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a)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7 what does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equal?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8CF4FD-C732-49B9-93D7-8102B6FC7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7" y="131033"/>
                <a:ext cx="3746667" cy="400110"/>
              </a:xfrm>
              <a:prstGeom prst="rect">
                <a:avLst/>
              </a:prstGeom>
              <a:blipFill>
                <a:blip r:embed="rId7"/>
                <a:stretch>
                  <a:fillRect l="-1789" t="-7576" r="-650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183A8E-B0CC-43AC-B61D-54F1970010BF}"/>
                  </a:ext>
                </a:extLst>
              </p:cNvPr>
              <p:cNvSpPr txBox="1"/>
              <p:nvPr/>
            </p:nvSpPr>
            <p:spPr>
              <a:xfrm>
                <a:off x="6650667" y="2463926"/>
                <a:ext cx="3887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b)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36 what does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equal?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183A8E-B0CC-43AC-B61D-54F19700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7" y="2463926"/>
                <a:ext cx="3887731" cy="400110"/>
              </a:xfrm>
              <a:prstGeom prst="rect">
                <a:avLst/>
              </a:prstGeom>
              <a:blipFill>
                <a:blip r:embed="rId8"/>
                <a:stretch>
                  <a:fillRect l="-1724" t="-7576" r="-627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4E0D38-91AA-46A6-8BDD-AEC93C842655}"/>
                  </a:ext>
                </a:extLst>
              </p:cNvPr>
              <p:cNvSpPr txBox="1"/>
              <p:nvPr/>
            </p:nvSpPr>
            <p:spPr>
              <a:xfrm>
                <a:off x="8013302" y="578846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4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4E0D38-91AA-46A6-8BDD-AEC93C842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02" y="578846"/>
                <a:ext cx="1387944" cy="461665"/>
              </a:xfrm>
              <a:prstGeom prst="rect">
                <a:avLst/>
              </a:prstGeom>
              <a:blipFill>
                <a:blip r:embed="rId9"/>
                <a:stretch>
                  <a:fillRect l="-1322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80384-498E-407C-81A5-D541C4A669C6}"/>
                  </a:ext>
                </a:extLst>
              </p:cNvPr>
              <p:cNvSpPr txBox="1"/>
              <p:nvPr/>
            </p:nvSpPr>
            <p:spPr>
              <a:xfrm>
                <a:off x="8013303" y="1063889"/>
                <a:ext cx="1796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4 ×7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80384-498E-407C-81A5-D541C4A66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03" y="1063889"/>
                <a:ext cx="1796133" cy="461665"/>
              </a:xfrm>
              <a:prstGeom prst="rect">
                <a:avLst/>
              </a:prstGeom>
              <a:blipFill>
                <a:blip r:embed="rId10"/>
                <a:stretch>
                  <a:fillRect l="-680" b="-1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428F54-D2BD-4D49-8F47-9B14D012CA03}"/>
                  </a:ext>
                </a:extLst>
              </p:cNvPr>
              <p:cNvSpPr txBox="1"/>
              <p:nvPr/>
            </p:nvSpPr>
            <p:spPr>
              <a:xfrm>
                <a:off x="8013303" y="1548931"/>
                <a:ext cx="1372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28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428F54-D2BD-4D49-8F47-9B14D012C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303" y="1548931"/>
                <a:ext cx="1372363" cy="461665"/>
              </a:xfrm>
              <a:prstGeom prst="rect">
                <a:avLst/>
              </a:prstGeom>
              <a:blipFill>
                <a:blip r:embed="rId11"/>
                <a:stretch>
                  <a:fillRect l="-889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CD7EA-A981-4292-80C9-4EE397E1FADD}"/>
                  </a:ext>
                </a:extLst>
              </p:cNvPr>
              <p:cNvSpPr txBox="1"/>
              <p:nvPr/>
            </p:nvSpPr>
            <p:spPr>
              <a:xfrm>
                <a:off x="8035272" y="3358682"/>
                <a:ext cx="1962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36 =  4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3CD7EA-A981-4292-80C9-4EE397E1F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72" y="3358682"/>
                <a:ext cx="1962076" cy="461665"/>
              </a:xfrm>
              <a:prstGeom prst="rect">
                <a:avLst/>
              </a:prstGeom>
              <a:blipFill>
                <a:blip r:embed="rId12"/>
                <a:stretch>
                  <a:fillRect l="-3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37A9F5-A481-4C8C-9891-1D70BC4D4EA9}"/>
                  </a:ext>
                </a:extLst>
              </p:cNvPr>
              <p:cNvSpPr txBox="1"/>
              <p:nvPr/>
            </p:nvSpPr>
            <p:spPr>
              <a:xfrm>
                <a:off x="8203770" y="3852516"/>
                <a:ext cx="1198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9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37A9F5-A481-4C8C-9891-1D70BC4D4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770" y="3852516"/>
                <a:ext cx="1198469" cy="461665"/>
              </a:xfrm>
              <a:prstGeom prst="rect">
                <a:avLst/>
              </a:prstGeom>
              <a:blipFill>
                <a:blip r:embed="rId13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0EEF929-F8CE-4423-818F-49F73CB362E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97" y="5030445"/>
            <a:ext cx="1770042" cy="16967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52DADE3D-775A-41F4-A9D2-D1ECD1C9C351}"/>
                  </a:ext>
                </a:extLst>
              </p:cNvPr>
              <p:cNvSpPr/>
              <p:nvPr/>
            </p:nvSpPr>
            <p:spPr>
              <a:xfrm>
                <a:off x="1327526" y="3824654"/>
                <a:ext cx="4642451" cy="870439"/>
              </a:xfrm>
              <a:prstGeom prst="wedgeRoundRectCallout">
                <a:avLst>
                  <a:gd name="adj1" fmla="val -5169"/>
                  <a:gd name="adj2" fmla="val 131056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2000" dirty="0">
                    <a:solidFill>
                      <a:sysClr val="windowText" lastClr="000000"/>
                    </a:solidFill>
                  </a:rPr>
                  <a:t>Using our 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equation of proportionality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we need to be able to find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i="1" dirty="0">
                    <a:solidFill>
                      <a:sysClr val="windowText" lastClr="000000"/>
                    </a:solidFill>
                  </a:rPr>
                  <a:t>or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52DADE3D-775A-41F4-A9D2-D1ECD1C9C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526" y="3824654"/>
                <a:ext cx="4642451" cy="870439"/>
              </a:xfrm>
              <a:prstGeom prst="wedgeRoundRectCallout">
                <a:avLst>
                  <a:gd name="adj1" fmla="val -5169"/>
                  <a:gd name="adj2" fmla="val 131056"/>
                  <a:gd name="adj3" fmla="val 16667"/>
                </a:avLst>
              </a:prstGeom>
              <a:blipFill>
                <a:blip r:embed="rId15"/>
                <a:stretch>
                  <a:fillRect r="-26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AA1DCC-012D-4286-807E-21F392814872}"/>
                  </a:ext>
                </a:extLst>
              </p:cNvPr>
              <p:cNvSpPr txBox="1"/>
              <p:nvPr/>
            </p:nvSpPr>
            <p:spPr>
              <a:xfrm>
                <a:off x="2920928" y="1361361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AA1DCC-012D-4286-807E-21F392814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28" y="1361361"/>
                <a:ext cx="1387944" cy="461665"/>
              </a:xfrm>
              <a:prstGeom prst="rect">
                <a:avLst/>
              </a:prstGeom>
              <a:blipFill>
                <a:blip r:embed="rId16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6F251C-736C-413F-BBF1-60C4E3468414}"/>
                  </a:ext>
                </a:extLst>
              </p:cNvPr>
              <p:cNvSpPr txBox="1"/>
              <p:nvPr/>
            </p:nvSpPr>
            <p:spPr>
              <a:xfrm>
                <a:off x="8180356" y="5080509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4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6F251C-736C-413F-BBF1-60C4E3468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356" y="5080509"/>
                <a:ext cx="1387944" cy="461665"/>
              </a:xfrm>
              <a:prstGeom prst="rect">
                <a:avLst/>
              </a:prstGeom>
              <a:blipFill>
                <a:blip r:embed="rId17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EA5EAC-4371-4875-B788-F6FD45D3C506}"/>
                  </a:ext>
                </a:extLst>
              </p:cNvPr>
              <p:cNvSpPr txBox="1"/>
              <p:nvPr/>
            </p:nvSpPr>
            <p:spPr>
              <a:xfrm>
                <a:off x="6650667" y="4679588"/>
                <a:ext cx="3862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c) When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8 what does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equal?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EA5EAC-4371-4875-B788-F6FD45D3C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7" y="4679588"/>
                <a:ext cx="3862083" cy="400110"/>
              </a:xfrm>
              <a:prstGeom prst="rect">
                <a:avLst/>
              </a:prstGeom>
              <a:blipFill>
                <a:blip r:embed="rId18"/>
                <a:stretch>
                  <a:fillRect l="-1735" t="-9231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8F6F0D-A9DE-478C-B07E-DC6E70638DC4}"/>
                  </a:ext>
                </a:extLst>
              </p:cNvPr>
              <p:cNvSpPr txBox="1"/>
              <p:nvPr/>
            </p:nvSpPr>
            <p:spPr>
              <a:xfrm>
                <a:off x="8199362" y="5574344"/>
                <a:ext cx="1792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8 =  4 ×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8F6F0D-A9DE-478C-B07E-DC6E70638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362" y="5574344"/>
                <a:ext cx="1792157" cy="461665"/>
              </a:xfrm>
              <a:prstGeom prst="rect">
                <a:avLst/>
              </a:prstGeom>
              <a:blipFill>
                <a:blip r:embed="rId19"/>
                <a:stretch>
                  <a:fillRect l="-3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F95A15-B03B-4C70-9AEB-F909838DDA45}"/>
                  </a:ext>
                </a:extLst>
              </p:cNvPr>
              <p:cNvSpPr txBox="1"/>
              <p:nvPr/>
            </p:nvSpPr>
            <p:spPr>
              <a:xfrm>
                <a:off x="8230147" y="6068178"/>
                <a:ext cx="1198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F95A15-B03B-4C70-9AEB-F909838D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47" y="6068178"/>
                <a:ext cx="1198469" cy="461665"/>
              </a:xfrm>
              <a:prstGeom prst="rect">
                <a:avLst/>
              </a:prstGeom>
              <a:blipFill>
                <a:blip r:embed="rId20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707874E-D66D-4680-8EC2-021A90A9965E}"/>
              </a:ext>
            </a:extLst>
          </p:cNvPr>
          <p:cNvSpPr txBox="1"/>
          <p:nvPr/>
        </p:nvSpPr>
        <p:spPr>
          <a:xfrm>
            <a:off x="9774866" y="3615718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(÷ 4)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A4C574-5F7E-404F-A4AF-DF92CA978F73}"/>
              </a:ext>
            </a:extLst>
          </p:cNvPr>
          <p:cNvSpPr txBox="1"/>
          <p:nvPr/>
        </p:nvSpPr>
        <p:spPr>
          <a:xfrm>
            <a:off x="7436113" y="3615718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(÷ 4)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240304-1EBB-4B92-8929-41F7564389AB}"/>
              </a:ext>
            </a:extLst>
          </p:cNvPr>
          <p:cNvSpPr txBox="1"/>
          <p:nvPr/>
        </p:nvSpPr>
        <p:spPr>
          <a:xfrm>
            <a:off x="9774866" y="5857757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(÷ 4)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3DFD6-10A6-4C8C-A6CE-E7EF534C08D0}"/>
              </a:ext>
            </a:extLst>
          </p:cNvPr>
          <p:cNvSpPr txBox="1"/>
          <p:nvPr/>
        </p:nvSpPr>
        <p:spPr>
          <a:xfrm>
            <a:off x="7436113" y="5857757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(÷ 4)</a:t>
            </a:r>
          </a:p>
        </p:txBody>
      </p:sp>
    </p:spTree>
    <p:extLst>
      <p:ext uri="{BB962C8B-B14F-4D97-AF65-F5344CB8AC3E}">
        <p14:creationId xmlns:p14="http://schemas.microsoft.com/office/powerpoint/2010/main" val="20425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20" grpId="0"/>
      <p:bldP spid="25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does a relationship that is proportional look like on a graph?</a:t>
            </a:r>
          </a:p>
          <a:p>
            <a:endParaRPr lang="en-US" i="1" dirty="0"/>
          </a:p>
          <a:p>
            <a:r>
              <a:rPr lang="en-US" i="1" dirty="0"/>
              <a:t>How is the Constant of Proportionality (Unit Rate) involved?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0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Imprint MT Shadow" panose="04020605060303030202" pitchFamily="82" charset="0"/>
              </a:rPr>
              <a:t>Vocabulary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Relationships that have a positive proportional relationship are said to have </a:t>
                </a:r>
                <a:r>
                  <a:rPr lang="en-US" u="sng" dirty="0"/>
                  <a:t>Direct Variation</a:t>
                </a:r>
                <a:r>
                  <a:rPr lang="en-US" dirty="0"/>
                  <a:t> or </a:t>
                </a:r>
                <a:r>
                  <a:rPr lang="en-US" u="sng" dirty="0"/>
                  <a:t>Vary Directly</a:t>
                </a:r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Direct Variation</a:t>
                </a:r>
                <a:r>
                  <a:rPr lang="en-US" dirty="0"/>
                  <a:t> – the ratio of output and input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u="sng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is constant (proportional). </a:t>
                </a:r>
              </a:p>
              <a:p>
                <a:pPr marL="0" indent="0">
                  <a:buNone/>
                </a:pPr>
                <a:r>
                  <a:rPr lang="en-US" dirty="0"/>
                  <a:t>The constant ratio is called the Constant of Proportionality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B31C3A5-96C2-ED41-8B20-1020270D8B95}"/>
              </a:ext>
            </a:extLst>
          </p:cNvPr>
          <p:cNvSpPr txBox="1">
            <a:spLocks/>
          </p:cNvSpPr>
          <p:nvPr/>
        </p:nvSpPr>
        <p:spPr>
          <a:xfrm>
            <a:off x="957349" y="51701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Constant of Proportionality </a:t>
            </a:r>
            <a:r>
              <a:rPr lang="en-US"/>
              <a:t>-  a constant ratio (unit rate) in any  	proportional relationship.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  <a:endParaRPr lang="en-US" i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/>
              <a:t>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56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A1B3ABAD-0562-0AE1-FAA9-6B9F1E2C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255" y="313105"/>
            <a:ext cx="6918601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>
                <a:solidFill>
                  <a:srgbClr val="000000"/>
                </a:solidFill>
                <a:latin typeface="Arial - 36"/>
              </a:rPr>
              <a:t>Formula for Proportional Relationships: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EBB40118-07CF-5F96-7EDD-1203D7E3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952" y="1646324"/>
            <a:ext cx="392138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591">
                <a:solidFill>
                  <a:srgbClr val="000000"/>
                </a:solidFill>
                <a:latin typeface="Arial - 27"/>
              </a:rPr>
              <a:t>All proportional relationships fit the same formula:</a:t>
            </a: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1A21A27A-8B6F-67A0-2A89-4A8E8143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398" y="2110931"/>
            <a:ext cx="1060515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>
                <a:solidFill>
                  <a:srgbClr val="000000"/>
                </a:solidFill>
                <a:latin typeface="Arial - 36"/>
              </a:rPr>
              <a:t>y = kx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AA3DFB-07BA-520C-3EE7-E7A45BF3440E}"/>
              </a:ext>
            </a:extLst>
          </p:cNvPr>
          <p:cNvCxnSpPr/>
          <p:nvPr/>
        </p:nvCxnSpPr>
        <p:spPr>
          <a:xfrm flipV="1">
            <a:off x="4798131" y="2527562"/>
            <a:ext cx="1105966" cy="97087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A93877-5E67-175F-31D4-F63C026CD44A}"/>
              </a:ext>
            </a:extLst>
          </p:cNvPr>
          <p:cNvCxnSpPr/>
          <p:nvPr/>
        </p:nvCxnSpPr>
        <p:spPr>
          <a:xfrm flipV="1">
            <a:off x="6376279" y="2547946"/>
            <a:ext cx="146452" cy="151249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4940D1-66EE-0A3A-4821-C47F5C7E5068}"/>
              </a:ext>
            </a:extLst>
          </p:cNvPr>
          <p:cNvCxnSpPr/>
          <p:nvPr/>
        </p:nvCxnSpPr>
        <p:spPr>
          <a:xfrm flipH="1" flipV="1">
            <a:off x="6790385" y="2507894"/>
            <a:ext cx="1749851" cy="108324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7">
            <a:extLst>
              <a:ext uri="{FF2B5EF4-FFF2-40B4-BE49-F238E27FC236}">
                <a16:creationId xmlns:a16="http://schemas.microsoft.com/office/drawing/2014/main" id="{3D6998DA-07EA-D1E2-FA1B-ABB17758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66" y="3262348"/>
            <a:ext cx="868613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>
                <a:solidFill>
                  <a:srgbClr val="000000"/>
                </a:solidFill>
                <a:latin typeface="Arial - 36"/>
              </a:rPr>
              <a:t>Total</a:t>
            </a:r>
          </a:p>
        </p:txBody>
      </p:sp>
      <p:sp>
        <p:nvSpPr>
          <p:cNvPr id="8201" name="TextBox 8">
            <a:extLst>
              <a:ext uri="{FF2B5EF4-FFF2-40B4-BE49-F238E27FC236}">
                <a16:creationId xmlns:a16="http://schemas.microsoft.com/office/drawing/2014/main" id="{E10CC611-C3A2-5555-4E65-1CC38EE2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062" y="3706754"/>
            <a:ext cx="1623599" cy="23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954">
                <a:solidFill>
                  <a:srgbClr val="000000"/>
                </a:solidFill>
                <a:latin typeface="Arial - 16"/>
              </a:rPr>
              <a:t>(dependent variable)</a:t>
            </a:r>
          </a:p>
        </p:txBody>
      </p:sp>
      <p:sp>
        <p:nvSpPr>
          <p:cNvPr id="8202" name="TextBox 9">
            <a:extLst>
              <a:ext uri="{FF2B5EF4-FFF2-40B4-BE49-F238E27FC236}">
                <a16:creationId xmlns:a16="http://schemas.microsoft.com/office/drawing/2014/main" id="{7CA54C30-6514-0850-58B9-F717F636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236" y="3545152"/>
            <a:ext cx="992339" cy="38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909">
                <a:solidFill>
                  <a:srgbClr val="000000"/>
                </a:solidFill>
                <a:latin typeface="Arial - 32"/>
              </a:rPr>
              <a:t>Focus</a:t>
            </a:r>
          </a:p>
        </p:txBody>
      </p:sp>
      <p:sp>
        <p:nvSpPr>
          <p:cNvPr id="8203" name="TextBox 10">
            <a:extLst>
              <a:ext uri="{FF2B5EF4-FFF2-40B4-BE49-F238E27FC236}">
                <a16:creationId xmlns:a16="http://schemas.microsoft.com/office/drawing/2014/main" id="{1EF228FA-F866-2907-EFB4-629BFCE2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830" y="3858257"/>
            <a:ext cx="2143756" cy="25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34">
                <a:solidFill>
                  <a:srgbClr val="000000"/>
                </a:solidFill>
                <a:latin typeface="Arial - 17"/>
              </a:rPr>
              <a:t>(independent variable)</a:t>
            </a:r>
          </a:p>
        </p:txBody>
      </p:sp>
      <p:sp>
        <p:nvSpPr>
          <p:cNvPr id="8204" name="TextBox 11">
            <a:extLst>
              <a:ext uri="{FF2B5EF4-FFF2-40B4-BE49-F238E27FC236}">
                <a16:creationId xmlns:a16="http://schemas.microsoft.com/office/drawing/2014/main" id="{3AC5C4EC-BCA2-47B6-1170-DBF2A2C5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575" y="4151160"/>
            <a:ext cx="5504580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>
                <a:solidFill>
                  <a:srgbClr val="000000"/>
                </a:solidFill>
                <a:latin typeface="Arial - 36"/>
              </a:rPr>
              <a:t>Constant of Proportionality!!!!</a:t>
            </a:r>
          </a:p>
        </p:txBody>
      </p:sp>
    </p:spTree>
    <p:extLst>
      <p:ext uri="{BB962C8B-B14F-4D97-AF65-F5344CB8AC3E}">
        <p14:creationId xmlns:p14="http://schemas.microsoft.com/office/powerpoint/2010/main" val="394245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EE65D9DA-B7CA-9D79-864F-7B7D1140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747" y="363605"/>
            <a:ext cx="8019517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47" b="1">
                <a:solidFill>
                  <a:srgbClr val="000000"/>
                </a:solidFill>
                <a:latin typeface="Arial - 36"/>
              </a:rPr>
              <a:t>What if I told you to find the Constant of Proportionality?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15FD8490-004F-417F-CF32-642E82A5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196" y="1989729"/>
            <a:ext cx="1060515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 dirty="0">
                <a:solidFill>
                  <a:srgbClr val="000000"/>
                </a:solidFill>
                <a:latin typeface="Arial - 36"/>
              </a:rPr>
              <a:t>y = </a:t>
            </a:r>
            <a:r>
              <a:rPr lang="en-US" altLang="en-US" sz="2147" b="1" dirty="0" err="1">
                <a:solidFill>
                  <a:srgbClr val="000000"/>
                </a:solidFill>
                <a:latin typeface="Arial - 36"/>
              </a:rPr>
              <a:t>kx</a:t>
            </a:r>
            <a:endParaRPr lang="en-US" altLang="en-US" sz="2147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3A0C5-E0D9-A245-07FC-173A8B5C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3192083"/>
            <a:ext cx="7962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000000"/>
                </a:solidFill>
                <a:latin typeface="Arial - 36"/>
              </a:rPr>
              <a:t>Does this look like anything you've seen before?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97986B7-978D-3165-529E-B0FF5CC7E9FD}"/>
              </a:ext>
            </a:extLst>
          </p:cNvPr>
          <p:cNvGrpSpPr>
            <a:grpSpLocks/>
          </p:cNvGrpSpPr>
          <p:nvPr/>
        </p:nvGrpSpPr>
        <p:grpSpPr bwMode="auto">
          <a:xfrm>
            <a:off x="1612900" y="5643183"/>
            <a:ext cx="1384300" cy="1003300"/>
            <a:chOff x="1612900" y="3365500"/>
            <a:chExt cx="1384833" cy="1003131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AC40EFCE-0E51-4C9D-8AB5-94AF03A05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2900" y="3683000"/>
              <a:ext cx="74963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700" b="1" dirty="0">
                  <a:solidFill>
                    <a:srgbClr val="000000"/>
                  </a:solidFill>
                  <a:latin typeface="Arial - 36"/>
                </a:rPr>
                <a:t>k =</a:t>
              </a:r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7E8D6D4-0908-6F2B-C2B7-A89E41451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3365500"/>
              <a:ext cx="635533" cy="1003131"/>
              <a:chOff x="2362200" y="3365500"/>
              <a:chExt cx="635533" cy="1003131"/>
            </a:xfrm>
          </p:grpSpPr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0D29AD4F-D8D5-3633-4335-90CFA227C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0" y="3365500"/>
                <a:ext cx="3556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 b="1">
                    <a:solidFill>
                      <a:srgbClr val="000000"/>
                    </a:solidFill>
                    <a:latin typeface="Arial - 36"/>
                  </a:rPr>
                  <a:t>y</a:t>
                </a:r>
              </a:p>
            </p:txBody>
          </p:sp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AABB1767-5540-B6FC-830D-31A7F8C92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0" y="3860800"/>
                <a:ext cx="3556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 b="1">
                    <a:solidFill>
                      <a:srgbClr val="000000"/>
                    </a:solidFill>
                    <a:latin typeface="Arial - 36"/>
                  </a:rPr>
                  <a:t>x</a:t>
                </a: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706835E8-30E9-F5A2-60EA-CC094F388C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2200" y="3441700"/>
                <a:ext cx="63553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 b="1">
                    <a:solidFill>
                      <a:srgbClr val="000000"/>
                    </a:solidFill>
                    <a:latin typeface="Arial - 36"/>
                  </a:rPr>
                  <a:t>__</a:t>
                </a:r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2EA28-71D9-3382-EC8A-92ABD01F5CB7}"/>
              </a:ext>
            </a:extLst>
          </p:cNvPr>
          <p:cNvCxnSpPr/>
          <p:nvPr/>
        </p:nvCxnSpPr>
        <p:spPr>
          <a:xfrm>
            <a:off x="3344863" y="6176583"/>
            <a:ext cx="179546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">
            <a:extLst>
              <a:ext uri="{FF2B5EF4-FFF2-40B4-BE49-F238E27FC236}">
                <a16:creationId xmlns:a16="http://schemas.microsoft.com/office/drawing/2014/main" id="{56DECF7B-C4BA-FE4C-63C4-33C094DAD5A1}"/>
              </a:ext>
            </a:extLst>
          </p:cNvPr>
          <p:cNvGrpSpPr>
            <a:grpSpLocks/>
          </p:cNvGrpSpPr>
          <p:nvPr/>
        </p:nvGrpSpPr>
        <p:grpSpPr bwMode="auto">
          <a:xfrm>
            <a:off x="5461000" y="5592383"/>
            <a:ext cx="3035300" cy="1054100"/>
            <a:chOff x="5461000" y="3314700"/>
            <a:chExt cx="3035300" cy="1053931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C1D7247A-9107-99CA-1FA5-68434D371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1000" y="3657600"/>
              <a:ext cx="87665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700">
                  <a:solidFill>
                    <a:srgbClr val="000000"/>
                  </a:solidFill>
                  <a:latin typeface="Arial - 36"/>
                </a:rPr>
                <a:t>k = </a:t>
              </a:r>
            </a:p>
          </p:txBody>
        </p: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0B9D5BF0-BA1F-4A47-4FCF-30BB6A978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9200" y="3314700"/>
              <a:ext cx="2197100" cy="1053931"/>
              <a:chOff x="6299200" y="3314700"/>
              <a:chExt cx="2197100" cy="1053931"/>
            </a:xfrm>
          </p:grpSpPr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7F1AF48D-F59B-D78A-984C-D5C49E9A8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5900" y="3314700"/>
                <a:ext cx="965733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>
                    <a:solidFill>
                      <a:srgbClr val="000000"/>
                    </a:solidFill>
                    <a:latin typeface="Arial - 36"/>
                  </a:rPr>
                  <a:t>new</a:t>
                </a: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721EAD49-23D9-A44C-9CF4-73C4BDA7D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7300" y="3365500"/>
                <a:ext cx="215900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>
                    <a:solidFill>
                      <a:srgbClr val="000000"/>
                    </a:solidFill>
                    <a:latin typeface="Arial - 36"/>
                  </a:rPr>
                  <a:t>_____</a:t>
                </a: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78D6FF66-E388-158B-AEF8-DE2E58DFD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9200" y="3860800"/>
                <a:ext cx="1601064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>
                    <a:solidFill>
                      <a:srgbClr val="000000"/>
                    </a:solidFill>
                    <a:latin typeface="Arial - 36"/>
                  </a:rPr>
                  <a:t>original</a:t>
                </a:r>
              </a:p>
            </p:txBody>
          </p:sp>
        </p:grp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DD92D54B-58F6-D021-A84C-5DDC48688053}"/>
              </a:ext>
            </a:extLst>
          </p:cNvPr>
          <p:cNvSpPr/>
          <p:nvPr/>
        </p:nvSpPr>
        <p:spPr>
          <a:xfrm>
            <a:off x="5373688" y="5486021"/>
            <a:ext cx="2886075" cy="1270000"/>
          </a:xfrm>
          <a:custGeom>
            <a:avLst/>
            <a:gdLst/>
            <a:ahLst/>
            <a:cxnLst/>
            <a:rect l="0" t="0" r="0" b="0"/>
            <a:pathLst>
              <a:path w="2886364" h="1270002">
                <a:moveTo>
                  <a:pt x="0" y="0"/>
                </a:moveTo>
                <a:lnTo>
                  <a:pt x="2886363" y="0"/>
                </a:lnTo>
                <a:lnTo>
                  <a:pt x="2886363" y="1270001"/>
                </a:lnTo>
                <a:lnTo>
                  <a:pt x="0" y="1270001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8181C2EC-135B-2D7A-4E7E-B56E34B52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575" y="1343876"/>
            <a:ext cx="3548940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>
                <a:solidFill>
                  <a:srgbClr val="000000"/>
                </a:solidFill>
                <a:latin typeface="Arial - 36"/>
              </a:rPr>
              <a:t>RATES OF CHANGE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6D6FBA-53BC-4469-FB9C-6FD87F7FDA44}"/>
              </a:ext>
            </a:extLst>
          </p:cNvPr>
          <p:cNvCxnSpPr/>
          <p:nvPr/>
        </p:nvCxnSpPr>
        <p:spPr>
          <a:xfrm flipH="1">
            <a:off x="3310884" y="1713794"/>
            <a:ext cx="1112279" cy="5416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30DCA5-6161-D434-FA2D-E7BA0A571E89}"/>
              </a:ext>
            </a:extLst>
          </p:cNvPr>
          <p:cNvCxnSpPr/>
          <p:nvPr/>
        </p:nvCxnSpPr>
        <p:spPr>
          <a:xfrm flipH="1">
            <a:off x="4973622" y="1846358"/>
            <a:ext cx="224728" cy="85725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112BF0-C035-62EF-9DE9-6854330A3871}"/>
              </a:ext>
            </a:extLst>
          </p:cNvPr>
          <p:cNvCxnSpPr/>
          <p:nvPr/>
        </p:nvCxnSpPr>
        <p:spPr>
          <a:xfrm>
            <a:off x="6779023" y="1805958"/>
            <a:ext cx="551720" cy="130544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1DF4C-7683-730A-709B-FF7D42FC2B2B}"/>
              </a:ext>
            </a:extLst>
          </p:cNvPr>
          <p:cNvCxnSpPr/>
          <p:nvPr/>
        </p:nvCxnSpPr>
        <p:spPr>
          <a:xfrm>
            <a:off x="7891301" y="1755457"/>
            <a:ext cx="999915" cy="26512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6">
            <a:extLst>
              <a:ext uri="{FF2B5EF4-FFF2-40B4-BE49-F238E27FC236}">
                <a16:creationId xmlns:a16="http://schemas.microsoft.com/office/drawing/2014/main" id="{E48A48FC-63D2-D3CB-6AE9-AEF0A102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448" y="2333690"/>
            <a:ext cx="1031478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>
                <a:solidFill>
                  <a:srgbClr val="000000"/>
                </a:solidFill>
                <a:latin typeface="Arial - 36"/>
              </a:rPr>
              <a:t>Slope</a:t>
            </a:r>
          </a:p>
        </p:txBody>
      </p:sp>
      <p:sp>
        <p:nvSpPr>
          <p:cNvPr id="13320" name="TextBox 7">
            <a:extLst>
              <a:ext uri="{FF2B5EF4-FFF2-40B4-BE49-F238E27FC236}">
                <a16:creationId xmlns:a16="http://schemas.microsoft.com/office/drawing/2014/main" id="{C1965048-1D1D-5FA8-8C05-64DF454E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171" y="2778096"/>
            <a:ext cx="1617286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>
                <a:solidFill>
                  <a:srgbClr val="000000"/>
                </a:solidFill>
                <a:latin typeface="Arial - 36"/>
              </a:rPr>
              <a:t>Unit Rate</a:t>
            </a:r>
          </a:p>
        </p:txBody>
      </p:sp>
      <p:sp>
        <p:nvSpPr>
          <p:cNvPr id="13321" name="TextBox 8">
            <a:extLst>
              <a:ext uri="{FF2B5EF4-FFF2-40B4-BE49-F238E27FC236}">
                <a16:creationId xmlns:a16="http://schemas.microsoft.com/office/drawing/2014/main" id="{40FAC170-D657-CFB2-2B97-EBE86D75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94" y="3232603"/>
            <a:ext cx="4385989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 dirty="0">
                <a:solidFill>
                  <a:srgbClr val="000000"/>
                </a:solidFill>
                <a:latin typeface="Arial - 36"/>
              </a:rPr>
              <a:t>Constant of Proportionality</a:t>
            </a:r>
          </a:p>
        </p:txBody>
      </p:sp>
      <p:sp>
        <p:nvSpPr>
          <p:cNvPr id="13322" name="TextBox 9">
            <a:extLst>
              <a:ext uri="{FF2B5EF4-FFF2-40B4-BE49-F238E27FC236}">
                <a16:creationId xmlns:a16="http://schemas.microsoft.com/office/drawing/2014/main" id="{9F9EC117-46BE-DE6A-9815-62B07C013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240" y="2161987"/>
            <a:ext cx="1010015" cy="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147" b="1">
                <a:solidFill>
                  <a:srgbClr val="000000"/>
                </a:solidFill>
                <a:latin typeface="Arial - 36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146124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A36F0DD-772A-43A7-859D-CFF2C010A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33" y="155273"/>
            <a:ext cx="3776245" cy="5779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E4269-35EF-4DEC-A668-177E9E398E4C}"/>
              </a:ext>
            </a:extLst>
          </p:cNvPr>
          <p:cNvSpPr txBox="1"/>
          <p:nvPr/>
        </p:nvSpPr>
        <p:spPr>
          <a:xfrm>
            <a:off x="2030340" y="184446"/>
            <a:ext cx="33494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theatre group sells tickets to</a:t>
            </a:r>
          </a:p>
          <a:p>
            <a:pPr algn="ctr"/>
            <a:r>
              <a:rPr lang="en-GB" sz="2000" dirty="0"/>
              <a:t> its next performance.</a:t>
            </a:r>
          </a:p>
          <a:p>
            <a:pPr algn="ctr"/>
            <a:endParaRPr lang="en-GB" sz="600" dirty="0"/>
          </a:p>
          <a:p>
            <a:pPr algn="ctr"/>
            <a:r>
              <a:rPr lang="en-GB" sz="2000" dirty="0"/>
              <a:t>Each ticket costs £3.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B4E66B-B076-44A0-A270-A5281F76B395}"/>
              </a:ext>
            </a:extLst>
          </p:cNvPr>
          <p:cNvSpPr txBox="1"/>
          <p:nvPr/>
        </p:nvSpPr>
        <p:spPr>
          <a:xfrm>
            <a:off x="1587525" y="1450538"/>
            <a:ext cx="4235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does the income graph look like?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302075-CEEB-4A5C-AD40-9BF648DB2AF3}"/>
              </a:ext>
            </a:extLst>
          </p:cNvPr>
          <p:cNvCxnSpPr>
            <a:cxnSpLocks/>
          </p:cNvCxnSpPr>
          <p:nvPr/>
        </p:nvCxnSpPr>
        <p:spPr>
          <a:xfrm flipH="1">
            <a:off x="7587763" y="764931"/>
            <a:ext cx="1573822" cy="47214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A37469D7-7F72-4173-A4E2-F5943BB36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44" y="137576"/>
            <a:ext cx="1127470" cy="10669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6679D9C-5A88-4F2F-8BB1-E5932CCBC596}"/>
                  </a:ext>
                </a:extLst>
              </p:cNvPr>
              <p:cNvSpPr txBox="1"/>
              <p:nvPr/>
            </p:nvSpPr>
            <p:spPr>
              <a:xfrm>
                <a:off x="2272360" y="1910668"/>
                <a:ext cx="28654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What is the gradient?</a:t>
                </a:r>
              </a:p>
              <a:p>
                <a:pPr algn="ctr"/>
                <a:r>
                  <a:rPr lang="en-GB" sz="2000" dirty="0"/>
                  <a:t>Where is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-intercept?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6679D9C-5A88-4F2F-8BB1-E5932CCB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60" y="1910668"/>
                <a:ext cx="2865400" cy="707886"/>
              </a:xfrm>
              <a:prstGeom prst="rect">
                <a:avLst/>
              </a:prstGeom>
              <a:blipFill>
                <a:blip r:embed="rId4"/>
                <a:stretch>
                  <a:fillRect l="-2128" t="-4274" r="-1702" b="-136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9B13161C-FC2D-4D11-99FA-AB1E604DAB87}"/>
              </a:ext>
            </a:extLst>
          </p:cNvPr>
          <p:cNvSpPr txBox="1"/>
          <p:nvPr/>
        </p:nvSpPr>
        <p:spPr>
          <a:xfrm>
            <a:off x="8240923" y="5922891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Tickets Sold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C249DB-F9E6-415F-A604-04D0B9CC17FC}"/>
              </a:ext>
            </a:extLst>
          </p:cNvPr>
          <p:cNvSpPr txBox="1"/>
          <p:nvPr/>
        </p:nvSpPr>
        <p:spPr>
          <a:xfrm>
            <a:off x="6278446" y="2918852"/>
            <a:ext cx="958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Income</a:t>
            </a:r>
          </a:p>
          <a:p>
            <a:pPr algn="ctr"/>
            <a:r>
              <a:rPr lang="en-GB" sz="2000" dirty="0"/>
              <a:t>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2B6D474-5A1F-4307-8AC5-B41A8659B592}"/>
                  </a:ext>
                </a:extLst>
              </p:cNvPr>
              <p:cNvSpPr txBox="1"/>
              <p:nvPr/>
            </p:nvSpPr>
            <p:spPr>
              <a:xfrm>
                <a:off x="3111083" y="2728354"/>
                <a:ext cx="11879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2B6D474-5A1F-4307-8AC5-B41A8659B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83" y="2728354"/>
                <a:ext cx="1187954" cy="400110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B7B877-7EE9-4DA4-B434-2F3EAF35D53A}"/>
                  </a:ext>
                </a:extLst>
              </p:cNvPr>
              <p:cNvSpPr txBox="1"/>
              <p:nvPr/>
            </p:nvSpPr>
            <p:spPr>
              <a:xfrm>
                <a:off x="3198801" y="3291061"/>
                <a:ext cx="10125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B7B877-7EE9-4DA4-B434-2F3EAF35D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01" y="3291061"/>
                <a:ext cx="1012521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7605A522-1146-4CEB-A172-8E046EABFD9D}"/>
              </a:ext>
            </a:extLst>
          </p:cNvPr>
          <p:cNvSpPr txBox="1"/>
          <p:nvPr/>
        </p:nvSpPr>
        <p:spPr>
          <a:xfrm>
            <a:off x="1225738" y="3769364"/>
            <a:ext cx="298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gradient,</a:t>
            </a:r>
          </a:p>
          <a:p>
            <a:pPr algn="ctr"/>
            <a:r>
              <a:rPr lang="en-GB" sz="2000" dirty="0"/>
              <a:t>constant of proportionality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E71CD21-E716-44F5-8F5F-8BACACE030E2}"/>
                  </a:ext>
                </a:extLst>
              </p:cNvPr>
              <p:cNvSpPr txBox="1"/>
              <p:nvPr/>
            </p:nvSpPr>
            <p:spPr>
              <a:xfrm>
                <a:off x="5810086" y="4794544"/>
                <a:ext cx="1358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</a:t>
                </a: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E71CD21-E716-44F5-8F5F-8BACACE0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086" y="4794544"/>
                <a:ext cx="1358770" cy="400110"/>
              </a:xfrm>
              <a:prstGeom prst="rect">
                <a:avLst/>
              </a:prstGeom>
              <a:blipFill>
                <a:blip r:embed="rId7"/>
                <a:stretch>
                  <a:fillRect t="-9231" r="-4933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B1F6FD8-95AE-48D8-B084-E43FEE33C637}"/>
              </a:ext>
            </a:extLst>
          </p:cNvPr>
          <p:cNvSpPr/>
          <p:nvPr/>
        </p:nvSpPr>
        <p:spPr>
          <a:xfrm>
            <a:off x="3233227" y="3657601"/>
            <a:ext cx="625320" cy="410723"/>
          </a:xfrm>
          <a:custGeom>
            <a:avLst/>
            <a:gdLst>
              <a:gd name="connsiteX0" fmla="*/ 0 w 158262"/>
              <a:gd name="connsiteY0" fmla="*/ 386861 h 386861"/>
              <a:gd name="connsiteX1" fmla="*/ 158262 w 158262"/>
              <a:gd name="connsiteY1" fmla="*/ 0 h 386861"/>
              <a:gd name="connsiteX0" fmla="*/ 0 w 159660"/>
              <a:gd name="connsiteY0" fmla="*/ 386861 h 386861"/>
              <a:gd name="connsiteX1" fmla="*/ 158262 w 159660"/>
              <a:gd name="connsiteY1" fmla="*/ 0 h 386861"/>
              <a:gd name="connsiteX0" fmla="*/ 0 w 160119"/>
              <a:gd name="connsiteY0" fmla="*/ 386861 h 386861"/>
              <a:gd name="connsiteX1" fmla="*/ 158262 w 160119"/>
              <a:gd name="connsiteY1" fmla="*/ 0 h 386861"/>
              <a:gd name="connsiteX0" fmla="*/ 0 w 160348"/>
              <a:gd name="connsiteY0" fmla="*/ 386861 h 386861"/>
              <a:gd name="connsiteX1" fmla="*/ 158262 w 160348"/>
              <a:gd name="connsiteY1" fmla="*/ 0 h 386861"/>
              <a:gd name="connsiteX0" fmla="*/ 0 w 160348"/>
              <a:gd name="connsiteY0" fmla="*/ 256406 h 260453"/>
              <a:gd name="connsiteX1" fmla="*/ 158262 w 160348"/>
              <a:gd name="connsiteY1" fmla="*/ 0 h 260453"/>
              <a:gd name="connsiteX0" fmla="*/ 0 w 159682"/>
              <a:gd name="connsiteY0" fmla="*/ 256406 h 270446"/>
              <a:gd name="connsiteX1" fmla="*/ 158262 w 159682"/>
              <a:gd name="connsiteY1" fmla="*/ 0 h 27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82" h="270446">
                <a:moveTo>
                  <a:pt x="0" y="256406"/>
                </a:moveTo>
                <a:cubicBezTo>
                  <a:pt x="54894" y="272457"/>
                  <a:pt x="174002" y="329653"/>
                  <a:pt x="158262" y="0"/>
                </a:cubicBezTo>
              </a:path>
            </a:pathLst>
          </a:custGeom>
          <a:noFill/>
          <a:ln w="38100">
            <a:solidFill>
              <a:srgbClr val="00FF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27D83B1-CBFF-4240-89FD-C01E4FF1F606}"/>
              </a:ext>
            </a:extLst>
          </p:cNvPr>
          <p:cNvSpPr/>
          <p:nvPr/>
        </p:nvSpPr>
        <p:spPr>
          <a:xfrm flipV="1">
            <a:off x="6599038" y="5506975"/>
            <a:ext cx="751331" cy="312155"/>
          </a:xfrm>
          <a:custGeom>
            <a:avLst/>
            <a:gdLst>
              <a:gd name="connsiteX0" fmla="*/ 0 w 158262"/>
              <a:gd name="connsiteY0" fmla="*/ 386861 h 386861"/>
              <a:gd name="connsiteX1" fmla="*/ 158262 w 158262"/>
              <a:gd name="connsiteY1" fmla="*/ 0 h 386861"/>
              <a:gd name="connsiteX0" fmla="*/ 0 w 158262"/>
              <a:gd name="connsiteY0" fmla="*/ 1175084 h 1175084"/>
              <a:gd name="connsiteX1" fmla="*/ 158262 w 158262"/>
              <a:gd name="connsiteY1" fmla="*/ 788223 h 1175084"/>
              <a:gd name="connsiteX0" fmla="*/ 0 w 176246"/>
              <a:gd name="connsiteY0" fmla="*/ 1612854 h 1612854"/>
              <a:gd name="connsiteX1" fmla="*/ 176246 w 176246"/>
              <a:gd name="connsiteY1" fmla="*/ 684388 h 1612854"/>
              <a:gd name="connsiteX0" fmla="*/ 0 w 176246"/>
              <a:gd name="connsiteY0" fmla="*/ 2177801 h 2177801"/>
              <a:gd name="connsiteX1" fmla="*/ 176246 w 176246"/>
              <a:gd name="connsiteY1" fmla="*/ 1249335 h 2177801"/>
              <a:gd name="connsiteX0" fmla="*/ 0 w 147771"/>
              <a:gd name="connsiteY0" fmla="*/ 2192372 h 2192372"/>
              <a:gd name="connsiteX1" fmla="*/ 147771 w 147771"/>
              <a:gd name="connsiteY1" fmla="*/ 1239727 h 2192372"/>
              <a:gd name="connsiteX0" fmla="*/ 0 w 147771"/>
              <a:gd name="connsiteY0" fmla="*/ 1980982 h 1980982"/>
              <a:gd name="connsiteX1" fmla="*/ 147771 w 147771"/>
              <a:gd name="connsiteY1" fmla="*/ 1028337 h 19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771" h="1980982">
                <a:moveTo>
                  <a:pt x="0" y="1980982"/>
                </a:moveTo>
                <a:cubicBezTo>
                  <a:pt x="25328" y="140168"/>
                  <a:pt x="89022" y="-893073"/>
                  <a:pt x="147771" y="1028337"/>
                </a:cubicBezTo>
              </a:path>
            </a:pathLst>
          </a:custGeom>
          <a:noFill/>
          <a:ln w="38100">
            <a:solidFill>
              <a:srgbClr val="00FF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451EB6-ED35-458D-A583-0326AC1EFA63}"/>
              </a:ext>
            </a:extLst>
          </p:cNvPr>
          <p:cNvSpPr txBox="1"/>
          <p:nvPr/>
        </p:nvSpPr>
        <p:spPr>
          <a:xfrm>
            <a:off x="6180588" y="5111069"/>
            <a:ext cx="723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(0, 0)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395C6E-905C-4857-A54E-7409A7CB27A1}"/>
              </a:ext>
            </a:extLst>
          </p:cNvPr>
          <p:cNvSpPr txBox="1"/>
          <p:nvPr/>
        </p:nvSpPr>
        <p:spPr>
          <a:xfrm>
            <a:off x="2370079" y="4816818"/>
            <a:ext cx="266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If they charge £4 how </a:t>
            </a:r>
          </a:p>
          <a:p>
            <a:pPr algn="ctr"/>
            <a:r>
              <a:rPr lang="en-GB" sz="2000" dirty="0"/>
              <a:t>does the graph change?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C0B77D0-5046-46FF-86CD-1D38CB40E68C}"/>
              </a:ext>
            </a:extLst>
          </p:cNvPr>
          <p:cNvCxnSpPr>
            <a:cxnSpLocks/>
          </p:cNvCxnSpPr>
          <p:nvPr/>
        </p:nvCxnSpPr>
        <p:spPr>
          <a:xfrm flipH="1">
            <a:off x="7590695" y="773723"/>
            <a:ext cx="1175237" cy="4706816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8170E87-93C3-4897-ABEE-ABA8A67A78F6}"/>
                  </a:ext>
                </a:extLst>
              </p:cNvPr>
              <p:cNvSpPr txBox="1"/>
              <p:nvPr/>
            </p:nvSpPr>
            <p:spPr>
              <a:xfrm>
                <a:off x="9284778" y="278229"/>
                <a:ext cx="10125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8170E87-93C3-4897-ABEE-ABA8A67A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778" y="278229"/>
                <a:ext cx="1012521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FEA4881-9125-4032-A831-14F4C23AD3EC}"/>
                  </a:ext>
                </a:extLst>
              </p:cNvPr>
              <p:cNvSpPr txBox="1"/>
              <p:nvPr/>
            </p:nvSpPr>
            <p:spPr>
              <a:xfrm>
                <a:off x="7895593" y="278229"/>
                <a:ext cx="10125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FEA4881-9125-4032-A831-14F4C23AD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593" y="278229"/>
                <a:ext cx="1012521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B0AC922F-C708-47BC-B9A9-38F986C98DC7}"/>
                  </a:ext>
                </a:extLst>
              </p:cNvPr>
              <p:cNvSpPr/>
              <p:nvPr/>
            </p:nvSpPr>
            <p:spPr>
              <a:xfrm>
                <a:off x="1885054" y="5689194"/>
                <a:ext cx="3640015" cy="105507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9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950" dirty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en-GB" sz="19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950" dirty="0">
                    <a:solidFill>
                      <a:schemeClr val="tx1"/>
                    </a:solidFill>
                  </a:rPr>
                  <a:t> are </a:t>
                </a:r>
                <a:r>
                  <a:rPr lang="en-GB" sz="1950" b="1" dirty="0">
                    <a:solidFill>
                      <a:srgbClr val="FF0000"/>
                    </a:solidFill>
                  </a:rPr>
                  <a:t>directly proportional</a:t>
                </a:r>
                <a:r>
                  <a:rPr lang="en-GB" sz="195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GB" sz="1950" dirty="0">
                    <a:solidFill>
                      <a:schemeClr val="tx1"/>
                    </a:solidFill>
                  </a:rPr>
                  <a:t>When one variable doubles, so </a:t>
                </a:r>
              </a:p>
              <a:p>
                <a:pPr algn="ctr"/>
                <a:r>
                  <a:rPr lang="en-GB" sz="1950" dirty="0">
                    <a:solidFill>
                      <a:schemeClr val="tx1"/>
                    </a:solidFill>
                  </a:rPr>
                  <a:t>does the other.</a:t>
                </a:r>
              </a:p>
            </p:txBody>
          </p:sp>
        </mc:Choice>
        <mc:Fallback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B0AC922F-C708-47BC-B9A9-38F986C98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54" y="5689194"/>
                <a:ext cx="3640015" cy="1055077"/>
              </a:xfrm>
              <a:prstGeom prst="roundRect">
                <a:avLst/>
              </a:prstGeom>
              <a:blipFill>
                <a:blip r:embed="rId10"/>
                <a:stretch>
                  <a:fillRect b="-625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3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0" grpId="0"/>
      <p:bldP spid="81" grpId="0"/>
      <p:bldP spid="82" grpId="0" animBg="1"/>
      <p:bldP spid="84" grpId="0" animBg="1"/>
      <p:bldP spid="85" grpId="0"/>
      <p:bldP spid="89" grpId="0"/>
      <p:bldP spid="92" grpId="0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A36F0DD-772A-43A7-859D-CFF2C010A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64" y="155273"/>
            <a:ext cx="3776245" cy="5779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E4269-35EF-4DEC-A668-177E9E398E4C}"/>
              </a:ext>
            </a:extLst>
          </p:cNvPr>
          <p:cNvSpPr txBox="1"/>
          <p:nvPr/>
        </p:nvSpPr>
        <p:spPr>
          <a:xfrm>
            <a:off x="2839303" y="392790"/>
            <a:ext cx="3915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taxi company charges </a:t>
            </a:r>
          </a:p>
          <a:p>
            <a:pPr algn="ctr"/>
            <a:r>
              <a:rPr lang="en-GB" sz="2000" dirty="0"/>
              <a:t>£2 per mile plus a £3 pickup charge.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B4E66B-B076-44A0-A270-A5281F76B395}"/>
              </a:ext>
            </a:extLst>
          </p:cNvPr>
          <p:cNvSpPr txBox="1"/>
          <p:nvPr/>
        </p:nvSpPr>
        <p:spPr>
          <a:xfrm>
            <a:off x="2056463" y="1731892"/>
            <a:ext cx="389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does the cost graph look like?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0302075-CEEB-4A5C-AD40-9BF648DB2AF3}"/>
              </a:ext>
            </a:extLst>
          </p:cNvPr>
          <p:cNvCxnSpPr>
            <a:cxnSpLocks/>
          </p:cNvCxnSpPr>
          <p:nvPr/>
        </p:nvCxnSpPr>
        <p:spPr>
          <a:xfrm flipH="1">
            <a:off x="7323996" y="724551"/>
            <a:ext cx="1874985" cy="37780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6679D9C-5A88-4F2F-8BB1-E5932CCBC596}"/>
                  </a:ext>
                </a:extLst>
              </p:cNvPr>
              <p:cNvSpPr txBox="1"/>
              <p:nvPr/>
            </p:nvSpPr>
            <p:spPr>
              <a:xfrm>
                <a:off x="2664065" y="2192022"/>
                <a:ext cx="26771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Are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proportional?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6679D9C-5A88-4F2F-8BB1-E5932CCBC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65" y="2192022"/>
                <a:ext cx="2677144" cy="400110"/>
              </a:xfrm>
              <a:prstGeom prst="rect">
                <a:avLst/>
              </a:prstGeom>
              <a:blipFill>
                <a:blip r:embed="rId3"/>
                <a:stretch>
                  <a:fillRect l="-2050" t="-9231" r="-2278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9B13161C-FC2D-4D11-99FA-AB1E604DAB87}"/>
              </a:ext>
            </a:extLst>
          </p:cNvPr>
          <p:cNvSpPr txBox="1"/>
          <p:nvPr/>
        </p:nvSpPr>
        <p:spPr>
          <a:xfrm>
            <a:off x="7807557" y="5922891"/>
            <a:ext cx="1745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Miles Travelled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C249DB-F9E6-415F-A604-04D0B9CC17FC}"/>
              </a:ext>
            </a:extLst>
          </p:cNvPr>
          <p:cNvSpPr txBox="1"/>
          <p:nvPr/>
        </p:nvSpPr>
        <p:spPr>
          <a:xfrm>
            <a:off x="6173760" y="2918852"/>
            <a:ext cx="640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Cost</a:t>
            </a:r>
          </a:p>
          <a:p>
            <a:pPr algn="ctr"/>
            <a:r>
              <a:rPr lang="en-GB" sz="2000" dirty="0"/>
              <a:t>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B7B877-7EE9-4DA4-B434-2F3EAF35D53A}"/>
                  </a:ext>
                </a:extLst>
              </p:cNvPr>
              <p:cNvSpPr txBox="1"/>
              <p:nvPr/>
            </p:nvSpPr>
            <p:spPr>
              <a:xfrm>
                <a:off x="3271860" y="2892290"/>
                <a:ext cx="1461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B7B877-7EE9-4DA4-B434-2F3EAF35D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860" y="2892290"/>
                <a:ext cx="1461554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00422670-F3FD-4426-A955-CF76318E81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6" t="5232" r="24838" b="45553"/>
          <a:stretch/>
        </p:blipFill>
        <p:spPr>
          <a:xfrm>
            <a:off x="1455518" y="173622"/>
            <a:ext cx="1250065" cy="1223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85E1241-97B2-4356-AF1A-7F1E8DB56568}"/>
                  </a:ext>
                </a:extLst>
              </p:cNvPr>
              <p:cNvSpPr/>
              <p:nvPr/>
            </p:nvSpPr>
            <p:spPr>
              <a:xfrm>
                <a:off x="1529632" y="4774224"/>
                <a:ext cx="4946011" cy="150268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9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950" dirty="0">
                    <a:solidFill>
                      <a:schemeClr val="tx1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lang="en-GB" sz="195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950" dirty="0">
                    <a:solidFill>
                      <a:schemeClr val="tx1"/>
                    </a:solidFill>
                  </a:rPr>
                  <a:t> are in a linear relationship but</a:t>
                </a:r>
              </a:p>
              <a:p>
                <a:pPr algn="ctr"/>
                <a:r>
                  <a:rPr lang="en-GB" sz="1950" b="1" dirty="0">
                    <a:solidFill>
                      <a:srgbClr val="FF0000"/>
                    </a:solidFill>
                  </a:rPr>
                  <a:t>not</a:t>
                </a:r>
                <a:r>
                  <a:rPr lang="en-GB" sz="1950" dirty="0">
                    <a:solidFill>
                      <a:srgbClr val="FF0000"/>
                    </a:solidFill>
                  </a:rPr>
                  <a:t> </a:t>
                </a:r>
                <a:r>
                  <a:rPr lang="en-GB" sz="1950" b="1" dirty="0">
                    <a:solidFill>
                      <a:srgbClr val="FF0000"/>
                    </a:solidFill>
                  </a:rPr>
                  <a:t>directly proportional</a:t>
                </a:r>
                <a:r>
                  <a:rPr lang="en-GB" sz="195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GB" sz="1950" dirty="0">
                    <a:solidFill>
                      <a:schemeClr val="tx1"/>
                    </a:solidFill>
                  </a:rPr>
                  <a:t>Because of the pickup charge, the variables do not increase at the same rate.</a:t>
                </a:r>
              </a:p>
            </p:txBody>
          </p:sp>
        </mc:Choice>
        <mc:Fallback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85E1241-97B2-4356-AF1A-7F1E8DB56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32" y="4774224"/>
                <a:ext cx="4946011" cy="150268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85C084-0DF3-4E78-A7A0-FF4172499535}"/>
                  </a:ext>
                </a:extLst>
              </p:cNvPr>
              <p:cNvSpPr txBox="1"/>
              <p:nvPr/>
            </p:nvSpPr>
            <p:spPr>
              <a:xfrm>
                <a:off x="2750084" y="3634613"/>
                <a:ext cx="25051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When   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2,   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7</a:t>
                </a:r>
              </a:p>
              <a:p>
                <a:pPr algn="ctr"/>
                <a:r>
                  <a:rPr lang="en-GB" sz="2000" dirty="0"/>
                  <a:t>When   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= 4,   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= 11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85C084-0DF3-4E78-A7A0-FF41724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84" y="3634613"/>
                <a:ext cx="2505109" cy="707886"/>
              </a:xfrm>
              <a:prstGeom prst="rect">
                <a:avLst/>
              </a:prstGeom>
              <a:blipFill>
                <a:blip r:embed="rId7"/>
                <a:stretch>
                  <a:fillRect l="-1946" t="-4310" r="-1946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1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AECAE1-F1FF-46E1-B765-041020622682}"/>
              </a:ext>
            </a:extLst>
          </p:cNvPr>
          <p:cNvSpPr/>
          <p:nvPr/>
        </p:nvSpPr>
        <p:spPr>
          <a:xfrm>
            <a:off x="5615563" y="1859280"/>
            <a:ext cx="4986398" cy="4511040"/>
          </a:xfrm>
          <a:prstGeom prst="roundRect">
            <a:avLst>
              <a:gd name="adj" fmla="val 630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D8E439-F605-4F91-890E-C9A50DD50E12}"/>
              </a:ext>
            </a:extLst>
          </p:cNvPr>
          <p:cNvCxnSpPr>
            <a:cxnSpLocks/>
          </p:cNvCxnSpPr>
          <p:nvPr/>
        </p:nvCxnSpPr>
        <p:spPr>
          <a:xfrm flipV="1">
            <a:off x="1740689" y="1157727"/>
            <a:ext cx="0" cy="33119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F26209-D318-4F9A-ACC1-CA02BAB8D2AF}"/>
              </a:ext>
            </a:extLst>
          </p:cNvPr>
          <p:cNvCxnSpPr>
            <a:cxnSpLocks/>
          </p:cNvCxnSpPr>
          <p:nvPr/>
        </p:nvCxnSpPr>
        <p:spPr>
          <a:xfrm flipV="1">
            <a:off x="1582286" y="4295478"/>
            <a:ext cx="33119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1FC9DE-FE39-4166-BC82-383B0C720796}"/>
              </a:ext>
            </a:extLst>
          </p:cNvPr>
          <p:cNvCxnSpPr>
            <a:cxnSpLocks/>
          </p:cNvCxnSpPr>
          <p:nvPr/>
        </p:nvCxnSpPr>
        <p:spPr>
          <a:xfrm flipV="1">
            <a:off x="1750802" y="1359948"/>
            <a:ext cx="2851276" cy="293216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A0980D-B780-4838-92E3-FD2D77F90849}"/>
                  </a:ext>
                </a:extLst>
              </p:cNvPr>
              <p:cNvSpPr txBox="1"/>
              <p:nvPr/>
            </p:nvSpPr>
            <p:spPr>
              <a:xfrm>
                <a:off x="4796527" y="409121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A0980D-B780-4838-92E3-FD2D77F90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27" y="4091210"/>
                <a:ext cx="3679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79CCB-D120-4AF7-A850-45523D7C7D30}"/>
                  </a:ext>
                </a:extLst>
              </p:cNvPr>
              <p:cNvSpPr txBox="1"/>
              <p:nvPr/>
            </p:nvSpPr>
            <p:spPr>
              <a:xfrm>
                <a:off x="1521619" y="756663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79CCB-D120-4AF7-A850-45523D7C7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19" y="756663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635F71-6D80-4005-AA1D-63389D592D96}"/>
              </a:ext>
            </a:extLst>
          </p:cNvPr>
          <p:cNvSpPr txBox="1"/>
          <p:nvPr/>
        </p:nvSpPr>
        <p:spPr>
          <a:xfrm>
            <a:off x="1300967" y="4116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6DE1B-09BB-47EF-8C2A-A2D345636219}"/>
              </a:ext>
            </a:extLst>
          </p:cNvPr>
          <p:cNvSpPr txBox="1"/>
          <p:nvPr/>
        </p:nvSpPr>
        <p:spPr>
          <a:xfrm>
            <a:off x="1593283" y="44162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2FD6E-2D20-40E2-AD1E-4A2B181D45DF}"/>
              </a:ext>
            </a:extLst>
          </p:cNvPr>
          <p:cNvSpPr txBox="1"/>
          <p:nvPr/>
        </p:nvSpPr>
        <p:spPr>
          <a:xfrm>
            <a:off x="1853423" y="4656338"/>
            <a:ext cx="281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Linear Direct Proportion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2D8FF8-6D72-4797-8621-0714464769A7}"/>
                  </a:ext>
                </a:extLst>
              </p:cNvPr>
              <p:cNvSpPr txBox="1"/>
              <p:nvPr/>
            </p:nvSpPr>
            <p:spPr>
              <a:xfrm>
                <a:off x="2565969" y="5121080"/>
                <a:ext cx="1387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2D8FF8-6D72-4797-8621-071446476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969" y="5121080"/>
                <a:ext cx="1387944" cy="461665"/>
              </a:xfrm>
              <a:prstGeom prst="rect">
                <a:avLst/>
              </a:prstGeom>
              <a:blipFill>
                <a:blip r:embed="rId4"/>
                <a:stretch>
                  <a:fillRect l="-877"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67C87B-AD06-437F-AAC4-23A163CDC03E}"/>
              </a:ext>
            </a:extLst>
          </p:cNvPr>
          <p:cNvSpPr txBox="1"/>
          <p:nvPr/>
        </p:nvSpPr>
        <p:spPr>
          <a:xfrm>
            <a:off x="5336167" y="297699"/>
            <a:ext cx="554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relationship between two variables can be graphed.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If they have </a:t>
            </a:r>
            <a:r>
              <a:rPr lang="en-GB" dirty="0">
                <a:solidFill>
                  <a:srgbClr val="FF0000"/>
                </a:solidFill>
              </a:rPr>
              <a:t>a linear, directly proportional relationship</a:t>
            </a:r>
            <a:r>
              <a:rPr lang="en-GB" dirty="0"/>
              <a:t>, the line will be straight &amp; pass through the origin.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8E4B4-FC49-4272-85EC-E26E7AF4D521}"/>
              </a:ext>
            </a:extLst>
          </p:cNvPr>
          <p:cNvSpPr txBox="1"/>
          <p:nvPr/>
        </p:nvSpPr>
        <p:spPr>
          <a:xfrm>
            <a:off x="5336167" y="2024899"/>
            <a:ext cx="554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Which of these relationships can be</a:t>
            </a:r>
          </a:p>
          <a:p>
            <a:pPr algn="ctr"/>
            <a:r>
              <a:rPr lang="en-GB" dirty="0"/>
              <a:t> represented with a linear direct proportion graph?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C6DFE-D52E-4309-A907-322D312BB6DE}"/>
              </a:ext>
            </a:extLst>
          </p:cNvPr>
          <p:cNvSpPr txBox="1"/>
          <p:nvPr/>
        </p:nvSpPr>
        <p:spPr>
          <a:xfrm>
            <a:off x="6489323" y="3152769"/>
            <a:ext cx="323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Revision Time – Test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4508F-347E-4968-9F90-0031FDADC3B0}"/>
              </a:ext>
            </a:extLst>
          </p:cNvPr>
          <p:cNvSpPr txBox="1"/>
          <p:nvPr/>
        </p:nvSpPr>
        <p:spPr>
          <a:xfrm>
            <a:off x="6052445" y="3729321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Cookies eaten – Calories consumed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2F5AD3-2EB3-456F-857A-B6454DF59033}"/>
              </a:ext>
            </a:extLst>
          </p:cNvPr>
          <p:cNvSpPr txBox="1"/>
          <p:nvPr/>
        </p:nvSpPr>
        <p:spPr>
          <a:xfrm>
            <a:off x="6052445" y="4882425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Earnings – Hours worked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3C3CF-E174-472F-BDE1-CBF05E835241}"/>
              </a:ext>
            </a:extLst>
          </p:cNvPr>
          <p:cNvSpPr txBox="1"/>
          <p:nvPr/>
        </p:nvSpPr>
        <p:spPr>
          <a:xfrm>
            <a:off x="6052445" y="4305873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Employees – Products produced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90771F-088A-4492-9AE1-C01A74D4357D}"/>
              </a:ext>
            </a:extLst>
          </p:cNvPr>
          <p:cNvSpPr txBox="1"/>
          <p:nvPr/>
        </p:nvSpPr>
        <p:spPr>
          <a:xfrm>
            <a:off x="6052445" y="5458978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Home heating – Energy Bill</a:t>
            </a:r>
          </a:p>
        </p:txBody>
      </p:sp>
    </p:spTree>
    <p:extLst>
      <p:ext uri="{BB962C8B-B14F-4D97-AF65-F5344CB8AC3E}">
        <p14:creationId xmlns:p14="http://schemas.microsoft.com/office/powerpoint/2010/main" val="180874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AECAE1-F1FF-46E1-B765-041020622682}"/>
              </a:ext>
            </a:extLst>
          </p:cNvPr>
          <p:cNvSpPr/>
          <p:nvPr/>
        </p:nvSpPr>
        <p:spPr>
          <a:xfrm>
            <a:off x="5615563" y="1859280"/>
            <a:ext cx="4986398" cy="4511040"/>
          </a:xfrm>
          <a:prstGeom prst="roundRect">
            <a:avLst>
              <a:gd name="adj" fmla="val 630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8E4B4-FC49-4272-85EC-E26E7AF4D521}"/>
              </a:ext>
            </a:extLst>
          </p:cNvPr>
          <p:cNvSpPr txBox="1"/>
          <p:nvPr/>
        </p:nvSpPr>
        <p:spPr>
          <a:xfrm>
            <a:off x="5336167" y="2024899"/>
            <a:ext cx="554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Which of these relationships can be</a:t>
            </a:r>
          </a:p>
          <a:p>
            <a:pPr algn="ctr"/>
            <a:r>
              <a:rPr lang="en-GB" dirty="0"/>
              <a:t> represented with a linear direct proportion graph?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C6DFE-D52E-4309-A907-322D312BB6DE}"/>
              </a:ext>
            </a:extLst>
          </p:cNvPr>
          <p:cNvSpPr txBox="1"/>
          <p:nvPr/>
        </p:nvSpPr>
        <p:spPr>
          <a:xfrm>
            <a:off x="6489323" y="3152769"/>
            <a:ext cx="323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Revision Time – Test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4508F-347E-4968-9F90-0031FDADC3B0}"/>
              </a:ext>
            </a:extLst>
          </p:cNvPr>
          <p:cNvSpPr txBox="1"/>
          <p:nvPr/>
        </p:nvSpPr>
        <p:spPr>
          <a:xfrm>
            <a:off x="6052445" y="3729321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Cookies eaten – Calories consumed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2F5AD3-2EB3-456F-857A-B6454DF59033}"/>
              </a:ext>
            </a:extLst>
          </p:cNvPr>
          <p:cNvSpPr txBox="1"/>
          <p:nvPr/>
        </p:nvSpPr>
        <p:spPr>
          <a:xfrm>
            <a:off x="6052445" y="4882425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Earnings – Hours worked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3C3CF-E174-472F-BDE1-CBF05E835241}"/>
              </a:ext>
            </a:extLst>
          </p:cNvPr>
          <p:cNvSpPr txBox="1"/>
          <p:nvPr/>
        </p:nvSpPr>
        <p:spPr>
          <a:xfrm>
            <a:off x="6052445" y="4305873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Employees – Products produced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90771F-088A-4492-9AE1-C01A74D4357D}"/>
              </a:ext>
            </a:extLst>
          </p:cNvPr>
          <p:cNvSpPr txBox="1"/>
          <p:nvPr/>
        </p:nvSpPr>
        <p:spPr>
          <a:xfrm>
            <a:off x="6052445" y="5458978"/>
            <a:ext cx="411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Home heating – Energy Bill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11733A-31F2-4C72-85DD-564F0D5DC568}"/>
              </a:ext>
            </a:extLst>
          </p:cNvPr>
          <p:cNvSpPr/>
          <p:nvPr/>
        </p:nvSpPr>
        <p:spPr>
          <a:xfrm>
            <a:off x="3815080" y="985520"/>
            <a:ext cx="2631440" cy="734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If you didn’t revise would you get zero?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6A5B0C-F8EE-485E-BFF2-524EE1CC9EA2}"/>
              </a:ext>
            </a:extLst>
          </p:cNvPr>
          <p:cNvSpPr/>
          <p:nvPr/>
        </p:nvSpPr>
        <p:spPr>
          <a:xfrm>
            <a:off x="1224280" y="3230880"/>
            <a:ext cx="5130800" cy="833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Employees also need equipment. So more workers don’t necessarily create more products.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55A591-908E-4255-851C-E4A2ABBE442D}"/>
              </a:ext>
            </a:extLst>
          </p:cNvPr>
          <p:cNvSpPr/>
          <p:nvPr/>
        </p:nvSpPr>
        <p:spPr>
          <a:xfrm>
            <a:off x="1508760" y="5232400"/>
            <a:ext cx="4572000" cy="1412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Heat is harder &amp; harder to create: a tropical-temperature living room would cost a lot more than one slightly above ambient temperature.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143536-D449-4EA1-AB67-B2971470C628}"/>
              </a:ext>
            </a:extLst>
          </p:cNvPr>
          <p:cNvSpPr/>
          <p:nvPr/>
        </p:nvSpPr>
        <p:spPr>
          <a:xfrm>
            <a:off x="5984240" y="5669280"/>
            <a:ext cx="810260" cy="490220"/>
          </a:xfrm>
          <a:custGeom>
            <a:avLst/>
            <a:gdLst>
              <a:gd name="connsiteX0" fmla="*/ 0 w 467360"/>
              <a:gd name="connsiteY0" fmla="*/ 213360 h 213360"/>
              <a:gd name="connsiteX1" fmla="*/ 467360 w 467360"/>
              <a:gd name="connsiteY1" fmla="*/ 0 h 213360"/>
              <a:gd name="connsiteX0" fmla="*/ 0 w 454536"/>
              <a:gd name="connsiteY0" fmla="*/ 541822 h 541822"/>
              <a:gd name="connsiteX1" fmla="*/ 454536 w 454536"/>
              <a:gd name="connsiteY1" fmla="*/ 0 h 541822"/>
              <a:gd name="connsiteX0" fmla="*/ 0 w 454536"/>
              <a:gd name="connsiteY0" fmla="*/ 541822 h 541822"/>
              <a:gd name="connsiteX1" fmla="*/ 454536 w 454536"/>
              <a:gd name="connsiteY1" fmla="*/ 0 h 541822"/>
              <a:gd name="connsiteX0" fmla="*/ 0 w 454536"/>
              <a:gd name="connsiteY0" fmla="*/ 541822 h 541822"/>
              <a:gd name="connsiteX1" fmla="*/ 454536 w 454536"/>
              <a:gd name="connsiteY1" fmla="*/ 0 h 54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536" h="541822">
                <a:moveTo>
                  <a:pt x="0" y="541822"/>
                </a:moveTo>
                <a:cubicBezTo>
                  <a:pt x="181435" y="512812"/>
                  <a:pt x="123489" y="37432"/>
                  <a:pt x="454536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98C51A-1385-47AB-BEAE-2B7F1C8DEA4D}"/>
              </a:ext>
            </a:extLst>
          </p:cNvPr>
          <p:cNvSpPr/>
          <p:nvPr/>
        </p:nvSpPr>
        <p:spPr>
          <a:xfrm flipV="1">
            <a:off x="5166361" y="1630680"/>
            <a:ext cx="1452879" cy="1569720"/>
          </a:xfrm>
          <a:custGeom>
            <a:avLst/>
            <a:gdLst>
              <a:gd name="connsiteX0" fmla="*/ 0 w 467360"/>
              <a:gd name="connsiteY0" fmla="*/ 213360 h 213360"/>
              <a:gd name="connsiteX1" fmla="*/ 467360 w 467360"/>
              <a:gd name="connsiteY1" fmla="*/ 0 h 213360"/>
              <a:gd name="connsiteX0" fmla="*/ 0 w 467360"/>
              <a:gd name="connsiteY0" fmla="*/ 213360 h 213360"/>
              <a:gd name="connsiteX1" fmla="*/ 467360 w 467360"/>
              <a:gd name="connsiteY1" fmla="*/ 0 h 213360"/>
              <a:gd name="connsiteX0" fmla="*/ 0 w 467360"/>
              <a:gd name="connsiteY0" fmla="*/ 213360 h 213360"/>
              <a:gd name="connsiteX1" fmla="*/ 467360 w 467360"/>
              <a:gd name="connsiteY1" fmla="*/ 0 h 213360"/>
              <a:gd name="connsiteX0" fmla="*/ 0 w 473989"/>
              <a:gd name="connsiteY0" fmla="*/ 225552 h 225552"/>
              <a:gd name="connsiteX1" fmla="*/ 473989 w 473989"/>
              <a:gd name="connsiteY1" fmla="*/ 0 h 2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3989" h="225552">
                <a:moveTo>
                  <a:pt x="0" y="225552"/>
                </a:moveTo>
                <a:cubicBezTo>
                  <a:pt x="6630" y="128524"/>
                  <a:pt x="86179" y="107696"/>
                  <a:pt x="473989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7F9028A-3B80-4B22-BE17-02E7ECC446FA}"/>
              </a:ext>
            </a:extLst>
          </p:cNvPr>
          <p:cNvSpPr/>
          <p:nvPr/>
        </p:nvSpPr>
        <p:spPr>
          <a:xfrm flipV="1">
            <a:off x="4983481" y="3959857"/>
            <a:ext cx="1430019" cy="510544"/>
          </a:xfrm>
          <a:custGeom>
            <a:avLst/>
            <a:gdLst>
              <a:gd name="connsiteX0" fmla="*/ 0 w 467360"/>
              <a:gd name="connsiteY0" fmla="*/ 213360 h 213360"/>
              <a:gd name="connsiteX1" fmla="*/ 467360 w 467360"/>
              <a:gd name="connsiteY1" fmla="*/ 0 h 213360"/>
              <a:gd name="connsiteX0" fmla="*/ 0 w 414782"/>
              <a:gd name="connsiteY0" fmla="*/ 188422 h 188422"/>
              <a:gd name="connsiteX1" fmla="*/ 414782 w 414782"/>
              <a:gd name="connsiteY1" fmla="*/ 0 h 188422"/>
              <a:gd name="connsiteX0" fmla="*/ 0 w 414782"/>
              <a:gd name="connsiteY0" fmla="*/ 188422 h 188422"/>
              <a:gd name="connsiteX1" fmla="*/ 414782 w 414782"/>
              <a:gd name="connsiteY1" fmla="*/ 0 h 188422"/>
              <a:gd name="connsiteX0" fmla="*/ 0 w 526948"/>
              <a:gd name="connsiteY0" fmla="*/ 244533 h 244533"/>
              <a:gd name="connsiteX1" fmla="*/ 526948 w 526948"/>
              <a:gd name="connsiteY1" fmla="*/ 0 h 244533"/>
              <a:gd name="connsiteX0" fmla="*/ 0 w 526948"/>
              <a:gd name="connsiteY0" fmla="*/ 244533 h 244533"/>
              <a:gd name="connsiteX1" fmla="*/ 526948 w 526948"/>
              <a:gd name="connsiteY1" fmla="*/ 0 h 244533"/>
              <a:gd name="connsiteX0" fmla="*/ 0 w 611073"/>
              <a:gd name="connsiteY0" fmla="*/ 211282 h 211282"/>
              <a:gd name="connsiteX1" fmla="*/ 611073 w 611073"/>
              <a:gd name="connsiteY1" fmla="*/ 0 h 211282"/>
              <a:gd name="connsiteX0" fmla="*/ 0 w 657809"/>
              <a:gd name="connsiteY0" fmla="*/ 155864 h 155864"/>
              <a:gd name="connsiteX1" fmla="*/ 657809 w 657809"/>
              <a:gd name="connsiteY1" fmla="*/ 0 h 155864"/>
              <a:gd name="connsiteX0" fmla="*/ 0 w 657809"/>
              <a:gd name="connsiteY0" fmla="*/ 139239 h 139239"/>
              <a:gd name="connsiteX1" fmla="*/ 657809 w 657809"/>
              <a:gd name="connsiteY1" fmla="*/ 0 h 13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809" h="139239">
                <a:moveTo>
                  <a:pt x="0" y="139239"/>
                </a:moveTo>
                <a:cubicBezTo>
                  <a:pt x="33105" y="3696"/>
                  <a:pt x="386351" y="15009"/>
                  <a:pt x="657809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0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1511</Words>
  <Application>Microsoft Office PowerPoint</Application>
  <PresentationFormat>Widescreen</PresentationFormat>
  <Paragraphs>299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- 16</vt:lpstr>
      <vt:lpstr>Arial - 17</vt:lpstr>
      <vt:lpstr>Arial - 27</vt:lpstr>
      <vt:lpstr>Arial - 32</vt:lpstr>
      <vt:lpstr>Arial - 36</vt:lpstr>
      <vt:lpstr>Arial</vt:lpstr>
      <vt:lpstr>Calibri</vt:lpstr>
      <vt:lpstr>Calibri Light</vt:lpstr>
      <vt:lpstr>Cambria Math</vt:lpstr>
      <vt:lpstr>Imprint MT Shadow</vt:lpstr>
      <vt:lpstr>Office Theme</vt:lpstr>
      <vt:lpstr>Constant of Proportionality,  Unit Rate,   and Slope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Ash, Sarah</dc:creator>
  <cp:lastModifiedBy>Lyn ZHANG</cp:lastModifiedBy>
  <cp:revision>25</cp:revision>
  <cp:lastPrinted>2016-01-27T20:48:10Z</cp:lastPrinted>
  <dcterms:created xsi:type="dcterms:W3CDTF">2016-01-27T19:55:19Z</dcterms:created>
  <dcterms:modified xsi:type="dcterms:W3CDTF">2022-10-24T03:44:03Z</dcterms:modified>
</cp:coreProperties>
</file>