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992" r:id="rId7"/>
    <p:sldId id="994" r:id="rId8"/>
    <p:sldId id="971" r:id="rId9"/>
    <p:sldId id="999" r:id="rId10"/>
    <p:sldId id="100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11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61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35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0BE9-CE2E-4031-8EC1-A64DE4918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Proportion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BCEF8-ED0D-48A6-AFD3-F4A3C3466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step-by-step guide to direct and inverse proportion</a:t>
            </a:r>
          </a:p>
        </p:txBody>
      </p:sp>
    </p:spTree>
    <p:extLst>
      <p:ext uri="{BB962C8B-B14F-4D97-AF65-F5344CB8AC3E}">
        <p14:creationId xmlns:p14="http://schemas.microsoft.com/office/powerpoint/2010/main" val="282859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/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Write an equation of proportionality.</a:t>
                </a:r>
              </a:p>
              <a:p>
                <a:pPr algn="ctr"/>
                <a:r>
                  <a:rPr lang="en-GB" sz="2000" dirty="0"/>
                  <a:t>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&amp;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algn="ctr"/>
                <a:r>
                  <a:rPr lang="en-GB" sz="2000" dirty="0"/>
                  <a:t>Rewrite the equation using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and 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blipFill>
                <a:blip r:embed="rId2"/>
                <a:stretch>
                  <a:fillRect l="-612" t="-3614" r="-510" b="-10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/>
              <p:nvPr/>
            </p:nvSpPr>
            <p:spPr>
              <a:xfrm>
                <a:off x="2904294" y="4874965"/>
                <a:ext cx="126130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294" y="4874965"/>
                <a:ext cx="1261306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/>
              <p:nvPr/>
            </p:nvSpPr>
            <p:spPr>
              <a:xfrm>
                <a:off x="1961431" y="1077672"/>
                <a:ext cx="348294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10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4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5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31" y="1077672"/>
                <a:ext cx="3482941" cy="1323439"/>
              </a:xfrm>
              <a:prstGeom prst="rect">
                <a:avLst/>
              </a:prstGeom>
              <a:blipFill>
                <a:blip r:embed="rId4"/>
                <a:stretch>
                  <a:fillRect l="-1926" t="-2765" r="-701" b="-7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/>
              <p:nvPr/>
            </p:nvSpPr>
            <p:spPr>
              <a:xfrm>
                <a:off x="2986451" y="4045559"/>
                <a:ext cx="1323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40=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451" y="4045559"/>
                <a:ext cx="1323247" cy="461665"/>
              </a:xfrm>
              <a:prstGeom prst="rect">
                <a:avLst/>
              </a:prstGeom>
              <a:blipFill>
                <a:blip r:embed="rId5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349EDA-8DAE-4F5C-BB56-7EC58604042F}"/>
              </a:ext>
            </a:extLst>
          </p:cNvPr>
          <p:cNvCxnSpPr>
            <a:cxnSpLocks/>
          </p:cNvCxnSpPr>
          <p:nvPr/>
        </p:nvCxnSpPr>
        <p:spPr>
          <a:xfrm>
            <a:off x="1513185" y="4520732"/>
            <a:ext cx="404352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A7D499-B619-40DF-BE68-5651C733BD63}"/>
              </a:ext>
            </a:extLst>
          </p:cNvPr>
          <p:cNvSpPr txBox="1"/>
          <p:nvPr/>
        </p:nvSpPr>
        <p:spPr>
          <a:xfrm>
            <a:off x="2412553" y="4607312"/>
            <a:ext cx="2815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REWRITE &amp; SUBSTITUTE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/>
              <p:nvPr/>
            </p:nvSpPr>
            <p:spPr>
              <a:xfrm>
                <a:off x="4084809" y="5996277"/>
                <a:ext cx="888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=  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809" y="5996277"/>
                <a:ext cx="8888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6F24F6-6C50-44B9-A49F-C4D6E8E7D974}"/>
              </a:ext>
            </a:extLst>
          </p:cNvPr>
          <p:cNvCxnSpPr>
            <a:cxnSpLocks/>
          </p:cNvCxnSpPr>
          <p:nvPr/>
        </p:nvCxnSpPr>
        <p:spPr>
          <a:xfrm flipV="1">
            <a:off x="6096000" y="1310056"/>
            <a:ext cx="0" cy="503799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3155DB-931F-462F-ADD2-14698F3F038A}"/>
              </a:ext>
            </a:extLst>
          </p:cNvPr>
          <p:cNvCxnSpPr>
            <a:cxnSpLocks/>
          </p:cNvCxnSpPr>
          <p:nvPr/>
        </p:nvCxnSpPr>
        <p:spPr>
          <a:xfrm flipH="1">
            <a:off x="2807677" y="1019909"/>
            <a:ext cx="6576646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35DF72-4DFA-49AA-A932-3EB6C9532F0A}"/>
                  </a:ext>
                </a:extLst>
              </p:cNvPr>
              <p:cNvSpPr txBox="1"/>
              <p:nvPr/>
            </p:nvSpPr>
            <p:spPr>
              <a:xfrm>
                <a:off x="2904294" y="5799525"/>
                <a:ext cx="126130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35DF72-4DFA-49AA-A932-3EB6C9532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294" y="5799525"/>
                <a:ext cx="1261306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D8EE07-FB28-43F0-9F02-5BDF2FAA0FED}"/>
                  </a:ext>
                </a:extLst>
              </p:cNvPr>
              <p:cNvSpPr txBox="1"/>
              <p:nvPr/>
            </p:nvSpPr>
            <p:spPr>
              <a:xfrm>
                <a:off x="2984733" y="2345125"/>
                <a:ext cx="1100429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D8EE07-FB28-43F0-9F02-5BDF2FAA0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33" y="2345125"/>
                <a:ext cx="1100429" cy="7935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368FA3-7E24-4E73-8DA6-1E3E0D3E210B}"/>
                  </a:ext>
                </a:extLst>
              </p:cNvPr>
              <p:cNvSpPr txBox="1"/>
              <p:nvPr/>
            </p:nvSpPr>
            <p:spPr>
              <a:xfrm>
                <a:off x="2906986" y="3197979"/>
                <a:ext cx="1255920" cy="7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10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368FA3-7E24-4E73-8DA6-1E3E0D3E2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86" y="3197979"/>
                <a:ext cx="1255920" cy="7911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D1741F-6F5E-41F3-AD90-B05BC374A05F}"/>
                  </a:ext>
                </a:extLst>
              </p:cNvPr>
              <p:cNvSpPr txBox="1"/>
              <p:nvPr/>
            </p:nvSpPr>
            <p:spPr>
              <a:xfrm>
                <a:off x="7907117" y="4874965"/>
                <a:ext cx="126130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D1741F-6F5E-41F3-AD90-B05BC374A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117" y="4874965"/>
                <a:ext cx="1261306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C2E8D6-8648-4B95-ADAB-B97BA9B6C53A}"/>
                  </a:ext>
                </a:extLst>
              </p:cNvPr>
              <p:cNvSpPr txBox="1"/>
              <p:nvPr/>
            </p:nvSpPr>
            <p:spPr>
              <a:xfrm>
                <a:off x="6964254" y="1077672"/>
                <a:ext cx="348294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24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2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8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C2E8D6-8648-4B95-ADAB-B97BA9B6C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254" y="1077672"/>
                <a:ext cx="3482941" cy="1323439"/>
              </a:xfrm>
              <a:prstGeom prst="rect">
                <a:avLst/>
              </a:prstGeom>
              <a:blipFill>
                <a:blip r:embed="rId11"/>
                <a:stretch>
                  <a:fillRect l="-1748" t="-2765" r="-699" b="-7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7D43A8-D062-4BA9-BA4C-61F17E609027}"/>
                  </a:ext>
                </a:extLst>
              </p:cNvPr>
              <p:cNvSpPr txBox="1"/>
              <p:nvPr/>
            </p:nvSpPr>
            <p:spPr>
              <a:xfrm>
                <a:off x="7892560" y="4045559"/>
                <a:ext cx="1323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48=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7D43A8-D062-4BA9-BA4C-61F17E609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560" y="4045559"/>
                <a:ext cx="1323247" cy="461665"/>
              </a:xfrm>
              <a:prstGeom prst="rect">
                <a:avLst/>
              </a:prstGeom>
              <a:blipFill>
                <a:blip r:embed="rId12"/>
                <a:stretch>
                  <a:fillRect l="-9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A91A62-3B2B-44CE-AC2C-08182299DAA3}"/>
              </a:ext>
            </a:extLst>
          </p:cNvPr>
          <p:cNvCxnSpPr>
            <a:cxnSpLocks/>
          </p:cNvCxnSpPr>
          <p:nvPr/>
        </p:nvCxnSpPr>
        <p:spPr>
          <a:xfrm>
            <a:off x="6532422" y="4507224"/>
            <a:ext cx="404352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0A953DD-D705-476E-A8A7-E01A5A352DFA}"/>
              </a:ext>
            </a:extLst>
          </p:cNvPr>
          <p:cNvSpPr txBox="1"/>
          <p:nvPr/>
        </p:nvSpPr>
        <p:spPr>
          <a:xfrm>
            <a:off x="7394331" y="4520732"/>
            <a:ext cx="2815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REWRITE &amp; SUBSTITUTE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6A296E-B09B-4B6D-9CDE-895EF9D42682}"/>
                  </a:ext>
                </a:extLst>
              </p:cNvPr>
              <p:cNvSpPr txBox="1"/>
              <p:nvPr/>
            </p:nvSpPr>
            <p:spPr>
              <a:xfrm>
                <a:off x="9087632" y="5996277"/>
                <a:ext cx="888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=  6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6A296E-B09B-4B6D-9CDE-895EF9D42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632" y="5996277"/>
                <a:ext cx="88889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C3D577-72A9-4109-BD32-CA8353C1DBD1}"/>
                  </a:ext>
                </a:extLst>
              </p:cNvPr>
              <p:cNvSpPr txBox="1"/>
              <p:nvPr/>
            </p:nvSpPr>
            <p:spPr>
              <a:xfrm>
                <a:off x="7907116" y="5799525"/>
                <a:ext cx="126130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C3D577-72A9-4109-BD32-CA8353C1D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116" y="5799525"/>
                <a:ext cx="1261306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50B565-A2CA-4787-BC7C-AFDA68A6FF2B}"/>
                  </a:ext>
                </a:extLst>
              </p:cNvPr>
              <p:cNvSpPr txBox="1"/>
              <p:nvPr/>
            </p:nvSpPr>
            <p:spPr>
              <a:xfrm>
                <a:off x="7987556" y="2345125"/>
                <a:ext cx="1100429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50B565-A2CA-4787-BC7C-AFDA68A6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556" y="2345125"/>
                <a:ext cx="1100429" cy="7935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FE5406-2546-4BFD-8097-4500F45EC392}"/>
                  </a:ext>
                </a:extLst>
              </p:cNvPr>
              <p:cNvSpPr txBox="1"/>
              <p:nvPr/>
            </p:nvSpPr>
            <p:spPr>
              <a:xfrm>
                <a:off x="7909809" y="3197979"/>
                <a:ext cx="1255920" cy="7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24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FE5406-2546-4BFD-8097-4500F45EC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809" y="3197979"/>
                <a:ext cx="1255920" cy="7911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8E171-7C60-4B9A-A2A6-4A163BFD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2B811A-A80C-464F-8E39-4109CA208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5513" y="95911"/>
            <a:ext cx="1716520" cy="2065079"/>
          </a:xfr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152C0A7-EFD2-4A50-8F97-65B38DBAB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2979" y="95910"/>
            <a:ext cx="1716520" cy="2065079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A2982A8-FC1E-4F64-8A6C-857A2C876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2979" y="95910"/>
            <a:ext cx="1716520" cy="2065079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038FE0EB-839C-4EBE-8869-A8BEDDD8C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48243" y="95911"/>
            <a:ext cx="1716520" cy="2065079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EF080039-94E5-4CCE-A297-C9C482BB3D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0973" y="95909"/>
            <a:ext cx="1716520" cy="2065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65E2B3-5AA4-4CE7-874D-77B8A62D5583}"/>
                  </a:ext>
                </a:extLst>
              </p:cNvPr>
              <p:cNvSpPr txBox="1"/>
              <p:nvPr/>
            </p:nvSpPr>
            <p:spPr>
              <a:xfrm>
                <a:off x="1088093" y="1324774"/>
                <a:ext cx="10341907" cy="5307415"/>
              </a:xfrm>
              <a:prstGeom prst="rect">
                <a:avLst/>
              </a:prstGeom>
              <a:noFill/>
            </p:spPr>
            <p:txBody>
              <a:bodyPr wrap="square" numCol="3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GB" sz="2400" dirty="0"/>
                  <a:t>Solve for k: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sz="2400" dirty="0"/>
                  <a:t>18=9k</a:t>
                </a:r>
                <a:br>
                  <a:rPr lang="en-GB" sz="2400" dirty="0"/>
                </a:br>
                <a:endParaRPr lang="en-GB" sz="2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sz="2400" dirty="0"/>
                  <a:t>3=2k</a:t>
                </a:r>
                <a:br>
                  <a:rPr lang="en-GB" sz="2400" dirty="0"/>
                </a:br>
                <a:endParaRPr lang="en-GB" sz="2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sz="2400" dirty="0"/>
                  <a:t>72=9k</a:t>
                </a:r>
                <a:br>
                  <a:rPr lang="en-GB" sz="2400" dirty="0"/>
                </a:br>
                <a:endParaRPr lang="en-GB" sz="2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sz="2400" dirty="0"/>
                  <a:t>8=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num>
                      <m:den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br>
                  <a:rPr lang="en-GB" sz="2400" dirty="0"/>
                </a:br>
                <a:endParaRPr lang="en-GB" sz="2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sz="2400" dirty="0"/>
                  <a:t>3=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k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br>
                  <a:rPr lang="en-GB" sz="2400" dirty="0"/>
                </a:br>
                <a:endParaRPr lang="en-GB" sz="2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sz="2400" dirty="0"/>
                  <a:t>5=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k</m:t>
                        </m:r>
                      </m:num>
                      <m:den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br>
                  <a:rPr lang="en-GB" sz="2400" dirty="0"/>
                </a:b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400" dirty="0"/>
                  <a:t>If a=2b,</a:t>
                </a:r>
                <a:br>
                  <a:rPr lang="en-GB" sz="2400" dirty="0"/>
                </a:br>
                <a:r>
                  <a:rPr lang="en-GB" sz="2400" dirty="0"/>
                  <a:t>Find a when b=3</a:t>
                </a:r>
                <a:br>
                  <a:rPr lang="en-GB" sz="2400" dirty="0"/>
                </a:br>
                <a:r>
                  <a:rPr lang="en-GB" sz="2400" dirty="0"/>
                  <a:t>Find b when a = 7</a:t>
                </a:r>
                <a:br>
                  <a:rPr lang="en-GB" sz="2400" dirty="0"/>
                </a:b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400" dirty="0"/>
                  <a:t>If c=1.5d</a:t>
                </a:r>
                <a:br>
                  <a:rPr lang="en-GB" sz="2400" dirty="0"/>
                </a:br>
                <a:r>
                  <a:rPr lang="en-GB" sz="2400" dirty="0"/>
                  <a:t>Find c when d=12</a:t>
                </a:r>
                <a:br>
                  <a:rPr lang="en-GB" sz="2400" dirty="0"/>
                </a:br>
                <a:r>
                  <a:rPr lang="en-GB" sz="2400" dirty="0"/>
                  <a:t>Find d when c=15</a:t>
                </a:r>
                <a:br>
                  <a:rPr lang="en-GB" sz="2400" dirty="0"/>
                </a:b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400" dirty="0"/>
                  <a:t>If T=8V</a:t>
                </a:r>
                <a:br>
                  <a:rPr lang="en-GB" sz="2400" dirty="0"/>
                </a:br>
                <a:r>
                  <a:rPr lang="en-GB" sz="2400" dirty="0"/>
                  <a:t>Find T when V=7</a:t>
                </a:r>
                <a:br>
                  <a:rPr lang="en-GB" sz="2400" dirty="0"/>
                </a:br>
                <a:r>
                  <a:rPr lang="en-GB" sz="2400" dirty="0"/>
                  <a:t>Find V when T=24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400" dirty="0"/>
                  <a:t>If </a:t>
                </a:r>
                <a:r>
                  <a:rPr lang="en-GB" sz="2000" dirty="0"/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br>
                  <a:rPr lang="en-GB" sz="2400" dirty="0"/>
                </a:br>
                <a:r>
                  <a:rPr lang="en-GB" sz="2400" dirty="0"/>
                  <a:t>Find a when b=6</a:t>
                </a:r>
                <a:br>
                  <a:rPr lang="en-GB" sz="2400" dirty="0"/>
                </a:br>
                <a:r>
                  <a:rPr lang="en-GB" sz="2400" dirty="0"/>
                  <a:t>Find b when a=2</a:t>
                </a:r>
                <a:br>
                  <a:rPr lang="en-GB" sz="2400" dirty="0"/>
                </a:b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400" dirty="0"/>
                  <a:t>If </a:t>
                </a:r>
                <a:r>
                  <a:rPr lang="en-GB" sz="2000" dirty="0"/>
                  <a:t>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br>
                  <a:rPr lang="en-GB" sz="2400" dirty="0"/>
                </a:br>
                <a:r>
                  <a:rPr lang="en-GB" sz="2400" dirty="0"/>
                  <a:t>Find D when E=21</a:t>
                </a:r>
                <a:br>
                  <a:rPr lang="en-GB" sz="2400" dirty="0"/>
                </a:br>
                <a:r>
                  <a:rPr lang="en-GB" sz="2400" dirty="0"/>
                  <a:t>Find E when D=42</a:t>
                </a:r>
                <a:br>
                  <a:rPr lang="en-GB" sz="2400" dirty="0"/>
                </a:b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400" dirty="0"/>
                  <a:t>If </a:t>
                </a:r>
                <a:r>
                  <a:rPr lang="en-GB" sz="2000" dirty="0"/>
                  <a:t>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br>
                  <a:rPr lang="en-GB" sz="2400" dirty="0"/>
                </a:br>
                <a:r>
                  <a:rPr lang="en-GB" sz="2400" dirty="0"/>
                  <a:t>Find f when g=15</a:t>
                </a:r>
                <a:br>
                  <a:rPr lang="en-GB" sz="2400" dirty="0"/>
                </a:br>
                <a:r>
                  <a:rPr lang="en-GB" sz="2400" dirty="0"/>
                  <a:t>Find g when f=9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65E2B3-5AA4-4CE7-874D-77B8A62D5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93" y="1324774"/>
                <a:ext cx="10341907" cy="5307415"/>
              </a:xfrm>
              <a:prstGeom prst="rect">
                <a:avLst/>
              </a:prstGeom>
              <a:blipFill>
                <a:blip r:embed="rId12"/>
                <a:stretch>
                  <a:fillRect l="-825" t="-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4710041-B93E-46AA-B65E-C4A944E6681D}"/>
              </a:ext>
            </a:extLst>
          </p:cNvPr>
          <p:cNvSpPr txBox="1"/>
          <p:nvPr/>
        </p:nvSpPr>
        <p:spPr>
          <a:xfrm>
            <a:off x="3003259" y="1637768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k=2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8211B-376F-4A8F-A071-CFC333814796}"/>
              </a:ext>
            </a:extLst>
          </p:cNvPr>
          <p:cNvSpPr txBox="1"/>
          <p:nvPr/>
        </p:nvSpPr>
        <p:spPr>
          <a:xfrm>
            <a:off x="2870433" y="2369009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k=1.5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0BEED3-C14F-4340-9910-E4EE3826E1C5}"/>
              </a:ext>
            </a:extLst>
          </p:cNvPr>
          <p:cNvSpPr txBox="1"/>
          <p:nvPr/>
        </p:nvSpPr>
        <p:spPr>
          <a:xfrm>
            <a:off x="2870433" y="3100250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k=8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43BD1-5E7B-4961-9679-E33D501DB4D1}"/>
              </a:ext>
            </a:extLst>
          </p:cNvPr>
          <p:cNvSpPr txBox="1"/>
          <p:nvPr/>
        </p:nvSpPr>
        <p:spPr>
          <a:xfrm>
            <a:off x="2870433" y="3978481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k=24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AD6EE7-7DD7-44BF-B8F5-B7708BE1C79D}"/>
              </a:ext>
            </a:extLst>
          </p:cNvPr>
          <p:cNvSpPr txBox="1"/>
          <p:nvPr/>
        </p:nvSpPr>
        <p:spPr>
          <a:xfrm>
            <a:off x="2787941" y="4983484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k=21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EC8DE9-49D6-4A4C-A8F3-3976FD7AE2B3}"/>
              </a:ext>
            </a:extLst>
          </p:cNvPr>
          <p:cNvSpPr txBox="1"/>
          <p:nvPr/>
        </p:nvSpPr>
        <p:spPr>
          <a:xfrm>
            <a:off x="2787941" y="5920062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k=45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8A096D-22F9-4998-91F7-23F230D6538B}"/>
              </a:ext>
            </a:extLst>
          </p:cNvPr>
          <p:cNvSpPr txBox="1"/>
          <p:nvPr/>
        </p:nvSpPr>
        <p:spPr>
          <a:xfrm>
            <a:off x="6948881" y="1964163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a=6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D54FC1-7ECD-482B-96AD-DB93DEEF27C0}"/>
              </a:ext>
            </a:extLst>
          </p:cNvPr>
          <p:cNvSpPr txBox="1"/>
          <p:nvPr/>
        </p:nvSpPr>
        <p:spPr>
          <a:xfrm>
            <a:off x="7150216" y="2365485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b=3.5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536AB-CA2D-4B7F-9F31-C94F1D81EF5B}"/>
              </a:ext>
            </a:extLst>
          </p:cNvPr>
          <p:cNvSpPr txBox="1"/>
          <p:nvPr/>
        </p:nvSpPr>
        <p:spPr>
          <a:xfrm>
            <a:off x="7150216" y="3426635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c=18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3D5894-43F2-470C-B6F0-CADCD12FF40D}"/>
              </a:ext>
            </a:extLst>
          </p:cNvPr>
          <p:cNvSpPr txBox="1"/>
          <p:nvPr/>
        </p:nvSpPr>
        <p:spPr>
          <a:xfrm>
            <a:off x="7150216" y="3831094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d=10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338662-FCFD-4696-B89B-B383D8A883F9}"/>
              </a:ext>
            </a:extLst>
          </p:cNvPr>
          <p:cNvSpPr txBox="1"/>
          <p:nvPr/>
        </p:nvSpPr>
        <p:spPr>
          <a:xfrm>
            <a:off x="6948881" y="4892244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T=56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734408-8CB0-439C-9CC9-1E9A978196ED}"/>
              </a:ext>
            </a:extLst>
          </p:cNvPr>
          <p:cNvSpPr txBox="1"/>
          <p:nvPr/>
        </p:nvSpPr>
        <p:spPr>
          <a:xfrm>
            <a:off x="7042558" y="5293566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V=3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C5BBD3-00A1-4674-B99A-4327E567B89F}"/>
              </a:ext>
            </a:extLst>
          </p:cNvPr>
          <p:cNvSpPr txBox="1"/>
          <p:nvPr/>
        </p:nvSpPr>
        <p:spPr>
          <a:xfrm>
            <a:off x="10305876" y="2185852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a=4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E2D5CF-30EE-49CC-BB44-21BDD72FA166}"/>
              </a:ext>
            </a:extLst>
          </p:cNvPr>
          <p:cNvSpPr txBox="1"/>
          <p:nvPr/>
        </p:nvSpPr>
        <p:spPr>
          <a:xfrm>
            <a:off x="10388843" y="2512244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b=12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4DAA9B-3F95-4569-AE07-08BA42D1BC08}"/>
              </a:ext>
            </a:extLst>
          </p:cNvPr>
          <p:cNvSpPr txBox="1"/>
          <p:nvPr/>
        </p:nvSpPr>
        <p:spPr>
          <a:xfrm>
            <a:off x="10558944" y="3780403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D=1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1FB75F-BAFF-4DB9-ADC6-A644696C945C}"/>
              </a:ext>
            </a:extLst>
          </p:cNvPr>
          <p:cNvSpPr txBox="1"/>
          <p:nvPr/>
        </p:nvSpPr>
        <p:spPr>
          <a:xfrm>
            <a:off x="10634707" y="4147410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E=0.5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0C52FA-2D6F-412C-BA56-ABD91F96D25D}"/>
              </a:ext>
            </a:extLst>
          </p:cNvPr>
          <p:cNvSpPr txBox="1"/>
          <p:nvPr/>
        </p:nvSpPr>
        <p:spPr>
          <a:xfrm>
            <a:off x="10558944" y="5422058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f=3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A82A15-4BD7-46C0-8BA0-E1217816079B}"/>
              </a:ext>
            </a:extLst>
          </p:cNvPr>
          <p:cNvSpPr txBox="1"/>
          <p:nvPr/>
        </p:nvSpPr>
        <p:spPr>
          <a:xfrm>
            <a:off x="10382076" y="5816786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g=5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204D77-2343-4489-BD3A-A10B400FA478}"/>
              </a:ext>
            </a:extLst>
          </p:cNvPr>
          <p:cNvSpPr txBox="1"/>
          <p:nvPr/>
        </p:nvSpPr>
        <p:spPr>
          <a:xfrm>
            <a:off x="3917729" y="202111"/>
            <a:ext cx="570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Strength or Target?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0175B7-36E4-4D10-991E-F10B87D81B09}"/>
              </a:ext>
            </a:extLst>
          </p:cNvPr>
          <p:cNvCxnSpPr/>
          <p:nvPr/>
        </p:nvCxnSpPr>
        <p:spPr>
          <a:xfrm flipH="1">
            <a:off x="3271706" y="947124"/>
            <a:ext cx="956345" cy="7338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AD1B7C-D4DF-4D74-8DAA-1F5426D10161}"/>
              </a:ext>
            </a:extLst>
          </p:cNvPr>
          <p:cNvCxnSpPr>
            <a:cxnSpLocks/>
          </p:cNvCxnSpPr>
          <p:nvPr/>
        </p:nvCxnSpPr>
        <p:spPr>
          <a:xfrm>
            <a:off x="6066639" y="984243"/>
            <a:ext cx="29361" cy="9912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0FCD946-734E-4C8B-9637-ECAE49113D83}"/>
              </a:ext>
            </a:extLst>
          </p:cNvPr>
          <p:cNvCxnSpPr>
            <a:cxnSpLocks/>
          </p:cNvCxnSpPr>
          <p:nvPr/>
        </p:nvCxnSpPr>
        <p:spPr>
          <a:xfrm>
            <a:off x="8895127" y="928086"/>
            <a:ext cx="737864" cy="12268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5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E838-9B57-471E-9539-48E255C3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138419"/>
            <a:ext cx="3404212" cy="1094763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Direct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D0560-2459-4AF2-91D0-DAFAFC5A5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3718" y="1149292"/>
                <a:ext cx="3404212" cy="557028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A is directly proportional to B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:r>
                  <a:rPr lang="en-GB" sz="200" dirty="0">
                    <a:ea typeface="Cambria Math" panose="02040503050406030204" pitchFamily="18" charset="0"/>
                  </a:rPr>
                  <a:t>  </a:t>
                </a:r>
                <a:r>
                  <a:rPr lang="en-GB" sz="900" dirty="0">
                    <a:ea typeface="Cambria Math" panose="02040503050406030204" pitchFamily="18" charset="0"/>
                  </a:rPr>
                  <a:t> </a:t>
                </a:r>
                <a:endParaRPr lang="en-GB" sz="20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A </a:t>
                </a:r>
                <a:r>
                  <a:rPr lang="en-GB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“is proportional to”</a:t>
                </a:r>
                <a:r>
                  <a:rPr lang="en-GB" dirty="0">
                    <a:ea typeface="Cambria Math" panose="02040503050406030204" pitchFamily="18" charset="0"/>
                  </a:rPr>
                  <a:t> B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:r>
                  <a:rPr lang="en-GB" sz="1800" dirty="0">
                    <a:ea typeface="Cambria Math" panose="02040503050406030204" pitchFamily="18" charset="0"/>
                  </a:rPr>
                  <a:t>  </a:t>
                </a:r>
              </a:p>
              <a:p>
                <a:pPr marL="0" indent="0" algn="ctr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B</a:t>
                </a:r>
                <a:br>
                  <a:rPr lang="en-GB" dirty="0"/>
                </a:br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A </a:t>
                </a:r>
                <a:r>
                  <a:rPr lang="en-GB" dirty="0">
                    <a:solidFill>
                      <a:srgbClr val="FF0000"/>
                    </a:solidFill>
                  </a:rPr>
                  <a:t>= k x</a:t>
                </a:r>
                <a:r>
                  <a:rPr lang="en-GB" dirty="0"/>
                  <a:t> B</a:t>
                </a:r>
              </a:p>
              <a:p>
                <a:pPr marL="0" indent="0" algn="ctr">
                  <a:buNone/>
                </a:pPr>
                <a:r>
                  <a:rPr lang="en-GB" dirty="0"/>
                  <a:t>A = kB</a:t>
                </a:r>
              </a:p>
              <a:p>
                <a:pPr marL="0" indent="0" algn="ctr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D0560-2459-4AF2-91D0-DAFAFC5A5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3718" y="1149292"/>
                <a:ext cx="3404212" cy="5570289"/>
              </a:xfrm>
              <a:blipFill>
                <a:blip r:embed="rId2"/>
                <a:stretch>
                  <a:fillRect l="-358" t="-548" r="-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0BAAFEA-4D15-4397-BE2E-B7683A32B594}"/>
              </a:ext>
            </a:extLst>
          </p:cNvPr>
          <p:cNvSpPr txBox="1"/>
          <p:nvPr/>
        </p:nvSpPr>
        <p:spPr>
          <a:xfrm>
            <a:off x="4798502" y="1149292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What the question would say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41DA9-AF4D-4687-93C0-5B88E48D6B71}"/>
              </a:ext>
            </a:extLst>
          </p:cNvPr>
          <p:cNvSpPr txBox="1"/>
          <p:nvPr/>
        </p:nvSpPr>
        <p:spPr>
          <a:xfrm>
            <a:off x="4798498" y="1754215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Read as…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4E92A-8B0C-486E-A898-1B83B9AE8D9A}"/>
              </a:ext>
            </a:extLst>
          </p:cNvPr>
          <p:cNvSpPr txBox="1"/>
          <p:nvPr/>
        </p:nvSpPr>
        <p:spPr>
          <a:xfrm>
            <a:off x="4847924" y="2476717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In maths…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16B35-8486-4535-948F-D307951A28C8}"/>
              </a:ext>
            </a:extLst>
          </p:cNvPr>
          <p:cNvSpPr txBox="1"/>
          <p:nvPr/>
        </p:nvSpPr>
        <p:spPr>
          <a:xfrm>
            <a:off x="4847925" y="3199219"/>
            <a:ext cx="293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Write it as a general formula we can work with…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859BA-0048-414F-944A-00527F183047}"/>
              </a:ext>
            </a:extLst>
          </p:cNvPr>
          <p:cNvSpPr txBox="1">
            <a:spLocks/>
          </p:cNvSpPr>
          <p:nvPr/>
        </p:nvSpPr>
        <p:spPr>
          <a:xfrm>
            <a:off x="8096930" y="159392"/>
            <a:ext cx="3404212" cy="1094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Inverse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B4B2FED-A569-498B-9048-D64ACC0014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25217" y="1149291"/>
                <a:ext cx="3535480" cy="55702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A is inversely proportional to B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A </a:t>
                </a:r>
                <a:r>
                  <a:rPr lang="en-GB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“is proportional to”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A </a:t>
                </a:r>
                <a:r>
                  <a:rPr lang="en-GB" dirty="0">
                    <a:solidFill>
                      <a:srgbClr val="FF0000"/>
                    </a:solidFill>
                  </a:rPr>
                  <a:t>= k x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  <a:p>
                <a:pPr marL="0" indent="0" algn="ctr">
                  <a:buNone/>
                </a:pPr>
                <a:r>
                  <a:rPr lang="en-GB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B4B2FED-A569-498B-9048-D64ACC001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217" y="1149291"/>
                <a:ext cx="3535480" cy="5570289"/>
              </a:xfrm>
              <a:prstGeom prst="rect">
                <a:avLst/>
              </a:prstGeom>
              <a:blipFill>
                <a:blip r:embed="rId3"/>
                <a:stretch>
                  <a:fillRect l="-345" t="-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BDB4C-6951-4213-A09F-3F4C7E4EF374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407930" y="1333958"/>
            <a:ext cx="39057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52C58D-F521-4741-898F-DD05C8298E62}"/>
              </a:ext>
            </a:extLst>
          </p:cNvPr>
          <p:cNvCxnSpPr>
            <a:cxnSpLocks/>
          </p:cNvCxnSpPr>
          <p:nvPr/>
        </p:nvCxnSpPr>
        <p:spPr>
          <a:xfrm flipH="1">
            <a:off x="4127383" y="1939364"/>
            <a:ext cx="157852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3D6131-2219-428B-89CE-62CBFA3FAC39}"/>
              </a:ext>
            </a:extLst>
          </p:cNvPr>
          <p:cNvCxnSpPr>
            <a:cxnSpLocks/>
          </p:cNvCxnSpPr>
          <p:nvPr/>
        </p:nvCxnSpPr>
        <p:spPr>
          <a:xfrm flipH="1">
            <a:off x="3147808" y="2678993"/>
            <a:ext cx="257681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E0856A-DF3E-4992-BDF5-736CA1F9CE2F}"/>
              </a:ext>
            </a:extLst>
          </p:cNvPr>
          <p:cNvCxnSpPr>
            <a:cxnSpLocks/>
          </p:cNvCxnSpPr>
          <p:nvPr/>
        </p:nvCxnSpPr>
        <p:spPr>
          <a:xfrm flipH="1">
            <a:off x="3355596" y="3391358"/>
            <a:ext cx="158831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A4FDFC-DC33-4500-B791-B19308AD1932}"/>
              </a:ext>
            </a:extLst>
          </p:cNvPr>
          <p:cNvCxnSpPr>
            <a:cxnSpLocks/>
          </p:cNvCxnSpPr>
          <p:nvPr/>
        </p:nvCxnSpPr>
        <p:spPr>
          <a:xfrm>
            <a:off x="7635379" y="1333958"/>
            <a:ext cx="610999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F7143C-3D70-4EC0-A668-48ABC793776C}"/>
              </a:ext>
            </a:extLst>
          </p:cNvPr>
          <p:cNvCxnSpPr>
            <a:cxnSpLocks/>
          </p:cNvCxnSpPr>
          <p:nvPr/>
        </p:nvCxnSpPr>
        <p:spPr>
          <a:xfrm>
            <a:off x="6846115" y="1939364"/>
            <a:ext cx="157852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73288D-5DC4-4C3F-B558-0DF71725551E}"/>
              </a:ext>
            </a:extLst>
          </p:cNvPr>
          <p:cNvCxnSpPr>
            <a:cxnSpLocks/>
          </p:cNvCxnSpPr>
          <p:nvPr/>
        </p:nvCxnSpPr>
        <p:spPr>
          <a:xfrm>
            <a:off x="6808521" y="2678993"/>
            <a:ext cx="257681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67D7E8-C898-4C11-A680-80C634D49005}"/>
              </a:ext>
            </a:extLst>
          </p:cNvPr>
          <p:cNvCxnSpPr>
            <a:cxnSpLocks/>
          </p:cNvCxnSpPr>
          <p:nvPr/>
        </p:nvCxnSpPr>
        <p:spPr>
          <a:xfrm>
            <a:off x="7709478" y="3404158"/>
            <a:ext cx="158831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2120A7-E6F0-4507-9538-E518E771E49A}"/>
              </a:ext>
            </a:extLst>
          </p:cNvPr>
          <p:cNvCxnSpPr/>
          <p:nvPr/>
        </p:nvCxnSpPr>
        <p:spPr>
          <a:xfrm>
            <a:off x="2290194" y="3984771"/>
            <a:ext cx="78856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9CFF8A-EF67-42EB-9B84-6EEC77220297}"/>
              </a:ext>
            </a:extLst>
          </p:cNvPr>
          <p:cNvCxnSpPr/>
          <p:nvPr/>
        </p:nvCxnSpPr>
        <p:spPr>
          <a:xfrm>
            <a:off x="9548069" y="4254617"/>
            <a:ext cx="78856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124965D3-26E4-48F3-AA18-91AB4C4EF946}"/>
              </a:ext>
            </a:extLst>
          </p:cNvPr>
          <p:cNvSpPr txBox="1">
            <a:spLocks/>
          </p:cNvSpPr>
          <p:nvPr/>
        </p:nvSpPr>
        <p:spPr>
          <a:xfrm>
            <a:off x="5570290" y="366320"/>
            <a:ext cx="1451295" cy="547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vs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61206D-A880-428D-BE2B-48D964A1BB6A}"/>
              </a:ext>
            </a:extLst>
          </p:cNvPr>
          <p:cNvSpPr txBox="1"/>
          <p:nvPr/>
        </p:nvSpPr>
        <p:spPr>
          <a:xfrm>
            <a:off x="1495514" y="4533764"/>
            <a:ext cx="9784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“k” is the constant that links our two numbers.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We use it, and a specific case, to find a specific formula for all numbers with a specific relationship.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You can skip straight to writing down the general formula in a question.</a:t>
            </a:r>
          </a:p>
        </p:txBody>
      </p:sp>
    </p:spTree>
    <p:extLst>
      <p:ext uri="{BB962C8B-B14F-4D97-AF65-F5344CB8AC3E}">
        <p14:creationId xmlns:p14="http://schemas.microsoft.com/office/powerpoint/2010/main" val="6918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E838-9B57-471E-9539-48E255C3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138419"/>
            <a:ext cx="3404212" cy="1094763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Direct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D0560-2459-4AF2-91D0-DAFAFC5A5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3718" y="2156512"/>
                <a:ext cx="3404212" cy="456306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= k</a:t>
                </a:r>
                <a:r>
                  <a:rPr lang="en-GB" dirty="0">
                    <a:solidFill>
                      <a:srgbClr val="FF0000"/>
                    </a:solidFill>
                  </a:rPr>
                  <a:t>B</a:t>
                </a:r>
              </a:p>
              <a:p>
                <a:pPr marL="0" indent="0" algn="ctr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10</a:t>
                </a:r>
                <a:r>
                  <a:rPr lang="en-GB" dirty="0"/>
                  <a:t> = k</a:t>
                </a:r>
                <a:r>
                  <a:rPr lang="en-GB" dirty="0">
                    <a:solidFill>
                      <a:srgbClr val="FF0000"/>
                    </a:solidFill>
                  </a:rPr>
                  <a:t> x 5</a:t>
                </a:r>
              </a:p>
              <a:p>
                <a:pPr marL="0" indent="0" algn="ctr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dirty="0"/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B050"/>
                    </a:solidFill>
                  </a:rPr>
                  <a:t>k = 2</a:t>
                </a:r>
              </a:p>
              <a:p>
                <a:pPr marL="0" indent="0" algn="ctr">
                  <a:buNone/>
                </a:pPr>
                <a:r>
                  <a:rPr lang="en-GB" sz="11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= </a:t>
                </a:r>
                <a:r>
                  <a:rPr lang="en-GB" dirty="0">
                    <a:solidFill>
                      <a:srgbClr val="00B050"/>
                    </a:solidFill>
                  </a:rPr>
                  <a:t>2</a:t>
                </a:r>
                <a:r>
                  <a:rPr lang="en-GB" dirty="0">
                    <a:solidFill>
                      <a:srgbClr val="FF0000"/>
                    </a:solidFill>
                  </a:rPr>
                  <a:t>B</a:t>
                </a:r>
              </a:p>
              <a:p>
                <a:pPr marL="0" indent="0" algn="ctr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D0560-2459-4AF2-91D0-DAFAFC5A5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3718" y="2156512"/>
                <a:ext cx="3404212" cy="4563069"/>
              </a:xfrm>
              <a:blipFill>
                <a:blip r:embed="rId2"/>
                <a:stretch>
                  <a:fillRect t="-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0BAAFEA-4D15-4397-BE2E-B7683A32B594}"/>
              </a:ext>
            </a:extLst>
          </p:cNvPr>
          <p:cNvSpPr txBox="1"/>
          <p:nvPr/>
        </p:nvSpPr>
        <p:spPr>
          <a:xfrm>
            <a:off x="4729647" y="2156511"/>
            <a:ext cx="307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Start with the general formula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41DA9-AF4D-4687-93C0-5B88E48D6B71}"/>
              </a:ext>
            </a:extLst>
          </p:cNvPr>
          <p:cNvSpPr txBox="1"/>
          <p:nvPr/>
        </p:nvSpPr>
        <p:spPr>
          <a:xfrm>
            <a:off x="4321179" y="3041525"/>
            <a:ext cx="377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Substitute in values in the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4E92A-8B0C-486E-A898-1B83B9AE8D9A}"/>
              </a:ext>
            </a:extLst>
          </p:cNvPr>
          <p:cNvSpPr txBox="1"/>
          <p:nvPr/>
        </p:nvSpPr>
        <p:spPr>
          <a:xfrm>
            <a:off x="4763851" y="3956229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Solve for k…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16B35-8486-4535-948F-D307951A28C8}"/>
              </a:ext>
            </a:extLst>
          </p:cNvPr>
          <p:cNvSpPr txBox="1"/>
          <p:nvPr/>
        </p:nvSpPr>
        <p:spPr>
          <a:xfrm>
            <a:off x="4925463" y="5217083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Write the specific formula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859BA-0048-414F-944A-00527F183047}"/>
              </a:ext>
            </a:extLst>
          </p:cNvPr>
          <p:cNvSpPr txBox="1">
            <a:spLocks/>
          </p:cNvSpPr>
          <p:nvPr/>
        </p:nvSpPr>
        <p:spPr>
          <a:xfrm>
            <a:off x="8096930" y="159392"/>
            <a:ext cx="3404212" cy="1094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Inverse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B4B2FED-A569-498B-9048-D64ACC0014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25217" y="2017059"/>
                <a:ext cx="3535480" cy="47025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GB" sz="240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GB" sz="900" dirty="0"/>
                  <a:t>  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10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GB" sz="1400" dirty="0"/>
                  <a:t>  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10 </a:t>
                </a:r>
                <a:r>
                  <a:rPr lang="en-GB" dirty="0">
                    <a:solidFill>
                      <a:srgbClr val="FF0000"/>
                    </a:solidFill>
                  </a:rPr>
                  <a:t>x 5</a:t>
                </a:r>
                <a:r>
                  <a:rPr lang="en-GB" dirty="0"/>
                  <a:t> = k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B050"/>
                    </a:solidFill>
                  </a:rPr>
                  <a:t>k = 50</a:t>
                </a:r>
              </a:p>
              <a:p>
                <a:pPr marL="0" indent="0" algn="ctr">
                  <a:buNone/>
                </a:pPr>
                <a:r>
                  <a:rPr lang="en-GB" sz="800" dirty="0"/>
                  <a:t>  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B4B2FED-A569-498B-9048-D64ACC001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217" y="2017059"/>
                <a:ext cx="3535480" cy="4702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BDB4C-6951-4213-A09F-3F4C7E4EF374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361765" y="2341177"/>
            <a:ext cx="136788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52C58D-F521-4741-898F-DD05C8298E62}"/>
              </a:ext>
            </a:extLst>
          </p:cNvPr>
          <p:cNvCxnSpPr>
            <a:cxnSpLocks/>
          </p:cNvCxnSpPr>
          <p:nvPr/>
        </p:nvCxnSpPr>
        <p:spPr>
          <a:xfrm flipH="1">
            <a:off x="3281311" y="3226674"/>
            <a:ext cx="124586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3D6131-2219-428B-89CE-62CBFA3FAC39}"/>
              </a:ext>
            </a:extLst>
          </p:cNvPr>
          <p:cNvCxnSpPr>
            <a:cxnSpLocks/>
          </p:cNvCxnSpPr>
          <p:nvPr/>
        </p:nvCxnSpPr>
        <p:spPr>
          <a:xfrm flipH="1">
            <a:off x="3196206" y="4140895"/>
            <a:ext cx="237408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E0856A-DF3E-4992-BDF5-736CA1F9CE2F}"/>
              </a:ext>
            </a:extLst>
          </p:cNvPr>
          <p:cNvCxnSpPr>
            <a:cxnSpLocks/>
          </p:cNvCxnSpPr>
          <p:nvPr/>
        </p:nvCxnSpPr>
        <p:spPr>
          <a:xfrm flipH="1">
            <a:off x="3496930" y="5401749"/>
            <a:ext cx="158831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A4FDFC-DC33-4500-B791-B19308AD1932}"/>
              </a:ext>
            </a:extLst>
          </p:cNvPr>
          <p:cNvCxnSpPr>
            <a:cxnSpLocks/>
          </p:cNvCxnSpPr>
          <p:nvPr/>
        </p:nvCxnSpPr>
        <p:spPr>
          <a:xfrm>
            <a:off x="7699998" y="2353691"/>
            <a:ext cx="170818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F7143C-3D70-4EC0-A668-48ABC793776C}"/>
              </a:ext>
            </a:extLst>
          </p:cNvPr>
          <p:cNvCxnSpPr>
            <a:cxnSpLocks/>
          </p:cNvCxnSpPr>
          <p:nvPr/>
        </p:nvCxnSpPr>
        <p:spPr>
          <a:xfrm>
            <a:off x="7865805" y="3226674"/>
            <a:ext cx="157852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73288D-5DC4-4C3F-B558-0DF71725551E}"/>
              </a:ext>
            </a:extLst>
          </p:cNvPr>
          <p:cNvCxnSpPr>
            <a:cxnSpLocks/>
          </p:cNvCxnSpPr>
          <p:nvPr/>
        </p:nvCxnSpPr>
        <p:spPr>
          <a:xfrm>
            <a:off x="6867516" y="4148795"/>
            <a:ext cx="234620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67D7E8-C898-4C11-A680-80C634D49005}"/>
              </a:ext>
            </a:extLst>
          </p:cNvPr>
          <p:cNvCxnSpPr>
            <a:cxnSpLocks/>
          </p:cNvCxnSpPr>
          <p:nvPr/>
        </p:nvCxnSpPr>
        <p:spPr>
          <a:xfrm>
            <a:off x="7698226" y="5401749"/>
            <a:ext cx="158831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124965D3-26E4-48F3-AA18-91AB4C4EF946}"/>
              </a:ext>
            </a:extLst>
          </p:cNvPr>
          <p:cNvSpPr txBox="1">
            <a:spLocks/>
          </p:cNvSpPr>
          <p:nvPr/>
        </p:nvSpPr>
        <p:spPr>
          <a:xfrm>
            <a:off x="5570290" y="366320"/>
            <a:ext cx="1451295" cy="547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vs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E540C-4EA2-42CF-AF88-C2B4891B5219}"/>
              </a:ext>
            </a:extLst>
          </p:cNvPr>
          <p:cNvSpPr txBox="1"/>
          <p:nvPr/>
        </p:nvSpPr>
        <p:spPr>
          <a:xfrm>
            <a:off x="1151437" y="1233182"/>
            <a:ext cx="3681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is directly proportional to B.</a:t>
            </a:r>
          </a:p>
          <a:p>
            <a:r>
              <a:rPr lang="en-GB" dirty="0"/>
              <a:t>When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A=10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B=5</a:t>
            </a:r>
            <a:r>
              <a:rPr lang="en-GB" dirty="0"/>
              <a:t>.</a:t>
            </a:r>
          </a:p>
          <a:p>
            <a:pPr marL="342900" indent="-342900">
              <a:buAutoNum type="arabicPeriod"/>
            </a:pPr>
            <a:r>
              <a:rPr lang="en-GB" dirty="0"/>
              <a:t>Find the equation linking A and B.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96B825-02D2-4F12-803B-743F40142504}"/>
              </a:ext>
            </a:extLst>
          </p:cNvPr>
          <p:cNvSpPr txBox="1"/>
          <p:nvPr/>
        </p:nvSpPr>
        <p:spPr>
          <a:xfrm>
            <a:off x="8093755" y="1233182"/>
            <a:ext cx="3681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is inversely proportional to B.</a:t>
            </a:r>
          </a:p>
          <a:p>
            <a:r>
              <a:rPr lang="en-GB" dirty="0"/>
              <a:t>When </a:t>
            </a:r>
            <a:r>
              <a:rPr lang="en-GB" dirty="0">
                <a:solidFill>
                  <a:srgbClr val="0070C0"/>
                </a:solidFill>
              </a:rPr>
              <a:t>A=10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B=5</a:t>
            </a:r>
            <a:r>
              <a:rPr lang="en-GB" dirty="0"/>
              <a:t>.</a:t>
            </a:r>
          </a:p>
          <a:p>
            <a:pPr marL="342900" indent="-342900">
              <a:buAutoNum type="arabicPeriod"/>
            </a:pPr>
            <a:r>
              <a:rPr lang="en-GB" dirty="0"/>
              <a:t>Find the equation linking A and B.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4A3EDD-E96A-40F3-9D02-3FFDFCB921C2}"/>
              </a:ext>
            </a:extLst>
          </p:cNvPr>
          <p:cNvSpPr txBox="1"/>
          <p:nvPr/>
        </p:nvSpPr>
        <p:spPr>
          <a:xfrm>
            <a:off x="707617" y="5802112"/>
            <a:ext cx="11371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We can use the general formula to find the specific formula for this relationship.</a:t>
            </a:r>
            <a:br>
              <a:rPr lang="en-GB" sz="2000" dirty="0">
                <a:solidFill>
                  <a:srgbClr val="FF0000"/>
                </a:solidFill>
              </a:rPr>
            </a:br>
            <a:endParaRPr lang="en-GB" sz="2000" dirty="0">
              <a:solidFill>
                <a:srgbClr val="FF0000"/>
              </a:solidFill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We can use the specific formula to find other values in the relationship, when one variable is a specific value.</a:t>
            </a:r>
          </a:p>
        </p:txBody>
      </p:sp>
    </p:spTree>
    <p:extLst>
      <p:ext uri="{BB962C8B-B14F-4D97-AF65-F5344CB8AC3E}">
        <p14:creationId xmlns:p14="http://schemas.microsoft.com/office/powerpoint/2010/main" val="6135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96B825-02D2-4F12-803B-743F40142504}"/>
                  </a:ext>
                </a:extLst>
              </p:cNvPr>
              <p:cNvSpPr txBox="1"/>
              <p:nvPr/>
            </p:nvSpPr>
            <p:spPr>
              <a:xfrm>
                <a:off x="8080002" y="1071767"/>
                <a:ext cx="3639266" cy="656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is inversely proportional to B.</a:t>
                </a:r>
              </a:p>
              <a:p>
                <a:r>
                  <a:rPr lang="en-GB" dirty="0"/>
                  <a:t>When </a:t>
                </a:r>
                <a:r>
                  <a:rPr lang="en-GB" dirty="0">
                    <a:solidFill>
                      <a:srgbClr val="0070C0"/>
                    </a:solidFill>
                  </a:rPr>
                  <a:t>A=10</a:t>
                </a:r>
                <a:r>
                  <a:rPr lang="en-GB" dirty="0"/>
                  <a:t>, </a:t>
                </a:r>
                <a:r>
                  <a:rPr lang="en-GB" dirty="0">
                    <a:solidFill>
                      <a:srgbClr val="FF0000"/>
                    </a:solidFill>
                  </a:rPr>
                  <a:t>B=5</a:t>
                </a:r>
                <a:r>
                  <a:rPr lang="en-GB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GB" dirty="0"/>
                  <a:t>Find the equation linking A and B.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buAutoNum type="arabicPeriod"/>
                </a:pPr>
                <a:endParaRPr lang="en-GB" dirty="0"/>
              </a:p>
              <a:p>
                <a:r>
                  <a:rPr lang="en-GB" dirty="0"/>
                  <a:t>2.    Find </a:t>
                </a:r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when </a:t>
                </a:r>
                <a:r>
                  <a:rPr lang="en-GB" dirty="0">
                    <a:solidFill>
                      <a:srgbClr val="FF0000"/>
                    </a:solidFill>
                  </a:rPr>
                  <a:t>B = 2</a:t>
                </a:r>
                <a:r>
                  <a:rPr lang="en-GB" dirty="0"/>
                  <a:t>.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A = 25</a:t>
                </a:r>
                <a:endParaRPr lang="en-GB" dirty="0"/>
              </a:p>
              <a:p>
                <a:pPr algn="ctr"/>
                <a:endParaRPr lang="en-GB" dirty="0"/>
              </a:p>
              <a:p>
                <a:pPr marL="342900" indent="-342900">
                  <a:buAutoNum type="arabicPeriod" startAt="3"/>
                </a:pPr>
                <a:r>
                  <a:rPr lang="en-GB" dirty="0"/>
                  <a:t>Find </a:t>
                </a:r>
                <a:r>
                  <a:rPr lang="en-GB" dirty="0">
                    <a:solidFill>
                      <a:srgbClr val="FF0000"/>
                    </a:solidFill>
                  </a:rPr>
                  <a:t>B</a:t>
                </a:r>
                <a:r>
                  <a:rPr lang="en-GB" dirty="0"/>
                  <a:t> when</a:t>
                </a:r>
                <a:r>
                  <a:rPr lang="en-GB" dirty="0">
                    <a:solidFill>
                      <a:srgbClr val="0070C0"/>
                    </a:solidFill>
                  </a:rPr>
                  <a:t> A=5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5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B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0000"/>
                    </a:solidFill>
                  </a:rPr>
                  <a:t>10</a:t>
                </a:r>
              </a:p>
              <a:p>
                <a:pPr marL="342900" indent="-342900">
                  <a:buAutoNum type="arabicPeriod" startAt="3"/>
                </a:pPr>
                <a:endParaRPr lang="en-GB" dirty="0">
                  <a:solidFill>
                    <a:srgbClr val="0070C0"/>
                  </a:solidFill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96B825-02D2-4F12-803B-743F40142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002" y="1071767"/>
                <a:ext cx="3639266" cy="6566221"/>
              </a:xfrm>
              <a:prstGeom prst="rect">
                <a:avLst/>
              </a:prstGeom>
              <a:blipFill>
                <a:blip r:embed="rId2"/>
                <a:stretch>
                  <a:fillRect l="-1340" t="-557" r="-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AE540C-4EA2-42CF-AF88-C2B4891B5219}"/>
                  </a:ext>
                </a:extLst>
              </p:cNvPr>
              <p:cNvSpPr txBox="1"/>
              <p:nvPr/>
            </p:nvSpPr>
            <p:spPr>
              <a:xfrm>
                <a:off x="1108870" y="1071767"/>
                <a:ext cx="3639266" cy="6141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is directly proportional to B.</a:t>
                </a:r>
              </a:p>
              <a:p>
                <a:r>
                  <a:rPr lang="en-GB" dirty="0"/>
                  <a:t>When </a:t>
                </a:r>
                <a:r>
                  <a:rPr lang="en-GB" dirty="0">
                    <a:solidFill>
                      <a:srgbClr val="0070C0"/>
                    </a:solidFill>
                  </a:rPr>
                  <a:t>A=10</a:t>
                </a:r>
                <a:r>
                  <a:rPr lang="en-GB" dirty="0"/>
                  <a:t>, </a:t>
                </a:r>
                <a:r>
                  <a:rPr lang="en-GB" dirty="0">
                    <a:solidFill>
                      <a:srgbClr val="FF0000"/>
                    </a:solidFill>
                  </a:rPr>
                  <a:t>B=5</a:t>
                </a:r>
                <a:r>
                  <a:rPr lang="en-GB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GB" dirty="0"/>
                  <a:t>Find the equation linking A and B.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= </a:t>
                </a:r>
                <a:r>
                  <a:rPr lang="en-GB" dirty="0">
                    <a:solidFill>
                      <a:srgbClr val="00B050"/>
                    </a:solidFill>
                  </a:rPr>
                  <a:t>2</a:t>
                </a:r>
                <a:r>
                  <a:rPr lang="en-GB" dirty="0">
                    <a:solidFill>
                      <a:srgbClr val="FF0000"/>
                    </a:solidFill>
                  </a:rPr>
                  <a:t>B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2.   Find </a:t>
                </a:r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when </a:t>
                </a:r>
                <a:r>
                  <a:rPr lang="en-GB" dirty="0">
                    <a:solidFill>
                      <a:srgbClr val="FF0000"/>
                    </a:solidFill>
                  </a:rPr>
                  <a:t>B=2</a:t>
                </a:r>
                <a:r>
                  <a:rPr lang="en-GB" dirty="0"/>
                  <a:t>.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= </a:t>
                </a:r>
                <a:r>
                  <a:rPr lang="en-GB" dirty="0">
                    <a:solidFill>
                      <a:srgbClr val="00B050"/>
                    </a:solidFill>
                  </a:rPr>
                  <a:t>2</a:t>
                </a:r>
                <a:r>
                  <a:rPr lang="en-GB" dirty="0">
                    <a:solidFill>
                      <a:srgbClr val="FF0000"/>
                    </a:solidFill>
                  </a:rPr>
                  <a:t>B</a:t>
                </a:r>
              </a:p>
              <a:p>
                <a:pPr algn="ctr"/>
                <a:r>
                  <a:rPr lang="en-GB" sz="1050" dirty="0">
                    <a:solidFill>
                      <a:srgbClr val="FF0000"/>
                    </a:solidFill>
                  </a:rPr>
                  <a:t>   </a:t>
                </a:r>
              </a:p>
              <a:p>
                <a:pPr algn="ctr"/>
                <a:endParaRPr lang="en-GB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= </a:t>
                </a:r>
                <a:r>
                  <a:rPr lang="en-GB" dirty="0">
                    <a:solidFill>
                      <a:srgbClr val="00B050"/>
                    </a:solidFill>
                  </a:rPr>
                  <a:t>2</a:t>
                </a:r>
                <a:r>
                  <a:rPr lang="en-GB" dirty="0">
                    <a:solidFill>
                      <a:srgbClr val="FF0000"/>
                    </a:solidFill>
                  </a:rPr>
                  <a:t> x 2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A = 4</a:t>
                </a:r>
                <a:endParaRPr lang="en-GB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</a:endParaRPr>
              </a:p>
              <a:p>
                <a:r>
                  <a:rPr lang="en-GB" dirty="0"/>
                  <a:t>3.   Find </a:t>
                </a:r>
                <a:r>
                  <a:rPr lang="en-GB" dirty="0">
                    <a:solidFill>
                      <a:srgbClr val="FF0000"/>
                    </a:solidFill>
                  </a:rPr>
                  <a:t>B</a:t>
                </a:r>
                <a:r>
                  <a:rPr lang="en-GB" dirty="0"/>
                  <a:t> when </a:t>
                </a:r>
                <a:r>
                  <a:rPr lang="en-GB" dirty="0">
                    <a:solidFill>
                      <a:srgbClr val="0070C0"/>
                    </a:solidFill>
                  </a:rPr>
                  <a:t>A=5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/>
                  <a:t> = </a:t>
                </a:r>
                <a:r>
                  <a:rPr lang="en-GB" dirty="0">
                    <a:solidFill>
                      <a:srgbClr val="00B050"/>
                    </a:solidFill>
                  </a:rPr>
                  <a:t>2</a:t>
                </a:r>
                <a:r>
                  <a:rPr lang="en-GB" dirty="0">
                    <a:solidFill>
                      <a:srgbClr val="FF0000"/>
                    </a:solidFill>
                  </a:rPr>
                  <a:t>B</a:t>
                </a:r>
              </a:p>
              <a:p>
                <a:pPr algn="ctr"/>
                <a:endParaRPr lang="en-GB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5</a:t>
                </a:r>
                <a:r>
                  <a:rPr lang="en-GB" dirty="0"/>
                  <a:t> = </a:t>
                </a:r>
                <a:r>
                  <a:rPr lang="en-GB" dirty="0">
                    <a:solidFill>
                      <a:srgbClr val="00B050"/>
                    </a:solidFill>
                  </a:rPr>
                  <a:t>2</a:t>
                </a:r>
                <a:r>
                  <a:rPr lang="en-GB" dirty="0">
                    <a:solidFill>
                      <a:srgbClr val="FF0000"/>
                    </a:solidFill>
                  </a:rPr>
                  <a:t>B</a:t>
                </a:r>
              </a:p>
              <a:p>
                <a:pPr algn="ctr"/>
                <a:endParaRPr lang="en-GB" dirty="0"/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B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0000"/>
                    </a:solidFill>
                  </a:rPr>
                  <a:t>2.5</a:t>
                </a:r>
              </a:p>
              <a:p>
                <a:endParaRPr lang="en-GB" b="1" dirty="0"/>
              </a:p>
              <a:p>
                <a:pPr marL="342900" indent="-342900"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AE540C-4EA2-42CF-AF88-C2B4891B5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70" y="1071767"/>
                <a:ext cx="3639266" cy="6141233"/>
              </a:xfrm>
              <a:prstGeom prst="rect">
                <a:avLst/>
              </a:prstGeom>
              <a:blipFill>
                <a:blip r:embed="rId3"/>
                <a:stretch>
                  <a:fillRect l="-1508" t="-596" r="-6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0A3E838-9B57-471E-9539-48E255C3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138419"/>
            <a:ext cx="3404212" cy="1094763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Direct proportion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AAFEA-4D15-4397-BE2E-B7683A32B594}"/>
              </a:ext>
            </a:extLst>
          </p:cNvPr>
          <p:cNvSpPr txBox="1"/>
          <p:nvPr/>
        </p:nvSpPr>
        <p:spPr>
          <a:xfrm>
            <a:off x="4672081" y="2976969"/>
            <a:ext cx="307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Start with the specific formula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41DA9-AF4D-4687-93C0-5B88E48D6B71}"/>
              </a:ext>
            </a:extLst>
          </p:cNvPr>
          <p:cNvSpPr txBox="1"/>
          <p:nvPr/>
        </p:nvSpPr>
        <p:spPr>
          <a:xfrm>
            <a:off x="4315363" y="3713500"/>
            <a:ext cx="377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Substitute in values in the question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859BA-0048-414F-944A-00527F183047}"/>
              </a:ext>
            </a:extLst>
          </p:cNvPr>
          <p:cNvSpPr txBox="1">
            <a:spLocks/>
          </p:cNvSpPr>
          <p:nvPr/>
        </p:nvSpPr>
        <p:spPr>
          <a:xfrm>
            <a:off x="8093755" y="52217"/>
            <a:ext cx="3404212" cy="1094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Inverse proportion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BDB4C-6951-4213-A09F-3F4C7E4EF374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304199" y="3161635"/>
            <a:ext cx="136788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52C58D-F521-4741-898F-DD05C8298E62}"/>
              </a:ext>
            </a:extLst>
          </p:cNvPr>
          <p:cNvCxnSpPr>
            <a:cxnSpLocks/>
          </p:cNvCxnSpPr>
          <p:nvPr/>
        </p:nvCxnSpPr>
        <p:spPr>
          <a:xfrm flipH="1">
            <a:off x="3611460" y="3898649"/>
            <a:ext cx="90990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A4FDFC-DC33-4500-B791-B19308AD1932}"/>
              </a:ext>
            </a:extLst>
          </p:cNvPr>
          <p:cNvCxnSpPr>
            <a:cxnSpLocks/>
          </p:cNvCxnSpPr>
          <p:nvPr/>
        </p:nvCxnSpPr>
        <p:spPr>
          <a:xfrm>
            <a:off x="7572539" y="3161635"/>
            <a:ext cx="1865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F7143C-3D70-4EC0-A668-48ABC793776C}"/>
              </a:ext>
            </a:extLst>
          </p:cNvPr>
          <p:cNvCxnSpPr>
            <a:cxnSpLocks/>
          </p:cNvCxnSpPr>
          <p:nvPr/>
        </p:nvCxnSpPr>
        <p:spPr>
          <a:xfrm>
            <a:off x="7859989" y="3898649"/>
            <a:ext cx="1145592" cy="1266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124965D3-26E4-48F3-AA18-91AB4C4EF946}"/>
              </a:ext>
            </a:extLst>
          </p:cNvPr>
          <p:cNvSpPr txBox="1">
            <a:spLocks/>
          </p:cNvSpPr>
          <p:nvPr/>
        </p:nvSpPr>
        <p:spPr>
          <a:xfrm>
            <a:off x="5570290" y="366320"/>
            <a:ext cx="1451295" cy="547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vs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BA0EC7-70D6-47C7-ABAD-4472B8370929}"/>
              </a:ext>
            </a:extLst>
          </p:cNvPr>
          <p:cNvSpPr txBox="1"/>
          <p:nvPr/>
        </p:nvSpPr>
        <p:spPr>
          <a:xfrm>
            <a:off x="4748136" y="4931215"/>
            <a:ext cx="307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Start with the specific formula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4B5BA43-3906-417B-9101-00C3A9A648AE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3380254" y="5115881"/>
            <a:ext cx="136788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8F3B2E-1E74-433A-BFF5-63BC67632E4F}"/>
              </a:ext>
            </a:extLst>
          </p:cNvPr>
          <p:cNvCxnSpPr>
            <a:cxnSpLocks/>
          </p:cNvCxnSpPr>
          <p:nvPr/>
        </p:nvCxnSpPr>
        <p:spPr>
          <a:xfrm>
            <a:off x="7648594" y="5115881"/>
            <a:ext cx="1865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98C48A4-6588-4239-BBD6-4021CA84DEF3}"/>
              </a:ext>
            </a:extLst>
          </p:cNvPr>
          <p:cNvSpPr txBox="1"/>
          <p:nvPr/>
        </p:nvSpPr>
        <p:spPr>
          <a:xfrm>
            <a:off x="4436217" y="5496415"/>
            <a:ext cx="377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Substitute in values in the question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6EC33B-8805-4045-A1F9-3812B106B20B}"/>
              </a:ext>
            </a:extLst>
          </p:cNvPr>
          <p:cNvCxnSpPr>
            <a:cxnSpLocks/>
          </p:cNvCxnSpPr>
          <p:nvPr/>
        </p:nvCxnSpPr>
        <p:spPr>
          <a:xfrm flipH="1">
            <a:off x="3380254" y="5681564"/>
            <a:ext cx="129182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933698-DE04-480A-8E4F-599E3AE8E7F8}"/>
              </a:ext>
            </a:extLst>
          </p:cNvPr>
          <p:cNvCxnSpPr>
            <a:cxnSpLocks/>
          </p:cNvCxnSpPr>
          <p:nvPr/>
        </p:nvCxnSpPr>
        <p:spPr>
          <a:xfrm>
            <a:off x="7980843" y="5681564"/>
            <a:ext cx="145767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2AB53FB-319A-4334-A702-CA6EE9073971}"/>
              </a:ext>
            </a:extLst>
          </p:cNvPr>
          <p:cNvSpPr txBox="1"/>
          <p:nvPr/>
        </p:nvSpPr>
        <p:spPr>
          <a:xfrm>
            <a:off x="4417775" y="6245581"/>
            <a:ext cx="377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Solve for B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2580C9-97B2-4AB3-944B-E4EFDF39F463}"/>
              </a:ext>
            </a:extLst>
          </p:cNvPr>
          <p:cNvCxnSpPr>
            <a:cxnSpLocks/>
          </p:cNvCxnSpPr>
          <p:nvPr/>
        </p:nvCxnSpPr>
        <p:spPr>
          <a:xfrm flipH="1">
            <a:off x="3674378" y="6427104"/>
            <a:ext cx="1932813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30D5053-FA95-44DF-A4BD-C4CA1D0DEEFA}"/>
              </a:ext>
            </a:extLst>
          </p:cNvPr>
          <p:cNvCxnSpPr>
            <a:cxnSpLocks/>
          </p:cNvCxnSpPr>
          <p:nvPr/>
        </p:nvCxnSpPr>
        <p:spPr>
          <a:xfrm>
            <a:off x="6919757" y="6427104"/>
            <a:ext cx="224941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1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5" grpId="0"/>
      <p:bldP spid="33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BF8E6D36-0272-46DD-B422-976774C12706}"/>
                  </a:ext>
                </a:extLst>
              </p:cNvPr>
              <p:cNvSpPr/>
              <p:nvPr/>
            </p:nvSpPr>
            <p:spPr>
              <a:xfrm>
                <a:off x="3112963" y="905046"/>
                <a:ext cx="1516022" cy="683025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BF8E6D36-0272-46DD-B422-976774C12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963" y="905046"/>
                <a:ext cx="1516022" cy="6830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0E604FA-04D0-4B42-8C4E-89011936B8AF}"/>
                  </a:ext>
                </a:extLst>
              </p:cNvPr>
              <p:cNvSpPr/>
              <p:nvPr/>
            </p:nvSpPr>
            <p:spPr>
              <a:xfrm>
                <a:off x="7451283" y="1836834"/>
                <a:ext cx="1516022" cy="98256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0E604FA-04D0-4B42-8C4E-89011936B8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283" y="1836834"/>
                <a:ext cx="1516022" cy="98256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CB451E4-D788-4D9C-8AA3-C0D83F3C0EB2}"/>
              </a:ext>
            </a:extLst>
          </p:cNvPr>
          <p:cNvSpPr txBox="1"/>
          <p:nvPr/>
        </p:nvSpPr>
        <p:spPr>
          <a:xfrm>
            <a:off x="1192774" y="79918"/>
            <a:ext cx="535640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Direct Proportion</a:t>
            </a:r>
          </a:p>
          <a:p>
            <a:pPr algn="ctr"/>
            <a:endParaRPr lang="en-GB" sz="500" dirty="0"/>
          </a:p>
          <a:p>
            <a:pPr algn="ctr"/>
            <a:r>
              <a:rPr lang="en-GB" sz="2000" dirty="0"/>
              <a:t>When one quantity increases the other increases.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A0B51-CF78-4E35-99EF-B25151EDEB92}"/>
              </a:ext>
            </a:extLst>
          </p:cNvPr>
          <p:cNvSpPr txBox="1"/>
          <p:nvPr/>
        </p:nvSpPr>
        <p:spPr>
          <a:xfrm>
            <a:off x="5496630" y="994318"/>
            <a:ext cx="54253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Inverse Proportion</a:t>
            </a:r>
          </a:p>
          <a:p>
            <a:pPr algn="ctr"/>
            <a:endParaRPr lang="en-GB" sz="500" dirty="0"/>
          </a:p>
          <a:p>
            <a:pPr algn="ctr"/>
            <a:r>
              <a:rPr lang="en-GB" sz="2000" dirty="0"/>
              <a:t>When one quantity increases the other decreases.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5F63D-1149-4EA7-9344-B041E87B1F5A}"/>
              </a:ext>
            </a:extLst>
          </p:cNvPr>
          <p:cNvSpPr txBox="1"/>
          <p:nvPr/>
        </p:nvSpPr>
        <p:spPr>
          <a:xfrm>
            <a:off x="9095019" y="2110061"/>
            <a:ext cx="1814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Proportionality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constant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012CF-DF0C-417B-807D-219564A7ADC2}"/>
              </a:ext>
            </a:extLst>
          </p:cNvPr>
          <p:cNvSpPr txBox="1"/>
          <p:nvPr/>
        </p:nvSpPr>
        <p:spPr>
          <a:xfrm>
            <a:off x="5629226" y="2285907"/>
            <a:ext cx="17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Equation of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Proportionality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9FEDE5-DA87-4F33-A0C9-CAD46A61EB91}"/>
              </a:ext>
            </a:extLst>
          </p:cNvPr>
          <p:cNvGrpSpPr/>
          <p:nvPr/>
        </p:nvGrpSpPr>
        <p:grpSpPr>
          <a:xfrm>
            <a:off x="2179320" y="4917291"/>
            <a:ext cx="2804160" cy="945029"/>
            <a:chOff x="548640" y="3632200"/>
            <a:chExt cx="4145280" cy="1397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10BCA4-017B-47EA-9FC4-74DAAD9E62C4}"/>
                </a:ext>
              </a:extLst>
            </p:cNvPr>
            <p:cNvSpPr/>
            <p:nvPr/>
          </p:nvSpPr>
          <p:spPr>
            <a:xfrm>
              <a:off x="548640" y="4561840"/>
              <a:ext cx="1036320" cy="467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47DAD9-4A44-45EB-B872-D144380AF5DF}"/>
                </a:ext>
              </a:extLst>
            </p:cNvPr>
            <p:cNvSpPr/>
            <p:nvPr/>
          </p:nvSpPr>
          <p:spPr>
            <a:xfrm>
              <a:off x="1584960" y="4561840"/>
              <a:ext cx="1036320" cy="467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F357A8-40E3-4B67-8C9D-D284C5F8B78E}"/>
                </a:ext>
              </a:extLst>
            </p:cNvPr>
            <p:cNvSpPr/>
            <p:nvPr/>
          </p:nvSpPr>
          <p:spPr>
            <a:xfrm>
              <a:off x="2621280" y="4561840"/>
              <a:ext cx="1036320" cy="467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3078B-759E-4009-8916-653C5377326F}"/>
                </a:ext>
              </a:extLst>
            </p:cNvPr>
            <p:cNvSpPr/>
            <p:nvPr/>
          </p:nvSpPr>
          <p:spPr>
            <a:xfrm>
              <a:off x="3657600" y="4561840"/>
              <a:ext cx="1036320" cy="467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7E78C1-339E-4A91-8A08-1157436FED1A}"/>
                </a:ext>
              </a:extLst>
            </p:cNvPr>
            <p:cNvSpPr/>
            <p:nvPr/>
          </p:nvSpPr>
          <p:spPr>
            <a:xfrm>
              <a:off x="1066800" y="4100576"/>
              <a:ext cx="1036320" cy="467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4FCAD7-F3C7-404A-AFCD-4D5B5BEF8917}"/>
                </a:ext>
              </a:extLst>
            </p:cNvPr>
            <p:cNvSpPr/>
            <p:nvPr/>
          </p:nvSpPr>
          <p:spPr>
            <a:xfrm>
              <a:off x="2103120" y="4100576"/>
              <a:ext cx="1036320" cy="467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E55C3F-70CE-4D6D-B5CB-9CE1F436A3C0}"/>
                </a:ext>
              </a:extLst>
            </p:cNvPr>
            <p:cNvSpPr/>
            <p:nvPr/>
          </p:nvSpPr>
          <p:spPr>
            <a:xfrm>
              <a:off x="3139440" y="4100576"/>
              <a:ext cx="1036320" cy="467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020DE4-C0C4-4960-A620-628312D53E9D}"/>
                </a:ext>
              </a:extLst>
            </p:cNvPr>
            <p:cNvSpPr/>
            <p:nvPr/>
          </p:nvSpPr>
          <p:spPr>
            <a:xfrm>
              <a:off x="1584960" y="3632200"/>
              <a:ext cx="1036320" cy="467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96838E-9C0A-4395-A6AB-26C29B0D39FF}"/>
                </a:ext>
              </a:extLst>
            </p:cNvPr>
            <p:cNvSpPr/>
            <p:nvPr/>
          </p:nvSpPr>
          <p:spPr>
            <a:xfrm>
              <a:off x="2621280" y="3632200"/>
              <a:ext cx="1036320" cy="467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61EED9-0932-4A15-891E-796951C6C390}"/>
              </a:ext>
            </a:extLst>
          </p:cNvPr>
          <p:cNvSpPr txBox="1"/>
          <p:nvPr/>
        </p:nvSpPr>
        <p:spPr>
          <a:xfrm>
            <a:off x="1224884" y="3474009"/>
            <a:ext cx="52192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It takes 6 hours for 4 workers to build a wall.</a:t>
            </a:r>
          </a:p>
          <a:p>
            <a:endParaRPr lang="en-GB" sz="2000" dirty="0"/>
          </a:p>
          <a:p>
            <a:r>
              <a:rPr lang="en-GB" sz="2000" dirty="0"/>
              <a:t>How long does it take 8 workers to build a wall?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ADA9A6-2A90-4690-94C0-038CFAA6CD0F}"/>
              </a:ext>
            </a:extLst>
          </p:cNvPr>
          <p:cNvCxnSpPr>
            <a:cxnSpLocks/>
          </p:cNvCxnSpPr>
          <p:nvPr/>
        </p:nvCxnSpPr>
        <p:spPr>
          <a:xfrm flipH="1" flipV="1">
            <a:off x="8683284" y="2181080"/>
            <a:ext cx="435317" cy="642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16BBE8-E55F-4601-A797-53566CE456C9}"/>
                  </a:ext>
                </a:extLst>
              </p:cNvPr>
              <p:cNvSpPr txBox="1"/>
              <p:nvPr/>
            </p:nvSpPr>
            <p:spPr>
              <a:xfrm>
                <a:off x="6772937" y="3661510"/>
                <a:ext cx="1167756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16BBE8-E55F-4601-A797-53566CE45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937" y="3661510"/>
                <a:ext cx="1167756" cy="793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D8D0D0-28E7-4C38-90CB-162DAB0D2D24}"/>
                  </a:ext>
                </a:extLst>
              </p:cNvPr>
              <p:cNvSpPr txBox="1"/>
              <p:nvPr/>
            </p:nvSpPr>
            <p:spPr>
              <a:xfrm>
                <a:off x="6770244" y="4866656"/>
                <a:ext cx="1173142" cy="7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D8D0D0-28E7-4C38-90CB-162DAB0D2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244" y="4866656"/>
                <a:ext cx="1173142" cy="791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797B34C-A9C0-47EA-81A3-07F77DF889F4}"/>
                  </a:ext>
                </a:extLst>
              </p:cNvPr>
              <p:cNvSpPr txBox="1"/>
              <p:nvPr/>
            </p:nvSpPr>
            <p:spPr>
              <a:xfrm>
                <a:off x="6631003" y="6069430"/>
                <a:ext cx="12687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24 =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797B34C-A9C0-47EA-81A3-07F77DF88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003" y="6069430"/>
                <a:ext cx="1268745" cy="461665"/>
              </a:xfrm>
              <a:prstGeom prst="rect">
                <a:avLst/>
              </a:prstGeom>
              <a:blipFill>
                <a:blip r:embed="rId6"/>
                <a:stretch>
                  <a:fillRect l="-4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D09062-FBB3-4741-AF99-77383A7A775D}"/>
                  </a:ext>
                </a:extLst>
              </p:cNvPr>
              <p:cNvSpPr txBox="1"/>
              <p:nvPr/>
            </p:nvSpPr>
            <p:spPr>
              <a:xfrm>
                <a:off x="8805780" y="3661510"/>
                <a:ext cx="132863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D09062-FBB3-4741-AF99-77383A7A7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780" y="3661510"/>
                <a:ext cx="132863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6BE50F-175B-4E72-8C97-7765E031CEAA}"/>
                  </a:ext>
                </a:extLst>
              </p:cNvPr>
              <p:cNvSpPr txBox="1"/>
              <p:nvPr/>
            </p:nvSpPr>
            <p:spPr>
              <a:xfrm>
                <a:off x="8802574" y="4865470"/>
                <a:ext cx="133504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6BE50F-175B-4E72-8C97-7765E031C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574" y="4865470"/>
                <a:ext cx="1335045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FEE17E-2553-40C5-ADEA-AE609614A31F}"/>
                  </a:ext>
                </a:extLst>
              </p:cNvPr>
              <p:cNvSpPr txBox="1"/>
              <p:nvPr/>
            </p:nvSpPr>
            <p:spPr>
              <a:xfrm>
                <a:off x="8809171" y="6069430"/>
                <a:ext cx="1809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 =3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dirty="0"/>
                  <a:t>hours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FEE17E-2553-40C5-ADEA-AE609614A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171" y="6069430"/>
                <a:ext cx="1809534" cy="461665"/>
              </a:xfrm>
              <a:prstGeom prst="rect">
                <a:avLst/>
              </a:prstGeom>
              <a:blipFill>
                <a:blip r:embed="rId9"/>
                <a:stretch>
                  <a:fillRect l="-673" t="-10667" r="-5051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6EBB26-447C-4160-875F-2722E68BCCDB}"/>
              </a:ext>
            </a:extLst>
          </p:cNvPr>
          <p:cNvCxnSpPr>
            <a:cxnSpLocks/>
          </p:cNvCxnSpPr>
          <p:nvPr/>
        </p:nvCxnSpPr>
        <p:spPr>
          <a:xfrm flipH="1">
            <a:off x="8415123" y="3661510"/>
            <a:ext cx="0" cy="29120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20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67384A-64A4-4B4B-B119-4901EA391307}"/>
              </a:ext>
            </a:extLst>
          </p:cNvPr>
          <p:cNvSpPr txBox="1"/>
          <p:nvPr/>
        </p:nvSpPr>
        <p:spPr>
          <a:xfrm>
            <a:off x="1541604" y="2857571"/>
            <a:ext cx="5838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4 construction workers complete a project in 5 hours.</a:t>
            </a:r>
          </a:p>
          <a:p>
            <a:endParaRPr lang="en-GB" sz="2000" dirty="0"/>
          </a:p>
          <a:p>
            <a:r>
              <a:rPr lang="en-GB" sz="2000" dirty="0"/>
              <a:t>How quickly do 10 workers complete the project?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F8823D-A14E-4654-B081-E84123F27238}"/>
                  </a:ext>
                </a:extLst>
              </p:cNvPr>
              <p:cNvSpPr txBox="1"/>
              <p:nvPr/>
            </p:nvSpPr>
            <p:spPr>
              <a:xfrm>
                <a:off x="2822357" y="31501"/>
                <a:ext cx="5984331" cy="1428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/>
                  <a:t>Write an equation of proportionality.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/>
                  <a:t>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&amp;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/>
                  <a:t>Rewrite the equation using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and 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F8823D-A14E-4654-B081-E84123F27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357" y="31501"/>
                <a:ext cx="5984331" cy="1428853"/>
              </a:xfrm>
              <a:prstGeom prst="rect">
                <a:avLst/>
              </a:prstGeom>
              <a:blipFill>
                <a:blip r:embed="rId2"/>
                <a:stretch>
                  <a:fillRect l="-1120" b="-59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761A47-2378-4EF7-8D72-552104984C65}"/>
                  </a:ext>
                </a:extLst>
              </p:cNvPr>
              <p:cNvSpPr txBox="1"/>
              <p:nvPr/>
            </p:nvSpPr>
            <p:spPr>
              <a:xfrm>
                <a:off x="8271462" y="3044992"/>
                <a:ext cx="1259447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8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761A47-2378-4EF7-8D72-552104984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462" y="3044992"/>
                <a:ext cx="1259447" cy="9075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A163AD-E13A-45EF-B65F-34549BB678A8}"/>
                  </a:ext>
                </a:extLst>
              </p:cNvPr>
              <p:cNvSpPr txBox="1"/>
              <p:nvPr/>
            </p:nvSpPr>
            <p:spPr>
              <a:xfrm>
                <a:off x="8086535" y="4176073"/>
                <a:ext cx="15296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dirty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A163AD-E13A-45EF-B65F-34549BB67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535" y="4176073"/>
                <a:ext cx="15296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951C0A-E073-4834-9630-0F4A0BF08484}"/>
              </a:ext>
            </a:extLst>
          </p:cNvPr>
          <p:cNvCxnSpPr>
            <a:cxnSpLocks/>
          </p:cNvCxnSpPr>
          <p:nvPr/>
        </p:nvCxnSpPr>
        <p:spPr>
          <a:xfrm>
            <a:off x="8119012" y="2847731"/>
            <a:ext cx="266700" cy="4777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9F2FCBB-DDDB-41AC-9D12-50DB8FC87A68}"/>
              </a:ext>
            </a:extLst>
          </p:cNvPr>
          <p:cNvSpPr txBox="1"/>
          <p:nvPr/>
        </p:nvSpPr>
        <p:spPr>
          <a:xfrm>
            <a:off x="7386700" y="2464102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hours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11B543-A268-4478-B209-C98AD2E1718A}"/>
              </a:ext>
            </a:extLst>
          </p:cNvPr>
          <p:cNvSpPr txBox="1"/>
          <p:nvPr/>
        </p:nvSpPr>
        <p:spPr>
          <a:xfrm>
            <a:off x="9781241" y="3173543"/>
            <a:ext cx="1146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workers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6317AA-F5FB-4F24-A52E-0BC52F49E861}"/>
              </a:ext>
            </a:extLst>
          </p:cNvPr>
          <p:cNvCxnSpPr>
            <a:cxnSpLocks/>
          </p:cNvCxnSpPr>
          <p:nvPr/>
        </p:nvCxnSpPr>
        <p:spPr>
          <a:xfrm flipH="1">
            <a:off x="9537309" y="3516303"/>
            <a:ext cx="323326" cy="227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2567670-7A24-48B1-B093-0F194FB2F4DC}"/>
              </a:ext>
            </a:extLst>
          </p:cNvPr>
          <p:cNvSpPr txBox="1"/>
          <p:nvPr/>
        </p:nvSpPr>
        <p:spPr>
          <a:xfrm>
            <a:off x="8123421" y="4720989"/>
            <a:ext cx="1776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worker-hours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662930-A391-4D8D-9C76-37215385F792}"/>
                  </a:ext>
                </a:extLst>
              </p:cNvPr>
              <p:cNvSpPr txBox="1"/>
              <p:nvPr/>
            </p:nvSpPr>
            <p:spPr>
              <a:xfrm>
                <a:off x="5428600" y="6090447"/>
                <a:ext cx="1400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 =  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662930-A391-4D8D-9C76-37215385F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600" y="6090447"/>
                <a:ext cx="14005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F560AAB-A0F9-4022-B0E6-9DBCA0C7C1CD}"/>
              </a:ext>
            </a:extLst>
          </p:cNvPr>
          <p:cNvSpPr txBox="1"/>
          <p:nvPr/>
        </p:nvSpPr>
        <p:spPr>
          <a:xfrm>
            <a:off x="2333344" y="1055077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F5A6DE-AB4E-4357-8902-F81572B0BEFA}"/>
              </a:ext>
            </a:extLst>
          </p:cNvPr>
          <p:cNvSpPr txBox="1"/>
          <p:nvPr/>
        </p:nvSpPr>
        <p:spPr>
          <a:xfrm>
            <a:off x="2333344" y="60960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0571FD-10B4-47EA-B111-77FAA7943BBB}"/>
              </a:ext>
            </a:extLst>
          </p:cNvPr>
          <p:cNvSpPr txBox="1"/>
          <p:nvPr/>
        </p:nvSpPr>
        <p:spPr>
          <a:xfrm>
            <a:off x="2333344" y="164123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9F3273-BA44-42A4-9981-B665F58BBC68}"/>
              </a:ext>
            </a:extLst>
          </p:cNvPr>
          <p:cNvSpPr txBox="1"/>
          <p:nvPr/>
        </p:nvSpPr>
        <p:spPr>
          <a:xfrm>
            <a:off x="4710195" y="4436208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F0580F-024F-46F8-8C0F-DB1ACDFC0EEA}"/>
              </a:ext>
            </a:extLst>
          </p:cNvPr>
          <p:cNvSpPr txBox="1"/>
          <p:nvPr/>
        </p:nvSpPr>
        <p:spPr>
          <a:xfrm>
            <a:off x="7227140" y="3417668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3ECEBD-0DFB-4ECB-99DD-E36BBC4CA0D1}"/>
              </a:ext>
            </a:extLst>
          </p:cNvPr>
          <p:cNvSpPr txBox="1"/>
          <p:nvPr/>
        </p:nvSpPr>
        <p:spPr>
          <a:xfrm>
            <a:off x="4367296" y="182880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B16876-89DA-43A3-9788-F893DA6D6F2F}"/>
              </a:ext>
            </a:extLst>
          </p:cNvPr>
          <p:cNvSpPr txBox="1"/>
          <p:nvPr/>
        </p:nvSpPr>
        <p:spPr>
          <a:xfrm>
            <a:off x="6798334" y="6197624"/>
            <a:ext cx="775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hours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078E668-8B43-4806-90F9-3A4C8CF878AE}"/>
                  </a:ext>
                </a:extLst>
              </p:cNvPr>
              <p:cNvSpPr/>
              <p:nvPr/>
            </p:nvSpPr>
            <p:spPr>
              <a:xfrm>
                <a:off x="5054144" y="1535310"/>
                <a:ext cx="1516022" cy="98256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078E668-8B43-4806-90F9-3A4C8CF87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44" y="1535310"/>
                <a:ext cx="1516022" cy="98256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4BC980-70D9-4682-AABE-E6D500A491C8}"/>
                  </a:ext>
                </a:extLst>
              </p:cNvPr>
              <p:cNvSpPr txBox="1"/>
              <p:nvPr/>
            </p:nvSpPr>
            <p:spPr>
              <a:xfrm>
                <a:off x="5398940" y="4000033"/>
                <a:ext cx="125393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8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4BC980-70D9-4682-AABE-E6D500A49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940" y="4000033"/>
                <a:ext cx="1253933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3F7D9F-B5EF-4B64-A2F1-4B3D972EAB09}"/>
                  </a:ext>
                </a:extLst>
              </p:cNvPr>
              <p:cNvSpPr txBox="1"/>
              <p:nvPr/>
            </p:nvSpPr>
            <p:spPr>
              <a:xfrm>
                <a:off x="5390381" y="5016033"/>
                <a:ext cx="147425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8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3F7D9F-B5EF-4B64-A2F1-4B3D972EA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81" y="5016033"/>
                <a:ext cx="1474250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037BF058-CCB1-4625-93EE-540BD27D6E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24" y="1828800"/>
            <a:ext cx="1325597" cy="965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C88BCD-979B-4F14-8820-6FD40F657091}"/>
              </a:ext>
            </a:extLst>
          </p:cNvPr>
          <p:cNvCxnSpPr>
            <a:cxnSpLocks/>
          </p:cNvCxnSpPr>
          <p:nvPr/>
        </p:nvCxnSpPr>
        <p:spPr>
          <a:xfrm>
            <a:off x="1582616" y="3864708"/>
            <a:ext cx="1292665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3104E1-1AFA-404C-8A59-8018313C4913}"/>
                  </a:ext>
                </a:extLst>
              </p:cNvPr>
              <p:cNvSpPr txBox="1"/>
              <p:nvPr/>
            </p:nvSpPr>
            <p:spPr>
              <a:xfrm>
                <a:off x="1517185" y="3906247"/>
                <a:ext cx="12684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3104E1-1AFA-404C-8A59-8018313C4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185" y="3906247"/>
                <a:ext cx="1268489" cy="400110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7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6" grpId="0"/>
      <p:bldP spid="33" grpId="0"/>
      <p:bldP spid="35" grpId="0"/>
      <p:bldP spid="41" grpId="0"/>
      <p:bldP spid="42" grpId="0"/>
      <p:bldP spid="43" grpId="0"/>
      <p:bldP spid="25" grpId="0"/>
      <p:bldP spid="29" grpId="0" animBg="1"/>
      <p:bldP spid="31" grpId="0"/>
      <p:bldP spid="3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/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Write an equation of proportionality.</a:t>
                </a:r>
              </a:p>
              <a:p>
                <a:pPr algn="ctr"/>
                <a:r>
                  <a:rPr lang="en-GB" sz="2000" dirty="0"/>
                  <a:t>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&amp;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algn="ctr"/>
                <a:r>
                  <a:rPr lang="en-GB" sz="2000" dirty="0"/>
                  <a:t>Rewrite the equation using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and 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blipFill>
                <a:blip r:embed="rId2"/>
                <a:stretch>
                  <a:fillRect l="-612" t="-3614" r="-510" b="-10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/>
              <p:nvPr/>
            </p:nvSpPr>
            <p:spPr>
              <a:xfrm>
                <a:off x="2904294" y="4874965"/>
                <a:ext cx="126130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294" y="4874965"/>
                <a:ext cx="1261306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/>
              <p:nvPr/>
            </p:nvSpPr>
            <p:spPr>
              <a:xfrm>
                <a:off x="1961430" y="1077672"/>
                <a:ext cx="360419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6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5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10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30" y="1077672"/>
                <a:ext cx="3604192" cy="1323439"/>
              </a:xfrm>
              <a:prstGeom prst="rect">
                <a:avLst/>
              </a:prstGeom>
              <a:blipFill>
                <a:blip r:embed="rId4"/>
                <a:stretch>
                  <a:fillRect l="-1861" t="-2765" b="-7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/>
              <p:nvPr/>
            </p:nvSpPr>
            <p:spPr>
              <a:xfrm>
                <a:off x="2898528" y="4045559"/>
                <a:ext cx="1323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30=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28" y="4045559"/>
                <a:ext cx="1323247" cy="461665"/>
              </a:xfrm>
              <a:prstGeom prst="rect">
                <a:avLst/>
              </a:prstGeom>
              <a:blipFill>
                <a:blip r:embed="rId5"/>
                <a:stretch>
                  <a:fillRect l="-4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349EDA-8DAE-4F5C-BB56-7EC58604042F}"/>
              </a:ext>
            </a:extLst>
          </p:cNvPr>
          <p:cNvCxnSpPr>
            <a:cxnSpLocks/>
          </p:cNvCxnSpPr>
          <p:nvPr/>
        </p:nvCxnSpPr>
        <p:spPr>
          <a:xfrm>
            <a:off x="1538390" y="4507224"/>
            <a:ext cx="404352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A7D499-B619-40DF-BE68-5651C733BD63}"/>
              </a:ext>
            </a:extLst>
          </p:cNvPr>
          <p:cNvSpPr txBox="1"/>
          <p:nvPr/>
        </p:nvSpPr>
        <p:spPr>
          <a:xfrm>
            <a:off x="2355929" y="4599587"/>
            <a:ext cx="2815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REWRITE &amp; SUBSTITUTE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/>
              <p:nvPr/>
            </p:nvSpPr>
            <p:spPr>
              <a:xfrm>
                <a:off x="4084809" y="5996277"/>
                <a:ext cx="888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=  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809" y="5996277"/>
                <a:ext cx="8888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6F24F6-6C50-44B9-A49F-C4D6E8E7D974}"/>
              </a:ext>
            </a:extLst>
          </p:cNvPr>
          <p:cNvCxnSpPr>
            <a:cxnSpLocks/>
          </p:cNvCxnSpPr>
          <p:nvPr/>
        </p:nvCxnSpPr>
        <p:spPr>
          <a:xfrm flipV="1">
            <a:off x="6096000" y="1310056"/>
            <a:ext cx="0" cy="503799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3155DB-931F-462F-ADD2-14698F3F038A}"/>
              </a:ext>
            </a:extLst>
          </p:cNvPr>
          <p:cNvCxnSpPr>
            <a:cxnSpLocks/>
          </p:cNvCxnSpPr>
          <p:nvPr/>
        </p:nvCxnSpPr>
        <p:spPr>
          <a:xfrm flipH="1">
            <a:off x="2807677" y="1019909"/>
            <a:ext cx="6576646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35DF72-4DFA-49AA-A932-3EB6C9532F0A}"/>
                  </a:ext>
                </a:extLst>
              </p:cNvPr>
              <p:cNvSpPr txBox="1"/>
              <p:nvPr/>
            </p:nvSpPr>
            <p:spPr>
              <a:xfrm>
                <a:off x="2904294" y="5799525"/>
                <a:ext cx="126130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35DF72-4DFA-49AA-A932-3EB6C9532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294" y="5799525"/>
                <a:ext cx="1261306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D8EE07-FB28-43F0-9F02-5BDF2FAA0FED}"/>
                  </a:ext>
                </a:extLst>
              </p:cNvPr>
              <p:cNvSpPr txBox="1"/>
              <p:nvPr/>
            </p:nvSpPr>
            <p:spPr>
              <a:xfrm>
                <a:off x="2984733" y="2345125"/>
                <a:ext cx="1100429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D8EE07-FB28-43F0-9F02-5BDF2FAA0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33" y="2345125"/>
                <a:ext cx="1100429" cy="7935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368FA3-7E24-4E73-8DA6-1E3E0D3E210B}"/>
                  </a:ext>
                </a:extLst>
              </p:cNvPr>
              <p:cNvSpPr txBox="1"/>
              <p:nvPr/>
            </p:nvSpPr>
            <p:spPr>
              <a:xfrm>
                <a:off x="2991945" y="3197979"/>
                <a:ext cx="1086002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6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368FA3-7E24-4E73-8DA6-1E3E0D3E2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945" y="3197979"/>
                <a:ext cx="1086002" cy="7935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8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6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/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Write an equation of proportionality.</a:t>
                </a:r>
              </a:p>
              <a:p>
                <a:pPr algn="ctr"/>
                <a:r>
                  <a:rPr lang="en-GB" sz="2000" dirty="0"/>
                  <a:t>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&amp;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algn="ctr"/>
                <a:r>
                  <a:rPr lang="en-GB" sz="2000" dirty="0"/>
                  <a:t>Rewrite the equation using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and 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blipFill>
                <a:blip r:embed="rId2"/>
                <a:stretch>
                  <a:fillRect l="-612" t="-3614" r="-510" b="-10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/>
              <p:nvPr/>
            </p:nvSpPr>
            <p:spPr>
              <a:xfrm>
                <a:off x="2904294" y="4874965"/>
                <a:ext cx="126130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294" y="4874965"/>
                <a:ext cx="1261306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/>
              <p:nvPr/>
            </p:nvSpPr>
            <p:spPr>
              <a:xfrm>
                <a:off x="1961431" y="1077672"/>
                <a:ext cx="348294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10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4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5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31" y="1077672"/>
                <a:ext cx="3482941" cy="1323439"/>
              </a:xfrm>
              <a:prstGeom prst="rect">
                <a:avLst/>
              </a:prstGeom>
              <a:blipFill>
                <a:blip r:embed="rId4"/>
                <a:stretch>
                  <a:fillRect l="-1926" t="-2765" r="-701" b="-7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/>
              <p:nvPr/>
            </p:nvSpPr>
            <p:spPr>
              <a:xfrm>
                <a:off x="2986451" y="4045559"/>
                <a:ext cx="1323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40=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451" y="4045559"/>
                <a:ext cx="1323247" cy="461665"/>
              </a:xfrm>
              <a:prstGeom prst="rect">
                <a:avLst/>
              </a:prstGeom>
              <a:blipFill>
                <a:blip r:embed="rId5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349EDA-8DAE-4F5C-BB56-7EC58604042F}"/>
              </a:ext>
            </a:extLst>
          </p:cNvPr>
          <p:cNvCxnSpPr>
            <a:cxnSpLocks/>
          </p:cNvCxnSpPr>
          <p:nvPr/>
        </p:nvCxnSpPr>
        <p:spPr>
          <a:xfrm>
            <a:off x="1671496" y="4507224"/>
            <a:ext cx="404352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A7D499-B619-40DF-BE68-5651C733BD63}"/>
              </a:ext>
            </a:extLst>
          </p:cNvPr>
          <p:cNvSpPr txBox="1"/>
          <p:nvPr/>
        </p:nvSpPr>
        <p:spPr>
          <a:xfrm>
            <a:off x="2391508" y="4520732"/>
            <a:ext cx="2815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REWRITE &amp; SUBSTITUTE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/>
              <p:nvPr/>
            </p:nvSpPr>
            <p:spPr>
              <a:xfrm>
                <a:off x="4084809" y="5996277"/>
                <a:ext cx="888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=  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809" y="5996277"/>
                <a:ext cx="8888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6F24F6-6C50-44B9-A49F-C4D6E8E7D974}"/>
              </a:ext>
            </a:extLst>
          </p:cNvPr>
          <p:cNvCxnSpPr>
            <a:cxnSpLocks/>
          </p:cNvCxnSpPr>
          <p:nvPr/>
        </p:nvCxnSpPr>
        <p:spPr>
          <a:xfrm flipV="1">
            <a:off x="6096000" y="1310056"/>
            <a:ext cx="0" cy="503799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3155DB-931F-462F-ADD2-14698F3F038A}"/>
              </a:ext>
            </a:extLst>
          </p:cNvPr>
          <p:cNvCxnSpPr>
            <a:cxnSpLocks/>
          </p:cNvCxnSpPr>
          <p:nvPr/>
        </p:nvCxnSpPr>
        <p:spPr>
          <a:xfrm flipH="1">
            <a:off x="2807677" y="1019909"/>
            <a:ext cx="6576646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35DF72-4DFA-49AA-A932-3EB6C9532F0A}"/>
                  </a:ext>
                </a:extLst>
              </p:cNvPr>
              <p:cNvSpPr txBox="1"/>
              <p:nvPr/>
            </p:nvSpPr>
            <p:spPr>
              <a:xfrm>
                <a:off x="2904294" y="5799525"/>
                <a:ext cx="126130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35DF72-4DFA-49AA-A932-3EB6C9532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294" y="5799525"/>
                <a:ext cx="1261306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D8EE07-FB28-43F0-9F02-5BDF2FAA0FED}"/>
                  </a:ext>
                </a:extLst>
              </p:cNvPr>
              <p:cNvSpPr txBox="1"/>
              <p:nvPr/>
            </p:nvSpPr>
            <p:spPr>
              <a:xfrm>
                <a:off x="2984733" y="2345125"/>
                <a:ext cx="1100429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D8EE07-FB28-43F0-9F02-5BDF2FAA0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33" y="2345125"/>
                <a:ext cx="1100429" cy="7935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368FA3-7E24-4E73-8DA6-1E3E0D3E210B}"/>
                  </a:ext>
                </a:extLst>
              </p:cNvPr>
              <p:cNvSpPr txBox="1"/>
              <p:nvPr/>
            </p:nvSpPr>
            <p:spPr>
              <a:xfrm>
                <a:off x="2906986" y="3197979"/>
                <a:ext cx="1255920" cy="7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10 =</m:t>
                      </m:r>
                      <m:f>
                        <m:f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368FA3-7E24-4E73-8DA6-1E3E0D3E2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86" y="3197979"/>
                <a:ext cx="1255920" cy="7911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6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94</TotalTime>
  <Words>1038</Words>
  <Application>Microsoft Office PowerPoint</Application>
  <PresentationFormat>Widescreen</PresentationFormat>
  <Paragraphs>234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Gill Sans MT</vt:lpstr>
      <vt:lpstr>Impact</vt:lpstr>
      <vt:lpstr>Badge</vt:lpstr>
      <vt:lpstr>Proportion</vt:lpstr>
      <vt:lpstr>Starter</vt:lpstr>
      <vt:lpstr>Direct proportion</vt:lpstr>
      <vt:lpstr>Direct proportion</vt:lpstr>
      <vt:lpstr>Direct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Proportion</dc:title>
  <dc:creator>Sammi Loczy</dc:creator>
  <cp:lastModifiedBy>Lyn ZHANG</cp:lastModifiedBy>
  <cp:revision>12</cp:revision>
  <dcterms:created xsi:type="dcterms:W3CDTF">2017-11-27T19:15:31Z</dcterms:created>
  <dcterms:modified xsi:type="dcterms:W3CDTF">2022-10-24T03:53:39Z</dcterms:modified>
</cp:coreProperties>
</file>