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61" r:id="rId2"/>
    <p:sldId id="782" r:id="rId3"/>
    <p:sldId id="991" r:id="rId4"/>
    <p:sldId id="992" r:id="rId5"/>
    <p:sldId id="291" r:id="rId6"/>
    <p:sldId id="294" r:id="rId7"/>
    <p:sldId id="362" r:id="rId8"/>
    <p:sldId id="363" r:id="rId9"/>
    <p:sldId id="256" r:id="rId10"/>
    <p:sldId id="276" r:id="rId11"/>
    <p:sldId id="259" r:id="rId12"/>
    <p:sldId id="264" r:id="rId13"/>
    <p:sldId id="257" r:id="rId14"/>
    <p:sldId id="272" r:id="rId15"/>
    <p:sldId id="283" r:id="rId16"/>
    <p:sldId id="275" r:id="rId17"/>
    <p:sldId id="279" r:id="rId18"/>
    <p:sldId id="288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8" autoAdjust="0"/>
  </p:normalViewPr>
  <p:slideViewPr>
    <p:cSldViewPr>
      <p:cViewPr varScale="1">
        <p:scale>
          <a:sx n="55" d="100"/>
          <a:sy n="55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71B6-EF59-47BD-AC15-5358261E4CD1}" type="datetimeFigureOut">
              <a:rPr lang="en-AU" smtClean="0"/>
              <a:t>22/11/2022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E317-343A-4D01-8D89-C09CC445BC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2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4</a:t>
            </a:fld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41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https://quizizz.com/admin/quiz/6290fa61de08ed001d527843?source=quiz_share</a:t>
            </a:r>
          </a:p>
          <a:p>
            <a:r>
              <a:rPr lang="en-AU" dirty="0"/>
              <a:t>https://quizizz.com/admin/quiz/62fb5b5720dd9e001e27462b?source=quiz_share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4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08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75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12616" y="6285231"/>
            <a:ext cx="4922520" cy="293688"/>
          </a:xfrm>
        </p:spPr>
        <p:txBody>
          <a:bodyPr/>
          <a:lstStyle>
            <a:lvl1pPr algn="l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6.2.1: Midpoints and Other Points on Line Segments</a:t>
            </a:r>
          </a:p>
        </p:txBody>
      </p:sp>
    </p:spTree>
    <p:extLst>
      <p:ext uri="{BB962C8B-B14F-4D97-AF65-F5344CB8AC3E}">
        <p14:creationId xmlns:p14="http://schemas.microsoft.com/office/powerpoint/2010/main" val="39366610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8233-CA50-4EB9-AE6D-6EE25506CB0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5211-9A7E-4E2A-9555-7ED98C7764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5FA30D4A-D2CC-4B35-B3FE-06B85EAC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82" y="632827"/>
            <a:ext cx="5562210" cy="571569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CB03B8B-980A-47BC-A71F-7C650717B13B}"/>
              </a:ext>
            </a:extLst>
          </p:cNvPr>
          <p:cNvGrpSpPr/>
          <p:nvPr/>
        </p:nvGrpSpPr>
        <p:grpSpPr>
          <a:xfrm>
            <a:off x="6752493" y="568466"/>
            <a:ext cx="1125080" cy="511230"/>
            <a:chOff x="7315200" y="330087"/>
            <a:chExt cx="1218837" cy="5538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E69093-3438-4FF2-8FD1-9EAED326D08A}"/>
                </a:ext>
              </a:extLst>
            </p:cNvPr>
            <p:cNvSpPr/>
            <p:nvPr/>
          </p:nvSpPr>
          <p:spPr>
            <a:xfrm>
              <a:off x="7315200" y="330087"/>
              <a:ext cx="1218837" cy="5538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954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1828943-E8C6-4AFA-B66F-F2ABE02F0583}"/>
                    </a:ext>
                  </a:extLst>
                </p:cNvPr>
                <p:cNvSpPr txBox="1"/>
                <p:nvPr/>
              </p:nvSpPr>
              <p:spPr>
                <a:xfrm>
                  <a:off x="7462408" y="376171"/>
                  <a:ext cx="940535" cy="469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2215" dirty="0"/>
                    <a:t>-axis</a:t>
                  </a: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1828943-E8C6-4AFA-B66F-F2ABE02F0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08" y="376171"/>
                  <a:ext cx="940535" cy="469296"/>
                </a:xfrm>
                <a:prstGeom prst="rect">
                  <a:avLst/>
                </a:prstGeom>
                <a:blipFill>
                  <a:blip r:embed="rId3"/>
                  <a:stretch>
                    <a:fillRect l="-1408" t="-9859" r="-9155" b="-2816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CFCFA9-43F9-40B4-B426-BA28604EC89A}"/>
              </a:ext>
            </a:extLst>
          </p:cNvPr>
          <p:cNvGrpSpPr/>
          <p:nvPr/>
        </p:nvGrpSpPr>
        <p:grpSpPr>
          <a:xfrm>
            <a:off x="7155766" y="4982760"/>
            <a:ext cx="1322012" cy="823681"/>
            <a:chOff x="4094480" y="1952479"/>
            <a:chExt cx="1432180" cy="8923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924257-EE23-481D-96A8-D0EE58BCC6F0}"/>
                </a:ext>
              </a:extLst>
            </p:cNvPr>
            <p:cNvSpPr/>
            <p:nvPr/>
          </p:nvSpPr>
          <p:spPr>
            <a:xfrm>
              <a:off x="4094480" y="1952479"/>
              <a:ext cx="1432180" cy="89232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954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BCCF35-F85A-4172-962B-DAC1C4F60C99}"/>
                </a:ext>
              </a:extLst>
            </p:cNvPr>
            <p:cNvSpPr txBox="1"/>
            <p:nvPr/>
          </p:nvSpPr>
          <p:spPr>
            <a:xfrm>
              <a:off x="4368557" y="1983141"/>
              <a:ext cx="958944" cy="838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15" dirty="0"/>
                <a:t>Origin</a:t>
              </a:r>
            </a:p>
            <a:p>
              <a:r>
                <a:rPr lang="en-GB" sz="2215" dirty="0"/>
                <a:t>(0 , 0)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42CA59-FAB4-4C3D-8765-D21F607323AF}"/>
              </a:ext>
            </a:extLst>
          </p:cNvPr>
          <p:cNvCxnSpPr>
            <a:cxnSpLocks/>
          </p:cNvCxnSpPr>
          <p:nvPr/>
        </p:nvCxnSpPr>
        <p:spPr>
          <a:xfrm flipH="1">
            <a:off x="6169855" y="1000564"/>
            <a:ext cx="681111" cy="2309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69C7C-21A1-430B-87D2-423849DA0902}"/>
                  </a:ext>
                </a:extLst>
              </p:cNvPr>
              <p:cNvSpPr txBox="1"/>
              <p:nvPr/>
            </p:nvSpPr>
            <p:spPr>
              <a:xfrm>
                <a:off x="906895" y="2015069"/>
                <a:ext cx="2116926" cy="511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323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32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323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69C7C-21A1-430B-87D2-423849DA0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95" y="2015069"/>
                <a:ext cx="2116926" cy="511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AFF86B-B3A6-41ED-A465-CB1834B133A4}"/>
              </a:ext>
            </a:extLst>
          </p:cNvPr>
          <p:cNvSpPr/>
          <p:nvPr/>
        </p:nvSpPr>
        <p:spPr>
          <a:xfrm>
            <a:off x="1192157" y="1243715"/>
            <a:ext cx="1543428" cy="454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54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0553D8-9A18-46C7-B85E-1C0964ED2B43}"/>
              </a:ext>
            </a:extLst>
          </p:cNvPr>
          <p:cNvSpPr txBox="1"/>
          <p:nvPr/>
        </p:nvSpPr>
        <p:spPr>
          <a:xfrm>
            <a:off x="1365630" y="1257920"/>
            <a:ext cx="1210203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Equation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AAFDF3-AD54-4B9F-A2F4-7FE8A30D595D}"/>
              </a:ext>
            </a:extLst>
          </p:cNvPr>
          <p:cNvSpPr/>
          <p:nvPr/>
        </p:nvSpPr>
        <p:spPr>
          <a:xfrm>
            <a:off x="1190147" y="3231949"/>
            <a:ext cx="1547446" cy="4557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54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79304-118A-46F3-B5D3-740CCEE6B83B}"/>
              </a:ext>
            </a:extLst>
          </p:cNvPr>
          <p:cNvSpPr txBox="1"/>
          <p:nvPr/>
        </p:nvSpPr>
        <p:spPr>
          <a:xfrm>
            <a:off x="1353852" y="3246746"/>
            <a:ext cx="123482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Variables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CAC9A0-1126-4F0C-9835-B9CE1BFB289B}"/>
              </a:ext>
            </a:extLst>
          </p:cNvPr>
          <p:cNvCxnSpPr>
            <a:cxnSpLocks/>
          </p:cNvCxnSpPr>
          <p:nvPr/>
        </p:nvCxnSpPr>
        <p:spPr>
          <a:xfrm flipH="1" flipV="1">
            <a:off x="1157322" y="2523979"/>
            <a:ext cx="262597" cy="7784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EC36AC-0D4E-40E3-9D14-DD3798B54EFF}"/>
              </a:ext>
            </a:extLst>
          </p:cNvPr>
          <p:cNvCxnSpPr>
            <a:cxnSpLocks/>
          </p:cNvCxnSpPr>
          <p:nvPr/>
        </p:nvCxnSpPr>
        <p:spPr>
          <a:xfrm flipV="1">
            <a:off x="1860707" y="2486464"/>
            <a:ext cx="206326" cy="8253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2C4542-1505-4173-B36D-1DA67A1F1BE5}"/>
              </a:ext>
            </a:extLst>
          </p:cNvPr>
          <p:cNvSpPr txBox="1"/>
          <p:nvPr/>
        </p:nvSpPr>
        <p:spPr>
          <a:xfrm>
            <a:off x="227466" y="4076010"/>
            <a:ext cx="3472810" cy="2137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15" dirty="0"/>
              <a:t>We </a:t>
            </a:r>
            <a:r>
              <a:rPr lang="en-GB" sz="2215" b="1" dirty="0"/>
              <a:t>plot</a:t>
            </a:r>
            <a:r>
              <a:rPr lang="en-GB" sz="2215" dirty="0"/>
              <a:t>, or </a:t>
            </a:r>
            <a:r>
              <a:rPr lang="en-GB" sz="2215" b="1" dirty="0"/>
              <a:t>draw</a:t>
            </a:r>
            <a:r>
              <a:rPr lang="en-GB" sz="2215" dirty="0"/>
              <a:t>, </a:t>
            </a:r>
          </a:p>
          <a:p>
            <a:pPr algn="ctr"/>
            <a:r>
              <a:rPr lang="en-GB" sz="2215" dirty="0"/>
              <a:t>a </a:t>
            </a:r>
            <a:r>
              <a:rPr lang="en-GB" sz="2215" b="1" dirty="0"/>
              <a:t>graph</a:t>
            </a:r>
            <a:r>
              <a:rPr lang="en-GB" sz="2215" dirty="0"/>
              <a:t> on a </a:t>
            </a:r>
            <a:r>
              <a:rPr lang="en-GB" sz="2215" b="1" dirty="0"/>
              <a:t>grid</a:t>
            </a:r>
            <a:r>
              <a:rPr lang="en-GB" sz="2215" dirty="0"/>
              <a:t>.</a:t>
            </a:r>
          </a:p>
          <a:p>
            <a:pPr algn="ctr"/>
            <a:endParaRPr lang="en-GB" sz="2215" dirty="0"/>
          </a:p>
          <a:p>
            <a:pPr algn="ctr"/>
            <a:r>
              <a:rPr lang="en-GB" sz="2215" dirty="0"/>
              <a:t>The </a:t>
            </a:r>
            <a:r>
              <a:rPr lang="en-GB" sz="2215" b="1" dirty="0"/>
              <a:t>line</a:t>
            </a:r>
            <a:r>
              <a:rPr lang="en-GB" sz="2215" dirty="0"/>
              <a:t> represents all </a:t>
            </a:r>
          </a:p>
          <a:p>
            <a:pPr algn="ctr"/>
            <a:r>
              <a:rPr lang="en-GB" sz="2215" dirty="0"/>
              <a:t>the </a:t>
            </a:r>
            <a:r>
              <a:rPr lang="en-GB" sz="2215" b="1" dirty="0"/>
              <a:t>values</a:t>
            </a:r>
            <a:r>
              <a:rPr lang="en-GB" sz="2215" dirty="0"/>
              <a:t> where the </a:t>
            </a:r>
          </a:p>
          <a:p>
            <a:pPr algn="ctr"/>
            <a:r>
              <a:rPr lang="en-GB" sz="2215" b="1" dirty="0"/>
              <a:t>equation</a:t>
            </a:r>
            <a:r>
              <a:rPr lang="en-GB" sz="2215" dirty="0"/>
              <a:t> is </a:t>
            </a:r>
            <a:r>
              <a:rPr lang="en-GB" sz="2215" b="1" dirty="0"/>
              <a:t>true</a:t>
            </a:r>
            <a:r>
              <a:rPr lang="en-GB" sz="2215" dirty="0"/>
              <a:t>, is </a:t>
            </a:r>
            <a:r>
              <a:rPr lang="en-GB" sz="2215" b="1" dirty="0"/>
              <a:t>satisfied</a:t>
            </a:r>
            <a:r>
              <a:rPr lang="en-GB" sz="2215" dirty="0"/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B8ED4A-C3FF-481C-BD3E-FCB219B2C6BC}"/>
              </a:ext>
            </a:extLst>
          </p:cNvPr>
          <p:cNvGrpSpPr/>
          <p:nvPr/>
        </p:nvGrpSpPr>
        <p:grpSpPr>
          <a:xfrm>
            <a:off x="3601329" y="1284939"/>
            <a:ext cx="1659988" cy="507695"/>
            <a:chOff x="7721600" y="5119467"/>
            <a:chExt cx="1798320" cy="5500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50F6E27-3090-4A05-ABFD-3D3C817244F5}"/>
                </a:ext>
              </a:extLst>
            </p:cNvPr>
            <p:cNvSpPr/>
            <p:nvPr/>
          </p:nvSpPr>
          <p:spPr>
            <a:xfrm>
              <a:off x="7721600" y="5119467"/>
              <a:ext cx="1798320" cy="55000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954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6DB812B-5B85-423C-A123-1309B638B1BB}"/>
                    </a:ext>
                  </a:extLst>
                </p:cNvPr>
                <p:cNvSpPr txBox="1"/>
                <p:nvPr/>
              </p:nvSpPr>
              <p:spPr>
                <a:xfrm>
                  <a:off x="7861420" y="5163636"/>
                  <a:ext cx="1518680" cy="469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215" dirty="0"/>
                    <a:t>values</a:t>
                  </a: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6DB812B-5B85-423C-A123-1309B638B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420" y="5163636"/>
                  <a:ext cx="1518680" cy="469296"/>
                </a:xfrm>
                <a:prstGeom prst="rect">
                  <a:avLst/>
                </a:prstGeom>
                <a:blipFill>
                  <a:blip r:embed="rId5"/>
                  <a:stretch>
                    <a:fillRect t="-8333" r="-5217" b="-2638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1A3843-22A7-4593-9163-BA2911099808}"/>
              </a:ext>
            </a:extLst>
          </p:cNvPr>
          <p:cNvCxnSpPr>
            <a:cxnSpLocks/>
          </p:cNvCxnSpPr>
          <p:nvPr/>
        </p:nvCxnSpPr>
        <p:spPr>
          <a:xfrm flipH="1" flipV="1">
            <a:off x="6180406" y="3715043"/>
            <a:ext cx="1078523" cy="14911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CBD2B2D-5668-47CA-AF0F-E14AA173B51F}"/>
              </a:ext>
            </a:extLst>
          </p:cNvPr>
          <p:cNvSpPr txBox="1"/>
          <p:nvPr/>
        </p:nvSpPr>
        <p:spPr>
          <a:xfrm>
            <a:off x="4212" y="249597"/>
            <a:ext cx="1679627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u="sng" dirty="0"/>
              <a:t>Vocabulary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35274D-B667-4F96-85B0-3FCF893EA0FB}"/>
              </a:ext>
            </a:extLst>
          </p:cNvPr>
          <p:cNvCxnSpPr>
            <a:cxnSpLocks/>
          </p:cNvCxnSpPr>
          <p:nvPr/>
        </p:nvCxnSpPr>
        <p:spPr>
          <a:xfrm flipV="1">
            <a:off x="3817034" y="1351671"/>
            <a:ext cx="4314092" cy="42953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8175325-53B3-4893-B65C-7937896418E5}"/>
              </a:ext>
            </a:extLst>
          </p:cNvPr>
          <p:cNvSpPr/>
          <p:nvPr/>
        </p:nvSpPr>
        <p:spPr>
          <a:xfrm>
            <a:off x="3873305" y="5764371"/>
            <a:ext cx="2250831" cy="7550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54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CA2447-3452-4905-8340-946E5B31098D}"/>
              </a:ext>
            </a:extLst>
          </p:cNvPr>
          <p:cNvSpPr txBox="1"/>
          <p:nvPr/>
        </p:nvSpPr>
        <p:spPr>
          <a:xfrm>
            <a:off x="4007543" y="5751636"/>
            <a:ext cx="2000099" cy="77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15" dirty="0"/>
              <a:t>Line Segment</a:t>
            </a:r>
          </a:p>
          <a:p>
            <a:pPr algn="ctr"/>
            <a:r>
              <a:rPr lang="en-GB" sz="2215" dirty="0"/>
              <a:t>(it goes </a:t>
            </a:r>
            <a:r>
              <a:rPr lang="en-GB" sz="2215" i="1" dirty="0"/>
              <a:t>forever</a:t>
            </a:r>
            <a:r>
              <a:rPr lang="en-GB" sz="2215" dirty="0"/>
              <a:t>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70B200-4834-4DF5-A399-3FBAFAF1AC36}"/>
              </a:ext>
            </a:extLst>
          </p:cNvPr>
          <p:cNvGrpSpPr/>
          <p:nvPr/>
        </p:nvGrpSpPr>
        <p:grpSpPr>
          <a:xfrm>
            <a:off x="7952936" y="2547321"/>
            <a:ext cx="1125080" cy="511230"/>
            <a:chOff x="7315200" y="330087"/>
            <a:chExt cx="1218837" cy="55383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CC448AC-1BFC-4F7D-A801-B254BBBCD956}"/>
                </a:ext>
              </a:extLst>
            </p:cNvPr>
            <p:cNvSpPr/>
            <p:nvPr/>
          </p:nvSpPr>
          <p:spPr>
            <a:xfrm>
              <a:off x="7315200" y="330087"/>
              <a:ext cx="1218837" cy="5538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954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4715AE4-B5D6-40B6-B089-CB82918D5E21}"/>
                    </a:ext>
                  </a:extLst>
                </p:cNvPr>
                <p:cNvSpPr txBox="1"/>
                <p:nvPr/>
              </p:nvSpPr>
              <p:spPr>
                <a:xfrm>
                  <a:off x="7462408" y="376171"/>
                  <a:ext cx="935882" cy="469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215" dirty="0"/>
                    <a:t>-axis</a:t>
                  </a: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4715AE4-B5D6-40B6-B089-CB82918D5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08" y="376171"/>
                  <a:ext cx="935882" cy="469296"/>
                </a:xfrm>
                <a:prstGeom prst="rect">
                  <a:avLst/>
                </a:prstGeom>
                <a:blipFill>
                  <a:blip r:embed="rId6"/>
                  <a:stretch>
                    <a:fillRect t="-9859" r="-8451" b="-26761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9C3D48-95C0-4C69-8B52-ED4E3E9DC150}"/>
              </a:ext>
            </a:extLst>
          </p:cNvPr>
          <p:cNvCxnSpPr>
            <a:cxnSpLocks/>
          </p:cNvCxnSpPr>
          <p:nvPr/>
        </p:nvCxnSpPr>
        <p:spPr>
          <a:xfrm flipH="1">
            <a:off x="8299939" y="3011659"/>
            <a:ext cx="271975" cy="69400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791A05-9007-4903-9813-6A42BF85A14B}"/>
              </a:ext>
            </a:extLst>
          </p:cNvPr>
          <p:cNvCxnSpPr>
            <a:cxnSpLocks/>
          </p:cNvCxnSpPr>
          <p:nvPr/>
        </p:nvCxnSpPr>
        <p:spPr>
          <a:xfrm flipV="1">
            <a:off x="5176911" y="1482969"/>
            <a:ext cx="665871" cy="23446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658ADB-DCAC-48FB-8010-C4E2787AB79A}"/>
              </a:ext>
            </a:extLst>
          </p:cNvPr>
          <p:cNvCxnSpPr>
            <a:cxnSpLocks/>
          </p:cNvCxnSpPr>
          <p:nvPr/>
        </p:nvCxnSpPr>
        <p:spPr>
          <a:xfrm flipH="1">
            <a:off x="4623581" y="1726020"/>
            <a:ext cx="276665" cy="190461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8635AF08-FDEF-41F8-BF91-DAD60FE8F1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08" t="27633" r="28289" b="40646"/>
          <a:stretch/>
        </p:blipFill>
        <p:spPr>
          <a:xfrm rot="1241835">
            <a:off x="7134665" y="1867486"/>
            <a:ext cx="485440" cy="478301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64A131F-4231-4AB9-BD56-9F570D93273C}"/>
              </a:ext>
            </a:extLst>
          </p:cNvPr>
          <p:cNvSpPr/>
          <p:nvPr/>
        </p:nvSpPr>
        <p:spPr>
          <a:xfrm>
            <a:off x="7981071" y="1628232"/>
            <a:ext cx="1125080" cy="5112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54" dirty="0">
              <a:latin typeface="Comic Sans MS" panose="030F0702030302020204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03DF7A-09CF-4AAE-8AF6-9F4341905FF1}"/>
              </a:ext>
            </a:extLst>
          </p:cNvPr>
          <p:cNvSpPr txBox="1"/>
          <p:nvPr/>
        </p:nvSpPr>
        <p:spPr>
          <a:xfrm>
            <a:off x="8159956" y="1670770"/>
            <a:ext cx="78226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Point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70A1E1-C6EE-447F-BC7D-ED41C8B2A2C2}"/>
              </a:ext>
            </a:extLst>
          </p:cNvPr>
          <p:cNvCxnSpPr>
            <a:cxnSpLocks/>
          </p:cNvCxnSpPr>
          <p:nvPr/>
        </p:nvCxnSpPr>
        <p:spPr>
          <a:xfrm flipH="1">
            <a:off x="7502769" y="1970649"/>
            <a:ext cx="618978" cy="1406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17FC8F-5F95-4A9B-ADDB-2AE25488F77A}"/>
              </a:ext>
            </a:extLst>
          </p:cNvPr>
          <p:cNvCxnSpPr>
            <a:cxnSpLocks/>
          </p:cNvCxnSpPr>
          <p:nvPr/>
        </p:nvCxnSpPr>
        <p:spPr>
          <a:xfrm flipH="1" flipV="1">
            <a:off x="4070252" y="5440680"/>
            <a:ext cx="243840" cy="40327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1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13" y="980728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95736" y="2996952"/>
            <a:ext cx="4392488" cy="1296144"/>
            <a:chOff x="4139952" y="260648"/>
            <a:chExt cx="4392488" cy="1296144"/>
          </a:xfrm>
        </p:grpSpPr>
        <p:sp>
          <p:nvSpPr>
            <p:cNvPr id="8" name="Rectangle 7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2195736" y="4725144"/>
            <a:ext cx="4392488" cy="1296631"/>
            <a:chOff x="4139952" y="260648"/>
            <a:chExt cx="4392488" cy="12966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409701" y="319588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483175" y="904363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385215" y="972504"/>
              <a:ext cx="933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139952" y="611976"/>
              <a:ext cx="3343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611560" y="620688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763688" y="3645024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81221" y="2708920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1835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2195736" y="2924944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508104" y="3356992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84168" y="1484784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2 ÷ 1 = </a:t>
            </a:r>
            <a:r>
              <a:rPr lang="en-GB" sz="4400" b="1" dirty="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98" name="Rectangle 97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70D3CA-6DF1-8CC6-813E-629132BE2CE4}"/>
              </a:ext>
            </a:extLst>
          </p:cNvPr>
          <p:cNvSpPr txBox="1"/>
          <p:nvPr/>
        </p:nvSpPr>
        <p:spPr>
          <a:xfrm>
            <a:off x="6250867" y="2717631"/>
            <a:ext cx="882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4BFF4-A85F-7BA2-D320-EBAC6EF9AA1D}"/>
              </a:ext>
            </a:extLst>
          </p:cNvPr>
          <p:cNvSpPr txBox="1"/>
          <p:nvPr/>
        </p:nvSpPr>
        <p:spPr>
          <a:xfrm>
            <a:off x="4729534" y="3664768"/>
            <a:ext cx="882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1" grpId="0"/>
      <p:bldP spid="92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539552" y="476671"/>
            <a:ext cx="4824536" cy="52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75656" y="3933056"/>
            <a:ext cx="0" cy="8640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75656" y="4797152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9672" y="5199583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7205" y="4263479"/>
            <a:ext cx="40790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2 down the y-axis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91680" y="4911551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547664" y="4437112"/>
            <a:ext cx="936104" cy="114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0153" y="2420888"/>
            <a:ext cx="3424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-2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4168" y="1484784"/>
            <a:ext cx="246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-2 ÷ 1 = </a:t>
            </a:r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22" name="Rectangle 21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2288" y="2588711"/>
            <a:ext cx="393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y = </a:t>
            </a:r>
            <a:r>
              <a:rPr lang="en-GB" sz="7200" b="1" dirty="0" err="1">
                <a:solidFill>
                  <a:srgbClr val="0070C0"/>
                </a:solidFill>
              </a:rPr>
              <a:t>m</a:t>
            </a:r>
            <a:r>
              <a:rPr lang="en-GB" sz="7200" b="1" dirty="0" err="1">
                <a:solidFill>
                  <a:srgbClr val="FF0000"/>
                </a:solidFill>
              </a:rPr>
              <a:t>x</a:t>
            </a:r>
            <a:r>
              <a:rPr lang="en-GB" sz="7200" b="1" dirty="0">
                <a:solidFill>
                  <a:srgbClr val="FF0000"/>
                </a:solidFill>
              </a:rPr>
              <a:t> + </a:t>
            </a:r>
            <a:r>
              <a:rPr lang="en-GB" sz="72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8145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equation of </a:t>
            </a:r>
            <a:r>
              <a:rPr lang="en-GB" sz="4400" b="1" dirty="0">
                <a:solidFill>
                  <a:srgbClr val="FF0000"/>
                </a:solidFill>
              </a:rPr>
              <a:t>any</a:t>
            </a:r>
            <a:r>
              <a:rPr lang="en-GB" sz="4400" dirty="0"/>
              <a:t> straight line is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64" y="4077072"/>
            <a:ext cx="2369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Gradient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(steepness)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3151" y="4077072"/>
            <a:ext cx="5523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y-intercept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(where is crosses the y-axis)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36304" y="3717032"/>
            <a:ext cx="129614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52728" y="3573016"/>
            <a:ext cx="504056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611560" y="620688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763688" y="3645024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81221" y="2708920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1835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1"/>
          </p:cNvCxnSpPr>
          <p:nvPr/>
        </p:nvCxnSpPr>
        <p:spPr>
          <a:xfrm flipH="1" flipV="1">
            <a:off x="1115616" y="4293096"/>
            <a:ext cx="4176464" cy="1791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475656" y="692696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4149080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4902259"/>
            <a:ext cx="25539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20" name="Rectangle 19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1277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See if you can find the equation of the following graphs...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7781" b="21625"/>
          <a:stretch>
            <a:fillRect/>
          </a:stretch>
        </p:blipFill>
        <p:spPr bwMode="auto">
          <a:xfrm>
            <a:off x="323528" y="188640"/>
            <a:ext cx="5616624" cy="59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71600" y="5085184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2564904"/>
            <a:ext cx="0" cy="25922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5559623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5157" y="4623519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5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59632" y="5271591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19672" y="4839543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188640"/>
            <a:ext cx="3251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08104" y="142145"/>
            <a:ext cx="3384376" cy="2016224"/>
            <a:chOff x="5508104" y="188640"/>
            <a:chExt cx="3384376" cy="2016224"/>
          </a:xfrm>
        </p:grpSpPr>
        <p:sp>
          <p:nvSpPr>
            <p:cNvPr id="23" name="Rectangle 22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>
            <a:stCxn id="37" idx="1"/>
          </p:cNvCxnSpPr>
          <p:nvPr/>
        </p:nvCxnSpPr>
        <p:spPr>
          <a:xfrm flipH="1">
            <a:off x="899592" y="3392126"/>
            <a:ext cx="4601872" cy="169305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01464" y="3068960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9883" y="3894147"/>
            <a:ext cx="25539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5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6016" y="44624"/>
            <a:ext cx="4392488" cy="1296144"/>
            <a:chOff x="4139952" y="260648"/>
            <a:chExt cx="4392488" cy="1296144"/>
          </a:xfrm>
        </p:grpSpPr>
        <p:sp>
          <p:nvSpPr>
            <p:cNvPr id="44" name="Rectangle 43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37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3250" r="28334" b="19657"/>
          <a:stretch>
            <a:fillRect/>
          </a:stretch>
        </p:blipFill>
        <p:spPr bwMode="auto">
          <a:xfrm>
            <a:off x="251520" y="332656"/>
            <a:ext cx="5184576" cy="56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267744" y="3501008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07904" y="3573016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4509120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5397" y="3573016"/>
            <a:ext cx="39993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1 down the y-axis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31840" y="3573016"/>
            <a:ext cx="576064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79912" y="3789040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144" y="1507431"/>
            <a:ext cx="187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-1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716016" y="67271"/>
            <a:ext cx="4392488" cy="1296144"/>
            <a:chOff x="4139952" y="260648"/>
            <a:chExt cx="4392488" cy="1296144"/>
          </a:xfrm>
        </p:grpSpPr>
        <p:sp>
          <p:nvSpPr>
            <p:cNvPr id="16" name="Rectangle 15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7740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40352" y="19394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6336" y="1291407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2708920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422480" y="3140968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2480" y="30689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4408" y="2420888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5616" y="116632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102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02000" y="47667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23928" y="-171400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08104" y="188640"/>
            <a:ext cx="3384376" cy="2016224"/>
            <a:chOff x="5508104" y="188640"/>
            <a:chExt cx="3384376" cy="2016224"/>
          </a:xfrm>
        </p:grpSpPr>
        <p:sp>
          <p:nvSpPr>
            <p:cNvPr id="33" name="Rectangle 32"/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188640"/>
              <a:ext cx="31133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1412776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96336" y="126876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stCxn id="40" idx="1"/>
          </p:cNvCxnSpPr>
          <p:nvPr/>
        </p:nvCxnSpPr>
        <p:spPr>
          <a:xfrm flipH="1" flipV="1">
            <a:off x="755576" y="3070701"/>
            <a:ext cx="4601872" cy="25115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57448" y="2998693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94454" y="4221088"/>
            <a:ext cx="2814050" cy="1016823"/>
            <a:chOff x="6294454" y="4221088"/>
            <a:chExt cx="2814050" cy="1016823"/>
          </a:xfrm>
        </p:grpSpPr>
        <p:sp>
          <p:nvSpPr>
            <p:cNvPr id="41" name="TextBox 40"/>
            <p:cNvSpPr txBox="1"/>
            <p:nvPr/>
          </p:nvSpPr>
          <p:spPr>
            <a:xfrm>
              <a:off x="6294454" y="4293096"/>
              <a:ext cx="281405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341558" y="465313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0558" y="4221088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4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30" grpId="0"/>
      <p:bldP spid="31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6C9D92-6857-DD3F-53D9-8DFE60BA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13495"/>
            <a:ext cx="2736304" cy="64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E3077-F209-8020-1E87-EB099736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341556"/>
            <a:ext cx="6490060" cy="6183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31290-747C-07ED-D135-E261741A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92696"/>
            <a:ext cx="1274849" cy="136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C2C59-101D-D6A6-08AD-D7C44DC2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736522"/>
            <a:ext cx="1274849" cy="1365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D05A6-98CC-D807-C057-2860FD1D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43" y="786890"/>
            <a:ext cx="785781" cy="841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48AB1-E86D-6853-AFA8-12789BC5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65" y="1196752"/>
            <a:ext cx="785780" cy="841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FB5FE1-08D0-B7BD-2D18-9AECCEB9C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44" y="712069"/>
            <a:ext cx="266737" cy="285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B427FA-E823-526A-D40A-98651D34E24D}"/>
              </a:ext>
            </a:extLst>
          </p:cNvPr>
          <p:cNvSpPr txBox="1"/>
          <p:nvPr/>
        </p:nvSpPr>
        <p:spPr>
          <a:xfrm>
            <a:off x="3275856" y="99785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Mr. Slope</a:t>
            </a:r>
          </a:p>
        </p:txBody>
      </p:sp>
    </p:spTree>
    <p:extLst>
      <p:ext uri="{BB962C8B-B14F-4D97-AF65-F5344CB8AC3E}">
        <p14:creationId xmlns:p14="http://schemas.microsoft.com/office/powerpoint/2010/main" val="81379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2"/>
          <p:cNvSpPr/>
          <p:nvPr/>
        </p:nvSpPr>
        <p:spPr>
          <a:xfrm>
            <a:off x="6551525" y="263770"/>
            <a:ext cx="2496010" cy="442500"/>
          </a:xfrm>
          <a:prstGeom prst="roundRect">
            <a:avLst>
              <a:gd name="adj" fmla="val 70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41450">
              <a:defRPr/>
            </a:pPr>
            <a:fld id="{6F1F6AC6-1D64-45EE-A157-703D61577F9D}" type="datetime4">
              <a:rPr lang="en-GB" sz="203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441450">
                <a:defRPr/>
              </a:pPr>
              <a:t>22 November 2022</a:t>
            </a:fld>
            <a:endParaRPr lang="en-GB" sz="203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53FDE9D-41A1-42CC-A12D-4CAF8E00C17D}"/>
              </a:ext>
            </a:extLst>
          </p:cNvPr>
          <p:cNvSpPr/>
          <p:nvPr/>
        </p:nvSpPr>
        <p:spPr>
          <a:xfrm>
            <a:off x="328900" y="401634"/>
            <a:ext cx="2430391" cy="2430391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73CD5E6-A0D5-48C2-B8B8-8C755913EB31}"/>
              </a:ext>
            </a:extLst>
          </p:cNvPr>
          <p:cNvSpPr/>
          <p:nvPr/>
        </p:nvSpPr>
        <p:spPr>
          <a:xfrm>
            <a:off x="2188029" y="1621063"/>
            <a:ext cx="4767943" cy="122483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41450">
              <a:defRPr/>
            </a:pPr>
            <a:r>
              <a:rPr lang="en-GB" sz="2769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 Linear Graphs:</a:t>
            </a:r>
          </a:p>
          <a:p>
            <a:pPr algn="ctr" defTabSz="441450">
              <a:defRPr/>
            </a:pPr>
            <a:r>
              <a:rPr lang="en-GB" sz="2769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Values</a:t>
            </a:r>
            <a:endParaRPr lang="en-GB" sz="2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4DDF-E451-FC61-2BBF-C45111B7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69" y="3054896"/>
            <a:ext cx="5925063" cy="32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1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BB3-2618-14AC-AC1F-4260068B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Mr. Slope</a:t>
            </a:r>
          </a:p>
        </p:txBody>
      </p:sp>
      <p:pic>
        <p:nvPicPr>
          <p:cNvPr id="1026" name="Picture 2" descr="How do you know the gradient is positive or negative">
            <a:extLst>
              <a:ext uri="{FF2B5EF4-FFF2-40B4-BE49-F238E27FC236}">
                <a16:creationId xmlns:a16="http://schemas.microsoft.com/office/drawing/2014/main" id="{0A00856E-4AE0-BEB4-233E-42F4658E8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FF7B9-BCE8-D634-7EE1-E201C71F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19" y="24626"/>
            <a:ext cx="8324162" cy="67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6F49-236B-48BA-988D-6EA6A5A2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2" y="1502067"/>
            <a:ext cx="1767770" cy="198660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A511604-C334-49E6-9129-4F5D87ACCA78}"/>
              </a:ext>
            </a:extLst>
          </p:cNvPr>
          <p:cNvSpPr/>
          <p:nvPr/>
        </p:nvSpPr>
        <p:spPr>
          <a:xfrm>
            <a:off x="2183182" y="434719"/>
            <a:ext cx="3938935" cy="1901809"/>
          </a:xfrm>
          <a:prstGeom prst="wedgeRoundRectCallout">
            <a:avLst>
              <a:gd name="adj1" fmla="val -62457"/>
              <a:gd name="adj2" fmla="val 7933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585" dirty="0">
                <a:solidFill>
                  <a:sysClr val="windowText" lastClr="000000"/>
                </a:solidFill>
              </a:rPr>
              <a:t>You only need 2 points to plot a straight line. </a:t>
            </a:r>
          </a:p>
          <a:p>
            <a:pPr algn="ctr"/>
            <a:endParaRPr lang="en-GB" sz="2585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585" dirty="0">
                <a:solidFill>
                  <a:sysClr val="windowText" lastClr="000000"/>
                </a:solidFill>
              </a:rPr>
              <a:t>Why bother with the rest?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33BE9-1EE2-4C30-8EB2-FBBB16CBC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79" y="1987598"/>
            <a:ext cx="4504743" cy="462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D9586-FC44-40A9-94A5-44468B279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1" t="31014" r="33074" b="41562"/>
          <a:stretch/>
        </p:blipFill>
        <p:spPr>
          <a:xfrm>
            <a:off x="6656183" y="3396672"/>
            <a:ext cx="236806" cy="243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13A9D-CA45-4AC4-9BDB-C170F26A4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1" t="31014" r="33074" b="41562"/>
          <a:stretch/>
        </p:blipFill>
        <p:spPr>
          <a:xfrm>
            <a:off x="6048040" y="4660971"/>
            <a:ext cx="236806" cy="2438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0194-D3C6-4CE2-9909-AF842275D92D}"/>
              </a:ext>
            </a:extLst>
          </p:cNvPr>
          <p:cNvCxnSpPr>
            <a:cxnSpLocks/>
          </p:cNvCxnSpPr>
          <p:nvPr/>
        </p:nvCxnSpPr>
        <p:spPr>
          <a:xfrm flipV="1">
            <a:off x="5358292" y="2560591"/>
            <a:ext cx="1889275" cy="3785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1F9273-6A7E-4870-97D8-B2F41356E3C2}"/>
                  </a:ext>
                </a:extLst>
              </p:cNvPr>
              <p:cNvSpPr txBox="1"/>
              <p:nvPr/>
            </p:nvSpPr>
            <p:spPr>
              <a:xfrm>
                <a:off x="1514078" y="3858632"/>
                <a:ext cx="2116926" cy="511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323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323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323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323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1F9273-6A7E-4870-97D8-B2F41356E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78" y="3858632"/>
                <a:ext cx="2116926" cy="511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7A7793-2FDC-437E-A840-23C4FCE0B3A4}"/>
                  </a:ext>
                </a:extLst>
              </p:cNvPr>
              <p:cNvSpPr txBox="1"/>
              <p:nvPr/>
            </p:nvSpPr>
            <p:spPr>
              <a:xfrm>
                <a:off x="7266882" y="2082381"/>
                <a:ext cx="1647246" cy="397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85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585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585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585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585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7A7793-2FDC-437E-A840-23C4FCE0B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82" y="2082381"/>
                <a:ext cx="1647246" cy="397801"/>
              </a:xfrm>
              <a:prstGeom prst="rect">
                <a:avLst/>
              </a:prstGeom>
              <a:blipFill>
                <a:blip r:embed="rId6"/>
                <a:stretch>
                  <a:fillRect l="-6667" r="-2222" b="-246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B301071-D228-4643-A5A8-032C8B050EA2}"/>
              </a:ext>
            </a:extLst>
          </p:cNvPr>
          <p:cNvSpPr txBox="1"/>
          <p:nvPr/>
        </p:nvSpPr>
        <p:spPr>
          <a:xfrm>
            <a:off x="6546632" y="960032"/>
            <a:ext cx="211923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Do you agree?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95963B9E-4F05-4096-8655-BB01485BA8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86319" y="4644392"/>
              <a:ext cx="3112071" cy="1270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7357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1037357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1037357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</a:tblGrid>
                  <a:tr h="635277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3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3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35277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3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3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95963B9E-4F05-4096-8655-BB01485BA8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86319" y="4644392"/>
              <a:ext cx="3112071" cy="1270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7357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1037357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1037357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</a:tblGrid>
                  <a:tr h="635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810" r="-200000" b="-1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3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35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03810" r="-200000" b="-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3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99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</p:spPr>
            <p:txBody>
              <a:bodyPr rtlCol="0"/>
              <a:lstStyle/>
              <a:p>
                <a:pPr eaLnBrk="1" fontAlgn="auto" hangingPunct="1"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Introduction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2800" dirty="0"/>
                  <a:t>A </a:t>
                </a:r>
                <a:r>
                  <a:rPr lang="en-US" sz="2800" b="1" u="sng" dirty="0"/>
                  <a:t>line segment </a:t>
                </a:r>
                <a:r>
                  <a:rPr lang="en-US" sz="2800" dirty="0"/>
                  <a:t>is a part of a line that is noted by two endpoints,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).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2800" dirty="0"/>
                  <a:t>You can divide a line segment in lots of different ways.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2800" dirty="0"/>
                  <a:t>A popular partition is dividing a line segment into two equal parts.  The point on the segment where this division occurs is called the </a:t>
                </a:r>
                <a:r>
                  <a:rPr lang="en-US" sz="2800" b="1" u="sng" dirty="0"/>
                  <a:t>midpoint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  <a:blipFill>
                <a:blip r:embed="rId3"/>
                <a:stretch>
                  <a:fillRect l="-1552" t="-1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745FB-C580-D54B-AC2B-25625DE378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9895" y="721944"/>
          <a:ext cx="8073159" cy="465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47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Steps to Finding the Midpoint of a Line Segment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105">
                <a:tc>
                  <a:txBody>
                    <a:bodyPr/>
                    <a:lstStyle/>
                    <a:p>
                      <a:pPr marL="457200" indent="-457200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Determine the </a:t>
                      </a:r>
                      <a:r>
                        <a:rPr lang="en-US" sz="2800" b="1" i="0" u="sng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endpoints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of the line segment,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 and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).</a:t>
                      </a:r>
                    </a:p>
                    <a:p>
                      <a:pPr marL="457200" indent="-457200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Write the Midpoint Formula.</a:t>
                      </a:r>
                    </a:p>
                    <a:p>
                      <a:pPr marL="457200" indent="-457200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i="0" u="sng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 values of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 and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 into the midpoint formula:                         </a:t>
                      </a:r>
                    </a:p>
                    <a:p>
                      <a:pPr marL="457200" indent="-457200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457200" indent="-457200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i="0" u="sng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Simplify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endParaRPr lang="en-US" sz="2800" baseline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49913" y="2452688"/>
          <a:ext cx="17891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939800" progId="Equation.DSMT4">
                  <p:embed/>
                </p:oleObj>
              </mc:Choice>
              <mc:Fallback>
                <p:oleObj name="Equation" r:id="rId2" imgW="2108200" imgH="939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9913" y="2452688"/>
                        <a:ext cx="1789112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562214-1226-CE0F-401D-7341E161E824}"/>
              </a:ext>
            </a:extLst>
          </p:cNvPr>
          <p:cNvCxnSpPr>
            <a:cxnSpLocks/>
          </p:cNvCxnSpPr>
          <p:nvPr/>
        </p:nvCxnSpPr>
        <p:spPr>
          <a:xfrm>
            <a:off x="5727403" y="2851150"/>
            <a:ext cx="719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D30BC-6614-A30E-C80D-C39002BA331F}"/>
              </a:ext>
            </a:extLst>
          </p:cNvPr>
          <p:cNvCxnSpPr>
            <a:cxnSpLocks/>
          </p:cNvCxnSpPr>
          <p:nvPr/>
        </p:nvCxnSpPr>
        <p:spPr>
          <a:xfrm flipV="1">
            <a:off x="6592727" y="2851150"/>
            <a:ext cx="799804" cy="12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 - </a:t>
            </a:r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Calculate the midpoint of the line segment with endpoints (–2, 1) and (4, 10).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457200" y="2230582"/>
              <a:ext cx="8229600" cy="340821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1546"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Write and label the endpoints of the line segment.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    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 and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).</a:t>
                          </a:r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dirty="0"/>
                            <a:t>      (–2, 1)   and (4, 10). 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 startAt="3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Substitute your endpoints into the Midpoint Formula.  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  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8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66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2. Write the Midpoint Formula.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 startAt="4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Simplify. 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  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)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 </a:t>
                          </a:r>
                          <a:r>
                            <a:rPr lang="en-US" sz="24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)</a:t>
                          </a:r>
                          <a:endParaRPr lang="en-US" sz="24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454118"/>
                  </p:ext>
                </p:extLst>
              </p:nvPr>
            </p:nvGraphicFramePr>
            <p:xfrm>
              <a:off x="457200" y="2230582"/>
              <a:ext cx="8229600" cy="340821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1546"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Write and label the endpoints of the line segment.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    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 and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).</a:t>
                          </a:r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dirty="0"/>
                            <a:t>      (–2, 1)   and (4, 10). 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778" r="-444" b="-124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66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2. Write the Midpoint Formula.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85479" r="-444" b="-5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75D5FA-EB7B-9034-9355-D96D70A61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75" y="4378312"/>
            <a:ext cx="1811441" cy="891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79" name="Picture 2" descr="http://people.rit.edu/andpph/misc/graph-paper-v-7x9.jpg">
            <a:extLst>
              <a:ext uri="{FF2B5EF4-FFF2-40B4-BE49-F238E27FC236}">
                <a16:creationId xmlns:a16="http://schemas.microsoft.com/office/drawing/2014/main" id="{15ED43B9-7DF6-298B-DED5-7A94AD0E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-15498"/>
            <a:ext cx="4038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0" name="Picture 2" descr="http://people.rit.edu/andpph/misc/graph-paper-v-7x9.jpg">
            <a:extLst>
              <a:ext uri="{FF2B5EF4-FFF2-40B4-BE49-F238E27FC236}">
                <a16:creationId xmlns:a16="http://schemas.microsoft.com/office/drawing/2014/main" id="{27C00C7E-526C-468D-6DD5-2FBAC6D21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0"/>
          <a:stretch/>
        </p:blipFill>
        <p:spPr bwMode="auto">
          <a:xfrm>
            <a:off x="4024745" y="5152249"/>
            <a:ext cx="4038600" cy="16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1" name="Picture 2" descr="http://people.rit.edu/andpph/misc/graph-paper-v-7x9.jpg">
            <a:extLst>
              <a:ext uri="{FF2B5EF4-FFF2-40B4-BE49-F238E27FC236}">
                <a16:creationId xmlns:a16="http://schemas.microsoft.com/office/drawing/2014/main" id="{DECFF4EC-EA45-E74D-2551-8D07BDD18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0"/>
          <a:stretch/>
        </p:blipFill>
        <p:spPr bwMode="auto">
          <a:xfrm>
            <a:off x="0" y="5152249"/>
            <a:ext cx="4038600" cy="16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2" name="Picture 2" descr="http://people.rit.edu/andpph/misc/graph-paper-v-7x9.jpg">
            <a:extLst>
              <a:ext uri="{FF2B5EF4-FFF2-40B4-BE49-F238E27FC236}">
                <a16:creationId xmlns:a16="http://schemas.microsoft.com/office/drawing/2014/main" id="{61486188-64B1-FAC3-5730-18778C44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8"/>
            <a:ext cx="4038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3" name="Picture 2" descr="http://people.rit.edu/andpph/misc/graph-paper-v-7x9.jpg">
            <a:extLst>
              <a:ext uri="{FF2B5EF4-FFF2-40B4-BE49-F238E27FC236}">
                <a16:creationId xmlns:a16="http://schemas.microsoft.com/office/drawing/2014/main" id="{25745FB0-BEFE-8AF0-A971-5B77CDE24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9"/>
          <a:stretch/>
        </p:blipFill>
        <p:spPr bwMode="auto">
          <a:xfrm>
            <a:off x="8049490" y="-15498"/>
            <a:ext cx="109451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" descr="http://people.rit.edu/andpph/misc/graph-paper-v-7x9.jpg">
            <a:extLst>
              <a:ext uri="{FF2B5EF4-FFF2-40B4-BE49-F238E27FC236}">
                <a16:creationId xmlns:a16="http://schemas.microsoft.com/office/drawing/2014/main" id="{5051F69A-84AE-AA1F-3701-8FBCBAA5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9" b="67380"/>
          <a:stretch/>
        </p:blipFill>
        <p:spPr bwMode="auto">
          <a:xfrm>
            <a:off x="8063345" y="5148705"/>
            <a:ext cx="1094510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5" name="Title 1">
            <a:extLst>
              <a:ext uri="{FF2B5EF4-FFF2-40B4-BE49-F238E27FC236}">
                <a16:creationId xmlns:a16="http://schemas.microsoft.com/office/drawing/2014/main" id="{7453E9DD-947F-2FFC-CDDF-76CB19F5BCB3}"/>
              </a:ext>
            </a:extLst>
          </p:cNvPr>
          <p:cNvSpPr txBox="1">
            <a:spLocks/>
          </p:cNvSpPr>
          <p:nvPr/>
        </p:nvSpPr>
        <p:spPr>
          <a:xfrm>
            <a:off x="457200" y="25914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/>
              <a:t>Length of a Line Segment</a:t>
            </a:r>
            <a:endParaRPr lang="en-GB" dirty="0"/>
          </a:p>
        </p:txBody>
      </p:sp>
      <p:sp>
        <p:nvSpPr>
          <p:cNvPr id="40986" name="Content Placeholder 2">
            <a:extLst>
              <a:ext uri="{FF2B5EF4-FFF2-40B4-BE49-F238E27FC236}">
                <a16:creationId xmlns:a16="http://schemas.microsoft.com/office/drawing/2014/main" id="{5DE2BCF9-B6FF-DB36-A0E8-2D016C082514}"/>
              </a:ext>
            </a:extLst>
          </p:cNvPr>
          <p:cNvSpPr txBox="1">
            <a:spLocks/>
          </p:cNvSpPr>
          <p:nvPr/>
        </p:nvSpPr>
        <p:spPr bwMode="auto">
          <a:xfrm>
            <a:off x="457200" y="1325270"/>
            <a:ext cx="8229600" cy="936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What could I use to measure the length of the line AB?</a:t>
            </a:r>
            <a:endParaRPr lang="en-GB" dirty="0"/>
          </a:p>
        </p:txBody>
      </p:sp>
      <p:cxnSp>
        <p:nvCxnSpPr>
          <p:cNvPr id="40987" name="Straight Arrow Connector 40986">
            <a:extLst>
              <a:ext uri="{FF2B5EF4-FFF2-40B4-BE49-F238E27FC236}">
                <a16:creationId xmlns:a16="http://schemas.microsoft.com/office/drawing/2014/main" id="{FAB12A66-A11D-4D1E-3F67-EB0346DDF879}"/>
              </a:ext>
            </a:extLst>
          </p:cNvPr>
          <p:cNvCxnSpPr/>
          <p:nvPr/>
        </p:nvCxnSpPr>
        <p:spPr>
          <a:xfrm>
            <a:off x="611560" y="4596837"/>
            <a:ext cx="813690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8" name="TextBox 40987">
            <a:extLst>
              <a:ext uri="{FF2B5EF4-FFF2-40B4-BE49-F238E27FC236}">
                <a16:creationId xmlns:a16="http://schemas.microsoft.com/office/drawing/2014/main" id="{71D2DB00-FE20-6929-A5C4-A7F4ED3AE5D5}"/>
              </a:ext>
            </a:extLst>
          </p:cNvPr>
          <p:cNvSpPr txBox="1"/>
          <p:nvPr/>
        </p:nvSpPr>
        <p:spPr>
          <a:xfrm>
            <a:off x="4067944" y="4596837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0</a:t>
            </a:r>
          </a:p>
        </p:txBody>
      </p:sp>
      <p:sp>
        <p:nvSpPr>
          <p:cNvPr id="40989" name="TextBox 40988">
            <a:extLst>
              <a:ext uri="{FF2B5EF4-FFF2-40B4-BE49-F238E27FC236}">
                <a16:creationId xmlns:a16="http://schemas.microsoft.com/office/drawing/2014/main" id="{CFBC1775-7B29-228E-A7E2-5BD7BC7A34B2}"/>
              </a:ext>
            </a:extLst>
          </p:cNvPr>
          <p:cNvSpPr txBox="1"/>
          <p:nvPr/>
        </p:nvSpPr>
        <p:spPr>
          <a:xfrm>
            <a:off x="1331640" y="4613583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-5</a:t>
            </a:r>
          </a:p>
        </p:txBody>
      </p:sp>
      <p:sp>
        <p:nvSpPr>
          <p:cNvPr id="40990" name="TextBox 40989">
            <a:extLst>
              <a:ext uri="{FF2B5EF4-FFF2-40B4-BE49-F238E27FC236}">
                <a16:creationId xmlns:a16="http://schemas.microsoft.com/office/drawing/2014/main" id="{C2296541-5764-7259-7640-03194B7D1C8B}"/>
              </a:ext>
            </a:extLst>
          </p:cNvPr>
          <p:cNvSpPr txBox="1"/>
          <p:nvPr/>
        </p:nvSpPr>
        <p:spPr>
          <a:xfrm>
            <a:off x="1915908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-4</a:t>
            </a:r>
          </a:p>
        </p:txBody>
      </p:sp>
      <p:sp>
        <p:nvSpPr>
          <p:cNvPr id="40991" name="TextBox 40990">
            <a:extLst>
              <a:ext uri="{FF2B5EF4-FFF2-40B4-BE49-F238E27FC236}">
                <a16:creationId xmlns:a16="http://schemas.microsoft.com/office/drawing/2014/main" id="{1696D252-8F65-018F-E8FA-A1E9CC3FB300}"/>
              </a:ext>
            </a:extLst>
          </p:cNvPr>
          <p:cNvSpPr txBox="1"/>
          <p:nvPr/>
        </p:nvSpPr>
        <p:spPr>
          <a:xfrm>
            <a:off x="2491972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-3</a:t>
            </a:r>
          </a:p>
        </p:txBody>
      </p:sp>
      <p:sp>
        <p:nvSpPr>
          <p:cNvPr id="40992" name="TextBox 40991">
            <a:extLst>
              <a:ext uri="{FF2B5EF4-FFF2-40B4-BE49-F238E27FC236}">
                <a16:creationId xmlns:a16="http://schemas.microsoft.com/office/drawing/2014/main" id="{81863380-F573-BEF2-6A42-F963E476E46C}"/>
              </a:ext>
            </a:extLst>
          </p:cNvPr>
          <p:cNvSpPr txBox="1"/>
          <p:nvPr/>
        </p:nvSpPr>
        <p:spPr>
          <a:xfrm>
            <a:off x="3084624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-2</a:t>
            </a:r>
          </a:p>
        </p:txBody>
      </p:sp>
      <p:sp>
        <p:nvSpPr>
          <p:cNvPr id="40993" name="TextBox 40992">
            <a:extLst>
              <a:ext uri="{FF2B5EF4-FFF2-40B4-BE49-F238E27FC236}">
                <a16:creationId xmlns:a16="http://schemas.microsoft.com/office/drawing/2014/main" id="{0FA822F1-9D96-3E03-8C54-730B08A1A041}"/>
              </a:ext>
            </a:extLst>
          </p:cNvPr>
          <p:cNvSpPr txBox="1"/>
          <p:nvPr/>
        </p:nvSpPr>
        <p:spPr>
          <a:xfrm>
            <a:off x="3646833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-1</a:t>
            </a:r>
          </a:p>
        </p:txBody>
      </p:sp>
      <p:sp>
        <p:nvSpPr>
          <p:cNvPr id="40994" name="TextBox 40993">
            <a:extLst>
              <a:ext uri="{FF2B5EF4-FFF2-40B4-BE49-F238E27FC236}">
                <a16:creationId xmlns:a16="http://schemas.microsoft.com/office/drawing/2014/main" id="{C3C28E99-1325-3263-4FC8-845DAFA5FC75}"/>
              </a:ext>
            </a:extLst>
          </p:cNvPr>
          <p:cNvSpPr txBox="1"/>
          <p:nvPr/>
        </p:nvSpPr>
        <p:spPr>
          <a:xfrm>
            <a:off x="4796228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1</a:t>
            </a:r>
          </a:p>
        </p:txBody>
      </p:sp>
      <p:sp>
        <p:nvSpPr>
          <p:cNvPr id="40995" name="TextBox 40994">
            <a:extLst>
              <a:ext uri="{FF2B5EF4-FFF2-40B4-BE49-F238E27FC236}">
                <a16:creationId xmlns:a16="http://schemas.microsoft.com/office/drawing/2014/main" id="{A9A8CA03-DE10-7BE8-1D22-2A6866D5AAFD}"/>
              </a:ext>
            </a:extLst>
          </p:cNvPr>
          <p:cNvSpPr txBox="1"/>
          <p:nvPr/>
        </p:nvSpPr>
        <p:spPr>
          <a:xfrm>
            <a:off x="5372292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2</a:t>
            </a:r>
          </a:p>
        </p:txBody>
      </p:sp>
      <p:sp>
        <p:nvSpPr>
          <p:cNvPr id="40996" name="TextBox 40995">
            <a:extLst>
              <a:ext uri="{FF2B5EF4-FFF2-40B4-BE49-F238E27FC236}">
                <a16:creationId xmlns:a16="http://schemas.microsoft.com/office/drawing/2014/main" id="{BEBBEE97-C6FA-2123-A705-4F14AC325D7C}"/>
              </a:ext>
            </a:extLst>
          </p:cNvPr>
          <p:cNvSpPr txBox="1"/>
          <p:nvPr/>
        </p:nvSpPr>
        <p:spPr>
          <a:xfrm>
            <a:off x="5962211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3</a:t>
            </a:r>
          </a:p>
        </p:txBody>
      </p:sp>
      <p:sp>
        <p:nvSpPr>
          <p:cNvPr id="40997" name="TextBox 40996">
            <a:extLst>
              <a:ext uri="{FF2B5EF4-FFF2-40B4-BE49-F238E27FC236}">
                <a16:creationId xmlns:a16="http://schemas.microsoft.com/office/drawing/2014/main" id="{DF0A8E2A-454E-8458-2FDB-8E9097C5C3B4}"/>
              </a:ext>
            </a:extLst>
          </p:cNvPr>
          <p:cNvSpPr txBox="1"/>
          <p:nvPr/>
        </p:nvSpPr>
        <p:spPr>
          <a:xfrm>
            <a:off x="6538275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4</a:t>
            </a:r>
          </a:p>
        </p:txBody>
      </p:sp>
      <p:sp>
        <p:nvSpPr>
          <p:cNvPr id="40998" name="TextBox 40997">
            <a:extLst>
              <a:ext uri="{FF2B5EF4-FFF2-40B4-BE49-F238E27FC236}">
                <a16:creationId xmlns:a16="http://schemas.microsoft.com/office/drawing/2014/main" id="{1E885D41-4EBC-F9F0-C267-814031636439}"/>
              </a:ext>
            </a:extLst>
          </p:cNvPr>
          <p:cNvSpPr txBox="1"/>
          <p:nvPr/>
        </p:nvSpPr>
        <p:spPr>
          <a:xfrm>
            <a:off x="7081163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5</a:t>
            </a:r>
          </a:p>
        </p:txBody>
      </p:sp>
      <p:sp>
        <p:nvSpPr>
          <p:cNvPr id="40999" name="TextBox 40998">
            <a:extLst>
              <a:ext uri="{FF2B5EF4-FFF2-40B4-BE49-F238E27FC236}">
                <a16:creationId xmlns:a16="http://schemas.microsoft.com/office/drawing/2014/main" id="{AE53C7B5-7269-605C-24D2-2A6AB686B7F6}"/>
              </a:ext>
            </a:extLst>
          </p:cNvPr>
          <p:cNvSpPr txBox="1"/>
          <p:nvPr/>
        </p:nvSpPr>
        <p:spPr>
          <a:xfrm>
            <a:off x="799874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-6</a:t>
            </a:r>
          </a:p>
        </p:txBody>
      </p:sp>
      <p:sp>
        <p:nvSpPr>
          <p:cNvPr id="41000" name="TextBox 40999">
            <a:extLst>
              <a:ext uri="{FF2B5EF4-FFF2-40B4-BE49-F238E27FC236}">
                <a16:creationId xmlns:a16="http://schemas.microsoft.com/office/drawing/2014/main" id="{294346F5-B85B-9644-09D6-5169908416D5}"/>
              </a:ext>
            </a:extLst>
          </p:cNvPr>
          <p:cNvSpPr txBox="1"/>
          <p:nvPr/>
        </p:nvSpPr>
        <p:spPr>
          <a:xfrm>
            <a:off x="223810" y="4613583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-7</a:t>
            </a:r>
          </a:p>
        </p:txBody>
      </p:sp>
      <p:sp>
        <p:nvSpPr>
          <p:cNvPr id="41001" name="TextBox 41000">
            <a:extLst>
              <a:ext uri="{FF2B5EF4-FFF2-40B4-BE49-F238E27FC236}">
                <a16:creationId xmlns:a16="http://schemas.microsoft.com/office/drawing/2014/main" id="{D1CFE9EC-168E-9888-2E76-1F95BCD8E088}"/>
              </a:ext>
            </a:extLst>
          </p:cNvPr>
          <p:cNvSpPr txBox="1"/>
          <p:nvPr/>
        </p:nvSpPr>
        <p:spPr>
          <a:xfrm>
            <a:off x="7673810" y="4610692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6</a:t>
            </a:r>
          </a:p>
        </p:txBody>
      </p:sp>
      <p:sp>
        <p:nvSpPr>
          <p:cNvPr id="41002" name="TextBox 41001">
            <a:extLst>
              <a:ext uri="{FF2B5EF4-FFF2-40B4-BE49-F238E27FC236}">
                <a16:creationId xmlns:a16="http://schemas.microsoft.com/office/drawing/2014/main" id="{F18E3725-D1F2-13B1-F889-153C56E4E07A}"/>
              </a:ext>
            </a:extLst>
          </p:cNvPr>
          <p:cNvSpPr txBox="1"/>
          <p:nvPr/>
        </p:nvSpPr>
        <p:spPr>
          <a:xfrm>
            <a:off x="8216698" y="4610692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3" name="TextBox 41002">
                <a:extLst>
                  <a:ext uri="{FF2B5EF4-FFF2-40B4-BE49-F238E27FC236}">
                    <a16:creationId xmlns:a16="http://schemas.microsoft.com/office/drawing/2014/main" id="{A821D859-8ABD-E7B6-02B7-DA167A23E3E2}"/>
                  </a:ext>
                </a:extLst>
              </p:cNvPr>
              <p:cNvSpPr txBox="1"/>
              <p:nvPr/>
            </p:nvSpPr>
            <p:spPr>
              <a:xfrm>
                <a:off x="8604448" y="4380813"/>
                <a:ext cx="531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1003" name="TextBox 41002">
                <a:extLst>
                  <a:ext uri="{FF2B5EF4-FFF2-40B4-BE49-F238E27FC236}">
                    <a16:creationId xmlns:a16="http://schemas.microsoft.com/office/drawing/2014/main" id="{A821D859-8ABD-E7B6-02B7-DA167A23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4380813"/>
                <a:ext cx="53176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04" name="Straight Arrow Connector 41003">
            <a:extLst>
              <a:ext uri="{FF2B5EF4-FFF2-40B4-BE49-F238E27FC236}">
                <a16:creationId xmlns:a16="http://schemas.microsoft.com/office/drawing/2014/main" id="{301FD870-8867-6FD0-113B-EE37FD8C27D8}"/>
              </a:ext>
            </a:extLst>
          </p:cNvPr>
          <p:cNvCxnSpPr/>
          <p:nvPr/>
        </p:nvCxnSpPr>
        <p:spPr>
          <a:xfrm flipV="1">
            <a:off x="4599710" y="2575302"/>
            <a:ext cx="0" cy="37185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5" name="TextBox 41004">
            <a:extLst>
              <a:ext uri="{FF2B5EF4-FFF2-40B4-BE49-F238E27FC236}">
                <a16:creationId xmlns:a16="http://schemas.microsoft.com/office/drawing/2014/main" id="{1C00CB84-5AE9-AC89-22DA-103468B717AC}"/>
              </a:ext>
            </a:extLst>
          </p:cNvPr>
          <p:cNvSpPr txBox="1"/>
          <p:nvPr/>
        </p:nvSpPr>
        <p:spPr>
          <a:xfrm>
            <a:off x="4234188" y="6154369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</a:t>
            </a:r>
          </a:p>
        </p:txBody>
      </p:sp>
      <p:sp>
        <p:nvSpPr>
          <p:cNvPr id="41006" name="TextBox 41005">
            <a:extLst>
              <a:ext uri="{FF2B5EF4-FFF2-40B4-BE49-F238E27FC236}">
                <a16:creationId xmlns:a16="http://schemas.microsoft.com/office/drawing/2014/main" id="{59E75886-F263-02FB-A90C-5D53D49E5E37}"/>
              </a:ext>
            </a:extLst>
          </p:cNvPr>
          <p:cNvSpPr txBox="1"/>
          <p:nvPr/>
        </p:nvSpPr>
        <p:spPr>
          <a:xfrm>
            <a:off x="4256258" y="5514670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-2</a:t>
            </a:r>
          </a:p>
        </p:txBody>
      </p:sp>
      <p:sp>
        <p:nvSpPr>
          <p:cNvPr id="41007" name="TextBox 41006">
            <a:extLst>
              <a:ext uri="{FF2B5EF4-FFF2-40B4-BE49-F238E27FC236}">
                <a16:creationId xmlns:a16="http://schemas.microsoft.com/office/drawing/2014/main" id="{4C3C916C-3C1E-78C1-2219-A23537DC403B}"/>
              </a:ext>
            </a:extLst>
          </p:cNvPr>
          <p:cNvSpPr txBox="1"/>
          <p:nvPr/>
        </p:nvSpPr>
        <p:spPr>
          <a:xfrm>
            <a:off x="4234188" y="4996759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-1</a:t>
            </a:r>
          </a:p>
        </p:txBody>
      </p:sp>
      <p:sp>
        <p:nvSpPr>
          <p:cNvPr id="41008" name="TextBox 41007">
            <a:extLst>
              <a:ext uri="{FF2B5EF4-FFF2-40B4-BE49-F238E27FC236}">
                <a16:creationId xmlns:a16="http://schemas.microsoft.com/office/drawing/2014/main" id="{821DEF9A-EDD0-A900-2544-4BC460DE0A77}"/>
              </a:ext>
            </a:extLst>
          </p:cNvPr>
          <p:cNvSpPr txBox="1"/>
          <p:nvPr/>
        </p:nvSpPr>
        <p:spPr>
          <a:xfrm>
            <a:off x="4234188" y="3845550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41009" name="TextBox 41008">
            <a:extLst>
              <a:ext uri="{FF2B5EF4-FFF2-40B4-BE49-F238E27FC236}">
                <a16:creationId xmlns:a16="http://schemas.microsoft.com/office/drawing/2014/main" id="{5E4B4A76-ECB4-9BFE-86E5-B141C0C0A9C0}"/>
              </a:ext>
            </a:extLst>
          </p:cNvPr>
          <p:cNvSpPr txBox="1"/>
          <p:nvPr/>
        </p:nvSpPr>
        <p:spPr>
          <a:xfrm>
            <a:off x="4234188" y="3269486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41010" name="TextBox 41009">
            <a:extLst>
              <a:ext uri="{FF2B5EF4-FFF2-40B4-BE49-F238E27FC236}">
                <a16:creationId xmlns:a16="http://schemas.microsoft.com/office/drawing/2014/main" id="{96CF74F9-8D42-3DA2-1C29-9AA4D7845EB8}"/>
              </a:ext>
            </a:extLst>
          </p:cNvPr>
          <p:cNvSpPr txBox="1"/>
          <p:nvPr/>
        </p:nvSpPr>
        <p:spPr>
          <a:xfrm>
            <a:off x="4234188" y="2693422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41011" name="TextBox 41010">
            <a:extLst>
              <a:ext uri="{FF2B5EF4-FFF2-40B4-BE49-F238E27FC236}">
                <a16:creationId xmlns:a16="http://schemas.microsoft.com/office/drawing/2014/main" id="{7B6AEA40-8FE7-3E3F-7831-60785EC44996}"/>
              </a:ext>
            </a:extLst>
          </p:cNvPr>
          <p:cNvSpPr txBox="1"/>
          <p:nvPr/>
        </p:nvSpPr>
        <p:spPr>
          <a:xfrm>
            <a:off x="4211960" y="2159749"/>
            <a:ext cx="5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y</a:t>
            </a:r>
          </a:p>
        </p:txBody>
      </p:sp>
      <p:sp>
        <p:nvSpPr>
          <p:cNvPr id="41012" name="Oval 41011">
            <a:extLst>
              <a:ext uri="{FF2B5EF4-FFF2-40B4-BE49-F238E27FC236}">
                <a16:creationId xmlns:a16="http://schemas.microsoft.com/office/drawing/2014/main" id="{D50EF5C3-E088-3736-D087-BB34CFA71FB1}"/>
              </a:ext>
            </a:extLst>
          </p:cNvPr>
          <p:cNvSpPr/>
          <p:nvPr/>
        </p:nvSpPr>
        <p:spPr>
          <a:xfrm>
            <a:off x="5707495" y="3959078"/>
            <a:ext cx="88641" cy="88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13" name="Oval 41012">
            <a:extLst>
              <a:ext uri="{FF2B5EF4-FFF2-40B4-BE49-F238E27FC236}">
                <a16:creationId xmlns:a16="http://schemas.microsoft.com/office/drawing/2014/main" id="{BE7F0816-FB65-92DB-2D5A-95554812F5C6}"/>
              </a:ext>
            </a:extLst>
          </p:cNvPr>
          <p:cNvSpPr/>
          <p:nvPr/>
        </p:nvSpPr>
        <p:spPr>
          <a:xfrm>
            <a:off x="8011751" y="2806995"/>
            <a:ext cx="88641" cy="88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014" name="Straight Connector 41013">
            <a:extLst>
              <a:ext uri="{FF2B5EF4-FFF2-40B4-BE49-F238E27FC236}">
                <a16:creationId xmlns:a16="http://schemas.microsoft.com/office/drawing/2014/main" id="{EF666453-2A86-F633-E218-4082DAA45025}"/>
              </a:ext>
            </a:extLst>
          </p:cNvPr>
          <p:cNvCxnSpPr/>
          <p:nvPr/>
        </p:nvCxnSpPr>
        <p:spPr>
          <a:xfrm flipV="1">
            <a:off x="5751815" y="2837438"/>
            <a:ext cx="2311530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5" name="TextBox 41014">
            <a:extLst>
              <a:ext uri="{FF2B5EF4-FFF2-40B4-BE49-F238E27FC236}">
                <a16:creationId xmlns:a16="http://schemas.microsoft.com/office/drawing/2014/main" id="{09A341EF-BAEB-7B61-A092-6E2C1B470AD0}"/>
              </a:ext>
            </a:extLst>
          </p:cNvPr>
          <p:cNvSpPr txBox="1"/>
          <p:nvPr/>
        </p:nvSpPr>
        <p:spPr>
          <a:xfrm>
            <a:off x="5217201" y="4044713"/>
            <a:ext cx="8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(2, 1)</a:t>
            </a:r>
          </a:p>
        </p:txBody>
      </p:sp>
      <p:sp>
        <p:nvSpPr>
          <p:cNvPr id="41016" name="TextBox 41015">
            <a:extLst>
              <a:ext uri="{FF2B5EF4-FFF2-40B4-BE49-F238E27FC236}">
                <a16:creationId xmlns:a16="http://schemas.microsoft.com/office/drawing/2014/main" id="{37488DAD-A240-62C6-7E62-889CA9746B90}"/>
              </a:ext>
            </a:extLst>
          </p:cNvPr>
          <p:cNvSpPr txBox="1"/>
          <p:nvPr/>
        </p:nvSpPr>
        <p:spPr>
          <a:xfrm>
            <a:off x="7685220" y="2344469"/>
            <a:ext cx="8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(6, 3)</a:t>
            </a:r>
          </a:p>
        </p:txBody>
      </p:sp>
      <p:sp>
        <p:nvSpPr>
          <p:cNvPr id="41017" name="TextBox 41016">
            <a:extLst>
              <a:ext uri="{FF2B5EF4-FFF2-40B4-BE49-F238E27FC236}">
                <a16:creationId xmlns:a16="http://schemas.microsoft.com/office/drawing/2014/main" id="{9AF52E37-4B67-D86F-E92B-3C5AA5205411}"/>
              </a:ext>
            </a:extLst>
          </p:cNvPr>
          <p:cNvSpPr txBox="1"/>
          <p:nvPr/>
        </p:nvSpPr>
        <p:spPr>
          <a:xfrm>
            <a:off x="5339131" y="363881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41018" name="TextBox 41017">
            <a:extLst>
              <a:ext uri="{FF2B5EF4-FFF2-40B4-BE49-F238E27FC236}">
                <a16:creationId xmlns:a16="http://schemas.microsoft.com/office/drawing/2014/main" id="{B685E863-CD6A-B72F-456F-BCCA1DF9283C}"/>
              </a:ext>
            </a:extLst>
          </p:cNvPr>
          <p:cNvSpPr txBox="1"/>
          <p:nvPr/>
        </p:nvSpPr>
        <p:spPr>
          <a:xfrm>
            <a:off x="8167127" y="263402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cxnSp>
        <p:nvCxnSpPr>
          <p:cNvPr id="41019" name="Straight Connector 41018">
            <a:extLst>
              <a:ext uri="{FF2B5EF4-FFF2-40B4-BE49-F238E27FC236}">
                <a16:creationId xmlns:a16="http://schemas.microsoft.com/office/drawing/2014/main" id="{753AE161-AF05-C4A1-E447-413B93288095}"/>
              </a:ext>
            </a:extLst>
          </p:cNvPr>
          <p:cNvCxnSpPr/>
          <p:nvPr/>
        </p:nvCxnSpPr>
        <p:spPr>
          <a:xfrm>
            <a:off x="5751815" y="3989566"/>
            <a:ext cx="23485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0" name="Straight Connector 41019">
            <a:extLst>
              <a:ext uri="{FF2B5EF4-FFF2-40B4-BE49-F238E27FC236}">
                <a16:creationId xmlns:a16="http://schemas.microsoft.com/office/drawing/2014/main" id="{224DBD82-5C87-9A45-2F9C-95953E50EF93}"/>
              </a:ext>
            </a:extLst>
          </p:cNvPr>
          <p:cNvCxnSpPr/>
          <p:nvPr/>
        </p:nvCxnSpPr>
        <p:spPr>
          <a:xfrm flipH="1">
            <a:off x="8049490" y="2837438"/>
            <a:ext cx="13855" cy="1141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1" name="TextBox 41020">
            <a:extLst>
              <a:ext uri="{FF2B5EF4-FFF2-40B4-BE49-F238E27FC236}">
                <a16:creationId xmlns:a16="http://schemas.microsoft.com/office/drawing/2014/main" id="{FED369E3-B82C-D1CD-AEF9-2A92CA24D169}"/>
              </a:ext>
            </a:extLst>
          </p:cNvPr>
          <p:cNvSpPr txBox="1"/>
          <p:nvPr/>
        </p:nvSpPr>
        <p:spPr>
          <a:xfrm>
            <a:off x="6538275" y="3917558"/>
            <a:ext cx="80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4</a:t>
            </a:r>
          </a:p>
        </p:txBody>
      </p:sp>
      <p:sp>
        <p:nvSpPr>
          <p:cNvPr id="41022" name="TextBox 41021">
            <a:extLst>
              <a:ext uri="{FF2B5EF4-FFF2-40B4-BE49-F238E27FC236}">
                <a16:creationId xmlns:a16="http://schemas.microsoft.com/office/drawing/2014/main" id="{6B147B73-BE7F-90F6-A32F-299BBB81C50C}"/>
              </a:ext>
            </a:extLst>
          </p:cNvPr>
          <p:cNvSpPr txBox="1"/>
          <p:nvPr/>
        </p:nvSpPr>
        <p:spPr>
          <a:xfrm>
            <a:off x="8082573" y="3223319"/>
            <a:ext cx="80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41023" name="TextBox 41022">
            <a:extLst>
              <a:ext uri="{FF2B5EF4-FFF2-40B4-BE49-F238E27FC236}">
                <a16:creationId xmlns:a16="http://schemas.microsoft.com/office/drawing/2014/main" id="{342844DD-2F09-17A1-C111-DA6368C2AB3B}"/>
              </a:ext>
            </a:extLst>
          </p:cNvPr>
          <p:cNvSpPr txBox="1"/>
          <p:nvPr/>
        </p:nvSpPr>
        <p:spPr>
          <a:xfrm>
            <a:off x="489693" y="2693422"/>
            <a:ext cx="329021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a</a:t>
            </a:r>
            <a:r>
              <a:rPr lang="en-GB" sz="2400" baseline="30000" dirty="0"/>
              <a:t>2</a:t>
            </a:r>
            <a:r>
              <a:rPr lang="en-GB" sz="2400" dirty="0"/>
              <a:t> + b</a:t>
            </a:r>
            <a:r>
              <a:rPr lang="en-GB" sz="2400" baseline="30000" dirty="0"/>
              <a:t>2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4</a:t>
            </a:r>
            <a:r>
              <a:rPr lang="en-GB" sz="2400" baseline="30000" dirty="0"/>
              <a:t>2</a:t>
            </a:r>
            <a:r>
              <a:rPr lang="en-GB" sz="2400" dirty="0"/>
              <a:t> + 2</a:t>
            </a:r>
            <a:r>
              <a:rPr lang="en-GB" sz="2400" baseline="30000" dirty="0"/>
              <a:t>2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16 + 4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20</a:t>
            </a:r>
          </a:p>
          <a:p>
            <a:endParaRPr lang="en-GB" sz="2400" dirty="0"/>
          </a:p>
          <a:p>
            <a:r>
              <a:rPr lang="en-GB" sz="2400" dirty="0"/>
              <a:t>c = √20</a:t>
            </a:r>
          </a:p>
          <a:p>
            <a:endParaRPr lang="en-GB" sz="2400" dirty="0"/>
          </a:p>
          <a:p>
            <a:r>
              <a:rPr lang="en-GB" sz="2400" dirty="0"/>
              <a:t>c = 4.47 (2dp)</a:t>
            </a:r>
          </a:p>
        </p:txBody>
      </p:sp>
    </p:spTree>
    <p:extLst>
      <p:ext uri="{BB962C8B-B14F-4D97-AF65-F5344CB8AC3E}">
        <p14:creationId xmlns:p14="http://schemas.microsoft.com/office/powerpoint/2010/main" val="3446726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1" grpId="0"/>
      <p:bldP spid="41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178731-AB74-2E5C-430A-15DED17EB538}"/>
              </a:ext>
            </a:extLst>
          </p:cNvPr>
          <p:cNvSpPr txBox="1">
            <a:spLocks/>
          </p:cNvSpPr>
          <p:nvPr/>
        </p:nvSpPr>
        <p:spPr>
          <a:xfrm>
            <a:off x="457200" y="1351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/>
              <a:t>Length of a line segment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E3E14C-3DE8-2E4E-AD0C-9A44B3ABD344}"/>
              </a:ext>
            </a:extLst>
          </p:cNvPr>
          <p:cNvSpPr txBox="1">
            <a:spLocks/>
          </p:cNvSpPr>
          <p:nvPr/>
        </p:nvSpPr>
        <p:spPr bwMode="auto">
          <a:xfrm>
            <a:off x="457200" y="101517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What is the length of the line between the points (1, 6) and (5, 9)?</a:t>
            </a:r>
          </a:p>
          <a:p>
            <a:endParaRPr lang="en-GB"/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5F2F7-9255-5362-AA5F-4C62DE6D25FF}"/>
              </a:ext>
            </a:extLst>
          </p:cNvPr>
          <p:cNvCxnSpPr/>
          <p:nvPr/>
        </p:nvCxnSpPr>
        <p:spPr>
          <a:xfrm flipV="1">
            <a:off x="1403648" y="3289518"/>
            <a:ext cx="2016224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EB99E8F-6FC2-FBC9-B7EA-6F72D43EB016}"/>
              </a:ext>
            </a:extLst>
          </p:cNvPr>
          <p:cNvSpPr/>
          <p:nvPr/>
        </p:nvSpPr>
        <p:spPr>
          <a:xfrm>
            <a:off x="3347864" y="321751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10ACDA-6625-B2DC-8CD3-FA6A5153FB59}"/>
              </a:ext>
            </a:extLst>
          </p:cNvPr>
          <p:cNvSpPr/>
          <p:nvPr/>
        </p:nvSpPr>
        <p:spPr>
          <a:xfrm>
            <a:off x="1331640" y="516172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91151-9A25-1703-B2ED-91E10339C7A3}"/>
              </a:ext>
            </a:extLst>
          </p:cNvPr>
          <p:cNvSpPr txBox="1"/>
          <p:nvPr/>
        </p:nvSpPr>
        <p:spPr>
          <a:xfrm>
            <a:off x="467544" y="49985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(1, 6)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2FA00-3645-F9AE-7AD8-AF85C761CA9B}"/>
              </a:ext>
            </a:extLst>
          </p:cNvPr>
          <p:cNvSpPr txBox="1"/>
          <p:nvPr/>
        </p:nvSpPr>
        <p:spPr>
          <a:xfrm>
            <a:off x="2879812" y="276629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(5, 9)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182420-2EF3-EF02-654B-E061A6C6C920}"/>
              </a:ext>
            </a:extLst>
          </p:cNvPr>
          <p:cNvCxnSpPr/>
          <p:nvPr/>
        </p:nvCxnSpPr>
        <p:spPr>
          <a:xfrm>
            <a:off x="1403648" y="5233734"/>
            <a:ext cx="201622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AA5435-C60A-F7EF-D5D5-4E479BAB772E}"/>
              </a:ext>
            </a:extLst>
          </p:cNvPr>
          <p:cNvCxnSpPr/>
          <p:nvPr/>
        </p:nvCxnSpPr>
        <p:spPr>
          <a:xfrm flipV="1">
            <a:off x="3419872" y="3289518"/>
            <a:ext cx="0" cy="19442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2DA575-53A7-5357-2086-0DB9BDE4D46A}"/>
              </a:ext>
            </a:extLst>
          </p:cNvPr>
          <p:cNvSpPr txBox="1"/>
          <p:nvPr/>
        </p:nvSpPr>
        <p:spPr>
          <a:xfrm>
            <a:off x="1907704" y="51617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75A78-9E08-E449-8837-7F0B1E87AD1A}"/>
              </a:ext>
            </a:extLst>
          </p:cNvPr>
          <p:cNvSpPr txBox="1"/>
          <p:nvPr/>
        </p:nvSpPr>
        <p:spPr>
          <a:xfrm>
            <a:off x="3059832" y="408160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5CE70-90D8-874D-4A26-DF728D010901}"/>
              </a:ext>
            </a:extLst>
          </p:cNvPr>
          <p:cNvSpPr txBox="1"/>
          <p:nvPr/>
        </p:nvSpPr>
        <p:spPr>
          <a:xfrm>
            <a:off x="5108267" y="1646207"/>
            <a:ext cx="329021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a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b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4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+ 3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16 + 9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25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 = √25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 = 5</a:t>
            </a:r>
          </a:p>
        </p:txBody>
      </p:sp>
    </p:spTree>
    <p:extLst>
      <p:ext uri="{BB962C8B-B14F-4D97-AF65-F5344CB8AC3E}">
        <p14:creationId xmlns:p14="http://schemas.microsoft.com/office/powerpoint/2010/main" val="90019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313" y="332656"/>
            <a:ext cx="6775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429000"/>
            <a:ext cx="3888432" cy="31860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808</Words>
  <Application>Microsoft Office PowerPoint</Application>
  <PresentationFormat>On-screen Show (4:3)</PresentationFormat>
  <Paragraphs>197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Slope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Liam</dc:creator>
  <cp:lastModifiedBy>Lyn ZHANG</cp:lastModifiedBy>
  <cp:revision>30</cp:revision>
  <dcterms:created xsi:type="dcterms:W3CDTF">2013-04-03T09:29:55Z</dcterms:created>
  <dcterms:modified xsi:type="dcterms:W3CDTF">2022-11-21T20:30:57Z</dcterms:modified>
</cp:coreProperties>
</file>