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0" r:id="rId5"/>
    <p:sldId id="275" r:id="rId6"/>
    <p:sldId id="271" r:id="rId7"/>
    <p:sldId id="272" r:id="rId8"/>
    <p:sldId id="273" r:id="rId9"/>
    <p:sldId id="274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page" id="{A763EDEB-A98E-4EC0-8FD6-CA529ADDD76F}">
          <p14:sldIdLst>
            <p14:sldId id="270"/>
            <p14:sldId id="275"/>
            <p14:sldId id="271"/>
            <p14:sldId id="272"/>
            <p14:sldId id="273"/>
            <p14:sldId id="274"/>
          </p14:sldIdLst>
        </p14:section>
        <p14:section name="Pages" id="{34DEB4B2-24F2-4C55-9594-6F59C8C46AA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 showGuides="1">
      <p:cViewPr varScale="1">
        <p:scale>
          <a:sx n="62" d="100"/>
          <a:sy n="62" d="100"/>
        </p:scale>
        <p:origin x="7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BE994-7BFB-45A9-801C-EDCF12BFDAF7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4B5E6-B6B7-4737-86FD-3432167378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90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5FA1047-EFC5-49CF-A87F-AC3CF9B2CACF}" type="slidenum">
              <a:rPr lang="en-AU" smtClean="0">
                <a:latin typeface="Times New Roman" pitchFamily="18" charset="0"/>
              </a:rPr>
              <a:pPr/>
              <a:t>1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D372AB-508A-4979-BEF1-2ACB721D58EF}" type="slidenum">
              <a:rPr lang="en-AU" smtClean="0">
                <a:latin typeface="Times New Roman" pitchFamily="18" charset="0"/>
              </a:rPr>
              <a:pPr/>
              <a:t>3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100CF0-452C-4F60-8B15-911A848BEF59}" type="slidenum">
              <a:rPr lang="en-AU" smtClean="0">
                <a:latin typeface="Times New Roman" pitchFamily="18" charset="0"/>
              </a:rPr>
              <a:pPr/>
              <a:t>4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A9E4C3-F7ED-4FEB-B1A4-AA17157235B5}" type="slidenum">
              <a:rPr lang="en-AU" smtClean="0">
                <a:latin typeface="Times New Roman" pitchFamily="18" charset="0"/>
              </a:rPr>
              <a:pPr/>
              <a:t>5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2EA4E3-6538-4709-9EE3-8F9069EF2E2C}" type="slidenum">
              <a:rPr lang="en-AU" smtClean="0">
                <a:latin typeface="Times New Roman" pitchFamily="18" charset="0"/>
              </a:rPr>
              <a:pPr/>
              <a:t>6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281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221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468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052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720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052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6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77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00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11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82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EE94-658A-4332-B803-99AC2398A1FD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B08E6-F9BF-41E3-B877-DC8FD3155C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57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752600"/>
            <a:ext cx="7239000" cy="2209800"/>
          </a:xfrm>
        </p:spPr>
        <p:txBody>
          <a:bodyPr/>
          <a:lstStyle/>
          <a:p>
            <a:pPr eaLnBrk="1" hangingPunct="1"/>
            <a:r>
              <a:rPr lang="en-GB">
                <a:solidFill>
                  <a:srgbClr val="C00202"/>
                </a:solidFill>
                <a:cs typeface="Times New Roman" pitchFamily="18" charset="0"/>
              </a:rPr>
              <a:t>G</a:t>
            </a:r>
            <a:r>
              <a:rPr lang="en-GB">
                <a:cs typeface="Times New Roman" pitchFamily="18" charset="0"/>
              </a:rPr>
              <a:t>oods and </a:t>
            </a:r>
            <a:r>
              <a:rPr lang="en-GB">
                <a:solidFill>
                  <a:srgbClr val="C00202"/>
                </a:solidFill>
                <a:cs typeface="Times New Roman" pitchFamily="18" charset="0"/>
              </a:rPr>
              <a:t>S</a:t>
            </a:r>
            <a:r>
              <a:rPr lang="en-GB">
                <a:cs typeface="Times New Roman" pitchFamily="18" charset="0"/>
              </a:rPr>
              <a:t>ervices </a:t>
            </a:r>
            <a:r>
              <a:rPr lang="en-GB">
                <a:solidFill>
                  <a:srgbClr val="C00202"/>
                </a:solidFill>
                <a:cs typeface="Times New Roman" pitchFamily="18" charset="0"/>
              </a:rPr>
              <a:t>T</a:t>
            </a:r>
            <a:r>
              <a:rPr lang="en-GB">
                <a:cs typeface="Times New Roman" pitchFamily="18" charset="0"/>
              </a:rPr>
              <a:t>ax</a:t>
            </a: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8872-0C81-DF2E-7098-ED2D06333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Formulas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hazemagazine.co.uk/wp-content/uploads/2014/07/soh-cah-toa-triangles.jpg">
            <a:extLst>
              <a:ext uri="{FF2B5EF4-FFF2-40B4-BE49-F238E27FC236}">
                <a16:creationId xmlns:a16="http://schemas.microsoft.com/office/drawing/2014/main" id="{4ED2867D-0501-5E18-08E5-E0FAE2817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24902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450EC0-5D60-6044-ED7B-83AA26D46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2996953"/>
            <a:ext cx="576064" cy="4987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20F077-C7F4-ED65-7685-6DB27824F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856187"/>
            <a:ext cx="576064" cy="4987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C7DD04-78D3-4EE2-7AD0-AC07DA6CB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043" y="3801367"/>
            <a:ext cx="576064" cy="4987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16477B-084E-9694-5AB6-BBFDC6D15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2930268"/>
            <a:ext cx="576064" cy="4987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83421FF-7519-CC45-AC59-30972EBB9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503" y="3801367"/>
            <a:ext cx="576064" cy="4987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7687C98-3484-E6A1-6065-5D5B2A753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7856" y="3801367"/>
            <a:ext cx="576064" cy="4987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9AAE8C5-35CC-60CC-C956-80B44F3ED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7903" y="2916214"/>
            <a:ext cx="576064" cy="4987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3540B46-9361-D20C-8EB4-FAE84244E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80" y="3884875"/>
            <a:ext cx="576064" cy="4987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9B9A3A-A478-2FAE-83A1-F4A45AEFF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192" y="3801367"/>
            <a:ext cx="576064" cy="4987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B1F39-A1A6-E8B2-DDFC-C0D96991E826}"/>
              </a:ext>
            </a:extLst>
          </p:cNvPr>
          <p:cNvSpPr txBox="1"/>
          <p:nvPr/>
        </p:nvSpPr>
        <p:spPr>
          <a:xfrm>
            <a:off x="504653" y="3801367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Amount of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BA82F9-E62F-4F45-D1FA-A064A31F223C}"/>
              </a:ext>
            </a:extLst>
          </p:cNvPr>
          <p:cNvSpPr txBox="1"/>
          <p:nvPr/>
        </p:nvSpPr>
        <p:spPr>
          <a:xfrm>
            <a:off x="7277752" y="2717969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Cost with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4D01AD-6D6D-5E06-F1A1-F65F4059DEEE}"/>
              </a:ext>
            </a:extLst>
          </p:cNvPr>
          <p:cNvSpPr txBox="1"/>
          <p:nvPr/>
        </p:nvSpPr>
        <p:spPr>
          <a:xfrm>
            <a:off x="6712492" y="3620731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Cost without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DF8A94-7150-EA98-6CBC-FBCADA11AA93}"/>
              </a:ext>
            </a:extLst>
          </p:cNvPr>
          <p:cNvSpPr txBox="1"/>
          <p:nvPr/>
        </p:nvSpPr>
        <p:spPr>
          <a:xfrm>
            <a:off x="1823967" y="380531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10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FA3FE7-A15A-651B-287C-95441C9E0398}"/>
              </a:ext>
            </a:extLst>
          </p:cNvPr>
          <p:cNvSpPr txBox="1"/>
          <p:nvPr/>
        </p:nvSpPr>
        <p:spPr>
          <a:xfrm>
            <a:off x="4894265" y="39138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11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312259-B427-0335-FD33-76A7FBACC8C4}"/>
              </a:ext>
            </a:extLst>
          </p:cNvPr>
          <p:cNvSpPr txBox="1"/>
          <p:nvPr/>
        </p:nvSpPr>
        <p:spPr>
          <a:xfrm>
            <a:off x="7921213" y="390801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1.1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18B9D9-0A96-0EBE-07CF-5978120B9DF3}"/>
              </a:ext>
            </a:extLst>
          </p:cNvPr>
          <p:cNvSpPr txBox="1"/>
          <p:nvPr/>
        </p:nvSpPr>
        <p:spPr>
          <a:xfrm>
            <a:off x="1188132" y="2752585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Cost without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DCABA7-BBFD-6C38-F6EB-A9865F9614C2}"/>
              </a:ext>
            </a:extLst>
          </p:cNvPr>
          <p:cNvSpPr txBox="1"/>
          <p:nvPr/>
        </p:nvSpPr>
        <p:spPr>
          <a:xfrm>
            <a:off x="4319972" y="2738537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Cost with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47DF67-F8A7-2FD7-06B5-35089DAA0AE8}"/>
              </a:ext>
            </a:extLst>
          </p:cNvPr>
          <p:cNvSpPr txBox="1"/>
          <p:nvPr/>
        </p:nvSpPr>
        <p:spPr>
          <a:xfrm>
            <a:off x="3624309" y="372516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Amount of GST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3CFC4C-5D7A-98CB-A9FA-25F3EDA74F5E}"/>
              </a:ext>
            </a:extLst>
          </p:cNvPr>
          <p:cNvSpPr txBox="1"/>
          <p:nvPr/>
        </p:nvSpPr>
        <p:spPr>
          <a:xfrm>
            <a:off x="4439713" y="3697868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×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211476-E00A-F2EC-19B8-38650282511F}"/>
              </a:ext>
            </a:extLst>
          </p:cNvPr>
          <p:cNvSpPr txBox="1"/>
          <p:nvPr/>
        </p:nvSpPr>
        <p:spPr>
          <a:xfrm>
            <a:off x="4871761" y="3409836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÷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3D44AB-0A54-DCCB-41A8-D070D0685C07}"/>
              </a:ext>
            </a:extLst>
          </p:cNvPr>
          <p:cNvSpPr txBox="1"/>
          <p:nvPr/>
        </p:nvSpPr>
        <p:spPr>
          <a:xfrm>
            <a:off x="1415377" y="3697868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×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FF4E42-A5DF-3F18-E1BB-03A1896526A5}"/>
              </a:ext>
            </a:extLst>
          </p:cNvPr>
          <p:cNvSpPr txBox="1"/>
          <p:nvPr/>
        </p:nvSpPr>
        <p:spPr>
          <a:xfrm>
            <a:off x="7536057" y="3697868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×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477778-A034-DCCC-0B21-4FF512EF8A54}"/>
              </a:ext>
            </a:extLst>
          </p:cNvPr>
          <p:cNvSpPr txBox="1"/>
          <p:nvPr/>
        </p:nvSpPr>
        <p:spPr>
          <a:xfrm>
            <a:off x="1775417" y="3409836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÷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D56B7A-D0BE-68ED-D723-8F74D3F595F3}"/>
              </a:ext>
            </a:extLst>
          </p:cNvPr>
          <p:cNvSpPr txBox="1"/>
          <p:nvPr/>
        </p:nvSpPr>
        <p:spPr>
          <a:xfrm>
            <a:off x="7896097" y="3409836"/>
            <a:ext cx="42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>
                <a:solidFill>
                  <a:srgbClr val="00B050"/>
                </a:solidFill>
              </a:rPr>
              <a:t>÷</a:t>
            </a:r>
          </a:p>
        </p:txBody>
      </p:sp>
    </p:spTree>
    <p:extLst>
      <p:ext uri="{BB962C8B-B14F-4D97-AF65-F5344CB8AC3E}">
        <p14:creationId xmlns:p14="http://schemas.microsoft.com/office/powerpoint/2010/main" val="331227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72816"/>
            <a:ext cx="7467600" cy="132518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>
                <a:cs typeface="Times New Roman" pitchFamily="18" charset="0"/>
              </a:rPr>
              <a:t>Rate = 10% charged on the supply of most goods and services </a:t>
            </a:r>
            <a:r>
              <a:rPr lang="en-GB" sz="2800" b="1" u="sng" dirty="0">
                <a:cs typeface="Times New Roman" pitchFamily="18" charset="0"/>
              </a:rPr>
              <a:t>consumed</a:t>
            </a:r>
            <a:r>
              <a:rPr lang="en-GB" sz="2800" dirty="0">
                <a:cs typeface="Times New Roman" pitchFamily="18" charset="0"/>
              </a:rPr>
              <a:t> in Australia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AU" sz="3600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438400" y="228600"/>
            <a:ext cx="5181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6600"/>
              </a:buClr>
            </a:pPr>
            <a:r>
              <a:rPr lang="en-AU" sz="3800" b="1" dirty="0">
                <a:solidFill>
                  <a:schemeClr val="bg1"/>
                </a:solidFill>
              </a:rPr>
              <a:t>Overview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</a:pPr>
            <a:endParaRPr lang="en-AU" sz="3800" b="1" dirty="0"/>
          </a:p>
          <a:p>
            <a:pPr>
              <a:spcBef>
                <a:spcPct val="50000"/>
              </a:spcBef>
            </a:pPr>
            <a:endParaRPr lang="en-AU" sz="2400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209AC7-F9E7-F1CB-C523-C016C42F7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57" y="2924944"/>
            <a:ext cx="7991264" cy="13251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08AB80-BF31-B015-615E-D32899CB20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891" y="4422590"/>
            <a:ext cx="8744217" cy="1325185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9388" y="304800"/>
            <a:ext cx="87852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6600"/>
              </a:buClr>
            </a:pPr>
            <a:r>
              <a:rPr lang="en-GB" sz="3800" b="1" dirty="0">
                <a:solidFill>
                  <a:schemeClr val="bg1"/>
                </a:solidFill>
                <a:cs typeface="Times New Roman" pitchFamily="18" charset="0"/>
              </a:rPr>
              <a:t>Example</a:t>
            </a:r>
          </a:p>
          <a:p>
            <a:pPr>
              <a:spcBef>
                <a:spcPct val="50000"/>
              </a:spcBef>
            </a:pPr>
            <a:endParaRPr lang="en-AU" sz="3800" dirty="0">
              <a:solidFill>
                <a:schemeClr val="bg1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04EF16-348C-F406-1634-90C683D20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628800"/>
            <a:ext cx="8976721" cy="194421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0DC7CD-4232-6BF4-DDE5-EA88A4918B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443" y="3933056"/>
            <a:ext cx="8745170" cy="22767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CC4C34-3F43-E668-20BD-EB72100F17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784" y="3742529"/>
            <a:ext cx="5284449" cy="468687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79388" y="304800"/>
            <a:ext cx="89646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6600"/>
              </a:buClr>
            </a:pPr>
            <a:r>
              <a:rPr lang="en-GB" sz="3800" b="1" dirty="0">
                <a:solidFill>
                  <a:schemeClr val="bg1"/>
                </a:solidFill>
                <a:cs typeface="Times New Roman" pitchFamily="18" charset="0"/>
              </a:rPr>
              <a:t>Example </a:t>
            </a:r>
          </a:p>
          <a:p>
            <a:pPr>
              <a:spcBef>
                <a:spcPct val="20000"/>
              </a:spcBef>
              <a:buClr>
                <a:srgbClr val="FF6600"/>
              </a:buClr>
            </a:pPr>
            <a:endParaRPr lang="en-GB" sz="3800" b="1" dirty="0">
              <a:solidFill>
                <a:srgbClr val="2E9D07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AU" sz="3800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B5EAFE-D9D8-DE4B-1807-697F67AB5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084" y="1700808"/>
            <a:ext cx="5321831" cy="9616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A780D0-2CD5-7BB6-66C5-91EA0CF6E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56" y="3212976"/>
            <a:ext cx="9011288" cy="2160240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0" y="304800"/>
            <a:ext cx="876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  <a:buClr>
                <a:srgbClr val="FF6600"/>
              </a:buClr>
            </a:pPr>
            <a:r>
              <a:rPr lang="en-GB" sz="3800" b="1" dirty="0">
                <a:solidFill>
                  <a:schemeClr val="bg1"/>
                </a:solidFill>
                <a:cs typeface="Times New Roman" pitchFamily="18" charset="0"/>
              </a:rPr>
              <a:t>Example 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</a:pPr>
            <a:endParaRPr lang="en-GB" sz="3800" b="1" dirty="0">
              <a:solidFill>
                <a:srgbClr val="2E9D07"/>
              </a:solidFill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</a:pPr>
            <a:endParaRPr lang="en-GB" sz="3800" b="1" dirty="0">
              <a:solidFill>
                <a:srgbClr val="2E9D07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AU" sz="3800" dirty="0">
              <a:solidFill>
                <a:schemeClr val="accent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D0DCA6-17AF-A61C-E1E5-A35E37AAF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073" y="1700808"/>
            <a:ext cx="8449854" cy="847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A1CD8E-3359-79E5-39FE-6715A90079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362" y="3281342"/>
            <a:ext cx="8059275" cy="2953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21AC04-A963-D181-4F55-4D7C614CB8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527" y="3861048"/>
            <a:ext cx="8287907" cy="1971950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5F288DFA518747B451136D4744D436" ma:contentTypeVersion="0" ma:contentTypeDescription="Create a new document." ma:contentTypeScope="" ma:versionID="83a30c0025da54ddea1e8e0e15dd1f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C18FD7-9F09-4D6D-B151-6F2323190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1505BD0-8E29-4526-8AD4-EA8F831AE2EC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5E34246-B397-47D2-B9D1-1C6812F267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</TotalTime>
  <Words>57</Words>
  <Application>Microsoft Office PowerPoint</Application>
  <PresentationFormat>On-screen Show (4:3)</PresentationFormat>
  <Paragraphs>28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Goods and Services Tax</vt:lpstr>
      <vt:lpstr>Formulas</vt:lpstr>
      <vt:lpstr>PowerPoint Presentation</vt:lpstr>
      <vt:lpstr>PowerPoint Presentation</vt:lpstr>
      <vt:lpstr>PowerPoint Presentation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jmillard10</dc:creator>
  <cp:lastModifiedBy>Lyn ZHANG</cp:lastModifiedBy>
  <cp:revision>13</cp:revision>
  <dcterms:created xsi:type="dcterms:W3CDTF">2013-02-05T04:29:22Z</dcterms:created>
  <dcterms:modified xsi:type="dcterms:W3CDTF">2024-02-08T21:35:36Z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0x010100AC5F288DFA518747B451136D4744D436</vt:lpwstr>
  </property>
</Properties>
</file>