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media/audio1.bin" ContentType="audio/unknown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7" r:id="rId3"/>
    <p:sldId id="280" r:id="rId4"/>
    <p:sldId id="291" r:id="rId5"/>
    <p:sldId id="264" r:id="rId6"/>
    <p:sldId id="292" r:id="rId7"/>
    <p:sldId id="293" r:id="rId8"/>
    <p:sldId id="294" r:id="rId9"/>
    <p:sldId id="295" r:id="rId10"/>
    <p:sldId id="296" r:id="rId11"/>
    <p:sldId id="297" r:id="rId12"/>
    <p:sldId id="290" r:id="rId13"/>
    <p:sldId id="257" r:id="rId14"/>
    <p:sldId id="258" r:id="rId15"/>
    <p:sldId id="266" r:id="rId16"/>
    <p:sldId id="260" r:id="rId17"/>
    <p:sldId id="262" r:id="rId18"/>
    <p:sldId id="279" r:id="rId19"/>
  </p:sldIdLst>
  <p:sldSz cx="9144000" cy="6858000" type="screen4x3"/>
  <p:notesSz cx="6858000" cy="9207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60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60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60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60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60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60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60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60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60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821"/>
    <a:srgbClr val="FF51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960" autoAdjust="0"/>
  </p:normalViewPr>
  <p:slideViewPr>
    <p:cSldViewPr>
      <p:cViewPr varScale="1">
        <p:scale>
          <a:sx n="50" d="100"/>
          <a:sy n="50" d="100"/>
        </p:scale>
        <p:origin x="1734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56098E60-C018-2C24-E608-239D669902F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B8648699-5143-1703-E726-E5A761E7924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3AD48529-ECC3-4AF6-8D9B-7D422245847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47125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5">
            <a:extLst>
              <a:ext uri="{FF2B5EF4-FFF2-40B4-BE49-F238E27FC236}">
                <a16:creationId xmlns:a16="http://schemas.microsoft.com/office/drawing/2014/main" id="{F0B800A2-FC75-AB1B-36F3-E77168C241F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47125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037ECA1-9989-4130-B2CC-A76B5C0A9F8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5A680-94DA-4AD3-9DE4-894E9C261D76}" type="datetimeFigureOut">
              <a:rPr lang="en-AU" smtClean="0"/>
              <a:t>9/02/2024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57313" y="1150938"/>
            <a:ext cx="4143375" cy="3108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30713"/>
            <a:ext cx="5486400" cy="36258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45538"/>
            <a:ext cx="2971800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45538"/>
            <a:ext cx="2971800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E9ED19-6894-4C3E-9E28-7F549052604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7841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https://www.mathgames.com/skill/7.31-solving-proportions</a:t>
            </a:r>
          </a:p>
          <a:p>
            <a:r>
              <a:rPr lang="en-AU" dirty="0"/>
              <a:t>https://quizizz.com/admin/quiz/5817addeefa277402cee5a37/solving-proportions</a:t>
            </a:r>
          </a:p>
          <a:p>
            <a:r>
              <a:rPr lang="en-AU" dirty="0"/>
              <a:t>https://create.kahoot.it/details/439b683f-c311-42c7-a7bd-7e7f00de082a</a:t>
            </a:r>
          </a:p>
          <a:p>
            <a:r>
              <a:rPr lang="en-AU" dirty="0"/>
              <a:t>https://quizizz.com/admin/quiz/58e3bbb1578787c01e4c9aa2?source=quiz_share</a:t>
            </a:r>
          </a:p>
          <a:p>
            <a:r>
              <a:rPr lang="en-AU"/>
              <a:t>https://quizizz.com/admin/presentation/602f140eb92419001e655fde?source=lesson_share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E9ED19-6894-4C3E-9E28-7F549052604D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9739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FA373CE-1E6C-DCD7-48D1-0D1DB249A3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fguilbert</a:t>
            </a:r>
            <a:endParaRPr lang="en-US" sz="140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A145206-C0EB-E9FA-70CA-716BCAE363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C7CC7C-69FF-4BCA-8639-8AF464023F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EBA00A-A2C9-4685-B028-C24799D77F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9113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2A59D58-92A9-1820-1B6F-C9FAED0831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fguilbert</a:t>
            </a:r>
            <a:endParaRPr lang="en-US" sz="140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CEADADF-F9BF-88F6-806E-757E3EF386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00AFA3E-BD83-3B91-2B8E-F7CCDDAB95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D4D7F9-20B4-407D-B2C7-EBBCCAD754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1867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6E104E-F891-FC57-60B1-B8730ABCC7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fguilbert</a:t>
            </a:r>
            <a:endParaRPr lang="en-US" sz="140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9AA2B4A-574B-E967-4A31-04CA0776FA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853EAE-267C-A072-A9F8-E092A3CE40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24A734-D134-439B-817B-C22A3728A7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233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4A6B1AC-7925-D692-D386-52FAA09A9F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3EC03FC-0548-EA86-783B-FF58E856C0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3A2FF6F-0F43-EB2C-B324-539384FE3C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E7A43A-7303-4D3E-A072-B267132E7D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9123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85B4870-7959-1E09-D032-F24A5AD287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fguilbert</a:t>
            </a:r>
            <a:endParaRPr lang="en-US" sz="140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18D9A47-3921-034B-376F-E77843B982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C0A5AD5-C03C-24E5-11B7-5D541C5B85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2217A7-B881-42A8-B0AF-589269779C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7373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32C357D-9198-E7D1-4998-9E01E646F1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fguilbert</a:t>
            </a:r>
            <a:endParaRPr lang="en-US" sz="140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DBE738A-313B-9A8A-8B94-8D51A6A69F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5259394-FAF8-3598-1849-37198626FE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CFCAAC-2CDA-40A2-9757-0C54EC55C1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9389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24D9A9-7D3D-B4CC-B41B-49AE15C364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fguilbert</a:t>
            </a:r>
            <a:endParaRPr lang="en-US" sz="14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F17833-A861-5321-3AF8-5766BE8FA5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210553-3D0A-CBE8-B68F-6A215C6B98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911C9A-0085-44E1-95FF-F0DE57656E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4740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4711970-D91E-1C70-C222-7FC68B9982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fguilbert</a:t>
            </a:r>
            <a:endParaRPr lang="en-US" sz="140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E60E211-6CB9-E1F0-A5DD-9B5E8B18FB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1DA3854-42AE-8B1B-649D-8FA797335E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002617-0178-4666-9817-1BF4E8C25C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710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E33C3A0-41D8-821B-2002-065BC8A8F8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fguilbert</a:t>
            </a:r>
            <a:endParaRPr lang="en-US" sz="140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193B92C-34E8-7FAE-A3F1-F56D2C8F52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AE8E3AC-BCAA-D19B-33DC-D309CA93CA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2AC275-C799-45D8-9DED-0142DADC95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9347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1AEB02F-70E2-DF98-3E44-6BAE35F870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fguilbert</a:t>
            </a:r>
            <a:endParaRPr lang="en-US" sz="140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0928B9E-CAE9-EE56-8492-810A2F6FD1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4ECCF0D-CA01-EEC2-9100-75569D7087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A535C7-83D7-47D4-8E40-48ED39F349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0971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740814-A3A6-C3D5-2480-65312C54D6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fguilbert</a:t>
            </a:r>
            <a:endParaRPr lang="en-US" sz="14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15ACFF-D496-7F78-06A7-451E26C108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802C5C-7D1F-8495-3A8C-8DEC805BB3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97F464-03B4-4BA7-8E6D-371EA6B830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4796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7DFCCA-6BED-1E5B-7930-103D6F4CDD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fguilbert</a:t>
            </a:r>
            <a:endParaRPr lang="en-US" sz="14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CA59D7-A73A-0332-BBD7-A9A2A9780D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D70C2C-3EA2-28E9-52A3-FE09F7B8FD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8FEC16-84A2-43BF-992B-97BAF36335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3578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266B7F3-CD49-56DC-B9E9-545E6EBEE9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743FF03-0916-9E0D-CC8C-A628741D7A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E31F587-EEF9-1427-8FA5-01E5D5BE92A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latin typeface="+mn-lt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fguilbert</a:t>
            </a:r>
            <a:endParaRPr lang="en-US" sz="140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039F23A-58B1-0A81-B7A2-C585DE07870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CC6CEDE-9AA4-27D9-00FD-063F4D49C5F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" panose="02020603050405020304" pitchFamily="18" charset="0"/>
              </a:defRPr>
            </a:lvl1pPr>
          </a:lstStyle>
          <a:p>
            <a:fld id="{2220FF68-E79A-4451-975C-0B8E6355013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21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1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7" Type="http://schemas.openxmlformats.org/officeDocument/2006/relationships/image" Target="../media/image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9.wmf"/><Relationship Id="rId18" Type="http://schemas.openxmlformats.org/officeDocument/2006/relationships/image" Target="../media/image11.jpeg"/><Relationship Id="rId3" Type="http://schemas.openxmlformats.org/officeDocument/2006/relationships/image" Target="../media/image4.wmf"/><Relationship Id="rId7" Type="http://schemas.openxmlformats.org/officeDocument/2006/relationships/image" Target="../media/image6.wmf"/><Relationship Id="rId12" Type="http://schemas.openxmlformats.org/officeDocument/2006/relationships/oleObject" Target="../embeddings/oleObject9.bin"/><Relationship Id="rId17" Type="http://schemas.openxmlformats.org/officeDocument/2006/relationships/oleObject" Target="../embeddings/oleObject12.bin"/><Relationship Id="rId2" Type="http://schemas.openxmlformats.org/officeDocument/2006/relationships/oleObject" Target="../embeddings/oleObject4.bin"/><Relationship Id="rId16" Type="http://schemas.openxmlformats.org/officeDocument/2006/relationships/image" Target="../media/image10.wmf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8.wmf"/><Relationship Id="rId5" Type="http://schemas.openxmlformats.org/officeDocument/2006/relationships/image" Target="../media/image5.wmf"/><Relationship Id="rId15" Type="http://schemas.openxmlformats.org/officeDocument/2006/relationships/oleObject" Target="../embeddings/oleObject11.bin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7.wmf"/><Relationship Id="rId14" Type="http://schemas.openxmlformats.org/officeDocument/2006/relationships/oleObject" Target="../embeddings/oleObject10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8194BBA6-FADF-F5CE-E7FC-00C2D4034F2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fguilbert</a:t>
            </a:r>
            <a:endParaRPr lang="en-US" sz="1400"/>
          </a:p>
        </p:txBody>
      </p:sp>
      <p:sp>
        <p:nvSpPr>
          <p:cNvPr id="2050" name="Text Box 2">
            <a:extLst>
              <a:ext uri="{FF2B5EF4-FFF2-40B4-BE49-F238E27FC236}">
                <a16:creationId xmlns:a16="http://schemas.microsoft.com/office/drawing/2014/main" id="{1D0F913D-87BE-C3EC-55CC-E2134399C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762000"/>
            <a:ext cx="58674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latin typeface="Times New Roman" charset="0"/>
                <a:ea typeface="ＭＳ Ｐゴシック" charset="0"/>
                <a:cs typeface="Times New Roman" charset="0"/>
              </a:rPr>
              <a:t>1D  Ratios &amp; Proportion</a:t>
            </a:r>
            <a:r>
              <a:rPr lang="en-US" b="1" dirty="0">
                <a:latin typeface="Times New Roman" charset="0"/>
                <a:ea typeface="ＭＳ Ｐゴシック" charset="0"/>
              </a:rPr>
              <a:t> 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72333D-3D8A-D525-F2BA-C14E4D7C5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fguilbert</a:t>
            </a:r>
            <a:endParaRPr lang="en-US" sz="14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FE6F95-B7DD-70B2-77CF-9AF51201C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1261"/>
            <a:ext cx="9144000" cy="54554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7F15A8-3BE6-F9BE-FCEF-1FCAC24A1A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199" y="3714750"/>
            <a:ext cx="1828801" cy="5238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5FE33E-BBFA-696B-31A1-212A1BDF14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6099" y="4673806"/>
            <a:ext cx="1866901" cy="5238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236181-AE02-475A-C92F-DF7291CE57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37" y="5197681"/>
            <a:ext cx="8158163" cy="91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0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ADF14B-EB54-0130-00B7-BD8561BD0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fguilbert</a:t>
            </a:r>
            <a:endParaRPr lang="en-US" sz="14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F71EAA-31A8-1098-25F7-EC320946A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00"/>
            <a:ext cx="9144000" cy="53090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EBDD93-3921-7567-0B54-88640E42B1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1" y="3448050"/>
            <a:ext cx="2133600" cy="5238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BEB575-2F30-B946-CD43-060EFE94AE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2" y="4459503"/>
            <a:ext cx="2133600" cy="5238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DB895B-CEF9-4259-90D7-BA70A1304C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37" y="5181600"/>
            <a:ext cx="8310563" cy="79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86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D639F5BA-3F75-F09A-E535-053B04A0AFD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fguilbert</a:t>
            </a:r>
            <a:endParaRPr lang="en-US" sz="140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ACB0F1C-4848-4176-8014-174C5A882D7B}"/>
              </a:ext>
            </a:extLst>
          </p:cNvPr>
          <p:cNvSpPr txBox="1">
            <a:spLocks/>
          </p:cNvSpPr>
          <p:nvPr/>
        </p:nvSpPr>
        <p:spPr>
          <a:xfrm>
            <a:off x="457200" y="1196752"/>
            <a:ext cx="8229600" cy="492941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r>
              <a:rPr lang="en-GB" kern="0" dirty="0"/>
              <a:t>Simplify these ratios, giving your answers in its lowest terms. 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GB" kern="0" dirty="0"/>
              <a:t>25:35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GB" kern="0" dirty="0"/>
              <a:t>21:14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GB" kern="0" dirty="0"/>
              <a:t>36:48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GB" kern="0" dirty="0"/>
              <a:t>27:15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GB" kern="0" dirty="0"/>
              <a:t>5cm:1m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GB" kern="0" dirty="0"/>
              <a:t>1½ hours: 1 day</a:t>
            </a:r>
          </a:p>
          <a:p>
            <a:pPr marL="514350" indent="-514350" algn="ctr">
              <a:buFont typeface="+mj-lt"/>
              <a:buAutoNum type="arabicPeriod"/>
            </a:pPr>
            <a:endParaRPr lang="en-GB" kern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CFCB9D-C08B-0A73-DECB-B1C8DA63D38F}"/>
              </a:ext>
            </a:extLst>
          </p:cNvPr>
          <p:cNvSpPr txBox="1"/>
          <p:nvPr/>
        </p:nvSpPr>
        <p:spPr>
          <a:xfrm>
            <a:off x="6804248" y="3919696"/>
            <a:ext cx="20882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>
                <a:solidFill>
                  <a:srgbClr val="FF0000"/>
                </a:solidFill>
              </a:rPr>
              <a:t>Answers: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n-GB" sz="2400" b="1" dirty="0">
                <a:solidFill>
                  <a:srgbClr val="FF0000"/>
                </a:solidFill>
              </a:rPr>
              <a:t>5:7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n-GB" sz="2400" b="1" dirty="0">
                <a:solidFill>
                  <a:srgbClr val="FF0000"/>
                </a:solidFill>
              </a:rPr>
              <a:t>3:2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n-GB" sz="2400" b="1" dirty="0">
                <a:solidFill>
                  <a:srgbClr val="FF0000"/>
                </a:solidFill>
              </a:rPr>
              <a:t>3:4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n-GB" sz="2400" b="1" dirty="0">
                <a:solidFill>
                  <a:srgbClr val="FF0000"/>
                </a:solidFill>
              </a:rPr>
              <a:t>9:5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n-GB" sz="2400" b="1" dirty="0">
                <a:solidFill>
                  <a:srgbClr val="FF0000"/>
                </a:solidFill>
              </a:rPr>
              <a:t>1:20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n-GB" sz="2400" b="1" dirty="0">
                <a:solidFill>
                  <a:srgbClr val="FF0000"/>
                </a:solidFill>
              </a:rPr>
              <a:t>1:16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25318B-5AD3-3F02-EAF6-0175DAA9F3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306144"/>
            <a:ext cx="1219200" cy="12192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ADFC1C9-C31B-9183-4817-76CF817C3B39}"/>
              </a:ext>
            </a:extLst>
          </p:cNvPr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MS PGothic" panose="020B0600070205080204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MS PGothic" panose="020B0600070205080204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MS PGothic" panose="020B0600070205080204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GB" b="1" kern="0"/>
              <a:t>Some simplifying questions:</a:t>
            </a:r>
            <a:endParaRPr lang="en-GB" b="1" kern="0" dirty="0"/>
          </a:p>
        </p:txBody>
      </p:sp>
    </p:spTree>
    <p:extLst>
      <p:ext uri="{BB962C8B-B14F-4D97-AF65-F5344CB8AC3E}">
        <p14:creationId xmlns:p14="http://schemas.microsoft.com/office/powerpoint/2010/main" val="404739719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672DF463-A63E-92CC-5FCE-D8376915069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fguilbert</a:t>
            </a:r>
            <a:endParaRPr lang="en-US" sz="1400"/>
          </a:p>
        </p:txBody>
      </p:sp>
      <p:sp>
        <p:nvSpPr>
          <p:cNvPr id="3074" name="Text Box 2">
            <a:extLst>
              <a:ext uri="{FF2B5EF4-FFF2-40B4-BE49-F238E27FC236}">
                <a16:creationId xmlns:a16="http://schemas.microsoft.com/office/drawing/2014/main" id="{ADE8A68C-5E79-DC48-2B45-BE4F62114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28600"/>
            <a:ext cx="88392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Times New Roman" charset="0"/>
                <a:ea typeface="ＭＳ Ｐゴシック" charset="0"/>
                <a:cs typeface="Times New Roman" charset="0"/>
              </a:rPr>
              <a:t>A </a:t>
            </a:r>
            <a:r>
              <a:rPr lang="en-US" b="1" i="1" u="sng">
                <a:solidFill>
                  <a:srgbClr val="FFF821"/>
                </a:solidFill>
                <a:latin typeface="Times New Roman" charset="0"/>
                <a:ea typeface="ＭＳ Ｐゴシック" charset="0"/>
                <a:cs typeface="Times New Roman" charset="0"/>
              </a:rPr>
              <a:t>Proportion</a:t>
            </a:r>
            <a:r>
              <a:rPr lang="en-US">
                <a:latin typeface="Times New Roman" charset="0"/>
                <a:ea typeface="ＭＳ Ｐゴシック" charset="0"/>
                <a:cs typeface="Times New Roman" charset="0"/>
              </a:rPr>
              <a:t> is an equation of two equal  ratios.</a:t>
            </a: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8A54DD09-D7F8-F978-12EC-B50FD1AA8C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0488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graphicFrame>
        <p:nvGraphicFramePr>
          <p:cNvPr id="3075" name="Object 3">
            <a:extLst>
              <a:ext uri="{FF2B5EF4-FFF2-40B4-BE49-F238E27FC236}">
                <a16:creationId xmlns:a16="http://schemas.microsoft.com/office/drawing/2014/main" id="{C96E7030-405D-9035-DA3D-10CF84793A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" y="2667000"/>
          <a:ext cx="7391400" cy="216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46200" imgH="431800" progId="Equation.3">
                  <p:embed/>
                </p:oleObj>
              </mc:Choice>
              <mc:Fallback>
                <p:oleObj name="Equation" r:id="rId3" imgW="1346200" imgH="431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667000"/>
                        <a:ext cx="7391400" cy="216693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7C144EE7-A7E8-1EC0-FC8C-38E769BB05C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fguilbert</a:t>
            </a:r>
            <a:endParaRPr lang="en-US" sz="1400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CB3E91FA-F8AF-0ABA-53AA-16A40BC71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245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01" name="Text Box 5">
            <a:extLst>
              <a:ext uri="{FF2B5EF4-FFF2-40B4-BE49-F238E27FC236}">
                <a16:creationId xmlns:a16="http://schemas.microsoft.com/office/drawing/2014/main" id="{C21F52B5-F91B-3077-27D1-6814FD73D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725863"/>
            <a:ext cx="8915400" cy="274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>
                <a:latin typeface="Times New Roman" charset="0"/>
                <a:ea typeface="ＭＳ Ｐゴシック" charset="0"/>
                <a:cs typeface="Times New Roman" charset="0"/>
              </a:rPr>
              <a:t> </a:t>
            </a:r>
            <a:r>
              <a:rPr lang="en-US" sz="58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ＭＳ Ｐゴシック" charset="0"/>
                <a:cs typeface="Times New Roman" charset="0"/>
              </a:rPr>
              <a:t>Proportion is true if </a:t>
            </a:r>
            <a:r>
              <a:rPr lang="en-US" sz="5800" b="1" u="sng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ＭＳ Ｐゴシック" charset="0"/>
                <a:cs typeface="Times New Roman" charset="0"/>
              </a:rPr>
              <a:t>fractions </a:t>
            </a:r>
            <a:r>
              <a:rPr lang="en-US" sz="58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ＭＳ Ｐゴシック" charset="0"/>
                <a:cs typeface="Times New Roman" charset="0"/>
              </a:rPr>
              <a:t> are </a:t>
            </a:r>
            <a:r>
              <a:rPr lang="en-US" sz="5800" b="1" u="sng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ＭＳ Ｐゴシック" charset="0"/>
                <a:cs typeface="Times New Roman" charset="0"/>
              </a:rPr>
              <a:t>equal</a:t>
            </a:r>
            <a:r>
              <a:rPr lang="en-US" sz="58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ＭＳ Ｐゴシック" charset="0"/>
                <a:cs typeface="Times New Roman" charset="0"/>
              </a:rPr>
              <a:t> when </a:t>
            </a:r>
            <a:r>
              <a:rPr lang="en-US" sz="5800" b="1" u="sng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ＭＳ Ｐゴシック" charset="0"/>
                <a:cs typeface="Times New Roman" charset="0"/>
              </a:rPr>
              <a:t>in  lowest terms.</a:t>
            </a:r>
            <a:endParaRPr lang="en-US" sz="5800" b="1"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  <a:ea typeface="ＭＳ Ｐゴシック" charset="0"/>
            </a:endParaRP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12A5B0E7-3B96-5A0E-38DD-B34966FAEF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609600"/>
            <a:ext cx="5715000" cy="2514600"/>
          </a:xfrm>
          <a:prstGeom prst="rect">
            <a:avLst/>
          </a:prstGeom>
          <a:solidFill>
            <a:srgbClr val="FF51E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 typeface="Times" panose="02020603050405020304" pitchFamily="18" charset="0"/>
              <a:buNone/>
            </a:pPr>
            <a:r>
              <a:rPr lang="en-US" altLang="en-US"/>
              <a:t>    </a:t>
            </a:r>
            <a:r>
              <a:rPr lang="en-US" altLang="en-US" b="1" u="sng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 </a:t>
            </a:r>
            <a:r>
              <a:rPr lang="en-US" altLang="en-US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r>
              <a:rPr lang="en-US" altLang="en-US" b="1" u="sng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r>
              <a:rPr lang="en-US" altLang="en-US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</a:t>
            </a:r>
            <a:r>
              <a:rPr lang="en-US" altLang="en-US" b="1" u="sng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 </a:t>
            </a:r>
          </a:p>
          <a:p>
            <a:pPr eaLnBrk="1" hangingPunct="1">
              <a:lnSpc>
                <a:spcPct val="90000"/>
              </a:lnSpc>
              <a:buFont typeface="Times" panose="02020603050405020304" pitchFamily="18" charset="0"/>
              <a:buNone/>
            </a:pPr>
            <a:r>
              <a:rPr lang="en-US" altLang="en-US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6       8      10</a:t>
            </a:r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BBED73D7-EF5E-3119-D711-608C740778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524000"/>
            <a:ext cx="6143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chemeClr val="bg2"/>
                </a:solidFill>
                <a:latin typeface="Times New Roman" charset="0"/>
                <a:ea typeface="ＭＳ Ｐゴシック" charset="0"/>
              </a:rPr>
              <a:t>=</a:t>
            </a:r>
          </a:p>
        </p:txBody>
      </p:sp>
      <p:sp>
        <p:nvSpPr>
          <p:cNvPr id="4104" name="Rectangle 8">
            <a:extLst>
              <a:ext uri="{FF2B5EF4-FFF2-40B4-BE49-F238E27FC236}">
                <a16:creationId xmlns:a16="http://schemas.microsoft.com/office/drawing/2014/main" id="{AB6EC560-4C49-EF62-5E33-4E4F7E2182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1524000"/>
            <a:ext cx="6143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chemeClr val="bg2"/>
                </a:solidFill>
                <a:latin typeface="Times New Roman" charset="0"/>
                <a:ea typeface="ＭＳ Ｐゴシック" charset="0"/>
              </a:rPr>
              <a:t>=</a:t>
            </a:r>
          </a:p>
        </p:txBody>
      </p:sp>
      <p:sp>
        <p:nvSpPr>
          <p:cNvPr id="4105" name="Rectangle 9">
            <a:extLst>
              <a:ext uri="{FF2B5EF4-FFF2-40B4-BE49-F238E27FC236}">
                <a16:creationId xmlns:a16="http://schemas.microsoft.com/office/drawing/2014/main" id="{8BD388D8-A2C5-DFEC-FB7D-E12CB954B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304800"/>
            <a:ext cx="2384425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>
                <a:solidFill>
                  <a:srgbClr val="FFF8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ＭＳ Ｐゴシック" charset="0"/>
              </a:rPr>
              <a:t>all</a:t>
            </a:r>
          </a:p>
          <a:p>
            <a:pPr algn="ctr">
              <a:defRPr/>
            </a:pPr>
            <a:r>
              <a:rPr lang="en-US" b="1">
                <a:solidFill>
                  <a:srgbClr val="FFF8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ＭＳ Ｐゴシック" charset="0"/>
              </a:rPr>
              <a:t>reduce</a:t>
            </a:r>
          </a:p>
          <a:p>
            <a:pPr algn="ctr">
              <a:defRPr/>
            </a:pPr>
            <a:r>
              <a:rPr lang="en-US" b="1">
                <a:solidFill>
                  <a:srgbClr val="FFF8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ＭＳ Ｐゴシック" charset="0"/>
              </a:rPr>
              <a:t>to  1/2</a:t>
            </a:r>
            <a:endParaRPr lang="en-US">
              <a:solidFill>
                <a:srgbClr val="FFF821"/>
              </a:solidFill>
              <a:latin typeface="Times New Roman" charset="0"/>
              <a:ea typeface="ＭＳ Ｐゴシック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build="p" autoUpdateAnimBg="0"/>
      <p:bldP spid="4105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A7207B46-F269-BD01-C451-5E351DF1552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fguilbert</a:t>
            </a:r>
            <a:endParaRPr lang="en-US" sz="1400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D81EF5B8-66D7-2700-5812-BB1F76877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66725"/>
            <a:ext cx="8099425" cy="320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endParaRPr lang="en-US">
              <a:latin typeface="Times New Roman" charset="0"/>
              <a:ea typeface="ＭＳ Ｐゴシック" charset="0"/>
              <a:cs typeface="Times New Roman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>
                <a:latin typeface="Times New Roman" charset="0"/>
                <a:ea typeface="ＭＳ Ｐゴシック" charset="0"/>
                <a:cs typeface="Times New Roman" charset="0"/>
              </a:rPr>
              <a:t>the </a:t>
            </a:r>
            <a:r>
              <a:rPr lang="en-US" b="1" u="sng">
                <a:solidFill>
                  <a:srgbClr val="FF51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ＭＳ Ｐゴシック" charset="0"/>
                <a:cs typeface="Times New Roman" charset="0"/>
              </a:rPr>
              <a:t>Extremes.</a:t>
            </a:r>
            <a:r>
              <a:rPr lang="en-US">
                <a:latin typeface="Times New Roman" charset="0"/>
                <a:ea typeface="ＭＳ Ｐゴシック" charset="0"/>
                <a:cs typeface="Times New Roman" charset="0"/>
              </a:rPr>
              <a:t> 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>
                <a:latin typeface="Times New Roman" charset="0"/>
                <a:ea typeface="ＭＳ Ｐゴシック" charset="0"/>
                <a:cs typeface="Times New Roman" charset="0"/>
              </a:rPr>
              <a:t>                        the </a:t>
            </a:r>
            <a:r>
              <a:rPr lang="en-US" u="sng">
                <a:solidFill>
                  <a:srgbClr val="FFF8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ＭＳ Ｐゴシック" charset="0"/>
                <a:cs typeface="Times New Roman" charset="0"/>
              </a:rPr>
              <a:t>Means.</a:t>
            </a:r>
            <a:endParaRPr lang="en-US">
              <a:solidFill>
                <a:srgbClr val="FFF82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  <a:ea typeface="ＭＳ Ｐゴシック" charset="0"/>
            </a:endParaRPr>
          </a:p>
        </p:txBody>
      </p:sp>
      <p:graphicFrame>
        <p:nvGraphicFramePr>
          <p:cNvPr id="18435" name="Object 3">
            <a:extLst>
              <a:ext uri="{FF2B5EF4-FFF2-40B4-BE49-F238E27FC236}">
                <a16:creationId xmlns:a16="http://schemas.microsoft.com/office/drawing/2014/main" id="{B38174AA-3F57-2AF0-74E6-7C5FBFF1811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19400" y="4419600"/>
          <a:ext cx="297180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82600" imgH="393700" progId="Equation.3">
                  <p:embed/>
                </p:oleObj>
              </mc:Choice>
              <mc:Fallback>
                <p:oleObj name="Equation" r:id="rId4" imgW="482600" imgH="3937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419600"/>
                        <a:ext cx="2971800" cy="19050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2" name="Oval 4">
            <a:extLst>
              <a:ext uri="{FF2B5EF4-FFF2-40B4-BE49-F238E27FC236}">
                <a16:creationId xmlns:a16="http://schemas.microsoft.com/office/drawing/2014/main" id="{AE02F3B5-B737-79F2-F598-FD2BFBE75891}"/>
              </a:ext>
            </a:extLst>
          </p:cNvPr>
          <p:cNvSpPr>
            <a:spLocks noChangeArrowheads="1"/>
          </p:cNvSpPr>
          <p:nvPr/>
        </p:nvSpPr>
        <p:spPr bwMode="auto">
          <a:xfrm rot="1892703">
            <a:off x="2286000" y="4648200"/>
            <a:ext cx="3733800" cy="1219200"/>
          </a:xfrm>
          <a:prstGeom prst="ellipse">
            <a:avLst/>
          </a:prstGeom>
          <a:noFill/>
          <a:ln w="76200">
            <a:solidFill>
              <a:srgbClr val="FF51E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22534" name="Line 6">
            <a:extLst>
              <a:ext uri="{FF2B5EF4-FFF2-40B4-BE49-F238E27FC236}">
                <a16:creationId xmlns:a16="http://schemas.microsoft.com/office/drawing/2014/main" id="{B9DEF804-EA73-DD06-E037-6B6F4DD2A737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2362200"/>
            <a:ext cx="838200" cy="2057400"/>
          </a:xfrm>
          <a:prstGeom prst="line">
            <a:avLst/>
          </a:prstGeom>
          <a:noFill/>
          <a:ln w="127000">
            <a:solidFill>
              <a:srgbClr val="FF51EE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22535" name="Oval 7">
            <a:extLst>
              <a:ext uri="{FF2B5EF4-FFF2-40B4-BE49-F238E27FC236}">
                <a16:creationId xmlns:a16="http://schemas.microsoft.com/office/drawing/2014/main" id="{5F19319A-8E24-19D5-F649-E22E3043943A}"/>
              </a:ext>
            </a:extLst>
          </p:cNvPr>
          <p:cNvSpPr>
            <a:spLocks noChangeArrowheads="1"/>
          </p:cNvSpPr>
          <p:nvPr/>
        </p:nvSpPr>
        <p:spPr bwMode="auto">
          <a:xfrm rot="-2028549">
            <a:off x="2438400" y="4800600"/>
            <a:ext cx="3505200" cy="1085850"/>
          </a:xfrm>
          <a:prstGeom prst="ellipse">
            <a:avLst/>
          </a:prstGeom>
          <a:noFill/>
          <a:ln w="76200">
            <a:solidFill>
              <a:srgbClr val="FFF8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22536" name="Line 8">
            <a:extLst>
              <a:ext uri="{FF2B5EF4-FFF2-40B4-BE49-F238E27FC236}">
                <a16:creationId xmlns:a16="http://schemas.microsoft.com/office/drawing/2014/main" id="{E3CB6918-3419-5830-75C7-66D888D0F49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86400" y="3733800"/>
            <a:ext cx="1219200" cy="838200"/>
          </a:xfrm>
          <a:prstGeom prst="line">
            <a:avLst/>
          </a:prstGeom>
          <a:noFill/>
          <a:ln w="120650">
            <a:solidFill>
              <a:srgbClr val="FFF82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 autoUpdateAnimBg="0"/>
      <p:bldP spid="22532" grpId="0" animBg="1"/>
      <p:bldP spid="225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4913A9C2-B32B-D293-FA20-8A7F2040825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fguilbert</a:t>
            </a:r>
            <a:endParaRPr lang="en-US" sz="1400"/>
          </a:p>
        </p:txBody>
      </p:sp>
      <p:sp>
        <p:nvSpPr>
          <p:cNvPr id="12290" name="Text Box 2">
            <a:extLst>
              <a:ext uri="{FF2B5EF4-FFF2-40B4-BE49-F238E27FC236}">
                <a16:creationId xmlns:a16="http://schemas.microsoft.com/office/drawing/2014/main" id="{E2D904D4-E613-B453-EFAF-BC7B574E4B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28600"/>
            <a:ext cx="8839200" cy="447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>
                <a:latin typeface="Times New Roman" charset="0"/>
                <a:ea typeface="ＭＳ Ｐゴシック" charset="0"/>
                <a:cs typeface="Times New Roman" charset="0"/>
              </a:rPr>
              <a:t>The </a:t>
            </a:r>
            <a:r>
              <a:rPr lang="en-US" b="1" u="sng">
                <a:solidFill>
                  <a:srgbClr val="FFF8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ＭＳ Ｐゴシック" charset="0"/>
                <a:cs typeface="Times New Roman" charset="0"/>
              </a:rPr>
              <a:t>product of the means</a:t>
            </a:r>
            <a:r>
              <a:rPr lang="en-US">
                <a:latin typeface="Times New Roman" charset="0"/>
                <a:ea typeface="ＭＳ Ｐゴシック" charset="0"/>
                <a:cs typeface="Times New Roman" charset="0"/>
              </a:rPr>
              <a:t> </a:t>
            </a:r>
            <a:r>
              <a:rPr lang="en-US" b="1">
                <a:latin typeface="Times New Roman" charset="0"/>
                <a:ea typeface="ＭＳ Ｐゴシック" charset="0"/>
                <a:cs typeface="Times New Roman" charset="0"/>
              </a:rPr>
              <a:t>equals</a:t>
            </a:r>
            <a:r>
              <a:rPr lang="en-US">
                <a:latin typeface="Times New Roman" charset="0"/>
                <a:ea typeface="ＭＳ Ｐゴシック" charset="0"/>
                <a:cs typeface="Times New Roman" charset="0"/>
              </a:rPr>
              <a:t> the </a:t>
            </a:r>
            <a:r>
              <a:rPr lang="en-US" b="1" u="sng">
                <a:solidFill>
                  <a:srgbClr val="FFF8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ＭＳ Ｐゴシック" charset="0"/>
                <a:cs typeface="Times New Roman" charset="0"/>
              </a:rPr>
              <a:t>product of the extremes</a:t>
            </a: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ＭＳ Ｐゴシック" charset="0"/>
                <a:cs typeface="Times New Roman" charset="0"/>
              </a:rPr>
              <a:t>.</a:t>
            </a:r>
          </a:p>
          <a:p>
            <a:pPr>
              <a:spcBef>
                <a:spcPct val="50000"/>
              </a:spcBef>
              <a:defRPr/>
            </a:pPr>
            <a:r>
              <a:rPr lang="en-US" b="1" i="1">
                <a:solidFill>
                  <a:schemeClr val="tx2"/>
                </a:solidFill>
                <a:latin typeface="Times New Roman" charset="0"/>
                <a:ea typeface="ＭＳ Ｐゴシック" charset="0"/>
                <a:cs typeface="Times New Roman" charset="0"/>
              </a:rPr>
              <a:t>Cross products are equal.</a:t>
            </a:r>
          </a:p>
          <a:p>
            <a:pPr>
              <a:spcBef>
                <a:spcPct val="50000"/>
              </a:spcBef>
              <a:defRPr/>
            </a:pPr>
            <a:endParaRPr lang="en-US" sz="2400">
              <a:latin typeface="Times New Roman" charset="0"/>
              <a:ea typeface="ＭＳ Ｐゴシック" charset="0"/>
            </a:endParaRPr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0851983A-0DC2-DE9A-8D7C-BA518C9796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9113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graphicFrame>
        <p:nvGraphicFramePr>
          <p:cNvPr id="19460" name="Object 3">
            <a:extLst>
              <a:ext uri="{FF2B5EF4-FFF2-40B4-BE49-F238E27FC236}">
                <a16:creationId xmlns:a16="http://schemas.microsoft.com/office/drawing/2014/main" id="{728E2166-00C0-EAC2-06E0-5DE10BE92D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" y="4648200"/>
          <a:ext cx="297180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82600" imgH="393700" progId="Equation.3">
                  <p:embed/>
                </p:oleObj>
              </mc:Choice>
              <mc:Fallback>
                <p:oleObj name="Equation" r:id="rId4" imgW="482600" imgH="3937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648200"/>
                        <a:ext cx="2971800" cy="19050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4" name="Rectangle 6">
            <a:extLst>
              <a:ext uri="{FF2B5EF4-FFF2-40B4-BE49-F238E27FC236}">
                <a16:creationId xmlns:a16="http://schemas.microsoft.com/office/drawing/2014/main" id="{C33F0A11-0A96-D4ED-2767-32F5EF9FC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5763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2295" name="Rectangle 7">
            <a:extLst>
              <a:ext uri="{FF2B5EF4-FFF2-40B4-BE49-F238E27FC236}">
                <a16:creationId xmlns:a16="http://schemas.microsoft.com/office/drawing/2014/main" id="{3E1D4AEF-CC42-1CE1-5E73-D86A0314B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6556" y="4474042"/>
            <a:ext cx="5428089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just" eaLnBrk="1" hangingPunct="1"/>
            <a:r>
              <a:rPr lang="en-US" altLang="en-US" dirty="0"/>
              <a:t>2 × 12 = 3 ×  8</a:t>
            </a:r>
          </a:p>
          <a:p>
            <a:pPr algn="just" eaLnBrk="1" hangingPunct="1"/>
            <a:r>
              <a:rPr lang="en-US" altLang="en-US" dirty="0"/>
              <a:t>      24 = 24</a:t>
            </a:r>
          </a:p>
        </p:txBody>
      </p:sp>
      <p:sp>
        <p:nvSpPr>
          <p:cNvPr id="12296" name="Oval 8">
            <a:extLst>
              <a:ext uri="{FF2B5EF4-FFF2-40B4-BE49-F238E27FC236}">
                <a16:creationId xmlns:a16="http://schemas.microsoft.com/office/drawing/2014/main" id="{41D92FCB-5C8A-94CC-D916-F0730CDA58EB}"/>
              </a:ext>
            </a:extLst>
          </p:cNvPr>
          <p:cNvSpPr>
            <a:spLocks noChangeArrowheads="1"/>
          </p:cNvSpPr>
          <p:nvPr/>
        </p:nvSpPr>
        <p:spPr bwMode="auto">
          <a:xfrm rot="1892703">
            <a:off x="58738" y="4968875"/>
            <a:ext cx="3733800" cy="1219200"/>
          </a:xfrm>
          <a:prstGeom prst="ellipse">
            <a:avLst/>
          </a:prstGeom>
          <a:noFill/>
          <a:ln w="76200">
            <a:solidFill>
              <a:srgbClr val="FF51E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2297" name="Oval 9">
            <a:extLst>
              <a:ext uri="{FF2B5EF4-FFF2-40B4-BE49-F238E27FC236}">
                <a16:creationId xmlns:a16="http://schemas.microsoft.com/office/drawing/2014/main" id="{B337D9CF-43EA-5DC3-09BF-B4DC33A5B190}"/>
              </a:ext>
            </a:extLst>
          </p:cNvPr>
          <p:cNvSpPr>
            <a:spLocks noChangeArrowheads="1"/>
          </p:cNvSpPr>
          <p:nvPr/>
        </p:nvSpPr>
        <p:spPr bwMode="auto">
          <a:xfrm rot="-2028549">
            <a:off x="207963" y="5116513"/>
            <a:ext cx="3505200" cy="1085850"/>
          </a:xfrm>
          <a:prstGeom prst="ellipse">
            <a:avLst/>
          </a:prstGeom>
          <a:noFill/>
          <a:ln w="76200">
            <a:solidFill>
              <a:srgbClr val="FFF8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p" autoUpdateAnimBg="0"/>
      <p:bldP spid="12295" grpId="0" build="p" autoUpdateAnimBg="0"/>
      <p:bldP spid="12296" grpId="0" animBg="1"/>
      <p:bldP spid="1229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3558D6BA-A896-D18F-13BB-966863F306A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fguilbert</a:t>
            </a:r>
            <a:endParaRPr lang="en-US" sz="1400"/>
          </a:p>
        </p:txBody>
      </p:sp>
      <p:sp>
        <p:nvSpPr>
          <p:cNvPr id="14338" name="Text Box 2">
            <a:extLst>
              <a:ext uri="{FF2B5EF4-FFF2-40B4-BE49-F238E27FC236}">
                <a16:creationId xmlns:a16="http://schemas.microsoft.com/office/drawing/2014/main" id="{45F991AC-6FF2-A91D-27DA-9B2252DED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28600"/>
            <a:ext cx="8382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latin typeface="Times New Roman" charset="0"/>
                <a:ea typeface="ＭＳ Ｐゴシック" charset="0"/>
                <a:cs typeface="Times New Roman" charset="0"/>
              </a:rPr>
              <a:t>To Solve Proportions</a:t>
            </a:r>
            <a:endParaRPr lang="en-US" sz="2400" b="1"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A8871D5B-8224-BD75-6C8A-CAAC7F48A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245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graphicFrame>
        <p:nvGraphicFramePr>
          <p:cNvPr id="20484" name="Object 4">
            <a:extLst>
              <a:ext uri="{FF2B5EF4-FFF2-40B4-BE49-F238E27FC236}">
                <a16:creationId xmlns:a16="http://schemas.microsoft.com/office/drawing/2014/main" id="{D53FCD25-7563-E0A9-91B3-D6FE60894E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29000" y="1447800"/>
          <a:ext cx="2419350" cy="175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19100" imgH="393700" progId="Equation.3">
                  <p:embed/>
                </p:oleObj>
              </mc:Choice>
              <mc:Fallback>
                <p:oleObj name="Equation" r:id="rId4" imgW="419100" imgH="3937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447800"/>
                        <a:ext cx="2419350" cy="17589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3" name="Rectangle 7">
            <a:extLst>
              <a:ext uri="{FF2B5EF4-FFF2-40B4-BE49-F238E27FC236}">
                <a16:creationId xmlns:a16="http://schemas.microsoft.com/office/drawing/2014/main" id="{953EA11A-BF08-FEBB-4EB2-B2897CBB2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245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4345" name="Rectangle 9">
            <a:extLst>
              <a:ext uri="{FF2B5EF4-FFF2-40B4-BE49-F238E27FC236}">
                <a16:creationId xmlns:a16="http://schemas.microsoft.com/office/drawing/2014/main" id="{BA2BF8A8-C9F5-58FD-ED1E-BA20EF476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245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4347" name="Rectangle 11">
            <a:extLst>
              <a:ext uri="{FF2B5EF4-FFF2-40B4-BE49-F238E27FC236}">
                <a16:creationId xmlns:a16="http://schemas.microsoft.com/office/drawing/2014/main" id="{0DC0B02E-9585-BBF9-17EB-809755AAE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0538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4348" name="Rectangle 12">
            <a:extLst>
              <a:ext uri="{FF2B5EF4-FFF2-40B4-BE49-F238E27FC236}">
                <a16:creationId xmlns:a16="http://schemas.microsoft.com/office/drawing/2014/main" id="{A520F38D-FEE9-EB4B-D659-145B4961E7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676400"/>
            <a:ext cx="21526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  <a:ea typeface="ＭＳ Ｐゴシック" charset="0"/>
              </a:rPr>
              <a:t>Find n</a:t>
            </a:r>
          </a:p>
        </p:txBody>
      </p:sp>
      <p:sp>
        <p:nvSpPr>
          <p:cNvPr id="14349" name="Oval 13">
            <a:extLst>
              <a:ext uri="{FF2B5EF4-FFF2-40B4-BE49-F238E27FC236}">
                <a16:creationId xmlns:a16="http://schemas.microsoft.com/office/drawing/2014/main" id="{12B4C47A-5BDC-63DC-B007-EB3DB3A4C4C4}"/>
              </a:ext>
            </a:extLst>
          </p:cNvPr>
          <p:cNvSpPr>
            <a:spLocks noChangeArrowheads="1"/>
          </p:cNvSpPr>
          <p:nvPr/>
        </p:nvSpPr>
        <p:spPr bwMode="auto">
          <a:xfrm rot="1892703">
            <a:off x="2971800" y="1981200"/>
            <a:ext cx="3733800" cy="914400"/>
          </a:xfrm>
          <a:prstGeom prst="ellipse">
            <a:avLst/>
          </a:prstGeom>
          <a:noFill/>
          <a:ln w="76200">
            <a:solidFill>
              <a:srgbClr val="FF51E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4350" name="Rectangle 14">
            <a:extLst>
              <a:ext uri="{FF2B5EF4-FFF2-40B4-BE49-F238E27FC236}">
                <a16:creationId xmlns:a16="http://schemas.microsoft.com/office/drawing/2014/main" id="{0CAA962A-2DFE-56B0-7B33-941372E87B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3657600"/>
            <a:ext cx="1803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Times New Roman" charset="0"/>
                <a:ea typeface="ＭＳ Ｐゴシック" charset="0"/>
              </a:rPr>
              <a:t>9 n =</a:t>
            </a:r>
          </a:p>
        </p:txBody>
      </p:sp>
      <p:sp>
        <p:nvSpPr>
          <p:cNvPr id="14351" name="Oval 15">
            <a:extLst>
              <a:ext uri="{FF2B5EF4-FFF2-40B4-BE49-F238E27FC236}">
                <a16:creationId xmlns:a16="http://schemas.microsoft.com/office/drawing/2014/main" id="{40B39FE1-49D7-490F-FA06-C3A9C2802D47}"/>
              </a:ext>
            </a:extLst>
          </p:cNvPr>
          <p:cNvSpPr>
            <a:spLocks noChangeArrowheads="1"/>
          </p:cNvSpPr>
          <p:nvPr/>
        </p:nvSpPr>
        <p:spPr bwMode="auto">
          <a:xfrm rot="-2028549">
            <a:off x="2971800" y="1905000"/>
            <a:ext cx="3505200" cy="1009650"/>
          </a:xfrm>
          <a:prstGeom prst="ellipse">
            <a:avLst/>
          </a:prstGeom>
          <a:noFill/>
          <a:ln w="76200">
            <a:solidFill>
              <a:srgbClr val="FFF8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4352" name="Rectangle 16">
            <a:extLst>
              <a:ext uri="{FF2B5EF4-FFF2-40B4-BE49-F238E27FC236}">
                <a16:creationId xmlns:a16="http://schemas.microsoft.com/office/drawing/2014/main" id="{C32A2E32-D75A-8701-A044-1D39CFA0F2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3657600"/>
            <a:ext cx="21510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Times New Roman" charset="0"/>
                <a:ea typeface="ＭＳ Ｐゴシック" charset="0"/>
              </a:rPr>
              <a:t>(3) (6)</a:t>
            </a:r>
          </a:p>
        </p:txBody>
      </p:sp>
      <p:sp>
        <p:nvSpPr>
          <p:cNvPr id="14353" name="Rectangle 17">
            <a:extLst>
              <a:ext uri="{FF2B5EF4-FFF2-40B4-BE49-F238E27FC236}">
                <a16:creationId xmlns:a16="http://schemas.microsoft.com/office/drawing/2014/main" id="{04656E84-3749-4604-0599-CC56FB1CF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4724400"/>
            <a:ext cx="27559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Times New Roman" charset="0"/>
                <a:ea typeface="ＭＳ Ｐゴシック" charset="0"/>
              </a:rPr>
              <a:t>9 n = 18</a:t>
            </a:r>
          </a:p>
          <a:p>
            <a:pPr>
              <a:defRPr/>
            </a:pPr>
            <a:r>
              <a:rPr lang="en-US" b="1">
                <a:latin typeface="Times New Roman" charset="0"/>
                <a:ea typeface="ＭＳ Ｐゴシック" charset="0"/>
              </a:rPr>
              <a:t>   n = 2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9" grpId="0" animBg="1"/>
      <p:bldP spid="14350" grpId="0" build="p" autoUpdateAnimBg="0"/>
      <p:bldP spid="14351" grpId="0" animBg="1"/>
      <p:bldP spid="14352" grpId="0" build="p" autoUpdateAnimBg="0"/>
      <p:bldP spid="14353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727D9AAA-83FA-555E-0B81-B52038CCB28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fguilbert</a:t>
            </a:r>
            <a:endParaRPr lang="en-US" sz="1400"/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A8E06EE0-A0B7-EDD7-5F73-1D130B02558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>
                <a:solidFill>
                  <a:schemeClr val="tx1"/>
                </a:solidFill>
                <a:ea typeface="+mj-ea"/>
                <a:cs typeface="+mj-cs"/>
              </a:rPr>
              <a:t>3: 8  = n : 6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D7CECB64-55D0-5117-F879-0B93641E5B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49" y="2025650"/>
            <a:ext cx="2138363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indent="-457200">
              <a:buFont typeface="Times" charset="0"/>
              <a:buNone/>
              <a:defRPr/>
            </a:pPr>
            <a:r>
              <a:rPr lang="en-US" u="sng" dirty="0">
                <a:latin typeface="Times New Roman" charset="0"/>
                <a:ea typeface="ＭＳ Ｐゴシック" charset="0"/>
              </a:rPr>
              <a:t>3</a:t>
            </a:r>
            <a:r>
              <a:rPr lang="en-US" dirty="0">
                <a:latin typeface="Times New Roman" charset="0"/>
                <a:ea typeface="ＭＳ Ｐゴシック" charset="0"/>
              </a:rPr>
              <a:t> =   </a:t>
            </a:r>
            <a:r>
              <a:rPr lang="en-US" u="sng" dirty="0">
                <a:latin typeface="Times New Roman" charset="0"/>
                <a:ea typeface="ＭＳ Ｐゴシック" charset="0"/>
              </a:rPr>
              <a:t>n</a:t>
            </a:r>
          </a:p>
          <a:p>
            <a:pPr marL="457200" indent="-457200">
              <a:lnSpc>
                <a:spcPct val="90000"/>
              </a:lnSpc>
              <a:buFont typeface="Times" charset="0"/>
              <a:buNone/>
              <a:defRPr/>
            </a:pPr>
            <a:r>
              <a:rPr lang="en-US" dirty="0">
                <a:latin typeface="Times New Roman" charset="0"/>
                <a:ea typeface="ＭＳ Ｐゴシック" charset="0"/>
              </a:rPr>
              <a:t>8      6</a:t>
            </a:r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B811B832-1B24-5EEA-E0AF-DF22758C7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6425" y="3917950"/>
            <a:ext cx="292740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Times New Roman" charset="0"/>
                <a:ea typeface="ＭＳ Ｐゴシック" charset="0"/>
              </a:rPr>
              <a:t>18 = 8*n</a:t>
            </a:r>
          </a:p>
        </p:txBody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85DE412B-6C90-A16B-08B3-40D5B567B4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4937125"/>
            <a:ext cx="3090863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  <a:ea typeface="ＭＳ Ｐゴシック" charset="0"/>
              </a:rPr>
              <a:t>18/8 = n</a:t>
            </a:r>
          </a:p>
          <a:p>
            <a:pPr>
              <a:defRPr/>
            </a:pPr>
            <a:r>
              <a:rPr lang="en-US">
                <a:latin typeface="Times New Roman" charset="0"/>
                <a:ea typeface="ＭＳ Ｐゴシック" charset="0"/>
              </a:rPr>
              <a:t>  2.25 = n</a:t>
            </a:r>
          </a:p>
        </p:txBody>
      </p:sp>
      <p:sp>
        <p:nvSpPr>
          <p:cNvPr id="37894" name="Rectangle 6">
            <a:extLst>
              <a:ext uri="{FF2B5EF4-FFF2-40B4-BE49-F238E27FC236}">
                <a16:creationId xmlns:a16="http://schemas.microsoft.com/office/drawing/2014/main" id="{F76F8F6F-C9FF-4B0E-A409-7766671659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5550" y="3648075"/>
            <a:ext cx="1841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pic>
        <p:nvPicPr>
          <p:cNvPr id="22535" name="Picture 7">
            <a:extLst>
              <a:ext uri="{FF2B5EF4-FFF2-40B4-BE49-F238E27FC236}">
                <a16:creationId xmlns:a16="http://schemas.microsoft.com/office/drawing/2014/main" id="{55071795-C8AB-4AD5-4FE0-A52F7532F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438400"/>
            <a:ext cx="188277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autoUpdateAnimBg="0"/>
      <p:bldP spid="37892" grpId="0" build="p" autoUpdateAnimBg="0"/>
      <p:bldP spid="37893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D639F5BA-3F75-F09A-E535-053B04A0AFD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fguilbert</a:t>
            </a:r>
            <a:endParaRPr lang="en-US" sz="1400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62D6D5B5-A60D-5CF9-FCA2-DCAE18CAA5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57200"/>
            <a:ext cx="80549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  <a:ea typeface="ＭＳ Ｐゴシック" charset="0"/>
              </a:rPr>
              <a:t>A </a:t>
            </a:r>
            <a:r>
              <a:rPr lang="en-US" b="1" i="1" u="sng">
                <a:solidFill>
                  <a:srgbClr val="FFF821"/>
                </a:solidFill>
                <a:latin typeface="Times New Roman" charset="0"/>
                <a:ea typeface="ＭＳ Ｐゴシック" charset="0"/>
              </a:rPr>
              <a:t>RATIO</a:t>
            </a:r>
            <a:r>
              <a:rPr lang="en-US">
                <a:latin typeface="Times New Roman" charset="0"/>
                <a:ea typeface="ＭＳ Ｐゴシック" charset="0"/>
              </a:rPr>
              <a:t> is a quotient</a:t>
            </a:r>
          </a:p>
          <a:p>
            <a:pPr>
              <a:defRPr/>
            </a:pPr>
            <a:r>
              <a:rPr lang="en-US">
                <a:latin typeface="Times New Roman" charset="0"/>
                <a:ea typeface="ＭＳ Ｐゴシック" charset="0"/>
              </a:rPr>
              <a:t>that compare 2 quantities.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304CC993-EDC3-E642-E118-FB133894FE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6050" y="2679700"/>
            <a:ext cx="565150" cy="173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u="sng">
                <a:latin typeface="Times New Roman" charset="0"/>
                <a:ea typeface="ＭＳ Ｐゴシック" charset="0"/>
              </a:rPr>
              <a:t>3</a:t>
            </a:r>
          </a:p>
          <a:p>
            <a:pPr>
              <a:lnSpc>
                <a:spcPct val="80000"/>
              </a:lnSpc>
              <a:defRPr/>
            </a:pPr>
            <a:r>
              <a:rPr lang="en-US">
                <a:latin typeface="Times New Roman" charset="0"/>
                <a:ea typeface="ＭＳ Ｐゴシック" charset="0"/>
              </a:rPr>
              <a:t>4</a:t>
            </a:r>
          </a:p>
        </p:txBody>
      </p:sp>
      <p:sp>
        <p:nvSpPr>
          <p:cNvPr id="25604" name="Rectangle 4">
            <a:extLst>
              <a:ext uri="{FF2B5EF4-FFF2-40B4-BE49-F238E27FC236}">
                <a16:creationId xmlns:a16="http://schemas.microsoft.com/office/drawing/2014/main" id="{5ABC5AD0-804D-1D71-051F-CE15B4113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7050" y="2822575"/>
            <a:ext cx="19192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  <a:ea typeface="ＭＳ Ｐゴシック" charset="0"/>
              </a:rPr>
              <a:t>3 to 4</a:t>
            </a:r>
          </a:p>
        </p:txBody>
      </p:sp>
      <p:sp>
        <p:nvSpPr>
          <p:cNvPr id="25605" name="Rectangle 5">
            <a:extLst>
              <a:ext uri="{FF2B5EF4-FFF2-40B4-BE49-F238E27FC236}">
                <a16:creationId xmlns:a16="http://schemas.microsoft.com/office/drawing/2014/main" id="{21270149-5F34-350B-8732-B7322C4FF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2727325"/>
            <a:ext cx="15382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  <a:ea typeface="ＭＳ Ｐゴシック" charset="0"/>
              </a:rPr>
              <a:t>3 : 4</a:t>
            </a:r>
          </a:p>
        </p:txBody>
      </p:sp>
      <p:sp>
        <p:nvSpPr>
          <p:cNvPr id="25606" name="Rectangle 6">
            <a:extLst>
              <a:ext uri="{FF2B5EF4-FFF2-40B4-BE49-F238E27FC236}">
                <a16:creationId xmlns:a16="http://schemas.microsoft.com/office/drawing/2014/main" id="{DDA656A0-F199-224E-67AB-D2C10347C4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125" y="4640263"/>
            <a:ext cx="66532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1">
                <a:solidFill>
                  <a:srgbClr val="FFF821"/>
                </a:solidFill>
                <a:latin typeface="Marker Felt" charset="0"/>
                <a:ea typeface="ＭＳ Ｐゴシック" charset="0"/>
              </a:rPr>
              <a:t>These are all the same.</a:t>
            </a:r>
            <a:endParaRPr lang="en-US">
              <a:latin typeface="Times New Roman" charset="0"/>
              <a:ea typeface="ＭＳ Ｐゴシック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autoUpdateAnimBg="0"/>
      <p:bldP spid="25604" grpId="0" build="p" autoUpdateAnimBg="0"/>
      <p:bldP spid="25605" grpId="0" build="p" autoUpdateAnimBg="0"/>
      <p:bldP spid="25606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8" name="Rectangle 2">
            <a:extLst>
              <a:ext uri="{FF2B5EF4-FFF2-40B4-BE49-F238E27FC236}">
                <a16:creationId xmlns:a16="http://schemas.microsoft.com/office/drawing/2014/main" id="{472006E2-915B-995C-2D4E-21B9666955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FF9933"/>
          </a:solidFill>
          <a:ln/>
        </p:spPr>
        <p:txBody>
          <a:bodyPr/>
          <a:lstStyle/>
          <a:p>
            <a:pPr eaLnBrk="1" hangingPunct="1"/>
            <a:r>
              <a:rPr lang="en-US" altLang="en-US"/>
              <a:t>How to simplify ratios?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21DC76BC-4ED1-7E33-4FF5-C1881A925A9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82000" cy="914400"/>
          </a:xfrm>
        </p:spPr>
        <p:txBody>
          <a:bodyPr/>
          <a:lstStyle/>
          <a:p>
            <a:r>
              <a:rPr lang="en-US" altLang="en-US" sz="2800" dirty="0"/>
              <a:t>Now I tell you I have </a:t>
            </a:r>
            <a:r>
              <a:rPr lang="en-US" altLang="en-US" sz="2800" dirty="0">
                <a:solidFill>
                  <a:schemeClr val="hlink"/>
                </a:solidFill>
              </a:rPr>
              <a:t>12 cats and 6 dogs</a:t>
            </a:r>
            <a:r>
              <a:rPr lang="en-US" altLang="en-US" sz="2800" dirty="0"/>
              <a:t>. Can you simplify the ratio of cats and dogs to 2 to 1?</a:t>
            </a:r>
          </a:p>
          <a:p>
            <a:pPr>
              <a:buFontTx/>
              <a:buNone/>
            </a:pPr>
            <a:r>
              <a:rPr lang="en-US" altLang="en-US" sz="2800" dirty="0"/>
              <a:t>  </a:t>
            </a:r>
          </a:p>
          <a:p>
            <a:pPr>
              <a:buFontTx/>
              <a:buNone/>
            </a:pPr>
            <a:endParaRPr lang="en-US" altLang="en-US" sz="2800" dirty="0"/>
          </a:p>
        </p:txBody>
      </p:sp>
      <p:graphicFrame>
        <p:nvGraphicFramePr>
          <p:cNvPr id="44039" name="Object 6">
            <a:extLst>
              <a:ext uri="{FF2B5EF4-FFF2-40B4-BE49-F238E27FC236}">
                <a16:creationId xmlns:a16="http://schemas.microsoft.com/office/drawing/2014/main" id="{C5BD15EC-8256-C218-F610-E064A9BCB2AB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1143000" y="2819400"/>
          <a:ext cx="785813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3040" imgH="393480" progId="Equation.3">
                  <p:embed/>
                </p:oleObj>
              </mc:Choice>
              <mc:Fallback>
                <p:oleObj name="Equation" r:id="rId2" imgW="203040" imgH="393480" progId="Equation.3">
                  <p:embed/>
                  <p:pic>
                    <p:nvPicPr>
                      <p:cNvPr id="44039" name="Object 6">
                        <a:extLst>
                          <a:ext uri="{FF2B5EF4-FFF2-40B4-BE49-F238E27FC236}">
                            <a16:creationId xmlns:a16="http://schemas.microsoft.com/office/drawing/2014/main" id="{C5BD15EC-8256-C218-F610-E064A9BCB2A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819400"/>
                        <a:ext cx="785813" cy="1524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1" name="Text Box 21">
            <a:extLst>
              <a:ext uri="{FF2B5EF4-FFF2-40B4-BE49-F238E27FC236}">
                <a16:creationId xmlns:a16="http://schemas.microsoft.com/office/drawing/2014/main" id="{F6AF48B6-DA16-9A1E-C358-B65DD85D12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32004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/>
              <a:t>=</a:t>
            </a:r>
          </a:p>
        </p:txBody>
      </p:sp>
      <p:graphicFrame>
        <p:nvGraphicFramePr>
          <p:cNvPr id="44044" name="Object 6">
            <a:extLst>
              <a:ext uri="{FF2B5EF4-FFF2-40B4-BE49-F238E27FC236}">
                <a16:creationId xmlns:a16="http://schemas.microsoft.com/office/drawing/2014/main" id="{69F5330E-D424-F181-20E8-71A057BDD6CE}"/>
              </a:ext>
            </a:extLst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2971800" y="2971800"/>
          <a:ext cx="1200150" cy="128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68280" imgH="393480" progId="Equation.3">
                  <p:embed/>
                </p:oleObj>
              </mc:Choice>
              <mc:Fallback>
                <p:oleObj name="Equation" r:id="rId4" imgW="368280" imgH="393480" progId="Equation.3">
                  <p:embed/>
                  <p:pic>
                    <p:nvPicPr>
                      <p:cNvPr id="44044" name="Object 6">
                        <a:extLst>
                          <a:ext uri="{FF2B5EF4-FFF2-40B4-BE49-F238E27FC236}">
                            <a16:creationId xmlns:a16="http://schemas.microsoft.com/office/drawing/2014/main" id="{69F5330E-D424-F181-20E8-71A057BDD6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971800"/>
                        <a:ext cx="1200150" cy="12842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6" name="Text Box 21">
            <a:extLst>
              <a:ext uri="{FF2B5EF4-FFF2-40B4-BE49-F238E27FC236}">
                <a16:creationId xmlns:a16="http://schemas.microsoft.com/office/drawing/2014/main" id="{27A7403E-CD14-7BD1-1D84-8857E82057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2004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/>
              <a:t>=</a:t>
            </a:r>
          </a:p>
        </p:txBody>
      </p:sp>
      <p:graphicFrame>
        <p:nvGraphicFramePr>
          <p:cNvPr id="44048" name="Object 6">
            <a:extLst>
              <a:ext uri="{FF2B5EF4-FFF2-40B4-BE49-F238E27FC236}">
                <a16:creationId xmlns:a16="http://schemas.microsoft.com/office/drawing/2014/main" id="{8CE75490-557B-2F10-E672-DB88D088510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05400" y="2743200"/>
          <a:ext cx="588963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2280" imgH="393480" progId="Equation.3">
                  <p:embed/>
                </p:oleObj>
              </mc:Choice>
              <mc:Fallback>
                <p:oleObj name="Equation" r:id="rId6" imgW="152280" imgH="393480" progId="Equation.3">
                  <p:embed/>
                  <p:pic>
                    <p:nvPicPr>
                      <p:cNvPr id="44048" name="Object 6">
                        <a:extLst>
                          <a:ext uri="{FF2B5EF4-FFF2-40B4-BE49-F238E27FC236}">
                            <a16:creationId xmlns:a16="http://schemas.microsoft.com/office/drawing/2014/main" id="{8CE75490-557B-2F10-E672-DB88D08851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743200"/>
                        <a:ext cx="588963" cy="1524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9" name="AutoShape 17">
            <a:extLst>
              <a:ext uri="{FF2B5EF4-FFF2-40B4-BE49-F238E27FC236}">
                <a16:creationId xmlns:a16="http://schemas.microsoft.com/office/drawing/2014/main" id="{7F910D4B-AE3C-D744-4ED1-37C8E6FAC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4495800"/>
            <a:ext cx="3657600" cy="1447800"/>
          </a:xfrm>
          <a:prstGeom prst="wedgeRoundRectCallout">
            <a:avLst>
              <a:gd name="adj1" fmla="val -41755"/>
              <a:gd name="adj2" fmla="val -6995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000"/>
              <a:t>Divide both numerator and denominator by their </a:t>
            </a:r>
            <a:r>
              <a:rPr lang="en-US" altLang="en-US" sz="2000">
                <a:solidFill>
                  <a:srgbClr val="FF0000"/>
                </a:solidFill>
              </a:rPr>
              <a:t>Greatest Common Factor</a:t>
            </a:r>
            <a:r>
              <a:rPr lang="en-US" altLang="en-US" sz="2000"/>
              <a:t> </a:t>
            </a:r>
            <a:r>
              <a:rPr lang="en-US" altLang="en-US" sz="2000">
                <a:solidFill>
                  <a:schemeClr val="accent2"/>
                </a:solidFill>
              </a:rPr>
              <a:t>6</a:t>
            </a:r>
            <a:r>
              <a:rPr lang="en-US" altLang="en-US" sz="2000"/>
              <a:t>.</a:t>
            </a:r>
          </a:p>
        </p:txBody>
      </p:sp>
      <p:cxnSp>
        <p:nvCxnSpPr>
          <p:cNvPr id="44052" name="AutoShape 20">
            <a:extLst>
              <a:ext uri="{FF2B5EF4-FFF2-40B4-BE49-F238E27FC236}">
                <a16:creationId xmlns:a16="http://schemas.microsoft.com/office/drawing/2014/main" id="{A94951FF-A13F-6EF3-39D3-607C995733F1}"/>
              </a:ext>
            </a:extLst>
          </p:cNvPr>
          <p:cNvCxnSpPr>
            <a:cxnSpLocks noChangeShapeType="1"/>
            <a:stCxn id="0" idx="3"/>
          </p:cNvCxnSpPr>
          <p:nvPr/>
        </p:nvCxnSpPr>
        <p:spPr bwMode="auto">
          <a:xfrm flipV="1">
            <a:off x="5694363" y="2590800"/>
            <a:ext cx="1316037" cy="914400"/>
          </a:xfrm>
          <a:prstGeom prst="curvedConnector3">
            <a:avLst>
              <a:gd name="adj1" fmla="val 109769"/>
            </a:avLst>
          </a:prstGeom>
          <a:noFill/>
          <a:ln w="34925">
            <a:solidFill>
              <a:srgbClr val="33CC33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4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4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6" grpId="0"/>
      <p:bldP spid="440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Rectangle 2">
            <a:extLst>
              <a:ext uri="{FF2B5EF4-FFF2-40B4-BE49-F238E27FC236}">
                <a16:creationId xmlns:a16="http://schemas.microsoft.com/office/drawing/2014/main" id="{E1A4EBB1-51EA-0170-CA59-0486C79580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997" y="327025"/>
            <a:ext cx="8229600" cy="1143000"/>
          </a:xfrm>
          <a:solidFill>
            <a:srgbClr val="FF9933"/>
          </a:solidFill>
        </p:spPr>
        <p:txBody>
          <a:bodyPr/>
          <a:lstStyle/>
          <a:p>
            <a:pPr algn="l" eaLnBrk="1" hangingPunct="1"/>
            <a:r>
              <a:rPr lang="en-US" altLang="en-US" dirty="0"/>
              <a:t>How to simplify ratios?</a:t>
            </a:r>
          </a:p>
        </p:txBody>
      </p:sp>
      <p:sp>
        <p:nvSpPr>
          <p:cNvPr id="3084" name="Rectangle 3">
            <a:extLst>
              <a:ext uri="{FF2B5EF4-FFF2-40B4-BE49-F238E27FC236}">
                <a16:creationId xmlns:a16="http://schemas.microsoft.com/office/drawing/2014/main" id="{35C3E065-B8D2-E295-EFAE-B6AA0F2E1C7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62254" y="1622425"/>
            <a:ext cx="5491163" cy="1143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 dirty="0"/>
              <a:t>A person’s arm is </a:t>
            </a:r>
            <a:r>
              <a:rPr lang="en-US" altLang="en-US" sz="2400" dirty="0">
                <a:solidFill>
                  <a:srgbClr val="0066CC"/>
                </a:solidFill>
              </a:rPr>
              <a:t>80cm</a:t>
            </a:r>
            <a:r>
              <a:rPr lang="en-US" altLang="en-US" sz="2400" dirty="0"/>
              <a:t>, he is </a:t>
            </a:r>
            <a:r>
              <a:rPr lang="en-US" altLang="en-US" sz="2400" dirty="0">
                <a:solidFill>
                  <a:srgbClr val="0066CC"/>
                </a:solidFill>
              </a:rPr>
              <a:t>2m</a:t>
            </a:r>
            <a:r>
              <a:rPr lang="en-US" altLang="en-US" sz="2400" dirty="0"/>
              <a:t> tall. 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Find the ratio of the length of his arm to his total height</a:t>
            </a:r>
          </a:p>
          <a:p>
            <a:pPr eaLnBrk="1" hangingPunct="1">
              <a:buFontTx/>
              <a:buNone/>
            </a:pPr>
            <a:endParaRPr lang="en-US" altLang="en-US" sz="2400" dirty="0">
              <a:solidFill>
                <a:srgbClr val="009900"/>
              </a:solidFill>
            </a:endParaRPr>
          </a:p>
          <a:p>
            <a:pPr eaLnBrk="1" hangingPunct="1"/>
            <a:endParaRPr lang="en-US" altLang="en-US" sz="2400" dirty="0"/>
          </a:p>
        </p:txBody>
      </p:sp>
      <p:graphicFrame>
        <p:nvGraphicFramePr>
          <p:cNvPr id="7173" name="Object 5">
            <a:extLst>
              <a:ext uri="{FF2B5EF4-FFF2-40B4-BE49-F238E27FC236}">
                <a16:creationId xmlns:a16="http://schemas.microsoft.com/office/drawing/2014/main" id="{913A0CBE-0C7C-4535-2300-B1B0373AB0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05200" y="4495800"/>
          <a:ext cx="10668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09480" imgH="609480" progId="Equation.3">
                  <p:embed/>
                </p:oleObj>
              </mc:Choice>
              <mc:Fallback>
                <p:oleObj name="Equation" r:id="rId2" imgW="609480" imgH="609480" progId="Equation.3">
                  <p:embed/>
                  <p:pic>
                    <p:nvPicPr>
                      <p:cNvPr id="7173" name="Object 5">
                        <a:extLst>
                          <a:ext uri="{FF2B5EF4-FFF2-40B4-BE49-F238E27FC236}">
                            <a16:creationId xmlns:a16="http://schemas.microsoft.com/office/drawing/2014/main" id="{913A0CBE-0C7C-4535-2300-B1B0373AB05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4495800"/>
                        <a:ext cx="10668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6">
            <a:extLst>
              <a:ext uri="{FF2B5EF4-FFF2-40B4-BE49-F238E27FC236}">
                <a16:creationId xmlns:a16="http://schemas.microsoft.com/office/drawing/2014/main" id="{29545886-143D-78F4-0F5A-3678D916ED1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00600" y="4876800"/>
          <a:ext cx="45720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6720" imgH="101520" progId="Equation.3">
                  <p:embed/>
                </p:oleObj>
              </mc:Choice>
              <mc:Fallback>
                <p:oleObj name="Equation" r:id="rId4" imgW="126720" imgH="101520" progId="Equation.3">
                  <p:embed/>
                  <p:pic>
                    <p:nvPicPr>
                      <p:cNvPr id="7174" name="Object 6">
                        <a:extLst>
                          <a:ext uri="{FF2B5EF4-FFF2-40B4-BE49-F238E27FC236}">
                            <a16:creationId xmlns:a16="http://schemas.microsoft.com/office/drawing/2014/main" id="{29545886-143D-78F4-0F5A-3678D916ED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4876800"/>
                        <a:ext cx="457200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6" name="Object 8">
            <a:extLst>
              <a:ext uri="{FF2B5EF4-FFF2-40B4-BE49-F238E27FC236}">
                <a16:creationId xmlns:a16="http://schemas.microsoft.com/office/drawing/2014/main" id="{6384C1B3-50CE-688C-81A7-945FC57FED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0" y="4495800"/>
          <a:ext cx="1301750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49160" imgH="609480" progId="Equation.3">
                  <p:embed/>
                </p:oleObj>
              </mc:Choice>
              <mc:Fallback>
                <p:oleObj name="Equation" r:id="rId6" imgW="749160" imgH="609480" progId="Equation.3">
                  <p:embed/>
                  <p:pic>
                    <p:nvPicPr>
                      <p:cNvPr id="7176" name="Object 8">
                        <a:extLst>
                          <a:ext uri="{FF2B5EF4-FFF2-40B4-BE49-F238E27FC236}">
                            <a16:creationId xmlns:a16="http://schemas.microsoft.com/office/drawing/2014/main" id="{6384C1B3-50CE-688C-81A7-945FC57FED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495800"/>
                        <a:ext cx="1301750" cy="1057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7" name="Object 9">
            <a:extLst>
              <a:ext uri="{FF2B5EF4-FFF2-40B4-BE49-F238E27FC236}">
                <a16:creationId xmlns:a16="http://schemas.microsoft.com/office/drawing/2014/main" id="{F67C16D7-EF40-A6E1-1F68-BD1A34EB0FD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57600" y="5715000"/>
          <a:ext cx="7239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44240" imgH="609480" progId="Equation.3">
                  <p:embed/>
                </p:oleObj>
              </mc:Choice>
              <mc:Fallback>
                <p:oleObj name="Equation" r:id="rId8" imgW="444240" imgH="609480" progId="Equation.3">
                  <p:embed/>
                  <p:pic>
                    <p:nvPicPr>
                      <p:cNvPr id="7177" name="Object 9">
                        <a:extLst>
                          <a:ext uri="{FF2B5EF4-FFF2-40B4-BE49-F238E27FC236}">
                            <a16:creationId xmlns:a16="http://schemas.microsoft.com/office/drawing/2014/main" id="{F67C16D7-EF40-A6E1-1F68-BD1A34EB0FD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5715000"/>
                        <a:ext cx="7239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8" name="Object 10">
            <a:extLst>
              <a:ext uri="{FF2B5EF4-FFF2-40B4-BE49-F238E27FC236}">
                <a16:creationId xmlns:a16="http://schemas.microsoft.com/office/drawing/2014/main" id="{11BF7745-1193-2DBA-D4D6-BBF6653EAB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00600" y="5943600"/>
          <a:ext cx="4445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6720" imgH="101520" progId="Equation.3">
                  <p:embed/>
                </p:oleObj>
              </mc:Choice>
              <mc:Fallback>
                <p:oleObj name="Equation" r:id="rId10" imgW="126720" imgH="101520" progId="Equation.3">
                  <p:embed/>
                  <p:pic>
                    <p:nvPicPr>
                      <p:cNvPr id="7178" name="Object 10">
                        <a:extLst>
                          <a:ext uri="{FF2B5EF4-FFF2-40B4-BE49-F238E27FC236}">
                            <a16:creationId xmlns:a16="http://schemas.microsoft.com/office/drawing/2014/main" id="{11BF7745-1193-2DBA-D4D6-BBF6653EAB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5943600"/>
                        <a:ext cx="4445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9" name="Object 11">
            <a:extLst>
              <a:ext uri="{FF2B5EF4-FFF2-40B4-BE49-F238E27FC236}">
                <a16:creationId xmlns:a16="http://schemas.microsoft.com/office/drawing/2014/main" id="{0C252AE8-C7AC-AD05-A7DB-1B8B8BF20C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15000" y="5618163"/>
          <a:ext cx="385763" cy="1239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90440" imgH="609480" progId="Equation.3">
                  <p:embed/>
                </p:oleObj>
              </mc:Choice>
              <mc:Fallback>
                <p:oleObj name="Equation" r:id="rId12" imgW="190440" imgH="609480" progId="Equation.3">
                  <p:embed/>
                  <p:pic>
                    <p:nvPicPr>
                      <p:cNvPr id="7179" name="Object 11">
                        <a:extLst>
                          <a:ext uri="{FF2B5EF4-FFF2-40B4-BE49-F238E27FC236}">
                            <a16:creationId xmlns:a16="http://schemas.microsoft.com/office/drawing/2014/main" id="{0C252AE8-C7AC-AD05-A7DB-1B8B8BF20C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5618163"/>
                        <a:ext cx="385763" cy="1239837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0" name="Text Box 12">
            <a:extLst>
              <a:ext uri="{FF2B5EF4-FFF2-40B4-BE49-F238E27FC236}">
                <a16:creationId xmlns:a16="http://schemas.microsoft.com/office/drawing/2014/main" id="{E0341BA7-E977-8235-C20A-D0F3146BEC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590800"/>
            <a:ext cx="4838700" cy="1200329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/>
              <a:t>To compare them, we need to convert both numbers into the </a:t>
            </a:r>
            <a:r>
              <a:rPr lang="en-US" altLang="en-US" sz="2400" dirty="0">
                <a:solidFill>
                  <a:srgbClr val="FF0000"/>
                </a:solidFill>
              </a:rPr>
              <a:t>same unit</a:t>
            </a:r>
            <a:r>
              <a:rPr lang="en-US" altLang="en-US" sz="2400" dirty="0"/>
              <a:t> …either cm or m.</a:t>
            </a:r>
          </a:p>
        </p:txBody>
      </p:sp>
      <p:sp>
        <p:nvSpPr>
          <p:cNvPr id="7181" name="Text Box 13">
            <a:extLst>
              <a:ext uri="{FF2B5EF4-FFF2-40B4-BE49-F238E27FC236}">
                <a16:creationId xmlns:a16="http://schemas.microsoft.com/office/drawing/2014/main" id="{F35785E1-7FA1-8BC6-085C-B132B13AE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581" y="3856536"/>
            <a:ext cx="4495800" cy="519113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800" b="1" dirty="0">
                <a:latin typeface="Californian FB" panose="0207040306080B030204" pitchFamily="18" charset="0"/>
              </a:rPr>
              <a:t>      Let’s try </a:t>
            </a:r>
            <a:r>
              <a:rPr lang="en-US" altLang="en-US" sz="2800" b="1" i="1" dirty="0">
                <a:latin typeface="Californian FB" panose="0207040306080B030204" pitchFamily="18" charset="0"/>
              </a:rPr>
              <a:t>cm</a:t>
            </a:r>
            <a:r>
              <a:rPr lang="en-US" altLang="en-US" sz="2800" b="1" dirty="0">
                <a:latin typeface="Californian FB" panose="0207040306080B030204" pitchFamily="18" charset="0"/>
              </a:rPr>
              <a:t> first!</a:t>
            </a:r>
          </a:p>
        </p:txBody>
      </p:sp>
      <p:sp>
        <p:nvSpPr>
          <p:cNvPr id="7182" name="Line 14">
            <a:extLst>
              <a:ext uri="{FF2B5EF4-FFF2-40B4-BE49-F238E27FC236}">
                <a16:creationId xmlns:a16="http://schemas.microsoft.com/office/drawing/2014/main" id="{2F70B373-2F1C-5E9E-C15A-A42A9393621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581400" y="1981200"/>
            <a:ext cx="533400" cy="6096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7183" name="Line 15">
            <a:extLst>
              <a:ext uri="{FF2B5EF4-FFF2-40B4-BE49-F238E27FC236}">
                <a16:creationId xmlns:a16="http://schemas.microsoft.com/office/drawing/2014/main" id="{88D5F3FE-D51D-00E1-E75B-EBF8A3E2D7C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800600" y="1971176"/>
            <a:ext cx="228600" cy="619624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graphicFrame>
        <p:nvGraphicFramePr>
          <p:cNvPr id="7186" name="Object 18">
            <a:extLst>
              <a:ext uri="{FF2B5EF4-FFF2-40B4-BE49-F238E27FC236}">
                <a16:creationId xmlns:a16="http://schemas.microsoft.com/office/drawing/2014/main" id="{AAC4E8F6-1665-9DEF-CBDF-8F3041B02557}"/>
              </a:ext>
            </a:extLst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2667000" y="4876800"/>
          <a:ext cx="45720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26720" imgH="101520" progId="Equation.3">
                  <p:embed/>
                </p:oleObj>
              </mc:Choice>
              <mc:Fallback>
                <p:oleObj name="Equation" r:id="rId14" imgW="126720" imgH="101520" progId="Equation.3">
                  <p:embed/>
                  <p:pic>
                    <p:nvPicPr>
                      <p:cNvPr id="7186" name="Object 18">
                        <a:extLst>
                          <a:ext uri="{FF2B5EF4-FFF2-40B4-BE49-F238E27FC236}">
                            <a16:creationId xmlns:a16="http://schemas.microsoft.com/office/drawing/2014/main" id="{AAC4E8F6-1665-9DEF-CBDF-8F3041B0255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876800"/>
                        <a:ext cx="457200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9" name="Object 21">
            <a:extLst>
              <a:ext uri="{FF2B5EF4-FFF2-40B4-BE49-F238E27FC236}">
                <a16:creationId xmlns:a16="http://schemas.microsoft.com/office/drawing/2014/main" id="{473D5C1E-AEE2-1A98-D6B2-6B60BE98E372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1143000" y="4495800"/>
          <a:ext cx="114300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457200" imgH="419040" progId="Equation.3">
                  <p:embed/>
                </p:oleObj>
              </mc:Choice>
              <mc:Fallback>
                <p:oleObj name="Equation" r:id="rId15" imgW="457200" imgH="419040" progId="Equation.3">
                  <p:embed/>
                  <p:pic>
                    <p:nvPicPr>
                      <p:cNvPr id="7189" name="Object 21">
                        <a:extLst>
                          <a:ext uri="{FF2B5EF4-FFF2-40B4-BE49-F238E27FC236}">
                            <a16:creationId xmlns:a16="http://schemas.microsoft.com/office/drawing/2014/main" id="{473D5C1E-AEE2-1A98-D6B2-6B60BE98E3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495800"/>
                        <a:ext cx="1143000" cy="104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90" name="Object 22">
            <a:extLst>
              <a:ext uri="{FF2B5EF4-FFF2-40B4-BE49-F238E27FC236}">
                <a16:creationId xmlns:a16="http://schemas.microsoft.com/office/drawing/2014/main" id="{AB095B87-798A-19B0-AF66-0E517A11BD6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43200" y="5943600"/>
          <a:ext cx="4445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26720" imgH="101520" progId="Equation.3">
                  <p:embed/>
                </p:oleObj>
              </mc:Choice>
              <mc:Fallback>
                <p:oleObj name="Equation" r:id="rId17" imgW="126720" imgH="101520" progId="Equation.3">
                  <p:embed/>
                  <p:pic>
                    <p:nvPicPr>
                      <p:cNvPr id="7190" name="Object 22">
                        <a:extLst>
                          <a:ext uri="{FF2B5EF4-FFF2-40B4-BE49-F238E27FC236}">
                            <a16:creationId xmlns:a16="http://schemas.microsoft.com/office/drawing/2014/main" id="{AB095B87-798A-19B0-AF66-0E517A11BD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5943600"/>
                        <a:ext cx="4445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91" name="Text Box 23">
            <a:extLst>
              <a:ext uri="{FF2B5EF4-FFF2-40B4-BE49-F238E27FC236}">
                <a16:creationId xmlns:a16="http://schemas.microsoft.com/office/drawing/2014/main" id="{0C70CD8F-12BA-DEAD-CA5A-4AD0FC17A7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4572000"/>
            <a:ext cx="2362200" cy="738664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b="1" dirty="0"/>
              <a:t>Once we have the same units, we can simplify them.</a:t>
            </a:r>
          </a:p>
        </p:txBody>
      </p:sp>
      <p:pic>
        <p:nvPicPr>
          <p:cNvPr id="3092" name="Picture 20">
            <a:extLst>
              <a:ext uri="{FF2B5EF4-FFF2-40B4-BE49-F238E27FC236}">
                <a16:creationId xmlns:a16="http://schemas.microsoft.com/office/drawing/2014/main" id="{CEA1A2B3-0757-EA56-1492-CCE6A3807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264" y="20897"/>
            <a:ext cx="3198513" cy="23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0" grpId="0" animBg="1"/>
      <p:bldP spid="7180" grpId="1" animBg="1" autoUpdateAnimBg="0"/>
      <p:bldP spid="7181" grpId="0" animBg="1"/>
      <p:bldP spid="7181" grpId="1" animBg="1" autoUpdateAnimBg="0"/>
      <p:bldP spid="7182" grpId="0" animBg="1" autoUpdateAnimBg="0"/>
      <p:bldP spid="7183" grpId="0" animBg="1" autoUpdateAnimBg="0"/>
      <p:bldP spid="7191" grpId="0" animBg="1"/>
      <p:bldP spid="7191" grpId="1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D814A145-6239-47CB-9E84-31E44DEE58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471487"/>
            <a:ext cx="7772400" cy="1143000"/>
          </a:xfrm>
          <a:solidFill>
            <a:srgbClr val="FF9933"/>
          </a:solidFill>
        </p:spPr>
        <p:txBody>
          <a:bodyPr/>
          <a:lstStyle/>
          <a:p>
            <a:pPr algn="l" eaLnBrk="1" hangingPunct="1"/>
            <a:r>
              <a:rPr lang="en-US" altLang="en-US" dirty="0"/>
              <a:t>How to simplify ratios?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B1E8E903-4FD1-D266-3372-87385A75F9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152400" y="1600200"/>
            <a:ext cx="8839200" cy="2133600"/>
          </a:xfrm>
        </p:spPr>
        <p:txBody>
          <a:bodyPr/>
          <a:lstStyle/>
          <a:p>
            <a:pPr eaLnBrk="1" hangingPunct="1"/>
            <a:r>
              <a:rPr lang="en-US" altLang="en-US" dirty="0"/>
              <a:t>If the numerator and denominator do not have the same units it may be </a:t>
            </a:r>
            <a:r>
              <a:rPr lang="en-US" altLang="en-US" dirty="0">
                <a:solidFill>
                  <a:srgbClr val="FF0000"/>
                </a:solidFill>
              </a:rPr>
              <a:t>easier</a:t>
            </a:r>
            <a:r>
              <a:rPr lang="en-US" altLang="en-US" dirty="0"/>
              <a:t> to convert to the </a:t>
            </a:r>
            <a:r>
              <a:rPr lang="en-US" altLang="en-US" dirty="0">
                <a:solidFill>
                  <a:srgbClr val="FF0000"/>
                </a:solidFill>
              </a:rPr>
              <a:t>smaller unit</a:t>
            </a:r>
            <a:r>
              <a:rPr lang="en-US" altLang="en-US" dirty="0"/>
              <a:t> so we don’t have to work with decimals…</a:t>
            </a:r>
          </a:p>
        </p:txBody>
      </p:sp>
      <p:sp>
        <p:nvSpPr>
          <p:cNvPr id="20484" name="Text Box 4">
            <a:extLst>
              <a:ext uri="{FF2B5EF4-FFF2-40B4-BE49-F238E27FC236}">
                <a16:creationId xmlns:a16="http://schemas.microsoft.com/office/drawing/2014/main" id="{CCF1F37A-513A-9063-3126-25A08D99D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717130"/>
            <a:ext cx="5486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 dirty="0">
                <a:solidFill>
                  <a:srgbClr val="0066CC"/>
                </a:solidFill>
              </a:rPr>
              <a:t>3cm/12m = 3cm/1200cm = 1/400</a:t>
            </a:r>
          </a:p>
        </p:txBody>
      </p:sp>
      <p:sp>
        <p:nvSpPr>
          <p:cNvPr id="20485" name="Text Box 9">
            <a:extLst>
              <a:ext uri="{FF2B5EF4-FFF2-40B4-BE49-F238E27FC236}">
                <a16:creationId xmlns:a16="http://schemas.microsoft.com/office/drawing/2014/main" id="{37B09A03-E980-D8C6-5631-0EB4D1CA5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296965"/>
            <a:ext cx="563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 dirty="0">
                <a:solidFill>
                  <a:srgbClr val="0066CC"/>
                </a:solidFill>
              </a:rPr>
              <a:t>2kg/15g = 2000g/15g = 400/3</a:t>
            </a:r>
          </a:p>
        </p:txBody>
      </p:sp>
      <p:sp>
        <p:nvSpPr>
          <p:cNvPr id="20487" name="Text Box 11">
            <a:extLst>
              <a:ext uri="{FF2B5EF4-FFF2-40B4-BE49-F238E27FC236}">
                <a16:creationId xmlns:a16="http://schemas.microsoft.com/office/drawing/2014/main" id="{D132015F-7AF4-A7E6-A7BF-9FCD6F292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908929"/>
            <a:ext cx="144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 dirty="0">
                <a:solidFill>
                  <a:srgbClr val="0066CC"/>
                </a:solidFill>
              </a:rPr>
              <a:t>2g/8g = 1/4</a:t>
            </a:r>
          </a:p>
        </p:txBody>
      </p:sp>
      <p:sp>
        <p:nvSpPr>
          <p:cNvPr id="27660" name="Text Box 12">
            <a:extLst>
              <a:ext uri="{FF2B5EF4-FFF2-40B4-BE49-F238E27FC236}">
                <a16:creationId xmlns:a16="http://schemas.microsoft.com/office/drawing/2014/main" id="{AD85DE46-6E4A-482A-1F37-CE046F7D16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5715000"/>
            <a:ext cx="5867400" cy="52322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b="1" dirty="0"/>
              <a:t>Of course, if they are already in the same units, we don’t have to worry about converting. Good deal</a:t>
            </a:r>
            <a:r>
              <a:rPr lang="en-US" altLang="en-US" sz="1400" b="1" dirty="0">
                <a:sym typeface="Wingdings" panose="05000000000000000000" pitchFamily="2" charset="2"/>
              </a:rPr>
              <a:t></a:t>
            </a:r>
            <a:endParaRPr lang="en-US" altLang="en-US" sz="1400" b="1" dirty="0"/>
          </a:p>
        </p:txBody>
      </p:sp>
      <p:sp>
        <p:nvSpPr>
          <p:cNvPr id="27661" name="Line 13">
            <a:extLst>
              <a:ext uri="{FF2B5EF4-FFF2-40B4-BE49-F238E27FC236}">
                <a16:creationId xmlns:a16="http://schemas.microsoft.com/office/drawing/2014/main" id="{0A5B77E3-0F37-6B9A-6488-F96E0607ADA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662112" y="5287266"/>
            <a:ext cx="852487" cy="52322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 sz="180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A9F31EF-36BB-2848-BF00-DA3C27C27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225" y="3190603"/>
            <a:ext cx="3305175" cy="239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0" grpId="0" animBg="1"/>
      <p:bldP spid="27660" grpId="1" animBg="1" autoUpdateAnimBg="0"/>
      <p:bldP spid="27661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727145-9C12-BA2A-8139-339670435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fguilbert</a:t>
            </a:r>
            <a:endParaRPr lang="en-US" sz="14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65E0E6-D1A3-0295-4DC3-97B57A11C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722" y="152400"/>
            <a:ext cx="6872556" cy="6553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D156BB-C807-A077-B79A-B390A52095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6170371"/>
            <a:ext cx="1524000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8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35A852-6661-3EDF-DCCD-F6E58019F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fguilbert</a:t>
            </a:r>
            <a:endParaRPr lang="en-US" sz="14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F25DDD-35AA-7ACB-1E7A-09104279A8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199" y="151977"/>
            <a:ext cx="6858001" cy="66298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F9C97E-9665-05D8-8A94-070FAE7321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7100" y="6182148"/>
            <a:ext cx="1638300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00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06E1A7-3F72-A770-D7D4-42B8D136D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fguilbert</a:t>
            </a:r>
            <a:endParaRPr lang="en-US" sz="14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BB2D67-E417-8710-959C-D0995925A2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34" y="457199"/>
            <a:ext cx="8758132" cy="5925771"/>
          </a:xfrm>
          <a:prstGeom prst="rect">
            <a:avLst/>
          </a:prstGeom>
        </p:spPr>
      </p:pic>
      <p:pic>
        <p:nvPicPr>
          <p:cNvPr id="5" name="Picture 20">
            <a:extLst>
              <a:ext uri="{FF2B5EF4-FFF2-40B4-BE49-F238E27FC236}">
                <a16:creationId xmlns:a16="http://schemas.microsoft.com/office/drawing/2014/main" id="{0126A891-8B87-8DFB-5C28-D64B9B829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784" y="2078297"/>
            <a:ext cx="2237166" cy="1655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BA5DD0-D8F6-40E7-80F1-66B02B3037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6074" y="3714750"/>
            <a:ext cx="3514725" cy="5238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5B7B67-2106-E09F-6F74-28CB864933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6073" y="4786922"/>
            <a:ext cx="3514725" cy="5238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63C388-CB75-0E15-35FF-DB6BE667D4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934" y="5354898"/>
            <a:ext cx="8341466" cy="86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91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007DBC-5DF5-28B1-FDA4-229799831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fguilbert</a:t>
            </a:r>
            <a:endParaRPr lang="en-US" sz="14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D3C2A6-46C5-C9CB-6229-E6572FD90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918" y="438150"/>
            <a:ext cx="8452163" cy="5334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FE6B45-9C57-5D9D-6822-813A33CAFE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1" y="3409950"/>
            <a:ext cx="2209800" cy="7048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BF6DEB-BEA3-1554-B9C3-AC394841C6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1" y="4167187"/>
            <a:ext cx="1981199" cy="5238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401CCA-E1BC-6356-F377-56D31EE88A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5067301"/>
            <a:ext cx="2438399" cy="70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946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700" b="0" i="0" u="none" strike="noStrike" cap="none" normalizeH="0" baseline="0">
            <a:ln>
              <a:noFill/>
            </a:ln>
            <a:solidFill>
              <a:srgbClr val="66CCFF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700" b="0" i="0" u="none" strike="noStrike" cap="none" normalizeH="0" baseline="0">
            <a:ln>
              <a:noFill/>
            </a:ln>
            <a:solidFill>
              <a:srgbClr val="66CCFF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Blank 8">
    <a:dk1>
      <a:srgbClr val="003366"/>
    </a:dk1>
    <a:lt1>
      <a:srgbClr val="FFFFFF"/>
    </a:lt1>
    <a:dk2>
      <a:srgbClr val="000099"/>
    </a:dk2>
    <a:lt2>
      <a:srgbClr val="CCFFFF"/>
    </a:lt2>
    <a:accent1>
      <a:srgbClr val="3366CC"/>
    </a:accent1>
    <a:accent2>
      <a:srgbClr val="00B000"/>
    </a:accent2>
    <a:accent3>
      <a:srgbClr val="AAAACA"/>
    </a:accent3>
    <a:accent4>
      <a:srgbClr val="DADADA"/>
    </a:accent4>
    <a:accent5>
      <a:srgbClr val="ADB8E2"/>
    </a:accent5>
    <a:accent6>
      <a:srgbClr val="009F00"/>
    </a:accent6>
    <a:hlink>
      <a:srgbClr val="66CCFF"/>
    </a:hlink>
    <a:folHlink>
      <a:srgbClr val="FFE701"/>
    </a:folHlink>
  </a:clrScheme>
</a:themeOverride>
</file>

<file path=ppt/theme/themeOverride2.xml><?xml version="1.0" encoding="utf-8"?>
<a:themeOverride xmlns:a="http://schemas.openxmlformats.org/drawingml/2006/main">
  <a:clrScheme name="Blank 8">
    <a:dk1>
      <a:srgbClr val="003366"/>
    </a:dk1>
    <a:lt1>
      <a:srgbClr val="FFFFFF"/>
    </a:lt1>
    <a:dk2>
      <a:srgbClr val="000099"/>
    </a:dk2>
    <a:lt2>
      <a:srgbClr val="CCFFFF"/>
    </a:lt2>
    <a:accent1>
      <a:srgbClr val="3366CC"/>
    </a:accent1>
    <a:accent2>
      <a:srgbClr val="00B000"/>
    </a:accent2>
    <a:accent3>
      <a:srgbClr val="AAAACA"/>
    </a:accent3>
    <a:accent4>
      <a:srgbClr val="DADADA"/>
    </a:accent4>
    <a:accent5>
      <a:srgbClr val="ADB8E2"/>
    </a:accent5>
    <a:accent6>
      <a:srgbClr val="009F00"/>
    </a:accent6>
    <a:hlink>
      <a:srgbClr val="66CCFF"/>
    </a:hlink>
    <a:folHlink>
      <a:srgbClr val="FFE701"/>
    </a:folHlink>
  </a:clrScheme>
</a:themeOverride>
</file>

<file path=ppt/theme/themeOverride3.xml><?xml version="1.0" encoding="utf-8"?>
<a:themeOverride xmlns:a="http://schemas.openxmlformats.org/drawingml/2006/main">
  <a:clrScheme name="Blank 8">
    <a:dk1>
      <a:srgbClr val="003366"/>
    </a:dk1>
    <a:lt1>
      <a:srgbClr val="FFFFFF"/>
    </a:lt1>
    <a:dk2>
      <a:srgbClr val="000099"/>
    </a:dk2>
    <a:lt2>
      <a:srgbClr val="CCFFFF"/>
    </a:lt2>
    <a:accent1>
      <a:srgbClr val="3366CC"/>
    </a:accent1>
    <a:accent2>
      <a:srgbClr val="00B000"/>
    </a:accent2>
    <a:accent3>
      <a:srgbClr val="AAAACA"/>
    </a:accent3>
    <a:accent4>
      <a:srgbClr val="DADADA"/>
    </a:accent4>
    <a:accent5>
      <a:srgbClr val="ADB8E2"/>
    </a:accent5>
    <a:accent6>
      <a:srgbClr val="009F00"/>
    </a:accent6>
    <a:hlink>
      <a:srgbClr val="66CCFF"/>
    </a:hlink>
    <a:folHlink>
      <a:srgbClr val="FFE701"/>
    </a:folHlink>
  </a:clrScheme>
</a:themeOverride>
</file>

<file path=ppt/theme/themeOverride4.xml><?xml version="1.0" encoding="utf-8"?>
<a:themeOverride xmlns:a="http://schemas.openxmlformats.org/drawingml/2006/main">
  <a:clrScheme name="Blank 8">
    <a:dk1>
      <a:srgbClr val="003366"/>
    </a:dk1>
    <a:lt1>
      <a:srgbClr val="FFFFFF"/>
    </a:lt1>
    <a:dk2>
      <a:srgbClr val="000099"/>
    </a:dk2>
    <a:lt2>
      <a:srgbClr val="CCFFFF"/>
    </a:lt2>
    <a:accent1>
      <a:srgbClr val="3366CC"/>
    </a:accent1>
    <a:accent2>
      <a:srgbClr val="00B000"/>
    </a:accent2>
    <a:accent3>
      <a:srgbClr val="AAAACA"/>
    </a:accent3>
    <a:accent4>
      <a:srgbClr val="DADADA"/>
    </a:accent4>
    <a:accent5>
      <a:srgbClr val="ADB8E2"/>
    </a:accent5>
    <a:accent6>
      <a:srgbClr val="009F00"/>
    </a:accent6>
    <a:hlink>
      <a:srgbClr val="66CCFF"/>
    </a:hlink>
    <a:folHlink>
      <a:srgbClr val="FFE701"/>
    </a:folHlink>
  </a:clrScheme>
</a:themeOverride>
</file>

<file path=ppt/theme/themeOverride5.xml><?xml version="1.0" encoding="utf-8"?>
<a:themeOverride xmlns:a="http://schemas.openxmlformats.org/drawingml/2006/main">
  <a:clrScheme name="Blank 8">
    <a:dk1>
      <a:srgbClr val="003366"/>
    </a:dk1>
    <a:lt1>
      <a:srgbClr val="FFFFFF"/>
    </a:lt1>
    <a:dk2>
      <a:srgbClr val="000099"/>
    </a:dk2>
    <a:lt2>
      <a:srgbClr val="CCFFFF"/>
    </a:lt2>
    <a:accent1>
      <a:srgbClr val="3366CC"/>
    </a:accent1>
    <a:accent2>
      <a:srgbClr val="00B000"/>
    </a:accent2>
    <a:accent3>
      <a:srgbClr val="AAAACA"/>
    </a:accent3>
    <a:accent4>
      <a:srgbClr val="DADADA"/>
    </a:accent4>
    <a:accent5>
      <a:srgbClr val="ADB8E2"/>
    </a:accent5>
    <a:accent6>
      <a:srgbClr val="009F00"/>
    </a:accent6>
    <a:hlink>
      <a:srgbClr val="66CCFF"/>
    </a:hlink>
    <a:folHlink>
      <a:srgbClr val="FFE701"/>
    </a:folHlink>
  </a:clrScheme>
</a:themeOverride>
</file>

<file path=ppt/theme/themeOverride6.xml><?xml version="1.0" encoding="utf-8"?>
<a:themeOverride xmlns:a="http://schemas.openxmlformats.org/drawingml/2006/main">
  <a:clrScheme name="Blank 8">
    <a:dk1>
      <a:srgbClr val="003366"/>
    </a:dk1>
    <a:lt1>
      <a:srgbClr val="FFFFFF"/>
    </a:lt1>
    <a:dk2>
      <a:srgbClr val="000099"/>
    </a:dk2>
    <a:lt2>
      <a:srgbClr val="CCFFFF"/>
    </a:lt2>
    <a:accent1>
      <a:srgbClr val="3366CC"/>
    </a:accent1>
    <a:accent2>
      <a:srgbClr val="00B000"/>
    </a:accent2>
    <a:accent3>
      <a:srgbClr val="AAAACA"/>
    </a:accent3>
    <a:accent4>
      <a:srgbClr val="DADADA"/>
    </a:accent4>
    <a:accent5>
      <a:srgbClr val="ADB8E2"/>
    </a:accent5>
    <a:accent6>
      <a:srgbClr val="009F00"/>
    </a:accent6>
    <a:hlink>
      <a:srgbClr val="66CCFF"/>
    </a:hlink>
    <a:folHlink>
      <a:srgbClr val="FFE701"/>
    </a:folHlink>
  </a:clrScheme>
</a:themeOverride>
</file>

<file path=ppt/theme/themeOverride7.xml><?xml version="1.0" encoding="utf-8"?>
<a:themeOverride xmlns:a="http://schemas.openxmlformats.org/drawingml/2006/main">
  <a:clrScheme name="Blank 8">
    <a:dk1>
      <a:srgbClr val="003366"/>
    </a:dk1>
    <a:lt1>
      <a:srgbClr val="FFFFFF"/>
    </a:lt1>
    <a:dk2>
      <a:srgbClr val="000099"/>
    </a:dk2>
    <a:lt2>
      <a:srgbClr val="CCFFFF"/>
    </a:lt2>
    <a:accent1>
      <a:srgbClr val="3366CC"/>
    </a:accent1>
    <a:accent2>
      <a:srgbClr val="00B000"/>
    </a:accent2>
    <a:accent3>
      <a:srgbClr val="AAAACA"/>
    </a:accent3>
    <a:accent4>
      <a:srgbClr val="DADADA"/>
    </a:accent4>
    <a:accent5>
      <a:srgbClr val="ADB8E2"/>
    </a:accent5>
    <a:accent6>
      <a:srgbClr val="009F00"/>
    </a:accent6>
    <a:hlink>
      <a:srgbClr val="66CCFF"/>
    </a:hlink>
    <a:folHlink>
      <a:srgbClr val="FFE701"/>
    </a:folHlink>
  </a:clrScheme>
</a:themeOverride>
</file>

<file path=ppt/theme/themeOverride8.xml><?xml version="1.0" encoding="utf-8"?>
<a:themeOverride xmlns:a="http://schemas.openxmlformats.org/drawingml/2006/main">
  <a:clrScheme name="Blank 8">
    <a:dk1>
      <a:srgbClr val="003366"/>
    </a:dk1>
    <a:lt1>
      <a:srgbClr val="FFFFFF"/>
    </a:lt1>
    <a:dk2>
      <a:srgbClr val="000099"/>
    </a:dk2>
    <a:lt2>
      <a:srgbClr val="CCFFFF"/>
    </a:lt2>
    <a:accent1>
      <a:srgbClr val="3366CC"/>
    </a:accent1>
    <a:accent2>
      <a:srgbClr val="00B000"/>
    </a:accent2>
    <a:accent3>
      <a:srgbClr val="AAAACA"/>
    </a:accent3>
    <a:accent4>
      <a:srgbClr val="DADADA"/>
    </a:accent4>
    <a:accent5>
      <a:srgbClr val="ADB8E2"/>
    </a:accent5>
    <a:accent6>
      <a:srgbClr val="009F00"/>
    </a:accent6>
    <a:hlink>
      <a:srgbClr val="66CCFF"/>
    </a:hlink>
    <a:folHlink>
      <a:srgbClr val="FFE701"/>
    </a:folHlink>
  </a:clrScheme>
</a:themeOverride>
</file>

<file path=ppt/theme/themeOverride9.xml><?xml version="1.0" encoding="utf-8"?>
<a:themeOverride xmlns:a="http://schemas.openxmlformats.org/drawingml/2006/main">
  <a:clrScheme name="Blank 8">
    <a:dk1>
      <a:srgbClr val="003366"/>
    </a:dk1>
    <a:lt1>
      <a:srgbClr val="FFFFFF"/>
    </a:lt1>
    <a:dk2>
      <a:srgbClr val="000099"/>
    </a:dk2>
    <a:lt2>
      <a:srgbClr val="CCFFFF"/>
    </a:lt2>
    <a:accent1>
      <a:srgbClr val="3366CC"/>
    </a:accent1>
    <a:accent2>
      <a:srgbClr val="00B000"/>
    </a:accent2>
    <a:accent3>
      <a:srgbClr val="AAAACA"/>
    </a:accent3>
    <a:accent4>
      <a:srgbClr val="DADADA"/>
    </a:accent4>
    <a:accent5>
      <a:srgbClr val="ADB8E2"/>
    </a:accent5>
    <a:accent6>
      <a:srgbClr val="009F00"/>
    </a:accent6>
    <a:hlink>
      <a:srgbClr val="66CCFF"/>
    </a:hlink>
    <a:folHlink>
      <a:srgbClr val="FFE70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Macintosh HD:Desktop Folder:Microsoft Office 2001:Templates:Presentations:Designs:Blank</Template>
  <TotalTime>5137</TotalTime>
  <Words>462</Words>
  <Application>Microsoft Office PowerPoint</Application>
  <PresentationFormat>On-screen Show (4:3)</PresentationFormat>
  <Paragraphs>120</Paragraphs>
  <Slides>18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Marker Felt</vt:lpstr>
      <vt:lpstr>Calibri</vt:lpstr>
      <vt:lpstr>Californian FB</vt:lpstr>
      <vt:lpstr>Times</vt:lpstr>
      <vt:lpstr>Times New Roman</vt:lpstr>
      <vt:lpstr>Wingdings</vt:lpstr>
      <vt:lpstr>Blank</vt:lpstr>
      <vt:lpstr>Equation</vt:lpstr>
      <vt:lpstr>PowerPoint Presentation</vt:lpstr>
      <vt:lpstr>PowerPoint Presentation</vt:lpstr>
      <vt:lpstr>How to simplify ratios?</vt:lpstr>
      <vt:lpstr>How to simplify ratios?</vt:lpstr>
      <vt:lpstr>How to simplify ratios?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3: 8  = n : 6</vt:lpstr>
    </vt:vector>
  </TitlesOfParts>
  <Manager/>
  <Company>Old Rochester Regional High School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Frances Guilbert</dc:creator>
  <cp:keywords/>
  <dc:description/>
  <cp:lastModifiedBy>Lyn ZHANG</cp:lastModifiedBy>
  <cp:revision>44</cp:revision>
  <cp:lastPrinted>2003-01-10T14:07:55Z</cp:lastPrinted>
  <dcterms:created xsi:type="dcterms:W3CDTF">2001-07-27T14:38:31Z</dcterms:created>
  <dcterms:modified xsi:type="dcterms:W3CDTF">2024-02-11T21:01:20Z</dcterms:modified>
  <cp:category/>
</cp:coreProperties>
</file>