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303" r:id="rId4"/>
    <p:sldId id="304" r:id="rId5"/>
    <p:sldId id="28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1111" autoAdjust="0"/>
  </p:normalViewPr>
  <p:slideViewPr>
    <p:cSldViewPr snapToGrid="0">
      <p:cViewPr varScale="1">
        <p:scale>
          <a:sx n="60" d="100"/>
          <a:sy n="60" d="100"/>
        </p:scale>
        <p:origin x="148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B5816E-9854-4624-9FCC-2BFE8417AB4A}" type="datetimeFigureOut">
              <a:rPr lang="en-GB" smtClean="0"/>
              <a:pPr/>
              <a:t>15/02/2024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C33D5-DD1B-48A4-8220-07294736B45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968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https://www.mathplayground.com/ASB_DirtBikeProportions.html 1 marks</a:t>
            </a:r>
          </a:p>
          <a:p>
            <a:r>
              <a:rPr lang="en-AU" dirty="0"/>
              <a:t>https://www.mathplayground.com/ASB_RatioBlaster.html 1 marks</a:t>
            </a:r>
          </a:p>
          <a:p>
            <a:r>
              <a:rPr lang="en-AU" dirty="0"/>
              <a:t>https://mathsnacks.com/ratio-rumble.html 1 marks</a:t>
            </a:r>
          </a:p>
          <a:p>
            <a:r>
              <a:rPr lang="en-AU" dirty="0"/>
              <a:t>https://www.softschools.com/math/ratios/ratio_coloring_game/</a:t>
            </a:r>
          </a:p>
          <a:p>
            <a:r>
              <a:rPr lang="en-AU" dirty="0"/>
              <a:t>https://www.mathgames.com/skill/6.122-describe-pictures-as-ratios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2C33D5-DD1B-48A4-8220-07294736B45B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578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5BFB-31C5-4BCE-A275-9F6A028C7FDD}" type="datetimeFigureOut">
              <a:rPr lang="en-GB" smtClean="0"/>
              <a:pPr/>
              <a:t>15/02/2024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069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5BFB-31C5-4BCE-A275-9F6A028C7FDD}" type="datetimeFigureOut">
              <a:rPr lang="en-GB" smtClean="0"/>
              <a:pPr/>
              <a:t>15/02/2024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302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5BFB-31C5-4BCE-A275-9F6A028C7FDD}" type="datetimeFigureOut">
              <a:rPr lang="en-GB" smtClean="0"/>
              <a:pPr/>
              <a:t>15/02/2024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766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5BFB-31C5-4BCE-A275-9F6A028C7FDD}" type="datetimeFigureOut">
              <a:rPr lang="en-GB" smtClean="0"/>
              <a:pPr/>
              <a:t>15/02/2024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446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5BFB-31C5-4BCE-A275-9F6A028C7FDD}" type="datetimeFigureOut">
              <a:rPr lang="en-GB" smtClean="0"/>
              <a:pPr/>
              <a:t>15/02/2024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323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5BFB-31C5-4BCE-A275-9F6A028C7FDD}" type="datetimeFigureOut">
              <a:rPr lang="en-GB" smtClean="0"/>
              <a:pPr/>
              <a:t>15/02/2024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738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5BFB-31C5-4BCE-A275-9F6A028C7FDD}" type="datetimeFigureOut">
              <a:rPr lang="en-GB" smtClean="0"/>
              <a:pPr/>
              <a:t>15/02/2024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085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5BFB-31C5-4BCE-A275-9F6A028C7FDD}" type="datetimeFigureOut">
              <a:rPr lang="en-GB" smtClean="0"/>
              <a:pPr/>
              <a:t>15/02/2024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406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5BFB-31C5-4BCE-A275-9F6A028C7FDD}" type="datetimeFigureOut">
              <a:rPr lang="en-GB" smtClean="0"/>
              <a:pPr/>
              <a:t>15/02/2024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737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5BFB-31C5-4BCE-A275-9F6A028C7FDD}" type="datetimeFigureOut">
              <a:rPr lang="en-GB" smtClean="0"/>
              <a:pPr/>
              <a:t>15/02/2024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143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5BFB-31C5-4BCE-A275-9F6A028C7FDD}" type="datetimeFigureOut">
              <a:rPr lang="en-GB" smtClean="0"/>
              <a:pPr/>
              <a:t>15/02/2024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34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B5BFB-31C5-4BCE-A275-9F6A028C7FDD}" type="datetimeFigureOut">
              <a:rPr lang="en-GB" smtClean="0"/>
              <a:pPr/>
              <a:t>15/02/2024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0226" y="114491"/>
            <a:ext cx="1503774" cy="109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80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8172450" cy="2387600"/>
          </a:xfrm>
        </p:spPr>
        <p:txBody>
          <a:bodyPr/>
          <a:lstStyle/>
          <a:p>
            <a:r>
              <a:rPr lang="en-US" dirty="0"/>
              <a:t>1E Dividing quantities in given ratios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1826" y="3818347"/>
            <a:ext cx="6858000" cy="1655762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Express the division of a quantity into two parts as a ratio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565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Key Vocabulary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6850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Ratio</a:t>
            </a:r>
          </a:p>
          <a:p>
            <a:pPr marL="0" indent="0">
              <a:buNone/>
            </a:pPr>
            <a:r>
              <a:rPr lang="en-GB" dirty="0"/>
              <a:t>Parts</a:t>
            </a:r>
          </a:p>
          <a:p>
            <a:pPr marL="0" indent="0">
              <a:buNone/>
            </a:pPr>
            <a:r>
              <a:rPr lang="en-GB" dirty="0"/>
              <a:t>Common units</a:t>
            </a:r>
          </a:p>
        </p:txBody>
      </p:sp>
      <p:pic>
        <p:nvPicPr>
          <p:cNvPr id="4" name="Picture 20">
            <a:extLst>
              <a:ext uri="{FF2B5EF4-FFF2-40B4-BE49-F238E27FC236}">
                <a16:creationId xmlns:a16="http://schemas.microsoft.com/office/drawing/2014/main" id="{361A5A53-EF4B-FCA5-BF16-DB22469CE8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837" y="3947805"/>
            <a:ext cx="3198513" cy="23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586978E3-7EDD-C95F-CE0F-CEC3F5B3AF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970" y="3965060"/>
            <a:ext cx="3305175" cy="2397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3527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516" y="89626"/>
            <a:ext cx="7886700" cy="1325563"/>
          </a:xfrm>
        </p:spPr>
        <p:txBody>
          <a:bodyPr>
            <a:normAutofit/>
          </a:bodyPr>
          <a:lstStyle/>
          <a:p>
            <a:r>
              <a:rPr lang="en-GB" sz="3200" b="1" dirty="0"/>
              <a:t>How to divide quantity as a ratio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24628" y="1708106"/>
            <a:ext cx="7097703" cy="44942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1)  Share £24 into the ratio 1 : 5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91729" y="2604172"/>
            <a:ext cx="14130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 + 5 = 6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68912" y="3142841"/>
            <a:ext cx="52555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To find each part, we divide </a:t>
            </a:r>
            <a:r>
              <a:rPr lang="en-US" sz="2800" dirty="0"/>
              <a:t>£24 by 6</a:t>
            </a:r>
            <a:r>
              <a:rPr lang="en-US" sz="2600" dirty="0"/>
              <a:t>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65735" y="2135054"/>
            <a:ext cx="3820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We add the parts of the ratio</a:t>
            </a:r>
          </a:p>
        </p:txBody>
      </p:sp>
      <p:sp>
        <p:nvSpPr>
          <p:cNvPr id="46" name="Rectangle 45"/>
          <p:cNvSpPr/>
          <p:nvPr/>
        </p:nvSpPr>
        <p:spPr>
          <a:xfrm>
            <a:off x="890889" y="3693603"/>
            <a:ext cx="1776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24 ÷ 6 = £4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86512" y="4206642"/>
            <a:ext cx="59077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This means one part is equivalent to £4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66458" y="4719680"/>
            <a:ext cx="52797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Since one gets 1 part = 1 x £4 = £4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46404" y="5264078"/>
            <a:ext cx="62759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Since the other </a:t>
            </a:r>
            <a:r>
              <a:rPr lang="en-US" sz="2800">
                <a:solidFill>
                  <a:srgbClr val="FF0000"/>
                </a:solidFill>
              </a:rPr>
              <a:t>gets 5 </a:t>
            </a:r>
            <a:r>
              <a:rPr lang="en-US" sz="2800" dirty="0">
                <a:solidFill>
                  <a:srgbClr val="FF0000"/>
                </a:solidFill>
              </a:rPr>
              <a:t>parts = 5 x £4 = £20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B47CBB-15EC-4190-2FC9-9EC50CE683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001" y="1301660"/>
            <a:ext cx="2384577" cy="2253993"/>
          </a:xfrm>
          <a:prstGeom prst="rect">
            <a:avLst/>
          </a:prstGeom>
        </p:spPr>
      </p:pic>
      <p:sp>
        <p:nvSpPr>
          <p:cNvPr id="6" name="Arrow: Curved Down 5">
            <a:extLst>
              <a:ext uri="{FF2B5EF4-FFF2-40B4-BE49-F238E27FC236}">
                <a16:creationId xmlns:a16="http://schemas.microsoft.com/office/drawing/2014/main" id="{7FE621AE-EBC5-E4F0-98AC-B48741E9EAFC}"/>
              </a:ext>
            </a:extLst>
          </p:cNvPr>
          <p:cNvSpPr/>
          <p:nvPr/>
        </p:nvSpPr>
        <p:spPr>
          <a:xfrm flipV="1">
            <a:off x="6476114" y="3640165"/>
            <a:ext cx="2384577" cy="513039"/>
          </a:xfrm>
          <a:prstGeom prst="curved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0BCC38-E8DE-4213-76D6-FEBC2372CF83}"/>
              </a:ext>
            </a:extLst>
          </p:cNvPr>
          <p:cNvSpPr txBox="1"/>
          <p:nvPr/>
        </p:nvSpPr>
        <p:spPr>
          <a:xfrm>
            <a:off x="7354753" y="3718258"/>
            <a:ext cx="94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£24</a:t>
            </a:r>
            <a:endParaRPr lang="en-AU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Arrow: Curved Down 8">
            <a:extLst>
              <a:ext uri="{FF2B5EF4-FFF2-40B4-BE49-F238E27FC236}">
                <a16:creationId xmlns:a16="http://schemas.microsoft.com/office/drawing/2014/main" id="{D2EBD62A-E452-2653-3456-1E2F4970EAAB}"/>
              </a:ext>
            </a:extLst>
          </p:cNvPr>
          <p:cNvSpPr/>
          <p:nvPr/>
        </p:nvSpPr>
        <p:spPr>
          <a:xfrm>
            <a:off x="6476114" y="3225144"/>
            <a:ext cx="318135" cy="203856"/>
          </a:xfrm>
          <a:prstGeom prst="curved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0" name="Arrow: Curved Down 9">
            <a:extLst>
              <a:ext uri="{FF2B5EF4-FFF2-40B4-BE49-F238E27FC236}">
                <a16:creationId xmlns:a16="http://schemas.microsoft.com/office/drawing/2014/main" id="{DEF23BA8-BAAA-3EA5-854A-F9C5D83189A2}"/>
              </a:ext>
            </a:extLst>
          </p:cNvPr>
          <p:cNvSpPr/>
          <p:nvPr/>
        </p:nvSpPr>
        <p:spPr>
          <a:xfrm>
            <a:off x="6858417" y="2887579"/>
            <a:ext cx="1798982" cy="415658"/>
          </a:xfrm>
          <a:prstGeom prst="curved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332F0C-E602-FF3E-8272-5E9AFE0F31B5}"/>
              </a:ext>
            </a:extLst>
          </p:cNvPr>
          <p:cNvSpPr txBox="1"/>
          <p:nvPr/>
        </p:nvSpPr>
        <p:spPr>
          <a:xfrm>
            <a:off x="6637480" y="2469048"/>
            <a:ext cx="1502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1:5</a:t>
            </a:r>
            <a:endParaRPr lang="en-AU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82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2" grpId="0"/>
      <p:bldP spid="23" grpId="0"/>
      <p:bldP spid="46" grpId="0"/>
      <p:bldP spid="11" grpId="0"/>
      <p:bldP spid="13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179121" y="1615100"/>
            <a:ext cx="8118475" cy="44942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2)  Share 6m into the ratio 3 : 7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91729" y="2604172"/>
            <a:ext cx="15950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 + 7 = 10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68912" y="3142841"/>
            <a:ext cx="53603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To find each part, we divide </a:t>
            </a:r>
            <a:r>
              <a:rPr lang="en-US" sz="2800" dirty="0"/>
              <a:t>6m by 10</a:t>
            </a:r>
            <a:r>
              <a:rPr lang="en-US" sz="2600" dirty="0"/>
              <a:t>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65735" y="2135054"/>
            <a:ext cx="3820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We add the parts of the ratio</a:t>
            </a:r>
          </a:p>
        </p:txBody>
      </p:sp>
      <p:sp>
        <p:nvSpPr>
          <p:cNvPr id="46" name="Rectangle 45"/>
          <p:cNvSpPr/>
          <p:nvPr/>
        </p:nvSpPr>
        <p:spPr>
          <a:xfrm>
            <a:off x="890889" y="3693603"/>
            <a:ext cx="42687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6m = 600cm ,  600 ÷ 10 = 60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7232921" y="5932427"/>
            <a:ext cx="1747574" cy="675787"/>
          </a:xfrm>
          <a:prstGeom prst="cloudCallout">
            <a:avLst>
              <a:gd name="adj1" fmla="val -75911"/>
              <a:gd name="adj2" fmla="val -6331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Why did we change 6m to 600cm?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86512" y="4206642"/>
            <a:ext cx="63464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This means one part is equivalent to 60cm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66458" y="4719680"/>
            <a:ext cx="69830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Since one gets 3 parts = 3 x 60 = 180cm = 1.8m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46404" y="5264078"/>
            <a:ext cx="79792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Since the other gets 7 parts = 7 x 60 = 420cm = 4.2m 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40516" y="896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/>
              <a:t>How to divide quantity as a ratio</a:t>
            </a:r>
            <a:endParaRPr lang="en-GB" sz="3200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1D134F4-2824-216D-A14E-AA4CF3E9DB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5647" y="2057108"/>
            <a:ext cx="3924848" cy="3715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5AC1B9A-9C4F-8FD5-383A-35E787ABEB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6418" y="1905416"/>
            <a:ext cx="466275" cy="523219"/>
          </a:xfrm>
          <a:prstGeom prst="rect">
            <a:avLst/>
          </a:prstGeom>
        </p:spPr>
      </p:pic>
      <p:sp>
        <p:nvSpPr>
          <p:cNvPr id="9" name="Arrow: Curved Down 8">
            <a:extLst>
              <a:ext uri="{FF2B5EF4-FFF2-40B4-BE49-F238E27FC236}">
                <a16:creationId xmlns:a16="http://schemas.microsoft.com/office/drawing/2014/main" id="{6A1DE545-845C-64BA-738C-CF007BBBF0B8}"/>
              </a:ext>
            </a:extLst>
          </p:cNvPr>
          <p:cNvSpPr/>
          <p:nvPr/>
        </p:nvSpPr>
        <p:spPr>
          <a:xfrm>
            <a:off x="5055647" y="1583401"/>
            <a:ext cx="3590771" cy="473707"/>
          </a:xfrm>
          <a:prstGeom prst="curved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AB09E3E-C12A-EC99-548F-4E0D6A824DAB}"/>
              </a:ext>
            </a:extLst>
          </p:cNvPr>
          <p:cNvSpPr txBox="1"/>
          <p:nvPr/>
        </p:nvSpPr>
        <p:spPr>
          <a:xfrm>
            <a:off x="6459059" y="731545"/>
            <a:ext cx="11180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6m</a:t>
            </a:r>
          </a:p>
          <a:p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600cm</a:t>
            </a:r>
            <a:endParaRPr lang="en-AU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2" name="Picture 20">
            <a:extLst>
              <a:ext uri="{FF2B5EF4-FFF2-40B4-BE49-F238E27FC236}">
                <a16:creationId xmlns:a16="http://schemas.microsoft.com/office/drawing/2014/main" id="{0479487D-BEB7-8B3A-349D-A97AB728BF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71700"/>
            <a:ext cx="1467973" cy="108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Arrow: Curved Up 16">
            <a:extLst>
              <a:ext uri="{FF2B5EF4-FFF2-40B4-BE49-F238E27FC236}">
                <a16:creationId xmlns:a16="http://schemas.microsoft.com/office/drawing/2014/main" id="{A06FE788-C828-9958-6DE1-91754BDC6A01}"/>
              </a:ext>
            </a:extLst>
          </p:cNvPr>
          <p:cNvSpPr/>
          <p:nvPr/>
        </p:nvSpPr>
        <p:spPr>
          <a:xfrm>
            <a:off x="5111530" y="2428635"/>
            <a:ext cx="1069605" cy="211349"/>
          </a:xfrm>
          <a:prstGeom prst="curved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8" name="Arrow: Curved Up 17">
            <a:extLst>
              <a:ext uri="{FF2B5EF4-FFF2-40B4-BE49-F238E27FC236}">
                <a16:creationId xmlns:a16="http://schemas.microsoft.com/office/drawing/2014/main" id="{B8ADB163-B653-1B5E-7217-5CA757A5C236}"/>
              </a:ext>
            </a:extLst>
          </p:cNvPr>
          <p:cNvSpPr/>
          <p:nvPr/>
        </p:nvSpPr>
        <p:spPr>
          <a:xfrm>
            <a:off x="6181135" y="2428635"/>
            <a:ext cx="2465283" cy="219640"/>
          </a:xfrm>
          <a:prstGeom prst="curved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683AD39-E817-3C1A-5259-BF4A7843B3B7}"/>
              </a:ext>
            </a:extLst>
          </p:cNvPr>
          <p:cNvSpPr txBox="1"/>
          <p:nvPr/>
        </p:nvSpPr>
        <p:spPr>
          <a:xfrm>
            <a:off x="5153257" y="2681116"/>
            <a:ext cx="986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 units</a:t>
            </a:r>
            <a:endParaRPr lang="en-AU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485F2BB-D798-8DFF-91BF-D1EC08293A16}"/>
              </a:ext>
            </a:extLst>
          </p:cNvPr>
          <p:cNvSpPr txBox="1"/>
          <p:nvPr/>
        </p:nvSpPr>
        <p:spPr>
          <a:xfrm>
            <a:off x="6878397" y="2669453"/>
            <a:ext cx="986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 units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43986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2" grpId="0"/>
      <p:bldP spid="23" grpId="0"/>
      <p:bldP spid="46" grpId="0"/>
      <p:bldP spid="4" grpId="0" animBg="1"/>
      <p:bldP spid="11" grpId="0"/>
      <p:bldP spid="13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69875" y="1190625"/>
            <a:ext cx="9085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4) Isabella and Louisa share their money in the ratio 3 : 7. If Louisa gets £84 more than Isabella, how much money </a:t>
            </a:r>
            <a:r>
              <a:rPr lang="en-GB" sz="2400"/>
              <a:t>have they in </a:t>
            </a:r>
            <a:r>
              <a:rPr lang="en-GB" sz="2400" dirty="0"/>
              <a:t>total?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2358" y="2423610"/>
            <a:ext cx="843258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>
                <a:solidFill>
                  <a:srgbClr val="0070C0"/>
                </a:solidFill>
              </a:rPr>
              <a:t> </a:t>
            </a:r>
            <a:r>
              <a:rPr lang="en-GB" sz="2600" dirty="0">
                <a:solidFill>
                  <a:srgbClr val="0070C0"/>
                </a:solidFill>
              </a:rPr>
              <a:t>Isabella        </a:t>
            </a:r>
            <a:r>
              <a:rPr lang="en-GB" sz="2600" dirty="0">
                <a:solidFill>
                  <a:srgbClr val="FF0000"/>
                </a:solidFill>
              </a:rPr>
              <a:t>Louisa</a:t>
            </a:r>
          </a:p>
          <a:p>
            <a:r>
              <a:rPr lang="en-GB" sz="2600" dirty="0">
                <a:solidFill>
                  <a:srgbClr val="0070C0"/>
                </a:solidFill>
              </a:rPr>
              <a:t>      3          :        </a:t>
            </a:r>
            <a:r>
              <a:rPr lang="en-GB" sz="2600" dirty="0">
                <a:solidFill>
                  <a:srgbClr val="FF0000"/>
                </a:solidFill>
              </a:rPr>
              <a:t>7</a:t>
            </a:r>
          </a:p>
          <a:p>
            <a:r>
              <a:rPr lang="en-GB" sz="2600" dirty="0"/>
              <a:t>If Louisa has</a:t>
            </a:r>
            <a:r>
              <a:rPr lang="en-GB" sz="2600" dirty="0">
                <a:solidFill>
                  <a:srgbClr val="548235"/>
                </a:solidFill>
              </a:rPr>
              <a:t> £84 </a:t>
            </a:r>
            <a:r>
              <a:rPr lang="en-GB" sz="2600" dirty="0">
                <a:solidFill>
                  <a:schemeClr val="accent6">
                    <a:lumMod val="75000"/>
                  </a:schemeClr>
                </a:solidFill>
              </a:rPr>
              <a:t>more</a:t>
            </a:r>
            <a:r>
              <a:rPr lang="en-GB" sz="2600" dirty="0"/>
              <a:t>, this refers to the difference in parts of the ratio. 7 – 3 = 4.</a:t>
            </a:r>
          </a:p>
          <a:p>
            <a:r>
              <a:rPr lang="en-GB" sz="2600" dirty="0"/>
              <a:t>If 4 parts is £84, then 1 part is £84 ÷ 4 = £21</a:t>
            </a:r>
            <a:endParaRPr lang="en-US" sz="2600" b="1" dirty="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6601" y="4523050"/>
            <a:ext cx="8432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If </a:t>
            </a:r>
            <a:r>
              <a:rPr lang="en-GB" sz="2800" dirty="0">
                <a:solidFill>
                  <a:srgbClr val="4472C4"/>
                </a:solidFill>
              </a:rPr>
              <a:t>Isabella </a:t>
            </a:r>
            <a:r>
              <a:rPr lang="en-GB" sz="2800" dirty="0">
                <a:solidFill>
                  <a:srgbClr val="000000"/>
                </a:solidFill>
              </a:rPr>
              <a:t>has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>
                <a:solidFill>
                  <a:srgbClr val="4472C4"/>
                </a:solidFill>
              </a:rPr>
              <a:t>3 shares, </a:t>
            </a:r>
            <a:r>
              <a:rPr lang="en-GB" sz="2800" dirty="0">
                <a:solidFill>
                  <a:srgbClr val="000000"/>
                </a:solidFill>
              </a:rPr>
              <a:t>then she has </a:t>
            </a:r>
            <a:r>
              <a:rPr lang="en-GB" sz="2800" dirty="0"/>
              <a:t>£21 x 3 = </a:t>
            </a:r>
            <a:r>
              <a:rPr lang="en-GB" sz="2800" dirty="0">
                <a:solidFill>
                  <a:schemeClr val="accent5"/>
                </a:solidFill>
              </a:rPr>
              <a:t>£63</a:t>
            </a:r>
            <a:endParaRPr lang="en-US" sz="2800" b="1" dirty="0">
              <a:solidFill>
                <a:schemeClr val="accent5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3949" y="5749781"/>
            <a:ext cx="8432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 </a:t>
            </a:r>
            <a:r>
              <a:rPr lang="en-GB" sz="2800" dirty="0"/>
              <a:t>In total, they have  </a:t>
            </a:r>
            <a:r>
              <a:rPr lang="en-GB" sz="2800" dirty="0">
                <a:solidFill>
                  <a:schemeClr val="accent5"/>
                </a:solidFill>
              </a:rPr>
              <a:t>£63 </a:t>
            </a:r>
            <a:r>
              <a:rPr lang="en-GB" sz="2800" dirty="0"/>
              <a:t>+ </a:t>
            </a:r>
            <a:r>
              <a:rPr lang="en-GB" sz="2800" b="1" dirty="0">
                <a:solidFill>
                  <a:srgbClr val="0070C0"/>
                </a:solidFill>
              </a:rPr>
              <a:t> </a:t>
            </a:r>
            <a:r>
              <a:rPr lang="en-GB" sz="2800" dirty="0">
                <a:solidFill>
                  <a:srgbClr val="FF0000"/>
                </a:solidFill>
              </a:rPr>
              <a:t>£147</a:t>
            </a:r>
            <a:r>
              <a:rPr lang="en-GB" sz="2800" dirty="0"/>
              <a:t> = </a:t>
            </a:r>
            <a:r>
              <a:rPr lang="en-GB" sz="2800" b="1" dirty="0">
                <a:solidFill>
                  <a:srgbClr val="0070C0"/>
                </a:solidFill>
              </a:rPr>
              <a:t> </a:t>
            </a:r>
            <a:r>
              <a:rPr lang="en-GB" sz="2800" u="sng" dirty="0"/>
              <a:t>£210</a:t>
            </a:r>
            <a:endParaRPr lang="en-US" sz="2800" b="1" u="sng" dirty="0">
              <a:solidFill>
                <a:srgbClr val="0070C0"/>
              </a:solidFill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140516" y="896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/>
              <a:t>How to divide quantity as a ratio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93751" y="5072325"/>
            <a:ext cx="8432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If </a:t>
            </a:r>
            <a:r>
              <a:rPr lang="en-GB" sz="2800" dirty="0">
                <a:solidFill>
                  <a:srgbClr val="FF0000"/>
                </a:solidFill>
              </a:rPr>
              <a:t>Louisa </a:t>
            </a:r>
            <a:r>
              <a:rPr lang="en-GB" sz="2800" dirty="0">
                <a:solidFill>
                  <a:srgbClr val="000000"/>
                </a:solidFill>
              </a:rPr>
              <a:t>has</a:t>
            </a:r>
            <a:r>
              <a:rPr lang="en-GB" sz="2800" dirty="0">
                <a:solidFill>
                  <a:srgbClr val="FF0000"/>
                </a:solidFill>
              </a:rPr>
              <a:t> 7 shares, </a:t>
            </a:r>
            <a:r>
              <a:rPr lang="en-GB" sz="2800" dirty="0">
                <a:solidFill>
                  <a:srgbClr val="000000"/>
                </a:solidFill>
              </a:rPr>
              <a:t>then she has </a:t>
            </a:r>
            <a:r>
              <a:rPr lang="en-GB" sz="2800" dirty="0"/>
              <a:t>£21 x 7 = </a:t>
            </a:r>
            <a:r>
              <a:rPr lang="en-GB" sz="2800" dirty="0">
                <a:solidFill>
                  <a:srgbClr val="FF0000"/>
                </a:solidFill>
              </a:rPr>
              <a:t>£147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15C597-743E-5F06-058F-E18636396A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1434" y="2065758"/>
            <a:ext cx="2502755" cy="1056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31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913</TotalTime>
  <Words>418</Words>
  <Application>Microsoft Office PowerPoint</Application>
  <PresentationFormat>On-screen Show (4:3)</PresentationFormat>
  <Paragraphs>56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Lucida Grande</vt:lpstr>
      <vt:lpstr>Arial</vt:lpstr>
      <vt:lpstr>Calibri</vt:lpstr>
      <vt:lpstr>Calibri Light</vt:lpstr>
      <vt:lpstr>Office Theme</vt:lpstr>
      <vt:lpstr>1E Dividing quantities in given ratios</vt:lpstr>
      <vt:lpstr>Key Vocabulary</vt:lpstr>
      <vt:lpstr>How to divide quantity as a ratio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Moody</dc:creator>
  <cp:lastModifiedBy>Lyn ZHANG</cp:lastModifiedBy>
  <cp:revision>210</cp:revision>
  <dcterms:created xsi:type="dcterms:W3CDTF">2016-01-18T14:56:17Z</dcterms:created>
  <dcterms:modified xsi:type="dcterms:W3CDTF">2024-02-14T21:06:59Z</dcterms:modified>
</cp:coreProperties>
</file>