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0" r:id="rId3"/>
    <p:sldId id="264" r:id="rId4"/>
    <p:sldId id="258" r:id="rId5"/>
    <p:sldId id="259" r:id="rId6"/>
    <p:sldId id="265" r:id="rId7"/>
    <p:sldId id="266" r:id="rId8"/>
    <p:sldId id="267" r:id="rId9"/>
    <p:sldId id="271" r:id="rId10"/>
    <p:sldId id="273" r:id="rId11"/>
    <p:sldId id="272" r:id="rId12"/>
    <p:sldId id="341" r:id="rId13"/>
    <p:sldId id="342" r:id="rId14"/>
    <p:sldId id="318" r:id="rId15"/>
    <p:sldId id="26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62" d="100"/>
          <a:sy n="6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A71B-EA88-6142-91F9-F500A1F7605D}"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2F743-35CC-4744-8041-FAA2931279B8}" type="slidenum">
              <a:rPr lang="en-US" smtClean="0"/>
              <a:t>‹#›</a:t>
            </a:fld>
            <a:endParaRPr lang="en-US"/>
          </a:p>
        </p:txBody>
      </p:sp>
    </p:spTree>
    <p:extLst>
      <p:ext uri="{BB962C8B-B14F-4D97-AF65-F5344CB8AC3E}">
        <p14:creationId xmlns:p14="http://schemas.microsoft.com/office/powerpoint/2010/main" val="258075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505D427-1218-6144-94B0-C4CEB816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7EE2DBD-0273-484B-B650-44222529C82D}" type="slidenum">
              <a:rPr lang="en-US" altLang="en-US" sz="1200"/>
              <a:pPr eaLnBrk="1" hangingPunct="1"/>
              <a:t>13</a:t>
            </a:fld>
            <a:endParaRPr lang="en-US" altLang="en-US" sz="1200"/>
          </a:p>
        </p:txBody>
      </p:sp>
      <p:sp>
        <p:nvSpPr>
          <p:cNvPr id="92163" name="Rectangle 2">
            <a:extLst>
              <a:ext uri="{FF2B5EF4-FFF2-40B4-BE49-F238E27FC236}">
                <a16:creationId xmlns:a16="http://schemas.microsoft.com/office/drawing/2014/main" id="{46C6FDF4-A018-C949-9F97-1C092168CCDF}"/>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465EE21A-C8B1-3443-8B18-5F26884E198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Note:  This means that approximately 7% of the variation in the water consumption is not explained by the temperature.  So perhaps there is another variable that accounts for the remaining portion of the variation.  Can you think of a reasonable variable?  Multiple Regression is the name of the method that would include more than one independent variable to predict amount of water people would drink.</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50455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Friday, February 16, 2024</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5150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Friday, February 16, 2024</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8630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Friday, February 16, 2024</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97192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Friday, February 16, 2024</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4159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Friday, February 16, 2024</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7789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Friday, February 16, 2024</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0957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Friday, February 16, 2024</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7051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Friday, February 16, 2024</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0154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Friday, February 16, 2024</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3227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Friday, February 16, 2024</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2206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Friday, February 16, 2024</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3191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Friday, February 16, 2024</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331332599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va.pressbooks.pub/mswresearch/chapter/15-bivariate-analysi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33000"/>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6E86971-30F6-604A-AD54-41C3C2468BC0}"/>
              </a:ext>
            </a:extLst>
          </p:cNvPr>
          <p:cNvSpPr>
            <a:spLocks noGrp="1"/>
          </p:cNvSpPr>
          <p:nvPr>
            <p:ph type="ctrTitle"/>
          </p:nvPr>
        </p:nvSpPr>
        <p:spPr>
          <a:xfrm>
            <a:off x="334370" y="2950387"/>
            <a:ext cx="3245409" cy="3531403"/>
          </a:xfrm>
        </p:spPr>
        <p:txBody>
          <a:bodyPr anchor="t">
            <a:normAutofit/>
          </a:bodyPr>
          <a:lstStyle/>
          <a:p>
            <a:pPr algn="r"/>
            <a:r>
              <a:rPr lang="en-US" sz="3200">
                <a:solidFill>
                  <a:schemeClr val="bg1"/>
                </a:solidFill>
              </a:rPr>
              <a:t>Bivariate Data</a:t>
            </a:r>
          </a:p>
        </p:txBody>
      </p:sp>
    </p:spTree>
    <p:extLst>
      <p:ext uri="{BB962C8B-B14F-4D97-AF65-F5344CB8AC3E}">
        <p14:creationId xmlns:p14="http://schemas.microsoft.com/office/powerpoint/2010/main" val="22763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C2D1A7-6B0E-A544-95B0-A9395BABAB59}"/>
              </a:ext>
            </a:extLst>
          </p:cNvPr>
          <p:cNvPicPr>
            <a:picLocks noChangeAspect="1"/>
          </p:cNvPicPr>
          <p:nvPr/>
        </p:nvPicPr>
        <p:blipFill>
          <a:blip r:embed="rId2"/>
          <a:stretch>
            <a:fillRect/>
          </a:stretch>
        </p:blipFill>
        <p:spPr>
          <a:xfrm>
            <a:off x="1506722" y="0"/>
            <a:ext cx="9178556" cy="6858000"/>
          </a:xfrm>
          <a:prstGeom prst="rect">
            <a:avLst/>
          </a:prstGeom>
        </p:spPr>
      </p:pic>
      <p:pic>
        <p:nvPicPr>
          <p:cNvPr id="3" name="Picture 2">
            <a:extLst>
              <a:ext uri="{FF2B5EF4-FFF2-40B4-BE49-F238E27FC236}">
                <a16:creationId xmlns:a16="http://schemas.microsoft.com/office/drawing/2014/main" id="{D3286AE9-FE88-6F42-9FBB-430666583642}"/>
              </a:ext>
            </a:extLst>
          </p:cNvPr>
          <p:cNvPicPr>
            <a:picLocks noChangeAspect="1"/>
          </p:cNvPicPr>
          <p:nvPr/>
        </p:nvPicPr>
        <p:blipFill>
          <a:blip r:embed="rId3"/>
          <a:stretch>
            <a:fillRect/>
          </a:stretch>
        </p:blipFill>
        <p:spPr>
          <a:xfrm>
            <a:off x="2510972" y="989635"/>
            <a:ext cx="6966856" cy="5737735"/>
          </a:xfrm>
          <a:prstGeom prst="rect">
            <a:avLst/>
          </a:prstGeom>
        </p:spPr>
      </p:pic>
      <p:sp>
        <p:nvSpPr>
          <p:cNvPr id="5" name="TextBox 4">
            <a:extLst>
              <a:ext uri="{FF2B5EF4-FFF2-40B4-BE49-F238E27FC236}">
                <a16:creationId xmlns:a16="http://schemas.microsoft.com/office/drawing/2014/main" id="{DA958923-513B-0641-A353-4ABFF35E8D65}"/>
              </a:ext>
            </a:extLst>
          </p:cNvPr>
          <p:cNvSpPr txBox="1"/>
          <p:nvPr/>
        </p:nvSpPr>
        <p:spPr>
          <a:xfrm>
            <a:off x="261258" y="449943"/>
            <a:ext cx="1857828" cy="646331"/>
          </a:xfrm>
          <a:prstGeom prst="rect">
            <a:avLst/>
          </a:prstGeom>
          <a:solidFill>
            <a:schemeClr val="tx1"/>
          </a:solidFill>
        </p:spPr>
        <p:txBody>
          <a:bodyPr wrap="square" rtlCol="0">
            <a:spAutoFit/>
          </a:bodyPr>
          <a:lstStyle/>
          <a:p>
            <a:r>
              <a:rPr lang="en-US" sz="3600" dirty="0">
                <a:solidFill>
                  <a:schemeClr val="bg1"/>
                </a:solidFill>
              </a:rPr>
              <a:t>Strength</a:t>
            </a:r>
          </a:p>
        </p:txBody>
      </p:sp>
      <p:sp>
        <p:nvSpPr>
          <p:cNvPr id="6" name="Text Box 14">
            <a:extLst>
              <a:ext uri="{FF2B5EF4-FFF2-40B4-BE49-F238E27FC236}">
                <a16:creationId xmlns:a16="http://schemas.microsoft.com/office/drawing/2014/main" id="{61EB11B6-C321-0F41-A527-448D8397310E}"/>
              </a:ext>
            </a:extLst>
          </p:cNvPr>
          <p:cNvSpPr txBox="1">
            <a:spLocks noChangeArrowheads="1"/>
          </p:cNvSpPr>
          <p:nvPr/>
        </p:nvSpPr>
        <p:spPr bwMode="auto">
          <a:xfrm rot="10800000" flipV="1">
            <a:off x="143626" y="6396335"/>
            <a:ext cx="2367346" cy="461665"/>
          </a:xfrm>
          <a:prstGeom prst="rect">
            <a:avLst/>
          </a:prstGeom>
          <a:solidFill>
            <a:schemeClr val="accent1"/>
          </a:solidFill>
          <a:ln w="76200" cmpd="tri">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t>-1 </a:t>
            </a:r>
            <a:r>
              <a:rPr lang="en-US" altLang="en-US" sz="2400" b="1" i="1">
                <a:cs typeface="Arial" panose="020B0604020202020204" pitchFamily="34" charset="0"/>
              </a:rPr>
              <a:t>≤ r </a:t>
            </a:r>
            <a:r>
              <a:rPr lang="en-US" altLang="en-US" sz="2400" b="1" i="1"/>
              <a:t>≤ 1</a:t>
            </a:r>
          </a:p>
        </p:txBody>
      </p:sp>
    </p:spTree>
    <p:extLst>
      <p:ext uri="{BB962C8B-B14F-4D97-AF65-F5344CB8AC3E}">
        <p14:creationId xmlns:p14="http://schemas.microsoft.com/office/powerpoint/2010/main" val="5399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C36858-06C1-314E-B1AC-425472F9CA6B}"/>
              </a:ext>
            </a:extLst>
          </p:cNvPr>
          <p:cNvPicPr>
            <a:picLocks noChangeAspect="1"/>
          </p:cNvPicPr>
          <p:nvPr/>
        </p:nvPicPr>
        <p:blipFill>
          <a:blip r:embed="rId2"/>
          <a:stretch>
            <a:fillRect/>
          </a:stretch>
        </p:blipFill>
        <p:spPr>
          <a:xfrm>
            <a:off x="1517347" y="0"/>
            <a:ext cx="9157306" cy="6858000"/>
          </a:xfrm>
          <a:prstGeom prst="rect">
            <a:avLst/>
          </a:prstGeom>
        </p:spPr>
      </p:pic>
      <p:sp>
        <p:nvSpPr>
          <p:cNvPr id="6" name="TextBox 5">
            <a:extLst>
              <a:ext uri="{FF2B5EF4-FFF2-40B4-BE49-F238E27FC236}">
                <a16:creationId xmlns:a16="http://schemas.microsoft.com/office/drawing/2014/main" id="{15FE81BA-428D-5D4F-801E-3DE12CBA19A6}"/>
              </a:ext>
            </a:extLst>
          </p:cNvPr>
          <p:cNvSpPr txBox="1"/>
          <p:nvPr/>
        </p:nvSpPr>
        <p:spPr>
          <a:xfrm>
            <a:off x="261258" y="449943"/>
            <a:ext cx="1857828" cy="646331"/>
          </a:xfrm>
          <a:prstGeom prst="rect">
            <a:avLst/>
          </a:prstGeom>
          <a:solidFill>
            <a:schemeClr val="tx1"/>
          </a:solidFill>
        </p:spPr>
        <p:txBody>
          <a:bodyPr wrap="square" rtlCol="0">
            <a:spAutoFit/>
          </a:bodyPr>
          <a:lstStyle/>
          <a:p>
            <a:r>
              <a:rPr lang="en-US" sz="3600" dirty="0">
                <a:solidFill>
                  <a:schemeClr val="bg1"/>
                </a:solidFill>
              </a:rPr>
              <a:t>Strength</a:t>
            </a:r>
          </a:p>
        </p:txBody>
      </p:sp>
      <p:pic>
        <p:nvPicPr>
          <p:cNvPr id="8" name="Picture 7">
            <a:extLst>
              <a:ext uri="{FF2B5EF4-FFF2-40B4-BE49-F238E27FC236}">
                <a16:creationId xmlns:a16="http://schemas.microsoft.com/office/drawing/2014/main" id="{CFFCC181-DE17-B244-8278-E6D91F76F5B5}"/>
              </a:ext>
            </a:extLst>
          </p:cNvPr>
          <p:cNvPicPr>
            <a:picLocks noChangeAspect="1"/>
          </p:cNvPicPr>
          <p:nvPr/>
        </p:nvPicPr>
        <p:blipFill>
          <a:blip r:embed="rId3"/>
          <a:stretch>
            <a:fillRect/>
          </a:stretch>
        </p:blipFill>
        <p:spPr>
          <a:xfrm>
            <a:off x="346883" y="3811227"/>
            <a:ext cx="9769573" cy="2596830"/>
          </a:xfrm>
          <a:prstGeom prst="rect">
            <a:avLst/>
          </a:prstGeom>
        </p:spPr>
      </p:pic>
      <p:pic>
        <p:nvPicPr>
          <p:cNvPr id="9" name="Picture 8">
            <a:extLst>
              <a:ext uri="{FF2B5EF4-FFF2-40B4-BE49-F238E27FC236}">
                <a16:creationId xmlns:a16="http://schemas.microsoft.com/office/drawing/2014/main" id="{9D15F039-6E05-D04F-818B-97749B8DC0B8}"/>
              </a:ext>
            </a:extLst>
          </p:cNvPr>
          <p:cNvPicPr>
            <a:picLocks noChangeAspect="1"/>
          </p:cNvPicPr>
          <p:nvPr/>
        </p:nvPicPr>
        <p:blipFill>
          <a:blip r:embed="rId4"/>
          <a:stretch>
            <a:fillRect/>
          </a:stretch>
        </p:blipFill>
        <p:spPr>
          <a:xfrm>
            <a:off x="1871435" y="2237237"/>
            <a:ext cx="8245021" cy="1492934"/>
          </a:xfrm>
          <a:prstGeom prst="rect">
            <a:avLst/>
          </a:prstGeom>
        </p:spPr>
      </p:pic>
      <p:pic>
        <p:nvPicPr>
          <p:cNvPr id="3" name="Picture 2">
            <a:extLst>
              <a:ext uri="{FF2B5EF4-FFF2-40B4-BE49-F238E27FC236}">
                <a16:creationId xmlns:a16="http://schemas.microsoft.com/office/drawing/2014/main" id="{BD538EF6-5448-1849-BAA0-B4761F5EE646}"/>
              </a:ext>
            </a:extLst>
          </p:cNvPr>
          <p:cNvPicPr>
            <a:picLocks noChangeAspect="1"/>
          </p:cNvPicPr>
          <p:nvPr/>
        </p:nvPicPr>
        <p:blipFill>
          <a:blip r:embed="rId5"/>
          <a:stretch>
            <a:fillRect/>
          </a:stretch>
        </p:blipFill>
        <p:spPr>
          <a:xfrm>
            <a:off x="3152384" y="2036536"/>
            <a:ext cx="5486400" cy="1816100"/>
          </a:xfrm>
          <a:prstGeom prst="rect">
            <a:avLst/>
          </a:prstGeom>
          <a:solidFill>
            <a:schemeClr val="accent3"/>
          </a:solidFill>
        </p:spPr>
      </p:pic>
    </p:spTree>
    <p:extLst>
      <p:ext uri="{BB962C8B-B14F-4D97-AF65-F5344CB8AC3E}">
        <p14:creationId xmlns:p14="http://schemas.microsoft.com/office/powerpoint/2010/main" val="319410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EF5255EA-BC8B-BF42-9C9D-F86EB66A4D83}"/>
              </a:ext>
            </a:extLst>
          </p:cNvPr>
          <p:cNvSpPr>
            <a:spLocks noGrp="1" noChangeArrowheads="1"/>
          </p:cNvSpPr>
          <p:nvPr>
            <p:ph type="title"/>
          </p:nvPr>
        </p:nvSpPr>
        <p:spPr>
          <a:xfrm>
            <a:off x="101600" y="-162976"/>
            <a:ext cx="12191999" cy="1233488"/>
          </a:xfrm>
        </p:spPr>
        <p:txBody>
          <a:bodyPr/>
          <a:lstStyle/>
          <a:p>
            <a:pPr eaLnBrk="1" hangingPunct="1">
              <a:defRPr/>
            </a:pPr>
            <a:r>
              <a:rPr lang="en-US" sz="3800" dirty="0"/>
              <a:t>Strength of the Association:  </a:t>
            </a:r>
            <a:r>
              <a:rPr lang="en-US" i="1" dirty="0"/>
              <a:t>r</a:t>
            </a:r>
            <a:r>
              <a:rPr lang="en-US" i="1" baseline="30000" dirty="0"/>
              <a:t>2</a:t>
            </a:r>
            <a:endParaRPr lang="en-US" i="1" dirty="0"/>
          </a:p>
        </p:txBody>
      </p:sp>
      <p:sp>
        <p:nvSpPr>
          <p:cNvPr id="146435" name="Rectangle 3">
            <a:extLst>
              <a:ext uri="{FF2B5EF4-FFF2-40B4-BE49-F238E27FC236}">
                <a16:creationId xmlns:a16="http://schemas.microsoft.com/office/drawing/2014/main" id="{9B2486ED-08CE-BF49-AE77-BC24A3F8EBA8}"/>
              </a:ext>
            </a:extLst>
          </p:cNvPr>
          <p:cNvSpPr>
            <a:spLocks noGrp="1" noChangeArrowheads="1"/>
          </p:cNvSpPr>
          <p:nvPr>
            <p:ph type="body" idx="1"/>
          </p:nvPr>
        </p:nvSpPr>
        <p:spPr>
          <a:xfrm>
            <a:off x="2362200" y="1219200"/>
            <a:ext cx="7315200" cy="3933568"/>
          </a:xfrm>
        </p:spPr>
        <p:txBody>
          <a:bodyPr/>
          <a:lstStyle/>
          <a:p>
            <a:pPr eaLnBrk="1" hangingPunct="1">
              <a:defRPr/>
            </a:pPr>
            <a:r>
              <a:rPr lang="en-US" dirty="0"/>
              <a:t>Coefficient of Determination = </a:t>
            </a:r>
            <a:r>
              <a:rPr lang="en-US" i="1" dirty="0"/>
              <a:t>r</a:t>
            </a:r>
            <a:r>
              <a:rPr lang="en-US" i="1" baseline="30000" dirty="0"/>
              <a:t>2</a:t>
            </a:r>
            <a:endParaRPr lang="en-US" b="1" dirty="0"/>
          </a:p>
          <a:p>
            <a:pPr eaLnBrk="1" hangingPunct="1">
              <a:defRPr/>
            </a:pPr>
            <a:r>
              <a:rPr lang="en-US" b="1" dirty="0"/>
              <a:t>General Interpretation:</a:t>
            </a:r>
            <a:r>
              <a:rPr lang="en-US" dirty="0"/>
              <a:t>  </a:t>
            </a:r>
            <a:r>
              <a:rPr lang="en-US" sz="3200" dirty="0"/>
              <a:t>The coefficient of determination tells the </a:t>
            </a:r>
            <a:r>
              <a:rPr lang="en-US" sz="3200" b="1" dirty="0"/>
              <a:t>percent of the variation</a:t>
            </a:r>
            <a:r>
              <a:rPr lang="en-US" sz="3200" dirty="0"/>
              <a:t> in the response variable that is </a:t>
            </a:r>
            <a:r>
              <a:rPr lang="en-US" sz="3200" b="1" dirty="0"/>
              <a:t>explained </a:t>
            </a:r>
            <a:r>
              <a:rPr lang="en-US" sz="3200" dirty="0"/>
              <a:t>(determined) by the model and the explanatory variable.  </a:t>
            </a:r>
          </a:p>
        </p:txBody>
      </p:sp>
      <p:sp>
        <p:nvSpPr>
          <p:cNvPr id="2" name="Rectangle 1">
            <a:extLst>
              <a:ext uri="{FF2B5EF4-FFF2-40B4-BE49-F238E27FC236}">
                <a16:creationId xmlns:a16="http://schemas.microsoft.com/office/drawing/2014/main" id="{B7C1EE20-26D3-3F47-A46B-85AED3432F1D}"/>
              </a:ext>
            </a:extLst>
          </p:cNvPr>
          <p:cNvSpPr/>
          <p:nvPr/>
        </p:nvSpPr>
        <p:spPr>
          <a:xfrm>
            <a:off x="1707715" y="4992469"/>
            <a:ext cx="8776569" cy="646331"/>
          </a:xfrm>
          <a:prstGeom prst="rect">
            <a:avLst/>
          </a:prstGeom>
        </p:spPr>
        <p:txBody>
          <a:bodyPr wrap="square">
            <a:spAutoFit/>
          </a:bodyPr>
          <a:lstStyle/>
          <a:p>
            <a:r>
              <a:rPr lang="en-AU" dirty="0">
                <a:solidFill>
                  <a:srgbClr val="000000"/>
                </a:solidFill>
                <a:latin typeface="Open Sans"/>
              </a:rPr>
              <a:t>The </a:t>
            </a:r>
            <a:r>
              <a:rPr lang="en-AU" i="1" dirty="0">
                <a:solidFill>
                  <a:srgbClr val="000000"/>
                </a:solidFill>
                <a:latin typeface="Open Sans"/>
              </a:rPr>
              <a:t>degree</a:t>
            </a:r>
            <a:r>
              <a:rPr lang="en-AU" dirty="0">
                <a:solidFill>
                  <a:srgbClr val="000000"/>
                </a:solidFill>
                <a:latin typeface="Open Sans"/>
              </a:rPr>
              <a:t> to which one variable can be predicted from another linearly related variable is given by a statistic called the </a:t>
            </a:r>
            <a:r>
              <a:rPr lang="en-AU" b="1" i="0" dirty="0">
                <a:solidFill>
                  <a:srgbClr val="C41130"/>
                </a:solidFill>
                <a:effectLst/>
                <a:latin typeface="Open Sans"/>
              </a:rPr>
              <a:t>coefficient of determination</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1227777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7F6060D-F460-6C4E-A26A-B4FBC1850F9E}"/>
              </a:ext>
            </a:extLst>
          </p:cNvPr>
          <p:cNvSpPr>
            <a:spLocks noGrp="1" noChangeArrowheads="1"/>
          </p:cNvSpPr>
          <p:nvPr>
            <p:ph type="title"/>
          </p:nvPr>
        </p:nvSpPr>
        <p:spPr>
          <a:xfrm>
            <a:off x="825500" y="119980"/>
            <a:ext cx="10240903" cy="1233488"/>
          </a:xfrm>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147459" name="Rectangle 3">
            <a:extLst>
              <a:ext uri="{FF2B5EF4-FFF2-40B4-BE49-F238E27FC236}">
                <a16:creationId xmlns:a16="http://schemas.microsoft.com/office/drawing/2014/main" id="{8A92A395-1FC7-CD4C-9D33-23282D33E697}"/>
              </a:ext>
            </a:extLst>
          </p:cNvPr>
          <p:cNvSpPr>
            <a:spLocks noGrp="1" noChangeArrowheads="1"/>
          </p:cNvSpPr>
          <p:nvPr>
            <p:ph type="body" idx="1"/>
          </p:nvPr>
        </p:nvSpPr>
        <p:spPr>
          <a:xfrm>
            <a:off x="977900" y="2121785"/>
            <a:ext cx="10515600" cy="4160520"/>
          </a:xfrm>
        </p:spPr>
        <p:txBody>
          <a:bodyPr/>
          <a:lstStyle/>
          <a:p>
            <a:pPr eaLnBrk="1" hangingPunct="1">
              <a:lnSpc>
                <a:spcPct val="90000"/>
              </a:lnSpc>
              <a:defRPr/>
            </a:pPr>
            <a:r>
              <a:rPr lang="en-US" dirty="0"/>
              <a:t>Example:    </a:t>
            </a:r>
            <a:r>
              <a:rPr lang="en-US" i="1" dirty="0"/>
              <a:t>r</a:t>
            </a:r>
            <a:r>
              <a:rPr lang="en-US" i="1" baseline="30000" dirty="0"/>
              <a:t>2</a:t>
            </a:r>
            <a:r>
              <a:rPr lang="en-US" dirty="0"/>
              <a:t> =0.927=92.7%.</a:t>
            </a:r>
          </a:p>
          <a:p>
            <a:pPr eaLnBrk="1" hangingPunct="1">
              <a:lnSpc>
                <a:spcPct val="90000"/>
              </a:lnSpc>
              <a:defRPr/>
            </a:pPr>
            <a:r>
              <a:rPr lang="en-US" b="1" dirty="0"/>
              <a:t>Interpretation:</a:t>
            </a:r>
          </a:p>
          <a:p>
            <a:pPr lvl="1" eaLnBrk="1" hangingPunct="1">
              <a:lnSpc>
                <a:spcPct val="90000"/>
              </a:lnSpc>
              <a:defRPr/>
            </a:pPr>
            <a:r>
              <a:rPr lang="en-US" dirty="0"/>
              <a:t>Almost 93% of the variability in the amount of water consumed is explained by outside temperature using this model.</a:t>
            </a:r>
          </a:p>
          <a:p>
            <a:pPr lvl="1" eaLnBrk="1" hangingPunct="1">
              <a:lnSpc>
                <a:spcPct val="90000"/>
              </a:lnSpc>
              <a:defRPr/>
            </a:pPr>
            <a:r>
              <a:rPr lang="en-US" dirty="0"/>
              <a:t>Note:  Therefore 7% of the variation in the amount of water consumed is not explained by this model using temperature.</a:t>
            </a:r>
          </a:p>
        </p:txBody>
      </p:sp>
      <p:sp>
        <p:nvSpPr>
          <p:cNvPr id="2" name="Rectangle 1">
            <a:extLst>
              <a:ext uri="{FF2B5EF4-FFF2-40B4-BE49-F238E27FC236}">
                <a16:creationId xmlns:a16="http://schemas.microsoft.com/office/drawing/2014/main" id="{1B3E8508-1996-B748-94C2-CACB3DF98BB7}"/>
              </a:ext>
            </a:extLst>
          </p:cNvPr>
          <p:cNvSpPr/>
          <p:nvPr/>
        </p:nvSpPr>
        <p:spPr>
          <a:xfrm>
            <a:off x="1472513" y="4202045"/>
            <a:ext cx="9246973" cy="1200329"/>
          </a:xfrm>
          <a:prstGeom prst="rect">
            <a:avLst/>
          </a:prstGeom>
        </p:spPr>
        <p:txBody>
          <a:bodyPr wrap="square">
            <a:spAutoFit/>
          </a:bodyPr>
          <a:lstStyle/>
          <a:p>
            <a:r>
              <a:rPr lang="en-AU" sz="2400" dirty="0">
                <a:solidFill>
                  <a:srgbClr val="00AFEF"/>
                </a:solidFill>
                <a:latin typeface="Calibri" panose="020F0502020204030204" pitchFamily="34" charset="0"/>
              </a:rPr>
              <a:t>Reporting on Coefficient of Determination </a:t>
            </a:r>
            <a:endParaRPr lang="en-AU" sz="2400" dirty="0"/>
          </a:p>
          <a:p>
            <a:r>
              <a:rPr lang="en-AU" sz="2400" dirty="0">
                <a:latin typeface="Calibri" panose="020F0502020204030204" pitchFamily="34" charset="0"/>
              </a:rPr>
              <a:t>Almost</a:t>
            </a:r>
            <a:r>
              <a:rPr lang="en-AU" sz="2400" dirty="0">
                <a:solidFill>
                  <a:srgbClr val="FF0000"/>
                </a:solidFill>
                <a:latin typeface="Calibri" panose="020F0502020204030204" pitchFamily="34" charset="0"/>
              </a:rPr>
              <a:t>[Coefficient of Determination in Percentage]</a:t>
            </a:r>
            <a:r>
              <a:rPr lang="en-AU" sz="2400" dirty="0">
                <a:latin typeface="Calibri" panose="020F0502020204030204" pitchFamily="34" charset="0"/>
              </a:rPr>
              <a:t> of </a:t>
            </a:r>
            <a:r>
              <a:rPr lang="en-AU" sz="2400" dirty="0">
                <a:solidFill>
                  <a:srgbClr val="FF0000"/>
                </a:solidFill>
                <a:latin typeface="Calibri" panose="020F0502020204030204" pitchFamily="34" charset="0"/>
              </a:rPr>
              <a:t>[response variable RV </a:t>
            </a:r>
            <a:r>
              <a:rPr lang="en-AU" sz="2400" dirty="0">
                <a:solidFill>
                  <a:srgbClr val="FF0000"/>
                </a:solidFill>
                <a:latin typeface="CambriaMath"/>
              </a:rPr>
              <a:t>𝑦</a:t>
            </a:r>
            <a:r>
              <a:rPr lang="en-AU" sz="2400" dirty="0">
                <a:solidFill>
                  <a:srgbClr val="FF0000"/>
                </a:solidFill>
                <a:latin typeface="Calibri" panose="020F0502020204030204" pitchFamily="34" charset="0"/>
              </a:rPr>
              <a:t>] </a:t>
            </a:r>
            <a:r>
              <a:rPr lang="en-AU" sz="2400" dirty="0">
                <a:latin typeface="Calibri" panose="020F0502020204030204" pitchFamily="34" charset="0"/>
              </a:rPr>
              <a:t>can be explained/predicted by </a:t>
            </a:r>
            <a:r>
              <a:rPr lang="en-AU" sz="2400" dirty="0">
                <a:solidFill>
                  <a:srgbClr val="FF0000"/>
                </a:solidFill>
                <a:latin typeface="Calibri" panose="020F0502020204030204" pitchFamily="34" charset="0"/>
              </a:rPr>
              <a:t>[explanatory variable EV </a:t>
            </a:r>
            <a:r>
              <a:rPr lang="en-AU" sz="2400" dirty="0">
                <a:solidFill>
                  <a:srgbClr val="FF0000"/>
                </a:solidFill>
                <a:latin typeface="CambriaMath"/>
              </a:rPr>
              <a:t>𝑥</a:t>
            </a:r>
            <a:r>
              <a:rPr lang="en-AU" sz="2400" dirty="0">
                <a:solidFill>
                  <a:srgbClr val="FF0000"/>
                </a:solidFill>
                <a:latin typeface="Calibri" panose="020F0502020204030204" pitchFamily="34" charset="0"/>
              </a:rPr>
              <a:t>]</a:t>
            </a:r>
            <a:r>
              <a:rPr lang="en-AU" sz="2400" dirty="0">
                <a:latin typeface="Calibri" panose="020F0502020204030204" pitchFamily="34" charset="0"/>
              </a:rPr>
              <a:t>.</a:t>
            </a:r>
            <a:endParaRPr lang="en-AU" sz="2400" dirty="0"/>
          </a:p>
        </p:txBody>
      </p:sp>
    </p:spTree>
    <p:extLst>
      <p:ext uri="{BB962C8B-B14F-4D97-AF65-F5344CB8AC3E}">
        <p14:creationId xmlns:p14="http://schemas.microsoft.com/office/powerpoint/2010/main" val="3964158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547D1-6266-834F-9318-D10F999CC105}"/>
              </a:ext>
            </a:extLst>
          </p:cNvPr>
          <p:cNvPicPr>
            <a:picLocks noChangeAspect="1"/>
          </p:cNvPicPr>
          <p:nvPr/>
        </p:nvPicPr>
        <p:blipFill>
          <a:blip r:embed="rId2"/>
          <a:stretch>
            <a:fillRect/>
          </a:stretch>
        </p:blipFill>
        <p:spPr>
          <a:xfrm>
            <a:off x="1506782" y="0"/>
            <a:ext cx="9178436" cy="6858000"/>
          </a:xfrm>
          <a:prstGeom prst="rect">
            <a:avLst/>
          </a:prstGeom>
        </p:spPr>
      </p:pic>
    </p:spTree>
    <p:extLst>
      <p:ext uri="{BB962C8B-B14F-4D97-AF65-F5344CB8AC3E}">
        <p14:creationId xmlns:p14="http://schemas.microsoft.com/office/powerpoint/2010/main" val="66863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20110-6953-FF41-9363-9A119240375A}"/>
              </a:ext>
            </a:extLst>
          </p:cNvPr>
          <p:cNvPicPr>
            <a:picLocks noChangeAspect="1"/>
          </p:cNvPicPr>
          <p:nvPr/>
        </p:nvPicPr>
        <p:blipFill>
          <a:blip r:embed="rId2"/>
          <a:stretch>
            <a:fillRect/>
          </a:stretch>
        </p:blipFill>
        <p:spPr>
          <a:xfrm>
            <a:off x="1514729" y="0"/>
            <a:ext cx="9162542" cy="6858000"/>
          </a:xfrm>
          <a:prstGeom prst="rect">
            <a:avLst/>
          </a:prstGeom>
        </p:spPr>
      </p:pic>
    </p:spTree>
    <p:extLst>
      <p:ext uri="{BB962C8B-B14F-4D97-AF65-F5344CB8AC3E}">
        <p14:creationId xmlns:p14="http://schemas.microsoft.com/office/powerpoint/2010/main" val="362859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893738-2907-E74B-A72F-FFA2912ADED4}"/>
              </a:ext>
            </a:extLst>
          </p:cNvPr>
          <p:cNvPicPr>
            <a:picLocks noChangeAspect="1"/>
          </p:cNvPicPr>
          <p:nvPr/>
        </p:nvPicPr>
        <p:blipFill>
          <a:blip r:embed="rId2"/>
          <a:stretch>
            <a:fillRect/>
          </a:stretch>
        </p:blipFill>
        <p:spPr>
          <a:xfrm>
            <a:off x="211172" y="0"/>
            <a:ext cx="11769656" cy="6858000"/>
          </a:xfrm>
          <a:prstGeom prst="rect">
            <a:avLst/>
          </a:prstGeom>
        </p:spPr>
      </p:pic>
    </p:spTree>
    <p:extLst>
      <p:ext uri="{BB962C8B-B14F-4D97-AF65-F5344CB8AC3E}">
        <p14:creationId xmlns:p14="http://schemas.microsoft.com/office/powerpoint/2010/main" val="336602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1494D-3604-D34A-A1F3-AA8C552AE780}"/>
              </a:ext>
            </a:extLst>
          </p:cNvPr>
          <p:cNvPicPr>
            <a:picLocks noChangeAspect="1"/>
          </p:cNvPicPr>
          <p:nvPr/>
        </p:nvPicPr>
        <p:blipFill>
          <a:blip r:embed="rId2"/>
          <a:stretch>
            <a:fillRect/>
          </a:stretch>
        </p:blipFill>
        <p:spPr>
          <a:xfrm>
            <a:off x="1521357" y="0"/>
            <a:ext cx="9149286" cy="6858000"/>
          </a:xfrm>
          <a:prstGeom prst="rect">
            <a:avLst/>
          </a:prstGeom>
        </p:spPr>
      </p:pic>
      <p:pic>
        <p:nvPicPr>
          <p:cNvPr id="3" name="Picture 2">
            <a:extLst>
              <a:ext uri="{FF2B5EF4-FFF2-40B4-BE49-F238E27FC236}">
                <a16:creationId xmlns:a16="http://schemas.microsoft.com/office/drawing/2014/main" id="{99FB2617-E8CB-9341-8B93-A4E33F531FAA}"/>
              </a:ext>
            </a:extLst>
          </p:cNvPr>
          <p:cNvPicPr>
            <a:picLocks noChangeAspect="1"/>
          </p:cNvPicPr>
          <p:nvPr/>
        </p:nvPicPr>
        <p:blipFill>
          <a:blip r:embed="rId3"/>
          <a:stretch>
            <a:fillRect/>
          </a:stretch>
        </p:blipFill>
        <p:spPr>
          <a:xfrm>
            <a:off x="4698796" y="1755263"/>
            <a:ext cx="1968500" cy="368300"/>
          </a:xfrm>
          <a:prstGeom prst="rect">
            <a:avLst/>
          </a:prstGeom>
        </p:spPr>
      </p:pic>
    </p:spTree>
    <p:extLst>
      <p:ext uri="{BB962C8B-B14F-4D97-AF65-F5344CB8AC3E}">
        <p14:creationId xmlns:p14="http://schemas.microsoft.com/office/powerpoint/2010/main" val="358709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BBBAF-4012-2548-AAFA-FAD19DDE562C}"/>
              </a:ext>
            </a:extLst>
          </p:cNvPr>
          <p:cNvPicPr>
            <a:picLocks noChangeAspect="1"/>
          </p:cNvPicPr>
          <p:nvPr/>
        </p:nvPicPr>
        <p:blipFill>
          <a:blip r:embed="rId2"/>
          <a:stretch>
            <a:fillRect/>
          </a:stretch>
        </p:blipFill>
        <p:spPr>
          <a:xfrm>
            <a:off x="1512093" y="0"/>
            <a:ext cx="9167813" cy="6858000"/>
          </a:xfrm>
          <a:prstGeom prst="rect">
            <a:avLst/>
          </a:prstGeom>
        </p:spPr>
      </p:pic>
    </p:spTree>
    <p:extLst>
      <p:ext uri="{BB962C8B-B14F-4D97-AF65-F5344CB8AC3E}">
        <p14:creationId xmlns:p14="http://schemas.microsoft.com/office/powerpoint/2010/main" val="300388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9DC69-4EAE-CC4B-8580-46C408098F41}"/>
              </a:ext>
            </a:extLst>
          </p:cNvPr>
          <p:cNvPicPr>
            <a:picLocks noChangeAspect="1"/>
          </p:cNvPicPr>
          <p:nvPr/>
        </p:nvPicPr>
        <p:blipFill>
          <a:blip r:embed="rId2"/>
          <a:stretch>
            <a:fillRect/>
          </a:stretch>
        </p:blipFill>
        <p:spPr>
          <a:xfrm>
            <a:off x="1496122" y="0"/>
            <a:ext cx="9199756" cy="6858000"/>
          </a:xfrm>
          <a:prstGeom prst="rect">
            <a:avLst/>
          </a:prstGeom>
        </p:spPr>
      </p:pic>
    </p:spTree>
    <p:extLst>
      <p:ext uri="{BB962C8B-B14F-4D97-AF65-F5344CB8AC3E}">
        <p14:creationId xmlns:p14="http://schemas.microsoft.com/office/powerpoint/2010/main" val="165922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D5CC1-FC7D-7648-BDB5-F64ECB1A3853}"/>
              </a:ext>
            </a:extLst>
          </p:cNvPr>
          <p:cNvPicPr>
            <a:picLocks noChangeAspect="1"/>
          </p:cNvPicPr>
          <p:nvPr/>
        </p:nvPicPr>
        <p:blipFill>
          <a:blip r:embed="rId2"/>
          <a:stretch>
            <a:fillRect/>
          </a:stretch>
        </p:blipFill>
        <p:spPr>
          <a:xfrm>
            <a:off x="1514729" y="0"/>
            <a:ext cx="9162542" cy="6858000"/>
          </a:xfrm>
          <a:prstGeom prst="rect">
            <a:avLst/>
          </a:prstGeom>
        </p:spPr>
      </p:pic>
    </p:spTree>
    <p:extLst>
      <p:ext uri="{BB962C8B-B14F-4D97-AF65-F5344CB8AC3E}">
        <p14:creationId xmlns:p14="http://schemas.microsoft.com/office/powerpoint/2010/main" val="60447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6B2213-76C2-5B4A-8290-776C1658B697}"/>
              </a:ext>
            </a:extLst>
          </p:cNvPr>
          <p:cNvPicPr>
            <a:picLocks noChangeAspect="1"/>
          </p:cNvPicPr>
          <p:nvPr/>
        </p:nvPicPr>
        <p:blipFill>
          <a:blip r:embed="rId2"/>
          <a:stretch>
            <a:fillRect/>
          </a:stretch>
        </p:blipFill>
        <p:spPr>
          <a:xfrm>
            <a:off x="1529267" y="0"/>
            <a:ext cx="9133465" cy="6858000"/>
          </a:xfrm>
          <a:prstGeom prst="rect">
            <a:avLst/>
          </a:prstGeom>
        </p:spPr>
      </p:pic>
    </p:spTree>
    <p:extLst>
      <p:ext uri="{BB962C8B-B14F-4D97-AF65-F5344CB8AC3E}">
        <p14:creationId xmlns:p14="http://schemas.microsoft.com/office/powerpoint/2010/main" val="425628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14DF-9512-6D41-87CA-B017F5E92516}"/>
              </a:ext>
            </a:extLst>
          </p:cNvPr>
          <p:cNvPicPr>
            <a:picLocks noChangeAspect="1"/>
          </p:cNvPicPr>
          <p:nvPr/>
        </p:nvPicPr>
        <p:blipFill>
          <a:blip r:embed="rId2"/>
          <a:stretch>
            <a:fillRect/>
          </a:stretch>
        </p:blipFill>
        <p:spPr>
          <a:xfrm>
            <a:off x="1501458" y="0"/>
            <a:ext cx="9189084" cy="6858000"/>
          </a:xfrm>
          <a:prstGeom prst="rect">
            <a:avLst/>
          </a:prstGeom>
        </p:spPr>
      </p:pic>
    </p:spTree>
    <p:extLst>
      <p:ext uri="{BB962C8B-B14F-4D97-AF65-F5344CB8AC3E}">
        <p14:creationId xmlns:p14="http://schemas.microsoft.com/office/powerpoint/2010/main" val="294968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405C7-6B96-5E44-AC64-57F84B177022}"/>
              </a:ext>
            </a:extLst>
          </p:cNvPr>
          <p:cNvPicPr>
            <a:picLocks noChangeAspect="1"/>
          </p:cNvPicPr>
          <p:nvPr/>
        </p:nvPicPr>
        <p:blipFill>
          <a:blip r:embed="rId2"/>
          <a:stretch>
            <a:fillRect/>
          </a:stretch>
        </p:blipFill>
        <p:spPr>
          <a:xfrm>
            <a:off x="1518720" y="0"/>
            <a:ext cx="9154559" cy="6858000"/>
          </a:xfrm>
          <a:prstGeom prst="rect">
            <a:avLst/>
          </a:prstGeom>
        </p:spPr>
      </p:pic>
      <p:pic>
        <p:nvPicPr>
          <p:cNvPr id="4" name="Picture 3">
            <a:extLst>
              <a:ext uri="{FF2B5EF4-FFF2-40B4-BE49-F238E27FC236}">
                <a16:creationId xmlns:a16="http://schemas.microsoft.com/office/drawing/2014/main" id="{FD774BD7-20E9-1340-AFFB-A7DADEC8E5DC}"/>
              </a:ext>
            </a:extLst>
          </p:cNvPr>
          <p:cNvPicPr>
            <a:picLocks noChangeAspect="1"/>
          </p:cNvPicPr>
          <p:nvPr/>
        </p:nvPicPr>
        <p:blipFill>
          <a:blip r:embed="rId3"/>
          <a:stretch>
            <a:fillRect/>
          </a:stretch>
        </p:blipFill>
        <p:spPr>
          <a:xfrm>
            <a:off x="923914" y="366452"/>
            <a:ext cx="9154560" cy="659958"/>
          </a:xfrm>
          <a:prstGeom prst="rect">
            <a:avLst/>
          </a:prstGeom>
        </p:spPr>
      </p:pic>
      <p:pic>
        <p:nvPicPr>
          <p:cNvPr id="3" name="Picture 2">
            <a:extLst>
              <a:ext uri="{FF2B5EF4-FFF2-40B4-BE49-F238E27FC236}">
                <a16:creationId xmlns:a16="http://schemas.microsoft.com/office/drawing/2014/main" id="{707D1E70-FC42-F84A-9AC5-73894D1473C2}"/>
              </a:ext>
            </a:extLst>
          </p:cNvPr>
          <p:cNvPicPr>
            <a:picLocks noChangeAspect="1"/>
          </p:cNvPicPr>
          <p:nvPr/>
        </p:nvPicPr>
        <p:blipFill>
          <a:blip r:embed="rId4"/>
          <a:stretch>
            <a:fillRect/>
          </a:stretch>
        </p:blipFill>
        <p:spPr>
          <a:xfrm>
            <a:off x="3914248" y="442040"/>
            <a:ext cx="2362200" cy="508782"/>
          </a:xfrm>
          <a:prstGeom prst="rect">
            <a:avLst/>
          </a:prstGeom>
        </p:spPr>
      </p:pic>
    </p:spTree>
    <p:extLst>
      <p:ext uri="{BB962C8B-B14F-4D97-AF65-F5344CB8AC3E}">
        <p14:creationId xmlns:p14="http://schemas.microsoft.com/office/powerpoint/2010/main" val="250662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27293C-F49B-0842-B0FC-1951BC5A892D}"/>
              </a:ext>
            </a:extLst>
          </p:cNvPr>
          <p:cNvPicPr>
            <a:picLocks noChangeAspect="1"/>
          </p:cNvPicPr>
          <p:nvPr/>
        </p:nvPicPr>
        <p:blipFill>
          <a:blip r:embed="rId2"/>
          <a:stretch>
            <a:fillRect/>
          </a:stretch>
        </p:blipFill>
        <p:spPr>
          <a:xfrm>
            <a:off x="1496122" y="0"/>
            <a:ext cx="9199756" cy="6858000"/>
          </a:xfrm>
          <a:prstGeom prst="rect">
            <a:avLst/>
          </a:prstGeom>
        </p:spPr>
      </p:pic>
      <p:pic>
        <p:nvPicPr>
          <p:cNvPr id="5" name="Picture 4">
            <a:extLst>
              <a:ext uri="{FF2B5EF4-FFF2-40B4-BE49-F238E27FC236}">
                <a16:creationId xmlns:a16="http://schemas.microsoft.com/office/drawing/2014/main" id="{7CB2D667-2FC9-D441-9577-04CF0ABFFA89}"/>
              </a:ext>
            </a:extLst>
          </p:cNvPr>
          <p:cNvPicPr>
            <a:picLocks noChangeAspect="1"/>
          </p:cNvPicPr>
          <p:nvPr/>
        </p:nvPicPr>
        <p:blipFill>
          <a:blip r:embed="rId3"/>
          <a:stretch>
            <a:fillRect/>
          </a:stretch>
        </p:blipFill>
        <p:spPr>
          <a:xfrm>
            <a:off x="5000172" y="5299230"/>
            <a:ext cx="4767943" cy="752319"/>
          </a:xfrm>
          <a:prstGeom prst="rect">
            <a:avLst/>
          </a:prstGeom>
        </p:spPr>
      </p:pic>
      <p:sp>
        <p:nvSpPr>
          <p:cNvPr id="2" name="TextBox 1">
            <a:extLst>
              <a:ext uri="{FF2B5EF4-FFF2-40B4-BE49-F238E27FC236}">
                <a16:creationId xmlns:a16="http://schemas.microsoft.com/office/drawing/2014/main" id="{9D393D5C-7928-BB40-B283-58D41C702465}"/>
              </a:ext>
            </a:extLst>
          </p:cNvPr>
          <p:cNvSpPr txBox="1"/>
          <p:nvPr/>
        </p:nvSpPr>
        <p:spPr>
          <a:xfrm>
            <a:off x="6212909" y="3757808"/>
            <a:ext cx="764088" cy="369332"/>
          </a:xfrm>
          <a:prstGeom prst="rect">
            <a:avLst/>
          </a:prstGeom>
          <a:noFill/>
        </p:spPr>
        <p:txBody>
          <a:bodyPr wrap="square" rtlCol="0">
            <a:spAutoFit/>
          </a:bodyPr>
          <a:lstStyle/>
          <a:p>
            <a:r>
              <a:rPr lang="en-US" b="1" dirty="0">
                <a:solidFill>
                  <a:srgbClr val="FF0000"/>
                </a:solidFill>
              </a:rPr>
              <a:t>(EV)</a:t>
            </a:r>
          </a:p>
        </p:txBody>
      </p:sp>
      <p:sp>
        <p:nvSpPr>
          <p:cNvPr id="6" name="TextBox 5">
            <a:extLst>
              <a:ext uri="{FF2B5EF4-FFF2-40B4-BE49-F238E27FC236}">
                <a16:creationId xmlns:a16="http://schemas.microsoft.com/office/drawing/2014/main" id="{5EF7873A-BB40-0A49-B9B2-FB064BC3F56B}"/>
              </a:ext>
            </a:extLst>
          </p:cNvPr>
          <p:cNvSpPr txBox="1"/>
          <p:nvPr/>
        </p:nvSpPr>
        <p:spPr>
          <a:xfrm>
            <a:off x="2920652" y="2181616"/>
            <a:ext cx="764088" cy="369332"/>
          </a:xfrm>
          <a:prstGeom prst="rect">
            <a:avLst/>
          </a:prstGeom>
          <a:noFill/>
        </p:spPr>
        <p:txBody>
          <a:bodyPr wrap="square" rtlCol="0">
            <a:spAutoFit/>
          </a:bodyPr>
          <a:lstStyle/>
          <a:p>
            <a:r>
              <a:rPr lang="en-US" b="1" dirty="0">
                <a:solidFill>
                  <a:srgbClr val="FF0000"/>
                </a:solidFill>
              </a:rPr>
              <a:t>(RV)</a:t>
            </a:r>
          </a:p>
        </p:txBody>
      </p:sp>
    </p:spTree>
    <p:extLst>
      <p:ext uri="{BB962C8B-B14F-4D97-AF65-F5344CB8AC3E}">
        <p14:creationId xmlns:p14="http://schemas.microsoft.com/office/powerpoint/2010/main" val="3981530408"/>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1C2B32"/>
      </a:dk2>
      <a:lt2>
        <a:srgbClr val="F2F3F0"/>
      </a:lt2>
      <a:accent1>
        <a:srgbClr val="904DC3"/>
      </a:accent1>
      <a:accent2>
        <a:srgbClr val="5745B6"/>
      </a:accent2>
      <a:accent3>
        <a:srgbClr val="4D6CC3"/>
      </a:accent3>
      <a:accent4>
        <a:srgbClr val="3B8BB1"/>
      </a:accent4>
      <a:accent5>
        <a:srgbClr val="4BBFB3"/>
      </a:accent5>
      <a:accent6>
        <a:srgbClr val="3BB174"/>
      </a:accent6>
      <a:hlink>
        <a:srgbClr val="3599A0"/>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242</Words>
  <Application>Microsoft Office PowerPoint</Application>
  <PresentationFormat>Widescreen</PresentationFormat>
  <Paragraphs>20</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CambriaMath</vt:lpstr>
      <vt:lpstr>Arial</vt:lpstr>
      <vt:lpstr>Calibri</vt:lpstr>
      <vt:lpstr>Gill Sans Nova</vt:lpstr>
      <vt:lpstr>Open Sans</vt:lpstr>
      <vt:lpstr>GradientRiseVTI</vt:lpstr>
      <vt:lpstr>Bivariate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 of the Association:  r2</vt:lpstr>
      <vt:lpstr>Interpretation of r2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Bivariate Data</dc:title>
  <dc:creator>Yongmei Zhang</dc:creator>
  <cp:lastModifiedBy>Lyn ZHANG</cp:lastModifiedBy>
  <cp:revision>6</cp:revision>
  <dcterms:created xsi:type="dcterms:W3CDTF">2020-11-11T01:05:58Z</dcterms:created>
  <dcterms:modified xsi:type="dcterms:W3CDTF">2024-02-16T00:58:35Z</dcterms:modified>
</cp:coreProperties>
</file>