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5"/>
  </p:notesMasterIdLst>
  <p:sldIdLst>
    <p:sldId id="256" r:id="rId2"/>
    <p:sldId id="280" r:id="rId3"/>
    <p:sldId id="287" r:id="rId4"/>
    <p:sldId id="276" r:id="rId5"/>
    <p:sldId id="433" r:id="rId6"/>
    <p:sldId id="434" r:id="rId7"/>
    <p:sldId id="435" r:id="rId8"/>
    <p:sldId id="432" r:id="rId9"/>
    <p:sldId id="436" r:id="rId10"/>
    <p:sldId id="437" r:id="rId11"/>
    <p:sldId id="438" r:id="rId12"/>
    <p:sldId id="439" r:id="rId13"/>
    <p:sldId id="440" r:id="rId14"/>
    <p:sldId id="441" r:id="rId15"/>
    <p:sldId id="442" r:id="rId16"/>
    <p:sldId id="443" r:id="rId17"/>
    <p:sldId id="444" r:id="rId18"/>
    <p:sldId id="445" r:id="rId19"/>
    <p:sldId id="447" r:id="rId20"/>
    <p:sldId id="449" r:id="rId21"/>
    <p:sldId id="450" r:id="rId22"/>
    <p:sldId id="455" r:id="rId23"/>
    <p:sldId id="451" r:id="rId24"/>
    <p:sldId id="448" r:id="rId25"/>
    <p:sldId id="446" r:id="rId26"/>
    <p:sldId id="419" r:id="rId27"/>
    <p:sldId id="423" r:id="rId28"/>
    <p:sldId id="424" r:id="rId29"/>
    <p:sldId id="425" r:id="rId30"/>
    <p:sldId id="426" r:id="rId31"/>
    <p:sldId id="457" r:id="rId32"/>
    <p:sldId id="458" r:id="rId33"/>
    <p:sldId id="427" r:id="rId34"/>
    <p:sldId id="428" r:id="rId35"/>
    <p:sldId id="429" r:id="rId36"/>
    <p:sldId id="430" r:id="rId37"/>
    <p:sldId id="452" r:id="rId38"/>
    <p:sldId id="453" r:id="rId39"/>
    <p:sldId id="454" r:id="rId40"/>
    <p:sldId id="415" r:id="rId41"/>
    <p:sldId id="416" r:id="rId42"/>
    <p:sldId id="418" r:id="rId43"/>
    <p:sldId id="456" r:id="rId44"/>
    <p:sldId id="459" r:id="rId45"/>
    <p:sldId id="460" r:id="rId46"/>
    <p:sldId id="461" r:id="rId47"/>
    <p:sldId id="462" r:id="rId48"/>
    <p:sldId id="463" r:id="rId49"/>
    <p:sldId id="464" r:id="rId50"/>
    <p:sldId id="465" r:id="rId51"/>
    <p:sldId id="466" r:id="rId52"/>
    <p:sldId id="467" r:id="rId53"/>
    <p:sldId id="343"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1" autoAdjust="0"/>
    <p:restoredTop sz="93737" autoAdjust="0"/>
  </p:normalViewPr>
  <p:slideViewPr>
    <p:cSldViewPr snapToGrid="0">
      <p:cViewPr varScale="1">
        <p:scale>
          <a:sx n="66" d="100"/>
          <a:sy n="66" d="100"/>
        </p:scale>
        <p:origin x="6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8635B-3FF1-4E6D-8114-2537D1DA733D}" type="datetimeFigureOut">
              <a:rPr lang="en-AU" smtClean="0"/>
              <a:t>27/02/2024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20F03B-A776-403D-8349-5B60E3E05B92}" type="slidenum">
              <a:rPr lang="en-AU" smtClean="0"/>
              <a:t>‹#›</a:t>
            </a:fld>
            <a:endParaRPr lang="en-AU"/>
          </a:p>
        </p:txBody>
      </p:sp>
    </p:spTree>
    <p:extLst>
      <p:ext uri="{BB962C8B-B14F-4D97-AF65-F5344CB8AC3E}">
        <p14:creationId xmlns:p14="http://schemas.microsoft.com/office/powerpoint/2010/main" val="2082268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mploysure.com.au/guides/employee-performance-management/kpi/"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goalsontrack.com/?gclid=Cj0KCQiAzfuNBhCGARIsAD1nu--mzXTLEtWN-IUyn6ikVNvrfexRGhoDWkggeFIjmfSraDGlTbEgRcsaAh80EALw_wcB"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etterhealth.vic.gov.au/health/healthyliving/work-related-stress"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youtube.com/watch?v=UkccLEzaPTI"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eopleatwork.gov.au/learningmodules/story.html" TargetMode="External"/><Relationship Id="rId2" Type="http://schemas.openxmlformats.org/officeDocument/2006/relationships/slide" Target="../slides/slide30.xml"/><Relationship Id="rId1" Type="http://schemas.openxmlformats.org/officeDocument/2006/relationships/notesMaster" Target="../notesMasters/notesMaster1.xml"/><Relationship Id="rId4" Type="http://schemas.openxmlformats.org/officeDocument/2006/relationships/hyperlink" Target="https://www.peopleatwork.gov.au/webcopy/resources#workplaceresources"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professionalsaustralia.org.au/australian-government/blog/the-importance-of-continuing-professional-development/"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education.vic.gov.au/school/teachers/teachingresources/careers/Pages/my-career-portfolio.aspx"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fairwork.gov.au/about-us/legislation"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courses.lumenlearning.com/wmopen-introductiontobusiness/chapter/technological-changes-in-busines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laymeo.com/activities/debriefing-activities/emoji-cards/"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indtools.com/pages/article/flexibility-at-work.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sychologytoday.com/us/basics/productivity/obstacles-productivity"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laymeo.com/activities/energizer-warm-up-games/jump-in-jump-out/" TargetMode="External"/><Relationship Id="rId7" Type="http://schemas.openxmlformats.org/officeDocument/2006/relationships/hyperlink" Target="https://www.linkedin.com/pulse/right-way-monitor-measure-performance-targets-dejan-madjoski/"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dss.gov.au/our-responsibilities/disability-and-carers/standards-and-quality-assurance/national-standards-for-disability-services" TargetMode="External"/><Relationship Id="rId5" Type="http://schemas.openxmlformats.org/officeDocument/2006/relationships/hyperlink" Target="https://www.agedcarequality.gov.au/providers/standards" TargetMode="External"/><Relationship Id="rId4" Type="http://schemas.openxmlformats.org/officeDocument/2006/relationships/hyperlink" Target="https://www.safetyandquality.gov.au/standards/nsqhs-standard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sana.com/resources/pert-chart?utm_campaign=NB-APAC-ANZ-EN-Catch-All-DSA-All-Device&amp;utm_source=google&amp;utm_medium=pd_cpc_nb&amp;gclid=Cj0KCQiAzfuNBhCGARIsAD1nu-8KIg7D_p-ua-aQgst9dhF6bmI48VQLnuJ1DVXd4qTHo5aQbEFBUIgaAoqhEALw_wcB&amp;gclsrc=aw.ds"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www.smartsheet.com/blog/gantt-chart-excel" TargetMode="External"/><Relationship Id="rId4" Type="http://schemas.openxmlformats.org/officeDocument/2006/relationships/hyperlink" Target="https://asana.com/go/timeline?&amp;utm_campaign=NB_APAC_ANZ_EN_Workflow_All-Device&amp;utm_source=google&amp;utm_medium=pd_cpc_nb&amp;gclid=Cj0KCQiAzfuNBhCGARIsAD1nu--wQy-XzYgLWowxMYtZOoSVdSKx91AVT3Ertme3x50UxNieApHWOqEaAjmmEALw_wcB&amp;gclsrc=aw.ds"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br.org/video/3166586126001/get-better-at-receiving-feedback"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cmtedd.act.gov.au/__data/assets/pdf_file/0003/463728/art_feedback.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some examples from industry: Based on the sample PD, discuss what workloads could become heavy and could be stressful. For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AU" sz="1800" dirty="0">
                <a:effectLst/>
                <a:latin typeface="Calibri" panose="020F0502020204030204" pitchFamily="34" charset="0"/>
                <a:ea typeface="Calibri" panose="020F0502020204030204" pitchFamily="34" charset="0"/>
                <a:cs typeface="Times New Roman" panose="02020603050405020304" pitchFamily="18" charset="0"/>
              </a:rPr>
              <a:t>; workloads during weekends could be heavy in a Hospital during weekends due to more people presenting to ED.</a:t>
            </a:r>
          </a:p>
          <a:p>
            <a:r>
              <a:rPr lang="en-AU" sz="1800" dirty="0">
                <a:effectLst/>
                <a:latin typeface="Calibri" panose="020F0502020204030204" pitchFamily="34" charset="0"/>
                <a:ea typeface="Calibri" panose="020F0502020204030204" pitchFamily="34" charset="0"/>
                <a:cs typeface="Times New Roman" panose="02020603050405020304" pitchFamily="18" charset="0"/>
              </a:rPr>
              <a:t>Discuss KPIs in general and explain what it aims to achieve. You can use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this link</a:t>
            </a:r>
            <a:r>
              <a:rPr lang="en-AU" sz="1800" dirty="0">
                <a:effectLst/>
                <a:latin typeface="Calibri" panose="020F0502020204030204" pitchFamily="34" charset="0"/>
                <a:ea typeface="Calibri" panose="020F0502020204030204" pitchFamily="34" charset="0"/>
                <a:cs typeface="Times New Roman" panose="02020603050405020304" pitchFamily="18" charset="0"/>
              </a:rPr>
              <a:t> to explain better</a:t>
            </a: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Ask students to develop their own KPIs as students or a sample KPI for the role they will hold once qualified. Discuss how it helps achieve goals and productivity of organisation. Discuss KPIs as a team/project. Download a sample for a Patient Services Assistant (PSA) or Allied Health Assistant job description and discuss KPIs and goals as explained in the PD.</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Recording goals-where could this occur. Discuss technology or software available for this purpose. For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Goals on Track software</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B20F03B-A776-403D-8349-5B60E3E05B92}" type="slidenum">
              <a:rPr lang="en-AU" smtClean="0"/>
              <a:t>8</a:t>
            </a:fld>
            <a:endParaRPr lang="en-AU"/>
          </a:p>
        </p:txBody>
      </p:sp>
    </p:spTree>
    <p:extLst>
      <p:ext uri="{BB962C8B-B14F-4D97-AF65-F5344CB8AC3E}">
        <p14:creationId xmlns:p14="http://schemas.microsoft.com/office/powerpoint/2010/main" val="200369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F03B-A776-403D-8349-5B60E3E05B92}" type="slidenum">
              <a:rPr lang="en-AU" smtClean="0"/>
              <a:t>26</a:t>
            </a:fld>
            <a:endParaRPr lang="en-AU"/>
          </a:p>
        </p:txBody>
      </p:sp>
    </p:spTree>
    <p:extLst>
      <p:ext uri="{BB962C8B-B14F-4D97-AF65-F5344CB8AC3E}">
        <p14:creationId xmlns:p14="http://schemas.microsoft.com/office/powerpoint/2010/main" val="313126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more information on workplace related stress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Watch a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video</a:t>
            </a:r>
            <a:r>
              <a:rPr lang="en-AU" sz="1800" dirty="0">
                <a:effectLst/>
                <a:latin typeface="Calibri" panose="020F0502020204030204" pitchFamily="34" charset="0"/>
                <a:ea typeface="Calibri" panose="020F0502020204030204" pitchFamily="34" charset="0"/>
                <a:cs typeface="Times New Roman" panose="02020603050405020304" pitchFamily="18" charset="0"/>
              </a:rPr>
              <a:t> on work related stress. Following both activities, make a list of stressors and discuss the causes and strategies of each. Discuss the consequences of long-term stressors and how we can reduce these.</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B20F03B-A776-403D-8349-5B60E3E05B92}" type="slidenum">
              <a:rPr lang="en-AU" smtClean="0"/>
              <a:t>29</a:t>
            </a:fld>
            <a:endParaRPr lang="en-AU"/>
          </a:p>
        </p:txBody>
      </p:sp>
    </p:spTree>
    <p:extLst>
      <p:ext uri="{BB962C8B-B14F-4D97-AF65-F5344CB8AC3E}">
        <p14:creationId xmlns:p14="http://schemas.microsoft.com/office/powerpoint/2010/main" val="3612919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learning modules</a:t>
            </a:r>
            <a:r>
              <a:rPr lang="en-AU" sz="1800" dirty="0">
                <a:effectLst/>
                <a:latin typeface="Calibri" panose="020F0502020204030204" pitchFamily="34" charset="0"/>
                <a:ea typeface="Calibri" panose="020F0502020204030204" pitchFamily="34" charset="0"/>
                <a:cs typeface="Times New Roman" panose="02020603050405020304" pitchFamily="18" charset="0"/>
              </a:rPr>
              <a:t> from People at work and access the following sections: 1. Mentally Healthy workplaces, 2. Understanding psychosocial risk assessments and 3. Taking action and implementing control as an extended activity. You can also 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additional resources</a:t>
            </a:r>
            <a:r>
              <a:rPr lang="en-AU" sz="1800" dirty="0">
                <a:effectLst/>
                <a:latin typeface="Calibri" panose="020F0502020204030204" pitchFamily="34" charset="0"/>
                <a:ea typeface="Calibri" panose="020F0502020204030204" pitchFamily="34" charset="0"/>
                <a:cs typeface="Times New Roman" panose="02020603050405020304" pitchFamily="18" charset="0"/>
              </a:rPr>
              <a:t> for workplaces and workers and discuss in depth. </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B20F03B-A776-403D-8349-5B60E3E05B92}" type="slidenum">
              <a:rPr lang="en-AU" smtClean="0"/>
              <a:t>30</a:t>
            </a:fld>
            <a:endParaRPr lang="en-AU"/>
          </a:p>
        </p:txBody>
      </p:sp>
    </p:spTree>
    <p:extLst>
      <p:ext uri="{BB962C8B-B14F-4D97-AF65-F5344CB8AC3E}">
        <p14:creationId xmlns:p14="http://schemas.microsoft.com/office/powerpoint/2010/main" val="16237331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the importance of ongoing professional development. You can find more information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here.</a:t>
            </a:r>
            <a:endParaRPr lang="en-AU"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career portfolios and how they benefit in recording career goals and plans.</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Students can complete career portfolios. Access them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here.</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B20F03B-A776-403D-8349-5B60E3E05B92}" type="slidenum">
              <a:rPr lang="en-AU" smtClean="0"/>
              <a:t>36</a:t>
            </a:fld>
            <a:endParaRPr lang="en-AU"/>
          </a:p>
        </p:txBody>
      </p:sp>
    </p:spTree>
    <p:extLst>
      <p:ext uri="{BB962C8B-B14F-4D97-AF65-F5344CB8AC3E}">
        <p14:creationId xmlns:p14="http://schemas.microsoft.com/office/powerpoint/2010/main" val="2747084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career portfolios and how they benefit in recording career goals and plans.</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F03B-A776-403D-8349-5B60E3E05B92}" type="slidenum">
              <a:rPr lang="en-AU" smtClean="0"/>
              <a:t>37</a:t>
            </a:fld>
            <a:endParaRPr lang="en-AU"/>
          </a:p>
        </p:txBody>
      </p:sp>
    </p:spTree>
    <p:extLst>
      <p:ext uri="{BB962C8B-B14F-4D97-AF65-F5344CB8AC3E}">
        <p14:creationId xmlns:p14="http://schemas.microsoft.com/office/powerpoint/2010/main" val="29855996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List and discuss all workplace legislation applicable. Explain the importance and how they safeguard rights. Access </a:t>
            </a:r>
            <a:r>
              <a:rPr lang="en-AU" sz="12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Fairwork</a:t>
            </a:r>
            <a:r>
              <a:rPr lang="en-AU" sz="1200" dirty="0">
                <a:effectLst/>
                <a:latin typeface="Calibri" panose="020F0502020204030204" pitchFamily="34" charset="0"/>
                <a:ea typeface="Calibri" panose="020F0502020204030204" pitchFamily="34" charset="0"/>
                <a:cs typeface="Times New Roman" panose="02020603050405020304" pitchFamily="18" charset="0"/>
              </a:rPr>
              <a:t> information for further discussion.</a:t>
            </a:r>
            <a:endParaRPr lang="en-AU" sz="12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F03B-A776-403D-8349-5B60E3E05B92}" type="slidenum">
              <a:rPr lang="en-AU" smtClean="0"/>
              <a:t>38</a:t>
            </a:fld>
            <a:endParaRPr lang="en-AU"/>
          </a:p>
        </p:txBody>
      </p:sp>
    </p:spTree>
    <p:extLst>
      <p:ext uri="{BB962C8B-B14F-4D97-AF65-F5344CB8AC3E}">
        <p14:creationId xmlns:p14="http://schemas.microsoft.com/office/powerpoint/2010/main" val="3520425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List different business technologies available and discuss uses of each.</a:t>
            </a:r>
            <a:endParaRPr lang="en-AU" dirty="0"/>
          </a:p>
        </p:txBody>
      </p:sp>
      <p:sp>
        <p:nvSpPr>
          <p:cNvPr id="4" name="Slide Number Placeholder 3"/>
          <p:cNvSpPr>
            <a:spLocks noGrp="1"/>
          </p:cNvSpPr>
          <p:nvPr>
            <p:ph type="sldNum" sz="quarter" idx="5"/>
          </p:nvPr>
        </p:nvSpPr>
        <p:spPr/>
        <p:txBody>
          <a:bodyPr/>
          <a:lstStyle/>
          <a:p>
            <a:fld id="{DB20F03B-A776-403D-8349-5B60E3E05B92}" type="slidenum">
              <a:rPr lang="en-AU" smtClean="0"/>
              <a:t>39</a:t>
            </a:fld>
            <a:endParaRPr lang="en-AU"/>
          </a:p>
        </p:txBody>
      </p:sp>
    </p:spTree>
    <p:extLst>
      <p:ext uri="{BB962C8B-B14F-4D97-AF65-F5344CB8AC3E}">
        <p14:creationId xmlns:p14="http://schemas.microsoft.com/office/powerpoint/2010/main" val="1867691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Technological changes to business by Lumen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and complete the modules as further learning.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Amazongo</a:t>
            </a:r>
            <a:r>
              <a:rPr lang="en-AU" sz="1800" dirty="0">
                <a:effectLst/>
                <a:latin typeface="Calibri" panose="020F0502020204030204" pitchFamily="34" charset="0"/>
                <a:ea typeface="Calibri" panose="020F0502020204030204" pitchFamily="34" charset="0"/>
                <a:cs typeface="Times New Roman" panose="02020603050405020304" pitchFamily="18" charset="0"/>
              </a:rPr>
              <a:t> video in the link.</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F03B-A776-403D-8349-5B60E3E05B92}" type="slidenum">
              <a:rPr lang="en-AU" smtClean="0"/>
              <a:t>40</a:t>
            </a:fld>
            <a:endParaRPr lang="en-AU"/>
          </a:p>
        </p:txBody>
      </p:sp>
    </p:spTree>
    <p:extLst>
      <p:ext uri="{BB962C8B-B14F-4D97-AF65-F5344CB8AC3E}">
        <p14:creationId xmlns:p14="http://schemas.microsoft.com/office/powerpoint/2010/main" val="3467255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a:effectLst/>
                <a:latin typeface="Calibri" panose="020F0502020204030204" pitchFamily="34" charset="0"/>
                <a:ea typeface="Calibri" panose="020F0502020204030204" pitchFamily="34" charset="0"/>
                <a:cs typeface="Times New Roman" panose="02020603050405020304" pitchFamily="18" charset="0"/>
              </a:rPr>
              <a:t>Discuss how software can be useful in managing workload.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Based on the sample PD, discuss what workloads could become heavy and could be stressful. For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AU" sz="1800" dirty="0">
                <a:effectLst/>
                <a:latin typeface="Calibri" panose="020F0502020204030204" pitchFamily="34" charset="0"/>
                <a:ea typeface="Calibri" panose="020F0502020204030204" pitchFamily="34" charset="0"/>
                <a:cs typeface="Times New Roman" panose="02020603050405020304" pitchFamily="18" charset="0"/>
              </a:rPr>
              <a:t>; workloads during weekends could be heavy in a Hospital during weekends due to more people presenting to ED.</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B20F03B-A776-403D-8349-5B60E3E05B92}" type="slidenum">
              <a:rPr lang="en-AU" smtClean="0"/>
              <a:t>11</a:t>
            </a:fld>
            <a:endParaRPr lang="en-AU"/>
          </a:p>
        </p:txBody>
      </p:sp>
    </p:spTree>
    <p:extLst>
      <p:ext uri="{BB962C8B-B14F-4D97-AF65-F5344CB8AC3E}">
        <p14:creationId xmlns:p14="http://schemas.microsoft.com/office/powerpoint/2010/main" val="1649250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Simulated ward exercise</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Ask students to make a list of what is expected of them in the workplace (This can be based off the Position Description) and then what could happen in reality. For example; PD states you can take approximately 30 mins per patient intake/assessment, but sometimes people like to talk and it might end being an hour. How could they monitor this and ensure they are meeting their deadlines.</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For work standards choose a relevant standard for example; participation and inclusion. In pairs or groups, ask students to list everything they need to do to ensure their clients/patients/consumers have the equal opportunity to participate regardless of their situation and how services offered can be inclusive. Access the Emoji Cards activity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Students can use these emoji cards to express how they felt after the activity. This activity promotes self-awareness and empathy while giving and receiving feedback. </a:t>
            </a: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F03B-A776-403D-8349-5B60E3E05B92}" type="slidenum">
              <a:rPr lang="en-AU" smtClean="0"/>
              <a:t>14</a:t>
            </a:fld>
            <a:endParaRPr lang="en-AU"/>
          </a:p>
        </p:txBody>
      </p:sp>
    </p:spTree>
    <p:extLst>
      <p:ext uri="{BB962C8B-B14F-4D97-AF65-F5344CB8AC3E}">
        <p14:creationId xmlns:p14="http://schemas.microsoft.com/office/powerpoint/2010/main" val="415117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B20F03B-A776-403D-8349-5B60E3E05B92}" type="slidenum">
              <a:rPr lang="en-AU" smtClean="0"/>
              <a:t>15</a:t>
            </a:fld>
            <a:endParaRPr lang="en-AU"/>
          </a:p>
        </p:txBody>
      </p:sp>
    </p:spTree>
    <p:extLst>
      <p:ext uri="{BB962C8B-B14F-4D97-AF65-F5344CB8AC3E}">
        <p14:creationId xmlns:p14="http://schemas.microsoft.com/office/powerpoint/2010/main" val="61310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Access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Mindtools</a:t>
            </a:r>
            <a:r>
              <a:rPr lang="en-AU" sz="1800" dirty="0">
                <a:effectLst/>
                <a:latin typeface="Calibri" panose="020F0502020204030204" pitchFamily="34" charset="0"/>
                <a:ea typeface="Calibri" panose="020F0502020204030204" pitchFamily="34" charset="0"/>
                <a:cs typeface="Times New Roman" panose="02020603050405020304" pitchFamily="18" charset="0"/>
              </a:rPr>
              <a:t> and discuss flexibility in the workplace.</a:t>
            </a:r>
            <a:endParaRPr lang="en-AU"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issues arising when not flexible. Provide an example in a healthcare workplace. For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AU" sz="1800" dirty="0">
                <a:effectLst/>
                <a:latin typeface="Calibri" panose="020F0502020204030204" pitchFamily="34" charset="0"/>
                <a:ea typeface="Calibri" panose="020F0502020204030204" pitchFamily="34" charset="0"/>
                <a:cs typeface="Times New Roman" panose="02020603050405020304" pitchFamily="18" charset="0"/>
              </a:rPr>
              <a:t>; when supporting a person with dementia, everyday is a new day due to the nature of dementia. Changes in behaviour can be sudden and routines can be upset. Discuss what strategies each student has developed in the past to deal with changes and how they will apply this in the workplace. Make a whiteboard list or mind map these strategies.</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B20F03B-A776-403D-8349-5B60E3E05B92}" type="slidenum">
              <a:rPr lang="en-AU" smtClean="0"/>
              <a:t>17</a:t>
            </a:fld>
            <a:endParaRPr lang="en-AU"/>
          </a:p>
        </p:txBody>
      </p:sp>
    </p:spTree>
    <p:extLst>
      <p:ext uri="{BB962C8B-B14F-4D97-AF65-F5344CB8AC3E}">
        <p14:creationId xmlns:p14="http://schemas.microsoft.com/office/powerpoint/2010/main" val="950592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Focussing on work can be hard when distracted. Discuss what strategies can be applied to focus on one task at a time. Discuss what can be a distraction, for example phones or social media.</a:t>
            </a:r>
            <a:endParaRPr lang="en-AU"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Make a list of internal and organisational barriers. For each barrier list a solution or strategy and discuss what skills will be required to develop those solutions. For </a:t>
            </a:r>
            <a:r>
              <a:rPr lang="en-AU" sz="1200" dirty="0" err="1">
                <a:effectLst/>
                <a:latin typeface="Calibri" panose="020F0502020204030204" pitchFamily="34" charset="0"/>
                <a:ea typeface="Calibri" panose="020F0502020204030204" pitchFamily="34" charset="0"/>
                <a:cs typeface="Times New Roman" panose="02020603050405020304" pitchFamily="18" charset="0"/>
              </a:rPr>
              <a:t>eg</a:t>
            </a:r>
            <a:r>
              <a:rPr lang="en-AU" sz="1200" dirty="0">
                <a:effectLst/>
                <a:latin typeface="Calibri" panose="020F0502020204030204" pitchFamily="34" charset="0"/>
                <a:ea typeface="Calibri" panose="020F0502020204030204" pitchFamily="34" charset="0"/>
                <a:cs typeface="Times New Roman" panose="02020603050405020304" pitchFamily="18" charset="0"/>
              </a:rPr>
              <a:t>; more training? Discuss procrastination and how it affects achieving tasks and goals. Click</a:t>
            </a:r>
            <a:r>
              <a:rPr lang="en-AU"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here</a:t>
            </a:r>
            <a:r>
              <a:rPr lang="en-AU" sz="1200" dirty="0">
                <a:effectLst/>
                <a:latin typeface="Calibri" panose="020F0502020204030204" pitchFamily="34" charset="0"/>
                <a:ea typeface="Calibri" panose="020F0502020204030204" pitchFamily="34" charset="0"/>
                <a:cs typeface="Times New Roman" panose="02020603050405020304" pitchFamily="18" charset="0"/>
              </a:rPr>
              <a:t> for ideas.</a:t>
            </a:r>
            <a:endParaRPr lang="en-AU" sz="12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B20F03B-A776-403D-8349-5B60E3E05B92}" type="slidenum">
              <a:rPr lang="en-AU" smtClean="0"/>
              <a:t>18</a:t>
            </a:fld>
            <a:endParaRPr lang="en-AU"/>
          </a:p>
        </p:txBody>
      </p:sp>
    </p:spTree>
    <p:extLst>
      <p:ext uri="{BB962C8B-B14F-4D97-AF65-F5344CB8AC3E}">
        <p14:creationId xmlns:p14="http://schemas.microsoft.com/office/powerpoint/2010/main" val="1109797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a:effectLst/>
                <a:latin typeface="Calibri" panose="020F0502020204030204" pitchFamily="34" charset="0"/>
                <a:ea typeface="Calibri" panose="020F0502020204030204" pitchFamily="34" charset="0"/>
                <a:cs typeface="Times New Roman" panose="02020603050405020304" pitchFamily="18" charset="0"/>
              </a:rPr>
              <a:t>Access Jump In Jump Out activity </a:t>
            </a:r>
            <a:r>
              <a:rPr lang="en-AU"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here</a:t>
            </a:r>
            <a:r>
              <a:rPr lang="en-AU" sz="1200" dirty="0">
                <a:effectLst/>
                <a:latin typeface="Calibri" panose="020F0502020204030204" pitchFamily="34" charset="0"/>
                <a:ea typeface="Calibri" panose="020F0502020204030204" pitchFamily="34" charset="0"/>
                <a:cs typeface="Times New Roman" panose="02020603050405020304" pitchFamily="18" charset="0"/>
              </a:rPr>
              <a:t>. This activity promotes self-awareness, self-management, social awareness, responsible decision-making, and relationship skills. </a:t>
            </a:r>
          </a:p>
          <a:p>
            <a:pPr marL="342900" marR="0" lvl="0" indent="-342900">
              <a:spcBef>
                <a:spcPts val="0"/>
              </a:spcBef>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Ask the class to review service standards from health or community sector. For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AU" sz="1800" dirty="0">
                <a:effectLst/>
                <a:latin typeface="Calibri" panose="020F0502020204030204" pitchFamily="34" charset="0"/>
                <a:ea typeface="Calibri" panose="020F0502020204030204" pitchFamily="34" charset="0"/>
                <a:cs typeface="Times New Roman" panose="02020603050405020304" pitchFamily="18" charset="0"/>
              </a:rPr>
              <a:t>; Access NSQHS standards</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and map own work to meet these standards if working in a Hospital. You can access Aged care quality standards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or Disability Service Standards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AU" sz="1800" dirty="0">
                <a:effectLst/>
                <a:latin typeface="Calibri" panose="020F0502020204030204" pitchFamily="34" charset="0"/>
                <a:ea typeface="Calibri" panose="020F0502020204030204" pitchFamily="34" charset="0"/>
                <a:cs typeface="Times New Roman" panose="02020603050405020304" pitchFamily="18" charset="0"/>
              </a:rPr>
              <a:t>Discuss a typical performance appraisal within the workplace, the process and what it achieves. Mind map with goals, KPIs and explain how they are interconnected. Access more information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a:t>
            </a:r>
            <a:endParaRPr lang="en-AU"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F03B-A776-403D-8349-5B60E3E05B92}" type="slidenum">
              <a:rPr lang="en-AU" smtClean="0"/>
              <a:t>19</a:t>
            </a:fld>
            <a:endParaRPr lang="en-AU"/>
          </a:p>
        </p:txBody>
      </p:sp>
    </p:spTree>
    <p:extLst>
      <p:ext uri="{BB962C8B-B14F-4D97-AF65-F5344CB8AC3E}">
        <p14:creationId xmlns:p14="http://schemas.microsoft.com/office/powerpoint/2010/main" val="5872475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Self-assessment tools:</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 Access PERT chart information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here.</a:t>
            </a:r>
            <a:r>
              <a:rPr lang="en-AU" sz="1000" dirty="0">
                <a:effectLst/>
                <a:latin typeface="Calibri" panose="020F0502020204030204" pitchFamily="34" charset="0"/>
                <a:ea typeface="Calibri" panose="020F0502020204030204" pitchFamily="34" charset="0"/>
                <a:cs typeface="Times New Roman" panose="02020603050405020304" pitchFamily="18" charset="0"/>
              </a:rPr>
              <a:t> </a:t>
            </a:r>
            <a:endParaRPr lang="en-AU" sz="12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r>
              <a:rPr lang="en-AU" sz="1000" dirty="0">
                <a:effectLst/>
                <a:latin typeface="Calibri" panose="020F0502020204030204" pitchFamily="34" charset="0"/>
                <a:ea typeface="Calibri" panose="020F0502020204030204" pitchFamily="34" charset="0"/>
                <a:cs typeface="Times New Roman" panose="02020603050405020304" pitchFamily="18" charset="0"/>
              </a:rPr>
              <a:t>Build a Gantt chart by signing up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here.</a:t>
            </a:r>
            <a:r>
              <a:rPr lang="en-AU" sz="1000" dirty="0">
                <a:effectLst/>
                <a:latin typeface="Calibri" panose="020F0502020204030204" pitchFamily="34" charset="0"/>
                <a:ea typeface="Calibri" panose="020F0502020204030204" pitchFamily="34" charset="0"/>
                <a:cs typeface="Times New Roman" panose="02020603050405020304" pitchFamily="18" charset="0"/>
              </a:rPr>
              <a:t> Or </a:t>
            </a:r>
            <a:r>
              <a:rPr lang="en-AU" sz="10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Here</a:t>
            </a:r>
            <a:r>
              <a:rPr lang="en-AU" sz="1000" dirty="0">
                <a:effectLst/>
                <a:latin typeface="Calibri" panose="020F0502020204030204" pitchFamily="34" charset="0"/>
                <a:ea typeface="Calibri" panose="020F0502020204030204" pitchFamily="34" charset="0"/>
                <a:cs typeface="Times New Roman" panose="02020603050405020304" pitchFamily="18" charset="0"/>
              </a:rPr>
              <a:t>.</a:t>
            </a:r>
          </a:p>
          <a:p>
            <a:pPr marL="457200" marR="0" lvl="1" indent="0">
              <a:spcBef>
                <a:spcPts val="0"/>
              </a:spcBef>
              <a:spcAft>
                <a:spcPts val="0"/>
              </a:spcAft>
              <a:buFont typeface="Wingdings" panose="05000000000000000000" pitchFamily="2" charset="2"/>
              <a:buNone/>
            </a:pPr>
            <a:r>
              <a:rPr lang="en-AU" sz="1800" dirty="0">
                <a:effectLst/>
                <a:latin typeface="Calibri" panose="020F0502020204030204" pitchFamily="34" charset="0"/>
                <a:ea typeface="Calibri" panose="020F0502020204030204" pitchFamily="34" charset="0"/>
                <a:cs typeface="Times New Roman" panose="02020603050405020304" pitchFamily="18" charset="0"/>
              </a:rPr>
              <a:t>In groups or pairs, set out a sample project or task and map it out on the PERT or Gantt charts and discuss the timelines and whether they achieve the targets. </a:t>
            </a:r>
            <a:endParaRPr lang="en-AU" sz="1800" dirty="0">
              <a:effectLst/>
              <a:latin typeface="Times New Roman" panose="02020603050405020304" pitchFamily="18" charset="0"/>
              <a:ea typeface="Times New Roman" panose="02020603050405020304" pitchFamily="18" charset="0"/>
            </a:endParaRPr>
          </a:p>
          <a:p>
            <a:pPr marL="742950" marR="0" lvl="1" indent="-285750">
              <a:spcBef>
                <a:spcPts val="0"/>
              </a:spcBef>
              <a:spcAft>
                <a:spcPts val="0"/>
              </a:spcAft>
              <a:buFont typeface="Wingdings" panose="05000000000000000000" pitchFamily="2" charset="2"/>
              <a:buChar char=""/>
            </a:pPr>
            <a:endParaRPr lang="en-AU"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800" dirty="0">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DB20F03B-A776-403D-8349-5B60E3E05B92}" type="slidenum">
              <a:rPr lang="en-AU" smtClean="0"/>
              <a:t>24</a:t>
            </a:fld>
            <a:endParaRPr lang="en-AU"/>
          </a:p>
        </p:txBody>
      </p:sp>
    </p:spTree>
    <p:extLst>
      <p:ext uri="{BB962C8B-B14F-4D97-AF65-F5344CB8AC3E}">
        <p14:creationId xmlns:p14="http://schemas.microsoft.com/office/powerpoint/2010/main" val="446426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Calibri" panose="020F0502020204030204" pitchFamily="34" charset="0"/>
                <a:ea typeface="Calibri" panose="020F0502020204030204" pitchFamily="34" charset="0"/>
                <a:cs typeface="Times New Roman" panose="02020603050405020304" pitchFamily="18" charset="0"/>
              </a:rPr>
              <a:t>Receiving feedback on own work performance. Watch this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video</a:t>
            </a:r>
            <a:r>
              <a:rPr lang="en-AU" sz="1800" dirty="0">
                <a:effectLst/>
                <a:latin typeface="Calibri" panose="020F0502020204030204" pitchFamily="34" charset="0"/>
                <a:ea typeface="Calibri" panose="020F0502020204030204" pitchFamily="34" charset="0"/>
                <a:cs typeface="Times New Roman" panose="02020603050405020304" pitchFamily="18" charset="0"/>
              </a:rPr>
              <a:t> from Harvard Business Review and read this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PDF</a:t>
            </a:r>
            <a:r>
              <a:rPr lang="en-AU" sz="1800" dirty="0">
                <a:effectLst/>
                <a:latin typeface="Calibri" panose="020F0502020204030204" pitchFamily="34" charset="0"/>
                <a:ea typeface="Calibri" panose="020F0502020204030204" pitchFamily="34" charset="0"/>
                <a:cs typeface="Times New Roman" panose="02020603050405020304" pitchFamily="18" charset="0"/>
              </a:rPr>
              <a:t> from ACTPS Performance framework: The art of giving and receiving feedback. Make a list of how we can overcome our natural protective instincts and evaluate our performance based on feedback received.</a:t>
            </a:r>
            <a:endParaRPr lang="en-AU" sz="1800" dirty="0">
              <a:effectLst/>
              <a:latin typeface="Times New Roman" panose="02020603050405020304" pitchFamily="18" charset="0"/>
              <a:ea typeface="Times New Roman" panose="02020603050405020304" pitchFamily="18" charset="0"/>
            </a:endParaRPr>
          </a:p>
          <a:p>
            <a:endParaRPr lang="en-AU" dirty="0"/>
          </a:p>
        </p:txBody>
      </p:sp>
      <p:sp>
        <p:nvSpPr>
          <p:cNvPr id="4" name="Slide Number Placeholder 3"/>
          <p:cNvSpPr>
            <a:spLocks noGrp="1"/>
          </p:cNvSpPr>
          <p:nvPr>
            <p:ph type="sldNum" sz="quarter" idx="5"/>
          </p:nvPr>
        </p:nvSpPr>
        <p:spPr/>
        <p:txBody>
          <a:bodyPr/>
          <a:lstStyle/>
          <a:p>
            <a:fld id="{DB20F03B-A776-403D-8349-5B60E3E05B92}" type="slidenum">
              <a:rPr lang="en-AU" smtClean="0"/>
              <a:t>25</a:t>
            </a:fld>
            <a:endParaRPr lang="en-AU"/>
          </a:p>
        </p:txBody>
      </p:sp>
    </p:spTree>
    <p:extLst>
      <p:ext uri="{BB962C8B-B14F-4D97-AF65-F5344CB8AC3E}">
        <p14:creationId xmlns:p14="http://schemas.microsoft.com/office/powerpoint/2010/main" val="1297363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F886B2-0F4D-48F2-AE8E-EFEA8718F41B}" type="datetime1">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22B7ACF-7754-4989-9819-EC6C21FEE07F}" type="datetime1">
              <a:rPr lang="en-US" smtClean="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2B249A39-8BFC-42D6-BD19-9886641BBC70}" type="datetime1">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1AD48B8B-EFF2-4F9D-857D-7BAE8DC1ECFD}" type="datetime1">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B624C33-C2D0-4634-9EA6-BAA6B7A117F6}" type="datetime1">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9AD1D18-0A9B-4087-9E5F-AA34C42DEFBC}" type="datetime1">
              <a:rPr lang="en-US" smtClean="0"/>
              <a:t>2/27/2024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E0D76F45-6267-4B37-9B5C-0F6E8EA918DC}" type="datetime1">
              <a:rPr lang="en-US" smtClean="0"/>
              <a:t>2/27/2024</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661F09-1A27-4D47-B2DE-9F018AF639A7}" type="datetime1">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5FF39C-B8D0-479F-9A81-DDA5FCEA59A2}" type="datetime1">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60C003C-2AB4-415C-908C-B7178B763C4F}" type="datetime1">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63CB5E-997B-4EED-8948-AB8E9BB69617}" type="datetime1">
              <a:rPr lang="en-US" smtClean="0"/>
              <a:t>2/27/2024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594719-7BD6-4C57-AEA9-CE9458837717}" type="datetime1">
              <a:rPr lang="en-US" smtClean="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341FEF2-6E0E-489A-8641-EB6D11C9ED6B}" type="datetime1">
              <a:rPr lang="en-US" smtClean="0"/>
              <a:t>2/27/2024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7AED8E71-9156-49A2-9F35-0589DC49C54B}" type="datetime1">
              <a:rPr lang="en-US" smtClean="0"/>
              <a:t>2/27/2024</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C7B533B3-56CB-435A-9F36-1F8CC303E55D}" type="datetime1">
              <a:rPr lang="en-US" smtClean="0"/>
              <a:t>2/27/2024</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5AEC4B9-7B80-4777-99FF-BBA9448FC3E7}" type="datetime1">
              <a:rPr lang="en-US" smtClean="0"/>
              <a:t>2/27/2024</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268E3E7-B157-4511-9140-CA27D28C92D6}" type="datetime1">
              <a:rPr lang="en-US" smtClean="0"/>
              <a:t>2/27/2024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6C81D72-3448-4D4B-945E-225C428AE3D6}" type="datetime1">
              <a:rPr lang="en-US" smtClean="0"/>
              <a:t>2/27/2024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12.xml"/><Relationship Id="rId1" Type="http://schemas.openxmlformats.org/officeDocument/2006/relationships/slideLayout" Target="../slideLayouts/slideLayout1.xml"/><Relationship Id="rId6" Type="http://schemas.openxmlformats.org/officeDocument/2006/relationships/slide" Target="slide50.xml"/><Relationship Id="rId5" Type="http://schemas.openxmlformats.org/officeDocument/2006/relationships/slide" Target="slide44.xml"/><Relationship Id="rId4" Type="http://schemas.openxmlformats.org/officeDocument/2006/relationships/slide" Target="slide4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youtube.com/watch?v=rz-OhYcpOIQ"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clickup.com/teams/health" TargetMode="External"/><Relationship Id="rId4" Type="http://schemas.openxmlformats.org/officeDocument/2006/relationships/hyperlink" Target="https://www.incontrol.com/carps.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khanacademy.org/college-careers-more/career-content/support-health-and-wellness/registered-nurse/v/julia-registered-nurse-what-i-do-and-how-much-i-mak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s://www.youtube.com/watch?v=gi5UfSIf0BM" TargetMode="Externa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UkccLEzaPT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www.peopleatwork.gov.au/learningmodules/story.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courses.lumenlearning.com/wmopen-introductiontobusiness/chapter/technological-changes-in-business/" TargetMode="External"/><Relationship Id="rId4"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s://study.com/academy/lesson/what-are-performance-goals-definition-examples-quiz.html"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989144"/>
            <a:ext cx="10267788" cy="2182952"/>
          </a:xfrm>
        </p:spPr>
        <p:txBody>
          <a:bodyPr/>
          <a:lstStyle/>
          <a:p>
            <a:r>
              <a:rPr lang="en-US" sz="6000" dirty="0"/>
              <a:t>Organise personal work priorities and development </a:t>
            </a:r>
            <a:endParaRPr lang="en-AU" sz="6000" dirty="0"/>
          </a:p>
        </p:txBody>
      </p:sp>
      <p:sp>
        <p:nvSpPr>
          <p:cNvPr id="3" name="Subtitle 2"/>
          <p:cNvSpPr>
            <a:spLocks noGrp="1"/>
          </p:cNvSpPr>
          <p:nvPr>
            <p:ph type="subTitle" idx="1"/>
          </p:nvPr>
        </p:nvSpPr>
        <p:spPr>
          <a:xfrm>
            <a:off x="1465457" y="321495"/>
            <a:ext cx="8825658" cy="861420"/>
          </a:xfrm>
        </p:spPr>
        <p:txBody>
          <a:bodyPr>
            <a:normAutofit/>
          </a:bodyPr>
          <a:lstStyle/>
          <a:p>
            <a:r>
              <a:rPr lang="en-US" sz="3200" dirty="0"/>
              <a:t>BSBWOR301</a:t>
            </a:r>
            <a:endParaRPr lang="en-AU" sz="3200" dirty="0"/>
          </a:p>
        </p:txBody>
      </p:sp>
      <p:sp>
        <p:nvSpPr>
          <p:cNvPr id="4" name="TextBox 3">
            <a:extLst>
              <a:ext uri="{FF2B5EF4-FFF2-40B4-BE49-F238E27FC236}">
                <a16:creationId xmlns:a16="http://schemas.microsoft.com/office/drawing/2014/main" id="{404DA7CA-AA22-0C7F-5837-E779FD7E529F}"/>
              </a:ext>
            </a:extLst>
          </p:cNvPr>
          <p:cNvSpPr txBox="1"/>
          <p:nvPr/>
        </p:nvSpPr>
        <p:spPr>
          <a:xfrm>
            <a:off x="943429" y="4278815"/>
            <a:ext cx="2873828" cy="923330"/>
          </a:xfrm>
          <a:prstGeom prst="rect">
            <a:avLst/>
          </a:prstGeom>
          <a:noFill/>
        </p:spPr>
        <p:txBody>
          <a:bodyPr wrap="square" rtlCol="0">
            <a:spAutoFit/>
          </a:bodyPr>
          <a:lstStyle/>
          <a:p>
            <a:r>
              <a:rPr lang="en-US" dirty="0">
                <a:hlinkClick r:id="rId2" action="ppaction://hlinksldjump"/>
              </a:rPr>
              <a:t>Learning Check Point 1</a:t>
            </a:r>
            <a:endParaRPr lang="en-US" dirty="0"/>
          </a:p>
          <a:p>
            <a:r>
              <a:rPr lang="en-US" dirty="0">
                <a:hlinkClick r:id="rId3" action="ppaction://hlinksldjump"/>
              </a:rPr>
              <a:t>Learning Check Point 2</a:t>
            </a:r>
            <a:endParaRPr lang="en-US" dirty="0"/>
          </a:p>
          <a:p>
            <a:r>
              <a:rPr lang="en-US" dirty="0">
                <a:hlinkClick r:id="rId4" action="ppaction://hlinksldjump"/>
              </a:rPr>
              <a:t>Learning Check Point 3</a:t>
            </a:r>
            <a:endParaRPr lang="en-US" dirty="0"/>
          </a:p>
        </p:txBody>
      </p:sp>
      <p:sp>
        <p:nvSpPr>
          <p:cNvPr id="5" name="TextBox 4">
            <a:extLst>
              <a:ext uri="{FF2B5EF4-FFF2-40B4-BE49-F238E27FC236}">
                <a16:creationId xmlns:a16="http://schemas.microsoft.com/office/drawing/2014/main" id="{5E84F56C-9798-EC3C-B8C6-A95807594326}"/>
              </a:ext>
            </a:extLst>
          </p:cNvPr>
          <p:cNvSpPr txBox="1"/>
          <p:nvPr/>
        </p:nvSpPr>
        <p:spPr>
          <a:xfrm>
            <a:off x="4673600" y="4278815"/>
            <a:ext cx="6894286" cy="923330"/>
          </a:xfrm>
          <a:prstGeom prst="rect">
            <a:avLst/>
          </a:prstGeom>
          <a:noFill/>
        </p:spPr>
        <p:txBody>
          <a:bodyPr wrap="square" rtlCol="0">
            <a:spAutoFit/>
          </a:bodyPr>
          <a:lstStyle/>
          <a:p>
            <a:r>
              <a:rPr lang="en-US" dirty="0"/>
              <a:t>For this unit, you will be assessed on the following:</a:t>
            </a:r>
          </a:p>
          <a:p>
            <a:r>
              <a:rPr lang="en-US" dirty="0">
                <a:hlinkClick r:id="rId5" action="ppaction://hlinksldjump"/>
              </a:rPr>
              <a:t>Assessment 1  Question and Answers</a:t>
            </a:r>
            <a:endParaRPr lang="en-US" dirty="0"/>
          </a:p>
          <a:p>
            <a:r>
              <a:rPr lang="en-US" dirty="0"/>
              <a:t>Assessment 2  Project</a:t>
            </a:r>
          </a:p>
        </p:txBody>
      </p:sp>
      <p:sp>
        <p:nvSpPr>
          <p:cNvPr id="6" name="TextBox 5">
            <a:extLst>
              <a:ext uri="{FF2B5EF4-FFF2-40B4-BE49-F238E27FC236}">
                <a16:creationId xmlns:a16="http://schemas.microsoft.com/office/drawing/2014/main" id="{BA189658-8BB5-BBFB-7647-6ADB004A5FA7}"/>
              </a:ext>
            </a:extLst>
          </p:cNvPr>
          <p:cNvSpPr txBox="1"/>
          <p:nvPr/>
        </p:nvSpPr>
        <p:spPr>
          <a:xfrm>
            <a:off x="943429" y="5859752"/>
            <a:ext cx="5268686" cy="369332"/>
          </a:xfrm>
          <a:prstGeom prst="rect">
            <a:avLst/>
          </a:prstGeom>
          <a:noFill/>
        </p:spPr>
        <p:txBody>
          <a:bodyPr wrap="square" rtlCol="0">
            <a:spAutoFit/>
          </a:bodyPr>
          <a:lstStyle/>
          <a:p>
            <a:r>
              <a:rPr lang="en-US" dirty="0">
                <a:hlinkClick r:id="rId6" action="ppaction://hlinksldjump"/>
              </a:rPr>
              <a:t>Workbook Activities Hint</a:t>
            </a:r>
            <a:endParaRPr lang="en-AU" dirty="0"/>
          </a:p>
        </p:txBody>
      </p:sp>
    </p:spTree>
    <p:extLst>
      <p:ext uri="{BB962C8B-B14F-4D97-AF65-F5344CB8AC3E}">
        <p14:creationId xmlns:p14="http://schemas.microsoft.com/office/powerpoint/2010/main" val="29035776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F65271-6F7E-ACCB-0454-2E4805F6AC83}"/>
              </a:ext>
            </a:extLst>
          </p:cNvPr>
          <p:cNvSpPr>
            <a:spLocks noGrp="1"/>
          </p:cNvSpPr>
          <p:nvPr>
            <p:ph idx="1"/>
          </p:nvPr>
        </p:nvSpPr>
        <p:spPr>
          <a:xfrm>
            <a:off x="1622729" y="209604"/>
            <a:ext cx="8946541" cy="4195481"/>
          </a:xfrm>
        </p:spPr>
        <p:txBody>
          <a:bodyPr/>
          <a:lstStyle/>
          <a:p>
            <a:r>
              <a:rPr lang="en-US" dirty="0">
                <a:hlinkClick r:id="rId2"/>
              </a:rPr>
              <a:t>https://www.youtube.com/watch?v=rz-OhYcpOIQ</a:t>
            </a:r>
            <a:endParaRPr lang="en-US" dirty="0"/>
          </a:p>
          <a:p>
            <a:endParaRPr lang="en-AU" dirty="0"/>
          </a:p>
        </p:txBody>
      </p:sp>
      <p:pic>
        <p:nvPicPr>
          <p:cNvPr id="2052" name="Picture 4" descr="SMART goals template">
            <a:extLst>
              <a:ext uri="{FF2B5EF4-FFF2-40B4-BE49-F238E27FC236}">
                <a16:creationId xmlns:a16="http://schemas.microsoft.com/office/drawing/2014/main" id="{61A428DB-851E-305A-76DD-A8E70A4ECC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0" y="933396"/>
            <a:ext cx="11430000"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03786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179BF-7426-4746-BAAC-B6020C3A2CFB}"/>
              </a:ext>
            </a:extLst>
          </p:cNvPr>
          <p:cNvSpPr>
            <a:spLocks noGrp="1"/>
          </p:cNvSpPr>
          <p:nvPr>
            <p:ph type="title"/>
          </p:nvPr>
        </p:nvSpPr>
        <p:spPr/>
        <p:txBody>
          <a:bodyPr/>
          <a:lstStyle/>
          <a:p>
            <a:r>
              <a:rPr lang="en-AU" dirty="0"/>
              <a:t>Achieving your goals</a:t>
            </a:r>
          </a:p>
        </p:txBody>
      </p:sp>
      <p:sp>
        <p:nvSpPr>
          <p:cNvPr id="3" name="Content Placeholder 2">
            <a:extLst>
              <a:ext uri="{FF2B5EF4-FFF2-40B4-BE49-F238E27FC236}">
                <a16:creationId xmlns:a16="http://schemas.microsoft.com/office/drawing/2014/main" id="{0854AA3F-7A2A-6148-DE9D-E484C4181EA7}"/>
              </a:ext>
            </a:extLst>
          </p:cNvPr>
          <p:cNvSpPr>
            <a:spLocks noGrp="1"/>
          </p:cNvSpPr>
          <p:nvPr>
            <p:ph idx="1"/>
          </p:nvPr>
        </p:nvSpPr>
        <p:spPr>
          <a:xfrm>
            <a:off x="646111" y="2511925"/>
            <a:ext cx="10653485" cy="4985656"/>
          </a:xfrm>
        </p:spPr>
        <p:txBody>
          <a:bodyPr>
            <a:normAutofit/>
          </a:bodyPr>
          <a:lstStyle/>
          <a:p>
            <a:r>
              <a:rPr lang="en-US" dirty="0"/>
              <a:t>Set priorities</a:t>
            </a:r>
          </a:p>
          <a:p>
            <a:r>
              <a:rPr lang="en-US" dirty="0"/>
              <a:t>Keep operational goals small</a:t>
            </a:r>
          </a:p>
          <a:p>
            <a:r>
              <a:rPr lang="en-US" dirty="0"/>
              <a:t>Get agreement from others</a:t>
            </a:r>
          </a:p>
          <a:p>
            <a:r>
              <a:rPr lang="en-US" dirty="0"/>
              <a:t>Regularly review goals</a:t>
            </a:r>
          </a:p>
          <a:p>
            <a:r>
              <a:rPr lang="en-US" dirty="0"/>
              <a:t>Celebrate</a:t>
            </a:r>
            <a:endParaRPr lang="en-AU" dirty="0"/>
          </a:p>
        </p:txBody>
      </p:sp>
      <p:pic>
        <p:nvPicPr>
          <p:cNvPr id="5" name="Picture 4">
            <a:extLst>
              <a:ext uri="{FF2B5EF4-FFF2-40B4-BE49-F238E27FC236}">
                <a16:creationId xmlns:a16="http://schemas.microsoft.com/office/drawing/2014/main" id="{377CBD82-16B8-6A45-E4FE-E9772EDF1C84}"/>
              </a:ext>
            </a:extLst>
          </p:cNvPr>
          <p:cNvPicPr>
            <a:picLocks noChangeAspect="1"/>
          </p:cNvPicPr>
          <p:nvPr/>
        </p:nvPicPr>
        <p:blipFill>
          <a:blip r:embed="rId3"/>
          <a:stretch>
            <a:fillRect/>
          </a:stretch>
        </p:blipFill>
        <p:spPr>
          <a:xfrm>
            <a:off x="5348472" y="1419626"/>
            <a:ext cx="6423600" cy="4985656"/>
          </a:xfrm>
          <a:prstGeom prst="rect">
            <a:avLst/>
          </a:prstGeom>
        </p:spPr>
      </p:pic>
      <p:sp>
        <p:nvSpPr>
          <p:cNvPr id="6" name="TextBox 5">
            <a:extLst>
              <a:ext uri="{FF2B5EF4-FFF2-40B4-BE49-F238E27FC236}">
                <a16:creationId xmlns:a16="http://schemas.microsoft.com/office/drawing/2014/main" id="{E1F16CDC-D15F-AF84-A2AF-4117DA93076A}"/>
              </a:ext>
            </a:extLst>
          </p:cNvPr>
          <p:cNvSpPr txBox="1"/>
          <p:nvPr/>
        </p:nvSpPr>
        <p:spPr>
          <a:xfrm>
            <a:off x="419928" y="5146639"/>
            <a:ext cx="4456068" cy="646331"/>
          </a:xfrm>
          <a:prstGeom prst="rect">
            <a:avLst/>
          </a:prstGeom>
          <a:noFill/>
        </p:spPr>
        <p:txBody>
          <a:bodyPr wrap="square">
            <a:spAutoFit/>
          </a:bodyPr>
          <a:lstStyle/>
          <a:p>
            <a:r>
              <a:rPr lang="en-AU" dirty="0">
                <a:latin typeface="Calibri" panose="020F0502020204030204" pitchFamily="34" charset="0"/>
                <a:ea typeface="Calibri" panose="020F0502020204030204" pitchFamily="34" charset="0"/>
                <a:cs typeface="Times New Roman" panose="02020603050405020304" pitchFamily="18" charset="0"/>
              </a:rPr>
              <a:t>Examples of</a:t>
            </a:r>
            <a:r>
              <a:rPr lang="en-AU" sz="1800" dirty="0">
                <a:effectLst/>
                <a:latin typeface="Calibri" panose="020F0502020204030204" pitchFamily="34" charset="0"/>
                <a:ea typeface="Calibri" panose="020F0502020204030204" pitchFamily="34" charset="0"/>
                <a:cs typeface="Times New Roman" panose="02020603050405020304" pitchFamily="18" charset="0"/>
              </a:rPr>
              <a:t> workload/Task management software. For </a:t>
            </a:r>
            <a:r>
              <a:rPr lang="en-AU" sz="1800" dirty="0" err="1">
                <a:effectLst/>
                <a:latin typeface="Calibri" panose="020F0502020204030204" pitchFamily="34" charset="0"/>
                <a:ea typeface="Calibri" panose="020F0502020204030204" pitchFamily="34" charset="0"/>
                <a:cs typeface="Times New Roman" panose="02020603050405020304" pitchFamily="18" charset="0"/>
              </a:rPr>
              <a:t>eg</a:t>
            </a:r>
            <a:r>
              <a:rPr lang="en-AU" sz="1800">
                <a:effectLst/>
                <a:latin typeface="Calibri" panose="020F0502020204030204" pitchFamily="34" charset="0"/>
                <a:ea typeface="Calibri" panose="020F0502020204030204" pitchFamily="34" charset="0"/>
                <a:cs typeface="Times New Roman" panose="02020603050405020304" pitchFamily="18" charset="0"/>
              </a:rPr>
              <a:t>; CARPS. </a:t>
            </a:r>
            <a:r>
              <a:rPr lang="en-AU" sz="1800" dirty="0">
                <a:effectLst/>
                <a:latin typeface="Calibri" panose="020F0502020204030204" pitchFamily="34" charset="0"/>
                <a:ea typeface="Calibri" panose="020F0502020204030204" pitchFamily="34" charset="0"/>
                <a:cs typeface="Times New Roman" panose="02020603050405020304" pitchFamily="18" charset="0"/>
              </a:rPr>
              <a:t>View info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
        <p:nvSpPr>
          <p:cNvPr id="8" name="TextBox 7">
            <a:extLst>
              <a:ext uri="{FF2B5EF4-FFF2-40B4-BE49-F238E27FC236}">
                <a16:creationId xmlns:a16="http://schemas.microsoft.com/office/drawing/2014/main" id="{8DE2D83A-8F5B-9838-2278-4348B64196DF}"/>
              </a:ext>
            </a:extLst>
          </p:cNvPr>
          <p:cNvSpPr txBox="1"/>
          <p:nvPr/>
        </p:nvSpPr>
        <p:spPr>
          <a:xfrm>
            <a:off x="419928" y="5805316"/>
            <a:ext cx="6096000" cy="646331"/>
          </a:xfrm>
          <a:prstGeom prst="rect">
            <a:avLst/>
          </a:prstGeom>
          <a:noFill/>
        </p:spPr>
        <p:txBody>
          <a:bodyPr wrap="square">
            <a:spAutoFit/>
          </a:bodyPr>
          <a:lstStyle/>
          <a:p>
            <a:r>
              <a:rPr lang="en-AU" dirty="0">
                <a:hlinkClick r:id="rId5"/>
              </a:rPr>
              <a:t>https://clickup.com/teams/health</a:t>
            </a:r>
            <a:endParaRPr lang="en-AU" dirty="0"/>
          </a:p>
          <a:p>
            <a:endParaRPr lang="en-AU" dirty="0"/>
          </a:p>
        </p:txBody>
      </p:sp>
    </p:spTree>
    <p:extLst>
      <p:ext uri="{BB962C8B-B14F-4D97-AF65-F5344CB8AC3E}">
        <p14:creationId xmlns:p14="http://schemas.microsoft.com/office/powerpoint/2010/main" val="493568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9CD4B-6844-83A8-1D81-5BA8AECE93CD}"/>
              </a:ext>
            </a:extLst>
          </p:cNvPr>
          <p:cNvSpPr>
            <a:spLocks noGrp="1"/>
          </p:cNvSpPr>
          <p:nvPr>
            <p:ph type="title"/>
          </p:nvPr>
        </p:nvSpPr>
        <p:spPr/>
        <p:txBody>
          <a:bodyPr/>
          <a:lstStyle/>
          <a:p>
            <a:r>
              <a:rPr lang="en-AU" dirty="0"/>
              <a:t>Learning Checkpoint 1</a:t>
            </a:r>
          </a:p>
        </p:txBody>
      </p:sp>
      <p:sp>
        <p:nvSpPr>
          <p:cNvPr id="3" name="Content Placeholder 2">
            <a:extLst>
              <a:ext uri="{FF2B5EF4-FFF2-40B4-BE49-F238E27FC236}">
                <a16:creationId xmlns:a16="http://schemas.microsoft.com/office/drawing/2014/main" id="{4CB5150E-2C05-3460-8818-6751D5278940}"/>
              </a:ext>
            </a:extLst>
          </p:cNvPr>
          <p:cNvSpPr>
            <a:spLocks noGrp="1"/>
          </p:cNvSpPr>
          <p:nvPr>
            <p:ph idx="1"/>
          </p:nvPr>
        </p:nvSpPr>
        <p:spPr>
          <a:xfrm>
            <a:off x="127488" y="1504905"/>
            <a:ext cx="12064511" cy="5324067"/>
          </a:xfrm>
        </p:spPr>
        <p:txBody>
          <a:bodyPr>
            <a:normAutofit fontScale="77500" lnSpcReduction="20000"/>
          </a:bodyPr>
          <a:lstStyle/>
          <a:p>
            <a:pPr marL="0" indent="0">
              <a:buNone/>
            </a:pPr>
            <a:r>
              <a:rPr lang="en-US" sz="2800" dirty="0"/>
              <a:t>1. Why is it important for every employee to set their own work goals?</a:t>
            </a:r>
          </a:p>
          <a:p>
            <a:pPr marL="0" indent="0">
              <a:buNone/>
            </a:pPr>
            <a:r>
              <a:rPr lang="en-US" sz="2800" dirty="0">
                <a:solidFill>
                  <a:srgbClr val="FFFF00"/>
                </a:solidFill>
              </a:rPr>
              <a:t>Because their work needs to contribute to the achievement of the organisation’s goals.</a:t>
            </a:r>
          </a:p>
          <a:p>
            <a:pPr marL="0" indent="0">
              <a:buNone/>
            </a:pPr>
            <a:r>
              <a:rPr lang="en-US" sz="2800" dirty="0"/>
              <a:t>2. What can happen if your goals are too specific?</a:t>
            </a:r>
          </a:p>
          <a:p>
            <a:pPr marL="0" indent="0">
              <a:buNone/>
            </a:pPr>
            <a:r>
              <a:rPr lang="en-US" sz="2800" dirty="0">
                <a:solidFill>
                  <a:srgbClr val="FFFF00"/>
                </a:solidFill>
              </a:rPr>
              <a:t>They can be very limiting and hard to achieve.</a:t>
            </a:r>
          </a:p>
          <a:p>
            <a:pPr marL="0" indent="0">
              <a:buNone/>
            </a:pPr>
            <a:r>
              <a:rPr lang="en-US" sz="2800" dirty="0"/>
              <a:t>3. Why should employees be involved in developing KPIs?</a:t>
            </a:r>
          </a:p>
          <a:p>
            <a:pPr marL="0" indent="0">
              <a:buNone/>
            </a:pPr>
            <a:r>
              <a:rPr lang="en-US" sz="2800" dirty="0">
                <a:solidFill>
                  <a:srgbClr val="FFFF00"/>
                </a:solidFill>
              </a:rPr>
              <a:t>So everyone understand them</a:t>
            </a:r>
          </a:p>
          <a:p>
            <a:pPr marL="0" indent="0">
              <a:buNone/>
            </a:pPr>
            <a:r>
              <a:rPr lang="en-US" sz="2800" dirty="0">
                <a:solidFill>
                  <a:srgbClr val="FFFF00"/>
                </a:solidFill>
              </a:rPr>
              <a:t>Gives them ownership so more likely to want to meet them.</a:t>
            </a:r>
          </a:p>
          <a:p>
            <a:pPr marL="0" indent="0">
              <a:buNone/>
            </a:pPr>
            <a:r>
              <a:rPr lang="en-US" sz="2800" dirty="0"/>
              <a:t>4. When making a goal specific what questions should you ask?</a:t>
            </a:r>
          </a:p>
          <a:p>
            <a:pPr marL="0" indent="0">
              <a:buNone/>
            </a:pPr>
            <a:r>
              <a:rPr lang="en-US" sz="2800" dirty="0">
                <a:solidFill>
                  <a:srgbClr val="FFFF00"/>
                </a:solidFill>
              </a:rPr>
              <a:t>• Who? </a:t>
            </a:r>
          </a:p>
          <a:p>
            <a:pPr marL="0" indent="0">
              <a:buNone/>
            </a:pPr>
            <a:r>
              <a:rPr lang="en-US" sz="2800" dirty="0">
                <a:solidFill>
                  <a:srgbClr val="FFFF00"/>
                </a:solidFill>
              </a:rPr>
              <a:t>• What? </a:t>
            </a:r>
          </a:p>
          <a:p>
            <a:pPr marL="0" indent="0">
              <a:buNone/>
            </a:pPr>
            <a:r>
              <a:rPr lang="en-US" sz="2800" dirty="0">
                <a:solidFill>
                  <a:srgbClr val="FFFF00"/>
                </a:solidFill>
              </a:rPr>
              <a:t>• When? </a:t>
            </a:r>
          </a:p>
          <a:p>
            <a:pPr marL="0" indent="0">
              <a:buNone/>
            </a:pPr>
            <a:r>
              <a:rPr lang="en-US" sz="2800" dirty="0">
                <a:solidFill>
                  <a:srgbClr val="FFFF00"/>
                </a:solidFill>
              </a:rPr>
              <a:t>• Where? </a:t>
            </a:r>
          </a:p>
          <a:p>
            <a:pPr marL="0" indent="0">
              <a:buNone/>
            </a:pPr>
            <a:r>
              <a:rPr lang="en-US" sz="2800" dirty="0">
                <a:solidFill>
                  <a:srgbClr val="FFFF00"/>
                </a:solidFill>
              </a:rPr>
              <a:t>• Why? </a:t>
            </a:r>
          </a:p>
          <a:p>
            <a:pPr marL="0" indent="0">
              <a:buNone/>
            </a:pPr>
            <a:endParaRPr lang="en-AU" sz="2800" dirty="0"/>
          </a:p>
        </p:txBody>
      </p:sp>
      <p:pic>
        <p:nvPicPr>
          <p:cNvPr id="1026" name="Picture 2" descr="Back, first, first page, prev icon - Download on Iconfinder">
            <a:hlinkClick r:id="" action="ppaction://hlinkshowjump?jump=firstslide"/>
            <a:extLst>
              <a:ext uri="{FF2B5EF4-FFF2-40B4-BE49-F238E27FC236}">
                <a16:creationId xmlns:a16="http://schemas.microsoft.com/office/drawing/2014/main" id="{96B83732-13DF-22E4-AEEB-1C1B8049F1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2892" y="2902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85DC2A4-7A26-AFDD-29FC-B3570C3B4AA7}"/>
              </a:ext>
            </a:extLst>
          </p:cNvPr>
          <p:cNvPicPr>
            <a:picLocks noChangeAspect="1"/>
          </p:cNvPicPr>
          <p:nvPr/>
        </p:nvPicPr>
        <p:blipFill>
          <a:blip r:embed="rId3"/>
          <a:stretch>
            <a:fillRect/>
          </a:stretch>
        </p:blipFill>
        <p:spPr>
          <a:xfrm>
            <a:off x="127488" y="1861791"/>
            <a:ext cx="11937024" cy="415147"/>
          </a:xfrm>
          <a:prstGeom prst="rect">
            <a:avLst/>
          </a:prstGeom>
        </p:spPr>
      </p:pic>
      <p:pic>
        <p:nvPicPr>
          <p:cNvPr id="5" name="Picture 4">
            <a:extLst>
              <a:ext uri="{FF2B5EF4-FFF2-40B4-BE49-F238E27FC236}">
                <a16:creationId xmlns:a16="http://schemas.microsoft.com/office/drawing/2014/main" id="{452A5E8E-314F-06C8-402A-331DFC83FDD7}"/>
              </a:ext>
            </a:extLst>
          </p:cNvPr>
          <p:cNvPicPr>
            <a:picLocks noChangeAspect="1"/>
          </p:cNvPicPr>
          <p:nvPr/>
        </p:nvPicPr>
        <p:blipFill>
          <a:blip r:embed="rId3"/>
          <a:stretch>
            <a:fillRect/>
          </a:stretch>
        </p:blipFill>
        <p:spPr>
          <a:xfrm>
            <a:off x="127488" y="2668833"/>
            <a:ext cx="6795826" cy="415147"/>
          </a:xfrm>
          <a:prstGeom prst="rect">
            <a:avLst/>
          </a:prstGeom>
        </p:spPr>
      </p:pic>
      <p:pic>
        <p:nvPicPr>
          <p:cNvPr id="6" name="Picture 5">
            <a:extLst>
              <a:ext uri="{FF2B5EF4-FFF2-40B4-BE49-F238E27FC236}">
                <a16:creationId xmlns:a16="http://schemas.microsoft.com/office/drawing/2014/main" id="{63B53725-D095-77A7-0157-4EF47895078E}"/>
              </a:ext>
            </a:extLst>
          </p:cNvPr>
          <p:cNvPicPr>
            <a:picLocks noChangeAspect="1"/>
          </p:cNvPicPr>
          <p:nvPr/>
        </p:nvPicPr>
        <p:blipFill>
          <a:blip r:embed="rId3"/>
          <a:stretch>
            <a:fillRect/>
          </a:stretch>
        </p:blipFill>
        <p:spPr>
          <a:xfrm>
            <a:off x="-1" y="3487056"/>
            <a:ext cx="8374743" cy="707167"/>
          </a:xfrm>
          <a:prstGeom prst="rect">
            <a:avLst/>
          </a:prstGeom>
        </p:spPr>
      </p:pic>
      <p:pic>
        <p:nvPicPr>
          <p:cNvPr id="7" name="Picture 6">
            <a:extLst>
              <a:ext uri="{FF2B5EF4-FFF2-40B4-BE49-F238E27FC236}">
                <a16:creationId xmlns:a16="http://schemas.microsoft.com/office/drawing/2014/main" id="{7D47C74D-95D9-4885-BB48-717DAEA5C0DC}"/>
              </a:ext>
            </a:extLst>
          </p:cNvPr>
          <p:cNvPicPr>
            <a:picLocks noChangeAspect="1"/>
          </p:cNvPicPr>
          <p:nvPr/>
        </p:nvPicPr>
        <p:blipFill>
          <a:blip r:embed="rId3"/>
          <a:stretch>
            <a:fillRect/>
          </a:stretch>
        </p:blipFill>
        <p:spPr>
          <a:xfrm>
            <a:off x="0" y="4650984"/>
            <a:ext cx="6487886" cy="2040102"/>
          </a:xfrm>
          <a:prstGeom prst="rect">
            <a:avLst/>
          </a:prstGeom>
        </p:spPr>
      </p:pic>
    </p:spTree>
    <p:extLst>
      <p:ext uri="{BB962C8B-B14F-4D97-AF65-F5344CB8AC3E}">
        <p14:creationId xmlns:p14="http://schemas.microsoft.com/office/powerpoint/2010/main" val="185691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80AA9B-9642-5CC1-A9A0-B3BE25330291}"/>
              </a:ext>
            </a:extLst>
          </p:cNvPr>
          <p:cNvPicPr>
            <a:picLocks noChangeAspect="1"/>
          </p:cNvPicPr>
          <p:nvPr/>
        </p:nvPicPr>
        <p:blipFill>
          <a:blip r:embed="rId2"/>
          <a:stretch>
            <a:fillRect/>
          </a:stretch>
        </p:blipFill>
        <p:spPr>
          <a:xfrm>
            <a:off x="880140" y="198674"/>
            <a:ext cx="10121688" cy="6460652"/>
          </a:xfrm>
          <a:prstGeom prst="rect">
            <a:avLst/>
          </a:prstGeom>
        </p:spPr>
      </p:pic>
      <p:pic>
        <p:nvPicPr>
          <p:cNvPr id="7" name="Picture 6">
            <a:extLst>
              <a:ext uri="{FF2B5EF4-FFF2-40B4-BE49-F238E27FC236}">
                <a16:creationId xmlns:a16="http://schemas.microsoft.com/office/drawing/2014/main" id="{45548666-7858-ED2F-7C8C-CDC25FFE62B2}"/>
              </a:ext>
            </a:extLst>
          </p:cNvPr>
          <p:cNvPicPr>
            <a:picLocks noChangeAspect="1"/>
          </p:cNvPicPr>
          <p:nvPr/>
        </p:nvPicPr>
        <p:blipFill>
          <a:blip r:embed="rId3"/>
          <a:stretch>
            <a:fillRect/>
          </a:stretch>
        </p:blipFill>
        <p:spPr>
          <a:xfrm>
            <a:off x="1425472" y="2111626"/>
            <a:ext cx="9341055" cy="4027916"/>
          </a:xfrm>
          <a:prstGeom prst="rect">
            <a:avLst/>
          </a:prstGeom>
        </p:spPr>
      </p:pic>
      <p:pic>
        <p:nvPicPr>
          <p:cNvPr id="8" name="Picture 7">
            <a:extLst>
              <a:ext uri="{FF2B5EF4-FFF2-40B4-BE49-F238E27FC236}">
                <a16:creationId xmlns:a16="http://schemas.microsoft.com/office/drawing/2014/main" id="{6C8CD680-2A58-3DD2-DB27-85A2BC4E36AD}"/>
              </a:ext>
            </a:extLst>
          </p:cNvPr>
          <p:cNvPicPr>
            <a:picLocks noChangeAspect="1"/>
          </p:cNvPicPr>
          <p:nvPr/>
        </p:nvPicPr>
        <p:blipFill>
          <a:blip r:embed="rId4"/>
          <a:stretch>
            <a:fillRect/>
          </a:stretch>
        </p:blipFill>
        <p:spPr>
          <a:xfrm>
            <a:off x="5107889" y="3246204"/>
            <a:ext cx="725757" cy="249479"/>
          </a:xfrm>
          <a:prstGeom prst="rect">
            <a:avLst/>
          </a:prstGeom>
        </p:spPr>
      </p:pic>
      <p:pic>
        <p:nvPicPr>
          <p:cNvPr id="9" name="Picture 8">
            <a:extLst>
              <a:ext uri="{FF2B5EF4-FFF2-40B4-BE49-F238E27FC236}">
                <a16:creationId xmlns:a16="http://schemas.microsoft.com/office/drawing/2014/main" id="{397271D8-B595-C611-AE40-E9D916004283}"/>
              </a:ext>
            </a:extLst>
          </p:cNvPr>
          <p:cNvPicPr>
            <a:picLocks noChangeAspect="1"/>
          </p:cNvPicPr>
          <p:nvPr/>
        </p:nvPicPr>
        <p:blipFill>
          <a:blip r:embed="rId4"/>
          <a:stretch>
            <a:fillRect/>
          </a:stretch>
        </p:blipFill>
        <p:spPr>
          <a:xfrm>
            <a:off x="6181988" y="3260718"/>
            <a:ext cx="725757" cy="249479"/>
          </a:xfrm>
          <a:prstGeom prst="rect">
            <a:avLst/>
          </a:prstGeom>
        </p:spPr>
      </p:pic>
      <p:pic>
        <p:nvPicPr>
          <p:cNvPr id="10" name="Picture 9">
            <a:extLst>
              <a:ext uri="{FF2B5EF4-FFF2-40B4-BE49-F238E27FC236}">
                <a16:creationId xmlns:a16="http://schemas.microsoft.com/office/drawing/2014/main" id="{C7A5882B-9111-D146-1DEB-6A73348D454C}"/>
              </a:ext>
            </a:extLst>
          </p:cNvPr>
          <p:cNvPicPr>
            <a:picLocks noChangeAspect="1"/>
          </p:cNvPicPr>
          <p:nvPr/>
        </p:nvPicPr>
        <p:blipFill>
          <a:blip r:embed="rId4"/>
          <a:stretch>
            <a:fillRect/>
          </a:stretch>
        </p:blipFill>
        <p:spPr>
          <a:xfrm>
            <a:off x="7466494" y="3253461"/>
            <a:ext cx="725757" cy="249479"/>
          </a:xfrm>
          <a:prstGeom prst="rect">
            <a:avLst/>
          </a:prstGeom>
        </p:spPr>
      </p:pic>
      <p:pic>
        <p:nvPicPr>
          <p:cNvPr id="11" name="Picture 10">
            <a:extLst>
              <a:ext uri="{FF2B5EF4-FFF2-40B4-BE49-F238E27FC236}">
                <a16:creationId xmlns:a16="http://schemas.microsoft.com/office/drawing/2014/main" id="{C3FCE51F-BF87-92F8-F587-90E05835ADC1}"/>
              </a:ext>
            </a:extLst>
          </p:cNvPr>
          <p:cNvPicPr>
            <a:picLocks noChangeAspect="1"/>
          </p:cNvPicPr>
          <p:nvPr/>
        </p:nvPicPr>
        <p:blipFill>
          <a:blip r:embed="rId4"/>
          <a:stretch>
            <a:fillRect/>
          </a:stretch>
        </p:blipFill>
        <p:spPr>
          <a:xfrm>
            <a:off x="8737583" y="3260718"/>
            <a:ext cx="725757" cy="249479"/>
          </a:xfrm>
          <a:prstGeom prst="rect">
            <a:avLst/>
          </a:prstGeom>
        </p:spPr>
      </p:pic>
      <p:pic>
        <p:nvPicPr>
          <p:cNvPr id="12" name="Picture 11">
            <a:extLst>
              <a:ext uri="{FF2B5EF4-FFF2-40B4-BE49-F238E27FC236}">
                <a16:creationId xmlns:a16="http://schemas.microsoft.com/office/drawing/2014/main" id="{2D3D66D8-FFCF-0EAC-59C3-1E735D10685C}"/>
              </a:ext>
            </a:extLst>
          </p:cNvPr>
          <p:cNvPicPr>
            <a:picLocks noChangeAspect="1"/>
          </p:cNvPicPr>
          <p:nvPr/>
        </p:nvPicPr>
        <p:blipFill>
          <a:blip r:embed="rId4"/>
          <a:stretch>
            <a:fillRect/>
          </a:stretch>
        </p:blipFill>
        <p:spPr>
          <a:xfrm>
            <a:off x="9795542" y="3255721"/>
            <a:ext cx="725757" cy="249479"/>
          </a:xfrm>
          <a:prstGeom prst="rect">
            <a:avLst/>
          </a:prstGeom>
        </p:spPr>
      </p:pic>
      <p:pic>
        <p:nvPicPr>
          <p:cNvPr id="13" name="Picture 12">
            <a:extLst>
              <a:ext uri="{FF2B5EF4-FFF2-40B4-BE49-F238E27FC236}">
                <a16:creationId xmlns:a16="http://schemas.microsoft.com/office/drawing/2014/main" id="{55938069-AEB3-D1D7-E920-AD14557C8674}"/>
              </a:ext>
            </a:extLst>
          </p:cNvPr>
          <p:cNvPicPr>
            <a:picLocks noChangeAspect="1"/>
          </p:cNvPicPr>
          <p:nvPr/>
        </p:nvPicPr>
        <p:blipFill>
          <a:blip r:embed="rId4"/>
          <a:stretch>
            <a:fillRect/>
          </a:stretch>
        </p:blipFill>
        <p:spPr>
          <a:xfrm>
            <a:off x="5107889" y="3745125"/>
            <a:ext cx="725757" cy="249479"/>
          </a:xfrm>
          <a:prstGeom prst="rect">
            <a:avLst/>
          </a:prstGeom>
        </p:spPr>
      </p:pic>
      <p:pic>
        <p:nvPicPr>
          <p:cNvPr id="14" name="Picture 13">
            <a:extLst>
              <a:ext uri="{FF2B5EF4-FFF2-40B4-BE49-F238E27FC236}">
                <a16:creationId xmlns:a16="http://schemas.microsoft.com/office/drawing/2014/main" id="{2112CDFC-5711-3208-0DF3-F21D9011AA72}"/>
              </a:ext>
            </a:extLst>
          </p:cNvPr>
          <p:cNvPicPr>
            <a:picLocks noChangeAspect="1"/>
          </p:cNvPicPr>
          <p:nvPr/>
        </p:nvPicPr>
        <p:blipFill>
          <a:blip r:embed="rId4"/>
          <a:stretch>
            <a:fillRect/>
          </a:stretch>
        </p:blipFill>
        <p:spPr>
          <a:xfrm>
            <a:off x="6415316" y="3694326"/>
            <a:ext cx="725757" cy="249479"/>
          </a:xfrm>
          <a:prstGeom prst="rect">
            <a:avLst/>
          </a:prstGeom>
        </p:spPr>
      </p:pic>
      <p:pic>
        <p:nvPicPr>
          <p:cNvPr id="15" name="Picture 14">
            <a:extLst>
              <a:ext uri="{FF2B5EF4-FFF2-40B4-BE49-F238E27FC236}">
                <a16:creationId xmlns:a16="http://schemas.microsoft.com/office/drawing/2014/main" id="{46B86FEA-BA1B-8255-D550-A8B67FAAFC47}"/>
              </a:ext>
            </a:extLst>
          </p:cNvPr>
          <p:cNvPicPr>
            <a:picLocks noChangeAspect="1"/>
          </p:cNvPicPr>
          <p:nvPr/>
        </p:nvPicPr>
        <p:blipFill>
          <a:blip r:embed="rId4"/>
          <a:stretch>
            <a:fillRect/>
          </a:stretch>
        </p:blipFill>
        <p:spPr>
          <a:xfrm>
            <a:off x="7574329" y="3694325"/>
            <a:ext cx="725757" cy="249479"/>
          </a:xfrm>
          <a:prstGeom prst="rect">
            <a:avLst/>
          </a:prstGeom>
        </p:spPr>
      </p:pic>
      <p:pic>
        <p:nvPicPr>
          <p:cNvPr id="16" name="Picture 15">
            <a:extLst>
              <a:ext uri="{FF2B5EF4-FFF2-40B4-BE49-F238E27FC236}">
                <a16:creationId xmlns:a16="http://schemas.microsoft.com/office/drawing/2014/main" id="{284C2AA9-0429-E6E5-C00F-AB5F620FCE3F}"/>
              </a:ext>
            </a:extLst>
          </p:cNvPr>
          <p:cNvPicPr>
            <a:picLocks noChangeAspect="1"/>
          </p:cNvPicPr>
          <p:nvPr/>
        </p:nvPicPr>
        <p:blipFill>
          <a:blip r:embed="rId4"/>
          <a:stretch>
            <a:fillRect/>
          </a:stretch>
        </p:blipFill>
        <p:spPr>
          <a:xfrm>
            <a:off x="8733342" y="3723354"/>
            <a:ext cx="725757" cy="249479"/>
          </a:xfrm>
          <a:prstGeom prst="rect">
            <a:avLst/>
          </a:prstGeom>
        </p:spPr>
      </p:pic>
      <p:pic>
        <p:nvPicPr>
          <p:cNvPr id="17" name="Picture 16">
            <a:extLst>
              <a:ext uri="{FF2B5EF4-FFF2-40B4-BE49-F238E27FC236}">
                <a16:creationId xmlns:a16="http://schemas.microsoft.com/office/drawing/2014/main" id="{A86580DC-8BE3-DA7F-D29B-BC45E3A560C2}"/>
              </a:ext>
            </a:extLst>
          </p:cNvPr>
          <p:cNvPicPr>
            <a:picLocks noChangeAspect="1"/>
          </p:cNvPicPr>
          <p:nvPr/>
        </p:nvPicPr>
        <p:blipFill>
          <a:blip r:embed="rId4"/>
          <a:stretch>
            <a:fillRect/>
          </a:stretch>
        </p:blipFill>
        <p:spPr>
          <a:xfrm>
            <a:off x="9749934" y="3745125"/>
            <a:ext cx="725757" cy="249479"/>
          </a:xfrm>
          <a:prstGeom prst="rect">
            <a:avLst/>
          </a:prstGeom>
        </p:spPr>
      </p:pic>
      <p:pic>
        <p:nvPicPr>
          <p:cNvPr id="18" name="Picture 17">
            <a:extLst>
              <a:ext uri="{FF2B5EF4-FFF2-40B4-BE49-F238E27FC236}">
                <a16:creationId xmlns:a16="http://schemas.microsoft.com/office/drawing/2014/main" id="{B98F3ED0-2841-7E3F-AE67-2F094C124DB9}"/>
              </a:ext>
            </a:extLst>
          </p:cNvPr>
          <p:cNvPicPr>
            <a:picLocks noChangeAspect="1"/>
          </p:cNvPicPr>
          <p:nvPr/>
        </p:nvPicPr>
        <p:blipFill>
          <a:blip r:embed="rId4"/>
          <a:stretch>
            <a:fillRect/>
          </a:stretch>
        </p:blipFill>
        <p:spPr>
          <a:xfrm>
            <a:off x="5107888" y="4217074"/>
            <a:ext cx="725757" cy="249479"/>
          </a:xfrm>
          <a:prstGeom prst="rect">
            <a:avLst/>
          </a:prstGeom>
        </p:spPr>
      </p:pic>
      <p:pic>
        <p:nvPicPr>
          <p:cNvPr id="19" name="Picture 18">
            <a:extLst>
              <a:ext uri="{FF2B5EF4-FFF2-40B4-BE49-F238E27FC236}">
                <a16:creationId xmlns:a16="http://schemas.microsoft.com/office/drawing/2014/main" id="{F32E6DB4-9673-BE74-0A41-D40CA39ED9C8}"/>
              </a:ext>
            </a:extLst>
          </p:cNvPr>
          <p:cNvPicPr>
            <a:picLocks noChangeAspect="1"/>
          </p:cNvPicPr>
          <p:nvPr/>
        </p:nvPicPr>
        <p:blipFill>
          <a:blip r:embed="rId4"/>
          <a:stretch>
            <a:fillRect/>
          </a:stretch>
        </p:blipFill>
        <p:spPr>
          <a:xfrm>
            <a:off x="6095999" y="4233847"/>
            <a:ext cx="725757" cy="249479"/>
          </a:xfrm>
          <a:prstGeom prst="rect">
            <a:avLst/>
          </a:prstGeom>
        </p:spPr>
      </p:pic>
      <p:pic>
        <p:nvPicPr>
          <p:cNvPr id="20" name="Picture 19">
            <a:extLst>
              <a:ext uri="{FF2B5EF4-FFF2-40B4-BE49-F238E27FC236}">
                <a16:creationId xmlns:a16="http://schemas.microsoft.com/office/drawing/2014/main" id="{CF1B9DE4-70B1-DC32-74E1-329FA457B484}"/>
              </a:ext>
            </a:extLst>
          </p:cNvPr>
          <p:cNvPicPr>
            <a:picLocks noChangeAspect="1"/>
          </p:cNvPicPr>
          <p:nvPr/>
        </p:nvPicPr>
        <p:blipFill>
          <a:blip r:embed="rId4"/>
          <a:stretch>
            <a:fillRect/>
          </a:stretch>
        </p:blipFill>
        <p:spPr>
          <a:xfrm>
            <a:off x="7574328" y="4217073"/>
            <a:ext cx="725757" cy="249479"/>
          </a:xfrm>
          <a:prstGeom prst="rect">
            <a:avLst/>
          </a:prstGeom>
        </p:spPr>
      </p:pic>
      <p:pic>
        <p:nvPicPr>
          <p:cNvPr id="21" name="Picture 20">
            <a:extLst>
              <a:ext uri="{FF2B5EF4-FFF2-40B4-BE49-F238E27FC236}">
                <a16:creationId xmlns:a16="http://schemas.microsoft.com/office/drawing/2014/main" id="{E519D0C2-ECC0-FB28-AFD4-EB9019DA5E3F}"/>
              </a:ext>
            </a:extLst>
          </p:cNvPr>
          <p:cNvPicPr>
            <a:picLocks noChangeAspect="1"/>
          </p:cNvPicPr>
          <p:nvPr/>
        </p:nvPicPr>
        <p:blipFill>
          <a:blip r:embed="rId4"/>
          <a:stretch>
            <a:fillRect/>
          </a:stretch>
        </p:blipFill>
        <p:spPr>
          <a:xfrm>
            <a:off x="8689778" y="4233847"/>
            <a:ext cx="725757" cy="249479"/>
          </a:xfrm>
          <a:prstGeom prst="rect">
            <a:avLst/>
          </a:prstGeom>
        </p:spPr>
      </p:pic>
      <p:pic>
        <p:nvPicPr>
          <p:cNvPr id="22" name="Picture 21">
            <a:extLst>
              <a:ext uri="{FF2B5EF4-FFF2-40B4-BE49-F238E27FC236}">
                <a16:creationId xmlns:a16="http://schemas.microsoft.com/office/drawing/2014/main" id="{40E601E9-995C-991D-3C81-1BD79D233087}"/>
              </a:ext>
            </a:extLst>
          </p:cNvPr>
          <p:cNvPicPr>
            <a:picLocks noChangeAspect="1"/>
          </p:cNvPicPr>
          <p:nvPr/>
        </p:nvPicPr>
        <p:blipFill>
          <a:blip r:embed="rId4"/>
          <a:stretch>
            <a:fillRect/>
          </a:stretch>
        </p:blipFill>
        <p:spPr>
          <a:xfrm>
            <a:off x="9699984" y="4221375"/>
            <a:ext cx="725757" cy="249479"/>
          </a:xfrm>
          <a:prstGeom prst="rect">
            <a:avLst/>
          </a:prstGeom>
        </p:spPr>
      </p:pic>
      <p:pic>
        <p:nvPicPr>
          <p:cNvPr id="23" name="Picture 22">
            <a:extLst>
              <a:ext uri="{FF2B5EF4-FFF2-40B4-BE49-F238E27FC236}">
                <a16:creationId xmlns:a16="http://schemas.microsoft.com/office/drawing/2014/main" id="{D40AFF19-255A-B7BD-4544-4A3E295EF1FF}"/>
              </a:ext>
            </a:extLst>
          </p:cNvPr>
          <p:cNvPicPr>
            <a:picLocks noChangeAspect="1"/>
          </p:cNvPicPr>
          <p:nvPr/>
        </p:nvPicPr>
        <p:blipFill>
          <a:blip r:embed="rId4"/>
          <a:stretch>
            <a:fillRect/>
          </a:stretch>
        </p:blipFill>
        <p:spPr>
          <a:xfrm>
            <a:off x="5107887" y="4665196"/>
            <a:ext cx="725757" cy="249479"/>
          </a:xfrm>
          <a:prstGeom prst="rect">
            <a:avLst/>
          </a:prstGeom>
        </p:spPr>
      </p:pic>
      <p:pic>
        <p:nvPicPr>
          <p:cNvPr id="24" name="Picture 23">
            <a:extLst>
              <a:ext uri="{FF2B5EF4-FFF2-40B4-BE49-F238E27FC236}">
                <a16:creationId xmlns:a16="http://schemas.microsoft.com/office/drawing/2014/main" id="{8A379C40-4BF7-B4CA-8FF8-3FCD57255F1F}"/>
              </a:ext>
            </a:extLst>
          </p:cNvPr>
          <p:cNvPicPr>
            <a:picLocks noChangeAspect="1"/>
          </p:cNvPicPr>
          <p:nvPr/>
        </p:nvPicPr>
        <p:blipFill>
          <a:blip r:embed="rId4"/>
          <a:stretch>
            <a:fillRect/>
          </a:stretch>
        </p:blipFill>
        <p:spPr>
          <a:xfrm>
            <a:off x="6181987" y="4638427"/>
            <a:ext cx="725757" cy="249479"/>
          </a:xfrm>
          <a:prstGeom prst="rect">
            <a:avLst/>
          </a:prstGeom>
        </p:spPr>
      </p:pic>
      <p:pic>
        <p:nvPicPr>
          <p:cNvPr id="25" name="Picture 24">
            <a:extLst>
              <a:ext uri="{FF2B5EF4-FFF2-40B4-BE49-F238E27FC236}">
                <a16:creationId xmlns:a16="http://schemas.microsoft.com/office/drawing/2014/main" id="{3EE1B90C-8B51-373D-23C0-86CB5B548F44}"/>
              </a:ext>
            </a:extLst>
          </p:cNvPr>
          <p:cNvPicPr>
            <a:picLocks noChangeAspect="1"/>
          </p:cNvPicPr>
          <p:nvPr/>
        </p:nvPicPr>
        <p:blipFill>
          <a:blip r:embed="rId4"/>
          <a:stretch>
            <a:fillRect/>
          </a:stretch>
        </p:blipFill>
        <p:spPr>
          <a:xfrm>
            <a:off x="7442601" y="4637538"/>
            <a:ext cx="725757" cy="249479"/>
          </a:xfrm>
          <a:prstGeom prst="rect">
            <a:avLst/>
          </a:prstGeom>
        </p:spPr>
      </p:pic>
      <p:pic>
        <p:nvPicPr>
          <p:cNvPr id="26" name="Picture 25">
            <a:extLst>
              <a:ext uri="{FF2B5EF4-FFF2-40B4-BE49-F238E27FC236}">
                <a16:creationId xmlns:a16="http://schemas.microsoft.com/office/drawing/2014/main" id="{A070FB7C-FDF6-3B5D-691A-1BC7008709CC}"/>
              </a:ext>
            </a:extLst>
          </p:cNvPr>
          <p:cNvPicPr>
            <a:picLocks noChangeAspect="1"/>
          </p:cNvPicPr>
          <p:nvPr/>
        </p:nvPicPr>
        <p:blipFill>
          <a:blip r:embed="rId4"/>
          <a:stretch>
            <a:fillRect/>
          </a:stretch>
        </p:blipFill>
        <p:spPr>
          <a:xfrm>
            <a:off x="8703215" y="4631170"/>
            <a:ext cx="725757" cy="249479"/>
          </a:xfrm>
          <a:prstGeom prst="rect">
            <a:avLst/>
          </a:prstGeom>
        </p:spPr>
      </p:pic>
      <p:pic>
        <p:nvPicPr>
          <p:cNvPr id="27" name="Picture 26">
            <a:extLst>
              <a:ext uri="{FF2B5EF4-FFF2-40B4-BE49-F238E27FC236}">
                <a16:creationId xmlns:a16="http://schemas.microsoft.com/office/drawing/2014/main" id="{4A74E57F-4A7D-0A06-8DF7-6CC0EB96458D}"/>
              </a:ext>
            </a:extLst>
          </p:cNvPr>
          <p:cNvPicPr>
            <a:picLocks noChangeAspect="1"/>
          </p:cNvPicPr>
          <p:nvPr/>
        </p:nvPicPr>
        <p:blipFill>
          <a:blip r:embed="rId4"/>
          <a:stretch>
            <a:fillRect/>
          </a:stretch>
        </p:blipFill>
        <p:spPr>
          <a:xfrm>
            <a:off x="9734871" y="4649312"/>
            <a:ext cx="725757" cy="249479"/>
          </a:xfrm>
          <a:prstGeom prst="rect">
            <a:avLst/>
          </a:prstGeom>
        </p:spPr>
      </p:pic>
      <p:pic>
        <p:nvPicPr>
          <p:cNvPr id="28" name="Picture 27">
            <a:extLst>
              <a:ext uri="{FF2B5EF4-FFF2-40B4-BE49-F238E27FC236}">
                <a16:creationId xmlns:a16="http://schemas.microsoft.com/office/drawing/2014/main" id="{922AAC6D-DF22-1FFA-2482-300FA52DDD43}"/>
              </a:ext>
            </a:extLst>
          </p:cNvPr>
          <p:cNvPicPr>
            <a:picLocks noChangeAspect="1"/>
          </p:cNvPicPr>
          <p:nvPr/>
        </p:nvPicPr>
        <p:blipFill>
          <a:blip r:embed="rId4"/>
          <a:stretch>
            <a:fillRect/>
          </a:stretch>
        </p:blipFill>
        <p:spPr>
          <a:xfrm>
            <a:off x="5107887" y="5395214"/>
            <a:ext cx="725757" cy="249479"/>
          </a:xfrm>
          <a:prstGeom prst="rect">
            <a:avLst/>
          </a:prstGeom>
        </p:spPr>
      </p:pic>
      <p:pic>
        <p:nvPicPr>
          <p:cNvPr id="29" name="Picture 28">
            <a:extLst>
              <a:ext uri="{FF2B5EF4-FFF2-40B4-BE49-F238E27FC236}">
                <a16:creationId xmlns:a16="http://schemas.microsoft.com/office/drawing/2014/main" id="{A4528199-3700-52B6-91D0-BAD6B2935109}"/>
              </a:ext>
            </a:extLst>
          </p:cNvPr>
          <p:cNvPicPr>
            <a:picLocks noChangeAspect="1"/>
          </p:cNvPicPr>
          <p:nvPr/>
        </p:nvPicPr>
        <p:blipFill>
          <a:blip r:embed="rId4"/>
          <a:stretch>
            <a:fillRect/>
          </a:stretch>
        </p:blipFill>
        <p:spPr>
          <a:xfrm>
            <a:off x="6271274" y="5435108"/>
            <a:ext cx="725757" cy="249479"/>
          </a:xfrm>
          <a:prstGeom prst="rect">
            <a:avLst/>
          </a:prstGeom>
        </p:spPr>
      </p:pic>
      <p:pic>
        <p:nvPicPr>
          <p:cNvPr id="30" name="Picture 29">
            <a:extLst>
              <a:ext uri="{FF2B5EF4-FFF2-40B4-BE49-F238E27FC236}">
                <a16:creationId xmlns:a16="http://schemas.microsoft.com/office/drawing/2014/main" id="{DC5631C8-54B2-BA24-6B8D-05D31A9F7767}"/>
              </a:ext>
            </a:extLst>
          </p:cNvPr>
          <p:cNvPicPr>
            <a:picLocks noChangeAspect="1"/>
          </p:cNvPicPr>
          <p:nvPr/>
        </p:nvPicPr>
        <p:blipFill>
          <a:blip r:embed="rId4"/>
          <a:stretch>
            <a:fillRect/>
          </a:stretch>
        </p:blipFill>
        <p:spPr>
          <a:xfrm>
            <a:off x="7426986" y="5389326"/>
            <a:ext cx="725757" cy="249479"/>
          </a:xfrm>
          <a:prstGeom prst="rect">
            <a:avLst/>
          </a:prstGeom>
        </p:spPr>
      </p:pic>
      <p:pic>
        <p:nvPicPr>
          <p:cNvPr id="31" name="Picture 30">
            <a:extLst>
              <a:ext uri="{FF2B5EF4-FFF2-40B4-BE49-F238E27FC236}">
                <a16:creationId xmlns:a16="http://schemas.microsoft.com/office/drawing/2014/main" id="{FF90ADE1-4C42-060F-0DC2-E6895E0E822F}"/>
              </a:ext>
            </a:extLst>
          </p:cNvPr>
          <p:cNvPicPr>
            <a:picLocks noChangeAspect="1"/>
          </p:cNvPicPr>
          <p:nvPr/>
        </p:nvPicPr>
        <p:blipFill>
          <a:blip r:embed="rId4"/>
          <a:stretch>
            <a:fillRect/>
          </a:stretch>
        </p:blipFill>
        <p:spPr>
          <a:xfrm>
            <a:off x="8717732" y="5404982"/>
            <a:ext cx="725757" cy="249479"/>
          </a:xfrm>
          <a:prstGeom prst="rect">
            <a:avLst/>
          </a:prstGeom>
        </p:spPr>
      </p:pic>
      <p:pic>
        <p:nvPicPr>
          <p:cNvPr id="32" name="Picture 31">
            <a:extLst>
              <a:ext uri="{FF2B5EF4-FFF2-40B4-BE49-F238E27FC236}">
                <a16:creationId xmlns:a16="http://schemas.microsoft.com/office/drawing/2014/main" id="{5780AA5C-DAAD-1DDF-A125-EDC505D0CBAF}"/>
              </a:ext>
            </a:extLst>
          </p:cNvPr>
          <p:cNvPicPr>
            <a:picLocks noChangeAspect="1"/>
          </p:cNvPicPr>
          <p:nvPr/>
        </p:nvPicPr>
        <p:blipFill>
          <a:blip r:embed="rId4"/>
          <a:stretch>
            <a:fillRect/>
          </a:stretch>
        </p:blipFill>
        <p:spPr>
          <a:xfrm>
            <a:off x="9699984" y="5381867"/>
            <a:ext cx="725757" cy="249479"/>
          </a:xfrm>
          <a:prstGeom prst="rect">
            <a:avLst/>
          </a:prstGeom>
        </p:spPr>
      </p:pic>
    </p:spTree>
    <p:extLst>
      <p:ext uri="{BB962C8B-B14F-4D97-AF65-F5344CB8AC3E}">
        <p14:creationId xmlns:p14="http://schemas.microsoft.com/office/powerpoint/2010/main" val="2094341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18"/>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nodeType="clickEffect">
                                  <p:stCondLst>
                                    <p:cond delay="0"/>
                                  </p:stCondLst>
                                  <p:childTnLst>
                                    <p:set>
                                      <p:cBhvr>
                                        <p:cTn id="50" dur="1" fill="hold">
                                          <p:stCondLst>
                                            <p:cond delay="0"/>
                                          </p:stCondLst>
                                        </p:cTn>
                                        <p:tgtEl>
                                          <p:spTgt spid="19"/>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2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nodeType="clickEffect">
                                  <p:stCondLst>
                                    <p:cond delay="0"/>
                                  </p:stCondLst>
                                  <p:childTnLst>
                                    <p:set>
                                      <p:cBhvr>
                                        <p:cTn id="58" dur="1" fill="hold">
                                          <p:stCondLst>
                                            <p:cond delay="0"/>
                                          </p:stCondLst>
                                        </p:cTn>
                                        <p:tgtEl>
                                          <p:spTgt spid="2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nodeType="clickEffect">
                                  <p:stCondLst>
                                    <p:cond delay="0"/>
                                  </p:stCondLst>
                                  <p:childTnLst>
                                    <p:set>
                                      <p:cBhvr>
                                        <p:cTn id="62" dur="1" fill="hold">
                                          <p:stCondLst>
                                            <p:cond delay="0"/>
                                          </p:stCondLst>
                                        </p:cTn>
                                        <p:tgtEl>
                                          <p:spTgt spid="2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nodeType="clickEffect">
                                  <p:stCondLst>
                                    <p:cond delay="0"/>
                                  </p:stCondLst>
                                  <p:childTnLst>
                                    <p:set>
                                      <p:cBhvr>
                                        <p:cTn id="66" dur="1" fill="hold">
                                          <p:stCondLst>
                                            <p:cond delay="0"/>
                                          </p:stCondLst>
                                        </p:cTn>
                                        <p:tgtEl>
                                          <p:spTgt spid="2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24"/>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nodeType="clickEffect">
                                  <p:stCondLst>
                                    <p:cond delay="0"/>
                                  </p:stCondLst>
                                  <p:childTnLst>
                                    <p:set>
                                      <p:cBhvr>
                                        <p:cTn id="74" dur="1" fill="hold">
                                          <p:stCondLst>
                                            <p:cond delay="0"/>
                                          </p:stCondLst>
                                        </p:cTn>
                                        <p:tgtEl>
                                          <p:spTgt spid="25"/>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nodeType="clickEffect">
                                  <p:stCondLst>
                                    <p:cond delay="0"/>
                                  </p:stCondLst>
                                  <p:childTnLst>
                                    <p:set>
                                      <p:cBhvr>
                                        <p:cTn id="78" dur="1" fill="hold">
                                          <p:stCondLst>
                                            <p:cond delay="0"/>
                                          </p:stCondLst>
                                        </p:cTn>
                                        <p:tgtEl>
                                          <p:spTgt spid="26"/>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nodeType="clickEffect">
                                  <p:stCondLst>
                                    <p:cond delay="0"/>
                                  </p:stCondLst>
                                  <p:childTnLst>
                                    <p:set>
                                      <p:cBhvr>
                                        <p:cTn id="82" dur="1" fill="hold">
                                          <p:stCondLst>
                                            <p:cond delay="0"/>
                                          </p:stCondLst>
                                        </p:cTn>
                                        <p:tgtEl>
                                          <p:spTgt spid="27"/>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nodeType="clickEffect">
                                  <p:stCondLst>
                                    <p:cond delay="0"/>
                                  </p:stCondLst>
                                  <p:childTnLst>
                                    <p:set>
                                      <p:cBhvr>
                                        <p:cTn id="86" dur="1" fill="hold">
                                          <p:stCondLst>
                                            <p:cond delay="0"/>
                                          </p:stCondLst>
                                        </p:cTn>
                                        <p:tgtEl>
                                          <p:spTgt spid="28"/>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nodeType="clickEffect">
                                  <p:stCondLst>
                                    <p:cond delay="0"/>
                                  </p:stCondLst>
                                  <p:childTnLst>
                                    <p:set>
                                      <p:cBhvr>
                                        <p:cTn id="90" dur="1" fill="hold">
                                          <p:stCondLst>
                                            <p:cond delay="0"/>
                                          </p:stCondLst>
                                        </p:cTn>
                                        <p:tgtEl>
                                          <p:spTgt spid="29"/>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nodeType="clickEffect">
                                  <p:stCondLst>
                                    <p:cond delay="0"/>
                                  </p:stCondLst>
                                  <p:childTnLst>
                                    <p:set>
                                      <p:cBhvr>
                                        <p:cTn id="94" dur="1" fill="hold">
                                          <p:stCondLst>
                                            <p:cond delay="0"/>
                                          </p:stCondLst>
                                        </p:cTn>
                                        <p:tgtEl>
                                          <p:spTgt spid="30"/>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nodeType="clickEffect">
                                  <p:stCondLst>
                                    <p:cond delay="0"/>
                                  </p:stCondLst>
                                  <p:childTnLst>
                                    <p:set>
                                      <p:cBhvr>
                                        <p:cTn id="98" dur="1" fill="hold">
                                          <p:stCondLst>
                                            <p:cond delay="0"/>
                                          </p:stCondLst>
                                        </p:cTn>
                                        <p:tgtEl>
                                          <p:spTgt spid="31"/>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xit" presetSubtype="0" fill="hold" nodeType="clickEffect">
                                  <p:stCondLst>
                                    <p:cond delay="0"/>
                                  </p:stCondLst>
                                  <p:childTnLst>
                                    <p:set>
                                      <p:cBhvr>
                                        <p:cTn id="102" dur="1" fill="hold">
                                          <p:stCondLst>
                                            <p:cond delay="0"/>
                                          </p:stCondLst>
                                        </p:cTn>
                                        <p:tgtEl>
                                          <p:spTgt spid="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D8855-0666-CFF5-832B-4D8EBEC5805D}"/>
              </a:ext>
            </a:extLst>
          </p:cNvPr>
          <p:cNvSpPr>
            <a:spLocks noGrp="1"/>
          </p:cNvSpPr>
          <p:nvPr>
            <p:ph type="title"/>
          </p:nvPr>
        </p:nvSpPr>
        <p:spPr/>
        <p:txBody>
          <a:bodyPr/>
          <a:lstStyle/>
          <a:p>
            <a:r>
              <a:rPr lang="en-AU" dirty="0"/>
              <a:t>Recording your goals </a:t>
            </a:r>
          </a:p>
        </p:txBody>
      </p:sp>
      <p:pic>
        <p:nvPicPr>
          <p:cNvPr id="5" name="Picture 4">
            <a:extLst>
              <a:ext uri="{FF2B5EF4-FFF2-40B4-BE49-F238E27FC236}">
                <a16:creationId xmlns:a16="http://schemas.microsoft.com/office/drawing/2014/main" id="{2454A7B7-E530-E331-3ACF-AABE01FF06EA}"/>
              </a:ext>
            </a:extLst>
          </p:cNvPr>
          <p:cNvPicPr>
            <a:picLocks noChangeAspect="1"/>
          </p:cNvPicPr>
          <p:nvPr/>
        </p:nvPicPr>
        <p:blipFill>
          <a:blip r:embed="rId3"/>
          <a:stretch>
            <a:fillRect/>
          </a:stretch>
        </p:blipFill>
        <p:spPr>
          <a:xfrm>
            <a:off x="943259" y="1684995"/>
            <a:ext cx="10305481" cy="3488009"/>
          </a:xfrm>
          <a:prstGeom prst="rect">
            <a:avLst/>
          </a:prstGeom>
        </p:spPr>
      </p:pic>
    </p:spTree>
    <p:extLst>
      <p:ext uri="{BB962C8B-B14F-4D97-AF65-F5344CB8AC3E}">
        <p14:creationId xmlns:p14="http://schemas.microsoft.com/office/powerpoint/2010/main" val="2410643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842DA-FFD0-9B4B-37C0-50EAF4601C16}"/>
              </a:ext>
            </a:extLst>
          </p:cNvPr>
          <p:cNvSpPr>
            <a:spLocks noGrp="1"/>
          </p:cNvSpPr>
          <p:nvPr>
            <p:ph type="title"/>
          </p:nvPr>
        </p:nvSpPr>
        <p:spPr/>
        <p:txBody>
          <a:bodyPr/>
          <a:lstStyle/>
          <a:p>
            <a:r>
              <a:rPr lang="en-AU" dirty="0"/>
              <a:t>Assessing your workload </a:t>
            </a:r>
          </a:p>
        </p:txBody>
      </p:sp>
      <p:sp>
        <p:nvSpPr>
          <p:cNvPr id="3" name="Content Placeholder 2">
            <a:extLst>
              <a:ext uri="{FF2B5EF4-FFF2-40B4-BE49-F238E27FC236}">
                <a16:creationId xmlns:a16="http://schemas.microsoft.com/office/drawing/2014/main" id="{586DBB59-0B3A-6A8F-EFCA-13609254A1C4}"/>
              </a:ext>
            </a:extLst>
          </p:cNvPr>
          <p:cNvSpPr>
            <a:spLocks noGrp="1"/>
          </p:cNvSpPr>
          <p:nvPr>
            <p:ph idx="1"/>
          </p:nvPr>
        </p:nvSpPr>
        <p:spPr>
          <a:xfrm>
            <a:off x="1104293" y="1745344"/>
            <a:ext cx="8946541" cy="4195481"/>
          </a:xfrm>
        </p:spPr>
        <p:txBody>
          <a:bodyPr/>
          <a:lstStyle/>
          <a:p>
            <a:pPr marL="0" indent="0">
              <a:buNone/>
            </a:pPr>
            <a:r>
              <a:rPr lang="en-US" dirty="0"/>
              <a:t>The key to effective time management is to be aware of everything that needs to be done. Though many people keep track of day-to-day activities in their heads, effective time management is achieved by documenting goals and allocating estimated completion times for each task. </a:t>
            </a:r>
            <a:endParaRPr lang="en-AU" dirty="0"/>
          </a:p>
        </p:txBody>
      </p:sp>
      <p:sp>
        <p:nvSpPr>
          <p:cNvPr id="5" name="TextBox 4">
            <a:extLst>
              <a:ext uri="{FF2B5EF4-FFF2-40B4-BE49-F238E27FC236}">
                <a16:creationId xmlns:a16="http://schemas.microsoft.com/office/drawing/2014/main" id="{061CC5C1-68CC-5FFE-E29D-E55EA885BDF5}"/>
              </a:ext>
            </a:extLst>
          </p:cNvPr>
          <p:cNvSpPr txBox="1"/>
          <p:nvPr/>
        </p:nvSpPr>
        <p:spPr>
          <a:xfrm>
            <a:off x="529995" y="5004753"/>
            <a:ext cx="11357203" cy="923330"/>
          </a:xfrm>
          <a:prstGeom prst="rect">
            <a:avLst/>
          </a:prstGeom>
          <a:noFill/>
        </p:spPr>
        <p:txBody>
          <a:bodyPr wrap="square">
            <a:spAutoFit/>
          </a:bodyPr>
          <a:lstStyle/>
          <a:p>
            <a:r>
              <a:rPr lang="en-AU" dirty="0">
                <a:hlinkClick r:id="rId3"/>
              </a:rPr>
              <a:t>https://www.khanacademy.org/college-careers-more/career-content/support-health-and-wellness/registered-nurse/v/julia-registered-nurse-what-i-do-and-how-much-i-make</a:t>
            </a:r>
            <a:endParaRPr lang="en-AU" dirty="0"/>
          </a:p>
          <a:p>
            <a:endParaRPr lang="en-AU" dirty="0"/>
          </a:p>
        </p:txBody>
      </p:sp>
    </p:spTree>
    <p:extLst>
      <p:ext uri="{BB962C8B-B14F-4D97-AF65-F5344CB8AC3E}">
        <p14:creationId xmlns:p14="http://schemas.microsoft.com/office/powerpoint/2010/main" val="3659338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49A53-C87F-B3D9-3BDE-A5F3D9E9767A}"/>
              </a:ext>
            </a:extLst>
          </p:cNvPr>
          <p:cNvSpPr>
            <a:spLocks noGrp="1"/>
          </p:cNvSpPr>
          <p:nvPr>
            <p:ph type="title"/>
          </p:nvPr>
        </p:nvSpPr>
        <p:spPr/>
        <p:txBody>
          <a:bodyPr/>
          <a:lstStyle/>
          <a:p>
            <a:r>
              <a:rPr lang="en-US" dirty="0"/>
              <a:t>Daily, weekly and monthly goals</a:t>
            </a:r>
            <a:endParaRPr lang="en-AU" dirty="0"/>
          </a:p>
        </p:txBody>
      </p:sp>
      <p:sp>
        <p:nvSpPr>
          <p:cNvPr id="3" name="Content Placeholder 2">
            <a:extLst>
              <a:ext uri="{FF2B5EF4-FFF2-40B4-BE49-F238E27FC236}">
                <a16:creationId xmlns:a16="http://schemas.microsoft.com/office/drawing/2014/main" id="{7D6FAAE8-3C64-6682-5313-A9083E1C1191}"/>
              </a:ext>
            </a:extLst>
          </p:cNvPr>
          <p:cNvSpPr>
            <a:spLocks noGrp="1"/>
          </p:cNvSpPr>
          <p:nvPr>
            <p:ph idx="1"/>
          </p:nvPr>
        </p:nvSpPr>
        <p:spPr/>
        <p:txBody>
          <a:bodyPr/>
          <a:lstStyle/>
          <a:p>
            <a:r>
              <a:rPr lang="en-US" dirty="0" err="1"/>
              <a:t>Analyse</a:t>
            </a:r>
            <a:r>
              <a:rPr lang="en-US" dirty="0"/>
              <a:t> your use of time</a:t>
            </a:r>
          </a:p>
          <a:p>
            <a:r>
              <a:rPr lang="en-AU" dirty="0"/>
              <a:t>Plan for achievement</a:t>
            </a:r>
            <a:endParaRPr lang="en-US" dirty="0"/>
          </a:p>
          <a:p>
            <a:r>
              <a:rPr lang="en-AU" dirty="0"/>
              <a:t>Monitor your plan</a:t>
            </a:r>
          </a:p>
        </p:txBody>
      </p:sp>
    </p:spTree>
    <p:extLst>
      <p:ext uri="{BB962C8B-B14F-4D97-AF65-F5344CB8AC3E}">
        <p14:creationId xmlns:p14="http://schemas.microsoft.com/office/powerpoint/2010/main" val="3943755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68237-F36B-7C47-D311-278BBF50633C}"/>
              </a:ext>
            </a:extLst>
          </p:cNvPr>
          <p:cNvSpPr>
            <a:spLocks noGrp="1"/>
          </p:cNvSpPr>
          <p:nvPr>
            <p:ph type="title"/>
          </p:nvPr>
        </p:nvSpPr>
        <p:spPr/>
        <p:txBody>
          <a:bodyPr/>
          <a:lstStyle/>
          <a:p>
            <a:r>
              <a:rPr lang="en-AU" dirty="0"/>
              <a:t>Flexibility </a:t>
            </a:r>
          </a:p>
        </p:txBody>
      </p:sp>
      <p:sp>
        <p:nvSpPr>
          <p:cNvPr id="3" name="Content Placeholder 2">
            <a:extLst>
              <a:ext uri="{FF2B5EF4-FFF2-40B4-BE49-F238E27FC236}">
                <a16:creationId xmlns:a16="http://schemas.microsoft.com/office/drawing/2014/main" id="{849E2BCD-20E0-8A61-6B5F-8FD20AB896D5}"/>
              </a:ext>
            </a:extLst>
          </p:cNvPr>
          <p:cNvSpPr>
            <a:spLocks noGrp="1"/>
          </p:cNvSpPr>
          <p:nvPr>
            <p:ph idx="1"/>
          </p:nvPr>
        </p:nvSpPr>
        <p:spPr>
          <a:xfrm>
            <a:off x="646111" y="2009375"/>
            <a:ext cx="8946541" cy="4195481"/>
          </a:xfrm>
        </p:spPr>
        <p:txBody>
          <a:bodyPr>
            <a:normAutofit/>
          </a:bodyPr>
          <a:lstStyle/>
          <a:p>
            <a:r>
              <a:rPr lang="en-US" dirty="0"/>
              <a:t>Urgent tasks – A</a:t>
            </a:r>
          </a:p>
          <a:p>
            <a:r>
              <a:rPr lang="en-US" dirty="0"/>
              <a:t>What needs to be done within a specific timeframe so must have time allocated for completion – B</a:t>
            </a:r>
          </a:p>
          <a:p>
            <a:r>
              <a:rPr lang="en-US" dirty="0"/>
              <a:t>What will contribute to your results but need not be done now or could be delegated to someone else – C</a:t>
            </a:r>
          </a:p>
          <a:p>
            <a:r>
              <a:rPr lang="en-US" dirty="0"/>
              <a:t>What can be set aside altogether – D</a:t>
            </a:r>
            <a:endParaRPr lang="en-AU" dirty="0"/>
          </a:p>
        </p:txBody>
      </p:sp>
      <p:pic>
        <p:nvPicPr>
          <p:cNvPr id="5" name="Picture 4">
            <a:extLst>
              <a:ext uri="{FF2B5EF4-FFF2-40B4-BE49-F238E27FC236}">
                <a16:creationId xmlns:a16="http://schemas.microsoft.com/office/drawing/2014/main" id="{67A72716-DBC8-E53E-5196-26D0458A5CC4}"/>
              </a:ext>
            </a:extLst>
          </p:cNvPr>
          <p:cNvPicPr>
            <a:picLocks noChangeAspect="1"/>
          </p:cNvPicPr>
          <p:nvPr/>
        </p:nvPicPr>
        <p:blipFill>
          <a:blip r:embed="rId3"/>
          <a:stretch>
            <a:fillRect/>
          </a:stretch>
        </p:blipFill>
        <p:spPr>
          <a:xfrm>
            <a:off x="9076890" y="0"/>
            <a:ext cx="3115110" cy="2295846"/>
          </a:xfrm>
          <a:prstGeom prst="rect">
            <a:avLst/>
          </a:prstGeom>
        </p:spPr>
      </p:pic>
      <p:pic>
        <p:nvPicPr>
          <p:cNvPr id="7" name="Picture 6">
            <a:extLst>
              <a:ext uri="{FF2B5EF4-FFF2-40B4-BE49-F238E27FC236}">
                <a16:creationId xmlns:a16="http://schemas.microsoft.com/office/drawing/2014/main" id="{8E681027-0E50-26E2-E226-9B2FC217FB21}"/>
              </a:ext>
            </a:extLst>
          </p:cNvPr>
          <p:cNvPicPr>
            <a:picLocks noChangeAspect="1"/>
          </p:cNvPicPr>
          <p:nvPr/>
        </p:nvPicPr>
        <p:blipFill>
          <a:blip r:embed="rId4"/>
          <a:stretch>
            <a:fillRect/>
          </a:stretch>
        </p:blipFill>
        <p:spPr>
          <a:xfrm>
            <a:off x="8414307" y="3687795"/>
            <a:ext cx="3671061" cy="3010548"/>
          </a:xfrm>
          <a:prstGeom prst="rect">
            <a:avLst/>
          </a:prstGeom>
        </p:spPr>
      </p:pic>
    </p:spTree>
    <p:extLst>
      <p:ext uri="{BB962C8B-B14F-4D97-AF65-F5344CB8AC3E}">
        <p14:creationId xmlns:p14="http://schemas.microsoft.com/office/powerpoint/2010/main" val="1824539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92304-3E4E-4EC7-F52D-FAAE39DC3E8D}"/>
              </a:ext>
            </a:extLst>
          </p:cNvPr>
          <p:cNvSpPr>
            <a:spLocks noGrp="1"/>
          </p:cNvSpPr>
          <p:nvPr>
            <p:ph type="title"/>
          </p:nvPr>
        </p:nvSpPr>
        <p:spPr/>
        <p:txBody>
          <a:bodyPr/>
          <a:lstStyle/>
          <a:p>
            <a:r>
              <a:rPr lang="en-AU" dirty="0"/>
              <a:t>Efficiency and effectiveness</a:t>
            </a:r>
          </a:p>
        </p:txBody>
      </p:sp>
      <p:sp>
        <p:nvSpPr>
          <p:cNvPr id="3" name="Content Placeholder 2">
            <a:extLst>
              <a:ext uri="{FF2B5EF4-FFF2-40B4-BE49-F238E27FC236}">
                <a16:creationId xmlns:a16="http://schemas.microsoft.com/office/drawing/2014/main" id="{C8D9BC22-91BC-74F8-3FA5-37D456E8CB0E}"/>
              </a:ext>
            </a:extLst>
          </p:cNvPr>
          <p:cNvSpPr>
            <a:spLocks noGrp="1"/>
          </p:cNvSpPr>
          <p:nvPr>
            <p:ph idx="1"/>
          </p:nvPr>
        </p:nvSpPr>
        <p:spPr>
          <a:xfrm>
            <a:off x="875202" y="1472346"/>
            <a:ext cx="7989018" cy="5385654"/>
          </a:xfrm>
        </p:spPr>
        <p:txBody>
          <a:bodyPr>
            <a:normAutofit/>
          </a:bodyPr>
          <a:lstStyle/>
          <a:p>
            <a:pPr marL="0" indent="0">
              <a:buNone/>
            </a:pPr>
            <a:r>
              <a:rPr lang="en-AU" dirty="0"/>
              <a:t>Barriers</a:t>
            </a:r>
          </a:p>
          <a:p>
            <a:r>
              <a:rPr lang="en-US" dirty="0"/>
              <a:t>Not receiving information or resources when required</a:t>
            </a:r>
          </a:p>
          <a:p>
            <a:r>
              <a:rPr lang="en-US" dirty="0"/>
              <a:t>Stress and fatigue </a:t>
            </a:r>
          </a:p>
          <a:p>
            <a:r>
              <a:rPr lang="en-US" dirty="0"/>
              <a:t>Unclear communication between work personnel</a:t>
            </a:r>
          </a:p>
          <a:p>
            <a:r>
              <a:rPr lang="en-US" dirty="0"/>
              <a:t>Unrealistic deadlines</a:t>
            </a:r>
          </a:p>
          <a:p>
            <a:r>
              <a:rPr lang="en-US" dirty="0"/>
              <a:t>Unclear goals and priorities </a:t>
            </a:r>
          </a:p>
          <a:p>
            <a:r>
              <a:rPr lang="en-US" dirty="0"/>
              <a:t>Bullying and harassment</a:t>
            </a:r>
          </a:p>
        </p:txBody>
      </p:sp>
      <p:pic>
        <p:nvPicPr>
          <p:cNvPr id="5" name="Picture 4">
            <a:extLst>
              <a:ext uri="{FF2B5EF4-FFF2-40B4-BE49-F238E27FC236}">
                <a16:creationId xmlns:a16="http://schemas.microsoft.com/office/drawing/2014/main" id="{954487DD-FC71-4CC8-DB5B-674D6EBFF0C1}"/>
              </a:ext>
            </a:extLst>
          </p:cNvPr>
          <p:cNvPicPr>
            <a:picLocks noChangeAspect="1"/>
          </p:cNvPicPr>
          <p:nvPr/>
        </p:nvPicPr>
        <p:blipFill>
          <a:blip r:embed="rId3"/>
          <a:stretch>
            <a:fillRect/>
          </a:stretch>
        </p:blipFill>
        <p:spPr>
          <a:xfrm>
            <a:off x="9286470" y="19581"/>
            <a:ext cx="2905530" cy="2905530"/>
          </a:xfrm>
          <a:prstGeom prst="rect">
            <a:avLst/>
          </a:prstGeom>
        </p:spPr>
      </p:pic>
      <p:pic>
        <p:nvPicPr>
          <p:cNvPr id="7" name="Picture 6">
            <a:extLst>
              <a:ext uri="{FF2B5EF4-FFF2-40B4-BE49-F238E27FC236}">
                <a16:creationId xmlns:a16="http://schemas.microsoft.com/office/drawing/2014/main" id="{7DB1C1DA-32A6-81C1-1771-D351EBFFB843}"/>
              </a:ext>
            </a:extLst>
          </p:cNvPr>
          <p:cNvPicPr>
            <a:picLocks noChangeAspect="1"/>
          </p:cNvPicPr>
          <p:nvPr/>
        </p:nvPicPr>
        <p:blipFill>
          <a:blip r:embed="rId4"/>
          <a:stretch>
            <a:fillRect/>
          </a:stretch>
        </p:blipFill>
        <p:spPr>
          <a:xfrm>
            <a:off x="9075344" y="2506847"/>
            <a:ext cx="3327781" cy="4331572"/>
          </a:xfrm>
          <a:prstGeom prst="rect">
            <a:avLst/>
          </a:prstGeom>
        </p:spPr>
      </p:pic>
    </p:spTree>
    <p:extLst>
      <p:ext uri="{BB962C8B-B14F-4D97-AF65-F5344CB8AC3E}">
        <p14:creationId xmlns:p14="http://schemas.microsoft.com/office/powerpoint/2010/main" val="412939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92304-3E4E-4EC7-F52D-FAAE39DC3E8D}"/>
              </a:ext>
            </a:extLst>
          </p:cNvPr>
          <p:cNvSpPr>
            <a:spLocks noGrp="1"/>
          </p:cNvSpPr>
          <p:nvPr>
            <p:ph type="title"/>
          </p:nvPr>
        </p:nvSpPr>
        <p:spPr/>
        <p:txBody>
          <a:bodyPr/>
          <a:lstStyle/>
          <a:p>
            <a:r>
              <a:rPr lang="en-AU" dirty="0"/>
              <a:t>Efficiency and effectiveness</a:t>
            </a:r>
          </a:p>
        </p:txBody>
      </p:sp>
      <p:sp>
        <p:nvSpPr>
          <p:cNvPr id="3" name="Content Placeholder 2">
            <a:extLst>
              <a:ext uri="{FF2B5EF4-FFF2-40B4-BE49-F238E27FC236}">
                <a16:creationId xmlns:a16="http://schemas.microsoft.com/office/drawing/2014/main" id="{C8D9BC22-91BC-74F8-3FA5-37D456E8CB0E}"/>
              </a:ext>
            </a:extLst>
          </p:cNvPr>
          <p:cNvSpPr>
            <a:spLocks noGrp="1"/>
          </p:cNvSpPr>
          <p:nvPr>
            <p:ph idx="1"/>
          </p:nvPr>
        </p:nvSpPr>
        <p:spPr>
          <a:xfrm>
            <a:off x="525161" y="1472346"/>
            <a:ext cx="8550183" cy="5385654"/>
          </a:xfrm>
        </p:spPr>
        <p:txBody>
          <a:bodyPr>
            <a:normAutofit/>
          </a:bodyPr>
          <a:lstStyle/>
          <a:p>
            <a:pPr marL="0" indent="0">
              <a:buNone/>
            </a:pPr>
            <a:r>
              <a:rPr lang="en-AU" dirty="0"/>
              <a:t>Work factors </a:t>
            </a:r>
          </a:p>
          <a:p>
            <a:pPr marL="0" indent="0">
              <a:buNone/>
            </a:pPr>
            <a:r>
              <a:rPr lang="en-US" dirty="0"/>
              <a:t>Interruptions to your work can come from many sources, including: </a:t>
            </a:r>
          </a:p>
          <a:p>
            <a:pPr marL="0" indent="0">
              <a:buNone/>
            </a:pPr>
            <a:r>
              <a:rPr lang="en-US" dirty="0"/>
              <a:t>* telephone calls </a:t>
            </a:r>
          </a:p>
          <a:p>
            <a:pPr marL="0" indent="0">
              <a:buNone/>
            </a:pPr>
            <a:r>
              <a:rPr lang="en-US" dirty="0"/>
              <a:t>* visitors </a:t>
            </a:r>
          </a:p>
          <a:p>
            <a:pPr marL="0" indent="0">
              <a:buNone/>
            </a:pPr>
            <a:r>
              <a:rPr lang="en-US" dirty="0"/>
              <a:t>* staff members asking for assistance or advice </a:t>
            </a:r>
          </a:p>
          <a:p>
            <a:pPr marL="0" indent="0">
              <a:buNone/>
            </a:pPr>
            <a:r>
              <a:rPr lang="en-US" dirty="0"/>
              <a:t>* staff members dropping in for a chat </a:t>
            </a:r>
          </a:p>
          <a:p>
            <a:pPr marL="0" indent="0">
              <a:buNone/>
            </a:pPr>
            <a:r>
              <a:rPr lang="en-US" dirty="0"/>
              <a:t>* meetings </a:t>
            </a:r>
          </a:p>
          <a:p>
            <a:pPr marL="0" indent="0">
              <a:buNone/>
            </a:pPr>
            <a:r>
              <a:rPr lang="en-US" dirty="0"/>
              <a:t>* too many emails. </a:t>
            </a:r>
          </a:p>
        </p:txBody>
      </p:sp>
    </p:spTree>
    <p:extLst>
      <p:ext uri="{BB962C8B-B14F-4D97-AF65-F5344CB8AC3E}">
        <p14:creationId xmlns:p14="http://schemas.microsoft.com/office/powerpoint/2010/main" val="1694789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48000" y="1066801"/>
            <a:ext cx="6674908" cy="5006181"/>
          </a:xfrm>
        </p:spPr>
      </p:pic>
      <p:sp>
        <p:nvSpPr>
          <p:cNvPr id="2" name="Title 1"/>
          <p:cNvSpPr>
            <a:spLocks noGrp="1"/>
          </p:cNvSpPr>
          <p:nvPr>
            <p:ph type="title"/>
          </p:nvPr>
        </p:nvSpPr>
        <p:spPr>
          <a:xfrm>
            <a:off x="1981200" y="76200"/>
            <a:ext cx="8229600" cy="1143000"/>
          </a:xfrm>
        </p:spPr>
        <p:txBody>
          <a:bodyPr/>
          <a:lstStyle/>
          <a:p>
            <a:r>
              <a:rPr lang="en-US" dirty="0"/>
              <a:t>Two Types of People</a:t>
            </a:r>
          </a:p>
        </p:txBody>
      </p:sp>
    </p:spTree>
    <p:extLst>
      <p:ext uri="{BB962C8B-B14F-4D97-AF65-F5344CB8AC3E}">
        <p14:creationId xmlns:p14="http://schemas.microsoft.com/office/powerpoint/2010/main" val="717750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28A3A4-BB90-81D4-77FF-D669AAA77F94}"/>
              </a:ext>
            </a:extLst>
          </p:cNvPr>
          <p:cNvPicPr>
            <a:picLocks noChangeAspect="1"/>
          </p:cNvPicPr>
          <p:nvPr/>
        </p:nvPicPr>
        <p:blipFill>
          <a:blip r:embed="rId2"/>
          <a:stretch>
            <a:fillRect/>
          </a:stretch>
        </p:blipFill>
        <p:spPr>
          <a:xfrm>
            <a:off x="1063838" y="221311"/>
            <a:ext cx="10367841" cy="6415377"/>
          </a:xfrm>
          <a:prstGeom prst="rect">
            <a:avLst/>
          </a:prstGeom>
        </p:spPr>
      </p:pic>
      <p:pic>
        <p:nvPicPr>
          <p:cNvPr id="7" name="Picture 6">
            <a:extLst>
              <a:ext uri="{FF2B5EF4-FFF2-40B4-BE49-F238E27FC236}">
                <a16:creationId xmlns:a16="http://schemas.microsoft.com/office/drawing/2014/main" id="{34EA3DCC-C89C-357B-FA9E-0B41DA22BED6}"/>
              </a:ext>
            </a:extLst>
          </p:cNvPr>
          <p:cNvPicPr>
            <a:picLocks noChangeAspect="1"/>
          </p:cNvPicPr>
          <p:nvPr/>
        </p:nvPicPr>
        <p:blipFill>
          <a:blip r:embed="rId3"/>
          <a:stretch>
            <a:fillRect/>
          </a:stretch>
        </p:blipFill>
        <p:spPr>
          <a:xfrm>
            <a:off x="5839118" y="952450"/>
            <a:ext cx="5289044" cy="673151"/>
          </a:xfrm>
          <a:prstGeom prst="rect">
            <a:avLst/>
          </a:prstGeom>
        </p:spPr>
      </p:pic>
      <p:pic>
        <p:nvPicPr>
          <p:cNvPr id="8" name="Picture 7">
            <a:extLst>
              <a:ext uri="{FF2B5EF4-FFF2-40B4-BE49-F238E27FC236}">
                <a16:creationId xmlns:a16="http://schemas.microsoft.com/office/drawing/2014/main" id="{A6299988-E743-431F-5196-BDF111B85885}"/>
              </a:ext>
            </a:extLst>
          </p:cNvPr>
          <p:cNvPicPr>
            <a:picLocks noChangeAspect="1"/>
          </p:cNvPicPr>
          <p:nvPr/>
        </p:nvPicPr>
        <p:blipFill>
          <a:blip r:embed="rId4"/>
          <a:stretch>
            <a:fillRect/>
          </a:stretch>
        </p:blipFill>
        <p:spPr>
          <a:xfrm>
            <a:off x="5884879" y="952450"/>
            <a:ext cx="5243283" cy="673151"/>
          </a:xfrm>
          <a:prstGeom prst="rect">
            <a:avLst/>
          </a:prstGeom>
        </p:spPr>
      </p:pic>
    </p:spTree>
    <p:extLst>
      <p:ext uri="{BB962C8B-B14F-4D97-AF65-F5344CB8AC3E}">
        <p14:creationId xmlns:p14="http://schemas.microsoft.com/office/powerpoint/2010/main" val="84190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22FB6C-3B2C-99FA-2DFA-796C63FFDC2D}"/>
              </a:ext>
            </a:extLst>
          </p:cNvPr>
          <p:cNvPicPr>
            <a:picLocks noChangeAspect="1"/>
          </p:cNvPicPr>
          <p:nvPr/>
        </p:nvPicPr>
        <p:blipFill>
          <a:blip r:embed="rId2"/>
          <a:stretch>
            <a:fillRect/>
          </a:stretch>
        </p:blipFill>
        <p:spPr>
          <a:xfrm>
            <a:off x="1272250" y="118545"/>
            <a:ext cx="8945807" cy="6620909"/>
          </a:xfrm>
          <a:prstGeom prst="rect">
            <a:avLst/>
          </a:prstGeom>
        </p:spPr>
      </p:pic>
      <p:pic>
        <p:nvPicPr>
          <p:cNvPr id="7" name="Picture 6">
            <a:extLst>
              <a:ext uri="{FF2B5EF4-FFF2-40B4-BE49-F238E27FC236}">
                <a16:creationId xmlns:a16="http://schemas.microsoft.com/office/drawing/2014/main" id="{BEEAFF4A-DD34-80D0-C1B1-0624B3F1312E}"/>
              </a:ext>
            </a:extLst>
          </p:cNvPr>
          <p:cNvPicPr>
            <a:picLocks noChangeAspect="1"/>
          </p:cNvPicPr>
          <p:nvPr/>
        </p:nvPicPr>
        <p:blipFill>
          <a:blip r:embed="rId3"/>
          <a:stretch>
            <a:fillRect/>
          </a:stretch>
        </p:blipFill>
        <p:spPr>
          <a:xfrm>
            <a:off x="1649622" y="1920199"/>
            <a:ext cx="8316928" cy="4640257"/>
          </a:xfrm>
          <a:prstGeom prst="rect">
            <a:avLst/>
          </a:prstGeom>
        </p:spPr>
      </p:pic>
      <p:pic>
        <p:nvPicPr>
          <p:cNvPr id="8" name="Picture 7">
            <a:extLst>
              <a:ext uri="{FF2B5EF4-FFF2-40B4-BE49-F238E27FC236}">
                <a16:creationId xmlns:a16="http://schemas.microsoft.com/office/drawing/2014/main" id="{A2672F05-C302-F59E-8F27-D5B84712198D}"/>
              </a:ext>
            </a:extLst>
          </p:cNvPr>
          <p:cNvPicPr>
            <a:picLocks noChangeAspect="1"/>
          </p:cNvPicPr>
          <p:nvPr/>
        </p:nvPicPr>
        <p:blipFill>
          <a:blip r:embed="rId4"/>
          <a:stretch>
            <a:fillRect/>
          </a:stretch>
        </p:blipFill>
        <p:spPr>
          <a:xfrm>
            <a:off x="5913909" y="2403877"/>
            <a:ext cx="3839692" cy="492953"/>
          </a:xfrm>
          <a:prstGeom prst="rect">
            <a:avLst/>
          </a:prstGeom>
        </p:spPr>
      </p:pic>
      <p:pic>
        <p:nvPicPr>
          <p:cNvPr id="9" name="Picture 8">
            <a:extLst>
              <a:ext uri="{FF2B5EF4-FFF2-40B4-BE49-F238E27FC236}">
                <a16:creationId xmlns:a16="http://schemas.microsoft.com/office/drawing/2014/main" id="{25B0166C-7A5B-6049-D847-FCD1B4F8E457}"/>
              </a:ext>
            </a:extLst>
          </p:cNvPr>
          <p:cNvPicPr>
            <a:picLocks noChangeAspect="1"/>
          </p:cNvPicPr>
          <p:nvPr/>
        </p:nvPicPr>
        <p:blipFill>
          <a:blip r:embed="rId4"/>
          <a:stretch>
            <a:fillRect/>
          </a:stretch>
        </p:blipFill>
        <p:spPr>
          <a:xfrm>
            <a:off x="5913909" y="2979588"/>
            <a:ext cx="3839692" cy="492953"/>
          </a:xfrm>
          <a:prstGeom prst="rect">
            <a:avLst/>
          </a:prstGeom>
        </p:spPr>
      </p:pic>
      <p:pic>
        <p:nvPicPr>
          <p:cNvPr id="10" name="Picture 9">
            <a:extLst>
              <a:ext uri="{FF2B5EF4-FFF2-40B4-BE49-F238E27FC236}">
                <a16:creationId xmlns:a16="http://schemas.microsoft.com/office/drawing/2014/main" id="{ECC76E52-E84D-47E4-F67F-105B3EB8C0E9}"/>
              </a:ext>
            </a:extLst>
          </p:cNvPr>
          <p:cNvPicPr>
            <a:picLocks noChangeAspect="1"/>
          </p:cNvPicPr>
          <p:nvPr/>
        </p:nvPicPr>
        <p:blipFill>
          <a:blip r:embed="rId4"/>
          <a:stretch>
            <a:fillRect/>
          </a:stretch>
        </p:blipFill>
        <p:spPr>
          <a:xfrm>
            <a:off x="5909950" y="3584327"/>
            <a:ext cx="3839692" cy="492953"/>
          </a:xfrm>
          <a:prstGeom prst="rect">
            <a:avLst/>
          </a:prstGeom>
        </p:spPr>
      </p:pic>
      <p:pic>
        <p:nvPicPr>
          <p:cNvPr id="11" name="Picture 10">
            <a:extLst>
              <a:ext uri="{FF2B5EF4-FFF2-40B4-BE49-F238E27FC236}">
                <a16:creationId xmlns:a16="http://schemas.microsoft.com/office/drawing/2014/main" id="{66CC830F-EF15-E3C7-69BD-2CBABCB0E19B}"/>
              </a:ext>
            </a:extLst>
          </p:cNvPr>
          <p:cNvPicPr>
            <a:picLocks noChangeAspect="1"/>
          </p:cNvPicPr>
          <p:nvPr/>
        </p:nvPicPr>
        <p:blipFill>
          <a:blip r:embed="rId4"/>
          <a:stretch>
            <a:fillRect/>
          </a:stretch>
        </p:blipFill>
        <p:spPr>
          <a:xfrm>
            <a:off x="5909950" y="4185719"/>
            <a:ext cx="3839692" cy="749138"/>
          </a:xfrm>
          <a:prstGeom prst="rect">
            <a:avLst/>
          </a:prstGeom>
        </p:spPr>
      </p:pic>
      <p:pic>
        <p:nvPicPr>
          <p:cNvPr id="12" name="Picture 11">
            <a:extLst>
              <a:ext uri="{FF2B5EF4-FFF2-40B4-BE49-F238E27FC236}">
                <a16:creationId xmlns:a16="http://schemas.microsoft.com/office/drawing/2014/main" id="{C4E7E525-021F-ADBB-8D74-366EC32BAA2A}"/>
              </a:ext>
            </a:extLst>
          </p:cNvPr>
          <p:cNvPicPr>
            <a:picLocks noChangeAspect="1"/>
          </p:cNvPicPr>
          <p:nvPr/>
        </p:nvPicPr>
        <p:blipFill>
          <a:blip r:embed="rId4"/>
          <a:stretch>
            <a:fillRect/>
          </a:stretch>
        </p:blipFill>
        <p:spPr>
          <a:xfrm>
            <a:off x="5909950" y="5007428"/>
            <a:ext cx="3839692" cy="266768"/>
          </a:xfrm>
          <a:prstGeom prst="rect">
            <a:avLst/>
          </a:prstGeom>
        </p:spPr>
      </p:pic>
      <p:pic>
        <p:nvPicPr>
          <p:cNvPr id="13" name="Picture 12">
            <a:extLst>
              <a:ext uri="{FF2B5EF4-FFF2-40B4-BE49-F238E27FC236}">
                <a16:creationId xmlns:a16="http://schemas.microsoft.com/office/drawing/2014/main" id="{B55FA524-FB46-71BC-9FB5-1B77A5915795}"/>
              </a:ext>
            </a:extLst>
          </p:cNvPr>
          <p:cNvPicPr>
            <a:picLocks noChangeAspect="1"/>
          </p:cNvPicPr>
          <p:nvPr/>
        </p:nvPicPr>
        <p:blipFill>
          <a:blip r:embed="rId4"/>
          <a:stretch>
            <a:fillRect/>
          </a:stretch>
        </p:blipFill>
        <p:spPr>
          <a:xfrm>
            <a:off x="5909950" y="5346765"/>
            <a:ext cx="3839692" cy="492953"/>
          </a:xfrm>
          <a:prstGeom prst="rect">
            <a:avLst/>
          </a:prstGeom>
        </p:spPr>
      </p:pic>
      <p:pic>
        <p:nvPicPr>
          <p:cNvPr id="14" name="Picture 13">
            <a:extLst>
              <a:ext uri="{FF2B5EF4-FFF2-40B4-BE49-F238E27FC236}">
                <a16:creationId xmlns:a16="http://schemas.microsoft.com/office/drawing/2014/main" id="{9C176484-DE91-5D55-FAD3-E8D41E81B8D8}"/>
              </a:ext>
            </a:extLst>
          </p:cNvPr>
          <p:cNvPicPr>
            <a:picLocks noChangeAspect="1"/>
          </p:cNvPicPr>
          <p:nvPr/>
        </p:nvPicPr>
        <p:blipFill>
          <a:blip r:embed="rId4"/>
          <a:stretch>
            <a:fillRect/>
          </a:stretch>
        </p:blipFill>
        <p:spPr>
          <a:xfrm>
            <a:off x="5909950" y="5955829"/>
            <a:ext cx="3839692" cy="492953"/>
          </a:xfrm>
          <a:prstGeom prst="rect">
            <a:avLst/>
          </a:prstGeom>
        </p:spPr>
      </p:pic>
    </p:spTree>
    <p:extLst>
      <p:ext uri="{BB962C8B-B14F-4D97-AF65-F5344CB8AC3E}">
        <p14:creationId xmlns:p14="http://schemas.microsoft.com/office/powerpoint/2010/main" val="161781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B5B44-C8DB-6B3F-40F9-7B5BEE8327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D792B8-0191-61EC-0A65-6D627B8A05A3}"/>
              </a:ext>
            </a:extLst>
          </p:cNvPr>
          <p:cNvSpPr>
            <a:spLocks noGrp="1"/>
          </p:cNvSpPr>
          <p:nvPr>
            <p:ph type="title"/>
          </p:nvPr>
        </p:nvSpPr>
        <p:spPr/>
        <p:txBody>
          <a:bodyPr/>
          <a:lstStyle/>
          <a:p>
            <a:r>
              <a:rPr lang="en-AU" dirty="0"/>
              <a:t>Learning Checkpoint 2</a:t>
            </a:r>
          </a:p>
        </p:txBody>
      </p:sp>
      <p:sp>
        <p:nvSpPr>
          <p:cNvPr id="3" name="Content Placeholder 2">
            <a:extLst>
              <a:ext uri="{FF2B5EF4-FFF2-40B4-BE49-F238E27FC236}">
                <a16:creationId xmlns:a16="http://schemas.microsoft.com/office/drawing/2014/main" id="{E5E0A690-C904-238C-F39A-D69859741217}"/>
              </a:ext>
            </a:extLst>
          </p:cNvPr>
          <p:cNvSpPr>
            <a:spLocks noGrp="1"/>
          </p:cNvSpPr>
          <p:nvPr>
            <p:ph idx="1"/>
          </p:nvPr>
        </p:nvSpPr>
        <p:spPr>
          <a:xfrm>
            <a:off x="362857" y="2052918"/>
            <a:ext cx="11074399" cy="4195481"/>
          </a:xfrm>
        </p:spPr>
        <p:txBody>
          <a:bodyPr/>
          <a:lstStyle/>
          <a:p>
            <a:pPr marL="0" indent="0">
              <a:buNone/>
            </a:pPr>
            <a:r>
              <a:rPr lang="en-US" dirty="0"/>
              <a:t>1. What is the key to effective time management?</a:t>
            </a:r>
          </a:p>
          <a:p>
            <a:pPr marL="0" indent="0">
              <a:buNone/>
            </a:pPr>
            <a:r>
              <a:rPr lang="en-US" dirty="0">
                <a:solidFill>
                  <a:srgbClr val="FFFF00"/>
                </a:solidFill>
              </a:rPr>
              <a:t>To be aware of everything that needs to be done.</a:t>
            </a:r>
          </a:p>
          <a:p>
            <a:pPr marL="0" indent="0">
              <a:buNone/>
            </a:pPr>
            <a:r>
              <a:rPr lang="en-US" dirty="0"/>
              <a:t>2. Why should you monitor your work plan regularly?</a:t>
            </a:r>
          </a:p>
          <a:p>
            <a:pPr marL="0" indent="0">
              <a:buNone/>
            </a:pPr>
            <a:r>
              <a:rPr lang="en-US" dirty="0">
                <a:solidFill>
                  <a:srgbClr val="FFFF00"/>
                </a:solidFill>
              </a:rPr>
              <a:t>So you can identify problems early and seek out solutions.</a:t>
            </a:r>
          </a:p>
          <a:p>
            <a:pPr marL="0" indent="0">
              <a:buNone/>
            </a:pPr>
            <a:r>
              <a:rPr lang="en-US" dirty="0"/>
              <a:t>3. How can you prioritise tasks in your work plan?</a:t>
            </a:r>
          </a:p>
          <a:p>
            <a:pPr marL="0" indent="0">
              <a:buNone/>
            </a:pPr>
            <a:r>
              <a:rPr lang="en-US" dirty="0">
                <a:solidFill>
                  <a:srgbClr val="FFFF00"/>
                </a:solidFill>
              </a:rPr>
              <a:t>Allocate codes to the tasks</a:t>
            </a:r>
          </a:p>
          <a:p>
            <a:pPr marL="0" indent="0">
              <a:buNone/>
            </a:pPr>
            <a:r>
              <a:rPr lang="en-US" dirty="0"/>
              <a:t>4. If you look at your own work style or personality what things might be a barrier to you </a:t>
            </a:r>
          </a:p>
          <a:p>
            <a:pPr marL="0" indent="0">
              <a:buNone/>
            </a:pPr>
            <a:r>
              <a:rPr lang="en-US" dirty="0"/>
              <a:t>working effectively?</a:t>
            </a:r>
          </a:p>
          <a:p>
            <a:pPr marL="0" indent="0">
              <a:buNone/>
            </a:pPr>
            <a:r>
              <a:rPr lang="en-US" dirty="0">
                <a:solidFill>
                  <a:srgbClr val="FFFF00"/>
                </a:solidFill>
              </a:rPr>
              <a:t>Answer will vary.</a:t>
            </a:r>
          </a:p>
        </p:txBody>
      </p:sp>
      <p:pic>
        <p:nvPicPr>
          <p:cNvPr id="4" name="Picture 2" descr="Back, first, first page, prev icon - Download on Iconfinder">
            <a:hlinkClick r:id="" action="ppaction://hlinkshowjump?jump=firstslide"/>
            <a:extLst>
              <a:ext uri="{FF2B5EF4-FFF2-40B4-BE49-F238E27FC236}">
                <a16:creationId xmlns:a16="http://schemas.microsoft.com/office/drawing/2014/main" id="{3C966719-FB44-3084-48A2-54029CA0F0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5462" y="3027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9B5DADB-BDDE-7D61-E4F0-130B5E163873}"/>
              </a:ext>
            </a:extLst>
          </p:cNvPr>
          <p:cNvPicPr>
            <a:picLocks noChangeAspect="1"/>
          </p:cNvPicPr>
          <p:nvPr/>
        </p:nvPicPr>
        <p:blipFill>
          <a:blip r:embed="rId3"/>
          <a:stretch>
            <a:fillRect/>
          </a:stretch>
        </p:blipFill>
        <p:spPr>
          <a:xfrm>
            <a:off x="362857" y="2487710"/>
            <a:ext cx="6487886" cy="415147"/>
          </a:xfrm>
          <a:prstGeom prst="rect">
            <a:avLst/>
          </a:prstGeom>
        </p:spPr>
      </p:pic>
      <p:pic>
        <p:nvPicPr>
          <p:cNvPr id="7" name="Picture 6">
            <a:extLst>
              <a:ext uri="{FF2B5EF4-FFF2-40B4-BE49-F238E27FC236}">
                <a16:creationId xmlns:a16="http://schemas.microsoft.com/office/drawing/2014/main" id="{89A1B639-30A8-A134-A8F5-3F96F853AF65}"/>
              </a:ext>
            </a:extLst>
          </p:cNvPr>
          <p:cNvPicPr>
            <a:picLocks noChangeAspect="1"/>
          </p:cNvPicPr>
          <p:nvPr/>
        </p:nvPicPr>
        <p:blipFill>
          <a:blip r:embed="rId3"/>
          <a:stretch>
            <a:fillRect/>
          </a:stretch>
        </p:blipFill>
        <p:spPr>
          <a:xfrm>
            <a:off x="362857" y="3381192"/>
            <a:ext cx="7329714" cy="415147"/>
          </a:xfrm>
          <a:prstGeom prst="rect">
            <a:avLst/>
          </a:prstGeom>
        </p:spPr>
      </p:pic>
      <p:pic>
        <p:nvPicPr>
          <p:cNvPr id="8" name="Picture 7">
            <a:extLst>
              <a:ext uri="{FF2B5EF4-FFF2-40B4-BE49-F238E27FC236}">
                <a16:creationId xmlns:a16="http://schemas.microsoft.com/office/drawing/2014/main" id="{A8146BF8-81C1-9DF4-140B-A8DC658680CA}"/>
              </a:ext>
            </a:extLst>
          </p:cNvPr>
          <p:cNvPicPr>
            <a:picLocks noChangeAspect="1"/>
          </p:cNvPicPr>
          <p:nvPr/>
        </p:nvPicPr>
        <p:blipFill>
          <a:blip r:embed="rId3"/>
          <a:stretch>
            <a:fillRect/>
          </a:stretch>
        </p:blipFill>
        <p:spPr>
          <a:xfrm>
            <a:off x="362857" y="4216157"/>
            <a:ext cx="6487886" cy="415147"/>
          </a:xfrm>
          <a:prstGeom prst="rect">
            <a:avLst/>
          </a:prstGeom>
        </p:spPr>
      </p:pic>
      <p:pic>
        <p:nvPicPr>
          <p:cNvPr id="9" name="Picture 8">
            <a:extLst>
              <a:ext uri="{FF2B5EF4-FFF2-40B4-BE49-F238E27FC236}">
                <a16:creationId xmlns:a16="http://schemas.microsoft.com/office/drawing/2014/main" id="{A326C73B-E93C-BB5A-BC37-39BCF565E6D2}"/>
              </a:ext>
            </a:extLst>
          </p:cNvPr>
          <p:cNvPicPr>
            <a:picLocks noChangeAspect="1"/>
          </p:cNvPicPr>
          <p:nvPr/>
        </p:nvPicPr>
        <p:blipFill>
          <a:blip r:embed="rId3"/>
          <a:stretch>
            <a:fillRect/>
          </a:stretch>
        </p:blipFill>
        <p:spPr>
          <a:xfrm>
            <a:off x="362857" y="5586510"/>
            <a:ext cx="6487886" cy="415147"/>
          </a:xfrm>
          <a:prstGeom prst="rect">
            <a:avLst/>
          </a:prstGeom>
        </p:spPr>
      </p:pic>
    </p:spTree>
    <p:extLst>
      <p:ext uri="{BB962C8B-B14F-4D97-AF65-F5344CB8AC3E}">
        <p14:creationId xmlns:p14="http://schemas.microsoft.com/office/powerpoint/2010/main" val="1492912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44385-00CF-1302-538B-DA63669A1AC9}"/>
              </a:ext>
            </a:extLst>
          </p:cNvPr>
          <p:cNvSpPr>
            <a:spLocks noGrp="1"/>
          </p:cNvSpPr>
          <p:nvPr>
            <p:ph type="title"/>
          </p:nvPr>
        </p:nvSpPr>
        <p:spPr/>
        <p:txBody>
          <a:bodyPr/>
          <a:lstStyle/>
          <a:p>
            <a:r>
              <a:rPr lang="en-AU" dirty="0"/>
              <a:t>Learning Checkpoint 2</a:t>
            </a:r>
          </a:p>
        </p:txBody>
      </p:sp>
      <p:sp>
        <p:nvSpPr>
          <p:cNvPr id="3" name="Content Placeholder 2">
            <a:extLst>
              <a:ext uri="{FF2B5EF4-FFF2-40B4-BE49-F238E27FC236}">
                <a16:creationId xmlns:a16="http://schemas.microsoft.com/office/drawing/2014/main" id="{7EE2546F-EAA0-AFA4-5002-0A0E1BA05CEB}"/>
              </a:ext>
            </a:extLst>
          </p:cNvPr>
          <p:cNvSpPr>
            <a:spLocks noGrp="1"/>
          </p:cNvSpPr>
          <p:nvPr>
            <p:ph idx="1"/>
          </p:nvPr>
        </p:nvSpPr>
        <p:spPr>
          <a:xfrm>
            <a:off x="362857" y="2052918"/>
            <a:ext cx="11074399" cy="4195481"/>
          </a:xfrm>
        </p:spPr>
        <p:txBody>
          <a:bodyPr>
            <a:normAutofit lnSpcReduction="10000"/>
          </a:bodyPr>
          <a:lstStyle/>
          <a:p>
            <a:pPr marL="0" indent="0">
              <a:buNone/>
            </a:pPr>
            <a:r>
              <a:rPr lang="en-US" dirty="0"/>
              <a:t>5. It is said that effective time management is achieved by documenting goals and allocating estimated completion times for each task. Name two (2) ways this will benefit you.</a:t>
            </a:r>
          </a:p>
          <a:p>
            <a:pPr marL="0" indent="0">
              <a:buNone/>
            </a:pPr>
            <a:r>
              <a:rPr lang="en-US" dirty="0">
                <a:solidFill>
                  <a:srgbClr val="FFFF00"/>
                </a:solidFill>
              </a:rPr>
              <a:t>Answer will vary but may include:</a:t>
            </a:r>
          </a:p>
          <a:p>
            <a:pPr marL="0" indent="0">
              <a:buNone/>
            </a:pPr>
            <a:r>
              <a:rPr lang="en-US" dirty="0">
                <a:solidFill>
                  <a:srgbClr val="FFFF00"/>
                </a:solidFill>
              </a:rPr>
              <a:t>• You will be less likely to forget even minor tasks.</a:t>
            </a:r>
          </a:p>
          <a:p>
            <a:pPr marL="0" indent="0">
              <a:buNone/>
            </a:pPr>
            <a:r>
              <a:rPr lang="en-US" dirty="0">
                <a:solidFill>
                  <a:srgbClr val="FFFF00"/>
                </a:solidFill>
              </a:rPr>
              <a:t>• You will have a realistic idea of work that needs to be completed and the time available to </a:t>
            </a:r>
          </a:p>
          <a:p>
            <a:pPr marL="0" indent="0">
              <a:buNone/>
            </a:pPr>
            <a:r>
              <a:rPr lang="en-US" dirty="0">
                <a:solidFill>
                  <a:srgbClr val="FFFF00"/>
                </a:solidFill>
              </a:rPr>
              <a:t>complete it.</a:t>
            </a:r>
          </a:p>
          <a:p>
            <a:pPr marL="0" indent="0">
              <a:buNone/>
            </a:pPr>
            <a:r>
              <a:rPr lang="en-US" dirty="0">
                <a:solidFill>
                  <a:srgbClr val="FFFF00"/>
                </a:solidFill>
              </a:rPr>
              <a:t>• You will have more flexibility when deciding what to do and when to do it because you know which tasks have high priority. </a:t>
            </a:r>
          </a:p>
          <a:p>
            <a:pPr marL="0" indent="0">
              <a:buNone/>
            </a:pPr>
            <a:r>
              <a:rPr lang="en-US" dirty="0">
                <a:solidFill>
                  <a:srgbClr val="FFFF00"/>
                </a:solidFill>
              </a:rPr>
              <a:t>• You will have both a short and long-range view of the work coming up.</a:t>
            </a:r>
          </a:p>
        </p:txBody>
      </p:sp>
      <p:pic>
        <p:nvPicPr>
          <p:cNvPr id="4" name="Picture 2" descr="Back, first, first page, prev icon - Download on Iconfinder">
            <a:hlinkClick r:id="" action="ppaction://hlinkshowjump?jump=firstslide"/>
            <a:extLst>
              <a:ext uri="{FF2B5EF4-FFF2-40B4-BE49-F238E27FC236}">
                <a16:creationId xmlns:a16="http://schemas.microsoft.com/office/drawing/2014/main" id="{53036D12-0161-C823-3F90-11FFB90576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36434" y="124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D98087FD-706F-A67B-747F-5DC1F43BE9FC}"/>
              </a:ext>
            </a:extLst>
          </p:cNvPr>
          <p:cNvPicPr>
            <a:picLocks noChangeAspect="1"/>
          </p:cNvPicPr>
          <p:nvPr/>
        </p:nvPicPr>
        <p:blipFill>
          <a:blip r:embed="rId3"/>
          <a:stretch>
            <a:fillRect/>
          </a:stretch>
        </p:blipFill>
        <p:spPr>
          <a:xfrm>
            <a:off x="362857" y="3013853"/>
            <a:ext cx="10668000" cy="3234546"/>
          </a:xfrm>
          <a:prstGeom prst="rect">
            <a:avLst/>
          </a:prstGeom>
        </p:spPr>
      </p:pic>
    </p:spTree>
    <p:extLst>
      <p:ext uri="{BB962C8B-B14F-4D97-AF65-F5344CB8AC3E}">
        <p14:creationId xmlns:p14="http://schemas.microsoft.com/office/powerpoint/2010/main" val="802741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92304-3E4E-4EC7-F52D-FAAE39DC3E8D}"/>
              </a:ext>
            </a:extLst>
          </p:cNvPr>
          <p:cNvSpPr>
            <a:spLocks noGrp="1"/>
          </p:cNvSpPr>
          <p:nvPr>
            <p:ph type="title"/>
          </p:nvPr>
        </p:nvSpPr>
        <p:spPr/>
        <p:txBody>
          <a:bodyPr/>
          <a:lstStyle/>
          <a:p>
            <a:r>
              <a:rPr lang="en-AU" dirty="0"/>
              <a:t>Monitor own work performance</a:t>
            </a:r>
          </a:p>
        </p:txBody>
      </p:sp>
      <p:sp>
        <p:nvSpPr>
          <p:cNvPr id="3" name="Content Placeholder 2">
            <a:extLst>
              <a:ext uri="{FF2B5EF4-FFF2-40B4-BE49-F238E27FC236}">
                <a16:creationId xmlns:a16="http://schemas.microsoft.com/office/drawing/2014/main" id="{C8D9BC22-91BC-74F8-3FA5-37D456E8CB0E}"/>
              </a:ext>
            </a:extLst>
          </p:cNvPr>
          <p:cNvSpPr>
            <a:spLocks noGrp="1"/>
          </p:cNvSpPr>
          <p:nvPr>
            <p:ph idx="1"/>
          </p:nvPr>
        </p:nvSpPr>
        <p:spPr>
          <a:xfrm>
            <a:off x="875202" y="1472346"/>
            <a:ext cx="7989018" cy="5385654"/>
          </a:xfrm>
        </p:spPr>
        <p:txBody>
          <a:bodyPr>
            <a:normAutofit/>
          </a:bodyPr>
          <a:lstStyle/>
          <a:p>
            <a:r>
              <a:rPr lang="en-US" dirty="0"/>
              <a:t>Performance monitoring and evaluation</a:t>
            </a:r>
          </a:p>
          <a:p>
            <a:r>
              <a:rPr lang="en-US" dirty="0"/>
              <a:t>Setting work standards </a:t>
            </a:r>
          </a:p>
          <a:p>
            <a:r>
              <a:rPr lang="en-US" dirty="0"/>
              <a:t>Self-assessment</a:t>
            </a:r>
          </a:p>
          <a:p>
            <a:r>
              <a:rPr lang="en-US" dirty="0"/>
              <a:t>Tools for self-assessment</a:t>
            </a:r>
          </a:p>
        </p:txBody>
      </p:sp>
      <p:pic>
        <p:nvPicPr>
          <p:cNvPr id="6" name="Picture 5">
            <a:extLst>
              <a:ext uri="{FF2B5EF4-FFF2-40B4-BE49-F238E27FC236}">
                <a16:creationId xmlns:a16="http://schemas.microsoft.com/office/drawing/2014/main" id="{63A9EEEA-6759-9581-8FAC-A80B193D85A4}"/>
              </a:ext>
            </a:extLst>
          </p:cNvPr>
          <p:cNvPicPr>
            <a:picLocks noChangeAspect="1"/>
          </p:cNvPicPr>
          <p:nvPr/>
        </p:nvPicPr>
        <p:blipFill>
          <a:blip r:embed="rId3"/>
          <a:stretch>
            <a:fillRect/>
          </a:stretch>
        </p:blipFill>
        <p:spPr>
          <a:xfrm>
            <a:off x="1292095" y="3341359"/>
            <a:ext cx="5923073" cy="1400530"/>
          </a:xfrm>
          <a:prstGeom prst="rect">
            <a:avLst/>
          </a:prstGeom>
        </p:spPr>
      </p:pic>
      <p:pic>
        <p:nvPicPr>
          <p:cNvPr id="9" name="Picture 8">
            <a:extLst>
              <a:ext uri="{FF2B5EF4-FFF2-40B4-BE49-F238E27FC236}">
                <a16:creationId xmlns:a16="http://schemas.microsoft.com/office/drawing/2014/main" id="{10B01C90-6F31-DE33-F02F-7DD01857D2A0}"/>
              </a:ext>
            </a:extLst>
          </p:cNvPr>
          <p:cNvPicPr>
            <a:picLocks noChangeAspect="1"/>
          </p:cNvPicPr>
          <p:nvPr/>
        </p:nvPicPr>
        <p:blipFill>
          <a:blip r:embed="rId4"/>
          <a:stretch>
            <a:fillRect/>
          </a:stretch>
        </p:blipFill>
        <p:spPr>
          <a:xfrm>
            <a:off x="10095759" y="25195"/>
            <a:ext cx="2067213" cy="1714739"/>
          </a:xfrm>
          <a:prstGeom prst="rect">
            <a:avLst/>
          </a:prstGeom>
        </p:spPr>
      </p:pic>
      <p:pic>
        <p:nvPicPr>
          <p:cNvPr id="3074" name="Picture 2" descr="Program Evaluation Review Technique (PERT) Chart Explained">
            <a:extLst>
              <a:ext uri="{FF2B5EF4-FFF2-40B4-BE49-F238E27FC236}">
                <a16:creationId xmlns:a16="http://schemas.microsoft.com/office/drawing/2014/main" id="{5D03DE13-D443-3781-6A96-5BF30D57D9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35357" y="4661710"/>
            <a:ext cx="3256643" cy="217109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an example of a Gantt chart">
            <a:extLst>
              <a:ext uri="{FF2B5EF4-FFF2-40B4-BE49-F238E27FC236}">
                <a16:creationId xmlns:a16="http://schemas.microsoft.com/office/drawing/2014/main" id="{B3ACE226-9F55-C6D3-7BA6-347A3532D0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18526" y="2013273"/>
            <a:ext cx="3644446" cy="248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27553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6CEA-C199-4914-48B8-146ABD7C5347}"/>
              </a:ext>
            </a:extLst>
          </p:cNvPr>
          <p:cNvSpPr>
            <a:spLocks noGrp="1"/>
          </p:cNvSpPr>
          <p:nvPr>
            <p:ph type="title"/>
          </p:nvPr>
        </p:nvSpPr>
        <p:spPr/>
        <p:txBody>
          <a:bodyPr/>
          <a:lstStyle/>
          <a:p>
            <a:r>
              <a:rPr lang="en-AU" dirty="0"/>
              <a:t>Feedback on work performance</a:t>
            </a:r>
          </a:p>
        </p:txBody>
      </p:sp>
      <p:sp>
        <p:nvSpPr>
          <p:cNvPr id="3" name="Content Placeholder 2">
            <a:extLst>
              <a:ext uri="{FF2B5EF4-FFF2-40B4-BE49-F238E27FC236}">
                <a16:creationId xmlns:a16="http://schemas.microsoft.com/office/drawing/2014/main" id="{729CAAF6-BC60-9DCA-91B9-223F34C8F89A}"/>
              </a:ext>
            </a:extLst>
          </p:cNvPr>
          <p:cNvSpPr>
            <a:spLocks noGrp="1"/>
          </p:cNvSpPr>
          <p:nvPr>
            <p:ph idx="1"/>
          </p:nvPr>
        </p:nvSpPr>
        <p:spPr/>
        <p:txBody>
          <a:bodyPr/>
          <a:lstStyle/>
          <a:p>
            <a:r>
              <a:rPr lang="en-AU" dirty="0"/>
              <a:t>Individual performance measures</a:t>
            </a:r>
          </a:p>
          <a:p>
            <a:r>
              <a:rPr lang="en-AU" dirty="0"/>
              <a:t>Receiving feedback</a:t>
            </a:r>
          </a:p>
          <a:p>
            <a:r>
              <a:rPr lang="en-AU" dirty="0"/>
              <a:t>Seeking feedback</a:t>
            </a:r>
          </a:p>
          <a:p>
            <a:r>
              <a:rPr lang="en-US" dirty="0"/>
              <a:t>Variations in quality of services and products</a:t>
            </a:r>
            <a:endParaRPr lang="en-AU" dirty="0"/>
          </a:p>
        </p:txBody>
      </p:sp>
      <p:pic>
        <p:nvPicPr>
          <p:cNvPr id="5" name="Picture 4">
            <a:extLst>
              <a:ext uri="{FF2B5EF4-FFF2-40B4-BE49-F238E27FC236}">
                <a16:creationId xmlns:a16="http://schemas.microsoft.com/office/drawing/2014/main" id="{89B3B552-6AE9-3D22-D189-2AE7C17BA867}"/>
              </a:ext>
            </a:extLst>
          </p:cNvPr>
          <p:cNvPicPr>
            <a:picLocks noChangeAspect="1"/>
          </p:cNvPicPr>
          <p:nvPr/>
        </p:nvPicPr>
        <p:blipFill>
          <a:blip r:embed="rId3"/>
          <a:stretch>
            <a:fillRect/>
          </a:stretch>
        </p:blipFill>
        <p:spPr>
          <a:xfrm>
            <a:off x="1661202" y="3940778"/>
            <a:ext cx="5742032" cy="1908479"/>
          </a:xfrm>
          <a:prstGeom prst="rect">
            <a:avLst/>
          </a:prstGeom>
        </p:spPr>
      </p:pic>
      <p:pic>
        <p:nvPicPr>
          <p:cNvPr id="7" name="Picture 6">
            <a:extLst>
              <a:ext uri="{FF2B5EF4-FFF2-40B4-BE49-F238E27FC236}">
                <a16:creationId xmlns:a16="http://schemas.microsoft.com/office/drawing/2014/main" id="{88FDE148-1D78-484C-1713-4F863A946A22}"/>
              </a:ext>
            </a:extLst>
          </p:cNvPr>
          <p:cNvPicPr>
            <a:picLocks noChangeAspect="1"/>
          </p:cNvPicPr>
          <p:nvPr/>
        </p:nvPicPr>
        <p:blipFill>
          <a:blip r:embed="rId4"/>
          <a:stretch>
            <a:fillRect/>
          </a:stretch>
        </p:blipFill>
        <p:spPr>
          <a:xfrm>
            <a:off x="8505694" y="1240248"/>
            <a:ext cx="3562710" cy="5488144"/>
          </a:xfrm>
          <a:prstGeom prst="rect">
            <a:avLst/>
          </a:prstGeom>
        </p:spPr>
      </p:pic>
      <p:sp>
        <p:nvSpPr>
          <p:cNvPr id="9" name="TextBox 8">
            <a:extLst>
              <a:ext uri="{FF2B5EF4-FFF2-40B4-BE49-F238E27FC236}">
                <a16:creationId xmlns:a16="http://schemas.microsoft.com/office/drawing/2014/main" id="{911CB7D1-8225-F04E-EB08-341084AEBD5A}"/>
              </a:ext>
            </a:extLst>
          </p:cNvPr>
          <p:cNvSpPr txBox="1"/>
          <p:nvPr/>
        </p:nvSpPr>
        <p:spPr>
          <a:xfrm>
            <a:off x="1307234" y="1388259"/>
            <a:ext cx="6096000" cy="369332"/>
          </a:xfrm>
          <a:prstGeom prst="rect">
            <a:avLst/>
          </a:prstGeom>
          <a:noFill/>
        </p:spPr>
        <p:txBody>
          <a:bodyPr wrap="square">
            <a:spAutoFit/>
          </a:bodyPr>
          <a:lstStyle/>
          <a:p>
            <a:r>
              <a:rPr lang="en-AU" dirty="0">
                <a:hlinkClick r:id="rId5"/>
              </a:rPr>
              <a:t>https://www.youtube.com/watch?v=gi5UfSIf0BM</a:t>
            </a:r>
            <a:endParaRPr lang="en-AU" dirty="0"/>
          </a:p>
        </p:txBody>
      </p:sp>
    </p:spTree>
    <p:extLst>
      <p:ext uri="{BB962C8B-B14F-4D97-AF65-F5344CB8AC3E}">
        <p14:creationId xmlns:p14="http://schemas.microsoft.com/office/powerpoint/2010/main" val="9977657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130" y="59520"/>
            <a:ext cx="9404723" cy="813805"/>
          </a:xfrm>
        </p:spPr>
        <p:txBody>
          <a:bodyPr/>
          <a:lstStyle/>
          <a:p>
            <a:r>
              <a:rPr lang="en-AU" dirty="0"/>
              <a:t>Personal wellbeing</a:t>
            </a:r>
          </a:p>
        </p:txBody>
      </p:sp>
      <p:sp>
        <p:nvSpPr>
          <p:cNvPr id="3" name="Content Placeholder 2"/>
          <p:cNvSpPr>
            <a:spLocks noGrp="1"/>
          </p:cNvSpPr>
          <p:nvPr>
            <p:ph idx="1"/>
          </p:nvPr>
        </p:nvSpPr>
        <p:spPr>
          <a:xfrm>
            <a:off x="0" y="2473833"/>
            <a:ext cx="8946541" cy="4195481"/>
          </a:xfrm>
        </p:spPr>
        <p:txBody>
          <a:bodyPr/>
          <a:lstStyle/>
          <a:p>
            <a:r>
              <a:rPr lang="en-AU" dirty="0"/>
              <a:t>Cultural wellbeing</a:t>
            </a:r>
          </a:p>
          <a:p>
            <a:r>
              <a:rPr lang="en-AU" dirty="0"/>
              <a:t>Social wellbeing</a:t>
            </a:r>
          </a:p>
          <a:p>
            <a:r>
              <a:rPr lang="en-AU" dirty="0"/>
              <a:t>Spiritual wellbeing</a:t>
            </a:r>
          </a:p>
          <a:p>
            <a:r>
              <a:rPr lang="en-AU" dirty="0"/>
              <a:t>Emotional wellbeing</a:t>
            </a:r>
          </a:p>
          <a:p>
            <a:pPr marL="0" indent="0">
              <a:buNone/>
            </a:pPr>
            <a:endParaRPr lang="en-AU" dirty="0"/>
          </a:p>
          <a:p>
            <a:endParaRPr lang="en-AU" dirty="0"/>
          </a:p>
          <a:p>
            <a:endParaRPr lang="en-AU" dirty="0"/>
          </a:p>
        </p:txBody>
      </p:sp>
      <p:pic>
        <p:nvPicPr>
          <p:cNvPr id="5" name="Picture 4">
            <a:extLst>
              <a:ext uri="{FF2B5EF4-FFF2-40B4-BE49-F238E27FC236}">
                <a16:creationId xmlns:a16="http://schemas.microsoft.com/office/drawing/2014/main" id="{FBD5693C-0235-345E-3B1F-E101183AE7CA}"/>
              </a:ext>
            </a:extLst>
          </p:cNvPr>
          <p:cNvPicPr>
            <a:picLocks noChangeAspect="1"/>
          </p:cNvPicPr>
          <p:nvPr/>
        </p:nvPicPr>
        <p:blipFill>
          <a:blip r:embed="rId3"/>
          <a:stretch>
            <a:fillRect/>
          </a:stretch>
        </p:blipFill>
        <p:spPr>
          <a:xfrm>
            <a:off x="2974206" y="895971"/>
            <a:ext cx="9217794" cy="5902509"/>
          </a:xfrm>
          <a:prstGeom prst="rect">
            <a:avLst/>
          </a:prstGeom>
        </p:spPr>
      </p:pic>
    </p:spTree>
    <p:extLst>
      <p:ext uri="{BB962C8B-B14F-4D97-AF65-F5344CB8AC3E}">
        <p14:creationId xmlns:p14="http://schemas.microsoft.com/office/powerpoint/2010/main" val="1996097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Activity</a:t>
            </a:r>
          </a:p>
        </p:txBody>
      </p:sp>
      <p:pic>
        <p:nvPicPr>
          <p:cNvPr id="4" name="Content Placeholder 3"/>
          <p:cNvPicPr>
            <a:picLocks noGrp="1" noChangeAspect="1"/>
          </p:cNvPicPr>
          <p:nvPr>
            <p:ph idx="1"/>
          </p:nvPr>
        </p:nvPicPr>
        <p:blipFill>
          <a:blip r:embed="rId2"/>
          <a:stretch>
            <a:fillRect/>
          </a:stretch>
        </p:blipFill>
        <p:spPr>
          <a:xfrm>
            <a:off x="2752107" y="14514"/>
            <a:ext cx="7313241" cy="6858000"/>
          </a:xfrm>
          <a:prstGeom prst="rect">
            <a:avLst/>
          </a:prstGeom>
        </p:spPr>
      </p:pic>
    </p:spTree>
    <p:extLst>
      <p:ext uri="{BB962C8B-B14F-4D97-AF65-F5344CB8AC3E}">
        <p14:creationId xmlns:p14="http://schemas.microsoft.com/office/powerpoint/2010/main" val="3258993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62192" y="276631"/>
            <a:ext cx="7372559" cy="3153233"/>
          </a:xfrm>
          <a:prstGeom prst="rect">
            <a:avLst/>
          </a:prstGeom>
        </p:spPr>
      </p:pic>
      <p:pic>
        <p:nvPicPr>
          <p:cNvPr id="5" name="Content Placeholder 4"/>
          <p:cNvPicPr>
            <a:picLocks noGrp="1" noChangeAspect="1"/>
          </p:cNvPicPr>
          <p:nvPr>
            <p:ph idx="1"/>
          </p:nvPr>
        </p:nvPicPr>
        <p:blipFill>
          <a:blip r:embed="rId3"/>
          <a:stretch>
            <a:fillRect/>
          </a:stretch>
        </p:blipFill>
        <p:spPr>
          <a:xfrm>
            <a:off x="1662191" y="3879669"/>
            <a:ext cx="7388707" cy="2734967"/>
          </a:xfrm>
          <a:prstGeom prst="rect">
            <a:avLst/>
          </a:prstGeom>
        </p:spPr>
      </p:pic>
    </p:spTree>
    <p:extLst>
      <p:ext uri="{BB962C8B-B14F-4D97-AF65-F5344CB8AC3E}">
        <p14:creationId xmlns:p14="http://schemas.microsoft.com/office/powerpoint/2010/main" val="23030176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Sources of stress</a:t>
            </a:r>
          </a:p>
        </p:txBody>
      </p:sp>
      <p:sp>
        <p:nvSpPr>
          <p:cNvPr id="3" name="Content Placeholder 2"/>
          <p:cNvSpPr>
            <a:spLocks noGrp="1"/>
          </p:cNvSpPr>
          <p:nvPr>
            <p:ph idx="1"/>
          </p:nvPr>
        </p:nvSpPr>
        <p:spPr/>
        <p:txBody>
          <a:bodyPr/>
          <a:lstStyle/>
          <a:p>
            <a:r>
              <a:rPr lang="en-AU" dirty="0"/>
              <a:t>Complex tasks</a:t>
            </a:r>
          </a:p>
          <a:p>
            <a:endParaRPr lang="en-AU" dirty="0"/>
          </a:p>
          <a:p>
            <a:r>
              <a:rPr lang="en-AU" dirty="0"/>
              <a:t>Cultural issues</a:t>
            </a:r>
          </a:p>
          <a:p>
            <a:endParaRPr lang="en-AU" dirty="0"/>
          </a:p>
          <a:p>
            <a:r>
              <a:rPr lang="en-AU" dirty="0"/>
              <a:t>Work and family conflict</a:t>
            </a:r>
          </a:p>
          <a:p>
            <a:endParaRPr lang="en-AU" dirty="0"/>
          </a:p>
          <a:p>
            <a:r>
              <a:rPr lang="en-AU" dirty="0"/>
              <a:t>Workloads</a:t>
            </a:r>
          </a:p>
        </p:txBody>
      </p:sp>
      <p:sp>
        <p:nvSpPr>
          <p:cNvPr id="5" name="TextBox 4">
            <a:extLst>
              <a:ext uri="{FF2B5EF4-FFF2-40B4-BE49-F238E27FC236}">
                <a16:creationId xmlns:a16="http://schemas.microsoft.com/office/drawing/2014/main" id="{6728167E-EBE7-420A-21AA-35470C165954}"/>
              </a:ext>
            </a:extLst>
          </p:cNvPr>
          <p:cNvSpPr txBox="1"/>
          <p:nvPr/>
        </p:nvSpPr>
        <p:spPr>
          <a:xfrm>
            <a:off x="5576582" y="5183201"/>
            <a:ext cx="6096000"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a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video</a:t>
            </a:r>
            <a:r>
              <a:rPr lang="en-AU" sz="1800" dirty="0">
                <a:effectLst/>
                <a:latin typeface="Calibri" panose="020F0502020204030204" pitchFamily="34" charset="0"/>
                <a:ea typeface="Calibri" panose="020F0502020204030204" pitchFamily="34" charset="0"/>
                <a:cs typeface="Times New Roman" panose="02020603050405020304" pitchFamily="18" charset="0"/>
              </a:rPr>
              <a:t> on work related stress</a:t>
            </a:r>
            <a:endParaRPr lang="en-AU" dirty="0"/>
          </a:p>
        </p:txBody>
      </p:sp>
    </p:spTree>
    <p:extLst>
      <p:ext uri="{BB962C8B-B14F-4D97-AF65-F5344CB8AC3E}">
        <p14:creationId xmlns:p14="http://schemas.microsoft.com/office/powerpoint/2010/main" val="1753134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t="13820" b="6249"/>
          <a:stretch/>
        </p:blipFill>
        <p:spPr>
          <a:xfrm>
            <a:off x="1905000" y="152400"/>
            <a:ext cx="8686800" cy="5715000"/>
          </a:xfrm>
        </p:spPr>
      </p:pic>
    </p:spTree>
    <p:extLst>
      <p:ext uri="{BB962C8B-B14F-4D97-AF65-F5344CB8AC3E}">
        <p14:creationId xmlns:p14="http://schemas.microsoft.com/office/powerpoint/2010/main" val="2168134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Signs of stress</a:t>
            </a:r>
          </a:p>
        </p:txBody>
      </p:sp>
      <p:sp>
        <p:nvSpPr>
          <p:cNvPr id="3" name="Content Placeholder 2"/>
          <p:cNvSpPr>
            <a:spLocks noGrp="1"/>
          </p:cNvSpPr>
          <p:nvPr>
            <p:ph idx="1"/>
          </p:nvPr>
        </p:nvSpPr>
        <p:spPr>
          <a:xfrm>
            <a:off x="1104293" y="2092106"/>
            <a:ext cx="8946541" cy="4195481"/>
          </a:xfrm>
        </p:spPr>
        <p:txBody>
          <a:bodyPr/>
          <a:lstStyle/>
          <a:p>
            <a:r>
              <a:rPr lang="en-AU" dirty="0"/>
              <a:t>Absence from work</a:t>
            </a:r>
          </a:p>
          <a:p>
            <a:endParaRPr lang="en-AU" dirty="0"/>
          </a:p>
          <a:p>
            <a:r>
              <a:rPr lang="en-AU" dirty="0"/>
              <a:t>Alcohol and substance abuse</a:t>
            </a:r>
          </a:p>
          <a:p>
            <a:endParaRPr lang="en-AU" dirty="0"/>
          </a:p>
          <a:p>
            <a:r>
              <a:rPr lang="en-AU" dirty="0"/>
              <a:t>Conflict</a:t>
            </a:r>
          </a:p>
          <a:p>
            <a:endParaRPr lang="en-AU" dirty="0"/>
          </a:p>
          <a:p>
            <a:r>
              <a:rPr lang="en-AU" dirty="0"/>
              <a:t>Poor work performance</a:t>
            </a:r>
          </a:p>
        </p:txBody>
      </p:sp>
      <p:sp>
        <p:nvSpPr>
          <p:cNvPr id="5" name="TextBox 4">
            <a:extLst>
              <a:ext uri="{FF2B5EF4-FFF2-40B4-BE49-F238E27FC236}">
                <a16:creationId xmlns:a16="http://schemas.microsoft.com/office/drawing/2014/main" id="{CF8DA759-287A-F9CF-EA70-CBF3B0504C7A}"/>
              </a:ext>
            </a:extLst>
          </p:cNvPr>
          <p:cNvSpPr txBox="1"/>
          <p:nvPr/>
        </p:nvSpPr>
        <p:spPr>
          <a:xfrm>
            <a:off x="5577563" y="3921036"/>
            <a:ext cx="6096000" cy="1477328"/>
          </a:xfrm>
          <a:prstGeom prst="rect">
            <a:avLst/>
          </a:prstGeom>
          <a:noFill/>
        </p:spPr>
        <p:txBody>
          <a:bodyPr wrap="square">
            <a:spAutoFit/>
          </a:bodyPr>
          <a:lstStyle/>
          <a:p>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learning modules</a:t>
            </a:r>
            <a:r>
              <a:rPr lang="en-AU" sz="1800" dirty="0">
                <a:effectLst/>
                <a:latin typeface="Calibri" panose="020F0502020204030204" pitchFamily="34" charset="0"/>
                <a:ea typeface="Calibri" panose="020F0502020204030204" pitchFamily="34" charset="0"/>
                <a:cs typeface="Times New Roman" panose="02020603050405020304" pitchFamily="18" charset="0"/>
              </a:rPr>
              <a:t> from People at work and access the following sections: </a:t>
            </a:r>
          </a:p>
          <a:p>
            <a:pPr marL="342900" indent="-342900">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Mentally Healthy workplaces, </a:t>
            </a:r>
          </a:p>
          <a:p>
            <a:pPr marL="342900" indent="-342900">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Understanding psychosocial risk assessments </a:t>
            </a:r>
          </a:p>
          <a:p>
            <a:pPr marL="342900" indent="-342900">
              <a:buAutoNum type="arabicPeriod"/>
            </a:pPr>
            <a:r>
              <a:rPr lang="en-AU" sz="1800" dirty="0">
                <a:effectLst/>
                <a:latin typeface="Calibri" panose="020F0502020204030204" pitchFamily="34" charset="0"/>
                <a:ea typeface="Calibri" panose="020F0502020204030204" pitchFamily="34" charset="0"/>
                <a:cs typeface="Times New Roman" panose="02020603050405020304" pitchFamily="18" charset="0"/>
              </a:rPr>
              <a:t>Taking action and implementing control </a:t>
            </a:r>
            <a:endParaRPr lang="en-AU" dirty="0"/>
          </a:p>
        </p:txBody>
      </p:sp>
    </p:spTree>
    <p:extLst>
      <p:ext uri="{BB962C8B-B14F-4D97-AF65-F5344CB8AC3E}">
        <p14:creationId xmlns:p14="http://schemas.microsoft.com/office/powerpoint/2010/main" val="3077177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58BB2-0FD9-6FE4-DFEA-EE2700DB90C7}"/>
              </a:ext>
            </a:extLst>
          </p:cNvPr>
          <p:cNvSpPr>
            <a:spLocks noGrp="1"/>
          </p:cNvSpPr>
          <p:nvPr>
            <p:ph type="title"/>
          </p:nvPr>
        </p:nvSpPr>
        <p:spPr/>
        <p:txBody>
          <a:bodyPr/>
          <a:lstStyle/>
          <a:p>
            <a:r>
              <a:rPr lang="en-US" dirty="0"/>
              <a:t>Effects of Stress</a:t>
            </a:r>
            <a:endParaRPr lang="en-AU" dirty="0"/>
          </a:p>
        </p:txBody>
      </p:sp>
      <p:sp>
        <p:nvSpPr>
          <p:cNvPr id="3" name="Content Placeholder 2">
            <a:extLst>
              <a:ext uri="{FF2B5EF4-FFF2-40B4-BE49-F238E27FC236}">
                <a16:creationId xmlns:a16="http://schemas.microsoft.com/office/drawing/2014/main" id="{A6F793A9-187E-76AF-D9B0-014F83458497}"/>
              </a:ext>
            </a:extLst>
          </p:cNvPr>
          <p:cNvSpPr>
            <a:spLocks noGrp="1"/>
          </p:cNvSpPr>
          <p:nvPr>
            <p:ph idx="1"/>
          </p:nvPr>
        </p:nvSpPr>
        <p:spPr/>
        <p:txBody>
          <a:bodyPr/>
          <a:lstStyle/>
          <a:p>
            <a:r>
              <a:rPr lang="en-US" dirty="0"/>
              <a:t>Stress affects us in many ways, including:</a:t>
            </a:r>
          </a:p>
          <a:p>
            <a:endParaRPr lang="en-US" dirty="0"/>
          </a:p>
          <a:p>
            <a:r>
              <a:rPr lang="en-US" dirty="0"/>
              <a:t>Emotionally – anxiety, depression, tension, anger</a:t>
            </a:r>
          </a:p>
          <a:p>
            <a:r>
              <a:rPr lang="en-US" dirty="0"/>
              <a:t>The way we think – poor concentration, forgetfulness, indecisiveness, apathy, hopelessness</a:t>
            </a:r>
          </a:p>
          <a:p>
            <a:r>
              <a:rPr lang="en-US" dirty="0" err="1"/>
              <a:t>Behaviourally</a:t>
            </a:r>
            <a:r>
              <a:rPr lang="en-US" dirty="0"/>
              <a:t> – increased drinking and smoking, insomnia, accident proneness, weight problems, obsessive-compulsive behaviour, nervousness, gambling.</a:t>
            </a:r>
            <a:endParaRPr lang="en-AU" dirty="0"/>
          </a:p>
        </p:txBody>
      </p:sp>
    </p:spTree>
    <p:extLst>
      <p:ext uri="{BB962C8B-B14F-4D97-AF65-F5344CB8AC3E}">
        <p14:creationId xmlns:p14="http://schemas.microsoft.com/office/powerpoint/2010/main" val="24990568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28024-E6EF-6753-5B8A-A234B365847D}"/>
              </a:ext>
            </a:extLst>
          </p:cNvPr>
          <p:cNvSpPr>
            <a:spLocks noGrp="1"/>
          </p:cNvSpPr>
          <p:nvPr>
            <p:ph type="title"/>
          </p:nvPr>
        </p:nvSpPr>
        <p:spPr>
          <a:xfrm>
            <a:off x="689654" y="191461"/>
            <a:ext cx="9404723" cy="1400530"/>
          </a:xfrm>
        </p:spPr>
        <p:txBody>
          <a:bodyPr/>
          <a:lstStyle/>
          <a:p>
            <a:r>
              <a:rPr lang="en-AU" dirty="0"/>
              <a:t>Stress management</a:t>
            </a:r>
          </a:p>
        </p:txBody>
      </p:sp>
      <p:sp>
        <p:nvSpPr>
          <p:cNvPr id="3" name="Content Placeholder 2">
            <a:extLst>
              <a:ext uri="{FF2B5EF4-FFF2-40B4-BE49-F238E27FC236}">
                <a16:creationId xmlns:a16="http://schemas.microsoft.com/office/drawing/2014/main" id="{9B0E0597-4536-26B3-6ABC-5BD3F5CB652B}"/>
              </a:ext>
            </a:extLst>
          </p:cNvPr>
          <p:cNvSpPr>
            <a:spLocks noGrp="1"/>
          </p:cNvSpPr>
          <p:nvPr>
            <p:ph idx="1"/>
          </p:nvPr>
        </p:nvSpPr>
        <p:spPr>
          <a:xfrm>
            <a:off x="0" y="1248230"/>
            <a:ext cx="12075886" cy="5609770"/>
          </a:xfrm>
        </p:spPr>
        <p:txBody>
          <a:bodyPr>
            <a:normAutofit/>
          </a:bodyPr>
          <a:lstStyle/>
          <a:p>
            <a:r>
              <a:rPr lang="en-US" b="1" dirty="0"/>
              <a:t>Exercise regularly </a:t>
            </a:r>
            <a:r>
              <a:rPr lang="en-US" dirty="0"/>
              <a:t>– regular exercise is a great way to manage stress. You should do some form of exercise that causes you to feel puffed afterwards – a leisurely stroll to the bus stop is not enough! Have at least 20 minutes of exercise 3 times a week.</a:t>
            </a:r>
          </a:p>
          <a:p>
            <a:r>
              <a:rPr lang="en-US" b="1" dirty="0"/>
              <a:t>Avoid conflict </a:t>
            </a:r>
            <a:r>
              <a:rPr lang="en-US" dirty="0"/>
              <a:t>– avoid situations that make you feel stressed such as unnecessary arguments and conflict (although ignoring a problem is not always the best way to reduce stress). Assertiveness is fine but becoming distressed is not.</a:t>
            </a:r>
          </a:p>
          <a:p>
            <a:r>
              <a:rPr lang="en-US" b="1" dirty="0"/>
              <a:t>Relax</a:t>
            </a:r>
            <a:r>
              <a:rPr lang="en-US" dirty="0"/>
              <a:t> – give yourself some time to relax each day and try to spend time with people who make you feel good about yourself.</a:t>
            </a:r>
          </a:p>
          <a:p>
            <a:r>
              <a:rPr lang="en-US" b="1" dirty="0"/>
              <a:t>Eat well </a:t>
            </a:r>
            <a:r>
              <a:rPr lang="en-US" dirty="0"/>
              <a:t>– a nutritious diet is important. Eat plenty of fresh fruit and vegetables and avoid sweet and fatty foods.</a:t>
            </a:r>
          </a:p>
          <a:p>
            <a:r>
              <a:rPr lang="en-US" b="1" dirty="0"/>
              <a:t>Sleep</a:t>
            </a:r>
            <a:r>
              <a:rPr lang="en-US" dirty="0"/>
              <a:t> – a good sleep routine is essential. If you have difficulty falling asleep, do something calm and relaxing before you go to bed like listening to music or reading.</a:t>
            </a:r>
          </a:p>
          <a:p>
            <a:r>
              <a:rPr lang="en-US" b="1" dirty="0"/>
              <a:t>Enjoy your life </a:t>
            </a:r>
            <a:r>
              <a:rPr lang="en-US" dirty="0"/>
              <a:t>– it’s important to make time to have some fun and to get a balance in your life.</a:t>
            </a:r>
            <a:endParaRPr lang="en-AU" dirty="0"/>
          </a:p>
        </p:txBody>
      </p:sp>
    </p:spTree>
    <p:extLst>
      <p:ext uri="{BB962C8B-B14F-4D97-AF65-F5344CB8AC3E}">
        <p14:creationId xmlns:p14="http://schemas.microsoft.com/office/powerpoint/2010/main" val="21013985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Activity</a:t>
            </a:r>
          </a:p>
        </p:txBody>
      </p:sp>
      <p:pic>
        <p:nvPicPr>
          <p:cNvPr id="4" name="Content Placeholder 3"/>
          <p:cNvPicPr>
            <a:picLocks noGrp="1" noChangeAspect="1"/>
          </p:cNvPicPr>
          <p:nvPr>
            <p:ph idx="1"/>
          </p:nvPr>
        </p:nvPicPr>
        <p:blipFill>
          <a:blip r:embed="rId2"/>
          <a:stretch>
            <a:fillRect/>
          </a:stretch>
        </p:blipFill>
        <p:spPr>
          <a:xfrm>
            <a:off x="2790515" y="170543"/>
            <a:ext cx="8984652" cy="6516914"/>
          </a:xfrm>
          <a:prstGeom prst="rect">
            <a:avLst/>
          </a:prstGeom>
        </p:spPr>
      </p:pic>
    </p:spTree>
    <p:extLst>
      <p:ext uri="{BB962C8B-B14F-4D97-AF65-F5344CB8AC3E}">
        <p14:creationId xmlns:p14="http://schemas.microsoft.com/office/powerpoint/2010/main" val="6819183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22213" y="110369"/>
            <a:ext cx="8347573" cy="6637262"/>
          </a:xfrm>
          <a:prstGeom prst="rect">
            <a:avLst/>
          </a:prstGeom>
        </p:spPr>
      </p:pic>
    </p:spTree>
    <p:extLst>
      <p:ext uri="{BB962C8B-B14F-4D97-AF65-F5344CB8AC3E}">
        <p14:creationId xmlns:p14="http://schemas.microsoft.com/office/powerpoint/2010/main" val="3672278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Support and resolution strategies</a:t>
            </a:r>
          </a:p>
        </p:txBody>
      </p:sp>
      <p:sp>
        <p:nvSpPr>
          <p:cNvPr id="3" name="Content Placeholder 2"/>
          <p:cNvSpPr>
            <a:spLocks noGrp="1"/>
          </p:cNvSpPr>
          <p:nvPr>
            <p:ph idx="1"/>
          </p:nvPr>
        </p:nvSpPr>
        <p:spPr>
          <a:xfrm>
            <a:off x="1104293" y="1457832"/>
            <a:ext cx="8946541" cy="4195481"/>
          </a:xfrm>
        </p:spPr>
        <p:txBody>
          <a:bodyPr/>
          <a:lstStyle/>
          <a:p>
            <a:r>
              <a:rPr lang="en-AU" dirty="0"/>
              <a:t>Options for support</a:t>
            </a:r>
          </a:p>
          <a:p>
            <a:pPr lvl="1"/>
            <a:r>
              <a:rPr lang="en-AU" dirty="0"/>
              <a:t>Training</a:t>
            </a:r>
          </a:p>
          <a:p>
            <a:pPr lvl="1"/>
            <a:r>
              <a:rPr lang="en-AU" dirty="0"/>
              <a:t>Sharing the workload</a:t>
            </a:r>
          </a:p>
          <a:p>
            <a:pPr lvl="1"/>
            <a:r>
              <a:rPr lang="en-AU" dirty="0"/>
              <a:t>Group activities</a:t>
            </a:r>
          </a:p>
          <a:p>
            <a:pPr lvl="1"/>
            <a:r>
              <a:rPr lang="en-AU" dirty="0"/>
              <a:t>Job design</a:t>
            </a:r>
          </a:p>
          <a:p>
            <a:pPr lvl="1"/>
            <a:r>
              <a:rPr lang="en-AU" dirty="0"/>
              <a:t>Time off</a:t>
            </a:r>
          </a:p>
          <a:p>
            <a:pPr lvl="1"/>
            <a:r>
              <a:rPr lang="en-AU" dirty="0"/>
              <a:t>Employee Assistance Programs (EAP)</a:t>
            </a:r>
          </a:p>
          <a:p>
            <a:pPr lvl="1"/>
            <a:r>
              <a:rPr lang="en-AU" dirty="0"/>
              <a:t>Mediation</a:t>
            </a:r>
          </a:p>
          <a:p>
            <a:pPr lvl="1"/>
            <a:r>
              <a:rPr lang="en-AU" dirty="0"/>
              <a:t>Counselling</a:t>
            </a:r>
          </a:p>
        </p:txBody>
      </p:sp>
      <p:sp>
        <p:nvSpPr>
          <p:cNvPr id="5" name="TextBox 4">
            <a:extLst>
              <a:ext uri="{FF2B5EF4-FFF2-40B4-BE49-F238E27FC236}">
                <a16:creationId xmlns:a16="http://schemas.microsoft.com/office/drawing/2014/main" id="{C7EF7588-878D-4471-2B0A-541077D6E7F0}"/>
              </a:ext>
            </a:extLst>
          </p:cNvPr>
          <p:cNvSpPr txBox="1"/>
          <p:nvPr/>
        </p:nvSpPr>
        <p:spPr>
          <a:xfrm>
            <a:off x="943520" y="5653313"/>
            <a:ext cx="10304960" cy="646331"/>
          </a:xfrm>
          <a:prstGeom prst="rect">
            <a:avLst/>
          </a:prstGeom>
          <a:noFill/>
        </p:spPr>
        <p:txBody>
          <a:bodyPr wrap="square">
            <a:spAutoFit/>
          </a:bodyPr>
          <a:lstStyle/>
          <a:p>
            <a:r>
              <a:rPr lang="en-AU" dirty="0"/>
              <a:t>Choose 3 of these previous strategies and discuss how they can support employees to improve their performance</a:t>
            </a:r>
          </a:p>
        </p:txBody>
      </p:sp>
    </p:spTree>
    <p:extLst>
      <p:ext uri="{BB962C8B-B14F-4D97-AF65-F5344CB8AC3E}">
        <p14:creationId xmlns:p14="http://schemas.microsoft.com/office/powerpoint/2010/main" val="4241416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Professional </a:t>
            </a:r>
            <a:r>
              <a:rPr lang="en-AU"/>
              <a:t>development opportunities</a:t>
            </a:r>
            <a:endParaRPr lang="en-AU" dirty="0"/>
          </a:p>
        </p:txBody>
      </p:sp>
      <p:sp>
        <p:nvSpPr>
          <p:cNvPr id="3" name="Content Placeholder 2"/>
          <p:cNvSpPr>
            <a:spLocks noGrp="1"/>
          </p:cNvSpPr>
          <p:nvPr>
            <p:ph idx="1"/>
          </p:nvPr>
        </p:nvSpPr>
        <p:spPr/>
        <p:txBody>
          <a:bodyPr>
            <a:normAutofit lnSpcReduction="10000"/>
          </a:bodyPr>
          <a:lstStyle/>
          <a:p>
            <a:r>
              <a:rPr lang="en-AU" dirty="0"/>
              <a:t>Career planning and development</a:t>
            </a:r>
          </a:p>
          <a:p>
            <a:r>
              <a:rPr lang="en-AU" dirty="0"/>
              <a:t>Coaching, mentoring and/or supervision</a:t>
            </a:r>
          </a:p>
          <a:p>
            <a:r>
              <a:rPr lang="en-AU" dirty="0"/>
              <a:t>Formal/informal learning programs</a:t>
            </a:r>
          </a:p>
          <a:p>
            <a:r>
              <a:rPr lang="en-AU" dirty="0"/>
              <a:t>Internal/external training</a:t>
            </a:r>
          </a:p>
          <a:p>
            <a:r>
              <a:rPr lang="en-AU" dirty="0"/>
              <a:t>Performance appraisals</a:t>
            </a:r>
          </a:p>
          <a:p>
            <a:r>
              <a:rPr lang="en-AU" dirty="0"/>
              <a:t>Personal study</a:t>
            </a:r>
          </a:p>
          <a:p>
            <a:r>
              <a:rPr lang="en-AU" dirty="0"/>
              <a:t>Quality assurance assessments and recommendations</a:t>
            </a:r>
          </a:p>
          <a:p>
            <a:r>
              <a:rPr lang="en-AU" dirty="0"/>
              <a:t>Recognition of current competence/skills recognition</a:t>
            </a:r>
          </a:p>
          <a:p>
            <a:r>
              <a:rPr lang="en-AU" dirty="0"/>
              <a:t>Work experience/ exchange opportunities</a:t>
            </a:r>
          </a:p>
          <a:p>
            <a:r>
              <a:rPr lang="en-AU" dirty="0"/>
              <a:t>Work skills assessment</a:t>
            </a:r>
          </a:p>
        </p:txBody>
      </p:sp>
    </p:spTree>
    <p:extLst>
      <p:ext uri="{BB962C8B-B14F-4D97-AF65-F5344CB8AC3E}">
        <p14:creationId xmlns:p14="http://schemas.microsoft.com/office/powerpoint/2010/main" val="24838059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Professional development</a:t>
            </a:r>
          </a:p>
        </p:txBody>
      </p:sp>
      <p:sp>
        <p:nvSpPr>
          <p:cNvPr id="3" name="Content Placeholder 2"/>
          <p:cNvSpPr>
            <a:spLocks noGrp="1"/>
          </p:cNvSpPr>
          <p:nvPr>
            <p:ph idx="1"/>
          </p:nvPr>
        </p:nvSpPr>
        <p:spPr/>
        <p:txBody>
          <a:bodyPr>
            <a:normAutofit/>
          </a:bodyPr>
          <a:lstStyle/>
          <a:p>
            <a:r>
              <a:rPr lang="en-AU" dirty="0"/>
              <a:t>Maintaining records and documents</a:t>
            </a:r>
          </a:p>
        </p:txBody>
      </p:sp>
      <p:pic>
        <p:nvPicPr>
          <p:cNvPr id="5" name="Picture 4">
            <a:extLst>
              <a:ext uri="{FF2B5EF4-FFF2-40B4-BE49-F238E27FC236}">
                <a16:creationId xmlns:a16="http://schemas.microsoft.com/office/drawing/2014/main" id="{BE363929-AF8A-AC53-BE09-372A1205782A}"/>
              </a:ext>
            </a:extLst>
          </p:cNvPr>
          <p:cNvPicPr>
            <a:picLocks noChangeAspect="1"/>
          </p:cNvPicPr>
          <p:nvPr/>
        </p:nvPicPr>
        <p:blipFill>
          <a:blip r:embed="rId3"/>
          <a:stretch>
            <a:fillRect/>
          </a:stretch>
        </p:blipFill>
        <p:spPr>
          <a:xfrm>
            <a:off x="2691898" y="2712416"/>
            <a:ext cx="6379401" cy="3877070"/>
          </a:xfrm>
          <a:prstGeom prst="rect">
            <a:avLst/>
          </a:prstGeom>
        </p:spPr>
      </p:pic>
    </p:spTree>
    <p:extLst>
      <p:ext uri="{BB962C8B-B14F-4D97-AF65-F5344CB8AC3E}">
        <p14:creationId xmlns:p14="http://schemas.microsoft.com/office/powerpoint/2010/main" val="24683819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3316C-B8DA-9412-C3BA-1A38D4F6EA67}"/>
              </a:ext>
            </a:extLst>
          </p:cNvPr>
          <p:cNvSpPr>
            <a:spLocks noGrp="1"/>
          </p:cNvSpPr>
          <p:nvPr>
            <p:ph type="title"/>
          </p:nvPr>
        </p:nvSpPr>
        <p:spPr/>
        <p:txBody>
          <a:bodyPr/>
          <a:lstStyle/>
          <a:p>
            <a:r>
              <a:rPr lang="en-AU" dirty="0"/>
              <a:t>Workplace legislation</a:t>
            </a:r>
          </a:p>
        </p:txBody>
      </p:sp>
      <p:sp>
        <p:nvSpPr>
          <p:cNvPr id="3" name="Content Placeholder 2">
            <a:extLst>
              <a:ext uri="{FF2B5EF4-FFF2-40B4-BE49-F238E27FC236}">
                <a16:creationId xmlns:a16="http://schemas.microsoft.com/office/drawing/2014/main" id="{052263F0-E4B5-E70F-2FD2-A19325E6F859}"/>
              </a:ext>
            </a:extLst>
          </p:cNvPr>
          <p:cNvSpPr>
            <a:spLocks noGrp="1"/>
          </p:cNvSpPr>
          <p:nvPr>
            <p:ph idx="1"/>
          </p:nvPr>
        </p:nvSpPr>
        <p:spPr/>
        <p:txBody>
          <a:bodyPr/>
          <a:lstStyle/>
          <a:p>
            <a:r>
              <a:rPr lang="en-US" dirty="0"/>
              <a:t>Equal Employment Opportunity (EEO) and anti-discrimination</a:t>
            </a:r>
          </a:p>
          <a:p>
            <a:r>
              <a:rPr lang="en-AU" dirty="0"/>
              <a:t>Workplace health and safety</a:t>
            </a:r>
            <a:endParaRPr lang="en-US" dirty="0"/>
          </a:p>
          <a:p>
            <a:r>
              <a:rPr lang="en-AU" dirty="0"/>
              <a:t>Industrial relations</a:t>
            </a:r>
            <a:endParaRPr lang="en-US" dirty="0"/>
          </a:p>
          <a:p>
            <a:r>
              <a:rPr lang="en-AU" dirty="0"/>
              <a:t>Consumer protection</a:t>
            </a:r>
          </a:p>
        </p:txBody>
      </p:sp>
      <p:pic>
        <p:nvPicPr>
          <p:cNvPr id="5" name="Picture 4">
            <a:extLst>
              <a:ext uri="{FF2B5EF4-FFF2-40B4-BE49-F238E27FC236}">
                <a16:creationId xmlns:a16="http://schemas.microsoft.com/office/drawing/2014/main" id="{A61E2A02-3C84-C4B1-34F2-B6A919766E73}"/>
              </a:ext>
            </a:extLst>
          </p:cNvPr>
          <p:cNvPicPr>
            <a:picLocks noChangeAspect="1"/>
          </p:cNvPicPr>
          <p:nvPr/>
        </p:nvPicPr>
        <p:blipFill>
          <a:blip r:embed="rId3"/>
          <a:stretch>
            <a:fillRect/>
          </a:stretch>
        </p:blipFill>
        <p:spPr>
          <a:xfrm>
            <a:off x="1633203" y="4138016"/>
            <a:ext cx="7430537" cy="2267266"/>
          </a:xfrm>
          <a:prstGeom prst="rect">
            <a:avLst/>
          </a:prstGeom>
        </p:spPr>
      </p:pic>
    </p:spTree>
    <p:extLst>
      <p:ext uri="{BB962C8B-B14F-4D97-AF65-F5344CB8AC3E}">
        <p14:creationId xmlns:p14="http://schemas.microsoft.com/office/powerpoint/2010/main" val="21300131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44054-EAC4-B7F0-DCBC-7AD2DF3A1EB0}"/>
              </a:ext>
            </a:extLst>
          </p:cNvPr>
          <p:cNvSpPr>
            <a:spLocks noGrp="1"/>
          </p:cNvSpPr>
          <p:nvPr>
            <p:ph type="title"/>
          </p:nvPr>
        </p:nvSpPr>
        <p:spPr/>
        <p:txBody>
          <a:bodyPr/>
          <a:lstStyle/>
          <a:p>
            <a:r>
              <a:rPr lang="en-AU" dirty="0"/>
              <a:t>Business technology</a:t>
            </a:r>
          </a:p>
        </p:txBody>
      </p:sp>
      <p:sp>
        <p:nvSpPr>
          <p:cNvPr id="3" name="Content Placeholder 2">
            <a:extLst>
              <a:ext uri="{FF2B5EF4-FFF2-40B4-BE49-F238E27FC236}">
                <a16:creationId xmlns:a16="http://schemas.microsoft.com/office/drawing/2014/main" id="{A953579E-0004-3C83-9E14-CB9267911FBE}"/>
              </a:ext>
            </a:extLst>
          </p:cNvPr>
          <p:cNvSpPr>
            <a:spLocks noGrp="1"/>
          </p:cNvSpPr>
          <p:nvPr>
            <p:ph idx="1"/>
          </p:nvPr>
        </p:nvSpPr>
        <p:spPr/>
        <p:txBody>
          <a:bodyPr/>
          <a:lstStyle/>
          <a:p>
            <a:r>
              <a:rPr lang="en-AU" dirty="0"/>
              <a:t>Computers</a:t>
            </a:r>
          </a:p>
          <a:p>
            <a:r>
              <a:rPr lang="en-AU" dirty="0"/>
              <a:t>Software</a:t>
            </a:r>
          </a:p>
          <a:p>
            <a:r>
              <a:rPr lang="en-AU" dirty="0"/>
              <a:t>Accounting systems</a:t>
            </a:r>
          </a:p>
          <a:p>
            <a:r>
              <a:rPr lang="en-AU" dirty="0"/>
              <a:t>Inventory control systems - </a:t>
            </a:r>
            <a:r>
              <a:rPr lang="en-US" dirty="0"/>
              <a:t>Inventory control systems are used in many businesses including retail stores and businesses, warehouses and manufacturers. The system keeps track of stock or products held onsite and when they are sold and need to be replaced.</a:t>
            </a:r>
            <a:endParaRPr lang="en-AU" dirty="0"/>
          </a:p>
          <a:p>
            <a:r>
              <a:rPr lang="en-AU" dirty="0"/>
              <a:t>Mobile technology</a:t>
            </a:r>
          </a:p>
        </p:txBody>
      </p:sp>
    </p:spTree>
    <p:extLst>
      <p:ext uri="{BB962C8B-B14F-4D97-AF65-F5344CB8AC3E}">
        <p14:creationId xmlns:p14="http://schemas.microsoft.com/office/powerpoint/2010/main" val="15930327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p:cNvGraphicFramePr>
            <a:graphicFrameLocks noGrp="1"/>
          </p:cNvGraphicFramePr>
          <p:nvPr>
            <p:ph idx="1"/>
            <p:extLst>
              <p:ext uri="{D42A27DB-BD31-4B8C-83A1-F6EECF244321}">
                <p14:modId xmlns:p14="http://schemas.microsoft.com/office/powerpoint/2010/main" val="394078935"/>
              </p:ext>
            </p:extLst>
          </p:nvPr>
        </p:nvGraphicFramePr>
        <p:xfrm>
          <a:off x="1748971" y="1719031"/>
          <a:ext cx="7848600" cy="4724400"/>
        </p:xfrm>
        <a:graphic>
          <a:graphicData uri="http://schemas.openxmlformats.org/drawingml/2006/table">
            <a:tbl>
              <a:tblPr firstRow="1" firstCol="1" bandRow="1">
                <a:tableStyleId>{5C22544A-7EE6-4342-B048-85BDC9FD1C3A}</a:tableStyleId>
              </a:tblPr>
              <a:tblGrid>
                <a:gridCol w="1600201">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76599">
                  <a:extLst>
                    <a:ext uri="{9D8B030D-6E8A-4147-A177-3AD203B41FA5}">
                      <a16:colId xmlns:a16="http://schemas.microsoft.com/office/drawing/2014/main" val="20002"/>
                    </a:ext>
                  </a:extLst>
                </a:gridCol>
              </a:tblGrid>
              <a:tr h="624869">
                <a:tc>
                  <a:txBody>
                    <a:bodyPr/>
                    <a:lstStyle/>
                    <a:p>
                      <a:pPr marL="0" marR="0">
                        <a:lnSpc>
                          <a:spcPct val="115000"/>
                        </a:lnSpc>
                        <a:spcBef>
                          <a:spcPts val="0"/>
                        </a:spcBef>
                        <a:spcAft>
                          <a:spcPts val="0"/>
                        </a:spcAft>
                      </a:pPr>
                      <a:r>
                        <a:rPr lang="en-US" sz="1100" dirty="0">
                          <a:effectLst/>
                          <a:latin typeface="Arial" pitchFamily="34" charset="0"/>
                          <a:cs typeface="Arial" pitchFamily="34" charset="0"/>
                        </a:rPr>
                        <a:t> </a:t>
                      </a:r>
                      <a:endParaRPr lang="en-US"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1400" dirty="0">
                          <a:effectLst/>
                          <a:latin typeface="Arial" pitchFamily="34" charset="0"/>
                          <a:cs typeface="Arial" pitchFamily="34" charset="0"/>
                        </a:rPr>
                        <a:t>Urgent</a:t>
                      </a:r>
                      <a:endParaRPr lang="en-US" sz="14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1400" dirty="0">
                          <a:effectLst/>
                          <a:latin typeface="Arial" pitchFamily="34" charset="0"/>
                          <a:cs typeface="Arial" pitchFamily="34" charset="0"/>
                        </a:rPr>
                        <a:t>Not Urgent</a:t>
                      </a:r>
                      <a:endParaRPr lang="en-US" sz="1400"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0"/>
                  </a:ext>
                </a:extLst>
              </a:tr>
              <a:tr h="629946">
                <a:tc>
                  <a:txBody>
                    <a:bodyPr/>
                    <a:lstStyle/>
                    <a:p>
                      <a:pPr marL="0" marR="0">
                        <a:lnSpc>
                          <a:spcPct val="115000"/>
                        </a:lnSpc>
                        <a:spcBef>
                          <a:spcPts val="0"/>
                        </a:spcBef>
                        <a:spcAft>
                          <a:spcPts val="0"/>
                        </a:spcAft>
                      </a:pPr>
                      <a:r>
                        <a:rPr lang="en-US" sz="1400" dirty="0">
                          <a:effectLst/>
                          <a:latin typeface="Arial" pitchFamily="34" charset="0"/>
                          <a:cs typeface="Arial" pitchFamily="34" charset="0"/>
                        </a:rPr>
                        <a:t>Important</a:t>
                      </a:r>
                    </a:p>
                    <a:p>
                      <a:pPr marL="0" marR="0">
                        <a:lnSpc>
                          <a:spcPct val="115000"/>
                        </a:lnSpc>
                        <a:spcBef>
                          <a:spcPts val="0"/>
                        </a:spcBef>
                        <a:spcAft>
                          <a:spcPts val="0"/>
                        </a:spcAft>
                      </a:pPr>
                      <a:r>
                        <a:rPr lang="en-US" sz="1100" dirty="0">
                          <a:effectLst/>
                          <a:latin typeface="Arial" pitchFamily="34" charset="0"/>
                          <a:cs typeface="Arial" pitchFamily="34" charset="0"/>
                        </a:rPr>
                        <a:t> </a:t>
                      </a:r>
                    </a:p>
                    <a:p>
                      <a:pPr marL="0" marR="0">
                        <a:lnSpc>
                          <a:spcPct val="115000"/>
                        </a:lnSpc>
                        <a:spcBef>
                          <a:spcPts val="0"/>
                        </a:spcBef>
                        <a:spcAft>
                          <a:spcPts val="0"/>
                        </a:spcAft>
                      </a:pPr>
                      <a:r>
                        <a:rPr lang="en-US" sz="1100" dirty="0">
                          <a:effectLst/>
                          <a:latin typeface="Arial" pitchFamily="34" charset="0"/>
                          <a:cs typeface="Arial" pitchFamily="34" charset="0"/>
                        </a:rPr>
                        <a:t> </a:t>
                      </a:r>
                      <a:endParaRPr lang="en-US"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1400" b="1" dirty="0">
                          <a:effectLst/>
                          <a:latin typeface="Arial" pitchFamily="34" charset="0"/>
                          <a:cs typeface="Arial" pitchFamily="34" charset="0"/>
                        </a:rPr>
                        <a:t> Do</a:t>
                      </a:r>
                      <a:r>
                        <a:rPr lang="en-US" sz="1400" b="1" baseline="0" dirty="0">
                          <a:effectLst/>
                          <a:latin typeface="Arial" pitchFamily="34" charset="0"/>
                          <a:cs typeface="Arial" pitchFamily="34" charset="0"/>
                        </a:rPr>
                        <a:t> Now</a:t>
                      </a:r>
                      <a:endParaRPr lang="en-US" sz="1400" b="1"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1400" b="1" dirty="0">
                          <a:effectLst/>
                          <a:latin typeface="Arial" pitchFamily="34" charset="0"/>
                          <a:cs typeface="Arial" pitchFamily="34" charset="0"/>
                        </a:rPr>
                        <a:t>Plan</a:t>
                      </a:r>
                      <a:r>
                        <a:rPr lang="en-US" sz="1400" b="1" baseline="0" dirty="0">
                          <a:effectLst/>
                          <a:latin typeface="Arial" pitchFamily="34" charset="0"/>
                          <a:cs typeface="Arial" pitchFamily="34" charset="0"/>
                        </a:rPr>
                        <a:t> to Do</a:t>
                      </a:r>
                      <a:endParaRPr lang="en-US" sz="1400" b="1"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1"/>
                  </a:ext>
                </a:extLst>
              </a:tr>
              <a:tr h="3469585">
                <a:tc>
                  <a:txBody>
                    <a:bodyPr/>
                    <a:lstStyle/>
                    <a:p>
                      <a:pPr marL="0" marR="0">
                        <a:lnSpc>
                          <a:spcPct val="115000"/>
                        </a:lnSpc>
                        <a:spcBef>
                          <a:spcPts val="0"/>
                        </a:spcBef>
                        <a:spcAft>
                          <a:spcPts val="0"/>
                        </a:spcAft>
                      </a:pPr>
                      <a:r>
                        <a:rPr lang="en-US" sz="1400" dirty="0">
                          <a:effectLst/>
                          <a:latin typeface="Arial" pitchFamily="34" charset="0"/>
                          <a:cs typeface="Arial" pitchFamily="34" charset="0"/>
                        </a:rPr>
                        <a:t>Not Important</a:t>
                      </a:r>
                    </a:p>
                    <a:p>
                      <a:pPr marL="0" marR="0">
                        <a:lnSpc>
                          <a:spcPct val="115000"/>
                        </a:lnSpc>
                        <a:spcBef>
                          <a:spcPts val="0"/>
                        </a:spcBef>
                        <a:spcAft>
                          <a:spcPts val="0"/>
                        </a:spcAft>
                      </a:pPr>
                      <a:r>
                        <a:rPr lang="en-US" sz="1100" dirty="0">
                          <a:effectLst/>
                          <a:latin typeface="Arial" pitchFamily="34" charset="0"/>
                          <a:cs typeface="Arial" pitchFamily="34" charset="0"/>
                        </a:rPr>
                        <a:t> </a:t>
                      </a:r>
                    </a:p>
                    <a:p>
                      <a:pPr marL="0" marR="0">
                        <a:lnSpc>
                          <a:spcPct val="115000"/>
                        </a:lnSpc>
                        <a:spcBef>
                          <a:spcPts val="0"/>
                        </a:spcBef>
                        <a:spcAft>
                          <a:spcPts val="0"/>
                        </a:spcAft>
                      </a:pPr>
                      <a:r>
                        <a:rPr lang="en-US" sz="1100" dirty="0">
                          <a:effectLst/>
                          <a:latin typeface="Arial" pitchFamily="34" charset="0"/>
                          <a:cs typeface="Arial" pitchFamily="34" charset="0"/>
                        </a:rPr>
                        <a:t> </a:t>
                      </a:r>
                      <a:endParaRPr lang="en-US" sz="1100"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1400" b="1" dirty="0">
                          <a:effectLst/>
                          <a:latin typeface="Arial" pitchFamily="34" charset="0"/>
                          <a:cs typeface="Arial" pitchFamily="34" charset="0"/>
                        </a:rPr>
                        <a:t> Reject</a:t>
                      </a:r>
                    </a:p>
                    <a:p>
                      <a:pPr marL="285750" marR="0" indent="-285750">
                        <a:lnSpc>
                          <a:spcPct val="150000"/>
                        </a:lnSpc>
                        <a:spcBef>
                          <a:spcPts val="0"/>
                        </a:spcBef>
                        <a:spcAft>
                          <a:spcPts val="0"/>
                        </a:spcAft>
                        <a:buFont typeface="Arial" pitchFamily="34" charset="0"/>
                        <a:buChar char="•"/>
                      </a:pPr>
                      <a:r>
                        <a:rPr lang="en-US" sz="1400" b="1" dirty="0">
                          <a:effectLst/>
                          <a:latin typeface="Arial" pitchFamily="34" charset="0"/>
                          <a:ea typeface="Calibri"/>
                          <a:cs typeface="Arial" pitchFamily="34" charset="0"/>
                        </a:rPr>
                        <a:t>Trivial requests from others </a:t>
                      </a:r>
                    </a:p>
                    <a:p>
                      <a:pPr marL="285750" marR="0" indent="-285750">
                        <a:lnSpc>
                          <a:spcPct val="150000"/>
                        </a:lnSpc>
                        <a:spcBef>
                          <a:spcPts val="0"/>
                        </a:spcBef>
                        <a:spcAft>
                          <a:spcPts val="0"/>
                        </a:spcAft>
                        <a:buFont typeface="Arial" pitchFamily="34" charset="0"/>
                        <a:buChar char="•"/>
                      </a:pPr>
                      <a:r>
                        <a:rPr lang="en-US" sz="1400" b="1" dirty="0">
                          <a:effectLst/>
                          <a:latin typeface="Arial" pitchFamily="34" charset="0"/>
                          <a:ea typeface="Calibri"/>
                          <a:cs typeface="Arial" pitchFamily="34" charset="0"/>
                        </a:rPr>
                        <a:t>Apparent emergencies</a:t>
                      </a:r>
                    </a:p>
                    <a:p>
                      <a:pPr marL="285750" marR="0" indent="-285750">
                        <a:lnSpc>
                          <a:spcPct val="150000"/>
                        </a:lnSpc>
                        <a:spcBef>
                          <a:spcPts val="0"/>
                        </a:spcBef>
                        <a:spcAft>
                          <a:spcPts val="0"/>
                        </a:spcAft>
                        <a:buFont typeface="Arial" pitchFamily="34" charset="0"/>
                        <a:buChar char="•"/>
                      </a:pPr>
                      <a:r>
                        <a:rPr lang="en-US" sz="1400" b="1" dirty="0">
                          <a:effectLst/>
                          <a:latin typeface="Arial" pitchFamily="34" charset="0"/>
                          <a:ea typeface="Calibri"/>
                          <a:cs typeface="Arial" pitchFamily="34" charset="0"/>
                        </a:rPr>
                        <a:t>Interruptions and distractions</a:t>
                      </a:r>
                    </a:p>
                    <a:p>
                      <a:pPr marL="0" marR="0" indent="0">
                        <a:lnSpc>
                          <a:spcPct val="150000"/>
                        </a:lnSpc>
                        <a:spcBef>
                          <a:spcPts val="0"/>
                        </a:spcBef>
                        <a:spcAft>
                          <a:spcPts val="0"/>
                        </a:spcAft>
                        <a:buFont typeface="Arial" pitchFamily="34" charset="0"/>
                        <a:buNone/>
                      </a:pPr>
                      <a:endParaRPr lang="en-US" sz="600" b="1" dirty="0">
                        <a:effectLst/>
                        <a:latin typeface="Arial" pitchFamily="34" charset="0"/>
                        <a:ea typeface="Calibri"/>
                        <a:cs typeface="Arial" pitchFamily="34" charset="0"/>
                      </a:endParaRPr>
                    </a:p>
                    <a:p>
                      <a:pPr marL="0" marR="0" indent="0">
                        <a:lnSpc>
                          <a:spcPct val="100000"/>
                        </a:lnSpc>
                        <a:spcBef>
                          <a:spcPts val="0"/>
                        </a:spcBef>
                        <a:spcAft>
                          <a:spcPts val="0"/>
                        </a:spcAft>
                        <a:buFont typeface="Arial" pitchFamily="34" charset="0"/>
                        <a:buNone/>
                      </a:pPr>
                      <a:r>
                        <a:rPr lang="en-US" sz="1400" b="1" dirty="0">
                          <a:effectLst/>
                          <a:latin typeface="Arial" pitchFamily="34" charset="0"/>
                          <a:ea typeface="Calibri"/>
                          <a:cs typeface="Arial" pitchFamily="34" charset="0"/>
                        </a:rPr>
                        <a:t>Scrutinize</a:t>
                      </a:r>
                      <a:r>
                        <a:rPr lang="en-US" sz="1400" b="1" baseline="0" dirty="0">
                          <a:effectLst/>
                          <a:latin typeface="Arial" pitchFamily="34" charset="0"/>
                          <a:ea typeface="Calibri"/>
                          <a:cs typeface="Arial" pitchFamily="34" charset="0"/>
                        </a:rPr>
                        <a:t> and probe demands.  Help originators to re-assess.  Wherever possible reject and avoid these tasks.</a:t>
                      </a:r>
                      <a:endParaRPr lang="en-US" sz="1400" b="1" dirty="0">
                        <a:effectLst/>
                        <a:latin typeface="Arial" pitchFamily="34" charset="0"/>
                        <a:ea typeface="Calibri"/>
                        <a:cs typeface="Arial" pitchFamily="34" charset="0"/>
                      </a:endParaRPr>
                    </a:p>
                  </a:txBody>
                  <a:tcPr marL="68580" marR="68580" marT="0" marB="0"/>
                </a:tc>
                <a:tc>
                  <a:txBody>
                    <a:bodyPr/>
                    <a:lstStyle/>
                    <a:p>
                      <a:pPr marL="0" marR="0">
                        <a:lnSpc>
                          <a:spcPct val="115000"/>
                        </a:lnSpc>
                        <a:spcBef>
                          <a:spcPts val="0"/>
                        </a:spcBef>
                        <a:spcAft>
                          <a:spcPts val="0"/>
                        </a:spcAft>
                      </a:pPr>
                      <a:r>
                        <a:rPr lang="en-US" sz="1400" b="1" dirty="0">
                          <a:effectLst/>
                          <a:latin typeface="Arial" pitchFamily="34" charset="0"/>
                          <a:cs typeface="Arial" pitchFamily="34" charset="0"/>
                        </a:rPr>
                        <a:t>Resist</a:t>
                      </a:r>
                    </a:p>
                    <a:p>
                      <a:pPr marL="285750" marR="0" indent="-285750">
                        <a:lnSpc>
                          <a:spcPct val="100000"/>
                        </a:lnSpc>
                        <a:spcBef>
                          <a:spcPts val="0"/>
                        </a:spcBef>
                        <a:spcAft>
                          <a:spcPts val="0"/>
                        </a:spcAft>
                        <a:buFont typeface="Arial" pitchFamily="34" charset="0"/>
                        <a:buChar char="•"/>
                      </a:pPr>
                      <a:r>
                        <a:rPr lang="en-US" sz="1400" b="1" dirty="0">
                          <a:effectLst/>
                          <a:latin typeface="Arial" pitchFamily="34" charset="0"/>
                          <a:ea typeface="Calibri"/>
                          <a:cs typeface="Arial" pitchFamily="34" charset="0"/>
                        </a:rPr>
                        <a:t>‘Comfort’ activities,</a:t>
                      </a:r>
                      <a:r>
                        <a:rPr lang="en-US" sz="1400" b="1" baseline="0" dirty="0">
                          <a:effectLst/>
                          <a:latin typeface="Arial" pitchFamily="34" charset="0"/>
                          <a:ea typeface="Calibri"/>
                          <a:cs typeface="Arial" pitchFamily="34" charset="0"/>
                        </a:rPr>
                        <a:t> computer games, net surfing</a:t>
                      </a:r>
                    </a:p>
                    <a:p>
                      <a:pPr marL="0" marR="0" indent="0">
                        <a:lnSpc>
                          <a:spcPct val="100000"/>
                        </a:lnSpc>
                        <a:spcBef>
                          <a:spcPts val="0"/>
                        </a:spcBef>
                        <a:spcAft>
                          <a:spcPts val="0"/>
                        </a:spcAft>
                        <a:buFont typeface="Arial" pitchFamily="34" charset="0"/>
                        <a:buNone/>
                      </a:pPr>
                      <a:endParaRPr lang="en-US" sz="600" b="1" baseline="0" dirty="0">
                        <a:effectLst/>
                        <a:latin typeface="Arial" pitchFamily="34" charset="0"/>
                        <a:ea typeface="Calibri"/>
                        <a:cs typeface="Arial" pitchFamily="34" charset="0"/>
                      </a:endParaRPr>
                    </a:p>
                    <a:p>
                      <a:pPr marL="285750" marR="0" indent="-285750">
                        <a:lnSpc>
                          <a:spcPct val="100000"/>
                        </a:lnSpc>
                        <a:spcBef>
                          <a:spcPts val="0"/>
                        </a:spcBef>
                        <a:spcAft>
                          <a:spcPts val="0"/>
                        </a:spcAft>
                        <a:buFont typeface="Arial" pitchFamily="34" charset="0"/>
                        <a:buChar char="•"/>
                      </a:pPr>
                      <a:r>
                        <a:rPr lang="en-US" sz="1400" b="1" baseline="0" dirty="0">
                          <a:effectLst/>
                          <a:latin typeface="Arial" pitchFamily="34" charset="0"/>
                          <a:ea typeface="Calibri"/>
                          <a:cs typeface="Arial" pitchFamily="34" charset="0"/>
                        </a:rPr>
                        <a:t>Chat, gossip, text, social communications</a:t>
                      </a:r>
                    </a:p>
                    <a:p>
                      <a:pPr marL="0" marR="0" indent="0">
                        <a:lnSpc>
                          <a:spcPct val="100000"/>
                        </a:lnSpc>
                        <a:spcBef>
                          <a:spcPts val="0"/>
                        </a:spcBef>
                        <a:spcAft>
                          <a:spcPts val="0"/>
                        </a:spcAft>
                        <a:buFont typeface="Arial" pitchFamily="34" charset="0"/>
                        <a:buNone/>
                      </a:pPr>
                      <a:endParaRPr lang="en-US" sz="600" b="1" baseline="0" dirty="0">
                        <a:effectLst/>
                        <a:latin typeface="Arial" pitchFamily="34" charset="0"/>
                        <a:ea typeface="Calibri"/>
                        <a:cs typeface="Arial" pitchFamily="34" charset="0"/>
                      </a:endParaRPr>
                    </a:p>
                    <a:p>
                      <a:pPr marL="285750" marR="0" indent="-285750">
                        <a:lnSpc>
                          <a:spcPct val="100000"/>
                        </a:lnSpc>
                        <a:spcBef>
                          <a:spcPts val="0"/>
                        </a:spcBef>
                        <a:spcAft>
                          <a:spcPts val="0"/>
                        </a:spcAft>
                        <a:buFont typeface="Arial" pitchFamily="34" charset="0"/>
                        <a:buChar char="•"/>
                      </a:pPr>
                      <a:r>
                        <a:rPr lang="en-US" sz="1400" b="1" baseline="0" dirty="0">
                          <a:effectLst/>
                          <a:latin typeface="Arial" pitchFamily="34" charset="0"/>
                          <a:ea typeface="Calibri"/>
                          <a:cs typeface="Arial" pitchFamily="34" charset="0"/>
                        </a:rPr>
                        <a:t>Daydreaming, doodling over long breaks</a:t>
                      </a:r>
                    </a:p>
                    <a:p>
                      <a:pPr marL="0" marR="0" indent="0">
                        <a:lnSpc>
                          <a:spcPct val="100000"/>
                        </a:lnSpc>
                        <a:spcBef>
                          <a:spcPts val="0"/>
                        </a:spcBef>
                        <a:spcAft>
                          <a:spcPts val="0"/>
                        </a:spcAft>
                        <a:buFont typeface="Arial" pitchFamily="34" charset="0"/>
                        <a:buNone/>
                      </a:pPr>
                      <a:endParaRPr lang="en-US" sz="600" b="1" baseline="0" dirty="0">
                        <a:effectLst/>
                        <a:latin typeface="Arial" pitchFamily="34" charset="0"/>
                        <a:ea typeface="Calibri"/>
                        <a:cs typeface="Arial" pitchFamily="34" charset="0"/>
                      </a:endParaRPr>
                    </a:p>
                    <a:p>
                      <a:pPr marL="285750" marR="0" indent="-285750">
                        <a:lnSpc>
                          <a:spcPct val="100000"/>
                        </a:lnSpc>
                        <a:spcBef>
                          <a:spcPts val="0"/>
                        </a:spcBef>
                        <a:spcAft>
                          <a:spcPts val="0"/>
                        </a:spcAft>
                        <a:buFont typeface="Arial" pitchFamily="34" charset="0"/>
                        <a:buChar char="•"/>
                      </a:pPr>
                      <a:r>
                        <a:rPr lang="en-US" sz="1400" b="1" baseline="0" dirty="0">
                          <a:effectLst/>
                          <a:latin typeface="Arial" pitchFamily="34" charset="0"/>
                          <a:ea typeface="Calibri"/>
                          <a:cs typeface="Arial" pitchFamily="34" charset="0"/>
                        </a:rPr>
                        <a:t>Unnecessary adjusting equipment</a:t>
                      </a:r>
                    </a:p>
                    <a:p>
                      <a:pPr marL="0" marR="0" indent="0">
                        <a:lnSpc>
                          <a:spcPct val="100000"/>
                        </a:lnSpc>
                        <a:spcBef>
                          <a:spcPts val="0"/>
                        </a:spcBef>
                        <a:spcAft>
                          <a:spcPts val="0"/>
                        </a:spcAft>
                        <a:buFont typeface="Arial" pitchFamily="34" charset="0"/>
                        <a:buNone/>
                      </a:pPr>
                      <a:endParaRPr lang="en-US" sz="600" b="1" baseline="0" dirty="0">
                        <a:effectLst/>
                        <a:latin typeface="Arial" pitchFamily="34" charset="0"/>
                        <a:ea typeface="Calibri"/>
                        <a:cs typeface="Arial" pitchFamily="34" charset="0"/>
                      </a:endParaRPr>
                    </a:p>
                    <a:p>
                      <a:pPr marL="0" marR="0" indent="0">
                        <a:lnSpc>
                          <a:spcPct val="100000"/>
                        </a:lnSpc>
                        <a:spcBef>
                          <a:spcPts val="0"/>
                        </a:spcBef>
                        <a:spcAft>
                          <a:spcPts val="0"/>
                        </a:spcAft>
                        <a:buFont typeface="Arial" pitchFamily="34" charset="0"/>
                        <a:buNone/>
                      </a:pPr>
                      <a:r>
                        <a:rPr lang="en-US" sz="1400" b="1" baseline="0" dirty="0">
                          <a:effectLst/>
                          <a:latin typeface="Arial" pitchFamily="34" charset="0"/>
                          <a:ea typeface="Calibri"/>
                          <a:cs typeface="Arial" pitchFamily="34" charset="0"/>
                        </a:rPr>
                        <a:t>Habitual ‘comforters’ not true tasks.  Non-productive, de-motivational.  Minimize or cease altogether.  </a:t>
                      </a:r>
                    </a:p>
                    <a:p>
                      <a:pPr marL="0" marR="0" indent="0">
                        <a:lnSpc>
                          <a:spcPct val="100000"/>
                        </a:lnSpc>
                        <a:spcBef>
                          <a:spcPts val="0"/>
                        </a:spcBef>
                        <a:spcAft>
                          <a:spcPts val="0"/>
                        </a:spcAft>
                        <a:buFont typeface="Arial" pitchFamily="34" charset="0"/>
                        <a:buNone/>
                      </a:pPr>
                      <a:r>
                        <a:rPr lang="en-US" sz="1400" b="1" baseline="0" dirty="0">
                          <a:effectLst/>
                          <a:latin typeface="Arial" pitchFamily="34" charset="0"/>
                          <a:ea typeface="Calibri"/>
                          <a:cs typeface="Arial" pitchFamily="34" charset="0"/>
                        </a:rPr>
                        <a:t>Plan to avoid them.</a:t>
                      </a:r>
                    </a:p>
                    <a:p>
                      <a:pPr marL="0" marR="0" indent="0">
                        <a:lnSpc>
                          <a:spcPct val="100000"/>
                        </a:lnSpc>
                        <a:spcBef>
                          <a:spcPts val="0"/>
                        </a:spcBef>
                        <a:spcAft>
                          <a:spcPts val="0"/>
                        </a:spcAft>
                        <a:buFont typeface="Arial" pitchFamily="34" charset="0"/>
                        <a:buNone/>
                      </a:pPr>
                      <a:endParaRPr lang="en-US" sz="1400" b="1" dirty="0">
                        <a:effectLst/>
                        <a:latin typeface="Arial" pitchFamily="34" charset="0"/>
                        <a:ea typeface="Calibri"/>
                        <a:cs typeface="Arial" pitchFamily="34" charset="0"/>
                      </a:endParaRPr>
                    </a:p>
                  </a:txBody>
                  <a:tcPr marL="68580" marR="68580" marT="0" marB="0"/>
                </a:tc>
                <a:extLst>
                  <a:ext uri="{0D108BD9-81ED-4DB2-BD59-A6C34878D82A}">
                    <a16:rowId xmlns:a16="http://schemas.microsoft.com/office/drawing/2014/main" val="10002"/>
                  </a:ext>
                </a:extLst>
              </a:tr>
            </a:tbl>
          </a:graphicData>
        </a:graphic>
      </p:graphicFrame>
      <p:sp>
        <p:nvSpPr>
          <p:cNvPr id="5" name="Title 4"/>
          <p:cNvSpPr>
            <a:spLocks noGrp="1"/>
          </p:cNvSpPr>
          <p:nvPr>
            <p:ph type="title"/>
          </p:nvPr>
        </p:nvSpPr>
        <p:spPr>
          <a:xfrm>
            <a:off x="2057400" y="152400"/>
            <a:ext cx="8229600" cy="838200"/>
          </a:xfrm>
        </p:spPr>
        <p:txBody>
          <a:bodyPr>
            <a:normAutofit fontScale="90000"/>
          </a:bodyPr>
          <a:lstStyle/>
          <a:p>
            <a:br>
              <a:rPr lang="en-US" dirty="0"/>
            </a:br>
            <a:r>
              <a:rPr lang="en-US" dirty="0"/>
              <a:t>There are 168 hours in a Week</a:t>
            </a:r>
          </a:p>
        </p:txBody>
      </p:sp>
      <p:sp>
        <p:nvSpPr>
          <p:cNvPr id="11" name="Rectangle 10"/>
          <p:cNvSpPr/>
          <p:nvPr/>
        </p:nvSpPr>
        <p:spPr>
          <a:xfrm>
            <a:off x="2819401" y="3223560"/>
            <a:ext cx="6095999" cy="857671"/>
          </a:xfrm>
          <a:prstGeom prst="rect">
            <a:avLst/>
          </a:prstGeom>
        </p:spPr>
        <p:txBody>
          <a:bodyPr wrap="square">
            <a:spAutoFit/>
          </a:bodyPr>
          <a:lstStyle/>
          <a:p>
            <a:pPr>
              <a:lnSpc>
                <a:spcPct val="115000"/>
              </a:lnSpc>
              <a:spcAft>
                <a:spcPts val="1000"/>
              </a:spcAft>
            </a:pPr>
            <a:r>
              <a:rPr lang="en-US" dirty="0">
                <a:ea typeface="Calibri"/>
                <a:cs typeface="Times New Roman"/>
              </a:rPr>
              <a:t> </a:t>
            </a:r>
          </a:p>
          <a:p>
            <a:pPr>
              <a:lnSpc>
                <a:spcPct val="115000"/>
              </a:lnSpc>
              <a:spcAft>
                <a:spcPts val="1000"/>
              </a:spcAft>
            </a:pPr>
            <a:endParaRPr lang="en-US" dirty="0">
              <a:ea typeface="Calibri"/>
              <a:cs typeface="Times New Roman"/>
            </a:endParaRPr>
          </a:p>
        </p:txBody>
      </p:sp>
    </p:spTree>
    <p:extLst>
      <p:ext uri="{BB962C8B-B14F-4D97-AF65-F5344CB8AC3E}">
        <p14:creationId xmlns:p14="http://schemas.microsoft.com/office/powerpoint/2010/main" val="3465696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Business technology</a:t>
            </a:r>
          </a:p>
        </p:txBody>
      </p:sp>
      <p:pic>
        <p:nvPicPr>
          <p:cNvPr id="4" name="Content Placeholder 3"/>
          <p:cNvPicPr>
            <a:picLocks noGrp="1" noChangeAspect="1"/>
          </p:cNvPicPr>
          <p:nvPr>
            <p:ph idx="1"/>
          </p:nvPr>
        </p:nvPicPr>
        <p:blipFill>
          <a:blip r:embed="rId3"/>
          <a:stretch>
            <a:fillRect/>
          </a:stretch>
        </p:blipFill>
        <p:spPr>
          <a:xfrm>
            <a:off x="1569719" y="1946366"/>
            <a:ext cx="9233180" cy="1667351"/>
          </a:xfrm>
          <a:prstGeom prst="rect">
            <a:avLst/>
          </a:prstGeom>
        </p:spPr>
      </p:pic>
      <p:pic>
        <p:nvPicPr>
          <p:cNvPr id="5" name="Picture 4"/>
          <p:cNvPicPr>
            <a:picLocks noChangeAspect="1"/>
          </p:cNvPicPr>
          <p:nvPr/>
        </p:nvPicPr>
        <p:blipFill>
          <a:blip r:embed="rId4"/>
          <a:stretch>
            <a:fillRect/>
          </a:stretch>
        </p:blipFill>
        <p:spPr>
          <a:xfrm>
            <a:off x="1569719" y="4454435"/>
            <a:ext cx="9217852" cy="1592988"/>
          </a:xfrm>
          <a:prstGeom prst="rect">
            <a:avLst/>
          </a:prstGeom>
        </p:spPr>
      </p:pic>
      <p:sp>
        <p:nvSpPr>
          <p:cNvPr id="6" name="TextBox 5">
            <a:extLst>
              <a:ext uri="{FF2B5EF4-FFF2-40B4-BE49-F238E27FC236}">
                <a16:creationId xmlns:a16="http://schemas.microsoft.com/office/drawing/2014/main" id="{6D5D801C-94A6-A689-1A12-1254D0CEFDBC}"/>
              </a:ext>
            </a:extLst>
          </p:cNvPr>
          <p:cNvSpPr txBox="1"/>
          <p:nvPr/>
        </p:nvSpPr>
        <p:spPr>
          <a:xfrm>
            <a:off x="4691571" y="1341341"/>
            <a:ext cx="6096000"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changes to business by Lumen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here</a:t>
            </a:r>
            <a:r>
              <a:rPr lang="en-AU" sz="1800" dirty="0">
                <a:effectLst/>
                <a:latin typeface="Calibri" panose="020F0502020204030204" pitchFamily="34" charset="0"/>
                <a:ea typeface="Calibri" panose="020F0502020204030204" pitchFamily="34" charset="0"/>
                <a:cs typeface="Times New Roman" panose="02020603050405020304" pitchFamily="18" charset="0"/>
              </a:rPr>
              <a:t> </a:t>
            </a:r>
            <a:endParaRPr lang="en-AU" dirty="0"/>
          </a:p>
        </p:txBody>
      </p:sp>
    </p:spTree>
    <p:extLst>
      <p:ext uri="{BB962C8B-B14F-4D97-AF65-F5344CB8AC3E}">
        <p14:creationId xmlns:p14="http://schemas.microsoft.com/office/powerpoint/2010/main" val="2258610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Technology</a:t>
            </a:r>
          </a:p>
        </p:txBody>
      </p:sp>
      <p:sp>
        <p:nvSpPr>
          <p:cNvPr id="3" name="Content Placeholder 2"/>
          <p:cNvSpPr>
            <a:spLocks noGrp="1"/>
          </p:cNvSpPr>
          <p:nvPr>
            <p:ph idx="1"/>
          </p:nvPr>
        </p:nvSpPr>
        <p:spPr/>
        <p:txBody>
          <a:bodyPr/>
          <a:lstStyle/>
          <a:p>
            <a:r>
              <a:rPr lang="en-AU" dirty="0"/>
              <a:t>Internet, extranet, intranet</a:t>
            </a:r>
          </a:p>
          <a:p>
            <a:endParaRPr lang="en-AU" dirty="0"/>
          </a:p>
          <a:p>
            <a:endParaRPr lang="en-AU" dirty="0"/>
          </a:p>
          <a:p>
            <a:r>
              <a:rPr lang="en-AU" dirty="0"/>
              <a:t>What’s the different?</a:t>
            </a:r>
          </a:p>
          <a:p>
            <a:endParaRPr lang="en-AU" dirty="0"/>
          </a:p>
          <a:p>
            <a:endParaRPr lang="en-AU" dirty="0"/>
          </a:p>
          <a:p>
            <a:r>
              <a:rPr lang="en-AU" dirty="0"/>
              <a:t>Write the 3 types and what makes them different from others</a:t>
            </a:r>
          </a:p>
        </p:txBody>
      </p:sp>
      <p:pic>
        <p:nvPicPr>
          <p:cNvPr id="4" name="Picture 3"/>
          <p:cNvPicPr>
            <a:picLocks noChangeAspect="1"/>
          </p:cNvPicPr>
          <p:nvPr/>
        </p:nvPicPr>
        <p:blipFill>
          <a:blip r:embed="rId2"/>
          <a:stretch>
            <a:fillRect/>
          </a:stretch>
        </p:blipFill>
        <p:spPr>
          <a:xfrm>
            <a:off x="5554844" y="989782"/>
            <a:ext cx="4307613" cy="3226552"/>
          </a:xfrm>
          <a:prstGeom prst="rect">
            <a:avLst/>
          </a:prstGeom>
        </p:spPr>
      </p:pic>
      <p:pic>
        <p:nvPicPr>
          <p:cNvPr id="5" name="Picture 4"/>
          <p:cNvPicPr>
            <a:picLocks noChangeAspect="1"/>
          </p:cNvPicPr>
          <p:nvPr/>
        </p:nvPicPr>
        <p:blipFill>
          <a:blip r:embed="rId3"/>
          <a:stretch>
            <a:fillRect/>
          </a:stretch>
        </p:blipFill>
        <p:spPr>
          <a:xfrm>
            <a:off x="9518060" y="4416004"/>
            <a:ext cx="2143125" cy="2143125"/>
          </a:xfrm>
          <a:prstGeom prst="rect">
            <a:avLst/>
          </a:prstGeom>
        </p:spPr>
      </p:pic>
    </p:spTree>
    <p:extLst>
      <p:ext uri="{BB962C8B-B14F-4D97-AF65-F5344CB8AC3E}">
        <p14:creationId xmlns:p14="http://schemas.microsoft.com/office/powerpoint/2010/main" val="507929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Learning Checkpoint 3</a:t>
            </a:r>
          </a:p>
        </p:txBody>
      </p:sp>
      <p:sp>
        <p:nvSpPr>
          <p:cNvPr id="3" name="Content Placeholder 2"/>
          <p:cNvSpPr>
            <a:spLocks noGrp="1"/>
          </p:cNvSpPr>
          <p:nvPr>
            <p:ph idx="1"/>
          </p:nvPr>
        </p:nvSpPr>
        <p:spPr>
          <a:xfrm>
            <a:off x="43544" y="1216706"/>
            <a:ext cx="12090400" cy="5297320"/>
          </a:xfrm>
        </p:spPr>
        <p:txBody>
          <a:bodyPr>
            <a:normAutofit/>
          </a:bodyPr>
          <a:lstStyle/>
          <a:p>
            <a:pPr marL="0" indent="0">
              <a:buNone/>
            </a:pPr>
            <a:r>
              <a:rPr lang="en-US" dirty="0"/>
              <a:t>1. What are two (2) reasons why complex tasks can be a cause of stress?</a:t>
            </a:r>
          </a:p>
          <a:p>
            <a:pPr marL="0" indent="0">
              <a:buNone/>
            </a:pPr>
            <a:r>
              <a:rPr lang="en-US" dirty="0">
                <a:solidFill>
                  <a:srgbClr val="FFFF00"/>
                </a:solidFill>
              </a:rPr>
              <a:t>Because people are under pressure from superiors or managers to meet deadlines and achieve results.</a:t>
            </a:r>
          </a:p>
          <a:p>
            <a:pPr marL="0" indent="0">
              <a:buNone/>
            </a:pPr>
            <a:r>
              <a:rPr lang="en-US" dirty="0">
                <a:solidFill>
                  <a:srgbClr val="FFFF00"/>
                </a:solidFill>
              </a:rPr>
              <a:t>It can cause the employee to become overwhelmed and unable to manage the task properly, or with clear thinking.</a:t>
            </a:r>
          </a:p>
          <a:p>
            <a:pPr marL="0" indent="0">
              <a:buNone/>
            </a:pPr>
            <a:r>
              <a:rPr lang="en-US" dirty="0"/>
              <a:t>2. What are two (2) strategies for solving this?</a:t>
            </a:r>
          </a:p>
          <a:p>
            <a:pPr marL="0" indent="0">
              <a:buNone/>
            </a:pPr>
            <a:r>
              <a:rPr lang="en-US" dirty="0">
                <a:solidFill>
                  <a:srgbClr val="FFFF00"/>
                </a:solidFill>
              </a:rPr>
              <a:t>Task could be broken down into smaller, more manageable tasks and shared between colleagues </a:t>
            </a:r>
          </a:p>
          <a:p>
            <a:pPr marL="0" indent="0">
              <a:buNone/>
            </a:pPr>
            <a:r>
              <a:rPr lang="en-US" dirty="0">
                <a:solidFill>
                  <a:srgbClr val="FFFF00"/>
                </a:solidFill>
              </a:rPr>
              <a:t>More time could be allocated to completing the task, to relieve the pressure on the employee.</a:t>
            </a:r>
          </a:p>
          <a:p>
            <a:pPr marL="0" indent="0">
              <a:buNone/>
            </a:pPr>
            <a:r>
              <a:rPr lang="en-US" dirty="0"/>
              <a:t>3. What are three (3) ways an employee could benefit from being mentored?</a:t>
            </a:r>
          </a:p>
          <a:p>
            <a:pPr marL="0" indent="0">
              <a:buNone/>
            </a:pPr>
            <a:r>
              <a:rPr lang="en-US" dirty="0">
                <a:solidFill>
                  <a:srgbClr val="FFFF00"/>
                </a:solidFill>
              </a:rPr>
              <a:t>• Learn new skills</a:t>
            </a:r>
          </a:p>
          <a:p>
            <a:pPr marL="0" indent="0">
              <a:buNone/>
            </a:pPr>
            <a:r>
              <a:rPr lang="en-US" dirty="0">
                <a:solidFill>
                  <a:srgbClr val="FFFF00"/>
                </a:solidFill>
              </a:rPr>
              <a:t>• Develop confidence</a:t>
            </a:r>
          </a:p>
          <a:p>
            <a:pPr marL="0" indent="0">
              <a:buNone/>
            </a:pPr>
            <a:r>
              <a:rPr lang="en-US" dirty="0">
                <a:solidFill>
                  <a:srgbClr val="FFFF00"/>
                </a:solidFill>
              </a:rPr>
              <a:t>• Enhance opportunities for career progression</a:t>
            </a:r>
          </a:p>
        </p:txBody>
      </p:sp>
      <p:pic>
        <p:nvPicPr>
          <p:cNvPr id="4" name="Picture 2" descr="Back, first, first page, prev icon - Download on Iconfinder">
            <a:hlinkClick r:id="" action="ppaction://hlinkshowjump?jump=firstslide"/>
            <a:extLst>
              <a:ext uri="{FF2B5EF4-FFF2-40B4-BE49-F238E27FC236}">
                <a16:creationId xmlns:a16="http://schemas.microsoft.com/office/drawing/2014/main" id="{0425848C-F2F5-619C-FAF5-57846115A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0948" y="1248"/>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FA12B99-448F-F991-A26D-F6D929ED8DE8}"/>
              </a:ext>
            </a:extLst>
          </p:cNvPr>
          <p:cNvPicPr>
            <a:picLocks noChangeAspect="1"/>
          </p:cNvPicPr>
          <p:nvPr/>
        </p:nvPicPr>
        <p:blipFill>
          <a:blip r:embed="rId3"/>
          <a:stretch>
            <a:fillRect/>
          </a:stretch>
        </p:blipFill>
        <p:spPr>
          <a:xfrm>
            <a:off x="43543" y="1645674"/>
            <a:ext cx="11988799" cy="1423032"/>
          </a:xfrm>
          <a:prstGeom prst="rect">
            <a:avLst/>
          </a:prstGeom>
        </p:spPr>
      </p:pic>
      <p:pic>
        <p:nvPicPr>
          <p:cNvPr id="6" name="Picture 5">
            <a:extLst>
              <a:ext uri="{FF2B5EF4-FFF2-40B4-BE49-F238E27FC236}">
                <a16:creationId xmlns:a16="http://schemas.microsoft.com/office/drawing/2014/main" id="{28712FA2-0E4D-C892-DD91-6D361C4D30AD}"/>
              </a:ext>
            </a:extLst>
          </p:cNvPr>
          <p:cNvPicPr>
            <a:picLocks noChangeAspect="1"/>
          </p:cNvPicPr>
          <p:nvPr/>
        </p:nvPicPr>
        <p:blipFill>
          <a:blip r:embed="rId3"/>
          <a:stretch>
            <a:fillRect/>
          </a:stretch>
        </p:blipFill>
        <p:spPr>
          <a:xfrm>
            <a:off x="58056" y="3581721"/>
            <a:ext cx="11974286" cy="1091879"/>
          </a:xfrm>
          <a:prstGeom prst="rect">
            <a:avLst/>
          </a:prstGeom>
        </p:spPr>
      </p:pic>
      <p:pic>
        <p:nvPicPr>
          <p:cNvPr id="7" name="Picture 6">
            <a:extLst>
              <a:ext uri="{FF2B5EF4-FFF2-40B4-BE49-F238E27FC236}">
                <a16:creationId xmlns:a16="http://schemas.microsoft.com/office/drawing/2014/main" id="{4EE0AF7C-03FC-AF0C-892D-611232E4FF78}"/>
              </a:ext>
            </a:extLst>
          </p:cNvPr>
          <p:cNvPicPr>
            <a:picLocks noChangeAspect="1"/>
          </p:cNvPicPr>
          <p:nvPr/>
        </p:nvPicPr>
        <p:blipFill>
          <a:blip r:embed="rId3"/>
          <a:stretch>
            <a:fillRect/>
          </a:stretch>
        </p:blipFill>
        <p:spPr>
          <a:xfrm>
            <a:off x="43543" y="5230014"/>
            <a:ext cx="6487886" cy="1284012"/>
          </a:xfrm>
          <a:prstGeom prst="rect">
            <a:avLst/>
          </a:prstGeom>
        </p:spPr>
      </p:pic>
    </p:spTree>
    <p:extLst>
      <p:ext uri="{BB962C8B-B14F-4D97-AF65-F5344CB8AC3E}">
        <p14:creationId xmlns:p14="http://schemas.microsoft.com/office/powerpoint/2010/main" val="2368730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00E63E-17E6-2A8F-6CFC-5548A8A993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5D46FA9-B1F0-FB6B-678D-FBE32ED5C108}"/>
              </a:ext>
            </a:extLst>
          </p:cNvPr>
          <p:cNvSpPr>
            <a:spLocks noGrp="1"/>
          </p:cNvSpPr>
          <p:nvPr>
            <p:ph type="title"/>
          </p:nvPr>
        </p:nvSpPr>
        <p:spPr/>
        <p:txBody>
          <a:bodyPr/>
          <a:lstStyle/>
          <a:p>
            <a:r>
              <a:rPr lang="en-AU" dirty="0"/>
              <a:t>Learning Checkpoint 3</a:t>
            </a:r>
          </a:p>
        </p:txBody>
      </p:sp>
      <p:sp>
        <p:nvSpPr>
          <p:cNvPr id="3" name="Content Placeholder 2">
            <a:extLst>
              <a:ext uri="{FF2B5EF4-FFF2-40B4-BE49-F238E27FC236}">
                <a16:creationId xmlns:a16="http://schemas.microsoft.com/office/drawing/2014/main" id="{589306D7-EE3E-EE73-1225-984CA16CEE84}"/>
              </a:ext>
            </a:extLst>
          </p:cNvPr>
          <p:cNvSpPr>
            <a:spLocks noGrp="1"/>
          </p:cNvSpPr>
          <p:nvPr>
            <p:ph idx="1"/>
          </p:nvPr>
        </p:nvSpPr>
        <p:spPr>
          <a:xfrm>
            <a:off x="0" y="1515889"/>
            <a:ext cx="12075886" cy="4889393"/>
          </a:xfrm>
        </p:spPr>
        <p:txBody>
          <a:bodyPr/>
          <a:lstStyle/>
          <a:p>
            <a:pPr marL="0" indent="0">
              <a:buNone/>
            </a:pPr>
            <a:r>
              <a:rPr lang="en-US" dirty="0"/>
              <a:t>4. Give five (5) reasons why is it important to record your professional development activities.</a:t>
            </a:r>
          </a:p>
          <a:p>
            <a:pPr marL="0" indent="0">
              <a:buNone/>
            </a:pPr>
            <a:r>
              <a:rPr lang="en-US" dirty="0">
                <a:solidFill>
                  <a:srgbClr val="FFFF00"/>
                </a:solidFill>
              </a:rPr>
              <a:t>Answer may include:</a:t>
            </a:r>
          </a:p>
          <a:p>
            <a:pPr marL="0" indent="0">
              <a:buNone/>
            </a:pPr>
            <a:r>
              <a:rPr lang="en-US" dirty="0">
                <a:solidFill>
                  <a:srgbClr val="FFFF00"/>
                </a:solidFill>
              </a:rPr>
              <a:t>• Offers the organisation an opportunity to </a:t>
            </a:r>
            <a:r>
              <a:rPr lang="en-US" dirty="0" err="1">
                <a:solidFill>
                  <a:srgbClr val="FFFF00"/>
                </a:solidFill>
              </a:rPr>
              <a:t>recognise</a:t>
            </a:r>
            <a:r>
              <a:rPr lang="en-US" dirty="0">
                <a:solidFill>
                  <a:srgbClr val="FFFF00"/>
                </a:solidFill>
              </a:rPr>
              <a:t> and reward your learning</a:t>
            </a:r>
          </a:p>
          <a:p>
            <a:pPr marL="0" indent="0">
              <a:buNone/>
            </a:pPr>
            <a:r>
              <a:rPr lang="en-US" dirty="0">
                <a:solidFill>
                  <a:srgbClr val="FFFF00"/>
                </a:solidFill>
              </a:rPr>
              <a:t>• Acts as an example to other employees</a:t>
            </a:r>
          </a:p>
          <a:p>
            <a:pPr marL="0" indent="0">
              <a:buNone/>
            </a:pPr>
            <a:r>
              <a:rPr lang="en-US" dirty="0">
                <a:solidFill>
                  <a:srgbClr val="FFFF00"/>
                </a:solidFill>
              </a:rPr>
              <a:t>• Adds to the organisation’s knowledge base</a:t>
            </a:r>
          </a:p>
          <a:p>
            <a:pPr marL="0" indent="0">
              <a:buNone/>
            </a:pPr>
            <a:r>
              <a:rPr lang="en-US" dirty="0">
                <a:solidFill>
                  <a:srgbClr val="FFFF00"/>
                </a:solidFill>
              </a:rPr>
              <a:t>• Can be used to support performance assessments and evaluations</a:t>
            </a:r>
          </a:p>
          <a:p>
            <a:pPr marL="0" indent="0">
              <a:buNone/>
            </a:pPr>
            <a:r>
              <a:rPr lang="en-US" dirty="0">
                <a:solidFill>
                  <a:srgbClr val="FFFF00"/>
                </a:solidFill>
              </a:rPr>
              <a:t>• Can be used to determine pay schedules and promotion opportunities</a:t>
            </a:r>
          </a:p>
          <a:p>
            <a:pPr marL="0" indent="0">
              <a:buNone/>
            </a:pPr>
            <a:r>
              <a:rPr lang="en-US" dirty="0">
                <a:solidFill>
                  <a:srgbClr val="FFFF00"/>
                </a:solidFill>
              </a:rPr>
              <a:t>• Can be used to determine your suitability for special projects or assignments</a:t>
            </a:r>
          </a:p>
          <a:p>
            <a:pPr marL="0" indent="0">
              <a:buNone/>
            </a:pPr>
            <a:r>
              <a:rPr lang="en-US" dirty="0">
                <a:solidFill>
                  <a:srgbClr val="FFFF00"/>
                </a:solidFill>
              </a:rPr>
              <a:t>• Supports your value to the organisation.</a:t>
            </a:r>
          </a:p>
        </p:txBody>
      </p:sp>
      <p:pic>
        <p:nvPicPr>
          <p:cNvPr id="4" name="Picture 2" descr="Back, first, first page, prev icon - Download on Iconfinder">
            <a:hlinkClick r:id="" action="ppaction://hlinkshowjump?jump=firstslide"/>
            <a:extLst>
              <a:ext uri="{FF2B5EF4-FFF2-40B4-BE49-F238E27FC236}">
                <a16:creationId xmlns:a16="http://schemas.microsoft.com/office/drawing/2014/main" id="{6759B83C-DF3C-1E46-01C9-F7234C79A0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5463" y="5545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F0EF1F3-30AA-4E54-521A-0CD18C6C10AF}"/>
              </a:ext>
            </a:extLst>
          </p:cNvPr>
          <p:cNvPicPr>
            <a:picLocks noChangeAspect="1"/>
          </p:cNvPicPr>
          <p:nvPr/>
        </p:nvPicPr>
        <p:blipFill>
          <a:blip r:embed="rId3"/>
          <a:stretch>
            <a:fillRect/>
          </a:stretch>
        </p:blipFill>
        <p:spPr>
          <a:xfrm>
            <a:off x="0" y="2042936"/>
            <a:ext cx="10682514" cy="3443464"/>
          </a:xfrm>
          <a:prstGeom prst="rect">
            <a:avLst/>
          </a:prstGeom>
        </p:spPr>
      </p:pic>
    </p:spTree>
    <p:extLst>
      <p:ext uri="{BB962C8B-B14F-4D97-AF65-F5344CB8AC3E}">
        <p14:creationId xmlns:p14="http://schemas.microsoft.com/office/powerpoint/2010/main" val="328496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792A97-66EF-6A74-7CB3-1E5398A49FF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11BE04-652D-2FA0-DCBB-8A6EE60FE63E}"/>
              </a:ext>
            </a:extLst>
          </p:cNvPr>
          <p:cNvSpPr>
            <a:spLocks noGrp="1"/>
          </p:cNvSpPr>
          <p:nvPr>
            <p:ph type="title"/>
          </p:nvPr>
        </p:nvSpPr>
        <p:spPr/>
        <p:txBody>
          <a:bodyPr/>
          <a:lstStyle/>
          <a:p>
            <a:r>
              <a:rPr lang="en-AU" dirty="0"/>
              <a:t>Assessment Questions</a:t>
            </a:r>
          </a:p>
        </p:txBody>
      </p:sp>
      <p:sp>
        <p:nvSpPr>
          <p:cNvPr id="3" name="Content Placeholder 2">
            <a:extLst>
              <a:ext uri="{FF2B5EF4-FFF2-40B4-BE49-F238E27FC236}">
                <a16:creationId xmlns:a16="http://schemas.microsoft.com/office/drawing/2014/main" id="{22A77399-20DD-BFAE-937F-0D9EDDAA9E10}"/>
              </a:ext>
            </a:extLst>
          </p:cNvPr>
          <p:cNvSpPr>
            <a:spLocks noGrp="1"/>
          </p:cNvSpPr>
          <p:nvPr>
            <p:ph idx="1"/>
          </p:nvPr>
        </p:nvSpPr>
        <p:spPr>
          <a:xfrm>
            <a:off x="0" y="1515889"/>
            <a:ext cx="12075886" cy="4889393"/>
          </a:xfrm>
        </p:spPr>
        <p:txBody>
          <a:bodyPr>
            <a:normAutofit/>
          </a:bodyPr>
          <a:lstStyle/>
          <a:p>
            <a:pPr marL="0" indent="0">
              <a:buNone/>
            </a:pPr>
            <a:r>
              <a:rPr lang="en-US" dirty="0"/>
              <a:t>1. Potential barriers to achieving goals can be due to your own work style, personality or workplace skills and experience. Look at the barriers in the table below can give a potential solution for each one.</a:t>
            </a:r>
          </a:p>
        </p:txBody>
      </p:sp>
      <p:pic>
        <p:nvPicPr>
          <p:cNvPr id="4" name="Picture 2" descr="Back, first, first page, prev icon - Download on Iconfinder">
            <a:hlinkClick r:id="" action="ppaction://hlinkshowjump?jump=firstslide"/>
            <a:extLst>
              <a:ext uri="{FF2B5EF4-FFF2-40B4-BE49-F238E27FC236}">
                <a16:creationId xmlns:a16="http://schemas.microsoft.com/office/drawing/2014/main" id="{8BAC1EA5-7989-313C-F7EA-532E8126FB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5463" y="5545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E05FE6C-1471-E9DD-A4B6-D8CF4EA08A8E}"/>
              </a:ext>
            </a:extLst>
          </p:cNvPr>
          <p:cNvPicPr>
            <a:picLocks noChangeAspect="1"/>
          </p:cNvPicPr>
          <p:nvPr/>
        </p:nvPicPr>
        <p:blipFill>
          <a:blip r:embed="rId3"/>
          <a:stretch>
            <a:fillRect/>
          </a:stretch>
        </p:blipFill>
        <p:spPr>
          <a:xfrm>
            <a:off x="202143" y="2761681"/>
            <a:ext cx="11873743" cy="3526534"/>
          </a:xfrm>
          <a:prstGeom prst="rect">
            <a:avLst/>
          </a:prstGeom>
        </p:spPr>
      </p:pic>
      <p:pic>
        <p:nvPicPr>
          <p:cNvPr id="9" name="Picture 8">
            <a:extLst>
              <a:ext uri="{FF2B5EF4-FFF2-40B4-BE49-F238E27FC236}">
                <a16:creationId xmlns:a16="http://schemas.microsoft.com/office/drawing/2014/main" id="{52BC79D5-4335-0627-5CBB-2C1824F7567C}"/>
              </a:ext>
            </a:extLst>
          </p:cNvPr>
          <p:cNvPicPr>
            <a:picLocks noChangeAspect="1"/>
          </p:cNvPicPr>
          <p:nvPr/>
        </p:nvPicPr>
        <p:blipFill>
          <a:blip r:embed="rId4"/>
          <a:stretch>
            <a:fillRect/>
          </a:stretch>
        </p:blipFill>
        <p:spPr>
          <a:xfrm>
            <a:off x="6259660" y="2949077"/>
            <a:ext cx="2565026" cy="664980"/>
          </a:xfrm>
          <a:prstGeom prst="rect">
            <a:avLst/>
          </a:prstGeom>
        </p:spPr>
      </p:pic>
      <p:pic>
        <p:nvPicPr>
          <p:cNvPr id="10" name="Picture 9">
            <a:extLst>
              <a:ext uri="{FF2B5EF4-FFF2-40B4-BE49-F238E27FC236}">
                <a16:creationId xmlns:a16="http://schemas.microsoft.com/office/drawing/2014/main" id="{01B952F6-9520-8A98-56E0-BC3F03F2FEFB}"/>
              </a:ext>
            </a:extLst>
          </p:cNvPr>
          <p:cNvPicPr>
            <a:picLocks noChangeAspect="1"/>
          </p:cNvPicPr>
          <p:nvPr/>
        </p:nvPicPr>
        <p:blipFill>
          <a:blip r:embed="rId4"/>
          <a:stretch>
            <a:fillRect/>
          </a:stretch>
        </p:blipFill>
        <p:spPr>
          <a:xfrm>
            <a:off x="6259660" y="3730170"/>
            <a:ext cx="5438854" cy="976085"/>
          </a:xfrm>
          <a:prstGeom prst="rect">
            <a:avLst/>
          </a:prstGeom>
        </p:spPr>
      </p:pic>
      <p:pic>
        <p:nvPicPr>
          <p:cNvPr id="11" name="Picture 10">
            <a:extLst>
              <a:ext uri="{FF2B5EF4-FFF2-40B4-BE49-F238E27FC236}">
                <a16:creationId xmlns:a16="http://schemas.microsoft.com/office/drawing/2014/main" id="{91B998AA-E7F7-F5DD-C4F4-0408D2D5EAD3}"/>
              </a:ext>
            </a:extLst>
          </p:cNvPr>
          <p:cNvPicPr>
            <a:picLocks noChangeAspect="1"/>
          </p:cNvPicPr>
          <p:nvPr/>
        </p:nvPicPr>
        <p:blipFill>
          <a:blip r:embed="rId4"/>
          <a:stretch>
            <a:fillRect/>
          </a:stretch>
        </p:blipFill>
        <p:spPr>
          <a:xfrm>
            <a:off x="6259660" y="4793339"/>
            <a:ext cx="3203654" cy="567011"/>
          </a:xfrm>
          <a:prstGeom prst="rect">
            <a:avLst/>
          </a:prstGeom>
        </p:spPr>
      </p:pic>
      <p:pic>
        <p:nvPicPr>
          <p:cNvPr id="12" name="Picture 11">
            <a:extLst>
              <a:ext uri="{FF2B5EF4-FFF2-40B4-BE49-F238E27FC236}">
                <a16:creationId xmlns:a16="http://schemas.microsoft.com/office/drawing/2014/main" id="{B59AD4EC-25FB-D50F-5049-D243FB90FFE3}"/>
              </a:ext>
            </a:extLst>
          </p:cNvPr>
          <p:cNvPicPr>
            <a:picLocks noChangeAspect="1"/>
          </p:cNvPicPr>
          <p:nvPr/>
        </p:nvPicPr>
        <p:blipFill>
          <a:blip r:embed="rId4"/>
          <a:stretch>
            <a:fillRect/>
          </a:stretch>
        </p:blipFill>
        <p:spPr>
          <a:xfrm>
            <a:off x="6259660" y="5451878"/>
            <a:ext cx="2565026" cy="664980"/>
          </a:xfrm>
          <a:prstGeom prst="rect">
            <a:avLst/>
          </a:prstGeom>
        </p:spPr>
      </p:pic>
    </p:spTree>
    <p:extLst>
      <p:ext uri="{BB962C8B-B14F-4D97-AF65-F5344CB8AC3E}">
        <p14:creationId xmlns:p14="http://schemas.microsoft.com/office/powerpoint/2010/main" val="12664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1"/>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703DF9-121C-C486-E20B-9F0B78F598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A29D36-500F-35C2-BB05-2F4BD9E41D49}"/>
              </a:ext>
            </a:extLst>
          </p:cNvPr>
          <p:cNvSpPr>
            <a:spLocks noGrp="1"/>
          </p:cNvSpPr>
          <p:nvPr>
            <p:ph type="title"/>
          </p:nvPr>
        </p:nvSpPr>
        <p:spPr/>
        <p:txBody>
          <a:bodyPr/>
          <a:lstStyle/>
          <a:p>
            <a:r>
              <a:rPr lang="en-AU" dirty="0"/>
              <a:t>Assessment Questions</a:t>
            </a:r>
          </a:p>
        </p:txBody>
      </p:sp>
      <p:sp>
        <p:nvSpPr>
          <p:cNvPr id="3" name="Content Placeholder 2">
            <a:extLst>
              <a:ext uri="{FF2B5EF4-FFF2-40B4-BE49-F238E27FC236}">
                <a16:creationId xmlns:a16="http://schemas.microsoft.com/office/drawing/2014/main" id="{08785E00-1B64-393D-72BB-732B5D50D9CB}"/>
              </a:ext>
            </a:extLst>
          </p:cNvPr>
          <p:cNvSpPr>
            <a:spLocks noGrp="1"/>
          </p:cNvSpPr>
          <p:nvPr>
            <p:ph idx="1"/>
          </p:nvPr>
        </p:nvSpPr>
        <p:spPr>
          <a:xfrm>
            <a:off x="58057" y="1272161"/>
            <a:ext cx="12075886" cy="4889393"/>
          </a:xfrm>
        </p:spPr>
        <p:txBody>
          <a:bodyPr/>
          <a:lstStyle/>
          <a:p>
            <a:pPr marL="0" indent="0">
              <a:buNone/>
            </a:pPr>
            <a:r>
              <a:rPr lang="en-US" dirty="0"/>
              <a:t>2. List three (3) pieces of legislation which apply to most workplaces and give a brief description of each.</a:t>
            </a:r>
          </a:p>
        </p:txBody>
      </p:sp>
      <p:pic>
        <p:nvPicPr>
          <p:cNvPr id="4" name="Picture 2" descr="Back, first, first page, prev icon - Download on Iconfinder">
            <a:hlinkClick r:id="" action="ppaction://hlinkshowjump?jump=firstslide"/>
            <a:extLst>
              <a:ext uri="{FF2B5EF4-FFF2-40B4-BE49-F238E27FC236}">
                <a16:creationId xmlns:a16="http://schemas.microsoft.com/office/drawing/2014/main" id="{C4481D21-5E40-E4E2-8CD3-3C772EB795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5463" y="5545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3AC3D0E-499B-4BE5-A097-27C7746E0820}"/>
              </a:ext>
            </a:extLst>
          </p:cNvPr>
          <p:cNvPicPr>
            <a:picLocks noChangeAspect="1"/>
          </p:cNvPicPr>
          <p:nvPr/>
        </p:nvPicPr>
        <p:blipFill>
          <a:blip r:embed="rId3"/>
          <a:stretch>
            <a:fillRect/>
          </a:stretch>
        </p:blipFill>
        <p:spPr>
          <a:xfrm>
            <a:off x="378959" y="2026340"/>
            <a:ext cx="11434081" cy="4756927"/>
          </a:xfrm>
          <a:prstGeom prst="rect">
            <a:avLst/>
          </a:prstGeom>
        </p:spPr>
      </p:pic>
      <p:pic>
        <p:nvPicPr>
          <p:cNvPr id="8" name="Picture 7">
            <a:extLst>
              <a:ext uri="{FF2B5EF4-FFF2-40B4-BE49-F238E27FC236}">
                <a16:creationId xmlns:a16="http://schemas.microsoft.com/office/drawing/2014/main" id="{3055D42B-1AED-2E1D-E202-4AED808F7739}"/>
              </a:ext>
            </a:extLst>
          </p:cNvPr>
          <p:cNvPicPr>
            <a:picLocks noChangeAspect="1"/>
          </p:cNvPicPr>
          <p:nvPr/>
        </p:nvPicPr>
        <p:blipFill>
          <a:blip r:embed="rId4"/>
          <a:stretch>
            <a:fillRect/>
          </a:stretch>
        </p:blipFill>
        <p:spPr>
          <a:xfrm>
            <a:off x="588055" y="2876506"/>
            <a:ext cx="3954918" cy="664980"/>
          </a:xfrm>
          <a:prstGeom prst="rect">
            <a:avLst/>
          </a:prstGeom>
        </p:spPr>
      </p:pic>
      <p:pic>
        <p:nvPicPr>
          <p:cNvPr id="9" name="Picture 8">
            <a:extLst>
              <a:ext uri="{FF2B5EF4-FFF2-40B4-BE49-F238E27FC236}">
                <a16:creationId xmlns:a16="http://schemas.microsoft.com/office/drawing/2014/main" id="{E65F093A-84C7-FCF3-A7D4-A7D47366D899}"/>
              </a:ext>
            </a:extLst>
          </p:cNvPr>
          <p:cNvPicPr>
            <a:picLocks noChangeAspect="1"/>
          </p:cNvPicPr>
          <p:nvPr/>
        </p:nvPicPr>
        <p:blipFill>
          <a:blip r:embed="rId4"/>
          <a:stretch>
            <a:fillRect/>
          </a:stretch>
        </p:blipFill>
        <p:spPr>
          <a:xfrm>
            <a:off x="5113030" y="2764020"/>
            <a:ext cx="6519943" cy="1025308"/>
          </a:xfrm>
          <a:prstGeom prst="rect">
            <a:avLst/>
          </a:prstGeom>
        </p:spPr>
      </p:pic>
      <p:pic>
        <p:nvPicPr>
          <p:cNvPr id="10" name="Picture 9">
            <a:extLst>
              <a:ext uri="{FF2B5EF4-FFF2-40B4-BE49-F238E27FC236}">
                <a16:creationId xmlns:a16="http://schemas.microsoft.com/office/drawing/2014/main" id="{5045B194-0C0C-72C3-DBCD-C5C4CE2773D8}"/>
              </a:ext>
            </a:extLst>
          </p:cNvPr>
          <p:cNvPicPr>
            <a:picLocks noChangeAspect="1"/>
          </p:cNvPicPr>
          <p:nvPr/>
        </p:nvPicPr>
        <p:blipFill>
          <a:blip r:embed="rId4"/>
          <a:stretch>
            <a:fillRect/>
          </a:stretch>
        </p:blipFill>
        <p:spPr>
          <a:xfrm>
            <a:off x="588055" y="4186540"/>
            <a:ext cx="3751716" cy="664980"/>
          </a:xfrm>
          <a:prstGeom prst="rect">
            <a:avLst/>
          </a:prstGeom>
        </p:spPr>
      </p:pic>
      <p:pic>
        <p:nvPicPr>
          <p:cNvPr id="11" name="Picture 10">
            <a:extLst>
              <a:ext uri="{FF2B5EF4-FFF2-40B4-BE49-F238E27FC236}">
                <a16:creationId xmlns:a16="http://schemas.microsoft.com/office/drawing/2014/main" id="{88592060-699B-CFB9-5BE8-21A897C81CC5}"/>
              </a:ext>
            </a:extLst>
          </p:cNvPr>
          <p:cNvPicPr>
            <a:picLocks noChangeAspect="1"/>
          </p:cNvPicPr>
          <p:nvPr/>
        </p:nvPicPr>
        <p:blipFill>
          <a:blip r:embed="rId4"/>
          <a:stretch>
            <a:fillRect/>
          </a:stretch>
        </p:blipFill>
        <p:spPr>
          <a:xfrm>
            <a:off x="5113029" y="4072313"/>
            <a:ext cx="6490915" cy="664980"/>
          </a:xfrm>
          <a:prstGeom prst="rect">
            <a:avLst/>
          </a:prstGeom>
        </p:spPr>
      </p:pic>
      <p:pic>
        <p:nvPicPr>
          <p:cNvPr id="12" name="Picture 11">
            <a:extLst>
              <a:ext uri="{FF2B5EF4-FFF2-40B4-BE49-F238E27FC236}">
                <a16:creationId xmlns:a16="http://schemas.microsoft.com/office/drawing/2014/main" id="{422C2BC1-B3E9-BD32-47F7-5BD62FBE6612}"/>
              </a:ext>
            </a:extLst>
          </p:cNvPr>
          <p:cNvPicPr>
            <a:picLocks noChangeAspect="1"/>
          </p:cNvPicPr>
          <p:nvPr/>
        </p:nvPicPr>
        <p:blipFill>
          <a:blip r:embed="rId4"/>
          <a:stretch>
            <a:fillRect/>
          </a:stretch>
        </p:blipFill>
        <p:spPr>
          <a:xfrm>
            <a:off x="588055" y="5005983"/>
            <a:ext cx="2565026" cy="664980"/>
          </a:xfrm>
          <a:prstGeom prst="rect">
            <a:avLst/>
          </a:prstGeom>
        </p:spPr>
      </p:pic>
      <p:pic>
        <p:nvPicPr>
          <p:cNvPr id="13" name="Picture 12">
            <a:extLst>
              <a:ext uri="{FF2B5EF4-FFF2-40B4-BE49-F238E27FC236}">
                <a16:creationId xmlns:a16="http://schemas.microsoft.com/office/drawing/2014/main" id="{53D41299-D534-F399-2749-41DE172C9C51}"/>
              </a:ext>
            </a:extLst>
          </p:cNvPr>
          <p:cNvPicPr>
            <a:picLocks noChangeAspect="1"/>
          </p:cNvPicPr>
          <p:nvPr/>
        </p:nvPicPr>
        <p:blipFill>
          <a:blip r:embed="rId4"/>
          <a:stretch>
            <a:fillRect/>
          </a:stretch>
        </p:blipFill>
        <p:spPr>
          <a:xfrm>
            <a:off x="5113028" y="5001403"/>
            <a:ext cx="5975885" cy="664980"/>
          </a:xfrm>
          <a:prstGeom prst="rect">
            <a:avLst/>
          </a:prstGeom>
        </p:spPr>
      </p:pic>
      <p:pic>
        <p:nvPicPr>
          <p:cNvPr id="14" name="Picture 13">
            <a:extLst>
              <a:ext uri="{FF2B5EF4-FFF2-40B4-BE49-F238E27FC236}">
                <a16:creationId xmlns:a16="http://schemas.microsoft.com/office/drawing/2014/main" id="{F263D678-89EE-8A92-D019-1F76F665FE9B}"/>
              </a:ext>
            </a:extLst>
          </p:cNvPr>
          <p:cNvPicPr>
            <a:picLocks noChangeAspect="1"/>
          </p:cNvPicPr>
          <p:nvPr/>
        </p:nvPicPr>
        <p:blipFill>
          <a:blip r:embed="rId4"/>
          <a:stretch>
            <a:fillRect/>
          </a:stretch>
        </p:blipFill>
        <p:spPr>
          <a:xfrm>
            <a:off x="495070" y="5906296"/>
            <a:ext cx="2843215" cy="664980"/>
          </a:xfrm>
          <a:prstGeom prst="rect">
            <a:avLst/>
          </a:prstGeom>
        </p:spPr>
      </p:pic>
      <p:pic>
        <p:nvPicPr>
          <p:cNvPr id="15" name="Picture 14">
            <a:extLst>
              <a:ext uri="{FF2B5EF4-FFF2-40B4-BE49-F238E27FC236}">
                <a16:creationId xmlns:a16="http://schemas.microsoft.com/office/drawing/2014/main" id="{EFD2E4FD-F505-3D5A-BC04-EA15850A8793}"/>
              </a:ext>
            </a:extLst>
          </p:cNvPr>
          <p:cNvPicPr>
            <a:picLocks noChangeAspect="1"/>
          </p:cNvPicPr>
          <p:nvPr/>
        </p:nvPicPr>
        <p:blipFill>
          <a:blip r:embed="rId4"/>
          <a:stretch>
            <a:fillRect/>
          </a:stretch>
        </p:blipFill>
        <p:spPr>
          <a:xfrm>
            <a:off x="5113027" y="5906296"/>
            <a:ext cx="6490915" cy="664980"/>
          </a:xfrm>
          <a:prstGeom prst="rect">
            <a:avLst/>
          </a:prstGeom>
        </p:spPr>
      </p:pic>
    </p:spTree>
    <p:extLst>
      <p:ext uri="{BB962C8B-B14F-4D97-AF65-F5344CB8AC3E}">
        <p14:creationId xmlns:p14="http://schemas.microsoft.com/office/powerpoint/2010/main" val="3229848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5A6CD0-6E3F-76F6-0AD7-919B4DA3E0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67A4F4C-24E1-DAB3-E204-BB917619D85D}"/>
              </a:ext>
            </a:extLst>
          </p:cNvPr>
          <p:cNvSpPr>
            <a:spLocks noGrp="1"/>
          </p:cNvSpPr>
          <p:nvPr>
            <p:ph type="title"/>
          </p:nvPr>
        </p:nvSpPr>
        <p:spPr/>
        <p:txBody>
          <a:bodyPr/>
          <a:lstStyle/>
          <a:p>
            <a:r>
              <a:rPr lang="en-AU" dirty="0"/>
              <a:t>Assessment Questions</a:t>
            </a:r>
          </a:p>
        </p:txBody>
      </p:sp>
      <p:sp>
        <p:nvSpPr>
          <p:cNvPr id="3" name="Content Placeholder 2">
            <a:extLst>
              <a:ext uri="{FF2B5EF4-FFF2-40B4-BE49-F238E27FC236}">
                <a16:creationId xmlns:a16="http://schemas.microsoft.com/office/drawing/2014/main" id="{28A68D95-4078-A12A-A93E-573F4F31CD6F}"/>
              </a:ext>
            </a:extLst>
          </p:cNvPr>
          <p:cNvSpPr>
            <a:spLocks noGrp="1"/>
          </p:cNvSpPr>
          <p:nvPr>
            <p:ph idx="1"/>
          </p:nvPr>
        </p:nvSpPr>
        <p:spPr>
          <a:xfrm>
            <a:off x="0" y="1272161"/>
            <a:ext cx="12075886" cy="5346353"/>
          </a:xfrm>
        </p:spPr>
        <p:txBody>
          <a:bodyPr>
            <a:noAutofit/>
          </a:bodyPr>
          <a:lstStyle/>
          <a:p>
            <a:pPr marL="0" indent="0">
              <a:buNone/>
            </a:pPr>
            <a:r>
              <a:rPr lang="en-US" sz="1800" dirty="0"/>
              <a:t>3. List two (2) things that KPIs are used for.</a:t>
            </a:r>
          </a:p>
          <a:p>
            <a:pPr marL="0" indent="0">
              <a:buNone/>
            </a:pPr>
            <a:r>
              <a:rPr lang="en-US" sz="1800" dirty="0">
                <a:solidFill>
                  <a:srgbClr val="FFFF00"/>
                </a:solidFill>
              </a:rPr>
              <a:t>• to determine the success and productivity of specific areas within an </a:t>
            </a:r>
            <a:r>
              <a:rPr lang="en-US" sz="1800" dirty="0" err="1">
                <a:solidFill>
                  <a:srgbClr val="FFFF00"/>
                </a:solidFill>
              </a:rPr>
              <a:t>organisation</a:t>
            </a:r>
            <a:endParaRPr lang="en-US" sz="1800" dirty="0">
              <a:solidFill>
                <a:srgbClr val="FFFF00"/>
              </a:solidFill>
            </a:endParaRPr>
          </a:p>
          <a:p>
            <a:pPr marL="0" indent="0">
              <a:buNone/>
            </a:pPr>
            <a:r>
              <a:rPr lang="en-US" sz="1800" dirty="0">
                <a:solidFill>
                  <a:srgbClr val="FFFF00"/>
                </a:solidFill>
              </a:rPr>
              <a:t>• to motivate staff and give them targets to achieve</a:t>
            </a:r>
          </a:p>
          <a:p>
            <a:pPr marL="0" indent="0">
              <a:buNone/>
            </a:pPr>
            <a:r>
              <a:rPr lang="en-US" sz="1800" dirty="0">
                <a:solidFill>
                  <a:srgbClr val="FFFF00"/>
                </a:solidFill>
              </a:rPr>
              <a:t>• to award commissions, extra pay and/or incentives</a:t>
            </a:r>
          </a:p>
          <a:p>
            <a:pPr marL="0" indent="0">
              <a:buNone/>
            </a:pPr>
            <a:r>
              <a:rPr lang="en-US" sz="1800" dirty="0"/>
              <a:t>4. What are two (2) advantages for a workplace to provide feedback in formal performance reviews?</a:t>
            </a:r>
          </a:p>
          <a:p>
            <a:pPr marL="0" indent="0">
              <a:buNone/>
            </a:pPr>
            <a:r>
              <a:rPr lang="en-US" sz="1800" dirty="0">
                <a:solidFill>
                  <a:srgbClr val="FFFF00"/>
                </a:solidFill>
              </a:rPr>
              <a:t>• allows individual employees to monitor their own performance</a:t>
            </a:r>
          </a:p>
          <a:p>
            <a:pPr marL="0" indent="0">
              <a:buNone/>
            </a:pPr>
            <a:r>
              <a:rPr lang="en-US" sz="1800" dirty="0">
                <a:solidFill>
                  <a:srgbClr val="FFFF00"/>
                </a:solidFill>
              </a:rPr>
              <a:t>• provides opportunities for employees to assess their work with managers or supervisors</a:t>
            </a:r>
          </a:p>
          <a:p>
            <a:pPr marL="0" indent="0">
              <a:buNone/>
            </a:pPr>
            <a:r>
              <a:rPr lang="en-US" sz="1800" dirty="0">
                <a:solidFill>
                  <a:srgbClr val="FFFF00"/>
                </a:solidFill>
              </a:rPr>
              <a:t>• can indicate skills gaps or training requirements</a:t>
            </a:r>
          </a:p>
          <a:p>
            <a:pPr marL="0" indent="0">
              <a:buNone/>
            </a:pPr>
            <a:r>
              <a:rPr lang="en-US" sz="1800" dirty="0">
                <a:solidFill>
                  <a:srgbClr val="FFFF00"/>
                </a:solidFill>
              </a:rPr>
              <a:t>• can work out whether your work meets the necessary standards</a:t>
            </a:r>
          </a:p>
          <a:p>
            <a:pPr marL="0" indent="0">
              <a:buNone/>
            </a:pPr>
            <a:r>
              <a:rPr lang="en-US" sz="1800" dirty="0"/>
              <a:t>5. List two (2) ways you can get feedback outside of a formal process.</a:t>
            </a:r>
          </a:p>
          <a:p>
            <a:pPr marL="0" indent="0">
              <a:buNone/>
            </a:pPr>
            <a:r>
              <a:rPr lang="en-US" sz="1800" dirty="0">
                <a:solidFill>
                  <a:srgbClr val="FFFF00"/>
                </a:solidFill>
              </a:rPr>
              <a:t>• Ask to speak to manager/supervisor</a:t>
            </a:r>
          </a:p>
          <a:p>
            <a:pPr marL="0" indent="0">
              <a:buNone/>
            </a:pPr>
            <a:r>
              <a:rPr lang="en-US" sz="1800" dirty="0">
                <a:solidFill>
                  <a:srgbClr val="FFFF00"/>
                </a:solidFill>
              </a:rPr>
              <a:t>• Ask clients/suppliers</a:t>
            </a:r>
          </a:p>
          <a:p>
            <a:pPr marL="0" indent="0">
              <a:buNone/>
            </a:pPr>
            <a:r>
              <a:rPr lang="en-US" sz="1800" dirty="0">
                <a:solidFill>
                  <a:srgbClr val="FFFF00"/>
                </a:solidFill>
              </a:rPr>
              <a:t>• Ask colleagues</a:t>
            </a:r>
          </a:p>
        </p:txBody>
      </p:sp>
      <p:pic>
        <p:nvPicPr>
          <p:cNvPr id="4" name="Picture 2" descr="Back, first, first page, prev icon - Download on Iconfinder">
            <a:hlinkClick r:id="" action="ppaction://hlinkshowjump?jump=firstslide"/>
            <a:extLst>
              <a:ext uri="{FF2B5EF4-FFF2-40B4-BE49-F238E27FC236}">
                <a16:creationId xmlns:a16="http://schemas.microsoft.com/office/drawing/2014/main" id="{F5A24E4C-164D-3E83-B8E2-5EB01CDB1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5463" y="5545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15538A5A-8361-3BED-07CC-253F3C6E7FFD}"/>
              </a:ext>
            </a:extLst>
          </p:cNvPr>
          <p:cNvPicPr>
            <a:picLocks noChangeAspect="1"/>
          </p:cNvPicPr>
          <p:nvPr/>
        </p:nvPicPr>
        <p:blipFill>
          <a:blip r:embed="rId3"/>
          <a:stretch>
            <a:fillRect/>
          </a:stretch>
        </p:blipFill>
        <p:spPr>
          <a:xfrm>
            <a:off x="7215" y="1669423"/>
            <a:ext cx="10682514" cy="1216705"/>
          </a:xfrm>
          <a:prstGeom prst="rect">
            <a:avLst/>
          </a:prstGeom>
        </p:spPr>
      </p:pic>
      <p:pic>
        <p:nvPicPr>
          <p:cNvPr id="6" name="Picture 5">
            <a:extLst>
              <a:ext uri="{FF2B5EF4-FFF2-40B4-BE49-F238E27FC236}">
                <a16:creationId xmlns:a16="http://schemas.microsoft.com/office/drawing/2014/main" id="{A303D295-CEBC-BD91-B264-7A51C7A3346E}"/>
              </a:ext>
            </a:extLst>
          </p:cNvPr>
          <p:cNvPicPr>
            <a:picLocks noChangeAspect="1"/>
          </p:cNvPicPr>
          <p:nvPr/>
        </p:nvPicPr>
        <p:blipFill>
          <a:blip r:embed="rId3"/>
          <a:stretch>
            <a:fillRect/>
          </a:stretch>
        </p:blipFill>
        <p:spPr>
          <a:xfrm>
            <a:off x="0" y="3336984"/>
            <a:ext cx="10682514" cy="1452730"/>
          </a:xfrm>
          <a:prstGeom prst="rect">
            <a:avLst/>
          </a:prstGeom>
        </p:spPr>
      </p:pic>
      <p:pic>
        <p:nvPicPr>
          <p:cNvPr id="7" name="Picture 6">
            <a:extLst>
              <a:ext uri="{FF2B5EF4-FFF2-40B4-BE49-F238E27FC236}">
                <a16:creationId xmlns:a16="http://schemas.microsoft.com/office/drawing/2014/main" id="{2E9AF957-CC92-FD4E-D56B-02B3775D3C05}"/>
              </a:ext>
            </a:extLst>
          </p:cNvPr>
          <p:cNvPicPr>
            <a:picLocks noChangeAspect="1"/>
          </p:cNvPicPr>
          <p:nvPr/>
        </p:nvPicPr>
        <p:blipFill>
          <a:blip r:embed="rId3"/>
          <a:stretch>
            <a:fillRect/>
          </a:stretch>
        </p:blipFill>
        <p:spPr>
          <a:xfrm>
            <a:off x="14514" y="5313140"/>
            <a:ext cx="10682514" cy="1216705"/>
          </a:xfrm>
          <a:prstGeom prst="rect">
            <a:avLst/>
          </a:prstGeom>
        </p:spPr>
      </p:pic>
    </p:spTree>
    <p:extLst>
      <p:ext uri="{BB962C8B-B14F-4D97-AF65-F5344CB8AC3E}">
        <p14:creationId xmlns:p14="http://schemas.microsoft.com/office/powerpoint/2010/main" val="142789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016C1-4006-0F3D-C773-2ED21BB2AB8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808EA8-60DA-3A96-CD85-18DEBC4395E5}"/>
              </a:ext>
            </a:extLst>
          </p:cNvPr>
          <p:cNvSpPr>
            <a:spLocks noGrp="1"/>
          </p:cNvSpPr>
          <p:nvPr>
            <p:ph type="title"/>
          </p:nvPr>
        </p:nvSpPr>
        <p:spPr/>
        <p:txBody>
          <a:bodyPr/>
          <a:lstStyle/>
          <a:p>
            <a:r>
              <a:rPr lang="en-AU" dirty="0"/>
              <a:t>Assessment Questions</a:t>
            </a:r>
          </a:p>
        </p:txBody>
      </p:sp>
      <p:sp>
        <p:nvSpPr>
          <p:cNvPr id="3" name="Content Placeholder 2">
            <a:extLst>
              <a:ext uri="{FF2B5EF4-FFF2-40B4-BE49-F238E27FC236}">
                <a16:creationId xmlns:a16="http://schemas.microsoft.com/office/drawing/2014/main" id="{18692B3A-5EA5-A550-3719-158599AB0363}"/>
              </a:ext>
            </a:extLst>
          </p:cNvPr>
          <p:cNvSpPr>
            <a:spLocks noGrp="1"/>
          </p:cNvSpPr>
          <p:nvPr>
            <p:ph idx="1"/>
          </p:nvPr>
        </p:nvSpPr>
        <p:spPr>
          <a:xfrm>
            <a:off x="58057" y="1152983"/>
            <a:ext cx="12075886" cy="5407474"/>
          </a:xfrm>
        </p:spPr>
        <p:txBody>
          <a:bodyPr>
            <a:noAutofit/>
          </a:bodyPr>
          <a:lstStyle/>
          <a:p>
            <a:pPr marL="0" indent="0">
              <a:buNone/>
            </a:pPr>
            <a:r>
              <a:rPr lang="en-US" sz="1800" dirty="0"/>
              <a:t>6. If you receive negative feedback you should: (Choose all that apply)</a:t>
            </a:r>
          </a:p>
          <a:p>
            <a:pPr marL="0" indent="0">
              <a:buNone/>
            </a:pPr>
            <a:r>
              <a:rPr lang="en-US" sz="1800" dirty="0">
                <a:solidFill>
                  <a:srgbClr val="FFFF00"/>
                </a:solidFill>
              </a:rPr>
              <a:t>a) See it as a learning opportunity</a:t>
            </a:r>
          </a:p>
          <a:p>
            <a:pPr marL="0" indent="0">
              <a:buNone/>
            </a:pPr>
            <a:r>
              <a:rPr lang="en-US" sz="1800" dirty="0">
                <a:solidFill>
                  <a:srgbClr val="FFFF00"/>
                </a:solidFill>
              </a:rPr>
              <a:t>b) Ask for specific examples</a:t>
            </a:r>
          </a:p>
          <a:p>
            <a:pPr marL="0" indent="0">
              <a:buNone/>
            </a:pPr>
            <a:r>
              <a:rPr lang="en-US" sz="1800" dirty="0">
                <a:solidFill>
                  <a:srgbClr val="FFFF00"/>
                </a:solidFill>
              </a:rPr>
              <a:t>DEFAULT QUESTION: What are two (2) advantages to receiving negative feedback?</a:t>
            </a:r>
          </a:p>
          <a:p>
            <a:pPr marL="0" indent="0">
              <a:buNone/>
            </a:pPr>
            <a:r>
              <a:rPr lang="en-US" sz="1800" dirty="0">
                <a:solidFill>
                  <a:srgbClr val="FFFF00"/>
                </a:solidFill>
              </a:rPr>
              <a:t>• It can be a learning opportunity</a:t>
            </a:r>
          </a:p>
          <a:p>
            <a:pPr marL="0" indent="0">
              <a:buNone/>
            </a:pPr>
            <a:r>
              <a:rPr lang="en-US" sz="1800" dirty="0">
                <a:solidFill>
                  <a:srgbClr val="FFFF00"/>
                </a:solidFill>
              </a:rPr>
              <a:t>• It can help you improve your work performance</a:t>
            </a:r>
          </a:p>
          <a:p>
            <a:pPr marL="0" indent="0">
              <a:buNone/>
            </a:pPr>
            <a:r>
              <a:rPr lang="en-US" sz="1800" dirty="0">
                <a:solidFill>
                  <a:srgbClr val="FFFF00"/>
                </a:solidFill>
              </a:rPr>
              <a:t>• Could identify where you need training</a:t>
            </a:r>
          </a:p>
          <a:p>
            <a:pPr marL="0" indent="0">
              <a:buNone/>
            </a:pPr>
            <a:r>
              <a:rPr lang="en-US" sz="1800" dirty="0"/>
              <a:t>7. If you see a variation in quality standards you should: (Choose all that apply)</a:t>
            </a:r>
          </a:p>
          <a:p>
            <a:pPr marL="0" indent="0">
              <a:buNone/>
            </a:pPr>
            <a:r>
              <a:rPr lang="en-US" sz="1800" dirty="0">
                <a:solidFill>
                  <a:srgbClr val="FFFF00"/>
                </a:solidFill>
              </a:rPr>
              <a:t>a) Follow the correct reporting process </a:t>
            </a:r>
          </a:p>
          <a:p>
            <a:pPr marL="0" indent="0">
              <a:buNone/>
            </a:pPr>
            <a:r>
              <a:rPr lang="en-US" sz="1800" dirty="0">
                <a:solidFill>
                  <a:srgbClr val="FFFF00"/>
                </a:solidFill>
              </a:rPr>
              <a:t>b) Tell your superior</a:t>
            </a:r>
          </a:p>
          <a:p>
            <a:pPr marL="0" indent="0">
              <a:buNone/>
            </a:pPr>
            <a:r>
              <a:rPr lang="en-US" sz="1800" dirty="0">
                <a:solidFill>
                  <a:srgbClr val="FFFF00"/>
                </a:solidFill>
              </a:rPr>
              <a:t>DEFAULT QUESTION: What are two (2) things you can do if you see a variation in quality standards?</a:t>
            </a:r>
          </a:p>
          <a:p>
            <a:pPr marL="0" indent="0">
              <a:buNone/>
            </a:pPr>
            <a:r>
              <a:rPr lang="en-US" sz="1800" dirty="0">
                <a:solidFill>
                  <a:srgbClr val="FFFF00"/>
                </a:solidFill>
              </a:rPr>
              <a:t>• Follow the correct reporting process</a:t>
            </a:r>
          </a:p>
          <a:p>
            <a:pPr marL="0" indent="0">
              <a:buNone/>
            </a:pPr>
            <a:r>
              <a:rPr lang="en-US" sz="1800" dirty="0">
                <a:solidFill>
                  <a:srgbClr val="FFFF00"/>
                </a:solidFill>
              </a:rPr>
              <a:t>• Tell your superior</a:t>
            </a:r>
          </a:p>
        </p:txBody>
      </p:sp>
      <p:pic>
        <p:nvPicPr>
          <p:cNvPr id="4" name="Picture 2" descr="Back, first, first page, prev icon - Download on Iconfinder">
            <a:hlinkClick r:id="" action="ppaction://hlinkshowjump?jump=firstslide"/>
            <a:extLst>
              <a:ext uri="{FF2B5EF4-FFF2-40B4-BE49-F238E27FC236}">
                <a16:creationId xmlns:a16="http://schemas.microsoft.com/office/drawing/2014/main" id="{862213AE-E3A0-16A7-4F1B-B83F913C9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5463" y="5545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AE976B73-EE66-E228-E2BD-716252B27384}"/>
              </a:ext>
            </a:extLst>
          </p:cNvPr>
          <p:cNvPicPr>
            <a:picLocks noChangeAspect="1"/>
          </p:cNvPicPr>
          <p:nvPr/>
        </p:nvPicPr>
        <p:blipFill>
          <a:blip r:embed="rId3"/>
          <a:stretch>
            <a:fillRect/>
          </a:stretch>
        </p:blipFill>
        <p:spPr>
          <a:xfrm>
            <a:off x="7215" y="1543891"/>
            <a:ext cx="10682514" cy="2374966"/>
          </a:xfrm>
          <a:prstGeom prst="rect">
            <a:avLst/>
          </a:prstGeom>
        </p:spPr>
      </p:pic>
      <p:pic>
        <p:nvPicPr>
          <p:cNvPr id="6" name="Picture 5">
            <a:extLst>
              <a:ext uri="{FF2B5EF4-FFF2-40B4-BE49-F238E27FC236}">
                <a16:creationId xmlns:a16="http://schemas.microsoft.com/office/drawing/2014/main" id="{3FD71F75-B65F-EE82-0669-76B455C67BD1}"/>
              </a:ext>
            </a:extLst>
          </p:cNvPr>
          <p:cNvPicPr>
            <a:picLocks noChangeAspect="1"/>
          </p:cNvPicPr>
          <p:nvPr/>
        </p:nvPicPr>
        <p:blipFill>
          <a:blip r:embed="rId3"/>
          <a:stretch>
            <a:fillRect/>
          </a:stretch>
        </p:blipFill>
        <p:spPr>
          <a:xfrm>
            <a:off x="29028" y="4397548"/>
            <a:ext cx="11132457" cy="2374966"/>
          </a:xfrm>
          <a:prstGeom prst="rect">
            <a:avLst/>
          </a:prstGeom>
        </p:spPr>
      </p:pic>
    </p:spTree>
    <p:extLst>
      <p:ext uri="{BB962C8B-B14F-4D97-AF65-F5344CB8AC3E}">
        <p14:creationId xmlns:p14="http://schemas.microsoft.com/office/powerpoint/2010/main" val="230379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E71B3B-D5C3-D8C3-CA7A-A6E5772D83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99A6DAF-3EE5-14A6-FFCF-2449AACC6440}"/>
              </a:ext>
            </a:extLst>
          </p:cNvPr>
          <p:cNvSpPr>
            <a:spLocks noGrp="1"/>
          </p:cNvSpPr>
          <p:nvPr>
            <p:ph type="title"/>
          </p:nvPr>
        </p:nvSpPr>
        <p:spPr/>
        <p:txBody>
          <a:bodyPr/>
          <a:lstStyle/>
          <a:p>
            <a:r>
              <a:rPr lang="en-AU" dirty="0"/>
              <a:t>Assessment Questions</a:t>
            </a:r>
          </a:p>
        </p:txBody>
      </p:sp>
      <p:sp>
        <p:nvSpPr>
          <p:cNvPr id="3" name="Content Placeholder 2">
            <a:extLst>
              <a:ext uri="{FF2B5EF4-FFF2-40B4-BE49-F238E27FC236}">
                <a16:creationId xmlns:a16="http://schemas.microsoft.com/office/drawing/2014/main" id="{109B5E7A-67E9-BAF3-7AE5-642DFFB5BE3C}"/>
              </a:ext>
            </a:extLst>
          </p:cNvPr>
          <p:cNvSpPr>
            <a:spLocks noGrp="1"/>
          </p:cNvSpPr>
          <p:nvPr>
            <p:ph idx="1"/>
          </p:nvPr>
        </p:nvSpPr>
        <p:spPr>
          <a:xfrm>
            <a:off x="0" y="1515889"/>
            <a:ext cx="12075886" cy="4889393"/>
          </a:xfrm>
        </p:spPr>
        <p:txBody>
          <a:bodyPr/>
          <a:lstStyle/>
          <a:p>
            <a:pPr marL="0" indent="0">
              <a:buNone/>
            </a:pPr>
            <a:r>
              <a:rPr lang="en-US" dirty="0"/>
              <a:t>8. What is the first step in achieving your work goals?</a:t>
            </a:r>
          </a:p>
          <a:p>
            <a:pPr marL="0" indent="0">
              <a:buNone/>
            </a:pPr>
            <a:r>
              <a:rPr lang="en-US" dirty="0">
                <a:solidFill>
                  <a:srgbClr val="FFFF00"/>
                </a:solidFill>
              </a:rPr>
              <a:t>Identifying the goal and what needs to be achieved</a:t>
            </a:r>
          </a:p>
          <a:p>
            <a:pPr marL="0" indent="0">
              <a:buNone/>
            </a:pPr>
            <a:r>
              <a:rPr lang="en-US" dirty="0"/>
              <a:t>9. What are two (2) reasons for monitoring your work performance?</a:t>
            </a:r>
          </a:p>
          <a:p>
            <a:pPr marL="0" indent="0">
              <a:buNone/>
            </a:pPr>
            <a:r>
              <a:rPr lang="en-US" dirty="0">
                <a:solidFill>
                  <a:srgbClr val="FFFF00"/>
                </a:solidFill>
              </a:rPr>
              <a:t>• to ensure your work meets the required standards</a:t>
            </a:r>
          </a:p>
          <a:p>
            <a:pPr marL="0" indent="0">
              <a:buNone/>
            </a:pPr>
            <a:r>
              <a:rPr lang="en-US" dirty="0">
                <a:solidFill>
                  <a:srgbClr val="FFFF00"/>
                </a:solidFill>
              </a:rPr>
              <a:t>• to contribute toward continuous improvement</a:t>
            </a:r>
          </a:p>
          <a:p>
            <a:pPr marL="0" indent="0">
              <a:buNone/>
            </a:pPr>
            <a:r>
              <a:rPr lang="en-US" dirty="0">
                <a:solidFill>
                  <a:srgbClr val="FFFF00"/>
                </a:solidFill>
              </a:rPr>
              <a:t>• to make sure you are meeting your organisation’s quality standards</a:t>
            </a:r>
          </a:p>
          <a:p>
            <a:pPr marL="0" indent="0">
              <a:buNone/>
            </a:pPr>
            <a:r>
              <a:rPr lang="en-US" dirty="0"/>
              <a:t>10. What is time management?</a:t>
            </a:r>
          </a:p>
          <a:p>
            <a:pPr marL="0" indent="0">
              <a:buNone/>
            </a:pPr>
            <a:r>
              <a:rPr lang="en-US" dirty="0">
                <a:solidFill>
                  <a:srgbClr val="FFFF00"/>
                </a:solidFill>
              </a:rPr>
              <a:t>A self-management process which involves deciding how, and in what order, tasks should be </a:t>
            </a:r>
          </a:p>
          <a:p>
            <a:pPr marL="0" indent="0">
              <a:buNone/>
            </a:pPr>
            <a:r>
              <a:rPr lang="en-US" dirty="0">
                <a:solidFill>
                  <a:srgbClr val="FFFF00"/>
                </a:solidFill>
              </a:rPr>
              <a:t>completed so that you meet your deadlines and make the best use of time and resources.</a:t>
            </a:r>
          </a:p>
        </p:txBody>
      </p:sp>
      <p:pic>
        <p:nvPicPr>
          <p:cNvPr id="4" name="Picture 2" descr="Back, first, first page, prev icon - Download on Iconfinder">
            <a:hlinkClick r:id="" action="ppaction://hlinkshowjump?jump=firstslide"/>
            <a:extLst>
              <a:ext uri="{FF2B5EF4-FFF2-40B4-BE49-F238E27FC236}">
                <a16:creationId xmlns:a16="http://schemas.microsoft.com/office/drawing/2014/main" id="{53DCC6F4-F24E-8D28-9061-F5073CA289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5463" y="5545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2E67954F-E3A5-3091-9B0F-A6D0209D216D}"/>
              </a:ext>
            </a:extLst>
          </p:cNvPr>
          <p:cNvPicPr>
            <a:picLocks noChangeAspect="1"/>
          </p:cNvPicPr>
          <p:nvPr/>
        </p:nvPicPr>
        <p:blipFill>
          <a:blip r:embed="rId3"/>
          <a:stretch>
            <a:fillRect/>
          </a:stretch>
        </p:blipFill>
        <p:spPr>
          <a:xfrm>
            <a:off x="7215" y="1898647"/>
            <a:ext cx="10682514" cy="436685"/>
          </a:xfrm>
          <a:prstGeom prst="rect">
            <a:avLst/>
          </a:prstGeom>
        </p:spPr>
      </p:pic>
      <p:pic>
        <p:nvPicPr>
          <p:cNvPr id="6" name="Picture 5">
            <a:extLst>
              <a:ext uri="{FF2B5EF4-FFF2-40B4-BE49-F238E27FC236}">
                <a16:creationId xmlns:a16="http://schemas.microsoft.com/office/drawing/2014/main" id="{ECACD1CE-1C82-1EE4-815B-FB2044195E24}"/>
              </a:ext>
            </a:extLst>
          </p:cNvPr>
          <p:cNvPicPr>
            <a:picLocks noChangeAspect="1"/>
          </p:cNvPicPr>
          <p:nvPr/>
        </p:nvPicPr>
        <p:blipFill>
          <a:blip r:embed="rId3"/>
          <a:stretch>
            <a:fillRect/>
          </a:stretch>
        </p:blipFill>
        <p:spPr>
          <a:xfrm>
            <a:off x="87086" y="2818924"/>
            <a:ext cx="10682514" cy="1220152"/>
          </a:xfrm>
          <a:prstGeom prst="rect">
            <a:avLst/>
          </a:prstGeom>
        </p:spPr>
      </p:pic>
      <p:pic>
        <p:nvPicPr>
          <p:cNvPr id="7" name="Picture 6">
            <a:extLst>
              <a:ext uri="{FF2B5EF4-FFF2-40B4-BE49-F238E27FC236}">
                <a16:creationId xmlns:a16="http://schemas.microsoft.com/office/drawing/2014/main" id="{3D478480-F203-E10E-FCEF-5333305A53C2}"/>
              </a:ext>
            </a:extLst>
          </p:cNvPr>
          <p:cNvPicPr>
            <a:picLocks noChangeAspect="1"/>
          </p:cNvPicPr>
          <p:nvPr/>
        </p:nvPicPr>
        <p:blipFill>
          <a:blip r:embed="rId3"/>
          <a:stretch>
            <a:fillRect/>
          </a:stretch>
        </p:blipFill>
        <p:spPr>
          <a:xfrm>
            <a:off x="0" y="4496080"/>
            <a:ext cx="11684000" cy="1220152"/>
          </a:xfrm>
          <a:prstGeom prst="rect">
            <a:avLst/>
          </a:prstGeom>
        </p:spPr>
      </p:pic>
    </p:spTree>
    <p:extLst>
      <p:ext uri="{BB962C8B-B14F-4D97-AF65-F5344CB8AC3E}">
        <p14:creationId xmlns:p14="http://schemas.microsoft.com/office/powerpoint/2010/main" val="2839160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230CA-C7EC-E1EC-17AF-C0995E91E70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6402B5E-481B-CEC5-8385-89BEA0FB9F5D}"/>
              </a:ext>
            </a:extLst>
          </p:cNvPr>
          <p:cNvSpPr>
            <a:spLocks noGrp="1"/>
          </p:cNvSpPr>
          <p:nvPr>
            <p:ph type="title"/>
          </p:nvPr>
        </p:nvSpPr>
        <p:spPr/>
        <p:txBody>
          <a:bodyPr/>
          <a:lstStyle/>
          <a:p>
            <a:r>
              <a:rPr lang="en-AU" dirty="0"/>
              <a:t>Assessment Questions</a:t>
            </a:r>
          </a:p>
        </p:txBody>
      </p:sp>
      <p:sp>
        <p:nvSpPr>
          <p:cNvPr id="3" name="Content Placeholder 2">
            <a:extLst>
              <a:ext uri="{FF2B5EF4-FFF2-40B4-BE49-F238E27FC236}">
                <a16:creationId xmlns:a16="http://schemas.microsoft.com/office/drawing/2014/main" id="{9025CD55-9077-D14D-AD1B-EEBCD20BC3B2}"/>
              </a:ext>
            </a:extLst>
          </p:cNvPr>
          <p:cNvSpPr>
            <a:spLocks noGrp="1"/>
          </p:cNvSpPr>
          <p:nvPr>
            <p:ph idx="1"/>
          </p:nvPr>
        </p:nvSpPr>
        <p:spPr>
          <a:xfrm>
            <a:off x="0" y="1515889"/>
            <a:ext cx="12075886" cy="4889393"/>
          </a:xfrm>
        </p:spPr>
        <p:txBody>
          <a:bodyPr/>
          <a:lstStyle/>
          <a:p>
            <a:pPr marL="0" indent="0">
              <a:buNone/>
            </a:pPr>
            <a:r>
              <a:rPr lang="en-US" dirty="0"/>
              <a:t>11. List three (3) signs of stress and give two (2) strategies for dealing with each one.</a:t>
            </a:r>
          </a:p>
        </p:txBody>
      </p:sp>
      <p:pic>
        <p:nvPicPr>
          <p:cNvPr id="4" name="Picture 2" descr="Back, first, first page, prev icon - Download on Iconfinder">
            <a:hlinkClick r:id="" action="ppaction://hlinkshowjump?jump=firstslide"/>
            <a:extLst>
              <a:ext uri="{FF2B5EF4-FFF2-40B4-BE49-F238E27FC236}">
                <a16:creationId xmlns:a16="http://schemas.microsoft.com/office/drawing/2014/main" id="{6CCECECF-0903-1AE7-110C-63EB64F0A9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65463" y="55456"/>
            <a:ext cx="1216705" cy="121670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48F01F7-AF26-6DC5-C3FF-5E45E2269591}"/>
              </a:ext>
            </a:extLst>
          </p:cNvPr>
          <p:cNvPicPr>
            <a:picLocks noChangeAspect="1"/>
          </p:cNvPicPr>
          <p:nvPr/>
        </p:nvPicPr>
        <p:blipFill>
          <a:blip r:embed="rId3"/>
          <a:stretch>
            <a:fillRect/>
          </a:stretch>
        </p:blipFill>
        <p:spPr>
          <a:xfrm>
            <a:off x="288461" y="2342599"/>
            <a:ext cx="11674182" cy="3443464"/>
          </a:xfrm>
          <a:prstGeom prst="rect">
            <a:avLst/>
          </a:prstGeom>
        </p:spPr>
      </p:pic>
      <p:pic>
        <p:nvPicPr>
          <p:cNvPr id="8" name="Picture 7">
            <a:extLst>
              <a:ext uri="{FF2B5EF4-FFF2-40B4-BE49-F238E27FC236}">
                <a16:creationId xmlns:a16="http://schemas.microsoft.com/office/drawing/2014/main" id="{F1C90C30-EC98-DAC4-C90D-6AA29A2B4050}"/>
              </a:ext>
            </a:extLst>
          </p:cNvPr>
          <p:cNvPicPr>
            <a:picLocks noChangeAspect="1"/>
          </p:cNvPicPr>
          <p:nvPr/>
        </p:nvPicPr>
        <p:blipFill>
          <a:blip r:embed="rId4"/>
          <a:stretch>
            <a:fillRect/>
          </a:stretch>
        </p:blipFill>
        <p:spPr>
          <a:xfrm>
            <a:off x="457427" y="2902759"/>
            <a:ext cx="2565026" cy="664980"/>
          </a:xfrm>
          <a:prstGeom prst="rect">
            <a:avLst/>
          </a:prstGeom>
        </p:spPr>
      </p:pic>
      <p:pic>
        <p:nvPicPr>
          <p:cNvPr id="9" name="Picture 8">
            <a:extLst>
              <a:ext uri="{FF2B5EF4-FFF2-40B4-BE49-F238E27FC236}">
                <a16:creationId xmlns:a16="http://schemas.microsoft.com/office/drawing/2014/main" id="{723ECD77-3080-7FAA-58BA-ADE6EF709432}"/>
              </a:ext>
            </a:extLst>
          </p:cNvPr>
          <p:cNvPicPr>
            <a:picLocks noChangeAspect="1"/>
          </p:cNvPicPr>
          <p:nvPr/>
        </p:nvPicPr>
        <p:blipFill>
          <a:blip r:embed="rId4"/>
          <a:stretch>
            <a:fillRect/>
          </a:stretch>
        </p:blipFill>
        <p:spPr>
          <a:xfrm>
            <a:off x="6210035" y="2902759"/>
            <a:ext cx="2565026" cy="377470"/>
          </a:xfrm>
          <a:prstGeom prst="rect">
            <a:avLst/>
          </a:prstGeom>
        </p:spPr>
      </p:pic>
      <p:pic>
        <p:nvPicPr>
          <p:cNvPr id="10" name="Picture 9">
            <a:extLst>
              <a:ext uri="{FF2B5EF4-FFF2-40B4-BE49-F238E27FC236}">
                <a16:creationId xmlns:a16="http://schemas.microsoft.com/office/drawing/2014/main" id="{80629F3F-C490-F50C-77CB-62159DA206BB}"/>
              </a:ext>
            </a:extLst>
          </p:cNvPr>
          <p:cNvPicPr>
            <a:picLocks noChangeAspect="1"/>
          </p:cNvPicPr>
          <p:nvPr/>
        </p:nvPicPr>
        <p:blipFill>
          <a:blip r:embed="rId4"/>
          <a:stretch>
            <a:fillRect/>
          </a:stretch>
        </p:blipFill>
        <p:spPr>
          <a:xfrm>
            <a:off x="6210035" y="3421139"/>
            <a:ext cx="2565026" cy="377470"/>
          </a:xfrm>
          <a:prstGeom prst="rect">
            <a:avLst/>
          </a:prstGeom>
        </p:spPr>
      </p:pic>
      <p:pic>
        <p:nvPicPr>
          <p:cNvPr id="11" name="Picture 10">
            <a:extLst>
              <a:ext uri="{FF2B5EF4-FFF2-40B4-BE49-F238E27FC236}">
                <a16:creationId xmlns:a16="http://schemas.microsoft.com/office/drawing/2014/main" id="{B2A3E86C-F17D-917E-2A85-4518C851B600}"/>
              </a:ext>
            </a:extLst>
          </p:cNvPr>
          <p:cNvPicPr>
            <a:picLocks noChangeAspect="1"/>
          </p:cNvPicPr>
          <p:nvPr/>
        </p:nvPicPr>
        <p:blipFill>
          <a:blip r:embed="rId4"/>
          <a:stretch>
            <a:fillRect/>
          </a:stretch>
        </p:blipFill>
        <p:spPr>
          <a:xfrm>
            <a:off x="457427" y="3939164"/>
            <a:ext cx="3853316" cy="377470"/>
          </a:xfrm>
          <a:prstGeom prst="rect">
            <a:avLst/>
          </a:prstGeom>
        </p:spPr>
      </p:pic>
      <p:pic>
        <p:nvPicPr>
          <p:cNvPr id="12" name="Picture 11">
            <a:extLst>
              <a:ext uri="{FF2B5EF4-FFF2-40B4-BE49-F238E27FC236}">
                <a16:creationId xmlns:a16="http://schemas.microsoft.com/office/drawing/2014/main" id="{3A0D9D3D-9A8E-C472-A8F9-B20A393A6866}"/>
              </a:ext>
            </a:extLst>
          </p:cNvPr>
          <p:cNvPicPr>
            <a:picLocks noChangeAspect="1"/>
          </p:cNvPicPr>
          <p:nvPr/>
        </p:nvPicPr>
        <p:blipFill>
          <a:blip r:embed="rId4"/>
          <a:stretch>
            <a:fillRect/>
          </a:stretch>
        </p:blipFill>
        <p:spPr>
          <a:xfrm>
            <a:off x="6210034" y="3900209"/>
            <a:ext cx="4864365" cy="377470"/>
          </a:xfrm>
          <a:prstGeom prst="rect">
            <a:avLst/>
          </a:prstGeom>
        </p:spPr>
      </p:pic>
      <p:pic>
        <p:nvPicPr>
          <p:cNvPr id="13" name="Picture 12">
            <a:extLst>
              <a:ext uri="{FF2B5EF4-FFF2-40B4-BE49-F238E27FC236}">
                <a16:creationId xmlns:a16="http://schemas.microsoft.com/office/drawing/2014/main" id="{23F38D13-69C1-CD29-D4E8-2558736DB746}"/>
              </a:ext>
            </a:extLst>
          </p:cNvPr>
          <p:cNvPicPr>
            <a:picLocks noChangeAspect="1"/>
          </p:cNvPicPr>
          <p:nvPr/>
        </p:nvPicPr>
        <p:blipFill>
          <a:blip r:embed="rId4"/>
          <a:stretch>
            <a:fillRect/>
          </a:stretch>
        </p:blipFill>
        <p:spPr>
          <a:xfrm>
            <a:off x="6210034" y="4361700"/>
            <a:ext cx="2565026" cy="377470"/>
          </a:xfrm>
          <a:prstGeom prst="rect">
            <a:avLst/>
          </a:prstGeom>
        </p:spPr>
      </p:pic>
      <p:pic>
        <p:nvPicPr>
          <p:cNvPr id="14" name="Picture 13">
            <a:extLst>
              <a:ext uri="{FF2B5EF4-FFF2-40B4-BE49-F238E27FC236}">
                <a16:creationId xmlns:a16="http://schemas.microsoft.com/office/drawing/2014/main" id="{F0AA28B9-733A-9EC6-2B40-D89D238B76BC}"/>
              </a:ext>
            </a:extLst>
          </p:cNvPr>
          <p:cNvPicPr>
            <a:picLocks noChangeAspect="1"/>
          </p:cNvPicPr>
          <p:nvPr/>
        </p:nvPicPr>
        <p:blipFill>
          <a:blip r:embed="rId4"/>
          <a:stretch>
            <a:fillRect/>
          </a:stretch>
        </p:blipFill>
        <p:spPr>
          <a:xfrm>
            <a:off x="457427" y="4862613"/>
            <a:ext cx="2565026" cy="377470"/>
          </a:xfrm>
          <a:prstGeom prst="rect">
            <a:avLst/>
          </a:prstGeom>
        </p:spPr>
      </p:pic>
      <p:pic>
        <p:nvPicPr>
          <p:cNvPr id="15" name="Picture 14">
            <a:extLst>
              <a:ext uri="{FF2B5EF4-FFF2-40B4-BE49-F238E27FC236}">
                <a16:creationId xmlns:a16="http://schemas.microsoft.com/office/drawing/2014/main" id="{EACDD83F-BFA8-D195-02A5-23BAD2CD44D7}"/>
              </a:ext>
            </a:extLst>
          </p:cNvPr>
          <p:cNvPicPr>
            <a:picLocks noChangeAspect="1"/>
          </p:cNvPicPr>
          <p:nvPr/>
        </p:nvPicPr>
        <p:blipFill>
          <a:blip r:embed="rId4"/>
          <a:stretch>
            <a:fillRect/>
          </a:stretch>
        </p:blipFill>
        <p:spPr>
          <a:xfrm>
            <a:off x="6210034" y="4835100"/>
            <a:ext cx="2565026" cy="377470"/>
          </a:xfrm>
          <a:prstGeom prst="rect">
            <a:avLst/>
          </a:prstGeom>
        </p:spPr>
      </p:pic>
      <p:pic>
        <p:nvPicPr>
          <p:cNvPr id="16" name="Picture 15">
            <a:extLst>
              <a:ext uri="{FF2B5EF4-FFF2-40B4-BE49-F238E27FC236}">
                <a16:creationId xmlns:a16="http://schemas.microsoft.com/office/drawing/2014/main" id="{5C0B4F25-5125-7197-927A-81759F24B19D}"/>
              </a:ext>
            </a:extLst>
          </p:cNvPr>
          <p:cNvPicPr>
            <a:picLocks noChangeAspect="1"/>
          </p:cNvPicPr>
          <p:nvPr/>
        </p:nvPicPr>
        <p:blipFill>
          <a:blip r:embed="rId4"/>
          <a:stretch>
            <a:fillRect/>
          </a:stretch>
        </p:blipFill>
        <p:spPr>
          <a:xfrm>
            <a:off x="6140066" y="5318930"/>
            <a:ext cx="2565026" cy="377470"/>
          </a:xfrm>
          <a:prstGeom prst="rect">
            <a:avLst/>
          </a:prstGeom>
        </p:spPr>
      </p:pic>
      <p:sp>
        <p:nvSpPr>
          <p:cNvPr id="18" name="TextBox 17">
            <a:extLst>
              <a:ext uri="{FF2B5EF4-FFF2-40B4-BE49-F238E27FC236}">
                <a16:creationId xmlns:a16="http://schemas.microsoft.com/office/drawing/2014/main" id="{FF994785-6CB6-69F9-2580-35A37B547DC0}"/>
              </a:ext>
            </a:extLst>
          </p:cNvPr>
          <p:cNvSpPr txBox="1"/>
          <p:nvPr/>
        </p:nvSpPr>
        <p:spPr>
          <a:xfrm>
            <a:off x="77750" y="5928043"/>
            <a:ext cx="11998136" cy="646331"/>
          </a:xfrm>
          <a:prstGeom prst="rect">
            <a:avLst/>
          </a:prstGeom>
          <a:noFill/>
        </p:spPr>
        <p:txBody>
          <a:bodyPr wrap="square">
            <a:spAutoFit/>
          </a:bodyPr>
          <a:lstStyle/>
          <a:p>
            <a:r>
              <a:rPr lang="en-US" b="0" i="0" dirty="0">
                <a:effectLst/>
                <a:latin typeface="Google Sans"/>
              </a:rPr>
              <a:t>Alcoholics Anonymous (AA) is a global program created to help those struggling with alcohol misuse achieve and maintain sobriety with the support of their peers through meetings surrounding addiction. </a:t>
            </a:r>
            <a:endParaRPr lang="en-AU" dirty="0"/>
          </a:p>
        </p:txBody>
      </p:sp>
    </p:spTree>
    <p:extLst>
      <p:ext uri="{BB962C8B-B14F-4D97-AF65-F5344CB8AC3E}">
        <p14:creationId xmlns:p14="http://schemas.microsoft.com/office/powerpoint/2010/main" val="90044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1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16"/>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32D4-7091-9A89-76DA-FB1C4587DA40}"/>
              </a:ext>
            </a:extLst>
          </p:cNvPr>
          <p:cNvSpPr>
            <a:spLocks noGrp="1"/>
          </p:cNvSpPr>
          <p:nvPr>
            <p:ph type="title"/>
          </p:nvPr>
        </p:nvSpPr>
        <p:spPr>
          <a:xfrm>
            <a:off x="711201" y="409175"/>
            <a:ext cx="10049852" cy="1400530"/>
          </a:xfrm>
        </p:spPr>
        <p:txBody>
          <a:bodyPr/>
          <a:lstStyle/>
          <a:p>
            <a:r>
              <a:rPr lang="en-US" dirty="0"/>
              <a:t>Organise personal work priorities and development</a:t>
            </a:r>
            <a:endParaRPr lang="en-AU" dirty="0"/>
          </a:p>
        </p:txBody>
      </p:sp>
      <p:sp>
        <p:nvSpPr>
          <p:cNvPr id="3" name="Content Placeholder 2">
            <a:extLst>
              <a:ext uri="{FF2B5EF4-FFF2-40B4-BE49-F238E27FC236}">
                <a16:creationId xmlns:a16="http://schemas.microsoft.com/office/drawing/2014/main" id="{F427D1AB-1DFD-028B-00B5-667B4024B58C}"/>
              </a:ext>
            </a:extLst>
          </p:cNvPr>
          <p:cNvSpPr>
            <a:spLocks noGrp="1"/>
          </p:cNvSpPr>
          <p:nvPr>
            <p:ph idx="1"/>
          </p:nvPr>
        </p:nvSpPr>
        <p:spPr>
          <a:xfrm>
            <a:off x="196429" y="1969362"/>
            <a:ext cx="11473057" cy="4195481"/>
          </a:xfrm>
        </p:spPr>
        <p:txBody>
          <a:bodyPr>
            <a:normAutofit/>
          </a:bodyPr>
          <a:lstStyle/>
          <a:p>
            <a:r>
              <a:rPr lang="en-US" sz="3600" dirty="0"/>
              <a:t>Organise and complete own work schedule</a:t>
            </a:r>
          </a:p>
          <a:p>
            <a:r>
              <a:rPr lang="en-AU" sz="3600" dirty="0"/>
              <a:t> Monitor own work performance</a:t>
            </a:r>
          </a:p>
          <a:p>
            <a:r>
              <a:rPr lang="en-US" sz="3600" dirty="0"/>
              <a:t>Co-ordinate personal skill development and learning</a:t>
            </a:r>
            <a:endParaRPr lang="en-AU" sz="3600" dirty="0"/>
          </a:p>
        </p:txBody>
      </p:sp>
      <p:pic>
        <p:nvPicPr>
          <p:cNvPr id="5" name="Picture 4">
            <a:extLst>
              <a:ext uri="{FF2B5EF4-FFF2-40B4-BE49-F238E27FC236}">
                <a16:creationId xmlns:a16="http://schemas.microsoft.com/office/drawing/2014/main" id="{6F62C982-FE32-1CA2-6E8F-DC365EF50E9F}"/>
              </a:ext>
            </a:extLst>
          </p:cNvPr>
          <p:cNvPicPr>
            <a:picLocks noChangeAspect="1"/>
          </p:cNvPicPr>
          <p:nvPr/>
        </p:nvPicPr>
        <p:blipFill>
          <a:blip r:embed="rId2"/>
          <a:stretch>
            <a:fillRect/>
          </a:stretch>
        </p:blipFill>
        <p:spPr>
          <a:xfrm>
            <a:off x="7749037" y="3862622"/>
            <a:ext cx="4246534" cy="2995378"/>
          </a:xfrm>
          <a:prstGeom prst="rect">
            <a:avLst/>
          </a:prstGeom>
        </p:spPr>
      </p:pic>
    </p:spTree>
    <p:extLst>
      <p:ext uri="{BB962C8B-B14F-4D97-AF65-F5344CB8AC3E}">
        <p14:creationId xmlns:p14="http://schemas.microsoft.com/office/powerpoint/2010/main" val="2129222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15785-1301-276D-6F48-E55F92DC66D7}"/>
              </a:ext>
            </a:extLst>
          </p:cNvPr>
          <p:cNvSpPr>
            <a:spLocks noGrp="1"/>
          </p:cNvSpPr>
          <p:nvPr>
            <p:ph type="title"/>
          </p:nvPr>
        </p:nvSpPr>
        <p:spPr/>
        <p:txBody>
          <a:bodyPr/>
          <a:lstStyle/>
          <a:p>
            <a:r>
              <a:rPr lang="en-US" dirty="0"/>
              <a:t>Workbook Activities</a:t>
            </a:r>
            <a:endParaRPr lang="en-AU" dirty="0"/>
          </a:p>
        </p:txBody>
      </p:sp>
      <p:pic>
        <p:nvPicPr>
          <p:cNvPr id="5" name="Picture 4">
            <a:extLst>
              <a:ext uri="{FF2B5EF4-FFF2-40B4-BE49-F238E27FC236}">
                <a16:creationId xmlns:a16="http://schemas.microsoft.com/office/drawing/2014/main" id="{4EE2070D-BA7A-449F-0E95-660C093F41C2}"/>
              </a:ext>
            </a:extLst>
          </p:cNvPr>
          <p:cNvPicPr>
            <a:picLocks noChangeAspect="1"/>
          </p:cNvPicPr>
          <p:nvPr/>
        </p:nvPicPr>
        <p:blipFill>
          <a:blip r:embed="rId2"/>
          <a:stretch>
            <a:fillRect/>
          </a:stretch>
        </p:blipFill>
        <p:spPr>
          <a:xfrm>
            <a:off x="4925398" y="545551"/>
            <a:ext cx="7041322" cy="5859731"/>
          </a:xfrm>
          <a:prstGeom prst="rect">
            <a:avLst/>
          </a:prstGeom>
        </p:spPr>
      </p:pic>
      <p:sp>
        <p:nvSpPr>
          <p:cNvPr id="6" name="TextBox 5">
            <a:extLst>
              <a:ext uri="{FF2B5EF4-FFF2-40B4-BE49-F238E27FC236}">
                <a16:creationId xmlns:a16="http://schemas.microsoft.com/office/drawing/2014/main" id="{EA4FFB30-7848-396D-15E3-C65ACE0C5E70}"/>
              </a:ext>
            </a:extLst>
          </p:cNvPr>
          <p:cNvSpPr txBox="1"/>
          <p:nvPr/>
        </p:nvSpPr>
        <p:spPr>
          <a:xfrm>
            <a:off x="7141029" y="2481942"/>
            <a:ext cx="3207657" cy="369332"/>
          </a:xfrm>
          <a:prstGeom prst="rect">
            <a:avLst/>
          </a:prstGeom>
          <a:noFill/>
        </p:spPr>
        <p:txBody>
          <a:bodyPr wrap="square" rtlCol="0">
            <a:spAutoFit/>
          </a:bodyPr>
          <a:lstStyle/>
          <a:p>
            <a:r>
              <a:rPr lang="en-US" dirty="0">
                <a:solidFill>
                  <a:schemeClr val="bg1"/>
                </a:solidFill>
              </a:rPr>
              <a:t>Financial Planner</a:t>
            </a:r>
            <a:endParaRPr lang="en-AU" dirty="0">
              <a:solidFill>
                <a:schemeClr val="bg1"/>
              </a:solidFill>
            </a:endParaRPr>
          </a:p>
        </p:txBody>
      </p:sp>
      <p:sp>
        <p:nvSpPr>
          <p:cNvPr id="7" name="TextBox 6">
            <a:extLst>
              <a:ext uri="{FF2B5EF4-FFF2-40B4-BE49-F238E27FC236}">
                <a16:creationId xmlns:a16="http://schemas.microsoft.com/office/drawing/2014/main" id="{38F81F15-1043-26AD-A391-E7517F0BD3B4}"/>
              </a:ext>
            </a:extLst>
          </p:cNvPr>
          <p:cNvSpPr txBox="1"/>
          <p:nvPr/>
        </p:nvSpPr>
        <p:spPr>
          <a:xfrm>
            <a:off x="8744857" y="3790423"/>
            <a:ext cx="2975428" cy="1754326"/>
          </a:xfrm>
          <a:prstGeom prst="rect">
            <a:avLst/>
          </a:prstGeom>
          <a:noFill/>
        </p:spPr>
        <p:txBody>
          <a:bodyPr wrap="square" rtlCol="0">
            <a:spAutoFit/>
          </a:bodyPr>
          <a:lstStyle/>
          <a:p>
            <a:r>
              <a:rPr lang="en-US" dirty="0">
                <a:solidFill>
                  <a:schemeClr val="bg1"/>
                </a:solidFill>
              </a:rPr>
              <a:t>Master of Financial Planning</a:t>
            </a:r>
          </a:p>
          <a:p>
            <a:endParaRPr lang="en-US" dirty="0">
              <a:solidFill>
                <a:schemeClr val="bg1"/>
              </a:solidFill>
            </a:endParaRPr>
          </a:p>
          <a:p>
            <a:r>
              <a:rPr lang="en-US" dirty="0">
                <a:solidFill>
                  <a:schemeClr val="bg1"/>
                </a:solidFill>
              </a:rPr>
              <a:t>Many universities not accept irrelevant undergraduate degree</a:t>
            </a:r>
            <a:endParaRPr lang="en-AU" dirty="0">
              <a:solidFill>
                <a:schemeClr val="bg1"/>
              </a:solidFill>
            </a:endParaRPr>
          </a:p>
        </p:txBody>
      </p:sp>
      <p:sp>
        <p:nvSpPr>
          <p:cNvPr id="8" name="TextBox 7">
            <a:extLst>
              <a:ext uri="{FF2B5EF4-FFF2-40B4-BE49-F238E27FC236}">
                <a16:creationId xmlns:a16="http://schemas.microsoft.com/office/drawing/2014/main" id="{C02E52C9-6D0F-2367-DEFE-863F5F359EC5}"/>
              </a:ext>
            </a:extLst>
          </p:cNvPr>
          <p:cNvSpPr txBox="1"/>
          <p:nvPr/>
        </p:nvSpPr>
        <p:spPr>
          <a:xfrm>
            <a:off x="5348472" y="4006727"/>
            <a:ext cx="2779528" cy="1200329"/>
          </a:xfrm>
          <a:prstGeom prst="rect">
            <a:avLst/>
          </a:prstGeom>
          <a:noFill/>
        </p:spPr>
        <p:txBody>
          <a:bodyPr wrap="square" rtlCol="0">
            <a:spAutoFit/>
          </a:bodyPr>
          <a:lstStyle/>
          <a:p>
            <a:r>
              <a:rPr lang="en-US" dirty="0">
                <a:solidFill>
                  <a:schemeClr val="bg1"/>
                </a:solidFill>
              </a:rPr>
              <a:t>Irrelevant undergraduate degree, Not financial related </a:t>
            </a:r>
            <a:endParaRPr lang="en-AU" dirty="0">
              <a:solidFill>
                <a:schemeClr val="bg1"/>
              </a:solidFill>
            </a:endParaRPr>
          </a:p>
        </p:txBody>
      </p:sp>
    </p:spTree>
    <p:extLst>
      <p:ext uri="{BB962C8B-B14F-4D97-AF65-F5344CB8AC3E}">
        <p14:creationId xmlns:p14="http://schemas.microsoft.com/office/powerpoint/2010/main" val="8984825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5906B1-72DC-233B-4431-E811F6CF4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1CAE73E-EBD8-57DF-9349-EF9628FD59F8}"/>
              </a:ext>
            </a:extLst>
          </p:cNvPr>
          <p:cNvSpPr>
            <a:spLocks noGrp="1"/>
          </p:cNvSpPr>
          <p:nvPr>
            <p:ph type="title"/>
          </p:nvPr>
        </p:nvSpPr>
        <p:spPr/>
        <p:txBody>
          <a:bodyPr/>
          <a:lstStyle/>
          <a:p>
            <a:r>
              <a:rPr lang="en-US" dirty="0"/>
              <a:t>Workbook Activities</a:t>
            </a:r>
            <a:endParaRPr lang="en-AU" dirty="0"/>
          </a:p>
        </p:txBody>
      </p:sp>
      <p:pic>
        <p:nvPicPr>
          <p:cNvPr id="5" name="Picture 4">
            <a:extLst>
              <a:ext uri="{FF2B5EF4-FFF2-40B4-BE49-F238E27FC236}">
                <a16:creationId xmlns:a16="http://schemas.microsoft.com/office/drawing/2014/main" id="{F290C38A-572D-A57E-3DDD-86306CEB9977}"/>
              </a:ext>
            </a:extLst>
          </p:cNvPr>
          <p:cNvPicPr>
            <a:picLocks noChangeAspect="1"/>
          </p:cNvPicPr>
          <p:nvPr/>
        </p:nvPicPr>
        <p:blipFill>
          <a:blip r:embed="rId2"/>
          <a:stretch>
            <a:fillRect/>
          </a:stretch>
        </p:blipFill>
        <p:spPr>
          <a:xfrm>
            <a:off x="4925398" y="545551"/>
            <a:ext cx="7041322" cy="5859731"/>
          </a:xfrm>
          <a:prstGeom prst="rect">
            <a:avLst/>
          </a:prstGeom>
        </p:spPr>
      </p:pic>
      <p:pic>
        <p:nvPicPr>
          <p:cNvPr id="4" name="Picture 3">
            <a:extLst>
              <a:ext uri="{FF2B5EF4-FFF2-40B4-BE49-F238E27FC236}">
                <a16:creationId xmlns:a16="http://schemas.microsoft.com/office/drawing/2014/main" id="{0017B097-C79F-0E62-D748-9B33F52C7071}"/>
              </a:ext>
            </a:extLst>
          </p:cNvPr>
          <p:cNvPicPr>
            <a:picLocks noChangeAspect="1"/>
          </p:cNvPicPr>
          <p:nvPr/>
        </p:nvPicPr>
        <p:blipFill>
          <a:blip r:embed="rId3"/>
          <a:stretch>
            <a:fillRect/>
          </a:stretch>
        </p:blipFill>
        <p:spPr>
          <a:xfrm>
            <a:off x="4153622" y="545551"/>
            <a:ext cx="7948756" cy="6088996"/>
          </a:xfrm>
          <a:prstGeom prst="rect">
            <a:avLst/>
          </a:prstGeom>
        </p:spPr>
      </p:pic>
      <p:sp>
        <p:nvSpPr>
          <p:cNvPr id="6" name="TextBox 5">
            <a:extLst>
              <a:ext uri="{FF2B5EF4-FFF2-40B4-BE49-F238E27FC236}">
                <a16:creationId xmlns:a16="http://schemas.microsoft.com/office/drawing/2014/main" id="{487C0078-5105-F780-72EA-2A5EB4372D96}"/>
              </a:ext>
            </a:extLst>
          </p:cNvPr>
          <p:cNvSpPr txBox="1"/>
          <p:nvPr/>
        </p:nvSpPr>
        <p:spPr>
          <a:xfrm>
            <a:off x="7024914" y="2343799"/>
            <a:ext cx="3207657" cy="369332"/>
          </a:xfrm>
          <a:prstGeom prst="rect">
            <a:avLst/>
          </a:prstGeom>
          <a:noFill/>
        </p:spPr>
        <p:txBody>
          <a:bodyPr wrap="square" rtlCol="0">
            <a:spAutoFit/>
          </a:bodyPr>
          <a:lstStyle/>
          <a:p>
            <a:r>
              <a:rPr lang="en-US" dirty="0">
                <a:solidFill>
                  <a:schemeClr val="bg1"/>
                </a:solidFill>
              </a:rPr>
              <a:t>Financial Planner</a:t>
            </a:r>
            <a:endParaRPr lang="en-AU" dirty="0">
              <a:solidFill>
                <a:schemeClr val="bg1"/>
              </a:solidFill>
            </a:endParaRPr>
          </a:p>
        </p:txBody>
      </p:sp>
      <p:sp>
        <p:nvSpPr>
          <p:cNvPr id="7" name="TextBox 6">
            <a:extLst>
              <a:ext uri="{FF2B5EF4-FFF2-40B4-BE49-F238E27FC236}">
                <a16:creationId xmlns:a16="http://schemas.microsoft.com/office/drawing/2014/main" id="{C958BE98-6002-7EAA-CD9F-DE3B25025AC3}"/>
              </a:ext>
            </a:extLst>
          </p:cNvPr>
          <p:cNvSpPr txBox="1"/>
          <p:nvPr/>
        </p:nvSpPr>
        <p:spPr>
          <a:xfrm>
            <a:off x="8572996" y="4326713"/>
            <a:ext cx="2975428" cy="369332"/>
          </a:xfrm>
          <a:prstGeom prst="rect">
            <a:avLst/>
          </a:prstGeom>
          <a:noFill/>
        </p:spPr>
        <p:txBody>
          <a:bodyPr wrap="square" rtlCol="0">
            <a:spAutoFit/>
          </a:bodyPr>
          <a:lstStyle/>
          <a:p>
            <a:r>
              <a:rPr lang="en-US" dirty="0">
                <a:solidFill>
                  <a:schemeClr val="bg1"/>
                </a:solidFill>
              </a:rPr>
              <a:t>Nil experience</a:t>
            </a:r>
            <a:endParaRPr lang="en-AU" dirty="0">
              <a:solidFill>
                <a:schemeClr val="bg1"/>
              </a:solidFill>
            </a:endParaRPr>
          </a:p>
        </p:txBody>
      </p:sp>
      <p:sp>
        <p:nvSpPr>
          <p:cNvPr id="8" name="TextBox 7">
            <a:extLst>
              <a:ext uri="{FF2B5EF4-FFF2-40B4-BE49-F238E27FC236}">
                <a16:creationId xmlns:a16="http://schemas.microsoft.com/office/drawing/2014/main" id="{4EE7BFED-3EF9-F71F-FFCA-A5ED9834BA14}"/>
              </a:ext>
            </a:extLst>
          </p:cNvPr>
          <p:cNvSpPr txBox="1"/>
          <p:nvPr/>
        </p:nvSpPr>
        <p:spPr>
          <a:xfrm>
            <a:off x="4153622" y="3941170"/>
            <a:ext cx="3887291" cy="1754326"/>
          </a:xfrm>
          <a:prstGeom prst="rect">
            <a:avLst/>
          </a:prstGeom>
          <a:noFill/>
        </p:spPr>
        <p:txBody>
          <a:bodyPr wrap="square" rtlCol="0">
            <a:spAutoFit/>
          </a:bodyPr>
          <a:lstStyle/>
          <a:p>
            <a:r>
              <a:rPr lang="en-US" dirty="0">
                <a:solidFill>
                  <a:schemeClr val="bg1"/>
                </a:solidFill>
              </a:rPr>
              <a:t>Investment</a:t>
            </a:r>
          </a:p>
          <a:p>
            <a:r>
              <a:rPr lang="en-US" dirty="0">
                <a:solidFill>
                  <a:schemeClr val="bg1"/>
                </a:solidFill>
              </a:rPr>
              <a:t>Fundamental financial planning</a:t>
            </a:r>
          </a:p>
          <a:p>
            <a:r>
              <a:rPr lang="en-AU" dirty="0">
                <a:solidFill>
                  <a:schemeClr val="bg1"/>
                </a:solidFill>
              </a:rPr>
              <a:t>Retirement planning</a:t>
            </a:r>
          </a:p>
          <a:p>
            <a:r>
              <a:rPr lang="en-AU" dirty="0">
                <a:solidFill>
                  <a:schemeClr val="bg1"/>
                </a:solidFill>
              </a:rPr>
              <a:t>Applied Taxation</a:t>
            </a:r>
          </a:p>
          <a:p>
            <a:r>
              <a:rPr lang="en-AU" dirty="0">
                <a:solidFill>
                  <a:schemeClr val="bg1"/>
                </a:solidFill>
              </a:rPr>
              <a:t>Financial Planning case studies</a:t>
            </a:r>
          </a:p>
          <a:p>
            <a:endParaRPr lang="en-AU" dirty="0">
              <a:solidFill>
                <a:schemeClr val="bg1"/>
              </a:solidFill>
            </a:endParaRPr>
          </a:p>
        </p:txBody>
      </p:sp>
    </p:spTree>
    <p:extLst>
      <p:ext uri="{BB962C8B-B14F-4D97-AF65-F5344CB8AC3E}">
        <p14:creationId xmlns:p14="http://schemas.microsoft.com/office/powerpoint/2010/main" val="6036125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65768-9F05-02D1-78C1-DB23651A865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C8897-3E13-CBE8-3341-6ADB74BF5C64}"/>
              </a:ext>
            </a:extLst>
          </p:cNvPr>
          <p:cNvSpPr>
            <a:spLocks noGrp="1"/>
          </p:cNvSpPr>
          <p:nvPr>
            <p:ph type="title"/>
          </p:nvPr>
        </p:nvSpPr>
        <p:spPr/>
        <p:txBody>
          <a:bodyPr/>
          <a:lstStyle/>
          <a:p>
            <a:r>
              <a:rPr lang="en-US" dirty="0"/>
              <a:t>Workbook Activities</a:t>
            </a:r>
            <a:endParaRPr lang="en-AU" dirty="0"/>
          </a:p>
        </p:txBody>
      </p:sp>
      <p:pic>
        <p:nvPicPr>
          <p:cNvPr id="9" name="Picture 8">
            <a:extLst>
              <a:ext uri="{FF2B5EF4-FFF2-40B4-BE49-F238E27FC236}">
                <a16:creationId xmlns:a16="http://schemas.microsoft.com/office/drawing/2014/main" id="{45AFAD10-49FE-9E43-5BF0-F816F0D3D534}"/>
              </a:ext>
            </a:extLst>
          </p:cNvPr>
          <p:cNvPicPr>
            <a:picLocks noChangeAspect="1"/>
          </p:cNvPicPr>
          <p:nvPr/>
        </p:nvPicPr>
        <p:blipFill>
          <a:blip r:embed="rId2"/>
          <a:stretch>
            <a:fillRect/>
          </a:stretch>
        </p:blipFill>
        <p:spPr>
          <a:xfrm>
            <a:off x="3905269" y="392580"/>
            <a:ext cx="8156330" cy="6342274"/>
          </a:xfrm>
          <a:prstGeom prst="rect">
            <a:avLst/>
          </a:prstGeom>
        </p:spPr>
      </p:pic>
      <p:sp>
        <p:nvSpPr>
          <p:cNvPr id="6" name="TextBox 5">
            <a:extLst>
              <a:ext uri="{FF2B5EF4-FFF2-40B4-BE49-F238E27FC236}">
                <a16:creationId xmlns:a16="http://schemas.microsoft.com/office/drawing/2014/main" id="{83162E27-1C11-1463-379C-5C1304120511}"/>
              </a:ext>
            </a:extLst>
          </p:cNvPr>
          <p:cNvSpPr txBox="1"/>
          <p:nvPr/>
        </p:nvSpPr>
        <p:spPr>
          <a:xfrm>
            <a:off x="4252351" y="3596374"/>
            <a:ext cx="2394956" cy="1200329"/>
          </a:xfrm>
          <a:prstGeom prst="rect">
            <a:avLst/>
          </a:prstGeom>
          <a:noFill/>
        </p:spPr>
        <p:txBody>
          <a:bodyPr wrap="square" rtlCol="0">
            <a:spAutoFit/>
          </a:bodyPr>
          <a:lstStyle/>
          <a:p>
            <a:r>
              <a:rPr lang="en-US" dirty="0">
                <a:solidFill>
                  <a:schemeClr val="bg1"/>
                </a:solidFill>
              </a:rPr>
              <a:t>Graduate diploma or above to get certified financial planner</a:t>
            </a:r>
            <a:endParaRPr lang="en-AU" dirty="0">
              <a:solidFill>
                <a:schemeClr val="bg1"/>
              </a:solidFill>
            </a:endParaRPr>
          </a:p>
        </p:txBody>
      </p:sp>
      <p:sp>
        <p:nvSpPr>
          <p:cNvPr id="8" name="TextBox 7">
            <a:extLst>
              <a:ext uri="{FF2B5EF4-FFF2-40B4-BE49-F238E27FC236}">
                <a16:creationId xmlns:a16="http://schemas.microsoft.com/office/drawing/2014/main" id="{89489E8E-BEDF-3E12-BACD-AF19DEF05726}"/>
              </a:ext>
            </a:extLst>
          </p:cNvPr>
          <p:cNvSpPr txBox="1"/>
          <p:nvPr/>
        </p:nvSpPr>
        <p:spPr>
          <a:xfrm>
            <a:off x="9474364" y="3318534"/>
            <a:ext cx="2587236" cy="3139321"/>
          </a:xfrm>
          <a:prstGeom prst="rect">
            <a:avLst/>
          </a:prstGeom>
          <a:noFill/>
        </p:spPr>
        <p:txBody>
          <a:bodyPr wrap="square" rtlCol="0">
            <a:spAutoFit/>
          </a:bodyPr>
          <a:lstStyle/>
          <a:p>
            <a:r>
              <a:rPr lang="en-US" dirty="0">
                <a:solidFill>
                  <a:schemeClr val="bg1"/>
                </a:solidFill>
              </a:rPr>
              <a:t>Fundamental financial planning</a:t>
            </a:r>
          </a:p>
          <a:p>
            <a:endParaRPr lang="en-US" dirty="0">
              <a:solidFill>
                <a:schemeClr val="bg1"/>
              </a:solidFill>
            </a:endParaRPr>
          </a:p>
          <a:p>
            <a:r>
              <a:rPr lang="en-AU" dirty="0">
                <a:solidFill>
                  <a:schemeClr val="bg1"/>
                </a:solidFill>
              </a:rPr>
              <a:t>Financial Planning case studies</a:t>
            </a:r>
          </a:p>
          <a:p>
            <a:endParaRPr lang="en-US" dirty="0">
              <a:solidFill>
                <a:schemeClr val="bg1"/>
              </a:solidFill>
            </a:endParaRPr>
          </a:p>
          <a:p>
            <a:r>
              <a:rPr lang="en-AU" dirty="0">
                <a:solidFill>
                  <a:schemeClr val="bg1"/>
                </a:solidFill>
              </a:rPr>
              <a:t>Applied Taxation</a:t>
            </a:r>
          </a:p>
          <a:p>
            <a:endParaRPr lang="en-AU" dirty="0">
              <a:solidFill>
                <a:schemeClr val="bg1"/>
              </a:solidFill>
            </a:endParaRPr>
          </a:p>
          <a:p>
            <a:r>
              <a:rPr lang="en-US" dirty="0">
                <a:solidFill>
                  <a:schemeClr val="bg1"/>
                </a:solidFill>
              </a:rPr>
              <a:t>Investment</a:t>
            </a:r>
          </a:p>
          <a:p>
            <a:endParaRPr lang="en-US" dirty="0">
              <a:solidFill>
                <a:schemeClr val="bg1"/>
              </a:solidFill>
            </a:endParaRPr>
          </a:p>
          <a:p>
            <a:r>
              <a:rPr lang="en-AU" dirty="0">
                <a:solidFill>
                  <a:schemeClr val="bg1"/>
                </a:solidFill>
              </a:rPr>
              <a:t>Retirement planning</a:t>
            </a:r>
          </a:p>
        </p:txBody>
      </p:sp>
      <p:sp>
        <p:nvSpPr>
          <p:cNvPr id="7" name="TextBox 6">
            <a:extLst>
              <a:ext uri="{FF2B5EF4-FFF2-40B4-BE49-F238E27FC236}">
                <a16:creationId xmlns:a16="http://schemas.microsoft.com/office/drawing/2014/main" id="{29925A78-FA0D-E829-09C9-2266841B214D}"/>
              </a:ext>
            </a:extLst>
          </p:cNvPr>
          <p:cNvSpPr txBox="1"/>
          <p:nvPr/>
        </p:nvSpPr>
        <p:spPr>
          <a:xfrm>
            <a:off x="7141028" y="4007355"/>
            <a:ext cx="2333335" cy="646331"/>
          </a:xfrm>
          <a:prstGeom prst="rect">
            <a:avLst/>
          </a:prstGeom>
          <a:noFill/>
        </p:spPr>
        <p:txBody>
          <a:bodyPr wrap="square" rtlCol="0">
            <a:spAutoFit/>
          </a:bodyPr>
          <a:lstStyle/>
          <a:p>
            <a:r>
              <a:rPr lang="en-US" dirty="0">
                <a:solidFill>
                  <a:schemeClr val="bg1"/>
                </a:solidFill>
              </a:rPr>
              <a:t>Volunteer work to get experience</a:t>
            </a:r>
            <a:endParaRPr lang="en-AU" dirty="0">
              <a:solidFill>
                <a:schemeClr val="bg1"/>
              </a:solidFill>
            </a:endParaRPr>
          </a:p>
        </p:txBody>
      </p:sp>
    </p:spTree>
    <p:extLst>
      <p:ext uri="{BB962C8B-B14F-4D97-AF65-F5344CB8AC3E}">
        <p14:creationId xmlns:p14="http://schemas.microsoft.com/office/powerpoint/2010/main" val="35555516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COMPLETE ONLINE ASSESSMENT</a:t>
            </a:r>
          </a:p>
        </p:txBody>
      </p:sp>
      <p:pic>
        <p:nvPicPr>
          <p:cNvPr id="4" name="Content Placeholder 3"/>
          <p:cNvPicPr>
            <a:picLocks noGrp="1" noChangeAspect="1"/>
          </p:cNvPicPr>
          <p:nvPr>
            <p:ph idx="1"/>
          </p:nvPr>
        </p:nvPicPr>
        <p:blipFill>
          <a:blip r:embed="rId2"/>
          <a:stretch>
            <a:fillRect/>
          </a:stretch>
        </p:blipFill>
        <p:spPr>
          <a:xfrm>
            <a:off x="435408" y="2457153"/>
            <a:ext cx="3120527" cy="2323059"/>
          </a:xfrm>
          <a:prstGeom prst="rect">
            <a:avLst/>
          </a:prstGeom>
        </p:spPr>
      </p:pic>
      <p:pic>
        <p:nvPicPr>
          <p:cNvPr id="5" name="Picture 4">
            <a:extLst>
              <a:ext uri="{FF2B5EF4-FFF2-40B4-BE49-F238E27FC236}">
                <a16:creationId xmlns:a16="http://schemas.microsoft.com/office/drawing/2014/main" id="{9B81905D-473A-7B41-2535-201237A27FD9}"/>
              </a:ext>
            </a:extLst>
          </p:cNvPr>
          <p:cNvPicPr>
            <a:picLocks noChangeAspect="1"/>
          </p:cNvPicPr>
          <p:nvPr/>
        </p:nvPicPr>
        <p:blipFill>
          <a:blip r:embed="rId3"/>
          <a:stretch>
            <a:fillRect/>
          </a:stretch>
        </p:blipFill>
        <p:spPr>
          <a:xfrm>
            <a:off x="3858141" y="1708653"/>
            <a:ext cx="7687748" cy="3820058"/>
          </a:xfrm>
          <a:prstGeom prst="rect">
            <a:avLst/>
          </a:prstGeom>
        </p:spPr>
      </p:pic>
    </p:spTree>
    <p:extLst>
      <p:ext uri="{BB962C8B-B14F-4D97-AF65-F5344CB8AC3E}">
        <p14:creationId xmlns:p14="http://schemas.microsoft.com/office/powerpoint/2010/main" val="37055381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FF5F-FCE7-169E-DF59-D04864BD8AFC}"/>
              </a:ext>
            </a:extLst>
          </p:cNvPr>
          <p:cNvSpPr>
            <a:spLocks noGrp="1"/>
          </p:cNvSpPr>
          <p:nvPr>
            <p:ph type="title"/>
          </p:nvPr>
        </p:nvSpPr>
        <p:spPr/>
        <p:txBody>
          <a:bodyPr/>
          <a:lstStyle/>
          <a:p>
            <a:r>
              <a:rPr lang="en-AU" dirty="0"/>
              <a:t>Performance evidence</a:t>
            </a:r>
          </a:p>
        </p:txBody>
      </p:sp>
      <p:sp>
        <p:nvSpPr>
          <p:cNvPr id="3" name="Content Placeholder 2">
            <a:extLst>
              <a:ext uri="{FF2B5EF4-FFF2-40B4-BE49-F238E27FC236}">
                <a16:creationId xmlns:a16="http://schemas.microsoft.com/office/drawing/2014/main" id="{A9211CF5-4408-61E4-E56A-150DB4992AEC}"/>
              </a:ext>
            </a:extLst>
          </p:cNvPr>
          <p:cNvSpPr>
            <a:spLocks noGrp="1"/>
          </p:cNvSpPr>
          <p:nvPr>
            <p:ph idx="1"/>
          </p:nvPr>
        </p:nvSpPr>
        <p:spPr>
          <a:xfrm>
            <a:off x="1104293" y="1853248"/>
            <a:ext cx="8946541" cy="4195481"/>
          </a:xfrm>
        </p:spPr>
        <p:txBody>
          <a:bodyPr>
            <a:normAutofit/>
          </a:bodyPr>
          <a:lstStyle/>
          <a:p>
            <a:pPr marL="0" indent="0">
              <a:buNone/>
            </a:pPr>
            <a:r>
              <a:rPr lang="en-US" sz="2800" dirty="0"/>
              <a:t>Evidence of the ability to:</a:t>
            </a:r>
          </a:p>
          <a:p>
            <a:r>
              <a:rPr lang="en-US" sz="2800" dirty="0"/>
              <a:t>prepare a work plan</a:t>
            </a:r>
          </a:p>
          <a:p>
            <a:r>
              <a:rPr lang="en-US" sz="2800" dirty="0"/>
              <a:t> use business technology</a:t>
            </a:r>
          </a:p>
          <a:p>
            <a:r>
              <a:rPr lang="en-US" sz="2800" dirty="0"/>
              <a:t>assess and prioritise own work load</a:t>
            </a:r>
          </a:p>
          <a:p>
            <a:r>
              <a:rPr lang="en-US" sz="2800" dirty="0"/>
              <a:t>monitor and assess personal performance </a:t>
            </a:r>
          </a:p>
          <a:p>
            <a:r>
              <a:rPr lang="en-US" sz="2800" dirty="0"/>
              <a:t>identify personal development needs</a:t>
            </a:r>
            <a:endParaRPr lang="en-AU" sz="2800" dirty="0"/>
          </a:p>
        </p:txBody>
      </p:sp>
    </p:spTree>
    <p:extLst>
      <p:ext uri="{BB962C8B-B14F-4D97-AF65-F5344CB8AC3E}">
        <p14:creationId xmlns:p14="http://schemas.microsoft.com/office/powerpoint/2010/main" val="405512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D1932-96D5-C544-55FC-8808AD7FD466}"/>
              </a:ext>
            </a:extLst>
          </p:cNvPr>
          <p:cNvSpPr>
            <a:spLocks noGrp="1"/>
          </p:cNvSpPr>
          <p:nvPr>
            <p:ph type="title"/>
          </p:nvPr>
        </p:nvSpPr>
        <p:spPr/>
        <p:txBody>
          <a:bodyPr/>
          <a:lstStyle/>
          <a:p>
            <a:r>
              <a:rPr lang="en-AU" dirty="0"/>
              <a:t>Knowledge evidence</a:t>
            </a:r>
          </a:p>
        </p:txBody>
      </p:sp>
      <p:sp>
        <p:nvSpPr>
          <p:cNvPr id="3" name="Content Placeholder 2">
            <a:extLst>
              <a:ext uri="{FF2B5EF4-FFF2-40B4-BE49-F238E27FC236}">
                <a16:creationId xmlns:a16="http://schemas.microsoft.com/office/drawing/2014/main" id="{BCD9988A-1305-3B22-5243-8EBB8C3F1A33}"/>
              </a:ext>
            </a:extLst>
          </p:cNvPr>
          <p:cNvSpPr>
            <a:spLocks noGrp="1"/>
          </p:cNvSpPr>
          <p:nvPr>
            <p:ph idx="1"/>
          </p:nvPr>
        </p:nvSpPr>
        <p:spPr>
          <a:xfrm>
            <a:off x="1037771" y="1853248"/>
            <a:ext cx="10116457" cy="4825999"/>
          </a:xfrm>
        </p:spPr>
        <p:txBody>
          <a:bodyPr>
            <a:normAutofit/>
          </a:bodyPr>
          <a:lstStyle/>
          <a:p>
            <a:pPr marL="0" indent="0">
              <a:buNone/>
            </a:pPr>
            <a:r>
              <a:rPr lang="en-US" dirty="0"/>
              <a:t>To complete the unit requirements safely and effectively, the individual must:</a:t>
            </a:r>
          </a:p>
          <a:p>
            <a:r>
              <a:rPr lang="en-US" dirty="0"/>
              <a:t>outline key provisions of legislation</a:t>
            </a:r>
          </a:p>
          <a:p>
            <a:r>
              <a:rPr lang="en-US" dirty="0"/>
              <a:t>describe goals, objectives or key performance indicators of own work role</a:t>
            </a:r>
          </a:p>
          <a:p>
            <a:r>
              <a:rPr lang="en-US" dirty="0"/>
              <a:t>explain ways to elicit, </a:t>
            </a:r>
            <a:r>
              <a:rPr lang="en-US" dirty="0" err="1"/>
              <a:t>analyse</a:t>
            </a:r>
            <a:r>
              <a:rPr lang="en-US" dirty="0"/>
              <a:t> and interpret feedback when communicating with other people in the workplace</a:t>
            </a:r>
          </a:p>
          <a:p>
            <a:r>
              <a:rPr lang="en-US" dirty="0"/>
              <a:t>explain the principles and techniques of goal setting, measuring performance, time management and personal assessment of learning and development needs</a:t>
            </a:r>
          </a:p>
          <a:p>
            <a:r>
              <a:rPr lang="en-US" dirty="0"/>
              <a:t>explain signs and sources of stress and strategies</a:t>
            </a:r>
          </a:p>
          <a:p>
            <a:r>
              <a:rPr lang="en-US" dirty="0"/>
              <a:t>identify methods to identify and prioritise personal learning needs.</a:t>
            </a:r>
            <a:endParaRPr lang="en-AU" dirty="0"/>
          </a:p>
        </p:txBody>
      </p:sp>
    </p:spTree>
    <p:extLst>
      <p:ext uri="{BB962C8B-B14F-4D97-AF65-F5344CB8AC3E}">
        <p14:creationId xmlns:p14="http://schemas.microsoft.com/office/powerpoint/2010/main" val="1743519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12C86-C716-78C1-3DC0-F66D8E97D366}"/>
              </a:ext>
            </a:extLst>
          </p:cNvPr>
          <p:cNvSpPr>
            <a:spLocks noGrp="1"/>
          </p:cNvSpPr>
          <p:nvPr>
            <p:ph type="title"/>
          </p:nvPr>
        </p:nvSpPr>
        <p:spPr/>
        <p:txBody>
          <a:bodyPr/>
          <a:lstStyle/>
          <a:p>
            <a:r>
              <a:rPr lang="en-US"/>
              <a:t>Work goals and objectives</a:t>
            </a:r>
            <a:endParaRPr lang="en-AU" dirty="0"/>
          </a:p>
        </p:txBody>
      </p:sp>
      <p:pic>
        <p:nvPicPr>
          <p:cNvPr id="1026" name="Picture 2" descr="6 Key Performance Indicators (KPIs) for Online Business Success">
            <a:extLst>
              <a:ext uri="{FF2B5EF4-FFF2-40B4-BE49-F238E27FC236}">
                <a16:creationId xmlns:a16="http://schemas.microsoft.com/office/drawing/2014/main" id="{60106DF8-6D70-D2C0-D6E6-362B1F8D1AD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3003" y="3794585"/>
            <a:ext cx="5412551" cy="29588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A5A96D1-F13C-DA36-3EF9-F98E801C47D9}"/>
              </a:ext>
            </a:extLst>
          </p:cNvPr>
          <p:cNvPicPr>
            <a:picLocks noChangeAspect="1"/>
          </p:cNvPicPr>
          <p:nvPr/>
        </p:nvPicPr>
        <p:blipFill>
          <a:blip r:embed="rId4"/>
          <a:stretch>
            <a:fillRect/>
          </a:stretch>
        </p:blipFill>
        <p:spPr>
          <a:xfrm>
            <a:off x="5602514" y="1583984"/>
            <a:ext cx="6506483" cy="4667901"/>
          </a:xfrm>
          <a:prstGeom prst="rect">
            <a:avLst/>
          </a:prstGeom>
        </p:spPr>
      </p:pic>
      <p:pic>
        <p:nvPicPr>
          <p:cNvPr id="11" name="Picture 10">
            <a:extLst>
              <a:ext uri="{FF2B5EF4-FFF2-40B4-BE49-F238E27FC236}">
                <a16:creationId xmlns:a16="http://schemas.microsoft.com/office/drawing/2014/main" id="{2D99438F-C36C-93E4-7D80-E037771938AA}"/>
              </a:ext>
            </a:extLst>
          </p:cNvPr>
          <p:cNvPicPr>
            <a:picLocks noChangeAspect="1"/>
          </p:cNvPicPr>
          <p:nvPr/>
        </p:nvPicPr>
        <p:blipFill>
          <a:blip r:embed="rId5"/>
          <a:stretch>
            <a:fillRect/>
          </a:stretch>
        </p:blipFill>
        <p:spPr>
          <a:xfrm>
            <a:off x="1165875" y="1559557"/>
            <a:ext cx="3677163" cy="2086266"/>
          </a:xfrm>
          <a:prstGeom prst="rect">
            <a:avLst/>
          </a:prstGeom>
        </p:spPr>
      </p:pic>
      <p:sp>
        <p:nvSpPr>
          <p:cNvPr id="4" name="TextBox 3">
            <a:extLst>
              <a:ext uri="{FF2B5EF4-FFF2-40B4-BE49-F238E27FC236}">
                <a16:creationId xmlns:a16="http://schemas.microsoft.com/office/drawing/2014/main" id="{55E01CC1-395B-F5F4-78AD-4EF93BF23BE3}"/>
              </a:ext>
            </a:extLst>
          </p:cNvPr>
          <p:cNvSpPr txBox="1"/>
          <p:nvPr/>
        </p:nvSpPr>
        <p:spPr>
          <a:xfrm>
            <a:off x="5464403" y="1140271"/>
            <a:ext cx="6096000" cy="369332"/>
          </a:xfrm>
          <a:prstGeom prst="rect">
            <a:avLst/>
          </a:prstGeom>
          <a:noFill/>
        </p:spPr>
        <p:txBody>
          <a:bodyPr wrap="square">
            <a:spAutoFit/>
          </a:bodyPr>
          <a:lstStyle/>
          <a:p>
            <a:r>
              <a:rPr lang="en-AU" sz="1800" dirty="0">
                <a:effectLst/>
                <a:latin typeface="Calibri" panose="020F0502020204030204" pitchFamily="34" charset="0"/>
                <a:ea typeface="Calibri" panose="020F0502020204030204" pitchFamily="34" charset="0"/>
                <a:cs typeface="Times New Roman" panose="02020603050405020304" pitchFamily="18" charset="0"/>
              </a:rPr>
              <a:t>What are Performance Goals? - Definition &amp; Examples </a:t>
            </a:r>
            <a:r>
              <a:rPr lang="en-AU"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here</a:t>
            </a:r>
            <a:endParaRPr lang="en-AU" dirty="0"/>
          </a:p>
        </p:txBody>
      </p:sp>
    </p:spTree>
    <p:extLst>
      <p:ext uri="{BB962C8B-B14F-4D97-AF65-F5344CB8AC3E}">
        <p14:creationId xmlns:p14="http://schemas.microsoft.com/office/powerpoint/2010/main" val="3941371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90148-CB8F-CE6D-2361-75C608A24935}"/>
              </a:ext>
            </a:extLst>
          </p:cNvPr>
          <p:cNvSpPr>
            <a:spLocks noGrp="1"/>
          </p:cNvSpPr>
          <p:nvPr>
            <p:ph type="title"/>
          </p:nvPr>
        </p:nvSpPr>
        <p:spPr>
          <a:xfrm>
            <a:off x="646111" y="0"/>
            <a:ext cx="9404723" cy="1400530"/>
          </a:xfrm>
        </p:spPr>
        <p:txBody>
          <a:bodyPr/>
          <a:lstStyle/>
          <a:p>
            <a:r>
              <a:rPr lang="en-AU" dirty="0"/>
              <a:t>Setting SMART goals</a:t>
            </a:r>
          </a:p>
        </p:txBody>
      </p:sp>
      <p:pic>
        <p:nvPicPr>
          <p:cNvPr id="7" name="Content Placeholder 6">
            <a:extLst>
              <a:ext uri="{FF2B5EF4-FFF2-40B4-BE49-F238E27FC236}">
                <a16:creationId xmlns:a16="http://schemas.microsoft.com/office/drawing/2014/main" id="{F6F72205-62E6-7000-5019-781C3DD93601}"/>
              </a:ext>
            </a:extLst>
          </p:cNvPr>
          <p:cNvPicPr>
            <a:picLocks noGrp="1" noChangeAspect="1"/>
          </p:cNvPicPr>
          <p:nvPr>
            <p:ph idx="1"/>
          </p:nvPr>
        </p:nvPicPr>
        <p:blipFill>
          <a:blip r:embed="rId2"/>
          <a:stretch>
            <a:fillRect/>
          </a:stretch>
        </p:blipFill>
        <p:spPr>
          <a:xfrm>
            <a:off x="2318436" y="872144"/>
            <a:ext cx="7555128" cy="5606815"/>
          </a:xfrm>
        </p:spPr>
      </p:pic>
    </p:spTree>
    <p:extLst>
      <p:ext uri="{BB962C8B-B14F-4D97-AF65-F5344CB8AC3E}">
        <p14:creationId xmlns:p14="http://schemas.microsoft.com/office/powerpoint/2010/main" val="2983757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18047</TotalTime>
  <Words>3267</Words>
  <Application>Microsoft Office PowerPoint</Application>
  <PresentationFormat>Widescreen</PresentationFormat>
  <Paragraphs>371</Paragraphs>
  <Slides>53</Slides>
  <Notes>17</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Google Sans</vt:lpstr>
      <vt:lpstr>Arial</vt:lpstr>
      <vt:lpstr>Calibri</vt:lpstr>
      <vt:lpstr>Century Gothic</vt:lpstr>
      <vt:lpstr>Symbol</vt:lpstr>
      <vt:lpstr>Times New Roman</vt:lpstr>
      <vt:lpstr>Wingdings</vt:lpstr>
      <vt:lpstr>Wingdings 3</vt:lpstr>
      <vt:lpstr>Ion</vt:lpstr>
      <vt:lpstr>Organise personal work priorities and development </vt:lpstr>
      <vt:lpstr>Two Types of People</vt:lpstr>
      <vt:lpstr>PowerPoint Presentation</vt:lpstr>
      <vt:lpstr> There are 168 hours in a Week</vt:lpstr>
      <vt:lpstr>Organise personal work priorities and development</vt:lpstr>
      <vt:lpstr>Performance evidence</vt:lpstr>
      <vt:lpstr>Knowledge evidence</vt:lpstr>
      <vt:lpstr>Work goals and objectives</vt:lpstr>
      <vt:lpstr>Setting SMART goals</vt:lpstr>
      <vt:lpstr>PowerPoint Presentation</vt:lpstr>
      <vt:lpstr>Achieving your goals</vt:lpstr>
      <vt:lpstr>Learning Checkpoint 1</vt:lpstr>
      <vt:lpstr>PowerPoint Presentation</vt:lpstr>
      <vt:lpstr>Recording your goals </vt:lpstr>
      <vt:lpstr>Assessing your workload </vt:lpstr>
      <vt:lpstr>Daily, weekly and monthly goals</vt:lpstr>
      <vt:lpstr>Flexibility </vt:lpstr>
      <vt:lpstr>Efficiency and effectiveness</vt:lpstr>
      <vt:lpstr>Efficiency and effectiveness</vt:lpstr>
      <vt:lpstr>PowerPoint Presentation</vt:lpstr>
      <vt:lpstr>PowerPoint Presentation</vt:lpstr>
      <vt:lpstr>Learning Checkpoint 2</vt:lpstr>
      <vt:lpstr>Learning Checkpoint 2</vt:lpstr>
      <vt:lpstr>Monitor own work performance</vt:lpstr>
      <vt:lpstr>Feedback on work performance</vt:lpstr>
      <vt:lpstr>Personal wellbeing</vt:lpstr>
      <vt:lpstr>Activity</vt:lpstr>
      <vt:lpstr>PowerPoint Presentation</vt:lpstr>
      <vt:lpstr>Sources of stress</vt:lpstr>
      <vt:lpstr>Signs of stress</vt:lpstr>
      <vt:lpstr>Effects of Stress</vt:lpstr>
      <vt:lpstr>Stress management</vt:lpstr>
      <vt:lpstr>Activity</vt:lpstr>
      <vt:lpstr>PowerPoint Presentation</vt:lpstr>
      <vt:lpstr>Support and resolution strategies</vt:lpstr>
      <vt:lpstr>Professional development opportunities</vt:lpstr>
      <vt:lpstr>Professional development</vt:lpstr>
      <vt:lpstr>Workplace legislation</vt:lpstr>
      <vt:lpstr>Business technology</vt:lpstr>
      <vt:lpstr>Business technology</vt:lpstr>
      <vt:lpstr>Technology</vt:lpstr>
      <vt:lpstr>Learning Checkpoint 3</vt:lpstr>
      <vt:lpstr>Learning Checkpoint 3</vt:lpstr>
      <vt:lpstr>Assessment Questions</vt:lpstr>
      <vt:lpstr>Assessment Questions</vt:lpstr>
      <vt:lpstr>Assessment Questions</vt:lpstr>
      <vt:lpstr>Assessment Questions</vt:lpstr>
      <vt:lpstr>Assessment Questions</vt:lpstr>
      <vt:lpstr>Assessment Questions</vt:lpstr>
      <vt:lpstr>Workbook Activities</vt:lpstr>
      <vt:lpstr>Workbook Activities</vt:lpstr>
      <vt:lpstr>Workbook Activities</vt:lpstr>
      <vt:lpstr>COMPLETE ONLINE ASSESSMENT</vt:lpstr>
    </vt:vector>
  </TitlesOfParts>
  <Company>Wodonga Senior Secondary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social media tools for collaboration and engagement</dc:title>
  <dc:creator>Tim LAMB</dc:creator>
  <cp:lastModifiedBy>Lyn ZHANG</cp:lastModifiedBy>
  <cp:revision>168</cp:revision>
  <dcterms:created xsi:type="dcterms:W3CDTF">2018-02-20T00:35:45Z</dcterms:created>
  <dcterms:modified xsi:type="dcterms:W3CDTF">2024-02-27T01:01:09Z</dcterms:modified>
</cp:coreProperties>
</file>