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89" r:id="rId4"/>
    <p:sldId id="298" r:id="rId5"/>
    <p:sldId id="296" r:id="rId6"/>
    <p:sldId id="299"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707" autoAdjust="0"/>
  </p:normalViewPr>
  <p:slideViewPr>
    <p:cSldViewPr snapToGrid="0" snapToObjects="1">
      <p:cViewPr varScale="1">
        <p:scale>
          <a:sx n="60" d="100"/>
          <a:sy n="60"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8AD5B-49A8-EB41-BDE7-F4EEAC68D090}"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A8C54-93A4-774F-907B-078A72704720}" type="slidenum">
              <a:rPr lang="en-US" smtClean="0"/>
              <a:t>‹#›</a:t>
            </a:fld>
            <a:endParaRPr lang="en-US"/>
          </a:p>
        </p:txBody>
      </p:sp>
    </p:spTree>
    <p:extLst>
      <p:ext uri="{BB962C8B-B14F-4D97-AF65-F5344CB8AC3E}">
        <p14:creationId xmlns:p14="http://schemas.microsoft.com/office/powerpoint/2010/main" val="163402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https://quizizz.com/admin/quiz/5eb3ecd0272827001be13023?source=quiz_share</a:t>
            </a:r>
          </a:p>
          <a:p>
            <a:r>
              <a:rPr lang="en-AU" dirty="0"/>
              <a:t>https://quizizz.com/admin/quiz/5f439516596f6b001b7eb347?source=quiz_share</a:t>
            </a:r>
          </a:p>
          <a:p>
            <a:endParaRPr lang="en-AU" dirty="0"/>
          </a:p>
        </p:txBody>
      </p:sp>
      <p:sp>
        <p:nvSpPr>
          <p:cNvPr id="4" name="Slide Number Placeholder 3"/>
          <p:cNvSpPr>
            <a:spLocks noGrp="1"/>
          </p:cNvSpPr>
          <p:nvPr>
            <p:ph type="sldNum" sz="quarter" idx="5"/>
          </p:nvPr>
        </p:nvSpPr>
        <p:spPr/>
        <p:txBody>
          <a:bodyPr/>
          <a:lstStyle/>
          <a:p>
            <a:fld id="{660A8C54-93A4-774F-907B-078A72704720}" type="slidenum">
              <a:rPr lang="en-US" smtClean="0"/>
              <a:t>1</a:t>
            </a:fld>
            <a:endParaRPr lang="en-US"/>
          </a:p>
        </p:txBody>
      </p:sp>
    </p:spTree>
    <p:extLst>
      <p:ext uri="{BB962C8B-B14F-4D97-AF65-F5344CB8AC3E}">
        <p14:creationId xmlns:p14="http://schemas.microsoft.com/office/powerpoint/2010/main" val="338433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059C29C-B419-B047-9EC3-643EB106D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2">
            <a:extLst>
              <a:ext uri="{FF2B5EF4-FFF2-40B4-BE49-F238E27FC236}">
                <a16:creationId xmlns:a16="http://schemas.microsoft.com/office/drawing/2014/main" id="{EEEE4D4A-00A6-CD40-ACAC-119476F0B9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340" name="Rectangle 3">
            <a:extLst>
              <a:ext uri="{FF2B5EF4-FFF2-40B4-BE49-F238E27FC236}">
                <a16:creationId xmlns:a16="http://schemas.microsoft.com/office/drawing/2014/main" id="{3DCF2F32-3668-5E48-9706-533B31F117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ＭＳ Ｐゴシック" panose="020B0600070205080204" pitchFamily="34" charset="-128"/>
              </a:defRPr>
            </a:lvl1pPr>
            <a:lvl2pPr marL="742950" indent="-285750">
              <a:defRPr>
                <a:solidFill>
                  <a:schemeClr val="tx1"/>
                </a:solidFill>
                <a:latin typeface="Tw Cen MT" panose="020B0602020104020603" pitchFamily="34" charset="77"/>
                <a:ea typeface="ＭＳ Ｐゴシック" panose="020B0600070205080204" pitchFamily="34" charset="-128"/>
              </a:defRPr>
            </a:lvl2pPr>
            <a:lvl3pPr marL="1143000" indent="-228600">
              <a:defRPr>
                <a:solidFill>
                  <a:schemeClr val="tx1"/>
                </a:solidFill>
                <a:latin typeface="Tw Cen MT" panose="020B0602020104020603" pitchFamily="34" charset="77"/>
                <a:ea typeface="ＭＳ Ｐゴシック" panose="020B0600070205080204" pitchFamily="34" charset="-128"/>
              </a:defRPr>
            </a:lvl3pPr>
            <a:lvl4pPr marL="1600200" indent="-228600">
              <a:defRPr>
                <a:solidFill>
                  <a:schemeClr val="tx1"/>
                </a:solidFill>
                <a:latin typeface="Tw Cen MT" panose="020B0602020104020603" pitchFamily="34" charset="77"/>
                <a:ea typeface="ＭＳ Ｐゴシック" panose="020B0600070205080204" pitchFamily="34" charset="-128"/>
              </a:defRPr>
            </a:lvl4pPr>
            <a:lvl5pPr marL="2057400" indent="-228600">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9pPr>
          </a:lstStyle>
          <a:p>
            <a:fld id="{A19D2FC4-A7EF-7E4B-AC77-69FC3AD82EEE}"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7971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3/5/2024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053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956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808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F4A0A138-16E8-624B-9677-68FF53F7F4A2}"/>
              </a:ext>
            </a:extLst>
          </p:cNvPr>
          <p:cNvSpPr>
            <a:spLocks noGrp="1"/>
          </p:cNvSpPr>
          <p:nvPr>
            <p:ph type="dt" sz="half" idx="15"/>
          </p:nvPr>
        </p:nvSpPr>
        <p:spPr/>
        <p:txBody>
          <a:bodyPr/>
          <a:lstStyle>
            <a:lvl1pPr>
              <a:defRPr/>
            </a:lvl1pPr>
          </a:lstStyle>
          <a:p>
            <a:pPr>
              <a:defRPr/>
            </a:pPr>
            <a:fld id="{67DC97FE-2006-254E-88DD-4AEC8407C8CA}" type="datetime1">
              <a:rPr lang="en-US" altLang="en-US"/>
              <a:pPr>
                <a:defRPr/>
              </a:pPr>
              <a:t>3/5/2024</a:t>
            </a:fld>
            <a:endParaRPr lang="en-US" altLang="en-US"/>
          </a:p>
        </p:txBody>
      </p:sp>
      <p:sp>
        <p:nvSpPr>
          <p:cNvPr id="6" name="Slide Number Placeholder 9">
            <a:extLst>
              <a:ext uri="{FF2B5EF4-FFF2-40B4-BE49-F238E27FC236}">
                <a16:creationId xmlns:a16="http://schemas.microsoft.com/office/drawing/2014/main" id="{14B00CE7-DE60-0743-8EB8-31B35E37BBB7}"/>
              </a:ext>
            </a:extLst>
          </p:cNvPr>
          <p:cNvSpPr>
            <a:spLocks noGrp="1"/>
          </p:cNvSpPr>
          <p:nvPr>
            <p:ph type="sldNum" sz="quarter" idx="16"/>
          </p:nvPr>
        </p:nvSpPr>
        <p:spPr/>
        <p:txBody>
          <a:bodyPr/>
          <a:lstStyle>
            <a:lvl1pPr>
              <a:defRPr/>
            </a:lvl1pPr>
          </a:lstStyle>
          <a:p>
            <a:fld id="{59F9540D-610B-EF43-8F21-6D3313CFD987}" type="slidenum">
              <a:rPr lang="en-US" altLang="en-US"/>
              <a:pPr/>
              <a:t>‹#›</a:t>
            </a:fld>
            <a:endParaRPr lang="en-US" altLang="en-US"/>
          </a:p>
        </p:txBody>
      </p:sp>
      <p:sp>
        <p:nvSpPr>
          <p:cNvPr id="7" name="Footer Placeholder 11">
            <a:extLst>
              <a:ext uri="{FF2B5EF4-FFF2-40B4-BE49-F238E27FC236}">
                <a16:creationId xmlns:a16="http://schemas.microsoft.com/office/drawing/2014/main" id="{01558D8A-48F1-A242-A70B-803A28BD51BC}"/>
              </a:ext>
            </a:extLst>
          </p:cNvPr>
          <p:cNvSpPr>
            <a:spLocks noGrp="1"/>
          </p:cNvSpPr>
          <p:nvPr>
            <p:ph type="ftr" sz="quarter" idx="17"/>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17451602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736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3/5/2024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5018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557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719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6069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423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3/5/2024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587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3/5/2024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560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3/5/2024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976528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openforumeurope.org/event/public-sector-digital-transformation-tallinn-declaration-borderless-govern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0.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7A0FB-E244-214B-A99F-BAF58F95A212}"/>
              </a:ext>
            </a:extLst>
          </p:cNvPr>
          <p:cNvSpPr>
            <a:spLocks noGrp="1"/>
          </p:cNvSpPr>
          <p:nvPr>
            <p:ph type="ctrTitle"/>
          </p:nvPr>
        </p:nvSpPr>
        <p:spPr>
          <a:xfrm>
            <a:off x="3369730" y="2645282"/>
            <a:ext cx="5452529" cy="3569242"/>
          </a:xfrm>
        </p:spPr>
        <p:txBody>
          <a:bodyPr anchor="t">
            <a:normAutofit/>
          </a:bodyPr>
          <a:lstStyle/>
          <a:p>
            <a:pPr algn="l"/>
            <a:r>
              <a:rPr lang="en-US" sz="6000" dirty="0">
                <a:solidFill>
                  <a:schemeClr val="tx1"/>
                </a:solidFill>
              </a:rPr>
              <a:t>Data Transformation</a:t>
            </a:r>
          </a:p>
        </p:txBody>
      </p:sp>
      <p:sp>
        <p:nvSpPr>
          <p:cNvPr id="3" name="Subtitle 2">
            <a:extLst>
              <a:ext uri="{FF2B5EF4-FFF2-40B4-BE49-F238E27FC236}">
                <a16:creationId xmlns:a16="http://schemas.microsoft.com/office/drawing/2014/main" id="{DC06B94E-468A-BD49-84C8-5EEC387E7084}"/>
              </a:ext>
            </a:extLst>
          </p:cNvPr>
          <p:cNvSpPr>
            <a:spLocks noGrp="1"/>
          </p:cNvSpPr>
          <p:nvPr>
            <p:ph type="subTitle" idx="1"/>
          </p:nvPr>
        </p:nvSpPr>
        <p:spPr>
          <a:xfrm>
            <a:off x="643466" y="4551031"/>
            <a:ext cx="5449479" cy="1663493"/>
          </a:xfrm>
        </p:spPr>
        <p:txBody>
          <a:bodyPr anchor="b">
            <a:normAutofit/>
          </a:bodyPr>
          <a:lstStyle/>
          <a:p>
            <a:pPr algn="l">
              <a:spcAft>
                <a:spcPts val="600"/>
              </a:spcAft>
            </a:pPr>
            <a:r>
              <a:rPr lang="en-US" sz="2400">
                <a:solidFill>
                  <a:schemeClr val="bg1"/>
                </a:solidFill>
              </a:rPr>
              <a:t>4A The squared transformation</a:t>
            </a:r>
            <a:endParaRPr lang="en-US" sz="2400" dirty="0">
              <a:solidFill>
                <a:schemeClr val="bg1"/>
              </a:solidFill>
            </a:endParaRPr>
          </a:p>
        </p:txBody>
      </p:sp>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89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txBody>
          <a:bodyPr/>
          <a:lstStyle/>
          <a:p>
            <a:endParaRPr lang="en-AU"/>
          </a:p>
        </p:txBody>
      </p:sp>
      <p:sp>
        <p:nvSpPr>
          <p:cNvPr id="25" name="Rectangle 1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6" name="Rectangle 2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3BAD9-8384-CA41-B321-90CF2F3AF250}"/>
              </a:ext>
            </a:extLst>
          </p:cNvPr>
          <p:cNvSpPr>
            <a:spLocks noGrp="1"/>
          </p:cNvSpPr>
          <p:nvPr>
            <p:ph type="title"/>
          </p:nvPr>
        </p:nvSpPr>
        <p:spPr>
          <a:xfrm>
            <a:off x="9327186" y="132529"/>
            <a:ext cx="2312480" cy="1499738"/>
          </a:xfrm>
        </p:spPr>
        <p:txBody>
          <a:bodyPr anchor="b">
            <a:normAutofit/>
          </a:bodyPr>
          <a:lstStyle/>
          <a:p>
            <a:r>
              <a:rPr lang="en-US" sz="2800" dirty="0"/>
              <a:t>Data Transformation</a:t>
            </a:r>
          </a:p>
        </p:txBody>
      </p:sp>
      <p:sp>
        <p:nvSpPr>
          <p:cNvPr id="3" name="Content Placeholder 2">
            <a:extLst>
              <a:ext uri="{FF2B5EF4-FFF2-40B4-BE49-F238E27FC236}">
                <a16:creationId xmlns:a16="http://schemas.microsoft.com/office/drawing/2014/main" id="{87201E8E-45AC-F54B-979A-A69BB086041E}"/>
              </a:ext>
            </a:extLst>
          </p:cNvPr>
          <p:cNvSpPr>
            <a:spLocks noGrp="1"/>
          </p:cNvSpPr>
          <p:nvPr>
            <p:ph idx="1"/>
          </p:nvPr>
        </p:nvSpPr>
        <p:spPr>
          <a:xfrm>
            <a:off x="9156699" y="2149813"/>
            <a:ext cx="2616201" cy="3854197"/>
          </a:xfrm>
        </p:spPr>
        <p:txBody>
          <a:bodyPr>
            <a:normAutofit/>
          </a:bodyPr>
          <a:lstStyle/>
          <a:p>
            <a:r>
              <a:rPr lang="en-US" sz="2400" dirty="0">
                <a:solidFill>
                  <a:schemeClr val="tx1">
                    <a:lumMod val="85000"/>
                    <a:lumOff val="15000"/>
                  </a:schemeClr>
                </a:solidFill>
              </a:rPr>
              <a:t>Use a mathematical rule to change the scale on either x- or y-axis in order to linearise a non-linear scatterplot.</a:t>
            </a:r>
          </a:p>
          <a:p>
            <a:endParaRPr lang="en-US" sz="2400" dirty="0">
              <a:solidFill>
                <a:schemeClr val="tx1">
                  <a:lumMod val="85000"/>
                  <a:lumOff val="15000"/>
                </a:schemeClr>
              </a:solidFill>
            </a:endParaRPr>
          </a:p>
        </p:txBody>
      </p:sp>
      <p:sp>
        <p:nvSpPr>
          <p:cNvPr id="5" name="Rectangle 4">
            <a:extLst>
              <a:ext uri="{FF2B5EF4-FFF2-40B4-BE49-F238E27FC236}">
                <a16:creationId xmlns:a16="http://schemas.microsoft.com/office/drawing/2014/main" id="{33CF6465-791C-3849-A299-065AE3F4F1A5}"/>
              </a:ext>
            </a:extLst>
          </p:cNvPr>
          <p:cNvSpPr/>
          <p:nvPr/>
        </p:nvSpPr>
        <p:spPr>
          <a:xfrm>
            <a:off x="419100" y="5564146"/>
            <a:ext cx="8203136" cy="923330"/>
          </a:xfrm>
          <a:prstGeom prst="rect">
            <a:avLst/>
          </a:prstGeom>
        </p:spPr>
        <p:txBody>
          <a:bodyPr wrap="square">
            <a:spAutoFit/>
          </a:bodyPr>
          <a:lstStyle/>
          <a:p>
            <a:r>
              <a:rPr lang="en-AU" dirty="0">
                <a:solidFill>
                  <a:srgbClr val="000000"/>
                </a:solidFill>
                <a:latin typeface="Open Sans"/>
              </a:rPr>
              <a:t>The types of scatterplots that can be transformed by the squared, log or reciprocal transformations can be fitted together into what we call the </a:t>
            </a:r>
            <a:r>
              <a:rPr lang="en-AU" b="1" dirty="0">
                <a:solidFill>
                  <a:srgbClr val="C41130"/>
                </a:solidFill>
                <a:latin typeface="Open Sans"/>
              </a:rPr>
              <a:t>circle of transformations</a:t>
            </a:r>
            <a:r>
              <a:rPr lang="en-AU" dirty="0">
                <a:solidFill>
                  <a:srgbClr val="000000"/>
                </a:solidFill>
                <a:latin typeface="Open Sans"/>
              </a:rPr>
              <a:t>.</a:t>
            </a:r>
            <a:endParaRPr lang="en-US" dirty="0"/>
          </a:p>
        </p:txBody>
      </p:sp>
      <p:pic>
        <p:nvPicPr>
          <p:cNvPr id="7" name="Picture 6">
            <a:extLst>
              <a:ext uri="{FF2B5EF4-FFF2-40B4-BE49-F238E27FC236}">
                <a16:creationId xmlns:a16="http://schemas.microsoft.com/office/drawing/2014/main" id="{BF3D0CF1-E2FF-A14E-20B4-2572A5C2D9B6}"/>
              </a:ext>
            </a:extLst>
          </p:cNvPr>
          <p:cNvPicPr>
            <a:picLocks noChangeAspect="1"/>
          </p:cNvPicPr>
          <p:nvPr/>
        </p:nvPicPr>
        <p:blipFill>
          <a:blip r:embed="rId2"/>
          <a:stretch>
            <a:fillRect/>
          </a:stretch>
        </p:blipFill>
        <p:spPr>
          <a:xfrm>
            <a:off x="255336" y="422880"/>
            <a:ext cx="8391186" cy="5141266"/>
          </a:xfrm>
          <a:prstGeom prst="rect">
            <a:avLst/>
          </a:prstGeom>
        </p:spPr>
      </p:pic>
    </p:spTree>
    <p:extLst>
      <p:ext uri="{BB962C8B-B14F-4D97-AF65-F5344CB8AC3E}">
        <p14:creationId xmlns:p14="http://schemas.microsoft.com/office/powerpoint/2010/main" val="283443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77" name="Rectangle 7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79" name="Rectangle 78">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83" name="Rectangle 82">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3314" name="Rectangle 1">
            <a:extLst>
              <a:ext uri="{FF2B5EF4-FFF2-40B4-BE49-F238E27FC236}">
                <a16:creationId xmlns:a16="http://schemas.microsoft.com/office/drawing/2014/main" id="{AC2D0032-89EB-774E-B74D-1E6A7053E1A5}"/>
              </a:ext>
            </a:extLst>
          </p:cNvPr>
          <p:cNvSpPr>
            <a:spLocks noGrp="1"/>
          </p:cNvSpPr>
          <p:nvPr>
            <p:ph type="title"/>
          </p:nvPr>
        </p:nvSpPr>
        <p:spPr>
          <a:xfrm>
            <a:off x="707829" y="-1015999"/>
            <a:ext cx="7347599" cy="2192766"/>
          </a:xfrm>
        </p:spPr>
        <p:txBody>
          <a:bodyPr vert="horz" lIns="91440" tIns="45720" rIns="91440" bIns="45720" rtlCol="0" anchor="ctr">
            <a:normAutofit fontScale="90000"/>
          </a:bodyPr>
          <a:lstStyle/>
          <a:p>
            <a:br>
              <a:rPr lang="en-US" altLang="en-US" sz="3700" b="1" spc="0" dirty="0"/>
            </a:br>
            <a:br>
              <a:rPr lang="en-US" altLang="en-US" sz="3700" b="1" spc="0" dirty="0"/>
            </a:br>
            <a:br>
              <a:rPr lang="en-US" altLang="en-US" sz="3700" b="1" spc="0" dirty="0"/>
            </a:br>
            <a:br>
              <a:rPr lang="en-US" altLang="en-US" sz="3700" b="1" spc="0" dirty="0"/>
            </a:br>
            <a:br>
              <a:rPr lang="en-US" altLang="en-US" sz="3700" b="1" spc="0" dirty="0"/>
            </a:br>
            <a:r>
              <a:rPr lang="en-US" altLang="en-US" sz="3700" b="1" spc="0" dirty="0"/>
              <a:t>Data Transformation</a:t>
            </a:r>
            <a:br>
              <a:rPr lang="en-US" altLang="en-US" sz="3700" b="1" spc="0" dirty="0"/>
            </a:br>
            <a:endParaRPr lang="en-US" altLang="en-US" sz="3700" spc="0" dirty="0"/>
          </a:p>
        </p:txBody>
      </p:sp>
      <p:sp>
        <p:nvSpPr>
          <p:cNvPr id="13315" name="Rectangle 1">
            <a:extLst>
              <a:ext uri="{FF2B5EF4-FFF2-40B4-BE49-F238E27FC236}">
                <a16:creationId xmlns:a16="http://schemas.microsoft.com/office/drawing/2014/main" id="{8BD91B02-9DDA-0344-A9CB-C42F42ED5C61}"/>
              </a:ext>
            </a:extLst>
          </p:cNvPr>
          <p:cNvSpPr>
            <a:spLocks noChangeArrowheads="1"/>
          </p:cNvSpPr>
          <p:nvPr/>
        </p:nvSpPr>
        <p:spPr bwMode="auto">
          <a:xfrm>
            <a:off x="478970" y="1414511"/>
            <a:ext cx="11341173" cy="3072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77"/>
                <a:ea typeface="ＭＳ Ｐゴシック" panose="020B0600070205080204" pitchFamily="34" charset="-128"/>
              </a:defRPr>
            </a:lvl1pPr>
            <a:lvl2pPr marL="742950" indent="-285750">
              <a:defRPr>
                <a:solidFill>
                  <a:schemeClr val="tx1"/>
                </a:solidFill>
                <a:latin typeface="Tw Cen MT" panose="020B0602020104020603" pitchFamily="34" charset="77"/>
                <a:ea typeface="ＭＳ Ｐゴシック" panose="020B0600070205080204" pitchFamily="34" charset="-128"/>
              </a:defRPr>
            </a:lvl2pPr>
            <a:lvl3pPr marL="1143000" indent="-228600">
              <a:defRPr>
                <a:solidFill>
                  <a:schemeClr val="tx1"/>
                </a:solidFill>
                <a:latin typeface="Tw Cen MT" panose="020B0602020104020603" pitchFamily="34" charset="77"/>
                <a:ea typeface="ＭＳ Ｐゴシック" panose="020B0600070205080204" pitchFamily="34" charset="-128"/>
              </a:defRPr>
            </a:lvl3pPr>
            <a:lvl4pPr marL="1600200" indent="-228600">
              <a:defRPr>
                <a:solidFill>
                  <a:schemeClr val="tx1"/>
                </a:solidFill>
                <a:latin typeface="Tw Cen MT" panose="020B0602020104020603" pitchFamily="34" charset="77"/>
                <a:ea typeface="ＭＳ Ｐゴシック" panose="020B0600070205080204" pitchFamily="34" charset="-128"/>
              </a:defRPr>
            </a:lvl4pPr>
            <a:lvl5pPr marL="2057400" indent="-228600">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9pPr>
          </a:lstStyle>
          <a:p>
            <a:pPr indent="-182880">
              <a:spcAft>
                <a:spcPts val="600"/>
              </a:spcAft>
              <a:buClr>
                <a:schemeClr val="tx1">
                  <a:lumMod val="85000"/>
                  <a:lumOff val="15000"/>
                </a:schemeClr>
              </a:buClr>
              <a:buFont typeface="Garamond" pitchFamily="18" charset="0"/>
              <a:buChar char="◦"/>
            </a:pPr>
            <a:r>
              <a:rPr lang="en-US" altLang="en-US" sz="2200" dirty="0">
                <a:latin typeface="+mn-lt"/>
                <a:ea typeface="+mn-ea"/>
              </a:rPr>
              <a:t>The purpose of the circle of transformations is to guide us in our choice of transformation to linearise a given scatterplot.</a:t>
            </a:r>
          </a:p>
          <a:p>
            <a:pPr indent="-182880">
              <a:spcAft>
                <a:spcPts val="600"/>
              </a:spcAft>
              <a:buClr>
                <a:schemeClr val="tx1">
                  <a:lumMod val="85000"/>
                  <a:lumOff val="15000"/>
                </a:schemeClr>
              </a:buClr>
              <a:buFont typeface="Garamond" pitchFamily="18" charset="0"/>
              <a:buChar char="◦"/>
            </a:pPr>
            <a:r>
              <a:rPr lang="en-US" altLang="en-US" sz="2200" dirty="0">
                <a:latin typeface="+mn-lt"/>
                <a:ea typeface="+mn-ea"/>
              </a:rPr>
              <a:t>There are two things to note when using the circle of transformations:</a:t>
            </a:r>
          </a:p>
          <a:p>
            <a:pPr indent="-182880">
              <a:spcAft>
                <a:spcPts val="600"/>
              </a:spcAft>
              <a:buClr>
                <a:schemeClr val="tx1">
                  <a:lumMod val="85000"/>
                  <a:lumOff val="15000"/>
                </a:schemeClr>
              </a:buClr>
              <a:buFont typeface="Garamond" pitchFamily="18" charset="0"/>
              <a:buChar char="◦"/>
            </a:pPr>
            <a:r>
              <a:rPr lang="en-US" altLang="en-US" sz="2200" b="1" dirty="0">
                <a:solidFill>
                  <a:srgbClr val="FF0000"/>
                </a:solidFill>
                <a:latin typeface="+mn-lt"/>
                <a:ea typeface="+mn-ea"/>
              </a:rPr>
              <a:t>1. </a:t>
            </a:r>
            <a:r>
              <a:rPr lang="en-US" altLang="en-US" sz="2200" dirty="0">
                <a:latin typeface="+mn-lt"/>
                <a:ea typeface="+mn-ea"/>
              </a:rPr>
              <a:t>In each case, there is </a:t>
            </a:r>
            <a:r>
              <a:rPr lang="en-US" altLang="en-US" sz="2200" b="1" dirty="0">
                <a:solidFill>
                  <a:srgbClr val="FF0000"/>
                </a:solidFill>
                <a:latin typeface="+mn-lt"/>
                <a:ea typeface="+mn-ea"/>
              </a:rPr>
              <a:t>more than one </a:t>
            </a:r>
            <a:r>
              <a:rPr lang="en-US" altLang="en-US" sz="2200" dirty="0">
                <a:latin typeface="+mn-lt"/>
                <a:ea typeface="+mn-ea"/>
              </a:rPr>
              <a:t>type of transformation that might work.</a:t>
            </a:r>
          </a:p>
          <a:p>
            <a:pPr indent="-182880">
              <a:spcAft>
                <a:spcPts val="600"/>
              </a:spcAft>
              <a:buClr>
                <a:schemeClr val="tx1">
                  <a:lumMod val="85000"/>
                  <a:lumOff val="15000"/>
                </a:schemeClr>
              </a:buClr>
              <a:buFont typeface="Garamond" pitchFamily="18" charset="0"/>
              <a:buChar char="◦"/>
            </a:pPr>
            <a:r>
              <a:rPr lang="en-US" altLang="en-US" sz="2200" b="1" dirty="0">
                <a:solidFill>
                  <a:srgbClr val="FF0000"/>
                </a:solidFill>
                <a:latin typeface="+mn-lt"/>
                <a:ea typeface="+mn-ea"/>
              </a:rPr>
              <a:t>2. </a:t>
            </a:r>
            <a:r>
              <a:rPr lang="en-US" altLang="en-US" sz="2200" dirty="0">
                <a:latin typeface="+mn-lt"/>
                <a:ea typeface="+mn-ea"/>
              </a:rPr>
              <a:t>These transformations only apply to </a:t>
            </a:r>
            <a:r>
              <a:rPr lang="en-US" altLang="en-US" sz="2200" b="1" dirty="0">
                <a:solidFill>
                  <a:srgbClr val="FF0000"/>
                </a:solidFill>
                <a:latin typeface="+mn-lt"/>
                <a:ea typeface="+mn-ea"/>
              </a:rPr>
              <a:t>scatterplots</a:t>
            </a:r>
            <a:r>
              <a:rPr lang="en-US" altLang="en-US" sz="2200" dirty="0">
                <a:solidFill>
                  <a:srgbClr val="FF0000"/>
                </a:solidFill>
                <a:latin typeface="+mn-lt"/>
                <a:ea typeface="+mn-ea"/>
              </a:rPr>
              <a:t> </a:t>
            </a:r>
            <a:r>
              <a:rPr lang="en-US" altLang="en-US" sz="2200" dirty="0">
                <a:latin typeface="+mn-lt"/>
                <a:ea typeface="+mn-ea"/>
              </a:rPr>
              <a:t>with a consistently </a:t>
            </a:r>
            <a:r>
              <a:rPr lang="en-US" altLang="en-US" sz="2200" dirty="0">
                <a:solidFill>
                  <a:srgbClr val="FF0000"/>
                </a:solidFill>
                <a:latin typeface="+mn-lt"/>
                <a:ea typeface="+mn-ea"/>
              </a:rPr>
              <a:t>increasing or decreasing </a:t>
            </a:r>
            <a:r>
              <a:rPr lang="en-US" altLang="en-US" sz="2200" dirty="0">
                <a:latin typeface="+mn-lt"/>
                <a:ea typeface="+mn-ea"/>
              </a:rPr>
              <a:t>trend.</a:t>
            </a:r>
          </a:p>
        </p:txBody>
      </p:sp>
      <p:pic>
        <p:nvPicPr>
          <p:cNvPr id="13316" name="Picture 2">
            <a:extLst>
              <a:ext uri="{FF2B5EF4-FFF2-40B4-BE49-F238E27FC236}">
                <a16:creationId xmlns:a16="http://schemas.microsoft.com/office/drawing/2014/main" id="{0B84C12E-175F-FD45-9C59-E407AD046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79224" y="3791956"/>
            <a:ext cx="9433551" cy="2249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448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5030-F8EC-1143-8A8A-3C99C856BB02}"/>
              </a:ext>
            </a:extLst>
          </p:cNvPr>
          <p:cNvSpPr>
            <a:spLocks noGrp="1"/>
          </p:cNvSpPr>
          <p:nvPr>
            <p:ph type="title"/>
          </p:nvPr>
        </p:nvSpPr>
        <p:spPr>
          <a:xfrm>
            <a:off x="352814" y="103974"/>
            <a:ext cx="11486366" cy="1986431"/>
          </a:xfrm>
        </p:spPr>
        <p:txBody>
          <a:bodyPr>
            <a:normAutofit/>
          </a:bodyPr>
          <a:lstStyle/>
          <a:p>
            <a:pPr algn="ctr"/>
            <a:r>
              <a:rPr lang="en-US" dirty="0"/>
              <a:t>Using data transformation to linearise a scatterplot The squared transformation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D98050-10B7-9542-969E-B64A41988BAA}"/>
                  </a:ext>
                </a:extLst>
              </p:cNvPr>
              <p:cNvSpPr/>
              <p:nvPr/>
            </p:nvSpPr>
            <p:spPr>
              <a:xfrm>
                <a:off x="352814" y="2090406"/>
                <a:ext cx="11486367" cy="957185"/>
              </a:xfrm>
              <a:prstGeom prst="rect">
                <a:avLst/>
              </a:prstGeom>
            </p:spPr>
            <p:txBody>
              <a:bodyPr wrap="square">
                <a:spAutoFit/>
              </a:bodyPr>
              <a:lstStyle/>
              <a:p>
                <a:r>
                  <a:rPr lang="en-AU" dirty="0">
                    <a:solidFill>
                      <a:srgbClr val="000000"/>
                    </a:solidFill>
                    <a:latin typeface="Open Sans"/>
                  </a:rPr>
                  <a:t>The </a:t>
                </a:r>
                <a:r>
                  <a:rPr lang="en-AU" b="1" dirty="0">
                    <a:solidFill>
                      <a:srgbClr val="C41130"/>
                    </a:solidFill>
                    <a:latin typeface="Open Sans"/>
                  </a:rPr>
                  <a:t>squared transformation</a:t>
                </a:r>
                <a:r>
                  <a:rPr lang="en-AU" dirty="0">
                    <a:solidFill>
                      <a:srgbClr val="000000"/>
                    </a:solidFill>
                    <a:latin typeface="Open Sans"/>
                  </a:rPr>
                  <a:t> is a </a:t>
                </a:r>
                <a:r>
                  <a:rPr lang="en-AU" i="1" dirty="0">
                    <a:solidFill>
                      <a:srgbClr val="000000"/>
                    </a:solidFill>
                    <a:latin typeface="Open Sans"/>
                  </a:rPr>
                  <a:t>stretching</a:t>
                </a:r>
                <a:r>
                  <a:rPr lang="en-AU" dirty="0">
                    <a:solidFill>
                      <a:srgbClr val="000000"/>
                    </a:solidFill>
                    <a:latin typeface="Open Sans"/>
                  </a:rPr>
                  <a:t> transformation. It works by </a:t>
                </a:r>
                <a:r>
                  <a:rPr lang="en-AU" i="1" dirty="0">
                    <a:solidFill>
                      <a:srgbClr val="000000"/>
                    </a:solidFill>
                    <a:latin typeface="Open Sans"/>
                  </a:rPr>
                  <a:t>stretching</a:t>
                </a:r>
                <a:r>
                  <a:rPr lang="en-AU" dirty="0">
                    <a:solidFill>
                      <a:srgbClr val="000000"/>
                    </a:solidFill>
                    <a:latin typeface="Open Sans"/>
                  </a:rPr>
                  <a:t> out the upper end of the scale on either the x- or y-axis. The effect of applying an </a:t>
                </a:r>
                <a14:m>
                  <m:oMath xmlns:m="http://schemas.openxmlformats.org/officeDocument/2006/math">
                    <m:sSup>
                      <m:sSupPr>
                        <m:ctrlPr>
                          <a:rPr lang="en-AU" i="1" dirty="0" smtClean="0">
                            <a:solidFill>
                              <a:srgbClr val="000000"/>
                            </a:solidFill>
                            <a:latin typeface="Cambria Math" panose="02040503050406030204" pitchFamily="18" charset="0"/>
                          </a:rPr>
                        </m:ctrlPr>
                      </m:sSupPr>
                      <m:e>
                        <m:r>
                          <a:rPr lang="en-AU" b="0" i="1" dirty="0" smtClean="0">
                            <a:solidFill>
                              <a:srgbClr val="000000"/>
                            </a:solidFill>
                            <a:latin typeface="Cambria Math" panose="02040503050406030204" pitchFamily="18" charset="0"/>
                          </a:rPr>
                          <m:t>𝑥</m:t>
                        </m:r>
                      </m:e>
                      <m:sup>
                        <m:r>
                          <a:rPr lang="en-AU" b="0" i="1" dirty="0" smtClean="0">
                            <a:solidFill>
                              <a:srgbClr val="000000"/>
                            </a:solidFill>
                            <a:latin typeface="Cambria Math" panose="02040503050406030204" pitchFamily="18" charset="0"/>
                          </a:rPr>
                          <m:t>2</m:t>
                        </m:r>
                      </m:sup>
                    </m:sSup>
                    <m:r>
                      <a:rPr lang="en-AU" i="1" dirty="0" smtClean="0">
                        <a:solidFill>
                          <a:srgbClr val="000000"/>
                        </a:solidFill>
                        <a:latin typeface="Cambria Math" panose="02040503050406030204" pitchFamily="18" charset="0"/>
                      </a:rPr>
                      <m:t> </m:t>
                    </m:r>
                  </m:oMath>
                </a14:m>
                <a:r>
                  <a:rPr lang="en-AU" dirty="0">
                    <a:solidFill>
                      <a:srgbClr val="000000"/>
                    </a:solidFill>
                    <a:latin typeface="Open Sans"/>
                  </a:rPr>
                  <a:t>transformation to a scatterplot is illustrated graphically below.</a:t>
                </a:r>
                <a:endParaRPr lang="en-US" dirty="0"/>
              </a:p>
            </p:txBody>
          </p:sp>
        </mc:Choice>
        <mc:Fallback xmlns="">
          <p:sp>
            <p:nvSpPr>
              <p:cNvPr id="5" name="Rectangle 4">
                <a:extLst>
                  <a:ext uri="{FF2B5EF4-FFF2-40B4-BE49-F238E27FC236}">
                    <a16:creationId xmlns:a16="http://schemas.microsoft.com/office/drawing/2014/main" id="{B6D98050-10B7-9542-969E-B64A41988BAA}"/>
                  </a:ext>
                </a:extLst>
              </p:cNvPr>
              <p:cNvSpPr>
                <a:spLocks noRot="1" noChangeAspect="1" noMove="1" noResize="1" noEditPoints="1" noAdjustHandles="1" noChangeArrowheads="1" noChangeShapeType="1" noTextEdit="1"/>
              </p:cNvSpPr>
              <p:nvPr/>
            </p:nvSpPr>
            <p:spPr>
              <a:xfrm>
                <a:off x="352814" y="2090406"/>
                <a:ext cx="11486367" cy="957185"/>
              </a:xfrm>
              <a:prstGeom prst="rect">
                <a:avLst/>
              </a:prstGeom>
              <a:blipFill>
                <a:blip r:embed="rId2"/>
                <a:stretch>
                  <a:fillRect l="-442" t="-2597" r="-773" b="-77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266C721-86CC-5540-A929-66FEF6517EC3}"/>
              </a:ext>
            </a:extLst>
          </p:cNvPr>
          <p:cNvPicPr>
            <a:picLocks noChangeAspect="1"/>
          </p:cNvPicPr>
          <p:nvPr/>
        </p:nvPicPr>
        <p:blipFill>
          <a:blip r:embed="rId3"/>
          <a:stretch>
            <a:fillRect/>
          </a:stretch>
        </p:blipFill>
        <p:spPr>
          <a:xfrm>
            <a:off x="-2" y="3160325"/>
            <a:ext cx="12192000" cy="3472184"/>
          </a:xfrm>
          <a:prstGeom prst="rect">
            <a:avLst/>
          </a:prstGeom>
        </p:spPr>
      </p:pic>
    </p:spTree>
    <p:extLst>
      <p:ext uri="{BB962C8B-B14F-4D97-AF65-F5344CB8AC3E}">
        <p14:creationId xmlns:p14="http://schemas.microsoft.com/office/powerpoint/2010/main" val="207177271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C8FD-EB1D-0B44-A349-118D754CF8EC}"/>
              </a:ext>
            </a:extLst>
          </p:cNvPr>
          <p:cNvSpPr>
            <a:spLocks noGrp="1"/>
          </p:cNvSpPr>
          <p:nvPr>
            <p:ph type="title"/>
          </p:nvPr>
        </p:nvSpPr>
        <p:spPr>
          <a:xfrm>
            <a:off x="1066800" y="32554"/>
            <a:ext cx="10058400" cy="1371600"/>
          </a:xfrm>
        </p:spPr>
        <p:txBody>
          <a:bodyPr/>
          <a:lstStyle/>
          <a:p>
            <a:r>
              <a:rPr lang="en-US" dirty="0"/>
              <a:t>Applying the squared transformation</a:t>
            </a:r>
          </a:p>
        </p:txBody>
      </p:sp>
      <p:sp>
        <p:nvSpPr>
          <p:cNvPr id="3" name="Content Placeholder 2">
            <a:extLst>
              <a:ext uri="{FF2B5EF4-FFF2-40B4-BE49-F238E27FC236}">
                <a16:creationId xmlns:a16="http://schemas.microsoft.com/office/drawing/2014/main" id="{458E5838-7658-B249-A612-2FF2C075FA83}"/>
              </a:ext>
            </a:extLst>
          </p:cNvPr>
          <p:cNvSpPr>
            <a:spLocks noGrp="1"/>
          </p:cNvSpPr>
          <p:nvPr>
            <p:ph sz="quarter" idx="13"/>
          </p:nvPr>
        </p:nvSpPr>
        <p:spPr>
          <a:xfrm>
            <a:off x="396657" y="1014262"/>
            <a:ext cx="11398685" cy="4358165"/>
          </a:xfrm>
        </p:spPr>
        <p:txBody>
          <a:bodyPr/>
          <a:lstStyle/>
          <a:p>
            <a:r>
              <a:rPr lang="en-US" dirty="0"/>
              <a:t>A base jumper leaps from the top of a cliff, 1560 </a:t>
            </a:r>
            <a:r>
              <a:rPr lang="en-US" dirty="0" err="1"/>
              <a:t>metres</a:t>
            </a:r>
            <a:r>
              <a:rPr lang="en-US" dirty="0"/>
              <a:t> above the valley floor. The scatterplot below shows the height (in </a:t>
            </a:r>
            <a:r>
              <a:rPr lang="en-US" dirty="0" err="1"/>
              <a:t>metres</a:t>
            </a:r>
            <a:r>
              <a:rPr lang="en-US" dirty="0"/>
              <a:t>) of the base jumper above the valley floor every second, for the first 10 seconds of the jump. After this time she opened her parachute to bring her safely to the ground.</a:t>
            </a:r>
          </a:p>
          <a:p>
            <a:r>
              <a:rPr lang="en-US" dirty="0"/>
              <a:t>A scatterplot shows that there is a strong negative association between the </a:t>
            </a:r>
            <a:r>
              <a:rPr lang="en-US" b="1" i="1" dirty="0"/>
              <a:t>height</a:t>
            </a:r>
            <a:r>
              <a:rPr lang="en-US" dirty="0"/>
              <a:t> of the base jumper above the ground and </a:t>
            </a:r>
            <a:r>
              <a:rPr lang="en-US" b="1" i="1" dirty="0"/>
              <a:t>time</a:t>
            </a:r>
            <a:r>
              <a:rPr lang="en-US" dirty="0"/>
              <a:t>.</a:t>
            </a:r>
          </a:p>
        </p:txBody>
      </p:sp>
      <p:pic>
        <p:nvPicPr>
          <p:cNvPr id="5" name="Picture 4">
            <a:extLst>
              <a:ext uri="{FF2B5EF4-FFF2-40B4-BE49-F238E27FC236}">
                <a16:creationId xmlns:a16="http://schemas.microsoft.com/office/drawing/2014/main" id="{E7CB2684-71FF-A747-BC5E-5D09FEF2A77D}"/>
              </a:ext>
            </a:extLst>
          </p:cNvPr>
          <p:cNvPicPr>
            <a:picLocks noChangeAspect="1"/>
          </p:cNvPicPr>
          <p:nvPr/>
        </p:nvPicPr>
        <p:blipFill>
          <a:blip r:embed="rId2"/>
          <a:stretch>
            <a:fillRect/>
          </a:stretch>
        </p:blipFill>
        <p:spPr>
          <a:xfrm>
            <a:off x="396657" y="2435929"/>
            <a:ext cx="2737457" cy="2594160"/>
          </a:xfrm>
          <a:prstGeom prst="rect">
            <a:avLst/>
          </a:prstGeom>
        </p:spPr>
      </p:pic>
      <p:pic>
        <p:nvPicPr>
          <p:cNvPr id="6" name="Picture 5">
            <a:extLst>
              <a:ext uri="{FF2B5EF4-FFF2-40B4-BE49-F238E27FC236}">
                <a16:creationId xmlns:a16="http://schemas.microsoft.com/office/drawing/2014/main" id="{0A9C20DB-6D4A-F743-9382-C87898410795}"/>
              </a:ext>
            </a:extLst>
          </p:cNvPr>
          <p:cNvPicPr>
            <a:picLocks noChangeAspect="1"/>
          </p:cNvPicPr>
          <p:nvPr/>
        </p:nvPicPr>
        <p:blipFill>
          <a:blip r:embed="rId3"/>
          <a:stretch>
            <a:fillRect/>
          </a:stretch>
        </p:blipFill>
        <p:spPr>
          <a:xfrm>
            <a:off x="8619972" y="2368532"/>
            <a:ext cx="2737457" cy="2661557"/>
          </a:xfrm>
          <a:prstGeom prst="rect">
            <a:avLst/>
          </a:prstGeom>
        </p:spPr>
      </p:pic>
      <p:pic>
        <p:nvPicPr>
          <p:cNvPr id="7" name="Picture 6">
            <a:extLst>
              <a:ext uri="{FF2B5EF4-FFF2-40B4-BE49-F238E27FC236}">
                <a16:creationId xmlns:a16="http://schemas.microsoft.com/office/drawing/2014/main" id="{CFD50A54-393A-5444-B329-0F868BB0F7A5}"/>
              </a:ext>
            </a:extLst>
          </p:cNvPr>
          <p:cNvPicPr>
            <a:picLocks noChangeAspect="1"/>
          </p:cNvPicPr>
          <p:nvPr/>
        </p:nvPicPr>
        <p:blipFill>
          <a:blip r:embed="rId4"/>
          <a:stretch>
            <a:fillRect/>
          </a:stretch>
        </p:blipFill>
        <p:spPr>
          <a:xfrm>
            <a:off x="2582029" y="5149756"/>
            <a:ext cx="6604000" cy="368300"/>
          </a:xfrm>
          <a:prstGeom prst="rect">
            <a:avLst/>
          </a:prstGeom>
        </p:spPr>
      </p:pic>
      <p:pic>
        <p:nvPicPr>
          <p:cNvPr id="8" name="Picture 7">
            <a:extLst>
              <a:ext uri="{FF2B5EF4-FFF2-40B4-BE49-F238E27FC236}">
                <a16:creationId xmlns:a16="http://schemas.microsoft.com/office/drawing/2014/main" id="{316B7EA5-D287-E448-9102-AF2FB9EBC155}"/>
              </a:ext>
            </a:extLst>
          </p:cNvPr>
          <p:cNvPicPr>
            <a:picLocks noChangeAspect="1"/>
          </p:cNvPicPr>
          <p:nvPr/>
        </p:nvPicPr>
        <p:blipFill>
          <a:blip r:embed="rId5"/>
          <a:stretch>
            <a:fillRect/>
          </a:stretch>
        </p:blipFill>
        <p:spPr>
          <a:xfrm>
            <a:off x="-1" y="5563681"/>
            <a:ext cx="12192000" cy="888075"/>
          </a:xfrm>
          <a:prstGeom prst="rect">
            <a:avLst/>
          </a:prstGeom>
        </p:spPr>
      </p:pic>
      <p:pic>
        <p:nvPicPr>
          <p:cNvPr id="9" name="Picture 8">
            <a:extLst>
              <a:ext uri="{FF2B5EF4-FFF2-40B4-BE49-F238E27FC236}">
                <a16:creationId xmlns:a16="http://schemas.microsoft.com/office/drawing/2014/main" id="{84B773B7-1293-AD42-A340-6CB078659ABE}"/>
              </a:ext>
            </a:extLst>
          </p:cNvPr>
          <p:cNvPicPr>
            <a:picLocks noChangeAspect="1"/>
          </p:cNvPicPr>
          <p:nvPr/>
        </p:nvPicPr>
        <p:blipFill>
          <a:blip r:embed="rId6"/>
          <a:stretch>
            <a:fillRect/>
          </a:stretch>
        </p:blipFill>
        <p:spPr>
          <a:xfrm>
            <a:off x="4911451" y="3250809"/>
            <a:ext cx="1931183" cy="1707693"/>
          </a:xfrm>
          <a:prstGeom prst="rect">
            <a:avLst/>
          </a:prstGeom>
        </p:spPr>
      </p:pic>
      <p:pic>
        <p:nvPicPr>
          <p:cNvPr id="10" name="Picture 9">
            <a:extLst>
              <a:ext uri="{FF2B5EF4-FFF2-40B4-BE49-F238E27FC236}">
                <a16:creationId xmlns:a16="http://schemas.microsoft.com/office/drawing/2014/main" id="{F2D6C5B6-6EBF-B348-BEB0-85A44699864E}"/>
              </a:ext>
            </a:extLst>
          </p:cNvPr>
          <p:cNvPicPr>
            <a:picLocks noChangeAspect="1"/>
          </p:cNvPicPr>
          <p:nvPr/>
        </p:nvPicPr>
        <p:blipFill>
          <a:blip r:embed="rId7"/>
          <a:stretch>
            <a:fillRect/>
          </a:stretch>
        </p:blipFill>
        <p:spPr>
          <a:xfrm>
            <a:off x="5126916" y="2553055"/>
            <a:ext cx="1498600" cy="482600"/>
          </a:xfrm>
          <a:prstGeom prst="rect">
            <a:avLst/>
          </a:prstGeom>
        </p:spPr>
      </p:pic>
    </p:spTree>
    <p:extLst>
      <p:ext uri="{BB962C8B-B14F-4D97-AF65-F5344CB8AC3E}">
        <p14:creationId xmlns:p14="http://schemas.microsoft.com/office/powerpoint/2010/main" val="34205340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60E4-5516-0E45-8136-6261B335C92F}"/>
              </a:ext>
            </a:extLst>
          </p:cNvPr>
          <p:cNvSpPr>
            <a:spLocks noGrp="1"/>
          </p:cNvSpPr>
          <p:nvPr>
            <p:ph type="title"/>
          </p:nvPr>
        </p:nvSpPr>
        <p:spPr>
          <a:xfrm>
            <a:off x="809206" y="357587"/>
            <a:ext cx="10852548" cy="1371600"/>
          </a:xfrm>
        </p:spPr>
        <p:txBody>
          <a:bodyPr>
            <a:normAutofit fontScale="90000"/>
          </a:bodyPr>
          <a:lstStyle/>
          <a:p>
            <a:r>
              <a:rPr lang="en-US" dirty="0"/>
              <a:t>Using Mathematica to perform a squared transformation</a:t>
            </a:r>
          </a:p>
        </p:txBody>
      </p:sp>
      <p:pic>
        <p:nvPicPr>
          <p:cNvPr id="5" name="Content Placeholder 4">
            <a:extLst>
              <a:ext uri="{FF2B5EF4-FFF2-40B4-BE49-F238E27FC236}">
                <a16:creationId xmlns:a16="http://schemas.microsoft.com/office/drawing/2014/main" id="{B2DF80B6-E225-AA48-BE94-0F2AC71E4022}"/>
              </a:ext>
            </a:extLst>
          </p:cNvPr>
          <p:cNvPicPr>
            <a:picLocks noGrp="1" noChangeAspect="1"/>
          </p:cNvPicPr>
          <p:nvPr>
            <p:ph sz="quarter" idx="13"/>
          </p:nvPr>
        </p:nvPicPr>
        <p:blipFill>
          <a:blip r:embed="rId2"/>
          <a:stretch>
            <a:fillRect/>
          </a:stretch>
        </p:blipFill>
        <p:spPr>
          <a:xfrm>
            <a:off x="669725" y="2313100"/>
            <a:ext cx="10852549" cy="3100728"/>
          </a:xfrm>
          <a:prstGeom prst="rect">
            <a:avLst/>
          </a:prstGeom>
        </p:spPr>
      </p:pic>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4E317FA3-E0C9-907B-2677-02DE6184648C}"/>
                  </a:ext>
                </a:extLst>
              </p:cNvPr>
              <p:cNvGraphicFramePr>
                <a:graphicFrameLocks noGrp="1"/>
              </p:cNvGraphicFramePr>
              <p:nvPr/>
            </p:nvGraphicFramePr>
            <p:xfrm>
              <a:off x="778210" y="2687950"/>
              <a:ext cx="10659540" cy="370840"/>
            </p:xfrm>
            <a:graphic>
              <a:graphicData uri="http://schemas.openxmlformats.org/drawingml/2006/table">
                <a:tbl>
                  <a:tblPr firstRow="1" bandRow="1">
                    <a:tableStyleId>{5C22544A-7EE6-4342-B048-85BDC9FD1C3A}</a:tableStyleId>
                  </a:tblPr>
                  <a:tblGrid>
                    <a:gridCol w="888295">
                      <a:extLst>
                        <a:ext uri="{9D8B030D-6E8A-4147-A177-3AD203B41FA5}">
                          <a16:colId xmlns:a16="http://schemas.microsoft.com/office/drawing/2014/main" val="2576587868"/>
                        </a:ext>
                      </a:extLst>
                    </a:gridCol>
                    <a:gridCol w="888295">
                      <a:extLst>
                        <a:ext uri="{9D8B030D-6E8A-4147-A177-3AD203B41FA5}">
                          <a16:colId xmlns:a16="http://schemas.microsoft.com/office/drawing/2014/main" val="3797525886"/>
                        </a:ext>
                      </a:extLst>
                    </a:gridCol>
                    <a:gridCol w="888295">
                      <a:extLst>
                        <a:ext uri="{9D8B030D-6E8A-4147-A177-3AD203B41FA5}">
                          <a16:colId xmlns:a16="http://schemas.microsoft.com/office/drawing/2014/main" val="3415347654"/>
                        </a:ext>
                      </a:extLst>
                    </a:gridCol>
                    <a:gridCol w="888295">
                      <a:extLst>
                        <a:ext uri="{9D8B030D-6E8A-4147-A177-3AD203B41FA5}">
                          <a16:colId xmlns:a16="http://schemas.microsoft.com/office/drawing/2014/main" val="1714966336"/>
                        </a:ext>
                      </a:extLst>
                    </a:gridCol>
                    <a:gridCol w="888295">
                      <a:extLst>
                        <a:ext uri="{9D8B030D-6E8A-4147-A177-3AD203B41FA5}">
                          <a16:colId xmlns:a16="http://schemas.microsoft.com/office/drawing/2014/main" val="672510190"/>
                        </a:ext>
                      </a:extLst>
                    </a:gridCol>
                    <a:gridCol w="888295">
                      <a:extLst>
                        <a:ext uri="{9D8B030D-6E8A-4147-A177-3AD203B41FA5}">
                          <a16:colId xmlns:a16="http://schemas.microsoft.com/office/drawing/2014/main" val="3588805860"/>
                        </a:ext>
                      </a:extLst>
                    </a:gridCol>
                    <a:gridCol w="888295">
                      <a:extLst>
                        <a:ext uri="{9D8B030D-6E8A-4147-A177-3AD203B41FA5}">
                          <a16:colId xmlns:a16="http://schemas.microsoft.com/office/drawing/2014/main" val="1827448678"/>
                        </a:ext>
                      </a:extLst>
                    </a:gridCol>
                    <a:gridCol w="888295">
                      <a:extLst>
                        <a:ext uri="{9D8B030D-6E8A-4147-A177-3AD203B41FA5}">
                          <a16:colId xmlns:a16="http://schemas.microsoft.com/office/drawing/2014/main" val="1542664616"/>
                        </a:ext>
                      </a:extLst>
                    </a:gridCol>
                    <a:gridCol w="888295">
                      <a:extLst>
                        <a:ext uri="{9D8B030D-6E8A-4147-A177-3AD203B41FA5}">
                          <a16:colId xmlns:a16="http://schemas.microsoft.com/office/drawing/2014/main" val="2091117220"/>
                        </a:ext>
                      </a:extLst>
                    </a:gridCol>
                    <a:gridCol w="888295">
                      <a:extLst>
                        <a:ext uri="{9D8B030D-6E8A-4147-A177-3AD203B41FA5}">
                          <a16:colId xmlns:a16="http://schemas.microsoft.com/office/drawing/2014/main" val="3849758699"/>
                        </a:ext>
                      </a:extLst>
                    </a:gridCol>
                    <a:gridCol w="888295">
                      <a:extLst>
                        <a:ext uri="{9D8B030D-6E8A-4147-A177-3AD203B41FA5}">
                          <a16:colId xmlns:a16="http://schemas.microsoft.com/office/drawing/2014/main" val="3737629462"/>
                        </a:ext>
                      </a:extLst>
                    </a:gridCol>
                    <a:gridCol w="888295">
                      <a:extLst>
                        <a:ext uri="{9D8B030D-6E8A-4147-A177-3AD203B41FA5}">
                          <a16:colId xmlns:a16="http://schemas.microsoft.com/office/drawing/2014/main" val="4015038044"/>
                        </a:ext>
                      </a:extLst>
                    </a:gridCol>
                  </a:tblGrid>
                  <a:tr h="370840">
                    <a:tc>
                      <a:txBody>
                        <a:bodyPr/>
                        <a:lstStyle/>
                        <a:p>
                          <a:pPr algn="r"/>
                          <a:r>
                            <a:rPr lang="en-AU" dirty="0"/>
                            <a:t>Ti</a:t>
                          </a:r>
                          <a14:m>
                            <m:oMath xmlns:m="http://schemas.openxmlformats.org/officeDocument/2006/math">
                              <m:r>
                                <a:rPr lang="en-AU" i="1" dirty="0">
                                  <a:latin typeface="Cambria Math" panose="02040503050406030204" pitchFamily="18" charset="0"/>
                                </a:rPr>
                                <m:t>𝑚</m:t>
                              </m:r>
                              <m:sSup>
                                <m:sSupPr>
                                  <m:ctrlPr>
                                    <a:rPr lang="en-AU" i="1" dirty="0">
                                      <a:solidFill>
                                        <a:srgbClr val="836967"/>
                                      </a:solidFill>
                                      <a:latin typeface="Cambria Math" panose="02040503050406030204" pitchFamily="18" charset="0"/>
                                    </a:rPr>
                                  </m:ctrlPr>
                                </m:sSupPr>
                                <m:e>
                                  <m:r>
                                    <a:rPr lang="en-AU" i="0" dirty="0">
                                      <a:latin typeface="Cambria Math" panose="02040503050406030204" pitchFamily="18" charset="0"/>
                                    </a:rPr>
                                    <m:t>ⅇ</m:t>
                                  </m:r>
                                </m:e>
                                <m:sup>
                                  <m:r>
                                    <a:rPr lang="en-AU" i="0" dirty="0">
                                      <a:latin typeface="Cambria Math" panose="02040503050406030204" pitchFamily="18" charset="0"/>
                                    </a:rPr>
                                    <m:t>2</m:t>
                                  </m:r>
                                </m:sup>
                              </m:sSup>
                            </m:oMath>
                          </a14:m>
                          <a:endParaRPr lang="en-AU" dirty="0"/>
                        </a:p>
                      </a:txBody>
                      <a:tcPr/>
                    </a:tc>
                    <a:tc>
                      <a:txBody>
                        <a:bodyPr/>
                        <a:lstStyle/>
                        <a:p>
                          <a:pPr algn="r"/>
                          <a:r>
                            <a:rPr lang="en-US" dirty="0"/>
                            <a:t>0</a:t>
                          </a:r>
                          <a:endParaRPr lang="en-AU" dirty="0"/>
                        </a:p>
                      </a:txBody>
                      <a:tcPr/>
                    </a:tc>
                    <a:tc>
                      <a:txBody>
                        <a:bodyPr/>
                        <a:lstStyle/>
                        <a:p>
                          <a:pPr algn="r"/>
                          <a:r>
                            <a:rPr lang="en-US" dirty="0"/>
                            <a:t>1</a:t>
                          </a:r>
                          <a:endParaRPr lang="en-AU" dirty="0"/>
                        </a:p>
                      </a:txBody>
                      <a:tcPr/>
                    </a:tc>
                    <a:tc>
                      <a:txBody>
                        <a:bodyPr/>
                        <a:lstStyle/>
                        <a:p>
                          <a:pPr algn="r"/>
                          <a:r>
                            <a:rPr lang="en-US" dirty="0"/>
                            <a:t>4</a:t>
                          </a:r>
                          <a:endParaRPr lang="en-AU" dirty="0"/>
                        </a:p>
                      </a:txBody>
                      <a:tcPr/>
                    </a:tc>
                    <a:tc>
                      <a:txBody>
                        <a:bodyPr/>
                        <a:lstStyle/>
                        <a:p>
                          <a:pPr algn="r"/>
                          <a:r>
                            <a:rPr lang="en-US" dirty="0"/>
                            <a:t>9</a:t>
                          </a:r>
                          <a:endParaRPr lang="en-AU" dirty="0"/>
                        </a:p>
                      </a:txBody>
                      <a:tcPr/>
                    </a:tc>
                    <a:tc>
                      <a:txBody>
                        <a:bodyPr/>
                        <a:lstStyle/>
                        <a:p>
                          <a:pPr algn="r"/>
                          <a:r>
                            <a:rPr lang="en-US" dirty="0"/>
                            <a:t>16</a:t>
                          </a:r>
                          <a:endParaRPr lang="en-AU" dirty="0"/>
                        </a:p>
                      </a:txBody>
                      <a:tcPr/>
                    </a:tc>
                    <a:tc>
                      <a:txBody>
                        <a:bodyPr/>
                        <a:lstStyle/>
                        <a:p>
                          <a:pPr algn="r"/>
                          <a:r>
                            <a:rPr lang="en-US" dirty="0"/>
                            <a:t>25</a:t>
                          </a:r>
                          <a:endParaRPr lang="en-AU" dirty="0"/>
                        </a:p>
                      </a:txBody>
                      <a:tcPr/>
                    </a:tc>
                    <a:tc>
                      <a:txBody>
                        <a:bodyPr/>
                        <a:lstStyle/>
                        <a:p>
                          <a:pPr algn="r"/>
                          <a:r>
                            <a:rPr lang="en-US" dirty="0"/>
                            <a:t>36</a:t>
                          </a:r>
                          <a:endParaRPr lang="en-AU" dirty="0"/>
                        </a:p>
                      </a:txBody>
                      <a:tcPr/>
                    </a:tc>
                    <a:tc>
                      <a:txBody>
                        <a:bodyPr/>
                        <a:lstStyle/>
                        <a:p>
                          <a:pPr algn="r"/>
                          <a:r>
                            <a:rPr lang="en-US" dirty="0"/>
                            <a:t>49</a:t>
                          </a:r>
                          <a:endParaRPr lang="en-AU" dirty="0"/>
                        </a:p>
                      </a:txBody>
                      <a:tcPr/>
                    </a:tc>
                    <a:tc>
                      <a:txBody>
                        <a:bodyPr/>
                        <a:lstStyle/>
                        <a:p>
                          <a:pPr algn="r"/>
                          <a:r>
                            <a:rPr lang="en-US" dirty="0"/>
                            <a:t>64</a:t>
                          </a:r>
                          <a:endParaRPr lang="en-AU" dirty="0"/>
                        </a:p>
                      </a:txBody>
                      <a:tcPr/>
                    </a:tc>
                    <a:tc>
                      <a:txBody>
                        <a:bodyPr/>
                        <a:lstStyle/>
                        <a:p>
                          <a:pPr algn="r"/>
                          <a:r>
                            <a:rPr lang="en-US" dirty="0"/>
                            <a:t>81</a:t>
                          </a:r>
                          <a:endParaRPr lang="en-AU" dirty="0"/>
                        </a:p>
                      </a:txBody>
                      <a:tcPr/>
                    </a:tc>
                    <a:tc>
                      <a:txBody>
                        <a:bodyPr/>
                        <a:lstStyle/>
                        <a:p>
                          <a:pPr algn="r"/>
                          <a:r>
                            <a:rPr lang="en-US" dirty="0"/>
                            <a:t>100</a:t>
                          </a:r>
                          <a:endParaRPr lang="en-AU" dirty="0"/>
                        </a:p>
                      </a:txBody>
                      <a:tcPr/>
                    </a:tc>
                    <a:extLst>
                      <a:ext uri="{0D108BD9-81ED-4DB2-BD59-A6C34878D82A}">
                        <a16:rowId xmlns:a16="http://schemas.microsoft.com/office/drawing/2014/main" val="3095968178"/>
                      </a:ext>
                    </a:extLst>
                  </a:tr>
                </a:tbl>
              </a:graphicData>
            </a:graphic>
          </p:graphicFrame>
        </mc:Choice>
        <mc:Fallback xmlns="">
          <p:graphicFrame>
            <p:nvGraphicFramePr>
              <p:cNvPr id="6" name="Table 6">
                <a:extLst>
                  <a:ext uri="{FF2B5EF4-FFF2-40B4-BE49-F238E27FC236}">
                    <a16:creationId xmlns:a16="http://schemas.microsoft.com/office/drawing/2014/main" id="{4E317FA3-E0C9-907B-2677-02DE6184648C}"/>
                  </a:ext>
                </a:extLst>
              </p:cNvPr>
              <p:cNvGraphicFramePr>
                <a:graphicFrameLocks noGrp="1"/>
              </p:cNvGraphicFramePr>
              <p:nvPr>
                <p:extLst>
                  <p:ext uri="{D42A27DB-BD31-4B8C-83A1-F6EECF244321}">
                    <p14:modId xmlns:p14="http://schemas.microsoft.com/office/powerpoint/2010/main" val="2660748354"/>
                  </p:ext>
                </p:extLst>
              </p:nvPr>
            </p:nvGraphicFramePr>
            <p:xfrm>
              <a:off x="778210" y="2687950"/>
              <a:ext cx="10659540" cy="370840"/>
            </p:xfrm>
            <a:graphic>
              <a:graphicData uri="http://schemas.openxmlformats.org/drawingml/2006/table">
                <a:tbl>
                  <a:tblPr firstRow="1" bandRow="1">
                    <a:tableStyleId>{5C22544A-7EE6-4342-B048-85BDC9FD1C3A}</a:tableStyleId>
                  </a:tblPr>
                  <a:tblGrid>
                    <a:gridCol w="888295">
                      <a:extLst>
                        <a:ext uri="{9D8B030D-6E8A-4147-A177-3AD203B41FA5}">
                          <a16:colId xmlns:a16="http://schemas.microsoft.com/office/drawing/2014/main" val="2576587868"/>
                        </a:ext>
                      </a:extLst>
                    </a:gridCol>
                    <a:gridCol w="888295">
                      <a:extLst>
                        <a:ext uri="{9D8B030D-6E8A-4147-A177-3AD203B41FA5}">
                          <a16:colId xmlns:a16="http://schemas.microsoft.com/office/drawing/2014/main" val="3797525886"/>
                        </a:ext>
                      </a:extLst>
                    </a:gridCol>
                    <a:gridCol w="888295">
                      <a:extLst>
                        <a:ext uri="{9D8B030D-6E8A-4147-A177-3AD203B41FA5}">
                          <a16:colId xmlns:a16="http://schemas.microsoft.com/office/drawing/2014/main" val="3415347654"/>
                        </a:ext>
                      </a:extLst>
                    </a:gridCol>
                    <a:gridCol w="888295">
                      <a:extLst>
                        <a:ext uri="{9D8B030D-6E8A-4147-A177-3AD203B41FA5}">
                          <a16:colId xmlns:a16="http://schemas.microsoft.com/office/drawing/2014/main" val="1714966336"/>
                        </a:ext>
                      </a:extLst>
                    </a:gridCol>
                    <a:gridCol w="888295">
                      <a:extLst>
                        <a:ext uri="{9D8B030D-6E8A-4147-A177-3AD203B41FA5}">
                          <a16:colId xmlns:a16="http://schemas.microsoft.com/office/drawing/2014/main" val="672510190"/>
                        </a:ext>
                      </a:extLst>
                    </a:gridCol>
                    <a:gridCol w="888295">
                      <a:extLst>
                        <a:ext uri="{9D8B030D-6E8A-4147-A177-3AD203B41FA5}">
                          <a16:colId xmlns:a16="http://schemas.microsoft.com/office/drawing/2014/main" val="3588805860"/>
                        </a:ext>
                      </a:extLst>
                    </a:gridCol>
                    <a:gridCol w="888295">
                      <a:extLst>
                        <a:ext uri="{9D8B030D-6E8A-4147-A177-3AD203B41FA5}">
                          <a16:colId xmlns:a16="http://schemas.microsoft.com/office/drawing/2014/main" val="1827448678"/>
                        </a:ext>
                      </a:extLst>
                    </a:gridCol>
                    <a:gridCol w="888295">
                      <a:extLst>
                        <a:ext uri="{9D8B030D-6E8A-4147-A177-3AD203B41FA5}">
                          <a16:colId xmlns:a16="http://schemas.microsoft.com/office/drawing/2014/main" val="1542664616"/>
                        </a:ext>
                      </a:extLst>
                    </a:gridCol>
                    <a:gridCol w="888295">
                      <a:extLst>
                        <a:ext uri="{9D8B030D-6E8A-4147-A177-3AD203B41FA5}">
                          <a16:colId xmlns:a16="http://schemas.microsoft.com/office/drawing/2014/main" val="2091117220"/>
                        </a:ext>
                      </a:extLst>
                    </a:gridCol>
                    <a:gridCol w="888295">
                      <a:extLst>
                        <a:ext uri="{9D8B030D-6E8A-4147-A177-3AD203B41FA5}">
                          <a16:colId xmlns:a16="http://schemas.microsoft.com/office/drawing/2014/main" val="3849758699"/>
                        </a:ext>
                      </a:extLst>
                    </a:gridCol>
                    <a:gridCol w="888295">
                      <a:extLst>
                        <a:ext uri="{9D8B030D-6E8A-4147-A177-3AD203B41FA5}">
                          <a16:colId xmlns:a16="http://schemas.microsoft.com/office/drawing/2014/main" val="3737629462"/>
                        </a:ext>
                      </a:extLst>
                    </a:gridCol>
                    <a:gridCol w="888295">
                      <a:extLst>
                        <a:ext uri="{9D8B030D-6E8A-4147-A177-3AD203B41FA5}">
                          <a16:colId xmlns:a16="http://schemas.microsoft.com/office/drawing/2014/main" val="4015038044"/>
                        </a:ext>
                      </a:extLst>
                    </a:gridCol>
                  </a:tblGrid>
                  <a:tr h="370840">
                    <a:tc>
                      <a:txBody>
                        <a:bodyPr/>
                        <a:lstStyle/>
                        <a:p>
                          <a:endParaRPr lang="en-US"/>
                        </a:p>
                      </a:txBody>
                      <a:tcPr>
                        <a:blipFill>
                          <a:blip r:embed="rId3"/>
                          <a:stretch>
                            <a:fillRect l="-685" t="-6452" r="-1101370" b="-25806"/>
                          </a:stretch>
                        </a:blipFill>
                      </a:tcPr>
                    </a:tc>
                    <a:tc>
                      <a:txBody>
                        <a:bodyPr/>
                        <a:lstStyle/>
                        <a:p>
                          <a:pPr algn="r"/>
                          <a:r>
                            <a:rPr lang="en-US" dirty="0"/>
                            <a:t>0</a:t>
                          </a:r>
                          <a:endParaRPr lang="en-AU" dirty="0"/>
                        </a:p>
                      </a:txBody>
                      <a:tcPr/>
                    </a:tc>
                    <a:tc>
                      <a:txBody>
                        <a:bodyPr/>
                        <a:lstStyle/>
                        <a:p>
                          <a:pPr algn="r"/>
                          <a:r>
                            <a:rPr lang="en-US" dirty="0"/>
                            <a:t>1</a:t>
                          </a:r>
                          <a:endParaRPr lang="en-AU" dirty="0"/>
                        </a:p>
                      </a:txBody>
                      <a:tcPr/>
                    </a:tc>
                    <a:tc>
                      <a:txBody>
                        <a:bodyPr/>
                        <a:lstStyle/>
                        <a:p>
                          <a:pPr algn="r"/>
                          <a:r>
                            <a:rPr lang="en-US" dirty="0"/>
                            <a:t>4</a:t>
                          </a:r>
                          <a:endParaRPr lang="en-AU" dirty="0"/>
                        </a:p>
                      </a:txBody>
                      <a:tcPr/>
                    </a:tc>
                    <a:tc>
                      <a:txBody>
                        <a:bodyPr/>
                        <a:lstStyle/>
                        <a:p>
                          <a:pPr algn="r"/>
                          <a:r>
                            <a:rPr lang="en-US" dirty="0"/>
                            <a:t>9</a:t>
                          </a:r>
                          <a:endParaRPr lang="en-AU" dirty="0"/>
                        </a:p>
                      </a:txBody>
                      <a:tcPr/>
                    </a:tc>
                    <a:tc>
                      <a:txBody>
                        <a:bodyPr/>
                        <a:lstStyle/>
                        <a:p>
                          <a:pPr algn="r"/>
                          <a:r>
                            <a:rPr lang="en-US" dirty="0"/>
                            <a:t>16</a:t>
                          </a:r>
                          <a:endParaRPr lang="en-AU" dirty="0"/>
                        </a:p>
                      </a:txBody>
                      <a:tcPr/>
                    </a:tc>
                    <a:tc>
                      <a:txBody>
                        <a:bodyPr/>
                        <a:lstStyle/>
                        <a:p>
                          <a:pPr algn="r"/>
                          <a:r>
                            <a:rPr lang="en-US" dirty="0"/>
                            <a:t>25</a:t>
                          </a:r>
                          <a:endParaRPr lang="en-AU" dirty="0"/>
                        </a:p>
                      </a:txBody>
                      <a:tcPr/>
                    </a:tc>
                    <a:tc>
                      <a:txBody>
                        <a:bodyPr/>
                        <a:lstStyle/>
                        <a:p>
                          <a:pPr algn="r"/>
                          <a:r>
                            <a:rPr lang="en-US" dirty="0"/>
                            <a:t>36</a:t>
                          </a:r>
                          <a:endParaRPr lang="en-AU" dirty="0"/>
                        </a:p>
                      </a:txBody>
                      <a:tcPr/>
                    </a:tc>
                    <a:tc>
                      <a:txBody>
                        <a:bodyPr/>
                        <a:lstStyle/>
                        <a:p>
                          <a:pPr algn="r"/>
                          <a:r>
                            <a:rPr lang="en-US" dirty="0"/>
                            <a:t>49</a:t>
                          </a:r>
                          <a:endParaRPr lang="en-AU" dirty="0"/>
                        </a:p>
                      </a:txBody>
                      <a:tcPr/>
                    </a:tc>
                    <a:tc>
                      <a:txBody>
                        <a:bodyPr/>
                        <a:lstStyle/>
                        <a:p>
                          <a:pPr algn="r"/>
                          <a:r>
                            <a:rPr lang="en-US" dirty="0"/>
                            <a:t>64</a:t>
                          </a:r>
                          <a:endParaRPr lang="en-AU" dirty="0"/>
                        </a:p>
                      </a:txBody>
                      <a:tcPr/>
                    </a:tc>
                    <a:tc>
                      <a:txBody>
                        <a:bodyPr/>
                        <a:lstStyle/>
                        <a:p>
                          <a:pPr algn="r"/>
                          <a:r>
                            <a:rPr lang="en-US" dirty="0"/>
                            <a:t>81</a:t>
                          </a:r>
                          <a:endParaRPr lang="en-AU" dirty="0"/>
                        </a:p>
                      </a:txBody>
                      <a:tcPr/>
                    </a:tc>
                    <a:tc>
                      <a:txBody>
                        <a:bodyPr/>
                        <a:lstStyle/>
                        <a:p>
                          <a:pPr algn="r"/>
                          <a:r>
                            <a:rPr lang="en-US" dirty="0"/>
                            <a:t>100</a:t>
                          </a:r>
                          <a:endParaRPr lang="en-AU" dirty="0"/>
                        </a:p>
                      </a:txBody>
                      <a:tcPr/>
                    </a:tc>
                    <a:extLst>
                      <a:ext uri="{0D108BD9-81ED-4DB2-BD59-A6C34878D82A}">
                        <a16:rowId xmlns:a16="http://schemas.microsoft.com/office/drawing/2014/main" val="3095968178"/>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A2214C-A5F5-C1BC-1B2C-0D53CE7AF37F}"/>
                  </a:ext>
                </a:extLst>
              </p:cNvPr>
              <p:cNvSpPr txBox="1"/>
              <p:nvPr/>
            </p:nvSpPr>
            <p:spPr>
              <a:xfrm>
                <a:off x="-260174" y="5545668"/>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−ⅈ</m:t>
                      </m:r>
                      <m:r>
                        <a:rPr lang="en-AU" i="1">
                          <a:solidFill>
                            <a:srgbClr val="FF0000"/>
                          </a:solidFill>
                          <a:latin typeface="Cambria Math" panose="02040503050406030204" pitchFamily="18" charset="0"/>
                        </a:rPr>
                        <m:t>𝑛</m:t>
                      </m:r>
                      <m:r>
                        <m:rPr>
                          <m:sty m:val="p"/>
                        </m:rPr>
                        <a:rPr lang="en-US" b="0" i="0" smtClean="0">
                          <a:solidFill>
                            <a:srgbClr val="FF0000"/>
                          </a:solidFill>
                          <a:latin typeface="Cambria Math" panose="02040503050406030204" pitchFamily="18" charset="0"/>
                        </a:rPr>
                        <m:t>t</m:t>
                      </m:r>
                      <m:r>
                        <a:rPr lang="en-AU"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𝑆𝑙𝑜𝑝𝑒</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𝐸𝑉</m:t>
                      </m:r>
                    </m:oMath>
                  </m:oMathPara>
                </a14:m>
                <a:endParaRPr lang="en-AU" dirty="0">
                  <a:solidFill>
                    <a:srgbClr val="FF0000"/>
                  </a:solidFill>
                </a:endParaRPr>
              </a:p>
            </p:txBody>
          </p:sp>
        </mc:Choice>
        <mc:Fallback xmlns="">
          <p:sp>
            <p:nvSpPr>
              <p:cNvPr id="3" name="TextBox 2">
                <a:extLst>
                  <a:ext uri="{FF2B5EF4-FFF2-40B4-BE49-F238E27FC236}">
                    <a16:creationId xmlns:a16="http://schemas.microsoft.com/office/drawing/2014/main" id="{3AA2214C-A5F5-C1BC-1B2C-0D53CE7AF37F}"/>
                  </a:ext>
                </a:extLst>
              </p:cNvPr>
              <p:cNvSpPr txBox="1">
                <a:spLocks noRot="1" noChangeAspect="1" noMove="1" noResize="1" noEditPoints="1" noAdjustHandles="1" noChangeArrowheads="1" noChangeShapeType="1" noTextEdit="1"/>
              </p:cNvSpPr>
              <p:nvPr/>
            </p:nvSpPr>
            <p:spPr>
              <a:xfrm>
                <a:off x="-260174" y="5545668"/>
                <a:ext cx="4723685" cy="369332"/>
              </a:xfrm>
              <a:prstGeom prst="rect">
                <a:avLst/>
              </a:prstGeom>
              <a:blipFill>
                <a:blip r:embed="rId4"/>
                <a:stretch>
                  <a:fillRect b="-13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3C24B8-844F-81FF-4654-E16AC4AB54A8}"/>
                  </a:ext>
                </a:extLst>
              </p:cNvPr>
              <p:cNvSpPr txBox="1"/>
              <p:nvPr/>
            </p:nvSpPr>
            <p:spPr>
              <a:xfrm>
                <a:off x="-224942" y="6011640"/>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−ⅈ</m:t>
                      </m:r>
                      <m:r>
                        <a:rPr lang="en-AU" i="1">
                          <a:solidFill>
                            <a:srgbClr val="FF0000"/>
                          </a:solidFill>
                          <a:latin typeface="Cambria Math" panose="02040503050406030204" pitchFamily="18" charset="0"/>
                        </a:rPr>
                        <m:t>𝑛</m:t>
                      </m:r>
                      <m:r>
                        <m:rPr>
                          <m:sty m:val="p"/>
                        </m:rPr>
                        <a:rPr lang="en-US" b="0" i="0" smtClean="0">
                          <a:solidFill>
                            <a:srgbClr val="FF0000"/>
                          </a:solidFill>
                          <a:latin typeface="Cambria Math" panose="02040503050406030204" pitchFamily="18" charset="0"/>
                        </a:rPr>
                        <m:t>t</m:t>
                      </m:r>
                      <m:r>
                        <a:rPr lang="en-AU"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𝑆𝑙𝑜𝑝𝑒</m:t>
                      </m:r>
                      <m:r>
                        <a:rPr lang="en-AU" i="0">
                          <a:solidFill>
                            <a:srgbClr val="FF0000"/>
                          </a:solidFill>
                          <a:latin typeface="Cambria Math" panose="02040503050406030204" pitchFamily="18" charset="0"/>
                        </a:rPr>
                        <m:t>∗</m:t>
                      </m:r>
                      <m:r>
                        <a:rPr lang="en-AU" i="1" smtClean="0">
                          <a:solidFill>
                            <a:srgbClr val="FF0000"/>
                          </a:solidFill>
                          <a:latin typeface="Cambria Math" panose="02040503050406030204" pitchFamily="18" charset="0"/>
                        </a:rPr>
                        <m:t>𝐸</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4" name="TextBox 3">
                <a:extLst>
                  <a:ext uri="{FF2B5EF4-FFF2-40B4-BE49-F238E27FC236}">
                    <a16:creationId xmlns:a16="http://schemas.microsoft.com/office/drawing/2014/main" id="{733C24B8-844F-81FF-4654-E16AC4AB54A8}"/>
                  </a:ext>
                </a:extLst>
              </p:cNvPr>
              <p:cNvSpPr txBox="1">
                <a:spLocks noRot="1" noChangeAspect="1" noMove="1" noResize="1" noEditPoints="1" noAdjustHandles="1" noChangeArrowheads="1" noChangeShapeType="1" noTextEdit="1"/>
              </p:cNvSpPr>
              <p:nvPr/>
            </p:nvSpPr>
            <p:spPr>
              <a:xfrm>
                <a:off x="-224942" y="6011640"/>
                <a:ext cx="4723685" cy="369332"/>
              </a:xfrm>
              <a:prstGeom prst="rect">
                <a:avLst/>
              </a:prstGeom>
              <a:blipFill>
                <a:blip r:embed="rId5"/>
                <a:stretch>
                  <a:fillRect b="-147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9C2575-2226-76DD-EC8D-BEBEAE0BCFCF}"/>
                  </a:ext>
                </a:extLst>
              </p:cNvPr>
              <p:cNvSpPr txBox="1"/>
              <p:nvPr/>
            </p:nvSpPr>
            <p:spPr>
              <a:xfrm>
                <a:off x="267341" y="3595603"/>
                <a:ext cx="541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oMath>
                  </m:oMathPara>
                </a14:m>
                <a:endParaRPr lang="en-AU" dirty="0"/>
              </a:p>
            </p:txBody>
          </p:sp>
        </mc:Choice>
        <mc:Fallback xmlns="">
          <p:sp>
            <p:nvSpPr>
              <p:cNvPr id="8" name="TextBox 7">
                <a:extLst>
                  <a:ext uri="{FF2B5EF4-FFF2-40B4-BE49-F238E27FC236}">
                    <a16:creationId xmlns:a16="http://schemas.microsoft.com/office/drawing/2014/main" id="{CD9C2575-2226-76DD-EC8D-BEBEAE0BCFCF}"/>
                  </a:ext>
                </a:extLst>
              </p:cNvPr>
              <p:cNvSpPr txBox="1">
                <a:spLocks noRot="1" noChangeAspect="1" noMove="1" noResize="1" noEditPoints="1" noAdjustHandles="1" noChangeArrowheads="1" noChangeShapeType="1" noTextEdit="1"/>
              </p:cNvSpPr>
              <p:nvPr/>
            </p:nvSpPr>
            <p:spPr>
              <a:xfrm>
                <a:off x="267341" y="3595603"/>
                <a:ext cx="541865" cy="36933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AFDA19-0773-C4A8-5C31-47BADACC266F}"/>
                  </a:ext>
                </a:extLst>
              </p:cNvPr>
              <p:cNvSpPr txBox="1"/>
              <p:nvPr/>
            </p:nvSpPr>
            <p:spPr>
              <a:xfrm>
                <a:off x="270639" y="3171522"/>
                <a:ext cx="541865" cy="369332"/>
              </a:xfrm>
              <a:prstGeom prst="rect">
                <a:avLst/>
              </a:prstGeom>
              <a:noFill/>
            </p:spPr>
            <p:txBody>
              <a:bodyPr wrap="square">
                <a:spAutoFit/>
              </a:bodyPr>
              <a:lstStyle/>
              <a:p>
                <a:r>
                  <a:rPr lang="en-US" dirty="0">
                    <a:solidFill>
                      <a:srgbClr val="FF0000"/>
                    </a:solidFill>
                  </a:rPr>
                  <a:t>E</a:t>
                </a:r>
                <a14:m>
                  <m:oMath xmlns:m="http://schemas.openxmlformats.org/officeDocument/2006/math">
                    <m:r>
                      <m:rPr>
                        <m:sty m:val="p"/>
                      </m:rPr>
                      <a:rPr lang="en-US">
                        <a:solidFill>
                          <a:srgbClr val="FF0000"/>
                        </a:solidFill>
                        <a:latin typeface="Cambria Math" panose="02040503050406030204" pitchFamily="18" charset="0"/>
                      </a:rPr>
                      <m:t>V</m:t>
                    </m:r>
                  </m:oMath>
                </a14:m>
                <a:endParaRPr lang="en-AU" dirty="0"/>
              </a:p>
            </p:txBody>
          </p:sp>
        </mc:Choice>
        <mc:Fallback xmlns="">
          <p:sp>
            <p:nvSpPr>
              <p:cNvPr id="9" name="TextBox 8">
                <a:extLst>
                  <a:ext uri="{FF2B5EF4-FFF2-40B4-BE49-F238E27FC236}">
                    <a16:creationId xmlns:a16="http://schemas.microsoft.com/office/drawing/2014/main" id="{B5AFDA19-0773-C4A8-5C31-47BADACC266F}"/>
                  </a:ext>
                </a:extLst>
              </p:cNvPr>
              <p:cNvSpPr txBox="1">
                <a:spLocks noRot="1" noChangeAspect="1" noMove="1" noResize="1" noEditPoints="1" noAdjustHandles="1" noChangeArrowheads="1" noChangeShapeType="1" noTextEdit="1"/>
              </p:cNvSpPr>
              <p:nvPr/>
            </p:nvSpPr>
            <p:spPr>
              <a:xfrm>
                <a:off x="270639" y="3171522"/>
                <a:ext cx="541865" cy="369332"/>
              </a:xfrm>
              <a:prstGeom prst="rect">
                <a:avLst/>
              </a:prstGeom>
              <a:blipFill>
                <a:blip r:embed="rId7"/>
                <a:stretch>
                  <a:fillRect l="-8989"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F118BE-45AF-74F0-7180-554501815980}"/>
                  </a:ext>
                </a:extLst>
              </p:cNvPr>
              <p:cNvSpPr txBox="1"/>
              <p:nvPr/>
            </p:nvSpPr>
            <p:spPr>
              <a:xfrm>
                <a:off x="255146" y="2687950"/>
                <a:ext cx="6470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𝐸</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AU" i="1">
                              <a:solidFill>
                                <a:srgbClr val="FF0000"/>
                              </a:solidFill>
                              <a:latin typeface="Cambria Math" panose="02040503050406030204" pitchFamily="18" charset="0"/>
                            </a:rPr>
                            <m:t>2</m:t>
                          </m:r>
                        </m:sup>
                      </m:sSup>
                    </m:oMath>
                  </m:oMathPara>
                </a14:m>
                <a:endParaRPr lang="en-AU" dirty="0"/>
              </a:p>
            </p:txBody>
          </p:sp>
        </mc:Choice>
        <mc:Fallback xmlns="">
          <p:sp>
            <p:nvSpPr>
              <p:cNvPr id="11" name="TextBox 10">
                <a:extLst>
                  <a:ext uri="{FF2B5EF4-FFF2-40B4-BE49-F238E27FC236}">
                    <a16:creationId xmlns:a16="http://schemas.microsoft.com/office/drawing/2014/main" id="{1EF118BE-45AF-74F0-7180-554501815980}"/>
                  </a:ext>
                </a:extLst>
              </p:cNvPr>
              <p:cNvSpPr txBox="1">
                <a:spLocks noRot="1" noChangeAspect="1" noMove="1" noResize="1" noEditPoints="1" noAdjustHandles="1" noChangeArrowheads="1" noChangeShapeType="1" noTextEdit="1"/>
              </p:cNvSpPr>
              <p:nvPr/>
            </p:nvSpPr>
            <p:spPr>
              <a:xfrm>
                <a:off x="255146" y="2687950"/>
                <a:ext cx="647048" cy="369332"/>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7B8472-D3ED-B959-8D9E-A54AF9F53BD8}"/>
                  </a:ext>
                </a:extLst>
              </p:cNvPr>
              <p:cNvSpPr txBox="1"/>
              <p:nvPr/>
            </p:nvSpPr>
            <p:spPr>
              <a:xfrm>
                <a:off x="11437750" y="3538483"/>
                <a:ext cx="541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𝑦</m:t>
                      </m:r>
                    </m:oMath>
                  </m:oMathPara>
                </a14:m>
                <a:endParaRPr lang="en-AU" dirty="0"/>
              </a:p>
            </p:txBody>
          </p:sp>
        </mc:Choice>
        <mc:Fallback xmlns="">
          <p:sp>
            <p:nvSpPr>
              <p:cNvPr id="12" name="TextBox 11">
                <a:extLst>
                  <a:ext uri="{FF2B5EF4-FFF2-40B4-BE49-F238E27FC236}">
                    <a16:creationId xmlns:a16="http://schemas.microsoft.com/office/drawing/2014/main" id="{127B8472-D3ED-B959-8D9E-A54AF9F53BD8}"/>
                  </a:ext>
                </a:extLst>
              </p:cNvPr>
              <p:cNvSpPr txBox="1">
                <a:spLocks noRot="1" noChangeAspect="1" noMove="1" noResize="1" noEditPoints="1" noAdjustHandles="1" noChangeArrowheads="1" noChangeShapeType="1" noTextEdit="1"/>
              </p:cNvSpPr>
              <p:nvPr/>
            </p:nvSpPr>
            <p:spPr>
              <a:xfrm>
                <a:off x="11437750" y="3538483"/>
                <a:ext cx="541865" cy="369332"/>
              </a:xfrm>
              <a:prstGeom prst="rect">
                <a:avLst/>
              </a:prstGeom>
              <a:blipFill>
                <a:blip r:embed="rId9"/>
                <a:stretch>
                  <a:fillRect b="-6557"/>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624F191E-97F5-21C6-8093-5199CBB57ACF}"/>
              </a:ext>
            </a:extLst>
          </p:cNvPr>
          <p:cNvSpPr txBox="1"/>
          <p:nvPr/>
        </p:nvSpPr>
        <p:spPr>
          <a:xfrm>
            <a:off x="11548826" y="3169151"/>
            <a:ext cx="541865" cy="369332"/>
          </a:xfrm>
          <a:prstGeom prst="rect">
            <a:avLst/>
          </a:prstGeom>
          <a:noFill/>
        </p:spPr>
        <p:txBody>
          <a:bodyPr wrap="square">
            <a:spAutoFit/>
          </a:bodyPr>
          <a:lstStyle/>
          <a:p>
            <a:r>
              <a:rPr lang="en-US" dirty="0">
                <a:solidFill>
                  <a:srgbClr val="FF0000"/>
                </a:solidFill>
              </a:rPr>
              <a:t>x</a:t>
            </a:r>
            <a:endParaRPr lang="en-AU"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0C8E04-2229-908C-4589-C7DF6C035171}"/>
                  </a:ext>
                </a:extLst>
              </p:cNvPr>
              <p:cNvSpPr txBox="1"/>
              <p:nvPr/>
            </p:nvSpPr>
            <p:spPr>
              <a:xfrm>
                <a:off x="11385158" y="2745824"/>
                <a:ext cx="6470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oMath>
                  </m:oMathPara>
                </a14:m>
                <a:endParaRPr lang="en-AU" dirty="0"/>
              </a:p>
            </p:txBody>
          </p:sp>
        </mc:Choice>
        <mc:Fallback xmlns="">
          <p:sp>
            <p:nvSpPr>
              <p:cNvPr id="14" name="TextBox 13">
                <a:extLst>
                  <a:ext uri="{FF2B5EF4-FFF2-40B4-BE49-F238E27FC236}">
                    <a16:creationId xmlns:a16="http://schemas.microsoft.com/office/drawing/2014/main" id="{780C8E04-2229-908C-4589-C7DF6C035171}"/>
                  </a:ext>
                </a:extLst>
              </p:cNvPr>
              <p:cNvSpPr txBox="1">
                <a:spLocks noRot="1" noChangeAspect="1" noMove="1" noResize="1" noEditPoints="1" noAdjustHandles="1" noChangeArrowheads="1" noChangeShapeType="1" noTextEdit="1"/>
              </p:cNvSpPr>
              <p:nvPr/>
            </p:nvSpPr>
            <p:spPr>
              <a:xfrm>
                <a:off x="11385158" y="2745824"/>
                <a:ext cx="647048" cy="369332"/>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C62CAE6-CCE5-BC51-2261-C202E7523D31}"/>
                  </a:ext>
                </a:extLst>
              </p:cNvPr>
              <p:cNvSpPr txBox="1"/>
              <p:nvPr/>
            </p:nvSpPr>
            <p:spPr>
              <a:xfrm>
                <a:off x="3460996" y="1584947"/>
                <a:ext cx="8518619" cy="671787"/>
              </a:xfrm>
              <a:prstGeom prst="rect">
                <a:avLst/>
              </a:prstGeom>
              <a:noFill/>
            </p:spPr>
            <p:txBody>
              <a:bodyPr wrap="square" rtlCol="0">
                <a:spAutoFit/>
              </a:bodyPr>
              <a:lstStyle/>
              <a:p>
                <a:r>
                  <a:rPr lang="en-US" sz="2400" dirty="0">
                    <a:solidFill>
                      <a:srgbClr val="FF0000"/>
                    </a:solidFill>
                  </a:rPr>
                  <a:t>y-int= 1560, Slope = </a:t>
                </a:r>
                <a14:m>
                  <m:oMath xmlns:m="http://schemas.openxmlformats.org/officeDocument/2006/math">
                    <m:f>
                      <m:fPr>
                        <m:ctrlPr>
                          <a:rPr lang="en-AU" sz="2400" i="1" dirty="0" smtClean="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𝑟𝑖𝑠𝑒</m:t>
                        </m:r>
                      </m:num>
                      <m:den>
                        <m:r>
                          <a:rPr lang="en-AU" sz="2400" i="1" dirty="0">
                            <a:solidFill>
                              <a:srgbClr val="FF0000"/>
                            </a:solidFill>
                            <a:latin typeface="Cambria Math" panose="02040503050406030204" pitchFamily="18" charset="0"/>
                          </a:rPr>
                          <m:t>𝑟𝑢𝑛</m:t>
                        </m:r>
                      </m:den>
                    </m:f>
                    <m:r>
                      <a:rPr lang="en-US" sz="2400" b="0" i="1" dirty="0" smtClean="0">
                        <a:solidFill>
                          <a:srgbClr val="FF0000"/>
                        </a:solidFill>
                        <a:latin typeface="Cambria Math" panose="02040503050406030204" pitchFamily="18" charset="0"/>
                      </a:rPr>
                      <m:t>=</m:t>
                    </m:r>
                    <m:f>
                      <m:fPr>
                        <m:ctrlPr>
                          <a:rPr lang="en-AU" sz="2400" i="1" dirty="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𝑐h𝑎𝑛𝑔𝑒</m:t>
                        </m:r>
                        <m:r>
                          <a:rPr lang="en-US" sz="2400" b="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𝑖𝑛</m:t>
                        </m:r>
                        <m:r>
                          <a:rPr lang="en-US" sz="2400" b="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𝑦</m:t>
                        </m:r>
                      </m:num>
                      <m:den>
                        <m:r>
                          <a:rPr lang="en-US" sz="2400" b="0" i="1" dirty="0" smtClean="0">
                            <a:solidFill>
                              <a:srgbClr val="FF0000"/>
                            </a:solidFill>
                            <a:latin typeface="Cambria Math" panose="02040503050406030204" pitchFamily="18" charset="0"/>
                          </a:rPr>
                          <m:t>𝑐h𝑎𝑛𝑔𝑒</m:t>
                        </m:r>
                        <m:r>
                          <a:rPr lang="en-US" sz="2400" b="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𝑖𝑛</m:t>
                        </m:r>
                        <m:r>
                          <a:rPr lang="en-US" sz="2400" b="0" i="1" dirty="0" smtClean="0">
                            <a:solidFill>
                              <a:srgbClr val="FF0000"/>
                            </a:solidFill>
                            <a:latin typeface="Cambria Math" panose="02040503050406030204" pitchFamily="18" charset="0"/>
                          </a:rPr>
                          <m:t> </m:t>
                        </m:r>
                        <m:sSup>
                          <m:sSupPr>
                            <m:ctrlPr>
                              <a:rPr lang="en-US" sz="2400" b="0" i="1" dirty="0" smtClean="0">
                                <a:solidFill>
                                  <a:srgbClr val="FF0000"/>
                                </a:solidFill>
                                <a:latin typeface="Cambria Math" panose="02040503050406030204" pitchFamily="18" charset="0"/>
                              </a:rPr>
                            </m:ctrlPr>
                          </m:sSupPr>
                          <m:e>
                            <m:r>
                              <a:rPr lang="en-US" sz="2400" b="0" i="1" dirty="0" smtClean="0">
                                <a:solidFill>
                                  <a:srgbClr val="FF0000"/>
                                </a:solidFill>
                                <a:latin typeface="Cambria Math" panose="02040503050406030204" pitchFamily="18" charset="0"/>
                              </a:rPr>
                              <m:t>𝑥</m:t>
                            </m:r>
                          </m:e>
                          <m:sup>
                            <m:r>
                              <a:rPr lang="en-US" sz="2400" b="0" i="1" dirty="0" smtClean="0">
                                <a:solidFill>
                                  <a:srgbClr val="FF0000"/>
                                </a:solidFill>
                                <a:latin typeface="Cambria Math" panose="02040503050406030204" pitchFamily="18" charset="0"/>
                              </a:rPr>
                              <m:t>2</m:t>
                            </m:r>
                          </m:sup>
                        </m:sSup>
                      </m:den>
                    </m:f>
                    <m:r>
                      <a:rPr lang="en-US" sz="2400" b="0" i="1" dirty="0" smtClean="0">
                        <a:solidFill>
                          <a:srgbClr val="FF0000"/>
                        </a:solidFill>
                        <a:latin typeface="Cambria Math" panose="02040503050406030204" pitchFamily="18" charset="0"/>
                      </a:rPr>
                      <m:t>=</m:t>
                    </m:r>
                    <m:f>
                      <m:fPr>
                        <m:ctrlPr>
                          <a:rPr lang="en-AU" sz="2400" i="1" dirty="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1555−1560</m:t>
                        </m:r>
                      </m:num>
                      <m:den>
                        <m:r>
                          <a:rPr lang="en-US" sz="2400" b="0" i="1" dirty="0" smtClean="0">
                            <a:solidFill>
                              <a:srgbClr val="FF0000"/>
                            </a:solidFill>
                            <a:latin typeface="Cambria Math" panose="02040503050406030204" pitchFamily="18" charset="0"/>
                          </a:rPr>
                          <m:t>1−0</m:t>
                        </m:r>
                      </m:den>
                    </m:f>
                  </m:oMath>
                </a14:m>
                <a:r>
                  <a:rPr lang="en-AU" sz="2400" dirty="0">
                    <a:solidFill>
                      <a:srgbClr val="FF0000"/>
                    </a:solidFill>
                  </a:rPr>
                  <a:t> = </a:t>
                </a:r>
                <a14:m>
                  <m:oMath xmlns:m="http://schemas.openxmlformats.org/officeDocument/2006/math">
                    <m:f>
                      <m:fPr>
                        <m:ctrlPr>
                          <a:rPr lang="en-AU" sz="2400" i="1" dirty="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−5</m:t>
                        </m:r>
                      </m:num>
                      <m:den>
                        <m:r>
                          <a:rPr lang="en-US" sz="2400" b="0" i="1" dirty="0" smtClean="0">
                            <a:solidFill>
                              <a:srgbClr val="FF0000"/>
                            </a:solidFill>
                            <a:latin typeface="Cambria Math" panose="02040503050406030204" pitchFamily="18" charset="0"/>
                          </a:rPr>
                          <m:t>1</m:t>
                        </m:r>
                      </m:den>
                    </m:f>
                  </m:oMath>
                </a14:m>
                <a:r>
                  <a:rPr lang="en-AU" sz="2400" dirty="0">
                    <a:solidFill>
                      <a:srgbClr val="FF0000"/>
                    </a:solidFill>
                  </a:rPr>
                  <a:t> = </a:t>
                </a:r>
                <a14:m>
                  <m:oMath xmlns:m="http://schemas.openxmlformats.org/officeDocument/2006/math">
                    <m:r>
                      <a:rPr lang="en-US" sz="2400" i="1" dirty="0">
                        <a:solidFill>
                          <a:srgbClr val="FF0000"/>
                        </a:solidFill>
                        <a:latin typeface="Cambria Math" panose="02040503050406030204" pitchFamily="18" charset="0"/>
                      </a:rPr>
                      <m:t>−</m:t>
                    </m:r>
                  </m:oMath>
                </a14:m>
                <a:r>
                  <a:rPr lang="en-AU" sz="2400" dirty="0">
                    <a:solidFill>
                      <a:srgbClr val="FF0000"/>
                    </a:solidFill>
                  </a:rPr>
                  <a:t>5</a:t>
                </a:r>
              </a:p>
            </p:txBody>
          </p:sp>
        </mc:Choice>
        <mc:Fallback xmlns="">
          <p:sp>
            <p:nvSpPr>
              <p:cNvPr id="15" name="TextBox 14">
                <a:extLst>
                  <a:ext uri="{FF2B5EF4-FFF2-40B4-BE49-F238E27FC236}">
                    <a16:creationId xmlns:a16="http://schemas.microsoft.com/office/drawing/2014/main" id="{1C62CAE6-CCE5-BC51-2261-C202E7523D31}"/>
                  </a:ext>
                </a:extLst>
              </p:cNvPr>
              <p:cNvSpPr txBox="1">
                <a:spLocks noRot="1" noChangeAspect="1" noMove="1" noResize="1" noEditPoints="1" noAdjustHandles="1" noChangeArrowheads="1" noChangeShapeType="1" noTextEdit="1"/>
              </p:cNvSpPr>
              <p:nvPr/>
            </p:nvSpPr>
            <p:spPr>
              <a:xfrm>
                <a:off x="3460996" y="1584947"/>
                <a:ext cx="8518619" cy="671787"/>
              </a:xfrm>
              <a:prstGeom prst="rect">
                <a:avLst/>
              </a:prstGeom>
              <a:blipFill>
                <a:blip r:embed="rId11"/>
                <a:stretch>
                  <a:fillRect l="-1145" b="-27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B50C58-0EF4-C647-9C1A-F744E534AC2C}"/>
                  </a:ext>
                </a:extLst>
              </p:cNvPr>
              <p:cNvSpPr txBox="1"/>
              <p:nvPr/>
            </p:nvSpPr>
            <p:spPr>
              <a:xfrm>
                <a:off x="3952066" y="5510468"/>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560</m:t>
                      </m:r>
                      <m:r>
                        <a:rPr lang="en-US" i="1" dirty="0">
                          <a:solidFill>
                            <a:srgbClr val="FF0000"/>
                          </a:solidFill>
                          <a:latin typeface="Cambria Math" panose="02040503050406030204" pitchFamily="18" charset="0"/>
                        </a:rPr>
                        <m:t>−</m:t>
                      </m:r>
                      <m:r>
                        <m:rPr>
                          <m:nor/>
                        </m:rPr>
                        <a:rPr lang="en-AU" dirty="0">
                          <a:solidFill>
                            <a:srgbClr val="FF0000"/>
                          </a:solidFill>
                        </a:rPr>
                        <m:t>5</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16" name="TextBox 15">
                <a:extLst>
                  <a:ext uri="{FF2B5EF4-FFF2-40B4-BE49-F238E27FC236}">
                    <a16:creationId xmlns:a16="http://schemas.microsoft.com/office/drawing/2014/main" id="{2CB50C58-0EF4-C647-9C1A-F744E534AC2C}"/>
                  </a:ext>
                </a:extLst>
              </p:cNvPr>
              <p:cNvSpPr txBox="1">
                <a:spLocks noRot="1" noChangeAspect="1" noMove="1" noResize="1" noEditPoints="1" noAdjustHandles="1" noChangeArrowheads="1" noChangeShapeType="1" noTextEdit="1"/>
              </p:cNvSpPr>
              <p:nvPr/>
            </p:nvSpPr>
            <p:spPr>
              <a:xfrm>
                <a:off x="3952066" y="5510468"/>
                <a:ext cx="4723685" cy="369332"/>
              </a:xfrm>
              <a:prstGeom prst="rect">
                <a:avLst/>
              </a:prstGeom>
              <a:blipFill>
                <a:blip r:embed="rId12"/>
                <a:stretch>
                  <a:fillRect b="-65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925420-A04F-C79D-CBA0-F789FCE8EA14}"/>
                  </a:ext>
                </a:extLst>
              </p:cNvPr>
              <p:cNvSpPr txBox="1"/>
              <p:nvPr/>
            </p:nvSpPr>
            <p:spPr>
              <a:xfrm>
                <a:off x="4246533" y="6056433"/>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𝐻𝑒𝑖𝑔h𝑡</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560</m:t>
                      </m:r>
                      <m:r>
                        <a:rPr lang="en-US" i="1" dirty="0">
                          <a:solidFill>
                            <a:srgbClr val="FF0000"/>
                          </a:solidFill>
                          <a:latin typeface="Cambria Math" panose="02040503050406030204" pitchFamily="18" charset="0"/>
                        </a:rPr>
                        <m:t>−</m:t>
                      </m:r>
                      <m:r>
                        <m:rPr>
                          <m:nor/>
                        </m:rPr>
                        <a:rPr lang="en-AU" dirty="0">
                          <a:solidFill>
                            <a:srgbClr val="FF0000"/>
                          </a:solidFill>
                        </a:rPr>
                        <m:t>5</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𝑇𝑖𝑚𝑒</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18" name="TextBox 17">
                <a:extLst>
                  <a:ext uri="{FF2B5EF4-FFF2-40B4-BE49-F238E27FC236}">
                    <a16:creationId xmlns:a16="http://schemas.microsoft.com/office/drawing/2014/main" id="{82925420-A04F-C79D-CBA0-F789FCE8EA14}"/>
                  </a:ext>
                </a:extLst>
              </p:cNvPr>
              <p:cNvSpPr txBox="1">
                <a:spLocks noRot="1" noChangeAspect="1" noMove="1" noResize="1" noEditPoints="1" noAdjustHandles="1" noChangeArrowheads="1" noChangeShapeType="1" noTextEdit="1"/>
              </p:cNvSpPr>
              <p:nvPr/>
            </p:nvSpPr>
            <p:spPr>
              <a:xfrm>
                <a:off x="4246533" y="6056433"/>
                <a:ext cx="4723685" cy="369332"/>
              </a:xfrm>
              <a:prstGeom prst="rect">
                <a:avLst/>
              </a:prstGeom>
              <a:blipFill>
                <a:blip r:embed="rId13"/>
                <a:stretch>
                  <a:fillRect b="-15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25ACE1-5D13-7A36-71A9-1C187D2213BD}"/>
                  </a:ext>
                </a:extLst>
              </p:cNvPr>
              <p:cNvSpPr txBox="1"/>
              <p:nvPr/>
            </p:nvSpPr>
            <p:spPr>
              <a:xfrm>
                <a:off x="8275157" y="5739927"/>
                <a:ext cx="3916843" cy="369332"/>
              </a:xfrm>
              <a:prstGeom prst="rect">
                <a:avLst/>
              </a:prstGeom>
              <a:no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𝐻𝑒𝑖𝑔h𝑡</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560</m:t>
                    </m:r>
                    <m:r>
                      <a:rPr lang="en-US" i="1" dirty="0">
                        <a:solidFill>
                          <a:srgbClr val="FF0000"/>
                        </a:solidFill>
                        <a:latin typeface="Cambria Math" panose="02040503050406030204" pitchFamily="18" charset="0"/>
                      </a:rPr>
                      <m:t>−</m:t>
                    </m:r>
                    <m:r>
                      <m:rPr>
                        <m:nor/>
                      </m:rPr>
                      <a:rPr lang="en-AU" dirty="0">
                        <a:solidFill>
                          <a:srgbClr val="FF0000"/>
                        </a:solidFill>
                      </a:rPr>
                      <m:t>5</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3.4</m:t>
                        </m:r>
                      </m:e>
                      <m:sup>
                        <m:r>
                          <a:rPr lang="en-AU" i="1">
                            <a:solidFill>
                              <a:srgbClr val="FF0000"/>
                            </a:solidFill>
                            <a:latin typeface="Cambria Math" panose="02040503050406030204" pitchFamily="18" charset="0"/>
                          </a:rPr>
                          <m:t>2</m:t>
                        </m:r>
                      </m:sup>
                    </m:sSup>
                  </m:oMath>
                </a14:m>
                <a:r>
                  <a:rPr lang="en-AU" dirty="0">
                    <a:solidFill>
                      <a:srgbClr val="FF0000"/>
                    </a:solidFill>
                  </a:rPr>
                  <a:t> = 1502.2</a:t>
                </a:r>
              </a:p>
            </p:txBody>
          </p:sp>
        </mc:Choice>
        <mc:Fallback xmlns="">
          <p:sp>
            <p:nvSpPr>
              <p:cNvPr id="19" name="TextBox 18">
                <a:extLst>
                  <a:ext uri="{FF2B5EF4-FFF2-40B4-BE49-F238E27FC236}">
                    <a16:creationId xmlns:a16="http://schemas.microsoft.com/office/drawing/2014/main" id="{CC25ACE1-5D13-7A36-71A9-1C187D2213BD}"/>
                  </a:ext>
                </a:extLst>
              </p:cNvPr>
              <p:cNvSpPr txBox="1">
                <a:spLocks noRot="1" noChangeAspect="1" noMove="1" noResize="1" noEditPoints="1" noAdjustHandles="1" noChangeArrowheads="1" noChangeShapeType="1" noTextEdit="1"/>
              </p:cNvSpPr>
              <p:nvPr/>
            </p:nvSpPr>
            <p:spPr>
              <a:xfrm>
                <a:off x="8275157" y="5739927"/>
                <a:ext cx="3916843" cy="369332"/>
              </a:xfrm>
              <a:prstGeom prst="rect">
                <a:avLst/>
              </a:prstGeom>
              <a:blipFill>
                <a:blip r:embed="rId14"/>
                <a:stretch>
                  <a:fillRect l="-467" t="-8333" b="-28333"/>
                </a:stretch>
              </a:blipFill>
            </p:spPr>
            <p:txBody>
              <a:bodyPr/>
              <a:lstStyle/>
              <a:p>
                <a:r>
                  <a:rPr lang="en-AU">
                    <a:noFill/>
                  </a:rPr>
                  <a:t> </a:t>
                </a:r>
              </a:p>
            </p:txBody>
          </p:sp>
        </mc:Fallback>
      </mc:AlternateContent>
    </p:spTree>
    <p:extLst>
      <p:ext uri="{BB962C8B-B14F-4D97-AF65-F5344CB8AC3E}">
        <p14:creationId xmlns:p14="http://schemas.microsoft.com/office/powerpoint/2010/main" val="2202147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P spid="12" grpId="0"/>
      <p:bldP spid="13" grpId="0"/>
      <p:bldP spid="14" grpId="0"/>
      <p:bldP spid="15" grpId="0"/>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F42EA-D774-2940-8224-15DFDEF65068}"/>
              </a:ext>
            </a:extLst>
          </p:cNvPr>
          <p:cNvPicPr>
            <a:picLocks noChangeAspect="1"/>
          </p:cNvPicPr>
          <p:nvPr/>
        </p:nvPicPr>
        <p:blipFill>
          <a:blip r:embed="rId2"/>
          <a:stretch>
            <a:fillRect/>
          </a:stretch>
        </p:blipFill>
        <p:spPr>
          <a:xfrm>
            <a:off x="412637" y="387351"/>
            <a:ext cx="5920127" cy="3034393"/>
          </a:xfrm>
          <a:prstGeom prst="rect">
            <a:avLst/>
          </a:prstGeom>
        </p:spPr>
      </p:pic>
      <p:pic>
        <p:nvPicPr>
          <p:cNvPr id="6" name="Picture 5">
            <a:extLst>
              <a:ext uri="{FF2B5EF4-FFF2-40B4-BE49-F238E27FC236}">
                <a16:creationId xmlns:a16="http://schemas.microsoft.com/office/drawing/2014/main" id="{C1F7DD63-F4B4-834E-919B-F96ADD54FF79}"/>
              </a:ext>
            </a:extLst>
          </p:cNvPr>
          <p:cNvPicPr>
            <a:picLocks noChangeAspect="1"/>
          </p:cNvPicPr>
          <p:nvPr/>
        </p:nvPicPr>
        <p:blipFill>
          <a:blip r:embed="rId3"/>
          <a:stretch>
            <a:fillRect/>
          </a:stretch>
        </p:blipFill>
        <p:spPr>
          <a:xfrm>
            <a:off x="7235372" y="387351"/>
            <a:ext cx="3499510" cy="2112736"/>
          </a:xfrm>
          <a:prstGeom prst="rect">
            <a:avLst/>
          </a:prstGeom>
        </p:spPr>
      </p:pic>
      <p:pic>
        <p:nvPicPr>
          <p:cNvPr id="7" name="Picture 6">
            <a:extLst>
              <a:ext uri="{FF2B5EF4-FFF2-40B4-BE49-F238E27FC236}">
                <a16:creationId xmlns:a16="http://schemas.microsoft.com/office/drawing/2014/main" id="{E13F1103-4185-674A-819F-6B47B7972C0C}"/>
              </a:ext>
            </a:extLst>
          </p:cNvPr>
          <p:cNvPicPr>
            <a:picLocks noChangeAspect="1"/>
          </p:cNvPicPr>
          <p:nvPr/>
        </p:nvPicPr>
        <p:blipFill>
          <a:blip r:embed="rId4"/>
          <a:stretch>
            <a:fillRect/>
          </a:stretch>
        </p:blipFill>
        <p:spPr>
          <a:xfrm>
            <a:off x="882537" y="3863522"/>
            <a:ext cx="4572000" cy="317500"/>
          </a:xfrm>
          <a:prstGeom prst="rect">
            <a:avLst/>
          </a:prstGeom>
        </p:spPr>
      </p:pic>
      <p:pic>
        <p:nvPicPr>
          <p:cNvPr id="8" name="Picture 7">
            <a:extLst>
              <a:ext uri="{FF2B5EF4-FFF2-40B4-BE49-F238E27FC236}">
                <a16:creationId xmlns:a16="http://schemas.microsoft.com/office/drawing/2014/main" id="{C1CA0E8D-C578-814E-88B2-B385AA0217F6}"/>
              </a:ext>
            </a:extLst>
          </p:cNvPr>
          <p:cNvPicPr>
            <a:picLocks noChangeAspect="1"/>
          </p:cNvPicPr>
          <p:nvPr/>
        </p:nvPicPr>
        <p:blipFill>
          <a:blip r:embed="rId5"/>
          <a:stretch>
            <a:fillRect/>
          </a:stretch>
        </p:blipFill>
        <p:spPr>
          <a:xfrm>
            <a:off x="647587" y="4464316"/>
            <a:ext cx="5041900" cy="965200"/>
          </a:xfrm>
          <a:prstGeom prst="rect">
            <a:avLst/>
          </a:prstGeom>
        </p:spPr>
      </p:pic>
      <p:pic>
        <p:nvPicPr>
          <p:cNvPr id="9" name="Picture 8">
            <a:extLst>
              <a:ext uri="{FF2B5EF4-FFF2-40B4-BE49-F238E27FC236}">
                <a16:creationId xmlns:a16="http://schemas.microsoft.com/office/drawing/2014/main" id="{203DF95D-F811-F94C-B05A-71CAF4C81D48}"/>
              </a:ext>
            </a:extLst>
          </p:cNvPr>
          <p:cNvPicPr>
            <a:picLocks noChangeAspect="1"/>
          </p:cNvPicPr>
          <p:nvPr/>
        </p:nvPicPr>
        <p:blipFill>
          <a:blip r:embed="rId6"/>
          <a:stretch>
            <a:fillRect/>
          </a:stretch>
        </p:blipFill>
        <p:spPr>
          <a:xfrm>
            <a:off x="7235372" y="2847844"/>
            <a:ext cx="3499510" cy="2348856"/>
          </a:xfrm>
          <a:prstGeom prst="rect">
            <a:avLst/>
          </a:prstGeom>
        </p:spPr>
      </p:pic>
      <mc:AlternateContent xmlns:mc="http://schemas.openxmlformats.org/markup-compatibility/2006" xmlns:a14="http://schemas.microsoft.com/office/drawing/2010/main">
        <mc:Choice Requires="a14">
          <p:sp>
            <p:nvSpPr>
              <p:cNvPr id="10" name="AutoShape 11">
                <a:extLst>
                  <a:ext uri="{FF2B5EF4-FFF2-40B4-BE49-F238E27FC236}">
                    <a16:creationId xmlns:a16="http://schemas.microsoft.com/office/drawing/2014/main" id="{CD8E9F3C-10F9-8F48-A2F7-1DE37BAE0C29}"/>
                  </a:ext>
                </a:extLst>
              </p:cNvPr>
              <p:cNvSpPr>
                <a:spLocks noChangeArrowheads="1"/>
              </p:cNvSpPr>
              <p:nvPr/>
            </p:nvSpPr>
            <p:spPr bwMode="auto">
              <a:xfrm>
                <a:off x="5454537" y="3421744"/>
                <a:ext cx="1905000" cy="1066800"/>
              </a:xfrm>
              <a:prstGeom prst="cloudCallout">
                <a:avLst>
                  <a:gd name="adj1" fmla="val -52431"/>
                  <a:gd name="adj2" fmla="val 6594"/>
                </a:avLst>
              </a:prstGeom>
              <a:solidFill>
                <a:schemeClr val="accent1"/>
              </a:solidFill>
              <a:ln w="9525">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Change x to </a:t>
                </a:r>
                <a14:m>
                  <m:oMath xmlns:m="http://schemas.openxmlformats.org/officeDocument/2006/math">
                    <m:sSup>
                      <m:sSupPr>
                        <m:ctrlPr>
                          <a:rPr lang="en-US" sz="1600" b="1" i="1" smtClean="0">
                            <a:latin typeface="Cambria Math" panose="02040503050406030204" pitchFamily="18" charset="0"/>
                            <a:ea typeface="ＭＳ Ｐゴシック" charset="0"/>
                          </a:rPr>
                        </m:ctrlPr>
                      </m:sSupPr>
                      <m:e>
                        <m:r>
                          <a:rPr lang="en-AU" sz="1600" b="1" i="1" smtClean="0">
                            <a:latin typeface="Cambria Math" panose="02040503050406030204" pitchFamily="18" charset="0"/>
                            <a:ea typeface="ＭＳ Ｐゴシック" charset="0"/>
                          </a:rPr>
                          <m:t>𝒙</m:t>
                        </m:r>
                      </m:e>
                      <m:sup>
                        <m:r>
                          <a:rPr lang="en-AU" sz="1600" b="1" i="1" smtClean="0">
                            <a:latin typeface="Cambria Math" panose="02040503050406030204" pitchFamily="18" charset="0"/>
                            <a:ea typeface="ＭＳ Ｐゴシック" charset="0"/>
                          </a:rPr>
                          <m:t>𝟐</m:t>
                        </m:r>
                      </m:sup>
                    </m:sSup>
                  </m:oMath>
                </a14:m>
                <a:r>
                  <a:rPr lang="en-US" sz="1600" b="1" dirty="0">
                    <a:latin typeface="Arial" charset="0"/>
                    <a:ea typeface="ＭＳ Ｐゴシック" charset="0"/>
                    <a:cs typeface="ＭＳ Ｐゴシック" charset="0"/>
                  </a:rPr>
                  <a:t>…..</a:t>
                </a:r>
              </a:p>
            </p:txBody>
          </p:sp>
        </mc:Choice>
        <mc:Fallback xmlns="">
          <p:sp>
            <p:nvSpPr>
              <p:cNvPr id="10" name="AutoShape 11">
                <a:extLst>
                  <a:ext uri="{FF2B5EF4-FFF2-40B4-BE49-F238E27FC236}">
                    <a16:creationId xmlns:a16="http://schemas.microsoft.com/office/drawing/2014/main" id="{CD8E9F3C-10F9-8F48-A2F7-1DE37BAE0C29}"/>
                  </a:ext>
                </a:extLst>
              </p:cNvPr>
              <p:cNvSpPr>
                <a:spLocks noRot="1" noChangeAspect="1" noMove="1" noResize="1" noEditPoints="1" noAdjustHandles="1" noChangeArrowheads="1" noChangeShapeType="1" noTextEdit="1"/>
              </p:cNvSpPr>
              <p:nvPr/>
            </p:nvSpPr>
            <p:spPr bwMode="auto">
              <a:xfrm>
                <a:off x="5454537" y="3421744"/>
                <a:ext cx="1905000" cy="1066800"/>
              </a:xfrm>
              <a:prstGeom prst="cloudCallout">
                <a:avLst>
                  <a:gd name="adj1" fmla="val -52431"/>
                  <a:gd name="adj2" fmla="val 6594"/>
                </a:avLst>
              </a:prstGeom>
              <a:blipFill>
                <a:blip r:embed="rId7"/>
                <a:stretch>
                  <a:fillRect/>
                </a:stretch>
              </a:blip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1" name="AutoShape 11">
            <a:extLst>
              <a:ext uri="{FF2B5EF4-FFF2-40B4-BE49-F238E27FC236}">
                <a16:creationId xmlns:a16="http://schemas.microsoft.com/office/drawing/2014/main" id="{ED24D69E-CF88-D049-AB16-84070CC7B3F6}"/>
              </a:ext>
            </a:extLst>
          </p:cNvPr>
          <p:cNvSpPr>
            <a:spLocks noChangeArrowheads="1"/>
          </p:cNvSpPr>
          <p:nvPr/>
        </p:nvSpPr>
        <p:spPr bwMode="auto">
          <a:xfrm>
            <a:off x="7285264" y="4937203"/>
            <a:ext cx="1905000" cy="1066800"/>
          </a:xfrm>
          <a:prstGeom prst="cloudCallout">
            <a:avLst>
              <a:gd name="adj1" fmla="val -160039"/>
              <a:gd name="adj2" fmla="val -124018"/>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3 Sig. Fig.  </a:t>
            </a:r>
          </a:p>
        </p:txBody>
      </p:sp>
      <p:sp>
        <p:nvSpPr>
          <p:cNvPr id="12" name="AutoShape 11">
            <a:extLst>
              <a:ext uri="{FF2B5EF4-FFF2-40B4-BE49-F238E27FC236}">
                <a16:creationId xmlns:a16="http://schemas.microsoft.com/office/drawing/2014/main" id="{BC957DB1-BA19-4745-93A2-5F20DDCD1467}"/>
              </a:ext>
            </a:extLst>
          </p:cNvPr>
          <p:cNvSpPr>
            <a:spLocks noChangeArrowheads="1"/>
          </p:cNvSpPr>
          <p:nvPr/>
        </p:nvSpPr>
        <p:spPr bwMode="auto">
          <a:xfrm>
            <a:off x="4402818" y="5429516"/>
            <a:ext cx="1905000" cy="1066800"/>
          </a:xfrm>
          <a:prstGeom prst="cloudCallout">
            <a:avLst>
              <a:gd name="adj1" fmla="val -120459"/>
              <a:gd name="adj2" fmla="val -66483"/>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2 Decimal Places</a:t>
            </a:r>
          </a:p>
        </p:txBody>
      </p:sp>
      <p:sp>
        <p:nvSpPr>
          <p:cNvPr id="13" name="AutoShape 11">
            <a:extLst>
              <a:ext uri="{FF2B5EF4-FFF2-40B4-BE49-F238E27FC236}">
                <a16:creationId xmlns:a16="http://schemas.microsoft.com/office/drawing/2014/main" id="{D8A12E9D-F3AD-AA43-9CB2-F755D5B1CECD}"/>
              </a:ext>
            </a:extLst>
          </p:cNvPr>
          <p:cNvSpPr>
            <a:spLocks noChangeArrowheads="1"/>
          </p:cNvSpPr>
          <p:nvPr/>
        </p:nvSpPr>
        <p:spPr bwMode="auto">
          <a:xfrm>
            <a:off x="5143500" y="775741"/>
            <a:ext cx="1905000" cy="1066800"/>
          </a:xfrm>
          <a:prstGeom prst="cloudCallout">
            <a:avLst>
              <a:gd name="adj1" fmla="val -153815"/>
              <a:gd name="adj2" fmla="val 33759"/>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All in one Command</a:t>
            </a:r>
          </a:p>
        </p:txBody>
      </p:sp>
    </p:spTree>
    <p:extLst>
      <p:ext uri="{BB962C8B-B14F-4D97-AF65-F5344CB8AC3E}">
        <p14:creationId xmlns:p14="http://schemas.microsoft.com/office/powerpoint/2010/main" val="4171526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B3A21"/>
      </a:dk2>
      <a:lt2>
        <a:srgbClr val="E8E2E3"/>
      </a:lt2>
      <a:accent1>
        <a:srgbClr val="45B19E"/>
      </a:accent1>
      <a:accent2>
        <a:srgbClr val="3BB16C"/>
      </a:accent2>
      <a:accent3>
        <a:srgbClr val="48B547"/>
      </a:accent3>
      <a:accent4>
        <a:srgbClr val="6DB13B"/>
      </a:accent4>
      <a:accent5>
        <a:srgbClr val="98A942"/>
      </a:accent5>
      <a:accent6>
        <a:srgbClr val="B1933B"/>
      </a:accent6>
      <a:hlink>
        <a:srgbClr val="6B8A2E"/>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428</Words>
  <Application>Microsoft Office PowerPoint</Application>
  <PresentationFormat>Widescreen</PresentationFormat>
  <Paragraphs>48</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ＭＳ Ｐゴシック</vt:lpstr>
      <vt:lpstr>Arial</vt:lpstr>
      <vt:lpstr>Calibri</vt:lpstr>
      <vt:lpstr>Cambria Math</vt:lpstr>
      <vt:lpstr>Garamond</vt:lpstr>
      <vt:lpstr>Goudy Old Style</vt:lpstr>
      <vt:lpstr>Open Sans</vt:lpstr>
      <vt:lpstr>SavonVTI</vt:lpstr>
      <vt:lpstr>Data Transformation</vt:lpstr>
      <vt:lpstr>Data Transformation</vt:lpstr>
      <vt:lpstr>     Data Transformation </vt:lpstr>
      <vt:lpstr>Using data transformation to linearise a scatterplot The squared transformation</vt:lpstr>
      <vt:lpstr>Applying the squared transformation</vt:lpstr>
      <vt:lpstr>Using Mathematica to perform a squared transformation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Transformation</dc:title>
  <dc:creator>Yongmei Zhang</dc:creator>
  <cp:lastModifiedBy>Lyn ZHANG</cp:lastModifiedBy>
  <cp:revision>28</cp:revision>
  <dcterms:created xsi:type="dcterms:W3CDTF">2020-09-29T22:34:02Z</dcterms:created>
  <dcterms:modified xsi:type="dcterms:W3CDTF">2024-03-05T02:43:37Z</dcterms:modified>
</cp:coreProperties>
</file>