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handoutMasterIdLst>
    <p:handoutMasterId r:id="rId90"/>
  </p:handoutMasterIdLst>
  <p:sldIdLst>
    <p:sldId id="257" r:id="rId2"/>
    <p:sldId id="258" r:id="rId3"/>
    <p:sldId id="328" r:id="rId4"/>
    <p:sldId id="259" r:id="rId5"/>
    <p:sldId id="332" r:id="rId6"/>
    <p:sldId id="333" r:id="rId7"/>
    <p:sldId id="334" r:id="rId8"/>
    <p:sldId id="335" r:id="rId9"/>
    <p:sldId id="337" r:id="rId10"/>
    <p:sldId id="338" r:id="rId11"/>
    <p:sldId id="336" r:id="rId12"/>
    <p:sldId id="339" r:id="rId13"/>
    <p:sldId id="467" r:id="rId14"/>
    <p:sldId id="468" r:id="rId15"/>
    <p:sldId id="508" r:id="rId16"/>
    <p:sldId id="509" r:id="rId17"/>
    <p:sldId id="510" r:id="rId18"/>
    <p:sldId id="511" r:id="rId19"/>
    <p:sldId id="512" r:id="rId20"/>
    <p:sldId id="264" r:id="rId21"/>
    <p:sldId id="265" r:id="rId22"/>
    <p:sldId id="266" r:id="rId23"/>
    <p:sldId id="267" r:id="rId24"/>
    <p:sldId id="469" r:id="rId25"/>
    <p:sldId id="470" r:id="rId26"/>
    <p:sldId id="471" r:id="rId27"/>
    <p:sldId id="472" r:id="rId28"/>
    <p:sldId id="473" r:id="rId29"/>
    <p:sldId id="268" r:id="rId30"/>
    <p:sldId id="474" r:id="rId31"/>
    <p:sldId id="269" r:id="rId32"/>
    <p:sldId id="475" r:id="rId33"/>
    <p:sldId id="476" r:id="rId34"/>
    <p:sldId id="495" r:id="rId35"/>
    <p:sldId id="494" r:id="rId36"/>
    <p:sldId id="477" r:id="rId37"/>
    <p:sldId id="280" r:id="rId38"/>
    <p:sldId id="478" r:id="rId39"/>
    <p:sldId id="479" r:id="rId40"/>
    <p:sldId id="480" r:id="rId41"/>
    <p:sldId id="481" r:id="rId42"/>
    <p:sldId id="482" r:id="rId43"/>
    <p:sldId id="261" r:id="rId44"/>
    <p:sldId id="483" r:id="rId45"/>
    <p:sldId id="484" r:id="rId46"/>
    <p:sldId id="485" r:id="rId47"/>
    <p:sldId id="486" r:id="rId48"/>
    <p:sldId id="497" r:id="rId49"/>
    <p:sldId id="496" r:id="rId50"/>
    <p:sldId id="498" r:id="rId51"/>
    <p:sldId id="499" r:id="rId52"/>
    <p:sldId id="500" r:id="rId53"/>
    <p:sldId id="501" r:id="rId54"/>
    <p:sldId id="502" r:id="rId55"/>
    <p:sldId id="279" r:id="rId56"/>
    <p:sldId id="487" r:id="rId57"/>
    <p:sldId id="262" r:id="rId58"/>
    <p:sldId id="260" r:id="rId59"/>
    <p:sldId id="488" r:id="rId60"/>
    <p:sldId id="489" r:id="rId61"/>
    <p:sldId id="490" r:id="rId62"/>
    <p:sldId id="491" r:id="rId63"/>
    <p:sldId id="492" r:id="rId64"/>
    <p:sldId id="318" r:id="rId65"/>
    <p:sldId id="493" r:id="rId66"/>
    <p:sldId id="503" r:id="rId67"/>
    <p:sldId id="504" r:id="rId68"/>
    <p:sldId id="505" r:id="rId69"/>
    <p:sldId id="507" r:id="rId70"/>
    <p:sldId id="506" r:id="rId71"/>
    <p:sldId id="513" r:id="rId72"/>
    <p:sldId id="514" r:id="rId73"/>
    <p:sldId id="517" r:id="rId74"/>
    <p:sldId id="515" r:id="rId75"/>
    <p:sldId id="516" r:id="rId76"/>
    <p:sldId id="518" r:id="rId77"/>
    <p:sldId id="519" r:id="rId78"/>
    <p:sldId id="520" r:id="rId79"/>
    <p:sldId id="521" r:id="rId80"/>
    <p:sldId id="522" r:id="rId81"/>
    <p:sldId id="523" r:id="rId82"/>
    <p:sldId id="524" r:id="rId83"/>
    <p:sldId id="525" r:id="rId84"/>
    <p:sldId id="526" r:id="rId85"/>
    <p:sldId id="527" r:id="rId86"/>
    <p:sldId id="528" r:id="rId87"/>
    <p:sldId id="529" r:id="rId88"/>
  </p:sldIdLst>
  <p:sldSz cx="12192000" cy="6858000"/>
  <p:notesSz cx="6934200" cy="9232900"/>
  <p:custDataLst>
    <p:tags r:id="rId91"/>
  </p:custDataLst>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37" autoAdjust="0"/>
  </p:normalViewPr>
  <p:slideViewPr>
    <p:cSldViewPr snapToGrid="0">
      <p:cViewPr varScale="1">
        <p:scale>
          <a:sx n="66" d="100"/>
          <a:sy n="66" d="100"/>
        </p:scale>
        <p:origin x="678" y="66"/>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BABC7-5F0A-415C-8414-07E778BE1134}" type="doc">
      <dgm:prSet loTypeId="urn:microsoft.com/office/officeart/2005/8/layout/process1" loCatId="process" qsTypeId="urn:microsoft.com/office/officeart/2005/8/quickstyle/simple1" qsCatId="simple" csTypeId="urn:microsoft.com/office/officeart/2005/8/colors/accent4_2" csCatId="accent4" phldr="1"/>
      <dgm:spPr/>
      <dgm:t>
        <a:bodyPr/>
        <a:lstStyle/>
        <a:p>
          <a:endParaRPr lang="en-AU"/>
        </a:p>
      </dgm:t>
    </dgm:pt>
    <dgm:pt modelId="{004C24A2-DC15-4AA9-8C63-AC88B428A529}">
      <dgm:prSet phldrT="[Text]"/>
      <dgm:spPr/>
      <dgm:t>
        <a:bodyPr/>
        <a:lstStyle/>
        <a:p>
          <a:r>
            <a:rPr lang="en-US" dirty="0"/>
            <a:t>Who is reporting the incident?</a:t>
          </a:r>
        </a:p>
      </dgm:t>
    </dgm:pt>
    <dgm:pt modelId="{493FDC04-6A2B-483E-8E4E-1883C4571885}" type="parTrans" cxnId="{342A1135-10AD-41D5-9D04-0D73AD6FDB04}">
      <dgm:prSet/>
      <dgm:spPr/>
      <dgm:t>
        <a:bodyPr/>
        <a:lstStyle/>
        <a:p>
          <a:endParaRPr lang="en-US"/>
        </a:p>
      </dgm:t>
    </dgm:pt>
    <dgm:pt modelId="{17ABDBD6-7637-4379-9125-9EBD3D1736C8}" type="sibTrans" cxnId="{342A1135-10AD-41D5-9D04-0D73AD6FDB04}">
      <dgm:prSet/>
      <dgm:spPr/>
      <dgm:t>
        <a:bodyPr/>
        <a:lstStyle/>
        <a:p>
          <a:endParaRPr lang="en-US" dirty="0"/>
        </a:p>
      </dgm:t>
    </dgm:pt>
    <dgm:pt modelId="{A2156E9D-40AB-4D18-8DD3-D1BD9CF9D8AE}">
      <dgm:prSet phldrT="[Text]"/>
      <dgm:spPr/>
      <dgm:t>
        <a:bodyPr/>
        <a:lstStyle/>
        <a:p>
          <a:r>
            <a:rPr lang="en-AU" dirty="0"/>
            <a:t>Who was affected?</a:t>
          </a:r>
          <a:endParaRPr lang="en-US" dirty="0"/>
        </a:p>
      </dgm:t>
    </dgm:pt>
    <dgm:pt modelId="{2DD2C3E0-1071-4592-84A2-1944D61E81D1}" type="parTrans" cxnId="{B188F339-028B-447A-A9BA-B0551E6DA3F2}">
      <dgm:prSet/>
      <dgm:spPr/>
      <dgm:t>
        <a:bodyPr/>
        <a:lstStyle/>
        <a:p>
          <a:endParaRPr lang="en-US"/>
        </a:p>
      </dgm:t>
    </dgm:pt>
    <dgm:pt modelId="{911499DA-73FC-42BE-BB37-067D60835F59}" type="sibTrans" cxnId="{B188F339-028B-447A-A9BA-B0551E6DA3F2}">
      <dgm:prSet/>
      <dgm:spPr/>
      <dgm:t>
        <a:bodyPr/>
        <a:lstStyle/>
        <a:p>
          <a:endParaRPr lang="en-US" dirty="0"/>
        </a:p>
      </dgm:t>
    </dgm:pt>
    <dgm:pt modelId="{E9D6A3FD-A7A2-46A2-B302-0CD81F277A15}">
      <dgm:prSet phldrT="[Text]"/>
      <dgm:spPr/>
      <dgm:t>
        <a:bodyPr/>
        <a:lstStyle/>
        <a:p>
          <a:r>
            <a:rPr lang="en-AU" dirty="0"/>
            <a:t>What happened?</a:t>
          </a:r>
          <a:endParaRPr lang="en-US" dirty="0"/>
        </a:p>
      </dgm:t>
    </dgm:pt>
    <dgm:pt modelId="{8425D5E1-0818-4240-9BCB-5883BF42AE25}" type="parTrans" cxnId="{B9AA9894-6A20-47D2-A884-022AAF250D4A}">
      <dgm:prSet/>
      <dgm:spPr/>
      <dgm:t>
        <a:bodyPr/>
        <a:lstStyle/>
        <a:p>
          <a:endParaRPr lang="en-US"/>
        </a:p>
      </dgm:t>
    </dgm:pt>
    <dgm:pt modelId="{2B2946AF-FFBB-4B32-82EC-58D4CDD9FC41}" type="sibTrans" cxnId="{B9AA9894-6A20-47D2-A884-022AAF250D4A}">
      <dgm:prSet/>
      <dgm:spPr/>
      <dgm:t>
        <a:bodyPr/>
        <a:lstStyle/>
        <a:p>
          <a:endParaRPr lang="en-US" dirty="0"/>
        </a:p>
      </dgm:t>
    </dgm:pt>
    <dgm:pt modelId="{4676F59F-AFF2-4700-ABC3-D3B385EEE27B}">
      <dgm:prSet phldrT="[Text]"/>
      <dgm:spPr/>
      <dgm:t>
        <a:bodyPr/>
        <a:lstStyle/>
        <a:p>
          <a:r>
            <a:rPr lang="en-US" dirty="0"/>
            <a:t>What injuries were sustained, if any?</a:t>
          </a:r>
        </a:p>
      </dgm:t>
    </dgm:pt>
    <dgm:pt modelId="{26E1A7C3-C7A9-4927-8356-CC3D18A10537}" type="parTrans" cxnId="{CDD7AB2E-2D82-4F87-9FE4-9488F4473956}">
      <dgm:prSet/>
      <dgm:spPr/>
      <dgm:t>
        <a:bodyPr/>
        <a:lstStyle/>
        <a:p>
          <a:endParaRPr lang="en-US"/>
        </a:p>
      </dgm:t>
    </dgm:pt>
    <dgm:pt modelId="{4B68AC5E-27BC-43B9-9930-2F1541A177A1}" type="sibTrans" cxnId="{CDD7AB2E-2D82-4F87-9FE4-9488F4473956}">
      <dgm:prSet/>
      <dgm:spPr/>
      <dgm:t>
        <a:bodyPr/>
        <a:lstStyle/>
        <a:p>
          <a:endParaRPr lang="en-US" dirty="0"/>
        </a:p>
      </dgm:t>
    </dgm:pt>
    <dgm:pt modelId="{540E6C43-1285-482A-A99A-759A545A9FEF}">
      <dgm:prSet phldrT="[Text]"/>
      <dgm:spPr/>
      <dgm:t>
        <a:bodyPr/>
        <a:lstStyle/>
        <a:p>
          <a:r>
            <a:rPr lang="en-AU" dirty="0"/>
            <a:t>Where the incident occurred?</a:t>
          </a:r>
          <a:endParaRPr lang="en-US" dirty="0"/>
        </a:p>
      </dgm:t>
    </dgm:pt>
    <dgm:pt modelId="{1B32B9F9-B54C-4027-8072-CC1FA71C3763}" type="parTrans" cxnId="{BCBA17BA-4BF8-44C4-9F44-83975790EBA0}">
      <dgm:prSet/>
      <dgm:spPr/>
      <dgm:t>
        <a:bodyPr/>
        <a:lstStyle/>
        <a:p>
          <a:endParaRPr lang="en-US"/>
        </a:p>
      </dgm:t>
    </dgm:pt>
    <dgm:pt modelId="{FF6CE58A-1D4C-4BFE-8ACE-240E1DDDD511}" type="sibTrans" cxnId="{BCBA17BA-4BF8-44C4-9F44-83975790EBA0}">
      <dgm:prSet/>
      <dgm:spPr/>
      <dgm:t>
        <a:bodyPr/>
        <a:lstStyle/>
        <a:p>
          <a:endParaRPr lang="en-US" dirty="0"/>
        </a:p>
      </dgm:t>
    </dgm:pt>
    <dgm:pt modelId="{785D5BDC-2A77-46BF-A3A4-5ECB5634FC1A}">
      <dgm:prSet phldrT="[Text]"/>
      <dgm:spPr/>
      <dgm:t>
        <a:bodyPr/>
        <a:lstStyle/>
        <a:p>
          <a:r>
            <a:rPr lang="en-US" dirty="0"/>
            <a:t>When did the incident occur?</a:t>
          </a:r>
        </a:p>
      </dgm:t>
    </dgm:pt>
    <dgm:pt modelId="{A078B93D-30E9-4294-91C3-101B6B314055}" type="parTrans" cxnId="{405EECCF-0988-49DB-9A3D-1F35DE725F54}">
      <dgm:prSet/>
      <dgm:spPr/>
      <dgm:t>
        <a:bodyPr/>
        <a:lstStyle/>
        <a:p>
          <a:endParaRPr lang="en-US"/>
        </a:p>
      </dgm:t>
    </dgm:pt>
    <dgm:pt modelId="{D6CEC98F-9154-40C9-85F2-24288F36092E}" type="sibTrans" cxnId="{405EECCF-0988-49DB-9A3D-1F35DE725F54}">
      <dgm:prSet/>
      <dgm:spPr/>
      <dgm:t>
        <a:bodyPr/>
        <a:lstStyle/>
        <a:p>
          <a:endParaRPr lang="en-US" dirty="0"/>
        </a:p>
      </dgm:t>
    </dgm:pt>
    <dgm:pt modelId="{8AC25F40-D71E-45CA-B367-FAA07FE151E8}">
      <dgm:prSet phldrT="[Text]"/>
      <dgm:spPr/>
      <dgm:t>
        <a:bodyPr/>
        <a:lstStyle/>
        <a:p>
          <a:r>
            <a:rPr lang="en-AU" dirty="0"/>
            <a:t>What actions were taken</a:t>
          </a:r>
          <a:endParaRPr lang="en-US" dirty="0"/>
        </a:p>
      </dgm:t>
    </dgm:pt>
    <dgm:pt modelId="{B5908DD7-6908-4D84-9821-0B67F55E18E8}" type="parTrans" cxnId="{67D17467-A351-4409-9A2C-E111447D5111}">
      <dgm:prSet/>
      <dgm:spPr/>
      <dgm:t>
        <a:bodyPr/>
        <a:lstStyle/>
        <a:p>
          <a:endParaRPr lang="en-US"/>
        </a:p>
      </dgm:t>
    </dgm:pt>
    <dgm:pt modelId="{05E89FCA-63A6-47E4-9428-C369F2ED3141}" type="sibTrans" cxnId="{67D17467-A351-4409-9A2C-E111447D5111}">
      <dgm:prSet/>
      <dgm:spPr/>
      <dgm:t>
        <a:bodyPr/>
        <a:lstStyle/>
        <a:p>
          <a:endParaRPr lang="en-US"/>
        </a:p>
      </dgm:t>
    </dgm:pt>
    <dgm:pt modelId="{017DBD74-A83A-4437-BD6D-B5E6074B72BC}">
      <dgm:prSet/>
      <dgm:spPr/>
      <dgm:t>
        <a:bodyPr/>
        <a:lstStyle/>
        <a:p>
          <a:r>
            <a:rPr lang="en-US" dirty="0"/>
            <a:t>Why did the incident occur?</a:t>
          </a:r>
        </a:p>
      </dgm:t>
    </dgm:pt>
    <dgm:pt modelId="{083BFB96-9C25-4216-BCFF-4408E910B71C}" type="parTrans" cxnId="{95F4D1F5-2BB6-4E81-A16F-C2DCA3DBE53A}">
      <dgm:prSet/>
      <dgm:spPr/>
      <dgm:t>
        <a:bodyPr/>
        <a:lstStyle/>
        <a:p>
          <a:endParaRPr lang="en-AU"/>
        </a:p>
      </dgm:t>
    </dgm:pt>
    <dgm:pt modelId="{72C638FB-39BE-4A3E-BB51-63E6DDA03921}" type="sibTrans" cxnId="{95F4D1F5-2BB6-4E81-A16F-C2DCA3DBE53A}">
      <dgm:prSet/>
      <dgm:spPr/>
      <dgm:t>
        <a:bodyPr/>
        <a:lstStyle/>
        <a:p>
          <a:endParaRPr lang="en-AU"/>
        </a:p>
      </dgm:t>
    </dgm:pt>
    <dgm:pt modelId="{A91FF31E-114B-46F8-8927-6EB75DEC49AA}">
      <dgm:prSet/>
      <dgm:spPr/>
      <dgm:t>
        <a:bodyPr/>
        <a:lstStyle/>
        <a:p>
          <a:r>
            <a:rPr lang="en-US" dirty="0"/>
            <a:t>The incident should be rated: </a:t>
          </a:r>
          <a:r>
            <a:rPr lang="en-AU" dirty="0"/>
            <a:t>severe/death, moderate, </a:t>
          </a:r>
        </a:p>
        <a:p>
          <a:r>
            <a:rPr lang="en-US" dirty="0"/>
            <a:t>mild, no harm/near miss</a:t>
          </a:r>
        </a:p>
      </dgm:t>
    </dgm:pt>
    <dgm:pt modelId="{CF68FC32-AD4A-4A82-B9B0-C129FAC95CA7}" type="parTrans" cxnId="{0FE59AFA-C627-4ED4-8B78-7CB5727360AB}">
      <dgm:prSet/>
      <dgm:spPr/>
      <dgm:t>
        <a:bodyPr/>
        <a:lstStyle/>
        <a:p>
          <a:endParaRPr lang="en-AU"/>
        </a:p>
      </dgm:t>
    </dgm:pt>
    <dgm:pt modelId="{43CBFE29-EB1C-4AC5-BF2C-72F7B186595A}" type="sibTrans" cxnId="{0FE59AFA-C627-4ED4-8B78-7CB5727360AB}">
      <dgm:prSet/>
      <dgm:spPr/>
      <dgm:t>
        <a:bodyPr/>
        <a:lstStyle/>
        <a:p>
          <a:endParaRPr lang="en-AU"/>
        </a:p>
      </dgm:t>
    </dgm:pt>
    <dgm:pt modelId="{12B4A7B0-B66D-4F32-863B-D11C327AE54B}" type="pres">
      <dgm:prSet presAssocID="{0FEBABC7-5F0A-415C-8414-07E778BE1134}" presName="Name0" presStyleCnt="0">
        <dgm:presLayoutVars>
          <dgm:dir/>
          <dgm:resizeHandles val="exact"/>
        </dgm:presLayoutVars>
      </dgm:prSet>
      <dgm:spPr/>
    </dgm:pt>
    <dgm:pt modelId="{89D7B7AB-54AC-41C2-ABCF-37011AD1FEB9}" type="pres">
      <dgm:prSet presAssocID="{004C24A2-DC15-4AA9-8C63-AC88B428A529}" presName="node" presStyleLbl="node1" presStyleIdx="0" presStyleCnt="9" custLinFactNeighborX="-97190" custLinFactNeighborY="1911">
        <dgm:presLayoutVars>
          <dgm:bulletEnabled val="1"/>
        </dgm:presLayoutVars>
      </dgm:prSet>
      <dgm:spPr/>
    </dgm:pt>
    <dgm:pt modelId="{A03003A4-0761-4176-BAB0-6B2128897D44}" type="pres">
      <dgm:prSet presAssocID="{17ABDBD6-7637-4379-9125-9EBD3D1736C8}" presName="sibTrans" presStyleLbl="sibTrans2D1" presStyleIdx="0" presStyleCnt="8" custLinFactNeighborX="-29380"/>
      <dgm:spPr/>
    </dgm:pt>
    <dgm:pt modelId="{816EC3D0-F362-4597-A968-702EEA140C66}" type="pres">
      <dgm:prSet presAssocID="{17ABDBD6-7637-4379-9125-9EBD3D1736C8}" presName="connectorText" presStyleLbl="sibTrans2D1" presStyleIdx="0" presStyleCnt="8"/>
      <dgm:spPr/>
    </dgm:pt>
    <dgm:pt modelId="{8EFB927F-C499-445F-8509-4FE69CAB0D64}" type="pres">
      <dgm:prSet presAssocID="{A2156E9D-40AB-4D18-8DD3-D1BD9CF9D8AE}" presName="node" presStyleLbl="node1" presStyleIdx="1" presStyleCnt="9" custLinFactNeighborX="-37620">
        <dgm:presLayoutVars>
          <dgm:bulletEnabled val="1"/>
        </dgm:presLayoutVars>
      </dgm:prSet>
      <dgm:spPr/>
    </dgm:pt>
    <dgm:pt modelId="{4E2A795E-333D-4961-AC98-060AD86404FD}" type="pres">
      <dgm:prSet presAssocID="{911499DA-73FC-42BE-BB37-067D60835F59}" presName="sibTrans" presStyleLbl="sibTrans2D1" presStyleIdx="1" presStyleCnt="8" custLinFactNeighborX="-21858"/>
      <dgm:spPr/>
    </dgm:pt>
    <dgm:pt modelId="{4FA0AC78-579B-4243-B350-40DB8E97B746}" type="pres">
      <dgm:prSet presAssocID="{911499DA-73FC-42BE-BB37-067D60835F59}" presName="connectorText" presStyleLbl="sibTrans2D1" presStyleIdx="1" presStyleCnt="8"/>
      <dgm:spPr/>
    </dgm:pt>
    <dgm:pt modelId="{9284CCA5-9A4D-42E3-9579-08D191D46FBC}" type="pres">
      <dgm:prSet presAssocID="{E9D6A3FD-A7A2-46A2-B302-0CD81F277A15}" presName="node" presStyleLbl="node1" presStyleIdx="2" presStyleCnt="9" custLinFactNeighborX="-72105">
        <dgm:presLayoutVars>
          <dgm:bulletEnabled val="1"/>
        </dgm:presLayoutVars>
      </dgm:prSet>
      <dgm:spPr/>
    </dgm:pt>
    <dgm:pt modelId="{3B6B9CDF-01C5-4F0E-96CC-700C805ED939}" type="pres">
      <dgm:prSet presAssocID="{2B2946AF-FFBB-4B32-82EC-58D4CDD9FC41}" presName="sibTrans" presStyleLbl="sibTrans2D1" presStyleIdx="2" presStyleCnt="8" custLinFactNeighborX="-19695"/>
      <dgm:spPr/>
    </dgm:pt>
    <dgm:pt modelId="{9254B601-DB86-45D8-A74E-62D408A83FF9}" type="pres">
      <dgm:prSet presAssocID="{2B2946AF-FFBB-4B32-82EC-58D4CDD9FC41}" presName="connectorText" presStyleLbl="sibTrans2D1" presStyleIdx="2" presStyleCnt="8"/>
      <dgm:spPr/>
    </dgm:pt>
    <dgm:pt modelId="{BF5305E4-51E5-44E8-920D-7DF0B65FD0CC}" type="pres">
      <dgm:prSet presAssocID="{4676F59F-AFF2-4700-ABC3-D3B385EEE27B}" presName="node" presStyleLbl="node1" presStyleIdx="3" presStyleCnt="9" custLinFactX="-2636" custLinFactNeighborX="-100000">
        <dgm:presLayoutVars>
          <dgm:bulletEnabled val="1"/>
        </dgm:presLayoutVars>
      </dgm:prSet>
      <dgm:spPr/>
    </dgm:pt>
    <dgm:pt modelId="{5C1413A6-4157-4096-9344-ACA18258046D}" type="pres">
      <dgm:prSet presAssocID="{4B68AC5E-27BC-43B9-9930-2F1541A177A1}" presName="sibTrans" presStyleLbl="sibTrans2D1" presStyleIdx="3" presStyleCnt="8" custLinFactNeighborX="-14004"/>
      <dgm:spPr/>
    </dgm:pt>
    <dgm:pt modelId="{BB0A122F-4EE9-4E16-97BC-E7C53E356C4D}" type="pres">
      <dgm:prSet presAssocID="{4B68AC5E-27BC-43B9-9930-2F1541A177A1}" presName="connectorText" presStyleLbl="sibTrans2D1" presStyleIdx="3" presStyleCnt="8"/>
      <dgm:spPr/>
    </dgm:pt>
    <dgm:pt modelId="{875E6FF3-8D7D-4131-AC40-FCC5EDEF3100}" type="pres">
      <dgm:prSet presAssocID="{540E6C43-1285-482A-A99A-759A545A9FEF}" presName="node" presStyleLbl="node1" presStyleIdx="4" presStyleCnt="9" custLinFactX="-15177" custLinFactNeighborX="-100000">
        <dgm:presLayoutVars>
          <dgm:bulletEnabled val="1"/>
        </dgm:presLayoutVars>
      </dgm:prSet>
      <dgm:spPr/>
    </dgm:pt>
    <dgm:pt modelId="{555441E1-E11A-404C-89D0-FF9B2EB3C614}" type="pres">
      <dgm:prSet presAssocID="{FF6CE58A-1D4C-4BFE-8ACE-240E1DDDD511}" presName="sibTrans" presStyleLbl="sibTrans2D1" presStyleIdx="4" presStyleCnt="8" custLinFactNeighborX="-12600"/>
      <dgm:spPr/>
    </dgm:pt>
    <dgm:pt modelId="{6BACE96C-63A4-4DB6-A86F-77DC7497921A}" type="pres">
      <dgm:prSet presAssocID="{FF6CE58A-1D4C-4BFE-8ACE-240E1DDDD511}" presName="connectorText" presStyleLbl="sibTrans2D1" presStyleIdx="4" presStyleCnt="8"/>
      <dgm:spPr/>
    </dgm:pt>
    <dgm:pt modelId="{A586A966-E132-46AB-89ED-E833C2828D15}" type="pres">
      <dgm:prSet presAssocID="{785D5BDC-2A77-46BF-A3A4-5ECB5634FC1A}" presName="node" presStyleLbl="node1" presStyleIdx="5" presStyleCnt="9" custLinFactX="-28970" custLinFactNeighborX="-100000">
        <dgm:presLayoutVars>
          <dgm:bulletEnabled val="1"/>
        </dgm:presLayoutVars>
      </dgm:prSet>
      <dgm:spPr/>
    </dgm:pt>
    <dgm:pt modelId="{2999BA6C-332E-41DE-8A16-5659996C35B9}" type="pres">
      <dgm:prSet presAssocID="{D6CEC98F-9154-40C9-85F2-24288F36092E}" presName="sibTrans" presStyleLbl="sibTrans2D1" presStyleIdx="5" presStyleCnt="8" custLinFactNeighborX="-30000"/>
      <dgm:spPr/>
    </dgm:pt>
    <dgm:pt modelId="{6F79E44F-A9DE-430A-AA93-220E6ADF7AF0}" type="pres">
      <dgm:prSet presAssocID="{D6CEC98F-9154-40C9-85F2-24288F36092E}" presName="connectorText" presStyleLbl="sibTrans2D1" presStyleIdx="5" presStyleCnt="8"/>
      <dgm:spPr/>
    </dgm:pt>
    <dgm:pt modelId="{5AA0BB44-B46C-403B-B8EB-DA577A4F9997}" type="pres">
      <dgm:prSet presAssocID="{8AC25F40-D71E-45CA-B367-FAA07FE151E8}" presName="node" presStyleLbl="node1" presStyleIdx="6" presStyleCnt="9" custLinFactX="-49035" custLinFactNeighborX="-100000">
        <dgm:presLayoutVars>
          <dgm:bulletEnabled val="1"/>
        </dgm:presLayoutVars>
      </dgm:prSet>
      <dgm:spPr/>
    </dgm:pt>
    <dgm:pt modelId="{30EA8719-A565-475E-BD2F-0C8ED0E9BE7B}" type="pres">
      <dgm:prSet presAssocID="{05E89FCA-63A6-47E4-9428-C369F2ED3141}" presName="sibTrans" presStyleLbl="sibTrans2D1" presStyleIdx="6" presStyleCnt="8"/>
      <dgm:spPr/>
    </dgm:pt>
    <dgm:pt modelId="{6E6942A6-FB73-41CD-96A5-F41DF7AABC1B}" type="pres">
      <dgm:prSet presAssocID="{05E89FCA-63A6-47E4-9428-C369F2ED3141}" presName="connectorText" presStyleLbl="sibTrans2D1" presStyleIdx="6" presStyleCnt="8"/>
      <dgm:spPr/>
    </dgm:pt>
    <dgm:pt modelId="{BFED2C6A-DF9C-44A4-8F55-508F955970B5}" type="pres">
      <dgm:prSet presAssocID="{017DBD74-A83A-4437-BD6D-B5E6074B72BC}" presName="node" presStyleLbl="node1" presStyleIdx="7" presStyleCnt="9" custLinFactX="-63918" custLinFactNeighborX="-100000">
        <dgm:presLayoutVars>
          <dgm:bulletEnabled val="1"/>
        </dgm:presLayoutVars>
      </dgm:prSet>
      <dgm:spPr/>
    </dgm:pt>
    <dgm:pt modelId="{427D7775-E72E-467D-BD04-7C4215398EE6}" type="pres">
      <dgm:prSet presAssocID="{72C638FB-39BE-4A3E-BB51-63E6DDA03921}" presName="sibTrans" presStyleLbl="sibTrans2D1" presStyleIdx="7" presStyleCnt="8"/>
      <dgm:spPr/>
    </dgm:pt>
    <dgm:pt modelId="{7EB3A465-6341-4910-9F42-2013701E86BD}" type="pres">
      <dgm:prSet presAssocID="{72C638FB-39BE-4A3E-BB51-63E6DDA03921}" presName="connectorText" presStyleLbl="sibTrans2D1" presStyleIdx="7" presStyleCnt="8"/>
      <dgm:spPr/>
    </dgm:pt>
    <dgm:pt modelId="{795660A5-E628-42BB-AAD0-4334F3A6C840}" type="pres">
      <dgm:prSet presAssocID="{A91FF31E-114B-46F8-8927-6EB75DEC49AA}" presName="node" presStyleLbl="node1" presStyleIdx="8" presStyleCnt="9" custLinFactX="-73681" custLinFactNeighborX="-100000">
        <dgm:presLayoutVars>
          <dgm:bulletEnabled val="1"/>
        </dgm:presLayoutVars>
      </dgm:prSet>
      <dgm:spPr/>
    </dgm:pt>
  </dgm:ptLst>
  <dgm:cxnLst>
    <dgm:cxn modelId="{51D20505-8CD7-4858-9D54-497C49E5B882}" type="presOf" srcId="{72C638FB-39BE-4A3E-BB51-63E6DDA03921}" destId="{7EB3A465-6341-4910-9F42-2013701E86BD}" srcOrd="1" destOrd="0" presId="urn:microsoft.com/office/officeart/2005/8/layout/process1"/>
    <dgm:cxn modelId="{DAC8E405-11AB-4B68-84DC-BE0C9925A8CC}" type="presOf" srcId="{017DBD74-A83A-4437-BD6D-B5E6074B72BC}" destId="{BFED2C6A-DF9C-44A4-8F55-508F955970B5}" srcOrd="0" destOrd="0" presId="urn:microsoft.com/office/officeart/2005/8/layout/process1"/>
    <dgm:cxn modelId="{5EB3CD06-5807-4ACF-995E-698FA4E05A90}" type="presOf" srcId="{4B68AC5E-27BC-43B9-9930-2F1541A177A1}" destId="{5C1413A6-4157-4096-9344-ACA18258046D}" srcOrd="0" destOrd="0" presId="urn:microsoft.com/office/officeart/2005/8/layout/process1"/>
    <dgm:cxn modelId="{7D71A50B-52E5-4801-BCC2-F9DB59A41491}" type="presOf" srcId="{17ABDBD6-7637-4379-9125-9EBD3D1736C8}" destId="{816EC3D0-F362-4597-A968-702EEA140C66}" srcOrd="1" destOrd="0" presId="urn:microsoft.com/office/officeart/2005/8/layout/process1"/>
    <dgm:cxn modelId="{CDD7AB2E-2D82-4F87-9FE4-9488F4473956}" srcId="{0FEBABC7-5F0A-415C-8414-07E778BE1134}" destId="{4676F59F-AFF2-4700-ABC3-D3B385EEE27B}" srcOrd="3" destOrd="0" parTransId="{26E1A7C3-C7A9-4927-8356-CC3D18A10537}" sibTransId="{4B68AC5E-27BC-43B9-9930-2F1541A177A1}"/>
    <dgm:cxn modelId="{FAA1BC2F-3FD7-43F1-8B99-F0D5E07485ED}" type="presOf" srcId="{540E6C43-1285-482A-A99A-759A545A9FEF}" destId="{875E6FF3-8D7D-4131-AC40-FCC5EDEF3100}" srcOrd="0" destOrd="0" presId="urn:microsoft.com/office/officeart/2005/8/layout/process1"/>
    <dgm:cxn modelId="{9114CF32-9C64-4D9F-B3CF-00C02B582E33}" type="presOf" srcId="{A91FF31E-114B-46F8-8927-6EB75DEC49AA}" destId="{795660A5-E628-42BB-AAD0-4334F3A6C840}" srcOrd="0" destOrd="0" presId="urn:microsoft.com/office/officeart/2005/8/layout/process1"/>
    <dgm:cxn modelId="{342A1135-10AD-41D5-9D04-0D73AD6FDB04}" srcId="{0FEBABC7-5F0A-415C-8414-07E778BE1134}" destId="{004C24A2-DC15-4AA9-8C63-AC88B428A529}" srcOrd="0" destOrd="0" parTransId="{493FDC04-6A2B-483E-8E4E-1883C4571885}" sibTransId="{17ABDBD6-7637-4379-9125-9EBD3D1736C8}"/>
    <dgm:cxn modelId="{B188F339-028B-447A-A9BA-B0551E6DA3F2}" srcId="{0FEBABC7-5F0A-415C-8414-07E778BE1134}" destId="{A2156E9D-40AB-4D18-8DD3-D1BD9CF9D8AE}" srcOrd="1" destOrd="0" parTransId="{2DD2C3E0-1071-4592-84A2-1944D61E81D1}" sibTransId="{911499DA-73FC-42BE-BB37-067D60835F59}"/>
    <dgm:cxn modelId="{BE462E61-7751-488C-A4CA-1804C5E59E31}" type="presOf" srcId="{0FEBABC7-5F0A-415C-8414-07E778BE1134}" destId="{12B4A7B0-B66D-4F32-863B-D11C327AE54B}" srcOrd="0" destOrd="0" presId="urn:microsoft.com/office/officeart/2005/8/layout/process1"/>
    <dgm:cxn modelId="{DE43D644-695E-4633-920F-35E285DA2C4E}" type="presOf" srcId="{05E89FCA-63A6-47E4-9428-C369F2ED3141}" destId="{6E6942A6-FB73-41CD-96A5-F41DF7AABC1B}" srcOrd="1" destOrd="0" presId="urn:microsoft.com/office/officeart/2005/8/layout/process1"/>
    <dgm:cxn modelId="{67D17467-A351-4409-9A2C-E111447D5111}" srcId="{0FEBABC7-5F0A-415C-8414-07E778BE1134}" destId="{8AC25F40-D71E-45CA-B367-FAA07FE151E8}" srcOrd="6" destOrd="0" parTransId="{B5908DD7-6908-4D84-9821-0B67F55E18E8}" sibTransId="{05E89FCA-63A6-47E4-9428-C369F2ED3141}"/>
    <dgm:cxn modelId="{E187BF6F-D007-47BE-8531-D7341F756BFD}" type="presOf" srcId="{17ABDBD6-7637-4379-9125-9EBD3D1736C8}" destId="{A03003A4-0761-4176-BAB0-6B2128897D44}" srcOrd="0" destOrd="0" presId="urn:microsoft.com/office/officeart/2005/8/layout/process1"/>
    <dgm:cxn modelId="{BB206D70-7773-461D-BA0D-2F3D644F935A}" type="presOf" srcId="{911499DA-73FC-42BE-BB37-067D60835F59}" destId="{4FA0AC78-579B-4243-B350-40DB8E97B746}" srcOrd="1" destOrd="0" presId="urn:microsoft.com/office/officeart/2005/8/layout/process1"/>
    <dgm:cxn modelId="{73F78F5A-DDBE-45E2-BADA-8AEC9AD25149}" type="presOf" srcId="{785D5BDC-2A77-46BF-A3A4-5ECB5634FC1A}" destId="{A586A966-E132-46AB-89ED-E833C2828D15}" srcOrd="0" destOrd="0" presId="urn:microsoft.com/office/officeart/2005/8/layout/process1"/>
    <dgm:cxn modelId="{31F51A7D-E91F-408B-BC88-0AABF57552FB}" type="presOf" srcId="{72C638FB-39BE-4A3E-BB51-63E6DDA03921}" destId="{427D7775-E72E-467D-BD04-7C4215398EE6}" srcOrd="0" destOrd="0" presId="urn:microsoft.com/office/officeart/2005/8/layout/process1"/>
    <dgm:cxn modelId="{1E6D2388-6EA1-4CE9-9122-29C421F90BAD}" type="presOf" srcId="{2B2946AF-FFBB-4B32-82EC-58D4CDD9FC41}" destId="{9254B601-DB86-45D8-A74E-62D408A83FF9}" srcOrd="1" destOrd="0" presId="urn:microsoft.com/office/officeart/2005/8/layout/process1"/>
    <dgm:cxn modelId="{C4CCBE88-AA49-4E74-BF4A-2F3795086A1C}" type="presOf" srcId="{4B68AC5E-27BC-43B9-9930-2F1541A177A1}" destId="{BB0A122F-4EE9-4E16-97BC-E7C53E356C4D}" srcOrd="1" destOrd="0" presId="urn:microsoft.com/office/officeart/2005/8/layout/process1"/>
    <dgm:cxn modelId="{CFD37D8F-D49E-4EB4-BC93-F0FDE0F34DD3}" type="presOf" srcId="{4676F59F-AFF2-4700-ABC3-D3B385EEE27B}" destId="{BF5305E4-51E5-44E8-920D-7DF0B65FD0CC}" srcOrd="0" destOrd="0" presId="urn:microsoft.com/office/officeart/2005/8/layout/process1"/>
    <dgm:cxn modelId="{AB547C94-F3E2-48A3-AAAC-85583B030B7A}" type="presOf" srcId="{911499DA-73FC-42BE-BB37-067D60835F59}" destId="{4E2A795E-333D-4961-AC98-060AD86404FD}" srcOrd="0" destOrd="0" presId="urn:microsoft.com/office/officeart/2005/8/layout/process1"/>
    <dgm:cxn modelId="{B9AA9894-6A20-47D2-A884-022AAF250D4A}" srcId="{0FEBABC7-5F0A-415C-8414-07E778BE1134}" destId="{E9D6A3FD-A7A2-46A2-B302-0CD81F277A15}" srcOrd="2" destOrd="0" parTransId="{8425D5E1-0818-4240-9BCB-5883BF42AE25}" sibTransId="{2B2946AF-FFBB-4B32-82EC-58D4CDD9FC41}"/>
    <dgm:cxn modelId="{A6EA9C9A-C604-4A76-B31A-8341F4284411}" type="presOf" srcId="{FF6CE58A-1D4C-4BFE-8ACE-240E1DDDD511}" destId="{555441E1-E11A-404C-89D0-FF9B2EB3C614}" srcOrd="0" destOrd="0" presId="urn:microsoft.com/office/officeart/2005/8/layout/process1"/>
    <dgm:cxn modelId="{9F1A719D-9127-4978-BCC6-CA6D0DE8A89E}" type="presOf" srcId="{D6CEC98F-9154-40C9-85F2-24288F36092E}" destId="{6F79E44F-A9DE-430A-AA93-220E6ADF7AF0}" srcOrd="1" destOrd="0" presId="urn:microsoft.com/office/officeart/2005/8/layout/process1"/>
    <dgm:cxn modelId="{BCBA17BA-4BF8-44C4-9F44-83975790EBA0}" srcId="{0FEBABC7-5F0A-415C-8414-07E778BE1134}" destId="{540E6C43-1285-482A-A99A-759A545A9FEF}" srcOrd="4" destOrd="0" parTransId="{1B32B9F9-B54C-4027-8072-CC1FA71C3763}" sibTransId="{FF6CE58A-1D4C-4BFE-8ACE-240E1DDDD511}"/>
    <dgm:cxn modelId="{C82F07BD-0A62-4A9D-AA8E-192AE1AB98E8}" type="presOf" srcId="{8AC25F40-D71E-45CA-B367-FAA07FE151E8}" destId="{5AA0BB44-B46C-403B-B8EB-DA577A4F9997}" srcOrd="0" destOrd="0" presId="urn:microsoft.com/office/officeart/2005/8/layout/process1"/>
    <dgm:cxn modelId="{AB2F6ACF-2737-4891-9513-027DD3C94C40}" type="presOf" srcId="{2B2946AF-FFBB-4B32-82EC-58D4CDD9FC41}" destId="{3B6B9CDF-01C5-4F0E-96CC-700C805ED939}" srcOrd="0" destOrd="0" presId="urn:microsoft.com/office/officeart/2005/8/layout/process1"/>
    <dgm:cxn modelId="{405EECCF-0988-49DB-9A3D-1F35DE725F54}" srcId="{0FEBABC7-5F0A-415C-8414-07E778BE1134}" destId="{785D5BDC-2A77-46BF-A3A4-5ECB5634FC1A}" srcOrd="5" destOrd="0" parTransId="{A078B93D-30E9-4294-91C3-101B6B314055}" sibTransId="{D6CEC98F-9154-40C9-85F2-24288F36092E}"/>
    <dgm:cxn modelId="{3D9BC0D0-2C9C-4A10-AFF4-4202DCBD4529}" type="presOf" srcId="{A2156E9D-40AB-4D18-8DD3-D1BD9CF9D8AE}" destId="{8EFB927F-C499-445F-8509-4FE69CAB0D64}" srcOrd="0" destOrd="0" presId="urn:microsoft.com/office/officeart/2005/8/layout/process1"/>
    <dgm:cxn modelId="{BCBD34DE-4CA6-4D5D-B374-32AF8990909C}" type="presOf" srcId="{004C24A2-DC15-4AA9-8C63-AC88B428A529}" destId="{89D7B7AB-54AC-41C2-ABCF-37011AD1FEB9}" srcOrd="0" destOrd="0" presId="urn:microsoft.com/office/officeart/2005/8/layout/process1"/>
    <dgm:cxn modelId="{AB247BF0-8F8A-4FF2-BF43-4B836791177A}" type="presOf" srcId="{E9D6A3FD-A7A2-46A2-B302-0CD81F277A15}" destId="{9284CCA5-9A4D-42E3-9579-08D191D46FBC}" srcOrd="0" destOrd="0" presId="urn:microsoft.com/office/officeart/2005/8/layout/process1"/>
    <dgm:cxn modelId="{8835CAF5-9908-4ECC-B41D-F30A3EE488A1}" type="presOf" srcId="{D6CEC98F-9154-40C9-85F2-24288F36092E}" destId="{2999BA6C-332E-41DE-8A16-5659996C35B9}" srcOrd="0" destOrd="0" presId="urn:microsoft.com/office/officeart/2005/8/layout/process1"/>
    <dgm:cxn modelId="{95F4D1F5-2BB6-4E81-A16F-C2DCA3DBE53A}" srcId="{0FEBABC7-5F0A-415C-8414-07E778BE1134}" destId="{017DBD74-A83A-4437-BD6D-B5E6074B72BC}" srcOrd="7" destOrd="0" parTransId="{083BFB96-9C25-4216-BCFF-4408E910B71C}" sibTransId="{72C638FB-39BE-4A3E-BB51-63E6DDA03921}"/>
    <dgm:cxn modelId="{F1F058F8-2424-453F-AA1A-76C503C5DC07}" type="presOf" srcId="{FF6CE58A-1D4C-4BFE-8ACE-240E1DDDD511}" destId="{6BACE96C-63A4-4DB6-A86F-77DC7497921A}" srcOrd="1" destOrd="0" presId="urn:microsoft.com/office/officeart/2005/8/layout/process1"/>
    <dgm:cxn modelId="{ECBB83F9-9006-4AA3-B9A7-B3A494830D1D}" type="presOf" srcId="{05E89FCA-63A6-47E4-9428-C369F2ED3141}" destId="{30EA8719-A565-475E-BD2F-0C8ED0E9BE7B}" srcOrd="0" destOrd="0" presId="urn:microsoft.com/office/officeart/2005/8/layout/process1"/>
    <dgm:cxn modelId="{0FE59AFA-C627-4ED4-8B78-7CB5727360AB}" srcId="{0FEBABC7-5F0A-415C-8414-07E778BE1134}" destId="{A91FF31E-114B-46F8-8927-6EB75DEC49AA}" srcOrd="8" destOrd="0" parTransId="{CF68FC32-AD4A-4A82-B9B0-C129FAC95CA7}" sibTransId="{43CBFE29-EB1C-4AC5-BF2C-72F7B186595A}"/>
    <dgm:cxn modelId="{C8336AC5-951E-4E6D-9CDA-8EE34EFA10E8}" type="presParOf" srcId="{12B4A7B0-B66D-4F32-863B-D11C327AE54B}" destId="{89D7B7AB-54AC-41C2-ABCF-37011AD1FEB9}" srcOrd="0" destOrd="0" presId="urn:microsoft.com/office/officeart/2005/8/layout/process1"/>
    <dgm:cxn modelId="{BC9371AF-5183-4A22-B671-89C0CFE6E204}" type="presParOf" srcId="{12B4A7B0-B66D-4F32-863B-D11C327AE54B}" destId="{A03003A4-0761-4176-BAB0-6B2128897D44}" srcOrd="1" destOrd="0" presId="urn:microsoft.com/office/officeart/2005/8/layout/process1"/>
    <dgm:cxn modelId="{E203442E-54B0-4FE0-9CF0-7179C1212387}" type="presParOf" srcId="{A03003A4-0761-4176-BAB0-6B2128897D44}" destId="{816EC3D0-F362-4597-A968-702EEA140C66}" srcOrd="0" destOrd="0" presId="urn:microsoft.com/office/officeart/2005/8/layout/process1"/>
    <dgm:cxn modelId="{DBAC5481-E6FA-4474-A33D-6C14CF4461F0}" type="presParOf" srcId="{12B4A7B0-B66D-4F32-863B-D11C327AE54B}" destId="{8EFB927F-C499-445F-8509-4FE69CAB0D64}" srcOrd="2" destOrd="0" presId="urn:microsoft.com/office/officeart/2005/8/layout/process1"/>
    <dgm:cxn modelId="{5B7C9346-835F-40E2-84AE-4BECAA711F4F}" type="presParOf" srcId="{12B4A7B0-B66D-4F32-863B-D11C327AE54B}" destId="{4E2A795E-333D-4961-AC98-060AD86404FD}" srcOrd="3" destOrd="0" presId="urn:microsoft.com/office/officeart/2005/8/layout/process1"/>
    <dgm:cxn modelId="{2933884C-B859-463E-882E-1F02B40BB2A2}" type="presParOf" srcId="{4E2A795E-333D-4961-AC98-060AD86404FD}" destId="{4FA0AC78-579B-4243-B350-40DB8E97B746}" srcOrd="0" destOrd="0" presId="urn:microsoft.com/office/officeart/2005/8/layout/process1"/>
    <dgm:cxn modelId="{7B535F50-E673-4A74-AB2F-A8254801F00B}" type="presParOf" srcId="{12B4A7B0-B66D-4F32-863B-D11C327AE54B}" destId="{9284CCA5-9A4D-42E3-9579-08D191D46FBC}" srcOrd="4" destOrd="0" presId="urn:microsoft.com/office/officeart/2005/8/layout/process1"/>
    <dgm:cxn modelId="{9B353577-11F3-4361-8483-03AF37FBC834}" type="presParOf" srcId="{12B4A7B0-B66D-4F32-863B-D11C327AE54B}" destId="{3B6B9CDF-01C5-4F0E-96CC-700C805ED939}" srcOrd="5" destOrd="0" presId="urn:microsoft.com/office/officeart/2005/8/layout/process1"/>
    <dgm:cxn modelId="{073AC532-BBE8-4466-B10B-C965092F045B}" type="presParOf" srcId="{3B6B9CDF-01C5-4F0E-96CC-700C805ED939}" destId="{9254B601-DB86-45D8-A74E-62D408A83FF9}" srcOrd="0" destOrd="0" presId="urn:microsoft.com/office/officeart/2005/8/layout/process1"/>
    <dgm:cxn modelId="{75790623-FCD2-49E6-AC9C-1000292CB8DE}" type="presParOf" srcId="{12B4A7B0-B66D-4F32-863B-D11C327AE54B}" destId="{BF5305E4-51E5-44E8-920D-7DF0B65FD0CC}" srcOrd="6" destOrd="0" presId="urn:microsoft.com/office/officeart/2005/8/layout/process1"/>
    <dgm:cxn modelId="{54E8EAE9-6674-4288-8772-0C6E6E9EBB55}" type="presParOf" srcId="{12B4A7B0-B66D-4F32-863B-D11C327AE54B}" destId="{5C1413A6-4157-4096-9344-ACA18258046D}" srcOrd="7" destOrd="0" presId="urn:microsoft.com/office/officeart/2005/8/layout/process1"/>
    <dgm:cxn modelId="{AF005595-DE26-4FE5-98FE-B5022BA0EE26}" type="presParOf" srcId="{5C1413A6-4157-4096-9344-ACA18258046D}" destId="{BB0A122F-4EE9-4E16-97BC-E7C53E356C4D}" srcOrd="0" destOrd="0" presId="urn:microsoft.com/office/officeart/2005/8/layout/process1"/>
    <dgm:cxn modelId="{0B2D9634-5CCF-47C0-9484-4E824675DF77}" type="presParOf" srcId="{12B4A7B0-B66D-4F32-863B-D11C327AE54B}" destId="{875E6FF3-8D7D-4131-AC40-FCC5EDEF3100}" srcOrd="8" destOrd="0" presId="urn:microsoft.com/office/officeart/2005/8/layout/process1"/>
    <dgm:cxn modelId="{DCA7C9F8-CB71-4319-BA62-CC0EF475338A}" type="presParOf" srcId="{12B4A7B0-B66D-4F32-863B-D11C327AE54B}" destId="{555441E1-E11A-404C-89D0-FF9B2EB3C614}" srcOrd="9" destOrd="0" presId="urn:microsoft.com/office/officeart/2005/8/layout/process1"/>
    <dgm:cxn modelId="{AD7BEA2D-67F4-4075-9D7A-A5C1F38EAD49}" type="presParOf" srcId="{555441E1-E11A-404C-89D0-FF9B2EB3C614}" destId="{6BACE96C-63A4-4DB6-A86F-77DC7497921A}" srcOrd="0" destOrd="0" presId="urn:microsoft.com/office/officeart/2005/8/layout/process1"/>
    <dgm:cxn modelId="{4F9F4761-74B9-4E8D-B72C-D799C5A8C7FD}" type="presParOf" srcId="{12B4A7B0-B66D-4F32-863B-D11C327AE54B}" destId="{A586A966-E132-46AB-89ED-E833C2828D15}" srcOrd="10" destOrd="0" presId="urn:microsoft.com/office/officeart/2005/8/layout/process1"/>
    <dgm:cxn modelId="{C0D21D15-369E-40B4-BA64-A0304376A0D4}" type="presParOf" srcId="{12B4A7B0-B66D-4F32-863B-D11C327AE54B}" destId="{2999BA6C-332E-41DE-8A16-5659996C35B9}" srcOrd="11" destOrd="0" presId="urn:microsoft.com/office/officeart/2005/8/layout/process1"/>
    <dgm:cxn modelId="{9C596CC4-B61D-4D86-B6B6-CA4490316136}" type="presParOf" srcId="{2999BA6C-332E-41DE-8A16-5659996C35B9}" destId="{6F79E44F-A9DE-430A-AA93-220E6ADF7AF0}" srcOrd="0" destOrd="0" presId="urn:microsoft.com/office/officeart/2005/8/layout/process1"/>
    <dgm:cxn modelId="{5F8CD45F-6678-4652-A8FA-21C92F0044DC}" type="presParOf" srcId="{12B4A7B0-B66D-4F32-863B-D11C327AE54B}" destId="{5AA0BB44-B46C-403B-B8EB-DA577A4F9997}" srcOrd="12" destOrd="0" presId="urn:microsoft.com/office/officeart/2005/8/layout/process1"/>
    <dgm:cxn modelId="{3BC39BB4-67C1-486C-9923-15673269628B}" type="presParOf" srcId="{12B4A7B0-B66D-4F32-863B-D11C327AE54B}" destId="{30EA8719-A565-475E-BD2F-0C8ED0E9BE7B}" srcOrd="13" destOrd="0" presId="urn:microsoft.com/office/officeart/2005/8/layout/process1"/>
    <dgm:cxn modelId="{063D05EE-9EDD-4588-BA1E-18B99E388524}" type="presParOf" srcId="{30EA8719-A565-475E-BD2F-0C8ED0E9BE7B}" destId="{6E6942A6-FB73-41CD-96A5-F41DF7AABC1B}" srcOrd="0" destOrd="0" presId="urn:microsoft.com/office/officeart/2005/8/layout/process1"/>
    <dgm:cxn modelId="{D33D8B83-C8E1-4FC7-8635-C4081A4A8217}" type="presParOf" srcId="{12B4A7B0-B66D-4F32-863B-D11C327AE54B}" destId="{BFED2C6A-DF9C-44A4-8F55-508F955970B5}" srcOrd="14" destOrd="0" presId="urn:microsoft.com/office/officeart/2005/8/layout/process1"/>
    <dgm:cxn modelId="{DB64691A-E172-41AD-BD94-398E5F5D49D2}" type="presParOf" srcId="{12B4A7B0-B66D-4F32-863B-D11C327AE54B}" destId="{427D7775-E72E-467D-BD04-7C4215398EE6}" srcOrd="15" destOrd="0" presId="urn:microsoft.com/office/officeart/2005/8/layout/process1"/>
    <dgm:cxn modelId="{4E785DAE-87BA-4493-A3BC-3F630C5B0880}" type="presParOf" srcId="{427D7775-E72E-467D-BD04-7C4215398EE6}" destId="{7EB3A465-6341-4910-9F42-2013701E86BD}" srcOrd="0" destOrd="0" presId="urn:microsoft.com/office/officeart/2005/8/layout/process1"/>
    <dgm:cxn modelId="{7F8388AA-9400-4674-9330-A25B11397798}" type="presParOf" srcId="{12B4A7B0-B66D-4F32-863B-D11C327AE54B}" destId="{795660A5-E628-42BB-AAD0-4334F3A6C840}"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69B87A6-F6BD-4DC8-BCC8-81F98AB1FC7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AU"/>
        </a:p>
      </dgm:t>
    </dgm:pt>
    <dgm:pt modelId="{DFE9504C-770B-4AD1-8927-F77240C95DB8}">
      <dgm:prSet phldrT="[Text]"/>
      <dgm:spPr/>
      <dgm:t>
        <a:bodyPr/>
        <a:lstStyle/>
        <a:p>
          <a:r>
            <a:rPr lang="en-AU" dirty="0"/>
            <a:t>Confidentiality</a:t>
          </a:r>
        </a:p>
      </dgm:t>
    </dgm:pt>
    <dgm:pt modelId="{74D441D1-4118-45D1-8F05-DD812EC9FF91}" type="parTrans" cxnId="{E7D861BB-C74D-4E4F-9AFA-01272565B812}">
      <dgm:prSet/>
      <dgm:spPr/>
      <dgm:t>
        <a:bodyPr/>
        <a:lstStyle/>
        <a:p>
          <a:endParaRPr lang="en-AU"/>
        </a:p>
      </dgm:t>
    </dgm:pt>
    <dgm:pt modelId="{39E298C8-318F-4F9A-848E-FAD2C4275F29}" type="sibTrans" cxnId="{E7D861BB-C74D-4E4F-9AFA-01272565B812}">
      <dgm:prSet/>
      <dgm:spPr/>
      <dgm:t>
        <a:bodyPr/>
        <a:lstStyle/>
        <a:p>
          <a:endParaRPr lang="en-AU"/>
        </a:p>
      </dgm:t>
    </dgm:pt>
    <dgm:pt modelId="{34D512FB-E797-45AD-ACA7-A43639090E99}">
      <dgm:prSet phldrT="[Text]"/>
      <dgm:spPr/>
      <dgm:t>
        <a:bodyPr/>
        <a:lstStyle/>
        <a:p>
          <a:r>
            <a:rPr lang="en-AU" dirty="0"/>
            <a:t>Accuracy</a:t>
          </a:r>
        </a:p>
      </dgm:t>
    </dgm:pt>
    <dgm:pt modelId="{95D78757-9A1B-400D-9122-4A6BF9947062}" type="parTrans" cxnId="{40066E8D-5EAF-4135-8528-E3BF71887A34}">
      <dgm:prSet/>
      <dgm:spPr/>
      <dgm:t>
        <a:bodyPr/>
        <a:lstStyle/>
        <a:p>
          <a:endParaRPr lang="en-AU"/>
        </a:p>
      </dgm:t>
    </dgm:pt>
    <dgm:pt modelId="{B1A2D2A7-0132-4DC0-8BAD-7BEE1A8DE0C5}" type="sibTrans" cxnId="{40066E8D-5EAF-4135-8528-E3BF71887A34}">
      <dgm:prSet/>
      <dgm:spPr/>
      <dgm:t>
        <a:bodyPr/>
        <a:lstStyle/>
        <a:p>
          <a:endParaRPr lang="en-AU"/>
        </a:p>
      </dgm:t>
    </dgm:pt>
    <dgm:pt modelId="{517E727A-BE57-41D8-BC18-B2088AB69765}">
      <dgm:prSet phldrT="[Text]"/>
      <dgm:spPr/>
      <dgm:t>
        <a:bodyPr/>
        <a:lstStyle/>
        <a:p>
          <a:r>
            <a:rPr lang="en-AU" dirty="0"/>
            <a:t>Language</a:t>
          </a:r>
        </a:p>
      </dgm:t>
    </dgm:pt>
    <dgm:pt modelId="{D170FBAF-2E90-4C6C-AF03-97AE2D2DCF42}" type="parTrans" cxnId="{0ACAF5A4-945C-4BA9-A220-D1452C84E770}">
      <dgm:prSet/>
      <dgm:spPr/>
      <dgm:t>
        <a:bodyPr/>
        <a:lstStyle/>
        <a:p>
          <a:endParaRPr lang="en-AU"/>
        </a:p>
      </dgm:t>
    </dgm:pt>
    <dgm:pt modelId="{1C5AE930-8D06-4787-8892-2A559D10C063}" type="sibTrans" cxnId="{0ACAF5A4-945C-4BA9-A220-D1452C84E770}">
      <dgm:prSet/>
      <dgm:spPr/>
      <dgm:t>
        <a:bodyPr/>
        <a:lstStyle/>
        <a:p>
          <a:endParaRPr lang="en-AU"/>
        </a:p>
      </dgm:t>
    </dgm:pt>
    <dgm:pt modelId="{20AF4156-EEE9-4C47-BBC3-BF1533A498E3}">
      <dgm:prSet phldrT="[Text]"/>
      <dgm:spPr/>
      <dgm:t>
        <a:bodyPr/>
        <a:lstStyle/>
        <a:p>
          <a:r>
            <a:rPr lang="en-AU" dirty="0"/>
            <a:t>Identification</a:t>
          </a:r>
        </a:p>
      </dgm:t>
    </dgm:pt>
    <dgm:pt modelId="{DC280385-07F4-482C-B97A-C896B7DCAB52}" type="parTrans" cxnId="{98726FCB-A130-4BC2-A91B-9C7E77C26FE4}">
      <dgm:prSet/>
      <dgm:spPr/>
      <dgm:t>
        <a:bodyPr/>
        <a:lstStyle/>
        <a:p>
          <a:endParaRPr lang="en-AU"/>
        </a:p>
      </dgm:t>
    </dgm:pt>
    <dgm:pt modelId="{92BA715E-6B23-43EF-9CD9-636427C7D55F}" type="sibTrans" cxnId="{98726FCB-A130-4BC2-A91B-9C7E77C26FE4}">
      <dgm:prSet/>
      <dgm:spPr/>
      <dgm:t>
        <a:bodyPr/>
        <a:lstStyle/>
        <a:p>
          <a:endParaRPr lang="en-AU"/>
        </a:p>
      </dgm:t>
    </dgm:pt>
    <dgm:pt modelId="{FF3973C6-20B3-43BA-9AEB-AAE67F37C8F8}" type="pres">
      <dgm:prSet presAssocID="{769B87A6-F6BD-4DC8-BCC8-81F98AB1FC78}" presName="matrix" presStyleCnt="0">
        <dgm:presLayoutVars>
          <dgm:chMax val="1"/>
          <dgm:dir/>
          <dgm:resizeHandles val="exact"/>
        </dgm:presLayoutVars>
      </dgm:prSet>
      <dgm:spPr/>
    </dgm:pt>
    <dgm:pt modelId="{91418A7B-8F84-4A80-9B18-721BAAD087CA}" type="pres">
      <dgm:prSet presAssocID="{769B87A6-F6BD-4DC8-BCC8-81F98AB1FC78}" presName="diamond" presStyleLbl="bgShp" presStyleIdx="0" presStyleCnt="1"/>
      <dgm:spPr/>
    </dgm:pt>
    <dgm:pt modelId="{4691AD8A-2ABD-440A-8A8B-0B677CFB5AAE}" type="pres">
      <dgm:prSet presAssocID="{769B87A6-F6BD-4DC8-BCC8-81F98AB1FC78}" presName="quad1" presStyleLbl="node1" presStyleIdx="0" presStyleCnt="4">
        <dgm:presLayoutVars>
          <dgm:chMax val="0"/>
          <dgm:chPref val="0"/>
          <dgm:bulletEnabled val="1"/>
        </dgm:presLayoutVars>
      </dgm:prSet>
      <dgm:spPr/>
    </dgm:pt>
    <dgm:pt modelId="{3635324C-1A43-44E0-B5CE-59F401F22C09}" type="pres">
      <dgm:prSet presAssocID="{769B87A6-F6BD-4DC8-BCC8-81F98AB1FC78}" presName="quad2" presStyleLbl="node1" presStyleIdx="1" presStyleCnt="4">
        <dgm:presLayoutVars>
          <dgm:chMax val="0"/>
          <dgm:chPref val="0"/>
          <dgm:bulletEnabled val="1"/>
        </dgm:presLayoutVars>
      </dgm:prSet>
      <dgm:spPr/>
    </dgm:pt>
    <dgm:pt modelId="{275818BE-9142-444F-828C-5E9E967C9EB4}" type="pres">
      <dgm:prSet presAssocID="{769B87A6-F6BD-4DC8-BCC8-81F98AB1FC78}" presName="quad3" presStyleLbl="node1" presStyleIdx="2" presStyleCnt="4">
        <dgm:presLayoutVars>
          <dgm:chMax val="0"/>
          <dgm:chPref val="0"/>
          <dgm:bulletEnabled val="1"/>
        </dgm:presLayoutVars>
      </dgm:prSet>
      <dgm:spPr/>
    </dgm:pt>
    <dgm:pt modelId="{DC8D3081-1562-42F2-B2F4-C3745218F9C7}" type="pres">
      <dgm:prSet presAssocID="{769B87A6-F6BD-4DC8-BCC8-81F98AB1FC78}" presName="quad4" presStyleLbl="node1" presStyleIdx="3" presStyleCnt="4">
        <dgm:presLayoutVars>
          <dgm:chMax val="0"/>
          <dgm:chPref val="0"/>
          <dgm:bulletEnabled val="1"/>
        </dgm:presLayoutVars>
      </dgm:prSet>
      <dgm:spPr/>
    </dgm:pt>
  </dgm:ptLst>
  <dgm:cxnLst>
    <dgm:cxn modelId="{B88AD621-45BB-4878-A096-061DD3FEC804}" type="presOf" srcId="{DFE9504C-770B-4AD1-8927-F77240C95DB8}" destId="{4691AD8A-2ABD-440A-8A8B-0B677CFB5AAE}" srcOrd="0" destOrd="0" presId="urn:microsoft.com/office/officeart/2005/8/layout/matrix3"/>
    <dgm:cxn modelId="{7ED98A5C-2AAC-4912-9C29-A887337A3ADA}" type="presOf" srcId="{769B87A6-F6BD-4DC8-BCC8-81F98AB1FC78}" destId="{FF3973C6-20B3-43BA-9AEB-AAE67F37C8F8}" srcOrd="0" destOrd="0" presId="urn:microsoft.com/office/officeart/2005/8/layout/matrix3"/>
    <dgm:cxn modelId="{157B4F7E-BEE7-49D2-BF9F-608334A20411}" type="presOf" srcId="{34D512FB-E797-45AD-ACA7-A43639090E99}" destId="{3635324C-1A43-44E0-B5CE-59F401F22C09}" srcOrd="0" destOrd="0" presId="urn:microsoft.com/office/officeart/2005/8/layout/matrix3"/>
    <dgm:cxn modelId="{40066E8D-5EAF-4135-8528-E3BF71887A34}" srcId="{769B87A6-F6BD-4DC8-BCC8-81F98AB1FC78}" destId="{34D512FB-E797-45AD-ACA7-A43639090E99}" srcOrd="1" destOrd="0" parTransId="{95D78757-9A1B-400D-9122-4A6BF9947062}" sibTransId="{B1A2D2A7-0132-4DC0-8BAD-7BEE1A8DE0C5}"/>
    <dgm:cxn modelId="{F6940B93-D8B7-48CF-BE0F-569B289D247D}" type="presOf" srcId="{20AF4156-EEE9-4C47-BBC3-BF1533A498E3}" destId="{DC8D3081-1562-42F2-B2F4-C3745218F9C7}" srcOrd="0" destOrd="0" presId="urn:microsoft.com/office/officeart/2005/8/layout/matrix3"/>
    <dgm:cxn modelId="{E7A4D2A4-36AB-4980-B044-2C02F55161AD}" type="presOf" srcId="{517E727A-BE57-41D8-BC18-B2088AB69765}" destId="{275818BE-9142-444F-828C-5E9E967C9EB4}" srcOrd="0" destOrd="0" presId="urn:microsoft.com/office/officeart/2005/8/layout/matrix3"/>
    <dgm:cxn modelId="{0ACAF5A4-945C-4BA9-A220-D1452C84E770}" srcId="{769B87A6-F6BD-4DC8-BCC8-81F98AB1FC78}" destId="{517E727A-BE57-41D8-BC18-B2088AB69765}" srcOrd="2" destOrd="0" parTransId="{D170FBAF-2E90-4C6C-AF03-97AE2D2DCF42}" sibTransId="{1C5AE930-8D06-4787-8892-2A559D10C063}"/>
    <dgm:cxn modelId="{E7D861BB-C74D-4E4F-9AFA-01272565B812}" srcId="{769B87A6-F6BD-4DC8-BCC8-81F98AB1FC78}" destId="{DFE9504C-770B-4AD1-8927-F77240C95DB8}" srcOrd="0" destOrd="0" parTransId="{74D441D1-4118-45D1-8F05-DD812EC9FF91}" sibTransId="{39E298C8-318F-4F9A-848E-FAD2C4275F29}"/>
    <dgm:cxn modelId="{98726FCB-A130-4BC2-A91B-9C7E77C26FE4}" srcId="{769B87A6-F6BD-4DC8-BCC8-81F98AB1FC78}" destId="{20AF4156-EEE9-4C47-BBC3-BF1533A498E3}" srcOrd="3" destOrd="0" parTransId="{DC280385-07F4-482C-B97A-C896B7DCAB52}" sibTransId="{92BA715E-6B23-43EF-9CD9-636427C7D55F}"/>
    <dgm:cxn modelId="{F467F79B-BED5-483E-A01B-A40CBE516C56}" type="presParOf" srcId="{FF3973C6-20B3-43BA-9AEB-AAE67F37C8F8}" destId="{91418A7B-8F84-4A80-9B18-721BAAD087CA}" srcOrd="0" destOrd="0" presId="urn:microsoft.com/office/officeart/2005/8/layout/matrix3"/>
    <dgm:cxn modelId="{ED7ACBE4-CDDC-4427-865B-9EB8D88A6E25}" type="presParOf" srcId="{FF3973C6-20B3-43BA-9AEB-AAE67F37C8F8}" destId="{4691AD8A-2ABD-440A-8A8B-0B677CFB5AAE}" srcOrd="1" destOrd="0" presId="urn:microsoft.com/office/officeart/2005/8/layout/matrix3"/>
    <dgm:cxn modelId="{D1A7D6E6-9B04-44EB-8709-AD3A0748ED83}" type="presParOf" srcId="{FF3973C6-20B3-43BA-9AEB-AAE67F37C8F8}" destId="{3635324C-1A43-44E0-B5CE-59F401F22C09}" srcOrd="2" destOrd="0" presId="urn:microsoft.com/office/officeart/2005/8/layout/matrix3"/>
    <dgm:cxn modelId="{4019EB70-6C62-48FC-8C97-9476E5E38F70}" type="presParOf" srcId="{FF3973C6-20B3-43BA-9AEB-AAE67F37C8F8}" destId="{275818BE-9142-444F-828C-5E9E967C9EB4}" srcOrd="3" destOrd="0" presId="urn:microsoft.com/office/officeart/2005/8/layout/matrix3"/>
    <dgm:cxn modelId="{562FEA0A-6709-4FF7-9D6B-AE9743BBA0FE}" type="presParOf" srcId="{FF3973C6-20B3-43BA-9AEB-AAE67F37C8F8}" destId="{DC8D3081-1562-42F2-B2F4-C3745218F9C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7B7AB-54AC-41C2-ABCF-37011AD1FEB9}">
      <dsp:nvSpPr>
        <dsp:cNvPr id="0" name=""/>
        <dsp:cNvSpPr/>
      </dsp:nvSpPr>
      <dsp:spPr>
        <a:xfrm>
          <a:off x="0" y="246840"/>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Who is reporting the incident?</a:t>
          </a:r>
        </a:p>
      </dsp:txBody>
      <dsp:txXfrm>
        <a:off x="30294" y="277134"/>
        <a:ext cx="973714" cy="1306327"/>
      </dsp:txXfrm>
    </dsp:sp>
    <dsp:sp modelId="{A03003A4-0761-4176-BAB0-6B2128897D44}">
      <dsp:nvSpPr>
        <dsp:cNvPr id="0" name=""/>
        <dsp:cNvSpPr/>
      </dsp:nvSpPr>
      <dsp:spPr>
        <a:xfrm rot="21530765">
          <a:off x="1059034" y="788904"/>
          <a:ext cx="139179"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059038" y="840625"/>
        <a:ext cx="97425" cy="153904"/>
      </dsp:txXfrm>
    </dsp:sp>
    <dsp:sp modelId="{8EFB927F-C499-445F-8509-4FE69CAB0D64}">
      <dsp:nvSpPr>
        <dsp:cNvPr id="0" name=""/>
        <dsp:cNvSpPr/>
      </dsp:nvSpPr>
      <dsp:spPr>
        <a:xfrm>
          <a:off x="1296851"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Who was affected?</a:t>
          </a:r>
          <a:endParaRPr lang="en-US" sz="1100" kern="1200" dirty="0"/>
        </a:p>
      </dsp:txBody>
      <dsp:txXfrm>
        <a:off x="1327145" y="251012"/>
        <a:ext cx="973714" cy="1306327"/>
      </dsp:txXfrm>
    </dsp:sp>
    <dsp:sp modelId="{4E2A795E-333D-4961-AC98-060AD86404FD}">
      <dsp:nvSpPr>
        <dsp:cNvPr id="0" name=""/>
        <dsp:cNvSpPr/>
      </dsp:nvSpPr>
      <dsp:spPr>
        <a:xfrm>
          <a:off x="2367515" y="775922"/>
          <a:ext cx="143656"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367515" y="827223"/>
        <a:ext cx="100559" cy="153904"/>
      </dsp:txXfrm>
    </dsp:sp>
    <dsp:sp modelId="{9284CCA5-9A4D-42E3-9579-08D191D46FBC}">
      <dsp:nvSpPr>
        <dsp:cNvPr id="0" name=""/>
        <dsp:cNvSpPr/>
      </dsp:nvSpPr>
      <dsp:spPr>
        <a:xfrm>
          <a:off x="2602203"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What happened?</a:t>
          </a:r>
          <a:endParaRPr lang="en-US" sz="1100" kern="1200" dirty="0"/>
        </a:p>
      </dsp:txBody>
      <dsp:txXfrm>
        <a:off x="2632497" y="251012"/>
        <a:ext cx="973714" cy="1306327"/>
      </dsp:txXfrm>
    </dsp:sp>
    <dsp:sp modelId="{3B6B9CDF-01C5-4F0E-96CC-700C805ED939}">
      <dsp:nvSpPr>
        <dsp:cNvPr id="0" name=""/>
        <dsp:cNvSpPr/>
      </dsp:nvSpPr>
      <dsp:spPr>
        <a:xfrm>
          <a:off x="3675974" y="775922"/>
          <a:ext cx="143656"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675974" y="827223"/>
        <a:ext cx="100559" cy="153904"/>
      </dsp:txXfrm>
    </dsp:sp>
    <dsp:sp modelId="{BF5305E4-51E5-44E8-920D-7DF0B65FD0CC}">
      <dsp:nvSpPr>
        <dsp:cNvPr id="0" name=""/>
        <dsp:cNvSpPr/>
      </dsp:nvSpPr>
      <dsp:spPr>
        <a:xfrm>
          <a:off x="3907554"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What injuries were sustained, if any?</a:t>
          </a:r>
        </a:p>
      </dsp:txBody>
      <dsp:txXfrm>
        <a:off x="3937848" y="251012"/>
        <a:ext cx="973714" cy="1306327"/>
      </dsp:txXfrm>
    </dsp:sp>
    <dsp:sp modelId="{5C1413A6-4157-4096-9344-ACA18258046D}">
      <dsp:nvSpPr>
        <dsp:cNvPr id="0" name=""/>
        <dsp:cNvSpPr/>
      </dsp:nvSpPr>
      <dsp:spPr>
        <a:xfrm>
          <a:off x="4991779" y="775922"/>
          <a:ext cx="150524"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991779" y="827223"/>
        <a:ext cx="105367" cy="153904"/>
      </dsp:txXfrm>
    </dsp:sp>
    <dsp:sp modelId="{875E6FF3-8D7D-4131-AC40-FCC5EDEF3100}">
      <dsp:nvSpPr>
        <dsp:cNvPr id="0" name=""/>
        <dsp:cNvSpPr/>
      </dsp:nvSpPr>
      <dsp:spPr>
        <a:xfrm>
          <a:off x="5225865"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Where the incident occurred?</a:t>
          </a:r>
          <a:endParaRPr lang="en-US" sz="1100" kern="1200" dirty="0"/>
        </a:p>
      </dsp:txBody>
      <dsp:txXfrm>
        <a:off x="5256159" y="251012"/>
        <a:ext cx="973714" cy="1306327"/>
      </dsp:txXfrm>
    </dsp:sp>
    <dsp:sp modelId="{555441E1-E11A-404C-89D0-FF9B2EB3C614}">
      <dsp:nvSpPr>
        <dsp:cNvPr id="0" name=""/>
        <dsp:cNvSpPr/>
      </dsp:nvSpPr>
      <dsp:spPr>
        <a:xfrm>
          <a:off x="6309831" y="775922"/>
          <a:ext cx="143661"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6309831" y="827223"/>
        <a:ext cx="100563" cy="153904"/>
      </dsp:txXfrm>
    </dsp:sp>
    <dsp:sp modelId="{A586A966-E132-46AB-89ED-E833C2828D15}">
      <dsp:nvSpPr>
        <dsp:cNvPr id="0" name=""/>
        <dsp:cNvSpPr/>
      </dsp:nvSpPr>
      <dsp:spPr>
        <a:xfrm>
          <a:off x="6531227"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When did the incident occur?</a:t>
          </a:r>
        </a:p>
      </dsp:txBody>
      <dsp:txXfrm>
        <a:off x="6561521" y="251012"/>
        <a:ext cx="973714" cy="1306327"/>
      </dsp:txXfrm>
    </dsp:sp>
    <dsp:sp modelId="{2999BA6C-332E-41DE-8A16-5659996C35B9}">
      <dsp:nvSpPr>
        <dsp:cNvPr id="0" name=""/>
        <dsp:cNvSpPr/>
      </dsp:nvSpPr>
      <dsp:spPr>
        <a:xfrm>
          <a:off x="7584293" y="775922"/>
          <a:ext cx="109279"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7584293" y="827223"/>
        <a:ext cx="76495" cy="153904"/>
      </dsp:txXfrm>
    </dsp:sp>
    <dsp:sp modelId="{5AA0BB44-B46C-403B-B8EB-DA577A4F9997}">
      <dsp:nvSpPr>
        <dsp:cNvPr id="0" name=""/>
        <dsp:cNvSpPr/>
      </dsp:nvSpPr>
      <dsp:spPr>
        <a:xfrm>
          <a:off x="7771718"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t>What actions were taken</a:t>
          </a:r>
          <a:endParaRPr lang="en-US" sz="1100" kern="1200" dirty="0"/>
        </a:p>
      </dsp:txBody>
      <dsp:txXfrm>
        <a:off x="7802012" y="251012"/>
        <a:ext cx="973714" cy="1306327"/>
      </dsp:txXfrm>
    </dsp:sp>
    <dsp:sp modelId="{30EA8719-A565-475E-BD2F-0C8ED0E9BE7B}">
      <dsp:nvSpPr>
        <dsp:cNvPr id="0" name=""/>
        <dsp:cNvSpPr/>
      </dsp:nvSpPr>
      <dsp:spPr>
        <a:xfrm>
          <a:off x="8870966" y="775922"/>
          <a:ext cx="137686"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870966" y="827223"/>
        <a:ext cx="96380" cy="153904"/>
      </dsp:txXfrm>
    </dsp:sp>
    <dsp:sp modelId="{BFED2C6A-DF9C-44A4-8F55-508F955970B5}">
      <dsp:nvSpPr>
        <dsp:cNvPr id="0" name=""/>
        <dsp:cNvSpPr/>
      </dsp:nvSpPr>
      <dsp:spPr>
        <a:xfrm>
          <a:off x="9065806"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 did the incident occur?</a:t>
          </a:r>
        </a:p>
      </dsp:txBody>
      <dsp:txXfrm>
        <a:off x="9096100" y="251012"/>
        <a:ext cx="973714" cy="1306327"/>
      </dsp:txXfrm>
    </dsp:sp>
    <dsp:sp modelId="{427D7775-E72E-467D-BD04-7C4215398EE6}">
      <dsp:nvSpPr>
        <dsp:cNvPr id="0" name=""/>
        <dsp:cNvSpPr/>
      </dsp:nvSpPr>
      <dsp:spPr>
        <a:xfrm>
          <a:off x="10178293" y="775922"/>
          <a:ext cx="165753" cy="2565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10178293" y="827223"/>
        <a:ext cx="116027" cy="153904"/>
      </dsp:txXfrm>
    </dsp:sp>
    <dsp:sp modelId="{795660A5-E628-42BB-AAD0-4334F3A6C840}">
      <dsp:nvSpPr>
        <dsp:cNvPr id="0" name=""/>
        <dsp:cNvSpPr/>
      </dsp:nvSpPr>
      <dsp:spPr>
        <a:xfrm>
          <a:off x="10412850" y="220718"/>
          <a:ext cx="1034302" cy="1366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incident should be rated: </a:t>
          </a:r>
          <a:r>
            <a:rPr lang="en-AU" sz="1100" kern="1200" dirty="0"/>
            <a:t>severe/death, moderate, </a:t>
          </a:r>
        </a:p>
        <a:p>
          <a:pPr marL="0" lvl="0" indent="0" algn="ctr" defTabSz="488950">
            <a:lnSpc>
              <a:spcPct val="90000"/>
            </a:lnSpc>
            <a:spcBef>
              <a:spcPct val="0"/>
            </a:spcBef>
            <a:spcAft>
              <a:spcPct val="35000"/>
            </a:spcAft>
            <a:buNone/>
          </a:pPr>
          <a:r>
            <a:rPr lang="en-US" sz="1100" kern="1200" dirty="0"/>
            <a:t>mild, no harm/near miss</a:t>
          </a:r>
        </a:p>
      </dsp:txBody>
      <dsp:txXfrm>
        <a:off x="10443144" y="251012"/>
        <a:ext cx="973714" cy="1306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18A7B-8F84-4A80-9B18-721BAAD087CA}">
      <dsp:nvSpPr>
        <dsp:cNvPr id="0" name=""/>
        <dsp:cNvSpPr/>
      </dsp:nvSpPr>
      <dsp:spPr>
        <a:xfrm>
          <a:off x="792728" y="0"/>
          <a:ext cx="4307343" cy="430734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1AD8A-2ABD-440A-8A8B-0B677CFB5AAE}">
      <dsp:nvSpPr>
        <dsp:cNvPr id="0" name=""/>
        <dsp:cNvSpPr/>
      </dsp:nvSpPr>
      <dsp:spPr>
        <a:xfrm>
          <a:off x="1201926" y="409197"/>
          <a:ext cx="1679863" cy="1679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Confidentiality</a:t>
          </a:r>
        </a:p>
      </dsp:txBody>
      <dsp:txXfrm>
        <a:off x="1283930" y="491201"/>
        <a:ext cx="1515855" cy="1515855"/>
      </dsp:txXfrm>
    </dsp:sp>
    <dsp:sp modelId="{3635324C-1A43-44E0-B5CE-59F401F22C09}">
      <dsp:nvSpPr>
        <dsp:cNvPr id="0" name=""/>
        <dsp:cNvSpPr/>
      </dsp:nvSpPr>
      <dsp:spPr>
        <a:xfrm>
          <a:off x="3011010" y="409197"/>
          <a:ext cx="1679863" cy="1679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Accuracy</a:t>
          </a:r>
        </a:p>
      </dsp:txBody>
      <dsp:txXfrm>
        <a:off x="3093014" y="491201"/>
        <a:ext cx="1515855" cy="1515855"/>
      </dsp:txXfrm>
    </dsp:sp>
    <dsp:sp modelId="{275818BE-9142-444F-828C-5E9E967C9EB4}">
      <dsp:nvSpPr>
        <dsp:cNvPr id="0" name=""/>
        <dsp:cNvSpPr/>
      </dsp:nvSpPr>
      <dsp:spPr>
        <a:xfrm>
          <a:off x="1201926" y="2218281"/>
          <a:ext cx="1679863" cy="1679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Language</a:t>
          </a:r>
        </a:p>
      </dsp:txBody>
      <dsp:txXfrm>
        <a:off x="1283930" y="2300285"/>
        <a:ext cx="1515855" cy="1515855"/>
      </dsp:txXfrm>
    </dsp:sp>
    <dsp:sp modelId="{DC8D3081-1562-42F2-B2F4-C3745218F9C7}">
      <dsp:nvSpPr>
        <dsp:cNvPr id="0" name=""/>
        <dsp:cNvSpPr/>
      </dsp:nvSpPr>
      <dsp:spPr>
        <a:xfrm>
          <a:off x="3011010" y="2218281"/>
          <a:ext cx="1679863" cy="16798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Identification</a:t>
          </a:r>
        </a:p>
      </dsp:txBody>
      <dsp:txXfrm>
        <a:off x="3093014" y="2300285"/>
        <a:ext cx="1515855" cy="1515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9E8C99-B0C4-C7B2-A7C4-48E3F7910B85}"/>
              </a:ext>
            </a:extLst>
          </p:cNvPr>
          <p:cNvSpPr>
            <a:spLocks noGrp="1"/>
          </p:cNvSpPr>
          <p:nvPr>
            <p:ph type="hdr" sz="quarter"/>
          </p:nvPr>
        </p:nvSpPr>
        <p:spPr>
          <a:xfrm>
            <a:off x="0" y="0"/>
            <a:ext cx="3005138" cy="463550"/>
          </a:xfrm>
          <a:prstGeom prst="rect">
            <a:avLst/>
          </a:prstGeom>
        </p:spPr>
        <p:txBody>
          <a:bodyPr vert="horz" lIns="92382" tIns="46191" rIns="92382" bIns="4619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88B051-AA8A-3EF5-A4C0-0C7C2491E9CD}"/>
              </a:ext>
            </a:extLst>
          </p:cNvPr>
          <p:cNvSpPr>
            <a:spLocks noGrp="1"/>
          </p:cNvSpPr>
          <p:nvPr>
            <p:ph type="dt" sz="quarter" idx="1"/>
          </p:nvPr>
        </p:nvSpPr>
        <p:spPr>
          <a:xfrm>
            <a:off x="3927475" y="0"/>
            <a:ext cx="3005138" cy="463550"/>
          </a:xfrm>
          <a:prstGeom prst="rect">
            <a:avLst/>
          </a:prstGeom>
        </p:spPr>
        <p:txBody>
          <a:bodyPr vert="horz" lIns="92382" tIns="46191" rIns="92382" bIns="46191" rtlCol="0"/>
          <a:lstStyle>
            <a:lvl1pPr algn="r" eaLnBrk="1" fontAlgn="auto" hangingPunct="1">
              <a:spcBef>
                <a:spcPts val="0"/>
              </a:spcBef>
              <a:spcAft>
                <a:spcPts val="0"/>
              </a:spcAft>
              <a:defRPr sz="1200" smtClean="0">
                <a:latin typeface="+mn-lt"/>
              </a:defRPr>
            </a:lvl1pPr>
          </a:lstStyle>
          <a:p>
            <a:pPr>
              <a:defRPr/>
            </a:pPr>
            <a:fld id="{5EE68019-89B6-48C2-B5B2-2C6BDCF74B6A}" type="datetimeFigureOut">
              <a:rPr lang="en-US"/>
              <a:pPr>
                <a:defRPr/>
              </a:pPr>
              <a:t>3/6/2024</a:t>
            </a:fld>
            <a:endParaRPr lang="en-US"/>
          </a:p>
        </p:txBody>
      </p:sp>
      <p:sp>
        <p:nvSpPr>
          <p:cNvPr id="4" name="Footer Placeholder 3">
            <a:extLst>
              <a:ext uri="{FF2B5EF4-FFF2-40B4-BE49-F238E27FC236}">
                <a16:creationId xmlns:a16="http://schemas.microsoft.com/office/drawing/2014/main" id="{BC12F10C-68FB-15FA-E473-A8FE53A25C96}"/>
              </a:ext>
            </a:extLst>
          </p:cNvPr>
          <p:cNvSpPr>
            <a:spLocks noGrp="1"/>
          </p:cNvSpPr>
          <p:nvPr>
            <p:ph type="ftr" sz="quarter" idx="2"/>
          </p:nvPr>
        </p:nvSpPr>
        <p:spPr>
          <a:xfrm>
            <a:off x="0" y="8769350"/>
            <a:ext cx="3005138" cy="463550"/>
          </a:xfrm>
          <a:prstGeom prst="rect">
            <a:avLst/>
          </a:prstGeom>
        </p:spPr>
        <p:txBody>
          <a:bodyPr vert="horz" lIns="92382" tIns="46191" rIns="92382" bIns="4619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8CCF90C0-CB95-E167-3985-3015B2AC0E34}"/>
              </a:ext>
            </a:extLst>
          </p:cNvPr>
          <p:cNvSpPr>
            <a:spLocks noGrp="1"/>
          </p:cNvSpPr>
          <p:nvPr>
            <p:ph type="sldNum" sz="quarter" idx="3"/>
          </p:nvPr>
        </p:nvSpPr>
        <p:spPr>
          <a:xfrm>
            <a:off x="3927475" y="8769350"/>
            <a:ext cx="3005138" cy="463550"/>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atin typeface="Calibri" panose="020F0502020204030204" pitchFamily="34" charset="0"/>
              </a:defRPr>
            </a:lvl1pPr>
          </a:lstStyle>
          <a:p>
            <a:fld id="{2EF9C242-66E0-4D89-805B-73EED383275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4B93-A98C-7E1A-3159-E96228BE1C90}"/>
              </a:ext>
            </a:extLst>
          </p:cNvPr>
          <p:cNvSpPr>
            <a:spLocks noGrp="1"/>
          </p:cNvSpPr>
          <p:nvPr>
            <p:ph type="hdr" sz="quarter"/>
          </p:nvPr>
        </p:nvSpPr>
        <p:spPr>
          <a:xfrm>
            <a:off x="0" y="0"/>
            <a:ext cx="3005138" cy="463550"/>
          </a:xfrm>
          <a:prstGeom prst="rect">
            <a:avLst/>
          </a:prstGeom>
        </p:spPr>
        <p:txBody>
          <a:bodyPr vert="horz" lIns="92382" tIns="46191" rIns="92382" bIns="4619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1A99979-9F80-0479-F193-D84E32615728}"/>
              </a:ext>
            </a:extLst>
          </p:cNvPr>
          <p:cNvSpPr>
            <a:spLocks noGrp="1"/>
          </p:cNvSpPr>
          <p:nvPr>
            <p:ph type="dt" idx="1"/>
          </p:nvPr>
        </p:nvSpPr>
        <p:spPr>
          <a:xfrm>
            <a:off x="3927475" y="0"/>
            <a:ext cx="3005138" cy="463550"/>
          </a:xfrm>
          <a:prstGeom prst="rect">
            <a:avLst/>
          </a:prstGeom>
        </p:spPr>
        <p:txBody>
          <a:bodyPr vert="horz" lIns="92382" tIns="46191" rIns="92382" bIns="46191" rtlCol="0"/>
          <a:lstStyle>
            <a:lvl1pPr algn="r" eaLnBrk="1" fontAlgn="auto" hangingPunct="1">
              <a:spcBef>
                <a:spcPts val="0"/>
              </a:spcBef>
              <a:spcAft>
                <a:spcPts val="0"/>
              </a:spcAft>
              <a:defRPr sz="1200" smtClean="0">
                <a:latin typeface="+mn-lt"/>
              </a:defRPr>
            </a:lvl1pPr>
          </a:lstStyle>
          <a:p>
            <a:pPr>
              <a:defRPr/>
            </a:pPr>
            <a:fld id="{13319733-5CE8-40F3-BF31-93C757346985}" type="datetimeFigureOut">
              <a:rPr lang="en-US"/>
              <a:pPr>
                <a:defRPr/>
              </a:pPr>
              <a:t>3/6/2024</a:t>
            </a:fld>
            <a:endParaRPr lang="en-US"/>
          </a:p>
        </p:txBody>
      </p:sp>
      <p:sp>
        <p:nvSpPr>
          <p:cNvPr id="4" name="Slide Image Placeholder 3">
            <a:extLst>
              <a:ext uri="{FF2B5EF4-FFF2-40B4-BE49-F238E27FC236}">
                <a16:creationId xmlns:a16="http://schemas.microsoft.com/office/drawing/2014/main" id="{B7D8D0CB-7464-EF2B-29B0-BAFEDC01A8CA}"/>
              </a:ext>
            </a:extLst>
          </p:cNvPr>
          <p:cNvSpPr>
            <a:spLocks noGrp="1" noRot="1" noChangeAspect="1"/>
          </p:cNvSpPr>
          <p:nvPr>
            <p:ph type="sldImg" idx="2"/>
          </p:nvPr>
        </p:nvSpPr>
        <p:spPr>
          <a:xfrm>
            <a:off x="696913" y="1154113"/>
            <a:ext cx="5540375" cy="3116262"/>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a:extLst>
              <a:ext uri="{FF2B5EF4-FFF2-40B4-BE49-F238E27FC236}">
                <a16:creationId xmlns:a16="http://schemas.microsoft.com/office/drawing/2014/main" id="{8AD86634-1C3C-7582-F28B-10D07D311B91}"/>
              </a:ext>
            </a:extLst>
          </p:cNvPr>
          <p:cNvSpPr>
            <a:spLocks noGrp="1"/>
          </p:cNvSpPr>
          <p:nvPr>
            <p:ph type="body" sz="quarter" idx="3"/>
          </p:nvPr>
        </p:nvSpPr>
        <p:spPr>
          <a:xfrm>
            <a:off x="693738" y="4443413"/>
            <a:ext cx="5546725" cy="3635375"/>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EDF0676-DBED-B8E8-267E-3B086C87C32E}"/>
              </a:ext>
            </a:extLst>
          </p:cNvPr>
          <p:cNvSpPr>
            <a:spLocks noGrp="1"/>
          </p:cNvSpPr>
          <p:nvPr>
            <p:ph type="ftr" sz="quarter" idx="4"/>
          </p:nvPr>
        </p:nvSpPr>
        <p:spPr>
          <a:xfrm>
            <a:off x="0" y="8769350"/>
            <a:ext cx="3005138" cy="463550"/>
          </a:xfrm>
          <a:prstGeom prst="rect">
            <a:avLst/>
          </a:prstGeom>
        </p:spPr>
        <p:txBody>
          <a:bodyPr vert="horz" lIns="92382" tIns="46191" rIns="92382" bIns="4619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DA774A4-9D19-2D09-5E9C-38955D685CF3}"/>
              </a:ext>
            </a:extLst>
          </p:cNvPr>
          <p:cNvSpPr>
            <a:spLocks noGrp="1"/>
          </p:cNvSpPr>
          <p:nvPr>
            <p:ph type="sldNum" sz="quarter" idx="5"/>
          </p:nvPr>
        </p:nvSpPr>
        <p:spPr>
          <a:xfrm>
            <a:off x="3927475" y="8769350"/>
            <a:ext cx="3005138" cy="463550"/>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atin typeface="Calibri" panose="020F0502020204030204" pitchFamily="34" charset="0"/>
              </a:defRPr>
            </a:lvl1pPr>
          </a:lstStyle>
          <a:p>
            <a:fld id="{765D138D-117F-4A09-A261-EC2545A87BD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ndtools.com/pages/article/newTMC_88.ht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youtube.com/watch?v=ImfU12epYc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ndependentnurse.co.uk/professional-article/practical-negotiating-skills/7419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orksafe.vic.gov.au/occupational-violence-and-aggressio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omcare.gov.au/scheme-legislation/whs-act/regulatory-guides/primary-duty-of-car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zkyaNbm0sIk"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worksafe.vic.gov.au/occupational-violence-and-aggression" TargetMode="External"/><Relationship Id="rId5" Type="http://schemas.openxmlformats.org/officeDocument/2006/relationships/hyperlink" Target="https://www.nds.org.au/images/resources/NDS-ZT-Recognising-Restrictive-Practices-guide_Final.pdf" TargetMode="External"/><Relationship Id="rId4" Type="http://schemas.openxmlformats.org/officeDocument/2006/relationships/hyperlink" Target="https://www.agedcarequality.gov.au/sites/default/files/media/overview-of-restrictive-practices_0.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4sportal.safetyandquality.gov.au/documenting-information" TargetMode="External"/><Relationship Id="rId7" Type="http://schemas.openxmlformats.org/officeDocument/2006/relationships/hyperlink" Target="https://providers.dffh.vic.gov.au/reporting-incidents"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safetyandquality.gov.au/standards/nsqhs-standards" TargetMode="External"/><Relationship Id="rId5" Type="http://schemas.openxmlformats.org/officeDocument/2006/relationships/hyperlink" Target="https://www.dss.gov.au/our-responsibilities/disability-and-carers/standards-and-quality-assurance/national-standards-for-disability-services" TargetMode="External"/><Relationship Id="rId4" Type="http://schemas.openxmlformats.org/officeDocument/2006/relationships/hyperlink" Target="https://www.agedcarequality.gov.au/providers/standard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f6TX42jhXTQ" TargetMode="External"/><Relationship Id="rId7" Type="http://schemas.openxmlformats.org/officeDocument/2006/relationships/hyperlink" Target="https://communitydoor.org.au/resources/administration/policies-procedures-templates"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myhealthrecord.gov.au/for-you-your-family/howtos/cancel-my-record" TargetMode="External"/><Relationship Id="rId5" Type="http://schemas.openxmlformats.org/officeDocument/2006/relationships/hyperlink" Target="https://www.myhealthrecord.gov.au/for-you-your-family/howtos/remove-information" TargetMode="External"/><Relationship Id="rId4" Type="http://schemas.openxmlformats.org/officeDocument/2006/relationships/hyperlink" Target="https://www.avant.org.au/Resources/Public/Storing-retaining-and-disposing-of-medical-record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erywellhealth.com/symptoms-of-epilepsy-120450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cbi.nlm.nih.gov/books/NBK43074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0AB274D-6912-765F-19EA-AAAC95C853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04B0286E-A923-48FA-B36F-EEBC0FF54EB0}" type="slidenum">
              <a:rPr lang="en-US" altLang="en-US">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
        <p:nvSpPr>
          <p:cNvPr id="17411" name="Rectangle 2">
            <a:extLst>
              <a:ext uri="{FF2B5EF4-FFF2-40B4-BE49-F238E27FC236}">
                <a16:creationId xmlns:a16="http://schemas.microsoft.com/office/drawing/2014/main" id="{3C49AE13-CCE7-95CD-BB4C-D92DE79085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5BCE5D34-B1F8-5091-D605-D3534D590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on your first day in a role with a community services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provider one of you patients has wandered of, how might you respond to a patient that has wandered?</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could be some traits or signs of a verbally abusive person?</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Strategies for dealing with someone who is getting verbally offensive</a:t>
            </a:r>
            <a:endParaRPr lang="en-AU" sz="18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2832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73203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0516CC3-4316-D6A6-2DBB-2F0C17B9D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1E19943-E868-2636-456A-EE7AA4335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First video 6 minutes, second one 3 minutes. Watch second video.</a:t>
            </a:r>
          </a:p>
        </p:txBody>
      </p:sp>
      <p:sp>
        <p:nvSpPr>
          <p:cNvPr id="30724" name="Slide Number Placeholder 3">
            <a:extLst>
              <a:ext uri="{FF2B5EF4-FFF2-40B4-BE49-F238E27FC236}">
                <a16:creationId xmlns:a16="http://schemas.microsoft.com/office/drawing/2014/main" id="{35A84002-5851-53A5-C328-0D2D6A5D83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A47CC816-A126-4CB3-A120-69FEA0374F05}"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65DC3D9-18E7-3EF4-A260-B1320FAB2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F9D7FA-D13A-2C2E-B7E7-3B1D61ACA103}"/>
              </a:ext>
            </a:extLst>
          </p:cNvPr>
          <p:cNvSpPr>
            <a:spLocks noGrp="1"/>
          </p:cNvSpPr>
          <p:nvPr>
            <p:ph type="body" idx="1"/>
          </p:nvPr>
        </p:nvSpPr>
        <p:spPr/>
        <p:txBody>
          <a:bodyPr/>
          <a:lstStyle/>
          <a:p>
            <a:pPr defTabSz="923818">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what to do to better interact with others.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Good 1 minutes video</a:t>
            </a:r>
            <a:endParaRPr lang="en-US" b="0" dirty="0"/>
          </a:p>
        </p:txBody>
      </p:sp>
      <p:sp>
        <p:nvSpPr>
          <p:cNvPr id="32772" name="Slide Number Placeholder 3">
            <a:extLst>
              <a:ext uri="{FF2B5EF4-FFF2-40B4-BE49-F238E27FC236}">
                <a16:creationId xmlns:a16="http://schemas.microsoft.com/office/drawing/2014/main" id="{38CD192A-687B-611A-6866-8DADF1BD43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6D3A969C-F0FD-4CA9-8933-7887E78932F2}"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B84D45A-B510-BBC0-645A-9799AD94B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221175F-4DFF-72B6-841F-C0CCB898F6A2}"/>
              </a:ext>
            </a:extLst>
          </p:cNvPr>
          <p:cNvSpPr>
            <a:spLocks noGrp="1"/>
          </p:cNvSpPr>
          <p:nvPr>
            <p:ph type="body" idx="1"/>
          </p:nvPr>
        </p:nvSpPr>
        <p:spPr/>
        <p:txBody>
          <a:bodyPr/>
          <a:lstStyle/>
          <a:p>
            <a:pPr fontAlgn="auto">
              <a:spcBef>
                <a:spcPts val="0"/>
              </a:spcBef>
              <a:spcAft>
                <a:spcPts val="0"/>
              </a:spcAft>
              <a:defRPr/>
            </a:pPr>
            <a:r>
              <a:rPr lang="en-US" dirty="0"/>
              <a:t>Good video case study. Overdosed,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Upon watching video: Make a list of  what went wrong here and what communication skills should be used here to help a patient or client. Mind map what other issues could arise.</a:t>
            </a:r>
            <a:endParaRPr lang="en-AU" sz="1800" dirty="0">
              <a:effectLst/>
              <a:latin typeface="Times New Roman" panose="02020603050405020304" pitchFamily="18" charset="0"/>
              <a:ea typeface="Times New Roman" panose="02020603050405020304" pitchFamily="18" charset="0"/>
            </a:endParaRPr>
          </a:p>
        </p:txBody>
      </p:sp>
      <p:sp>
        <p:nvSpPr>
          <p:cNvPr id="34820" name="Slide Number Placeholder 3">
            <a:extLst>
              <a:ext uri="{FF2B5EF4-FFF2-40B4-BE49-F238E27FC236}">
                <a16:creationId xmlns:a16="http://schemas.microsoft.com/office/drawing/2014/main" id="{185EEA82-CA50-D1B7-2312-B2FE97E11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1A9CFB32-AC61-436D-AD5C-C07F24914A2C}" type="slidenum">
              <a:rPr lang="en-US" altLang="en-US">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B90B3DD-DD39-43B5-0993-A697208E9C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1019C2-397A-DB9C-32EE-4C24422AB1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to be an active listener, what should you do? (</a:t>
            </a:r>
            <a:r>
              <a:rPr lang="en-AU" sz="1800" b="0" dirty="0">
                <a:effectLst/>
                <a:latin typeface="Calibri" panose="020F0502020204030204" pitchFamily="34" charset="0"/>
                <a:ea typeface="Calibri" panose="020F0502020204030204" pitchFamily="34" charset="0"/>
                <a:cs typeface="Times New Roman" panose="02020603050405020304" pitchFamily="18" charset="0"/>
              </a:rPr>
              <a:t>Video 6:30 and 7 minutes. Left one better.)</a:t>
            </a: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Questioning</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Open- ended questions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Closed-ended questions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Leading questions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Probing questions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Paraphrasing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the questioning techniques, for example discuss how effective questioning can lead to good communication between healthcare workers and consumers or colleagues. Some good techniques are listed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Access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dirty="0">
              <a:effectLst/>
              <a:latin typeface="Times New Roman" panose="02020603050405020304" pitchFamily="18" charset="0"/>
              <a:ea typeface="Times New Roman" panose="02020603050405020304" pitchFamily="18" charset="0"/>
            </a:endParaRPr>
          </a:p>
          <a:p>
            <a:pPr fontAlgn="auto">
              <a:spcBef>
                <a:spcPts val="0"/>
              </a:spcBef>
              <a:spcAft>
                <a:spcPts val="0"/>
              </a:spcAft>
              <a:defRPr/>
            </a:pPr>
            <a:endParaRPr lang="en-US" b="0" dirty="0"/>
          </a:p>
          <a:p>
            <a:pPr fontAlgn="auto">
              <a:spcBef>
                <a:spcPts val="0"/>
              </a:spcBef>
              <a:spcAft>
                <a:spcPts val="0"/>
              </a:spcAft>
              <a:defRPr/>
            </a:pPr>
            <a:endParaRPr lang="en-US" dirty="0"/>
          </a:p>
        </p:txBody>
      </p:sp>
      <p:sp>
        <p:nvSpPr>
          <p:cNvPr id="36868" name="Slide Number Placeholder 3">
            <a:extLst>
              <a:ext uri="{FF2B5EF4-FFF2-40B4-BE49-F238E27FC236}">
                <a16:creationId xmlns:a16="http://schemas.microsoft.com/office/drawing/2014/main" id="{A481CE8B-2172-516E-3BC7-03EF225DB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2CB87F0A-EC24-4E9F-B51E-CE07D06BE3B8}" type="slidenum">
              <a:rPr lang="en-US" altLang="en-US">
                <a:solidFill>
                  <a:srgbClr val="000000"/>
                </a:solidFill>
                <a:latin typeface="Calibri" panose="020F0502020204030204" pitchFamily="34" charset="0"/>
              </a:rPr>
              <a:pPr/>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Identifying situations of conflict using observation methods and recognising strategies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24</a:t>
            </a:fld>
            <a:endParaRPr lang="en-US" altLang="en-US"/>
          </a:p>
        </p:txBody>
      </p:sp>
    </p:spTree>
    <p:extLst>
      <p:ext uri="{BB962C8B-B14F-4D97-AF65-F5344CB8AC3E}">
        <p14:creationId xmlns:p14="http://schemas.microsoft.com/office/powerpoint/2010/main" val="249534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EB2ADB3-C7C9-A4B8-A832-8800A50B9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C0BE31F-800F-683D-4838-E54DD5E967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when you are dealing with someone who is having difficulty in understanding, what might you do to better communicate with them?</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Language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Style</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Use negotiation techniques- Access more discussion points 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Practical negotiating skills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Identify the problem or reason for conflict and all its working parts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Identify and explore what needs to be done to address the conflict and a range of possible solutions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Select a solution and implement it</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Review and determine the solution’s success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Examine cause and effect </a:t>
            </a:r>
            <a:endParaRPr lang="en-AU" sz="1800" dirty="0">
              <a:effectLst/>
              <a:latin typeface="Times New Roman" panose="02020603050405020304" pitchFamily="18" charset="0"/>
              <a:ea typeface="Times New Roman" panose="02020603050405020304" pitchFamily="18" charset="0"/>
            </a:endParaRPr>
          </a:p>
          <a:p>
            <a:pPr fontAlgn="auto">
              <a:spcBef>
                <a:spcPts val="0"/>
              </a:spcBef>
              <a:spcAft>
                <a:spcPts val="0"/>
              </a:spcAft>
              <a:defRPr/>
            </a:pPr>
            <a:endParaRPr lang="en-US" dirty="0"/>
          </a:p>
        </p:txBody>
      </p:sp>
      <p:sp>
        <p:nvSpPr>
          <p:cNvPr id="38916" name="Slide Number Placeholder 3">
            <a:extLst>
              <a:ext uri="{FF2B5EF4-FFF2-40B4-BE49-F238E27FC236}">
                <a16:creationId xmlns:a16="http://schemas.microsoft.com/office/drawing/2014/main" id="{063CA9B1-9B7C-05B0-7947-B70F5DDC1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1808B66-5050-49D7-B346-4704D8EA8DC7}" type="slidenum">
              <a:rPr lang="en-US" altLang="en-US">
                <a:solidFill>
                  <a:srgbClr val="000000"/>
                </a:solidFill>
                <a:latin typeface="Calibri" panose="020F0502020204030204" pitchFamily="34" charset="0"/>
              </a:rPr>
              <a:pPr/>
              <a:t>29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2084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3025788-05AC-4A3C-B938-5F197D258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7DC72-9E21-9E95-2F65-D81EA5DEABED}"/>
              </a:ext>
            </a:extLst>
          </p:cNvPr>
          <p:cNvSpPr>
            <a:spLocks noGrp="1"/>
          </p:cNvSpPr>
          <p:nvPr>
            <p:ph type="body" idx="1"/>
          </p:nvPr>
        </p:nvSpPr>
        <p:spPr/>
        <p:txBody>
          <a:bodyPr/>
          <a:lstStyle/>
          <a:p>
            <a:pPr fontAlgn="auto">
              <a:spcBef>
                <a:spcPts val="0"/>
              </a:spcBef>
              <a:spcAft>
                <a:spcPts val="0"/>
              </a:spcAft>
              <a:defRPr/>
            </a:pPr>
            <a:r>
              <a:rPr lang="en-US" dirty="0"/>
              <a:t>Webpage needs registration.</a:t>
            </a:r>
          </a:p>
          <a:p>
            <a:pPr fontAlgn="auto">
              <a:spcBef>
                <a:spcPts val="0"/>
              </a:spcBef>
              <a:spcAft>
                <a:spcPts val="0"/>
              </a:spcAft>
              <a:defRPr/>
            </a:pPr>
            <a:endParaRPr lang="en-US" dirty="0"/>
          </a:p>
        </p:txBody>
      </p:sp>
      <p:sp>
        <p:nvSpPr>
          <p:cNvPr id="40964" name="Slide Number Placeholder 3">
            <a:extLst>
              <a:ext uri="{FF2B5EF4-FFF2-40B4-BE49-F238E27FC236}">
                <a16:creationId xmlns:a16="http://schemas.microsoft.com/office/drawing/2014/main" id="{CB86453B-E47C-BE40-0D40-3F4FA57270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160E32DA-C2FF-42D5-AAD7-325EE5B196EC}" type="slidenum">
              <a:rPr lang="en-US" altLang="en-US">
                <a:solidFill>
                  <a:srgbClr val="000000"/>
                </a:solidFill>
                <a:latin typeface="Calibri" panose="020F0502020204030204" pitchFamily="34" charset="0"/>
              </a:rPr>
              <a:pPr/>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3359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might be some side effects of medication provided to patients in a community services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setting?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Interest box</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Respond to behaviours of concern</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32</a:t>
            </a:fld>
            <a:endParaRPr lang="en-US" altLang="en-US"/>
          </a:p>
        </p:txBody>
      </p:sp>
    </p:spTree>
    <p:extLst>
      <p:ext uri="{BB962C8B-B14F-4D97-AF65-F5344CB8AC3E}">
        <p14:creationId xmlns:p14="http://schemas.microsoft.com/office/powerpoint/2010/main" val="241707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54B6207-1170-3866-EC62-D31B671F5E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7122BD3-FE4D-9CAE-34C0-D4B6D080BFB5}"/>
              </a:ext>
            </a:extLst>
          </p:cNvPr>
          <p:cNvSpPr>
            <a:spLocks noGrp="1"/>
          </p:cNvSpPr>
          <p:nvPr>
            <p:ph type="body" idx="1"/>
          </p:nvPr>
        </p:nvSpPr>
        <p:spPr/>
        <p:txBody>
          <a:bodyPr/>
          <a:lstStyle/>
          <a:p>
            <a:pPr fontAlgn="auto">
              <a:spcBef>
                <a:spcPts val="0"/>
              </a:spcBef>
              <a:spcAft>
                <a:spcPts val="0"/>
              </a:spcAft>
              <a:defRPr/>
            </a:pPr>
            <a:r>
              <a:rPr lang="en-US" dirty="0"/>
              <a:t>Video for young kids</a:t>
            </a:r>
          </a:p>
        </p:txBody>
      </p:sp>
      <p:sp>
        <p:nvSpPr>
          <p:cNvPr id="19460" name="Slide Number Placeholder 3">
            <a:extLst>
              <a:ext uri="{FF2B5EF4-FFF2-40B4-BE49-F238E27FC236}">
                <a16:creationId xmlns:a16="http://schemas.microsoft.com/office/drawing/2014/main" id="{06EDCD0A-692F-B916-6741-8D3DA1F234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B1012EA-3328-417F-8321-9F665E89B169}"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81A92FA-DCCA-E4D3-5B84-B026940FF8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BCD7ECD-5975-A5BC-E928-4CB301CA2A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are five ways of keeping your self safe when responding to behaviours of concern?</a:t>
            </a: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Staff safety and support – Access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Worksafe</a:t>
            </a:r>
            <a:r>
              <a:rPr lang="en-AU" sz="1800" dirty="0">
                <a:effectLst/>
                <a:latin typeface="Calibri" panose="020F0502020204030204" pitchFamily="34" charset="0"/>
                <a:ea typeface="Calibri" panose="020F0502020204030204" pitchFamily="34" charset="0"/>
                <a:cs typeface="Times New Roman" panose="02020603050405020304" pitchFamily="18" charset="0"/>
              </a:rPr>
              <a:t> website for more discussion points and resources: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Occupational violence and aggression</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how could you be helpful when dealing with behaviours of concern?</a:t>
            </a: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Role models and confident assertive behaviour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Carry out interventions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Legal and ethical considerations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Preventing and managing aggression and violence. Recognise situations beyond the scope of your role </a:t>
            </a:r>
            <a:endParaRPr lang="en-AU" sz="1800" dirty="0">
              <a:effectLst/>
              <a:latin typeface="Times New Roman" panose="02020603050405020304" pitchFamily="18" charset="0"/>
              <a:ea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the ethical considerations that need to be considered when working across any community services organisation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Your duty of care obligations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Duty of Care</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Comcare website and discuss each duty in detail. Explain the consequences of not adhering to these requirements during behaviour support.</a:t>
            </a:r>
            <a:endParaRPr lang="en-AU" sz="1800" dirty="0">
              <a:effectLst/>
              <a:latin typeface="Times New Roman" panose="02020603050405020304" pitchFamily="18" charset="0"/>
              <a:ea typeface="Times New Roman" panose="02020603050405020304" pitchFamily="18" charset="0"/>
            </a:endParaRP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provide me with at least five tips for helping to ensure duty of care is the best being offered when dealing with behaviours of concern? </a:t>
            </a: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Confidentiality and privacy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Tips for upholding a client’s privacy and confidentiality &amp; Legislative Acts that mandate the confidentiality of community services clients</a:t>
            </a:r>
            <a:endParaRPr lang="en-AU" sz="1800" dirty="0">
              <a:effectLst/>
              <a:latin typeface="Times New Roman" panose="02020603050405020304" pitchFamily="18" charset="0"/>
              <a:ea typeface="Times New Roman" panose="02020603050405020304" pitchFamily="18" charset="0"/>
            </a:endParaRPr>
          </a:p>
        </p:txBody>
      </p:sp>
      <p:sp>
        <p:nvSpPr>
          <p:cNvPr id="63492" name="Slide Number Placeholder 3">
            <a:extLst>
              <a:ext uri="{FF2B5EF4-FFF2-40B4-BE49-F238E27FC236}">
                <a16:creationId xmlns:a16="http://schemas.microsoft.com/office/drawing/2014/main" id="{331352D3-7CC6-C3FD-465B-9D5B25D9C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BE9ACD8A-A57F-4E34-A758-138DA9F6C88B}" type="slidenum">
              <a:rPr lang="en-US" altLang="en-US">
                <a:solidFill>
                  <a:srgbClr val="000000"/>
                </a:solidFill>
                <a:latin typeface="Calibri" panose="020F0502020204030204" pitchFamily="34" charset="0"/>
              </a:rPr>
              <a:pPr/>
              <a:t>37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It could be an appropriate time to have students commence Assessment Task 2- </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Case studies (ABCD)  </a:t>
            </a: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Carry out interventions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38</a:t>
            </a:fld>
            <a:endParaRPr lang="en-US" altLang="en-US"/>
          </a:p>
        </p:txBody>
      </p:sp>
    </p:spTree>
    <p:extLst>
      <p:ext uri="{BB962C8B-B14F-4D97-AF65-F5344CB8AC3E}">
        <p14:creationId xmlns:p14="http://schemas.microsoft.com/office/powerpoint/2010/main" val="331542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16D3D78-D761-582F-EAE6-91ED04F3F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50F4C17-D96E-285C-217B-5AAF4E7FF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338">
              <a:spcBef>
                <a:spcPct val="0"/>
              </a:spcBef>
            </a:pPr>
            <a:endParaRPr lang="en-US" altLang="en-US" dirty="0"/>
          </a:p>
        </p:txBody>
      </p:sp>
      <p:sp>
        <p:nvSpPr>
          <p:cNvPr id="26628" name="Slide Number Placeholder 3">
            <a:extLst>
              <a:ext uri="{FF2B5EF4-FFF2-40B4-BE49-F238E27FC236}">
                <a16:creationId xmlns:a16="http://schemas.microsoft.com/office/drawing/2014/main" id="{2982F688-AAB3-E748-A361-D0D0FBF7CE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60AA2620-E1C9-4864-B3B2-297EA44B6706}" type="slidenum">
              <a:rPr lang="en-US" altLang="en-US">
                <a:solidFill>
                  <a:srgbClr val="000000"/>
                </a:solidFill>
                <a:latin typeface="Calibri" panose="020F0502020204030204" pitchFamily="34" charset="0"/>
              </a:rPr>
              <a:pPr/>
              <a:t>43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8477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16D3D78-D761-582F-EAE6-91ED04F3F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50F4C17-D96E-285C-217B-5AAF4E7FF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338">
              <a:spcBef>
                <a:spcPct val="0"/>
              </a:spcBef>
            </a:pPr>
            <a:r>
              <a:rPr lang="en-AU" sz="1800" dirty="0">
                <a:effectLst/>
                <a:latin typeface="Calibri" panose="020F0502020204030204" pitchFamily="34" charset="0"/>
                <a:ea typeface="Calibri" panose="020F0502020204030204" pitchFamily="34" charset="0"/>
                <a:cs typeface="Times New Roman" panose="02020603050405020304" pitchFamily="18" charset="0"/>
              </a:rPr>
              <a:t>Video 1: How would you like your health information which is personal to be handled? Mind map to what is expected in a health workplace?</a:t>
            </a: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Learning Activity 6- Create a staff fact sheet of do’s and don’ts </a:t>
            </a: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Learning Activity 7- Who to call and what to do?</a:t>
            </a:r>
          </a:p>
          <a:p>
            <a:pPr marL="342900" marR="0" lvl="0" indent="-342900">
              <a:spcBef>
                <a:spcPts val="0"/>
              </a:spcBef>
              <a:spcAft>
                <a:spcPts val="0"/>
              </a:spcAft>
              <a:buFont typeface="Symbol" panose="05050102010706020507" pitchFamily="18"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humans have four specific rights, what are they? -</a:t>
            </a:r>
            <a:r>
              <a:rPr lang="en-AU" sz="1000" dirty="0">
                <a:effectLst/>
                <a:latin typeface="Calibri" panose="020F0502020204030204" pitchFamily="34" charset="0"/>
                <a:ea typeface="Calibri" panose="020F0502020204030204" pitchFamily="34" charset="0"/>
                <a:cs typeface="Times New Roman" panose="02020603050405020304" pitchFamily="18" charset="0"/>
              </a:rPr>
              <a:t> Watch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video</a:t>
            </a:r>
            <a:r>
              <a:rPr lang="en-AU" sz="1000" dirty="0">
                <a:effectLst/>
                <a:latin typeface="Calibri" panose="020F0502020204030204" pitchFamily="34" charset="0"/>
                <a:ea typeface="Calibri" panose="020F0502020204030204" pitchFamily="34" charset="0"/>
                <a:cs typeface="Times New Roman" panose="02020603050405020304" pitchFamily="18" charset="0"/>
              </a:rPr>
              <a:t> explaining the importance of human rights.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Patient constraints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Patient imprisonment – Access more information about restrictive practices as discussions into whether it is legal and ethical and under what circumstances they may be approved?-</a:t>
            </a:r>
            <a:r>
              <a:rPr lang="en-AU" sz="1200" dirty="0">
                <a:effectLst/>
                <a:latin typeface="Times New Roman" panose="02020603050405020304" pitchFamily="18" charset="0"/>
                <a:ea typeface="Times New Roman" panose="02020603050405020304" pitchFamily="18" charset="0"/>
              </a:rPr>
              <a:t> </a:t>
            </a:r>
            <a:br>
              <a:rPr lang="en-AU" sz="1200" dirty="0">
                <a:effectLst/>
                <a:latin typeface="Times New Roman" panose="02020603050405020304" pitchFamily="18" charset="0"/>
                <a:ea typeface="Times New Roman" panose="02020603050405020304" pitchFamily="18" charset="0"/>
              </a:rPr>
            </a:br>
            <a:r>
              <a:rPr lang="en-AU" sz="1050" u="sng" dirty="0">
                <a:solidFill>
                  <a:srgbClr val="0563C1"/>
                </a:solidFill>
                <a:effectLst/>
                <a:latin typeface="Calibri" panose="020F0502020204030204" pitchFamily="34" charset="0"/>
                <a:ea typeface="Times New Roman" panose="02020603050405020304" pitchFamily="18" charset="0"/>
                <a:hlinkClick r:id="rId4"/>
              </a:rPr>
              <a:t>https://www.agedcarequality.gov.au/sites/default/files/media/overview-of-restrictive-practices_0.pdf</a:t>
            </a:r>
            <a:r>
              <a:rPr lang="en-AU" sz="1050" dirty="0">
                <a:solidFill>
                  <a:srgbClr val="1A0DAB"/>
                </a:solidFill>
                <a:effectLst/>
                <a:latin typeface="Calibri" panose="020F0502020204030204" pitchFamily="34" charset="0"/>
                <a:ea typeface="Times New Roman" panose="02020603050405020304" pitchFamily="18" charset="0"/>
              </a:rPr>
              <a:t> </a:t>
            </a:r>
            <a:endParaRPr lang="en-AU" sz="1200" dirty="0">
              <a:effectLst/>
              <a:latin typeface="Times New Roman" panose="02020603050405020304" pitchFamily="18" charset="0"/>
              <a:ea typeface="Times New Roman" panose="02020603050405020304" pitchFamily="18" charset="0"/>
            </a:endParaRPr>
          </a:p>
          <a:p>
            <a:pPr marL="504190" marR="0">
              <a:spcBef>
                <a:spcPts val="0"/>
              </a:spcBef>
              <a:spcAft>
                <a:spcPts val="0"/>
              </a:spcAft>
            </a:pPr>
            <a:r>
              <a:rPr lang="en-AU" sz="1050" dirty="0">
                <a:solidFill>
                  <a:srgbClr val="000000"/>
                </a:solidFill>
                <a:effectLst/>
                <a:latin typeface="Calibri" panose="020F0502020204030204" pitchFamily="34" charset="0"/>
                <a:ea typeface="Times New Roman" panose="02020603050405020304" pitchFamily="18" charset="0"/>
              </a:rPr>
              <a:t>AND</a:t>
            </a:r>
            <a:endParaRPr lang="en-AU" sz="1200" dirty="0">
              <a:effectLst/>
              <a:latin typeface="Times New Roman" panose="02020603050405020304" pitchFamily="18" charset="0"/>
              <a:ea typeface="Times New Roman" panose="02020603050405020304" pitchFamily="18" charset="0"/>
            </a:endParaRPr>
          </a:p>
          <a:p>
            <a:pPr marL="504190" marR="0">
              <a:spcBef>
                <a:spcPts val="0"/>
              </a:spcBef>
              <a:spcAft>
                <a:spcPts val="0"/>
              </a:spcAft>
            </a:pPr>
            <a:r>
              <a:rPr lang="en-AU" sz="1050" u="sng" dirty="0">
                <a:solidFill>
                  <a:srgbClr val="0563C1"/>
                </a:solidFill>
                <a:effectLst/>
                <a:latin typeface="Calibri" panose="020F0502020204030204" pitchFamily="34" charset="0"/>
                <a:ea typeface="Times New Roman" panose="02020603050405020304" pitchFamily="18" charset="0"/>
                <a:hlinkClick r:id="rId5"/>
              </a:rPr>
              <a:t>https://www.nds.org.au/images/resources/NDS-ZT-Recognising-Restrictive-Practices-guide_Final.pdf</a:t>
            </a:r>
            <a:r>
              <a:rPr lang="en-AU" sz="1200" dirty="0">
                <a:effectLst/>
                <a:latin typeface="Calibri" panose="020F0502020204030204" pitchFamily="34" charset="0"/>
                <a:ea typeface="Times New Roman" panose="02020603050405020304" pitchFamily="18" charset="0"/>
              </a:rPr>
              <a:t>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Patient abuse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Carry out interventions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Complete reporting requirements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Occupational violence and aggression</a:t>
            </a:r>
            <a:endParaRPr lang="en-AU"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altLang="en-US" dirty="0"/>
          </a:p>
        </p:txBody>
      </p:sp>
      <p:sp>
        <p:nvSpPr>
          <p:cNvPr id="26628" name="Slide Number Placeholder 3">
            <a:extLst>
              <a:ext uri="{FF2B5EF4-FFF2-40B4-BE49-F238E27FC236}">
                <a16:creationId xmlns:a16="http://schemas.microsoft.com/office/drawing/2014/main" id="{2982F688-AAB3-E748-A361-D0D0FBF7CE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60AA2620-E1C9-4864-B3B2-297EA44B6706}" type="slidenum">
              <a:rPr lang="en-US" altLang="en-US">
                <a:solidFill>
                  <a:srgbClr val="000000"/>
                </a:solidFill>
                <a:latin typeface="Calibri" panose="020F0502020204030204" pitchFamily="34" charset="0"/>
              </a:rPr>
              <a:pPr/>
              <a:t>44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7786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2C085DB-D2E4-B919-2415-254051675F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FFF502E-0C3D-C0D1-45A5-A74DA3D7F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ASK-what will good and effective incident reporting include?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when documenting this information in your report it is also important to do what?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Report incidents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are six purposes of a client report?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Prepare report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documentation requirements in health and community services. Access more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Discuss what a high-quality documentation looks like. Mind map documentation requirements to relevant standards within the industry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Aged care quality standards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Disability service standards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NSQHS Standards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more information on incident reporting as per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DFFH website</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more information.</a:t>
            </a:r>
            <a:endParaRPr lang="en-AU" sz="1800" dirty="0">
              <a:effectLst/>
              <a:latin typeface="Times New Roman" panose="02020603050405020304" pitchFamily="18" charset="0"/>
              <a:ea typeface="Times New Roman" panose="02020603050405020304" pitchFamily="18" charset="0"/>
            </a:endParaRPr>
          </a:p>
          <a:p>
            <a:pPr>
              <a:spcBef>
                <a:spcPct val="0"/>
              </a:spcBef>
            </a:pPr>
            <a:endParaRPr lang="en-US" altLang="en-US" dirty="0"/>
          </a:p>
        </p:txBody>
      </p:sp>
      <p:sp>
        <p:nvSpPr>
          <p:cNvPr id="61444" name="Slide Number Placeholder 3">
            <a:extLst>
              <a:ext uri="{FF2B5EF4-FFF2-40B4-BE49-F238E27FC236}">
                <a16:creationId xmlns:a16="http://schemas.microsoft.com/office/drawing/2014/main" id="{42A3574F-4B8A-EDDD-01E4-3C388670B7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23951C42-283B-4CEA-BCCA-9526CDE51CD4}" type="slidenum">
              <a:rPr lang="en-US" altLang="en-US">
                <a:solidFill>
                  <a:srgbClr val="000000"/>
                </a:solidFill>
                <a:latin typeface="Calibri" panose="020F0502020204030204" pitchFamily="34" charset="0"/>
              </a:rPr>
              <a:pPr/>
              <a:t>55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0821A5C-510A-9423-E75A-A83C01228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24C9FED-0AEA-2C9C-2B40-4A1B35392D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tell me four tips that could help them keep workplace documents and reports up to date?</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Based on the different standards reviewed before, discuss what continuous improvement means and what it aims to achieve. Discuss the PDCA cycle and how it assists in being compliant with standards in terms of keeping documents up-to-date. Plan Do Check Act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how records are removed by clicking 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Storing, retaining and disposing of medical records</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My Health Records- Remove or hide information by clicking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Also discuss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Cancel a My Health Record</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rPr>
              <a:t>Access </a:t>
            </a:r>
            <a:r>
              <a:rPr lang="en-AU" sz="1800" u="sng" dirty="0">
                <a:solidFill>
                  <a:srgbClr val="0563C1"/>
                </a:solidFill>
                <a:effectLst/>
                <a:latin typeface="Calibri" panose="020F0502020204030204" pitchFamily="34" charset="0"/>
                <a:ea typeface="Calibri" panose="020F0502020204030204" pitchFamily="34" charset="0"/>
                <a:hlinkClick r:id="rId7"/>
              </a:rPr>
              <a:t>Community Door website</a:t>
            </a:r>
            <a:r>
              <a:rPr lang="en-AU" sz="1800" dirty="0">
                <a:effectLst/>
                <a:latin typeface="Calibri" panose="020F0502020204030204" pitchFamily="34" charset="0"/>
                <a:ea typeface="Calibri" panose="020F0502020204030204" pitchFamily="34" charset="0"/>
              </a:rPr>
              <a:t> for policies ‘Information Management’ and ‘Archiving files’</a:t>
            </a:r>
            <a:endParaRPr lang="en-AU" sz="1800" dirty="0">
              <a:effectLst/>
              <a:latin typeface="Times New Roman" panose="02020603050405020304" pitchFamily="18" charset="0"/>
              <a:ea typeface="Times New Roman" panose="02020603050405020304" pitchFamily="18" charset="0"/>
            </a:endParaRPr>
          </a:p>
          <a:p>
            <a:pPr defTabSz="922338">
              <a:spcBef>
                <a:spcPct val="0"/>
              </a:spcBef>
            </a:pPr>
            <a:endParaRPr lang="en-US" altLang="en-US" dirty="0"/>
          </a:p>
        </p:txBody>
      </p:sp>
      <p:sp>
        <p:nvSpPr>
          <p:cNvPr id="28676" name="Slide Number Placeholder 3">
            <a:extLst>
              <a:ext uri="{FF2B5EF4-FFF2-40B4-BE49-F238E27FC236}">
                <a16:creationId xmlns:a16="http://schemas.microsoft.com/office/drawing/2014/main" id="{2904996E-C656-5DB1-D282-600188024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C494890E-9237-40E3-AD6E-8CC2C128C9F7}" type="slidenum">
              <a:rPr lang="en-US" altLang="en-US">
                <a:solidFill>
                  <a:srgbClr val="000000"/>
                </a:solidFill>
                <a:latin typeface="Calibri" panose="020F0502020204030204" pitchFamily="34" charset="0"/>
              </a:rPr>
              <a:pPr/>
              <a:t>57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231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FB7868A-C204-D3EB-6DA6-068077462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00D92E9-80A7-40DD-C71A-5A00EB5DB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organisations will have guidelines that need to be followed when preparing any report, what will these guidelines regard?</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there are four aspects involved in the preparation of a report, who can explain what they are?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When preparing reports. It is essential that you follow organisational requirements.</a:t>
            </a:r>
            <a:endParaRPr lang="en-AU" sz="1800" dirty="0">
              <a:effectLst/>
              <a:latin typeface="Times New Roman" panose="02020603050405020304" pitchFamily="18" charset="0"/>
              <a:ea typeface="Times New Roman" panose="02020603050405020304" pitchFamily="18" charset="0"/>
            </a:endParaRPr>
          </a:p>
          <a:p>
            <a:pPr>
              <a:spcBef>
                <a:spcPct val="0"/>
              </a:spcBef>
            </a:pPr>
            <a:r>
              <a:rPr lang="en-US" b="0" i="0" dirty="0">
                <a:solidFill>
                  <a:srgbClr val="606060"/>
                </a:solidFill>
                <a:effectLst/>
                <a:latin typeface="OpenSansRegular"/>
              </a:rPr>
              <a:t>four key steps: incident description, identification of causes, identification of changes to the organisation and work processes, and learning</a:t>
            </a:r>
          </a:p>
          <a:p>
            <a:pPr>
              <a:spcBef>
                <a:spcPct val="0"/>
              </a:spcBef>
            </a:pPr>
            <a:endParaRPr lang="en-US" altLang="en-US" dirty="0"/>
          </a:p>
        </p:txBody>
      </p:sp>
      <p:sp>
        <p:nvSpPr>
          <p:cNvPr id="24580" name="Slide Number Placeholder 3">
            <a:extLst>
              <a:ext uri="{FF2B5EF4-FFF2-40B4-BE49-F238E27FC236}">
                <a16:creationId xmlns:a16="http://schemas.microsoft.com/office/drawing/2014/main" id="{4A46FD5E-A33B-9B07-7E61-221044A09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AE889BB-C86C-473C-9E98-67B0465386B1}" type="slidenum">
              <a:rPr lang="en-US" altLang="en-US">
                <a:solidFill>
                  <a:srgbClr val="000000"/>
                </a:solidFill>
                <a:latin typeface="Calibri" panose="020F0502020204030204" pitchFamily="34" charset="0"/>
              </a:rPr>
              <a:pPr/>
              <a:t>58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58942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FB7868A-C204-D3EB-6DA6-068077462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00D92E9-80A7-40DD-C71A-5A00EB5DB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what could be the first three steps of a critical incident policy or report? </a:t>
            </a:r>
          </a:p>
          <a:p>
            <a:pPr>
              <a:spcBef>
                <a:spcPct val="0"/>
              </a:spcBef>
            </a:pPr>
            <a:endParaRPr lang="en-US" altLang="en-US" dirty="0"/>
          </a:p>
        </p:txBody>
      </p:sp>
      <p:sp>
        <p:nvSpPr>
          <p:cNvPr id="24580" name="Slide Number Placeholder 3">
            <a:extLst>
              <a:ext uri="{FF2B5EF4-FFF2-40B4-BE49-F238E27FC236}">
                <a16:creationId xmlns:a16="http://schemas.microsoft.com/office/drawing/2014/main" id="{4A46FD5E-A33B-9B07-7E61-221044A09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AE889BB-C86C-473C-9E98-67B0465386B1}" type="slidenum">
              <a:rPr lang="en-US" altLang="en-US">
                <a:solidFill>
                  <a:srgbClr val="000000"/>
                </a:solidFill>
                <a:latin typeface="Calibri" panose="020F0502020204030204" pitchFamily="34" charset="0"/>
              </a:rPr>
              <a:pPr/>
              <a:t>59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9906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6D177CF-FA7C-8194-97CB-9EB88924CB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1AB8C8B6-67B3-F491-DEB8-385D21F3DA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9268" name="Slide Number Placeholder 3">
            <a:extLst>
              <a:ext uri="{FF2B5EF4-FFF2-40B4-BE49-F238E27FC236}">
                <a16:creationId xmlns:a16="http://schemas.microsoft.com/office/drawing/2014/main" id="{8190F7B7-D307-E863-E2EF-2E977C007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4C52D7CE-C0EB-4C52-B777-97B3CC23D0A0}" type="slidenum">
              <a:rPr lang="en-US" altLang="en-US">
                <a:solidFill>
                  <a:srgbClr val="000000"/>
                </a:solidFill>
                <a:latin typeface="Calibri" panose="020F0502020204030204" pitchFamily="34" charset="0"/>
              </a:rPr>
              <a:pPr/>
              <a:t>64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essential elements: Honesty, courage, accountability, fairness, compassion/respect</a:t>
            </a:r>
            <a:endParaRPr lang="en-AU"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3</a:t>
            </a:fld>
            <a:endParaRPr lang="en-US" altLang="en-US"/>
          </a:p>
        </p:txBody>
      </p:sp>
    </p:spTree>
    <p:extLst>
      <p:ext uri="{BB962C8B-B14F-4D97-AF65-F5344CB8AC3E}">
        <p14:creationId xmlns:p14="http://schemas.microsoft.com/office/powerpoint/2010/main" val="118682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can you do to effectively de-escalate a situation?</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what can you do to engage better with a patient when resolving an issue?</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in the situation of using a quiet space what might you do to ensure your personal safety?</a:t>
            </a:r>
          </a:p>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b="1" dirty="0">
                <a:effectLst/>
                <a:latin typeface="Calibri" panose="020F0502020204030204" pitchFamily="34" charset="0"/>
                <a:ea typeface="Calibri" panose="020F0502020204030204" pitchFamily="34" charset="0"/>
                <a:cs typeface="Times New Roman" panose="02020603050405020304" pitchFamily="18" charset="0"/>
              </a:rPr>
              <a:t>ASK- what can data tell you about your community services</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b="1" dirty="0">
                <a:effectLst/>
                <a:latin typeface="Calibri" panose="020F0502020204030204" pitchFamily="34" charset="0"/>
                <a:ea typeface="Calibri" panose="020F0502020204030204" pitchFamily="34" charset="0"/>
                <a:cs typeface="Times New Roman" panose="02020603050405020304" pitchFamily="18" charset="0"/>
              </a:rPr>
              <a:t>patients?</a:t>
            </a:r>
            <a:r>
              <a:rPr lang="en-AU" sz="1200" b="1" dirty="0">
                <a:effectLst/>
                <a:latin typeface="Calibri" panose="020F0502020204030204" pitchFamily="34" charset="0"/>
                <a:ea typeface="Calibri" panose="020F0502020204030204" pitchFamily="34" charset="0"/>
              </a:rPr>
              <a:t>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Aggression</a:t>
            </a:r>
            <a:endParaRPr lang="en-AU" sz="1200" dirty="0">
              <a:effectLst/>
              <a:latin typeface="Times New Roman" panose="02020603050405020304" pitchFamily="18" charset="0"/>
              <a:ea typeface="Times New Roman" panose="02020603050405020304" pitchFamily="18" charset="0"/>
            </a:endParaRPr>
          </a:p>
          <a:p>
            <a:r>
              <a:rPr lang="en-AU" sz="1000" dirty="0">
                <a:effectLst/>
                <a:latin typeface="Calibri" panose="020F0502020204030204" pitchFamily="34" charset="0"/>
                <a:ea typeface="Calibri" panose="020F0502020204030204" pitchFamily="34" charset="0"/>
                <a:cs typeface="Times New Roman" panose="02020603050405020304" pitchFamily="18" charset="0"/>
              </a:rPr>
              <a:t>Strategies for dealing with aggressive behaviour</a:t>
            </a:r>
            <a:r>
              <a:rPr lang="en-AU" sz="1200" b="1" dirty="0">
                <a:effectLst/>
                <a:latin typeface="Calibri" panose="020F0502020204030204" pitchFamily="34" charset="0"/>
                <a:ea typeface="Calibri" panose="020F0502020204030204" pitchFamily="34" charset="0"/>
              </a:rPr>
              <a:t> </a:t>
            </a:r>
            <a:endParaRPr lang="en-US" dirty="0"/>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Identifying situations of conflict using observation methods and recognising strategies</a:t>
            </a: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situations examples where a person’s responsible behaviour may be diminished: For example- mental health, disorders and conditions of the brain, cognitive issues, medications, influence of alcohol and/or drugs etc.</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Observe individual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Use formal and informal methods to observe </a:t>
            </a:r>
          </a:p>
          <a:p>
            <a:pPr marL="742950" marR="0" lvl="1" indent="-285750">
              <a:spcBef>
                <a:spcPts val="0"/>
              </a:spcBef>
              <a:spcAft>
                <a:spcPts val="0"/>
              </a:spcAft>
              <a:buFont typeface="Wingdings" panose="05000000000000000000" pitchFamily="2" charset="2"/>
              <a:buChar cha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5</a:t>
            </a:fld>
            <a:endParaRPr lang="en-US" altLang="en-US"/>
          </a:p>
        </p:txBody>
      </p:sp>
    </p:spTree>
    <p:extLst>
      <p:ext uri="{BB962C8B-B14F-4D97-AF65-F5344CB8AC3E}">
        <p14:creationId xmlns:p14="http://schemas.microsoft.com/office/powerpoint/2010/main" val="304914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42950" marR="0" lvl="1" indent="-285750">
              <a:spcBef>
                <a:spcPts val="0"/>
              </a:spcBef>
              <a:spcAft>
                <a:spcPts val="0"/>
              </a:spcAft>
              <a:buFont typeface="Wingdings" panose="05000000000000000000" pitchFamily="2"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 who can explain eight causes of short-term confusion?</a:t>
            </a:r>
            <a:endParaRPr lang="en-AU" sz="1800" dirty="0">
              <a:effectLst/>
              <a:latin typeface="Times New Roman" panose="02020603050405020304" pitchFamily="18" charset="0"/>
              <a:ea typeface="Times New Roman" panose="02020603050405020304" pitchFamily="18" charset="0"/>
            </a:endParaRPr>
          </a:p>
          <a:p>
            <a:pPr algn="l" fontAlgn="base"/>
            <a:r>
              <a:rPr lang="en-AU" b="0" i="0" dirty="0">
                <a:solidFill>
                  <a:srgbClr val="212121"/>
                </a:solidFill>
                <a:effectLst/>
                <a:latin typeface="Merriweather" panose="020F0502020204030204" pitchFamily="2" charset="0"/>
              </a:rPr>
              <a:t>There are several medical causes of confusion. A mnemonic that is used to help remember common causes of confusion is AEIOU-TIPS:</a:t>
            </a:r>
            <a:r>
              <a:rPr lang="en-AU" b="0" i="0" u="none" strike="noStrike" baseline="30000" dirty="0">
                <a:solidFill>
                  <a:srgbClr val="0000EE"/>
                </a:solidFill>
                <a:effectLst/>
                <a:latin typeface="Merriweather" panose="020F0502020204030204" pitchFamily="2" charset="0"/>
              </a:rPr>
              <a:t>8</a:t>
            </a:r>
            <a:endParaRPr lang="en-AU" b="0" i="0" dirty="0">
              <a:solidFill>
                <a:srgbClr val="212121"/>
              </a:solidFill>
              <a:effectLst/>
              <a:latin typeface="Merriweather" panose="020F0502020204030204" pitchFamily="2" charset="0"/>
            </a:endParaRP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A:</a:t>
            </a:r>
            <a:r>
              <a:rPr lang="en-AU" b="0" i="0" dirty="0">
                <a:solidFill>
                  <a:srgbClr val="212121"/>
                </a:solidFill>
                <a:effectLst/>
                <a:latin typeface="Merriweather" panose="020F0502020204030204" pitchFamily="2" charset="0"/>
              </a:rPr>
              <a:t> Alcohol</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E:</a:t>
            </a:r>
            <a:r>
              <a:rPr lang="en-AU" b="0" i="0" dirty="0">
                <a:solidFill>
                  <a:srgbClr val="212121"/>
                </a:solidFill>
                <a:effectLst/>
                <a:latin typeface="Merriweather" panose="020F0502020204030204" pitchFamily="2" charset="0"/>
              </a:rPr>
              <a:t> </a:t>
            </a:r>
            <a:r>
              <a:rPr lang="en-AU" b="0" i="0" u="sng" dirty="0">
                <a:solidFill>
                  <a:srgbClr val="1A55AD"/>
                </a:solidFill>
                <a:effectLst/>
                <a:latin typeface="Merriweather" panose="020F0502020204030204" pitchFamily="2" charset="0"/>
                <a:hlinkClick r:id="rId3"/>
              </a:rPr>
              <a:t>Epilepsy</a:t>
            </a:r>
            <a:endParaRPr lang="en-AU" b="0" i="0" dirty="0">
              <a:solidFill>
                <a:srgbClr val="212121"/>
              </a:solidFill>
              <a:effectLst/>
              <a:latin typeface="Merriweather" panose="020F0502020204030204" pitchFamily="2" charset="0"/>
            </a:endParaRP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I:</a:t>
            </a:r>
            <a:r>
              <a:rPr lang="en-AU" b="0" i="0" dirty="0">
                <a:solidFill>
                  <a:srgbClr val="212121"/>
                </a:solidFill>
                <a:effectLst/>
                <a:latin typeface="Merriweather" panose="020F0502020204030204" pitchFamily="2" charset="0"/>
              </a:rPr>
              <a:t> Insulin (diabetic emergency)</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O:</a:t>
            </a:r>
            <a:r>
              <a:rPr lang="en-AU" b="0" i="0" dirty="0">
                <a:solidFill>
                  <a:srgbClr val="212121"/>
                </a:solidFill>
                <a:effectLst/>
                <a:latin typeface="Merriweather" panose="020F0502020204030204" pitchFamily="2" charset="0"/>
              </a:rPr>
              <a:t> Overdose or oxygen deficiency</a:t>
            </a:r>
            <a:r>
              <a:rPr lang="en-AU" b="0" i="0" u="none" strike="noStrike" baseline="30000" dirty="0">
                <a:solidFill>
                  <a:srgbClr val="0000EE"/>
                </a:solidFill>
                <a:effectLst/>
                <a:latin typeface="Merriweather" panose="020F0502020204030204" pitchFamily="2" charset="0"/>
              </a:rPr>
              <a:t>9</a:t>
            </a:r>
            <a:r>
              <a:rPr lang="en-AU" b="0" i="0" u="none" strike="noStrike" baseline="30000" dirty="0">
                <a:solidFill>
                  <a:srgbClr val="212121"/>
                </a:solidFill>
                <a:effectLst/>
                <a:latin typeface="Merriweather" panose="020F0502020204030204" pitchFamily="2" charset="0"/>
              </a:rPr>
              <a:t>Cooper JS, Shah N. </a:t>
            </a:r>
            <a:r>
              <a:rPr lang="en-AU" b="0" i="0" u="sng" strike="noStrike" baseline="30000" dirty="0">
                <a:solidFill>
                  <a:srgbClr val="1A55AD"/>
                </a:solidFill>
                <a:effectLst/>
                <a:latin typeface="Merriweather" panose="020F0502020204030204" pitchFamily="2" charset="0"/>
                <a:hlinkClick r:id="rId4"/>
              </a:rPr>
              <a:t>Oxygen Toxicity</a:t>
            </a:r>
            <a:r>
              <a:rPr lang="en-AU" b="0" i="0" u="none" strike="noStrike" baseline="30000" dirty="0">
                <a:solidFill>
                  <a:srgbClr val="212121"/>
                </a:solidFill>
                <a:effectLst/>
                <a:latin typeface="Merriweather" panose="020F0502020204030204" pitchFamily="2" charset="0"/>
              </a:rPr>
              <a:t>. In: </a:t>
            </a:r>
            <a:r>
              <a:rPr lang="en-AU" b="0" i="0" u="none" strike="noStrike" baseline="30000" dirty="0" err="1">
                <a:solidFill>
                  <a:srgbClr val="212121"/>
                </a:solidFill>
                <a:effectLst/>
                <a:latin typeface="Merriweather" panose="020F0502020204030204" pitchFamily="2" charset="0"/>
              </a:rPr>
              <a:t>StatPearls</a:t>
            </a:r>
            <a:r>
              <a:rPr lang="en-AU" b="0" i="0" u="none" strike="noStrike" baseline="30000" dirty="0">
                <a:solidFill>
                  <a:srgbClr val="212121"/>
                </a:solidFill>
                <a:effectLst/>
                <a:latin typeface="Merriweather" panose="020F0502020204030204" pitchFamily="2" charset="0"/>
              </a:rPr>
              <a:t> [Internet]. Treasure Island (FL): </a:t>
            </a:r>
            <a:r>
              <a:rPr lang="en-AU" b="0" i="0" u="none" strike="noStrike" baseline="30000" dirty="0" err="1">
                <a:solidFill>
                  <a:srgbClr val="212121"/>
                </a:solidFill>
                <a:effectLst/>
                <a:latin typeface="Merriweather" panose="020F0502020204030204" pitchFamily="2" charset="0"/>
              </a:rPr>
              <a:t>StatPearls</a:t>
            </a:r>
            <a:r>
              <a:rPr lang="en-AU" b="0" i="0" u="none" strike="noStrike" baseline="30000" dirty="0">
                <a:solidFill>
                  <a:srgbClr val="212121"/>
                </a:solidFill>
                <a:effectLst/>
                <a:latin typeface="Merriweather" panose="020F0502020204030204" pitchFamily="2" charset="0"/>
              </a:rPr>
              <a:t> Publishing.</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U:</a:t>
            </a:r>
            <a:r>
              <a:rPr lang="en-AU" b="0" i="0" dirty="0">
                <a:solidFill>
                  <a:srgbClr val="212121"/>
                </a:solidFill>
                <a:effectLst/>
                <a:latin typeface="Merriweather" panose="020F0502020204030204" pitchFamily="2" charset="0"/>
              </a:rPr>
              <a:t> </a:t>
            </a:r>
            <a:r>
              <a:rPr lang="en-AU" b="0" i="0" dirty="0" err="1">
                <a:solidFill>
                  <a:srgbClr val="212121"/>
                </a:solidFill>
                <a:effectLst/>
                <a:latin typeface="Merriweather" panose="020F0502020204030204" pitchFamily="2" charset="0"/>
              </a:rPr>
              <a:t>Uremia</a:t>
            </a:r>
            <a:r>
              <a:rPr lang="en-AU" b="0" i="0" dirty="0">
                <a:solidFill>
                  <a:srgbClr val="212121"/>
                </a:solidFill>
                <a:effectLst/>
                <a:latin typeface="Merriweather" panose="020F0502020204030204" pitchFamily="2" charset="0"/>
              </a:rPr>
              <a:t> (toxins due to kidney failure)</a:t>
            </a:r>
            <a:r>
              <a:rPr lang="en-AU" b="0" i="0" u="none" strike="noStrike" baseline="30000" dirty="0">
                <a:solidFill>
                  <a:srgbClr val="0000EE"/>
                </a:solidFill>
                <a:effectLst/>
                <a:latin typeface="Merriweather" panose="020F0502020204030204" pitchFamily="2" charset="0"/>
              </a:rPr>
              <a:t>10</a:t>
            </a:r>
            <a:endParaRPr lang="en-AU" b="0" i="0" dirty="0">
              <a:solidFill>
                <a:srgbClr val="212121"/>
              </a:solidFill>
              <a:effectLst/>
              <a:latin typeface="Merriweather" panose="020F0502020204030204" pitchFamily="2" charset="0"/>
            </a:endParaRP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T:</a:t>
            </a:r>
            <a:r>
              <a:rPr lang="en-AU" b="0" i="0" dirty="0">
                <a:solidFill>
                  <a:srgbClr val="212121"/>
                </a:solidFill>
                <a:effectLst/>
                <a:latin typeface="Merriweather" panose="020F0502020204030204" pitchFamily="2" charset="0"/>
              </a:rPr>
              <a:t> Trauma (shock or head injury)</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I:</a:t>
            </a:r>
            <a:r>
              <a:rPr lang="en-AU" b="0" i="0" dirty="0">
                <a:solidFill>
                  <a:srgbClr val="212121"/>
                </a:solidFill>
                <a:effectLst/>
                <a:latin typeface="Merriweather" panose="020F0502020204030204" pitchFamily="2" charset="0"/>
              </a:rPr>
              <a:t> Infection</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P:</a:t>
            </a:r>
            <a:r>
              <a:rPr lang="en-AU" b="0" i="0" dirty="0">
                <a:solidFill>
                  <a:srgbClr val="212121"/>
                </a:solidFill>
                <a:effectLst/>
                <a:latin typeface="Merriweather" panose="020F0502020204030204" pitchFamily="2" charset="0"/>
              </a:rPr>
              <a:t> Psychosis or poisoning</a:t>
            </a:r>
          </a:p>
          <a:p>
            <a:pPr algn="l" fontAlgn="base">
              <a:buFont typeface="Arial" panose="020B0604020202020204" pitchFamily="34" charset="0"/>
              <a:buChar char="•"/>
            </a:pPr>
            <a:r>
              <a:rPr lang="en-AU" b="1" i="0" dirty="0">
                <a:solidFill>
                  <a:srgbClr val="212121"/>
                </a:solidFill>
                <a:effectLst/>
                <a:latin typeface="Merriweather" panose="020F0502020204030204" pitchFamily="2" charset="0"/>
              </a:rPr>
              <a:t>S:</a:t>
            </a:r>
            <a:r>
              <a:rPr lang="en-AU" b="0" i="0" dirty="0">
                <a:solidFill>
                  <a:srgbClr val="212121"/>
                </a:solidFill>
                <a:effectLst/>
                <a:latin typeface="Merriweather" panose="020F0502020204030204" pitchFamily="2" charset="0"/>
              </a:rPr>
              <a:t> Stroke</a:t>
            </a:r>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1087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if you had a patient that presented under the influence of alcohol, what would you do Intoxication?</a:t>
            </a:r>
          </a:p>
          <a:p>
            <a:pPr marL="742950" marR="0" lvl="1" indent="-285750">
              <a:spcBef>
                <a:spcPts val="0"/>
              </a:spcBef>
              <a:spcAft>
                <a:spcPts val="0"/>
              </a:spcAft>
              <a:buFont typeface="Wingdings" panose="05000000000000000000" pitchFamily="2"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who knows what manipulative behaviour is? Do you know someone that demonstrate manipulative behaviour? What is their end game, why are they manipulative?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what behaviours could indicate that someone is being manipulative?</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endParaRPr lang="en-AU" sz="1200" dirty="0">
              <a:effectLst/>
              <a:latin typeface="Times New Roman" panose="02020603050405020304" pitchFamily="18" charset="0"/>
              <a:ea typeface="Times New Roman" panose="02020603050405020304" pitchFamily="18" charset="0"/>
            </a:endParaRPr>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9968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09922DE-A1A1-CC97-CD1D-91BAEB830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CB03BD4-58F9-A75D-1ABC-8C0245C5B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22532" name="Slide Number Placeholder 3">
            <a:extLst>
              <a:ext uri="{FF2B5EF4-FFF2-40B4-BE49-F238E27FC236}">
                <a16:creationId xmlns:a16="http://schemas.microsoft.com/office/drawing/2014/main" id="{351FC12E-7A27-60A4-5DDC-A0270266B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D84D1EA1-F559-424F-A5D9-FDEB0231D817}" type="slidenum">
              <a:rPr lang="en-US" altLang="en-US">
                <a:solidFill>
                  <a:srgbClr val="000000"/>
                </a:solidFill>
                <a:latin typeface="Calibri" panose="020F0502020204030204" pitchFamily="34" charset="0"/>
              </a:rPr>
              <a:pPr/>
              <a:t>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76833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who has a noisy friend or family member? How do you deal with their noisiness? Why are they being noisy? Do they have an agenda? </a:t>
            </a:r>
            <a:endParaRPr lang="en-AU" sz="1200" dirty="0">
              <a:effectLst/>
              <a:latin typeface="Times New Roman" panose="02020603050405020304" pitchFamily="18" charset="0"/>
              <a:ea typeface="Times New Roman" panose="02020603050405020304" pitchFamily="18" charset="0"/>
            </a:endParaRPr>
          </a:p>
          <a:p>
            <a:pPr>
              <a:spcBef>
                <a:spcPct val="0"/>
              </a:spcBef>
            </a:pPr>
            <a:r>
              <a:rPr lang="en-AU" sz="1200" b="1" dirty="0">
                <a:effectLst/>
                <a:latin typeface="Calibri" panose="020F0502020204030204" pitchFamily="34" charset="0"/>
                <a:ea typeface="Calibri" panose="020F0502020204030204" pitchFamily="34" charset="0"/>
                <a:cs typeface="Times New Roman" panose="02020603050405020304" pitchFamily="18" charset="0"/>
              </a:rPr>
              <a:t>ASK- why do you think people engage in destructive behaviour?- </a:t>
            </a:r>
            <a:endParaRPr lang="en-US" altLang="en-US" dirty="0"/>
          </a:p>
        </p:txBody>
      </p:sp>
      <p:sp>
        <p:nvSpPr>
          <p:cNvPr id="4" name="Slide Number Placeholder 3"/>
          <p:cNvSpPr>
            <a:spLocks noGrp="1"/>
          </p:cNvSpPr>
          <p:nvPr>
            <p:ph type="sldNum" sz="quarter" idx="5"/>
          </p:nvPr>
        </p:nvSpPr>
        <p:spPr/>
        <p:txBody>
          <a:bodyPr/>
          <a:lstStyle/>
          <a:p>
            <a:fld id="{765D138D-117F-4A09-A261-EC2545A87BD6}" type="slidenum">
              <a:rPr lang="en-US" altLang="en-US" smtClean="0"/>
              <a:pPr/>
              <a:t>9</a:t>
            </a:fld>
            <a:endParaRPr lang="en-US" altLang="en-US"/>
          </a:p>
        </p:txBody>
      </p:sp>
    </p:spTree>
    <p:extLst>
      <p:ext uri="{BB962C8B-B14F-4D97-AF65-F5344CB8AC3E}">
        <p14:creationId xmlns:p14="http://schemas.microsoft.com/office/powerpoint/2010/main" val="7004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58C64013-D52C-049E-AA83-5047E3AA69D6}"/>
              </a:ext>
            </a:extLst>
          </p:cNvPr>
          <p:cNvGrpSpPr>
            <a:grpSpLocks/>
          </p:cNvGrpSpPr>
          <p:nvPr userDrawn="1"/>
        </p:nvGrpSpPr>
        <p:grpSpPr bwMode="auto">
          <a:xfrm>
            <a:off x="0" y="5157788"/>
            <a:ext cx="12209463" cy="1828800"/>
            <a:chOff x="0" y="0"/>
            <a:chExt cx="9156701" cy="1828800"/>
          </a:xfrm>
        </p:grpSpPr>
        <p:sp>
          <p:nvSpPr>
            <p:cNvPr id="3" name="Rectangle 12">
              <a:extLst>
                <a:ext uri="{FF2B5EF4-FFF2-40B4-BE49-F238E27FC236}">
                  <a16:creationId xmlns:a16="http://schemas.microsoft.com/office/drawing/2014/main" id="{9D6DEFAF-1787-C845-1388-0C95B058CB3F}"/>
                </a:ext>
              </a:extLst>
            </p:cNvPr>
            <p:cNvSpPr>
              <a:spLocks noChangeArrowheads="1"/>
            </p:cNvSpPr>
            <p:nvPr userDrawn="1"/>
          </p:nvSpPr>
          <p:spPr bwMode="gray">
            <a:xfrm>
              <a:off x="3572" y="374650"/>
              <a:ext cx="9153129" cy="1195387"/>
            </a:xfrm>
            <a:prstGeom prst="rect">
              <a:avLst/>
            </a:prstGeom>
            <a:gradFill rotWithShape="1">
              <a:gsLst>
                <a:gs pos="7300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4" name="Rectangle 16">
              <a:extLst>
                <a:ext uri="{FF2B5EF4-FFF2-40B4-BE49-F238E27FC236}">
                  <a16:creationId xmlns:a16="http://schemas.microsoft.com/office/drawing/2014/main" id="{96F86EE4-9645-B34F-6FBB-85D669F65413}"/>
                </a:ext>
              </a:extLst>
            </p:cNvPr>
            <p:cNvSpPr>
              <a:spLocks noChangeArrowheads="1"/>
            </p:cNvSpPr>
            <p:nvPr userDrawn="1"/>
          </p:nvSpPr>
          <p:spPr bwMode="gray">
            <a:xfrm>
              <a:off x="13097" y="1620837"/>
              <a:ext cx="9132889" cy="207963"/>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5" name="Freeform 14">
              <a:extLst>
                <a:ext uri="{FF2B5EF4-FFF2-40B4-BE49-F238E27FC236}">
                  <a16:creationId xmlns:a16="http://schemas.microsoft.com/office/drawing/2014/main" id="{7A524120-54BB-FC88-5C49-E7777858B89D}"/>
                </a:ext>
              </a:extLst>
            </p:cNvPr>
            <p:cNvSpPr>
              <a:spLocks/>
            </p:cNvSpPr>
            <p:nvPr userDrawn="1"/>
          </p:nvSpPr>
          <p:spPr bwMode="gray">
            <a:xfrm>
              <a:off x="0" y="973137"/>
              <a:ext cx="5876671" cy="58420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11000">
                  <a:schemeClr val="accent1">
                    <a:lumMod val="20000"/>
                    <a:lumOff val="80000"/>
                  </a:schemeClr>
                </a:gs>
                <a:gs pos="100000">
                  <a:schemeClr val="accent1">
                    <a:gamma/>
                    <a:shade val="46275"/>
                    <a:invGamma/>
                  </a:schemeClr>
                </a:gs>
              </a:gsLst>
              <a:lin ang="18900000" scaled="1"/>
            </a:gradFill>
            <a:ln>
              <a:noFill/>
            </a:ln>
            <a:effectLst/>
          </p:spPr>
          <p:txBody>
            <a:bodyPr/>
            <a:lstStyle/>
            <a:p>
              <a:pPr eaLnBrk="1" hangingPunct="1">
                <a:defRPr/>
              </a:pPr>
              <a:endParaRPr lang="en-US" dirty="0">
                <a:solidFill>
                  <a:srgbClr val="1D528D"/>
                </a:solidFill>
                <a:latin typeface="Arial" charset="0"/>
              </a:endParaRPr>
            </a:p>
          </p:txBody>
        </p:sp>
        <p:sp>
          <p:nvSpPr>
            <p:cNvPr id="6" name="Freeform 13">
              <a:extLst>
                <a:ext uri="{FF2B5EF4-FFF2-40B4-BE49-F238E27FC236}">
                  <a16:creationId xmlns:a16="http://schemas.microsoft.com/office/drawing/2014/main" id="{55490914-94E7-37B7-ACDE-BFDFF719DE15}"/>
                </a:ext>
              </a:extLst>
            </p:cNvPr>
            <p:cNvSpPr>
              <a:spLocks/>
            </p:cNvSpPr>
            <p:nvPr userDrawn="1"/>
          </p:nvSpPr>
          <p:spPr bwMode="gray">
            <a:xfrm flipH="1" flipV="1">
              <a:off x="3596723" y="374650"/>
              <a:ext cx="5551644" cy="42545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solidFill>
                  <a:srgbClr val="1D528D"/>
                </a:solidFill>
                <a:latin typeface="Arial" charset="0"/>
              </a:endParaRPr>
            </a:p>
          </p:txBody>
        </p:sp>
        <p:sp>
          <p:nvSpPr>
            <p:cNvPr id="7" name="Rectangle 15">
              <a:extLst>
                <a:ext uri="{FF2B5EF4-FFF2-40B4-BE49-F238E27FC236}">
                  <a16:creationId xmlns:a16="http://schemas.microsoft.com/office/drawing/2014/main" id="{60AB04FD-A3A9-22BC-5576-00805C916607}"/>
                </a:ext>
              </a:extLst>
            </p:cNvPr>
            <p:cNvSpPr>
              <a:spLocks noChangeArrowheads="1"/>
            </p:cNvSpPr>
            <p:nvPr userDrawn="1"/>
          </p:nvSpPr>
          <p:spPr bwMode="gray">
            <a:xfrm>
              <a:off x="1191" y="0"/>
              <a:ext cx="9144795" cy="315912"/>
            </a:xfrm>
            <a:prstGeom prst="rect">
              <a:avLst/>
            </a:prstGeom>
            <a:gradFill rotWithShape="0">
              <a:gsLst>
                <a:gs pos="96875">
                  <a:srgbClr val="0E2844"/>
                </a:gs>
                <a:gs pos="93750">
                  <a:srgbClr val="0E2946"/>
                </a:gs>
                <a:gs pos="78000">
                  <a:srgbClr val="0F2C4B"/>
                </a:gs>
                <a:gs pos="75000">
                  <a:srgbClr val="113154"/>
                </a:gs>
                <a:gs pos="61000">
                  <a:srgbClr val="153C67"/>
                </a:gs>
                <a:gs pos="0">
                  <a:schemeClr val="tx1"/>
                </a:gs>
                <a:gs pos="97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grpSp>
      <p:sp>
        <p:nvSpPr>
          <p:cNvPr id="3075" name="Rectangle 3"/>
          <p:cNvSpPr>
            <a:spLocks noGrp="1" noChangeArrowheads="1"/>
          </p:cNvSpPr>
          <p:nvPr>
            <p:ph type="subTitle" idx="1"/>
          </p:nvPr>
        </p:nvSpPr>
        <p:spPr>
          <a:xfrm>
            <a:off x="1828800" y="2286000"/>
            <a:ext cx="8534400" cy="533400"/>
          </a:xfrm>
        </p:spPr>
        <p:txBody>
          <a:bodyPr/>
          <a:lstStyle>
            <a:lvl1pPr marL="0" indent="0" algn="ctr">
              <a:buFontTx/>
              <a:buNone/>
              <a:defRPr sz="6000" baseline="0">
                <a:solidFill>
                  <a:srgbClr val="002060"/>
                </a:solidFill>
                <a:latin typeface="Franklin Gothic Medium" panose="020B0603020102020204" pitchFamily="34" charset="0"/>
                <a:cs typeface="Arial" panose="020B0604020202020204" pitchFamily="34"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31433452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CD058-A429-3411-C089-5475CE1F74E9}"/>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246D091B-99B6-4DE1-58FC-041FA67EC9BD}"/>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110F2668-071A-F4B7-8902-157719E762D7}"/>
              </a:ext>
            </a:extLst>
          </p:cNvPr>
          <p:cNvSpPr>
            <a:spLocks noGrp="1"/>
          </p:cNvSpPr>
          <p:nvPr>
            <p:ph type="sldNum" sz="quarter" idx="12"/>
          </p:nvPr>
        </p:nvSpPr>
        <p:spPr/>
        <p:txBody>
          <a:bodyPr/>
          <a:lstStyle>
            <a:lvl1pPr>
              <a:defRPr>
                <a:latin typeface="Helvetica" panose="020B0604020202020204" pitchFamily="34" charset="0"/>
              </a:defRPr>
            </a:lvl1pPr>
          </a:lstStyle>
          <a:p>
            <a:fld id="{A6E6F790-310A-47DC-AE16-29BA194A5CFD}" type="slidenum">
              <a:rPr lang="en-US" altLang="en-US"/>
              <a:pPr/>
              <a:t>‹#›</a:t>
            </a:fld>
            <a:endParaRPr lang="en-US" altLang="en-US"/>
          </a:p>
        </p:txBody>
      </p:sp>
    </p:spTree>
    <p:extLst>
      <p:ext uri="{BB962C8B-B14F-4D97-AF65-F5344CB8AC3E}">
        <p14:creationId xmlns:p14="http://schemas.microsoft.com/office/powerpoint/2010/main" val="476175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03239"/>
            <a:ext cx="2743200" cy="5894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03239"/>
            <a:ext cx="8026400" cy="589438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78691B7-ED66-C588-2C0D-D35862556F83}"/>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52FF17F6-A3B7-56CA-310A-659028775B80}"/>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744AEBEF-202D-6F76-E0FB-B4A7F7551A44}"/>
              </a:ext>
            </a:extLst>
          </p:cNvPr>
          <p:cNvSpPr>
            <a:spLocks noGrp="1"/>
          </p:cNvSpPr>
          <p:nvPr>
            <p:ph type="sldNum" sz="quarter" idx="12"/>
          </p:nvPr>
        </p:nvSpPr>
        <p:spPr/>
        <p:txBody>
          <a:bodyPr/>
          <a:lstStyle>
            <a:lvl1pPr>
              <a:defRPr>
                <a:latin typeface="Helvetica" panose="020B0604020202020204" pitchFamily="34" charset="0"/>
              </a:defRPr>
            </a:lvl1pPr>
          </a:lstStyle>
          <a:p>
            <a:fld id="{B28CC8CD-A422-4115-9266-B9588C916EC4}" type="slidenum">
              <a:rPr lang="en-US" altLang="en-US"/>
              <a:pPr/>
              <a:t>‹#›</a:t>
            </a:fld>
            <a:endParaRPr lang="en-US" altLang="en-US"/>
          </a:p>
        </p:txBody>
      </p:sp>
    </p:spTree>
    <p:extLst>
      <p:ext uri="{BB962C8B-B14F-4D97-AF65-F5344CB8AC3E}">
        <p14:creationId xmlns:p14="http://schemas.microsoft.com/office/powerpoint/2010/main" val="42425797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443198"/>
          </a:xfrm>
        </p:spPr>
        <p:txBody>
          <a:bodyPr/>
          <a:lstStyle>
            <a:lvl1pPr>
              <a:lnSpc>
                <a:spcPct val="90000"/>
              </a:lnSpc>
              <a:defRPr/>
            </a:lvl1pPr>
          </a:lstStyle>
          <a:p>
            <a:r>
              <a:rPr lang="en-US" dirty="0"/>
              <a:t>Click to edit Master title style</a:t>
            </a:r>
          </a:p>
        </p:txBody>
      </p:sp>
      <p:sp>
        <p:nvSpPr>
          <p:cNvPr id="6" name="Text Placeholder 5"/>
          <p:cNvSpPr>
            <a:spLocks noGrp="1"/>
          </p:cNvSpPr>
          <p:nvPr>
            <p:ph type="body" sz="quarter" idx="10"/>
          </p:nvPr>
        </p:nvSpPr>
        <p:spPr>
          <a:xfrm>
            <a:off x="508000" y="1371600"/>
            <a:ext cx="11176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0D43EFD6-A0CD-9837-F0F6-775422405D78}"/>
              </a:ext>
            </a:extLst>
          </p:cNvPr>
          <p:cNvSpPr>
            <a:spLocks noGrp="1"/>
          </p:cNvSpPr>
          <p:nvPr>
            <p:ph type="sldNum" sz="quarter" idx="11"/>
          </p:nvPr>
        </p:nvSpPr>
        <p:spPr>
          <a:xfrm>
            <a:off x="11176000" y="6511925"/>
            <a:ext cx="914400" cy="346075"/>
          </a:xfrm>
        </p:spPr>
        <p:txBody>
          <a:bodyPr anchor="ctr"/>
          <a:lstStyle>
            <a:lvl1pPr>
              <a:defRPr sz="1200">
                <a:solidFill>
                  <a:srgbClr val="FFFFFF"/>
                </a:solidFill>
                <a:latin typeface="Helvetica" panose="020B0604020202020204" pitchFamily="34" charset="0"/>
              </a:defRPr>
            </a:lvl1pPr>
          </a:lstStyle>
          <a:p>
            <a:fld id="{6042E525-4E91-402C-A9DB-DB6453E766D2}" type="slidenum">
              <a:rPr lang="en-US" altLang="en-US"/>
              <a:pPr/>
              <a:t>‹#›</a:t>
            </a:fld>
            <a:endParaRPr lang="en-US" altLang="en-US"/>
          </a:p>
        </p:txBody>
      </p:sp>
    </p:spTree>
    <p:extLst>
      <p:ext uri="{BB962C8B-B14F-4D97-AF65-F5344CB8AC3E}">
        <p14:creationId xmlns:p14="http://schemas.microsoft.com/office/powerpoint/2010/main" val="28779276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43F3A42-1936-1CD4-BE63-175E2FE4BAFF}"/>
              </a:ext>
            </a:extLst>
          </p:cNvPr>
          <p:cNvSpPr>
            <a:spLocks noGrp="1"/>
          </p:cNvSpPr>
          <p:nvPr>
            <p:ph type="sldNum" sz="quarter" idx="10"/>
          </p:nvPr>
        </p:nvSpPr>
        <p:spPr/>
        <p:txBody>
          <a:bodyPr/>
          <a:lstStyle>
            <a:lvl1pPr>
              <a:defRPr>
                <a:latin typeface="Helvetica" panose="020B0604020202020204" pitchFamily="34" charset="0"/>
              </a:defRPr>
            </a:lvl1pPr>
          </a:lstStyle>
          <a:p>
            <a:fld id="{64EB2DB3-A5DC-4BC2-A05A-23509E293FB0}" type="slidenum">
              <a:rPr lang="en-US" altLang="en-US"/>
              <a:pPr/>
              <a:t>‹#›</a:t>
            </a:fld>
            <a:endParaRPr lang="en-US" altLang="en-US"/>
          </a:p>
        </p:txBody>
      </p:sp>
    </p:spTree>
    <p:extLst>
      <p:ext uri="{BB962C8B-B14F-4D97-AF65-F5344CB8AC3E}">
        <p14:creationId xmlns:p14="http://schemas.microsoft.com/office/powerpoint/2010/main" val="30551423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520B75E-5E04-4799-B4F0-B334D39540FD}"/>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5" name="Footer Placeholder 4">
            <a:extLst>
              <a:ext uri="{FF2B5EF4-FFF2-40B4-BE49-F238E27FC236}">
                <a16:creationId xmlns:a16="http://schemas.microsoft.com/office/drawing/2014/main" id="{60C4DBB8-74AC-9B9E-CC97-946DD96115D3}"/>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A4B617B3-842E-4BE1-1C37-0167DBC51CA0}"/>
              </a:ext>
            </a:extLst>
          </p:cNvPr>
          <p:cNvSpPr>
            <a:spLocks noGrp="1"/>
          </p:cNvSpPr>
          <p:nvPr>
            <p:ph type="sldNum" sz="quarter" idx="12"/>
          </p:nvPr>
        </p:nvSpPr>
        <p:spPr/>
        <p:txBody>
          <a:bodyPr/>
          <a:lstStyle>
            <a:lvl1pPr>
              <a:defRPr>
                <a:latin typeface="Helvetica" panose="020B0604020202020204" pitchFamily="34" charset="0"/>
              </a:defRPr>
            </a:lvl1pPr>
          </a:lstStyle>
          <a:p>
            <a:fld id="{BEB51012-002A-4481-8EC7-F8366978756C}" type="slidenum">
              <a:rPr lang="en-US" altLang="en-US"/>
              <a:pPr/>
              <a:t>‹#›</a:t>
            </a:fld>
            <a:endParaRPr lang="en-US" altLang="en-US"/>
          </a:p>
        </p:txBody>
      </p:sp>
    </p:spTree>
    <p:extLst>
      <p:ext uri="{BB962C8B-B14F-4D97-AF65-F5344CB8AC3E}">
        <p14:creationId xmlns:p14="http://schemas.microsoft.com/office/powerpoint/2010/main" val="6379753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1"/>
            <a:ext cx="53848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1"/>
            <a:ext cx="53848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F1920-1374-C18A-7C36-65B24BB5F82D}"/>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C2A4904A-A30A-663C-933C-206678BAA73E}"/>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0CD6988B-0D4E-4C98-9FFD-A4B47F4D57A0}"/>
              </a:ext>
            </a:extLst>
          </p:cNvPr>
          <p:cNvSpPr>
            <a:spLocks noGrp="1"/>
          </p:cNvSpPr>
          <p:nvPr>
            <p:ph type="sldNum" sz="quarter" idx="12"/>
          </p:nvPr>
        </p:nvSpPr>
        <p:spPr/>
        <p:txBody>
          <a:bodyPr/>
          <a:lstStyle>
            <a:lvl1pPr>
              <a:defRPr>
                <a:latin typeface="Helvetica" panose="020B0604020202020204" pitchFamily="34" charset="0"/>
              </a:defRPr>
            </a:lvl1pPr>
          </a:lstStyle>
          <a:p>
            <a:fld id="{6644D54D-CBF4-4D38-92E1-EA60D6BE0BAD}" type="slidenum">
              <a:rPr lang="en-US" altLang="en-US"/>
              <a:pPr/>
              <a:t>‹#›</a:t>
            </a:fld>
            <a:endParaRPr lang="en-US" altLang="en-US"/>
          </a:p>
        </p:txBody>
      </p:sp>
    </p:spTree>
    <p:extLst>
      <p:ext uri="{BB962C8B-B14F-4D97-AF65-F5344CB8AC3E}">
        <p14:creationId xmlns:p14="http://schemas.microsoft.com/office/powerpoint/2010/main" val="6590901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C13037-75B7-33E5-002F-930752672815}"/>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8" name="Footer Placeholder 7">
            <a:extLst>
              <a:ext uri="{FF2B5EF4-FFF2-40B4-BE49-F238E27FC236}">
                <a16:creationId xmlns:a16="http://schemas.microsoft.com/office/drawing/2014/main" id="{96E11F6E-5445-CEF4-CE0D-001B82DF5F33}"/>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9" name="Slide Number Placeholder 8">
            <a:extLst>
              <a:ext uri="{FF2B5EF4-FFF2-40B4-BE49-F238E27FC236}">
                <a16:creationId xmlns:a16="http://schemas.microsoft.com/office/drawing/2014/main" id="{9683FE46-8F29-78FE-90C3-FFA585E559C1}"/>
              </a:ext>
            </a:extLst>
          </p:cNvPr>
          <p:cNvSpPr>
            <a:spLocks noGrp="1"/>
          </p:cNvSpPr>
          <p:nvPr>
            <p:ph type="sldNum" sz="quarter" idx="12"/>
          </p:nvPr>
        </p:nvSpPr>
        <p:spPr/>
        <p:txBody>
          <a:bodyPr/>
          <a:lstStyle>
            <a:lvl1pPr>
              <a:defRPr>
                <a:latin typeface="Helvetica" panose="020B0604020202020204" pitchFamily="34" charset="0"/>
              </a:defRPr>
            </a:lvl1pPr>
          </a:lstStyle>
          <a:p>
            <a:fld id="{A93A4BE8-3016-4ECB-AAFC-9EA561C1540F}" type="slidenum">
              <a:rPr lang="en-US" altLang="en-US"/>
              <a:pPr/>
              <a:t>‹#›</a:t>
            </a:fld>
            <a:endParaRPr lang="en-US" altLang="en-US"/>
          </a:p>
        </p:txBody>
      </p:sp>
    </p:spTree>
    <p:extLst>
      <p:ext uri="{BB962C8B-B14F-4D97-AF65-F5344CB8AC3E}">
        <p14:creationId xmlns:p14="http://schemas.microsoft.com/office/powerpoint/2010/main" val="23139507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2E46B-3FBB-F740-8B38-3078863B67AB}"/>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4" name="Footer Placeholder 3">
            <a:extLst>
              <a:ext uri="{FF2B5EF4-FFF2-40B4-BE49-F238E27FC236}">
                <a16:creationId xmlns:a16="http://schemas.microsoft.com/office/drawing/2014/main" id="{230E2246-0B51-6843-5157-2D22E0021A06}"/>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9991ABCD-00EC-E48F-1F5D-E55A0FD49744}"/>
              </a:ext>
            </a:extLst>
          </p:cNvPr>
          <p:cNvSpPr>
            <a:spLocks noGrp="1"/>
          </p:cNvSpPr>
          <p:nvPr>
            <p:ph type="sldNum" sz="quarter" idx="12"/>
          </p:nvPr>
        </p:nvSpPr>
        <p:spPr/>
        <p:txBody>
          <a:bodyPr/>
          <a:lstStyle>
            <a:lvl1pPr>
              <a:defRPr>
                <a:latin typeface="Helvetica" panose="020B0604020202020204" pitchFamily="34" charset="0"/>
              </a:defRPr>
            </a:lvl1pPr>
          </a:lstStyle>
          <a:p>
            <a:fld id="{22BFB151-FB2A-4ED1-9F89-C78ED943C99F}" type="slidenum">
              <a:rPr lang="en-US" altLang="en-US"/>
              <a:pPr/>
              <a:t>‹#›</a:t>
            </a:fld>
            <a:endParaRPr lang="en-US" altLang="en-US"/>
          </a:p>
        </p:txBody>
      </p:sp>
    </p:spTree>
    <p:extLst>
      <p:ext uri="{BB962C8B-B14F-4D97-AF65-F5344CB8AC3E}">
        <p14:creationId xmlns:p14="http://schemas.microsoft.com/office/powerpoint/2010/main" val="29744781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E74B6-CFCD-82A2-2C82-78E292C38AEF}"/>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3" name="Footer Placeholder 2">
            <a:extLst>
              <a:ext uri="{FF2B5EF4-FFF2-40B4-BE49-F238E27FC236}">
                <a16:creationId xmlns:a16="http://schemas.microsoft.com/office/drawing/2014/main" id="{D4458CD5-1612-6AA9-FF5C-98FBFDC70BAA}"/>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4" name="Slide Number Placeholder 3">
            <a:extLst>
              <a:ext uri="{FF2B5EF4-FFF2-40B4-BE49-F238E27FC236}">
                <a16:creationId xmlns:a16="http://schemas.microsoft.com/office/drawing/2014/main" id="{E02DDA9B-4C6A-25DB-E020-C3AFFC510D91}"/>
              </a:ext>
            </a:extLst>
          </p:cNvPr>
          <p:cNvSpPr>
            <a:spLocks noGrp="1"/>
          </p:cNvSpPr>
          <p:nvPr>
            <p:ph type="sldNum" sz="quarter" idx="12"/>
          </p:nvPr>
        </p:nvSpPr>
        <p:spPr/>
        <p:txBody>
          <a:bodyPr/>
          <a:lstStyle>
            <a:lvl1pPr>
              <a:defRPr>
                <a:latin typeface="Helvetica" panose="020B0604020202020204" pitchFamily="34" charset="0"/>
              </a:defRPr>
            </a:lvl1pPr>
          </a:lstStyle>
          <a:p>
            <a:fld id="{845A3CE5-1E6B-42B5-974B-949FF77E6909}" type="slidenum">
              <a:rPr lang="en-US" altLang="en-US"/>
              <a:pPr/>
              <a:t>‹#›</a:t>
            </a:fld>
            <a:endParaRPr lang="en-US" altLang="en-US"/>
          </a:p>
        </p:txBody>
      </p:sp>
    </p:spTree>
    <p:extLst>
      <p:ext uri="{BB962C8B-B14F-4D97-AF65-F5344CB8AC3E}">
        <p14:creationId xmlns:p14="http://schemas.microsoft.com/office/powerpoint/2010/main" val="40525103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D174536-674A-47B5-C270-5ED01C0CBB3C}"/>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18FD0D71-498C-A0F3-4DD0-64A3829A9130}"/>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B4C4AB21-1B6B-E30E-7E4C-B89ED65C8EC8}"/>
              </a:ext>
            </a:extLst>
          </p:cNvPr>
          <p:cNvSpPr>
            <a:spLocks noGrp="1"/>
          </p:cNvSpPr>
          <p:nvPr>
            <p:ph type="sldNum" sz="quarter" idx="12"/>
          </p:nvPr>
        </p:nvSpPr>
        <p:spPr/>
        <p:txBody>
          <a:bodyPr/>
          <a:lstStyle>
            <a:lvl1pPr>
              <a:defRPr>
                <a:latin typeface="Helvetica" panose="020B0604020202020204" pitchFamily="34" charset="0"/>
              </a:defRPr>
            </a:lvl1pPr>
          </a:lstStyle>
          <a:p>
            <a:fld id="{7EAD1A30-14CE-46D4-9718-AE5DD684A455}" type="slidenum">
              <a:rPr lang="en-US" altLang="en-US"/>
              <a:pPr/>
              <a:t>‹#›</a:t>
            </a:fld>
            <a:endParaRPr lang="en-US" altLang="en-US"/>
          </a:p>
        </p:txBody>
      </p:sp>
    </p:spTree>
    <p:extLst>
      <p:ext uri="{BB962C8B-B14F-4D97-AF65-F5344CB8AC3E}">
        <p14:creationId xmlns:p14="http://schemas.microsoft.com/office/powerpoint/2010/main" val="39997813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4877A92-9675-0E49-5E9B-24B0646A7A73}"/>
              </a:ext>
            </a:extLst>
          </p:cNvPr>
          <p:cNvSpPr>
            <a:spLocks noGrp="1"/>
          </p:cNvSpPr>
          <p:nvPr>
            <p:ph type="dt" sz="half" idx="10"/>
          </p:nvPr>
        </p:nvSpPr>
        <p:spPr/>
        <p:txBody>
          <a:bodyPr/>
          <a:lstStyle>
            <a:lvl1pPr fontAlgn="auto">
              <a:spcBef>
                <a:spcPts val="0"/>
              </a:spcBef>
              <a:spcAft>
                <a:spcPts val="0"/>
              </a:spcAft>
              <a:defRPr dirty="0">
                <a:latin typeface="+mn-lt"/>
              </a:defRPr>
            </a:lvl1pPr>
          </a:lstStyle>
          <a:p>
            <a:pPr>
              <a:defRPr/>
            </a:pPr>
            <a:endParaRPr lang="en-US"/>
          </a:p>
        </p:txBody>
      </p:sp>
      <p:sp>
        <p:nvSpPr>
          <p:cNvPr id="6" name="Footer Placeholder 5">
            <a:extLst>
              <a:ext uri="{FF2B5EF4-FFF2-40B4-BE49-F238E27FC236}">
                <a16:creationId xmlns:a16="http://schemas.microsoft.com/office/drawing/2014/main" id="{5D46165B-48D2-C346-EAFF-7D796C2E271E}"/>
              </a:ext>
            </a:extLst>
          </p:cNvPr>
          <p:cNvSpPr>
            <a:spLocks noGrp="1"/>
          </p:cNvSpPr>
          <p:nvPr>
            <p:ph type="ftr" sz="quarter" idx="11"/>
          </p:nvPr>
        </p:nvSpPr>
        <p:spPr/>
        <p:txBody>
          <a:bodyPr/>
          <a:lstStyle>
            <a:lvl1pPr fontAlgn="auto">
              <a:spcBef>
                <a:spcPts val="0"/>
              </a:spcBef>
              <a:spcAft>
                <a:spcPts val="0"/>
              </a:spcAft>
              <a:defRPr dirty="0">
                <a:latin typeface="+mn-lt"/>
              </a:defRPr>
            </a:lvl1pPr>
          </a:lstStyle>
          <a:p>
            <a:pPr>
              <a:defRPr/>
            </a:pPr>
            <a:endParaRPr lang="en-US"/>
          </a:p>
        </p:txBody>
      </p:sp>
      <p:sp>
        <p:nvSpPr>
          <p:cNvPr id="7" name="Slide Number Placeholder 6">
            <a:extLst>
              <a:ext uri="{FF2B5EF4-FFF2-40B4-BE49-F238E27FC236}">
                <a16:creationId xmlns:a16="http://schemas.microsoft.com/office/drawing/2014/main" id="{E2946D16-713F-005E-6C4D-CAAFCE792DE8}"/>
              </a:ext>
            </a:extLst>
          </p:cNvPr>
          <p:cNvSpPr>
            <a:spLocks noGrp="1"/>
          </p:cNvSpPr>
          <p:nvPr>
            <p:ph type="sldNum" sz="quarter" idx="12"/>
          </p:nvPr>
        </p:nvSpPr>
        <p:spPr/>
        <p:txBody>
          <a:bodyPr/>
          <a:lstStyle>
            <a:lvl1pPr>
              <a:defRPr>
                <a:latin typeface="Helvetica" panose="020B0604020202020204" pitchFamily="34" charset="0"/>
              </a:defRPr>
            </a:lvl1pPr>
          </a:lstStyle>
          <a:p>
            <a:fld id="{0FEF04E8-FD6D-408C-8781-1754469B9360}" type="slidenum">
              <a:rPr lang="en-US" altLang="en-US"/>
              <a:pPr/>
              <a:t>‹#›</a:t>
            </a:fld>
            <a:endParaRPr lang="en-US" altLang="en-US"/>
          </a:p>
        </p:txBody>
      </p:sp>
    </p:spTree>
    <p:extLst>
      <p:ext uri="{BB962C8B-B14F-4D97-AF65-F5344CB8AC3E}">
        <p14:creationId xmlns:p14="http://schemas.microsoft.com/office/powerpoint/2010/main" val="33048249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33B08628-1FB9-D7EB-4FCB-EB356710D514}"/>
              </a:ext>
            </a:extLst>
          </p:cNvPr>
          <p:cNvGrpSpPr>
            <a:grpSpLocks/>
          </p:cNvGrpSpPr>
          <p:nvPr userDrawn="1"/>
        </p:nvGrpSpPr>
        <p:grpSpPr bwMode="auto">
          <a:xfrm>
            <a:off x="0" y="0"/>
            <a:ext cx="12206288" cy="1828800"/>
            <a:chOff x="0" y="0"/>
            <a:chExt cx="9154269" cy="1828800"/>
          </a:xfrm>
        </p:grpSpPr>
        <p:sp>
          <p:nvSpPr>
            <p:cNvPr id="1036" name="Rectangle 12">
              <a:extLst>
                <a:ext uri="{FF2B5EF4-FFF2-40B4-BE49-F238E27FC236}">
                  <a16:creationId xmlns:a16="http://schemas.microsoft.com/office/drawing/2014/main" id="{496775AA-3F38-C1C7-CE03-DD3548E39AC2}"/>
                </a:ext>
              </a:extLst>
            </p:cNvPr>
            <p:cNvSpPr>
              <a:spLocks noChangeArrowheads="1"/>
            </p:cNvSpPr>
            <p:nvPr userDrawn="1"/>
          </p:nvSpPr>
          <p:spPr bwMode="gray">
            <a:xfrm>
              <a:off x="1191" y="374650"/>
              <a:ext cx="9153078" cy="1195388"/>
            </a:xfrm>
            <a:prstGeom prst="rect">
              <a:avLst/>
            </a:prstGeom>
            <a:gradFill rotWithShape="1">
              <a:gsLst>
                <a:gs pos="7300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1040" name="Rectangle 16">
              <a:extLst>
                <a:ext uri="{FF2B5EF4-FFF2-40B4-BE49-F238E27FC236}">
                  <a16:creationId xmlns:a16="http://schemas.microsoft.com/office/drawing/2014/main" id="{4A128C4C-1928-D9F5-81BD-D212E5CA2578}"/>
                </a:ext>
              </a:extLst>
            </p:cNvPr>
            <p:cNvSpPr>
              <a:spLocks noChangeArrowheads="1"/>
            </p:cNvSpPr>
            <p:nvPr userDrawn="1"/>
          </p:nvSpPr>
          <p:spPr bwMode="gray">
            <a:xfrm>
              <a:off x="13097" y="1620838"/>
              <a:ext cx="9132838" cy="207962"/>
            </a:xfrm>
            <a:prstGeom prst="rect">
              <a:avLst/>
            </a:prstGeom>
            <a:gradFill rotWithShape="0">
              <a:gsLst>
                <a:gs pos="0">
                  <a:schemeClr val="bg2"/>
                </a:gs>
                <a:gs pos="99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sp>
          <p:nvSpPr>
            <p:cNvPr id="1038" name="Freeform 14">
              <a:extLst>
                <a:ext uri="{FF2B5EF4-FFF2-40B4-BE49-F238E27FC236}">
                  <a16:creationId xmlns:a16="http://schemas.microsoft.com/office/drawing/2014/main" id="{34556132-AACD-C007-C3F5-047D29DE1AA6}"/>
                </a:ext>
              </a:extLst>
            </p:cNvPr>
            <p:cNvSpPr>
              <a:spLocks/>
            </p:cNvSpPr>
            <p:nvPr userDrawn="1"/>
          </p:nvSpPr>
          <p:spPr bwMode="gray">
            <a:xfrm>
              <a:off x="0" y="973138"/>
              <a:ext cx="5876638" cy="58420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11000">
                  <a:schemeClr val="accent1">
                    <a:lumMod val="20000"/>
                    <a:lumOff val="80000"/>
                  </a:schemeClr>
                </a:gs>
                <a:gs pos="100000">
                  <a:schemeClr val="accent1">
                    <a:gamma/>
                    <a:shade val="46275"/>
                    <a:invGamma/>
                  </a:schemeClr>
                </a:gs>
              </a:gsLst>
              <a:lin ang="18900000" scaled="1"/>
            </a:gradFill>
            <a:ln>
              <a:noFill/>
            </a:ln>
            <a:effectLst/>
          </p:spPr>
          <p:txBody>
            <a:bodyPr/>
            <a:lstStyle/>
            <a:p>
              <a:pPr eaLnBrk="1" hangingPunct="1">
                <a:defRPr/>
              </a:pPr>
              <a:endParaRPr lang="en-US" dirty="0">
                <a:solidFill>
                  <a:srgbClr val="1D528D"/>
                </a:solidFill>
                <a:latin typeface="Arial" charset="0"/>
              </a:endParaRPr>
            </a:p>
          </p:txBody>
        </p:sp>
        <p:sp>
          <p:nvSpPr>
            <p:cNvPr id="1037" name="Freeform 13">
              <a:extLst>
                <a:ext uri="{FF2B5EF4-FFF2-40B4-BE49-F238E27FC236}">
                  <a16:creationId xmlns:a16="http://schemas.microsoft.com/office/drawing/2014/main" id="{676269ED-D16A-2D29-96EE-0CF65E48D882}"/>
                </a:ext>
              </a:extLst>
            </p:cNvPr>
            <p:cNvSpPr>
              <a:spLocks/>
            </p:cNvSpPr>
            <p:nvPr userDrawn="1"/>
          </p:nvSpPr>
          <p:spPr bwMode="gray">
            <a:xfrm flipH="1" flipV="1">
              <a:off x="3596703" y="374650"/>
              <a:ext cx="5551613" cy="425450"/>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solidFill>
                  <a:srgbClr val="1D528D"/>
                </a:solidFill>
                <a:latin typeface="Arial" charset="0"/>
              </a:endParaRPr>
            </a:p>
          </p:txBody>
        </p:sp>
        <p:sp>
          <p:nvSpPr>
            <p:cNvPr id="1039" name="Rectangle 15">
              <a:extLst>
                <a:ext uri="{FF2B5EF4-FFF2-40B4-BE49-F238E27FC236}">
                  <a16:creationId xmlns:a16="http://schemas.microsoft.com/office/drawing/2014/main" id="{BE78FA35-5BB2-82AF-6141-6161C2C78805}"/>
                </a:ext>
              </a:extLst>
            </p:cNvPr>
            <p:cNvSpPr>
              <a:spLocks noChangeArrowheads="1"/>
            </p:cNvSpPr>
            <p:nvPr userDrawn="1"/>
          </p:nvSpPr>
          <p:spPr bwMode="gray">
            <a:xfrm>
              <a:off x="1191" y="0"/>
              <a:ext cx="9144744" cy="315913"/>
            </a:xfrm>
            <a:prstGeom prst="rect">
              <a:avLst/>
            </a:prstGeom>
            <a:gradFill rotWithShape="0">
              <a:gsLst>
                <a:gs pos="96875">
                  <a:srgbClr val="0E2844"/>
                </a:gs>
                <a:gs pos="93750">
                  <a:srgbClr val="0E2946"/>
                </a:gs>
                <a:gs pos="78000">
                  <a:srgbClr val="0F2C4B"/>
                </a:gs>
                <a:gs pos="75000">
                  <a:srgbClr val="113154"/>
                </a:gs>
                <a:gs pos="61000">
                  <a:srgbClr val="153C67"/>
                </a:gs>
                <a:gs pos="0">
                  <a:schemeClr val="tx1"/>
                </a:gs>
                <a:gs pos="97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solidFill>
                  <a:srgbClr val="1D528D"/>
                </a:solidFill>
                <a:latin typeface="Arial" charset="0"/>
              </a:endParaRPr>
            </a:p>
          </p:txBody>
        </p:sp>
      </p:grpSp>
      <p:sp>
        <p:nvSpPr>
          <p:cNvPr id="1027" name="Rectangle 3">
            <a:extLst>
              <a:ext uri="{FF2B5EF4-FFF2-40B4-BE49-F238E27FC236}">
                <a16:creationId xmlns:a16="http://schemas.microsoft.com/office/drawing/2014/main" id="{3BF5FFC0-EA03-E4A9-3E04-BC465DAC2880}"/>
              </a:ext>
            </a:extLst>
          </p:cNvPr>
          <p:cNvSpPr>
            <a:spLocks noGrp="1" noChangeArrowheads="1"/>
          </p:cNvSpPr>
          <p:nvPr userDrawn="1">
            <p:ph type="body" idx="1"/>
          </p:nvPr>
        </p:nvSpPr>
        <p:spPr bwMode="auto">
          <a:xfrm>
            <a:off x="609600" y="1905000"/>
            <a:ext cx="109728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7C2E817-8425-C729-2C37-1671B4A757DD}"/>
              </a:ext>
            </a:extLst>
          </p:cNvPr>
          <p:cNvSpPr>
            <a:spLocks noGrp="1" noChangeArrowheads="1"/>
          </p:cNvSpPr>
          <p:nvPr userDrawn="1">
            <p:ph type="dt" sz="half" idx="2"/>
          </p:nvPr>
        </p:nvSpPr>
        <p:spPr bwMode="auto">
          <a:xfrm>
            <a:off x="609600" y="6477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dirty="0">
                <a:solidFill>
                  <a:srgbClr val="1D528D"/>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2C34AA9C-FA11-3925-1B2A-22F2423F766B}"/>
              </a:ext>
            </a:extLst>
          </p:cNvPr>
          <p:cNvSpPr>
            <a:spLocks noGrp="1" noChangeArrowheads="1"/>
          </p:cNvSpPr>
          <p:nvPr userDrawn="1">
            <p:ph type="ftr" sz="quarter" idx="3"/>
          </p:nvPr>
        </p:nvSpPr>
        <p:spPr bwMode="auto">
          <a:xfrm>
            <a:off x="4165600" y="6477000"/>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a:solidFill>
                  <a:srgbClr val="1D528D"/>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54496D35-5175-F4CC-EC0E-64D2059FD9A2}"/>
              </a:ext>
            </a:extLst>
          </p:cNvPr>
          <p:cNvSpPr>
            <a:spLocks noGrp="1" noChangeArrowheads="1"/>
          </p:cNvSpPr>
          <p:nvPr userDrawn="1">
            <p:ph type="sldNum" sz="quarter" idx="4"/>
          </p:nvPr>
        </p:nvSpPr>
        <p:spPr bwMode="auto">
          <a:xfrm>
            <a:off x="8737600" y="6477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1D528D"/>
                </a:solidFill>
                <a:latin typeface="Arial" panose="020B0604020202020204" pitchFamily="34" charset="0"/>
              </a:defRPr>
            </a:lvl1pPr>
          </a:lstStyle>
          <a:p>
            <a:fld id="{8B581504-9ED0-4D6E-84B8-A5653821BF3D}" type="slidenum">
              <a:rPr lang="en-US" altLang="en-US"/>
              <a:pPr/>
              <a:t>‹#›</a:t>
            </a:fld>
            <a:endParaRPr lang="en-US" altLang="en-US"/>
          </a:p>
        </p:txBody>
      </p:sp>
      <p:sp>
        <p:nvSpPr>
          <p:cNvPr id="1031" name="Rectangle 2">
            <a:extLst>
              <a:ext uri="{FF2B5EF4-FFF2-40B4-BE49-F238E27FC236}">
                <a16:creationId xmlns:a16="http://schemas.microsoft.com/office/drawing/2014/main" id="{16CC0A14-BA6D-2981-E843-629A459CEE99}"/>
              </a:ext>
            </a:extLst>
          </p:cNvPr>
          <p:cNvSpPr>
            <a:spLocks noGrp="1" noChangeArrowheads="1"/>
          </p:cNvSpPr>
          <p:nvPr userDrawn="1">
            <p:ph type="title"/>
          </p:nvPr>
        </p:nvSpPr>
        <p:spPr bwMode="gray">
          <a:xfrm>
            <a:off x="1676400" y="503238"/>
            <a:ext cx="88392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ustDataLst>
      <p:tags r:id="rId14"/>
    </p:custData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hf hdr="0" ftr="0" dt="0"/>
  <p:txStyles>
    <p:titleStyle>
      <a:lvl1pPr algn="ctr" rtl="0" eaLnBrk="0" fontAlgn="base" hangingPunct="0">
        <a:spcBef>
          <a:spcPct val="0"/>
        </a:spcBef>
        <a:spcAft>
          <a:spcPct val="0"/>
        </a:spcAft>
        <a:defRPr sz="4000">
          <a:solidFill>
            <a:schemeClr val="bg1"/>
          </a:solidFill>
          <a:latin typeface="Franklin Gothic Medium" panose="020B0603020102020204" pitchFamily="34" charset="0"/>
          <a:ea typeface="+mj-ea"/>
          <a:cs typeface="Arial" panose="020B0604020202020204" pitchFamily="34" charset="0"/>
        </a:defRPr>
      </a:lvl1pPr>
      <a:lvl2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2pPr>
      <a:lvl3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3pPr>
      <a:lvl4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4pPr>
      <a:lvl5pPr algn="ctr" rtl="0" eaLnBrk="0" fontAlgn="base" hangingPunct="0">
        <a:spcBef>
          <a:spcPct val="0"/>
        </a:spcBef>
        <a:spcAft>
          <a:spcPct val="0"/>
        </a:spcAft>
        <a:defRPr sz="4000">
          <a:solidFill>
            <a:schemeClr val="bg1"/>
          </a:solidFill>
          <a:latin typeface="Franklin Gothic Medium" panose="020B0603020102020204" pitchFamily="34" charset="0"/>
          <a:cs typeface="Arial" panose="020B0604020202020204" pitchFamily="34" charset="0"/>
        </a:defRPr>
      </a:lvl5pPr>
      <a:lvl6pPr marL="457200" algn="l" rtl="0" fontAlgn="base">
        <a:spcBef>
          <a:spcPct val="0"/>
        </a:spcBef>
        <a:spcAft>
          <a:spcPct val="0"/>
        </a:spcAft>
        <a:defRPr sz="4000">
          <a:solidFill>
            <a:schemeClr val="bg1"/>
          </a:solidFill>
          <a:latin typeface="TimesNewRomanPS" pitchFamily="18" charset="0"/>
        </a:defRPr>
      </a:lvl6pPr>
      <a:lvl7pPr marL="914400" algn="l" rtl="0" fontAlgn="base">
        <a:spcBef>
          <a:spcPct val="0"/>
        </a:spcBef>
        <a:spcAft>
          <a:spcPct val="0"/>
        </a:spcAft>
        <a:defRPr sz="4000">
          <a:solidFill>
            <a:schemeClr val="bg1"/>
          </a:solidFill>
          <a:latin typeface="TimesNewRomanPS" pitchFamily="18" charset="0"/>
        </a:defRPr>
      </a:lvl7pPr>
      <a:lvl8pPr marL="1371600" algn="l" rtl="0" fontAlgn="base">
        <a:spcBef>
          <a:spcPct val="0"/>
        </a:spcBef>
        <a:spcAft>
          <a:spcPct val="0"/>
        </a:spcAft>
        <a:defRPr sz="4000">
          <a:solidFill>
            <a:schemeClr val="bg1"/>
          </a:solidFill>
          <a:latin typeface="TimesNewRomanPS" pitchFamily="18" charset="0"/>
        </a:defRPr>
      </a:lvl8pPr>
      <a:lvl9pPr marL="1828800" algn="l" rtl="0" fontAlgn="base">
        <a:spcBef>
          <a:spcPct val="0"/>
        </a:spcBef>
        <a:spcAft>
          <a:spcPct val="0"/>
        </a:spcAft>
        <a:defRPr sz="4000">
          <a:solidFill>
            <a:schemeClr val="bg1"/>
          </a:solidFill>
          <a:latin typeface="TimesNewRomanP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notesSlide" Target="../notesSlides/notesSlide1.xml"/><Relationship Id="rId7" Type="http://schemas.openxmlformats.org/officeDocument/2006/relationships/slide" Target="slide65.xml"/><Relationship Id="rId12" Type="http://schemas.openxmlformats.org/officeDocument/2006/relationships/slide" Target="slide8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slide" Target="slide47.xml"/><Relationship Id="rId11" Type="http://schemas.openxmlformats.org/officeDocument/2006/relationships/slide" Target="slide83.xml"/><Relationship Id="rId5" Type="http://schemas.openxmlformats.org/officeDocument/2006/relationships/slide" Target="slide33.xml"/><Relationship Id="rId10" Type="http://schemas.openxmlformats.org/officeDocument/2006/relationships/slide" Target="slide81.xml"/><Relationship Id="rId4" Type="http://schemas.openxmlformats.org/officeDocument/2006/relationships/slide" Target="slide14.xml"/><Relationship Id="rId9" Type="http://schemas.openxmlformats.org/officeDocument/2006/relationships/slide" Target="slide7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xml"/><Relationship Id="rId5" Type="http://schemas.openxmlformats.org/officeDocument/2006/relationships/hyperlink" Target="https://www.dementia.org.au/sites/default/files/helpsheets/Helpsheet-ChangedBehaviours04-Wandering_english.pdf" TargetMode="External"/><Relationship Id="rId4" Type="http://schemas.openxmlformats.org/officeDocument/2006/relationships/hyperlink" Target="https://www.youtube.com/watch?v=5d2cMSgNh2U"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1.xml"/><Relationship Id="rId7"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nottingham.ac.uk/helmopen/rlos/working-safely/managing/8.html" TargetMode="External"/><Relationship Id="rId5" Type="http://schemas.openxmlformats.org/officeDocument/2006/relationships/hyperlink" Target="https://www.youtube.com/watch?v=A2o5nXJzgMs" TargetMode="External"/><Relationship Id="rId4" Type="http://schemas.openxmlformats.org/officeDocument/2006/relationships/hyperlink" Target="https://www.audit.vic.gov.au/report/occupational-violence-against-healthcare-workers?section=#32521--2-understanding-prevalence-and-sever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ementia.com.au/bsp/resources" TargetMode="External"/><Relationship Id="rId2" Type="http://schemas.openxmlformats.org/officeDocument/2006/relationships/hyperlink" Target="https://dementia.com.au/bsp/resources/behavioural-assessment-form.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3bKuoH8CkFc"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2.xml"/><Relationship Id="rId7" Type="http://schemas.openxmlformats.org/officeDocument/2006/relationships/slide" Target="slide1.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hyperlink" Target="https://www.youtube.com/watch?v=XbY9pvFqEdA" TargetMode="External"/><Relationship Id="rId5" Type="http://schemas.openxmlformats.org/officeDocument/2006/relationships/hyperlink" Target="https://www.volunteering.nsw.gov.au/resources/conflict-resolution-toolkit/chapters/how-can-i-deal-with-conflict" TargetMode="External"/><Relationship Id="rId4" Type="http://schemas.openxmlformats.org/officeDocument/2006/relationships/hyperlink" Target="https://www.youtube.com/watch?v=_Of_YO0-B4k"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BcC9YSTa8B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W1RY_72O_LQ"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notesSlide" Target="../notesSlides/notesSlide15.xml"/><Relationship Id="rId7" Type="http://schemas.openxmlformats.org/officeDocument/2006/relationships/hyperlink" Target="https://www.youtube.com/watch?v=tgLfz3dh5UE" TargetMode="Externa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hyperlink" Target="https://www.youtube.com/watch?v=ImfU12epYcI" TargetMode="External"/><Relationship Id="rId5" Type="http://schemas.openxmlformats.org/officeDocument/2006/relationships/hyperlink" Target="https://www.mindtools.com/pages/article/newTMC_88.htm" TargetMode="External"/><Relationship Id="rId4" Type="http://schemas.openxmlformats.org/officeDocument/2006/relationships/hyperlink" Target="https://www.youtube.com/watch?v=oTJs5LJ4YKU" TargetMode="Externa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ZsX0ha_rIB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rx09A0L7n2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independentnurse.co.uk/professional-article/practical-negotiating-skills/74190/" TargetMode="Externa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worksafe.vic.gov.au/occupational-violence-and-aggress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ddprimarycare.surreyplace.ca/tools-2/mental-health/guide-to-understanding-behaviour/" TargetMode="External"/><Relationship Id="rId5" Type="http://schemas.openxmlformats.org/officeDocument/2006/relationships/hyperlink" Target="https://www.youtube.com/watch?v=QyXFirOUeUk" TargetMode="External"/><Relationship Id="rId4" Type="http://schemas.openxmlformats.org/officeDocument/2006/relationships/hyperlink" Target="https://www.youtube.com/watch?v=eR8Zzp6E8sI"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slide" Target="slide1.xml"/><Relationship Id="rId5" Type="http://schemas.openxmlformats.org/officeDocument/2006/relationships/hyperlink" Target="https://www.youtube.com/watch?v=zkyaNbm0sIk" TargetMode="External"/><Relationship Id="rId4" Type="http://schemas.openxmlformats.org/officeDocument/2006/relationships/hyperlink" Target="https://www.myhealthrecord.gov.au/for-healthcare-professionals/howtos/my-health-record-system-securit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youtube.com/watch?v=f6TX42jhXTQ"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png"/><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png"/><Relationship Id="rId4" Type="http://schemas.openxmlformats.org/officeDocument/2006/relationships/diagramData" Target="../diagrams/data2.xml"/><Relationship Id="rId9"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www.culturaldiversity.com.au/" TargetMode="External"/><Relationship Id="rId5" Type="http://schemas.openxmlformats.org/officeDocument/2006/relationships/hyperlink" Target="https://www.betterhealth.vic.gov.au/health/conditionsandtreatments/dementia-communication"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8.xml"/><Relationship Id="rId7"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commerce.wa.gov.au/publications/guide-working-safely-challenging-behaviours-health-care" TargetMode="External"/><Relationship Id="rId5" Type="http://schemas.openxmlformats.org/officeDocument/2006/relationships/hyperlink" Target="https://www.betterhealth.vic.gov.au/health/servicesandsupport/alcohol-and-drugs--dependence-and-addiction" TargetMode="Externa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 Target="sl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udy.com/academy/lesson/self-destructive-behavior-signs-causes-effect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hyperlink" Target="https://www.healthline.com/health/mental-health/self-destructive-behavi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67B4D1-CD25-5868-49D5-C9F9F5253E5B}"/>
              </a:ext>
            </a:extLst>
          </p:cNvPr>
          <p:cNvSpPr>
            <a:spLocks noGrp="1"/>
          </p:cNvSpPr>
          <p:nvPr>
            <p:ph type="subTitle" idx="1"/>
          </p:nvPr>
        </p:nvSpPr>
        <p:spPr>
          <a:xfrm>
            <a:off x="196850" y="1389743"/>
            <a:ext cx="11798300" cy="1251857"/>
          </a:xfrm>
        </p:spPr>
        <p:txBody>
          <a:bodyPr/>
          <a:lstStyle/>
          <a:p>
            <a:pPr eaLnBrk="1" hangingPunct="1">
              <a:spcBef>
                <a:spcPts val="0"/>
              </a:spcBef>
              <a:defRPr/>
            </a:pPr>
            <a:r>
              <a:rPr lang="en-US" dirty="0"/>
              <a:t>Facilitate responsible behaviour</a:t>
            </a:r>
            <a:endParaRPr lang="en-US" spc="-100" dirty="0"/>
          </a:p>
        </p:txBody>
      </p:sp>
      <p:sp>
        <p:nvSpPr>
          <p:cNvPr id="4" name="TextBox 3">
            <a:extLst>
              <a:ext uri="{FF2B5EF4-FFF2-40B4-BE49-F238E27FC236}">
                <a16:creationId xmlns:a16="http://schemas.microsoft.com/office/drawing/2014/main" id="{215439F5-077C-8670-88EF-5CA870DD7640}"/>
              </a:ext>
            </a:extLst>
          </p:cNvPr>
          <p:cNvSpPr txBox="1"/>
          <p:nvPr/>
        </p:nvSpPr>
        <p:spPr>
          <a:xfrm>
            <a:off x="1103086" y="3429000"/>
            <a:ext cx="2873828" cy="1200329"/>
          </a:xfrm>
          <a:prstGeom prst="rect">
            <a:avLst/>
          </a:prstGeom>
          <a:noFill/>
        </p:spPr>
        <p:txBody>
          <a:bodyPr wrap="square" rtlCol="0">
            <a:spAutoFit/>
          </a:bodyPr>
          <a:lstStyle/>
          <a:p>
            <a:r>
              <a:rPr lang="en-US" dirty="0">
                <a:hlinkClick r:id="rId4" action="ppaction://hlinksldjump"/>
              </a:rPr>
              <a:t>Learning Check Point 1</a:t>
            </a:r>
            <a:endParaRPr lang="en-US" dirty="0"/>
          </a:p>
          <a:p>
            <a:r>
              <a:rPr lang="en-US" dirty="0">
                <a:hlinkClick r:id="rId5" action="ppaction://hlinksldjump"/>
              </a:rPr>
              <a:t>Learning Check Point 2</a:t>
            </a:r>
            <a:endParaRPr lang="en-US" dirty="0"/>
          </a:p>
          <a:p>
            <a:r>
              <a:rPr lang="en-US" dirty="0">
                <a:hlinkClick r:id="rId6" action="ppaction://hlinksldjump"/>
              </a:rPr>
              <a:t>Learning Check Point 3</a:t>
            </a:r>
            <a:endParaRPr lang="en-US" dirty="0"/>
          </a:p>
          <a:p>
            <a:r>
              <a:rPr lang="en-US" dirty="0">
                <a:hlinkClick r:id="rId7" action="ppaction://hlinksldjump"/>
              </a:rPr>
              <a:t>Learning Check Point 4</a:t>
            </a:r>
            <a:endParaRPr lang="en-AU" dirty="0"/>
          </a:p>
        </p:txBody>
      </p:sp>
      <p:sp>
        <p:nvSpPr>
          <p:cNvPr id="3" name="TextBox 2">
            <a:extLst>
              <a:ext uri="{FF2B5EF4-FFF2-40B4-BE49-F238E27FC236}">
                <a16:creationId xmlns:a16="http://schemas.microsoft.com/office/drawing/2014/main" id="{08CDFEBD-6A2C-2657-D487-5DBC51C23E63}"/>
              </a:ext>
            </a:extLst>
          </p:cNvPr>
          <p:cNvSpPr txBox="1"/>
          <p:nvPr/>
        </p:nvSpPr>
        <p:spPr>
          <a:xfrm>
            <a:off x="4871392" y="3428999"/>
            <a:ext cx="6687391" cy="1200329"/>
          </a:xfrm>
          <a:prstGeom prst="rect">
            <a:avLst/>
          </a:prstGeom>
          <a:noFill/>
        </p:spPr>
        <p:txBody>
          <a:bodyPr wrap="square" rtlCol="0">
            <a:spAutoFit/>
          </a:bodyPr>
          <a:lstStyle/>
          <a:p>
            <a:r>
              <a:rPr lang="en-US" dirty="0"/>
              <a:t>For this unit, you will be assessed on the following:</a:t>
            </a:r>
          </a:p>
          <a:p>
            <a:r>
              <a:rPr lang="en-US" dirty="0">
                <a:hlinkClick r:id="rId8" action="ppaction://hlinksldjump"/>
              </a:rPr>
              <a:t>Assessment Task 1- Written Questions</a:t>
            </a:r>
            <a:endParaRPr lang="en-US" dirty="0"/>
          </a:p>
          <a:p>
            <a:r>
              <a:rPr lang="en-US" dirty="0">
                <a:hlinkClick r:id="rId9" action="ppaction://hlinksldjump"/>
              </a:rPr>
              <a:t>Assessment Task 2 A</a:t>
            </a:r>
            <a:r>
              <a:rPr lang="en-US" dirty="0"/>
              <a:t>,</a:t>
            </a:r>
            <a:r>
              <a:rPr lang="en-US" dirty="0">
                <a:hlinkClick r:id="rId10" action="ppaction://hlinksldjump"/>
              </a:rPr>
              <a:t>B</a:t>
            </a:r>
            <a:r>
              <a:rPr lang="en-US" dirty="0"/>
              <a:t>,</a:t>
            </a:r>
            <a:r>
              <a:rPr lang="en-US" dirty="0">
                <a:hlinkClick r:id="rId11" action="ppaction://hlinksldjump"/>
              </a:rPr>
              <a:t>C</a:t>
            </a:r>
            <a:r>
              <a:rPr lang="en-US" dirty="0"/>
              <a:t>,</a:t>
            </a:r>
            <a:r>
              <a:rPr lang="en-US" dirty="0">
                <a:hlinkClick r:id="rId12" action="ppaction://hlinksldjump"/>
              </a:rPr>
              <a:t>D</a:t>
            </a:r>
            <a:r>
              <a:rPr lang="en-US" dirty="0"/>
              <a:t>- Case Studies Recognise and respond to behaviours of concern</a:t>
            </a: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8510-FFD9-915C-100D-9E1195F68008}"/>
              </a:ext>
            </a:extLst>
          </p:cNvPr>
          <p:cNvSpPr>
            <a:spLocks noGrp="1"/>
          </p:cNvSpPr>
          <p:nvPr>
            <p:ph type="title"/>
          </p:nvPr>
        </p:nvSpPr>
        <p:spPr/>
        <p:txBody>
          <a:bodyPr/>
          <a:lstStyle/>
          <a:p>
            <a:r>
              <a:rPr lang="en-AU" dirty="0"/>
              <a:t>Self-destructive behaviour</a:t>
            </a:r>
          </a:p>
        </p:txBody>
      </p:sp>
      <p:sp>
        <p:nvSpPr>
          <p:cNvPr id="3" name="Content Placeholder 2">
            <a:extLst>
              <a:ext uri="{FF2B5EF4-FFF2-40B4-BE49-F238E27FC236}">
                <a16:creationId xmlns:a16="http://schemas.microsoft.com/office/drawing/2014/main" id="{E91409D8-8BC6-FF5C-1123-1B7B70BB961C}"/>
              </a:ext>
            </a:extLst>
          </p:cNvPr>
          <p:cNvSpPr>
            <a:spLocks noGrp="1"/>
          </p:cNvSpPr>
          <p:nvPr>
            <p:ph idx="1"/>
          </p:nvPr>
        </p:nvSpPr>
        <p:spPr>
          <a:xfrm>
            <a:off x="246743" y="1677987"/>
            <a:ext cx="10972800" cy="5043488"/>
          </a:xfrm>
        </p:spPr>
        <p:txBody>
          <a:bodyPr/>
          <a:lstStyle/>
          <a:p>
            <a:pPr marL="0" indent="0">
              <a:buNone/>
            </a:pPr>
            <a:r>
              <a:rPr lang="en-US" sz="2400" dirty="0"/>
              <a:t>There are a variety of reasons why people engage in self-destructive behaviour.</a:t>
            </a:r>
          </a:p>
          <a:p>
            <a:r>
              <a:rPr lang="en-US" sz="2400" dirty="0"/>
              <a:t>As a coping mechanism when a person is overwhelmed or has experienced loss</a:t>
            </a:r>
          </a:p>
          <a:p>
            <a:r>
              <a:rPr lang="en-US" sz="2400" dirty="0"/>
              <a:t>Self-hatred, shame or to punish themselves for something that they have done</a:t>
            </a:r>
          </a:p>
          <a:p>
            <a:r>
              <a:rPr lang="en-US" sz="2400" dirty="0"/>
              <a:t>To drive other people away</a:t>
            </a:r>
          </a:p>
          <a:p>
            <a:r>
              <a:rPr lang="en-US" sz="2400" dirty="0"/>
              <a:t>For attention because they are lonely</a:t>
            </a:r>
          </a:p>
          <a:p>
            <a:r>
              <a:rPr lang="en-US" sz="2400" dirty="0"/>
              <a:t>Anger and bitterness at their situation because of a lack of self-confidence.</a:t>
            </a:r>
            <a:endParaRPr lang="en-AU" sz="2400" dirty="0"/>
          </a:p>
        </p:txBody>
      </p:sp>
      <p:sp>
        <p:nvSpPr>
          <p:cNvPr id="4" name="Slide Number Placeholder 3">
            <a:extLst>
              <a:ext uri="{FF2B5EF4-FFF2-40B4-BE49-F238E27FC236}">
                <a16:creationId xmlns:a16="http://schemas.microsoft.com/office/drawing/2014/main" id="{EEDF66EC-5E84-7BCA-B2C0-034407C15D4C}"/>
              </a:ext>
            </a:extLst>
          </p:cNvPr>
          <p:cNvSpPr>
            <a:spLocks noGrp="1"/>
          </p:cNvSpPr>
          <p:nvPr>
            <p:ph type="sldNum" sz="quarter" idx="10"/>
          </p:nvPr>
        </p:nvSpPr>
        <p:spPr/>
        <p:txBody>
          <a:bodyPr/>
          <a:lstStyle/>
          <a:p>
            <a:fld id="{64EB2DB3-A5DC-4BC2-A05A-23509E293FB0}" type="slidenum">
              <a:rPr lang="en-US" altLang="en-US" smtClean="0"/>
              <a:pPr/>
              <a:t>10</a:t>
            </a:fld>
            <a:endParaRPr lang="en-US" altLang="en-US"/>
          </a:p>
        </p:txBody>
      </p:sp>
      <p:pic>
        <p:nvPicPr>
          <p:cNvPr id="5" name="Picture 2" descr="Return Church">
            <a:hlinkClick r:id="rId2" action="ppaction://hlinksldjump"/>
            <a:extLst>
              <a:ext uri="{FF2B5EF4-FFF2-40B4-BE49-F238E27FC236}">
                <a16:creationId xmlns:a16="http://schemas.microsoft.com/office/drawing/2014/main" id="{900FBED1-D384-CAE0-8C73-37C7B66FDD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308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0" y="347624"/>
            <a:ext cx="12192000" cy="868362"/>
          </a:xfrm>
        </p:spPr>
        <p:txBody>
          <a:bodyPr/>
          <a:lstStyle/>
          <a:p>
            <a:pPr eaLnBrk="1" hangingPunct="1"/>
            <a:r>
              <a:rPr lang="en-US" altLang="en-US" sz="3600" dirty="0"/>
              <a:t>Things to consider when responding to behaviours of concern</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50800" y="1562100"/>
            <a:ext cx="11850914" cy="5159375"/>
          </a:xfrm>
        </p:spPr>
        <p:txBody>
          <a:bodyPr/>
          <a:lstStyle/>
          <a:p>
            <a:pPr eaLnBrk="1" hangingPunct="1"/>
            <a:r>
              <a:rPr lang="en-US" altLang="en-US" sz="2400" dirty="0"/>
              <a:t>Wandering</a:t>
            </a:r>
          </a:p>
          <a:p>
            <a:pPr lvl="1" eaLnBrk="1" hangingPunct="1"/>
            <a:r>
              <a:rPr lang="en-US" altLang="en-US" sz="2000" dirty="0"/>
              <a:t>Stay calm and thoroughly search the premises</a:t>
            </a:r>
          </a:p>
          <a:p>
            <a:pPr lvl="1" eaLnBrk="1" hangingPunct="1"/>
            <a:r>
              <a:rPr lang="en-US" altLang="en-US" sz="2000" dirty="0"/>
              <a:t>Contact the local police </a:t>
            </a:r>
          </a:p>
          <a:p>
            <a:pPr eaLnBrk="1" hangingPunct="1"/>
            <a:r>
              <a:rPr lang="en-US" altLang="en-US" sz="2400" dirty="0"/>
              <a:t>Verbal offensiveness</a:t>
            </a:r>
          </a:p>
          <a:p>
            <a:pPr lvl="1" eaLnBrk="1" hangingPunct="1"/>
            <a:r>
              <a:rPr lang="en-US" altLang="en-US" sz="2000" dirty="0"/>
              <a:t>Stay calm</a:t>
            </a:r>
          </a:p>
          <a:p>
            <a:pPr lvl="1" eaLnBrk="1" hangingPunct="1"/>
            <a:r>
              <a:rPr lang="en-US" altLang="en-US" sz="2000" dirty="0"/>
              <a:t>Be clear, firm and polite</a:t>
            </a:r>
          </a:p>
          <a:p>
            <a:pPr lvl="1" eaLnBrk="1" hangingPunct="1"/>
            <a:r>
              <a:rPr lang="en-US" altLang="en-US" sz="2000" dirty="0"/>
              <a:t>Use diversion Tactics</a:t>
            </a:r>
          </a:p>
          <a:p>
            <a:pPr lvl="1" eaLnBrk="1" hangingPunct="1"/>
            <a:r>
              <a:rPr lang="en-US" altLang="en-US" sz="2000" dirty="0"/>
              <a:t>Seek assistance</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11</a:t>
            </a:fld>
            <a:endParaRPr lang="en-US" altLang="en-US">
              <a:solidFill>
                <a:srgbClr val="1D528D"/>
              </a:solidFill>
            </a:endParaRPr>
          </a:p>
        </p:txBody>
      </p:sp>
      <p:sp>
        <p:nvSpPr>
          <p:cNvPr id="3" name="TextBox 2">
            <a:extLst>
              <a:ext uri="{FF2B5EF4-FFF2-40B4-BE49-F238E27FC236}">
                <a16:creationId xmlns:a16="http://schemas.microsoft.com/office/drawing/2014/main" id="{315481F4-7EBE-C929-74CB-51B5ABC8C94F}"/>
              </a:ext>
            </a:extLst>
          </p:cNvPr>
          <p:cNvSpPr txBox="1"/>
          <p:nvPr/>
        </p:nvSpPr>
        <p:spPr>
          <a:xfrm>
            <a:off x="5659536" y="2558533"/>
            <a:ext cx="6242178"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Simulation Scenario - Dementia Care Wandering</a:t>
            </a:r>
            <a:endParaRPr lang="en-AU" dirty="0"/>
          </a:p>
        </p:txBody>
      </p:sp>
      <p:sp>
        <p:nvSpPr>
          <p:cNvPr id="5" name="TextBox 4">
            <a:extLst>
              <a:ext uri="{FF2B5EF4-FFF2-40B4-BE49-F238E27FC236}">
                <a16:creationId xmlns:a16="http://schemas.microsoft.com/office/drawing/2014/main" id="{BD191A7A-D3BB-3400-CB52-2A410DB526D3}"/>
              </a:ext>
            </a:extLst>
          </p:cNvPr>
          <p:cNvSpPr txBox="1"/>
          <p:nvPr/>
        </p:nvSpPr>
        <p:spPr>
          <a:xfrm>
            <a:off x="4427375" y="4558204"/>
            <a:ext cx="6242178" cy="923330"/>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Access help sheet from Dementia Australia: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https://www.dementia.org.au/sites/default/files/helpsheets/Helpsheet-ChangedBehaviours04-Wandering_english.pdf</a:t>
            </a:r>
            <a:endParaRPr lang="en-AU" dirty="0"/>
          </a:p>
        </p:txBody>
      </p:sp>
      <p:pic>
        <p:nvPicPr>
          <p:cNvPr id="2" name="Picture 2" descr="Return Church">
            <a:hlinkClick r:id="rId6" action="ppaction://hlinksldjump"/>
            <a:extLst>
              <a:ext uri="{FF2B5EF4-FFF2-40B4-BE49-F238E27FC236}">
                <a16:creationId xmlns:a16="http://schemas.microsoft.com/office/drawing/2014/main" id="{FFAD0338-4212-ED1D-F5EA-EF903F5C881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80309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0" y="347624"/>
            <a:ext cx="12192000" cy="868362"/>
          </a:xfrm>
        </p:spPr>
        <p:txBody>
          <a:bodyPr/>
          <a:lstStyle/>
          <a:p>
            <a:pPr eaLnBrk="1" hangingPunct="1"/>
            <a:r>
              <a:rPr lang="en-US" altLang="en-US" sz="3600" dirty="0"/>
              <a:t>Things to consider when responding to behaviours of concern</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50800" y="1562100"/>
            <a:ext cx="11850914" cy="5159375"/>
          </a:xfrm>
        </p:spPr>
        <p:txBody>
          <a:bodyPr/>
          <a:lstStyle/>
          <a:p>
            <a:pPr eaLnBrk="1" hangingPunct="1"/>
            <a:r>
              <a:rPr lang="en-US" altLang="en-US" sz="2400" dirty="0"/>
              <a:t>Suicidal behaviours</a:t>
            </a:r>
          </a:p>
          <a:p>
            <a:pPr lvl="1" eaLnBrk="1" hangingPunct="1"/>
            <a:r>
              <a:rPr lang="en-US" altLang="en-US" sz="2000" dirty="0"/>
              <a:t>Always act immediately and assess the safety risks</a:t>
            </a:r>
          </a:p>
          <a:p>
            <a:pPr lvl="1" eaLnBrk="1" hangingPunct="1"/>
            <a:r>
              <a:rPr lang="en-US" altLang="en-US" sz="2000" dirty="0"/>
              <a:t>Allow the patient to talk to you openly</a:t>
            </a:r>
          </a:p>
          <a:p>
            <a:pPr lvl="1" eaLnBrk="1" hangingPunct="1"/>
            <a:r>
              <a:rPr lang="en-US" altLang="en-US" sz="2000" dirty="0"/>
              <a:t>Be genuine and ensure that you demonstrate empathy and willingness to listen</a:t>
            </a:r>
          </a:p>
          <a:p>
            <a:pPr lvl="1" eaLnBrk="1" hangingPunct="1"/>
            <a:r>
              <a:rPr lang="en-US" altLang="en-US" sz="2000" dirty="0"/>
              <a:t>Make sure that the environment is safe for you, the patient, and any others</a:t>
            </a:r>
          </a:p>
          <a:p>
            <a:pPr lvl="1" eaLnBrk="1" hangingPunct="1"/>
            <a:r>
              <a:rPr lang="en-US" altLang="en-US" sz="2000" dirty="0"/>
              <a:t>Record details of your interactions with the patient in accordance with record keeping policies </a:t>
            </a:r>
          </a:p>
          <a:p>
            <a:pPr lvl="1" eaLnBrk="1" hangingPunct="1"/>
            <a:r>
              <a:rPr lang="en-US" altLang="en-US" sz="2000" dirty="0"/>
              <a:t>Be aware of your own reactions, feelings and impacts suicide may have on you</a:t>
            </a:r>
          </a:p>
          <a:p>
            <a:pPr lvl="1" eaLnBrk="1" hangingPunct="1"/>
            <a:r>
              <a:rPr lang="en-US" altLang="en-US" sz="2000" dirty="0"/>
              <a:t>Make sure you have opportunities to debrief with colleagues is critical</a:t>
            </a:r>
          </a:p>
          <a:p>
            <a:pPr lvl="1" eaLnBrk="1" hangingPunct="1"/>
            <a:r>
              <a:rPr lang="en-US" altLang="en-US" sz="2000" dirty="0"/>
              <a:t>Keep within your role. It is not your role to provide counselling or suicide risk assessments</a:t>
            </a:r>
          </a:p>
          <a:p>
            <a:pPr lvl="1" eaLnBrk="1" hangingPunct="1"/>
            <a:r>
              <a:rPr lang="en-US" altLang="en-US" sz="2000" dirty="0"/>
              <a:t>Be mindful of the possible impact of the patient’s cultural background, and seek advice</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12</a:t>
            </a:fld>
            <a:endParaRPr lang="en-US" altLang="en-US">
              <a:solidFill>
                <a:srgbClr val="1D528D"/>
              </a:solidFill>
            </a:endParaRPr>
          </a:p>
        </p:txBody>
      </p:sp>
      <p:sp>
        <p:nvSpPr>
          <p:cNvPr id="7" name="TextBox 6">
            <a:extLst>
              <a:ext uri="{FF2B5EF4-FFF2-40B4-BE49-F238E27FC236}">
                <a16:creationId xmlns:a16="http://schemas.microsoft.com/office/drawing/2014/main" id="{7FF63042-E462-6C56-4FC4-8E9A68FB47FD}"/>
              </a:ext>
            </a:extLst>
          </p:cNvPr>
          <p:cNvSpPr txBox="1"/>
          <p:nvPr/>
        </p:nvSpPr>
        <p:spPr>
          <a:xfrm>
            <a:off x="219270" y="5513567"/>
            <a:ext cx="6615404" cy="1200329"/>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Access Prevalence of occupational behaviour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https://www.audit.vic.gov.au/report/occupational-violence-against-healthcare-workers?section=#32521--2-understanding-prevalence-and-severity</a:t>
            </a:r>
            <a:endParaRPr lang="en-AU" dirty="0"/>
          </a:p>
        </p:txBody>
      </p:sp>
      <p:sp>
        <p:nvSpPr>
          <p:cNvPr id="9" name="TextBox 8">
            <a:extLst>
              <a:ext uri="{FF2B5EF4-FFF2-40B4-BE49-F238E27FC236}">
                <a16:creationId xmlns:a16="http://schemas.microsoft.com/office/drawing/2014/main" id="{85252EE2-1EE3-DF9E-D763-0352FCA55D8F}"/>
              </a:ext>
            </a:extLst>
          </p:cNvPr>
          <p:cNvSpPr txBox="1"/>
          <p:nvPr/>
        </p:nvSpPr>
        <p:spPr>
          <a:xfrm>
            <a:off x="7300686" y="5513567"/>
            <a:ext cx="3919375" cy="923330"/>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Victorian Auditor-General's report on Occupational Violence Against Healthcare Worker video.</a:t>
            </a:r>
            <a:endParaRPr lang="en-AU" dirty="0"/>
          </a:p>
        </p:txBody>
      </p:sp>
      <p:sp>
        <p:nvSpPr>
          <p:cNvPr id="10" name="TextBox 9">
            <a:extLst>
              <a:ext uri="{FF2B5EF4-FFF2-40B4-BE49-F238E27FC236}">
                <a16:creationId xmlns:a16="http://schemas.microsoft.com/office/drawing/2014/main" id="{EA9014AE-C0DB-9E44-B22E-3A6DAFA7B938}"/>
              </a:ext>
            </a:extLst>
          </p:cNvPr>
          <p:cNvSpPr txBox="1"/>
          <p:nvPr/>
        </p:nvSpPr>
        <p:spPr>
          <a:xfrm>
            <a:off x="6857482" y="1868067"/>
            <a:ext cx="624217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Case Study Importance of debriefing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endParaRPr lang="en-AU" dirty="0"/>
          </a:p>
        </p:txBody>
      </p:sp>
      <p:pic>
        <p:nvPicPr>
          <p:cNvPr id="2" name="Picture 2" descr="Return Church">
            <a:hlinkClick r:id="rId7" action="ppaction://hlinksldjump"/>
            <a:extLst>
              <a:ext uri="{FF2B5EF4-FFF2-40B4-BE49-F238E27FC236}">
                <a16:creationId xmlns:a16="http://schemas.microsoft.com/office/drawing/2014/main" id="{7EB01596-CE38-2887-5CA6-479557D7E83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21470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6BFA-1A1A-4C31-8D5D-958364DFFE78}"/>
              </a:ext>
            </a:extLst>
          </p:cNvPr>
          <p:cNvSpPr>
            <a:spLocks noGrp="1"/>
          </p:cNvSpPr>
          <p:nvPr>
            <p:ph type="title"/>
          </p:nvPr>
        </p:nvSpPr>
        <p:spPr/>
        <p:txBody>
          <a:bodyPr/>
          <a:lstStyle/>
          <a:p>
            <a:r>
              <a:rPr lang="en-US" dirty="0"/>
              <a:t>Follow up of behaviors</a:t>
            </a:r>
            <a:endParaRPr lang="en-AU" dirty="0"/>
          </a:p>
        </p:txBody>
      </p:sp>
      <p:sp>
        <p:nvSpPr>
          <p:cNvPr id="3" name="Content Placeholder 2">
            <a:extLst>
              <a:ext uri="{FF2B5EF4-FFF2-40B4-BE49-F238E27FC236}">
                <a16:creationId xmlns:a16="http://schemas.microsoft.com/office/drawing/2014/main" id="{94B989FB-35F1-402A-92D7-07EF15D914F6}"/>
              </a:ext>
            </a:extLst>
          </p:cNvPr>
          <p:cNvSpPr>
            <a:spLocks noGrp="1"/>
          </p:cNvSpPr>
          <p:nvPr>
            <p:ph idx="1"/>
          </p:nvPr>
        </p:nvSpPr>
        <p:spPr>
          <a:xfrm>
            <a:off x="-6220" y="1862137"/>
            <a:ext cx="10972800" cy="4492625"/>
          </a:xfrm>
        </p:spPr>
        <p:txBody>
          <a:bodyPr/>
          <a:lstStyle/>
          <a:p>
            <a:r>
              <a:rPr lang="en-US" dirty="0"/>
              <a:t>Evaluate a persons behavior</a:t>
            </a:r>
          </a:p>
          <a:p>
            <a:endParaRPr lang="en-US" dirty="0"/>
          </a:p>
          <a:p>
            <a:r>
              <a:rPr lang="en-US" dirty="0"/>
              <a:t>Make a consistent decision</a:t>
            </a:r>
          </a:p>
          <a:p>
            <a:endParaRPr lang="en-US" dirty="0"/>
          </a:p>
          <a:p>
            <a:r>
              <a:rPr lang="en-US" dirty="0"/>
              <a:t>Seek specialist advice</a:t>
            </a:r>
            <a:endParaRPr lang="en-AU" dirty="0"/>
          </a:p>
        </p:txBody>
      </p:sp>
      <p:sp>
        <p:nvSpPr>
          <p:cNvPr id="6" name="TextBox 5">
            <a:extLst>
              <a:ext uri="{FF2B5EF4-FFF2-40B4-BE49-F238E27FC236}">
                <a16:creationId xmlns:a16="http://schemas.microsoft.com/office/drawing/2014/main" id="{0C2407B3-4848-F450-791F-CFDFD34A419B}"/>
              </a:ext>
            </a:extLst>
          </p:cNvPr>
          <p:cNvSpPr txBox="1"/>
          <p:nvPr/>
        </p:nvSpPr>
        <p:spPr>
          <a:xfrm>
            <a:off x="5480180" y="1905000"/>
            <a:ext cx="6556310" cy="738664"/>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400" dirty="0">
                <a:effectLst/>
                <a:latin typeface="Calibri" panose="020F0502020204030204" pitchFamily="34" charset="0"/>
                <a:ea typeface="Calibri" panose="020F0502020204030204" pitchFamily="34" charset="0"/>
                <a:cs typeface="Times New Roman" panose="02020603050405020304" pitchFamily="18" charset="0"/>
              </a:rPr>
              <a:t>Access behaviour assessment form and other resources here: </a:t>
            </a:r>
            <a:r>
              <a:rPr lang="en-AU"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https://dementia.com.au/bsp/resources/behavioural-assessment-form.html</a:t>
            </a: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https://dementia.com.au/bsp/resources</a:t>
            </a: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p>
        </p:txBody>
      </p:sp>
      <p:pic>
        <p:nvPicPr>
          <p:cNvPr id="4" name="Picture 2" descr="Return Church">
            <a:hlinkClick r:id="rId4" action="ppaction://hlinksldjump"/>
            <a:extLst>
              <a:ext uri="{FF2B5EF4-FFF2-40B4-BE49-F238E27FC236}">
                <a16:creationId xmlns:a16="http://schemas.microsoft.com/office/drawing/2014/main" id="{4D62C991-84BD-8F50-3CE3-10882A8B0F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085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820E-ED03-28BF-AB23-23FBE42B89A5}"/>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A882E0B6-A520-BB21-43F9-D0D60A538A0B}"/>
              </a:ext>
            </a:extLst>
          </p:cNvPr>
          <p:cNvSpPr>
            <a:spLocks noGrp="1"/>
          </p:cNvSpPr>
          <p:nvPr>
            <p:ph idx="1"/>
          </p:nvPr>
        </p:nvSpPr>
        <p:spPr>
          <a:xfrm>
            <a:off x="0" y="1607683"/>
            <a:ext cx="12192000" cy="5043488"/>
          </a:xfrm>
        </p:spPr>
        <p:txBody>
          <a:bodyPr/>
          <a:lstStyle/>
          <a:p>
            <a:pPr marL="0" indent="0">
              <a:buNone/>
            </a:pPr>
            <a:r>
              <a:rPr lang="en-US" sz="1600" dirty="0">
                <a:solidFill>
                  <a:srgbClr val="C00000"/>
                </a:solidFill>
              </a:rPr>
              <a:t>1. A formal observation may be conducted …</a:t>
            </a:r>
          </a:p>
          <a:p>
            <a:pPr marL="0" indent="0">
              <a:buNone/>
            </a:pPr>
            <a:r>
              <a:rPr lang="en-US" sz="1600" dirty="0">
                <a:solidFill>
                  <a:schemeClr val="tx2"/>
                </a:solidFill>
              </a:rPr>
              <a:t>where the observer interacts with the patient directly or where they watch them from a distance and the patient doesn’t know they are there.</a:t>
            </a:r>
          </a:p>
          <a:p>
            <a:pPr marL="0" indent="0">
              <a:buNone/>
            </a:pPr>
            <a:r>
              <a:rPr lang="en-US" sz="1600" dirty="0">
                <a:solidFill>
                  <a:srgbClr val="C00000"/>
                </a:solidFill>
              </a:rPr>
              <a:t>2. A diversion tactic…</a:t>
            </a:r>
          </a:p>
          <a:p>
            <a:pPr marL="0" indent="0">
              <a:buNone/>
            </a:pPr>
            <a:r>
              <a:rPr lang="en-US" sz="1600" dirty="0">
                <a:solidFill>
                  <a:schemeClr val="tx2"/>
                </a:solidFill>
              </a:rPr>
              <a:t>is used to draw a person’s attention away from the conflict, calm them, get them talking and resolve the issue.</a:t>
            </a:r>
          </a:p>
          <a:p>
            <a:pPr marL="0" indent="0">
              <a:buNone/>
            </a:pPr>
            <a:r>
              <a:rPr lang="en-US" sz="1600" dirty="0">
                <a:solidFill>
                  <a:srgbClr val="C00000"/>
                </a:solidFill>
              </a:rPr>
              <a:t>3. What are two things that you can do to de-escalate a conflict situation</a:t>
            </a:r>
            <a:r>
              <a:rPr lang="en-US" sz="1600" dirty="0">
                <a:solidFill>
                  <a:srgbClr val="002060"/>
                </a:solidFill>
              </a:rPr>
              <a:t>? </a:t>
            </a:r>
          </a:p>
          <a:p>
            <a:pPr marL="0" indent="0">
              <a:buNone/>
            </a:pPr>
            <a:r>
              <a:rPr lang="en-US" sz="1600" dirty="0">
                <a:solidFill>
                  <a:schemeClr val="tx2"/>
                </a:solidFill>
              </a:rPr>
              <a:t>• Be calm, empathetic and adopt a non-confrontational approach. It is important to not show fear and be confident when speaking with the patient.</a:t>
            </a:r>
          </a:p>
          <a:p>
            <a:pPr marL="0" indent="0">
              <a:buNone/>
            </a:pPr>
            <a:r>
              <a:rPr lang="en-US" sz="1600" dirty="0">
                <a:solidFill>
                  <a:schemeClr val="tx2"/>
                </a:solidFill>
              </a:rPr>
              <a:t>• Ensure that your body language is neutral and that you avoid giving too much eye contact as this can be misinterpreted as confrontational.</a:t>
            </a:r>
          </a:p>
          <a:p>
            <a:pPr marL="0" indent="0">
              <a:buNone/>
            </a:pPr>
            <a:r>
              <a:rPr lang="en-US" sz="1600" dirty="0">
                <a:solidFill>
                  <a:schemeClr val="tx2"/>
                </a:solidFill>
              </a:rPr>
              <a:t>• Give the patient your undivided attention, listen and acknowledge that you are listening to them without agreeing with them or giving your opinion.</a:t>
            </a:r>
          </a:p>
          <a:p>
            <a:pPr marL="0" indent="0">
              <a:buNone/>
            </a:pPr>
            <a:r>
              <a:rPr lang="en-US" sz="1600" dirty="0">
                <a:solidFill>
                  <a:schemeClr val="tx2"/>
                </a:solidFill>
              </a:rPr>
              <a:t>• Ensure that you are an appropriate distance from the patient so that you cannot be touched or reached if the situation suddenly changes.</a:t>
            </a:r>
          </a:p>
          <a:p>
            <a:pPr marL="0" indent="0">
              <a:buNone/>
            </a:pPr>
            <a:r>
              <a:rPr lang="en-US" sz="1600" dirty="0">
                <a:solidFill>
                  <a:schemeClr val="tx2"/>
                </a:solidFill>
              </a:rPr>
              <a:t>• Make use of diversional tactics if appropriate, offer food and drinks.</a:t>
            </a:r>
          </a:p>
          <a:p>
            <a:pPr marL="0" indent="0">
              <a:buNone/>
            </a:pPr>
            <a:r>
              <a:rPr lang="en-US" sz="1600" dirty="0">
                <a:solidFill>
                  <a:schemeClr val="tx2"/>
                </a:solidFill>
              </a:rPr>
              <a:t>• Seek assistance from others that could be helpful in calming the patient such as the patient’s family, friends, and regular caregivers.</a:t>
            </a:r>
          </a:p>
        </p:txBody>
      </p:sp>
      <p:sp>
        <p:nvSpPr>
          <p:cNvPr id="4" name="Slide Number Placeholder 3">
            <a:extLst>
              <a:ext uri="{FF2B5EF4-FFF2-40B4-BE49-F238E27FC236}">
                <a16:creationId xmlns:a16="http://schemas.microsoft.com/office/drawing/2014/main" id="{2E818AD5-24BB-5BEE-0073-97F15E6C590D}"/>
              </a:ext>
            </a:extLst>
          </p:cNvPr>
          <p:cNvSpPr>
            <a:spLocks noGrp="1"/>
          </p:cNvSpPr>
          <p:nvPr>
            <p:ph type="sldNum" sz="quarter" idx="10"/>
          </p:nvPr>
        </p:nvSpPr>
        <p:spPr/>
        <p:txBody>
          <a:bodyPr/>
          <a:lstStyle/>
          <a:p>
            <a:fld id="{64EB2DB3-A5DC-4BC2-A05A-23509E293FB0}" type="slidenum">
              <a:rPr lang="en-US" altLang="en-US" smtClean="0"/>
              <a:pPr/>
              <a:t>14</a:t>
            </a:fld>
            <a:endParaRPr lang="en-US" altLang="en-US"/>
          </a:p>
        </p:txBody>
      </p:sp>
      <p:pic>
        <p:nvPicPr>
          <p:cNvPr id="5" name="Picture 4">
            <a:extLst>
              <a:ext uri="{FF2B5EF4-FFF2-40B4-BE49-F238E27FC236}">
                <a16:creationId xmlns:a16="http://schemas.microsoft.com/office/drawing/2014/main" id="{F0A441D1-916C-ED2A-2363-25D1299E099E}"/>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754255BE-E873-26A2-B919-A5F994C80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371"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6014C7-34EB-80C6-96E6-E9825DBABACC}"/>
              </a:ext>
            </a:extLst>
          </p:cNvPr>
          <p:cNvPicPr>
            <a:picLocks noChangeAspect="1"/>
          </p:cNvPicPr>
          <p:nvPr/>
        </p:nvPicPr>
        <p:blipFill>
          <a:blip r:embed="rId4"/>
          <a:stretch>
            <a:fillRect/>
          </a:stretch>
        </p:blipFill>
        <p:spPr>
          <a:xfrm>
            <a:off x="0" y="1954433"/>
            <a:ext cx="11800114" cy="542025"/>
          </a:xfrm>
          <a:prstGeom prst="rect">
            <a:avLst/>
          </a:prstGeom>
        </p:spPr>
      </p:pic>
      <p:pic>
        <p:nvPicPr>
          <p:cNvPr id="8" name="Picture 7">
            <a:extLst>
              <a:ext uri="{FF2B5EF4-FFF2-40B4-BE49-F238E27FC236}">
                <a16:creationId xmlns:a16="http://schemas.microsoft.com/office/drawing/2014/main" id="{8AC95FA1-9510-396B-1212-98AD6196D449}"/>
              </a:ext>
            </a:extLst>
          </p:cNvPr>
          <p:cNvPicPr>
            <a:picLocks noChangeAspect="1"/>
          </p:cNvPicPr>
          <p:nvPr/>
        </p:nvPicPr>
        <p:blipFill>
          <a:blip r:embed="rId4"/>
          <a:stretch>
            <a:fillRect/>
          </a:stretch>
        </p:blipFill>
        <p:spPr>
          <a:xfrm>
            <a:off x="0" y="2761570"/>
            <a:ext cx="11800114" cy="244476"/>
          </a:xfrm>
          <a:prstGeom prst="rect">
            <a:avLst/>
          </a:prstGeom>
        </p:spPr>
      </p:pic>
      <p:pic>
        <p:nvPicPr>
          <p:cNvPr id="9" name="Picture 8">
            <a:extLst>
              <a:ext uri="{FF2B5EF4-FFF2-40B4-BE49-F238E27FC236}">
                <a16:creationId xmlns:a16="http://schemas.microsoft.com/office/drawing/2014/main" id="{31480C7C-ADAA-7D9C-DD43-693ED48E4235}"/>
              </a:ext>
            </a:extLst>
          </p:cNvPr>
          <p:cNvPicPr>
            <a:picLocks noChangeAspect="1"/>
          </p:cNvPicPr>
          <p:nvPr/>
        </p:nvPicPr>
        <p:blipFill>
          <a:blip r:embed="rId4"/>
          <a:stretch>
            <a:fillRect/>
          </a:stretch>
        </p:blipFill>
        <p:spPr>
          <a:xfrm>
            <a:off x="0" y="3418897"/>
            <a:ext cx="12192000" cy="2749674"/>
          </a:xfrm>
          <a:prstGeom prst="rect">
            <a:avLst/>
          </a:prstGeom>
        </p:spPr>
      </p:pic>
    </p:spTree>
    <p:extLst>
      <p:ext uri="{BB962C8B-B14F-4D97-AF65-F5344CB8AC3E}">
        <p14:creationId xmlns:p14="http://schemas.microsoft.com/office/powerpoint/2010/main" val="329606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BF1E-A3B8-7BA0-301F-7CC79F111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1CF88-3829-809F-AE35-080955CB2F6E}"/>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166C4B1C-586F-E361-3AED-A63EEAF7B390}"/>
              </a:ext>
            </a:extLst>
          </p:cNvPr>
          <p:cNvSpPr>
            <a:spLocks noGrp="1"/>
          </p:cNvSpPr>
          <p:nvPr>
            <p:ph idx="1"/>
          </p:nvPr>
        </p:nvSpPr>
        <p:spPr>
          <a:xfrm>
            <a:off x="174171" y="1677987"/>
            <a:ext cx="11843658" cy="5043488"/>
          </a:xfrm>
        </p:spPr>
        <p:txBody>
          <a:bodyPr/>
          <a:lstStyle/>
          <a:p>
            <a:pPr marL="0" indent="0">
              <a:buNone/>
            </a:pPr>
            <a:r>
              <a:rPr lang="en-US" sz="1600" dirty="0">
                <a:solidFill>
                  <a:srgbClr val="C00000"/>
                </a:solidFill>
              </a:rPr>
              <a:t>4. What are three things that you can do to engage a patient in conversation?</a:t>
            </a:r>
          </a:p>
          <a:p>
            <a:pPr marL="0" indent="0">
              <a:buNone/>
            </a:pPr>
            <a:r>
              <a:rPr lang="en-US" sz="1600" dirty="0">
                <a:solidFill>
                  <a:schemeClr val="tx2"/>
                </a:solidFill>
              </a:rPr>
              <a:t>• Use their name if you know it or ask them for their name and clarify that it is ok that you call them by it.</a:t>
            </a:r>
          </a:p>
          <a:p>
            <a:pPr marL="0" indent="0">
              <a:buNone/>
            </a:pPr>
            <a:r>
              <a:rPr lang="en-US" sz="1600" dirty="0">
                <a:solidFill>
                  <a:schemeClr val="tx2"/>
                </a:solidFill>
              </a:rPr>
              <a:t>• Use positive body language and give eye contact, if culturally appropriate.</a:t>
            </a:r>
          </a:p>
          <a:p>
            <a:pPr marL="0" indent="0">
              <a:buNone/>
            </a:pPr>
            <a:r>
              <a:rPr lang="en-US" sz="1600" dirty="0">
                <a:solidFill>
                  <a:schemeClr val="tx2"/>
                </a:solidFill>
              </a:rPr>
              <a:t>• Avoid the use of negative language.</a:t>
            </a:r>
          </a:p>
          <a:p>
            <a:pPr marL="0" indent="0">
              <a:buNone/>
            </a:pPr>
            <a:r>
              <a:rPr lang="en-US" sz="1600" dirty="0">
                <a:solidFill>
                  <a:schemeClr val="tx2"/>
                </a:solidFill>
              </a:rPr>
              <a:t>• Ask the patient for their opinion and listen actively.</a:t>
            </a:r>
          </a:p>
          <a:p>
            <a:pPr marL="0" indent="0">
              <a:buNone/>
            </a:pPr>
            <a:r>
              <a:rPr lang="en-US" sz="1600" dirty="0">
                <a:solidFill>
                  <a:schemeClr val="tx2"/>
                </a:solidFill>
              </a:rPr>
              <a:t>• Don’t argue with the patient or point out that they are wrong. The goal of engaging them in conversation is to allow them to vent their issue and any potential frustrations that has led to their behaviour of concern.</a:t>
            </a:r>
          </a:p>
          <a:p>
            <a:pPr marL="0" indent="0">
              <a:buNone/>
            </a:pPr>
            <a:r>
              <a:rPr lang="en-US" sz="1600" dirty="0">
                <a:solidFill>
                  <a:schemeClr val="tx2"/>
                </a:solidFill>
              </a:rPr>
              <a:t>• Avoid personalising the situation, don’t tell the patient that you know how they feel or what they are going through. This may anger them. Simply tell them that you understand why they might be feeling that way.</a:t>
            </a:r>
          </a:p>
          <a:p>
            <a:pPr marL="0" indent="0">
              <a:buNone/>
            </a:pPr>
            <a:r>
              <a:rPr lang="en-US" sz="1600" dirty="0">
                <a:solidFill>
                  <a:schemeClr val="tx2"/>
                </a:solidFill>
              </a:rPr>
              <a:t>• Where appropriate engage the patient in conversation by using diversional tactics and changing the subject. However, it is important that you only do so if you feel that the patient will be receptive, as changing the subject when someone is upset and wants to vent can be infuriating and could escalate the situation.</a:t>
            </a:r>
          </a:p>
        </p:txBody>
      </p:sp>
      <p:sp>
        <p:nvSpPr>
          <p:cNvPr id="4" name="Slide Number Placeholder 3">
            <a:extLst>
              <a:ext uri="{FF2B5EF4-FFF2-40B4-BE49-F238E27FC236}">
                <a16:creationId xmlns:a16="http://schemas.microsoft.com/office/drawing/2014/main" id="{D132A91E-6A72-36FD-B097-75444E6A36FE}"/>
              </a:ext>
            </a:extLst>
          </p:cNvPr>
          <p:cNvSpPr>
            <a:spLocks noGrp="1"/>
          </p:cNvSpPr>
          <p:nvPr>
            <p:ph type="sldNum" sz="quarter" idx="10"/>
          </p:nvPr>
        </p:nvSpPr>
        <p:spPr/>
        <p:txBody>
          <a:bodyPr/>
          <a:lstStyle/>
          <a:p>
            <a:fld id="{64EB2DB3-A5DC-4BC2-A05A-23509E293FB0}" type="slidenum">
              <a:rPr lang="en-US" altLang="en-US" smtClean="0"/>
              <a:pPr/>
              <a:t>15</a:t>
            </a:fld>
            <a:endParaRPr lang="en-US" altLang="en-US"/>
          </a:p>
        </p:txBody>
      </p:sp>
      <p:pic>
        <p:nvPicPr>
          <p:cNvPr id="5" name="Picture 4">
            <a:extLst>
              <a:ext uri="{FF2B5EF4-FFF2-40B4-BE49-F238E27FC236}">
                <a16:creationId xmlns:a16="http://schemas.microsoft.com/office/drawing/2014/main" id="{C5B8FF11-9B1F-B4CD-EC38-65908BA918C8}"/>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E6BA245C-A611-252F-6260-56B0C1DAF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952"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24582C4-7E36-FA2A-A26A-140C0E4CCBCA}"/>
              </a:ext>
            </a:extLst>
          </p:cNvPr>
          <p:cNvPicPr>
            <a:picLocks noChangeAspect="1"/>
          </p:cNvPicPr>
          <p:nvPr/>
        </p:nvPicPr>
        <p:blipFill>
          <a:blip r:embed="rId4"/>
          <a:stretch>
            <a:fillRect/>
          </a:stretch>
        </p:blipFill>
        <p:spPr>
          <a:xfrm>
            <a:off x="0" y="2054163"/>
            <a:ext cx="12192000" cy="3125850"/>
          </a:xfrm>
          <a:prstGeom prst="rect">
            <a:avLst/>
          </a:prstGeom>
        </p:spPr>
      </p:pic>
    </p:spTree>
    <p:extLst>
      <p:ext uri="{BB962C8B-B14F-4D97-AF65-F5344CB8AC3E}">
        <p14:creationId xmlns:p14="http://schemas.microsoft.com/office/powerpoint/2010/main" val="3126371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2A7B4-57E3-D72C-BB04-D9C62940B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BB3F6-ABA0-8C8E-8A8B-1DDBD3DF74A2}"/>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D9AF95AE-D46C-F6B8-A2D5-A2B756CF9909}"/>
              </a:ext>
            </a:extLst>
          </p:cNvPr>
          <p:cNvSpPr>
            <a:spLocks noGrp="1"/>
          </p:cNvSpPr>
          <p:nvPr>
            <p:ph idx="1"/>
          </p:nvPr>
        </p:nvSpPr>
        <p:spPr>
          <a:xfrm>
            <a:off x="348342" y="1677987"/>
            <a:ext cx="11495315" cy="5043488"/>
          </a:xfrm>
        </p:spPr>
        <p:txBody>
          <a:bodyPr/>
          <a:lstStyle/>
          <a:p>
            <a:pPr marL="0" indent="0">
              <a:buNone/>
            </a:pPr>
            <a:r>
              <a:rPr lang="en-US" sz="1600" dirty="0">
                <a:solidFill>
                  <a:srgbClr val="C00000"/>
                </a:solidFill>
              </a:rPr>
              <a:t>5. What are three things that data can include about a patient in your care? </a:t>
            </a:r>
          </a:p>
          <a:p>
            <a:pPr marL="0" indent="0">
              <a:buNone/>
            </a:pPr>
            <a:r>
              <a:rPr lang="en-US" sz="1600" dirty="0">
                <a:solidFill>
                  <a:schemeClr val="tx2"/>
                </a:solidFill>
              </a:rPr>
              <a:t>• Occupational violence inflicted on ambulance workers was most commonly caused by young males affected by drugs or alcohol.</a:t>
            </a:r>
          </a:p>
          <a:p>
            <a:pPr marL="0" indent="0">
              <a:buNone/>
            </a:pPr>
            <a:r>
              <a:rPr lang="en-US" sz="1600" dirty="0">
                <a:solidFill>
                  <a:schemeClr val="tx2"/>
                </a:solidFill>
              </a:rPr>
              <a:t>• The most common occupational violence inflicted on medical officers such as doctors occurs in emergency departments when treating patients affected by drugs and alcohol and when dealing with people in high-stress situations such as in delivery suites, intensive care (ICU) or critical care units (CCU).</a:t>
            </a:r>
          </a:p>
          <a:p>
            <a:pPr marL="0" indent="0">
              <a:buNone/>
            </a:pPr>
            <a:r>
              <a:rPr lang="en-US" sz="1600" dirty="0">
                <a:solidFill>
                  <a:schemeClr val="tx2"/>
                </a:solidFill>
              </a:rPr>
              <a:t>• Nurses are most at risk of occupational violence. They are at the greatest risk when working in emergency departments, drug and alcohol services and mental health and dementia wards. High-stress situations that cause the greatest number of incidents included ICU, maternity and delivery suites and child and </a:t>
            </a:r>
            <a:r>
              <a:rPr lang="en-US" sz="1600" dirty="0" err="1">
                <a:solidFill>
                  <a:schemeClr val="tx2"/>
                </a:solidFill>
              </a:rPr>
              <a:t>paediatric</a:t>
            </a:r>
            <a:r>
              <a:rPr lang="en-US" sz="1600" dirty="0">
                <a:solidFill>
                  <a:schemeClr val="tx2"/>
                </a:solidFill>
              </a:rPr>
              <a:t> wards when parents of sick children were distressed.</a:t>
            </a:r>
          </a:p>
          <a:p>
            <a:pPr marL="0" indent="0">
              <a:buNone/>
            </a:pPr>
            <a:r>
              <a:rPr lang="en-US" sz="1600" dirty="0">
                <a:solidFill>
                  <a:schemeClr val="tx2"/>
                </a:solidFill>
              </a:rPr>
              <a:t>• Allied health professionals such as occupational therapists, social workers and psychologists reported the lowest levels of occupational violence. Allied health professionals are most at risk when working alone, when working drug and alcohol services and when dealing with high-stress situations such as domestic violence and child protection. These incidents occur </a:t>
            </a:r>
          </a:p>
          <a:p>
            <a:pPr marL="0" indent="0">
              <a:buNone/>
            </a:pPr>
            <a:r>
              <a:rPr lang="en-US" sz="1600" dirty="0">
                <a:solidFill>
                  <a:schemeClr val="tx2"/>
                </a:solidFill>
              </a:rPr>
              <a:t>both in hospital and community-based settings.</a:t>
            </a:r>
          </a:p>
          <a:p>
            <a:pPr marL="0" indent="0">
              <a:buNone/>
            </a:pPr>
            <a:r>
              <a:rPr lang="en-US" sz="1600" dirty="0">
                <a:solidFill>
                  <a:schemeClr val="tx2"/>
                </a:solidFill>
              </a:rPr>
              <a:t>• Ancillary staff, which includes administrators, cleaners, and ward staff also experience occupational violence. Most often it is the admission and complaints staff that are most at risk as well as security officers with many reporting verbal abuse occurring daily.</a:t>
            </a:r>
          </a:p>
        </p:txBody>
      </p:sp>
      <p:sp>
        <p:nvSpPr>
          <p:cNvPr id="4" name="Slide Number Placeholder 3">
            <a:extLst>
              <a:ext uri="{FF2B5EF4-FFF2-40B4-BE49-F238E27FC236}">
                <a16:creationId xmlns:a16="http://schemas.microsoft.com/office/drawing/2014/main" id="{E515A00A-1293-DB3C-84ED-14AFC9FB1A73}"/>
              </a:ext>
            </a:extLst>
          </p:cNvPr>
          <p:cNvSpPr>
            <a:spLocks noGrp="1"/>
          </p:cNvSpPr>
          <p:nvPr>
            <p:ph type="sldNum" sz="quarter" idx="10"/>
          </p:nvPr>
        </p:nvSpPr>
        <p:spPr/>
        <p:txBody>
          <a:bodyPr/>
          <a:lstStyle/>
          <a:p>
            <a:fld id="{64EB2DB3-A5DC-4BC2-A05A-23509E293FB0}" type="slidenum">
              <a:rPr lang="en-US" altLang="en-US" smtClean="0"/>
              <a:pPr/>
              <a:t>16</a:t>
            </a:fld>
            <a:endParaRPr lang="en-US" altLang="en-US"/>
          </a:p>
        </p:txBody>
      </p:sp>
      <p:pic>
        <p:nvPicPr>
          <p:cNvPr id="5" name="Picture 4">
            <a:extLst>
              <a:ext uri="{FF2B5EF4-FFF2-40B4-BE49-F238E27FC236}">
                <a16:creationId xmlns:a16="http://schemas.microsoft.com/office/drawing/2014/main" id="{935597E6-3C3A-BC1C-AD35-A9130A0CF95F}"/>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EC690B31-F898-2C48-DCAA-6F4671BB4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342"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6C58803-0B77-9806-5832-279341176AE7}"/>
              </a:ext>
            </a:extLst>
          </p:cNvPr>
          <p:cNvPicPr>
            <a:picLocks noChangeAspect="1"/>
          </p:cNvPicPr>
          <p:nvPr/>
        </p:nvPicPr>
        <p:blipFill>
          <a:blip r:embed="rId4"/>
          <a:stretch>
            <a:fillRect/>
          </a:stretch>
        </p:blipFill>
        <p:spPr>
          <a:xfrm>
            <a:off x="0" y="2054162"/>
            <a:ext cx="12192000" cy="3824123"/>
          </a:xfrm>
          <a:prstGeom prst="rect">
            <a:avLst/>
          </a:prstGeom>
        </p:spPr>
      </p:pic>
    </p:spTree>
    <p:extLst>
      <p:ext uri="{BB962C8B-B14F-4D97-AF65-F5344CB8AC3E}">
        <p14:creationId xmlns:p14="http://schemas.microsoft.com/office/powerpoint/2010/main" val="83415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0B7E-72DC-20A9-9AB0-B2A73EA79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0E9BA-8C11-DAF6-B2D1-AF9A7009E0B4}"/>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8E34DDCF-86BC-E871-B9A8-FADBAD8775E5}"/>
              </a:ext>
            </a:extLst>
          </p:cNvPr>
          <p:cNvSpPr>
            <a:spLocks noGrp="1"/>
          </p:cNvSpPr>
          <p:nvPr>
            <p:ph idx="1"/>
          </p:nvPr>
        </p:nvSpPr>
        <p:spPr>
          <a:xfrm>
            <a:off x="0" y="1371600"/>
            <a:ext cx="12192000" cy="5486400"/>
          </a:xfrm>
        </p:spPr>
        <p:txBody>
          <a:bodyPr/>
          <a:lstStyle/>
          <a:p>
            <a:pPr marL="0" indent="0">
              <a:buNone/>
            </a:pPr>
            <a:r>
              <a:rPr lang="en-US" sz="1800" dirty="0">
                <a:solidFill>
                  <a:srgbClr val="C00000"/>
                </a:solidFill>
              </a:rPr>
              <a:t>6. What is confusion and cognitive impairment?</a:t>
            </a:r>
          </a:p>
          <a:p>
            <a:pPr marL="0" indent="0">
              <a:buNone/>
            </a:pPr>
            <a:r>
              <a:rPr lang="en-US" sz="1800" dirty="0">
                <a:solidFill>
                  <a:schemeClr val="tx2"/>
                </a:solidFill>
              </a:rPr>
              <a:t>It is where a person is unable to think clearly and may feel disorientated, making it difficult for them to make even the simplest decisions. Cognitive impairments cause a person to have memory problems, difficulty thinking and communicating</a:t>
            </a:r>
          </a:p>
          <a:p>
            <a:pPr marL="0" indent="0">
              <a:buNone/>
            </a:pPr>
            <a:r>
              <a:rPr lang="en-US" sz="1800" dirty="0">
                <a:solidFill>
                  <a:srgbClr val="C00000"/>
                </a:solidFill>
              </a:rPr>
              <a:t>7. What are eight signs that could indicate a person is suffering from short- term confusion or memory loss? </a:t>
            </a:r>
          </a:p>
          <a:p>
            <a:pPr marL="0" indent="0">
              <a:buNone/>
            </a:pPr>
            <a:r>
              <a:rPr lang="en-US" sz="1800" dirty="0">
                <a:solidFill>
                  <a:schemeClr val="tx2"/>
                </a:solidFill>
              </a:rPr>
              <a:t>• Intoxication</a:t>
            </a:r>
          </a:p>
          <a:p>
            <a:pPr marL="0" indent="0">
              <a:buNone/>
            </a:pPr>
            <a:r>
              <a:rPr lang="en-US" sz="1800" dirty="0">
                <a:solidFill>
                  <a:schemeClr val="tx2"/>
                </a:solidFill>
              </a:rPr>
              <a:t>• Head trauma or concussion</a:t>
            </a:r>
          </a:p>
          <a:p>
            <a:pPr marL="0" indent="0">
              <a:buNone/>
            </a:pPr>
            <a:r>
              <a:rPr lang="en-US" sz="1800" dirty="0">
                <a:solidFill>
                  <a:schemeClr val="tx2"/>
                </a:solidFill>
              </a:rPr>
              <a:t>• High fever</a:t>
            </a:r>
          </a:p>
          <a:p>
            <a:pPr marL="0" indent="0">
              <a:buNone/>
            </a:pPr>
            <a:r>
              <a:rPr lang="en-US" sz="1800" dirty="0">
                <a:solidFill>
                  <a:schemeClr val="tx2"/>
                </a:solidFill>
              </a:rPr>
              <a:t>• Electrolyte and fluid imbalance including dehydration</a:t>
            </a:r>
          </a:p>
          <a:p>
            <a:pPr marL="0" indent="0">
              <a:buNone/>
            </a:pPr>
            <a:r>
              <a:rPr lang="en-US" sz="1800" dirty="0">
                <a:solidFill>
                  <a:schemeClr val="tx2"/>
                </a:solidFill>
              </a:rPr>
              <a:t>• Low blood sugar</a:t>
            </a:r>
          </a:p>
          <a:p>
            <a:pPr marL="0" indent="0">
              <a:buNone/>
            </a:pPr>
            <a:r>
              <a:rPr lang="en-US" sz="1800" dirty="0">
                <a:solidFill>
                  <a:schemeClr val="tx2"/>
                </a:solidFill>
              </a:rPr>
              <a:t>• Lack of sleep</a:t>
            </a:r>
          </a:p>
          <a:p>
            <a:pPr marL="0" indent="0">
              <a:buNone/>
            </a:pPr>
            <a:r>
              <a:rPr lang="en-US" sz="1800" dirty="0">
                <a:solidFill>
                  <a:schemeClr val="tx2"/>
                </a:solidFill>
              </a:rPr>
              <a:t>• Infections</a:t>
            </a:r>
          </a:p>
          <a:p>
            <a:pPr marL="0" indent="0">
              <a:buNone/>
            </a:pPr>
            <a:r>
              <a:rPr lang="en-US" sz="1800" dirty="0">
                <a:solidFill>
                  <a:schemeClr val="tx2"/>
                </a:solidFill>
              </a:rPr>
              <a:t>• Certain medications such as antidepressants and sedatives</a:t>
            </a:r>
          </a:p>
          <a:p>
            <a:pPr marL="0" indent="0">
              <a:buNone/>
            </a:pPr>
            <a:r>
              <a:rPr lang="en-US" sz="1800" dirty="0">
                <a:solidFill>
                  <a:schemeClr val="tx2"/>
                </a:solidFill>
              </a:rPr>
              <a:t>• Seizures</a:t>
            </a:r>
          </a:p>
          <a:p>
            <a:pPr marL="0" indent="0">
              <a:buNone/>
            </a:pPr>
            <a:r>
              <a:rPr lang="en-US" sz="1800" dirty="0">
                <a:solidFill>
                  <a:schemeClr val="tx2"/>
                </a:solidFill>
              </a:rPr>
              <a:t>• Hypothermia</a:t>
            </a:r>
          </a:p>
          <a:p>
            <a:pPr marL="0" indent="0">
              <a:buNone/>
            </a:pPr>
            <a:r>
              <a:rPr lang="en-US" sz="1800" dirty="0">
                <a:solidFill>
                  <a:schemeClr val="tx2"/>
                </a:solidFill>
              </a:rPr>
              <a:t>• Nutritional deficiencies</a:t>
            </a:r>
          </a:p>
          <a:p>
            <a:pPr marL="0" indent="0">
              <a:buNone/>
            </a:pPr>
            <a:r>
              <a:rPr lang="en-US" sz="1800" dirty="0">
                <a:solidFill>
                  <a:schemeClr val="tx2"/>
                </a:solidFill>
              </a:rPr>
              <a:t>• Emotional trauma</a:t>
            </a:r>
          </a:p>
        </p:txBody>
      </p:sp>
      <p:sp>
        <p:nvSpPr>
          <p:cNvPr id="4" name="Slide Number Placeholder 3">
            <a:extLst>
              <a:ext uri="{FF2B5EF4-FFF2-40B4-BE49-F238E27FC236}">
                <a16:creationId xmlns:a16="http://schemas.microsoft.com/office/drawing/2014/main" id="{07C129DA-4C3E-F47C-523A-C9167AEAC01B}"/>
              </a:ext>
            </a:extLst>
          </p:cNvPr>
          <p:cNvSpPr>
            <a:spLocks noGrp="1"/>
          </p:cNvSpPr>
          <p:nvPr>
            <p:ph type="sldNum" sz="quarter" idx="10"/>
          </p:nvPr>
        </p:nvSpPr>
        <p:spPr/>
        <p:txBody>
          <a:bodyPr/>
          <a:lstStyle/>
          <a:p>
            <a:fld id="{64EB2DB3-A5DC-4BC2-A05A-23509E293FB0}" type="slidenum">
              <a:rPr lang="en-US" altLang="en-US" smtClean="0"/>
              <a:pPr/>
              <a:t>17</a:t>
            </a:fld>
            <a:endParaRPr lang="en-US" altLang="en-US"/>
          </a:p>
        </p:txBody>
      </p:sp>
      <p:pic>
        <p:nvPicPr>
          <p:cNvPr id="5" name="Picture 4">
            <a:extLst>
              <a:ext uri="{FF2B5EF4-FFF2-40B4-BE49-F238E27FC236}">
                <a16:creationId xmlns:a16="http://schemas.microsoft.com/office/drawing/2014/main" id="{9F95D3D5-B74B-6BC6-97A9-FA079A20260A}"/>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F3AA2D8D-E9FE-5E56-83DA-B583045A4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638" y="461282"/>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699816-EDD2-94CB-F775-4052604494FC}"/>
              </a:ext>
            </a:extLst>
          </p:cNvPr>
          <p:cNvPicPr>
            <a:picLocks noChangeAspect="1"/>
          </p:cNvPicPr>
          <p:nvPr/>
        </p:nvPicPr>
        <p:blipFill>
          <a:blip r:embed="rId4"/>
          <a:stretch>
            <a:fillRect/>
          </a:stretch>
        </p:blipFill>
        <p:spPr>
          <a:xfrm>
            <a:off x="0" y="1784641"/>
            <a:ext cx="12192000" cy="803663"/>
          </a:xfrm>
          <a:prstGeom prst="rect">
            <a:avLst/>
          </a:prstGeom>
        </p:spPr>
      </p:pic>
      <p:pic>
        <p:nvPicPr>
          <p:cNvPr id="8" name="Picture 7">
            <a:extLst>
              <a:ext uri="{FF2B5EF4-FFF2-40B4-BE49-F238E27FC236}">
                <a16:creationId xmlns:a16="http://schemas.microsoft.com/office/drawing/2014/main" id="{5BB3D375-9BB0-80E9-C593-38190E6EA301}"/>
              </a:ext>
            </a:extLst>
          </p:cNvPr>
          <p:cNvPicPr>
            <a:picLocks noChangeAspect="1"/>
          </p:cNvPicPr>
          <p:nvPr/>
        </p:nvPicPr>
        <p:blipFill>
          <a:blip r:embed="rId4"/>
          <a:stretch>
            <a:fillRect/>
          </a:stretch>
        </p:blipFill>
        <p:spPr>
          <a:xfrm>
            <a:off x="0" y="3001345"/>
            <a:ext cx="12192000" cy="3824123"/>
          </a:xfrm>
          <a:prstGeom prst="rect">
            <a:avLst/>
          </a:prstGeom>
        </p:spPr>
      </p:pic>
    </p:spTree>
    <p:extLst>
      <p:ext uri="{BB962C8B-B14F-4D97-AF65-F5344CB8AC3E}">
        <p14:creationId xmlns:p14="http://schemas.microsoft.com/office/powerpoint/2010/main" val="4229362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C972-8A73-AA63-D786-D9AABE1B2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F22ED-A0F2-C467-A698-74FDF5C1A15F}"/>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D03E20CD-F8A3-40FC-A4B3-F0DD1287EF12}"/>
              </a:ext>
            </a:extLst>
          </p:cNvPr>
          <p:cNvSpPr>
            <a:spLocks noGrp="1"/>
          </p:cNvSpPr>
          <p:nvPr>
            <p:ph idx="1"/>
          </p:nvPr>
        </p:nvSpPr>
        <p:spPr>
          <a:xfrm>
            <a:off x="87085" y="1677987"/>
            <a:ext cx="12104915" cy="5043488"/>
          </a:xfrm>
        </p:spPr>
        <p:txBody>
          <a:bodyPr/>
          <a:lstStyle/>
          <a:p>
            <a:pPr marL="0" indent="0">
              <a:buNone/>
            </a:pPr>
            <a:r>
              <a:rPr lang="en-US" sz="1600" dirty="0">
                <a:solidFill>
                  <a:srgbClr val="C00000"/>
                </a:solidFill>
              </a:rPr>
              <a:t>8. As a general rule, when someone is in a state of confusion you can assist them by asking…</a:t>
            </a:r>
          </a:p>
          <a:p>
            <a:pPr marL="0" indent="0">
              <a:buNone/>
            </a:pPr>
            <a:r>
              <a:rPr lang="en-US" sz="1600" dirty="0">
                <a:solidFill>
                  <a:schemeClr val="tx2"/>
                </a:solidFill>
              </a:rPr>
              <a:t>questions that are simple and straight to the point. Only ask one question at a time. If the patient doesn’t respond, ask them again using the exact same wording.</a:t>
            </a:r>
          </a:p>
          <a:p>
            <a:pPr marL="0" indent="0">
              <a:buNone/>
            </a:pPr>
            <a:r>
              <a:rPr lang="en-US" sz="1600" dirty="0">
                <a:solidFill>
                  <a:srgbClr val="C00000"/>
                </a:solidFill>
              </a:rPr>
              <a:t>9. If you feel it is safe to do so you can assist a person who is intoxicated by not…</a:t>
            </a:r>
          </a:p>
          <a:p>
            <a:pPr marL="0" indent="0">
              <a:buNone/>
            </a:pPr>
            <a:r>
              <a:rPr lang="en-US" sz="1600" dirty="0">
                <a:solidFill>
                  <a:schemeClr val="tx2"/>
                </a:solidFill>
              </a:rPr>
              <a:t>Not being judgemental, don’t issue blame, make fun of them, or act annoyed or angry. This is likely to cause conflict.</a:t>
            </a:r>
          </a:p>
          <a:p>
            <a:pPr marL="0" indent="0">
              <a:buNone/>
            </a:pPr>
            <a:r>
              <a:rPr lang="en-US" sz="1600" dirty="0">
                <a:solidFill>
                  <a:srgbClr val="C00000"/>
                </a:solidFill>
              </a:rPr>
              <a:t>10. When faced with a conflict situation involving manipulation, how does this impact others?</a:t>
            </a:r>
          </a:p>
          <a:p>
            <a:pPr marL="0" indent="0">
              <a:buNone/>
            </a:pPr>
            <a:r>
              <a:rPr lang="en-US" sz="1600" dirty="0">
                <a:solidFill>
                  <a:schemeClr val="tx2"/>
                </a:solidFill>
              </a:rPr>
              <a:t>• Hurts people, causes stress and anxiety, and may affect their ability to trust others in the future, emotionally damaging them.</a:t>
            </a:r>
          </a:p>
          <a:p>
            <a:pPr marL="0" indent="0">
              <a:buNone/>
            </a:pPr>
            <a:r>
              <a:rPr lang="en-US" sz="1600" dirty="0">
                <a:solidFill>
                  <a:schemeClr val="tx2"/>
                </a:solidFill>
              </a:rPr>
              <a:t>• Makes people less likely to believe you and label you as a liar and someone not to be trusted. They may stop listening to you and supporting and assisting you.</a:t>
            </a:r>
          </a:p>
          <a:p>
            <a:pPr marL="0" indent="0">
              <a:buNone/>
            </a:pPr>
            <a:r>
              <a:rPr lang="en-US" sz="1600" dirty="0">
                <a:solidFill>
                  <a:schemeClr val="tx2"/>
                </a:solidFill>
              </a:rPr>
              <a:t>• Over time a person may begin to believe their own lies where they are unable to tell the difference between right and wrong, true, and false.</a:t>
            </a:r>
          </a:p>
          <a:p>
            <a:pPr marL="0" indent="0">
              <a:buNone/>
            </a:pPr>
            <a:r>
              <a:rPr lang="en-US" sz="1600" dirty="0">
                <a:solidFill>
                  <a:srgbClr val="C00000"/>
                </a:solidFill>
              </a:rPr>
              <a:t>11. What is one method of dealing with someone who is exhibiting intrusive behaviour?</a:t>
            </a:r>
          </a:p>
          <a:p>
            <a:pPr marL="0" indent="0">
              <a:buNone/>
            </a:pPr>
            <a:r>
              <a:rPr lang="en-US" sz="1600" dirty="0">
                <a:solidFill>
                  <a:schemeClr val="tx2"/>
                </a:solidFill>
              </a:rPr>
              <a:t>• Identify the behaviour immediately and guide them away from it. Implementing a diversion tactic can be an excellent way to do this, such as asking them if they would like to come and see the hospital aquarium or games room.</a:t>
            </a:r>
          </a:p>
          <a:p>
            <a:pPr marL="0" indent="0">
              <a:buNone/>
            </a:pPr>
            <a:r>
              <a:rPr lang="en-US" sz="1600" dirty="0">
                <a:solidFill>
                  <a:schemeClr val="tx2"/>
                </a:solidFill>
              </a:rPr>
              <a:t>• Change the topic to something less personal such as the weather, local sporting teams or holiday destinations if the person is asking too many personal questions.</a:t>
            </a:r>
          </a:p>
          <a:p>
            <a:pPr marL="0" indent="0">
              <a:buNone/>
            </a:pPr>
            <a:r>
              <a:rPr lang="en-US" sz="1600" dirty="0">
                <a:solidFill>
                  <a:schemeClr val="tx2"/>
                </a:solidFill>
              </a:rPr>
              <a:t>• Challenge and speak to them about their intrusive behaviour and why it is inappropriate in a private space away from others.</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43BACA90-C9FD-DB31-8712-1C805726F560}"/>
              </a:ext>
            </a:extLst>
          </p:cNvPr>
          <p:cNvSpPr>
            <a:spLocks noGrp="1"/>
          </p:cNvSpPr>
          <p:nvPr>
            <p:ph type="sldNum" sz="quarter" idx="10"/>
          </p:nvPr>
        </p:nvSpPr>
        <p:spPr/>
        <p:txBody>
          <a:bodyPr/>
          <a:lstStyle/>
          <a:p>
            <a:fld id="{64EB2DB3-A5DC-4BC2-A05A-23509E293FB0}" type="slidenum">
              <a:rPr lang="en-US" altLang="en-US" smtClean="0"/>
              <a:pPr/>
              <a:t>18</a:t>
            </a:fld>
            <a:endParaRPr lang="en-US" altLang="en-US"/>
          </a:p>
        </p:txBody>
      </p:sp>
      <p:pic>
        <p:nvPicPr>
          <p:cNvPr id="5" name="Picture 4">
            <a:extLst>
              <a:ext uri="{FF2B5EF4-FFF2-40B4-BE49-F238E27FC236}">
                <a16:creationId xmlns:a16="http://schemas.microsoft.com/office/drawing/2014/main" id="{8CE2F956-9BEF-9BAE-DDBC-23B921E45279}"/>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13C89D2-32CE-7B85-3BA6-564577CA5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371" y="305051"/>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1ACF222-8869-DB22-9FD4-71B5864269AE}"/>
              </a:ext>
            </a:extLst>
          </p:cNvPr>
          <p:cNvPicPr>
            <a:picLocks noChangeAspect="1"/>
          </p:cNvPicPr>
          <p:nvPr/>
        </p:nvPicPr>
        <p:blipFill>
          <a:blip r:embed="rId4"/>
          <a:stretch>
            <a:fillRect/>
          </a:stretch>
        </p:blipFill>
        <p:spPr>
          <a:xfrm>
            <a:off x="0" y="2061029"/>
            <a:ext cx="12192000" cy="498247"/>
          </a:xfrm>
          <a:prstGeom prst="rect">
            <a:avLst/>
          </a:prstGeom>
        </p:spPr>
      </p:pic>
      <p:pic>
        <p:nvPicPr>
          <p:cNvPr id="8" name="Picture 7">
            <a:extLst>
              <a:ext uri="{FF2B5EF4-FFF2-40B4-BE49-F238E27FC236}">
                <a16:creationId xmlns:a16="http://schemas.microsoft.com/office/drawing/2014/main" id="{28EFA636-CC49-6B03-35AF-0D33EBDE492B}"/>
              </a:ext>
            </a:extLst>
          </p:cNvPr>
          <p:cNvPicPr>
            <a:picLocks noChangeAspect="1"/>
          </p:cNvPicPr>
          <p:nvPr/>
        </p:nvPicPr>
        <p:blipFill>
          <a:blip r:embed="rId4"/>
          <a:stretch>
            <a:fillRect/>
          </a:stretch>
        </p:blipFill>
        <p:spPr>
          <a:xfrm>
            <a:off x="0" y="2865663"/>
            <a:ext cx="12192000" cy="244475"/>
          </a:xfrm>
          <a:prstGeom prst="rect">
            <a:avLst/>
          </a:prstGeom>
        </p:spPr>
      </p:pic>
      <p:pic>
        <p:nvPicPr>
          <p:cNvPr id="9" name="Picture 8">
            <a:extLst>
              <a:ext uri="{FF2B5EF4-FFF2-40B4-BE49-F238E27FC236}">
                <a16:creationId xmlns:a16="http://schemas.microsoft.com/office/drawing/2014/main" id="{08F76814-447F-EECB-2F07-CB4DFAEC1B1E}"/>
              </a:ext>
            </a:extLst>
          </p:cNvPr>
          <p:cNvPicPr>
            <a:picLocks noChangeAspect="1"/>
          </p:cNvPicPr>
          <p:nvPr/>
        </p:nvPicPr>
        <p:blipFill>
          <a:blip r:embed="rId4"/>
          <a:stretch>
            <a:fillRect/>
          </a:stretch>
        </p:blipFill>
        <p:spPr>
          <a:xfrm>
            <a:off x="0" y="3423316"/>
            <a:ext cx="12192000" cy="1332054"/>
          </a:xfrm>
          <a:prstGeom prst="rect">
            <a:avLst/>
          </a:prstGeom>
        </p:spPr>
      </p:pic>
      <p:pic>
        <p:nvPicPr>
          <p:cNvPr id="10" name="Picture 9">
            <a:extLst>
              <a:ext uri="{FF2B5EF4-FFF2-40B4-BE49-F238E27FC236}">
                <a16:creationId xmlns:a16="http://schemas.microsoft.com/office/drawing/2014/main" id="{1E17248D-B447-6EEC-FC3F-596AFB76F9BD}"/>
              </a:ext>
            </a:extLst>
          </p:cNvPr>
          <p:cNvPicPr>
            <a:picLocks noChangeAspect="1"/>
          </p:cNvPicPr>
          <p:nvPr/>
        </p:nvPicPr>
        <p:blipFill>
          <a:blip r:embed="rId4"/>
          <a:stretch>
            <a:fillRect/>
          </a:stretch>
        </p:blipFill>
        <p:spPr>
          <a:xfrm>
            <a:off x="1" y="5118312"/>
            <a:ext cx="12192000" cy="1603163"/>
          </a:xfrm>
          <a:prstGeom prst="rect">
            <a:avLst/>
          </a:prstGeom>
        </p:spPr>
      </p:pic>
    </p:spTree>
    <p:extLst>
      <p:ext uri="{BB962C8B-B14F-4D97-AF65-F5344CB8AC3E}">
        <p14:creationId xmlns:p14="http://schemas.microsoft.com/office/powerpoint/2010/main" val="3188486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33C6-0BA4-ACB5-84C2-87139452E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17B0E-6CA6-716B-A0A7-D5B34F584AF2}"/>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457F02A4-AC3E-D9E6-7516-B8EF80A1E642}"/>
              </a:ext>
            </a:extLst>
          </p:cNvPr>
          <p:cNvSpPr>
            <a:spLocks noGrp="1"/>
          </p:cNvSpPr>
          <p:nvPr>
            <p:ph idx="1"/>
          </p:nvPr>
        </p:nvSpPr>
        <p:spPr>
          <a:xfrm>
            <a:off x="0" y="1604394"/>
            <a:ext cx="12192000" cy="5253605"/>
          </a:xfrm>
        </p:spPr>
        <p:txBody>
          <a:bodyPr/>
          <a:lstStyle/>
          <a:p>
            <a:pPr marL="0" indent="0">
              <a:buNone/>
            </a:pPr>
            <a:r>
              <a:rPr lang="en-US" sz="1600" dirty="0">
                <a:solidFill>
                  <a:srgbClr val="C00000"/>
                </a:solidFill>
              </a:rPr>
              <a:t>12. If someone in your care is exhibiting self-destructive behaviours, what ate they most likely to be doing?</a:t>
            </a:r>
          </a:p>
          <a:p>
            <a:pPr marL="0" indent="0">
              <a:buNone/>
            </a:pPr>
            <a:r>
              <a:rPr lang="en-US" sz="1600" dirty="0">
                <a:solidFill>
                  <a:schemeClr val="tx2"/>
                </a:solidFill>
              </a:rPr>
              <a:t>Partaking in actions that are deliberate and impulsive that harm a person physically, socially and/or emotionally.</a:t>
            </a:r>
          </a:p>
          <a:p>
            <a:pPr marL="0" indent="0">
              <a:buNone/>
            </a:pPr>
            <a:r>
              <a:rPr lang="en-US" sz="1600" dirty="0">
                <a:solidFill>
                  <a:srgbClr val="C00000"/>
                </a:solidFill>
              </a:rPr>
              <a:t>13. List two reasons why people engage in self-destructive behaviour. </a:t>
            </a:r>
          </a:p>
          <a:p>
            <a:pPr marL="0" indent="0">
              <a:buNone/>
            </a:pPr>
            <a:r>
              <a:rPr lang="en-US" sz="1600" dirty="0">
                <a:solidFill>
                  <a:schemeClr val="tx2"/>
                </a:solidFill>
              </a:rPr>
              <a:t>• As a coping mechanism when a person is overwhelmed or has experienced loss</a:t>
            </a:r>
          </a:p>
          <a:p>
            <a:pPr marL="0" indent="0">
              <a:buNone/>
            </a:pPr>
            <a:r>
              <a:rPr lang="en-US" sz="1600" dirty="0">
                <a:solidFill>
                  <a:schemeClr val="tx2"/>
                </a:solidFill>
              </a:rPr>
              <a:t>• Self-hatred, shame or to punish themselves for something that they have done</a:t>
            </a:r>
          </a:p>
          <a:p>
            <a:pPr marL="0" indent="0">
              <a:buNone/>
            </a:pPr>
            <a:r>
              <a:rPr lang="en-US" sz="1600" dirty="0">
                <a:solidFill>
                  <a:schemeClr val="tx2"/>
                </a:solidFill>
              </a:rPr>
              <a:t>• To drive other people away</a:t>
            </a:r>
          </a:p>
          <a:p>
            <a:pPr marL="0" indent="0">
              <a:buNone/>
            </a:pPr>
            <a:r>
              <a:rPr lang="en-US" sz="1600" dirty="0">
                <a:solidFill>
                  <a:schemeClr val="tx2"/>
                </a:solidFill>
              </a:rPr>
              <a:t>• For attention because they are lonely</a:t>
            </a:r>
          </a:p>
          <a:p>
            <a:pPr marL="0" indent="0">
              <a:buNone/>
            </a:pPr>
            <a:r>
              <a:rPr lang="en-US" sz="1600" dirty="0">
                <a:solidFill>
                  <a:schemeClr val="tx2"/>
                </a:solidFill>
              </a:rPr>
              <a:t>• Anger and bitterness at their situation because of a lack of self-confidence.</a:t>
            </a:r>
          </a:p>
          <a:p>
            <a:pPr marL="0" indent="0">
              <a:buNone/>
            </a:pPr>
            <a:r>
              <a:rPr lang="en-US" sz="1600" dirty="0">
                <a:solidFill>
                  <a:srgbClr val="C00000"/>
                </a:solidFill>
              </a:rPr>
              <a:t>14. List three conditions that wandering is associated with.</a:t>
            </a:r>
          </a:p>
          <a:p>
            <a:pPr marL="0" indent="0">
              <a:buNone/>
            </a:pPr>
            <a:r>
              <a:rPr lang="en-US" sz="1600" dirty="0">
                <a:solidFill>
                  <a:schemeClr val="tx2"/>
                </a:solidFill>
              </a:rPr>
              <a:t>Autism Spectrum Disorder, Down Syndrome, Dementia resulting from Alzheimer’s disease, Stroke, Head Injuries, and Parkinson’s disease</a:t>
            </a:r>
          </a:p>
          <a:p>
            <a:pPr marL="0" indent="0">
              <a:buNone/>
            </a:pPr>
            <a:r>
              <a:rPr lang="en-US" sz="1600" dirty="0">
                <a:solidFill>
                  <a:srgbClr val="C00000"/>
                </a:solidFill>
              </a:rPr>
              <a:t>15. What are two things you can do if you are getting verbally abused? </a:t>
            </a:r>
          </a:p>
          <a:p>
            <a:pPr marL="0" indent="0">
              <a:buNone/>
            </a:pPr>
            <a:r>
              <a:rPr lang="en-US" sz="1600" dirty="0">
                <a:solidFill>
                  <a:schemeClr val="tx2"/>
                </a:solidFill>
              </a:rPr>
              <a:t>• Stay calm, getting angry will only cause the situation to escalate and cause them to potentially become more aggressive and even violent.</a:t>
            </a:r>
          </a:p>
          <a:p>
            <a:pPr marL="0" indent="0">
              <a:buNone/>
            </a:pPr>
            <a:r>
              <a:rPr lang="en-US" sz="1600" dirty="0">
                <a:solidFill>
                  <a:schemeClr val="tx2"/>
                </a:solidFill>
              </a:rPr>
              <a:t>• Be clear and firm in your instructions and ask them politely to follow you to another location that is quieter and away from others. If they continue to be offensive, tell them that you will only speak to them once they calm down and accompany you to the location.</a:t>
            </a:r>
          </a:p>
          <a:p>
            <a:pPr marL="0" indent="0">
              <a:buNone/>
            </a:pPr>
            <a:r>
              <a:rPr lang="en-US" sz="1600" dirty="0">
                <a:solidFill>
                  <a:schemeClr val="tx2"/>
                </a:solidFill>
              </a:rPr>
              <a:t>• Use diversion tactics, for example, you might say “sir, if you could please follow me I’m sure that I will be able to address all of your concerns”.</a:t>
            </a:r>
          </a:p>
          <a:p>
            <a:pPr marL="0" indent="0">
              <a:buNone/>
            </a:pPr>
            <a:r>
              <a:rPr lang="en-US" sz="1600" dirty="0">
                <a:solidFill>
                  <a:schemeClr val="tx2"/>
                </a:solidFill>
              </a:rPr>
              <a:t>• Seek the assistance of security or the police where you cannot calm the patient and they continue to be offensive.</a:t>
            </a: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53A6E5C5-6C36-6F85-1B4C-A365FFC296F9}"/>
              </a:ext>
            </a:extLst>
          </p:cNvPr>
          <p:cNvSpPr>
            <a:spLocks noGrp="1"/>
          </p:cNvSpPr>
          <p:nvPr>
            <p:ph type="sldNum" sz="quarter" idx="10"/>
          </p:nvPr>
        </p:nvSpPr>
        <p:spPr/>
        <p:txBody>
          <a:bodyPr/>
          <a:lstStyle/>
          <a:p>
            <a:fld id="{64EB2DB3-A5DC-4BC2-A05A-23509E293FB0}" type="slidenum">
              <a:rPr lang="en-US" altLang="en-US" smtClean="0"/>
              <a:pPr/>
              <a:t>19</a:t>
            </a:fld>
            <a:endParaRPr lang="en-US" altLang="en-US"/>
          </a:p>
        </p:txBody>
      </p:sp>
      <p:pic>
        <p:nvPicPr>
          <p:cNvPr id="5" name="Picture 4">
            <a:extLst>
              <a:ext uri="{FF2B5EF4-FFF2-40B4-BE49-F238E27FC236}">
                <a16:creationId xmlns:a16="http://schemas.microsoft.com/office/drawing/2014/main" id="{E6D1AAFD-4B87-346B-DD21-3C5C7C92B7A5}"/>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CE07385F-1477-0F86-CB6B-DC439A2E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29B506-AA1D-7C71-B650-5B3E57B9AF40}"/>
              </a:ext>
            </a:extLst>
          </p:cNvPr>
          <p:cNvPicPr>
            <a:picLocks noChangeAspect="1"/>
          </p:cNvPicPr>
          <p:nvPr/>
        </p:nvPicPr>
        <p:blipFill>
          <a:blip r:embed="rId4"/>
          <a:stretch>
            <a:fillRect/>
          </a:stretch>
        </p:blipFill>
        <p:spPr>
          <a:xfrm>
            <a:off x="2" y="1980293"/>
            <a:ext cx="12192000" cy="244475"/>
          </a:xfrm>
          <a:prstGeom prst="rect">
            <a:avLst/>
          </a:prstGeom>
        </p:spPr>
      </p:pic>
      <p:pic>
        <p:nvPicPr>
          <p:cNvPr id="8" name="Picture 7">
            <a:extLst>
              <a:ext uri="{FF2B5EF4-FFF2-40B4-BE49-F238E27FC236}">
                <a16:creationId xmlns:a16="http://schemas.microsoft.com/office/drawing/2014/main" id="{617A40A6-9A81-A078-23B9-BC944D5B8F29}"/>
              </a:ext>
            </a:extLst>
          </p:cNvPr>
          <p:cNvPicPr>
            <a:picLocks noChangeAspect="1"/>
          </p:cNvPicPr>
          <p:nvPr/>
        </p:nvPicPr>
        <p:blipFill>
          <a:blip r:embed="rId4"/>
          <a:stretch>
            <a:fillRect/>
          </a:stretch>
        </p:blipFill>
        <p:spPr>
          <a:xfrm>
            <a:off x="0" y="2565513"/>
            <a:ext cx="12192000" cy="1411401"/>
          </a:xfrm>
          <a:prstGeom prst="rect">
            <a:avLst/>
          </a:prstGeom>
        </p:spPr>
      </p:pic>
      <p:pic>
        <p:nvPicPr>
          <p:cNvPr id="9" name="Picture 8">
            <a:extLst>
              <a:ext uri="{FF2B5EF4-FFF2-40B4-BE49-F238E27FC236}">
                <a16:creationId xmlns:a16="http://schemas.microsoft.com/office/drawing/2014/main" id="{E265627B-0CE4-2FD5-7196-83CC78CCE826}"/>
              </a:ext>
            </a:extLst>
          </p:cNvPr>
          <p:cNvPicPr>
            <a:picLocks noChangeAspect="1"/>
          </p:cNvPicPr>
          <p:nvPr/>
        </p:nvPicPr>
        <p:blipFill>
          <a:blip r:embed="rId4"/>
          <a:stretch>
            <a:fillRect/>
          </a:stretch>
        </p:blipFill>
        <p:spPr>
          <a:xfrm>
            <a:off x="0" y="4316362"/>
            <a:ext cx="12192000" cy="244475"/>
          </a:xfrm>
          <a:prstGeom prst="rect">
            <a:avLst/>
          </a:prstGeom>
        </p:spPr>
      </p:pic>
      <p:pic>
        <p:nvPicPr>
          <p:cNvPr id="10" name="Picture 9">
            <a:extLst>
              <a:ext uri="{FF2B5EF4-FFF2-40B4-BE49-F238E27FC236}">
                <a16:creationId xmlns:a16="http://schemas.microsoft.com/office/drawing/2014/main" id="{8DCC5C36-D04C-E664-4DD2-4A8F94663A1D}"/>
              </a:ext>
            </a:extLst>
          </p:cNvPr>
          <p:cNvPicPr>
            <a:picLocks noChangeAspect="1"/>
          </p:cNvPicPr>
          <p:nvPr/>
        </p:nvPicPr>
        <p:blipFill>
          <a:blip r:embed="rId4"/>
          <a:stretch>
            <a:fillRect/>
          </a:stretch>
        </p:blipFill>
        <p:spPr>
          <a:xfrm>
            <a:off x="0" y="4900285"/>
            <a:ext cx="12192000" cy="1821190"/>
          </a:xfrm>
          <a:prstGeom prst="rect">
            <a:avLst/>
          </a:prstGeom>
        </p:spPr>
      </p:pic>
    </p:spTree>
    <p:extLst>
      <p:ext uri="{BB962C8B-B14F-4D97-AF65-F5344CB8AC3E}">
        <p14:creationId xmlns:p14="http://schemas.microsoft.com/office/powerpoint/2010/main" val="752400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32A81A-8925-76D7-D150-A71A46BB7881}"/>
              </a:ext>
            </a:extLst>
          </p:cNvPr>
          <p:cNvSpPr>
            <a:spLocks noGrp="1"/>
          </p:cNvSpPr>
          <p:nvPr>
            <p:ph type="title"/>
          </p:nvPr>
        </p:nvSpPr>
        <p:spPr/>
        <p:txBody>
          <a:bodyPr/>
          <a:lstStyle/>
          <a:p>
            <a:pPr eaLnBrk="1" hangingPunct="1"/>
            <a:r>
              <a:rPr lang="en-US" altLang="en-US" dirty="0"/>
              <a:t>Facilitate responsible behaviour</a:t>
            </a:r>
          </a:p>
        </p:txBody>
      </p:sp>
      <p:sp>
        <p:nvSpPr>
          <p:cNvPr id="18435" name="Content Placeholder 2">
            <a:extLst>
              <a:ext uri="{FF2B5EF4-FFF2-40B4-BE49-F238E27FC236}">
                <a16:creationId xmlns:a16="http://schemas.microsoft.com/office/drawing/2014/main" id="{DFCBB38C-00C4-F7DD-0605-6047E85DD0EA}"/>
              </a:ext>
            </a:extLst>
          </p:cNvPr>
          <p:cNvSpPr>
            <a:spLocks noGrp="1"/>
          </p:cNvSpPr>
          <p:nvPr>
            <p:ph idx="1"/>
          </p:nvPr>
        </p:nvSpPr>
        <p:spPr>
          <a:xfrm>
            <a:off x="2133600" y="2597252"/>
            <a:ext cx="8229600" cy="3400425"/>
          </a:xfrm>
        </p:spPr>
        <p:txBody>
          <a:bodyPr/>
          <a:lstStyle/>
          <a:p>
            <a:pPr eaLnBrk="1" hangingPunct="1">
              <a:lnSpc>
                <a:spcPct val="95000"/>
              </a:lnSpc>
              <a:spcBef>
                <a:spcPct val="0"/>
              </a:spcBef>
              <a:spcAft>
                <a:spcPts val="1200"/>
              </a:spcAft>
            </a:pPr>
            <a:r>
              <a:rPr lang="en-US" altLang="en-US" sz="2800" dirty="0"/>
              <a:t>Observe individuals</a:t>
            </a:r>
          </a:p>
          <a:p>
            <a:pPr eaLnBrk="1" hangingPunct="1">
              <a:lnSpc>
                <a:spcPct val="95000"/>
              </a:lnSpc>
              <a:spcBef>
                <a:spcPct val="0"/>
              </a:spcBef>
              <a:spcAft>
                <a:spcPts val="1200"/>
              </a:spcAft>
            </a:pPr>
            <a:r>
              <a:rPr lang="en-US" altLang="en-US" sz="2800" dirty="0"/>
              <a:t>Manage conflict</a:t>
            </a:r>
          </a:p>
          <a:p>
            <a:pPr eaLnBrk="1" hangingPunct="1">
              <a:lnSpc>
                <a:spcPct val="95000"/>
              </a:lnSpc>
              <a:spcBef>
                <a:spcPct val="0"/>
              </a:spcBef>
              <a:spcAft>
                <a:spcPts val="1200"/>
              </a:spcAft>
            </a:pPr>
            <a:r>
              <a:rPr lang="en-US" altLang="en-US" sz="2800" dirty="0"/>
              <a:t>Respond to behaviours of Concern</a:t>
            </a:r>
          </a:p>
          <a:p>
            <a:pPr eaLnBrk="1" hangingPunct="1">
              <a:lnSpc>
                <a:spcPct val="95000"/>
              </a:lnSpc>
              <a:spcBef>
                <a:spcPct val="0"/>
              </a:spcBef>
              <a:spcAft>
                <a:spcPts val="1200"/>
              </a:spcAft>
            </a:pPr>
            <a:r>
              <a:rPr lang="en-US" altLang="en-US" sz="2800" dirty="0"/>
              <a:t>Complete reporting requirements</a:t>
            </a:r>
          </a:p>
        </p:txBody>
      </p:sp>
      <p:sp>
        <p:nvSpPr>
          <p:cNvPr id="18436" name="Slide Number Placeholder 3">
            <a:extLst>
              <a:ext uri="{FF2B5EF4-FFF2-40B4-BE49-F238E27FC236}">
                <a16:creationId xmlns:a16="http://schemas.microsoft.com/office/drawing/2014/main" id="{65075B17-9016-432A-EA04-08238A920177}"/>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F6A5910E-E0E1-4A5D-B71F-0633DE4EB973}" type="slidenum">
              <a:rPr lang="en-US" altLang="en-US">
                <a:solidFill>
                  <a:srgbClr val="1D528D"/>
                </a:solidFill>
              </a:rPr>
              <a:pPr/>
              <a:t>2</a:t>
            </a:fld>
            <a:endParaRPr lang="en-US" altLang="en-US">
              <a:solidFill>
                <a:srgbClr val="1D528D"/>
              </a:solidFill>
            </a:endParaRPr>
          </a:p>
        </p:txBody>
      </p:sp>
      <p:sp>
        <p:nvSpPr>
          <p:cNvPr id="3" name="TextBox 2">
            <a:extLst>
              <a:ext uri="{FF2B5EF4-FFF2-40B4-BE49-F238E27FC236}">
                <a16:creationId xmlns:a16="http://schemas.microsoft.com/office/drawing/2014/main" id="{3449C8C2-EE8D-BFD8-BF0F-45F2ADFB7F53}"/>
              </a:ext>
            </a:extLst>
          </p:cNvPr>
          <p:cNvSpPr txBox="1"/>
          <p:nvPr/>
        </p:nvSpPr>
        <p:spPr>
          <a:xfrm>
            <a:off x="3044372" y="6052672"/>
            <a:ext cx="6103256"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Why Do We Lose Control of Our Emotions? - YouTube</a:t>
            </a:r>
            <a:endParaRPr lang="en-AU" dirty="0"/>
          </a:p>
        </p:txBody>
      </p:sp>
      <p:pic>
        <p:nvPicPr>
          <p:cNvPr id="2" name="Picture 2" descr="Return Church">
            <a:hlinkClick r:id="rId5" action="ppaction://hlinksldjump"/>
            <a:extLst>
              <a:ext uri="{FF2B5EF4-FFF2-40B4-BE49-F238E27FC236}">
                <a16:creationId xmlns:a16="http://schemas.microsoft.com/office/drawing/2014/main" id="{93139AC1-D01B-4B3F-30A9-1727C967BFB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883A20F-395D-AD14-A69C-DB0B24661F97}"/>
              </a:ext>
            </a:extLst>
          </p:cNvPr>
          <p:cNvSpPr>
            <a:spLocks noGrp="1"/>
          </p:cNvSpPr>
          <p:nvPr>
            <p:ph type="title"/>
          </p:nvPr>
        </p:nvSpPr>
        <p:spPr>
          <a:xfrm>
            <a:off x="2097088" y="503238"/>
            <a:ext cx="7997825" cy="868362"/>
          </a:xfrm>
        </p:spPr>
        <p:txBody>
          <a:bodyPr/>
          <a:lstStyle/>
          <a:p>
            <a:pPr eaLnBrk="1" hangingPunct="1"/>
            <a:r>
              <a:rPr lang="en-US" altLang="en-US" dirty="0"/>
              <a:t>Manage conflict</a:t>
            </a:r>
          </a:p>
        </p:txBody>
      </p:sp>
      <p:sp>
        <p:nvSpPr>
          <p:cNvPr id="29699" name="Text Placeholder 3">
            <a:extLst>
              <a:ext uri="{FF2B5EF4-FFF2-40B4-BE49-F238E27FC236}">
                <a16:creationId xmlns:a16="http://schemas.microsoft.com/office/drawing/2014/main" id="{57CEAB6A-999D-CEF9-F61D-4580DB8ADFD3}"/>
              </a:ext>
            </a:extLst>
          </p:cNvPr>
          <p:cNvSpPr>
            <a:spLocks noGrp="1"/>
          </p:cNvSpPr>
          <p:nvPr>
            <p:ph type="body" sz="quarter" idx="10"/>
          </p:nvPr>
        </p:nvSpPr>
        <p:spPr>
          <a:xfrm>
            <a:off x="798285" y="2261316"/>
            <a:ext cx="10595429" cy="1554770"/>
          </a:xfrm>
        </p:spPr>
        <p:txBody>
          <a:bodyPr/>
          <a:lstStyle/>
          <a:p>
            <a:pPr eaLnBrk="1" hangingPunct="1">
              <a:buSzTx/>
              <a:buFontTx/>
              <a:buChar char="•"/>
            </a:pPr>
            <a:r>
              <a:rPr lang="en-US" altLang="en-US" dirty="0"/>
              <a:t>How you manage conflicts in your personal life is very different to how you manage them in your work environment. </a:t>
            </a:r>
          </a:p>
          <a:p>
            <a:pPr eaLnBrk="1" hangingPunct="1">
              <a:buSzTx/>
              <a:buFontTx/>
              <a:buChar char="•"/>
            </a:pPr>
            <a:r>
              <a:rPr lang="en-US" altLang="en-US" dirty="0"/>
              <a:t>Manage conflict effectively and professionally. </a:t>
            </a:r>
          </a:p>
        </p:txBody>
      </p:sp>
      <p:sp>
        <p:nvSpPr>
          <p:cNvPr id="8" name="Oval 7">
            <a:extLst>
              <a:ext uri="{FF2B5EF4-FFF2-40B4-BE49-F238E27FC236}">
                <a16:creationId xmlns:a16="http://schemas.microsoft.com/office/drawing/2014/main" id="{E5391582-A850-4FE9-BBB9-0BADF20273BB}"/>
              </a:ext>
            </a:extLst>
          </p:cNvPr>
          <p:cNvSpPr/>
          <p:nvPr/>
        </p:nvSpPr>
        <p:spPr bwMode="auto">
          <a:xfrm>
            <a:off x="7772400" y="4495800"/>
            <a:ext cx="2743200" cy="990600"/>
          </a:xfrm>
          <a:prstGeom prst="ellipse">
            <a:avLst/>
          </a:prstGeom>
          <a:solidFill>
            <a:srgbClr val="008E7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2000" b="1" spc="-30" dirty="0">
                <a:solidFill>
                  <a:srgbClr val="FFFFFF"/>
                </a:solidFill>
                <a:effectLst>
                  <a:outerShdw blurRad="38100" dist="38100" dir="2700000" algn="tl">
                    <a:srgbClr val="000000">
                      <a:alpha val="43137"/>
                    </a:srgbClr>
                  </a:outerShdw>
                </a:effectLst>
                <a:latin typeface="Segoe" pitchFamily="34" charset="0"/>
              </a:rPr>
              <a:t>Use negotiation techniques</a:t>
            </a:r>
          </a:p>
        </p:txBody>
      </p:sp>
      <p:sp>
        <p:nvSpPr>
          <p:cNvPr id="9" name="Oval 8">
            <a:extLst>
              <a:ext uri="{FF2B5EF4-FFF2-40B4-BE49-F238E27FC236}">
                <a16:creationId xmlns:a16="http://schemas.microsoft.com/office/drawing/2014/main" id="{E860B80B-CA61-6203-2680-F4D77C093D38}"/>
              </a:ext>
            </a:extLst>
          </p:cNvPr>
          <p:cNvSpPr/>
          <p:nvPr/>
        </p:nvSpPr>
        <p:spPr bwMode="auto">
          <a:xfrm>
            <a:off x="6305550" y="5715000"/>
            <a:ext cx="2743200" cy="990600"/>
          </a:xfrm>
          <a:prstGeom prst="ellipse">
            <a:avLst/>
          </a:prstGeom>
          <a:solidFill>
            <a:srgbClr val="00A6B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10" name="Oval 9">
            <a:extLst>
              <a:ext uri="{FF2B5EF4-FFF2-40B4-BE49-F238E27FC236}">
                <a16:creationId xmlns:a16="http://schemas.microsoft.com/office/drawing/2014/main" id="{C7DBFF65-B368-15C1-D0BB-FAC36829C346}"/>
              </a:ext>
            </a:extLst>
          </p:cNvPr>
          <p:cNvSpPr/>
          <p:nvPr/>
        </p:nvSpPr>
        <p:spPr bwMode="auto">
          <a:xfrm>
            <a:off x="3276600" y="5715000"/>
            <a:ext cx="2743200" cy="990600"/>
          </a:xfrm>
          <a:prstGeom prst="ellipse">
            <a:avLst/>
          </a:prstGeom>
          <a:solidFill>
            <a:srgbClr val="CC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400"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a:extLst>
              <a:ext uri="{FF2B5EF4-FFF2-40B4-BE49-F238E27FC236}">
                <a16:creationId xmlns:a16="http://schemas.microsoft.com/office/drawing/2014/main" id="{A4E7D12C-BBE1-871F-AC5D-A174F8F543E2}"/>
              </a:ext>
            </a:extLst>
          </p:cNvPr>
          <p:cNvSpPr/>
          <p:nvPr/>
        </p:nvSpPr>
        <p:spPr bwMode="auto">
          <a:xfrm>
            <a:off x="4666342" y="4495800"/>
            <a:ext cx="2966676" cy="990600"/>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Use communication strategies</a:t>
            </a:r>
          </a:p>
        </p:txBody>
      </p:sp>
      <p:sp>
        <p:nvSpPr>
          <p:cNvPr id="12" name="Oval 11">
            <a:extLst>
              <a:ext uri="{FF2B5EF4-FFF2-40B4-BE49-F238E27FC236}">
                <a16:creationId xmlns:a16="http://schemas.microsoft.com/office/drawing/2014/main" id="{7C95F275-8C6C-04B1-FEFA-51FD64C1B705}"/>
              </a:ext>
            </a:extLst>
          </p:cNvPr>
          <p:cNvSpPr/>
          <p:nvPr/>
        </p:nvSpPr>
        <p:spPr bwMode="auto">
          <a:xfrm>
            <a:off x="1676400" y="4495800"/>
            <a:ext cx="2743200" cy="990600"/>
          </a:xfrm>
          <a:prstGeom prst="ellipse">
            <a:avLst/>
          </a:prstGeom>
          <a:solidFill>
            <a:srgbClr val="FF33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14" name="Right Arrow 13">
            <a:extLst>
              <a:ext uri="{FF2B5EF4-FFF2-40B4-BE49-F238E27FC236}">
                <a16:creationId xmlns:a16="http://schemas.microsoft.com/office/drawing/2014/main" id="{9EB137F6-668A-3CC2-20B2-1D3AE6DB780E}"/>
              </a:ext>
            </a:extLst>
          </p:cNvPr>
          <p:cNvSpPr/>
          <p:nvPr/>
        </p:nvSpPr>
        <p:spPr bwMode="auto">
          <a:xfrm rot="3380259">
            <a:off x="3402128" y="5506123"/>
            <a:ext cx="390845" cy="326422"/>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5" name="Right Arrow 14">
            <a:extLst>
              <a:ext uri="{FF2B5EF4-FFF2-40B4-BE49-F238E27FC236}">
                <a16:creationId xmlns:a16="http://schemas.microsoft.com/office/drawing/2014/main" id="{31A45EFA-5A75-A799-640D-5249F5806E78}"/>
              </a:ext>
            </a:extLst>
          </p:cNvPr>
          <p:cNvSpPr/>
          <p:nvPr/>
        </p:nvSpPr>
        <p:spPr bwMode="auto">
          <a:xfrm rot="3380259">
            <a:off x="7028013" y="5368855"/>
            <a:ext cx="390845" cy="326422"/>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6" name="Right Arrow 15">
            <a:extLst>
              <a:ext uri="{FF2B5EF4-FFF2-40B4-BE49-F238E27FC236}">
                <a16:creationId xmlns:a16="http://schemas.microsoft.com/office/drawing/2014/main" id="{65C7C581-1BA5-731A-BA74-F62C8DA2A632}"/>
              </a:ext>
            </a:extLst>
          </p:cNvPr>
          <p:cNvSpPr/>
          <p:nvPr/>
        </p:nvSpPr>
        <p:spPr bwMode="auto">
          <a:xfrm rot="19223141">
            <a:off x="5264967" y="5436982"/>
            <a:ext cx="390845" cy="326422"/>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7" name="Right Arrow 16">
            <a:extLst>
              <a:ext uri="{FF2B5EF4-FFF2-40B4-BE49-F238E27FC236}">
                <a16:creationId xmlns:a16="http://schemas.microsoft.com/office/drawing/2014/main" id="{CB0C0641-1410-FB9F-7469-68FE8FC64ECF}"/>
              </a:ext>
            </a:extLst>
          </p:cNvPr>
          <p:cNvSpPr/>
          <p:nvPr/>
        </p:nvSpPr>
        <p:spPr bwMode="auto">
          <a:xfrm rot="19223141">
            <a:off x="8517390" y="5467077"/>
            <a:ext cx="390845" cy="326422"/>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 name="TextBox 2">
            <a:extLst>
              <a:ext uri="{FF2B5EF4-FFF2-40B4-BE49-F238E27FC236}">
                <a16:creationId xmlns:a16="http://schemas.microsoft.com/office/drawing/2014/main" id="{F344C051-9E56-DB2F-6D82-5F2BC5913204}"/>
              </a:ext>
            </a:extLst>
          </p:cNvPr>
          <p:cNvSpPr txBox="1"/>
          <p:nvPr/>
        </p:nvSpPr>
        <p:spPr>
          <a:xfrm>
            <a:off x="3902643" y="5688923"/>
            <a:ext cx="1491114" cy="1015663"/>
          </a:xfrm>
          <a:prstGeom prst="rect">
            <a:avLst/>
          </a:prstGeom>
          <a:noFill/>
        </p:spPr>
        <p:txBody>
          <a:bodyPr wrap="none">
            <a:spAutoFit/>
          </a:bodyPr>
          <a:lstStyle/>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2000" b="1" dirty="0">
                <a:solidFill>
                  <a:srgbClr val="FFFFFF"/>
                </a:solidFill>
                <a:effectLst>
                  <a:outerShdw blurRad="38100" dist="38100" dir="2700000" algn="tl">
                    <a:srgbClr val="000000">
                      <a:alpha val="43137"/>
                    </a:srgbClr>
                  </a:outerShdw>
                </a:effectLst>
                <a:latin typeface="Segoe" pitchFamily="34" charset="0"/>
              </a:rPr>
              <a:t>individuals</a:t>
            </a:r>
          </a:p>
        </p:txBody>
      </p:sp>
      <p:sp>
        <p:nvSpPr>
          <p:cNvPr id="4" name="TextBox 3">
            <a:extLst>
              <a:ext uri="{FF2B5EF4-FFF2-40B4-BE49-F238E27FC236}">
                <a16:creationId xmlns:a16="http://schemas.microsoft.com/office/drawing/2014/main" id="{0411EAF2-C403-6017-9A7C-7E6C16CB093E}"/>
              </a:ext>
            </a:extLst>
          </p:cNvPr>
          <p:cNvSpPr txBox="1"/>
          <p:nvPr/>
        </p:nvSpPr>
        <p:spPr>
          <a:xfrm>
            <a:off x="203330" y="1689461"/>
            <a:ext cx="6102220" cy="369332"/>
          </a:xfrm>
          <a:prstGeom prst="rect">
            <a:avLst/>
          </a:prstGeom>
          <a:noFill/>
        </p:spPr>
        <p:txBody>
          <a:bodyPr wrap="square">
            <a:spAutoFit/>
          </a:bodyPr>
          <a:lstStyle/>
          <a:p>
            <a:r>
              <a:rPr lang="en-AU" sz="180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video</a:t>
            </a:r>
            <a:r>
              <a:rPr lang="en-AU" sz="1800">
                <a:effectLst/>
                <a:latin typeface="Calibri" panose="020F0502020204030204" pitchFamily="34" charset="0"/>
                <a:ea typeface="Calibri" panose="020F0502020204030204" pitchFamily="34" charset="0"/>
                <a:cs typeface="Times New Roman" panose="02020603050405020304" pitchFamily="18" charset="0"/>
              </a:rPr>
              <a:t> on conflict management</a:t>
            </a:r>
            <a:endParaRPr lang="en-AU" dirty="0"/>
          </a:p>
        </p:txBody>
      </p:sp>
      <p:sp>
        <p:nvSpPr>
          <p:cNvPr id="6" name="TextBox 5">
            <a:extLst>
              <a:ext uri="{FF2B5EF4-FFF2-40B4-BE49-F238E27FC236}">
                <a16:creationId xmlns:a16="http://schemas.microsoft.com/office/drawing/2014/main" id="{112299FC-D274-89B8-BA49-07A42CF0532D}"/>
              </a:ext>
            </a:extLst>
          </p:cNvPr>
          <p:cNvSpPr txBox="1"/>
          <p:nvPr/>
        </p:nvSpPr>
        <p:spPr>
          <a:xfrm>
            <a:off x="169120" y="3767108"/>
            <a:ext cx="746389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link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more information on how to stay calm during a conflict</a:t>
            </a:r>
            <a:endParaRPr lang="en-AU" dirty="0"/>
          </a:p>
        </p:txBody>
      </p:sp>
      <p:sp>
        <p:nvSpPr>
          <p:cNvPr id="13" name="TextBox 12">
            <a:extLst>
              <a:ext uri="{FF2B5EF4-FFF2-40B4-BE49-F238E27FC236}">
                <a16:creationId xmlns:a16="http://schemas.microsoft.com/office/drawing/2014/main" id="{6B674A9E-0FBD-802A-5518-C55328C0C98F}"/>
              </a:ext>
            </a:extLst>
          </p:cNvPr>
          <p:cNvSpPr txBox="1"/>
          <p:nvPr/>
        </p:nvSpPr>
        <p:spPr>
          <a:xfrm>
            <a:off x="6979269" y="3775489"/>
            <a:ext cx="1988155"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video</a:t>
            </a:r>
            <a:endParaRPr lang="en-AU" dirty="0"/>
          </a:p>
        </p:txBody>
      </p:sp>
      <p:pic>
        <p:nvPicPr>
          <p:cNvPr id="2" name="Picture 2" descr="Return Church">
            <a:hlinkClick r:id="rId7" action="ppaction://hlinksldjump"/>
            <a:extLst>
              <a:ext uri="{FF2B5EF4-FFF2-40B4-BE49-F238E27FC236}">
                <a16:creationId xmlns:a16="http://schemas.microsoft.com/office/drawing/2014/main" id="{725DA1AF-E1F6-85FA-CF62-FCEA5CFB3DE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nodeType="afterGroup">
                            <p:stCondLst>
                              <p:cond delay="500"/>
                            </p:stCondLst>
                            <p:childTnLst>
                              <p:par>
                                <p:cTn id="44" presetID="22" presetClass="entr" presetSubtype="4"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2CCC0FC-9865-70C7-D77E-606B18005124}"/>
              </a:ext>
            </a:extLst>
          </p:cNvPr>
          <p:cNvSpPr>
            <a:spLocks noGrp="1"/>
          </p:cNvSpPr>
          <p:nvPr>
            <p:ph type="title"/>
          </p:nvPr>
        </p:nvSpPr>
        <p:spPr>
          <a:xfrm>
            <a:off x="2822575" y="503238"/>
            <a:ext cx="6629400" cy="868362"/>
          </a:xfrm>
        </p:spPr>
        <p:txBody>
          <a:bodyPr/>
          <a:lstStyle/>
          <a:p>
            <a:pPr eaLnBrk="1" hangingPunct="1"/>
            <a:r>
              <a:rPr lang="en-US" altLang="en-US" dirty="0"/>
              <a:t>Identify causes of conflict </a:t>
            </a:r>
          </a:p>
        </p:txBody>
      </p:sp>
      <p:sp>
        <p:nvSpPr>
          <p:cNvPr id="3" name="Text Placeholder 2">
            <a:extLst>
              <a:ext uri="{FF2B5EF4-FFF2-40B4-BE49-F238E27FC236}">
                <a16:creationId xmlns:a16="http://schemas.microsoft.com/office/drawing/2014/main" id="{7DDCAFDD-A5E4-AE6B-2EDA-DD1A183736EE}"/>
              </a:ext>
            </a:extLst>
          </p:cNvPr>
          <p:cNvSpPr>
            <a:spLocks noGrp="1"/>
          </p:cNvSpPr>
          <p:nvPr>
            <p:ph type="body" sz="quarter" idx="10"/>
          </p:nvPr>
        </p:nvSpPr>
        <p:spPr>
          <a:xfrm>
            <a:off x="1889125" y="2011363"/>
            <a:ext cx="8229600" cy="4572000"/>
          </a:xfrm>
        </p:spPr>
        <p:txBody>
          <a:bodyPr/>
          <a:lstStyle/>
          <a:p>
            <a:pPr marL="0" indent="0" eaLnBrk="1" hangingPunct="1">
              <a:buNone/>
              <a:defRPr/>
            </a:pPr>
            <a:r>
              <a:rPr lang="en-US" sz="2400" u="sng" dirty="0"/>
              <a:t>Causes of conflict can be:</a:t>
            </a:r>
          </a:p>
          <a:p>
            <a:pPr marL="461963" indent="-461963" eaLnBrk="1" hangingPunct="1">
              <a:buSzPct val="100000"/>
              <a:buFont typeface="Wingdings" panose="05000000000000000000" pitchFamily="2" charset="2"/>
              <a:buChar char=""/>
              <a:defRPr/>
            </a:pPr>
            <a:r>
              <a:rPr lang="en-US" sz="2000" dirty="0"/>
              <a:t>Poor communication</a:t>
            </a:r>
          </a:p>
          <a:p>
            <a:pPr marL="461963" indent="-461963" eaLnBrk="1" hangingPunct="1">
              <a:buSzPct val="100000"/>
              <a:buFont typeface="Wingdings" panose="05000000000000000000" pitchFamily="2" charset="2"/>
              <a:buChar char=""/>
              <a:defRPr/>
            </a:pPr>
            <a:r>
              <a:rPr lang="en-US" sz="2000" dirty="0"/>
              <a:t>Lack of compromise</a:t>
            </a:r>
          </a:p>
          <a:p>
            <a:pPr marL="461963" indent="-461963" eaLnBrk="1" hangingPunct="1">
              <a:buSzPct val="100000"/>
              <a:buFont typeface="Wingdings" panose="05000000000000000000" pitchFamily="2" charset="2"/>
              <a:buChar char=""/>
              <a:defRPr/>
            </a:pPr>
            <a:r>
              <a:rPr lang="en-US" sz="2000" dirty="0"/>
              <a:t>Needs not met</a:t>
            </a:r>
          </a:p>
          <a:p>
            <a:pPr marL="461963" indent="-461963" eaLnBrk="1" hangingPunct="1">
              <a:buSzPct val="100000"/>
              <a:buFont typeface="Wingdings" panose="05000000000000000000" pitchFamily="2" charset="2"/>
              <a:buChar char=""/>
              <a:defRPr/>
            </a:pPr>
            <a:r>
              <a:rPr lang="en-US" sz="2000" dirty="0"/>
              <a:t>Prejudice</a:t>
            </a:r>
          </a:p>
          <a:p>
            <a:pPr marL="461963" indent="-461963" eaLnBrk="1" hangingPunct="1">
              <a:buSzPct val="100000"/>
              <a:buFont typeface="Wingdings" panose="05000000000000000000" pitchFamily="2" charset="2"/>
              <a:buChar char=""/>
              <a:defRPr/>
            </a:pPr>
            <a:r>
              <a:rPr lang="en-US" sz="2000" dirty="0"/>
              <a:t>Intolerance</a:t>
            </a:r>
          </a:p>
          <a:p>
            <a:pPr marL="461963" indent="-461963" eaLnBrk="1" hangingPunct="1">
              <a:buSzPct val="100000"/>
              <a:buFont typeface="Wingdings" panose="05000000000000000000" pitchFamily="2" charset="2"/>
              <a:buChar char=""/>
              <a:defRPr/>
            </a:pPr>
            <a:r>
              <a:rPr lang="en-US" sz="2000" dirty="0"/>
              <a:t>Self-interest</a:t>
            </a:r>
          </a:p>
          <a:p>
            <a:pPr marL="461963" indent="-461963" eaLnBrk="1" hangingPunct="1">
              <a:buSzPct val="100000"/>
              <a:buFont typeface="Wingdings" panose="05000000000000000000" pitchFamily="2" charset="2"/>
              <a:buChar char=""/>
              <a:defRPr/>
            </a:pPr>
            <a:r>
              <a:rPr lang="en-US" sz="2000" dirty="0"/>
              <a:t>Ignorance</a:t>
            </a:r>
          </a:p>
          <a:p>
            <a:pPr marL="461963" indent="-461963" eaLnBrk="1" hangingPunct="1">
              <a:buSzPct val="100000"/>
              <a:buFont typeface="Wingdings" panose="05000000000000000000" pitchFamily="2" charset="2"/>
              <a:buChar char=""/>
              <a:defRPr/>
            </a:pPr>
            <a:r>
              <a:rPr lang="en-US" sz="2000" dirty="0"/>
              <a:t>Desire for power</a:t>
            </a:r>
          </a:p>
          <a:p>
            <a:pPr marL="461963" indent="-461963" eaLnBrk="1" hangingPunct="1">
              <a:buSzPct val="100000"/>
              <a:buFont typeface="Wingdings" panose="05000000000000000000" pitchFamily="2" charset="2"/>
              <a:buChar char=""/>
              <a:defRPr/>
            </a:pPr>
            <a:r>
              <a:rPr lang="en-US" sz="2000" dirty="0"/>
              <a:t>Lack of empathy</a:t>
            </a:r>
          </a:p>
          <a:p>
            <a:pPr marL="461963" indent="-461963" eaLnBrk="1" hangingPunct="1">
              <a:buSzPct val="100000"/>
              <a:buFont typeface="Wingdings" panose="05000000000000000000" pitchFamily="2" charset="2"/>
              <a:buChar char=""/>
              <a:defRPr/>
            </a:pPr>
            <a:r>
              <a:rPr lang="en-US" sz="2000" dirty="0"/>
              <a:t>Making assumptions</a:t>
            </a:r>
          </a:p>
        </p:txBody>
      </p:sp>
      <p:grpSp>
        <p:nvGrpSpPr>
          <p:cNvPr id="31748" name="Group 4">
            <a:extLst>
              <a:ext uri="{FF2B5EF4-FFF2-40B4-BE49-F238E27FC236}">
                <a16:creationId xmlns:a16="http://schemas.microsoft.com/office/drawing/2014/main" id="{ED4D8DC8-97AF-26C1-D21A-7F91FAA81010}"/>
              </a:ext>
            </a:extLst>
          </p:cNvPr>
          <p:cNvGrpSpPr>
            <a:grpSpLocks/>
          </p:cNvGrpSpPr>
          <p:nvPr/>
        </p:nvGrpSpPr>
        <p:grpSpPr bwMode="auto">
          <a:xfrm>
            <a:off x="6370638" y="2011363"/>
            <a:ext cx="4129087" cy="4351337"/>
            <a:chOff x="4876800" y="1981200"/>
            <a:chExt cx="4130035" cy="4351018"/>
          </a:xfrm>
        </p:grpSpPr>
        <p:sp>
          <p:nvSpPr>
            <p:cNvPr id="9" name="Oval 8">
              <a:extLst>
                <a:ext uri="{FF2B5EF4-FFF2-40B4-BE49-F238E27FC236}">
                  <a16:creationId xmlns:a16="http://schemas.microsoft.com/office/drawing/2014/main" id="{0D5B6B41-6BBE-5A4E-4785-9DC8DA8BFB99}"/>
                </a:ext>
              </a:extLst>
            </p:cNvPr>
            <p:cNvSpPr>
              <a:spLocks noChangeAspect="1"/>
            </p:cNvSpPr>
            <p:nvPr/>
          </p:nvSpPr>
          <p:spPr bwMode="auto">
            <a:xfrm>
              <a:off x="4876800" y="1981200"/>
              <a:ext cx="1920237" cy="693420"/>
            </a:xfrm>
            <a:prstGeom prst="ellipse">
              <a:avLst/>
            </a:prstGeom>
            <a:solidFill>
              <a:srgbClr val="FF33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10" name="Oval 9">
              <a:extLst>
                <a:ext uri="{FF2B5EF4-FFF2-40B4-BE49-F238E27FC236}">
                  <a16:creationId xmlns:a16="http://schemas.microsoft.com/office/drawing/2014/main" id="{401D0DFF-8B2B-0CD5-F904-363456432628}"/>
                </a:ext>
              </a:extLst>
            </p:cNvPr>
            <p:cNvSpPr>
              <a:spLocks noChangeAspect="1"/>
            </p:cNvSpPr>
            <p:nvPr/>
          </p:nvSpPr>
          <p:spPr bwMode="auto">
            <a:xfrm>
              <a:off x="5429250" y="2895599"/>
              <a:ext cx="1920237" cy="693420"/>
            </a:xfrm>
            <a:prstGeom prst="ellipse">
              <a:avLst/>
            </a:prstGeom>
            <a:solidFill>
              <a:srgbClr val="CC00FF">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600" b="1" dirty="0">
                <a:solidFill>
                  <a:srgbClr val="FFFFFF"/>
                </a:solidFill>
                <a:effectLst>
                  <a:outerShdw blurRad="38100" dist="38100" dir="2700000" algn="tl">
                    <a:srgbClr val="000000">
                      <a:alpha val="43137"/>
                    </a:srgbClr>
                  </a:outerShdw>
                </a:effectLst>
                <a:latin typeface="Segoe" pitchFamily="34" charset="0"/>
              </a:endParaRPr>
            </a:p>
          </p:txBody>
        </p:sp>
        <p:sp>
          <p:nvSpPr>
            <p:cNvPr id="11" name="Oval 10">
              <a:extLst>
                <a:ext uri="{FF2B5EF4-FFF2-40B4-BE49-F238E27FC236}">
                  <a16:creationId xmlns:a16="http://schemas.microsoft.com/office/drawing/2014/main" id="{8D2540BD-C2D1-3969-DF84-BDA068E7A398}"/>
                </a:ext>
              </a:extLst>
            </p:cNvPr>
            <p:cNvSpPr>
              <a:spLocks noChangeAspect="1"/>
            </p:cNvSpPr>
            <p:nvPr/>
          </p:nvSpPr>
          <p:spPr bwMode="auto">
            <a:xfrm>
              <a:off x="5983688" y="3809998"/>
              <a:ext cx="1920237" cy="693420"/>
            </a:xfrm>
            <a:prstGeom prst="ellipse">
              <a:avLst/>
            </a:prstGeom>
            <a:solidFill>
              <a:srgbClr val="0070C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500" b="1" dirty="0">
                  <a:solidFill>
                    <a:srgbClr val="FFFFFF"/>
                  </a:solidFill>
                  <a:effectLst>
                    <a:outerShdw blurRad="38100" dist="38100" dir="2700000" algn="tl">
                      <a:srgbClr val="000000">
                        <a:alpha val="43137"/>
                      </a:srgbClr>
                    </a:outerShdw>
                  </a:effectLst>
                  <a:latin typeface="Segoe" pitchFamily="34" charset="0"/>
                </a:rPr>
                <a:t>Use </a:t>
              </a:r>
              <a:r>
                <a:rPr lang="en-US" sz="1200" b="1" dirty="0">
                  <a:solidFill>
                    <a:srgbClr val="FFFFFF"/>
                  </a:solidFill>
                  <a:effectLst>
                    <a:outerShdw blurRad="38100" dist="38100" dir="2700000" algn="tl">
                      <a:srgbClr val="000000">
                        <a:alpha val="43137"/>
                      </a:srgbClr>
                    </a:outerShdw>
                  </a:effectLst>
                  <a:latin typeface="Segoe" pitchFamily="34" charset="0"/>
                </a:rPr>
                <a:t>communication</a:t>
              </a:r>
              <a:r>
                <a:rPr lang="en-US" sz="1500" b="1" dirty="0">
                  <a:solidFill>
                    <a:srgbClr val="FFFFFF"/>
                  </a:solidFill>
                  <a:effectLst>
                    <a:outerShdw blurRad="38100" dist="38100" dir="2700000" algn="tl">
                      <a:srgbClr val="000000">
                        <a:alpha val="43137"/>
                      </a:srgbClr>
                    </a:outerShdw>
                  </a:effectLst>
                  <a:latin typeface="Segoe" pitchFamily="34" charset="0"/>
                </a:rPr>
                <a:t> strategies</a:t>
              </a:r>
            </a:p>
          </p:txBody>
        </p:sp>
        <p:sp>
          <p:nvSpPr>
            <p:cNvPr id="12" name="Oval 11">
              <a:extLst>
                <a:ext uri="{FF2B5EF4-FFF2-40B4-BE49-F238E27FC236}">
                  <a16:creationId xmlns:a16="http://schemas.microsoft.com/office/drawing/2014/main" id="{9E329476-6316-1341-7A8B-EADB8999D5A8}"/>
                </a:ext>
              </a:extLst>
            </p:cNvPr>
            <p:cNvSpPr>
              <a:spLocks noChangeAspect="1"/>
            </p:cNvSpPr>
            <p:nvPr/>
          </p:nvSpPr>
          <p:spPr bwMode="auto">
            <a:xfrm>
              <a:off x="6534150" y="4724397"/>
              <a:ext cx="1920237" cy="693420"/>
            </a:xfrm>
            <a:prstGeom prst="ellipse">
              <a:avLst/>
            </a:prstGeom>
            <a:solidFill>
              <a:srgbClr val="00A6B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13" name="Oval 12">
              <a:extLst>
                <a:ext uri="{FF2B5EF4-FFF2-40B4-BE49-F238E27FC236}">
                  <a16:creationId xmlns:a16="http://schemas.microsoft.com/office/drawing/2014/main" id="{A18E5505-8907-9DAA-569C-A62C8C0CFA0D}"/>
                </a:ext>
              </a:extLst>
            </p:cNvPr>
            <p:cNvSpPr>
              <a:spLocks noChangeAspect="1"/>
            </p:cNvSpPr>
            <p:nvPr/>
          </p:nvSpPr>
          <p:spPr bwMode="auto">
            <a:xfrm>
              <a:off x="7086598" y="5638798"/>
              <a:ext cx="1920237" cy="693420"/>
            </a:xfrm>
            <a:prstGeom prst="ellipse">
              <a:avLst/>
            </a:prstGeom>
            <a:solidFill>
              <a:srgbClr val="008E76">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negotiation techniques</a:t>
              </a:r>
            </a:p>
          </p:txBody>
        </p:sp>
        <p:sp>
          <p:nvSpPr>
            <p:cNvPr id="4" name="TextBox 3">
              <a:extLst>
                <a:ext uri="{FF2B5EF4-FFF2-40B4-BE49-F238E27FC236}">
                  <a16:creationId xmlns:a16="http://schemas.microsoft.com/office/drawing/2014/main" id="{C1E31E0F-DDA9-5A95-2CED-FD3DCB24DAFB}"/>
                </a:ext>
              </a:extLst>
            </p:cNvPr>
            <p:cNvSpPr txBox="1"/>
            <p:nvPr/>
          </p:nvSpPr>
          <p:spPr>
            <a:xfrm>
              <a:off x="5775918" y="2826676"/>
              <a:ext cx="1226900" cy="830936"/>
            </a:xfrm>
            <a:prstGeom prst="rect">
              <a:avLst/>
            </a:prstGeom>
            <a:noFill/>
            <a:effectLst>
              <a:outerShdw blurRad="40005" dist="22860" dir="5400000" algn="tl" rotWithShape="0">
                <a:prstClr val="black">
                  <a:alpha val="35000"/>
                </a:prstClr>
              </a:outerShdw>
            </a:effectLst>
          </p:spPr>
          <p:txBody>
            <a:bodyPr wrap="none">
              <a:spAutoFit/>
            </a:bodyP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individuals</a:t>
              </a:r>
            </a:p>
          </p:txBody>
        </p:sp>
      </p:grpSp>
      <p:sp>
        <p:nvSpPr>
          <p:cNvPr id="5" name="TextBox 4">
            <a:extLst>
              <a:ext uri="{FF2B5EF4-FFF2-40B4-BE49-F238E27FC236}">
                <a16:creationId xmlns:a16="http://schemas.microsoft.com/office/drawing/2014/main" id="{69E7FC95-3E59-9A5C-C3C9-08F08C904B33}"/>
              </a:ext>
            </a:extLst>
          </p:cNvPr>
          <p:cNvSpPr txBox="1"/>
          <p:nvPr/>
        </p:nvSpPr>
        <p:spPr>
          <a:xfrm>
            <a:off x="457200" y="6370695"/>
            <a:ext cx="757040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communication mistakes in healthcare and the consequences</a:t>
            </a:r>
            <a:endParaRPr lang="en-AU" dirty="0"/>
          </a:p>
        </p:txBody>
      </p:sp>
      <p:pic>
        <p:nvPicPr>
          <p:cNvPr id="2" name="Picture 2" descr="Return Church">
            <a:hlinkClick r:id="rId5" action="ppaction://hlinksldjump"/>
            <a:extLst>
              <a:ext uri="{FF2B5EF4-FFF2-40B4-BE49-F238E27FC236}">
                <a16:creationId xmlns:a16="http://schemas.microsoft.com/office/drawing/2014/main" id="{09CFBB99-28FC-40F4-8AFF-5ED07D1CF14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A6BC7EA-B433-A96C-8240-143009577E4A}"/>
              </a:ext>
            </a:extLst>
          </p:cNvPr>
          <p:cNvSpPr>
            <a:spLocks noGrp="1"/>
          </p:cNvSpPr>
          <p:nvPr>
            <p:ph type="title"/>
          </p:nvPr>
        </p:nvSpPr>
        <p:spPr>
          <a:xfrm>
            <a:off x="2822575" y="503238"/>
            <a:ext cx="6629400" cy="868362"/>
          </a:xfrm>
        </p:spPr>
        <p:txBody>
          <a:bodyPr/>
          <a:lstStyle/>
          <a:p>
            <a:pPr eaLnBrk="1" hangingPunct="1"/>
            <a:r>
              <a:rPr lang="en-US" altLang="en-US" dirty="0"/>
              <a:t>Interact with individuals</a:t>
            </a:r>
          </a:p>
        </p:txBody>
      </p:sp>
      <p:sp>
        <p:nvSpPr>
          <p:cNvPr id="11" name="Text Placeholder 2">
            <a:extLst>
              <a:ext uri="{FF2B5EF4-FFF2-40B4-BE49-F238E27FC236}">
                <a16:creationId xmlns:a16="http://schemas.microsoft.com/office/drawing/2014/main" id="{CE895D7C-6BF7-2B11-5076-67E17C5659C1}"/>
              </a:ext>
            </a:extLst>
          </p:cNvPr>
          <p:cNvSpPr>
            <a:spLocks noGrp="1"/>
          </p:cNvSpPr>
          <p:nvPr>
            <p:ph type="body" sz="quarter" idx="10"/>
          </p:nvPr>
        </p:nvSpPr>
        <p:spPr>
          <a:xfrm>
            <a:off x="1889125" y="2011363"/>
            <a:ext cx="6000750" cy="4572000"/>
          </a:xfrm>
        </p:spPr>
        <p:txBody>
          <a:bodyPr/>
          <a:lstStyle/>
          <a:p>
            <a:pPr marL="0" indent="0" eaLnBrk="1" hangingPunct="1">
              <a:buNone/>
              <a:defRPr/>
            </a:pPr>
            <a:r>
              <a:rPr lang="en-US" sz="2400" u="sng" dirty="0"/>
              <a:t>Positive Interaction</a:t>
            </a:r>
          </a:p>
          <a:p>
            <a:pPr marL="461963" indent="-461963" eaLnBrk="1" hangingPunct="1">
              <a:buSzPct val="100000"/>
              <a:buFont typeface="Wingdings" panose="05000000000000000000" pitchFamily="2" charset="2"/>
              <a:buChar char=""/>
              <a:defRPr/>
            </a:pPr>
            <a:r>
              <a:rPr lang="en-US" sz="2000" dirty="0"/>
              <a:t>Always be professional</a:t>
            </a:r>
          </a:p>
          <a:p>
            <a:pPr marL="461963" indent="-461963" eaLnBrk="1" hangingPunct="1">
              <a:buSzPct val="100000"/>
              <a:buFont typeface="Wingdings" panose="05000000000000000000" pitchFamily="2" charset="2"/>
              <a:buChar char=""/>
              <a:defRPr/>
            </a:pPr>
            <a:r>
              <a:rPr lang="en-US" sz="2000" dirty="0"/>
              <a:t>Smile and be friendly</a:t>
            </a:r>
          </a:p>
          <a:p>
            <a:pPr marL="461963" indent="-461963" eaLnBrk="1" hangingPunct="1">
              <a:buSzPct val="100000"/>
              <a:buFont typeface="Wingdings" panose="05000000000000000000" pitchFamily="2" charset="2"/>
              <a:buChar char=""/>
              <a:defRPr/>
            </a:pPr>
            <a:r>
              <a:rPr lang="en-US" sz="2000" dirty="0"/>
              <a:t>Be supportive and encouraging</a:t>
            </a:r>
          </a:p>
          <a:p>
            <a:pPr marL="461963" indent="-461963" eaLnBrk="1" hangingPunct="1">
              <a:buSzPct val="100000"/>
              <a:buFont typeface="Wingdings" panose="05000000000000000000" pitchFamily="2" charset="2"/>
              <a:buChar char=""/>
              <a:defRPr/>
            </a:pPr>
            <a:r>
              <a:rPr lang="en-US" sz="2000" dirty="0"/>
              <a:t>Be an active listener</a:t>
            </a:r>
          </a:p>
          <a:p>
            <a:pPr marL="461963" indent="-461963" eaLnBrk="1" hangingPunct="1">
              <a:buSzPct val="100000"/>
              <a:buFont typeface="Wingdings" panose="05000000000000000000" pitchFamily="2" charset="2"/>
              <a:buChar char=""/>
              <a:defRPr/>
            </a:pPr>
            <a:r>
              <a:rPr lang="en-US" sz="2000" dirty="0"/>
              <a:t>Give positive feedback</a:t>
            </a:r>
          </a:p>
          <a:p>
            <a:pPr marL="461963" indent="-461963" eaLnBrk="1" hangingPunct="1">
              <a:buSzPct val="100000"/>
              <a:buFont typeface="Wingdings" panose="05000000000000000000" pitchFamily="2" charset="2"/>
              <a:buChar char=""/>
              <a:defRPr/>
            </a:pPr>
            <a:r>
              <a:rPr lang="en-US" sz="2000" dirty="0"/>
              <a:t>Be objective and non-judgmental</a:t>
            </a:r>
          </a:p>
          <a:p>
            <a:pPr marL="461963" indent="-461963" eaLnBrk="1" hangingPunct="1">
              <a:buSzPct val="100000"/>
              <a:buFont typeface="Wingdings" panose="05000000000000000000" pitchFamily="2" charset="2"/>
              <a:buChar char=""/>
              <a:defRPr/>
            </a:pPr>
            <a:r>
              <a:rPr lang="en-US" sz="2000" dirty="0"/>
              <a:t>Don’t issue blame; be proactive and solution focused</a:t>
            </a:r>
          </a:p>
          <a:p>
            <a:pPr marL="461963" indent="-461963" eaLnBrk="1" hangingPunct="1">
              <a:buSzPct val="100000"/>
              <a:buFont typeface="Wingdings" panose="05000000000000000000" pitchFamily="2" charset="2"/>
              <a:buChar char=""/>
              <a:defRPr/>
            </a:pPr>
            <a:r>
              <a:rPr lang="en-US" sz="2000" dirty="0"/>
              <a:t>Be accepting and respectful of people, their interests, values, and beliefs</a:t>
            </a:r>
          </a:p>
        </p:txBody>
      </p:sp>
      <p:grpSp>
        <p:nvGrpSpPr>
          <p:cNvPr id="33796" name="Group 2">
            <a:extLst>
              <a:ext uri="{FF2B5EF4-FFF2-40B4-BE49-F238E27FC236}">
                <a16:creationId xmlns:a16="http://schemas.microsoft.com/office/drawing/2014/main" id="{B0B04ED5-32D7-D599-6B23-863CB6F5646A}"/>
              </a:ext>
            </a:extLst>
          </p:cNvPr>
          <p:cNvGrpSpPr>
            <a:grpSpLocks/>
          </p:cNvGrpSpPr>
          <p:nvPr/>
        </p:nvGrpSpPr>
        <p:grpSpPr bwMode="auto">
          <a:xfrm>
            <a:off x="6370638" y="2011363"/>
            <a:ext cx="4129087" cy="4351337"/>
            <a:chOff x="4861565" y="1516382"/>
            <a:chExt cx="4130035" cy="4351018"/>
          </a:xfrm>
        </p:grpSpPr>
        <p:sp>
          <p:nvSpPr>
            <p:cNvPr id="5" name="Oval 4">
              <a:extLst>
                <a:ext uri="{FF2B5EF4-FFF2-40B4-BE49-F238E27FC236}">
                  <a16:creationId xmlns:a16="http://schemas.microsoft.com/office/drawing/2014/main" id="{CFA06B17-2B40-9938-5EEC-C16F7F83AA42}"/>
                </a:ext>
              </a:extLst>
            </p:cNvPr>
            <p:cNvSpPr>
              <a:spLocks noChangeAspect="1"/>
            </p:cNvSpPr>
            <p:nvPr/>
          </p:nvSpPr>
          <p:spPr bwMode="auto">
            <a:xfrm>
              <a:off x="4861565" y="1516382"/>
              <a:ext cx="1920237" cy="693420"/>
            </a:xfrm>
            <a:prstGeom prst="ellipse">
              <a:avLst/>
            </a:prstGeom>
            <a:solidFill>
              <a:srgbClr val="FF33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7" name="Oval 6">
              <a:extLst>
                <a:ext uri="{FF2B5EF4-FFF2-40B4-BE49-F238E27FC236}">
                  <a16:creationId xmlns:a16="http://schemas.microsoft.com/office/drawing/2014/main" id="{224B8134-0A1A-77CF-6356-6496DD43B566}"/>
                </a:ext>
              </a:extLst>
            </p:cNvPr>
            <p:cNvSpPr>
              <a:spLocks noChangeAspect="1"/>
            </p:cNvSpPr>
            <p:nvPr/>
          </p:nvSpPr>
          <p:spPr bwMode="auto">
            <a:xfrm>
              <a:off x="5968453" y="3345180"/>
              <a:ext cx="1920237" cy="693420"/>
            </a:xfrm>
            <a:prstGeom prst="ellipse">
              <a:avLst/>
            </a:prstGeom>
            <a:solidFill>
              <a:srgbClr val="0070C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a:t>
              </a:r>
              <a:r>
                <a:rPr lang="en-US" sz="1200" b="1" dirty="0">
                  <a:solidFill>
                    <a:srgbClr val="FFFFFF"/>
                  </a:solidFill>
                  <a:effectLst>
                    <a:outerShdw blurRad="38100" dist="38100" dir="2700000" algn="tl">
                      <a:srgbClr val="000000">
                        <a:alpha val="43137"/>
                      </a:srgbClr>
                    </a:outerShdw>
                  </a:effectLst>
                  <a:latin typeface="Segoe" pitchFamily="34" charset="0"/>
                </a:rPr>
                <a:t>communication</a:t>
              </a:r>
              <a:r>
                <a:rPr lang="en-US" sz="1600" b="1" dirty="0">
                  <a:solidFill>
                    <a:srgbClr val="FFFFFF"/>
                  </a:solidFill>
                  <a:effectLst>
                    <a:outerShdw blurRad="38100" dist="38100" dir="2700000" algn="tl">
                      <a:srgbClr val="000000">
                        <a:alpha val="43137"/>
                      </a:srgbClr>
                    </a:outerShdw>
                  </a:effectLst>
                  <a:latin typeface="Segoe" pitchFamily="34" charset="0"/>
                </a:rPr>
                <a:t> strategies</a:t>
              </a:r>
            </a:p>
          </p:txBody>
        </p:sp>
        <p:sp>
          <p:nvSpPr>
            <p:cNvPr id="8" name="Oval 7">
              <a:extLst>
                <a:ext uri="{FF2B5EF4-FFF2-40B4-BE49-F238E27FC236}">
                  <a16:creationId xmlns:a16="http://schemas.microsoft.com/office/drawing/2014/main" id="{55FCBCE6-661A-4C7C-72AC-A02DF8054354}"/>
                </a:ext>
              </a:extLst>
            </p:cNvPr>
            <p:cNvSpPr>
              <a:spLocks noChangeAspect="1"/>
            </p:cNvSpPr>
            <p:nvPr/>
          </p:nvSpPr>
          <p:spPr bwMode="auto">
            <a:xfrm>
              <a:off x="6518915" y="4259579"/>
              <a:ext cx="1920237" cy="693420"/>
            </a:xfrm>
            <a:prstGeom prst="ellipse">
              <a:avLst/>
            </a:prstGeom>
            <a:solidFill>
              <a:srgbClr val="00A6B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9" name="Oval 8">
              <a:extLst>
                <a:ext uri="{FF2B5EF4-FFF2-40B4-BE49-F238E27FC236}">
                  <a16:creationId xmlns:a16="http://schemas.microsoft.com/office/drawing/2014/main" id="{681DCF25-86BA-BA2D-D643-F6C2D0FAB129}"/>
                </a:ext>
              </a:extLst>
            </p:cNvPr>
            <p:cNvSpPr>
              <a:spLocks noChangeAspect="1"/>
            </p:cNvSpPr>
            <p:nvPr/>
          </p:nvSpPr>
          <p:spPr bwMode="auto">
            <a:xfrm>
              <a:off x="7071363" y="5173980"/>
              <a:ext cx="1920237" cy="693420"/>
            </a:xfrm>
            <a:prstGeom prst="ellipse">
              <a:avLst/>
            </a:prstGeom>
            <a:solidFill>
              <a:srgbClr val="008E76">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negotiation techniques</a:t>
              </a:r>
            </a:p>
          </p:txBody>
        </p:sp>
        <p:sp>
          <p:nvSpPr>
            <p:cNvPr id="6" name="Oval 5">
              <a:extLst>
                <a:ext uri="{FF2B5EF4-FFF2-40B4-BE49-F238E27FC236}">
                  <a16:creationId xmlns:a16="http://schemas.microsoft.com/office/drawing/2014/main" id="{FFE452C4-CD8B-92B3-560F-4710E5D4A046}"/>
                </a:ext>
              </a:extLst>
            </p:cNvPr>
            <p:cNvSpPr>
              <a:spLocks noChangeAspect="1"/>
            </p:cNvSpPr>
            <p:nvPr/>
          </p:nvSpPr>
          <p:spPr bwMode="auto">
            <a:xfrm>
              <a:off x="5414015" y="2430781"/>
              <a:ext cx="1920237" cy="693420"/>
            </a:xfrm>
            <a:prstGeom prst="ellipse">
              <a:avLst/>
            </a:prstGeom>
            <a:solidFill>
              <a:srgbClr val="CC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600" b="1" dirty="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a:extLst>
                <a:ext uri="{FF2B5EF4-FFF2-40B4-BE49-F238E27FC236}">
                  <a16:creationId xmlns:a16="http://schemas.microsoft.com/office/drawing/2014/main" id="{94C2662C-B76C-82C2-90A3-99990B4FD6A4}"/>
                </a:ext>
              </a:extLst>
            </p:cNvPr>
            <p:cNvSpPr txBox="1"/>
            <p:nvPr/>
          </p:nvSpPr>
          <p:spPr>
            <a:xfrm>
              <a:off x="5760683" y="2342435"/>
              <a:ext cx="1226900" cy="830936"/>
            </a:xfrm>
            <a:prstGeom prst="rect">
              <a:avLst/>
            </a:prstGeom>
            <a:noFill/>
            <a:effectLst/>
          </p:spPr>
          <p:txBody>
            <a:bodyPr wrap="none">
              <a:spAutoFit/>
            </a:bodyP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individuals</a:t>
              </a:r>
            </a:p>
          </p:txBody>
        </p:sp>
      </p:grpSp>
      <p:sp>
        <p:nvSpPr>
          <p:cNvPr id="3" name="TextBox 2">
            <a:extLst>
              <a:ext uri="{FF2B5EF4-FFF2-40B4-BE49-F238E27FC236}">
                <a16:creationId xmlns:a16="http://schemas.microsoft.com/office/drawing/2014/main" id="{65F53D8A-D37A-5769-04B5-606699E442DD}"/>
              </a:ext>
            </a:extLst>
          </p:cNvPr>
          <p:cNvSpPr txBox="1"/>
          <p:nvPr/>
        </p:nvSpPr>
        <p:spPr>
          <a:xfrm>
            <a:off x="268418" y="6211669"/>
            <a:ext cx="775919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of a Role play example of exaggerated poor clinical communication</a:t>
            </a:r>
            <a:endParaRPr lang="en-AU" dirty="0"/>
          </a:p>
        </p:txBody>
      </p:sp>
      <p:pic>
        <p:nvPicPr>
          <p:cNvPr id="2" name="Picture 2" descr="Return Church">
            <a:hlinkClick r:id="rId5" action="ppaction://hlinksldjump"/>
            <a:extLst>
              <a:ext uri="{FF2B5EF4-FFF2-40B4-BE49-F238E27FC236}">
                <a16:creationId xmlns:a16="http://schemas.microsoft.com/office/drawing/2014/main" id="{B6E0E9C5-26E9-67A2-CB05-D3C178D6B6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C7DB23F-A8F0-EC90-FE73-83AEF97A3776}"/>
              </a:ext>
            </a:extLst>
          </p:cNvPr>
          <p:cNvSpPr>
            <a:spLocks noGrp="1"/>
          </p:cNvSpPr>
          <p:nvPr>
            <p:ph type="title"/>
          </p:nvPr>
        </p:nvSpPr>
        <p:spPr>
          <a:xfrm>
            <a:off x="1675947" y="442051"/>
            <a:ext cx="8077654" cy="868362"/>
          </a:xfrm>
        </p:spPr>
        <p:txBody>
          <a:bodyPr/>
          <a:lstStyle/>
          <a:p>
            <a:pPr eaLnBrk="1" hangingPunct="1"/>
            <a:r>
              <a:rPr lang="en-US" altLang="en-US" dirty="0"/>
              <a:t>Use communication strategies</a:t>
            </a:r>
          </a:p>
        </p:txBody>
      </p:sp>
      <p:sp>
        <p:nvSpPr>
          <p:cNvPr id="10" name="Text Placeholder 2">
            <a:extLst>
              <a:ext uri="{FF2B5EF4-FFF2-40B4-BE49-F238E27FC236}">
                <a16:creationId xmlns:a16="http://schemas.microsoft.com/office/drawing/2014/main" id="{2CDCA7B4-708B-6D0B-BCAB-97CA65FCCD4A}"/>
              </a:ext>
            </a:extLst>
          </p:cNvPr>
          <p:cNvSpPr>
            <a:spLocks noGrp="1"/>
          </p:cNvSpPr>
          <p:nvPr>
            <p:ph type="body" sz="quarter" idx="10"/>
          </p:nvPr>
        </p:nvSpPr>
        <p:spPr>
          <a:xfrm>
            <a:off x="0" y="2011363"/>
            <a:ext cx="7477272" cy="4572000"/>
          </a:xfrm>
        </p:spPr>
        <p:txBody>
          <a:bodyPr/>
          <a:lstStyle/>
          <a:p>
            <a:pPr marL="0" indent="0" eaLnBrk="1" hangingPunct="1">
              <a:buNone/>
              <a:defRPr/>
            </a:pPr>
            <a:r>
              <a:rPr lang="en-US" sz="2400" u="sng" dirty="0"/>
              <a:t>Effective communication is vital for interactions</a:t>
            </a:r>
          </a:p>
          <a:p>
            <a:pPr marL="461963" indent="-461963" eaLnBrk="1" hangingPunct="1">
              <a:buSzPct val="100000"/>
              <a:buFont typeface="Wingdings" panose="05000000000000000000" pitchFamily="2" charset="2"/>
              <a:buChar char=""/>
              <a:defRPr/>
            </a:pPr>
            <a:r>
              <a:rPr lang="en-US" sz="2000" dirty="0"/>
              <a:t>Verbal communication</a:t>
            </a:r>
          </a:p>
          <a:p>
            <a:pPr marL="461963" indent="-461963" eaLnBrk="1" hangingPunct="1">
              <a:buSzPct val="100000"/>
              <a:buFont typeface="Wingdings" panose="05000000000000000000" pitchFamily="2" charset="2"/>
              <a:buChar char=""/>
              <a:defRPr/>
            </a:pPr>
            <a:r>
              <a:rPr lang="en-US" sz="2000" dirty="0"/>
              <a:t>Non-verbal communication: Facial expressions, Eye contact, Muscle tension, Body movements and gestures, Posture, Breathing</a:t>
            </a:r>
          </a:p>
          <a:p>
            <a:pPr marL="461963" indent="-461963" eaLnBrk="1" hangingPunct="1">
              <a:buSzPct val="100000"/>
              <a:buFont typeface="Wingdings" panose="05000000000000000000" pitchFamily="2" charset="2"/>
              <a:buChar char=""/>
              <a:defRPr/>
            </a:pPr>
            <a:r>
              <a:rPr lang="en-US" sz="2000" dirty="0"/>
              <a:t>Greeting and eye contact</a:t>
            </a:r>
          </a:p>
          <a:p>
            <a:pPr marL="461963" indent="-461963" eaLnBrk="1" hangingPunct="1">
              <a:buSzPct val="100000"/>
              <a:buFont typeface="Wingdings" panose="05000000000000000000" pitchFamily="2" charset="2"/>
              <a:buChar char=""/>
              <a:defRPr/>
            </a:pPr>
            <a:r>
              <a:rPr lang="en-US" sz="2000" dirty="0"/>
              <a:t>Non-Verbal Communication and Gestures</a:t>
            </a:r>
          </a:p>
          <a:p>
            <a:pPr marL="461963" indent="-461963" eaLnBrk="1" hangingPunct="1">
              <a:buSzPct val="100000"/>
              <a:buFont typeface="Wingdings" panose="05000000000000000000" pitchFamily="2" charset="2"/>
              <a:buChar char=""/>
              <a:defRPr/>
            </a:pPr>
            <a:r>
              <a:rPr lang="en-US" sz="2000" dirty="0"/>
              <a:t>Touching</a:t>
            </a:r>
          </a:p>
          <a:p>
            <a:pPr marL="461963" indent="-461963" eaLnBrk="1" hangingPunct="1">
              <a:buSzPct val="100000"/>
              <a:buFont typeface="Wingdings" panose="05000000000000000000" pitchFamily="2" charset="2"/>
              <a:buChar char=""/>
              <a:defRPr/>
            </a:pPr>
            <a:r>
              <a:rPr lang="en-US" sz="2000" dirty="0"/>
              <a:t>Listening: Pay attention, Show that you are listening, Provide feedback and respond appropriately </a:t>
            </a:r>
          </a:p>
          <a:p>
            <a:pPr marL="461963" indent="-461963" eaLnBrk="1" hangingPunct="1">
              <a:buSzPct val="100000"/>
              <a:buFont typeface="Wingdings" panose="05000000000000000000" pitchFamily="2" charset="2"/>
              <a:buChar char=""/>
              <a:defRPr/>
            </a:pPr>
            <a:r>
              <a:rPr lang="en-US" sz="2000" dirty="0"/>
              <a:t>Questioning:  Open-ended questions, Closed-ended questions, Probing questions, Leading questions</a:t>
            </a:r>
          </a:p>
          <a:p>
            <a:pPr marL="461963" indent="-461963" eaLnBrk="1" hangingPunct="1">
              <a:buSzPct val="100000"/>
              <a:buFont typeface="Wingdings" panose="05000000000000000000" pitchFamily="2" charset="2"/>
              <a:buChar char=""/>
              <a:defRPr/>
            </a:pPr>
            <a:r>
              <a:rPr lang="en-US" sz="2000" dirty="0"/>
              <a:t>Paraphrasing</a:t>
            </a:r>
          </a:p>
        </p:txBody>
      </p:sp>
      <p:grpSp>
        <p:nvGrpSpPr>
          <p:cNvPr id="35844" name="Group 2">
            <a:extLst>
              <a:ext uri="{FF2B5EF4-FFF2-40B4-BE49-F238E27FC236}">
                <a16:creationId xmlns:a16="http://schemas.microsoft.com/office/drawing/2014/main" id="{6BFB894F-5CC7-B89F-9B97-2348674DCBC4}"/>
              </a:ext>
            </a:extLst>
          </p:cNvPr>
          <p:cNvGrpSpPr>
            <a:grpSpLocks/>
          </p:cNvGrpSpPr>
          <p:nvPr/>
        </p:nvGrpSpPr>
        <p:grpSpPr bwMode="auto">
          <a:xfrm>
            <a:off x="6370638" y="2011363"/>
            <a:ext cx="4129087" cy="4351337"/>
            <a:chOff x="4861565" y="1516382"/>
            <a:chExt cx="4130035" cy="4351018"/>
          </a:xfrm>
        </p:grpSpPr>
        <p:sp>
          <p:nvSpPr>
            <p:cNvPr id="5" name="Oval 4">
              <a:extLst>
                <a:ext uri="{FF2B5EF4-FFF2-40B4-BE49-F238E27FC236}">
                  <a16:creationId xmlns:a16="http://schemas.microsoft.com/office/drawing/2014/main" id="{EC2F5A5D-06BE-683E-D609-FEAC2917CE1D}"/>
                </a:ext>
              </a:extLst>
            </p:cNvPr>
            <p:cNvSpPr>
              <a:spLocks noChangeAspect="1"/>
            </p:cNvSpPr>
            <p:nvPr/>
          </p:nvSpPr>
          <p:spPr bwMode="auto">
            <a:xfrm>
              <a:off x="4861565" y="1516382"/>
              <a:ext cx="1920237" cy="693420"/>
            </a:xfrm>
            <a:prstGeom prst="ellipse">
              <a:avLst/>
            </a:prstGeom>
            <a:solidFill>
              <a:srgbClr val="FF33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6" name="Oval 5">
              <a:extLst>
                <a:ext uri="{FF2B5EF4-FFF2-40B4-BE49-F238E27FC236}">
                  <a16:creationId xmlns:a16="http://schemas.microsoft.com/office/drawing/2014/main" id="{DC3DEADF-A6A1-CD01-19F1-171653CEB2D1}"/>
                </a:ext>
              </a:extLst>
            </p:cNvPr>
            <p:cNvSpPr>
              <a:spLocks noChangeAspect="1"/>
            </p:cNvSpPr>
            <p:nvPr/>
          </p:nvSpPr>
          <p:spPr bwMode="auto">
            <a:xfrm>
              <a:off x="5414015" y="2430781"/>
              <a:ext cx="1920237" cy="693420"/>
            </a:xfrm>
            <a:prstGeom prst="ellipse">
              <a:avLst/>
            </a:prstGeom>
            <a:solidFill>
              <a:srgbClr val="CC00FF">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600" b="1" dirty="0">
                <a:solidFill>
                  <a:srgbClr val="FFFFFF"/>
                </a:solidFill>
                <a:effectLst>
                  <a:outerShdw blurRad="38100" dist="38100" dir="2700000" algn="tl">
                    <a:srgbClr val="000000">
                      <a:alpha val="43137"/>
                    </a:srgbClr>
                  </a:outerShdw>
                </a:effectLst>
                <a:latin typeface="Segoe" pitchFamily="34" charset="0"/>
              </a:endParaRPr>
            </a:p>
          </p:txBody>
        </p:sp>
        <p:sp>
          <p:nvSpPr>
            <p:cNvPr id="7" name="Oval 6">
              <a:extLst>
                <a:ext uri="{FF2B5EF4-FFF2-40B4-BE49-F238E27FC236}">
                  <a16:creationId xmlns:a16="http://schemas.microsoft.com/office/drawing/2014/main" id="{B74991AF-F7B1-B0BA-67D3-C0E485AE54D3}"/>
                </a:ext>
              </a:extLst>
            </p:cNvPr>
            <p:cNvSpPr>
              <a:spLocks noChangeAspect="1"/>
            </p:cNvSpPr>
            <p:nvPr/>
          </p:nvSpPr>
          <p:spPr bwMode="auto">
            <a:xfrm>
              <a:off x="5968453" y="3345180"/>
              <a:ext cx="1920237" cy="693420"/>
            </a:xfrm>
            <a:prstGeom prst="ellipse">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a:t>
              </a:r>
              <a:r>
                <a:rPr lang="en-US" sz="1200" b="1" dirty="0">
                  <a:solidFill>
                    <a:srgbClr val="FFFFFF"/>
                  </a:solidFill>
                  <a:effectLst>
                    <a:outerShdw blurRad="38100" dist="38100" dir="2700000" algn="tl">
                      <a:srgbClr val="000000">
                        <a:alpha val="43137"/>
                      </a:srgbClr>
                    </a:outerShdw>
                  </a:effectLst>
                  <a:latin typeface="Segoe" pitchFamily="34" charset="0"/>
                </a:rPr>
                <a:t>communication</a:t>
              </a:r>
              <a:r>
                <a:rPr lang="en-US" sz="1600" b="1" dirty="0">
                  <a:solidFill>
                    <a:srgbClr val="FFFFFF"/>
                  </a:solidFill>
                  <a:effectLst>
                    <a:outerShdw blurRad="38100" dist="38100" dir="2700000" algn="tl">
                      <a:srgbClr val="000000">
                        <a:alpha val="43137"/>
                      </a:srgbClr>
                    </a:outerShdw>
                  </a:effectLst>
                  <a:latin typeface="Segoe" pitchFamily="34" charset="0"/>
                </a:rPr>
                <a:t> strategies</a:t>
              </a:r>
            </a:p>
          </p:txBody>
        </p:sp>
        <p:sp>
          <p:nvSpPr>
            <p:cNvPr id="8" name="Oval 7">
              <a:extLst>
                <a:ext uri="{FF2B5EF4-FFF2-40B4-BE49-F238E27FC236}">
                  <a16:creationId xmlns:a16="http://schemas.microsoft.com/office/drawing/2014/main" id="{087012C5-1161-D987-78FA-C0293AF1021F}"/>
                </a:ext>
              </a:extLst>
            </p:cNvPr>
            <p:cNvSpPr>
              <a:spLocks noChangeAspect="1"/>
            </p:cNvSpPr>
            <p:nvPr/>
          </p:nvSpPr>
          <p:spPr bwMode="auto">
            <a:xfrm>
              <a:off x="6518915" y="4259579"/>
              <a:ext cx="1920237" cy="693420"/>
            </a:xfrm>
            <a:prstGeom prst="ellipse">
              <a:avLst/>
            </a:prstGeom>
            <a:solidFill>
              <a:srgbClr val="00A6B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9" name="Oval 8">
              <a:extLst>
                <a:ext uri="{FF2B5EF4-FFF2-40B4-BE49-F238E27FC236}">
                  <a16:creationId xmlns:a16="http://schemas.microsoft.com/office/drawing/2014/main" id="{E97EDBD3-0001-A955-2946-0D02906F3277}"/>
                </a:ext>
              </a:extLst>
            </p:cNvPr>
            <p:cNvSpPr>
              <a:spLocks noChangeAspect="1"/>
            </p:cNvSpPr>
            <p:nvPr/>
          </p:nvSpPr>
          <p:spPr bwMode="auto">
            <a:xfrm>
              <a:off x="7071363" y="5173980"/>
              <a:ext cx="1920237" cy="693420"/>
            </a:xfrm>
            <a:prstGeom prst="ellipse">
              <a:avLst/>
            </a:prstGeom>
            <a:solidFill>
              <a:srgbClr val="008E76">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negotiation techniques</a:t>
              </a:r>
            </a:p>
          </p:txBody>
        </p:sp>
      </p:grpSp>
      <p:sp>
        <p:nvSpPr>
          <p:cNvPr id="12" name="TextBox 11">
            <a:extLst>
              <a:ext uri="{FF2B5EF4-FFF2-40B4-BE49-F238E27FC236}">
                <a16:creationId xmlns:a16="http://schemas.microsoft.com/office/drawing/2014/main" id="{DCA4807B-3B4D-01C9-38C5-835C27A4A8E3}"/>
              </a:ext>
            </a:extLst>
          </p:cNvPr>
          <p:cNvSpPr txBox="1"/>
          <p:nvPr/>
        </p:nvSpPr>
        <p:spPr>
          <a:xfrm>
            <a:off x="7283193" y="2856901"/>
            <a:ext cx="1226618" cy="830997"/>
          </a:xfrm>
          <a:prstGeom prst="rect">
            <a:avLst/>
          </a:prstGeom>
          <a:noFill/>
          <a:effectLst>
            <a:outerShdw blurRad="40005" dist="22860" dir="5400000" algn="tl" rotWithShape="0">
              <a:prstClr val="black">
                <a:alpha val="35000"/>
              </a:prstClr>
            </a:outerShdw>
          </a:effectLst>
        </p:spPr>
        <p:txBody>
          <a:bodyPr wrap="none">
            <a:spAutoFit/>
          </a:bodyP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individuals</a:t>
            </a:r>
          </a:p>
        </p:txBody>
      </p:sp>
      <p:sp>
        <p:nvSpPr>
          <p:cNvPr id="3" name="TextBox 2">
            <a:extLst>
              <a:ext uri="{FF2B5EF4-FFF2-40B4-BE49-F238E27FC236}">
                <a16:creationId xmlns:a16="http://schemas.microsoft.com/office/drawing/2014/main" id="{D9EFE36E-1A11-B16C-5CE8-1AFF7F96F357}"/>
              </a:ext>
            </a:extLst>
          </p:cNvPr>
          <p:cNvSpPr txBox="1"/>
          <p:nvPr/>
        </p:nvSpPr>
        <p:spPr>
          <a:xfrm>
            <a:off x="1124989" y="1550767"/>
            <a:ext cx="9717182"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how effective communication in healthcare can save lives</a:t>
            </a:r>
            <a:endParaRPr lang="en-AU" dirty="0"/>
          </a:p>
        </p:txBody>
      </p:sp>
      <p:sp>
        <p:nvSpPr>
          <p:cNvPr id="11" name="TextBox 10">
            <a:extLst>
              <a:ext uri="{FF2B5EF4-FFF2-40B4-BE49-F238E27FC236}">
                <a16:creationId xmlns:a16="http://schemas.microsoft.com/office/drawing/2014/main" id="{CBFAEAB5-0710-16FF-17C5-E50CB688EDB9}"/>
              </a:ext>
            </a:extLst>
          </p:cNvPr>
          <p:cNvSpPr txBox="1"/>
          <p:nvPr/>
        </p:nvSpPr>
        <p:spPr>
          <a:xfrm>
            <a:off x="3016898" y="6436972"/>
            <a:ext cx="6158204" cy="369332"/>
          </a:xfrm>
          <a:prstGeom prst="rect">
            <a:avLst/>
          </a:prstGeom>
          <a:noFill/>
        </p:spPr>
        <p:txBody>
          <a:bodyPr wrap="square">
            <a:spAutoFit/>
          </a:bodyPr>
          <a:lstStyle/>
          <a:p>
            <a:r>
              <a:rPr lang="en-AU" sz="1800">
                <a:effectLst/>
                <a:latin typeface="Calibri" panose="020F0502020204030204" pitchFamily="34" charset="0"/>
                <a:ea typeface="Calibri" panose="020F0502020204030204" pitchFamily="34" charset="0"/>
                <a:cs typeface="Times New Roman" panose="02020603050405020304" pitchFamily="18" charset="0"/>
              </a:rPr>
              <a:t>. Some good techniques are listed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a:effectLst/>
                <a:latin typeface="Calibri" panose="020F0502020204030204" pitchFamily="34" charset="0"/>
                <a:ea typeface="Calibri" panose="020F0502020204030204" pitchFamily="34" charset="0"/>
                <a:cs typeface="Times New Roman" panose="02020603050405020304" pitchFamily="18" charset="0"/>
              </a:rPr>
              <a:t>. Access video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endParaRPr lang="en-AU" dirty="0"/>
          </a:p>
        </p:txBody>
      </p:sp>
      <p:sp>
        <p:nvSpPr>
          <p:cNvPr id="14" name="TextBox 13">
            <a:extLst>
              <a:ext uri="{FF2B5EF4-FFF2-40B4-BE49-F238E27FC236}">
                <a16:creationId xmlns:a16="http://schemas.microsoft.com/office/drawing/2014/main" id="{78FE78CF-08ED-0EDA-5F2B-AE4D9A6BC4C8}"/>
              </a:ext>
            </a:extLst>
          </p:cNvPr>
          <p:cNvSpPr txBox="1"/>
          <p:nvPr/>
        </p:nvSpPr>
        <p:spPr>
          <a:xfrm>
            <a:off x="9175102" y="2011363"/>
            <a:ext cx="2853169" cy="646331"/>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Video Relationship and Communication Skills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here</a:t>
            </a:r>
            <a:endParaRPr lang="en-AU" dirty="0"/>
          </a:p>
        </p:txBody>
      </p:sp>
      <p:pic>
        <p:nvPicPr>
          <p:cNvPr id="2" name="Picture 2" descr="Return Church">
            <a:hlinkClick r:id="rId8" action="ppaction://hlinksldjump"/>
            <a:extLst>
              <a:ext uri="{FF2B5EF4-FFF2-40B4-BE49-F238E27FC236}">
                <a16:creationId xmlns:a16="http://schemas.microsoft.com/office/drawing/2014/main" id="{F9EE7253-DA65-1532-8E40-DBA491A0DA7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457200" y="830686"/>
            <a:ext cx="11176000" cy="443198"/>
          </a:xfrm>
        </p:spPr>
        <p:txBody>
          <a:bodyPr/>
          <a:lstStyle/>
          <a:p>
            <a:r>
              <a:rPr lang="en-AU" dirty="0"/>
              <a:t>2. Ask the right questions</a:t>
            </a:r>
            <a:br>
              <a:rPr lang="en-AU" dirty="0"/>
            </a:br>
            <a:endParaRPr lang="en-AU"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dirty="0"/>
              <a:t>Example: Cassy a regular out-patient has at least eight cuts on both of her forearms. They are horizontal lines that are about 3cms in length each which look to have be done with a razor. What questions do you ask Cassy?</a:t>
            </a:r>
          </a:p>
          <a:p>
            <a:pPr marL="0" indent="0">
              <a:buNone/>
            </a:pPr>
            <a:r>
              <a:rPr lang="en-US" dirty="0"/>
              <a:t>1. Cassy, I can’t help but notice the cuts on your arms, how did they happen?</a:t>
            </a:r>
          </a:p>
          <a:p>
            <a:pPr marL="0" indent="0">
              <a:buNone/>
            </a:pPr>
            <a:r>
              <a:rPr lang="en-US" dirty="0"/>
              <a:t>2. Why do you feel the need to cut yourself?</a:t>
            </a:r>
          </a:p>
          <a:p>
            <a:pPr marL="0" indent="0">
              <a:buNone/>
            </a:pPr>
            <a:r>
              <a:rPr lang="en-US" dirty="0"/>
              <a:t>3. Can you tell me when this all started?</a:t>
            </a:r>
          </a:p>
          <a:p>
            <a:pPr marL="0" indent="0">
              <a:buNone/>
            </a:pPr>
            <a:r>
              <a:rPr lang="en-US" dirty="0"/>
              <a:t>4. I really want to help you; what can I do?</a:t>
            </a:r>
            <a:endParaRPr lang="en-AU"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24</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4" action="ppaction://hlinksldjump"/>
            <a:extLst>
              <a:ext uri="{FF2B5EF4-FFF2-40B4-BE49-F238E27FC236}">
                <a16:creationId xmlns:a16="http://schemas.microsoft.com/office/drawing/2014/main" id="{80AAAACD-9246-8A09-0426-9DDFE47AE0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113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457200" y="830686"/>
            <a:ext cx="11176000" cy="443198"/>
          </a:xfrm>
        </p:spPr>
        <p:txBody>
          <a:bodyPr/>
          <a:lstStyle/>
          <a:p>
            <a:r>
              <a:rPr lang="en-AU" dirty="0"/>
              <a:t>2. Ask the right questions</a:t>
            </a:r>
            <a:br>
              <a:rPr lang="en-AU" dirty="0"/>
            </a:br>
            <a:endParaRPr lang="en-AU"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dirty="0"/>
              <a:t>Scenario 1: You are a triage nurse in a hospital emergency department. A man comes up to your window and aggressively starts yelling at you and banging on the window. He spits on the window and yells “how much more pain do I need to be in before someone gives me some morphine?” He is obviously intoxicated.</a:t>
            </a:r>
          </a:p>
          <a:p>
            <a:pPr marL="0" indent="0">
              <a:buNone/>
            </a:pPr>
            <a:endParaRPr lang="en-AU"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25</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0E7D1EBE-92B4-8646-E2B1-33609B1FCB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902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457200" y="830686"/>
            <a:ext cx="11176000" cy="443198"/>
          </a:xfrm>
        </p:spPr>
        <p:txBody>
          <a:bodyPr/>
          <a:lstStyle/>
          <a:p>
            <a:r>
              <a:rPr lang="en-AU" dirty="0"/>
              <a:t>2. Ask the right questions</a:t>
            </a:r>
            <a:br>
              <a:rPr lang="en-AU" dirty="0"/>
            </a:br>
            <a:endParaRPr lang="en-AU"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dirty="0"/>
              <a:t>Scenario 2: You are working as an orderly at an aged care facility. A patient named Tony is often quite rude and inappropriate. He has a history of flashing his personal body parts at workers and using inappropriate and offensive language of a sexual nature. </a:t>
            </a:r>
          </a:p>
          <a:p>
            <a:pPr marL="0" indent="0">
              <a:buNone/>
            </a:pPr>
            <a:r>
              <a:rPr lang="en-US" dirty="0"/>
              <a:t>As you are giving Tony his lunch, he grabs you hard on the bottom and tells you that you are “looking hot today”. </a:t>
            </a:r>
          </a:p>
          <a:p>
            <a:pPr marL="0" indent="0">
              <a:buNone/>
            </a:pPr>
            <a:r>
              <a:rPr lang="en-US" dirty="0"/>
              <a:t>You tell him that this is not appropriate and he becomes very aggressive and starts verbally abusing you, calling you all sorts of nasty names.</a:t>
            </a:r>
            <a:endParaRPr lang="en-AU"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26</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868B2426-D8A5-CA39-0CF4-5EA2252D28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23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457200" y="830686"/>
            <a:ext cx="11176000" cy="443198"/>
          </a:xfrm>
        </p:spPr>
        <p:txBody>
          <a:bodyPr/>
          <a:lstStyle/>
          <a:p>
            <a:r>
              <a:rPr lang="en-AU" dirty="0"/>
              <a:t>2. Ask the right questions</a:t>
            </a:r>
            <a:br>
              <a:rPr lang="en-AU" dirty="0"/>
            </a:br>
            <a:endParaRPr lang="en-AU"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dirty="0"/>
              <a:t>Scenario 3: Margot has dementia and has a history of wandering off. She has been missing for 30 minutes when you find her wandering about outside the facility. She is confused, disorientated, and scared.</a:t>
            </a:r>
            <a:endParaRPr lang="en-AU"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27</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FB7051AE-8F14-0F04-0E53-B4F333D68FF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256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457200" y="830686"/>
            <a:ext cx="11176000" cy="443198"/>
          </a:xfrm>
        </p:spPr>
        <p:txBody>
          <a:bodyPr/>
          <a:lstStyle/>
          <a:p>
            <a:r>
              <a:rPr lang="en-AU" dirty="0"/>
              <a:t>2. Ask the right questions</a:t>
            </a:r>
            <a:br>
              <a:rPr lang="en-AU" dirty="0"/>
            </a:br>
            <a:endParaRPr lang="en-AU"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dirty="0"/>
              <a:t>Scenario 4: A patient named Frankie was admitted to hospital overnight after a drug overdose. She is now recovering and expected to stay in hospital for the next three days. You attempt to speak to Frankie about her overdose and offer her help through the hospital’s AOD (Alcohol and other drugs) out- patient program. </a:t>
            </a:r>
          </a:p>
          <a:p>
            <a:pPr marL="0" indent="0">
              <a:buNone/>
            </a:pPr>
            <a:r>
              <a:rPr lang="en-US" dirty="0"/>
              <a:t>Frankie tells you that the overdose was a mistake and that she has never taken drugs before and that the overdose only happened because she accidentally forgot that she was on antibiotics for a chest infection and that they reacted badly with the small amount of ice that she had. </a:t>
            </a:r>
          </a:p>
          <a:p>
            <a:pPr marL="0" indent="0">
              <a:buNone/>
            </a:pPr>
            <a:r>
              <a:rPr lang="en-US" dirty="0"/>
              <a:t>You observe that she has track marks up and down her arms, she is underweight, grey under the eyes and looks to be a regular drug user. It is obvious to you that she is lying about her situation.</a:t>
            </a:r>
            <a:endParaRPr lang="en-AU"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28</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ED1EEA31-1430-F6BB-BC30-363EB3E42B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01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F66E83E-D94A-9270-EEE3-9DD9D4643544}"/>
              </a:ext>
            </a:extLst>
          </p:cNvPr>
          <p:cNvSpPr>
            <a:spLocks noGrp="1"/>
          </p:cNvSpPr>
          <p:nvPr>
            <p:ph type="title"/>
          </p:nvPr>
        </p:nvSpPr>
        <p:spPr>
          <a:xfrm>
            <a:off x="2822575" y="503238"/>
            <a:ext cx="6629400" cy="868362"/>
          </a:xfrm>
        </p:spPr>
        <p:txBody>
          <a:bodyPr/>
          <a:lstStyle/>
          <a:p>
            <a:pPr eaLnBrk="1" hangingPunct="1"/>
            <a:r>
              <a:rPr lang="en-US" altLang="en-US" dirty="0"/>
              <a:t>Consider cultural sensitivities</a:t>
            </a:r>
          </a:p>
        </p:txBody>
      </p:sp>
      <p:sp>
        <p:nvSpPr>
          <p:cNvPr id="10" name="Text Placeholder 2">
            <a:extLst>
              <a:ext uri="{FF2B5EF4-FFF2-40B4-BE49-F238E27FC236}">
                <a16:creationId xmlns:a16="http://schemas.microsoft.com/office/drawing/2014/main" id="{F920B724-82DF-C32B-F0E3-2FE90C11E77D}"/>
              </a:ext>
            </a:extLst>
          </p:cNvPr>
          <p:cNvSpPr>
            <a:spLocks noGrp="1"/>
          </p:cNvSpPr>
          <p:nvPr>
            <p:ph type="body" sz="quarter" idx="10"/>
          </p:nvPr>
        </p:nvSpPr>
        <p:spPr>
          <a:xfrm>
            <a:off x="60834" y="2103239"/>
            <a:ext cx="8229600" cy="4572000"/>
          </a:xfrm>
        </p:spPr>
        <p:txBody>
          <a:bodyPr/>
          <a:lstStyle/>
          <a:p>
            <a:pPr marL="0" indent="0" eaLnBrk="1" hangingPunct="1">
              <a:buNone/>
              <a:defRPr/>
            </a:pPr>
            <a:r>
              <a:rPr lang="en-US" sz="2400" u="sng" dirty="0"/>
              <a:t>Language</a:t>
            </a:r>
          </a:p>
          <a:p>
            <a:pPr marL="461963" indent="-461963" eaLnBrk="1" hangingPunct="1">
              <a:buSzPct val="100000"/>
              <a:buFont typeface="Wingdings" panose="05000000000000000000" pitchFamily="2" charset="2"/>
              <a:buChar char=""/>
              <a:defRPr/>
            </a:pPr>
            <a:r>
              <a:rPr lang="en-US" sz="2000" dirty="0"/>
              <a:t>Speak slower</a:t>
            </a:r>
          </a:p>
          <a:p>
            <a:pPr marL="461963" indent="-461963" eaLnBrk="1" hangingPunct="1">
              <a:buSzPct val="100000"/>
              <a:buFont typeface="Wingdings" panose="05000000000000000000" pitchFamily="2" charset="2"/>
              <a:buChar char=""/>
              <a:defRPr/>
            </a:pPr>
            <a:r>
              <a:rPr lang="en-US" sz="2000" dirty="0"/>
              <a:t>Refrain from using jargon/slang</a:t>
            </a:r>
          </a:p>
          <a:p>
            <a:pPr marL="461963" indent="-461963" eaLnBrk="1" hangingPunct="1">
              <a:buSzPct val="100000"/>
              <a:buFont typeface="Wingdings" panose="05000000000000000000" pitchFamily="2" charset="2"/>
              <a:buChar char=""/>
              <a:defRPr/>
            </a:pPr>
            <a:r>
              <a:rPr lang="en-US" sz="2000" dirty="0"/>
              <a:t>Use visual aids and other non-verbal methods</a:t>
            </a:r>
          </a:p>
          <a:p>
            <a:pPr marL="0" indent="0" eaLnBrk="1" hangingPunct="1">
              <a:lnSpc>
                <a:spcPct val="100000"/>
              </a:lnSpc>
              <a:spcBef>
                <a:spcPts val="1800"/>
              </a:spcBef>
              <a:buNone/>
              <a:defRPr/>
            </a:pPr>
            <a:r>
              <a:rPr lang="en-US" sz="2400" u="sng" dirty="0"/>
              <a:t>Style</a:t>
            </a:r>
          </a:p>
          <a:p>
            <a:pPr marL="461963" indent="-461963" eaLnBrk="1" hangingPunct="1">
              <a:buSzPct val="100000"/>
              <a:buFont typeface="Wingdings" panose="05000000000000000000" pitchFamily="2" charset="2"/>
              <a:buChar char="þ"/>
              <a:defRPr/>
            </a:pPr>
            <a:r>
              <a:rPr lang="en-US" sz="2000" dirty="0"/>
              <a:t>How you speak, the tone, speed and words used as well as body language and non-verbal communication cues that you use.</a:t>
            </a:r>
          </a:p>
        </p:txBody>
      </p:sp>
      <p:grpSp>
        <p:nvGrpSpPr>
          <p:cNvPr id="37892" name="Group 2">
            <a:extLst>
              <a:ext uri="{FF2B5EF4-FFF2-40B4-BE49-F238E27FC236}">
                <a16:creationId xmlns:a16="http://schemas.microsoft.com/office/drawing/2014/main" id="{F22E5091-11B9-B29A-A92B-67BAD2A372C7}"/>
              </a:ext>
            </a:extLst>
          </p:cNvPr>
          <p:cNvGrpSpPr>
            <a:grpSpLocks/>
          </p:cNvGrpSpPr>
          <p:nvPr/>
        </p:nvGrpSpPr>
        <p:grpSpPr bwMode="auto">
          <a:xfrm>
            <a:off x="6370638" y="2011363"/>
            <a:ext cx="4129087" cy="4351337"/>
            <a:chOff x="4861565" y="1516382"/>
            <a:chExt cx="4130035" cy="4351018"/>
          </a:xfrm>
        </p:grpSpPr>
        <p:sp>
          <p:nvSpPr>
            <p:cNvPr id="5" name="Oval 4">
              <a:extLst>
                <a:ext uri="{FF2B5EF4-FFF2-40B4-BE49-F238E27FC236}">
                  <a16:creationId xmlns:a16="http://schemas.microsoft.com/office/drawing/2014/main" id="{AB5D2085-6285-045E-5615-0032961176D0}"/>
                </a:ext>
              </a:extLst>
            </p:cNvPr>
            <p:cNvSpPr>
              <a:spLocks noChangeAspect="1"/>
            </p:cNvSpPr>
            <p:nvPr/>
          </p:nvSpPr>
          <p:spPr bwMode="auto">
            <a:xfrm>
              <a:off x="4861565" y="1516382"/>
              <a:ext cx="1920237" cy="693420"/>
            </a:xfrm>
            <a:prstGeom prst="ellipse">
              <a:avLst/>
            </a:prstGeom>
            <a:solidFill>
              <a:srgbClr val="FF33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6" name="Oval 5">
              <a:extLst>
                <a:ext uri="{FF2B5EF4-FFF2-40B4-BE49-F238E27FC236}">
                  <a16:creationId xmlns:a16="http://schemas.microsoft.com/office/drawing/2014/main" id="{41817B02-F397-1F54-515A-154E06894AAB}"/>
                </a:ext>
              </a:extLst>
            </p:cNvPr>
            <p:cNvSpPr>
              <a:spLocks noChangeAspect="1"/>
            </p:cNvSpPr>
            <p:nvPr/>
          </p:nvSpPr>
          <p:spPr bwMode="auto">
            <a:xfrm>
              <a:off x="5414015" y="2430781"/>
              <a:ext cx="1920237" cy="693420"/>
            </a:xfrm>
            <a:prstGeom prst="ellipse">
              <a:avLst/>
            </a:prstGeom>
            <a:solidFill>
              <a:srgbClr val="CC00FF">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600" b="1" dirty="0">
                <a:solidFill>
                  <a:srgbClr val="FFFFFF"/>
                </a:solidFill>
                <a:effectLst>
                  <a:outerShdw blurRad="38100" dist="38100" dir="2700000" algn="tl">
                    <a:srgbClr val="000000">
                      <a:alpha val="43137"/>
                    </a:srgbClr>
                  </a:outerShdw>
                </a:effectLst>
                <a:latin typeface="Segoe" pitchFamily="34" charset="0"/>
              </a:endParaRPr>
            </a:p>
          </p:txBody>
        </p:sp>
        <p:sp>
          <p:nvSpPr>
            <p:cNvPr id="7" name="Oval 6">
              <a:extLst>
                <a:ext uri="{FF2B5EF4-FFF2-40B4-BE49-F238E27FC236}">
                  <a16:creationId xmlns:a16="http://schemas.microsoft.com/office/drawing/2014/main" id="{EB60B9DC-6F61-D5C5-B26F-1B719AD81323}"/>
                </a:ext>
              </a:extLst>
            </p:cNvPr>
            <p:cNvSpPr>
              <a:spLocks noChangeAspect="1"/>
            </p:cNvSpPr>
            <p:nvPr/>
          </p:nvSpPr>
          <p:spPr bwMode="auto">
            <a:xfrm>
              <a:off x="5968453" y="3345180"/>
              <a:ext cx="1920237" cy="693420"/>
            </a:xfrm>
            <a:prstGeom prst="ellipse">
              <a:avLst/>
            </a:prstGeom>
            <a:solidFill>
              <a:srgbClr val="0070C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a:t>
              </a:r>
              <a:r>
                <a:rPr lang="en-US" sz="1200" b="1" dirty="0">
                  <a:solidFill>
                    <a:srgbClr val="FFFFFF"/>
                  </a:solidFill>
                  <a:effectLst>
                    <a:outerShdw blurRad="38100" dist="38100" dir="2700000" algn="tl">
                      <a:srgbClr val="000000">
                        <a:alpha val="43137"/>
                      </a:srgbClr>
                    </a:outerShdw>
                  </a:effectLst>
                  <a:latin typeface="Segoe" pitchFamily="34" charset="0"/>
                </a:rPr>
                <a:t>communication</a:t>
              </a:r>
              <a:r>
                <a:rPr lang="en-US" sz="1600" b="1" dirty="0">
                  <a:solidFill>
                    <a:srgbClr val="FFFFFF"/>
                  </a:solidFill>
                  <a:effectLst>
                    <a:outerShdw blurRad="38100" dist="38100" dir="2700000" algn="tl">
                      <a:srgbClr val="000000">
                        <a:alpha val="43137"/>
                      </a:srgbClr>
                    </a:outerShdw>
                  </a:effectLst>
                  <a:latin typeface="Segoe" pitchFamily="34" charset="0"/>
                </a:rPr>
                <a:t> strategies</a:t>
              </a:r>
            </a:p>
          </p:txBody>
        </p:sp>
        <p:sp>
          <p:nvSpPr>
            <p:cNvPr id="8" name="Oval 7">
              <a:extLst>
                <a:ext uri="{FF2B5EF4-FFF2-40B4-BE49-F238E27FC236}">
                  <a16:creationId xmlns:a16="http://schemas.microsoft.com/office/drawing/2014/main" id="{E1F495DD-0350-AACB-7BF9-0336FE39596A}"/>
                </a:ext>
              </a:extLst>
            </p:cNvPr>
            <p:cNvSpPr>
              <a:spLocks noChangeAspect="1"/>
            </p:cNvSpPr>
            <p:nvPr/>
          </p:nvSpPr>
          <p:spPr bwMode="auto">
            <a:xfrm>
              <a:off x="6518915" y="4259579"/>
              <a:ext cx="1920237" cy="693420"/>
            </a:xfrm>
            <a:prstGeom prst="ellipse">
              <a:avLst/>
            </a:prstGeom>
            <a:solidFill>
              <a:srgbClr val="00A6B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9" name="Oval 8">
              <a:extLst>
                <a:ext uri="{FF2B5EF4-FFF2-40B4-BE49-F238E27FC236}">
                  <a16:creationId xmlns:a16="http://schemas.microsoft.com/office/drawing/2014/main" id="{13A2ED16-A490-ED69-E13C-49B15C44CA00}"/>
                </a:ext>
              </a:extLst>
            </p:cNvPr>
            <p:cNvSpPr>
              <a:spLocks noChangeAspect="1"/>
            </p:cNvSpPr>
            <p:nvPr/>
          </p:nvSpPr>
          <p:spPr bwMode="auto">
            <a:xfrm>
              <a:off x="7071363" y="5173980"/>
              <a:ext cx="1920237" cy="693420"/>
            </a:xfrm>
            <a:prstGeom prst="ellipse">
              <a:avLst/>
            </a:prstGeom>
            <a:solidFill>
              <a:srgbClr val="008E76">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negotiation techniques</a:t>
              </a:r>
            </a:p>
          </p:txBody>
        </p:sp>
      </p:grpSp>
      <p:sp>
        <p:nvSpPr>
          <p:cNvPr id="12" name="TextBox 11">
            <a:extLst>
              <a:ext uri="{FF2B5EF4-FFF2-40B4-BE49-F238E27FC236}">
                <a16:creationId xmlns:a16="http://schemas.microsoft.com/office/drawing/2014/main" id="{0BACA25B-1159-5072-33C0-A4AE833366FE}"/>
              </a:ext>
            </a:extLst>
          </p:cNvPr>
          <p:cNvSpPr txBox="1"/>
          <p:nvPr/>
        </p:nvSpPr>
        <p:spPr>
          <a:xfrm>
            <a:off x="7269550" y="2895366"/>
            <a:ext cx="1226618" cy="830997"/>
          </a:xfrm>
          <a:prstGeom prst="rect">
            <a:avLst/>
          </a:prstGeom>
          <a:noFill/>
          <a:effectLst>
            <a:outerShdw blurRad="40005" dist="22860" dir="5400000" algn="tl" rotWithShape="0">
              <a:prstClr val="black">
                <a:alpha val="35000"/>
              </a:prstClr>
            </a:outerShdw>
          </a:effectLst>
        </p:spPr>
        <p:txBody>
          <a:bodyPr wrap="none">
            <a:spAutoFit/>
          </a:bodyP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individuals</a:t>
            </a:r>
          </a:p>
        </p:txBody>
      </p:sp>
      <p:sp>
        <p:nvSpPr>
          <p:cNvPr id="3" name="TextBox 2">
            <a:extLst>
              <a:ext uri="{FF2B5EF4-FFF2-40B4-BE49-F238E27FC236}">
                <a16:creationId xmlns:a16="http://schemas.microsoft.com/office/drawing/2014/main" id="{E8150058-C633-71F4-2A47-0CA53D05FD89}"/>
              </a:ext>
            </a:extLst>
          </p:cNvPr>
          <p:cNvSpPr txBox="1"/>
          <p:nvPr/>
        </p:nvSpPr>
        <p:spPr>
          <a:xfrm>
            <a:off x="1115194" y="5530881"/>
            <a:ext cx="6120880"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Health Literacy and Cultural Competency - YouTube</a:t>
            </a:r>
            <a:endParaRPr lang="en-AU" dirty="0"/>
          </a:p>
        </p:txBody>
      </p:sp>
      <p:pic>
        <p:nvPicPr>
          <p:cNvPr id="2" name="Picture 2" descr="Return Church">
            <a:hlinkClick r:id="rId5" action="ppaction://hlinksldjump"/>
            <a:extLst>
              <a:ext uri="{FF2B5EF4-FFF2-40B4-BE49-F238E27FC236}">
                <a16:creationId xmlns:a16="http://schemas.microsoft.com/office/drawing/2014/main" id="{09854159-6095-4F45-E301-7EC0BBC7C6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43133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1">
            <a:extLst>
              <a:ext uri="{FF2B5EF4-FFF2-40B4-BE49-F238E27FC236}">
                <a16:creationId xmlns:a16="http://schemas.microsoft.com/office/drawing/2014/main" id="{F1C0FB27-ECF6-D019-264D-84047BC57CF8}"/>
              </a:ext>
            </a:extLst>
          </p:cNvPr>
          <p:cNvSpPr>
            <a:spLocks noGrp="1"/>
          </p:cNvSpPr>
          <p:nvPr>
            <p:ph type="subTitle" idx="1"/>
          </p:nvPr>
        </p:nvSpPr>
        <p:spPr>
          <a:xfrm>
            <a:off x="759279" y="174172"/>
            <a:ext cx="10663464" cy="1362075"/>
          </a:xfrm>
        </p:spPr>
        <p:txBody>
          <a:bodyPr/>
          <a:lstStyle/>
          <a:p>
            <a:pPr eaLnBrk="1" hangingPunct="1">
              <a:spcBef>
                <a:spcPct val="0"/>
              </a:spcBef>
            </a:pPr>
            <a:r>
              <a:rPr lang="en-US" altLang="en-US" dirty="0"/>
              <a:t>What is responsible behaviour?</a:t>
            </a:r>
          </a:p>
        </p:txBody>
      </p:sp>
      <p:sp>
        <p:nvSpPr>
          <p:cNvPr id="5" name="TextBox 4">
            <a:extLst>
              <a:ext uri="{FF2B5EF4-FFF2-40B4-BE49-F238E27FC236}">
                <a16:creationId xmlns:a16="http://schemas.microsoft.com/office/drawing/2014/main" id="{AD3264D2-F139-B06D-203B-B49630722D0C}"/>
              </a:ext>
            </a:extLst>
          </p:cNvPr>
          <p:cNvSpPr txBox="1"/>
          <p:nvPr/>
        </p:nvSpPr>
        <p:spPr>
          <a:xfrm>
            <a:off x="1150258" y="1921417"/>
            <a:ext cx="10272485" cy="2246769"/>
          </a:xfrm>
          <a:prstGeom prst="rect">
            <a:avLst/>
          </a:prstGeom>
          <a:noFill/>
        </p:spPr>
        <p:txBody>
          <a:bodyPr wrap="square">
            <a:spAutoFit/>
          </a:bodyPr>
          <a:lstStyle/>
          <a:p>
            <a:pPr marL="342900" indent="-342900">
              <a:buFont typeface="Arial" panose="020B0604020202020204" pitchFamily="34" charset="0"/>
              <a:buChar char="•"/>
            </a:pPr>
            <a:r>
              <a:rPr lang="en-US" sz="2800" dirty="0"/>
              <a:t>Responsible behaviour is about doing the right thing, it is about making the right choices and doing what is expected. </a:t>
            </a:r>
          </a:p>
          <a:p>
            <a:pPr marL="342900" indent="-342900">
              <a:buFont typeface="Arial" panose="020B0604020202020204" pitchFamily="34" charset="0"/>
              <a:buChar char="•"/>
            </a:pPr>
            <a:r>
              <a:rPr lang="en-US" sz="2800" dirty="0"/>
              <a:t>Responsible behaviour is about being honest, fair, compassionate, respectful of others and being accountable for your actions.</a:t>
            </a:r>
            <a:endParaRPr lang="en-AU" sz="2800" dirty="0"/>
          </a:p>
        </p:txBody>
      </p:sp>
      <p:sp>
        <p:nvSpPr>
          <p:cNvPr id="3" name="TextBox 2">
            <a:extLst>
              <a:ext uri="{FF2B5EF4-FFF2-40B4-BE49-F238E27FC236}">
                <a16:creationId xmlns:a16="http://schemas.microsoft.com/office/drawing/2014/main" id="{D853DC7C-AB3A-995D-CC96-6D96E39CC0A2}"/>
              </a:ext>
            </a:extLst>
          </p:cNvPr>
          <p:cNvSpPr txBox="1"/>
          <p:nvPr/>
        </p:nvSpPr>
        <p:spPr>
          <a:xfrm>
            <a:off x="838654" y="4291746"/>
            <a:ext cx="10895692" cy="523220"/>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5 Essential Elements Of Responsible Behaviour:</a:t>
            </a:r>
            <a:r>
              <a:rPr lang="en-AU" sz="2800" dirty="0">
                <a:effectLst/>
                <a:latin typeface="Times New Roman" panose="02020603050405020304" pitchFamily="18" charset="0"/>
                <a:ea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https://www.youtube.com/watch?v=rx09A0L7n2E</a:t>
            </a:r>
            <a:endParaRPr lang="en-AU" dirty="0"/>
          </a:p>
        </p:txBody>
      </p:sp>
      <p:pic>
        <p:nvPicPr>
          <p:cNvPr id="2" name="Picture 2" descr="Return Church">
            <a:hlinkClick r:id="rId5" action="ppaction://hlinksldjump"/>
            <a:extLst>
              <a:ext uri="{FF2B5EF4-FFF2-40B4-BE49-F238E27FC236}">
                <a16:creationId xmlns:a16="http://schemas.microsoft.com/office/drawing/2014/main" id="{1EBE0D02-B923-D9D6-E627-F8EE1CE3038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705428" y="1036166"/>
            <a:ext cx="11176000" cy="443198"/>
          </a:xfrm>
        </p:spPr>
        <p:txBody>
          <a:bodyPr/>
          <a:lstStyle/>
          <a:p>
            <a:r>
              <a:rPr lang="en-US" sz="2400" dirty="0"/>
              <a:t>3. Research - when, where, how and with whom to shake hands</a:t>
            </a:r>
            <a:br>
              <a:rPr lang="en-US" sz="2400" dirty="0"/>
            </a:br>
            <a:br>
              <a:rPr lang="en-AU" sz="2400" dirty="0"/>
            </a:b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30</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5DA120-1EBB-4339-D298-2D5C105032DF}"/>
              </a:ext>
            </a:extLst>
          </p:cNvPr>
          <p:cNvPicPr>
            <a:picLocks noChangeAspect="1"/>
          </p:cNvPicPr>
          <p:nvPr/>
        </p:nvPicPr>
        <p:blipFill>
          <a:blip r:embed="rId3"/>
          <a:stretch>
            <a:fillRect/>
          </a:stretch>
        </p:blipFill>
        <p:spPr>
          <a:xfrm>
            <a:off x="2087822" y="1528571"/>
            <a:ext cx="6664292" cy="5156391"/>
          </a:xfrm>
          <a:prstGeom prst="rect">
            <a:avLst/>
          </a:prstGeom>
        </p:spPr>
      </p:pic>
      <p:pic>
        <p:nvPicPr>
          <p:cNvPr id="3" name="Picture 2" descr="Return Church">
            <a:hlinkClick r:id="rId4" action="ppaction://hlinksldjump"/>
            <a:extLst>
              <a:ext uri="{FF2B5EF4-FFF2-40B4-BE49-F238E27FC236}">
                <a16:creationId xmlns:a16="http://schemas.microsoft.com/office/drawing/2014/main" id="{48259C3F-75A4-03D6-CB86-F762E832B3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17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151ACAB-B155-C0CA-12A5-19EB6AE4EDC0}"/>
              </a:ext>
            </a:extLst>
          </p:cNvPr>
          <p:cNvSpPr>
            <a:spLocks noGrp="1"/>
          </p:cNvSpPr>
          <p:nvPr>
            <p:ph type="title"/>
          </p:nvPr>
        </p:nvSpPr>
        <p:spPr>
          <a:xfrm>
            <a:off x="2822575" y="503238"/>
            <a:ext cx="6629400" cy="868362"/>
          </a:xfrm>
        </p:spPr>
        <p:txBody>
          <a:bodyPr/>
          <a:lstStyle/>
          <a:p>
            <a:pPr eaLnBrk="1" hangingPunct="1"/>
            <a:r>
              <a:rPr lang="en-US" altLang="en-US" dirty="0"/>
              <a:t>Use negotiation techniques</a:t>
            </a:r>
          </a:p>
        </p:txBody>
      </p:sp>
      <p:sp>
        <p:nvSpPr>
          <p:cNvPr id="10" name="Text Placeholder 2">
            <a:extLst>
              <a:ext uri="{FF2B5EF4-FFF2-40B4-BE49-F238E27FC236}">
                <a16:creationId xmlns:a16="http://schemas.microsoft.com/office/drawing/2014/main" id="{D74652FA-F33F-8B2F-B615-9ADE0F735937}"/>
              </a:ext>
            </a:extLst>
          </p:cNvPr>
          <p:cNvSpPr>
            <a:spLocks noGrp="1"/>
          </p:cNvSpPr>
          <p:nvPr>
            <p:ph type="body" sz="quarter" idx="10"/>
          </p:nvPr>
        </p:nvSpPr>
        <p:spPr>
          <a:xfrm>
            <a:off x="1007969" y="2247766"/>
            <a:ext cx="5208206" cy="4572000"/>
          </a:xfrm>
        </p:spPr>
        <p:txBody>
          <a:bodyPr/>
          <a:lstStyle/>
          <a:p>
            <a:pPr marL="461963" indent="-461963" eaLnBrk="1" hangingPunct="1">
              <a:buSzPct val="100000"/>
              <a:buFont typeface="Wingdings" panose="05000000000000000000" pitchFamily="2" charset="2"/>
              <a:buChar char=""/>
              <a:defRPr/>
            </a:pPr>
            <a:r>
              <a:rPr lang="en-US" sz="2000" dirty="0"/>
              <a:t>Identify the problem or reason for conflict and all its working parts</a:t>
            </a:r>
          </a:p>
          <a:p>
            <a:pPr marL="461963" indent="-461963" eaLnBrk="1" hangingPunct="1">
              <a:buSzPct val="100000"/>
              <a:buFont typeface="Wingdings" panose="05000000000000000000" pitchFamily="2" charset="2"/>
              <a:buChar char=""/>
              <a:defRPr/>
            </a:pPr>
            <a:r>
              <a:rPr lang="en-US" sz="2000" dirty="0"/>
              <a:t>Identify and explore what needs to be done to address the conflict and a range of possible solutions </a:t>
            </a:r>
          </a:p>
          <a:p>
            <a:pPr marL="461963" indent="-461963" eaLnBrk="1" hangingPunct="1">
              <a:buSzPct val="100000"/>
              <a:buFont typeface="Wingdings" panose="05000000000000000000" pitchFamily="2" charset="2"/>
              <a:buChar char=""/>
              <a:defRPr/>
            </a:pPr>
            <a:r>
              <a:rPr lang="en-US" sz="2000" dirty="0"/>
              <a:t>Select a solution and implement it</a:t>
            </a:r>
          </a:p>
          <a:p>
            <a:pPr marL="461963" indent="-461963" eaLnBrk="1" hangingPunct="1">
              <a:buSzPct val="100000"/>
              <a:buFont typeface="Wingdings" panose="05000000000000000000" pitchFamily="2" charset="2"/>
              <a:buChar char=""/>
              <a:defRPr/>
            </a:pPr>
            <a:r>
              <a:rPr lang="en-US" sz="2000" dirty="0"/>
              <a:t>Review and determine the solution’s success</a:t>
            </a:r>
          </a:p>
        </p:txBody>
      </p:sp>
      <p:grpSp>
        <p:nvGrpSpPr>
          <p:cNvPr id="39940" name="Group 2">
            <a:extLst>
              <a:ext uri="{FF2B5EF4-FFF2-40B4-BE49-F238E27FC236}">
                <a16:creationId xmlns:a16="http://schemas.microsoft.com/office/drawing/2014/main" id="{FB745AE6-7E11-2474-39D7-DE746A1F7037}"/>
              </a:ext>
            </a:extLst>
          </p:cNvPr>
          <p:cNvGrpSpPr>
            <a:grpSpLocks/>
          </p:cNvGrpSpPr>
          <p:nvPr/>
        </p:nvGrpSpPr>
        <p:grpSpPr bwMode="auto">
          <a:xfrm>
            <a:off x="6370638" y="2011363"/>
            <a:ext cx="4129087" cy="4351337"/>
            <a:chOff x="4861565" y="1516382"/>
            <a:chExt cx="4130035" cy="4351018"/>
          </a:xfrm>
        </p:grpSpPr>
        <p:sp>
          <p:nvSpPr>
            <p:cNvPr id="5" name="Oval 4">
              <a:extLst>
                <a:ext uri="{FF2B5EF4-FFF2-40B4-BE49-F238E27FC236}">
                  <a16:creationId xmlns:a16="http://schemas.microsoft.com/office/drawing/2014/main" id="{D3CE3C34-33C1-7F63-5839-FF0669A6D91E}"/>
                </a:ext>
              </a:extLst>
            </p:cNvPr>
            <p:cNvSpPr>
              <a:spLocks noChangeAspect="1"/>
            </p:cNvSpPr>
            <p:nvPr/>
          </p:nvSpPr>
          <p:spPr bwMode="auto">
            <a:xfrm>
              <a:off x="4861565" y="1516382"/>
              <a:ext cx="1920237" cy="693420"/>
            </a:xfrm>
            <a:prstGeom prst="ellipse">
              <a:avLst/>
            </a:prstGeom>
            <a:solidFill>
              <a:srgbClr val="FF33C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Identify causes of conflict </a:t>
              </a:r>
            </a:p>
          </p:txBody>
        </p:sp>
        <p:sp>
          <p:nvSpPr>
            <p:cNvPr id="6" name="Oval 5">
              <a:extLst>
                <a:ext uri="{FF2B5EF4-FFF2-40B4-BE49-F238E27FC236}">
                  <a16:creationId xmlns:a16="http://schemas.microsoft.com/office/drawing/2014/main" id="{C87BED83-D5CA-554F-3ED5-5A1A2876CB55}"/>
                </a:ext>
              </a:extLst>
            </p:cNvPr>
            <p:cNvSpPr>
              <a:spLocks noChangeAspect="1"/>
            </p:cNvSpPr>
            <p:nvPr/>
          </p:nvSpPr>
          <p:spPr bwMode="auto">
            <a:xfrm>
              <a:off x="5414015" y="2430781"/>
              <a:ext cx="1920237" cy="693420"/>
            </a:xfrm>
            <a:prstGeom prst="ellipse">
              <a:avLst/>
            </a:prstGeom>
            <a:solidFill>
              <a:srgbClr val="CC00FF">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1600" b="1" dirty="0">
                <a:solidFill>
                  <a:srgbClr val="FFFFFF"/>
                </a:solidFill>
                <a:effectLst>
                  <a:outerShdw blurRad="38100" dist="38100" dir="2700000" algn="tl">
                    <a:srgbClr val="000000">
                      <a:alpha val="43137"/>
                    </a:srgbClr>
                  </a:outerShdw>
                </a:effectLst>
                <a:latin typeface="Segoe" pitchFamily="34" charset="0"/>
              </a:endParaRPr>
            </a:p>
          </p:txBody>
        </p:sp>
        <p:sp>
          <p:nvSpPr>
            <p:cNvPr id="7" name="Oval 6">
              <a:extLst>
                <a:ext uri="{FF2B5EF4-FFF2-40B4-BE49-F238E27FC236}">
                  <a16:creationId xmlns:a16="http://schemas.microsoft.com/office/drawing/2014/main" id="{6867B907-20F4-AD01-CBC9-0019F9A8D4DD}"/>
                </a:ext>
              </a:extLst>
            </p:cNvPr>
            <p:cNvSpPr>
              <a:spLocks noChangeAspect="1"/>
            </p:cNvSpPr>
            <p:nvPr/>
          </p:nvSpPr>
          <p:spPr bwMode="auto">
            <a:xfrm>
              <a:off x="5968453" y="3345180"/>
              <a:ext cx="1920237" cy="693420"/>
            </a:xfrm>
            <a:prstGeom prst="ellipse">
              <a:avLst/>
            </a:prstGeom>
            <a:solidFill>
              <a:srgbClr val="0070C0">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a:t>
              </a:r>
              <a:r>
                <a:rPr lang="en-US" sz="1200" b="1" dirty="0">
                  <a:solidFill>
                    <a:srgbClr val="FFFFFF"/>
                  </a:solidFill>
                  <a:effectLst>
                    <a:outerShdw blurRad="38100" dist="38100" dir="2700000" algn="tl">
                      <a:srgbClr val="000000">
                        <a:alpha val="43137"/>
                      </a:srgbClr>
                    </a:outerShdw>
                  </a:effectLst>
                  <a:latin typeface="Segoe" pitchFamily="34" charset="0"/>
                </a:rPr>
                <a:t>communication</a:t>
              </a:r>
              <a:r>
                <a:rPr lang="en-US" sz="1600" b="1" dirty="0">
                  <a:solidFill>
                    <a:srgbClr val="FFFFFF"/>
                  </a:solidFill>
                  <a:effectLst>
                    <a:outerShdw blurRad="38100" dist="38100" dir="2700000" algn="tl">
                      <a:srgbClr val="000000">
                        <a:alpha val="43137"/>
                      </a:srgbClr>
                    </a:outerShdw>
                  </a:effectLst>
                  <a:latin typeface="Segoe" pitchFamily="34" charset="0"/>
                </a:rPr>
                <a:t> strategies</a:t>
              </a:r>
            </a:p>
          </p:txBody>
        </p:sp>
        <p:sp>
          <p:nvSpPr>
            <p:cNvPr id="8" name="Oval 7">
              <a:extLst>
                <a:ext uri="{FF2B5EF4-FFF2-40B4-BE49-F238E27FC236}">
                  <a16:creationId xmlns:a16="http://schemas.microsoft.com/office/drawing/2014/main" id="{03CCB2C6-7E30-6FE8-DB49-BAD8AAC6787F}"/>
                </a:ext>
              </a:extLst>
            </p:cNvPr>
            <p:cNvSpPr>
              <a:spLocks noChangeAspect="1"/>
            </p:cNvSpPr>
            <p:nvPr/>
          </p:nvSpPr>
          <p:spPr bwMode="auto">
            <a:xfrm>
              <a:off x="6518915" y="4259579"/>
              <a:ext cx="1920237" cy="693420"/>
            </a:xfrm>
            <a:prstGeom prst="ellipse">
              <a:avLst/>
            </a:prstGeom>
            <a:solidFill>
              <a:srgbClr val="00A6BC">
                <a:alpha val="2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Consider cultural sensitivities</a:t>
              </a:r>
            </a:p>
          </p:txBody>
        </p:sp>
        <p:sp>
          <p:nvSpPr>
            <p:cNvPr id="9" name="Oval 8">
              <a:extLst>
                <a:ext uri="{FF2B5EF4-FFF2-40B4-BE49-F238E27FC236}">
                  <a16:creationId xmlns:a16="http://schemas.microsoft.com/office/drawing/2014/main" id="{803332BD-1B93-0CED-2FC1-B3D7500068C7}"/>
                </a:ext>
              </a:extLst>
            </p:cNvPr>
            <p:cNvSpPr>
              <a:spLocks noChangeAspect="1"/>
            </p:cNvSpPr>
            <p:nvPr/>
          </p:nvSpPr>
          <p:spPr bwMode="auto">
            <a:xfrm>
              <a:off x="7071363" y="5173980"/>
              <a:ext cx="1920237" cy="693420"/>
            </a:xfrm>
            <a:prstGeom prst="ellipse">
              <a:avLst/>
            </a:prstGeom>
            <a:solidFill>
              <a:srgbClr val="008E7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Use negotiation techniques</a:t>
              </a:r>
            </a:p>
          </p:txBody>
        </p:sp>
      </p:grpSp>
      <p:sp>
        <p:nvSpPr>
          <p:cNvPr id="12" name="TextBox 11">
            <a:extLst>
              <a:ext uri="{FF2B5EF4-FFF2-40B4-BE49-F238E27FC236}">
                <a16:creationId xmlns:a16="http://schemas.microsoft.com/office/drawing/2014/main" id="{AFD94DDE-092C-F876-0567-B0B6B50791E7}"/>
              </a:ext>
            </a:extLst>
          </p:cNvPr>
          <p:cNvSpPr txBox="1"/>
          <p:nvPr/>
        </p:nvSpPr>
        <p:spPr>
          <a:xfrm>
            <a:off x="7283193" y="2866505"/>
            <a:ext cx="1226618" cy="830997"/>
          </a:xfrm>
          <a:prstGeom prst="rect">
            <a:avLst/>
          </a:prstGeom>
          <a:noFill/>
          <a:effectLst>
            <a:outerShdw blurRad="40005" dist="22860" dir="5400000" algn="tl" rotWithShape="0">
              <a:prstClr val="black">
                <a:alpha val="35000"/>
              </a:prstClr>
            </a:outerShdw>
          </a:effectLst>
        </p:spPr>
        <p:txBody>
          <a:bodyPr wrap="none">
            <a:spAutoFit/>
          </a:bodyPr>
          <a:lstStyle/>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Interact</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 with </a:t>
            </a:r>
          </a:p>
          <a:p>
            <a:pPr algn="ctr" defTabSz="914099" eaLnBrk="1" hangingPunct="1">
              <a:defRPr/>
            </a:pPr>
            <a:r>
              <a:rPr lang="en-US" sz="1600" b="1" dirty="0">
                <a:solidFill>
                  <a:srgbClr val="FFFFFF"/>
                </a:solidFill>
                <a:effectLst>
                  <a:outerShdw blurRad="38100" dist="38100" dir="2700000" algn="tl">
                    <a:srgbClr val="000000">
                      <a:alpha val="43137"/>
                    </a:srgbClr>
                  </a:outerShdw>
                </a:effectLst>
                <a:latin typeface="Segoe" pitchFamily="34" charset="0"/>
              </a:rPr>
              <a:t>individuals</a:t>
            </a:r>
          </a:p>
        </p:txBody>
      </p:sp>
      <p:sp>
        <p:nvSpPr>
          <p:cNvPr id="11" name="TextBox 10">
            <a:extLst>
              <a:ext uri="{FF2B5EF4-FFF2-40B4-BE49-F238E27FC236}">
                <a16:creationId xmlns:a16="http://schemas.microsoft.com/office/drawing/2014/main" id="{D5C4C12A-D273-3E2E-7CF3-794C33674DD6}"/>
              </a:ext>
            </a:extLst>
          </p:cNvPr>
          <p:cNvSpPr txBox="1"/>
          <p:nvPr/>
        </p:nvSpPr>
        <p:spPr>
          <a:xfrm>
            <a:off x="578499" y="6247184"/>
            <a:ext cx="6120880"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Practical negotiating skills</a:t>
            </a:r>
            <a:endParaRPr lang="en-AU" sz="2800" dirty="0">
              <a:effectLst/>
              <a:latin typeface="Times New Roman" panose="02020603050405020304" pitchFamily="18" charset="0"/>
              <a:ea typeface="Times New Roman" panose="02020603050405020304" pitchFamily="18" charset="0"/>
            </a:endParaRPr>
          </a:p>
        </p:txBody>
      </p:sp>
      <p:pic>
        <p:nvPicPr>
          <p:cNvPr id="2" name="Picture 2" descr="Return Church">
            <a:hlinkClick r:id="rId5" action="ppaction://hlinksldjump"/>
            <a:extLst>
              <a:ext uri="{FF2B5EF4-FFF2-40B4-BE49-F238E27FC236}">
                <a16:creationId xmlns:a16="http://schemas.microsoft.com/office/drawing/2014/main" id="{380772BC-5A5D-D327-04DD-505965D816C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05141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AFF8-2FBF-2E8C-D072-9554518DFD6E}"/>
              </a:ext>
            </a:extLst>
          </p:cNvPr>
          <p:cNvSpPr>
            <a:spLocks noGrp="1"/>
          </p:cNvSpPr>
          <p:nvPr>
            <p:ph type="title"/>
          </p:nvPr>
        </p:nvSpPr>
        <p:spPr>
          <a:xfrm>
            <a:off x="508000" y="754744"/>
            <a:ext cx="11176000" cy="443198"/>
          </a:xfrm>
        </p:spPr>
        <p:txBody>
          <a:bodyPr/>
          <a:lstStyle/>
          <a:p>
            <a:r>
              <a:rPr lang="en-AU" dirty="0"/>
              <a:t>Manage conflict</a:t>
            </a:r>
            <a:br>
              <a:rPr lang="en-AU" dirty="0"/>
            </a:br>
            <a:r>
              <a:rPr lang="en-AU" dirty="0"/>
              <a:t>Examine cause and effect</a:t>
            </a:r>
          </a:p>
        </p:txBody>
      </p:sp>
      <p:sp>
        <p:nvSpPr>
          <p:cNvPr id="3" name="Text Placeholder 2">
            <a:extLst>
              <a:ext uri="{FF2B5EF4-FFF2-40B4-BE49-F238E27FC236}">
                <a16:creationId xmlns:a16="http://schemas.microsoft.com/office/drawing/2014/main" id="{B979677F-1579-30EB-5805-C55F586F3A20}"/>
              </a:ext>
            </a:extLst>
          </p:cNvPr>
          <p:cNvSpPr>
            <a:spLocks noGrp="1"/>
          </p:cNvSpPr>
          <p:nvPr>
            <p:ph type="body" sz="quarter" idx="10"/>
          </p:nvPr>
        </p:nvSpPr>
        <p:spPr>
          <a:xfrm>
            <a:off x="101600" y="1626733"/>
            <a:ext cx="12090400" cy="4724400"/>
          </a:xfrm>
        </p:spPr>
        <p:txBody>
          <a:bodyPr/>
          <a:lstStyle/>
          <a:p>
            <a:r>
              <a:rPr lang="en-US" dirty="0"/>
              <a:t>Not only identify, but examine the cause and effect of the negotiations that are made. </a:t>
            </a:r>
          </a:p>
          <a:p>
            <a:r>
              <a:rPr lang="en-US" dirty="0"/>
              <a:t>When providing medication to patients that are suffering </a:t>
            </a:r>
            <a:r>
              <a:rPr lang="en-US" dirty="0" err="1"/>
              <a:t>behavioural</a:t>
            </a:r>
            <a:r>
              <a:rPr lang="en-US" dirty="0"/>
              <a:t> issues you will need to be mindful of medication side effects.</a:t>
            </a:r>
          </a:p>
          <a:p>
            <a:pPr marL="0" indent="0">
              <a:buNone/>
            </a:pPr>
            <a:r>
              <a:rPr lang="en-US" dirty="0"/>
              <a:t>The side effects of medication can be:</a:t>
            </a:r>
            <a:endParaRPr lang="es-ES" dirty="0"/>
          </a:p>
          <a:p>
            <a:r>
              <a:rPr lang="es-ES" dirty="0" err="1"/>
              <a:t>Insomnia</a:t>
            </a:r>
            <a:r>
              <a:rPr lang="es-ES" dirty="0"/>
              <a:t> </a:t>
            </a:r>
          </a:p>
          <a:p>
            <a:r>
              <a:rPr lang="es-ES" dirty="0" err="1"/>
              <a:t>Reduced</a:t>
            </a:r>
            <a:r>
              <a:rPr lang="es-ES" dirty="0"/>
              <a:t>  </a:t>
            </a:r>
            <a:r>
              <a:rPr lang="es-ES" dirty="0" err="1"/>
              <a:t>appetite</a:t>
            </a:r>
            <a:r>
              <a:rPr lang="es-ES" dirty="0"/>
              <a:t> </a:t>
            </a:r>
          </a:p>
          <a:p>
            <a:r>
              <a:rPr lang="es-ES" dirty="0" err="1"/>
              <a:t>Tremors</a:t>
            </a:r>
            <a:r>
              <a:rPr lang="es-ES" dirty="0"/>
              <a:t>  </a:t>
            </a:r>
          </a:p>
          <a:p>
            <a:r>
              <a:rPr lang="es-ES" dirty="0" err="1"/>
              <a:t>Depression</a:t>
            </a:r>
            <a:r>
              <a:rPr lang="es-ES" dirty="0"/>
              <a:t> </a:t>
            </a:r>
          </a:p>
          <a:p>
            <a:r>
              <a:rPr lang="es-ES" dirty="0" err="1"/>
              <a:t>Abnormal</a:t>
            </a:r>
            <a:r>
              <a:rPr lang="es-ES" dirty="0"/>
              <a:t>  </a:t>
            </a:r>
            <a:r>
              <a:rPr lang="es-ES" dirty="0" err="1"/>
              <a:t>heart</a:t>
            </a:r>
            <a:r>
              <a:rPr lang="es-ES" dirty="0"/>
              <a:t> </a:t>
            </a:r>
            <a:r>
              <a:rPr lang="es-ES" dirty="0" err="1"/>
              <a:t>rhythms</a:t>
            </a:r>
            <a:r>
              <a:rPr lang="es-ES" dirty="0"/>
              <a:t>. </a:t>
            </a:r>
            <a:endParaRPr lang="en-AU" dirty="0"/>
          </a:p>
        </p:txBody>
      </p:sp>
      <p:sp>
        <p:nvSpPr>
          <p:cNvPr id="4" name="Slide Number Placeholder 3">
            <a:extLst>
              <a:ext uri="{FF2B5EF4-FFF2-40B4-BE49-F238E27FC236}">
                <a16:creationId xmlns:a16="http://schemas.microsoft.com/office/drawing/2014/main" id="{26C6A31B-F47D-0C05-ED50-557CED8FD343}"/>
              </a:ext>
            </a:extLst>
          </p:cNvPr>
          <p:cNvSpPr>
            <a:spLocks noGrp="1"/>
          </p:cNvSpPr>
          <p:nvPr>
            <p:ph type="sldNum" sz="quarter" idx="11"/>
          </p:nvPr>
        </p:nvSpPr>
        <p:spPr/>
        <p:txBody>
          <a:bodyPr/>
          <a:lstStyle/>
          <a:p>
            <a:fld id="{6042E525-4E91-402C-A9DB-DB6453E766D2}" type="slidenum">
              <a:rPr lang="en-US" altLang="en-US" smtClean="0"/>
              <a:pPr/>
              <a:t>32</a:t>
            </a:fld>
            <a:endParaRPr lang="en-US" altLang="en-US"/>
          </a:p>
        </p:txBody>
      </p:sp>
      <p:pic>
        <p:nvPicPr>
          <p:cNvPr id="5" name="Picture 2" descr="Return Church">
            <a:hlinkClick r:id="rId3" action="ppaction://hlinksldjump"/>
            <a:extLst>
              <a:ext uri="{FF2B5EF4-FFF2-40B4-BE49-F238E27FC236}">
                <a16:creationId xmlns:a16="http://schemas.microsoft.com/office/drawing/2014/main" id="{EF9E8F2C-90A0-B3D1-4AA8-F6AE734878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80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774-4FB9-6B61-5586-71BBD382BB30}"/>
              </a:ext>
            </a:extLst>
          </p:cNvPr>
          <p:cNvSpPr>
            <a:spLocks noGrp="1"/>
          </p:cNvSpPr>
          <p:nvPr>
            <p:ph type="title"/>
          </p:nvPr>
        </p:nvSpPr>
        <p:spPr/>
        <p:txBody>
          <a:bodyPr/>
          <a:lstStyle/>
          <a:p>
            <a:r>
              <a:rPr lang="en-AU" dirty="0"/>
              <a:t>Learning Checkpoint 2</a:t>
            </a:r>
          </a:p>
        </p:txBody>
      </p:sp>
      <p:sp>
        <p:nvSpPr>
          <p:cNvPr id="3" name="Content Placeholder 2">
            <a:extLst>
              <a:ext uri="{FF2B5EF4-FFF2-40B4-BE49-F238E27FC236}">
                <a16:creationId xmlns:a16="http://schemas.microsoft.com/office/drawing/2014/main" id="{F20529A3-81AF-B1D5-27EF-0990A9EBED28}"/>
              </a:ext>
            </a:extLst>
          </p:cNvPr>
          <p:cNvSpPr>
            <a:spLocks noGrp="1"/>
          </p:cNvSpPr>
          <p:nvPr>
            <p:ph idx="1"/>
          </p:nvPr>
        </p:nvSpPr>
        <p:spPr>
          <a:xfrm>
            <a:off x="0" y="1677987"/>
            <a:ext cx="12192000" cy="5180013"/>
          </a:xfrm>
        </p:spPr>
        <p:txBody>
          <a:bodyPr/>
          <a:lstStyle/>
          <a:p>
            <a:pPr marL="0" indent="0">
              <a:buNone/>
            </a:pPr>
            <a:r>
              <a:rPr lang="en-US" sz="1600" dirty="0">
                <a:solidFill>
                  <a:srgbClr val="C00000"/>
                </a:solidFill>
              </a:rPr>
              <a:t>1. When managing conflict …</a:t>
            </a:r>
          </a:p>
          <a:p>
            <a:pPr marL="0" indent="0">
              <a:buNone/>
            </a:pPr>
            <a:r>
              <a:rPr lang="en-US" sz="1600" dirty="0">
                <a:solidFill>
                  <a:schemeClr val="tx2"/>
                </a:solidFill>
              </a:rPr>
              <a:t>it is important that you conduct interactions with individuals in a fair, just, humane, equitable and positive manner.</a:t>
            </a:r>
          </a:p>
          <a:p>
            <a:pPr marL="0" indent="0">
              <a:buNone/>
            </a:pPr>
            <a:r>
              <a:rPr lang="en-US" sz="1600" dirty="0">
                <a:solidFill>
                  <a:srgbClr val="C00000"/>
                </a:solidFill>
              </a:rPr>
              <a:t>2. What are five tips that can assist you in interacting better with clients, work colleagues, friends, and family?</a:t>
            </a:r>
          </a:p>
          <a:p>
            <a:pPr marL="0" indent="0">
              <a:buNone/>
            </a:pPr>
            <a:r>
              <a:rPr lang="en-US" sz="1600" dirty="0">
                <a:solidFill>
                  <a:schemeClr val="tx2"/>
                </a:solidFill>
              </a:rPr>
              <a:t>• Smile and be friendly</a:t>
            </a:r>
          </a:p>
          <a:p>
            <a:pPr marL="0" indent="0">
              <a:buNone/>
            </a:pPr>
            <a:r>
              <a:rPr lang="en-US" sz="1600" dirty="0">
                <a:solidFill>
                  <a:schemeClr val="tx2"/>
                </a:solidFill>
              </a:rPr>
              <a:t>• Be supportive and encouraging</a:t>
            </a:r>
          </a:p>
          <a:p>
            <a:pPr marL="0" indent="0">
              <a:buNone/>
            </a:pPr>
            <a:r>
              <a:rPr lang="en-US" sz="1600" dirty="0">
                <a:solidFill>
                  <a:schemeClr val="tx2"/>
                </a:solidFill>
              </a:rPr>
              <a:t>• Be an active listener</a:t>
            </a:r>
          </a:p>
          <a:p>
            <a:pPr marL="0" indent="0">
              <a:buNone/>
            </a:pPr>
            <a:r>
              <a:rPr lang="en-US" sz="1600" dirty="0">
                <a:solidFill>
                  <a:schemeClr val="tx2"/>
                </a:solidFill>
              </a:rPr>
              <a:t>• Be objective and non-judgemental </a:t>
            </a:r>
          </a:p>
          <a:p>
            <a:pPr marL="0" indent="0">
              <a:buNone/>
            </a:pPr>
            <a:r>
              <a:rPr lang="en-US" sz="1600" dirty="0">
                <a:solidFill>
                  <a:schemeClr val="tx2"/>
                </a:solidFill>
              </a:rPr>
              <a:t>• Don’t use blame be proactive and solution focused</a:t>
            </a:r>
          </a:p>
          <a:p>
            <a:pPr marL="0" indent="0">
              <a:buNone/>
            </a:pPr>
            <a:r>
              <a:rPr lang="en-US" sz="1600" dirty="0">
                <a:solidFill>
                  <a:schemeClr val="tx2"/>
                </a:solidFill>
              </a:rPr>
              <a:t>• Be accepting and respectful of people, their interests, values, and beliefs</a:t>
            </a:r>
          </a:p>
          <a:p>
            <a:pPr marL="0" indent="0">
              <a:buNone/>
            </a:pPr>
            <a:r>
              <a:rPr lang="en-US" sz="1600" dirty="0">
                <a:solidFill>
                  <a:schemeClr val="tx2"/>
                </a:solidFill>
              </a:rPr>
              <a:t>• Always be professional </a:t>
            </a:r>
          </a:p>
          <a:p>
            <a:pPr marL="0" indent="0">
              <a:buNone/>
            </a:pPr>
            <a:r>
              <a:rPr lang="en-US" sz="1600" dirty="0">
                <a:solidFill>
                  <a:srgbClr val="C00000"/>
                </a:solidFill>
              </a:rPr>
              <a:t>3. What three ways to communicate without speaking?</a:t>
            </a:r>
          </a:p>
          <a:p>
            <a:pPr marL="0" indent="0">
              <a:buNone/>
            </a:pPr>
            <a:r>
              <a:rPr lang="en-US" sz="1600" dirty="0">
                <a:solidFill>
                  <a:schemeClr val="tx2"/>
                </a:solidFill>
              </a:rPr>
              <a:t>• Facial expressions</a:t>
            </a:r>
          </a:p>
          <a:p>
            <a:pPr marL="0" indent="0">
              <a:buNone/>
            </a:pPr>
            <a:r>
              <a:rPr lang="en-US" sz="1600" dirty="0">
                <a:solidFill>
                  <a:schemeClr val="tx2"/>
                </a:solidFill>
              </a:rPr>
              <a:t>• Body movement and gestures</a:t>
            </a:r>
          </a:p>
          <a:p>
            <a:pPr marL="0" indent="0">
              <a:buNone/>
            </a:pPr>
            <a:r>
              <a:rPr lang="en-US" sz="1600" dirty="0">
                <a:solidFill>
                  <a:schemeClr val="tx2"/>
                </a:solidFill>
              </a:rPr>
              <a:t>• Eye contact</a:t>
            </a:r>
          </a:p>
          <a:p>
            <a:pPr marL="0" indent="0">
              <a:buNone/>
            </a:pPr>
            <a:r>
              <a:rPr lang="en-US" sz="1600" dirty="0">
                <a:solidFill>
                  <a:schemeClr val="tx2"/>
                </a:solidFill>
              </a:rPr>
              <a:t>• Posture</a:t>
            </a:r>
          </a:p>
          <a:p>
            <a:pPr marL="0" indent="0">
              <a:buNone/>
            </a:pPr>
            <a:r>
              <a:rPr lang="en-US" sz="1600" dirty="0">
                <a:solidFill>
                  <a:schemeClr val="tx2"/>
                </a:solidFill>
              </a:rPr>
              <a:t>• Muscle tension</a:t>
            </a:r>
          </a:p>
          <a:p>
            <a:pPr marL="0" indent="0">
              <a:buNone/>
            </a:pPr>
            <a:r>
              <a:rPr lang="en-US" sz="1600" dirty="0">
                <a:solidFill>
                  <a:schemeClr val="tx2"/>
                </a:solidFill>
              </a:rPr>
              <a:t>• Breathing </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FDC74FAD-097C-F593-933E-2D5BE810435B}"/>
              </a:ext>
            </a:extLst>
          </p:cNvPr>
          <p:cNvSpPr>
            <a:spLocks noGrp="1"/>
          </p:cNvSpPr>
          <p:nvPr>
            <p:ph type="sldNum" sz="quarter" idx="10"/>
          </p:nvPr>
        </p:nvSpPr>
        <p:spPr/>
        <p:txBody>
          <a:bodyPr/>
          <a:lstStyle/>
          <a:p>
            <a:fld id="{64EB2DB3-A5DC-4BC2-A05A-23509E293FB0}" type="slidenum">
              <a:rPr lang="en-US" altLang="en-US" smtClean="0"/>
              <a:pPr/>
              <a:t>33</a:t>
            </a:fld>
            <a:endParaRPr lang="en-US" altLang="en-US"/>
          </a:p>
        </p:txBody>
      </p:sp>
      <p:pic>
        <p:nvPicPr>
          <p:cNvPr id="5" name="Picture 4">
            <a:extLst>
              <a:ext uri="{FF2B5EF4-FFF2-40B4-BE49-F238E27FC236}">
                <a16:creationId xmlns:a16="http://schemas.microsoft.com/office/drawing/2014/main" id="{45B507EA-1D9F-D628-5A36-C49590AA18C7}"/>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E641571-BEFC-7EBA-5EBD-7AEF8ED9A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723" y="40594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479596-B6C4-C675-6B19-80FD1EC39740}"/>
              </a:ext>
            </a:extLst>
          </p:cNvPr>
          <p:cNvPicPr>
            <a:picLocks noChangeAspect="1"/>
          </p:cNvPicPr>
          <p:nvPr/>
        </p:nvPicPr>
        <p:blipFill>
          <a:blip r:embed="rId4"/>
          <a:stretch>
            <a:fillRect/>
          </a:stretch>
        </p:blipFill>
        <p:spPr>
          <a:xfrm>
            <a:off x="0" y="2048782"/>
            <a:ext cx="10145486" cy="244475"/>
          </a:xfrm>
          <a:prstGeom prst="rect">
            <a:avLst/>
          </a:prstGeom>
        </p:spPr>
      </p:pic>
      <p:pic>
        <p:nvPicPr>
          <p:cNvPr id="8" name="Picture 7">
            <a:extLst>
              <a:ext uri="{FF2B5EF4-FFF2-40B4-BE49-F238E27FC236}">
                <a16:creationId xmlns:a16="http://schemas.microsoft.com/office/drawing/2014/main" id="{D25D1658-D3EA-C045-FE1C-B84B57EF02D0}"/>
              </a:ext>
            </a:extLst>
          </p:cNvPr>
          <p:cNvPicPr>
            <a:picLocks noChangeAspect="1"/>
          </p:cNvPicPr>
          <p:nvPr/>
        </p:nvPicPr>
        <p:blipFill>
          <a:blip r:embed="rId4"/>
          <a:stretch>
            <a:fillRect/>
          </a:stretch>
        </p:blipFill>
        <p:spPr>
          <a:xfrm>
            <a:off x="108856" y="2599644"/>
            <a:ext cx="6582229" cy="1965100"/>
          </a:xfrm>
          <a:prstGeom prst="rect">
            <a:avLst/>
          </a:prstGeom>
        </p:spPr>
      </p:pic>
      <p:pic>
        <p:nvPicPr>
          <p:cNvPr id="9" name="Picture 8">
            <a:extLst>
              <a:ext uri="{FF2B5EF4-FFF2-40B4-BE49-F238E27FC236}">
                <a16:creationId xmlns:a16="http://schemas.microsoft.com/office/drawing/2014/main" id="{6007637F-6AA7-B593-12E8-34F7B86CAD77}"/>
              </a:ext>
            </a:extLst>
          </p:cNvPr>
          <p:cNvPicPr>
            <a:picLocks noChangeAspect="1"/>
          </p:cNvPicPr>
          <p:nvPr/>
        </p:nvPicPr>
        <p:blipFill>
          <a:blip r:embed="rId4"/>
          <a:stretch>
            <a:fillRect/>
          </a:stretch>
        </p:blipFill>
        <p:spPr>
          <a:xfrm>
            <a:off x="43542" y="4977785"/>
            <a:ext cx="4355426" cy="1743690"/>
          </a:xfrm>
          <a:prstGeom prst="rect">
            <a:avLst/>
          </a:prstGeom>
        </p:spPr>
      </p:pic>
    </p:spTree>
    <p:extLst>
      <p:ext uri="{BB962C8B-B14F-4D97-AF65-F5344CB8AC3E}">
        <p14:creationId xmlns:p14="http://schemas.microsoft.com/office/powerpoint/2010/main" val="2919318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8C8D-61DF-8CAC-0945-235DEDA15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73697-295E-717D-91B5-99620770D85E}"/>
              </a:ext>
            </a:extLst>
          </p:cNvPr>
          <p:cNvSpPr>
            <a:spLocks noGrp="1"/>
          </p:cNvSpPr>
          <p:nvPr>
            <p:ph type="title"/>
          </p:nvPr>
        </p:nvSpPr>
        <p:spPr/>
        <p:txBody>
          <a:bodyPr/>
          <a:lstStyle/>
          <a:p>
            <a:r>
              <a:rPr lang="en-AU" dirty="0"/>
              <a:t>Learning Checkpoint 2</a:t>
            </a:r>
          </a:p>
        </p:txBody>
      </p:sp>
      <p:sp>
        <p:nvSpPr>
          <p:cNvPr id="3" name="Content Placeholder 2">
            <a:extLst>
              <a:ext uri="{FF2B5EF4-FFF2-40B4-BE49-F238E27FC236}">
                <a16:creationId xmlns:a16="http://schemas.microsoft.com/office/drawing/2014/main" id="{755763F9-3EB1-2A7E-6249-0E2BBD0192A1}"/>
              </a:ext>
            </a:extLst>
          </p:cNvPr>
          <p:cNvSpPr>
            <a:spLocks noGrp="1"/>
          </p:cNvSpPr>
          <p:nvPr>
            <p:ph idx="1"/>
          </p:nvPr>
        </p:nvSpPr>
        <p:spPr>
          <a:xfrm>
            <a:off x="0" y="1677987"/>
            <a:ext cx="12192000" cy="5180013"/>
          </a:xfrm>
        </p:spPr>
        <p:txBody>
          <a:bodyPr/>
          <a:lstStyle/>
          <a:p>
            <a:pPr marL="0" indent="0">
              <a:buNone/>
            </a:pPr>
            <a:r>
              <a:rPr lang="en-US" sz="1800" dirty="0">
                <a:solidFill>
                  <a:srgbClr val="C00000"/>
                </a:solidFill>
              </a:rPr>
              <a:t>4. What are two things that you can do to be an effective listener? </a:t>
            </a:r>
          </a:p>
          <a:p>
            <a:pPr marL="0" indent="0">
              <a:buNone/>
            </a:pPr>
            <a:r>
              <a:rPr lang="en-US" sz="1800" dirty="0">
                <a:solidFill>
                  <a:schemeClr val="tx2"/>
                </a:solidFill>
              </a:rPr>
              <a:t>• Pay attention – look directly at the speaker; concentrate on what they are saying, don’t silently prepare for what you will say next; avoid being distracted by side conversations or environmental factors.</a:t>
            </a:r>
          </a:p>
          <a:p>
            <a:pPr marL="0" indent="0">
              <a:buNone/>
            </a:pPr>
            <a:r>
              <a:rPr lang="en-US" sz="1800" dirty="0">
                <a:solidFill>
                  <a:schemeClr val="tx2"/>
                </a:solidFill>
              </a:rPr>
              <a:t>• Show that you are listening – smile and nod occasionally; use positive body language and posture.</a:t>
            </a:r>
          </a:p>
          <a:p>
            <a:pPr marL="0" indent="0">
              <a:buNone/>
            </a:pPr>
            <a:r>
              <a:rPr lang="en-US" sz="1800" dirty="0">
                <a:solidFill>
                  <a:schemeClr val="tx2"/>
                </a:solidFill>
              </a:rPr>
              <a:t>• Provide feedback and respond appropriately – ask questions to clarify information; use open questions to gain additional information; be honest in your answers/feedback.</a:t>
            </a:r>
          </a:p>
          <a:p>
            <a:pPr marL="0" indent="0">
              <a:buNone/>
            </a:pPr>
            <a:r>
              <a:rPr lang="en-US" sz="1800" dirty="0">
                <a:solidFill>
                  <a:srgbClr val="C00000"/>
                </a:solidFill>
              </a:rPr>
              <a:t>5. What is an open question type? </a:t>
            </a:r>
          </a:p>
          <a:p>
            <a:pPr marL="0" indent="0">
              <a:buNone/>
            </a:pPr>
            <a:r>
              <a:rPr lang="en-US" sz="1800" dirty="0">
                <a:solidFill>
                  <a:schemeClr val="tx2"/>
                </a:solidFill>
              </a:rPr>
              <a:t>Open-ended questions are questions without a fixed end. They encourage continued conversation that will help you gain more information. To use the open-ended questioning technique, you should begin each question with who, what, where, why, when or how.</a:t>
            </a:r>
          </a:p>
          <a:p>
            <a:pPr marL="0" indent="0">
              <a:buNone/>
            </a:pPr>
            <a:r>
              <a:rPr lang="en-US" sz="1800" dirty="0">
                <a:solidFill>
                  <a:srgbClr val="C00000"/>
                </a:solidFill>
              </a:rPr>
              <a:t>6. What is paraphrasing?</a:t>
            </a:r>
          </a:p>
          <a:p>
            <a:pPr marL="0" indent="0">
              <a:buNone/>
            </a:pPr>
            <a:r>
              <a:rPr lang="en-US" sz="1800" dirty="0">
                <a:solidFill>
                  <a:schemeClr val="tx2"/>
                </a:solidFill>
              </a:rPr>
              <a:t>Paraphrasing is about putting things into your own words to help prevent misinterpretation or miscommunication. This is an important tool to use when resolving conflict. Rephrasing information allows you to pass on the opinions of one party to another without offending them.</a:t>
            </a:r>
            <a:endParaRPr lang="en-AU" sz="1800" dirty="0">
              <a:solidFill>
                <a:schemeClr val="tx2"/>
              </a:solidFill>
            </a:endParaRPr>
          </a:p>
        </p:txBody>
      </p:sp>
      <p:sp>
        <p:nvSpPr>
          <p:cNvPr id="4" name="Slide Number Placeholder 3">
            <a:extLst>
              <a:ext uri="{FF2B5EF4-FFF2-40B4-BE49-F238E27FC236}">
                <a16:creationId xmlns:a16="http://schemas.microsoft.com/office/drawing/2014/main" id="{2A75728C-B6C9-FB77-5AB7-AD9DFC4E8AAB}"/>
              </a:ext>
            </a:extLst>
          </p:cNvPr>
          <p:cNvSpPr>
            <a:spLocks noGrp="1"/>
          </p:cNvSpPr>
          <p:nvPr>
            <p:ph type="sldNum" sz="quarter" idx="10"/>
          </p:nvPr>
        </p:nvSpPr>
        <p:spPr/>
        <p:txBody>
          <a:bodyPr/>
          <a:lstStyle/>
          <a:p>
            <a:fld id="{64EB2DB3-A5DC-4BC2-A05A-23509E293FB0}" type="slidenum">
              <a:rPr lang="en-US" altLang="en-US" smtClean="0"/>
              <a:pPr/>
              <a:t>34</a:t>
            </a:fld>
            <a:endParaRPr lang="en-US" altLang="en-US"/>
          </a:p>
        </p:txBody>
      </p:sp>
      <p:pic>
        <p:nvPicPr>
          <p:cNvPr id="5" name="Picture 4">
            <a:extLst>
              <a:ext uri="{FF2B5EF4-FFF2-40B4-BE49-F238E27FC236}">
                <a16:creationId xmlns:a16="http://schemas.microsoft.com/office/drawing/2014/main" id="{342380EB-5604-33CA-DC45-B6AC6AF74765}"/>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0AD63E23-83D2-FB4F-C135-EB57E2CE2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723" y="40594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04DCB7-FF66-71FD-8370-0913A7DB4DE6}"/>
              </a:ext>
            </a:extLst>
          </p:cNvPr>
          <p:cNvPicPr>
            <a:picLocks noChangeAspect="1"/>
          </p:cNvPicPr>
          <p:nvPr/>
        </p:nvPicPr>
        <p:blipFill>
          <a:blip r:embed="rId4"/>
          <a:stretch>
            <a:fillRect/>
          </a:stretch>
        </p:blipFill>
        <p:spPr>
          <a:xfrm>
            <a:off x="-1" y="2006907"/>
            <a:ext cx="12108427" cy="1534579"/>
          </a:xfrm>
          <a:prstGeom prst="rect">
            <a:avLst/>
          </a:prstGeom>
        </p:spPr>
      </p:pic>
      <p:pic>
        <p:nvPicPr>
          <p:cNvPr id="8" name="Picture 7">
            <a:extLst>
              <a:ext uri="{FF2B5EF4-FFF2-40B4-BE49-F238E27FC236}">
                <a16:creationId xmlns:a16="http://schemas.microsoft.com/office/drawing/2014/main" id="{28D7E99B-6192-AEA8-DDC8-F21A809057B9}"/>
              </a:ext>
            </a:extLst>
          </p:cNvPr>
          <p:cNvPicPr>
            <a:picLocks noChangeAspect="1"/>
          </p:cNvPicPr>
          <p:nvPr/>
        </p:nvPicPr>
        <p:blipFill>
          <a:blip r:embed="rId4"/>
          <a:stretch>
            <a:fillRect/>
          </a:stretch>
        </p:blipFill>
        <p:spPr>
          <a:xfrm>
            <a:off x="14515" y="3870406"/>
            <a:ext cx="11959771" cy="875765"/>
          </a:xfrm>
          <a:prstGeom prst="rect">
            <a:avLst/>
          </a:prstGeom>
        </p:spPr>
      </p:pic>
      <p:pic>
        <p:nvPicPr>
          <p:cNvPr id="9" name="Picture 8">
            <a:extLst>
              <a:ext uri="{FF2B5EF4-FFF2-40B4-BE49-F238E27FC236}">
                <a16:creationId xmlns:a16="http://schemas.microsoft.com/office/drawing/2014/main" id="{0E0B9FE0-EEBE-586D-F545-16860E7FB469}"/>
              </a:ext>
            </a:extLst>
          </p:cNvPr>
          <p:cNvPicPr>
            <a:picLocks noChangeAspect="1"/>
          </p:cNvPicPr>
          <p:nvPr/>
        </p:nvPicPr>
        <p:blipFill>
          <a:blip r:embed="rId4"/>
          <a:stretch>
            <a:fillRect/>
          </a:stretch>
        </p:blipFill>
        <p:spPr>
          <a:xfrm>
            <a:off x="14514" y="5096100"/>
            <a:ext cx="12093913" cy="1116013"/>
          </a:xfrm>
          <a:prstGeom prst="rect">
            <a:avLst/>
          </a:prstGeom>
        </p:spPr>
      </p:pic>
    </p:spTree>
    <p:extLst>
      <p:ext uri="{BB962C8B-B14F-4D97-AF65-F5344CB8AC3E}">
        <p14:creationId xmlns:p14="http://schemas.microsoft.com/office/powerpoint/2010/main" val="373152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1BDA-DDD2-837C-972D-E9431BE51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0B919-EF72-77ED-3273-7ED606D5017B}"/>
              </a:ext>
            </a:extLst>
          </p:cNvPr>
          <p:cNvSpPr>
            <a:spLocks noGrp="1"/>
          </p:cNvSpPr>
          <p:nvPr>
            <p:ph type="title"/>
          </p:nvPr>
        </p:nvSpPr>
        <p:spPr/>
        <p:txBody>
          <a:bodyPr/>
          <a:lstStyle/>
          <a:p>
            <a:r>
              <a:rPr lang="en-AU" dirty="0"/>
              <a:t>Learning Checkpoint 2</a:t>
            </a:r>
          </a:p>
        </p:txBody>
      </p:sp>
      <p:sp>
        <p:nvSpPr>
          <p:cNvPr id="3" name="Content Placeholder 2">
            <a:extLst>
              <a:ext uri="{FF2B5EF4-FFF2-40B4-BE49-F238E27FC236}">
                <a16:creationId xmlns:a16="http://schemas.microsoft.com/office/drawing/2014/main" id="{A2AD48F2-53AE-BD2F-F35B-A9466CE588F1}"/>
              </a:ext>
            </a:extLst>
          </p:cNvPr>
          <p:cNvSpPr>
            <a:spLocks noGrp="1"/>
          </p:cNvSpPr>
          <p:nvPr>
            <p:ph idx="1"/>
          </p:nvPr>
        </p:nvSpPr>
        <p:spPr>
          <a:xfrm>
            <a:off x="0" y="1677987"/>
            <a:ext cx="12192000" cy="5180013"/>
          </a:xfrm>
        </p:spPr>
        <p:txBody>
          <a:bodyPr/>
          <a:lstStyle/>
          <a:p>
            <a:pPr marL="0" indent="0">
              <a:buNone/>
            </a:pPr>
            <a:r>
              <a:rPr lang="en-US" sz="2000" dirty="0">
                <a:solidFill>
                  <a:srgbClr val="C00000"/>
                </a:solidFill>
              </a:rPr>
              <a:t>7. If you are being culturally sensitive, what are you doing? </a:t>
            </a:r>
          </a:p>
          <a:p>
            <a:pPr marL="0" indent="0">
              <a:buNone/>
            </a:pPr>
            <a:r>
              <a:rPr lang="en-US" sz="2000" dirty="0">
                <a:solidFill>
                  <a:schemeClr val="tx2"/>
                </a:solidFill>
              </a:rPr>
              <a:t>Being culturally sensitive is about making yourself aware of the similarities and differences that exist and not viewing them as something that is better or worse just as something that is different. It is also important to be mindful of these differences and respect the belief and values of others while also striving to further </a:t>
            </a:r>
            <a:r>
              <a:rPr lang="en-US" sz="2000" dirty="0">
                <a:solidFill>
                  <a:srgbClr val="C00000"/>
                </a:solidFill>
              </a:rPr>
              <a:t>understand them.</a:t>
            </a:r>
          </a:p>
          <a:p>
            <a:pPr marL="0" indent="0">
              <a:buNone/>
            </a:pPr>
            <a:r>
              <a:rPr lang="en-US" sz="2000" dirty="0">
                <a:solidFill>
                  <a:srgbClr val="C00000"/>
                </a:solidFill>
              </a:rPr>
              <a:t>8. What four are four steps that you can take to help you be a more effective negotiator? </a:t>
            </a:r>
          </a:p>
          <a:p>
            <a:pPr marL="0" indent="0">
              <a:buNone/>
            </a:pPr>
            <a:r>
              <a:rPr lang="en-US" sz="2000" dirty="0">
                <a:solidFill>
                  <a:schemeClr val="tx2"/>
                </a:solidFill>
              </a:rPr>
              <a:t>• Identify the problem or reason for conflict and all its working parts</a:t>
            </a:r>
          </a:p>
          <a:p>
            <a:pPr marL="0" indent="0">
              <a:buNone/>
            </a:pPr>
            <a:r>
              <a:rPr lang="en-US" sz="2000" dirty="0">
                <a:solidFill>
                  <a:schemeClr val="tx2"/>
                </a:solidFill>
              </a:rPr>
              <a:t>• Identify and explore what needs to be done to address the conflict and a range of possible solutions </a:t>
            </a:r>
          </a:p>
          <a:p>
            <a:pPr marL="0" indent="0">
              <a:buNone/>
            </a:pPr>
            <a:r>
              <a:rPr lang="en-US" sz="2000" dirty="0">
                <a:solidFill>
                  <a:schemeClr val="tx2"/>
                </a:solidFill>
              </a:rPr>
              <a:t>• Select a solution and implement it</a:t>
            </a:r>
          </a:p>
          <a:p>
            <a:pPr marL="0" indent="0">
              <a:buNone/>
            </a:pPr>
            <a:r>
              <a:rPr lang="en-US" sz="2000" dirty="0">
                <a:solidFill>
                  <a:schemeClr val="tx2"/>
                </a:solidFill>
              </a:rPr>
              <a:t>• Review and determine the solutions success</a:t>
            </a:r>
          </a:p>
          <a:p>
            <a:pPr marL="0" indent="0">
              <a:buNone/>
            </a:pPr>
            <a:r>
              <a:rPr lang="en-US" sz="2000" dirty="0">
                <a:solidFill>
                  <a:srgbClr val="C00000"/>
                </a:solidFill>
              </a:rPr>
              <a:t>9. Why is it important to examine the cause and effect of solutions or decisions that are made during and after the negotiation process? </a:t>
            </a:r>
          </a:p>
          <a:p>
            <a:pPr marL="0" indent="0">
              <a:buNone/>
            </a:pPr>
            <a:r>
              <a:rPr lang="en-US" sz="2000" dirty="0">
                <a:solidFill>
                  <a:schemeClr val="tx2"/>
                </a:solidFill>
              </a:rPr>
              <a:t>Examining the cause and the effect enables you and your team to always ensure that solutions or decisions made and implemented are the best possible decisions providing the best possible solutions.</a:t>
            </a:r>
          </a:p>
        </p:txBody>
      </p:sp>
      <p:sp>
        <p:nvSpPr>
          <p:cNvPr id="4" name="Slide Number Placeholder 3">
            <a:extLst>
              <a:ext uri="{FF2B5EF4-FFF2-40B4-BE49-F238E27FC236}">
                <a16:creationId xmlns:a16="http://schemas.microsoft.com/office/drawing/2014/main" id="{12DC63BD-3D8A-4243-745E-34D0B83453AF}"/>
              </a:ext>
            </a:extLst>
          </p:cNvPr>
          <p:cNvSpPr>
            <a:spLocks noGrp="1"/>
          </p:cNvSpPr>
          <p:nvPr>
            <p:ph type="sldNum" sz="quarter" idx="10"/>
          </p:nvPr>
        </p:nvSpPr>
        <p:spPr/>
        <p:txBody>
          <a:bodyPr/>
          <a:lstStyle/>
          <a:p>
            <a:fld id="{64EB2DB3-A5DC-4BC2-A05A-23509E293FB0}" type="slidenum">
              <a:rPr lang="en-US" altLang="en-US" smtClean="0"/>
              <a:pPr/>
              <a:t>35</a:t>
            </a:fld>
            <a:endParaRPr lang="en-US" altLang="en-US"/>
          </a:p>
        </p:txBody>
      </p:sp>
      <p:pic>
        <p:nvPicPr>
          <p:cNvPr id="5" name="Picture 4">
            <a:extLst>
              <a:ext uri="{FF2B5EF4-FFF2-40B4-BE49-F238E27FC236}">
                <a16:creationId xmlns:a16="http://schemas.microsoft.com/office/drawing/2014/main" id="{33D8774A-E176-5797-5690-16294D56586D}"/>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1F665C48-9B80-57C9-F356-6D94B3F8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5295" y="305051"/>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2B88127-8258-3134-6B5C-4C1ED89794BB}"/>
              </a:ext>
            </a:extLst>
          </p:cNvPr>
          <p:cNvPicPr>
            <a:picLocks noChangeAspect="1"/>
          </p:cNvPicPr>
          <p:nvPr/>
        </p:nvPicPr>
        <p:blipFill>
          <a:blip r:embed="rId4"/>
          <a:stretch>
            <a:fillRect/>
          </a:stretch>
        </p:blipFill>
        <p:spPr>
          <a:xfrm>
            <a:off x="72572" y="2056121"/>
            <a:ext cx="11959771" cy="1372879"/>
          </a:xfrm>
          <a:prstGeom prst="rect">
            <a:avLst/>
          </a:prstGeom>
        </p:spPr>
      </p:pic>
      <p:pic>
        <p:nvPicPr>
          <p:cNvPr id="8" name="Picture 7">
            <a:extLst>
              <a:ext uri="{FF2B5EF4-FFF2-40B4-BE49-F238E27FC236}">
                <a16:creationId xmlns:a16="http://schemas.microsoft.com/office/drawing/2014/main" id="{4F471BB4-1583-CA0C-DF07-AEDA2809408D}"/>
              </a:ext>
            </a:extLst>
          </p:cNvPr>
          <p:cNvPicPr>
            <a:picLocks noChangeAspect="1"/>
          </p:cNvPicPr>
          <p:nvPr/>
        </p:nvPicPr>
        <p:blipFill>
          <a:blip r:embed="rId4"/>
          <a:stretch>
            <a:fillRect/>
          </a:stretch>
        </p:blipFill>
        <p:spPr>
          <a:xfrm>
            <a:off x="72571" y="3723019"/>
            <a:ext cx="11959771" cy="1372879"/>
          </a:xfrm>
          <a:prstGeom prst="rect">
            <a:avLst/>
          </a:prstGeom>
        </p:spPr>
      </p:pic>
      <p:pic>
        <p:nvPicPr>
          <p:cNvPr id="9" name="Picture 8">
            <a:extLst>
              <a:ext uri="{FF2B5EF4-FFF2-40B4-BE49-F238E27FC236}">
                <a16:creationId xmlns:a16="http://schemas.microsoft.com/office/drawing/2014/main" id="{5A0A4063-E344-E5EE-10A0-3CA4CAA0737C}"/>
              </a:ext>
            </a:extLst>
          </p:cNvPr>
          <p:cNvPicPr>
            <a:picLocks noChangeAspect="1"/>
          </p:cNvPicPr>
          <p:nvPr/>
        </p:nvPicPr>
        <p:blipFill>
          <a:blip r:embed="rId4"/>
          <a:stretch>
            <a:fillRect/>
          </a:stretch>
        </p:blipFill>
        <p:spPr>
          <a:xfrm>
            <a:off x="0" y="5916879"/>
            <a:ext cx="11959771" cy="560121"/>
          </a:xfrm>
          <a:prstGeom prst="rect">
            <a:avLst/>
          </a:prstGeom>
        </p:spPr>
      </p:pic>
    </p:spTree>
    <p:extLst>
      <p:ext uri="{BB962C8B-B14F-4D97-AF65-F5344CB8AC3E}">
        <p14:creationId xmlns:p14="http://schemas.microsoft.com/office/powerpoint/2010/main" val="3976263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0E60F-BE65-613D-B9D8-AA04C4B1D245}"/>
              </a:ext>
            </a:extLst>
          </p:cNvPr>
          <p:cNvSpPr>
            <a:spLocks noGrp="1"/>
          </p:cNvSpPr>
          <p:nvPr>
            <p:ph type="sldNum" sz="quarter" idx="10"/>
          </p:nvPr>
        </p:nvSpPr>
        <p:spPr/>
        <p:txBody>
          <a:bodyPr/>
          <a:lstStyle/>
          <a:p>
            <a:fld id="{64EB2DB3-A5DC-4BC2-A05A-23509E293FB0}" type="slidenum">
              <a:rPr lang="en-US" altLang="en-US" smtClean="0"/>
              <a:pPr/>
              <a:t>36</a:t>
            </a:fld>
            <a:endParaRPr lang="en-US" altLang="en-US"/>
          </a:p>
        </p:txBody>
      </p:sp>
      <p:pic>
        <p:nvPicPr>
          <p:cNvPr id="6" name="Picture 5">
            <a:extLst>
              <a:ext uri="{FF2B5EF4-FFF2-40B4-BE49-F238E27FC236}">
                <a16:creationId xmlns:a16="http://schemas.microsoft.com/office/drawing/2014/main" id="{88F6BFB1-7937-E44D-6B40-A377719FFB70}"/>
              </a:ext>
            </a:extLst>
          </p:cNvPr>
          <p:cNvPicPr>
            <a:picLocks noChangeAspect="1"/>
          </p:cNvPicPr>
          <p:nvPr/>
        </p:nvPicPr>
        <p:blipFill>
          <a:blip r:embed="rId2"/>
          <a:stretch>
            <a:fillRect/>
          </a:stretch>
        </p:blipFill>
        <p:spPr>
          <a:xfrm>
            <a:off x="5040922" y="-1"/>
            <a:ext cx="6094484" cy="6858000"/>
          </a:xfrm>
          <a:prstGeom prst="rect">
            <a:avLst/>
          </a:prstGeom>
        </p:spPr>
      </p:pic>
      <p:pic>
        <p:nvPicPr>
          <p:cNvPr id="2050" name="Picture 2" descr="5 MYTHS &amp; FACTS about FIRST-AID | AB Health and Fitness">
            <a:extLst>
              <a:ext uri="{FF2B5EF4-FFF2-40B4-BE49-F238E27FC236}">
                <a16:creationId xmlns:a16="http://schemas.microsoft.com/office/drawing/2014/main" id="{FA1FE773-514B-F089-F516-42E0073C5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5119"/>
            <a:ext cx="4768437" cy="2947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turn Church">
            <a:hlinkClick r:id="rId4" action="ppaction://hlinksldjump"/>
            <a:extLst>
              <a:ext uri="{FF2B5EF4-FFF2-40B4-BE49-F238E27FC236}">
                <a16:creationId xmlns:a16="http://schemas.microsoft.com/office/drawing/2014/main" id="{C906B6F6-289C-2801-FD64-4108392144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9916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9A3356-3396-8607-1E90-FA2DB6711589}"/>
              </a:ext>
            </a:extLst>
          </p:cNvPr>
          <p:cNvSpPr>
            <a:spLocks noGrp="1"/>
          </p:cNvSpPr>
          <p:nvPr>
            <p:ph type="sldNum" sz="quarter" idx="10"/>
          </p:nvPr>
        </p:nvSpPr>
        <p:spPr>
          <a:xfrm>
            <a:off x="7228119" y="5519065"/>
            <a:ext cx="2844800" cy="244475"/>
          </a:xfrm>
          <a:scene3d>
            <a:camera prst="orthographicFront"/>
            <a:lightRig rig="soft" dir="t"/>
          </a:scene3d>
          <a:sp3d prstMaterial="plastic">
            <a:bevelT w="120650" h="120650"/>
          </a:sp3d>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A12C0CCA-9986-42F7-9CEF-B1A5FE0AF044}" type="slidenum">
              <a:rPr lang="en-US" altLang="en-US">
                <a:solidFill>
                  <a:srgbClr val="1D528D"/>
                </a:solidFill>
              </a:rPr>
              <a:pPr/>
              <a:t>37</a:t>
            </a:fld>
            <a:endParaRPr lang="en-US" altLang="en-US">
              <a:solidFill>
                <a:srgbClr val="1D528D"/>
              </a:solidFill>
            </a:endParaRPr>
          </a:p>
        </p:txBody>
      </p:sp>
      <p:sp>
        <p:nvSpPr>
          <p:cNvPr id="12" name="Rounded Rectangle 11">
            <a:extLst>
              <a:ext uri="{FF2B5EF4-FFF2-40B4-BE49-F238E27FC236}">
                <a16:creationId xmlns:a16="http://schemas.microsoft.com/office/drawing/2014/main" id="{7A307677-04CA-49C6-7550-AB95541AFBF9}"/>
              </a:ext>
            </a:extLst>
          </p:cNvPr>
          <p:cNvSpPr/>
          <p:nvPr/>
        </p:nvSpPr>
        <p:spPr>
          <a:xfrm>
            <a:off x="3367319" y="5423830"/>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8. Seek assistance</a:t>
            </a:r>
          </a:p>
        </p:txBody>
      </p:sp>
      <p:sp>
        <p:nvSpPr>
          <p:cNvPr id="62472" name="Title 1">
            <a:extLst>
              <a:ext uri="{FF2B5EF4-FFF2-40B4-BE49-F238E27FC236}">
                <a16:creationId xmlns:a16="http://schemas.microsoft.com/office/drawing/2014/main" id="{F05F0F0C-BEFD-5BD5-23E6-EF3CBF200C52}"/>
              </a:ext>
            </a:extLst>
          </p:cNvPr>
          <p:cNvSpPr>
            <a:spLocks noGrp="1"/>
          </p:cNvSpPr>
          <p:nvPr>
            <p:ph type="title"/>
          </p:nvPr>
        </p:nvSpPr>
        <p:spPr/>
        <p:txBody>
          <a:bodyPr/>
          <a:lstStyle/>
          <a:p>
            <a:pPr eaLnBrk="1" hangingPunct="1"/>
            <a:r>
              <a:rPr lang="en-US" altLang="en-US" dirty="0"/>
              <a:t>Respond to behaviours of concern</a:t>
            </a:r>
          </a:p>
        </p:txBody>
      </p:sp>
      <p:sp>
        <p:nvSpPr>
          <p:cNvPr id="62473" name="Content Placeholder 2">
            <a:extLst>
              <a:ext uri="{FF2B5EF4-FFF2-40B4-BE49-F238E27FC236}">
                <a16:creationId xmlns:a16="http://schemas.microsoft.com/office/drawing/2014/main" id="{137342EF-28A1-D153-3E2F-F3CAEC2A17C6}"/>
              </a:ext>
            </a:extLst>
          </p:cNvPr>
          <p:cNvSpPr>
            <a:spLocks noGrp="1"/>
          </p:cNvSpPr>
          <p:nvPr>
            <p:ph idx="1"/>
          </p:nvPr>
        </p:nvSpPr>
        <p:spPr>
          <a:xfrm>
            <a:off x="7939319" y="4059819"/>
            <a:ext cx="4024086" cy="567196"/>
          </a:xfrm>
        </p:spPr>
        <p:txBody>
          <a:bodyPr/>
          <a:lstStyle/>
          <a:p>
            <a:pPr eaLnBrk="1" hangingPunct="1"/>
            <a:r>
              <a:rPr lang="en-US" altLang="en-US" dirty="0"/>
              <a:t> A general guideline</a:t>
            </a:r>
          </a:p>
        </p:txBody>
      </p:sp>
      <p:sp>
        <p:nvSpPr>
          <p:cNvPr id="5" name="Rounded Rectangle 4">
            <a:extLst>
              <a:ext uri="{FF2B5EF4-FFF2-40B4-BE49-F238E27FC236}">
                <a16:creationId xmlns:a16="http://schemas.microsoft.com/office/drawing/2014/main" id="{FD6DDA0D-B416-4914-A91F-B16ACA22EA39}"/>
              </a:ext>
            </a:extLst>
          </p:cNvPr>
          <p:cNvSpPr/>
          <p:nvPr/>
        </p:nvSpPr>
        <p:spPr>
          <a:xfrm>
            <a:off x="166919" y="2013869"/>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1. Identify: behaviour, causes</a:t>
            </a:r>
          </a:p>
        </p:txBody>
      </p:sp>
      <p:sp>
        <p:nvSpPr>
          <p:cNvPr id="6" name="Rounded Rectangle 5">
            <a:extLst>
              <a:ext uri="{FF2B5EF4-FFF2-40B4-BE49-F238E27FC236}">
                <a16:creationId xmlns:a16="http://schemas.microsoft.com/office/drawing/2014/main" id="{84A803D6-02A2-106D-CDE3-C28244AE916E}"/>
              </a:ext>
            </a:extLst>
          </p:cNvPr>
          <p:cNvSpPr/>
          <p:nvPr/>
        </p:nvSpPr>
        <p:spPr>
          <a:xfrm>
            <a:off x="624119" y="2501006"/>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2. Ensure safety: you, others, exist dangers</a:t>
            </a:r>
          </a:p>
        </p:txBody>
      </p:sp>
      <p:sp>
        <p:nvSpPr>
          <p:cNvPr id="7" name="Rounded Rectangle 6">
            <a:extLst>
              <a:ext uri="{FF2B5EF4-FFF2-40B4-BE49-F238E27FC236}">
                <a16:creationId xmlns:a16="http://schemas.microsoft.com/office/drawing/2014/main" id="{A532C433-E7B7-0762-6010-CAD492E06D85}"/>
              </a:ext>
            </a:extLst>
          </p:cNvPr>
          <p:cNvSpPr/>
          <p:nvPr/>
        </p:nvSpPr>
        <p:spPr>
          <a:xfrm>
            <a:off x="1081319" y="2988143"/>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3. Act: the most appropriate response</a:t>
            </a:r>
          </a:p>
        </p:txBody>
      </p:sp>
      <p:sp>
        <p:nvSpPr>
          <p:cNvPr id="8" name="Rounded Rectangle 7">
            <a:extLst>
              <a:ext uri="{FF2B5EF4-FFF2-40B4-BE49-F238E27FC236}">
                <a16:creationId xmlns:a16="http://schemas.microsoft.com/office/drawing/2014/main" id="{E7091A98-1577-16A2-0AD3-E3C37805D99A}"/>
              </a:ext>
            </a:extLst>
          </p:cNvPr>
          <p:cNvSpPr/>
          <p:nvPr/>
        </p:nvSpPr>
        <p:spPr>
          <a:xfrm>
            <a:off x="1538519" y="3475280"/>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4. Communicate clearly:  Listen actively</a:t>
            </a:r>
          </a:p>
        </p:txBody>
      </p:sp>
      <p:sp>
        <p:nvSpPr>
          <p:cNvPr id="9" name="Rounded Rectangle 8">
            <a:extLst>
              <a:ext uri="{FF2B5EF4-FFF2-40B4-BE49-F238E27FC236}">
                <a16:creationId xmlns:a16="http://schemas.microsoft.com/office/drawing/2014/main" id="{CDCF469D-DAD1-2477-6423-88FCF7B9CDF6}"/>
              </a:ext>
            </a:extLst>
          </p:cNvPr>
          <p:cNvSpPr/>
          <p:nvPr/>
        </p:nvSpPr>
        <p:spPr>
          <a:xfrm>
            <a:off x="1995719" y="3962417"/>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dirty="0">
                <a:solidFill>
                  <a:srgbClr val="000000"/>
                </a:solidFill>
              </a:rPr>
              <a:t>5. When appropriate, challenge the behaviour</a:t>
            </a:r>
          </a:p>
        </p:txBody>
      </p:sp>
      <p:sp>
        <p:nvSpPr>
          <p:cNvPr id="10" name="Rounded Rectangle 9">
            <a:extLst>
              <a:ext uri="{FF2B5EF4-FFF2-40B4-BE49-F238E27FC236}">
                <a16:creationId xmlns:a16="http://schemas.microsoft.com/office/drawing/2014/main" id="{EB75AE2A-F2C5-D4A0-819D-ACAC46C8F978}"/>
              </a:ext>
            </a:extLst>
          </p:cNvPr>
          <p:cNvSpPr/>
          <p:nvPr/>
        </p:nvSpPr>
        <p:spPr>
          <a:xfrm>
            <a:off x="2452919" y="4449554"/>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100" b="1" dirty="0">
                <a:solidFill>
                  <a:srgbClr val="000000"/>
                </a:solidFill>
              </a:rPr>
              <a:t>6. Outline opportunities/options to change using positive encouragement</a:t>
            </a:r>
          </a:p>
        </p:txBody>
      </p:sp>
      <p:sp>
        <p:nvSpPr>
          <p:cNvPr id="11" name="Rounded Rectangle 10">
            <a:extLst>
              <a:ext uri="{FF2B5EF4-FFF2-40B4-BE49-F238E27FC236}">
                <a16:creationId xmlns:a16="http://schemas.microsoft.com/office/drawing/2014/main" id="{4A28D282-7429-BA32-9877-2C555ABBE793}"/>
              </a:ext>
            </a:extLst>
          </p:cNvPr>
          <p:cNvSpPr/>
          <p:nvPr/>
        </p:nvSpPr>
        <p:spPr>
          <a:xfrm>
            <a:off x="2910119" y="4936691"/>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100" b="1" dirty="0">
                <a:solidFill>
                  <a:srgbClr val="000000"/>
                </a:solidFill>
              </a:rPr>
              <a:t>7. Confirm the implications of continuing behaviour using clear, calm and objective language</a:t>
            </a:r>
          </a:p>
        </p:txBody>
      </p:sp>
      <p:sp>
        <p:nvSpPr>
          <p:cNvPr id="15" name="Left Arrow Callout 14">
            <a:extLst>
              <a:ext uri="{FF2B5EF4-FFF2-40B4-BE49-F238E27FC236}">
                <a16:creationId xmlns:a16="http://schemas.microsoft.com/office/drawing/2014/main" id="{BD785F26-7C27-786F-A46E-D2DA8EACD876}"/>
              </a:ext>
            </a:extLst>
          </p:cNvPr>
          <p:cNvSpPr/>
          <p:nvPr/>
        </p:nvSpPr>
        <p:spPr>
          <a:xfrm>
            <a:off x="7228119" y="2083495"/>
            <a:ext cx="2959100" cy="1752600"/>
          </a:xfrm>
          <a:prstGeom prst="leftArrowCallout">
            <a:avLst>
              <a:gd name="adj1" fmla="val 14130"/>
              <a:gd name="adj2" fmla="val 18478"/>
              <a:gd name="adj3" fmla="val 35326"/>
              <a:gd name="adj4" fmla="val 57555"/>
            </a:avLst>
          </a:prstGeom>
          <a:solidFill>
            <a:schemeClr val="accent2">
              <a:lumMod val="60000"/>
              <a:lumOff val="40000"/>
            </a:schemeClr>
          </a:solidFill>
          <a:ln>
            <a:no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000000"/>
                </a:solidFill>
              </a:rPr>
              <a:t>Like this one</a:t>
            </a:r>
          </a:p>
        </p:txBody>
      </p:sp>
      <p:sp>
        <p:nvSpPr>
          <p:cNvPr id="2" name="Rounded Rectangle 11">
            <a:extLst>
              <a:ext uri="{FF2B5EF4-FFF2-40B4-BE49-F238E27FC236}">
                <a16:creationId xmlns:a16="http://schemas.microsoft.com/office/drawing/2014/main" id="{0BB795D8-60AF-9662-BE9E-19BB02EC0F62}"/>
              </a:ext>
            </a:extLst>
          </p:cNvPr>
          <p:cNvSpPr/>
          <p:nvPr/>
        </p:nvSpPr>
        <p:spPr>
          <a:xfrm>
            <a:off x="3976919" y="5893943"/>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9. Report and record</a:t>
            </a:r>
          </a:p>
        </p:txBody>
      </p:sp>
      <p:sp>
        <p:nvSpPr>
          <p:cNvPr id="3" name="Rounded Rectangle 11">
            <a:extLst>
              <a:ext uri="{FF2B5EF4-FFF2-40B4-BE49-F238E27FC236}">
                <a16:creationId xmlns:a16="http://schemas.microsoft.com/office/drawing/2014/main" id="{B02C77BA-1113-16B5-B861-FC31BC296D37}"/>
              </a:ext>
            </a:extLst>
          </p:cNvPr>
          <p:cNvSpPr/>
          <p:nvPr/>
        </p:nvSpPr>
        <p:spPr>
          <a:xfrm>
            <a:off x="4484919" y="6416126"/>
            <a:ext cx="5486400" cy="381000"/>
          </a:xfrm>
          <a:prstGeom prst="roundRect">
            <a:avLst/>
          </a:prstGeom>
          <a:solidFill>
            <a:srgbClr val="B3EBFF"/>
          </a:solidFill>
          <a:ln>
            <a:noFill/>
          </a:ln>
          <a:scene3d>
            <a:camera prst="orthographicFront"/>
            <a:lightRig rig="soft" dir="t"/>
          </a:scene3d>
          <a:sp3d prstMaterial="plastic">
            <a:bevelT w="120650" h="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a:solidFill>
                  <a:srgbClr val="000000"/>
                </a:solidFill>
              </a:rPr>
              <a:t>10. Debrief</a:t>
            </a:r>
          </a:p>
        </p:txBody>
      </p:sp>
      <p:sp>
        <p:nvSpPr>
          <p:cNvPr id="14" name="TextBox 13">
            <a:extLst>
              <a:ext uri="{FF2B5EF4-FFF2-40B4-BE49-F238E27FC236}">
                <a16:creationId xmlns:a16="http://schemas.microsoft.com/office/drawing/2014/main" id="{19B0D460-8570-53A8-6477-84DBC051CE84}"/>
              </a:ext>
            </a:extLst>
          </p:cNvPr>
          <p:cNvSpPr txBox="1"/>
          <p:nvPr/>
        </p:nvSpPr>
        <p:spPr>
          <a:xfrm>
            <a:off x="156556" y="6427794"/>
            <a:ext cx="6102220"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Occupational violence and aggression</a:t>
            </a:r>
            <a:endParaRPr lang="en-AU" dirty="0"/>
          </a:p>
        </p:txBody>
      </p:sp>
      <p:pic>
        <p:nvPicPr>
          <p:cNvPr id="13" name="Picture 2" descr="Return Church">
            <a:hlinkClick r:id="rId5" action="ppaction://hlinksldjump"/>
            <a:extLst>
              <a:ext uri="{FF2B5EF4-FFF2-40B4-BE49-F238E27FC236}">
                <a16:creationId xmlns:a16="http://schemas.microsoft.com/office/drawing/2014/main" id="{A920D317-9DEC-44C2-275E-EA21CE97977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750" fill="hold"/>
                                        <p:tgtEl>
                                          <p:spTgt spid="11"/>
                                        </p:tgtEl>
                                        <p:attrNameLst>
                                          <p:attrName>ppt_x</p:attrName>
                                        </p:attrNameLst>
                                      </p:cBhvr>
                                      <p:tavLst>
                                        <p:tav tm="0">
                                          <p:val>
                                            <p:strVal val="#ppt_x"/>
                                          </p:val>
                                        </p:tav>
                                        <p:tav tm="100000">
                                          <p:val>
                                            <p:strVal val="#ppt_x"/>
                                          </p:val>
                                        </p:tav>
                                      </p:tavLst>
                                    </p:anim>
                                    <p:anim calcmode="lin" valueType="num">
                                      <p:cBhvr additive="base">
                                        <p:cTn id="32" dur="75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4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ppt_x"/>
                                          </p:val>
                                        </p:tav>
                                        <p:tav tm="100000">
                                          <p:val>
                                            <p:strVal val="#ppt_x"/>
                                          </p:val>
                                        </p:tav>
                                      </p:tavLst>
                                    </p:anim>
                                    <p:anim calcmode="lin" valueType="num">
                                      <p:cBhvr additive="base">
                                        <p:cTn id="36" dur="750" fill="hold"/>
                                        <p:tgtEl>
                                          <p:spTgt spid="12"/>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750"/>
                            </p:stCondLst>
                            <p:childTnLst>
                              <p:par>
                                <p:cTn id="38" presetID="22" presetClass="entr" presetSubtype="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par>
                                <p:cTn id="41" presetID="2" presetClass="entr" presetSubtype="4" fill="hold" nodeType="withEffect">
                                  <p:stCondLst>
                                    <p:cond delay="400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750" fill="hold"/>
                                        <p:tgtEl>
                                          <p:spTgt spid="2"/>
                                        </p:tgtEl>
                                        <p:attrNameLst>
                                          <p:attrName>ppt_x</p:attrName>
                                        </p:attrNameLst>
                                      </p:cBhvr>
                                      <p:tavLst>
                                        <p:tav tm="0">
                                          <p:val>
                                            <p:strVal val="#ppt_x"/>
                                          </p:val>
                                        </p:tav>
                                        <p:tav tm="100000">
                                          <p:val>
                                            <p:strVal val="#ppt_x"/>
                                          </p:val>
                                        </p:tav>
                                      </p:tavLst>
                                    </p:anim>
                                    <p:anim calcmode="lin" valueType="num">
                                      <p:cBhvr additive="base">
                                        <p:cTn id="44" dur="75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40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750" fill="hold"/>
                                        <p:tgtEl>
                                          <p:spTgt spid="3"/>
                                        </p:tgtEl>
                                        <p:attrNameLst>
                                          <p:attrName>ppt_x</p:attrName>
                                        </p:attrNameLst>
                                      </p:cBhvr>
                                      <p:tavLst>
                                        <p:tav tm="0">
                                          <p:val>
                                            <p:strVal val="#ppt_x"/>
                                          </p:val>
                                        </p:tav>
                                        <p:tav tm="100000">
                                          <p:val>
                                            <p:strVal val="#ppt_x"/>
                                          </p:val>
                                        </p:tav>
                                      </p:tavLst>
                                    </p:anim>
                                    <p:anim calcmode="lin" valueType="num">
                                      <p:cBhvr additive="base">
                                        <p:cTn id="4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785257" y="1153798"/>
            <a:ext cx="11176000" cy="443198"/>
          </a:xfrm>
        </p:spPr>
        <p:txBody>
          <a:bodyPr/>
          <a:lstStyle/>
          <a:p>
            <a:r>
              <a:rPr lang="en-US" sz="3200" dirty="0"/>
              <a:t>4. Case studies - deal with behaviours of concern</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sz="2400" dirty="0"/>
              <a:t>Case Study 1: You are a nurse working on the </a:t>
            </a:r>
            <a:r>
              <a:rPr lang="en-US" sz="2400" dirty="0" err="1"/>
              <a:t>paediatric</a:t>
            </a:r>
            <a:r>
              <a:rPr lang="en-US" sz="2400" dirty="0"/>
              <a:t> ward in a hospital. </a:t>
            </a:r>
          </a:p>
          <a:p>
            <a:pPr marL="0" indent="0">
              <a:buNone/>
            </a:pPr>
            <a:r>
              <a:rPr lang="en-US" sz="2400" dirty="0"/>
              <a:t>You notice an elderly man walking around your ward who you have never seen before. He looks to be disorientated and unsure of where he is going. </a:t>
            </a:r>
          </a:p>
          <a:p>
            <a:pPr marL="0" indent="0">
              <a:buNone/>
            </a:pPr>
            <a:r>
              <a:rPr lang="en-US" sz="2400" dirty="0"/>
              <a:t>You observe him and notice that he walks in one direction and then turns back walking in the direction he just came from. He seems to be lost.</a:t>
            </a: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38</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34714C-4C70-4937-2412-3F2B126C7211}"/>
              </a:ext>
            </a:extLst>
          </p:cNvPr>
          <p:cNvSpPr txBox="1"/>
          <p:nvPr/>
        </p:nvSpPr>
        <p:spPr>
          <a:xfrm>
            <a:off x="1055913" y="5094697"/>
            <a:ext cx="10294257" cy="1477328"/>
          </a:xfrm>
          <a:prstGeom prst="rect">
            <a:avLst/>
          </a:prstGeom>
          <a:noFill/>
        </p:spPr>
        <p:txBody>
          <a:bodyPr wrap="square">
            <a:spAutoFit/>
          </a:bodyPr>
          <a:lstStyle/>
          <a:p>
            <a:r>
              <a:rPr lang="en-US" dirty="0">
                <a:solidFill>
                  <a:srgbClr val="FF0000"/>
                </a:solidFill>
              </a:rPr>
              <a:t>This could potentially be an example of confusion or other cognitive behaviour. Make sure to treat this person with courtesy and respect, make sure to face them when approaching and ask them a series of simple questions. Slowly guide them to a private area that is free of distractions and try orientate them to the area. Try to get them a drink to help them trust you, once trust is established try to find out where they came from and guide them back to that area.</a:t>
            </a:r>
            <a:endParaRPr lang="en-AU" dirty="0">
              <a:solidFill>
                <a:srgbClr val="FF0000"/>
              </a:solidFill>
            </a:endParaRPr>
          </a:p>
        </p:txBody>
      </p:sp>
      <p:pic>
        <p:nvPicPr>
          <p:cNvPr id="8" name="Picture 7">
            <a:extLst>
              <a:ext uri="{FF2B5EF4-FFF2-40B4-BE49-F238E27FC236}">
                <a16:creationId xmlns:a16="http://schemas.microsoft.com/office/drawing/2014/main" id="{F2D1BF69-4FA4-00BD-4D3D-9CC79F352A80}"/>
              </a:ext>
            </a:extLst>
          </p:cNvPr>
          <p:cNvPicPr>
            <a:picLocks noChangeAspect="1"/>
          </p:cNvPicPr>
          <p:nvPr/>
        </p:nvPicPr>
        <p:blipFill>
          <a:blip r:embed="rId4"/>
          <a:stretch>
            <a:fillRect/>
          </a:stretch>
        </p:blipFill>
        <p:spPr>
          <a:xfrm>
            <a:off x="1055913" y="5094696"/>
            <a:ext cx="10294257" cy="1555371"/>
          </a:xfrm>
          <a:prstGeom prst="rect">
            <a:avLst/>
          </a:prstGeom>
        </p:spPr>
      </p:pic>
      <p:pic>
        <p:nvPicPr>
          <p:cNvPr id="6" name="Picture 2" descr="Return Church">
            <a:hlinkClick r:id="rId5" action="ppaction://hlinksldjump"/>
            <a:extLst>
              <a:ext uri="{FF2B5EF4-FFF2-40B4-BE49-F238E27FC236}">
                <a16:creationId xmlns:a16="http://schemas.microsoft.com/office/drawing/2014/main" id="{B88A8CBD-CEB5-3AB1-5E4B-DB3AD047458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76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785257" y="1153798"/>
            <a:ext cx="11176000" cy="443198"/>
          </a:xfrm>
        </p:spPr>
        <p:txBody>
          <a:bodyPr/>
          <a:lstStyle/>
          <a:p>
            <a:r>
              <a:rPr lang="en-US" sz="3200" dirty="0"/>
              <a:t>4. Case studies - deal with behaviours of concern</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sz="2400" dirty="0"/>
              <a:t>Case Study 2: You work as an orderly in the emergency department of a hospital. Paramedics have just dropped off two patients after a car accident, they have both been rushed into surgery. </a:t>
            </a:r>
          </a:p>
          <a:p>
            <a:pPr marL="0" indent="0">
              <a:buNone/>
            </a:pPr>
            <a:r>
              <a:rPr lang="en-US" sz="2400" dirty="0"/>
              <a:t>Shortly after the paramedics arrive some friends of the two patients arrive at the triage reception area demanding to know what has happened to their friends and if they are okay. </a:t>
            </a:r>
          </a:p>
          <a:p>
            <a:pPr marL="0" indent="0">
              <a:buNone/>
            </a:pPr>
            <a:r>
              <a:rPr lang="en-US" sz="2400" dirty="0"/>
              <a:t>One of them is slurring his words, stumbling around and acting aggressively towards the triage nurses. He is threatening to “bash them in the face” if they don’t tell him what is happening with his friends.</a:t>
            </a: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39</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08328E-042D-AA3B-0297-08DCBEC31029}"/>
              </a:ext>
            </a:extLst>
          </p:cNvPr>
          <p:cNvSpPr txBox="1"/>
          <p:nvPr/>
        </p:nvSpPr>
        <p:spPr>
          <a:xfrm>
            <a:off x="796561" y="5161473"/>
            <a:ext cx="10598878" cy="1200329"/>
          </a:xfrm>
          <a:prstGeom prst="rect">
            <a:avLst/>
          </a:prstGeom>
          <a:noFill/>
        </p:spPr>
        <p:txBody>
          <a:bodyPr wrap="square">
            <a:spAutoFit/>
          </a:bodyPr>
          <a:lstStyle/>
          <a:p>
            <a:r>
              <a:rPr lang="en-US" dirty="0">
                <a:solidFill>
                  <a:srgbClr val="FF0000"/>
                </a:solidFill>
              </a:rPr>
              <a:t>This is an example of aggressive intoxicated behaviour. You need to keep your distance from this person and protect yourself. It is important to try and calm this person down by talking slowly with a calm low voice and ask lots of questions in a positive manner. The most important thing is not to aggravate them any more by raising your voice at them.</a:t>
            </a:r>
            <a:endParaRPr lang="en-AU" dirty="0">
              <a:solidFill>
                <a:srgbClr val="FF0000"/>
              </a:solidFill>
            </a:endParaRPr>
          </a:p>
        </p:txBody>
      </p:sp>
      <p:pic>
        <p:nvPicPr>
          <p:cNvPr id="8" name="Picture 7">
            <a:extLst>
              <a:ext uri="{FF2B5EF4-FFF2-40B4-BE49-F238E27FC236}">
                <a16:creationId xmlns:a16="http://schemas.microsoft.com/office/drawing/2014/main" id="{5A7BEB00-0159-4542-6C16-82CBF9D6B7E6}"/>
              </a:ext>
            </a:extLst>
          </p:cNvPr>
          <p:cNvPicPr>
            <a:picLocks noChangeAspect="1"/>
          </p:cNvPicPr>
          <p:nvPr/>
        </p:nvPicPr>
        <p:blipFill>
          <a:blip r:embed="rId3"/>
          <a:stretch>
            <a:fillRect/>
          </a:stretch>
        </p:blipFill>
        <p:spPr>
          <a:xfrm>
            <a:off x="629587" y="5094696"/>
            <a:ext cx="10720583" cy="1555371"/>
          </a:xfrm>
          <a:prstGeom prst="rect">
            <a:avLst/>
          </a:prstGeom>
        </p:spPr>
      </p:pic>
      <p:pic>
        <p:nvPicPr>
          <p:cNvPr id="6" name="Picture 2" descr="Return Church">
            <a:hlinkClick r:id="rId4" action="ppaction://hlinksldjump"/>
            <a:extLst>
              <a:ext uri="{FF2B5EF4-FFF2-40B4-BE49-F238E27FC236}">
                <a16:creationId xmlns:a16="http://schemas.microsoft.com/office/drawing/2014/main" id="{AD47EEF2-D78F-BB2D-B3A6-F77EA1892B2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04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p:txBody>
          <a:bodyPr/>
          <a:lstStyle/>
          <a:p>
            <a:pPr eaLnBrk="1" hangingPunct="1"/>
            <a:r>
              <a:rPr lang="en-US" altLang="en-US" dirty="0"/>
              <a:t>Observe individuals</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198536" y="1698625"/>
            <a:ext cx="8686800" cy="5159375"/>
          </a:xfrm>
        </p:spPr>
        <p:txBody>
          <a:bodyPr/>
          <a:lstStyle/>
          <a:p>
            <a:pPr eaLnBrk="1" hangingPunct="1"/>
            <a:r>
              <a:rPr lang="en-US" altLang="en-US" sz="2400" dirty="0"/>
              <a:t>Use formal and informal methods to observe</a:t>
            </a:r>
          </a:p>
          <a:p>
            <a:pPr eaLnBrk="1" hangingPunct="1"/>
            <a:r>
              <a:rPr lang="en-US" altLang="en-US" sz="2400" dirty="0"/>
              <a:t>Preventative and defusing strategies</a:t>
            </a:r>
          </a:p>
          <a:p>
            <a:pPr lvl="1" eaLnBrk="1" hangingPunct="1"/>
            <a:r>
              <a:rPr lang="en-US" altLang="en-US" sz="2000" dirty="0"/>
              <a:t>Diversion tactics</a:t>
            </a:r>
          </a:p>
          <a:p>
            <a:pPr lvl="1" eaLnBrk="1" hangingPunct="1"/>
            <a:r>
              <a:rPr lang="en-US" altLang="en-US" sz="2000" dirty="0"/>
              <a:t>De-escalation</a:t>
            </a:r>
          </a:p>
          <a:p>
            <a:pPr lvl="1" eaLnBrk="1" hangingPunct="1"/>
            <a:r>
              <a:rPr lang="en-US" altLang="en-US" sz="2000" dirty="0"/>
              <a:t>Engage in conversation</a:t>
            </a:r>
          </a:p>
          <a:p>
            <a:pPr lvl="1" eaLnBrk="1" hangingPunct="1"/>
            <a:r>
              <a:rPr lang="en-US" altLang="en-US" sz="2000" dirty="0"/>
              <a:t>Use a quiet space</a:t>
            </a:r>
          </a:p>
          <a:p>
            <a:pPr eaLnBrk="1" hangingPunct="1"/>
            <a:r>
              <a:rPr lang="en-US" altLang="en-US" sz="2400" dirty="0"/>
              <a:t>Recognise conflict situations</a:t>
            </a:r>
          </a:p>
          <a:p>
            <a:pPr lvl="1" eaLnBrk="1" hangingPunct="1"/>
            <a:r>
              <a:rPr lang="en-US" altLang="en-US" sz="2000" dirty="0"/>
              <a:t>Grief</a:t>
            </a:r>
          </a:p>
          <a:p>
            <a:pPr lvl="1" eaLnBrk="1" hangingPunct="1"/>
            <a:r>
              <a:rPr lang="en-US" altLang="en-US" sz="2000" dirty="0"/>
              <a:t>Poor communication</a:t>
            </a:r>
          </a:p>
          <a:p>
            <a:pPr lvl="1" eaLnBrk="1" hangingPunct="1"/>
            <a:r>
              <a:rPr lang="en-US" altLang="en-US" sz="2000" dirty="0"/>
              <a:t>Financial struggles</a:t>
            </a:r>
          </a:p>
          <a:p>
            <a:pPr lvl="1" eaLnBrk="1" hangingPunct="1"/>
            <a:r>
              <a:rPr lang="en-US" altLang="en-US" sz="2000" dirty="0"/>
              <a:t>Waiting times and limited resources</a:t>
            </a:r>
          </a:p>
          <a:p>
            <a:pPr lvl="1" eaLnBrk="1" hangingPunct="1"/>
            <a:r>
              <a:rPr lang="en-US" altLang="en-US" sz="2000" dirty="0"/>
              <a:t>Service</a:t>
            </a:r>
          </a:p>
          <a:p>
            <a:pPr lvl="1" eaLnBrk="1" hangingPunct="1"/>
            <a:r>
              <a:rPr lang="en-US" altLang="en-US" sz="2000" dirty="0"/>
              <a:t>Intoxication</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4</a:t>
            </a:fld>
            <a:endParaRPr lang="en-US" altLang="en-US">
              <a:solidFill>
                <a:srgbClr val="1D528D"/>
              </a:solidFill>
            </a:endParaRPr>
          </a:p>
        </p:txBody>
      </p:sp>
      <p:sp>
        <p:nvSpPr>
          <p:cNvPr id="5" name="TextBox 4">
            <a:extLst>
              <a:ext uri="{FF2B5EF4-FFF2-40B4-BE49-F238E27FC236}">
                <a16:creationId xmlns:a16="http://schemas.microsoft.com/office/drawing/2014/main" id="{6D510F7E-412C-2F3C-B3FF-C9D0EA3FEC9F}"/>
              </a:ext>
            </a:extLst>
          </p:cNvPr>
          <p:cNvSpPr txBox="1"/>
          <p:nvPr/>
        </p:nvSpPr>
        <p:spPr>
          <a:xfrm>
            <a:off x="5890208" y="2789726"/>
            <a:ext cx="6103256"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De-Escalating an Argument - YouTube</a:t>
            </a:r>
            <a:endParaRPr lang="en-AU" dirty="0"/>
          </a:p>
        </p:txBody>
      </p:sp>
      <p:sp>
        <p:nvSpPr>
          <p:cNvPr id="3" name="TextBox 2">
            <a:extLst>
              <a:ext uri="{FF2B5EF4-FFF2-40B4-BE49-F238E27FC236}">
                <a16:creationId xmlns:a16="http://schemas.microsoft.com/office/drawing/2014/main" id="{D4AA5017-F620-87C8-60DA-CC6ABA5B9C00}"/>
              </a:ext>
            </a:extLst>
          </p:cNvPr>
          <p:cNvSpPr txBox="1"/>
          <p:nvPr/>
        </p:nvSpPr>
        <p:spPr>
          <a:xfrm>
            <a:off x="5890208" y="4392518"/>
            <a:ext cx="6102220" cy="369332"/>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Resolving Conflict - YouTube</a:t>
            </a:r>
            <a:endParaRPr lang="en-AU" dirty="0"/>
          </a:p>
        </p:txBody>
      </p:sp>
      <p:sp>
        <p:nvSpPr>
          <p:cNvPr id="6" name="TextBox 5">
            <a:extLst>
              <a:ext uri="{FF2B5EF4-FFF2-40B4-BE49-F238E27FC236}">
                <a16:creationId xmlns:a16="http://schemas.microsoft.com/office/drawing/2014/main" id="{5FBB2B9E-B1DC-21EB-D4D9-448AB678D219}"/>
              </a:ext>
            </a:extLst>
          </p:cNvPr>
          <p:cNvSpPr txBox="1"/>
          <p:nvPr/>
        </p:nvSpPr>
        <p:spPr>
          <a:xfrm>
            <a:off x="5890208" y="5364864"/>
            <a:ext cx="6102220" cy="1200329"/>
          </a:xfrm>
          <a:prstGeom prst="rect">
            <a:avLst/>
          </a:prstGeom>
          <a:noFill/>
        </p:spPr>
        <p:txBody>
          <a:bodyPr wrap="square">
            <a:spAutoFit/>
          </a:bodyPr>
          <a:lstStyle/>
          <a:p>
            <a:r>
              <a:rPr lang="en-AU" sz="1800" b="1" dirty="0">
                <a:effectLst/>
                <a:latin typeface="Calibri" panose="020F0502020204030204" pitchFamily="34" charset="0"/>
                <a:ea typeface="Calibri" panose="020F0502020204030204" pitchFamily="34" charset="0"/>
              </a:rPr>
              <a:t>Access </a:t>
            </a:r>
            <a:r>
              <a:rPr lang="en-AU" sz="1800" dirty="0">
                <a:effectLst/>
                <a:latin typeface="Calibri" panose="020F0502020204030204" pitchFamily="34" charset="0"/>
                <a:ea typeface="Calibri" panose="020F0502020204030204" pitchFamily="34" charset="0"/>
              </a:rPr>
              <a:t>HELP with Emotional and Behavioural Concerns in Adults with Intellectual and Developmental Disabilities: </a:t>
            </a:r>
            <a:r>
              <a:rPr lang="en-AU" sz="1800" u="sng" dirty="0">
                <a:solidFill>
                  <a:srgbClr val="0563C1"/>
                </a:solidFill>
                <a:effectLst/>
                <a:latin typeface="Calibri" panose="020F0502020204030204" pitchFamily="34" charset="0"/>
                <a:ea typeface="Calibri" panose="020F0502020204030204" pitchFamily="34" charset="0"/>
                <a:hlinkClick r:id="rId6"/>
              </a:rPr>
              <a:t>https://ddprimarycare.surreyplace.ca/tools-2/mental-health/guide-to-understanding-behaviour/</a:t>
            </a:r>
            <a:endParaRPr lang="en-AU" dirty="0"/>
          </a:p>
        </p:txBody>
      </p:sp>
      <p:pic>
        <p:nvPicPr>
          <p:cNvPr id="2" name="Picture 2" descr="Return Church">
            <a:hlinkClick r:id="rId7" action="ppaction://hlinksldjump"/>
            <a:extLst>
              <a:ext uri="{FF2B5EF4-FFF2-40B4-BE49-F238E27FC236}">
                <a16:creationId xmlns:a16="http://schemas.microsoft.com/office/drawing/2014/main" id="{6BEE1B6D-E4DA-8341-1538-99FA5D5F197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799772" y="1153798"/>
            <a:ext cx="11176000" cy="443198"/>
          </a:xfrm>
        </p:spPr>
        <p:txBody>
          <a:bodyPr/>
          <a:lstStyle/>
          <a:p>
            <a:r>
              <a:rPr lang="en-US" sz="3200" dirty="0"/>
              <a:t>4. Case studies - deal with behaviours of concern</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sz="2400" dirty="0"/>
              <a:t>Case Study 3: You are a medical receptionist for a family medical clinic in Westcott. A new doctor has just been appointed to the practice. </a:t>
            </a:r>
          </a:p>
          <a:p>
            <a:pPr marL="0" indent="0">
              <a:buNone/>
            </a:pPr>
            <a:r>
              <a:rPr lang="en-US" sz="2400" dirty="0"/>
              <a:t>He is overly friendly and you feel that he often gets too close to you when speaking. He leans over you unnecessarily when you ask him about patient billing information. </a:t>
            </a:r>
          </a:p>
          <a:p>
            <a:pPr marL="0" indent="0">
              <a:buNone/>
            </a:pPr>
            <a:r>
              <a:rPr lang="en-US" sz="2400" dirty="0"/>
              <a:t>He also asks a lot of questions you find to be very personal and inappropriate for the workplace. He is making you feel uncomfortable at work and you do whatever you can to avoid contact with him.</a:t>
            </a: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40</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BF36F0-DF6E-FA26-D2A6-555F1881C95B}"/>
              </a:ext>
            </a:extLst>
          </p:cNvPr>
          <p:cNvSpPr txBox="1"/>
          <p:nvPr/>
        </p:nvSpPr>
        <p:spPr>
          <a:xfrm>
            <a:off x="1312264" y="4953540"/>
            <a:ext cx="9567472" cy="1200329"/>
          </a:xfrm>
          <a:prstGeom prst="rect">
            <a:avLst/>
          </a:prstGeom>
          <a:noFill/>
        </p:spPr>
        <p:txBody>
          <a:bodyPr wrap="square">
            <a:spAutoFit/>
          </a:bodyPr>
          <a:lstStyle/>
          <a:p>
            <a:r>
              <a:rPr lang="en-US" dirty="0">
                <a:solidFill>
                  <a:srgbClr val="FF0000"/>
                </a:solidFill>
              </a:rPr>
              <a:t>This is an example of intrusive behaviour, you need to guide them away from this behaviour by diverting their attention to something else or trying to change the topic. Finally you will need to explain to them that this is intrusive behaviour and it is inappropriate, especially in the work environment. </a:t>
            </a:r>
            <a:endParaRPr lang="en-AU" dirty="0">
              <a:solidFill>
                <a:srgbClr val="FF0000"/>
              </a:solidFill>
            </a:endParaRPr>
          </a:p>
        </p:txBody>
      </p:sp>
      <p:pic>
        <p:nvPicPr>
          <p:cNvPr id="8" name="Picture 7">
            <a:extLst>
              <a:ext uri="{FF2B5EF4-FFF2-40B4-BE49-F238E27FC236}">
                <a16:creationId xmlns:a16="http://schemas.microsoft.com/office/drawing/2014/main" id="{B9C9F8E7-9442-11AB-24FE-D364794A8DA4}"/>
              </a:ext>
            </a:extLst>
          </p:cNvPr>
          <p:cNvPicPr>
            <a:picLocks noChangeAspect="1"/>
          </p:cNvPicPr>
          <p:nvPr/>
        </p:nvPicPr>
        <p:blipFill>
          <a:blip r:embed="rId3"/>
          <a:stretch>
            <a:fillRect/>
          </a:stretch>
        </p:blipFill>
        <p:spPr>
          <a:xfrm>
            <a:off x="735708" y="4956554"/>
            <a:ext cx="10720583" cy="1555371"/>
          </a:xfrm>
          <a:prstGeom prst="rect">
            <a:avLst/>
          </a:prstGeom>
        </p:spPr>
      </p:pic>
      <p:pic>
        <p:nvPicPr>
          <p:cNvPr id="6" name="Picture 2" descr="Return Church">
            <a:hlinkClick r:id="rId4" action="ppaction://hlinksldjump"/>
            <a:extLst>
              <a:ext uri="{FF2B5EF4-FFF2-40B4-BE49-F238E27FC236}">
                <a16:creationId xmlns:a16="http://schemas.microsoft.com/office/drawing/2014/main" id="{FA6DAEAD-0ADA-A096-96A1-CA54C0A558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10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683657" y="1138263"/>
            <a:ext cx="11176000" cy="443198"/>
          </a:xfrm>
        </p:spPr>
        <p:txBody>
          <a:bodyPr/>
          <a:lstStyle/>
          <a:p>
            <a:r>
              <a:rPr lang="en-US" sz="3200" dirty="0"/>
              <a:t>4. Case studies - deal with behaviours of concern</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787525"/>
            <a:ext cx="11176000" cy="4724400"/>
          </a:xfrm>
        </p:spPr>
        <p:txBody>
          <a:bodyPr/>
          <a:lstStyle/>
          <a:p>
            <a:pPr marL="0" indent="0">
              <a:buNone/>
            </a:pPr>
            <a:r>
              <a:rPr lang="en-US" sz="2400"/>
              <a:t>Case Study 4: You are a youth worker at a mental health facility. As part of your role you visit schools in the local area and present sessions on positive mental health to educate school students on the importance of taking care of their mental health and regularly taking time out from school work to de-stress, spend time with friends and unwind. </a:t>
            </a:r>
          </a:p>
          <a:p>
            <a:pPr marL="0" indent="0">
              <a:buNone/>
            </a:pPr>
            <a:r>
              <a:rPr lang="en-US" sz="2400"/>
              <a:t>As part of the talk you run a series of activities, which are designed to get students out of their seats, moving around the room and talking to one another. </a:t>
            </a:r>
          </a:p>
          <a:p>
            <a:pPr marL="0" indent="0">
              <a:buNone/>
            </a:pPr>
            <a:r>
              <a:rPr lang="en-US" sz="2400"/>
              <a:t>During one of the activities you notice a girl sitting by herself, not interacting with the group, she looks sad, pale, tired and underweight. You approach the girl to ask why she is not joining in. You notice cuts on her thigh, which she quickly covers up and responds by telling you to mind your own business.</a:t>
            </a: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41</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EF7142-EB97-1350-67CF-9824E306564A}"/>
              </a:ext>
            </a:extLst>
          </p:cNvPr>
          <p:cNvSpPr txBox="1"/>
          <p:nvPr/>
        </p:nvSpPr>
        <p:spPr>
          <a:xfrm>
            <a:off x="373741" y="5556362"/>
            <a:ext cx="11586029" cy="1200329"/>
          </a:xfrm>
          <a:prstGeom prst="rect">
            <a:avLst/>
          </a:prstGeom>
          <a:noFill/>
        </p:spPr>
        <p:txBody>
          <a:bodyPr wrap="square">
            <a:spAutoFit/>
          </a:bodyPr>
          <a:lstStyle/>
          <a:p>
            <a:r>
              <a:rPr lang="en-US" dirty="0">
                <a:solidFill>
                  <a:srgbClr val="FF0000"/>
                </a:solidFill>
              </a:rPr>
              <a:t>This is an example of self-destructive behaviour, this person has to be monitored closely, it is very important to be supportive, encouraging and reassuring. Speak to them about their situation in a private room and definitely not in front of the other students. In this situation she is more likely to tell you to mind your own business. Make sure to involve their support network including family and friends. </a:t>
            </a:r>
            <a:endParaRPr lang="en-AU" dirty="0">
              <a:solidFill>
                <a:srgbClr val="FF0000"/>
              </a:solidFill>
            </a:endParaRPr>
          </a:p>
        </p:txBody>
      </p:sp>
      <p:pic>
        <p:nvPicPr>
          <p:cNvPr id="8" name="Picture 7">
            <a:extLst>
              <a:ext uri="{FF2B5EF4-FFF2-40B4-BE49-F238E27FC236}">
                <a16:creationId xmlns:a16="http://schemas.microsoft.com/office/drawing/2014/main" id="{7D9E0C92-2E5A-71CB-C76A-B45331800DF5}"/>
              </a:ext>
            </a:extLst>
          </p:cNvPr>
          <p:cNvPicPr>
            <a:picLocks noChangeAspect="1"/>
          </p:cNvPicPr>
          <p:nvPr/>
        </p:nvPicPr>
        <p:blipFill>
          <a:blip r:embed="rId3"/>
          <a:stretch>
            <a:fillRect/>
          </a:stretch>
        </p:blipFill>
        <p:spPr>
          <a:xfrm>
            <a:off x="414579" y="5556362"/>
            <a:ext cx="11269421" cy="1301638"/>
          </a:xfrm>
          <a:prstGeom prst="rect">
            <a:avLst/>
          </a:prstGeom>
        </p:spPr>
      </p:pic>
      <p:pic>
        <p:nvPicPr>
          <p:cNvPr id="6" name="Picture 2" descr="Return Church">
            <a:hlinkClick r:id="rId4" action="ppaction://hlinksldjump"/>
            <a:extLst>
              <a:ext uri="{FF2B5EF4-FFF2-40B4-BE49-F238E27FC236}">
                <a16:creationId xmlns:a16="http://schemas.microsoft.com/office/drawing/2014/main" id="{B5408FF3-24EC-22CD-3FCC-992295FA14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87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741714" y="1153798"/>
            <a:ext cx="11176000" cy="443198"/>
          </a:xfrm>
        </p:spPr>
        <p:txBody>
          <a:bodyPr/>
          <a:lstStyle/>
          <a:p>
            <a:r>
              <a:rPr lang="en-US" sz="3200" dirty="0"/>
              <a:t>4. Case studies - deal with behaviours of concern</a:t>
            </a: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508000" y="1925667"/>
            <a:ext cx="11176000" cy="4724400"/>
          </a:xfrm>
        </p:spPr>
        <p:txBody>
          <a:bodyPr/>
          <a:lstStyle/>
          <a:p>
            <a:pPr marL="0" indent="0">
              <a:buNone/>
            </a:pPr>
            <a:r>
              <a:rPr lang="en-US" sz="2400" dirty="0"/>
              <a:t>Case Study 5: You work as a nurse’s assistant at an aged care facility. You go to bathe a client, </a:t>
            </a:r>
            <a:r>
              <a:rPr lang="en-US" sz="2400" dirty="0" err="1"/>
              <a:t>Mrs</a:t>
            </a:r>
            <a:r>
              <a:rPr lang="en-US" sz="2400" dirty="0"/>
              <a:t> Baker and find that she is not in her room.</a:t>
            </a:r>
          </a:p>
          <a:p>
            <a:pPr marL="0" indent="0">
              <a:buNone/>
            </a:pPr>
            <a:r>
              <a:rPr lang="en-US" sz="2400" dirty="0"/>
              <a:t> You search the wing of the facility but cannot find her. After searching for over thirty minutes and alerting all staff, a colleague from the North wing of the facility contacts you to tell you that they have located </a:t>
            </a:r>
            <a:r>
              <a:rPr lang="en-US" sz="2400" dirty="0" err="1"/>
              <a:t>Mrs</a:t>
            </a:r>
            <a:r>
              <a:rPr lang="en-US" sz="2400" dirty="0"/>
              <a:t> Baker in the recreation room. You make your way to the recreation room to collect her. </a:t>
            </a:r>
            <a:endParaRPr lang="en-AU" sz="24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42</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FBFE43-F4CB-6E9A-AFE5-7C8BDC16C335}"/>
              </a:ext>
            </a:extLst>
          </p:cNvPr>
          <p:cNvSpPr txBox="1"/>
          <p:nvPr/>
        </p:nvSpPr>
        <p:spPr>
          <a:xfrm>
            <a:off x="889000" y="4761326"/>
            <a:ext cx="10414000" cy="1200329"/>
          </a:xfrm>
          <a:prstGeom prst="rect">
            <a:avLst/>
          </a:prstGeom>
          <a:noFill/>
        </p:spPr>
        <p:txBody>
          <a:bodyPr wrap="square">
            <a:spAutoFit/>
          </a:bodyPr>
          <a:lstStyle/>
          <a:p>
            <a:r>
              <a:rPr lang="en-US" dirty="0">
                <a:solidFill>
                  <a:srgbClr val="FF0000"/>
                </a:solidFill>
              </a:rPr>
              <a:t>This person is showing wandering behaviour. It is important to gently guide them back to where they should be, do not tell her off, instead use diversional tactics to guide them back to where they should be. Try to determine the reason for their wandering and set up their environment to prevent them from wandering next time. </a:t>
            </a:r>
            <a:endParaRPr lang="en-AU" dirty="0">
              <a:solidFill>
                <a:srgbClr val="FF0000"/>
              </a:solidFill>
            </a:endParaRPr>
          </a:p>
        </p:txBody>
      </p:sp>
      <p:pic>
        <p:nvPicPr>
          <p:cNvPr id="8" name="Picture 7">
            <a:extLst>
              <a:ext uri="{FF2B5EF4-FFF2-40B4-BE49-F238E27FC236}">
                <a16:creationId xmlns:a16="http://schemas.microsoft.com/office/drawing/2014/main" id="{3C6B00A4-2C35-2C52-F25D-360F46A71A91}"/>
              </a:ext>
            </a:extLst>
          </p:cNvPr>
          <p:cNvPicPr>
            <a:picLocks noChangeAspect="1"/>
          </p:cNvPicPr>
          <p:nvPr/>
        </p:nvPicPr>
        <p:blipFill>
          <a:blip r:embed="rId3"/>
          <a:stretch>
            <a:fillRect/>
          </a:stretch>
        </p:blipFill>
        <p:spPr>
          <a:xfrm>
            <a:off x="414579" y="4660017"/>
            <a:ext cx="11269421" cy="1301638"/>
          </a:xfrm>
          <a:prstGeom prst="rect">
            <a:avLst/>
          </a:prstGeom>
        </p:spPr>
      </p:pic>
      <p:pic>
        <p:nvPicPr>
          <p:cNvPr id="6" name="Picture 2" descr="Return Church">
            <a:hlinkClick r:id="rId4" action="ppaction://hlinksldjump"/>
            <a:extLst>
              <a:ext uri="{FF2B5EF4-FFF2-40B4-BE49-F238E27FC236}">
                <a16:creationId xmlns:a16="http://schemas.microsoft.com/office/drawing/2014/main" id="{DE2A357B-CF9C-BFFD-CCB4-62D88655DE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21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05F58B85-95E1-8A75-941F-1A8BD920A949}"/>
              </a:ext>
            </a:extLst>
          </p:cNvPr>
          <p:cNvSpPr>
            <a:spLocks noGrp="1"/>
          </p:cNvSpPr>
          <p:nvPr>
            <p:ph type="title"/>
          </p:nvPr>
        </p:nvSpPr>
        <p:spPr>
          <a:xfrm>
            <a:off x="1981200" y="428739"/>
            <a:ext cx="8353425" cy="868362"/>
          </a:xfrm>
        </p:spPr>
        <p:txBody>
          <a:bodyPr/>
          <a:lstStyle/>
          <a:p>
            <a:pPr eaLnBrk="1" hangingPunct="1"/>
            <a:r>
              <a:rPr lang="en-US" altLang="en-US" dirty="0"/>
              <a:t>Respond to behaviours of concern</a:t>
            </a:r>
          </a:p>
        </p:txBody>
      </p:sp>
      <p:sp>
        <p:nvSpPr>
          <p:cNvPr id="25603" name="Text Placeholder 5">
            <a:extLst>
              <a:ext uri="{FF2B5EF4-FFF2-40B4-BE49-F238E27FC236}">
                <a16:creationId xmlns:a16="http://schemas.microsoft.com/office/drawing/2014/main" id="{D854BB3C-F1F6-9CB9-7B3E-737B5C62F701}"/>
              </a:ext>
            </a:extLst>
          </p:cNvPr>
          <p:cNvSpPr>
            <a:spLocks noGrp="1"/>
          </p:cNvSpPr>
          <p:nvPr>
            <p:ph type="body" idx="1"/>
          </p:nvPr>
        </p:nvSpPr>
        <p:spPr>
          <a:xfrm>
            <a:off x="1673225" y="1870415"/>
            <a:ext cx="4904468" cy="639763"/>
          </a:xfrm>
        </p:spPr>
        <p:txBody>
          <a:bodyPr/>
          <a:lstStyle/>
          <a:p>
            <a:pPr eaLnBrk="1" hangingPunct="1"/>
            <a:r>
              <a:rPr lang="en-US" altLang="en-US" dirty="0"/>
              <a:t>Implications of continued behaviours of concern</a:t>
            </a:r>
          </a:p>
        </p:txBody>
      </p:sp>
      <p:sp>
        <p:nvSpPr>
          <p:cNvPr id="7" name="Content Placeholder 6">
            <a:extLst>
              <a:ext uri="{FF2B5EF4-FFF2-40B4-BE49-F238E27FC236}">
                <a16:creationId xmlns:a16="http://schemas.microsoft.com/office/drawing/2014/main" id="{5DA3EB9E-7417-FBDF-EDFD-ACC389A08B85}"/>
              </a:ext>
            </a:extLst>
          </p:cNvPr>
          <p:cNvSpPr>
            <a:spLocks noGrp="1"/>
          </p:cNvSpPr>
          <p:nvPr>
            <p:ph sz="half" idx="2"/>
          </p:nvPr>
        </p:nvSpPr>
        <p:spPr>
          <a:xfrm>
            <a:off x="1587501" y="2560071"/>
            <a:ext cx="3733800" cy="3951287"/>
          </a:xfrm>
        </p:spPr>
        <p:txBody>
          <a:bodyPr/>
          <a:lstStyle/>
          <a:p>
            <a:pPr eaLnBrk="1" hangingPunct="1">
              <a:spcBef>
                <a:spcPct val="0"/>
              </a:spcBef>
              <a:spcAft>
                <a:spcPts val="600"/>
              </a:spcAft>
              <a:buFont typeface="Wingdings" panose="05000000000000000000" pitchFamily="2" charset="2"/>
              <a:buChar char="ü"/>
            </a:pPr>
            <a:r>
              <a:rPr lang="en-US" altLang="en-US" sz="2000" dirty="0"/>
              <a:t>The goal when dealing with behaviours of concern is to give the person the information in a clear and calm manner in the hope that it the situation will defuse, and the person will cease the behaviour of concern sometime thereafter. </a:t>
            </a:r>
          </a:p>
        </p:txBody>
      </p:sp>
      <p:sp>
        <p:nvSpPr>
          <p:cNvPr id="25605" name="Text Placeholder 7">
            <a:extLst>
              <a:ext uri="{FF2B5EF4-FFF2-40B4-BE49-F238E27FC236}">
                <a16:creationId xmlns:a16="http://schemas.microsoft.com/office/drawing/2014/main" id="{82B3C8D7-DCFA-8B25-1EA0-4BEFF3906859}"/>
              </a:ext>
            </a:extLst>
          </p:cNvPr>
          <p:cNvSpPr>
            <a:spLocks noGrp="1"/>
          </p:cNvSpPr>
          <p:nvPr>
            <p:ph type="body" sz="quarter" idx="3"/>
          </p:nvPr>
        </p:nvSpPr>
        <p:spPr>
          <a:xfrm>
            <a:off x="6021388" y="1676400"/>
            <a:ext cx="4497387" cy="639763"/>
          </a:xfrm>
        </p:spPr>
        <p:txBody>
          <a:bodyPr/>
          <a:lstStyle/>
          <a:p>
            <a:pPr eaLnBrk="1" hangingPunct="1"/>
            <a:r>
              <a:rPr lang="en-US" altLang="en-US" dirty="0"/>
              <a:t>Ensure Safety of Self and Others</a:t>
            </a:r>
          </a:p>
        </p:txBody>
      </p:sp>
      <p:sp>
        <p:nvSpPr>
          <p:cNvPr id="9" name="Content Placeholder 8">
            <a:extLst>
              <a:ext uri="{FF2B5EF4-FFF2-40B4-BE49-F238E27FC236}">
                <a16:creationId xmlns:a16="http://schemas.microsoft.com/office/drawing/2014/main" id="{EFE60AEB-865F-31D3-A7B4-37584E4AF431}"/>
              </a:ext>
            </a:extLst>
          </p:cNvPr>
          <p:cNvSpPr>
            <a:spLocks noGrp="1"/>
          </p:cNvSpPr>
          <p:nvPr>
            <p:ph sz="quarter" idx="4"/>
          </p:nvPr>
        </p:nvSpPr>
        <p:spPr>
          <a:xfrm>
            <a:off x="5867400" y="2286000"/>
            <a:ext cx="5308600" cy="3951288"/>
          </a:xfrm>
        </p:spPr>
        <p:txBody>
          <a:bodyPr/>
          <a:lstStyle/>
          <a:p>
            <a:pPr eaLnBrk="1" hangingPunct="1">
              <a:spcBef>
                <a:spcPct val="0"/>
              </a:spcBef>
              <a:spcAft>
                <a:spcPts val="600"/>
              </a:spcAft>
              <a:buFont typeface="Wingdings" panose="05000000000000000000" pitchFamily="2" charset="2"/>
              <a:buChar char="ü"/>
            </a:pPr>
            <a:r>
              <a:rPr lang="en-US" altLang="en-US" sz="2000" dirty="0"/>
              <a:t>Be prepared</a:t>
            </a:r>
          </a:p>
          <a:p>
            <a:pPr eaLnBrk="1" hangingPunct="1">
              <a:spcBef>
                <a:spcPct val="0"/>
              </a:spcBef>
              <a:spcAft>
                <a:spcPts val="600"/>
              </a:spcAft>
              <a:buFont typeface="Wingdings" panose="05000000000000000000" pitchFamily="2" charset="2"/>
              <a:buChar char="ü"/>
            </a:pPr>
            <a:r>
              <a:rPr lang="en-US" altLang="en-US" sz="2000" dirty="0"/>
              <a:t>Be alert</a:t>
            </a:r>
          </a:p>
          <a:p>
            <a:pPr eaLnBrk="1" hangingPunct="1">
              <a:spcBef>
                <a:spcPct val="0"/>
              </a:spcBef>
              <a:spcAft>
                <a:spcPts val="600"/>
              </a:spcAft>
              <a:buFont typeface="Wingdings" panose="05000000000000000000" pitchFamily="2" charset="2"/>
              <a:buChar char="ü"/>
            </a:pPr>
            <a:r>
              <a:rPr lang="en-US" altLang="en-US" sz="2000" dirty="0"/>
              <a:t>Know your patients and/or clients</a:t>
            </a:r>
          </a:p>
          <a:p>
            <a:pPr eaLnBrk="1" hangingPunct="1">
              <a:spcBef>
                <a:spcPct val="0"/>
              </a:spcBef>
              <a:spcAft>
                <a:spcPts val="600"/>
              </a:spcAft>
              <a:buFont typeface="Wingdings" panose="05000000000000000000" pitchFamily="2" charset="2"/>
              <a:buChar char="ü"/>
            </a:pPr>
            <a:r>
              <a:rPr lang="en-US" altLang="en-US" sz="2000" dirty="0"/>
              <a:t>Stay calm and in control</a:t>
            </a:r>
          </a:p>
          <a:p>
            <a:pPr eaLnBrk="1" hangingPunct="1">
              <a:spcBef>
                <a:spcPct val="0"/>
              </a:spcBef>
              <a:spcAft>
                <a:spcPts val="600"/>
              </a:spcAft>
              <a:buFont typeface="Wingdings" panose="05000000000000000000" pitchFamily="2" charset="2"/>
              <a:buChar char="ü"/>
            </a:pPr>
            <a:r>
              <a:rPr lang="en-US" altLang="en-US" sz="2000" dirty="0"/>
              <a:t>Don’t stand directly in front of someone</a:t>
            </a:r>
          </a:p>
          <a:p>
            <a:pPr eaLnBrk="1" hangingPunct="1">
              <a:spcBef>
                <a:spcPct val="0"/>
              </a:spcBef>
              <a:spcAft>
                <a:spcPts val="600"/>
              </a:spcAft>
              <a:buFont typeface="Wingdings" panose="05000000000000000000" pitchFamily="2" charset="2"/>
              <a:buChar char="ü"/>
            </a:pPr>
            <a:r>
              <a:rPr lang="en-US" altLang="en-US" sz="2000" dirty="0"/>
              <a:t>Survey the area and make sure it is safe</a:t>
            </a:r>
          </a:p>
          <a:p>
            <a:pPr eaLnBrk="1" hangingPunct="1">
              <a:spcBef>
                <a:spcPct val="0"/>
              </a:spcBef>
              <a:spcAft>
                <a:spcPts val="600"/>
              </a:spcAft>
              <a:buFont typeface="Wingdings" panose="05000000000000000000" pitchFamily="2" charset="2"/>
              <a:buChar char="ü"/>
            </a:pPr>
            <a:r>
              <a:rPr lang="en-US" altLang="en-US" sz="2000" dirty="0"/>
              <a:t>Have an exit strategy</a:t>
            </a:r>
          </a:p>
          <a:p>
            <a:pPr eaLnBrk="1" hangingPunct="1">
              <a:spcBef>
                <a:spcPct val="0"/>
              </a:spcBef>
              <a:spcAft>
                <a:spcPts val="600"/>
              </a:spcAft>
              <a:buFont typeface="Wingdings" panose="05000000000000000000" pitchFamily="2" charset="2"/>
              <a:buChar char="ü"/>
            </a:pPr>
            <a:r>
              <a:rPr lang="en-US" altLang="en-US" sz="2000" dirty="0"/>
              <a:t>Ask staff for assistance</a:t>
            </a:r>
          </a:p>
          <a:p>
            <a:pPr eaLnBrk="1" hangingPunct="1">
              <a:spcBef>
                <a:spcPct val="0"/>
              </a:spcBef>
              <a:spcAft>
                <a:spcPts val="600"/>
              </a:spcAft>
              <a:buFont typeface="Wingdings" panose="05000000000000000000" pitchFamily="2" charset="2"/>
              <a:buChar char="ü"/>
            </a:pPr>
            <a:r>
              <a:rPr lang="en-US" altLang="en-US" sz="2000" dirty="0"/>
              <a:t>Avoid attending to a patient without notifying someone of your whereabouts</a:t>
            </a:r>
          </a:p>
          <a:p>
            <a:pPr eaLnBrk="1" hangingPunct="1">
              <a:spcBef>
                <a:spcPct val="0"/>
              </a:spcBef>
              <a:spcAft>
                <a:spcPts val="600"/>
              </a:spcAft>
              <a:buFont typeface="Wingdings" panose="05000000000000000000" pitchFamily="2" charset="2"/>
              <a:buChar char="ü"/>
            </a:pPr>
            <a:r>
              <a:rPr lang="en-US" altLang="en-US" sz="2000" dirty="0"/>
              <a:t> Defend yourself</a:t>
            </a:r>
          </a:p>
        </p:txBody>
      </p:sp>
      <p:sp>
        <p:nvSpPr>
          <p:cNvPr id="25607" name="Slide Number Placeholder 3">
            <a:extLst>
              <a:ext uri="{FF2B5EF4-FFF2-40B4-BE49-F238E27FC236}">
                <a16:creationId xmlns:a16="http://schemas.microsoft.com/office/drawing/2014/main" id="{2CF833A6-A984-5DB6-799F-6F343680D85A}"/>
              </a:ext>
            </a:extLst>
          </p:cNvPr>
          <p:cNvSpPr>
            <a:spLocks noGrp="1"/>
          </p:cNvSpPr>
          <p:nvPr>
            <p:ph type="sldNum" sz="quarter" idx="12"/>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C6B816F9-7A61-4132-BA2C-207467EC3EE9}" type="slidenum">
              <a:rPr lang="en-US" altLang="en-US">
                <a:solidFill>
                  <a:srgbClr val="1D528D"/>
                </a:solidFill>
              </a:rPr>
              <a:pPr/>
              <a:t>43</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3908FAB4-265D-B5EB-8FE3-9262B4E79B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2677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500"/>
                                        <p:tgtEl>
                                          <p:spTgt spid="9">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05F58B85-95E1-8A75-941F-1A8BD920A949}"/>
              </a:ext>
            </a:extLst>
          </p:cNvPr>
          <p:cNvSpPr>
            <a:spLocks noGrp="1"/>
          </p:cNvSpPr>
          <p:nvPr>
            <p:ph type="title"/>
          </p:nvPr>
        </p:nvSpPr>
        <p:spPr>
          <a:xfrm>
            <a:off x="1981200" y="428739"/>
            <a:ext cx="8353425" cy="868362"/>
          </a:xfrm>
        </p:spPr>
        <p:txBody>
          <a:bodyPr/>
          <a:lstStyle/>
          <a:p>
            <a:pPr eaLnBrk="1" hangingPunct="1"/>
            <a:r>
              <a:rPr lang="en-US" altLang="en-US" dirty="0"/>
              <a:t>Respond to behaviours of concern</a:t>
            </a:r>
          </a:p>
        </p:txBody>
      </p:sp>
      <p:sp>
        <p:nvSpPr>
          <p:cNvPr id="25603" name="Text Placeholder 5">
            <a:extLst>
              <a:ext uri="{FF2B5EF4-FFF2-40B4-BE49-F238E27FC236}">
                <a16:creationId xmlns:a16="http://schemas.microsoft.com/office/drawing/2014/main" id="{D854BB3C-F1F6-9CB9-7B3E-737B5C62F701}"/>
              </a:ext>
            </a:extLst>
          </p:cNvPr>
          <p:cNvSpPr>
            <a:spLocks noGrp="1"/>
          </p:cNvSpPr>
          <p:nvPr>
            <p:ph type="body" idx="1"/>
          </p:nvPr>
        </p:nvSpPr>
        <p:spPr>
          <a:xfrm>
            <a:off x="1673225" y="1870415"/>
            <a:ext cx="4904468" cy="639763"/>
          </a:xfrm>
        </p:spPr>
        <p:txBody>
          <a:bodyPr/>
          <a:lstStyle/>
          <a:p>
            <a:pPr eaLnBrk="1" hangingPunct="1"/>
            <a:r>
              <a:rPr lang="en-US" altLang="en-US" dirty="0"/>
              <a:t>Role models and confident assertive behaviour</a:t>
            </a:r>
          </a:p>
        </p:txBody>
      </p:sp>
      <p:sp>
        <p:nvSpPr>
          <p:cNvPr id="7" name="Content Placeholder 6">
            <a:extLst>
              <a:ext uri="{FF2B5EF4-FFF2-40B4-BE49-F238E27FC236}">
                <a16:creationId xmlns:a16="http://schemas.microsoft.com/office/drawing/2014/main" id="{5DA3EB9E-7417-FBDF-EDFD-ACC389A08B85}"/>
              </a:ext>
            </a:extLst>
          </p:cNvPr>
          <p:cNvSpPr>
            <a:spLocks noGrp="1"/>
          </p:cNvSpPr>
          <p:nvPr>
            <p:ph sz="half" idx="2"/>
          </p:nvPr>
        </p:nvSpPr>
        <p:spPr>
          <a:xfrm>
            <a:off x="1587501" y="2560071"/>
            <a:ext cx="3733800" cy="3951287"/>
          </a:xfrm>
        </p:spPr>
        <p:txBody>
          <a:bodyPr/>
          <a:lstStyle/>
          <a:p>
            <a:pPr eaLnBrk="1" hangingPunct="1">
              <a:spcBef>
                <a:spcPct val="0"/>
              </a:spcBef>
              <a:spcAft>
                <a:spcPts val="600"/>
              </a:spcAft>
              <a:buFont typeface="Wingdings" panose="05000000000000000000" pitchFamily="2" charset="2"/>
              <a:buChar char="ü"/>
            </a:pPr>
            <a:r>
              <a:rPr lang="en-US" altLang="en-US" sz="2000" dirty="0"/>
              <a:t>Someone that demonstrates a confident assertive behaviour would be a great role model in any community services setting. </a:t>
            </a:r>
          </a:p>
        </p:txBody>
      </p:sp>
      <p:sp>
        <p:nvSpPr>
          <p:cNvPr id="25605" name="Text Placeholder 7">
            <a:extLst>
              <a:ext uri="{FF2B5EF4-FFF2-40B4-BE49-F238E27FC236}">
                <a16:creationId xmlns:a16="http://schemas.microsoft.com/office/drawing/2014/main" id="{82B3C8D7-DCFA-8B25-1EA0-4BEFF3906859}"/>
              </a:ext>
            </a:extLst>
          </p:cNvPr>
          <p:cNvSpPr>
            <a:spLocks noGrp="1"/>
          </p:cNvSpPr>
          <p:nvPr>
            <p:ph type="body" sz="quarter" idx="3"/>
          </p:nvPr>
        </p:nvSpPr>
        <p:spPr>
          <a:xfrm>
            <a:off x="6021388" y="1676400"/>
            <a:ext cx="4497387" cy="639763"/>
          </a:xfrm>
        </p:spPr>
        <p:txBody>
          <a:bodyPr/>
          <a:lstStyle/>
          <a:p>
            <a:pPr eaLnBrk="1" hangingPunct="1"/>
            <a:r>
              <a:rPr lang="en-US" altLang="en-US" dirty="0"/>
              <a:t>Carry out interventions </a:t>
            </a:r>
          </a:p>
        </p:txBody>
      </p:sp>
      <p:sp>
        <p:nvSpPr>
          <p:cNvPr id="9" name="Content Placeholder 8">
            <a:extLst>
              <a:ext uri="{FF2B5EF4-FFF2-40B4-BE49-F238E27FC236}">
                <a16:creationId xmlns:a16="http://schemas.microsoft.com/office/drawing/2014/main" id="{EFE60AEB-865F-31D3-A7B4-37584E4AF431}"/>
              </a:ext>
            </a:extLst>
          </p:cNvPr>
          <p:cNvSpPr>
            <a:spLocks noGrp="1"/>
          </p:cNvSpPr>
          <p:nvPr>
            <p:ph sz="quarter" idx="4"/>
          </p:nvPr>
        </p:nvSpPr>
        <p:spPr>
          <a:xfrm>
            <a:off x="5893934" y="2372179"/>
            <a:ext cx="5308600" cy="3951288"/>
          </a:xfrm>
        </p:spPr>
        <p:txBody>
          <a:bodyPr/>
          <a:lstStyle/>
          <a:p>
            <a:pPr eaLnBrk="1" hangingPunct="1">
              <a:spcBef>
                <a:spcPct val="0"/>
              </a:spcBef>
              <a:spcAft>
                <a:spcPts val="600"/>
              </a:spcAft>
              <a:buFont typeface="Wingdings" panose="05000000000000000000" pitchFamily="2" charset="2"/>
              <a:buChar char="ü"/>
            </a:pPr>
            <a:r>
              <a:rPr lang="en-US" altLang="en-US" sz="2000" dirty="0"/>
              <a:t>Legal and ethical considerations</a:t>
            </a:r>
          </a:p>
          <a:p>
            <a:pPr eaLnBrk="1" hangingPunct="1">
              <a:spcBef>
                <a:spcPct val="0"/>
              </a:spcBef>
              <a:spcAft>
                <a:spcPts val="600"/>
              </a:spcAft>
              <a:buFont typeface="Wingdings" panose="05000000000000000000" pitchFamily="2" charset="2"/>
              <a:buChar char="ü"/>
            </a:pPr>
            <a:r>
              <a:rPr lang="en-US" altLang="en-US" sz="2000" dirty="0"/>
              <a:t>Your duty of care obligations</a:t>
            </a:r>
          </a:p>
          <a:p>
            <a:pPr eaLnBrk="1" hangingPunct="1">
              <a:spcBef>
                <a:spcPct val="0"/>
              </a:spcBef>
              <a:spcAft>
                <a:spcPts val="600"/>
              </a:spcAft>
              <a:buFont typeface="Wingdings" panose="05000000000000000000" pitchFamily="2" charset="2"/>
              <a:buChar char="ü"/>
            </a:pPr>
            <a:r>
              <a:rPr lang="en-US" altLang="en-US" sz="2000" dirty="0"/>
              <a:t>Confidentiality and privacy</a:t>
            </a:r>
          </a:p>
          <a:p>
            <a:pPr eaLnBrk="1" hangingPunct="1">
              <a:spcBef>
                <a:spcPct val="0"/>
              </a:spcBef>
              <a:spcAft>
                <a:spcPts val="600"/>
              </a:spcAft>
              <a:buFont typeface="Wingdings" panose="05000000000000000000" pitchFamily="2" charset="2"/>
              <a:buChar char="ü"/>
            </a:pPr>
            <a:r>
              <a:rPr lang="en-US" altLang="en-US" sz="2000" dirty="0"/>
              <a:t>Human rights</a:t>
            </a:r>
          </a:p>
          <a:p>
            <a:pPr eaLnBrk="1" hangingPunct="1">
              <a:spcBef>
                <a:spcPct val="0"/>
              </a:spcBef>
              <a:spcAft>
                <a:spcPts val="600"/>
              </a:spcAft>
              <a:buFont typeface="Wingdings" panose="05000000000000000000" pitchFamily="2" charset="2"/>
              <a:buChar char="ü"/>
            </a:pPr>
            <a:r>
              <a:rPr lang="en-US" altLang="en-US" sz="2000" dirty="0"/>
              <a:t>Patient restraints</a:t>
            </a:r>
          </a:p>
          <a:p>
            <a:pPr eaLnBrk="1" hangingPunct="1">
              <a:spcBef>
                <a:spcPct val="0"/>
              </a:spcBef>
              <a:spcAft>
                <a:spcPts val="600"/>
              </a:spcAft>
              <a:buFont typeface="Wingdings" panose="05000000000000000000" pitchFamily="2" charset="2"/>
              <a:buChar char="ü"/>
            </a:pPr>
            <a:r>
              <a:rPr lang="en-US" altLang="en-US" sz="2000" dirty="0"/>
              <a:t>Patient imprisonment </a:t>
            </a:r>
          </a:p>
          <a:p>
            <a:pPr eaLnBrk="1" hangingPunct="1">
              <a:spcBef>
                <a:spcPct val="0"/>
              </a:spcBef>
              <a:spcAft>
                <a:spcPts val="600"/>
              </a:spcAft>
              <a:buFont typeface="Wingdings" panose="05000000000000000000" pitchFamily="2" charset="2"/>
              <a:buChar char="ü"/>
            </a:pPr>
            <a:r>
              <a:rPr lang="en-US" altLang="en-US" sz="2000" dirty="0"/>
              <a:t>Patient abuse</a:t>
            </a:r>
          </a:p>
        </p:txBody>
      </p:sp>
      <p:sp>
        <p:nvSpPr>
          <p:cNvPr id="25607" name="Slide Number Placeholder 3">
            <a:extLst>
              <a:ext uri="{FF2B5EF4-FFF2-40B4-BE49-F238E27FC236}">
                <a16:creationId xmlns:a16="http://schemas.microsoft.com/office/drawing/2014/main" id="{2CF833A6-A984-5DB6-799F-6F343680D85A}"/>
              </a:ext>
            </a:extLst>
          </p:cNvPr>
          <p:cNvSpPr>
            <a:spLocks noGrp="1"/>
          </p:cNvSpPr>
          <p:nvPr>
            <p:ph type="sldNum" sz="quarter" idx="12"/>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C6B816F9-7A61-4132-BA2C-207467EC3EE9}" type="slidenum">
              <a:rPr lang="en-US" altLang="en-US">
                <a:solidFill>
                  <a:srgbClr val="1D528D"/>
                </a:solidFill>
              </a:rPr>
              <a:pPr/>
              <a:t>44</a:t>
            </a:fld>
            <a:endParaRPr lang="en-US" altLang="en-US">
              <a:solidFill>
                <a:srgbClr val="1D528D"/>
              </a:solidFill>
            </a:endParaRPr>
          </a:p>
        </p:txBody>
      </p:sp>
      <p:sp>
        <p:nvSpPr>
          <p:cNvPr id="3" name="TextBox 2">
            <a:extLst>
              <a:ext uri="{FF2B5EF4-FFF2-40B4-BE49-F238E27FC236}">
                <a16:creationId xmlns:a16="http://schemas.microsoft.com/office/drawing/2014/main" id="{524A99B5-4DF0-9A4B-97FF-2954933B447B}"/>
              </a:ext>
            </a:extLst>
          </p:cNvPr>
          <p:cNvSpPr txBox="1"/>
          <p:nvPr/>
        </p:nvSpPr>
        <p:spPr>
          <a:xfrm>
            <a:off x="-205257" y="5454350"/>
            <a:ext cx="7977673" cy="369332"/>
          </a:xfrm>
          <a:prstGeom prst="rect">
            <a:avLst/>
          </a:prstGeom>
          <a:noFill/>
        </p:spPr>
        <p:txBody>
          <a:bodyPr wrap="square">
            <a:spAutoFit/>
          </a:bodyPr>
          <a:lstStyle/>
          <a:p>
            <a:pPr marR="0" lvl="2">
              <a:spcBef>
                <a:spcPts val="0"/>
              </a:spcBef>
              <a:spcAft>
                <a:spcPts val="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Security procedures – Discuss security process 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My Health Records</a:t>
            </a:r>
            <a:endParaRPr lang="en-AU"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E51AE13-173D-FD24-9799-6948653AC5D2}"/>
              </a:ext>
            </a:extLst>
          </p:cNvPr>
          <p:cNvSpPr txBox="1"/>
          <p:nvPr/>
        </p:nvSpPr>
        <p:spPr>
          <a:xfrm>
            <a:off x="609600" y="6117550"/>
            <a:ext cx="610222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explaining the importance of human rights</a:t>
            </a:r>
            <a:endParaRPr lang="en-AU" dirty="0"/>
          </a:p>
        </p:txBody>
      </p:sp>
      <p:pic>
        <p:nvPicPr>
          <p:cNvPr id="2" name="Picture 2" descr="Return Church">
            <a:hlinkClick r:id="rId6" action="ppaction://hlinksldjump"/>
            <a:extLst>
              <a:ext uri="{FF2B5EF4-FFF2-40B4-BE49-F238E27FC236}">
                <a16:creationId xmlns:a16="http://schemas.microsoft.com/office/drawing/2014/main" id="{8521C1DA-F0C6-3512-25D4-2A0845A4D8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37526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524000" y="1027794"/>
            <a:ext cx="11176000" cy="443198"/>
          </a:xfrm>
        </p:spPr>
        <p:txBody>
          <a:bodyPr/>
          <a:lstStyle/>
          <a:p>
            <a:r>
              <a:rPr lang="en-US" sz="3200" dirty="0"/>
              <a:t>5. Who to call and what to do?</a:t>
            </a:r>
            <a:br>
              <a:rPr lang="en-US" sz="3200" dirty="0"/>
            </a:b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1689992" y="1203364"/>
            <a:ext cx="10400408" cy="867485"/>
          </a:xfrm>
        </p:spPr>
        <p:txBody>
          <a:bodyPr/>
          <a:lstStyle/>
          <a:p>
            <a:pPr marL="0" indent="0">
              <a:buNone/>
            </a:pPr>
            <a:r>
              <a:rPr lang="en-US" sz="2000" dirty="0">
                <a:solidFill>
                  <a:schemeClr val="tx2"/>
                </a:solidFill>
              </a:rPr>
              <a:t>For each of the following issues list two health professionals or persons who you could access to assist and at least two resources that may be helpful in handling the situation.</a:t>
            </a:r>
            <a:endParaRPr lang="en-AU" sz="2000" dirty="0">
              <a:solidFill>
                <a:schemeClr val="tx2"/>
              </a:solidFill>
            </a:endParaRPr>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45</a:t>
            </a:fld>
            <a:endParaRPr lang="en-US" altLang="en-US"/>
          </a:p>
        </p:txBody>
      </p:sp>
      <p:pic>
        <p:nvPicPr>
          <p:cNvPr id="9" name="Picture 8">
            <a:extLst>
              <a:ext uri="{FF2B5EF4-FFF2-40B4-BE49-F238E27FC236}">
                <a16:creationId xmlns:a16="http://schemas.microsoft.com/office/drawing/2014/main" id="{270AA5CB-8CFF-2CB2-E3B4-292CC6E26EDC}"/>
              </a:ext>
            </a:extLst>
          </p:cNvPr>
          <p:cNvPicPr>
            <a:picLocks noChangeAspect="1"/>
          </p:cNvPicPr>
          <p:nvPr/>
        </p:nvPicPr>
        <p:blipFill>
          <a:blip r:embed="rId3"/>
          <a:stretch>
            <a:fillRect/>
          </a:stretch>
        </p:blipFill>
        <p:spPr>
          <a:xfrm>
            <a:off x="1689992" y="1733551"/>
            <a:ext cx="7991037" cy="5074505"/>
          </a:xfrm>
          <a:prstGeom prst="rect">
            <a:avLst/>
          </a:prstGeom>
        </p:spPr>
      </p:pic>
      <p:pic>
        <p:nvPicPr>
          <p:cNvPr id="8" name="Picture 7">
            <a:extLst>
              <a:ext uri="{FF2B5EF4-FFF2-40B4-BE49-F238E27FC236}">
                <a16:creationId xmlns:a16="http://schemas.microsoft.com/office/drawing/2014/main" id="{3C6B00A4-2C35-2C52-F25D-360F46A71A91}"/>
              </a:ext>
            </a:extLst>
          </p:cNvPr>
          <p:cNvPicPr>
            <a:picLocks noChangeAspect="1"/>
          </p:cNvPicPr>
          <p:nvPr/>
        </p:nvPicPr>
        <p:blipFill>
          <a:blip r:embed="rId4"/>
          <a:stretch>
            <a:fillRect/>
          </a:stretch>
        </p:blipFill>
        <p:spPr>
          <a:xfrm>
            <a:off x="4833256" y="3317900"/>
            <a:ext cx="2148115" cy="1043390"/>
          </a:xfrm>
          <a:prstGeom prst="rect">
            <a:avLst/>
          </a:prstGeom>
        </p:spPr>
      </p:pic>
      <p:pic>
        <p:nvPicPr>
          <p:cNvPr id="10" name="Picture 9">
            <a:extLst>
              <a:ext uri="{FF2B5EF4-FFF2-40B4-BE49-F238E27FC236}">
                <a16:creationId xmlns:a16="http://schemas.microsoft.com/office/drawing/2014/main" id="{6FC9C446-98FD-630A-06F5-9AAD6CC6304F}"/>
              </a:ext>
            </a:extLst>
          </p:cNvPr>
          <p:cNvPicPr>
            <a:picLocks noChangeAspect="1"/>
          </p:cNvPicPr>
          <p:nvPr/>
        </p:nvPicPr>
        <p:blipFill>
          <a:blip r:embed="rId4"/>
          <a:stretch>
            <a:fillRect/>
          </a:stretch>
        </p:blipFill>
        <p:spPr>
          <a:xfrm>
            <a:off x="7409542" y="3317899"/>
            <a:ext cx="2148115" cy="1196043"/>
          </a:xfrm>
          <a:prstGeom prst="rect">
            <a:avLst/>
          </a:prstGeom>
        </p:spPr>
      </p:pic>
      <p:pic>
        <p:nvPicPr>
          <p:cNvPr id="11" name="Picture 10">
            <a:extLst>
              <a:ext uri="{FF2B5EF4-FFF2-40B4-BE49-F238E27FC236}">
                <a16:creationId xmlns:a16="http://schemas.microsoft.com/office/drawing/2014/main" id="{36CFD9BE-19E8-3002-237D-61F7EE83ED1D}"/>
              </a:ext>
            </a:extLst>
          </p:cNvPr>
          <p:cNvPicPr>
            <a:picLocks noChangeAspect="1"/>
          </p:cNvPicPr>
          <p:nvPr/>
        </p:nvPicPr>
        <p:blipFill>
          <a:blip r:embed="rId4"/>
          <a:stretch>
            <a:fillRect/>
          </a:stretch>
        </p:blipFill>
        <p:spPr>
          <a:xfrm>
            <a:off x="4785624" y="4696419"/>
            <a:ext cx="2148115" cy="867485"/>
          </a:xfrm>
          <a:prstGeom prst="rect">
            <a:avLst/>
          </a:prstGeom>
        </p:spPr>
      </p:pic>
      <p:pic>
        <p:nvPicPr>
          <p:cNvPr id="12" name="Picture 11">
            <a:extLst>
              <a:ext uri="{FF2B5EF4-FFF2-40B4-BE49-F238E27FC236}">
                <a16:creationId xmlns:a16="http://schemas.microsoft.com/office/drawing/2014/main" id="{02316DAD-6910-3EF3-E909-7FE390640DB5}"/>
              </a:ext>
            </a:extLst>
          </p:cNvPr>
          <p:cNvPicPr>
            <a:picLocks noChangeAspect="1"/>
          </p:cNvPicPr>
          <p:nvPr/>
        </p:nvPicPr>
        <p:blipFill>
          <a:blip r:embed="rId4"/>
          <a:stretch>
            <a:fillRect/>
          </a:stretch>
        </p:blipFill>
        <p:spPr>
          <a:xfrm>
            <a:off x="7344227" y="4704948"/>
            <a:ext cx="2148115" cy="858956"/>
          </a:xfrm>
          <a:prstGeom prst="rect">
            <a:avLst/>
          </a:prstGeom>
        </p:spPr>
      </p:pic>
      <p:pic>
        <p:nvPicPr>
          <p:cNvPr id="13" name="Picture 12">
            <a:extLst>
              <a:ext uri="{FF2B5EF4-FFF2-40B4-BE49-F238E27FC236}">
                <a16:creationId xmlns:a16="http://schemas.microsoft.com/office/drawing/2014/main" id="{F93EEE1F-11B4-8888-2DA8-2BFCBD07D8B2}"/>
              </a:ext>
            </a:extLst>
          </p:cNvPr>
          <p:cNvPicPr>
            <a:picLocks noChangeAspect="1"/>
          </p:cNvPicPr>
          <p:nvPr/>
        </p:nvPicPr>
        <p:blipFill>
          <a:blip r:embed="rId4"/>
          <a:stretch>
            <a:fillRect/>
          </a:stretch>
        </p:blipFill>
        <p:spPr>
          <a:xfrm>
            <a:off x="4771109" y="5664285"/>
            <a:ext cx="2148115" cy="1043390"/>
          </a:xfrm>
          <a:prstGeom prst="rect">
            <a:avLst/>
          </a:prstGeom>
        </p:spPr>
      </p:pic>
      <p:pic>
        <p:nvPicPr>
          <p:cNvPr id="14" name="Picture 13">
            <a:extLst>
              <a:ext uri="{FF2B5EF4-FFF2-40B4-BE49-F238E27FC236}">
                <a16:creationId xmlns:a16="http://schemas.microsoft.com/office/drawing/2014/main" id="{D9284B0A-8DE1-8101-5B98-4F3460FC45DB}"/>
              </a:ext>
            </a:extLst>
          </p:cNvPr>
          <p:cNvPicPr>
            <a:picLocks noChangeAspect="1"/>
          </p:cNvPicPr>
          <p:nvPr/>
        </p:nvPicPr>
        <p:blipFill>
          <a:blip r:embed="rId4"/>
          <a:stretch>
            <a:fillRect/>
          </a:stretch>
        </p:blipFill>
        <p:spPr>
          <a:xfrm>
            <a:off x="7409542" y="5641572"/>
            <a:ext cx="2148115" cy="1043390"/>
          </a:xfrm>
          <a:prstGeom prst="rect">
            <a:avLst/>
          </a:prstGeom>
        </p:spPr>
      </p:pic>
      <p:pic>
        <p:nvPicPr>
          <p:cNvPr id="6" name="Picture 2" descr="Return Church">
            <a:hlinkClick r:id="rId5" action="ppaction://hlinksldjump"/>
            <a:extLst>
              <a:ext uri="{FF2B5EF4-FFF2-40B4-BE49-F238E27FC236}">
                <a16:creationId xmlns:a16="http://schemas.microsoft.com/office/drawing/2014/main" id="{3AFCE1EA-E2DF-7298-22D5-053C03B301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6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A6B2-9A86-22BF-3757-7E9682C444D7}"/>
              </a:ext>
            </a:extLst>
          </p:cNvPr>
          <p:cNvSpPr>
            <a:spLocks noGrp="1"/>
          </p:cNvSpPr>
          <p:nvPr>
            <p:ph type="title"/>
          </p:nvPr>
        </p:nvSpPr>
        <p:spPr>
          <a:xfrm>
            <a:off x="1524000" y="1274536"/>
            <a:ext cx="11176000" cy="443198"/>
          </a:xfrm>
        </p:spPr>
        <p:txBody>
          <a:bodyPr/>
          <a:lstStyle/>
          <a:p>
            <a:r>
              <a:rPr lang="en-US" sz="3200" dirty="0"/>
              <a:t>5. Who to call and what to do?</a:t>
            </a:r>
            <a:br>
              <a:rPr lang="en-US" sz="3200" dirty="0"/>
            </a:br>
            <a:br>
              <a:rPr lang="en-US" sz="3200" dirty="0"/>
            </a:br>
            <a:br>
              <a:rPr lang="en-AU" sz="3200" dirty="0"/>
            </a:br>
            <a:endParaRPr lang="en-AU" sz="3200" dirty="0"/>
          </a:p>
        </p:txBody>
      </p:sp>
      <p:sp>
        <p:nvSpPr>
          <p:cNvPr id="3" name="Text Placeholder 2">
            <a:extLst>
              <a:ext uri="{FF2B5EF4-FFF2-40B4-BE49-F238E27FC236}">
                <a16:creationId xmlns:a16="http://schemas.microsoft.com/office/drawing/2014/main" id="{04AE2883-8024-D0BB-0457-BF88721F6D98}"/>
              </a:ext>
            </a:extLst>
          </p:cNvPr>
          <p:cNvSpPr>
            <a:spLocks noGrp="1"/>
          </p:cNvSpPr>
          <p:nvPr>
            <p:ph type="body" sz="quarter" idx="10"/>
          </p:nvPr>
        </p:nvSpPr>
        <p:spPr>
          <a:xfrm>
            <a:off x="414579" y="1698487"/>
            <a:ext cx="11176000" cy="4724400"/>
          </a:xfrm>
        </p:spPr>
        <p:txBody>
          <a:bodyPr/>
          <a:lstStyle/>
          <a:p>
            <a:pPr marL="0" indent="0">
              <a:buNone/>
            </a:pPr>
            <a:r>
              <a:rPr lang="en-US" sz="2000" dirty="0"/>
              <a:t>For each of the following issues list two health professionals or persons who you could access to assist and at least two resources that may be helpful in handling the situation.</a:t>
            </a:r>
            <a:endParaRPr lang="en-AU" sz="2000" dirty="0"/>
          </a:p>
        </p:txBody>
      </p:sp>
      <p:sp>
        <p:nvSpPr>
          <p:cNvPr id="4" name="Slide Number Placeholder 3">
            <a:extLst>
              <a:ext uri="{FF2B5EF4-FFF2-40B4-BE49-F238E27FC236}">
                <a16:creationId xmlns:a16="http://schemas.microsoft.com/office/drawing/2014/main" id="{50E9828C-D8F7-5696-3EA6-AF02AAD2E1CA}"/>
              </a:ext>
            </a:extLst>
          </p:cNvPr>
          <p:cNvSpPr>
            <a:spLocks noGrp="1"/>
          </p:cNvSpPr>
          <p:nvPr>
            <p:ph type="sldNum" sz="quarter" idx="11"/>
          </p:nvPr>
        </p:nvSpPr>
        <p:spPr/>
        <p:txBody>
          <a:bodyPr/>
          <a:lstStyle/>
          <a:p>
            <a:fld id="{6042E525-4E91-402C-A9DB-DB6453E766D2}" type="slidenum">
              <a:rPr lang="en-US" altLang="en-US" smtClean="0"/>
              <a:pPr/>
              <a:t>46</a:t>
            </a:fld>
            <a:endParaRPr lang="en-US" altLang="en-US"/>
          </a:p>
        </p:txBody>
      </p:sp>
      <p:pic>
        <p:nvPicPr>
          <p:cNvPr id="5" name="Picture 2" descr="Activities - Keep Active">
            <a:extLst>
              <a:ext uri="{FF2B5EF4-FFF2-40B4-BE49-F238E27FC236}">
                <a16:creationId xmlns:a16="http://schemas.microsoft.com/office/drawing/2014/main" id="{DA8D0F28-C877-7EA4-EFB6-1421B763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75DC1A-7E5A-12E6-9663-AC912A66174F}"/>
              </a:ext>
            </a:extLst>
          </p:cNvPr>
          <p:cNvPicPr>
            <a:picLocks noChangeAspect="1"/>
          </p:cNvPicPr>
          <p:nvPr/>
        </p:nvPicPr>
        <p:blipFill>
          <a:blip r:embed="rId3"/>
          <a:stretch>
            <a:fillRect/>
          </a:stretch>
        </p:blipFill>
        <p:spPr>
          <a:xfrm>
            <a:off x="1554498" y="2273874"/>
            <a:ext cx="9083003" cy="4444556"/>
          </a:xfrm>
          <a:prstGeom prst="rect">
            <a:avLst/>
          </a:prstGeom>
        </p:spPr>
      </p:pic>
      <p:pic>
        <p:nvPicPr>
          <p:cNvPr id="10" name="Picture 9">
            <a:extLst>
              <a:ext uri="{FF2B5EF4-FFF2-40B4-BE49-F238E27FC236}">
                <a16:creationId xmlns:a16="http://schemas.microsoft.com/office/drawing/2014/main" id="{FEEB909A-FDCC-7727-28DC-BB061C7A9E03}"/>
              </a:ext>
            </a:extLst>
          </p:cNvPr>
          <p:cNvPicPr>
            <a:picLocks noChangeAspect="1"/>
          </p:cNvPicPr>
          <p:nvPr/>
        </p:nvPicPr>
        <p:blipFill>
          <a:blip r:embed="rId4"/>
          <a:stretch>
            <a:fillRect/>
          </a:stretch>
        </p:blipFill>
        <p:spPr>
          <a:xfrm>
            <a:off x="5021941" y="2385610"/>
            <a:ext cx="2148115" cy="1043390"/>
          </a:xfrm>
          <a:prstGeom prst="rect">
            <a:avLst/>
          </a:prstGeom>
        </p:spPr>
      </p:pic>
      <p:pic>
        <p:nvPicPr>
          <p:cNvPr id="11" name="Picture 10">
            <a:extLst>
              <a:ext uri="{FF2B5EF4-FFF2-40B4-BE49-F238E27FC236}">
                <a16:creationId xmlns:a16="http://schemas.microsoft.com/office/drawing/2014/main" id="{80D07C03-407C-63F5-A9F3-4EC98926CA9F}"/>
              </a:ext>
            </a:extLst>
          </p:cNvPr>
          <p:cNvPicPr>
            <a:picLocks noChangeAspect="1"/>
          </p:cNvPicPr>
          <p:nvPr/>
        </p:nvPicPr>
        <p:blipFill>
          <a:blip r:embed="rId4"/>
          <a:stretch>
            <a:fillRect/>
          </a:stretch>
        </p:blipFill>
        <p:spPr>
          <a:xfrm>
            <a:off x="7970039" y="2378500"/>
            <a:ext cx="2148115" cy="1043390"/>
          </a:xfrm>
          <a:prstGeom prst="rect">
            <a:avLst/>
          </a:prstGeom>
        </p:spPr>
      </p:pic>
      <p:pic>
        <p:nvPicPr>
          <p:cNvPr id="12" name="Picture 11">
            <a:extLst>
              <a:ext uri="{FF2B5EF4-FFF2-40B4-BE49-F238E27FC236}">
                <a16:creationId xmlns:a16="http://schemas.microsoft.com/office/drawing/2014/main" id="{2B5747DB-40FF-1C1A-6F51-2A840B521DF0}"/>
              </a:ext>
            </a:extLst>
          </p:cNvPr>
          <p:cNvPicPr>
            <a:picLocks noChangeAspect="1"/>
          </p:cNvPicPr>
          <p:nvPr/>
        </p:nvPicPr>
        <p:blipFill>
          <a:blip r:embed="rId4"/>
          <a:stretch>
            <a:fillRect/>
          </a:stretch>
        </p:blipFill>
        <p:spPr>
          <a:xfrm>
            <a:off x="5021941" y="4267446"/>
            <a:ext cx="2148115" cy="1043390"/>
          </a:xfrm>
          <a:prstGeom prst="rect">
            <a:avLst/>
          </a:prstGeom>
        </p:spPr>
      </p:pic>
      <p:pic>
        <p:nvPicPr>
          <p:cNvPr id="13" name="Picture 12">
            <a:extLst>
              <a:ext uri="{FF2B5EF4-FFF2-40B4-BE49-F238E27FC236}">
                <a16:creationId xmlns:a16="http://schemas.microsoft.com/office/drawing/2014/main" id="{6A2BDF4E-01B7-373A-DEDA-96065E9B5E75}"/>
              </a:ext>
            </a:extLst>
          </p:cNvPr>
          <p:cNvPicPr>
            <a:picLocks noChangeAspect="1"/>
          </p:cNvPicPr>
          <p:nvPr/>
        </p:nvPicPr>
        <p:blipFill>
          <a:blip r:embed="rId4"/>
          <a:stretch>
            <a:fillRect/>
          </a:stretch>
        </p:blipFill>
        <p:spPr>
          <a:xfrm>
            <a:off x="7970038" y="4267446"/>
            <a:ext cx="2148115" cy="1043390"/>
          </a:xfrm>
          <a:prstGeom prst="rect">
            <a:avLst/>
          </a:prstGeom>
        </p:spPr>
      </p:pic>
      <p:pic>
        <p:nvPicPr>
          <p:cNvPr id="14" name="Picture 13">
            <a:extLst>
              <a:ext uri="{FF2B5EF4-FFF2-40B4-BE49-F238E27FC236}">
                <a16:creationId xmlns:a16="http://schemas.microsoft.com/office/drawing/2014/main" id="{C9109D58-D87D-EA9D-2E99-602F8D12A4A6}"/>
              </a:ext>
            </a:extLst>
          </p:cNvPr>
          <p:cNvPicPr>
            <a:picLocks noChangeAspect="1"/>
          </p:cNvPicPr>
          <p:nvPr/>
        </p:nvPicPr>
        <p:blipFill>
          <a:blip r:embed="rId4"/>
          <a:stretch>
            <a:fillRect/>
          </a:stretch>
        </p:blipFill>
        <p:spPr>
          <a:xfrm>
            <a:off x="5021941" y="5866976"/>
            <a:ext cx="2148115" cy="783585"/>
          </a:xfrm>
          <a:prstGeom prst="rect">
            <a:avLst/>
          </a:prstGeom>
        </p:spPr>
      </p:pic>
      <p:pic>
        <p:nvPicPr>
          <p:cNvPr id="15" name="Picture 14">
            <a:extLst>
              <a:ext uri="{FF2B5EF4-FFF2-40B4-BE49-F238E27FC236}">
                <a16:creationId xmlns:a16="http://schemas.microsoft.com/office/drawing/2014/main" id="{6BC6BA8C-9CC1-5DF7-E4AC-33A14C18F4A4}"/>
              </a:ext>
            </a:extLst>
          </p:cNvPr>
          <p:cNvPicPr>
            <a:picLocks noChangeAspect="1"/>
          </p:cNvPicPr>
          <p:nvPr/>
        </p:nvPicPr>
        <p:blipFill>
          <a:blip r:embed="rId4"/>
          <a:stretch>
            <a:fillRect/>
          </a:stretch>
        </p:blipFill>
        <p:spPr>
          <a:xfrm>
            <a:off x="7970038" y="5857724"/>
            <a:ext cx="2393162" cy="783585"/>
          </a:xfrm>
          <a:prstGeom prst="rect">
            <a:avLst/>
          </a:prstGeom>
        </p:spPr>
      </p:pic>
      <p:pic>
        <p:nvPicPr>
          <p:cNvPr id="6" name="Picture 2" descr="Return Church">
            <a:hlinkClick r:id="rId5" action="ppaction://hlinksldjump"/>
            <a:extLst>
              <a:ext uri="{FF2B5EF4-FFF2-40B4-BE49-F238E27FC236}">
                <a16:creationId xmlns:a16="http://schemas.microsoft.com/office/drawing/2014/main" id="{74BDAA92-C63D-C1D3-4BDB-A419493501D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22-5FD4-3F5E-82F7-C24151C26A20}"/>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13C1D36A-7008-74A9-B74F-E81A9C3D88D6}"/>
              </a:ext>
            </a:extLst>
          </p:cNvPr>
          <p:cNvSpPr>
            <a:spLocks noGrp="1"/>
          </p:cNvSpPr>
          <p:nvPr>
            <p:ph idx="1"/>
          </p:nvPr>
        </p:nvSpPr>
        <p:spPr>
          <a:xfrm>
            <a:off x="0" y="1677987"/>
            <a:ext cx="11451771" cy="5043488"/>
          </a:xfrm>
        </p:spPr>
        <p:txBody>
          <a:bodyPr/>
          <a:lstStyle/>
          <a:p>
            <a:pPr marL="0" indent="0">
              <a:buNone/>
            </a:pPr>
            <a:r>
              <a:rPr lang="en-US" sz="1600" dirty="0">
                <a:solidFill>
                  <a:srgbClr val="C00000"/>
                </a:solidFill>
              </a:rPr>
              <a:t>1. What four factors that need to be analysed when responding to behaviours of concern? </a:t>
            </a:r>
          </a:p>
          <a:p>
            <a:pPr marL="0" indent="0">
              <a:buNone/>
            </a:pPr>
            <a:r>
              <a:rPr lang="en-US" sz="1600" dirty="0">
                <a:solidFill>
                  <a:schemeClr val="tx2"/>
                </a:solidFill>
              </a:rPr>
              <a:t>• The organisation you work for and their policies and procedures for handling this type of incident.</a:t>
            </a:r>
          </a:p>
          <a:p>
            <a:pPr marL="0" indent="0">
              <a:buNone/>
            </a:pPr>
            <a:r>
              <a:rPr lang="en-US" sz="1600" dirty="0">
                <a:solidFill>
                  <a:schemeClr val="tx2"/>
                </a:solidFill>
              </a:rPr>
              <a:t>• The environment</a:t>
            </a:r>
          </a:p>
          <a:p>
            <a:pPr marL="0" indent="0">
              <a:buNone/>
            </a:pPr>
            <a:r>
              <a:rPr lang="en-US" sz="1600" dirty="0">
                <a:solidFill>
                  <a:schemeClr val="tx2"/>
                </a:solidFill>
              </a:rPr>
              <a:t>• The behaviour of concern that has occurred. Some are more serious and pose a greater risk that requires the action taken (response) to also be greater.</a:t>
            </a:r>
          </a:p>
          <a:p>
            <a:pPr marL="0" indent="0">
              <a:buNone/>
            </a:pPr>
            <a:r>
              <a:rPr lang="en-US" sz="1600" dirty="0">
                <a:solidFill>
                  <a:schemeClr val="tx2"/>
                </a:solidFill>
              </a:rPr>
              <a:t>• Who is exhibiting the behaviour? Do they have any medical conditions that may explain their behaviour? Such as a person with dementia wandering off.</a:t>
            </a:r>
          </a:p>
          <a:p>
            <a:pPr marL="0" indent="0">
              <a:buNone/>
            </a:pPr>
            <a:r>
              <a:rPr lang="en-US" sz="1600" dirty="0">
                <a:solidFill>
                  <a:schemeClr val="tx2"/>
                </a:solidFill>
              </a:rPr>
              <a:t>• Your personal safety and whether you feel comfortable enough with the situation to respond. You should always follow procedures that ensure the safety of self and others in responding to behaviour of concern.</a:t>
            </a:r>
          </a:p>
          <a:p>
            <a:pPr marL="0" indent="0">
              <a:buNone/>
            </a:pPr>
            <a:r>
              <a:rPr lang="en-US" sz="1600" dirty="0">
                <a:solidFill>
                  <a:schemeClr val="tx2"/>
                </a:solidFill>
              </a:rPr>
              <a:t>• The resources available to assist with the incident, including staff and any required equipment.</a:t>
            </a:r>
          </a:p>
          <a:p>
            <a:pPr marL="0" indent="0">
              <a:buNone/>
            </a:pPr>
            <a:r>
              <a:rPr lang="en-US" sz="1600" dirty="0">
                <a:solidFill>
                  <a:schemeClr val="tx2"/>
                </a:solidFill>
              </a:rPr>
              <a:t>• Can the behaviour be challenged and how can it help defuse the situation?</a:t>
            </a:r>
          </a:p>
          <a:p>
            <a:pPr marL="0" indent="0">
              <a:buNone/>
            </a:pPr>
            <a:r>
              <a:rPr lang="en-US" sz="1600" dirty="0">
                <a:solidFill>
                  <a:schemeClr val="tx2"/>
                </a:solidFill>
              </a:rPr>
              <a:t>• Is the patient or person capable of listening and seeing reason? (They may be intoxicated or under the influence of an illicit drug or pain medication).</a:t>
            </a:r>
          </a:p>
        </p:txBody>
      </p:sp>
      <p:sp>
        <p:nvSpPr>
          <p:cNvPr id="4" name="Slide Number Placeholder 3">
            <a:extLst>
              <a:ext uri="{FF2B5EF4-FFF2-40B4-BE49-F238E27FC236}">
                <a16:creationId xmlns:a16="http://schemas.microsoft.com/office/drawing/2014/main" id="{2DEACFC6-5465-7CA3-491E-D3CA52A7FECC}"/>
              </a:ext>
            </a:extLst>
          </p:cNvPr>
          <p:cNvSpPr>
            <a:spLocks noGrp="1"/>
          </p:cNvSpPr>
          <p:nvPr>
            <p:ph type="sldNum" sz="quarter" idx="10"/>
          </p:nvPr>
        </p:nvSpPr>
        <p:spPr/>
        <p:txBody>
          <a:bodyPr/>
          <a:lstStyle/>
          <a:p>
            <a:fld id="{64EB2DB3-A5DC-4BC2-A05A-23509E293FB0}" type="slidenum">
              <a:rPr lang="en-US" altLang="en-US" smtClean="0"/>
              <a:pPr/>
              <a:t>47</a:t>
            </a:fld>
            <a:endParaRPr lang="en-US" altLang="en-US"/>
          </a:p>
        </p:txBody>
      </p:sp>
      <p:pic>
        <p:nvPicPr>
          <p:cNvPr id="6" name="Picture 5">
            <a:extLst>
              <a:ext uri="{FF2B5EF4-FFF2-40B4-BE49-F238E27FC236}">
                <a16:creationId xmlns:a16="http://schemas.microsoft.com/office/drawing/2014/main" id="{E63BF14A-DC25-912E-E606-09BBEB33C366}"/>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F7A1233C-583A-123E-D143-5ED85419D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3418" y="439850"/>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47A060-3897-C2EB-C08C-F9032CDCA370}"/>
              </a:ext>
            </a:extLst>
          </p:cNvPr>
          <p:cNvPicPr>
            <a:picLocks noChangeAspect="1"/>
          </p:cNvPicPr>
          <p:nvPr/>
        </p:nvPicPr>
        <p:blipFill>
          <a:blip r:embed="rId4"/>
          <a:stretch>
            <a:fillRect/>
          </a:stretch>
        </p:blipFill>
        <p:spPr>
          <a:xfrm>
            <a:off x="43542" y="2022753"/>
            <a:ext cx="11785600" cy="3405590"/>
          </a:xfrm>
          <a:prstGeom prst="rect">
            <a:avLst/>
          </a:prstGeom>
        </p:spPr>
      </p:pic>
    </p:spTree>
    <p:extLst>
      <p:ext uri="{BB962C8B-B14F-4D97-AF65-F5344CB8AC3E}">
        <p14:creationId xmlns:p14="http://schemas.microsoft.com/office/powerpoint/2010/main" val="2209989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DF5F7-5106-2D72-DCA7-0DA1B5A30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26A50-4D55-6631-8A98-4828FDF9DD9B}"/>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EB801F72-7F2F-21BE-0303-2558FB4928E3}"/>
              </a:ext>
            </a:extLst>
          </p:cNvPr>
          <p:cNvSpPr>
            <a:spLocks noGrp="1"/>
          </p:cNvSpPr>
          <p:nvPr>
            <p:ph idx="1"/>
          </p:nvPr>
        </p:nvSpPr>
        <p:spPr>
          <a:xfrm>
            <a:off x="0" y="1559236"/>
            <a:ext cx="11451771" cy="5298763"/>
          </a:xfrm>
        </p:spPr>
        <p:txBody>
          <a:bodyPr/>
          <a:lstStyle/>
          <a:p>
            <a:pPr marL="0" indent="0">
              <a:buNone/>
            </a:pPr>
            <a:r>
              <a:rPr lang="en-US" sz="1600" dirty="0">
                <a:solidFill>
                  <a:srgbClr val="C00000"/>
                </a:solidFill>
              </a:rPr>
              <a:t>2. What are the ten general guidelines for responding to any behaviours of concern?</a:t>
            </a:r>
          </a:p>
          <a:p>
            <a:pPr marL="0" indent="0">
              <a:buNone/>
            </a:pPr>
            <a:r>
              <a:rPr lang="en-US" sz="1600" dirty="0">
                <a:solidFill>
                  <a:schemeClr val="tx2"/>
                </a:solidFill>
              </a:rPr>
              <a:t>• Identify</a:t>
            </a:r>
          </a:p>
          <a:p>
            <a:pPr marL="0" indent="0">
              <a:buNone/>
            </a:pPr>
            <a:r>
              <a:rPr lang="en-US" sz="1600" dirty="0">
                <a:solidFill>
                  <a:schemeClr val="tx2"/>
                </a:solidFill>
              </a:rPr>
              <a:t>• Ensure safety</a:t>
            </a:r>
          </a:p>
          <a:p>
            <a:pPr marL="0" indent="0">
              <a:buNone/>
            </a:pPr>
            <a:r>
              <a:rPr lang="en-US" sz="1600" dirty="0">
                <a:solidFill>
                  <a:schemeClr val="tx2"/>
                </a:solidFill>
              </a:rPr>
              <a:t>• Act</a:t>
            </a:r>
          </a:p>
          <a:p>
            <a:pPr marL="0" indent="0">
              <a:buNone/>
            </a:pPr>
            <a:r>
              <a:rPr lang="en-US" sz="1600" dirty="0">
                <a:solidFill>
                  <a:schemeClr val="tx2"/>
                </a:solidFill>
              </a:rPr>
              <a:t>• Communicate clearly</a:t>
            </a:r>
          </a:p>
          <a:p>
            <a:pPr marL="0" indent="0">
              <a:buNone/>
            </a:pPr>
            <a:r>
              <a:rPr lang="en-US" sz="1600" dirty="0">
                <a:solidFill>
                  <a:schemeClr val="tx2"/>
                </a:solidFill>
              </a:rPr>
              <a:t>• When appropriate challenge the behaviour</a:t>
            </a:r>
          </a:p>
          <a:p>
            <a:pPr marL="0" indent="0">
              <a:buNone/>
            </a:pPr>
            <a:r>
              <a:rPr lang="en-US" sz="1600" dirty="0">
                <a:solidFill>
                  <a:schemeClr val="tx2"/>
                </a:solidFill>
              </a:rPr>
              <a:t>• Outline opportunities/options to change using positive encouragement</a:t>
            </a:r>
          </a:p>
          <a:p>
            <a:pPr marL="0" indent="0">
              <a:buNone/>
            </a:pPr>
            <a:r>
              <a:rPr lang="en-US" sz="1600" dirty="0">
                <a:solidFill>
                  <a:schemeClr val="tx2"/>
                </a:solidFill>
              </a:rPr>
              <a:t>• Confirm the implications of continuing behaviour using clear, calm, and objective language</a:t>
            </a:r>
          </a:p>
          <a:p>
            <a:pPr marL="0" indent="0">
              <a:buNone/>
            </a:pPr>
            <a:r>
              <a:rPr lang="en-US" sz="1600" dirty="0">
                <a:solidFill>
                  <a:schemeClr val="tx2"/>
                </a:solidFill>
              </a:rPr>
              <a:t>• Seek assistance </a:t>
            </a:r>
          </a:p>
          <a:p>
            <a:pPr marL="0" indent="0">
              <a:buNone/>
            </a:pPr>
            <a:r>
              <a:rPr lang="en-US" sz="1600" dirty="0">
                <a:solidFill>
                  <a:schemeClr val="tx2"/>
                </a:solidFill>
              </a:rPr>
              <a:t>• Report and Record</a:t>
            </a:r>
          </a:p>
          <a:p>
            <a:pPr marL="0" indent="0">
              <a:buNone/>
            </a:pPr>
            <a:r>
              <a:rPr lang="en-US" sz="1600" dirty="0">
                <a:solidFill>
                  <a:schemeClr val="tx2"/>
                </a:solidFill>
              </a:rPr>
              <a:t>• Debrief</a:t>
            </a:r>
          </a:p>
          <a:p>
            <a:pPr marL="0" indent="0">
              <a:buNone/>
            </a:pPr>
            <a:r>
              <a:rPr lang="en-US" sz="1600" dirty="0">
                <a:solidFill>
                  <a:srgbClr val="C00000"/>
                </a:solidFill>
              </a:rPr>
              <a:t>3. When acting in response to a behaviour of concern, what two things need to be considered? </a:t>
            </a:r>
          </a:p>
          <a:p>
            <a:pPr marL="0" indent="0">
              <a:buNone/>
            </a:pPr>
            <a:r>
              <a:rPr lang="en-US" sz="1600" dirty="0">
                <a:solidFill>
                  <a:schemeClr val="tx2"/>
                </a:solidFill>
              </a:rPr>
              <a:t>• In accordance with organisational policies and procedures and any legal obligations to manage the situation and prevent escalation.</a:t>
            </a:r>
          </a:p>
          <a:p>
            <a:pPr marL="0" indent="0">
              <a:buNone/>
            </a:pPr>
            <a:r>
              <a:rPr lang="en-US" sz="1600" dirty="0">
                <a:solidFill>
                  <a:schemeClr val="tx2"/>
                </a:solidFill>
              </a:rPr>
              <a:t>• Aim to stop the behaviour or minimise it.</a:t>
            </a:r>
          </a:p>
          <a:p>
            <a:pPr marL="0" indent="0">
              <a:buNone/>
            </a:pPr>
            <a:r>
              <a:rPr lang="en-US" sz="1600" dirty="0">
                <a:solidFill>
                  <a:schemeClr val="tx2"/>
                </a:solidFill>
              </a:rPr>
              <a:t>• Use nearby staff and resources to assist, where required.</a:t>
            </a:r>
          </a:p>
          <a:p>
            <a:pPr marL="0" indent="0">
              <a:buNone/>
            </a:pPr>
            <a:r>
              <a:rPr lang="en-US" sz="1600" dirty="0">
                <a:solidFill>
                  <a:schemeClr val="tx2"/>
                </a:solidFill>
              </a:rPr>
              <a:t>• Determine the most appropriate response for the situation. In some situations, this may require you to be calm and empathetic and in others firm and diplomatic.</a:t>
            </a:r>
          </a:p>
          <a:p>
            <a:pPr marL="0" indent="0">
              <a:buNone/>
            </a:pPr>
            <a:endParaRPr lang="en-US" sz="1600" dirty="0">
              <a:solidFill>
                <a:schemeClr val="tx2"/>
              </a:solidFill>
            </a:endParaRPr>
          </a:p>
          <a:p>
            <a:pPr marL="0" indent="0">
              <a:buNone/>
            </a:pPr>
            <a:endParaRPr lang="en-US" sz="1600" dirty="0">
              <a:solidFill>
                <a:schemeClr val="tx2"/>
              </a:solidFill>
            </a:endParaRPr>
          </a:p>
        </p:txBody>
      </p:sp>
      <p:sp>
        <p:nvSpPr>
          <p:cNvPr id="4" name="Slide Number Placeholder 3">
            <a:extLst>
              <a:ext uri="{FF2B5EF4-FFF2-40B4-BE49-F238E27FC236}">
                <a16:creationId xmlns:a16="http://schemas.microsoft.com/office/drawing/2014/main" id="{48D58455-7FEE-3D0A-E549-56B4E8F8984A}"/>
              </a:ext>
            </a:extLst>
          </p:cNvPr>
          <p:cNvSpPr>
            <a:spLocks noGrp="1"/>
          </p:cNvSpPr>
          <p:nvPr>
            <p:ph type="sldNum" sz="quarter" idx="10"/>
          </p:nvPr>
        </p:nvSpPr>
        <p:spPr/>
        <p:txBody>
          <a:bodyPr/>
          <a:lstStyle/>
          <a:p>
            <a:fld id="{64EB2DB3-A5DC-4BC2-A05A-23509E293FB0}" type="slidenum">
              <a:rPr lang="en-US" altLang="en-US" smtClean="0"/>
              <a:pPr/>
              <a:t>48</a:t>
            </a:fld>
            <a:endParaRPr lang="en-US" altLang="en-US"/>
          </a:p>
        </p:txBody>
      </p:sp>
      <p:pic>
        <p:nvPicPr>
          <p:cNvPr id="6" name="Picture 5">
            <a:extLst>
              <a:ext uri="{FF2B5EF4-FFF2-40B4-BE49-F238E27FC236}">
                <a16:creationId xmlns:a16="http://schemas.microsoft.com/office/drawing/2014/main" id="{15608662-0D2D-7133-4C0F-09D5B1D493DE}"/>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D737F705-8AAB-54C0-03FA-0115D9F9C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3418" y="439850"/>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016CB87-ADF9-3598-2FD2-D6231612F992}"/>
              </a:ext>
            </a:extLst>
          </p:cNvPr>
          <p:cNvPicPr>
            <a:picLocks noChangeAspect="1"/>
          </p:cNvPicPr>
          <p:nvPr/>
        </p:nvPicPr>
        <p:blipFill>
          <a:blip r:embed="rId4"/>
          <a:stretch>
            <a:fillRect/>
          </a:stretch>
        </p:blipFill>
        <p:spPr>
          <a:xfrm>
            <a:off x="0" y="1862636"/>
            <a:ext cx="8447314" cy="2912563"/>
          </a:xfrm>
          <a:prstGeom prst="rect">
            <a:avLst/>
          </a:prstGeom>
        </p:spPr>
      </p:pic>
      <p:pic>
        <p:nvPicPr>
          <p:cNvPr id="10" name="Picture 9">
            <a:extLst>
              <a:ext uri="{FF2B5EF4-FFF2-40B4-BE49-F238E27FC236}">
                <a16:creationId xmlns:a16="http://schemas.microsoft.com/office/drawing/2014/main" id="{E11D5DCD-5AA6-2361-7718-389F8819D444}"/>
              </a:ext>
            </a:extLst>
          </p:cNvPr>
          <p:cNvPicPr>
            <a:picLocks noChangeAspect="1"/>
          </p:cNvPicPr>
          <p:nvPr/>
        </p:nvPicPr>
        <p:blipFill>
          <a:blip r:embed="rId4"/>
          <a:stretch>
            <a:fillRect/>
          </a:stretch>
        </p:blipFill>
        <p:spPr>
          <a:xfrm>
            <a:off x="-1" y="5162239"/>
            <a:ext cx="11306629" cy="1559236"/>
          </a:xfrm>
          <a:prstGeom prst="rect">
            <a:avLst/>
          </a:prstGeom>
        </p:spPr>
      </p:pic>
    </p:spTree>
    <p:extLst>
      <p:ext uri="{BB962C8B-B14F-4D97-AF65-F5344CB8AC3E}">
        <p14:creationId xmlns:p14="http://schemas.microsoft.com/office/powerpoint/2010/main" val="3518904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1D36E-431B-4FC5-D26D-DF4CFD969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9DC81-B4FB-5CC9-8501-9C2C66EFEF86}"/>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68850ED5-1B27-51D8-AAEC-E76B4F39BF86}"/>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4. It is important to remember that how you respond to behaviours of concern… </a:t>
            </a:r>
          </a:p>
          <a:p>
            <a:pPr marL="0" indent="0">
              <a:buNone/>
            </a:pPr>
            <a:r>
              <a:rPr lang="en-US" sz="1600" dirty="0">
                <a:solidFill>
                  <a:schemeClr val="tx2"/>
                </a:solidFill>
              </a:rPr>
              <a:t>will not always be the same as aspects of the incident will be different requiring you to be flexible and select an appropriate response for the situation.</a:t>
            </a:r>
          </a:p>
          <a:p>
            <a:pPr marL="0" indent="0">
              <a:buNone/>
            </a:pPr>
            <a:r>
              <a:rPr lang="en-US" sz="1600" dirty="0">
                <a:solidFill>
                  <a:srgbClr val="C00000"/>
                </a:solidFill>
              </a:rPr>
              <a:t>5. What are four ways that you can keep yourself safe when responding to a patient who is demonstrating behaviours of concern?</a:t>
            </a:r>
          </a:p>
          <a:p>
            <a:pPr marL="0" indent="0">
              <a:buNone/>
            </a:pPr>
            <a:r>
              <a:rPr lang="en-US" sz="1600" dirty="0">
                <a:solidFill>
                  <a:schemeClr val="tx2"/>
                </a:solidFill>
              </a:rPr>
              <a:t>• Be prepared</a:t>
            </a:r>
          </a:p>
          <a:p>
            <a:pPr marL="0" indent="0">
              <a:buNone/>
            </a:pPr>
            <a:r>
              <a:rPr lang="en-US" sz="1600" dirty="0">
                <a:solidFill>
                  <a:schemeClr val="tx2"/>
                </a:solidFill>
              </a:rPr>
              <a:t>• Be alert. </a:t>
            </a:r>
          </a:p>
          <a:p>
            <a:pPr marL="0" indent="0">
              <a:buNone/>
            </a:pPr>
            <a:r>
              <a:rPr lang="en-US" sz="1600" dirty="0">
                <a:solidFill>
                  <a:schemeClr val="tx2"/>
                </a:solidFill>
              </a:rPr>
              <a:t>• Know your patients and/or clients. </a:t>
            </a:r>
          </a:p>
          <a:p>
            <a:pPr marL="0" indent="0">
              <a:buNone/>
            </a:pPr>
            <a:r>
              <a:rPr lang="en-US" sz="1600" dirty="0">
                <a:solidFill>
                  <a:schemeClr val="tx2"/>
                </a:solidFill>
              </a:rPr>
              <a:t>• Stay calm and in control. </a:t>
            </a:r>
          </a:p>
          <a:p>
            <a:pPr marL="0" indent="0">
              <a:buNone/>
            </a:pPr>
            <a:r>
              <a:rPr lang="en-US" sz="1600" dirty="0">
                <a:solidFill>
                  <a:schemeClr val="tx2"/>
                </a:solidFill>
              </a:rPr>
              <a:t>• Don’t stand directly in front of someone. </a:t>
            </a:r>
          </a:p>
          <a:p>
            <a:pPr marL="0" indent="0">
              <a:buNone/>
            </a:pPr>
            <a:r>
              <a:rPr lang="en-US" sz="1600" dirty="0">
                <a:solidFill>
                  <a:schemeClr val="tx2"/>
                </a:solidFill>
              </a:rPr>
              <a:t>• Survey the area and make sure it is safe. </a:t>
            </a:r>
          </a:p>
          <a:p>
            <a:pPr marL="0" indent="0">
              <a:buNone/>
            </a:pPr>
            <a:r>
              <a:rPr lang="en-US" sz="1600" dirty="0">
                <a:solidFill>
                  <a:schemeClr val="tx2"/>
                </a:solidFill>
              </a:rPr>
              <a:t>• Have an exit strategy. </a:t>
            </a:r>
          </a:p>
          <a:p>
            <a:pPr marL="0" indent="0">
              <a:buNone/>
            </a:pPr>
            <a:r>
              <a:rPr lang="en-US" sz="1600" dirty="0">
                <a:solidFill>
                  <a:schemeClr val="tx2"/>
                </a:solidFill>
              </a:rPr>
              <a:t>• Ask staff for assistance. </a:t>
            </a:r>
          </a:p>
          <a:p>
            <a:pPr marL="0" indent="0">
              <a:buNone/>
            </a:pPr>
            <a:r>
              <a:rPr lang="en-US" sz="1600" dirty="0">
                <a:solidFill>
                  <a:schemeClr val="tx2"/>
                </a:solidFill>
              </a:rPr>
              <a:t>• Avoid attending to a patient without notifying someone of your whereabouts and how long you expect to be gone for</a:t>
            </a:r>
          </a:p>
          <a:p>
            <a:pPr marL="0" indent="0">
              <a:buNone/>
            </a:pPr>
            <a:r>
              <a:rPr lang="en-US" sz="1600" dirty="0">
                <a:solidFill>
                  <a:schemeClr val="tx2"/>
                </a:solidFill>
              </a:rPr>
              <a:t>• Defend yourself.</a:t>
            </a:r>
          </a:p>
        </p:txBody>
      </p:sp>
      <p:sp>
        <p:nvSpPr>
          <p:cNvPr id="4" name="Slide Number Placeholder 3">
            <a:extLst>
              <a:ext uri="{FF2B5EF4-FFF2-40B4-BE49-F238E27FC236}">
                <a16:creationId xmlns:a16="http://schemas.microsoft.com/office/drawing/2014/main" id="{13DD74E4-0F3C-00DD-E48B-0301AC63B919}"/>
              </a:ext>
            </a:extLst>
          </p:cNvPr>
          <p:cNvSpPr>
            <a:spLocks noGrp="1"/>
          </p:cNvSpPr>
          <p:nvPr>
            <p:ph type="sldNum" sz="quarter" idx="10"/>
          </p:nvPr>
        </p:nvSpPr>
        <p:spPr/>
        <p:txBody>
          <a:bodyPr/>
          <a:lstStyle/>
          <a:p>
            <a:fld id="{64EB2DB3-A5DC-4BC2-A05A-23509E293FB0}" type="slidenum">
              <a:rPr lang="en-US" altLang="en-US" smtClean="0"/>
              <a:pPr/>
              <a:t>49</a:t>
            </a:fld>
            <a:endParaRPr lang="en-US" altLang="en-US"/>
          </a:p>
        </p:txBody>
      </p:sp>
      <p:pic>
        <p:nvPicPr>
          <p:cNvPr id="6" name="Picture 5">
            <a:extLst>
              <a:ext uri="{FF2B5EF4-FFF2-40B4-BE49-F238E27FC236}">
                <a16:creationId xmlns:a16="http://schemas.microsoft.com/office/drawing/2014/main" id="{AAD23A60-2E97-29CF-5190-705FDBDD03B8}"/>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90055536-EE64-58B6-7071-0C6F108E3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773F987-32CE-D170-49F0-6A7EB932764A}"/>
              </a:ext>
            </a:extLst>
          </p:cNvPr>
          <p:cNvPicPr>
            <a:picLocks noChangeAspect="1"/>
          </p:cNvPicPr>
          <p:nvPr/>
        </p:nvPicPr>
        <p:blipFill>
          <a:blip r:embed="rId4"/>
          <a:stretch>
            <a:fillRect/>
          </a:stretch>
        </p:blipFill>
        <p:spPr>
          <a:xfrm>
            <a:off x="86461" y="1903022"/>
            <a:ext cx="12017829" cy="597290"/>
          </a:xfrm>
          <a:prstGeom prst="rect">
            <a:avLst/>
          </a:prstGeom>
        </p:spPr>
      </p:pic>
      <p:pic>
        <p:nvPicPr>
          <p:cNvPr id="8" name="Picture 7">
            <a:extLst>
              <a:ext uri="{FF2B5EF4-FFF2-40B4-BE49-F238E27FC236}">
                <a16:creationId xmlns:a16="http://schemas.microsoft.com/office/drawing/2014/main" id="{BFDA22F6-6118-F930-AC9C-2B89B31B866D}"/>
              </a:ext>
            </a:extLst>
          </p:cNvPr>
          <p:cNvPicPr>
            <a:picLocks noChangeAspect="1"/>
          </p:cNvPicPr>
          <p:nvPr/>
        </p:nvPicPr>
        <p:blipFill>
          <a:blip r:embed="rId4"/>
          <a:stretch>
            <a:fillRect/>
          </a:stretch>
        </p:blipFill>
        <p:spPr>
          <a:xfrm>
            <a:off x="0" y="2754497"/>
            <a:ext cx="11306629" cy="3167332"/>
          </a:xfrm>
          <a:prstGeom prst="rect">
            <a:avLst/>
          </a:prstGeom>
        </p:spPr>
      </p:pic>
    </p:spTree>
    <p:extLst>
      <p:ext uri="{BB962C8B-B14F-4D97-AF65-F5344CB8AC3E}">
        <p14:creationId xmlns:p14="http://schemas.microsoft.com/office/powerpoint/2010/main" val="1751172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5AC-6E9B-573C-DE8E-4D4F512BF296}"/>
              </a:ext>
            </a:extLst>
          </p:cNvPr>
          <p:cNvSpPr>
            <a:spLocks noGrp="1"/>
          </p:cNvSpPr>
          <p:nvPr>
            <p:ph type="title"/>
          </p:nvPr>
        </p:nvSpPr>
        <p:spPr/>
        <p:txBody>
          <a:bodyPr/>
          <a:lstStyle/>
          <a:p>
            <a:r>
              <a:rPr lang="en-AU" dirty="0"/>
              <a:t>1. Observe and assist</a:t>
            </a:r>
          </a:p>
        </p:txBody>
      </p:sp>
      <p:sp>
        <p:nvSpPr>
          <p:cNvPr id="3" name="Content Placeholder 2">
            <a:extLst>
              <a:ext uri="{FF2B5EF4-FFF2-40B4-BE49-F238E27FC236}">
                <a16:creationId xmlns:a16="http://schemas.microsoft.com/office/drawing/2014/main" id="{3C972CF1-C806-369C-4F2F-E41E57EEDCAE}"/>
              </a:ext>
            </a:extLst>
          </p:cNvPr>
          <p:cNvSpPr>
            <a:spLocks noGrp="1"/>
          </p:cNvSpPr>
          <p:nvPr>
            <p:ph idx="1"/>
          </p:nvPr>
        </p:nvSpPr>
        <p:spPr>
          <a:xfrm>
            <a:off x="668797" y="1677987"/>
            <a:ext cx="10972800" cy="4492625"/>
          </a:xfrm>
        </p:spPr>
        <p:txBody>
          <a:bodyPr/>
          <a:lstStyle/>
          <a:p>
            <a:pPr marL="0" indent="0">
              <a:buNone/>
            </a:pPr>
            <a:r>
              <a:rPr lang="en-US" sz="2000" dirty="0"/>
              <a:t>You have observed a client demonstrating the following actions. Identify what they could be </a:t>
            </a:r>
          </a:p>
          <a:p>
            <a:pPr marL="0" indent="0">
              <a:buNone/>
            </a:pPr>
            <a:r>
              <a:rPr lang="en-US" sz="2000" dirty="0"/>
              <a:t>trying to tell you and how best you might be able to assist them.</a:t>
            </a:r>
          </a:p>
          <a:p>
            <a:pPr marL="0" indent="0">
              <a:buNone/>
            </a:pPr>
            <a:r>
              <a:rPr lang="en-US" sz="2000" dirty="0"/>
              <a:t>1. Rapid breathing, shaking of legs, tapping their fingers on their leg and touching their face. </a:t>
            </a:r>
          </a:p>
          <a:p>
            <a:pPr marL="0" indent="0">
              <a:buNone/>
            </a:pPr>
            <a:r>
              <a:rPr lang="en-US" sz="2000" dirty="0"/>
              <a:t>Client appears anxious and stressed. </a:t>
            </a:r>
          </a:p>
          <a:p>
            <a:pPr marL="0" indent="0">
              <a:buNone/>
            </a:pPr>
            <a:r>
              <a:rPr lang="en-US" sz="2000" dirty="0"/>
              <a:t>2. Standing with arms crossed against chest, redness in their face and intense glare. </a:t>
            </a:r>
          </a:p>
          <a:p>
            <a:pPr marL="0" indent="0">
              <a:buNone/>
            </a:pPr>
            <a:r>
              <a:rPr lang="en-US" sz="2000" dirty="0"/>
              <a:t>Client appears angry and full or rage. </a:t>
            </a:r>
          </a:p>
          <a:p>
            <a:pPr marL="0" indent="0">
              <a:buNone/>
            </a:pPr>
            <a:r>
              <a:rPr lang="en-US" sz="2000" dirty="0"/>
              <a:t>3. Facial grimacing and tense body language.</a:t>
            </a:r>
          </a:p>
          <a:p>
            <a:pPr marL="0" indent="0">
              <a:buNone/>
            </a:pPr>
            <a:r>
              <a:rPr lang="en-US" sz="2000" dirty="0"/>
              <a:t>Client appears uncomfortable. </a:t>
            </a:r>
          </a:p>
          <a:p>
            <a:pPr marL="0" indent="0">
              <a:buNone/>
            </a:pPr>
            <a:r>
              <a:rPr lang="en-US" sz="2000" dirty="0"/>
              <a:t>4. Sitting with their hand supporting their head, they seem to be looking around a lot and are </a:t>
            </a:r>
          </a:p>
          <a:p>
            <a:pPr marL="0" indent="0">
              <a:buNone/>
            </a:pPr>
            <a:r>
              <a:rPr lang="en-US" sz="2000" dirty="0"/>
              <a:t>tapping their toes on the ground repeatedly. </a:t>
            </a:r>
          </a:p>
          <a:p>
            <a:pPr marL="0" indent="0">
              <a:buNone/>
            </a:pPr>
            <a:r>
              <a:rPr lang="en-US" sz="2000" dirty="0"/>
              <a:t>Client appears to be disengaged. </a:t>
            </a:r>
          </a:p>
          <a:p>
            <a:pPr marL="0" indent="0">
              <a:buNone/>
            </a:pPr>
            <a:r>
              <a:rPr lang="en-US" sz="2000" dirty="0"/>
              <a:t>5. Shallow, rapid breathing, look to be shivering and fatigued. </a:t>
            </a:r>
          </a:p>
          <a:p>
            <a:pPr marL="0" indent="0">
              <a:buNone/>
            </a:pPr>
            <a:r>
              <a:rPr lang="en-US" sz="2000" dirty="0"/>
              <a:t>Client appears uncomfortable, stressed, and anxious. </a:t>
            </a:r>
            <a:endParaRPr lang="en-AU" sz="2000" dirty="0"/>
          </a:p>
        </p:txBody>
      </p:sp>
      <p:sp>
        <p:nvSpPr>
          <p:cNvPr id="4" name="Slide Number Placeholder 3">
            <a:extLst>
              <a:ext uri="{FF2B5EF4-FFF2-40B4-BE49-F238E27FC236}">
                <a16:creationId xmlns:a16="http://schemas.microsoft.com/office/drawing/2014/main" id="{F551DE75-0918-38FD-38A1-06B46595FB9A}"/>
              </a:ext>
            </a:extLst>
          </p:cNvPr>
          <p:cNvSpPr>
            <a:spLocks noGrp="1"/>
          </p:cNvSpPr>
          <p:nvPr>
            <p:ph type="sldNum" sz="quarter" idx="10"/>
          </p:nvPr>
        </p:nvSpPr>
        <p:spPr/>
        <p:txBody>
          <a:bodyPr/>
          <a:lstStyle/>
          <a:p>
            <a:fld id="{64EB2DB3-A5DC-4BC2-A05A-23509E293FB0}" type="slidenum">
              <a:rPr lang="en-US" altLang="en-US" smtClean="0"/>
              <a:pPr/>
              <a:t>5</a:t>
            </a:fld>
            <a:endParaRPr lang="en-US" altLang="en-US"/>
          </a:p>
        </p:txBody>
      </p:sp>
      <p:pic>
        <p:nvPicPr>
          <p:cNvPr id="5" name="Picture 4">
            <a:extLst>
              <a:ext uri="{FF2B5EF4-FFF2-40B4-BE49-F238E27FC236}">
                <a16:creationId xmlns:a16="http://schemas.microsoft.com/office/drawing/2014/main" id="{5EB26F26-76F1-EACC-4939-2F935FE98D62}"/>
              </a:ext>
            </a:extLst>
          </p:cNvPr>
          <p:cNvPicPr>
            <a:picLocks noChangeAspect="1"/>
          </p:cNvPicPr>
          <p:nvPr/>
        </p:nvPicPr>
        <p:blipFill>
          <a:blip r:embed="rId3"/>
          <a:stretch>
            <a:fillRect/>
          </a:stretch>
        </p:blipFill>
        <p:spPr>
          <a:xfrm>
            <a:off x="463317" y="2839804"/>
            <a:ext cx="4355426" cy="324310"/>
          </a:xfrm>
          <a:prstGeom prst="rect">
            <a:avLst/>
          </a:prstGeom>
        </p:spPr>
      </p:pic>
      <p:pic>
        <p:nvPicPr>
          <p:cNvPr id="6" name="Picture 5">
            <a:extLst>
              <a:ext uri="{FF2B5EF4-FFF2-40B4-BE49-F238E27FC236}">
                <a16:creationId xmlns:a16="http://schemas.microsoft.com/office/drawing/2014/main" id="{0203C264-7AA7-62CC-9E90-4602DE8B2524}"/>
              </a:ext>
            </a:extLst>
          </p:cNvPr>
          <p:cNvPicPr>
            <a:picLocks noChangeAspect="1"/>
          </p:cNvPicPr>
          <p:nvPr/>
        </p:nvPicPr>
        <p:blipFill>
          <a:blip r:embed="rId3"/>
          <a:stretch>
            <a:fillRect/>
          </a:stretch>
        </p:blipFill>
        <p:spPr>
          <a:xfrm>
            <a:off x="609600" y="3531732"/>
            <a:ext cx="4355426" cy="324310"/>
          </a:xfrm>
          <a:prstGeom prst="rect">
            <a:avLst/>
          </a:prstGeom>
        </p:spPr>
      </p:pic>
      <p:pic>
        <p:nvPicPr>
          <p:cNvPr id="7" name="Picture 6">
            <a:extLst>
              <a:ext uri="{FF2B5EF4-FFF2-40B4-BE49-F238E27FC236}">
                <a16:creationId xmlns:a16="http://schemas.microsoft.com/office/drawing/2014/main" id="{B0B4D0B5-2ABA-AED3-DE9C-137E870C888B}"/>
              </a:ext>
            </a:extLst>
          </p:cNvPr>
          <p:cNvPicPr>
            <a:picLocks noChangeAspect="1"/>
          </p:cNvPicPr>
          <p:nvPr/>
        </p:nvPicPr>
        <p:blipFill>
          <a:blip r:embed="rId3"/>
          <a:stretch>
            <a:fillRect/>
          </a:stretch>
        </p:blipFill>
        <p:spPr>
          <a:xfrm>
            <a:off x="609600" y="4252688"/>
            <a:ext cx="4355426" cy="324310"/>
          </a:xfrm>
          <a:prstGeom prst="rect">
            <a:avLst/>
          </a:prstGeom>
        </p:spPr>
      </p:pic>
      <p:pic>
        <p:nvPicPr>
          <p:cNvPr id="8" name="Picture 7">
            <a:extLst>
              <a:ext uri="{FF2B5EF4-FFF2-40B4-BE49-F238E27FC236}">
                <a16:creationId xmlns:a16="http://schemas.microsoft.com/office/drawing/2014/main" id="{98324CE2-4A19-3247-5067-95B08D24A725}"/>
              </a:ext>
            </a:extLst>
          </p:cNvPr>
          <p:cNvPicPr>
            <a:picLocks noChangeAspect="1"/>
          </p:cNvPicPr>
          <p:nvPr/>
        </p:nvPicPr>
        <p:blipFill>
          <a:blip r:embed="rId3"/>
          <a:stretch>
            <a:fillRect/>
          </a:stretch>
        </p:blipFill>
        <p:spPr>
          <a:xfrm>
            <a:off x="609600" y="5397493"/>
            <a:ext cx="4355426" cy="324310"/>
          </a:xfrm>
          <a:prstGeom prst="rect">
            <a:avLst/>
          </a:prstGeom>
        </p:spPr>
      </p:pic>
      <p:pic>
        <p:nvPicPr>
          <p:cNvPr id="9" name="Picture 8">
            <a:extLst>
              <a:ext uri="{FF2B5EF4-FFF2-40B4-BE49-F238E27FC236}">
                <a16:creationId xmlns:a16="http://schemas.microsoft.com/office/drawing/2014/main" id="{E6C5FD49-C8EA-630D-D1F0-EC4B91B07481}"/>
              </a:ext>
            </a:extLst>
          </p:cNvPr>
          <p:cNvPicPr>
            <a:picLocks noChangeAspect="1"/>
          </p:cNvPicPr>
          <p:nvPr/>
        </p:nvPicPr>
        <p:blipFill>
          <a:blip r:embed="rId3"/>
          <a:stretch>
            <a:fillRect/>
          </a:stretch>
        </p:blipFill>
        <p:spPr>
          <a:xfrm>
            <a:off x="609599" y="6184892"/>
            <a:ext cx="5950857" cy="443108"/>
          </a:xfrm>
          <a:prstGeom prst="rect">
            <a:avLst/>
          </a:prstGeom>
        </p:spPr>
      </p:pic>
      <p:pic>
        <p:nvPicPr>
          <p:cNvPr id="1026" name="Picture 2" descr="Activities - Keep Active">
            <a:extLst>
              <a:ext uri="{FF2B5EF4-FFF2-40B4-BE49-F238E27FC236}">
                <a16:creationId xmlns:a16="http://schemas.microsoft.com/office/drawing/2014/main" id="{25ED9EBC-2621-B0B1-F83B-15A71510B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369520"/>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turn Church">
            <a:hlinkClick r:id="rId5" action="ppaction://hlinksldjump"/>
            <a:extLst>
              <a:ext uri="{FF2B5EF4-FFF2-40B4-BE49-F238E27FC236}">
                <a16:creationId xmlns:a16="http://schemas.microsoft.com/office/drawing/2014/main" id="{BA5D01CC-8DA1-B9FB-61FF-BB2D486B4E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95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29A6-C1F4-C55C-2A37-D03CEBA63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5B3BE-BB88-4263-0E27-631D0BD4D299}"/>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B2D2D55E-D2B9-8092-5B8B-278FC421A3AF}"/>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6. What are three types of resources that would be helpful when dealing with a range of behaviours of concern? </a:t>
            </a:r>
          </a:p>
          <a:p>
            <a:pPr marL="0" indent="0">
              <a:buNone/>
            </a:pPr>
            <a:r>
              <a:rPr lang="en-US" sz="1600" dirty="0">
                <a:solidFill>
                  <a:schemeClr val="tx2"/>
                </a:solidFill>
              </a:rPr>
              <a:t>• A dedicated quiet room in the event that a behaviour presents which requires you to take a person to an area away from others.</a:t>
            </a:r>
          </a:p>
          <a:p>
            <a:pPr marL="0" indent="0">
              <a:buNone/>
            </a:pPr>
            <a:r>
              <a:rPr lang="en-US" sz="1600" dirty="0">
                <a:solidFill>
                  <a:schemeClr val="tx2"/>
                </a:solidFill>
              </a:rPr>
              <a:t>• Basic essentials such as bottles of water, tea, coffee, and light snacks. These can be used as diversion tactics to calm a person, get them talking and allow them to feel comfortable.</a:t>
            </a:r>
          </a:p>
          <a:p>
            <a:pPr marL="0" indent="0">
              <a:buNone/>
            </a:pPr>
            <a:r>
              <a:rPr lang="en-US" sz="1600" dirty="0">
                <a:solidFill>
                  <a:schemeClr val="tx2"/>
                </a:solidFill>
              </a:rPr>
              <a:t>• Medical supplies in the event that a person is injured and needs assistance.</a:t>
            </a:r>
          </a:p>
          <a:p>
            <a:pPr marL="0" indent="0">
              <a:buNone/>
            </a:pPr>
            <a:r>
              <a:rPr lang="en-US" sz="1600" dirty="0">
                <a:solidFill>
                  <a:schemeClr val="tx2"/>
                </a:solidFill>
              </a:rPr>
              <a:t>• Games, toys, pack of cards and other items that may interest clients and distract them from the situation.</a:t>
            </a:r>
          </a:p>
          <a:p>
            <a:pPr marL="0" indent="0">
              <a:buNone/>
            </a:pPr>
            <a:r>
              <a:rPr lang="en-US" sz="1600" dirty="0">
                <a:solidFill>
                  <a:schemeClr val="tx2"/>
                </a:solidFill>
              </a:rPr>
              <a:t>• Cleaning equipment such as a dustpan, broom, wipes, and sponges in the event that you need to clean up after an incident.</a:t>
            </a:r>
          </a:p>
          <a:p>
            <a:pPr marL="0" indent="0">
              <a:buNone/>
            </a:pPr>
            <a:r>
              <a:rPr lang="en-US" sz="1600" dirty="0">
                <a:solidFill>
                  <a:schemeClr val="tx2"/>
                </a:solidFill>
              </a:rPr>
              <a:t>• Contact details of health professionals, family, and friends.</a:t>
            </a:r>
          </a:p>
          <a:p>
            <a:pPr marL="0" indent="0">
              <a:buNone/>
            </a:pPr>
            <a:r>
              <a:rPr lang="en-US" sz="1600" dirty="0">
                <a:solidFill>
                  <a:schemeClr val="tx2"/>
                </a:solidFill>
              </a:rPr>
              <a:t>• Duress and personal alarm devices in the event that you require emergency assistance.</a:t>
            </a:r>
          </a:p>
          <a:p>
            <a:pPr marL="0" indent="0">
              <a:buNone/>
            </a:pPr>
            <a:r>
              <a:rPr lang="en-US" sz="1600" dirty="0">
                <a:solidFill>
                  <a:schemeClr val="tx2"/>
                </a:solidFill>
              </a:rPr>
              <a:t>• Phone for a person to use in the event that they need to contact a family or friend immediately or speak to their counsellor, sponsor, or other support person in their lives.</a:t>
            </a:r>
          </a:p>
          <a:p>
            <a:pPr marL="0" indent="0">
              <a:buNone/>
            </a:pPr>
            <a:r>
              <a:rPr lang="en-US" sz="1600" dirty="0">
                <a:solidFill>
                  <a:srgbClr val="C00000"/>
                </a:solidFill>
              </a:rPr>
              <a:t>7. What are two health professionals or persons and two other resources that could assist you in dealing with a man in a drug rehabilitation centre who has been sober for 48 hours and had suddenly presented them selves to you as being intoxicated? </a:t>
            </a:r>
          </a:p>
          <a:p>
            <a:pPr marL="0" indent="0">
              <a:buNone/>
            </a:pPr>
            <a:r>
              <a:rPr lang="en-US" sz="1600" dirty="0">
                <a:solidFill>
                  <a:schemeClr val="tx2"/>
                </a:solidFill>
              </a:rPr>
              <a:t>• Professionals or persons - Alcohol and other drugs specialist and a Sponsor Counsellor</a:t>
            </a:r>
          </a:p>
          <a:p>
            <a:pPr marL="0" indent="0">
              <a:buNone/>
            </a:pPr>
            <a:r>
              <a:rPr lang="en-US" sz="1600" dirty="0">
                <a:solidFill>
                  <a:schemeClr val="tx2"/>
                </a:solidFill>
              </a:rPr>
              <a:t>• Resources- Phone to call their sponsor, a quiet room, and a bottle of water</a:t>
            </a:r>
          </a:p>
        </p:txBody>
      </p:sp>
      <p:sp>
        <p:nvSpPr>
          <p:cNvPr id="4" name="Slide Number Placeholder 3">
            <a:extLst>
              <a:ext uri="{FF2B5EF4-FFF2-40B4-BE49-F238E27FC236}">
                <a16:creationId xmlns:a16="http://schemas.microsoft.com/office/drawing/2014/main" id="{188EF753-88B0-5872-3462-157FB732B789}"/>
              </a:ext>
            </a:extLst>
          </p:cNvPr>
          <p:cNvSpPr>
            <a:spLocks noGrp="1"/>
          </p:cNvSpPr>
          <p:nvPr>
            <p:ph type="sldNum" sz="quarter" idx="10"/>
          </p:nvPr>
        </p:nvSpPr>
        <p:spPr/>
        <p:txBody>
          <a:bodyPr/>
          <a:lstStyle/>
          <a:p>
            <a:fld id="{64EB2DB3-A5DC-4BC2-A05A-23509E293FB0}" type="slidenum">
              <a:rPr lang="en-US" altLang="en-US" smtClean="0"/>
              <a:pPr/>
              <a:t>50</a:t>
            </a:fld>
            <a:endParaRPr lang="en-US" altLang="en-US"/>
          </a:p>
        </p:txBody>
      </p:sp>
      <p:pic>
        <p:nvPicPr>
          <p:cNvPr id="6" name="Picture 5">
            <a:extLst>
              <a:ext uri="{FF2B5EF4-FFF2-40B4-BE49-F238E27FC236}">
                <a16:creationId xmlns:a16="http://schemas.microsoft.com/office/drawing/2014/main" id="{0EDABA69-326B-40D9-8996-0B99563F2A3D}"/>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59552938-6AC7-81F2-1E16-6EDFAAECE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1BE98BD-DC88-0E2C-D0A7-61840DB1FFBD}"/>
              </a:ext>
            </a:extLst>
          </p:cNvPr>
          <p:cNvPicPr>
            <a:picLocks noChangeAspect="1"/>
          </p:cNvPicPr>
          <p:nvPr/>
        </p:nvPicPr>
        <p:blipFill>
          <a:blip r:embed="rId4"/>
          <a:stretch>
            <a:fillRect/>
          </a:stretch>
        </p:blipFill>
        <p:spPr>
          <a:xfrm>
            <a:off x="0" y="1946564"/>
            <a:ext cx="12032343" cy="2814121"/>
          </a:xfrm>
          <a:prstGeom prst="rect">
            <a:avLst/>
          </a:prstGeom>
        </p:spPr>
      </p:pic>
      <p:pic>
        <p:nvPicPr>
          <p:cNvPr id="8" name="Picture 7">
            <a:extLst>
              <a:ext uri="{FF2B5EF4-FFF2-40B4-BE49-F238E27FC236}">
                <a16:creationId xmlns:a16="http://schemas.microsoft.com/office/drawing/2014/main" id="{DDC719F1-2C70-79E1-5FF5-005DD6A676DE}"/>
              </a:ext>
            </a:extLst>
          </p:cNvPr>
          <p:cNvPicPr>
            <a:picLocks noChangeAspect="1"/>
          </p:cNvPicPr>
          <p:nvPr/>
        </p:nvPicPr>
        <p:blipFill>
          <a:blip r:embed="rId4"/>
          <a:stretch>
            <a:fillRect/>
          </a:stretch>
        </p:blipFill>
        <p:spPr>
          <a:xfrm>
            <a:off x="0" y="5337401"/>
            <a:ext cx="11306629" cy="671512"/>
          </a:xfrm>
          <a:prstGeom prst="rect">
            <a:avLst/>
          </a:prstGeom>
        </p:spPr>
      </p:pic>
    </p:spTree>
    <p:extLst>
      <p:ext uri="{BB962C8B-B14F-4D97-AF65-F5344CB8AC3E}">
        <p14:creationId xmlns:p14="http://schemas.microsoft.com/office/powerpoint/2010/main" val="230266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AEED-5B51-AF0D-3983-1E6F137F0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85DB3-C155-0389-9E1A-9E27940FF03A}"/>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72EB8A23-994A-19B1-D3F1-292636A20EDA}"/>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8. What is a role model? </a:t>
            </a:r>
          </a:p>
          <a:p>
            <a:pPr marL="0" indent="0">
              <a:buNone/>
            </a:pPr>
            <a:r>
              <a:rPr lang="en-US" sz="1600" dirty="0">
                <a:solidFill>
                  <a:schemeClr val="tx2"/>
                </a:solidFill>
              </a:rPr>
              <a:t>A role model is usually someone who sets an example of the values, attitudes, and behaviours associated with their role. Some could even say that your father or significant other is a role model for you.</a:t>
            </a:r>
          </a:p>
          <a:p>
            <a:pPr marL="0" indent="0">
              <a:buNone/>
            </a:pPr>
            <a:r>
              <a:rPr lang="en-US" sz="1600" dirty="0">
                <a:solidFill>
                  <a:srgbClr val="C00000"/>
                </a:solidFill>
              </a:rPr>
              <a:t>9. When working with people across any Community Service organisation, what are three ethical things that need to be considered? </a:t>
            </a:r>
          </a:p>
          <a:p>
            <a:pPr marL="0" indent="0">
              <a:buNone/>
            </a:pPr>
            <a:r>
              <a:rPr lang="en-US" sz="1600" dirty="0">
                <a:solidFill>
                  <a:schemeClr val="tx2"/>
                </a:solidFill>
              </a:rPr>
              <a:t>• Respect for patients</a:t>
            </a:r>
          </a:p>
          <a:p>
            <a:pPr marL="0" indent="0">
              <a:buNone/>
            </a:pPr>
            <a:r>
              <a:rPr lang="en-US" sz="1600" dirty="0">
                <a:solidFill>
                  <a:schemeClr val="tx2"/>
                </a:solidFill>
              </a:rPr>
              <a:t>• Valuing diversity</a:t>
            </a:r>
          </a:p>
          <a:p>
            <a:pPr marL="0" indent="0">
              <a:buNone/>
            </a:pPr>
            <a:r>
              <a:rPr lang="en-US" sz="1600" dirty="0">
                <a:solidFill>
                  <a:schemeClr val="tx2"/>
                </a:solidFill>
              </a:rPr>
              <a:t>• Behaving in a non-judgemental way</a:t>
            </a:r>
          </a:p>
          <a:p>
            <a:pPr marL="0" indent="0">
              <a:buNone/>
            </a:pPr>
            <a:r>
              <a:rPr lang="en-US" sz="1600" dirty="0">
                <a:solidFill>
                  <a:schemeClr val="tx2"/>
                </a:solidFill>
              </a:rPr>
              <a:t>• Showing empathy</a:t>
            </a:r>
          </a:p>
          <a:p>
            <a:pPr marL="0" indent="0">
              <a:buNone/>
            </a:pPr>
            <a:r>
              <a:rPr lang="en-US" sz="1600" dirty="0">
                <a:solidFill>
                  <a:schemeClr val="tx2"/>
                </a:solidFill>
              </a:rPr>
              <a:t>• Providing support</a:t>
            </a:r>
          </a:p>
          <a:p>
            <a:pPr marL="0" indent="0">
              <a:buNone/>
            </a:pPr>
            <a:r>
              <a:rPr lang="en-US" sz="1600" dirty="0">
                <a:solidFill>
                  <a:srgbClr val="C00000"/>
                </a:solidFill>
              </a:rPr>
              <a:t>10. What is an intervention, provide an example?</a:t>
            </a:r>
          </a:p>
          <a:p>
            <a:pPr marL="0" indent="0">
              <a:buNone/>
            </a:pPr>
            <a:r>
              <a:rPr lang="en-US" sz="1600" dirty="0">
                <a:solidFill>
                  <a:schemeClr val="tx2"/>
                </a:solidFill>
              </a:rPr>
              <a:t>Is when you deliberately interfere with a condition or process. For example, you could have a friend that is an addict and you have noticed that they have started to self-harm. What could happen here is, the family could all get together and deliberate and then approach your friend and suggest they be admitted for special care and treatment.</a:t>
            </a:r>
          </a:p>
        </p:txBody>
      </p:sp>
      <p:sp>
        <p:nvSpPr>
          <p:cNvPr id="4" name="Slide Number Placeholder 3">
            <a:extLst>
              <a:ext uri="{FF2B5EF4-FFF2-40B4-BE49-F238E27FC236}">
                <a16:creationId xmlns:a16="http://schemas.microsoft.com/office/drawing/2014/main" id="{6EC306DE-ADD8-C398-1D44-35E7748956B6}"/>
              </a:ext>
            </a:extLst>
          </p:cNvPr>
          <p:cNvSpPr>
            <a:spLocks noGrp="1"/>
          </p:cNvSpPr>
          <p:nvPr>
            <p:ph type="sldNum" sz="quarter" idx="10"/>
          </p:nvPr>
        </p:nvSpPr>
        <p:spPr/>
        <p:txBody>
          <a:bodyPr/>
          <a:lstStyle/>
          <a:p>
            <a:fld id="{64EB2DB3-A5DC-4BC2-A05A-23509E293FB0}" type="slidenum">
              <a:rPr lang="en-US" altLang="en-US" smtClean="0"/>
              <a:pPr/>
              <a:t>51</a:t>
            </a:fld>
            <a:endParaRPr lang="en-US" altLang="en-US"/>
          </a:p>
        </p:txBody>
      </p:sp>
      <p:pic>
        <p:nvPicPr>
          <p:cNvPr id="6" name="Picture 5">
            <a:extLst>
              <a:ext uri="{FF2B5EF4-FFF2-40B4-BE49-F238E27FC236}">
                <a16:creationId xmlns:a16="http://schemas.microsoft.com/office/drawing/2014/main" id="{11C5642D-E71C-938C-F0FC-ADA9609A10A9}"/>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4C55EC6F-9DE0-C4A1-B048-995C6F75C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7C93145-53CF-3684-10F2-470663609201}"/>
              </a:ext>
            </a:extLst>
          </p:cNvPr>
          <p:cNvPicPr>
            <a:picLocks noChangeAspect="1"/>
          </p:cNvPicPr>
          <p:nvPr/>
        </p:nvPicPr>
        <p:blipFill>
          <a:blip r:embed="rId4"/>
          <a:stretch>
            <a:fillRect/>
          </a:stretch>
        </p:blipFill>
        <p:spPr>
          <a:xfrm>
            <a:off x="72572" y="1917536"/>
            <a:ext cx="12089152" cy="564857"/>
          </a:xfrm>
          <a:prstGeom prst="rect">
            <a:avLst/>
          </a:prstGeom>
        </p:spPr>
      </p:pic>
      <p:pic>
        <p:nvPicPr>
          <p:cNvPr id="8" name="Picture 7">
            <a:extLst>
              <a:ext uri="{FF2B5EF4-FFF2-40B4-BE49-F238E27FC236}">
                <a16:creationId xmlns:a16="http://schemas.microsoft.com/office/drawing/2014/main" id="{A7AFE8B3-AE1D-BEEF-B5B3-A779C0DFFD96}"/>
              </a:ext>
            </a:extLst>
          </p:cNvPr>
          <p:cNvPicPr>
            <a:picLocks noChangeAspect="1"/>
          </p:cNvPicPr>
          <p:nvPr/>
        </p:nvPicPr>
        <p:blipFill>
          <a:blip r:embed="rId4"/>
          <a:stretch>
            <a:fillRect/>
          </a:stretch>
        </p:blipFill>
        <p:spPr>
          <a:xfrm>
            <a:off x="29028" y="2784477"/>
            <a:ext cx="11306629" cy="1424666"/>
          </a:xfrm>
          <a:prstGeom prst="rect">
            <a:avLst/>
          </a:prstGeom>
        </p:spPr>
      </p:pic>
      <p:pic>
        <p:nvPicPr>
          <p:cNvPr id="9" name="Picture 8">
            <a:extLst>
              <a:ext uri="{FF2B5EF4-FFF2-40B4-BE49-F238E27FC236}">
                <a16:creationId xmlns:a16="http://schemas.microsoft.com/office/drawing/2014/main" id="{37836071-6C94-CFC8-324C-6F3257C904C2}"/>
              </a:ext>
            </a:extLst>
          </p:cNvPr>
          <p:cNvPicPr>
            <a:picLocks noChangeAspect="1"/>
          </p:cNvPicPr>
          <p:nvPr/>
        </p:nvPicPr>
        <p:blipFill>
          <a:blip r:embed="rId4"/>
          <a:stretch>
            <a:fillRect/>
          </a:stretch>
        </p:blipFill>
        <p:spPr>
          <a:xfrm>
            <a:off x="101600" y="4503281"/>
            <a:ext cx="11974286" cy="882655"/>
          </a:xfrm>
          <a:prstGeom prst="rect">
            <a:avLst/>
          </a:prstGeom>
        </p:spPr>
      </p:pic>
    </p:spTree>
    <p:extLst>
      <p:ext uri="{BB962C8B-B14F-4D97-AF65-F5344CB8AC3E}">
        <p14:creationId xmlns:p14="http://schemas.microsoft.com/office/powerpoint/2010/main" val="1281052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96D2-46F3-8191-EC9D-F722D4D49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21CCB-0D7A-1976-63F0-42A638832253}"/>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093B33C6-6576-6672-8480-2BB357BF1C56}"/>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11. When dealing with behaviour of concern it is important that you follow…</a:t>
            </a:r>
          </a:p>
          <a:p>
            <a:pPr marL="0" indent="0">
              <a:buNone/>
            </a:pPr>
            <a:r>
              <a:rPr lang="en-US" sz="1600" dirty="0">
                <a:solidFill>
                  <a:schemeClr val="tx2"/>
                </a:solidFill>
              </a:rPr>
              <a:t>the appropriate organisational policies and procedures, </a:t>
            </a:r>
            <a:r>
              <a:rPr lang="en-US" sz="1600" dirty="0" err="1">
                <a:solidFill>
                  <a:schemeClr val="tx2"/>
                </a:solidFill>
              </a:rPr>
              <a:t>analyse</a:t>
            </a:r>
            <a:r>
              <a:rPr lang="en-US" sz="1600" dirty="0">
                <a:solidFill>
                  <a:schemeClr val="tx2"/>
                </a:solidFill>
              </a:rPr>
              <a:t> the situation, communicate effectively, seek assistance when required and select an appropriate strategy to suit the behaviour of concern.</a:t>
            </a:r>
          </a:p>
          <a:p>
            <a:pPr marL="0" indent="0">
              <a:buNone/>
            </a:pPr>
            <a:r>
              <a:rPr lang="en-US" sz="1600" dirty="0">
                <a:solidFill>
                  <a:srgbClr val="C00000"/>
                </a:solidFill>
              </a:rPr>
              <a:t>12. Upholding your duty of care obligations is about doing all that is considered to be “reasonable”. What five actions are considered as reasonable within your “Duty of Care”?</a:t>
            </a:r>
          </a:p>
          <a:p>
            <a:pPr marL="0" indent="0">
              <a:buNone/>
            </a:pPr>
            <a:r>
              <a:rPr lang="en-US" sz="1600" dirty="0">
                <a:solidFill>
                  <a:schemeClr val="tx2"/>
                </a:solidFill>
              </a:rPr>
              <a:t>• Acceptable </a:t>
            </a:r>
          </a:p>
          <a:p>
            <a:pPr marL="0" indent="0">
              <a:buNone/>
            </a:pPr>
            <a:r>
              <a:rPr lang="en-US" sz="1600" dirty="0">
                <a:solidFill>
                  <a:schemeClr val="tx2"/>
                </a:solidFill>
              </a:rPr>
              <a:t>• Average </a:t>
            </a:r>
          </a:p>
          <a:p>
            <a:pPr marL="0" indent="0">
              <a:buNone/>
            </a:pPr>
            <a:r>
              <a:rPr lang="en-US" sz="1600" dirty="0">
                <a:solidFill>
                  <a:schemeClr val="tx2"/>
                </a:solidFill>
              </a:rPr>
              <a:t>• Equitable</a:t>
            </a:r>
          </a:p>
          <a:p>
            <a:pPr marL="0" indent="0">
              <a:buNone/>
            </a:pPr>
            <a:r>
              <a:rPr lang="en-US" sz="1600" dirty="0">
                <a:solidFill>
                  <a:schemeClr val="tx2"/>
                </a:solidFill>
              </a:rPr>
              <a:t>• Fair</a:t>
            </a:r>
          </a:p>
          <a:p>
            <a:pPr marL="0" indent="0">
              <a:buNone/>
            </a:pPr>
            <a:r>
              <a:rPr lang="en-US" sz="1600" dirty="0">
                <a:solidFill>
                  <a:schemeClr val="tx2"/>
                </a:solidFill>
              </a:rPr>
              <a:t>• Fit</a:t>
            </a:r>
          </a:p>
          <a:p>
            <a:pPr marL="0" indent="0">
              <a:buNone/>
            </a:pPr>
            <a:r>
              <a:rPr lang="en-US" sz="1600" dirty="0">
                <a:solidFill>
                  <a:schemeClr val="tx2"/>
                </a:solidFill>
              </a:rPr>
              <a:t>• Honest</a:t>
            </a:r>
          </a:p>
          <a:p>
            <a:pPr marL="0" indent="0">
              <a:buNone/>
            </a:pPr>
            <a:r>
              <a:rPr lang="en-US" sz="1600" dirty="0">
                <a:solidFill>
                  <a:schemeClr val="tx2"/>
                </a:solidFill>
              </a:rPr>
              <a:t>• Proper</a:t>
            </a:r>
          </a:p>
          <a:p>
            <a:pPr marL="0" indent="0">
              <a:buNone/>
            </a:pPr>
            <a:r>
              <a:rPr lang="en-US" sz="1600" dirty="0">
                <a:solidFill>
                  <a:schemeClr val="tx2"/>
                </a:solidFill>
              </a:rPr>
              <a:t>• Right</a:t>
            </a:r>
          </a:p>
          <a:p>
            <a:pPr marL="0" indent="0">
              <a:buNone/>
            </a:pPr>
            <a:r>
              <a:rPr lang="en-US" sz="1600" dirty="0">
                <a:solidFill>
                  <a:schemeClr val="tx2"/>
                </a:solidFill>
              </a:rPr>
              <a:t>• Tolerable</a:t>
            </a:r>
          </a:p>
          <a:p>
            <a:pPr marL="0" indent="0">
              <a:buNone/>
            </a:pPr>
            <a:r>
              <a:rPr lang="en-US" sz="1600" dirty="0">
                <a:solidFill>
                  <a:schemeClr val="tx2"/>
                </a:solidFill>
              </a:rPr>
              <a:t>• Within reason</a:t>
            </a:r>
          </a:p>
        </p:txBody>
      </p:sp>
      <p:sp>
        <p:nvSpPr>
          <p:cNvPr id="4" name="Slide Number Placeholder 3">
            <a:extLst>
              <a:ext uri="{FF2B5EF4-FFF2-40B4-BE49-F238E27FC236}">
                <a16:creationId xmlns:a16="http://schemas.microsoft.com/office/drawing/2014/main" id="{1F15D3BD-0F3C-6857-9B23-E82BE470F596}"/>
              </a:ext>
            </a:extLst>
          </p:cNvPr>
          <p:cNvSpPr>
            <a:spLocks noGrp="1"/>
          </p:cNvSpPr>
          <p:nvPr>
            <p:ph type="sldNum" sz="quarter" idx="10"/>
          </p:nvPr>
        </p:nvSpPr>
        <p:spPr/>
        <p:txBody>
          <a:bodyPr/>
          <a:lstStyle/>
          <a:p>
            <a:fld id="{64EB2DB3-A5DC-4BC2-A05A-23509E293FB0}" type="slidenum">
              <a:rPr lang="en-US" altLang="en-US" smtClean="0"/>
              <a:pPr/>
              <a:t>52</a:t>
            </a:fld>
            <a:endParaRPr lang="en-US" altLang="en-US"/>
          </a:p>
        </p:txBody>
      </p:sp>
      <p:pic>
        <p:nvPicPr>
          <p:cNvPr id="6" name="Picture 5">
            <a:extLst>
              <a:ext uri="{FF2B5EF4-FFF2-40B4-BE49-F238E27FC236}">
                <a16:creationId xmlns:a16="http://schemas.microsoft.com/office/drawing/2014/main" id="{E5691DAF-B425-5424-A549-16D7BF00AE40}"/>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1AB1FBA0-AB17-200A-33BC-FFCC59A54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D3EBD8-43D3-5458-B733-575C9BCF766E}"/>
              </a:ext>
            </a:extLst>
          </p:cNvPr>
          <p:cNvPicPr>
            <a:picLocks noChangeAspect="1"/>
          </p:cNvPicPr>
          <p:nvPr/>
        </p:nvPicPr>
        <p:blipFill>
          <a:blip r:embed="rId4"/>
          <a:stretch>
            <a:fillRect/>
          </a:stretch>
        </p:blipFill>
        <p:spPr>
          <a:xfrm>
            <a:off x="29030" y="1932050"/>
            <a:ext cx="12089152" cy="564857"/>
          </a:xfrm>
          <a:prstGeom prst="rect">
            <a:avLst/>
          </a:prstGeom>
        </p:spPr>
      </p:pic>
      <p:pic>
        <p:nvPicPr>
          <p:cNvPr id="8" name="Picture 7">
            <a:extLst>
              <a:ext uri="{FF2B5EF4-FFF2-40B4-BE49-F238E27FC236}">
                <a16:creationId xmlns:a16="http://schemas.microsoft.com/office/drawing/2014/main" id="{0E4790DA-FEF2-A1D0-4748-FD5AA7974A54}"/>
              </a:ext>
            </a:extLst>
          </p:cNvPr>
          <p:cNvPicPr>
            <a:picLocks noChangeAspect="1"/>
          </p:cNvPicPr>
          <p:nvPr/>
        </p:nvPicPr>
        <p:blipFill>
          <a:blip r:embed="rId4"/>
          <a:stretch>
            <a:fillRect/>
          </a:stretch>
        </p:blipFill>
        <p:spPr>
          <a:xfrm>
            <a:off x="59306" y="3058045"/>
            <a:ext cx="12089152" cy="2979898"/>
          </a:xfrm>
          <a:prstGeom prst="rect">
            <a:avLst/>
          </a:prstGeom>
        </p:spPr>
      </p:pic>
    </p:spTree>
    <p:extLst>
      <p:ext uri="{BB962C8B-B14F-4D97-AF65-F5344CB8AC3E}">
        <p14:creationId xmlns:p14="http://schemas.microsoft.com/office/powerpoint/2010/main" val="1308760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81811-3D0C-9026-9D0A-4C61A342A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4246B-9EC0-0F1D-21D1-0ED0232F6BE7}"/>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18C75C27-780C-248F-348F-D02FE26CDFF7}"/>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13. What are three things that you can do to ensure that you provide the best “Duty of Care”?</a:t>
            </a:r>
          </a:p>
          <a:p>
            <a:pPr marL="0" indent="0">
              <a:buNone/>
            </a:pPr>
            <a:r>
              <a:rPr lang="en-US" sz="1600" dirty="0">
                <a:solidFill>
                  <a:schemeClr val="tx2"/>
                </a:solidFill>
              </a:rPr>
              <a:t>• Follow organisational policies and procedures as well as any planned responses.</a:t>
            </a:r>
          </a:p>
          <a:p>
            <a:pPr marL="0" indent="0">
              <a:buNone/>
            </a:pPr>
            <a:r>
              <a:rPr lang="en-US" sz="1600" dirty="0">
                <a:solidFill>
                  <a:schemeClr val="tx2"/>
                </a:solidFill>
              </a:rPr>
              <a:t>• Ensure your personal safety and the safety of others around you.</a:t>
            </a:r>
          </a:p>
          <a:p>
            <a:pPr marL="0" indent="0">
              <a:buNone/>
            </a:pPr>
            <a:r>
              <a:rPr lang="en-US" sz="1600" dirty="0">
                <a:solidFill>
                  <a:schemeClr val="tx2"/>
                </a:solidFill>
              </a:rPr>
              <a:t>• Take any steps that are reasonable to prevent harm. Such as moving away potential objects that could be used as weapons from a person showing signs of aggression.</a:t>
            </a:r>
          </a:p>
          <a:p>
            <a:pPr marL="0" indent="0">
              <a:buNone/>
            </a:pPr>
            <a:r>
              <a:rPr lang="en-US" sz="1600" dirty="0">
                <a:solidFill>
                  <a:schemeClr val="tx2"/>
                </a:solidFill>
              </a:rPr>
              <a:t>• Seek help when you identify a situation where a person is being abused, is self-harming or is potentially suicidal.</a:t>
            </a:r>
          </a:p>
          <a:p>
            <a:pPr marL="0" indent="0">
              <a:buNone/>
            </a:pPr>
            <a:r>
              <a:rPr lang="en-US" sz="1600" dirty="0">
                <a:solidFill>
                  <a:schemeClr val="tx2"/>
                </a:solidFill>
              </a:rPr>
              <a:t>• Report any behaviours of concern immediately so that the situation can be managed and controlled, preventing escalation and further risk.</a:t>
            </a:r>
          </a:p>
          <a:p>
            <a:pPr marL="0" indent="0">
              <a:buNone/>
            </a:pPr>
            <a:r>
              <a:rPr lang="en-US" sz="1600" dirty="0">
                <a:solidFill>
                  <a:schemeClr val="tx2"/>
                </a:solidFill>
              </a:rPr>
              <a:t>• Report the situation and record all required information for your employer, regulatory body and/or government authority.</a:t>
            </a:r>
          </a:p>
          <a:p>
            <a:pPr marL="0" indent="0">
              <a:buNone/>
            </a:pPr>
            <a:r>
              <a:rPr lang="en-US" sz="1600" dirty="0">
                <a:solidFill>
                  <a:srgbClr val="C00000"/>
                </a:solidFill>
              </a:rPr>
              <a:t>14. Confidentiality is an ethical duty that applies to many roles across many industries. Name three </a:t>
            </a:r>
          </a:p>
          <a:p>
            <a:pPr marL="0" indent="0">
              <a:buNone/>
            </a:pPr>
            <a:r>
              <a:rPr lang="en-US" sz="1600" dirty="0">
                <a:solidFill>
                  <a:srgbClr val="C00000"/>
                </a:solidFill>
              </a:rPr>
              <a:t>roles that must uphold a person’s confidentiality and privacy. </a:t>
            </a:r>
          </a:p>
          <a:p>
            <a:pPr marL="0" indent="0">
              <a:buNone/>
            </a:pPr>
            <a:r>
              <a:rPr lang="en-US" sz="1600" dirty="0">
                <a:solidFill>
                  <a:schemeClr val="tx2"/>
                </a:solidFill>
              </a:rPr>
              <a:t>• Doctors</a:t>
            </a:r>
          </a:p>
          <a:p>
            <a:pPr marL="0" indent="0">
              <a:buNone/>
            </a:pPr>
            <a:r>
              <a:rPr lang="en-US" sz="1600" dirty="0">
                <a:solidFill>
                  <a:schemeClr val="tx2"/>
                </a:solidFill>
              </a:rPr>
              <a:t>• Therapists</a:t>
            </a:r>
          </a:p>
          <a:p>
            <a:pPr marL="0" indent="0">
              <a:buNone/>
            </a:pPr>
            <a:r>
              <a:rPr lang="en-US" sz="1600" dirty="0">
                <a:solidFill>
                  <a:schemeClr val="tx2"/>
                </a:solidFill>
              </a:rPr>
              <a:t>• Lawyers</a:t>
            </a:r>
          </a:p>
        </p:txBody>
      </p:sp>
      <p:sp>
        <p:nvSpPr>
          <p:cNvPr id="4" name="Slide Number Placeholder 3">
            <a:extLst>
              <a:ext uri="{FF2B5EF4-FFF2-40B4-BE49-F238E27FC236}">
                <a16:creationId xmlns:a16="http://schemas.microsoft.com/office/drawing/2014/main" id="{DFE00DC3-06BA-7BB2-1C90-7C7BDE1DB7ED}"/>
              </a:ext>
            </a:extLst>
          </p:cNvPr>
          <p:cNvSpPr>
            <a:spLocks noGrp="1"/>
          </p:cNvSpPr>
          <p:nvPr>
            <p:ph type="sldNum" sz="quarter" idx="10"/>
          </p:nvPr>
        </p:nvSpPr>
        <p:spPr/>
        <p:txBody>
          <a:bodyPr/>
          <a:lstStyle/>
          <a:p>
            <a:fld id="{64EB2DB3-A5DC-4BC2-A05A-23509E293FB0}" type="slidenum">
              <a:rPr lang="en-US" altLang="en-US" smtClean="0"/>
              <a:pPr/>
              <a:t>53</a:t>
            </a:fld>
            <a:endParaRPr lang="en-US" altLang="en-US"/>
          </a:p>
        </p:txBody>
      </p:sp>
      <p:pic>
        <p:nvPicPr>
          <p:cNvPr id="6" name="Picture 5">
            <a:extLst>
              <a:ext uri="{FF2B5EF4-FFF2-40B4-BE49-F238E27FC236}">
                <a16:creationId xmlns:a16="http://schemas.microsoft.com/office/drawing/2014/main" id="{AC303D1E-FA5F-ADA0-8165-243518F3449F}"/>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57EB59D9-2EDD-CA25-1BFD-8FDD9361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F59DE7F-7464-A8C7-E52B-0F45167567C5}"/>
              </a:ext>
            </a:extLst>
          </p:cNvPr>
          <p:cNvPicPr>
            <a:picLocks noChangeAspect="1"/>
          </p:cNvPicPr>
          <p:nvPr/>
        </p:nvPicPr>
        <p:blipFill>
          <a:blip r:embed="rId4"/>
          <a:stretch>
            <a:fillRect/>
          </a:stretch>
        </p:blipFill>
        <p:spPr>
          <a:xfrm>
            <a:off x="56808" y="1921231"/>
            <a:ext cx="12089152" cy="2287912"/>
          </a:xfrm>
          <a:prstGeom prst="rect">
            <a:avLst/>
          </a:prstGeom>
        </p:spPr>
      </p:pic>
      <p:pic>
        <p:nvPicPr>
          <p:cNvPr id="8" name="Picture 7">
            <a:extLst>
              <a:ext uri="{FF2B5EF4-FFF2-40B4-BE49-F238E27FC236}">
                <a16:creationId xmlns:a16="http://schemas.microsoft.com/office/drawing/2014/main" id="{31B6D0E6-859A-0771-66B4-8080D960D2C2}"/>
              </a:ext>
            </a:extLst>
          </p:cNvPr>
          <p:cNvPicPr>
            <a:picLocks noChangeAspect="1"/>
          </p:cNvPicPr>
          <p:nvPr/>
        </p:nvPicPr>
        <p:blipFill>
          <a:blip r:embed="rId4"/>
          <a:stretch>
            <a:fillRect/>
          </a:stretch>
        </p:blipFill>
        <p:spPr>
          <a:xfrm>
            <a:off x="29028" y="4847772"/>
            <a:ext cx="6650040" cy="822292"/>
          </a:xfrm>
          <a:prstGeom prst="rect">
            <a:avLst/>
          </a:prstGeom>
        </p:spPr>
      </p:pic>
    </p:spTree>
    <p:extLst>
      <p:ext uri="{BB962C8B-B14F-4D97-AF65-F5344CB8AC3E}">
        <p14:creationId xmlns:p14="http://schemas.microsoft.com/office/powerpoint/2010/main" val="970066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3849B-AC63-3180-495E-DE512CDF1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B0A21-99B5-99D8-D3C9-D7A7258DA17C}"/>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C30219D5-9991-465A-CD27-ED8EC799D89D}"/>
              </a:ext>
            </a:extLst>
          </p:cNvPr>
          <p:cNvSpPr>
            <a:spLocks noGrp="1"/>
          </p:cNvSpPr>
          <p:nvPr>
            <p:ph idx="1"/>
          </p:nvPr>
        </p:nvSpPr>
        <p:spPr>
          <a:xfrm>
            <a:off x="0" y="1607683"/>
            <a:ext cx="12190752" cy="5043488"/>
          </a:xfrm>
        </p:spPr>
        <p:txBody>
          <a:bodyPr/>
          <a:lstStyle/>
          <a:p>
            <a:pPr marL="0" indent="0">
              <a:buNone/>
            </a:pPr>
            <a:r>
              <a:rPr lang="en-US" sz="1600" dirty="0">
                <a:solidFill>
                  <a:srgbClr val="C00000"/>
                </a:solidFill>
              </a:rPr>
              <a:t>15. What are three things that you can do if you’re working in the community service industry to uphold your client’s privacy and confidentiality?</a:t>
            </a:r>
          </a:p>
          <a:p>
            <a:pPr marL="0" indent="0">
              <a:buNone/>
            </a:pPr>
            <a:r>
              <a:rPr lang="en-US" sz="1600" dirty="0">
                <a:solidFill>
                  <a:schemeClr val="tx2"/>
                </a:solidFill>
              </a:rPr>
              <a:t>• Not talking about clients outside of the work environment.</a:t>
            </a:r>
          </a:p>
          <a:p>
            <a:pPr marL="0" indent="0">
              <a:buNone/>
            </a:pPr>
            <a:r>
              <a:rPr lang="en-US" sz="1600" dirty="0">
                <a:solidFill>
                  <a:schemeClr val="tx2"/>
                </a:solidFill>
              </a:rPr>
              <a:t>• Only discussing clients with those who need the information.</a:t>
            </a:r>
          </a:p>
          <a:p>
            <a:pPr marL="0" indent="0">
              <a:buNone/>
            </a:pPr>
            <a:r>
              <a:rPr lang="en-US" sz="1600" dirty="0">
                <a:solidFill>
                  <a:schemeClr val="tx2"/>
                </a:solidFill>
              </a:rPr>
              <a:t>• Conducting interviews in a private place.</a:t>
            </a:r>
          </a:p>
          <a:p>
            <a:pPr marL="0" indent="0">
              <a:buNone/>
            </a:pPr>
            <a:r>
              <a:rPr lang="en-US" sz="1600" dirty="0">
                <a:solidFill>
                  <a:schemeClr val="tx2"/>
                </a:solidFill>
              </a:rPr>
              <a:t>• Seek client and patient permission to share their information.</a:t>
            </a:r>
          </a:p>
          <a:p>
            <a:pPr marL="0" indent="0">
              <a:buNone/>
            </a:pPr>
            <a:r>
              <a:rPr lang="en-US" sz="1600" dirty="0">
                <a:solidFill>
                  <a:srgbClr val="C00000"/>
                </a:solidFill>
              </a:rPr>
              <a:t>16. What are the three legislative Acts that mandate and uphold client privacy, confidentiality, and information? </a:t>
            </a:r>
          </a:p>
          <a:p>
            <a:pPr marL="0" indent="0">
              <a:buNone/>
            </a:pPr>
            <a:r>
              <a:rPr lang="en-US" sz="1600" dirty="0">
                <a:solidFill>
                  <a:schemeClr val="tx2"/>
                </a:solidFill>
              </a:rPr>
              <a:t>• Health Administration Act 1982</a:t>
            </a:r>
          </a:p>
          <a:p>
            <a:pPr marL="0" indent="0">
              <a:buNone/>
            </a:pPr>
            <a:r>
              <a:rPr lang="en-US" sz="1600" dirty="0">
                <a:solidFill>
                  <a:schemeClr val="tx2"/>
                </a:solidFill>
              </a:rPr>
              <a:t>• Health Records and Information Privacy Act 2002</a:t>
            </a:r>
          </a:p>
          <a:p>
            <a:pPr marL="0" indent="0">
              <a:buNone/>
            </a:pPr>
            <a:r>
              <a:rPr lang="en-US" sz="1600" dirty="0">
                <a:solidFill>
                  <a:schemeClr val="tx2"/>
                </a:solidFill>
              </a:rPr>
              <a:t>• Health Services Act 1988 (Vic)</a:t>
            </a:r>
          </a:p>
          <a:p>
            <a:pPr marL="0" indent="0">
              <a:buNone/>
            </a:pPr>
            <a:r>
              <a:rPr lang="en-US" sz="1600" dirty="0">
                <a:solidFill>
                  <a:srgbClr val="C00000"/>
                </a:solidFill>
              </a:rPr>
              <a:t>17. What are three human rights?</a:t>
            </a:r>
          </a:p>
          <a:p>
            <a:pPr marL="0" indent="0">
              <a:buNone/>
            </a:pPr>
            <a:r>
              <a:rPr lang="en-US" sz="1600" dirty="0">
                <a:solidFill>
                  <a:schemeClr val="tx2"/>
                </a:solidFill>
              </a:rPr>
              <a:t>• Everyone has the right to life</a:t>
            </a:r>
          </a:p>
          <a:p>
            <a:pPr marL="0" indent="0">
              <a:buNone/>
            </a:pPr>
            <a:r>
              <a:rPr lang="en-US" sz="1600" dirty="0">
                <a:solidFill>
                  <a:schemeClr val="tx2"/>
                </a:solidFill>
              </a:rPr>
              <a:t>• Everyone has the right to freedom of opinion and expression</a:t>
            </a:r>
          </a:p>
          <a:p>
            <a:pPr marL="0" indent="0">
              <a:buNone/>
            </a:pPr>
            <a:r>
              <a:rPr lang="en-US" sz="1600" dirty="0">
                <a:solidFill>
                  <a:schemeClr val="tx2"/>
                </a:solidFill>
              </a:rPr>
              <a:t>• Everyone has the right to rest and leisure</a:t>
            </a:r>
          </a:p>
          <a:p>
            <a:pPr marL="0" indent="0">
              <a:buNone/>
            </a:pPr>
            <a:r>
              <a:rPr lang="en-US" sz="1600" dirty="0">
                <a:solidFill>
                  <a:schemeClr val="tx2"/>
                </a:solidFill>
              </a:rPr>
              <a:t>• Everyone has the right to education.</a:t>
            </a:r>
          </a:p>
        </p:txBody>
      </p:sp>
      <p:sp>
        <p:nvSpPr>
          <p:cNvPr id="4" name="Slide Number Placeholder 3">
            <a:extLst>
              <a:ext uri="{FF2B5EF4-FFF2-40B4-BE49-F238E27FC236}">
                <a16:creationId xmlns:a16="http://schemas.microsoft.com/office/drawing/2014/main" id="{E4780186-F8E1-CC3F-97ED-7977C2AB5240}"/>
              </a:ext>
            </a:extLst>
          </p:cNvPr>
          <p:cNvSpPr>
            <a:spLocks noGrp="1"/>
          </p:cNvSpPr>
          <p:nvPr>
            <p:ph type="sldNum" sz="quarter" idx="10"/>
          </p:nvPr>
        </p:nvSpPr>
        <p:spPr/>
        <p:txBody>
          <a:bodyPr/>
          <a:lstStyle/>
          <a:p>
            <a:fld id="{64EB2DB3-A5DC-4BC2-A05A-23509E293FB0}" type="slidenum">
              <a:rPr lang="en-US" altLang="en-US" smtClean="0"/>
              <a:pPr/>
              <a:t>54</a:t>
            </a:fld>
            <a:endParaRPr lang="en-US" altLang="en-US"/>
          </a:p>
        </p:txBody>
      </p:sp>
      <p:pic>
        <p:nvPicPr>
          <p:cNvPr id="6" name="Picture 5">
            <a:extLst>
              <a:ext uri="{FF2B5EF4-FFF2-40B4-BE49-F238E27FC236}">
                <a16:creationId xmlns:a16="http://schemas.microsoft.com/office/drawing/2014/main" id="{95730D37-8941-D4D8-EC1F-95D34E513289}"/>
              </a:ext>
            </a:extLst>
          </p:cNvPr>
          <p:cNvPicPr>
            <a:picLocks noChangeAspect="1"/>
          </p:cNvPicPr>
          <p:nvPr/>
        </p:nvPicPr>
        <p:blipFill>
          <a:blip r:embed="rId2"/>
          <a:stretch>
            <a:fillRect/>
          </a:stretch>
        </p:blipFill>
        <p:spPr>
          <a:xfrm>
            <a:off x="0" y="561862"/>
            <a:ext cx="3077029" cy="703084"/>
          </a:xfrm>
          <a:prstGeom prst="rect">
            <a:avLst/>
          </a:prstGeom>
        </p:spPr>
      </p:pic>
      <p:pic>
        <p:nvPicPr>
          <p:cNvPr id="5" name="Picture 2" descr="Back, first, first page, prev icon - Download on Iconfinder">
            <a:hlinkClick r:id="" action="ppaction://hlinkshowjump?jump=firstslide"/>
            <a:extLst>
              <a:ext uri="{FF2B5EF4-FFF2-40B4-BE49-F238E27FC236}">
                <a16:creationId xmlns:a16="http://schemas.microsoft.com/office/drawing/2014/main" id="{CFE4A1A4-D703-F54C-72EC-285F98FA3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2906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2391A6A-A23B-35AE-6E77-C924CFC67155}"/>
              </a:ext>
            </a:extLst>
          </p:cNvPr>
          <p:cNvPicPr>
            <a:picLocks noChangeAspect="1"/>
          </p:cNvPicPr>
          <p:nvPr/>
        </p:nvPicPr>
        <p:blipFill>
          <a:blip r:embed="rId4"/>
          <a:stretch>
            <a:fillRect/>
          </a:stretch>
        </p:blipFill>
        <p:spPr>
          <a:xfrm>
            <a:off x="102848" y="2148114"/>
            <a:ext cx="11711781" cy="1216705"/>
          </a:xfrm>
          <a:prstGeom prst="rect">
            <a:avLst/>
          </a:prstGeom>
        </p:spPr>
      </p:pic>
      <p:pic>
        <p:nvPicPr>
          <p:cNvPr id="8" name="Picture 7">
            <a:extLst>
              <a:ext uri="{FF2B5EF4-FFF2-40B4-BE49-F238E27FC236}">
                <a16:creationId xmlns:a16="http://schemas.microsoft.com/office/drawing/2014/main" id="{E7E81720-EEEF-0472-050A-1C112CB8AC25}"/>
              </a:ext>
            </a:extLst>
          </p:cNvPr>
          <p:cNvPicPr>
            <a:picLocks noChangeAspect="1"/>
          </p:cNvPicPr>
          <p:nvPr/>
        </p:nvPicPr>
        <p:blipFill>
          <a:blip r:embed="rId4"/>
          <a:stretch>
            <a:fillRect/>
          </a:stretch>
        </p:blipFill>
        <p:spPr>
          <a:xfrm>
            <a:off x="102848" y="3687471"/>
            <a:ext cx="6650040" cy="822292"/>
          </a:xfrm>
          <a:prstGeom prst="rect">
            <a:avLst/>
          </a:prstGeom>
        </p:spPr>
      </p:pic>
      <p:pic>
        <p:nvPicPr>
          <p:cNvPr id="9" name="Picture 8">
            <a:extLst>
              <a:ext uri="{FF2B5EF4-FFF2-40B4-BE49-F238E27FC236}">
                <a16:creationId xmlns:a16="http://schemas.microsoft.com/office/drawing/2014/main" id="{F7DF6E08-071C-9B9D-3A6B-CD22A8F14AAC}"/>
              </a:ext>
            </a:extLst>
          </p:cNvPr>
          <p:cNvPicPr>
            <a:picLocks noChangeAspect="1"/>
          </p:cNvPicPr>
          <p:nvPr/>
        </p:nvPicPr>
        <p:blipFill>
          <a:blip r:embed="rId4"/>
          <a:stretch>
            <a:fillRect/>
          </a:stretch>
        </p:blipFill>
        <p:spPr>
          <a:xfrm>
            <a:off x="0" y="4852499"/>
            <a:ext cx="6650040" cy="1216705"/>
          </a:xfrm>
          <a:prstGeom prst="rect">
            <a:avLst/>
          </a:prstGeom>
        </p:spPr>
      </p:pic>
    </p:spTree>
    <p:extLst>
      <p:ext uri="{BB962C8B-B14F-4D97-AF65-F5344CB8AC3E}">
        <p14:creationId xmlns:p14="http://schemas.microsoft.com/office/powerpoint/2010/main" val="75676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CDFC792-E4C1-C72A-F198-85A064C641EA}"/>
              </a:ext>
            </a:extLst>
          </p:cNvPr>
          <p:cNvSpPr>
            <a:spLocks noGrp="1"/>
          </p:cNvSpPr>
          <p:nvPr>
            <p:ph type="title"/>
          </p:nvPr>
        </p:nvSpPr>
        <p:spPr/>
        <p:txBody>
          <a:bodyPr/>
          <a:lstStyle/>
          <a:p>
            <a:pPr eaLnBrk="1" hangingPunct="1"/>
            <a:r>
              <a:rPr lang="en-US" altLang="en-US" dirty="0"/>
              <a:t>Complete reporting requirements</a:t>
            </a:r>
          </a:p>
        </p:txBody>
      </p:sp>
      <p:graphicFrame>
        <p:nvGraphicFramePr>
          <p:cNvPr id="5" name="Content Placeholder 4">
            <a:extLst>
              <a:ext uri="{FF2B5EF4-FFF2-40B4-BE49-F238E27FC236}">
                <a16:creationId xmlns:a16="http://schemas.microsoft.com/office/drawing/2014/main" id="{A6A663C8-3C62-C89F-6D3C-C6FB70E1CCB5}"/>
              </a:ext>
            </a:extLst>
          </p:cNvPr>
          <p:cNvGraphicFramePr>
            <a:graphicFrameLocks noGrp="1" noChangeAspect="1"/>
          </p:cNvGraphicFramePr>
          <p:nvPr>
            <p:ph idx="1"/>
            <p:extLst>
              <p:ext uri="{D42A27DB-BD31-4B8C-83A1-F6EECF244321}">
                <p14:modId xmlns:p14="http://schemas.microsoft.com/office/powerpoint/2010/main" val="3405311418"/>
              </p:ext>
            </p:extLst>
          </p:nvPr>
        </p:nvGraphicFramePr>
        <p:xfrm>
          <a:off x="232229" y="4735091"/>
          <a:ext cx="12627428" cy="180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20" name="Slide Number Placeholder 3">
            <a:extLst>
              <a:ext uri="{FF2B5EF4-FFF2-40B4-BE49-F238E27FC236}">
                <a16:creationId xmlns:a16="http://schemas.microsoft.com/office/drawing/2014/main" id="{AF56BB86-5BC7-438F-7DC8-71C5F407BDFD}"/>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21163156-1E63-40F5-927A-4BB9E50EF1AE}" type="slidenum">
              <a:rPr lang="en-US" altLang="en-US">
                <a:solidFill>
                  <a:srgbClr val="1D528D"/>
                </a:solidFill>
              </a:rPr>
              <a:pPr/>
              <a:t>55</a:t>
            </a:fld>
            <a:endParaRPr lang="en-US" altLang="en-US">
              <a:solidFill>
                <a:srgbClr val="1D528D"/>
              </a:solidFill>
            </a:endParaRPr>
          </a:p>
        </p:txBody>
      </p:sp>
      <p:sp>
        <p:nvSpPr>
          <p:cNvPr id="2" name="Content Placeholder 8">
            <a:extLst>
              <a:ext uri="{FF2B5EF4-FFF2-40B4-BE49-F238E27FC236}">
                <a16:creationId xmlns:a16="http://schemas.microsoft.com/office/drawing/2014/main" id="{EA87EFEC-CBB6-1CB4-5333-185F0AF40475}"/>
              </a:ext>
            </a:extLst>
          </p:cNvPr>
          <p:cNvSpPr txBox="1">
            <a:spLocks/>
          </p:cNvSpPr>
          <p:nvPr/>
        </p:nvSpPr>
        <p:spPr>
          <a:xfrm>
            <a:off x="1008743" y="1809906"/>
            <a:ext cx="10174514" cy="310321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spcAft>
                <a:spcPts val="600"/>
              </a:spcAft>
              <a:buFont typeface="Wingdings" panose="05000000000000000000" pitchFamily="2" charset="2"/>
              <a:buChar char="ü"/>
            </a:pPr>
            <a:r>
              <a:rPr lang="en-US" altLang="en-US" sz="2000" kern="0" dirty="0"/>
              <a:t>Complete all sections of the incident report</a:t>
            </a:r>
          </a:p>
          <a:p>
            <a:pPr eaLnBrk="1" hangingPunct="1">
              <a:spcBef>
                <a:spcPct val="0"/>
              </a:spcBef>
              <a:spcAft>
                <a:spcPts val="600"/>
              </a:spcAft>
              <a:buFont typeface="Wingdings" panose="05000000000000000000" pitchFamily="2" charset="2"/>
              <a:buChar char="ü"/>
            </a:pPr>
            <a:r>
              <a:rPr lang="en-US" altLang="en-US" sz="2000" kern="0" dirty="0"/>
              <a:t>Ensure that the report is concise</a:t>
            </a:r>
          </a:p>
          <a:p>
            <a:pPr eaLnBrk="1" hangingPunct="1">
              <a:spcBef>
                <a:spcPct val="0"/>
              </a:spcBef>
              <a:spcAft>
                <a:spcPts val="600"/>
              </a:spcAft>
              <a:buFont typeface="Wingdings" panose="05000000000000000000" pitchFamily="2" charset="2"/>
              <a:buChar char="ü"/>
            </a:pPr>
            <a:r>
              <a:rPr lang="en-US" altLang="en-US" sz="2000" kern="0" dirty="0"/>
              <a:t>Be as specific as you can</a:t>
            </a:r>
          </a:p>
          <a:p>
            <a:pPr eaLnBrk="1" hangingPunct="1">
              <a:spcBef>
                <a:spcPct val="0"/>
              </a:spcBef>
              <a:spcAft>
                <a:spcPts val="600"/>
              </a:spcAft>
              <a:buFont typeface="Wingdings" panose="05000000000000000000" pitchFamily="2" charset="2"/>
              <a:buChar char="ü"/>
            </a:pPr>
            <a:r>
              <a:rPr lang="en-US" altLang="en-US" sz="2000" kern="0" dirty="0"/>
              <a:t>Ensure that all information is factual</a:t>
            </a:r>
          </a:p>
          <a:p>
            <a:pPr eaLnBrk="1" hangingPunct="1">
              <a:spcBef>
                <a:spcPct val="0"/>
              </a:spcBef>
              <a:spcAft>
                <a:spcPts val="600"/>
              </a:spcAft>
              <a:buFont typeface="Wingdings" panose="05000000000000000000" pitchFamily="2" charset="2"/>
              <a:buChar char="ü"/>
            </a:pPr>
            <a:r>
              <a:rPr lang="en-US" altLang="en-US" sz="2000" kern="0" dirty="0"/>
              <a:t>Complete the incident report in a timely manner</a:t>
            </a:r>
          </a:p>
          <a:p>
            <a:pPr eaLnBrk="1" hangingPunct="1">
              <a:spcBef>
                <a:spcPct val="0"/>
              </a:spcBef>
              <a:spcAft>
                <a:spcPts val="600"/>
              </a:spcAft>
              <a:buFont typeface="Wingdings" panose="05000000000000000000" pitchFamily="2" charset="2"/>
              <a:buChar char="ü"/>
            </a:pPr>
            <a:r>
              <a:rPr lang="en-US" altLang="en-US" sz="2000" kern="0" dirty="0"/>
              <a:t>Proofread the report</a:t>
            </a:r>
          </a:p>
          <a:p>
            <a:pPr eaLnBrk="1" hangingPunct="1">
              <a:spcBef>
                <a:spcPct val="0"/>
              </a:spcBef>
              <a:spcAft>
                <a:spcPts val="600"/>
              </a:spcAft>
              <a:buFont typeface="Wingdings" panose="05000000000000000000" pitchFamily="2" charset="2"/>
              <a:buChar char="ü"/>
            </a:pPr>
            <a:r>
              <a:rPr lang="en-US" altLang="en-US" sz="2000" kern="0" dirty="0"/>
              <a:t>Don’t just submit the report</a:t>
            </a:r>
          </a:p>
        </p:txBody>
      </p:sp>
      <p:pic>
        <p:nvPicPr>
          <p:cNvPr id="3" name="Picture 2" descr="Return Church">
            <a:hlinkClick r:id="rId9" action="ppaction://hlinksldjump"/>
            <a:extLst>
              <a:ext uri="{FF2B5EF4-FFF2-40B4-BE49-F238E27FC236}">
                <a16:creationId xmlns:a16="http://schemas.microsoft.com/office/drawing/2014/main" id="{53F8F1D1-E0D2-6DC3-3D67-AAF9287DC49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D0F3-33F4-81C4-A230-5E7DE51467AE}"/>
              </a:ext>
            </a:extLst>
          </p:cNvPr>
          <p:cNvSpPr>
            <a:spLocks noGrp="1"/>
          </p:cNvSpPr>
          <p:nvPr>
            <p:ph type="title"/>
          </p:nvPr>
        </p:nvSpPr>
        <p:spPr>
          <a:xfrm>
            <a:off x="2619829" y="544174"/>
            <a:ext cx="8839200" cy="868362"/>
          </a:xfrm>
        </p:spPr>
        <p:txBody>
          <a:bodyPr/>
          <a:lstStyle/>
          <a:p>
            <a:r>
              <a:rPr lang="en-AU" dirty="0"/>
              <a:t>6. Case Study - Incident reporting</a:t>
            </a:r>
          </a:p>
        </p:txBody>
      </p:sp>
      <p:sp>
        <p:nvSpPr>
          <p:cNvPr id="3" name="Content Placeholder 2">
            <a:extLst>
              <a:ext uri="{FF2B5EF4-FFF2-40B4-BE49-F238E27FC236}">
                <a16:creationId xmlns:a16="http://schemas.microsoft.com/office/drawing/2014/main" id="{DE5ECD77-69FF-745F-F0BE-AE948ADEC2E0}"/>
              </a:ext>
            </a:extLst>
          </p:cNvPr>
          <p:cNvSpPr>
            <a:spLocks noGrp="1"/>
          </p:cNvSpPr>
          <p:nvPr>
            <p:ph idx="1"/>
          </p:nvPr>
        </p:nvSpPr>
        <p:spPr>
          <a:xfrm>
            <a:off x="0" y="1698455"/>
            <a:ext cx="12192000" cy="5023020"/>
          </a:xfrm>
        </p:spPr>
        <p:txBody>
          <a:bodyPr/>
          <a:lstStyle/>
          <a:p>
            <a:pPr marL="0" indent="0">
              <a:buNone/>
            </a:pPr>
            <a:r>
              <a:rPr lang="en-US" sz="1600" dirty="0"/>
              <a:t>Janet Swanson is an aged care worker. On June 25th at approximately 10:30am she went to see one of her patients George Hatcher. She has worked with George for the last 2-years and knows him and his family quite well. </a:t>
            </a:r>
          </a:p>
          <a:p>
            <a:pPr marL="0" indent="0">
              <a:buNone/>
            </a:pPr>
            <a:r>
              <a:rPr lang="en-US" sz="1600" dirty="0"/>
              <a:t>When Janet entered the room George looked quite upset and dazed. Janet greeted him as she always does, made a comment about the Mighty Magpies having a win on the weekend and then proceeded to help George to the shower, like she does most days. As Janet touched George’s left arm to assist him to stand up from the bed, he swung his arm around and slapped her across her right cheek. His wedding ring cut her face leaving about a 3cm long gash on her cheek. </a:t>
            </a:r>
          </a:p>
          <a:p>
            <a:pPr marL="0" indent="0">
              <a:buNone/>
            </a:pPr>
            <a:r>
              <a:rPr lang="en-US" sz="1600" dirty="0"/>
              <a:t>Janet stepped back from his reach. George immediately </a:t>
            </a:r>
            <a:r>
              <a:rPr lang="en-US" sz="1600" dirty="0" err="1"/>
              <a:t>apologised</a:t>
            </a:r>
            <a:r>
              <a:rPr lang="en-US" sz="1600" dirty="0"/>
              <a:t> and said he didn’t know what happened. Janet observed that his facial expression looked to be confused. Janet immediately left George’s room, locking the door from the outside as she left so that George could not leave his room. She immediately called her supervisor and security for assistance. She also visited the facility’s doctor for an assessment of her injuries. She required 5 stitches and the doctor requested that she get a facial x-ray to ensure that there was no structural damage.</a:t>
            </a:r>
          </a:p>
          <a:p>
            <a:pPr marL="0" indent="0">
              <a:buNone/>
            </a:pPr>
            <a:r>
              <a:rPr lang="en-US" sz="1600" dirty="0"/>
              <a:t>George has no history of any cognitive impairments or health conditions that could have affected his memory. His daughter Alice visited him that morning but she had not mentioned anything. She had just stopped by with some of George’s </a:t>
            </a:r>
            <a:r>
              <a:rPr lang="en-US" sz="1600" dirty="0" err="1"/>
              <a:t>favourite</a:t>
            </a:r>
            <a:r>
              <a:rPr lang="en-US" sz="1600" dirty="0"/>
              <a:t> chocolate chip cookies which she does most weeks.</a:t>
            </a:r>
          </a:p>
          <a:p>
            <a:pPr marL="0" indent="0">
              <a:buNone/>
            </a:pPr>
            <a:r>
              <a:rPr lang="en-US" sz="1600" dirty="0"/>
              <a:t>Janet feels that George’s aggression towards her was totally out of character. She calls his daughter Alice to discuss the incident. Alice tells Janet that when she brought in the cookies she had to tell her father that her mother (his wife) had just been diagnosed with stage four lung cancer the doctors said that there was no treatment at this stage and that all they could do was make her feel comfortable. </a:t>
            </a:r>
          </a:p>
          <a:p>
            <a:pPr marL="0" indent="0">
              <a:buNone/>
            </a:pPr>
            <a:r>
              <a:rPr lang="en-US" sz="1600" dirty="0"/>
              <a:t>Alice had also told George that it was unlikely that his wife would be able to visit him in the aged care facility anytime soon as her immune system was so weak.</a:t>
            </a:r>
            <a:endParaRPr lang="en-AU" sz="1600" dirty="0"/>
          </a:p>
        </p:txBody>
      </p:sp>
      <p:sp>
        <p:nvSpPr>
          <p:cNvPr id="4" name="Slide Number Placeholder 3">
            <a:extLst>
              <a:ext uri="{FF2B5EF4-FFF2-40B4-BE49-F238E27FC236}">
                <a16:creationId xmlns:a16="http://schemas.microsoft.com/office/drawing/2014/main" id="{D7586B37-A249-668F-C39F-9EE17C375CE3}"/>
              </a:ext>
            </a:extLst>
          </p:cNvPr>
          <p:cNvSpPr>
            <a:spLocks noGrp="1"/>
          </p:cNvSpPr>
          <p:nvPr>
            <p:ph type="sldNum" sz="quarter" idx="10"/>
          </p:nvPr>
        </p:nvSpPr>
        <p:spPr/>
        <p:txBody>
          <a:bodyPr/>
          <a:lstStyle/>
          <a:p>
            <a:fld id="{64EB2DB3-A5DC-4BC2-A05A-23509E293FB0}" type="slidenum">
              <a:rPr lang="en-US" altLang="en-US" smtClean="0"/>
              <a:pPr/>
              <a:t>56</a:t>
            </a:fld>
            <a:endParaRPr lang="en-US" altLang="en-US"/>
          </a:p>
        </p:txBody>
      </p:sp>
      <p:pic>
        <p:nvPicPr>
          <p:cNvPr id="5" name="Picture 2" descr="Activities - Keep Active">
            <a:extLst>
              <a:ext uri="{FF2B5EF4-FFF2-40B4-BE49-F238E27FC236}">
                <a16:creationId xmlns:a16="http://schemas.microsoft.com/office/drawing/2014/main" id="{CC1FB373-0E86-444C-6DD7-8EE9CDF76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turn Church">
            <a:hlinkClick r:id="rId3" action="ppaction://hlinksldjump"/>
            <a:extLst>
              <a:ext uri="{FF2B5EF4-FFF2-40B4-BE49-F238E27FC236}">
                <a16:creationId xmlns:a16="http://schemas.microsoft.com/office/drawing/2014/main" id="{48C5B102-4027-6E5B-9397-10A361D8CD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1550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a:extLst>
              <a:ext uri="{FF2B5EF4-FFF2-40B4-BE49-F238E27FC236}">
                <a16:creationId xmlns:a16="http://schemas.microsoft.com/office/drawing/2014/main" id="{DE996731-2C28-6863-8882-09FC80C26459}"/>
              </a:ext>
            </a:extLst>
          </p:cNvPr>
          <p:cNvSpPr>
            <a:spLocks noGrp="1"/>
          </p:cNvSpPr>
          <p:nvPr>
            <p:ph type="title"/>
          </p:nvPr>
        </p:nvSpPr>
        <p:spPr>
          <a:xfrm>
            <a:off x="2242002" y="492126"/>
            <a:ext cx="8556625" cy="868362"/>
          </a:xfrm>
        </p:spPr>
        <p:txBody>
          <a:bodyPr/>
          <a:lstStyle/>
          <a:p>
            <a:pPr eaLnBrk="1" hangingPunct="1"/>
            <a:r>
              <a:rPr lang="en-US" altLang="en-US" dirty="0"/>
              <a:t>Complete reporting requirements</a:t>
            </a:r>
            <a:endParaRPr lang="en-US" altLang="en-US" sz="2000" dirty="0"/>
          </a:p>
        </p:txBody>
      </p:sp>
      <p:sp>
        <p:nvSpPr>
          <p:cNvPr id="27651" name="Text Placeholder 5">
            <a:extLst>
              <a:ext uri="{FF2B5EF4-FFF2-40B4-BE49-F238E27FC236}">
                <a16:creationId xmlns:a16="http://schemas.microsoft.com/office/drawing/2014/main" id="{7FF266E5-F633-2112-3C86-2467E68BAA1D}"/>
              </a:ext>
            </a:extLst>
          </p:cNvPr>
          <p:cNvSpPr>
            <a:spLocks noGrp="1"/>
          </p:cNvSpPr>
          <p:nvPr>
            <p:ph type="body" idx="1"/>
          </p:nvPr>
        </p:nvSpPr>
        <p:spPr>
          <a:xfrm>
            <a:off x="65317" y="1600200"/>
            <a:ext cx="4040188" cy="639763"/>
          </a:xfrm>
        </p:spPr>
        <p:txBody>
          <a:bodyPr/>
          <a:lstStyle/>
          <a:p>
            <a:pPr eaLnBrk="1" hangingPunct="1"/>
            <a:r>
              <a:rPr lang="en-US" altLang="en-US" dirty="0"/>
              <a:t>Report incidents</a:t>
            </a:r>
          </a:p>
        </p:txBody>
      </p:sp>
      <p:sp>
        <p:nvSpPr>
          <p:cNvPr id="7" name="Content Placeholder 6">
            <a:extLst>
              <a:ext uri="{FF2B5EF4-FFF2-40B4-BE49-F238E27FC236}">
                <a16:creationId xmlns:a16="http://schemas.microsoft.com/office/drawing/2014/main" id="{CCC6CBEC-C5EE-8DD0-25DF-E5AFB2A17443}"/>
              </a:ext>
            </a:extLst>
          </p:cNvPr>
          <p:cNvSpPr>
            <a:spLocks noGrp="1"/>
          </p:cNvSpPr>
          <p:nvPr>
            <p:ph sz="half" idx="2"/>
          </p:nvPr>
        </p:nvSpPr>
        <p:spPr>
          <a:xfrm>
            <a:off x="65317" y="2286000"/>
            <a:ext cx="3011712" cy="3951288"/>
          </a:xfrm>
        </p:spPr>
        <p:txBody>
          <a:bodyPr/>
          <a:lstStyle/>
          <a:p>
            <a:pPr eaLnBrk="1" hangingPunct="1">
              <a:spcBef>
                <a:spcPct val="0"/>
              </a:spcBef>
              <a:spcAft>
                <a:spcPts val="600"/>
              </a:spcAft>
              <a:buFont typeface="Wingdings" panose="05000000000000000000" pitchFamily="2" charset="2"/>
              <a:buChar char="ü"/>
            </a:pPr>
            <a:r>
              <a:rPr lang="en-US" altLang="en-US" sz="2000" dirty="0"/>
              <a:t>Provide a record of actions, incidents or discussions with a patient, co-worker, management, or agency</a:t>
            </a:r>
          </a:p>
        </p:txBody>
      </p:sp>
      <p:sp>
        <p:nvSpPr>
          <p:cNvPr id="27653" name="Text Placeholder 7">
            <a:extLst>
              <a:ext uri="{FF2B5EF4-FFF2-40B4-BE49-F238E27FC236}">
                <a16:creationId xmlns:a16="http://schemas.microsoft.com/office/drawing/2014/main" id="{556C35B4-EDD4-1B50-53FA-0836A8E85DC8}"/>
              </a:ext>
            </a:extLst>
          </p:cNvPr>
          <p:cNvSpPr>
            <a:spLocks noGrp="1"/>
          </p:cNvSpPr>
          <p:nvPr>
            <p:ph type="body" sz="quarter" idx="3"/>
          </p:nvPr>
        </p:nvSpPr>
        <p:spPr>
          <a:xfrm>
            <a:off x="2888343" y="1583191"/>
            <a:ext cx="4422775" cy="639763"/>
          </a:xfrm>
        </p:spPr>
        <p:txBody>
          <a:bodyPr/>
          <a:lstStyle/>
          <a:p>
            <a:pPr eaLnBrk="1" hangingPunct="1"/>
            <a:r>
              <a:rPr lang="en-US" altLang="en-US" dirty="0"/>
              <a:t>Prepare report </a:t>
            </a:r>
          </a:p>
        </p:txBody>
      </p:sp>
      <p:sp>
        <p:nvSpPr>
          <p:cNvPr id="9" name="Content Placeholder 8">
            <a:extLst>
              <a:ext uri="{FF2B5EF4-FFF2-40B4-BE49-F238E27FC236}">
                <a16:creationId xmlns:a16="http://schemas.microsoft.com/office/drawing/2014/main" id="{04F6A9D7-BA0B-EC80-92C0-66D0C3F7251C}"/>
              </a:ext>
            </a:extLst>
          </p:cNvPr>
          <p:cNvSpPr>
            <a:spLocks noGrp="1"/>
          </p:cNvSpPr>
          <p:nvPr>
            <p:ph sz="quarter" idx="4"/>
          </p:nvPr>
        </p:nvSpPr>
        <p:spPr>
          <a:xfrm>
            <a:off x="2888344" y="2268991"/>
            <a:ext cx="3889828" cy="3951288"/>
          </a:xfrm>
        </p:spPr>
        <p:txBody>
          <a:bodyPr/>
          <a:lstStyle/>
          <a:p>
            <a:pPr eaLnBrk="1" hangingPunct="1">
              <a:spcBef>
                <a:spcPct val="0"/>
              </a:spcBef>
              <a:spcAft>
                <a:spcPts val="600"/>
              </a:spcAft>
              <a:buFont typeface="Wingdings" panose="05000000000000000000" pitchFamily="2" charset="2"/>
              <a:buChar char="ü"/>
            </a:pPr>
            <a:r>
              <a:rPr lang="en-US" altLang="en-US" sz="2000" dirty="0"/>
              <a:t>The safe storage of patient records</a:t>
            </a:r>
          </a:p>
          <a:p>
            <a:pPr eaLnBrk="1" hangingPunct="1">
              <a:spcBef>
                <a:spcPct val="0"/>
              </a:spcBef>
              <a:spcAft>
                <a:spcPts val="600"/>
              </a:spcAft>
              <a:buFont typeface="Wingdings" panose="05000000000000000000" pitchFamily="2" charset="2"/>
              <a:buChar char="ü"/>
            </a:pPr>
            <a:r>
              <a:rPr lang="en-US" altLang="en-US" sz="2000" dirty="0"/>
              <a:t>Security of records, reports and documentation</a:t>
            </a:r>
          </a:p>
          <a:p>
            <a:pPr eaLnBrk="1" hangingPunct="1">
              <a:spcBef>
                <a:spcPct val="0"/>
              </a:spcBef>
              <a:spcAft>
                <a:spcPts val="600"/>
              </a:spcAft>
              <a:buFont typeface="Wingdings" panose="05000000000000000000" pitchFamily="2" charset="2"/>
              <a:buChar char="ü"/>
            </a:pPr>
            <a:r>
              <a:rPr lang="en-US" altLang="en-US" sz="2000" dirty="0"/>
              <a:t>Types of documentation to be used</a:t>
            </a:r>
          </a:p>
          <a:p>
            <a:pPr eaLnBrk="1" hangingPunct="1">
              <a:spcBef>
                <a:spcPct val="0"/>
              </a:spcBef>
              <a:spcAft>
                <a:spcPts val="600"/>
              </a:spcAft>
              <a:buFont typeface="Wingdings" panose="05000000000000000000" pitchFamily="2" charset="2"/>
              <a:buChar char="ü"/>
            </a:pPr>
            <a:r>
              <a:rPr lang="en-US" altLang="en-US" sz="2000" dirty="0"/>
              <a:t>Confidentiality of information</a:t>
            </a:r>
          </a:p>
        </p:txBody>
      </p:sp>
      <p:sp>
        <p:nvSpPr>
          <p:cNvPr id="27655" name="Slide Number Placeholder 3">
            <a:extLst>
              <a:ext uri="{FF2B5EF4-FFF2-40B4-BE49-F238E27FC236}">
                <a16:creationId xmlns:a16="http://schemas.microsoft.com/office/drawing/2014/main" id="{64E31A11-FE4F-8514-62FD-976ABD367AB5}"/>
              </a:ext>
            </a:extLst>
          </p:cNvPr>
          <p:cNvSpPr>
            <a:spLocks noGrp="1"/>
          </p:cNvSpPr>
          <p:nvPr>
            <p:ph type="sldNum" sz="quarter" idx="12"/>
          </p:nvPr>
        </p:nvSpPr>
        <p:spPr>
          <a:xfrm>
            <a:off x="7126517" y="6477000"/>
            <a:ext cx="2844800" cy="244475"/>
          </a:xfrm>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688E7F2B-3E7E-4C18-81DD-0B1C7272358A}" type="slidenum">
              <a:rPr lang="en-US" altLang="en-US">
                <a:solidFill>
                  <a:srgbClr val="1D528D"/>
                </a:solidFill>
              </a:rPr>
              <a:pPr/>
              <a:t>57</a:t>
            </a:fld>
            <a:endParaRPr lang="en-US" altLang="en-US">
              <a:solidFill>
                <a:srgbClr val="1D528D"/>
              </a:solidFill>
            </a:endParaRPr>
          </a:p>
        </p:txBody>
      </p:sp>
      <p:sp>
        <p:nvSpPr>
          <p:cNvPr id="2" name="Text Placeholder 5">
            <a:extLst>
              <a:ext uri="{FF2B5EF4-FFF2-40B4-BE49-F238E27FC236}">
                <a16:creationId xmlns:a16="http://schemas.microsoft.com/office/drawing/2014/main" id="{615875B6-784E-339D-A47C-82D85C894408}"/>
              </a:ext>
            </a:extLst>
          </p:cNvPr>
          <p:cNvSpPr txBox="1">
            <a:spLocks/>
          </p:cNvSpPr>
          <p:nvPr/>
        </p:nvSpPr>
        <p:spPr bwMode="auto">
          <a:xfrm>
            <a:off x="6778172" y="1537154"/>
            <a:ext cx="40401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Franklin Gothic Medium" panose="020B0603020102020204" pitchFamily="34" charset="0"/>
                <a:ea typeface="+mn-ea"/>
                <a:cs typeface="Arial" panose="020B0604020202020204" pitchFamily="34" charset="0"/>
              </a:defRPr>
            </a:lvl1pPr>
            <a:lvl2pPr marL="457200" indent="0" algn="l" rtl="0" eaLnBrk="0" fontAlgn="base" hangingPunct="0">
              <a:spcBef>
                <a:spcPct val="20000"/>
              </a:spcBef>
              <a:spcAft>
                <a:spcPct val="0"/>
              </a:spcAft>
              <a:buNone/>
              <a:defRPr sz="2000" b="1">
                <a:solidFill>
                  <a:schemeClr val="tx1"/>
                </a:solidFill>
                <a:latin typeface="Franklin Gothic Medium" panose="020B0603020102020204" pitchFamily="34" charset="0"/>
                <a:cs typeface="Arial" panose="020B0604020202020204" pitchFamily="34" charset="0"/>
              </a:defRPr>
            </a:lvl2pPr>
            <a:lvl3pPr marL="914400" indent="0" algn="l" rtl="0" eaLnBrk="0" fontAlgn="base" hangingPunct="0">
              <a:spcBef>
                <a:spcPct val="20000"/>
              </a:spcBef>
              <a:spcAft>
                <a:spcPct val="0"/>
              </a:spcAft>
              <a:buNone/>
              <a:defRPr sz="1800" b="1">
                <a:solidFill>
                  <a:schemeClr val="tx1"/>
                </a:solidFill>
                <a:latin typeface="Franklin Gothic Medium" panose="020B0603020102020204" pitchFamily="34" charset="0"/>
                <a:cs typeface="Arial" panose="020B0604020202020204" pitchFamily="34" charset="0"/>
              </a:defRPr>
            </a:lvl3pPr>
            <a:lvl4pPr marL="1371600" indent="0" algn="l" rtl="0" eaLnBrk="0" fontAlgn="base" hangingPunct="0">
              <a:spcBef>
                <a:spcPct val="20000"/>
              </a:spcBef>
              <a:spcAft>
                <a:spcPct val="0"/>
              </a:spcAft>
              <a:buNone/>
              <a:defRPr sz="1600" b="1">
                <a:solidFill>
                  <a:schemeClr val="tx1"/>
                </a:solidFill>
                <a:latin typeface="Franklin Gothic Medium" panose="020B0603020102020204" pitchFamily="34" charset="0"/>
                <a:cs typeface="Arial" panose="020B0604020202020204" pitchFamily="34" charset="0"/>
              </a:defRPr>
            </a:lvl4pPr>
            <a:lvl5pPr marL="1828800" indent="0" algn="l" rtl="0" eaLnBrk="0" fontAlgn="base" hangingPunct="0">
              <a:spcBef>
                <a:spcPct val="20000"/>
              </a:spcBef>
              <a:spcAft>
                <a:spcPct val="0"/>
              </a:spcAft>
              <a:buNone/>
              <a:defRPr sz="1600" b="1">
                <a:solidFill>
                  <a:schemeClr val="tx1"/>
                </a:solidFill>
                <a:latin typeface="Franklin Gothic Medium" panose="020B0603020102020204" pitchFamily="34" charset="0"/>
                <a:cs typeface="Arial" panose="020B0604020202020204" pitchFamily="34" charset="0"/>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eaLnBrk="1" hangingPunct="1"/>
            <a:r>
              <a:rPr lang="en-US" altLang="en-US" kern="0" dirty="0"/>
              <a:t>Maintain report currency</a:t>
            </a:r>
          </a:p>
        </p:txBody>
      </p:sp>
      <p:sp>
        <p:nvSpPr>
          <p:cNvPr id="3" name="Content Placeholder 6">
            <a:extLst>
              <a:ext uri="{FF2B5EF4-FFF2-40B4-BE49-F238E27FC236}">
                <a16:creationId xmlns:a16="http://schemas.microsoft.com/office/drawing/2014/main" id="{4C0BDBDE-2CE1-55D3-BDDF-16B2D32F2943}"/>
              </a:ext>
            </a:extLst>
          </p:cNvPr>
          <p:cNvSpPr txBox="1">
            <a:spLocks/>
          </p:cNvSpPr>
          <p:nvPr/>
        </p:nvSpPr>
        <p:spPr bwMode="auto">
          <a:xfrm>
            <a:off x="6792685" y="2259240"/>
            <a:ext cx="5333998"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18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16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6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spcBef>
                <a:spcPct val="0"/>
              </a:spcBef>
              <a:spcAft>
                <a:spcPts val="600"/>
              </a:spcAft>
              <a:buFont typeface="Wingdings" panose="05000000000000000000" pitchFamily="2" charset="2"/>
              <a:buChar char="ü"/>
            </a:pPr>
            <a:r>
              <a:rPr lang="en-US" altLang="en-US" sz="2000" kern="0" dirty="0"/>
              <a:t>Checking the accuracy of dates and times</a:t>
            </a:r>
          </a:p>
          <a:p>
            <a:pPr eaLnBrk="1" hangingPunct="1">
              <a:spcBef>
                <a:spcPct val="0"/>
              </a:spcBef>
              <a:spcAft>
                <a:spcPts val="600"/>
              </a:spcAft>
              <a:buFont typeface="Wingdings" panose="05000000000000000000" pitchFamily="2" charset="2"/>
              <a:buChar char="ü"/>
            </a:pPr>
            <a:r>
              <a:rPr lang="en-US" altLang="en-US" sz="2000" kern="0" dirty="0"/>
              <a:t>Appropriate staff have signed the document/s</a:t>
            </a:r>
          </a:p>
          <a:p>
            <a:pPr eaLnBrk="1" hangingPunct="1">
              <a:spcBef>
                <a:spcPct val="0"/>
              </a:spcBef>
              <a:spcAft>
                <a:spcPts val="600"/>
              </a:spcAft>
              <a:buFont typeface="Wingdings" panose="05000000000000000000" pitchFamily="2" charset="2"/>
              <a:buChar char="ü"/>
            </a:pPr>
            <a:r>
              <a:rPr lang="en-US" altLang="en-US" sz="2000" kern="0" dirty="0"/>
              <a:t>Updating patient information according to the organisation’s policies and procedures</a:t>
            </a:r>
          </a:p>
          <a:p>
            <a:pPr eaLnBrk="1" hangingPunct="1">
              <a:spcBef>
                <a:spcPct val="0"/>
              </a:spcBef>
              <a:spcAft>
                <a:spcPts val="600"/>
              </a:spcAft>
              <a:buFont typeface="Wingdings" panose="05000000000000000000" pitchFamily="2" charset="2"/>
              <a:buChar char="ü"/>
            </a:pPr>
            <a:r>
              <a:rPr lang="en-US" altLang="en-US" sz="2000" kern="0" dirty="0"/>
              <a:t>Maintaining an efficient filing system where documentation can be easily recovered</a:t>
            </a:r>
          </a:p>
          <a:p>
            <a:pPr eaLnBrk="1" hangingPunct="1">
              <a:spcBef>
                <a:spcPct val="0"/>
              </a:spcBef>
              <a:spcAft>
                <a:spcPts val="600"/>
              </a:spcAft>
              <a:buFont typeface="Wingdings" panose="05000000000000000000" pitchFamily="2" charset="2"/>
              <a:buChar char="ü"/>
            </a:pPr>
            <a:r>
              <a:rPr lang="en-US" altLang="en-US" sz="2000" kern="0" dirty="0"/>
              <a:t>Dispose of outdated information according to the organisation’s policies</a:t>
            </a:r>
          </a:p>
          <a:p>
            <a:pPr eaLnBrk="1" hangingPunct="1">
              <a:spcBef>
                <a:spcPct val="0"/>
              </a:spcBef>
              <a:spcAft>
                <a:spcPts val="600"/>
              </a:spcAft>
              <a:buFont typeface="Wingdings" panose="05000000000000000000" pitchFamily="2" charset="2"/>
              <a:buChar char="ü"/>
            </a:pPr>
            <a:r>
              <a:rPr lang="en-US" altLang="en-US" sz="2000" kern="0" dirty="0"/>
              <a:t>Private and confidential documents are filed in the appropriate place</a:t>
            </a:r>
          </a:p>
        </p:txBody>
      </p:sp>
      <p:sp>
        <p:nvSpPr>
          <p:cNvPr id="5" name="TextBox 4">
            <a:extLst>
              <a:ext uri="{FF2B5EF4-FFF2-40B4-BE49-F238E27FC236}">
                <a16:creationId xmlns:a16="http://schemas.microsoft.com/office/drawing/2014/main" id="{3BC5AD9B-53D7-2C25-B690-73045221566D}"/>
              </a:ext>
            </a:extLst>
          </p:cNvPr>
          <p:cNvSpPr txBox="1"/>
          <p:nvPr/>
        </p:nvSpPr>
        <p:spPr>
          <a:xfrm>
            <a:off x="7126517" y="6326514"/>
            <a:ext cx="3889827"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PDCA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endParaRPr lang="en-AU" dirty="0"/>
          </a:p>
        </p:txBody>
      </p:sp>
      <p:pic>
        <p:nvPicPr>
          <p:cNvPr id="4" name="Picture 2" descr="Return Church">
            <a:hlinkClick r:id="rId5" action="ppaction://hlinksldjump"/>
            <a:extLst>
              <a:ext uri="{FF2B5EF4-FFF2-40B4-BE49-F238E27FC236}">
                <a16:creationId xmlns:a16="http://schemas.microsoft.com/office/drawing/2014/main" id="{88B2B983-FA74-F2B7-3D8B-56876DB0F5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1082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7B55C35-3B16-4EE9-DA1A-20AAFF44F8CD}"/>
              </a:ext>
            </a:extLst>
          </p:cNvPr>
          <p:cNvSpPr>
            <a:spLocks noGrp="1"/>
          </p:cNvSpPr>
          <p:nvPr>
            <p:ph type="title"/>
          </p:nvPr>
        </p:nvSpPr>
        <p:spPr/>
        <p:txBody>
          <a:bodyPr/>
          <a:lstStyle/>
          <a:p>
            <a:pPr eaLnBrk="1" hangingPunct="1"/>
            <a:r>
              <a:rPr lang="en-US" altLang="en-US" dirty="0"/>
              <a:t>Complete reporting requirements</a:t>
            </a:r>
          </a:p>
        </p:txBody>
      </p:sp>
      <p:sp>
        <p:nvSpPr>
          <p:cNvPr id="3" name="Content Placeholder 2">
            <a:extLst>
              <a:ext uri="{FF2B5EF4-FFF2-40B4-BE49-F238E27FC236}">
                <a16:creationId xmlns:a16="http://schemas.microsoft.com/office/drawing/2014/main" id="{B6994A46-BABC-7169-4BD8-EA4C38EAD274}"/>
              </a:ext>
            </a:extLst>
          </p:cNvPr>
          <p:cNvSpPr>
            <a:spLocks noGrp="1"/>
          </p:cNvSpPr>
          <p:nvPr>
            <p:ph idx="1"/>
          </p:nvPr>
        </p:nvSpPr>
        <p:spPr>
          <a:xfrm>
            <a:off x="333829" y="2196645"/>
            <a:ext cx="11684000" cy="4492625"/>
          </a:xfrm>
        </p:spPr>
        <p:txBody>
          <a:bodyPr/>
          <a:lstStyle/>
          <a:p>
            <a:pPr marL="0" indent="0" eaLnBrk="1" hangingPunct="1">
              <a:spcBef>
                <a:spcPts val="0"/>
              </a:spcBef>
              <a:spcAft>
                <a:spcPts val="1200"/>
              </a:spcAft>
              <a:buFontTx/>
              <a:buNone/>
              <a:defRPr/>
            </a:pPr>
            <a:r>
              <a:rPr lang="en-US" sz="2400" dirty="0"/>
              <a:t>When preparing reports, it is essential that you follow organisational requirements.</a:t>
            </a:r>
          </a:p>
          <a:p>
            <a:pPr marL="574675" indent="-574675" eaLnBrk="1" hangingPunct="1">
              <a:buFont typeface="Wingdings" panose="05000000000000000000" pitchFamily="2" charset="2"/>
              <a:buChar char="ü"/>
              <a:defRPr/>
            </a:pPr>
            <a:r>
              <a:rPr lang="en-US" sz="2400" dirty="0"/>
              <a:t>Using a blue or </a:t>
            </a:r>
            <a:r>
              <a:rPr lang="en-US" sz="2400" dirty="0">
                <a:solidFill>
                  <a:schemeClr val="tx2"/>
                </a:solidFill>
              </a:rPr>
              <a:t>black</a:t>
            </a:r>
            <a:r>
              <a:rPr lang="en-US" sz="2400" dirty="0"/>
              <a:t> pen to fill in the report or document</a:t>
            </a:r>
          </a:p>
          <a:p>
            <a:pPr marL="574675" indent="-574675" eaLnBrk="1" hangingPunct="1">
              <a:buFont typeface="Wingdings" panose="05000000000000000000" pitchFamily="2" charset="2"/>
              <a:buChar char="ü"/>
              <a:defRPr/>
            </a:pPr>
            <a:r>
              <a:rPr lang="en-US" sz="2400" dirty="0"/>
              <a:t>Certified evidence – where an approved person such as a chemist, doctor or police officer must verify your original document(s) and then sign the copy stating that they believe it to be a true copy</a:t>
            </a:r>
          </a:p>
          <a:p>
            <a:pPr marL="574675" indent="-574675" eaLnBrk="1" hangingPunct="1">
              <a:buFont typeface="Wingdings" panose="05000000000000000000" pitchFamily="2" charset="2"/>
              <a:buChar char="ü"/>
              <a:defRPr/>
            </a:pPr>
            <a:r>
              <a:rPr lang="en-US" sz="2400" dirty="0"/>
              <a:t>All communication must be written in English</a:t>
            </a:r>
          </a:p>
          <a:p>
            <a:pPr marL="574675" indent="-574675" eaLnBrk="1" hangingPunct="1">
              <a:buFont typeface="Wingdings" panose="05000000000000000000" pitchFamily="2" charset="2"/>
              <a:buChar char="ü"/>
              <a:defRPr/>
            </a:pPr>
            <a:r>
              <a:rPr lang="en-US" sz="2400" dirty="0"/>
              <a:t>Sign all documents or reports with your signature, full name and role (e.g. ward assistant, registered nurse, dental assistant)</a:t>
            </a:r>
          </a:p>
          <a:p>
            <a:pPr marL="574675" indent="-574675" eaLnBrk="1" hangingPunct="1">
              <a:buFont typeface="Wingdings" panose="05000000000000000000" pitchFamily="2" charset="2"/>
              <a:buChar char="ü"/>
              <a:defRPr/>
            </a:pPr>
            <a:r>
              <a:rPr lang="en-US" sz="2400" dirty="0"/>
              <a:t>Before you write in the patient’s file, ensure it is the correct file</a:t>
            </a:r>
          </a:p>
          <a:p>
            <a:pPr marL="574675" indent="-574675" eaLnBrk="1" hangingPunct="1">
              <a:buFont typeface="Wingdings" panose="05000000000000000000" pitchFamily="2" charset="2"/>
              <a:buChar char="ü"/>
              <a:defRPr/>
            </a:pPr>
            <a:r>
              <a:rPr lang="en-US" sz="2400" dirty="0"/>
              <a:t>Only use accepted abbreviations and terminology</a:t>
            </a:r>
          </a:p>
          <a:p>
            <a:pPr eaLnBrk="1" hangingPunct="1">
              <a:defRPr/>
            </a:pPr>
            <a:endParaRPr lang="en-US" sz="2400" dirty="0"/>
          </a:p>
        </p:txBody>
      </p:sp>
      <p:sp>
        <p:nvSpPr>
          <p:cNvPr id="23556" name="Slide Number Placeholder 3">
            <a:extLst>
              <a:ext uri="{FF2B5EF4-FFF2-40B4-BE49-F238E27FC236}">
                <a16:creationId xmlns:a16="http://schemas.microsoft.com/office/drawing/2014/main" id="{EFB1DDBB-7801-0465-2988-EFFF0DD3A38C}"/>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551D583-C1D2-4F23-A0A7-91ADDFF89A09}" type="slidenum">
              <a:rPr lang="en-US" altLang="en-US">
                <a:solidFill>
                  <a:srgbClr val="1D528D"/>
                </a:solidFill>
              </a:rPr>
              <a:pPr/>
              <a:t>58</a:t>
            </a:fld>
            <a:endParaRPr lang="en-US" altLang="en-US">
              <a:solidFill>
                <a:srgbClr val="1D528D"/>
              </a:solidFill>
            </a:endParaRPr>
          </a:p>
        </p:txBody>
      </p:sp>
      <p:sp>
        <p:nvSpPr>
          <p:cNvPr id="2" name="Text Placeholder 7">
            <a:extLst>
              <a:ext uri="{FF2B5EF4-FFF2-40B4-BE49-F238E27FC236}">
                <a16:creationId xmlns:a16="http://schemas.microsoft.com/office/drawing/2014/main" id="{94701394-ECA0-A2E9-4854-62981C6B6546}"/>
              </a:ext>
            </a:extLst>
          </p:cNvPr>
          <p:cNvSpPr txBox="1">
            <a:spLocks/>
          </p:cNvSpPr>
          <p:nvPr/>
        </p:nvSpPr>
        <p:spPr>
          <a:xfrm>
            <a:off x="4124551" y="1556882"/>
            <a:ext cx="4422775" cy="6397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kern="0" dirty="0"/>
              <a:t>Prepare report </a:t>
            </a:r>
          </a:p>
        </p:txBody>
      </p:sp>
      <p:pic>
        <p:nvPicPr>
          <p:cNvPr id="4" name="Picture 2" descr="Return Church">
            <a:hlinkClick r:id="rId4" action="ppaction://hlinksldjump"/>
            <a:extLst>
              <a:ext uri="{FF2B5EF4-FFF2-40B4-BE49-F238E27FC236}">
                <a16:creationId xmlns:a16="http://schemas.microsoft.com/office/drawing/2014/main" id="{27D503D7-DBEC-5AA0-7F64-127DABDBAE2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77771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7B55C35-3B16-4EE9-DA1A-20AAFF44F8CD}"/>
              </a:ext>
            </a:extLst>
          </p:cNvPr>
          <p:cNvSpPr>
            <a:spLocks noGrp="1"/>
          </p:cNvSpPr>
          <p:nvPr>
            <p:ph type="title"/>
          </p:nvPr>
        </p:nvSpPr>
        <p:spPr/>
        <p:txBody>
          <a:bodyPr/>
          <a:lstStyle/>
          <a:p>
            <a:pPr eaLnBrk="1" hangingPunct="1"/>
            <a:r>
              <a:rPr lang="en-US" altLang="en-US" dirty="0"/>
              <a:t>Complete reporting requirements</a:t>
            </a:r>
          </a:p>
        </p:txBody>
      </p:sp>
      <p:sp>
        <p:nvSpPr>
          <p:cNvPr id="3" name="Content Placeholder 2">
            <a:extLst>
              <a:ext uri="{FF2B5EF4-FFF2-40B4-BE49-F238E27FC236}">
                <a16:creationId xmlns:a16="http://schemas.microsoft.com/office/drawing/2014/main" id="{B6994A46-BABC-7169-4BD8-EA4C38EAD274}"/>
              </a:ext>
            </a:extLst>
          </p:cNvPr>
          <p:cNvSpPr>
            <a:spLocks noGrp="1"/>
          </p:cNvSpPr>
          <p:nvPr>
            <p:ph idx="1"/>
          </p:nvPr>
        </p:nvSpPr>
        <p:spPr>
          <a:xfrm>
            <a:off x="333829" y="2196645"/>
            <a:ext cx="7402285" cy="4492625"/>
          </a:xfrm>
        </p:spPr>
        <p:txBody>
          <a:bodyPr/>
          <a:lstStyle/>
          <a:p>
            <a:pPr marL="0" indent="0" eaLnBrk="1" hangingPunct="1">
              <a:spcBef>
                <a:spcPts val="0"/>
              </a:spcBef>
              <a:spcAft>
                <a:spcPts val="1200"/>
              </a:spcAft>
              <a:buFontTx/>
              <a:buNone/>
              <a:defRPr/>
            </a:pPr>
            <a:r>
              <a:rPr lang="en-US" sz="2000" dirty="0"/>
              <a:t>The first three steps of a Critical Incident policy and Procedure could include: </a:t>
            </a:r>
          </a:p>
          <a:p>
            <a:pPr marL="574675" indent="-574675" eaLnBrk="1" hangingPunct="1">
              <a:buFont typeface="Wingdings" panose="05000000000000000000" pitchFamily="2" charset="2"/>
              <a:buChar char="ü"/>
              <a:defRPr/>
            </a:pPr>
            <a:r>
              <a:rPr lang="en-US" sz="2000" dirty="0"/>
              <a:t>Assess the situation and consider any the level of risks or whether a risk exists</a:t>
            </a:r>
          </a:p>
          <a:p>
            <a:pPr marL="574675" indent="-574675" eaLnBrk="1" hangingPunct="1">
              <a:buFont typeface="Wingdings" panose="05000000000000000000" pitchFamily="2" charset="2"/>
              <a:buChar char="ü"/>
              <a:defRPr/>
            </a:pPr>
            <a:r>
              <a:rPr lang="en-US" sz="2000" dirty="0"/>
              <a:t>Alert the most senior superior of the critical incident </a:t>
            </a:r>
          </a:p>
          <a:p>
            <a:pPr marL="574675" indent="-574675" eaLnBrk="1" hangingPunct="1">
              <a:buFont typeface="Wingdings" panose="05000000000000000000" pitchFamily="2" charset="2"/>
              <a:buChar char="ü"/>
              <a:defRPr/>
            </a:pPr>
            <a:r>
              <a:rPr lang="en-US" sz="2000" dirty="0"/>
              <a:t>If safe to do so, take over temporary control of the incident </a:t>
            </a:r>
          </a:p>
          <a:p>
            <a:pPr marL="574675" indent="-574675" eaLnBrk="1" hangingPunct="1">
              <a:buFont typeface="Wingdings" panose="05000000000000000000" pitchFamily="2" charset="2"/>
              <a:buChar char="ü"/>
              <a:defRPr/>
            </a:pPr>
            <a:r>
              <a:rPr lang="en-US" sz="2000" dirty="0"/>
              <a:t>Contact emergency services ensuring details are correct </a:t>
            </a:r>
          </a:p>
          <a:p>
            <a:pPr marL="574675" indent="-574675" eaLnBrk="1" hangingPunct="1">
              <a:buFont typeface="Wingdings" panose="05000000000000000000" pitchFamily="2" charset="2"/>
              <a:buChar char="ü"/>
              <a:defRPr/>
            </a:pPr>
            <a:r>
              <a:rPr lang="en-US" sz="2000" dirty="0"/>
              <a:t>Action evacuation procedure accordingly</a:t>
            </a:r>
          </a:p>
          <a:p>
            <a:pPr marL="574675" indent="-574675" eaLnBrk="1" hangingPunct="1">
              <a:buFont typeface="Wingdings" panose="05000000000000000000" pitchFamily="2" charset="2"/>
              <a:buChar char="ü"/>
              <a:defRPr/>
            </a:pPr>
            <a:r>
              <a:rPr lang="en-US" sz="2000" dirty="0"/>
              <a:t>Implement a Critical Incident Action Plan </a:t>
            </a:r>
          </a:p>
          <a:p>
            <a:pPr marL="574675" indent="-574675" eaLnBrk="1" hangingPunct="1">
              <a:buFont typeface="Wingdings" panose="05000000000000000000" pitchFamily="2" charset="2"/>
              <a:buChar char="ü"/>
              <a:defRPr/>
            </a:pPr>
            <a:r>
              <a:rPr lang="en-US" sz="2000" dirty="0"/>
              <a:t>Coordinate support including counselling for those directly involved or affected</a:t>
            </a:r>
          </a:p>
        </p:txBody>
      </p:sp>
      <p:sp>
        <p:nvSpPr>
          <p:cNvPr id="23556" name="Slide Number Placeholder 3">
            <a:extLst>
              <a:ext uri="{FF2B5EF4-FFF2-40B4-BE49-F238E27FC236}">
                <a16:creationId xmlns:a16="http://schemas.microsoft.com/office/drawing/2014/main" id="{EFB1DDBB-7801-0465-2988-EFFF0DD3A38C}"/>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551D583-C1D2-4F23-A0A7-91ADDFF89A09}" type="slidenum">
              <a:rPr lang="en-US" altLang="en-US">
                <a:solidFill>
                  <a:srgbClr val="1D528D"/>
                </a:solidFill>
              </a:rPr>
              <a:pPr/>
              <a:t>59</a:t>
            </a:fld>
            <a:endParaRPr lang="en-US" altLang="en-US">
              <a:solidFill>
                <a:srgbClr val="1D528D"/>
              </a:solidFill>
            </a:endParaRPr>
          </a:p>
        </p:txBody>
      </p:sp>
      <p:sp>
        <p:nvSpPr>
          <p:cNvPr id="2" name="Text Placeholder 7">
            <a:extLst>
              <a:ext uri="{FF2B5EF4-FFF2-40B4-BE49-F238E27FC236}">
                <a16:creationId xmlns:a16="http://schemas.microsoft.com/office/drawing/2014/main" id="{94701394-ECA0-A2E9-4854-62981C6B6546}"/>
              </a:ext>
            </a:extLst>
          </p:cNvPr>
          <p:cNvSpPr txBox="1">
            <a:spLocks/>
          </p:cNvSpPr>
          <p:nvPr/>
        </p:nvSpPr>
        <p:spPr>
          <a:xfrm>
            <a:off x="2510971" y="1556882"/>
            <a:ext cx="8432800" cy="6397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kern="0" dirty="0"/>
              <a:t>Prepare report - Critical incident report </a:t>
            </a:r>
          </a:p>
        </p:txBody>
      </p:sp>
      <p:graphicFrame>
        <p:nvGraphicFramePr>
          <p:cNvPr id="13" name="Diagram 12">
            <a:extLst>
              <a:ext uri="{FF2B5EF4-FFF2-40B4-BE49-F238E27FC236}">
                <a16:creationId xmlns:a16="http://schemas.microsoft.com/office/drawing/2014/main" id="{F0B4A173-26B8-3FE8-E1C8-DD51C6E9B4B3}"/>
              </a:ext>
            </a:extLst>
          </p:cNvPr>
          <p:cNvGraphicFramePr/>
          <p:nvPr>
            <p:extLst>
              <p:ext uri="{D42A27DB-BD31-4B8C-83A1-F6EECF244321}">
                <p14:modId xmlns:p14="http://schemas.microsoft.com/office/powerpoint/2010/main" val="1167320893"/>
              </p:ext>
            </p:extLst>
          </p:nvPr>
        </p:nvGraphicFramePr>
        <p:xfrm>
          <a:off x="6966856" y="2183151"/>
          <a:ext cx="5892800" cy="4307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2" descr="Return Church">
            <a:hlinkClick r:id="rId9" action="ppaction://hlinksldjump"/>
            <a:extLst>
              <a:ext uri="{FF2B5EF4-FFF2-40B4-BE49-F238E27FC236}">
                <a16:creationId xmlns:a16="http://schemas.microsoft.com/office/drawing/2014/main" id="{8D1B2319-9321-0A7E-574B-A6EBC917D6F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5566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0" y="347624"/>
            <a:ext cx="12192000" cy="868362"/>
          </a:xfrm>
        </p:spPr>
        <p:txBody>
          <a:bodyPr/>
          <a:lstStyle/>
          <a:p>
            <a:pPr eaLnBrk="1" hangingPunct="1"/>
            <a:r>
              <a:rPr lang="en-US" altLang="en-US" sz="3600" dirty="0"/>
              <a:t>Things to consider when responding to behaviours of concern</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50800" y="1562100"/>
            <a:ext cx="8686800" cy="5159375"/>
          </a:xfrm>
        </p:spPr>
        <p:txBody>
          <a:bodyPr/>
          <a:lstStyle/>
          <a:p>
            <a:pPr eaLnBrk="1" hangingPunct="1"/>
            <a:r>
              <a:rPr lang="en-US" altLang="en-US" sz="2400" dirty="0"/>
              <a:t>Aggression</a:t>
            </a:r>
          </a:p>
          <a:p>
            <a:pPr lvl="1" eaLnBrk="1" hangingPunct="1"/>
            <a:r>
              <a:rPr lang="en-US" altLang="en-US" sz="2000" dirty="0"/>
              <a:t>Protect yourself</a:t>
            </a:r>
          </a:p>
          <a:p>
            <a:pPr lvl="1" eaLnBrk="1" hangingPunct="1"/>
            <a:r>
              <a:rPr lang="en-US" altLang="en-US" sz="2000" dirty="0"/>
              <a:t>Attempting to calm the person</a:t>
            </a:r>
          </a:p>
          <a:p>
            <a:pPr lvl="1" eaLnBrk="1" hangingPunct="1"/>
            <a:r>
              <a:rPr lang="en-US" altLang="en-US" sz="2000" dirty="0"/>
              <a:t>Don’t aggravate them further by raising your voice</a:t>
            </a:r>
          </a:p>
          <a:p>
            <a:pPr lvl="1" eaLnBrk="1" hangingPunct="1"/>
            <a:r>
              <a:rPr lang="en-US" altLang="en-US" sz="2000" dirty="0"/>
              <a:t>Taking small steps and checking with them along the way</a:t>
            </a:r>
            <a:endParaRPr lang="en-US" altLang="en-US" sz="2400" dirty="0"/>
          </a:p>
          <a:p>
            <a:pPr eaLnBrk="1" hangingPunct="1"/>
            <a:r>
              <a:rPr lang="en-US" altLang="en-US" sz="2400" dirty="0"/>
              <a:t>Confusion or other cognitive impairment</a:t>
            </a:r>
          </a:p>
          <a:p>
            <a:pPr lvl="1" eaLnBrk="1" hangingPunct="1"/>
            <a:r>
              <a:rPr lang="en-US" altLang="en-US" sz="2000" dirty="0"/>
              <a:t>Treating them with courtesy and respect</a:t>
            </a:r>
          </a:p>
          <a:p>
            <a:pPr lvl="1" eaLnBrk="1" hangingPunct="1"/>
            <a:r>
              <a:rPr lang="en-US" altLang="en-US" sz="2000" dirty="0"/>
              <a:t>Approaching them from the front</a:t>
            </a:r>
          </a:p>
          <a:p>
            <a:pPr lvl="1" eaLnBrk="1" hangingPunct="1"/>
            <a:r>
              <a:rPr lang="en-US" altLang="en-US" sz="2000" dirty="0"/>
              <a:t>asking them for their name and introducing yourself by name</a:t>
            </a:r>
          </a:p>
          <a:p>
            <a:pPr lvl="1" eaLnBrk="1" hangingPunct="1"/>
            <a:r>
              <a:rPr lang="en-US" altLang="en-US" sz="2000" dirty="0"/>
              <a:t>Asking questions that are simple and straight to the point</a:t>
            </a:r>
          </a:p>
          <a:p>
            <a:pPr lvl="1" eaLnBrk="1" hangingPunct="1"/>
            <a:r>
              <a:rPr lang="en-US" altLang="en-US" sz="2000" dirty="0"/>
              <a:t>Taking them to a private area, free of distractions</a:t>
            </a:r>
          </a:p>
          <a:p>
            <a:pPr lvl="1" eaLnBrk="1" hangingPunct="1"/>
            <a:r>
              <a:rPr lang="en-US" altLang="en-US" sz="2000" dirty="0"/>
              <a:t>Using simple distractions to assist you to get them to a private area</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6</a:t>
            </a:fld>
            <a:endParaRPr lang="en-US" altLang="en-US">
              <a:solidFill>
                <a:srgbClr val="1D528D"/>
              </a:solidFill>
            </a:endParaRPr>
          </a:p>
        </p:txBody>
      </p:sp>
      <p:pic>
        <p:nvPicPr>
          <p:cNvPr id="3" name="Picture 2">
            <a:extLst>
              <a:ext uri="{FF2B5EF4-FFF2-40B4-BE49-F238E27FC236}">
                <a16:creationId xmlns:a16="http://schemas.microsoft.com/office/drawing/2014/main" id="{D4BCD712-FBF8-5B56-05DA-7505370BA9BF}"/>
              </a:ext>
            </a:extLst>
          </p:cNvPr>
          <p:cNvPicPr>
            <a:picLocks noChangeAspect="1"/>
          </p:cNvPicPr>
          <p:nvPr/>
        </p:nvPicPr>
        <p:blipFill>
          <a:blip r:embed="rId4"/>
          <a:stretch>
            <a:fillRect/>
          </a:stretch>
        </p:blipFill>
        <p:spPr>
          <a:xfrm>
            <a:off x="5791200" y="1085357"/>
            <a:ext cx="6400800" cy="1713673"/>
          </a:xfrm>
          <a:prstGeom prst="rect">
            <a:avLst/>
          </a:prstGeom>
        </p:spPr>
      </p:pic>
      <p:sp>
        <p:nvSpPr>
          <p:cNvPr id="4" name="TextBox 3">
            <a:extLst>
              <a:ext uri="{FF2B5EF4-FFF2-40B4-BE49-F238E27FC236}">
                <a16:creationId xmlns:a16="http://schemas.microsoft.com/office/drawing/2014/main" id="{6BCDA6C9-A559-F115-BA81-354F1168EC46}"/>
              </a:ext>
            </a:extLst>
          </p:cNvPr>
          <p:cNvSpPr txBox="1"/>
          <p:nvPr/>
        </p:nvSpPr>
        <p:spPr>
          <a:xfrm>
            <a:off x="6096000" y="4058971"/>
            <a:ext cx="624217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review communication changes in dementia, access link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endParaRPr lang="en-AU" dirty="0"/>
          </a:p>
        </p:txBody>
      </p:sp>
      <p:sp>
        <p:nvSpPr>
          <p:cNvPr id="6" name="TextBox 5">
            <a:extLst>
              <a:ext uri="{FF2B5EF4-FFF2-40B4-BE49-F238E27FC236}">
                <a16:creationId xmlns:a16="http://schemas.microsoft.com/office/drawing/2014/main" id="{9FE22680-E454-97FE-DBEA-DB9E4F2B9C0E}"/>
              </a:ext>
            </a:extLst>
          </p:cNvPr>
          <p:cNvSpPr txBox="1"/>
          <p:nvPr/>
        </p:nvSpPr>
        <p:spPr>
          <a:xfrm>
            <a:off x="6349482" y="6141044"/>
            <a:ext cx="624217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Centre for cultural diversity in Ageing, access link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endParaRPr lang="en-AU" dirty="0"/>
          </a:p>
        </p:txBody>
      </p:sp>
      <p:pic>
        <p:nvPicPr>
          <p:cNvPr id="2" name="Picture 2" descr="Return Church">
            <a:hlinkClick r:id="rId7" action="ppaction://hlinksldjump"/>
            <a:extLst>
              <a:ext uri="{FF2B5EF4-FFF2-40B4-BE49-F238E27FC236}">
                <a16:creationId xmlns:a16="http://schemas.microsoft.com/office/drawing/2014/main" id="{7543B474-FD70-094C-2E89-14F2028019D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39763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1A08-C971-5220-3B1B-B4B9F7A6843A}"/>
              </a:ext>
            </a:extLst>
          </p:cNvPr>
          <p:cNvSpPr>
            <a:spLocks noGrp="1"/>
          </p:cNvSpPr>
          <p:nvPr>
            <p:ph type="title"/>
          </p:nvPr>
        </p:nvSpPr>
        <p:spPr/>
        <p:txBody>
          <a:bodyPr/>
          <a:lstStyle/>
          <a:p>
            <a:r>
              <a:rPr lang="en-US" dirty="0"/>
              <a:t>7. Sign it and discuss it</a:t>
            </a:r>
            <a:endParaRPr lang="en-AU" dirty="0"/>
          </a:p>
        </p:txBody>
      </p:sp>
      <p:sp>
        <p:nvSpPr>
          <p:cNvPr id="4" name="Slide Number Placeholder 3">
            <a:extLst>
              <a:ext uri="{FF2B5EF4-FFF2-40B4-BE49-F238E27FC236}">
                <a16:creationId xmlns:a16="http://schemas.microsoft.com/office/drawing/2014/main" id="{8AB491F5-3977-E46C-304F-03EE336EB673}"/>
              </a:ext>
            </a:extLst>
          </p:cNvPr>
          <p:cNvSpPr>
            <a:spLocks noGrp="1"/>
          </p:cNvSpPr>
          <p:nvPr>
            <p:ph type="sldNum" sz="quarter" idx="10"/>
          </p:nvPr>
        </p:nvSpPr>
        <p:spPr/>
        <p:txBody>
          <a:bodyPr/>
          <a:lstStyle/>
          <a:p>
            <a:fld id="{64EB2DB3-A5DC-4BC2-A05A-23509E293FB0}" type="slidenum">
              <a:rPr lang="en-US" altLang="en-US" smtClean="0"/>
              <a:pPr/>
              <a:t>60</a:t>
            </a:fld>
            <a:endParaRPr lang="en-US" altLang="en-US"/>
          </a:p>
        </p:txBody>
      </p:sp>
      <p:pic>
        <p:nvPicPr>
          <p:cNvPr id="5" name="Picture 2" descr="Activities - Keep Active">
            <a:extLst>
              <a:ext uri="{FF2B5EF4-FFF2-40B4-BE49-F238E27FC236}">
                <a16:creationId xmlns:a16="http://schemas.microsoft.com/office/drawing/2014/main" id="{B817A3E4-602D-1B6E-DA84-F5B848FD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42A6EE4-219B-18D0-675E-14580C30B80E}"/>
              </a:ext>
            </a:extLst>
          </p:cNvPr>
          <p:cNvPicPr>
            <a:picLocks noChangeAspect="1"/>
          </p:cNvPicPr>
          <p:nvPr/>
        </p:nvPicPr>
        <p:blipFill>
          <a:blip r:embed="rId3"/>
          <a:stretch>
            <a:fillRect/>
          </a:stretch>
        </p:blipFill>
        <p:spPr>
          <a:xfrm>
            <a:off x="1676400" y="1760565"/>
            <a:ext cx="9027231" cy="5097435"/>
          </a:xfrm>
          <a:prstGeom prst="rect">
            <a:avLst/>
          </a:prstGeom>
        </p:spPr>
      </p:pic>
      <p:pic>
        <p:nvPicPr>
          <p:cNvPr id="3" name="Picture 2" descr="Return Church">
            <a:hlinkClick r:id="rId4" action="ppaction://hlinksldjump"/>
            <a:extLst>
              <a:ext uri="{FF2B5EF4-FFF2-40B4-BE49-F238E27FC236}">
                <a16:creationId xmlns:a16="http://schemas.microsoft.com/office/drawing/2014/main" id="{26A69C29-C3A0-8A6E-A6B8-08F37F0C11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1382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1A08-C971-5220-3B1B-B4B9F7A6843A}"/>
              </a:ext>
            </a:extLst>
          </p:cNvPr>
          <p:cNvSpPr>
            <a:spLocks noGrp="1"/>
          </p:cNvSpPr>
          <p:nvPr>
            <p:ph type="title"/>
          </p:nvPr>
        </p:nvSpPr>
        <p:spPr/>
        <p:txBody>
          <a:bodyPr/>
          <a:lstStyle/>
          <a:p>
            <a:r>
              <a:rPr lang="en-US" dirty="0"/>
              <a:t>7. Sign it and discuss it</a:t>
            </a:r>
            <a:endParaRPr lang="en-AU" dirty="0"/>
          </a:p>
        </p:txBody>
      </p:sp>
      <p:sp>
        <p:nvSpPr>
          <p:cNvPr id="4" name="Slide Number Placeholder 3">
            <a:extLst>
              <a:ext uri="{FF2B5EF4-FFF2-40B4-BE49-F238E27FC236}">
                <a16:creationId xmlns:a16="http://schemas.microsoft.com/office/drawing/2014/main" id="{8AB491F5-3977-E46C-304F-03EE336EB673}"/>
              </a:ext>
            </a:extLst>
          </p:cNvPr>
          <p:cNvSpPr>
            <a:spLocks noGrp="1"/>
          </p:cNvSpPr>
          <p:nvPr>
            <p:ph type="sldNum" sz="quarter" idx="10"/>
          </p:nvPr>
        </p:nvSpPr>
        <p:spPr/>
        <p:txBody>
          <a:bodyPr/>
          <a:lstStyle/>
          <a:p>
            <a:fld id="{64EB2DB3-A5DC-4BC2-A05A-23509E293FB0}" type="slidenum">
              <a:rPr lang="en-US" altLang="en-US" smtClean="0"/>
              <a:pPr/>
              <a:t>61</a:t>
            </a:fld>
            <a:endParaRPr lang="en-US" altLang="en-US"/>
          </a:p>
        </p:txBody>
      </p:sp>
      <p:pic>
        <p:nvPicPr>
          <p:cNvPr id="5" name="Picture 2" descr="Activities - Keep Active">
            <a:extLst>
              <a:ext uri="{FF2B5EF4-FFF2-40B4-BE49-F238E27FC236}">
                <a16:creationId xmlns:a16="http://schemas.microsoft.com/office/drawing/2014/main" id="{B817A3E4-602D-1B6E-DA84-F5B848FD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8DA910F-FC25-5852-C67A-CD0B6D1622B8}"/>
              </a:ext>
            </a:extLst>
          </p:cNvPr>
          <p:cNvPicPr>
            <a:picLocks noChangeAspect="1"/>
          </p:cNvPicPr>
          <p:nvPr/>
        </p:nvPicPr>
        <p:blipFill>
          <a:blip r:embed="rId3"/>
          <a:stretch>
            <a:fillRect/>
          </a:stretch>
        </p:blipFill>
        <p:spPr>
          <a:xfrm>
            <a:off x="2080962" y="1776364"/>
            <a:ext cx="8576305" cy="4945111"/>
          </a:xfrm>
          <a:prstGeom prst="rect">
            <a:avLst/>
          </a:prstGeom>
        </p:spPr>
      </p:pic>
      <p:pic>
        <p:nvPicPr>
          <p:cNvPr id="3" name="Picture 2" descr="Return Church">
            <a:hlinkClick r:id="rId4" action="ppaction://hlinksldjump"/>
            <a:extLst>
              <a:ext uri="{FF2B5EF4-FFF2-40B4-BE49-F238E27FC236}">
                <a16:creationId xmlns:a16="http://schemas.microsoft.com/office/drawing/2014/main" id="{A6F203F5-8BB6-168C-DAE9-B77A010E84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6839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1A08-C971-5220-3B1B-B4B9F7A6843A}"/>
              </a:ext>
            </a:extLst>
          </p:cNvPr>
          <p:cNvSpPr>
            <a:spLocks noGrp="1"/>
          </p:cNvSpPr>
          <p:nvPr>
            <p:ph type="title"/>
          </p:nvPr>
        </p:nvSpPr>
        <p:spPr/>
        <p:txBody>
          <a:bodyPr/>
          <a:lstStyle/>
          <a:p>
            <a:r>
              <a:rPr lang="en-US" dirty="0"/>
              <a:t>7. Sign it and discuss it</a:t>
            </a:r>
            <a:endParaRPr lang="en-AU" dirty="0"/>
          </a:p>
        </p:txBody>
      </p:sp>
      <p:sp>
        <p:nvSpPr>
          <p:cNvPr id="4" name="Slide Number Placeholder 3">
            <a:extLst>
              <a:ext uri="{FF2B5EF4-FFF2-40B4-BE49-F238E27FC236}">
                <a16:creationId xmlns:a16="http://schemas.microsoft.com/office/drawing/2014/main" id="{8AB491F5-3977-E46C-304F-03EE336EB673}"/>
              </a:ext>
            </a:extLst>
          </p:cNvPr>
          <p:cNvSpPr>
            <a:spLocks noGrp="1"/>
          </p:cNvSpPr>
          <p:nvPr>
            <p:ph type="sldNum" sz="quarter" idx="10"/>
          </p:nvPr>
        </p:nvSpPr>
        <p:spPr/>
        <p:txBody>
          <a:bodyPr/>
          <a:lstStyle/>
          <a:p>
            <a:fld id="{64EB2DB3-A5DC-4BC2-A05A-23509E293FB0}" type="slidenum">
              <a:rPr lang="en-US" altLang="en-US" smtClean="0"/>
              <a:pPr/>
              <a:t>62</a:t>
            </a:fld>
            <a:endParaRPr lang="en-US" altLang="en-US"/>
          </a:p>
        </p:txBody>
      </p:sp>
      <p:pic>
        <p:nvPicPr>
          <p:cNvPr id="5" name="Picture 2" descr="Activities - Keep Active">
            <a:extLst>
              <a:ext uri="{FF2B5EF4-FFF2-40B4-BE49-F238E27FC236}">
                <a16:creationId xmlns:a16="http://schemas.microsoft.com/office/drawing/2014/main" id="{B817A3E4-602D-1B6E-DA84-F5B848FD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4F7968-CC9E-7E7C-7AC9-2C4AADB79A5C}"/>
              </a:ext>
            </a:extLst>
          </p:cNvPr>
          <p:cNvPicPr>
            <a:picLocks noChangeAspect="1"/>
          </p:cNvPicPr>
          <p:nvPr/>
        </p:nvPicPr>
        <p:blipFill>
          <a:blip r:embed="rId3"/>
          <a:stretch>
            <a:fillRect/>
          </a:stretch>
        </p:blipFill>
        <p:spPr>
          <a:xfrm>
            <a:off x="1837404" y="1771151"/>
            <a:ext cx="8678196" cy="4950324"/>
          </a:xfrm>
          <a:prstGeom prst="rect">
            <a:avLst/>
          </a:prstGeom>
        </p:spPr>
      </p:pic>
      <p:pic>
        <p:nvPicPr>
          <p:cNvPr id="3" name="Picture 2" descr="Return Church">
            <a:hlinkClick r:id="rId4" action="ppaction://hlinksldjump"/>
            <a:extLst>
              <a:ext uri="{FF2B5EF4-FFF2-40B4-BE49-F238E27FC236}">
                <a16:creationId xmlns:a16="http://schemas.microsoft.com/office/drawing/2014/main" id="{99423A69-E11F-F819-3330-4BEA6ADF0A5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221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1A08-C971-5220-3B1B-B4B9F7A6843A}"/>
              </a:ext>
            </a:extLst>
          </p:cNvPr>
          <p:cNvSpPr>
            <a:spLocks noGrp="1"/>
          </p:cNvSpPr>
          <p:nvPr>
            <p:ph type="title"/>
          </p:nvPr>
        </p:nvSpPr>
        <p:spPr/>
        <p:txBody>
          <a:bodyPr/>
          <a:lstStyle/>
          <a:p>
            <a:r>
              <a:rPr lang="en-US" dirty="0"/>
              <a:t>7. Sign it and discuss it</a:t>
            </a:r>
            <a:endParaRPr lang="en-AU" dirty="0"/>
          </a:p>
        </p:txBody>
      </p:sp>
      <p:sp>
        <p:nvSpPr>
          <p:cNvPr id="4" name="Slide Number Placeholder 3">
            <a:extLst>
              <a:ext uri="{FF2B5EF4-FFF2-40B4-BE49-F238E27FC236}">
                <a16:creationId xmlns:a16="http://schemas.microsoft.com/office/drawing/2014/main" id="{8AB491F5-3977-E46C-304F-03EE336EB673}"/>
              </a:ext>
            </a:extLst>
          </p:cNvPr>
          <p:cNvSpPr>
            <a:spLocks noGrp="1"/>
          </p:cNvSpPr>
          <p:nvPr>
            <p:ph type="sldNum" sz="quarter" idx="10"/>
          </p:nvPr>
        </p:nvSpPr>
        <p:spPr/>
        <p:txBody>
          <a:bodyPr/>
          <a:lstStyle/>
          <a:p>
            <a:fld id="{64EB2DB3-A5DC-4BC2-A05A-23509E293FB0}" type="slidenum">
              <a:rPr lang="en-US" altLang="en-US" smtClean="0"/>
              <a:pPr/>
              <a:t>63</a:t>
            </a:fld>
            <a:endParaRPr lang="en-US" altLang="en-US"/>
          </a:p>
        </p:txBody>
      </p:sp>
      <p:pic>
        <p:nvPicPr>
          <p:cNvPr id="5" name="Picture 2" descr="Activities - Keep Active">
            <a:extLst>
              <a:ext uri="{FF2B5EF4-FFF2-40B4-BE49-F238E27FC236}">
                <a16:creationId xmlns:a16="http://schemas.microsoft.com/office/drawing/2014/main" id="{B817A3E4-602D-1B6E-DA84-F5B848FD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C8DF47-1A99-1410-5760-61D51514D328}"/>
              </a:ext>
            </a:extLst>
          </p:cNvPr>
          <p:cNvPicPr>
            <a:picLocks noChangeAspect="1"/>
          </p:cNvPicPr>
          <p:nvPr/>
        </p:nvPicPr>
        <p:blipFill>
          <a:blip r:embed="rId3"/>
          <a:stretch>
            <a:fillRect/>
          </a:stretch>
        </p:blipFill>
        <p:spPr>
          <a:xfrm>
            <a:off x="1927229" y="1860045"/>
            <a:ext cx="8588371" cy="4997955"/>
          </a:xfrm>
          <a:prstGeom prst="rect">
            <a:avLst/>
          </a:prstGeom>
        </p:spPr>
      </p:pic>
      <p:pic>
        <p:nvPicPr>
          <p:cNvPr id="3" name="Picture 2" descr="Return Church">
            <a:hlinkClick r:id="rId4" action="ppaction://hlinksldjump"/>
            <a:extLst>
              <a:ext uri="{FF2B5EF4-FFF2-40B4-BE49-F238E27FC236}">
                <a16:creationId xmlns:a16="http://schemas.microsoft.com/office/drawing/2014/main" id="{BB4CBE31-EE51-76C5-CD47-7C7A8E0CDD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9607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E3C2D967-155E-2A96-B84B-93D8892830A6}"/>
              </a:ext>
            </a:extLst>
          </p:cNvPr>
          <p:cNvSpPr>
            <a:spLocks noGrp="1"/>
          </p:cNvSpPr>
          <p:nvPr>
            <p:ph type="title"/>
          </p:nvPr>
        </p:nvSpPr>
        <p:spPr/>
        <p:txBody>
          <a:bodyPr/>
          <a:lstStyle/>
          <a:p>
            <a:pPr eaLnBrk="1" hangingPunct="1"/>
            <a:r>
              <a:rPr lang="en-US" altLang="en-US" dirty="0"/>
              <a:t>8. Questions</a:t>
            </a:r>
          </a:p>
        </p:txBody>
      </p:sp>
      <p:sp>
        <p:nvSpPr>
          <p:cNvPr id="3" name="Content Placeholder 2">
            <a:extLst>
              <a:ext uri="{FF2B5EF4-FFF2-40B4-BE49-F238E27FC236}">
                <a16:creationId xmlns:a16="http://schemas.microsoft.com/office/drawing/2014/main" id="{96F15B71-D899-D640-0A4F-754D4455D506}"/>
              </a:ext>
            </a:extLst>
          </p:cNvPr>
          <p:cNvSpPr>
            <a:spLocks noGrp="1"/>
          </p:cNvSpPr>
          <p:nvPr>
            <p:ph idx="1"/>
          </p:nvPr>
        </p:nvSpPr>
        <p:spPr>
          <a:xfrm>
            <a:off x="0" y="1862137"/>
            <a:ext cx="12191999" cy="4492625"/>
          </a:xfrm>
        </p:spPr>
        <p:txBody>
          <a:bodyPr/>
          <a:lstStyle/>
          <a:p>
            <a:pPr eaLnBrk="1" hangingPunct="1">
              <a:buAutoNum type="arabicPeriod"/>
              <a:defRPr/>
            </a:pPr>
            <a:r>
              <a:rPr lang="en-US" sz="1600" spc="-20" dirty="0"/>
              <a:t>Working in a health service setting why do you think it would be so important to protect your signature from replication and forgery? </a:t>
            </a:r>
          </a:p>
          <a:p>
            <a:pPr marL="0" indent="0" eaLnBrk="1" hangingPunct="1">
              <a:buNone/>
              <a:defRPr/>
            </a:pPr>
            <a:r>
              <a:rPr lang="en-US" sz="1600" spc="-20" dirty="0">
                <a:solidFill>
                  <a:srgbClr val="FF0000"/>
                </a:solidFill>
              </a:rPr>
              <a:t>•  Student should identify that you don’t want people to forge your signature on other documents. </a:t>
            </a:r>
          </a:p>
          <a:p>
            <a:pPr marL="0" indent="0" eaLnBrk="1" hangingPunct="1">
              <a:buNone/>
              <a:defRPr/>
            </a:pPr>
            <a:r>
              <a:rPr lang="en-US" sz="1600" spc="-20" dirty="0"/>
              <a:t>2. Describe two ways you could make changes to your signature to make it harder for someone to replicate or forge.</a:t>
            </a:r>
          </a:p>
          <a:p>
            <a:pPr marL="0" indent="0" eaLnBrk="1" hangingPunct="1">
              <a:buNone/>
              <a:defRPr/>
            </a:pPr>
            <a:r>
              <a:rPr lang="en-US" sz="1600" spc="-20" dirty="0">
                <a:solidFill>
                  <a:srgbClr val="FF0000"/>
                </a:solidFill>
              </a:rPr>
              <a:t>• Make it complex </a:t>
            </a:r>
          </a:p>
          <a:p>
            <a:pPr marL="0" indent="0" eaLnBrk="1" hangingPunct="1">
              <a:buNone/>
              <a:defRPr/>
            </a:pPr>
            <a:r>
              <a:rPr lang="en-US" sz="1600" spc="-20" dirty="0">
                <a:solidFill>
                  <a:srgbClr val="FF0000"/>
                </a:solidFill>
              </a:rPr>
              <a:t>• Intersect letters </a:t>
            </a:r>
          </a:p>
          <a:p>
            <a:pPr marL="0" indent="0" eaLnBrk="1" hangingPunct="1">
              <a:buNone/>
              <a:defRPr/>
            </a:pPr>
            <a:r>
              <a:rPr lang="en-US" sz="1600" spc="-20" dirty="0">
                <a:solidFill>
                  <a:srgbClr val="FF0000"/>
                </a:solidFill>
              </a:rPr>
              <a:t>• Make it quick </a:t>
            </a:r>
          </a:p>
          <a:p>
            <a:pPr marL="0" indent="0" eaLnBrk="1" hangingPunct="1">
              <a:buNone/>
              <a:defRPr/>
            </a:pPr>
            <a:r>
              <a:rPr lang="en-US" sz="1600" spc="-20" dirty="0">
                <a:solidFill>
                  <a:srgbClr val="FF0000"/>
                </a:solidFill>
              </a:rPr>
              <a:t>• Be consistent with your signature, always looks the same </a:t>
            </a:r>
          </a:p>
          <a:p>
            <a:pPr marL="0" indent="0" eaLnBrk="1" hangingPunct="1">
              <a:buNone/>
              <a:defRPr/>
            </a:pPr>
            <a:r>
              <a:rPr lang="en-US" sz="1600" spc="-20" dirty="0"/>
              <a:t>3. Highlight one way you could ensure that a signature has not been forged.</a:t>
            </a:r>
          </a:p>
          <a:p>
            <a:pPr marL="0" indent="0" eaLnBrk="1" hangingPunct="1">
              <a:buNone/>
              <a:defRPr/>
            </a:pPr>
            <a:r>
              <a:rPr lang="en-US" sz="1600" spc="-20" dirty="0">
                <a:solidFill>
                  <a:srgbClr val="FF0000"/>
                </a:solidFill>
              </a:rPr>
              <a:t>• It’s not a photocopy of the document </a:t>
            </a:r>
          </a:p>
          <a:p>
            <a:pPr marL="0" indent="0" eaLnBrk="1" hangingPunct="1">
              <a:buNone/>
              <a:defRPr/>
            </a:pPr>
            <a:r>
              <a:rPr lang="en-US" sz="1600" spc="-20" dirty="0">
                <a:solidFill>
                  <a:srgbClr val="FF0000"/>
                </a:solidFill>
              </a:rPr>
              <a:t>• You’ve got a reference point of the signature </a:t>
            </a:r>
          </a:p>
          <a:p>
            <a:pPr marL="0" indent="0" eaLnBrk="1" hangingPunct="1">
              <a:buNone/>
              <a:defRPr/>
            </a:pPr>
            <a:r>
              <a:rPr lang="en-US" sz="1600" spc="-20" dirty="0"/>
              <a:t>4. How could an organisation ensure that they adequately orient a new staff member to workplace processes?</a:t>
            </a:r>
          </a:p>
          <a:p>
            <a:pPr marL="0" indent="0" eaLnBrk="1" hangingPunct="1">
              <a:buNone/>
              <a:defRPr/>
            </a:pPr>
            <a:r>
              <a:rPr lang="en-US" sz="1600" spc="-20" dirty="0">
                <a:solidFill>
                  <a:srgbClr val="FF0000"/>
                </a:solidFill>
              </a:rPr>
              <a:t>• Orientation checklist</a:t>
            </a:r>
          </a:p>
          <a:p>
            <a:pPr marL="0" indent="0" eaLnBrk="1" hangingPunct="1">
              <a:buNone/>
              <a:defRPr/>
            </a:pPr>
            <a:r>
              <a:rPr lang="en-US" sz="1600" spc="-20" dirty="0">
                <a:solidFill>
                  <a:srgbClr val="FF0000"/>
                </a:solidFill>
              </a:rPr>
              <a:t>• Induction with each department </a:t>
            </a:r>
          </a:p>
          <a:p>
            <a:pPr marL="0" indent="0" eaLnBrk="1" hangingPunct="1">
              <a:buNone/>
              <a:defRPr/>
            </a:pPr>
            <a:r>
              <a:rPr lang="en-US" sz="1600" spc="-20" dirty="0"/>
              <a:t>5. Why is it important to date when you have completed and signed a workplace form or document?</a:t>
            </a:r>
          </a:p>
          <a:p>
            <a:pPr marL="0" indent="0" eaLnBrk="1" hangingPunct="1">
              <a:buNone/>
              <a:defRPr/>
            </a:pPr>
            <a:r>
              <a:rPr lang="en-US" sz="1600" spc="-20" dirty="0">
                <a:solidFill>
                  <a:srgbClr val="FF0000"/>
                </a:solidFill>
              </a:rPr>
              <a:t>• Student should identify that it should match the date you completed the work or a process. </a:t>
            </a:r>
          </a:p>
        </p:txBody>
      </p:sp>
      <p:sp>
        <p:nvSpPr>
          <p:cNvPr id="138244" name="Slide Number Placeholder 3">
            <a:extLst>
              <a:ext uri="{FF2B5EF4-FFF2-40B4-BE49-F238E27FC236}">
                <a16:creationId xmlns:a16="http://schemas.microsoft.com/office/drawing/2014/main" id="{8C180CD1-F55F-DCD1-325F-7D4DBDCB2788}"/>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55F0EF1C-3344-4B73-BE63-04C2A93C006D}" type="slidenum">
              <a:rPr lang="en-US" altLang="en-US">
                <a:solidFill>
                  <a:srgbClr val="1D528D"/>
                </a:solidFill>
              </a:rPr>
              <a:pPr/>
              <a:t>64</a:t>
            </a:fld>
            <a:endParaRPr lang="en-US" altLang="en-US">
              <a:solidFill>
                <a:srgbClr val="1D528D"/>
              </a:solidFill>
            </a:endParaRPr>
          </a:p>
        </p:txBody>
      </p:sp>
      <p:pic>
        <p:nvPicPr>
          <p:cNvPr id="2" name="Picture 2" descr="Activities - Keep Active">
            <a:extLst>
              <a:ext uri="{FF2B5EF4-FFF2-40B4-BE49-F238E27FC236}">
                <a16:creationId xmlns:a16="http://schemas.microsoft.com/office/drawing/2014/main" id="{3CBDCB0A-F2D5-4DE7-CB32-60C8F9030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975"/>
            <a:ext cx="3048001" cy="1089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19F5A9-253C-E109-E877-69103C97CC2D}"/>
              </a:ext>
            </a:extLst>
          </p:cNvPr>
          <p:cNvPicPr>
            <a:picLocks noChangeAspect="1"/>
          </p:cNvPicPr>
          <p:nvPr/>
        </p:nvPicPr>
        <p:blipFill>
          <a:blip r:embed="rId5"/>
          <a:stretch>
            <a:fillRect/>
          </a:stretch>
        </p:blipFill>
        <p:spPr>
          <a:xfrm>
            <a:off x="0" y="2177388"/>
            <a:ext cx="8737600" cy="348097"/>
          </a:xfrm>
          <a:prstGeom prst="rect">
            <a:avLst/>
          </a:prstGeom>
        </p:spPr>
      </p:pic>
      <p:pic>
        <p:nvPicPr>
          <p:cNvPr id="5" name="Picture 4">
            <a:extLst>
              <a:ext uri="{FF2B5EF4-FFF2-40B4-BE49-F238E27FC236}">
                <a16:creationId xmlns:a16="http://schemas.microsoft.com/office/drawing/2014/main" id="{24CF7F6D-2B42-A809-52C3-34092A40F810}"/>
              </a:ext>
            </a:extLst>
          </p:cNvPr>
          <p:cNvPicPr>
            <a:picLocks noChangeAspect="1"/>
          </p:cNvPicPr>
          <p:nvPr/>
        </p:nvPicPr>
        <p:blipFill>
          <a:blip r:embed="rId5"/>
          <a:stretch>
            <a:fillRect/>
          </a:stretch>
        </p:blipFill>
        <p:spPr>
          <a:xfrm>
            <a:off x="0" y="2763185"/>
            <a:ext cx="8737600" cy="1126644"/>
          </a:xfrm>
          <a:prstGeom prst="rect">
            <a:avLst/>
          </a:prstGeom>
        </p:spPr>
      </p:pic>
      <p:pic>
        <p:nvPicPr>
          <p:cNvPr id="6" name="Picture 5">
            <a:extLst>
              <a:ext uri="{FF2B5EF4-FFF2-40B4-BE49-F238E27FC236}">
                <a16:creationId xmlns:a16="http://schemas.microsoft.com/office/drawing/2014/main" id="{235E476F-1FF5-B922-D962-9828119523D1}"/>
              </a:ext>
            </a:extLst>
          </p:cNvPr>
          <p:cNvPicPr>
            <a:picLocks noChangeAspect="1"/>
          </p:cNvPicPr>
          <p:nvPr/>
        </p:nvPicPr>
        <p:blipFill>
          <a:blip r:embed="rId5"/>
          <a:stretch>
            <a:fillRect/>
          </a:stretch>
        </p:blipFill>
        <p:spPr>
          <a:xfrm>
            <a:off x="0" y="4217034"/>
            <a:ext cx="8737600" cy="572680"/>
          </a:xfrm>
          <a:prstGeom prst="rect">
            <a:avLst/>
          </a:prstGeom>
        </p:spPr>
      </p:pic>
      <p:pic>
        <p:nvPicPr>
          <p:cNvPr id="7" name="Picture 6">
            <a:extLst>
              <a:ext uri="{FF2B5EF4-FFF2-40B4-BE49-F238E27FC236}">
                <a16:creationId xmlns:a16="http://schemas.microsoft.com/office/drawing/2014/main" id="{95B53D60-01AA-2AC0-AC32-69AC4396090D}"/>
              </a:ext>
            </a:extLst>
          </p:cNvPr>
          <p:cNvPicPr>
            <a:picLocks noChangeAspect="1"/>
          </p:cNvPicPr>
          <p:nvPr/>
        </p:nvPicPr>
        <p:blipFill>
          <a:blip r:embed="rId5"/>
          <a:stretch>
            <a:fillRect/>
          </a:stretch>
        </p:blipFill>
        <p:spPr>
          <a:xfrm>
            <a:off x="0" y="5102404"/>
            <a:ext cx="8737600" cy="572680"/>
          </a:xfrm>
          <a:prstGeom prst="rect">
            <a:avLst/>
          </a:prstGeom>
        </p:spPr>
      </p:pic>
      <p:pic>
        <p:nvPicPr>
          <p:cNvPr id="8" name="Picture 7">
            <a:extLst>
              <a:ext uri="{FF2B5EF4-FFF2-40B4-BE49-F238E27FC236}">
                <a16:creationId xmlns:a16="http://schemas.microsoft.com/office/drawing/2014/main" id="{B7DB3E9E-6FFB-EDB2-3B66-E2F65B450A74}"/>
              </a:ext>
            </a:extLst>
          </p:cNvPr>
          <p:cNvPicPr>
            <a:picLocks noChangeAspect="1"/>
          </p:cNvPicPr>
          <p:nvPr/>
        </p:nvPicPr>
        <p:blipFill>
          <a:blip r:embed="rId5"/>
          <a:stretch>
            <a:fillRect/>
          </a:stretch>
        </p:blipFill>
        <p:spPr>
          <a:xfrm>
            <a:off x="94345" y="6004246"/>
            <a:ext cx="8737600" cy="348097"/>
          </a:xfrm>
          <a:prstGeom prst="rect">
            <a:avLst/>
          </a:prstGeom>
        </p:spPr>
      </p:pic>
      <p:pic>
        <p:nvPicPr>
          <p:cNvPr id="9" name="Picture 8">
            <a:extLst>
              <a:ext uri="{FF2B5EF4-FFF2-40B4-BE49-F238E27FC236}">
                <a16:creationId xmlns:a16="http://schemas.microsoft.com/office/drawing/2014/main" id="{45B414E6-D03E-62BE-EFA5-CEB32BA728F4}"/>
              </a:ext>
            </a:extLst>
          </p:cNvPr>
          <p:cNvPicPr>
            <a:picLocks noChangeAspect="1"/>
          </p:cNvPicPr>
          <p:nvPr/>
        </p:nvPicPr>
        <p:blipFill>
          <a:blip r:embed="rId6"/>
          <a:stretch>
            <a:fillRect/>
          </a:stretch>
        </p:blipFill>
        <p:spPr>
          <a:xfrm>
            <a:off x="9413452" y="2823959"/>
            <a:ext cx="2531804" cy="1679415"/>
          </a:xfrm>
          <a:prstGeom prst="rect">
            <a:avLst/>
          </a:prstGeom>
          <a:ln>
            <a:solidFill>
              <a:schemeClr val="tx1">
                <a:lumMod val="40000"/>
                <a:lumOff val="60000"/>
              </a:schemeClr>
            </a:solidFill>
          </a:ln>
          <a:effectLst>
            <a:outerShdw blurRad="127000" dist="254000" dir="2700000" algn="tl" rotWithShape="0">
              <a:prstClr val="black">
                <a:alpha val="60000"/>
              </a:prstClr>
            </a:outerShdw>
          </a:effectLst>
        </p:spPr>
      </p:pic>
      <p:pic>
        <p:nvPicPr>
          <p:cNvPr id="10" name="Picture 2" descr="Return Church">
            <a:hlinkClick r:id="rId7" action="ppaction://hlinksldjump"/>
            <a:extLst>
              <a:ext uri="{FF2B5EF4-FFF2-40B4-BE49-F238E27FC236}">
                <a16:creationId xmlns:a16="http://schemas.microsoft.com/office/drawing/2014/main" id="{6755E923-95E1-3C4D-BB86-65939E9781A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211-D418-113E-15B6-F755288C38ED}"/>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66D73082-FCBD-53EF-9723-561E4BB1E933}"/>
              </a:ext>
            </a:extLst>
          </p:cNvPr>
          <p:cNvSpPr>
            <a:spLocks noGrp="1"/>
          </p:cNvSpPr>
          <p:nvPr>
            <p:ph idx="1"/>
          </p:nvPr>
        </p:nvSpPr>
        <p:spPr>
          <a:xfrm>
            <a:off x="0" y="1319155"/>
            <a:ext cx="12192000" cy="5538845"/>
          </a:xfrm>
        </p:spPr>
        <p:txBody>
          <a:bodyPr/>
          <a:lstStyle/>
          <a:p>
            <a:pPr marL="0" indent="0">
              <a:buNone/>
            </a:pPr>
            <a:r>
              <a:rPr lang="en-US" sz="1600" dirty="0">
                <a:solidFill>
                  <a:srgbClr val="C00000"/>
                </a:solidFill>
              </a:rPr>
              <a:t>1. What is a near miss?</a:t>
            </a:r>
          </a:p>
          <a:p>
            <a:pPr marL="0" indent="0">
              <a:buNone/>
            </a:pPr>
            <a:r>
              <a:rPr lang="en-US" sz="1600" dirty="0">
                <a:solidFill>
                  <a:schemeClr val="tx2"/>
                </a:solidFill>
              </a:rPr>
              <a:t>A near miss can be defined as a narrowly avoided incident that could have resulted in a serious consequence.</a:t>
            </a:r>
          </a:p>
          <a:p>
            <a:pPr marL="0" indent="0">
              <a:buNone/>
            </a:pPr>
            <a:r>
              <a:rPr lang="en-US" sz="1600" dirty="0">
                <a:solidFill>
                  <a:srgbClr val="C00000"/>
                </a:solidFill>
              </a:rPr>
              <a:t>2. When dealing with a patient demonstrating behaviours of concerns when would you be required to generate an incident report? </a:t>
            </a:r>
          </a:p>
          <a:p>
            <a:pPr marL="0" indent="0">
              <a:buNone/>
            </a:pPr>
            <a:r>
              <a:rPr lang="en-US" sz="1600" dirty="0">
                <a:solidFill>
                  <a:schemeClr val="tx2"/>
                </a:solidFill>
              </a:rPr>
              <a:t>A behaviour of concern only requires an incident report to be generated when the behaviour causes injury, loss or damage of property, death or where a near miss has occurred.</a:t>
            </a:r>
          </a:p>
          <a:p>
            <a:pPr marL="0" indent="0">
              <a:buNone/>
            </a:pPr>
            <a:r>
              <a:rPr lang="en-US" sz="1600" dirty="0">
                <a:solidFill>
                  <a:srgbClr val="C00000"/>
                </a:solidFill>
              </a:rPr>
              <a:t>3. If you are making an incident report in Victoria, what is the name of the system that you would make it through?</a:t>
            </a:r>
          </a:p>
          <a:p>
            <a:pPr marL="0" indent="0">
              <a:buNone/>
            </a:pPr>
            <a:r>
              <a:rPr lang="en-US" sz="1600" dirty="0">
                <a:solidFill>
                  <a:schemeClr val="tx2"/>
                </a:solidFill>
              </a:rPr>
              <a:t>An incident report should be completed both internally and externally through the Victorian Health Incident Management System (VHIMS).</a:t>
            </a:r>
          </a:p>
          <a:p>
            <a:pPr marL="0" indent="0">
              <a:buNone/>
            </a:pPr>
            <a:r>
              <a:rPr lang="en-US" sz="1600" dirty="0">
                <a:solidFill>
                  <a:srgbClr val="C00000"/>
                </a:solidFill>
              </a:rPr>
              <a:t>4. What should a good incident report provide evidence of?</a:t>
            </a:r>
          </a:p>
          <a:p>
            <a:pPr marL="0" indent="0">
              <a:buNone/>
            </a:pPr>
            <a:r>
              <a:rPr lang="en-US" sz="1600" dirty="0">
                <a:solidFill>
                  <a:schemeClr val="tx2"/>
                </a:solidFill>
              </a:rPr>
              <a:t>Who, what, when, where and how the incident occurred.</a:t>
            </a:r>
          </a:p>
          <a:p>
            <a:pPr marL="0" indent="0">
              <a:buNone/>
            </a:pPr>
            <a:r>
              <a:rPr lang="en-US" sz="1600" dirty="0">
                <a:solidFill>
                  <a:srgbClr val="C00000"/>
                </a:solidFill>
              </a:rPr>
              <a:t>5. Describe three types of information that would be documented on an efficient incident report.</a:t>
            </a:r>
          </a:p>
          <a:p>
            <a:pPr marL="0" indent="0">
              <a:buNone/>
            </a:pPr>
            <a:r>
              <a:rPr lang="en-US" sz="1600" dirty="0">
                <a:solidFill>
                  <a:schemeClr val="tx2"/>
                </a:solidFill>
              </a:rPr>
              <a:t>• Who is reporting the incident? Printed name and signature of the person making the report. </a:t>
            </a:r>
          </a:p>
          <a:p>
            <a:pPr marL="0" indent="0">
              <a:buNone/>
            </a:pPr>
            <a:r>
              <a:rPr lang="en-US" sz="1600" dirty="0">
                <a:solidFill>
                  <a:schemeClr val="tx2"/>
                </a:solidFill>
              </a:rPr>
              <a:t>• Who was affected.</a:t>
            </a:r>
          </a:p>
          <a:p>
            <a:pPr marL="0" indent="0">
              <a:buNone/>
            </a:pPr>
            <a:r>
              <a:rPr lang="en-US" sz="1600" dirty="0">
                <a:solidFill>
                  <a:schemeClr val="tx2"/>
                </a:solidFill>
              </a:rPr>
              <a:t>• What happened? A description of the incident that occurred.</a:t>
            </a:r>
          </a:p>
          <a:p>
            <a:pPr marL="0" indent="0">
              <a:buNone/>
            </a:pPr>
            <a:r>
              <a:rPr lang="en-US" sz="1600" dirty="0">
                <a:solidFill>
                  <a:schemeClr val="tx2"/>
                </a:solidFill>
              </a:rPr>
              <a:t>• What injuries were sustained, if any?</a:t>
            </a:r>
          </a:p>
          <a:p>
            <a:pPr marL="0" indent="0">
              <a:buNone/>
            </a:pPr>
            <a:r>
              <a:rPr lang="en-US" sz="1600" dirty="0">
                <a:solidFill>
                  <a:schemeClr val="tx2"/>
                </a:solidFill>
              </a:rPr>
              <a:t>• Where the incident occurred?</a:t>
            </a:r>
          </a:p>
          <a:p>
            <a:pPr marL="0" indent="0">
              <a:buNone/>
            </a:pPr>
            <a:r>
              <a:rPr lang="en-US" sz="1600" dirty="0">
                <a:solidFill>
                  <a:schemeClr val="tx2"/>
                </a:solidFill>
              </a:rPr>
              <a:t>• When did the incident occur? Including the date and time.</a:t>
            </a:r>
          </a:p>
          <a:p>
            <a:pPr marL="0" indent="0">
              <a:buNone/>
            </a:pPr>
            <a:r>
              <a:rPr lang="en-US" sz="1600" dirty="0">
                <a:solidFill>
                  <a:schemeClr val="tx2"/>
                </a:solidFill>
              </a:rPr>
              <a:t>• What actions were taken immediately when the incident occurred?</a:t>
            </a:r>
          </a:p>
          <a:p>
            <a:pPr marL="0" indent="0">
              <a:buNone/>
            </a:pPr>
            <a:r>
              <a:rPr lang="en-US" sz="1600" dirty="0">
                <a:solidFill>
                  <a:schemeClr val="tx2"/>
                </a:solidFill>
              </a:rPr>
              <a:t>• Why did the incident occur? Were there any factors that contributed?</a:t>
            </a:r>
          </a:p>
          <a:p>
            <a:pPr marL="0" indent="0">
              <a:buNone/>
            </a:pPr>
            <a:r>
              <a:rPr lang="en-US" sz="1600" dirty="0">
                <a:solidFill>
                  <a:schemeClr val="tx2"/>
                </a:solidFill>
              </a:rPr>
              <a:t>• The incident should be rated using the VHIMS ISR rating system, i.e. severe/death, moderate, mild, no harm/near miss.</a:t>
            </a:r>
          </a:p>
          <a:p>
            <a:pPr marL="0" indent="0">
              <a:buNone/>
            </a:pPr>
            <a:endParaRPr lang="en-US" sz="1600" dirty="0">
              <a:solidFill>
                <a:schemeClr val="tx2"/>
              </a:solidFill>
            </a:endParaRP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1DB97E5F-992E-C87C-4E2B-7F0E4231F61B}"/>
              </a:ext>
            </a:extLst>
          </p:cNvPr>
          <p:cNvSpPr>
            <a:spLocks noGrp="1"/>
          </p:cNvSpPr>
          <p:nvPr>
            <p:ph type="sldNum" sz="quarter" idx="10"/>
          </p:nvPr>
        </p:nvSpPr>
        <p:spPr/>
        <p:txBody>
          <a:bodyPr/>
          <a:lstStyle/>
          <a:p>
            <a:fld id="{64EB2DB3-A5DC-4BC2-A05A-23509E293FB0}" type="slidenum">
              <a:rPr lang="en-US" altLang="en-US" smtClean="0"/>
              <a:pPr/>
              <a:t>65</a:t>
            </a:fld>
            <a:endParaRPr lang="en-US" altLang="en-US"/>
          </a:p>
        </p:txBody>
      </p:sp>
      <p:pic>
        <p:nvPicPr>
          <p:cNvPr id="5" name="Picture 4">
            <a:extLst>
              <a:ext uri="{FF2B5EF4-FFF2-40B4-BE49-F238E27FC236}">
                <a16:creationId xmlns:a16="http://schemas.microsoft.com/office/drawing/2014/main" id="{50E268D6-8AE4-99F0-4A2A-A6028F118FE3}"/>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509CFB2-C745-151A-8185-CD286FB76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A3ECBA-64F1-0FB6-B189-087B8C8E77B5}"/>
              </a:ext>
            </a:extLst>
          </p:cNvPr>
          <p:cNvPicPr>
            <a:picLocks noChangeAspect="1"/>
          </p:cNvPicPr>
          <p:nvPr/>
        </p:nvPicPr>
        <p:blipFill>
          <a:blip r:embed="rId4"/>
          <a:stretch>
            <a:fillRect/>
          </a:stretch>
        </p:blipFill>
        <p:spPr>
          <a:xfrm>
            <a:off x="0" y="1643802"/>
            <a:ext cx="9840686" cy="244475"/>
          </a:xfrm>
          <a:prstGeom prst="rect">
            <a:avLst/>
          </a:prstGeom>
        </p:spPr>
      </p:pic>
      <p:pic>
        <p:nvPicPr>
          <p:cNvPr id="8" name="Picture 7">
            <a:extLst>
              <a:ext uri="{FF2B5EF4-FFF2-40B4-BE49-F238E27FC236}">
                <a16:creationId xmlns:a16="http://schemas.microsoft.com/office/drawing/2014/main" id="{9BCCEAE4-D863-36DF-D43D-7FBE9405F439}"/>
              </a:ext>
            </a:extLst>
          </p:cNvPr>
          <p:cNvPicPr>
            <a:picLocks noChangeAspect="1"/>
          </p:cNvPicPr>
          <p:nvPr/>
        </p:nvPicPr>
        <p:blipFill>
          <a:blip r:embed="rId4"/>
          <a:stretch>
            <a:fillRect/>
          </a:stretch>
        </p:blipFill>
        <p:spPr>
          <a:xfrm>
            <a:off x="0" y="2182409"/>
            <a:ext cx="11771086" cy="621911"/>
          </a:xfrm>
          <a:prstGeom prst="rect">
            <a:avLst/>
          </a:prstGeom>
        </p:spPr>
      </p:pic>
      <p:pic>
        <p:nvPicPr>
          <p:cNvPr id="9" name="Picture 8">
            <a:extLst>
              <a:ext uri="{FF2B5EF4-FFF2-40B4-BE49-F238E27FC236}">
                <a16:creationId xmlns:a16="http://schemas.microsoft.com/office/drawing/2014/main" id="{10981452-5509-F497-28B9-DD117C686E4C}"/>
              </a:ext>
            </a:extLst>
          </p:cNvPr>
          <p:cNvPicPr>
            <a:picLocks noChangeAspect="1"/>
          </p:cNvPicPr>
          <p:nvPr/>
        </p:nvPicPr>
        <p:blipFill>
          <a:blip r:embed="rId4"/>
          <a:stretch>
            <a:fillRect/>
          </a:stretch>
        </p:blipFill>
        <p:spPr>
          <a:xfrm>
            <a:off x="0" y="3047310"/>
            <a:ext cx="11980294" cy="297630"/>
          </a:xfrm>
          <a:prstGeom prst="rect">
            <a:avLst/>
          </a:prstGeom>
        </p:spPr>
      </p:pic>
      <p:pic>
        <p:nvPicPr>
          <p:cNvPr id="10" name="Picture 9">
            <a:extLst>
              <a:ext uri="{FF2B5EF4-FFF2-40B4-BE49-F238E27FC236}">
                <a16:creationId xmlns:a16="http://schemas.microsoft.com/office/drawing/2014/main" id="{40D20475-2485-4892-1809-E03E188872B9}"/>
              </a:ext>
            </a:extLst>
          </p:cNvPr>
          <p:cNvPicPr>
            <a:picLocks noChangeAspect="1"/>
          </p:cNvPicPr>
          <p:nvPr/>
        </p:nvPicPr>
        <p:blipFill>
          <a:blip r:embed="rId4"/>
          <a:stretch>
            <a:fillRect/>
          </a:stretch>
        </p:blipFill>
        <p:spPr>
          <a:xfrm>
            <a:off x="0" y="3641667"/>
            <a:ext cx="9840686" cy="244475"/>
          </a:xfrm>
          <a:prstGeom prst="rect">
            <a:avLst/>
          </a:prstGeom>
        </p:spPr>
      </p:pic>
      <p:pic>
        <p:nvPicPr>
          <p:cNvPr id="11" name="Picture 10">
            <a:extLst>
              <a:ext uri="{FF2B5EF4-FFF2-40B4-BE49-F238E27FC236}">
                <a16:creationId xmlns:a16="http://schemas.microsoft.com/office/drawing/2014/main" id="{282FEE66-59CC-7254-222C-3D1BC0336D3D}"/>
              </a:ext>
            </a:extLst>
          </p:cNvPr>
          <p:cNvPicPr>
            <a:picLocks noChangeAspect="1"/>
          </p:cNvPicPr>
          <p:nvPr/>
        </p:nvPicPr>
        <p:blipFill>
          <a:blip r:embed="rId4"/>
          <a:stretch>
            <a:fillRect/>
          </a:stretch>
        </p:blipFill>
        <p:spPr>
          <a:xfrm>
            <a:off x="50799" y="4254604"/>
            <a:ext cx="10712789" cy="2603396"/>
          </a:xfrm>
          <a:prstGeom prst="rect">
            <a:avLst/>
          </a:prstGeom>
        </p:spPr>
      </p:pic>
    </p:spTree>
    <p:extLst>
      <p:ext uri="{BB962C8B-B14F-4D97-AF65-F5344CB8AC3E}">
        <p14:creationId xmlns:p14="http://schemas.microsoft.com/office/powerpoint/2010/main" val="2865800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F423C-1982-B881-EECC-C2F22F795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93FF4-83B7-413C-6955-E510909BE2F4}"/>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8598A0F6-7E7D-C967-1B5E-E273B012B701}"/>
              </a:ext>
            </a:extLst>
          </p:cNvPr>
          <p:cNvSpPr>
            <a:spLocks noGrp="1"/>
          </p:cNvSpPr>
          <p:nvPr>
            <p:ph idx="1"/>
          </p:nvPr>
        </p:nvSpPr>
        <p:spPr>
          <a:xfrm>
            <a:off x="-1248" y="1264946"/>
            <a:ext cx="12192000" cy="5593054"/>
          </a:xfrm>
        </p:spPr>
        <p:txBody>
          <a:bodyPr/>
          <a:lstStyle/>
          <a:p>
            <a:pPr marL="0" indent="0">
              <a:buNone/>
            </a:pPr>
            <a:r>
              <a:rPr lang="en-US" sz="1600" dirty="0">
                <a:solidFill>
                  <a:srgbClr val="C00000"/>
                </a:solidFill>
              </a:rPr>
              <a:t>6. When completing any incident report, it is essential that you do what three things?</a:t>
            </a:r>
          </a:p>
          <a:p>
            <a:pPr marL="0" indent="0">
              <a:buNone/>
            </a:pPr>
            <a:r>
              <a:rPr lang="en-US" sz="1600" dirty="0">
                <a:solidFill>
                  <a:schemeClr val="tx2"/>
                </a:solidFill>
              </a:rPr>
              <a:t>• complete all sections of the incident report; don’t leave anything blank.</a:t>
            </a:r>
          </a:p>
          <a:p>
            <a:pPr marL="0" indent="0">
              <a:buNone/>
            </a:pPr>
            <a:r>
              <a:rPr lang="en-US" sz="1600" dirty="0">
                <a:solidFill>
                  <a:schemeClr val="tx2"/>
                </a:solidFill>
              </a:rPr>
              <a:t>• ensure that the report is concise. be as specific as you can. </a:t>
            </a:r>
          </a:p>
          <a:p>
            <a:pPr marL="0" indent="0">
              <a:buNone/>
            </a:pPr>
            <a:r>
              <a:rPr lang="en-US" sz="1600" dirty="0">
                <a:solidFill>
                  <a:schemeClr val="tx2"/>
                </a:solidFill>
              </a:rPr>
              <a:t>• ensure that all information is factual. </a:t>
            </a:r>
          </a:p>
          <a:p>
            <a:pPr marL="0" indent="0">
              <a:buNone/>
            </a:pPr>
            <a:r>
              <a:rPr lang="en-US" sz="1600" dirty="0">
                <a:solidFill>
                  <a:schemeClr val="tx2"/>
                </a:solidFill>
              </a:rPr>
              <a:t>• complete the incident report in a timely manner. </a:t>
            </a:r>
          </a:p>
          <a:p>
            <a:pPr marL="0" indent="0">
              <a:buNone/>
            </a:pPr>
            <a:r>
              <a:rPr lang="en-US" sz="1600" dirty="0">
                <a:solidFill>
                  <a:schemeClr val="tx2"/>
                </a:solidFill>
              </a:rPr>
              <a:t>• don’t miss any details or leave out any important information.</a:t>
            </a:r>
          </a:p>
          <a:p>
            <a:pPr marL="0" indent="0">
              <a:buNone/>
            </a:pPr>
            <a:r>
              <a:rPr lang="en-US" sz="1600" dirty="0">
                <a:solidFill>
                  <a:schemeClr val="tx2"/>
                </a:solidFill>
              </a:rPr>
              <a:t>• proofread the report. don’t just submit the report. </a:t>
            </a:r>
          </a:p>
          <a:p>
            <a:pPr marL="0" indent="0">
              <a:buNone/>
            </a:pPr>
            <a:r>
              <a:rPr lang="en-US" sz="1600" dirty="0">
                <a:solidFill>
                  <a:srgbClr val="C00000"/>
                </a:solidFill>
              </a:rPr>
              <a:t>7. An incident that has been deemed as a “notifiable incident” is what kind of incident? </a:t>
            </a:r>
            <a:r>
              <a:rPr lang="en-US" sz="1600" dirty="0">
                <a:solidFill>
                  <a:schemeClr val="tx2"/>
                </a:solidFill>
              </a:rPr>
              <a:t>An incident that is considered serious in nature</a:t>
            </a:r>
          </a:p>
          <a:p>
            <a:pPr marL="0" indent="0">
              <a:buNone/>
            </a:pPr>
            <a:r>
              <a:rPr lang="en-US" sz="1600" dirty="0">
                <a:solidFill>
                  <a:srgbClr val="C00000"/>
                </a:solidFill>
              </a:rPr>
              <a:t>8. When should a “Notifiable incident “be reported to Work safe?</a:t>
            </a:r>
          </a:p>
          <a:p>
            <a:pPr marL="0" indent="0">
              <a:buNone/>
            </a:pPr>
            <a:r>
              <a:rPr lang="en-US" sz="1600" dirty="0">
                <a:solidFill>
                  <a:schemeClr val="tx2"/>
                </a:solidFill>
              </a:rPr>
              <a:t>When it is a death of person</a:t>
            </a:r>
          </a:p>
          <a:p>
            <a:pPr marL="0" indent="0">
              <a:buNone/>
            </a:pPr>
            <a:r>
              <a:rPr lang="en-US" sz="1600" dirty="0">
                <a:solidFill>
                  <a:schemeClr val="tx2"/>
                </a:solidFill>
              </a:rPr>
              <a:t>When a person is requiring medical treatment within 48 hours of exposure to a workplace substance</a:t>
            </a:r>
          </a:p>
          <a:p>
            <a:pPr marL="0" indent="0">
              <a:buNone/>
            </a:pPr>
            <a:r>
              <a:rPr lang="en-US" sz="1600" dirty="0">
                <a:solidFill>
                  <a:schemeClr val="tx2"/>
                </a:solidFill>
              </a:rPr>
              <a:t>When a person requires immediate treatment as an in-patient or a person requiring immediate treatment for:</a:t>
            </a:r>
          </a:p>
          <a:p>
            <a:pPr marL="0" indent="0">
              <a:buNone/>
            </a:pPr>
            <a:r>
              <a:rPr lang="en-US" sz="1600" dirty="0">
                <a:solidFill>
                  <a:schemeClr val="tx2"/>
                </a:solidFill>
              </a:rPr>
              <a:t>• An amputated body parts</a:t>
            </a:r>
          </a:p>
          <a:p>
            <a:pPr marL="0" indent="0">
              <a:buNone/>
            </a:pPr>
            <a:r>
              <a:rPr lang="en-US" sz="1600" dirty="0">
                <a:solidFill>
                  <a:schemeClr val="tx2"/>
                </a:solidFill>
              </a:rPr>
              <a:t>• A serious head or eye injury</a:t>
            </a:r>
          </a:p>
          <a:p>
            <a:pPr marL="0" indent="0">
              <a:buNone/>
            </a:pPr>
            <a:r>
              <a:rPr lang="en-US" sz="1600" dirty="0">
                <a:solidFill>
                  <a:schemeClr val="tx2"/>
                </a:solidFill>
              </a:rPr>
              <a:t>• De- gloving or scalping</a:t>
            </a:r>
          </a:p>
          <a:p>
            <a:pPr marL="0" indent="0">
              <a:buNone/>
            </a:pPr>
            <a:r>
              <a:rPr lang="en-US" sz="1600" dirty="0">
                <a:solidFill>
                  <a:schemeClr val="tx2"/>
                </a:solidFill>
              </a:rPr>
              <a:t>• Electric shock</a:t>
            </a:r>
          </a:p>
          <a:p>
            <a:pPr marL="0" indent="0">
              <a:buNone/>
            </a:pPr>
            <a:r>
              <a:rPr lang="en-US" sz="1600" dirty="0">
                <a:solidFill>
                  <a:schemeClr val="tx2"/>
                </a:solidFill>
              </a:rPr>
              <a:t>• A spinal injury</a:t>
            </a:r>
          </a:p>
          <a:p>
            <a:pPr marL="0" indent="0">
              <a:buNone/>
            </a:pPr>
            <a:r>
              <a:rPr lang="en-US" sz="1600" dirty="0">
                <a:solidFill>
                  <a:schemeClr val="tx2"/>
                </a:solidFill>
              </a:rPr>
              <a:t>• The loss of a bodily function</a:t>
            </a:r>
          </a:p>
          <a:p>
            <a:pPr marL="0" indent="0">
              <a:buNone/>
            </a:pPr>
            <a:r>
              <a:rPr lang="en-US" sz="1600" dirty="0">
                <a:solidFill>
                  <a:schemeClr val="tx2"/>
                </a:solidFill>
              </a:rPr>
              <a:t>• Serious lacerations</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37DC599E-7B47-D4C5-A306-CA791FCCEBDA}"/>
              </a:ext>
            </a:extLst>
          </p:cNvPr>
          <p:cNvSpPr>
            <a:spLocks noGrp="1"/>
          </p:cNvSpPr>
          <p:nvPr>
            <p:ph type="sldNum" sz="quarter" idx="10"/>
          </p:nvPr>
        </p:nvSpPr>
        <p:spPr/>
        <p:txBody>
          <a:bodyPr/>
          <a:lstStyle/>
          <a:p>
            <a:fld id="{64EB2DB3-A5DC-4BC2-A05A-23509E293FB0}" type="slidenum">
              <a:rPr lang="en-US" altLang="en-US" smtClean="0"/>
              <a:pPr/>
              <a:t>66</a:t>
            </a:fld>
            <a:endParaRPr lang="en-US" altLang="en-US"/>
          </a:p>
        </p:txBody>
      </p:sp>
      <p:pic>
        <p:nvPicPr>
          <p:cNvPr id="5" name="Picture 4">
            <a:extLst>
              <a:ext uri="{FF2B5EF4-FFF2-40B4-BE49-F238E27FC236}">
                <a16:creationId xmlns:a16="http://schemas.microsoft.com/office/drawing/2014/main" id="{90F85A98-8F6F-3C59-E120-D8F88F715CE0}"/>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FF3104A4-8C7D-46A3-6881-A1BA65A78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93077"/>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FEF705-9010-3A41-BDFC-721A3BF73553}"/>
              </a:ext>
            </a:extLst>
          </p:cNvPr>
          <p:cNvPicPr>
            <a:picLocks noChangeAspect="1"/>
          </p:cNvPicPr>
          <p:nvPr/>
        </p:nvPicPr>
        <p:blipFill>
          <a:blip r:embed="rId4"/>
          <a:stretch>
            <a:fillRect/>
          </a:stretch>
        </p:blipFill>
        <p:spPr>
          <a:xfrm>
            <a:off x="0" y="1643802"/>
            <a:ext cx="9840686" cy="1679969"/>
          </a:xfrm>
          <a:prstGeom prst="rect">
            <a:avLst/>
          </a:prstGeom>
        </p:spPr>
      </p:pic>
      <p:pic>
        <p:nvPicPr>
          <p:cNvPr id="8" name="Picture 7">
            <a:extLst>
              <a:ext uri="{FF2B5EF4-FFF2-40B4-BE49-F238E27FC236}">
                <a16:creationId xmlns:a16="http://schemas.microsoft.com/office/drawing/2014/main" id="{887B9DCF-2DF9-998D-11BE-DB7A9D17F0B6}"/>
              </a:ext>
            </a:extLst>
          </p:cNvPr>
          <p:cNvPicPr>
            <a:picLocks noChangeAspect="1"/>
          </p:cNvPicPr>
          <p:nvPr/>
        </p:nvPicPr>
        <p:blipFill>
          <a:blip r:embed="rId4"/>
          <a:stretch>
            <a:fillRect/>
          </a:stretch>
        </p:blipFill>
        <p:spPr>
          <a:xfrm>
            <a:off x="7667171" y="3323771"/>
            <a:ext cx="4347030" cy="378856"/>
          </a:xfrm>
          <a:prstGeom prst="rect">
            <a:avLst/>
          </a:prstGeom>
        </p:spPr>
      </p:pic>
      <p:pic>
        <p:nvPicPr>
          <p:cNvPr id="9" name="Picture 8">
            <a:extLst>
              <a:ext uri="{FF2B5EF4-FFF2-40B4-BE49-F238E27FC236}">
                <a16:creationId xmlns:a16="http://schemas.microsoft.com/office/drawing/2014/main" id="{FF57ECB0-4589-53DC-38A3-3361CCAF6F7A}"/>
              </a:ext>
            </a:extLst>
          </p:cNvPr>
          <p:cNvPicPr>
            <a:picLocks noChangeAspect="1"/>
          </p:cNvPicPr>
          <p:nvPr/>
        </p:nvPicPr>
        <p:blipFill>
          <a:blip r:embed="rId4"/>
          <a:stretch>
            <a:fillRect/>
          </a:stretch>
        </p:blipFill>
        <p:spPr>
          <a:xfrm>
            <a:off x="0" y="3990410"/>
            <a:ext cx="9840686" cy="2867590"/>
          </a:xfrm>
          <a:prstGeom prst="rect">
            <a:avLst/>
          </a:prstGeom>
        </p:spPr>
      </p:pic>
    </p:spTree>
    <p:extLst>
      <p:ext uri="{BB962C8B-B14F-4D97-AF65-F5344CB8AC3E}">
        <p14:creationId xmlns:p14="http://schemas.microsoft.com/office/powerpoint/2010/main" val="1829827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D6282-3986-00E4-5FA0-F40AFA1CC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A3AC7-BCFD-0BCE-44B6-DCBD70198FA9}"/>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FF65AA4F-8C83-65F2-D3B7-9BFA48FB564D}"/>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9. What is the primary purpose of preparing reports and documents? </a:t>
            </a:r>
          </a:p>
          <a:p>
            <a:pPr marL="0" indent="0">
              <a:buNone/>
            </a:pPr>
            <a:r>
              <a:rPr lang="en-US" sz="1600" dirty="0">
                <a:solidFill>
                  <a:schemeClr val="tx2"/>
                </a:solidFill>
              </a:rPr>
              <a:t>To ensure quality outcomes for the patient</a:t>
            </a:r>
          </a:p>
          <a:p>
            <a:pPr marL="0" indent="0">
              <a:buNone/>
            </a:pPr>
            <a:r>
              <a:rPr lang="en-US" sz="1600" dirty="0">
                <a:solidFill>
                  <a:srgbClr val="C00000"/>
                </a:solidFill>
              </a:rPr>
              <a:t>10. A clients report allows you to assess…</a:t>
            </a:r>
          </a:p>
          <a:p>
            <a:pPr marL="0" indent="0">
              <a:buNone/>
            </a:pPr>
            <a:r>
              <a:rPr lang="en-US" sz="1600" dirty="0">
                <a:solidFill>
                  <a:schemeClr val="tx2"/>
                </a:solidFill>
              </a:rPr>
              <a:t>needs and recording information about patients to help plan, implement and evaluate appropriate treatment</a:t>
            </a:r>
          </a:p>
          <a:p>
            <a:pPr marL="0" indent="0">
              <a:buNone/>
            </a:pPr>
            <a:r>
              <a:rPr lang="en-US" sz="1600" dirty="0">
                <a:solidFill>
                  <a:srgbClr val="C00000"/>
                </a:solidFill>
              </a:rPr>
              <a:t>11. What are three general purposes of a client report? </a:t>
            </a:r>
          </a:p>
          <a:p>
            <a:pPr marL="0" indent="0">
              <a:buNone/>
            </a:pPr>
            <a:r>
              <a:rPr lang="en-US" sz="1600" dirty="0">
                <a:solidFill>
                  <a:schemeClr val="tx2"/>
                </a:solidFill>
              </a:rPr>
              <a:t>• records actions</a:t>
            </a:r>
          </a:p>
          <a:p>
            <a:pPr marL="0" indent="0">
              <a:buNone/>
            </a:pPr>
            <a:r>
              <a:rPr lang="en-US" sz="1600" dirty="0">
                <a:solidFill>
                  <a:schemeClr val="tx2"/>
                </a:solidFill>
              </a:rPr>
              <a:t>• reminds staff of what they need to do next</a:t>
            </a:r>
          </a:p>
          <a:p>
            <a:pPr marL="0" indent="0">
              <a:buNone/>
            </a:pPr>
            <a:r>
              <a:rPr lang="en-US" sz="1600" dirty="0">
                <a:solidFill>
                  <a:schemeClr val="tx2"/>
                </a:solidFill>
              </a:rPr>
              <a:t>• reports incidents</a:t>
            </a:r>
          </a:p>
          <a:p>
            <a:pPr marL="0" indent="0">
              <a:buNone/>
            </a:pPr>
            <a:r>
              <a:rPr lang="en-US" sz="1600" dirty="0">
                <a:solidFill>
                  <a:schemeClr val="tx2"/>
                </a:solidFill>
              </a:rPr>
              <a:t>• refers patients</a:t>
            </a:r>
          </a:p>
          <a:p>
            <a:pPr marL="0" indent="0">
              <a:buNone/>
            </a:pPr>
            <a:r>
              <a:rPr lang="en-US" sz="1600" dirty="0">
                <a:solidFill>
                  <a:schemeClr val="tx2"/>
                </a:solidFill>
              </a:rPr>
              <a:t>• facilitates communication between staff</a:t>
            </a:r>
          </a:p>
          <a:p>
            <a:pPr marL="0" indent="0">
              <a:buNone/>
            </a:pPr>
            <a:r>
              <a:rPr lang="en-US" sz="1600" dirty="0">
                <a:solidFill>
                  <a:schemeClr val="tx2"/>
                </a:solidFill>
              </a:rPr>
              <a:t>• records minutes of meetings</a:t>
            </a:r>
          </a:p>
          <a:p>
            <a:pPr marL="0" indent="0">
              <a:buNone/>
            </a:pPr>
            <a:r>
              <a:rPr lang="en-US" sz="1600" dirty="0">
                <a:solidFill>
                  <a:schemeClr val="tx2"/>
                </a:solidFill>
              </a:rPr>
              <a:t>• provides information to patients about a treatment, service, and their rights</a:t>
            </a:r>
          </a:p>
          <a:p>
            <a:pPr marL="0" indent="0">
              <a:buNone/>
            </a:pPr>
            <a:r>
              <a:rPr lang="en-US" sz="1600" dirty="0">
                <a:solidFill>
                  <a:schemeClr val="tx2"/>
                </a:solidFill>
              </a:rPr>
              <a:t>• advertises services</a:t>
            </a:r>
          </a:p>
          <a:p>
            <a:pPr marL="0" indent="0">
              <a:buNone/>
            </a:pPr>
            <a:r>
              <a:rPr lang="en-US" sz="1600" dirty="0">
                <a:solidFill>
                  <a:schemeClr val="tx2"/>
                </a:solidFill>
              </a:rPr>
              <a:t>• communicates policies and procedures</a:t>
            </a: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F400E818-D87D-4A61-9432-12A44BF7501F}"/>
              </a:ext>
            </a:extLst>
          </p:cNvPr>
          <p:cNvSpPr>
            <a:spLocks noGrp="1"/>
          </p:cNvSpPr>
          <p:nvPr>
            <p:ph type="sldNum" sz="quarter" idx="10"/>
          </p:nvPr>
        </p:nvSpPr>
        <p:spPr/>
        <p:txBody>
          <a:bodyPr/>
          <a:lstStyle/>
          <a:p>
            <a:fld id="{64EB2DB3-A5DC-4BC2-A05A-23509E293FB0}" type="slidenum">
              <a:rPr lang="en-US" altLang="en-US" smtClean="0"/>
              <a:pPr/>
              <a:t>67</a:t>
            </a:fld>
            <a:endParaRPr lang="en-US" altLang="en-US"/>
          </a:p>
        </p:txBody>
      </p:sp>
      <p:pic>
        <p:nvPicPr>
          <p:cNvPr id="5" name="Picture 4">
            <a:extLst>
              <a:ext uri="{FF2B5EF4-FFF2-40B4-BE49-F238E27FC236}">
                <a16:creationId xmlns:a16="http://schemas.microsoft.com/office/drawing/2014/main" id="{AE32C731-68E0-9309-CF98-DECA3E47FC96}"/>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A1063232-E1F0-5DBB-EBA2-85684D047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4A3FF87-3CC3-8C04-B25E-34CC00567E42}"/>
              </a:ext>
            </a:extLst>
          </p:cNvPr>
          <p:cNvPicPr>
            <a:picLocks noChangeAspect="1"/>
          </p:cNvPicPr>
          <p:nvPr/>
        </p:nvPicPr>
        <p:blipFill>
          <a:blip r:embed="rId4"/>
          <a:stretch>
            <a:fillRect/>
          </a:stretch>
        </p:blipFill>
        <p:spPr>
          <a:xfrm>
            <a:off x="0" y="2035688"/>
            <a:ext cx="9840686" cy="244475"/>
          </a:xfrm>
          <a:prstGeom prst="rect">
            <a:avLst/>
          </a:prstGeom>
        </p:spPr>
      </p:pic>
      <p:pic>
        <p:nvPicPr>
          <p:cNvPr id="8" name="Picture 7">
            <a:extLst>
              <a:ext uri="{FF2B5EF4-FFF2-40B4-BE49-F238E27FC236}">
                <a16:creationId xmlns:a16="http://schemas.microsoft.com/office/drawing/2014/main" id="{DA286867-5D17-BD24-A5A6-BA754FC3AC12}"/>
              </a:ext>
            </a:extLst>
          </p:cNvPr>
          <p:cNvPicPr>
            <a:picLocks noChangeAspect="1"/>
          </p:cNvPicPr>
          <p:nvPr/>
        </p:nvPicPr>
        <p:blipFill>
          <a:blip r:embed="rId4"/>
          <a:stretch>
            <a:fillRect/>
          </a:stretch>
        </p:blipFill>
        <p:spPr>
          <a:xfrm>
            <a:off x="0" y="2616488"/>
            <a:ext cx="9840686" cy="244475"/>
          </a:xfrm>
          <a:prstGeom prst="rect">
            <a:avLst/>
          </a:prstGeom>
        </p:spPr>
      </p:pic>
      <p:pic>
        <p:nvPicPr>
          <p:cNvPr id="9" name="Picture 8">
            <a:extLst>
              <a:ext uri="{FF2B5EF4-FFF2-40B4-BE49-F238E27FC236}">
                <a16:creationId xmlns:a16="http://schemas.microsoft.com/office/drawing/2014/main" id="{C35B291E-5EA5-47AC-FDA2-DA309FD86BF9}"/>
              </a:ext>
            </a:extLst>
          </p:cNvPr>
          <p:cNvPicPr>
            <a:picLocks noChangeAspect="1"/>
          </p:cNvPicPr>
          <p:nvPr/>
        </p:nvPicPr>
        <p:blipFill>
          <a:blip r:embed="rId4"/>
          <a:stretch>
            <a:fillRect/>
          </a:stretch>
        </p:blipFill>
        <p:spPr>
          <a:xfrm>
            <a:off x="29028" y="3260228"/>
            <a:ext cx="9840686" cy="2592430"/>
          </a:xfrm>
          <a:prstGeom prst="rect">
            <a:avLst/>
          </a:prstGeom>
        </p:spPr>
      </p:pic>
    </p:spTree>
    <p:extLst>
      <p:ext uri="{BB962C8B-B14F-4D97-AF65-F5344CB8AC3E}">
        <p14:creationId xmlns:p14="http://schemas.microsoft.com/office/powerpoint/2010/main" val="1681366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8B87-393A-10E5-4045-9C1DC05FD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B1764-74EF-6997-DAA0-6470C9B76203}"/>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44B05D79-E464-1739-A899-9667E9833607}"/>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12. A community service organisation will have policies and procedures that enforce the guidelines that need to be followed when preparing a report. What are four of these guidelines or procedures?</a:t>
            </a:r>
          </a:p>
          <a:p>
            <a:pPr marL="0" indent="0">
              <a:buNone/>
            </a:pPr>
            <a:r>
              <a:rPr lang="en-US" sz="1600" dirty="0">
                <a:solidFill>
                  <a:schemeClr val="tx2"/>
                </a:solidFill>
              </a:rPr>
              <a:t>• how to take messages</a:t>
            </a:r>
          </a:p>
          <a:p>
            <a:pPr marL="0" indent="0">
              <a:buNone/>
            </a:pPr>
            <a:r>
              <a:rPr lang="en-US" sz="1600" dirty="0">
                <a:solidFill>
                  <a:schemeClr val="tx2"/>
                </a:solidFill>
              </a:rPr>
              <a:t>• how staff communicate in writing with each other</a:t>
            </a:r>
          </a:p>
          <a:p>
            <a:pPr marL="0" indent="0">
              <a:buNone/>
            </a:pPr>
            <a:r>
              <a:rPr lang="en-US" sz="1600" dirty="0">
                <a:solidFill>
                  <a:schemeClr val="tx2"/>
                </a:solidFill>
              </a:rPr>
              <a:t>• how forms and reports should be written</a:t>
            </a:r>
          </a:p>
          <a:p>
            <a:pPr marL="0" indent="0">
              <a:buNone/>
            </a:pPr>
            <a:r>
              <a:rPr lang="en-US" sz="1600" dirty="0">
                <a:solidFill>
                  <a:schemeClr val="tx2"/>
                </a:solidFill>
              </a:rPr>
              <a:t>• which forms to use for specific purposes</a:t>
            </a:r>
          </a:p>
          <a:p>
            <a:pPr marL="0" indent="0">
              <a:buNone/>
            </a:pPr>
            <a:r>
              <a:rPr lang="en-US" sz="1600" dirty="0">
                <a:solidFill>
                  <a:schemeClr val="tx2"/>
                </a:solidFill>
              </a:rPr>
              <a:t>• who signs written documents</a:t>
            </a:r>
          </a:p>
          <a:p>
            <a:pPr marL="0" indent="0">
              <a:buNone/>
            </a:pPr>
            <a:r>
              <a:rPr lang="en-US" sz="1600" dirty="0">
                <a:solidFill>
                  <a:schemeClr val="tx2"/>
                </a:solidFill>
              </a:rPr>
              <a:t>• who has authority to write on behalf of the organisation</a:t>
            </a:r>
          </a:p>
          <a:p>
            <a:pPr marL="0" indent="0">
              <a:buNone/>
            </a:pPr>
            <a:r>
              <a:rPr lang="en-US" sz="1600" dirty="0">
                <a:solidFill>
                  <a:schemeClr val="tx2"/>
                </a:solidFill>
              </a:rPr>
              <a:t>• how incoming and outgoing communications are handled</a:t>
            </a:r>
          </a:p>
          <a:p>
            <a:pPr marL="0" indent="0">
              <a:buNone/>
            </a:pPr>
            <a:r>
              <a:rPr lang="en-US" sz="1600" dirty="0">
                <a:solidFill>
                  <a:schemeClr val="tx2"/>
                </a:solidFill>
              </a:rPr>
              <a:t>• how quickly documentation needs to be completed</a:t>
            </a:r>
          </a:p>
          <a:p>
            <a:pPr marL="0" indent="0">
              <a:buNone/>
            </a:pPr>
            <a:r>
              <a:rPr lang="en-US" sz="1600" dirty="0">
                <a:solidFill>
                  <a:schemeClr val="tx2"/>
                </a:solidFill>
              </a:rPr>
              <a:t>• how to store and protect private information.</a:t>
            </a:r>
          </a:p>
          <a:p>
            <a:pPr marL="0" indent="0">
              <a:buNone/>
            </a:pPr>
            <a:r>
              <a:rPr lang="en-US" sz="1600" dirty="0">
                <a:solidFill>
                  <a:srgbClr val="C00000"/>
                </a:solidFill>
              </a:rPr>
              <a:t>13. What are three key aspects of preparing workplace reports or documents? </a:t>
            </a:r>
          </a:p>
          <a:p>
            <a:pPr marL="0" indent="0">
              <a:buNone/>
            </a:pPr>
            <a:r>
              <a:rPr lang="en-US" sz="1600" dirty="0">
                <a:solidFill>
                  <a:schemeClr val="tx2"/>
                </a:solidFill>
              </a:rPr>
              <a:t>• The safe storage of patient records</a:t>
            </a:r>
          </a:p>
          <a:p>
            <a:pPr marL="0" indent="0">
              <a:buNone/>
            </a:pPr>
            <a:r>
              <a:rPr lang="en-US" sz="1600" dirty="0">
                <a:solidFill>
                  <a:schemeClr val="tx2"/>
                </a:solidFill>
              </a:rPr>
              <a:t>• Security of records, reports, and documentation</a:t>
            </a:r>
          </a:p>
          <a:p>
            <a:pPr marL="0" indent="0">
              <a:buNone/>
            </a:pPr>
            <a:r>
              <a:rPr lang="en-US" sz="1600" dirty="0">
                <a:solidFill>
                  <a:schemeClr val="tx2"/>
                </a:solidFill>
              </a:rPr>
              <a:t>• Types of documentation to be used</a:t>
            </a:r>
          </a:p>
          <a:p>
            <a:pPr marL="0" indent="0">
              <a:buNone/>
            </a:pPr>
            <a:r>
              <a:rPr lang="en-US" sz="1600" dirty="0">
                <a:solidFill>
                  <a:schemeClr val="tx2"/>
                </a:solidFill>
              </a:rPr>
              <a:t>• Confidentiality of information</a:t>
            </a:r>
          </a:p>
        </p:txBody>
      </p:sp>
      <p:sp>
        <p:nvSpPr>
          <p:cNvPr id="4" name="Slide Number Placeholder 3">
            <a:extLst>
              <a:ext uri="{FF2B5EF4-FFF2-40B4-BE49-F238E27FC236}">
                <a16:creationId xmlns:a16="http://schemas.microsoft.com/office/drawing/2014/main" id="{AA2658A8-1AE7-A1DD-1FCB-CDCF512CB325}"/>
              </a:ext>
            </a:extLst>
          </p:cNvPr>
          <p:cNvSpPr>
            <a:spLocks noGrp="1"/>
          </p:cNvSpPr>
          <p:nvPr>
            <p:ph type="sldNum" sz="quarter" idx="10"/>
          </p:nvPr>
        </p:nvSpPr>
        <p:spPr/>
        <p:txBody>
          <a:bodyPr/>
          <a:lstStyle/>
          <a:p>
            <a:fld id="{64EB2DB3-A5DC-4BC2-A05A-23509E293FB0}" type="slidenum">
              <a:rPr lang="en-US" altLang="en-US" smtClean="0"/>
              <a:pPr/>
              <a:t>68</a:t>
            </a:fld>
            <a:endParaRPr lang="en-US" altLang="en-US"/>
          </a:p>
        </p:txBody>
      </p:sp>
      <p:pic>
        <p:nvPicPr>
          <p:cNvPr id="5" name="Picture 4">
            <a:extLst>
              <a:ext uri="{FF2B5EF4-FFF2-40B4-BE49-F238E27FC236}">
                <a16:creationId xmlns:a16="http://schemas.microsoft.com/office/drawing/2014/main" id="{DE9911E4-A6DD-BFB0-0D7C-248319C87471}"/>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73D356A4-83F2-3C28-9D4C-2EAB01C74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D13E3A1-B6B0-966D-960C-351EB7BAEE63}"/>
              </a:ext>
            </a:extLst>
          </p:cNvPr>
          <p:cNvPicPr>
            <a:picLocks noChangeAspect="1"/>
          </p:cNvPicPr>
          <p:nvPr/>
        </p:nvPicPr>
        <p:blipFill>
          <a:blip r:embed="rId4"/>
          <a:stretch>
            <a:fillRect/>
          </a:stretch>
        </p:blipFill>
        <p:spPr>
          <a:xfrm>
            <a:off x="29028" y="2264228"/>
            <a:ext cx="9840686" cy="2627086"/>
          </a:xfrm>
          <a:prstGeom prst="rect">
            <a:avLst/>
          </a:prstGeom>
        </p:spPr>
      </p:pic>
      <p:pic>
        <p:nvPicPr>
          <p:cNvPr id="8" name="Picture 7">
            <a:extLst>
              <a:ext uri="{FF2B5EF4-FFF2-40B4-BE49-F238E27FC236}">
                <a16:creationId xmlns:a16="http://schemas.microsoft.com/office/drawing/2014/main" id="{EDB5ECCB-C384-CF30-5869-C99D3556F8DF}"/>
              </a:ext>
            </a:extLst>
          </p:cNvPr>
          <p:cNvPicPr>
            <a:picLocks noChangeAspect="1"/>
          </p:cNvPicPr>
          <p:nvPr/>
        </p:nvPicPr>
        <p:blipFill>
          <a:blip r:embed="rId4"/>
          <a:stretch>
            <a:fillRect/>
          </a:stretch>
        </p:blipFill>
        <p:spPr>
          <a:xfrm>
            <a:off x="29028" y="5211883"/>
            <a:ext cx="9840686" cy="1265117"/>
          </a:xfrm>
          <a:prstGeom prst="rect">
            <a:avLst/>
          </a:prstGeom>
        </p:spPr>
      </p:pic>
    </p:spTree>
    <p:extLst>
      <p:ext uri="{BB962C8B-B14F-4D97-AF65-F5344CB8AC3E}">
        <p14:creationId xmlns:p14="http://schemas.microsoft.com/office/powerpoint/2010/main" val="2520486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CD18C-3706-B549-AA7B-F4B28318F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A69D9-54B3-7021-F4BF-B263ACA2064B}"/>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763C0D3B-24BA-0FDA-9854-854591258994}"/>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14. What are three organisational requirements that you will need to follow when preparing a workplace report of document? </a:t>
            </a:r>
          </a:p>
          <a:p>
            <a:pPr marL="0" indent="0">
              <a:buNone/>
            </a:pPr>
            <a:r>
              <a:rPr lang="en-US" sz="1600" dirty="0">
                <a:solidFill>
                  <a:schemeClr val="tx2"/>
                </a:solidFill>
              </a:rPr>
              <a:t>• Using a blue or black pen to fill in the report or document</a:t>
            </a:r>
          </a:p>
          <a:p>
            <a:pPr marL="0" indent="0">
              <a:buNone/>
            </a:pPr>
            <a:r>
              <a:rPr lang="en-US" sz="1600" dirty="0">
                <a:solidFill>
                  <a:schemeClr val="tx2"/>
                </a:solidFill>
              </a:rPr>
              <a:t>• Certified evidence – where an approved person such as a chemist, doctor or police officer must verify your original document(s) and then sign the copy stating that they believe it to be a true copy</a:t>
            </a:r>
          </a:p>
          <a:p>
            <a:pPr marL="0" indent="0">
              <a:buNone/>
            </a:pPr>
            <a:r>
              <a:rPr lang="en-US" sz="1600" dirty="0">
                <a:solidFill>
                  <a:schemeClr val="tx2"/>
                </a:solidFill>
              </a:rPr>
              <a:t>• All communication must be written in English</a:t>
            </a:r>
          </a:p>
          <a:p>
            <a:pPr marL="0" indent="0">
              <a:buNone/>
            </a:pPr>
            <a:r>
              <a:rPr lang="en-US" sz="1600" dirty="0">
                <a:solidFill>
                  <a:schemeClr val="tx2"/>
                </a:solidFill>
              </a:rPr>
              <a:t>• Sign all documents or reports with your signature, full name and role (e.g., ward assistant, registered nurse, dental assistant)</a:t>
            </a:r>
          </a:p>
          <a:p>
            <a:pPr marL="0" indent="0">
              <a:buNone/>
            </a:pPr>
            <a:r>
              <a:rPr lang="en-US" sz="1600" dirty="0">
                <a:solidFill>
                  <a:schemeClr val="tx2"/>
                </a:solidFill>
              </a:rPr>
              <a:t>• Before you write in the patient’s file, ensure it is the correct file</a:t>
            </a:r>
          </a:p>
          <a:p>
            <a:pPr marL="0" indent="0">
              <a:buNone/>
            </a:pPr>
            <a:r>
              <a:rPr lang="en-US" sz="1600" dirty="0">
                <a:solidFill>
                  <a:schemeClr val="tx2"/>
                </a:solidFill>
              </a:rPr>
              <a:t>• Only use accepted abbreviations and terminology</a:t>
            </a: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FD85C6D4-162B-C013-1068-B5547BE81884}"/>
              </a:ext>
            </a:extLst>
          </p:cNvPr>
          <p:cNvSpPr>
            <a:spLocks noGrp="1"/>
          </p:cNvSpPr>
          <p:nvPr>
            <p:ph type="sldNum" sz="quarter" idx="10"/>
          </p:nvPr>
        </p:nvSpPr>
        <p:spPr/>
        <p:txBody>
          <a:bodyPr/>
          <a:lstStyle/>
          <a:p>
            <a:fld id="{64EB2DB3-A5DC-4BC2-A05A-23509E293FB0}" type="slidenum">
              <a:rPr lang="en-US" altLang="en-US" smtClean="0"/>
              <a:pPr/>
              <a:t>69</a:t>
            </a:fld>
            <a:endParaRPr lang="en-US" altLang="en-US"/>
          </a:p>
        </p:txBody>
      </p:sp>
      <p:pic>
        <p:nvPicPr>
          <p:cNvPr id="5" name="Picture 4">
            <a:extLst>
              <a:ext uri="{FF2B5EF4-FFF2-40B4-BE49-F238E27FC236}">
                <a16:creationId xmlns:a16="http://schemas.microsoft.com/office/drawing/2014/main" id="{9B91E770-87AA-23AD-95CC-14007D987DD7}"/>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2B5137D6-25CF-7D78-68DC-71F950E46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047" y="354523"/>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AB5C500-DE7A-D10A-37F6-2A73407DB5E8}"/>
              </a:ext>
            </a:extLst>
          </p:cNvPr>
          <p:cNvPicPr>
            <a:picLocks noChangeAspect="1"/>
          </p:cNvPicPr>
          <p:nvPr/>
        </p:nvPicPr>
        <p:blipFill>
          <a:blip r:embed="rId4"/>
          <a:stretch>
            <a:fillRect/>
          </a:stretch>
        </p:blipFill>
        <p:spPr>
          <a:xfrm>
            <a:off x="0" y="2033254"/>
            <a:ext cx="11974286" cy="2233946"/>
          </a:xfrm>
          <a:prstGeom prst="rect">
            <a:avLst/>
          </a:prstGeom>
        </p:spPr>
      </p:pic>
    </p:spTree>
    <p:extLst>
      <p:ext uri="{BB962C8B-B14F-4D97-AF65-F5344CB8AC3E}">
        <p14:creationId xmlns:p14="http://schemas.microsoft.com/office/powerpoint/2010/main" val="403839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0" y="347624"/>
            <a:ext cx="12192000" cy="868362"/>
          </a:xfrm>
        </p:spPr>
        <p:txBody>
          <a:bodyPr/>
          <a:lstStyle/>
          <a:p>
            <a:pPr eaLnBrk="1" hangingPunct="1"/>
            <a:r>
              <a:rPr lang="en-US" altLang="en-US" sz="3600" dirty="0"/>
              <a:t>Things to consider when responding to behaviours of concern</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50800" y="1562100"/>
            <a:ext cx="11850914" cy="5159375"/>
          </a:xfrm>
        </p:spPr>
        <p:txBody>
          <a:bodyPr/>
          <a:lstStyle/>
          <a:p>
            <a:pPr eaLnBrk="1" hangingPunct="1"/>
            <a:r>
              <a:rPr lang="en-US" altLang="en-US" sz="2400" dirty="0"/>
              <a:t>Intoxication</a:t>
            </a:r>
          </a:p>
          <a:p>
            <a:pPr lvl="1" eaLnBrk="1" hangingPunct="1"/>
            <a:r>
              <a:rPr lang="en-US" altLang="en-US" sz="2000" dirty="0"/>
              <a:t>Staying calm and speaking to them in a low tone</a:t>
            </a:r>
          </a:p>
          <a:p>
            <a:pPr lvl="1" eaLnBrk="1" hangingPunct="1"/>
            <a:r>
              <a:rPr lang="en-US" altLang="en-US" sz="2000" dirty="0"/>
              <a:t>Not being judgemental</a:t>
            </a:r>
          </a:p>
          <a:p>
            <a:pPr lvl="1" eaLnBrk="1" hangingPunct="1"/>
            <a:r>
              <a:rPr lang="en-US" altLang="en-US" sz="2000" dirty="0"/>
              <a:t>Not trying any methods to sober them up</a:t>
            </a:r>
          </a:p>
          <a:p>
            <a:pPr lvl="1" eaLnBrk="1" hangingPunct="1"/>
            <a:r>
              <a:rPr lang="en-US" altLang="en-US" sz="2000" dirty="0"/>
              <a:t>Making the person comfortable</a:t>
            </a:r>
          </a:p>
          <a:p>
            <a:pPr lvl="1" eaLnBrk="1" hangingPunct="1"/>
            <a:r>
              <a:rPr lang="en-US" altLang="en-US" sz="2000" dirty="0"/>
              <a:t>Not leaving them on their own if they are vomiting</a:t>
            </a:r>
          </a:p>
          <a:p>
            <a:pPr lvl="1" eaLnBrk="1" hangingPunct="1"/>
            <a:r>
              <a:rPr lang="en-US" altLang="en-US" sz="2000" dirty="0"/>
              <a:t>Offering and encouraging them to drink water</a:t>
            </a:r>
          </a:p>
          <a:p>
            <a:pPr lvl="1" eaLnBrk="1" hangingPunct="1"/>
            <a:r>
              <a:rPr lang="en-US" altLang="en-US" sz="2000" dirty="0"/>
              <a:t>Protecting them from injury</a:t>
            </a:r>
          </a:p>
          <a:p>
            <a:pPr lvl="1" eaLnBrk="1" hangingPunct="1"/>
            <a:r>
              <a:rPr lang="en-US" altLang="en-US" sz="2000" dirty="0"/>
              <a:t>Calling for emergency immediately if show signs of alcohol poisoning, overdosing on drugs </a:t>
            </a:r>
          </a:p>
          <a:p>
            <a:pPr eaLnBrk="1" hangingPunct="1"/>
            <a:r>
              <a:rPr lang="en-US" altLang="en-US" sz="2400" dirty="0"/>
              <a:t>Manipulation</a:t>
            </a:r>
          </a:p>
          <a:p>
            <a:pPr lvl="1" eaLnBrk="1" hangingPunct="1"/>
            <a:r>
              <a:rPr lang="en-US" altLang="en-US" sz="2000" dirty="0"/>
              <a:t>Try and shut down the conversation, change the topic or just move on</a:t>
            </a:r>
          </a:p>
          <a:p>
            <a:pPr lvl="1" eaLnBrk="1" hangingPunct="1"/>
            <a:r>
              <a:rPr lang="en-US" altLang="en-US" sz="2000" dirty="0"/>
              <a:t>Be confident, polite and stick to your Story</a:t>
            </a:r>
          </a:p>
          <a:p>
            <a:pPr lvl="1" eaLnBrk="1" hangingPunct="1"/>
            <a:r>
              <a:rPr lang="en-US" altLang="en-US" sz="2000" dirty="0"/>
              <a:t>Stick to your topic of conversation</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7</a:t>
            </a:fld>
            <a:endParaRPr lang="en-US" altLang="en-US">
              <a:solidFill>
                <a:srgbClr val="1D528D"/>
              </a:solidFill>
            </a:endParaRPr>
          </a:p>
        </p:txBody>
      </p:sp>
      <p:pic>
        <p:nvPicPr>
          <p:cNvPr id="4" name="Picture 3">
            <a:extLst>
              <a:ext uri="{FF2B5EF4-FFF2-40B4-BE49-F238E27FC236}">
                <a16:creationId xmlns:a16="http://schemas.microsoft.com/office/drawing/2014/main" id="{0FDA729E-D0EA-25FF-E329-BB9472CC10C1}"/>
              </a:ext>
            </a:extLst>
          </p:cNvPr>
          <p:cNvPicPr>
            <a:picLocks noChangeAspect="1"/>
          </p:cNvPicPr>
          <p:nvPr/>
        </p:nvPicPr>
        <p:blipFill>
          <a:blip r:embed="rId4"/>
          <a:stretch>
            <a:fillRect/>
          </a:stretch>
        </p:blipFill>
        <p:spPr>
          <a:xfrm>
            <a:off x="6096000" y="5800612"/>
            <a:ext cx="5809343" cy="730136"/>
          </a:xfrm>
          <a:prstGeom prst="rect">
            <a:avLst/>
          </a:prstGeom>
        </p:spPr>
      </p:pic>
      <p:sp>
        <p:nvSpPr>
          <p:cNvPr id="3" name="TextBox 2">
            <a:extLst>
              <a:ext uri="{FF2B5EF4-FFF2-40B4-BE49-F238E27FC236}">
                <a16:creationId xmlns:a16="http://schemas.microsoft.com/office/drawing/2014/main" id="{5CCEAE96-46D5-24D5-D94F-D2E4DF9E4CDC}"/>
              </a:ext>
            </a:extLst>
          </p:cNvPr>
          <p:cNvSpPr txBox="1"/>
          <p:nvPr/>
        </p:nvSpPr>
        <p:spPr>
          <a:xfrm>
            <a:off x="6096000" y="2538802"/>
            <a:ext cx="6242178" cy="646331"/>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Better Health website for more information 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Alcohol and drugs - dependence and addiction</a:t>
            </a:r>
            <a:endParaRPr lang="en-AU"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AABAB81-4C7D-B5AE-7EAE-D45D88EFA45E}"/>
              </a:ext>
            </a:extLst>
          </p:cNvPr>
          <p:cNvSpPr txBox="1"/>
          <p:nvPr/>
        </p:nvSpPr>
        <p:spPr>
          <a:xfrm>
            <a:off x="6755363" y="3672868"/>
            <a:ext cx="5582815" cy="646331"/>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rPr>
              <a:t>Access </a:t>
            </a:r>
            <a:r>
              <a:rPr lang="en-AU" sz="1800" u="sng" dirty="0">
                <a:solidFill>
                  <a:srgbClr val="0563C1"/>
                </a:solidFill>
                <a:effectLst/>
                <a:latin typeface="Calibri" panose="020F0502020204030204" pitchFamily="34" charset="0"/>
                <a:ea typeface="Calibri" panose="020F0502020204030204" pitchFamily="34" charset="0"/>
                <a:hlinkClick r:id="rId6"/>
              </a:rPr>
              <a:t>Guide to working safely with challenging behaviours in health care</a:t>
            </a:r>
            <a:endParaRPr lang="en-AU" dirty="0"/>
          </a:p>
        </p:txBody>
      </p:sp>
      <p:pic>
        <p:nvPicPr>
          <p:cNvPr id="2" name="Picture 2" descr="Return Church">
            <a:hlinkClick r:id="rId7" action="ppaction://hlinksldjump"/>
            <a:extLst>
              <a:ext uri="{FF2B5EF4-FFF2-40B4-BE49-F238E27FC236}">
                <a16:creationId xmlns:a16="http://schemas.microsoft.com/office/drawing/2014/main" id="{EB8ECB07-6F4C-7D0C-2A05-FA78ADB573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614710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FA5E9-B3D8-B4BA-1D84-45A787242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66F46-E134-C11C-70A1-93DE26246C4B}"/>
              </a:ext>
            </a:extLst>
          </p:cNvPr>
          <p:cNvSpPr>
            <a:spLocks noGrp="1"/>
          </p:cNvSpPr>
          <p:nvPr>
            <p:ph type="title"/>
          </p:nvPr>
        </p:nvSpPr>
        <p:spPr>
          <a:xfrm>
            <a:off x="2532742" y="562770"/>
            <a:ext cx="8839200" cy="868362"/>
          </a:xfrm>
        </p:spPr>
        <p:txBody>
          <a:bodyPr/>
          <a:lstStyle/>
          <a:p>
            <a:r>
              <a:rPr lang="en-AU" dirty="0"/>
              <a:t>Learning Checkpoint 4</a:t>
            </a:r>
          </a:p>
        </p:txBody>
      </p:sp>
      <p:sp>
        <p:nvSpPr>
          <p:cNvPr id="3" name="Content Placeholder 2">
            <a:extLst>
              <a:ext uri="{FF2B5EF4-FFF2-40B4-BE49-F238E27FC236}">
                <a16:creationId xmlns:a16="http://schemas.microsoft.com/office/drawing/2014/main" id="{AB46633B-9BB3-57CA-2E13-FB6FBBE96A53}"/>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15. What could be two issues that you will need to be aware of when completing Community Services documentation.</a:t>
            </a:r>
          </a:p>
          <a:p>
            <a:pPr marL="0" indent="0">
              <a:buNone/>
            </a:pPr>
            <a:r>
              <a:rPr lang="en-US" sz="1600" dirty="0">
                <a:solidFill>
                  <a:schemeClr val="tx2"/>
                </a:solidFill>
              </a:rPr>
              <a:t>• Confidentiality: Information in these records of a person’s life will be very personal in nature. They should therefore be kept in a secure location where only those people who need to view the records can do so. The location where they are kept needs to be secure </a:t>
            </a:r>
          </a:p>
          <a:p>
            <a:pPr marL="0" indent="0">
              <a:buNone/>
            </a:pPr>
            <a:r>
              <a:rPr lang="en-US" sz="1600" dirty="0">
                <a:solidFill>
                  <a:schemeClr val="tx2"/>
                </a:solidFill>
              </a:rPr>
              <a:t>and access restricted.</a:t>
            </a:r>
          </a:p>
          <a:p>
            <a:pPr marL="0" indent="0">
              <a:buNone/>
            </a:pPr>
            <a:r>
              <a:rPr lang="en-US" sz="1600" dirty="0">
                <a:solidFill>
                  <a:schemeClr val="tx2"/>
                </a:solidFill>
              </a:rPr>
              <a:t>• Accuracy: Your records should only contain accurate information. A failure to record or document accurate information can lead to miscommunication between staff and can possibly impact the health of a patient.</a:t>
            </a:r>
          </a:p>
          <a:p>
            <a:pPr marL="0" indent="0">
              <a:buNone/>
            </a:pPr>
            <a:r>
              <a:rPr lang="en-US" sz="1600" dirty="0">
                <a:solidFill>
                  <a:schemeClr val="tx2"/>
                </a:solidFill>
              </a:rPr>
              <a:t>• Language: Language used in these files should be objective and positive. Remember that the person who is the subject of the records should be able to read them without feeling insulted. Don’t forget your writing needs to be clear and easy to read.</a:t>
            </a:r>
          </a:p>
          <a:p>
            <a:pPr marL="0" indent="0">
              <a:buNone/>
            </a:pPr>
            <a:r>
              <a:rPr lang="en-US" sz="1600" dirty="0">
                <a:solidFill>
                  <a:schemeClr val="tx2"/>
                </a:solidFill>
              </a:rPr>
              <a:t>• Identification: As previously mentioned, you are accountable, so records or documentation you are completing should clearly state your name and signature and the date. When signing any documentation, it is important to have a signature that cannot be easily replicated. The </a:t>
            </a:r>
            <a:r>
              <a:rPr lang="en-US" sz="1600" dirty="0">
                <a:solidFill>
                  <a:srgbClr val="C00000"/>
                </a:solidFill>
              </a:rPr>
              <a:t>order of the documentation should be arranged in an organised way so access to different forms is easy.</a:t>
            </a:r>
          </a:p>
          <a:p>
            <a:pPr marL="0" indent="0">
              <a:buNone/>
            </a:pPr>
            <a:r>
              <a:rPr lang="en-US" sz="1600" dirty="0">
                <a:solidFill>
                  <a:srgbClr val="C00000"/>
                </a:solidFill>
              </a:rPr>
              <a:t>16. There are many ways that reports, and documents can be kept current, what are three? </a:t>
            </a:r>
          </a:p>
          <a:p>
            <a:pPr marL="0" indent="0">
              <a:buNone/>
            </a:pPr>
            <a:r>
              <a:rPr lang="en-US" sz="1600" dirty="0">
                <a:solidFill>
                  <a:schemeClr val="tx2"/>
                </a:solidFill>
              </a:rPr>
              <a:t>• Checking the accuracy of dates and times</a:t>
            </a:r>
          </a:p>
          <a:p>
            <a:pPr marL="0" indent="0">
              <a:buNone/>
            </a:pPr>
            <a:r>
              <a:rPr lang="en-US" sz="1600" dirty="0">
                <a:solidFill>
                  <a:schemeClr val="tx2"/>
                </a:solidFill>
              </a:rPr>
              <a:t>• Appropriate staff have signed the documents</a:t>
            </a:r>
          </a:p>
          <a:p>
            <a:pPr marL="0" indent="0">
              <a:buNone/>
            </a:pPr>
            <a:r>
              <a:rPr lang="en-US" sz="1600" dirty="0">
                <a:solidFill>
                  <a:schemeClr val="tx2"/>
                </a:solidFill>
              </a:rPr>
              <a:t>• Updating patient information according to the organisation’s policies and procedures</a:t>
            </a:r>
          </a:p>
          <a:p>
            <a:pPr marL="0" indent="0">
              <a:buNone/>
            </a:pPr>
            <a:r>
              <a:rPr lang="en-US" sz="1600" dirty="0">
                <a:solidFill>
                  <a:schemeClr val="tx2"/>
                </a:solidFill>
              </a:rPr>
              <a:t>• Maintaining an efficient filing system where documentation can be easily recovered</a:t>
            </a:r>
          </a:p>
          <a:p>
            <a:pPr marL="0" indent="0">
              <a:buNone/>
            </a:pPr>
            <a:r>
              <a:rPr lang="en-US" sz="1600" dirty="0">
                <a:solidFill>
                  <a:schemeClr val="tx2"/>
                </a:solidFill>
              </a:rPr>
              <a:t>• Dispose of </a:t>
            </a:r>
            <a:r>
              <a:rPr lang="en-US" sz="1600" dirty="0" err="1">
                <a:solidFill>
                  <a:schemeClr val="tx2"/>
                </a:solidFill>
              </a:rPr>
              <a:t>out-dated</a:t>
            </a:r>
            <a:r>
              <a:rPr lang="en-US" sz="1600" dirty="0">
                <a:solidFill>
                  <a:schemeClr val="tx2"/>
                </a:solidFill>
              </a:rPr>
              <a:t> information according to the organisation’s policies</a:t>
            </a:r>
          </a:p>
          <a:p>
            <a:pPr marL="0" indent="0">
              <a:buNone/>
            </a:pPr>
            <a:r>
              <a:rPr lang="en-US" sz="1600" dirty="0">
                <a:solidFill>
                  <a:schemeClr val="tx2"/>
                </a:solidFill>
              </a:rPr>
              <a:t>• Private and confidential documents are filed in the appropriate </a:t>
            </a:r>
            <a:r>
              <a:rPr lang="en-US" sz="1600" dirty="0" err="1">
                <a:solidFill>
                  <a:schemeClr val="tx2"/>
                </a:solidFill>
              </a:rPr>
              <a:t>plac</a:t>
            </a:r>
            <a:endParaRPr lang="en-US" sz="1600" dirty="0">
              <a:solidFill>
                <a:schemeClr val="tx2"/>
              </a:solidFill>
            </a:endParaRP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B6BAE545-B732-5DD3-61B1-CD4286429E60}"/>
              </a:ext>
            </a:extLst>
          </p:cNvPr>
          <p:cNvSpPr>
            <a:spLocks noGrp="1"/>
          </p:cNvSpPr>
          <p:nvPr>
            <p:ph type="sldNum" sz="quarter" idx="10"/>
          </p:nvPr>
        </p:nvSpPr>
        <p:spPr/>
        <p:txBody>
          <a:bodyPr/>
          <a:lstStyle/>
          <a:p>
            <a:fld id="{64EB2DB3-A5DC-4BC2-A05A-23509E293FB0}" type="slidenum">
              <a:rPr lang="en-US" altLang="en-US" smtClean="0"/>
              <a:pPr/>
              <a:t>70</a:t>
            </a:fld>
            <a:endParaRPr lang="en-US" altLang="en-US"/>
          </a:p>
        </p:txBody>
      </p:sp>
      <p:pic>
        <p:nvPicPr>
          <p:cNvPr id="5" name="Picture 4">
            <a:extLst>
              <a:ext uri="{FF2B5EF4-FFF2-40B4-BE49-F238E27FC236}">
                <a16:creationId xmlns:a16="http://schemas.microsoft.com/office/drawing/2014/main" id="{5937D195-8D49-3F3C-C55C-013256B2C25E}"/>
              </a:ext>
            </a:extLst>
          </p:cNvPr>
          <p:cNvPicPr>
            <a:picLocks noChangeAspect="1"/>
          </p:cNvPicPr>
          <p:nvPr/>
        </p:nvPicPr>
        <p:blipFill>
          <a:blip r:embed="rId2"/>
          <a:stretch>
            <a:fillRect/>
          </a:stretch>
        </p:blipFill>
        <p:spPr>
          <a:xfrm>
            <a:off x="0" y="561862"/>
            <a:ext cx="3077029" cy="703084"/>
          </a:xfrm>
          <a:prstGeom prst="rect">
            <a:avLst/>
          </a:prstGeom>
        </p:spPr>
      </p:pic>
      <p:pic>
        <p:nvPicPr>
          <p:cNvPr id="6" name="Picture 2" descr="Back, first, first page, prev icon - Download on Iconfinder">
            <a:hlinkClick r:id="" action="ppaction://hlinkshowjump?jump=firstslide"/>
            <a:extLst>
              <a:ext uri="{FF2B5EF4-FFF2-40B4-BE49-F238E27FC236}">
                <a16:creationId xmlns:a16="http://schemas.microsoft.com/office/drawing/2014/main" id="{6FE7D22C-AFBB-823A-5205-AD7C864C4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D182EF-F660-BEAD-87C9-25FDD3EC1A7A}"/>
              </a:ext>
            </a:extLst>
          </p:cNvPr>
          <p:cNvPicPr>
            <a:picLocks noChangeAspect="1"/>
          </p:cNvPicPr>
          <p:nvPr/>
        </p:nvPicPr>
        <p:blipFill>
          <a:blip r:embed="rId4"/>
          <a:stretch>
            <a:fillRect/>
          </a:stretch>
        </p:blipFill>
        <p:spPr>
          <a:xfrm>
            <a:off x="0" y="2033253"/>
            <a:ext cx="11974286" cy="2669375"/>
          </a:xfrm>
          <a:prstGeom prst="rect">
            <a:avLst/>
          </a:prstGeom>
        </p:spPr>
      </p:pic>
      <p:pic>
        <p:nvPicPr>
          <p:cNvPr id="8" name="Picture 7">
            <a:extLst>
              <a:ext uri="{FF2B5EF4-FFF2-40B4-BE49-F238E27FC236}">
                <a16:creationId xmlns:a16="http://schemas.microsoft.com/office/drawing/2014/main" id="{18B2BA93-2D24-6754-972C-6C14CFBE52AF}"/>
              </a:ext>
            </a:extLst>
          </p:cNvPr>
          <p:cNvPicPr>
            <a:picLocks noChangeAspect="1"/>
          </p:cNvPicPr>
          <p:nvPr/>
        </p:nvPicPr>
        <p:blipFill>
          <a:blip r:embed="rId4"/>
          <a:stretch>
            <a:fillRect/>
          </a:stretch>
        </p:blipFill>
        <p:spPr>
          <a:xfrm>
            <a:off x="108857" y="5028127"/>
            <a:ext cx="10994572" cy="1769547"/>
          </a:xfrm>
          <a:prstGeom prst="rect">
            <a:avLst/>
          </a:prstGeom>
        </p:spPr>
      </p:pic>
    </p:spTree>
    <p:extLst>
      <p:ext uri="{BB962C8B-B14F-4D97-AF65-F5344CB8AC3E}">
        <p14:creationId xmlns:p14="http://schemas.microsoft.com/office/powerpoint/2010/main" val="3898441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C98C0-7113-F6B5-E1C0-182A6BE90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7A295-8C16-8F6D-3CEF-4C8FC62D7FC6}"/>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7E07CB9B-720A-B830-4DEE-6053762C0BE8}"/>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1. Provide an example of both a formal and informal method that can be used to monitor an individual’s behaviour.</a:t>
            </a:r>
          </a:p>
          <a:p>
            <a:pPr marL="0" indent="0">
              <a:buNone/>
            </a:pPr>
            <a:r>
              <a:rPr lang="en-US" sz="1600" dirty="0">
                <a:solidFill>
                  <a:schemeClr val="tx2"/>
                </a:solidFill>
              </a:rPr>
              <a:t>Formal- A formal observation may be conducted where the observer interacts with the patient directly or where they watch them from a distance and the patient doesn’t know they are there.</a:t>
            </a:r>
          </a:p>
          <a:p>
            <a:pPr marL="0" indent="0">
              <a:buNone/>
            </a:pPr>
            <a:r>
              <a:rPr lang="en-US" sz="1600" dirty="0">
                <a:solidFill>
                  <a:schemeClr val="tx2"/>
                </a:solidFill>
              </a:rPr>
              <a:t>Informal- An informal observation can be announced or unannounced. It often involves simply watching someone in their environment. No information is generally recorded as part of an informal observation and no template, report or documentation is completed.</a:t>
            </a:r>
          </a:p>
          <a:p>
            <a:pPr marL="0" indent="0">
              <a:buNone/>
            </a:pPr>
            <a:r>
              <a:rPr lang="en-US" sz="1600" dirty="0">
                <a:solidFill>
                  <a:srgbClr val="C00000"/>
                </a:solidFill>
              </a:rPr>
              <a:t>2. Describe your understanding of a “diffusing strategy”.</a:t>
            </a:r>
          </a:p>
          <a:p>
            <a:pPr marL="0" indent="0">
              <a:buNone/>
            </a:pPr>
            <a:r>
              <a:rPr lang="en-US" sz="1600" dirty="0">
                <a:solidFill>
                  <a:schemeClr val="tx2"/>
                </a:solidFill>
              </a:rPr>
              <a:t>A diffusing strategy is a diversion tactic that is used to distract a person. It is a way to interrupt their current way of thinking. This can be very effective in diffusing a situation quickly and building trust with the patient so that you can address the conflict and why it has occurred.</a:t>
            </a:r>
          </a:p>
          <a:p>
            <a:pPr marL="0" indent="0">
              <a:buNone/>
            </a:pPr>
            <a:r>
              <a:rPr lang="en-US" sz="1600" dirty="0">
                <a:solidFill>
                  <a:srgbClr val="C00000"/>
                </a:solidFill>
              </a:rPr>
              <a:t>3. What are the three most effective ways of evaluating a person’s behaviour?</a:t>
            </a:r>
          </a:p>
          <a:p>
            <a:pPr marL="0" indent="0">
              <a:buNone/>
            </a:pPr>
            <a:r>
              <a:rPr lang="en-US" sz="1600" dirty="0">
                <a:solidFill>
                  <a:schemeClr val="tx2"/>
                </a:solidFill>
              </a:rPr>
              <a:t>The most effective way to evaluate a person’s behaviour is to ensure that the observation is fair and that it is done in the same setting on each occasion. The person being evaluated must be given the same opportunities to be observed completing using the same activities and equipment. </a:t>
            </a:r>
          </a:p>
          <a:p>
            <a:pPr marL="0" indent="0">
              <a:buNone/>
            </a:pPr>
            <a:r>
              <a:rPr lang="en-US" sz="1600" dirty="0">
                <a:solidFill>
                  <a:srgbClr val="C00000"/>
                </a:solidFill>
              </a:rPr>
              <a:t>4. Why is it important that any decision or action made be done so with consistency and in line with organisational policies?</a:t>
            </a:r>
          </a:p>
          <a:p>
            <a:pPr marL="0" indent="0">
              <a:buNone/>
            </a:pPr>
            <a:r>
              <a:rPr lang="en-US" sz="1600" dirty="0">
                <a:solidFill>
                  <a:schemeClr val="tx2"/>
                </a:solidFill>
              </a:rPr>
              <a:t>Making consistent decisions is providing a continuity of service and support, so remember that and if you are ever unsure of the decision being made seek specialised advice. Consistent actions and decisions are important as they not only build client patient/ carer confidence and trust and also create continuity of service and support. </a:t>
            </a: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B44D3F1A-73E0-CCB7-476C-D0EDFC349C74}"/>
              </a:ext>
            </a:extLst>
          </p:cNvPr>
          <p:cNvSpPr>
            <a:spLocks noGrp="1"/>
          </p:cNvSpPr>
          <p:nvPr>
            <p:ph type="sldNum" sz="quarter" idx="10"/>
          </p:nvPr>
        </p:nvSpPr>
        <p:spPr/>
        <p:txBody>
          <a:bodyPr/>
          <a:lstStyle/>
          <a:p>
            <a:fld id="{64EB2DB3-A5DC-4BC2-A05A-23509E293FB0}" type="slidenum">
              <a:rPr lang="en-US" altLang="en-US" smtClean="0"/>
              <a:pPr/>
              <a:t>71</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94E1BD4A-4408-8340-0979-91EDF4954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D1DDDF88-2630-8647-79F7-9728A42DB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BBC94FB-B27B-D4D5-48CF-D2B4E8670FCC}"/>
              </a:ext>
            </a:extLst>
          </p:cNvPr>
          <p:cNvPicPr>
            <a:picLocks noChangeAspect="1"/>
          </p:cNvPicPr>
          <p:nvPr/>
        </p:nvPicPr>
        <p:blipFill>
          <a:blip r:embed="rId4"/>
          <a:stretch>
            <a:fillRect/>
          </a:stretch>
        </p:blipFill>
        <p:spPr>
          <a:xfrm>
            <a:off x="0" y="2010607"/>
            <a:ext cx="12192000" cy="1083113"/>
          </a:xfrm>
          <a:prstGeom prst="rect">
            <a:avLst/>
          </a:prstGeom>
        </p:spPr>
      </p:pic>
      <p:pic>
        <p:nvPicPr>
          <p:cNvPr id="10" name="Picture 9">
            <a:extLst>
              <a:ext uri="{FF2B5EF4-FFF2-40B4-BE49-F238E27FC236}">
                <a16:creationId xmlns:a16="http://schemas.microsoft.com/office/drawing/2014/main" id="{8E72D60D-71B2-C168-5365-2DCC5F0BF5F5}"/>
              </a:ext>
            </a:extLst>
          </p:cNvPr>
          <p:cNvPicPr>
            <a:picLocks noChangeAspect="1"/>
          </p:cNvPicPr>
          <p:nvPr/>
        </p:nvPicPr>
        <p:blipFill>
          <a:blip r:embed="rId4"/>
          <a:stretch>
            <a:fillRect/>
          </a:stretch>
        </p:blipFill>
        <p:spPr>
          <a:xfrm>
            <a:off x="0" y="3429001"/>
            <a:ext cx="12192000" cy="716280"/>
          </a:xfrm>
          <a:prstGeom prst="rect">
            <a:avLst/>
          </a:prstGeom>
        </p:spPr>
      </p:pic>
      <p:pic>
        <p:nvPicPr>
          <p:cNvPr id="11" name="Picture 10">
            <a:extLst>
              <a:ext uri="{FF2B5EF4-FFF2-40B4-BE49-F238E27FC236}">
                <a16:creationId xmlns:a16="http://schemas.microsoft.com/office/drawing/2014/main" id="{D0EAC369-DC1C-F054-C2E2-72927BE42F73}"/>
              </a:ext>
            </a:extLst>
          </p:cNvPr>
          <p:cNvPicPr>
            <a:picLocks noChangeAspect="1"/>
          </p:cNvPicPr>
          <p:nvPr/>
        </p:nvPicPr>
        <p:blipFill>
          <a:blip r:embed="rId4"/>
          <a:stretch>
            <a:fillRect/>
          </a:stretch>
        </p:blipFill>
        <p:spPr>
          <a:xfrm>
            <a:off x="0" y="4516500"/>
            <a:ext cx="12192000" cy="716280"/>
          </a:xfrm>
          <a:prstGeom prst="rect">
            <a:avLst/>
          </a:prstGeom>
        </p:spPr>
      </p:pic>
      <p:pic>
        <p:nvPicPr>
          <p:cNvPr id="12" name="Picture 11">
            <a:extLst>
              <a:ext uri="{FF2B5EF4-FFF2-40B4-BE49-F238E27FC236}">
                <a16:creationId xmlns:a16="http://schemas.microsoft.com/office/drawing/2014/main" id="{E0778C37-DF0A-9595-C2A4-940E5129AFD5}"/>
              </a:ext>
            </a:extLst>
          </p:cNvPr>
          <p:cNvPicPr>
            <a:picLocks noChangeAspect="1"/>
          </p:cNvPicPr>
          <p:nvPr/>
        </p:nvPicPr>
        <p:blipFill>
          <a:blip r:embed="rId4"/>
          <a:stretch>
            <a:fillRect/>
          </a:stretch>
        </p:blipFill>
        <p:spPr>
          <a:xfrm>
            <a:off x="0" y="5603999"/>
            <a:ext cx="12192000" cy="716280"/>
          </a:xfrm>
          <a:prstGeom prst="rect">
            <a:avLst/>
          </a:prstGeom>
        </p:spPr>
      </p:pic>
    </p:spTree>
    <p:extLst>
      <p:ext uri="{BB962C8B-B14F-4D97-AF65-F5344CB8AC3E}">
        <p14:creationId xmlns:p14="http://schemas.microsoft.com/office/powerpoint/2010/main" val="12546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88F4-8B2E-48BC-703C-2533D9DD5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2D8A1-70B9-87DD-063C-3AA327499010}"/>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DCE6EBB4-E55D-F201-530A-F0B037EC95D2}"/>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5. When would you seek specialist advice when making a necessary referral?</a:t>
            </a:r>
          </a:p>
          <a:p>
            <a:pPr marL="0" indent="0">
              <a:buNone/>
            </a:pPr>
            <a:r>
              <a:rPr lang="en-US" sz="1600" dirty="0">
                <a:solidFill>
                  <a:schemeClr val="tx2"/>
                </a:solidFill>
              </a:rPr>
              <a:t>You would seek specialist advice at the completion of an observation. It is important to ensure that any decision on actions to be made be consistent with available evidence and the organisations policies and procedures.</a:t>
            </a:r>
          </a:p>
          <a:p>
            <a:pPr marL="0" indent="0">
              <a:buNone/>
            </a:pPr>
            <a:r>
              <a:rPr lang="en-US" sz="1600" dirty="0">
                <a:solidFill>
                  <a:srgbClr val="C00000"/>
                </a:solidFill>
              </a:rPr>
              <a:t>6. Why does a carer need to interact with a client in a fair, just, humane, and positive manner?</a:t>
            </a:r>
          </a:p>
          <a:p>
            <a:pPr marL="0" indent="0">
              <a:buNone/>
            </a:pPr>
            <a:r>
              <a:rPr lang="en-US" sz="1600" dirty="0">
                <a:solidFill>
                  <a:schemeClr val="tx2"/>
                </a:solidFill>
              </a:rPr>
              <a:t>It is important for a carer to interact with clients in a fair, just, humane, and positive manner so that they are treating all people in an equitable way without favouritism or discrimination especially where there is a conflict. This ensures every individual’s rights are upheld thus ensuring their access to resources and services are always respected. This will in turn improve patient/client health and wellbeing while also improving the level of care provided.</a:t>
            </a:r>
          </a:p>
          <a:p>
            <a:pPr marL="0" indent="0">
              <a:buNone/>
            </a:pPr>
            <a:r>
              <a:rPr lang="en-US" sz="1600" dirty="0">
                <a:solidFill>
                  <a:srgbClr val="C00000"/>
                </a:solidFill>
              </a:rPr>
              <a:t>7. Describe three communication strategies that can be effective, when solving a problem.</a:t>
            </a:r>
          </a:p>
          <a:p>
            <a:pPr marL="0" indent="0">
              <a:buNone/>
            </a:pPr>
            <a:r>
              <a:rPr lang="en-US" sz="1600" dirty="0">
                <a:solidFill>
                  <a:schemeClr val="tx2"/>
                </a:solidFill>
              </a:rPr>
              <a:t>• Verbal communication</a:t>
            </a:r>
          </a:p>
          <a:p>
            <a:pPr marL="0" indent="0">
              <a:buNone/>
            </a:pPr>
            <a:r>
              <a:rPr lang="en-US" sz="1600" dirty="0">
                <a:solidFill>
                  <a:schemeClr val="tx2"/>
                </a:solidFill>
              </a:rPr>
              <a:t>• Non- verbal communication</a:t>
            </a:r>
          </a:p>
          <a:p>
            <a:pPr marL="0" indent="0">
              <a:buNone/>
            </a:pPr>
            <a:r>
              <a:rPr lang="en-US" sz="1600" dirty="0">
                <a:solidFill>
                  <a:schemeClr val="tx2"/>
                </a:solidFill>
              </a:rPr>
              <a:t>• Greeting and eye contact</a:t>
            </a:r>
          </a:p>
          <a:p>
            <a:pPr marL="0" indent="0">
              <a:buNone/>
            </a:pPr>
            <a:r>
              <a:rPr lang="en-US" sz="1600" dirty="0">
                <a:solidFill>
                  <a:schemeClr val="tx2"/>
                </a:solidFill>
              </a:rPr>
              <a:t>• Listening</a:t>
            </a:r>
          </a:p>
          <a:p>
            <a:pPr marL="0" indent="0">
              <a:buNone/>
            </a:pPr>
            <a:r>
              <a:rPr lang="en-US" sz="1600" dirty="0">
                <a:solidFill>
                  <a:schemeClr val="tx2"/>
                </a:solidFill>
              </a:rPr>
              <a:t>• Questioning</a:t>
            </a:r>
          </a:p>
          <a:p>
            <a:pPr marL="0" indent="0">
              <a:buNone/>
            </a:pPr>
            <a:r>
              <a:rPr lang="en-US" sz="1600" dirty="0">
                <a:solidFill>
                  <a:srgbClr val="C00000"/>
                </a:solidFill>
              </a:rPr>
              <a:t>8. Describe a time when you would adjust your communication style and language to accommodate a person’s cultural difference.</a:t>
            </a:r>
          </a:p>
          <a:p>
            <a:pPr marL="0" indent="0">
              <a:buNone/>
            </a:pPr>
            <a:r>
              <a:rPr lang="en-US" sz="1600" dirty="0">
                <a:solidFill>
                  <a:schemeClr val="tx2"/>
                </a:solidFill>
              </a:rPr>
              <a:t>When a person is having problems understanding what you are saying you will need to adjust your language because they don’t have a full understanding of the English language. There are many instances when you might need to adjust the way in which you interact or communicate with a person with cultural differences.</a:t>
            </a:r>
          </a:p>
          <a:p>
            <a:pPr marL="0" indent="0">
              <a:buNone/>
            </a:pPr>
            <a:endParaRPr lang="en-AU" sz="1600" dirty="0">
              <a:solidFill>
                <a:schemeClr val="tx2"/>
              </a:solidFill>
            </a:endParaRPr>
          </a:p>
        </p:txBody>
      </p:sp>
      <p:sp>
        <p:nvSpPr>
          <p:cNvPr id="4" name="Slide Number Placeholder 3">
            <a:extLst>
              <a:ext uri="{FF2B5EF4-FFF2-40B4-BE49-F238E27FC236}">
                <a16:creationId xmlns:a16="http://schemas.microsoft.com/office/drawing/2014/main" id="{15EA0994-8E19-C597-E87A-7E44B35AA8D0}"/>
              </a:ext>
            </a:extLst>
          </p:cNvPr>
          <p:cNvSpPr>
            <a:spLocks noGrp="1"/>
          </p:cNvSpPr>
          <p:nvPr>
            <p:ph type="sldNum" sz="quarter" idx="10"/>
          </p:nvPr>
        </p:nvSpPr>
        <p:spPr/>
        <p:txBody>
          <a:bodyPr/>
          <a:lstStyle/>
          <a:p>
            <a:fld id="{64EB2DB3-A5DC-4BC2-A05A-23509E293FB0}" type="slidenum">
              <a:rPr lang="en-US" altLang="en-US" smtClean="0"/>
              <a:pPr/>
              <a:t>72</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09FAA9BA-9F38-C906-350D-81B368084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E2D74D8A-8F7A-EDF8-2243-7AA0C902C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3AC2C8-ED7A-65EE-F46F-29AC7046DC20}"/>
              </a:ext>
            </a:extLst>
          </p:cNvPr>
          <p:cNvPicPr>
            <a:picLocks noChangeAspect="1"/>
          </p:cNvPicPr>
          <p:nvPr/>
        </p:nvPicPr>
        <p:blipFill>
          <a:blip r:embed="rId4"/>
          <a:stretch>
            <a:fillRect/>
          </a:stretch>
        </p:blipFill>
        <p:spPr>
          <a:xfrm>
            <a:off x="0" y="2001086"/>
            <a:ext cx="12192000" cy="599038"/>
          </a:xfrm>
          <a:prstGeom prst="rect">
            <a:avLst/>
          </a:prstGeom>
        </p:spPr>
      </p:pic>
      <p:pic>
        <p:nvPicPr>
          <p:cNvPr id="7" name="Picture 6">
            <a:extLst>
              <a:ext uri="{FF2B5EF4-FFF2-40B4-BE49-F238E27FC236}">
                <a16:creationId xmlns:a16="http://schemas.microsoft.com/office/drawing/2014/main" id="{3D5AE0C1-9264-15D3-57E7-4D59CC25A2E3}"/>
              </a:ext>
            </a:extLst>
          </p:cNvPr>
          <p:cNvPicPr>
            <a:picLocks noChangeAspect="1"/>
          </p:cNvPicPr>
          <p:nvPr/>
        </p:nvPicPr>
        <p:blipFill>
          <a:blip r:embed="rId4"/>
          <a:stretch>
            <a:fillRect/>
          </a:stretch>
        </p:blipFill>
        <p:spPr>
          <a:xfrm>
            <a:off x="0" y="2893456"/>
            <a:ext cx="12192000" cy="992743"/>
          </a:xfrm>
          <a:prstGeom prst="rect">
            <a:avLst/>
          </a:prstGeom>
        </p:spPr>
      </p:pic>
      <p:pic>
        <p:nvPicPr>
          <p:cNvPr id="8" name="Picture 7">
            <a:extLst>
              <a:ext uri="{FF2B5EF4-FFF2-40B4-BE49-F238E27FC236}">
                <a16:creationId xmlns:a16="http://schemas.microsoft.com/office/drawing/2014/main" id="{5484D12F-7A97-0C8D-A5C1-E646D532FF3F}"/>
              </a:ext>
            </a:extLst>
          </p:cNvPr>
          <p:cNvPicPr>
            <a:picLocks noChangeAspect="1"/>
          </p:cNvPicPr>
          <p:nvPr/>
        </p:nvPicPr>
        <p:blipFill>
          <a:blip r:embed="rId4"/>
          <a:stretch>
            <a:fillRect/>
          </a:stretch>
        </p:blipFill>
        <p:spPr>
          <a:xfrm>
            <a:off x="0" y="4196104"/>
            <a:ext cx="12192000" cy="1442696"/>
          </a:xfrm>
          <a:prstGeom prst="rect">
            <a:avLst/>
          </a:prstGeom>
        </p:spPr>
      </p:pic>
      <p:pic>
        <p:nvPicPr>
          <p:cNvPr id="13" name="Picture 12">
            <a:extLst>
              <a:ext uri="{FF2B5EF4-FFF2-40B4-BE49-F238E27FC236}">
                <a16:creationId xmlns:a16="http://schemas.microsoft.com/office/drawing/2014/main" id="{37FFF30D-AE77-55F8-3345-7FBA862F7458}"/>
              </a:ext>
            </a:extLst>
          </p:cNvPr>
          <p:cNvPicPr>
            <a:picLocks noChangeAspect="1"/>
          </p:cNvPicPr>
          <p:nvPr/>
        </p:nvPicPr>
        <p:blipFill>
          <a:blip r:embed="rId4"/>
          <a:stretch>
            <a:fillRect/>
          </a:stretch>
        </p:blipFill>
        <p:spPr>
          <a:xfrm>
            <a:off x="0" y="5963945"/>
            <a:ext cx="12192000" cy="716280"/>
          </a:xfrm>
          <a:prstGeom prst="rect">
            <a:avLst/>
          </a:prstGeom>
        </p:spPr>
      </p:pic>
    </p:spTree>
    <p:extLst>
      <p:ext uri="{BB962C8B-B14F-4D97-AF65-F5344CB8AC3E}">
        <p14:creationId xmlns:p14="http://schemas.microsoft.com/office/powerpoint/2010/main" val="839797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ADEA-FAE8-8FEF-41D4-C3E1C419D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F96B0-D682-D361-9F72-B0474BB73B7B}"/>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EFD44AF5-DE55-585E-3F99-4C57F5C0C7B1}"/>
              </a:ext>
            </a:extLst>
          </p:cNvPr>
          <p:cNvSpPr>
            <a:spLocks noGrp="1"/>
          </p:cNvSpPr>
          <p:nvPr>
            <p:ph idx="1"/>
          </p:nvPr>
        </p:nvSpPr>
        <p:spPr>
          <a:xfrm>
            <a:off x="0" y="1632934"/>
            <a:ext cx="12192000" cy="1857566"/>
          </a:xfrm>
        </p:spPr>
        <p:txBody>
          <a:bodyPr numCol="2"/>
          <a:lstStyle/>
          <a:p>
            <a:pPr marL="0" indent="0">
              <a:buNone/>
            </a:pPr>
            <a:r>
              <a:rPr lang="en-US" sz="1600" dirty="0">
                <a:solidFill>
                  <a:srgbClr val="C00000"/>
                </a:solidFill>
              </a:rPr>
              <a:t>9. List three causes of conflict between a carer and a patient.</a:t>
            </a:r>
          </a:p>
          <a:p>
            <a:pPr marL="0" indent="0">
              <a:buNone/>
            </a:pPr>
            <a:r>
              <a:rPr lang="en-US" sz="1600" dirty="0">
                <a:solidFill>
                  <a:schemeClr val="tx2"/>
                </a:solidFill>
              </a:rPr>
              <a:t>• Poor communication</a:t>
            </a:r>
          </a:p>
          <a:p>
            <a:pPr marL="0" indent="0">
              <a:buNone/>
            </a:pPr>
            <a:r>
              <a:rPr lang="en-US" sz="1600" dirty="0">
                <a:solidFill>
                  <a:schemeClr val="tx2"/>
                </a:solidFill>
              </a:rPr>
              <a:t>• Lack of compromise</a:t>
            </a:r>
          </a:p>
          <a:p>
            <a:pPr marL="0" indent="0">
              <a:buNone/>
            </a:pPr>
            <a:r>
              <a:rPr lang="en-US" sz="1600" dirty="0">
                <a:solidFill>
                  <a:schemeClr val="tx2"/>
                </a:solidFill>
              </a:rPr>
              <a:t>• Needs not met</a:t>
            </a:r>
          </a:p>
          <a:p>
            <a:pPr marL="0" indent="0">
              <a:buNone/>
            </a:pPr>
            <a:r>
              <a:rPr lang="en-US" sz="1600" dirty="0">
                <a:solidFill>
                  <a:schemeClr val="tx2"/>
                </a:solidFill>
              </a:rPr>
              <a:t>• Prejudice</a:t>
            </a:r>
          </a:p>
          <a:p>
            <a:pPr marL="0" indent="0">
              <a:buNone/>
            </a:pPr>
            <a:r>
              <a:rPr lang="en-US" sz="1600" dirty="0">
                <a:solidFill>
                  <a:schemeClr val="tx2"/>
                </a:solidFill>
              </a:rPr>
              <a:t>• Intolerance</a:t>
            </a:r>
          </a:p>
          <a:p>
            <a:pPr marL="0" indent="0">
              <a:buNone/>
            </a:pPr>
            <a:endParaRPr lang="en-US" sz="1600" dirty="0">
              <a:solidFill>
                <a:schemeClr val="tx2"/>
              </a:solidFill>
            </a:endParaRPr>
          </a:p>
          <a:p>
            <a:pPr marL="0" indent="0">
              <a:buNone/>
            </a:pPr>
            <a:r>
              <a:rPr lang="en-US" sz="1600" dirty="0">
                <a:solidFill>
                  <a:schemeClr val="tx2"/>
                </a:solidFill>
              </a:rPr>
              <a:t>• Self- interest</a:t>
            </a:r>
          </a:p>
          <a:p>
            <a:pPr marL="0" indent="0">
              <a:buNone/>
            </a:pPr>
            <a:r>
              <a:rPr lang="en-US" sz="1600" dirty="0">
                <a:solidFill>
                  <a:schemeClr val="tx2"/>
                </a:solidFill>
              </a:rPr>
              <a:t>• Ignorance</a:t>
            </a:r>
          </a:p>
          <a:p>
            <a:pPr marL="0" indent="0">
              <a:buNone/>
            </a:pPr>
            <a:r>
              <a:rPr lang="en-US" sz="1600" dirty="0">
                <a:solidFill>
                  <a:schemeClr val="tx2"/>
                </a:solidFill>
              </a:rPr>
              <a:t>• Desire for power</a:t>
            </a:r>
          </a:p>
          <a:p>
            <a:pPr marL="0" indent="0">
              <a:buNone/>
            </a:pPr>
            <a:r>
              <a:rPr lang="en-US" sz="1600" dirty="0">
                <a:solidFill>
                  <a:schemeClr val="tx2"/>
                </a:solidFill>
              </a:rPr>
              <a:t>• Lack of empathy</a:t>
            </a:r>
          </a:p>
          <a:p>
            <a:pPr marL="0" indent="0">
              <a:buNone/>
            </a:pPr>
            <a:r>
              <a:rPr lang="en-US" sz="1600" dirty="0">
                <a:solidFill>
                  <a:schemeClr val="tx2"/>
                </a:solidFill>
              </a:rPr>
              <a:t>• Making assumptions</a:t>
            </a:r>
          </a:p>
        </p:txBody>
      </p:sp>
      <p:sp>
        <p:nvSpPr>
          <p:cNvPr id="4" name="Slide Number Placeholder 3">
            <a:extLst>
              <a:ext uri="{FF2B5EF4-FFF2-40B4-BE49-F238E27FC236}">
                <a16:creationId xmlns:a16="http://schemas.microsoft.com/office/drawing/2014/main" id="{0F629AD5-40B1-1B8D-9ACD-F3CD448BEB7F}"/>
              </a:ext>
            </a:extLst>
          </p:cNvPr>
          <p:cNvSpPr>
            <a:spLocks noGrp="1"/>
          </p:cNvSpPr>
          <p:nvPr>
            <p:ph type="sldNum" sz="quarter" idx="10"/>
          </p:nvPr>
        </p:nvSpPr>
        <p:spPr/>
        <p:txBody>
          <a:bodyPr/>
          <a:lstStyle/>
          <a:p>
            <a:fld id="{64EB2DB3-A5DC-4BC2-A05A-23509E293FB0}" type="slidenum">
              <a:rPr lang="en-US" altLang="en-US" smtClean="0"/>
              <a:pPr/>
              <a:t>73</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E2F5F5D5-E8BF-E031-F3E4-AADC0B167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9925E110-2DB0-7AA0-D372-98250C715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52563AB-A6D9-C28C-D78C-5BAAECE34C2E}"/>
              </a:ext>
            </a:extLst>
          </p:cNvPr>
          <p:cNvSpPr txBox="1">
            <a:spLocks/>
          </p:cNvSpPr>
          <p:nvPr/>
        </p:nvSpPr>
        <p:spPr bwMode="auto">
          <a:xfrm>
            <a:off x="0" y="3518131"/>
            <a:ext cx="12192000" cy="282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rgbClr val="C00000"/>
                </a:solidFill>
              </a:rPr>
              <a:t>10. Explain two negotiation techniques and how they can help to minimise aggressive behaviour.</a:t>
            </a:r>
          </a:p>
          <a:p>
            <a:pPr marL="0" indent="0">
              <a:buFontTx/>
              <a:buNone/>
            </a:pPr>
            <a:r>
              <a:rPr lang="en-US" sz="1600" kern="0" dirty="0">
                <a:solidFill>
                  <a:schemeClr val="tx2"/>
                </a:solidFill>
              </a:rPr>
              <a:t>• Identify the problem or reason for conflict and all its working parts- Take the time to unpack the issue by identifying what is causing it, who or what is causing it, how long has it been occurring for, when and in what situation is the issue arising and what is causing the issue to be most upsetting and frustrating for the patient or client.</a:t>
            </a:r>
          </a:p>
          <a:p>
            <a:pPr marL="0" indent="0">
              <a:buFontTx/>
              <a:buNone/>
            </a:pPr>
            <a:r>
              <a:rPr lang="en-US" sz="1600" kern="0" dirty="0">
                <a:solidFill>
                  <a:schemeClr val="tx2"/>
                </a:solidFill>
              </a:rPr>
              <a:t>• Identify and explore what needs to be done to address the conflict and a range of possible solutions- The patient or client needs to feel that you are really listening to them, are empathetic to their situation and care about helping them.</a:t>
            </a:r>
          </a:p>
          <a:p>
            <a:pPr marL="0" indent="0">
              <a:buFontTx/>
              <a:buNone/>
            </a:pPr>
            <a:r>
              <a:rPr lang="en-US" sz="1600" kern="0" dirty="0">
                <a:solidFill>
                  <a:schemeClr val="tx2"/>
                </a:solidFill>
              </a:rPr>
              <a:t>• Select a solution and implement it- Make sure that you continually communicate with the patient or client involved and assure them that you are working on achieving the solution that was negotiated and agreed to.</a:t>
            </a:r>
          </a:p>
          <a:p>
            <a:pPr marL="0" indent="0">
              <a:buFontTx/>
              <a:buNone/>
            </a:pPr>
            <a:r>
              <a:rPr lang="en-US" sz="1600" kern="0" dirty="0">
                <a:solidFill>
                  <a:schemeClr val="tx2"/>
                </a:solidFill>
              </a:rPr>
              <a:t>• Review and determine the solution’s success- Speak directly to the patient or client to find out if they are satisfied with the outcome and if they feel that the solution chosen was effective in achieving the desired goal.</a:t>
            </a:r>
            <a:endParaRPr lang="en-AU" sz="1600" kern="0" dirty="0">
              <a:solidFill>
                <a:schemeClr val="tx2"/>
              </a:solidFill>
            </a:endParaRPr>
          </a:p>
        </p:txBody>
      </p:sp>
      <p:pic>
        <p:nvPicPr>
          <p:cNvPr id="7" name="Picture 6">
            <a:extLst>
              <a:ext uri="{FF2B5EF4-FFF2-40B4-BE49-F238E27FC236}">
                <a16:creationId xmlns:a16="http://schemas.microsoft.com/office/drawing/2014/main" id="{E47D43B4-74F5-40FC-BC98-B97E9DCE268D}"/>
              </a:ext>
            </a:extLst>
          </p:cNvPr>
          <p:cNvPicPr>
            <a:picLocks noChangeAspect="1"/>
          </p:cNvPicPr>
          <p:nvPr/>
        </p:nvPicPr>
        <p:blipFill>
          <a:blip r:embed="rId4"/>
          <a:stretch>
            <a:fillRect/>
          </a:stretch>
        </p:blipFill>
        <p:spPr>
          <a:xfrm>
            <a:off x="8510" y="2018776"/>
            <a:ext cx="12192000" cy="1442696"/>
          </a:xfrm>
          <a:prstGeom prst="rect">
            <a:avLst/>
          </a:prstGeom>
        </p:spPr>
      </p:pic>
      <p:pic>
        <p:nvPicPr>
          <p:cNvPr id="8" name="Picture 7">
            <a:extLst>
              <a:ext uri="{FF2B5EF4-FFF2-40B4-BE49-F238E27FC236}">
                <a16:creationId xmlns:a16="http://schemas.microsoft.com/office/drawing/2014/main" id="{D1CCDB10-8773-A7D9-A0CB-1FE05E694892}"/>
              </a:ext>
            </a:extLst>
          </p:cNvPr>
          <p:cNvPicPr>
            <a:picLocks noChangeAspect="1"/>
          </p:cNvPicPr>
          <p:nvPr/>
        </p:nvPicPr>
        <p:blipFill>
          <a:blip r:embed="rId4"/>
          <a:stretch>
            <a:fillRect/>
          </a:stretch>
        </p:blipFill>
        <p:spPr>
          <a:xfrm>
            <a:off x="8510" y="3876341"/>
            <a:ext cx="12192000" cy="2364801"/>
          </a:xfrm>
          <a:prstGeom prst="rect">
            <a:avLst/>
          </a:prstGeom>
        </p:spPr>
      </p:pic>
    </p:spTree>
    <p:extLst>
      <p:ext uri="{BB962C8B-B14F-4D97-AF65-F5344CB8AC3E}">
        <p14:creationId xmlns:p14="http://schemas.microsoft.com/office/powerpoint/2010/main" val="4103150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B560-AD4F-68C6-0F99-6620A3063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9D7F1-86F8-3C7A-35AD-7C58AE9EF020}"/>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D36EF094-2ED5-4CAC-0277-5FF46091A510}"/>
              </a:ext>
            </a:extLst>
          </p:cNvPr>
          <p:cNvSpPr>
            <a:spLocks noGrp="1"/>
          </p:cNvSpPr>
          <p:nvPr>
            <p:ph idx="1"/>
          </p:nvPr>
        </p:nvSpPr>
        <p:spPr>
          <a:xfrm>
            <a:off x="0" y="1525459"/>
            <a:ext cx="12192000" cy="3546417"/>
          </a:xfrm>
        </p:spPr>
        <p:txBody>
          <a:bodyPr/>
          <a:lstStyle/>
          <a:p>
            <a:pPr marL="0" indent="0">
              <a:buNone/>
            </a:pPr>
            <a:r>
              <a:rPr lang="en-US" sz="1600" dirty="0">
                <a:solidFill>
                  <a:srgbClr val="C00000"/>
                </a:solidFill>
              </a:rPr>
              <a:t>11. Describe what is meant by the term, “Cause and Effect”.</a:t>
            </a:r>
          </a:p>
          <a:p>
            <a:pPr marL="0" indent="0">
              <a:buNone/>
            </a:pPr>
            <a:r>
              <a:rPr lang="en-US" sz="1600" dirty="0">
                <a:solidFill>
                  <a:schemeClr val="tx2"/>
                </a:solidFill>
              </a:rPr>
              <a:t>This is when one action or event can become the result of another. It is usually the relationship between events or things. A simple example could be when someone jumps into a pool. This causes water to spray everywhere which effects the comfort of others who now are wet as a result. </a:t>
            </a:r>
          </a:p>
          <a:p>
            <a:pPr marL="0" indent="0">
              <a:buNone/>
            </a:pPr>
            <a:r>
              <a:rPr lang="en-US" sz="1600" dirty="0">
                <a:solidFill>
                  <a:srgbClr val="C00000"/>
                </a:solidFill>
              </a:rPr>
              <a:t>12. Why is it essential when working in the community services industry, you are able to challenge behaviours of concern?</a:t>
            </a:r>
          </a:p>
          <a:p>
            <a:pPr marL="0" indent="0">
              <a:buNone/>
            </a:pPr>
            <a:r>
              <a:rPr lang="en-US" sz="1600" dirty="0">
                <a:solidFill>
                  <a:schemeClr val="tx2"/>
                </a:solidFill>
              </a:rPr>
              <a:t>Changing a behaviour of concern is essential as it outlines options to the patient on how they can change or improve their current behaviour. </a:t>
            </a:r>
          </a:p>
          <a:p>
            <a:pPr marL="0" indent="0">
              <a:buNone/>
            </a:pPr>
            <a:r>
              <a:rPr lang="en-US" sz="1600" dirty="0">
                <a:solidFill>
                  <a:srgbClr val="C00000"/>
                </a:solidFill>
              </a:rPr>
              <a:t>13. Describe the implication of continued behaviours of concern.</a:t>
            </a:r>
          </a:p>
          <a:p>
            <a:pPr marL="0" indent="0">
              <a:buNone/>
            </a:pPr>
            <a:r>
              <a:rPr lang="en-US" sz="1600" dirty="0">
                <a:solidFill>
                  <a:schemeClr val="tx2"/>
                </a:solidFill>
              </a:rPr>
              <a:t>When a client continues to demonstrate behaviours of concern (depending on the behaviours), they can become a greater hazard to themselves and those around them. They’re continued behaviour could have an impact on their health and well-being and create additional long term health issues. A person who continues behaving in concerning ways may </a:t>
            </a:r>
            <a:r>
              <a:rPr lang="en-US" sz="1600" dirty="0" err="1">
                <a:solidFill>
                  <a:schemeClr val="tx2"/>
                </a:solidFill>
              </a:rPr>
              <a:t>jeopardise</a:t>
            </a:r>
            <a:r>
              <a:rPr lang="en-US" sz="1600" dirty="0">
                <a:solidFill>
                  <a:schemeClr val="tx2"/>
                </a:solidFill>
              </a:rPr>
              <a:t> their access to community facilities and become an increased physical safety risk. </a:t>
            </a:r>
          </a:p>
          <a:p>
            <a:pPr marL="0" indent="0">
              <a:buNone/>
            </a:pPr>
            <a:r>
              <a:rPr lang="en-US" sz="1600" dirty="0">
                <a:solidFill>
                  <a:srgbClr val="C00000"/>
                </a:solidFill>
              </a:rPr>
              <a:t>14. What are three things you can do to ensure the personal safety of yourself and others?</a:t>
            </a:r>
          </a:p>
        </p:txBody>
      </p:sp>
      <p:sp>
        <p:nvSpPr>
          <p:cNvPr id="4" name="Slide Number Placeholder 3">
            <a:extLst>
              <a:ext uri="{FF2B5EF4-FFF2-40B4-BE49-F238E27FC236}">
                <a16:creationId xmlns:a16="http://schemas.microsoft.com/office/drawing/2014/main" id="{62C9E15B-5F50-7155-8BE9-D38B8E48E005}"/>
              </a:ext>
            </a:extLst>
          </p:cNvPr>
          <p:cNvSpPr>
            <a:spLocks noGrp="1"/>
          </p:cNvSpPr>
          <p:nvPr>
            <p:ph type="sldNum" sz="quarter" idx="10"/>
          </p:nvPr>
        </p:nvSpPr>
        <p:spPr/>
        <p:txBody>
          <a:bodyPr/>
          <a:lstStyle/>
          <a:p>
            <a:fld id="{64EB2DB3-A5DC-4BC2-A05A-23509E293FB0}" type="slidenum">
              <a:rPr lang="en-US" altLang="en-US" smtClean="0"/>
              <a:pPr/>
              <a:t>74</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783A5D4F-AD66-18CB-C711-174D46935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6F64DA79-AB3E-1A44-D0E0-878F7A230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90D8114-7DE2-8C17-2CBD-3292A1EF9259}"/>
              </a:ext>
            </a:extLst>
          </p:cNvPr>
          <p:cNvSpPr txBox="1">
            <a:spLocks/>
          </p:cNvSpPr>
          <p:nvPr/>
        </p:nvSpPr>
        <p:spPr bwMode="auto">
          <a:xfrm>
            <a:off x="0" y="5009696"/>
            <a:ext cx="12192000" cy="184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Be prepared</a:t>
            </a:r>
          </a:p>
          <a:p>
            <a:pPr marL="0" indent="0">
              <a:buFontTx/>
              <a:buNone/>
            </a:pPr>
            <a:r>
              <a:rPr lang="en-US" sz="1600" kern="0" dirty="0">
                <a:solidFill>
                  <a:schemeClr val="tx2"/>
                </a:solidFill>
              </a:rPr>
              <a:t>• Be alert </a:t>
            </a:r>
          </a:p>
          <a:p>
            <a:pPr marL="0" indent="0">
              <a:buFontTx/>
              <a:buNone/>
            </a:pPr>
            <a:r>
              <a:rPr lang="en-US" sz="1600" kern="0" dirty="0">
                <a:solidFill>
                  <a:schemeClr val="tx2"/>
                </a:solidFill>
              </a:rPr>
              <a:t>• Know your patients/ clients</a:t>
            </a:r>
          </a:p>
          <a:p>
            <a:pPr marL="0" indent="0">
              <a:buFontTx/>
              <a:buNone/>
            </a:pPr>
            <a:r>
              <a:rPr lang="en-US" sz="1600" kern="0" dirty="0">
                <a:solidFill>
                  <a:schemeClr val="tx2"/>
                </a:solidFill>
              </a:rPr>
              <a:t>• Stay calm and in control</a:t>
            </a:r>
          </a:p>
          <a:p>
            <a:pPr marL="0" indent="0">
              <a:buFontTx/>
              <a:buNone/>
            </a:pPr>
            <a:r>
              <a:rPr lang="en-US" sz="1600" kern="0" dirty="0">
                <a:solidFill>
                  <a:schemeClr val="tx2"/>
                </a:solidFill>
              </a:rPr>
              <a:t>• Don’t stand directly in front of someone</a:t>
            </a:r>
          </a:p>
          <a:p>
            <a:pPr marL="0" indent="0">
              <a:buFontTx/>
              <a:buNone/>
            </a:pPr>
            <a:r>
              <a:rPr lang="en-US" sz="1600" kern="0" dirty="0">
                <a:solidFill>
                  <a:schemeClr val="tx2"/>
                </a:solidFill>
              </a:rPr>
              <a:t>• Survey the area and make sure it is safe</a:t>
            </a:r>
          </a:p>
          <a:p>
            <a:pPr marL="0" indent="0">
              <a:buFontTx/>
              <a:buNone/>
            </a:pPr>
            <a:r>
              <a:rPr lang="en-US" sz="1600" kern="0" dirty="0">
                <a:solidFill>
                  <a:schemeClr val="tx2"/>
                </a:solidFill>
              </a:rPr>
              <a:t>• Have an exit strategy </a:t>
            </a:r>
          </a:p>
          <a:p>
            <a:pPr marL="0" indent="0">
              <a:buFontTx/>
              <a:buNone/>
            </a:pPr>
            <a:r>
              <a:rPr lang="en-US" sz="1600" kern="0" dirty="0">
                <a:solidFill>
                  <a:schemeClr val="tx2"/>
                </a:solidFill>
              </a:rPr>
              <a:t>• Ask staff for assistance</a:t>
            </a:r>
          </a:p>
          <a:p>
            <a:pPr marL="0" indent="0">
              <a:buFontTx/>
              <a:buNone/>
            </a:pPr>
            <a:r>
              <a:rPr lang="en-US" sz="1600" kern="0" dirty="0">
                <a:solidFill>
                  <a:schemeClr val="tx2"/>
                </a:solidFill>
              </a:rPr>
              <a:t>• Avoid attending to a patient without notifying someone of your where abouts</a:t>
            </a:r>
          </a:p>
          <a:p>
            <a:pPr marL="0" indent="0">
              <a:buFontTx/>
              <a:buNone/>
            </a:pPr>
            <a:r>
              <a:rPr lang="en-US" sz="1600" kern="0" dirty="0">
                <a:solidFill>
                  <a:schemeClr val="tx2"/>
                </a:solidFill>
              </a:rPr>
              <a:t>• Defend your self </a:t>
            </a:r>
            <a:endParaRPr lang="en-AU" sz="1600" kern="0" dirty="0">
              <a:solidFill>
                <a:schemeClr val="tx2"/>
              </a:solidFill>
            </a:endParaRPr>
          </a:p>
        </p:txBody>
      </p:sp>
      <p:pic>
        <p:nvPicPr>
          <p:cNvPr id="7" name="Picture 6">
            <a:extLst>
              <a:ext uri="{FF2B5EF4-FFF2-40B4-BE49-F238E27FC236}">
                <a16:creationId xmlns:a16="http://schemas.microsoft.com/office/drawing/2014/main" id="{BBFD54B9-9182-FC2D-EC6F-894FAC452D67}"/>
              </a:ext>
            </a:extLst>
          </p:cNvPr>
          <p:cNvPicPr>
            <a:picLocks noChangeAspect="1"/>
          </p:cNvPicPr>
          <p:nvPr/>
        </p:nvPicPr>
        <p:blipFill>
          <a:blip r:embed="rId4"/>
          <a:stretch>
            <a:fillRect/>
          </a:stretch>
        </p:blipFill>
        <p:spPr>
          <a:xfrm>
            <a:off x="0" y="1847743"/>
            <a:ext cx="12192000" cy="716280"/>
          </a:xfrm>
          <a:prstGeom prst="rect">
            <a:avLst/>
          </a:prstGeom>
        </p:spPr>
      </p:pic>
      <p:pic>
        <p:nvPicPr>
          <p:cNvPr id="8" name="Picture 7">
            <a:extLst>
              <a:ext uri="{FF2B5EF4-FFF2-40B4-BE49-F238E27FC236}">
                <a16:creationId xmlns:a16="http://schemas.microsoft.com/office/drawing/2014/main" id="{CD7552DD-6025-8774-041F-E04F03FEE1A6}"/>
              </a:ext>
            </a:extLst>
          </p:cNvPr>
          <p:cNvPicPr>
            <a:picLocks noChangeAspect="1"/>
          </p:cNvPicPr>
          <p:nvPr/>
        </p:nvPicPr>
        <p:blipFill>
          <a:blip r:embed="rId4"/>
          <a:stretch>
            <a:fillRect/>
          </a:stretch>
        </p:blipFill>
        <p:spPr>
          <a:xfrm>
            <a:off x="0" y="2940527"/>
            <a:ext cx="12192000" cy="488473"/>
          </a:xfrm>
          <a:prstGeom prst="rect">
            <a:avLst/>
          </a:prstGeom>
        </p:spPr>
      </p:pic>
      <p:pic>
        <p:nvPicPr>
          <p:cNvPr id="9" name="Picture 8">
            <a:extLst>
              <a:ext uri="{FF2B5EF4-FFF2-40B4-BE49-F238E27FC236}">
                <a16:creationId xmlns:a16="http://schemas.microsoft.com/office/drawing/2014/main" id="{8F264526-6E9C-49BE-F47F-A2984AF457B2}"/>
              </a:ext>
            </a:extLst>
          </p:cNvPr>
          <p:cNvPicPr>
            <a:picLocks noChangeAspect="1"/>
          </p:cNvPicPr>
          <p:nvPr/>
        </p:nvPicPr>
        <p:blipFill>
          <a:blip r:embed="rId4"/>
          <a:stretch>
            <a:fillRect/>
          </a:stretch>
        </p:blipFill>
        <p:spPr>
          <a:xfrm>
            <a:off x="0" y="3744394"/>
            <a:ext cx="12192000" cy="1060702"/>
          </a:xfrm>
          <a:prstGeom prst="rect">
            <a:avLst/>
          </a:prstGeom>
        </p:spPr>
      </p:pic>
      <p:pic>
        <p:nvPicPr>
          <p:cNvPr id="10" name="Picture 9">
            <a:extLst>
              <a:ext uri="{FF2B5EF4-FFF2-40B4-BE49-F238E27FC236}">
                <a16:creationId xmlns:a16="http://schemas.microsoft.com/office/drawing/2014/main" id="{95295F3E-DC75-5073-0906-E7F334D2EDAE}"/>
              </a:ext>
            </a:extLst>
          </p:cNvPr>
          <p:cNvPicPr>
            <a:picLocks noChangeAspect="1"/>
          </p:cNvPicPr>
          <p:nvPr/>
        </p:nvPicPr>
        <p:blipFill>
          <a:blip r:embed="rId4"/>
          <a:stretch>
            <a:fillRect/>
          </a:stretch>
        </p:blipFill>
        <p:spPr>
          <a:xfrm>
            <a:off x="-14514" y="5031342"/>
            <a:ext cx="12192000" cy="1786124"/>
          </a:xfrm>
          <a:prstGeom prst="rect">
            <a:avLst/>
          </a:prstGeom>
        </p:spPr>
      </p:pic>
    </p:spTree>
    <p:extLst>
      <p:ext uri="{BB962C8B-B14F-4D97-AF65-F5344CB8AC3E}">
        <p14:creationId xmlns:p14="http://schemas.microsoft.com/office/powerpoint/2010/main" val="2279694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69871-BD0E-2734-DBD5-0C502AF7A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CEF8A-CD26-AA1F-7190-C66F023921EC}"/>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A16D7A1F-2501-5FFA-98DE-8ADF9025A20F}"/>
              </a:ext>
            </a:extLst>
          </p:cNvPr>
          <p:cNvSpPr>
            <a:spLocks noGrp="1"/>
          </p:cNvSpPr>
          <p:nvPr>
            <p:ph idx="1"/>
          </p:nvPr>
        </p:nvSpPr>
        <p:spPr>
          <a:xfrm>
            <a:off x="0" y="1605303"/>
            <a:ext cx="12192000" cy="4519726"/>
          </a:xfrm>
        </p:spPr>
        <p:txBody>
          <a:bodyPr/>
          <a:lstStyle/>
          <a:p>
            <a:pPr marL="0" indent="0">
              <a:buNone/>
            </a:pPr>
            <a:r>
              <a:rPr lang="en-US" sz="1600" dirty="0">
                <a:solidFill>
                  <a:srgbClr val="C00000"/>
                </a:solidFill>
              </a:rPr>
              <a:t>15. What are three things should know to ensure that reported incidents are done so to comply with organisational policies and guidelines? </a:t>
            </a:r>
          </a:p>
          <a:p>
            <a:pPr marL="0" indent="0">
              <a:buNone/>
            </a:pPr>
            <a:r>
              <a:rPr lang="en-US" sz="1600" dirty="0">
                <a:solidFill>
                  <a:schemeClr val="tx2"/>
                </a:solidFill>
              </a:rPr>
              <a:t>• Know how to take messages</a:t>
            </a:r>
          </a:p>
          <a:p>
            <a:pPr marL="0" indent="0">
              <a:buNone/>
            </a:pPr>
            <a:r>
              <a:rPr lang="en-US" sz="1600" dirty="0">
                <a:solidFill>
                  <a:schemeClr val="tx2"/>
                </a:solidFill>
              </a:rPr>
              <a:t>• Know how to communicate in writing with each other</a:t>
            </a:r>
          </a:p>
          <a:p>
            <a:pPr marL="0" indent="0">
              <a:buNone/>
            </a:pPr>
            <a:r>
              <a:rPr lang="en-US" sz="1600" dirty="0">
                <a:solidFill>
                  <a:schemeClr val="tx2"/>
                </a:solidFill>
              </a:rPr>
              <a:t>• know how forms and reports should be written</a:t>
            </a:r>
          </a:p>
          <a:p>
            <a:pPr marL="0" indent="0">
              <a:buNone/>
            </a:pPr>
            <a:r>
              <a:rPr lang="en-US" sz="1600" dirty="0">
                <a:solidFill>
                  <a:schemeClr val="tx2"/>
                </a:solidFill>
              </a:rPr>
              <a:t>• know which forms to use for specific purposes</a:t>
            </a:r>
          </a:p>
          <a:p>
            <a:pPr marL="0" indent="0">
              <a:buNone/>
            </a:pPr>
            <a:r>
              <a:rPr lang="en-US" sz="1600" dirty="0">
                <a:solidFill>
                  <a:schemeClr val="tx2"/>
                </a:solidFill>
              </a:rPr>
              <a:t>• know who signs written documents</a:t>
            </a:r>
          </a:p>
          <a:p>
            <a:pPr marL="0" indent="0">
              <a:buNone/>
            </a:pPr>
            <a:r>
              <a:rPr lang="en-US" sz="1600" dirty="0">
                <a:solidFill>
                  <a:schemeClr val="tx2"/>
                </a:solidFill>
              </a:rPr>
              <a:t>• know who has authority to write on behalf of the organisation</a:t>
            </a:r>
          </a:p>
          <a:p>
            <a:pPr marL="0" indent="0">
              <a:buNone/>
            </a:pPr>
            <a:r>
              <a:rPr lang="en-US" sz="1600" dirty="0">
                <a:solidFill>
                  <a:schemeClr val="tx2"/>
                </a:solidFill>
              </a:rPr>
              <a:t>• know how incoming and outgoing communications are handled</a:t>
            </a:r>
          </a:p>
          <a:p>
            <a:pPr marL="0" indent="0">
              <a:buNone/>
            </a:pPr>
            <a:r>
              <a:rPr lang="en-US" sz="1600" dirty="0">
                <a:solidFill>
                  <a:schemeClr val="tx2"/>
                </a:solidFill>
              </a:rPr>
              <a:t>• know how quickly documentation needs to be completed</a:t>
            </a:r>
          </a:p>
          <a:p>
            <a:pPr marL="0" indent="0">
              <a:buNone/>
            </a:pPr>
            <a:r>
              <a:rPr lang="en-US" sz="1600" dirty="0">
                <a:solidFill>
                  <a:schemeClr val="tx2"/>
                </a:solidFill>
              </a:rPr>
              <a:t>• know how to store and protect private information.</a:t>
            </a:r>
          </a:p>
          <a:p>
            <a:pPr marL="0" indent="0">
              <a:buNone/>
            </a:pPr>
            <a:r>
              <a:rPr lang="en-US" sz="1600" dirty="0">
                <a:solidFill>
                  <a:srgbClr val="C00000"/>
                </a:solidFill>
              </a:rPr>
              <a:t>16. Describe what an “Intervention” is.</a:t>
            </a:r>
          </a:p>
          <a:p>
            <a:pPr marL="0" indent="0">
              <a:buNone/>
            </a:pPr>
            <a:r>
              <a:rPr lang="en-US" sz="1600" dirty="0">
                <a:solidFill>
                  <a:schemeClr val="tx2"/>
                </a:solidFill>
              </a:rPr>
              <a:t>An intervention in a Community Services environment is when you deliberately interfere with a condition or process. For example, you could have a friend that is an addict and you have noticed that they have started to self-harm. What could happen here is, the family could all get together and deliberate and then approach your friend and suggest they be admitted for special care and treatment.</a:t>
            </a:r>
          </a:p>
          <a:p>
            <a:pPr marL="0" indent="0">
              <a:buNone/>
            </a:pPr>
            <a:r>
              <a:rPr lang="en-US" sz="1600" dirty="0">
                <a:solidFill>
                  <a:srgbClr val="C00000"/>
                </a:solidFill>
              </a:rPr>
              <a:t>17. What are four key aspects of report preparation?</a:t>
            </a:r>
          </a:p>
        </p:txBody>
      </p:sp>
      <p:sp>
        <p:nvSpPr>
          <p:cNvPr id="4" name="Slide Number Placeholder 3">
            <a:extLst>
              <a:ext uri="{FF2B5EF4-FFF2-40B4-BE49-F238E27FC236}">
                <a16:creationId xmlns:a16="http://schemas.microsoft.com/office/drawing/2014/main" id="{F8A8C0C8-3DBB-800E-E773-33B65C1CAFDB}"/>
              </a:ext>
            </a:extLst>
          </p:cNvPr>
          <p:cNvSpPr>
            <a:spLocks noGrp="1"/>
          </p:cNvSpPr>
          <p:nvPr>
            <p:ph type="sldNum" sz="quarter" idx="10"/>
          </p:nvPr>
        </p:nvSpPr>
        <p:spPr/>
        <p:txBody>
          <a:bodyPr/>
          <a:lstStyle/>
          <a:p>
            <a:fld id="{64EB2DB3-A5DC-4BC2-A05A-23509E293FB0}" type="slidenum">
              <a:rPr lang="en-US" altLang="en-US" smtClean="0"/>
              <a:pPr/>
              <a:t>75</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063E38D1-F25B-DCDC-D78A-01FCCCC49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D4D14541-534C-83D3-05ED-841670B3E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87FC490-B54B-8211-B043-32B403E68166}"/>
              </a:ext>
            </a:extLst>
          </p:cNvPr>
          <p:cNvSpPr txBox="1">
            <a:spLocks/>
          </p:cNvSpPr>
          <p:nvPr/>
        </p:nvSpPr>
        <p:spPr bwMode="auto">
          <a:xfrm>
            <a:off x="0" y="6125029"/>
            <a:ext cx="12192000" cy="59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The safe storage of patient records</a:t>
            </a:r>
          </a:p>
          <a:p>
            <a:pPr marL="0" indent="0">
              <a:buFontTx/>
              <a:buNone/>
            </a:pPr>
            <a:r>
              <a:rPr lang="en-US" sz="1600" kern="0" dirty="0">
                <a:solidFill>
                  <a:schemeClr val="tx2"/>
                </a:solidFill>
              </a:rPr>
              <a:t>• Security of records, reports, and documentation</a:t>
            </a:r>
          </a:p>
          <a:p>
            <a:pPr marL="0" indent="0">
              <a:buFontTx/>
              <a:buNone/>
            </a:pPr>
            <a:r>
              <a:rPr lang="en-US" sz="1600" kern="0" dirty="0">
                <a:solidFill>
                  <a:schemeClr val="tx2"/>
                </a:solidFill>
              </a:rPr>
              <a:t>• Types of documentation to be used</a:t>
            </a:r>
          </a:p>
          <a:p>
            <a:pPr marL="0" indent="0">
              <a:buFontTx/>
              <a:buNone/>
            </a:pPr>
            <a:r>
              <a:rPr lang="en-US" sz="1600" kern="0" dirty="0">
                <a:solidFill>
                  <a:schemeClr val="tx2"/>
                </a:solidFill>
              </a:rPr>
              <a:t>• Confidentiality of information</a:t>
            </a:r>
            <a:endParaRPr lang="en-AU" sz="1600" kern="0" dirty="0">
              <a:solidFill>
                <a:schemeClr val="tx2"/>
              </a:solidFill>
            </a:endParaRPr>
          </a:p>
        </p:txBody>
      </p:sp>
      <p:pic>
        <p:nvPicPr>
          <p:cNvPr id="7" name="Picture 6">
            <a:extLst>
              <a:ext uri="{FF2B5EF4-FFF2-40B4-BE49-F238E27FC236}">
                <a16:creationId xmlns:a16="http://schemas.microsoft.com/office/drawing/2014/main" id="{9443601F-842B-25D2-7406-FABCB2729371}"/>
              </a:ext>
            </a:extLst>
          </p:cNvPr>
          <p:cNvPicPr>
            <a:picLocks noChangeAspect="1"/>
          </p:cNvPicPr>
          <p:nvPr/>
        </p:nvPicPr>
        <p:blipFill>
          <a:blip r:embed="rId4"/>
          <a:stretch>
            <a:fillRect/>
          </a:stretch>
        </p:blipFill>
        <p:spPr>
          <a:xfrm>
            <a:off x="14516" y="2139514"/>
            <a:ext cx="12192000" cy="2679229"/>
          </a:xfrm>
          <a:prstGeom prst="rect">
            <a:avLst/>
          </a:prstGeom>
        </p:spPr>
      </p:pic>
      <p:pic>
        <p:nvPicPr>
          <p:cNvPr id="8" name="Picture 7">
            <a:extLst>
              <a:ext uri="{FF2B5EF4-FFF2-40B4-BE49-F238E27FC236}">
                <a16:creationId xmlns:a16="http://schemas.microsoft.com/office/drawing/2014/main" id="{6A98FEEB-0112-C3EE-299C-181A75D6C86E}"/>
              </a:ext>
            </a:extLst>
          </p:cNvPr>
          <p:cNvPicPr>
            <a:picLocks noChangeAspect="1"/>
          </p:cNvPicPr>
          <p:nvPr/>
        </p:nvPicPr>
        <p:blipFill>
          <a:blip r:embed="rId4"/>
          <a:stretch>
            <a:fillRect/>
          </a:stretch>
        </p:blipFill>
        <p:spPr>
          <a:xfrm>
            <a:off x="14512" y="5108717"/>
            <a:ext cx="12192000" cy="793263"/>
          </a:xfrm>
          <a:prstGeom prst="rect">
            <a:avLst/>
          </a:prstGeom>
        </p:spPr>
      </p:pic>
      <p:pic>
        <p:nvPicPr>
          <p:cNvPr id="9" name="Picture 8">
            <a:extLst>
              <a:ext uri="{FF2B5EF4-FFF2-40B4-BE49-F238E27FC236}">
                <a16:creationId xmlns:a16="http://schemas.microsoft.com/office/drawing/2014/main" id="{CEF497A3-42F6-3B9F-3160-A335E465F840}"/>
              </a:ext>
            </a:extLst>
          </p:cNvPr>
          <p:cNvPicPr>
            <a:picLocks noChangeAspect="1"/>
          </p:cNvPicPr>
          <p:nvPr/>
        </p:nvPicPr>
        <p:blipFill>
          <a:blip r:embed="rId4"/>
          <a:stretch>
            <a:fillRect/>
          </a:stretch>
        </p:blipFill>
        <p:spPr>
          <a:xfrm>
            <a:off x="-2" y="6191954"/>
            <a:ext cx="12192000" cy="488473"/>
          </a:xfrm>
          <a:prstGeom prst="rect">
            <a:avLst/>
          </a:prstGeom>
        </p:spPr>
      </p:pic>
    </p:spTree>
    <p:extLst>
      <p:ext uri="{BB962C8B-B14F-4D97-AF65-F5344CB8AC3E}">
        <p14:creationId xmlns:p14="http://schemas.microsoft.com/office/powerpoint/2010/main" val="2070171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0E39-5B70-FFC5-75B2-09493FE90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76476-C61E-36C4-BE27-9CF5634E9401}"/>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E0148E9B-AD80-7E81-181E-CE5CB44577A8}"/>
              </a:ext>
            </a:extLst>
          </p:cNvPr>
          <p:cNvSpPr>
            <a:spLocks noGrp="1"/>
          </p:cNvSpPr>
          <p:nvPr>
            <p:ph idx="1"/>
          </p:nvPr>
        </p:nvSpPr>
        <p:spPr>
          <a:xfrm>
            <a:off x="0" y="1681271"/>
            <a:ext cx="12192000" cy="4342157"/>
          </a:xfrm>
        </p:spPr>
        <p:txBody>
          <a:bodyPr/>
          <a:lstStyle/>
          <a:p>
            <a:pPr marL="0" indent="0">
              <a:buNone/>
            </a:pPr>
            <a:r>
              <a:rPr lang="en-US" sz="1600" dirty="0">
                <a:solidFill>
                  <a:srgbClr val="C00000"/>
                </a:solidFill>
              </a:rPr>
              <a:t>18. What are three things that you can do to maintain the currency of workplace records and documents?</a:t>
            </a:r>
          </a:p>
          <a:p>
            <a:pPr marL="0" indent="0">
              <a:buNone/>
            </a:pPr>
            <a:r>
              <a:rPr lang="en-US" sz="1600" dirty="0">
                <a:solidFill>
                  <a:schemeClr val="tx2"/>
                </a:solidFill>
              </a:rPr>
              <a:t>• Checking the accuracy of dates and times</a:t>
            </a:r>
          </a:p>
          <a:p>
            <a:pPr marL="0" indent="0">
              <a:buNone/>
            </a:pPr>
            <a:r>
              <a:rPr lang="en-US" sz="1600" dirty="0">
                <a:solidFill>
                  <a:schemeClr val="tx2"/>
                </a:solidFill>
              </a:rPr>
              <a:t>• Appropriate staff have signed the document/s</a:t>
            </a:r>
          </a:p>
          <a:p>
            <a:pPr marL="0" indent="0">
              <a:buNone/>
            </a:pPr>
            <a:r>
              <a:rPr lang="en-US" sz="1600" dirty="0">
                <a:solidFill>
                  <a:schemeClr val="tx2"/>
                </a:solidFill>
              </a:rPr>
              <a:t>• Updating patient information according to the organisation’s policies and</a:t>
            </a:r>
          </a:p>
          <a:p>
            <a:pPr marL="0" indent="0">
              <a:buNone/>
            </a:pPr>
            <a:r>
              <a:rPr lang="en-US" sz="1600" dirty="0">
                <a:solidFill>
                  <a:schemeClr val="tx2"/>
                </a:solidFill>
              </a:rPr>
              <a:t>• procedures</a:t>
            </a:r>
          </a:p>
          <a:p>
            <a:pPr marL="0" indent="0">
              <a:buNone/>
            </a:pPr>
            <a:r>
              <a:rPr lang="en-US" sz="1600" dirty="0">
                <a:solidFill>
                  <a:schemeClr val="tx2"/>
                </a:solidFill>
              </a:rPr>
              <a:t>• Maintaining an efficient filing system where documentation can be easily</a:t>
            </a:r>
          </a:p>
          <a:p>
            <a:pPr marL="0" indent="0">
              <a:buNone/>
            </a:pPr>
            <a:r>
              <a:rPr lang="en-US" sz="1600" dirty="0">
                <a:solidFill>
                  <a:schemeClr val="tx2"/>
                </a:solidFill>
              </a:rPr>
              <a:t>• recovered</a:t>
            </a:r>
          </a:p>
          <a:p>
            <a:pPr marL="0" indent="0">
              <a:buNone/>
            </a:pPr>
            <a:r>
              <a:rPr lang="en-US" sz="1600" dirty="0">
                <a:solidFill>
                  <a:schemeClr val="tx2"/>
                </a:solidFill>
              </a:rPr>
              <a:t>• Dispose of outdated information according to the organisation’s policies</a:t>
            </a:r>
          </a:p>
          <a:p>
            <a:pPr marL="0" indent="0">
              <a:buNone/>
            </a:pPr>
            <a:r>
              <a:rPr lang="en-US" sz="1600" dirty="0">
                <a:solidFill>
                  <a:schemeClr val="tx2"/>
                </a:solidFill>
              </a:rPr>
              <a:t>• Private and confidential documents are filed in the appropriate place.</a:t>
            </a:r>
          </a:p>
          <a:p>
            <a:pPr marL="0" indent="0">
              <a:buNone/>
            </a:pPr>
            <a:r>
              <a:rPr lang="en-US" sz="1600" dirty="0">
                <a:solidFill>
                  <a:srgbClr val="C00000"/>
                </a:solidFill>
              </a:rPr>
              <a:t>19. Explain the term, “Duty of Care” in a community services context.</a:t>
            </a:r>
          </a:p>
          <a:p>
            <a:pPr marL="0" indent="0">
              <a:buNone/>
            </a:pPr>
            <a:r>
              <a:rPr lang="en-US" sz="1600" dirty="0">
                <a:solidFill>
                  <a:schemeClr val="tx2"/>
                </a:solidFill>
              </a:rPr>
              <a:t>Duty of care is a legal requirement. As a health services worker, you have a responsibility to your clients and patients to reduce or limit the amount of harm or risk they are exposed to. You have a responsibility to foresee any possible dangers that may harm or injure a person in </a:t>
            </a:r>
          </a:p>
          <a:p>
            <a:pPr marL="0" indent="0">
              <a:buNone/>
            </a:pPr>
            <a:r>
              <a:rPr lang="en-US" sz="1600" dirty="0">
                <a:solidFill>
                  <a:schemeClr val="tx2"/>
                </a:solidFill>
              </a:rPr>
              <a:t>your care. Upholding your duty of care obligations is about doing all that is considered to be “reasonable” to foresee any potential dangers or sources of harm and act accordingly.</a:t>
            </a:r>
          </a:p>
          <a:p>
            <a:pPr marL="0" indent="0">
              <a:buNone/>
            </a:pPr>
            <a:r>
              <a:rPr lang="en-US" sz="1600" dirty="0">
                <a:solidFill>
                  <a:srgbClr val="C00000"/>
                </a:solidFill>
              </a:rPr>
              <a:t>20. List three individual human rights.</a:t>
            </a:r>
          </a:p>
        </p:txBody>
      </p:sp>
      <p:sp>
        <p:nvSpPr>
          <p:cNvPr id="4" name="Slide Number Placeholder 3">
            <a:extLst>
              <a:ext uri="{FF2B5EF4-FFF2-40B4-BE49-F238E27FC236}">
                <a16:creationId xmlns:a16="http://schemas.microsoft.com/office/drawing/2014/main" id="{C5F91E34-2631-8A38-7B55-17D4B9D21CD9}"/>
              </a:ext>
            </a:extLst>
          </p:cNvPr>
          <p:cNvSpPr>
            <a:spLocks noGrp="1"/>
          </p:cNvSpPr>
          <p:nvPr>
            <p:ph type="sldNum" sz="quarter" idx="10"/>
          </p:nvPr>
        </p:nvSpPr>
        <p:spPr/>
        <p:txBody>
          <a:bodyPr/>
          <a:lstStyle/>
          <a:p>
            <a:fld id="{64EB2DB3-A5DC-4BC2-A05A-23509E293FB0}" type="slidenum">
              <a:rPr lang="en-US" altLang="en-US" smtClean="0"/>
              <a:pPr/>
              <a:t>76</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61192531-284B-0B20-A907-0F6B93FDB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343B93C8-6899-5CDF-A856-FE5C1D3EB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A41FB9D-9E15-E76D-D45F-22960E8769AD}"/>
              </a:ext>
            </a:extLst>
          </p:cNvPr>
          <p:cNvSpPr txBox="1">
            <a:spLocks/>
          </p:cNvSpPr>
          <p:nvPr/>
        </p:nvSpPr>
        <p:spPr bwMode="auto">
          <a:xfrm>
            <a:off x="0" y="5898012"/>
            <a:ext cx="12192000" cy="60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Franklin Gothic Medium" panose="020B06030201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Franklin Gothic Medium" panose="020B06030201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Franklin Gothic Medium" panose="020B06030201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anose="020B06030201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kern="0" dirty="0">
                <a:solidFill>
                  <a:schemeClr val="tx2"/>
                </a:solidFill>
              </a:rPr>
              <a:t>• Everyone has the right to life</a:t>
            </a:r>
          </a:p>
          <a:p>
            <a:pPr marL="0" indent="0">
              <a:buFontTx/>
              <a:buNone/>
            </a:pPr>
            <a:r>
              <a:rPr lang="en-US" sz="1600" kern="0" dirty="0">
                <a:solidFill>
                  <a:schemeClr val="tx2"/>
                </a:solidFill>
              </a:rPr>
              <a:t>• Everyone has the right to freedom of opinion and expression</a:t>
            </a:r>
          </a:p>
          <a:p>
            <a:pPr marL="0" indent="0">
              <a:buFontTx/>
              <a:buNone/>
            </a:pPr>
            <a:r>
              <a:rPr lang="en-US" sz="1600" kern="0" dirty="0">
                <a:solidFill>
                  <a:schemeClr val="tx2"/>
                </a:solidFill>
              </a:rPr>
              <a:t>• Everyone has the right to rest and leisure</a:t>
            </a:r>
          </a:p>
          <a:p>
            <a:pPr marL="0" indent="0">
              <a:buFontTx/>
              <a:buNone/>
            </a:pPr>
            <a:r>
              <a:rPr lang="en-US" sz="1600" kern="0" dirty="0">
                <a:solidFill>
                  <a:schemeClr val="tx2"/>
                </a:solidFill>
              </a:rPr>
              <a:t>• Everyone has the right to education.</a:t>
            </a:r>
          </a:p>
        </p:txBody>
      </p:sp>
      <p:pic>
        <p:nvPicPr>
          <p:cNvPr id="7" name="Picture 6">
            <a:extLst>
              <a:ext uri="{FF2B5EF4-FFF2-40B4-BE49-F238E27FC236}">
                <a16:creationId xmlns:a16="http://schemas.microsoft.com/office/drawing/2014/main" id="{5FDB74E1-0C01-3B03-6F71-AAE4832D42FD}"/>
              </a:ext>
            </a:extLst>
          </p:cNvPr>
          <p:cNvPicPr>
            <a:picLocks noChangeAspect="1"/>
          </p:cNvPicPr>
          <p:nvPr/>
        </p:nvPicPr>
        <p:blipFill>
          <a:blip r:embed="rId4"/>
          <a:stretch>
            <a:fillRect/>
          </a:stretch>
        </p:blipFill>
        <p:spPr>
          <a:xfrm>
            <a:off x="0" y="2058875"/>
            <a:ext cx="12192000" cy="2251868"/>
          </a:xfrm>
          <a:prstGeom prst="rect">
            <a:avLst/>
          </a:prstGeom>
        </p:spPr>
      </p:pic>
      <p:pic>
        <p:nvPicPr>
          <p:cNvPr id="8" name="Picture 7">
            <a:extLst>
              <a:ext uri="{FF2B5EF4-FFF2-40B4-BE49-F238E27FC236}">
                <a16:creationId xmlns:a16="http://schemas.microsoft.com/office/drawing/2014/main" id="{8189783F-A80E-8FB9-3F5D-39E04E356EFF}"/>
              </a:ext>
            </a:extLst>
          </p:cNvPr>
          <p:cNvPicPr>
            <a:picLocks noChangeAspect="1"/>
          </p:cNvPicPr>
          <p:nvPr/>
        </p:nvPicPr>
        <p:blipFill>
          <a:blip r:embed="rId4"/>
          <a:stretch>
            <a:fillRect/>
          </a:stretch>
        </p:blipFill>
        <p:spPr>
          <a:xfrm>
            <a:off x="0" y="4609189"/>
            <a:ext cx="12192000" cy="1073376"/>
          </a:xfrm>
          <a:prstGeom prst="rect">
            <a:avLst/>
          </a:prstGeom>
        </p:spPr>
      </p:pic>
      <p:pic>
        <p:nvPicPr>
          <p:cNvPr id="9" name="Picture 8">
            <a:extLst>
              <a:ext uri="{FF2B5EF4-FFF2-40B4-BE49-F238E27FC236}">
                <a16:creationId xmlns:a16="http://schemas.microsoft.com/office/drawing/2014/main" id="{20D9A75C-DB57-2131-56BD-C4B6DF1843C7}"/>
              </a:ext>
            </a:extLst>
          </p:cNvPr>
          <p:cNvPicPr>
            <a:picLocks noChangeAspect="1"/>
          </p:cNvPicPr>
          <p:nvPr/>
        </p:nvPicPr>
        <p:blipFill>
          <a:blip r:embed="rId4"/>
          <a:stretch>
            <a:fillRect/>
          </a:stretch>
        </p:blipFill>
        <p:spPr>
          <a:xfrm>
            <a:off x="0" y="6005978"/>
            <a:ext cx="12192000" cy="488473"/>
          </a:xfrm>
          <a:prstGeom prst="rect">
            <a:avLst/>
          </a:prstGeom>
        </p:spPr>
      </p:pic>
    </p:spTree>
    <p:extLst>
      <p:ext uri="{BB962C8B-B14F-4D97-AF65-F5344CB8AC3E}">
        <p14:creationId xmlns:p14="http://schemas.microsoft.com/office/powerpoint/2010/main" val="866809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FF6-3205-20CE-6AF6-BDEF6B573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BA210-EC3E-681C-8509-AF913B32164B}"/>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A841A516-2547-6475-EF06-9F25F17D60AA}"/>
              </a:ext>
            </a:extLst>
          </p:cNvPr>
          <p:cNvSpPr>
            <a:spLocks noGrp="1"/>
          </p:cNvSpPr>
          <p:nvPr>
            <p:ph idx="1"/>
          </p:nvPr>
        </p:nvSpPr>
        <p:spPr>
          <a:xfrm>
            <a:off x="0" y="1707753"/>
            <a:ext cx="12192000" cy="5150247"/>
          </a:xfrm>
        </p:spPr>
        <p:txBody>
          <a:bodyPr/>
          <a:lstStyle/>
          <a:p>
            <a:pPr marL="0" indent="0">
              <a:buNone/>
            </a:pPr>
            <a:r>
              <a:rPr lang="en-US" sz="1600" dirty="0">
                <a:solidFill>
                  <a:srgbClr val="C00000"/>
                </a:solidFill>
              </a:rPr>
              <a:t>21. What are two legal or ethical considerations that need to be addressed when restraining a patient?</a:t>
            </a:r>
          </a:p>
          <a:p>
            <a:pPr marL="0" indent="0">
              <a:buNone/>
            </a:pPr>
            <a:r>
              <a:rPr lang="en-US" sz="1600" dirty="0">
                <a:solidFill>
                  <a:schemeClr val="tx2"/>
                </a:solidFill>
              </a:rPr>
              <a:t>• Safety</a:t>
            </a:r>
          </a:p>
          <a:p>
            <a:pPr marL="0" indent="0">
              <a:buNone/>
            </a:pPr>
            <a:r>
              <a:rPr lang="en-US" sz="1600" dirty="0">
                <a:solidFill>
                  <a:schemeClr val="tx2"/>
                </a:solidFill>
              </a:rPr>
              <a:t>• Wellbeing</a:t>
            </a:r>
          </a:p>
          <a:p>
            <a:pPr marL="0" indent="0">
              <a:buNone/>
            </a:pPr>
            <a:r>
              <a:rPr lang="en-US" sz="1600" dirty="0">
                <a:solidFill>
                  <a:schemeClr val="tx2"/>
                </a:solidFill>
              </a:rPr>
              <a:t>• Dignity </a:t>
            </a:r>
          </a:p>
          <a:p>
            <a:pPr marL="0" indent="0">
              <a:buNone/>
            </a:pPr>
            <a:r>
              <a:rPr lang="en-US" sz="1600" dirty="0">
                <a:solidFill>
                  <a:schemeClr val="tx2"/>
                </a:solidFill>
              </a:rPr>
              <a:t>• Welfare and protection of others (patients, carers, residents, and other staff)</a:t>
            </a:r>
          </a:p>
          <a:p>
            <a:pPr marL="0" indent="0">
              <a:buNone/>
            </a:pPr>
            <a:r>
              <a:rPr lang="en-US" sz="1600" dirty="0">
                <a:solidFill>
                  <a:schemeClr val="tx2"/>
                </a:solidFill>
              </a:rPr>
              <a:t>• Statutory occupational health and safety obligations </a:t>
            </a:r>
          </a:p>
          <a:p>
            <a:pPr marL="0" indent="0">
              <a:buNone/>
            </a:pPr>
            <a:r>
              <a:rPr lang="en-US" sz="1600" dirty="0">
                <a:solidFill>
                  <a:srgbClr val="C00000"/>
                </a:solidFill>
              </a:rPr>
              <a:t>22. What is one legal or ethical consideration relating to patient imprisonment?</a:t>
            </a:r>
          </a:p>
          <a:p>
            <a:pPr marL="0" indent="0">
              <a:buNone/>
            </a:pPr>
            <a:r>
              <a:rPr lang="en-US" sz="1600" dirty="0">
                <a:solidFill>
                  <a:schemeClr val="tx2"/>
                </a:solidFill>
              </a:rPr>
              <a:t>A patient or anyone for that matter has a legal and ethical right to refuse medical treatment.</a:t>
            </a:r>
          </a:p>
          <a:p>
            <a:pPr marL="0" indent="0">
              <a:buNone/>
            </a:pPr>
            <a:r>
              <a:rPr lang="en-US" sz="1600" dirty="0">
                <a:solidFill>
                  <a:srgbClr val="C00000"/>
                </a:solidFill>
              </a:rPr>
              <a:t>23. What are three indicators that a patient is being emotionally abused?</a:t>
            </a:r>
          </a:p>
          <a:p>
            <a:pPr marL="0" indent="0">
              <a:buNone/>
            </a:pPr>
            <a:r>
              <a:rPr lang="en-US" sz="1600" dirty="0">
                <a:solidFill>
                  <a:schemeClr val="tx2"/>
                </a:solidFill>
              </a:rPr>
              <a:t>• low self-esteem </a:t>
            </a:r>
          </a:p>
          <a:p>
            <a:pPr marL="0" indent="0">
              <a:buNone/>
            </a:pPr>
            <a:r>
              <a:rPr lang="en-US" sz="1600" dirty="0">
                <a:solidFill>
                  <a:schemeClr val="tx2"/>
                </a:solidFill>
              </a:rPr>
              <a:t>• appears nervous around caregiver </a:t>
            </a:r>
          </a:p>
          <a:p>
            <a:pPr marL="0" indent="0">
              <a:buNone/>
            </a:pPr>
            <a:r>
              <a:rPr lang="en-US" sz="1600" dirty="0">
                <a:solidFill>
                  <a:schemeClr val="tx2"/>
                </a:solidFill>
              </a:rPr>
              <a:t>• confused </a:t>
            </a:r>
          </a:p>
          <a:p>
            <a:pPr marL="0" indent="0">
              <a:buNone/>
            </a:pPr>
            <a:r>
              <a:rPr lang="en-US" sz="1600" dirty="0">
                <a:solidFill>
                  <a:schemeClr val="tx2"/>
                </a:solidFill>
              </a:rPr>
              <a:t>• suicidal </a:t>
            </a:r>
          </a:p>
          <a:p>
            <a:pPr marL="0" indent="0">
              <a:buNone/>
            </a:pPr>
            <a:r>
              <a:rPr lang="en-US" sz="1600" dirty="0">
                <a:solidFill>
                  <a:schemeClr val="tx2"/>
                </a:solidFill>
              </a:rPr>
              <a:t>• avoids eye contact with caregiver </a:t>
            </a:r>
          </a:p>
          <a:p>
            <a:pPr marL="0" indent="0">
              <a:buNone/>
            </a:pPr>
            <a:r>
              <a:rPr lang="en-US" sz="1600" dirty="0">
                <a:solidFill>
                  <a:schemeClr val="tx2"/>
                </a:solidFill>
              </a:rPr>
              <a:t>• fear of abandonment </a:t>
            </a:r>
          </a:p>
          <a:p>
            <a:pPr marL="0" indent="0">
              <a:buNone/>
            </a:pPr>
            <a:r>
              <a:rPr lang="en-US" sz="1600" dirty="0">
                <a:solidFill>
                  <a:schemeClr val="tx2"/>
                </a:solidFill>
              </a:rPr>
              <a:t>• lethargic/withdrawn</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C757A6BB-C997-9491-78D0-A7AF9AE47E66}"/>
              </a:ext>
            </a:extLst>
          </p:cNvPr>
          <p:cNvSpPr>
            <a:spLocks noGrp="1"/>
          </p:cNvSpPr>
          <p:nvPr>
            <p:ph type="sldNum" sz="quarter" idx="10"/>
          </p:nvPr>
        </p:nvSpPr>
        <p:spPr/>
        <p:txBody>
          <a:bodyPr/>
          <a:lstStyle/>
          <a:p>
            <a:fld id="{64EB2DB3-A5DC-4BC2-A05A-23509E293FB0}" type="slidenum">
              <a:rPr lang="en-US" altLang="en-US" smtClean="0"/>
              <a:pPr/>
              <a:t>77</a:t>
            </a:fld>
            <a:endParaRPr lang="en-US" altLang="en-US"/>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65C68E23-5A72-45FD-3C63-968F010D2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124DF4C2-FB55-14E9-45F1-CC56BC81B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83ADBF-1BB2-15E7-D923-64A54DA9F7B6}"/>
              </a:ext>
            </a:extLst>
          </p:cNvPr>
          <p:cNvPicPr>
            <a:picLocks noChangeAspect="1"/>
          </p:cNvPicPr>
          <p:nvPr/>
        </p:nvPicPr>
        <p:blipFill>
          <a:blip r:embed="rId4"/>
          <a:stretch>
            <a:fillRect/>
          </a:stretch>
        </p:blipFill>
        <p:spPr>
          <a:xfrm>
            <a:off x="0" y="2082128"/>
            <a:ext cx="12192000" cy="1427896"/>
          </a:xfrm>
          <a:prstGeom prst="rect">
            <a:avLst/>
          </a:prstGeom>
        </p:spPr>
      </p:pic>
      <p:pic>
        <p:nvPicPr>
          <p:cNvPr id="7" name="Picture 6">
            <a:extLst>
              <a:ext uri="{FF2B5EF4-FFF2-40B4-BE49-F238E27FC236}">
                <a16:creationId xmlns:a16="http://schemas.microsoft.com/office/drawing/2014/main" id="{C7B27170-5CE1-0B05-3C21-9FE28ED0F42B}"/>
              </a:ext>
            </a:extLst>
          </p:cNvPr>
          <p:cNvPicPr>
            <a:picLocks noChangeAspect="1"/>
          </p:cNvPicPr>
          <p:nvPr/>
        </p:nvPicPr>
        <p:blipFill>
          <a:blip r:embed="rId4"/>
          <a:stretch>
            <a:fillRect/>
          </a:stretch>
        </p:blipFill>
        <p:spPr>
          <a:xfrm>
            <a:off x="0" y="3754499"/>
            <a:ext cx="12192000" cy="367557"/>
          </a:xfrm>
          <a:prstGeom prst="rect">
            <a:avLst/>
          </a:prstGeom>
        </p:spPr>
      </p:pic>
      <p:pic>
        <p:nvPicPr>
          <p:cNvPr id="8" name="Picture 7">
            <a:extLst>
              <a:ext uri="{FF2B5EF4-FFF2-40B4-BE49-F238E27FC236}">
                <a16:creationId xmlns:a16="http://schemas.microsoft.com/office/drawing/2014/main" id="{F06D852F-55E9-40A2-264B-5FED631CD1CD}"/>
              </a:ext>
            </a:extLst>
          </p:cNvPr>
          <p:cNvPicPr>
            <a:picLocks noChangeAspect="1"/>
          </p:cNvPicPr>
          <p:nvPr/>
        </p:nvPicPr>
        <p:blipFill>
          <a:blip r:embed="rId4"/>
          <a:stretch>
            <a:fillRect/>
          </a:stretch>
        </p:blipFill>
        <p:spPr>
          <a:xfrm>
            <a:off x="0" y="4422367"/>
            <a:ext cx="12192000" cy="2054633"/>
          </a:xfrm>
          <a:prstGeom prst="rect">
            <a:avLst/>
          </a:prstGeom>
        </p:spPr>
      </p:pic>
    </p:spTree>
    <p:extLst>
      <p:ext uri="{BB962C8B-B14F-4D97-AF65-F5344CB8AC3E}">
        <p14:creationId xmlns:p14="http://schemas.microsoft.com/office/powerpoint/2010/main" val="2599641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4D917-3F14-DD56-EE2B-6D0513F22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71288-A3B6-E03D-DE6E-48DD2F073D9A}"/>
              </a:ext>
            </a:extLst>
          </p:cNvPr>
          <p:cNvSpPr>
            <a:spLocks noGrp="1"/>
          </p:cNvSpPr>
          <p:nvPr>
            <p:ph type="title"/>
          </p:nvPr>
        </p:nvSpPr>
        <p:spPr>
          <a:xfrm>
            <a:off x="2264229" y="513892"/>
            <a:ext cx="8839200" cy="868362"/>
          </a:xfrm>
        </p:spPr>
        <p:txBody>
          <a:bodyPr/>
          <a:lstStyle/>
          <a:p>
            <a:r>
              <a:rPr lang="en-AU" dirty="0"/>
              <a:t>Written Questions</a:t>
            </a:r>
          </a:p>
        </p:txBody>
      </p:sp>
      <p:sp>
        <p:nvSpPr>
          <p:cNvPr id="3" name="Content Placeholder 2">
            <a:extLst>
              <a:ext uri="{FF2B5EF4-FFF2-40B4-BE49-F238E27FC236}">
                <a16:creationId xmlns:a16="http://schemas.microsoft.com/office/drawing/2014/main" id="{B8C602E2-5A2F-2831-0EA1-9905EF74E748}"/>
              </a:ext>
            </a:extLst>
          </p:cNvPr>
          <p:cNvSpPr>
            <a:spLocks noGrp="1"/>
          </p:cNvSpPr>
          <p:nvPr>
            <p:ph idx="1"/>
          </p:nvPr>
        </p:nvSpPr>
        <p:spPr>
          <a:xfrm>
            <a:off x="0" y="1571228"/>
            <a:ext cx="12192000" cy="5311831"/>
          </a:xfrm>
        </p:spPr>
        <p:txBody>
          <a:bodyPr/>
          <a:lstStyle/>
          <a:p>
            <a:pPr marL="0" indent="0">
              <a:buNone/>
            </a:pPr>
            <a:r>
              <a:rPr lang="en-US" sz="1600" dirty="0">
                <a:solidFill>
                  <a:srgbClr val="C00000"/>
                </a:solidFill>
              </a:rPr>
              <a:t>24. Describe three strategies for responding to behaviours relating to violence, aggression, and suicide. </a:t>
            </a:r>
          </a:p>
          <a:p>
            <a:pPr marL="0" indent="0">
              <a:buNone/>
            </a:pPr>
            <a:r>
              <a:rPr lang="en-US" sz="1600" dirty="0">
                <a:solidFill>
                  <a:srgbClr val="C00000"/>
                </a:solidFill>
              </a:rPr>
              <a:t>Violence</a:t>
            </a:r>
          </a:p>
          <a:p>
            <a:pPr marL="0" indent="0">
              <a:buNone/>
            </a:pPr>
            <a:r>
              <a:rPr lang="en-US" sz="1600" dirty="0">
                <a:solidFill>
                  <a:schemeClr val="tx2"/>
                </a:solidFill>
              </a:rPr>
              <a:t>• protect yourself</a:t>
            </a:r>
          </a:p>
          <a:p>
            <a:pPr marL="0" indent="0">
              <a:buNone/>
            </a:pPr>
            <a:r>
              <a:rPr lang="en-US" sz="1600" dirty="0">
                <a:solidFill>
                  <a:schemeClr val="tx2"/>
                </a:solidFill>
              </a:rPr>
              <a:t>• never stand in front of the person </a:t>
            </a:r>
          </a:p>
          <a:p>
            <a:pPr marL="0" indent="0">
              <a:buNone/>
            </a:pPr>
            <a:r>
              <a:rPr lang="en-US" sz="1600" dirty="0">
                <a:solidFill>
                  <a:schemeClr val="tx2"/>
                </a:solidFill>
              </a:rPr>
              <a:t>• Use positive body language</a:t>
            </a:r>
          </a:p>
          <a:p>
            <a:pPr marL="0" indent="0">
              <a:buNone/>
            </a:pPr>
            <a:r>
              <a:rPr lang="en-US" sz="1600" dirty="0">
                <a:solidFill>
                  <a:schemeClr val="tx2"/>
                </a:solidFill>
              </a:rPr>
              <a:t>• Try and make a connection by showing empathy </a:t>
            </a:r>
          </a:p>
          <a:p>
            <a:pPr marL="0" indent="0">
              <a:buNone/>
            </a:pPr>
            <a:r>
              <a:rPr lang="en-US" sz="1600" dirty="0">
                <a:solidFill>
                  <a:schemeClr val="tx2"/>
                </a:solidFill>
              </a:rPr>
              <a:t>• Reassure them that all you want to do is help them</a:t>
            </a:r>
          </a:p>
          <a:p>
            <a:pPr marL="0" indent="0">
              <a:buNone/>
            </a:pPr>
            <a:r>
              <a:rPr lang="en-US" sz="1600" dirty="0">
                <a:solidFill>
                  <a:srgbClr val="C00000"/>
                </a:solidFill>
              </a:rPr>
              <a:t>Aggression</a:t>
            </a:r>
          </a:p>
          <a:p>
            <a:pPr marL="0" indent="0">
              <a:buNone/>
            </a:pPr>
            <a:r>
              <a:rPr lang="en-US" sz="1600" dirty="0">
                <a:solidFill>
                  <a:schemeClr val="tx2"/>
                </a:solidFill>
              </a:rPr>
              <a:t>• protect yourself or move yourself from the situation immediately</a:t>
            </a:r>
          </a:p>
          <a:p>
            <a:pPr marL="0" indent="0">
              <a:buNone/>
            </a:pPr>
            <a:r>
              <a:rPr lang="en-US" sz="1600" dirty="0">
                <a:solidFill>
                  <a:schemeClr val="tx2"/>
                </a:solidFill>
              </a:rPr>
              <a:t>• try and calm the person down by speaking positively and slow</a:t>
            </a:r>
          </a:p>
          <a:p>
            <a:pPr marL="0" indent="0">
              <a:buNone/>
            </a:pPr>
            <a:r>
              <a:rPr lang="en-US" sz="1600" dirty="0">
                <a:solidFill>
                  <a:schemeClr val="tx2"/>
                </a:solidFill>
              </a:rPr>
              <a:t>• try and get the person to talk</a:t>
            </a:r>
          </a:p>
          <a:p>
            <a:pPr marL="0" indent="0">
              <a:buNone/>
            </a:pPr>
            <a:r>
              <a:rPr lang="en-US" sz="1600" dirty="0">
                <a:solidFill>
                  <a:srgbClr val="C00000"/>
                </a:solidFill>
              </a:rPr>
              <a:t>Suicide</a:t>
            </a:r>
          </a:p>
          <a:p>
            <a:pPr marL="0" indent="0">
              <a:buNone/>
            </a:pPr>
            <a:r>
              <a:rPr lang="en-US" sz="1600" dirty="0">
                <a:solidFill>
                  <a:schemeClr val="tx2"/>
                </a:solidFill>
              </a:rPr>
              <a:t>• always act immediately and asses the safety risk</a:t>
            </a:r>
          </a:p>
          <a:p>
            <a:pPr marL="0" indent="0">
              <a:buNone/>
            </a:pPr>
            <a:r>
              <a:rPr lang="en-US" sz="1600" dirty="0">
                <a:solidFill>
                  <a:schemeClr val="tx2"/>
                </a:solidFill>
              </a:rPr>
              <a:t>• Allow the patient to talk to you openly</a:t>
            </a:r>
          </a:p>
          <a:p>
            <a:pPr marL="0" indent="0">
              <a:buNone/>
            </a:pPr>
            <a:r>
              <a:rPr lang="en-US" sz="1600" dirty="0">
                <a:solidFill>
                  <a:schemeClr val="tx2"/>
                </a:solidFill>
              </a:rPr>
              <a:t>• Be genuine and ensure that you demonstrate empathy and willingness to listen</a:t>
            </a:r>
          </a:p>
          <a:p>
            <a:pPr marL="0" indent="0">
              <a:buNone/>
            </a:pPr>
            <a:r>
              <a:rPr lang="en-US" sz="1600" dirty="0">
                <a:solidFill>
                  <a:srgbClr val="C00000"/>
                </a:solidFill>
              </a:rPr>
              <a:t>25. Describe the first three steps that should be undertaken as part of a general critical incident procedure. </a:t>
            </a:r>
          </a:p>
          <a:p>
            <a:pPr marL="0" indent="0">
              <a:buNone/>
            </a:pPr>
            <a:r>
              <a:rPr lang="en-US" sz="1600" dirty="0">
                <a:solidFill>
                  <a:schemeClr val="tx2"/>
                </a:solidFill>
              </a:rPr>
              <a:t>The first three steps of a Critical Incident policy and Procedure could include: Assess the situation and consider any the level of risks or whether a risk exists; Alert the most senior superior of the critical incident.</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5695B24C-6290-C72F-0F1B-22B15A708D17}"/>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78</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1F82BB56-CCBF-3A6B-CB1A-951EEFC71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F5CD77D8-662F-2A1A-EEC2-76EC7D73E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41B0F7-EA45-5C9E-9A14-24C3CDB919CC}"/>
              </a:ext>
            </a:extLst>
          </p:cNvPr>
          <p:cNvPicPr>
            <a:picLocks noChangeAspect="1"/>
          </p:cNvPicPr>
          <p:nvPr/>
        </p:nvPicPr>
        <p:blipFill>
          <a:blip r:embed="rId4"/>
          <a:stretch>
            <a:fillRect/>
          </a:stretch>
        </p:blipFill>
        <p:spPr>
          <a:xfrm>
            <a:off x="0" y="2223242"/>
            <a:ext cx="12192000" cy="1427896"/>
          </a:xfrm>
          <a:prstGeom prst="rect">
            <a:avLst/>
          </a:prstGeom>
        </p:spPr>
      </p:pic>
      <p:pic>
        <p:nvPicPr>
          <p:cNvPr id="7" name="Picture 6">
            <a:extLst>
              <a:ext uri="{FF2B5EF4-FFF2-40B4-BE49-F238E27FC236}">
                <a16:creationId xmlns:a16="http://schemas.microsoft.com/office/drawing/2014/main" id="{B2A684C2-DE90-57E9-DDC9-B4265555011D}"/>
              </a:ext>
            </a:extLst>
          </p:cNvPr>
          <p:cNvPicPr>
            <a:picLocks noChangeAspect="1"/>
          </p:cNvPicPr>
          <p:nvPr/>
        </p:nvPicPr>
        <p:blipFill>
          <a:blip r:embed="rId4"/>
          <a:stretch>
            <a:fillRect/>
          </a:stretch>
        </p:blipFill>
        <p:spPr>
          <a:xfrm>
            <a:off x="21770" y="4008215"/>
            <a:ext cx="12192000" cy="796013"/>
          </a:xfrm>
          <a:prstGeom prst="rect">
            <a:avLst/>
          </a:prstGeom>
        </p:spPr>
      </p:pic>
      <p:pic>
        <p:nvPicPr>
          <p:cNvPr id="8" name="Picture 7">
            <a:extLst>
              <a:ext uri="{FF2B5EF4-FFF2-40B4-BE49-F238E27FC236}">
                <a16:creationId xmlns:a16="http://schemas.microsoft.com/office/drawing/2014/main" id="{DDA35D09-719E-88CF-B460-ED2D0C700077}"/>
              </a:ext>
            </a:extLst>
          </p:cNvPr>
          <p:cNvPicPr>
            <a:picLocks noChangeAspect="1"/>
          </p:cNvPicPr>
          <p:nvPr/>
        </p:nvPicPr>
        <p:blipFill>
          <a:blip r:embed="rId4"/>
          <a:stretch>
            <a:fillRect/>
          </a:stretch>
        </p:blipFill>
        <p:spPr>
          <a:xfrm>
            <a:off x="10885" y="5158811"/>
            <a:ext cx="12192000" cy="796013"/>
          </a:xfrm>
          <a:prstGeom prst="rect">
            <a:avLst/>
          </a:prstGeom>
        </p:spPr>
      </p:pic>
      <p:pic>
        <p:nvPicPr>
          <p:cNvPr id="9" name="Picture 8">
            <a:extLst>
              <a:ext uri="{FF2B5EF4-FFF2-40B4-BE49-F238E27FC236}">
                <a16:creationId xmlns:a16="http://schemas.microsoft.com/office/drawing/2014/main" id="{24A69344-C279-EFC2-B172-FA6D788F96BD}"/>
              </a:ext>
            </a:extLst>
          </p:cNvPr>
          <p:cNvPicPr>
            <a:picLocks noChangeAspect="1"/>
          </p:cNvPicPr>
          <p:nvPr/>
        </p:nvPicPr>
        <p:blipFill>
          <a:blip r:embed="rId4"/>
          <a:stretch>
            <a:fillRect/>
          </a:stretch>
        </p:blipFill>
        <p:spPr>
          <a:xfrm>
            <a:off x="-10885" y="6344107"/>
            <a:ext cx="12192000" cy="484611"/>
          </a:xfrm>
          <a:prstGeom prst="rect">
            <a:avLst/>
          </a:prstGeom>
        </p:spPr>
      </p:pic>
    </p:spTree>
    <p:extLst>
      <p:ext uri="{BB962C8B-B14F-4D97-AF65-F5344CB8AC3E}">
        <p14:creationId xmlns:p14="http://schemas.microsoft.com/office/powerpoint/2010/main" val="4157756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5CC8-B111-7FB8-BDC1-9AF78C2DA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1320C-A49C-F306-FD3E-230BA2E81A0C}"/>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F179B10B-1401-F690-6522-36EA8C97C93B}"/>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Case study 2A- Observe individuals</a:t>
            </a:r>
          </a:p>
          <a:p>
            <a:pPr marL="0" indent="0">
              <a:buNone/>
            </a:pPr>
            <a:r>
              <a:rPr lang="en-US" sz="1600" dirty="0">
                <a:solidFill>
                  <a:schemeClr val="tx2"/>
                </a:solidFill>
              </a:rPr>
              <a:t>The student is taking the role of </a:t>
            </a:r>
            <a:r>
              <a:rPr lang="en-US" sz="1600" b="1" dirty="0">
                <a:solidFill>
                  <a:schemeClr val="tx2"/>
                </a:solidFill>
              </a:rPr>
              <a:t>Tammy Walker </a:t>
            </a:r>
            <a:r>
              <a:rPr lang="en-US" sz="1600" dirty="0">
                <a:solidFill>
                  <a:schemeClr val="tx2"/>
                </a:solidFill>
              </a:rPr>
              <a:t>when completing the incident report.</a:t>
            </a:r>
          </a:p>
          <a:p>
            <a:pPr marL="0" indent="0">
              <a:buNone/>
            </a:pPr>
            <a:r>
              <a:rPr lang="en-US" sz="1600" dirty="0">
                <a:solidFill>
                  <a:schemeClr val="tx2"/>
                </a:solidFill>
              </a:rPr>
              <a:t>Tammy Walker is a dental assistant at the Great Smiles Dental Clinic in St Kilda. On Friday the 22 of November at 11:25 am she was assisting the dentist, Dr Goldberg with a routine teeth cleaning. The dentist accidently touched the nerve of the patient's (Henry) tooth causing him to jump up from the dental chair and begin screaming at the dentist for being incompetent.</a:t>
            </a:r>
          </a:p>
          <a:p>
            <a:pPr marL="0" indent="0">
              <a:buNone/>
            </a:pPr>
            <a:r>
              <a:rPr lang="en-US" sz="1600" dirty="0">
                <a:solidFill>
                  <a:schemeClr val="tx2"/>
                </a:solidFill>
              </a:rPr>
              <a:t>He became very angry and aggressive. As Tammy tries to calm him down, he swings his arm and deliberately knocks over the table holding all of the dentist’s tools. Tammy scrambles to pick up all of the tools from the floor and cuts herself on the dental pick used for plaque removal.</a:t>
            </a:r>
          </a:p>
          <a:p>
            <a:pPr marL="0" indent="0">
              <a:buNone/>
            </a:pPr>
            <a:r>
              <a:rPr lang="en-US" sz="1600" dirty="0">
                <a:solidFill>
                  <a:schemeClr val="tx2"/>
                </a:solidFill>
              </a:rPr>
              <a:t>Dr Goldberg was left with no option but to physically place Henry back into the dentist chair. Stay there he said while I attend to my assistant’s injury that you have caused in your unnecessary rage. The cut was quiet nasty requiring Dr Goldberg to make an appointment for Tammy to seek medical attention from the doctor’s surgery next door. Tammy received five stitches.</a:t>
            </a:r>
          </a:p>
          <a:p>
            <a:pPr marL="0" indent="0">
              <a:buNone/>
            </a:pPr>
            <a:r>
              <a:rPr lang="en-US" sz="1600" dirty="0">
                <a:solidFill>
                  <a:schemeClr val="tx2"/>
                </a:solidFill>
              </a:rPr>
              <a:t>While Tammy was getting her stiches, Dr Goldberg tidied up the mess and took Henry aside into one of the consultation rooms, where he sat with him and asked him why he had such an outburst and whether it was a reoccurring issue. Henry discloses to Dr Goldberg that he had suffered serious brutality at the hands of his mother as a child.</a:t>
            </a:r>
          </a:p>
          <a:p>
            <a:pPr marL="0" indent="0">
              <a:buNone/>
            </a:pPr>
            <a:r>
              <a:rPr lang="en-US" sz="1600" dirty="0">
                <a:solidFill>
                  <a:schemeClr val="tx2"/>
                </a:solidFill>
              </a:rPr>
              <a:t>He goes on to say that touching a nerve was like a trigger for him and it brought back so many terrible memories. Dr Goldberg shrugged his shoulders and told Henry that everyone has a past, and that Henry should not let his past influence his future, and until he has seen a professional about his behaviour he is not welcome back to his dental clinic.</a:t>
            </a:r>
          </a:p>
          <a:p>
            <a:pPr marL="0" indent="0">
              <a:buNone/>
            </a:pPr>
            <a:r>
              <a:rPr lang="en-US" sz="1600" dirty="0">
                <a:solidFill>
                  <a:schemeClr val="tx2"/>
                </a:solidFill>
              </a:rPr>
              <a:t>Please download, fill out and upload the completed </a:t>
            </a:r>
            <a:r>
              <a:rPr lang="en-US" sz="1600" b="1" dirty="0">
                <a:solidFill>
                  <a:schemeClr val="tx2"/>
                </a:solidFill>
                <a:hlinkClick r:id="rId2" action="ppaction://hlinksldjump"/>
              </a:rPr>
              <a:t>Incident Report Form </a:t>
            </a:r>
            <a:r>
              <a:rPr lang="en-US" sz="1600" dirty="0">
                <a:solidFill>
                  <a:schemeClr val="tx2"/>
                </a:solidFill>
              </a:rPr>
              <a:t>according to the following instructions to each case study.</a:t>
            </a:r>
          </a:p>
          <a:p>
            <a:pPr marL="0" indent="0">
              <a:buNone/>
            </a:pPr>
            <a:r>
              <a:rPr lang="en-US" sz="1600" dirty="0">
                <a:solidFill>
                  <a:schemeClr val="tx2"/>
                </a:solidFill>
              </a:rPr>
              <a:t>Please create and upload a </a:t>
            </a:r>
            <a:r>
              <a:rPr lang="en-US" sz="1600" b="1" dirty="0">
                <a:solidFill>
                  <a:schemeClr val="tx2"/>
                </a:solidFill>
              </a:rPr>
              <a:t>WORD/PDF document </a:t>
            </a:r>
            <a:r>
              <a:rPr lang="en-US" sz="1600" dirty="0">
                <a:solidFill>
                  <a:schemeClr val="tx2"/>
                </a:solidFill>
              </a:rPr>
              <a:t>with the answers to the Case Study questions.</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7D16E871-0A67-D07B-A7C3-B90916B96252}"/>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79</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9468EDCE-634C-0D03-7705-8536A3C47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12209002-6755-DD8E-C357-A9C87B772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99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6E53786-8CC3-4735-8675-E4B06C5B9B20}"/>
              </a:ext>
            </a:extLst>
          </p:cNvPr>
          <p:cNvSpPr>
            <a:spLocks noGrp="1"/>
          </p:cNvSpPr>
          <p:nvPr>
            <p:ph type="title"/>
          </p:nvPr>
        </p:nvSpPr>
        <p:spPr>
          <a:xfrm>
            <a:off x="0" y="347624"/>
            <a:ext cx="12192000" cy="868362"/>
          </a:xfrm>
        </p:spPr>
        <p:txBody>
          <a:bodyPr/>
          <a:lstStyle/>
          <a:p>
            <a:pPr eaLnBrk="1" hangingPunct="1"/>
            <a:r>
              <a:rPr lang="en-US" altLang="en-US" sz="3600" dirty="0"/>
              <a:t>Things to consider when responding to behaviours of concern</a:t>
            </a:r>
          </a:p>
        </p:txBody>
      </p:sp>
      <p:sp>
        <p:nvSpPr>
          <p:cNvPr id="21507" name="Content Placeholder 2">
            <a:extLst>
              <a:ext uri="{FF2B5EF4-FFF2-40B4-BE49-F238E27FC236}">
                <a16:creationId xmlns:a16="http://schemas.microsoft.com/office/drawing/2014/main" id="{FE2FFF91-DA4F-25AA-2D02-3128CF7E0D1D}"/>
              </a:ext>
            </a:extLst>
          </p:cNvPr>
          <p:cNvSpPr>
            <a:spLocks noGrp="1"/>
          </p:cNvSpPr>
          <p:nvPr>
            <p:ph idx="1"/>
          </p:nvPr>
        </p:nvSpPr>
        <p:spPr>
          <a:xfrm>
            <a:off x="50800" y="1562100"/>
            <a:ext cx="11850914" cy="5159375"/>
          </a:xfrm>
        </p:spPr>
        <p:txBody>
          <a:bodyPr/>
          <a:lstStyle/>
          <a:p>
            <a:pPr eaLnBrk="1" hangingPunct="1"/>
            <a:r>
              <a:rPr lang="en-US" altLang="en-US" sz="2400" dirty="0"/>
              <a:t>Intrusive behaviour</a:t>
            </a:r>
          </a:p>
          <a:p>
            <a:pPr lvl="1" eaLnBrk="1" hangingPunct="1"/>
            <a:r>
              <a:rPr lang="en-US" altLang="en-US" sz="2000" dirty="0"/>
              <a:t>Identify the behaviour immediately and guide them away</a:t>
            </a:r>
          </a:p>
          <a:p>
            <a:pPr lvl="1" eaLnBrk="1" hangingPunct="1"/>
            <a:r>
              <a:rPr lang="en-US" altLang="en-US" sz="2000" dirty="0"/>
              <a:t>Change the topic to something less personal</a:t>
            </a:r>
          </a:p>
          <a:p>
            <a:pPr lvl="1" eaLnBrk="1" hangingPunct="1"/>
            <a:r>
              <a:rPr lang="en-US" altLang="en-US" sz="2000" dirty="0"/>
              <a:t>Challenge and speak to them about their intrusive behaviour </a:t>
            </a:r>
          </a:p>
          <a:p>
            <a:pPr eaLnBrk="1" hangingPunct="1"/>
            <a:r>
              <a:rPr lang="en-US" altLang="en-US" sz="2400" dirty="0"/>
              <a:t>Noisiness</a:t>
            </a:r>
          </a:p>
          <a:p>
            <a:pPr lvl="1" eaLnBrk="1" hangingPunct="1"/>
            <a:r>
              <a:rPr lang="en-US" altLang="en-US" sz="2000" dirty="0"/>
              <a:t>Be clear and calm to prevent escalation</a:t>
            </a:r>
          </a:p>
          <a:p>
            <a:pPr lvl="1" eaLnBrk="1" hangingPunct="1"/>
            <a:r>
              <a:rPr lang="en-US" altLang="en-US" sz="2000" dirty="0"/>
              <a:t>Ask them to accompany you to a meeting room or private Location</a:t>
            </a:r>
          </a:p>
          <a:p>
            <a:pPr eaLnBrk="1" hangingPunct="1"/>
            <a:r>
              <a:rPr lang="en-US" altLang="en-US" sz="2400" dirty="0"/>
              <a:t>Self-destructive behaviour</a:t>
            </a:r>
          </a:p>
          <a:p>
            <a:pPr lvl="1" eaLnBrk="1" hangingPunct="1"/>
            <a:r>
              <a:rPr lang="en-US" altLang="en-US" sz="2000" dirty="0"/>
              <a:t>Identify the underlying problems and risk factors and appropriately dealt with using a range of </a:t>
            </a:r>
            <a:r>
              <a:rPr lang="en-US" altLang="en-US" sz="2000" dirty="0" err="1"/>
              <a:t>behavioural</a:t>
            </a:r>
            <a:r>
              <a:rPr lang="en-US" altLang="en-US" sz="2000" dirty="0"/>
              <a:t> therapies</a:t>
            </a:r>
          </a:p>
          <a:p>
            <a:pPr lvl="1" eaLnBrk="1" hangingPunct="1"/>
            <a:r>
              <a:rPr lang="en-US" altLang="en-US" sz="2000" dirty="0"/>
              <a:t>Be monitored closely</a:t>
            </a:r>
          </a:p>
          <a:p>
            <a:pPr lvl="1" eaLnBrk="1" hangingPunct="1"/>
            <a:r>
              <a:rPr lang="en-US" altLang="en-US" sz="2000" dirty="0"/>
              <a:t>Challenge and speak to them about their intrusive behaviour </a:t>
            </a:r>
          </a:p>
        </p:txBody>
      </p:sp>
      <p:sp>
        <p:nvSpPr>
          <p:cNvPr id="21508" name="Slide Number Placeholder 3">
            <a:extLst>
              <a:ext uri="{FF2B5EF4-FFF2-40B4-BE49-F238E27FC236}">
                <a16:creationId xmlns:a16="http://schemas.microsoft.com/office/drawing/2014/main" id="{1C82226C-C8BB-A02C-952E-F3297CDDBC91}"/>
              </a:ext>
            </a:extLst>
          </p:cNvPr>
          <p:cNvSpPr>
            <a:spLocks noGrp="1"/>
          </p:cNvSpPr>
          <p:nvPr>
            <p:ph type="sldNum" sz="quarter" idx="10"/>
          </p:nvPr>
        </p:nvSpPr>
        <p:spPr>
          <a:noFill/>
        </p:spPr>
        <p:txBody>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defRPr>
            </a:lvl9pPr>
          </a:lstStyle>
          <a:p>
            <a:fld id="{89D6CF96-20AC-43C1-8A31-4CA160ABDE4F}" type="slidenum">
              <a:rPr lang="en-US" altLang="en-US">
                <a:solidFill>
                  <a:srgbClr val="1D528D"/>
                </a:solidFill>
              </a:rPr>
              <a:pPr/>
              <a:t>8</a:t>
            </a:fld>
            <a:endParaRPr lang="en-US" altLang="en-US">
              <a:solidFill>
                <a:srgbClr val="1D528D"/>
              </a:solidFill>
            </a:endParaRPr>
          </a:p>
        </p:txBody>
      </p:sp>
      <p:pic>
        <p:nvPicPr>
          <p:cNvPr id="2" name="Picture 2" descr="Return Church">
            <a:hlinkClick r:id="rId4" action="ppaction://hlinksldjump"/>
            <a:extLst>
              <a:ext uri="{FF2B5EF4-FFF2-40B4-BE49-F238E27FC236}">
                <a16:creationId xmlns:a16="http://schemas.microsoft.com/office/drawing/2014/main" id="{EAE55FC3-F29F-A39E-8B2E-B083D4685F5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886848"/>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2A98-AB21-CFCB-BB58-6B74E4062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CC004-1E90-9E19-0801-4D205C47C658}"/>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4133E55A-DC5A-6036-609A-D59F920C2125}"/>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Student is to respond to these questions (word doc) and complete an incident report form.</a:t>
            </a:r>
          </a:p>
          <a:p>
            <a:pPr>
              <a:buFont typeface="+mj-lt"/>
              <a:buAutoNum type="arabicPeriod"/>
            </a:pPr>
            <a:r>
              <a:rPr lang="en-US" sz="1600" dirty="0">
                <a:solidFill>
                  <a:schemeClr val="tx2"/>
                </a:solidFill>
              </a:rPr>
              <a:t>What behaviours of concern did Dr Goldberg observe?</a:t>
            </a:r>
          </a:p>
          <a:p>
            <a:pPr>
              <a:buFont typeface="+mj-lt"/>
              <a:buAutoNum type="arabicPeriod"/>
            </a:pPr>
            <a:r>
              <a:rPr lang="en-US" sz="1600" dirty="0">
                <a:solidFill>
                  <a:schemeClr val="tx2"/>
                </a:solidFill>
              </a:rPr>
              <a:t>Were there any underlying reasons for the behaviours?</a:t>
            </a:r>
          </a:p>
          <a:p>
            <a:pPr>
              <a:buFont typeface="+mj-lt"/>
              <a:buAutoNum type="arabicPeriod"/>
            </a:pPr>
            <a:r>
              <a:rPr lang="en-US" sz="1600" dirty="0">
                <a:solidFill>
                  <a:schemeClr val="tx2"/>
                </a:solidFill>
              </a:rPr>
              <a:t>As Dr Goldberg what would have been a more appropriate way to respond?</a:t>
            </a:r>
          </a:p>
          <a:p>
            <a:pPr>
              <a:buFont typeface="+mj-lt"/>
              <a:buAutoNum type="arabicPeriod"/>
            </a:pPr>
            <a:r>
              <a:rPr lang="en-US" sz="1600" dirty="0">
                <a:solidFill>
                  <a:schemeClr val="tx2"/>
                </a:solidFill>
              </a:rPr>
              <a:t>What kind of specialist advice or referrals could Dr Goldberg have made or suggested?</a:t>
            </a:r>
          </a:p>
          <a:p>
            <a:pPr>
              <a:buFont typeface="+mj-lt"/>
              <a:buAutoNum type="arabicPeriod"/>
            </a:pPr>
            <a:r>
              <a:rPr lang="en-US" sz="1600" dirty="0">
                <a:solidFill>
                  <a:schemeClr val="tx2"/>
                </a:solidFill>
              </a:rPr>
              <a:t>As Dr Goldberg where your decisions on action are consistent with the available evidence? If not, why not?</a:t>
            </a:r>
          </a:p>
          <a:p>
            <a:pPr>
              <a:buFont typeface="+mj-lt"/>
              <a:buAutoNum type="arabicPeriod"/>
            </a:pPr>
            <a:r>
              <a:rPr lang="en-US" sz="1600" dirty="0">
                <a:solidFill>
                  <a:schemeClr val="tx2"/>
                </a:solidFill>
              </a:rPr>
              <a:t>As Dr Goldberg how could have you evaluated the Henry’s behaviour and interacted in a fairer, more objective, and consistent manner?</a:t>
            </a:r>
          </a:p>
          <a:p>
            <a:pPr>
              <a:buFont typeface="+mj-lt"/>
              <a:buAutoNum type="arabicPeriod"/>
            </a:pPr>
            <a:r>
              <a:rPr lang="en-US" sz="1600" dirty="0">
                <a:solidFill>
                  <a:schemeClr val="tx2"/>
                </a:solidFill>
              </a:rPr>
              <a:t>As Dr Goldberg what preventative and defusing strategies could you have implemented to diffuse the situation?</a:t>
            </a:r>
          </a:p>
          <a:p>
            <a:pPr>
              <a:buFont typeface="+mj-lt"/>
              <a:buAutoNum type="arabicPeriod"/>
            </a:pPr>
            <a:r>
              <a:rPr lang="en-US" sz="1600" dirty="0">
                <a:solidFill>
                  <a:schemeClr val="tx2"/>
                </a:solidFill>
              </a:rPr>
              <a:t>How could have Dr Goldberg communicated more effectively during this conflict?</a:t>
            </a:r>
          </a:p>
          <a:p>
            <a:pPr>
              <a:buFont typeface="+mj-lt"/>
              <a:buAutoNum type="arabicPeriod"/>
            </a:pPr>
            <a:r>
              <a:rPr lang="en-US" sz="1600" dirty="0">
                <a:solidFill>
                  <a:schemeClr val="tx2"/>
                </a:solidFill>
              </a:rPr>
              <a:t>What could Dr Goldberg have done to engage in a more positive and supportive manner?</a:t>
            </a:r>
          </a:p>
          <a:p>
            <a:pPr>
              <a:buFont typeface="+mj-lt"/>
              <a:buAutoNum type="arabicPeriod"/>
            </a:pPr>
            <a:r>
              <a:rPr lang="en-US" sz="1600" dirty="0">
                <a:solidFill>
                  <a:schemeClr val="tx2"/>
                </a:solidFill>
              </a:rPr>
              <a:t>What negotiation and problem-solving skills could Dr Goldberg improve on, so this type of situation does not happen again?</a:t>
            </a:r>
          </a:p>
          <a:p>
            <a:pPr>
              <a:buFont typeface="+mj-lt"/>
              <a:buAutoNum type="arabicPeriod"/>
            </a:pPr>
            <a:r>
              <a:rPr lang="en-US" sz="1600" dirty="0">
                <a:solidFill>
                  <a:schemeClr val="tx2"/>
                </a:solidFill>
              </a:rPr>
              <a:t>How could Dr Goldberg have modelled a more of assertive behaviour?</a:t>
            </a:r>
          </a:p>
        </p:txBody>
      </p:sp>
      <p:sp>
        <p:nvSpPr>
          <p:cNvPr id="4" name="Slide Number Placeholder 3">
            <a:extLst>
              <a:ext uri="{FF2B5EF4-FFF2-40B4-BE49-F238E27FC236}">
                <a16:creationId xmlns:a16="http://schemas.microsoft.com/office/drawing/2014/main" id="{C63F42BC-6659-DAC9-8C86-0090E1BEC10A}"/>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80</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98033B22-A2B0-11BF-DAD6-A12DB8DD7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D4F5853F-FCE9-0449-2F86-97D82E415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16943"/>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A05D-3657-73A0-2BE3-9E22E1DED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BF9F1-643E-2CC2-9824-E5E78E0BF03F}"/>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CB3164F2-0F88-6A27-CC2E-452B3D828EE8}"/>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Case study 2B- Manage Conflict</a:t>
            </a:r>
          </a:p>
          <a:p>
            <a:pPr marL="0" indent="0">
              <a:buNone/>
            </a:pPr>
            <a:r>
              <a:rPr lang="en-US" sz="1600" dirty="0">
                <a:solidFill>
                  <a:schemeClr val="tx2"/>
                </a:solidFill>
              </a:rPr>
              <a:t>The student is taking the role of </a:t>
            </a:r>
            <a:r>
              <a:rPr lang="en-US" sz="1600" b="1" dirty="0">
                <a:solidFill>
                  <a:schemeClr val="tx2"/>
                </a:solidFill>
              </a:rPr>
              <a:t>Emma the triage nurse </a:t>
            </a:r>
            <a:r>
              <a:rPr lang="en-US" sz="1600" dirty="0">
                <a:solidFill>
                  <a:schemeClr val="tx2"/>
                </a:solidFill>
              </a:rPr>
              <a:t>at St Angels Hospital Glenville.</a:t>
            </a:r>
          </a:p>
          <a:p>
            <a:pPr marL="0" indent="0">
              <a:buNone/>
            </a:pPr>
            <a:r>
              <a:rPr lang="en-US" sz="1600" dirty="0">
                <a:solidFill>
                  <a:schemeClr val="tx2"/>
                </a:solidFill>
              </a:rPr>
              <a:t>Emma Singleton is a triage nurse in the hospital’s emergency department. A patient (Jeremy Irons) comes into emergency on the 17</a:t>
            </a:r>
            <a:r>
              <a:rPr lang="en-US" sz="1600" baseline="30000" dirty="0">
                <a:solidFill>
                  <a:schemeClr val="tx2"/>
                </a:solidFill>
              </a:rPr>
              <a:t>th</a:t>
            </a:r>
            <a:r>
              <a:rPr lang="en-US" sz="1600" dirty="0">
                <a:solidFill>
                  <a:schemeClr val="tx2"/>
                </a:solidFill>
              </a:rPr>
              <a:t>  of January 2018 at 10:43pm looking confused and holding his arm, which looked to be severely bleeding. Jeremy appeared to be someone exhibiting cultural differences. He appeared to be of Chinese descent. It appeared that he spoke English as a second language.</a:t>
            </a:r>
          </a:p>
          <a:p>
            <a:pPr marL="0" indent="0">
              <a:buNone/>
            </a:pPr>
            <a:r>
              <a:rPr lang="en-US" sz="1600" dirty="0">
                <a:solidFill>
                  <a:schemeClr val="tx2"/>
                </a:solidFill>
              </a:rPr>
              <a:t>Emma showing signs of being impatience and frustrated, leaves the triage area and goes out into the emergency room to speak directly with him. When being spoken too, Jeremy’s response was mumbled and hard to understand. Emma was struggling to hold his attention to find out what was wrong. He was very scattered and extremely confused. Emma was quick to ask him what had happened to his arm and why was he here.</a:t>
            </a:r>
          </a:p>
          <a:p>
            <a:pPr marL="0" indent="0">
              <a:buNone/>
            </a:pPr>
            <a:r>
              <a:rPr lang="en-US" sz="1600" dirty="0">
                <a:solidFill>
                  <a:schemeClr val="tx2"/>
                </a:solidFill>
              </a:rPr>
              <a:t>He couldn’t tell Emma who he was or what had happened to his arm. Emma asked him to accompany her to a quieter place and gently touched his arm to guide him. As she was doing this, she prompted Jeremy to lay on the bed and as he did so, she proceeded to restrain one of his legs. Jeremy suddenly sat up and without warning slapped her across the face and told her not to touch him and to undo the restrain. She was left with a short deep cut to her left cheek. It appears that a ring on Jeremy’s left hand had, pieced her skin.</a:t>
            </a:r>
          </a:p>
          <a:p>
            <a:pPr marL="0" indent="0">
              <a:buNone/>
            </a:pPr>
            <a:r>
              <a:rPr lang="en-US" sz="1600" dirty="0">
                <a:solidFill>
                  <a:schemeClr val="tx2"/>
                </a:solidFill>
              </a:rPr>
              <a:t>Emma requested the Jeremy be placed in a padded observation room, to ensure he was no further safety risk to others or himself and that another triage nurse attend to his wounds. Emma did not obtain Jeremy’s written consent to be placed under further observation or treatment. Emma then went off to receive a stitch to her left cheek. Jeremy started to yell and began to bang his head against the wall, pulling at his hair.</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7B2DB55D-93F6-1D90-9B55-5FCF0712A4E2}"/>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81</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CBB350D9-5B09-6124-F259-D10E2B1AA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A2983F52-B5A2-78A9-4C82-A284A9F1C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45649"/>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B2E9-7931-C596-E458-CF743071C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B8570-2A53-B1BC-4117-9DDF6F310029}"/>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F02DD700-A3D1-4E93-99C0-F90257101DE1}"/>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Student is to respond to these questions (word doc) and complete an incident report form.</a:t>
            </a:r>
          </a:p>
          <a:p>
            <a:pPr>
              <a:buFont typeface="+mj-lt"/>
              <a:buAutoNum type="arabicPeriod"/>
            </a:pPr>
            <a:r>
              <a:rPr lang="en-US" sz="1600" dirty="0">
                <a:solidFill>
                  <a:schemeClr val="tx2"/>
                </a:solidFill>
              </a:rPr>
              <a:t>What principles of effective communication could Emma have applied to engaged better with Jeremy?</a:t>
            </a:r>
          </a:p>
          <a:p>
            <a:pPr>
              <a:buFont typeface="+mj-lt"/>
              <a:buAutoNum type="arabicPeriod"/>
            </a:pPr>
            <a:r>
              <a:rPr lang="en-US" sz="1600" dirty="0">
                <a:solidFill>
                  <a:schemeClr val="tx2"/>
                </a:solidFill>
              </a:rPr>
              <a:t>What could have Emma done to address cultural practices and customs?</a:t>
            </a:r>
          </a:p>
          <a:p>
            <a:pPr>
              <a:buFont typeface="+mj-lt"/>
              <a:buAutoNum type="arabicPeriod"/>
            </a:pPr>
            <a:r>
              <a:rPr lang="en-US" sz="1600" dirty="0">
                <a:solidFill>
                  <a:schemeClr val="tx2"/>
                </a:solidFill>
              </a:rPr>
              <a:t>Has Emma breached any patient rights? How?</a:t>
            </a:r>
          </a:p>
          <a:p>
            <a:pPr>
              <a:buFont typeface="+mj-lt"/>
              <a:buAutoNum type="arabicPeriod"/>
            </a:pPr>
            <a:r>
              <a:rPr lang="en-US" sz="1600" dirty="0">
                <a:solidFill>
                  <a:schemeClr val="tx2"/>
                </a:solidFill>
              </a:rPr>
              <a:t>What could have Emma done to negotiate and examine cause and effect of the decisions she made?</a:t>
            </a:r>
          </a:p>
          <a:p>
            <a:pPr>
              <a:buFont typeface="+mj-lt"/>
              <a:buAutoNum type="arabicPeriod"/>
            </a:pPr>
            <a:r>
              <a:rPr lang="en-US" sz="1600" dirty="0">
                <a:solidFill>
                  <a:schemeClr val="tx2"/>
                </a:solidFill>
              </a:rPr>
              <a:t>What negotiation techniques could Emma have used to divert and minimise Jeremy’s aggressive behaviour?</a:t>
            </a:r>
          </a:p>
          <a:p>
            <a:pPr>
              <a:buFont typeface="+mj-lt"/>
              <a:buAutoNum type="arabicPeriod"/>
            </a:pPr>
            <a:r>
              <a:rPr lang="en-US" sz="1600" dirty="0">
                <a:solidFill>
                  <a:schemeClr val="tx2"/>
                </a:solidFill>
              </a:rPr>
              <a:t>What could Emma have done to effectively defuse Jeremy’s responses?</a:t>
            </a:r>
          </a:p>
          <a:p>
            <a:pPr>
              <a:buFont typeface="+mj-lt"/>
              <a:buAutoNum type="arabicPeriod"/>
            </a:pPr>
            <a:r>
              <a:rPr lang="en-US" sz="1600" dirty="0">
                <a:solidFill>
                  <a:schemeClr val="tx2"/>
                </a:solidFill>
              </a:rPr>
              <a:t>Did Emma consider Jeremy’s cultural sensitivities? How could she have adapted her communication style and language to</a:t>
            </a:r>
          </a:p>
          <a:p>
            <a:pPr>
              <a:buFont typeface="+mj-lt"/>
              <a:buAutoNum type="arabicPeriod"/>
            </a:pPr>
            <a:r>
              <a:rPr lang="en-US" sz="1600" dirty="0">
                <a:solidFill>
                  <a:schemeClr val="tx2"/>
                </a:solidFill>
              </a:rPr>
              <a:t>accommodate his cultural differences?</a:t>
            </a:r>
          </a:p>
          <a:p>
            <a:pPr>
              <a:buFont typeface="+mj-lt"/>
              <a:buAutoNum type="arabicPeriod"/>
            </a:pPr>
            <a:r>
              <a:rPr lang="en-US" sz="1600" dirty="0">
                <a:solidFill>
                  <a:schemeClr val="tx2"/>
                </a:solidFill>
              </a:rPr>
              <a:t>What negotiation and problem-solving skills could Emma improve on, so this type of situation does not happen again?</a:t>
            </a:r>
          </a:p>
          <a:p>
            <a:pPr>
              <a:buFont typeface="+mj-lt"/>
              <a:buAutoNum type="arabicPeriod"/>
            </a:pPr>
            <a:r>
              <a:rPr lang="en-US" sz="1600" dirty="0">
                <a:solidFill>
                  <a:schemeClr val="tx2"/>
                </a:solidFill>
              </a:rPr>
              <a:t>How could Emma have modelled a more of assertive behaviour?</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B318851B-A99A-C997-F179-B6591B279FD9}"/>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82</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9F168796-580E-3C2E-1A0B-759B98AD5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59421451-1130-586C-5FE3-3B9B5348C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0823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DED03-5DB5-6F76-1999-580B3E5BE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86A63-08A9-5CDC-D048-13FA7A0637CB}"/>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785DBA34-F72F-A990-8ED7-F73AD7D9E12F}"/>
              </a:ext>
            </a:extLst>
          </p:cNvPr>
          <p:cNvSpPr>
            <a:spLocks noGrp="1"/>
          </p:cNvSpPr>
          <p:nvPr>
            <p:ph idx="1"/>
          </p:nvPr>
        </p:nvSpPr>
        <p:spPr>
          <a:xfrm>
            <a:off x="0" y="1571228"/>
            <a:ext cx="12192000" cy="5311831"/>
          </a:xfrm>
        </p:spPr>
        <p:txBody>
          <a:bodyPr/>
          <a:lstStyle/>
          <a:p>
            <a:pPr marL="0" indent="0">
              <a:buNone/>
            </a:pPr>
            <a:r>
              <a:rPr lang="en-US" sz="1800" b="1" dirty="0">
                <a:solidFill>
                  <a:schemeClr val="tx2"/>
                </a:solidFill>
              </a:rPr>
              <a:t>Case study 2C- Respond to behaviours of concern</a:t>
            </a:r>
          </a:p>
          <a:p>
            <a:pPr marL="0" indent="0">
              <a:buNone/>
            </a:pPr>
            <a:r>
              <a:rPr lang="en-US" sz="1800" dirty="0">
                <a:solidFill>
                  <a:schemeClr val="tx2"/>
                </a:solidFill>
              </a:rPr>
              <a:t>The student is taking the role </a:t>
            </a:r>
            <a:r>
              <a:rPr lang="en-US" sz="1800" b="1" dirty="0">
                <a:solidFill>
                  <a:schemeClr val="tx2"/>
                </a:solidFill>
              </a:rPr>
              <a:t>of Janine, Sarah’s Support worker</a:t>
            </a:r>
          </a:p>
          <a:p>
            <a:pPr marL="0" indent="0">
              <a:buNone/>
            </a:pPr>
            <a:r>
              <a:rPr lang="en-US" sz="1800" dirty="0">
                <a:solidFill>
                  <a:schemeClr val="tx2"/>
                </a:solidFill>
              </a:rPr>
              <a:t>Sarah is living with relapsing and remitting multiple mental health issues. Sarah is divorced and currently living in a long-term accommodation as her family lives interstate, and Janine is assisting her as a support worker. In one of her conversations with Janine in the dining room, Sarah says she need not worry about cleaning up after her as she does not see the point in living on and becoming a burden to everyone as it is undignified.</a:t>
            </a:r>
          </a:p>
          <a:p>
            <a:pPr marL="0" indent="0">
              <a:buNone/>
            </a:pPr>
            <a:r>
              <a:rPr lang="en-US" sz="1800" dirty="0">
                <a:solidFill>
                  <a:schemeClr val="tx2"/>
                </a:solidFill>
              </a:rPr>
              <a:t>She is in a lot of pain and hopes to get her doctor to prescribe a lot of strong pain medication as a solution to her problem, Janine realises that Sarah is intending to self-harm.</a:t>
            </a:r>
          </a:p>
          <a:p>
            <a:pPr marL="0" indent="0">
              <a:buNone/>
            </a:pPr>
            <a:r>
              <a:rPr lang="en-US" sz="1800" dirty="0">
                <a:solidFill>
                  <a:schemeClr val="tx2"/>
                </a:solidFill>
              </a:rPr>
              <a:t>Janine is in a rush today and wants Sarah to finish speaking so she can assist the next person and starts looking at the door frequently.</a:t>
            </a:r>
          </a:p>
          <a:p>
            <a:pPr marL="0" indent="0">
              <a:buNone/>
            </a:pPr>
            <a:r>
              <a:rPr lang="en-US" sz="1800" dirty="0">
                <a:solidFill>
                  <a:schemeClr val="tx2"/>
                </a:solidFill>
              </a:rPr>
              <a:t>Sarah apologises for being such a burden. Janine responds saying that she understands because her sister committed suicide and that there was nothing anyone could have done. After this Sarah starts to cry uncontrollably.</a:t>
            </a:r>
          </a:p>
          <a:p>
            <a:pPr marL="0" indent="0">
              <a:buNone/>
            </a:pPr>
            <a:r>
              <a:rPr lang="en-US" sz="1800" dirty="0">
                <a:solidFill>
                  <a:schemeClr val="tx2"/>
                </a:solidFill>
              </a:rPr>
              <a:t>After trying to talk with her some more, Janine contacts her supervisor, her family, and her doctor immediately as per her job description and organisation’s policies and procedures for clients who want to self-harm. Sarah’s doctor admits her to hospital for further assessment and observation.</a:t>
            </a:r>
          </a:p>
        </p:txBody>
      </p:sp>
      <p:sp>
        <p:nvSpPr>
          <p:cNvPr id="4" name="Slide Number Placeholder 3">
            <a:extLst>
              <a:ext uri="{FF2B5EF4-FFF2-40B4-BE49-F238E27FC236}">
                <a16:creationId xmlns:a16="http://schemas.microsoft.com/office/drawing/2014/main" id="{5427D2B5-DFE1-EE26-1C58-5C3DEF85D57D}"/>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83</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F97D5537-DB50-061C-D61A-8A27729F2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2B804980-9140-4340-3635-686C0CE17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22658"/>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418D6-6D1D-6463-7E89-7B3CFC86B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4A9B2-3AEF-1C63-CC31-25CC29D02873}"/>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F4F6B466-5450-249A-1FF0-6E073EAC0FCB}"/>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Student is to respond to these questions (word doc) and complete an incident report form.</a:t>
            </a:r>
          </a:p>
          <a:p>
            <a:pPr>
              <a:buFont typeface="+mj-lt"/>
              <a:buAutoNum type="arabicPeriod"/>
            </a:pPr>
            <a:r>
              <a:rPr lang="en-US" sz="1600" dirty="0">
                <a:solidFill>
                  <a:schemeClr val="tx2"/>
                </a:solidFill>
              </a:rPr>
              <a:t>Do you think that Janine did the right thing by contacting her supervisor and doctor? Why?</a:t>
            </a:r>
          </a:p>
          <a:p>
            <a:pPr>
              <a:buFont typeface="+mj-lt"/>
              <a:buAutoNum type="arabicPeriod"/>
            </a:pPr>
            <a:r>
              <a:rPr lang="en-US" sz="1600" dirty="0">
                <a:solidFill>
                  <a:schemeClr val="tx2"/>
                </a:solidFill>
              </a:rPr>
              <a:t>How could Janine demonstrate a more confident assertive behaviour?</a:t>
            </a:r>
          </a:p>
          <a:p>
            <a:pPr>
              <a:buFont typeface="+mj-lt"/>
              <a:buAutoNum type="arabicPeriod"/>
            </a:pPr>
            <a:r>
              <a:rPr lang="en-US" sz="1600" dirty="0">
                <a:solidFill>
                  <a:schemeClr val="tx2"/>
                </a:solidFill>
              </a:rPr>
              <a:t>What did Janine do to ensure Sarah’s, her own and others’ safety</a:t>
            </a:r>
          </a:p>
          <a:p>
            <a:pPr>
              <a:buFont typeface="+mj-lt"/>
              <a:buAutoNum type="arabicPeriod"/>
            </a:pPr>
            <a:r>
              <a:rPr lang="en-US" sz="1600" dirty="0">
                <a:solidFill>
                  <a:schemeClr val="tx2"/>
                </a:solidFill>
              </a:rPr>
              <a:t>How is Janine able to identify implications of continuing behaviours of concern with Sarah?</a:t>
            </a:r>
          </a:p>
          <a:p>
            <a:pPr>
              <a:buFont typeface="+mj-lt"/>
              <a:buAutoNum type="arabicPeriod"/>
            </a:pPr>
            <a:r>
              <a:rPr lang="en-US" sz="1600" dirty="0">
                <a:solidFill>
                  <a:schemeClr val="tx2"/>
                </a:solidFill>
              </a:rPr>
              <a:t>What could Janine have done to challenge Sarah’s behaviours of concerns?</a:t>
            </a:r>
          </a:p>
          <a:p>
            <a:pPr>
              <a:buFont typeface="+mj-lt"/>
              <a:buAutoNum type="arabicPeriod"/>
            </a:pPr>
            <a:r>
              <a:rPr lang="en-US" sz="1600" dirty="0">
                <a:solidFill>
                  <a:schemeClr val="tx2"/>
                </a:solidFill>
              </a:rPr>
              <a:t>How could Janine have encouraged positive opportunities in Sarah to change current behaviours?</a:t>
            </a:r>
          </a:p>
          <a:p>
            <a:pPr>
              <a:buFont typeface="+mj-lt"/>
              <a:buAutoNum type="arabicPeriod"/>
            </a:pPr>
            <a:r>
              <a:rPr lang="en-US" sz="1600" dirty="0">
                <a:solidFill>
                  <a:schemeClr val="tx2"/>
                </a:solidFill>
              </a:rPr>
              <a:t>How could Janine communicate more effectively during this conflict?</a:t>
            </a:r>
          </a:p>
        </p:txBody>
      </p:sp>
      <p:sp>
        <p:nvSpPr>
          <p:cNvPr id="4" name="Slide Number Placeholder 3">
            <a:extLst>
              <a:ext uri="{FF2B5EF4-FFF2-40B4-BE49-F238E27FC236}">
                <a16:creationId xmlns:a16="http://schemas.microsoft.com/office/drawing/2014/main" id="{E4E06EE2-5441-63AE-52C5-A001B313FC48}"/>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84</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B584E46C-CD4E-A60F-5DA9-C8460FD9F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1C9AAF0F-B678-7695-69CC-33BBB28F3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9485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BE0B3-FBC7-79B1-695E-B96552DC8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F3C1E-B745-9166-2F56-2ACACBB26565}"/>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6F54A042-74CA-0028-7A6C-43A8376408D0}"/>
              </a:ext>
            </a:extLst>
          </p:cNvPr>
          <p:cNvSpPr>
            <a:spLocks noGrp="1"/>
          </p:cNvSpPr>
          <p:nvPr>
            <p:ph idx="1"/>
          </p:nvPr>
        </p:nvSpPr>
        <p:spPr>
          <a:xfrm>
            <a:off x="0" y="1571228"/>
            <a:ext cx="12192000" cy="5311831"/>
          </a:xfrm>
        </p:spPr>
        <p:txBody>
          <a:bodyPr/>
          <a:lstStyle/>
          <a:p>
            <a:pPr marL="0" indent="0">
              <a:buNone/>
            </a:pPr>
            <a:r>
              <a:rPr lang="en-US" sz="1500" b="1" dirty="0">
                <a:solidFill>
                  <a:schemeClr val="tx2"/>
                </a:solidFill>
              </a:rPr>
              <a:t>Case study 2D- Complete reporting requirements</a:t>
            </a:r>
          </a:p>
          <a:p>
            <a:pPr marL="0" indent="0">
              <a:buNone/>
            </a:pPr>
            <a:r>
              <a:rPr lang="en-US" sz="1500" dirty="0">
                <a:solidFill>
                  <a:schemeClr val="tx2"/>
                </a:solidFill>
              </a:rPr>
              <a:t>The student is taking the role of </a:t>
            </a:r>
            <a:r>
              <a:rPr lang="en-US" sz="1500" b="1" dirty="0">
                <a:solidFill>
                  <a:schemeClr val="tx2"/>
                </a:solidFill>
              </a:rPr>
              <a:t>Vince, Mike’s Support work</a:t>
            </a:r>
            <a:r>
              <a:rPr lang="en-US" sz="1500" dirty="0">
                <a:solidFill>
                  <a:schemeClr val="tx2"/>
                </a:solidFill>
              </a:rPr>
              <a:t>er.</a:t>
            </a:r>
          </a:p>
          <a:p>
            <a:pPr marL="0" indent="0">
              <a:buNone/>
            </a:pPr>
            <a:r>
              <a:rPr lang="en-US" sz="1500" dirty="0">
                <a:solidFill>
                  <a:schemeClr val="tx2"/>
                </a:solidFill>
              </a:rPr>
              <a:t>Mike has recently been assessed by the local council and is to receive home help twice a week. Vince, a support worker, arrives at Mike’s home at the pre-arranged time. After initial introductions, they begin to discuss Mike’s care plan and how they will work together to ensure his needs are met. Mike says he wants to change the support provided by removing the showering and house cleaning support and replacing it with support that can help him take errands and meet with his friends at the pub several days a week.</a:t>
            </a:r>
          </a:p>
          <a:p>
            <a:pPr marL="0" indent="0">
              <a:buNone/>
            </a:pPr>
            <a:r>
              <a:rPr lang="en-US" sz="1500" dirty="0">
                <a:solidFill>
                  <a:schemeClr val="tx2"/>
                </a:solidFill>
              </a:rPr>
              <a:t>Vince explains that this is not possible and any changes to his care plan will need to be approved by his supervisor. Vince explains the role of home and community care and confirms that all people need to have input into their support. However, the things that Mike is requesting are not available as part of home and community care support.</a:t>
            </a:r>
          </a:p>
          <a:p>
            <a:pPr marL="0" indent="0">
              <a:buNone/>
            </a:pPr>
            <a:r>
              <a:rPr lang="en-US" sz="1500" dirty="0">
                <a:solidFill>
                  <a:schemeClr val="tx2"/>
                </a:solidFill>
              </a:rPr>
              <a:t>Mike immediately becomes verbally aggressive and physically threatening. Mike raises hands and starts to yell and tries to charge Vince with his wheelchair, running over one of Vince’s feet and charging into the television, pushing it off its and smashing it to the floor. Vince asks Mike to stop yelling at him, otherwise he will leave. Mike keeps yelling and the yelling gets louder. Vince grabs Mike’s wheelchair and pushes Mike into the bathroom and barricades the door. Vince says to Mike, that he will keep him locked in the bathroom, until he calms down.</a:t>
            </a:r>
          </a:p>
          <a:p>
            <a:pPr marL="0" indent="0">
              <a:buNone/>
            </a:pPr>
            <a:r>
              <a:rPr lang="en-US" sz="1500" dirty="0">
                <a:solidFill>
                  <a:schemeClr val="tx2"/>
                </a:solidFill>
              </a:rPr>
              <a:t>Mike refuses to calm down and starts banging on the bathroom door. Vince decides to leave and rings his supervisor immediately. The supervisor and Vince return an hour later to speak with Mike, only to discover that he has seriously cut his arm and is lying on the bathroom floor. Vince follows his organisations critical incident procedure; he checks for further safety risks to himself and Mike. He alerts his supervisor back at the office and takes control of the situation by calling an ambulance The ambulance arrives shortly after to assess Mike and take him to the local hospital.</a:t>
            </a:r>
          </a:p>
          <a:p>
            <a:pPr marL="0" indent="0">
              <a:buNone/>
            </a:pPr>
            <a:r>
              <a:rPr lang="en-US" sz="1500" dirty="0">
                <a:solidFill>
                  <a:schemeClr val="tx2"/>
                </a:solidFill>
              </a:rPr>
              <a:t>Vince visits Mike in the hospital and Mike apologises, takes responsibility for his inappropriate behaviour, and says he’ll never do that again. He says he was just very anxious about the meeting and know realises that there is nothing to worry about. A week pasts and Mike is sent home. Mike returns the following day to attend to the initial care plan.</a:t>
            </a:r>
            <a:endParaRPr lang="en-AU" sz="1500" dirty="0">
              <a:solidFill>
                <a:schemeClr val="tx2"/>
              </a:solidFill>
            </a:endParaRPr>
          </a:p>
        </p:txBody>
      </p:sp>
      <p:sp>
        <p:nvSpPr>
          <p:cNvPr id="4" name="Slide Number Placeholder 3">
            <a:extLst>
              <a:ext uri="{FF2B5EF4-FFF2-40B4-BE49-F238E27FC236}">
                <a16:creationId xmlns:a16="http://schemas.microsoft.com/office/drawing/2014/main" id="{A52749A3-3FDD-16AC-0073-7246614BDCBD}"/>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85</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DCFF32DD-E504-A7BE-66A2-F685AE56C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81C0EDF1-3FC5-28EC-4F89-D78D52EA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54255"/>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52607-B768-94F5-1591-81B4C79A8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6662C-3722-35A6-3DAC-BDB2E764016B}"/>
              </a:ext>
            </a:extLst>
          </p:cNvPr>
          <p:cNvSpPr>
            <a:spLocks noGrp="1"/>
          </p:cNvSpPr>
          <p:nvPr>
            <p:ph type="title"/>
          </p:nvPr>
        </p:nvSpPr>
        <p:spPr>
          <a:xfrm>
            <a:off x="2264229" y="513892"/>
            <a:ext cx="8839200" cy="868362"/>
          </a:xfrm>
        </p:spPr>
        <p:txBody>
          <a:bodyPr/>
          <a:lstStyle/>
          <a:p>
            <a:r>
              <a:rPr lang="en-AU" dirty="0"/>
              <a:t>Case Studies</a:t>
            </a:r>
          </a:p>
        </p:txBody>
      </p:sp>
      <p:sp>
        <p:nvSpPr>
          <p:cNvPr id="3" name="Content Placeholder 2">
            <a:extLst>
              <a:ext uri="{FF2B5EF4-FFF2-40B4-BE49-F238E27FC236}">
                <a16:creationId xmlns:a16="http://schemas.microsoft.com/office/drawing/2014/main" id="{8D8B3CF0-BF29-E7C4-2C00-BB23946BC83C}"/>
              </a:ext>
            </a:extLst>
          </p:cNvPr>
          <p:cNvSpPr>
            <a:spLocks noGrp="1"/>
          </p:cNvSpPr>
          <p:nvPr>
            <p:ph idx="1"/>
          </p:nvPr>
        </p:nvSpPr>
        <p:spPr>
          <a:xfrm>
            <a:off x="0" y="1571228"/>
            <a:ext cx="12192000" cy="5311831"/>
          </a:xfrm>
        </p:spPr>
        <p:txBody>
          <a:bodyPr/>
          <a:lstStyle/>
          <a:p>
            <a:pPr marL="0" indent="0">
              <a:buNone/>
            </a:pPr>
            <a:r>
              <a:rPr lang="en-US" sz="1600" b="1" dirty="0">
                <a:solidFill>
                  <a:schemeClr val="tx2"/>
                </a:solidFill>
              </a:rPr>
              <a:t>Student is to respond to these questions (word doc) and complete an incident report form.</a:t>
            </a:r>
          </a:p>
          <a:p>
            <a:pPr>
              <a:buFont typeface="+mj-lt"/>
              <a:buAutoNum type="arabicPeriod"/>
            </a:pPr>
            <a:r>
              <a:rPr lang="en-US" sz="1600" dirty="0">
                <a:solidFill>
                  <a:schemeClr val="tx2"/>
                </a:solidFill>
              </a:rPr>
              <a:t>How could Vince have modelled a more of assertive behaviour?</a:t>
            </a:r>
          </a:p>
          <a:p>
            <a:pPr>
              <a:buFont typeface="+mj-lt"/>
              <a:buAutoNum type="arabicPeriod"/>
            </a:pPr>
            <a:r>
              <a:rPr lang="en-US" sz="1600" dirty="0">
                <a:solidFill>
                  <a:schemeClr val="tx2"/>
                </a:solidFill>
              </a:rPr>
              <a:t>Do you think that Vince has abused Mike? Explain if so, how.</a:t>
            </a:r>
          </a:p>
          <a:p>
            <a:pPr>
              <a:buFont typeface="+mj-lt"/>
              <a:buAutoNum type="arabicPeriod"/>
            </a:pPr>
            <a:r>
              <a:rPr lang="en-US" sz="1600" dirty="0">
                <a:solidFill>
                  <a:schemeClr val="tx2"/>
                </a:solidFill>
              </a:rPr>
              <a:t>Has Vince breached any patient rights? How?</a:t>
            </a:r>
          </a:p>
          <a:p>
            <a:pPr>
              <a:buFont typeface="+mj-lt"/>
              <a:buAutoNum type="arabicPeriod"/>
            </a:pPr>
            <a:r>
              <a:rPr lang="en-US" sz="1600" dirty="0">
                <a:solidFill>
                  <a:schemeClr val="tx2"/>
                </a:solidFill>
              </a:rPr>
              <a:t>What steps did Vince follow when undertaking critical incident procedure?</a:t>
            </a:r>
          </a:p>
          <a:p>
            <a:pPr>
              <a:buFont typeface="+mj-lt"/>
              <a:buAutoNum type="arabicPeriod"/>
            </a:pPr>
            <a:r>
              <a:rPr lang="en-US" sz="1600" dirty="0">
                <a:solidFill>
                  <a:schemeClr val="tx2"/>
                </a:solidFill>
              </a:rPr>
              <a:t>In this case are there any statutory requirements related to treatment of people with special needs, if so, what are they?</a:t>
            </a:r>
          </a:p>
          <a:p>
            <a:pPr>
              <a:buFont typeface="+mj-lt"/>
              <a:buAutoNum type="arabicPeriod"/>
            </a:pPr>
            <a:r>
              <a:rPr lang="en-US" sz="1600" dirty="0">
                <a:solidFill>
                  <a:schemeClr val="tx2"/>
                </a:solidFill>
              </a:rPr>
              <a:t>What information will Mike report when documenting the incident?</a:t>
            </a:r>
          </a:p>
          <a:p>
            <a:pPr>
              <a:buFont typeface="+mj-lt"/>
              <a:buAutoNum type="arabicPeriod"/>
            </a:pPr>
            <a:r>
              <a:rPr lang="en-US" sz="1600" dirty="0">
                <a:solidFill>
                  <a:schemeClr val="tx2"/>
                </a:solidFill>
              </a:rPr>
              <a:t>What principles can Vince apply to a situation where the human behaviour becomes violence, aggression and suicidal?</a:t>
            </a:r>
          </a:p>
          <a:p>
            <a:pPr>
              <a:buFont typeface="+mj-lt"/>
              <a:buAutoNum type="arabicPeriod"/>
            </a:pPr>
            <a:r>
              <a:rPr lang="en-US" sz="1600" dirty="0">
                <a:solidFill>
                  <a:schemeClr val="tx2"/>
                </a:solidFill>
              </a:rPr>
              <a:t>What can Vince do to ensure any documentation or reports from this incident are current and updated accordingly</a:t>
            </a:r>
          </a:p>
          <a:p>
            <a:pPr>
              <a:buFont typeface="+mj-lt"/>
              <a:buAutoNum type="arabicPeriod"/>
            </a:pPr>
            <a:r>
              <a:rPr lang="en-US" sz="1600" dirty="0">
                <a:solidFill>
                  <a:schemeClr val="tx2"/>
                </a:solidFill>
              </a:rPr>
              <a:t>What could Vince have done to engage in a more positive and supportive manner?</a:t>
            </a:r>
          </a:p>
          <a:p>
            <a:pPr>
              <a:buFont typeface="+mj-lt"/>
              <a:buAutoNum type="arabicPeriod"/>
            </a:pPr>
            <a:r>
              <a:rPr lang="en-US" sz="1600" dirty="0">
                <a:solidFill>
                  <a:schemeClr val="tx2"/>
                </a:solidFill>
              </a:rPr>
              <a:t>What negotiation and problem-solving skills could Vince improve on, so this type of situation does not happen again?</a:t>
            </a:r>
            <a:endParaRPr lang="en-AU" sz="1600" dirty="0">
              <a:solidFill>
                <a:schemeClr val="tx2"/>
              </a:solidFill>
            </a:endParaRPr>
          </a:p>
        </p:txBody>
      </p:sp>
      <p:sp>
        <p:nvSpPr>
          <p:cNvPr id="4" name="Slide Number Placeholder 3">
            <a:extLst>
              <a:ext uri="{FF2B5EF4-FFF2-40B4-BE49-F238E27FC236}">
                <a16:creationId xmlns:a16="http://schemas.microsoft.com/office/drawing/2014/main" id="{2C42F309-B0A8-0EFE-E605-523F55523A38}"/>
              </a:ext>
            </a:extLst>
          </p:cNvPr>
          <p:cNvSpPr>
            <a:spLocks noGrp="1"/>
          </p:cNvSpPr>
          <p:nvPr>
            <p:ph type="sldNum" sz="quarter" idx="10"/>
          </p:nvPr>
        </p:nvSpPr>
        <p:spPr>
          <a:xfrm>
            <a:off x="9368970" y="6638584"/>
            <a:ext cx="2844800" cy="244475"/>
          </a:xfrm>
        </p:spPr>
        <p:txBody>
          <a:bodyPr/>
          <a:lstStyle/>
          <a:p>
            <a:fld id="{64EB2DB3-A5DC-4BC2-A05A-23509E293FB0}" type="slidenum">
              <a:rPr lang="en-US" altLang="en-US" smtClean="0"/>
              <a:pPr/>
              <a:t>86</a:t>
            </a:fld>
            <a:endParaRPr lang="en-US" altLang="en-US" dirty="0"/>
          </a:p>
        </p:txBody>
      </p:sp>
      <p:pic>
        <p:nvPicPr>
          <p:cNvPr id="6" name="Picture 2" descr="Back, first, first page, prev icon - Download on Iconfinder">
            <a:hlinkClick r:id="" action="ppaction://hlinkshowjump?jump=firstslide"/>
            <a:extLst>
              <a:ext uri="{FF2B5EF4-FFF2-40B4-BE49-F238E27FC236}">
                <a16:creationId xmlns:a16="http://schemas.microsoft.com/office/drawing/2014/main" id="{C7FEE0D0-6831-24C5-4B30-4FB0F3C3B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89" y="38859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To-End Assessment: Supporting The Student Education Journey">
            <a:extLst>
              <a:ext uri="{FF2B5EF4-FFF2-40B4-BE49-F238E27FC236}">
                <a16:creationId xmlns:a16="http://schemas.microsoft.com/office/drawing/2014/main" id="{6ED5FC01-5F3A-F26F-213C-76794A84B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6" y="388598"/>
            <a:ext cx="2168909" cy="121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28431"/>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0C7-D4EA-AEF6-84F1-1644C24B5CDB}"/>
              </a:ext>
            </a:extLst>
          </p:cNvPr>
          <p:cNvSpPr>
            <a:spLocks noGrp="1"/>
          </p:cNvSpPr>
          <p:nvPr>
            <p:ph type="title"/>
          </p:nvPr>
        </p:nvSpPr>
        <p:spPr>
          <a:xfrm>
            <a:off x="0" y="575809"/>
            <a:ext cx="4230914" cy="868362"/>
          </a:xfrm>
        </p:spPr>
        <p:txBody>
          <a:bodyPr/>
          <a:lstStyle/>
          <a:p>
            <a:r>
              <a:rPr lang="en-US" dirty="0"/>
              <a:t>Incident Form</a:t>
            </a:r>
            <a:endParaRPr lang="en-AU" dirty="0"/>
          </a:p>
        </p:txBody>
      </p:sp>
      <p:sp>
        <p:nvSpPr>
          <p:cNvPr id="4" name="Slide Number Placeholder 3">
            <a:extLst>
              <a:ext uri="{FF2B5EF4-FFF2-40B4-BE49-F238E27FC236}">
                <a16:creationId xmlns:a16="http://schemas.microsoft.com/office/drawing/2014/main" id="{CFCB1F2F-55BF-99CD-C4F4-04E91D9915BD}"/>
              </a:ext>
            </a:extLst>
          </p:cNvPr>
          <p:cNvSpPr>
            <a:spLocks noGrp="1"/>
          </p:cNvSpPr>
          <p:nvPr>
            <p:ph type="sldNum" sz="quarter" idx="10"/>
          </p:nvPr>
        </p:nvSpPr>
        <p:spPr/>
        <p:txBody>
          <a:bodyPr/>
          <a:lstStyle/>
          <a:p>
            <a:fld id="{64EB2DB3-A5DC-4BC2-A05A-23509E293FB0}" type="slidenum">
              <a:rPr lang="en-US" altLang="en-US" smtClean="0"/>
              <a:pPr/>
              <a:t>87</a:t>
            </a:fld>
            <a:endParaRPr lang="en-US" altLang="en-US"/>
          </a:p>
        </p:txBody>
      </p:sp>
      <p:graphicFrame>
        <p:nvGraphicFramePr>
          <p:cNvPr id="8" name="Content Placeholder 7">
            <a:extLst>
              <a:ext uri="{FF2B5EF4-FFF2-40B4-BE49-F238E27FC236}">
                <a16:creationId xmlns:a16="http://schemas.microsoft.com/office/drawing/2014/main" id="{CCBDBC78-E02E-D4FE-61F5-5B43874B3853}"/>
              </a:ext>
            </a:extLst>
          </p:cNvPr>
          <p:cNvGraphicFramePr>
            <a:graphicFrameLocks noGrp="1" noChangeAspect="1"/>
          </p:cNvGraphicFramePr>
          <p:nvPr>
            <p:ph idx="1"/>
            <p:extLst>
              <p:ext uri="{D42A27DB-BD31-4B8C-83A1-F6EECF244321}">
                <p14:modId xmlns:p14="http://schemas.microsoft.com/office/powerpoint/2010/main" val="3934559035"/>
              </p:ext>
            </p:extLst>
          </p:nvPr>
        </p:nvGraphicFramePr>
        <p:xfrm>
          <a:off x="4375377" y="1527175"/>
          <a:ext cx="4483100" cy="5194300"/>
        </p:xfrm>
        <a:graphic>
          <a:graphicData uri="http://schemas.openxmlformats.org/presentationml/2006/ole">
            <mc:AlternateContent xmlns:mc="http://schemas.openxmlformats.org/markup-compatibility/2006">
              <mc:Choice xmlns:v="urn:schemas-microsoft-com:vml" Requires="v">
                <p:oleObj name="Document" r:id="rId2" imgW="8682480" imgH="10058760" progId="Word.Document.12">
                  <p:embed/>
                </p:oleObj>
              </mc:Choice>
              <mc:Fallback>
                <p:oleObj name="Document" r:id="rId2" imgW="8682480" imgH="10058760" progId="Word.Document.12">
                  <p:embed/>
                  <p:pic>
                    <p:nvPicPr>
                      <p:cNvPr id="0" name=""/>
                      <p:cNvPicPr/>
                      <p:nvPr/>
                    </p:nvPicPr>
                    <p:blipFill>
                      <a:blip r:embed="rId3"/>
                      <a:stretch>
                        <a:fillRect/>
                      </a:stretch>
                    </p:blipFill>
                    <p:spPr>
                      <a:xfrm>
                        <a:off x="4375377" y="1527175"/>
                        <a:ext cx="4483100" cy="5194300"/>
                      </a:xfrm>
                      <a:prstGeom prst="rect">
                        <a:avLst/>
                      </a:prstGeom>
                    </p:spPr>
                  </p:pic>
                </p:oleObj>
              </mc:Fallback>
            </mc:AlternateContent>
          </a:graphicData>
        </a:graphic>
      </p:graphicFrame>
    </p:spTree>
    <p:extLst>
      <p:ext uri="{BB962C8B-B14F-4D97-AF65-F5344CB8AC3E}">
        <p14:creationId xmlns:p14="http://schemas.microsoft.com/office/powerpoint/2010/main" val="36685909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8510-FFD9-915C-100D-9E1195F68008}"/>
              </a:ext>
            </a:extLst>
          </p:cNvPr>
          <p:cNvSpPr>
            <a:spLocks noGrp="1"/>
          </p:cNvSpPr>
          <p:nvPr>
            <p:ph type="title"/>
          </p:nvPr>
        </p:nvSpPr>
        <p:spPr/>
        <p:txBody>
          <a:bodyPr/>
          <a:lstStyle/>
          <a:p>
            <a:r>
              <a:rPr lang="en-AU" dirty="0"/>
              <a:t>Self-destructive behaviour</a:t>
            </a:r>
          </a:p>
        </p:txBody>
      </p:sp>
      <p:sp>
        <p:nvSpPr>
          <p:cNvPr id="3" name="Content Placeholder 2">
            <a:extLst>
              <a:ext uri="{FF2B5EF4-FFF2-40B4-BE49-F238E27FC236}">
                <a16:creationId xmlns:a16="http://schemas.microsoft.com/office/drawing/2014/main" id="{E91409D8-8BC6-FF5C-1123-1B7B70BB961C}"/>
              </a:ext>
            </a:extLst>
          </p:cNvPr>
          <p:cNvSpPr>
            <a:spLocks noGrp="1"/>
          </p:cNvSpPr>
          <p:nvPr>
            <p:ph idx="1"/>
          </p:nvPr>
        </p:nvSpPr>
        <p:spPr>
          <a:xfrm>
            <a:off x="246743" y="1677987"/>
            <a:ext cx="10972800" cy="5043488"/>
          </a:xfrm>
        </p:spPr>
        <p:txBody>
          <a:bodyPr/>
          <a:lstStyle/>
          <a:p>
            <a:pPr marL="0" indent="0">
              <a:buNone/>
            </a:pPr>
            <a:r>
              <a:rPr lang="en-US" sz="1800" dirty="0"/>
              <a:t>Self-destructive behaviour can include:</a:t>
            </a:r>
          </a:p>
          <a:p>
            <a:r>
              <a:rPr lang="en-US" sz="1800" dirty="0"/>
              <a:t>Drinking alcohol and taking drugs</a:t>
            </a:r>
          </a:p>
          <a:p>
            <a:r>
              <a:rPr lang="en-US" sz="1800" dirty="0"/>
              <a:t>Over or under eating, fasting or purging after eating</a:t>
            </a:r>
          </a:p>
          <a:p>
            <a:r>
              <a:rPr lang="en-US" sz="1800" dirty="0"/>
              <a:t>Gambling</a:t>
            </a:r>
          </a:p>
          <a:p>
            <a:r>
              <a:rPr lang="en-US" sz="1800" dirty="0"/>
              <a:t>Engaging in dangerous sexual practices</a:t>
            </a:r>
          </a:p>
          <a:p>
            <a:r>
              <a:rPr lang="en-US" sz="1800" dirty="0"/>
              <a:t>Making extreme physical changes that would be seen as out of character such as cutting off all your hair, getting a tattoo or plastic surgery</a:t>
            </a:r>
          </a:p>
          <a:p>
            <a:r>
              <a:rPr lang="en-US" sz="1800" dirty="0"/>
              <a:t>Becoming violent</a:t>
            </a:r>
          </a:p>
          <a:p>
            <a:r>
              <a:rPr lang="en-US" sz="1800" dirty="0"/>
              <a:t>Avoiding others and/or isolating yourself</a:t>
            </a:r>
          </a:p>
          <a:p>
            <a:r>
              <a:rPr lang="en-US" sz="1800" dirty="0"/>
              <a:t>Using sleep as a way to escape</a:t>
            </a:r>
          </a:p>
          <a:p>
            <a:r>
              <a:rPr lang="en-US" sz="1800" dirty="0"/>
              <a:t>Stealing from others or shoplifting</a:t>
            </a:r>
          </a:p>
          <a:p>
            <a:r>
              <a:rPr lang="en-US" sz="1800" dirty="0"/>
              <a:t>Cheating on a partner</a:t>
            </a:r>
          </a:p>
          <a:p>
            <a:r>
              <a:rPr lang="en-US" sz="1800" dirty="0"/>
              <a:t>Making sudden and serious life changes such as taking up smoking or quitting your job or school</a:t>
            </a:r>
          </a:p>
          <a:p>
            <a:r>
              <a:rPr lang="en-US" sz="1800" dirty="0"/>
              <a:t>Getting in trouble with the law</a:t>
            </a:r>
          </a:p>
          <a:p>
            <a:r>
              <a:rPr lang="en-US" sz="1800" dirty="0"/>
              <a:t>A person cutting themselves</a:t>
            </a:r>
            <a:endParaRPr lang="en-AU" sz="1800" dirty="0"/>
          </a:p>
        </p:txBody>
      </p:sp>
      <p:sp>
        <p:nvSpPr>
          <p:cNvPr id="4" name="Slide Number Placeholder 3">
            <a:extLst>
              <a:ext uri="{FF2B5EF4-FFF2-40B4-BE49-F238E27FC236}">
                <a16:creationId xmlns:a16="http://schemas.microsoft.com/office/drawing/2014/main" id="{EEDF66EC-5E84-7BCA-B2C0-034407C15D4C}"/>
              </a:ext>
            </a:extLst>
          </p:cNvPr>
          <p:cNvSpPr>
            <a:spLocks noGrp="1"/>
          </p:cNvSpPr>
          <p:nvPr>
            <p:ph type="sldNum" sz="quarter" idx="10"/>
          </p:nvPr>
        </p:nvSpPr>
        <p:spPr/>
        <p:txBody>
          <a:bodyPr/>
          <a:lstStyle/>
          <a:p>
            <a:fld id="{64EB2DB3-A5DC-4BC2-A05A-23509E293FB0}" type="slidenum">
              <a:rPr lang="en-US" altLang="en-US" smtClean="0"/>
              <a:pPr/>
              <a:t>9</a:t>
            </a:fld>
            <a:endParaRPr lang="en-US" altLang="en-US"/>
          </a:p>
        </p:txBody>
      </p:sp>
      <p:sp>
        <p:nvSpPr>
          <p:cNvPr id="5" name="TextBox 4">
            <a:extLst>
              <a:ext uri="{FF2B5EF4-FFF2-40B4-BE49-F238E27FC236}">
                <a16:creationId xmlns:a16="http://schemas.microsoft.com/office/drawing/2014/main" id="{4AC3F59A-52A8-B638-9FEE-6EF0842F9F09}"/>
              </a:ext>
            </a:extLst>
          </p:cNvPr>
          <p:cNvSpPr txBox="1"/>
          <p:nvPr/>
        </p:nvSpPr>
        <p:spPr>
          <a:xfrm>
            <a:off x="7279952" y="2184585"/>
            <a:ext cx="4121019"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Video Self destructive behaviour.</a:t>
            </a:r>
            <a:endParaRPr lang="en-AU"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0B499D0-C3B0-9198-290A-A5E5917EA683}"/>
              </a:ext>
            </a:extLst>
          </p:cNvPr>
          <p:cNvSpPr txBox="1"/>
          <p:nvPr/>
        </p:nvSpPr>
        <p:spPr>
          <a:xfrm>
            <a:off x="7279952" y="4094354"/>
            <a:ext cx="4322147" cy="1200329"/>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Self- destructive behaviour – Access Healthline for more discussion points: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https://www.healthline.com/health/mental-health/self-destructive-behavior</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pic>
        <p:nvPicPr>
          <p:cNvPr id="7" name="Picture 2" descr="Return Church">
            <a:hlinkClick r:id="rId5" action="ppaction://hlinksldjump"/>
            <a:extLst>
              <a:ext uri="{FF2B5EF4-FFF2-40B4-BE49-F238E27FC236}">
                <a16:creationId xmlns:a16="http://schemas.microsoft.com/office/drawing/2014/main" id="{F3EA35C8-8953-9D96-ABC6-E0C65D4624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82400" y="6465527"/>
            <a:ext cx="557940" cy="2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7689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Sample presentation slides">
      <a:majorFont>
        <a:latin typeface="TimesNewRomanP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3555</TotalTime>
  <Words>14648</Words>
  <Application>Microsoft Office PowerPoint</Application>
  <PresentationFormat>Widescreen</PresentationFormat>
  <Paragraphs>1157</Paragraphs>
  <Slides>87</Slides>
  <Notes>28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0" baseType="lpstr">
      <vt:lpstr>OpenSansRegular</vt:lpstr>
      <vt:lpstr>Segoe</vt:lpstr>
      <vt:lpstr>TimesNewRomanPS</vt:lpstr>
      <vt:lpstr>Arial</vt:lpstr>
      <vt:lpstr>Calibri</vt:lpstr>
      <vt:lpstr>Franklin Gothic Medium</vt:lpstr>
      <vt:lpstr>Helvetica</vt:lpstr>
      <vt:lpstr>Merriweather</vt:lpstr>
      <vt:lpstr>Symbol</vt:lpstr>
      <vt:lpstr>Times New Roman</vt:lpstr>
      <vt:lpstr>Wingdings</vt:lpstr>
      <vt:lpstr>Sample presentation slides</vt:lpstr>
      <vt:lpstr>Microsoft Word Document</vt:lpstr>
      <vt:lpstr>PowerPoint Presentation</vt:lpstr>
      <vt:lpstr>Facilitate responsible behaviour</vt:lpstr>
      <vt:lpstr>PowerPoint Presentation</vt:lpstr>
      <vt:lpstr>Observe individuals</vt:lpstr>
      <vt:lpstr>1. Observe and assist</vt:lpstr>
      <vt:lpstr>Things to consider when responding to behaviours of concern</vt:lpstr>
      <vt:lpstr>Things to consider when responding to behaviours of concern</vt:lpstr>
      <vt:lpstr>Things to consider when responding to behaviours of concern</vt:lpstr>
      <vt:lpstr>Self-destructive behaviour</vt:lpstr>
      <vt:lpstr>Self-destructive behaviour</vt:lpstr>
      <vt:lpstr>Things to consider when responding to behaviours of concern</vt:lpstr>
      <vt:lpstr>Things to consider when responding to behaviours of concern</vt:lpstr>
      <vt:lpstr>Follow up of behaviors</vt:lpstr>
      <vt:lpstr>Learning Checkpoint 1</vt:lpstr>
      <vt:lpstr>Learning Checkpoint 1</vt:lpstr>
      <vt:lpstr>Learning Checkpoint 1</vt:lpstr>
      <vt:lpstr>Learning Checkpoint 1</vt:lpstr>
      <vt:lpstr>Learning Checkpoint 1</vt:lpstr>
      <vt:lpstr>Learning Checkpoint 1</vt:lpstr>
      <vt:lpstr>Manage conflict</vt:lpstr>
      <vt:lpstr>Identify causes of conflict </vt:lpstr>
      <vt:lpstr>Interact with individuals</vt:lpstr>
      <vt:lpstr>Use communication strategies</vt:lpstr>
      <vt:lpstr>2. Ask the right questions </vt:lpstr>
      <vt:lpstr>2. Ask the right questions </vt:lpstr>
      <vt:lpstr>2. Ask the right questions </vt:lpstr>
      <vt:lpstr>2. Ask the right questions </vt:lpstr>
      <vt:lpstr>2. Ask the right questions </vt:lpstr>
      <vt:lpstr>Consider cultural sensitivities</vt:lpstr>
      <vt:lpstr>3. Research - when, where, how and with whom to shake hands  </vt:lpstr>
      <vt:lpstr>Use negotiation techniques</vt:lpstr>
      <vt:lpstr>Manage conflict Examine cause and effect</vt:lpstr>
      <vt:lpstr>Learning Checkpoint 2</vt:lpstr>
      <vt:lpstr>Learning Checkpoint 2</vt:lpstr>
      <vt:lpstr>Learning Checkpoint 2</vt:lpstr>
      <vt:lpstr>PowerPoint Presentation</vt:lpstr>
      <vt:lpstr>Respond to behaviours of concern</vt:lpstr>
      <vt:lpstr>4. Case studies - deal with behaviours of concern  </vt:lpstr>
      <vt:lpstr>4. Case studies - deal with behaviours of concern  </vt:lpstr>
      <vt:lpstr>4. Case studies - deal with behaviours of concern  </vt:lpstr>
      <vt:lpstr>4. Case studies - deal with behaviours of concern  </vt:lpstr>
      <vt:lpstr>4. Case studies - deal with behaviours of concern  </vt:lpstr>
      <vt:lpstr>Respond to behaviours of concern</vt:lpstr>
      <vt:lpstr>Respond to behaviours of concern</vt:lpstr>
      <vt:lpstr>5. Who to call and what to do?   </vt:lpstr>
      <vt:lpstr>5. Who to call and what to do?   </vt:lpstr>
      <vt:lpstr>Learning Checkpoint 3</vt:lpstr>
      <vt:lpstr>Learning Checkpoint 3</vt:lpstr>
      <vt:lpstr>Learning Checkpoint 3</vt:lpstr>
      <vt:lpstr>Learning Checkpoint 3</vt:lpstr>
      <vt:lpstr>Learning Checkpoint 3</vt:lpstr>
      <vt:lpstr>Learning Checkpoint 3</vt:lpstr>
      <vt:lpstr>Learning Checkpoint 3</vt:lpstr>
      <vt:lpstr>Learning Checkpoint 3</vt:lpstr>
      <vt:lpstr>Complete reporting requirements</vt:lpstr>
      <vt:lpstr>6. Case Study - Incident reporting</vt:lpstr>
      <vt:lpstr>Complete reporting requirements</vt:lpstr>
      <vt:lpstr>Complete reporting requirements</vt:lpstr>
      <vt:lpstr>Complete reporting requirements</vt:lpstr>
      <vt:lpstr>7. Sign it and discuss it</vt:lpstr>
      <vt:lpstr>7. Sign it and discuss it</vt:lpstr>
      <vt:lpstr>7. Sign it and discuss it</vt:lpstr>
      <vt:lpstr>7. Sign it and discuss it</vt:lpstr>
      <vt:lpstr>8. Questions</vt:lpstr>
      <vt:lpstr>Learning Checkpoint 4</vt:lpstr>
      <vt:lpstr>Learning Checkpoint 4</vt:lpstr>
      <vt:lpstr>Learning Checkpoint 4</vt:lpstr>
      <vt:lpstr>Learning Checkpoint 4</vt:lpstr>
      <vt:lpstr>Learning Checkpoint 4</vt:lpstr>
      <vt:lpstr>Learning Checkpoint 4</vt:lpstr>
      <vt:lpstr>Written Questions</vt:lpstr>
      <vt:lpstr>Written Questions</vt:lpstr>
      <vt:lpstr>Written Questions</vt:lpstr>
      <vt:lpstr>Written Questions</vt:lpstr>
      <vt:lpstr>Written Questions</vt:lpstr>
      <vt:lpstr>Written Questions</vt:lpstr>
      <vt:lpstr>Written Questions</vt:lpstr>
      <vt:lpstr>Written Questions</vt:lpstr>
      <vt:lpstr>Case Studies</vt:lpstr>
      <vt:lpstr>Case Studies</vt:lpstr>
      <vt:lpstr>Case Studies</vt:lpstr>
      <vt:lpstr>Case Studies</vt:lpstr>
      <vt:lpstr>Case Studies</vt:lpstr>
      <vt:lpstr>Case Studies</vt:lpstr>
      <vt:lpstr>Case Studies</vt:lpstr>
      <vt:lpstr>Case Studies</vt:lpstr>
      <vt:lpstr>Incident Form</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Rich</dc:creator>
  <cp:lastModifiedBy>Lyn ZHANG</cp:lastModifiedBy>
  <cp:revision>131</cp:revision>
  <cp:lastPrinted>2017-09-22T15:39:21Z</cp:lastPrinted>
  <dcterms:created xsi:type="dcterms:W3CDTF">2017-08-03T14:42:58Z</dcterms:created>
  <dcterms:modified xsi:type="dcterms:W3CDTF">2024-03-05T21:14:24Z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2F4FD7CF-1F0B-4351-A282-D783EBBD5BAE</vt:lpwstr>
  </property>
  <property fmtid="{D5CDD505-2E9C-101B-9397-08002B2CF9AE}" pid="3" name="ArticulatePath">
    <vt:lpwstr>Presentation2</vt:lpwstr>
  </property>
</Properties>
</file>