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Lst>
  <p:notesMasterIdLst>
    <p:notesMasterId r:id="rId70"/>
  </p:notesMasterIdLst>
  <p:sldIdLst>
    <p:sldId id="256" r:id="rId2"/>
    <p:sldId id="257" r:id="rId3"/>
    <p:sldId id="258" r:id="rId4"/>
    <p:sldId id="259" r:id="rId5"/>
    <p:sldId id="260" r:id="rId6"/>
    <p:sldId id="261" r:id="rId7"/>
    <p:sldId id="306" r:id="rId8"/>
    <p:sldId id="302" r:id="rId9"/>
    <p:sldId id="303" r:id="rId10"/>
    <p:sldId id="307" r:id="rId11"/>
    <p:sldId id="304" r:id="rId12"/>
    <p:sldId id="308" r:id="rId13"/>
    <p:sldId id="305" r:id="rId14"/>
    <p:sldId id="262" r:id="rId15"/>
    <p:sldId id="263" r:id="rId16"/>
    <p:sldId id="264" r:id="rId17"/>
    <p:sldId id="265" r:id="rId18"/>
    <p:sldId id="266" r:id="rId19"/>
    <p:sldId id="309" r:id="rId20"/>
    <p:sldId id="310" r:id="rId21"/>
    <p:sldId id="311" r:id="rId22"/>
    <p:sldId id="267" r:id="rId23"/>
    <p:sldId id="268" r:id="rId24"/>
    <p:sldId id="269" r:id="rId25"/>
    <p:sldId id="312" r:id="rId26"/>
    <p:sldId id="313" r:id="rId27"/>
    <p:sldId id="270" r:id="rId28"/>
    <p:sldId id="579" r:id="rId29"/>
    <p:sldId id="580" r:id="rId30"/>
    <p:sldId id="581" r:id="rId31"/>
    <p:sldId id="541" r:id="rId32"/>
    <p:sldId id="584" r:id="rId33"/>
    <p:sldId id="585" r:id="rId34"/>
    <p:sldId id="586" r:id="rId35"/>
    <p:sldId id="564" r:id="rId36"/>
    <p:sldId id="587" r:id="rId37"/>
    <p:sldId id="576" r:id="rId38"/>
    <p:sldId id="588" r:id="rId39"/>
    <p:sldId id="589" r:id="rId40"/>
    <p:sldId id="590" r:id="rId41"/>
    <p:sldId id="597" r:id="rId42"/>
    <p:sldId id="591" r:id="rId43"/>
    <p:sldId id="592" r:id="rId44"/>
    <p:sldId id="594" r:id="rId45"/>
    <p:sldId id="593" r:id="rId46"/>
    <p:sldId id="595" r:id="rId47"/>
    <p:sldId id="598" r:id="rId48"/>
    <p:sldId id="596" r:id="rId49"/>
    <p:sldId id="599" r:id="rId50"/>
    <p:sldId id="601" r:id="rId51"/>
    <p:sldId id="602" r:id="rId52"/>
    <p:sldId id="603" r:id="rId53"/>
    <p:sldId id="604" r:id="rId54"/>
    <p:sldId id="605" r:id="rId55"/>
    <p:sldId id="606" r:id="rId56"/>
    <p:sldId id="607" r:id="rId57"/>
    <p:sldId id="608" r:id="rId58"/>
    <p:sldId id="609" r:id="rId59"/>
    <p:sldId id="610" r:id="rId60"/>
    <p:sldId id="611" r:id="rId61"/>
    <p:sldId id="612" r:id="rId62"/>
    <p:sldId id="613" r:id="rId63"/>
    <p:sldId id="615" r:id="rId64"/>
    <p:sldId id="614" r:id="rId65"/>
    <p:sldId id="616" r:id="rId66"/>
    <p:sldId id="617" r:id="rId67"/>
    <p:sldId id="618" r:id="rId68"/>
    <p:sldId id="619"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37" autoAdjust="0"/>
  </p:normalViewPr>
  <p:slideViewPr>
    <p:cSldViewPr snapToGrid="0">
      <p:cViewPr varScale="1">
        <p:scale>
          <a:sx n="66" d="100"/>
          <a:sy n="66"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4"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6E969D-E2CC-490F-BB93-208DD4801A64}" type="doc">
      <dgm:prSet loTypeId="urn:microsoft.com/office/officeart/2005/8/layout/vList3" loCatId="picture" qsTypeId="urn:microsoft.com/office/officeart/2005/8/quickstyle/simple1" qsCatId="simple" csTypeId="urn:microsoft.com/office/officeart/2005/8/colors/accent1_2" csCatId="accent1" phldr="1"/>
      <dgm:spPr/>
    </dgm:pt>
    <dgm:pt modelId="{EBA8917E-51AE-4F0C-960E-9ACD7102A5EE}">
      <dgm:prSet phldrT="[Text]"/>
      <dgm:spPr/>
      <dgm:t>
        <a:bodyPr/>
        <a:lstStyle/>
        <a:p>
          <a:r>
            <a:rPr lang="en-AU" dirty="0"/>
            <a:t>Ask a supervisor</a:t>
          </a:r>
        </a:p>
      </dgm:t>
    </dgm:pt>
    <dgm:pt modelId="{AEB9CFA0-EB67-4DFA-B469-F9623A0C18B7}" type="parTrans" cxnId="{ACC19710-91D8-48B5-B903-8C4C191F4128}">
      <dgm:prSet/>
      <dgm:spPr/>
      <dgm:t>
        <a:bodyPr/>
        <a:lstStyle/>
        <a:p>
          <a:endParaRPr lang="en-AU"/>
        </a:p>
      </dgm:t>
    </dgm:pt>
    <dgm:pt modelId="{15D26746-884B-4A6E-B707-6B138F564C4E}" type="sibTrans" cxnId="{ACC19710-91D8-48B5-B903-8C4C191F4128}">
      <dgm:prSet/>
      <dgm:spPr/>
      <dgm:t>
        <a:bodyPr/>
        <a:lstStyle/>
        <a:p>
          <a:endParaRPr lang="en-AU"/>
        </a:p>
      </dgm:t>
    </dgm:pt>
    <dgm:pt modelId="{8A2A27C1-26A3-4459-B95F-D3861F2891D9}">
      <dgm:prSet phldrT="[Text]"/>
      <dgm:spPr/>
      <dgm:t>
        <a:bodyPr/>
        <a:lstStyle/>
        <a:p>
          <a:r>
            <a:rPr lang="en-AU" dirty="0"/>
            <a:t>Listen to colleagues</a:t>
          </a:r>
        </a:p>
      </dgm:t>
    </dgm:pt>
    <dgm:pt modelId="{4DB02A67-4897-44F9-8225-DBA13E9FE782}" type="parTrans" cxnId="{E9AEA6D0-12B5-4A95-ADDE-760F9E55E02A}">
      <dgm:prSet/>
      <dgm:spPr/>
      <dgm:t>
        <a:bodyPr/>
        <a:lstStyle/>
        <a:p>
          <a:endParaRPr lang="en-AU"/>
        </a:p>
      </dgm:t>
    </dgm:pt>
    <dgm:pt modelId="{61B303CE-1F23-4DE6-A7CC-5C70B3262EE7}" type="sibTrans" cxnId="{E9AEA6D0-12B5-4A95-ADDE-760F9E55E02A}">
      <dgm:prSet/>
      <dgm:spPr/>
      <dgm:t>
        <a:bodyPr/>
        <a:lstStyle/>
        <a:p>
          <a:endParaRPr lang="en-AU"/>
        </a:p>
      </dgm:t>
    </dgm:pt>
    <dgm:pt modelId="{1735B469-FA85-476E-8F91-3DA8A845E533}">
      <dgm:prSet phldrT="[Text]"/>
      <dgm:spPr/>
      <dgm:t>
        <a:bodyPr/>
        <a:lstStyle/>
        <a:p>
          <a:r>
            <a:rPr lang="en-US" dirty="0"/>
            <a:t>Refer to anatomical models, charts and diagrams</a:t>
          </a:r>
          <a:endParaRPr lang="en-AU" dirty="0"/>
        </a:p>
      </dgm:t>
    </dgm:pt>
    <dgm:pt modelId="{8D7AD438-3674-4A7D-86B4-0DD81584AC3A}" type="parTrans" cxnId="{00E34278-ECB8-4D99-B17B-DC2362649454}">
      <dgm:prSet/>
      <dgm:spPr/>
      <dgm:t>
        <a:bodyPr/>
        <a:lstStyle/>
        <a:p>
          <a:endParaRPr lang="en-AU"/>
        </a:p>
      </dgm:t>
    </dgm:pt>
    <dgm:pt modelId="{D1086390-00DB-495F-9D7F-B252869FB89A}" type="sibTrans" cxnId="{00E34278-ECB8-4D99-B17B-DC2362649454}">
      <dgm:prSet/>
      <dgm:spPr/>
      <dgm:t>
        <a:bodyPr/>
        <a:lstStyle/>
        <a:p>
          <a:endParaRPr lang="en-AU"/>
        </a:p>
      </dgm:t>
    </dgm:pt>
    <dgm:pt modelId="{5DCB0DD8-9146-4276-A35B-5D59EF8F6723}">
      <dgm:prSet phldrT="[Text]"/>
      <dgm:spPr/>
      <dgm:t>
        <a:bodyPr/>
        <a:lstStyle/>
        <a:p>
          <a:r>
            <a:rPr lang="en-US" dirty="0"/>
            <a:t>Refer to a medical dictionary or encyclopedia</a:t>
          </a:r>
          <a:endParaRPr lang="en-AU" dirty="0"/>
        </a:p>
      </dgm:t>
    </dgm:pt>
    <dgm:pt modelId="{A2CB3521-EA90-45ED-9B9B-2204FB7994FA}" type="parTrans" cxnId="{F6FBD153-77D4-4543-AF69-E5738C30EF93}">
      <dgm:prSet/>
      <dgm:spPr/>
      <dgm:t>
        <a:bodyPr/>
        <a:lstStyle/>
        <a:p>
          <a:endParaRPr lang="en-AU"/>
        </a:p>
      </dgm:t>
    </dgm:pt>
    <dgm:pt modelId="{4C7B5524-B90E-4374-A53B-C651D62DE8BA}" type="sibTrans" cxnId="{F6FBD153-77D4-4543-AF69-E5738C30EF93}">
      <dgm:prSet/>
      <dgm:spPr/>
      <dgm:t>
        <a:bodyPr/>
        <a:lstStyle/>
        <a:p>
          <a:endParaRPr lang="en-AU"/>
        </a:p>
      </dgm:t>
    </dgm:pt>
    <dgm:pt modelId="{C48B19EA-F5F2-47DD-BBC2-E1A83517F831}" type="pres">
      <dgm:prSet presAssocID="{B16E969D-E2CC-490F-BB93-208DD4801A64}" presName="linearFlow" presStyleCnt="0">
        <dgm:presLayoutVars>
          <dgm:dir/>
          <dgm:resizeHandles val="exact"/>
        </dgm:presLayoutVars>
      </dgm:prSet>
      <dgm:spPr/>
    </dgm:pt>
    <dgm:pt modelId="{943234BF-9AEC-4DB0-BDAD-BA479537382D}" type="pres">
      <dgm:prSet presAssocID="{EBA8917E-51AE-4F0C-960E-9ACD7102A5EE}" presName="composite" presStyleCnt="0"/>
      <dgm:spPr/>
    </dgm:pt>
    <dgm:pt modelId="{236B6CBD-698C-454A-82AA-416D0DE6E0FE}" type="pres">
      <dgm:prSet presAssocID="{EBA8917E-51AE-4F0C-960E-9ACD7102A5EE}" presName="imgShp"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854357A-8129-434B-87FC-25006A5F0180}" type="pres">
      <dgm:prSet presAssocID="{EBA8917E-51AE-4F0C-960E-9ACD7102A5EE}" presName="txShp" presStyleLbl="node1" presStyleIdx="0" presStyleCnt="4">
        <dgm:presLayoutVars>
          <dgm:bulletEnabled val="1"/>
        </dgm:presLayoutVars>
      </dgm:prSet>
      <dgm:spPr/>
    </dgm:pt>
    <dgm:pt modelId="{C7C644FA-18FC-403B-9F3A-ABA72C8561FE}" type="pres">
      <dgm:prSet presAssocID="{15D26746-884B-4A6E-B707-6B138F564C4E}" presName="spacing" presStyleCnt="0"/>
      <dgm:spPr/>
    </dgm:pt>
    <dgm:pt modelId="{CEF570E3-E51A-492A-8D79-5BD20E456767}" type="pres">
      <dgm:prSet presAssocID="{8A2A27C1-26A3-4459-B95F-D3861F2891D9}" presName="composite" presStyleCnt="0"/>
      <dgm:spPr/>
    </dgm:pt>
    <dgm:pt modelId="{77975659-9DC9-4760-A0A8-133E86DD217A}" type="pres">
      <dgm:prSet presAssocID="{8A2A27C1-26A3-4459-B95F-D3861F2891D9}" presName="imgShp"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00643FD-20E7-4199-B0D0-9CB092224F9C}" type="pres">
      <dgm:prSet presAssocID="{8A2A27C1-26A3-4459-B95F-D3861F2891D9}" presName="txShp" presStyleLbl="node1" presStyleIdx="1" presStyleCnt="4">
        <dgm:presLayoutVars>
          <dgm:bulletEnabled val="1"/>
        </dgm:presLayoutVars>
      </dgm:prSet>
      <dgm:spPr/>
    </dgm:pt>
    <dgm:pt modelId="{BC54689B-8F0D-45A6-81F2-221C5C33D564}" type="pres">
      <dgm:prSet presAssocID="{61B303CE-1F23-4DE6-A7CC-5C70B3262EE7}" presName="spacing" presStyleCnt="0"/>
      <dgm:spPr/>
    </dgm:pt>
    <dgm:pt modelId="{D1A26E8E-3A2E-4BF3-A4AC-7D4C060549D2}" type="pres">
      <dgm:prSet presAssocID="{5DCB0DD8-9146-4276-A35B-5D59EF8F6723}" presName="composite" presStyleCnt="0"/>
      <dgm:spPr/>
    </dgm:pt>
    <dgm:pt modelId="{40B738A3-E13D-4EF9-826E-4A4590D490CF}" type="pres">
      <dgm:prSet presAssocID="{5DCB0DD8-9146-4276-A35B-5D59EF8F6723}" presName="imgShp"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DB80B12-9E71-46C2-83B9-EDA0E6AE847C}" type="pres">
      <dgm:prSet presAssocID="{5DCB0DD8-9146-4276-A35B-5D59EF8F6723}" presName="txShp" presStyleLbl="node1" presStyleIdx="2" presStyleCnt="4">
        <dgm:presLayoutVars>
          <dgm:bulletEnabled val="1"/>
        </dgm:presLayoutVars>
      </dgm:prSet>
      <dgm:spPr/>
    </dgm:pt>
    <dgm:pt modelId="{CE223B9B-625A-439E-BAC8-A7E8D987E35A}" type="pres">
      <dgm:prSet presAssocID="{4C7B5524-B90E-4374-A53B-C651D62DE8BA}" presName="spacing" presStyleCnt="0"/>
      <dgm:spPr/>
    </dgm:pt>
    <dgm:pt modelId="{A186BB9C-3671-4F8F-9305-4F95E75EF71B}" type="pres">
      <dgm:prSet presAssocID="{1735B469-FA85-476E-8F91-3DA8A845E533}" presName="composite" presStyleCnt="0"/>
      <dgm:spPr/>
    </dgm:pt>
    <dgm:pt modelId="{4E11A248-388C-4977-B379-BE13789DD3CA}" type="pres">
      <dgm:prSet presAssocID="{1735B469-FA85-476E-8F91-3DA8A845E533}" presName="imgShp"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F87FA2-EA27-4700-BCFE-DC5C5CD966C0}" type="pres">
      <dgm:prSet presAssocID="{1735B469-FA85-476E-8F91-3DA8A845E533}" presName="txShp" presStyleLbl="node1" presStyleIdx="3" presStyleCnt="4">
        <dgm:presLayoutVars>
          <dgm:bulletEnabled val="1"/>
        </dgm:presLayoutVars>
      </dgm:prSet>
      <dgm:spPr/>
    </dgm:pt>
  </dgm:ptLst>
  <dgm:cxnLst>
    <dgm:cxn modelId="{ACC19710-91D8-48B5-B903-8C4C191F4128}" srcId="{B16E969D-E2CC-490F-BB93-208DD4801A64}" destId="{EBA8917E-51AE-4F0C-960E-9ACD7102A5EE}" srcOrd="0" destOrd="0" parTransId="{AEB9CFA0-EB67-4DFA-B469-F9623A0C18B7}" sibTransId="{15D26746-884B-4A6E-B707-6B138F564C4E}"/>
    <dgm:cxn modelId="{4DEB693A-D62C-4F6F-B603-B6FF3677AC59}" type="presOf" srcId="{EBA8917E-51AE-4F0C-960E-9ACD7102A5EE}" destId="{8854357A-8129-434B-87FC-25006A5F0180}" srcOrd="0" destOrd="0" presId="urn:microsoft.com/office/officeart/2005/8/layout/vList3"/>
    <dgm:cxn modelId="{F6FBD153-77D4-4543-AF69-E5738C30EF93}" srcId="{B16E969D-E2CC-490F-BB93-208DD4801A64}" destId="{5DCB0DD8-9146-4276-A35B-5D59EF8F6723}" srcOrd="2" destOrd="0" parTransId="{A2CB3521-EA90-45ED-9B9B-2204FB7994FA}" sibTransId="{4C7B5524-B90E-4374-A53B-C651D62DE8BA}"/>
    <dgm:cxn modelId="{00E34278-ECB8-4D99-B17B-DC2362649454}" srcId="{B16E969D-E2CC-490F-BB93-208DD4801A64}" destId="{1735B469-FA85-476E-8F91-3DA8A845E533}" srcOrd="3" destOrd="0" parTransId="{8D7AD438-3674-4A7D-86B4-0DD81584AC3A}" sibTransId="{D1086390-00DB-495F-9D7F-B252869FB89A}"/>
    <dgm:cxn modelId="{C06FE283-D8EF-4387-A3EF-01D6C6B28442}" type="presOf" srcId="{B16E969D-E2CC-490F-BB93-208DD4801A64}" destId="{C48B19EA-F5F2-47DD-BBC2-E1A83517F831}" srcOrd="0" destOrd="0" presId="urn:microsoft.com/office/officeart/2005/8/layout/vList3"/>
    <dgm:cxn modelId="{3E72BCC9-A394-4669-9233-5BEB4872505E}" type="presOf" srcId="{5DCB0DD8-9146-4276-A35B-5D59EF8F6723}" destId="{EDB80B12-9E71-46C2-83B9-EDA0E6AE847C}" srcOrd="0" destOrd="0" presId="urn:microsoft.com/office/officeart/2005/8/layout/vList3"/>
    <dgm:cxn modelId="{E9AEA6D0-12B5-4A95-ADDE-760F9E55E02A}" srcId="{B16E969D-E2CC-490F-BB93-208DD4801A64}" destId="{8A2A27C1-26A3-4459-B95F-D3861F2891D9}" srcOrd="1" destOrd="0" parTransId="{4DB02A67-4897-44F9-8225-DBA13E9FE782}" sibTransId="{61B303CE-1F23-4DE6-A7CC-5C70B3262EE7}"/>
    <dgm:cxn modelId="{627DBAD1-B509-4A1C-AFE3-110AE260C5F1}" type="presOf" srcId="{8A2A27C1-26A3-4459-B95F-D3861F2891D9}" destId="{000643FD-20E7-4199-B0D0-9CB092224F9C}" srcOrd="0" destOrd="0" presId="urn:microsoft.com/office/officeart/2005/8/layout/vList3"/>
    <dgm:cxn modelId="{4CD817E5-D08A-4D9A-800B-7D153A50FDF8}" type="presOf" srcId="{1735B469-FA85-476E-8F91-3DA8A845E533}" destId="{C6F87FA2-EA27-4700-BCFE-DC5C5CD966C0}" srcOrd="0" destOrd="0" presId="urn:microsoft.com/office/officeart/2005/8/layout/vList3"/>
    <dgm:cxn modelId="{BD85EAEE-69A6-4DF2-B5B9-7F3708909831}" type="presParOf" srcId="{C48B19EA-F5F2-47DD-BBC2-E1A83517F831}" destId="{943234BF-9AEC-4DB0-BDAD-BA479537382D}" srcOrd="0" destOrd="0" presId="urn:microsoft.com/office/officeart/2005/8/layout/vList3"/>
    <dgm:cxn modelId="{B6D2F209-9519-4C3A-B5EF-CDEDDF8330A2}" type="presParOf" srcId="{943234BF-9AEC-4DB0-BDAD-BA479537382D}" destId="{236B6CBD-698C-454A-82AA-416D0DE6E0FE}" srcOrd="0" destOrd="0" presId="urn:microsoft.com/office/officeart/2005/8/layout/vList3"/>
    <dgm:cxn modelId="{415EEA7F-1F17-4690-9EA7-04C40DFE0601}" type="presParOf" srcId="{943234BF-9AEC-4DB0-BDAD-BA479537382D}" destId="{8854357A-8129-434B-87FC-25006A5F0180}" srcOrd="1" destOrd="0" presId="urn:microsoft.com/office/officeart/2005/8/layout/vList3"/>
    <dgm:cxn modelId="{E2C08A1B-8BC5-422C-AA76-1B9451ACC171}" type="presParOf" srcId="{C48B19EA-F5F2-47DD-BBC2-E1A83517F831}" destId="{C7C644FA-18FC-403B-9F3A-ABA72C8561FE}" srcOrd="1" destOrd="0" presId="urn:microsoft.com/office/officeart/2005/8/layout/vList3"/>
    <dgm:cxn modelId="{87441F6A-D361-4BB6-BED4-7BB42E89201E}" type="presParOf" srcId="{C48B19EA-F5F2-47DD-BBC2-E1A83517F831}" destId="{CEF570E3-E51A-492A-8D79-5BD20E456767}" srcOrd="2" destOrd="0" presId="urn:microsoft.com/office/officeart/2005/8/layout/vList3"/>
    <dgm:cxn modelId="{5695D0A7-6D96-4EE5-A102-0480C3F0705E}" type="presParOf" srcId="{CEF570E3-E51A-492A-8D79-5BD20E456767}" destId="{77975659-9DC9-4760-A0A8-133E86DD217A}" srcOrd="0" destOrd="0" presId="urn:microsoft.com/office/officeart/2005/8/layout/vList3"/>
    <dgm:cxn modelId="{C1015367-537D-40F2-9DD0-539D66DBA845}" type="presParOf" srcId="{CEF570E3-E51A-492A-8D79-5BD20E456767}" destId="{000643FD-20E7-4199-B0D0-9CB092224F9C}" srcOrd="1" destOrd="0" presId="urn:microsoft.com/office/officeart/2005/8/layout/vList3"/>
    <dgm:cxn modelId="{656B4222-0CBC-434D-A555-AB0D7B6DE629}" type="presParOf" srcId="{C48B19EA-F5F2-47DD-BBC2-E1A83517F831}" destId="{BC54689B-8F0D-45A6-81F2-221C5C33D564}" srcOrd="3" destOrd="0" presId="urn:microsoft.com/office/officeart/2005/8/layout/vList3"/>
    <dgm:cxn modelId="{58D3FF1F-B502-47F2-B4E0-DB0CBC4DE5B1}" type="presParOf" srcId="{C48B19EA-F5F2-47DD-BBC2-E1A83517F831}" destId="{D1A26E8E-3A2E-4BF3-A4AC-7D4C060549D2}" srcOrd="4" destOrd="0" presId="urn:microsoft.com/office/officeart/2005/8/layout/vList3"/>
    <dgm:cxn modelId="{7E17816C-854E-4422-9ADB-25EE898F00E2}" type="presParOf" srcId="{D1A26E8E-3A2E-4BF3-A4AC-7D4C060549D2}" destId="{40B738A3-E13D-4EF9-826E-4A4590D490CF}" srcOrd="0" destOrd="0" presId="urn:microsoft.com/office/officeart/2005/8/layout/vList3"/>
    <dgm:cxn modelId="{72839AD5-9CE7-4201-B9B0-D46540A4AF57}" type="presParOf" srcId="{D1A26E8E-3A2E-4BF3-A4AC-7D4C060549D2}" destId="{EDB80B12-9E71-46C2-83B9-EDA0E6AE847C}" srcOrd="1" destOrd="0" presId="urn:microsoft.com/office/officeart/2005/8/layout/vList3"/>
    <dgm:cxn modelId="{7301A945-9221-48F9-8017-BE941FC601AD}" type="presParOf" srcId="{C48B19EA-F5F2-47DD-BBC2-E1A83517F831}" destId="{CE223B9B-625A-439E-BAC8-A7E8D987E35A}" srcOrd="5" destOrd="0" presId="urn:microsoft.com/office/officeart/2005/8/layout/vList3"/>
    <dgm:cxn modelId="{36CD6E01-672E-4481-BB23-A828EDA9D7A7}" type="presParOf" srcId="{C48B19EA-F5F2-47DD-BBC2-E1A83517F831}" destId="{A186BB9C-3671-4F8F-9305-4F95E75EF71B}" srcOrd="6" destOrd="0" presId="urn:microsoft.com/office/officeart/2005/8/layout/vList3"/>
    <dgm:cxn modelId="{9A7C5E60-1FB0-4DC4-B92C-C15B92C01118}" type="presParOf" srcId="{A186BB9C-3671-4F8F-9305-4F95E75EF71B}" destId="{4E11A248-388C-4977-B379-BE13789DD3CA}" srcOrd="0" destOrd="0" presId="urn:microsoft.com/office/officeart/2005/8/layout/vList3"/>
    <dgm:cxn modelId="{84057254-8C93-4189-A0C6-8B85F9AAF6E2}" type="presParOf" srcId="{A186BB9C-3671-4F8F-9305-4F95E75EF71B}" destId="{C6F87FA2-EA27-4700-BCFE-DC5C5CD966C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4357A-8129-434B-87FC-25006A5F0180}">
      <dsp:nvSpPr>
        <dsp:cNvPr id="0" name=""/>
        <dsp:cNvSpPr/>
      </dsp:nvSpPr>
      <dsp:spPr>
        <a:xfrm rot="10800000">
          <a:off x="1820189" y="2857"/>
          <a:ext cx="6110534" cy="11242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776" tIns="129540" rIns="241808" bIns="129540" numCol="1" spcCol="1270" anchor="ctr" anchorCtr="0">
          <a:noAutofit/>
        </a:bodyPr>
        <a:lstStyle/>
        <a:p>
          <a:pPr marL="0" lvl="0" indent="0" algn="ctr" defTabSz="1511300">
            <a:lnSpc>
              <a:spcPct val="90000"/>
            </a:lnSpc>
            <a:spcBef>
              <a:spcPct val="0"/>
            </a:spcBef>
            <a:spcAft>
              <a:spcPct val="35000"/>
            </a:spcAft>
            <a:buNone/>
          </a:pPr>
          <a:r>
            <a:rPr lang="en-AU" sz="3400" kern="1200" dirty="0"/>
            <a:t>Ask a supervisor</a:t>
          </a:r>
        </a:p>
      </dsp:txBody>
      <dsp:txXfrm rot="10800000">
        <a:off x="2101258" y="2857"/>
        <a:ext cx="5829465" cy="1124278"/>
      </dsp:txXfrm>
    </dsp:sp>
    <dsp:sp modelId="{236B6CBD-698C-454A-82AA-416D0DE6E0FE}">
      <dsp:nvSpPr>
        <dsp:cNvPr id="0" name=""/>
        <dsp:cNvSpPr/>
      </dsp:nvSpPr>
      <dsp:spPr>
        <a:xfrm>
          <a:off x="1258049" y="2857"/>
          <a:ext cx="1124278" cy="112427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643FD-20E7-4199-B0D0-9CB092224F9C}">
      <dsp:nvSpPr>
        <dsp:cNvPr id="0" name=""/>
        <dsp:cNvSpPr/>
      </dsp:nvSpPr>
      <dsp:spPr>
        <a:xfrm rot="10800000">
          <a:off x="1820189" y="1462742"/>
          <a:ext cx="6110534" cy="11242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776" tIns="129540" rIns="241808" bIns="129540" numCol="1" spcCol="1270" anchor="ctr" anchorCtr="0">
          <a:noAutofit/>
        </a:bodyPr>
        <a:lstStyle/>
        <a:p>
          <a:pPr marL="0" lvl="0" indent="0" algn="ctr" defTabSz="1511300">
            <a:lnSpc>
              <a:spcPct val="90000"/>
            </a:lnSpc>
            <a:spcBef>
              <a:spcPct val="0"/>
            </a:spcBef>
            <a:spcAft>
              <a:spcPct val="35000"/>
            </a:spcAft>
            <a:buNone/>
          </a:pPr>
          <a:r>
            <a:rPr lang="en-AU" sz="3400" kern="1200" dirty="0"/>
            <a:t>Listen to colleagues</a:t>
          </a:r>
        </a:p>
      </dsp:txBody>
      <dsp:txXfrm rot="10800000">
        <a:off x="2101258" y="1462742"/>
        <a:ext cx="5829465" cy="1124278"/>
      </dsp:txXfrm>
    </dsp:sp>
    <dsp:sp modelId="{77975659-9DC9-4760-A0A8-133E86DD217A}">
      <dsp:nvSpPr>
        <dsp:cNvPr id="0" name=""/>
        <dsp:cNvSpPr/>
      </dsp:nvSpPr>
      <dsp:spPr>
        <a:xfrm>
          <a:off x="1258049" y="1462742"/>
          <a:ext cx="1124278" cy="1124278"/>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80B12-9E71-46C2-83B9-EDA0E6AE847C}">
      <dsp:nvSpPr>
        <dsp:cNvPr id="0" name=""/>
        <dsp:cNvSpPr/>
      </dsp:nvSpPr>
      <dsp:spPr>
        <a:xfrm rot="10800000">
          <a:off x="1820189" y="2922626"/>
          <a:ext cx="6110534" cy="11242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776"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Refer to a medical dictionary or encyclopedia</a:t>
          </a:r>
          <a:endParaRPr lang="en-AU" sz="3400" kern="1200" dirty="0"/>
        </a:p>
      </dsp:txBody>
      <dsp:txXfrm rot="10800000">
        <a:off x="2101258" y="2922626"/>
        <a:ext cx="5829465" cy="1124278"/>
      </dsp:txXfrm>
    </dsp:sp>
    <dsp:sp modelId="{40B738A3-E13D-4EF9-826E-4A4590D490CF}">
      <dsp:nvSpPr>
        <dsp:cNvPr id="0" name=""/>
        <dsp:cNvSpPr/>
      </dsp:nvSpPr>
      <dsp:spPr>
        <a:xfrm>
          <a:off x="1258049" y="2922626"/>
          <a:ext cx="1124278" cy="112427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87FA2-EA27-4700-BCFE-DC5C5CD966C0}">
      <dsp:nvSpPr>
        <dsp:cNvPr id="0" name=""/>
        <dsp:cNvSpPr/>
      </dsp:nvSpPr>
      <dsp:spPr>
        <a:xfrm rot="10800000">
          <a:off x="1820189" y="4382510"/>
          <a:ext cx="6110534" cy="1124278"/>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776"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Refer to anatomical models, charts and diagrams</a:t>
          </a:r>
          <a:endParaRPr lang="en-AU" sz="3400" kern="1200" dirty="0"/>
        </a:p>
      </dsp:txBody>
      <dsp:txXfrm rot="10800000">
        <a:off x="2101258" y="4382510"/>
        <a:ext cx="5829465" cy="1124278"/>
      </dsp:txXfrm>
    </dsp:sp>
    <dsp:sp modelId="{4E11A248-388C-4977-B379-BE13789DD3CA}">
      <dsp:nvSpPr>
        <dsp:cNvPr id="0" name=""/>
        <dsp:cNvSpPr/>
      </dsp:nvSpPr>
      <dsp:spPr>
        <a:xfrm>
          <a:off x="1258049" y="4382510"/>
          <a:ext cx="1124278" cy="1124278"/>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CC916-959C-4D64-ABFA-D23EACE42FA0}" type="datetimeFigureOut">
              <a:rPr lang="en-AU" smtClean="0"/>
              <a:t>18/04/2024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030AB-4632-462D-B82E-DFA9C3A4C17E}" type="slidenum">
              <a:rPr lang="en-AU" smtClean="0"/>
              <a:t>‹#›</a:t>
            </a:fld>
            <a:endParaRPr lang="en-AU"/>
          </a:p>
        </p:txBody>
      </p:sp>
    </p:spTree>
    <p:extLst>
      <p:ext uri="{BB962C8B-B14F-4D97-AF65-F5344CB8AC3E}">
        <p14:creationId xmlns:p14="http://schemas.microsoft.com/office/powerpoint/2010/main" val="31284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Courier New" panose="02070309020205020404" pitchFamily="49" charset="0"/>
              <a:buChar char="o"/>
            </a:pPr>
            <a:r>
              <a:rPr lang="en-US" sz="1200" b="1" dirty="0"/>
              <a:t>Cell membrane</a:t>
            </a:r>
            <a:r>
              <a:rPr lang="en-US" sz="1200" dirty="0"/>
              <a:t>: encloses the inner contents of cell, protecting it from the outside environment.</a:t>
            </a:r>
          </a:p>
          <a:p>
            <a:pPr marL="457200" indent="-457200">
              <a:buFont typeface="Courier New" panose="02070309020205020404" pitchFamily="49" charset="0"/>
              <a:buChar char="o"/>
            </a:pPr>
            <a:r>
              <a:rPr lang="en-US" sz="1200" b="1" dirty="0"/>
              <a:t>Cytoplasm</a:t>
            </a:r>
            <a:r>
              <a:rPr lang="en-US" sz="1200" dirty="0"/>
              <a:t>: or protoplasm is the fluid medium inside the cell that is made up of two key organs, cytosol (fluid) and organelles. Jelly-like substance to freely float.</a:t>
            </a:r>
          </a:p>
          <a:p>
            <a:pPr marL="457200" indent="-457200">
              <a:buFont typeface="Courier New" panose="02070309020205020404" pitchFamily="49" charset="0"/>
              <a:buChar char="o"/>
            </a:pPr>
            <a:r>
              <a:rPr lang="en-US" sz="1200" b="1" dirty="0"/>
              <a:t>Nucleus</a:t>
            </a:r>
            <a:r>
              <a:rPr lang="en-US" sz="1200" dirty="0"/>
              <a:t>: the largest organelle within the cell and is responsible for controlling the process of eating, reproduction and movement.</a:t>
            </a:r>
          </a:p>
          <a:p>
            <a:pPr marL="457200" indent="-457200">
              <a:buFont typeface="Courier New" panose="02070309020205020404" pitchFamily="49" charset="0"/>
              <a:buChar char="o"/>
            </a:pPr>
            <a:r>
              <a:rPr lang="en-US" sz="1200" b="1" dirty="0"/>
              <a:t>Endoplasmic reticulum</a:t>
            </a:r>
            <a:r>
              <a:rPr lang="en-US" sz="1200" dirty="0"/>
              <a:t>: a system of channels made of a network of membranes. The </a:t>
            </a:r>
            <a:r>
              <a:rPr lang="en-US" sz="1200" b="1" dirty="0"/>
              <a:t>ER</a:t>
            </a:r>
            <a:r>
              <a:rPr lang="en-US" sz="1200" dirty="0"/>
              <a:t> acts as a manufacturing and packaging unit of the cell and is designed to keep organs isolated from other parts of the cell, until the process of manufacturing is complete.</a:t>
            </a:r>
          </a:p>
          <a:p>
            <a:pPr marL="457200" indent="-457200">
              <a:buFont typeface="Courier New" panose="02070309020205020404" pitchFamily="49" charset="0"/>
              <a:buChar char="o"/>
            </a:pPr>
            <a:r>
              <a:rPr lang="en-US" sz="1200" b="1" dirty="0"/>
              <a:t>Golgi apparatus</a:t>
            </a:r>
            <a:r>
              <a:rPr lang="en-US" sz="1200" dirty="0"/>
              <a:t>: a type of packing organ and is responsible for sorting, altering and sending proteins that have come from the rough </a:t>
            </a:r>
            <a:r>
              <a:rPr lang="en-US" sz="1200" b="1" dirty="0"/>
              <a:t>ER</a:t>
            </a:r>
            <a:r>
              <a:rPr lang="en-US" sz="1200" dirty="0"/>
              <a:t>.</a:t>
            </a:r>
          </a:p>
          <a:p>
            <a:pPr marL="457200" indent="-457200">
              <a:buFont typeface="Courier New" panose="02070309020205020404" pitchFamily="49" charset="0"/>
              <a:buChar char="o"/>
            </a:pPr>
            <a:r>
              <a:rPr lang="en-US" sz="1200" b="1" dirty="0"/>
              <a:t>Lysosomes</a:t>
            </a:r>
            <a:r>
              <a:rPr lang="en-US" sz="1200" dirty="0"/>
              <a:t>: contain a high concentration of digestive enzymes that breakdown and digest damaged or foreign organelles. </a:t>
            </a:r>
          </a:p>
          <a:p>
            <a:pPr marL="457200" indent="-457200">
              <a:buFont typeface="Courier New" panose="02070309020205020404" pitchFamily="49" charset="0"/>
              <a:buChar char="o"/>
            </a:pPr>
            <a:r>
              <a:rPr lang="en-US" sz="1200" b="1" dirty="0"/>
              <a:t>Mitochondria</a:t>
            </a:r>
            <a:r>
              <a:rPr lang="en-US" sz="1200" dirty="0"/>
              <a:t>: the power station of the cell and their sole function is to create energy.</a:t>
            </a:r>
          </a:p>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18</a:t>
            </a:fld>
            <a:endParaRPr lang="en-AU"/>
          </a:p>
        </p:txBody>
      </p:sp>
    </p:spTree>
    <p:extLst>
      <p:ext uri="{BB962C8B-B14F-4D97-AF65-F5344CB8AC3E}">
        <p14:creationId xmlns:p14="http://schemas.microsoft.com/office/powerpoint/2010/main" val="78645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24</a:t>
            </a:fld>
            <a:endParaRPr lang="en-AU"/>
          </a:p>
        </p:txBody>
      </p:sp>
    </p:spTree>
    <p:extLst>
      <p:ext uri="{BB962C8B-B14F-4D97-AF65-F5344CB8AC3E}">
        <p14:creationId xmlns:p14="http://schemas.microsoft.com/office/powerpoint/2010/main" val="49697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1F030AB-4632-462D-B82E-DFA9C3A4C17E}" type="slidenum">
              <a:rPr lang="en-AU" smtClean="0"/>
              <a:t>66</a:t>
            </a:fld>
            <a:endParaRPr lang="en-AU"/>
          </a:p>
        </p:txBody>
      </p:sp>
    </p:spTree>
    <p:extLst>
      <p:ext uri="{BB962C8B-B14F-4D97-AF65-F5344CB8AC3E}">
        <p14:creationId xmlns:p14="http://schemas.microsoft.com/office/powerpoint/2010/main" val="1719318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60279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91348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93398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17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735103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90644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88242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44253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04511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5331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1186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F5F2A-6CB4-4105-819F-74ADE545FA35}" type="datetimeFigureOut">
              <a:rPr lang="en-AU" smtClean="0"/>
              <a:t>18/04/2024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12426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6826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6F5F2A-6CB4-4105-819F-74ADE545FA35}" type="datetimeFigureOut">
              <a:rPr lang="en-AU" smtClean="0"/>
              <a:t>18/04/2024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14995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6F5F2A-6CB4-4105-819F-74ADE545FA35}" type="datetimeFigureOut">
              <a:rPr lang="en-AU" smtClean="0"/>
              <a:t>18/04/2024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4387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C6F5F2A-6CB4-4105-819F-74ADE545FA35}" type="datetimeFigureOut">
              <a:rPr lang="en-AU" smtClean="0"/>
              <a:t>18/04/2024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17254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231706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6F5F2A-6CB4-4105-819F-74ADE545FA35}" type="datetimeFigureOut">
              <a:rPr lang="en-AU" smtClean="0"/>
              <a:t>18/04/2024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BACECF-0319-416D-89E6-8F95A861E3CB}" type="slidenum">
              <a:rPr lang="en-AU" smtClean="0"/>
              <a:t>‹#›</a:t>
            </a:fld>
            <a:endParaRPr lang="en-AU"/>
          </a:p>
        </p:txBody>
      </p:sp>
    </p:spTree>
    <p:extLst>
      <p:ext uri="{BB962C8B-B14F-4D97-AF65-F5344CB8AC3E}">
        <p14:creationId xmlns:p14="http://schemas.microsoft.com/office/powerpoint/2010/main" val="4727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C6F5F2A-6CB4-4105-819F-74ADE545FA35}" type="datetimeFigureOut">
              <a:rPr lang="en-AU" smtClean="0"/>
              <a:t>18/04/2024</a:t>
            </a:fld>
            <a:endParaRPr lang="en-A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3BACECF-0319-416D-89E6-8F95A861E3CB}" type="slidenum">
              <a:rPr lang="en-AU" smtClean="0"/>
              <a:t>‹#›</a:t>
            </a:fld>
            <a:endParaRPr lang="en-AU"/>
          </a:p>
        </p:txBody>
      </p:sp>
    </p:spTree>
    <p:extLst>
      <p:ext uri="{BB962C8B-B14F-4D97-AF65-F5344CB8AC3E}">
        <p14:creationId xmlns:p14="http://schemas.microsoft.com/office/powerpoint/2010/main" val="398928621"/>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24.xml"/><Relationship Id="rId1" Type="http://schemas.openxmlformats.org/officeDocument/2006/relationships/slideLayout" Target="../slideLayouts/slideLayout1.xml"/><Relationship Id="rId4" Type="http://schemas.openxmlformats.org/officeDocument/2006/relationships/slide" Target="slide6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_eq4Ks0HTE"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youtu.be/NkC9AiJf7gI"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6.xml"/><Relationship Id="rId7" Type="http://schemas.openxmlformats.org/officeDocument/2006/relationships/slide" Target="slide2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8.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youtu.be/CWFyxn0qDEU"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s://www.youtube.com/watch?v=Ae4MadKPJC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youtube.com/watch?v=28CYhgjrBLA"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63.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42.xml"/><Relationship Id="rId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jBt5jZSWhMI" TargetMode="External"/><Relationship Id="rId2" Type="http://schemas.openxmlformats.org/officeDocument/2006/relationships/image" Target="../media/image48.jpeg"/><Relationship Id="rId1" Type="http://schemas.openxmlformats.org/officeDocument/2006/relationships/slideLayout" Target="../slideLayouts/slideLayout18.xml"/><Relationship Id="rId6" Type="http://schemas.openxmlformats.org/officeDocument/2006/relationships/slide" Target="slide2.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jBt5jZSWhMI" TargetMode="External"/><Relationship Id="rId2" Type="http://schemas.openxmlformats.org/officeDocument/2006/relationships/image" Target="../media/image48.jpeg"/><Relationship Id="rId1" Type="http://schemas.openxmlformats.org/officeDocument/2006/relationships/slideLayout" Target="../slideLayouts/slideLayout18.xml"/><Relationship Id="rId6" Type="http://schemas.openxmlformats.org/officeDocument/2006/relationships/slide" Target="slide2.xml"/><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jBt5jZSWhMI" TargetMode="External"/><Relationship Id="rId2" Type="http://schemas.openxmlformats.org/officeDocument/2006/relationships/image" Target="../media/image48.jpeg"/><Relationship Id="rId1" Type="http://schemas.openxmlformats.org/officeDocument/2006/relationships/slideLayout" Target="../slideLayouts/slideLayout18.xml"/><Relationship Id="rId6" Type="http://schemas.openxmlformats.org/officeDocument/2006/relationships/slide" Target="slide2.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8.xml"/><Relationship Id="rId5" Type="http://schemas.openxmlformats.org/officeDocument/2006/relationships/slide" Target="slide2.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8.xml"/><Relationship Id="rId6" Type="http://schemas.openxmlformats.org/officeDocument/2006/relationships/slide" Target="slide2.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slide" Target="slide2.xml"/><Relationship Id="rId2" Type="http://schemas.openxmlformats.org/officeDocument/2006/relationships/image" Target="../media/image59.jpeg"/><Relationship Id="rId1" Type="http://schemas.openxmlformats.org/officeDocument/2006/relationships/slideLayout" Target="../slideLayouts/slideLayout1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youtube.com/watch?v=5tmxPAkvoN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4.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3.xml"/><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8.xml"/><Relationship Id="rId5" Type="http://schemas.openxmlformats.org/officeDocument/2006/relationships/slide" Target="slide2.xml"/><Relationship Id="rId4" Type="http://schemas.openxmlformats.org/officeDocument/2006/relationships/image" Target="../media/image81.jpeg"/></Relationships>
</file>

<file path=ppt/slides/_rels/slide4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8.xml"/><Relationship Id="rId5" Type="http://schemas.openxmlformats.org/officeDocument/2006/relationships/slide" Target="slide2.xml"/><Relationship Id="rId4" Type="http://schemas.openxmlformats.org/officeDocument/2006/relationships/image" Target="../media/image84.jpeg"/></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youtube.com/watch?v=uBGl2BujkPQ"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youtube.com/watch?v=hc1YtXc_84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7.png"/><Relationship Id="rId4" Type="http://schemas.openxmlformats.org/officeDocument/2006/relationships/image" Target="../media/image96.png"/></Relationships>
</file>

<file path=ppt/slides/_rels/slide6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00.png"/></Relationships>
</file>

<file path=ppt/slides/_rels/slide6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3.xml"/><Relationship Id="rId4" Type="http://schemas.openxmlformats.org/officeDocument/2006/relationships/image" Target="../media/image102.png"/></Relationships>
</file>

<file path=ppt/slides/_rels/slide6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86.png"/></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slide" Target="slide1.xml"/><Relationship Id="rId4" Type="http://schemas.openxmlformats.org/officeDocument/2006/relationships/image" Target="../media/image86.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A95A-C9B8-61AD-0EF3-76FA7DEE3D32}"/>
              </a:ext>
            </a:extLst>
          </p:cNvPr>
          <p:cNvSpPr>
            <a:spLocks noGrp="1"/>
          </p:cNvSpPr>
          <p:nvPr>
            <p:ph type="ctrTitle"/>
          </p:nvPr>
        </p:nvSpPr>
        <p:spPr>
          <a:xfrm>
            <a:off x="4580034" y="1016000"/>
            <a:ext cx="7501067" cy="872890"/>
          </a:xfrm>
        </p:spPr>
        <p:txBody>
          <a:bodyPr>
            <a:normAutofit fontScale="90000"/>
          </a:bodyPr>
          <a:lstStyle/>
          <a:p>
            <a:r>
              <a:rPr lang="en-AU" dirty="0"/>
              <a:t>Recognise healthy body systems</a:t>
            </a:r>
          </a:p>
        </p:txBody>
      </p:sp>
      <p:sp>
        <p:nvSpPr>
          <p:cNvPr id="7" name="TextBox 6">
            <a:extLst>
              <a:ext uri="{FF2B5EF4-FFF2-40B4-BE49-F238E27FC236}">
                <a16:creationId xmlns:a16="http://schemas.microsoft.com/office/drawing/2014/main" id="{57E351ED-2489-5B2F-7BFC-E76AE5C6EED6}"/>
              </a:ext>
            </a:extLst>
          </p:cNvPr>
          <p:cNvSpPr txBox="1"/>
          <p:nvPr/>
        </p:nvSpPr>
        <p:spPr>
          <a:xfrm>
            <a:off x="0" y="0"/>
            <a:ext cx="4053508" cy="6555641"/>
          </a:xfrm>
          <a:prstGeom prst="rect">
            <a:avLst/>
          </a:prstGeom>
          <a:noFill/>
        </p:spPr>
        <p:txBody>
          <a:bodyPr wrap="square" rtlCol="0">
            <a:spAutoFit/>
          </a:bodyPr>
          <a:lstStyle/>
          <a:p>
            <a:r>
              <a:rPr lang="en-US" sz="2800" dirty="0">
                <a:hlinkClick r:id="rId2" action="ppaction://hlinksldjump"/>
              </a:rPr>
              <a:t>Learning Check Point 1</a:t>
            </a:r>
            <a:endParaRPr lang="en-US" sz="2800" dirty="0"/>
          </a:p>
          <a:p>
            <a:r>
              <a:rPr lang="en-US" sz="2800" dirty="0">
                <a:hlinkClick r:id="rId3" action="ppaction://hlinksldjump"/>
              </a:rPr>
              <a:t>Learning Check Point 2</a:t>
            </a:r>
            <a:endParaRPr lang="en-US" sz="2800" dirty="0"/>
          </a:p>
          <a:p>
            <a:r>
              <a:rPr lang="en-US" sz="2800" dirty="0">
                <a:hlinkClick r:id="rId4" action="ppaction://hlinksldjump"/>
              </a:rPr>
              <a:t>Learning Check Point 3</a:t>
            </a:r>
            <a:endParaRPr lang="en-US" sz="2800" dirty="0"/>
          </a:p>
          <a:p>
            <a:r>
              <a:rPr lang="en-US" sz="2800" dirty="0"/>
              <a:t>Learning Check Point 4</a:t>
            </a:r>
          </a:p>
          <a:p>
            <a:r>
              <a:rPr lang="en-US" sz="2800" dirty="0"/>
              <a:t>Learning Check Point 5</a:t>
            </a:r>
          </a:p>
          <a:p>
            <a:r>
              <a:rPr lang="en-US" sz="2800" dirty="0"/>
              <a:t>Learning Check Point 6</a:t>
            </a:r>
          </a:p>
          <a:p>
            <a:r>
              <a:rPr lang="en-US" sz="2800" dirty="0"/>
              <a:t>Learning Check Point 7</a:t>
            </a:r>
          </a:p>
          <a:p>
            <a:r>
              <a:rPr lang="en-US" sz="2800" dirty="0"/>
              <a:t>Learning Check Point 8</a:t>
            </a:r>
            <a:endParaRPr lang="en-AU" sz="2800" dirty="0"/>
          </a:p>
          <a:p>
            <a:r>
              <a:rPr lang="en-US" sz="2800" dirty="0"/>
              <a:t>Learning Check Point 9</a:t>
            </a:r>
          </a:p>
          <a:p>
            <a:r>
              <a:rPr lang="en-US" sz="2800" dirty="0"/>
              <a:t>Learning Check Point 10</a:t>
            </a:r>
          </a:p>
          <a:p>
            <a:r>
              <a:rPr lang="en-US" sz="2800" dirty="0"/>
              <a:t>Learning Check Point 11</a:t>
            </a:r>
          </a:p>
          <a:p>
            <a:r>
              <a:rPr lang="en-US" sz="2800" dirty="0"/>
              <a:t>Learning Check Point 12</a:t>
            </a:r>
            <a:endParaRPr lang="en-AU" sz="2800" dirty="0"/>
          </a:p>
          <a:p>
            <a:r>
              <a:rPr lang="en-US" sz="2800" dirty="0"/>
              <a:t>Learning Check Point 13</a:t>
            </a:r>
          </a:p>
          <a:p>
            <a:r>
              <a:rPr lang="en-US" sz="2800" dirty="0"/>
              <a:t>Learning Check Point 14</a:t>
            </a:r>
          </a:p>
          <a:p>
            <a:r>
              <a:rPr lang="en-US" sz="2800" dirty="0"/>
              <a:t>Learning Check Point 15</a:t>
            </a:r>
          </a:p>
        </p:txBody>
      </p:sp>
      <p:sp>
        <p:nvSpPr>
          <p:cNvPr id="8" name="TextBox 7">
            <a:extLst>
              <a:ext uri="{FF2B5EF4-FFF2-40B4-BE49-F238E27FC236}">
                <a16:creationId xmlns:a16="http://schemas.microsoft.com/office/drawing/2014/main" id="{9F2CAD43-410B-C83E-A79D-19FFF440456B}"/>
              </a:ext>
            </a:extLst>
          </p:cNvPr>
          <p:cNvSpPr txBox="1"/>
          <p:nvPr/>
        </p:nvSpPr>
        <p:spPr>
          <a:xfrm>
            <a:off x="4690933" y="3429000"/>
            <a:ext cx="7501067" cy="1815882"/>
          </a:xfrm>
          <a:prstGeom prst="rect">
            <a:avLst/>
          </a:prstGeom>
          <a:noFill/>
        </p:spPr>
        <p:txBody>
          <a:bodyPr wrap="square" rtlCol="0">
            <a:spAutoFit/>
          </a:bodyPr>
          <a:lstStyle/>
          <a:p>
            <a:r>
              <a:rPr lang="en-US" sz="2800" dirty="0"/>
              <a:t>For this unit, you will be assessed on the following:</a:t>
            </a:r>
          </a:p>
          <a:p>
            <a:r>
              <a:rPr lang="en-US" sz="2800" dirty="0"/>
              <a:t>Assessment 1 Questions and Answers</a:t>
            </a:r>
          </a:p>
          <a:p>
            <a:r>
              <a:rPr lang="en-US" sz="2800" dirty="0"/>
              <a:t>Assessment 2 Project</a:t>
            </a:r>
          </a:p>
          <a:p>
            <a:r>
              <a:rPr lang="en-US" sz="2800" dirty="0"/>
              <a:t>Assessment 3 Case Studies</a:t>
            </a:r>
          </a:p>
        </p:txBody>
      </p:sp>
    </p:spTree>
    <p:extLst>
      <p:ext uri="{BB962C8B-B14F-4D97-AF65-F5344CB8AC3E}">
        <p14:creationId xmlns:p14="http://schemas.microsoft.com/office/powerpoint/2010/main" val="240360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atomical Planes Of Motion – TeachPE.com">
            <a:extLst>
              <a:ext uri="{FF2B5EF4-FFF2-40B4-BE49-F238E27FC236}">
                <a16:creationId xmlns:a16="http://schemas.microsoft.com/office/drawing/2014/main" id="{577E214A-5AE2-391A-6B8B-8B1A148B88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996" y="170486"/>
            <a:ext cx="12127658" cy="6455044"/>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Return 1">
            <a:hlinkClick r:id="rId3" action="ppaction://hlinksldjump" highlightClick="1"/>
            <a:extLst>
              <a:ext uri="{FF2B5EF4-FFF2-40B4-BE49-F238E27FC236}">
                <a16:creationId xmlns:a16="http://schemas.microsoft.com/office/drawing/2014/main" id="{1CE735D6-57C0-2313-B70B-D35E6124F1E0}"/>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48365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2B6F9-4AB1-E20E-644E-86C3EFD89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72545-A120-0BE3-0609-69BCBC5301E9}"/>
              </a:ext>
            </a:extLst>
          </p:cNvPr>
          <p:cNvSpPr>
            <a:spLocks noGrp="1"/>
          </p:cNvSpPr>
          <p:nvPr>
            <p:ph type="title"/>
          </p:nvPr>
        </p:nvSpPr>
        <p:spPr>
          <a:xfrm>
            <a:off x="913775" y="92988"/>
            <a:ext cx="6416924" cy="1394849"/>
          </a:xfrm>
        </p:spPr>
        <p:txBody>
          <a:bodyPr/>
          <a:lstStyle/>
          <a:p>
            <a:r>
              <a:rPr lang="en-AU" dirty="0"/>
              <a:t>Anatomical terminology</a:t>
            </a:r>
            <a:br>
              <a:rPr lang="en-AU" dirty="0"/>
            </a:br>
            <a:r>
              <a:rPr lang="en-AU" dirty="0"/>
              <a:t>Body cavities </a:t>
            </a:r>
          </a:p>
        </p:txBody>
      </p:sp>
      <p:sp>
        <p:nvSpPr>
          <p:cNvPr id="4" name="TextBox 3">
            <a:extLst>
              <a:ext uri="{FF2B5EF4-FFF2-40B4-BE49-F238E27FC236}">
                <a16:creationId xmlns:a16="http://schemas.microsoft.com/office/drawing/2014/main" id="{048739BB-9F43-530F-EBDC-F047476BF164}"/>
              </a:ext>
            </a:extLst>
          </p:cNvPr>
          <p:cNvSpPr txBox="1"/>
          <p:nvPr/>
        </p:nvSpPr>
        <p:spPr>
          <a:xfrm>
            <a:off x="0" y="1193368"/>
            <a:ext cx="5740105" cy="5262979"/>
          </a:xfrm>
          <a:prstGeom prst="rect">
            <a:avLst/>
          </a:prstGeom>
          <a:noFill/>
        </p:spPr>
        <p:txBody>
          <a:bodyPr wrap="square">
            <a:spAutoFit/>
          </a:bodyPr>
          <a:lstStyle/>
          <a:p>
            <a:r>
              <a:rPr lang="en-US" sz="2400" dirty="0"/>
              <a:t>The internal structures of the human body are efficiently </a:t>
            </a:r>
            <a:r>
              <a:rPr lang="en-US" sz="2400" dirty="0" err="1"/>
              <a:t>organised</a:t>
            </a:r>
            <a:r>
              <a:rPr lang="en-US" sz="2400" dirty="0"/>
              <a:t> by membranes, sheaths and other vital structures. </a:t>
            </a:r>
          </a:p>
          <a:p>
            <a:r>
              <a:rPr lang="en-US" sz="2400" dirty="0"/>
              <a:t>These structures separate compartments of the body creating spaces called cavities. </a:t>
            </a:r>
          </a:p>
          <a:p>
            <a:r>
              <a:rPr lang="en-US" sz="2400" dirty="0"/>
              <a:t>Body cavities have the very crucial function of housing and protecting vital organs. </a:t>
            </a:r>
          </a:p>
          <a:p>
            <a:r>
              <a:rPr lang="en-US" sz="2400" dirty="0"/>
              <a:t>They also allow organs such as the heart, lungs and stomach to expand and contract without interfering with other tissues or organs. </a:t>
            </a:r>
          </a:p>
          <a:p>
            <a:r>
              <a:rPr lang="en-US" sz="2400" dirty="0"/>
              <a:t>The body has </a:t>
            </a:r>
            <a:r>
              <a:rPr lang="en-US" sz="2400" b="1" dirty="0"/>
              <a:t>four main Cavities</a:t>
            </a:r>
            <a:r>
              <a:rPr lang="en-US" sz="2400" dirty="0"/>
              <a:t>. The body’s four main cavities can be divided into </a:t>
            </a:r>
            <a:r>
              <a:rPr lang="en-US" sz="2400" b="1" dirty="0"/>
              <a:t>posterior</a:t>
            </a:r>
            <a:r>
              <a:rPr lang="en-US" sz="2400" dirty="0"/>
              <a:t> and </a:t>
            </a:r>
            <a:r>
              <a:rPr lang="en-US" sz="2400" b="1" dirty="0"/>
              <a:t>anterior</a:t>
            </a:r>
            <a:r>
              <a:rPr lang="en-US" sz="2400" dirty="0"/>
              <a:t> cavities.</a:t>
            </a:r>
          </a:p>
        </p:txBody>
      </p:sp>
      <p:pic>
        <p:nvPicPr>
          <p:cNvPr id="5" name="Picture 4">
            <a:extLst>
              <a:ext uri="{FF2B5EF4-FFF2-40B4-BE49-F238E27FC236}">
                <a16:creationId xmlns:a16="http://schemas.microsoft.com/office/drawing/2014/main" id="{D7B3F394-6F62-3AB2-DD79-C55DA46480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40105" y="1069383"/>
            <a:ext cx="6451896" cy="5788617"/>
          </a:xfrm>
          <a:prstGeom prst="rect">
            <a:avLst/>
          </a:prstGeom>
        </p:spPr>
      </p:pic>
      <p:sp>
        <p:nvSpPr>
          <p:cNvPr id="3" name="Action Button: Return 2">
            <a:hlinkClick r:id="rId3" action="ppaction://hlinksldjump" highlightClick="1"/>
            <a:extLst>
              <a:ext uri="{FF2B5EF4-FFF2-40B4-BE49-F238E27FC236}">
                <a16:creationId xmlns:a16="http://schemas.microsoft.com/office/drawing/2014/main" id="{C7870942-1517-106C-8348-1E3616F84285}"/>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1547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3F48-8B53-987B-C1E7-20F2A2CA4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B0AA3-ACE1-55C7-92B3-243B25201A82}"/>
              </a:ext>
            </a:extLst>
          </p:cNvPr>
          <p:cNvSpPr>
            <a:spLocks noGrp="1"/>
          </p:cNvSpPr>
          <p:nvPr>
            <p:ph type="title"/>
          </p:nvPr>
        </p:nvSpPr>
        <p:spPr>
          <a:xfrm>
            <a:off x="3099036" y="0"/>
            <a:ext cx="6416924" cy="1394849"/>
          </a:xfrm>
        </p:spPr>
        <p:txBody>
          <a:bodyPr/>
          <a:lstStyle/>
          <a:p>
            <a:r>
              <a:rPr lang="en-AU" dirty="0"/>
              <a:t>Anatomical terminology</a:t>
            </a:r>
            <a:br>
              <a:rPr lang="en-AU" dirty="0"/>
            </a:br>
            <a:r>
              <a:rPr lang="en-AU" dirty="0"/>
              <a:t>Body cavities </a:t>
            </a:r>
          </a:p>
        </p:txBody>
      </p:sp>
      <p:pic>
        <p:nvPicPr>
          <p:cNvPr id="8" name="Picture 7">
            <a:extLst>
              <a:ext uri="{FF2B5EF4-FFF2-40B4-BE49-F238E27FC236}">
                <a16:creationId xmlns:a16="http://schemas.microsoft.com/office/drawing/2014/main" id="{B8F7CE13-441D-727B-FFE3-E14EC2F49A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5003" y="0"/>
            <a:ext cx="9479790" cy="6852383"/>
          </a:xfrm>
          <a:prstGeom prst="rect">
            <a:avLst/>
          </a:prstGeom>
        </p:spPr>
      </p:pic>
      <p:pic>
        <p:nvPicPr>
          <p:cNvPr id="10" name="Picture 9">
            <a:extLst>
              <a:ext uri="{FF2B5EF4-FFF2-40B4-BE49-F238E27FC236}">
                <a16:creationId xmlns:a16="http://schemas.microsoft.com/office/drawing/2014/main" id="{5075D7E7-DF39-C36E-2B4D-AC60B276E6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3993" y="2088044"/>
            <a:ext cx="1937288" cy="1771033"/>
          </a:xfrm>
          <a:prstGeom prst="rect">
            <a:avLst/>
          </a:prstGeom>
        </p:spPr>
      </p:pic>
      <p:pic>
        <p:nvPicPr>
          <p:cNvPr id="12" name="Picture 11">
            <a:extLst>
              <a:ext uri="{FF2B5EF4-FFF2-40B4-BE49-F238E27FC236}">
                <a16:creationId xmlns:a16="http://schemas.microsoft.com/office/drawing/2014/main" id="{64EB2C22-60F5-5145-D1D7-C62571CD7C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0029" y="2088044"/>
            <a:ext cx="809738" cy="1730183"/>
          </a:xfrm>
          <a:prstGeom prst="rect">
            <a:avLst/>
          </a:prstGeom>
        </p:spPr>
      </p:pic>
      <p:pic>
        <p:nvPicPr>
          <p:cNvPr id="14" name="Picture 13">
            <a:extLst>
              <a:ext uri="{FF2B5EF4-FFF2-40B4-BE49-F238E27FC236}">
                <a16:creationId xmlns:a16="http://schemas.microsoft.com/office/drawing/2014/main" id="{A1991A7A-4899-954B-6246-22542D964D5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5368" y="1873399"/>
            <a:ext cx="324000" cy="4062452"/>
          </a:xfrm>
          <a:prstGeom prst="rect">
            <a:avLst/>
          </a:prstGeom>
        </p:spPr>
      </p:pic>
      <p:sp>
        <p:nvSpPr>
          <p:cNvPr id="15" name="TextBox 14">
            <a:extLst>
              <a:ext uri="{FF2B5EF4-FFF2-40B4-BE49-F238E27FC236}">
                <a16:creationId xmlns:a16="http://schemas.microsoft.com/office/drawing/2014/main" id="{A21D01E5-F199-5FAA-6F0E-9F4722C03BF2}"/>
              </a:ext>
            </a:extLst>
          </p:cNvPr>
          <p:cNvSpPr txBox="1"/>
          <p:nvPr/>
        </p:nvSpPr>
        <p:spPr>
          <a:xfrm>
            <a:off x="790414" y="1873399"/>
            <a:ext cx="1157207" cy="646331"/>
          </a:xfrm>
          <a:prstGeom prst="rect">
            <a:avLst/>
          </a:prstGeom>
          <a:noFill/>
        </p:spPr>
        <p:txBody>
          <a:bodyPr wrap="square" rtlCol="0">
            <a:spAutoFit/>
          </a:bodyPr>
          <a:lstStyle/>
          <a:p>
            <a:r>
              <a:rPr lang="en-AU" b="1" dirty="0"/>
              <a:t>Posterior </a:t>
            </a:r>
          </a:p>
          <a:p>
            <a:r>
              <a:rPr lang="en-AU" b="1" dirty="0"/>
              <a:t>cavity</a:t>
            </a:r>
          </a:p>
        </p:txBody>
      </p:sp>
      <p:sp>
        <p:nvSpPr>
          <p:cNvPr id="16" name="TextBox 15">
            <a:extLst>
              <a:ext uri="{FF2B5EF4-FFF2-40B4-BE49-F238E27FC236}">
                <a16:creationId xmlns:a16="http://schemas.microsoft.com/office/drawing/2014/main" id="{B5F70662-747B-62EA-B9AD-767D1572A4FE}"/>
              </a:ext>
            </a:extLst>
          </p:cNvPr>
          <p:cNvSpPr txBox="1"/>
          <p:nvPr/>
        </p:nvSpPr>
        <p:spPr>
          <a:xfrm>
            <a:off x="5602637" y="3611176"/>
            <a:ext cx="1157207" cy="646331"/>
          </a:xfrm>
          <a:prstGeom prst="rect">
            <a:avLst/>
          </a:prstGeom>
          <a:noFill/>
        </p:spPr>
        <p:txBody>
          <a:bodyPr wrap="square" rtlCol="0">
            <a:spAutoFit/>
          </a:bodyPr>
          <a:lstStyle/>
          <a:p>
            <a:r>
              <a:rPr lang="en-AU" b="1" dirty="0"/>
              <a:t>Anterior </a:t>
            </a:r>
          </a:p>
          <a:p>
            <a:r>
              <a:rPr lang="en-AU" b="1" dirty="0"/>
              <a:t>cavity</a:t>
            </a:r>
          </a:p>
        </p:txBody>
      </p:sp>
      <p:pic>
        <p:nvPicPr>
          <p:cNvPr id="18" name="Picture 17">
            <a:extLst>
              <a:ext uri="{FF2B5EF4-FFF2-40B4-BE49-F238E27FC236}">
                <a16:creationId xmlns:a16="http://schemas.microsoft.com/office/drawing/2014/main" id="{7BDF5231-8B9E-DBCB-BBFD-0DABD0A0A7D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21536" y="3897574"/>
            <a:ext cx="123842" cy="85737"/>
          </a:xfrm>
          <a:prstGeom prst="rect">
            <a:avLst/>
          </a:prstGeom>
        </p:spPr>
      </p:pic>
      <p:pic>
        <p:nvPicPr>
          <p:cNvPr id="20" name="Picture 19">
            <a:extLst>
              <a:ext uri="{FF2B5EF4-FFF2-40B4-BE49-F238E27FC236}">
                <a16:creationId xmlns:a16="http://schemas.microsoft.com/office/drawing/2014/main" id="{744D9375-7B46-747E-B5F8-FBD698442B6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05098" y="3795056"/>
            <a:ext cx="154270" cy="242426"/>
          </a:xfrm>
          <a:prstGeom prst="rect">
            <a:avLst/>
          </a:prstGeom>
        </p:spPr>
      </p:pic>
      <p:pic>
        <p:nvPicPr>
          <p:cNvPr id="22" name="Picture 21">
            <a:extLst>
              <a:ext uri="{FF2B5EF4-FFF2-40B4-BE49-F238E27FC236}">
                <a16:creationId xmlns:a16="http://schemas.microsoft.com/office/drawing/2014/main" id="{26C2156A-5DB1-C2D8-F858-6E168A86279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07987" y="4605808"/>
            <a:ext cx="533079" cy="322653"/>
          </a:xfrm>
          <a:prstGeom prst="rect">
            <a:avLst/>
          </a:prstGeom>
        </p:spPr>
      </p:pic>
      <p:sp>
        <p:nvSpPr>
          <p:cNvPr id="3" name="Action Button: Return 2">
            <a:hlinkClick r:id="rId8" action="ppaction://hlinksldjump" highlightClick="1"/>
            <a:extLst>
              <a:ext uri="{FF2B5EF4-FFF2-40B4-BE49-F238E27FC236}">
                <a16:creationId xmlns:a16="http://schemas.microsoft.com/office/drawing/2014/main" id="{0C39C239-79D4-F9DB-D777-8BB64C8D90D8}"/>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4889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FB1DF-435A-D741-E305-D2015A3AA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2B1D6-FB04-7247-4F5E-FADBC7876BEB}"/>
              </a:ext>
            </a:extLst>
          </p:cNvPr>
          <p:cNvSpPr>
            <a:spLocks noGrp="1"/>
          </p:cNvSpPr>
          <p:nvPr>
            <p:ph type="title"/>
          </p:nvPr>
        </p:nvSpPr>
        <p:spPr>
          <a:xfrm>
            <a:off x="2392389" y="0"/>
            <a:ext cx="7578671" cy="1518836"/>
          </a:xfrm>
        </p:spPr>
        <p:txBody>
          <a:bodyPr>
            <a:normAutofit fontScale="90000"/>
          </a:bodyPr>
          <a:lstStyle/>
          <a:p>
            <a:r>
              <a:rPr lang="en-AU" dirty="0"/>
              <a:t>Anatomical terminology</a:t>
            </a:r>
            <a:br>
              <a:rPr lang="en-AU" dirty="0"/>
            </a:br>
            <a:r>
              <a:rPr lang="en-AU" dirty="0"/>
              <a:t>Abdominal regions and quadrants </a:t>
            </a:r>
          </a:p>
        </p:txBody>
      </p:sp>
      <p:pic>
        <p:nvPicPr>
          <p:cNvPr id="1030" name="Picture 6" descr="abdominal regions">
            <a:extLst>
              <a:ext uri="{FF2B5EF4-FFF2-40B4-BE49-F238E27FC236}">
                <a16:creationId xmlns:a16="http://schemas.microsoft.com/office/drawing/2014/main" id="{3CF56EA4-DEE4-D94F-9174-349E00A59C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81725" y="1518836"/>
            <a:ext cx="6010275" cy="4781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estion: What are the four abdominal quadrants? | Memory">
            <a:extLst>
              <a:ext uri="{FF2B5EF4-FFF2-40B4-BE49-F238E27FC236}">
                <a16:creationId xmlns:a16="http://schemas.microsoft.com/office/drawing/2014/main" id="{E8757C28-F266-F50E-B72E-D92ED9CF1F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97063"/>
            <a:ext cx="6265190" cy="4176793"/>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4" action="ppaction://hlinksldjump" highlightClick="1"/>
            <a:extLst>
              <a:ext uri="{FF2B5EF4-FFF2-40B4-BE49-F238E27FC236}">
                <a16:creationId xmlns:a16="http://schemas.microsoft.com/office/drawing/2014/main" id="{FA5AB95B-0DAC-BD70-956D-394995067D37}"/>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23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1000"/>
                                        <p:tgtEl>
                                          <p:spTgt spid="1032"/>
                                        </p:tgtEl>
                                      </p:cBhvr>
                                    </p:animEffect>
                                    <p:anim calcmode="lin" valueType="num">
                                      <p:cBhvr>
                                        <p:cTn id="8" dur="1000" fill="hold"/>
                                        <p:tgtEl>
                                          <p:spTgt spid="1032"/>
                                        </p:tgtEl>
                                        <p:attrNameLst>
                                          <p:attrName>ppt_x</p:attrName>
                                        </p:attrNameLst>
                                      </p:cBhvr>
                                      <p:tavLst>
                                        <p:tav tm="0">
                                          <p:val>
                                            <p:strVal val="#ppt_x"/>
                                          </p:val>
                                        </p:tav>
                                        <p:tav tm="100000">
                                          <p:val>
                                            <p:strVal val="#ppt_x"/>
                                          </p:val>
                                        </p:tav>
                                      </p:tavLst>
                                    </p:anim>
                                    <p:anim calcmode="lin" valueType="num">
                                      <p:cBhvr>
                                        <p:cTn id="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1000"/>
                                        <p:tgtEl>
                                          <p:spTgt spid="1030"/>
                                        </p:tgtEl>
                                      </p:cBhvr>
                                    </p:animEffect>
                                    <p:anim calcmode="lin" valueType="num">
                                      <p:cBhvr>
                                        <p:cTn id="15" dur="1000" fill="hold"/>
                                        <p:tgtEl>
                                          <p:spTgt spid="1030"/>
                                        </p:tgtEl>
                                        <p:attrNameLst>
                                          <p:attrName>ppt_x</p:attrName>
                                        </p:attrNameLst>
                                      </p:cBhvr>
                                      <p:tavLst>
                                        <p:tav tm="0">
                                          <p:val>
                                            <p:strVal val="#ppt_x"/>
                                          </p:val>
                                        </p:tav>
                                        <p:tav tm="100000">
                                          <p:val>
                                            <p:strVal val="#ppt_x"/>
                                          </p:val>
                                        </p:tav>
                                      </p:tavLst>
                                    </p:anim>
                                    <p:anim calcmode="lin" valueType="num">
                                      <p:cBhvr>
                                        <p:cTn id="1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F7013-490B-5D50-17B8-5F8D0F811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41FA6-B8E4-8A24-7790-0734C585B865}"/>
              </a:ext>
            </a:extLst>
          </p:cNvPr>
          <p:cNvSpPr>
            <a:spLocks noGrp="1"/>
          </p:cNvSpPr>
          <p:nvPr>
            <p:ph type="title"/>
          </p:nvPr>
        </p:nvSpPr>
        <p:spPr>
          <a:xfrm>
            <a:off x="2385488" y="15498"/>
            <a:ext cx="9806512" cy="1039802"/>
          </a:xfrm>
        </p:spPr>
        <p:txBody>
          <a:bodyPr/>
          <a:lstStyle/>
          <a:p>
            <a:r>
              <a:rPr lang="en-AU" dirty="0"/>
              <a:t>1. Anatomical terminology - crossword</a:t>
            </a:r>
          </a:p>
        </p:txBody>
      </p:sp>
      <p:pic>
        <p:nvPicPr>
          <p:cNvPr id="3074" name="Picture 2" descr="WSC PROGRAMS">
            <a:extLst>
              <a:ext uri="{FF2B5EF4-FFF2-40B4-BE49-F238E27FC236}">
                <a16:creationId xmlns:a16="http://schemas.microsoft.com/office/drawing/2014/main" id="{314DEE44-AEAE-20B9-8034-64C8F9FF21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272304D-C6C8-23CD-15E3-E4EB16453F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3104" y="759417"/>
            <a:ext cx="6908896" cy="6083085"/>
          </a:xfrm>
          <a:prstGeom prst="rect">
            <a:avLst/>
          </a:prstGeom>
        </p:spPr>
      </p:pic>
      <p:pic>
        <p:nvPicPr>
          <p:cNvPr id="9" name="Picture 8">
            <a:extLst>
              <a:ext uri="{FF2B5EF4-FFF2-40B4-BE49-F238E27FC236}">
                <a16:creationId xmlns:a16="http://schemas.microsoft.com/office/drawing/2014/main" id="{52A9A93E-1A5D-64B0-6C63-FA2C0F1A85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32895" y="712632"/>
            <a:ext cx="6659105" cy="6176653"/>
          </a:xfrm>
          <a:prstGeom prst="rect">
            <a:avLst/>
          </a:prstGeom>
        </p:spPr>
      </p:pic>
      <p:pic>
        <p:nvPicPr>
          <p:cNvPr id="7" name="Picture 6">
            <a:extLst>
              <a:ext uri="{FF2B5EF4-FFF2-40B4-BE49-F238E27FC236}">
                <a16:creationId xmlns:a16="http://schemas.microsoft.com/office/drawing/2014/main" id="{427DA2C2-1943-E3BD-A895-F7A30E7B3AA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224366"/>
            <a:ext cx="6695268" cy="2655412"/>
          </a:xfrm>
          <a:prstGeom prst="rect">
            <a:avLst/>
          </a:prstGeom>
        </p:spPr>
      </p:pic>
      <p:pic>
        <p:nvPicPr>
          <p:cNvPr id="1026" name="Picture 2" descr="Activity Essays Archives - InLikeMe.com">
            <a:hlinkClick r:id="rId6" action="ppaction://hlinksldjump"/>
            <a:extLst>
              <a:ext uri="{FF2B5EF4-FFF2-40B4-BE49-F238E27FC236}">
                <a16:creationId xmlns:a16="http://schemas.microsoft.com/office/drawing/2014/main" id="{FA58B803-2771-1F37-2A01-908278A34A0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600317" y="6492834"/>
            <a:ext cx="591683" cy="3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10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5216A-6FF7-BED5-9B58-F15EA3DB9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E8C92-124F-D2E0-15CF-00BD5922FFCE}"/>
              </a:ext>
            </a:extLst>
          </p:cNvPr>
          <p:cNvSpPr>
            <a:spLocks noGrp="1"/>
          </p:cNvSpPr>
          <p:nvPr>
            <p:ph type="title"/>
          </p:nvPr>
        </p:nvSpPr>
        <p:spPr>
          <a:xfrm>
            <a:off x="1161748" y="0"/>
            <a:ext cx="10364451" cy="1039802"/>
          </a:xfrm>
        </p:spPr>
        <p:txBody>
          <a:bodyPr/>
          <a:lstStyle/>
          <a:p>
            <a:r>
              <a:rPr lang="en-AU" dirty="0"/>
              <a:t>Health terminology</a:t>
            </a:r>
          </a:p>
        </p:txBody>
      </p:sp>
      <p:graphicFrame>
        <p:nvGraphicFramePr>
          <p:cNvPr id="5" name="Diagram 4">
            <a:extLst>
              <a:ext uri="{FF2B5EF4-FFF2-40B4-BE49-F238E27FC236}">
                <a16:creationId xmlns:a16="http://schemas.microsoft.com/office/drawing/2014/main" id="{60A62698-8D59-16F8-5C6F-EF9F6CBFD5D3}"/>
              </a:ext>
            </a:extLst>
          </p:cNvPr>
          <p:cNvGraphicFramePr/>
          <p:nvPr>
            <p:extLst>
              <p:ext uri="{D42A27DB-BD31-4B8C-83A1-F6EECF244321}">
                <p14:modId xmlns:p14="http://schemas.microsoft.com/office/powerpoint/2010/main" val="309309482"/>
              </p:ext>
            </p:extLst>
          </p:nvPr>
        </p:nvGraphicFramePr>
        <p:xfrm>
          <a:off x="1501613" y="1348353"/>
          <a:ext cx="9188773" cy="5509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ction Button: Return 2">
            <a:hlinkClick r:id="rId7" action="ppaction://hlinksldjump" highlightClick="1"/>
            <a:extLst>
              <a:ext uri="{FF2B5EF4-FFF2-40B4-BE49-F238E27FC236}">
                <a16:creationId xmlns:a16="http://schemas.microsoft.com/office/drawing/2014/main" id="{A589DAB9-6F0E-193C-6F23-3E973C9E5236}"/>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6144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E4F55-07C6-65A1-300E-B3CDA27DF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FE949-2C75-C671-F3CF-45D47E4C4C08}"/>
              </a:ext>
            </a:extLst>
          </p:cNvPr>
          <p:cNvSpPr>
            <a:spLocks noGrp="1"/>
          </p:cNvSpPr>
          <p:nvPr>
            <p:ph type="title"/>
          </p:nvPr>
        </p:nvSpPr>
        <p:spPr>
          <a:xfrm>
            <a:off x="913774" y="0"/>
            <a:ext cx="10364451" cy="1039802"/>
          </a:xfrm>
        </p:spPr>
        <p:txBody>
          <a:bodyPr>
            <a:normAutofit fontScale="90000"/>
          </a:bodyPr>
          <a:lstStyle/>
          <a:p>
            <a:r>
              <a:rPr lang="en-AU" dirty="0"/>
              <a:t>Health terminology</a:t>
            </a:r>
            <a:br>
              <a:rPr lang="en-AU" dirty="0"/>
            </a:br>
            <a:r>
              <a:rPr lang="en-AU" dirty="0"/>
              <a:t>Prefixes and suffixes</a:t>
            </a:r>
          </a:p>
        </p:txBody>
      </p:sp>
      <p:graphicFrame>
        <p:nvGraphicFramePr>
          <p:cNvPr id="3" name="Table 2">
            <a:extLst>
              <a:ext uri="{FF2B5EF4-FFF2-40B4-BE49-F238E27FC236}">
                <a16:creationId xmlns:a16="http://schemas.microsoft.com/office/drawing/2014/main" id="{642F390C-99A9-483E-7691-872143811E52}"/>
              </a:ext>
            </a:extLst>
          </p:cNvPr>
          <p:cNvGraphicFramePr>
            <a:graphicFrameLocks noGrp="1"/>
          </p:cNvGraphicFramePr>
          <p:nvPr>
            <p:extLst>
              <p:ext uri="{D42A27DB-BD31-4B8C-83A1-F6EECF244321}">
                <p14:modId xmlns:p14="http://schemas.microsoft.com/office/powerpoint/2010/main" val="79764297"/>
              </p:ext>
            </p:extLst>
          </p:nvPr>
        </p:nvGraphicFramePr>
        <p:xfrm>
          <a:off x="0" y="900314"/>
          <a:ext cx="12192000" cy="5970452"/>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35946648"/>
                    </a:ext>
                  </a:extLst>
                </a:gridCol>
                <a:gridCol w="6096000">
                  <a:extLst>
                    <a:ext uri="{9D8B030D-6E8A-4147-A177-3AD203B41FA5}">
                      <a16:colId xmlns:a16="http://schemas.microsoft.com/office/drawing/2014/main" val="1985549592"/>
                    </a:ext>
                  </a:extLst>
                </a:gridCol>
              </a:tblGrid>
              <a:tr h="514532">
                <a:tc>
                  <a:txBody>
                    <a:bodyPr/>
                    <a:lstStyle/>
                    <a:p>
                      <a:pPr algn="ctr"/>
                      <a:r>
                        <a:rPr lang="en-AU" sz="2000" b="1" dirty="0">
                          <a:solidFill>
                            <a:schemeClr val="tx1"/>
                          </a:solidFill>
                        </a:rPr>
                        <a:t>A-D</a:t>
                      </a:r>
                    </a:p>
                  </a:txBody>
                  <a:tcPr/>
                </a:tc>
                <a:tc>
                  <a:txBody>
                    <a:bodyPr/>
                    <a:lstStyle/>
                    <a:p>
                      <a:pPr algn="ctr"/>
                      <a:r>
                        <a:rPr lang="en-AU" sz="2000" dirty="0">
                          <a:solidFill>
                            <a:schemeClr val="tx1"/>
                          </a:solidFill>
                        </a:rPr>
                        <a:t>I-P</a:t>
                      </a:r>
                    </a:p>
                  </a:txBody>
                  <a:tcPr/>
                </a:tc>
                <a:extLst>
                  <a:ext uri="{0D108BD9-81ED-4DB2-BD59-A6C34878D82A}">
                    <a16:rowId xmlns:a16="http://schemas.microsoft.com/office/drawing/2014/main" val="1022056319"/>
                  </a:ext>
                </a:extLst>
              </a:tr>
              <a:tr h="3044698">
                <a:tc>
                  <a:txBody>
                    <a:bodyPr/>
                    <a:lstStyle/>
                    <a:p>
                      <a:pPr marL="342900" indent="-342900">
                        <a:buFont typeface="Arial" panose="020B0604020202020204" pitchFamily="34" charset="0"/>
                        <a:buChar char="•"/>
                      </a:pPr>
                      <a:r>
                        <a:rPr lang="en-AU" sz="2000" dirty="0"/>
                        <a:t>a- or an- (prefix) without</a:t>
                      </a:r>
                    </a:p>
                    <a:p>
                      <a:pPr marL="342900" indent="-342900">
                        <a:buFont typeface="Arial" panose="020B0604020202020204" pitchFamily="34" charset="0"/>
                        <a:buChar char="•"/>
                      </a:pPr>
                      <a:r>
                        <a:rPr lang="en-AU" sz="2000" dirty="0"/>
                        <a:t>ab- (prefix) away</a:t>
                      </a:r>
                    </a:p>
                    <a:p>
                      <a:pPr marL="342900" indent="-342900">
                        <a:buFont typeface="Arial" panose="020B0604020202020204" pitchFamily="34" charset="0"/>
                        <a:buChar char="•"/>
                      </a:pPr>
                      <a:r>
                        <a:rPr lang="en-AU" sz="2000" dirty="0"/>
                        <a:t>ad- (prefix) towards</a:t>
                      </a:r>
                    </a:p>
                    <a:p>
                      <a:pPr marL="342900" indent="-342900">
                        <a:buFont typeface="Arial" panose="020B0604020202020204" pitchFamily="34" charset="0"/>
                        <a:buChar char="•"/>
                      </a:pPr>
                      <a:r>
                        <a:rPr lang="en-AU" sz="2000" dirty="0"/>
                        <a:t>-algia (suffix) pain</a:t>
                      </a:r>
                    </a:p>
                    <a:p>
                      <a:pPr marL="342900" indent="-342900">
                        <a:buFont typeface="Arial" panose="020B0604020202020204" pitchFamily="34" charset="0"/>
                        <a:buChar char="•"/>
                      </a:pPr>
                      <a:r>
                        <a:rPr lang="en-AU" sz="2000" dirty="0"/>
                        <a:t>anti- (prefix) against</a:t>
                      </a:r>
                    </a:p>
                    <a:p>
                      <a:pPr marL="342900" indent="-342900">
                        <a:buFont typeface="Arial" panose="020B0604020202020204" pitchFamily="34" charset="0"/>
                        <a:buChar char="•"/>
                      </a:pPr>
                      <a:r>
                        <a:rPr lang="en-AU" sz="2000" dirty="0"/>
                        <a:t>asthen- (prefix) weakens</a:t>
                      </a:r>
                    </a:p>
                    <a:p>
                      <a:pPr marL="342900" indent="-342900">
                        <a:buFont typeface="Arial" panose="020B0604020202020204" pitchFamily="34" charset="0"/>
                        <a:buChar char="•"/>
                      </a:pPr>
                      <a:r>
                        <a:rPr lang="en-AU" sz="2000" dirty="0"/>
                        <a:t>bi- (prefix) two</a:t>
                      </a:r>
                    </a:p>
                    <a:p>
                      <a:pPr marL="342900" indent="-342900">
                        <a:buFont typeface="Arial" panose="020B0604020202020204" pitchFamily="34" charset="0"/>
                        <a:buChar char="•"/>
                      </a:pPr>
                      <a:r>
                        <a:rPr lang="en-AU" sz="2000" dirty="0"/>
                        <a:t>-cele (suffix) swelling</a:t>
                      </a:r>
                    </a:p>
                    <a:p>
                      <a:pPr marL="342900" indent="-342900">
                        <a:buFont typeface="Arial" panose="020B0604020202020204" pitchFamily="34" charset="0"/>
                        <a:buChar char="•"/>
                      </a:pPr>
                      <a:r>
                        <a:rPr lang="en-AU" sz="2000" dirty="0"/>
                        <a:t>-dema (suffix) swelling</a:t>
                      </a:r>
                    </a:p>
                  </a:txBody>
                  <a:tcPr/>
                </a:tc>
                <a:tc>
                  <a:txBody>
                    <a:bodyPr/>
                    <a:lstStyle/>
                    <a:p>
                      <a:pPr marL="342900" indent="-342900">
                        <a:buFont typeface="Arial" panose="020B0604020202020204" pitchFamily="34" charset="0"/>
                        <a:buChar char="•"/>
                      </a:pPr>
                      <a:r>
                        <a:rPr lang="en-AU" sz="2000" dirty="0"/>
                        <a:t>inter- (prefix) between</a:t>
                      </a:r>
                    </a:p>
                    <a:p>
                      <a:pPr marL="342900" indent="-342900">
                        <a:buFont typeface="Arial" panose="020B0604020202020204" pitchFamily="34" charset="0"/>
                        <a:buChar char="•"/>
                      </a:pPr>
                      <a:r>
                        <a:rPr lang="en-AU" sz="2000" dirty="0"/>
                        <a:t>intra- (prefix) inside</a:t>
                      </a:r>
                    </a:p>
                    <a:p>
                      <a:pPr marL="342900" indent="-342900">
                        <a:buFont typeface="Arial" panose="020B0604020202020204" pitchFamily="34" charset="0"/>
                        <a:buChar char="•"/>
                      </a:pPr>
                      <a:r>
                        <a:rPr lang="en-AU" sz="2000" dirty="0"/>
                        <a:t>-ism (suffix) condition</a:t>
                      </a:r>
                    </a:p>
                    <a:p>
                      <a:pPr marL="342900" indent="-342900">
                        <a:buFont typeface="Arial" panose="020B0604020202020204" pitchFamily="34" charset="0"/>
                        <a:buChar char="•"/>
                      </a:pPr>
                      <a:r>
                        <a:rPr lang="en-AU" sz="2000" dirty="0"/>
                        <a:t>-it is (suffix) inflammation</a:t>
                      </a:r>
                    </a:p>
                    <a:p>
                      <a:pPr marL="342900" indent="-342900">
                        <a:buFont typeface="Arial" panose="020B0604020202020204" pitchFamily="34" charset="0"/>
                        <a:buChar char="•"/>
                      </a:pPr>
                      <a:r>
                        <a:rPr lang="en-AU" sz="2000" dirty="0"/>
                        <a:t>-osis (suffix) disease or condition</a:t>
                      </a:r>
                    </a:p>
                    <a:p>
                      <a:pPr marL="342900" indent="-342900">
                        <a:buFont typeface="Arial" panose="020B0604020202020204" pitchFamily="34" charset="0"/>
                        <a:buChar char="•"/>
                      </a:pPr>
                      <a:r>
                        <a:rPr lang="en-AU" sz="2000" dirty="0"/>
                        <a:t>pan- (suffix) all</a:t>
                      </a:r>
                    </a:p>
                    <a:p>
                      <a:pPr marL="342900" indent="-342900">
                        <a:buFont typeface="Arial" panose="020B0604020202020204" pitchFamily="34" charset="0"/>
                        <a:buChar char="•"/>
                      </a:pPr>
                      <a:r>
                        <a:rPr lang="en-AU" sz="2000" dirty="0"/>
                        <a:t>-pathy (suffix) disease</a:t>
                      </a:r>
                    </a:p>
                    <a:p>
                      <a:pPr marL="342900" indent="-342900">
                        <a:buFont typeface="Arial" panose="020B0604020202020204" pitchFamily="34" charset="0"/>
                        <a:buChar char="•"/>
                      </a:pPr>
                      <a:r>
                        <a:rPr lang="en-AU" sz="2000" dirty="0"/>
                        <a:t>poly- (prefix) many</a:t>
                      </a:r>
                    </a:p>
                    <a:p>
                      <a:pPr marL="342900" indent="-342900">
                        <a:buFont typeface="Arial" panose="020B0604020202020204" pitchFamily="34" charset="0"/>
                        <a:buChar char="•"/>
                      </a:pPr>
                      <a:r>
                        <a:rPr lang="en-AU" sz="2000" dirty="0"/>
                        <a:t>post- (prefix) behind or after</a:t>
                      </a:r>
                    </a:p>
                    <a:p>
                      <a:pPr marL="342900" indent="-342900">
                        <a:buFont typeface="Arial" panose="020B0604020202020204" pitchFamily="34" charset="0"/>
                        <a:buChar char="•"/>
                      </a:pPr>
                      <a:r>
                        <a:rPr lang="en-AU" sz="2000" dirty="0"/>
                        <a:t>pre- (prefix) before</a:t>
                      </a:r>
                    </a:p>
                  </a:txBody>
                  <a:tcPr/>
                </a:tc>
                <a:extLst>
                  <a:ext uri="{0D108BD9-81ED-4DB2-BD59-A6C34878D82A}">
                    <a16:rowId xmlns:a16="http://schemas.microsoft.com/office/drawing/2014/main" val="1511325601"/>
                  </a:ext>
                </a:extLst>
              </a:tr>
              <a:tr h="392864">
                <a:tc>
                  <a:txBody>
                    <a:bodyPr/>
                    <a:lstStyle/>
                    <a:p>
                      <a:pPr algn="ctr"/>
                      <a:r>
                        <a:rPr lang="en-AU" sz="2000" b="1" dirty="0"/>
                        <a:t>E-H</a:t>
                      </a:r>
                    </a:p>
                  </a:txBody>
                  <a:tcPr/>
                </a:tc>
                <a:tc>
                  <a:txBody>
                    <a:bodyPr/>
                    <a:lstStyle/>
                    <a:p>
                      <a:pPr algn="ctr"/>
                      <a:r>
                        <a:rPr lang="en-AU" sz="2000" b="1" dirty="0"/>
                        <a:t>S-Z</a:t>
                      </a:r>
                    </a:p>
                  </a:txBody>
                  <a:tcPr/>
                </a:tc>
                <a:extLst>
                  <a:ext uri="{0D108BD9-81ED-4DB2-BD59-A6C34878D82A}">
                    <a16:rowId xmlns:a16="http://schemas.microsoft.com/office/drawing/2014/main" val="1007749695"/>
                  </a:ext>
                </a:extLst>
              </a:tr>
              <a:tr h="1866105">
                <a:tc>
                  <a:txBody>
                    <a:bodyPr/>
                    <a:lstStyle/>
                    <a:p>
                      <a:pPr marL="342900" indent="-342900">
                        <a:buFont typeface="Arial" panose="020B0604020202020204" pitchFamily="34" charset="0"/>
                        <a:buChar char="•"/>
                      </a:pPr>
                      <a:r>
                        <a:rPr lang="en-AU" sz="2000" dirty="0"/>
                        <a:t>-ectomy (suffix) surgical removal</a:t>
                      </a:r>
                    </a:p>
                    <a:p>
                      <a:pPr marL="342900" indent="-342900">
                        <a:buFont typeface="Arial" panose="020B0604020202020204" pitchFamily="34" charset="0"/>
                        <a:buChar char="•"/>
                      </a:pPr>
                      <a:r>
                        <a:rPr lang="en-AU" sz="2000" dirty="0"/>
                        <a:t>edem- (prefix) swelling</a:t>
                      </a:r>
                    </a:p>
                    <a:p>
                      <a:pPr marL="342900" indent="-342900">
                        <a:buFont typeface="Arial" panose="020B0604020202020204" pitchFamily="34" charset="0"/>
                        <a:buChar char="•"/>
                      </a:pPr>
                      <a:r>
                        <a:rPr lang="en-AU" sz="2000" dirty="0"/>
                        <a:t>endo- (prefix) within</a:t>
                      </a:r>
                    </a:p>
                    <a:p>
                      <a:pPr marL="342900" indent="-342900">
                        <a:buFont typeface="Arial" panose="020B0604020202020204" pitchFamily="34" charset="0"/>
                        <a:buChar char="•"/>
                      </a:pPr>
                      <a:r>
                        <a:rPr lang="en-AU" sz="2000" dirty="0"/>
                        <a:t>epi- (prefix) upper</a:t>
                      </a:r>
                    </a:p>
                    <a:p>
                      <a:pPr marL="342900" indent="-342900">
                        <a:buFont typeface="Arial" panose="020B0604020202020204" pitchFamily="34" charset="0"/>
                        <a:buChar char="•"/>
                      </a:pPr>
                      <a:r>
                        <a:rPr lang="en-AU" sz="2000" dirty="0"/>
                        <a:t>hyper- (prefix) excessive</a:t>
                      </a:r>
                    </a:p>
                    <a:p>
                      <a:pPr marL="342900" indent="-342900">
                        <a:buFont typeface="Arial" panose="020B0604020202020204" pitchFamily="34" charset="0"/>
                        <a:buChar char="•"/>
                      </a:pPr>
                      <a:r>
                        <a:rPr lang="en-AU" sz="2000" dirty="0"/>
                        <a:t>hypo- (prefix) deficiency</a:t>
                      </a:r>
                    </a:p>
                  </a:txBody>
                  <a:tcPr/>
                </a:tc>
                <a:tc>
                  <a:txBody>
                    <a:bodyPr/>
                    <a:lstStyle/>
                    <a:p>
                      <a:pPr marL="342900" indent="-342900">
                        <a:buFont typeface="Arial" panose="020B0604020202020204" pitchFamily="34" charset="0"/>
                        <a:buChar char="•"/>
                      </a:pPr>
                      <a:r>
                        <a:rPr lang="en-AU" sz="2000" dirty="0"/>
                        <a:t>sclerosis- (suffix) hardening</a:t>
                      </a:r>
                    </a:p>
                    <a:p>
                      <a:pPr marL="342900" indent="-342900">
                        <a:buFont typeface="Arial" panose="020B0604020202020204" pitchFamily="34" charset="0"/>
                        <a:buChar char="•"/>
                      </a:pPr>
                      <a:r>
                        <a:rPr lang="en-AU" sz="2000" dirty="0"/>
                        <a:t>sub- (prefix) below</a:t>
                      </a:r>
                    </a:p>
                    <a:p>
                      <a:pPr marL="342900" indent="-342900">
                        <a:buFont typeface="Arial" panose="020B0604020202020204" pitchFamily="34" charset="0"/>
                        <a:buChar char="•"/>
                      </a:pPr>
                      <a:r>
                        <a:rPr lang="en-AU" sz="2000" dirty="0"/>
                        <a:t>super/supra- (prefix) above</a:t>
                      </a:r>
                    </a:p>
                    <a:p>
                      <a:pPr marL="342900" indent="-342900">
                        <a:buFont typeface="Arial" panose="020B0604020202020204" pitchFamily="34" charset="0"/>
                        <a:buChar char="•"/>
                      </a:pPr>
                      <a:r>
                        <a:rPr lang="en-AU" sz="2000" dirty="0"/>
                        <a:t>trans- (prefix) across</a:t>
                      </a:r>
                    </a:p>
                  </a:txBody>
                  <a:tcPr/>
                </a:tc>
                <a:extLst>
                  <a:ext uri="{0D108BD9-81ED-4DB2-BD59-A6C34878D82A}">
                    <a16:rowId xmlns:a16="http://schemas.microsoft.com/office/drawing/2014/main" val="2669173097"/>
                  </a:ext>
                </a:extLst>
              </a:tr>
            </a:tbl>
          </a:graphicData>
        </a:graphic>
      </p:graphicFrame>
      <p:sp>
        <p:nvSpPr>
          <p:cNvPr id="4" name="Action Button: Return 3">
            <a:hlinkClick r:id="rId2" action="ppaction://hlinksldjump" highlightClick="1"/>
            <a:extLst>
              <a:ext uri="{FF2B5EF4-FFF2-40B4-BE49-F238E27FC236}">
                <a16:creationId xmlns:a16="http://schemas.microsoft.com/office/drawing/2014/main" id="{097C506A-D39A-0BD3-D21A-CF57EA621718}"/>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194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B78DB-B395-21F0-7279-F3DBA91BB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04EC2-3187-11E5-32FD-66FBC79C4566}"/>
              </a:ext>
            </a:extLst>
          </p:cNvPr>
          <p:cNvSpPr>
            <a:spLocks noGrp="1"/>
          </p:cNvSpPr>
          <p:nvPr>
            <p:ph type="title"/>
          </p:nvPr>
        </p:nvSpPr>
        <p:spPr>
          <a:xfrm>
            <a:off x="1022263" y="0"/>
            <a:ext cx="10364451" cy="1039802"/>
          </a:xfrm>
        </p:spPr>
        <p:txBody>
          <a:bodyPr>
            <a:normAutofit fontScale="90000"/>
          </a:bodyPr>
          <a:lstStyle/>
          <a:p>
            <a:r>
              <a:rPr lang="en-US" dirty="0"/>
              <a:t>Health terminology</a:t>
            </a:r>
            <a:br>
              <a:rPr lang="en-US" dirty="0"/>
            </a:br>
            <a:r>
              <a:rPr lang="en-US" dirty="0"/>
              <a:t>The organisation of the body</a:t>
            </a:r>
            <a:endParaRPr lang="en-AU" dirty="0"/>
          </a:p>
        </p:txBody>
      </p:sp>
      <p:pic>
        <p:nvPicPr>
          <p:cNvPr id="5" name="Picture 4">
            <a:extLst>
              <a:ext uri="{FF2B5EF4-FFF2-40B4-BE49-F238E27FC236}">
                <a16:creationId xmlns:a16="http://schemas.microsoft.com/office/drawing/2014/main" id="{E28F5F02-6E24-FE17-1FF3-FD7534ADDD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9239" y="1039802"/>
            <a:ext cx="6049537" cy="5818198"/>
          </a:xfrm>
          <a:prstGeom prst="rect">
            <a:avLst/>
          </a:prstGeom>
        </p:spPr>
      </p:pic>
      <p:sp>
        <p:nvSpPr>
          <p:cNvPr id="7" name="Right Brace 6">
            <a:extLst>
              <a:ext uri="{FF2B5EF4-FFF2-40B4-BE49-F238E27FC236}">
                <a16:creationId xmlns:a16="http://schemas.microsoft.com/office/drawing/2014/main" id="{BEA43A94-9173-BE15-72C6-6DDB6A4C5336}"/>
              </a:ext>
            </a:extLst>
          </p:cNvPr>
          <p:cNvSpPr/>
          <p:nvPr/>
        </p:nvSpPr>
        <p:spPr>
          <a:xfrm>
            <a:off x="9298983" y="2079604"/>
            <a:ext cx="511444" cy="317432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srgbClr val="C00000"/>
              </a:solidFill>
            </a:endParaRPr>
          </a:p>
        </p:txBody>
      </p:sp>
      <p:sp>
        <p:nvSpPr>
          <p:cNvPr id="8" name="TextBox 7">
            <a:extLst>
              <a:ext uri="{FF2B5EF4-FFF2-40B4-BE49-F238E27FC236}">
                <a16:creationId xmlns:a16="http://schemas.microsoft.com/office/drawing/2014/main" id="{58A0BDBC-8637-2908-AF9D-FC94658517AE}"/>
              </a:ext>
            </a:extLst>
          </p:cNvPr>
          <p:cNvSpPr txBox="1"/>
          <p:nvPr/>
        </p:nvSpPr>
        <p:spPr>
          <a:xfrm>
            <a:off x="10050634" y="3429000"/>
            <a:ext cx="1596326" cy="662553"/>
          </a:xfrm>
          <a:prstGeom prst="rect">
            <a:avLst/>
          </a:prstGeom>
          <a:noFill/>
        </p:spPr>
        <p:txBody>
          <a:bodyPr wrap="square" rtlCol="0">
            <a:spAutoFit/>
          </a:bodyPr>
          <a:lstStyle/>
          <a:p>
            <a:r>
              <a:rPr lang="en-AU" b="1" dirty="0">
                <a:solidFill>
                  <a:srgbClr val="C00000"/>
                </a:solidFill>
              </a:rPr>
              <a:t>Four major </a:t>
            </a:r>
          </a:p>
          <a:p>
            <a:r>
              <a:rPr lang="en-AU" b="1" dirty="0">
                <a:solidFill>
                  <a:srgbClr val="C00000"/>
                </a:solidFill>
              </a:rPr>
              <a:t>structures</a:t>
            </a:r>
          </a:p>
        </p:txBody>
      </p:sp>
      <p:sp>
        <p:nvSpPr>
          <p:cNvPr id="4" name="TextBox 3">
            <a:extLst>
              <a:ext uri="{FF2B5EF4-FFF2-40B4-BE49-F238E27FC236}">
                <a16:creationId xmlns:a16="http://schemas.microsoft.com/office/drawing/2014/main" id="{65AF2C4C-D1DF-B80F-6921-CF5DA8BF267A}"/>
              </a:ext>
            </a:extLst>
          </p:cNvPr>
          <p:cNvSpPr txBox="1"/>
          <p:nvPr/>
        </p:nvSpPr>
        <p:spPr>
          <a:xfrm>
            <a:off x="108488" y="1680403"/>
            <a:ext cx="6096000" cy="369332"/>
          </a:xfrm>
          <a:prstGeom prst="rect">
            <a:avLst/>
          </a:prstGeom>
          <a:noFill/>
        </p:spPr>
        <p:txBody>
          <a:bodyPr wrap="square">
            <a:spAutoFit/>
          </a:bodyPr>
          <a:lstStyle/>
          <a:p>
            <a:pPr marR="0" lvl="1">
              <a:spcBef>
                <a:spcPts val="0"/>
              </a:spcBef>
              <a:spcAft>
                <a:spcPts val="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Cells, Tissue, and Organs</a:t>
            </a:r>
            <a:endParaRPr lang="en-AU" sz="2800" dirty="0">
              <a:effectLst/>
              <a:latin typeface="Times New Roman" panose="02020603050405020304" pitchFamily="18" charset="0"/>
              <a:ea typeface="Times New Roman" panose="02020603050405020304" pitchFamily="18" charset="0"/>
            </a:endParaRPr>
          </a:p>
        </p:txBody>
      </p:sp>
      <p:sp>
        <p:nvSpPr>
          <p:cNvPr id="3" name="Action Button: Return 2">
            <a:hlinkClick r:id="rId4" action="ppaction://hlinksldjump" highlightClick="1"/>
            <a:extLst>
              <a:ext uri="{FF2B5EF4-FFF2-40B4-BE49-F238E27FC236}">
                <a16:creationId xmlns:a16="http://schemas.microsoft.com/office/drawing/2014/main" id="{F56E4993-C0EB-C7BA-4BF4-CF4F88C27424}"/>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2191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B967D-CACE-D040-38B5-480D6922D5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5F57D0-0D44-EF91-05CC-1AB5AA5C4A59}"/>
              </a:ext>
            </a:extLst>
          </p:cNvPr>
          <p:cNvSpPr txBox="1"/>
          <p:nvPr/>
        </p:nvSpPr>
        <p:spPr>
          <a:xfrm>
            <a:off x="0" y="1737412"/>
            <a:ext cx="3062110" cy="4401205"/>
          </a:xfrm>
          <a:prstGeom prst="rect">
            <a:avLst/>
          </a:prstGeom>
          <a:noFill/>
        </p:spPr>
        <p:txBody>
          <a:bodyPr wrap="square">
            <a:spAutoFit/>
          </a:bodyPr>
          <a:lstStyle/>
          <a:p>
            <a:pPr marL="457200" indent="-457200">
              <a:buFont typeface="Courier New" panose="02070309020205020404" pitchFamily="49" charset="0"/>
              <a:buChar char="o"/>
            </a:pPr>
            <a:r>
              <a:rPr lang="en-US" sz="2800" dirty="0"/>
              <a:t>Cell membrane</a:t>
            </a:r>
          </a:p>
          <a:p>
            <a:pPr marL="457200" indent="-457200">
              <a:buFont typeface="Courier New" panose="02070309020205020404" pitchFamily="49" charset="0"/>
              <a:buChar char="o"/>
            </a:pPr>
            <a:r>
              <a:rPr lang="en-US" sz="2800" dirty="0"/>
              <a:t>Cytoplasm</a:t>
            </a:r>
          </a:p>
          <a:p>
            <a:pPr marL="457200" indent="-457200">
              <a:buFont typeface="Courier New" panose="02070309020205020404" pitchFamily="49" charset="0"/>
              <a:buChar char="o"/>
            </a:pPr>
            <a:r>
              <a:rPr lang="en-US" sz="2800" dirty="0"/>
              <a:t>Nucleus</a:t>
            </a:r>
          </a:p>
          <a:p>
            <a:pPr marL="457200" indent="-457200">
              <a:buFont typeface="Courier New" panose="02070309020205020404" pitchFamily="49" charset="0"/>
              <a:buChar char="o"/>
            </a:pPr>
            <a:r>
              <a:rPr lang="en-US" sz="2800" dirty="0"/>
              <a:t>Endoplasmic reticulum</a:t>
            </a:r>
          </a:p>
          <a:p>
            <a:pPr marL="457200" indent="-457200">
              <a:buFont typeface="Courier New" panose="02070309020205020404" pitchFamily="49" charset="0"/>
              <a:buChar char="o"/>
            </a:pPr>
            <a:r>
              <a:rPr lang="en-US" sz="2800" dirty="0"/>
              <a:t>Golgi apparatus </a:t>
            </a:r>
          </a:p>
          <a:p>
            <a:pPr marL="457200" indent="-457200">
              <a:buFont typeface="Courier New" panose="02070309020205020404" pitchFamily="49" charset="0"/>
              <a:buChar char="o"/>
            </a:pPr>
            <a:r>
              <a:rPr lang="en-US" sz="2800" dirty="0"/>
              <a:t>Lysosomes</a:t>
            </a:r>
          </a:p>
          <a:p>
            <a:pPr marL="457200" indent="-457200">
              <a:buFont typeface="Courier New" panose="02070309020205020404" pitchFamily="49" charset="0"/>
              <a:buChar char="o"/>
            </a:pPr>
            <a:r>
              <a:rPr lang="en-US" sz="2800" dirty="0"/>
              <a:t>Mitochondria</a:t>
            </a:r>
          </a:p>
          <a:p>
            <a:pPr marL="514350" indent="-514350">
              <a:buAutoNum type="arabicPeriod"/>
            </a:pPr>
            <a:endParaRPr lang="en-US" sz="2800" dirty="0"/>
          </a:p>
          <a:p>
            <a:pPr marL="514350" indent="-514350">
              <a:buAutoNum type="arabicPeriod"/>
            </a:pPr>
            <a:endParaRPr lang="en-AU" sz="2800" dirty="0"/>
          </a:p>
        </p:txBody>
      </p:sp>
      <p:sp>
        <p:nvSpPr>
          <p:cNvPr id="3" name="Title 1">
            <a:extLst>
              <a:ext uri="{FF2B5EF4-FFF2-40B4-BE49-F238E27FC236}">
                <a16:creationId xmlns:a16="http://schemas.microsoft.com/office/drawing/2014/main" id="{9F4DB33B-6120-74F1-D933-CB34125D60BA}"/>
              </a:ext>
            </a:extLst>
          </p:cNvPr>
          <p:cNvSpPr>
            <a:spLocks noGrp="1"/>
          </p:cNvSpPr>
          <p:nvPr>
            <p:ph type="title"/>
          </p:nvPr>
        </p:nvSpPr>
        <p:spPr>
          <a:xfrm>
            <a:off x="914400" y="30996"/>
            <a:ext cx="10363200" cy="1039813"/>
          </a:xfrm>
        </p:spPr>
        <p:txBody>
          <a:bodyPr>
            <a:normAutofit fontScale="90000"/>
          </a:bodyPr>
          <a:lstStyle/>
          <a:p>
            <a:r>
              <a:rPr lang="en-US" dirty="0"/>
              <a:t>Health terminology</a:t>
            </a:r>
            <a:br>
              <a:rPr lang="en-US" dirty="0"/>
            </a:br>
            <a:r>
              <a:rPr lang="en-US" dirty="0"/>
              <a:t>Cells</a:t>
            </a:r>
            <a:endParaRPr lang="en-AU" dirty="0"/>
          </a:p>
        </p:txBody>
      </p:sp>
      <p:pic>
        <p:nvPicPr>
          <p:cNvPr id="6" name="Picture 5">
            <a:extLst>
              <a:ext uri="{FF2B5EF4-FFF2-40B4-BE49-F238E27FC236}">
                <a16:creationId xmlns:a16="http://schemas.microsoft.com/office/drawing/2014/main" id="{07F71369-9CED-69E7-3D9A-10E616426F1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0598" y="1052348"/>
            <a:ext cx="9021402" cy="5774656"/>
          </a:xfrm>
          <a:prstGeom prst="rect">
            <a:avLst/>
          </a:prstGeom>
        </p:spPr>
      </p:pic>
      <p:pic>
        <p:nvPicPr>
          <p:cNvPr id="8" name="Picture 7">
            <a:extLst>
              <a:ext uri="{FF2B5EF4-FFF2-40B4-BE49-F238E27FC236}">
                <a16:creationId xmlns:a16="http://schemas.microsoft.com/office/drawing/2014/main" id="{CC71F783-2E5D-4F98-8F40-507F1CBDA4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90972" y="1335283"/>
            <a:ext cx="1035292" cy="454519"/>
          </a:xfrm>
          <a:prstGeom prst="rect">
            <a:avLst/>
          </a:prstGeom>
        </p:spPr>
      </p:pic>
      <p:pic>
        <p:nvPicPr>
          <p:cNvPr id="9" name="Picture 8">
            <a:extLst>
              <a:ext uri="{FF2B5EF4-FFF2-40B4-BE49-F238E27FC236}">
                <a16:creationId xmlns:a16="http://schemas.microsoft.com/office/drawing/2014/main" id="{7A92516B-D885-8D6C-FA7F-5C9A01D927F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08618" y="1845898"/>
            <a:ext cx="1035292" cy="454519"/>
          </a:xfrm>
          <a:prstGeom prst="rect">
            <a:avLst/>
          </a:prstGeom>
        </p:spPr>
      </p:pic>
      <p:pic>
        <p:nvPicPr>
          <p:cNvPr id="10" name="Picture 9">
            <a:extLst>
              <a:ext uri="{FF2B5EF4-FFF2-40B4-BE49-F238E27FC236}">
                <a16:creationId xmlns:a16="http://schemas.microsoft.com/office/drawing/2014/main" id="{492B87AA-1CBA-1D4B-B239-946E4F38F3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18219" y="1183168"/>
            <a:ext cx="1710662" cy="214108"/>
          </a:xfrm>
          <a:prstGeom prst="rect">
            <a:avLst/>
          </a:prstGeom>
        </p:spPr>
      </p:pic>
      <p:pic>
        <p:nvPicPr>
          <p:cNvPr id="11" name="Picture 10">
            <a:extLst>
              <a:ext uri="{FF2B5EF4-FFF2-40B4-BE49-F238E27FC236}">
                <a16:creationId xmlns:a16="http://schemas.microsoft.com/office/drawing/2014/main" id="{9EAC334D-FB5B-32B3-65EC-A66409A7DC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10104" y="1468737"/>
            <a:ext cx="1035292" cy="214108"/>
          </a:xfrm>
          <a:prstGeom prst="rect">
            <a:avLst/>
          </a:prstGeom>
        </p:spPr>
      </p:pic>
      <p:pic>
        <p:nvPicPr>
          <p:cNvPr id="12" name="Picture 11">
            <a:extLst>
              <a:ext uri="{FF2B5EF4-FFF2-40B4-BE49-F238E27FC236}">
                <a16:creationId xmlns:a16="http://schemas.microsoft.com/office/drawing/2014/main" id="{25219A6E-C0BD-B01A-4332-F8EFEDAA912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79424" y="1676375"/>
            <a:ext cx="1035292" cy="214108"/>
          </a:xfrm>
          <a:prstGeom prst="rect">
            <a:avLst/>
          </a:prstGeom>
        </p:spPr>
      </p:pic>
      <p:pic>
        <p:nvPicPr>
          <p:cNvPr id="13" name="Picture 12">
            <a:extLst>
              <a:ext uri="{FF2B5EF4-FFF2-40B4-BE49-F238E27FC236}">
                <a16:creationId xmlns:a16="http://schemas.microsoft.com/office/drawing/2014/main" id="{7EFC679F-A7C9-27D9-BADF-E0AE0CD01C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0143" y="1967973"/>
            <a:ext cx="1081787" cy="223723"/>
          </a:xfrm>
          <a:prstGeom prst="rect">
            <a:avLst/>
          </a:prstGeom>
        </p:spPr>
      </p:pic>
      <p:pic>
        <p:nvPicPr>
          <p:cNvPr id="14" name="Picture 13">
            <a:extLst>
              <a:ext uri="{FF2B5EF4-FFF2-40B4-BE49-F238E27FC236}">
                <a16:creationId xmlns:a16="http://schemas.microsoft.com/office/drawing/2014/main" id="{9D1F97CA-8BCE-0BA2-A3E2-149DA941A6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8096" y="5705827"/>
            <a:ext cx="2283904" cy="494781"/>
          </a:xfrm>
          <a:prstGeom prst="rect">
            <a:avLst/>
          </a:prstGeom>
        </p:spPr>
      </p:pic>
      <p:pic>
        <p:nvPicPr>
          <p:cNvPr id="15" name="Picture 14">
            <a:extLst>
              <a:ext uri="{FF2B5EF4-FFF2-40B4-BE49-F238E27FC236}">
                <a16:creationId xmlns:a16="http://schemas.microsoft.com/office/drawing/2014/main" id="{D76C1438-F327-E22C-B16F-600F8184AB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32401" y="5358915"/>
            <a:ext cx="1494283" cy="454519"/>
          </a:xfrm>
          <a:prstGeom prst="rect">
            <a:avLst/>
          </a:prstGeom>
        </p:spPr>
      </p:pic>
      <p:pic>
        <p:nvPicPr>
          <p:cNvPr id="16" name="Picture 15">
            <a:extLst>
              <a:ext uri="{FF2B5EF4-FFF2-40B4-BE49-F238E27FC236}">
                <a16:creationId xmlns:a16="http://schemas.microsoft.com/office/drawing/2014/main" id="{3399E6EA-AB73-8A0E-22ED-BDDC7A9370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62221" y="1908409"/>
            <a:ext cx="1035292" cy="454519"/>
          </a:xfrm>
          <a:prstGeom prst="rect">
            <a:avLst/>
          </a:prstGeom>
        </p:spPr>
      </p:pic>
      <p:pic>
        <p:nvPicPr>
          <p:cNvPr id="17" name="Picture 16">
            <a:extLst>
              <a:ext uri="{FF2B5EF4-FFF2-40B4-BE49-F238E27FC236}">
                <a16:creationId xmlns:a16="http://schemas.microsoft.com/office/drawing/2014/main" id="{CB51CE4E-06EA-68F6-7458-9F00176045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5318" y="4844123"/>
            <a:ext cx="975686" cy="454519"/>
          </a:xfrm>
          <a:prstGeom prst="rect">
            <a:avLst/>
          </a:prstGeom>
        </p:spPr>
      </p:pic>
      <p:sp>
        <p:nvSpPr>
          <p:cNvPr id="18" name="TextBox 17">
            <a:extLst>
              <a:ext uri="{FF2B5EF4-FFF2-40B4-BE49-F238E27FC236}">
                <a16:creationId xmlns:a16="http://schemas.microsoft.com/office/drawing/2014/main" id="{6F6D80E7-349D-A599-02B2-73B44B6FDDF1}"/>
              </a:ext>
            </a:extLst>
          </p:cNvPr>
          <p:cNvSpPr txBox="1"/>
          <p:nvPr/>
        </p:nvSpPr>
        <p:spPr>
          <a:xfrm>
            <a:off x="3673100" y="2123157"/>
            <a:ext cx="715927" cy="338554"/>
          </a:xfrm>
          <a:prstGeom prst="rect">
            <a:avLst/>
          </a:prstGeom>
          <a:noFill/>
        </p:spPr>
        <p:txBody>
          <a:bodyPr wrap="square" rtlCol="0">
            <a:spAutoFit/>
          </a:bodyPr>
          <a:lstStyle/>
          <a:p>
            <a:r>
              <a:rPr lang="en-AU" sz="1600" b="1" dirty="0"/>
              <a:t>Cell</a:t>
            </a:r>
          </a:p>
        </p:txBody>
      </p:sp>
      <p:sp>
        <p:nvSpPr>
          <p:cNvPr id="19" name="TextBox 18">
            <a:extLst>
              <a:ext uri="{FF2B5EF4-FFF2-40B4-BE49-F238E27FC236}">
                <a16:creationId xmlns:a16="http://schemas.microsoft.com/office/drawing/2014/main" id="{1D316457-41CE-56D9-FB8D-10261B6F8E57}"/>
              </a:ext>
            </a:extLst>
          </p:cNvPr>
          <p:cNvSpPr txBox="1"/>
          <p:nvPr/>
        </p:nvSpPr>
        <p:spPr>
          <a:xfrm>
            <a:off x="11154322" y="4802464"/>
            <a:ext cx="1146165" cy="338554"/>
          </a:xfrm>
          <a:prstGeom prst="rect">
            <a:avLst/>
          </a:prstGeom>
          <a:noFill/>
        </p:spPr>
        <p:txBody>
          <a:bodyPr wrap="square" rtlCol="0">
            <a:spAutoFit/>
          </a:bodyPr>
          <a:lstStyle/>
          <a:p>
            <a:r>
              <a:rPr lang="en-AU" sz="1600" b="1" dirty="0"/>
              <a:t>apparatus</a:t>
            </a:r>
          </a:p>
        </p:txBody>
      </p:sp>
      <p:sp>
        <p:nvSpPr>
          <p:cNvPr id="20" name="TextBox 19">
            <a:extLst>
              <a:ext uri="{FF2B5EF4-FFF2-40B4-BE49-F238E27FC236}">
                <a16:creationId xmlns:a16="http://schemas.microsoft.com/office/drawing/2014/main" id="{A53E92EC-5A08-EC25-5547-D11A2F7BCDEC}"/>
              </a:ext>
            </a:extLst>
          </p:cNvPr>
          <p:cNvSpPr txBox="1"/>
          <p:nvPr/>
        </p:nvSpPr>
        <p:spPr>
          <a:xfrm>
            <a:off x="2420740" y="5586174"/>
            <a:ext cx="1177873" cy="338554"/>
          </a:xfrm>
          <a:prstGeom prst="rect">
            <a:avLst/>
          </a:prstGeom>
          <a:noFill/>
        </p:spPr>
        <p:txBody>
          <a:bodyPr wrap="square" rtlCol="0">
            <a:spAutoFit/>
          </a:bodyPr>
          <a:lstStyle/>
          <a:p>
            <a:r>
              <a:rPr lang="en-AU" sz="1600" b="1" dirty="0">
                <a:solidFill>
                  <a:srgbClr val="002060"/>
                </a:solidFill>
              </a:rPr>
              <a:t>Smooth ER</a:t>
            </a:r>
          </a:p>
        </p:txBody>
      </p:sp>
      <p:sp>
        <p:nvSpPr>
          <p:cNvPr id="21" name="TextBox 20">
            <a:extLst>
              <a:ext uri="{FF2B5EF4-FFF2-40B4-BE49-F238E27FC236}">
                <a16:creationId xmlns:a16="http://schemas.microsoft.com/office/drawing/2014/main" id="{A81B81EA-4ECB-59E3-2715-6E720E368B45}"/>
              </a:ext>
            </a:extLst>
          </p:cNvPr>
          <p:cNvSpPr txBox="1"/>
          <p:nvPr/>
        </p:nvSpPr>
        <p:spPr>
          <a:xfrm>
            <a:off x="5507063" y="6488450"/>
            <a:ext cx="1177873" cy="338554"/>
          </a:xfrm>
          <a:prstGeom prst="rect">
            <a:avLst/>
          </a:prstGeom>
          <a:noFill/>
        </p:spPr>
        <p:txBody>
          <a:bodyPr wrap="square" rtlCol="0">
            <a:spAutoFit/>
          </a:bodyPr>
          <a:lstStyle/>
          <a:p>
            <a:r>
              <a:rPr lang="en-AU" sz="1600" b="1" dirty="0">
                <a:solidFill>
                  <a:srgbClr val="002060"/>
                </a:solidFill>
              </a:rPr>
              <a:t>Rough ER</a:t>
            </a:r>
          </a:p>
        </p:txBody>
      </p:sp>
      <p:sp>
        <p:nvSpPr>
          <p:cNvPr id="5" name="TextBox 4">
            <a:extLst>
              <a:ext uri="{FF2B5EF4-FFF2-40B4-BE49-F238E27FC236}">
                <a16:creationId xmlns:a16="http://schemas.microsoft.com/office/drawing/2014/main" id="{0919F7A4-FBC3-3E7C-C129-D660583ACEAB}"/>
              </a:ext>
            </a:extLst>
          </p:cNvPr>
          <p:cNvSpPr txBox="1"/>
          <p:nvPr/>
        </p:nvSpPr>
        <p:spPr>
          <a:xfrm>
            <a:off x="1281617" y="813836"/>
            <a:ext cx="6214820" cy="646331"/>
          </a:xfrm>
          <a:prstGeom prst="rect">
            <a:avLst/>
          </a:prstGeom>
          <a:noFill/>
        </p:spPr>
        <p:txBody>
          <a:bodyPr wrap="square">
            <a:spAutoFit/>
          </a:bodyPr>
          <a:lstStyle/>
          <a:p>
            <a:r>
              <a:rPr lang="en-AU" b="1" u="sng" dirty="0">
                <a:hlinkClick r:id="rId5">
                  <a:extLst>
                    <a:ext uri="{A12FA001-AC4F-418D-AE19-62706E023703}">
                      <ahyp:hlinkClr xmlns:ahyp="http://schemas.microsoft.com/office/drawing/2018/hyperlinkcolor" val="tx"/>
                    </a:ext>
                  </a:extLst>
                </a:hlinkClick>
              </a:rPr>
              <a:t>Song</a:t>
            </a:r>
            <a:r>
              <a:rPr lang="en-AU" b="1" dirty="0">
                <a:hlinkClick r:id="rId5">
                  <a:extLst>
                    <a:ext uri="{A12FA001-AC4F-418D-AE19-62706E023703}">
                      <ahyp:hlinkClr xmlns:ahyp="http://schemas.microsoft.com/office/drawing/2018/hyperlinkcolor" val="tx"/>
                    </a:ext>
                  </a:extLst>
                </a:hlinkClick>
              </a:rPr>
              <a:t>: </a:t>
            </a:r>
            <a:r>
              <a:rPr lang="en-AU" dirty="0">
                <a:solidFill>
                  <a:srgbClr val="56BCFE"/>
                </a:solidFill>
                <a:hlinkClick r:id="rId5">
                  <a:extLst>
                    <a:ext uri="{A12FA001-AC4F-418D-AE19-62706E023703}">
                      <ahyp:hlinkClr xmlns:ahyp="http://schemas.microsoft.com/office/drawing/2018/hyperlinkcolor" val="tx"/>
                    </a:ext>
                  </a:extLst>
                </a:hlinkClick>
              </a:rPr>
              <a:t>https://youtu.be/NkC9AiJf7gI</a:t>
            </a:r>
            <a:endParaRPr lang="en-AU" dirty="0">
              <a:solidFill>
                <a:srgbClr val="0070C0"/>
              </a:solidFill>
            </a:endParaRPr>
          </a:p>
          <a:p>
            <a:endParaRPr lang="en-AU" dirty="0">
              <a:solidFill>
                <a:srgbClr val="0070C0"/>
              </a:solidFill>
            </a:endParaRPr>
          </a:p>
        </p:txBody>
      </p:sp>
      <p:pic>
        <p:nvPicPr>
          <p:cNvPr id="22" name="Picture 21">
            <a:extLst>
              <a:ext uri="{FF2B5EF4-FFF2-40B4-BE49-F238E27FC236}">
                <a16:creationId xmlns:a16="http://schemas.microsoft.com/office/drawing/2014/main" id="{F906AA33-BB0A-6310-2837-D0A783C6169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rot="19139146">
            <a:off x="8982815" y="850905"/>
            <a:ext cx="952633" cy="1133633"/>
          </a:xfrm>
          <a:prstGeom prst="rect">
            <a:avLst/>
          </a:prstGeom>
        </p:spPr>
      </p:pic>
      <p:pic>
        <p:nvPicPr>
          <p:cNvPr id="24" name="Picture 23">
            <a:extLst>
              <a:ext uri="{FF2B5EF4-FFF2-40B4-BE49-F238E27FC236}">
                <a16:creationId xmlns:a16="http://schemas.microsoft.com/office/drawing/2014/main" id="{2769415A-FE45-74BC-B078-7BED7389F63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235436" y="1128250"/>
            <a:ext cx="1104158" cy="1233924"/>
          </a:xfrm>
          <a:prstGeom prst="rect">
            <a:avLst/>
          </a:prstGeom>
        </p:spPr>
      </p:pic>
      <p:sp>
        <p:nvSpPr>
          <p:cNvPr id="2" name="Action Button: Return 1">
            <a:hlinkClick r:id="rId8" action="ppaction://hlinksldjump" highlightClick="1"/>
            <a:extLst>
              <a:ext uri="{FF2B5EF4-FFF2-40B4-BE49-F238E27FC236}">
                <a16:creationId xmlns:a16="http://schemas.microsoft.com/office/drawing/2014/main" id="{04905F4B-22C4-33DA-DBA1-7B991EC63862}"/>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7373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5E3D9-A8E7-7848-465A-1ED3D1DD273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C36CA6-0A2E-1AF2-EB31-58FAEAF3CC06}"/>
              </a:ext>
            </a:extLst>
          </p:cNvPr>
          <p:cNvSpPr txBox="1"/>
          <p:nvPr/>
        </p:nvSpPr>
        <p:spPr>
          <a:xfrm>
            <a:off x="0" y="1033342"/>
            <a:ext cx="12192000" cy="5478423"/>
          </a:xfrm>
          <a:prstGeom prst="rect">
            <a:avLst/>
          </a:prstGeom>
          <a:noFill/>
        </p:spPr>
        <p:txBody>
          <a:bodyPr wrap="square">
            <a:spAutoFit/>
          </a:bodyPr>
          <a:lstStyle/>
          <a:p>
            <a:pPr marL="457200" indent="-457200">
              <a:buFont typeface="Courier New" panose="02070309020205020404" pitchFamily="49" charset="0"/>
              <a:buChar char="o"/>
            </a:pPr>
            <a:r>
              <a:rPr lang="en-US" sz="2500" b="1" dirty="0"/>
              <a:t>Cell membrane</a:t>
            </a:r>
            <a:r>
              <a:rPr lang="en-US" sz="2500" dirty="0"/>
              <a:t>: encloses the inner contents of cell, protecting it from the outside environment.</a:t>
            </a:r>
          </a:p>
          <a:p>
            <a:pPr marL="457200" indent="-457200">
              <a:buFont typeface="Courier New" panose="02070309020205020404" pitchFamily="49" charset="0"/>
              <a:buChar char="o"/>
            </a:pPr>
            <a:r>
              <a:rPr lang="en-US" sz="2500" b="1" dirty="0"/>
              <a:t>Cytoplasm</a:t>
            </a:r>
            <a:r>
              <a:rPr lang="en-US" sz="2500" dirty="0"/>
              <a:t>: or protoplasm is the fluid medium inside the cell that is made up of two key organs, cytosol (fluid) and organelles. Jelly-like substance to freely float.</a:t>
            </a:r>
          </a:p>
          <a:p>
            <a:pPr marL="457200" indent="-457200">
              <a:buFont typeface="Courier New" panose="02070309020205020404" pitchFamily="49" charset="0"/>
              <a:buChar char="o"/>
            </a:pPr>
            <a:r>
              <a:rPr lang="en-US" sz="2500" b="1" dirty="0"/>
              <a:t>Nucleus</a:t>
            </a:r>
            <a:r>
              <a:rPr lang="en-US" sz="2500" dirty="0"/>
              <a:t>: the largest organelle within the cell and is responsible for controlling the process of eating, reproduction and movement.</a:t>
            </a:r>
          </a:p>
          <a:p>
            <a:pPr marL="457200" indent="-457200">
              <a:buFont typeface="Courier New" panose="02070309020205020404" pitchFamily="49" charset="0"/>
              <a:buChar char="o"/>
            </a:pPr>
            <a:r>
              <a:rPr lang="en-US" sz="2500" b="1" dirty="0"/>
              <a:t>Endoplasmic reticulum</a:t>
            </a:r>
            <a:r>
              <a:rPr lang="en-US" sz="2500" dirty="0"/>
              <a:t>: a system of channels made of a network of membranes. The </a:t>
            </a:r>
            <a:r>
              <a:rPr lang="en-US" sz="2500" b="1" dirty="0"/>
              <a:t>ER</a:t>
            </a:r>
            <a:r>
              <a:rPr lang="en-US" sz="2500" dirty="0"/>
              <a:t> acts as a manufacturing and packaging unit of the cell and is designed to keep organs isolated from other parts of the cell, until the process of manufacturing is complete.</a:t>
            </a:r>
          </a:p>
          <a:p>
            <a:pPr marL="457200" indent="-457200">
              <a:buFont typeface="Courier New" panose="02070309020205020404" pitchFamily="49" charset="0"/>
              <a:buChar char="o"/>
            </a:pPr>
            <a:r>
              <a:rPr lang="en-US" sz="2500" b="1" dirty="0"/>
              <a:t>Golgi apparatus</a:t>
            </a:r>
            <a:r>
              <a:rPr lang="en-US" sz="2500" dirty="0"/>
              <a:t>: a type of packing organ and is responsible for sorting, altering and sending proteins that have come from the rough </a:t>
            </a:r>
            <a:r>
              <a:rPr lang="en-US" sz="2500" b="1" dirty="0"/>
              <a:t>ER</a:t>
            </a:r>
            <a:r>
              <a:rPr lang="en-US" sz="2500" dirty="0"/>
              <a:t>.</a:t>
            </a:r>
          </a:p>
          <a:p>
            <a:pPr marL="457200" indent="-457200">
              <a:buFont typeface="Courier New" panose="02070309020205020404" pitchFamily="49" charset="0"/>
              <a:buChar char="o"/>
            </a:pPr>
            <a:r>
              <a:rPr lang="en-US" sz="2500" b="1" dirty="0"/>
              <a:t>Lysosomes</a:t>
            </a:r>
            <a:r>
              <a:rPr lang="en-US" sz="2500" dirty="0"/>
              <a:t>: contain a high concentration of digestive enzymes that breakdown and digest damaged or foreign organelles. </a:t>
            </a:r>
          </a:p>
          <a:p>
            <a:pPr marL="457200" indent="-457200">
              <a:buFont typeface="Courier New" panose="02070309020205020404" pitchFamily="49" charset="0"/>
              <a:buChar char="o"/>
            </a:pPr>
            <a:r>
              <a:rPr lang="en-US" sz="2500" b="1" dirty="0"/>
              <a:t>Mitochondria</a:t>
            </a:r>
            <a:r>
              <a:rPr lang="en-US" sz="2500" dirty="0"/>
              <a:t>: the power station of the cell and their sole function is to create energy.</a:t>
            </a:r>
          </a:p>
        </p:txBody>
      </p:sp>
      <p:sp>
        <p:nvSpPr>
          <p:cNvPr id="3" name="Title 1">
            <a:extLst>
              <a:ext uri="{FF2B5EF4-FFF2-40B4-BE49-F238E27FC236}">
                <a16:creationId xmlns:a16="http://schemas.microsoft.com/office/drawing/2014/main" id="{5C3B21BC-7889-09C6-958A-25119818200F}"/>
              </a:ext>
            </a:extLst>
          </p:cNvPr>
          <p:cNvSpPr>
            <a:spLocks noGrp="1"/>
          </p:cNvSpPr>
          <p:nvPr>
            <p:ph type="title"/>
          </p:nvPr>
        </p:nvSpPr>
        <p:spPr>
          <a:xfrm>
            <a:off x="914400" y="30996"/>
            <a:ext cx="10363200" cy="1039813"/>
          </a:xfrm>
        </p:spPr>
        <p:txBody>
          <a:bodyPr>
            <a:normAutofit fontScale="90000"/>
          </a:bodyPr>
          <a:lstStyle/>
          <a:p>
            <a:r>
              <a:rPr lang="en-US" dirty="0"/>
              <a:t>Health terminology</a:t>
            </a:r>
            <a:br>
              <a:rPr lang="en-US" dirty="0"/>
            </a:br>
            <a:r>
              <a:rPr lang="en-US" dirty="0"/>
              <a:t>Cells</a:t>
            </a:r>
            <a:endParaRPr lang="en-AU" dirty="0"/>
          </a:p>
        </p:txBody>
      </p:sp>
      <p:pic>
        <p:nvPicPr>
          <p:cNvPr id="11" name="Picture 10">
            <a:extLst>
              <a:ext uri="{FF2B5EF4-FFF2-40B4-BE49-F238E27FC236}">
                <a16:creationId xmlns:a16="http://schemas.microsoft.com/office/drawing/2014/main" id="{F0521380-ACD7-D2EA-6817-F6A345CA5B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10104" y="1468737"/>
            <a:ext cx="1035292" cy="214108"/>
          </a:xfrm>
          <a:prstGeom prst="rect">
            <a:avLst/>
          </a:prstGeom>
        </p:spPr>
      </p:pic>
      <p:sp>
        <p:nvSpPr>
          <p:cNvPr id="2" name="Action Button: Return 1">
            <a:hlinkClick r:id="rId3" action="ppaction://hlinksldjump" highlightClick="1"/>
            <a:extLst>
              <a:ext uri="{FF2B5EF4-FFF2-40B4-BE49-F238E27FC236}">
                <a16:creationId xmlns:a16="http://schemas.microsoft.com/office/drawing/2014/main" id="{547F6C34-7D2C-0377-1756-9FDC94D72B55}"/>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8257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0566-9A8B-E4AA-506F-C811D1D19FAA}"/>
              </a:ext>
            </a:extLst>
          </p:cNvPr>
          <p:cNvSpPr>
            <a:spLocks noGrp="1"/>
          </p:cNvSpPr>
          <p:nvPr>
            <p:ph type="title"/>
          </p:nvPr>
        </p:nvSpPr>
        <p:spPr>
          <a:xfrm>
            <a:off x="913775" y="618517"/>
            <a:ext cx="10364451" cy="993307"/>
          </a:xfrm>
        </p:spPr>
        <p:txBody>
          <a:bodyPr/>
          <a:lstStyle/>
          <a:p>
            <a:r>
              <a:rPr lang="en-AU" dirty="0"/>
              <a:t>Recognise healthy body systems</a:t>
            </a:r>
          </a:p>
        </p:txBody>
      </p:sp>
      <p:sp>
        <p:nvSpPr>
          <p:cNvPr id="4" name="TextBox 3">
            <a:extLst>
              <a:ext uri="{FF2B5EF4-FFF2-40B4-BE49-F238E27FC236}">
                <a16:creationId xmlns:a16="http://schemas.microsoft.com/office/drawing/2014/main" id="{D1F9080E-E384-23BB-D427-F57B0EC0F216}"/>
              </a:ext>
            </a:extLst>
          </p:cNvPr>
          <p:cNvSpPr txBox="1"/>
          <p:nvPr/>
        </p:nvSpPr>
        <p:spPr>
          <a:xfrm>
            <a:off x="552772" y="1425845"/>
            <a:ext cx="4887133" cy="5262979"/>
          </a:xfrm>
          <a:prstGeom prst="rect">
            <a:avLst/>
          </a:prstGeom>
          <a:noFill/>
        </p:spPr>
        <p:txBody>
          <a:bodyPr wrap="square">
            <a:spAutoFit/>
          </a:bodyPr>
          <a:lstStyle/>
          <a:p>
            <a:pPr marL="514350" indent="-514350">
              <a:buFont typeface="Wingdings" panose="05000000000000000000" pitchFamily="2" charset="2"/>
              <a:buChar char="q"/>
            </a:pPr>
            <a:r>
              <a:rPr lang="en-US" sz="2800" dirty="0">
                <a:hlinkClick r:id="rId2" action="ppaction://hlinksldjump"/>
              </a:rPr>
              <a:t>Introduction</a:t>
            </a:r>
            <a:endParaRPr lang="en-US" sz="2800" dirty="0"/>
          </a:p>
          <a:p>
            <a:pPr marL="514350" indent="-514350">
              <a:buFont typeface="Wingdings" panose="05000000000000000000" pitchFamily="2" charset="2"/>
              <a:buChar char="q"/>
            </a:pPr>
            <a:r>
              <a:rPr lang="en-US" sz="2800" dirty="0">
                <a:hlinkClick r:id="rId3" action="ppaction://hlinksldjump"/>
              </a:rPr>
              <a:t>Anatomical terminology</a:t>
            </a:r>
            <a:endParaRPr lang="en-US" sz="2800" dirty="0"/>
          </a:p>
          <a:p>
            <a:pPr marL="514350" indent="-514350">
              <a:buFont typeface="Wingdings" panose="05000000000000000000" pitchFamily="2" charset="2"/>
              <a:buChar char="q"/>
            </a:pPr>
            <a:r>
              <a:rPr lang="en-US" sz="2800" dirty="0">
                <a:hlinkClick r:id="rId4" action="ppaction://hlinksldjump"/>
              </a:rPr>
              <a:t>Health terminology</a:t>
            </a:r>
            <a:endParaRPr lang="en-US" sz="2800" dirty="0"/>
          </a:p>
          <a:p>
            <a:pPr marL="514350" indent="-514350">
              <a:buFont typeface="Wingdings" panose="05000000000000000000" pitchFamily="2" charset="2"/>
              <a:buChar char="q"/>
            </a:pPr>
            <a:r>
              <a:rPr lang="en-US" sz="2800" dirty="0">
                <a:hlinkClick r:id="rId5" action="ppaction://hlinksldjump"/>
              </a:rPr>
              <a:t>Cells</a:t>
            </a:r>
            <a:endParaRPr lang="en-US" sz="2800" dirty="0">
              <a:hlinkClick r:id="" action="ppaction://noaction">
                <a:extLst>
                  <a:ext uri="{A12FA001-AC4F-418D-AE19-62706E023703}">
                    <ahyp:hlinkClr xmlns:ahyp="http://schemas.microsoft.com/office/drawing/2018/hyperlinkcolor" val="tx"/>
                  </a:ext>
                </a:extLst>
              </a:hlinkClick>
            </a:endParaRPr>
          </a:p>
          <a:p>
            <a:pPr marL="514350" indent="-514350">
              <a:buFont typeface="Wingdings" panose="05000000000000000000" pitchFamily="2" charset="2"/>
              <a:buChar char="q"/>
            </a:pPr>
            <a:r>
              <a:rPr lang="en-US" sz="2800" dirty="0">
                <a:hlinkClick r:id="rId6" action="ppaction://hlinksldjump"/>
              </a:rPr>
              <a:t>Organs</a:t>
            </a:r>
            <a:endParaRPr lang="en-US" sz="2800" dirty="0"/>
          </a:p>
          <a:p>
            <a:pPr marL="514350" indent="-514350">
              <a:buFont typeface="Wingdings" panose="05000000000000000000" pitchFamily="2" charset="2"/>
              <a:buChar char="q"/>
            </a:pPr>
            <a:r>
              <a:rPr lang="en-US" sz="2800" dirty="0">
                <a:hlinkClick r:id="rId7" action="ppaction://hlinksldjump"/>
              </a:rPr>
              <a:t>The cardiovascular system</a:t>
            </a:r>
            <a:endParaRPr lang="en-US" sz="2800" dirty="0"/>
          </a:p>
          <a:p>
            <a:pPr marL="514350" indent="-514350">
              <a:buFont typeface="Wingdings" panose="05000000000000000000" pitchFamily="2" charset="2"/>
              <a:buChar char="q"/>
            </a:pPr>
            <a:r>
              <a:rPr lang="en-US" sz="2800" dirty="0">
                <a:hlinkClick r:id="rId8" action="ppaction://hlinksldjump"/>
              </a:rPr>
              <a:t>The respiratory system</a:t>
            </a:r>
            <a:endParaRPr lang="en-US" sz="2800" dirty="0"/>
          </a:p>
          <a:p>
            <a:pPr marL="514350" indent="-514350">
              <a:buFont typeface="Wingdings" panose="05000000000000000000" pitchFamily="2" charset="2"/>
              <a:buChar char="q"/>
            </a:pPr>
            <a:r>
              <a:rPr lang="en-US" sz="2800" dirty="0"/>
              <a:t>The musculoskeletal system</a:t>
            </a:r>
          </a:p>
          <a:p>
            <a:pPr marL="514350" indent="-514350">
              <a:buFont typeface="Wingdings" panose="05000000000000000000" pitchFamily="2" charset="2"/>
              <a:buChar char="q"/>
            </a:pPr>
            <a:r>
              <a:rPr lang="en-US" sz="2800" dirty="0"/>
              <a:t>The skeletal system</a:t>
            </a:r>
          </a:p>
          <a:p>
            <a:pPr marL="514350" indent="-514350">
              <a:buFont typeface="Wingdings" panose="05000000000000000000" pitchFamily="2" charset="2"/>
              <a:buChar char="q"/>
            </a:pPr>
            <a:r>
              <a:rPr lang="en-US" sz="2800" dirty="0"/>
              <a:t>The endocrine system</a:t>
            </a:r>
          </a:p>
          <a:p>
            <a:pPr marL="514350" indent="-514350">
              <a:buFont typeface="Wingdings" panose="05000000000000000000" pitchFamily="2" charset="2"/>
              <a:buChar char="q"/>
            </a:pPr>
            <a:r>
              <a:rPr lang="en-US" sz="2800" dirty="0"/>
              <a:t>The digestive system</a:t>
            </a:r>
          </a:p>
          <a:p>
            <a:pPr marL="514350" indent="-514350">
              <a:buFont typeface="Wingdings" panose="05000000000000000000" pitchFamily="2" charset="2"/>
              <a:buChar char="q"/>
            </a:pPr>
            <a:r>
              <a:rPr lang="en-US" sz="2800" dirty="0"/>
              <a:t>The urinary system</a:t>
            </a:r>
          </a:p>
        </p:txBody>
      </p:sp>
      <p:sp>
        <p:nvSpPr>
          <p:cNvPr id="5" name="TextBox 4">
            <a:extLst>
              <a:ext uri="{FF2B5EF4-FFF2-40B4-BE49-F238E27FC236}">
                <a16:creationId xmlns:a16="http://schemas.microsoft.com/office/drawing/2014/main" id="{65D445B0-8142-45A6-865D-73D2CD4515E6}"/>
              </a:ext>
            </a:extLst>
          </p:cNvPr>
          <p:cNvSpPr txBox="1"/>
          <p:nvPr/>
        </p:nvSpPr>
        <p:spPr>
          <a:xfrm>
            <a:off x="5915499" y="1423263"/>
            <a:ext cx="6157681" cy="4832092"/>
          </a:xfrm>
          <a:prstGeom prst="rect">
            <a:avLst/>
          </a:prstGeom>
          <a:noFill/>
        </p:spPr>
        <p:txBody>
          <a:bodyPr wrap="square">
            <a:spAutoFit/>
          </a:bodyPr>
          <a:lstStyle/>
          <a:p>
            <a:pPr marL="514350" indent="-514350">
              <a:buFont typeface="Wingdings" panose="05000000000000000000" pitchFamily="2" charset="2"/>
              <a:buChar char="q"/>
            </a:pPr>
            <a:r>
              <a:rPr lang="en-US" sz="2800" dirty="0"/>
              <a:t>The reproductive system</a:t>
            </a:r>
          </a:p>
          <a:p>
            <a:pPr marL="514350" indent="-514350">
              <a:buFont typeface="Wingdings" panose="05000000000000000000" pitchFamily="2" charset="2"/>
              <a:buChar char="q"/>
            </a:pPr>
            <a:r>
              <a:rPr lang="en-US" sz="2800" dirty="0"/>
              <a:t>The integumentary system</a:t>
            </a:r>
          </a:p>
          <a:p>
            <a:pPr marL="514350" indent="-514350">
              <a:buFont typeface="Wingdings" panose="05000000000000000000" pitchFamily="2" charset="2"/>
              <a:buChar char="q"/>
            </a:pPr>
            <a:r>
              <a:rPr lang="en-US" sz="2800" dirty="0"/>
              <a:t>The nervous system</a:t>
            </a:r>
          </a:p>
          <a:p>
            <a:pPr marL="514350" indent="-514350">
              <a:buFont typeface="Wingdings" panose="05000000000000000000" pitchFamily="2" charset="2"/>
              <a:buChar char="q"/>
            </a:pPr>
            <a:r>
              <a:rPr lang="en-US" sz="2800" dirty="0"/>
              <a:t>The lymphatic and immune system</a:t>
            </a:r>
          </a:p>
          <a:p>
            <a:pPr marL="514350" indent="-514350">
              <a:buFont typeface="Wingdings" panose="05000000000000000000" pitchFamily="2" charset="2"/>
              <a:buChar char="q"/>
            </a:pPr>
            <a:r>
              <a:rPr lang="en-US" sz="2800" dirty="0"/>
              <a:t>The special senses</a:t>
            </a:r>
          </a:p>
          <a:p>
            <a:pPr marL="514350" indent="-514350">
              <a:buFont typeface="Wingdings" panose="05000000000000000000" pitchFamily="2" charset="2"/>
              <a:buChar char="q"/>
            </a:pPr>
            <a:r>
              <a:rPr lang="en-US" sz="2800" dirty="0"/>
              <a:t>Processes of body regulation</a:t>
            </a:r>
          </a:p>
          <a:p>
            <a:pPr marL="514350" indent="-514350">
              <a:buFont typeface="Wingdings" panose="05000000000000000000" pitchFamily="2" charset="2"/>
              <a:buChar char="q"/>
            </a:pPr>
            <a:r>
              <a:rPr lang="en-US" sz="2800" dirty="0"/>
              <a:t>Recognise and promote ways to support healthy functioning of the body</a:t>
            </a:r>
          </a:p>
          <a:p>
            <a:pPr marL="514350" indent="-514350">
              <a:buFont typeface="Wingdings" panose="05000000000000000000" pitchFamily="2" charset="2"/>
              <a:buChar char="q"/>
            </a:pPr>
            <a:r>
              <a:rPr lang="en-US" sz="2800" dirty="0"/>
              <a:t>Using and sharing information about healthy functioning of the body</a:t>
            </a:r>
            <a:endParaRPr lang="en-AU" sz="2800" dirty="0"/>
          </a:p>
        </p:txBody>
      </p:sp>
    </p:spTree>
    <p:extLst>
      <p:ext uri="{BB962C8B-B14F-4D97-AF65-F5344CB8AC3E}">
        <p14:creationId xmlns:p14="http://schemas.microsoft.com/office/powerpoint/2010/main" val="1923960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4E208-61BA-F2E9-8EC7-2714BB3EF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39B36-4C0E-A060-58A2-5D16DA36C05D}"/>
              </a:ext>
            </a:extLst>
          </p:cNvPr>
          <p:cNvSpPr>
            <a:spLocks noGrp="1"/>
          </p:cNvSpPr>
          <p:nvPr>
            <p:ph type="title"/>
          </p:nvPr>
        </p:nvSpPr>
        <p:spPr>
          <a:xfrm>
            <a:off x="2385488" y="15498"/>
            <a:ext cx="9806512" cy="1039802"/>
          </a:xfrm>
        </p:spPr>
        <p:txBody>
          <a:bodyPr/>
          <a:lstStyle/>
          <a:p>
            <a:r>
              <a:rPr lang="en-AU" dirty="0"/>
              <a:t>2. Label the cell </a:t>
            </a:r>
          </a:p>
        </p:txBody>
      </p:sp>
      <p:pic>
        <p:nvPicPr>
          <p:cNvPr id="3074" name="Picture 2" descr="WSC PROGRAMS">
            <a:extLst>
              <a:ext uri="{FF2B5EF4-FFF2-40B4-BE49-F238E27FC236}">
                <a16:creationId xmlns:a16="http://schemas.microsoft.com/office/drawing/2014/main" id="{F1F30B6B-B562-5A97-AFC4-936DC35F8F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DF5E5D9-325E-740A-D88B-350C31B728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11302" y="1149818"/>
            <a:ext cx="6804657" cy="5630691"/>
          </a:xfrm>
          <a:prstGeom prst="rect">
            <a:avLst/>
          </a:prstGeom>
        </p:spPr>
      </p:pic>
      <p:sp>
        <p:nvSpPr>
          <p:cNvPr id="6" name="TextBox 5">
            <a:extLst>
              <a:ext uri="{FF2B5EF4-FFF2-40B4-BE49-F238E27FC236}">
                <a16:creationId xmlns:a16="http://schemas.microsoft.com/office/drawing/2014/main" id="{09573C6E-F9E3-7242-F81C-6A0215E6DB72}"/>
              </a:ext>
            </a:extLst>
          </p:cNvPr>
          <p:cNvSpPr txBox="1"/>
          <p:nvPr/>
        </p:nvSpPr>
        <p:spPr>
          <a:xfrm>
            <a:off x="0" y="723153"/>
            <a:ext cx="12192000" cy="477054"/>
          </a:xfrm>
          <a:prstGeom prst="rect">
            <a:avLst/>
          </a:prstGeom>
          <a:noFill/>
        </p:spPr>
        <p:txBody>
          <a:bodyPr wrap="square">
            <a:spAutoFit/>
          </a:bodyPr>
          <a:lstStyle/>
          <a:p>
            <a:r>
              <a:rPr lang="en-US" sz="2500" dirty="0"/>
              <a:t>Your task is to correctly label the cell below and then describe the function of each structure.</a:t>
            </a:r>
          </a:p>
        </p:txBody>
      </p:sp>
      <p:pic>
        <p:nvPicPr>
          <p:cNvPr id="10" name="Picture 9">
            <a:extLst>
              <a:ext uri="{FF2B5EF4-FFF2-40B4-BE49-F238E27FC236}">
                <a16:creationId xmlns:a16="http://schemas.microsoft.com/office/drawing/2014/main" id="{48B9E930-4003-FA31-6655-32048E3A180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4808" y="1165316"/>
            <a:ext cx="6945968" cy="5630691"/>
          </a:xfrm>
          <a:prstGeom prst="rect">
            <a:avLst/>
          </a:prstGeom>
        </p:spPr>
      </p:pic>
      <p:pic>
        <p:nvPicPr>
          <p:cNvPr id="3" name="Picture 2" descr="Activity Essays Archives - InLikeMe.com">
            <a:hlinkClick r:id="rId5" action="ppaction://hlinksldjump"/>
            <a:extLst>
              <a:ext uri="{FF2B5EF4-FFF2-40B4-BE49-F238E27FC236}">
                <a16:creationId xmlns:a16="http://schemas.microsoft.com/office/drawing/2014/main" id="{BF070BF3-8829-F975-742B-C55B4214D25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600317" y="6492834"/>
            <a:ext cx="591683" cy="3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22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2385488" y="15498"/>
            <a:ext cx="9806512" cy="1039802"/>
          </a:xfrm>
        </p:spPr>
        <p:txBody>
          <a:bodyPr/>
          <a:lstStyle/>
          <a:p>
            <a:r>
              <a:rPr lang="en-AU" dirty="0"/>
              <a:t>2. Label the cell </a:t>
            </a:r>
          </a:p>
        </p:txBody>
      </p:sp>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0" y="723153"/>
            <a:ext cx="12192000" cy="477054"/>
          </a:xfrm>
          <a:prstGeom prst="rect">
            <a:avLst/>
          </a:prstGeom>
          <a:noFill/>
        </p:spPr>
        <p:txBody>
          <a:bodyPr wrap="square">
            <a:spAutoFit/>
          </a:bodyPr>
          <a:lstStyle/>
          <a:p>
            <a:r>
              <a:rPr lang="en-US" sz="2500" dirty="0"/>
              <a:t>Your task is to correctly label the cell below and then describe the function of each structure.</a:t>
            </a:r>
          </a:p>
        </p:txBody>
      </p:sp>
      <p:pic>
        <p:nvPicPr>
          <p:cNvPr id="5" name="Picture 4">
            <a:extLst>
              <a:ext uri="{FF2B5EF4-FFF2-40B4-BE49-F238E27FC236}">
                <a16:creationId xmlns:a16="http://schemas.microsoft.com/office/drawing/2014/main" id="{9C0DCB6C-2784-03E1-3F9D-9DEF6504CE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7871" y="1171260"/>
            <a:ext cx="11127120" cy="5671242"/>
          </a:xfrm>
          <a:prstGeom prst="rect">
            <a:avLst/>
          </a:prstGeom>
        </p:spPr>
      </p:pic>
      <p:pic>
        <p:nvPicPr>
          <p:cNvPr id="8" name="Picture 7">
            <a:extLst>
              <a:ext uri="{FF2B5EF4-FFF2-40B4-BE49-F238E27FC236}">
                <a16:creationId xmlns:a16="http://schemas.microsoft.com/office/drawing/2014/main" id="{991407F4-10C4-2D24-8311-B7BF993642C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4592" y="1849689"/>
            <a:ext cx="1244924" cy="501428"/>
          </a:xfrm>
          <a:prstGeom prst="rect">
            <a:avLst/>
          </a:prstGeom>
        </p:spPr>
      </p:pic>
      <p:pic>
        <p:nvPicPr>
          <p:cNvPr id="9" name="Picture 8">
            <a:extLst>
              <a:ext uri="{FF2B5EF4-FFF2-40B4-BE49-F238E27FC236}">
                <a16:creationId xmlns:a16="http://schemas.microsoft.com/office/drawing/2014/main" id="{1A728B4A-1FD1-FB91-F203-7A1D2562695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8129" y="1849751"/>
            <a:ext cx="7285999" cy="532362"/>
          </a:xfrm>
          <a:prstGeom prst="rect">
            <a:avLst/>
          </a:prstGeom>
        </p:spPr>
      </p:pic>
      <p:pic>
        <p:nvPicPr>
          <p:cNvPr id="11" name="Picture 10">
            <a:extLst>
              <a:ext uri="{FF2B5EF4-FFF2-40B4-BE49-F238E27FC236}">
                <a16:creationId xmlns:a16="http://schemas.microsoft.com/office/drawing/2014/main" id="{288E7D2E-8C00-16C2-C901-12088FC953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515" y="2475012"/>
            <a:ext cx="2432637" cy="501428"/>
          </a:xfrm>
          <a:prstGeom prst="rect">
            <a:avLst/>
          </a:prstGeom>
        </p:spPr>
      </p:pic>
      <p:pic>
        <p:nvPicPr>
          <p:cNvPr id="12" name="Picture 11">
            <a:extLst>
              <a:ext uri="{FF2B5EF4-FFF2-40B4-BE49-F238E27FC236}">
                <a16:creationId xmlns:a16="http://schemas.microsoft.com/office/drawing/2014/main" id="{06270D64-70D4-844A-C3BD-64015B0668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61486" y="2490510"/>
            <a:ext cx="7285999" cy="590795"/>
          </a:xfrm>
          <a:prstGeom prst="rect">
            <a:avLst/>
          </a:prstGeom>
        </p:spPr>
      </p:pic>
      <p:pic>
        <p:nvPicPr>
          <p:cNvPr id="13" name="Picture 12">
            <a:extLst>
              <a:ext uri="{FF2B5EF4-FFF2-40B4-BE49-F238E27FC236}">
                <a16:creationId xmlns:a16="http://schemas.microsoft.com/office/drawing/2014/main" id="{AAA733F1-1FC3-DF6B-5F70-0CA0A8AADA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514" y="3173833"/>
            <a:ext cx="2432637" cy="501428"/>
          </a:xfrm>
          <a:prstGeom prst="rect">
            <a:avLst/>
          </a:prstGeom>
        </p:spPr>
      </p:pic>
      <p:pic>
        <p:nvPicPr>
          <p:cNvPr id="14" name="Picture 13">
            <a:extLst>
              <a:ext uri="{FF2B5EF4-FFF2-40B4-BE49-F238E27FC236}">
                <a16:creationId xmlns:a16="http://schemas.microsoft.com/office/drawing/2014/main" id="{34846D4F-E97F-59D6-1AB6-A96857EC51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61486" y="3181767"/>
            <a:ext cx="7285999" cy="532362"/>
          </a:xfrm>
          <a:prstGeom prst="rect">
            <a:avLst/>
          </a:prstGeom>
        </p:spPr>
      </p:pic>
      <p:pic>
        <p:nvPicPr>
          <p:cNvPr id="15" name="Picture 14">
            <a:extLst>
              <a:ext uri="{FF2B5EF4-FFF2-40B4-BE49-F238E27FC236}">
                <a16:creationId xmlns:a16="http://schemas.microsoft.com/office/drawing/2014/main" id="{0A0EAA37-046E-52DF-60F4-93DFF5BC27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513" y="3791221"/>
            <a:ext cx="2432637" cy="501428"/>
          </a:xfrm>
          <a:prstGeom prst="rect">
            <a:avLst/>
          </a:prstGeom>
        </p:spPr>
      </p:pic>
      <p:pic>
        <p:nvPicPr>
          <p:cNvPr id="16" name="Picture 15">
            <a:extLst>
              <a:ext uri="{FF2B5EF4-FFF2-40B4-BE49-F238E27FC236}">
                <a16:creationId xmlns:a16="http://schemas.microsoft.com/office/drawing/2014/main" id="{4E96B686-5385-76A0-819E-17F9F240162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61485" y="3830089"/>
            <a:ext cx="7285999" cy="590794"/>
          </a:xfrm>
          <a:prstGeom prst="rect">
            <a:avLst/>
          </a:prstGeom>
        </p:spPr>
      </p:pic>
      <p:pic>
        <p:nvPicPr>
          <p:cNvPr id="17" name="Picture 16">
            <a:extLst>
              <a:ext uri="{FF2B5EF4-FFF2-40B4-BE49-F238E27FC236}">
                <a16:creationId xmlns:a16="http://schemas.microsoft.com/office/drawing/2014/main" id="{CFA0CADD-5EE6-E963-AF35-F38F89DB39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512" y="4464257"/>
            <a:ext cx="2432637" cy="469213"/>
          </a:xfrm>
          <a:prstGeom prst="rect">
            <a:avLst/>
          </a:prstGeom>
        </p:spPr>
      </p:pic>
      <p:pic>
        <p:nvPicPr>
          <p:cNvPr id="18" name="Picture 17">
            <a:extLst>
              <a:ext uri="{FF2B5EF4-FFF2-40B4-BE49-F238E27FC236}">
                <a16:creationId xmlns:a16="http://schemas.microsoft.com/office/drawing/2014/main" id="{8C346976-F8AC-DEA4-FEB5-2A1A246E6BD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07979" y="4464257"/>
            <a:ext cx="7285999" cy="389235"/>
          </a:xfrm>
          <a:prstGeom prst="rect">
            <a:avLst/>
          </a:prstGeom>
        </p:spPr>
      </p:pic>
      <p:pic>
        <p:nvPicPr>
          <p:cNvPr id="19" name="Picture 18">
            <a:extLst>
              <a:ext uri="{FF2B5EF4-FFF2-40B4-BE49-F238E27FC236}">
                <a16:creationId xmlns:a16="http://schemas.microsoft.com/office/drawing/2014/main" id="{AA205432-9300-138A-160C-86485A3949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512" y="5008167"/>
            <a:ext cx="2432637" cy="501428"/>
          </a:xfrm>
          <a:prstGeom prst="rect">
            <a:avLst/>
          </a:prstGeom>
        </p:spPr>
      </p:pic>
      <p:pic>
        <p:nvPicPr>
          <p:cNvPr id="20" name="Picture 19">
            <a:extLst>
              <a:ext uri="{FF2B5EF4-FFF2-40B4-BE49-F238E27FC236}">
                <a16:creationId xmlns:a16="http://schemas.microsoft.com/office/drawing/2014/main" id="{EF0A4FCC-71F3-5B24-06CB-AC807ED1B49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76983" y="4980412"/>
            <a:ext cx="7285999" cy="590794"/>
          </a:xfrm>
          <a:prstGeom prst="rect">
            <a:avLst/>
          </a:prstGeom>
        </p:spPr>
      </p:pic>
      <p:pic>
        <p:nvPicPr>
          <p:cNvPr id="22" name="Picture 21">
            <a:extLst>
              <a:ext uri="{FF2B5EF4-FFF2-40B4-BE49-F238E27FC236}">
                <a16:creationId xmlns:a16="http://schemas.microsoft.com/office/drawing/2014/main" id="{2B9521BD-4F85-65BB-F21D-A73E67022A0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512" y="5627250"/>
            <a:ext cx="2432637" cy="469213"/>
          </a:xfrm>
          <a:prstGeom prst="rect">
            <a:avLst/>
          </a:prstGeom>
        </p:spPr>
      </p:pic>
      <p:pic>
        <p:nvPicPr>
          <p:cNvPr id="23" name="Picture 22">
            <a:extLst>
              <a:ext uri="{FF2B5EF4-FFF2-40B4-BE49-F238E27FC236}">
                <a16:creationId xmlns:a16="http://schemas.microsoft.com/office/drawing/2014/main" id="{1FC33F2D-D67A-C82C-EB4F-41572B2862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61484" y="5641836"/>
            <a:ext cx="7285999" cy="389235"/>
          </a:xfrm>
          <a:prstGeom prst="rect">
            <a:avLst/>
          </a:prstGeom>
        </p:spPr>
      </p:pic>
      <p:pic>
        <p:nvPicPr>
          <p:cNvPr id="24" name="Picture 23">
            <a:extLst>
              <a:ext uri="{FF2B5EF4-FFF2-40B4-BE49-F238E27FC236}">
                <a16:creationId xmlns:a16="http://schemas.microsoft.com/office/drawing/2014/main" id="{B2B287E4-7016-FEC5-3DBD-CA05076DBB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4512" y="6185092"/>
            <a:ext cx="2432637" cy="501428"/>
          </a:xfrm>
          <a:prstGeom prst="rect">
            <a:avLst/>
          </a:prstGeom>
        </p:spPr>
      </p:pic>
      <p:pic>
        <p:nvPicPr>
          <p:cNvPr id="25" name="Picture 24">
            <a:extLst>
              <a:ext uri="{FF2B5EF4-FFF2-40B4-BE49-F238E27FC236}">
                <a16:creationId xmlns:a16="http://schemas.microsoft.com/office/drawing/2014/main" id="{A04A3C1A-B221-6E34-F382-F8DA72CF004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13146" y="6154871"/>
            <a:ext cx="7285999" cy="590794"/>
          </a:xfrm>
          <a:prstGeom prst="rect">
            <a:avLst/>
          </a:prstGeom>
        </p:spPr>
      </p:pic>
      <p:pic>
        <p:nvPicPr>
          <p:cNvPr id="3" name="Picture 2" descr="Activity Essays Archives - InLikeMe.com">
            <a:hlinkClick r:id="rId5" action="ppaction://hlinksldjump"/>
            <a:extLst>
              <a:ext uri="{FF2B5EF4-FFF2-40B4-BE49-F238E27FC236}">
                <a16:creationId xmlns:a16="http://schemas.microsoft.com/office/drawing/2014/main" id="{7C28C0BC-F1BE-85AA-6FEC-3E08E6B8706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600317" y="6492834"/>
            <a:ext cx="591683" cy="3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43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8BFA8-817C-C98E-E1F3-B09A6559F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FA780-9D05-C0F8-258C-81FC43EB63F5}"/>
              </a:ext>
            </a:extLst>
          </p:cNvPr>
          <p:cNvSpPr>
            <a:spLocks noGrp="1"/>
          </p:cNvSpPr>
          <p:nvPr>
            <p:ph type="title"/>
          </p:nvPr>
        </p:nvSpPr>
        <p:spPr>
          <a:xfrm>
            <a:off x="-109112" y="0"/>
            <a:ext cx="5008795" cy="1039802"/>
          </a:xfrm>
        </p:spPr>
        <p:txBody>
          <a:bodyPr>
            <a:normAutofit fontScale="90000"/>
          </a:bodyPr>
          <a:lstStyle/>
          <a:p>
            <a:r>
              <a:rPr lang="en-US" dirty="0"/>
              <a:t>Health terminology</a:t>
            </a:r>
            <a:br>
              <a:rPr lang="en-US" dirty="0"/>
            </a:br>
            <a:r>
              <a:rPr lang="en-US" dirty="0"/>
              <a:t>tissues</a:t>
            </a:r>
            <a:endParaRPr lang="en-AU" dirty="0"/>
          </a:p>
        </p:txBody>
      </p:sp>
      <p:pic>
        <p:nvPicPr>
          <p:cNvPr id="5" name="Picture 4">
            <a:extLst>
              <a:ext uri="{FF2B5EF4-FFF2-40B4-BE49-F238E27FC236}">
                <a16:creationId xmlns:a16="http://schemas.microsoft.com/office/drawing/2014/main" id="{62B6C4D2-FEDE-8D8A-9CDB-1B42281DC2F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240" y="29713"/>
            <a:ext cx="7280363" cy="6798574"/>
          </a:xfrm>
          <a:prstGeom prst="rect">
            <a:avLst/>
          </a:prstGeom>
        </p:spPr>
      </p:pic>
      <p:pic>
        <p:nvPicPr>
          <p:cNvPr id="7" name="Picture 6">
            <a:extLst>
              <a:ext uri="{FF2B5EF4-FFF2-40B4-BE49-F238E27FC236}">
                <a16:creationId xmlns:a16="http://schemas.microsoft.com/office/drawing/2014/main" id="{39678582-13E3-57B3-8D19-DD673D2F67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8144" y="2107770"/>
            <a:ext cx="1353856" cy="186155"/>
          </a:xfrm>
          <a:prstGeom prst="rect">
            <a:avLst/>
          </a:prstGeom>
        </p:spPr>
      </p:pic>
      <p:pic>
        <p:nvPicPr>
          <p:cNvPr id="9" name="Picture 8">
            <a:extLst>
              <a:ext uri="{FF2B5EF4-FFF2-40B4-BE49-F238E27FC236}">
                <a16:creationId xmlns:a16="http://schemas.microsoft.com/office/drawing/2014/main" id="{8FC5B98E-C0A5-31AC-BBAB-417F52BC77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00801" y="2543322"/>
            <a:ext cx="1038370" cy="190527"/>
          </a:xfrm>
          <a:prstGeom prst="rect">
            <a:avLst/>
          </a:prstGeom>
        </p:spPr>
      </p:pic>
      <p:sp>
        <p:nvSpPr>
          <p:cNvPr id="10" name="TextBox 9">
            <a:extLst>
              <a:ext uri="{FF2B5EF4-FFF2-40B4-BE49-F238E27FC236}">
                <a16:creationId xmlns:a16="http://schemas.microsoft.com/office/drawing/2014/main" id="{91B5A47C-68D4-D17F-C277-1CD8C9C607A2}"/>
              </a:ext>
            </a:extLst>
          </p:cNvPr>
          <p:cNvSpPr txBox="1"/>
          <p:nvPr/>
        </p:nvSpPr>
        <p:spPr>
          <a:xfrm>
            <a:off x="-1" y="1039802"/>
            <a:ext cx="4419241" cy="5847755"/>
          </a:xfrm>
          <a:prstGeom prst="rect">
            <a:avLst/>
          </a:prstGeom>
          <a:noFill/>
        </p:spPr>
        <p:txBody>
          <a:bodyPr wrap="square">
            <a:spAutoFit/>
          </a:bodyPr>
          <a:lstStyle/>
          <a:p>
            <a:pPr marL="457200" indent="-457200">
              <a:buFont typeface="Courier New" panose="02070309020205020404" pitchFamily="49" charset="0"/>
              <a:buChar char="o"/>
            </a:pPr>
            <a:r>
              <a:rPr lang="en-US" sz="2200" b="1" dirty="0"/>
              <a:t>Epithelial tissue</a:t>
            </a:r>
            <a:r>
              <a:rPr lang="en-US" sz="2200" dirty="0"/>
              <a:t>: groups of cells that cover the exterior surfaces of the body, line internal cavities and passageways, and form certain glands. </a:t>
            </a:r>
          </a:p>
          <a:p>
            <a:pPr marL="457200" indent="-457200">
              <a:buFont typeface="Courier New" panose="02070309020205020404" pitchFamily="49" charset="0"/>
              <a:buChar char="o"/>
            </a:pPr>
            <a:r>
              <a:rPr lang="en-US" sz="2200" b="1" dirty="0"/>
              <a:t>Connective tissue</a:t>
            </a:r>
            <a:r>
              <a:rPr lang="en-US" sz="2200" dirty="0"/>
              <a:t>: binds the cells and organs of the body together. </a:t>
            </a:r>
          </a:p>
          <a:p>
            <a:pPr marL="457200" indent="-457200">
              <a:buFont typeface="Courier New" panose="02070309020205020404" pitchFamily="49" charset="0"/>
              <a:buChar char="o"/>
            </a:pPr>
            <a:r>
              <a:rPr lang="en-US" sz="2200" b="1" dirty="0"/>
              <a:t>Muscle tissue</a:t>
            </a:r>
            <a:r>
              <a:rPr lang="en-US" sz="2200" dirty="0"/>
              <a:t>: contracts forcefully when excited, providing movement. </a:t>
            </a:r>
          </a:p>
          <a:p>
            <a:pPr marL="457200" indent="-457200">
              <a:buFont typeface="Courier New" panose="02070309020205020404" pitchFamily="49" charset="0"/>
              <a:buChar char="o"/>
            </a:pPr>
            <a:r>
              <a:rPr lang="en-US" sz="2200" b="1" dirty="0"/>
              <a:t>Nervous tissue </a:t>
            </a:r>
            <a:r>
              <a:rPr lang="en-US" sz="2200" dirty="0"/>
              <a:t>is also excitable, allowing for the generation and propagation of electrochemical signals in the form of nerve impulses that communicate between different regions of the body</a:t>
            </a:r>
            <a:endParaRPr lang="en-AU" sz="2200" dirty="0"/>
          </a:p>
        </p:txBody>
      </p:sp>
      <p:sp>
        <p:nvSpPr>
          <p:cNvPr id="3" name="Action Button: Return 2">
            <a:hlinkClick r:id="rId5" action="ppaction://hlinksldjump" highlightClick="1"/>
            <a:extLst>
              <a:ext uri="{FF2B5EF4-FFF2-40B4-BE49-F238E27FC236}">
                <a16:creationId xmlns:a16="http://schemas.microsoft.com/office/drawing/2014/main" id="{8ECD6BF2-41F5-19BE-D81B-CBEB6548686D}"/>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582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DEA7F-3F0E-F238-2166-1E264E3A5E05}"/>
            </a:ext>
          </a:extLst>
        </p:cNvPr>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316346E7-9FB2-562A-C3D0-8F4FB352CB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94797" y="76298"/>
            <a:ext cx="8197203" cy="67054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AF6BC5-6459-4D7E-ABA8-4BC52AE97BE8}"/>
              </a:ext>
            </a:extLst>
          </p:cNvPr>
          <p:cNvSpPr txBox="1"/>
          <p:nvPr/>
        </p:nvSpPr>
        <p:spPr>
          <a:xfrm>
            <a:off x="70469" y="1156152"/>
            <a:ext cx="4663033" cy="5509200"/>
          </a:xfrm>
          <a:prstGeom prst="rect">
            <a:avLst/>
          </a:prstGeom>
          <a:noFill/>
        </p:spPr>
        <p:txBody>
          <a:bodyPr wrap="square">
            <a:spAutoFit/>
          </a:bodyPr>
          <a:lstStyle/>
          <a:p>
            <a:r>
              <a:rPr lang="en-US" sz="2200" b="1" dirty="0"/>
              <a:t>Brain</a:t>
            </a:r>
            <a:r>
              <a:rPr lang="en-US" sz="2200" dirty="0"/>
              <a:t>: the control centre  of the body. </a:t>
            </a:r>
          </a:p>
          <a:p>
            <a:r>
              <a:rPr lang="en-US" sz="2200" b="1" dirty="0"/>
              <a:t>Heart</a:t>
            </a:r>
            <a:r>
              <a:rPr lang="en-US" sz="2200" dirty="0"/>
              <a:t>: the primary organ of the cardiovascular system and responsible for circulating blood around the body.</a:t>
            </a:r>
          </a:p>
          <a:p>
            <a:r>
              <a:rPr lang="en-US" sz="2200" b="1" dirty="0"/>
              <a:t>Lungs</a:t>
            </a:r>
            <a:r>
              <a:rPr lang="en-US" sz="2200" dirty="0"/>
              <a:t>: connected to the trachea via </a:t>
            </a:r>
          </a:p>
          <a:p>
            <a:r>
              <a:rPr lang="en-US" sz="2200" dirty="0"/>
              <a:t>bronchi and are a major organ of the respiratory system. </a:t>
            </a:r>
          </a:p>
          <a:p>
            <a:r>
              <a:rPr lang="en-US" sz="2200" b="1" dirty="0"/>
              <a:t>Liver</a:t>
            </a:r>
            <a:r>
              <a:rPr lang="en-US" sz="2200" dirty="0"/>
              <a:t>: the 2</a:t>
            </a:r>
            <a:r>
              <a:rPr lang="en-US" sz="2200" baseline="30000" dirty="0"/>
              <a:t>nd</a:t>
            </a:r>
            <a:r>
              <a:rPr lang="en-US" sz="2200" dirty="0"/>
              <a:t>  largest organ. An accessory organ to the digestive system but has important functions within other including the endocrine system.</a:t>
            </a:r>
          </a:p>
          <a:p>
            <a:r>
              <a:rPr lang="en-US" sz="2200" b="1" dirty="0"/>
              <a:t>Stomach  and intestines</a:t>
            </a:r>
            <a:r>
              <a:rPr lang="en-US" sz="2200" dirty="0"/>
              <a:t>: components of the gastrointestinal (GI) tract and </a:t>
            </a:r>
          </a:p>
          <a:p>
            <a:r>
              <a:rPr lang="en-US" sz="2200" dirty="0"/>
              <a:t>work as part of the digestive system.</a:t>
            </a:r>
          </a:p>
          <a:p>
            <a:r>
              <a:rPr lang="en-US" sz="2200" b="1" dirty="0"/>
              <a:t>Kidneys</a:t>
            </a:r>
            <a:r>
              <a:rPr lang="en-US" sz="2200" dirty="0"/>
              <a:t>: the primary organs of the urinary system.</a:t>
            </a:r>
          </a:p>
        </p:txBody>
      </p:sp>
      <p:sp>
        <p:nvSpPr>
          <p:cNvPr id="2" name="Title 1">
            <a:extLst>
              <a:ext uri="{FF2B5EF4-FFF2-40B4-BE49-F238E27FC236}">
                <a16:creationId xmlns:a16="http://schemas.microsoft.com/office/drawing/2014/main" id="{CBDC98E7-43A2-06B2-6693-37808D0F7A61}"/>
              </a:ext>
            </a:extLst>
          </p:cNvPr>
          <p:cNvSpPr>
            <a:spLocks noGrp="1"/>
          </p:cNvSpPr>
          <p:nvPr>
            <p:ph type="title"/>
          </p:nvPr>
        </p:nvSpPr>
        <p:spPr>
          <a:xfrm>
            <a:off x="0" y="0"/>
            <a:ext cx="4663033" cy="1039802"/>
          </a:xfrm>
        </p:spPr>
        <p:txBody>
          <a:bodyPr>
            <a:normAutofit fontScale="90000"/>
          </a:bodyPr>
          <a:lstStyle/>
          <a:p>
            <a:r>
              <a:rPr lang="en-US" dirty="0"/>
              <a:t>Health terminology</a:t>
            </a:r>
            <a:br>
              <a:rPr lang="en-US" dirty="0"/>
            </a:br>
            <a:r>
              <a:rPr lang="en-US" dirty="0"/>
              <a:t>organs</a:t>
            </a:r>
            <a:endParaRPr lang="en-AU" dirty="0"/>
          </a:p>
        </p:txBody>
      </p:sp>
      <p:sp>
        <p:nvSpPr>
          <p:cNvPr id="3" name="Action Button: Return 2">
            <a:hlinkClick r:id="rId3" action="ppaction://hlinksldjump" highlightClick="1"/>
            <a:extLst>
              <a:ext uri="{FF2B5EF4-FFF2-40B4-BE49-F238E27FC236}">
                <a16:creationId xmlns:a16="http://schemas.microsoft.com/office/drawing/2014/main" id="{AFD2A30D-22A7-49D1-156D-590EA59709D2}"/>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588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3D2AC64-18F6-DB30-2C39-A1536B10409A}"/>
              </a:ext>
            </a:extLst>
          </p:cNvPr>
          <p:cNvPicPr>
            <a:picLocks noChangeAspect="1"/>
          </p:cNvPicPr>
          <p:nvPr/>
        </p:nvPicPr>
        <p:blipFill>
          <a:blip r:embed="rId3"/>
          <a:stretch>
            <a:fillRect/>
          </a:stretch>
        </p:blipFill>
        <p:spPr>
          <a:xfrm>
            <a:off x="9852" y="16837"/>
            <a:ext cx="12176983" cy="6841163"/>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1</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4893647"/>
          </a:xfrm>
          <a:prstGeom prst="rect">
            <a:avLst/>
          </a:prstGeom>
          <a:noFill/>
        </p:spPr>
        <p:txBody>
          <a:bodyPr wrap="square">
            <a:spAutoFit/>
          </a:bodyPr>
          <a:lstStyle/>
          <a:p>
            <a:r>
              <a:rPr lang="en-US" sz="2400" dirty="0">
                <a:solidFill>
                  <a:srgbClr val="0070C0"/>
                </a:solidFill>
              </a:rPr>
              <a:t>1. Explain the difference between anatomy and physiology. </a:t>
            </a:r>
          </a:p>
          <a:p>
            <a:r>
              <a:rPr lang="en-US" sz="2400" dirty="0"/>
              <a:t>Anatomy is the study of the interrelationships of all of the structures in the human body.</a:t>
            </a:r>
          </a:p>
          <a:p>
            <a:r>
              <a:rPr lang="en-US" sz="2400" dirty="0"/>
              <a:t>Physiology is the scientific study of the chemistry and physics of the structures of the body and the ways in which they work together to support the functions of a healthy body. </a:t>
            </a:r>
          </a:p>
          <a:p>
            <a:r>
              <a:rPr lang="en-US" sz="2400" dirty="0">
                <a:solidFill>
                  <a:srgbClr val="0070C0"/>
                </a:solidFill>
              </a:rPr>
              <a:t>2. Explain how the body is arranged when in the anatomical position. </a:t>
            </a:r>
          </a:p>
          <a:p>
            <a:r>
              <a:rPr lang="en-US" sz="2400" dirty="0"/>
              <a:t>Refers to the human body standing upright with feet shoulder-width apart, toes pointed forward with the upper limbs held out to each side. </a:t>
            </a:r>
          </a:p>
          <a:p>
            <a:r>
              <a:rPr lang="en-US" sz="2400" dirty="0">
                <a:solidFill>
                  <a:srgbClr val="0070C0"/>
                </a:solidFill>
              </a:rPr>
              <a:t>3. When viewing the body from the anterior view, outline from which position we are viewing. </a:t>
            </a:r>
          </a:p>
          <a:p>
            <a:r>
              <a:rPr lang="en-US" sz="2400" dirty="0"/>
              <a:t>Describes the direction towards the front of the body, the nose is anterior to the face. </a:t>
            </a:r>
          </a:p>
          <a:p>
            <a:r>
              <a:rPr lang="en-US" sz="2400" dirty="0">
                <a:solidFill>
                  <a:srgbClr val="0070C0"/>
                </a:solidFill>
              </a:rPr>
              <a:t>4. When viewing the body from the posterior view, outline from which position we are viewing</a:t>
            </a:r>
            <a:r>
              <a:rPr lang="en-US" sz="2400" dirty="0"/>
              <a:t>.</a:t>
            </a:r>
          </a:p>
          <a:p>
            <a:r>
              <a:rPr lang="en-US" sz="2400" dirty="0"/>
              <a:t>Describes the direction towards the back of the body, the gluteus is posterior to the hip.</a:t>
            </a:r>
          </a:p>
          <a:p>
            <a:pPr marL="514350" indent="-514350">
              <a:buAutoNum type="arabicPeriod"/>
            </a:pPr>
            <a:endParaRPr lang="en-US" sz="2400" dirty="0"/>
          </a:p>
          <a:p>
            <a:pPr marL="514350" indent="-514350">
              <a:buAutoNum type="arabicPeriod"/>
            </a:pPr>
            <a:endParaRPr lang="en-AU" sz="2400" dirty="0"/>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F244B5-1E64-DE3D-A927-C189A7E3C8A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 y="1642733"/>
            <a:ext cx="12191999" cy="1053972"/>
          </a:xfrm>
          <a:prstGeom prst="rect">
            <a:avLst/>
          </a:prstGeom>
        </p:spPr>
      </p:pic>
      <p:pic>
        <p:nvPicPr>
          <p:cNvPr id="6" name="Picture 5">
            <a:extLst>
              <a:ext uri="{FF2B5EF4-FFF2-40B4-BE49-F238E27FC236}">
                <a16:creationId xmlns:a16="http://schemas.microsoft.com/office/drawing/2014/main" id="{C872F1EC-952A-1C8C-A2DF-3562DC71C8F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3162259"/>
            <a:ext cx="12191999" cy="628618"/>
          </a:xfrm>
          <a:prstGeom prst="rect">
            <a:avLst/>
          </a:prstGeom>
        </p:spPr>
      </p:pic>
      <p:pic>
        <p:nvPicPr>
          <p:cNvPr id="7" name="Picture 6">
            <a:extLst>
              <a:ext uri="{FF2B5EF4-FFF2-40B4-BE49-F238E27FC236}">
                <a16:creationId xmlns:a16="http://schemas.microsoft.com/office/drawing/2014/main" id="{76C58C0E-3E4D-701D-0407-0063A994A4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65" y="4194439"/>
            <a:ext cx="12191999" cy="300069"/>
          </a:xfrm>
          <a:prstGeom prst="rect">
            <a:avLst/>
          </a:prstGeom>
        </p:spPr>
      </p:pic>
      <p:pic>
        <p:nvPicPr>
          <p:cNvPr id="8" name="Picture 7">
            <a:extLst>
              <a:ext uri="{FF2B5EF4-FFF2-40B4-BE49-F238E27FC236}">
                <a16:creationId xmlns:a16="http://schemas.microsoft.com/office/drawing/2014/main" id="{489CF167-BC3B-917B-6F58-C819FC4D6AB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165" y="4900958"/>
            <a:ext cx="12191999" cy="628618"/>
          </a:xfrm>
          <a:prstGeom prst="rect">
            <a:avLst/>
          </a:prstGeom>
        </p:spPr>
      </p:pic>
      <p:pic>
        <p:nvPicPr>
          <p:cNvPr id="3" name="Picture 2" descr="Premium Background Checks - CheckPoint Screening">
            <a:hlinkClick r:id="rId6" action="ppaction://hlinksldjump"/>
            <a:extLst>
              <a:ext uri="{FF2B5EF4-FFF2-40B4-BE49-F238E27FC236}">
                <a16:creationId xmlns:a16="http://schemas.microsoft.com/office/drawing/2014/main" id="{48F80F0F-9559-AF18-EA33-0694C04F1E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7322" y="6462817"/>
            <a:ext cx="732971" cy="35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4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29888-4765-160A-6E15-F9EAE0AC2F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BFBD381-6750-6A65-9B41-B2D786CCE294}"/>
              </a:ext>
            </a:extLst>
          </p:cNvPr>
          <p:cNvPicPr>
            <a:picLocks noChangeAspect="1"/>
          </p:cNvPicPr>
          <p:nvPr/>
        </p:nvPicPr>
        <p:blipFill>
          <a:blip r:embed="rId2"/>
          <a:stretch>
            <a:fillRect/>
          </a:stretch>
        </p:blipFill>
        <p:spPr>
          <a:xfrm>
            <a:off x="15017" y="0"/>
            <a:ext cx="12176983" cy="6841163"/>
          </a:xfrm>
          <a:prstGeom prst="rect">
            <a:avLst/>
          </a:prstGeom>
        </p:spPr>
      </p:pic>
      <p:sp>
        <p:nvSpPr>
          <p:cNvPr id="2" name="Title 1">
            <a:extLst>
              <a:ext uri="{FF2B5EF4-FFF2-40B4-BE49-F238E27FC236}">
                <a16:creationId xmlns:a16="http://schemas.microsoft.com/office/drawing/2014/main" id="{69C76680-8A6E-3E3D-9A71-73A0CB92274B}"/>
              </a:ext>
            </a:extLst>
          </p:cNvPr>
          <p:cNvSpPr>
            <a:spLocks noGrp="1"/>
          </p:cNvSpPr>
          <p:nvPr>
            <p:ph type="title"/>
          </p:nvPr>
        </p:nvSpPr>
        <p:spPr>
          <a:xfrm>
            <a:off x="913774" y="176942"/>
            <a:ext cx="10364451" cy="1039802"/>
          </a:xfrm>
        </p:spPr>
        <p:txBody>
          <a:bodyPr/>
          <a:lstStyle/>
          <a:p>
            <a:r>
              <a:rPr lang="en-AU" dirty="0"/>
              <a:t>Learning Checkpoint 1</a:t>
            </a:r>
          </a:p>
        </p:txBody>
      </p:sp>
      <p:sp>
        <p:nvSpPr>
          <p:cNvPr id="4" name="TextBox 3">
            <a:extLst>
              <a:ext uri="{FF2B5EF4-FFF2-40B4-BE49-F238E27FC236}">
                <a16:creationId xmlns:a16="http://schemas.microsoft.com/office/drawing/2014/main" id="{09611519-A085-59EA-5F26-57BF7CA1622A}"/>
              </a:ext>
            </a:extLst>
          </p:cNvPr>
          <p:cNvSpPr txBox="1"/>
          <p:nvPr/>
        </p:nvSpPr>
        <p:spPr>
          <a:xfrm>
            <a:off x="-1" y="1209122"/>
            <a:ext cx="12191999" cy="5262979"/>
          </a:xfrm>
          <a:prstGeom prst="rect">
            <a:avLst/>
          </a:prstGeom>
          <a:noFill/>
        </p:spPr>
        <p:txBody>
          <a:bodyPr wrap="square">
            <a:spAutoFit/>
          </a:bodyPr>
          <a:lstStyle/>
          <a:p>
            <a:r>
              <a:rPr lang="en-US" sz="2400" dirty="0">
                <a:solidFill>
                  <a:srgbClr val="0070C0"/>
                </a:solidFill>
              </a:rPr>
              <a:t>5. For the following regions outline which part of the body each region refers to:</a:t>
            </a:r>
          </a:p>
          <a:p>
            <a:endParaRPr lang="en-US" sz="2400" dirty="0">
              <a:solidFill>
                <a:srgbClr val="0070C0"/>
              </a:solidFill>
            </a:endParaRPr>
          </a:p>
          <a:p>
            <a:endParaRPr lang="en-US" sz="2400" dirty="0">
              <a:solidFill>
                <a:srgbClr val="0070C0"/>
              </a:solidFill>
            </a:endParaRPr>
          </a:p>
          <a:p>
            <a:endParaRPr lang="en-US" sz="2400" dirty="0">
              <a:solidFill>
                <a:srgbClr val="0070C0"/>
              </a:solidFill>
            </a:endParaRPr>
          </a:p>
          <a:p>
            <a:endParaRPr lang="en-US" sz="2400" dirty="0">
              <a:solidFill>
                <a:srgbClr val="0070C0"/>
              </a:solidFill>
            </a:endParaRPr>
          </a:p>
          <a:p>
            <a:endParaRPr lang="en-US" sz="2400" dirty="0">
              <a:solidFill>
                <a:srgbClr val="0070C0"/>
              </a:solidFill>
            </a:endParaRPr>
          </a:p>
          <a:p>
            <a:endParaRPr lang="en-US" sz="2400" dirty="0">
              <a:solidFill>
                <a:srgbClr val="0070C0"/>
              </a:solidFill>
            </a:endParaRPr>
          </a:p>
          <a:p>
            <a:r>
              <a:rPr lang="en-US" sz="2400" dirty="0">
                <a:solidFill>
                  <a:srgbClr val="0070C0"/>
                </a:solidFill>
              </a:rPr>
              <a:t>6. Give a brief explanation for the following direction terms:</a:t>
            </a:r>
          </a:p>
          <a:p>
            <a:r>
              <a:rPr lang="en-US" sz="2400" dirty="0">
                <a:solidFill>
                  <a:srgbClr val="0070C0"/>
                </a:solidFill>
              </a:rPr>
              <a:t>• Inferior: </a:t>
            </a:r>
            <a:r>
              <a:rPr lang="en-US" sz="2400" dirty="0"/>
              <a:t>describes the position below or lower than another part of the body</a:t>
            </a:r>
          </a:p>
          <a:p>
            <a:r>
              <a:rPr lang="en-US" sz="2400" dirty="0">
                <a:solidFill>
                  <a:srgbClr val="0070C0"/>
                </a:solidFill>
              </a:rPr>
              <a:t>• Superior: </a:t>
            </a:r>
            <a:r>
              <a:rPr lang="en-US" sz="2400" dirty="0"/>
              <a:t>describes the position above or higher than another part of the body</a:t>
            </a:r>
          </a:p>
          <a:p>
            <a:r>
              <a:rPr lang="en-US" sz="2400" dirty="0">
                <a:solidFill>
                  <a:srgbClr val="0070C0"/>
                </a:solidFill>
              </a:rPr>
              <a:t>• Medial: </a:t>
            </a:r>
            <a:r>
              <a:rPr lang="en-US" sz="2400" dirty="0"/>
              <a:t>describes the direction towards the middle of the body</a:t>
            </a:r>
          </a:p>
          <a:p>
            <a:r>
              <a:rPr lang="en-US" sz="2400" dirty="0">
                <a:solidFill>
                  <a:srgbClr val="0070C0"/>
                </a:solidFill>
              </a:rPr>
              <a:t>• Lateral: </a:t>
            </a:r>
            <a:r>
              <a:rPr lang="en-US" sz="2400" dirty="0"/>
              <a:t>describes the direction heading away from the midline of the body</a:t>
            </a:r>
          </a:p>
          <a:p>
            <a:r>
              <a:rPr lang="en-US" sz="2400" dirty="0">
                <a:solidFill>
                  <a:srgbClr val="0070C0"/>
                </a:solidFill>
              </a:rPr>
              <a:t>• Distal: </a:t>
            </a:r>
            <a:r>
              <a:rPr lang="en-US" sz="2400" dirty="0"/>
              <a:t>describes the position of a limb that is further from the point of attachment</a:t>
            </a:r>
          </a:p>
          <a:p>
            <a:r>
              <a:rPr lang="en-US" sz="2400" dirty="0">
                <a:solidFill>
                  <a:srgbClr val="0070C0"/>
                </a:solidFill>
              </a:rPr>
              <a:t>• Proximal: </a:t>
            </a:r>
            <a:r>
              <a:rPr lang="en-US" sz="2400" dirty="0"/>
              <a:t>describes the position of a limb that is nearer to the point of attachment</a:t>
            </a:r>
            <a:endParaRPr lang="en-AU" sz="2400" dirty="0"/>
          </a:p>
        </p:txBody>
      </p:sp>
      <p:pic>
        <p:nvPicPr>
          <p:cNvPr id="2050" name="Picture 2" descr="Premium Background Checks - CheckPoint Screening">
            <a:extLst>
              <a:ext uri="{FF2B5EF4-FFF2-40B4-BE49-F238E27FC236}">
                <a16:creationId xmlns:a16="http://schemas.microsoft.com/office/drawing/2014/main" id="{1A4A7747-598E-331B-A413-E3F72AE217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9F6627-9314-EAE0-9E3C-FD432E02237C}"/>
              </a:ext>
            </a:extLst>
          </p:cNvPr>
          <p:cNvSpPr txBox="1"/>
          <p:nvPr/>
        </p:nvSpPr>
        <p:spPr>
          <a:xfrm>
            <a:off x="1" y="1720840"/>
            <a:ext cx="12191999" cy="2011680"/>
          </a:xfrm>
          <a:prstGeom prst="rect">
            <a:avLst/>
          </a:prstGeom>
          <a:noFill/>
        </p:spPr>
        <p:txBody>
          <a:bodyPr wrap="square" numCol="2">
            <a:spAutoFit/>
          </a:bodyPr>
          <a:lstStyle/>
          <a:p>
            <a:r>
              <a:rPr lang="en-US" sz="2400" dirty="0">
                <a:solidFill>
                  <a:srgbClr val="0070C0"/>
                </a:solidFill>
              </a:rPr>
              <a:t>• Cranial: </a:t>
            </a:r>
            <a:r>
              <a:rPr lang="en-US" sz="2400" dirty="0"/>
              <a:t>skull</a:t>
            </a:r>
          </a:p>
          <a:p>
            <a:r>
              <a:rPr lang="en-US" sz="2400" dirty="0">
                <a:solidFill>
                  <a:srgbClr val="0070C0"/>
                </a:solidFill>
              </a:rPr>
              <a:t>• Brachial: </a:t>
            </a:r>
            <a:r>
              <a:rPr lang="en-US" sz="2400" dirty="0"/>
              <a:t>arm</a:t>
            </a:r>
          </a:p>
          <a:p>
            <a:r>
              <a:rPr lang="en-US" sz="2400" dirty="0">
                <a:solidFill>
                  <a:srgbClr val="0070C0"/>
                </a:solidFill>
              </a:rPr>
              <a:t>• Dorsal: </a:t>
            </a:r>
            <a:r>
              <a:rPr lang="en-US" sz="2400" dirty="0"/>
              <a:t>back</a:t>
            </a:r>
          </a:p>
          <a:p>
            <a:r>
              <a:rPr lang="en-US" sz="2400" dirty="0">
                <a:solidFill>
                  <a:srgbClr val="0070C0"/>
                </a:solidFill>
              </a:rPr>
              <a:t>• Femoral: </a:t>
            </a:r>
            <a:r>
              <a:rPr lang="en-US" sz="2400" dirty="0"/>
              <a:t>thigh</a:t>
            </a:r>
          </a:p>
          <a:p>
            <a:r>
              <a:rPr lang="en-US" sz="2400" dirty="0">
                <a:solidFill>
                  <a:srgbClr val="0070C0"/>
                </a:solidFill>
              </a:rPr>
              <a:t>• Ocular: </a:t>
            </a:r>
            <a:r>
              <a:rPr lang="en-US" sz="2400" dirty="0"/>
              <a:t>eyes</a:t>
            </a:r>
          </a:p>
          <a:p>
            <a:r>
              <a:rPr lang="en-US" sz="2400" dirty="0">
                <a:solidFill>
                  <a:srgbClr val="0070C0"/>
                </a:solidFill>
              </a:rPr>
              <a:t>• Cephalic: </a:t>
            </a:r>
            <a:r>
              <a:rPr lang="en-US" sz="2400" dirty="0"/>
              <a:t>head</a:t>
            </a:r>
          </a:p>
          <a:p>
            <a:r>
              <a:rPr lang="en-US" sz="2400" dirty="0">
                <a:solidFill>
                  <a:srgbClr val="0070C0"/>
                </a:solidFill>
              </a:rPr>
              <a:t>• Gluteal: </a:t>
            </a:r>
            <a:r>
              <a:rPr lang="en-US" sz="2400" dirty="0"/>
              <a:t>buttock</a:t>
            </a:r>
          </a:p>
          <a:p>
            <a:r>
              <a:rPr lang="en-US" sz="2400" dirty="0">
                <a:solidFill>
                  <a:srgbClr val="0070C0"/>
                </a:solidFill>
              </a:rPr>
              <a:t>• Abdomen: </a:t>
            </a:r>
            <a:r>
              <a:rPr lang="en-US" sz="2400" dirty="0"/>
              <a:t>abdominal </a:t>
            </a:r>
          </a:p>
          <a:p>
            <a:r>
              <a:rPr lang="en-US" sz="2400" dirty="0">
                <a:solidFill>
                  <a:srgbClr val="0070C0"/>
                </a:solidFill>
              </a:rPr>
              <a:t>• Thorax: </a:t>
            </a:r>
            <a:r>
              <a:rPr lang="en-US" sz="2400" dirty="0"/>
              <a:t>chest </a:t>
            </a:r>
          </a:p>
        </p:txBody>
      </p:sp>
      <p:pic>
        <p:nvPicPr>
          <p:cNvPr id="10" name="Picture 9">
            <a:extLst>
              <a:ext uri="{FF2B5EF4-FFF2-40B4-BE49-F238E27FC236}">
                <a16:creationId xmlns:a16="http://schemas.microsoft.com/office/drawing/2014/main" id="{9F1C6980-968E-091C-95C4-CAC5362B4A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25106" y="1728462"/>
            <a:ext cx="2815527" cy="331066"/>
          </a:xfrm>
          <a:prstGeom prst="rect">
            <a:avLst/>
          </a:prstGeom>
        </p:spPr>
      </p:pic>
      <p:pic>
        <p:nvPicPr>
          <p:cNvPr id="11" name="Picture 10">
            <a:extLst>
              <a:ext uri="{FF2B5EF4-FFF2-40B4-BE49-F238E27FC236}">
                <a16:creationId xmlns:a16="http://schemas.microsoft.com/office/drawing/2014/main" id="{7559D928-8BCA-3106-22B3-A4330409C62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2596" y="2134053"/>
            <a:ext cx="2815527" cy="421485"/>
          </a:xfrm>
          <a:prstGeom prst="rect">
            <a:avLst/>
          </a:prstGeom>
        </p:spPr>
      </p:pic>
      <p:pic>
        <p:nvPicPr>
          <p:cNvPr id="12" name="Picture 11">
            <a:extLst>
              <a:ext uri="{FF2B5EF4-FFF2-40B4-BE49-F238E27FC236}">
                <a16:creationId xmlns:a16="http://schemas.microsoft.com/office/drawing/2014/main" id="{BD8C51F6-7A34-938E-5838-D26EEC7D67F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5953" y="2517489"/>
            <a:ext cx="2815527" cy="331066"/>
          </a:xfrm>
          <a:prstGeom prst="rect">
            <a:avLst/>
          </a:prstGeom>
        </p:spPr>
      </p:pic>
      <p:pic>
        <p:nvPicPr>
          <p:cNvPr id="13" name="Picture 12">
            <a:extLst>
              <a:ext uri="{FF2B5EF4-FFF2-40B4-BE49-F238E27FC236}">
                <a16:creationId xmlns:a16="http://schemas.microsoft.com/office/drawing/2014/main" id="{EE327FF3-BB52-D831-CA3B-DAA5F3FFB16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2596" y="2926175"/>
            <a:ext cx="2815527" cy="331066"/>
          </a:xfrm>
          <a:prstGeom prst="rect">
            <a:avLst/>
          </a:prstGeom>
        </p:spPr>
      </p:pic>
      <p:pic>
        <p:nvPicPr>
          <p:cNvPr id="14" name="Picture 13">
            <a:extLst>
              <a:ext uri="{FF2B5EF4-FFF2-40B4-BE49-F238E27FC236}">
                <a16:creationId xmlns:a16="http://schemas.microsoft.com/office/drawing/2014/main" id="{E50915A5-4380-7516-08B3-B73E8B6CAB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95952" y="3306516"/>
            <a:ext cx="2815527" cy="331066"/>
          </a:xfrm>
          <a:prstGeom prst="rect">
            <a:avLst/>
          </a:prstGeom>
        </p:spPr>
      </p:pic>
      <p:pic>
        <p:nvPicPr>
          <p:cNvPr id="15" name="Picture 14">
            <a:extLst>
              <a:ext uri="{FF2B5EF4-FFF2-40B4-BE49-F238E27FC236}">
                <a16:creationId xmlns:a16="http://schemas.microsoft.com/office/drawing/2014/main" id="{F56BF0BE-CE48-E788-B956-C1F7FD3687B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75350" y="1802987"/>
            <a:ext cx="2815527" cy="331066"/>
          </a:xfrm>
          <a:prstGeom prst="rect">
            <a:avLst/>
          </a:prstGeom>
        </p:spPr>
      </p:pic>
      <p:pic>
        <p:nvPicPr>
          <p:cNvPr id="17" name="Picture 16">
            <a:extLst>
              <a:ext uri="{FF2B5EF4-FFF2-40B4-BE49-F238E27FC236}">
                <a16:creationId xmlns:a16="http://schemas.microsoft.com/office/drawing/2014/main" id="{59017CF4-7E77-1E39-3CC0-72F54BB342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8781" y="2179262"/>
            <a:ext cx="2815527" cy="331066"/>
          </a:xfrm>
          <a:prstGeom prst="rect">
            <a:avLst/>
          </a:prstGeom>
        </p:spPr>
      </p:pic>
      <p:pic>
        <p:nvPicPr>
          <p:cNvPr id="18" name="Picture 17">
            <a:extLst>
              <a:ext uri="{FF2B5EF4-FFF2-40B4-BE49-F238E27FC236}">
                <a16:creationId xmlns:a16="http://schemas.microsoft.com/office/drawing/2014/main" id="{2BC778E6-CC51-BD08-B4FE-2083F5A4E5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68341" y="2497278"/>
            <a:ext cx="2815527" cy="331066"/>
          </a:xfrm>
          <a:prstGeom prst="rect">
            <a:avLst/>
          </a:prstGeom>
        </p:spPr>
      </p:pic>
      <p:pic>
        <p:nvPicPr>
          <p:cNvPr id="19" name="Picture 18">
            <a:extLst>
              <a:ext uri="{FF2B5EF4-FFF2-40B4-BE49-F238E27FC236}">
                <a16:creationId xmlns:a16="http://schemas.microsoft.com/office/drawing/2014/main" id="{D678ADDB-77AA-C981-00F9-72DA288429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62801" y="2906359"/>
            <a:ext cx="2815527" cy="331066"/>
          </a:xfrm>
          <a:prstGeom prst="rect">
            <a:avLst/>
          </a:prstGeom>
        </p:spPr>
      </p:pic>
      <p:pic>
        <p:nvPicPr>
          <p:cNvPr id="20" name="Picture 19">
            <a:extLst>
              <a:ext uri="{FF2B5EF4-FFF2-40B4-BE49-F238E27FC236}">
                <a16:creationId xmlns:a16="http://schemas.microsoft.com/office/drawing/2014/main" id="{8DB852E6-1B9B-2355-BCBE-8CB5B321781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61075" y="4211615"/>
            <a:ext cx="9122793" cy="334730"/>
          </a:xfrm>
          <a:prstGeom prst="rect">
            <a:avLst/>
          </a:prstGeom>
        </p:spPr>
      </p:pic>
      <p:pic>
        <p:nvPicPr>
          <p:cNvPr id="22" name="Picture 21">
            <a:extLst>
              <a:ext uri="{FF2B5EF4-FFF2-40B4-BE49-F238E27FC236}">
                <a16:creationId xmlns:a16="http://schemas.microsoft.com/office/drawing/2014/main" id="{655EC694-5574-FB80-21DC-88FE7B9AEF0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2596" y="4606912"/>
            <a:ext cx="9122793" cy="334730"/>
          </a:xfrm>
          <a:prstGeom prst="rect">
            <a:avLst/>
          </a:prstGeom>
        </p:spPr>
      </p:pic>
      <p:pic>
        <p:nvPicPr>
          <p:cNvPr id="23" name="Picture 22">
            <a:extLst>
              <a:ext uri="{FF2B5EF4-FFF2-40B4-BE49-F238E27FC236}">
                <a16:creationId xmlns:a16="http://schemas.microsoft.com/office/drawing/2014/main" id="{D4F5D6A7-584F-0A23-ABF4-54290CAE9D9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61074" y="4940510"/>
            <a:ext cx="9122793" cy="334730"/>
          </a:xfrm>
          <a:prstGeom prst="rect">
            <a:avLst/>
          </a:prstGeom>
        </p:spPr>
      </p:pic>
      <p:pic>
        <p:nvPicPr>
          <p:cNvPr id="24" name="Picture 23">
            <a:extLst>
              <a:ext uri="{FF2B5EF4-FFF2-40B4-BE49-F238E27FC236}">
                <a16:creationId xmlns:a16="http://schemas.microsoft.com/office/drawing/2014/main" id="{F1FD1784-A1C9-3E3C-FE99-4F36938A62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61073" y="5325291"/>
            <a:ext cx="9122793" cy="334730"/>
          </a:xfrm>
          <a:prstGeom prst="rect">
            <a:avLst/>
          </a:prstGeom>
        </p:spPr>
      </p:pic>
      <p:pic>
        <p:nvPicPr>
          <p:cNvPr id="25" name="Picture 24">
            <a:extLst>
              <a:ext uri="{FF2B5EF4-FFF2-40B4-BE49-F238E27FC236}">
                <a16:creationId xmlns:a16="http://schemas.microsoft.com/office/drawing/2014/main" id="{648FC067-03DE-B179-EFA1-49E1D7B74DE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1515" y="5665884"/>
            <a:ext cx="9122793" cy="334730"/>
          </a:xfrm>
          <a:prstGeom prst="rect">
            <a:avLst/>
          </a:prstGeom>
        </p:spPr>
      </p:pic>
      <p:pic>
        <p:nvPicPr>
          <p:cNvPr id="26" name="Picture 25">
            <a:extLst>
              <a:ext uri="{FF2B5EF4-FFF2-40B4-BE49-F238E27FC236}">
                <a16:creationId xmlns:a16="http://schemas.microsoft.com/office/drawing/2014/main" id="{602F2C8B-02C7-2D73-52F7-21ADD2F496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2596" y="5982267"/>
            <a:ext cx="9122793" cy="334730"/>
          </a:xfrm>
          <a:prstGeom prst="rect">
            <a:avLst/>
          </a:prstGeom>
        </p:spPr>
      </p:pic>
      <p:pic>
        <p:nvPicPr>
          <p:cNvPr id="5" name="Picture 2" descr="Premium Background Checks - CheckPoint Screening">
            <a:hlinkClick r:id="rId5" action="ppaction://hlinksldjump"/>
            <a:extLst>
              <a:ext uri="{FF2B5EF4-FFF2-40B4-BE49-F238E27FC236}">
                <a16:creationId xmlns:a16="http://schemas.microsoft.com/office/drawing/2014/main" id="{A0E6E038-C553-85A9-7453-2182F0FE78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7322" y="6462817"/>
            <a:ext cx="732971" cy="35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23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EC68D-1108-B6AE-70A6-027C3FF4A8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1916B0-78A2-C4BC-3536-FBD0968235FD}"/>
              </a:ext>
            </a:extLst>
          </p:cNvPr>
          <p:cNvPicPr>
            <a:picLocks noChangeAspect="1"/>
          </p:cNvPicPr>
          <p:nvPr/>
        </p:nvPicPr>
        <p:blipFill>
          <a:blip r:embed="rId2"/>
          <a:stretch>
            <a:fillRect/>
          </a:stretch>
        </p:blipFill>
        <p:spPr>
          <a:xfrm>
            <a:off x="15017" y="8418"/>
            <a:ext cx="12176983" cy="6841163"/>
          </a:xfrm>
          <a:prstGeom prst="rect">
            <a:avLst/>
          </a:prstGeom>
        </p:spPr>
      </p:pic>
      <p:sp>
        <p:nvSpPr>
          <p:cNvPr id="2" name="Title 1">
            <a:extLst>
              <a:ext uri="{FF2B5EF4-FFF2-40B4-BE49-F238E27FC236}">
                <a16:creationId xmlns:a16="http://schemas.microsoft.com/office/drawing/2014/main" id="{095D06FD-B6CA-FC55-D80C-3BF7E63DBD8A}"/>
              </a:ext>
            </a:extLst>
          </p:cNvPr>
          <p:cNvSpPr>
            <a:spLocks noGrp="1"/>
          </p:cNvSpPr>
          <p:nvPr>
            <p:ph type="title"/>
          </p:nvPr>
        </p:nvSpPr>
        <p:spPr>
          <a:xfrm>
            <a:off x="913774" y="176942"/>
            <a:ext cx="10364451" cy="1039802"/>
          </a:xfrm>
        </p:spPr>
        <p:txBody>
          <a:bodyPr/>
          <a:lstStyle/>
          <a:p>
            <a:r>
              <a:rPr lang="en-AU" dirty="0"/>
              <a:t>Learning Checkpoint 1</a:t>
            </a:r>
          </a:p>
        </p:txBody>
      </p:sp>
      <p:pic>
        <p:nvPicPr>
          <p:cNvPr id="2050" name="Picture 2" descr="Premium Background Checks - CheckPoint Screening">
            <a:extLst>
              <a:ext uri="{FF2B5EF4-FFF2-40B4-BE49-F238E27FC236}">
                <a16:creationId xmlns:a16="http://schemas.microsoft.com/office/drawing/2014/main" id="{A107D2EC-3D12-9C66-E3C6-EEDEDBFF5C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0D44FD-B1A7-61B6-2D83-4E48547BD37B}"/>
              </a:ext>
            </a:extLst>
          </p:cNvPr>
          <p:cNvSpPr txBox="1"/>
          <p:nvPr/>
        </p:nvSpPr>
        <p:spPr>
          <a:xfrm>
            <a:off x="-1" y="899162"/>
            <a:ext cx="12191999" cy="6001643"/>
          </a:xfrm>
          <a:prstGeom prst="rect">
            <a:avLst/>
          </a:prstGeom>
          <a:noFill/>
        </p:spPr>
        <p:txBody>
          <a:bodyPr wrap="square">
            <a:spAutoFit/>
          </a:bodyPr>
          <a:lstStyle/>
          <a:p>
            <a:r>
              <a:rPr lang="en-US" sz="2400" dirty="0">
                <a:solidFill>
                  <a:srgbClr val="0070C0"/>
                </a:solidFill>
              </a:rPr>
              <a:t>7. Outline and define the three planes of the body.</a:t>
            </a:r>
          </a:p>
          <a:p>
            <a:r>
              <a:rPr lang="en-US" sz="2400" dirty="0"/>
              <a:t>The Frontal plane divides the body or an organ into a front anterior section and a rear posterior section. The transverse plane divides the body or an organ horizontally into upper and lower sections. The sagittal plane divides the body or an organ vertically into right and left sides, this vertical plane runs directly down the middle of the body.</a:t>
            </a:r>
          </a:p>
          <a:p>
            <a:r>
              <a:rPr lang="en-US" sz="2400" dirty="0">
                <a:solidFill>
                  <a:srgbClr val="0070C0"/>
                </a:solidFill>
              </a:rPr>
              <a:t>8. Outline the four major structures of the organisation of the body. </a:t>
            </a:r>
          </a:p>
          <a:p>
            <a:r>
              <a:rPr lang="en-US" sz="2400" dirty="0"/>
              <a:t>• Cells   • Tissues  • Organs   • Systems </a:t>
            </a:r>
          </a:p>
          <a:p>
            <a:r>
              <a:rPr lang="en-US" sz="2400" dirty="0">
                <a:solidFill>
                  <a:srgbClr val="0070C0"/>
                </a:solidFill>
              </a:rPr>
              <a:t>9. Briefly explain the structure and function of the four main tissue types of the human body:</a:t>
            </a:r>
          </a:p>
          <a:p>
            <a:r>
              <a:rPr lang="en-US" sz="2400" dirty="0">
                <a:solidFill>
                  <a:srgbClr val="0070C0"/>
                </a:solidFill>
              </a:rPr>
              <a:t>a) Epithelial: </a:t>
            </a:r>
            <a:r>
              <a:rPr lang="en-US" sz="2400" dirty="0"/>
              <a:t>Epithelial tissue is packed very close together. It lines cavities within the body; covers external surfaces and is involved in secretion, excretion and absorption of material.</a:t>
            </a:r>
          </a:p>
          <a:p>
            <a:r>
              <a:rPr lang="en-US" sz="2400" dirty="0">
                <a:solidFill>
                  <a:srgbClr val="0070C0"/>
                </a:solidFill>
              </a:rPr>
              <a:t>b) Connective: </a:t>
            </a:r>
            <a:r>
              <a:rPr lang="en-US" sz="2400" dirty="0"/>
              <a:t>Connective tissue is a fibrous tissue that connects tissues and organs together to protect and support.</a:t>
            </a:r>
          </a:p>
          <a:p>
            <a:r>
              <a:rPr lang="en-US" sz="2400" dirty="0">
                <a:solidFill>
                  <a:srgbClr val="0070C0"/>
                </a:solidFill>
              </a:rPr>
              <a:t>c) Muscular: </a:t>
            </a:r>
            <a:r>
              <a:rPr lang="en-US" sz="2400" dirty="0"/>
              <a:t>Muscular tissue contains structures called microfilaments and produces movement and responds to stimulation via nerve impulses.</a:t>
            </a:r>
          </a:p>
          <a:p>
            <a:r>
              <a:rPr lang="en-US" sz="2400" dirty="0">
                <a:solidFill>
                  <a:srgbClr val="0070C0"/>
                </a:solidFill>
              </a:rPr>
              <a:t>d) Nervous: </a:t>
            </a:r>
            <a:r>
              <a:rPr lang="en-US" sz="2400" dirty="0"/>
              <a:t>Nervous tissue contains neurons that receive stimuli and conducts nerve impulses that communicate between different body regions</a:t>
            </a:r>
          </a:p>
        </p:txBody>
      </p:sp>
      <p:pic>
        <p:nvPicPr>
          <p:cNvPr id="3" name="Picture 2">
            <a:extLst>
              <a:ext uri="{FF2B5EF4-FFF2-40B4-BE49-F238E27FC236}">
                <a16:creationId xmlns:a16="http://schemas.microsoft.com/office/drawing/2014/main" id="{F2465840-0054-346A-94E1-7F0213F293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393685"/>
            <a:ext cx="12191999" cy="1411507"/>
          </a:xfrm>
          <a:prstGeom prst="rect">
            <a:avLst/>
          </a:prstGeom>
        </p:spPr>
      </p:pic>
      <p:pic>
        <p:nvPicPr>
          <p:cNvPr id="9" name="Picture 8">
            <a:extLst>
              <a:ext uri="{FF2B5EF4-FFF2-40B4-BE49-F238E27FC236}">
                <a16:creationId xmlns:a16="http://schemas.microsoft.com/office/drawing/2014/main" id="{5D75CFFE-6141-32C8-AA04-B9F32E179A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 y="3180676"/>
            <a:ext cx="12191999" cy="300069"/>
          </a:xfrm>
          <a:prstGeom prst="rect">
            <a:avLst/>
          </a:prstGeom>
        </p:spPr>
      </p:pic>
      <p:pic>
        <p:nvPicPr>
          <p:cNvPr id="10" name="Picture 9">
            <a:extLst>
              <a:ext uri="{FF2B5EF4-FFF2-40B4-BE49-F238E27FC236}">
                <a16:creationId xmlns:a16="http://schemas.microsoft.com/office/drawing/2014/main" id="{3D082D92-A8EE-4505-8BDE-BF47F4D7A2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3895047"/>
            <a:ext cx="12191999" cy="2962953"/>
          </a:xfrm>
          <a:prstGeom prst="rect">
            <a:avLst/>
          </a:prstGeom>
        </p:spPr>
      </p:pic>
      <p:pic>
        <p:nvPicPr>
          <p:cNvPr id="6" name="Picture 2" descr="Premium Background Checks - CheckPoint Screening">
            <a:hlinkClick r:id="rId5" action="ppaction://hlinksldjump"/>
            <a:extLst>
              <a:ext uri="{FF2B5EF4-FFF2-40B4-BE49-F238E27FC236}">
                <a16:creationId xmlns:a16="http://schemas.microsoft.com/office/drawing/2014/main" id="{B3269556-36F3-91D4-F390-6949228D8F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7322" y="6462817"/>
            <a:ext cx="732971" cy="35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7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882C8-9EA3-7F73-3165-F0128BEFF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0DD96-6176-DEA8-7ED1-5155F13E9D1B}"/>
              </a:ext>
            </a:extLst>
          </p:cNvPr>
          <p:cNvSpPr>
            <a:spLocks noGrp="1"/>
          </p:cNvSpPr>
          <p:nvPr>
            <p:ph type="title"/>
          </p:nvPr>
        </p:nvSpPr>
        <p:spPr>
          <a:xfrm>
            <a:off x="854364" y="0"/>
            <a:ext cx="10364451" cy="1039802"/>
          </a:xfrm>
        </p:spPr>
        <p:txBody>
          <a:bodyPr/>
          <a:lstStyle/>
          <a:p>
            <a:r>
              <a:rPr lang="en-AU" dirty="0"/>
              <a:t>The cardiovascular system </a:t>
            </a:r>
          </a:p>
        </p:txBody>
      </p:sp>
      <p:sp>
        <p:nvSpPr>
          <p:cNvPr id="4" name="TextBox 3">
            <a:extLst>
              <a:ext uri="{FF2B5EF4-FFF2-40B4-BE49-F238E27FC236}">
                <a16:creationId xmlns:a16="http://schemas.microsoft.com/office/drawing/2014/main" id="{3AE0BB00-8B5B-C095-8FF4-F06D919A71F2}"/>
              </a:ext>
            </a:extLst>
          </p:cNvPr>
          <p:cNvSpPr txBox="1"/>
          <p:nvPr/>
        </p:nvSpPr>
        <p:spPr>
          <a:xfrm>
            <a:off x="0" y="1010221"/>
            <a:ext cx="11856204" cy="3539430"/>
          </a:xfrm>
          <a:prstGeom prst="rect">
            <a:avLst/>
          </a:prstGeom>
          <a:noFill/>
        </p:spPr>
        <p:txBody>
          <a:bodyPr wrap="square">
            <a:spAutoFit/>
          </a:bodyPr>
          <a:lstStyle/>
          <a:p>
            <a:r>
              <a:rPr lang="en-US" sz="2800" dirty="0"/>
              <a:t>Responsible for transporting oxygen, nutrients, hormones, and cellular waste throughout the body via the blood. Even at rest, the heart easily pumps on average over </a:t>
            </a:r>
            <a:r>
              <a:rPr lang="en-US" sz="2800" b="1" dirty="0"/>
              <a:t>5 </a:t>
            </a:r>
            <a:r>
              <a:rPr lang="en-US" sz="2800" b="1" dirty="0" err="1"/>
              <a:t>litres</a:t>
            </a:r>
            <a:r>
              <a:rPr lang="en-US" sz="2800" b="1" dirty="0"/>
              <a:t> </a:t>
            </a:r>
            <a:r>
              <a:rPr lang="en-US" sz="2800" dirty="0"/>
              <a:t>of blood throughout the body every minute. The cardiovascular system consists of the </a:t>
            </a:r>
            <a:r>
              <a:rPr lang="en-US" sz="2800" b="1" dirty="0"/>
              <a:t>heart</a:t>
            </a:r>
            <a:r>
              <a:rPr lang="en-US" sz="2800" dirty="0"/>
              <a:t>, </a:t>
            </a:r>
            <a:r>
              <a:rPr lang="en-US" sz="2800" b="1" dirty="0"/>
              <a:t>blood</a:t>
            </a:r>
            <a:r>
              <a:rPr lang="en-US" sz="2800" dirty="0"/>
              <a:t> and, the </a:t>
            </a:r>
            <a:r>
              <a:rPr lang="en-US" sz="2800" b="1" dirty="0"/>
              <a:t>blood vessels </a:t>
            </a:r>
            <a:r>
              <a:rPr lang="en-US" sz="2800" dirty="0"/>
              <a:t>leading to and from the heart. It also works in conjunction with the respiratory system to help transport </a:t>
            </a:r>
            <a:r>
              <a:rPr lang="en-US" sz="2800" b="1" dirty="0"/>
              <a:t>oxygen</a:t>
            </a:r>
            <a:r>
              <a:rPr lang="en-US" sz="2800" dirty="0"/>
              <a:t> throughout the body.</a:t>
            </a:r>
          </a:p>
          <a:p>
            <a:pPr marL="514350" indent="-514350">
              <a:buAutoNum type="arabicPeriod"/>
            </a:pPr>
            <a:endParaRPr lang="en-US" sz="2800" dirty="0"/>
          </a:p>
          <a:p>
            <a:pPr marL="514350" indent="-514350">
              <a:buAutoNum type="arabicPeriod"/>
            </a:pPr>
            <a:endParaRPr lang="en-AU" sz="2800" dirty="0"/>
          </a:p>
        </p:txBody>
      </p:sp>
      <p:sp>
        <p:nvSpPr>
          <p:cNvPr id="5" name="TextBox 4">
            <a:extLst>
              <a:ext uri="{FF2B5EF4-FFF2-40B4-BE49-F238E27FC236}">
                <a16:creationId xmlns:a16="http://schemas.microsoft.com/office/drawing/2014/main" id="{A41EC192-5FD1-5A4D-3D75-94D57055BA8F}"/>
              </a:ext>
            </a:extLst>
          </p:cNvPr>
          <p:cNvSpPr txBox="1"/>
          <p:nvPr/>
        </p:nvSpPr>
        <p:spPr>
          <a:xfrm>
            <a:off x="201478" y="6100686"/>
            <a:ext cx="6168324" cy="369332"/>
          </a:xfrm>
          <a:prstGeom prst="rect">
            <a:avLst/>
          </a:prstGeom>
          <a:noFill/>
        </p:spPr>
        <p:txBody>
          <a:bodyPr wrap="square">
            <a:spAutoFit/>
          </a:bodyPr>
          <a:lstStyle/>
          <a:p>
            <a:r>
              <a:rPr lang="en-AU" b="0" i="0" u="none" strike="noStrike" dirty="0">
                <a:solidFill>
                  <a:srgbClr val="0070C0"/>
                </a:solidFill>
                <a:effectLst/>
                <a:latin typeface="YouTube Noto"/>
                <a:hlinkClick r:id="rId2">
                  <a:extLst>
                    <a:ext uri="{A12FA001-AC4F-418D-AE19-62706E023703}">
                      <ahyp:hlinkClr xmlns:ahyp="http://schemas.microsoft.com/office/drawing/2018/hyperlinkcolor" val="tx"/>
                    </a:ext>
                  </a:extLst>
                </a:hlinkClick>
              </a:rPr>
              <a:t>https://youtu.be/CWFyxn0qDEU</a:t>
            </a:r>
            <a:endParaRPr lang="en-AU" dirty="0">
              <a:solidFill>
                <a:srgbClr val="0070C0"/>
              </a:solidFill>
            </a:endParaRPr>
          </a:p>
        </p:txBody>
      </p:sp>
      <p:sp>
        <p:nvSpPr>
          <p:cNvPr id="7" name="TextBox 6">
            <a:extLst>
              <a:ext uri="{FF2B5EF4-FFF2-40B4-BE49-F238E27FC236}">
                <a16:creationId xmlns:a16="http://schemas.microsoft.com/office/drawing/2014/main" id="{06033B7E-2BD3-B682-015F-1728A07A1495}"/>
              </a:ext>
            </a:extLst>
          </p:cNvPr>
          <p:cNvSpPr txBox="1"/>
          <p:nvPr/>
        </p:nvSpPr>
        <p:spPr>
          <a:xfrm>
            <a:off x="0" y="6470018"/>
            <a:ext cx="7330698" cy="369332"/>
          </a:xfrm>
          <a:prstGeom prst="rect">
            <a:avLst/>
          </a:prstGeom>
          <a:noFill/>
        </p:spPr>
        <p:txBody>
          <a:bodyPr wrap="square">
            <a:spAutoFit/>
          </a:bodyPr>
          <a:lstStyle/>
          <a:p>
            <a:pPr algn="l"/>
            <a:r>
              <a:rPr lang="en-US" b="1" i="0" dirty="0">
                <a:solidFill>
                  <a:srgbClr val="0F0F0F"/>
                </a:solidFill>
                <a:effectLst/>
                <a:latin typeface="Roboto" panose="02000000000000000000" pitchFamily="2" charset="0"/>
              </a:rPr>
              <a:t>You </a:t>
            </a:r>
            <a:r>
              <a:rPr lang="en-US" b="1" dirty="0">
                <a:solidFill>
                  <a:srgbClr val="0F0F0F"/>
                </a:solidFill>
                <a:latin typeface="Roboto" panose="02000000000000000000" pitchFamily="2" charset="0"/>
              </a:rPr>
              <a:t>Tube: </a:t>
            </a:r>
            <a:r>
              <a:rPr lang="en-US" b="1" i="0" dirty="0">
                <a:solidFill>
                  <a:srgbClr val="0F0F0F"/>
                </a:solidFill>
                <a:effectLst/>
                <a:latin typeface="Roboto" panose="02000000000000000000" pitchFamily="2" charset="0"/>
              </a:rPr>
              <a:t>The Heart and Circulatory System - How They Work</a:t>
            </a:r>
          </a:p>
        </p:txBody>
      </p:sp>
      <p:pic>
        <p:nvPicPr>
          <p:cNvPr id="10" name="Picture 9">
            <a:extLst>
              <a:ext uri="{FF2B5EF4-FFF2-40B4-BE49-F238E27FC236}">
                <a16:creationId xmlns:a16="http://schemas.microsoft.com/office/drawing/2014/main" id="{002A6E46-097F-2BF7-ED72-DE34481BAC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0060" y="3793989"/>
            <a:ext cx="4602439" cy="2334570"/>
          </a:xfrm>
          <a:prstGeom prst="rect">
            <a:avLst/>
          </a:prstGeom>
        </p:spPr>
      </p:pic>
      <p:sp>
        <p:nvSpPr>
          <p:cNvPr id="6" name="TextBox 5">
            <a:extLst>
              <a:ext uri="{FF2B5EF4-FFF2-40B4-BE49-F238E27FC236}">
                <a16:creationId xmlns:a16="http://schemas.microsoft.com/office/drawing/2014/main" id="{D5014507-844B-4730-3102-0FA0768360CE}"/>
              </a:ext>
            </a:extLst>
          </p:cNvPr>
          <p:cNvSpPr txBox="1"/>
          <p:nvPr/>
        </p:nvSpPr>
        <p:spPr>
          <a:xfrm>
            <a:off x="3414485" y="729441"/>
            <a:ext cx="6919686"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Body systems 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Human Body 101 | National Geographic</a:t>
            </a:r>
            <a:endParaRPr lang="en-AU" dirty="0"/>
          </a:p>
        </p:txBody>
      </p:sp>
      <p:sp>
        <p:nvSpPr>
          <p:cNvPr id="3" name="Action Button: Return 2">
            <a:hlinkClick r:id="rId5" action="ppaction://hlinksldjump" highlightClick="1"/>
            <a:extLst>
              <a:ext uri="{FF2B5EF4-FFF2-40B4-BE49-F238E27FC236}">
                <a16:creationId xmlns:a16="http://schemas.microsoft.com/office/drawing/2014/main" id="{7DDCE148-EA09-D641-548D-DD2E3FE51DE1}"/>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1800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DABC-2A36-79E9-F279-2956807BE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0ACF3-3E3C-DBDA-4632-9D5757807352}"/>
              </a:ext>
            </a:extLst>
          </p:cNvPr>
          <p:cNvSpPr>
            <a:spLocks noGrp="1"/>
          </p:cNvSpPr>
          <p:nvPr>
            <p:ph type="title"/>
          </p:nvPr>
        </p:nvSpPr>
        <p:spPr>
          <a:xfrm>
            <a:off x="854364" y="0"/>
            <a:ext cx="10364451" cy="856355"/>
          </a:xfrm>
        </p:spPr>
        <p:txBody>
          <a:bodyPr/>
          <a:lstStyle/>
          <a:p>
            <a:r>
              <a:rPr lang="en-AU" dirty="0"/>
              <a:t>The cardiovascular system </a:t>
            </a:r>
          </a:p>
        </p:txBody>
      </p:sp>
      <p:sp>
        <p:nvSpPr>
          <p:cNvPr id="4" name="TextBox 3">
            <a:extLst>
              <a:ext uri="{FF2B5EF4-FFF2-40B4-BE49-F238E27FC236}">
                <a16:creationId xmlns:a16="http://schemas.microsoft.com/office/drawing/2014/main" id="{ABF005B4-69E9-DCDA-595C-84001E59927F}"/>
              </a:ext>
            </a:extLst>
          </p:cNvPr>
          <p:cNvSpPr txBox="1"/>
          <p:nvPr/>
        </p:nvSpPr>
        <p:spPr>
          <a:xfrm>
            <a:off x="0" y="856357"/>
            <a:ext cx="9283485" cy="5632311"/>
          </a:xfrm>
          <a:prstGeom prst="rect">
            <a:avLst/>
          </a:prstGeom>
          <a:noFill/>
        </p:spPr>
        <p:txBody>
          <a:bodyPr wrap="square">
            <a:spAutoFit/>
          </a:bodyPr>
          <a:lstStyle/>
          <a:p>
            <a:r>
              <a:rPr lang="en-US" sz="2400" dirty="0"/>
              <a:t>The cardiovascular system has three major functions: </a:t>
            </a:r>
          </a:p>
          <a:p>
            <a:r>
              <a:rPr lang="en-US" sz="2400" dirty="0"/>
              <a:t>1. </a:t>
            </a:r>
            <a:r>
              <a:rPr lang="en-US" sz="2400" b="1" dirty="0"/>
              <a:t>Transportation</a:t>
            </a:r>
            <a:r>
              <a:rPr lang="en-US" sz="2400" dirty="0"/>
              <a:t>: Transports blood to almost all of the body’s tissues. The blood delivers essential nutrients and oxygen and removes wastes and carbon dioxide to be processed or removed from the body. </a:t>
            </a:r>
          </a:p>
          <a:p>
            <a:r>
              <a:rPr lang="en-US" sz="2400" dirty="0"/>
              <a:t>2. </a:t>
            </a:r>
            <a:r>
              <a:rPr lang="en-US" sz="2400" b="1" dirty="0"/>
              <a:t>Protection</a:t>
            </a:r>
            <a:r>
              <a:rPr lang="en-US" sz="2400" dirty="0"/>
              <a:t>: Protects the body through white blood cells. White blood cells clean up cellular debris and fight pathogens that have entered the body. Platelets and red blood cells form scabs to seal wounds and prevent pathogens from entering the body and liquids from leaking. </a:t>
            </a:r>
          </a:p>
          <a:p>
            <a:r>
              <a:rPr lang="en-US" sz="2400" dirty="0"/>
              <a:t>3. </a:t>
            </a:r>
            <a:r>
              <a:rPr lang="en-US" sz="2400" b="1" dirty="0"/>
              <a:t>Regulation</a:t>
            </a:r>
            <a:r>
              <a:rPr lang="en-US" sz="2400" dirty="0"/>
              <a:t>: Maintain homeostatic control of several internal conditions. Blood vessels help maintain a stable body temperature by controlling the blood flow to the surface of the skin. Blood vessels near the skin’s surface open during times of overheating to allow hot blood to off- load its heat into the body’s surroundings. In the case of hypothermia (extreme cold), these blood vessels constrict to keep blood flowing only to vital organs at the body’s core.</a:t>
            </a:r>
          </a:p>
        </p:txBody>
      </p:sp>
      <p:sp>
        <p:nvSpPr>
          <p:cNvPr id="5" name="TextBox 4">
            <a:extLst>
              <a:ext uri="{FF2B5EF4-FFF2-40B4-BE49-F238E27FC236}">
                <a16:creationId xmlns:a16="http://schemas.microsoft.com/office/drawing/2014/main" id="{A506CCAF-C9F2-56B5-C91D-18F09B67BD45}"/>
              </a:ext>
            </a:extLst>
          </p:cNvPr>
          <p:cNvSpPr txBox="1"/>
          <p:nvPr/>
        </p:nvSpPr>
        <p:spPr>
          <a:xfrm>
            <a:off x="2605748" y="563626"/>
            <a:ext cx="7732486" cy="369332"/>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Cardiovascular System Overview, Animation</a:t>
            </a:r>
            <a:endParaRPr lang="en-AU" sz="2800" dirty="0">
              <a:effectLst/>
              <a:latin typeface="Times New Roman" panose="02020603050405020304" pitchFamily="18" charset="0"/>
              <a:ea typeface="Times New Roman" panose="02020603050405020304" pitchFamily="18" charset="0"/>
            </a:endParaRPr>
          </a:p>
        </p:txBody>
      </p:sp>
      <p:pic>
        <p:nvPicPr>
          <p:cNvPr id="1028" name="Picture 4" descr="pathwayz-">
            <a:extLst>
              <a:ext uri="{FF2B5EF4-FFF2-40B4-BE49-F238E27FC236}">
                <a16:creationId xmlns:a16="http://schemas.microsoft.com/office/drawing/2014/main" id="{ED8673F1-C311-7ADA-3D05-CB6BA40B8E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34500" y="1124372"/>
            <a:ext cx="2857500" cy="5019675"/>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4" action="ppaction://hlinksldjump" highlightClick="1"/>
            <a:extLst>
              <a:ext uri="{FF2B5EF4-FFF2-40B4-BE49-F238E27FC236}">
                <a16:creationId xmlns:a16="http://schemas.microsoft.com/office/drawing/2014/main" id="{2F286599-7E71-7921-2629-4099DA263CBE}"/>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07292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854364" y="-1"/>
            <a:ext cx="10364451" cy="1584779"/>
          </a:xfrm>
        </p:spPr>
        <p:txBody>
          <a:bodyPr>
            <a:normAutofit/>
          </a:bodyPr>
          <a:lstStyle/>
          <a:p>
            <a:r>
              <a:rPr lang="en-AU" dirty="0"/>
              <a:t>The cardiovascular system</a:t>
            </a:r>
            <a:br>
              <a:rPr lang="en-AU" dirty="0"/>
            </a:br>
            <a:r>
              <a:rPr lang="en-AU" dirty="0"/>
              <a:t> The heart</a:t>
            </a:r>
          </a:p>
        </p:txBody>
      </p:sp>
      <p:sp>
        <p:nvSpPr>
          <p:cNvPr id="4" name="TextBox 3">
            <a:extLst>
              <a:ext uri="{FF2B5EF4-FFF2-40B4-BE49-F238E27FC236}">
                <a16:creationId xmlns:a16="http://schemas.microsoft.com/office/drawing/2014/main" id="{AAFDD277-05FC-19E4-98FF-A0D56B8D5C56}"/>
              </a:ext>
            </a:extLst>
          </p:cNvPr>
          <p:cNvSpPr txBox="1"/>
          <p:nvPr/>
        </p:nvSpPr>
        <p:spPr>
          <a:xfrm>
            <a:off x="0" y="1584778"/>
            <a:ext cx="8539566" cy="3693319"/>
          </a:xfrm>
          <a:prstGeom prst="rect">
            <a:avLst/>
          </a:prstGeom>
          <a:noFill/>
        </p:spPr>
        <p:txBody>
          <a:bodyPr wrap="square">
            <a:spAutoFit/>
          </a:bodyPr>
          <a:lstStyle/>
          <a:p>
            <a:r>
              <a:rPr lang="en-US" sz="2600" dirty="0"/>
              <a:t> It is a muscular pumping organ located </a:t>
            </a:r>
            <a:r>
              <a:rPr lang="en-US" sz="2600" b="1" dirty="0"/>
              <a:t>medial to the lungs </a:t>
            </a:r>
            <a:r>
              <a:rPr lang="en-US" sz="2600" dirty="0"/>
              <a:t>deep in the thoracic cavity of the body. Within this space the heart sits in it’s own </a:t>
            </a:r>
            <a:r>
              <a:rPr lang="en-US" sz="2600" b="1" dirty="0"/>
              <a:t>pericardial cavity</a:t>
            </a:r>
            <a:r>
              <a:rPr lang="en-US" sz="2600" dirty="0"/>
              <a:t>. The shape of the heart is similar to a pinecone and is approximately the size of your fist. This size and weight of your heart will vary depending on your age, gender and athleticism. For example, highly trained athletes particularly those specialising in aerobic sports, such as long-distance cycling and marathon running can have hearts that are considerably </a:t>
            </a:r>
            <a:r>
              <a:rPr lang="en-US" sz="2600" b="1" dirty="0"/>
              <a:t>larger</a:t>
            </a:r>
            <a:r>
              <a:rPr lang="en-US" sz="2600" dirty="0"/>
              <a:t> than average.</a:t>
            </a:r>
          </a:p>
        </p:txBody>
      </p:sp>
      <p:pic>
        <p:nvPicPr>
          <p:cNvPr id="2050" name="Picture 2" descr="The human heart • Heart Research Institute">
            <a:extLst>
              <a:ext uri="{FF2B5EF4-FFF2-40B4-BE49-F238E27FC236}">
                <a16:creationId xmlns:a16="http://schemas.microsoft.com/office/drawing/2014/main" id="{744B0851-60A5-D891-01D9-7DF2EF44C8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82429" y="1263651"/>
            <a:ext cx="4009571" cy="4009571"/>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3" action="ppaction://hlinksldjump" highlightClick="1"/>
            <a:extLst>
              <a:ext uri="{FF2B5EF4-FFF2-40B4-BE49-F238E27FC236}">
                <a16:creationId xmlns:a16="http://schemas.microsoft.com/office/drawing/2014/main" id="{7FE98372-A297-73C3-77DC-0C76990A8E12}"/>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6171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5935A-3A2B-4B02-E13D-FF9A3704C7EF}"/>
              </a:ext>
            </a:extLst>
          </p:cNvPr>
          <p:cNvSpPr>
            <a:spLocks noGrp="1"/>
          </p:cNvSpPr>
          <p:nvPr>
            <p:ph type="title"/>
          </p:nvPr>
        </p:nvSpPr>
        <p:spPr>
          <a:xfrm>
            <a:off x="1074989" y="0"/>
            <a:ext cx="10364451" cy="1163788"/>
          </a:xfrm>
        </p:spPr>
        <p:txBody>
          <a:bodyPr/>
          <a:lstStyle/>
          <a:p>
            <a:r>
              <a:rPr lang="en-AU" dirty="0"/>
              <a:t>Recognise healthy body systems</a:t>
            </a:r>
            <a:br>
              <a:rPr lang="en-AU" dirty="0"/>
            </a:br>
            <a:r>
              <a:rPr lang="en-AU" dirty="0"/>
              <a:t>workbook activities</a:t>
            </a:r>
          </a:p>
        </p:txBody>
      </p:sp>
      <p:sp>
        <p:nvSpPr>
          <p:cNvPr id="4" name="TextBox 3">
            <a:extLst>
              <a:ext uri="{FF2B5EF4-FFF2-40B4-BE49-F238E27FC236}">
                <a16:creationId xmlns:a16="http://schemas.microsoft.com/office/drawing/2014/main" id="{FF1C7776-E8F8-D7A3-EFF3-F31292D177CC}"/>
              </a:ext>
            </a:extLst>
          </p:cNvPr>
          <p:cNvSpPr txBox="1"/>
          <p:nvPr/>
        </p:nvSpPr>
        <p:spPr>
          <a:xfrm>
            <a:off x="6257215" y="2373351"/>
            <a:ext cx="5825671" cy="3970318"/>
          </a:xfrm>
          <a:prstGeom prst="rect">
            <a:avLst/>
          </a:prstGeom>
          <a:noFill/>
        </p:spPr>
        <p:txBody>
          <a:bodyPr wrap="square">
            <a:spAutoFit/>
          </a:bodyPr>
          <a:lstStyle/>
          <a:p>
            <a:r>
              <a:rPr lang="en-US" sz="2800" dirty="0"/>
              <a:t>8. Name that bone</a:t>
            </a:r>
          </a:p>
          <a:p>
            <a:r>
              <a:rPr lang="en-US" sz="2800" dirty="0"/>
              <a:t>9. GI activities - what and where</a:t>
            </a:r>
          </a:p>
          <a:p>
            <a:r>
              <a:rPr lang="en-US" sz="2800" dirty="0"/>
              <a:t>10. Labelling activity - the urinary system</a:t>
            </a:r>
          </a:p>
          <a:p>
            <a:r>
              <a:rPr lang="en-US" sz="2800" dirty="0"/>
              <a:t>11. The brain - lobe control</a:t>
            </a:r>
          </a:p>
          <a:p>
            <a:r>
              <a:rPr lang="en-US" sz="2800" dirty="0"/>
              <a:t>12. Quiz - the lymphatic and immune system</a:t>
            </a:r>
          </a:p>
          <a:p>
            <a:r>
              <a:rPr lang="en-US" sz="2800" dirty="0"/>
              <a:t>13. Case study-use your knowledge</a:t>
            </a:r>
            <a:endParaRPr lang="en-US" sz="2800" dirty="0">
              <a:hlinkClick r:id="" action="ppaction://noaction"/>
            </a:endParaRPr>
          </a:p>
          <a:p>
            <a:endParaRPr lang="en-AU" sz="2800" dirty="0"/>
          </a:p>
        </p:txBody>
      </p:sp>
      <p:sp>
        <p:nvSpPr>
          <p:cNvPr id="5" name="TextBox 4">
            <a:extLst>
              <a:ext uri="{FF2B5EF4-FFF2-40B4-BE49-F238E27FC236}">
                <a16:creationId xmlns:a16="http://schemas.microsoft.com/office/drawing/2014/main" id="{B7E4CBB4-F401-98AD-6528-0E8E3271FD36}"/>
              </a:ext>
            </a:extLst>
          </p:cNvPr>
          <p:cNvSpPr txBox="1"/>
          <p:nvPr/>
        </p:nvSpPr>
        <p:spPr>
          <a:xfrm>
            <a:off x="108488" y="2279853"/>
            <a:ext cx="5825671" cy="4832092"/>
          </a:xfrm>
          <a:prstGeom prst="rect">
            <a:avLst/>
          </a:prstGeom>
          <a:noFill/>
        </p:spPr>
        <p:txBody>
          <a:bodyPr wrap="square">
            <a:spAutoFit/>
          </a:bodyPr>
          <a:lstStyle/>
          <a:p>
            <a:pPr marL="514350" indent="-514350">
              <a:buAutoNum type="arabicPeriod"/>
            </a:pPr>
            <a:r>
              <a:rPr lang="en-US" sz="2800" dirty="0">
                <a:hlinkClick r:id="rId2" action="ppaction://hlinksldjump"/>
              </a:rPr>
              <a:t>Anatomical terminology - crossword</a:t>
            </a:r>
            <a:endParaRPr lang="en-US" sz="2800" dirty="0"/>
          </a:p>
          <a:p>
            <a:pPr marL="514350" indent="-514350">
              <a:buAutoNum type="arabicPeriod"/>
            </a:pPr>
            <a:r>
              <a:rPr lang="en-US" sz="2800" dirty="0">
                <a:hlinkClick r:id="rId3" action="ppaction://hlinksldjump"/>
              </a:rPr>
              <a:t>Label the cell</a:t>
            </a:r>
            <a:endParaRPr lang="en-US" sz="2800" dirty="0">
              <a:hlinkClick r:id="" action="ppaction://noaction"/>
            </a:endParaRPr>
          </a:p>
          <a:p>
            <a:pPr marL="514350" indent="-514350">
              <a:buAutoNum type="arabicPeriod"/>
            </a:pPr>
            <a:r>
              <a:rPr lang="en-US" sz="2800" dirty="0">
                <a:hlinkClick r:id="rId4" action="ppaction://hlinksldjump"/>
              </a:rPr>
              <a:t>Labelling activity - the human heart</a:t>
            </a:r>
            <a:endParaRPr lang="en-US" sz="2800" dirty="0"/>
          </a:p>
          <a:p>
            <a:pPr marL="514350" indent="-514350">
              <a:buAutoNum type="arabicPeriod"/>
            </a:pPr>
            <a:r>
              <a:rPr lang="en-US" sz="2800" dirty="0" err="1">
                <a:hlinkClick r:id="rId5" action="ppaction://hlinksldjump"/>
              </a:rPr>
              <a:t>Comparsion</a:t>
            </a:r>
            <a:r>
              <a:rPr lang="en-US" sz="2800" dirty="0">
                <a:hlinkClick r:id="rId5" action="ppaction://hlinksldjump"/>
              </a:rPr>
              <a:t> task - compare the blood vessels</a:t>
            </a:r>
            <a:endParaRPr lang="en-US" sz="2800" dirty="0"/>
          </a:p>
          <a:p>
            <a:pPr marL="514350" indent="-514350">
              <a:buAutoNum type="arabicPeriod"/>
            </a:pPr>
            <a:r>
              <a:rPr lang="en-US" sz="2800" dirty="0">
                <a:hlinkClick r:id="rId6" action="ppaction://hlinksldjump"/>
              </a:rPr>
              <a:t>Pathway of O</a:t>
            </a:r>
            <a:r>
              <a:rPr lang="en-US" dirty="0">
                <a:hlinkClick r:id="rId6" action="ppaction://hlinksldjump"/>
              </a:rPr>
              <a:t>2</a:t>
            </a:r>
            <a:r>
              <a:rPr lang="en-US" sz="2800" dirty="0">
                <a:hlinkClick r:id="rId6" action="ppaction://hlinksldjump"/>
              </a:rPr>
              <a:t> - breathe in</a:t>
            </a:r>
            <a:endParaRPr lang="en-US" sz="2800" dirty="0"/>
          </a:p>
          <a:p>
            <a:pPr marL="514350" indent="-514350">
              <a:buAutoNum type="arabicPeriod"/>
            </a:pPr>
            <a:r>
              <a:rPr lang="en-US" sz="2800" dirty="0">
                <a:hlinkClick r:id="rId7" action="ppaction://hlinksldjump"/>
              </a:rPr>
              <a:t>Labelling activity - the respiratory system structures</a:t>
            </a:r>
            <a:endParaRPr lang="en-US" sz="2800" dirty="0"/>
          </a:p>
          <a:p>
            <a:pPr marL="514350" indent="-514350">
              <a:buAutoNum type="arabicPeriod"/>
            </a:pPr>
            <a:r>
              <a:rPr lang="en-US" sz="2800" dirty="0"/>
              <a:t>Label it - skeletal system</a:t>
            </a:r>
          </a:p>
          <a:p>
            <a:pPr marL="514350" indent="-514350">
              <a:buAutoNum type="arabicPeriod"/>
            </a:pPr>
            <a:endParaRPr lang="en-US" sz="2800" dirty="0"/>
          </a:p>
          <a:p>
            <a:pPr marL="514350" indent="-514350">
              <a:buAutoNum type="arabicPeriod"/>
            </a:pPr>
            <a:endParaRPr lang="en-AU" sz="2800" dirty="0"/>
          </a:p>
        </p:txBody>
      </p:sp>
    </p:spTree>
    <p:extLst>
      <p:ext uri="{BB962C8B-B14F-4D97-AF65-F5344CB8AC3E}">
        <p14:creationId xmlns:p14="http://schemas.microsoft.com/office/powerpoint/2010/main" val="52402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01D4A-9DC4-5927-1851-E2985873D2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1811930-E1BE-E97F-BA3F-557F9BC784C7}"/>
              </a:ext>
            </a:extLst>
          </p:cNvPr>
          <p:cNvSpPr txBox="1"/>
          <p:nvPr/>
        </p:nvSpPr>
        <p:spPr>
          <a:xfrm>
            <a:off x="0" y="1406422"/>
            <a:ext cx="5117025" cy="5047536"/>
          </a:xfrm>
          <a:prstGeom prst="rect">
            <a:avLst/>
          </a:prstGeom>
          <a:noFill/>
        </p:spPr>
        <p:txBody>
          <a:bodyPr wrap="square">
            <a:spAutoFit/>
          </a:bodyPr>
          <a:lstStyle/>
          <a:p>
            <a:r>
              <a:rPr lang="en-US" sz="2300" dirty="0"/>
              <a:t>Pump blood around our body. </a:t>
            </a:r>
          </a:p>
          <a:p>
            <a:pPr marL="342900" indent="-342900">
              <a:buFont typeface="Wingdings" panose="05000000000000000000" pitchFamily="2" charset="2"/>
              <a:buChar char="Ø"/>
            </a:pPr>
            <a:r>
              <a:rPr lang="en-US" sz="2300" dirty="0"/>
              <a:t>A thick muscular wall called the septum. </a:t>
            </a:r>
          </a:p>
          <a:p>
            <a:pPr marL="342900" indent="-342900">
              <a:buFont typeface="Wingdings" panose="05000000000000000000" pitchFamily="2" charset="2"/>
              <a:buChar char="Ø"/>
            </a:pPr>
            <a:r>
              <a:rPr lang="en-US" sz="2300" dirty="0"/>
              <a:t>Four chambers: the left and right atrium and ventricle</a:t>
            </a:r>
          </a:p>
          <a:p>
            <a:pPr marL="342900" indent="-342900">
              <a:buFont typeface="Wingdings" panose="05000000000000000000" pitchFamily="2" charset="2"/>
              <a:buChar char="Ø"/>
            </a:pPr>
            <a:r>
              <a:rPr lang="en-US" sz="2300" dirty="0"/>
              <a:t>Aorta </a:t>
            </a:r>
          </a:p>
          <a:p>
            <a:pPr marL="342900" indent="-342900">
              <a:buFont typeface="Wingdings" panose="05000000000000000000" pitchFamily="2" charset="2"/>
              <a:buChar char="Ø"/>
            </a:pPr>
            <a:r>
              <a:rPr lang="en-US" sz="2300" dirty="0"/>
              <a:t>Superior vena cava </a:t>
            </a:r>
          </a:p>
          <a:p>
            <a:pPr marL="342900" indent="-342900">
              <a:buFont typeface="Wingdings" panose="05000000000000000000" pitchFamily="2" charset="2"/>
              <a:buChar char="Ø"/>
            </a:pPr>
            <a:r>
              <a:rPr lang="en-US" sz="2300" dirty="0"/>
              <a:t>Inferior vena cava </a:t>
            </a:r>
          </a:p>
          <a:p>
            <a:pPr marL="342900" indent="-342900">
              <a:buFont typeface="Wingdings" panose="05000000000000000000" pitchFamily="2" charset="2"/>
              <a:buChar char="Ø"/>
            </a:pPr>
            <a:r>
              <a:rPr lang="en-US" sz="2300" dirty="0"/>
              <a:t>Pulmonary artery </a:t>
            </a:r>
          </a:p>
          <a:p>
            <a:pPr marL="342900" indent="-342900">
              <a:buFont typeface="Wingdings" panose="05000000000000000000" pitchFamily="2" charset="2"/>
              <a:buChar char="Ø"/>
            </a:pPr>
            <a:r>
              <a:rPr lang="en-US" sz="2300" dirty="0"/>
              <a:t>Pulmonary veins</a:t>
            </a:r>
          </a:p>
          <a:p>
            <a:pPr marL="342900" indent="-342900">
              <a:buFont typeface="Wingdings" panose="05000000000000000000" pitchFamily="2" charset="2"/>
              <a:buChar char="Ø"/>
            </a:pPr>
            <a:r>
              <a:rPr lang="en-US" sz="2300" dirty="0"/>
              <a:t>The valves prevent the backward flow of blood. Four valves: the tricuspid valve (right AV valve), the pulmonary valve, mitral valve (left AV valve) and the aortic valve.</a:t>
            </a:r>
          </a:p>
        </p:txBody>
      </p:sp>
      <p:pic>
        <p:nvPicPr>
          <p:cNvPr id="6" name="Picture 5">
            <a:extLst>
              <a:ext uri="{FF2B5EF4-FFF2-40B4-BE49-F238E27FC236}">
                <a16:creationId xmlns:a16="http://schemas.microsoft.com/office/drawing/2014/main" id="{12BC59E8-0949-2333-3341-CECB8E4A4EB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94885" y="75253"/>
            <a:ext cx="7097115" cy="6782747"/>
          </a:xfrm>
          <a:prstGeom prst="rect">
            <a:avLst/>
          </a:prstGeom>
        </p:spPr>
      </p:pic>
      <p:sp>
        <p:nvSpPr>
          <p:cNvPr id="2" name="Title 1">
            <a:extLst>
              <a:ext uri="{FF2B5EF4-FFF2-40B4-BE49-F238E27FC236}">
                <a16:creationId xmlns:a16="http://schemas.microsoft.com/office/drawing/2014/main" id="{6B3B58F2-072F-78A3-F2FE-53A8D91759B7}"/>
              </a:ext>
            </a:extLst>
          </p:cNvPr>
          <p:cNvSpPr>
            <a:spLocks noGrp="1"/>
          </p:cNvSpPr>
          <p:nvPr>
            <p:ph type="title"/>
          </p:nvPr>
        </p:nvSpPr>
        <p:spPr>
          <a:xfrm>
            <a:off x="-2" y="-30997"/>
            <a:ext cx="6096002" cy="1584779"/>
          </a:xfrm>
        </p:spPr>
        <p:txBody>
          <a:bodyPr>
            <a:normAutofit/>
          </a:bodyPr>
          <a:lstStyle/>
          <a:p>
            <a:r>
              <a:rPr lang="en-AU" dirty="0"/>
              <a:t>The cardiovascular system</a:t>
            </a:r>
            <a:br>
              <a:rPr lang="en-AU" dirty="0"/>
            </a:br>
            <a:r>
              <a:rPr lang="en-AU" sz="3200" dirty="0"/>
              <a:t> The heart Structure and function</a:t>
            </a:r>
          </a:p>
        </p:txBody>
      </p:sp>
      <p:pic>
        <p:nvPicPr>
          <p:cNvPr id="8" name="Picture 7">
            <a:extLst>
              <a:ext uri="{FF2B5EF4-FFF2-40B4-BE49-F238E27FC236}">
                <a16:creationId xmlns:a16="http://schemas.microsoft.com/office/drawing/2014/main" id="{8D376835-E31A-FE81-CD64-5A5542EDF0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9812" y="2167954"/>
            <a:ext cx="582567" cy="1086690"/>
          </a:xfrm>
          <a:prstGeom prst="rect">
            <a:avLst/>
          </a:prstGeom>
        </p:spPr>
      </p:pic>
      <p:pic>
        <p:nvPicPr>
          <p:cNvPr id="10" name="Picture 9">
            <a:extLst>
              <a:ext uri="{FF2B5EF4-FFF2-40B4-BE49-F238E27FC236}">
                <a16:creationId xmlns:a16="http://schemas.microsoft.com/office/drawing/2014/main" id="{E02E9F74-ECAF-C340-3563-370274D440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09205" y="5090964"/>
            <a:ext cx="965752" cy="438978"/>
          </a:xfrm>
          <a:prstGeom prst="rect">
            <a:avLst/>
          </a:prstGeom>
        </p:spPr>
      </p:pic>
      <p:pic>
        <p:nvPicPr>
          <p:cNvPr id="11" name="Picture 10">
            <a:extLst>
              <a:ext uri="{FF2B5EF4-FFF2-40B4-BE49-F238E27FC236}">
                <a16:creationId xmlns:a16="http://schemas.microsoft.com/office/drawing/2014/main" id="{F783C88A-438A-3A68-EEFC-1509C103C33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68919" y="3209511"/>
            <a:ext cx="723081" cy="438978"/>
          </a:xfrm>
          <a:prstGeom prst="rect">
            <a:avLst/>
          </a:prstGeom>
        </p:spPr>
      </p:pic>
      <p:sp>
        <p:nvSpPr>
          <p:cNvPr id="12" name="TextBox 11">
            <a:extLst>
              <a:ext uri="{FF2B5EF4-FFF2-40B4-BE49-F238E27FC236}">
                <a16:creationId xmlns:a16="http://schemas.microsoft.com/office/drawing/2014/main" id="{3D177B79-F3F4-558A-69DE-57214C7C2933}"/>
              </a:ext>
            </a:extLst>
          </p:cNvPr>
          <p:cNvSpPr txBox="1"/>
          <p:nvPr/>
        </p:nvSpPr>
        <p:spPr>
          <a:xfrm>
            <a:off x="5498211" y="4923603"/>
            <a:ext cx="965752" cy="646331"/>
          </a:xfrm>
          <a:prstGeom prst="rect">
            <a:avLst/>
          </a:prstGeom>
          <a:noFill/>
        </p:spPr>
        <p:txBody>
          <a:bodyPr wrap="square" rtlCol="0">
            <a:spAutoFit/>
          </a:bodyPr>
          <a:lstStyle/>
          <a:p>
            <a:r>
              <a:rPr lang="en-AU" dirty="0"/>
              <a:t>Right AV valve</a:t>
            </a:r>
          </a:p>
        </p:txBody>
      </p:sp>
      <p:sp>
        <p:nvSpPr>
          <p:cNvPr id="13" name="TextBox 12">
            <a:extLst>
              <a:ext uri="{FF2B5EF4-FFF2-40B4-BE49-F238E27FC236}">
                <a16:creationId xmlns:a16="http://schemas.microsoft.com/office/drawing/2014/main" id="{68EF2737-94E4-F31D-3FBF-C2784376CA8F}"/>
              </a:ext>
            </a:extLst>
          </p:cNvPr>
          <p:cNvSpPr txBox="1"/>
          <p:nvPr/>
        </p:nvSpPr>
        <p:spPr>
          <a:xfrm>
            <a:off x="11376611" y="3105834"/>
            <a:ext cx="975046" cy="646331"/>
          </a:xfrm>
          <a:prstGeom prst="rect">
            <a:avLst/>
          </a:prstGeom>
          <a:noFill/>
        </p:spPr>
        <p:txBody>
          <a:bodyPr wrap="square" rtlCol="0">
            <a:spAutoFit/>
          </a:bodyPr>
          <a:lstStyle/>
          <a:p>
            <a:r>
              <a:rPr lang="en-AU" dirty="0"/>
              <a:t>Left AV valve</a:t>
            </a:r>
          </a:p>
        </p:txBody>
      </p:sp>
      <p:pic>
        <p:nvPicPr>
          <p:cNvPr id="15" name="Picture 14">
            <a:extLst>
              <a:ext uri="{FF2B5EF4-FFF2-40B4-BE49-F238E27FC236}">
                <a16:creationId xmlns:a16="http://schemas.microsoft.com/office/drawing/2014/main" id="{FFC70658-27B5-770C-739A-E9476E0DBC2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83810" y="6413475"/>
            <a:ext cx="1708190" cy="444525"/>
          </a:xfrm>
          <a:prstGeom prst="rect">
            <a:avLst/>
          </a:prstGeom>
        </p:spPr>
      </p:pic>
      <p:sp>
        <p:nvSpPr>
          <p:cNvPr id="16" name="TextBox 15">
            <a:extLst>
              <a:ext uri="{FF2B5EF4-FFF2-40B4-BE49-F238E27FC236}">
                <a16:creationId xmlns:a16="http://schemas.microsoft.com/office/drawing/2014/main" id="{EA0EC893-6908-40AA-31FD-A75BED47005F}"/>
              </a:ext>
            </a:extLst>
          </p:cNvPr>
          <p:cNvSpPr txBox="1"/>
          <p:nvPr/>
        </p:nvSpPr>
        <p:spPr>
          <a:xfrm>
            <a:off x="10838659" y="1036546"/>
            <a:ext cx="975046" cy="369332"/>
          </a:xfrm>
          <a:prstGeom prst="rect">
            <a:avLst/>
          </a:prstGeom>
          <a:noFill/>
        </p:spPr>
        <p:txBody>
          <a:bodyPr wrap="square" rtlCol="0">
            <a:spAutoFit/>
          </a:bodyPr>
          <a:lstStyle/>
          <a:p>
            <a:r>
              <a:rPr lang="en-AU" dirty="0"/>
              <a:t>Left </a:t>
            </a:r>
          </a:p>
        </p:txBody>
      </p:sp>
      <p:sp>
        <p:nvSpPr>
          <p:cNvPr id="17" name="TextBox 16">
            <a:extLst>
              <a:ext uri="{FF2B5EF4-FFF2-40B4-BE49-F238E27FC236}">
                <a16:creationId xmlns:a16="http://schemas.microsoft.com/office/drawing/2014/main" id="{6C2A70B2-496C-C551-936E-250DDEB387B3}"/>
              </a:ext>
            </a:extLst>
          </p:cNvPr>
          <p:cNvSpPr txBox="1"/>
          <p:nvPr/>
        </p:nvSpPr>
        <p:spPr>
          <a:xfrm>
            <a:off x="11656678" y="1599337"/>
            <a:ext cx="975046" cy="369332"/>
          </a:xfrm>
          <a:prstGeom prst="rect">
            <a:avLst/>
          </a:prstGeom>
          <a:noFill/>
        </p:spPr>
        <p:txBody>
          <a:bodyPr wrap="square" rtlCol="0">
            <a:spAutoFit/>
          </a:bodyPr>
          <a:lstStyle/>
          <a:p>
            <a:r>
              <a:rPr lang="en-AU" dirty="0"/>
              <a:t>Left </a:t>
            </a:r>
          </a:p>
        </p:txBody>
      </p:sp>
      <p:sp>
        <p:nvSpPr>
          <p:cNvPr id="18" name="TextBox 17">
            <a:extLst>
              <a:ext uri="{FF2B5EF4-FFF2-40B4-BE49-F238E27FC236}">
                <a16:creationId xmlns:a16="http://schemas.microsoft.com/office/drawing/2014/main" id="{7FAAFA9C-4EB2-71F5-0739-B0C7381F9FE7}"/>
              </a:ext>
            </a:extLst>
          </p:cNvPr>
          <p:cNvSpPr txBox="1"/>
          <p:nvPr/>
        </p:nvSpPr>
        <p:spPr>
          <a:xfrm>
            <a:off x="5052078" y="1443021"/>
            <a:ext cx="1240601" cy="680571"/>
          </a:xfrm>
          <a:prstGeom prst="rect">
            <a:avLst/>
          </a:prstGeom>
          <a:noFill/>
        </p:spPr>
        <p:txBody>
          <a:bodyPr wrap="square" rtlCol="0">
            <a:spAutoFit/>
          </a:bodyPr>
          <a:lstStyle/>
          <a:p>
            <a:pPr>
              <a:lnSpc>
                <a:spcPts val="1500"/>
              </a:lnSpc>
            </a:pPr>
            <a:r>
              <a:rPr lang="en-AU" dirty="0"/>
              <a:t>Right Pulmonary Artery</a:t>
            </a:r>
          </a:p>
        </p:txBody>
      </p:sp>
      <p:sp>
        <p:nvSpPr>
          <p:cNvPr id="20" name="TextBox 19">
            <a:extLst>
              <a:ext uri="{FF2B5EF4-FFF2-40B4-BE49-F238E27FC236}">
                <a16:creationId xmlns:a16="http://schemas.microsoft.com/office/drawing/2014/main" id="{EE794D8D-6E85-BF6C-E434-412BF431F781}"/>
              </a:ext>
            </a:extLst>
          </p:cNvPr>
          <p:cNvSpPr txBox="1"/>
          <p:nvPr/>
        </p:nvSpPr>
        <p:spPr>
          <a:xfrm>
            <a:off x="5117025" y="2184949"/>
            <a:ext cx="1240601" cy="680571"/>
          </a:xfrm>
          <a:prstGeom prst="rect">
            <a:avLst/>
          </a:prstGeom>
          <a:noFill/>
        </p:spPr>
        <p:txBody>
          <a:bodyPr wrap="square" rtlCol="0">
            <a:spAutoFit/>
          </a:bodyPr>
          <a:lstStyle/>
          <a:p>
            <a:pPr>
              <a:lnSpc>
                <a:spcPts val="1500"/>
              </a:lnSpc>
            </a:pPr>
            <a:r>
              <a:rPr lang="en-AU" dirty="0"/>
              <a:t>Right Pulmonary Vein</a:t>
            </a:r>
          </a:p>
        </p:txBody>
      </p:sp>
      <p:sp>
        <p:nvSpPr>
          <p:cNvPr id="3" name="Action Button: Return 2">
            <a:hlinkClick r:id="rId6" action="ppaction://hlinksldjump" highlightClick="1"/>
            <a:extLst>
              <a:ext uri="{FF2B5EF4-FFF2-40B4-BE49-F238E27FC236}">
                <a16:creationId xmlns:a16="http://schemas.microsoft.com/office/drawing/2014/main" id="{52574ACC-9D97-3C1A-4E24-819673687ED1}"/>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82622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athway of Blood Flow Through the Heart Diagram | Quizlet">
            <a:extLst>
              <a:ext uri="{FF2B5EF4-FFF2-40B4-BE49-F238E27FC236}">
                <a16:creationId xmlns:a16="http://schemas.microsoft.com/office/drawing/2014/main" id="{5A88FF6E-7B30-25AA-1CCA-6C07EF50B4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607" y="0"/>
            <a:ext cx="7351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7E446068-4110-79A9-8492-9891159A059C}"/>
              </a:ext>
            </a:extLst>
          </p:cNvPr>
          <p:cNvSpPr>
            <a:spLocks noGrp="1"/>
          </p:cNvSpPr>
          <p:nvPr>
            <p:ph type="title"/>
          </p:nvPr>
        </p:nvSpPr>
        <p:spPr>
          <a:xfrm>
            <a:off x="-2" y="-73871"/>
            <a:ext cx="6096002" cy="1584779"/>
          </a:xfrm>
        </p:spPr>
        <p:txBody>
          <a:bodyPr>
            <a:normAutofit/>
          </a:bodyPr>
          <a:lstStyle/>
          <a:p>
            <a:r>
              <a:rPr lang="en-AU" dirty="0"/>
              <a:t>The cardiovascular system</a:t>
            </a:r>
            <a:br>
              <a:rPr lang="en-AU" dirty="0"/>
            </a:br>
            <a:r>
              <a:rPr lang="en-AU" sz="3200" dirty="0"/>
              <a:t> </a:t>
            </a:r>
            <a:r>
              <a:rPr lang="en-US" sz="3200" dirty="0"/>
              <a:t>The pathway of blood through the heart</a:t>
            </a:r>
            <a:endParaRPr lang="en-AU" sz="3200" dirty="0"/>
          </a:p>
        </p:txBody>
      </p:sp>
      <p:sp>
        <p:nvSpPr>
          <p:cNvPr id="7" name="TextBox 6">
            <a:extLst>
              <a:ext uri="{FF2B5EF4-FFF2-40B4-BE49-F238E27FC236}">
                <a16:creationId xmlns:a16="http://schemas.microsoft.com/office/drawing/2014/main" id="{6611913A-4493-50E2-FAF3-81B348D4DFE3}"/>
              </a:ext>
            </a:extLst>
          </p:cNvPr>
          <p:cNvSpPr txBox="1"/>
          <p:nvPr/>
        </p:nvSpPr>
        <p:spPr>
          <a:xfrm>
            <a:off x="6342743" y="6400283"/>
            <a:ext cx="6096000" cy="369332"/>
          </a:xfrm>
          <a:prstGeom prst="rect">
            <a:avLst/>
          </a:prstGeom>
          <a:noFill/>
        </p:spPr>
        <p:txBody>
          <a:bodyPr wrap="square">
            <a:spAutoFit/>
          </a:bodyPr>
          <a:lstStyle/>
          <a:p>
            <a:r>
              <a:rPr lang="en-AU" dirty="0">
                <a:hlinkClick r:id="rId3"/>
              </a:rPr>
              <a:t>https://www.youtube.com/watch?v=jBt5jZSWhMI</a:t>
            </a:r>
            <a:endParaRPr lang="en-AU" dirty="0"/>
          </a:p>
        </p:txBody>
      </p:sp>
      <p:sp>
        <p:nvSpPr>
          <p:cNvPr id="11" name="TextBox 10">
            <a:extLst>
              <a:ext uri="{FF2B5EF4-FFF2-40B4-BE49-F238E27FC236}">
                <a16:creationId xmlns:a16="http://schemas.microsoft.com/office/drawing/2014/main" id="{D37F8B7F-D557-ED4D-68EB-82F50B5A4F8C}"/>
              </a:ext>
            </a:extLst>
          </p:cNvPr>
          <p:cNvSpPr txBox="1"/>
          <p:nvPr/>
        </p:nvSpPr>
        <p:spPr>
          <a:xfrm>
            <a:off x="0" y="1406422"/>
            <a:ext cx="4930101" cy="4524315"/>
          </a:xfrm>
          <a:prstGeom prst="rect">
            <a:avLst/>
          </a:prstGeom>
          <a:noFill/>
        </p:spPr>
        <p:txBody>
          <a:bodyPr wrap="square">
            <a:spAutoFit/>
          </a:bodyPr>
          <a:lstStyle/>
          <a:p>
            <a:r>
              <a:rPr lang="en-US" sz="2400" dirty="0"/>
              <a:t>The right atrium and ventricle are to collect </a:t>
            </a:r>
            <a:r>
              <a:rPr lang="en-US" sz="2400" dirty="0">
                <a:solidFill>
                  <a:schemeClr val="accent6">
                    <a:lumMod val="75000"/>
                  </a:schemeClr>
                </a:solidFill>
              </a:rPr>
              <a:t>deoxygenated blood </a:t>
            </a:r>
            <a:r>
              <a:rPr lang="en-US" sz="2400" dirty="0"/>
              <a:t>(low in oxygen) that has been used by the body’s working muscles and pass it to the lungs to be </a:t>
            </a:r>
            <a:r>
              <a:rPr lang="en-US" sz="2400" dirty="0">
                <a:solidFill>
                  <a:srgbClr val="C00000"/>
                </a:solidFill>
              </a:rPr>
              <a:t>re-oxygenated</a:t>
            </a:r>
            <a:r>
              <a:rPr lang="en-US" sz="2400" dirty="0"/>
              <a:t>. </a:t>
            </a:r>
          </a:p>
          <a:p>
            <a:r>
              <a:rPr lang="en-US" sz="2400" dirty="0"/>
              <a:t>Once blood cells have been </a:t>
            </a:r>
            <a:r>
              <a:rPr lang="en-US" sz="2400" dirty="0">
                <a:solidFill>
                  <a:srgbClr val="C00000"/>
                </a:solidFill>
              </a:rPr>
              <a:t>re-oxygenated</a:t>
            </a:r>
            <a:r>
              <a:rPr lang="en-US" sz="2400" dirty="0"/>
              <a:t> by the lungs, the blood is passed through the left atrium, to the left ventricle and out through the </a:t>
            </a:r>
            <a:r>
              <a:rPr lang="en-US" sz="2400" dirty="0">
                <a:solidFill>
                  <a:srgbClr val="C00000"/>
                </a:solidFill>
              </a:rPr>
              <a:t>aorta</a:t>
            </a:r>
            <a:r>
              <a:rPr lang="en-US" sz="2400" dirty="0"/>
              <a:t>, to be distributed to working muscles by the many </a:t>
            </a:r>
            <a:r>
              <a:rPr lang="en-US" sz="2400" dirty="0">
                <a:solidFill>
                  <a:schemeClr val="accent5">
                    <a:lumMod val="75000"/>
                  </a:schemeClr>
                </a:solidFill>
              </a:rPr>
              <a:t>arteries</a:t>
            </a:r>
            <a:r>
              <a:rPr lang="en-US" sz="2400" dirty="0"/>
              <a:t> in the body. </a:t>
            </a:r>
          </a:p>
        </p:txBody>
      </p:sp>
      <p:sp>
        <p:nvSpPr>
          <p:cNvPr id="12" name="TextBox 11">
            <a:extLst>
              <a:ext uri="{FF2B5EF4-FFF2-40B4-BE49-F238E27FC236}">
                <a16:creationId xmlns:a16="http://schemas.microsoft.com/office/drawing/2014/main" id="{D7AF270D-2C26-83F4-3719-606ED2F9049F}"/>
              </a:ext>
            </a:extLst>
          </p:cNvPr>
          <p:cNvSpPr txBox="1"/>
          <p:nvPr/>
        </p:nvSpPr>
        <p:spPr>
          <a:xfrm>
            <a:off x="8903220" y="233528"/>
            <a:ext cx="975046" cy="307777"/>
          </a:xfrm>
          <a:prstGeom prst="rect">
            <a:avLst/>
          </a:prstGeom>
          <a:noFill/>
        </p:spPr>
        <p:txBody>
          <a:bodyPr wrap="square" rtlCol="0">
            <a:spAutoFit/>
          </a:bodyPr>
          <a:lstStyle/>
          <a:p>
            <a:r>
              <a:rPr lang="en-AU" sz="1400" dirty="0">
                <a:solidFill>
                  <a:srgbClr val="C00000"/>
                </a:solidFill>
              </a:rPr>
              <a:t>To body</a:t>
            </a:r>
          </a:p>
        </p:txBody>
      </p:sp>
      <p:sp>
        <p:nvSpPr>
          <p:cNvPr id="13" name="TextBox 12">
            <a:extLst>
              <a:ext uri="{FF2B5EF4-FFF2-40B4-BE49-F238E27FC236}">
                <a16:creationId xmlns:a16="http://schemas.microsoft.com/office/drawing/2014/main" id="{4AA7A93A-4BF2-88D3-E480-606AA7E44303}"/>
              </a:ext>
            </a:extLst>
          </p:cNvPr>
          <p:cNvSpPr txBox="1"/>
          <p:nvPr/>
        </p:nvSpPr>
        <p:spPr>
          <a:xfrm>
            <a:off x="6698735" y="387416"/>
            <a:ext cx="975046" cy="738664"/>
          </a:xfrm>
          <a:prstGeom prst="rect">
            <a:avLst/>
          </a:prstGeom>
          <a:noFill/>
        </p:spPr>
        <p:txBody>
          <a:bodyPr wrap="square" rtlCol="0">
            <a:spAutoFit/>
          </a:bodyPr>
          <a:lstStyle/>
          <a:p>
            <a:r>
              <a:rPr lang="en-AU" sz="1400" dirty="0">
                <a:solidFill>
                  <a:schemeClr val="accent6">
                    <a:lumMod val="75000"/>
                  </a:schemeClr>
                </a:solidFill>
              </a:rPr>
              <a:t>From Upper body</a:t>
            </a:r>
          </a:p>
        </p:txBody>
      </p:sp>
      <p:sp>
        <p:nvSpPr>
          <p:cNvPr id="14" name="TextBox 13">
            <a:extLst>
              <a:ext uri="{FF2B5EF4-FFF2-40B4-BE49-F238E27FC236}">
                <a16:creationId xmlns:a16="http://schemas.microsoft.com/office/drawing/2014/main" id="{80B94512-7496-8CC0-0FE6-6632E496A2C6}"/>
              </a:ext>
            </a:extLst>
          </p:cNvPr>
          <p:cNvSpPr txBox="1"/>
          <p:nvPr/>
        </p:nvSpPr>
        <p:spPr>
          <a:xfrm>
            <a:off x="5723689" y="6030951"/>
            <a:ext cx="975046" cy="738664"/>
          </a:xfrm>
          <a:prstGeom prst="rect">
            <a:avLst/>
          </a:prstGeom>
          <a:noFill/>
        </p:spPr>
        <p:txBody>
          <a:bodyPr wrap="square" rtlCol="0">
            <a:spAutoFit/>
          </a:bodyPr>
          <a:lstStyle/>
          <a:p>
            <a:r>
              <a:rPr lang="en-AU" sz="1400" dirty="0">
                <a:solidFill>
                  <a:schemeClr val="accent6">
                    <a:lumMod val="75000"/>
                  </a:schemeClr>
                </a:solidFill>
              </a:rPr>
              <a:t>From Lower body</a:t>
            </a:r>
          </a:p>
        </p:txBody>
      </p:sp>
      <p:sp>
        <p:nvSpPr>
          <p:cNvPr id="15" name="TextBox 14">
            <a:extLst>
              <a:ext uri="{FF2B5EF4-FFF2-40B4-BE49-F238E27FC236}">
                <a16:creationId xmlns:a16="http://schemas.microsoft.com/office/drawing/2014/main" id="{282B6A53-9DE4-8AC2-857C-C34F3D63A715}"/>
              </a:ext>
            </a:extLst>
          </p:cNvPr>
          <p:cNvSpPr txBox="1"/>
          <p:nvPr/>
        </p:nvSpPr>
        <p:spPr>
          <a:xfrm>
            <a:off x="10580914" y="1747218"/>
            <a:ext cx="1133438" cy="307777"/>
          </a:xfrm>
          <a:prstGeom prst="rect">
            <a:avLst/>
          </a:prstGeom>
          <a:noFill/>
        </p:spPr>
        <p:txBody>
          <a:bodyPr wrap="square" rtlCol="0">
            <a:spAutoFit/>
          </a:bodyPr>
          <a:lstStyle/>
          <a:p>
            <a:r>
              <a:rPr lang="en-AU" sz="1400" dirty="0">
                <a:solidFill>
                  <a:schemeClr val="accent6">
                    <a:lumMod val="75000"/>
                  </a:schemeClr>
                </a:solidFill>
              </a:rPr>
              <a:t>To Left Lung</a:t>
            </a:r>
          </a:p>
        </p:txBody>
      </p:sp>
      <p:pic>
        <p:nvPicPr>
          <p:cNvPr id="18" name="Picture 17">
            <a:extLst>
              <a:ext uri="{FF2B5EF4-FFF2-40B4-BE49-F238E27FC236}">
                <a16:creationId xmlns:a16="http://schemas.microsoft.com/office/drawing/2014/main" id="{FF70BBE1-1B41-CD0A-EF0A-541A6B0BC87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80914" y="2104887"/>
            <a:ext cx="1611086" cy="319440"/>
          </a:xfrm>
          <a:prstGeom prst="rect">
            <a:avLst/>
          </a:prstGeom>
        </p:spPr>
      </p:pic>
      <p:pic>
        <p:nvPicPr>
          <p:cNvPr id="20" name="Picture 19">
            <a:extLst>
              <a:ext uri="{FF2B5EF4-FFF2-40B4-BE49-F238E27FC236}">
                <a16:creationId xmlns:a16="http://schemas.microsoft.com/office/drawing/2014/main" id="{A1C784D4-78B6-6702-DBBD-7C7AAC078D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23587" y="2213030"/>
            <a:ext cx="1105054" cy="219106"/>
          </a:xfrm>
          <a:prstGeom prst="rect">
            <a:avLst/>
          </a:prstGeom>
        </p:spPr>
      </p:pic>
      <p:pic>
        <p:nvPicPr>
          <p:cNvPr id="22" name="Picture 21">
            <a:extLst>
              <a:ext uri="{FF2B5EF4-FFF2-40B4-BE49-F238E27FC236}">
                <a16:creationId xmlns:a16="http://schemas.microsoft.com/office/drawing/2014/main" id="{B7BD0AAE-9D5C-7939-EDC7-A01A672E4B8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80044" y="2274009"/>
            <a:ext cx="1105054" cy="219106"/>
          </a:xfrm>
          <a:prstGeom prst="rect">
            <a:avLst/>
          </a:prstGeom>
        </p:spPr>
      </p:pic>
      <p:sp>
        <p:nvSpPr>
          <p:cNvPr id="23" name="TextBox 22">
            <a:extLst>
              <a:ext uri="{FF2B5EF4-FFF2-40B4-BE49-F238E27FC236}">
                <a16:creationId xmlns:a16="http://schemas.microsoft.com/office/drawing/2014/main" id="{10D14E0A-ABCA-4348-8CD4-E794D836A70E}"/>
              </a:ext>
            </a:extLst>
          </p:cNvPr>
          <p:cNvSpPr txBox="1"/>
          <p:nvPr/>
        </p:nvSpPr>
        <p:spPr>
          <a:xfrm>
            <a:off x="10508342" y="2282394"/>
            <a:ext cx="1278581" cy="307777"/>
          </a:xfrm>
          <a:prstGeom prst="rect">
            <a:avLst/>
          </a:prstGeom>
          <a:noFill/>
        </p:spPr>
        <p:txBody>
          <a:bodyPr wrap="square" rtlCol="0">
            <a:spAutoFit/>
          </a:bodyPr>
          <a:lstStyle/>
          <a:p>
            <a:r>
              <a:rPr lang="en-AU" sz="1400" dirty="0">
                <a:solidFill>
                  <a:srgbClr val="C00000"/>
                </a:solidFill>
              </a:rPr>
              <a:t>From Left Lung</a:t>
            </a:r>
          </a:p>
        </p:txBody>
      </p:sp>
      <p:sp>
        <p:nvSpPr>
          <p:cNvPr id="24" name="TextBox 23">
            <a:extLst>
              <a:ext uri="{FF2B5EF4-FFF2-40B4-BE49-F238E27FC236}">
                <a16:creationId xmlns:a16="http://schemas.microsoft.com/office/drawing/2014/main" id="{488DA1ED-6577-E83E-B9BD-48BBE13FED39}"/>
              </a:ext>
            </a:extLst>
          </p:cNvPr>
          <p:cNvSpPr txBox="1"/>
          <p:nvPr/>
        </p:nvSpPr>
        <p:spPr>
          <a:xfrm>
            <a:off x="4865270" y="3717022"/>
            <a:ext cx="1423724" cy="307777"/>
          </a:xfrm>
          <a:prstGeom prst="rect">
            <a:avLst/>
          </a:prstGeom>
          <a:noFill/>
        </p:spPr>
        <p:txBody>
          <a:bodyPr wrap="square" rtlCol="0">
            <a:spAutoFit/>
          </a:bodyPr>
          <a:lstStyle/>
          <a:p>
            <a:r>
              <a:rPr lang="en-AU" sz="1400" dirty="0">
                <a:solidFill>
                  <a:srgbClr val="C00000"/>
                </a:solidFill>
              </a:rPr>
              <a:t>From Right Lung</a:t>
            </a:r>
          </a:p>
        </p:txBody>
      </p:sp>
      <p:sp>
        <p:nvSpPr>
          <p:cNvPr id="25" name="TextBox 24">
            <a:extLst>
              <a:ext uri="{FF2B5EF4-FFF2-40B4-BE49-F238E27FC236}">
                <a16:creationId xmlns:a16="http://schemas.microsoft.com/office/drawing/2014/main" id="{53158219-34C4-9602-A6FC-72B42A416957}"/>
              </a:ext>
            </a:extLst>
          </p:cNvPr>
          <p:cNvSpPr txBox="1"/>
          <p:nvPr/>
        </p:nvSpPr>
        <p:spPr>
          <a:xfrm>
            <a:off x="4973644" y="1301773"/>
            <a:ext cx="1423724" cy="307777"/>
          </a:xfrm>
          <a:prstGeom prst="rect">
            <a:avLst/>
          </a:prstGeom>
          <a:noFill/>
        </p:spPr>
        <p:txBody>
          <a:bodyPr wrap="square" rtlCol="0">
            <a:spAutoFit/>
          </a:bodyPr>
          <a:lstStyle/>
          <a:p>
            <a:r>
              <a:rPr lang="en-AU" sz="1400" dirty="0">
                <a:solidFill>
                  <a:schemeClr val="accent6">
                    <a:lumMod val="75000"/>
                  </a:schemeClr>
                </a:solidFill>
              </a:rPr>
              <a:t>To Right Lung</a:t>
            </a:r>
          </a:p>
        </p:txBody>
      </p:sp>
      <p:pic>
        <p:nvPicPr>
          <p:cNvPr id="27" name="Picture 26">
            <a:extLst>
              <a:ext uri="{FF2B5EF4-FFF2-40B4-BE49-F238E27FC236}">
                <a16:creationId xmlns:a16="http://schemas.microsoft.com/office/drawing/2014/main" id="{ADB3D585-54F5-06D7-5671-6D081BAA21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6910" y="1366907"/>
            <a:ext cx="123920" cy="177507"/>
          </a:xfrm>
          <a:prstGeom prst="rect">
            <a:avLst/>
          </a:prstGeom>
        </p:spPr>
      </p:pic>
      <p:pic>
        <p:nvPicPr>
          <p:cNvPr id="28" name="Picture 27">
            <a:extLst>
              <a:ext uri="{FF2B5EF4-FFF2-40B4-BE49-F238E27FC236}">
                <a16:creationId xmlns:a16="http://schemas.microsoft.com/office/drawing/2014/main" id="{6FE67DED-FF87-00F9-EF98-F40BD2E4B6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6175" y="6030951"/>
            <a:ext cx="123920" cy="177507"/>
          </a:xfrm>
          <a:prstGeom prst="rect">
            <a:avLst/>
          </a:prstGeom>
        </p:spPr>
      </p:pic>
      <p:sp>
        <p:nvSpPr>
          <p:cNvPr id="2" name="Action Button: Return 1">
            <a:hlinkClick r:id="rId6" action="ppaction://hlinksldjump" highlightClick="1"/>
            <a:extLst>
              <a:ext uri="{FF2B5EF4-FFF2-40B4-BE49-F238E27FC236}">
                <a16:creationId xmlns:a16="http://schemas.microsoft.com/office/drawing/2014/main" id="{469DB0F4-FC70-0387-27F5-EA8F46357B7F}"/>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2101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D058E-D131-DCED-85FA-37DBAA7DFE99}"/>
            </a:ext>
          </a:extLst>
        </p:cNvPr>
        <p:cNvGrpSpPr/>
        <p:nvPr/>
      </p:nvGrpSpPr>
      <p:grpSpPr>
        <a:xfrm>
          <a:off x="0" y="0"/>
          <a:ext cx="0" cy="0"/>
          <a:chOff x="0" y="0"/>
          <a:chExt cx="0" cy="0"/>
        </a:xfrm>
      </p:grpSpPr>
      <p:pic>
        <p:nvPicPr>
          <p:cNvPr id="6148" name="Picture 4" descr="Pathway of Blood Flow Through the Heart Diagram | Quizlet">
            <a:extLst>
              <a:ext uri="{FF2B5EF4-FFF2-40B4-BE49-F238E27FC236}">
                <a16:creationId xmlns:a16="http://schemas.microsoft.com/office/drawing/2014/main" id="{A07DE486-EE16-A662-5B2E-01079BAC0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607" y="0"/>
            <a:ext cx="7351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2ECC67A5-46DE-88A6-CA69-FA62E1631DC1}"/>
              </a:ext>
            </a:extLst>
          </p:cNvPr>
          <p:cNvSpPr>
            <a:spLocks noGrp="1"/>
          </p:cNvSpPr>
          <p:nvPr>
            <p:ph type="title"/>
          </p:nvPr>
        </p:nvSpPr>
        <p:spPr>
          <a:xfrm>
            <a:off x="-2" y="-73871"/>
            <a:ext cx="6096002" cy="1584779"/>
          </a:xfrm>
        </p:spPr>
        <p:txBody>
          <a:bodyPr>
            <a:normAutofit/>
          </a:bodyPr>
          <a:lstStyle/>
          <a:p>
            <a:r>
              <a:rPr lang="en-AU" dirty="0"/>
              <a:t>The cardiovascular system</a:t>
            </a:r>
            <a:br>
              <a:rPr lang="en-AU" dirty="0"/>
            </a:br>
            <a:r>
              <a:rPr lang="en-AU" sz="3200" dirty="0"/>
              <a:t> </a:t>
            </a:r>
            <a:r>
              <a:rPr lang="en-US" sz="3200" dirty="0"/>
              <a:t>The pathway of blood through the heart</a:t>
            </a:r>
            <a:endParaRPr lang="en-AU" sz="3200" dirty="0"/>
          </a:p>
        </p:txBody>
      </p:sp>
      <p:sp>
        <p:nvSpPr>
          <p:cNvPr id="7" name="TextBox 6">
            <a:extLst>
              <a:ext uri="{FF2B5EF4-FFF2-40B4-BE49-F238E27FC236}">
                <a16:creationId xmlns:a16="http://schemas.microsoft.com/office/drawing/2014/main" id="{34C8322B-CF88-5877-363B-64B2E1CD98C6}"/>
              </a:ext>
            </a:extLst>
          </p:cNvPr>
          <p:cNvSpPr txBox="1"/>
          <p:nvPr/>
        </p:nvSpPr>
        <p:spPr>
          <a:xfrm>
            <a:off x="6342743" y="6400283"/>
            <a:ext cx="6096000" cy="369332"/>
          </a:xfrm>
          <a:prstGeom prst="rect">
            <a:avLst/>
          </a:prstGeom>
          <a:noFill/>
        </p:spPr>
        <p:txBody>
          <a:bodyPr wrap="square">
            <a:spAutoFit/>
          </a:bodyPr>
          <a:lstStyle/>
          <a:p>
            <a:r>
              <a:rPr lang="en-AU" dirty="0">
                <a:hlinkClick r:id="rId3"/>
              </a:rPr>
              <a:t>https://www.youtube.com/watch?v=jBt5jZSWhMI</a:t>
            </a:r>
            <a:endParaRPr lang="en-AU" dirty="0"/>
          </a:p>
        </p:txBody>
      </p:sp>
      <p:sp>
        <p:nvSpPr>
          <p:cNvPr id="12" name="TextBox 11">
            <a:extLst>
              <a:ext uri="{FF2B5EF4-FFF2-40B4-BE49-F238E27FC236}">
                <a16:creationId xmlns:a16="http://schemas.microsoft.com/office/drawing/2014/main" id="{04FB23B2-3E3B-93D2-93CC-B789B3BD87C0}"/>
              </a:ext>
            </a:extLst>
          </p:cNvPr>
          <p:cNvSpPr txBox="1"/>
          <p:nvPr/>
        </p:nvSpPr>
        <p:spPr>
          <a:xfrm>
            <a:off x="8903220" y="233528"/>
            <a:ext cx="975046" cy="307777"/>
          </a:xfrm>
          <a:prstGeom prst="rect">
            <a:avLst/>
          </a:prstGeom>
          <a:noFill/>
        </p:spPr>
        <p:txBody>
          <a:bodyPr wrap="square" rtlCol="0">
            <a:spAutoFit/>
          </a:bodyPr>
          <a:lstStyle/>
          <a:p>
            <a:r>
              <a:rPr lang="en-AU" sz="1400" dirty="0">
                <a:solidFill>
                  <a:srgbClr val="C00000"/>
                </a:solidFill>
              </a:rPr>
              <a:t>To body</a:t>
            </a:r>
          </a:p>
        </p:txBody>
      </p:sp>
      <p:sp>
        <p:nvSpPr>
          <p:cNvPr id="13" name="TextBox 12">
            <a:extLst>
              <a:ext uri="{FF2B5EF4-FFF2-40B4-BE49-F238E27FC236}">
                <a16:creationId xmlns:a16="http://schemas.microsoft.com/office/drawing/2014/main" id="{AC97C15F-48D2-F122-AD53-CF7ADB4D8F19}"/>
              </a:ext>
            </a:extLst>
          </p:cNvPr>
          <p:cNvSpPr txBox="1"/>
          <p:nvPr/>
        </p:nvSpPr>
        <p:spPr>
          <a:xfrm>
            <a:off x="6698735" y="387416"/>
            <a:ext cx="975046" cy="738664"/>
          </a:xfrm>
          <a:prstGeom prst="rect">
            <a:avLst/>
          </a:prstGeom>
          <a:noFill/>
        </p:spPr>
        <p:txBody>
          <a:bodyPr wrap="square" rtlCol="0">
            <a:spAutoFit/>
          </a:bodyPr>
          <a:lstStyle/>
          <a:p>
            <a:r>
              <a:rPr lang="en-AU" sz="1400" dirty="0">
                <a:solidFill>
                  <a:schemeClr val="accent6">
                    <a:lumMod val="75000"/>
                  </a:schemeClr>
                </a:solidFill>
              </a:rPr>
              <a:t>From Upper body</a:t>
            </a:r>
          </a:p>
        </p:txBody>
      </p:sp>
      <p:sp>
        <p:nvSpPr>
          <p:cNvPr id="14" name="TextBox 13">
            <a:extLst>
              <a:ext uri="{FF2B5EF4-FFF2-40B4-BE49-F238E27FC236}">
                <a16:creationId xmlns:a16="http://schemas.microsoft.com/office/drawing/2014/main" id="{28970D70-CB1F-946F-3A8D-AADA3FBD4BC9}"/>
              </a:ext>
            </a:extLst>
          </p:cNvPr>
          <p:cNvSpPr txBox="1"/>
          <p:nvPr/>
        </p:nvSpPr>
        <p:spPr>
          <a:xfrm>
            <a:off x="5723689" y="6030951"/>
            <a:ext cx="975046" cy="738664"/>
          </a:xfrm>
          <a:prstGeom prst="rect">
            <a:avLst/>
          </a:prstGeom>
          <a:noFill/>
        </p:spPr>
        <p:txBody>
          <a:bodyPr wrap="square" rtlCol="0">
            <a:spAutoFit/>
          </a:bodyPr>
          <a:lstStyle/>
          <a:p>
            <a:r>
              <a:rPr lang="en-AU" sz="1400" dirty="0">
                <a:solidFill>
                  <a:schemeClr val="accent6">
                    <a:lumMod val="75000"/>
                  </a:schemeClr>
                </a:solidFill>
              </a:rPr>
              <a:t>From Lower body</a:t>
            </a:r>
          </a:p>
        </p:txBody>
      </p:sp>
      <p:sp>
        <p:nvSpPr>
          <p:cNvPr id="15" name="TextBox 14">
            <a:extLst>
              <a:ext uri="{FF2B5EF4-FFF2-40B4-BE49-F238E27FC236}">
                <a16:creationId xmlns:a16="http://schemas.microsoft.com/office/drawing/2014/main" id="{33B2FEAA-5749-0967-ACD0-34AE2142E700}"/>
              </a:ext>
            </a:extLst>
          </p:cNvPr>
          <p:cNvSpPr txBox="1"/>
          <p:nvPr/>
        </p:nvSpPr>
        <p:spPr>
          <a:xfrm>
            <a:off x="10580914" y="1747218"/>
            <a:ext cx="1133438" cy="307777"/>
          </a:xfrm>
          <a:prstGeom prst="rect">
            <a:avLst/>
          </a:prstGeom>
          <a:noFill/>
        </p:spPr>
        <p:txBody>
          <a:bodyPr wrap="square" rtlCol="0">
            <a:spAutoFit/>
          </a:bodyPr>
          <a:lstStyle/>
          <a:p>
            <a:r>
              <a:rPr lang="en-AU" sz="1400" dirty="0">
                <a:solidFill>
                  <a:schemeClr val="accent6">
                    <a:lumMod val="75000"/>
                  </a:schemeClr>
                </a:solidFill>
              </a:rPr>
              <a:t>To Left Lung</a:t>
            </a:r>
          </a:p>
        </p:txBody>
      </p:sp>
      <p:pic>
        <p:nvPicPr>
          <p:cNvPr id="18" name="Picture 17">
            <a:extLst>
              <a:ext uri="{FF2B5EF4-FFF2-40B4-BE49-F238E27FC236}">
                <a16:creationId xmlns:a16="http://schemas.microsoft.com/office/drawing/2014/main" id="{ADC19E01-4AD2-2783-793D-14A603FC1D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80914" y="2104887"/>
            <a:ext cx="1611086" cy="319440"/>
          </a:xfrm>
          <a:prstGeom prst="rect">
            <a:avLst/>
          </a:prstGeom>
        </p:spPr>
      </p:pic>
      <p:pic>
        <p:nvPicPr>
          <p:cNvPr id="20" name="Picture 19">
            <a:extLst>
              <a:ext uri="{FF2B5EF4-FFF2-40B4-BE49-F238E27FC236}">
                <a16:creationId xmlns:a16="http://schemas.microsoft.com/office/drawing/2014/main" id="{34E0A968-7252-519B-D4B2-268D509CE4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23587" y="2213030"/>
            <a:ext cx="1105054" cy="219106"/>
          </a:xfrm>
          <a:prstGeom prst="rect">
            <a:avLst/>
          </a:prstGeom>
        </p:spPr>
      </p:pic>
      <p:pic>
        <p:nvPicPr>
          <p:cNvPr id="22" name="Picture 21">
            <a:extLst>
              <a:ext uri="{FF2B5EF4-FFF2-40B4-BE49-F238E27FC236}">
                <a16:creationId xmlns:a16="http://schemas.microsoft.com/office/drawing/2014/main" id="{15F85231-20D0-61D2-A602-089E0C9D0B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80044" y="2274009"/>
            <a:ext cx="1105054" cy="219106"/>
          </a:xfrm>
          <a:prstGeom prst="rect">
            <a:avLst/>
          </a:prstGeom>
        </p:spPr>
      </p:pic>
      <p:sp>
        <p:nvSpPr>
          <p:cNvPr id="23" name="TextBox 22">
            <a:extLst>
              <a:ext uri="{FF2B5EF4-FFF2-40B4-BE49-F238E27FC236}">
                <a16:creationId xmlns:a16="http://schemas.microsoft.com/office/drawing/2014/main" id="{8CC23201-1BF7-2117-A643-966DC3FE976E}"/>
              </a:ext>
            </a:extLst>
          </p:cNvPr>
          <p:cNvSpPr txBox="1"/>
          <p:nvPr/>
        </p:nvSpPr>
        <p:spPr>
          <a:xfrm>
            <a:off x="10508342" y="2282394"/>
            <a:ext cx="1278581" cy="307777"/>
          </a:xfrm>
          <a:prstGeom prst="rect">
            <a:avLst/>
          </a:prstGeom>
          <a:noFill/>
        </p:spPr>
        <p:txBody>
          <a:bodyPr wrap="square" rtlCol="0">
            <a:spAutoFit/>
          </a:bodyPr>
          <a:lstStyle/>
          <a:p>
            <a:r>
              <a:rPr lang="en-AU" sz="1400" dirty="0">
                <a:solidFill>
                  <a:srgbClr val="C00000"/>
                </a:solidFill>
              </a:rPr>
              <a:t>From Left Lung</a:t>
            </a:r>
          </a:p>
        </p:txBody>
      </p:sp>
      <p:sp>
        <p:nvSpPr>
          <p:cNvPr id="24" name="TextBox 23">
            <a:extLst>
              <a:ext uri="{FF2B5EF4-FFF2-40B4-BE49-F238E27FC236}">
                <a16:creationId xmlns:a16="http://schemas.microsoft.com/office/drawing/2014/main" id="{80220D5D-24DC-86A2-03CB-867F1DDA17F0}"/>
              </a:ext>
            </a:extLst>
          </p:cNvPr>
          <p:cNvSpPr txBox="1"/>
          <p:nvPr/>
        </p:nvSpPr>
        <p:spPr>
          <a:xfrm>
            <a:off x="4865270" y="3717022"/>
            <a:ext cx="1423724" cy="307777"/>
          </a:xfrm>
          <a:prstGeom prst="rect">
            <a:avLst/>
          </a:prstGeom>
          <a:noFill/>
        </p:spPr>
        <p:txBody>
          <a:bodyPr wrap="square" rtlCol="0">
            <a:spAutoFit/>
          </a:bodyPr>
          <a:lstStyle/>
          <a:p>
            <a:r>
              <a:rPr lang="en-AU" sz="1400" dirty="0">
                <a:solidFill>
                  <a:srgbClr val="C00000"/>
                </a:solidFill>
              </a:rPr>
              <a:t>From Right Lung</a:t>
            </a:r>
          </a:p>
        </p:txBody>
      </p:sp>
      <p:sp>
        <p:nvSpPr>
          <p:cNvPr id="25" name="TextBox 24">
            <a:extLst>
              <a:ext uri="{FF2B5EF4-FFF2-40B4-BE49-F238E27FC236}">
                <a16:creationId xmlns:a16="http://schemas.microsoft.com/office/drawing/2014/main" id="{4CE8652F-6195-F76E-38D5-39DDC298FDB5}"/>
              </a:ext>
            </a:extLst>
          </p:cNvPr>
          <p:cNvSpPr txBox="1"/>
          <p:nvPr/>
        </p:nvSpPr>
        <p:spPr>
          <a:xfrm>
            <a:off x="4973644" y="1301773"/>
            <a:ext cx="1423724" cy="307777"/>
          </a:xfrm>
          <a:prstGeom prst="rect">
            <a:avLst/>
          </a:prstGeom>
          <a:noFill/>
        </p:spPr>
        <p:txBody>
          <a:bodyPr wrap="square" rtlCol="0">
            <a:spAutoFit/>
          </a:bodyPr>
          <a:lstStyle/>
          <a:p>
            <a:r>
              <a:rPr lang="en-AU" sz="1400" dirty="0">
                <a:solidFill>
                  <a:schemeClr val="accent6">
                    <a:lumMod val="75000"/>
                  </a:schemeClr>
                </a:solidFill>
              </a:rPr>
              <a:t>To Right Lung</a:t>
            </a:r>
          </a:p>
        </p:txBody>
      </p:sp>
      <p:pic>
        <p:nvPicPr>
          <p:cNvPr id="27" name="Picture 26">
            <a:extLst>
              <a:ext uri="{FF2B5EF4-FFF2-40B4-BE49-F238E27FC236}">
                <a16:creationId xmlns:a16="http://schemas.microsoft.com/office/drawing/2014/main" id="{A11858C1-3BF4-36CE-AD27-88FE8B6ECB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6910" y="1366907"/>
            <a:ext cx="123920" cy="177507"/>
          </a:xfrm>
          <a:prstGeom prst="rect">
            <a:avLst/>
          </a:prstGeom>
        </p:spPr>
      </p:pic>
      <p:pic>
        <p:nvPicPr>
          <p:cNvPr id="28" name="Picture 27">
            <a:extLst>
              <a:ext uri="{FF2B5EF4-FFF2-40B4-BE49-F238E27FC236}">
                <a16:creationId xmlns:a16="http://schemas.microsoft.com/office/drawing/2014/main" id="{ED7BA32F-A283-4762-88EE-C6C78D8992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6175" y="6030951"/>
            <a:ext cx="123920" cy="177507"/>
          </a:xfrm>
          <a:prstGeom prst="rect">
            <a:avLst/>
          </a:prstGeom>
        </p:spPr>
      </p:pic>
      <p:sp>
        <p:nvSpPr>
          <p:cNvPr id="3" name="TextBox 2">
            <a:extLst>
              <a:ext uri="{FF2B5EF4-FFF2-40B4-BE49-F238E27FC236}">
                <a16:creationId xmlns:a16="http://schemas.microsoft.com/office/drawing/2014/main" id="{EB8C3159-4C89-945B-784F-30AB434029DA}"/>
              </a:ext>
            </a:extLst>
          </p:cNvPr>
          <p:cNvSpPr txBox="1"/>
          <p:nvPr/>
        </p:nvSpPr>
        <p:spPr>
          <a:xfrm>
            <a:off x="1" y="1406422"/>
            <a:ext cx="4973644" cy="5016758"/>
          </a:xfrm>
          <a:prstGeom prst="rect">
            <a:avLst/>
          </a:prstGeom>
          <a:noFill/>
        </p:spPr>
        <p:txBody>
          <a:bodyPr wrap="square">
            <a:spAutoFit/>
          </a:bodyPr>
          <a:lstStyle/>
          <a:p>
            <a:r>
              <a:rPr lang="en-US" sz="2000" dirty="0"/>
              <a:t>The pathway of the blood:</a:t>
            </a:r>
          </a:p>
          <a:p>
            <a:r>
              <a:rPr lang="en-US" sz="2000" dirty="0"/>
              <a:t>1. </a:t>
            </a:r>
            <a:r>
              <a:rPr lang="en-US" sz="2000" dirty="0">
                <a:solidFill>
                  <a:schemeClr val="accent6">
                    <a:lumMod val="75000"/>
                  </a:schemeClr>
                </a:solidFill>
              </a:rPr>
              <a:t>Deoxygenated blood </a:t>
            </a:r>
            <a:r>
              <a:rPr lang="en-US" sz="2000" dirty="0"/>
              <a:t>from the body via the superior and inferior vena cava.</a:t>
            </a:r>
          </a:p>
          <a:p>
            <a:r>
              <a:rPr lang="en-US" sz="2000" dirty="0"/>
              <a:t>2. The blood then enters the right atrium where it is pumped through the right AV valve (tricuspid valve) to the right ventricle.</a:t>
            </a:r>
          </a:p>
          <a:p>
            <a:r>
              <a:rPr lang="en-US" sz="2000" dirty="0"/>
              <a:t>3. The right ventricle then pumps the </a:t>
            </a:r>
            <a:r>
              <a:rPr lang="en-US" sz="2000" dirty="0">
                <a:solidFill>
                  <a:schemeClr val="accent6">
                    <a:lumMod val="75000"/>
                  </a:schemeClr>
                </a:solidFill>
              </a:rPr>
              <a:t>deoxygenated blood </a:t>
            </a:r>
            <a:r>
              <a:rPr lang="en-US" sz="2000" dirty="0"/>
              <a:t>through the pulmonary valve.</a:t>
            </a:r>
          </a:p>
          <a:p>
            <a:r>
              <a:rPr lang="en-US" sz="2000" dirty="0"/>
              <a:t>4. The blood is then pumped through to the pulmonary arteries.</a:t>
            </a:r>
          </a:p>
          <a:p>
            <a:r>
              <a:rPr lang="en-US" sz="2000" dirty="0"/>
              <a:t>5. The left and right pulmonary arteries transport the </a:t>
            </a:r>
            <a:r>
              <a:rPr lang="en-US" sz="2000" dirty="0">
                <a:solidFill>
                  <a:schemeClr val="accent6">
                    <a:lumMod val="75000"/>
                  </a:schemeClr>
                </a:solidFill>
              </a:rPr>
              <a:t>deoxygenated blood </a:t>
            </a:r>
            <a:r>
              <a:rPr lang="en-US" sz="2000" dirty="0"/>
              <a:t>to the left and right lung where the exchange of </a:t>
            </a:r>
            <a:r>
              <a:rPr lang="en-US" sz="2000" dirty="0">
                <a:solidFill>
                  <a:schemeClr val="accent6">
                    <a:lumMod val="75000"/>
                  </a:schemeClr>
                </a:solidFill>
              </a:rPr>
              <a:t>carbon dioxide</a:t>
            </a:r>
            <a:r>
              <a:rPr lang="en-US" sz="2000" dirty="0"/>
              <a:t> and </a:t>
            </a:r>
            <a:r>
              <a:rPr lang="en-US" sz="2000" dirty="0">
                <a:solidFill>
                  <a:srgbClr val="C00000"/>
                </a:solidFill>
              </a:rPr>
              <a:t>oxygen</a:t>
            </a:r>
            <a:r>
              <a:rPr lang="en-US" sz="2000" dirty="0"/>
              <a:t> can take place. </a:t>
            </a:r>
            <a:r>
              <a:rPr lang="en-US" sz="2000" dirty="0">
                <a:solidFill>
                  <a:schemeClr val="accent6">
                    <a:lumMod val="75000"/>
                  </a:schemeClr>
                </a:solidFill>
              </a:rPr>
              <a:t>Carbon dioxide</a:t>
            </a:r>
            <a:r>
              <a:rPr lang="en-US" sz="2000" dirty="0"/>
              <a:t> exits the blood and </a:t>
            </a:r>
            <a:r>
              <a:rPr lang="en-US" sz="2000" dirty="0">
                <a:solidFill>
                  <a:srgbClr val="C00000"/>
                </a:solidFill>
              </a:rPr>
              <a:t>oxygen</a:t>
            </a:r>
            <a:r>
              <a:rPr lang="en-US" sz="2000" dirty="0"/>
              <a:t> enters.</a:t>
            </a:r>
          </a:p>
        </p:txBody>
      </p:sp>
      <p:sp>
        <p:nvSpPr>
          <p:cNvPr id="2" name="Action Button: Return 1">
            <a:hlinkClick r:id="rId6" action="ppaction://hlinksldjump" highlightClick="1"/>
            <a:extLst>
              <a:ext uri="{FF2B5EF4-FFF2-40B4-BE49-F238E27FC236}">
                <a16:creationId xmlns:a16="http://schemas.microsoft.com/office/drawing/2014/main" id="{7DFAB5D9-EA47-DBB0-0D35-05004710C0C2}"/>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35219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AA558-893B-B6A4-51B8-03E3F62CEC4C}"/>
            </a:ext>
          </a:extLst>
        </p:cNvPr>
        <p:cNvGrpSpPr/>
        <p:nvPr/>
      </p:nvGrpSpPr>
      <p:grpSpPr>
        <a:xfrm>
          <a:off x="0" y="0"/>
          <a:ext cx="0" cy="0"/>
          <a:chOff x="0" y="0"/>
          <a:chExt cx="0" cy="0"/>
        </a:xfrm>
      </p:grpSpPr>
      <p:pic>
        <p:nvPicPr>
          <p:cNvPr id="6148" name="Picture 4" descr="Pathway of Blood Flow Through the Heart Diagram | Quizlet">
            <a:extLst>
              <a:ext uri="{FF2B5EF4-FFF2-40B4-BE49-F238E27FC236}">
                <a16:creationId xmlns:a16="http://schemas.microsoft.com/office/drawing/2014/main" id="{ED0CF5F6-D72F-F352-4F48-9FEBA91325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607" y="0"/>
            <a:ext cx="7351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374DB00-6C67-B861-75BE-0395216C1717}"/>
              </a:ext>
            </a:extLst>
          </p:cNvPr>
          <p:cNvSpPr>
            <a:spLocks noGrp="1"/>
          </p:cNvSpPr>
          <p:nvPr>
            <p:ph type="title"/>
          </p:nvPr>
        </p:nvSpPr>
        <p:spPr>
          <a:xfrm>
            <a:off x="-2" y="-73871"/>
            <a:ext cx="6096002" cy="1584779"/>
          </a:xfrm>
        </p:spPr>
        <p:txBody>
          <a:bodyPr>
            <a:normAutofit/>
          </a:bodyPr>
          <a:lstStyle/>
          <a:p>
            <a:r>
              <a:rPr lang="en-AU" dirty="0"/>
              <a:t>The cardiovascular system</a:t>
            </a:r>
            <a:br>
              <a:rPr lang="en-AU" dirty="0"/>
            </a:br>
            <a:r>
              <a:rPr lang="en-AU" sz="3200" dirty="0"/>
              <a:t> </a:t>
            </a:r>
            <a:r>
              <a:rPr lang="en-US" sz="3200" dirty="0"/>
              <a:t>The pathway of blood through the heart</a:t>
            </a:r>
            <a:endParaRPr lang="en-AU" sz="3200" dirty="0"/>
          </a:p>
        </p:txBody>
      </p:sp>
      <p:sp>
        <p:nvSpPr>
          <p:cNvPr id="7" name="TextBox 6">
            <a:extLst>
              <a:ext uri="{FF2B5EF4-FFF2-40B4-BE49-F238E27FC236}">
                <a16:creationId xmlns:a16="http://schemas.microsoft.com/office/drawing/2014/main" id="{A873CD67-FAC1-93BF-5974-39706428362F}"/>
              </a:ext>
            </a:extLst>
          </p:cNvPr>
          <p:cNvSpPr txBox="1"/>
          <p:nvPr/>
        </p:nvSpPr>
        <p:spPr>
          <a:xfrm>
            <a:off x="6342743" y="6400283"/>
            <a:ext cx="6096000" cy="369332"/>
          </a:xfrm>
          <a:prstGeom prst="rect">
            <a:avLst/>
          </a:prstGeom>
          <a:noFill/>
        </p:spPr>
        <p:txBody>
          <a:bodyPr wrap="square">
            <a:spAutoFit/>
          </a:bodyPr>
          <a:lstStyle/>
          <a:p>
            <a:r>
              <a:rPr lang="en-AU" dirty="0">
                <a:hlinkClick r:id="rId3"/>
              </a:rPr>
              <a:t>https://www.youtube.com/watch?v=jBt5jZSWhMI</a:t>
            </a:r>
            <a:endParaRPr lang="en-AU" dirty="0"/>
          </a:p>
        </p:txBody>
      </p:sp>
      <p:sp>
        <p:nvSpPr>
          <p:cNvPr id="12" name="TextBox 11">
            <a:extLst>
              <a:ext uri="{FF2B5EF4-FFF2-40B4-BE49-F238E27FC236}">
                <a16:creationId xmlns:a16="http://schemas.microsoft.com/office/drawing/2014/main" id="{AFE70FB2-B4F0-F089-4115-FFFB33F2BC15}"/>
              </a:ext>
            </a:extLst>
          </p:cNvPr>
          <p:cNvSpPr txBox="1"/>
          <p:nvPr/>
        </p:nvSpPr>
        <p:spPr>
          <a:xfrm>
            <a:off x="8903220" y="233528"/>
            <a:ext cx="975046" cy="307777"/>
          </a:xfrm>
          <a:prstGeom prst="rect">
            <a:avLst/>
          </a:prstGeom>
          <a:noFill/>
        </p:spPr>
        <p:txBody>
          <a:bodyPr wrap="square" rtlCol="0">
            <a:spAutoFit/>
          </a:bodyPr>
          <a:lstStyle/>
          <a:p>
            <a:r>
              <a:rPr lang="en-AU" sz="1400" dirty="0">
                <a:solidFill>
                  <a:srgbClr val="C00000"/>
                </a:solidFill>
              </a:rPr>
              <a:t>To body</a:t>
            </a:r>
          </a:p>
        </p:txBody>
      </p:sp>
      <p:sp>
        <p:nvSpPr>
          <p:cNvPr id="13" name="TextBox 12">
            <a:extLst>
              <a:ext uri="{FF2B5EF4-FFF2-40B4-BE49-F238E27FC236}">
                <a16:creationId xmlns:a16="http://schemas.microsoft.com/office/drawing/2014/main" id="{45975E0C-7767-DA43-C5EA-55EA2D4B3624}"/>
              </a:ext>
            </a:extLst>
          </p:cNvPr>
          <p:cNvSpPr txBox="1"/>
          <p:nvPr/>
        </p:nvSpPr>
        <p:spPr>
          <a:xfrm>
            <a:off x="6698735" y="387416"/>
            <a:ext cx="975046" cy="738664"/>
          </a:xfrm>
          <a:prstGeom prst="rect">
            <a:avLst/>
          </a:prstGeom>
          <a:noFill/>
        </p:spPr>
        <p:txBody>
          <a:bodyPr wrap="square" rtlCol="0">
            <a:spAutoFit/>
          </a:bodyPr>
          <a:lstStyle/>
          <a:p>
            <a:r>
              <a:rPr lang="en-AU" sz="1400" dirty="0">
                <a:solidFill>
                  <a:schemeClr val="accent6">
                    <a:lumMod val="75000"/>
                  </a:schemeClr>
                </a:solidFill>
              </a:rPr>
              <a:t>From Upper body</a:t>
            </a:r>
          </a:p>
        </p:txBody>
      </p:sp>
      <p:sp>
        <p:nvSpPr>
          <p:cNvPr id="14" name="TextBox 13">
            <a:extLst>
              <a:ext uri="{FF2B5EF4-FFF2-40B4-BE49-F238E27FC236}">
                <a16:creationId xmlns:a16="http://schemas.microsoft.com/office/drawing/2014/main" id="{270F771B-24AE-5DFD-AC86-30769FAAFC67}"/>
              </a:ext>
            </a:extLst>
          </p:cNvPr>
          <p:cNvSpPr txBox="1"/>
          <p:nvPr/>
        </p:nvSpPr>
        <p:spPr>
          <a:xfrm>
            <a:off x="5723689" y="6030951"/>
            <a:ext cx="975046" cy="738664"/>
          </a:xfrm>
          <a:prstGeom prst="rect">
            <a:avLst/>
          </a:prstGeom>
          <a:noFill/>
        </p:spPr>
        <p:txBody>
          <a:bodyPr wrap="square" rtlCol="0">
            <a:spAutoFit/>
          </a:bodyPr>
          <a:lstStyle/>
          <a:p>
            <a:r>
              <a:rPr lang="en-AU" sz="1400" dirty="0">
                <a:solidFill>
                  <a:schemeClr val="accent6">
                    <a:lumMod val="75000"/>
                  </a:schemeClr>
                </a:solidFill>
              </a:rPr>
              <a:t>From Lower body</a:t>
            </a:r>
          </a:p>
        </p:txBody>
      </p:sp>
      <p:sp>
        <p:nvSpPr>
          <p:cNvPr id="15" name="TextBox 14">
            <a:extLst>
              <a:ext uri="{FF2B5EF4-FFF2-40B4-BE49-F238E27FC236}">
                <a16:creationId xmlns:a16="http://schemas.microsoft.com/office/drawing/2014/main" id="{FBA1F2A4-9E3B-86FD-31CA-0888EE7D97A4}"/>
              </a:ext>
            </a:extLst>
          </p:cNvPr>
          <p:cNvSpPr txBox="1"/>
          <p:nvPr/>
        </p:nvSpPr>
        <p:spPr>
          <a:xfrm>
            <a:off x="10580914" y="1747218"/>
            <a:ext cx="1133438" cy="307777"/>
          </a:xfrm>
          <a:prstGeom prst="rect">
            <a:avLst/>
          </a:prstGeom>
          <a:noFill/>
        </p:spPr>
        <p:txBody>
          <a:bodyPr wrap="square" rtlCol="0">
            <a:spAutoFit/>
          </a:bodyPr>
          <a:lstStyle/>
          <a:p>
            <a:r>
              <a:rPr lang="en-AU" sz="1400" dirty="0">
                <a:solidFill>
                  <a:schemeClr val="accent6">
                    <a:lumMod val="75000"/>
                  </a:schemeClr>
                </a:solidFill>
              </a:rPr>
              <a:t>To Left Lung</a:t>
            </a:r>
          </a:p>
        </p:txBody>
      </p:sp>
      <p:pic>
        <p:nvPicPr>
          <p:cNvPr id="18" name="Picture 17">
            <a:extLst>
              <a:ext uri="{FF2B5EF4-FFF2-40B4-BE49-F238E27FC236}">
                <a16:creationId xmlns:a16="http://schemas.microsoft.com/office/drawing/2014/main" id="{F60B6601-8687-639B-233D-535DFDB707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580914" y="2104887"/>
            <a:ext cx="1611086" cy="319440"/>
          </a:xfrm>
          <a:prstGeom prst="rect">
            <a:avLst/>
          </a:prstGeom>
        </p:spPr>
      </p:pic>
      <p:pic>
        <p:nvPicPr>
          <p:cNvPr id="20" name="Picture 19">
            <a:extLst>
              <a:ext uri="{FF2B5EF4-FFF2-40B4-BE49-F238E27FC236}">
                <a16:creationId xmlns:a16="http://schemas.microsoft.com/office/drawing/2014/main" id="{6D987594-7500-62C2-ABC6-793197CD52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723587" y="2213030"/>
            <a:ext cx="1105054" cy="219106"/>
          </a:xfrm>
          <a:prstGeom prst="rect">
            <a:avLst/>
          </a:prstGeom>
        </p:spPr>
      </p:pic>
      <p:pic>
        <p:nvPicPr>
          <p:cNvPr id="22" name="Picture 21">
            <a:extLst>
              <a:ext uri="{FF2B5EF4-FFF2-40B4-BE49-F238E27FC236}">
                <a16:creationId xmlns:a16="http://schemas.microsoft.com/office/drawing/2014/main" id="{C37E873F-1B26-B312-4A7B-E99ED1C268C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80044" y="2274009"/>
            <a:ext cx="1105054" cy="219106"/>
          </a:xfrm>
          <a:prstGeom prst="rect">
            <a:avLst/>
          </a:prstGeom>
        </p:spPr>
      </p:pic>
      <p:sp>
        <p:nvSpPr>
          <p:cNvPr id="23" name="TextBox 22">
            <a:extLst>
              <a:ext uri="{FF2B5EF4-FFF2-40B4-BE49-F238E27FC236}">
                <a16:creationId xmlns:a16="http://schemas.microsoft.com/office/drawing/2014/main" id="{2A528924-991E-8883-E367-D5BD9690B24B}"/>
              </a:ext>
            </a:extLst>
          </p:cNvPr>
          <p:cNvSpPr txBox="1"/>
          <p:nvPr/>
        </p:nvSpPr>
        <p:spPr>
          <a:xfrm>
            <a:off x="10508342" y="2282394"/>
            <a:ext cx="1278581" cy="307777"/>
          </a:xfrm>
          <a:prstGeom prst="rect">
            <a:avLst/>
          </a:prstGeom>
          <a:noFill/>
        </p:spPr>
        <p:txBody>
          <a:bodyPr wrap="square" rtlCol="0">
            <a:spAutoFit/>
          </a:bodyPr>
          <a:lstStyle/>
          <a:p>
            <a:r>
              <a:rPr lang="en-AU" sz="1400" dirty="0">
                <a:solidFill>
                  <a:srgbClr val="C00000"/>
                </a:solidFill>
              </a:rPr>
              <a:t>From Left Lung</a:t>
            </a:r>
          </a:p>
        </p:txBody>
      </p:sp>
      <p:sp>
        <p:nvSpPr>
          <p:cNvPr id="24" name="TextBox 23">
            <a:extLst>
              <a:ext uri="{FF2B5EF4-FFF2-40B4-BE49-F238E27FC236}">
                <a16:creationId xmlns:a16="http://schemas.microsoft.com/office/drawing/2014/main" id="{71BCD8D5-9547-665F-6832-34362CA1BE11}"/>
              </a:ext>
            </a:extLst>
          </p:cNvPr>
          <p:cNvSpPr txBox="1"/>
          <p:nvPr/>
        </p:nvSpPr>
        <p:spPr>
          <a:xfrm>
            <a:off x="4865270" y="3717022"/>
            <a:ext cx="1423724" cy="307777"/>
          </a:xfrm>
          <a:prstGeom prst="rect">
            <a:avLst/>
          </a:prstGeom>
          <a:noFill/>
        </p:spPr>
        <p:txBody>
          <a:bodyPr wrap="square" rtlCol="0">
            <a:spAutoFit/>
          </a:bodyPr>
          <a:lstStyle/>
          <a:p>
            <a:r>
              <a:rPr lang="en-AU" sz="1400" dirty="0">
                <a:solidFill>
                  <a:srgbClr val="C00000"/>
                </a:solidFill>
              </a:rPr>
              <a:t>From Right Lung</a:t>
            </a:r>
          </a:p>
        </p:txBody>
      </p:sp>
      <p:sp>
        <p:nvSpPr>
          <p:cNvPr id="25" name="TextBox 24">
            <a:extLst>
              <a:ext uri="{FF2B5EF4-FFF2-40B4-BE49-F238E27FC236}">
                <a16:creationId xmlns:a16="http://schemas.microsoft.com/office/drawing/2014/main" id="{AC66BB1A-03F1-C252-43FF-8CCFCC0D735B}"/>
              </a:ext>
            </a:extLst>
          </p:cNvPr>
          <p:cNvSpPr txBox="1"/>
          <p:nvPr/>
        </p:nvSpPr>
        <p:spPr>
          <a:xfrm>
            <a:off x="4973644" y="1301773"/>
            <a:ext cx="1423724" cy="307777"/>
          </a:xfrm>
          <a:prstGeom prst="rect">
            <a:avLst/>
          </a:prstGeom>
          <a:noFill/>
        </p:spPr>
        <p:txBody>
          <a:bodyPr wrap="square" rtlCol="0">
            <a:spAutoFit/>
          </a:bodyPr>
          <a:lstStyle/>
          <a:p>
            <a:r>
              <a:rPr lang="en-AU" sz="1400" dirty="0">
                <a:solidFill>
                  <a:schemeClr val="accent6">
                    <a:lumMod val="75000"/>
                  </a:schemeClr>
                </a:solidFill>
              </a:rPr>
              <a:t>To Right Lung</a:t>
            </a:r>
          </a:p>
        </p:txBody>
      </p:sp>
      <p:pic>
        <p:nvPicPr>
          <p:cNvPr id="27" name="Picture 26">
            <a:extLst>
              <a:ext uri="{FF2B5EF4-FFF2-40B4-BE49-F238E27FC236}">
                <a16:creationId xmlns:a16="http://schemas.microsoft.com/office/drawing/2014/main" id="{C7D01888-DA99-34A7-46E9-D68A37C099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16910" y="1366907"/>
            <a:ext cx="123920" cy="177507"/>
          </a:xfrm>
          <a:prstGeom prst="rect">
            <a:avLst/>
          </a:prstGeom>
        </p:spPr>
      </p:pic>
      <p:pic>
        <p:nvPicPr>
          <p:cNvPr id="28" name="Picture 27">
            <a:extLst>
              <a:ext uri="{FF2B5EF4-FFF2-40B4-BE49-F238E27FC236}">
                <a16:creationId xmlns:a16="http://schemas.microsoft.com/office/drawing/2014/main" id="{403D7022-A468-FA91-D25A-EFF2B883CB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6175" y="6030951"/>
            <a:ext cx="123920" cy="177507"/>
          </a:xfrm>
          <a:prstGeom prst="rect">
            <a:avLst/>
          </a:prstGeom>
        </p:spPr>
      </p:pic>
      <p:sp>
        <p:nvSpPr>
          <p:cNvPr id="3" name="TextBox 2">
            <a:extLst>
              <a:ext uri="{FF2B5EF4-FFF2-40B4-BE49-F238E27FC236}">
                <a16:creationId xmlns:a16="http://schemas.microsoft.com/office/drawing/2014/main" id="{D3AC872A-4953-6B60-63CD-F8E8AA693322}"/>
              </a:ext>
            </a:extLst>
          </p:cNvPr>
          <p:cNvSpPr txBox="1"/>
          <p:nvPr/>
        </p:nvSpPr>
        <p:spPr>
          <a:xfrm>
            <a:off x="0" y="1406422"/>
            <a:ext cx="5117025" cy="4401205"/>
          </a:xfrm>
          <a:prstGeom prst="rect">
            <a:avLst/>
          </a:prstGeom>
          <a:noFill/>
        </p:spPr>
        <p:txBody>
          <a:bodyPr wrap="square">
            <a:spAutoFit/>
          </a:bodyPr>
          <a:lstStyle/>
          <a:p>
            <a:r>
              <a:rPr lang="en-US" sz="2000" dirty="0"/>
              <a:t>The pathway of the blood:</a:t>
            </a:r>
          </a:p>
          <a:p>
            <a:r>
              <a:rPr lang="en-US" sz="2000" dirty="0"/>
              <a:t>6. Highly </a:t>
            </a:r>
            <a:r>
              <a:rPr lang="en-US" sz="2000" dirty="0">
                <a:solidFill>
                  <a:srgbClr val="C00000"/>
                </a:solidFill>
              </a:rPr>
              <a:t>oxygenated blood </a:t>
            </a:r>
            <a:r>
              <a:rPr lang="en-US" sz="2000" dirty="0"/>
              <a:t>returns from the lungs via the left and right pulmonary veins.</a:t>
            </a:r>
          </a:p>
          <a:p>
            <a:r>
              <a:rPr lang="en-US" sz="2000" dirty="0"/>
              <a:t>7. The pulmonary veins transport blood into the </a:t>
            </a:r>
          </a:p>
          <a:p>
            <a:r>
              <a:rPr lang="en-US" sz="2000" dirty="0"/>
              <a:t>left atrium and passes through the left AV valve </a:t>
            </a:r>
          </a:p>
          <a:p>
            <a:r>
              <a:rPr lang="en-US" sz="2000" dirty="0"/>
              <a:t>(mitral valve)</a:t>
            </a:r>
          </a:p>
          <a:p>
            <a:r>
              <a:rPr lang="en-US" sz="2000" dirty="0"/>
              <a:t>8. </a:t>
            </a:r>
            <a:r>
              <a:rPr lang="en-US" sz="2000" dirty="0">
                <a:solidFill>
                  <a:srgbClr val="C00000"/>
                </a:solidFill>
              </a:rPr>
              <a:t>Oxygenated blood </a:t>
            </a:r>
            <a:r>
              <a:rPr lang="en-US" sz="2000" dirty="0"/>
              <a:t>then enters the left ventricle.</a:t>
            </a:r>
          </a:p>
          <a:p>
            <a:r>
              <a:rPr lang="en-US" sz="2000" dirty="0"/>
              <a:t>9. The left ventricle pumps the blood into the </a:t>
            </a:r>
            <a:r>
              <a:rPr lang="en-US" sz="2000" dirty="0">
                <a:solidFill>
                  <a:srgbClr val="C00000"/>
                </a:solidFill>
              </a:rPr>
              <a:t>aorta</a:t>
            </a:r>
            <a:r>
              <a:rPr lang="en-US" sz="2000" dirty="0"/>
              <a:t> where it passes through the aortic valve.</a:t>
            </a:r>
          </a:p>
          <a:p>
            <a:r>
              <a:rPr lang="en-US" sz="2000" dirty="0"/>
              <a:t>10. Under enormous relative pressure the </a:t>
            </a:r>
            <a:r>
              <a:rPr lang="en-US" sz="2000" dirty="0">
                <a:solidFill>
                  <a:srgbClr val="C00000"/>
                </a:solidFill>
              </a:rPr>
              <a:t>oxygenated blood </a:t>
            </a:r>
            <a:r>
              <a:rPr lang="en-US" sz="2000" dirty="0"/>
              <a:t>is then pumped from the aorta to the organs, tissues and cells of the body.</a:t>
            </a:r>
          </a:p>
        </p:txBody>
      </p:sp>
      <p:sp>
        <p:nvSpPr>
          <p:cNvPr id="2" name="Action Button: Return 1">
            <a:hlinkClick r:id="rId6" action="ppaction://hlinksldjump" highlightClick="1"/>
            <a:extLst>
              <a:ext uri="{FF2B5EF4-FFF2-40B4-BE49-F238E27FC236}">
                <a16:creationId xmlns:a16="http://schemas.microsoft.com/office/drawing/2014/main" id="{0527A7C5-C58B-3F51-7DDD-250753785A00}"/>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96626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046F-CDD3-27D3-A2BC-CAEEC2B6AD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C0435F-9731-4E70-A4B3-709A37A2762F}"/>
              </a:ext>
            </a:extLst>
          </p:cNvPr>
          <p:cNvSpPr txBox="1"/>
          <p:nvPr/>
        </p:nvSpPr>
        <p:spPr>
          <a:xfrm>
            <a:off x="0" y="1406422"/>
            <a:ext cx="5117025" cy="4401205"/>
          </a:xfrm>
          <a:prstGeom prst="rect">
            <a:avLst/>
          </a:prstGeom>
          <a:noFill/>
        </p:spPr>
        <p:txBody>
          <a:bodyPr wrap="square">
            <a:spAutoFit/>
          </a:bodyPr>
          <a:lstStyle/>
          <a:p>
            <a:r>
              <a:rPr lang="en-US" sz="2000" dirty="0"/>
              <a:t>The cardiac peacemaking and conduction system comprises the </a:t>
            </a:r>
            <a:r>
              <a:rPr lang="en-US" sz="2000" b="1" dirty="0"/>
              <a:t>sinoatrial node </a:t>
            </a:r>
            <a:r>
              <a:rPr lang="en-US" sz="2000" dirty="0"/>
              <a:t>(SAN), where electrical activation of the healthy atria begins, the </a:t>
            </a:r>
            <a:r>
              <a:rPr lang="en-US" sz="2000" b="1" dirty="0"/>
              <a:t>atrioventricular node </a:t>
            </a:r>
            <a:r>
              <a:rPr lang="en-US" sz="2000" dirty="0"/>
              <a:t>(AVN), responsible for channeling electrical conduction to the ventricles and serving as a backup pacemaker when the SAN fails.</a:t>
            </a:r>
          </a:p>
          <a:p>
            <a:r>
              <a:rPr lang="en-US" sz="2000" dirty="0"/>
              <a:t>Each heartbeat has two basic parts, </a:t>
            </a:r>
            <a:r>
              <a:rPr lang="en-US" sz="2000" b="1" dirty="0"/>
              <a:t>diastole</a:t>
            </a:r>
            <a:r>
              <a:rPr lang="en-US" sz="2000" dirty="0"/>
              <a:t> (relaxation phase) and </a:t>
            </a:r>
            <a:r>
              <a:rPr lang="en-US" sz="2000" b="1" dirty="0"/>
              <a:t>systole</a:t>
            </a:r>
            <a:r>
              <a:rPr lang="en-US" sz="2000" dirty="0"/>
              <a:t> (contraction phase).</a:t>
            </a:r>
          </a:p>
          <a:p>
            <a:r>
              <a:rPr lang="en-US" sz="2000" dirty="0"/>
              <a:t>The </a:t>
            </a:r>
            <a:r>
              <a:rPr lang="en-US" sz="2000" b="1" dirty="0"/>
              <a:t>cardiac cycle </a:t>
            </a:r>
            <a:r>
              <a:rPr lang="en-US" sz="2000" dirty="0"/>
              <a:t>begins with atrial systole and progresses to ventricular systole, atrial diastole, and ventricular diastole, when the cycle begins again.</a:t>
            </a:r>
          </a:p>
        </p:txBody>
      </p:sp>
      <p:pic>
        <p:nvPicPr>
          <p:cNvPr id="7170" name="Picture 2" descr="Heart Conduction: What Is It &amp; How It Works">
            <a:extLst>
              <a:ext uri="{FF2B5EF4-FFF2-40B4-BE49-F238E27FC236}">
                <a16:creationId xmlns:a16="http://schemas.microsoft.com/office/drawing/2014/main" id="{EFCDF1DA-EAB3-10D8-88C1-2F3E5935CA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49029" y="15029"/>
            <a:ext cx="6842971" cy="68429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62297C1-64CB-3FDD-C2DE-94D8AD7F67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73183" y="5947400"/>
            <a:ext cx="2060796" cy="624850"/>
          </a:xfrm>
          <a:prstGeom prst="rect">
            <a:avLst/>
          </a:prstGeom>
        </p:spPr>
      </p:pic>
      <p:pic>
        <p:nvPicPr>
          <p:cNvPr id="5" name="Picture 4">
            <a:extLst>
              <a:ext uri="{FF2B5EF4-FFF2-40B4-BE49-F238E27FC236}">
                <a16:creationId xmlns:a16="http://schemas.microsoft.com/office/drawing/2014/main" id="{9E5911CD-213D-9496-68DA-A1454CD632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3600" y="5036800"/>
            <a:ext cx="1673282" cy="786955"/>
          </a:xfrm>
          <a:prstGeom prst="rect">
            <a:avLst/>
          </a:prstGeom>
        </p:spPr>
      </p:pic>
      <p:pic>
        <p:nvPicPr>
          <p:cNvPr id="6" name="Picture 5">
            <a:extLst>
              <a:ext uri="{FF2B5EF4-FFF2-40B4-BE49-F238E27FC236}">
                <a16:creationId xmlns:a16="http://schemas.microsoft.com/office/drawing/2014/main" id="{C3FDFADB-04E3-B1CC-FE3E-199A667B07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9029" y="5961914"/>
            <a:ext cx="1673282" cy="786955"/>
          </a:xfrm>
          <a:prstGeom prst="rect">
            <a:avLst/>
          </a:prstGeom>
        </p:spPr>
      </p:pic>
      <p:pic>
        <p:nvPicPr>
          <p:cNvPr id="8" name="Picture 7">
            <a:extLst>
              <a:ext uri="{FF2B5EF4-FFF2-40B4-BE49-F238E27FC236}">
                <a16:creationId xmlns:a16="http://schemas.microsoft.com/office/drawing/2014/main" id="{F20FE219-5D58-662B-3938-DA90B7623F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72600" y="5728145"/>
            <a:ext cx="1673282" cy="786955"/>
          </a:xfrm>
          <a:prstGeom prst="rect">
            <a:avLst/>
          </a:prstGeom>
        </p:spPr>
      </p:pic>
      <p:pic>
        <p:nvPicPr>
          <p:cNvPr id="9" name="Picture 8">
            <a:extLst>
              <a:ext uri="{FF2B5EF4-FFF2-40B4-BE49-F238E27FC236}">
                <a16:creationId xmlns:a16="http://schemas.microsoft.com/office/drawing/2014/main" id="{A7153B51-C3DE-74E5-33E3-093C5E59D3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76832" y="5592022"/>
            <a:ext cx="2115167" cy="786955"/>
          </a:xfrm>
          <a:prstGeom prst="rect">
            <a:avLst/>
          </a:prstGeom>
        </p:spPr>
      </p:pic>
      <p:pic>
        <p:nvPicPr>
          <p:cNvPr id="11" name="Picture 10">
            <a:extLst>
              <a:ext uri="{FF2B5EF4-FFF2-40B4-BE49-F238E27FC236}">
                <a16:creationId xmlns:a16="http://schemas.microsoft.com/office/drawing/2014/main" id="{61829EE4-8091-B914-F02B-3A94E3C975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18717" y="4249845"/>
            <a:ext cx="1654232" cy="786955"/>
          </a:xfrm>
          <a:prstGeom prst="rect">
            <a:avLst/>
          </a:prstGeom>
        </p:spPr>
      </p:pic>
      <p:sp>
        <p:nvSpPr>
          <p:cNvPr id="10" name="Title 1">
            <a:extLst>
              <a:ext uri="{FF2B5EF4-FFF2-40B4-BE49-F238E27FC236}">
                <a16:creationId xmlns:a16="http://schemas.microsoft.com/office/drawing/2014/main" id="{84073D92-5E6C-1AA7-4A8F-57D77FF5876B}"/>
              </a:ext>
            </a:extLst>
          </p:cNvPr>
          <p:cNvSpPr>
            <a:spLocks noGrp="1"/>
          </p:cNvSpPr>
          <p:nvPr>
            <p:ph type="title"/>
          </p:nvPr>
        </p:nvSpPr>
        <p:spPr>
          <a:xfrm>
            <a:off x="-2" y="-73871"/>
            <a:ext cx="6096002" cy="1584779"/>
          </a:xfrm>
        </p:spPr>
        <p:txBody>
          <a:bodyPr>
            <a:normAutofit/>
          </a:bodyPr>
          <a:lstStyle/>
          <a:p>
            <a:r>
              <a:rPr lang="en-AU" dirty="0"/>
              <a:t>The cardiovascular system</a:t>
            </a:r>
            <a:br>
              <a:rPr lang="en-AU" dirty="0"/>
            </a:br>
            <a:r>
              <a:rPr lang="en-AU" sz="3200" dirty="0"/>
              <a:t> </a:t>
            </a:r>
            <a:r>
              <a:rPr lang="en-US" sz="3200" dirty="0"/>
              <a:t>Cardiac cycle and heartbeat</a:t>
            </a:r>
            <a:endParaRPr lang="en-AU" sz="3200" dirty="0"/>
          </a:p>
        </p:txBody>
      </p:sp>
      <p:sp>
        <p:nvSpPr>
          <p:cNvPr id="16" name="TextBox 15">
            <a:extLst>
              <a:ext uri="{FF2B5EF4-FFF2-40B4-BE49-F238E27FC236}">
                <a16:creationId xmlns:a16="http://schemas.microsoft.com/office/drawing/2014/main" id="{CA7A9BAF-5FB7-4009-3894-389F1199A6CB}"/>
              </a:ext>
            </a:extLst>
          </p:cNvPr>
          <p:cNvSpPr txBox="1"/>
          <p:nvPr/>
        </p:nvSpPr>
        <p:spPr>
          <a:xfrm>
            <a:off x="5304309" y="3136047"/>
            <a:ext cx="1278581" cy="523220"/>
          </a:xfrm>
          <a:prstGeom prst="rect">
            <a:avLst/>
          </a:prstGeom>
          <a:noFill/>
        </p:spPr>
        <p:txBody>
          <a:bodyPr wrap="square" rtlCol="0">
            <a:spAutoFit/>
          </a:bodyPr>
          <a:lstStyle/>
          <a:p>
            <a:r>
              <a:rPr lang="en-AU" sz="1400" dirty="0"/>
              <a:t>Sinoatrial node (pacemaker)</a:t>
            </a:r>
          </a:p>
        </p:txBody>
      </p:sp>
      <p:sp>
        <p:nvSpPr>
          <p:cNvPr id="17" name="TextBox 16">
            <a:extLst>
              <a:ext uri="{FF2B5EF4-FFF2-40B4-BE49-F238E27FC236}">
                <a16:creationId xmlns:a16="http://schemas.microsoft.com/office/drawing/2014/main" id="{49FE2EFA-EE9D-E1B8-764A-4C6649070E59}"/>
              </a:ext>
            </a:extLst>
          </p:cNvPr>
          <p:cNvSpPr txBox="1"/>
          <p:nvPr/>
        </p:nvSpPr>
        <p:spPr>
          <a:xfrm>
            <a:off x="5399313" y="4227830"/>
            <a:ext cx="1278581" cy="523220"/>
          </a:xfrm>
          <a:prstGeom prst="rect">
            <a:avLst/>
          </a:prstGeom>
          <a:noFill/>
        </p:spPr>
        <p:txBody>
          <a:bodyPr wrap="square" rtlCol="0">
            <a:spAutoFit/>
          </a:bodyPr>
          <a:lstStyle/>
          <a:p>
            <a:r>
              <a:rPr lang="en-AU" sz="1400" dirty="0"/>
              <a:t>Atrioventricular node</a:t>
            </a:r>
          </a:p>
        </p:txBody>
      </p:sp>
      <p:pic>
        <p:nvPicPr>
          <p:cNvPr id="21" name="Picture 20">
            <a:extLst>
              <a:ext uri="{FF2B5EF4-FFF2-40B4-BE49-F238E27FC236}">
                <a16:creationId xmlns:a16="http://schemas.microsoft.com/office/drawing/2014/main" id="{D7C10940-90E5-B99E-5A53-B74B02814F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7879" y="5550205"/>
            <a:ext cx="2805492" cy="1302185"/>
          </a:xfrm>
          <a:prstGeom prst="rect">
            <a:avLst/>
          </a:prstGeom>
        </p:spPr>
      </p:pic>
      <p:sp>
        <p:nvSpPr>
          <p:cNvPr id="2" name="Action Button: Return 1">
            <a:hlinkClick r:id="rId5" action="ppaction://hlinksldjump" highlightClick="1"/>
            <a:extLst>
              <a:ext uri="{FF2B5EF4-FFF2-40B4-BE49-F238E27FC236}">
                <a16:creationId xmlns:a16="http://schemas.microsoft.com/office/drawing/2014/main" id="{00EFA87E-59A6-2B48-B813-A0DB115D6B58}"/>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95473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A55222-631A-C959-E8C8-187E884D163D}"/>
              </a:ext>
            </a:extLst>
          </p:cNvPr>
          <p:cNvSpPr>
            <a:spLocks noGrp="1"/>
          </p:cNvSpPr>
          <p:nvPr>
            <p:ph type="title"/>
          </p:nvPr>
        </p:nvSpPr>
        <p:spPr>
          <a:xfrm>
            <a:off x="2728684" y="21953"/>
            <a:ext cx="6096002" cy="1584779"/>
          </a:xfrm>
        </p:spPr>
        <p:txBody>
          <a:bodyPr>
            <a:normAutofit/>
          </a:bodyPr>
          <a:lstStyle/>
          <a:p>
            <a:r>
              <a:rPr lang="en-AU" dirty="0"/>
              <a:t>The cardiovascular system</a:t>
            </a:r>
            <a:br>
              <a:rPr lang="en-AU" dirty="0"/>
            </a:br>
            <a:r>
              <a:rPr lang="en-AU" sz="3200" dirty="0"/>
              <a:t> </a:t>
            </a:r>
            <a:r>
              <a:rPr lang="en-US" sz="3200" dirty="0"/>
              <a:t>Heart rate (HR) </a:t>
            </a:r>
            <a:endParaRPr lang="en-AU" sz="3200" dirty="0"/>
          </a:p>
        </p:txBody>
      </p:sp>
      <p:sp>
        <p:nvSpPr>
          <p:cNvPr id="9" name="TextBox 8">
            <a:extLst>
              <a:ext uri="{FF2B5EF4-FFF2-40B4-BE49-F238E27FC236}">
                <a16:creationId xmlns:a16="http://schemas.microsoft.com/office/drawing/2014/main" id="{871BB683-FCFC-1960-4EBE-100DE8A9676D}"/>
              </a:ext>
            </a:extLst>
          </p:cNvPr>
          <p:cNvSpPr txBox="1"/>
          <p:nvPr/>
        </p:nvSpPr>
        <p:spPr>
          <a:xfrm>
            <a:off x="0" y="1315836"/>
            <a:ext cx="12192000" cy="2308324"/>
          </a:xfrm>
          <a:prstGeom prst="rect">
            <a:avLst/>
          </a:prstGeom>
          <a:noFill/>
        </p:spPr>
        <p:txBody>
          <a:bodyPr wrap="square">
            <a:spAutoFit/>
          </a:bodyPr>
          <a:lstStyle/>
          <a:p>
            <a:pPr marL="457200" indent="-457200">
              <a:buFont typeface="Wingdings" panose="05000000000000000000" pitchFamily="2" charset="2"/>
              <a:buChar char="v"/>
            </a:pPr>
            <a:r>
              <a:rPr lang="en-US" sz="2400" dirty="0"/>
              <a:t>Pulse, or heart rate, is the number of signals the SA node produces per minute. Peripheral factors such as emotions, ion concentrations, and body temperature can affect your heart rate. </a:t>
            </a:r>
          </a:p>
          <a:p>
            <a:pPr marL="457200" indent="-457200">
              <a:buFont typeface="Wingdings" panose="05000000000000000000" pitchFamily="2" charset="2"/>
              <a:buChar char="v"/>
            </a:pPr>
            <a:r>
              <a:rPr lang="en-US" sz="2400" dirty="0"/>
              <a:t>An average healthy resting heart rate for adults can be between </a:t>
            </a:r>
            <a:r>
              <a:rPr lang="en-US" sz="2400" b="1" dirty="0"/>
              <a:t>60 and 100</a:t>
            </a:r>
            <a:r>
              <a:rPr lang="en-US" sz="2400" dirty="0"/>
              <a:t> beats (signals) per minute (BPM). However, during exercise your body requires more oxygen. To obtain this oxygen, the heart needs to pump harder to cope with the demand. </a:t>
            </a:r>
          </a:p>
          <a:p>
            <a:pPr marL="457200" indent="-457200">
              <a:buFont typeface="Wingdings" panose="05000000000000000000" pitchFamily="2" charset="2"/>
              <a:buChar char="v"/>
            </a:pPr>
            <a:r>
              <a:rPr lang="en-US" sz="2400" dirty="0"/>
              <a:t>Your maximum heart rate can be calculated using the following equation:</a:t>
            </a:r>
          </a:p>
        </p:txBody>
      </p:sp>
      <p:pic>
        <p:nvPicPr>
          <p:cNvPr id="18" name="Picture 17">
            <a:extLst>
              <a:ext uri="{FF2B5EF4-FFF2-40B4-BE49-F238E27FC236}">
                <a16:creationId xmlns:a16="http://schemas.microsoft.com/office/drawing/2014/main" id="{E8A14282-ECB1-0233-9618-A60CE6B7D6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8826" y="3723467"/>
            <a:ext cx="5412660" cy="2921460"/>
          </a:xfrm>
          <a:prstGeom prst="rect">
            <a:avLst/>
          </a:prstGeom>
        </p:spPr>
      </p:pic>
      <p:sp>
        <p:nvSpPr>
          <p:cNvPr id="2" name="Action Button: Return 1">
            <a:hlinkClick r:id="rId3" action="ppaction://hlinksldjump" highlightClick="1"/>
            <a:extLst>
              <a:ext uri="{FF2B5EF4-FFF2-40B4-BE49-F238E27FC236}">
                <a16:creationId xmlns:a16="http://schemas.microsoft.com/office/drawing/2014/main" id="{DE967433-2618-392E-BAFB-0AB5F17729FF}"/>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56326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5E757-C5CA-8841-6BEE-3CDE1366E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9B5C1F-B53F-52E3-CDF0-978B579C579B}"/>
              </a:ext>
            </a:extLst>
          </p:cNvPr>
          <p:cNvSpPr>
            <a:spLocks noGrp="1"/>
          </p:cNvSpPr>
          <p:nvPr>
            <p:ph type="title"/>
          </p:nvPr>
        </p:nvSpPr>
        <p:spPr>
          <a:xfrm>
            <a:off x="2385488" y="15498"/>
            <a:ext cx="9806512" cy="1039802"/>
          </a:xfrm>
        </p:spPr>
        <p:txBody>
          <a:bodyPr/>
          <a:lstStyle/>
          <a:p>
            <a:r>
              <a:rPr lang="en-AU" dirty="0"/>
              <a:t>3.</a:t>
            </a:r>
            <a:r>
              <a:rPr lang="en-US" dirty="0"/>
              <a:t> Labelling activity - the human heart</a:t>
            </a:r>
            <a:endParaRPr lang="en-AU" dirty="0"/>
          </a:p>
        </p:txBody>
      </p:sp>
      <p:pic>
        <p:nvPicPr>
          <p:cNvPr id="3074" name="Picture 2" descr="WSC PROGRAMS">
            <a:extLst>
              <a:ext uri="{FF2B5EF4-FFF2-40B4-BE49-F238E27FC236}">
                <a16:creationId xmlns:a16="http://schemas.microsoft.com/office/drawing/2014/main" id="{2342B103-7283-ED6D-60A4-E56670E25D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FB15B79-07AC-2B63-C10C-DD6015587A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819722"/>
            <a:ext cx="6394508" cy="1751193"/>
          </a:xfrm>
          <a:prstGeom prst="rect">
            <a:avLst/>
          </a:prstGeom>
        </p:spPr>
      </p:pic>
      <p:pic>
        <p:nvPicPr>
          <p:cNvPr id="26" name="Picture 25">
            <a:extLst>
              <a:ext uri="{FF2B5EF4-FFF2-40B4-BE49-F238E27FC236}">
                <a16:creationId xmlns:a16="http://schemas.microsoft.com/office/drawing/2014/main" id="{5A640908-9AAB-7AEF-BE04-09E2536D4A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97704" y="1224366"/>
            <a:ext cx="5579778" cy="5649236"/>
          </a:xfrm>
          <a:prstGeom prst="rect">
            <a:avLst/>
          </a:prstGeom>
        </p:spPr>
      </p:pic>
      <p:pic>
        <p:nvPicPr>
          <p:cNvPr id="28" name="Picture 27">
            <a:extLst>
              <a:ext uri="{FF2B5EF4-FFF2-40B4-BE49-F238E27FC236}">
                <a16:creationId xmlns:a16="http://schemas.microsoft.com/office/drawing/2014/main" id="{86CFA642-1710-B868-43AD-F2281E12B7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03" y="2819723"/>
            <a:ext cx="6634707" cy="1647892"/>
          </a:xfrm>
          <a:prstGeom prst="rect">
            <a:avLst/>
          </a:prstGeom>
        </p:spPr>
      </p:pic>
      <p:sp>
        <p:nvSpPr>
          <p:cNvPr id="6" name="TextBox 5">
            <a:extLst>
              <a:ext uri="{FF2B5EF4-FFF2-40B4-BE49-F238E27FC236}">
                <a16:creationId xmlns:a16="http://schemas.microsoft.com/office/drawing/2014/main" id="{7B1F8DC0-42DE-FA19-6E0E-5E074EE06046}"/>
              </a:ext>
            </a:extLst>
          </p:cNvPr>
          <p:cNvSpPr txBox="1"/>
          <p:nvPr/>
        </p:nvSpPr>
        <p:spPr>
          <a:xfrm>
            <a:off x="0" y="723153"/>
            <a:ext cx="12192000" cy="861774"/>
          </a:xfrm>
          <a:prstGeom prst="rect">
            <a:avLst/>
          </a:prstGeom>
          <a:noFill/>
        </p:spPr>
        <p:txBody>
          <a:bodyPr wrap="square">
            <a:spAutoFit/>
          </a:bodyPr>
          <a:lstStyle/>
          <a:p>
            <a:r>
              <a:rPr lang="en-US" sz="2500" dirty="0"/>
              <a:t>Your task is to correctly identify each numbered structure in the corresponding space below. </a:t>
            </a:r>
          </a:p>
          <a:p>
            <a:r>
              <a:rPr lang="en-US" sz="2500" dirty="0"/>
              <a:t>You will then need to draw arrows in the direction in which the blood flows.</a:t>
            </a:r>
          </a:p>
        </p:txBody>
      </p:sp>
      <p:pic>
        <p:nvPicPr>
          <p:cNvPr id="3" name="Picture 2" descr="Activity Essays Archives - InLikeMe.com">
            <a:hlinkClick r:id="rId6" action="ppaction://hlinksldjump"/>
            <a:extLst>
              <a:ext uri="{FF2B5EF4-FFF2-40B4-BE49-F238E27FC236}">
                <a16:creationId xmlns:a16="http://schemas.microsoft.com/office/drawing/2014/main" id="{70E95CC4-4A3F-68DB-1D28-F367D8E9F837}"/>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571285" y="6509420"/>
            <a:ext cx="591683" cy="3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6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ABF8380-838E-752D-2FC1-EFC7FDA327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36074" y="0"/>
            <a:ext cx="5255926" cy="6858000"/>
          </a:xfrm>
          <a:prstGeom prst="rect">
            <a:avLst/>
          </a:prstGeom>
        </p:spPr>
      </p:pic>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2409370" y="0"/>
            <a:ext cx="6096002" cy="1584779"/>
          </a:xfrm>
        </p:spPr>
        <p:txBody>
          <a:bodyPr>
            <a:normAutofit/>
          </a:bodyPr>
          <a:lstStyle/>
          <a:p>
            <a:r>
              <a:rPr lang="en-AU" dirty="0"/>
              <a:t>The cardiovascular system</a:t>
            </a:r>
            <a:br>
              <a:rPr lang="en-AU" dirty="0"/>
            </a:br>
            <a:r>
              <a:rPr lang="en-AU" sz="3200" dirty="0"/>
              <a:t> </a:t>
            </a:r>
            <a:r>
              <a:rPr lang="en-US" sz="3200" dirty="0"/>
              <a:t>The blood vessels </a:t>
            </a:r>
            <a:endParaRPr lang="en-AU" sz="3200" dirty="0"/>
          </a:p>
        </p:txBody>
      </p:sp>
      <p:pic>
        <p:nvPicPr>
          <p:cNvPr id="9218" name="Picture 2" descr="Types of blood vessels | Artery, capillary &amp; vein | Easy learning video -  YouTube">
            <a:extLst>
              <a:ext uri="{FF2B5EF4-FFF2-40B4-BE49-F238E27FC236}">
                <a16:creationId xmlns:a16="http://schemas.microsoft.com/office/drawing/2014/main" id="{58D88EEB-82DE-9342-1D9E-844ABBC11AD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715" y="0"/>
            <a:ext cx="3418114" cy="19226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7685518-8A71-F35F-8D93-47BD36E03556}"/>
              </a:ext>
            </a:extLst>
          </p:cNvPr>
          <p:cNvSpPr txBox="1"/>
          <p:nvPr/>
        </p:nvSpPr>
        <p:spPr>
          <a:xfrm>
            <a:off x="0" y="1951717"/>
            <a:ext cx="7103068" cy="4708981"/>
          </a:xfrm>
          <a:prstGeom prst="rect">
            <a:avLst/>
          </a:prstGeom>
          <a:noFill/>
        </p:spPr>
        <p:txBody>
          <a:bodyPr wrap="square">
            <a:spAutoFit/>
          </a:bodyPr>
          <a:lstStyle/>
          <a:p>
            <a:r>
              <a:rPr lang="en-US" sz="2000" b="1" dirty="0"/>
              <a:t>Arteries </a:t>
            </a:r>
          </a:p>
          <a:p>
            <a:r>
              <a:rPr lang="en-US" sz="2000" dirty="0"/>
              <a:t>Arteries are blood vessels that carry </a:t>
            </a:r>
            <a:r>
              <a:rPr lang="en-US" sz="2000" dirty="0">
                <a:solidFill>
                  <a:srgbClr val="C00000"/>
                </a:solidFill>
              </a:rPr>
              <a:t>oxygenated blood</a:t>
            </a:r>
            <a:r>
              <a:rPr lang="en-US" sz="2000" dirty="0">
                <a:solidFill>
                  <a:schemeClr val="accent6">
                    <a:lumMod val="75000"/>
                  </a:schemeClr>
                </a:solidFill>
              </a:rPr>
              <a:t> </a:t>
            </a:r>
            <a:r>
              <a:rPr lang="en-US" sz="2000" dirty="0"/>
              <a:t>from the heart, with the exception of the </a:t>
            </a:r>
            <a:r>
              <a:rPr lang="en-US" sz="2000" dirty="0">
                <a:solidFill>
                  <a:schemeClr val="accent6">
                    <a:lumMod val="75000"/>
                  </a:schemeClr>
                </a:solidFill>
              </a:rPr>
              <a:t>pulmonary artery</a:t>
            </a:r>
            <a:r>
              <a:rPr lang="en-US" sz="2000" dirty="0"/>
              <a:t>, which carries </a:t>
            </a:r>
            <a:r>
              <a:rPr lang="en-US" sz="2000" dirty="0">
                <a:solidFill>
                  <a:schemeClr val="accent6">
                    <a:lumMod val="75000"/>
                  </a:schemeClr>
                </a:solidFill>
              </a:rPr>
              <a:t>deoxygenated blood</a:t>
            </a:r>
            <a:r>
              <a:rPr lang="en-US" sz="2000" dirty="0"/>
              <a:t>. The walls of arteries are thicker, elastic and transport blood under enormous pressure. No valves to prevent the backflow of blood. Provide </a:t>
            </a:r>
            <a:r>
              <a:rPr lang="en-US" sz="2000" dirty="0">
                <a:solidFill>
                  <a:srgbClr val="C00000"/>
                </a:solidFill>
              </a:rPr>
              <a:t>oxygen rich blood </a:t>
            </a:r>
            <a:r>
              <a:rPr lang="en-US" sz="2000" dirty="0"/>
              <a:t>to the body. There are over 20 major arteries throughout the human body. They include: </a:t>
            </a:r>
          </a:p>
          <a:p>
            <a:r>
              <a:rPr lang="en-US" sz="2000" dirty="0"/>
              <a:t>1. The </a:t>
            </a:r>
            <a:r>
              <a:rPr lang="en-US" sz="2000" b="1" dirty="0"/>
              <a:t>aorta</a:t>
            </a:r>
            <a:r>
              <a:rPr lang="en-US" sz="2000" dirty="0"/>
              <a:t>: the largest artery in the body and provides oxygen rich blood to the organs, cells and tissues of the body.</a:t>
            </a:r>
          </a:p>
          <a:p>
            <a:r>
              <a:rPr lang="en-US" sz="2000" dirty="0"/>
              <a:t>2. The </a:t>
            </a:r>
            <a:r>
              <a:rPr lang="en-US" sz="2000" b="1" dirty="0"/>
              <a:t>femoral artery</a:t>
            </a:r>
            <a:r>
              <a:rPr lang="en-US" sz="2000" dirty="0"/>
              <a:t>: provides </a:t>
            </a:r>
            <a:r>
              <a:rPr lang="en-US" sz="2000" dirty="0">
                <a:solidFill>
                  <a:srgbClr val="C00000"/>
                </a:solidFill>
              </a:rPr>
              <a:t>oxygen rich blood </a:t>
            </a:r>
            <a:r>
              <a:rPr lang="en-US" sz="2000" dirty="0"/>
              <a:t>to the lower limbs of the body.</a:t>
            </a:r>
          </a:p>
          <a:p>
            <a:r>
              <a:rPr lang="en-US" sz="2000" dirty="0"/>
              <a:t>3. The </a:t>
            </a:r>
            <a:r>
              <a:rPr lang="en-US" sz="2000" b="1" dirty="0"/>
              <a:t>subclavian artery</a:t>
            </a:r>
            <a:r>
              <a:rPr lang="en-US" sz="2000" dirty="0"/>
              <a:t>: supplies blood to the upper limbs of the body. </a:t>
            </a:r>
          </a:p>
          <a:p>
            <a:r>
              <a:rPr lang="en-US" sz="2000" dirty="0"/>
              <a:t>4. The </a:t>
            </a:r>
            <a:r>
              <a:rPr lang="en-US" sz="2000" b="1" dirty="0"/>
              <a:t>carotid artery</a:t>
            </a:r>
            <a:r>
              <a:rPr lang="en-US" sz="2000" dirty="0"/>
              <a:t>: large artery located in the left and right side of the neck.</a:t>
            </a:r>
          </a:p>
        </p:txBody>
      </p:sp>
      <p:pic>
        <p:nvPicPr>
          <p:cNvPr id="15" name="Picture 14">
            <a:extLst>
              <a:ext uri="{FF2B5EF4-FFF2-40B4-BE49-F238E27FC236}">
                <a16:creationId xmlns:a16="http://schemas.microsoft.com/office/drawing/2014/main" id="{C4F83606-AECF-0884-79C6-6009FE6557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52508" y="4893830"/>
            <a:ext cx="2039492" cy="1964170"/>
          </a:xfrm>
          <a:prstGeom prst="rect">
            <a:avLst/>
          </a:prstGeom>
        </p:spPr>
      </p:pic>
      <p:pic>
        <p:nvPicPr>
          <p:cNvPr id="17" name="Picture 16">
            <a:extLst>
              <a:ext uri="{FF2B5EF4-FFF2-40B4-BE49-F238E27FC236}">
                <a16:creationId xmlns:a16="http://schemas.microsoft.com/office/drawing/2014/main" id="{0C3E9A5F-7204-4DDD-0FF0-559E979389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31137" y="4718158"/>
            <a:ext cx="1482233" cy="175672"/>
          </a:xfrm>
          <a:prstGeom prst="rect">
            <a:avLst/>
          </a:prstGeom>
        </p:spPr>
      </p:pic>
      <p:sp>
        <p:nvSpPr>
          <p:cNvPr id="2" name="Action Button: Return 1">
            <a:hlinkClick r:id="rId6" action="ppaction://hlinksldjump" highlightClick="1"/>
            <a:extLst>
              <a:ext uri="{FF2B5EF4-FFF2-40B4-BE49-F238E27FC236}">
                <a16:creationId xmlns:a16="http://schemas.microsoft.com/office/drawing/2014/main" id="{BDD3EAFF-7251-9BA2-CDCF-F98B9F9D89C4}"/>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63215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C7C46-D463-4EF6-2CA4-2C781711DD3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000768B-B68D-16D6-EAFA-54BA4E7D4B62}"/>
              </a:ext>
            </a:extLst>
          </p:cNvPr>
          <p:cNvSpPr>
            <a:spLocks noGrp="1"/>
          </p:cNvSpPr>
          <p:nvPr>
            <p:ph type="title"/>
          </p:nvPr>
        </p:nvSpPr>
        <p:spPr>
          <a:xfrm>
            <a:off x="2564350" y="0"/>
            <a:ext cx="6096002" cy="1584779"/>
          </a:xfrm>
        </p:spPr>
        <p:txBody>
          <a:bodyPr>
            <a:normAutofit/>
          </a:bodyPr>
          <a:lstStyle/>
          <a:p>
            <a:r>
              <a:rPr lang="en-AU" sz="3200" dirty="0"/>
              <a:t>The cardiovascular system</a:t>
            </a:r>
            <a:br>
              <a:rPr lang="en-AU" dirty="0"/>
            </a:br>
            <a:r>
              <a:rPr lang="en-AU" sz="3200" dirty="0"/>
              <a:t> </a:t>
            </a:r>
            <a:r>
              <a:rPr lang="en-US" sz="3200" dirty="0"/>
              <a:t>The blood vessels </a:t>
            </a:r>
            <a:endParaRPr lang="en-AU" sz="3200" dirty="0"/>
          </a:p>
        </p:txBody>
      </p:sp>
      <p:sp>
        <p:nvSpPr>
          <p:cNvPr id="13" name="TextBox 12">
            <a:extLst>
              <a:ext uri="{FF2B5EF4-FFF2-40B4-BE49-F238E27FC236}">
                <a16:creationId xmlns:a16="http://schemas.microsoft.com/office/drawing/2014/main" id="{E9337D7C-D69F-5EDF-7ECC-5BDEA71FAFB1}"/>
              </a:ext>
            </a:extLst>
          </p:cNvPr>
          <p:cNvSpPr txBox="1"/>
          <p:nvPr/>
        </p:nvSpPr>
        <p:spPr>
          <a:xfrm>
            <a:off x="0" y="3380125"/>
            <a:ext cx="7702658" cy="3477875"/>
          </a:xfrm>
          <a:prstGeom prst="rect">
            <a:avLst/>
          </a:prstGeom>
          <a:noFill/>
        </p:spPr>
        <p:txBody>
          <a:bodyPr wrap="square">
            <a:spAutoFit/>
          </a:bodyPr>
          <a:lstStyle/>
          <a:p>
            <a:r>
              <a:rPr lang="en-US" sz="2200" b="1" dirty="0"/>
              <a:t>Veins</a:t>
            </a:r>
          </a:p>
          <a:p>
            <a:r>
              <a:rPr lang="en-US" sz="2200" dirty="0"/>
              <a:t>Veins are blood vessels that carry </a:t>
            </a:r>
            <a:r>
              <a:rPr lang="en-US" sz="2200" dirty="0">
                <a:solidFill>
                  <a:schemeClr val="accent6">
                    <a:lumMod val="75000"/>
                  </a:schemeClr>
                </a:solidFill>
              </a:rPr>
              <a:t>deoxygenated blood </a:t>
            </a:r>
            <a:r>
              <a:rPr lang="en-US" sz="2200" dirty="0"/>
              <a:t>to the heart, with the exception of the pulmonary vein, which carries </a:t>
            </a:r>
            <a:r>
              <a:rPr lang="en-US" sz="2200" dirty="0">
                <a:solidFill>
                  <a:srgbClr val="C00000"/>
                </a:solidFill>
              </a:rPr>
              <a:t>oxygenated blood</a:t>
            </a:r>
            <a:r>
              <a:rPr lang="en-US" sz="2200" dirty="0"/>
              <a:t>. Veins in comparison to arteries are located </a:t>
            </a:r>
            <a:r>
              <a:rPr lang="en-US" sz="2200" b="1" dirty="0"/>
              <a:t>further</a:t>
            </a:r>
            <a:r>
              <a:rPr lang="en-US" sz="2200" dirty="0"/>
              <a:t> from the heart in the circulatory pathway, and the </a:t>
            </a:r>
            <a:r>
              <a:rPr lang="en-US" sz="2200" b="1" dirty="0"/>
              <a:t>pressure</a:t>
            </a:r>
            <a:r>
              <a:rPr lang="en-US" sz="2200" dirty="0"/>
              <a:t> in them tends to be </a:t>
            </a:r>
            <a:r>
              <a:rPr lang="en-US" sz="2200" b="1" dirty="0"/>
              <a:t>low</a:t>
            </a:r>
            <a:r>
              <a:rPr lang="en-US" sz="2200" dirty="0"/>
              <a:t> all the time. Thus veins have significantly thinner walls and lack the thin elastic layer that allows them to expand. Veins are also  structurally similar to arteries but with an important difference. Veins have</a:t>
            </a:r>
            <a:r>
              <a:rPr lang="en-US" sz="2200" b="1" dirty="0"/>
              <a:t> valves </a:t>
            </a:r>
            <a:r>
              <a:rPr lang="en-US" sz="2200" dirty="0"/>
              <a:t>that prevent the back flow of blood, whereas arteries do not.</a:t>
            </a:r>
          </a:p>
        </p:txBody>
      </p:sp>
      <p:pic>
        <p:nvPicPr>
          <p:cNvPr id="5" name="Picture 4">
            <a:extLst>
              <a:ext uri="{FF2B5EF4-FFF2-40B4-BE49-F238E27FC236}">
                <a16:creationId xmlns:a16="http://schemas.microsoft.com/office/drawing/2014/main" id="{2D479CD3-1B87-602D-67AE-20AC2CD902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415"/>
            <a:ext cx="3730664" cy="1944302"/>
          </a:xfrm>
          <a:prstGeom prst="rect">
            <a:avLst/>
          </a:prstGeom>
        </p:spPr>
      </p:pic>
      <p:pic>
        <p:nvPicPr>
          <p:cNvPr id="8" name="Picture 7">
            <a:extLst>
              <a:ext uri="{FF2B5EF4-FFF2-40B4-BE49-F238E27FC236}">
                <a16:creationId xmlns:a16="http://schemas.microsoft.com/office/drawing/2014/main" id="{652C92F7-2317-49FF-C71E-177F4755B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1028" y="4389331"/>
            <a:ext cx="4200972" cy="2456795"/>
          </a:xfrm>
          <a:prstGeom prst="rect">
            <a:avLst/>
          </a:prstGeom>
        </p:spPr>
      </p:pic>
      <p:pic>
        <p:nvPicPr>
          <p:cNvPr id="10" name="Picture 9">
            <a:extLst>
              <a:ext uri="{FF2B5EF4-FFF2-40B4-BE49-F238E27FC236}">
                <a16:creationId xmlns:a16="http://schemas.microsoft.com/office/drawing/2014/main" id="{E907409C-44D7-7C89-DDB1-56311B4650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732916" y="6455546"/>
            <a:ext cx="1459084" cy="390580"/>
          </a:xfrm>
          <a:prstGeom prst="rect">
            <a:avLst/>
          </a:prstGeom>
        </p:spPr>
      </p:pic>
      <p:pic>
        <p:nvPicPr>
          <p:cNvPr id="3" name="Picture 2">
            <a:extLst>
              <a:ext uri="{FF2B5EF4-FFF2-40B4-BE49-F238E27FC236}">
                <a16:creationId xmlns:a16="http://schemas.microsoft.com/office/drawing/2014/main" id="{BF5F11C3-65EF-738C-0103-B4673D0207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6078" y="-11117"/>
            <a:ext cx="3955922" cy="4401205"/>
          </a:xfrm>
          <a:prstGeom prst="rect">
            <a:avLst/>
          </a:prstGeom>
        </p:spPr>
      </p:pic>
      <p:pic>
        <p:nvPicPr>
          <p:cNvPr id="14" name="Picture 13">
            <a:extLst>
              <a:ext uri="{FF2B5EF4-FFF2-40B4-BE49-F238E27FC236}">
                <a16:creationId xmlns:a16="http://schemas.microsoft.com/office/drawing/2014/main" id="{D90DC2C5-CDF1-1D5B-DE07-D2C5568E3A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66666" y="1420010"/>
            <a:ext cx="2260373" cy="2195326"/>
          </a:xfrm>
          <a:prstGeom prst="rect">
            <a:avLst/>
          </a:prstGeom>
        </p:spPr>
      </p:pic>
      <p:pic>
        <p:nvPicPr>
          <p:cNvPr id="18" name="Picture 17">
            <a:extLst>
              <a:ext uri="{FF2B5EF4-FFF2-40B4-BE49-F238E27FC236}">
                <a16:creationId xmlns:a16="http://schemas.microsoft.com/office/drawing/2014/main" id="{32E1CDCE-77C7-B4DB-8D29-580A74F6B92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69854" y="1553783"/>
            <a:ext cx="314369" cy="276264"/>
          </a:xfrm>
          <a:prstGeom prst="rect">
            <a:avLst/>
          </a:prstGeom>
        </p:spPr>
      </p:pic>
      <p:sp>
        <p:nvSpPr>
          <p:cNvPr id="2" name="Action Button: Return 1">
            <a:hlinkClick r:id="rId8" action="ppaction://hlinksldjump" highlightClick="1"/>
            <a:extLst>
              <a:ext uri="{FF2B5EF4-FFF2-40B4-BE49-F238E27FC236}">
                <a16:creationId xmlns:a16="http://schemas.microsoft.com/office/drawing/2014/main" id="{F18D9E8C-9A41-1DF3-846C-15D0CFBA88A1}"/>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76854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2409370" y="0"/>
            <a:ext cx="6096002" cy="1584779"/>
          </a:xfrm>
        </p:spPr>
        <p:txBody>
          <a:bodyPr>
            <a:normAutofit/>
          </a:bodyPr>
          <a:lstStyle/>
          <a:p>
            <a:r>
              <a:rPr lang="en-AU" dirty="0"/>
              <a:t>The cardiovascular system</a:t>
            </a:r>
            <a:br>
              <a:rPr lang="en-AU" dirty="0"/>
            </a:br>
            <a:r>
              <a:rPr lang="en-AU" sz="3200" dirty="0"/>
              <a:t> </a:t>
            </a:r>
            <a:r>
              <a:rPr lang="en-US" sz="3200" dirty="0"/>
              <a:t>The blood vessels </a:t>
            </a:r>
            <a:endParaRPr lang="en-AU" sz="3200" dirty="0"/>
          </a:p>
        </p:txBody>
      </p:sp>
      <p:pic>
        <p:nvPicPr>
          <p:cNvPr id="9218" name="Picture 2" descr="Types of blood vessels | Artery, capillary &amp; vein | Easy learning video -  YouTube">
            <a:extLst>
              <a:ext uri="{FF2B5EF4-FFF2-40B4-BE49-F238E27FC236}">
                <a16:creationId xmlns:a16="http://schemas.microsoft.com/office/drawing/2014/main" id="{58D88EEB-82DE-9342-1D9E-844ABBC11A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715" y="0"/>
            <a:ext cx="3418114" cy="19226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7685518-8A71-F35F-8D93-47BD36E03556}"/>
              </a:ext>
            </a:extLst>
          </p:cNvPr>
          <p:cNvSpPr txBox="1"/>
          <p:nvPr/>
        </p:nvSpPr>
        <p:spPr>
          <a:xfrm>
            <a:off x="-12191" y="2003038"/>
            <a:ext cx="6274197" cy="4832092"/>
          </a:xfrm>
          <a:prstGeom prst="rect">
            <a:avLst/>
          </a:prstGeom>
          <a:noFill/>
        </p:spPr>
        <p:txBody>
          <a:bodyPr wrap="square">
            <a:spAutoFit/>
          </a:bodyPr>
          <a:lstStyle/>
          <a:p>
            <a:r>
              <a:rPr lang="en-US" sz="2200" b="1" dirty="0"/>
              <a:t>Capillaries </a:t>
            </a:r>
          </a:p>
          <a:p>
            <a:r>
              <a:rPr lang="en-US" sz="2200" dirty="0"/>
              <a:t>Capillaries are the smallest blood vessels and the human body contains billions. Their main function is to allow for the movement of </a:t>
            </a:r>
            <a:r>
              <a:rPr lang="en-US" sz="2200" b="1" dirty="0"/>
              <a:t>oxygen and carbon dioxide </a:t>
            </a:r>
            <a:r>
              <a:rPr lang="en-US" sz="2200" dirty="0"/>
              <a:t>through a process called gaseous exchange. A single capillary is only one cell thick and is surrounded by only a layer of endothelium enclosed in a basement membrane. Capillaries are the site of </a:t>
            </a:r>
            <a:r>
              <a:rPr lang="en-US" sz="2200" b="1" dirty="0"/>
              <a:t>nutrient</a:t>
            </a:r>
            <a:r>
              <a:rPr lang="en-US" sz="2200" dirty="0"/>
              <a:t> and oxygen transfer from the bloodstream to other tissues in the body. Capillaries also collect carbon dioxide waste materials and </a:t>
            </a:r>
            <a:r>
              <a:rPr lang="en-US" sz="2200" b="1" dirty="0"/>
              <a:t>fluids </a:t>
            </a:r>
            <a:r>
              <a:rPr lang="en-US" sz="2200" dirty="0"/>
              <a:t>for return to the veins. They connect the tiny muscular branches of arteries, called arterioles, with tiny veins called venules.</a:t>
            </a:r>
          </a:p>
        </p:txBody>
      </p:sp>
      <p:pic>
        <p:nvPicPr>
          <p:cNvPr id="3074" name="Picture 2" descr="Blood vessels types, arteries, veins capillaries. Arteriole, venule .  Artery carry, transport blood from heart. Circulatory system. flow diagram  cardiovascular, red blue draw. Illustration vector Stock Vector | Adobe  Stock">
            <a:extLst>
              <a:ext uri="{FF2B5EF4-FFF2-40B4-BE49-F238E27FC236}">
                <a16:creationId xmlns:a16="http://schemas.microsoft.com/office/drawing/2014/main" id="{5B933091-4572-FFBF-503A-59827C7E5B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2432" y="2819302"/>
            <a:ext cx="5769568" cy="40386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1DCFED-40D2-55F5-5D4F-07D8DD50AB4B}"/>
              </a:ext>
            </a:extLst>
          </p:cNvPr>
          <p:cNvSpPr txBox="1"/>
          <p:nvPr/>
        </p:nvSpPr>
        <p:spPr>
          <a:xfrm>
            <a:off x="10009321" y="2452155"/>
            <a:ext cx="2012197" cy="584775"/>
          </a:xfrm>
          <a:prstGeom prst="rect">
            <a:avLst/>
          </a:prstGeom>
          <a:noFill/>
        </p:spPr>
        <p:txBody>
          <a:bodyPr wrap="square" rtlCol="0">
            <a:spAutoFit/>
          </a:bodyPr>
          <a:lstStyle/>
          <a:p>
            <a:r>
              <a:rPr lang="en-US" sz="1600" dirty="0"/>
              <a:t>Oxygen poor blood to the heart</a:t>
            </a:r>
            <a:endParaRPr lang="en-AU" sz="1600" dirty="0"/>
          </a:p>
        </p:txBody>
      </p:sp>
      <p:sp>
        <p:nvSpPr>
          <p:cNvPr id="5" name="TextBox 4">
            <a:extLst>
              <a:ext uri="{FF2B5EF4-FFF2-40B4-BE49-F238E27FC236}">
                <a16:creationId xmlns:a16="http://schemas.microsoft.com/office/drawing/2014/main" id="{377E2EEF-63CD-9F6D-69EB-5FB9B506C891}"/>
              </a:ext>
            </a:extLst>
          </p:cNvPr>
          <p:cNvSpPr txBox="1"/>
          <p:nvPr/>
        </p:nvSpPr>
        <p:spPr>
          <a:xfrm>
            <a:off x="6688034" y="2452155"/>
            <a:ext cx="2012197" cy="584775"/>
          </a:xfrm>
          <a:prstGeom prst="rect">
            <a:avLst/>
          </a:prstGeom>
          <a:noFill/>
        </p:spPr>
        <p:txBody>
          <a:bodyPr wrap="square" rtlCol="0">
            <a:spAutoFit/>
          </a:bodyPr>
          <a:lstStyle/>
          <a:p>
            <a:r>
              <a:rPr lang="en-US" sz="1600" dirty="0"/>
              <a:t>Oxygen rich blood from the heart</a:t>
            </a:r>
            <a:endParaRPr lang="en-AU" sz="1600" dirty="0"/>
          </a:p>
        </p:txBody>
      </p:sp>
      <p:cxnSp>
        <p:nvCxnSpPr>
          <p:cNvPr id="8" name="Straight Connector 7">
            <a:extLst>
              <a:ext uri="{FF2B5EF4-FFF2-40B4-BE49-F238E27FC236}">
                <a16:creationId xmlns:a16="http://schemas.microsoft.com/office/drawing/2014/main" id="{A73F1BA2-CE69-6519-63EA-6274E9517972}"/>
              </a:ext>
            </a:extLst>
          </p:cNvPr>
          <p:cNvCxnSpPr/>
          <p:nvPr/>
        </p:nvCxnSpPr>
        <p:spPr>
          <a:xfrm flipH="1" flipV="1">
            <a:off x="8152108" y="3952066"/>
            <a:ext cx="353264" cy="979573"/>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a16="http://schemas.microsoft.com/office/drawing/2014/main" id="{ADD4187A-6E6B-85F1-1324-681B4FDA733C}"/>
              </a:ext>
            </a:extLst>
          </p:cNvPr>
          <p:cNvCxnSpPr>
            <a:cxnSpLocks/>
          </p:cNvCxnSpPr>
          <p:nvPr/>
        </p:nvCxnSpPr>
        <p:spPr>
          <a:xfrm flipV="1">
            <a:off x="10167033" y="3821071"/>
            <a:ext cx="201333" cy="1157389"/>
          </a:xfrm>
          <a:prstGeom prst="line">
            <a:avLst/>
          </a:prstGeom>
        </p:spPr>
        <p:style>
          <a:lnRef idx="2">
            <a:schemeClr val="accent6"/>
          </a:lnRef>
          <a:fillRef idx="0">
            <a:schemeClr val="accent6"/>
          </a:fillRef>
          <a:effectRef idx="1">
            <a:schemeClr val="accent6"/>
          </a:effectRef>
          <a:fontRef idx="minor">
            <a:schemeClr val="tx1"/>
          </a:fontRef>
        </p:style>
      </p:cxnSp>
      <p:sp>
        <p:nvSpPr>
          <p:cNvPr id="11" name="TextBox 10">
            <a:extLst>
              <a:ext uri="{FF2B5EF4-FFF2-40B4-BE49-F238E27FC236}">
                <a16:creationId xmlns:a16="http://schemas.microsoft.com/office/drawing/2014/main" id="{A9F18C6C-0FC5-FAF8-84E6-4D15D894F7FF}"/>
              </a:ext>
            </a:extLst>
          </p:cNvPr>
          <p:cNvSpPr txBox="1"/>
          <p:nvPr/>
        </p:nvSpPr>
        <p:spPr>
          <a:xfrm>
            <a:off x="10009321" y="3289072"/>
            <a:ext cx="1136544" cy="584775"/>
          </a:xfrm>
          <a:prstGeom prst="rect">
            <a:avLst/>
          </a:prstGeom>
          <a:noFill/>
        </p:spPr>
        <p:txBody>
          <a:bodyPr wrap="square" rtlCol="0">
            <a:spAutoFit/>
          </a:bodyPr>
          <a:lstStyle/>
          <a:p>
            <a:r>
              <a:rPr lang="en-US" sz="1600" dirty="0">
                <a:solidFill>
                  <a:srgbClr val="00B0F0"/>
                </a:solidFill>
              </a:rPr>
              <a:t>Venous </a:t>
            </a:r>
          </a:p>
          <a:p>
            <a:r>
              <a:rPr lang="en-US" sz="1600" dirty="0">
                <a:solidFill>
                  <a:srgbClr val="00B0F0"/>
                </a:solidFill>
              </a:rPr>
              <a:t>Capillary</a:t>
            </a:r>
            <a:endParaRPr lang="en-AU" sz="1600" dirty="0">
              <a:solidFill>
                <a:srgbClr val="00B0F0"/>
              </a:solidFill>
            </a:endParaRPr>
          </a:p>
        </p:txBody>
      </p:sp>
      <p:sp>
        <p:nvSpPr>
          <p:cNvPr id="14" name="TextBox 13">
            <a:extLst>
              <a:ext uri="{FF2B5EF4-FFF2-40B4-BE49-F238E27FC236}">
                <a16:creationId xmlns:a16="http://schemas.microsoft.com/office/drawing/2014/main" id="{4C3E7D3F-6679-78D7-56FD-1B1EE38E30BA}"/>
              </a:ext>
            </a:extLst>
          </p:cNvPr>
          <p:cNvSpPr txBox="1"/>
          <p:nvPr/>
        </p:nvSpPr>
        <p:spPr>
          <a:xfrm>
            <a:off x="7652343" y="3404077"/>
            <a:ext cx="1136544" cy="584775"/>
          </a:xfrm>
          <a:prstGeom prst="rect">
            <a:avLst/>
          </a:prstGeom>
          <a:noFill/>
        </p:spPr>
        <p:txBody>
          <a:bodyPr wrap="square" rtlCol="0">
            <a:spAutoFit/>
          </a:bodyPr>
          <a:lstStyle/>
          <a:p>
            <a:r>
              <a:rPr lang="en-US" sz="1600" dirty="0">
                <a:solidFill>
                  <a:srgbClr val="C00000"/>
                </a:solidFill>
              </a:rPr>
              <a:t>Arterial</a:t>
            </a:r>
          </a:p>
          <a:p>
            <a:r>
              <a:rPr lang="en-US" sz="1600" dirty="0">
                <a:solidFill>
                  <a:srgbClr val="C00000"/>
                </a:solidFill>
              </a:rPr>
              <a:t>Capillary</a:t>
            </a:r>
            <a:endParaRPr lang="en-AU" sz="1600" dirty="0">
              <a:solidFill>
                <a:srgbClr val="C00000"/>
              </a:solidFill>
            </a:endParaRPr>
          </a:p>
        </p:txBody>
      </p:sp>
      <p:pic>
        <p:nvPicPr>
          <p:cNvPr id="3076" name="Picture 4" descr="Cross-section of a capillary showing the Endothelial cells and basement membrane">
            <a:extLst>
              <a:ext uri="{FF2B5EF4-FFF2-40B4-BE49-F238E27FC236}">
                <a16:creationId xmlns:a16="http://schemas.microsoft.com/office/drawing/2014/main" id="{6EEC49DB-227F-6325-B614-F2C31CDB87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22586" y="-40505"/>
            <a:ext cx="3869410" cy="27850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F75B439B-71B1-CBE7-05AB-6E3C311E1E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62018" y="892941"/>
            <a:ext cx="1615933" cy="362760"/>
          </a:xfrm>
          <a:prstGeom prst="rect">
            <a:avLst/>
          </a:prstGeom>
        </p:spPr>
      </p:pic>
      <p:sp>
        <p:nvSpPr>
          <p:cNvPr id="20" name="TextBox 19">
            <a:extLst>
              <a:ext uri="{FF2B5EF4-FFF2-40B4-BE49-F238E27FC236}">
                <a16:creationId xmlns:a16="http://schemas.microsoft.com/office/drawing/2014/main" id="{C4B4012D-58CC-2E65-09E6-6B388B14CFFF}"/>
              </a:ext>
            </a:extLst>
          </p:cNvPr>
          <p:cNvSpPr txBox="1"/>
          <p:nvPr/>
        </p:nvSpPr>
        <p:spPr>
          <a:xfrm>
            <a:off x="8480889" y="893236"/>
            <a:ext cx="2012197" cy="338554"/>
          </a:xfrm>
          <a:prstGeom prst="rect">
            <a:avLst/>
          </a:prstGeom>
          <a:noFill/>
        </p:spPr>
        <p:txBody>
          <a:bodyPr wrap="square" rtlCol="0">
            <a:spAutoFit/>
          </a:bodyPr>
          <a:lstStyle/>
          <a:p>
            <a:r>
              <a:rPr lang="en-US" sz="1600" dirty="0"/>
              <a:t>Endothelium</a:t>
            </a:r>
            <a:endParaRPr lang="en-AU" sz="1600" dirty="0"/>
          </a:p>
        </p:txBody>
      </p:sp>
      <p:pic>
        <p:nvPicPr>
          <p:cNvPr id="23" name="Picture 22">
            <a:extLst>
              <a:ext uri="{FF2B5EF4-FFF2-40B4-BE49-F238E27FC236}">
                <a16:creationId xmlns:a16="http://schemas.microsoft.com/office/drawing/2014/main" id="{A703DB7B-FE62-C27A-BC8A-84D20F59854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90546" y="1924508"/>
            <a:ext cx="2012196" cy="361567"/>
          </a:xfrm>
          <a:prstGeom prst="rect">
            <a:avLst/>
          </a:prstGeom>
        </p:spPr>
      </p:pic>
      <p:sp>
        <p:nvSpPr>
          <p:cNvPr id="21" name="TextBox 20">
            <a:extLst>
              <a:ext uri="{FF2B5EF4-FFF2-40B4-BE49-F238E27FC236}">
                <a16:creationId xmlns:a16="http://schemas.microsoft.com/office/drawing/2014/main" id="{B82B7510-50EA-20E7-EA85-8225234078C5}"/>
              </a:ext>
            </a:extLst>
          </p:cNvPr>
          <p:cNvSpPr txBox="1"/>
          <p:nvPr/>
        </p:nvSpPr>
        <p:spPr>
          <a:xfrm>
            <a:off x="8255502" y="1894229"/>
            <a:ext cx="2012197" cy="338554"/>
          </a:xfrm>
          <a:prstGeom prst="rect">
            <a:avLst/>
          </a:prstGeom>
          <a:noFill/>
        </p:spPr>
        <p:txBody>
          <a:bodyPr wrap="square" rtlCol="0">
            <a:spAutoFit/>
          </a:bodyPr>
          <a:lstStyle/>
          <a:p>
            <a:r>
              <a:rPr lang="en-US" sz="1600" dirty="0"/>
              <a:t>Basement membrane</a:t>
            </a:r>
            <a:endParaRPr lang="en-AU" sz="1600" dirty="0"/>
          </a:p>
        </p:txBody>
      </p:sp>
      <p:sp>
        <p:nvSpPr>
          <p:cNvPr id="2" name="Action Button: Return 1">
            <a:hlinkClick r:id="rId7" action="ppaction://hlinksldjump" highlightClick="1"/>
            <a:extLst>
              <a:ext uri="{FF2B5EF4-FFF2-40B4-BE49-F238E27FC236}">
                <a16:creationId xmlns:a16="http://schemas.microsoft.com/office/drawing/2014/main" id="{9F5AEC80-2ADF-EB1B-3C18-DE62987334EB}"/>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107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BFB1B-0809-0CAB-5E2F-CD923834C341}"/>
              </a:ext>
            </a:extLst>
          </p:cNvPr>
          <p:cNvSpPr>
            <a:spLocks noGrp="1"/>
          </p:cNvSpPr>
          <p:nvPr>
            <p:ph type="title"/>
          </p:nvPr>
        </p:nvSpPr>
        <p:spPr>
          <a:xfrm>
            <a:off x="1116974" y="-194250"/>
            <a:ext cx="10364451" cy="1039802"/>
          </a:xfrm>
        </p:spPr>
        <p:txBody>
          <a:bodyPr>
            <a:normAutofit fontScale="90000"/>
          </a:bodyPr>
          <a:lstStyle/>
          <a:p>
            <a:r>
              <a:rPr lang="en-US" dirty="0"/>
              <a:t>Work with information about the human body</a:t>
            </a:r>
            <a:endParaRPr lang="en-AU" dirty="0"/>
          </a:p>
        </p:txBody>
      </p:sp>
      <p:sp>
        <p:nvSpPr>
          <p:cNvPr id="4" name="TextBox 3">
            <a:extLst>
              <a:ext uri="{FF2B5EF4-FFF2-40B4-BE49-F238E27FC236}">
                <a16:creationId xmlns:a16="http://schemas.microsoft.com/office/drawing/2014/main" id="{9F612A02-1ED3-E519-E9F8-1F4EED08E721}"/>
              </a:ext>
            </a:extLst>
          </p:cNvPr>
          <p:cNvSpPr txBox="1"/>
          <p:nvPr/>
        </p:nvSpPr>
        <p:spPr>
          <a:xfrm>
            <a:off x="0" y="1365453"/>
            <a:ext cx="12192000" cy="6001643"/>
          </a:xfrm>
          <a:prstGeom prst="rect">
            <a:avLst/>
          </a:prstGeom>
          <a:noFill/>
        </p:spPr>
        <p:txBody>
          <a:bodyPr wrap="square">
            <a:spAutoFit/>
          </a:bodyPr>
          <a:lstStyle/>
          <a:p>
            <a:r>
              <a:rPr lang="en-US" sz="2400" dirty="0"/>
              <a:t>Body systems we will cover include the:</a:t>
            </a:r>
          </a:p>
          <a:p>
            <a:pPr marL="342900" indent="-342900">
              <a:buFont typeface="Wingdings" panose="05000000000000000000" pitchFamily="2" charset="2"/>
              <a:buChar char="ü"/>
            </a:pPr>
            <a:r>
              <a:rPr lang="en-US" sz="2400" b="1" dirty="0"/>
              <a:t>Cardiovascular system </a:t>
            </a:r>
            <a:r>
              <a:rPr lang="en-US" sz="2400" dirty="0"/>
              <a:t>– heart, blood, blood vessels</a:t>
            </a:r>
          </a:p>
          <a:p>
            <a:pPr marL="342900" indent="-342900">
              <a:buFont typeface="Wingdings" panose="05000000000000000000" pitchFamily="2" charset="2"/>
              <a:buChar char="ü"/>
            </a:pPr>
            <a:r>
              <a:rPr lang="en-US" sz="2400" b="1" dirty="0"/>
              <a:t>Respiratory system </a:t>
            </a:r>
            <a:r>
              <a:rPr lang="en-US" sz="2400" dirty="0"/>
              <a:t>– nose, pharynx, trachea, bronchus, bronchioles, lungs, alveoli</a:t>
            </a:r>
          </a:p>
          <a:p>
            <a:pPr marL="342900" indent="-342900">
              <a:buFont typeface="Wingdings" panose="05000000000000000000" pitchFamily="2" charset="2"/>
              <a:buChar char="ü"/>
            </a:pPr>
            <a:r>
              <a:rPr lang="en-US" sz="2400" b="1" dirty="0"/>
              <a:t>Musculoskeletal system </a:t>
            </a:r>
            <a:r>
              <a:rPr lang="en-US" sz="2400" dirty="0"/>
              <a:t>– muscles, bones and joints</a:t>
            </a:r>
          </a:p>
          <a:p>
            <a:pPr marL="342900" indent="-342900">
              <a:buFont typeface="Wingdings" panose="05000000000000000000" pitchFamily="2" charset="2"/>
              <a:buChar char="ü"/>
            </a:pPr>
            <a:r>
              <a:rPr lang="en-US" sz="2400" b="1" dirty="0"/>
              <a:t>Nervous system </a:t>
            </a:r>
            <a:r>
              <a:rPr lang="en-US" sz="2400" dirty="0"/>
              <a:t>– brain, spinal chord, nerves including sensory systems (eye and ear)</a:t>
            </a:r>
          </a:p>
          <a:p>
            <a:pPr marL="342900" indent="-342900">
              <a:buFont typeface="Wingdings" panose="05000000000000000000" pitchFamily="2" charset="2"/>
              <a:buChar char="ü"/>
            </a:pPr>
            <a:r>
              <a:rPr lang="en-US" sz="2400" b="1" dirty="0"/>
              <a:t>Digestive system </a:t>
            </a:r>
            <a:r>
              <a:rPr lang="en-US" sz="2400" dirty="0"/>
              <a:t>– tongue, oesophagus, stomach, liver, pancreas, gall bladder, small intestine,  large intestine, rectum, anus</a:t>
            </a:r>
          </a:p>
          <a:p>
            <a:pPr marL="342900" indent="-342900">
              <a:buFont typeface="Wingdings" panose="05000000000000000000" pitchFamily="2" charset="2"/>
              <a:buChar char="ü"/>
            </a:pPr>
            <a:r>
              <a:rPr lang="en-US" sz="2400" b="1" dirty="0"/>
              <a:t>Urinary system </a:t>
            </a:r>
            <a:r>
              <a:rPr lang="en-US" sz="2400" dirty="0"/>
              <a:t>– kidneys, ureters, bladder, urethra</a:t>
            </a:r>
          </a:p>
          <a:p>
            <a:pPr marL="342900" indent="-342900">
              <a:buFont typeface="Wingdings" panose="05000000000000000000" pitchFamily="2" charset="2"/>
              <a:buChar char="ü"/>
            </a:pPr>
            <a:r>
              <a:rPr lang="en-US" sz="2400" b="1" dirty="0"/>
              <a:t>Reproductive system </a:t>
            </a:r>
            <a:r>
              <a:rPr lang="en-US" sz="2400" dirty="0"/>
              <a:t>(male and female)</a:t>
            </a:r>
          </a:p>
          <a:p>
            <a:pPr marL="342900" indent="-342900">
              <a:buFont typeface="Wingdings" panose="05000000000000000000" pitchFamily="2" charset="2"/>
              <a:buChar char="ü"/>
            </a:pPr>
            <a:r>
              <a:rPr lang="en-US" sz="2400" b="1" dirty="0"/>
              <a:t>Endocrine system </a:t>
            </a:r>
            <a:r>
              <a:rPr lang="en-US" sz="2400" dirty="0"/>
              <a:t>– glands: pituitary, hypothalamus, pineal, parathyroid, thyroid, adrenals, pancreas, gonads, ovaries, testes and their hormones</a:t>
            </a:r>
          </a:p>
          <a:p>
            <a:pPr marL="342900" indent="-342900">
              <a:buFont typeface="Wingdings" panose="05000000000000000000" pitchFamily="2" charset="2"/>
              <a:buChar char="ü"/>
            </a:pPr>
            <a:r>
              <a:rPr lang="en-US" sz="2400" b="1" dirty="0"/>
              <a:t>Lymphatic and immune systems</a:t>
            </a:r>
            <a:r>
              <a:rPr lang="en-US" sz="2400" dirty="0"/>
              <a:t>: lymph glands, vessels, lymph, lymphocytes, T and B cells</a:t>
            </a:r>
          </a:p>
          <a:p>
            <a:pPr marL="342900" indent="-342900">
              <a:buFont typeface="Wingdings" panose="05000000000000000000" pitchFamily="2" charset="2"/>
              <a:buChar char="ü"/>
            </a:pPr>
            <a:r>
              <a:rPr lang="en-US" sz="2400" b="1" dirty="0"/>
              <a:t>Special senses </a:t>
            </a:r>
            <a:r>
              <a:rPr lang="en-US" sz="2400" dirty="0"/>
              <a:t>– smell, taste, vision, equilibrium and hearing</a:t>
            </a:r>
          </a:p>
          <a:p>
            <a:pPr marL="342900" indent="-342900">
              <a:buFont typeface="Wingdings" panose="05000000000000000000" pitchFamily="2" charset="2"/>
              <a:buChar char="ü"/>
            </a:pPr>
            <a:r>
              <a:rPr lang="en-US" sz="2400" b="1" dirty="0"/>
              <a:t>Integumentary (skin) system </a:t>
            </a:r>
            <a:r>
              <a:rPr lang="en-US" sz="2400" dirty="0"/>
              <a:t>– the layers of the skin</a:t>
            </a:r>
          </a:p>
          <a:p>
            <a:pPr marL="514350" indent="-514350">
              <a:buAutoNum type="arabicPeriod"/>
            </a:pPr>
            <a:endParaRPr lang="en-US" sz="2400" dirty="0"/>
          </a:p>
          <a:p>
            <a:pPr marL="514350" indent="-514350">
              <a:buAutoNum type="arabicPeriod"/>
            </a:pPr>
            <a:endParaRPr lang="en-AU" sz="2400" dirty="0"/>
          </a:p>
        </p:txBody>
      </p:sp>
      <p:sp>
        <p:nvSpPr>
          <p:cNvPr id="5" name="TextBox 4">
            <a:extLst>
              <a:ext uri="{FF2B5EF4-FFF2-40B4-BE49-F238E27FC236}">
                <a16:creationId xmlns:a16="http://schemas.microsoft.com/office/drawing/2014/main" id="{604E2E6C-2E98-939D-CC5C-3F714AD01152}"/>
              </a:ext>
            </a:extLst>
          </p:cNvPr>
          <p:cNvSpPr txBox="1"/>
          <p:nvPr/>
        </p:nvSpPr>
        <p:spPr>
          <a:xfrm>
            <a:off x="2017486" y="845552"/>
            <a:ext cx="9681028"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The Human Body: the ultimate frontier of complexity</a:t>
            </a:r>
            <a:r>
              <a:rPr lang="en-AU" sz="1800" dirty="0">
                <a:effectLst/>
                <a:latin typeface="Calibri" panose="020F0502020204030204" pitchFamily="34" charset="0"/>
                <a:ea typeface="Calibri" panose="020F0502020204030204" pitchFamily="34" charset="0"/>
                <a:cs typeface="Times New Roman" panose="02020603050405020304" pitchFamily="18" charset="0"/>
              </a:rPr>
              <a:t> (duration: 1 hr 10 mins)</a:t>
            </a:r>
            <a:endParaRPr lang="en-AU" dirty="0"/>
          </a:p>
        </p:txBody>
      </p:sp>
      <p:sp>
        <p:nvSpPr>
          <p:cNvPr id="3" name="Action Button: Return 2">
            <a:hlinkClick r:id="rId3" action="ppaction://hlinksldjump" highlightClick="1"/>
            <a:extLst>
              <a:ext uri="{FF2B5EF4-FFF2-40B4-BE49-F238E27FC236}">
                <a16:creationId xmlns:a16="http://schemas.microsoft.com/office/drawing/2014/main" id="{F673DCF9-F94F-3566-D875-71B9B30FA4BE}"/>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04310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15498" y="1807383"/>
            <a:ext cx="7103068" cy="4524315"/>
          </a:xfrm>
          <a:prstGeom prst="rect">
            <a:avLst/>
          </a:prstGeom>
          <a:noFill/>
        </p:spPr>
        <p:txBody>
          <a:bodyPr wrap="square">
            <a:spAutoFit/>
          </a:bodyPr>
          <a:lstStyle/>
          <a:p>
            <a:r>
              <a:rPr lang="en-US" sz="2400" dirty="0"/>
              <a:t>Arteries and veins transport blood in two distinct circuits: </a:t>
            </a:r>
            <a:r>
              <a:rPr lang="en-US" sz="2400" b="1" dirty="0"/>
              <a:t>the systemic circuit and the pulmonary circuit</a:t>
            </a:r>
            <a:r>
              <a:rPr lang="en-US" sz="2400" dirty="0"/>
              <a:t>. </a:t>
            </a:r>
          </a:p>
          <a:p>
            <a:r>
              <a:rPr lang="en-US" sz="2400" b="1" dirty="0"/>
              <a:t>Systemic </a:t>
            </a:r>
            <a:r>
              <a:rPr lang="en-US" sz="2400" dirty="0"/>
              <a:t>arteries provide oxygen rich blood to the body. The blood returns to the heart through systemic veins with less oxygen. </a:t>
            </a:r>
          </a:p>
          <a:p>
            <a:r>
              <a:rPr lang="en-US" sz="2400" dirty="0"/>
              <a:t>In contrast, in the </a:t>
            </a:r>
            <a:r>
              <a:rPr lang="en-US" sz="2400" b="1" dirty="0"/>
              <a:t>pulmonary </a:t>
            </a:r>
            <a:r>
              <a:rPr lang="en-US" sz="2400" dirty="0"/>
              <a:t>circuit, arteries carry blood low in oxygen exclusively to the lungs for gas exchange. Pulmonary veins then return freshly oxygenated blood from the lungs to the heart to be pumped back out into systemic circulation. </a:t>
            </a:r>
          </a:p>
          <a:p>
            <a:r>
              <a:rPr lang="en-US" sz="2400" dirty="0"/>
              <a:t>Although arteries and veins differ structurally and functionally, they share certain features:</a:t>
            </a:r>
          </a:p>
        </p:txBody>
      </p:sp>
      <p:pic>
        <p:nvPicPr>
          <p:cNvPr id="7" name="Picture 6">
            <a:extLst>
              <a:ext uri="{FF2B5EF4-FFF2-40B4-BE49-F238E27FC236}">
                <a16:creationId xmlns:a16="http://schemas.microsoft.com/office/drawing/2014/main" id="{D184B788-5D52-2500-933F-6B25F138E5A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03068" y="526302"/>
            <a:ext cx="5088932" cy="5486664"/>
          </a:xfrm>
          <a:prstGeom prst="rect">
            <a:avLst/>
          </a:prstGeom>
        </p:spPr>
      </p:pic>
      <p:pic>
        <p:nvPicPr>
          <p:cNvPr id="11" name="Picture 10">
            <a:extLst>
              <a:ext uri="{FF2B5EF4-FFF2-40B4-BE49-F238E27FC236}">
                <a16:creationId xmlns:a16="http://schemas.microsoft.com/office/drawing/2014/main" id="{AE6F535E-33EA-3FFB-3334-6B99F07CBC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1134" y="513425"/>
            <a:ext cx="1635368" cy="428311"/>
          </a:xfrm>
          <a:prstGeom prst="rect">
            <a:avLst/>
          </a:prstGeom>
        </p:spPr>
      </p:pic>
      <p:sp>
        <p:nvSpPr>
          <p:cNvPr id="14" name="TextBox 13">
            <a:extLst>
              <a:ext uri="{FF2B5EF4-FFF2-40B4-BE49-F238E27FC236}">
                <a16:creationId xmlns:a16="http://schemas.microsoft.com/office/drawing/2014/main" id="{77724863-0BF4-B832-DF8E-629B40C41843}"/>
              </a:ext>
            </a:extLst>
          </p:cNvPr>
          <p:cNvSpPr txBox="1"/>
          <p:nvPr/>
        </p:nvSpPr>
        <p:spPr>
          <a:xfrm>
            <a:off x="8195410" y="22074"/>
            <a:ext cx="3423156" cy="584775"/>
          </a:xfrm>
          <a:prstGeom prst="rect">
            <a:avLst/>
          </a:prstGeom>
          <a:noFill/>
        </p:spPr>
        <p:txBody>
          <a:bodyPr wrap="square" rtlCol="0">
            <a:spAutoFit/>
          </a:bodyPr>
          <a:lstStyle/>
          <a:p>
            <a:r>
              <a:rPr lang="en-US" sz="1600" dirty="0"/>
              <a:t>Capillary beds of the lungs where gaseous exchange occurs</a:t>
            </a:r>
            <a:endParaRPr lang="en-AU" sz="1600" dirty="0"/>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224109" y="0"/>
            <a:ext cx="6096002" cy="1584779"/>
          </a:xfrm>
        </p:spPr>
        <p:txBody>
          <a:bodyPr>
            <a:normAutofit/>
          </a:bodyPr>
          <a:lstStyle/>
          <a:p>
            <a:r>
              <a:rPr lang="en-AU" dirty="0"/>
              <a:t>The cardiovascular system</a:t>
            </a:r>
            <a:br>
              <a:rPr lang="en-AU" dirty="0"/>
            </a:br>
            <a:r>
              <a:rPr lang="en-AU" sz="3200" dirty="0"/>
              <a:t> </a:t>
            </a:r>
            <a:r>
              <a:rPr lang="en-US" sz="3200" dirty="0"/>
              <a:t>Cardiovascular circulation</a:t>
            </a:r>
            <a:endParaRPr lang="en-AU" sz="3200" dirty="0"/>
          </a:p>
        </p:txBody>
      </p:sp>
      <p:sp>
        <p:nvSpPr>
          <p:cNvPr id="16" name="TextBox 15">
            <a:extLst>
              <a:ext uri="{FF2B5EF4-FFF2-40B4-BE49-F238E27FC236}">
                <a16:creationId xmlns:a16="http://schemas.microsoft.com/office/drawing/2014/main" id="{9E36E8B1-B538-F12F-11A3-35F3297BC1E0}"/>
              </a:ext>
            </a:extLst>
          </p:cNvPr>
          <p:cNvSpPr txBox="1"/>
          <p:nvPr/>
        </p:nvSpPr>
        <p:spPr>
          <a:xfrm>
            <a:off x="7087570" y="5935476"/>
            <a:ext cx="5088932" cy="923330"/>
          </a:xfrm>
          <a:prstGeom prst="rect">
            <a:avLst/>
          </a:prstGeom>
          <a:noFill/>
        </p:spPr>
        <p:txBody>
          <a:bodyPr wrap="square" rtlCol="0">
            <a:spAutoFit/>
          </a:bodyPr>
          <a:lstStyle/>
          <a:p>
            <a:r>
              <a:rPr lang="en-US" dirty="0"/>
              <a:t>Capillary beds of all body tissues where oxygen rich blood is delivered and controls blood distribution according to the body’s needs.</a:t>
            </a:r>
            <a:endParaRPr lang="en-AU" dirty="0"/>
          </a:p>
        </p:txBody>
      </p:sp>
      <p:sp>
        <p:nvSpPr>
          <p:cNvPr id="2" name="Action Button: Return 1">
            <a:hlinkClick r:id="rId4" action="ppaction://hlinksldjump" highlightClick="1"/>
            <a:extLst>
              <a:ext uri="{FF2B5EF4-FFF2-40B4-BE49-F238E27FC236}">
                <a16:creationId xmlns:a16="http://schemas.microsoft.com/office/drawing/2014/main" id="{832B1C15-FEA6-A1F0-54B1-F3B10B37B33C}"/>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12596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3092519" y="0"/>
            <a:ext cx="6096002" cy="1584779"/>
          </a:xfrm>
        </p:spPr>
        <p:txBody>
          <a:bodyPr>
            <a:normAutofit/>
          </a:bodyPr>
          <a:lstStyle/>
          <a:p>
            <a:r>
              <a:rPr lang="en-AU" dirty="0"/>
              <a:t>The cardiovascular system</a:t>
            </a:r>
            <a:br>
              <a:rPr lang="en-AU" dirty="0"/>
            </a:br>
            <a:r>
              <a:rPr lang="en-AU" sz="3200" dirty="0"/>
              <a:t> </a:t>
            </a:r>
            <a:r>
              <a:rPr lang="en-US" sz="3200" dirty="0"/>
              <a:t>Cardiovascular circulation</a:t>
            </a:r>
            <a:endParaRPr lang="en-AU" sz="3200" dirty="0"/>
          </a:p>
        </p:txBody>
      </p:sp>
      <p:pic>
        <p:nvPicPr>
          <p:cNvPr id="3074" name="Picture 2" descr="What is the difference between pulmonary and systemic circulation? |  Socratic">
            <a:extLst>
              <a:ext uri="{FF2B5EF4-FFF2-40B4-BE49-F238E27FC236}">
                <a16:creationId xmlns:a16="http://schemas.microsoft.com/office/drawing/2014/main" id="{2848A9B6-0BBC-FF73-1E81-F6B2E16D90C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2635" y="1353826"/>
            <a:ext cx="9776279" cy="5504174"/>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Return 1">
            <a:hlinkClick r:id="rId3" action="ppaction://hlinksldjump" highlightClick="1"/>
            <a:extLst>
              <a:ext uri="{FF2B5EF4-FFF2-40B4-BE49-F238E27FC236}">
                <a16:creationId xmlns:a16="http://schemas.microsoft.com/office/drawing/2014/main" id="{41188CC1-C924-B940-C279-5F6B6DCAF2DF}"/>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49404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2385488" y="15498"/>
            <a:ext cx="9806512" cy="1039802"/>
          </a:xfrm>
        </p:spPr>
        <p:txBody>
          <a:bodyPr>
            <a:normAutofit fontScale="90000"/>
          </a:bodyPr>
          <a:lstStyle/>
          <a:p>
            <a:r>
              <a:rPr lang="en-AU" dirty="0"/>
              <a:t>4. </a:t>
            </a:r>
            <a:r>
              <a:rPr lang="en-US" dirty="0"/>
              <a:t>Comparison task - compare the blood vessels</a:t>
            </a:r>
            <a:endParaRPr lang="en-AU" dirty="0"/>
          </a:p>
        </p:txBody>
      </p:sp>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15500" y="676659"/>
            <a:ext cx="11546237" cy="707886"/>
          </a:xfrm>
          <a:prstGeom prst="rect">
            <a:avLst/>
          </a:prstGeom>
          <a:noFill/>
        </p:spPr>
        <p:txBody>
          <a:bodyPr wrap="square">
            <a:spAutoFit/>
          </a:bodyPr>
          <a:lstStyle/>
          <a:p>
            <a:r>
              <a:rPr lang="en-US" sz="2000" dirty="0"/>
              <a:t>For this task compare each type of blood vessel in the table below and correctly identify the similarities and/or differences for each.</a:t>
            </a:r>
          </a:p>
        </p:txBody>
      </p:sp>
      <p:pic>
        <p:nvPicPr>
          <p:cNvPr id="4" name="Picture 3">
            <a:extLst>
              <a:ext uri="{FF2B5EF4-FFF2-40B4-BE49-F238E27FC236}">
                <a16:creationId xmlns:a16="http://schemas.microsoft.com/office/drawing/2014/main" id="{13559FBB-CC49-AB41-9B00-7844333DAB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5487" y="1077096"/>
            <a:ext cx="9399359" cy="5765406"/>
          </a:xfrm>
          <a:prstGeom prst="rect">
            <a:avLst/>
          </a:prstGeom>
        </p:spPr>
      </p:pic>
      <p:pic>
        <p:nvPicPr>
          <p:cNvPr id="10" name="Picture 9">
            <a:extLst>
              <a:ext uri="{FF2B5EF4-FFF2-40B4-BE49-F238E27FC236}">
                <a16:creationId xmlns:a16="http://schemas.microsoft.com/office/drawing/2014/main" id="{A2563377-11FB-7A9D-E15D-4AA08A80B5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57705" y="1760636"/>
            <a:ext cx="1925448" cy="707885"/>
          </a:xfrm>
          <a:prstGeom prst="rect">
            <a:avLst/>
          </a:prstGeom>
        </p:spPr>
      </p:pic>
      <p:pic>
        <p:nvPicPr>
          <p:cNvPr id="27" name="Picture 26">
            <a:extLst>
              <a:ext uri="{FF2B5EF4-FFF2-40B4-BE49-F238E27FC236}">
                <a16:creationId xmlns:a16="http://schemas.microsoft.com/office/drawing/2014/main" id="{A4B6FA08-2AD0-19A7-2A4E-B258E4911F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14621" y="1691763"/>
            <a:ext cx="2171745" cy="707885"/>
          </a:xfrm>
          <a:prstGeom prst="rect">
            <a:avLst/>
          </a:prstGeom>
        </p:spPr>
      </p:pic>
      <p:pic>
        <p:nvPicPr>
          <p:cNvPr id="28" name="Picture 27">
            <a:extLst>
              <a:ext uri="{FF2B5EF4-FFF2-40B4-BE49-F238E27FC236}">
                <a16:creationId xmlns:a16="http://schemas.microsoft.com/office/drawing/2014/main" id="{33A6B960-992D-B302-0CDB-D7A605CDAF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58117" y="1760635"/>
            <a:ext cx="2103620" cy="827582"/>
          </a:xfrm>
          <a:prstGeom prst="rect">
            <a:avLst/>
          </a:prstGeom>
        </p:spPr>
      </p:pic>
      <p:pic>
        <p:nvPicPr>
          <p:cNvPr id="29" name="Picture 28">
            <a:extLst>
              <a:ext uri="{FF2B5EF4-FFF2-40B4-BE49-F238E27FC236}">
                <a16:creationId xmlns:a16="http://schemas.microsoft.com/office/drawing/2014/main" id="{CCEF58E1-F3FA-76BF-2806-9C295F4BB53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3203" y="2828498"/>
            <a:ext cx="2103620" cy="871233"/>
          </a:xfrm>
          <a:prstGeom prst="rect">
            <a:avLst/>
          </a:prstGeom>
        </p:spPr>
      </p:pic>
      <p:pic>
        <p:nvPicPr>
          <p:cNvPr id="30" name="Picture 29">
            <a:extLst>
              <a:ext uri="{FF2B5EF4-FFF2-40B4-BE49-F238E27FC236}">
                <a16:creationId xmlns:a16="http://schemas.microsoft.com/office/drawing/2014/main" id="{4F8303B6-FF1E-39EA-34E2-9DFE22CEAD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48683" y="2913045"/>
            <a:ext cx="2103620" cy="871233"/>
          </a:xfrm>
          <a:prstGeom prst="rect">
            <a:avLst/>
          </a:prstGeom>
        </p:spPr>
      </p:pic>
      <p:pic>
        <p:nvPicPr>
          <p:cNvPr id="31" name="Picture 30">
            <a:extLst>
              <a:ext uri="{FF2B5EF4-FFF2-40B4-BE49-F238E27FC236}">
                <a16:creationId xmlns:a16="http://schemas.microsoft.com/office/drawing/2014/main" id="{C681035A-D145-501A-28E7-5CC573C695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95949" y="2806674"/>
            <a:ext cx="2103620" cy="871233"/>
          </a:xfrm>
          <a:prstGeom prst="rect">
            <a:avLst/>
          </a:prstGeom>
        </p:spPr>
      </p:pic>
      <p:pic>
        <p:nvPicPr>
          <p:cNvPr id="3072" name="Picture 3071">
            <a:extLst>
              <a:ext uri="{FF2B5EF4-FFF2-40B4-BE49-F238E27FC236}">
                <a16:creationId xmlns:a16="http://schemas.microsoft.com/office/drawing/2014/main" id="{CE25F66B-E2F0-D8AF-9965-6FCCF9E6F6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85379" y="3912474"/>
            <a:ext cx="2103620" cy="707885"/>
          </a:xfrm>
          <a:prstGeom prst="rect">
            <a:avLst/>
          </a:prstGeom>
        </p:spPr>
      </p:pic>
      <p:pic>
        <p:nvPicPr>
          <p:cNvPr id="3073" name="Picture 3072">
            <a:extLst>
              <a:ext uri="{FF2B5EF4-FFF2-40B4-BE49-F238E27FC236}">
                <a16:creationId xmlns:a16="http://schemas.microsoft.com/office/drawing/2014/main" id="{F1475602-4862-5E85-0F90-E88E828D82D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73974" y="3877266"/>
            <a:ext cx="2103620" cy="707885"/>
          </a:xfrm>
          <a:prstGeom prst="rect">
            <a:avLst/>
          </a:prstGeom>
        </p:spPr>
      </p:pic>
      <p:pic>
        <p:nvPicPr>
          <p:cNvPr id="3075" name="Picture 3074">
            <a:extLst>
              <a:ext uri="{FF2B5EF4-FFF2-40B4-BE49-F238E27FC236}">
                <a16:creationId xmlns:a16="http://schemas.microsoft.com/office/drawing/2014/main" id="{5A3A3FCC-46C2-1739-9342-9E482456FC0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89113" y="3901611"/>
            <a:ext cx="2103620" cy="707885"/>
          </a:xfrm>
          <a:prstGeom prst="rect">
            <a:avLst/>
          </a:prstGeom>
        </p:spPr>
      </p:pic>
      <p:pic>
        <p:nvPicPr>
          <p:cNvPr id="3076" name="Picture 3075">
            <a:extLst>
              <a:ext uri="{FF2B5EF4-FFF2-40B4-BE49-F238E27FC236}">
                <a16:creationId xmlns:a16="http://schemas.microsoft.com/office/drawing/2014/main" id="{73206D97-87E9-909B-6711-C9A857E6845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95771" y="4743247"/>
            <a:ext cx="2103620" cy="353943"/>
          </a:xfrm>
          <a:prstGeom prst="rect">
            <a:avLst/>
          </a:prstGeom>
        </p:spPr>
      </p:pic>
      <p:pic>
        <p:nvPicPr>
          <p:cNvPr id="3077" name="Picture 3076">
            <a:extLst>
              <a:ext uri="{FF2B5EF4-FFF2-40B4-BE49-F238E27FC236}">
                <a16:creationId xmlns:a16="http://schemas.microsoft.com/office/drawing/2014/main" id="{78806F95-F417-6A41-BB25-6F91DD9A98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48683" y="4710497"/>
            <a:ext cx="2103620" cy="353943"/>
          </a:xfrm>
          <a:prstGeom prst="rect">
            <a:avLst/>
          </a:prstGeom>
        </p:spPr>
      </p:pic>
      <p:pic>
        <p:nvPicPr>
          <p:cNvPr id="3078" name="Picture 3077">
            <a:extLst>
              <a:ext uri="{FF2B5EF4-FFF2-40B4-BE49-F238E27FC236}">
                <a16:creationId xmlns:a16="http://schemas.microsoft.com/office/drawing/2014/main" id="{640FF25F-0087-5C1F-4BC4-2621815D60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18670" y="4743247"/>
            <a:ext cx="2103620" cy="353943"/>
          </a:xfrm>
          <a:prstGeom prst="rect">
            <a:avLst/>
          </a:prstGeom>
        </p:spPr>
      </p:pic>
      <p:pic>
        <p:nvPicPr>
          <p:cNvPr id="3079" name="Picture 3078">
            <a:extLst>
              <a:ext uri="{FF2B5EF4-FFF2-40B4-BE49-F238E27FC236}">
                <a16:creationId xmlns:a16="http://schemas.microsoft.com/office/drawing/2014/main" id="{3CBC37C4-3F1B-3120-264A-B95017E9DD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40626" y="5306426"/>
            <a:ext cx="2103620" cy="353943"/>
          </a:xfrm>
          <a:prstGeom prst="rect">
            <a:avLst/>
          </a:prstGeom>
        </p:spPr>
      </p:pic>
      <p:pic>
        <p:nvPicPr>
          <p:cNvPr id="3080" name="Picture 3079">
            <a:extLst>
              <a:ext uri="{FF2B5EF4-FFF2-40B4-BE49-F238E27FC236}">
                <a16:creationId xmlns:a16="http://schemas.microsoft.com/office/drawing/2014/main" id="{D003F708-7A27-1424-6B38-FFFE562C15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2746" y="5261896"/>
            <a:ext cx="2103620" cy="353943"/>
          </a:xfrm>
          <a:prstGeom prst="rect">
            <a:avLst/>
          </a:prstGeom>
        </p:spPr>
      </p:pic>
      <p:pic>
        <p:nvPicPr>
          <p:cNvPr id="3081" name="Picture 3080">
            <a:extLst>
              <a:ext uri="{FF2B5EF4-FFF2-40B4-BE49-F238E27FC236}">
                <a16:creationId xmlns:a16="http://schemas.microsoft.com/office/drawing/2014/main" id="{634B78EC-85D9-D363-2D60-6630DA90E5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75877" y="5261896"/>
            <a:ext cx="2103620" cy="353943"/>
          </a:xfrm>
          <a:prstGeom prst="rect">
            <a:avLst/>
          </a:prstGeom>
        </p:spPr>
      </p:pic>
      <p:pic>
        <p:nvPicPr>
          <p:cNvPr id="3082" name="Picture 3081">
            <a:extLst>
              <a:ext uri="{FF2B5EF4-FFF2-40B4-BE49-F238E27FC236}">
                <a16:creationId xmlns:a16="http://schemas.microsoft.com/office/drawing/2014/main" id="{7E5CC208-9E8B-0314-7AB3-387C8C85960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93722" y="5815819"/>
            <a:ext cx="2103620" cy="871233"/>
          </a:xfrm>
          <a:prstGeom prst="rect">
            <a:avLst/>
          </a:prstGeom>
        </p:spPr>
      </p:pic>
      <p:pic>
        <p:nvPicPr>
          <p:cNvPr id="3083" name="Picture 3082">
            <a:extLst>
              <a:ext uri="{FF2B5EF4-FFF2-40B4-BE49-F238E27FC236}">
                <a16:creationId xmlns:a16="http://schemas.microsoft.com/office/drawing/2014/main" id="{1D832546-4715-475B-2D20-9F5221355E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48683" y="5794580"/>
            <a:ext cx="2103620" cy="871233"/>
          </a:xfrm>
          <a:prstGeom prst="rect">
            <a:avLst/>
          </a:prstGeom>
        </p:spPr>
      </p:pic>
      <p:pic>
        <p:nvPicPr>
          <p:cNvPr id="3084" name="Picture 3083">
            <a:extLst>
              <a:ext uri="{FF2B5EF4-FFF2-40B4-BE49-F238E27FC236}">
                <a16:creationId xmlns:a16="http://schemas.microsoft.com/office/drawing/2014/main" id="{85CBB924-9378-28A6-82F6-07BF93A649A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05577" y="5861853"/>
            <a:ext cx="2103620" cy="871233"/>
          </a:xfrm>
          <a:prstGeom prst="rect">
            <a:avLst/>
          </a:prstGeom>
        </p:spPr>
      </p:pic>
      <p:pic>
        <p:nvPicPr>
          <p:cNvPr id="3" name="Picture 2" descr="Activity Essays Archives - InLikeMe.com">
            <a:hlinkClick r:id="rId5" action="ppaction://hlinksldjump"/>
            <a:extLst>
              <a:ext uri="{FF2B5EF4-FFF2-40B4-BE49-F238E27FC236}">
                <a16:creationId xmlns:a16="http://schemas.microsoft.com/office/drawing/2014/main" id="{75F68B36-E660-98BA-887C-544878AD1C16}"/>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600317" y="6492834"/>
            <a:ext cx="591683" cy="3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57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07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07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07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07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07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07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07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08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08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08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308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224109" y="0"/>
            <a:ext cx="6096002" cy="1584779"/>
          </a:xfrm>
        </p:spPr>
        <p:txBody>
          <a:bodyPr>
            <a:normAutofit/>
          </a:bodyPr>
          <a:lstStyle/>
          <a:p>
            <a:r>
              <a:rPr lang="en-AU" dirty="0"/>
              <a:t>The cardiovascular system</a:t>
            </a:r>
            <a:br>
              <a:rPr lang="en-AU" dirty="0"/>
            </a:br>
            <a:r>
              <a:rPr lang="en-AU" sz="3200" dirty="0"/>
              <a:t> </a:t>
            </a:r>
            <a:r>
              <a:rPr lang="en-US" sz="3200" dirty="0"/>
              <a:t>The Blood</a:t>
            </a:r>
            <a:endParaRPr lang="en-AU" sz="3200" dirty="0"/>
          </a:p>
        </p:txBody>
      </p:sp>
      <p:pic>
        <p:nvPicPr>
          <p:cNvPr id="3" name="Picture 2">
            <a:extLst>
              <a:ext uri="{FF2B5EF4-FFF2-40B4-BE49-F238E27FC236}">
                <a16:creationId xmlns:a16="http://schemas.microsoft.com/office/drawing/2014/main" id="{5B4FB80F-783B-DE49-56DD-3E5B6C2F67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1004" y="0"/>
            <a:ext cx="5325498" cy="1807383"/>
          </a:xfrm>
          <a:prstGeom prst="rect">
            <a:avLst/>
          </a:prstGeom>
        </p:spPr>
      </p:pic>
      <p:sp>
        <p:nvSpPr>
          <p:cNvPr id="4" name="TextBox 3">
            <a:extLst>
              <a:ext uri="{FF2B5EF4-FFF2-40B4-BE49-F238E27FC236}">
                <a16:creationId xmlns:a16="http://schemas.microsoft.com/office/drawing/2014/main" id="{51A68144-9CEA-7287-14AA-7FF927D4ABDA}"/>
              </a:ext>
            </a:extLst>
          </p:cNvPr>
          <p:cNvSpPr txBox="1"/>
          <p:nvPr/>
        </p:nvSpPr>
        <p:spPr>
          <a:xfrm>
            <a:off x="6851004" y="1807383"/>
            <a:ext cx="5325498" cy="400110"/>
          </a:xfrm>
          <a:prstGeom prst="rect">
            <a:avLst/>
          </a:prstGeom>
          <a:noFill/>
        </p:spPr>
        <p:txBody>
          <a:bodyPr wrap="square" rtlCol="0">
            <a:spAutoFit/>
          </a:bodyPr>
          <a:lstStyle/>
          <a:p>
            <a:r>
              <a:rPr lang="en-US" sz="2000" b="1" dirty="0"/>
              <a:t>(red blood cells)   (white blood cells)  (platelets) </a:t>
            </a:r>
          </a:p>
        </p:txBody>
      </p:sp>
      <p:pic>
        <p:nvPicPr>
          <p:cNvPr id="8" name="Picture 7">
            <a:extLst>
              <a:ext uri="{FF2B5EF4-FFF2-40B4-BE49-F238E27FC236}">
                <a16:creationId xmlns:a16="http://schemas.microsoft.com/office/drawing/2014/main" id="{D37B20A1-3937-B26C-7B8E-6B860A5C4C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3453" y="2294888"/>
            <a:ext cx="8735644" cy="4563112"/>
          </a:xfrm>
          <a:prstGeom prst="rect">
            <a:avLst/>
          </a:prstGeom>
        </p:spPr>
      </p:pic>
      <p:sp>
        <p:nvSpPr>
          <p:cNvPr id="13" name="TextBox 12">
            <a:extLst>
              <a:ext uri="{FF2B5EF4-FFF2-40B4-BE49-F238E27FC236}">
                <a16:creationId xmlns:a16="http://schemas.microsoft.com/office/drawing/2014/main" id="{27685518-8A71-F35F-8D93-47BD36E03556}"/>
              </a:ext>
            </a:extLst>
          </p:cNvPr>
          <p:cNvSpPr txBox="1"/>
          <p:nvPr/>
        </p:nvSpPr>
        <p:spPr>
          <a:xfrm>
            <a:off x="0" y="1171952"/>
            <a:ext cx="3642102" cy="5632311"/>
          </a:xfrm>
          <a:prstGeom prst="rect">
            <a:avLst/>
          </a:prstGeom>
          <a:noFill/>
        </p:spPr>
        <p:txBody>
          <a:bodyPr wrap="square">
            <a:spAutoFit/>
          </a:bodyPr>
          <a:lstStyle/>
          <a:p>
            <a:r>
              <a:rPr lang="en-US" sz="2000" dirty="0"/>
              <a:t>Blood is the only fluid tissue in the body. Blood contains both solid and liquid components. Blood makes up about 8% of a human’s total body weight; males have around 5 to 6 </a:t>
            </a:r>
            <a:r>
              <a:rPr lang="en-US" sz="2000" dirty="0" err="1"/>
              <a:t>litres</a:t>
            </a:r>
            <a:r>
              <a:rPr lang="en-US" sz="2000" dirty="0"/>
              <a:t> of blood, while females have 4 to 5 </a:t>
            </a:r>
            <a:r>
              <a:rPr lang="en-US" sz="2000" dirty="0" err="1"/>
              <a:t>litres</a:t>
            </a:r>
            <a:r>
              <a:rPr lang="en-US" sz="2000" dirty="0"/>
              <a:t>. The main function of blood is to transport </a:t>
            </a:r>
            <a:r>
              <a:rPr lang="en-US" sz="2000" b="1" dirty="0"/>
              <a:t>oxygen, nutrients, wastes and hormones </a:t>
            </a:r>
            <a:r>
              <a:rPr lang="en-US" sz="2000" dirty="0"/>
              <a:t>around the body. </a:t>
            </a:r>
          </a:p>
          <a:p>
            <a:r>
              <a:rPr lang="en-US" sz="2000" dirty="0"/>
              <a:t>Blood also has an important role in maintaining and regulating </a:t>
            </a:r>
            <a:r>
              <a:rPr lang="en-US" sz="2000" b="1" dirty="0"/>
              <a:t>body temperature</a:t>
            </a:r>
            <a:r>
              <a:rPr lang="en-US" sz="2000" dirty="0"/>
              <a:t>.</a:t>
            </a:r>
          </a:p>
          <a:p>
            <a:r>
              <a:rPr lang="en-US" sz="2000" dirty="0"/>
              <a:t>Blood is made up of </a:t>
            </a:r>
            <a:r>
              <a:rPr lang="en-US" sz="2000" b="1" dirty="0"/>
              <a:t>four main components</a:t>
            </a:r>
            <a:r>
              <a:rPr lang="en-US" sz="2000" dirty="0"/>
              <a:t>: red blood cells, white blood cells, plasma and platelets.</a:t>
            </a:r>
          </a:p>
        </p:txBody>
      </p:sp>
      <p:sp>
        <p:nvSpPr>
          <p:cNvPr id="2" name="Action Button: Return 1">
            <a:hlinkClick r:id="rId4" action="ppaction://hlinksldjump" highlightClick="1"/>
            <a:extLst>
              <a:ext uri="{FF2B5EF4-FFF2-40B4-BE49-F238E27FC236}">
                <a16:creationId xmlns:a16="http://schemas.microsoft.com/office/drawing/2014/main" id="{E463C552-93D5-E503-5238-2847BE4F3D4E}"/>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4749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224109" y="-201474"/>
            <a:ext cx="6096002" cy="1584779"/>
          </a:xfrm>
        </p:spPr>
        <p:txBody>
          <a:bodyPr>
            <a:normAutofit/>
          </a:bodyPr>
          <a:lstStyle/>
          <a:p>
            <a:r>
              <a:rPr lang="en-AU" dirty="0"/>
              <a:t>The cardiovascular system</a:t>
            </a:r>
            <a:br>
              <a:rPr lang="en-AU" dirty="0"/>
            </a:br>
            <a:r>
              <a:rPr lang="en-AU" sz="3200" dirty="0"/>
              <a:t> </a:t>
            </a:r>
            <a:r>
              <a:rPr lang="en-US" sz="3200" dirty="0"/>
              <a:t>The Blood</a:t>
            </a:r>
            <a:endParaRPr lang="en-AU" sz="3200" dirty="0"/>
          </a:p>
        </p:txBody>
      </p:sp>
      <p:pic>
        <p:nvPicPr>
          <p:cNvPr id="3" name="Picture 2">
            <a:extLst>
              <a:ext uri="{FF2B5EF4-FFF2-40B4-BE49-F238E27FC236}">
                <a16:creationId xmlns:a16="http://schemas.microsoft.com/office/drawing/2014/main" id="{5B4FB80F-783B-DE49-56DD-3E5B6C2F67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1004" y="0"/>
            <a:ext cx="5325498" cy="1807383"/>
          </a:xfrm>
          <a:prstGeom prst="rect">
            <a:avLst/>
          </a:prstGeom>
        </p:spPr>
      </p:pic>
      <p:sp>
        <p:nvSpPr>
          <p:cNvPr id="4" name="TextBox 3">
            <a:extLst>
              <a:ext uri="{FF2B5EF4-FFF2-40B4-BE49-F238E27FC236}">
                <a16:creationId xmlns:a16="http://schemas.microsoft.com/office/drawing/2014/main" id="{51A68144-9CEA-7287-14AA-7FF927D4ABDA}"/>
              </a:ext>
            </a:extLst>
          </p:cNvPr>
          <p:cNvSpPr txBox="1"/>
          <p:nvPr/>
        </p:nvSpPr>
        <p:spPr>
          <a:xfrm>
            <a:off x="6851004" y="1807383"/>
            <a:ext cx="5325498" cy="400110"/>
          </a:xfrm>
          <a:prstGeom prst="rect">
            <a:avLst/>
          </a:prstGeom>
          <a:noFill/>
        </p:spPr>
        <p:txBody>
          <a:bodyPr wrap="square" rtlCol="0">
            <a:spAutoFit/>
          </a:bodyPr>
          <a:lstStyle/>
          <a:p>
            <a:r>
              <a:rPr lang="en-US" sz="2000" b="1" dirty="0"/>
              <a:t>(red blood cells)   (white blood cells)  (platelets) </a:t>
            </a:r>
          </a:p>
        </p:txBody>
      </p:sp>
      <p:pic>
        <p:nvPicPr>
          <p:cNvPr id="8" name="Picture 7">
            <a:extLst>
              <a:ext uri="{FF2B5EF4-FFF2-40B4-BE49-F238E27FC236}">
                <a16:creationId xmlns:a16="http://schemas.microsoft.com/office/drawing/2014/main" id="{D37B20A1-3937-B26C-7B8E-6B860A5C4C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3453" y="2294888"/>
            <a:ext cx="8735644" cy="4563112"/>
          </a:xfrm>
          <a:prstGeom prst="rect">
            <a:avLst/>
          </a:prstGeom>
        </p:spPr>
      </p:pic>
      <p:sp>
        <p:nvSpPr>
          <p:cNvPr id="13" name="TextBox 12">
            <a:extLst>
              <a:ext uri="{FF2B5EF4-FFF2-40B4-BE49-F238E27FC236}">
                <a16:creationId xmlns:a16="http://schemas.microsoft.com/office/drawing/2014/main" id="{27685518-8A71-F35F-8D93-47BD36E03556}"/>
              </a:ext>
            </a:extLst>
          </p:cNvPr>
          <p:cNvSpPr txBox="1"/>
          <p:nvPr/>
        </p:nvSpPr>
        <p:spPr>
          <a:xfrm>
            <a:off x="15498" y="939482"/>
            <a:ext cx="3673099" cy="5940088"/>
          </a:xfrm>
          <a:prstGeom prst="rect">
            <a:avLst/>
          </a:prstGeom>
          <a:noFill/>
        </p:spPr>
        <p:txBody>
          <a:bodyPr wrap="square">
            <a:spAutoFit/>
          </a:bodyPr>
          <a:lstStyle/>
          <a:p>
            <a:r>
              <a:rPr lang="en-US" sz="2000" b="1" dirty="0"/>
              <a:t>Red blood cells </a:t>
            </a:r>
            <a:r>
              <a:rPr lang="en-US" sz="2000" dirty="0"/>
              <a:t>(erythrocytes) contain haemoglobin, which allows oxygen to bind with the cells </a:t>
            </a:r>
          </a:p>
          <a:p>
            <a:r>
              <a:rPr lang="en-US" sz="2000" dirty="0"/>
              <a:t>and be transported around the body. Red blood cells (RBC’s) </a:t>
            </a:r>
          </a:p>
          <a:p>
            <a:r>
              <a:rPr lang="en-US" sz="2000" dirty="0"/>
              <a:t>are small, flexible and are shaped like flat concave discs: ideal for </a:t>
            </a:r>
            <a:r>
              <a:rPr lang="en-US" sz="2000" b="1" dirty="0"/>
              <a:t>gaseous exchange</a:t>
            </a:r>
            <a:r>
              <a:rPr lang="en-US" sz="2000" dirty="0"/>
              <a:t>. RBC’s make up approximately 40 to 45% of our blood. They also carry carbon dioxide from the cells to the lungs so that they may be re-oxygenated. When we exercise, the working muscles require more oxygen to work, so the heart pumps faster to ensure that more red blood cells containing haemoglobin and oxygen can be delivered.</a:t>
            </a:r>
          </a:p>
        </p:txBody>
      </p:sp>
      <p:sp>
        <p:nvSpPr>
          <p:cNvPr id="2" name="Action Button: Return 1">
            <a:hlinkClick r:id="rId4" action="ppaction://hlinksldjump" highlightClick="1"/>
            <a:extLst>
              <a:ext uri="{FF2B5EF4-FFF2-40B4-BE49-F238E27FC236}">
                <a16:creationId xmlns:a16="http://schemas.microsoft.com/office/drawing/2014/main" id="{AB654432-1F46-657D-69B5-1A35829D5B32}"/>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0541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224109" y="0"/>
            <a:ext cx="6096002" cy="1584779"/>
          </a:xfrm>
        </p:spPr>
        <p:txBody>
          <a:bodyPr>
            <a:normAutofit/>
          </a:bodyPr>
          <a:lstStyle/>
          <a:p>
            <a:r>
              <a:rPr lang="en-AU" dirty="0"/>
              <a:t>The cardiovascular system</a:t>
            </a:r>
            <a:br>
              <a:rPr lang="en-AU" dirty="0"/>
            </a:br>
            <a:r>
              <a:rPr lang="en-AU" sz="3200" dirty="0"/>
              <a:t> </a:t>
            </a:r>
            <a:r>
              <a:rPr lang="en-US" sz="3200" dirty="0"/>
              <a:t>The Blood</a:t>
            </a:r>
            <a:endParaRPr lang="en-AU" sz="3200" dirty="0"/>
          </a:p>
        </p:txBody>
      </p:sp>
      <p:pic>
        <p:nvPicPr>
          <p:cNvPr id="3" name="Picture 2">
            <a:extLst>
              <a:ext uri="{FF2B5EF4-FFF2-40B4-BE49-F238E27FC236}">
                <a16:creationId xmlns:a16="http://schemas.microsoft.com/office/drawing/2014/main" id="{5B4FB80F-783B-DE49-56DD-3E5B6C2F67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1004" y="0"/>
            <a:ext cx="5325498" cy="1807383"/>
          </a:xfrm>
          <a:prstGeom prst="rect">
            <a:avLst/>
          </a:prstGeom>
        </p:spPr>
      </p:pic>
      <p:sp>
        <p:nvSpPr>
          <p:cNvPr id="4" name="TextBox 3">
            <a:extLst>
              <a:ext uri="{FF2B5EF4-FFF2-40B4-BE49-F238E27FC236}">
                <a16:creationId xmlns:a16="http://schemas.microsoft.com/office/drawing/2014/main" id="{51A68144-9CEA-7287-14AA-7FF927D4ABDA}"/>
              </a:ext>
            </a:extLst>
          </p:cNvPr>
          <p:cNvSpPr txBox="1"/>
          <p:nvPr/>
        </p:nvSpPr>
        <p:spPr>
          <a:xfrm>
            <a:off x="6851004" y="1807383"/>
            <a:ext cx="5325498" cy="400110"/>
          </a:xfrm>
          <a:prstGeom prst="rect">
            <a:avLst/>
          </a:prstGeom>
          <a:noFill/>
        </p:spPr>
        <p:txBody>
          <a:bodyPr wrap="square" rtlCol="0">
            <a:spAutoFit/>
          </a:bodyPr>
          <a:lstStyle/>
          <a:p>
            <a:r>
              <a:rPr lang="en-US" sz="2000" b="1" dirty="0"/>
              <a:t>(red blood cells)   (white blood cells)  (platelets) </a:t>
            </a:r>
          </a:p>
        </p:txBody>
      </p:sp>
      <p:pic>
        <p:nvPicPr>
          <p:cNvPr id="8" name="Picture 7">
            <a:extLst>
              <a:ext uri="{FF2B5EF4-FFF2-40B4-BE49-F238E27FC236}">
                <a16:creationId xmlns:a16="http://schemas.microsoft.com/office/drawing/2014/main" id="{D37B20A1-3937-B26C-7B8E-6B860A5C4C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3453" y="2294888"/>
            <a:ext cx="8735644" cy="4563112"/>
          </a:xfrm>
          <a:prstGeom prst="rect">
            <a:avLst/>
          </a:prstGeom>
        </p:spPr>
      </p:pic>
      <p:sp>
        <p:nvSpPr>
          <p:cNvPr id="13" name="TextBox 12">
            <a:extLst>
              <a:ext uri="{FF2B5EF4-FFF2-40B4-BE49-F238E27FC236}">
                <a16:creationId xmlns:a16="http://schemas.microsoft.com/office/drawing/2014/main" id="{27685518-8A71-F35F-8D93-47BD36E03556}"/>
              </a:ext>
            </a:extLst>
          </p:cNvPr>
          <p:cNvSpPr txBox="1"/>
          <p:nvPr/>
        </p:nvSpPr>
        <p:spPr>
          <a:xfrm>
            <a:off x="15498" y="1125458"/>
            <a:ext cx="3812583" cy="5632311"/>
          </a:xfrm>
          <a:prstGeom prst="rect">
            <a:avLst/>
          </a:prstGeom>
          <a:noFill/>
        </p:spPr>
        <p:txBody>
          <a:bodyPr wrap="square">
            <a:spAutoFit/>
          </a:bodyPr>
          <a:lstStyle/>
          <a:p>
            <a:r>
              <a:rPr lang="en-US" sz="2000" b="1" dirty="0"/>
              <a:t>White blood cells </a:t>
            </a:r>
            <a:r>
              <a:rPr lang="en-US" sz="2000" dirty="0"/>
              <a:t>(leukocytes) are far less in number than RBC’s and are crucial to the body’s defense against disease. White blood cells form protective movable colonies that help defend the body against damage by </a:t>
            </a:r>
            <a:r>
              <a:rPr lang="en-US" sz="2000" b="1" dirty="0"/>
              <a:t>bacteria, viruses, parasites and foreign cells</a:t>
            </a:r>
            <a:r>
              <a:rPr lang="en-US" sz="2000" dirty="0"/>
              <a:t>. They have some very special characteristics: they are not confined to the blood stream like RBC’s; rather they can pass in and out of blood vessels and circulate in blood to attend to the sites of damage. There are six different types of white blood cells in the body, the most common neutrophils (58%) is produced in bone marrow.</a:t>
            </a:r>
          </a:p>
        </p:txBody>
      </p:sp>
      <p:sp>
        <p:nvSpPr>
          <p:cNvPr id="2" name="Action Button: Return 1">
            <a:hlinkClick r:id="rId4" action="ppaction://hlinksldjump" highlightClick="1"/>
            <a:extLst>
              <a:ext uri="{FF2B5EF4-FFF2-40B4-BE49-F238E27FC236}">
                <a16:creationId xmlns:a16="http://schemas.microsoft.com/office/drawing/2014/main" id="{434E981B-D793-4138-E045-91B53A60459E}"/>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26707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224109" y="-232470"/>
            <a:ext cx="6096002" cy="1584779"/>
          </a:xfrm>
        </p:spPr>
        <p:txBody>
          <a:bodyPr>
            <a:normAutofit/>
          </a:bodyPr>
          <a:lstStyle/>
          <a:p>
            <a:r>
              <a:rPr lang="en-AU" dirty="0"/>
              <a:t>The cardiovascular system</a:t>
            </a:r>
            <a:br>
              <a:rPr lang="en-AU" dirty="0"/>
            </a:br>
            <a:r>
              <a:rPr lang="en-AU" sz="3200" dirty="0"/>
              <a:t> </a:t>
            </a:r>
            <a:r>
              <a:rPr lang="en-US" sz="3200" dirty="0"/>
              <a:t>The Blood</a:t>
            </a:r>
            <a:endParaRPr lang="en-AU" sz="3200" dirty="0"/>
          </a:p>
        </p:txBody>
      </p:sp>
      <p:pic>
        <p:nvPicPr>
          <p:cNvPr id="3" name="Picture 2">
            <a:extLst>
              <a:ext uri="{FF2B5EF4-FFF2-40B4-BE49-F238E27FC236}">
                <a16:creationId xmlns:a16="http://schemas.microsoft.com/office/drawing/2014/main" id="{5B4FB80F-783B-DE49-56DD-3E5B6C2F67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1004" y="0"/>
            <a:ext cx="5325498" cy="1807383"/>
          </a:xfrm>
          <a:prstGeom prst="rect">
            <a:avLst/>
          </a:prstGeom>
        </p:spPr>
      </p:pic>
      <p:sp>
        <p:nvSpPr>
          <p:cNvPr id="4" name="TextBox 3">
            <a:extLst>
              <a:ext uri="{FF2B5EF4-FFF2-40B4-BE49-F238E27FC236}">
                <a16:creationId xmlns:a16="http://schemas.microsoft.com/office/drawing/2014/main" id="{51A68144-9CEA-7287-14AA-7FF927D4ABDA}"/>
              </a:ext>
            </a:extLst>
          </p:cNvPr>
          <p:cNvSpPr txBox="1"/>
          <p:nvPr/>
        </p:nvSpPr>
        <p:spPr>
          <a:xfrm>
            <a:off x="6851004" y="1807383"/>
            <a:ext cx="5325498" cy="400110"/>
          </a:xfrm>
          <a:prstGeom prst="rect">
            <a:avLst/>
          </a:prstGeom>
          <a:noFill/>
        </p:spPr>
        <p:txBody>
          <a:bodyPr wrap="square" rtlCol="0">
            <a:spAutoFit/>
          </a:bodyPr>
          <a:lstStyle/>
          <a:p>
            <a:r>
              <a:rPr lang="en-US" sz="2000" b="1" dirty="0"/>
              <a:t>(red blood cells)   (white blood cells)  (platelets) </a:t>
            </a:r>
          </a:p>
        </p:txBody>
      </p:sp>
      <p:pic>
        <p:nvPicPr>
          <p:cNvPr id="8" name="Picture 7">
            <a:extLst>
              <a:ext uri="{FF2B5EF4-FFF2-40B4-BE49-F238E27FC236}">
                <a16:creationId xmlns:a16="http://schemas.microsoft.com/office/drawing/2014/main" id="{D37B20A1-3937-B26C-7B8E-6B860A5C4C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3453" y="2294888"/>
            <a:ext cx="8735644" cy="4563112"/>
          </a:xfrm>
          <a:prstGeom prst="rect">
            <a:avLst/>
          </a:prstGeom>
        </p:spPr>
      </p:pic>
      <p:sp>
        <p:nvSpPr>
          <p:cNvPr id="13" name="TextBox 12">
            <a:extLst>
              <a:ext uri="{FF2B5EF4-FFF2-40B4-BE49-F238E27FC236}">
                <a16:creationId xmlns:a16="http://schemas.microsoft.com/office/drawing/2014/main" id="{27685518-8A71-F35F-8D93-47BD36E03556}"/>
              </a:ext>
            </a:extLst>
          </p:cNvPr>
          <p:cNvSpPr txBox="1"/>
          <p:nvPr/>
        </p:nvSpPr>
        <p:spPr>
          <a:xfrm>
            <a:off x="15498" y="954980"/>
            <a:ext cx="3859078" cy="5940088"/>
          </a:xfrm>
          <a:prstGeom prst="rect">
            <a:avLst/>
          </a:prstGeom>
          <a:noFill/>
        </p:spPr>
        <p:txBody>
          <a:bodyPr wrap="square">
            <a:spAutoFit/>
          </a:bodyPr>
          <a:lstStyle/>
          <a:p>
            <a:r>
              <a:rPr lang="en-US" sz="1900" b="1" dirty="0"/>
              <a:t>Platelets</a:t>
            </a:r>
            <a:r>
              <a:rPr lang="en-US" sz="1900" dirty="0"/>
              <a:t> (thrombocytes) are not actually cells. They are cell fragments that quickly seal </a:t>
            </a:r>
          </a:p>
          <a:p>
            <a:r>
              <a:rPr lang="en-US" sz="1900" dirty="0"/>
              <a:t>themselves off from surrounding fluids. Platelets perform the vital function of blood clotting when </a:t>
            </a:r>
          </a:p>
          <a:p>
            <a:r>
              <a:rPr lang="en-US" sz="1900" dirty="0"/>
              <a:t>blood vessels are ruptured or broken. When you cut yourself hundreds of thousands of platelets </a:t>
            </a:r>
          </a:p>
          <a:p>
            <a:r>
              <a:rPr lang="en-US" sz="1900" dirty="0"/>
              <a:t>bind at the site of the damaged area creating a blood clot.</a:t>
            </a:r>
          </a:p>
          <a:p>
            <a:r>
              <a:rPr lang="en-US" sz="1900" b="1" dirty="0"/>
              <a:t>Plasma</a:t>
            </a:r>
            <a:r>
              <a:rPr lang="en-US" sz="1900" dirty="0"/>
              <a:t> is the liquid component of blood. Over 100 different </a:t>
            </a:r>
          </a:p>
          <a:p>
            <a:r>
              <a:rPr lang="en-US" sz="1900" dirty="0"/>
              <a:t>substances are dissolved in this pale-yellow fluid such as </a:t>
            </a:r>
            <a:r>
              <a:rPr lang="en-US" sz="1900" b="1" dirty="0"/>
              <a:t>nutrients, salts respiratory gases and hormones</a:t>
            </a:r>
            <a:r>
              <a:rPr lang="en-US" sz="1900" dirty="0"/>
              <a:t>. Blood plasma assists in maintaining normal blood </a:t>
            </a:r>
          </a:p>
          <a:p>
            <a:r>
              <a:rPr lang="en-US" sz="1900" dirty="0"/>
              <a:t>pressure, clotting, immunity and the exchange of minerals.</a:t>
            </a:r>
          </a:p>
        </p:txBody>
      </p:sp>
      <p:sp>
        <p:nvSpPr>
          <p:cNvPr id="2" name="Action Button: Return 1">
            <a:hlinkClick r:id="rId4" action="ppaction://hlinksldjump" highlightClick="1"/>
            <a:extLst>
              <a:ext uri="{FF2B5EF4-FFF2-40B4-BE49-F238E27FC236}">
                <a16:creationId xmlns:a16="http://schemas.microsoft.com/office/drawing/2014/main" id="{C241FC58-F86F-6A99-1F6F-731C09387E82}"/>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47651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0" y="1352282"/>
            <a:ext cx="12192000" cy="2554545"/>
          </a:xfrm>
          <a:prstGeom prst="rect">
            <a:avLst/>
          </a:prstGeom>
          <a:noFill/>
        </p:spPr>
        <p:txBody>
          <a:bodyPr wrap="square">
            <a:spAutoFit/>
          </a:bodyPr>
          <a:lstStyle/>
          <a:p>
            <a:r>
              <a:rPr lang="en-US" sz="2000" dirty="0"/>
              <a:t>There are many different types of cardiovascular disease conditions, so symptoms and signs will vary depending on the specific type of disease. However, typical symptoms of an underlying cardiovascular disorder include:</a:t>
            </a:r>
          </a:p>
          <a:p>
            <a:pPr marL="342900" indent="-342900">
              <a:buFont typeface="Wingdings" panose="05000000000000000000" pitchFamily="2" charset="2"/>
              <a:buChar char="Ø"/>
            </a:pPr>
            <a:r>
              <a:rPr lang="en-US" sz="2000" dirty="0"/>
              <a:t>Pains or pressure in the chest</a:t>
            </a:r>
          </a:p>
          <a:p>
            <a:pPr marL="342900" indent="-342900">
              <a:buFont typeface="Wingdings" panose="05000000000000000000" pitchFamily="2" charset="2"/>
              <a:buChar char="Ø"/>
            </a:pPr>
            <a:r>
              <a:rPr lang="en-US" sz="2000" dirty="0"/>
              <a:t>Pain or discomfort in the arms, the left shoulder, elbows, jaw, or back</a:t>
            </a:r>
          </a:p>
          <a:p>
            <a:pPr marL="342900" indent="-342900">
              <a:buFont typeface="Wingdings" panose="05000000000000000000" pitchFamily="2" charset="2"/>
              <a:buChar char="Ø"/>
            </a:pPr>
            <a:r>
              <a:rPr lang="en-US" sz="2000" dirty="0"/>
              <a:t>Shortness of breath</a:t>
            </a:r>
          </a:p>
          <a:p>
            <a:pPr marL="342900" indent="-342900">
              <a:buFont typeface="Wingdings" panose="05000000000000000000" pitchFamily="2" charset="2"/>
              <a:buChar char="Ø"/>
            </a:pPr>
            <a:r>
              <a:rPr lang="en-US" sz="2000" dirty="0"/>
              <a:t>Nausea and fatigue.</a:t>
            </a:r>
          </a:p>
          <a:p>
            <a:pPr marL="342900" indent="-342900">
              <a:buFont typeface="Wingdings" panose="05000000000000000000" pitchFamily="2" charset="2"/>
              <a:buChar char="Ø"/>
            </a:pPr>
            <a:r>
              <a:rPr lang="en-US" sz="2000" dirty="0"/>
              <a:t>Light-headed or dizziness</a:t>
            </a:r>
          </a:p>
          <a:p>
            <a:pPr marL="342900" indent="-342900">
              <a:buFont typeface="Wingdings" panose="05000000000000000000" pitchFamily="2" charset="2"/>
              <a:buChar char="Ø"/>
            </a:pPr>
            <a:r>
              <a:rPr lang="en-US" sz="2000" dirty="0"/>
              <a:t>Cold sweats</a:t>
            </a:r>
          </a:p>
        </p:txBody>
      </p:sp>
      <p:pic>
        <p:nvPicPr>
          <p:cNvPr id="7170" name="Picture 2" descr="Coronary Artery Disease: Treatment, Causes &amp; Prevention">
            <a:extLst>
              <a:ext uri="{FF2B5EF4-FFF2-40B4-BE49-F238E27FC236}">
                <a16:creationId xmlns:a16="http://schemas.microsoft.com/office/drawing/2014/main" id="{A4F052AD-9F7F-5DF7-9CDA-11C9DFA50F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968" y="3873372"/>
            <a:ext cx="2870006" cy="235041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5EFF0AA9-AFD1-3EB7-D5F3-88C51ADF4681}"/>
              </a:ext>
            </a:extLst>
          </p:cNvPr>
          <p:cNvCxnSpPr>
            <a:cxnSpLocks/>
          </p:cNvCxnSpPr>
          <p:nvPr/>
        </p:nvCxnSpPr>
        <p:spPr>
          <a:xfrm flipV="1">
            <a:off x="2138766" y="3873372"/>
            <a:ext cx="1022887" cy="79161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F20BB6-FB07-9134-AA26-E797AB284FAF}"/>
              </a:ext>
            </a:extLst>
          </p:cNvPr>
          <p:cNvSpPr txBox="1"/>
          <p:nvPr/>
        </p:nvSpPr>
        <p:spPr>
          <a:xfrm>
            <a:off x="3161653" y="3704095"/>
            <a:ext cx="1131377" cy="338554"/>
          </a:xfrm>
          <a:prstGeom prst="rect">
            <a:avLst/>
          </a:prstGeom>
          <a:noFill/>
        </p:spPr>
        <p:txBody>
          <a:bodyPr wrap="square" rtlCol="0">
            <a:spAutoFit/>
          </a:bodyPr>
          <a:lstStyle/>
          <a:p>
            <a:r>
              <a:rPr lang="en-AU" sz="1600" dirty="0"/>
              <a:t>cholesterol</a:t>
            </a:r>
          </a:p>
        </p:txBody>
      </p:sp>
      <p:pic>
        <p:nvPicPr>
          <p:cNvPr id="7172" name="Picture 4" descr="Congestive Heart Failure diagram">
            <a:extLst>
              <a:ext uri="{FF2B5EF4-FFF2-40B4-BE49-F238E27FC236}">
                <a16:creationId xmlns:a16="http://schemas.microsoft.com/office/drawing/2014/main" id="{B9840F16-E511-E97C-8B87-B91F272612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29185" y="3096965"/>
            <a:ext cx="3862815" cy="324476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igh Blood Pressure Redefined">
            <a:extLst>
              <a:ext uri="{FF2B5EF4-FFF2-40B4-BE49-F238E27FC236}">
                <a16:creationId xmlns:a16="http://schemas.microsoft.com/office/drawing/2014/main" id="{21A954AF-1D49-8029-8D41-CA0B80933E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0973" y="4339699"/>
            <a:ext cx="5167533" cy="17569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2960973" y="-31051"/>
            <a:ext cx="6096002" cy="1584779"/>
          </a:xfrm>
        </p:spPr>
        <p:txBody>
          <a:bodyPr>
            <a:normAutofit/>
          </a:bodyPr>
          <a:lstStyle/>
          <a:p>
            <a:r>
              <a:rPr lang="en-AU" dirty="0"/>
              <a:t>The cardiovascular system</a:t>
            </a:r>
            <a:br>
              <a:rPr lang="en-AU" dirty="0"/>
            </a:br>
            <a:r>
              <a:rPr lang="en-AU" sz="3200" dirty="0"/>
              <a:t> </a:t>
            </a:r>
            <a:r>
              <a:rPr lang="en-US" sz="3200" dirty="0"/>
              <a:t>Disorders of the CV system</a:t>
            </a:r>
            <a:endParaRPr lang="en-AU" sz="3200" dirty="0"/>
          </a:p>
        </p:txBody>
      </p:sp>
      <p:sp>
        <p:nvSpPr>
          <p:cNvPr id="2" name="Action Button: Return 1">
            <a:hlinkClick r:id="rId5" action="ppaction://hlinksldjump" highlightClick="1"/>
            <a:extLst>
              <a:ext uri="{FF2B5EF4-FFF2-40B4-BE49-F238E27FC236}">
                <a16:creationId xmlns:a16="http://schemas.microsoft.com/office/drawing/2014/main" id="{90B7EB3E-352E-69A2-582D-FC4B16CA20C7}"/>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53713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0" y="1197127"/>
            <a:ext cx="12192000" cy="5632311"/>
          </a:xfrm>
          <a:prstGeom prst="rect">
            <a:avLst/>
          </a:prstGeom>
          <a:noFill/>
        </p:spPr>
        <p:txBody>
          <a:bodyPr wrap="square">
            <a:spAutoFit/>
          </a:bodyPr>
          <a:lstStyle/>
          <a:p>
            <a:r>
              <a:rPr lang="en-US" sz="2000" dirty="0"/>
              <a:t>Interruptions, blockages, or diseases that affect how the heart or blood vessels pump blood can cause disorders such as heart disease or stroke. These disorders can develop due to a variety of factors, from genetics to lifestyle. The most common disorder is cardiovascular disease, which includes conditions such as:</a:t>
            </a:r>
          </a:p>
          <a:p>
            <a:pPr marL="342900" indent="-342900">
              <a:buFont typeface="Wingdings" panose="05000000000000000000" pitchFamily="2" charset="2"/>
              <a:buChar char="Ø"/>
            </a:pPr>
            <a:r>
              <a:rPr lang="en-US" sz="2000" b="1" dirty="0"/>
              <a:t>Coronary heart disease</a:t>
            </a:r>
            <a:r>
              <a:rPr lang="en-US" sz="2000" dirty="0"/>
              <a:t>: the arteries that supply blood to the heart become hardened and narrowed. This is due to the build-up of cholesterol and other material, called plaque, on their inner walls. This build-up is called atherosclerosis. As more plaque builds up, less blood can flow through the arteries. The heart cannot get sufficient blood or oxygen. This can lead to chest pain (angina) and a heart attack which can cause permanent heart damage.</a:t>
            </a:r>
          </a:p>
          <a:p>
            <a:pPr marL="342900" indent="-342900">
              <a:buFont typeface="Wingdings" panose="05000000000000000000" pitchFamily="2" charset="2"/>
              <a:buChar char="Ø"/>
            </a:pPr>
            <a:r>
              <a:rPr lang="en-US" sz="2000" b="1" dirty="0"/>
              <a:t>High blood pressure </a:t>
            </a:r>
            <a:r>
              <a:rPr lang="en-US" sz="2000" dirty="0"/>
              <a:t>(hypertension): hypertension defines a blood pressure higher than 140 / 90 </a:t>
            </a:r>
            <a:r>
              <a:rPr lang="en-US" sz="2000" dirty="0" err="1"/>
              <a:t>millimetres</a:t>
            </a:r>
            <a:r>
              <a:rPr lang="en-US" sz="2000" dirty="0"/>
              <a:t> of mercury (</a:t>
            </a:r>
            <a:r>
              <a:rPr lang="en-US" sz="2000" dirty="0" err="1"/>
              <a:t>mmhg</a:t>
            </a:r>
            <a:r>
              <a:rPr lang="en-US" sz="2000" dirty="0"/>
              <a:t>). The systolic reading of 140 </a:t>
            </a:r>
            <a:r>
              <a:rPr lang="en-US" sz="2000" dirty="0" err="1"/>
              <a:t>mmhg</a:t>
            </a:r>
            <a:r>
              <a:rPr lang="en-US" sz="2000" dirty="0"/>
              <a:t> refers to the pressure as the heart pumps blood around the body. The diastolic reading of 90 </a:t>
            </a:r>
            <a:r>
              <a:rPr lang="en-US" sz="2000" dirty="0" err="1"/>
              <a:t>mmhg</a:t>
            </a:r>
            <a:r>
              <a:rPr lang="en-US" sz="2000" dirty="0"/>
              <a:t> refers to the pressure as the heart relaxes and refills with blood. High blood pressure affects the blood flow to your organs. Over the years, this increases your chances of heart disease, stroke, kidney failure and diabetes.</a:t>
            </a:r>
          </a:p>
          <a:p>
            <a:pPr marL="342900" indent="-342900">
              <a:buFont typeface="Wingdings" panose="05000000000000000000" pitchFamily="2" charset="2"/>
              <a:buChar char="Ø"/>
            </a:pPr>
            <a:r>
              <a:rPr lang="en-US" sz="2000" b="1" dirty="0"/>
              <a:t>Congestive heart failure</a:t>
            </a:r>
            <a:r>
              <a:rPr lang="en-US" sz="2000" dirty="0"/>
              <a:t>: the heart’s pumping power is weaker and less effectively than normal. Pressure in the heart increases, harder for your heart to deliver oxygen and nutrients. To compensate for reduced pumping power, the heart’s chambers respond by stretching to hold more blood. This keeps the blood moving, but over time, the heart muscle walls may weaken and become unable to pump as strongly. As a result, the kidneys often respond by causing the body to retain fluid. The resulting fluid builds up in the arms, legs, ankles, feet, lungs, or other organs.</a:t>
            </a:r>
          </a:p>
        </p:txBody>
      </p:sp>
      <p:pic>
        <p:nvPicPr>
          <p:cNvPr id="7170" name="Picture 2" descr="Coronary Artery Disease: Treatment, Causes &amp; Prevention">
            <a:extLst>
              <a:ext uri="{FF2B5EF4-FFF2-40B4-BE49-F238E27FC236}">
                <a16:creationId xmlns:a16="http://schemas.microsoft.com/office/drawing/2014/main" id="{A4F052AD-9F7F-5DF7-9CDA-11C9DFA50FF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1627322" cy="133270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5EFF0AA9-AFD1-3EB7-D5F3-88C51ADF4681}"/>
              </a:ext>
            </a:extLst>
          </p:cNvPr>
          <p:cNvCxnSpPr/>
          <p:nvPr/>
        </p:nvCxnSpPr>
        <p:spPr>
          <a:xfrm flipV="1">
            <a:off x="1131376" y="154983"/>
            <a:ext cx="759417" cy="20147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F20BB6-FB07-9134-AA26-E797AB284FAF}"/>
              </a:ext>
            </a:extLst>
          </p:cNvPr>
          <p:cNvSpPr txBox="1"/>
          <p:nvPr/>
        </p:nvSpPr>
        <p:spPr>
          <a:xfrm>
            <a:off x="1890793" y="-5888"/>
            <a:ext cx="782048" cy="261610"/>
          </a:xfrm>
          <a:prstGeom prst="rect">
            <a:avLst/>
          </a:prstGeom>
          <a:noFill/>
        </p:spPr>
        <p:txBody>
          <a:bodyPr wrap="square" rtlCol="0">
            <a:spAutoFit/>
          </a:bodyPr>
          <a:lstStyle/>
          <a:p>
            <a:r>
              <a:rPr lang="en-AU" sz="1100" dirty="0"/>
              <a:t>cholesterol</a:t>
            </a:r>
          </a:p>
        </p:txBody>
      </p:sp>
      <p:pic>
        <p:nvPicPr>
          <p:cNvPr id="7172" name="Picture 4" descr="Congestive Heart Failure diagram">
            <a:extLst>
              <a:ext uri="{FF2B5EF4-FFF2-40B4-BE49-F238E27FC236}">
                <a16:creationId xmlns:a16="http://schemas.microsoft.com/office/drawing/2014/main" id="{B9840F16-E511-E97C-8B87-B91F272612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64678" y="-17123"/>
            <a:ext cx="1627322" cy="13669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igh Blood Pressure Redefined">
            <a:extLst>
              <a:ext uri="{FF2B5EF4-FFF2-40B4-BE49-F238E27FC236}">
                <a16:creationId xmlns:a16="http://schemas.microsoft.com/office/drawing/2014/main" id="{21A954AF-1D49-8029-8D41-CA0B80933E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68044" y="80789"/>
            <a:ext cx="3137840" cy="106686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525971" y="0"/>
            <a:ext cx="6096002" cy="1584779"/>
          </a:xfrm>
        </p:spPr>
        <p:txBody>
          <a:bodyPr>
            <a:normAutofit/>
          </a:bodyPr>
          <a:lstStyle/>
          <a:p>
            <a:r>
              <a:rPr lang="en-AU" dirty="0"/>
              <a:t>The cardiovascular system</a:t>
            </a:r>
            <a:br>
              <a:rPr lang="en-AU" dirty="0"/>
            </a:br>
            <a:r>
              <a:rPr lang="en-AU" sz="3200" dirty="0"/>
              <a:t> </a:t>
            </a:r>
            <a:r>
              <a:rPr lang="en-US" sz="3200" dirty="0"/>
              <a:t>Disorders of the CV system</a:t>
            </a:r>
            <a:endParaRPr lang="en-AU" sz="3200" dirty="0"/>
          </a:p>
        </p:txBody>
      </p:sp>
      <p:sp>
        <p:nvSpPr>
          <p:cNvPr id="2" name="Action Button: Return 1">
            <a:hlinkClick r:id="rId5" action="ppaction://hlinksldjump" highlightClick="1"/>
            <a:extLst>
              <a:ext uri="{FF2B5EF4-FFF2-40B4-BE49-F238E27FC236}">
                <a16:creationId xmlns:a16="http://schemas.microsoft.com/office/drawing/2014/main" id="{60CEEC97-7926-E675-CDEF-A371CB4AB026}"/>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5002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51928" y="3291365"/>
            <a:ext cx="5827899" cy="1631216"/>
          </a:xfrm>
          <a:prstGeom prst="rect">
            <a:avLst/>
          </a:prstGeom>
          <a:noFill/>
        </p:spPr>
        <p:txBody>
          <a:bodyPr wrap="square">
            <a:spAutoFit/>
          </a:bodyPr>
          <a:lstStyle/>
          <a:p>
            <a:r>
              <a:rPr lang="en-US" sz="2000" dirty="0"/>
              <a:t>All eleven of the body’s systems interact to maintain our internal stability, balance and heath. The way in which each individual body system works in conjunction with the other body system describes the interrelationship between the 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fontScale="90000"/>
          </a:bodyPr>
          <a:lstStyle/>
          <a:p>
            <a:r>
              <a:rPr lang="en-AU" dirty="0"/>
              <a:t>The cardiovascular system</a:t>
            </a:r>
            <a:br>
              <a:rPr lang="en-AU" dirty="0"/>
            </a:br>
            <a:r>
              <a:rPr lang="en-AU" sz="3200" dirty="0"/>
              <a:t> </a:t>
            </a:r>
            <a:r>
              <a:rPr lang="en-US" sz="3200" dirty="0"/>
              <a:t>Systems in sync - the cardiovascular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980910" y="1464665"/>
            <a:ext cx="2211090" cy="1061829"/>
          </a:xfrm>
          <a:prstGeom prst="rect">
            <a:avLst/>
          </a:prstGeom>
          <a:noFill/>
          <a:ln w="3175">
            <a:solidFill>
              <a:schemeClr val="tx1"/>
            </a:solidFill>
          </a:ln>
        </p:spPr>
        <p:txBody>
          <a:bodyPr wrap="square" rtlCol="0">
            <a:spAutoFit/>
          </a:bodyPr>
          <a:lstStyle/>
          <a:p>
            <a:pPr algn="ctr"/>
            <a:r>
              <a:rPr lang="en-US" sz="1050" b="1" dirty="0"/>
              <a:t>RESPIRATORY SYSTEM:</a:t>
            </a:r>
          </a:p>
          <a:p>
            <a:pPr marL="171450" indent="-171450">
              <a:buFont typeface="Arial" panose="020B0604020202020204" pitchFamily="34" charset="0"/>
              <a:buChar char="•"/>
            </a:pPr>
            <a:r>
              <a:rPr lang="en-US" sz="1050" dirty="0"/>
              <a:t>The CV system delivers oxygen and carries away waste.</a:t>
            </a:r>
          </a:p>
          <a:p>
            <a:pPr marL="171450" indent="-171450">
              <a:buFont typeface="Arial" panose="020B0604020202020204" pitchFamily="34" charset="0"/>
              <a:buChar char="•"/>
            </a:pPr>
            <a:r>
              <a:rPr lang="en-US" sz="1050" dirty="0"/>
              <a:t>The respiratory system carries out gaseous exchange: loads oxygen and unload carbon dioxide.</a:t>
            </a:r>
            <a:endParaRPr lang="en-AU" sz="1050" dirty="0"/>
          </a:p>
        </p:txBody>
      </p:sp>
      <p:sp>
        <p:nvSpPr>
          <p:cNvPr id="8" name="TextBox 7">
            <a:extLst>
              <a:ext uri="{FF2B5EF4-FFF2-40B4-BE49-F238E27FC236}">
                <a16:creationId xmlns:a16="http://schemas.microsoft.com/office/drawing/2014/main" id="{CCF708EE-1F84-2824-0716-FF9A94ED2D2E}"/>
              </a:ext>
            </a:extLst>
          </p:cNvPr>
          <p:cNvSpPr txBox="1"/>
          <p:nvPr/>
        </p:nvSpPr>
        <p:spPr>
          <a:xfrm>
            <a:off x="10228882" y="6121834"/>
            <a:ext cx="1627322" cy="738664"/>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Bones protect and support organs of the CV system.</a:t>
            </a:r>
            <a:endParaRPr lang="en-AU" sz="1050" dirty="0"/>
          </a:p>
        </p:txBody>
      </p:sp>
      <p:sp>
        <p:nvSpPr>
          <p:cNvPr id="9" name="TextBox 8">
            <a:extLst>
              <a:ext uri="{FF2B5EF4-FFF2-40B4-BE49-F238E27FC236}">
                <a16:creationId xmlns:a16="http://schemas.microsoft.com/office/drawing/2014/main" id="{EE539FE4-8E4F-9B11-AFFB-283BF7EC9762}"/>
              </a:ext>
            </a:extLst>
          </p:cNvPr>
          <p:cNvSpPr txBox="1"/>
          <p:nvPr/>
        </p:nvSpPr>
        <p:spPr>
          <a:xfrm>
            <a:off x="5827899" y="564419"/>
            <a:ext cx="1843762" cy="900246"/>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The digestive system extracts nutrients from food to be absorbed into the blood</a:t>
            </a:r>
            <a:endParaRPr lang="en-AU" sz="1050" dirty="0"/>
          </a:p>
        </p:txBody>
      </p:sp>
      <p:sp>
        <p:nvSpPr>
          <p:cNvPr id="10" name="TextBox 9">
            <a:extLst>
              <a:ext uri="{FF2B5EF4-FFF2-40B4-BE49-F238E27FC236}">
                <a16:creationId xmlns:a16="http://schemas.microsoft.com/office/drawing/2014/main" id="{87FF51CF-53F5-F2C9-3777-7E8A6174A580}"/>
              </a:ext>
            </a:extLst>
          </p:cNvPr>
          <p:cNvSpPr txBox="1"/>
          <p:nvPr/>
        </p:nvSpPr>
        <p:spPr>
          <a:xfrm>
            <a:off x="5822735" y="4603911"/>
            <a:ext cx="2778824" cy="1384995"/>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The CV system delivers oxygen to the system’s </a:t>
            </a:r>
          </a:p>
          <a:p>
            <a:pPr marL="171450" indent="-171450">
              <a:buFont typeface="Arial" panose="020B0604020202020204" pitchFamily="34" charset="0"/>
              <a:buChar char="•"/>
            </a:pPr>
            <a:r>
              <a:rPr lang="en-US" sz="1050" dirty="0"/>
              <a:t>tissues and carries away waste. The CV system helps maintain blood pressure for healthy kidney function.</a:t>
            </a:r>
          </a:p>
          <a:p>
            <a:pPr marL="171450" indent="-171450">
              <a:buFont typeface="Arial" panose="020B0604020202020204" pitchFamily="34" charset="0"/>
              <a:buChar char="•"/>
            </a:pPr>
            <a:r>
              <a:rPr lang="en-US" sz="1050" dirty="0"/>
              <a:t>The urinary system helps to regulate blood volume and pressure through urine.</a:t>
            </a:r>
            <a:endParaRPr lang="en-AU" sz="1050" dirty="0"/>
          </a:p>
        </p:txBody>
      </p:sp>
      <p:sp>
        <p:nvSpPr>
          <p:cNvPr id="11" name="TextBox 10">
            <a:extLst>
              <a:ext uri="{FF2B5EF4-FFF2-40B4-BE49-F238E27FC236}">
                <a16:creationId xmlns:a16="http://schemas.microsoft.com/office/drawing/2014/main" id="{F1C8791B-9BE9-8195-5616-F70468ADD65A}"/>
              </a:ext>
            </a:extLst>
          </p:cNvPr>
          <p:cNvSpPr txBox="1"/>
          <p:nvPr/>
        </p:nvSpPr>
        <p:spPr>
          <a:xfrm>
            <a:off x="10228882" y="4106973"/>
            <a:ext cx="1963118" cy="1061829"/>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The CV system supplies blood to the reproductive organs and removes waste.</a:t>
            </a:r>
          </a:p>
          <a:p>
            <a:pPr marL="171450" indent="-171450">
              <a:buFont typeface="Arial" panose="020B0604020202020204" pitchFamily="34" charset="0"/>
              <a:buChar char="•"/>
            </a:pPr>
            <a:r>
              <a:rPr lang="en-US" sz="1050" dirty="0"/>
              <a:t>The hormone Oestrogen assists with vascular health.</a:t>
            </a:r>
            <a:endParaRPr lang="en-AU" sz="1050" dirty="0"/>
          </a:p>
        </p:txBody>
      </p:sp>
      <p:sp>
        <p:nvSpPr>
          <p:cNvPr id="12" name="TextBox 11">
            <a:extLst>
              <a:ext uri="{FF2B5EF4-FFF2-40B4-BE49-F238E27FC236}">
                <a16:creationId xmlns:a16="http://schemas.microsoft.com/office/drawing/2014/main" id="{545E0D4A-A866-4298-9D88-B201AA4574F3}"/>
              </a:ext>
            </a:extLst>
          </p:cNvPr>
          <p:cNvSpPr txBox="1"/>
          <p:nvPr/>
        </p:nvSpPr>
        <p:spPr>
          <a:xfrm>
            <a:off x="9748434" y="201478"/>
            <a:ext cx="2443566" cy="1223412"/>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AU" sz="1050" dirty="0"/>
              <a:t>The CV system delivers oxygen, nutrients and removes waste.</a:t>
            </a:r>
          </a:p>
          <a:p>
            <a:pPr marL="171450" indent="-171450">
              <a:buFont typeface="Arial" panose="020B0604020202020204" pitchFamily="34" charset="0"/>
              <a:buChar char="•"/>
            </a:pPr>
            <a:r>
              <a:rPr lang="en-AU" sz="1050" dirty="0"/>
              <a:t>Nervous system regulates cardiac cycle and helps maintain blood pressure and controls blood distribution according to the body’s needs.</a:t>
            </a:r>
          </a:p>
        </p:txBody>
      </p:sp>
      <p:sp>
        <p:nvSpPr>
          <p:cNvPr id="14" name="TextBox 13">
            <a:extLst>
              <a:ext uri="{FF2B5EF4-FFF2-40B4-BE49-F238E27FC236}">
                <a16:creationId xmlns:a16="http://schemas.microsoft.com/office/drawing/2014/main" id="{C502EFF1-406F-68ED-0367-0829B4E5404E}"/>
              </a:ext>
            </a:extLst>
          </p:cNvPr>
          <p:cNvSpPr txBox="1"/>
          <p:nvPr/>
        </p:nvSpPr>
        <p:spPr>
          <a:xfrm>
            <a:off x="9205993" y="5195676"/>
            <a:ext cx="2986007" cy="900246"/>
          </a:xfrm>
          <a:prstGeom prst="rect">
            <a:avLst/>
          </a:prstGeom>
          <a:noFill/>
          <a:ln w="3175">
            <a:solidFill>
              <a:schemeClr val="tx1"/>
            </a:solidFill>
          </a:ln>
        </p:spPr>
        <p:txBody>
          <a:bodyPr wrap="square" rtlCol="0">
            <a:spAutoFit/>
          </a:bodyPr>
          <a:lstStyle/>
          <a:p>
            <a:pPr algn="ctr"/>
            <a:r>
              <a:rPr lang="en-US" sz="1050" b="1" dirty="0"/>
              <a:t>INTEGUMENTARY (SKIN) SYSTEM:</a:t>
            </a:r>
          </a:p>
          <a:p>
            <a:pPr marL="171450" indent="-171450">
              <a:buFont typeface="Arial" panose="020B0604020202020204" pitchFamily="34" charset="0"/>
              <a:buChar char="•"/>
            </a:pPr>
            <a:r>
              <a:rPr lang="en-US" sz="1050" dirty="0"/>
              <a:t>The CV system delivers oxygen and nutrients to skin cells.</a:t>
            </a:r>
          </a:p>
          <a:p>
            <a:pPr marL="171450" indent="-171450">
              <a:buFont typeface="Arial" panose="020B0604020202020204" pitchFamily="34" charset="0"/>
              <a:buChar char="•"/>
            </a:pPr>
            <a:r>
              <a:rPr lang="en-US" sz="1050" dirty="0"/>
              <a:t>The skin’s blood vessels provide an important site for heat loss to help maintain body temperature.</a:t>
            </a:r>
            <a:endParaRPr lang="en-AU" sz="1050" dirty="0"/>
          </a:p>
        </p:txBody>
      </p:sp>
      <p:sp>
        <p:nvSpPr>
          <p:cNvPr id="15" name="TextBox 14">
            <a:extLst>
              <a:ext uri="{FF2B5EF4-FFF2-40B4-BE49-F238E27FC236}">
                <a16:creationId xmlns:a16="http://schemas.microsoft.com/office/drawing/2014/main" id="{289B1DDF-3FB6-22C0-A3D6-048CBA647DFE}"/>
              </a:ext>
            </a:extLst>
          </p:cNvPr>
          <p:cNvSpPr txBox="1"/>
          <p:nvPr/>
        </p:nvSpPr>
        <p:spPr>
          <a:xfrm>
            <a:off x="5822734" y="6111420"/>
            <a:ext cx="3052627" cy="738664"/>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AU" sz="1050" dirty="0"/>
              <a:t>The CV system delivers oxygen and nutrients to all muscles.</a:t>
            </a:r>
          </a:p>
          <a:p>
            <a:pPr marL="171450" indent="-171450">
              <a:buFont typeface="Arial" panose="020B0604020202020204" pitchFamily="34" charset="0"/>
              <a:buChar char="•"/>
            </a:pPr>
            <a:r>
              <a:rPr lang="en-AU" sz="1050" dirty="0"/>
              <a:t>Regular aerobic exercise enhances CV efficiency.</a:t>
            </a:r>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60371" cy="1223412"/>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The CV system delivers oxygen and nutrients to the lymphatic organs, which contains immune cells.</a:t>
            </a:r>
          </a:p>
          <a:p>
            <a:pPr marL="171450" indent="-171450">
              <a:buFont typeface="Arial" panose="020B0604020202020204" pitchFamily="34" charset="0"/>
              <a:buChar char="•"/>
            </a:pPr>
            <a:r>
              <a:rPr lang="en-US" sz="1050" dirty="0"/>
              <a:t>The immune cells of the lymphatic system protect cardiovascular organs from illness.</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1061829"/>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The CV system delivers oxygen and sends blood to aid in digestion.</a:t>
            </a:r>
          </a:p>
          <a:p>
            <a:pPr marL="171450" indent="-171450">
              <a:buFont typeface="Arial" panose="020B0604020202020204" pitchFamily="34" charset="0"/>
              <a:buChar char="•"/>
            </a:pPr>
            <a:r>
              <a:rPr lang="en-US" sz="1050" dirty="0"/>
              <a:t>Regular aerobic exercise enhances CV efficiency.</a:t>
            </a:r>
            <a:endParaRPr lang="en-AU" sz="1050" dirty="0"/>
          </a:p>
        </p:txBody>
      </p:sp>
      <p:sp>
        <p:nvSpPr>
          <p:cNvPr id="18" name="TextBox 17">
            <a:extLst>
              <a:ext uri="{FF2B5EF4-FFF2-40B4-BE49-F238E27FC236}">
                <a16:creationId xmlns:a16="http://schemas.microsoft.com/office/drawing/2014/main" id="{534FD08B-1991-6CA3-0502-B7CF0913D316}"/>
              </a:ext>
            </a:extLst>
          </p:cNvPr>
          <p:cNvSpPr txBox="1"/>
          <p:nvPr/>
        </p:nvSpPr>
        <p:spPr>
          <a:xfrm>
            <a:off x="10089397" y="2735529"/>
            <a:ext cx="2102602" cy="646331"/>
          </a:xfrm>
          <a:prstGeom prst="rect">
            <a:avLst/>
          </a:prstGeom>
          <a:noFill/>
          <a:ln w="3175">
            <a:solidFill>
              <a:schemeClr val="tx1"/>
            </a:solidFill>
          </a:ln>
        </p:spPr>
        <p:txBody>
          <a:bodyPr wrap="square" rtlCol="0">
            <a:spAutoFit/>
          </a:bodyPr>
          <a:lstStyle/>
          <a:p>
            <a:r>
              <a:rPr lang="en-AU" b="1" dirty="0"/>
              <a:t>CARDIOVASCULAR </a:t>
            </a:r>
          </a:p>
          <a:p>
            <a:r>
              <a:rPr lang="en-AU" b="1" dirty="0"/>
              <a:t>SYSTEM</a:t>
            </a:r>
          </a:p>
        </p:txBody>
      </p:sp>
      <p:sp>
        <p:nvSpPr>
          <p:cNvPr id="2" name="Action Button: Return 1">
            <a:hlinkClick r:id="rId3" action="ppaction://hlinksldjump" highlightClick="1"/>
            <a:extLst>
              <a:ext uri="{FF2B5EF4-FFF2-40B4-BE49-F238E27FC236}">
                <a16:creationId xmlns:a16="http://schemas.microsoft.com/office/drawing/2014/main" id="{9DF10EC9-13C1-FF3B-1C64-E1AAED83BA6E}"/>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6169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6F6EF-E2AE-04C9-3FDB-79286D1A0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73CDD-A270-26EC-9AC2-099CDC32F877}"/>
              </a:ext>
            </a:extLst>
          </p:cNvPr>
          <p:cNvSpPr>
            <a:spLocks noGrp="1"/>
          </p:cNvSpPr>
          <p:nvPr>
            <p:ph type="title"/>
          </p:nvPr>
        </p:nvSpPr>
        <p:spPr>
          <a:xfrm>
            <a:off x="913775" y="618518"/>
            <a:ext cx="10364451" cy="1039802"/>
          </a:xfrm>
        </p:spPr>
        <p:txBody>
          <a:bodyPr/>
          <a:lstStyle/>
          <a:p>
            <a:r>
              <a:rPr lang="en-AU" dirty="0"/>
              <a:t>Introduction</a:t>
            </a:r>
          </a:p>
        </p:txBody>
      </p:sp>
      <p:sp>
        <p:nvSpPr>
          <p:cNvPr id="4" name="TextBox 3">
            <a:extLst>
              <a:ext uri="{FF2B5EF4-FFF2-40B4-BE49-F238E27FC236}">
                <a16:creationId xmlns:a16="http://schemas.microsoft.com/office/drawing/2014/main" id="{C7F2A58B-EE3C-3979-59B8-B983449E5B49}"/>
              </a:ext>
            </a:extLst>
          </p:cNvPr>
          <p:cNvSpPr txBox="1"/>
          <p:nvPr/>
        </p:nvSpPr>
        <p:spPr>
          <a:xfrm>
            <a:off x="335796" y="1504937"/>
            <a:ext cx="11856204" cy="4524315"/>
          </a:xfrm>
          <a:prstGeom prst="rect">
            <a:avLst/>
          </a:prstGeom>
          <a:noFill/>
        </p:spPr>
        <p:txBody>
          <a:bodyPr wrap="square">
            <a:spAutoFit/>
          </a:bodyPr>
          <a:lstStyle/>
          <a:p>
            <a:r>
              <a:rPr lang="en-US" sz="2400" dirty="0"/>
              <a:t>The study of anatomy and physiology is the basis of all health professions and is fundamental to any role within the health services industry.</a:t>
            </a:r>
          </a:p>
          <a:p>
            <a:r>
              <a:rPr lang="en-US" sz="2400" b="1" dirty="0"/>
              <a:t>Anatomy</a:t>
            </a:r>
          </a:p>
          <a:p>
            <a:r>
              <a:rPr lang="en-US" sz="2400" dirty="0"/>
              <a:t>Anatomy is the study of the interrelationships of all of the structures in the human body. Anatomy helps us to understand the interconnections of body structures, such as how muscles, nerves and blood vessels work together to support a particular area of the body.</a:t>
            </a:r>
          </a:p>
          <a:p>
            <a:r>
              <a:rPr lang="en-US" sz="2400" b="1" dirty="0"/>
              <a:t>Physiology</a:t>
            </a:r>
          </a:p>
          <a:p>
            <a:r>
              <a:rPr lang="en-US" sz="2400" dirty="0"/>
              <a:t>Physiology is the scientific study of the chemistry and physics of the structures of the body and the ways in which they work together to support the functions of a healthy body. It is important to understand the distinction between the two. </a:t>
            </a:r>
          </a:p>
          <a:p>
            <a:r>
              <a:rPr lang="en-US" sz="2400" dirty="0"/>
              <a:t>Anatomy is about </a:t>
            </a:r>
            <a:r>
              <a:rPr lang="en-US" sz="2400" b="1" dirty="0"/>
              <a:t>structure</a:t>
            </a:r>
            <a:r>
              <a:rPr lang="en-US" sz="2400" dirty="0"/>
              <a:t>, whereas physiology is about </a:t>
            </a:r>
            <a:r>
              <a:rPr lang="en-US" sz="2400" b="1" dirty="0"/>
              <a:t>function</a:t>
            </a:r>
            <a:r>
              <a:rPr lang="en-US" sz="2400" dirty="0"/>
              <a:t>. </a:t>
            </a:r>
          </a:p>
          <a:p>
            <a:endParaRPr lang="en-AU" sz="2400" dirty="0"/>
          </a:p>
        </p:txBody>
      </p:sp>
      <p:sp>
        <p:nvSpPr>
          <p:cNvPr id="5" name="TextBox 4">
            <a:extLst>
              <a:ext uri="{FF2B5EF4-FFF2-40B4-BE49-F238E27FC236}">
                <a16:creationId xmlns:a16="http://schemas.microsoft.com/office/drawing/2014/main" id="{9073A3E2-8292-DAED-CEEC-2F07B6429A76}"/>
              </a:ext>
            </a:extLst>
          </p:cNvPr>
          <p:cNvSpPr txBox="1"/>
          <p:nvPr/>
        </p:nvSpPr>
        <p:spPr>
          <a:xfrm>
            <a:off x="913775" y="6029252"/>
            <a:ext cx="6175828"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Introduction to Anatomy &amp; Physiology</a:t>
            </a:r>
            <a:endParaRPr lang="en-AU" dirty="0"/>
          </a:p>
        </p:txBody>
      </p:sp>
      <p:sp>
        <p:nvSpPr>
          <p:cNvPr id="3" name="Action Button: Return 2">
            <a:hlinkClick r:id="rId3" action="ppaction://hlinksldjump" highlightClick="1"/>
            <a:extLst>
              <a:ext uri="{FF2B5EF4-FFF2-40B4-BE49-F238E27FC236}">
                <a16:creationId xmlns:a16="http://schemas.microsoft.com/office/drawing/2014/main" id="{804B7F16-60BC-788C-1965-BB7E932C1D1A}"/>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2931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C8ED9F1-ED61-0DD9-C029-12CD2C3BF54C}"/>
              </a:ext>
            </a:extLst>
          </p:cNvPr>
          <p:cNvPicPr>
            <a:picLocks noChangeAspect="1"/>
          </p:cNvPicPr>
          <p:nvPr/>
        </p:nvPicPr>
        <p:blipFill>
          <a:blip r:embed="rId2"/>
          <a:stretch>
            <a:fillRect/>
          </a:stretch>
        </p:blipFill>
        <p:spPr>
          <a:xfrm>
            <a:off x="15017" y="0"/>
            <a:ext cx="12176983" cy="6841163"/>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2</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4893647"/>
          </a:xfrm>
          <a:prstGeom prst="rect">
            <a:avLst/>
          </a:prstGeom>
          <a:noFill/>
        </p:spPr>
        <p:txBody>
          <a:bodyPr wrap="square">
            <a:spAutoFit/>
          </a:bodyPr>
          <a:lstStyle/>
          <a:p>
            <a:r>
              <a:rPr lang="en-US" sz="2400" dirty="0">
                <a:solidFill>
                  <a:srgbClr val="0070C0"/>
                </a:solidFill>
              </a:rPr>
              <a:t>1. Outline and briefly explain the three major functions of the cardiovascular system.</a:t>
            </a:r>
          </a:p>
          <a:p>
            <a:r>
              <a:rPr lang="en-US" sz="2400" dirty="0"/>
              <a:t>Transportation: The cardiovascular system transports blood to almost all of the body’s tissues. Protection: The cardiovascular system protects the body through white blood cells. </a:t>
            </a:r>
          </a:p>
          <a:p>
            <a:r>
              <a:rPr lang="en-US" sz="2400" dirty="0"/>
              <a:t>Regulation: The cardiovascular system is instrumental in the body’s ability to maintain homeostatic control of several internal conditions.</a:t>
            </a:r>
          </a:p>
          <a:p>
            <a:r>
              <a:rPr lang="en-US" sz="2400" dirty="0">
                <a:solidFill>
                  <a:srgbClr val="0070C0"/>
                </a:solidFill>
              </a:rPr>
              <a:t>2. Identify all the main structures of the heart.</a:t>
            </a:r>
          </a:p>
          <a:p>
            <a:r>
              <a:rPr lang="en-US" sz="2400" dirty="0"/>
              <a:t>Aorta, Superior Vena Cava, Inferior Vena Cava, Pulmonary artery and the Pulmonary Veins.</a:t>
            </a:r>
          </a:p>
          <a:p>
            <a:r>
              <a:rPr lang="en-US" sz="2400" dirty="0">
                <a:solidFill>
                  <a:srgbClr val="0070C0"/>
                </a:solidFill>
              </a:rPr>
              <a:t>3. Explain the function of the atrium and ventricles in the heart.</a:t>
            </a:r>
          </a:p>
          <a:p>
            <a:r>
              <a:rPr lang="en-US" sz="2400" dirty="0"/>
              <a:t>The right atrium and the left atrium, acts as a receiving chamber and contracts to push blood into the lower chambers, the right ventricle and the left ventricle. The ventricles then pump blood out to the lungs or to the rest of the body.</a:t>
            </a:r>
          </a:p>
          <a:p>
            <a:pPr marL="514350" indent="-514350">
              <a:buAutoNum type="arabicPeriod"/>
            </a:pPr>
            <a:endParaRPr lang="en-US" sz="2400" dirty="0"/>
          </a:p>
          <a:p>
            <a:pPr marL="514350" indent="-514350">
              <a:buAutoNum type="arabicPeriod"/>
            </a:pPr>
            <a:endParaRPr lang="en-AU" sz="2400" dirty="0"/>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10E09A9-08F3-F73E-3513-A0AFEFD7A8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631270"/>
            <a:ext cx="12192000" cy="1452894"/>
          </a:xfrm>
          <a:prstGeom prst="rect">
            <a:avLst/>
          </a:prstGeom>
        </p:spPr>
      </p:pic>
      <p:pic>
        <p:nvPicPr>
          <p:cNvPr id="8" name="Picture 7">
            <a:extLst>
              <a:ext uri="{FF2B5EF4-FFF2-40B4-BE49-F238E27FC236}">
                <a16:creationId xmlns:a16="http://schemas.microsoft.com/office/drawing/2014/main" id="{779EC05B-51A8-00F3-5C96-98384051507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17" y="3453239"/>
            <a:ext cx="12192000" cy="353256"/>
          </a:xfrm>
          <a:prstGeom prst="rect">
            <a:avLst/>
          </a:prstGeom>
        </p:spPr>
      </p:pic>
      <p:pic>
        <p:nvPicPr>
          <p:cNvPr id="10" name="Picture 9">
            <a:extLst>
              <a:ext uri="{FF2B5EF4-FFF2-40B4-BE49-F238E27FC236}">
                <a16:creationId xmlns:a16="http://schemas.microsoft.com/office/drawing/2014/main" id="{3FBA5F94-4707-8C29-23ED-5D2976F2A00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17" y="4200286"/>
            <a:ext cx="12192000" cy="1452894"/>
          </a:xfrm>
          <a:prstGeom prst="rect">
            <a:avLst/>
          </a:prstGeom>
        </p:spPr>
      </p:pic>
      <p:pic>
        <p:nvPicPr>
          <p:cNvPr id="6" name="Picture 2" descr="Premium Background Checks - CheckPoint Screening">
            <a:hlinkClick r:id="rId5" action="ppaction://hlinksldjump"/>
            <a:extLst>
              <a:ext uri="{FF2B5EF4-FFF2-40B4-BE49-F238E27FC236}">
                <a16:creationId xmlns:a16="http://schemas.microsoft.com/office/drawing/2014/main" id="{DB91E254-894B-C66A-887A-7F26F1E6B0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7322" y="6462817"/>
            <a:ext cx="732971" cy="35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7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7D7995F-AAE6-4843-0920-42C54DCC5128}"/>
              </a:ext>
            </a:extLst>
          </p:cNvPr>
          <p:cNvPicPr>
            <a:picLocks noChangeAspect="1"/>
          </p:cNvPicPr>
          <p:nvPr/>
        </p:nvPicPr>
        <p:blipFill>
          <a:blip r:embed="rId2"/>
          <a:stretch>
            <a:fillRect/>
          </a:stretch>
        </p:blipFill>
        <p:spPr>
          <a:xfrm>
            <a:off x="-10" y="50697"/>
            <a:ext cx="12176983" cy="6841163"/>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2</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4524315"/>
          </a:xfrm>
          <a:prstGeom prst="rect">
            <a:avLst/>
          </a:prstGeom>
          <a:noFill/>
        </p:spPr>
        <p:txBody>
          <a:bodyPr wrap="square">
            <a:spAutoFit/>
          </a:bodyPr>
          <a:lstStyle/>
          <a:p>
            <a:r>
              <a:rPr lang="en-US" sz="2400" dirty="0">
                <a:solidFill>
                  <a:srgbClr val="0070C0"/>
                </a:solidFill>
              </a:rPr>
              <a:t>4. Describe the key function of the valves within the heart.</a:t>
            </a:r>
          </a:p>
          <a:p>
            <a:r>
              <a:rPr lang="en-US" sz="2400" dirty="0"/>
              <a:t>The valves within the heart prevent the backward flow of blood. These valves are flaps that </a:t>
            </a:r>
          </a:p>
          <a:p>
            <a:r>
              <a:rPr lang="en-US" sz="2400" dirty="0"/>
              <a:t>are located between each atrium and ventricle and only allow blood to flow in one direction.</a:t>
            </a:r>
          </a:p>
          <a:p>
            <a:r>
              <a:rPr lang="en-US" sz="2400" dirty="0">
                <a:solidFill>
                  <a:srgbClr val="0070C0"/>
                </a:solidFill>
              </a:rPr>
              <a:t>5. Outline the structure that first receives oxygen blood from the heart.</a:t>
            </a:r>
          </a:p>
          <a:p>
            <a:r>
              <a:rPr lang="en-US" sz="2400" dirty="0"/>
              <a:t>The lungs and other organs </a:t>
            </a:r>
          </a:p>
          <a:p>
            <a:r>
              <a:rPr lang="en-US" sz="2400" dirty="0">
                <a:solidFill>
                  <a:srgbClr val="0070C0"/>
                </a:solidFill>
              </a:rPr>
              <a:t>6. Outline the equation to calculate a person’s maximum heart rate.</a:t>
            </a:r>
          </a:p>
          <a:p>
            <a:r>
              <a:rPr lang="en-US" sz="2400" dirty="0"/>
              <a:t>Maximum heart rate = 220 – (minus) your age </a:t>
            </a:r>
          </a:p>
          <a:p>
            <a:r>
              <a:rPr lang="en-US" sz="2400" dirty="0">
                <a:solidFill>
                  <a:srgbClr val="0070C0"/>
                </a:solidFill>
              </a:rPr>
              <a:t>7. Describe the main function of the blood.</a:t>
            </a:r>
          </a:p>
          <a:p>
            <a:r>
              <a:rPr lang="en-US" sz="2400" dirty="0"/>
              <a:t>The main function of blood is to transport oxygen, nutrients, wastes and hormones around </a:t>
            </a:r>
          </a:p>
          <a:p>
            <a:r>
              <a:rPr lang="en-US" sz="2400" dirty="0"/>
              <a:t>the body. Blood also has an important role in maintaining and regulating body temperature.</a:t>
            </a:r>
          </a:p>
          <a:p>
            <a:r>
              <a:rPr lang="en-US" sz="2400" dirty="0">
                <a:solidFill>
                  <a:srgbClr val="0070C0"/>
                </a:solidFill>
              </a:rPr>
              <a:t>8. Outline the four major components of the blood.</a:t>
            </a:r>
          </a:p>
          <a:p>
            <a:r>
              <a:rPr lang="en-US" sz="2400" dirty="0"/>
              <a:t>Red blood cells, white blood cells, plasma, and platelets. </a:t>
            </a:r>
            <a:endParaRPr lang="en-AU" sz="2400" dirty="0"/>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10E09A9-08F3-F73E-3513-A0AFEFD7A8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629838"/>
            <a:ext cx="12192000" cy="713013"/>
          </a:xfrm>
          <a:prstGeom prst="rect">
            <a:avLst/>
          </a:prstGeom>
        </p:spPr>
      </p:pic>
      <p:pic>
        <p:nvPicPr>
          <p:cNvPr id="3" name="Picture 2">
            <a:extLst>
              <a:ext uri="{FF2B5EF4-FFF2-40B4-BE49-F238E27FC236}">
                <a16:creationId xmlns:a16="http://schemas.microsoft.com/office/drawing/2014/main" id="{810F0320-6926-BC41-076D-0FE2351D320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 y="2680633"/>
            <a:ext cx="12192000" cy="450025"/>
          </a:xfrm>
          <a:prstGeom prst="rect">
            <a:avLst/>
          </a:prstGeom>
        </p:spPr>
      </p:pic>
      <p:pic>
        <p:nvPicPr>
          <p:cNvPr id="10" name="Picture 9">
            <a:extLst>
              <a:ext uri="{FF2B5EF4-FFF2-40B4-BE49-F238E27FC236}">
                <a16:creationId xmlns:a16="http://schemas.microsoft.com/office/drawing/2014/main" id="{AAE38396-3887-6D1F-FB1D-3EC35CBB2A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27" y="3422484"/>
            <a:ext cx="12192000" cy="450025"/>
          </a:xfrm>
          <a:prstGeom prst="rect">
            <a:avLst/>
          </a:prstGeom>
        </p:spPr>
      </p:pic>
      <p:pic>
        <p:nvPicPr>
          <p:cNvPr id="11" name="Picture 10">
            <a:extLst>
              <a:ext uri="{FF2B5EF4-FFF2-40B4-BE49-F238E27FC236}">
                <a16:creationId xmlns:a16="http://schemas.microsoft.com/office/drawing/2014/main" id="{394BC328-9AA9-09C9-C327-D3CBF36997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027" y="4202607"/>
            <a:ext cx="12192000" cy="702082"/>
          </a:xfrm>
          <a:prstGeom prst="rect">
            <a:avLst/>
          </a:prstGeom>
        </p:spPr>
      </p:pic>
      <p:pic>
        <p:nvPicPr>
          <p:cNvPr id="12" name="Picture 11">
            <a:extLst>
              <a:ext uri="{FF2B5EF4-FFF2-40B4-BE49-F238E27FC236}">
                <a16:creationId xmlns:a16="http://schemas.microsoft.com/office/drawing/2014/main" id="{96D43BBA-0953-0354-4017-7015EFEE08A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19" y="5234448"/>
            <a:ext cx="12192000" cy="450025"/>
          </a:xfrm>
          <a:prstGeom prst="rect">
            <a:avLst/>
          </a:prstGeom>
        </p:spPr>
      </p:pic>
      <p:pic>
        <p:nvPicPr>
          <p:cNvPr id="6" name="Picture 2" descr="Premium Background Checks - CheckPoint Screening">
            <a:hlinkClick r:id="rId5" action="ppaction://hlinksldjump"/>
            <a:extLst>
              <a:ext uri="{FF2B5EF4-FFF2-40B4-BE49-F238E27FC236}">
                <a16:creationId xmlns:a16="http://schemas.microsoft.com/office/drawing/2014/main" id="{82E2B4C6-A540-B70A-AD62-E971B3392A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7322" y="6462817"/>
            <a:ext cx="732971" cy="35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4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882C8-9EA3-7F73-3165-F0128BEFF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0DD96-6176-DEA8-7ED1-5155F13E9D1B}"/>
              </a:ext>
            </a:extLst>
          </p:cNvPr>
          <p:cNvSpPr>
            <a:spLocks noGrp="1"/>
          </p:cNvSpPr>
          <p:nvPr>
            <p:ph type="title"/>
          </p:nvPr>
        </p:nvSpPr>
        <p:spPr>
          <a:xfrm>
            <a:off x="854364" y="46494"/>
            <a:ext cx="10364451" cy="836908"/>
          </a:xfrm>
        </p:spPr>
        <p:txBody>
          <a:bodyPr/>
          <a:lstStyle/>
          <a:p>
            <a:r>
              <a:rPr lang="en-AU" dirty="0"/>
              <a:t>The respiratory system</a:t>
            </a:r>
          </a:p>
        </p:txBody>
      </p:sp>
      <p:sp>
        <p:nvSpPr>
          <p:cNvPr id="4" name="TextBox 3">
            <a:extLst>
              <a:ext uri="{FF2B5EF4-FFF2-40B4-BE49-F238E27FC236}">
                <a16:creationId xmlns:a16="http://schemas.microsoft.com/office/drawing/2014/main" id="{3AE0BB00-8B5B-C095-8FF4-F06D919A71F2}"/>
              </a:ext>
            </a:extLst>
          </p:cNvPr>
          <p:cNvSpPr txBox="1"/>
          <p:nvPr/>
        </p:nvSpPr>
        <p:spPr>
          <a:xfrm>
            <a:off x="0" y="883402"/>
            <a:ext cx="12192000" cy="5262979"/>
          </a:xfrm>
          <a:prstGeom prst="rect">
            <a:avLst/>
          </a:prstGeom>
          <a:noFill/>
        </p:spPr>
        <p:txBody>
          <a:bodyPr wrap="square">
            <a:spAutoFit/>
          </a:bodyPr>
          <a:lstStyle/>
          <a:p>
            <a:r>
              <a:rPr lang="en-US" sz="2800" dirty="0"/>
              <a:t>Takes up oxygen from the air we breathe and expels the unwanted carbon dioxide. Around every 2 to 5 seconds, the nervous system stimulates the breathing process. After this, there is an exchange of gases between the lungs and the blood. The organs of the respiratory system facilitate the gas exchange that occurs between the blood and our external environment. There are three major parts of the respiratory system: the </a:t>
            </a:r>
            <a:r>
              <a:rPr lang="en-US" sz="2800" b="1" dirty="0"/>
              <a:t>airway</a:t>
            </a:r>
            <a:r>
              <a:rPr lang="en-US" sz="2800" dirty="0"/>
              <a:t>, the </a:t>
            </a:r>
            <a:r>
              <a:rPr lang="en-US" sz="2800" b="1" dirty="0"/>
              <a:t>lungs</a:t>
            </a:r>
            <a:r>
              <a:rPr lang="en-US" sz="2800" dirty="0"/>
              <a:t> and the </a:t>
            </a:r>
            <a:r>
              <a:rPr lang="en-US" sz="2800" b="1" dirty="0"/>
              <a:t>muscles of ventilation</a:t>
            </a:r>
            <a:r>
              <a:rPr lang="en-US" sz="2800" dirty="0"/>
              <a:t>. </a:t>
            </a:r>
          </a:p>
          <a:p>
            <a:r>
              <a:rPr lang="en-US" sz="2800" dirty="0"/>
              <a:t>The major organs of the respiratory system and airway include: </a:t>
            </a:r>
          </a:p>
          <a:p>
            <a:pPr marL="457200" indent="-457200">
              <a:buFont typeface="Wingdings" panose="05000000000000000000" pitchFamily="2" charset="2"/>
              <a:buChar char="q"/>
            </a:pPr>
            <a:r>
              <a:rPr lang="en-US" sz="2800" b="1" dirty="0"/>
              <a:t>Nose, trachea, bronchioles,  mouth, trachea,  lungs,  pharynx and larynx,  bronchi, alveoli </a:t>
            </a:r>
          </a:p>
          <a:p>
            <a:r>
              <a:rPr lang="en-US" sz="2800" dirty="0"/>
              <a:t>The muscles of respiration include the </a:t>
            </a:r>
            <a:r>
              <a:rPr lang="en-US" sz="2800" b="1" dirty="0"/>
              <a:t>diaphragm</a:t>
            </a:r>
            <a:r>
              <a:rPr lang="en-US" sz="2800" dirty="0"/>
              <a:t> and </a:t>
            </a:r>
            <a:r>
              <a:rPr lang="en-US" sz="2800" b="1" dirty="0"/>
              <a:t>intercostal muscles</a:t>
            </a:r>
            <a:r>
              <a:rPr lang="en-US" sz="2800" dirty="0"/>
              <a:t>. These work together during inspiration and expiration (breathing in and out). </a:t>
            </a:r>
          </a:p>
          <a:p>
            <a:pPr marL="514350" indent="-514350">
              <a:buAutoNum type="arabicPeriod"/>
            </a:pPr>
            <a:endParaRPr lang="en-AU" sz="2800" dirty="0"/>
          </a:p>
        </p:txBody>
      </p:sp>
      <p:sp>
        <p:nvSpPr>
          <p:cNvPr id="5" name="TextBox 4">
            <a:extLst>
              <a:ext uri="{FF2B5EF4-FFF2-40B4-BE49-F238E27FC236}">
                <a16:creationId xmlns:a16="http://schemas.microsoft.com/office/drawing/2014/main" id="{D300E593-162E-7136-8770-8208B2AF15C5}"/>
              </a:ext>
            </a:extLst>
          </p:cNvPr>
          <p:cNvSpPr txBox="1"/>
          <p:nvPr/>
        </p:nvSpPr>
        <p:spPr>
          <a:xfrm>
            <a:off x="3596278" y="585009"/>
            <a:ext cx="6248400" cy="369332"/>
          </a:xfrm>
          <a:prstGeom prst="rect">
            <a:avLst/>
          </a:prstGeom>
          <a:noFill/>
        </p:spPr>
        <p:txBody>
          <a:bodyPr wrap="square">
            <a:spAutoFit/>
          </a:bodyPr>
          <a:lstStyle/>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Watch video: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The Respiratory System</a:t>
            </a:r>
            <a:endParaRPr lang="en-AU" sz="2800" dirty="0">
              <a:effectLst/>
              <a:latin typeface="Times New Roman" panose="02020603050405020304" pitchFamily="18" charset="0"/>
              <a:ea typeface="Times New Roman" panose="02020603050405020304" pitchFamily="18" charset="0"/>
            </a:endParaRPr>
          </a:p>
        </p:txBody>
      </p:sp>
      <p:sp>
        <p:nvSpPr>
          <p:cNvPr id="3" name="Action Button: Return 2">
            <a:hlinkClick r:id="rId3" action="ppaction://hlinksldjump" highlightClick="1"/>
            <a:extLst>
              <a:ext uri="{FF2B5EF4-FFF2-40B4-BE49-F238E27FC236}">
                <a16:creationId xmlns:a16="http://schemas.microsoft.com/office/drawing/2014/main" id="{23B75520-2027-1B7C-B60F-4897FD7D1A65}"/>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02395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882C8-9EA3-7F73-3165-F0128BEFF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0DD96-6176-DEA8-7ED1-5155F13E9D1B}"/>
              </a:ext>
            </a:extLst>
          </p:cNvPr>
          <p:cNvSpPr>
            <a:spLocks noGrp="1"/>
          </p:cNvSpPr>
          <p:nvPr>
            <p:ph type="title"/>
          </p:nvPr>
        </p:nvSpPr>
        <p:spPr>
          <a:xfrm>
            <a:off x="854364" y="46494"/>
            <a:ext cx="10364451" cy="836908"/>
          </a:xfrm>
        </p:spPr>
        <p:txBody>
          <a:bodyPr/>
          <a:lstStyle/>
          <a:p>
            <a:r>
              <a:rPr lang="en-AU" dirty="0"/>
              <a:t>The respiratory system</a:t>
            </a:r>
          </a:p>
        </p:txBody>
      </p:sp>
      <p:pic>
        <p:nvPicPr>
          <p:cNvPr id="5" name="Picture 4">
            <a:extLst>
              <a:ext uri="{FF2B5EF4-FFF2-40B4-BE49-F238E27FC236}">
                <a16:creationId xmlns:a16="http://schemas.microsoft.com/office/drawing/2014/main" id="{5842510C-5AD1-CD4C-2848-F2CBA47A72EA}"/>
              </a:ext>
            </a:extLst>
          </p:cNvPr>
          <p:cNvPicPr>
            <a:picLocks noChangeAspect="1"/>
          </p:cNvPicPr>
          <p:nvPr/>
        </p:nvPicPr>
        <p:blipFill>
          <a:blip r:embed="rId2"/>
          <a:stretch>
            <a:fillRect/>
          </a:stretch>
        </p:blipFill>
        <p:spPr>
          <a:xfrm>
            <a:off x="1370812" y="776785"/>
            <a:ext cx="9450376" cy="6081215"/>
          </a:xfrm>
          <a:prstGeom prst="rect">
            <a:avLst/>
          </a:prstGeom>
        </p:spPr>
      </p:pic>
      <p:sp>
        <p:nvSpPr>
          <p:cNvPr id="3" name="Action Button: Return 2">
            <a:hlinkClick r:id="rId3" action="ppaction://hlinksldjump" highlightClick="1"/>
            <a:extLst>
              <a:ext uri="{FF2B5EF4-FFF2-40B4-BE49-F238E27FC236}">
                <a16:creationId xmlns:a16="http://schemas.microsoft.com/office/drawing/2014/main" id="{27975619-E15D-E6E4-D983-EEAFD89C3BF9}"/>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1242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57138" y="712922"/>
            <a:ext cx="5973009" cy="1584779"/>
          </a:xfrm>
        </p:spPr>
        <p:txBody>
          <a:bodyPr>
            <a:normAutofit/>
          </a:bodyPr>
          <a:lstStyle/>
          <a:p>
            <a:r>
              <a:rPr lang="en-AU" dirty="0"/>
              <a:t>The respiratory system</a:t>
            </a:r>
            <a:br>
              <a:rPr lang="en-AU" dirty="0"/>
            </a:br>
            <a:r>
              <a:rPr lang="en-AU" dirty="0"/>
              <a:t> </a:t>
            </a:r>
            <a:r>
              <a:rPr lang="en-AU" sz="2800" dirty="0"/>
              <a:t>The nose and mouth </a:t>
            </a:r>
          </a:p>
        </p:txBody>
      </p:sp>
      <p:sp>
        <p:nvSpPr>
          <p:cNvPr id="4" name="TextBox 3">
            <a:extLst>
              <a:ext uri="{FF2B5EF4-FFF2-40B4-BE49-F238E27FC236}">
                <a16:creationId xmlns:a16="http://schemas.microsoft.com/office/drawing/2014/main" id="{AAFDD277-05FC-19E4-98FF-A0D56B8D5C56}"/>
              </a:ext>
            </a:extLst>
          </p:cNvPr>
          <p:cNvSpPr txBox="1"/>
          <p:nvPr/>
        </p:nvSpPr>
        <p:spPr>
          <a:xfrm>
            <a:off x="5458735" y="243512"/>
            <a:ext cx="6733265" cy="6370975"/>
          </a:xfrm>
          <a:prstGeom prst="rect">
            <a:avLst/>
          </a:prstGeom>
          <a:noFill/>
        </p:spPr>
        <p:txBody>
          <a:bodyPr wrap="square">
            <a:spAutoFit/>
          </a:bodyPr>
          <a:lstStyle/>
          <a:p>
            <a:r>
              <a:rPr lang="en-US" sz="2400" dirty="0"/>
              <a:t>Visible external structure is primarily composed of the </a:t>
            </a:r>
            <a:r>
              <a:rPr lang="en-US" sz="2400" b="1" dirty="0"/>
              <a:t>nose</a:t>
            </a:r>
            <a:r>
              <a:rPr lang="en-US" sz="2400" dirty="0"/>
              <a:t> and </a:t>
            </a:r>
            <a:r>
              <a:rPr lang="en-US" sz="2400" b="1" dirty="0"/>
              <a:t>nasal cavity</a:t>
            </a:r>
            <a:r>
              <a:rPr lang="en-US" sz="2400" dirty="0"/>
              <a:t>, which consist of cartilage, bone, and skin. The nasal cavity is lined with tiny hairs (cilia) and epithelial tissue that produce mucus. Its main functions include warming, humidifying, and filtering air before it reaches the lungs, with the cilia and hairs trapping particles like dust and microbes. Mucus secreted helps trap substances, and the cilia then move the mucus particles towards the throat for swallowing or coughing. </a:t>
            </a:r>
          </a:p>
          <a:p>
            <a:r>
              <a:rPr lang="en-US" sz="2400" dirty="0"/>
              <a:t>The </a:t>
            </a:r>
            <a:r>
              <a:rPr lang="en-US" sz="2400" b="1" dirty="0"/>
              <a:t>mouth</a:t>
            </a:r>
            <a:r>
              <a:rPr lang="en-US" sz="2400" dirty="0"/>
              <a:t> serves as a secondary external opening, particularly useful when the nose is blocked. Breathing through the mouth lacks capabilities of nose, potentially allowing foreign particles to enter. Nonetheless, breathing through the mouth allows for a larger volume of air to enter due to its shorter distance and larger opening.</a:t>
            </a:r>
          </a:p>
        </p:txBody>
      </p:sp>
      <p:pic>
        <p:nvPicPr>
          <p:cNvPr id="6" name="Picture 5">
            <a:extLst>
              <a:ext uri="{FF2B5EF4-FFF2-40B4-BE49-F238E27FC236}">
                <a16:creationId xmlns:a16="http://schemas.microsoft.com/office/drawing/2014/main" id="{26998E17-7758-A964-BB35-1F5BA688DE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417881"/>
            <a:ext cx="5458735" cy="4440119"/>
          </a:xfrm>
          <a:prstGeom prst="rect">
            <a:avLst/>
          </a:prstGeom>
        </p:spPr>
      </p:pic>
      <p:sp>
        <p:nvSpPr>
          <p:cNvPr id="3" name="Action Button: Return 2">
            <a:hlinkClick r:id="rId3" action="ppaction://hlinksldjump" highlightClick="1"/>
            <a:extLst>
              <a:ext uri="{FF2B5EF4-FFF2-40B4-BE49-F238E27FC236}">
                <a16:creationId xmlns:a16="http://schemas.microsoft.com/office/drawing/2014/main" id="{80E6092F-E4EF-DD83-4EAF-F1A1AEAF7577}"/>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06807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F22E512-0522-770A-9349-C610AC587C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238500"/>
            <a:ext cx="6029325" cy="3619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CDB28DC-35C6-384D-F6EA-97A93E1B7F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5036949" cy="3892910"/>
          </a:xfrm>
          <a:prstGeom prst="rect">
            <a:avLst/>
          </a:prstGeom>
        </p:spPr>
      </p:pic>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208149" y="34471"/>
            <a:ext cx="8983851" cy="611997"/>
          </a:xfrm>
        </p:spPr>
        <p:txBody>
          <a:bodyPr>
            <a:normAutofit/>
          </a:bodyPr>
          <a:lstStyle/>
          <a:p>
            <a:r>
              <a:rPr lang="en-AU" dirty="0"/>
              <a:t>The respiratory system </a:t>
            </a:r>
            <a:r>
              <a:rPr lang="en-AU" sz="2800" dirty="0"/>
              <a:t>The pharynx (throat)</a:t>
            </a:r>
          </a:p>
        </p:txBody>
      </p:sp>
      <p:sp>
        <p:nvSpPr>
          <p:cNvPr id="4" name="TextBox 3">
            <a:extLst>
              <a:ext uri="{FF2B5EF4-FFF2-40B4-BE49-F238E27FC236}">
                <a16:creationId xmlns:a16="http://schemas.microsoft.com/office/drawing/2014/main" id="{AAFDD277-05FC-19E4-98FF-A0D56B8D5C56}"/>
              </a:ext>
            </a:extLst>
          </p:cNvPr>
          <p:cNvSpPr txBox="1"/>
          <p:nvPr/>
        </p:nvSpPr>
        <p:spPr>
          <a:xfrm>
            <a:off x="5889840" y="522757"/>
            <a:ext cx="6302160" cy="6370975"/>
          </a:xfrm>
          <a:prstGeom prst="rect">
            <a:avLst/>
          </a:prstGeom>
          <a:noFill/>
        </p:spPr>
        <p:txBody>
          <a:bodyPr wrap="square">
            <a:spAutoFit/>
          </a:bodyPr>
          <a:lstStyle/>
          <a:p>
            <a:r>
              <a:rPr lang="en-US" sz="2400" dirty="0"/>
              <a:t>The </a:t>
            </a:r>
            <a:r>
              <a:rPr lang="en-US" sz="2400" b="1" dirty="0"/>
              <a:t>pharynx</a:t>
            </a:r>
            <a:r>
              <a:rPr lang="en-US" sz="2400" dirty="0"/>
              <a:t> is a muscular passageway located in the posterior part of the nasal cavity and superior to the end of the esophagus. The pharynx works with both the respiratory and digestive systems. The pharynx receives air from the nasal cavity and receives food and water from mouth. When air is inhaled through the oral cavity it is diverted to the larynx by epiglottis. The epiglottis is a piece of elastic cartilage that works as a switch between the trachea and the esophagus. As the pharynx is used to help swallow food and water, the epiglottis ensures that air passes into the trachea by covering the opening to the esophagus. During the process of swallowing, the epiglottis covers the trachea to ensure that food enters the esophagus and not the trachea. So we don’t choke on food.</a:t>
            </a:r>
          </a:p>
        </p:txBody>
      </p:sp>
      <p:sp>
        <p:nvSpPr>
          <p:cNvPr id="3" name="Action Button: Return 2">
            <a:hlinkClick r:id="rId4" action="ppaction://hlinksldjump" highlightClick="1"/>
            <a:extLst>
              <a:ext uri="{FF2B5EF4-FFF2-40B4-BE49-F238E27FC236}">
                <a16:creationId xmlns:a16="http://schemas.microsoft.com/office/drawing/2014/main" id="{ABE3318A-0939-B892-D8E1-6F29CBE60D01}"/>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4256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32161" y="451312"/>
            <a:ext cx="5973009" cy="1584779"/>
          </a:xfrm>
        </p:spPr>
        <p:txBody>
          <a:bodyPr>
            <a:normAutofit/>
          </a:bodyPr>
          <a:lstStyle/>
          <a:p>
            <a:r>
              <a:rPr lang="en-AU" dirty="0"/>
              <a:t>The respiratory system</a:t>
            </a:r>
            <a:br>
              <a:rPr lang="en-AU" dirty="0"/>
            </a:br>
            <a:r>
              <a:rPr lang="en-AU" dirty="0"/>
              <a:t> </a:t>
            </a:r>
            <a:r>
              <a:rPr lang="en-AU" sz="2800" dirty="0"/>
              <a:t>The larynx (voice box) and trachea (windpipe)</a:t>
            </a:r>
          </a:p>
        </p:txBody>
      </p:sp>
      <p:sp>
        <p:nvSpPr>
          <p:cNvPr id="4" name="TextBox 3">
            <a:extLst>
              <a:ext uri="{FF2B5EF4-FFF2-40B4-BE49-F238E27FC236}">
                <a16:creationId xmlns:a16="http://schemas.microsoft.com/office/drawing/2014/main" id="{AAFDD277-05FC-19E4-98FF-A0D56B8D5C56}"/>
              </a:ext>
            </a:extLst>
          </p:cNvPr>
          <p:cNvSpPr txBox="1"/>
          <p:nvPr/>
        </p:nvSpPr>
        <p:spPr>
          <a:xfrm>
            <a:off x="5096362" y="-6291"/>
            <a:ext cx="7108556" cy="6740307"/>
          </a:xfrm>
          <a:prstGeom prst="rect">
            <a:avLst/>
          </a:prstGeom>
          <a:noFill/>
        </p:spPr>
        <p:txBody>
          <a:bodyPr wrap="square">
            <a:spAutoFit/>
          </a:bodyPr>
          <a:lstStyle/>
          <a:p>
            <a:r>
              <a:rPr lang="en-US" sz="2400" dirty="0"/>
              <a:t>The </a:t>
            </a:r>
            <a:r>
              <a:rPr lang="en-US" sz="2400" b="1" dirty="0"/>
              <a:t>larynx</a:t>
            </a:r>
            <a:r>
              <a:rPr lang="en-US" sz="2400" dirty="0"/>
              <a:t> helps to direct air and food into the proper channels and is located inferior to the pharynx. It is comprised of eight pieces of cartilage that are connected to muscles and ligaments. When we swallow </a:t>
            </a:r>
          </a:p>
          <a:p>
            <a:r>
              <a:rPr lang="en-US" sz="2400" dirty="0"/>
              <a:t>food, the larynx is pulled upwards causing the epiglottis to tip forward and close the opening of the larynx. Food is then directed into the esophagus. During sound production, the vocal cords close together and vibrate as air is exhaled. The air then passes between </a:t>
            </a:r>
          </a:p>
          <a:p>
            <a:r>
              <a:rPr lang="en-US" sz="2400" dirty="0"/>
              <a:t>these cords to produce sound. </a:t>
            </a:r>
          </a:p>
          <a:p>
            <a:r>
              <a:rPr lang="en-US" sz="2400" dirty="0"/>
              <a:t>The </a:t>
            </a:r>
            <a:r>
              <a:rPr lang="en-US" sz="2400" b="1" dirty="0"/>
              <a:t>trachea</a:t>
            </a:r>
            <a:r>
              <a:rPr lang="en-US" sz="2400" dirty="0"/>
              <a:t> is the first structure of the lower respiratory tract. The trachea is the only path way to the lungs and functions only to provide a passageway for air to be </a:t>
            </a:r>
          </a:p>
          <a:p>
            <a:r>
              <a:rPr lang="en-US" sz="2400" dirty="0"/>
              <a:t>inhaled and exhaled. The wall of the trachea is made up of flexible soft cartilage connected by dense connective tissue to prevent it from collapsing. Like the nasal cavity, the trachea is also lined with mucus  membrane and cilia designed to trap airborne particles. </a:t>
            </a:r>
          </a:p>
        </p:txBody>
      </p:sp>
      <p:pic>
        <p:nvPicPr>
          <p:cNvPr id="1028" name="Picture 4">
            <a:extLst>
              <a:ext uri="{FF2B5EF4-FFF2-40B4-BE49-F238E27FC236}">
                <a16:creationId xmlns:a16="http://schemas.microsoft.com/office/drawing/2014/main" id="{29FA1610-FFDC-382E-EB27-9C7F9F9879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9680" y="2297701"/>
            <a:ext cx="3649329" cy="44333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B4F7F9-03B1-66CC-17BC-C36ABE571E86}"/>
              </a:ext>
            </a:extLst>
          </p:cNvPr>
          <p:cNvSpPr txBox="1"/>
          <p:nvPr/>
        </p:nvSpPr>
        <p:spPr>
          <a:xfrm>
            <a:off x="1224366" y="5883468"/>
            <a:ext cx="759417" cy="523220"/>
          </a:xfrm>
          <a:prstGeom prst="rect">
            <a:avLst/>
          </a:prstGeom>
          <a:noFill/>
        </p:spPr>
        <p:txBody>
          <a:bodyPr wrap="square" rtlCol="0">
            <a:spAutoFit/>
          </a:bodyPr>
          <a:lstStyle/>
          <a:p>
            <a:r>
              <a:rPr lang="en-US" sz="1400" dirty="0"/>
              <a:t>Left Bronchi</a:t>
            </a:r>
            <a:endParaRPr lang="en-AU" sz="1400" dirty="0"/>
          </a:p>
        </p:txBody>
      </p:sp>
      <p:sp>
        <p:nvSpPr>
          <p:cNvPr id="8" name="TextBox 7">
            <a:extLst>
              <a:ext uri="{FF2B5EF4-FFF2-40B4-BE49-F238E27FC236}">
                <a16:creationId xmlns:a16="http://schemas.microsoft.com/office/drawing/2014/main" id="{1164F087-32B0-8AC5-E2A8-F05653067497}"/>
              </a:ext>
            </a:extLst>
          </p:cNvPr>
          <p:cNvSpPr txBox="1"/>
          <p:nvPr/>
        </p:nvSpPr>
        <p:spPr>
          <a:xfrm>
            <a:off x="3949484" y="5883468"/>
            <a:ext cx="759417" cy="523220"/>
          </a:xfrm>
          <a:prstGeom prst="rect">
            <a:avLst/>
          </a:prstGeom>
          <a:noFill/>
        </p:spPr>
        <p:txBody>
          <a:bodyPr wrap="square" rtlCol="0">
            <a:spAutoFit/>
          </a:bodyPr>
          <a:lstStyle/>
          <a:p>
            <a:r>
              <a:rPr lang="en-US" sz="1400" dirty="0"/>
              <a:t>Right Bronchi</a:t>
            </a:r>
            <a:endParaRPr lang="en-AU" sz="1400" dirty="0"/>
          </a:p>
        </p:txBody>
      </p:sp>
      <p:sp>
        <p:nvSpPr>
          <p:cNvPr id="3" name="Action Button: Return 2">
            <a:hlinkClick r:id="rId3" action="ppaction://hlinksldjump" highlightClick="1"/>
            <a:extLst>
              <a:ext uri="{FF2B5EF4-FFF2-40B4-BE49-F238E27FC236}">
                <a16:creationId xmlns:a16="http://schemas.microsoft.com/office/drawing/2014/main" id="{05752A0C-F194-4428-B65F-9187746913AA}"/>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907952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953479" y="0"/>
            <a:ext cx="5973009" cy="1584779"/>
          </a:xfrm>
        </p:spPr>
        <p:txBody>
          <a:bodyPr>
            <a:normAutofit/>
          </a:bodyPr>
          <a:lstStyle/>
          <a:p>
            <a:r>
              <a:rPr lang="en-AU" dirty="0"/>
              <a:t>The respiratory system</a:t>
            </a:r>
            <a:br>
              <a:rPr lang="en-AU" dirty="0"/>
            </a:br>
            <a:r>
              <a:rPr lang="en-AU" sz="2800" dirty="0"/>
              <a:t>The bronchi and bronchioles</a:t>
            </a:r>
          </a:p>
        </p:txBody>
      </p:sp>
      <p:sp>
        <p:nvSpPr>
          <p:cNvPr id="4" name="TextBox 3">
            <a:extLst>
              <a:ext uri="{FF2B5EF4-FFF2-40B4-BE49-F238E27FC236}">
                <a16:creationId xmlns:a16="http://schemas.microsoft.com/office/drawing/2014/main" id="{AAFDD277-05FC-19E4-98FF-A0D56B8D5C56}"/>
              </a:ext>
            </a:extLst>
          </p:cNvPr>
          <p:cNvSpPr txBox="1"/>
          <p:nvPr/>
        </p:nvSpPr>
        <p:spPr>
          <a:xfrm>
            <a:off x="5083444" y="1227915"/>
            <a:ext cx="7108556" cy="1569660"/>
          </a:xfrm>
          <a:prstGeom prst="rect">
            <a:avLst/>
          </a:prstGeom>
          <a:noFill/>
        </p:spPr>
        <p:txBody>
          <a:bodyPr wrap="square">
            <a:spAutoFit/>
          </a:bodyPr>
          <a:lstStyle/>
          <a:p>
            <a:r>
              <a:rPr lang="en-US" sz="2400" dirty="0"/>
              <a:t>The trachea is then divided into the right and left </a:t>
            </a:r>
            <a:r>
              <a:rPr lang="en-US" sz="2400" b="1" dirty="0"/>
              <a:t>bronchi</a:t>
            </a:r>
            <a:r>
              <a:rPr lang="en-US" sz="2400" dirty="0"/>
              <a:t>. The bronchi branches into smaller and smaller </a:t>
            </a:r>
          </a:p>
          <a:p>
            <a:r>
              <a:rPr lang="en-US" sz="2400" dirty="0"/>
              <a:t>passageways (tubes) called </a:t>
            </a:r>
            <a:r>
              <a:rPr lang="en-US" sz="2400" b="1" dirty="0"/>
              <a:t>bronchioles</a:t>
            </a:r>
            <a:r>
              <a:rPr lang="en-US" sz="2400" dirty="0"/>
              <a:t>, which then lead to tiny air sacs of the </a:t>
            </a:r>
            <a:r>
              <a:rPr lang="en-US" sz="2400" b="1" dirty="0"/>
              <a:t>alveoli.</a:t>
            </a:r>
          </a:p>
        </p:txBody>
      </p:sp>
      <p:pic>
        <p:nvPicPr>
          <p:cNvPr id="2050" name="Picture 2" descr="11.3 Circulatory and Respiratory Systems – Concepts of Biology – 1st  Canadian Edition">
            <a:extLst>
              <a:ext uri="{FF2B5EF4-FFF2-40B4-BE49-F238E27FC236}">
                <a16:creationId xmlns:a16="http://schemas.microsoft.com/office/drawing/2014/main" id="{A595C438-FAC7-13E7-CF3D-0579BD38F8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396556"/>
            <a:ext cx="4912963" cy="5490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125CB3-7509-E165-C6F4-963776D269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3183" y="3012452"/>
            <a:ext cx="3433305" cy="3875062"/>
          </a:xfrm>
          <a:prstGeom prst="rect">
            <a:avLst/>
          </a:prstGeom>
        </p:spPr>
      </p:pic>
      <p:sp>
        <p:nvSpPr>
          <p:cNvPr id="3" name="Action Button: Return 2">
            <a:hlinkClick r:id="rId4" action="ppaction://hlinksldjump" highlightClick="1"/>
            <a:extLst>
              <a:ext uri="{FF2B5EF4-FFF2-40B4-BE49-F238E27FC236}">
                <a16:creationId xmlns:a16="http://schemas.microsoft.com/office/drawing/2014/main" id="{5E37E261-8164-950C-A512-B9C9331F7049}"/>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73011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595628" y="-6290"/>
            <a:ext cx="5973009" cy="1354644"/>
          </a:xfrm>
        </p:spPr>
        <p:txBody>
          <a:bodyPr>
            <a:normAutofit/>
          </a:bodyPr>
          <a:lstStyle/>
          <a:p>
            <a:r>
              <a:rPr lang="en-AU" dirty="0"/>
              <a:t>The respiratory system</a:t>
            </a:r>
            <a:br>
              <a:rPr lang="en-AU" dirty="0"/>
            </a:br>
            <a:r>
              <a:rPr lang="en-AU" dirty="0"/>
              <a:t> </a:t>
            </a:r>
            <a:r>
              <a:rPr lang="en-AU" sz="2800" dirty="0"/>
              <a:t>The  lungs</a:t>
            </a:r>
          </a:p>
        </p:txBody>
      </p:sp>
      <p:sp>
        <p:nvSpPr>
          <p:cNvPr id="4" name="TextBox 3">
            <a:extLst>
              <a:ext uri="{FF2B5EF4-FFF2-40B4-BE49-F238E27FC236}">
                <a16:creationId xmlns:a16="http://schemas.microsoft.com/office/drawing/2014/main" id="{AAFDD277-05FC-19E4-98FF-A0D56B8D5C56}"/>
              </a:ext>
            </a:extLst>
          </p:cNvPr>
          <p:cNvSpPr txBox="1"/>
          <p:nvPr/>
        </p:nvSpPr>
        <p:spPr>
          <a:xfrm>
            <a:off x="4777998" y="40203"/>
            <a:ext cx="7426919" cy="6740307"/>
          </a:xfrm>
          <a:prstGeom prst="rect">
            <a:avLst/>
          </a:prstGeom>
          <a:noFill/>
        </p:spPr>
        <p:txBody>
          <a:bodyPr wrap="square">
            <a:spAutoFit/>
          </a:bodyPr>
          <a:lstStyle/>
          <a:p>
            <a:r>
              <a:rPr lang="en-US" sz="2400" dirty="0"/>
              <a:t>Perform the exchange of oxygen and carbon dioxide. The lungs are the major organ of the respiratory system and contain important structures such as the bronchi, bronchioles, and alveoli. They are soft, spongy structures and are made up of elastic connective tissue. The right lung is shorter, has a greater volume, and is divided into three lobes. The left lung is narrower and has an indentation called the cardiac notch which allows the heart to sit. The left lung has two lobes and is the smaller. The lungs are located within the thoracic cavity and are surrounded by a unique structure called the </a:t>
            </a:r>
            <a:r>
              <a:rPr lang="en-US" sz="2400" b="1" dirty="0"/>
              <a:t>pleura</a:t>
            </a:r>
            <a:r>
              <a:rPr lang="en-US" sz="2400" dirty="0"/>
              <a:t>. The pleura is a membrane that encloses and connects the lungs to the thoracic wall and the diaphragm. It produces pleural fluid and helps to create cavities that separate the lungs from other organs. The pleural fluid plays a very important role when the lungs expand during inspiration (breathing in). This causes the lungs to enlarge when the thoracic wall expands during inspiration, allowing the lungs to fill with air. </a:t>
            </a:r>
          </a:p>
        </p:txBody>
      </p:sp>
      <p:pic>
        <p:nvPicPr>
          <p:cNvPr id="3074" name="Picture 2" descr="Pleural Effusion &amp; Heart Surgery: 7 Important Facts">
            <a:extLst>
              <a:ext uri="{FF2B5EF4-FFF2-40B4-BE49-F238E27FC236}">
                <a16:creationId xmlns:a16="http://schemas.microsoft.com/office/drawing/2014/main" id="{158F1230-AD17-A988-0D53-D7FAF7F6E75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498" y="1939871"/>
            <a:ext cx="47625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01603B3-3640-85F0-53B8-014E85DC4E60}"/>
              </a:ext>
            </a:extLst>
          </p:cNvPr>
          <p:cNvSpPr txBox="1"/>
          <p:nvPr/>
        </p:nvSpPr>
        <p:spPr>
          <a:xfrm>
            <a:off x="2739326" y="4891073"/>
            <a:ext cx="1243738" cy="338554"/>
          </a:xfrm>
          <a:prstGeom prst="rect">
            <a:avLst/>
          </a:prstGeom>
          <a:noFill/>
        </p:spPr>
        <p:txBody>
          <a:bodyPr wrap="square">
            <a:spAutoFit/>
          </a:bodyPr>
          <a:lstStyle/>
          <a:p>
            <a:r>
              <a:rPr lang="en-AU" sz="1600" dirty="0"/>
              <a:t>Diaphragm</a:t>
            </a:r>
          </a:p>
        </p:txBody>
      </p:sp>
      <p:sp>
        <p:nvSpPr>
          <p:cNvPr id="3" name="Action Button: Return 2">
            <a:hlinkClick r:id="rId3" action="ppaction://hlinksldjump" highlightClick="1"/>
            <a:extLst>
              <a:ext uri="{FF2B5EF4-FFF2-40B4-BE49-F238E27FC236}">
                <a16:creationId xmlns:a16="http://schemas.microsoft.com/office/drawing/2014/main" id="{32A83280-4742-DEA4-420B-D89378DE29BC}"/>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48919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953479" y="0"/>
            <a:ext cx="5973009" cy="1584779"/>
          </a:xfrm>
        </p:spPr>
        <p:txBody>
          <a:bodyPr>
            <a:normAutofit/>
          </a:bodyPr>
          <a:lstStyle/>
          <a:p>
            <a:r>
              <a:rPr lang="en-AU" dirty="0"/>
              <a:t>The respiratory system</a:t>
            </a:r>
            <a:br>
              <a:rPr lang="en-AU" dirty="0"/>
            </a:br>
            <a:r>
              <a:rPr lang="en-AU" sz="2800" dirty="0"/>
              <a:t>Gaseous exchange</a:t>
            </a:r>
          </a:p>
        </p:txBody>
      </p:sp>
      <p:sp>
        <p:nvSpPr>
          <p:cNvPr id="4" name="TextBox 3">
            <a:extLst>
              <a:ext uri="{FF2B5EF4-FFF2-40B4-BE49-F238E27FC236}">
                <a16:creationId xmlns:a16="http://schemas.microsoft.com/office/drawing/2014/main" id="{AAFDD277-05FC-19E4-98FF-A0D56B8D5C56}"/>
              </a:ext>
            </a:extLst>
          </p:cNvPr>
          <p:cNvSpPr txBox="1"/>
          <p:nvPr/>
        </p:nvSpPr>
        <p:spPr>
          <a:xfrm>
            <a:off x="0" y="1212416"/>
            <a:ext cx="12192000" cy="2677656"/>
          </a:xfrm>
          <a:prstGeom prst="rect">
            <a:avLst/>
          </a:prstGeom>
          <a:noFill/>
        </p:spPr>
        <p:txBody>
          <a:bodyPr wrap="square">
            <a:spAutoFit/>
          </a:bodyPr>
          <a:lstStyle/>
          <a:p>
            <a:r>
              <a:rPr lang="en-US" sz="2400" dirty="0"/>
              <a:t>The alveoli are microscopic elastic air sacs in the lungs that are surrounded by a dense network of </a:t>
            </a:r>
          </a:p>
          <a:p>
            <a:r>
              <a:rPr lang="en-US" sz="2400" dirty="0"/>
              <a:t>capillaries. The oxygen you breathe in diffuses through the alveoli and the capillaries into the blood. The carbon dioxide you breathe out is diffused from the capillaries to the alveoli, up the bronchial tree and out your mouth. This is external respiration. When the oxygenated blood is transported to rest of the body, there is an exchange of oxygen and carbon dioxide between blood and tissues in the body, this is called internal respiration.</a:t>
            </a:r>
          </a:p>
          <a:p>
            <a:r>
              <a:rPr lang="en-US" sz="2400" dirty="0"/>
              <a:t>Differences between external and internal respiration:</a:t>
            </a:r>
            <a:endParaRPr lang="en-US" sz="2400" b="1" dirty="0"/>
          </a:p>
        </p:txBody>
      </p:sp>
      <p:graphicFrame>
        <p:nvGraphicFramePr>
          <p:cNvPr id="3" name="Table 2">
            <a:extLst>
              <a:ext uri="{FF2B5EF4-FFF2-40B4-BE49-F238E27FC236}">
                <a16:creationId xmlns:a16="http://schemas.microsoft.com/office/drawing/2014/main" id="{2BCD4F27-F94E-F7D5-E9E8-F2E767A8CD96}"/>
              </a:ext>
            </a:extLst>
          </p:cNvPr>
          <p:cNvGraphicFramePr>
            <a:graphicFrameLocks noGrp="1"/>
          </p:cNvGraphicFramePr>
          <p:nvPr>
            <p:extLst>
              <p:ext uri="{D42A27DB-BD31-4B8C-83A1-F6EECF244321}">
                <p14:modId xmlns:p14="http://schemas.microsoft.com/office/powerpoint/2010/main" val="3026090842"/>
              </p:ext>
            </p:extLst>
          </p:nvPr>
        </p:nvGraphicFramePr>
        <p:xfrm>
          <a:off x="0" y="3989968"/>
          <a:ext cx="12192000" cy="2494054"/>
        </p:xfrm>
        <a:graphic>
          <a:graphicData uri="http://schemas.openxmlformats.org/drawingml/2006/table">
            <a:tbl>
              <a:tblPr firstRow="1" bandRow="1">
                <a:tableStyleId>{7DF18680-E054-41AD-8BC1-D1AEF772440D}</a:tableStyleId>
              </a:tblPr>
              <a:tblGrid>
                <a:gridCol w="6096000">
                  <a:extLst>
                    <a:ext uri="{9D8B030D-6E8A-4147-A177-3AD203B41FA5}">
                      <a16:colId xmlns:a16="http://schemas.microsoft.com/office/drawing/2014/main" val="1160839327"/>
                    </a:ext>
                  </a:extLst>
                </a:gridCol>
                <a:gridCol w="6096000">
                  <a:extLst>
                    <a:ext uri="{9D8B030D-6E8A-4147-A177-3AD203B41FA5}">
                      <a16:colId xmlns:a16="http://schemas.microsoft.com/office/drawing/2014/main" val="3169437164"/>
                    </a:ext>
                  </a:extLst>
                </a:gridCol>
              </a:tblGrid>
              <a:tr h="582032">
                <a:tc>
                  <a:txBody>
                    <a:bodyPr/>
                    <a:lstStyle/>
                    <a:p>
                      <a:r>
                        <a:rPr lang="en-AU" sz="2800" dirty="0"/>
                        <a:t>External</a:t>
                      </a:r>
                    </a:p>
                  </a:txBody>
                  <a:tcPr/>
                </a:tc>
                <a:tc>
                  <a:txBody>
                    <a:bodyPr/>
                    <a:lstStyle/>
                    <a:p>
                      <a:r>
                        <a:rPr lang="en-AU" sz="2800" dirty="0"/>
                        <a:t>Internal</a:t>
                      </a:r>
                    </a:p>
                  </a:txBody>
                  <a:tcPr/>
                </a:tc>
                <a:extLst>
                  <a:ext uri="{0D108BD9-81ED-4DB2-BD59-A6C34878D82A}">
                    <a16:rowId xmlns:a16="http://schemas.microsoft.com/office/drawing/2014/main" val="594869559"/>
                  </a:ext>
                </a:extLst>
              </a:tr>
              <a:tr h="956011">
                <a:tc>
                  <a:txBody>
                    <a:bodyPr/>
                    <a:lstStyle/>
                    <a:p>
                      <a:r>
                        <a:rPr lang="en-US" sz="2800" dirty="0"/>
                        <a:t>Oxygen diffuses from alveolar air into blood</a:t>
                      </a:r>
                      <a:endParaRPr lang="en-AU" sz="2800" dirty="0"/>
                    </a:p>
                  </a:txBody>
                  <a:tcPr/>
                </a:tc>
                <a:tc>
                  <a:txBody>
                    <a:bodyPr/>
                    <a:lstStyle/>
                    <a:p>
                      <a:r>
                        <a:rPr lang="en-US" sz="2800" dirty="0"/>
                        <a:t>Oxygen diffuses out from blood to tissues</a:t>
                      </a:r>
                      <a:endParaRPr lang="en-AU" sz="2800" dirty="0"/>
                    </a:p>
                  </a:txBody>
                  <a:tcPr/>
                </a:tc>
                <a:extLst>
                  <a:ext uri="{0D108BD9-81ED-4DB2-BD59-A6C34878D82A}">
                    <a16:rowId xmlns:a16="http://schemas.microsoft.com/office/drawing/2014/main" val="1240478956"/>
                  </a:ext>
                </a:extLst>
              </a:tr>
              <a:tr h="956011">
                <a:tc>
                  <a:txBody>
                    <a:bodyPr/>
                    <a:lstStyle/>
                    <a:p>
                      <a:r>
                        <a:rPr lang="en-US" sz="2800" dirty="0"/>
                        <a:t>Carbon dioxide diffuses out from the blood into the alveolar air</a:t>
                      </a:r>
                      <a:endParaRPr lang="en-AU" sz="2800" dirty="0"/>
                    </a:p>
                  </a:txBody>
                  <a:tcPr/>
                </a:tc>
                <a:tc>
                  <a:txBody>
                    <a:bodyPr/>
                    <a:lstStyle/>
                    <a:p>
                      <a:r>
                        <a:rPr lang="en-US" sz="2800" dirty="0"/>
                        <a:t>Carbon dioxide diffuses into the blood </a:t>
                      </a:r>
                    </a:p>
                    <a:p>
                      <a:r>
                        <a:rPr lang="en-US" sz="2800" dirty="0"/>
                        <a:t>from the tissue.</a:t>
                      </a:r>
                      <a:endParaRPr lang="en-AU" sz="2800" dirty="0"/>
                    </a:p>
                  </a:txBody>
                  <a:tcPr/>
                </a:tc>
                <a:extLst>
                  <a:ext uri="{0D108BD9-81ED-4DB2-BD59-A6C34878D82A}">
                    <a16:rowId xmlns:a16="http://schemas.microsoft.com/office/drawing/2014/main" val="288062300"/>
                  </a:ext>
                </a:extLst>
              </a:tr>
            </a:tbl>
          </a:graphicData>
        </a:graphic>
      </p:graphicFrame>
      <p:sp>
        <p:nvSpPr>
          <p:cNvPr id="5" name="Action Button: Return 4">
            <a:hlinkClick r:id="rId2" action="ppaction://hlinksldjump" highlightClick="1"/>
            <a:extLst>
              <a:ext uri="{FF2B5EF4-FFF2-40B4-BE49-F238E27FC236}">
                <a16:creationId xmlns:a16="http://schemas.microsoft.com/office/drawing/2014/main" id="{B77F5EA6-9122-A7E4-F426-DD5F7D920F8C}"/>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6084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B1E89-359C-7C26-D257-4EA910BCC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9D1C7-CCDF-F312-88CF-4FECF23F4BEC}"/>
              </a:ext>
            </a:extLst>
          </p:cNvPr>
          <p:cNvSpPr>
            <a:spLocks noGrp="1"/>
          </p:cNvSpPr>
          <p:nvPr>
            <p:ph type="title"/>
          </p:nvPr>
        </p:nvSpPr>
        <p:spPr>
          <a:xfrm>
            <a:off x="913774" y="92988"/>
            <a:ext cx="10364451" cy="1503337"/>
          </a:xfrm>
        </p:spPr>
        <p:txBody>
          <a:bodyPr>
            <a:normAutofit/>
          </a:bodyPr>
          <a:lstStyle/>
          <a:p>
            <a:r>
              <a:rPr lang="en-AU" dirty="0"/>
              <a:t>Anatomical terminology</a:t>
            </a:r>
            <a:br>
              <a:rPr lang="en-AU" dirty="0"/>
            </a:br>
            <a:r>
              <a:rPr lang="en-AU" dirty="0"/>
              <a:t>Anatomical position  </a:t>
            </a:r>
          </a:p>
        </p:txBody>
      </p:sp>
      <p:sp>
        <p:nvSpPr>
          <p:cNvPr id="4" name="TextBox 3">
            <a:extLst>
              <a:ext uri="{FF2B5EF4-FFF2-40B4-BE49-F238E27FC236}">
                <a16:creationId xmlns:a16="http://schemas.microsoft.com/office/drawing/2014/main" id="{A2A0AB6D-4F3A-A226-0789-1C7609780025}"/>
              </a:ext>
            </a:extLst>
          </p:cNvPr>
          <p:cNvSpPr txBox="1"/>
          <p:nvPr/>
        </p:nvSpPr>
        <p:spPr>
          <a:xfrm>
            <a:off x="167897" y="1427447"/>
            <a:ext cx="11856204" cy="2677656"/>
          </a:xfrm>
          <a:prstGeom prst="rect">
            <a:avLst/>
          </a:prstGeom>
          <a:noFill/>
        </p:spPr>
        <p:txBody>
          <a:bodyPr wrap="square">
            <a:spAutoFit/>
          </a:bodyPr>
          <a:lstStyle/>
          <a:p>
            <a:r>
              <a:rPr lang="en-US" sz="2800" dirty="0"/>
              <a:t>Anatomical position refers to the human body standing upright with feet shoulder width apart, toes pointed forward with the upper limbs held out to each side. We can also view the human body in the anatomical position from either the front (</a:t>
            </a:r>
            <a:r>
              <a:rPr lang="en-US" sz="2800" b="1" dirty="0"/>
              <a:t>anterior view</a:t>
            </a:r>
            <a:r>
              <a:rPr lang="en-US" sz="2800" dirty="0"/>
              <a:t>) or the back (</a:t>
            </a:r>
            <a:r>
              <a:rPr lang="en-US" sz="2800" b="1" dirty="0"/>
              <a:t>posterior view</a:t>
            </a:r>
            <a:r>
              <a:rPr lang="en-US" sz="2800" dirty="0"/>
              <a:t>). </a:t>
            </a:r>
          </a:p>
          <a:p>
            <a:pPr marL="514350" indent="-514350">
              <a:buAutoNum type="arabicPeriod"/>
            </a:pPr>
            <a:endParaRPr lang="en-US" sz="2800" dirty="0"/>
          </a:p>
          <a:p>
            <a:pPr marL="514350" indent="-514350">
              <a:buAutoNum type="arabicPeriod"/>
            </a:pPr>
            <a:endParaRPr lang="en-AU" sz="2800" dirty="0"/>
          </a:p>
        </p:txBody>
      </p:sp>
      <p:sp>
        <p:nvSpPr>
          <p:cNvPr id="3" name="Action Button: Return 2">
            <a:hlinkClick r:id="rId2" action="ppaction://hlinksldjump" highlightClick="1"/>
            <a:extLst>
              <a:ext uri="{FF2B5EF4-FFF2-40B4-BE49-F238E27FC236}">
                <a16:creationId xmlns:a16="http://schemas.microsoft.com/office/drawing/2014/main" id="{C89F521B-D7D9-8341-6342-DEBE572A30A0}"/>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340066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2385488" y="15498"/>
            <a:ext cx="9806512" cy="1039802"/>
          </a:xfrm>
        </p:spPr>
        <p:txBody>
          <a:bodyPr>
            <a:normAutofit/>
          </a:bodyPr>
          <a:lstStyle/>
          <a:p>
            <a:r>
              <a:rPr lang="en-US" dirty="0"/>
              <a:t>5. Pathway of O</a:t>
            </a:r>
            <a:r>
              <a:rPr lang="en-US" sz="2400" dirty="0"/>
              <a:t>2</a:t>
            </a:r>
            <a:r>
              <a:rPr lang="en-US" dirty="0"/>
              <a:t> - breathe in</a:t>
            </a:r>
            <a:endParaRPr lang="en-AU" dirty="0"/>
          </a:p>
        </p:txBody>
      </p:sp>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15500" y="676659"/>
            <a:ext cx="11546237" cy="707886"/>
          </a:xfrm>
          <a:prstGeom prst="rect">
            <a:avLst/>
          </a:prstGeom>
          <a:noFill/>
        </p:spPr>
        <p:txBody>
          <a:bodyPr wrap="square">
            <a:spAutoFit/>
          </a:bodyPr>
          <a:lstStyle/>
          <a:p>
            <a:r>
              <a:rPr lang="en-US" sz="2000" dirty="0"/>
              <a:t>Using the knowledge you have just learnt about the structures of the respiratory system your task is to correctly identify the pathway of oxygen (O</a:t>
            </a:r>
            <a:r>
              <a:rPr lang="en-US" sz="1400" dirty="0"/>
              <a:t>2</a:t>
            </a:r>
            <a:r>
              <a:rPr lang="en-US" sz="2000" dirty="0"/>
              <a:t>) from when it first enters the body to when it reaches the blood.</a:t>
            </a:r>
          </a:p>
        </p:txBody>
      </p:sp>
      <p:pic>
        <p:nvPicPr>
          <p:cNvPr id="5" name="Picture 4">
            <a:extLst>
              <a:ext uri="{FF2B5EF4-FFF2-40B4-BE49-F238E27FC236}">
                <a16:creationId xmlns:a16="http://schemas.microsoft.com/office/drawing/2014/main" id="{A69A8D6F-6DD6-4F77-0760-3028702CA55F}"/>
              </a:ext>
            </a:extLst>
          </p:cNvPr>
          <p:cNvPicPr>
            <a:picLocks noChangeAspect="1"/>
          </p:cNvPicPr>
          <p:nvPr/>
        </p:nvPicPr>
        <p:blipFill>
          <a:blip r:embed="rId3"/>
          <a:stretch>
            <a:fillRect/>
          </a:stretch>
        </p:blipFill>
        <p:spPr>
          <a:xfrm>
            <a:off x="5788618" y="1384545"/>
            <a:ext cx="6256683" cy="5457957"/>
          </a:xfrm>
          <a:prstGeom prst="rect">
            <a:avLst/>
          </a:prstGeom>
        </p:spPr>
      </p:pic>
      <p:pic>
        <p:nvPicPr>
          <p:cNvPr id="8" name="Picture 7">
            <a:extLst>
              <a:ext uri="{FF2B5EF4-FFF2-40B4-BE49-F238E27FC236}">
                <a16:creationId xmlns:a16="http://schemas.microsoft.com/office/drawing/2014/main" id="{10C52A67-2308-CF48-9185-8E15C0274DA2}"/>
              </a:ext>
            </a:extLst>
          </p:cNvPr>
          <p:cNvPicPr>
            <a:picLocks noChangeAspect="1"/>
          </p:cNvPicPr>
          <p:nvPr/>
        </p:nvPicPr>
        <p:blipFill>
          <a:blip r:embed="rId4"/>
          <a:stretch>
            <a:fillRect/>
          </a:stretch>
        </p:blipFill>
        <p:spPr>
          <a:xfrm>
            <a:off x="4762457" y="1500783"/>
            <a:ext cx="7429543" cy="5341719"/>
          </a:xfrm>
          <a:prstGeom prst="rect">
            <a:avLst/>
          </a:prstGeom>
        </p:spPr>
      </p:pic>
      <p:sp>
        <p:nvSpPr>
          <p:cNvPr id="9" name="TextBox 8">
            <a:extLst>
              <a:ext uri="{FF2B5EF4-FFF2-40B4-BE49-F238E27FC236}">
                <a16:creationId xmlns:a16="http://schemas.microsoft.com/office/drawing/2014/main" id="{50A89846-5A33-8DEB-46EE-BDBF2CEC4C07}"/>
              </a:ext>
            </a:extLst>
          </p:cNvPr>
          <p:cNvSpPr txBox="1"/>
          <p:nvPr/>
        </p:nvSpPr>
        <p:spPr>
          <a:xfrm>
            <a:off x="15501" y="1500783"/>
            <a:ext cx="4943958" cy="5170646"/>
          </a:xfrm>
          <a:prstGeom prst="rect">
            <a:avLst/>
          </a:prstGeom>
          <a:noFill/>
        </p:spPr>
        <p:txBody>
          <a:bodyPr wrap="square" rtlCol="0">
            <a:spAutoFit/>
          </a:bodyPr>
          <a:lstStyle/>
          <a:p>
            <a:r>
              <a:rPr lang="en-US" sz="2200" dirty="0">
                <a:solidFill>
                  <a:srgbClr val="002060"/>
                </a:solidFill>
              </a:rPr>
              <a:t>Describe the process of gaseous exchange.</a:t>
            </a:r>
          </a:p>
          <a:p>
            <a:r>
              <a:rPr lang="en-US" sz="2200" dirty="0"/>
              <a:t>Gaseous exchange or internal respiration in the lungs occurs when oxygen and carbon dioxide is exchanged in the tiny air sacs of the alveoli. Capillaries surround the alveoli. When </a:t>
            </a:r>
          </a:p>
          <a:p>
            <a:r>
              <a:rPr lang="en-US" sz="2200" dirty="0"/>
              <a:t>a person inhales, oxygen moves from the alveoli to the surrounding capillaries and into the bloodstream. At the same time, carbon dioxide moves from the bloodstream to the </a:t>
            </a:r>
          </a:p>
          <a:p>
            <a:r>
              <a:rPr lang="en-US" sz="2200" dirty="0"/>
              <a:t>capillaries and into the alveoli. The carbon dioxide is removed from the lungs when a person exhales. </a:t>
            </a:r>
            <a:endParaRPr lang="en-AU" sz="2200" dirty="0"/>
          </a:p>
        </p:txBody>
      </p:sp>
      <p:pic>
        <p:nvPicPr>
          <p:cNvPr id="12" name="Picture 11">
            <a:extLst>
              <a:ext uri="{FF2B5EF4-FFF2-40B4-BE49-F238E27FC236}">
                <a16:creationId xmlns:a16="http://schemas.microsoft.com/office/drawing/2014/main" id="{49617444-53E4-59EB-0721-88293DB7C8C2}"/>
              </a:ext>
            </a:extLst>
          </p:cNvPr>
          <p:cNvPicPr>
            <a:picLocks noChangeAspect="1"/>
          </p:cNvPicPr>
          <p:nvPr/>
        </p:nvPicPr>
        <p:blipFill>
          <a:blip r:embed="rId5"/>
          <a:stretch>
            <a:fillRect/>
          </a:stretch>
        </p:blipFill>
        <p:spPr>
          <a:xfrm>
            <a:off x="-1" y="2287104"/>
            <a:ext cx="4943957" cy="4555398"/>
          </a:xfrm>
          <a:prstGeom prst="rect">
            <a:avLst/>
          </a:prstGeom>
        </p:spPr>
      </p:pic>
      <p:pic>
        <p:nvPicPr>
          <p:cNvPr id="3" name="Picture 2" descr="Activity Essays Archives - InLikeMe.com">
            <a:hlinkClick r:id="rId6" action="ppaction://hlinksldjump"/>
            <a:extLst>
              <a:ext uri="{FF2B5EF4-FFF2-40B4-BE49-F238E27FC236}">
                <a16:creationId xmlns:a16="http://schemas.microsoft.com/office/drawing/2014/main" id="{FB5C238C-19D3-7E98-907B-F426B02C1356}"/>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600317" y="6492834"/>
            <a:ext cx="591683" cy="3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1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953479" y="1"/>
            <a:ext cx="5973009" cy="1212416"/>
          </a:xfrm>
        </p:spPr>
        <p:txBody>
          <a:bodyPr>
            <a:normAutofit/>
          </a:bodyPr>
          <a:lstStyle/>
          <a:p>
            <a:r>
              <a:rPr lang="en-AU" dirty="0"/>
              <a:t>The respiratory system</a:t>
            </a:r>
            <a:br>
              <a:rPr lang="en-AU" dirty="0"/>
            </a:br>
            <a:r>
              <a:rPr lang="en-AU" sz="2800" dirty="0"/>
              <a:t>Muscles of ventilation</a:t>
            </a:r>
          </a:p>
        </p:txBody>
      </p:sp>
      <p:sp>
        <p:nvSpPr>
          <p:cNvPr id="4" name="TextBox 3">
            <a:extLst>
              <a:ext uri="{FF2B5EF4-FFF2-40B4-BE49-F238E27FC236}">
                <a16:creationId xmlns:a16="http://schemas.microsoft.com/office/drawing/2014/main" id="{AAFDD277-05FC-19E4-98FF-A0D56B8D5C56}"/>
              </a:ext>
            </a:extLst>
          </p:cNvPr>
          <p:cNvSpPr txBox="1"/>
          <p:nvPr/>
        </p:nvSpPr>
        <p:spPr>
          <a:xfrm>
            <a:off x="0" y="1212416"/>
            <a:ext cx="12192000" cy="4893647"/>
          </a:xfrm>
          <a:prstGeom prst="rect">
            <a:avLst/>
          </a:prstGeom>
          <a:noFill/>
        </p:spPr>
        <p:txBody>
          <a:bodyPr wrap="square">
            <a:spAutoFit/>
          </a:bodyPr>
          <a:lstStyle/>
          <a:p>
            <a:r>
              <a:rPr lang="en-US" sz="2400" b="1" dirty="0"/>
              <a:t>Pulmonary ventilation </a:t>
            </a:r>
            <a:r>
              <a:rPr lang="en-US" sz="2400" dirty="0"/>
              <a:t>or breathing is the movement of air through the passages between the external environment and the lungs. Air is able to move through these passages due to the pressure gradients produced by the contraction of the diaphragm and thoracic muscles including, the internal and external intercostal muscles. When we breathe in the intercostal muscles move the ribs upwards and outwards and the diaphragm pushes downwards, this draws air into the expanded lungs. When we breathe out the ribs draw back to return the diaphragm to a higher position, which pushes the air out. </a:t>
            </a:r>
          </a:p>
          <a:p>
            <a:pPr marL="342900" indent="-342900">
              <a:buFont typeface="Arial" panose="020B0604020202020204" pitchFamily="34" charset="0"/>
              <a:buChar char="•"/>
            </a:pPr>
            <a:r>
              <a:rPr lang="en-US" sz="2400" b="1" dirty="0"/>
              <a:t>Inspiration</a:t>
            </a:r>
            <a:r>
              <a:rPr lang="en-US" sz="2400" dirty="0"/>
              <a:t>: is the process of taking air into the lungs. It is the active phase of pulmonary ventilation because it is the result of muscle contraction. During inspiration, the diaphragm contracts and the thoracic cavity increases in volume.</a:t>
            </a:r>
          </a:p>
          <a:p>
            <a:pPr marL="342900" indent="-342900">
              <a:buFont typeface="Arial" panose="020B0604020202020204" pitchFamily="34" charset="0"/>
              <a:buChar char="•"/>
            </a:pPr>
            <a:r>
              <a:rPr lang="en-US" sz="2400" b="1" dirty="0"/>
              <a:t>Expiration</a:t>
            </a:r>
            <a:r>
              <a:rPr lang="en-US" sz="2400" dirty="0"/>
              <a:t>: is the process of letting air out of the lungs during the breathing cycle. During expiration, the relaxation of the diaphragm and elastic recoil of tissue decreases the thoracic volume and increases the intra-alveolar pressure.</a:t>
            </a:r>
          </a:p>
        </p:txBody>
      </p:sp>
      <p:sp>
        <p:nvSpPr>
          <p:cNvPr id="3" name="Action Button: Return 2">
            <a:hlinkClick r:id="rId2" action="ppaction://hlinksldjump" highlightClick="1"/>
            <a:extLst>
              <a:ext uri="{FF2B5EF4-FFF2-40B4-BE49-F238E27FC236}">
                <a16:creationId xmlns:a16="http://schemas.microsoft.com/office/drawing/2014/main" id="{5DAB68E6-9E89-9BC9-D659-B5CD3AB08E67}"/>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35102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2953479" y="1"/>
            <a:ext cx="5973009" cy="953833"/>
          </a:xfrm>
        </p:spPr>
        <p:txBody>
          <a:bodyPr>
            <a:normAutofit fontScale="90000"/>
          </a:bodyPr>
          <a:lstStyle/>
          <a:p>
            <a:r>
              <a:rPr lang="en-AU" dirty="0"/>
              <a:t>The respiratory system</a:t>
            </a:r>
            <a:br>
              <a:rPr lang="en-AU" dirty="0"/>
            </a:br>
            <a:r>
              <a:rPr lang="en-AU" sz="2800" dirty="0"/>
              <a:t>Muscles of ventilation</a:t>
            </a:r>
          </a:p>
        </p:txBody>
      </p:sp>
      <p:pic>
        <p:nvPicPr>
          <p:cNvPr id="4098" name="Picture 2">
            <a:extLst>
              <a:ext uri="{FF2B5EF4-FFF2-40B4-BE49-F238E27FC236}">
                <a16:creationId xmlns:a16="http://schemas.microsoft.com/office/drawing/2014/main" id="{E0E8FAFA-F858-85B9-9411-D81E25DDCC1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1228725"/>
            <a:ext cx="7620000" cy="562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8F41C8C-8440-9804-97FC-F5719E870070}"/>
              </a:ext>
            </a:extLst>
          </p:cNvPr>
          <p:cNvPicPr>
            <a:picLocks noChangeAspect="1"/>
          </p:cNvPicPr>
          <p:nvPr/>
        </p:nvPicPr>
        <p:blipFill>
          <a:blip r:embed="rId3"/>
          <a:stretch>
            <a:fillRect/>
          </a:stretch>
        </p:blipFill>
        <p:spPr>
          <a:xfrm>
            <a:off x="43185" y="1212417"/>
            <a:ext cx="5896798" cy="2400635"/>
          </a:xfrm>
          <a:prstGeom prst="rect">
            <a:avLst/>
          </a:prstGeom>
        </p:spPr>
      </p:pic>
      <p:pic>
        <p:nvPicPr>
          <p:cNvPr id="7" name="Picture 6">
            <a:extLst>
              <a:ext uri="{FF2B5EF4-FFF2-40B4-BE49-F238E27FC236}">
                <a16:creationId xmlns:a16="http://schemas.microsoft.com/office/drawing/2014/main" id="{A34F2F2C-94E7-1615-9C67-CF28A6F1F5EB}"/>
              </a:ext>
            </a:extLst>
          </p:cNvPr>
          <p:cNvPicPr>
            <a:picLocks noChangeAspect="1"/>
          </p:cNvPicPr>
          <p:nvPr/>
        </p:nvPicPr>
        <p:blipFill>
          <a:blip r:embed="rId4"/>
          <a:stretch>
            <a:fillRect/>
          </a:stretch>
        </p:blipFill>
        <p:spPr>
          <a:xfrm>
            <a:off x="339413" y="953834"/>
            <a:ext cx="4848902" cy="266737"/>
          </a:xfrm>
          <a:prstGeom prst="rect">
            <a:avLst/>
          </a:prstGeom>
        </p:spPr>
      </p:pic>
      <p:sp>
        <p:nvSpPr>
          <p:cNvPr id="3" name="Action Button: Return 2">
            <a:hlinkClick r:id="rId5" action="ppaction://hlinksldjump" highlightClick="1"/>
            <a:extLst>
              <a:ext uri="{FF2B5EF4-FFF2-40B4-BE49-F238E27FC236}">
                <a16:creationId xmlns:a16="http://schemas.microsoft.com/office/drawing/2014/main" id="{50CBF831-F077-7DFD-1083-238D82322BE5}"/>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5463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E798E-50D4-E843-A9CD-AA21BB760B6A}"/>
            </a:ext>
          </a:extLst>
        </p:cNvPr>
        <p:cNvGrpSpPr/>
        <p:nvPr/>
      </p:nvGrpSpPr>
      <p:grpSpPr>
        <a:xfrm>
          <a:off x="0" y="0"/>
          <a:ext cx="0" cy="0"/>
          <a:chOff x="0" y="0"/>
          <a:chExt cx="0" cy="0"/>
        </a:xfrm>
      </p:grpSpPr>
      <p:pic>
        <p:nvPicPr>
          <p:cNvPr id="3074" name="Picture 2" descr="WSC PROGRAMS">
            <a:extLst>
              <a:ext uri="{FF2B5EF4-FFF2-40B4-BE49-F238E27FC236}">
                <a16:creationId xmlns:a16="http://schemas.microsoft.com/office/drawing/2014/main" id="{A154AE90-0C98-8CCD-D444-CEF913CD7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302"/>
            <a:ext cx="2100512" cy="12646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5D593-88E2-0DD1-313C-C1E62662E46D}"/>
              </a:ext>
            </a:extLst>
          </p:cNvPr>
          <p:cNvSpPr txBox="1"/>
          <p:nvPr/>
        </p:nvSpPr>
        <p:spPr>
          <a:xfrm>
            <a:off x="14962" y="1393432"/>
            <a:ext cx="4417015" cy="1015663"/>
          </a:xfrm>
          <a:prstGeom prst="rect">
            <a:avLst/>
          </a:prstGeom>
          <a:noFill/>
        </p:spPr>
        <p:txBody>
          <a:bodyPr wrap="square">
            <a:spAutoFit/>
          </a:bodyPr>
          <a:lstStyle/>
          <a:p>
            <a:r>
              <a:rPr lang="en-US" sz="2000" dirty="0"/>
              <a:t>Using the list of terms below, correctly label the diagram of the respiratory system.</a:t>
            </a:r>
          </a:p>
        </p:txBody>
      </p:sp>
      <p:sp>
        <p:nvSpPr>
          <p:cNvPr id="2" name="Title 1">
            <a:extLst>
              <a:ext uri="{FF2B5EF4-FFF2-40B4-BE49-F238E27FC236}">
                <a16:creationId xmlns:a16="http://schemas.microsoft.com/office/drawing/2014/main" id="{31E65013-FE4F-81CC-AC83-8F16E6A2258D}"/>
              </a:ext>
            </a:extLst>
          </p:cNvPr>
          <p:cNvSpPr>
            <a:spLocks noGrp="1"/>
          </p:cNvSpPr>
          <p:nvPr>
            <p:ph type="title"/>
          </p:nvPr>
        </p:nvSpPr>
        <p:spPr>
          <a:xfrm>
            <a:off x="1548833" y="184564"/>
            <a:ext cx="4417016" cy="1039802"/>
          </a:xfrm>
        </p:spPr>
        <p:txBody>
          <a:bodyPr>
            <a:normAutofit fontScale="90000"/>
          </a:bodyPr>
          <a:lstStyle/>
          <a:p>
            <a:r>
              <a:rPr lang="en-US" dirty="0"/>
              <a:t>6. Labelling activity - the respiratory system structures</a:t>
            </a:r>
            <a:endParaRPr lang="en-AU" dirty="0"/>
          </a:p>
        </p:txBody>
      </p:sp>
      <p:pic>
        <p:nvPicPr>
          <p:cNvPr id="10" name="Picture 9">
            <a:extLst>
              <a:ext uri="{FF2B5EF4-FFF2-40B4-BE49-F238E27FC236}">
                <a16:creationId xmlns:a16="http://schemas.microsoft.com/office/drawing/2014/main" id="{2219B57F-A561-B47F-D73F-16621AD67FAE}"/>
              </a:ext>
            </a:extLst>
          </p:cNvPr>
          <p:cNvPicPr>
            <a:picLocks noChangeAspect="1"/>
          </p:cNvPicPr>
          <p:nvPr/>
        </p:nvPicPr>
        <p:blipFill>
          <a:blip r:embed="rId3"/>
          <a:stretch>
            <a:fillRect/>
          </a:stretch>
        </p:blipFill>
        <p:spPr>
          <a:xfrm>
            <a:off x="5828627" y="386750"/>
            <a:ext cx="6363373" cy="6084500"/>
          </a:xfrm>
          <a:prstGeom prst="rect">
            <a:avLst/>
          </a:prstGeom>
        </p:spPr>
      </p:pic>
      <p:pic>
        <p:nvPicPr>
          <p:cNvPr id="4" name="Picture 3">
            <a:extLst>
              <a:ext uri="{FF2B5EF4-FFF2-40B4-BE49-F238E27FC236}">
                <a16:creationId xmlns:a16="http://schemas.microsoft.com/office/drawing/2014/main" id="{C24B3B40-7701-1999-6ABC-F83317DDDF86}"/>
              </a:ext>
            </a:extLst>
          </p:cNvPr>
          <p:cNvPicPr>
            <a:picLocks noChangeAspect="1"/>
          </p:cNvPicPr>
          <p:nvPr/>
        </p:nvPicPr>
        <p:blipFill>
          <a:blip r:embed="rId4"/>
          <a:stretch>
            <a:fillRect/>
          </a:stretch>
        </p:blipFill>
        <p:spPr>
          <a:xfrm>
            <a:off x="5843589" y="-305803"/>
            <a:ext cx="6348411" cy="7163803"/>
          </a:xfrm>
          <a:prstGeom prst="rect">
            <a:avLst/>
          </a:prstGeom>
        </p:spPr>
      </p:pic>
      <p:pic>
        <p:nvPicPr>
          <p:cNvPr id="3" name="Picture 2" descr="Activity Essays Archives - InLikeMe.com">
            <a:hlinkClick r:id="rId5" action="ppaction://hlinksldjump"/>
            <a:extLst>
              <a:ext uri="{FF2B5EF4-FFF2-40B4-BE49-F238E27FC236}">
                <a16:creationId xmlns:a16="http://schemas.microsoft.com/office/drawing/2014/main" id="{E9059D3A-B6DE-A9DE-918D-16865DDB2CC2}"/>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600317" y="6492834"/>
            <a:ext cx="591683" cy="34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263445" y="0"/>
            <a:ext cx="5973009" cy="1007389"/>
          </a:xfrm>
        </p:spPr>
        <p:txBody>
          <a:bodyPr>
            <a:normAutofit fontScale="90000"/>
          </a:bodyPr>
          <a:lstStyle/>
          <a:p>
            <a:r>
              <a:rPr lang="en-AU" dirty="0"/>
              <a:t>The respiratory system</a:t>
            </a:r>
            <a:br>
              <a:rPr lang="en-AU" dirty="0"/>
            </a:br>
            <a:r>
              <a:rPr lang="en-US" sz="2800" dirty="0"/>
              <a:t>Disorders of the respiratory system</a:t>
            </a:r>
            <a:endParaRPr lang="en-AU" sz="2800" dirty="0"/>
          </a:p>
        </p:txBody>
      </p:sp>
      <p:sp>
        <p:nvSpPr>
          <p:cNvPr id="4" name="TextBox 3">
            <a:extLst>
              <a:ext uri="{FF2B5EF4-FFF2-40B4-BE49-F238E27FC236}">
                <a16:creationId xmlns:a16="http://schemas.microsoft.com/office/drawing/2014/main" id="{AAFDD277-05FC-19E4-98FF-A0D56B8D5C56}"/>
              </a:ext>
            </a:extLst>
          </p:cNvPr>
          <p:cNvSpPr txBox="1"/>
          <p:nvPr/>
        </p:nvSpPr>
        <p:spPr>
          <a:xfrm>
            <a:off x="0" y="824958"/>
            <a:ext cx="12192000" cy="6186309"/>
          </a:xfrm>
          <a:prstGeom prst="rect">
            <a:avLst/>
          </a:prstGeom>
          <a:noFill/>
        </p:spPr>
        <p:txBody>
          <a:bodyPr wrap="square">
            <a:spAutoFit/>
          </a:bodyPr>
          <a:lstStyle/>
          <a:p>
            <a:r>
              <a:rPr lang="en-US" sz="2200" dirty="0"/>
              <a:t>The respiratory tract is constantly exposed to particles and microorganisms in the air. Mechanisms such as mucous membranes and cilia help filter the air to prevent pathogens from entering. Failure or weakness of these mechanisms can lead to respiratory problems. Common respiratory conditions and disorders include:</a:t>
            </a:r>
          </a:p>
          <a:p>
            <a:r>
              <a:rPr lang="en-US" sz="2200" b="1" dirty="0"/>
              <a:t>Asthma</a:t>
            </a:r>
            <a:r>
              <a:rPr lang="en-US" sz="2200" dirty="0"/>
              <a:t>: Chronic inflammation and narrowing of bronchial tubes in the lungs. Symptoms include wheezing and shortness of breath. Triggers include allergies, infections, and pollution. Can begin in childhood and worsen if untreated. Managed with medication; no cure.</a:t>
            </a:r>
          </a:p>
          <a:p>
            <a:r>
              <a:rPr lang="en-US" sz="2200" b="1" dirty="0"/>
              <a:t>Bronchitis</a:t>
            </a:r>
            <a:r>
              <a:rPr lang="en-US" sz="2200" dirty="0"/>
              <a:t>: Chronic or acute; chronic develops over time with excessive mucous secretion. Acute bronchitis caused by viral or bacterial infection. Symptoms include coughing and excretion of sticky mucous. Acute bronchitis often treated with antibiotics.</a:t>
            </a:r>
          </a:p>
          <a:p>
            <a:r>
              <a:rPr lang="en-US" sz="2200" b="1" dirty="0"/>
              <a:t>Emphysema</a:t>
            </a:r>
            <a:r>
              <a:rPr lang="en-US" sz="2200" dirty="0"/>
              <a:t>: Lung disorder causing shortness of breath. Alveoli (lung air sacs) become damaged, reducing oxygen intake. Difficulty breathing out, leading to trapped old air and reduced oxygen supply. Often coexists with chronic bronchitis.</a:t>
            </a:r>
          </a:p>
          <a:p>
            <a:r>
              <a:rPr lang="en-US" sz="2200" b="1" dirty="0"/>
              <a:t>Pneumonia</a:t>
            </a:r>
            <a:r>
              <a:rPr lang="en-US" sz="2200" dirty="0"/>
              <a:t>: Infection in lung alveoli caused by bacteria, viruses, or fungi. Symptoms include cough, fever, chills, and shortness of breath. Can be treated with antibiotics but can be life-threatening, especially in the elderly.</a:t>
            </a:r>
          </a:p>
          <a:p>
            <a:r>
              <a:rPr lang="en-US" sz="2200" b="1" dirty="0"/>
              <a:t>Allergies</a:t>
            </a:r>
            <a:r>
              <a:rPr lang="en-US" sz="2200" dirty="0"/>
              <a:t>: Immune system reacts excessively to substances, causing allergic reactions. Common triggers include pollen, dust, food, insect bites, animal fur, mold, and certain medications. Affects sinuses, throat, and lungs.</a:t>
            </a:r>
          </a:p>
        </p:txBody>
      </p:sp>
      <p:sp>
        <p:nvSpPr>
          <p:cNvPr id="3" name="Action Button: Return 2">
            <a:hlinkClick r:id="rId2" action="ppaction://hlinksldjump" highlightClick="1"/>
            <a:extLst>
              <a:ext uri="{FF2B5EF4-FFF2-40B4-BE49-F238E27FC236}">
                <a16:creationId xmlns:a16="http://schemas.microsoft.com/office/drawing/2014/main" id="{3B86190B-D285-74D0-0E94-9AA8655F4DF9}"/>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13713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442E-E0DE-CF8F-F990-5C926A78C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7CE39-FBB2-972A-BFE9-63157758804C}"/>
              </a:ext>
            </a:extLst>
          </p:cNvPr>
          <p:cNvSpPr>
            <a:spLocks noGrp="1"/>
          </p:cNvSpPr>
          <p:nvPr>
            <p:ph type="title"/>
          </p:nvPr>
        </p:nvSpPr>
        <p:spPr>
          <a:xfrm>
            <a:off x="3263445" y="0"/>
            <a:ext cx="5973009" cy="1007389"/>
          </a:xfrm>
        </p:spPr>
        <p:txBody>
          <a:bodyPr>
            <a:normAutofit fontScale="90000"/>
          </a:bodyPr>
          <a:lstStyle/>
          <a:p>
            <a:r>
              <a:rPr lang="en-AU" dirty="0"/>
              <a:t>The respiratory system</a:t>
            </a:r>
            <a:br>
              <a:rPr lang="en-AU" dirty="0"/>
            </a:br>
            <a:r>
              <a:rPr lang="en-US" sz="2800" dirty="0"/>
              <a:t>Disorders of the respiratory system</a:t>
            </a:r>
            <a:endParaRPr lang="en-AU" sz="2800" dirty="0"/>
          </a:p>
        </p:txBody>
      </p:sp>
      <p:pic>
        <p:nvPicPr>
          <p:cNvPr id="5122" name="Picture 2" descr="How to Treat Asthma Attacks in Kids | Children's Healthcare of Atlanta">
            <a:extLst>
              <a:ext uri="{FF2B5EF4-FFF2-40B4-BE49-F238E27FC236}">
                <a16:creationId xmlns:a16="http://schemas.microsoft.com/office/drawing/2014/main" id="{9D4C5B87-51CE-D522-9CDD-CADF19DF8A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3686" y="1277723"/>
            <a:ext cx="8772525" cy="4581525"/>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Return 2">
            <a:hlinkClick r:id="rId3" action="ppaction://hlinksldjump" highlightClick="1"/>
            <a:extLst>
              <a:ext uri="{FF2B5EF4-FFF2-40B4-BE49-F238E27FC236}">
                <a16:creationId xmlns:a16="http://schemas.microsoft.com/office/drawing/2014/main" id="{9E1E4A51-EF32-601A-62B0-D6D1578E661A}"/>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913947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7685518-8A71-F35F-8D93-47BD36E03556}"/>
              </a:ext>
            </a:extLst>
          </p:cNvPr>
          <p:cNvSpPr txBox="1"/>
          <p:nvPr/>
        </p:nvSpPr>
        <p:spPr>
          <a:xfrm>
            <a:off x="-51928" y="3291365"/>
            <a:ext cx="5827899" cy="1631216"/>
          </a:xfrm>
          <a:prstGeom prst="rect">
            <a:avLst/>
          </a:prstGeom>
          <a:noFill/>
        </p:spPr>
        <p:txBody>
          <a:bodyPr wrap="square">
            <a:spAutoFit/>
          </a:bodyPr>
          <a:lstStyle/>
          <a:p>
            <a:r>
              <a:rPr lang="en-US" sz="2000" dirty="0"/>
              <a:t>All eleven of the body’s systems interact to maintain our internal stability, balance and heath. The way in which each individual body system works in conjunction with the other body system describes the interrelationship between the systems.</a:t>
            </a:r>
          </a:p>
        </p:txBody>
      </p:sp>
      <p:sp>
        <p:nvSpPr>
          <p:cNvPr id="6" name="Title 1">
            <a:extLst>
              <a:ext uri="{FF2B5EF4-FFF2-40B4-BE49-F238E27FC236}">
                <a16:creationId xmlns:a16="http://schemas.microsoft.com/office/drawing/2014/main" id="{A6066DD6-BE5B-CBAB-C305-C60B223CD2FD}"/>
              </a:ext>
            </a:extLst>
          </p:cNvPr>
          <p:cNvSpPr>
            <a:spLocks noGrp="1"/>
          </p:cNvSpPr>
          <p:nvPr>
            <p:ph type="title"/>
          </p:nvPr>
        </p:nvSpPr>
        <p:spPr>
          <a:xfrm>
            <a:off x="1" y="-15553"/>
            <a:ext cx="5827900" cy="1584779"/>
          </a:xfrm>
        </p:spPr>
        <p:txBody>
          <a:bodyPr>
            <a:normAutofit/>
          </a:bodyPr>
          <a:lstStyle/>
          <a:p>
            <a:r>
              <a:rPr lang="en-AU" dirty="0"/>
              <a:t>The respiratory system</a:t>
            </a:r>
            <a:br>
              <a:rPr lang="en-AU" dirty="0"/>
            </a:br>
            <a:r>
              <a:rPr lang="en-AU" sz="3200" dirty="0"/>
              <a:t> </a:t>
            </a:r>
            <a:r>
              <a:rPr lang="en-US" sz="3200" dirty="0"/>
              <a:t>Systems in sync - the respiratory system</a:t>
            </a:r>
            <a:endParaRPr lang="en-AU" sz="3200" dirty="0"/>
          </a:p>
        </p:txBody>
      </p:sp>
      <p:pic>
        <p:nvPicPr>
          <p:cNvPr id="4" name="Picture 3">
            <a:extLst>
              <a:ext uri="{FF2B5EF4-FFF2-40B4-BE49-F238E27FC236}">
                <a16:creationId xmlns:a16="http://schemas.microsoft.com/office/drawing/2014/main" id="{6D1DCECF-FAE3-5367-0FA2-B422FCF6D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7900" y="-31051"/>
            <a:ext cx="6033469" cy="6858000"/>
          </a:xfrm>
          <a:prstGeom prst="rect">
            <a:avLst/>
          </a:prstGeom>
        </p:spPr>
      </p:pic>
      <p:sp>
        <p:nvSpPr>
          <p:cNvPr id="5" name="TextBox 4">
            <a:extLst>
              <a:ext uri="{FF2B5EF4-FFF2-40B4-BE49-F238E27FC236}">
                <a16:creationId xmlns:a16="http://schemas.microsoft.com/office/drawing/2014/main" id="{BA2BBC90-A273-3A8C-C42C-090DF4F66D4E}"/>
              </a:ext>
            </a:extLst>
          </p:cNvPr>
          <p:cNvSpPr txBox="1"/>
          <p:nvPr/>
        </p:nvSpPr>
        <p:spPr>
          <a:xfrm>
            <a:off x="9980910" y="1464665"/>
            <a:ext cx="2211090" cy="646331"/>
          </a:xfrm>
          <a:prstGeom prst="rect">
            <a:avLst/>
          </a:prstGeom>
          <a:noFill/>
          <a:ln w="3175">
            <a:solidFill>
              <a:schemeClr val="tx1"/>
            </a:solidFill>
          </a:ln>
        </p:spPr>
        <p:txBody>
          <a:bodyPr wrap="square" rtlCol="0">
            <a:spAutoFit/>
          </a:bodyPr>
          <a:lstStyle/>
          <a:p>
            <a:pPr algn="ctr"/>
            <a:r>
              <a:rPr lang="en-US" b="1" dirty="0"/>
              <a:t>RESPIRATORY SYSTEM</a:t>
            </a:r>
          </a:p>
        </p:txBody>
      </p:sp>
      <p:sp>
        <p:nvSpPr>
          <p:cNvPr id="8" name="TextBox 7">
            <a:extLst>
              <a:ext uri="{FF2B5EF4-FFF2-40B4-BE49-F238E27FC236}">
                <a16:creationId xmlns:a16="http://schemas.microsoft.com/office/drawing/2014/main" id="{CCF708EE-1F84-2824-0716-FF9A94ED2D2E}"/>
              </a:ext>
            </a:extLst>
          </p:cNvPr>
          <p:cNvSpPr txBox="1"/>
          <p:nvPr/>
        </p:nvSpPr>
        <p:spPr>
          <a:xfrm>
            <a:off x="9205993" y="6121834"/>
            <a:ext cx="2986006" cy="738664"/>
          </a:xfrm>
          <a:prstGeom prst="rect">
            <a:avLst/>
          </a:prstGeom>
          <a:noFill/>
          <a:ln w="3175">
            <a:solidFill>
              <a:schemeClr val="tx1"/>
            </a:solidFill>
          </a:ln>
        </p:spPr>
        <p:txBody>
          <a:bodyPr wrap="square" rtlCol="0">
            <a:spAutoFit/>
          </a:bodyPr>
          <a:lstStyle/>
          <a:p>
            <a:r>
              <a:rPr lang="en-US" sz="1050" b="1" dirty="0"/>
              <a:t>SKELETAL SYSTEM:</a:t>
            </a:r>
          </a:p>
          <a:p>
            <a:pPr marL="171450" indent="-171450">
              <a:buFont typeface="Arial" panose="020B0604020202020204" pitchFamily="34" charset="0"/>
              <a:buChar char="•"/>
            </a:pPr>
            <a:r>
              <a:rPr lang="en-US" sz="1050" dirty="0"/>
              <a:t>The respiratory system provides oxygen to bones and removes waste.</a:t>
            </a:r>
          </a:p>
          <a:p>
            <a:pPr marL="171450" indent="-171450">
              <a:buFont typeface="Arial" panose="020B0604020202020204" pitchFamily="34" charset="0"/>
              <a:buChar char="•"/>
            </a:pPr>
            <a:r>
              <a:rPr lang="en-US" sz="1050" dirty="0"/>
              <a:t>The rib bones enclose and protect the lungs.</a:t>
            </a:r>
            <a:endParaRPr lang="en-AU" sz="1050" dirty="0"/>
          </a:p>
        </p:txBody>
      </p:sp>
      <p:sp>
        <p:nvSpPr>
          <p:cNvPr id="9" name="TextBox 8">
            <a:extLst>
              <a:ext uri="{FF2B5EF4-FFF2-40B4-BE49-F238E27FC236}">
                <a16:creationId xmlns:a16="http://schemas.microsoft.com/office/drawing/2014/main" id="{EE539FE4-8E4F-9B11-AFFB-283BF7EC9762}"/>
              </a:ext>
            </a:extLst>
          </p:cNvPr>
          <p:cNvSpPr txBox="1"/>
          <p:nvPr/>
        </p:nvSpPr>
        <p:spPr>
          <a:xfrm>
            <a:off x="5827898" y="564419"/>
            <a:ext cx="2389002" cy="1061829"/>
          </a:xfrm>
          <a:prstGeom prst="rect">
            <a:avLst/>
          </a:prstGeom>
          <a:noFill/>
          <a:ln w="3175">
            <a:solidFill>
              <a:schemeClr val="tx1"/>
            </a:solidFill>
          </a:ln>
        </p:spPr>
        <p:txBody>
          <a:bodyPr wrap="square" rtlCol="0">
            <a:spAutoFit/>
          </a:bodyPr>
          <a:lstStyle/>
          <a:p>
            <a:r>
              <a:rPr lang="en-US" sz="1050" b="1" dirty="0"/>
              <a:t>ENDOCRINE SYSTEM:</a:t>
            </a:r>
          </a:p>
          <a:p>
            <a:pPr marL="171450" indent="-171450">
              <a:buFont typeface="Arial" panose="020B0604020202020204" pitchFamily="34" charset="0"/>
              <a:buChar char="•"/>
            </a:pPr>
            <a:r>
              <a:rPr lang="en-US" sz="1050" dirty="0"/>
              <a:t>The respiratory system provides oxygen and removes carbon dioxide.</a:t>
            </a:r>
          </a:p>
          <a:p>
            <a:pPr marL="171450" indent="-171450">
              <a:buFont typeface="Arial" panose="020B0604020202020204" pitchFamily="34" charset="0"/>
              <a:buChar char="•"/>
            </a:pPr>
            <a:r>
              <a:rPr lang="en-US" sz="1050" dirty="0"/>
              <a:t>The endocrine system releases hormones that work to dilate bronchioles during inspiration </a:t>
            </a:r>
            <a:endParaRPr lang="en-AU" sz="1050" dirty="0"/>
          </a:p>
        </p:txBody>
      </p:sp>
      <p:sp>
        <p:nvSpPr>
          <p:cNvPr id="10" name="TextBox 9">
            <a:extLst>
              <a:ext uri="{FF2B5EF4-FFF2-40B4-BE49-F238E27FC236}">
                <a16:creationId xmlns:a16="http://schemas.microsoft.com/office/drawing/2014/main" id="{87FF51CF-53F5-F2C9-3777-7E8A6174A580}"/>
              </a:ext>
            </a:extLst>
          </p:cNvPr>
          <p:cNvSpPr txBox="1"/>
          <p:nvPr/>
        </p:nvSpPr>
        <p:spPr>
          <a:xfrm>
            <a:off x="5822734" y="4907135"/>
            <a:ext cx="2778824" cy="738664"/>
          </a:xfrm>
          <a:prstGeom prst="rect">
            <a:avLst/>
          </a:prstGeom>
          <a:noFill/>
          <a:ln w="3175">
            <a:solidFill>
              <a:schemeClr val="tx1"/>
            </a:solidFill>
          </a:ln>
        </p:spPr>
        <p:txBody>
          <a:bodyPr wrap="square" rtlCol="0">
            <a:spAutoFit/>
          </a:bodyPr>
          <a:lstStyle/>
          <a:p>
            <a:r>
              <a:rPr lang="en-US" sz="1050" b="1" dirty="0"/>
              <a:t>URINARY SYSTEM:</a:t>
            </a:r>
          </a:p>
          <a:p>
            <a:pPr marL="171450" indent="-171450">
              <a:buFont typeface="Arial" panose="020B0604020202020204" pitchFamily="34" charset="0"/>
              <a:buChar char="•"/>
            </a:pPr>
            <a:r>
              <a:rPr lang="en-US" sz="1050" dirty="0"/>
              <a:t>The respiratory system provides oxygen and helps removes waste.</a:t>
            </a:r>
          </a:p>
          <a:p>
            <a:pPr marL="171450" indent="-171450">
              <a:buFont typeface="Arial" panose="020B0604020202020204" pitchFamily="34" charset="0"/>
              <a:buChar char="•"/>
            </a:pPr>
            <a:r>
              <a:rPr lang="en-US" sz="1050" dirty="0"/>
              <a:t>Kidneys dispose of metabolic wastes.</a:t>
            </a:r>
            <a:endParaRPr lang="en-AU" sz="1050" dirty="0"/>
          </a:p>
        </p:txBody>
      </p:sp>
      <p:sp>
        <p:nvSpPr>
          <p:cNvPr id="11" name="TextBox 10">
            <a:extLst>
              <a:ext uri="{FF2B5EF4-FFF2-40B4-BE49-F238E27FC236}">
                <a16:creationId xmlns:a16="http://schemas.microsoft.com/office/drawing/2014/main" id="{F1C8791B-9BE9-8195-5616-F70468ADD65A}"/>
              </a:ext>
            </a:extLst>
          </p:cNvPr>
          <p:cNvSpPr txBox="1"/>
          <p:nvPr/>
        </p:nvSpPr>
        <p:spPr>
          <a:xfrm>
            <a:off x="10228882" y="4106973"/>
            <a:ext cx="1963118" cy="900246"/>
          </a:xfrm>
          <a:prstGeom prst="rect">
            <a:avLst/>
          </a:prstGeom>
          <a:noFill/>
          <a:ln w="3175">
            <a:solidFill>
              <a:schemeClr val="tx1"/>
            </a:solidFill>
          </a:ln>
        </p:spPr>
        <p:txBody>
          <a:bodyPr wrap="square" rtlCol="0">
            <a:spAutoFit/>
          </a:bodyPr>
          <a:lstStyle/>
          <a:p>
            <a:r>
              <a:rPr lang="en-US" sz="1050" b="1" dirty="0"/>
              <a:t>REPRODUCTIVE SYSTEM:</a:t>
            </a:r>
          </a:p>
          <a:p>
            <a:pPr marL="171450" indent="-171450">
              <a:buFont typeface="Arial" panose="020B0604020202020204" pitchFamily="34" charset="0"/>
              <a:buChar char="•"/>
            </a:pPr>
            <a:r>
              <a:rPr lang="en-US" sz="1050" dirty="0"/>
              <a:t>The respiratory system provides oxygen and removes waste for healthy functioning of reproductive organs.</a:t>
            </a:r>
            <a:endParaRPr lang="en-AU" sz="1050" dirty="0"/>
          </a:p>
        </p:txBody>
      </p:sp>
      <p:sp>
        <p:nvSpPr>
          <p:cNvPr id="12" name="TextBox 11">
            <a:extLst>
              <a:ext uri="{FF2B5EF4-FFF2-40B4-BE49-F238E27FC236}">
                <a16:creationId xmlns:a16="http://schemas.microsoft.com/office/drawing/2014/main" id="{545E0D4A-A866-4298-9D88-B201AA4574F3}"/>
              </a:ext>
            </a:extLst>
          </p:cNvPr>
          <p:cNvSpPr txBox="1"/>
          <p:nvPr/>
        </p:nvSpPr>
        <p:spPr>
          <a:xfrm>
            <a:off x="9748434" y="201478"/>
            <a:ext cx="2443566" cy="1061829"/>
          </a:xfrm>
          <a:prstGeom prst="rect">
            <a:avLst/>
          </a:prstGeom>
          <a:noFill/>
          <a:ln w="3175">
            <a:solidFill>
              <a:schemeClr val="tx1"/>
            </a:solidFill>
          </a:ln>
        </p:spPr>
        <p:txBody>
          <a:bodyPr wrap="square" rtlCol="0">
            <a:spAutoFit/>
          </a:bodyPr>
          <a:lstStyle/>
          <a:p>
            <a:r>
              <a:rPr lang="en-AU" sz="1050" b="1" dirty="0"/>
              <a:t>NERVOUS SYSTEM:</a:t>
            </a:r>
          </a:p>
          <a:p>
            <a:pPr marL="171450" indent="-171450">
              <a:buFont typeface="Arial" panose="020B0604020202020204" pitchFamily="34" charset="0"/>
              <a:buChar char="•"/>
            </a:pPr>
            <a:r>
              <a:rPr lang="en-US" sz="1050" dirty="0"/>
              <a:t>The respiratory system provides oxygen for healthy nerve function.</a:t>
            </a:r>
          </a:p>
          <a:p>
            <a:pPr marL="171450" indent="-171450">
              <a:buFont typeface="Arial" panose="020B0604020202020204" pitchFamily="34" charset="0"/>
              <a:buChar char="•"/>
            </a:pPr>
            <a:r>
              <a:rPr lang="en-US" sz="1050" dirty="0"/>
              <a:t>The nervous system regulates breathing and helps signal certain muscles to engage during breathing.</a:t>
            </a:r>
            <a:endParaRPr lang="en-AU" sz="1050" dirty="0"/>
          </a:p>
        </p:txBody>
      </p:sp>
      <p:sp>
        <p:nvSpPr>
          <p:cNvPr id="14" name="TextBox 13">
            <a:extLst>
              <a:ext uri="{FF2B5EF4-FFF2-40B4-BE49-F238E27FC236}">
                <a16:creationId xmlns:a16="http://schemas.microsoft.com/office/drawing/2014/main" id="{C502EFF1-406F-68ED-0367-0829B4E5404E}"/>
              </a:ext>
            </a:extLst>
          </p:cNvPr>
          <p:cNvSpPr txBox="1"/>
          <p:nvPr/>
        </p:nvSpPr>
        <p:spPr>
          <a:xfrm>
            <a:off x="9205993" y="5195676"/>
            <a:ext cx="2986007" cy="900246"/>
          </a:xfrm>
          <a:prstGeom prst="rect">
            <a:avLst/>
          </a:prstGeom>
          <a:noFill/>
          <a:ln w="3175">
            <a:solidFill>
              <a:schemeClr val="tx1"/>
            </a:solidFill>
          </a:ln>
        </p:spPr>
        <p:txBody>
          <a:bodyPr wrap="square" rtlCol="0">
            <a:spAutoFit/>
          </a:bodyPr>
          <a:lstStyle/>
          <a:p>
            <a:pPr algn="ctr"/>
            <a:r>
              <a:rPr lang="en-US" sz="1050" b="1" dirty="0"/>
              <a:t>INTEGUMENTARY (SKIN) SYSTEM:</a:t>
            </a:r>
          </a:p>
          <a:p>
            <a:pPr marL="171450" indent="-171450">
              <a:buFont typeface="Arial" panose="020B0604020202020204" pitchFamily="34" charset="0"/>
              <a:buChar char="•"/>
            </a:pPr>
            <a:r>
              <a:rPr lang="en-US" sz="1050" dirty="0"/>
              <a:t>The respiratory system provides oxygen and removes carbon dioxide.</a:t>
            </a:r>
          </a:p>
          <a:p>
            <a:pPr marL="171450" indent="-171450">
              <a:buFont typeface="Arial" panose="020B0604020202020204" pitchFamily="34" charset="0"/>
              <a:buChar char="•"/>
            </a:pPr>
            <a:r>
              <a:rPr lang="en-US" sz="1050" dirty="0"/>
              <a:t>The skin protects the respiratory organs by forming barriers and cavities.</a:t>
            </a:r>
            <a:endParaRPr lang="en-AU" sz="1050" dirty="0"/>
          </a:p>
        </p:txBody>
      </p:sp>
      <p:sp>
        <p:nvSpPr>
          <p:cNvPr id="15" name="TextBox 14">
            <a:extLst>
              <a:ext uri="{FF2B5EF4-FFF2-40B4-BE49-F238E27FC236}">
                <a16:creationId xmlns:a16="http://schemas.microsoft.com/office/drawing/2014/main" id="{289B1DDF-3FB6-22C0-A3D6-048CBA647DFE}"/>
              </a:ext>
            </a:extLst>
          </p:cNvPr>
          <p:cNvSpPr txBox="1"/>
          <p:nvPr/>
        </p:nvSpPr>
        <p:spPr>
          <a:xfrm>
            <a:off x="5833064" y="5935907"/>
            <a:ext cx="3168866" cy="900246"/>
          </a:xfrm>
          <a:prstGeom prst="rect">
            <a:avLst/>
          </a:prstGeom>
          <a:noFill/>
          <a:ln w="3175">
            <a:solidFill>
              <a:schemeClr val="tx1"/>
            </a:solidFill>
          </a:ln>
        </p:spPr>
        <p:txBody>
          <a:bodyPr wrap="square" rtlCol="0">
            <a:spAutoFit/>
          </a:bodyPr>
          <a:lstStyle/>
          <a:p>
            <a:r>
              <a:rPr lang="en-AU" sz="1050" b="1" dirty="0"/>
              <a:t>MUSCULAR SYSTEM:</a:t>
            </a:r>
          </a:p>
          <a:p>
            <a:pPr marL="171450" indent="-171450">
              <a:buFont typeface="Arial" panose="020B0604020202020204" pitchFamily="34" charset="0"/>
              <a:buChar char="•"/>
            </a:pPr>
            <a:r>
              <a:rPr lang="en-US" sz="1050" dirty="0"/>
              <a:t>The respiratory system provides oxygen needed for muscular contractions.</a:t>
            </a:r>
          </a:p>
          <a:p>
            <a:pPr marL="171450" indent="-171450">
              <a:buFont typeface="Arial" panose="020B0604020202020204" pitchFamily="34" charset="0"/>
              <a:buChar char="•"/>
            </a:pPr>
            <a:r>
              <a:rPr lang="en-US" sz="1050" dirty="0"/>
              <a:t>The diaphragm and intercostal muscles produce contractions necessary for breathing.</a:t>
            </a:r>
            <a:endParaRPr lang="en-AU" sz="1050" dirty="0"/>
          </a:p>
        </p:txBody>
      </p:sp>
      <p:sp>
        <p:nvSpPr>
          <p:cNvPr id="16" name="TextBox 15">
            <a:extLst>
              <a:ext uri="{FF2B5EF4-FFF2-40B4-BE49-F238E27FC236}">
                <a16:creationId xmlns:a16="http://schemas.microsoft.com/office/drawing/2014/main" id="{3B363C32-7DB1-F87C-A26D-D8E1B115F87D}"/>
              </a:ext>
            </a:extLst>
          </p:cNvPr>
          <p:cNvSpPr txBox="1"/>
          <p:nvPr/>
        </p:nvSpPr>
        <p:spPr>
          <a:xfrm>
            <a:off x="5822734" y="1797803"/>
            <a:ext cx="2394166" cy="1384995"/>
          </a:xfrm>
          <a:prstGeom prst="rect">
            <a:avLst/>
          </a:prstGeom>
          <a:noFill/>
          <a:ln w="3175">
            <a:solidFill>
              <a:schemeClr val="tx1"/>
            </a:solidFill>
          </a:ln>
        </p:spPr>
        <p:txBody>
          <a:bodyPr wrap="square" rtlCol="0">
            <a:spAutoFit/>
          </a:bodyPr>
          <a:lstStyle/>
          <a:p>
            <a:r>
              <a:rPr lang="en-US" sz="1050" b="1" dirty="0"/>
              <a:t>LYMPHATIC SYSTEM:</a:t>
            </a:r>
          </a:p>
          <a:p>
            <a:pPr marL="171450" indent="-171450">
              <a:buFont typeface="Arial" panose="020B0604020202020204" pitchFamily="34" charset="0"/>
              <a:buChar char="•"/>
            </a:pPr>
            <a:r>
              <a:rPr lang="en-US" sz="1050" dirty="0"/>
              <a:t>The respiratory system provides oxygen and removes carbon dioxide. The tonsils in the pharynx house immune cells.</a:t>
            </a:r>
          </a:p>
          <a:p>
            <a:pPr marL="171450" indent="-171450">
              <a:buFont typeface="Arial" panose="020B0604020202020204" pitchFamily="34" charset="0"/>
              <a:buChar char="•"/>
            </a:pPr>
            <a:r>
              <a:rPr lang="en-US" sz="1050" dirty="0"/>
              <a:t>Lymphatic system helps to maintain blood volume and protects respiratory organs from foreign pathogens.</a:t>
            </a:r>
            <a:endParaRPr lang="en-AU" sz="1050" dirty="0"/>
          </a:p>
        </p:txBody>
      </p:sp>
      <p:sp>
        <p:nvSpPr>
          <p:cNvPr id="17" name="TextBox 16">
            <a:extLst>
              <a:ext uri="{FF2B5EF4-FFF2-40B4-BE49-F238E27FC236}">
                <a16:creationId xmlns:a16="http://schemas.microsoft.com/office/drawing/2014/main" id="{8D0CEBD8-A35D-18B3-AEEE-E49621BBA569}"/>
              </a:ext>
            </a:extLst>
          </p:cNvPr>
          <p:cNvSpPr txBox="1"/>
          <p:nvPr/>
        </p:nvSpPr>
        <p:spPr>
          <a:xfrm>
            <a:off x="5833064" y="3343581"/>
            <a:ext cx="2241553" cy="900246"/>
          </a:xfrm>
          <a:prstGeom prst="rect">
            <a:avLst/>
          </a:prstGeom>
          <a:noFill/>
          <a:ln w="3175">
            <a:solidFill>
              <a:schemeClr val="tx1"/>
            </a:solidFill>
          </a:ln>
        </p:spPr>
        <p:txBody>
          <a:bodyPr wrap="square" rtlCol="0">
            <a:spAutoFit/>
          </a:bodyPr>
          <a:lstStyle/>
          <a:p>
            <a:r>
              <a:rPr lang="en-US" sz="1050" b="1" dirty="0"/>
              <a:t>DIGESTIVE SYSTEM:</a:t>
            </a:r>
          </a:p>
          <a:p>
            <a:pPr marL="171450" indent="-171450">
              <a:buFont typeface="Arial" panose="020B0604020202020204" pitchFamily="34" charset="0"/>
              <a:buChar char="•"/>
            </a:pPr>
            <a:r>
              <a:rPr lang="en-US" sz="1050" dirty="0"/>
              <a:t>The respiratory system provides oxygen to the digestive organs.</a:t>
            </a:r>
          </a:p>
          <a:p>
            <a:pPr marL="171450" indent="-171450">
              <a:buFont typeface="Arial" panose="020B0604020202020204" pitchFamily="34" charset="0"/>
              <a:buChar char="•"/>
            </a:pPr>
            <a:r>
              <a:rPr lang="en-US" sz="1050" dirty="0"/>
              <a:t>Digestive system provides nutrients needed by the respiratory system.</a:t>
            </a:r>
            <a:endParaRPr lang="en-AU" sz="1050" dirty="0"/>
          </a:p>
        </p:txBody>
      </p:sp>
      <p:sp>
        <p:nvSpPr>
          <p:cNvPr id="18" name="TextBox 17">
            <a:extLst>
              <a:ext uri="{FF2B5EF4-FFF2-40B4-BE49-F238E27FC236}">
                <a16:creationId xmlns:a16="http://schemas.microsoft.com/office/drawing/2014/main" id="{534FD08B-1991-6CA3-0502-B7CF0913D316}"/>
              </a:ext>
            </a:extLst>
          </p:cNvPr>
          <p:cNvSpPr txBox="1"/>
          <p:nvPr/>
        </p:nvSpPr>
        <p:spPr>
          <a:xfrm>
            <a:off x="10089397" y="2735529"/>
            <a:ext cx="2102602" cy="1061829"/>
          </a:xfrm>
          <a:prstGeom prst="rect">
            <a:avLst/>
          </a:prstGeom>
          <a:noFill/>
          <a:ln w="3175">
            <a:solidFill>
              <a:schemeClr val="tx1"/>
            </a:solidFill>
          </a:ln>
        </p:spPr>
        <p:txBody>
          <a:bodyPr wrap="square" rtlCol="0">
            <a:spAutoFit/>
          </a:bodyPr>
          <a:lstStyle/>
          <a:p>
            <a:r>
              <a:rPr lang="en-AU" sz="1050" b="1" dirty="0"/>
              <a:t>CARDIOVASCULAR  SYSTEM</a:t>
            </a:r>
          </a:p>
          <a:p>
            <a:pPr marL="171450" indent="-171450">
              <a:buFont typeface="Arial" panose="020B0604020202020204" pitchFamily="34" charset="0"/>
              <a:buChar char="•"/>
            </a:pPr>
            <a:r>
              <a:rPr lang="en-US" sz="1050" b="1" dirty="0"/>
              <a:t>The respiratory system provides oxygen and removes carbon dioxide.</a:t>
            </a:r>
          </a:p>
          <a:p>
            <a:pPr marL="171450" indent="-171450">
              <a:buFont typeface="Arial" panose="020B0604020202020204" pitchFamily="34" charset="0"/>
              <a:buChar char="•"/>
            </a:pPr>
            <a:r>
              <a:rPr lang="en-US" sz="1050" b="1" dirty="0"/>
              <a:t>The blood transports respiratory gases</a:t>
            </a:r>
            <a:endParaRPr lang="en-AU" sz="1050" b="1" dirty="0"/>
          </a:p>
        </p:txBody>
      </p:sp>
      <p:sp>
        <p:nvSpPr>
          <p:cNvPr id="2" name="Action Button: Return 1">
            <a:hlinkClick r:id="rId4" action="ppaction://hlinksldjump" highlightClick="1"/>
            <a:extLst>
              <a:ext uri="{FF2B5EF4-FFF2-40B4-BE49-F238E27FC236}">
                <a16:creationId xmlns:a16="http://schemas.microsoft.com/office/drawing/2014/main" id="{E2369B1D-B290-6B8B-A6D8-242AD137F0B1}"/>
              </a:ext>
            </a:extLst>
          </p:cNvPr>
          <p:cNvSpPr/>
          <p:nvPr/>
        </p:nvSpPr>
        <p:spPr>
          <a:xfrm>
            <a:off x="11861368" y="6490034"/>
            <a:ext cx="330631" cy="367966"/>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529120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3</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5262979"/>
          </a:xfrm>
          <a:prstGeom prst="rect">
            <a:avLst/>
          </a:prstGeom>
          <a:noFill/>
        </p:spPr>
        <p:txBody>
          <a:bodyPr wrap="square">
            <a:spAutoFit/>
          </a:bodyPr>
          <a:lstStyle/>
          <a:p>
            <a:r>
              <a:rPr lang="en-US" sz="2400" dirty="0">
                <a:solidFill>
                  <a:srgbClr val="0070C0"/>
                </a:solidFill>
              </a:rPr>
              <a:t>1. Describe ‘respiration’.</a:t>
            </a:r>
          </a:p>
          <a:p>
            <a:r>
              <a:rPr lang="en-US" sz="2400" dirty="0"/>
              <a:t>Respiration is the sequence of events that results in the exchange of oxygen and carbon dioxide </a:t>
            </a:r>
          </a:p>
          <a:p>
            <a:r>
              <a:rPr lang="en-US" sz="2400" dirty="0"/>
              <a:t>between the atmosphere and the cells of our body. </a:t>
            </a:r>
          </a:p>
          <a:p>
            <a:r>
              <a:rPr lang="en-US" sz="2400" dirty="0">
                <a:solidFill>
                  <a:srgbClr val="0070C0"/>
                </a:solidFill>
              </a:rPr>
              <a:t>2. Briefly explain the main functions of the respiratory system.</a:t>
            </a:r>
          </a:p>
          <a:p>
            <a:r>
              <a:rPr lang="en-US" sz="2400" dirty="0"/>
              <a:t>The main function of the respiratory system is the exchange of gases between the lungs and the </a:t>
            </a:r>
          </a:p>
          <a:p>
            <a:r>
              <a:rPr lang="en-US" sz="2400" dirty="0"/>
              <a:t>blood. The organs of the respiratory system facilitate the gas exchange that occurs between the </a:t>
            </a:r>
          </a:p>
          <a:p>
            <a:r>
              <a:rPr lang="en-US" sz="2400" dirty="0"/>
              <a:t>blood and our external environment.</a:t>
            </a:r>
          </a:p>
          <a:p>
            <a:r>
              <a:rPr lang="en-US" sz="2400" dirty="0">
                <a:solidFill>
                  <a:srgbClr val="0070C0"/>
                </a:solidFill>
              </a:rPr>
              <a:t>3. Identify the muscles involved in respiration.</a:t>
            </a:r>
          </a:p>
          <a:p>
            <a:r>
              <a:rPr lang="en-US" sz="2400" dirty="0"/>
              <a:t>Diaphragm and intercostal muscles. </a:t>
            </a:r>
          </a:p>
          <a:p>
            <a:r>
              <a:rPr lang="en-US" sz="2400" dirty="0">
                <a:solidFill>
                  <a:srgbClr val="0070C0"/>
                </a:solidFill>
              </a:rPr>
              <a:t>4. Explain the difference between ‘inspiration’ and ‘expiration’.</a:t>
            </a:r>
          </a:p>
          <a:p>
            <a:r>
              <a:rPr lang="en-US" sz="2400" dirty="0"/>
              <a:t>Inspiration is the process of taking air into lungs. It is the active phase of pulmonary ventilation </a:t>
            </a:r>
          </a:p>
          <a:p>
            <a:r>
              <a:rPr lang="en-US" sz="2400" dirty="0"/>
              <a:t>because it is the result of muscle contraction. Expiration is the process of letting air out of the </a:t>
            </a:r>
          </a:p>
          <a:p>
            <a:r>
              <a:rPr lang="en-US" sz="2400" dirty="0"/>
              <a:t>lungs during the breathing cycle. During expiration, the relaxation of the diaphragm and elastic </a:t>
            </a:r>
          </a:p>
          <a:p>
            <a:r>
              <a:rPr lang="en-US" sz="2400" dirty="0"/>
              <a:t>recoil of tissue decreases the thoracic volume and increases the intra-alveolar pressure.</a:t>
            </a:r>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17BD685-F3CB-245D-3C5C-95F5FCBB29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1624437"/>
            <a:ext cx="12192000" cy="785099"/>
          </a:xfrm>
          <a:prstGeom prst="rect">
            <a:avLst/>
          </a:prstGeom>
        </p:spPr>
      </p:pic>
      <p:pic>
        <p:nvPicPr>
          <p:cNvPr id="11" name="Picture 10">
            <a:extLst>
              <a:ext uri="{FF2B5EF4-FFF2-40B4-BE49-F238E27FC236}">
                <a16:creationId xmlns:a16="http://schemas.microsoft.com/office/drawing/2014/main" id="{C398A975-2DA5-0077-E440-4CB9A205846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2800899"/>
            <a:ext cx="12192000" cy="1003657"/>
          </a:xfrm>
          <a:prstGeom prst="rect">
            <a:avLst/>
          </a:prstGeom>
        </p:spPr>
      </p:pic>
      <p:pic>
        <p:nvPicPr>
          <p:cNvPr id="12" name="Picture 11">
            <a:extLst>
              <a:ext uri="{FF2B5EF4-FFF2-40B4-BE49-F238E27FC236}">
                <a16:creationId xmlns:a16="http://schemas.microsoft.com/office/drawing/2014/main" id="{7488B369-5C51-B339-ED72-FC00E64C50D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195919"/>
            <a:ext cx="12192000" cy="353256"/>
          </a:xfrm>
          <a:prstGeom prst="rect">
            <a:avLst/>
          </a:prstGeom>
        </p:spPr>
      </p:pic>
      <p:pic>
        <p:nvPicPr>
          <p:cNvPr id="13" name="Picture 12">
            <a:extLst>
              <a:ext uri="{FF2B5EF4-FFF2-40B4-BE49-F238E27FC236}">
                <a16:creationId xmlns:a16="http://schemas.microsoft.com/office/drawing/2014/main" id="{64F87B97-B0D2-3AA6-6AAD-D91F5226BD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4997076"/>
            <a:ext cx="12192000" cy="1458695"/>
          </a:xfrm>
          <a:prstGeom prst="rect">
            <a:avLst/>
          </a:prstGeom>
        </p:spPr>
      </p:pic>
      <p:pic>
        <p:nvPicPr>
          <p:cNvPr id="3" name="Picture 2" descr="Premium Background Checks - CheckPoint Screening">
            <a:hlinkClick r:id="rId5" action="ppaction://hlinksldjump"/>
            <a:extLst>
              <a:ext uri="{FF2B5EF4-FFF2-40B4-BE49-F238E27FC236}">
                <a16:creationId xmlns:a16="http://schemas.microsoft.com/office/drawing/2014/main" id="{FBC5DA50-E61B-05AC-8FBD-DDE7E8896E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7322" y="6462817"/>
            <a:ext cx="732971" cy="35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8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548B2-4BE7-F5BE-2F32-6FE6D4099F4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48C8646-0DE1-0364-1454-1075FAD5B3CB}"/>
              </a:ext>
            </a:extLst>
          </p:cNvPr>
          <p:cNvPicPr>
            <a:picLocks noChangeAspect="1"/>
          </p:cNvPicPr>
          <p:nvPr/>
        </p:nvPicPr>
        <p:blipFill>
          <a:blip r:embed="rId2"/>
          <a:stretch>
            <a:fillRect/>
          </a:stretch>
        </p:blipFill>
        <p:spPr>
          <a:xfrm>
            <a:off x="21707" y="-1"/>
            <a:ext cx="12151089" cy="6858001"/>
          </a:xfrm>
          <a:prstGeom prst="rect">
            <a:avLst/>
          </a:prstGeom>
        </p:spPr>
      </p:pic>
      <p:sp>
        <p:nvSpPr>
          <p:cNvPr id="2" name="Title 1">
            <a:extLst>
              <a:ext uri="{FF2B5EF4-FFF2-40B4-BE49-F238E27FC236}">
                <a16:creationId xmlns:a16="http://schemas.microsoft.com/office/drawing/2014/main" id="{7C16A298-5685-AA05-46F0-EA9429B3F271}"/>
              </a:ext>
            </a:extLst>
          </p:cNvPr>
          <p:cNvSpPr>
            <a:spLocks noGrp="1"/>
          </p:cNvSpPr>
          <p:nvPr>
            <p:ph type="title"/>
          </p:nvPr>
        </p:nvSpPr>
        <p:spPr>
          <a:xfrm>
            <a:off x="913774" y="176942"/>
            <a:ext cx="10364451" cy="1039802"/>
          </a:xfrm>
        </p:spPr>
        <p:txBody>
          <a:bodyPr/>
          <a:lstStyle/>
          <a:p>
            <a:r>
              <a:rPr lang="en-AU" dirty="0"/>
              <a:t>Learning Checkpoint 3</a:t>
            </a:r>
          </a:p>
        </p:txBody>
      </p:sp>
      <p:sp>
        <p:nvSpPr>
          <p:cNvPr id="4" name="TextBox 3">
            <a:extLst>
              <a:ext uri="{FF2B5EF4-FFF2-40B4-BE49-F238E27FC236}">
                <a16:creationId xmlns:a16="http://schemas.microsoft.com/office/drawing/2014/main" id="{F3B52FC7-849E-497C-1E42-98784F6A02D4}"/>
              </a:ext>
            </a:extLst>
          </p:cNvPr>
          <p:cNvSpPr txBox="1"/>
          <p:nvPr/>
        </p:nvSpPr>
        <p:spPr>
          <a:xfrm>
            <a:off x="-1" y="1209122"/>
            <a:ext cx="12191999" cy="2677656"/>
          </a:xfrm>
          <a:prstGeom prst="rect">
            <a:avLst/>
          </a:prstGeom>
          <a:noFill/>
        </p:spPr>
        <p:txBody>
          <a:bodyPr wrap="square">
            <a:spAutoFit/>
          </a:bodyPr>
          <a:lstStyle/>
          <a:p>
            <a:r>
              <a:rPr lang="en-US" sz="2400" dirty="0">
                <a:solidFill>
                  <a:srgbClr val="0070C0"/>
                </a:solidFill>
              </a:rPr>
              <a:t>5. Describe the movement of the diaphragm during each phase of breathing.</a:t>
            </a:r>
          </a:p>
          <a:p>
            <a:r>
              <a:rPr lang="en-US" sz="2400" dirty="0"/>
              <a:t>While breathing in the diaphragm contracts and moves downwards, and when you breathe out </a:t>
            </a:r>
          </a:p>
          <a:p>
            <a:r>
              <a:rPr lang="en-US" sz="2400" dirty="0"/>
              <a:t>the diaphragm relaxes, and the ribs return to normal position.</a:t>
            </a:r>
          </a:p>
          <a:p>
            <a:r>
              <a:rPr lang="en-US" sz="2400" dirty="0">
                <a:solidFill>
                  <a:srgbClr val="0070C0"/>
                </a:solidFill>
              </a:rPr>
              <a:t>6. Briefly describe how the nervous system interacts with the respiratory system.</a:t>
            </a:r>
          </a:p>
          <a:p>
            <a:r>
              <a:rPr lang="en-US" sz="2400" dirty="0"/>
              <a:t>The respiratory system provides oxygen for healthy nerve function and the nervous system </a:t>
            </a:r>
          </a:p>
          <a:p>
            <a:r>
              <a:rPr lang="en-US" sz="2400" dirty="0"/>
              <a:t>regulates breathing and helps signal certain muscles to engage during inspiration and expiration.</a:t>
            </a:r>
          </a:p>
          <a:p>
            <a:pPr marL="514350" indent="-514350">
              <a:buAutoNum type="arabicPeriod"/>
            </a:pPr>
            <a:endParaRPr lang="en-AU" sz="2400" dirty="0"/>
          </a:p>
        </p:txBody>
      </p:sp>
      <p:pic>
        <p:nvPicPr>
          <p:cNvPr id="2050" name="Picture 2" descr="Premium Background Checks - CheckPoint Screening">
            <a:extLst>
              <a:ext uri="{FF2B5EF4-FFF2-40B4-BE49-F238E27FC236}">
                <a16:creationId xmlns:a16="http://schemas.microsoft.com/office/drawing/2014/main" id="{A13EEA34-49C0-6282-0360-8D3A8F4BC36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2650210" cy="12701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2C6218D-FB8F-E717-E8E9-B4919B6227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1624437"/>
            <a:ext cx="12192000" cy="785099"/>
          </a:xfrm>
          <a:prstGeom prst="rect">
            <a:avLst/>
          </a:prstGeom>
        </p:spPr>
      </p:pic>
      <p:pic>
        <p:nvPicPr>
          <p:cNvPr id="5" name="Picture 4">
            <a:extLst>
              <a:ext uri="{FF2B5EF4-FFF2-40B4-BE49-F238E27FC236}">
                <a16:creationId xmlns:a16="http://schemas.microsoft.com/office/drawing/2014/main" id="{584A9EC3-D428-54B2-AF19-927A199829A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07" y="2725459"/>
            <a:ext cx="12192000" cy="785099"/>
          </a:xfrm>
          <a:prstGeom prst="rect">
            <a:avLst/>
          </a:prstGeom>
        </p:spPr>
      </p:pic>
      <p:pic>
        <p:nvPicPr>
          <p:cNvPr id="6" name="Picture 2" descr="Premium Background Checks - CheckPoint Screening">
            <a:hlinkClick r:id="rId5" action="ppaction://hlinksldjump"/>
            <a:extLst>
              <a:ext uri="{FF2B5EF4-FFF2-40B4-BE49-F238E27FC236}">
                <a16:creationId xmlns:a16="http://schemas.microsoft.com/office/drawing/2014/main" id="{8F853D61-9E58-3603-49F2-809A73A5A9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7322" y="6462817"/>
            <a:ext cx="732971" cy="35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F2AB66-1278-26DC-4407-7ADB3B7996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98282" y="0"/>
            <a:ext cx="8266107" cy="6858000"/>
          </a:xfrm>
          <a:prstGeom prst="rect">
            <a:avLst/>
          </a:prstGeom>
        </p:spPr>
      </p:pic>
      <p:sp>
        <p:nvSpPr>
          <p:cNvPr id="2" name="Action Button: Return 1">
            <a:hlinkClick r:id="rId3" action="ppaction://hlinksldjump" highlightClick="1"/>
            <a:extLst>
              <a:ext uri="{FF2B5EF4-FFF2-40B4-BE49-F238E27FC236}">
                <a16:creationId xmlns:a16="http://schemas.microsoft.com/office/drawing/2014/main" id="{6B3D9C0F-ECD5-601F-0AE3-355F65AA2372}"/>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1228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BD022-55D0-A8C5-54D4-0C48E6E43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B3E91-A5C4-32E9-8747-6816C7360EDB}"/>
              </a:ext>
            </a:extLst>
          </p:cNvPr>
          <p:cNvSpPr>
            <a:spLocks noGrp="1"/>
          </p:cNvSpPr>
          <p:nvPr>
            <p:ph type="title"/>
          </p:nvPr>
        </p:nvSpPr>
        <p:spPr>
          <a:xfrm>
            <a:off x="1069383" y="1"/>
            <a:ext cx="7450144" cy="898902"/>
          </a:xfrm>
        </p:spPr>
        <p:txBody>
          <a:bodyPr>
            <a:normAutofit fontScale="90000"/>
          </a:bodyPr>
          <a:lstStyle/>
          <a:p>
            <a:r>
              <a:rPr lang="en-AU" dirty="0"/>
              <a:t>Anatomical terminology </a:t>
            </a:r>
            <a:br>
              <a:rPr lang="en-AU" dirty="0"/>
            </a:br>
            <a:r>
              <a:rPr lang="en-AU" dirty="0"/>
              <a:t>Directional Terms</a:t>
            </a:r>
          </a:p>
        </p:txBody>
      </p:sp>
      <p:graphicFrame>
        <p:nvGraphicFramePr>
          <p:cNvPr id="6" name="Table 5">
            <a:extLst>
              <a:ext uri="{FF2B5EF4-FFF2-40B4-BE49-F238E27FC236}">
                <a16:creationId xmlns:a16="http://schemas.microsoft.com/office/drawing/2014/main" id="{4CD7AD2D-DEBC-0DDD-7D0C-02A6C9561023}"/>
              </a:ext>
            </a:extLst>
          </p:cNvPr>
          <p:cNvGraphicFramePr>
            <a:graphicFrameLocks noGrp="1"/>
          </p:cNvGraphicFramePr>
          <p:nvPr>
            <p:extLst>
              <p:ext uri="{D42A27DB-BD31-4B8C-83A1-F6EECF244321}">
                <p14:modId xmlns:p14="http://schemas.microsoft.com/office/powerpoint/2010/main" val="4073068544"/>
              </p:ext>
            </p:extLst>
          </p:nvPr>
        </p:nvGraphicFramePr>
        <p:xfrm>
          <a:off x="0" y="836911"/>
          <a:ext cx="8456023" cy="5997402"/>
        </p:xfrm>
        <a:graphic>
          <a:graphicData uri="http://schemas.openxmlformats.org/drawingml/2006/table">
            <a:tbl>
              <a:tblPr firstRow="1" bandRow="1">
                <a:tableStyleId>{5C22544A-7EE6-4342-B048-85BDC9FD1C3A}</a:tableStyleId>
              </a:tblPr>
              <a:tblGrid>
                <a:gridCol w="1397394">
                  <a:extLst>
                    <a:ext uri="{9D8B030D-6E8A-4147-A177-3AD203B41FA5}">
                      <a16:colId xmlns:a16="http://schemas.microsoft.com/office/drawing/2014/main" val="951319781"/>
                    </a:ext>
                  </a:extLst>
                </a:gridCol>
                <a:gridCol w="7058629">
                  <a:extLst>
                    <a:ext uri="{9D8B030D-6E8A-4147-A177-3AD203B41FA5}">
                      <a16:colId xmlns:a16="http://schemas.microsoft.com/office/drawing/2014/main" val="3056345345"/>
                    </a:ext>
                  </a:extLst>
                </a:gridCol>
              </a:tblGrid>
              <a:tr h="600024">
                <a:tc>
                  <a:txBody>
                    <a:bodyPr/>
                    <a:lstStyle/>
                    <a:p>
                      <a:r>
                        <a:rPr lang="en-AU" sz="1700" dirty="0"/>
                        <a:t>Directional terms</a:t>
                      </a:r>
                    </a:p>
                  </a:txBody>
                  <a:tcPr/>
                </a:tc>
                <a:tc>
                  <a:txBody>
                    <a:bodyPr/>
                    <a:lstStyle/>
                    <a:p>
                      <a:r>
                        <a:rPr lang="en-AU" sz="1700" dirty="0"/>
                        <a:t>Definitions </a:t>
                      </a:r>
                    </a:p>
                  </a:txBody>
                  <a:tcPr/>
                </a:tc>
                <a:extLst>
                  <a:ext uri="{0D108BD9-81ED-4DB2-BD59-A6C34878D82A}">
                    <a16:rowId xmlns:a16="http://schemas.microsoft.com/office/drawing/2014/main" val="3596731331"/>
                  </a:ext>
                </a:extLst>
              </a:tr>
              <a:tr h="493163">
                <a:tc>
                  <a:txBody>
                    <a:bodyPr/>
                    <a:lstStyle/>
                    <a:p>
                      <a:r>
                        <a:rPr lang="en-AU" sz="1700" dirty="0"/>
                        <a:t>Anterior</a:t>
                      </a:r>
                    </a:p>
                  </a:txBody>
                  <a:tcPr/>
                </a:tc>
                <a:tc>
                  <a:txBody>
                    <a:bodyPr/>
                    <a:lstStyle/>
                    <a:p>
                      <a:r>
                        <a:rPr lang="en-AU" sz="1700" dirty="0"/>
                        <a:t>Towards the front</a:t>
                      </a:r>
                    </a:p>
                  </a:txBody>
                  <a:tcPr/>
                </a:tc>
                <a:extLst>
                  <a:ext uri="{0D108BD9-81ED-4DB2-BD59-A6C34878D82A}">
                    <a16:rowId xmlns:a16="http://schemas.microsoft.com/office/drawing/2014/main" val="1963131665"/>
                  </a:ext>
                </a:extLst>
              </a:tr>
              <a:tr h="493163">
                <a:tc>
                  <a:txBody>
                    <a:bodyPr/>
                    <a:lstStyle/>
                    <a:p>
                      <a:r>
                        <a:rPr lang="en-AU" sz="1700" dirty="0"/>
                        <a:t>Posterior</a:t>
                      </a:r>
                    </a:p>
                  </a:txBody>
                  <a:tcPr/>
                </a:tc>
                <a:tc>
                  <a:txBody>
                    <a:bodyPr/>
                    <a:lstStyle/>
                    <a:p>
                      <a:r>
                        <a:rPr lang="en-AU" sz="1700" dirty="0"/>
                        <a:t>Towards the back</a:t>
                      </a:r>
                    </a:p>
                  </a:txBody>
                  <a:tcPr/>
                </a:tc>
                <a:extLst>
                  <a:ext uri="{0D108BD9-81ED-4DB2-BD59-A6C34878D82A}">
                    <a16:rowId xmlns:a16="http://schemas.microsoft.com/office/drawing/2014/main" val="2583422887"/>
                  </a:ext>
                </a:extLst>
              </a:tr>
              <a:tr h="493163">
                <a:tc>
                  <a:txBody>
                    <a:bodyPr/>
                    <a:lstStyle/>
                    <a:p>
                      <a:r>
                        <a:rPr lang="en-AU" sz="1700" dirty="0"/>
                        <a:t>Superior</a:t>
                      </a:r>
                    </a:p>
                  </a:txBody>
                  <a:tcPr/>
                </a:tc>
                <a:tc>
                  <a:txBody>
                    <a:bodyPr/>
                    <a:lstStyle/>
                    <a:p>
                      <a:r>
                        <a:rPr lang="en-AU" sz="1700" dirty="0"/>
                        <a:t>Above or higher</a:t>
                      </a:r>
                    </a:p>
                  </a:txBody>
                  <a:tcPr/>
                </a:tc>
                <a:extLst>
                  <a:ext uri="{0D108BD9-81ED-4DB2-BD59-A6C34878D82A}">
                    <a16:rowId xmlns:a16="http://schemas.microsoft.com/office/drawing/2014/main" val="1633517460"/>
                  </a:ext>
                </a:extLst>
              </a:tr>
              <a:tr h="600024">
                <a:tc>
                  <a:txBody>
                    <a:bodyPr/>
                    <a:lstStyle/>
                    <a:p>
                      <a:r>
                        <a:rPr lang="en-AU" sz="1700" dirty="0"/>
                        <a:t>Inferior</a:t>
                      </a:r>
                    </a:p>
                  </a:txBody>
                  <a:tcPr/>
                </a:tc>
                <a:tc>
                  <a:txBody>
                    <a:bodyPr/>
                    <a:lstStyle/>
                    <a:p>
                      <a:r>
                        <a:rPr lang="en-US" sz="1700" dirty="0"/>
                        <a:t>Below or lower than another part of the body. The patella is inferior to the femur.</a:t>
                      </a:r>
                      <a:endParaRPr lang="en-AU" sz="1700" dirty="0"/>
                    </a:p>
                  </a:txBody>
                  <a:tcPr/>
                </a:tc>
                <a:extLst>
                  <a:ext uri="{0D108BD9-81ED-4DB2-BD59-A6C34878D82A}">
                    <a16:rowId xmlns:a16="http://schemas.microsoft.com/office/drawing/2014/main" val="123012306"/>
                  </a:ext>
                </a:extLst>
              </a:tr>
              <a:tr h="600024">
                <a:tc>
                  <a:txBody>
                    <a:bodyPr/>
                    <a:lstStyle/>
                    <a:p>
                      <a:r>
                        <a:rPr lang="en-AU" sz="1700" dirty="0"/>
                        <a:t>Lateral</a:t>
                      </a:r>
                    </a:p>
                  </a:txBody>
                  <a:tcPr/>
                </a:tc>
                <a:tc>
                  <a:txBody>
                    <a:bodyPr/>
                    <a:lstStyle/>
                    <a:p>
                      <a:r>
                        <a:rPr lang="en-US" sz="1700" dirty="0"/>
                        <a:t>Heading away from the midline of the body. The arm is lateral to the abdomen.</a:t>
                      </a:r>
                      <a:endParaRPr lang="en-AU" sz="1700" dirty="0"/>
                    </a:p>
                  </a:txBody>
                  <a:tcPr/>
                </a:tc>
                <a:extLst>
                  <a:ext uri="{0D108BD9-81ED-4DB2-BD59-A6C34878D82A}">
                    <a16:rowId xmlns:a16="http://schemas.microsoft.com/office/drawing/2014/main" val="1132553022"/>
                  </a:ext>
                </a:extLst>
              </a:tr>
              <a:tr h="493163">
                <a:tc>
                  <a:txBody>
                    <a:bodyPr/>
                    <a:lstStyle/>
                    <a:p>
                      <a:r>
                        <a:rPr lang="en-AU" sz="1700" dirty="0"/>
                        <a:t>Medial</a:t>
                      </a:r>
                    </a:p>
                  </a:txBody>
                  <a:tcPr/>
                </a:tc>
                <a:tc>
                  <a:txBody>
                    <a:bodyPr/>
                    <a:lstStyle/>
                    <a:p>
                      <a:r>
                        <a:rPr lang="en-US" sz="1700" dirty="0"/>
                        <a:t>Towards the middle of the body. The nose is medial to the ears.</a:t>
                      </a:r>
                      <a:endParaRPr lang="en-AU" sz="1700" dirty="0"/>
                    </a:p>
                  </a:txBody>
                  <a:tcPr/>
                </a:tc>
                <a:extLst>
                  <a:ext uri="{0D108BD9-81ED-4DB2-BD59-A6C34878D82A}">
                    <a16:rowId xmlns:a16="http://schemas.microsoft.com/office/drawing/2014/main" val="4040545168"/>
                  </a:ext>
                </a:extLst>
              </a:tr>
              <a:tr h="600024">
                <a:tc>
                  <a:txBody>
                    <a:bodyPr/>
                    <a:lstStyle/>
                    <a:p>
                      <a:r>
                        <a:rPr lang="en-AU" sz="1700" dirty="0"/>
                        <a:t>Proximal</a:t>
                      </a:r>
                    </a:p>
                  </a:txBody>
                  <a:tcPr/>
                </a:tc>
                <a:tc>
                  <a:txBody>
                    <a:bodyPr/>
                    <a:lstStyle/>
                    <a:p>
                      <a:r>
                        <a:rPr lang="en-US" sz="1700" dirty="0"/>
                        <a:t>A position of a limb that is nearer to the point of attachment or the trunk of the body.</a:t>
                      </a:r>
                      <a:endParaRPr lang="en-AU" sz="1700" dirty="0"/>
                    </a:p>
                  </a:txBody>
                  <a:tcPr/>
                </a:tc>
                <a:extLst>
                  <a:ext uri="{0D108BD9-81ED-4DB2-BD59-A6C34878D82A}">
                    <a16:rowId xmlns:a16="http://schemas.microsoft.com/office/drawing/2014/main" val="3043289884"/>
                  </a:ext>
                </a:extLst>
              </a:tr>
              <a:tr h="600024">
                <a:tc>
                  <a:txBody>
                    <a:bodyPr/>
                    <a:lstStyle/>
                    <a:p>
                      <a:r>
                        <a:rPr lang="en-AU" sz="1700" dirty="0"/>
                        <a:t>Distal</a:t>
                      </a:r>
                    </a:p>
                  </a:txBody>
                  <a:tcPr/>
                </a:tc>
                <a:tc>
                  <a:txBody>
                    <a:bodyPr/>
                    <a:lstStyle/>
                    <a:p>
                      <a:r>
                        <a:rPr lang="en-US" sz="1700" dirty="0"/>
                        <a:t>A position of a limb that is further from the point of attachment or the trunk of the body.</a:t>
                      </a:r>
                      <a:endParaRPr lang="en-AU" sz="1700" dirty="0"/>
                    </a:p>
                  </a:txBody>
                  <a:tcPr/>
                </a:tc>
                <a:extLst>
                  <a:ext uri="{0D108BD9-81ED-4DB2-BD59-A6C34878D82A}">
                    <a16:rowId xmlns:a16="http://schemas.microsoft.com/office/drawing/2014/main" val="4194253022"/>
                  </a:ext>
                </a:extLst>
              </a:tr>
              <a:tr h="493163">
                <a:tc>
                  <a:txBody>
                    <a:bodyPr/>
                    <a:lstStyle/>
                    <a:p>
                      <a:r>
                        <a:rPr lang="en-AU" sz="1700" dirty="0"/>
                        <a:t>Superficial</a:t>
                      </a:r>
                    </a:p>
                  </a:txBody>
                  <a:tcPr/>
                </a:tc>
                <a:tc>
                  <a:txBody>
                    <a:bodyPr/>
                    <a:lstStyle/>
                    <a:p>
                      <a:r>
                        <a:rPr lang="en-US" sz="1700" dirty="0"/>
                        <a:t>Closer to the surface of the body. The skin is superficial to the bones.</a:t>
                      </a:r>
                      <a:endParaRPr lang="en-AU" sz="1700" dirty="0"/>
                    </a:p>
                  </a:txBody>
                  <a:tcPr/>
                </a:tc>
                <a:extLst>
                  <a:ext uri="{0D108BD9-81ED-4DB2-BD59-A6C34878D82A}">
                    <a16:rowId xmlns:a16="http://schemas.microsoft.com/office/drawing/2014/main" val="1223786888"/>
                  </a:ext>
                </a:extLst>
              </a:tr>
              <a:tr h="493163">
                <a:tc>
                  <a:txBody>
                    <a:bodyPr/>
                    <a:lstStyle/>
                    <a:p>
                      <a:r>
                        <a:rPr lang="en-AU" sz="1700" dirty="0"/>
                        <a:t>Deep</a:t>
                      </a:r>
                    </a:p>
                  </a:txBody>
                  <a:tcPr/>
                </a:tc>
                <a:tc>
                  <a:txBody>
                    <a:bodyPr/>
                    <a:lstStyle/>
                    <a:p>
                      <a:r>
                        <a:rPr lang="en-US" sz="1700" dirty="0"/>
                        <a:t>Further from the surface of the body. The heart is deep to the chest.</a:t>
                      </a:r>
                      <a:endParaRPr lang="en-AU" sz="1700" dirty="0"/>
                    </a:p>
                  </a:txBody>
                  <a:tcPr/>
                </a:tc>
                <a:extLst>
                  <a:ext uri="{0D108BD9-81ED-4DB2-BD59-A6C34878D82A}">
                    <a16:rowId xmlns:a16="http://schemas.microsoft.com/office/drawing/2014/main" val="1607849837"/>
                  </a:ext>
                </a:extLst>
              </a:tr>
            </a:tbl>
          </a:graphicData>
        </a:graphic>
      </p:graphicFrame>
      <p:pic>
        <p:nvPicPr>
          <p:cNvPr id="7" name="Picture 6">
            <a:extLst>
              <a:ext uri="{FF2B5EF4-FFF2-40B4-BE49-F238E27FC236}">
                <a16:creationId xmlns:a16="http://schemas.microsoft.com/office/drawing/2014/main" id="{FC52A61B-E8DC-7C37-FC40-660EBC6762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56023" y="0"/>
            <a:ext cx="3735977" cy="6858000"/>
          </a:xfrm>
          <a:prstGeom prst="rect">
            <a:avLst/>
          </a:prstGeom>
        </p:spPr>
      </p:pic>
      <p:sp>
        <p:nvSpPr>
          <p:cNvPr id="3" name="Action Button: Return 2">
            <a:hlinkClick r:id="rId3" action="ppaction://hlinksldjump" highlightClick="1"/>
            <a:extLst>
              <a:ext uri="{FF2B5EF4-FFF2-40B4-BE49-F238E27FC236}">
                <a16:creationId xmlns:a16="http://schemas.microsoft.com/office/drawing/2014/main" id="{6928FCE1-08FE-A65F-152C-1F3BA2319679}"/>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1355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AEEA0-0BC1-A710-AFB5-C765428FF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D1871-725E-63CC-8DA2-282E9EE74239}"/>
              </a:ext>
            </a:extLst>
          </p:cNvPr>
          <p:cNvSpPr>
            <a:spLocks noGrp="1"/>
          </p:cNvSpPr>
          <p:nvPr>
            <p:ph type="title"/>
          </p:nvPr>
        </p:nvSpPr>
        <p:spPr>
          <a:xfrm>
            <a:off x="913774" y="15498"/>
            <a:ext cx="10364451" cy="1596327"/>
          </a:xfrm>
        </p:spPr>
        <p:txBody>
          <a:bodyPr/>
          <a:lstStyle/>
          <a:p>
            <a:r>
              <a:rPr lang="en-AU" dirty="0"/>
              <a:t>Anatomical terminology</a:t>
            </a:r>
            <a:br>
              <a:rPr lang="en-AU" dirty="0"/>
            </a:br>
            <a:r>
              <a:rPr lang="en-US" dirty="0"/>
              <a:t>The planes of the body</a:t>
            </a:r>
            <a:r>
              <a:rPr lang="en-AU" dirty="0"/>
              <a:t> </a:t>
            </a:r>
          </a:p>
        </p:txBody>
      </p:sp>
      <p:sp>
        <p:nvSpPr>
          <p:cNvPr id="4" name="TextBox 3">
            <a:extLst>
              <a:ext uri="{FF2B5EF4-FFF2-40B4-BE49-F238E27FC236}">
                <a16:creationId xmlns:a16="http://schemas.microsoft.com/office/drawing/2014/main" id="{6BD150C0-5D9B-3F45-6F77-74276E6B518F}"/>
              </a:ext>
            </a:extLst>
          </p:cNvPr>
          <p:cNvSpPr txBox="1"/>
          <p:nvPr/>
        </p:nvSpPr>
        <p:spPr>
          <a:xfrm>
            <a:off x="61992" y="1675577"/>
            <a:ext cx="11856204" cy="4401205"/>
          </a:xfrm>
          <a:prstGeom prst="rect">
            <a:avLst/>
          </a:prstGeom>
          <a:noFill/>
        </p:spPr>
        <p:txBody>
          <a:bodyPr wrap="square">
            <a:spAutoFit/>
          </a:bodyPr>
          <a:lstStyle/>
          <a:p>
            <a:r>
              <a:rPr lang="en-US" sz="2800" dirty="0"/>
              <a:t>For anatomical and medical imaging purposes the body is often sectioned into flat surfaces called planes.</a:t>
            </a:r>
          </a:p>
          <a:p>
            <a:r>
              <a:rPr lang="en-US" sz="2800" dirty="0"/>
              <a:t>A plane is an imaginary line that horizontally and vertically divides the body into </a:t>
            </a:r>
          </a:p>
          <a:p>
            <a:r>
              <a:rPr lang="en-US" sz="2800" dirty="0"/>
              <a:t>different sections. </a:t>
            </a:r>
          </a:p>
          <a:p>
            <a:r>
              <a:rPr lang="en-US" sz="2800" dirty="0"/>
              <a:t>Anatomical planes are used in many medical imaging procedures such as </a:t>
            </a:r>
            <a:r>
              <a:rPr lang="en-US" sz="2800" b="1" dirty="0"/>
              <a:t>x-rays, CT and MRI </a:t>
            </a:r>
            <a:r>
              <a:rPr lang="en-US" sz="2800" dirty="0"/>
              <a:t>scans. </a:t>
            </a:r>
          </a:p>
          <a:p>
            <a:r>
              <a:rPr lang="en-US" sz="2800" dirty="0"/>
              <a:t>There are three anatomical planes that are referred to in the health services and medical industry.</a:t>
            </a:r>
          </a:p>
          <a:p>
            <a:pPr marL="514350" indent="-514350">
              <a:buAutoNum type="arabicPeriod"/>
            </a:pPr>
            <a:endParaRPr lang="en-US" sz="2800" dirty="0"/>
          </a:p>
          <a:p>
            <a:pPr marL="514350" indent="-514350">
              <a:buAutoNum type="arabicPeriod"/>
            </a:pPr>
            <a:endParaRPr lang="en-AU" sz="2800" dirty="0"/>
          </a:p>
        </p:txBody>
      </p:sp>
      <p:sp>
        <p:nvSpPr>
          <p:cNvPr id="3" name="Action Button: Return 2">
            <a:hlinkClick r:id="rId2" action="ppaction://hlinksldjump" highlightClick="1"/>
            <a:extLst>
              <a:ext uri="{FF2B5EF4-FFF2-40B4-BE49-F238E27FC236}">
                <a16:creationId xmlns:a16="http://schemas.microsoft.com/office/drawing/2014/main" id="{C5A1C3F6-7C1E-5747-1AD0-F2F524BD5077}"/>
              </a:ext>
            </a:extLst>
          </p:cNvPr>
          <p:cNvSpPr/>
          <p:nvPr/>
        </p:nvSpPr>
        <p:spPr>
          <a:xfrm>
            <a:off x="11698514" y="6473371"/>
            <a:ext cx="493486" cy="384629"/>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1879327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lnDef>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25617</TotalTime>
  <Words>7994</Words>
  <Application>Microsoft Office PowerPoint</Application>
  <PresentationFormat>Widescreen</PresentationFormat>
  <Paragraphs>576</Paragraphs>
  <Slides>68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YouTube Noto</vt:lpstr>
      <vt:lpstr>Arial</vt:lpstr>
      <vt:lpstr>Calibri</vt:lpstr>
      <vt:lpstr>Courier New</vt:lpstr>
      <vt:lpstr>Roboto</vt:lpstr>
      <vt:lpstr>Times New Roman</vt:lpstr>
      <vt:lpstr>Tw Cen MT</vt:lpstr>
      <vt:lpstr>Wingdings</vt:lpstr>
      <vt:lpstr>Droplet</vt:lpstr>
      <vt:lpstr>Recognise healthy body systems</vt:lpstr>
      <vt:lpstr>Recognise healthy body systems</vt:lpstr>
      <vt:lpstr>Recognise healthy body systems workbook activities</vt:lpstr>
      <vt:lpstr>Work with information about the human body</vt:lpstr>
      <vt:lpstr>Introduction</vt:lpstr>
      <vt:lpstr>Anatomical terminology Anatomical position  </vt:lpstr>
      <vt:lpstr>PowerPoint Presentation</vt:lpstr>
      <vt:lpstr>Anatomical terminology  Directional Terms</vt:lpstr>
      <vt:lpstr>Anatomical terminology The planes of the body </vt:lpstr>
      <vt:lpstr>PowerPoint Presentation</vt:lpstr>
      <vt:lpstr>Anatomical terminology Body cavities </vt:lpstr>
      <vt:lpstr>Anatomical terminology Body cavities </vt:lpstr>
      <vt:lpstr>Anatomical terminology Abdominal regions and quadrants </vt:lpstr>
      <vt:lpstr>1. Anatomical terminology - crossword</vt:lpstr>
      <vt:lpstr>Health terminology</vt:lpstr>
      <vt:lpstr>Health terminology Prefixes and suffixes</vt:lpstr>
      <vt:lpstr>Health terminology The organisation of the body</vt:lpstr>
      <vt:lpstr>Health terminology Cells</vt:lpstr>
      <vt:lpstr>Health terminology Cells</vt:lpstr>
      <vt:lpstr>2. Label the cell </vt:lpstr>
      <vt:lpstr>2. Label the cell </vt:lpstr>
      <vt:lpstr>Health terminology tissues</vt:lpstr>
      <vt:lpstr>Health terminology organs</vt:lpstr>
      <vt:lpstr>Learning Checkpoint 1</vt:lpstr>
      <vt:lpstr>Learning Checkpoint 1</vt:lpstr>
      <vt:lpstr>Learning Checkpoint 1</vt:lpstr>
      <vt:lpstr>The cardiovascular system </vt:lpstr>
      <vt:lpstr>The cardiovascular system </vt:lpstr>
      <vt:lpstr>The cardiovascular system  The heart</vt:lpstr>
      <vt:lpstr>The cardiovascular system  The heart Structure and function</vt:lpstr>
      <vt:lpstr>The cardiovascular system  The pathway of blood through the heart</vt:lpstr>
      <vt:lpstr>The cardiovascular system  The pathway of blood through the heart</vt:lpstr>
      <vt:lpstr>The cardiovascular system  The pathway of blood through the heart</vt:lpstr>
      <vt:lpstr>The cardiovascular system  Cardiac cycle and heartbeat</vt:lpstr>
      <vt:lpstr>The cardiovascular system  Heart rate (HR) </vt:lpstr>
      <vt:lpstr>3. Labelling activity - the human heart</vt:lpstr>
      <vt:lpstr>The cardiovascular system  The blood vessels </vt:lpstr>
      <vt:lpstr>The cardiovascular system  The blood vessels </vt:lpstr>
      <vt:lpstr>The cardiovascular system  The blood vessels </vt:lpstr>
      <vt:lpstr>The cardiovascular system  Cardiovascular circulation</vt:lpstr>
      <vt:lpstr>The cardiovascular system  Cardiovascular circulation</vt:lpstr>
      <vt:lpstr>4. Comparison task - compare the blood vessels</vt:lpstr>
      <vt:lpstr>The cardiovascular system  The Blood</vt:lpstr>
      <vt:lpstr>The cardiovascular system  The Blood</vt:lpstr>
      <vt:lpstr>The cardiovascular system  The Blood</vt:lpstr>
      <vt:lpstr>The cardiovascular system  The Blood</vt:lpstr>
      <vt:lpstr>The cardiovascular system  Disorders of the CV system</vt:lpstr>
      <vt:lpstr>The cardiovascular system  Disorders of the CV system</vt:lpstr>
      <vt:lpstr>The cardiovascular system  Systems in sync - the cardiovascular system</vt:lpstr>
      <vt:lpstr>Learning Checkpoint 2</vt:lpstr>
      <vt:lpstr>Learning Checkpoint 2</vt:lpstr>
      <vt:lpstr>The respiratory system</vt:lpstr>
      <vt:lpstr>The respiratory system</vt:lpstr>
      <vt:lpstr>The respiratory system  The nose and mouth </vt:lpstr>
      <vt:lpstr>The respiratory system The pharynx (throat)</vt:lpstr>
      <vt:lpstr>The respiratory system  The larynx (voice box) and trachea (windpipe)</vt:lpstr>
      <vt:lpstr>The respiratory system The bronchi and bronchioles</vt:lpstr>
      <vt:lpstr>The respiratory system  The  lungs</vt:lpstr>
      <vt:lpstr>The respiratory system Gaseous exchange</vt:lpstr>
      <vt:lpstr>5. Pathway of O2 - breathe in</vt:lpstr>
      <vt:lpstr>The respiratory system Muscles of ventilation</vt:lpstr>
      <vt:lpstr>The respiratory system Muscles of ventilation</vt:lpstr>
      <vt:lpstr>6. Labelling activity - the respiratory system structures</vt:lpstr>
      <vt:lpstr>The respiratory system Disorders of the respiratory system</vt:lpstr>
      <vt:lpstr>The respiratory system Disorders of the respiratory system</vt:lpstr>
      <vt:lpstr>The respiratory system  Systems in sync - the respiratory system</vt:lpstr>
      <vt:lpstr>Learning Checkpoint 3</vt:lpstr>
      <vt:lpstr>Learning Checkpoint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Recognise healthy body systems</dc:title>
  <dc:creator>Lyn ZHANG</dc:creator>
  <cp:lastModifiedBy>Lyn ZHANG</cp:lastModifiedBy>
  <cp:revision>482</cp:revision>
  <dcterms:created xsi:type="dcterms:W3CDTF">2024-03-12T21:01:50Z</dcterms:created>
  <dcterms:modified xsi:type="dcterms:W3CDTF">2024-04-18T06:13:42Z</dcterms:modified>
</cp:coreProperties>
</file>