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66"/>
  </p:notesMasterIdLst>
  <p:sldIdLst>
    <p:sldId id="256" r:id="rId2"/>
    <p:sldId id="257" r:id="rId3"/>
    <p:sldId id="258" r:id="rId4"/>
    <p:sldId id="687" r:id="rId5"/>
    <p:sldId id="688" r:id="rId6"/>
    <p:sldId id="689" r:id="rId7"/>
    <p:sldId id="690" r:id="rId8"/>
    <p:sldId id="691" r:id="rId9"/>
    <p:sldId id="692" r:id="rId10"/>
    <p:sldId id="693" r:id="rId11"/>
    <p:sldId id="695" r:id="rId12"/>
    <p:sldId id="694" r:id="rId13"/>
    <p:sldId id="696" r:id="rId14"/>
    <p:sldId id="697" r:id="rId15"/>
    <p:sldId id="698" r:id="rId16"/>
    <p:sldId id="699" r:id="rId17"/>
    <p:sldId id="700" r:id="rId18"/>
    <p:sldId id="701" r:id="rId19"/>
    <p:sldId id="704" r:id="rId20"/>
    <p:sldId id="705" r:id="rId21"/>
    <p:sldId id="703" r:id="rId22"/>
    <p:sldId id="706" r:id="rId23"/>
    <p:sldId id="707" r:id="rId24"/>
    <p:sldId id="708" r:id="rId25"/>
    <p:sldId id="709" r:id="rId26"/>
    <p:sldId id="710" r:id="rId27"/>
    <p:sldId id="711" r:id="rId28"/>
    <p:sldId id="712" r:id="rId29"/>
    <p:sldId id="713" r:id="rId30"/>
    <p:sldId id="714" r:id="rId31"/>
    <p:sldId id="715" r:id="rId32"/>
    <p:sldId id="716" r:id="rId33"/>
    <p:sldId id="717" r:id="rId34"/>
    <p:sldId id="718" r:id="rId35"/>
    <p:sldId id="719" r:id="rId36"/>
    <p:sldId id="720" r:id="rId37"/>
    <p:sldId id="721" r:id="rId38"/>
    <p:sldId id="722" r:id="rId39"/>
    <p:sldId id="723" r:id="rId40"/>
    <p:sldId id="724" r:id="rId41"/>
    <p:sldId id="725" r:id="rId42"/>
    <p:sldId id="726" r:id="rId43"/>
    <p:sldId id="727" r:id="rId44"/>
    <p:sldId id="728" r:id="rId45"/>
    <p:sldId id="729" r:id="rId46"/>
    <p:sldId id="730" r:id="rId47"/>
    <p:sldId id="731" r:id="rId48"/>
    <p:sldId id="732" r:id="rId49"/>
    <p:sldId id="733" r:id="rId50"/>
    <p:sldId id="734" r:id="rId51"/>
    <p:sldId id="735" r:id="rId52"/>
    <p:sldId id="736" r:id="rId53"/>
    <p:sldId id="737" r:id="rId54"/>
    <p:sldId id="738" r:id="rId55"/>
    <p:sldId id="739" r:id="rId56"/>
    <p:sldId id="741" r:id="rId57"/>
    <p:sldId id="740" r:id="rId58"/>
    <p:sldId id="742" r:id="rId59"/>
    <p:sldId id="743" r:id="rId60"/>
    <p:sldId id="744" r:id="rId61"/>
    <p:sldId id="745" r:id="rId62"/>
    <p:sldId id="747" r:id="rId63"/>
    <p:sldId id="748" r:id="rId64"/>
    <p:sldId id="749"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37" autoAdjust="0"/>
  </p:normalViewPr>
  <p:slideViewPr>
    <p:cSldViewPr snapToGrid="0">
      <p:cViewPr varScale="1">
        <p:scale>
          <a:sx n="66" d="100"/>
          <a:sy n="66"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CC916-959C-4D64-ABFA-D23EACE42FA0}" type="datetimeFigureOut">
              <a:rPr lang="en-AU" smtClean="0"/>
              <a:t>18/04/2024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030AB-4632-462D-B82E-DFA9C3A4C17E}" type="slidenum">
              <a:rPr lang="en-AU" smtClean="0"/>
              <a:t>‹#›</a:t>
            </a:fld>
            <a:endParaRPr lang="en-AU"/>
          </a:p>
        </p:txBody>
      </p:sp>
    </p:spTree>
    <p:extLst>
      <p:ext uri="{BB962C8B-B14F-4D97-AF65-F5344CB8AC3E}">
        <p14:creationId xmlns:p14="http://schemas.microsoft.com/office/powerpoint/2010/main" val="31284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a:t>
            </a:fld>
            <a:endParaRPr lang="en-AU"/>
          </a:p>
        </p:txBody>
      </p:sp>
    </p:spTree>
    <p:extLst>
      <p:ext uri="{BB962C8B-B14F-4D97-AF65-F5344CB8AC3E}">
        <p14:creationId xmlns:p14="http://schemas.microsoft.com/office/powerpoint/2010/main" val="28700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17</a:t>
            </a:fld>
            <a:endParaRPr lang="en-AU"/>
          </a:p>
        </p:txBody>
      </p:sp>
    </p:spTree>
    <p:extLst>
      <p:ext uri="{BB962C8B-B14F-4D97-AF65-F5344CB8AC3E}">
        <p14:creationId xmlns:p14="http://schemas.microsoft.com/office/powerpoint/2010/main" val="370291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18</a:t>
            </a:fld>
            <a:endParaRPr lang="en-AU"/>
          </a:p>
        </p:txBody>
      </p:sp>
    </p:spTree>
    <p:extLst>
      <p:ext uri="{BB962C8B-B14F-4D97-AF65-F5344CB8AC3E}">
        <p14:creationId xmlns:p14="http://schemas.microsoft.com/office/powerpoint/2010/main" val="379355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19</a:t>
            </a:fld>
            <a:endParaRPr lang="en-AU"/>
          </a:p>
        </p:txBody>
      </p:sp>
    </p:spTree>
    <p:extLst>
      <p:ext uri="{BB962C8B-B14F-4D97-AF65-F5344CB8AC3E}">
        <p14:creationId xmlns:p14="http://schemas.microsoft.com/office/powerpoint/2010/main" val="259217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20</a:t>
            </a:fld>
            <a:endParaRPr lang="en-AU"/>
          </a:p>
        </p:txBody>
      </p:sp>
    </p:spTree>
    <p:extLst>
      <p:ext uri="{BB962C8B-B14F-4D97-AF65-F5344CB8AC3E}">
        <p14:creationId xmlns:p14="http://schemas.microsoft.com/office/powerpoint/2010/main" val="3326183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21</a:t>
            </a:fld>
            <a:endParaRPr lang="en-AU"/>
          </a:p>
        </p:txBody>
      </p:sp>
    </p:spTree>
    <p:extLst>
      <p:ext uri="{BB962C8B-B14F-4D97-AF65-F5344CB8AC3E}">
        <p14:creationId xmlns:p14="http://schemas.microsoft.com/office/powerpoint/2010/main" val="1982321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22</a:t>
            </a:fld>
            <a:endParaRPr lang="en-AU"/>
          </a:p>
        </p:txBody>
      </p:sp>
    </p:spTree>
    <p:extLst>
      <p:ext uri="{BB962C8B-B14F-4D97-AF65-F5344CB8AC3E}">
        <p14:creationId xmlns:p14="http://schemas.microsoft.com/office/powerpoint/2010/main" val="520659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23</a:t>
            </a:fld>
            <a:endParaRPr lang="en-AU"/>
          </a:p>
        </p:txBody>
      </p:sp>
    </p:spTree>
    <p:extLst>
      <p:ext uri="{BB962C8B-B14F-4D97-AF65-F5344CB8AC3E}">
        <p14:creationId xmlns:p14="http://schemas.microsoft.com/office/powerpoint/2010/main" val="3669348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24</a:t>
            </a:fld>
            <a:endParaRPr lang="en-AU"/>
          </a:p>
        </p:txBody>
      </p:sp>
    </p:spTree>
    <p:extLst>
      <p:ext uri="{BB962C8B-B14F-4D97-AF65-F5344CB8AC3E}">
        <p14:creationId xmlns:p14="http://schemas.microsoft.com/office/powerpoint/2010/main" val="3521920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25</a:t>
            </a:fld>
            <a:endParaRPr lang="en-AU"/>
          </a:p>
        </p:txBody>
      </p:sp>
    </p:spTree>
    <p:extLst>
      <p:ext uri="{BB962C8B-B14F-4D97-AF65-F5344CB8AC3E}">
        <p14:creationId xmlns:p14="http://schemas.microsoft.com/office/powerpoint/2010/main" val="68455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26</a:t>
            </a:fld>
            <a:endParaRPr lang="en-AU"/>
          </a:p>
        </p:txBody>
      </p:sp>
    </p:spTree>
    <p:extLst>
      <p:ext uri="{BB962C8B-B14F-4D97-AF65-F5344CB8AC3E}">
        <p14:creationId xmlns:p14="http://schemas.microsoft.com/office/powerpoint/2010/main" val="139397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a:t>
            </a:fld>
            <a:endParaRPr lang="en-AU"/>
          </a:p>
        </p:txBody>
      </p:sp>
    </p:spTree>
    <p:extLst>
      <p:ext uri="{BB962C8B-B14F-4D97-AF65-F5344CB8AC3E}">
        <p14:creationId xmlns:p14="http://schemas.microsoft.com/office/powerpoint/2010/main" val="3756558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27</a:t>
            </a:fld>
            <a:endParaRPr lang="en-AU"/>
          </a:p>
        </p:txBody>
      </p:sp>
    </p:spTree>
    <p:extLst>
      <p:ext uri="{BB962C8B-B14F-4D97-AF65-F5344CB8AC3E}">
        <p14:creationId xmlns:p14="http://schemas.microsoft.com/office/powerpoint/2010/main" val="375599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28</a:t>
            </a:fld>
            <a:endParaRPr lang="en-AU"/>
          </a:p>
        </p:txBody>
      </p:sp>
    </p:spTree>
    <p:extLst>
      <p:ext uri="{BB962C8B-B14F-4D97-AF65-F5344CB8AC3E}">
        <p14:creationId xmlns:p14="http://schemas.microsoft.com/office/powerpoint/2010/main" val="2763074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29</a:t>
            </a:fld>
            <a:endParaRPr lang="en-AU"/>
          </a:p>
        </p:txBody>
      </p:sp>
    </p:spTree>
    <p:extLst>
      <p:ext uri="{BB962C8B-B14F-4D97-AF65-F5344CB8AC3E}">
        <p14:creationId xmlns:p14="http://schemas.microsoft.com/office/powerpoint/2010/main" val="3546784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30</a:t>
            </a:fld>
            <a:endParaRPr lang="en-AU"/>
          </a:p>
        </p:txBody>
      </p:sp>
    </p:spTree>
    <p:extLst>
      <p:ext uri="{BB962C8B-B14F-4D97-AF65-F5344CB8AC3E}">
        <p14:creationId xmlns:p14="http://schemas.microsoft.com/office/powerpoint/2010/main" val="796943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31</a:t>
            </a:fld>
            <a:endParaRPr lang="en-AU"/>
          </a:p>
        </p:txBody>
      </p:sp>
    </p:spTree>
    <p:extLst>
      <p:ext uri="{BB962C8B-B14F-4D97-AF65-F5344CB8AC3E}">
        <p14:creationId xmlns:p14="http://schemas.microsoft.com/office/powerpoint/2010/main" val="318117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33</a:t>
            </a:fld>
            <a:endParaRPr lang="en-AU"/>
          </a:p>
        </p:txBody>
      </p:sp>
    </p:spTree>
    <p:extLst>
      <p:ext uri="{BB962C8B-B14F-4D97-AF65-F5344CB8AC3E}">
        <p14:creationId xmlns:p14="http://schemas.microsoft.com/office/powerpoint/2010/main" val="2831472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34</a:t>
            </a:fld>
            <a:endParaRPr lang="en-AU"/>
          </a:p>
        </p:txBody>
      </p:sp>
    </p:spTree>
    <p:extLst>
      <p:ext uri="{BB962C8B-B14F-4D97-AF65-F5344CB8AC3E}">
        <p14:creationId xmlns:p14="http://schemas.microsoft.com/office/powerpoint/2010/main" val="422713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35</a:t>
            </a:fld>
            <a:endParaRPr lang="en-AU"/>
          </a:p>
        </p:txBody>
      </p:sp>
    </p:spTree>
    <p:extLst>
      <p:ext uri="{BB962C8B-B14F-4D97-AF65-F5344CB8AC3E}">
        <p14:creationId xmlns:p14="http://schemas.microsoft.com/office/powerpoint/2010/main" val="2595948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36</a:t>
            </a:fld>
            <a:endParaRPr lang="en-AU"/>
          </a:p>
        </p:txBody>
      </p:sp>
    </p:spTree>
    <p:extLst>
      <p:ext uri="{BB962C8B-B14F-4D97-AF65-F5344CB8AC3E}">
        <p14:creationId xmlns:p14="http://schemas.microsoft.com/office/powerpoint/2010/main" val="3632293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37</a:t>
            </a:fld>
            <a:endParaRPr lang="en-AU"/>
          </a:p>
        </p:txBody>
      </p:sp>
    </p:spTree>
    <p:extLst>
      <p:ext uri="{BB962C8B-B14F-4D97-AF65-F5344CB8AC3E}">
        <p14:creationId xmlns:p14="http://schemas.microsoft.com/office/powerpoint/2010/main" val="256494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a:t>
            </a:fld>
            <a:endParaRPr lang="en-AU"/>
          </a:p>
        </p:txBody>
      </p:sp>
    </p:spTree>
    <p:extLst>
      <p:ext uri="{BB962C8B-B14F-4D97-AF65-F5344CB8AC3E}">
        <p14:creationId xmlns:p14="http://schemas.microsoft.com/office/powerpoint/2010/main" val="2132959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38</a:t>
            </a:fld>
            <a:endParaRPr lang="en-AU"/>
          </a:p>
        </p:txBody>
      </p:sp>
    </p:spTree>
    <p:extLst>
      <p:ext uri="{BB962C8B-B14F-4D97-AF65-F5344CB8AC3E}">
        <p14:creationId xmlns:p14="http://schemas.microsoft.com/office/powerpoint/2010/main" val="3445139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39</a:t>
            </a:fld>
            <a:endParaRPr lang="en-AU"/>
          </a:p>
        </p:txBody>
      </p:sp>
    </p:spTree>
    <p:extLst>
      <p:ext uri="{BB962C8B-B14F-4D97-AF65-F5344CB8AC3E}">
        <p14:creationId xmlns:p14="http://schemas.microsoft.com/office/powerpoint/2010/main" val="2032906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41</a:t>
            </a:fld>
            <a:endParaRPr lang="en-AU"/>
          </a:p>
        </p:txBody>
      </p:sp>
    </p:spTree>
    <p:extLst>
      <p:ext uri="{BB962C8B-B14F-4D97-AF65-F5344CB8AC3E}">
        <p14:creationId xmlns:p14="http://schemas.microsoft.com/office/powerpoint/2010/main" val="663268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42</a:t>
            </a:fld>
            <a:endParaRPr lang="en-AU"/>
          </a:p>
        </p:txBody>
      </p:sp>
    </p:spTree>
    <p:extLst>
      <p:ext uri="{BB962C8B-B14F-4D97-AF65-F5344CB8AC3E}">
        <p14:creationId xmlns:p14="http://schemas.microsoft.com/office/powerpoint/2010/main" val="2765038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43</a:t>
            </a:fld>
            <a:endParaRPr lang="en-AU"/>
          </a:p>
        </p:txBody>
      </p:sp>
    </p:spTree>
    <p:extLst>
      <p:ext uri="{BB962C8B-B14F-4D97-AF65-F5344CB8AC3E}">
        <p14:creationId xmlns:p14="http://schemas.microsoft.com/office/powerpoint/2010/main" val="1848612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44</a:t>
            </a:fld>
            <a:endParaRPr lang="en-AU"/>
          </a:p>
        </p:txBody>
      </p:sp>
    </p:spTree>
    <p:extLst>
      <p:ext uri="{BB962C8B-B14F-4D97-AF65-F5344CB8AC3E}">
        <p14:creationId xmlns:p14="http://schemas.microsoft.com/office/powerpoint/2010/main" val="291604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45</a:t>
            </a:fld>
            <a:endParaRPr lang="en-AU"/>
          </a:p>
        </p:txBody>
      </p:sp>
    </p:spTree>
    <p:extLst>
      <p:ext uri="{BB962C8B-B14F-4D97-AF65-F5344CB8AC3E}">
        <p14:creationId xmlns:p14="http://schemas.microsoft.com/office/powerpoint/2010/main" val="2018634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46</a:t>
            </a:fld>
            <a:endParaRPr lang="en-AU"/>
          </a:p>
        </p:txBody>
      </p:sp>
    </p:spTree>
    <p:extLst>
      <p:ext uri="{BB962C8B-B14F-4D97-AF65-F5344CB8AC3E}">
        <p14:creationId xmlns:p14="http://schemas.microsoft.com/office/powerpoint/2010/main" val="3010490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47</a:t>
            </a:fld>
            <a:endParaRPr lang="en-AU"/>
          </a:p>
        </p:txBody>
      </p:sp>
    </p:spTree>
    <p:extLst>
      <p:ext uri="{BB962C8B-B14F-4D97-AF65-F5344CB8AC3E}">
        <p14:creationId xmlns:p14="http://schemas.microsoft.com/office/powerpoint/2010/main" val="2248639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48</a:t>
            </a:fld>
            <a:endParaRPr lang="en-AU"/>
          </a:p>
        </p:txBody>
      </p:sp>
    </p:spTree>
    <p:extLst>
      <p:ext uri="{BB962C8B-B14F-4D97-AF65-F5344CB8AC3E}">
        <p14:creationId xmlns:p14="http://schemas.microsoft.com/office/powerpoint/2010/main" val="101737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7</a:t>
            </a:fld>
            <a:endParaRPr lang="en-AU"/>
          </a:p>
        </p:txBody>
      </p:sp>
    </p:spTree>
    <p:extLst>
      <p:ext uri="{BB962C8B-B14F-4D97-AF65-F5344CB8AC3E}">
        <p14:creationId xmlns:p14="http://schemas.microsoft.com/office/powerpoint/2010/main" val="2207597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49</a:t>
            </a:fld>
            <a:endParaRPr lang="en-AU"/>
          </a:p>
        </p:txBody>
      </p:sp>
    </p:spTree>
    <p:extLst>
      <p:ext uri="{BB962C8B-B14F-4D97-AF65-F5344CB8AC3E}">
        <p14:creationId xmlns:p14="http://schemas.microsoft.com/office/powerpoint/2010/main" val="2614060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50</a:t>
            </a:fld>
            <a:endParaRPr lang="en-AU"/>
          </a:p>
        </p:txBody>
      </p:sp>
    </p:spTree>
    <p:extLst>
      <p:ext uri="{BB962C8B-B14F-4D97-AF65-F5344CB8AC3E}">
        <p14:creationId xmlns:p14="http://schemas.microsoft.com/office/powerpoint/2010/main" val="3336530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51</a:t>
            </a:fld>
            <a:endParaRPr lang="en-AU"/>
          </a:p>
        </p:txBody>
      </p:sp>
    </p:spTree>
    <p:extLst>
      <p:ext uri="{BB962C8B-B14F-4D97-AF65-F5344CB8AC3E}">
        <p14:creationId xmlns:p14="http://schemas.microsoft.com/office/powerpoint/2010/main" val="785897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52</a:t>
            </a:fld>
            <a:endParaRPr lang="en-AU"/>
          </a:p>
        </p:txBody>
      </p:sp>
    </p:spTree>
    <p:extLst>
      <p:ext uri="{BB962C8B-B14F-4D97-AF65-F5344CB8AC3E}">
        <p14:creationId xmlns:p14="http://schemas.microsoft.com/office/powerpoint/2010/main" val="2062903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53</a:t>
            </a:fld>
            <a:endParaRPr lang="en-AU"/>
          </a:p>
        </p:txBody>
      </p:sp>
    </p:spTree>
    <p:extLst>
      <p:ext uri="{BB962C8B-B14F-4D97-AF65-F5344CB8AC3E}">
        <p14:creationId xmlns:p14="http://schemas.microsoft.com/office/powerpoint/2010/main" val="12045694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54</a:t>
            </a:fld>
            <a:endParaRPr lang="en-AU"/>
          </a:p>
        </p:txBody>
      </p:sp>
    </p:spTree>
    <p:extLst>
      <p:ext uri="{BB962C8B-B14F-4D97-AF65-F5344CB8AC3E}">
        <p14:creationId xmlns:p14="http://schemas.microsoft.com/office/powerpoint/2010/main" val="1529028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55</a:t>
            </a:fld>
            <a:endParaRPr lang="en-AU"/>
          </a:p>
        </p:txBody>
      </p:sp>
    </p:spTree>
    <p:extLst>
      <p:ext uri="{BB962C8B-B14F-4D97-AF65-F5344CB8AC3E}">
        <p14:creationId xmlns:p14="http://schemas.microsoft.com/office/powerpoint/2010/main" val="2898126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57</a:t>
            </a:fld>
            <a:endParaRPr lang="en-AU"/>
          </a:p>
        </p:txBody>
      </p:sp>
    </p:spTree>
    <p:extLst>
      <p:ext uri="{BB962C8B-B14F-4D97-AF65-F5344CB8AC3E}">
        <p14:creationId xmlns:p14="http://schemas.microsoft.com/office/powerpoint/2010/main" val="13089665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58</a:t>
            </a:fld>
            <a:endParaRPr lang="en-AU"/>
          </a:p>
        </p:txBody>
      </p:sp>
    </p:spTree>
    <p:extLst>
      <p:ext uri="{BB962C8B-B14F-4D97-AF65-F5344CB8AC3E}">
        <p14:creationId xmlns:p14="http://schemas.microsoft.com/office/powerpoint/2010/main" val="2740365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59</a:t>
            </a:fld>
            <a:endParaRPr lang="en-AU"/>
          </a:p>
        </p:txBody>
      </p:sp>
    </p:spTree>
    <p:extLst>
      <p:ext uri="{BB962C8B-B14F-4D97-AF65-F5344CB8AC3E}">
        <p14:creationId xmlns:p14="http://schemas.microsoft.com/office/powerpoint/2010/main" val="244995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8</a:t>
            </a:fld>
            <a:endParaRPr lang="en-AU"/>
          </a:p>
        </p:txBody>
      </p:sp>
    </p:spTree>
    <p:extLst>
      <p:ext uri="{BB962C8B-B14F-4D97-AF65-F5344CB8AC3E}">
        <p14:creationId xmlns:p14="http://schemas.microsoft.com/office/powerpoint/2010/main" val="5947423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60</a:t>
            </a:fld>
            <a:endParaRPr lang="en-AU"/>
          </a:p>
        </p:txBody>
      </p:sp>
    </p:spTree>
    <p:extLst>
      <p:ext uri="{BB962C8B-B14F-4D97-AF65-F5344CB8AC3E}">
        <p14:creationId xmlns:p14="http://schemas.microsoft.com/office/powerpoint/2010/main" val="31561224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61</a:t>
            </a:fld>
            <a:endParaRPr lang="en-AU"/>
          </a:p>
        </p:txBody>
      </p:sp>
    </p:spTree>
    <p:extLst>
      <p:ext uri="{BB962C8B-B14F-4D97-AF65-F5344CB8AC3E}">
        <p14:creationId xmlns:p14="http://schemas.microsoft.com/office/powerpoint/2010/main" val="18398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9</a:t>
            </a:fld>
            <a:endParaRPr lang="en-AU"/>
          </a:p>
        </p:txBody>
      </p:sp>
    </p:spTree>
    <p:extLst>
      <p:ext uri="{BB962C8B-B14F-4D97-AF65-F5344CB8AC3E}">
        <p14:creationId xmlns:p14="http://schemas.microsoft.com/office/powerpoint/2010/main" val="151872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10</a:t>
            </a:fld>
            <a:endParaRPr lang="en-AU"/>
          </a:p>
        </p:txBody>
      </p:sp>
    </p:spTree>
    <p:extLst>
      <p:ext uri="{BB962C8B-B14F-4D97-AF65-F5344CB8AC3E}">
        <p14:creationId xmlns:p14="http://schemas.microsoft.com/office/powerpoint/2010/main" val="423922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12</a:t>
            </a:fld>
            <a:endParaRPr lang="en-AU"/>
          </a:p>
        </p:txBody>
      </p:sp>
    </p:spTree>
    <p:extLst>
      <p:ext uri="{BB962C8B-B14F-4D97-AF65-F5344CB8AC3E}">
        <p14:creationId xmlns:p14="http://schemas.microsoft.com/office/powerpoint/2010/main" val="278843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13</a:t>
            </a:fld>
            <a:endParaRPr lang="en-AU"/>
          </a:p>
        </p:txBody>
      </p:sp>
    </p:spTree>
    <p:extLst>
      <p:ext uri="{BB962C8B-B14F-4D97-AF65-F5344CB8AC3E}">
        <p14:creationId xmlns:p14="http://schemas.microsoft.com/office/powerpoint/2010/main" val="3519665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60279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91348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93398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17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735103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90644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88242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44253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04511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5331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1186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24265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6826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6F5F2A-6CB4-4105-819F-74ADE545FA35}" type="datetimeFigureOut">
              <a:rPr lang="en-AU" smtClean="0"/>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14995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4387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C6F5F2A-6CB4-4105-819F-74ADE545FA35}" type="datetimeFigureOut">
              <a:rPr lang="en-AU" smtClean="0"/>
              <a:t>18/04/2024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17254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31706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727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C6F5F2A-6CB4-4105-819F-74ADE545FA35}" type="datetimeFigureOut">
              <a:rPr lang="en-AU" smtClean="0"/>
              <a:t>18/04/2024</a:t>
            </a:fld>
            <a:endParaRPr lang="en-A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A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3BACECF-0319-416D-89E6-8F95A861E3CB}" type="slidenum">
              <a:rPr lang="en-AU" smtClean="0"/>
              <a:t>‹#›</a:t>
            </a:fld>
            <a:endParaRPr lang="en-AU"/>
          </a:p>
        </p:txBody>
      </p:sp>
    </p:spTree>
    <p:extLst>
      <p:ext uri="{BB962C8B-B14F-4D97-AF65-F5344CB8AC3E}">
        <p14:creationId xmlns:p14="http://schemas.microsoft.com/office/powerpoint/2010/main" val="39892862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4.xml"/><Relationship Id="rId1" Type="http://schemas.openxmlformats.org/officeDocument/2006/relationships/slideLayout" Target="../slideLayouts/slideLayout1.xml"/><Relationship Id="rId5" Type="http://schemas.openxmlformats.org/officeDocument/2006/relationships/slide" Target="slide62.xml"/><Relationship Id="rId4" Type="http://schemas.openxmlformats.org/officeDocument/2006/relationships/slide" Target="slide4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youtube.com/watch?v=RFDatCchpus" TargetMode="External"/><Relationship Id="rId4" Type="http://schemas.openxmlformats.org/officeDocument/2006/relationships/hyperlink" Target="https://www.youtube.com/watch?v=N66sAZH1VA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41.xml"/><Relationship Id="rId4"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8.jpe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youtube.com/watch?v=IN5E_9ZiuoQ" TargetMode="External"/><Relationship Id="rId4" Type="http://schemas.openxmlformats.org/officeDocument/2006/relationships/hyperlink" Target="https://www.youtube.com/watch?v=EN-x-zXXVwQ"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youtube.com/watch?v=CkGqp5tr-Qk" TargetMode="Externa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youtube.com/watch?v=44B0ms3XPKU" TargetMode="External"/><Relationship Id="rId5" Type="http://schemas.openxmlformats.org/officeDocument/2006/relationships/image" Target="../media/image50.pn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0.jpe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4.jpe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8.png"/><Relationship Id="rId4" Type="http://schemas.openxmlformats.org/officeDocument/2006/relationships/image" Target="../media/image67.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9.jpe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0.jpe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2.jpeg"/><Relationship Id="rId4" Type="http://schemas.openxmlformats.org/officeDocument/2006/relationships/image" Target="../media/image7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study.com/academy/lesson/common-neurological-disorders-list-and-descriptions.html" TargetMode="External"/><Relationship Id="rId5" Type="http://schemas.openxmlformats.org/officeDocument/2006/relationships/image" Target="../media/image74.png"/><Relationship Id="rId4" Type="http://schemas.openxmlformats.org/officeDocument/2006/relationships/image" Target="../media/image73.jpe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A95A-C9B8-61AD-0EF3-76FA7DEE3D32}"/>
              </a:ext>
            </a:extLst>
          </p:cNvPr>
          <p:cNvSpPr>
            <a:spLocks noGrp="1"/>
          </p:cNvSpPr>
          <p:nvPr>
            <p:ph type="ctrTitle"/>
          </p:nvPr>
        </p:nvSpPr>
        <p:spPr>
          <a:xfrm>
            <a:off x="4580034" y="1016000"/>
            <a:ext cx="7501067" cy="872890"/>
          </a:xfrm>
        </p:spPr>
        <p:txBody>
          <a:bodyPr>
            <a:normAutofit fontScale="90000"/>
          </a:bodyPr>
          <a:lstStyle/>
          <a:p>
            <a:r>
              <a:rPr lang="en-AU" dirty="0"/>
              <a:t>Recognise healthy body systems</a:t>
            </a:r>
          </a:p>
        </p:txBody>
      </p:sp>
      <p:sp>
        <p:nvSpPr>
          <p:cNvPr id="7" name="TextBox 6">
            <a:extLst>
              <a:ext uri="{FF2B5EF4-FFF2-40B4-BE49-F238E27FC236}">
                <a16:creationId xmlns:a16="http://schemas.microsoft.com/office/drawing/2014/main" id="{57E351ED-2489-5B2F-7BFC-E76AE5C6EED6}"/>
              </a:ext>
            </a:extLst>
          </p:cNvPr>
          <p:cNvSpPr txBox="1"/>
          <p:nvPr/>
        </p:nvSpPr>
        <p:spPr>
          <a:xfrm>
            <a:off x="0" y="0"/>
            <a:ext cx="4053508" cy="6555641"/>
          </a:xfrm>
          <a:prstGeom prst="rect">
            <a:avLst/>
          </a:prstGeom>
          <a:noFill/>
        </p:spPr>
        <p:txBody>
          <a:bodyPr wrap="square" rtlCol="0">
            <a:spAutoFit/>
          </a:bodyPr>
          <a:lstStyle/>
          <a:p>
            <a:r>
              <a:rPr lang="en-US" sz="2800" dirty="0"/>
              <a:t>Learning Check Point 1</a:t>
            </a:r>
          </a:p>
          <a:p>
            <a:r>
              <a:rPr lang="en-US" sz="2800" dirty="0"/>
              <a:t>Learning Check Point 2</a:t>
            </a:r>
          </a:p>
          <a:p>
            <a:r>
              <a:rPr lang="en-US" sz="2800" dirty="0"/>
              <a:t>Learning Check Point 3</a:t>
            </a:r>
          </a:p>
          <a:p>
            <a:r>
              <a:rPr lang="en-US" sz="2800" dirty="0"/>
              <a:t>Learning Check Point 4</a:t>
            </a:r>
          </a:p>
          <a:p>
            <a:r>
              <a:rPr lang="en-US" sz="2800" dirty="0"/>
              <a:t>Learning Check Point 5</a:t>
            </a:r>
          </a:p>
          <a:p>
            <a:r>
              <a:rPr lang="en-US" sz="2800" dirty="0"/>
              <a:t>Learning Check Point 6</a:t>
            </a:r>
          </a:p>
          <a:p>
            <a:r>
              <a:rPr lang="en-US" sz="2800" dirty="0"/>
              <a:t>Learning Check Point 7</a:t>
            </a:r>
          </a:p>
          <a:p>
            <a:r>
              <a:rPr lang="en-US" sz="2800" dirty="0">
                <a:hlinkClick r:id="rId2" action="ppaction://hlinksldjump"/>
              </a:rPr>
              <a:t>Learning Check Point 8</a:t>
            </a:r>
            <a:endParaRPr lang="en-AU" sz="2800" dirty="0"/>
          </a:p>
          <a:p>
            <a:r>
              <a:rPr lang="en-US" sz="2800" dirty="0">
                <a:hlinkClick r:id="rId3" action="ppaction://hlinksldjump"/>
              </a:rPr>
              <a:t>Learning Check Point 9</a:t>
            </a:r>
            <a:endParaRPr lang="en-US" sz="2800" dirty="0"/>
          </a:p>
          <a:p>
            <a:r>
              <a:rPr lang="en-US" sz="2800" dirty="0">
                <a:hlinkClick r:id="rId4" action="ppaction://hlinksldjump"/>
              </a:rPr>
              <a:t>Learning Check Point 10</a:t>
            </a:r>
            <a:endParaRPr lang="en-US" sz="2800" dirty="0"/>
          </a:p>
          <a:p>
            <a:r>
              <a:rPr lang="en-US" sz="2800" dirty="0">
                <a:hlinkClick r:id="rId5" action="ppaction://hlinksldjump"/>
              </a:rPr>
              <a:t>Learning Check Point 11</a:t>
            </a:r>
            <a:endParaRPr lang="en-US" sz="2800" dirty="0"/>
          </a:p>
          <a:p>
            <a:r>
              <a:rPr lang="en-US" sz="2800" dirty="0"/>
              <a:t>Learning Check Point 12</a:t>
            </a:r>
            <a:endParaRPr lang="en-AU" sz="2800" dirty="0"/>
          </a:p>
          <a:p>
            <a:r>
              <a:rPr lang="en-US" sz="2800" dirty="0"/>
              <a:t>Learning Check Point 13</a:t>
            </a:r>
          </a:p>
          <a:p>
            <a:r>
              <a:rPr lang="en-US" sz="2800" dirty="0"/>
              <a:t>Learning Check Point 14</a:t>
            </a:r>
          </a:p>
          <a:p>
            <a:r>
              <a:rPr lang="en-US" sz="2800" dirty="0"/>
              <a:t>Learning Check Point 15</a:t>
            </a:r>
          </a:p>
        </p:txBody>
      </p:sp>
      <p:sp>
        <p:nvSpPr>
          <p:cNvPr id="8" name="TextBox 7">
            <a:extLst>
              <a:ext uri="{FF2B5EF4-FFF2-40B4-BE49-F238E27FC236}">
                <a16:creationId xmlns:a16="http://schemas.microsoft.com/office/drawing/2014/main" id="{9F2CAD43-410B-C83E-A79D-19FFF440456B}"/>
              </a:ext>
            </a:extLst>
          </p:cNvPr>
          <p:cNvSpPr txBox="1"/>
          <p:nvPr/>
        </p:nvSpPr>
        <p:spPr>
          <a:xfrm>
            <a:off x="4690933" y="3429000"/>
            <a:ext cx="7501067" cy="1815882"/>
          </a:xfrm>
          <a:prstGeom prst="rect">
            <a:avLst/>
          </a:prstGeom>
          <a:noFill/>
        </p:spPr>
        <p:txBody>
          <a:bodyPr wrap="square" rtlCol="0">
            <a:spAutoFit/>
          </a:bodyPr>
          <a:lstStyle/>
          <a:p>
            <a:r>
              <a:rPr lang="en-US" sz="2800" dirty="0"/>
              <a:t>For this unit, you will be assessed on the following:</a:t>
            </a:r>
          </a:p>
          <a:p>
            <a:r>
              <a:rPr lang="en-US" sz="2800" dirty="0"/>
              <a:t>Assessment 1 Questions and Answers</a:t>
            </a:r>
          </a:p>
          <a:p>
            <a:r>
              <a:rPr lang="en-US" sz="2800" dirty="0"/>
              <a:t>Assessment 2 Project</a:t>
            </a:r>
          </a:p>
          <a:p>
            <a:r>
              <a:rPr lang="en-US" sz="2800" dirty="0"/>
              <a:t>Assessment 3 Case Studies</a:t>
            </a:r>
          </a:p>
        </p:txBody>
      </p:sp>
    </p:spTree>
    <p:extLst>
      <p:ext uri="{BB962C8B-B14F-4D97-AF65-F5344CB8AC3E}">
        <p14:creationId xmlns:p14="http://schemas.microsoft.com/office/powerpoint/2010/main" val="240360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719951" y="19524"/>
            <a:ext cx="5680301" cy="787742"/>
          </a:xfrm>
        </p:spPr>
        <p:txBody>
          <a:bodyPr>
            <a:normAutofit fontScale="90000"/>
          </a:bodyPr>
          <a:lstStyle/>
          <a:p>
            <a:r>
              <a:rPr lang="en-AU" dirty="0"/>
              <a:t>The  urinary system</a:t>
            </a:r>
            <a:br>
              <a:rPr lang="en-AU" dirty="0"/>
            </a:br>
            <a:r>
              <a:rPr lang="en-AU" sz="2700" dirty="0"/>
              <a:t>Urethra</a:t>
            </a:r>
          </a:p>
        </p:txBody>
      </p:sp>
      <p:sp>
        <p:nvSpPr>
          <p:cNvPr id="4" name="TextBox 3">
            <a:extLst>
              <a:ext uri="{FF2B5EF4-FFF2-40B4-BE49-F238E27FC236}">
                <a16:creationId xmlns:a16="http://schemas.microsoft.com/office/drawing/2014/main" id="{AAFDD277-05FC-19E4-98FF-A0D56B8D5C56}"/>
              </a:ext>
            </a:extLst>
          </p:cNvPr>
          <p:cNvSpPr txBox="1"/>
          <p:nvPr/>
        </p:nvSpPr>
        <p:spPr>
          <a:xfrm>
            <a:off x="0" y="807266"/>
            <a:ext cx="6511699" cy="5509200"/>
          </a:xfrm>
          <a:prstGeom prst="rect">
            <a:avLst/>
          </a:prstGeom>
          <a:noFill/>
        </p:spPr>
        <p:txBody>
          <a:bodyPr wrap="square">
            <a:spAutoFit/>
          </a:bodyPr>
          <a:lstStyle/>
          <a:p>
            <a:pPr marL="342900" indent="-342900">
              <a:buFont typeface="Wingdings" panose="05000000000000000000" pitchFamily="2" charset="2"/>
              <a:buChar char="q"/>
            </a:pPr>
            <a:r>
              <a:rPr lang="en-US" sz="2200" dirty="0"/>
              <a:t>The urethra is a thin-walled tube responsible for conveying urine from the bladder to outside the body.</a:t>
            </a:r>
          </a:p>
          <a:p>
            <a:pPr marL="342900" indent="-342900">
              <a:buFont typeface="Wingdings" panose="05000000000000000000" pitchFamily="2" charset="2"/>
              <a:buChar char="q"/>
            </a:pPr>
            <a:r>
              <a:rPr lang="en-US" sz="2200" dirty="0"/>
              <a:t>It features two sphincters: the </a:t>
            </a:r>
            <a:r>
              <a:rPr lang="en-US" sz="2200" b="1" dirty="0"/>
              <a:t>internal urethral sphincter </a:t>
            </a:r>
            <a:r>
              <a:rPr lang="en-US" sz="2200" dirty="0"/>
              <a:t>at the bladder-urethra junction, and the </a:t>
            </a:r>
            <a:r>
              <a:rPr lang="en-US" sz="2200" b="1" dirty="0"/>
              <a:t>external urethral sphincter </a:t>
            </a:r>
            <a:r>
              <a:rPr lang="en-US" sz="2200" dirty="0"/>
              <a:t>made of skeletal muscle, located in the pelvic floor.</a:t>
            </a:r>
          </a:p>
          <a:p>
            <a:pPr marL="342900" indent="-342900">
              <a:buFont typeface="Wingdings" panose="05000000000000000000" pitchFamily="2" charset="2"/>
              <a:buChar char="q"/>
            </a:pPr>
            <a:r>
              <a:rPr lang="en-US" sz="2200" dirty="0"/>
              <a:t>Both sphincters regulate urine flow and can be controlled voluntarily.</a:t>
            </a:r>
          </a:p>
          <a:p>
            <a:pPr marL="342900" indent="-342900">
              <a:buFont typeface="Wingdings" panose="05000000000000000000" pitchFamily="2" charset="2"/>
              <a:buChar char="q"/>
            </a:pPr>
            <a:r>
              <a:rPr lang="en-US" sz="2200" dirty="0"/>
              <a:t>In females, the urethra is short (3 to 4 cm) and opens externally near the vaginal opening.</a:t>
            </a:r>
          </a:p>
          <a:p>
            <a:pPr marL="342900" indent="-342900">
              <a:buFont typeface="Wingdings" panose="05000000000000000000" pitchFamily="2" charset="2"/>
              <a:buChar char="q"/>
            </a:pPr>
            <a:r>
              <a:rPr lang="en-US" sz="2200" dirty="0"/>
              <a:t>In males, the urethra is longer (about 20 cm) and transports both urine and semen.</a:t>
            </a:r>
          </a:p>
          <a:p>
            <a:pPr marL="342900" indent="-342900">
              <a:buFont typeface="Wingdings" panose="05000000000000000000" pitchFamily="2" charset="2"/>
              <a:buChar char="q"/>
            </a:pPr>
            <a:r>
              <a:rPr lang="en-US" sz="2200" dirty="0"/>
              <a:t>It comprises three parts: the prostatic urethra passing through the prostate gland, the </a:t>
            </a:r>
            <a:r>
              <a:rPr lang="en-US" sz="2200" b="1" dirty="0"/>
              <a:t>membranous urethra </a:t>
            </a:r>
            <a:r>
              <a:rPr lang="en-US" sz="2200" dirty="0"/>
              <a:t>entering the penis, and the spongy urethra extending the length of the penis and opening at its tip.</a:t>
            </a:r>
          </a:p>
        </p:txBody>
      </p:sp>
      <p:pic>
        <p:nvPicPr>
          <p:cNvPr id="7" name="Picture 6">
            <a:extLst>
              <a:ext uri="{FF2B5EF4-FFF2-40B4-BE49-F238E27FC236}">
                <a16:creationId xmlns:a16="http://schemas.microsoft.com/office/drawing/2014/main" id="{15ECE605-339A-3BC2-66C7-001A54E86E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1699" y="3690802"/>
            <a:ext cx="5680301" cy="3167198"/>
          </a:xfrm>
          <a:prstGeom prst="rect">
            <a:avLst/>
          </a:prstGeom>
        </p:spPr>
      </p:pic>
      <p:pic>
        <p:nvPicPr>
          <p:cNvPr id="10" name="Picture 9">
            <a:extLst>
              <a:ext uri="{FF2B5EF4-FFF2-40B4-BE49-F238E27FC236}">
                <a16:creationId xmlns:a16="http://schemas.microsoft.com/office/drawing/2014/main" id="{6EC4FEE5-AC4A-A8E0-B3CC-11818475FE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4450" y="3429001"/>
            <a:ext cx="1057423" cy="261802"/>
          </a:xfrm>
          <a:prstGeom prst="rect">
            <a:avLst/>
          </a:prstGeom>
        </p:spPr>
      </p:pic>
      <p:pic>
        <p:nvPicPr>
          <p:cNvPr id="11268" name="Picture 11267">
            <a:extLst>
              <a:ext uri="{FF2B5EF4-FFF2-40B4-BE49-F238E27FC236}">
                <a16:creationId xmlns:a16="http://schemas.microsoft.com/office/drawing/2014/main" id="{87A0635B-55C6-A1D3-9DC8-7FACC64708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92604" y="0"/>
            <a:ext cx="4369196" cy="4215539"/>
          </a:xfrm>
          <a:prstGeom prst="rect">
            <a:avLst/>
          </a:prstGeom>
        </p:spPr>
      </p:pic>
      <p:sp>
        <p:nvSpPr>
          <p:cNvPr id="3" name="Action Button: Return 2">
            <a:hlinkClick r:id="rId6" action="ppaction://hlinksldjump" highlightClick="1"/>
            <a:extLst>
              <a:ext uri="{FF2B5EF4-FFF2-40B4-BE49-F238E27FC236}">
                <a16:creationId xmlns:a16="http://schemas.microsoft.com/office/drawing/2014/main" id="{3BF0023B-C2E2-EDAA-87D5-364F9B31006F}"/>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3497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68994" y="3075057"/>
            <a:ext cx="4461534" cy="707886"/>
          </a:xfrm>
          <a:prstGeom prst="rect">
            <a:avLst/>
          </a:prstGeom>
          <a:noFill/>
        </p:spPr>
        <p:txBody>
          <a:bodyPr wrap="square">
            <a:spAutoFit/>
          </a:bodyPr>
          <a:lstStyle/>
          <a:p>
            <a:r>
              <a:rPr lang="en-US" sz="2000" dirty="0"/>
              <a:t>Using your knowledge of the urinary system correctly label the diagram.</a:t>
            </a:r>
          </a:p>
        </p:txBody>
      </p:sp>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46987" y="1069432"/>
            <a:ext cx="4107051" cy="1039802"/>
          </a:xfrm>
        </p:spPr>
        <p:txBody>
          <a:bodyPr>
            <a:normAutofit fontScale="90000"/>
          </a:bodyPr>
          <a:lstStyle/>
          <a:p>
            <a:r>
              <a:rPr lang="en-US" dirty="0"/>
              <a:t>10. Labelling activity - the urinary system</a:t>
            </a:r>
            <a:endParaRPr lang="en-AU" dirty="0"/>
          </a:p>
        </p:txBody>
      </p:sp>
      <p:pic>
        <p:nvPicPr>
          <p:cNvPr id="4" name="Picture 3">
            <a:extLst>
              <a:ext uri="{FF2B5EF4-FFF2-40B4-BE49-F238E27FC236}">
                <a16:creationId xmlns:a16="http://schemas.microsoft.com/office/drawing/2014/main" id="{60DB4041-8C9E-B5C1-4AF2-9EBE911E6A55}"/>
              </a:ext>
            </a:extLst>
          </p:cNvPr>
          <p:cNvPicPr>
            <a:picLocks noChangeAspect="1"/>
          </p:cNvPicPr>
          <p:nvPr/>
        </p:nvPicPr>
        <p:blipFill>
          <a:blip r:embed="rId3"/>
          <a:stretch>
            <a:fillRect/>
          </a:stretch>
        </p:blipFill>
        <p:spPr>
          <a:xfrm>
            <a:off x="4530528" y="1069432"/>
            <a:ext cx="7649825" cy="5160886"/>
          </a:xfrm>
          <a:prstGeom prst="rect">
            <a:avLst/>
          </a:prstGeom>
        </p:spPr>
      </p:pic>
      <p:pic>
        <p:nvPicPr>
          <p:cNvPr id="9" name="Picture 8">
            <a:extLst>
              <a:ext uri="{FF2B5EF4-FFF2-40B4-BE49-F238E27FC236}">
                <a16:creationId xmlns:a16="http://schemas.microsoft.com/office/drawing/2014/main" id="{1910A194-22FE-7B90-78C0-9BDFBF96E1C7}"/>
              </a:ext>
            </a:extLst>
          </p:cNvPr>
          <p:cNvPicPr>
            <a:picLocks noChangeAspect="1"/>
          </p:cNvPicPr>
          <p:nvPr/>
        </p:nvPicPr>
        <p:blipFill>
          <a:blip r:embed="rId4"/>
          <a:stretch>
            <a:fillRect/>
          </a:stretch>
        </p:blipFill>
        <p:spPr>
          <a:xfrm>
            <a:off x="4530529" y="0"/>
            <a:ext cx="7649825" cy="6858000"/>
          </a:xfrm>
          <a:prstGeom prst="rect">
            <a:avLst/>
          </a:prstGeom>
        </p:spPr>
      </p:pic>
      <p:pic>
        <p:nvPicPr>
          <p:cNvPr id="3" name="Picture 2" descr="WSC PROGRAMS">
            <a:hlinkClick r:id="rId5" action="ppaction://hlinksldjump"/>
            <a:extLst>
              <a:ext uri="{FF2B5EF4-FFF2-40B4-BE49-F238E27FC236}">
                <a16:creationId xmlns:a16="http://schemas.microsoft.com/office/drawing/2014/main" id="{27760C4D-0063-23D6-429C-EB33AD75315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734800" y="6582731"/>
            <a:ext cx="457200" cy="27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6346554" y="44146"/>
            <a:ext cx="5680301" cy="787742"/>
          </a:xfrm>
        </p:spPr>
        <p:txBody>
          <a:bodyPr>
            <a:normAutofit fontScale="90000"/>
          </a:bodyPr>
          <a:lstStyle/>
          <a:p>
            <a:r>
              <a:rPr lang="en-AU" dirty="0"/>
              <a:t>The  urinary system</a:t>
            </a:r>
            <a:br>
              <a:rPr lang="en-AU" dirty="0"/>
            </a:br>
            <a:r>
              <a:rPr lang="en-US" sz="2700" dirty="0"/>
              <a:t>Disorders of the urinary system</a:t>
            </a:r>
            <a:endParaRPr lang="en-AU" sz="2700" dirty="0"/>
          </a:p>
        </p:txBody>
      </p:sp>
      <p:pic>
        <p:nvPicPr>
          <p:cNvPr id="10" name="Picture 9">
            <a:extLst>
              <a:ext uri="{FF2B5EF4-FFF2-40B4-BE49-F238E27FC236}">
                <a16:creationId xmlns:a16="http://schemas.microsoft.com/office/drawing/2014/main" id="{6EC4FEE5-AC4A-A8E0-B3CC-11818475FE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450" y="3429001"/>
            <a:ext cx="1057423" cy="261802"/>
          </a:xfrm>
          <a:prstGeom prst="rect">
            <a:avLst/>
          </a:prstGeom>
        </p:spPr>
      </p:pic>
      <p:pic>
        <p:nvPicPr>
          <p:cNvPr id="14338" name="Picture 2" descr="symptoms">
            <a:extLst>
              <a:ext uri="{FF2B5EF4-FFF2-40B4-BE49-F238E27FC236}">
                <a16:creationId xmlns:a16="http://schemas.microsoft.com/office/drawing/2014/main" id="{594A0A97-12D4-6260-B6F9-184A872C53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35943" y="1648552"/>
            <a:ext cx="5156057" cy="5209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FDD277-05FC-19E4-98FF-A0D56B8D5C56}"/>
              </a:ext>
            </a:extLst>
          </p:cNvPr>
          <p:cNvSpPr txBox="1"/>
          <p:nvPr/>
        </p:nvSpPr>
        <p:spPr>
          <a:xfrm>
            <a:off x="0" y="0"/>
            <a:ext cx="7129220" cy="6863417"/>
          </a:xfrm>
          <a:prstGeom prst="rect">
            <a:avLst/>
          </a:prstGeom>
          <a:noFill/>
        </p:spPr>
        <p:txBody>
          <a:bodyPr wrap="square">
            <a:spAutoFit/>
          </a:bodyPr>
          <a:lstStyle/>
          <a:p>
            <a:pPr marL="342900" indent="-342900">
              <a:buFont typeface="Wingdings" panose="05000000000000000000" pitchFamily="2" charset="2"/>
              <a:buChar char="q"/>
            </a:pPr>
            <a:r>
              <a:rPr lang="en-US" sz="2200" dirty="0"/>
              <a:t>The urinary system, also known as the renal system, produces, stores, and eliminates urine, which is the fluid waste excreted by the kidneys.</a:t>
            </a:r>
          </a:p>
          <a:p>
            <a:pPr marL="342900" indent="-342900">
              <a:buFont typeface="Wingdings" panose="05000000000000000000" pitchFamily="2" charset="2"/>
              <a:buChar char="q"/>
            </a:pPr>
            <a:r>
              <a:rPr lang="en-US" sz="2200" dirty="0"/>
              <a:t>Common disorders of the urinary system include:</a:t>
            </a:r>
          </a:p>
          <a:p>
            <a:pPr marL="342900" indent="-342900">
              <a:buFont typeface="Wingdings" panose="05000000000000000000" pitchFamily="2" charset="2"/>
              <a:buChar char="q"/>
            </a:pPr>
            <a:r>
              <a:rPr lang="en-US" sz="2200" b="1" dirty="0"/>
              <a:t>Urinary tract infection (UTI), </a:t>
            </a:r>
            <a:r>
              <a:rPr lang="en-US" sz="2200" dirty="0"/>
              <a:t>caused by bacteria entering the urinary tract, leading to symptoms like pain, burning sensation during urination, and blood in the urine. Usually treated with antibiotics.</a:t>
            </a:r>
          </a:p>
          <a:p>
            <a:pPr marL="342900" indent="-342900">
              <a:buFont typeface="Wingdings" panose="05000000000000000000" pitchFamily="2" charset="2"/>
              <a:buChar char="q"/>
            </a:pPr>
            <a:r>
              <a:rPr lang="en-US" sz="2200" b="1" dirty="0"/>
              <a:t>Incontinence, </a:t>
            </a:r>
            <a:r>
              <a:rPr lang="en-US" sz="2200" dirty="0"/>
              <a:t>often due to weakened pelvic floor muscles, resulting in loss of bladder control, particularly common after childbirth, with urine leakage occurring during physical activity or sneezing.</a:t>
            </a:r>
          </a:p>
          <a:p>
            <a:pPr marL="342900" indent="-342900">
              <a:buFont typeface="Wingdings" panose="05000000000000000000" pitchFamily="2" charset="2"/>
              <a:buChar char="q"/>
            </a:pPr>
            <a:r>
              <a:rPr lang="en-US" sz="2200" b="1" dirty="0"/>
              <a:t>Kidney stones</a:t>
            </a:r>
            <a:r>
              <a:rPr lang="en-US" sz="2200" dirty="0"/>
              <a:t>, calcium clumps forming in the urinary tract due to concentrated urine chemicals, causing pain in the back and sides and sometimes requiring antibiotics or surgical removal.</a:t>
            </a:r>
          </a:p>
          <a:p>
            <a:pPr marL="342900" indent="-342900">
              <a:buFont typeface="Wingdings" panose="05000000000000000000" pitchFamily="2" charset="2"/>
              <a:buChar char="q"/>
            </a:pPr>
            <a:r>
              <a:rPr lang="en-US" sz="2200" b="1" dirty="0"/>
              <a:t>Kidney failure</a:t>
            </a:r>
            <a:r>
              <a:rPr lang="en-US" sz="2200" dirty="0"/>
              <a:t>, also known as renal failure or chronic kidney disease, can be temporary or chronic, resulting from the kidneys' inability to filter waste from the blood, often associated with conditions like diabetes and hypertension.</a:t>
            </a:r>
          </a:p>
        </p:txBody>
      </p:sp>
      <p:sp>
        <p:nvSpPr>
          <p:cNvPr id="3" name="TextBox 2">
            <a:extLst>
              <a:ext uri="{FF2B5EF4-FFF2-40B4-BE49-F238E27FC236}">
                <a16:creationId xmlns:a16="http://schemas.microsoft.com/office/drawing/2014/main" id="{F77FF413-566E-7EE2-BBF0-DB047FB18FD6}"/>
              </a:ext>
            </a:extLst>
          </p:cNvPr>
          <p:cNvSpPr txBox="1"/>
          <p:nvPr/>
        </p:nvSpPr>
        <p:spPr>
          <a:xfrm>
            <a:off x="8348334" y="1279220"/>
            <a:ext cx="2856941" cy="369332"/>
          </a:xfrm>
          <a:prstGeom prst="rect">
            <a:avLst/>
          </a:prstGeom>
          <a:noFill/>
        </p:spPr>
        <p:txBody>
          <a:bodyPr wrap="square" rtlCol="0">
            <a:spAutoFit/>
          </a:bodyPr>
          <a:lstStyle/>
          <a:p>
            <a:r>
              <a:rPr lang="en-AU" b="1" i="0" dirty="0">
                <a:solidFill>
                  <a:srgbClr val="FF7900"/>
                </a:solidFill>
                <a:effectLst/>
                <a:highlight>
                  <a:srgbClr val="F5F7FA"/>
                </a:highlight>
                <a:latin typeface="Frutiger"/>
              </a:rPr>
              <a:t>Symptoms of kidney failure</a:t>
            </a:r>
          </a:p>
        </p:txBody>
      </p:sp>
      <p:sp>
        <p:nvSpPr>
          <p:cNvPr id="5" name="Action Button: Return 4">
            <a:hlinkClick r:id="rId5" action="ppaction://hlinksldjump" highlightClick="1"/>
            <a:extLst>
              <a:ext uri="{FF2B5EF4-FFF2-40B4-BE49-F238E27FC236}">
                <a16:creationId xmlns:a16="http://schemas.microsoft.com/office/drawing/2014/main" id="{D9C71A2A-A096-2D70-5177-FA57FB2CA48A}"/>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8005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8386" y="3291365"/>
            <a:ext cx="5827899" cy="1015663"/>
          </a:xfrm>
          <a:prstGeom prst="rect">
            <a:avLst/>
          </a:prstGeom>
          <a:noFill/>
        </p:spPr>
        <p:txBody>
          <a:bodyPr wrap="square">
            <a:spAutoFit/>
          </a:bodyPr>
          <a:lstStyle/>
          <a:p>
            <a:r>
              <a:rPr lang="en-US" sz="2000" dirty="0"/>
              <a:t>The diagram below illustrates the interrelationship between the urinary system and the other body </a:t>
            </a:r>
          </a:p>
          <a:p>
            <a:r>
              <a:rPr lang="en-US" sz="2000" dirty="0"/>
              <a:t>systems.</a:t>
            </a:r>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 y="-15553"/>
            <a:ext cx="5827900" cy="1584779"/>
          </a:xfrm>
        </p:spPr>
        <p:txBody>
          <a:bodyPr>
            <a:normAutofit/>
          </a:bodyPr>
          <a:lstStyle/>
          <a:p>
            <a:r>
              <a:rPr lang="en-AU" dirty="0"/>
              <a:t>The  urinary  system</a:t>
            </a:r>
            <a:br>
              <a:rPr lang="en-AU" dirty="0"/>
            </a:br>
            <a:r>
              <a:rPr lang="en-AU" sz="3200" dirty="0"/>
              <a:t> </a:t>
            </a:r>
            <a:r>
              <a:rPr lang="en-US" sz="3200" dirty="0"/>
              <a:t>Systems in sync - the  urinary system</a:t>
            </a:r>
            <a:endParaRPr lang="en-AU" sz="3200" dirty="0"/>
          </a:p>
        </p:txBody>
      </p:sp>
      <p:pic>
        <p:nvPicPr>
          <p:cNvPr id="4" name="Picture 3">
            <a:extLst>
              <a:ext uri="{FF2B5EF4-FFF2-40B4-BE49-F238E27FC236}">
                <a16:creationId xmlns:a16="http://schemas.microsoft.com/office/drawing/2014/main" id="{6D1DCECF-FAE3-5367-0FA2-B422FCF6D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7900" y="-31051"/>
            <a:ext cx="6033469" cy="6858000"/>
          </a:xfrm>
          <a:prstGeom prst="rect">
            <a:avLst/>
          </a:prstGeom>
        </p:spPr>
      </p:pic>
      <p:sp>
        <p:nvSpPr>
          <p:cNvPr id="5" name="TextBox 4">
            <a:extLst>
              <a:ext uri="{FF2B5EF4-FFF2-40B4-BE49-F238E27FC236}">
                <a16:creationId xmlns:a16="http://schemas.microsoft.com/office/drawing/2014/main" id="{BA2BBC90-A273-3A8C-C42C-090DF4F66D4E}"/>
              </a:ext>
            </a:extLst>
          </p:cNvPr>
          <p:cNvSpPr txBox="1"/>
          <p:nvPr/>
        </p:nvSpPr>
        <p:spPr>
          <a:xfrm>
            <a:off x="9345479" y="1163601"/>
            <a:ext cx="2846522" cy="1061829"/>
          </a:xfrm>
          <a:prstGeom prst="rect">
            <a:avLst/>
          </a:prstGeom>
          <a:noFill/>
          <a:ln w="3175">
            <a:solidFill>
              <a:schemeClr val="tx1"/>
            </a:solidFill>
          </a:ln>
        </p:spPr>
        <p:txBody>
          <a:bodyPr wrap="square" rtlCol="0">
            <a:spAutoFit/>
          </a:bodyPr>
          <a:lstStyle/>
          <a:p>
            <a:pPr algn="ctr"/>
            <a:r>
              <a:rPr lang="en-US" sz="1050" b="1" dirty="0"/>
              <a:t>RESPIRATORY SYSTEM</a:t>
            </a:r>
          </a:p>
          <a:p>
            <a:pPr marL="171450" indent="-171450">
              <a:buFont typeface="Arial" panose="020B0604020202020204" pitchFamily="34" charset="0"/>
              <a:buChar char="•"/>
            </a:pPr>
            <a:r>
              <a:rPr lang="en-US" sz="1050" dirty="0"/>
              <a:t>The urinary system disposes of nitrogenous waste and maintains fluid balance of the blood.</a:t>
            </a:r>
          </a:p>
          <a:p>
            <a:pPr marL="171450" indent="-171450">
              <a:buFont typeface="Arial" panose="020B0604020202020204" pitchFamily="34" charset="0"/>
              <a:buChar char="•"/>
            </a:pPr>
            <a:r>
              <a:rPr lang="en-US" sz="1050" dirty="0"/>
              <a:t>The respiratory system provides oxygen required by the kidney cells.</a:t>
            </a:r>
          </a:p>
        </p:txBody>
      </p:sp>
      <p:sp>
        <p:nvSpPr>
          <p:cNvPr id="8" name="TextBox 7">
            <a:extLst>
              <a:ext uri="{FF2B5EF4-FFF2-40B4-BE49-F238E27FC236}">
                <a16:creationId xmlns:a16="http://schemas.microsoft.com/office/drawing/2014/main" id="{CCF708EE-1F84-2824-0716-FF9A94ED2D2E}"/>
              </a:ext>
            </a:extLst>
          </p:cNvPr>
          <p:cNvSpPr txBox="1"/>
          <p:nvPr/>
        </p:nvSpPr>
        <p:spPr>
          <a:xfrm>
            <a:off x="8992553" y="5780618"/>
            <a:ext cx="3181682" cy="738664"/>
          </a:xfrm>
          <a:prstGeom prst="rect">
            <a:avLst/>
          </a:prstGeom>
          <a:noFill/>
          <a:ln w="3175">
            <a:solidFill>
              <a:schemeClr val="tx1"/>
            </a:solidFill>
          </a:ln>
        </p:spPr>
        <p:txBody>
          <a:bodyPr wrap="square" rtlCol="0">
            <a:spAutoFit/>
          </a:bodyPr>
          <a:lstStyle/>
          <a:p>
            <a:r>
              <a:rPr lang="en-US" sz="1050" b="1" dirty="0"/>
              <a:t>SKELETAL SYSTEM:</a:t>
            </a:r>
          </a:p>
          <a:p>
            <a:pPr marL="171450" indent="-171450">
              <a:buFont typeface="Arial" panose="020B0604020202020204" pitchFamily="34" charset="0"/>
              <a:buChar char="•"/>
            </a:pPr>
            <a:r>
              <a:rPr lang="en-US" sz="1050" dirty="0"/>
              <a:t>The kidneys produce erythropoietin that helps the formation of RBC’s produced in bone marrow.</a:t>
            </a:r>
          </a:p>
          <a:p>
            <a:pPr marL="171450" indent="-171450">
              <a:buFont typeface="Arial" panose="020B0604020202020204" pitchFamily="34" charset="0"/>
              <a:buChar char="•"/>
            </a:pPr>
            <a:r>
              <a:rPr lang="en-US" sz="1050" dirty="0"/>
              <a:t>Bones of the rib cage protect the kidneys.</a:t>
            </a:r>
          </a:p>
        </p:txBody>
      </p:sp>
      <p:sp>
        <p:nvSpPr>
          <p:cNvPr id="9" name="TextBox 8">
            <a:extLst>
              <a:ext uri="{FF2B5EF4-FFF2-40B4-BE49-F238E27FC236}">
                <a16:creationId xmlns:a16="http://schemas.microsoft.com/office/drawing/2014/main" id="{EE539FE4-8E4F-9B11-AFFB-283BF7EC9762}"/>
              </a:ext>
            </a:extLst>
          </p:cNvPr>
          <p:cNvSpPr txBox="1"/>
          <p:nvPr/>
        </p:nvSpPr>
        <p:spPr>
          <a:xfrm>
            <a:off x="5827898" y="564419"/>
            <a:ext cx="2211089" cy="1223412"/>
          </a:xfrm>
          <a:prstGeom prst="rect">
            <a:avLst/>
          </a:prstGeom>
          <a:noFill/>
          <a:ln w="3175">
            <a:solidFill>
              <a:schemeClr val="tx1"/>
            </a:solidFill>
          </a:ln>
        </p:spPr>
        <p:txBody>
          <a:bodyPr wrap="square" rtlCol="0">
            <a:spAutoFit/>
          </a:bodyPr>
          <a:lstStyle/>
          <a:p>
            <a:r>
              <a:rPr lang="en-US" sz="1050" b="1" dirty="0"/>
              <a:t>ENDOCRINE SYSTEM:</a:t>
            </a:r>
          </a:p>
          <a:p>
            <a:pPr marL="171450" indent="-171450">
              <a:buFont typeface="Arial" panose="020B0604020202020204" pitchFamily="34" charset="0"/>
              <a:buChar char="•"/>
            </a:pPr>
            <a:r>
              <a:rPr lang="en-US" sz="1050" dirty="0"/>
              <a:t>The kidneys dispose of wastes and produce the hormone erythropoietin.</a:t>
            </a:r>
          </a:p>
          <a:p>
            <a:pPr marL="171450" indent="-171450">
              <a:buFont typeface="Arial" panose="020B0604020202020204" pitchFamily="34" charset="0"/>
              <a:buChar char="•"/>
            </a:pPr>
            <a:r>
              <a:rPr lang="en-US" sz="1050" dirty="0"/>
              <a:t>The endocrine system produces hormones that help regulate renal reabsorption.</a:t>
            </a:r>
          </a:p>
        </p:txBody>
      </p:sp>
      <p:sp>
        <p:nvSpPr>
          <p:cNvPr id="10" name="TextBox 9">
            <a:extLst>
              <a:ext uri="{FF2B5EF4-FFF2-40B4-BE49-F238E27FC236}">
                <a16:creationId xmlns:a16="http://schemas.microsoft.com/office/drawing/2014/main" id="{87FF51CF-53F5-F2C9-3777-7E8A6174A580}"/>
              </a:ext>
            </a:extLst>
          </p:cNvPr>
          <p:cNvSpPr txBox="1"/>
          <p:nvPr/>
        </p:nvSpPr>
        <p:spPr>
          <a:xfrm>
            <a:off x="5961680" y="4943341"/>
            <a:ext cx="2709618" cy="369332"/>
          </a:xfrm>
          <a:prstGeom prst="rect">
            <a:avLst/>
          </a:prstGeom>
          <a:noFill/>
          <a:ln w="3175">
            <a:solidFill>
              <a:schemeClr val="tx1"/>
            </a:solidFill>
          </a:ln>
        </p:spPr>
        <p:txBody>
          <a:bodyPr wrap="square" rtlCol="0">
            <a:spAutoFit/>
          </a:bodyPr>
          <a:lstStyle/>
          <a:p>
            <a:r>
              <a:rPr lang="en-US" b="1" dirty="0"/>
              <a:t>URINARY SYSTEM</a:t>
            </a:r>
          </a:p>
        </p:txBody>
      </p:sp>
      <p:sp>
        <p:nvSpPr>
          <p:cNvPr id="11" name="TextBox 10">
            <a:extLst>
              <a:ext uri="{FF2B5EF4-FFF2-40B4-BE49-F238E27FC236}">
                <a16:creationId xmlns:a16="http://schemas.microsoft.com/office/drawing/2014/main" id="{F1C8791B-9BE9-8195-5616-F70468ADD65A}"/>
              </a:ext>
            </a:extLst>
          </p:cNvPr>
          <p:cNvSpPr txBox="1"/>
          <p:nvPr/>
        </p:nvSpPr>
        <p:spPr>
          <a:xfrm>
            <a:off x="8992553" y="3950775"/>
            <a:ext cx="3199447" cy="738664"/>
          </a:xfrm>
          <a:prstGeom prst="rect">
            <a:avLst/>
          </a:prstGeom>
          <a:noFill/>
          <a:ln w="3175">
            <a:solidFill>
              <a:schemeClr val="tx1"/>
            </a:solidFill>
          </a:ln>
        </p:spPr>
        <p:txBody>
          <a:bodyPr wrap="square" rtlCol="0">
            <a:spAutoFit/>
          </a:bodyPr>
          <a:lstStyle/>
          <a:p>
            <a:r>
              <a:rPr lang="en-US" sz="1050" b="1" dirty="0"/>
              <a:t>REPRODUCTIVE SYSTEM:</a:t>
            </a:r>
          </a:p>
          <a:p>
            <a:pPr marL="171450" indent="-171450">
              <a:buFont typeface="Arial" panose="020B0604020202020204" pitchFamily="34" charset="0"/>
              <a:buChar char="•"/>
            </a:pPr>
            <a:r>
              <a:rPr lang="en-US" sz="1050" dirty="0"/>
              <a:t>The urinary system disposes of wastes and maintains the fluid balance of the blood to help maintain reproductive organ health.</a:t>
            </a:r>
            <a:endParaRPr lang="en-AU" sz="1050" dirty="0"/>
          </a:p>
        </p:txBody>
      </p:sp>
      <p:sp>
        <p:nvSpPr>
          <p:cNvPr id="12" name="TextBox 11">
            <a:extLst>
              <a:ext uri="{FF2B5EF4-FFF2-40B4-BE49-F238E27FC236}">
                <a16:creationId xmlns:a16="http://schemas.microsoft.com/office/drawing/2014/main" id="{545E0D4A-A866-4298-9D88-B201AA4574F3}"/>
              </a:ext>
            </a:extLst>
          </p:cNvPr>
          <p:cNvSpPr txBox="1"/>
          <p:nvPr/>
        </p:nvSpPr>
        <p:spPr>
          <a:xfrm>
            <a:off x="9748434" y="92992"/>
            <a:ext cx="2443566" cy="900246"/>
          </a:xfrm>
          <a:prstGeom prst="rect">
            <a:avLst/>
          </a:prstGeom>
          <a:noFill/>
          <a:ln w="3175">
            <a:solidFill>
              <a:schemeClr val="tx1"/>
            </a:solidFill>
          </a:ln>
        </p:spPr>
        <p:txBody>
          <a:bodyPr wrap="square" rtlCol="0">
            <a:spAutoFit/>
          </a:bodyPr>
          <a:lstStyle/>
          <a:p>
            <a:r>
              <a:rPr lang="en-AU" sz="1050" b="1" dirty="0"/>
              <a:t>NERVOUS SYSTEM:</a:t>
            </a:r>
          </a:p>
          <a:p>
            <a:pPr marL="171450" indent="-171450">
              <a:buFont typeface="Arial" panose="020B0604020202020204" pitchFamily="34" charset="0"/>
              <a:buChar char="•"/>
            </a:pPr>
            <a:r>
              <a:rPr lang="en-US" sz="1050" dirty="0"/>
              <a:t>The kidneys remove nitrogenous waste. They also reabsorb nutrients such as potassium and sodium that are essential for healthy nerve function.</a:t>
            </a:r>
            <a:endParaRPr lang="en-AU" sz="1050" dirty="0"/>
          </a:p>
        </p:txBody>
      </p:sp>
      <p:sp>
        <p:nvSpPr>
          <p:cNvPr id="14" name="TextBox 13">
            <a:extLst>
              <a:ext uri="{FF2B5EF4-FFF2-40B4-BE49-F238E27FC236}">
                <a16:creationId xmlns:a16="http://schemas.microsoft.com/office/drawing/2014/main" id="{C502EFF1-406F-68ED-0367-0829B4E5404E}"/>
              </a:ext>
            </a:extLst>
          </p:cNvPr>
          <p:cNvSpPr txBox="1"/>
          <p:nvPr/>
        </p:nvSpPr>
        <p:spPr>
          <a:xfrm>
            <a:off x="9001930" y="4718142"/>
            <a:ext cx="3190070" cy="900246"/>
          </a:xfrm>
          <a:prstGeom prst="rect">
            <a:avLst/>
          </a:prstGeom>
          <a:noFill/>
          <a:ln w="3175">
            <a:solidFill>
              <a:schemeClr val="tx1"/>
            </a:solidFill>
          </a:ln>
        </p:spPr>
        <p:txBody>
          <a:bodyPr wrap="square" rtlCol="0">
            <a:spAutoFit/>
          </a:bodyPr>
          <a:lstStyle/>
          <a:p>
            <a:pPr algn="ctr"/>
            <a:r>
              <a:rPr lang="en-US" sz="1050" b="1" dirty="0"/>
              <a:t>INTEGUMENTARY (SKIN) SYSTEM:</a:t>
            </a:r>
          </a:p>
          <a:p>
            <a:pPr marL="171450" indent="-171450">
              <a:buFont typeface="Arial" panose="020B0604020202020204" pitchFamily="34" charset="0"/>
              <a:buChar char="•"/>
            </a:pPr>
            <a:r>
              <a:rPr lang="en-US" sz="1050" dirty="0"/>
              <a:t>The urinary system disposes of waste and toxin absorbed through the skin. </a:t>
            </a:r>
          </a:p>
          <a:p>
            <a:pPr marL="171450" indent="-171450">
              <a:buFont typeface="Arial" panose="020B0604020202020204" pitchFamily="34" charset="0"/>
              <a:buChar char="•"/>
            </a:pPr>
            <a:r>
              <a:rPr lang="en-US" sz="1050" dirty="0"/>
              <a:t>The skin </a:t>
            </a:r>
            <a:r>
              <a:rPr lang="en-US" sz="1050" dirty="0" err="1"/>
              <a:t>synthesises</a:t>
            </a:r>
            <a:r>
              <a:rPr lang="en-US" sz="1050" dirty="0"/>
              <a:t> vitamin D needed for calcium absorption in the kidneys.</a:t>
            </a:r>
            <a:endParaRPr lang="en-AU" sz="1050" dirty="0"/>
          </a:p>
        </p:txBody>
      </p:sp>
      <p:sp>
        <p:nvSpPr>
          <p:cNvPr id="15" name="TextBox 14">
            <a:extLst>
              <a:ext uri="{FF2B5EF4-FFF2-40B4-BE49-F238E27FC236}">
                <a16:creationId xmlns:a16="http://schemas.microsoft.com/office/drawing/2014/main" id="{289B1DDF-3FB6-22C0-A3D6-048CBA647DFE}"/>
              </a:ext>
            </a:extLst>
          </p:cNvPr>
          <p:cNvSpPr txBox="1"/>
          <p:nvPr/>
        </p:nvSpPr>
        <p:spPr>
          <a:xfrm>
            <a:off x="5497268" y="5935907"/>
            <a:ext cx="3504662" cy="738664"/>
          </a:xfrm>
          <a:prstGeom prst="rect">
            <a:avLst/>
          </a:prstGeom>
          <a:noFill/>
          <a:ln w="3175">
            <a:solidFill>
              <a:schemeClr val="tx1"/>
            </a:solidFill>
          </a:ln>
        </p:spPr>
        <p:txBody>
          <a:bodyPr wrap="square" rtlCol="0">
            <a:spAutoFit/>
          </a:bodyPr>
          <a:lstStyle/>
          <a:p>
            <a:r>
              <a:rPr lang="en-AU" sz="1050" b="1" dirty="0"/>
              <a:t>MUSCULAR SYSTEM</a:t>
            </a:r>
          </a:p>
          <a:p>
            <a:pPr marL="171450" indent="-171450">
              <a:buFont typeface="Arial" panose="020B0604020202020204" pitchFamily="34" charset="0"/>
              <a:buChar char="•"/>
            </a:pPr>
            <a:r>
              <a:rPr lang="en-US" sz="1050" dirty="0"/>
              <a:t>The urinary system disposes of wastes generated by muscular activity.</a:t>
            </a:r>
          </a:p>
          <a:p>
            <a:pPr marL="171450" indent="-171450">
              <a:buFont typeface="Arial" panose="020B0604020202020204" pitchFamily="34" charset="0"/>
              <a:buChar char="•"/>
            </a:pPr>
            <a:r>
              <a:rPr lang="en-US" sz="1050" dirty="0"/>
              <a:t>Skeletal muscle of the pelvic floor supports the bladder.</a:t>
            </a:r>
            <a:endParaRPr lang="en-AU" sz="1050" dirty="0"/>
          </a:p>
        </p:txBody>
      </p:sp>
      <p:sp>
        <p:nvSpPr>
          <p:cNvPr id="16" name="TextBox 15">
            <a:extLst>
              <a:ext uri="{FF2B5EF4-FFF2-40B4-BE49-F238E27FC236}">
                <a16:creationId xmlns:a16="http://schemas.microsoft.com/office/drawing/2014/main" id="{3B363C32-7DB1-F87C-A26D-D8E1B115F87D}"/>
              </a:ext>
            </a:extLst>
          </p:cNvPr>
          <p:cNvSpPr txBox="1"/>
          <p:nvPr/>
        </p:nvSpPr>
        <p:spPr>
          <a:xfrm>
            <a:off x="5822734" y="1797803"/>
            <a:ext cx="2394166" cy="1223412"/>
          </a:xfrm>
          <a:prstGeom prst="rect">
            <a:avLst/>
          </a:prstGeom>
          <a:noFill/>
          <a:ln w="3175">
            <a:solidFill>
              <a:schemeClr val="tx1"/>
            </a:solidFill>
          </a:ln>
        </p:spPr>
        <p:txBody>
          <a:bodyPr wrap="square" rtlCol="0">
            <a:spAutoFit/>
          </a:bodyPr>
          <a:lstStyle/>
          <a:p>
            <a:r>
              <a:rPr lang="en-US" sz="1050" b="1" dirty="0"/>
              <a:t>LYMPHATIC SYSTEM:</a:t>
            </a:r>
          </a:p>
          <a:p>
            <a:pPr marL="171450" indent="-171450">
              <a:buFont typeface="Arial" panose="020B0604020202020204" pitchFamily="34" charset="0"/>
              <a:buChar char="•"/>
            </a:pPr>
            <a:r>
              <a:rPr lang="en-US" sz="1050" dirty="0"/>
              <a:t>The urinary system disposes of nitrogenous wastes and toxins filtered by the lymph nodes.</a:t>
            </a:r>
          </a:p>
          <a:p>
            <a:pPr marL="171450" indent="-171450">
              <a:buFont typeface="Arial" panose="020B0604020202020204" pitchFamily="34" charset="0"/>
              <a:buChar char="•"/>
            </a:pPr>
            <a:r>
              <a:rPr lang="en-US" sz="1050" dirty="0"/>
              <a:t>The lymphatic system produces immune cells that protect urinary organs from infection and cancer.</a:t>
            </a:r>
            <a:endParaRPr lang="en-AU" sz="1050" dirty="0"/>
          </a:p>
        </p:txBody>
      </p:sp>
      <p:sp>
        <p:nvSpPr>
          <p:cNvPr id="17" name="TextBox 16">
            <a:extLst>
              <a:ext uri="{FF2B5EF4-FFF2-40B4-BE49-F238E27FC236}">
                <a16:creationId xmlns:a16="http://schemas.microsoft.com/office/drawing/2014/main" id="{8D0CEBD8-A35D-18B3-AEEE-E49621BBA569}"/>
              </a:ext>
            </a:extLst>
          </p:cNvPr>
          <p:cNvSpPr txBox="1"/>
          <p:nvPr/>
        </p:nvSpPr>
        <p:spPr>
          <a:xfrm>
            <a:off x="5833064" y="3343581"/>
            <a:ext cx="2241553" cy="1546577"/>
          </a:xfrm>
          <a:prstGeom prst="rect">
            <a:avLst/>
          </a:prstGeom>
          <a:noFill/>
          <a:ln w="3175">
            <a:solidFill>
              <a:schemeClr val="tx1"/>
            </a:solidFill>
          </a:ln>
        </p:spPr>
        <p:txBody>
          <a:bodyPr wrap="square" rtlCol="0">
            <a:spAutoFit/>
          </a:bodyPr>
          <a:lstStyle/>
          <a:p>
            <a:r>
              <a:rPr lang="en-US" sz="1050" b="1" dirty="0"/>
              <a:t>DIGESTIVE SYSTEM:</a:t>
            </a:r>
          </a:p>
          <a:p>
            <a:pPr marL="171450" indent="-171450">
              <a:buFont typeface="Arial" panose="020B0604020202020204" pitchFamily="34" charset="0"/>
              <a:buChar char="•"/>
            </a:pPr>
            <a:r>
              <a:rPr lang="en-US" sz="1050" dirty="0"/>
              <a:t>The urinary system disposes of nitrogenous waste and maintains fluid balance of the blood. It also activates vitamin D, which can then be used for calcium absorption. </a:t>
            </a:r>
          </a:p>
          <a:p>
            <a:pPr marL="171450" indent="-171450">
              <a:buFont typeface="Arial" panose="020B0604020202020204" pitchFamily="34" charset="0"/>
              <a:buChar char="•"/>
            </a:pPr>
            <a:r>
              <a:rPr lang="en-US" sz="1050" dirty="0"/>
              <a:t>The digestive system provides nutrients for healthy kidney function.</a:t>
            </a:r>
          </a:p>
        </p:txBody>
      </p:sp>
      <p:sp>
        <p:nvSpPr>
          <p:cNvPr id="18" name="TextBox 17">
            <a:extLst>
              <a:ext uri="{FF2B5EF4-FFF2-40B4-BE49-F238E27FC236}">
                <a16:creationId xmlns:a16="http://schemas.microsoft.com/office/drawing/2014/main" id="{534FD08B-1991-6CA3-0502-B7CF0913D316}"/>
              </a:ext>
            </a:extLst>
          </p:cNvPr>
          <p:cNvSpPr txBox="1"/>
          <p:nvPr/>
        </p:nvSpPr>
        <p:spPr>
          <a:xfrm>
            <a:off x="9467199" y="2364912"/>
            <a:ext cx="2707036" cy="1384995"/>
          </a:xfrm>
          <a:prstGeom prst="rect">
            <a:avLst/>
          </a:prstGeom>
          <a:noFill/>
          <a:ln w="3175">
            <a:solidFill>
              <a:schemeClr val="tx1"/>
            </a:solidFill>
          </a:ln>
        </p:spPr>
        <p:txBody>
          <a:bodyPr wrap="square" rtlCol="0">
            <a:spAutoFit/>
          </a:bodyPr>
          <a:lstStyle/>
          <a:p>
            <a:r>
              <a:rPr lang="en-AU" sz="1050" b="1" dirty="0"/>
              <a:t>CARDIOVASCULAR  SYSTEM</a:t>
            </a:r>
          </a:p>
          <a:p>
            <a:pPr marL="171450" indent="-171450">
              <a:buFont typeface="Arial" panose="020B0604020202020204" pitchFamily="34" charset="0"/>
              <a:buChar char="•"/>
            </a:pPr>
            <a:r>
              <a:rPr lang="en-US" sz="1050" dirty="0"/>
              <a:t>The urinary system disposes of wastes and regulates fluid balance of the blood. It also reabsorbs calcium, potassium and sodium that are needed for blood pressure regulation and normal heart function.</a:t>
            </a:r>
          </a:p>
          <a:p>
            <a:pPr marL="171450" indent="-171450">
              <a:buFont typeface="Arial" panose="020B0604020202020204" pitchFamily="34" charset="0"/>
              <a:buChar char="•"/>
            </a:pPr>
            <a:r>
              <a:rPr lang="en-US" sz="1050" dirty="0"/>
              <a:t>The CV provides the necessary blood pressure required for glomerular filtration.</a:t>
            </a:r>
            <a:endParaRPr lang="en-AU" sz="1050" dirty="0"/>
          </a:p>
        </p:txBody>
      </p:sp>
      <p:sp>
        <p:nvSpPr>
          <p:cNvPr id="2" name="Action Button: Return 1">
            <a:hlinkClick r:id="rId4" action="ppaction://hlinksldjump" highlightClick="1"/>
            <a:extLst>
              <a:ext uri="{FF2B5EF4-FFF2-40B4-BE49-F238E27FC236}">
                <a16:creationId xmlns:a16="http://schemas.microsoft.com/office/drawing/2014/main" id="{39B89EB3-C2F0-FEC4-F6B1-E2CFEAA03018}"/>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47990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8</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5262979"/>
          </a:xfrm>
          <a:prstGeom prst="rect">
            <a:avLst/>
          </a:prstGeom>
          <a:noFill/>
        </p:spPr>
        <p:txBody>
          <a:bodyPr wrap="square">
            <a:spAutoFit/>
          </a:bodyPr>
          <a:lstStyle/>
          <a:p>
            <a:r>
              <a:rPr lang="en-US" sz="2400" dirty="0">
                <a:solidFill>
                  <a:srgbClr val="0070C0"/>
                </a:solidFill>
              </a:rPr>
              <a:t>1. Describe the function of the urinary system.</a:t>
            </a:r>
          </a:p>
          <a:p>
            <a:r>
              <a:rPr lang="en-US" sz="2400" dirty="0"/>
              <a:t>The urinary or renal system works to filter toxins and other substances from our internal fluids.</a:t>
            </a:r>
          </a:p>
          <a:p>
            <a:r>
              <a:rPr lang="en-US" sz="2400" dirty="0">
                <a:solidFill>
                  <a:srgbClr val="0070C0"/>
                </a:solidFill>
              </a:rPr>
              <a:t>2. Outline the process of ‘fluid homeostasis’.</a:t>
            </a:r>
          </a:p>
          <a:p>
            <a:r>
              <a:rPr lang="en-US" sz="2400" dirty="0"/>
              <a:t>Every day the urinary system filters </a:t>
            </a:r>
            <a:r>
              <a:rPr lang="en-US" sz="2400" dirty="0" err="1"/>
              <a:t>litres</a:t>
            </a:r>
            <a:r>
              <a:rPr lang="en-US" sz="2400" dirty="0"/>
              <a:t> of fluid from the bloodstream. It then processes the fluid </a:t>
            </a:r>
          </a:p>
          <a:p>
            <a:r>
              <a:rPr lang="en-US" sz="2400" dirty="0"/>
              <a:t>allowing waste and ions to leave the body in urine, while returning needed substances to the blood.</a:t>
            </a:r>
          </a:p>
          <a:p>
            <a:r>
              <a:rPr lang="en-US" sz="2400" dirty="0">
                <a:solidFill>
                  <a:srgbClr val="0070C0"/>
                </a:solidFill>
              </a:rPr>
              <a:t>3. Identify the other body systems that perform a similar function to the urinary system.</a:t>
            </a:r>
          </a:p>
          <a:p>
            <a:r>
              <a:rPr lang="en-US" sz="2400" dirty="0"/>
              <a:t>Lymphatic system and the digestive system.</a:t>
            </a:r>
          </a:p>
          <a:p>
            <a:r>
              <a:rPr lang="en-US" sz="2400" dirty="0">
                <a:solidFill>
                  <a:srgbClr val="0070C0"/>
                </a:solidFill>
              </a:rPr>
              <a:t>4. Identify the structure responsible for urine formation.</a:t>
            </a:r>
          </a:p>
          <a:p>
            <a:r>
              <a:rPr lang="en-US" sz="2400" dirty="0"/>
              <a:t>The kidneys are responsible for eliminating and excreting wastes, toxins and drugs from the body. </a:t>
            </a:r>
          </a:p>
          <a:p>
            <a:r>
              <a:rPr lang="en-US" sz="2400" dirty="0"/>
              <a:t>They do this by producing urine.</a:t>
            </a:r>
          </a:p>
          <a:p>
            <a:r>
              <a:rPr lang="en-US" sz="2400" dirty="0">
                <a:solidFill>
                  <a:srgbClr val="0070C0"/>
                </a:solidFill>
              </a:rPr>
              <a:t>5. Describe the difference between the male and female urethra.</a:t>
            </a:r>
          </a:p>
          <a:p>
            <a:r>
              <a:rPr lang="en-US" sz="2400" dirty="0"/>
              <a:t>In females, the urethra is short, only 3 to 4 cm long. The external urethra opens to the outside to </a:t>
            </a:r>
          </a:p>
          <a:p>
            <a:r>
              <a:rPr lang="en-US" sz="2400" dirty="0"/>
              <a:t>the opening of the vagina. In males the urethra is much longer, about 20cm in length and  transports both urine and semen.</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FA9A9A9-B5D2-998A-62DA-16656EB878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1621964"/>
            <a:ext cx="12192000" cy="435886"/>
          </a:xfrm>
          <a:prstGeom prst="rect">
            <a:avLst/>
          </a:prstGeom>
        </p:spPr>
      </p:pic>
      <p:pic>
        <p:nvPicPr>
          <p:cNvPr id="3" name="Picture 2">
            <a:extLst>
              <a:ext uri="{FF2B5EF4-FFF2-40B4-BE49-F238E27FC236}">
                <a16:creationId xmlns:a16="http://schemas.microsoft.com/office/drawing/2014/main" id="{59900F26-5A5A-9A30-2FF7-1FFA2DB4C9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2351420"/>
            <a:ext cx="12192000" cy="738609"/>
          </a:xfrm>
          <a:prstGeom prst="rect">
            <a:avLst/>
          </a:prstGeom>
        </p:spPr>
      </p:pic>
      <p:pic>
        <p:nvPicPr>
          <p:cNvPr id="5" name="Picture 4">
            <a:extLst>
              <a:ext uri="{FF2B5EF4-FFF2-40B4-BE49-F238E27FC236}">
                <a16:creationId xmlns:a16="http://schemas.microsoft.com/office/drawing/2014/main" id="{E7390287-BC51-4F61-419C-3F5D0FD972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3432958"/>
            <a:ext cx="12192000" cy="435886"/>
          </a:xfrm>
          <a:prstGeom prst="rect">
            <a:avLst/>
          </a:prstGeom>
        </p:spPr>
      </p:pic>
      <p:pic>
        <p:nvPicPr>
          <p:cNvPr id="10" name="Picture 9">
            <a:extLst>
              <a:ext uri="{FF2B5EF4-FFF2-40B4-BE49-F238E27FC236}">
                <a16:creationId xmlns:a16="http://schemas.microsoft.com/office/drawing/2014/main" id="{3EFD6F1E-EEA6-428C-D40F-3B8D05F184C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4211772"/>
            <a:ext cx="12192000" cy="689251"/>
          </a:xfrm>
          <a:prstGeom prst="rect">
            <a:avLst/>
          </a:prstGeom>
        </p:spPr>
      </p:pic>
      <p:pic>
        <p:nvPicPr>
          <p:cNvPr id="11" name="Picture 10">
            <a:extLst>
              <a:ext uri="{FF2B5EF4-FFF2-40B4-BE49-F238E27FC236}">
                <a16:creationId xmlns:a16="http://schemas.microsoft.com/office/drawing/2014/main" id="{09312CEE-AD31-A3DC-86B8-DDA1997E61B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5287681"/>
            <a:ext cx="12192000" cy="1184419"/>
          </a:xfrm>
          <a:prstGeom prst="rect">
            <a:avLst/>
          </a:prstGeom>
        </p:spPr>
      </p:pic>
      <p:pic>
        <p:nvPicPr>
          <p:cNvPr id="7" name="Picture 2" descr="Premium Background Checks - CheckPoint Screening">
            <a:hlinkClick r:id="rId5" action="ppaction://hlinksldjump"/>
            <a:extLst>
              <a:ext uri="{FF2B5EF4-FFF2-40B4-BE49-F238E27FC236}">
                <a16:creationId xmlns:a16="http://schemas.microsoft.com/office/drawing/2014/main" id="{4D7DB345-B185-9D09-3D9A-CB322656A1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06694" y="6450090"/>
            <a:ext cx="863599" cy="41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9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8</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1938992"/>
          </a:xfrm>
          <a:prstGeom prst="rect">
            <a:avLst/>
          </a:prstGeom>
          <a:noFill/>
        </p:spPr>
        <p:txBody>
          <a:bodyPr wrap="square">
            <a:spAutoFit/>
          </a:bodyPr>
          <a:lstStyle/>
          <a:p>
            <a:r>
              <a:rPr lang="en-US" sz="2400" dirty="0">
                <a:solidFill>
                  <a:srgbClr val="0070C0"/>
                </a:solidFill>
              </a:rPr>
              <a:t>6. Identify the structures of the urethra that allows us to have conscious control over when we </a:t>
            </a:r>
          </a:p>
          <a:p>
            <a:r>
              <a:rPr lang="en-US" sz="2400" dirty="0">
                <a:solidFill>
                  <a:srgbClr val="0070C0"/>
                </a:solidFill>
              </a:rPr>
              <a:t>urinate.</a:t>
            </a:r>
          </a:p>
          <a:p>
            <a:r>
              <a:rPr lang="en-US" sz="2400" dirty="0"/>
              <a:t>A second structure called the external urethral sphincter is made of skeletal muscle and is located </a:t>
            </a:r>
          </a:p>
          <a:p>
            <a:r>
              <a:rPr lang="en-US" sz="2400" dirty="0"/>
              <a:t>as the urethra passes through the pelvic floor. This sphincter is under voluntary control, which means that we can consciously control when we release urine.</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FA9A9A9-B5D2-998A-62DA-16656EB878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03" y="1991197"/>
            <a:ext cx="12192000" cy="1270166"/>
          </a:xfrm>
          <a:prstGeom prst="rect">
            <a:avLst/>
          </a:prstGeom>
        </p:spPr>
      </p:pic>
      <p:pic>
        <p:nvPicPr>
          <p:cNvPr id="3" name="Picture 2" descr="Premium Background Checks - CheckPoint Screening">
            <a:hlinkClick r:id="rId5" action="ppaction://hlinksldjump"/>
            <a:extLst>
              <a:ext uri="{FF2B5EF4-FFF2-40B4-BE49-F238E27FC236}">
                <a16:creationId xmlns:a16="http://schemas.microsoft.com/office/drawing/2014/main" id="{CEA0D10C-72A8-F26E-E0B3-E784C822BA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06694" y="6450090"/>
            <a:ext cx="863599" cy="41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64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8</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5632311"/>
          </a:xfrm>
          <a:prstGeom prst="rect">
            <a:avLst/>
          </a:prstGeom>
          <a:noFill/>
        </p:spPr>
        <p:txBody>
          <a:bodyPr wrap="square">
            <a:spAutoFit/>
          </a:bodyPr>
          <a:lstStyle/>
          <a:p>
            <a:r>
              <a:rPr lang="en-US" sz="2400" dirty="0">
                <a:solidFill>
                  <a:srgbClr val="0070C0"/>
                </a:solidFill>
              </a:rPr>
              <a:t>7. Describe how the urinary system interacts with the following body systems:</a:t>
            </a:r>
          </a:p>
          <a:p>
            <a:r>
              <a:rPr lang="en-US" sz="2400" dirty="0">
                <a:solidFill>
                  <a:srgbClr val="0070C0"/>
                </a:solidFill>
              </a:rPr>
              <a:t>• Cardiovascular system</a:t>
            </a:r>
          </a:p>
          <a:p>
            <a:r>
              <a:rPr lang="en-US" sz="2400" dirty="0"/>
              <a:t>o The urinary system disposes of wastes and regulates fluid balance of the blood. It also reabsorbs calcium, potassium and sodium that are needed for blood pressure regulation and normal heart function. The CV provides the necessary blood pressure required for glomerular filtration</a:t>
            </a:r>
          </a:p>
          <a:p>
            <a:r>
              <a:rPr lang="en-US" sz="2400" dirty="0">
                <a:solidFill>
                  <a:srgbClr val="0070C0"/>
                </a:solidFill>
              </a:rPr>
              <a:t>• Lymphatic system</a:t>
            </a:r>
          </a:p>
          <a:p>
            <a:r>
              <a:rPr lang="en-US" sz="2400" dirty="0"/>
              <a:t>o The urinary system disposes of nitrogenous wastes and toxins filtered by the lymph nodes. The lymphatic system produces immune cells that protect urinary organs from infection and cancer</a:t>
            </a:r>
          </a:p>
          <a:p>
            <a:r>
              <a:rPr lang="en-US" sz="2400" dirty="0">
                <a:solidFill>
                  <a:srgbClr val="0070C0"/>
                </a:solidFill>
              </a:rPr>
              <a:t>• Nervous system</a:t>
            </a:r>
          </a:p>
          <a:p>
            <a:r>
              <a:rPr lang="en-US" sz="2400" dirty="0"/>
              <a:t>o The urinary system disposes of nitrogenous wastes and toxins filtered by the lymph nodes. The lymphatic system produces immune cells that protect urinary organs from infection and cancer</a:t>
            </a:r>
          </a:p>
          <a:p>
            <a:r>
              <a:rPr lang="en-US" sz="2400" dirty="0">
                <a:solidFill>
                  <a:srgbClr val="0070C0"/>
                </a:solidFill>
              </a:rPr>
              <a:t>• Endocrine system</a:t>
            </a:r>
          </a:p>
          <a:p>
            <a:r>
              <a:rPr lang="en-US" sz="2400" dirty="0"/>
              <a:t>o The kidneys dispose of wastes and produce the hormone erythropoietin. The endocrine system produces hormones that help regulate renal reabsorption.</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FA9A9A9-B5D2-998A-62DA-16656EB878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2019123"/>
            <a:ext cx="12192000" cy="1375592"/>
          </a:xfrm>
          <a:prstGeom prst="rect">
            <a:avLst/>
          </a:prstGeom>
        </p:spPr>
      </p:pic>
      <p:pic>
        <p:nvPicPr>
          <p:cNvPr id="3" name="Picture 2">
            <a:extLst>
              <a:ext uri="{FF2B5EF4-FFF2-40B4-BE49-F238E27FC236}">
                <a16:creationId xmlns:a16="http://schemas.microsoft.com/office/drawing/2014/main" id="{396FB6E1-9FAB-FF59-A52C-E52DDE6E19F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3807333"/>
            <a:ext cx="12192000" cy="796503"/>
          </a:xfrm>
          <a:prstGeom prst="rect">
            <a:avLst/>
          </a:prstGeom>
        </p:spPr>
      </p:pic>
      <p:pic>
        <p:nvPicPr>
          <p:cNvPr id="5" name="Picture 4">
            <a:extLst>
              <a:ext uri="{FF2B5EF4-FFF2-40B4-BE49-F238E27FC236}">
                <a16:creationId xmlns:a16="http://schemas.microsoft.com/office/drawing/2014/main" id="{288233B6-ADF5-DB76-BE0D-DE0F6A32809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4900131"/>
            <a:ext cx="12192000" cy="796502"/>
          </a:xfrm>
          <a:prstGeom prst="rect">
            <a:avLst/>
          </a:prstGeom>
        </p:spPr>
      </p:pic>
      <p:pic>
        <p:nvPicPr>
          <p:cNvPr id="7" name="Picture 6">
            <a:extLst>
              <a:ext uri="{FF2B5EF4-FFF2-40B4-BE49-F238E27FC236}">
                <a16:creationId xmlns:a16="http://schemas.microsoft.com/office/drawing/2014/main" id="{B36ADB31-6C75-2226-A70B-1A2BB97255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6051090"/>
            <a:ext cx="12192000" cy="806910"/>
          </a:xfrm>
          <a:prstGeom prst="rect">
            <a:avLst/>
          </a:prstGeom>
        </p:spPr>
      </p:pic>
      <p:pic>
        <p:nvPicPr>
          <p:cNvPr id="9" name="Picture 2" descr="Premium Background Checks - CheckPoint Screening">
            <a:hlinkClick r:id="rId5" action="ppaction://hlinksldjump"/>
            <a:extLst>
              <a:ext uri="{FF2B5EF4-FFF2-40B4-BE49-F238E27FC236}">
                <a16:creationId xmlns:a16="http://schemas.microsoft.com/office/drawing/2014/main" id="{627D046A-6F37-4C54-0F7A-55806B2F8A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06694" y="6450090"/>
            <a:ext cx="863599" cy="41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3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719951" y="19524"/>
            <a:ext cx="5680301" cy="787742"/>
          </a:xfrm>
        </p:spPr>
        <p:txBody>
          <a:bodyPr>
            <a:normAutofit/>
          </a:bodyPr>
          <a:lstStyle/>
          <a:p>
            <a:r>
              <a:rPr lang="en-AU" dirty="0"/>
              <a:t>The  reproductive system</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1184113"/>
            <a:ext cx="12192000" cy="5170646"/>
          </a:xfrm>
          <a:prstGeom prst="rect">
            <a:avLst/>
          </a:prstGeom>
          <a:noFill/>
        </p:spPr>
        <p:txBody>
          <a:bodyPr wrap="square">
            <a:spAutoFit/>
          </a:bodyPr>
          <a:lstStyle/>
          <a:p>
            <a:pPr marL="342900" indent="-342900">
              <a:buFont typeface="Wingdings" panose="05000000000000000000" pitchFamily="2" charset="2"/>
              <a:buChar char="q"/>
            </a:pPr>
            <a:r>
              <a:rPr lang="en-US" sz="2200" dirty="0"/>
              <a:t>The main function of the reproductive system is to reproduce or produce babies.</a:t>
            </a:r>
          </a:p>
          <a:p>
            <a:pPr marL="342900" indent="-342900">
              <a:buFont typeface="Wingdings" panose="05000000000000000000" pitchFamily="2" charset="2"/>
              <a:buChar char="q"/>
            </a:pPr>
            <a:r>
              <a:rPr lang="en-US" sz="2200" dirty="0"/>
              <a:t>Unlike most other body systems that function continuously, the reproductive system starts functioning at puberty.</a:t>
            </a:r>
          </a:p>
          <a:p>
            <a:pPr marL="342900" indent="-342900">
              <a:buFont typeface="Wingdings" panose="05000000000000000000" pitchFamily="2" charset="2"/>
              <a:buChar char="q"/>
            </a:pPr>
            <a:r>
              <a:rPr lang="en-US" sz="2200" dirty="0"/>
              <a:t>The reproductive system has four functions:</a:t>
            </a:r>
          </a:p>
          <a:p>
            <a:pPr marL="457200" indent="-457200">
              <a:buFont typeface="+mj-lt"/>
              <a:buAutoNum type="arabicPeriod"/>
            </a:pPr>
            <a:r>
              <a:rPr lang="en-US" sz="2200" dirty="0"/>
              <a:t>Producing egg and sperm cells.</a:t>
            </a:r>
          </a:p>
          <a:p>
            <a:pPr marL="457200" indent="-457200">
              <a:buFont typeface="+mj-lt"/>
              <a:buAutoNum type="arabicPeriod"/>
            </a:pPr>
            <a:r>
              <a:rPr lang="en-US" sz="2200" dirty="0"/>
              <a:t>Transporting and caring for these cells.</a:t>
            </a:r>
          </a:p>
          <a:p>
            <a:pPr marL="457200" indent="-457200">
              <a:buFont typeface="+mj-lt"/>
              <a:buAutoNum type="arabicPeriod"/>
            </a:pPr>
            <a:r>
              <a:rPr lang="en-US" sz="2200" dirty="0"/>
              <a:t>Supporting the development of offspring (children).</a:t>
            </a:r>
          </a:p>
          <a:p>
            <a:pPr marL="457200" indent="-457200">
              <a:buFont typeface="+mj-lt"/>
              <a:buAutoNum type="arabicPeriod"/>
            </a:pPr>
            <a:r>
              <a:rPr lang="en-US" sz="2200" dirty="0"/>
              <a:t>Producing hormones.</a:t>
            </a:r>
          </a:p>
          <a:p>
            <a:pPr marL="342900" indent="-342900">
              <a:buFont typeface="Wingdings" panose="05000000000000000000" pitchFamily="2" charset="2"/>
              <a:buChar char="q"/>
            </a:pPr>
            <a:r>
              <a:rPr lang="en-US" sz="2200" dirty="0"/>
              <a:t>These functions are divided between </a:t>
            </a:r>
            <a:r>
              <a:rPr lang="en-US" sz="2200" b="1" dirty="0"/>
              <a:t>primary</a:t>
            </a:r>
            <a:r>
              <a:rPr lang="en-US" sz="2200" dirty="0"/>
              <a:t> and </a:t>
            </a:r>
            <a:r>
              <a:rPr lang="en-US" sz="2200" b="1" dirty="0"/>
              <a:t>accessory</a:t>
            </a:r>
            <a:r>
              <a:rPr lang="en-US" sz="2200" dirty="0"/>
              <a:t> reproductive organs.</a:t>
            </a:r>
          </a:p>
          <a:p>
            <a:pPr marL="342900" indent="-342900">
              <a:buFont typeface="Wingdings" panose="05000000000000000000" pitchFamily="2" charset="2"/>
              <a:buChar char="q"/>
            </a:pPr>
            <a:r>
              <a:rPr lang="en-US" sz="2200" dirty="0"/>
              <a:t>Primary reproductive organs, known as gonads, include the ovaries in females and the testes in males, responsible for producing </a:t>
            </a:r>
            <a:r>
              <a:rPr lang="en-US" sz="2200" b="1" dirty="0"/>
              <a:t>egg</a:t>
            </a:r>
            <a:r>
              <a:rPr lang="en-US" sz="2200" dirty="0"/>
              <a:t>, </a:t>
            </a:r>
            <a:r>
              <a:rPr lang="en-US" sz="2200" b="1" dirty="0"/>
              <a:t>sperm cells</a:t>
            </a:r>
            <a:r>
              <a:rPr lang="en-US" sz="2200" dirty="0"/>
              <a:t>, and hormones.</a:t>
            </a:r>
          </a:p>
          <a:p>
            <a:pPr marL="342900" indent="-342900">
              <a:buFont typeface="Wingdings" panose="05000000000000000000" pitchFamily="2" charset="2"/>
              <a:buChar char="q"/>
            </a:pPr>
            <a:r>
              <a:rPr lang="en-US" sz="2200" dirty="0"/>
              <a:t>Hormones produced by gonads play a crucial role in reproductive organ development, function, and sexual behavior, influencing other organs and tissues in the body.</a:t>
            </a:r>
          </a:p>
          <a:p>
            <a:pPr marL="342900" indent="-342900">
              <a:buFont typeface="Wingdings" panose="05000000000000000000" pitchFamily="2" charset="2"/>
              <a:buChar char="q"/>
            </a:pPr>
            <a:r>
              <a:rPr lang="en-US" sz="2200" dirty="0"/>
              <a:t>All other organs, ducts, and glands in the reproductive system are considered accessory reproductive organs.</a:t>
            </a:r>
          </a:p>
        </p:txBody>
      </p:sp>
      <p:sp>
        <p:nvSpPr>
          <p:cNvPr id="5" name="TextBox 4">
            <a:extLst>
              <a:ext uri="{FF2B5EF4-FFF2-40B4-BE49-F238E27FC236}">
                <a16:creationId xmlns:a16="http://schemas.microsoft.com/office/drawing/2014/main" id="{7510AC3E-5E43-83A0-2236-AECC81D754E5}"/>
              </a:ext>
            </a:extLst>
          </p:cNvPr>
          <p:cNvSpPr txBox="1"/>
          <p:nvPr/>
        </p:nvSpPr>
        <p:spPr>
          <a:xfrm>
            <a:off x="2166367" y="6270091"/>
            <a:ext cx="7204081"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Male reproductive system</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Female Reproductive System:</a:t>
            </a:r>
            <a:endParaRPr lang="en-AU" dirty="0"/>
          </a:p>
        </p:txBody>
      </p:sp>
      <p:sp>
        <p:nvSpPr>
          <p:cNvPr id="3" name="Action Button: Return 2">
            <a:hlinkClick r:id="rId6" action="ppaction://hlinksldjump" highlightClick="1"/>
            <a:extLst>
              <a:ext uri="{FF2B5EF4-FFF2-40B4-BE49-F238E27FC236}">
                <a16:creationId xmlns:a16="http://schemas.microsoft.com/office/drawing/2014/main" id="{B190E8AD-B21A-8F95-4E5D-7630244A2291}"/>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8045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719951" y="19524"/>
            <a:ext cx="5680301" cy="787742"/>
          </a:xfrm>
        </p:spPr>
        <p:txBody>
          <a:bodyPr>
            <a:normAutofit/>
          </a:bodyPr>
          <a:lstStyle/>
          <a:p>
            <a:r>
              <a:rPr lang="en-AU" dirty="0"/>
              <a:t>The  reproductive system</a:t>
            </a:r>
            <a:endParaRPr lang="en-AU" sz="2700" dirty="0"/>
          </a:p>
        </p:txBody>
      </p:sp>
      <p:pic>
        <p:nvPicPr>
          <p:cNvPr id="5" name="Picture 4">
            <a:extLst>
              <a:ext uri="{FF2B5EF4-FFF2-40B4-BE49-F238E27FC236}">
                <a16:creationId xmlns:a16="http://schemas.microsoft.com/office/drawing/2014/main" id="{AF35391A-C2FC-10F9-6612-CEA7831AA7D5}"/>
              </a:ext>
            </a:extLst>
          </p:cNvPr>
          <p:cNvPicPr>
            <a:picLocks noChangeAspect="1"/>
          </p:cNvPicPr>
          <p:nvPr/>
        </p:nvPicPr>
        <p:blipFill>
          <a:blip r:embed="rId4"/>
          <a:stretch>
            <a:fillRect/>
          </a:stretch>
        </p:blipFill>
        <p:spPr>
          <a:xfrm>
            <a:off x="956639" y="826790"/>
            <a:ext cx="10278721" cy="6031210"/>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EEEC4BF0-3E35-A0D4-0A92-BF3AF3B9DFBB}"/>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501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15362" name="Picture 2" descr="The male reproductive system consists of internal and external organs.">
            <a:extLst>
              <a:ext uri="{FF2B5EF4-FFF2-40B4-BE49-F238E27FC236}">
                <a16:creationId xmlns:a16="http://schemas.microsoft.com/office/drawing/2014/main" id="{C263820F-3C9E-A655-5806-D2A84E1179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47625"/>
            <a:ext cx="7620000" cy="6810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FDD277-05FC-19E4-98FF-A0D56B8D5C56}"/>
              </a:ext>
            </a:extLst>
          </p:cNvPr>
          <p:cNvSpPr txBox="1"/>
          <p:nvPr/>
        </p:nvSpPr>
        <p:spPr>
          <a:xfrm>
            <a:off x="-69050" y="2379286"/>
            <a:ext cx="4555810" cy="2800767"/>
          </a:xfrm>
          <a:prstGeom prst="rect">
            <a:avLst/>
          </a:prstGeom>
          <a:noFill/>
        </p:spPr>
        <p:txBody>
          <a:bodyPr wrap="square">
            <a:spAutoFit/>
          </a:bodyPr>
          <a:lstStyle/>
          <a:p>
            <a:pPr marL="342900" indent="-342900">
              <a:buFont typeface="Wingdings" panose="05000000000000000000" pitchFamily="2" charset="2"/>
              <a:buChar char="q"/>
            </a:pPr>
            <a:r>
              <a:rPr lang="en-US" sz="2200" dirty="0"/>
              <a:t>The reproductive role of the man is to develop male sex cells called sperm and deliver them to a woman’s reproductive tract. </a:t>
            </a:r>
          </a:p>
          <a:p>
            <a:pPr marL="342900" indent="-342900">
              <a:buFont typeface="Wingdings" panose="05000000000000000000" pitchFamily="2" charset="2"/>
              <a:buChar char="q"/>
            </a:pPr>
            <a:r>
              <a:rPr lang="en-US" sz="2200" dirty="0"/>
              <a:t>A male’s primary reproductive organ are the testes, which have a dual function, producing sperm and the hormone testosterone.</a:t>
            </a:r>
          </a:p>
        </p:txBody>
      </p:sp>
      <p:sp>
        <p:nvSpPr>
          <p:cNvPr id="3" name="TextBox 2">
            <a:extLst>
              <a:ext uri="{FF2B5EF4-FFF2-40B4-BE49-F238E27FC236}">
                <a16:creationId xmlns:a16="http://schemas.microsoft.com/office/drawing/2014/main" id="{3A79BAFA-8586-4588-1B18-30EAEDF0B90A}"/>
              </a:ext>
            </a:extLst>
          </p:cNvPr>
          <p:cNvSpPr txBox="1"/>
          <p:nvPr/>
        </p:nvSpPr>
        <p:spPr>
          <a:xfrm>
            <a:off x="4866466" y="1154727"/>
            <a:ext cx="1875295" cy="369332"/>
          </a:xfrm>
          <a:prstGeom prst="rect">
            <a:avLst/>
          </a:prstGeom>
          <a:noFill/>
        </p:spPr>
        <p:txBody>
          <a:bodyPr wrap="square" rtlCol="0">
            <a:spAutoFit/>
          </a:bodyPr>
          <a:lstStyle/>
          <a:p>
            <a:r>
              <a:rPr lang="en-US" dirty="0"/>
              <a:t>(Ductus deferens)</a:t>
            </a:r>
            <a:endParaRPr lang="en-AU" dirty="0"/>
          </a:p>
        </p:txBody>
      </p:sp>
      <p:sp>
        <p:nvSpPr>
          <p:cNvPr id="5" name="TextBox 4">
            <a:extLst>
              <a:ext uri="{FF2B5EF4-FFF2-40B4-BE49-F238E27FC236}">
                <a16:creationId xmlns:a16="http://schemas.microsoft.com/office/drawing/2014/main" id="{AE3B740A-344F-C29A-A4C3-88E7CA6AC2CE}"/>
              </a:ext>
            </a:extLst>
          </p:cNvPr>
          <p:cNvSpPr txBox="1"/>
          <p:nvPr/>
        </p:nvSpPr>
        <p:spPr>
          <a:xfrm>
            <a:off x="4742481" y="5180053"/>
            <a:ext cx="1875295" cy="523220"/>
          </a:xfrm>
          <a:prstGeom prst="rect">
            <a:avLst/>
          </a:prstGeom>
          <a:noFill/>
        </p:spPr>
        <p:txBody>
          <a:bodyPr wrap="square" rtlCol="0">
            <a:spAutoFit/>
          </a:bodyPr>
          <a:lstStyle/>
          <a:p>
            <a:r>
              <a:rPr lang="en-US" sz="2800" dirty="0"/>
              <a:t>Spongy</a:t>
            </a:r>
            <a:endParaRPr lang="en-AU" sz="2800" dirty="0"/>
          </a:p>
        </p:txBody>
      </p:sp>
      <p:sp>
        <p:nvSpPr>
          <p:cNvPr id="6" name="TextBox 5">
            <a:extLst>
              <a:ext uri="{FF2B5EF4-FFF2-40B4-BE49-F238E27FC236}">
                <a16:creationId xmlns:a16="http://schemas.microsoft.com/office/drawing/2014/main" id="{E4DF6951-CEDF-B952-EDA6-D81668AA85D1}"/>
              </a:ext>
            </a:extLst>
          </p:cNvPr>
          <p:cNvSpPr txBox="1"/>
          <p:nvPr/>
        </p:nvSpPr>
        <p:spPr>
          <a:xfrm>
            <a:off x="10456190" y="4674091"/>
            <a:ext cx="1875295" cy="523220"/>
          </a:xfrm>
          <a:prstGeom prst="rect">
            <a:avLst/>
          </a:prstGeom>
          <a:noFill/>
        </p:spPr>
        <p:txBody>
          <a:bodyPr wrap="square" rtlCol="0">
            <a:spAutoFit/>
          </a:bodyPr>
          <a:lstStyle/>
          <a:p>
            <a:r>
              <a:rPr lang="en-US" sz="2800" dirty="0"/>
              <a:t>Gland</a:t>
            </a:r>
            <a:endParaRPr lang="en-AU" sz="2800" dirty="0"/>
          </a:p>
        </p:txBody>
      </p:sp>
      <p:pic>
        <p:nvPicPr>
          <p:cNvPr id="9" name="Picture 8">
            <a:extLst>
              <a:ext uri="{FF2B5EF4-FFF2-40B4-BE49-F238E27FC236}">
                <a16:creationId xmlns:a16="http://schemas.microsoft.com/office/drawing/2014/main" id="{D8951199-8F64-B2E7-E336-8454AC7E831E}"/>
              </a:ext>
            </a:extLst>
          </p:cNvPr>
          <p:cNvPicPr>
            <a:picLocks noChangeAspect="1"/>
          </p:cNvPicPr>
          <p:nvPr/>
        </p:nvPicPr>
        <p:blipFill>
          <a:blip r:embed="rId4"/>
          <a:stretch>
            <a:fillRect/>
          </a:stretch>
        </p:blipFill>
        <p:spPr>
          <a:xfrm>
            <a:off x="8850224" y="6057833"/>
            <a:ext cx="504895" cy="265651"/>
          </a:xfrm>
          <a:prstGeom prst="rect">
            <a:avLst/>
          </a:prstGeom>
        </p:spPr>
      </p:pic>
      <p:pic>
        <p:nvPicPr>
          <p:cNvPr id="11" name="Picture 10">
            <a:extLst>
              <a:ext uri="{FF2B5EF4-FFF2-40B4-BE49-F238E27FC236}">
                <a16:creationId xmlns:a16="http://schemas.microsoft.com/office/drawing/2014/main" id="{8945C259-A1EE-84ED-07DC-8BE76AA53E7F}"/>
              </a:ext>
            </a:extLst>
          </p:cNvPr>
          <p:cNvPicPr>
            <a:picLocks noChangeAspect="1"/>
          </p:cNvPicPr>
          <p:nvPr/>
        </p:nvPicPr>
        <p:blipFill>
          <a:blip r:embed="rId5"/>
          <a:stretch>
            <a:fillRect/>
          </a:stretch>
        </p:blipFill>
        <p:spPr>
          <a:xfrm>
            <a:off x="8865506" y="6056621"/>
            <a:ext cx="148765" cy="265651"/>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184949"/>
            <a:ext cx="5982346" cy="787742"/>
          </a:xfrm>
        </p:spPr>
        <p:txBody>
          <a:bodyPr>
            <a:normAutofit fontScale="90000"/>
          </a:bodyPr>
          <a:lstStyle/>
          <a:p>
            <a:r>
              <a:rPr lang="en-AU" dirty="0"/>
              <a:t>The  reproductive system</a:t>
            </a:r>
            <a:br>
              <a:rPr lang="en-AU" dirty="0"/>
            </a:br>
            <a:r>
              <a:rPr lang="en-US" sz="2700" dirty="0"/>
              <a:t>Anatomy of the male reproductive organs</a:t>
            </a:r>
            <a:endParaRPr lang="en-AU" sz="2700" dirty="0"/>
          </a:p>
        </p:txBody>
      </p:sp>
      <p:sp>
        <p:nvSpPr>
          <p:cNvPr id="7" name="Action Button: Return 6">
            <a:hlinkClick r:id="rId6" action="ppaction://hlinksldjump" highlightClick="1"/>
            <a:extLst>
              <a:ext uri="{FF2B5EF4-FFF2-40B4-BE49-F238E27FC236}">
                <a16:creationId xmlns:a16="http://schemas.microsoft.com/office/drawing/2014/main" id="{E6978BCC-FBA7-4DCE-02ED-ABEC6ED4E2A6}"/>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2065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0566-9A8B-E4AA-506F-C811D1D19FAA}"/>
              </a:ext>
            </a:extLst>
          </p:cNvPr>
          <p:cNvSpPr>
            <a:spLocks noGrp="1"/>
          </p:cNvSpPr>
          <p:nvPr>
            <p:ph type="title"/>
          </p:nvPr>
        </p:nvSpPr>
        <p:spPr>
          <a:xfrm>
            <a:off x="913775" y="618517"/>
            <a:ext cx="10364451" cy="993307"/>
          </a:xfrm>
        </p:spPr>
        <p:txBody>
          <a:bodyPr/>
          <a:lstStyle/>
          <a:p>
            <a:r>
              <a:rPr lang="en-AU" dirty="0"/>
              <a:t>Recognise healthy body systems</a:t>
            </a:r>
          </a:p>
        </p:txBody>
      </p:sp>
      <p:sp>
        <p:nvSpPr>
          <p:cNvPr id="4" name="TextBox 3">
            <a:extLst>
              <a:ext uri="{FF2B5EF4-FFF2-40B4-BE49-F238E27FC236}">
                <a16:creationId xmlns:a16="http://schemas.microsoft.com/office/drawing/2014/main" id="{D1F9080E-E384-23BB-D427-F57B0EC0F216}"/>
              </a:ext>
            </a:extLst>
          </p:cNvPr>
          <p:cNvSpPr txBox="1"/>
          <p:nvPr/>
        </p:nvSpPr>
        <p:spPr>
          <a:xfrm>
            <a:off x="552772" y="1425845"/>
            <a:ext cx="4887133" cy="5262979"/>
          </a:xfrm>
          <a:prstGeom prst="rect">
            <a:avLst/>
          </a:prstGeom>
          <a:noFill/>
        </p:spPr>
        <p:txBody>
          <a:bodyPr wrap="square">
            <a:spAutoFit/>
          </a:bodyPr>
          <a:lstStyle/>
          <a:p>
            <a:pPr marL="514350" indent="-514350">
              <a:buFont typeface="Wingdings" panose="05000000000000000000" pitchFamily="2" charset="2"/>
              <a:buChar char="q"/>
            </a:pPr>
            <a:r>
              <a:rPr lang="en-US" sz="2800" dirty="0"/>
              <a:t>Introduction</a:t>
            </a:r>
          </a:p>
          <a:p>
            <a:pPr marL="514350" indent="-514350">
              <a:buFont typeface="Wingdings" panose="05000000000000000000" pitchFamily="2" charset="2"/>
              <a:buChar char="q"/>
            </a:pPr>
            <a:r>
              <a:rPr lang="en-US" sz="2800" dirty="0"/>
              <a:t>Anatomical terminology</a:t>
            </a:r>
          </a:p>
          <a:p>
            <a:pPr marL="514350" indent="-514350">
              <a:buFont typeface="Wingdings" panose="05000000000000000000" pitchFamily="2" charset="2"/>
              <a:buChar char="q"/>
            </a:pPr>
            <a:r>
              <a:rPr lang="en-US" sz="2800" dirty="0"/>
              <a:t>Health terminology</a:t>
            </a:r>
          </a:p>
          <a:p>
            <a:pPr marL="514350" indent="-514350">
              <a:buFont typeface="Wingdings" panose="05000000000000000000" pitchFamily="2" charset="2"/>
              <a:buChar char="q"/>
            </a:pPr>
            <a:r>
              <a:rPr lang="en-US" sz="2800" dirty="0"/>
              <a:t>Cells</a:t>
            </a:r>
            <a:endParaRPr lang="en-US" sz="2800" dirty="0">
              <a:hlinkClick r:id="" action="ppaction://noaction">
                <a:extLst>
                  <a:ext uri="{A12FA001-AC4F-418D-AE19-62706E023703}">
                    <ahyp:hlinkClr xmlns:ahyp="http://schemas.microsoft.com/office/drawing/2018/hyperlinkcolor" val="tx"/>
                  </a:ext>
                </a:extLst>
              </a:hlinkClick>
            </a:endParaRPr>
          </a:p>
          <a:p>
            <a:pPr marL="514350" indent="-514350">
              <a:buFont typeface="Wingdings" panose="05000000000000000000" pitchFamily="2" charset="2"/>
              <a:buChar char="q"/>
            </a:pPr>
            <a:r>
              <a:rPr lang="en-US" sz="2800" dirty="0"/>
              <a:t>Organs</a:t>
            </a:r>
          </a:p>
          <a:p>
            <a:pPr marL="514350" indent="-514350">
              <a:buFont typeface="Wingdings" panose="05000000000000000000" pitchFamily="2" charset="2"/>
              <a:buChar char="q"/>
            </a:pPr>
            <a:r>
              <a:rPr lang="en-US" sz="2800" dirty="0"/>
              <a:t>The cardiovascular system</a:t>
            </a:r>
          </a:p>
          <a:p>
            <a:pPr marL="514350" indent="-514350">
              <a:buFont typeface="Wingdings" panose="05000000000000000000" pitchFamily="2" charset="2"/>
              <a:buChar char="q"/>
            </a:pPr>
            <a:r>
              <a:rPr lang="en-US" sz="2800" dirty="0"/>
              <a:t>The respiratory system</a:t>
            </a:r>
          </a:p>
          <a:p>
            <a:pPr marL="514350" indent="-514350">
              <a:buFont typeface="Wingdings" panose="05000000000000000000" pitchFamily="2" charset="2"/>
              <a:buChar char="q"/>
            </a:pPr>
            <a:r>
              <a:rPr lang="en-US" sz="2800" dirty="0"/>
              <a:t>The musculoskeletal system</a:t>
            </a:r>
          </a:p>
          <a:p>
            <a:pPr marL="514350" indent="-514350">
              <a:buFont typeface="Wingdings" panose="05000000000000000000" pitchFamily="2" charset="2"/>
              <a:buChar char="q"/>
            </a:pPr>
            <a:r>
              <a:rPr lang="en-US" sz="2800" dirty="0"/>
              <a:t>The skeletal system</a:t>
            </a:r>
          </a:p>
          <a:p>
            <a:pPr marL="514350" indent="-514350">
              <a:buFont typeface="Wingdings" panose="05000000000000000000" pitchFamily="2" charset="2"/>
              <a:buChar char="q"/>
            </a:pPr>
            <a:r>
              <a:rPr lang="en-US" sz="2800" dirty="0"/>
              <a:t>The endocrine system</a:t>
            </a:r>
          </a:p>
          <a:p>
            <a:pPr marL="514350" indent="-514350">
              <a:buFont typeface="Wingdings" panose="05000000000000000000" pitchFamily="2" charset="2"/>
              <a:buChar char="q"/>
            </a:pPr>
            <a:r>
              <a:rPr lang="en-US" sz="2800" dirty="0"/>
              <a:t>The digestive system</a:t>
            </a:r>
          </a:p>
          <a:p>
            <a:pPr marL="514350" indent="-514350">
              <a:buFont typeface="Wingdings" panose="05000000000000000000" pitchFamily="2" charset="2"/>
              <a:buChar char="q"/>
            </a:pPr>
            <a:r>
              <a:rPr lang="en-US" sz="2800" dirty="0">
                <a:hlinkClick r:id="rId2" action="ppaction://hlinksldjump"/>
              </a:rPr>
              <a:t>The urinary system</a:t>
            </a:r>
            <a:endParaRPr lang="en-US" sz="2800" dirty="0"/>
          </a:p>
        </p:txBody>
      </p:sp>
      <p:sp>
        <p:nvSpPr>
          <p:cNvPr id="5" name="TextBox 4">
            <a:extLst>
              <a:ext uri="{FF2B5EF4-FFF2-40B4-BE49-F238E27FC236}">
                <a16:creationId xmlns:a16="http://schemas.microsoft.com/office/drawing/2014/main" id="{65D445B0-8142-45A6-865D-73D2CD4515E6}"/>
              </a:ext>
            </a:extLst>
          </p:cNvPr>
          <p:cNvSpPr txBox="1"/>
          <p:nvPr/>
        </p:nvSpPr>
        <p:spPr>
          <a:xfrm>
            <a:off x="5915499" y="1423263"/>
            <a:ext cx="6157681" cy="4832092"/>
          </a:xfrm>
          <a:prstGeom prst="rect">
            <a:avLst/>
          </a:prstGeom>
          <a:noFill/>
        </p:spPr>
        <p:txBody>
          <a:bodyPr wrap="square">
            <a:spAutoFit/>
          </a:bodyPr>
          <a:lstStyle/>
          <a:p>
            <a:pPr marL="514350" indent="-514350">
              <a:buFont typeface="Wingdings" panose="05000000000000000000" pitchFamily="2" charset="2"/>
              <a:buChar char="q"/>
            </a:pPr>
            <a:r>
              <a:rPr lang="en-US" sz="2800" dirty="0">
                <a:hlinkClick r:id="rId3" action="ppaction://hlinksldjump"/>
              </a:rPr>
              <a:t>The reproductive system</a:t>
            </a:r>
            <a:endParaRPr lang="en-US" sz="2800" dirty="0"/>
          </a:p>
          <a:p>
            <a:pPr marL="514350" indent="-514350">
              <a:buFont typeface="Wingdings" panose="05000000000000000000" pitchFamily="2" charset="2"/>
              <a:buChar char="q"/>
            </a:pPr>
            <a:r>
              <a:rPr lang="en-US" sz="2800" dirty="0">
                <a:hlinkClick r:id="rId4" action="ppaction://hlinksldjump"/>
              </a:rPr>
              <a:t>The integumentary system</a:t>
            </a:r>
            <a:endParaRPr lang="en-US" sz="2800" dirty="0"/>
          </a:p>
          <a:p>
            <a:pPr marL="514350" indent="-514350">
              <a:buFont typeface="Wingdings" panose="05000000000000000000" pitchFamily="2" charset="2"/>
              <a:buChar char="q"/>
            </a:pPr>
            <a:r>
              <a:rPr lang="en-US" sz="2800" dirty="0">
                <a:hlinkClick r:id="rId5" action="ppaction://hlinksldjump"/>
              </a:rPr>
              <a:t>The nervous system</a:t>
            </a:r>
            <a:endParaRPr lang="en-US" sz="2800" dirty="0"/>
          </a:p>
          <a:p>
            <a:pPr marL="514350" indent="-514350">
              <a:buFont typeface="Wingdings" panose="05000000000000000000" pitchFamily="2" charset="2"/>
              <a:buChar char="q"/>
            </a:pPr>
            <a:r>
              <a:rPr lang="en-US" sz="2800" dirty="0"/>
              <a:t>The lymphatic and immune system</a:t>
            </a:r>
          </a:p>
          <a:p>
            <a:pPr marL="514350" indent="-514350">
              <a:buFont typeface="Wingdings" panose="05000000000000000000" pitchFamily="2" charset="2"/>
              <a:buChar char="q"/>
            </a:pPr>
            <a:r>
              <a:rPr lang="en-US" sz="2800" dirty="0"/>
              <a:t>The special senses</a:t>
            </a:r>
          </a:p>
          <a:p>
            <a:pPr marL="514350" indent="-514350">
              <a:buFont typeface="Wingdings" panose="05000000000000000000" pitchFamily="2" charset="2"/>
              <a:buChar char="q"/>
            </a:pPr>
            <a:r>
              <a:rPr lang="en-US" sz="2800" dirty="0"/>
              <a:t>Processes of body regulation</a:t>
            </a:r>
          </a:p>
          <a:p>
            <a:pPr marL="514350" indent="-514350">
              <a:buFont typeface="Wingdings" panose="05000000000000000000" pitchFamily="2" charset="2"/>
              <a:buChar char="q"/>
            </a:pPr>
            <a:r>
              <a:rPr lang="en-US" sz="2800" dirty="0"/>
              <a:t>Recognise and promote ways to support healthy functioning of the body</a:t>
            </a:r>
          </a:p>
          <a:p>
            <a:pPr marL="514350" indent="-514350">
              <a:buFont typeface="Wingdings" panose="05000000000000000000" pitchFamily="2" charset="2"/>
              <a:buChar char="q"/>
            </a:pPr>
            <a:r>
              <a:rPr lang="en-US" sz="2800" dirty="0"/>
              <a:t>Using and sharing information about healthy functioning of the body</a:t>
            </a:r>
            <a:endParaRPr lang="en-AU" sz="2800" dirty="0"/>
          </a:p>
        </p:txBody>
      </p:sp>
    </p:spTree>
    <p:extLst>
      <p:ext uri="{BB962C8B-B14F-4D97-AF65-F5344CB8AC3E}">
        <p14:creationId xmlns:p14="http://schemas.microsoft.com/office/powerpoint/2010/main" val="192396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4948" y="218577"/>
            <a:ext cx="6003485" cy="6524863"/>
          </a:xfrm>
          <a:prstGeom prst="rect">
            <a:avLst/>
          </a:prstGeom>
          <a:noFill/>
        </p:spPr>
        <p:txBody>
          <a:bodyPr wrap="square">
            <a:spAutoFit/>
          </a:bodyPr>
          <a:lstStyle/>
          <a:p>
            <a:pPr marL="342900" indent="-342900">
              <a:buFont typeface="Wingdings" panose="05000000000000000000" pitchFamily="2" charset="2"/>
              <a:buChar char="q"/>
            </a:pPr>
            <a:r>
              <a:rPr lang="en-US" sz="2200" dirty="0"/>
              <a:t>The testes are paired, plum-shaped organs, about 4cm long and 2.5cm wide. </a:t>
            </a:r>
            <a:r>
              <a:rPr lang="en-US" sz="2200" b="1" dirty="0"/>
              <a:t>Seminiferous tubules </a:t>
            </a:r>
            <a:r>
              <a:rPr lang="en-US" sz="2200" dirty="0"/>
              <a:t>within the testes produce sperm.</a:t>
            </a:r>
          </a:p>
          <a:p>
            <a:pPr marL="342900" indent="-342900">
              <a:buFont typeface="Wingdings" panose="05000000000000000000" pitchFamily="2" charset="2"/>
              <a:buChar char="q"/>
            </a:pPr>
            <a:r>
              <a:rPr lang="en-US" sz="2200" dirty="0"/>
              <a:t>Sperm travel through the </a:t>
            </a:r>
            <a:r>
              <a:rPr lang="en-US" sz="2200" b="1" dirty="0"/>
              <a:t>epididymis</a:t>
            </a:r>
            <a:r>
              <a:rPr lang="en-US" sz="2200" dirty="0"/>
              <a:t>, located on the external surface of the testes, which serves as a temporary storage site for maturing sperm.</a:t>
            </a:r>
          </a:p>
          <a:p>
            <a:pPr marL="342900" indent="-342900">
              <a:buFont typeface="Wingdings" panose="05000000000000000000" pitchFamily="2" charset="2"/>
              <a:buChar char="q"/>
            </a:pPr>
            <a:r>
              <a:rPr lang="en-US" sz="2200" dirty="0"/>
              <a:t>Accessory organs forming the male duct system include the epididymis, </a:t>
            </a:r>
            <a:r>
              <a:rPr lang="en-US" sz="2200" b="1" dirty="0"/>
              <a:t>ductus (vas) deferens</a:t>
            </a:r>
            <a:r>
              <a:rPr lang="en-US" sz="2200" dirty="0"/>
              <a:t>, and </a:t>
            </a:r>
            <a:r>
              <a:rPr lang="en-US" sz="2200" b="1" dirty="0"/>
              <a:t>urethra</a:t>
            </a:r>
            <a:r>
              <a:rPr lang="en-US" sz="2200" dirty="0"/>
              <a:t>.</a:t>
            </a:r>
          </a:p>
          <a:p>
            <a:pPr marL="342900" indent="-342900">
              <a:buFont typeface="Wingdings" panose="05000000000000000000" pitchFamily="2" charset="2"/>
              <a:buChar char="q"/>
            </a:pPr>
            <a:r>
              <a:rPr lang="en-US" sz="2200" dirty="0"/>
              <a:t>The epididymis contracts during sexual stimulation to expel sperm into the ductus deferens.</a:t>
            </a:r>
          </a:p>
          <a:p>
            <a:pPr marL="342900" indent="-342900">
              <a:buFont typeface="Wingdings" panose="05000000000000000000" pitchFamily="2" charset="2"/>
              <a:buChar char="q"/>
            </a:pPr>
            <a:r>
              <a:rPr lang="en-US" sz="2200" dirty="0"/>
              <a:t>The ductus deferens runs from the epididymis through the pelvic cavity, over the bladder, and empties into the ejaculatory duct to join the urethra.</a:t>
            </a:r>
          </a:p>
          <a:p>
            <a:pPr marL="342900" indent="-342900">
              <a:buFont typeface="Wingdings" panose="05000000000000000000" pitchFamily="2" charset="2"/>
              <a:buChar char="q"/>
            </a:pPr>
            <a:r>
              <a:rPr lang="en-US" sz="2200" dirty="0"/>
              <a:t>During ejaculation, smooth muscle contractions in the walls of the ductus deferens propel sperm forward.</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6193464" y="25734"/>
            <a:ext cx="5982346" cy="787742"/>
          </a:xfrm>
        </p:spPr>
        <p:txBody>
          <a:bodyPr>
            <a:normAutofit fontScale="90000"/>
          </a:bodyPr>
          <a:lstStyle/>
          <a:p>
            <a:r>
              <a:rPr lang="en-AU" dirty="0"/>
              <a:t>The  reproductive system</a:t>
            </a:r>
            <a:br>
              <a:rPr lang="en-AU" dirty="0"/>
            </a:br>
            <a:r>
              <a:rPr lang="en-US" sz="2700" dirty="0"/>
              <a:t>The testes and the duct system</a:t>
            </a:r>
            <a:endParaRPr lang="en-AU" sz="2700" dirty="0"/>
          </a:p>
        </p:txBody>
      </p:sp>
      <p:pic>
        <p:nvPicPr>
          <p:cNvPr id="15" name="Picture 14">
            <a:extLst>
              <a:ext uri="{FF2B5EF4-FFF2-40B4-BE49-F238E27FC236}">
                <a16:creationId xmlns:a16="http://schemas.microsoft.com/office/drawing/2014/main" id="{B51EE665-3BF2-A1EF-BB25-FEE9D32C0D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8819" y="1162374"/>
            <a:ext cx="6211172" cy="5477050"/>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5A9E6D7F-3316-95A9-9B01-AB5555696014}"/>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15899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0" y="1827138"/>
            <a:ext cx="4432515" cy="4154984"/>
          </a:xfrm>
          <a:prstGeom prst="rect">
            <a:avLst/>
          </a:prstGeom>
          <a:noFill/>
        </p:spPr>
        <p:txBody>
          <a:bodyPr wrap="square">
            <a:spAutoFit/>
          </a:bodyPr>
          <a:lstStyle/>
          <a:p>
            <a:pPr marL="342900" indent="-342900">
              <a:buFont typeface="Wingdings" panose="05000000000000000000" pitchFamily="2" charset="2"/>
              <a:buChar char="q"/>
            </a:pPr>
            <a:r>
              <a:rPr lang="en-US" sz="2200" dirty="0"/>
              <a:t>The male urethra extends from the urinary bladder to the tip of the penis. </a:t>
            </a:r>
          </a:p>
          <a:p>
            <a:pPr marL="342900" indent="-342900">
              <a:buFont typeface="Wingdings" panose="05000000000000000000" pitchFamily="2" charset="2"/>
              <a:buChar char="q"/>
            </a:pPr>
            <a:r>
              <a:rPr lang="en-US" sz="2200" dirty="0"/>
              <a:t>It carries both urine and semen to the outside of the body. </a:t>
            </a:r>
          </a:p>
          <a:p>
            <a:pPr marL="342900" indent="-342900">
              <a:buFont typeface="Wingdings" panose="05000000000000000000" pitchFamily="2" charset="2"/>
              <a:buChar char="q"/>
            </a:pPr>
            <a:r>
              <a:rPr lang="en-US" sz="2200" dirty="0"/>
              <a:t>When ejaculation occurs and sperm enter the urethra, the internal bladder sphincter constricts. </a:t>
            </a:r>
          </a:p>
          <a:p>
            <a:pPr marL="342900" indent="-342900">
              <a:buFont typeface="Wingdings" panose="05000000000000000000" pitchFamily="2" charset="2"/>
              <a:buChar char="q"/>
            </a:pPr>
            <a:r>
              <a:rPr lang="en-US" sz="2200" dirty="0"/>
              <a:t>This important process prevents the urine from entering the urethra while sperm is being ejaculated.</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33227" y="125587"/>
            <a:ext cx="8725546" cy="787742"/>
          </a:xfrm>
        </p:spPr>
        <p:txBody>
          <a:bodyPr>
            <a:normAutofit fontScale="90000"/>
          </a:bodyPr>
          <a:lstStyle/>
          <a:p>
            <a:r>
              <a:rPr lang="en-AU" dirty="0"/>
              <a:t>The  reproductive system</a:t>
            </a:r>
            <a:br>
              <a:rPr lang="en-AU" dirty="0"/>
            </a:br>
            <a:r>
              <a:rPr lang="en-US" sz="2700" dirty="0"/>
              <a:t>The urethra</a:t>
            </a:r>
            <a:endParaRPr lang="en-AU" sz="2700" dirty="0"/>
          </a:p>
        </p:txBody>
      </p:sp>
      <p:pic>
        <p:nvPicPr>
          <p:cNvPr id="17410" name="Picture 2" descr="Male urethra">
            <a:extLst>
              <a:ext uri="{FF2B5EF4-FFF2-40B4-BE49-F238E27FC236}">
                <a16:creationId xmlns:a16="http://schemas.microsoft.com/office/drawing/2014/main" id="{94B3CB78-4161-45FA-E530-9C79238CA72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07970" y="1104900"/>
            <a:ext cx="7315200" cy="5753100"/>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5" action="ppaction://hlinksldjump" highlightClick="1"/>
            <a:extLst>
              <a:ext uri="{FF2B5EF4-FFF2-40B4-BE49-F238E27FC236}">
                <a16:creationId xmlns:a16="http://schemas.microsoft.com/office/drawing/2014/main" id="{A611DD6C-B5DC-93DA-E527-61D1BC56BC4F}"/>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2276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0" y="2334968"/>
            <a:ext cx="6251358" cy="3139321"/>
          </a:xfrm>
          <a:prstGeom prst="rect">
            <a:avLst/>
          </a:prstGeom>
          <a:noFill/>
        </p:spPr>
        <p:txBody>
          <a:bodyPr wrap="square">
            <a:spAutoFit/>
          </a:bodyPr>
          <a:lstStyle/>
          <a:p>
            <a:pPr marL="342900" indent="-342900">
              <a:buFont typeface="Wingdings" panose="05000000000000000000" pitchFamily="2" charset="2"/>
              <a:buChar char="q"/>
            </a:pPr>
            <a:r>
              <a:rPr lang="en-US" sz="2200" b="1" dirty="0"/>
              <a:t>Seminal vesicles</a:t>
            </a:r>
            <a:r>
              <a:rPr lang="en-US" sz="2200" dirty="0"/>
              <a:t>: Located at the base of the bladder, they produce seminal fluid, comprising 60% of semen volume. Their ducts join with the ductus deferens, and during ejaculation, sperm and seminal fluid enter the urethra together.</a:t>
            </a:r>
          </a:p>
          <a:p>
            <a:pPr marL="342900" indent="-342900">
              <a:buFont typeface="Wingdings" panose="05000000000000000000" pitchFamily="2" charset="2"/>
              <a:buChar char="q"/>
            </a:pPr>
            <a:r>
              <a:rPr lang="en-US" sz="2200" b="1" dirty="0"/>
              <a:t>Prostate gland</a:t>
            </a:r>
            <a:r>
              <a:rPr lang="en-US" sz="2200" dirty="0"/>
              <a:t>: Positioned on the upper part of the urethra below the urinary bladder, roughly the size of a peach pit. It secretes a milky fluid that aids in sperm activation.</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33227" y="125587"/>
            <a:ext cx="8725546" cy="787742"/>
          </a:xfrm>
        </p:spPr>
        <p:txBody>
          <a:bodyPr>
            <a:normAutofit fontScale="90000"/>
          </a:bodyPr>
          <a:lstStyle/>
          <a:p>
            <a:r>
              <a:rPr lang="en-AU" dirty="0"/>
              <a:t>The  reproductive system</a:t>
            </a:r>
            <a:br>
              <a:rPr lang="en-AU" dirty="0"/>
            </a:br>
            <a:r>
              <a:rPr lang="en-US" sz="2700" dirty="0"/>
              <a:t>Accessory organs and semen</a:t>
            </a:r>
            <a:endParaRPr lang="en-AU" sz="2700" dirty="0"/>
          </a:p>
        </p:txBody>
      </p:sp>
      <p:pic>
        <p:nvPicPr>
          <p:cNvPr id="18434" name="Picture 2" descr="Viscera:Seminal vesicles and ejaculatory ducts | RANZCRPart1 Wiki | Fandom">
            <a:extLst>
              <a:ext uri="{FF2B5EF4-FFF2-40B4-BE49-F238E27FC236}">
                <a16:creationId xmlns:a16="http://schemas.microsoft.com/office/drawing/2014/main" id="{2E794ADC-9944-F142-D5D0-0B86F6B5EBF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51358" y="2002688"/>
            <a:ext cx="5527325" cy="3803883"/>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5" action="ppaction://hlinksldjump" highlightClick="1"/>
            <a:extLst>
              <a:ext uri="{FF2B5EF4-FFF2-40B4-BE49-F238E27FC236}">
                <a16:creationId xmlns:a16="http://schemas.microsoft.com/office/drawing/2014/main" id="{0D07C56A-D04D-3F2E-A844-70769C8469AC}"/>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3034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0" y="1885517"/>
            <a:ext cx="6251358" cy="3816429"/>
          </a:xfrm>
          <a:prstGeom prst="rect">
            <a:avLst/>
          </a:prstGeom>
          <a:noFill/>
        </p:spPr>
        <p:txBody>
          <a:bodyPr wrap="square">
            <a:spAutoFit/>
          </a:bodyPr>
          <a:lstStyle/>
          <a:p>
            <a:pPr marL="342900" indent="-342900">
              <a:buFont typeface="Wingdings" panose="05000000000000000000" pitchFamily="2" charset="2"/>
              <a:buChar char="q"/>
            </a:pPr>
            <a:r>
              <a:rPr lang="en-US" sz="2200" dirty="0"/>
              <a:t>Semen, or seminal fluid, consists of sperm cells capable of fertilizing female eggs.</a:t>
            </a:r>
          </a:p>
          <a:p>
            <a:pPr marL="342900" indent="-342900">
              <a:buFont typeface="Wingdings" panose="05000000000000000000" pitchFamily="2" charset="2"/>
              <a:buChar char="q"/>
            </a:pPr>
            <a:r>
              <a:rPr lang="en-US" sz="2200" dirty="0"/>
              <a:t>Seminal plasma, also present in semen, supports the viability of sperm cells.</a:t>
            </a:r>
          </a:p>
          <a:p>
            <a:pPr marL="342900" indent="-342900">
              <a:buFont typeface="Wingdings" panose="05000000000000000000" pitchFamily="2" charset="2"/>
              <a:buChar char="q"/>
            </a:pPr>
            <a:r>
              <a:rPr lang="en-US" sz="2200" dirty="0"/>
              <a:t>Mature sperm cells feature smooth oval-shaped heads and long tails to aid in propulsion through the female reproductive tract.</a:t>
            </a:r>
          </a:p>
          <a:p>
            <a:pPr marL="342900" indent="-342900">
              <a:buFont typeface="Wingdings" panose="05000000000000000000" pitchFamily="2" charset="2"/>
              <a:buChar char="q"/>
            </a:pPr>
            <a:r>
              <a:rPr lang="en-US" sz="2200" dirty="0"/>
              <a:t>Sperm is produced in the testes through </a:t>
            </a:r>
            <a:r>
              <a:rPr lang="en-US" sz="2200" b="1" dirty="0"/>
              <a:t>spermatogenesis</a:t>
            </a:r>
            <a:r>
              <a:rPr lang="en-US" sz="2200" dirty="0"/>
              <a:t>.</a:t>
            </a:r>
          </a:p>
          <a:p>
            <a:pPr marL="342900" indent="-342900">
              <a:buFont typeface="Wingdings" panose="05000000000000000000" pitchFamily="2" charset="2"/>
              <a:buChar char="q"/>
            </a:pPr>
            <a:r>
              <a:rPr lang="en-US" sz="2200" dirty="0"/>
              <a:t>Spermatogenesis initiates during puberty and persists throughout adult life.</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33227" y="125587"/>
            <a:ext cx="8725546" cy="787742"/>
          </a:xfrm>
        </p:spPr>
        <p:txBody>
          <a:bodyPr>
            <a:normAutofit fontScale="90000"/>
          </a:bodyPr>
          <a:lstStyle/>
          <a:p>
            <a:r>
              <a:rPr lang="en-AU" dirty="0"/>
              <a:t>The  reproductive system</a:t>
            </a:r>
            <a:br>
              <a:rPr lang="en-AU" dirty="0"/>
            </a:br>
            <a:r>
              <a:rPr lang="en-US" sz="2700" dirty="0"/>
              <a:t>Semen and sperm</a:t>
            </a:r>
            <a:endParaRPr lang="en-AU" sz="2700" dirty="0"/>
          </a:p>
        </p:txBody>
      </p:sp>
      <p:pic>
        <p:nvPicPr>
          <p:cNvPr id="19458" name="Picture 2" descr="Pin on Herbalism">
            <a:extLst>
              <a:ext uri="{FF2B5EF4-FFF2-40B4-BE49-F238E27FC236}">
                <a16:creationId xmlns:a16="http://schemas.microsoft.com/office/drawing/2014/main" id="{922E2582-90F7-151B-2360-7CDF559A76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87695" y="2343719"/>
            <a:ext cx="5523854" cy="2900023"/>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5" action="ppaction://hlinksldjump" highlightClick="1"/>
            <a:extLst>
              <a:ext uri="{FF2B5EF4-FFF2-40B4-BE49-F238E27FC236}">
                <a16:creationId xmlns:a16="http://schemas.microsoft.com/office/drawing/2014/main" id="{051FA351-9449-2E15-BAA2-933AA1C03D23}"/>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092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1" y="913329"/>
            <a:ext cx="7594169" cy="5847755"/>
          </a:xfrm>
          <a:prstGeom prst="rect">
            <a:avLst/>
          </a:prstGeom>
          <a:noFill/>
        </p:spPr>
        <p:txBody>
          <a:bodyPr wrap="square">
            <a:spAutoFit/>
          </a:bodyPr>
          <a:lstStyle/>
          <a:p>
            <a:pPr marL="342900" indent="-342900">
              <a:buFont typeface="Wingdings" panose="05000000000000000000" pitchFamily="2" charset="2"/>
              <a:buChar char="q"/>
            </a:pPr>
            <a:r>
              <a:rPr lang="en-US" sz="2200" dirty="0"/>
              <a:t>Male external genitalia comprise the </a:t>
            </a:r>
            <a:r>
              <a:rPr lang="en-US" sz="2200" b="1" dirty="0"/>
              <a:t>scrotum</a:t>
            </a:r>
            <a:r>
              <a:rPr lang="en-US" sz="2200" dirty="0"/>
              <a:t> and the </a:t>
            </a:r>
            <a:r>
              <a:rPr lang="en-US" sz="2200" b="1" dirty="0"/>
              <a:t>penis</a:t>
            </a:r>
            <a:r>
              <a:rPr lang="en-US" sz="2200" dirty="0"/>
              <a:t>.</a:t>
            </a:r>
          </a:p>
          <a:p>
            <a:pPr marL="342900" indent="-342900">
              <a:buFont typeface="Wingdings" panose="05000000000000000000" pitchFamily="2" charset="2"/>
              <a:buChar char="q"/>
            </a:pPr>
            <a:r>
              <a:rPr lang="en-US" sz="2200" dirty="0"/>
              <a:t>The scrotum is a skin sac situated outside the abdominal cavity, between the legs, and at the penis base, protecting and holding the testes.</a:t>
            </a:r>
          </a:p>
          <a:p>
            <a:pPr marL="342900" indent="-342900">
              <a:buFont typeface="Wingdings" panose="05000000000000000000" pitchFamily="2" charset="2"/>
              <a:buChar char="q"/>
            </a:pPr>
            <a:r>
              <a:rPr lang="en-US" sz="2200" dirty="0"/>
              <a:t>Sensory nerves in the scrotum respond to temperature changes, crucial for maintaining the testes' optimal temperature for sperm production.</a:t>
            </a:r>
          </a:p>
          <a:p>
            <a:pPr marL="342900" indent="-342900">
              <a:buFont typeface="Wingdings" panose="05000000000000000000" pitchFamily="2" charset="2"/>
              <a:buChar char="q"/>
            </a:pPr>
            <a:r>
              <a:rPr lang="en-US" sz="2200" dirty="0"/>
              <a:t>The scrotum typically hangs loosely but contracts and wrinkles in cold conditions to draw the testes closer to the body for warmth.</a:t>
            </a:r>
          </a:p>
          <a:p>
            <a:pPr marL="342900" indent="-342900">
              <a:buFont typeface="Wingdings" panose="05000000000000000000" pitchFamily="2" charset="2"/>
              <a:buChar char="q"/>
            </a:pPr>
            <a:r>
              <a:rPr lang="en-US" sz="2200" dirty="0"/>
              <a:t>The penis functions to deliver sperm into the female reproductive tract.</a:t>
            </a:r>
          </a:p>
          <a:p>
            <a:pPr marL="342900" indent="-342900">
              <a:buFont typeface="Wingdings" panose="05000000000000000000" pitchFamily="2" charset="2"/>
              <a:buChar char="q"/>
            </a:pPr>
            <a:r>
              <a:rPr lang="en-US" sz="2200" dirty="0"/>
              <a:t>It consists of a </a:t>
            </a:r>
            <a:r>
              <a:rPr lang="en-US" sz="2200" b="1" dirty="0"/>
              <a:t>shaft </a:t>
            </a:r>
            <a:r>
              <a:rPr lang="en-US" sz="2200" dirty="0"/>
              <a:t>and an enlarged tip called the </a:t>
            </a:r>
            <a:r>
              <a:rPr lang="en-US" sz="2200" b="1" dirty="0"/>
              <a:t>glans penis</a:t>
            </a:r>
            <a:r>
              <a:rPr lang="en-US" sz="2200" dirty="0"/>
              <a:t>.</a:t>
            </a:r>
          </a:p>
          <a:p>
            <a:pPr marL="342900" indent="-342900">
              <a:buFont typeface="Wingdings" panose="05000000000000000000" pitchFamily="2" charset="2"/>
              <a:buChar char="q"/>
            </a:pPr>
            <a:r>
              <a:rPr lang="en-US" sz="2200" dirty="0"/>
              <a:t>The penis primarily comprises </a:t>
            </a:r>
            <a:r>
              <a:rPr lang="en-US" sz="2200" b="1" dirty="0"/>
              <a:t>erectile tissue</a:t>
            </a:r>
            <a:r>
              <a:rPr lang="en-US" sz="2200" dirty="0"/>
              <a:t>, which fills with blood during sexual arousal, causing it to enlarge and become erect.</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33227" y="125587"/>
            <a:ext cx="8725546" cy="787742"/>
          </a:xfrm>
        </p:spPr>
        <p:txBody>
          <a:bodyPr>
            <a:normAutofit fontScale="90000"/>
          </a:bodyPr>
          <a:lstStyle/>
          <a:p>
            <a:r>
              <a:rPr lang="en-AU" dirty="0"/>
              <a:t>The  reproductive system</a:t>
            </a:r>
            <a:br>
              <a:rPr lang="en-AU" dirty="0"/>
            </a:br>
            <a:r>
              <a:rPr lang="en-US" sz="2700" dirty="0"/>
              <a:t>External male genitalia</a:t>
            </a:r>
            <a:endParaRPr lang="en-AU" sz="2700" dirty="0"/>
          </a:p>
        </p:txBody>
      </p:sp>
      <p:pic>
        <p:nvPicPr>
          <p:cNvPr id="5" name="Picture 4">
            <a:extLst>
              <a:ext uri="{FF2B5EF4-FFF2-40B4-BE49-F238E27FC236}">
                <a16:creationId xmlns:a16="http://schemas.microsoft.com/office/drawing/2014/main" id="{DC5D0334-0D4C-4294-2572-7D854BCA8E1B}"/>
              </a:ext>
            </a:extLst>
          </p:cNvPr>
          <p:cNvPicPr>
            <a:picLocks noChangeAspect="1"/>
          </p:cNvPicPr>
          <p:nvPr/>
        </p:nvPicPr>
        <p:blipFill>
          <a:blip r:embed="rId4"/>
          <a:stretch>
            <a:fillRect/>
          </a:stretch>
        </p:blipFill>
        <p:spPr>
          <a:xfrm>
            <a:off x="7505046" y="1484203"/>
            <a:ext cx="4686954" cy="4706007"/>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A424904C-EE86-51B5-D7D5-106FC3482609}"/>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7543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0" y="1280306"/>
            <a:ext cx="4572000" cy="4493538"/>
          </a:xfrm>
          <a:prstGeom prst="rect">
            <a:avLst/>
          </a:prstGeom>
          <a:noFill/>
        </p:spPr>
        <p:txBody>
          <a:bodyPr wrap="square">
            <a:spAutoFit/>
          </a:bodyPr>
          <a:lstStyle/>
          <a:p>
            <a:pPr marL="342900" indent="-342900">
              <a:buFont typeface="Wingdings" panose="05000000000000000000" pitchFamily="2" charset="2"/>
              <a:buChar char="q"/>
            </a:pPr>
            <a:r>
              <a:rPr lang="en-US" sz="2200" dirty="0"/>
              <a:t>Female reproductive system is more complex, involving producing </a:t>
            </a:r>
            <a:r>
              <a:rPr lang="en-US" sz="2200" b="1" dirty="0"/>
              <a:t>ova</a:t>
            </a:r>
            <a:r>
              <a:rPr lang="en-US" sz="2200" dirty="0"/>
              <a:t> and supporting pregnancy.</a:t>
            </a:r>
          </a:p>
          <a:p>
            <a:pPr marL="342900" indent="-342900">
              <a:buFont typeface="Wingdings" panose="05000000000000000000" pitchFamily="2" charset="2"/>
              <a:buChar char="q"/>
            </a:pPr>
            <a:r>
              <a:rPr lang="en-US" sz="2200" b="1" dirty="0"/>
              <a:t>Ovaries </a:t>
            </a:r>
            <a:r>
              <a:rPr lang="en-US" sz="2200" dirty="0"/>
              <a:t>are primary female reproductive organs, responsible for egg production and hormone secretion.</a:t>
            </a:r>
          </a:p>
          <a:p>
            <a:pPr marL="342900" indent="-342900">
              <a:buFont typeface="Wingdings" panose="05000000000000000000" pitchFamily="2" charset="2"/>
              <a:buChar char="q"/>
            </a:pPr>
            <a:r>
              <a:rPr lang="en-US" sz="2200" dirty="0"/>
              <a:t>They produce oestrogen and progesterone, vital for reproductive processes.</a:t>
            </a:r>
          </a:p>
          <a:p>
            <a:pPr marL="342900" indent="-342900">
              <a:buFont typeface="Wingdings" panose="05000000000000000000" pitchFamily="2" charset="2"/>
              <a:buChar char="q"/>
            </a:pPr>
            <a:r>
              <a:rPr lang="en-US" sz="2200" dirty="0"/>
              <a:t>Other organs are accessory, aiding in supporting and safeguarding reproductive cells.</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33227" y="125587"/>
            <a:ext cx="8725546" cy="787742"/>
          </a:xfrm>
        </p:spPr>
        <p:txBody>
          <a:bodyPr>
            <a:normAutofit fontScale="90000"/>
          </a:bodyPr>
          <a:lstStyle/>
          <a:p>
            <a:r>
              <a:rPr lang="en-AU" dirty="0"/>
              <a:t>The  reproductive system</a:t>
            </a:r>
            <a:br>
              <a:rPr lang="en-AU" dirty="0"/>
            </a:br>
            <a:r>
              <a:rPr lang="en-US" sz="2700" dirty="0"/>
              <a:t>Anatomy of the female reproductive organs</a:t>
            </a:r>
            <a:endParaRPr lang="en-AU" sz="2700" dirty="0"/>
          </a:p>
        </p:txBody>
      </p:sp>
      <p:pic>
        <p:nvPicPr>
          <p:cNvPr id="20484" name="Picture 4" descr="Human Biology fig. 1.100 - Female Reproductive Structures - English labels  | AnatomyTOOL">
            <a:extLst>
              <a:ext uri="{FF2B5EF4-FFF2-40B4-BE49-F238E27FC236}">
                <a16:creationId xmlns:a16="http://schemas.microsoft.com/office/drawing/2014/main" id="{B187C1CC-1CE4-9F47-E195-4ED663EAEA7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1280306"/>
            <a:ext cx="7620000" cy="48863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9ED68AB-3EE1-1500-37F2-465F124865F8}"/>
              </a:ext>
            </a:extLst>
          </p:cNvPr>
          <p:cNvCxnSpPr/>
          <p:nvPr/>
        </p:nvCxnSpPr>
        <p:spPr>
          <a:xfrm>
            <a:off x="9686441" y="3429000"/>
            <a:ext cx="883403" cy="0"/>
          </a:xfrm>
          <a:prstGeom prst="line">
            <a:avLst/>
          </a:prstGeom>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1E393A20-B26C-5BF4-CD86-3B5FAE3DC9C1}"/>
              </a:ext>
            </a:extLst>
          </p:cNvPr>
          <p:cNvSpPr txBox="1"/>
          <p:nvPr/>
        </p:nvSpPr>
        <p:spPr>
          <a:xfrm>
            <a:off x="10562095" y="3167390"/>
            <a:ext cx="1162373" cy="523220"/>
          </a:xfrm>
          <a:prstGeom prst="rect">
            <a:avLst/>
          </a:prstGeom>
          <a:noFill/>
        </p:spPr>
        <p:txBody>
          <a:bodyPr wrap="square" rtlCol="0">
            <a:spAutoFit/>
          </a:bodyPr>
          <a:lstStyle/>
          <a:p>
            <a:r>
              <a:rPr lang="en-US" sz="2800" dirty="0"/>
              <a:t>Rectum</a:t>
            </a:r>
            <a:endParaRPr lang="en-AU" sz="2800" dirty="0"/>
          </a:p>
        </p:txBody>
      </p:sp>
      <p:cxnSp>
        <p:nvCxnSpPr>
          <p:cNvPr id="9" name="Straight Connector 8">
            <a:extLst>
              <a:ext uri="{FF2B5EF4-FFF2-40B4-BE49-F238E27FC236}">
                <a16:creationId xmlns:a16="http://schemas.microsoft.com/office/drawing/2014/main" id="{C48D2C67-D1EA-D907-FA62-9AF70D27305B}"/>
              </a:ext>
            </a:extLst>
          </p:cNvPr>
          <p:cNvCxnSpPr>
            <a:cxnSpLocks/>
          </p:cNvCxnSpPr>
          <p:nvPr/>
        </p:nvCxnSpPr>
        <p:spPr>
          <a:xfrm>
            <a:off x="9050271" y="4821264"/>
            <a:ext cx="883403" cy="1176580"/>
          </a:xfrm>
          <a:prstGeom prst="line">
            <a:avLst/>
          </a:prstGeom>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3DCA094C-C64D-B173-32B0-3BFA501B3620}"/>
              </a:ext>
            </a:extLst>
          </p:cNvPr>
          <p:cNvSpPr txBox="1"/>
          <p:nvPr/>
        </p:nvSpPr>
        <p:spPr>
          <a:xfrm>
            <a:off x="9877586" y="5727805"/>
            <a:ext cx="1162373" cy="523220"/>
          </a:xfrm>
          <a:prstGeom prst="rect">
            <a:avLst/>
          </a:prstGeom>
          <a:noFill/>
        </p:spPr>
        <p:txBody>
          <a:bodyPr wrap="square" rtlCol="0">
            <a:spAutoFit/>
          </a:bodyPr>
          <a:lstStyle/>
          <a:p>
            <a:r>
              <a:rPr lang="en-US" sz="2800" dirty="0"/>
              <a:t>Anus</a:t>
            </a:r>
            <a:endParaRPr lang="en-AU" sz="2800" dirty="0"/>
          </a:p>
        </p:txBody>
      </p:sp>
      <p:sp>
        <p:nvSpPr>
          <p:cNvPr id="13" name="TextBox 12">
            <a:extLst>
              <a:ext uri="{FF2B5EF4-FFF2-40B4-BE49-F238E27FC236}">
                <a16:creationId xmlns:a16="http://schemas.microsoft.com/office/drawing/2014/main" id="{CAB71EB9-61AA-472D-CBE7-B4F26758046A}"/>
              </a:ext>
            </a:extLst>
          </p:cNvPr>
          <p:cNvSpPr txBox="1"/>
          <p:nvPr/>
        </p:nvSpPr>
        <p:spPr>
          <a:xfrm>
            <a:off x="5488983" y="6079377"/>
            <a:ext cx="1531749" cy="523220"/>
          </a:xfrm>
          <a:prstGeom prst="rect">
            <a:avLst/>
          </a:prstGeom>
          <a:noFill/>
        </p:spPr>
        <p:txBody>
          <a:bodyPr wrap="square" rtlCol="0">
            <a:spAutoFit/>
          </a:bodyPr>
          <a:lstStyle/>
          <a:p>
            <a:r>
              <a:rPr lang="en-US" sz="2800" dirty="0"/>
              <a:t>Urethra</a:t>
            </a:r>
            <a:endParaRPr lang="en-AU" sz="2800" dirty="0"/>
          </a:p>
        </p:txBody>
      </p:sp>
      <p:cxnSp>
        <p:nvCxnSpPr>
          <p:cNvPr id="14" name="Straight Connector 13">
            <a:extLst>
              <a:ext uri="{FF2B5EF4-FFF2-40B4-BE49-F238E27FC236}">
                <a16:creationId xmlns:a16="http://schemas.microsoft.com/office/drawing/2014/main" id="{E6E9A1B9-9A4D-BC1A-4357-D176F1E64166}"/>
              </a:ext>
            </a:extLst>
          </p:cNvPr>
          <p:cNvCxnSpPr>
            <a:cxnSpLocks/>
          </p:cNvCxnSpPr>
          <p:nvPr/>
        </p:nvCxnSpPr>
        <p:spPr>
          <a:xfrm flipH="1">
            <a:off x="6322570" y="4551225"/>
            <a:ext cx="1684888" cy="1699800"/>
          </a:xfrm>
          <a:prstGeom prst="line">
            <a:avLst/>
          </a:prstGeom>
        </p:spPr>
        <p:style>
          <a:lnRef idx="3">
            <a:schemeClr val="dk1"/>
          </a:lnRef>
          <a:fillRef idx="0">
            <a:schemeClr val="dk1"/>
          </a:fillRef>
          <a:effectRef idx="2">
            <a:schemeClr val="dk1"/>
          </a:effectRef>
          <a:fontRef idx="minor">
            <a:schemeClr val="tx1"/>
          </a:fontRef>
        </p:style>
      </p:cxnSp>
      <p:sp>
        <p:nvSpPr>
          <p:cNvPr id="3" name="Action Button: Return 2">
            <a:hlinkClick r:id="rId5" action="ppaction://hlinksldjump" highlightClick="1"/>
            <a:extLst>
              <a:ext uri="{FF2B5EF4-FFF2-40B4-BE49-F238E27FC236}">
                <a16:creationId xmlns:a16="http://schemas.microsoft.com/office/drawing/2014/main" id="{70510A23-C82C-CB88-7231-E3BB0F8D814A}"/>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03889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0" y="1351508"/>
            <a:ext cx="5807714" cy="4154984"/>
          </a:xfrm>
          <a:prstGeom prst="rect">
            <a:avLst/>
          </a:prstGeom>
          <a:noFill/>
        </p:spPr>
        <p:txBody>
          <a:bodyPr wrap="square">
            <a:spAutoFit/>
          </a:bodyPr>
          <a:lstStyle/>
          <a:p>
            <a:pPr marL="342900" indent="-342900">
              <a:buFont typeface="Wingdings" panose="05000000000000000000" pitchFamily="2" charset="2"/>
              <a:buChar char="q"/>
            </a:pPr>
            <a:r>
              <a:rPr lang="en-US" sz="2200" dirty="0"/>
              <a:t>Ovaries: almond-shaped organs, about 3.5 cm in length, located in the pelvic region.</a:t>
            </a:r>
          </a:p>
          <a:p>
            <a:pPr marL="342900" indent="-342900">
              <a:buFont typeface="Wingdings" panose="05000000000000000000" pitchFamily="2" charset="2"/>
              <a:buChar char="q"/>
            </a:pPr>
            <a:r>
              <a:rPr lang="en-US" sz="2200" dirty="0"/>
              <a:t>Functions: produce eggs (ova) and hormones oestrogen and progesterone.</a:t>
            </a:r>
          </a:p>
          <a:p>
            <a:pPr marL="342900" indent="-342900">
              <a:buFont typeface="Wingdings" panose="05000000000000000000" pitchFamily="2" charset="2"/>
              <a:buChar char="q"/>
            </a:pPr>
            <a:r>
              <a:rPr lang="en-US" sz="2200" dirty="0"/>
              <a:t>Located within </a:t>
            </a:r>
            <a:r>
              <a:rPr lang="en-US" sz="2200" b="1" dirty="0"/>
              <a:t>ovarian fossae</a:t>
            </a:r>
            <a:r>
              <a:rPr lang="en-US" sz="2200" dirty="0"/>
              <a:t>, secured by ligaments to the pelvis walls.</a:t>
            </a:r>
          </a:p>
          <a:p>
            <a:pPr marL="342900" indent="-342900">
              <a:buFont typeface="Wingdings" panose="05000000000000000000" pitchFamily="2" charset="2"/>
              <a:buChar char="q"/>
            </a:pPr>
            <a:r>
              <a:rPr lang="en-US" sz="2200" dirty="0"/>
              <a:t>Internally composed of </a:t>
            </a:r>
            <a:r>
              <a:rPr lang="en-US" sz="2200" b="1" dirty="0"/>
              <a:t>ovarian follicles </a:t>
            </a:r>
            <a:r>
              <a:rPr lang="en-US" sz="2200" dirty="0"/>
              <a:t>containing oocytes (young eggs).</a:t>
            </a:r>
          </a:p>
          <a:p>
            <a:pPr marL="342900" indent="-342900">
              <a:buFont typeface="Wingdings" panose="05000000000000000000" pitchFamily="2" charset="2"/>
              <a:buChar char="q"/>
            </a:pPr>
            <a:r>
              <a:rPr lang="en-US" sz="2200" dirty="0"/>
              <a:t>Follicle cells surrounding eggs enlarge as eggs mature.</a:t>
            </a:r>
          </a:p>
          <a:p>
            <a:pPr marL="342900" indent="-342900">
              <a:buFont typeface="Wingdings" panose="05000000000000000000" pitchFamily="2" charset="2"/>
              <a:buChar char="q"/>
            </a:pPr>
            <a:r>
              <a:rPr lang="en-US" sz="2200" b="1" dirty="0"/>
              <a:t>Ovulation</a:t>
            </a:r>
            <a:r>
              <a:rPr lang="en-US" sz="2200" dirty="0"/>
              <a:t>: process where mature egg is released from ovary when follicle breaks open.</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33227" y="125587"/>
            <a:ext cx="8725546" cy="787742"/>
          </a:xfrm>
        </p:spPr>
        <p:txBody>
          <a:bodyPr>
            <a:normAutofit fontScale="90000"/>
          </a:bodyPr>
          <a:lstStyle/>
          <a:p>
            <a:r>
              <a:rPr lang="en-AU" dirty="0"/>
              <a:t>The  reproductive system</a:t>
            </a:r>
            <a:br>
              <a:rPr lang="en-AU" dirty="0"/>
            </a:br>
            <a:r>
              <a:rPr lang="en-US" sz="2700" dirty="0"/>
              <a:t>The ovaries </a:t>
            </a:r>
            <a:endParaRPr lang="en-AU" sz="2700" dirty="0"/>
          </a:p>
        </p:txBody>
      </p:sp>
      <p:pic>
        <p:nvPicPr>
          <p:cNvPr id="21506" name="Picture 2">
            <a:extLst>
              <a:ext uri="{FF2B5EF4-FFF2-40B4-BE49-F238E27FC236}">
                <a16:creationId xmlns:a16="http://schemas.microsoft.com/office/drawing/2014/main" id="{DA6F3663-E4EF-5832-1289-7FC90BF16D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07713" y="1425844"/>
            <a:ext cx="6384287" cy="351800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DDAB4F73-D9F0-2A7A-94A1-957F8A9A254A}"/>
              </a:ext>
            </a:extLst>
          </p:cNvPr>
          <p:cNvCxnSpPr>
            <a:cxnSpLocks/>
          </p:cNvCxnSpPr>
          <p:nvPr/>
        </p:nvCxnSpPr>
        <p:spPr>
          <a:xfrm flipH="1">
            <a:off x="9484963" y="4262034"/>
            <a:ext cx="15498" cy="1059792"/>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4096084C-B4B4-5766-C688-9F3FE70BDB42}"/>
              </a:ext>
            </a:extLst>
          </p:cNvPr>
          <p:cNvSpPr txBox="1"/>
          <p:nvPr/>
        </p:nvSpPr>
        <p:spPr>
          <a:xfrm>
            <a:off x="8812078" y="5137160"/>
            <a:ext cx="1345770" cy="369332"/>
          </a:xfrm>
          <a:prstGeom prst="rect">
            <a:avLst/>
          </a:prstGeom>
          <a:noFill/>
        </p:spPr>
        <p:txBody>
          <a:bodyPr wrap="square" rtlCol="0">
            <a:spAutoFit/>
          </a:bodyPr>
          <a:lstStyle/>
          <a:p>
            <a:r>
              <a:rPr lang="en-US" dirty="0"/>
              <a:t>Young eggs</a:t>
            </a:r>
            <a:endParaRPr lang="en-AU" dirty="0"/>
          </a:p>
        </p:txBody>
      </p:sp>
      <p:sp>
        <p:nvSpPr>
          <p:cNvPr id="10" name="TextBox 9">
            <a:extLst>
              <a:ext uri="{FF2B5EF4-FFF2-40B4-BE49-F238E27FC236}">
                <a16:creationId xmlns:a16="http://schemas.microsoft.com/office/drawing/2014/main" id="{AA7C33AE-D120-2847-16A0-79362A8D445B}"/>
              </a:ext>
            </a:extLst>
          </p:cNvPr>
          <p:cNvSpPr txBox="1"/>
          <p:nvPr/>
        </p:nvSpPr>
        <p:spPr>
          <a:xfrm>
            <a:off x="10290875" y="4952494"/>
            <a:ext cx="1782305" cy="369332"/>
          </a:xfrm>
          <a:prstGeom prst="rect">
            <a:avLst/>
          </a:prstGeom>
          <a:noFill/>
        </p:spPr>
        <p:txBody>
          <a:bodyPr wrap="square" rtlCol="0">
            <a:spAutoFit/>
          </a:bodyPr>
          <a:lstStyle/>
          <a:p>
            <a:r>
              <a:rPr lang="en-US" dirty="0"/>
              <a:t>Ovarian follicles</a:t>
            </a:r>
            <a:endParaRPr lang="en-AU" dirty="0"/>
          </a:p>
        </p:txBody>
      </p:sp>
      <p:sp>
        <p:nvSpPr>
          <p:cNvPr id="11" name="Left Bracket 10">
            <a:extLst>
              <a:ext uri="{FF2B5EF4-FFF2-40B4-BE49-F238E27FC236}">
                <a16:creationId xmlns:a16="http://schemas.microsoft.com/office/drawing/2014/main" id="{1C1EDFD6-6B55-80B6-24AB-56AB122BF47A}"/>
              </a:ext>
            </a:extLst>
          </p:cNvPr>
          <p:cNvSpPr/>
          <p:nvPr/>
        </p:nvSpPr>
        <p:spPr>
          <a:xfrm rot="14943320">
            <a:off x="10796106" y="3462753"/>
            <a:ext cx="230259" cy="2005309"/>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AU"/>
          </a:p>
        </p:txBody>
      </p:sp>
      <p:cxnSp>
        <p:nvCxnSpPr>
          <p:cNvPr id="12" name="Straight Connector 11">
            <a:extLst>
              <a:ext uri="{FF2B5EF4-FFF2-40B4-BE49-F238E27FC236}">
                <a16:creationId xmlns:a16="http://schemas.microsoft.com/office/drawing/2014/main" id="{784A17FC-605F-F6F0-DCC5-3A13E63FB4A8}"/>
              </a:ext>
            </a:extLst>
          </p:cNvPr>
          <p:cNvCxnSpPr>
            <a:cxnSpLocks/>
          </p:cNvCxnSpPr>
          <p:nvPr/>
        </p:nvCxnSpPr>
        <p:spPr>
          <a:xfrm>
            <a:off x="11017140" y="4526290"/>
            <a:ext cx="164887" cy="485780"/>
          </a:xfrm>
          <a:prstGeom prst="line">
            <a:avLst/>
          </a:prstGeom>
        </p:spPr>
        <p:style>
          <a:lnRef idx="2">
            <a:schemeClr val="dk1"/>
          </a:lnRef>
          <a:fillRef idx="0">
            <a:schemeClr val="dk1"/>
          </a:fillRef>
          <a:effectRef idx="1">
            <a:schemeClr val="dk1"/>
          </a:effectRef>
          <a:fontRef idx="minor">
            <a:schemeClr val="tx1"/>
          </a:fontRef>
        </p:style>
      </p:cxnSp>
      <p:sp>
        <p:nvSpPr>
          <p:cNvPr id="3" name="Action Button: Return 2">
            <a:hlinkClick r:id="rId5" action="ppaction://hlinksldjump" highlightClick="1"/>
            <a:extLst>
              <a:ext uri="{FF2B5EF4-FFF2-40B4-BE49-F238E27FC236}">
                <a16:creationId xmlns:a16="http://schemas.microsoft.com/office/drawing/2014/main" id="{1F6E0AB9-A2C7-1B0F-CC82-37473F0B45E1}"/>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79208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6912248" y="764092"/>
            <a:ext cx="5093776" cy="787742"/>
          </a:xfrm>
        </p:spPr>
        <p:txBody>
          <a:bodyPr>
            <a:normAutofit fontScale="90000"/>
          </a:bodyPr>
          <a:lstStyle/>
          <a:p>
            <a:r>
              <a:rPr lang="en-AU" dirty="0"/>
              <a:t>The  reproductive system</a:t>
            </a:r>
            <a:br>
              <a:rPr lang="en-AU" dirty="0"/>
            </a:br>
            <a:r>
              <a:rPr lang="en-US" sz="2700" dirty="0"/>
              <a:t>The female duct system and accessory organs</a:t>
            </a:r>
            <a:endParaRPr lang="en-AU" sz="2700" dirty="0"/>
          </a:p>
        </p:txBody>
      </p:sp>
      <p:pic>
        <p:nvPicPr>
          <p:cNvPr id="22536" name="Picture 8" descr="Female reproductive organs">
            <a:extLst>
              <a:ext uri="{FF2B5EF4-FFF2-40B4-BE49-F238E27FC236}">
                <a16:creationId xmlns:a16="http://schemas.microsoft.com/office/drawing/2014/main" id="{B8BCC6EB-38DA-F73D-8F50-D61C416F3A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2049" y="3103668"/>
            <a:ext cx="5514175" cy="37543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FDD277-05FC-19E4-98FF-A0D56B8D5C56}"/>
              </a:ext>
            </a:extLst>
          </p:cNvPr>
          <p:cNvSpPr txBox="1"/>
          <p:nvPr/>
        </p:nvSpPr>
        <p:spPr>
          <a:xfrm>
            <a:off x="0" y="0"/>
            <a:ext cx="7439186" cy="6863417"/>
          </a:xfrm>
          <a:prstGeom prst="rect">
            <a:avLst/>
          </a:prstGeom>
          <a:noFill/>
        </p:spPr>
        <p:txBody>
          <a:bodyPr wrap="square">
            <a:spAutoFit/>
          </a:bodyPr>
          <a:lstStyle/>
          <a:p>
            <a:r>
              <a:rPr lang="en-US" sz="2200" b="1" dirty="0"/>
              <a:t>Fallopian tubes: </a:t>
            </a:r>
            <a:r>
              <a:rPr lang="en-US" sz="2200" dirty="0"/>
              <a:t>First part of the female reproductive tract duct system.</a:t>
            </a:r>
          </a:p>
          <a:p>
            <a:pPr marL="342900" indent="-342900">
              <a:buFont typeface="Wingdings" panose="05000000000000000000" pitchFamily="2" charset="2"/>
              <a:buChar char="q"/>
            </a:pPr>
            <a:r>
              <a:rPr lang="en-US" sz="2200" dirty="0"/>
              <a:t>Functions: provide passageway for mature egg for fertilization.</a:t>
            </a:r>
          </a:p>
          <a:p>
            <a:pPr marL="342900" indent="-342900">
              <a:buFont typeface="Wingdings" panose="05000000000000000000" pitchFamily="2" charset="2"/>
              <a:buChar char="q"/>
            </a:pPr>
            <a:r>
              <a:rPr lang="en-US" sz="2200" dirty="0"/>
              <a:t>Each tube about 10cm long, extending from ovaries to uterus.</a:t>
            </a:r>
          </a:p>
          <a:p>
            <a:pPr marL="342900" indent="-342900">
              <a:buFont typeface="Wingdings" panose="05000000000000000000" pitchFamily="2" charset="2"/>
              <a:buChar char="q"/>
            </a:pPr>
            <a:r>
              <a:rPr lang="en-US" sz="2200" dirty="0"/>
              <a:t>Distal end expands into funnel-shaped structure with </a:t>
            </a:r>
            <a:r>
              <a:rPr lang="en-US" sz="2200" b="1" dirty="0"/>
              <a:t>fimbriae </a:t>
            </a:r>
            <a:r>
              <a:rPr lang="en-US" sz="2200" dirty="0"/>
              <a:t>to capture egg.</a:t>
            </a:r>
          </a:p>
          <a:p>
            <a:r>
              <a:rPr lang="en-US" sz="2200" b="1" dirty="0"/>
              <a:t>Uterus: </a:t>
            </a:r>
            <a:r>
              <a:rPr lang="en-US" sz="2200" dirty="0"/>
              <a:t>Muscular hollow organ between urinary bladder and rectum. Normal size and shape of a pear in women who have never been pregnant. Expands during pregnancy to accommodate fetus.</a:t>
            </a:r>
          </a:p>
          <a:p>
            <a:pPr marL="342900" indent="-342900">
              <a:buFont typeface="Wingdings" panose="05000000000000000000" pitchFamily="2" charset="2"/>
              <a:buChar char="q"/>
            </a:pPr>
            <a:r>
              <a:rPr lang="en-US" sz="2200" dirty="0"/>
              <a:t>Task: supports and grows fertilized egg during pregnancy.</a:t>
            </a:r>
          </a:p>
          <a:p>
            <a:pPr marL="342900" indent="-342900">
              <a:buFont typeface="Wingdings" panose="05000000000000000000" pitchFamily="2" charset="2"/>
              <a:buChar char="q"/>
            </a:pPr>
            <a:r>
              <a:rPr lang="en-US" sz="2200" dirty="0"/>
              <a:t>Main section referred to as the </a:t>
            </a:r>
            <a:r>
              <a:rPr lang="en-US" sz="2200" b="1" dirty="0"/>
              <a:t>body</a:t>
            </a:r>
            <a:r>
              <a:rPr lang="en-US" sz="2200" dirty="0"/>
              <a:t>, with a narrow outlet called the </a:t>
            </a:r>
            <a:r>
              <a:rPr lang="en-US" sz="2200" b="1" dirty="0"/>
              <a:t>cervix</a:t>
            </a:r>
            <a:r>
              <a:rPr lang="en-US" sz="2200" dirty="0"/>
              <a:t>.</a:t>
            </a:r>
          </a:p>
          <a:p>
            <a:pPr marL="342900" indent="-342900">
              <a:buFont typeface="Wingdings" panose="05000000000000000000" pitchFamily="2" charset="2"/>
              <a:buChar char="q"/>
            </a:pPr>
            <a:r>
              <a:rPr lang="en-US" sz="2200" dirty="0"/>
              <a:t>Cervix dilates during childbirth to allow baby's head to pass through.</a:t>
            </a:r>
          </a:p>
          <a:p>
            <a:r>
              <a:rPr lang="en-US" sz="2200" b="1" dirty="0"/>
              <a:t>Vagina: </a:t>
            </a:r>
            <a:r>
              <a:rPr lang="en-US" sz="2200" dirty="0"/>
              <a:t>Thin-walled tube, 8 to 10cm long, located between bladder and rectum. Also known as the birth canal.</a:t>
            </a:r>
          </a:p>
          <a:p>
            <a:pPr marL="342900" indent="-342900">
              <a:buFont typeface="Wingdings" panose="05000000000000000000" pitchFamily="2" charset="2"/>
              <a:buChar char="q"/>
            </a:pPr>
            <a:r>
              <a:rPr lang="en-US" sz="2200" dirty="0"/>
              <a:t>Functions: provides passageway for baby delivery and menstrual blood exit.</a:t>
            </a:r>
          </a:p>
        </p:txBody>
      </p:sp>
      <p:sp>
        <p:nvSpPr>
          <p:cNvPr id="3" name="Action Button: Return 2">
            <a:hlinkClick r:id="rId5" action="ppaction://hlinksldjump" highlightClick="1"/>
            <a:extLst>
              <a:ext uri="{FF2B5EF4-FFF2-40B4-BE49-F238E27FC236}">
                <a16:creationId xmlns:a16="http://schemas.microsoft.com/office/drawing/2014/main" id="{B3F55DBD-685B-B8C8-38C5-CEEBB8998722}"/>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5239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471794" y="61992"/>
            <a:ext cx="5093776" cy="787742"/>
          </a:xfrm>
        </p:spPr>
        <p:txBody>
          <a:bodyPr>
            <a:normAutofit fontScale="90000"/>
          </a:bodyPr>
          <a:lstStyle/>
          <a:p>
            <a:r>
              <a:rPr lang="en-AU" dirty="0"/>
              <a:t>The  reproductive system</a:t>
            </a:r>
            <a:br>
              <a:rPr lang="en-AU" dirty="0"/>
            </a:br>
            <a:r>
              <a:rPr lang="en-US" sz="2700" dirty="0"/>
              <a:t>External female genitalia</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1520785"/>
            <a:ext cx="5656881" cy="3816429"/>
          </a:xfrm>
          <a:prstGeom prst="rect">
            <a:avLst/>
          </a:prstGeom>
          <a:noFill/>
        </p:spPr>
        <p:txBody>
          <a:bodyPr wrap="square">
            <a:spAutoFit/>
          </a:bodyPr>
          <a:lstStyle/>
          <a:p>
            <a:pPr marL="342900" indent="-342900">
              <a:buFont typeface="Wingdings" panose="05000000000000000000" pitchFamily="2" charset="2"/>
              <a:buChar char="q"/>
            </a:pPr>
            <a:r>
              <a:rPr lang="en-US" sz="2200" dirty="0"/>
              <a:t>Female external genitalia collectively called the vulva.</a:t>
            </a:r>
          </a:p>
          <a:p>
            <a:pPr marL="342900" indent="-342900">
              <a:buFont typeface="Wingdings" panose="05000000000000000000" pitchFamily="2" charset="2"/>
              <a:buChar char="q"/>
            </a:pPr>
            <a:r>
              <a:rPr lang="en-US" sz="2200" dirty="0"/>
              <a:t>Includes:</a:t>
            </a:r>
          </a:p>
          <a:p>
            <a:pPr marL="342900" indent="-342900">
              <a:buFont typeface="Wingdings" panose="05000000000000000000" pitchFamily="2" charset="2"/>
              <a:buChar char="ü"/>
            </a:pPr>
            <a:r>
              <a:rPr lang="en-US" sz="2200" b="1" dirty="0"/>
              <a:t>Labia majora</a:t>
            </a:r>
            <a:r>
              <a:rPr lang="en-US" sz="2200" dirty="0"/>
              <a:t>: Outer "lips" of the vulva, larger folds of skin.</a:t>
            </a:r>
          </a:p>
          <a:p>
            <a:pPr marL="342900" indent="-342900">
              <a:buFont typeface="Wingdings" panose="05000000000000000000" pitchFamily="2" charset="2"/>
              <a:buChar char="ü"/>
            </a:pPr>
            <a:r>
              <a:rPr lang="en-US" sz="2200" b="1" dirty="0"/>
              <a:t>Mons pubis</a:t>
            </a:r>
            <a:r>
              <a:rPr lang="en-US" sz="2200" dirty="0"/>
              <a:t>: Mound of fatty tissue over the pubic bone.</a:t>
            </a:r>
          </a:p>
          <a:p>
            <a:pPr marL="342900" indent="-342900">
              <a:buFont typeface="Wingdings" panose="05000000000000000000" pitchFamily="2" charset="2"/>
              <a:buChar char="ü"/>
            </a:pPr>
            <a:r>
              <a:rPr lang="en-US" sz="2200" b="1" dirty="0"/>
              <a:t>Labia minora</a:t>
            </a:r>
            <a:r>
              <a:rPr lang="en-US" sz="2200" dirty="0"/>
              <a:t>: Inner "lips" of the vulva, smaller folds of skin.</a:t>
            </a:r>
          </a:p>
          <a:p>
            <a:pPr marL="342900" indent="-342900">
              <a:buFont typeface="Wingdings" panose="05000000000000000000" pitchFamily="2" charset="2"/>
              <a:buChar char="ü"/>
            </a:pPr>
            <a:r>
              <a:rPr lang="en-US" sz="2200" b="1" dirty="0"/>
              <a:t>Clitoris</a:t>
            </a:r>
            <a:r>
              <a:rPr lang="en-US" sz="2200" dirty="0"/>
              <a:t>: Erectile organ, analogous to the male penis, responsive to sexual stimulation.</a:t>
            </a:r>
          </a:p>
        </p:txBody>
      </p:sp>
      <p:pic>
        <p:nvPicPr>
          <p:cNvPr id="23554" name="Picture 2">
            <a:extLst>
              <a:ext uri="{FF2B5EF4-FFF2-40B4-BE49-F238E27FC236}">
                <a16:creationId xmlns:a16="http://schemas.microsoft.com/office/drawing/2014/main" id="{5CC831E9-9FD6-82C5-9535-B253F2D82D0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91250" y="1656382"/>
            <a:ext cx="600075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0249ACD-6B96-5383-EB81-1A3B0565EA15}"/>
              </a:ext>
            </a:extLst>
          </p:cNvPr>
          <p:cNvPicPr>
            <a:picLocks noChangeAspect="1"/>
          </p:cNvPicPr>
          <p:nvPr/>
        </p:nvPicPr>
        <p:blipFill>
          <a:blip r:embed="rId5"/>
          <a:stretch>
            <a:fillRect/>
          </a:stretch>
        </p:blipFill>
        <p:spPr>
          <a:xfrm>
            <a:off x="6803756" y="5022845"/>
            <a:ext cx="1193369" cy="536032"/>
          </a:xfrm>
          <a:prstGeom prst="rect">
            <a:avLst/>
          </a:prstGeom>
        </p:spPr>
      </p:pic>
      <p:pic>
        <p:nvPicPr>
          <p:cNvPr id="6" name="Picture 5">
            <a:extLst>
              <a:ext uri="{FF2B5EF4-FFF2-40B4-BE49-F238E27FC236}">
                <a16:creationId xmlns:a16="http://schemas.microsoft.com/office/drawing/2014/main" id="{F4B5C8BC-ED23-C670-205E-3A9E682B2CDA}"/>
              </a:ext>
            </a:extLst>
          </p:cNvPr>
          <p:cNvPicPr>
            <a:picLocks noChangeAspect="1"/>
          </p:cNvPicPr>
          <p:nvPr/>
        </p:nvPicPr>
        <p:blipFill>
          <a:blip r:embed="rId5"/>
          <a:stretch>
            <a:fillRect/>
          </a:stretch>
        </p:blipFill>
        <p:spPr>
          <a:xfrm>
            <a:off x="6803755" y="3719900"/>
            <a:ext cx="1193369" cy="536032"/>
          </a:xfrm>
          <a:prstGeom prst="rect">
            <a:avLst/>
          </a:prstGeom>
        </p:spPr>
      </p:pic>
      <p:pic>
        <p:nvPicPr>
          <p:cNvPr id="7" name="Picture 6">
            <a:extLst>
              <a:ext uri="{FF2B5EF4-FFF2-40B4-BE49-F238E27FC236}">
                <a16:creationId xmlns:a16="http://schemas.microsoft.com/office/drawing/2014/main" id="{298CA938-0939-ABD4-EB1B-D3A7EE5DB568}"/>
              </a:ext>
            </a:extLst>
          </p:cNvPr>
          <p:cNvPicPr>
            <a:picLocks noChangeAspect="1"/>
          </p:cNvPicPr>
          <p:nvPr/>
        </p:nvPicPr>
        <p:blipFill>
          <a:blip r:embed="rId5"/>
          <a:stretch>
            <a:fillRect/>
          </a:stretch>
        </p:blipFill>
        <p:spPr>
          <a:xfrm>
            <a:off x="6237745" y="2978172"/>
            <a:ext cx="1805874" cy="536032"/>
          </a:xfrm>
          <a:prstGeom prst="rect">
            <a:avLst/>
          </a:prstGeom>
        </p:spPr>
      </p:pic>
      <p:sp>
        <p:nvSpPr>
          <p:cNvPr id="3" name="Action Button: Return 2">
            <a:hlinkClick r:id="rId6" action="ppaction://hlinksldjump" highlightClick="1"/>
            <a:extLst>
              <a:ext uri="{FF2B5EF4-FFF2-40B4-BE49-F238E27FC236}">
                <a16:creationId xmlns:a16="http://schemas.microsoft.com/office/drawing/2014/main" id="{9FC4AB95-A379-4EA3-D867-223353DA6D93}"/>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336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319" y="32972"/>
            <a:ext cx="6881074" cy="787742"/>
          </a:xfrm>
        </p:spPr>
        <p:txBody>
          <a:bodyPr>
            <a:normAutofit fontScale="90000"/>
          </a:bodyPr>
          <a:lstStyle/>
          <a:p>
            <a:r>
              <a:rPr lang="en-AU" dirty="0"/>
              <a:t>The  reproductive system</a:t>
            </a:r>
            <a:br>
              <a:rPr lang="en-AU" dirty="0"/>
            </a:br>
            <a:r>
              <a:rPr lang="en-US" sz="2700" dirty="0"/>
              <a:t>Disorders of the female reproductive system</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733683"/>
            <a:ext cx="6258946" cy="6186309"/>
          </a:xfrm>
          <a:prstGeom prst="rect">
            <a:avLst/>
          </a:prstGeom>
          <a:noFill/>
        </p:spPr>
        <p:txBody>
          <a:bodyPr wrap="square">
            <a:spAutoFit/>
          </a:bodyPr>
          <a:lstStyle/>
          <a:p>
            <a:r>
              <a:rPr lang="en-US" sz="2200" b="1" dirty="0"/>
              <a:t>Endometriosis</a:t>
            </a:r>
            <a:r>
              <a:rPr lang="en-US" sz="2200" dirty="0"/>
              <a:t>:</a:t>
            </a:r>
          </a:p>
          <a:p>
            <a:pPr marL="342900" indent="-342900">
              <a:buFont typeface="Wingdings" panose="05000000000000000000" pitchFamily="2" charset="2"/>
              <a:buChar char="q"/>
            </a:pPr>
            <a:r>
              <a:rPr lang="en-US" sz="2200" dirty="0"/>
              <a:t>Endometrium lining sheds off during menstruation.</a:t>
            </a:r>
          </a:p>
          <a:p>
            <a:pPr marL="342900" indent="-342900">
              <a:buFont typeface="Wingdings" panose="05000000000000000000" pitchFamily="2" charset="2"/>
              <a:buChar char="q"/>
            </a:pPr>
            <a:r>
              <a:rPr lang="en-US" sz="2200" dirty="0"/>
              <a:t>Discharge enters uterine tube, spills into abdomen, forms tissue clots.</a:t>
            </a:r>
          </a:p>
          <a:p>
            <a:pPr marL="342900" indent="-342900">
              <a:buFont typeface="Wingdings" panose="05000000000000000000" pitchFamily="2" charset="2"/>
              <a:buChar char="q"/>
            </a:pPr>
            <a:r>
              <a:rPr lang="en-US" sz="2200" dirty="0"/>
              <a:t>Symptoms include:</a:t>
            </a:r>
          </a:p>
          <a:p>
            <a:pPr marL="342900" indent="-342900">
              <a:buFont typeface="Arial" panose="020B0604020202020204" pitchFamily="34" charset="0"/>
              <a:buChar char="•"/>
            </a:pPr>
            <a:r>
              <a:rPr lang="en-US" sz="2200" dirty="0"/>
              <a:t>Abdominal and lower back pain</a:t>
            </a:r>
          </a:p>
          <a:p>
            <a:pPr marL="342900" indent="-342900">
              <a:buFont typeface="Arial" panose="020B0604020202020204" pitchFamily="34" charset="0"/>
              <a:buChar char="•"/>
            </a:pPr>
            <a:r>
              <a:rPr lang="en-US" sz="2200" dirty="0"/>
              <a:t>Irregular periods</a:t>
            </a:r>
          </a:p>
          <a:p>
            <a:pPr marL="342900" indent="-342900">
              <a:buFont typeface="Arial" panose="020B0604020202020204" pitchFamily="34" charset="0"/>
              <a:buChar char="•"/>
            </a:pPr>
            <a:r>
              <a:rPr lang="en-US" sz="2200" dirty="0"/>
              <a:t>Painful bowel movements or urination</a:t>
            </a:r>
          </a:p>
          <a:p>
            <a:pPr marL="342900" indent="-342900">
              <a:buFont typeface="Arial" panose="020B0604020202020204" pitchFamily="34" charset="0"/>
              <a:buChar char="•"/>
            </a:pPr>
            <a:r>
              <a:rPr lang="en-US" sz="2200" dirty="0"/>
              <a:t>Pain during sexual intercourse</a:t>
            </a:r>
          </a:p>
          <a:p>
            <a:r>
              <a:rPr lang="en-US" sz="2200" b="1" dirty="0"/>
              <a:t>Ovarian cysts</a:t>
            </a:r>
            <a:r>
              <a:rPr lang="en-US" sz="2200" dirty="0"/>
              <a:t>:</a:t>
            </a:r>
          </a:p>
          <a:p>
            <a:pPr marL="342900" indent="-342900">
              <a:buFont typeface="Wingdings" panose="05000000000000000000" pitchFamily="2" charset="2"/>
              <a:buChar char="q"/>
            </a:pPr>
            <a:r>
              <a:rPr lang="en-US" sz="2200" dirty="0"/>
              <a:t>Fluid-filled swellings on or in one or both ovaries.</a:t>
            </a:r>
          </a:p>
          <a:p>
            <a:pPr marL="342900" indent="-342900">
              <a:buFont typeface="Wingdings" panose="05000000000000000000" pitchFamily="2" charset="2"/>
              <a:buChar char="q"/>
            </a:pPr>
            <a:r>
              <a:rPr lang="en-US" sz="2200" dirty="0"/>
              <a:t>Common in women aged 30-45.</a:t>
            </a:r>
          </a:p>
          <a:p>
            <a:pPr marL="342900" indent="-342900">
              <a:buFont typeface="Wingdings" panose="05000000000000000000" pitchFamily="2" charset="2"/>
              <a:buChar char="q"/>
            </a:pPr>
            <a:r>
              <a:rPr lang="en-US" sz="2200" dirty="0"/>
              <a:t>Most are non-cancerous but may become cancerous.</a:t>
            </a:r>
          </a:p>
          <a:p>
            <a:pPr marL="342900" indent="-342900">
              <a:buFont typeface="Wingdings" panose="05000000000000000000" pitchFamily="2" charset="2"/>
              <a:buChar char="q"/>
            </a:pPr>
            <a:r>
              <a:rPr lang="en-US" sz="2200" dirty="0"/>
              <a:t>Symptoms:</a:t>
            </a:r>
          </a:p>
          <a:p>
            <a:pPr marL="342900" indent="-342900">
              <a:buFont typeface="Arial" panose="020B0604020202020204" pitchFamily="34" charset="0"/>
              <a:buChar char="•"/>
            </a:pPr>
            <a:r>
              <a:rPr lang="en-US" sz="2200" dirty="0"/>
              <a:t>Abdominal pain</a:t>
            </a:r>
          </a:p>
          <a:p>
            <a:pPr marL="342900" indent="-342900">
              <a:buFont typeface="Arial" panose="020B0604020202020204" pitchFamily="34" charset="0"/>
              <a:buChar char="•"/>
            </a:pPr>
            <a:r>
              <a:rPr lang="en-US" sz="2200" dirty="0"/>
              <a:t>Pain during sexual intercourse</a:t>
            </a:r>
          </a:p>
          <a:p>
            <a:pPr marL="342900" indent="-342900">
              <a:buFont typeface="Arial" panose="020B0604020202020204" pitchFamily="34" charset="0"/>
              <a:buChar char="•"/>
            </a:pPr>
            <a:r>
              <a:rPr lang="en-US" sz="2200" dirty="0"/>
              <a:t>Changes in menstruation</a:t>
            </a:r>
          </a:p>
        </p:txBody>
      </p:sp>
      <p:pic>
        <p:nvPicPr>
          <p:cNvPr id="9" name="Picture 8">
            <a:extLst>
              <a:ext uri="{FF2B5EF4-FFF2-40B4-BE49-F238E27FC236}">
                <a16:creationId xmlns:a16="http://schemas.microsoft.com/office/drawing/2014/main" id="{AF56F911-9423-66C4-ECE6-201CC1CB28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3885" y="21384"/>
            <a:ext cx="4290885" cy="3727628"/>
          </a:xfrm>
          <a:prstGeom prst="rect">
            <a:avLst/>
          </a:prstGeom>
        </p:spPr>
      </p:pic>
      <p:pic>
        <p:nvPicPr>
          <p:cNvPr id="24578" name="Picture 2" descr="Ovarian Cysts · Cysts Removal Specialist in NYC">
            <a:extLst>
              <a:ext uri="{FF2B5EF4-FFF2-40B4-BE49-F238E27FC236}">
                <a16:creationId xmlns:a16="http://schemas.microsoft.com/office/drawing/2014/main" id="{8969DE62-8298-2E0B-30A3-249A4E571DB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43241" y="3131186"/>
            <a:ext cx="4798501" cy="3508237"/>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6" action="ppaction://hlinksldjump" highlightClick="1"/>
            <a:extLst>
              <a:ext uri="{FF2B5EF4-FFF2-40B4-BE49-F238E27FC236}">
                <a16:creationId xmlns:a16="http://schemas.microsoft.com/office/drawing/2014/main" id="{49030C1F-02A8-D0AB-F268-59F9F413C834}"/>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7854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935A-3A2B-4B02-E13D-FF9A3704C7EF}"/>
              </a:ext>
            </a:extLst>
          </p:cNvPr>
          <p:cNvSpPr>
            <a:spLocks noGrp="1"/>
          </p:cNvSpPr>
          <p:nvPr>
            <p:ph type="title"/>
          </p:nvPr>
        </p:nvSpPr>
        <p:spPr>
          <a:xfrm>
            <a:off x="1074989" y="0"/>
            <a:ext cx="10364451" cy="1163788"/>
          </a:xfrm>
        </p:spPr>
        <p:txBody>
          <a:bodyPr/>
          <a:lstStyle/>
          <a:p>
            <a:r>
              <a:rPr lang="en-AU" dirty="0"/>
              <a:t>Recognise healthy body systems</a:t>
            </a:r>
            <a:br>
              <a:rPr lang="en-AU" dirty="0"/>
            </a:br>
            <a:r>
              <a:rPr lang="en-AU" dirty="0"/>
              <a:t>workbook activities</a:t>
            </a:r>
          </a:p>
        </p:txBody>
      </p:sp>
      <p:sp>
        <p:nvSpPr>
          <p:cNvPr id="4" name="TextBox 3">
            <a:extLst>
              <a:ext uri="{FF2B5EF4-FFF2-40B4-BE49-F238E27FC236}">
                <a16:creationId xmlns:a16="http://schemas.microsoft.com/office/drawing/2014/main" id="{FF1C7776-E8F8-D7A3-EFF3-F31292D177CC}"/>
              </a:ext>
            </a:extLst>
          </p:cNvPr>
          <p:cNvSpPr txBox="1"/>
          <p:nvPr/>
        </p:nvSpPr>
        <p:spPr>
          <a:xfrm>
            <a:off x="6257215" y="2373351"/>
            <a:ext cx="5825671" cy="3970318"/>
          </a:xfrm>
          <a:prstGeom prst="rect">
            <a:avLst/>
          </a:prstGeom>
          <a:noFill/>
        </p:spPr>
        <p:txBody>
          <a:bodyPr wrap="square">
            <a:spAutoFit/>
          </a:bodyPr>
          <a:lstStyle/>
          <a:p>
            <a:r>
              <a:rPr lang="en-US" sz="2800" dirty="0"/>
              <a:t>8. Name that bone</a:t>
            </a:r>
          </a:p>
          <a:p>
            <a:r>
              <a:rPr lang="en-US" sz="2800" dirty="0"/>
              <a:t>9. GI activities - what and where</a:t>
            </a:r>
          </a:p>
          <a:p>
            <a:r>
              <a:rPr lang="en-US" sz="2800" dirty="0"/>
              <a:t>10. </a:t>
            </a:r>
            <a:r>
              <a:rPr lang="en-US" sz="2800" dirty="0">
                <a:hlinkClick r:id="rId2" action="ppaction://hlinksldjump"/>
              </a:rPr>
              <a:t>Labelling activity - the urinary system</a:t>
            </a:r>
            <a:endParaRPr lang="en-US" sz="2800" dirty="0"/>
          </a:p>
          <a:p>
            <a:r>
              <a:rPr lang="en-US" sz="2800" dirty="0"/>
              <a:t>11. </a:t>
            </a:r>
            <a:r>
              <a:rPr lang="en-US" sz="2800" dirty="0">
                <a:hlinkClick r:id="rId3" action="ppaction://hlinksldjump"/>
              </a:rPr>
              <a:t>The brain - lobe control</a:t>
            </a:r>
            <a:endParaRPr lang="en-US" sz="2800" dirty="0"/>
          </a:p>
          <a:p>
            <a:r>
              <a:rPr lang="en-US" sz="2800" dirty="0"/>
              <a:t>12. Quiz - the lymphatic and immune system</a:t>
            </a:r>
          </a:p>
          <a:p>
            <a:r>
              <a:rPr lang="en-US" sz="2800" dirty="0"/>
              <a:t>13. Case study-use your knowledge</a:t>
            </a:r>
            <a:endParaRPr lang="en-US" sz="2800" dirty="0">
              <a:hlinkClick r:id="" action="ppaction://noaction"/>
            </a:endParaRPr>
          </a:p>
          <a:p>
            <a:endParaRPr lang="en-AU" sz="2800" dirty="0"/>
          </a:p>
        </p:txBody>
      </p:sp>
      <p:sp>
        <p:nvSpPr>
          <p:cNvPr id="5" name="TextBox 4">
            <a:extLst>
              <a:ext uri="{FF2B5EF4-FFF2-40B4-BE49-F238E27FC236}">
                <a16:creationId xmlns:a16="http://schemas.microsoft.com/office/drawing/2014/main" id="{B7E4CBB4-F401-98AD-6528-0E8E3271FD36}"/>
              </a:ext>
            </a:extLst>
          </p:cNvPr>
          <p:cNvSpPr txBox="1"/>
          <p:nvPr/>
        </p:nvSpPr>
        <p:spPr>
          <a:xfrm>
            <a:off x="108488" y="2279853"/>
            <a:ext cx="5825671" cy="4832092"/>
          </a:xfrm>
          <a:prstGeom prst="rect">
            <a:avLst/>
          </a:prstGeom>
          <a:noFill/>
        </p:spPr>
        <p:txBody>
          <a:bodyPr wrap="square">
            <a:spAutoFit/>
          </a:bodyPr>
          <a:lstStyle/>
          <a:p>
            <a:pPr marL="514350" indent="-514350">
              <a:buAutoNum type="arabicPeriod"/>
            </a:pPr>
            <a:r>
              <a:rPr lang="en-US" sz="2800" dirty="0"/>
              <a:t>Anatomical terminology - crossword</a:t>
            </a:r>
          </a:p>
          <a:p>
            <a:pPr marL="514350" indent="-514350">
              <a:buAutoNum type="arabicPeriod"/>
            </a:pPr>
            <a:r>
              <a:rPr lang="en-US" sz="2800" dirty="0"/>
              <a:t>Label the cell</a:t>
            </a:r>
            <a:endParaRPr lang="en-US" sz="2800" dirty="0">
              <a:hlinkClick r:id="" action="ppaction://noaction"/>
            </a:endParaRPr>
          </a:p>
          <a:p>
            <a:pPr marL="514350" indent="-514350">
              <a:buAutoNum type="arabicPeriod"/>
            </a:pPr>
            <a:r>
              <a:rPr lang="en-US" sz="2800" dirty="0"/>
              <a:t>Labelling activity - the human heart</a:t>
            </a:r>
          </a:p>
          <a:p>
            <a:pPr marL="514350" indent="-514350">
              <a:buAutoNum type="arabicPeriod"/>
            </a:pPr>
            <a:r>
              <a:rPr lang="en-US" sz="2800" dirty="0" err="1"/>
              <a:t>Comparsion</a:t>
            </a:r>
            <a:r>
              <a:rPr lang="en-US" sz="2800" dirty="0"/>
              <a:t> task - compare the blood vessels</a:t>
            </a:r>
          </a:p>
          <a:p>
            <a:pPr marL="514350" indent="-514350">
              <a:buAutoNum type="arabicPeriod"/>
            </a:pPr>
            <a:r>
              <a:rPr lang="en-US" sz="2800" dirty="0"/>
              <a:t>Pathway of O</a:t>
            </a:r>
            <a:r>
              <a:rPr lang="en-US" dirty="0"/>
              <a:t>2</a:t>
            </a:r>
            <a:r>
              <a:rPr lang="en-US" sz="2800" dirty="0"/>
              <a:t> - breathe in</a:t>
            </a:r>
          </a:p>
          <a:p>
            <a:pPr marL="514350" indent="-514350">
              <a:buAutoNum type="arabicPeriod"/>
            </a:pPr>
            <a:r>
              <a:rPr lang="en-US" sz="2800" dirty="0"/>
              <a:t>Labelling activity - the respiratory system structures</a:t>
            </a:r>
          </a:p>
          <a:p>
            <a:pPr marL="514350" indent="-514350">
              <a:buAutoNum type="arabicPeriod"/>
            </a:pPr>
            <a:r>
              <a:rPr lang="en-US" sz="2800" dirty="0"/>
              <a:t>Label it - skeletal system</a:t>
            </a:r>
          </a:p>
          <a:p>
            <a:pPr marL="514350" indent="-514350">
              <a:buAutoNum type="arabicPeriod"/>
            </a:pPr>
            <a:endParaRPr lang="en-US" sz="2800" dirty="0"/>
          </a:p>
          <a:p>
            <a:pPr marL="514350" indent="-514350">
              <a:buAutoNum type="arabicPeriod"/>
            </a:pPr>
            <a:endParaRPr lang="en-AU" sz="2800" dirty="0"/>
          </a:p>
        </p:txBody>
      </p:sp>
    </p:spTree>
    <p:extLst>
      <p:ext uri="{BB962C8B-B14F-4D97-AF65-F5344CB8AC3E}">
        <p14:creationId xmlns:p14="http://schemas.microsoft.com/office/powerpoint/2010/main" val="524027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258326" y="53845"/>
            <a:ext cx="6881074" cy="787742"/>
          </a:xfrm>
        </p:spPr>
        <p:txBody>
          <a:bodyPr>
            <a:normAutofit fontScale="90000"/>
          </a:bodyPr>
          <a:lstStyle/>
          <a:p>
            <a:r>
              <a:rPr lang="en-AU" dirty="0"/>
              <a:t>The  reproductive system</a:t>
            </a:r>
            <a:br>
              <a:rPr lang="en-AU" dirty="0"/>
            </a:br>
            <a:r>
              <a:rPr lang="en-US" sz="2700" dirty="0"/>
              <a:t>Disorders of the male reproductive system</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1353615"/>
            <a:ext cx="5408908" cy="3816429"/>
          </a:xfrm>
          <a:prstGeom prst="rect">
            <a:avLst/>
          </a:prstGeom>
          <a:noFill/>
        </p:spPr>
        <p:txBody>
          <a:bodyPr wrap="square">
            <a:spAutoFit/>
          </a:bodyPr>
          <a:lstStyle/>
          <a:p>
            <a:r>
              <a:rPr lang="en-US" sz="2200" b="1" dirty="0"/>
              <a:t>Testicular cancer:</a:t>
            </a:r>
          </a:p>
          <a:p>
            <a:pPr marL="342900" indent="-342900">
              <a:buFont typeface="Wingdings" panose="05000000000000000000" pitchFamily="2" charset="2"/>
              <a:buChar char="q"/>
            </a:pPr>
            <a:r>
              <a:rPr lang="en-US" sz="2200" dirty="0"/>
              <a:t>Cancerous tumor developing within a testis.</a:t>
            </a:r>
          </a:p>
          <a:p>
            <a:pPr marL="342900" indent="-342900">
              <a:buFont typeface="Wingdings" panose="05000000000000000000" pitchFamily="2" charset="2"/>
              <a:buChar char="q"/>
            </a:pPr>
            <a:r>
              <a:rPr lang="en-US" sz="2200" dirty="0"/>
              <a:t>Most common in males aged 20-40.</a:t>
            </a:r>
          </a:p>
          <a:p>
            <a:pPr marL="342900" indent="-342900">
              <a:buFont typeface="Wingdings" panose="05000000000000000000" pitchFamily="2" charset="2"/>
              <a:buChar char="q"/>
            </a:pPr>
            <a:r>
              <a:rPr lang="en-US" sz="2200" dirty="0"/>
              <a:t>Can be linked to family history and lifestyle.</a:t>
            </a:r>
          </a:p>
          <a:p>
            <a:pPr marL="342900" indent="-342900">
              <a:buFont typeface="Wingdings" panose="05000000000000000000" pitchFamily="2" charset="2"/>
              <a:buChar char="q"/>
            </a:pPr>
            <a:r>
              <a:rPr lang="en-US" sz="2200" dirty="0"/>
              <a:t>Easily cured if discovered early.</a:t>
            </a:r>
          </a:p>
          <a:p>
            <a:pPr marL="342900" indent="-342900">
              <a:buFont typeface="Wingdings" panose="05000000000000000000" pitchFamily="2" charset="2"/>
              <a:buChar char="q"/>
            </a:pPr>
            <a:r>
              <a:rPr lang="en-US" sz="2200" dirty="0"/>
              <a:t>May spread to lymph nodes and other parts of the body if untreated.</a:t>
            </a:r>
          </a:p>
          <a:p>
            <a:pPr marL="342900" indent="-342900">
              <a:buFont typeface="Wingdings" panose="05000000000000000000" pitchFamily="2" charset="2"/>
              <a:buChar char="q"/>
            </a:pPr>
            <a:r>
              <a:rPr lang="en-US" sz="2200" dirty="0"/>
              <a:t>Usually affects only one testis.</a:t>
            </a:r>
          </a:p>
          <a:p>
            <a:pPr marL="342900" indent="-342900">
              <a:buFont typeface="Wingdings" panose="05000000000000000000" pitchFamily="2" charset="2"/>
              <a:buChar char="q"/>
            </a:pPr>
            <a:r>
              <a:rPr lang="en-US" sz="2200" dirty="0"/>
              <a:t>Most tumors develop in sperm-producing cells of the testes.</a:t>
            </a:r>
          </a:p>
        </p:txBody>
      </p:sp>
      <p:pic>
        <p:nvPicPr>
          <p:cNvPr id="25602" name="Picture 2" descr="Testicular lumps">
            <a:extLst>
              <a:ext uri="{FF2B5EF4-FFF2-40B4-BE49-F238E27FC236}">
                <a16:creationId xmlns:a16="http://schemas.microsoft.com/office/drawing/2014/main" id="{9C8FD134-4D3F-C9B5-64D2-84B77D97A9E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94917" y="1198945"/>
            <a:ext cx="7096286" cy="4760799"/>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5" action="ppaction://hlinksldjump" highlightClick="1"/>
            <a:extLst>
              <a:ext uri="{FF2B5EF4-FFF2-40B4-BE49-F238E27FC236}">
                <a16:creationId xmlns:a16="http://schemas.microsoft.com/office/drawing/2014/main" id="{EB7B56A2-B65D-78B7-3C67-B88C2813241C}"/>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01474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8386" y="3291365"/>
            <a:ext cx="5827899" cy="1015663"/>
          </a:xfrm>
          <a:prstGeom prst="rect">
            <a:avLst/>
          </a:prstGeom>
          <a:noFill/>
        </p:spPr>
        <p:txBody>
          <a:bodyPr wrap="square">
            <a:spAutoFit/>
          </a:bodyPr>
          <a:lstStyle/>
          <a:p>
            <a:r>
              <a:rPr lang="en-US" sz="2000" dirty="0"/>
              <a:t>The diagram below illustrates the interrelationship between the reproductive system and the other body systems.</a:t>
            </a:r>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 y="-15553"/>
            <a:ext cx="5827900" cy="1584779"/>
          </a:xfrm>
        </p:spPr>
        <p:txBody>
          <a:bodyPr>
            <a:normAutofit/>
          </a:bodyPr>
          <a:lstStyle/>
          <a:p>
            <a:r>
              <a:rPr lang="en-AU" dirty="0"/>
              <a:t>The   reproductive  system</a:t>
            </a:r>
            <a:br>
              <a:rPr lang="en-AU" dirty="0"/>
            </a:br>
            <a:r>
              <a:rPr lang="en-AU" sz="3200" dirty="0"/>
              <a:t> </a:t>
            </a:r>
            <a:r>
              <a:rPr lang="en-US" sz="3200" dirty="0"/>
              <a:t>Systems in sync - the   reproductive system</a:t>
            </a:r>
            <a:endParaRPr lang="en-AU" sz="3200" dirty="0"/>
          </a:p>
        </p:txBody>
      </p:sp>
      <p:pic>
        <p:nvPicPr>
          <p:cNvPr id="4" name="Picture 3">
            <a:extLst>
              <a:ext uri="{FF2B5EF4-FFF2-40B4-BE49-F238E27FC236}">
                <a16:creationId xmlns:a16="http://schemas.microsoft.com/office/drawing/2014/main" id="{6D1DCECF-FAE3-5367-0FA2-B422FCF6D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7900" y="-31051"/>
            <a:ext cx="6033469" cy="6858000"/>
          </a:xfrm>
          <a:prstGeom prst="rect">
            <a:avLst/>
          </a:prstGeom>
        </p:spPr>
      </p:pic>
      <p:sp>
        <p:nvSpPr>
          <p:cNvPr id="5" name="TextBox 4">
            <a:extLst>
              <a:ext uri="{FF2B5EF4-FFF2-40B4-BE49-F238E27FC236}">
                <a16:creationId xmlns:a16="http://schemas.microsoft.com/office/drawing/2014/main" id="{BA2BBC90-A273-3A8C-C42C-090DF4F66D4E}"/>
              </a:ext>
            </a:extLst>
          </p:cNvPr>
          <p:cNvSpPr txBox="1"/>
          <p:nvPr/>
        </p:nvSpPr>
        <p:spPr>
          <a:xfrm>
            <a:off x="9345479" y="1163601"/>
            <a:ext cx="2846522" cy="900246"/>
          </a:xfrm>
          <a:prstGeom prst="rect">
            <a:avLst/>
          </a:prstGeom>
          <a:noFill/>
          <a:ln w="3175">
            <a:solidFill>
              <a:schemeClr val="tx1"/>
            </a:solidFill>
          </a:ln>
        </p:spPr>
        <p:txBody>
          <a:bodyPr wrap="square" rtlCol="0">
            <a:spAutoFit/>
          </a:bodyPr>
          <a:lstStyle/>
          <a:p>
            <a:pPr algn="ctr"/>
            <a:r>
              <a:rPr lang="en-US" sz="1050" b="1" dirty="0"/>
              <a:t>RESPIRATORY SYSTEM</a:t>
            </a:r>
          </a:p>
          <a:p>
            <a:pPr marL="171450" indent="-171450">
              <a:buFont typeface="Arial" panose="020B0604020202020204" pitchFamily="34" charset="0"/>
              <a:buChar char="•"/>
            </a:pPr>
            <a:r>
              <a:rPr lang="en-US" sz="1050" dirty="0"/>
              <a:t>During pregnancy the enlarged uterus impairs the function of the diaphragm.</a:t>
            </a:r>
          </a:p>
          <a:p>
            <a:pPr marL="171450" indent="-171450">
              <a:buFont typeface="Arial" panose="020B0604020202020204" pitchFamily="34" charset="0"/>
              <a:buChar char="•"/>
            </a:pPr>
            <a:r>
              <a:rPr lang="en-US" sz="1050" dirty="0"/>
              <a:t>The respiratory system provides oxygen required by the reproductive organs.</a:t>
            </a:r>
          </a:p>
        </p:txBody>
      </p:sp>
      <p:sp>
        <p:nvSpPr>
          <p:cNvPr id="8" name="TextBox 7">
            <a:extLst>
              <a:ext uri="{FF2B5EF4-FFF2-40B4-BE49-F238E27FC236}">
                <a16:creationId xmlns:a16="http://schemas.microsoft.com/office/drawing/2014/main" id="{CCF708EE-1F84-2824-0716-FF9A94ED2D2E}"/>
              </a:ext>
            </a:extLst>
          </p:cNvPr>
          <p:cNvSpPr txBox="1"/>
          <p:nvPr/>
        </p:nvSpPr>
        <p:spPr>
          <a:xfrm>
            <a:off x="8992553" y="5780618"/>
            <a:ext cx="3181682" cy="1061829"/>
          </a:xfrm>
          <a:prstGeom prst="rect">
            <a:avLst/>
          </a:prstGeom>
          <a:noFill/>
          <a:ln w="3175">
            <a:solidFill>
              <a:schemeClr val="tx1"/>
            </a:solidFill>
          </a:ln>
        </p:spPr>
        <p:txBody>
          <a:bodyPr wrap="square" rtlCol="0">
            <a:spAutoFit/>
          </a:bodyPr>
          <a:lstStyle/>
          <a:p>
            <a:r>
              <a:rPr lang="en-US" sz="1050" b="1" dirty="0"/>
              <a:t>SKELETAL SYSTEM:</a:t>
            </a:r>
          </a:p>
          <a:p>
            <a:pPr marL="171450" indent="-171450">
              <a:buFont typeface="Arial" panose="020B0604020202020204" pitchFamily="34" charset="0"/>
              <a:buChar char="•"/>
            </a:pPr>
            <a:r>
              <a:rPr lang="en-US" sz="1050" dirty="0"/>
              <a:t>Testosterone influences the growth and increases bone density. </a:t>
            </a:r>
          </a:p>
          <a:p>
            <a:pPr marL="171450" indent="-171450">
              <a:buFont typeface="Arial" panose="020B0604020202020204" pitchFamily="34" charset="0"/>
              <a:buChar char="•"/>
            </a:pPr>
            <a:r>
              <a:rPr lang="en-US" sz="1050" dirty="0"/>
              <a:t>Oestrogen helps to maintain bone mass in women.</a:t>
            </a:r>
          </a:p>
          <a:p>
            <a:pPr marL="171450" indent="-171450">
              <a:buFont typeface="Arial" panose="020B0604020202020204" pitchFamily="34" charset="0"/>
              <a:buChar char="•"/>
            </a:pPr>
            <a:r>
              <a:rPr lang="en-US" sz="1050" dirty="0"/>
              <a:t>The pelvis surrounds and protects most of the male and female reproductive organs.</a:t>
            </a:r>
          </a:p>
        </p:txBody>
      </p:sp>
      <p:sp>
        <p:nvSpPr>
          <p:cNvPr id="9" name="TextBox 8">
            <a:extLst>
              <a:ext uri="{FF2B5EF4-FFF2-40B4-BE49-F238E27FC236}">
                <a16:creationId xmlns:a16="http://schemas.microsoft.com/office/drawing/2014/main" id="{EE539FE4-8E4F-9B11-AFFB-283BF7EC9762}"/>
              </a:ext>
            </a:extLst>
          </p:cNvPr>
          <p:cNvSpPr txBox="1"/>
          <p:nvPr/>
        </p:nvSpPr>
        <p:spPr>
          <a:xfrm>
            <a:off x="5827898" y="564419"/>
            <a:ext cx="2211089" cy="1223412"/>
          </a:xfrm>
          <a:prstGeom prst="rect">
            <a:avLst/>
          </a:prstGeom>
          <a:noFill/>
          <a:ln w="3175">
            <a:solidFill>
              <a:schemeClr val="tx1"/>
            </a:solidFill>
          </a:ln>
        </p:spPr>
        <p:txBody>
          <a:bodyPr wrap="square" rtlCol="0">
            <a:spAutoFit/>
          </a:bodyPr>
          <a:lstStyle/>
          <a:p>
            <a:r>
              <a:rPr lang="en-US" sz="1050" b="1" dirty="0"/>
              <a:t>ENDOCRINE SYSTEM:</a:t>
            </a:r>
          </a:p>
          <a:p>
            <a:pPr marL="171450" indent="-171450">
              <a:buFont typeface="Arial" panose="020B0604020202020204" pitchFamily="34" charset="0"/>
              <a:buChar char="•"/>
            </a:pPr>
            <a:r>
              <a:rPr lang="en-US" sz="1050" dirty="0"/>
              <a:t>Gonadal hormones that interact with the hypothalamus and pituitary gland.</a:t>
            </a:r>
          </a:p>
          <a:p>
            <a:pPr marL="171450" indent="-171450">
              <a:buFont typeface="Arial" panose="020B0604020202020204" pitchFamily="34" charset="0"/>
              <a:buChar char="•"/>
            </a:pPr>
            <a:r>
              <a:rPr lang="en-US" sz="1050" dirty="0"/>
              <a:t>Hormones produced by the endocrine system help regulate the function of he ovaries and testes.</a:t>
            </a:r>
          </a:p>
        </p:txBody>
      </p:sp>
      <p:sp>
        <p:nvSpPr>
          <p:cNvPr id="10" name="TextBox 9">
            <a:extLst>
              <a:ext uri="{FF2B5EF4-FFF2-40B4-BE49-F238E27FC236}">
                <a16:creationId xmlns:a16="http://schemas.microsoft.com/office/drawing/2014/main" id="{87FF51CF-53F5-F2C9-3777-7E8A6174A580}"/>
              </a:ext>
            </a:extLst>
          </p:cNvPr>
          <p:cNvSpPr txBox="1"/>
          <p:nvPr/>
        </p:nvSpPr>
        <p:spPr>
          <a:xfrm>
            <a:off x="5961680" y="4943341"/>
            <a:ext cx="2709618" cy="900246"/>
          </a:xfrm>
          <a:prstGeom prst="rect">
            <a:avLst/>
          </a:prstGeom>
          <a:noFill/>
          <a:ln w="3175">
            <a:solidFill>
              <a:schemeClr val="tx1"/>
            </a:solidFill>
          </a:ln>
        </p:spPr>
        <p:txBody>
          <a:bodyPr wrap="square" rtlCol="0">
            <a:spAutoFit/>
          </a:bodyPr>
          <a:lstStyle/>
          <a:p>
            <a:r>
              <a:rPr lang="en-US" sz="1050" b="1" dirty="0"/>
              <a:t>URINARY SYSTEM:</a:t>
            </a:r>
          </a:p>
          <a:p>
            <a:pPr marL="171450" indent="-171450">
              <a:buFont typeface="Arial" panose="020B0604020202020204" pitchFamily="34" charset="0"/>
              <a:buChar char="•"/>
            </a:pPr>
            <a:r>
              <a:rPr lang="en-US" sz="1050" dirty="0"/>
              <a:t>The male reproductive system shares structures with the reproductive system, such as the urethra.</a:t>
            </a:r>
          </a:p>
          <a:p>
            <a:pPr marL="171450" indent="-171450">
              <a:buFont typeface="Arial" panose="020B0604020202020204" pitchFamily="34" charset="0"/>
              <a:buChar char="•"/>
            </a:pPr>
            <a:r>
              <a:rPr lang="en-US" sz="1050" dirty="0"/>
              <a:t>Kidneys dispose of wastes and toxins.</a:t>
            </a:r>
            <a:r>
              <a:rPr lang="en-US" sz="1050" b="1" dirty="0"/>
              <a:t> </a:t>
            </a:r>
          </a:p>
        </p:txBody>
      </p:sp>
      <p:sp>
        <p:nvSpPr>
          <p:cNvPr id="11" name="TextBox 10">
            <a:extLst>
              <a:ext uri="{FF2B5EF4-FFF2-40B4-BE49-F238E27FC236}">
                <a16:creationId xmlns:a16="http://schemas.microsoft.com/office/drawing/2014/main" id="{F1C8791B-9BE9-8195-5616-F70468ADD65A}"/>
              </a:ext>
            </a:extLst>
          </p:cNvPr>
          <p:cNvSpPr txBox="1"/>
          <p:nvPr/>
        </p:nvSpPr>
        <p:spPr>
          <a:xfrm>
            <a:off x="8992553" y="3950775"/>
            <a:ext cx="3199447" cy="369332"/>
          </a:xfrm>
          <a:prstGeom prst="rect">
            <a:avLst/>
          </a:prstGeom>
          <a:noFill/>
          <a:ln w="3175">
            <a:solidFill>
              <a:schemeClr val="tx1"/>
            </a:solidFill>
          </a:ln>
        </p:spPr>
        <p:txBody>
          <a:bodyPr wrap="square" rtlCol="0">
            <a:spAutoFit/>
          </a:bodyPr>
          <a:lstStyle/>
          <a:p>
            <a:r>
              <a:rPr lang="en-US" b="1" dirty="0"/>
              <a:t>REPRODUCTIVE SYSTEM</a:t>
            </a:r>
          </a:p>
        </p:txBody>
      </p:sp>
      <p:sp>
        <p:nvSpPr>
          <p:cNvPr id="12" name="TextBox 11">
            <a:extLst>
              <a:ext uri="{FF2B5EF4-FFF2-40B4-BE49-F238E27FC236}">
                <a16:creationId xmlns:a16="http://schemas.microsoft.com/office/drawing/2014/main" id="{545E0D4A-A866-4298-9D88-B201AA4574F3}"/>
              </a:ext>
            </a:extLst>
          </p:cNvPr>
          <p:cNvSpPr txBox="1"/>
          <p:nvPr/>
        </p:nvSpPr>
        <p:spPr>
          <a:xfrm>
            <a:off x="9748434" y="92992"/>
            <a:ext cx="2443566" cy="900246"/>
          </a:xfrm>
          <a:prstGeom prst="rect">
            <a:avLst/>
          </a:prstGeom>
          <a:noFill/>
          <a:ln w="3175">
            <a:solidFill>
              <a:schemeClr val="tx1"/>
            </a:solidFill>
          </a:ln>
        </p:spPr>
        <p:txBody>
          <a:bodyPr wrap="square" rtlCol="0">
            <a:spAutoFit/>
          </a:bodyPr>
          <a:lstStyle/>
          <a:p>
            <a:r>
              <a:rPr lang="en-AU" sz="1050" b="1" dirty="0"/>
              <a:t>NERVOUS SYSTEM:</a:t>
            </a:r>
          </a:p>
          <a:p>
            <a:pPr marL="171450" indent="-171450">
              <a:buFont typeface="Arial" panose="020B0604020202020204" pitchFamily="34" charset="0"/>
              <a:buChar char="•"/>
            </a:pPr>
            <a:r>
              <a:rPr lang="en-US" sz="1050" dirty="0"/>
              <a:t>Sex hormones interact with the nervous system to influence sex drive.</a:t>
            </a:r>
          </a:p>
          <a:p>
            <a:pPr marL="171450" indent="-171450">
              <a:buFont typeface="Arial" panose="020B0604020202020204" pitchFamily="34" charset="0"/>
              <a:buChar char="•"/>
            </a:pPr>
            <a:r>
              <a:rPr lang="en-US" sz="1050" dirty="0"/>
              <a:t>The hypothalamus regulates the timing of puberty. </a:t>
            </a:r>
            <a:endParaRPr lang="en-AU" sz="1050" dirty="0"/>
          </a:p>
        </p:txBody>
      </p:sp>
      <p:sp>
        <p:nvSpPr>
          <p:cNvPr id="14" name="TextBox 13">
            <a:extLst>
              <a:ext uri="{FF2B5EF4-FFF2-40B4-BE49-F238E27FC236}">
                <a16:creationId xmlns:a16="http://schemas.microsoft.com/office/drawing/2014/main" id="{C502EFF1-406F-68ED-0367-0829B4E5404E}"/>
              </a:ext>
            </a:extLst>
          </p:cNvPr>
          <p:cNvSpPr txBox="1"/>
          <p:nvPr/>
        </p:nvSpPr>
        <p:spPr>
          <a:xfrm>
            <a:off x="9001930" y="4718142"/>
            <a:ext cx="3190070" cy="1061829"/>
          </a:xfrm>
          <a:prstGeom prst="rect">
            <a:avLst/>
          </a:prstGeom>
          <a:noFill/>
          <a:ln w="3175">
            <a:solidFill>
              <a:schemeClr val="tx1"/>
            </a:solidFill>
          </a:ln>
        </p:spPr>
        <p:txBody>
          <a:bodyPr wrap="square" rtlCol="0">
            <a:spAutoFit/>
          </a:bodyPr>
          <a:lstStyle/>
          <a:p>
            <a:pPr algn="ctr"/>
            <a:r>
              <a:rPr lang="en-US" sz="1050" b="1" dirty="0"/>
              <a:t>INTEGUMENTARY (SKIN) SYSTEM:</a:t>
            </a:r>
          </a:p>
          <a:p>
            <a:pPr marL="171450" indent="-171450">
              <a:buFont typeface="Arial" panose="020B0604020202020204" pitchFamily="34" charset="0"/>
              <a:buChar char="•"/>
            </a:pPr>
            <a:r>
              <a:rPr lang="en-US" sz="1050" dirty="0"/>
              <a:t>Male and female sex hormones help keep skin and hair hydrated. They also stimulate the growth of pubic hair. </a:t>
            </a:r>
          </a:p>
          <a:p>
            <a:pPr marL="171450" indent="-171450">
              <a:buFont typeface="Arial" panose="020B0604020202020204" pitchFamily="34" charset="0"/>
              <a:buChar char="•"/>
            </a:pPr>
            <a:r>
              <a:rPr lang="en-US" sz="1050" dirty="0"/>
              <a:t>The skin surrounding the testes (scrotum) protects and supports them.</a:t>
            </a:r>
            <a:endParaRPr lang="en-AU" sz="1050" dirty="0"/>
          </a:p>
        </p:txBody>
      </p:sp>
      <p:sp>
        <p:nvSpPr>
          <p:cNvPr id="15" name="TextBox 14">
            <a:extLst>
              <a:ext uri="{FF2B5EF4-FFF2-40B4-BE49-F238E27FC236}">
                <a16:creationId xmlns:a16="http://schemas.microsoft.com/office/drawing/2014/main" id="{289B1DDF-3FB6-22C0-A3D6-048CBA647DFE}"/>
              </a:ext>
            </a:extLst>
          </p:cNvPr>
          <p:cNvSpPr txBox="1"/>
          <p:nvPr/>
        </p:nvSpPr>
        <p:spPr>
          <a:xfrm>
            <a:off x="5497268" y="5935907"/>
            <a:ext cx="3504662" cy="900246"/>
          </a:xfrm>
          <a:prstGeom prst="rect">
            <a:avLst/>
          </a:prstGeom>
          <a:noFill/>
          <a:ln w="3175">
            <a:solidFill>
              <a:schemeClr val="tx1"/>
            </a:solidFill>
          </a:ln>
        </p:spPr>
        <p:txBody>
          <a:bodyPr wrap="square" rtlCol="0">
            <a:spAutoFit/>
          </a:bodyPr>
          <a:lstStyle/>
          <a:p>
            <a:r>
              <a:rPr lang="en-AU" sz="1050" b="1" dirty="0"/>
              <a:t>MUSCULAR SYSTEM</a:t>
            </a:r>
          </a:p>
          <a:p>
            <a:pPr marL="171450" indent="-171450">
              <a:buFont typeface="Arial" panose="020B0604020202020204" pitchFamily="34" charset="0"/>
              <a:buChar char="•"/>
            </a:pPr>
            <a:r>
              <a:rPr lang="en-US" sz="1050" dirty="0"/>
              <a:t>Testosterone promotes muscle growth.</a:t>
            </a:r>
          </a:p>
          <a:p>
            <a:pPr marL="171450" indent="-171450">
              <a:buFont typeface="Arial" panose="020B0604020202020204" pitchFamily="34" charset="0"/>
              <a:buChar char="•"/>
            </a:pPr>
            <a:r>
              <a:rPr lang="en-US" sz="1050" dirty="0"/>
              <a:t>Abdominal muscles play an important role in childbirth. Also, muscles of the pelvic floor support reproductive organs.</a:t>
            </a:r>
            <a:endParaRPr lang="en-AU" sz="1050" dirty="0"/>
          </a:p>
        </p:txBody>
      </p:sp>
      <p:sp>
        <p:nvSpPr>
          <p:cNvPr id="16" name="TextBox 15">
            <a:extLst>
              <a:ext uri="{FF2B5EF4-FFF2-40B4-BE49-F238E27FC236}">
                <a16:creationId xmlns:a16="http://schemas.microsoft.com/office/drawing/2014/main" id="{3B363C32-7DB1-F87C-A26D-D8E1B115F87D}"/>
              </a:ext>
            </a:extLst>
          </p:cNvPr>
          <p:cNvSpPr txBox="1"/>
          <p:nvPr/>
        </p:nvSpPr>
        <p:spPr>
          <a:xfrm>
            <a:off x="5822734" y="1797803"/>
            <a:ext cx="2394166" cy="900246"/>
          </a:xfrm>
          <a:prstGeom prst="rect">
            <a:avLst/>
          </a:prstGeom>
          <a:noFill/>
          <a:ln w="3175">
            <a:solidFill>
              <a:schemeClr val="tx1"/>
            </a:solidFill>
          </a:ln>
        </p:spPr>
        <p:txBody>
          <a:bodyPr wrap="square" rtlCol="0">
            <a:spAutoFit/>
          </a:bodyPr>
          <a:lstStyle/>
          <a:p>
            <a:r>
              <a:rPr lang="en-US" sz="1050" b="1" dirty="0"/>
              <a:t>LYMPHATIC SYSTEM:</a:t>
            </a:r>
          </a:p>
          <a:p>
            <a:pPr marL="171450" indent="-171450">
              <a:buFont typeface="Arial" panose="020B0604020202020204" pitchFamily="34" charset="0"/>
              <a:buChar char="•"/>
            </a:pPr>
            <a:r>
              <a:rPr lang="en-US" sz="1050" dirty="0"/>
              <a:t>The lymphatic system transports sex hormones and produce immune cells that protect reproductive organs from disease.</a:t>
            </a:r>
            <a:endParaRPr lang="en-AU" sz="1050" dirty="0"/>
          </a:p>
        </p:txBody>
      </p:sp>
      <p:sp>
        <p:nvSpPr>
          <p:cNvPr id="17" name="TextBox 16">
            <a:extLst>
              <a:ext uri="{FF2B5EF4-FFF2-40B4-BE49-F238E27FC236}">
                <a16:creationId xmlns:a16="http://schemas.microsoft.com/office/drawing/2014/main" id="{8D0CEBD8-A35D-18B3-AEEE-E49621BBA569}"/>
              </a:ext>
            </a:extLst>
          </p:cNvPr>
          <p:cNvSpPr txBox="1"/>
          <p:nvPr/>
        </p:nvSpPr>
        <p:spPr>
          <a:xfrm>
            <a:off x="5833064" y="3343581"/>
            <a:ext cx="2241553" cy="1223412"/>
          </a:xfrm>
          <a:prstGeom prst="rect">
            <a:avLst/>
          </a:prstGeom>
          <a:noFill/>
          <a:ln w="3175">
            <a:solidFill>
              <a:schemeClr val="tx1"/>
            </a:solidFill>
          </a:ln>
        </p:spPr>
        <p:txBody>
          <a:bodyPr wrap="square" rtlCol="0">
            <a:spAutoFit/>
          </a:bodyPr>
          <a:lstStyle/>
          <a:p>
            <a:r>
              <a:rPr lang="en-US" sz="1050" b="1" dirty="0"/>
              <a:t>DIGESTIVE SYSTEM:</a:t>
            </a:r>
          </a:p>
          <a:p>
            <a:pPr marL="171450" indent="-171450">
              <a:buFont typeface="Arial" panose="020B0604020202020204" pitchFamily="34" charset="0"/>
              <a:buChar char="•"/>
            </a:pPr>
            <a:r>
              <a:rPr lang="en-US" sz="1050" dirty="0"/>
              <a:t>During pregnancy the enlarged uterus squashes the digestive organs. </a:t>
            </a:r>
          </a:p>
          <a:p>
            <a:pPr marL="171450" indent="-171450">
              <a:buFont typeface="Arial" panose="020B0604020202020204" pitchFamily="34" charset="0"/>
              <a:buChar char="•"/>
            </a:pPr>
            <a:r>
              <a:rPr lang="en-US" sz="1050" dirty="0"/>
              <a:t>The digestive system provides nutrients to the unborn baby and to the reproductive organs.</a:t>
            </a:r>
          </a:p>
        </p:txBody>
      </p:sp>
      <p:sp>
        <p:nvSpPr>
          <p:cNvPr id="18" name="TextBox 17">
            <a:extLst>
              <a:ext uri="{FF2B5EF4-FFF2-40B4-BE49-F238E27FC236}">
                <a16:creationId xmlns:a16="http://schemas.microsoft.com/office/drawing/2014/main" id="{534FD08B-1991-6CA3-0502-B7CF0913D316}"/>
              </a:ext>
            </a:extLst>
          </p:cNvPr>
          <p:cNvSpPr txBox="1"/>
          <p:nvPr/>
        </p:nvSpPr>
        <p:spPr>
          <a:xfrm>
            <a:off x="9467199" y="2364912"/>
            <a:ext cx="2707036" cy="1061829"/>
          </a:xfrm>
          <a:prstGeom prst="rect">
            <a:avLst/>
          </a:prstGeom>
          <a:noFill/>
          <a:ln w="3175">
            <a:solidFill>
              <a:schemeClr val="tx1"/>
            </a:solidFill>
          </a:ln>
        </p:spPr>
        <p:txBody>
          <a:bodyPr wrap="square" rtlCol="0">
            <a:spAutoFit/>
          </a:bodyPr>
          <a:lstStyle/>
          <a:p>
            <a:r>
              <a:rPr lang="en-AU" sz="1050" b="1" dirty="0"/>
              <a:t>CARDIOVASCULAR  SYSTEM</a:t>
            </a:r>
          </a:p>
          <a:p>
            <a:pPr marL="171450" indent="-171450">
              <a:buFont typeface="Arial" panose="020B0604020202020204" pitchFamily="34" charset="0"/>
              <a:buChar char="•"/>
            </a:pPr>
            <a:r>
              <a:rPr lang="en-US" sz="1050" dirty="0"/>
              <a:t>Oestrogen helps to lower blood cholesterol and promote CV health in women.</a:t>
            </a:r>
          </a:p>
          <a:p>
            <a:pPr marL="171450" indent="-171450">
              <a:buFont typeface="Arial" panose="020B0604020202020204" pitchFamily="34" charset="0"/>
              <a:buChar char="•"/>
            </a:pPr>
            <a:r>
              <a:rPr lang="en-US" sz="1050" dirty="0"/>
              <a:t>The CV transports needed substances to reproductive organs and transports sex hormones</a:t>
            </a:r>
            <a:endParaRPr lang="en-AU" sz="1050" dirty="0"/>
          </a:p>
        </p:txBody>
      </p:sp>
      <p:sp>
        <p:nvSpPr>
          <p:cNvPr id="2" name="Action Button: Return 1">
            <a:hlinkClick r:id="rId4" action="ppaction://hlinksldjump" highlightClick="1"/>
            <a:extLst>
              <a:ext uri="{FF2B5EF4-FFF2-40B4-BE49-F238E27FC236}">
                <a16:creationId xmlns:a16="http://schemas.microsoft.com/office/drawing/2014/main" id="{D08B0EAE-499A-FC88-052D-0578092EF2B9}"/>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6436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9</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5632311"/>
          </a:xfrm>
          <a:prstGeom prst="rect">
            <a:avLst/>
          </a:prstGeom>
          <a:noFill/>
        </p:spPr>
        <p:txBody>
          <a:bodyPr wrap="square">
            <a:spAutoFit/>
          </a:bodyPr>
          <a:lstStyle/>
          <a:p>
            <a:r>
              <a:rPr lang="en-US" sz="2400" dirty="0">
                <a:solidFill>
                  <a:srgbClr val="0070C0"/>
                </a:solidFill>
              </a:rPr>
              <a:t>1. Outline the four major functions of the reproductive system.</a:t>
            </a:r>
          </a:p>
          <a:p>
            <a:r>
              <a:rPr lang="en-US" sz="2400" dirty="0"/>
              <a:t>To produce egg and sperm cells, to transport and care for these cells, to support developing offspring, to produce hormones. </a:t>
            </a:r>
          </a:p>
          <a:p>
            <a:r>
              <a:rPr lang="en-US" sz="2400" dirty="0">
                <a:solidFill>
                  <a:srgbClr val="0070C0"/>
                </a:solidFill>
              </a:rPr>
              <a:t>2. Describe the structure, function and location of the following primary sex organs:</a:t>
            </a:r>
          </a:p>
          <a:p>
            <a:r>
              <a:rPr lang="en-US" sz="2400" dirty="0">
                <a:solidFill>
                  <a:srgbClr val="0070C0"/>
                </a:solidFill>
              </a:rPr>
              <a:t>• Testes</a:t>
            </a:r>
          </a:p>
          <a:p>
            <a:r>
              <a:rPr lang="en-US" sz="2400" dirty="0"/>
              <a:t>o The testes are a pair plum shaped organs that are approximately 4cm long and 2.5cm wide; the testes produce sperm and the hormone testosterone.</a:t>
            </a:r>
          </a:p>
          <a:p>
            <a:r>
              <a:rPr lang="en-US" sz="2400" dirty="0">
                <a:solidFill>
                  <a:srgbClr val="0070C0"/>
                </a:solidFill>
              </a:rPr>
              <a:t>• Ovaries</a:t>
            </a:r>
          </a:p>
          <a:p>
            <a:r>
              <a:rPr lang="en-US" sz="2400" dirty="0"/>
              <a:t>o The ovaries are the primary female reproductive organs and like the testes they have a dual function. They produce the eggs (ova) and also produce the hormones oestrogen and, progesterone. The ovaries are a pair of almond-shaped organs that are about 3.5 cm in length, 2 cm wide, and 1 cm thick.</a:t>
            </a:r>
          </a:p>
          <a:p>
            <a:r>
              <a:rPr lang="en-US" sz="2400" dirty="0">
                <a:solidFill>
                  <a:srgbClr val="0070C0"/>
                </a:solidFill>
              </a:rPr>
              <a:t>3. What is ‘ovulation’ and its role in reproduction.</a:t>
            </a:r>
          </a:p>
          <a:p>
            <a:r>
              <a:rPr lang="en-US" sz="2400" dirty="0"/>
              <a:t>Ovulation is when the follicle breaks open causing the release of a mature egg from the ovary. </a:t>
            </a:r>
          </a:p>
          <a:p>
            <a:r>
              <a:rPr lang="en-US" sz="2400" dirty="0"/>
              <a:t>The fertile period of a woman’s menstrual cycle is when the egg is released.</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4DCCC02-22CE-CD86-4B90-202003999A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1621964"/>
            <a:ext cx="12192000" cy="803902"/>
          </a:xfrm>
          <a:prstGeom prst="rect">
            <a:avLst/>
          </a:prstGeom>
        </p:spPr>
      </p:pic>
      <p:pic>
        <p:nvPicPr>
          <p:cNvPr id="10" name="Picture 9">
            <a:extLst>
              <a:ext uri="{FF2B5EF4-FFF2-40B4-BE49-F238E27FC236}">
                <a16:creationId xmlns:a16="http://schemas.microsoft.com/office/drawing/2014/main" id="{E64ADCA2-EDEB-C659-C00F-3D9233CFE9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3042064"/>
            <a:ext cx="12192000" cy="803902"/>
          </a:xfrm>
          <a:prstGeom prst="rect">
            <a:avLst/>
          </a:prstGeom>
        </p:spPr>
      </p:pic>
      <p:pic>
        <p:nvPicPr>
          <p:cNvPr id="11" name="Picture 10">
            <a:extLst>
              <a:ext uri="{FF2B5EF4-FFF2-40B4-BE49-F238E27FC236}">
                <a16:creationId xmlns:a16="http://schemas.microsoft.com/office/drawing/2014/main" id="{1D3DD3BD-0D50-609B-CF48-8F593249D4D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4193335"/>
            <a:ext cx="12192000" cy="1424528"/>
          </a:xfrm>
          <a:prstGeom prst="rect">
            <a:avLst/>
          </a:prstGeom>
        </p:spPr>
      </p:pic>
      <p:pic>
        <p:nvPicPr>
          <p:cNvPr id="12" name="Picture 11">
            <a:extLst>
              <a:ext uri="{FF2B5EF4-FFF2-40B4-BE49-F238E27FC236}">
                <a16:creationId xmlns:a16="http://schemas.microsoft.com/office/drawing/2014/main" id="{1DAC0546-2EE0-F0C3-1E02-013731C6368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6011704"/>
            <a:ext cx="12192000" cy="757429"/>
          </a:xfrm>
          <a:prstGeom prst="rect">
            <a:avLst/>
          </a:prstGeom>
        </p:spPr>
      </p:pic>
      <p:pic>
        <p:nvPicPr>
          <p:cNvPr id="3" name="Picture 2" descr="Premium Background Checks - CheckPoint Screening">
            <a:hlinkClick r:id="rId5" action="ppaction://hlinksldjump"/>
            <a:extLst>
              <a:ext uri="{FF2B5EF4-FFF2-40B4-BE49-F238E27FC236}">
                <a16:creationId xmlns:a16="http://schemas.microsoft.com/office/drawing/2014/main" id="{177D44D0-99AB-E77C-9CE6-7635732525A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06694" y="6450090"/>
            <a:ext cx="863599" cy="41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41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5125033" y="69244"/>
            <a:ext cx="6881074" cy="787742"/>
          </a:xfrm>
        </p:spPr>
        <p:txBody>
          <a:bodyPr>
            <a:normAutofit/>
          </a:bodyPr>
          <a:lstStyle/>
          <a:p>
            <a:r>
              <a:rPr lang="en-AU" dirty="0"/>
              <a:t>The integumentary system</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82268"/>
            <a:ext cx="4799397" cy="5509200"/>
          </a:xfrm>
          <a:prstGeom prst="rect">
            <a:avLst/>
          </a:prstGeom>
          <a:noFill/>
        </p:spPr>
        <p:txBody>
          <a:bodyPr wrap="square">
            <a:spAutoFit/>
          </a:bodyPr>
          <a:lstStyle/>
          <a:p>
            <a:pPr marL="342900" indent="-342900">
              <a:buFont typeface="Wingdings" panose="05000000000000000000" pitchFamily="2" charset="2"/>
              <a:buChar char="q"/>
            </a:pPr>
            <a:r>
              <a:rPr lang="en-US" sz="2200" dirty="0"/>
              <a:t>Largest organ of the body.</a:t>
            </a:r>
          </a:p>
          <a:p>
            <a:pPr marL="342900" indent="-342900">
              <a:buFont typeface="Wingdings" panose="05000000000000000000" pitchFamily="2" charset="2"/>
              <a:buChar char="q"/>
            </a:pPr>
            <a:r>
              <a:rPr lang="en-US" sz="2200" dirty="0"/>
              <a:t>Main function is protection and covering of internal organs from the external environment.</a:t>
            </a:r>
          </a:p>
          <a:p>
            <a:pPr marL="342900" indent="-342900">
              <a:buFont typeface="Wingdings" panose="05000000000000000000" pitchFamily="2" charset="2"/>
              <a:buChar char="q"/>
            </a:pPr>
            <a:r>
              <a:rPr lang="en-US" sz="2200" dirty="0"/>
              <a:t>Includes </a:t>
            </a:r>
            <a:r>
              <a:rPr lang="en-US" sz="2200" b="1" dirty="0"/>
              <a:t>skin</a:t>
            </a:r>
            <a:r>
              <a:rPr lang="en-US" sz="2200" dirty="0"/>
              <a:t> and accessory structures like </a:t>
            </a:r>
            <a:r>
              <a:rPr lang="en-US" sz="2200" b="1" dirty="0"/>
              <a:t>oil </a:t>
            </a:r>
            <a:r>
              <a:rPr lang="en-US" sz="2200" dirty="0"/>
              <a:t>and </a:t>
            </a:r>
            <a:r>
              <a:rPr lang="en-US" sz="2200" b="1" dirty="0"/>
              <a:t>sweat glands</a:t>
            </a:r>
            <a:r>
              <a:rPr lang="en-US" sz="2200" dirty="0"/>
              <a:t>, </a:t>
            </a:r>
            <a:r>
              <a:rPr lang="en-US" sz="2200" b="1" dirty="0"/>
              <a:t>hair</a:t>
            </a:r>
            <a:r>
              <a:rPr lang="en-US" sz="2200" dirty="0"/>
              <a:t>, and </a:t>
            </a:r>
            <a:r>
              <a:rPr lang="en-US" sz="2200" b="1" dirty="0"/>
              <a:t>nails</a:t>
            </a:r>
            <a:r>
              <a:rPr lang="en-US" sz="2200" dirty="0"/>
              <a:t>.</a:t>
            </a:r>
          </a:p>
          <a:p>
            <a:pPr marL="342900" indent="-342900">
              <a:buFont typeface="Wingdings" panose="05000000000000000000" pitchFamily="2" charset="2"/>
              <a:buChar char="q"/>
            </a:pPr>
            <a:r>
              <a:rPr lang="en-US" sz="2200" dirty="0"/>
              <a:t>Acts as a barrier against foreign organisms such as bacteria.</a:t>
            </a:r>
          </a:p>
          <a:p>
            <a:pPr marL="342900" indent="-342900">
              <a:buFont typeface="Wingdings" panose="05000000000000000000" pitchFamily="2" charset="2"/>
              <a:buChar char="q"/>
            </a:pPr>
            <a:r>
              <a:rPr lang="en-US" sz="2200" dirty="0"/>
              <a:t>Keeps water and important molecules in the body.</a:t>
            </a:r>
          </a:p>
          <a:p>
            <a:pPr marL="342900" indent="-342900">
              <a:buFont typeface="Wingdings" panose="05000000000000000000" pitchFamily="2" charset="2"/>
              <a:buChar char="q"/>
            </a:pPr>
            <a:r>
              <a:rPr lang="en-US" sz="2200" dirty="0"/>
              <a:t>Protects, insulates, and cushions deeper organs.</a:t>
            </a:r>
          </a:p>
          <a:p>
            <a:pPr marL="342900" indent="-342900">
              <a:buFont typeface="Wingdings" panose="05000000000000000000" pitchFamily="2" charset="2"/>
              <a:buChar char="q"/>
            </a:pPr>
            <a:r>
              <a:rPr lang="en-US" sz="2200" dirty="0"/>
              <a:t>Defends against physical, chemical, and thermal damage, as well as UV radiation and bacteria.</a:t>
            </a:r>
          </a:p>
        </p:txBody>
      </p:sp>
      <p:sp>
        <p:nvSpPr>
          <p:cNvPr id="3" name="TextBox 2">
            <a:extLst>
              <a:ext uri="{FF2B5EF4-FFF2-40B4-BE49-F238E27FC236}">
                <a16:creationId xmlns:a16="http://schemas.microsoft.com/office/drawing/2014/main" id="{5A097D73-D36B-D6B9-4EDF-65B3F499F6E5}"/>
              </a:ext>
            </a:extLst>
          </p:cNvPr>
          <p:cNvSpPr txBox="1"/>
          <p:nvPr/>
        </p:nvSpPr>
        <p:spPr>
          <a:xfrm>
            <a:off x="5125033" y="691868"/>
            <a:ext cx="6881074" cy="6186309"/>
          </a:xfrm>
          <a:prstGeom prst="rect">
            <a:avLst/>
          </a:prstGeom>
          <a:noFill/>
        </p:spPr>
        <p:txBody>
          <a:bodyPr wrap="square">
            <a:spAutoFit/>
          </a:bodyPr>
          <a:lstStyle/>
          <a:p>
            <a:r>
              <a:rPr lang="en-US" sz="2200" b="1" dirty="0"/>
              <a:t>Physical damage </a:t>
            </a:r>
            <a:r>
              <a:rPr lang="en-US" sz="2200" dirty="0"/>
              <a:t>(bumps and cuts):</a:t>
            </a:r>
          </a:p>
          <a:p>
            <a:pPr marL="342900" indent="-342900">
              <a:buFont typeface="Wingdings" panose="05000000000000000000" pitchFamily="2" charset="2"/>
              <a:buChar char="Ø"/>
            </a:pPr>
            <a:r>
              <a:rPr lang="en-US" sz="2200" dirty="0"/>
              <a:t>Upper skin layer contains keratin for toughness.</a:t>
            </a:r>
          </a:p>
          <a:p>
            <a:pPr marL="342900" indent="-342900">
              <a:buFont typeface="Wingdings" panose="05000000000000000000" pitchFamily="2" charset="2"/>
              <a:buChar char="Ø"/>
            </a:pPr>
            <a:r>
              <a:rPr lang="en-US" sz="2200" dirty="0"/>
              <a:t>Fat cells cushion impacts.</a:t>
            </a:r>
          </a:p>
          <a:p>
            <a:pPr marL="342900" indent="-342900">
              <a:buFont typeface="Wingdings" panose="05000000000000000000" pitchFamily="2" charset="2"/>
              <a:buChar char="Ø"/>
            </a:pPr>
            <a:r>
              <a:rPr lang="en-US" sz="2200" dirty="0"/>
              <a:t>Pressure receptors alert system of possible damage.</a:t>
            </a:r>
          </a:p>
          <a:p>
            <a:r>
              <a:rPr lang="en-US" sz="2200" b="1" dirty="0"/>
              <a:t>Chemical damage </a:t>
            </a:r>
            <a:r>
              <a:rPr lang="en-US" sz="2200" dirty="0"/>
              <a:t>(acids):</a:t>
            </a:r>
          </a:p>
          <a:p>
            <a:pPr marL="342900" indent="-342900">
              <a:buFont typeface="Wingdings" panose="05000000000000000000" pitchFamily="2" charset="2"/>
              <a:buChar char="Ø"/>
            </a:pPr>
            <a:r>
              <a:rPr lang="en-US" sz="2200" dirty="0"/>
              <a:t>Specialized keratin cells block chemicals.</a:t>
            </a:r>
          </a:p>
          <a:p>
            <a:pPr marL="342900" indent="-342900">
              <a:buFont typeface="Wingdings" panose="05000000000000000000" pitchFamily="2" charset="2"/>
              <a:buChar char="Ø"/>
            </a:pPr>
            <a:r>
              <a:rPr lang="en-US" sz="2200" dirty="0"/>
              <a:t>Minimizes damage from contact with substances.</a:t>
            </a:r>
          </a:p>
          <a:p>
            <a:r>
              <a:rPr lang="en-US" sz="2200" b="1" dirty="0"/>
              <a:t>Thermal damage </a:t>
            </a:r>
            <a:r>
              <a:rPr lang="en-US" sz="2200" dirty="0"/>
              <a:t>(heat and cold):</a:t>
            </a:r>
          </a:p>
          <a:p>
            <a:pPr marL="342900" indent="-342900">
              <a:buFont typeface="Wingdings" panose="05000000000000000000" pitchFamily="2" charset="2"/>
              <a:buChar char="Ø"/>
            </a:pPr>
            <a:r>
              <a:rPr lang="en-US" sz="2200" dirty="0"/>
              <a:t>Skin's sensory receptors send quick messages to the brain.</a:t>
            </a:r>
          </a:p>
          <a:p>
            <a:pPr marL="342900" indent="-342900">
              <a:buFont typeface="Wingdings" panose="05000000000000000000" pitchFamily="2" charset="2"/>
              <a:buChar char="Ø"/>
            </a:pPr>
            <a:r>
              <a:rPr lang="en-US" sz="2200" dirty="0"/>
              <a:t>Allows rapid body reaction to temperature changes.</a:t>
            </a:r>
          </a:p>
          <a:p>
            <a:r>
              <a:rPr lang="en-US" sz="2200" b="1" dirty="0"/>
              <a:t>UV radiation </a:t>
            </a:r>
            <a:r>
              <a:rPr lang="en-US" sz="2200" dirty="0"/>
              <a:t>(sunlight's damaging effects):</a:t>
            </a:r>
          </a:p>
          <a:p>
            <a:pPr marL="342900" indent="-342900">
              <a:buFont typeface="Wingdings" panose="05000000000000000000" pitchFamily="2" charset="2"/>
              <a:buChar char="Ø"/>
            </a:pPr>
            <a:r>
              <a:rPr lang="en-US" sz="2200" dirty="0"/>
              <a:t>Melanin production in skin offers protection.</a:t>
            </a:r>
          </a:p>
          <a:p>
            <a:r>
              <a:rPr lang="en-US" sz="2200" b="1" dirty="0"/>
              <a:t>Bacteria</a:t>
            </a:r>
            <a:r>
              <a:rPr lang="en-US" sz="2200" dirty="0"/>
              <a:t>:</a:t>
            </a:r>
          </a:p>
          <a:p>
            <a:pPr marL="342900" indent="-342900">
              <a:buFont typeface="Wingdings" panose="05000000000000000000" pitchFamily="2" charset="2"/>
              <a:buChar char="Ø"/>
            </a:pPr>
            <a:r>
              <a:rPr lang="en-US" sz="2200" dirty="0"/>
              <a:t>Skin secretions, like sweat, are acidic, destroying bacteria.</a:t>
            </a:r>
          </a:p>
          <a:p>
            <a:pPr marL="342900" indent="-342900">
              <a:buFont typeface="Wingdings" panose="05000000000000000000" pitchFamily="2" charset="2"/>
              <a:buChar char="Ø"/>
            </a:pPr>
            <a:r>
              <a:rPr lang="en-US" sz="2200" dirty="0"/>
              <a:t>Immune cells surround and destroy bacteria entering through wounds.</a:t>
            </a:r>
          </a:p>
        </p:txBody>
      </p:sp>
      <p:sp>
        <p:nvSpPr>
          <p:cNvPr id="6" name="TextBox 5">
            <a:extLst>
              <a:ext uri="{FF2B5EF4-FFF2-40B4-BE49-F238E27FC236}">
                <a16:creationId xmlns:a16="http://schemas.microsoft.com/office/drawing/2014/main" id="{87EE1843-F42C-E9CC-D07F-07A5DD3276C0}"/>
              </a:ext>
            </a:extLst>
          </p:cNvPr>
          <p:cNvSpPr txBox="1"/>
          <p:nvPr/>
        </p:nvSpPr>
        <p:spPr>
          <a:xfrm>
            <a:off x="185893" y="5704467"/>
            <a:ext cx="4357078" cy="923330"/>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The Integumentary System</a:t>
            </a:r>
            <a:r>
              <a:rPr lang="en-AU" sz="1800" dirty="0">
                <a:effectLst/>
                <a:latin typeface="Calibri" panose="020F0502020204030204" pitchFamily="34" charset="0"/>
                <a:ea typeface="Calibri" panose="020F0502020204030204" pitchFamily="34" charset="0"/>
                <a:cs typeface="Times New Roman" panose="02020603050405020304" pitchFamily="18" charset="0"/>
              </a:rPr>
              <a:t>. 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The Integumentary System “Disorders, Conditions, and Diseases</a:t>
            </a:r>
            <a:endParaRPr lang="en-AU" dirty="0"/>
          </a:p>
        </p:txBody>
      </p:sp>
      <p:sp>
        <p:nvSpPr>
          <p:cNvPr id="5" name="Action Button: Return 4">
            <a:hlinkClick r:id="rId6" action="ppaction://hlinksldjump" highlightClick="1"/>
            <a:extLst>
              <a:ext uri="{FF2B5EF4-FFF2-40B4-BE49-F238E27FC236}">
                <a16:creationId xmlns:a16="http://schemas.microsoft.com/office/drawing/2014/main" id="{2D49240B-703E-642D-C16E-743B7A9A8BE9}"/>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65490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5310926" y="0"/>
            <a:ext cx="6881074" cy="787742"/>
          </a:xfrm>
        </p:spPr>
        <p:txBody>
          <a:bodyPr>
            <a:normAutofit fontScale="90000"/>
          </a:bodyPr>
          <a:lstStyle/>
          <a:p>
            <a:r>
              <a:rPr lang="en-AU" dirty="0"/>
              <a:t>The integumentary system</a:t>
            </a:r>
            <a:br>
              <a:rPr lang="en-AU" dirty="0"/>
            </a:br>
            <a:r>
              <a:rPr lang="en-AU" sz="2700" dirty="0"/>
              <a:t>Structure of skin</a:t>
            </a:r>
          </a:p>
        </p:txBody>
      </p:sp>
      <p:sp>
        <p:nvSpPr>
          <p:cNvPr id="4" name="TextBox 3">
            <a:extLst>
              <a:ext uri="{FF2B5EF4-FFF2-40B4-BE49-F238E27FC236}">
                <a16:creationId xmlns:a16="http://schemas.microsoft.com/office/drawing/2014/main" id="{AAFDD277-05FC-19E4-98FF-A0D56B8D5C56}"/>
              </a:ext>
            </a:extLst>
          </p:cNvPr>
          <p:cNvSpPr txBox="1"/>
          <p:nvPr/>
        </p:nvSpPr>
        <p:spPr>
          <a:xfrm>
            <a:off x="0" y="218577"/>
            <a:ext cx="4799397" cy="6524863"/>
          </a:xfrm>
          <a:prstGeom prst="rect">
            <a:avLst/>
          </a:prstGeom>
          <a:noFill/>
        </p:spPr>
        <p:txBody>
          <a:bodyPr wrap="square">
            <a:spAutoFit/>
          </a:bodyPr>
          <a:lstStyle/>
          <a:p>
            <a:pPr marL="342900" indent="-342900">
              <a:buFont typeface="Wingdings" panose="05000000000000000000" pitchFamily="2" charset="2"/>
              <a:buChar char="q"/>
            </a:pPr>
            <a:r>
              <a:rPr lang="en-US" sz="2200" b="1" dirty="0"/>
              <a:t>Epidermis</a:t>
            </a:r>
            <a:r>
              <a:rPr lang="en-US" sz="2200" dirty="0"/>
              <a:t>: Outer layer made of stratified squamous epithelium.</a:t>
            </a:r>
          </a:p>
          <a:p>
            <a:pPr marL="342900" indent="-342900">
              <a:buFont typeface="Wingdings" panose="05000000000000000000" pitchFamily="2" charset="2"/>
              <a:buChar char="q"/>
            </a:pPr>
            <a:r>
              <a:rPr lang="en-US" sz="2200" dirty="0"/>
              <a:t>Capable of becoming hard and tough.</a:t>
            </a:r>
          </a:p>
          <a:p>
            <a:pPr marL="342900" indent="-342900">
              <a:buFont typeface="Wingdings" panose="05000000000000000000" pitchFamily="2" charset="2"/>
              <a:buChar char="q"/>
            </a:pPr>
            <a:r>
              <a:rPr lang="en-US" sz="2200" b="1" dirty="0"/>
              <a:t>Dermis</a:t>
            </a:r>
            <a:r>
              <a:rPr lang="en-US" sz="2200" dirty="0"/>
              <a:t>: Second layer mostly composed of dense connective tissue.</a:t>
            </a:r>
          </a:p>
          <a:p>
            <a:pPr marL="342900" indent="-342900">
              <a:buFont typeface="Wingdings" panose="05000000000000000000" pitchFamily="2" charset="2"/>
              <a:buChar char="q"/>
            </a:pPr>
            <a:r>
              <a:rPr lang="en-US" sz="2200" dirty="0"/>
              <a:t>Firmly connected to the epidermis but can separate under certain conditions.</a:t>
            </a:r>
          </a:p>
          <a:p>
            <a:pPr marL="342900" indent="-342900">
              <a:buFont typeface="Wingdings" panose="05000000000000000000" pitchFamily="2" charset="2"/>
              <a:buChar char="q"/>
            </a:pPr>
            <a:r>
              <a:rPr lang="en-US" sz="2200" dirty="0"/>
              <a:t>Friction, like from tight footwear, can cause separation, resulting in blister formation.</a:t>
            </a:r>
          </a:p>
          <a:p>
            <a:pPr marL="342900" indent="-342900">
              <a:buFont typeface="Wingdings" panose="05000000000000000000" pitchFamily="2" charset="2"/>
              <a:buChar char="q"/>
            </a:pPr>
            <a:r>
              <a:rPr lang="en-US" sz="2200" b="1" dirty="0"/>
              <a:t>Hypodermis</a:t>
            </a:r>
            <a:r>
              <a:rPr lang="en-US" sz="2200" dirty="0"/>
              <a:t>: Located below the dermis.</a:t>
            </a:r>
          </a:p>
          <a:p>
            <a:pPr marL="342900" indent="-342900">
              <a:buFont typeface="Wingdings" panose="05000000000000000000" pitchFamily="2" charset="2"/>
              <a:buChar char="q"/>
            </a:pPr>
            <a:r>
              <a:rPr lang="en-US" sz="2200" dirty="0"/>
              <a:t>Not considered part of the skin but has important functions.</a:t>
            </a:r>
          </a:p>
          <a:p>
            <a:pPr marL="342900" indent="-342900">
              <a:buFont typeface="Wingdings" panose="05000000000000000000" pitchFamily="2" charset="2"/>
              <a:buChar char="q"/>
            </a:pPr>
            <a:r>
              <a:rPr lang="en-US" sz="2200" dirty="0"/>
              <a:t>Connects skin to organs and serves as a shock absorber.</a:t>
            </a:r>
          </a:p>
          <a:p>
            <a:pPr marL="342900" indent="-342900">
              <a:buFont typeface="Wingdings" panose="05000000000000000000" pitchFamily="2" charset="2"/>
              <a:buChar char="q"/>
            </a:pPr>
            <a:r>
              <a:rPr lang="en-US" sz="2200" dirty="0"/>
              <a:t>Insulates deeper tissues from external temperature changes.</a:t>
            </a:r>
          </a:p>
        </p:txBody>
      </p:sp>
      <p:pic>
        <p:nvPicPr>
          <p:cNvPr id="6" name="Picture 5">
            <a:extLst>
              <a:ext uri="{FF2B5EF4-FFF2-40B4-BE49-F238E27FC236}">
                <a16:creationId xmlns:a16="http://schemas.microsoft.com/office/drawing/2014/main" id="{4D8D53DA-07F5-DFB5-AFCA-F86B9DB05B1E}"/>
              </a:ext>
            </a:extLst>
          </p:cNvPr>
          <p:cNvPicPr>
            <a:picLocks noChangeAspect="1"/>
          </p:cNvPicPr>
          <p:nvPr/>
        </p:nvPicPr>
        <p:blipFill>
          <a:blip r:embed="rId4"/>
          <a:stretch>
            <a:fillRect/>
          </a:stretch>
        </p:blipFill>
        <p:spPr>
          <a:xfrm>
            <a:off x="4685252" y="1500394"/>
            <a:ext cx="7506748" cy="4191585"/>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224DCBE7-1EFE-A398-5C88-2AAD87A6D00C}"/>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51644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EA460DB-AB40-96EA-1523-E90710EC66C6}"/>
              </a:ext>
            </a:extLst>
          </p:cNvPr>
          <p:cNvPicPr>
            <a:picLocks noChangeAspect="1"/>
          </p:cNvPicPr>
          <p:nvPr/>
        </p:nvPicPr>
        <p:blipFill>
          <a:blip r:embed="rId3"/>
          <a:stretch>
            <a:fillRect/>
          </a:stretch>
        </p:blipFill>
        <p:spPr>
          <a:xfrm>
            <a:off x="21707" y="-1"/>
            <a:ext cx="12151089" cy="6858001"/>
          </a:xfrm>
          <a:prstGeom prst="rect">
            <a:avLst/>
          </a:prstGeom>
        </p:spPr>
      </p:pic>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4"/>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645128" y="43234"/>
            <a:ext cx="6881074" cy="787742"/>
          </a:xfrm>
        </p:spPr>
        <p:txBody>
          <a:bodyPr>
            <a:normAutofit fontScale="90000"/>
          </a:bodyPr>
          <a:lstStyle/>
          <a:p>
            <a:r>
              <a:rPr lang="en-AU" dirty="0"/>
              <a:t>The integumentary system</a:t>
            </a:r>
            <a:br>
              <a:rPr lang="en-AU" dirty="0"/>
            </a:br>
            <a:r>
              <a:rPr lang="en-AU" sz="2700" dirty="0"/>
              <a:t>Epidermis</a:t>
            </a:r>
          </a:p>
        </p:txBody>
      </p:sp>
      <p:sp>
        <p:nvSpPr>
          <p:cNvPr id="4" name="TextBox 3">
            <a:extLst>
              <a:ext uri="{FF2B5EF4-FFF2-40B4-BE49-F238E27FC236}">
                <a16:creationId xmlns:a16="http://schemas.microsoft.com/office/drawing/2014/main" id="{AAFDD277-05FC-19E4-98FF-A0D56B8D5C56}"/>
              </a:ext>
            </a:extLst>
          </p:cNvPr>
          <p:cNvSpPr txBox="1"/>
          <p:nvPr/>
        </p:nvSpPr>
        <p:spPr>
          <a:xfrm>
            <a:off x="31543" y="770973"/>
            <a:ext cx="6043788" cy="5847755"/>
          </a:xfrm>
          <a:prstGeom prst="rect">
            <a:avLst/>
          </a:prstGeom>
          <a:noFill/>
        </p:spPr>
        <p:txBody>
          <a:bodyPr wrap="square">
            <a:spAutoFit/>
          </a:bodyPr>
          <a:lstStyle/>
          <a:p>
            <a:r>
              <a:rPr lang="en-US" sz="2200" dirty="0"/>
              <a:t>Epidermis Composition and Function:</a:t>
            </a:r>
          </a:p>
          <a:p>
            <a:pPr marL="342900" indent="-342900">
              <a:buFont typeface="Wingdings" panose="05000000000000000000" pitchFamily="2" charset="2"/>
              <a:buChar char="q"/>
            </a:pPr>
            <a:r>
              <a:rPr lang="en-US" sz="2200" dirty="0"/>
              <a:t>Comprises five layers of skin, lacking its own blood supply.</a:t>
            </a:r>
          </a:p>
          <a:p>
            <a:pPr marL="342900" indent="-342900">
              <a:buFont typeface="Wingdings" panose="05000000000000000000" pitchFamily="2" charset="2"/>
              <a:buChar char="q"/>
            </a:pPr>
            <a:r>
              <a:rPr lang="en-US" sz="2200" dirty="0"/>
              <a:t>Mainly consists of keratin cells producing tough protein keratin.</a:t>
            </a:r>
          </a:p>
          <a:p>
            <a:pPr marL="342900" indent="-342900">
              <a:buFont typeface="Wingdings" panose="05000000000000000000" pitchFamily="2" charset="2"/>
              <a:buChar char="q"/>
            </a:pPr>
            <a:r>
              <a:rPr lang="en-US" sz="2200" dirty="0"/>
              <a:t>Keratin protects against water loss and various damages.</a:t>
            </a:r>
          </a:p>
          <a:p>
            <a:pPr marL="342900" indent="-342900">
              <a:buFont typeface="Wingdings" panose="05000000000000000000" pitchFamily="2" charset="2"/>
              <a:buChar char="q"/>
            </a:pPr>
            <a:r>
              <a:rPr lang="en-US" sz="2200" dirty="0"/>
              <a:t>Outer layer, the stratum corneum, sheds daily, with an average person losing about 18kg of flakes in a lifetime.</a:t>
            </a:r>
          </a:p>
          <a:p>
            <a:pPr marL="342900" indent="-342900">
              <a:buFont typeface="Wingdings" panose="05000000000000000000" pitchFamily="2" charset="2"/>
              <a:buChar char="q"/>
            </a:pPr>
            <a:r>
              <a:rPr lang="en-US" sz="2200" dirty="0"/>
              <a:t>Constant replacement from the deep layer, the stratum basal, occurs every 25 to 45 days.</a:t>
            </a:r>
          </a:p>
          <a:p>
            <a:r>
              <a:rPr lang="en-US" sz="2200" dirty="0"/>
              <a:t>Melanocytes and Melanin Production:</a:t>
            </a:r>
          </a:p>
          <a:p>
            <a:pPr marL="342900" indent="-342900">
              <a:buFont typeface="Wingdings" panose="05000000000000000000" pitchFamily="2" charset="2"/>
              <a:buChar char="q"/>
            </a:pPr>
            <a:r>
              <a:rPr lang="en-US" sz="2200" dirty="0"/>
              <a:t>Special cells called melanocytes produce melanin, determining skin color.</a:t>
            </a:r>
          </a:p>
          <a:p>
            <a:pPr marL="342900" indent="-342900">
              <a:buFont typeface="Wingdings" panose="05000000000000000000" pitchFamily="2" charset="2"/>
              <a:buChar char="q"/>
            </a:pPr>
            <a:r>
              <a:rPr lang="en-US" sz="2200" dirty="0"/>
              <a:t>Exposure to sunlight prompts melanocytes to produce more melanin, resulting in a tan.</a:t>
            </a:r>
          </a:p>
        </p:txBody>
      </p:sp>
      <p:pic>
        <p:nvPicPr>
          <p:cNvPr id="27650" name="Picture 2">
            <a:extLst>
              <a:ext uri="{FF2B5EF4-FFF2-40B4-BE49-F238E27FC236}">
                <a16:creationId xmlns:a16="http://schemas.microsoft.com/office/drawing/2014/main" id="{ED6B9731-5332-0C68-89BA-C314AB39CF5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3857" y="858714"/>
            <a:ext cx="6255875" cy="5999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E88291E-B010-44C7-CBD5-051042C7F166}"/>
              </a:ext>
            </a:extLst>
          </p:cNvPr>
          <p:cNvPicPr>
            <a:picLocks noChangeAspect="1"/>
          </p:cNvPicPr>
          <p:nvPr/>
        </p:nvPicPr>
        <p:blipFill>
          <a:blip r:embed="rId6"/>
          <a:stretch>
            <a:fillRect/>
          </a:stretch>
        </p:blipFill>
        <p:spPr>
          <a:xfrm>
            <a:off x="10338059" y="5846864"/>
            <a:ext cx="1378660" cy="844567"/>
          </a:xfrm>
          <a:prstGeom prst="rect">
            <a:avLst/>
          </a:prstGeom>
        </p:spPr>
      </p:pic>
      <p:pic>
        <p:nvPicPr>
          <p:cNvPr id="10" name="Picture 9">
            <a:extLst>
              <a:ext uri="{FF2B5EF4-FFF2-40B4-BE49-F238E27FC236}">
                <a16:creationId xmlns:a16="http://schemas.microsoft.com/office/drawing/2014/main" id="{B6395534-1331-F74C-2ACC-6952532D9517}"/>
              </a:ext>
            </a:extLst>
          </p:cNvPr>
          <p:cNvPicPr>
            <a:picLocks noChangeAspect="1"/>
          </p:cNvPicPr>
          <p:nvPr/>
        </p:nvPicPr>
        <p:blipFill>
          <a:blip r:embed="rId6"/>
          <a:stretch>
            <a:fillRect/>
          </a:stretch>
        </p:blipFill>
        <p:spPr>
          <a:xfrm>
            <a:off x="9933674" y="6350513"/>
            <a:ext cx="1662489" cy="409242"/>
          </a:xfrm>
          <a:prstGeom prst="rect">
            <a:avLst/>
          </a:prstGeom>
        </p:spPr>
      </p:pic>
      <p:pic>
        <p:nvPicPr>
          <p:cNvPr id="12" name="Picture 11">
            <a:extLst>
              <a:ext uri="{FF2B5EF4-FFF2-40B4-BE49-F238E27FC236}">
                <a16:creationId xmlns:a16="http://schemas.microsoft.com/office/drawing/2014/main" id="{D0C9A025-F2FB-9C12-12FD-253E9C5B9260}"/>
              </a:ext>
            </a:extLst>
          </p:cNvPr>
          <p:cNvPicPr>
            <a:picLocks noChangeAspect="1"/>
          </p:cNvPicPr>
          <p:nvPr/>
        </p:nvPicPr>
        <p:blipFill>
          <a:blip r:embed="rId6"/>
          <a:stretch>
            <a:fillRect/>
          </a:stretch>
        </p:blipFill>
        <p:spPr>
          <a:xfrm>
            <a:off x="10632525" y="1291392"/>
            <a:ext cx="1378660" cy="3080444"/>
          </a:xfrm>
          <a:prstGeom prst="rect">
            <a:avLst/>
          </a:prstGeom>
        </p:spPr>
      </p:pic>
      <p:pic>
        <p:nvPicPr>
          <p:cNvPr id="13" name="Picture 12">
            <a:extLst>
              <a:ext uri="{FF2B5EF4-FFF2-40B4-BE49-F238E27FC236}">
                <a16:creationId xmlns:a16="http://schemas.microsoft.com/office/drawing/2014/main" id="{62221880-BBDE-68AD-FBA7-B815FC08A7D6}"/>
              </a:ext>
            </a:extLst>
          </p:cNvPr>
          <p:cNvPicPr>
            <a:picLocks noChangeAspect="1"/>
          </p:cNvPicPr>
          <p:nvPr/>
        </p:nvPicPr>
        <p:blipFill>
          <a:blip r:embed="rId6"/>
          <a:stretch>
            <a:fillRect/>
          </a:stretch>
        </p:blipFill>
        <p:spPr>
          <a:xfrm>
            <a:off x="6095999" y="827716"/>
            <a:ext cx="1498169" cy="4116243"/>
          </a:xfrm>
          <a:prstGeom prst="rect">
            <a:avLst/>
          </a:prstGeom>
        </p:spPr>
      </p:pic>
      <p:pic>
        <p:nvPicPr>
          <p:cNvPr id="14" name="Picture 13">
            <a:extLst>
              <a:ext uri="{FF2B5EF4-FFF2-40B4-BE49-F238E27FC236}">
                <a16:creationId xmlns:a16="http://schemas.microsoft.com/office/drawing/2014/main" id="{FDC43834-0991-7C61-0CEF-E3B44630DC1C}"/>
              </a:ext>
            </a:extLst>
          </p:cNvPr>
          <p:cNvPicPr>
            <a:picLocks noChangeAspect="1"/>
          </p:cNvPicPr>
          <p:nvPr/>
        </p:nvPicPr>
        <p:blipFill>
          <a:blip r:embed="rId6"/>
          <a:stretch>
            <a:fillRect/>
          </a:stretch>
        </p:blipFill>
        <p:spPr>
          <a:xfrm>
            <a:off x="5719382" y="4974957"/>
            <a:ext cx="1378660" cy="423622"/>
          </a:xfrm>
          <a:prstGeom prst="rect">
            <a:avLst/>
          </a:prstGeom>
        </p:spPr>
      </p:pic>
      <p:sp>
        <p:nvSpPr>
          <p:cNvPr id="15" name="TextBox 14">
            <a:extLst>
              <a:ext uri="{FF2B5EF4-FFF2-40B4-BE49-F238E27FC236}">
                <a16:creationId xmlns:a16="http://schemas.microsoft.com/office/drawing/2014/main" id="{3559A352-9379-0184-744C-9032FBE49A7F}"/>
              </a:ext>
            </a:extLst>
          </p:cNvPr>
          <p:cNvSpPr txBox="1"/>
          <p:nvPr/>
        </p:nvSpPr>
        <p:spPr>
          <a:xfrm>
            <a:off x="6075331" y="5030429"/>
            <a:ext cx="1245892" cy="338554"/>
          </a:xfrm>
          <a:prstGeom prst="rect">
            <a:avLst/>
          </a:prstGeom>
          <a:noFill/>
        </p:spPr>
        <p:txBody>
          <a:bodyPr wrap="square" rtlCol="0">
            <a:spAutoFit/>
          </a:bodyPr>
          <a:lstStyle/>
          <a:p>
            <a:r>
              <a:rPr lang="en-US" sz="1600" dirty="0">
                <a:solidFill>
                  <a:schemeClr val="tx1">
                    <a:lumMod val="65000"/>
                    <a:lumOff val="35000"/>
                  </a:schemeClr>
                </a:solidFill>
              </a:rPr>
              <a:t>Basal layer</a:t>
            </a:r>
            <a:endParaRPr lang="en-AU" sz="1600" dirty="0">
              <a:solidFill>
                <a:schemeClr val="tx1">
                  <a:lumMod val="65000"/>
                  <a:lumOff val="35000"/>
                </a:schemeClr>
              </a:solidFill>
            </a:endParaRPr>
          </a:p>
        </p:txBody>
      </p:sp>
      <p:sp>
        <p:nvSpPr>
          <p:cNvPr id="16" name="Left Bracket 15">
            <a:extLst>
              <a:ext uri="{FF2B5EF4-FFF2-40B4-BE49-F238E27FC236}">
                <a16:creationId xmlns:a16="http://schemas.microsoft.com/office/drawing/2014/main" id="{A3053263-44C5-C72B-6BC3-3B7409549293}"/>
              </a:ext>
            </a:extLst>
          </p:cNvPr>
          <p:cNvSpPr/>
          <p:nvPr/>
        </p:nvSpPr>
        <p:spPr>
          <a:xfrm>
            <a:off x="7314510" y="1146875"/>
            <a:ext cx="248662" cy="3797084"/>
          </a:xfrm>
          <a:prstGeom prst="leftBracket">
            <a:avLst/>
          </a:prstGeom>
          <a:ln w="19050"/>
        </p:spPr>
        <p:style>
          <a:lnRef idx="2">
            <a:schemeClr val="dk1"/>
          </a:lnRef>
          <a:fillRef idx="0">
            <a:schemeClr val="dk1"/>
          </a:fillRef>
          <a:effectRef idx="1">
            <a:schemeClr val="dk1"/>
          </a:effectRef>
          <a:fontRef idx="minor">
            <a:schemeClr val="tx1"/>
          </a:fontRef>
        </p:style>
        <p:txBody>
          <a:bodyPr rtlCol="0" anchor="ctr"/>
          <a:lstStyle/>
          <a:p>
            <a:pPr algn="ctr"/>
            <a:endParaRPr lang="en-AU"/>
          </a:p>
        </p:txBody>
      </p:sp>
      <p:cxnSp>
        <p:nvCxnSpPr>
          <p:cNvPr id="18" name="Straight Connector 17">
            <a:extLst>
              <a:ext uri="{FF2B5EF4-FFF2-40B4-BE49-F238E27FC236}">
                <a16:creationId xmlns:a16="http://schemas.microsoft.com/office/drawing/2014/main" id="{61CAFE1D-FA6C-8A45-DF46-175104393DD1}"/>
              </a:ext>
            </a:extLst>
          </p:cNvPr>
          <p:cNvCxnSpPr/>
          <p:nvPr/>
        </p:nvCxnSpPr>
        <p:spPr>
          <a:xfrm>
            <a:off x="7098042" y="3130658"/>
            <a:ext cx="216468" cy="0"/>
          </a:xfrm>
          <a:prstGeom prst="line">
            <a:avLst/>
          </a:prstGeom>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9132AC5D-DCC4-841A-8563-0A75FF46D787}"/>
              </a:ext>
            </a:extLst>
          </p:cNvPr>
          <p:cNvSpPr txBox="1"/>
          <p:nvPr/>
        </p:nvSpPr>
        <p:spPr>
          <a:xfrm>
            <a:off x="6180534" y="2961381"/>
            <a:ext cx="1245892" cy="338554"/>
          </a:xfrm>
          <a:prstGeom prst="rect">
            <a:avLst/>
          </a:prstGeom>
          <a:noFill/>
        </p:spPr>
        <p:txBody>
          <a:bodyPr wrap="square" rtlCol="0">
            <a:spAutoFit/>
          </a:bodyPr>
          <a:lstStyle/>
          <a:p>
            <a:r>
              <a:rPr lang="en-US" sz="1600" dirty="0">
                <a:solidFill>
                  <a:schemeClr val="tx1">
                    <a:lumMod val="65000"/>
                    <a:lumOff val="35000"/>
                  </a:schemeClr>
                </a:solidFill>
              </a:rPr>
              <a:t>Epidermis</a:t>
            </a:r>
            <a:endParaRPr lang="en-AU" sz="1600" dirty="0">
              <a:solidFill>
                <a:schemeClr val="tx1">
                  <a:lumMod val="65000"/>
                  <a:lumOff val="35000"/>
                </a:schemeClr>
              </a:solidFill>
            </a:endParaRPr>
          </a:p>
        </p:txBody>
      </p:sp>
      <p:sp>
        <p:nvSpPr>
          <p:cNvPr id="5" name="Action Button: Return 4">
            <a:hlinkClick r:id="rId7" action="ppaction://hlinksldjump" highlightClick="1"/>
            <a:extLst>
              <a:ext uri="{FF2B5EF4-FFF2-40B4-BE49-F238E27FC236}">
                <a16:creationId xmlns:a16="http://schemas.microsoft.com/office/drawing/2014/main" id="{5DEB7A20-EFC6-6713-3448-4581369203AC}"/>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8000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5744791" y="1800475"/>
            <a:ext cx="6111325" cy="787742"/>
          </a:xfrm>
        </p:spPr>
        <p:txBody>
          <a:bodyPr>
            <a:normAutofit fontScale="90000"/>
          </a:bodyPr>
          <a:lstStyle/>
          <a:p>
            <a:r>
              <a:rPr lang="en-AU" dirty="0"/>
              <a:t>The integumentary system</a:t>
            </a:r>
            <a:br>
              <a:rPr lang="en-AU" dirty="0"/>
            </a:br>
            <a:r>
              <a:rPr lang="en-AU" sz="2700" dirty="0"/>
              <a:t>Dermis</a:t>
            </a:r>
          </a:p>
        </p:txBody>
      </p:sp>
      <p:sp>
        <p:nvSpPr>
          <p:cNvPr id="4" name="TextBox 3">
            <a:extLst>
              <a:ext uri="{FF2B5EF4-FFF2-40B4-BE49-F238E27FC236}">
                <a16:creationId xmlns:a16="http://schemas.microsoft.com/office/drawing/2014/main" id="{AAFDD277-05FC-19E4-98FF-A0D56B8D5C56}"/>
              </a:ext>
            </a:extLst>
          </p:cNvPr>
          <p:cNvSpPr txBox="1"/>
          <p:nvPr/>
        </p:nvSpPr>
        <p:spPr>
          <a:xfrm>
            <a:off x="-1" y="218577"/>
            <a:ext cx="12192001" cy="1107996"/>
          </a:xfrm>
          <a:prstGeom prst="rect">
            <a:avLst/>
          </a:prstGeom>
          <a:noFill/>
        </p:spPr>
        <p:txBody>
          <a:bodyPr wrap="square">
            <a:spAutoFit/>
          </a:bodyPr>
          <a:lstStyle/>
          <a:p>
            <a:pPr marL="342900" indent="-342900">
              <a:buFont typeface="Wingdings" panose="05000000000000000000" pitchFamily="2" charset="2"/>
              <a:buChar char="q"/>
            </a:pPr>
            <a:r>
              <a:rPr lang="en-US" sz="2200" dirty="0"/>
              <a:t>Strong and elastic layer of skin that supports the body.</a:t>
            </a:r>
          </a:p>
          <a:p>
            <a:pPr marL="342900" indent="-342900">
              <a:buFont typeface="Wingdings" panose="05000000000000000000" pitchFamily="2" charset="2"/>
              <a:buChar char="q"/>
            </a:pPr>
            <a:r>
              <a:rPr lang="en-US" sz="2200" dirty="0"/>
              <a:t>Comprises two layers: papillary layer (upper) and reticular layer (deep).</a:t>
            </a:r>
          </a:p>
          <a:p>
            <a:pPr marL="342900" indent="-342900">
              <a:buFont typeface="Wingdings" panose="05000000000000000000" pitchFamily="2" charset="2"/>
              <a:buChar char="q"/>
            </a:pPr>
            <a:r>
              <a:rPr lang="en-US" sz="2200" dirty="0"/>
              <a:t>Thickness varies across the body, thicker on palms and soles, thinner on eyelids and nose.</a:t>
            </a:r>
          </a:p>
        </p:txBody>
      </p:sp>
      <p:pic>
        <p:nvPicPr>
          <p:cNvPr id="5" name="Picture 4">
            <a:extLst>
              <a:ext uri="{FF2B5EF4-FFF2-40B4-BE49-F238E27FC236}">
                <a16:creationId xmlns:a16="http://schemas.microsoft.com/office/drawing/2014/main" id="{855C81F2-B8C6-4E2F-6EC9-9F5F178B0166}"/>
              </a:ext>
            </a:extLst>
          </p:cNvPr>
          <p:cNvPicPr>
            <a:picLocks noChangeAspect="1"/>
          </p:cNvPicPr>
          <p:nvPr/>
        </p:nvPicPr>
        <p:blipFill>
          <a:blip r:embed="rId4"/>
          <a:stretch>
            <a:fillRect/>
          </a:stretch>
        </p:blipFill>
        <p:spPr>
          <a:xfrm>
            <a:off x="5275884" y="2752160"/>
            <a:ext cx="6916115" cy="3734321"/>
          </a:xfrm>
          <a:prstGeom prst="rect">
            <a:avLst/>
          </a:prstGeom>
        </p:spPr>
      </p:pic>
      <p:sp>
        <p:nvSpPr>
          <p:cNvPr id="7" name="TextBox 6">
            <a:extLst>
              <a:ext uri="{FF2B5EF4-FFF2-40B4-BE49-F238E27FC236}">
                <a16:creationId xmlns:a16="http://schemas.microsoft.com/office/drawing/2014/main" id="{1879FC51-D6E6-3BBB-61C7-518836EFDD33}"/>
              </a:ext>
            </a:extLst>
          </p:cNvPr>
          <p:cNvSpPr txBox="1"/>
          <p:nvPr/>
        </p:nvSpPr>
        <p:spPr>
          <a:xfrm>
            <a:off x="1" y="1287241"/>
            <a:ext cx="5408908" cy="5509200"/>
          </a:xfrm>
          <a:prstGeom prst="rect">
            <a:avLst/>
          </a:prstGeom>
          <a:noFill/>
        </p:spPr>
        <p:txBody>
          <a:bodyPr wrap="square">
            <a:spAutoFit/>
          </a:bodyPr>
          <a:lstStyle/>
          <a:p>
            <a:r>
              <a:rPr lang="en-US" sz="2200" b="1" dirty="0"/>
              <a:t>Papillary</a:t>
            </a:r>
            <a:r>
              <a:rPr lang="en-US" sz="2200" dirty="0"/>
              <a:t> Layer:</a:t>
            </a:r>
          </a:p>
          <a:p>
            <a:pPr marL="342900" indent="-342900">
              <a:buFont typeface="Courier New" panose="02070309020205020404" pitchFamily="49" charset="0"/>
              <a:buChar char="o"/>
            </a:pPr>
            <a:r>
              <a:rPr lang="en-US" sz="2200" dirty="0"/>
              <a:t>Located beneath the epidermis and connected to it via papillae.</a:t>
            </a:r>
          </a:p>
          <a:p>
            <a:pPr marL="342900" indent="-342900">
              <a:buFont typeface="Courier New" panose="02070309020205020404" pitchFamily="49" charset="0"/>
              <a:buChar char="o"/>
            </a:pPr>
            <a:r>
              <a:rPr lang="en-US" sz="2200" dirty="0"/>
              <a:t>Papillae serve various functions including blood supply and sensory reception.</a:t>
            </a:r>
          </a:p>
          <a:p>
            <a:pPr marL="342900" indent="-342900">
              <a:buFont typeface="Courier New" panose="02070309020205020404" pitchFamily="49" charset="0"/>
              <a:buChar char="o"/>
            </a:pPr>
            <a:r>
              <a:rPr lang="en-US" sz="2200" dirty="0"/>
              <a:t>Contains immune cells (phagocytes) to combat bacteria.</a:t>
            </a:r>
          </a:p>
          <a:p>
            <a:r>
              <a:rPr lang="en-US" sz="2200" b="1" dirty="0"/>
              <a:t>Reticular </a:t>
            </a:r>
            <a:r>
              <a:rPr lang="en-US" sz="2200" dirty="0"/>
              <a:t>Layer:</a:t>
            </a:r>
          </a:p>
          <a:p>
            <a:pPr marL="342900" indent="-342900">
              <a:buFont typeface="Courier New" panose="02070309020205020404" pitchFamily="49" charset="0"/>
              <a:buChar char="o"/>
            </a:pPr>
            <a:r>
              <a:rPr lang="en-US" sz="2200" dirty="0"/>
              <a:t>Contains collagen and elastic fibers, contributing to skin toughness and elasticity.</a:t>
            </a:r>
          </a:p>
          <a:p>
            <a:pPr marL="342900" indent="-342900">
              <a:buFont typeface="Courier New" panose="02070309020205020404" pitchFamily="49" charset="0"/>
              <a:buChar char="o"/>
            </a:pPr>
            <a:r>
              <a:rPr lang="en-US" sz="2200" dirty="0"/>
              <a:t>Reduction in collagen and elastin with age leads to sagging and wrinkles.</a:t>
            </a:r>
          </a:p>
          <a:p>
            <a:pPr marL="342900" indent="-342900">
              <a:buFont typeface="Wingdings" panose="05000000000000000000" pitchFamily="2" charset="2"/>
              <a:buChar char="q"/>
            </a:pPr>
            <a:r>
              <a:rPr lang="en-US" sz="2200" dirty="0"/>
              <a:t>Vascular Supply and Temperature Regulation:</a:t>
            </a:r>
          </a:p>
          <a:p>
            <a:pPr marL="342900" indent="-342900">
              <a:buFont typeface="Courier New" panose="02070309020205020404" pitchFamily="49" charset="0"/>
              <a:buChar char="o"/>
            </a:pPr>
            <a:r>
              <a:rPr lang="en-US" sz="2200" dirty="0"/>
              <a:t>Rich blood vessel network aids in maintaining body temperature.</a:t>
            </a:r>
          </a:p>
        </p:txBody>
      </p:sp>
      <p:sp>
        <p:nvSpPr>
          <p:cNvPr id="3" name="Action Button: Return 2">
            <a:hlinkClick r:id="rId5" action="ppaction://hlinksldjump" highlightClick="1"/>
            <a:extLst>
              <a:ext uri="{FF2B5EF4-FFF2-40B4-BE49-F238E27FC236}">
                <a16:creationId xmlns:a16="http://schemas.microsoft.com/office/drawing/2014/main" id="{335F0EB2-9358-B11F-86A5-A7750DF3AE75}"/>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98668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846695" y="30997"/>
            <a:ext cx="6881074" cy="787742"/>
          </a:xfrm>
        </p:spPr>
        <p:txBody>
          <a:bodyPr>
            <a:normAutofit fontScale="90000"/>
          </a:bodyPr>
          <a:lstStyle/>
          <a:p>
            <a:r>
              <a:rPr lang="en-AU" dirty="0"/>
              <a:t>The integumentary system</a:t>
            </a:r>
            <a:br>
              <a:rPr lang="en-AU" dirty="0"/>
            </a:br>
            <a:r>
              <a:rPr lang="en-US" sz="2700" dirty="0"/>
              <a:t>Accessory structures of the skin</a:t>
            </a:r>
            <a:endParaRPr lang="en-AU" sz="2700" dirty="0"/>
          </a:p>
        </p:txBody>
      </p:sp>
      <p:pic>
        <p:nvPicPr>
          <p:cNvPr id="28674" name="Picture 2">
            <a:extLst>
              <a:ext uri="{FF2B5EF4-FFF2-40B4-BE49-F238E27FC236}">
                <a16:creationId xmlns:a16="http://schemas.microsoft.com/office/drawing/2014/main" id="{5A6DCF3A-3C34-B001-209C-174639B6A2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05234" y="3521828"/>
            <a:ext cx="5186766" cy="3305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80B67C-01ED-CE47-4A17-96742BBF9FE4}"/>
              </a:ext>
            </a:extLst>
          </p:cNvPr>
          <p:cNvSpPr txBox="1"/>
          <p:nvPr/>
        </p:nvSpPr>
        <p:spPr>
          <a:xfrm>
            <a:off x="0" y="3793897"/>
            <a:ext cx="7253207" cy="3139321"/>
          </a:xfrm>
          <a:prstGeom prst="rect">
            <a:avLst/>
          </a:prstGeom>
          <a:noFill/>
        </p:spPr>
        <p:txBody>
          <a:bodyPr wrap="square">
            <a:spAutoFit/>
          </a:bodyPr>
          <a:lstStyle/>
          <a:p>
            <a:pPr marL="342900" indent="-342900">
              <a:buFont typeface="Wingdings" panose="05000000000000000000" pitchFamily="2" charset="2"/>
              <a:buChar char="§"/>
            </a:pPr>
            <a:r>
              <a:rPr lang="en-US" sz="2200" dirty="0"/>
              <a:t>Hair produced by hair follicles, consisting of keratin core and outer layer.</a:t>
            </a:r>
          </a:p>
          <a:p>
            <a:pPr marL="342900" indent="-342900">
              <a:buFont typeface="Wingdings" panose="05000000000000000000" pitchFamily="2" charset="2"/>
              <a:buChar char="§"/>
            </a:pPr>
            <a:r>
              <a:rPr lang="en-US" sz="2200" dirty="0"/>
              <a:t>Arrector pili muscles contract, causing hair to stand upright (goosebumps).</a:t>
            </a:r>
          </a:p>
          <a:p>
            <a:pPr marL="342900" indent="-342900">
              <a:buFont typeface="Wingdings" panose="05000000000000000000" pitchFamily="2" charset="2"/>
              <a:buChar char="§"/>
            </a:pPr>
            <a:r>
              <a:rPr lang="en-US" sz="2200" dirty="0"/>
              <a:t>Hair varies in shape, size, and thickness depending on body location.</a:t>
            </a:r>
          </a:p>
          <a:p>
            <a:r>
              <a:rPr lang="en-US" sz="2200" b="1" dirty="0"/>
              <a:t>Nails: </a:t>
            </a:r>
            <a:r>
              <a:rPr lang="en-US" sz="2200" dirty="0"/>
              <a:t>Scale-like extensions of the epidermis, made mostly of keratin.</a:t>
            </a:r>
          </a:p>
          <a:p>
            <a:pPr marL="342900" indent="-342900">
              <a:buFont typeface="Wingdings" panose="05000000000000000000" pitchFamily="2" charset="2"/>
              <a:buChar char="§"/>
            </a:pPr>
            <a:r>
              <a:rPr lang="en-US" sz="2200" dirty="0"/>
              <a:t>No significant function within the integumentary system.</a:t>
            </a:r>
          </a:p>
        </p:txBody>
      </p:sp>
      <p:sp>
        <p:nvSpPr>
          <p:cNvPr id="4" name="TextBox 3">
            <a:extLst>
              <a:ext uri="{FF2B5EF4-FFF2-40B4-BE49-F238E27FC236}">
                <a16:creationId xmlns:a16="http://schemas.microsoft.com/office/drawing/2014/main" id="{AAFDD277-05FC-19E4-98FF-A0D56B8D5C56}"/>
              </a:ext>
            </a:extLst>
          </p:cNvPr>
          <p:cNvSpPr txBox="1"/>
          <p:nvPr/>
        </p:nvSpPr>
        <p:spPr>
          <a:xfrm>
            <a:off x="0" y="422237"/>
            <a:ext cx="12192000" cy="3816429"/>
          </a:xfrm>
          <a:prstGeom prst="rect">
            <a:avLst/>
          </a:prstGeom>
          <a:noFill/>
        </p:spPr>
        <p:txBody>
          <a:bodyPr wrap="square">
            <a:spAutoFit/>
          </a:bodyPr>
          <a:lstStyle/>
          <a:p>
            <a:r>
              <a:rPr lang="en-US" sz="2200" b="1" dirty="0"/>
              <a:t>Sweat and Oil Glands:</a:t>
            </a:r>
          </a:p>
          <a:p>
            <a:pPr marL="342900" indent="-342900">
              <a:buFont typeface="Wingdings" panose="05000000000000000000" pitchFamily="2" charset="2"/>
              <a:buChar char="§"/>
            </a:pPr>
            <a:r>
              <a:rPr lang="en-US" sz="2200" dirty="0"/>
              <a:t>Sweat glands (</a:t>
            </a:r>
            <a:r>
              <a:rPr lang="en-US" sz="2200" b="1" dirty="0"/>
              <a:t>eccrine and apocrine</a:t>
            </a:r>
            <a:r>
              <a:rPr lang="en-US" sz="2200" dirty="0"/>
              <a:t>) distributed throughout the skin.</a:t>
            </a:r>
          </a:p>
          <a:p>
            <a:pPr marL="342900" indent="-342900">
              <a:buFont typeface="Wingdings" panose="05000000000000000000" pitchFamily="2" charset="2"/>
              <a:buChar char="§"/>
            </a:pPr>
            <a:r>
              <a:rPr lang="en-US" sz="2200" dirty="0"/>
              <a:t>Eccrine glands secrete clear fluid containing water, salts, vitamins, and waste products.</a:t>
            </a:r>
          </a:p>
          <a:p>
            <a:pPr marL="342900" indent="-342900">
              <a:buFont typeface="Wingdings" panose="05000000000000000000" pitchFamily="2" charset="2"/>
              <a:buChar char="§"/>
            </a:pPr>
            <a:r>
              <a:rPr lang="en-US" sz="2200" dirty="0"/>
              <a:t>Eccrine glands regulate body temperature, responding to internal and external temperature changes.</a:t>
            </a:r>
          </a:p>
          <a:p>
            <a:pPr marL="342900" indent="-342900">
              <a:buFont typeface="Wingdings" panose="05000000000000000000" pitchFamily="2" charset="2"/>
              <a:buChar char="§"/>
            </a:pPr>
            <a:r>
              <a:rPr lang="en-US" sz="2200" dirty="0"/>
              <a:t>Apocrine glands, larger and found in genital areas, produce fatty acids, proteins, and substances from eccrine glands.</a:t>
            </a:r>
          </a:p>
          <a:p>
            <a:pPr marL="342900" indent="-342900">
              <a:buFont typeface="Wingdings" panose="05000000000000000000" pitchFamily="2" charset="2"/>
              <a:buChar char="§"/>
            </a:pPr>
            <a:r>
              <a:rPr lang="en-US" sz="2200" dirty="0"/>
              <a:t>Apocrine glands become active during puberty but play a minimal role in temperature regulation.</a:t>
            </a:r>
          </a:p>
          <a:p>
            <a:pPr marL="342900" indent="-342900">
              <a:buFont typeface="Wingdings" panose="05000000000000000000" pitchFamily="2" charset="2"/>
              <a:buChar char="§"/>
            </a:pPr>
            <a:r>
              <a:rPr lang="en-US" sz="2200" dirty="0"/>
              <a:t>Oil glands present everywhere except palms and soles, secreting sebum to keep skin moist, prevent hair dryness, and kill bacteria.</a:t>
            </a:r>
          </a:p>
          <a:p>
            <a:r>
              <a:rPr lang="en-US" sz="2200" b="1" dirty="0"/>
              <a:t>Hair: </a:t>
            </a:r>
            <a:r>
              <a:rPr lang="en-US" sz="2200" dirty="0"/>
              <a:t>Millions of hairs across the body provide minimal protection.</a:t>
            </a:r>
          </a:p>
          <a:p>
            <a:pPr marL="342900" indent="-342900">
              <a:buFont typeface="Wingdings" panose="05000000000000000000" pitchFamily="2" charset="2"/>
              <a:buChar char="q"/>
            </a:pPr>
            <a:endParaRPr lang="en-US" sz="2200" dirty="0"/>
          </a:p>
        </p:txBody>
      </p:sp>
      <p:sp>
        <p:nvSpPr>
          <p:cNvPr id="5" name="Action Button: Return 4">
            <a:hlinkClick r:id="rId5" action="ppaction://hlinksldjump" highlightClick="1"/>
            <a:extLst>
              <a:ext uri="{FF2B5EF4-FFF2-40B4-BE49-F238E27FC236}">
                <a16:creationId xmlns:a16="http://schemas.microsoft.com/office/drawing/2014/main" id="{620C3B3D-EC2C-83ED-9B2A-9DEB498D6EE9}"/>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5919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5A2862B6-95BC-CB72-4E21-BC7CCE0CC31D}"/>
              </a:ext>
            </a:extLst>
          </p:cNvPr>
          <p:cNvPicPr>
            <a:picLocks noChangeAspect="1"/>
          </p:cNvPicPr>
          <p:nvPr/>
        </p:nvPicPr>
        <p:blipFill>
          <a:blip r:embed="rId3"/>
          <a:stretch>
            <a:fillRect/>
          </a:stretch>
        </p:blipFill>
        <p:spPr>
          <a:xfrm>
            <a:off x="7449625" y="785034"/>
            <a:ext cx="2848373" cy="2124371"/>
          </a:xfrm>
          <a:prstGeom prst="rect">
            <a:avLst/>
          </a:prstGeom>
        </p:spPr>
      </p:pic>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4"/>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821322" y="0"/>
            <a:ext cx="6881074" cy="787742"/>
          </a:xfrm>
        </p:spPr>
        <p:txBody>
          <a:bodyPr>
            <a:normAutofit fontScale="90000"/>
          </a:bodyPr>
          <a:lstStyle/>
          <a:p>
            <a:r>
              <a:rPr lang="en-AU" dirty="0"/>
              <a:t>The integumentary system</a:t>
            </a:r>
            <a:br>
              <a:rPr lang="en-AU" dirty="0"/>
            </a:br>
            <a:r>
              <a:rPr lang="en-US" sz="2700" dirty="0"/>
              <a:t>Disorders of the integumentary (skin) system</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327063"/>
            <a:ext cx="12073180" cy="6524863"/>
          </a:xfrm>
          <a:prstGeom prst="rect">
            <a:avLst/>
          </a:prstGeom>
          <a:noFill/>
        </p:spPr>
        <p:txBody>
          <a:bodyPr wrap="square">
            <a:spAutoFit/>
          </a:bodyPr>
          <a:lstStyle/>
          <a:p>
            <a:r>
              <a:rPr lang="en-US" sz="2200" b="1" dirty="0"/>
              <a:t>Acne</a:t>
            </a:r>
            <a:r>
              <a:rPr lang="en-US" sz="2200" dirty="0"/>
              <a:t>:</a:t>
            </a:r>
          </a:p>
          <a:p>
            <a:pPr marL="342900" indent="-342900">
              <a:buFont typeface="Arial" panose="020B0604020202020204" pitchFamily="34" charset="0"/>
              <a:buChar char="•"/>
            </a:pPr>
            <a:r>
              <a:rPr lang="en-US" sz="2200" dirty="0"/>
              <a:t>Affects skin's oil glands, leading to clogged pores and pimples.</a:t>
            </a:r>
          </a:p>
          <a:p>
            <a:pPr marL="342900" indent="-342900">
              <a:buFont typeface="Arial" panose="020B0604020202020204" pitchFamily="34" charset="0"/>
              <a:buChar char="•"/>
            </a:pPr>
            <a:r>
              <a:rPr lang="en-US" sz="2200" dirty="0"/>
              <a:t>Causes include poor skin hygiene, diet, and hormonal changes.</a:t>
            </a:r>
          </a:p>
          <a:p>
            <a:r>
              <a:rPr lang="en-US" sz="2200" b="1" dirty="0"/>
              <a:t>Dermatitis</a:t>
            </a:r>
            <a:r>
              <a:rPr lang="en-US" sz="2200" dirty="0"/>
              <a:t>:</a:t>
            </a:r>
          </a:p>
          <a:p>
            <a:pPr marL="342900" indent="-342900">
              <a:buFont typeface="Arial" panose="020B0604020202020204" pitchFamily="34" charset="0"/>
              <a:buChar char="•"/>
            </a:pPr>
            <a:r>
              <a:rPr lang="en-US" sz="2200" dirty="0"/>
              <a:t>Inflammation of the skin due to irritants or allergic reactions.</a:t>
            </a:r>
          </a:p>
          <a:p>
            <a:pPr marL="342900" indent="-342900">
              <a:buFont typeface="Arial" panose="020B0604020202020204" pitchFamily="34" charset="0"/>
              <a:buChar char="•"/>
            </a:pPr>
            <a:r>
              <a:rPr lang="en-US" sz="2200" dirty="0"/>
              <a:t>Results in red, itchy, and inflamed skin.</a:t>
            </a:r>
          </a:p>
          <a:p>
            <a:r>
              <a:rPr lang="en-US" sz="2200" b="1" dirty="0"/>
              <a:t>Eczema</a:t>
            </a:r>
            <a:r>
              <a:rPr lang="en-US" sz="2200" dirty="0"/>
              <a:t>:</a:t>
            </a:r>
          </a:p>
          <a:p>
            <a:pPr marL="342900" indent="-342900">
              <a:buFont typeface="Arial" panose="020B0604020202020204" pitchFamily="34" charset="0"/>
              <a:buChar char="•"/>
            </a:pPr>
            <a:r>
              <a:rPr lang="en-US" sz="2200" dirty="0"/>
              <a:t>Long-term skin disease characterized by dry, itchy skin and rashes.</a:t>
            </a:r>
          </a:p>
          <a:p>
            <a:pPr marL="342900" indent="-342900">
              <a:buFont typeface="Arial" panose="020B0604020202020204" pitchFamily="34" charset="0"/>
              <a:buChar char="•"/>
            </a:pPr>
            <a:r>
              <a:rPr lang="en-US" sz="2200" dirty="0"/>
              <a:t>Commonly treated with medicated creams, ointments, and antibiotics.</a:t>
            </a:r>
          </a:p>
          <a:p>
            <a:r>
              <a:rPr lang="en-US" sz="2200" b="1" dirty="0"/>
              <a:t>Psoriasis</a:t>
            </a:r>
            <a:r>
              <a:rPr lang="en-US" sz="2200" dirty="0"/>
              <a:t>:</a:t>
            </a:r>
          </a:p>
          <a:p>
            <a:pPr marL="342900" indent="-342900">
              <a:buFont typeface="Arial" panose="020B0604020202020204" pitchFamily="34" charset="0"/>
              <a:buChar char="•"/>
            </a:pPr>
            <a:r>
              <a:rPr lang="en-US" sz="2200" dirty="0"/>
              <a:t>Causes scaling and swelling of the skin, often with red patches and silvery scales.</a:t>
            </a:r>
          </a:p>
          <a:p>
            <a:pPr marL="342900" indent="-342900">
              <a:buFont typeface="Arial" panose="020B0604020202020204" pitchFamily="34" charset="0"/>
              <a:buChar char="•"/>
            </a:pPr>
            <a:r>
              <a:rPr lang="en-US" sz="2200" dirty="0"/>
              <a:t>Usually found on elbows, knees, scalp, face, palms, and soles of feet.</a:t>
            </a:r>
          </a:p>
          <a:p>
            <a:r>
              <a:rPr lang="en-US" sz="2200" b="1" dirty="0"/>
              <a:t>Hives</a:t>
            </a:r>
            <a:r>
              <a:rPr lang="en-US" sz="2200" dirty="0"/>
              <a:t>:</a:t>
            </a:r>
          </a:p>
          <a:p>
            <a:pPr marL="342900" indent="-342900">
              <a:buFont typeface="Arial" panose="020B0604020202020204" pitchFamily="34" charset="0"/>
              <a:buChar char="•"/>
            </a:pPr>
            <a:r>
              <a:rPr lang="en-US" sz="2200" dirty="0"/>
              <a:t>Red, itchy bumps on the skin caused by allergic reactions, infections, or stress.</a:t>
            </a:r>
          </a:p>
          <a:p>
            <a:pPr marL="342900" indent="-342900">
              <a:buFont typeface="Arial" panose="020B0604020202020204" pitchFamily="34" charset="0"/>
              <a:buChar char="•"/>
            </a:pPr>
            <a:r>
              <a:rPr lang="en-US" sz="2200" dirty="0"/>
              <a:t>Common and typically resolve on their own.</a:t>
            </a:r>
          </a:p>
          <a:p>
            <a:r>
              <a:rPr lang="en-US" sz="2200" b="1" dirty="0"/>
              <a:t>Skin Cancer</a:t>
            </a:r>
            <a:r>
              <a:rPr lang="en-US" sz="2200" dirty="0"/>
              <a:t>:</a:t>
            </a:r>
          </a:p>
          <a:p>
            <a:pPr marL="342900" indent="-342900">
              <a:buFont typeface="Arial" panose="020B0604020202020204" pitchFamily="34" charset="0"/>
              <a:buChar char="•"/>
            </a:pPr>
            <a:r>
              <a:rPr lang="en-US" sz="2200" dirty="0"/>
              <a:t>Most common cancer type, usually treatable if detected early.</a:t>
            </a:r>
          </a:p>
          <a:p>
            <a:pPr marL="342900" indent="-342900">
              <a:buFont typeface="Arial" panose="020B0604020202020204" pitchFamily="34" charset="0"/>
              <a:buChar char="•"/>
            </a:pPr>
            <a:r>
              <a:rPr lang="en-US" sz="2200" dirty="0"/>
              <a:t>Three main types: basal cell carcinoma, squamous cell carcinoma, and melanoma.</a:t>
            </a:r>
          </a:p>
          <a:p>
            <a:pPr marL="342900" indent="-342900">
              <a:buFont typeface="Arial" panose="020B0604020202020204" pitchFamily="34" charset="0"/>
              <a:buChar char="•"/>
            </a:pPr>
            <a:r>
              <a:rPr lang="en-US" sz="2200" dirty="0"/>
              <a:t>Caused primarily by exposure to ultraviolet light (sunlight).</a:t>
            </a:r>
          </a:p>
        </p:txBody>
      </p:sp>
      <p:pic>
        <p:nvPicPr>
          <p:cNvPr id="5" name="Picture 4">
            <a:extLst>
              <a:ext uri="{FF2B5EF4-FFF2-40B4-BE49-F238E27FC236}">
                <a16:creationId xmlns:a16="http://schemas.microsoft.com/office/drawing/2014/main" id="{C060445B-8C32-66F5-8698-6629584268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97998" y="61993"/>
            <a:ext cx="1855519" cy="2247418"/>
          </a:xfrm>
          <a:prstGeom prst="rect">
            <a:avLst/>
          </a:prstGeom>
        </p:spPr>
      </p:pic>
      <p:pic>
        <p:nvPicPr>
          <p:cNvPr id="9" name="Picture 8">
            <a:extLst>
              <a:ext uri="{FF2B5EF4-FFF2-40B4-BE49-F238E27FC236}">
                <a16:creationId xmlns:a16="http://schemas.microsoft.com/office/drawing/2014/main" id="{C9B611E9-247C-B592-1B22-4C9579F63F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37213" y="2337681"/>
            <a:ext cx="1967490" cy="2247418"/>
          </a:xfrm>
          <a:prstGeom prst="rect">
            <a:avLst/>
          </a:prstGeom>
        </p:spPr>
      </p:pic>
      <p:pic>
        <p:nvPicPr>
          <p:cNvPr id="11" name="Picture 10">
            <a:extLst>
              <a:ext uri="{FF2B5EF4-FFF2-40B4-BE49-F238E27FC236}">
                <a16:creationId xmlns:a16="http://schemas.microsoft.com/office/drawing/2014/main" id="{D2871007-16AC-353A-D47D-E024453DFC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36367" y="4594192"/>
            <a:ext cx="1955633" cy="2171152"/>
          </a:xfrm>
          <a:prstGeom prst="rect">
            <a:avLst/>
          </a:prstGeom>
        </p:spPr>
      </p:pic>
      <p:sp>
        <p:nvSpPr>
          <p:cNvPr id="14" name="TextBox 13">
            <a:extLst>
              <a:ext uri="{FF2B5EF4-FFF2-40B4-BE49-F238E27FC236}">
                <a16:creationId xmlns:a16="http://schemas.microsoft.com/office/drawing/2014/main" id="{8E58E67E-1383-D89C-5552-9AF4CF7B14E6}"/>
              </a:ext>
            </a:extLst>
          </p:cNvPr>
          <p:cNvSpPr txBox="1"/>
          <p:nvPr/>
        </p:nvSpPr>
        <p:spPr>
          <a:xfrm>
            <a:off x="8628597" y="1196199"/>
            <a:ext cx="914400" cy="369332"/>
          </a:xfrm>
          <a:prstGeom prst="rect">
            <a:avLst/>
          </a:prstGeom>
          <a:noFill/>
        </p:spPr>
        <p:txBody>
          <a:bodyPr wrap="square" rtlCol="0">
            <a:spAutoFit/>
          </a:bodyPr>
          <a:lstStyle/>
          <a:p>
            <a:r>
              <a:rPr lang="en-US" b="1" dirty="0"/>
              <a:t>HIVES</a:t>
            </a:r>
            <a:endParaRPr lang="en-AU" b="1" dirty="0"/>
          </a:p>
        </p:txBody>
      </p:sp>
      <p:sp>
        <p:nvSpPr>
          <p:cNvPr id="3" name="Action Button: Return 2">
            <a:hlinkClick r:id="rId8" action="ppaction://hlinksldjump" highlightClick="1"/>
            <a:extLst>
              <a:ext uri="{FF2B5EF4-FFF2-40B4-BE49-F238E27FC236}">
                <a16:creationId xmlns:a16="http://schemas.microsoft.com/office/drawing/2014/main" id="{8EE2A11E-0658-8789-7946-E9FD55C83405}"/>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26024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8386" y="3291365"/>
            <a:ext cx="5827899" cy="1015663"/>
          </a:xfrm>
          <a:prstGeom prst="rect">
            <a:avLst/>
          </a:prstGeom>
          <a:noFill/>
        </p:spPr>
        <p:txBody>
          <a:bodyPr wrap="square">
            <a:spAutoFit/>
          </a:bodyPr>
          <a:lstStyle/>
          <a:p>
            <a:r>
              <a:rPr lang="en-US" sz="2000" dirty="0"/>
              <a:t>The diagram below illustrates the interrelationship between the integumentary system and the other </a:t>
            </a:r>
          </a:p>
          <a:p>
            <a:r>
              <a:rPr lang="en-US" sz="2000" dirty="0"/>
              <a:t>body systems</a:t>
            </a:r>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 y="-15553"/>
            <a:ext cx="5827900" cy="1584779"/>
          </a:xfrm>
        </p:spPr>
        <p:txBody>
          <a:bodyPr>
            <a:normAutofit/>
          </a:bodyPr>
          <a:lstStyle/>
          <a:p>
            <a:r>
              <a:rPr lang="en-AU" dirty="0"/>
              <a:t>The integumentary system</a:t>
            </a:r>
            <a:br>
              <a:rPr lang="en-AU" dirty="0"/>
            </a:br>
            <a:r>
              <a:rPr lang="en-AU" sz="3200" dirty="0"/>
              <a:t> </a:t>
            </a:r>
            <a:r>
              <a:rPr lang="en-US" sz="3200" dirty="0"/>
              <a:t>Systems in sync - the   integumentary system</a:t>
            </a:r>
            <a:endParaRPr lang="en-AU" sz="3200" dirty="0"/>
          </a:p>
        </p:txBody>
      </p:sp>
      <p:pic>
        <p:nvPicPr>
          <p:cNvPr id="4" name="Picture 3">
            <a:extLst>
              <a:ext uri="{FF2B5EF4-FFF2-40B4-BE49-F238E27FC236}">
                <a16:creationId xmlns:a16="http://schemas.microsoft.com/office/drawing/2014/main" id="{6D1DCECF-FAE3-5367-0FA2-B422FCF6D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7900" y="-31051"/>
            <a:ext cx="6033469" cy="6858000"/>
          </a:xfrm>
          <a:prstGeom prst="rect">
            <a:avLst/>
          </a:prstGeom>
        </p:spPr>
      </p:pic>
      <p:sp>
        <p:nvSpPr>
          <p:cNvPr id="5" name="TextBox 4">
            <a:extLst>
              <a:ext uri="{FF2B5EF4-FFF2-40B4-BE49-F238E27FC236}">
                <a16:creationId xmlns:a16="http://schemas.microsoft.com/office/drawing/2014/main" id="{BA2BBC90-A273-3A8C-C42C-090DF4F66D4E}"/>
              </a:ext>
            </a:extLst>
          </p:cNvPr>
          <p:cNvSpPr txBox="1"/>
          <p:nvPr/>
        </p:nvSpPr>
        <p:spPr>
          <a:xfrm>
            <a:off x="9345479" y="1163601"/>
            <a:ext cx="2846522" cy="900246"/>
          </a:xfrm>
          <a:prstGeom prst="rect">
            <a:avLst/>
          </a:prstGeom>
          <a:noFill/>
          <a:ln w="3175">
            <a:solidFill>
              <a:schemeClr val="tx1"/>
            </a:solidFill>
          </a:ln>
        </p:spPr>
        <p:txBody>
          <a:bodyPr wrap="square" rtlCol="0">
            <a:spAutoFit/>
          </a:bodyPr>
          <a:lstStyle/>
          <a:p>
            <a:pPr algn="ctr"/>
            <a:r>
              <a:rPr lang="en-US" sz="1050" b="1" dirty="0"/>
              <a:t>RESPIRATORY SYSTEM</a:t>
            </a:r>
          </a:p>
          <a:p>
            <a:pPr marL="171450" indent="-171450">
              <a:buFont typeface="Arial" panose="020B0604020202020204" pitchFamily="34" charset="0"/>
              <a:buChar char="•"/>
            </a:pPr>
            <a:r>
              <a:rPr lang="en-US" sz="1050" dirty="0"/>
              <a:t>The skin protects respiratory organs</a:t>
            </a:r>
          </a:p>
          <a:p>
            <a:pPr marL="171450" indent="-171450">
              <a:buFont typeface="Arial" panose="020B0604020202020204" pitchFamily="34" charset="0"/>
              <a:buChar char="•"/>
            </a:pPr>
            <a:r>
              <a:rPr lang="en-US" sz="1050" dirty="0"/>
              <a:t>The respiratory system delivers oxygen to the skins cells and removes carbon dioxide via gas exchange with the blood.</a:t>
            </a:r>
          </a:p>
        </p:txBody>
      </p:sp>
      <p:sp>
        <p:nvSpPr>
          <p:cNvPr id="8" name="TextBox 7">
            <a:extLst>
              <a:ext uri="{FF2B5EF4-FFF2-40B4-BE49-F238E27FC236}">
                <a16:creationId xmlns:a16="http://schemas.microsoft.com/office/drawing/2014/main" id="{CCF708EE-1F84-2824-0716-FF9A94ED2D2E}"/>
              </a:ext>
            </a:extLst>
          </p:cNvPr>
          <p:cNvSpPr txBox="1"/>
          <p:nvPr/>
        </p:nvSpPr>
        <p:spPr>
          <a:xfrm>
            <a:off x="8992553" y="5780618"/>
            <a:ext cx="3181682" cy="577081"/>
          </a:xfrm>
          <a:prstGeom prst="rect">
            <a:avLst/>
          </a:prstGeom>
          <a:noFill/>
          <a:ln w="3175">
            <a:solidFill>
              <a:schemeClr val="tx1"/>
            </a:solidFill>
          </a:ln>
        </p:spPr>
        <p:txBody>
          <a:bodyPr wrap="square" rtlCol="0">
            <a:spAutoFit/>
          </a:bodyPr>
          <a:lstStyle/>
          <a:p>
            <a:r>
              <a:rPr lang="en-US" sz="1050" b="1" dirty="0"/>
              <a:t>SKELETAL SYSTEM:</a:t>
            </a:r>
          </a:p>
          <a:p>
            <a:pPr marL="171450" indent="-171450">
              <a:buFont typeface="Arial" panose="020B0604020202020204" pitchFamily="34" charset="0"/>
              <a:buChar char="•"/>
            </a:pPr>
            <a:r>
              <a:rPr lang="en-US" sz="1050" dirty="0"/>
              <a:t>The skin protects the bones and synthesizes vitamin D. </a:t>
            </a:r>
          </a:p>
          <a:p>
            <a:pPr marL="171450" indent="-171450">
              <a:buFont typeface="Arial" panose="020B0604020202020204" pitchFamily="34" charset="0"/>
              <a:buChar char="•"/>
            </a:pPr>
            <a:r>
              <a:rPr lang="en-US" sz="1050" dirty="0"/>
              <a:t>The skeletal system provides support for the skin</a:t>
            </a:r>
          </a:p>
        </p:txBody>
      </p:sp>
      <p:sp>
        <p:nvSpPr>
          <p:cNvPr id="9" name="TextBox 8">
            <a:extLst>
              <a:ext uri="{FF2B5EF4-FFF2-40B4-BE49-F238E27FC236}">
                <a16:creationId xmlns:a16="http://schemas.microsoft.com/office/drawing/2014/main" id="{EE539FE4-8E4F-9B11-AFFB-283BF7EC9762}"/>
              </a:ext>
            </a:extLst>
          </p:cNvPr>
          <p:cNvSpPr txBox="1"/>
          <p:nvPr/>
        </p:nvSpPr>
        <p:spPr>
          <a:xfrm>
            <a:off x="5827898" y="564419"/>
            <a:ext cx="2211089" cy="1061829"/>
          </a:xfrm>
          <a:prstGeom prst="rect">
            <a:avLst/>
          </a:prstGeom>
          <a:noFill/>
          <a:ln w="3175">
            <a:solidFill>
              <a:schemeClr val="tx1"/>
            </a:solidFill>
          </a:ln>
        </p:spPr>
        <p:txBody>
          <a:bodyPr wrap="square" rtlCol="0">
            <a:spAutoFit/>
          </a:bodyPr>
          <a:lstStyle/>
          <a:p>
            <a:r>
              <a:rPr lang="en-US" sz="1050" b="1" dirty="0"/>
              <a:t>ENDOCRINE SYSTEM:</a:t>
            </a:r>
          </a:p>
          <a:p>
            <a:pPr marL="171450" indent="-171450">
              <a:buFont typeface="Arial" panose="020B0604020202020204" pitchFamily="34" charset="0"/>
              <a:buChar char="•"/>
            </a:pPr>
            <a:r>
              <a:rPr lang="en-US" sz="1050" dirty="0"/>
              <a:t>The skin provides protection for organs of the endocrine system.</a:t>
            </a:r>
          </a:p>
          <a:p>
            <a:pPr marL="171450" indent="-171450">
              <a:buFont typeface="Arial" panose="020B0604020202020204" pitchFamily="34" charset="0"/>
              <a:buChar char="•"/>
            </a:pPr>
            <a:r>
              <a:rPr lang="en-US" sz="1050" dirty="0"/>
              <a:t>Hormones produced by the endocrine system helps to activate glands and regulate hair growth.</a:t>
            </a:r>
          </a:p>
        </p:txBody>
      </p:sp>
      <p:sp>
        <p:nvSpPr>
          <p:cNvPr id="10" name="TextBox 9">
            <a:extLst>
              <a:ext uri="{FF2B5EF4-FFF2-40B4-BE49-F238E27FC236}">
                <a16:creationId xmlns:a16="http://schemas.microsoft.com/office/drawing/2014/main" id="{87FF51CF-53F5-F2C9-3777-7E8A6174A580}"/>
              </a:ext>
            </a:extLst>
          </p:cNvPr>
          <p:cNvSpPr txBox="1"/>
          <p:nvPr/>
        </p:nvSpPr>
        <p:spPr>
          <a:xfrm>
            <a:off x="5961680" y="4881349"/>
            <a:ext cx="2709618" cy="1061829"/>
          </a:xfrm>
          <a:prstGeom prst="rect">
            <a:avLst/>
          </a:prstGeom>
          <a:noFill/>
          <a:ln w="3175">
            <a:solidFill>
              <a:schemeClr val="tx1"/>
            </a:solidFill>
          </a:ln>
        </p:spPr>
        <p:txBody>
          <a:bodyPr wrap="square" rtlCol="0">
            <a:spAutoFit/>
          </a:bodyPr>
          <a:lstStyle/>
          <a:p>
            <a:r>
              <a:rPr lang="en-US" sz="1050" b="1" dirty="0"/>
              <a:t>URINARY SYSTEM:</a:t>
            </a:r>
          </a:p>
          <a:p>
            <a:pPr marL="171450" indent="-171450">
              <a:buFont typeface="Arial" panose="020B0604020202020204" pitchFamily="34" charset="0"/>
              <a:buChar char="•"/>
            </a:pPr>
            <a:r>
              <a:rPr lang="en-US" sz="1050" dirty="0"/>
              <a:t>The skin protects the organs of the urinary system and excretes salts and wastes in sweat.</a:t>
            </a:r>
          </a:p>
          <a:p>
            <a:pPr marL="171450" indent="-171450">
              <a:buFont typeface="Arial" panose="020B0604020202020204" pitchFamily="34" charset="0"/>
              <a:buChar char="•"/>
            </a:pPr>
            <a:r>
              <a:rPr lang="en-US" sz="1050" dirty="0"/>
              <a:t>The urinary system disposes of toxins and wastes absorbed by the skin.</a:t>
            </a:r>
            <a:endParaRPr lang="en-US" sz="1050" b="1" dirty="0"/>
          </a:p>
        </p:txBody>
      </p:sp>
      <p:sp>
        <p:nvSpPr>
          <p:cNvPr id="11" name="TextBox 10">
            <a:extLst>
              <a:ext uri="{FF2B5EF4-FFF2-40B4-BE49-F238E27FC236}">
                <a16:creationId xmlns:a16="http://schemas.microsoft.com/office/drawing/2014/main" id="{F1C8791B-9BE9-8195-5616-F70468ADD65A}"/>
              </a:ext>
            </a:extLst>
          </p:cNvPr>
          <p:cNvSpPr txBox="1"/>
          <p:nvPr/>
        </p:nvSpPr>
        <p:spPr>
          <a:xfrm>
            <a:off x="8955574" y="3548354"/>
            <a:ext cx="3199447" cy="1061829"/>
          </a:xfrm>
          <a:prstGeom prst="rect">
            <a:avLst/>
          </a:prstGeom>
          <a:noFill/>
          <a:ln w="3175">
            <a:solidFill>
              <a:schemeClr val="tx1"/>
            </a:solidFill>
          </a:ln>
        </p:spPr>
        <p:txBody>
          <a:bodyPr wrap="square" rtlCol="0">
            <a:spAutoFit/>
          </a:bodyPr>
          <a:lstStyle/>
          <a:p>
            <a:r>
              <a:rPr lang="en-US" sz="1050" b="1" dirty="0"/>
              <a:t>REPRODUCTIVE SYSTEM:</a:t>
            </a:r>
          </a:p>
          <a:p>
            <a:pPr marL="171450" indent="-171450">
              <a:buFont typeface="Arial" panose="020B0604020202020204" pitchFamily="34" charset="0"/>
              <a:buChar char="•"/>
            </a:pPr>
            <a:r>
              <a:rPr lang="en-US" sz="1050" dirty="0"/>
              <a:t>The skin protects the organs of the reproductive system and highly specialised sweat glands in the breasts produce milk during pregnancy. </a:t>
            </a:r>
          </a:p>
          <a:p>
            <a:pPr marL="171450" indent="-171450">
              <a:buFont typeface="Arial" panose="020B0604020202020204" pitchFamily="34" charset="0"/>
              <a:buChar char="•"/>
            </a:pPr>
            <a:r>
              <a:rPr lang="en-US" sz="1050" dirty="0"/>
              <a:t>The reproductive organs produce hormones that influence the secretions of oil glands during puberty</a:t>
            </a:r>
          </a:p>
        </p:txBody>
      </p:sp>
      <p:sp>
        <p:nvSpPr>
          <p:cNvPr id="12" name="TextBox 11">
            <a:extLst>
              <a:ext uri="{FF2B5EF4-FFF2-40B4-BE49-F238E27FC236}">
                <a16:creationId xmlns:a16="http://schemas.microsoft.com/office/drawing/2014/main" id="{545E0D4A-A866-4298-9D88-B201AA4574F3}"/>
              </a:ext>
            </a:extLst>
          </p:cNvPr>
          <p:cNvSpPr txBox="1"/>
          <p:nvPr/>
        </p:nvSpPr>
        <p:spPr>
          <a:xfrm>
            <a:off x="9345478" y="92992"/>
            <a:ext cx="2846522" cy="1061829"/>
          </a:xfrm>
          <a:prstGeom prst="rect">
            <a:avLst/>
          </a:prstGeom>
          <a:noFill/>
          <a:ln w="3175">
            <a:solidFill>
              <a:schemeClr val="tx1"/>
            </a:solidFill>
          </a:ln>
        </p:spPr>
        <p:txBody>
          <a:bodyPr wrap="square" rtlCol="0">
            <a:spAutoFit/>
          </a:bodyPr>
          <a:lstStyle/>
          <a:p>
            <a:r>
              <a:rPr lang="en-AU" sz="1050" b="1" dirty="0"/>
              <a:t>NERVOUS SYSTEM:</a:t>
            </a:r>
          </a:p>
          <a:p>
            <a:pPr marL="171450" indent="-171450">
              <a:buFont typeface="Arial" panose="020B0604020202020204" pitchFamily="34" charset="0"/>
              <a:buChar char="•"/>
            </a:pPr>
            <a:r>
              <a:rPr lang="en-US" sz="1050" dirty="0"/>
              <a:t>The skin protects nervous system organs and contains sensory receptors.</a:t>
            </a:r>
          </a:p>
          <a:p>
            <a:pPr marL="171450" indent="-171450">
              <a:buFont typeface="Arial" panose="020B0604020202020204" pitchFamily="34" charset="0"/>
              <a:buChar char="•"/>
            </a:pPr>
            <a:r>
              <a:rPr lang="en-US" sz="1050" dirty="0"/>
              <a:t>The nervous system regulates blood vessel activity in the skin and activates sweat glands. It also activates the arrector pili muscles.</a:t>
            </a:r>
            <a:endParaRPr lang="en-AU" sz="1050" dirty="0"/>
          </a:p>
        </p:txBody>
      </p:sp>
      <p:sp>
        <p:nvSpPr>
          <p:cNvPr id="14" name="TextBox 13">
            <a:extLst>
              <a:ext uri="{FF2B5EF4-FFF2-40B4-BE49-F238E27FC236}">
                <a16:creationId xmlns:a16="http://schemas.microsoft.com/office/drawing/2014/main" id="{C502EFF1-406F-68ED-0367-0829B4E5404E}"/>
              </a:ext>
            </a:extLst>
          </p:cNvPr>
          <p:cNvSpPr txBox="1"/>
          <p:nvPr/>
        </p:nvSpPr>
        <p:spPr>
          <a:xfrm>
            <a:off x="9001930" y="4981608"/>
            <a:ext cx="3190070" cy="646331"/>
          </a:xfrm>
          <a:prstGeom prst="rect">
            <a:avLst/>
          </a:prstGeom>
          <a:noFill/>
          <a:ln w="3175">
            <a:solidFill>
              <a:schemeClr val="tx1"/>
            </a:solidFill>
          </a:ln>
        </p:spPr>
        <p:txBody>
          <a:bodyPr wrap="square" rtlCol="0">
            <a:spAutoFit/>
          </a:bodyPr>
          <a:lstStyle/>
          <a:p>
            <a:pPr algn="ctr"/>
            <a:r>
              <a:rPr lang="en-US" b="1" dirty="0"/>
              <a:t>INTEGUMENTARY (SKIN) SYSTEM</a:t>
            </a:r>
          </a:p>
        </p:txBody>
      </p:sp>
      <p:sp>
        <p:nvSpPr>
          <p:cNvPr id="15" name="TextBox 14">
            <a:extLst>
              <a:ext uri="{FF2B5EF4-FFF2-40B4-BE49-F238E27FC236}">
                <a16:creationId xmlns:a16="http://schemas.microsoft.com/office/drawing/2014/main" id="{289B1DDF-3FB6-22C0-A3D6-048CBA647DFE}"/>
              </a:ext>
            </a:extLst>
          </p:cNvPr>
          <p:cNvSpPr txBox="1"/>
          <p:nvPr/>
        </p:nvSpPr>
        <p:spPr>
          <a:xfrm>
            <a:off x="5497268" y="5982401"/>
            <a:ext cx="3504662" cy="738664"/>
          </a:xfrm>
          <a:prstGeom prst="rect">
            <a:avLst/>
          </a:prstGeom>
          <a:noFill/>
          <a:ln w="3175">
            <a:solidFill>
              <a:schemeClr val="tx1"/>
            </a:solidFill>
          </a:ln>
        </p:spPr>
        <p:txBody>
          <a:bodyPr wrap="square" rtlCol="0">
            <a:spAutoFit/>
          </a:bodyPr>
          <a:lstStyle/>
          <a:p>
            <a:r>
              <a:rPr lang="en-AU" sz="1050" b="1" dirty="0"/>
              <a:t>MUSCULAR SYSTEM</a:t>
            </a:r>
          </a:p>
          <a:p>
            <a:pPr marL="171450" indent="-171450">
              <a:buFont typeface="Arial" panose="020B0604020202020204" pitchFamily="34" charset="0"/>
              <a:buChar char="•"/>
            </a:pPr>
            <a:r>
              <a:rPr lang="en-US" sz="1050" dirty="0"/>
              <a:t>The skin protects the muscles</a:t>
            </a:r>
          </a:p>
          <a:p>
            <a:pPr marL="171450" indent="-171450">
              <a:buFont typeface="Arial" panose="020B0604020202020204" pitchFamily="34" charset="0"/>
              <a:buChar char="•"/>
            </a:pPr>
            <a:r>
              <a:rPr lang="en-US" sz="1050" dirty="0"/>
              <a:t>Muscle activity generates heat, which increases blood flow to the skin and activates sweat glands.</a:t>
            </a:r>
            <a:endParaRPr lang="en-AU" sz="1050" dirty="0"/>
          </a:p>
        </p:txBody>
      </p:sp>
      <p:sp>
        <p:nvSpPr>
          <p:cNvPr id="16" name="TextBox 15">
            <a:extLst>
              <a:ext uri="{FF2B5EF4-FFF2-40B4-BE49-F238E27FC236}">
                <a16:creationId xmlns:a16="http://schemas.microsoft.com/office/drawing/2014/main" id="{3B363C32-7DB1-F87C-A26D-D8E1B115F87D}"/>
              </a:ext>
            </a:extLst>
          </p:cNvPr>
          <p:cNvSpPr txBox="1"/>
          <p:nvPr/>
        </p:nvSpPr>
        <p:spPr>
          <a:xfrm>
            <a:off x="5822734" y="1797803"/>
            <a:ext cx="2394166" cy="1223412"/>
          </a:xfrm>
          <a:prstGeom prst="rect">
            <a:avLst/>
          </a:prstGeom>
          <a:noFill/>
          <a:ln w="3175">
            <a:solidFill>
              <a:schemeClr val="tx1"/>
            </a:solidFill>
          </a:ln>
        </p:spPr>
        <p:txBody>
          <a:bodyPr wrap="square" rtlCol="0">
            <a:spAutoFit/>
          </a:bodyPr>
          <a:lstStyle/>
          <a:p>
            <a:r>
              <a:rPr lang="en-US" sz="1050" b="1" dirty="0"/>
              <a:t>LYMPHATIC SYSTEM:</a:t>
            </a:r>
          </a:p>
          <a:p>
            <a:pPr marL="171450" indent="-171450">
              <a:buFont typeface="Arial" panose="020B0604020202020204" pitchFamily="34" charset="0"/>
              <a:buChar char="•"/>
            </a:pPr>
            <a:r>
              <a:rPr lang="en-US" sz="1050" dirty="0"/>
              <a:t>The skin protects lymph organs and prevents pathogens from entering the body.</a:t>
            </a:r>
          </a:p>
          <a:p>
            <a:pPr marL="171450" indent="-171450">
              <a:buFont typeface="Arial" panose="020B0604020202020204" pitchFamily="34" charset="0"/>
              <a:buChar char="•"/>
            </a:pPr>
            <a:r>
              <a:rPr lang="en-US" sz="1050" dirty="0"/>
              <a:t>Phagocytes found in the skin help protect skin cells from infection and disease</a:t>
            </a:r>
            <a:endParaRPr lang="en-AU" sz="1050" dirty="0"/>
          </a:p>
        </p:txBody>
      </p:sp>
      <p:sp>
        <p:nvSpPr>
          <p:cNvPr id="17" name="TextBox 16">
            <a:extLst>
              <a:ext uri="{FF2B5EF4-FFF2-40B4-BE49-F238E27FC236}">
                <a16:creationId xmlns:a16="http://schemas.microsoft.com/office/drawing/2014/main" id="{8D0CEBD8-A35D-18B3-AEEE-E49621BBA569}"/>
              </a:ext>
            </a:extLst>
          </p:cNvPr>
          <p:cNvSpPr txBox="1"/>
          <p:nvPr/>
        </p:nvSpPr>
        <p:spPr>
          <a:xfrm>
            <a:off x="5833064" y="3343581"/>
            <a:ext cx="2241553" cy="1223412"/>
          </a:xfrm>
          <a:prstGeom prst="rect">
            <a:avLst/>
          </a:prstGeom>
          <a:noFill/>
          <a:ln w="3175">
            <a:solidFill>
              <a:schemeClr val="tx1"/>
            </a:solidFill>
          </a:ln>
        </p:spPr>
        <p:txBody>
          <a:bodyPr wrap="square" rtlCol="0">
            <a:spAutoFit/>
          </a:bodyPr>
          <a:lstStyle/>
          <a:p>
            <a:r>
              <a:rPr lang="en-US" sz="1050" b="1" dirty="0"/>
              <a:t>DIGESTIVE SYSTEM:</a:t>
            </a:r>
          </a:p>
          <a:p>
            <a:pPr marL="171450" indent="-171450">
              <a:buFont typeface="Arial" panose="020B0604020202020204" pitchFamily="34" charset="0"/>
              <a:buChar char="•"/>
            </a:pPr>
            <a:r>
              <a:rPr lang="en-US" sz="1050" dirty="0"/>
              <a:t>Skin protects digestive organs and provides vitamin D needed for calcium absorption by the small intestines. </a:t>
            </a:r>
          </a:p>
          <a:p>
            <a:pPr marL="171450" indent="-171450">
              <a:buFont typeface="Arial" panose="020B0604020202020204" pitchFamily="34" charset="0"/>
              <a:buChar char="•"/>
            </a:pPr>
            <a:r>
              <a:rPr lang="en-US" sz="1050" dirty="0"/>
              <a:t>The digestive system provides nutrients such as fats to the skin.</a:t>
            </a:r>
          </a:p>
        </p:txBody>
      </p:sp>
      <p:sp>
        <p:nvSpPr>
          <p:cNvPr id="18" name="TextBox 17">
            <a:extLst>
              <a:ext uri="{FF2B5EF4-FFF2-40B4-BE49-F238E27FC236}">
                <a16:creationId xmlns:a16="http://schemas.microsoft.com/office/drawing/2014/main" id="{534FD08B-1991-6CA3-0502-B7CF0913D316}"/>
              </a:ext>
            </a:extLst>
          </p:cNvPr>
          <p:cNvSpPr txBox="1"/>
          <p:nvPr/>
        </p:nvSpPr>
        <p:spPr>
          <a:xfrm>
            <a:off x="9467199" y="2364912"/>
            <a:ext cx="2707036" cy="1061829"/>
          </a:xfrm>
          <a:prstGeom prst="rect">
            <a:avLst/>
          </a:prstGeom>
          <a:noFill/>
          <a:ln w="3175">
            <a:solidFill>
              <a:schemeClr val="tx1"/>
            </a:solidFill>
          </a:ln>
        </p:spPr>
        <p:txBody>
          <a:bodyPr wrap="square" rtlCol="0">
            <a:spAutoFit/>
          </a:bodyPr>
          <a:lstStyle/>
          <a:p>
            <a:r>
              <a:rPr lang="en-AU" sz="1050" b="1" dirty="0"/>
              <a:t>CARDIOVASCULAR  SYSTEM</a:t>
            </a:r>
          </a:p>
          <a:p>
            <a:pPr marL="171450" indent="-171450">
              <a:buFont typeface="Arial" panose="020B0604020202020204" pitchFamily="34" charset="0"/>
              <a:buChar char="•"/>
            </a:pPr>
            <a:r>
              <a:rPr lang="en-US" sz="1050" dirty="0"/>
              <a:t>Skin protects CV organs and prevents fluid loss from the body surface, which maintains blood volume.</a:t>
            </a:r>
          </a:p>
          <a:p>
            <a:pPr marL="171450" indent="-171450">
              <a:buFont typeface="Arial" panose="020B0604020202020204" pitchFamily="34" charset="0"/>
              <a:buChar char="•"/>
            </a:pPr>
            <a:r>
              <a:rPr lang="en-US" sz="1050" dirty="0"/>
              <a:t>The CV transports oxygen and blood flow to the skin.</a:t>
            </a:r>
            <a:endParaRPr lang="en-AU" sz="1050" dirty="0"/>
          </a:p>
        </p:txBody>
      </p:sp>
      <p:sp>
        <p:nvSpPr>
          <p:cNvPr id="2" name="Action Button: Return 1">
            <a:hlinkClick r:id="rId4" action="ppaction://hlinksldjump" highlightClick="1"/>
            <a:extLst>
              <a:ext uri="{FF2B5EF4-FFF2-40B4-BE49-F238E27FC236}">
                <a16:creationId xmlns:a16="http://schemas.microsoft.com/office/drawing/2014/main" id="{3FF4202D-7CD4-D987-E02A-4D8DA11055A1}"/>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5595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719951" y="19524"/>
            <a:ext cx="5680301" cy="787742"/>
          </a:xfrm>
        </p:spPr>
        <p:txBody>
          <a:bodyPr>
            <a:normAutofit/>
          </a:bodyPr>
          <a:lstStyle/>
          <a:p>
            <a:r>
              <a:rPr lang="en-AU" dirty="0"/>
              <a:t>The  urinary system</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23075" y="642199"/>
            <a:ext cx="5695603" cy="6186309"/>
          </a:xfrm>
          <a:prstGeom prst="rect">
            <a:avLst/>
          </a:prstGeom>
          <a:noFill/>
        </p:spPr>
        <p:txBody>
          <a:bodyPr wrap="square">
            <a:spAutoFit/>
          </a:bodyPr>
          <a:lstStyle/>
          <a:p>
            <a:pPr marL="342900" indent="-342900">
              <a:buFont typeface="Wingdings" panose="05000000000000000000" pitchFamily="2" charset="2"/>
              <a:buChar char="q"/>
            </a:pPr>
            <a:r>
              <a:rPr lang="en-US" sz="2200" dirty="0"/>
              <a:t>The urinary system purifies internal fluids by filtering 150-180 </a:t>
            </a:r>
            <a:r>
              <a:rPr lang="en-US" sz="2200" dirty="0" err="1"/>
              <a:t>litres</a:t>
            </a:r>
            <a:r>
              <a:rPr lang="en-US" sz="2200" dirty="0"/>
              <a:t> of fluid daily from the bloodstream.</a:t>
            </a:r>
          </a:p>
          <a:p>
            <a:pPr marL="342900" indent="-342900">
              <a:buFont typeface="Wingdings" panose="05000000000000000000" pitchFamily="2" charset="2"/>
              <a:buChar char="q"/>
            </a:pPr>
            <a:r>
              <a:rPr lang="en-US" sz="2200" dirty="0"/>
              <a:t>It processes the fluid, allowing waste and ions to exit the body in urine while returning necessary substances to the blood, maintaining fluid homeostasis.</a:t>
            </a:r>
          </a:p>
          <a:p>
            <a:pPr marL="342900" indent="-342900">
              <a:buFont typeface="Wingdings" panose="05000000000000000000" pitchFamily="2" charset="2"/>
              <a:buChar char="q"/>
            </a:pPr>
            <a:r>
              <a:rPr lang="en-US" sz="2200" dirty="0"/>
              <a:t>While the lungs and skin also excrete waste, the urinary system is primarily responsible for excretion; if it fails, other organs cannot compensate.</a:t>
            </a:r>
          </a:p>
          <a:p>
            <a:pPr marL="342900" indent="-342900">
              <a:buFont typeface="Wingdings" panose="05000000000000000000" pitchFamily="2" charset="2"/>
              <a:buChar char="q"/>
            </a:pPr>
            <a:r>
              <a:rPr lang="en-US" sz="2200" dirty="0"/>
              <a:t>Besides fluid homeostasis, the urinary system regulates red blood cell production by secreting </a:t>
            </a:r>
            <a:r>
              <a:rPr lang="en-US" sz="2200" b="1" dirty="0"/>
              <a:t>erythropoietin</a:t>
            </a:r>
            <a:r>
              <a:rPr lang="en-US" sz="2200" dirty="0"/>
              <a:t>, vital for RBC formation, and maintains normal blood pressure by secreting </a:t>
            </a:r>
            <a:r>
              <a:rPr lang="en-US" sz="2200" b="1" dirty="0"/>
              <a:t>renin</a:t>
            </a:r>
            <a:r>
              <a:rPr lang="en-US" sz="2200" dirty="0"/>
              <a:t>.</a:t>
            </a:r>
          </a:p>
          <a:p>
            <a:pPr marL="342900" indent="-342900">
              <a:buFont typeface="Wingdings" panose="05000000000000000000" pitchFamily="2" charset="2"/>
              <a:buChar char="q"/>
            </a:pPr>
            <a:r>
              <a:rPr lang="en-US" sz="2200" dirty="0"/>
              <a:t>Organs of the urinary system include </a:t>
            </a:r>
            <a:r>
              <a:rPr lang="en-US" sz="2200" b="1" dirty="0"/>
              <a:t>kidneys, ureters, urinary bladder, </a:t>
            </a:r>
            <a:r>
              <a:rPr lang="en-US" sz="2200" dirty="0"/>
              <a:t>and</a:t>
            </a:r>
            <a:r>
              <a:rPr lang="en-US" sz="2200" b="1" dirty="0"/>
              <a:t> urethra.</a:t>
            </a:r>
          </a:p>
        </p:txBody>
      </p:sp>
      <p:pic>
        <p:nvPicPr>
          <p:cNvPr id="7170" name="Picture 2" descr="Comparison of urinary system in males and females.">
            <a:extLst>
              <a:ext uri="{FF2B5EF4-FFF2-40B4-BE49-F238E27FC236}">
                <a16:creationId xmlns:a16="http://schemas.microsoft.com/office/drawing/2014/main" id="{950B87A3-7524-C8EC-AEC4-B79FC5BEFC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8678" y="1534332"/>
            <a:ext cx="6450247" cy="45151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08C98A-11C9-1ED6-D8AE-0050132F9C94}"/>
              </a:ext>
            </a:extLst>
          </p:cNvPr>
          <p:cNvSpPr txBox="1"/>
          <p:nvPr/>
        </p:nvSpPr>
        <p:spPr>
          <a:xfrm>
            <a:off x="6190737" y="689064"/>
            <a:ext cx="5827092"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The Urinary System In 7 Minutes</a:t>
            </a:r>
            <a:endParaRPr lang="en-AU" dirty="0"/>
          </a:p>
        </p:txBody>
      </p:sp>
      <p:sp>
        <p:nvSpPr>
          <p:cNvPr id="3" name="Action Button: Return 2">
            <a:hlinkClick r:id="rId6" action="ppaction://hlinksldjump" highlightClick="1"/>
            <a:extLst>
              <a:ext uri="{FF2B5EF4-FFF2-40B4-BE49-F238E27FC236}">
                <a16:creationId xmlns:a16="http://schemas.microsoft.com/office/drawing/2014/main" id="{9232FE9E-4D3D-F180-5049-FF3298D5AAA5}"/>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98394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10</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5262979"/>
          </a:xfrm>
          <a:prstGeom prst="rect">
            <a:avLst/>
          </a:prstGeom>
          <a:noFill/>
        </p:spPr>
        <p:txBody>
          <a:bodyPr wrap="square">
            <a:spAutoFit/>
          </a:bodyPr>
          <a:lstStyle/>
          <a:p>
            <a:r>
              <a:rPr lang="en-US" sz="2400" dirty="0">
                <a:solidFill>
                  <a:srgbClr val="0070C0"/>
                </a:solidFill>
              </a:rPr>
              <a:t>1. Describe the major functions of the integumentary system.</a:t>
            </a:r>
          </a:p>
          <a:p>
            <a:r>
              <a:rPr lang="en-US" sz="2400" dirty="0"/>
              <a:t>The skin in the largest organ of the body and has a number of different functions. The main </a:t>
            </a:r>
          </a:p>
          <a:p>
            <a:r>
              <a:rPr lang="en-US" sz="2400" dirty="0"/>
              <a:t>function of our skin is to protect and cover the internal organs of the body from the external </a:t>
            </a:r>
          </a:p>
          <a:p>
            <a:r>
              <a:rPr lang="en-US" sz="2400" dirty="0"/>
              <a:t>environment.</a:t>
            </a:r>
          </a:p>
          <a:p>
            <a:r>
              <a:rPr lang="en-US" sz="2400" dirty="0">
                <a:solidFill>
                  <a:srgbClr val="0070C0"/>
                </a:solidFill>
              </a:rPr>
              <a:t>2. Describe the structure of skin.</a:t>
            </a:r>
          </a:p>
          <a:p>
            <a:r>
              <a:rPr lang="en-US" sz="2400" dirty="0"/>
              <a:t>The skin in made up of two types of tissue. The outer layer is called the epidermis, which is made </a:t>
            </a:r>
          </a:p>
          <a:p>
            <a:r>
              <a:rPr lang="en-US" sz="2400" dirty="0"/>
              <a:t>of stratified squamous epithelium that is capable of becoming hard and tough. The second layer </a:t>
            </a:r>
          </a:p>
          <a:p>
            <a:r>
              <a:rPr lang="en-US" sz="2400" dirty="0"/>
              <a:t>of skin is called the dermis and is mostly made of dense connective tissue.</a:t>
            </a:r>
          </a:p>
          <a:p>
            <a:r>
              <a:rPr lang="en-US" sz="2400" dirty="0">
                <a:solidFill>
                  <a:srgbClr val="0070C0"/>
                </a:solidFill>
              </a:rPr>
              <a:t>3. Identify the layer of skin that is constantly shedding cells</a:t>
            </a:r>
          </a:p>
          <a:p>
            <a:r>
              <a:rPr lang="en-US" sz="2400" dirty="0"/>
              <a:t>The epidermis.</a:t>
            </a:r>
          </a:p>
          <a:p>
            <a:r>
              <a:rPr lang="en-US" sz="2400" dirty="0">
                <a:solidFill>
                  <a:srgbClr val="0070C0"/>
                </a:solidFill>
              </a:rPr>
              <a:t>4. Identify the time taken for a new layer of skin to be produced.</a:t>
            </a:r>
          </a:p>
          <a:p>
            <a:r>
              <a:rPr lang="en-US" sz="2400" dirty="0"/>
              <a:t>24 to 25 days</a:t>
            </a:r>
          </a:p>
          <a:p>
            <a:r>
              <a:rPr lang="en-US" sz="2400" dirty="0">
                <a:solidFill>
                  <a:srgbClr val="0070C0"/>
                </a:solidFill>
              </a:rPr>
              <a:t>5. Identify the accessory structures of the integumentary system.</a:t>
            </a:r>
          </a:p>
          <a:p>
            <a:r>
              <a:rPr lang="en-US" sz="2400" dirty="0"/>
              <a:t>Sweat and oil glands, hair and nails</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9DB93F-1FBC-DE64-14A0-6A80B86ECBC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1621963"/>
            <a:ext cx="12192000" cy="1152233"/>
          </a:xfrm>
          <a:prstGeom prst="rect">
            <a:avLst/>
          </a:prstGeom>
        </p:spPr>
      </p:pic>
      <p:pic>
        <p:nvPicPr>
          <p:cNvPr id="5" name="Picture 4">
            <a:extLst>
              <a:ext uri="{FF2B5EF4-FFF2-40B4-BE49-F238E27FC236}">
                <a16:creationId xmlns:a16="http://schemas.microsoft.com/office/drawing/2014/main" id="{2FCDEE84-520C-F7AA-3415-1D84FB42F4F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3063999"/>
            <a:ext cx="12192000" cy="1152233"/>
          </a:xfrm>
          <a:prstGeom prst="rect">
            <a:avLst/>
          </a:prstGeom>
        </p:spPr>
      </p:pic>
      <p:pic>
        <p:nvPicPr>
          <p:cNvPr id="6" name="Picture 5">
            <a:extLst>
              <a:ext uri="{FF2B5EF4-FFF2-40B4-BE49-F238E27FC236}">
                <a16:creationId xmlns:a16="http://schemas.microsoft.com/office/drawing/2014/main" id="{802523C5-657B-99C1-A532-93A07A0D2D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4537031"/>
            <a:ext cx="12192000" cy="435886"/>
          </a:xfrm>
          <a:prstGeom prst="rect">
            <a:avLst/>
          </a:prstGeom>
        </p:spPr>
      </p:pic>
      <p:pic>
        <p:nvPicPr>
          <p:cNvPr id="7" name="Picture 6">
            <a:extLst>
              <a:ext uri="{FF2B5EF4-FFF2-40B4-BE49-F238E27FC236}">
                <a16:creationId xmlns:a16="http://schemas.microsoft.com/office/drawing/2014/main" id="{24BE7417-F07D-9E4A-4F67-009F025D4C2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5264409"/>
            <a:ext cx="12192000" cy="435886"/>
          </a:xfrm>
          <a:prstGeom prst="rect">
            <a:avLst/>
          </a:prstGeom>
        </p:spPr>
      </p:pic>
      <p:pic>
        <p:nvPicPr>
          <p:cNvPr id="13" name="Picture 12">
            <a:extLst>
              <a:ext uri="{FF2B5EF4-FFF2-40B4-BE49-F238E27FC236}">
                <a16:creationId xmlns:a16="http://schemas.microsoft.com/office/drawing/2014/main" id="{B229FF96-16F8-AA66-6201-12C6CC2A948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51" y="5994170"/>
            <a:ext cx="12192000" cy="435886"/>
          </a:xfrm>
          <a:prstGeom prst="rect">
            <a:avLst/>
          </a:prstGeom>
        </p:spPr>
      </p:pic>
      <p:pic>
        <p:nvPicPr>
          <p:cNvPr id="9" name="Picture 2" descr="Premium Background Checks - CheckPoint Screening">
            <a:hlinkClick r:id="rId5" action="ppaction://hlinksldjump"/>
            <a:extLst>
              <a:ext uri="{FF2B5EF4-FFF2-40B4-BE49-F238E27FC236}">
                <a16:creationId xmlns:a16="http://schemas.microsoft.com/office/drawing/2014/main" id="{02B72AF5-2330-1D20-BE66-5C3A5150DF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06694" y="6450090"/>
            <a:ext cx="863599" cy="41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3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445025" y="0"/>
            <a:ext cx="6881074" cy="787742"/>
          </a:xfrm>
        </p:spPr>
        <p:txBody>
          <a:bodyPr>
            <a:normAutofit/>
          </a:bodyPr>
          <a:lstStyle/>
          <a:p>
            <a:r>
              <a:rPr lang="en-AU" dirty="0"/>
              <a:t>The nervous system</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624610"/>
            <a:ext cx="6989736" cy="4832092"/>
          </a:xfrm>
          <a:prstGeom prst="rect">
            <a:avLst/>
          </a:prstGeom>
          <a:noFill/>
        </p:spPr>
        <p:txBody>
          <a:bodyPr wrap="square">
            <a:spAutoFit/>
          </a:bodyPr>
          <a:lstStyle/>
          <a:p>
            <a:r>
              <a:rPr lang="en-US" sz="2200" dirty="0"/>
              <a:t>Function of the Nervous System:</a:t>
            </a:r>
          </a:p>
          <a:p>
            <a:r>
              <a:rPr lang="en-US" sz="2200" dirty="0"/>
              <a:t>1. </a:t>
            </a:r>
            <a:r>
              <a:rPr lang="en-US" sz="2200" b="1" dirty="0"/>
              <a:t>Sensory Input</a:t>
            </a:r>
            <a:r>
              <a:rPr lang="en-US" sz="2200" dirty="0"/>
              <a:t>:</a:t>
            </a:r>
          </a:p>
          <a:p>
            <a:pPr marL="457200" indent="-457200">
              <a:buFont typeface="Arial" panose="020B0604020202020204" pitchFamily="34" charset="0"/>
              <a:buChar char="•"/>
            </a:pPr>
            <a:r>
              <a:rPr lang="en-US" sz="2200" dirty="0"/>
              <a:t>Monitors internal and external changes through sensory receptors.</a:t>
            </a:r>
          </a:p>
          <a:p>
            <a:pPr marL="457200" indent="-457200">
              <a:buFont typeface="Arial" panose="020B0604020202020204" pitchFamily="34" charset="0"/>
              <a:buChar char="•"/>
            </a:pPr>
            <a:r>
              <a:rPr lang="en-US" sz="2200" dirty="0"/>
              <a:t>Information gathered from </a:t>
            </a:r>
            <a:r>
              <a:rPr lang="en-US" sz="2200" b="1" dirty="0"/>
              <a:t>stimuli</a:t>
            </a:r>
            <a:r>
              <a:rPr lang="en-US" sz="2200" dirty="0"/>
              <a:t>.</a:t>
            </a:r>
          </a:p>
          <a:p>
            <a:r>
              <a:rPr lang="en-US" sz="2200" dirty="0"/>
              <a:t>2.</a:t>
            </a:r>
            <a:r>
              <a:rPr lang="en-US" sz="2200" b="1" dirty="0"/>
              <a:t> Integration</a:t>
            </a:r>
            <a:r>
              <a:rPr lang="en-US" sz="2200" dirty="0"/>
              <a:t>:</a:t>
            </a:r>
          </a:p>
          <a:p>
            <a:pPr marL="457200" indent="-457200">
              <a:buFont typeface="Arial" panose="020B0604020202020204" pitchFamily="34" charset="0"/>
              <a:buChar char="•"/>
            </a:pPr>
            <a:r>
              <a:rPr lang="en-US" sz="2200" dirty="0"/>
              <a:t>Processes and interprets sensory input.</a:t>
            </a:r>
          </a:p>
          <a:p>
            <a:pPr marL="457200" indent="-457200">
              <a:buFont typeface="Arial" panose="020B0604020202020204" pitchFamily="34" charset="0"/>
              <a:buChar char="•"/>
            </a:pPr>
            <a:r>
              <a:rPr lang="en-US" sz="2200" dirty="0"/>
              <a:t>Decides on appropriate action.</a:t>
            </a:r>
          </a:p>
          <a:p>
            <a:r>
              <a:rPr lang="en-US" sz="2200" dirty="0"/>
              <a:t>3. </a:t>
            </a:r>
            <a:r>
              <a:rPr lang="en-US" sz="2200" b="1" dirty="0"/>
              <a:t>Motor Output</a:t>
            </a:r>
            <a:r>
              <a:rPr lang="en-US" sz="2200" dirty="0"/>
              <a:t>:</a:t>
            </a:r>
          </a:p>
          <a:p>
            <a:pPr marL="342900" indent="-342900">
              <a:buFont typeface="Arial" panose="020B0604020202020204" pitchFamily="34" charset="0"/>
              <a:buChar char="•"/>
            </a:pPr>
            <a:r>
              <a:rPr lang="en-US" sz="2200" dirty="0"/>
              <a:t>Activates muscles or glands (effectors) based on integration.</a:t>
            </a:r>
          </a:p>
          <a:p>
            <a:r>
              <a:rPr lang="en-US" sz="2200" dirty="0"/>
              <a:t>Collaboration with Endocrine System:</a:t>
            </a:r>
          </a:p>
          <a:p>
            <a:pPr marL="342900" indent="-342900">
              <a:buFont typeface="Arial" panose="020B0604020202020204" pitchFamily="34" charset="0"/>
              <a:buChar char="•"/>
            </a:pPr>
            <a:r>
              <a:rPr lang="en-US" sz="2200" dirty="0"/>
              <a:t>Works alongside the endocrine system to regulate and maintain homeostasis.</a:t>
            </a:r>
          </a:p>
        </p:txBody>
      </p:sp>
      <p:pic>
        <p:nvPicPr>
          <p:cNvPr id="30722" name="Picture 2" descr="The nervous system in a body, with the central system and peripheral nervous system.">
            <a:extLst>
              <a:ext uri="{FF2B5EF4-FFF2-40B4-BE49-F238E27FC236}">
                <a16:creationId xmlns:a16="http://schemas.microsoft.com/office/drawing/2014/main" id="{359B9A72-A43A-2A89-5EE8-65D3C653D40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4625" y="53845"/>
            <a:ext cx="56673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The Nervous System">
            <a:extLst>
              <a:ext uri="{FF2B5EF4-FFF2-40B4-BE49-F238E27FC236}">
                <a16:creationId xmlns:a16="http://schemas.microsoft.com/office/drawing/2014/main" id="{06AD0CA4-B4AA-79F3-C6E1-F31220998F2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62021" y="5000145"/>
            <a:ext cx="2936203" cy="1911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9C5710-202E-B606-83DF-7723DB996EAD}"/>
              </a:ext>
            </a:extLst>
          </p:cNvPr>
          <p:cNvSpPr txBox="1"/>
          <p:nvPr/>
        </p:nvSpPr>
        <p:spPr>
          <a:xfrm>
            <a:off x="385083" y="5771329"/>
            <a:ext cx="3083831" cy="646331"/>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The Nervous System In 9 Minutes</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dirty="0"/>
          </a:p>
        </p:txBody>
      </p:sp>
      <p:sp>
        <p:nvSpPr>
          <p:cNvPr id="3" name="Action Button: Return 2">
            <a:hlinkClick r:id="rId7" action="ppaction://hlinksldjump" highlightClick="1"/>
            <a:extLst>
              <a:ext uri="{FF2B5EF4-FFF2-40B4-BE49-F238E27FC236}">
                <a16:creationId xmlns:a16="http://schemas.microsoft.com/office/drawing/2014/main" id="{D2434F26-89C7-3FCF-4EEB-8812C3AD4D5A}"/>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84515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258326" y="53845"/>
            <a:ext cx="6881074" cy="787742"/>
          </a:xfrm>
        </p:spPr>
        <p:txBody>
          <a:bodyPr>
            <a:normAutofit/>
          </a:bodyPr>
          <a:lstStyle/>
          <a:p>
            <a:r>
              <a:rPr lang="en-AU" dirty="0"/>
              <a:t>The nervous system</a:t>
            </a:r>
            <a:endParaRPr lang="en-AU" sz="2700" dirty="0"/>
          </a:p>
        </p:txBody>
      </p:sp>
      <p:pic>
        <p:nvPicPr>
          <p:cNvPr id="5" name="Picture 4">
            <a:extLst>
              <a:ext uri="{FF2B5EF4-FFF2-40B4-BE49-F238E27FC236}">
                <a16:creationId xmlns:a16="http://schemas.microsoft.com/office/drawing/2014/main" id="{19C83333-074B-7C17-0D01-85A2BEF8CF5B}"/>
              </a:ext>
            </a:extLst>
          </p:cNvPr>
          <p:cNvPicPr>
            <a:picLocks noChangeAspect="1"/>
          </p:cNvPicPr>
          <p:nvPr/>
        </p:nvPicPr>
        <p:blipFill>
          <a:blip r:embed="rId4"/>
          <a:stretch>
            <a:fillRect/>
          </a:stretch>
        </p:blipFill>
        <p:spPr>
          <a:xfrm>
            <a:off x="2518863" y="2094835"/>
            <a:ext cx="7154273" cy="4763165"/>
          </a:xfrm>
          <a:prstGeom prst="rect">
            <a:avLst/>
          </a:prstGeom>
        </p:spPr>
      </p:pic>
      <p:sp>
        <p:nvSpPr>
          <p:cNvPr id="6" name="TextBox 5">
            <a:extLst>
              <a:ext uri="{FF2B5EF4-FFF2-40B4-BE49-F238E27FC236}">
                <a16:creationId xmlns:a16="http://schemas.microsoft.com/office/drawing/2014/main" id="{DAC0FEF3-4151-DB5B-8166-CD1C9CF6820B}"/>
              </a:ext>
            </a:extLst>
          </p:cNvPr>
          <p:cNvSpPr txBox="1"/>
          <p:nvPr/>
        </p:nvSpPr>
        <p:spPr>
          <a:xfrm>
            <a:off x="0" y="401659"/>
            <a:ext cx="10337369" cy="1785104"/>
          </a:xfrm>
          <a:prstGeom prst="rect">
            <a:avLst/>
          </a:prstGeom>
          <a:noFill/>
        </p:spPr>
        <p:txBody>
          <a:bodyPr wrap="square">
            <a:spAutoFit/>
          </a:bodyPr>
          <a:lstStyle/>
          <a:p>
            <a:r>
              <a:rPr lang="en-US" sz="2200" dirty="0"/>
              <a:t>Example:</a:t>
            </a:r>
          </a:p>
          <a:p>
            <a:pPr marL="342900" indent="-342900">
              <a:buFont typeface="Arial" panose="020B0604020202020204" pitchFamily="34" charset="0"/>
              <a:buChar char="•"/>
            </a:pPr>
            <a:r>
              <a:rPr lang="en-US" sz="2200" dirty="0"/>
              <a:t>Driving scenario: Seeing a red light (sensory input) leads to processing by the nervous system.</a:t>
            </a:r>
          </a:p>
          <a:p>
            <a:pPr marL="342900" indent="-342900">
              <a:buFont typeface="Arial" panose="020B0604020202020204" pitchFamily="34" charset="0"/>
              <a:buChar char="•"/>
            </a:pPr>
            <a:r>
              <a:rPr lang="en-US" sz="2200" b="1" dirty="0"/>
              <a:t>Integration</a:t>
            </a:r>
            <a:r>
              <a:rPr lang="en-US" sz="2200" dirty="0"/>
              <a:t> results in motor output to muscles of the right leg and foot.</a:t>
            </a:r>
          </a:p>
          <a:p>
            <a:pPr marL="342900" indent="-342900">
              <a:buFont typeface="Arial" panose="020B0604020202020204" pitchFamily="34" charset="0"/>
              <a:buChar char="•"/>
            </a:pPr>
            <a:r>
              <a:rPr lang="en-US" sz="2200" b="1" dirty="0"/>
              <a:t>Response</a:t>
            </a:r>
            <a:r>
              <a:rPr lang="en-US" sz="2200" dirty="0"/>
              <a:t>: Applying the brake to stop the car.</a:t>
            </a:r>
          </a:p>
        </p:txBody>
      </p:sp>
      <p:sp>
        <p:nvSpPr>
          <p:cNvPr id="3" name="Action Button: Return 2">
            <a:hlinkClick r:id="rId5" action="ppaction://hlinksldjump" highlightClick="1"/>
            <a:extLst>
              <a:ext uri="{FF2B5EF4-FFF2-40B4-BE49-F238E27FC236}">
                <a16:creationId xmlns:a16="http://schemas.microsoft.com/office/drawing/2014/main" id="{AAAF7FC6-1454-A9D8-16E0-D2F320F52676}"/>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46720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85894" y="22848"/>
            <a:ext cx="6881074" cy="787742"/>
          </a:xfrm>
        </p:spPr>
        <p:txBody>
          <a:bodyPr>
            <a:normAutofit fontScale="90000"/>
          </a:bodyPr>
          <a:lstStyle/>
          <a:p>
            <a:r>
              <a:rPr lang="en-AU" dirty="0"/>
              <a:t>The nervous system</a:t>
            </a:r>
            <a:br>
              <a:rPr lang="en-AU" dirty="0"/>
            </a:br>
            <a:r>
              <a:rPr lang="en-AU" sz="2700" dirty="0"/>
              <a:t>Structural classification</a:t>
            </a:r>
          </a:p>
        </p:txBody>
      </p:sp>
      <p:sp>
        <p:nvSpPr>
          <p:cNvPr id="4" name="TextBox 3">
            <a:extLst>
              <a:ext uri="{FF2B5EF4-FFF2-40B4-BE49-F238E27FC236}">
                <a16:creationId xmlns:a16="http://schemas.microsoft.com/office/drawing/2014/main" id="{AAFDD277-05FC-19E4-98FF-A0D56B8D5C56}"/>
              </a:ext>
            </a:extLst>
          </p:cNvPr>
          <p:cNvSpPr txBox="1"/>
          <p:nvPr/>
        </p:nvSpPr>
        <p:spPr>
          <a:xfrm>
            <a:off x="32454" y="1662997"/>
            <a:ext cx="7205301" cy="3816429"/>
          </a:xfrm>
          <a:prstGeom prst="rect">
            <a:avLst/>
          </a:prstGeom>
          <a:noFill/>
        </p:spPr>
        <p:txBody>
          <a:bodyPr wrap="square">
            <a:spAutoFit/>
          </a:bodyPr>
          <a:lstStyle/>
          <a:p>
            <a:r>
              <a:rPr lang="en-US" sz="2200" b="1" dirty="0"/>
              <a:t>Central Nervous System (CNS):</a:t>
            </a:r>
          </a:p>
          <a:p>
            <a:pPr marL="342900" indent="-342900">
              <a:buFont typeface="Arial" panose="020B0604020202020204" pitchFamily="34" charset="0"/>
              <a:buChar char="•"/>
            </a:pPr>
            <a:r>
              <a:rPr lang="en-US" sz="2200" dirty="0"/>
              <a:t>Comprises the</a:t>
            </a:r>
            <a:r>
              <a:rPr lang="en-US" sz="2200" b="1" dirty="0"/>
              <a:t> brain </a:t>
            </a:r>
            <a:r>
              <a:rPr lang="en-US" sz="2200" dirty="0"/>
              <a:t>and </a:t>
            </a:r>
            <a:r>
              <a:rPr lang="en-US" sz="2200" b="1" dirty="0"/>
              <a:t>spinal cord.</a:t>
            </a:r>
          </a:p>
          <a:p>
            <a:pPr marL="342900" indent="-342900">
              <a:buFont typeface="Arial" panose="020B0604020202020204" pitchFamily="34" charset="0"/>
              <a:buChar char="•"/>
            </a:pPr>
            <a:r>
              <a:rPr lang="en-US" sz="2200" dirty="0"/>
              <a:t>Functions as command </a:t>
            </a:r>
            <a:r>
              <a:rPr lang="en-US" sz="2200" dirty="0" err="1"/>
              <a:t>centres</a:t>
            </a:r>
            <a:r>
              <a:rPr lang="en-US" sz="2200" dirty="0"/>
              <a:t> for the nervous system.</a:t>
            </a:r>
          </a:p>
          <a:p>
            <a:pPr marL="342900" indent="-342900">
              <a:buFont typeface="Arial" panose="020B0604020202020204" pitchFamily="34" charset="0"/>
              <a:buChar char="•"/>
            </a:pPr>
            <a:r>
              <a:rPr lang="en-US" sz="2200" dirty="0"/>
              <a:t>Interprets incoming sensory information.</a:t>
            </a:r>
          </a:p>
          <a:p>
            <a:pPr marL="342900" indent="-342900">
              <a:buFont typeface="Arial" panose="020B0604020202020204" pitchFamily="34" charset="0"/>
              <a:buChar char="•"/>
            </a:pPr>
            <a:r>
              <a:rPr lang="en-US" sz="2200" dirty="0"/>
              <a:t>Determines instructions for specific body parts.</a:t>
            </a:r>
          </a:p>
          <a:p>
            <a:r>
              <a:rPr lang="en-US" sz="2200" b="1" dirty="0"/>
              <a:t>Peripheral Nervous System (PNS):</a:t>
            </a:r>
          </a:p>
          <a:p>
            <a:pPr marL="342900" indent="-342900">
              <a:buFont typeface="Arial" panose="020B0604020202020204" pitchFamily="34" charset="0"/>
              <a:buChar char="•"/>
            </a:pPr>
            <a:r>
              <a:rPr lang="en-US" sz="2200" dirty="0"/>
              <a:t>Consists of </a:t>
            </a:r>
            <a:r>
              <a:rPr lang="en-US" sz="2200" b="1" dirty="0"/>
              <a:t>nerves</a:t>
            </a:r>
            <a:r>
              <a:rPr lang="en-US" sz="2200" dirty="0"/>
              <a:t> extending from the brain and spinal cord.</a:t>
            </a:r>
          </a:p>
          <a:p>
            <a:pPr marL="342900" indent="-342900">
              <a:buFont typeface="Arial" panose="020B0604020202020204" pitchFamily="34" charset="0"/>
              <a:buChar char="•"/>
            </a:pPr>
            <a:r>
              <a:rPr lang="en-US" sz="2200" dirty="0"/>
              <a:t>Connects the CNS to the rest of the body.</a:t>
            </a:r>
          </a:p>
          <a:p>
            <a:pPr marL="342900" indent="-342900">
              <a:buFont typeface="Arial" panose="020B0604020202020204" pitchFamily="34" charset="0"/>
              <a:buChar char="•"/>
            </a:pPr>
            <a:r>
              <a:rPr lang="en-US" sz="2200" dirty="0"/>
              <a:t>Facilitates communication between the CNS and peripheral organs.</a:t>
            </a:r>
          </a:p>
        </p:txBody>
      </p:sp>
      <p:pic>
        <p:nvPicPr>
          <p:cNvPr id="5" name="Picture 4">
            <a:extLst>
              <a:ext uri="{FF2B5EF4-FFF2-40B4-BE49-F238E27FC236}">
                <a16:creationId xmlns:a16="http://schemas.microsoft.com/office/drawing/2014/main" id="{06F13870-64D4-3BAB-384E-A5F4611C31ED}"/>
              </a:ext>
            </a:extLst>
          </p:cNvPr>
          <p:cNvPicPr>
            <a:picLocks noChangeAspect="1"/>
          </p:cNvPicPr>
          <p:nvPr/>
        </p:nvPicPr>
        <p:blipFill>
          <a:blip r:embed="rId4"/>
          <a:stretch>
            <a:fillRect/>
          </a:stretch>
        </p:blipFill>
        <p:spPr>
          <a:xfrm>
            <a:off x="7237755" y="0"/>
            <a:ext cx="4921791" cy="6835152"/>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FFC8CAD7-96A7-FD44-D3FF-D7CEEA8E2066}"/>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29895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368548" y="22848"/>
            <a:ext cx="6881074" cy="787742"/>
          </a:xfrm>
        </p:spPr>
        <p:txBody>
          <a:bodyPr>
            <a:normAutofit fontScale="90000"/>
          </a:bodyPr>
          <a:lstStyle/>
          <a:p>
            <a:r>
              <a:rPr lang="en-AU" dirty="0"/>
              <a:t>The nervous system</a:t>
            </a:r>
            <a:br>
              <a:rPr lang="en-AU" dirty="0"/>
            </a:br>
            <a:r>
              <a:rPr lang="en-US" sz="2700" dirty="0"/>
              <a:t>The peripheral nervous system (PNS)</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27460" y="810590"/>
            <a:ext cx="12159546" cy="5847755"/>
          </a:xfrm>
          <a:prstGeom prst="rect">
            <a:avLst/>
          </a:prstGeom>
          <a:noFill/>
        </p:spPr>
        <p:txBody>
          <a:bodyPr wrap="square">
            <a:spAutoFit/>
          </a:bodyPr>
          <a:lstStyle/>
          <a:p>
            <a:pPr marL="342900" indent="-342900">
              <a:buFont typeface="Arial" panose="020B0604020202020204" pitchFamily="34" charset="0"/>
              <a:buChar char="•"/>
            </a:pPr>
            <a:r>
              <a:rPr lang="en-US" sz="2200" dirty="0"/>
              <a:t>Operates outside of the CNS. Comprises nerves extending from the brain and spinal cord.</a:t>
            </a:r>
          </a:p>
          <a:p>
            <a:pPr marL="342900" indent="-342900">
              <a:buFont typeface="Arial" panose="020B0604020202020204" pitchFamily="34" charset="0"/>
              <a:buChar char="•"/>
            </a:pPr>
            <a:r>
              <a:rPr lang="en-US" sz="2200" dirty="0"/>
              <a:t>Special spinal nerves carry impulses from the spinal cord, while cranial nerves carry impulses to and from the brain. Links all body parts and serves as communication lines.</a:t>
            </a:r>
          </a:p>
          <a:p>
            <a:pPr marL="342900" indent="-342900">
              <a:buFont typeface="Arial" panose="020B0604020202020204" pitchFamily="34" charset="0"/>
              <a:buChar char="•"/>
            </a:pPr>
            <a:r>
              <a:rPr lang="en-US" sz="2200" dirty="0"/>
              <a:t>Carries impulses from sensory receptors to the CNS, and then to glands or muscles.</a:t>
            </a:r>
          </a:p>
          <a:p>
            <a:r>
              <a:rPr lang="en-US" sz="2200" b="1" dirty="0"/>
              <a:t>Afferent (Sensory) Division:</a:t>
            </a:r>
          </a:p>
          <a:p>
            <a:pPr marL="342900" indent="-342900">
              <a:buFont typeface="Arial" panose="020B0604020202020204" pitchFamily="34" charset="0"/>
              <a:buChar char="•"/>
            </a:pPr>
            <a:r>
              <a:rPr lang="en-US" sz="2200" dirty="0"/>
              <a:t>Transmits impulses to the CNS from sensory receptors.</a:t>
            </a:r>
          </a:p>
          <a:p>
            <a:pPr marL="342900" indent="-342900">
              <a:buFont typeface="Arial" panose="020B0604020202020204" pitchFamily="34" charset="0"/>
              <a:buChar char="•"/>
            </a:pPr>
            <a:r>
              <a:rPr lang="en-US" sz="2200" dirty="0"/>
              <a:t>Includes somatic sensory </a:t>
            </a:r>
            <a:r>
              <a:rPr lang="en-US" sz="2200" dirty="0" err="1"/>
              <a:t>fibres</a:t>
            </a:r>
            <a:r>
              <a:rPr lang="en-US" sz="2200" dirty="0"/>
              <a:t> in the skin, skeletal muscles, and joints.</a:t>
            </a:r>
          </a:p>
          <a:p>
            <a:pPr marL="342900" indent="-342900">
              <a:buFont typeface="Arial" panose="020B0604020202020204" pitchFamily="34" charset="0"/>
              <a:buChar char="•"/>
            </a:pPr>
            <a:r>
              <a:rPr lang="en-US" sz="2200" dirty="0"/>
              <a:t>Keeps the body informed about internal and external conditions.</a:t>
            </a:r>
          </a:p>
          <a:p>
            <a:r>
              <a:rPr lang="en-US" sz="2200" b="1" dirty="0"/>
              <a:t>Efferent (Motor) Division:</a:t>
            </a:r>
          </a:p>
          <a:p>
            <a:pPr marL="342900" indent="-342900">
              <a:buFont typeface="Arial" panose="020B0604020202020204" pitchFamily="34" charset="0"/>
              <a:buChar char="•"/>
            </a:pPr>
            <a:r>
              <a:rPr lang="en-US" sz="2200" dirty="0"/>
              <a:t>Carries impulses from the CNS to effector organs, muscles, and glands. Induces motor responses, such as pressing a brake pedal.</a:t>
            </a:r>
          </a:p>
          <a:p>
            <a:pPr marL="342900" indent="-342900">
              <a:buFont typeface="Arial" panose="020B0604020202020204" pitchFamily="34" charset="0"/>
              <a:buChar char="•"/>
            </a:pPr>
            <a:r>
              <a:rPr lang="en-US" sz="2200" dirty="0"/>
              <a:t>Further subdivided into:</a:t>
            </a:r>
          </a:p>
          <a:p>
            <a:pPr marL="800100" lvl="1" indent="-342900">
              <a:buFont typeface="Arial" panose="020B0604020202020204" pitchFamily="34" charset="0"/>
              <a:buChar char="•"/>
            </a:pPr>
            <a:r>
              <a:rPr lang="en-US" sz="2200" b="1" dirty="0"/>
              <a:t>Somatic or Voluntary Nervous </a:t>
            </a:r>
            <a:r>
              <a:rPr lang="en-US" sz="2200" dirty="0"/>
              <a:t>System: Allows conscious control over muscles. Reflexes are under involuntary control.</a:t>
            </a:r>
          </a:p>
          <a:p>
            <a:pPr marL="800100" lvl="1" indent="-342900">
              <a:buFont typeface="Arial" panose="020B0604020202020204" pitchFamily="34" charset="0"/>
              <a:buChar char="•"/>
            </a:pPr>
            <a:r>
              <a:rPr lang="en-US" sz="2200" b="1" dirty="0"/>
              <a:t>Autonomic Nervous </a:t>
            </a:r>
            <a:r>
              <a:rPr lang="en-US" sz="2200" dirty="0"/>
              <a:t>System (ANS): Regulates automatic or involuntary actions. Includes: </a:t>
            </a:r>
          </a:p>
          <a:p>
            <a:pPr lvl="2"/>
            <a:r>
              <a:rPr lang="en-US" sz="2200" dirty="0"/>
              <a:t>1. Sympathetic Division: Activates during excitement or threat ("fight-or-flight"). </a:t>
            </a:r>
          </a:p>
          <a:p>
            <a:pPr lvl="2"/>
            <a:r>
              <a:rPr lang="en-US" sz="2200" dirty="0"/>
              <a:t>2. Parasympathetic Division: Active during rest or normal conditions.</a:t>
            </a:r>
          </a:p>
        </p:txBody>
      </p:sp>
      <p:sp>
        <p:nvSpPr>
          <p:cNvPr id="3" name="Action Button: Return 2">
            <a:hlinkClick r:id="rId4" action="ppaction://hlinksldjump" highlightClick="1"/>
            <a:extLst>
              <a:ext uri="{FF2B5EF4-FFF2-40B4-BE49-F238E27FC236}">
                <a16:creationId xmlns:a16="http://schemas.microsoft.com/office/drawing/2014/main" id="{2AB56611-B3CA-26B0-E3F9-497EF122D79E}"/>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75052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182443" y="3429000"/>
            <a:ext cx="5613923" cy="430887"/>
          </a:xfrm>
          <a:prstGeom prst="rect">
            <a:avLst/>
          </a:prstGeom>
          <a:noFill/>
        </p:spPr>
        <p:txBody>
          <a:bodyPr wrap="square">
            <a:spAutoFit/>
          </a:bodyPr>
          <a:lstStyle/>
          <a:p>
            <a:r>
              <a:rPr lang="en-US" sz="2200" dirty="0"/>
              <a:t>How the CNS and PNS interact and function.</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7460" y="98517"/>
            <a:ext cx="6447121" cy="787742"/>
          </a:xfrm>
        </p:spPr>
        <p:txBody>
          <a:bodyPr>
            <a:normAutofit fontScale="90000"/>
          </a:bodyPr>
          <a:lstStyle/>
          <a:p>
            <a:r>
              <a:rPr lang="en-AU" dirty="0"/>
              <a:t>The nervous system</a:t>
            </a:r>
            <a:br>
              <a:rPr lang="en-AU" dirty="0"/>
            </a:br>
            <a:r>
              <a:rPr lang="en-US" sz="2700" dirty="0"/>
              <a:t>The peripheral nervous system (PNS)</a:t>
            </a:r>
            <a:endParaRPr lang="en-AU" sz="2700" dirty="0"/>
          </a:p>
        </p:txBody>
      </p:sp>
      <p:pic>
        <p:nvPicPr>
          <p:cNvPr id="32770" name="Picture 2" descr="Picture">
            <a:extLst>
              <a:ext uri="{FF2B5EF4-FFF2-40B4-BE49-F238E27FC236}">
                <a16:creationId xmlns:a16="http://schemas.microsoft.com/office/drawing/2014/main" id="{CABB6B69-48FA-B831-0E7A-235E31FDFC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65282" y="60702"/>
            <a:ext cx="4600575" cy="6781800"/>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5" action="ppaction://hlinksldjump" highlightClick="1"/>
            <a:extLst>
              <a:ext uri="{FF2B5EF4-FFF2-40B4-BE49-F238E27FC236}">
                <a16:creationId xmlns:a16="http://schemas.microsoft.com/office/drawing/2014/main" id="{F0361901-668C-34AB-C939-5D5C10DB8BDC}"/>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42542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1" y="1957464"/>
            <a:ext cx="6096000" cy="2123658"/>
          </a:xfrm>
          <a:prstGeom prst="rect">
            <a:avLst/>
          </a:prstGeom>
          <a:noFill/>
        </p:spPr>
        <p:txBody>
          <a:bodyPr wrap="square">
            <a:spAutoFit/>
          </a:bodyPr>
          <a:lstStyle/>
          <a:p>
            <a:r>
              <a:rPr lang="en-US" sz="2200" b="1" dirty="0"/>
              <a:t>Nervous</a:t>
            </a:r>
            <a:r>
              <a:rPr lang="en-US" sz="2200" dirty="0"/>
              <a:t> Tissue Composition:</a:t>
            </a:r>
          </a:p>
          <a:p>
            <a:pPr marL="342900" indent="-342900">
              <a:buFont typeface="Arial" panose="020B0604020202020204" pitchFamily="34" charset="0"/>
              <a:buChar char="•"/>
            </a:pPr>
            <a:r>
              <a:rPr lang="en-US" sz="2200" dirty="0"/>
              <a:t>Consists of </a:t>
            </a:r>
            <a:r>
              <a:rPr lang="en-US" sz="2200" b="1" dirty="0"/>
              <a:t>supporting cells </a:t>
            </a:r>
            <a:r>
              <a:rPr lang="en-US" sz="2200" dirty="0"/>
              <a:t>and </a:t>
            </a:r>
            <a:r>
              <a:rPr lang="en-US" sz="2200" b="1" dirty="0"/>
              <a:t>neurons</a:t>
            </a:r>
            <a:r>
              <a:rPr lang="en-US" sz="2200" dirty="0"/>
              <a:t>.</a:t>
            </a:r>
          </a:p>
          <a:p>
            <a:r>
              <a:rPr lang="en-US" sz="2200" dirty="0"/>
              <a:t>Supporting Cells:</a:t>
            </a:r>
          </a:p>
          <a:p>
            <a:pPr marL="342900" indent="-342900">
              <a:buFont typeface="Arial" panose="020B0604020202020204" pitchFamily="34" charset="0"/>
              <a:buChar char="•"/>
            </a:pPr>
            <a:r>
              <a:rPr lang="en-US" sz="2200" dirty="0"/>
              <a:t>Grouped together to form neuroglia in the CNS.</a:t>
            </a:r>
          </a:p>
          <a:p>
            <a:pPr marL="342900" indent="-342900">
              <a:buFont typeface="Arial" panose="020B0604020202020204" pitchFamily="34" charset="0"/>
              <a:buChar char="•"/>
            </a:pPr>
            <a:r>
              <a:rPr lang="en-US" sz="2200" b="1" dirty="0"/>
              <a:t>Neuroglia</a:t>
            </a:r>
            <a:r>
              <a:rPr lang="en-US" sz="2200" dirty="0"/>
              <a:t> encompasses various types of cells that: Support, insulate, and protect neurons.</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90358"/>
            <a:ext cx="7984320" cy="787742"/>
          </a:xfrm>
        </p:spPr>
        <p:txBody>
          <a:bodyPr>
            <a:normAutofit fontScale="90000"/>
          </a:bodyPr>
          <a:lstStyle/>
          <a:p>
            <a:r>
              <a:rPr lang="en-AU" dirty="0"/>
              <a:t>The nervous system</a:t>
            </a:r>
            <a:br>
              <a:rPr lang="en-AU" dirty="0"/>
            </a:br>
            <a:r>
              <a:rPr lang="en-US" sz="2700" dirty="0"/>
              <a:t>Nerves and nervous tissue structure and function</a:t>
            </a:r>
            <a:endParaRPr lang="en-AU" sz="2700" dirty="0"/>
          </a:p>
        </p:txBody>
      </p:sp>
      <p:pic>
        <p:nvPicPr>
          <p:cNvPr id="12" name="Picture 11">
            <a:extLst>
              <a:ext uri="{FF2B5EF4-FFF2-40B4-BE49-F238E27FC236}">
                <a16:creationId xmlns:a16="http://schemas.microsoft.com/office/drawing/2014/main" id="{FF5600C4-1F3F-AA97-7868-F17B294C7483}"/>
              </a:ext>
            </a:extLst>
          </p:cNvPr>
          <p:cNvPicPr>
            <a:picLocks noChangeAspect="1"/>
          </p:cNvPicPr>
          <p:nvPr/>
        </p:nvPicPr>
        <p:blipFill>
          <a:blip r:embed="rId4"/>
          <a:stretch>
            <a:fillRect/>
          </a:stretch>
        </p:blipFill>
        <p:spPr>
          <a:xfrm>
            <a:off x="6819150" y="1218891"/>
            <a:ext cx="5372850" cy="4420217"/>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4ADFB919-8747-7658-8330-DC3E7AE40B12}"/>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15691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pic>
        <p:nvPicPr>
          <p:cNvPr id="5" name="Picture 4">
            <a:extLst>
              <a:ext uri="{FF2B5EF4-FFF2-40B4-BE49-F238E27FC236}">
                <a16:creationId xmlns:a16="http://schemas.microsoft.com/office/drawing/2014/main" id="{1009A30E-5CAA-9D00-84CB-3D527196624F}"/>
              </a:ext>
            </a:extLst>
          </p:cNvPr>
          <p:cNvPicPr>
            <a:picLocks noChangeAspect="1"/>
          </p:cNvPicPr>
          <p:nvPr/>
        </p:nvPicPr>
        <p:blipFill>
          <a:blip r:embed="rId4"/>
          <a:stretch>
            <a:fillRect/>
          </a:stretch>
        </p:blipFill>
        <p:spPr>
          <a:xfrm>
            <a:off x="7350207" y="50369"/>
            <a:ext cx="4841793" cy="6639423"/>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90358"/>
            <a:ext cx="7984320" cy="787742"/>
          </a:xfrm>
        </p:spPr>
        <p:txBody>
          <a:bodyPr>
            <a:normAutofit fontScale="90000"/>
          </a:bodyPr>
          <a:lstStyle/>
          <a:p>
            <a:r>
              <a:rPr lang="en-AU" dirty="0"/>
              <a:t>The nervous system</a:t>
            </a:r>
            <a:br>
              <a:rPr lang="en-AU" dirty="0"/>
            </a:br>
            <a:r>
              <a:rPr lang="en-US" sz="2700" dirty="0"/>
              <a:t>Neurons</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5166" y="637094"/>
            <a:ext cx="8679051" cy="6186309"/>
          </a:xfrm>
          <a:prstGeom prst="rect">
            <a:avLst/>
          </a:prstGeom>
          <a:noFill/>
        </p:spPr>
        <p:txBody>
          <a:bodyPr wrap="square">
            <a:spAutoFit/>
          </a:bodyPr>
          <a:lstStyle/>
          <a:p>
            <a:r>
              <a:rPr lang="en-US" sz="2200" dirty="0"/>
              <a:t>Neuron Structure:</a:t>
            </a:r>
          </a:p>
          <a:p>
            <a:pPr marL="342900" indent="-342900">
              <a:buFont typeface="Arial" panose="020B0604020202020204" pitchFamily="34" charset="0"/>
              <a:buChar char="•"/>
            </a:pPr>
            <a:r>
              <a:rPr lang="en-US" sz="2200" dirty="0"/>
              <a:t>Often called nerve cells. Specialized to transmit nerve impulses.</a:t>
            </a:r>
          </a:p>
          <a:p>
            <a:pPr marL="342900" indent="-342900">
              <a:buFont typeface="Arial" panose="020B0604020202020204" pitchFamily="34" charset="0"/>
              <a:buChar char="•"/>
            </a:pPr>
            <a:r>
              <a:rPr lang="en-US" sz="2200" dirty="0"/>
              <a:t>Have a cell body containing a nucleus and processes.</a:t>
            </a:r>
          </a:p>
          <a:p>
            <a:pPr marL="342900" indent="-342900">
              <a:buFont typeface="Arial" panose="020B0604020202020204" pitchFamily="34" charset="0"/>
              <a:buChar char="•"/>
            </a:pPr>
            <a:r>
              <a:rPr lang="en-US" sz="2200" dirty="0"/>
              <a:t>Dendrites: Receive incoming messages.</a:t>
            </a:r>
          </a:p>
          <a:p>
            <a:pPr marL="342900" indent="-342900">
              <a:buFont typeface="Arial" panose="020B0604020202020204" pitchFamily="34" charset="0"/>
              <a:buChar char="•"/>
            </a:pPr>
            <a:r>
              <a:rPr lang="en-US" sz="2200" dirty="0"/>
              <a:t>Axons: Transmit messages away from the neuron.</a:t>
            </a:r>
          </a:p>
          <a:p>
            <a:pPr marL="342900" indent="-342900">
              <a:buFont typeface="Arial" panose="020B0604020202020204" pitchFamily="34" charset="0"/>
              <a:buChar char="•"/>
            </a:pPr>
            <a:r>
              <a:rPr lang="en-US" sz="2200" dirty="0"/>
              <a:t>Covered and protected by myelin, increasing impulse transmission rate.</a:t>
            </a:r>
          </a:p>
          <a:p>
            <a:r>
              <a:rPr lang="en-US" sz="2200" dirty="0"/>
              <a:t>Neuron Functions:</a:t>
            </a:r>
          </a:p>
          <a:p>
            <a:pPr marL="457200" indent="-457200">
              <a:buFont typeface="+mj-lt"/>
              <a:buAutoNum type="arabicPeriod"/>
            </a:pPr>
            <a:r>
              <a:rPr lang="en-US" sz="2200" dirty="0"/>
              <a:t>Respond to stimuli and convert them into nerve impulses.</a:t>
            </a:r>
          </a:p>
          <a:p>
            <a:pPr marL="457200" indent="-457200">
              <a:buFont typeface="+mj-lt"/>
              <a:buAutoNum type="arabicPeriod"/>
            </a:pPr>
            <a:r>
              <a:rPr lang="en-US" sz="2200" dirty="0"/>
              <a:t>Transmit impulses to other neurons, muscles, or glands.</a:t>
            </a:r>
          </a:p>
          <a:p>
            <a:r>
              <a:rPr lang="en-US" sz="2200" dirty="0"/>
              <a:t>Neuron Classification:</a:t>
            </a:r>
          </a:p>
          <a:p>
            <a:pPr marL="342900" indent="-342900">
              <a:buFont typeface="Arial" panose="020B0604020202020204" pitchFamily="34" charset="0"/>
              <a:buChar char="•"/>
            </a:pPr>
            <a:r>
              <a:rPr lang="en-US" sz="2200" b="1" dirty="0"/>
              <a:t>Sensory or Afferent Neurons:</a:t>
            </a:r>
          </a:p>
          <a:p>
            <a:pPr marL="800100" lvl="1" indent="-342900">
              <a:buFont typeface="Arial" panose="020B0604020202020204" pitchFamily="34" charset="0"/>
              <a:buChar char="•"/>
            </a:pPr>
            <a:r>
              <a:rPr lang="en-US" sz="2200" dirty="0"/>
              <a:t>Carry impulses from sensory receptors to the CNS.</a:t>
            </a:r>
          </a:p>
          <a:p>
            <a:pPr marL="800100" lvl="1" indent="-342900">
              <a:buFont typeface="Arial" panose="020B0604020202020204" pitchFamily="34" charset="0"/>
              <a:buChar char="•"/>
            </a:pPr>
            <a:r>
              <a:rPr lang="en-US" sz="2200" dirty="0"/>
              <a:t>Register and transmit pain.</a:t>
            </a:r>
          </a:p>
          <a:p>
            <a:pPr marL="800100" lvl="1" indent="-342900">
              <a:buFont typeface="Arial" panose="020B0604020202020204" pitchFamily="34" charset="0"/>
              <a:buChar char="•"/>
            </a:pPr>
            <a:r>
              <a:rPr lang="en-US" sz="2200" dirty="0"/>
              <a:t>Detect stretch or tension in muscles.</a:t>
            </a:r>
          </a:p>
          <a:p>
            <a:pPr marL="342900" indent="-342900">
              <a:buFont typeface="Arial" panose="020B0604020202020204" pitchFamily="34" charset="0"/>
              <a:buChar char="•"/>
            </a:pPr>
            <a:r>
              <a:rPr lang="en-US" sz="2200" b="1" dirty="0"/>
              <a:t>Motor or Efferent Neurons:</a:t>
            </a:r>
          </a:p>
          <a:p>
            <a:pPr marL="800100" lvl="1" indent="-342900">
              <a:buFont typeface="Arial" panose="020B0604020202020204" pitchFamily="34" charset="0"/>
              <a:buChar char="•"/>
            </a:pPr>
            <a:r>
              <a:rPr lang="en-US" sz="2200" dirty="0"/>
              <a:t>Transmit impulses from the CNS to muscles and glands.</a:t>
            </a:r>
          </a:p>
          <a:p>
            <a:pPr marL="342900" indent="-342900">
              <a:buFont typeface="Arial" panose="020B0604020202020204" pitchFamily="34" charset="0"/>
              <a:buChar char="•"/>
            </a:pPr>
            <a:r>
              <a:rPr lang="en-US" sz="2200" b="1" dirty="0"/>
              <a:t>Interneurons:</a:t>
            </a:r>
          </a:p>
          <a:p>
            <a:pPr marL="800100" lvl="1" indent="-342900">
              <a:buFont typeface="Arial" panose="020B0604020202020204" pitchFamily="34" charset="0"/>
              <a:buChar char="•"/>
            </a:pPr>
            <a:r>
              <a:rPr lang="en-US" sz="2200" dirty="0"/>
              <a:t>Connect motor and sensory neurons to neural pathways in the brain.</a:t>
            </a:r>
          </a:p>
        </p:txBody>
      </p:sp>
      <p:sp>
        <p:nvSpPr>
          <p:cNvPr id="3" name="Action Button: Return 2">
            <a:hlinkClick r:id="rId5" action="ppaction://hlinksldjump" highlightClick="1"/>
            <a:extLst>
              <a:ext uri="{FF2B5EF4-FFF2-40B4-BE49-F238E27FC236}">
                <a16:creationId xmlns:a16="http://schemas.microsoft.com/office/drawing/2014/main" id="{6A7757CF-0D62-B2E6-C0B9-FA9922727BBE}"/>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27308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04814" y="12866"/>
            <a:ext cx="7984320" cy="787742"/>
          </a:xfrm>
        </p:spPr>
        <p:txBody>
          <a:bodyPr>
            <a:normAutofit fontScale="90000"/>
          </a:bodyPr>
          <a:lstStyle/>
          <a:p>
            <a:r>
              <a:rPr lang="en-AU" dirty="0"/>
              <a:t>The nervous system</a:t>
            </a:r>
            <a:br>
              <a:rPr lang="en-AU" dirty="0"/>
            </a:br>
            <a:r>
              <a:rPr lang="en-US" sz="2700" dirty="0"/>
              <a:t>The central nervous system (CNS)</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2329637"/>
            <a:ext cx="6786424" cy="2462213"/>
          </a:xfrm>
          <a:prstGeom prst="rect">
            <a:avLst/>
          </a:prstGeom>
          <a:noFill/>
        </p:spPr>
        <p:txBody>
          <a:bodyPr wrap="square">
            <a:spAutoFit/>
          </a:bodyPr>
          <a:lstStyle/>
          <a:p>
            <a:pPr marL="342900" indent="-342900">
              <a:buFont typeface="Courier New" panose="02070309020205020404" pitchFamily="49" charset="0"/>
              <a:buChar char="o"/>
            </a:pPr>
            <a:r>
              <a:rPr lang="en-US" sz="2200" dirty="0"/>
              <a:t>The CNS comprises the brain and the spinal cord.</a:t>
            </a:r>
          </a:p>
          <a:p>
            <a:pPr marL="342900" indent="-342900">
              <a:buFont typeface="Courier New" panose="02070309020205020404" pitchFamily="49" charset="0"/>
              <a:buChar char="o"/>
            </a:pPr>
            <a:r>
              <a:rPr lang="en-US" sz="2200" dirty="0"/>
              <a:t>The brain is a sizable, convoluted mass of pink tissue weighing over 1.3kg.</a:t>
            </a:r>
          </a:p>
          <a:p>
            <a:pPr marL="342900" indent="-342900">
              <a:buFont typeface="Courier New" panose="02070309020205020404" pitchFamily="49" charset="0"/>
              <a:buChar char="o"/>
            </a:pPr>
            <a:r>
              <a:rPr lang="en-US" sz="2200" dirty="0"/>
              <a:t>Located within the cranial cavity, it serves as the largest and most intricate organ of the nervous system.</a:t>
            </a:r>
          </a:p>
          <a:p>
            <a:pPr marL="342900" indent="-342900">
              <a:buFont typeface="Courier New" panose="02070309020205020404" pitchFamily="49" charset="0"/>
              <a:buChar char="o"/>
            </a:pPr>
            <a:r>
              <a:rPr lang="en-US" sz="2200" dirty="0"/>
              <a:t>The brain is segmented into four primary regions: </a:t>
            </a:r>
            <a:r>
              <a:rPr lang="en-US" sz="2200" b="1" dirty="0"/>
              <a:t>cerebrum, diencephalon, brainstem, and cerebellum</a:t>
            </a:r>
            <a:r>
              <a:rPr lang="en-US" sz="2200" dirty="0"/>
              <a:t>.</a:t>
            </a:r>
          </a:p>
        </p:txBody>
      </p:sp>
      <p:pic>
        <p:nvPicPr>
          <p:cNvPr id="12" name="Picture 11">
            <a:extLst>
              <a:ext uri="{FF2B5EF4-FFF2-40B4-BE49-F238E27FC236}">
                <a16:creationId xmlns:a16="http://schemas.microsoft.com/office/drawing/2014/main" id="{7CAC185C-B726-3591-E4F4-C1452C1CB2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6424" y="1818198"/>
            <a:ext cx="5405576" cy="3576208"/>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A0986833-E067-DA37-112D-26F5EC427C3D}"/>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56826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04814" y="12866"/>
            <a:ext cx="7984320" cy="787742"/>
          </a:xfrm>
        </p:spPr>
        <p:txBody>
          <a:bodyPr>
            <a:normAutofit fontScale="90000"/>
          </a:bodyPr>
          <a:lstStyle/>
          <a:p>
            <a:r>
              <a:rPr lang="en-AU" dirty="0"/>
              <a:t>The nervous system</a:t>
            </a:r>
            <a:br>
              <a:rPr lang="en-AU" dirty="0"/>
            </a:br>
            <a:r>
              <a:rPr lang="en-AU" dirty="0"/>
              <a:t>CNS: </a:t>
            </a:r>
            <a:r>
              <a:rPr lang="en-US" sz="2700" dirty="0"/>
              <a:t>The cerebral hemispheres</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719866"/>
            <a:ext cx="12192000" cy="3816429"/>
          </a:xfrm>
          <a:prstGeom prst="rect">
            <a:avLst/>
          </a:prstGeom>
          <a:noFill/>
        </p:spPr>
        <p:txBody>
          <a:bodyPr wrap="square">
            <a:spAutoFit/>
          </a:bodyPr>
          <a:lstStyle/>
          <a:p>
            <a:pPr marL="342900" indent="-342900">
              <a:buFont typeface="Courier New" panose="02070309020205020404" pitchFamily="49" charset="0"/>
              <a:buChar char="o"/>
            </a:pPr>
            <a:r>
              <a:rPr lang="en-US" sz="2200" dirty="0"/>
              <a:t>The </a:t>
            </a:r>
            <a:r>
              <a:rPr lang="en-US" sz="2200" b="1" dirty="0"/>
              <a:t>cerebrum</a:t>
            </a:r>
            <a:r>
              <a:rPr lang="en-US" sz="2200" dirty="0"/>
              <a:t> consists of two cerebral hemispheres, left and right, which form the superior part of the brain.</a:t>
            </a:r>
          </a:p>
          <a:p>
            <a:pPr marL="342900" indent="-342900">
              <a:buFont typeface="Courier New" panose="02070309020205020404" pitchFamily="49" charset="0"/>
              <a:buChar char="o"/>
            </a:pPr>
            <a:r>
              <a:rPr lang="en-US" sz="2200" dirty="0"/>
              <a:t>The cerebrum is larger than the other three regions of the brain combined.</a:t>
            </a:r>
          </a:p>
          <a:p>
            <a:pPr marL="342900" indent="-342900">
              <a:buFont typeface="Courier New" panose="02070309020205020404" pitchFamily="49" charset="0"/>
              <a:buChar char="o"/>
            </a:pPr>
            <a:r>
              <a:rPr lang="en-US" sz="2200" dirty="0"/>
              <a:t>These </a:t>
            </a:r>
            <a:r>
              <a:rPr lang="en-US" sz="2200" b="1" dirty="0"/>
              <a:t>cerebral </a:t>
            </a:r>
            <a:r>
              <a:rPr lang="en-US" sz="2200" dirty="0"/>
              <a:t>hemispheres are divided into lobes, encased within the </a:t>
            </a:r>
            <a:r>
              <a:rPr lang="en-US" sz="2200" b="1" dirty="0"/>
              <a:t>cerebral cortex</a:t>
            </a:r>
            <a:r>
              <a:rPr lang="en-US" sz="2200" dirty="0"/>
              <a:t>, a thin layer of grey matter covering the cerebrum.</a:t>
            </a:r>
          </a:p>
          <a:p>
            <a:pPr marL="342900" indent="-342900">
              <a:buFont typeface="Courier New" panose="02070309020205020404" pitchFamily="49" charset="0"/>
              <a:buChar char="o"/>
            </a:pPr>
            <a:r>
              <a:rPr lang="en-US" sz="2200" dirty="0"/>
              <a:t>The cerebral cortex is responsible for various functions such as speech, memory, logical and emotional responses, and voluntary movement.</a:t>
            </a:r>
          </a:p>
          <a:p>
            <a:pPr marL="342900" indent="-342900">
              <a:buFont typeface="Courier New" panose="02070309020205020404" pitchFamily="49" charset="0"/>
              <a:buChar char="o"/>
            </a:pPr>
            <a:r>
              <a:rPr lang="en-US" sz="2200" dirty="0"/>
              <a:t>The lobes of the brain include the </a:t>
            </a:r>
            <a:r>
              <a:rPr lang="en-US" sz="2200" b="1" dirty="0"/>
              <a:t>parietal, occipital, temporal,</a:t>
            </a:r>
            <a:r>
              <a:rPr lang="en-US" sz="2200" dirty="0"/>
              <a:t> and </a:t>
            </a:r>
            <a:r>
              <a:rPr lang="en-US" sz="2200" b="1" dirty="0"/>
              <a:t>frontal lobes</a:t>
            </a:r>
            <a:r>
              <a:rPr lang="en-US" sz="2200" dirty="0"/>
              <a:t>, each with distinct functions.</a:t>
            </a:r>
          </a:p>
          <a:p>
            <a:pPr marL="342900" indent="-342900">
              <a:buFont typeface="Courier New" panose="02070309020205020404" pitchFamily="49" charset="0"/>
              <a:buChar char="o"/>
            </a:pPr>
            <a:r>
              <a:rPr lang="en-US" sz="2200" dirty="0"/>
              <a:t>The </a:t>
            </a:r>
            <a:r>
              <a:rPr lang="en-US" sz="2200" b="1" dirty="0"/>
              <a:t>corpus callosum</a:t>
            </a:r>
            <a:r>
              <a:rPr lang="en-US" sz="2200" dirty="0"/>
              <a:t>, a thick band of nerve fibers, divides the cerebral cortex lobes into left and right hemispheres, facilitating communication between them.</a:t>
            </a:r>
          </a:p>
        </p:txBody>
      </p:sp>
      <p:pic>
        <p:nvPicPr>
          <p:cNvPr id="7" name="Picture 6">
            <a:extLst>
              <a:ext uri="{FF2B5EF4-FFF2-40B4-BE49-F238E27FC236}">
                <a16:creationId xmlns:a16="http://schemas.microsoft.com/office/drawing/2014/main" id="{204DB99F-A8C9-0CBB-033B-0A3765AAEC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892" y="4467133"/>
            <a:ext cx="2340243" cy="2340243"/>
          </a:xfrm>
          <a:prstGeom prst="rect">
            <a:avLst/>
          </a:prstGeom>
        </p:spPr>
      </p:pic>
      <p:pic>
        <p:nvPicPr>
          <p:cNvPr id="6" name="Picture 5">
            <a:extLst>
              <a:ext uri="{FF2B5EF4-FFF2-40B4-BE49-F238E27FC236}">
                <a16:creationId xmlns:a16="http://schemas.microsoft.com/office/drawing/2014/main" id="{4E85696A-6B8D-1854-009D-D216DB8E15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81246" y="4132391"/>
            <a:ext cx="4659825" cy="2711029"/>
          </a:xfrm>
          <a:prstGeom prst="rect">
            <a:avLst/>
          </a:prstGeom>
        </p:spPr>
      </p:pic>
      <p:sp>
        <p:nvSpPr>
          <p:cNvPr id="4" name="Action Button: Return 3">
            <a:hlinkClick r:id="rId6" action="ppaction://hlinksldjump" highlightClick="1"/>
            <a:extLst>
              <a:ext uri="{FF2B5EF4-FFF2-40B4-BE49-F238E27FC236}">
                <a16:creationId xmlns:a16="http://schemas.microsoft.com/office/drawing/2014/main" id="{B4DC1D55-475B-775D-4C29-D54FBC76D6DE}"/>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3095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719951" y="19524"/>
            <a:ext cx="5680301" cy="787742"/>
          </a:xfrm>
        </p:spPr>
        <p:txBody>
          <a:bodyPr>
            <a:normAutofit fontScale="90000"/>
          </a:bodyPr>
          <a:lstStyle/>
          <a:p>
            <a:r>
              <a:rPr lang="en-AU" dirty="0"/>
              <a:t>The  urinary system</a:t>
            </a:r>
            <a:br>
              <a:rPr lang="en-AU" dirty="0"/>
            </a:br>
            <a:r>
              <a:rPr lang="en-AU" sz="2700" dirty="0"/>
              <a:t>The kidneys</a:t>
            </a:r>
          </a:p>
        </p:txBody>
      </p:sp>
      <p:sp>
        <p:nvSpPr>
          <p:cNvPr id="4" name="TextBox 3">
            <a:extLst>
              <a:ext uri="{FF2B5EF4-FFF2-40B4-BE49-F238E27FC236}">
                <a16:creationId xmlns:a16="http://schemas.microsoft.com/office/drawing/2014/main" id="{AAFDD277-05FC-19E4-98FF-A0D56B8D5C56}"/>
              </a:ext>
            </a:extLst>
          </p:cNvPr>
          <p:cNvSpPr txBox="1"/>
          <p:nvPr/>
        </p:nvSpPr>
        <p:spPr>
          <a:xfrm>
            <a:off x="-60492" y="657697"/>
            <a:ext cx="5328230" cy="6186309"/>
          </a:xfrm>
          <a:prstGeom prst="rect">
            <a:avLst/>
          </a:prstGeom>
          <a:noFill/>
        </p:spPr>
        <p:txBody>
          <a:bodyPr wrap="square">
            <a:spAutoFit/>
          </a:bodyPr>
          <a:lstStyle/>
          <a:p>
            <a:pPr marL="342900" indent="-342900">
              <a:buFont typeface="Wingdings" panose="05000000000000000000" pitchFamily="2" charset="2"/>
              <a:buChar char="q"/>
            </a:pPr>
            <a:r>
              <a:rPr lang="en-US" sz="2200" dirty="0"/>
              <a:t>The kidneys are primary organs of the urinary system, bean-shaped and responsible for eliminating wastes by producing</a:t>
            </a:r>
            <a:r>
              <a:rPr lang="en-US" sz="2200" b="1" dirty="0"/>
              <a:t> urine</a:t>
            </a:r>
            <a:r>
              <a:rPr lang="en-US" sz="2200" dirty="0"/>
              <a:t>.</a:t>
            </a:r>
          </a:p>
          <a:p>
            <a:pPr marL="342900" indent="-342900">
              <a:buFont typeface="Wingdings" panose="05000000000000000000" pitchFamily="2" charset="2"/>
              <a:buChar char="q"/>
            </a:pPr>
            <a:r>
              <a:rPr lang="en-US" sz="2200" dirty="0"/>
              <a:t>Positioned between the twelfth thoracic vertebrae and protected by lower ribs, each kidney is dark red.</a:t>
            </a:r>
          </a:p>
          <a:p>
            <a:pPr marL="342900" indent="-342900">
              <a:buFont typeface="Wingdings" panose="05000000000000000000" pitchFamily="2" charset="2"/>
              <a:buChar char="q"/>
            </a:pPr>
            <a:r>
              <a:rPr lang="en-US" sz="2200" dirty="0"/>
              <a:t>Held in place by renal fascia and surrounded by a thick </a:t>
            </a:r>
            <a:r>
              <a:rPr lang="en-US" sz="2200" b="1" dirty="0"/>
              <a:t>renal capsule</a:t>
            </a:r>
            <a:r>
              <a:rPr lang="en-US" sz="2200" dirty="0"/>
              <a:t>, an adult kidney is about 12cm long, 6cm wide, and 3cm thick.</a:t>
            </a:r>
          </a:p>
          <a:p>
            <a:pPr marL="342900" indent="-342900">
              <a:buFont typeface="Wingdings" panose="05000000000000000000" pitchFamily="2" charset="2"/>
              <a:buChar char="q"/>
            </a:pPr>
            <a:r>
              <a:rPr lang="en-US" sz="2200" dirty="0"/>
              <a:t>Kidneys continuously filter blood, with about a quarter of the body's total blood supply passing through them every minute.</a:t>
            </a:r>
          </a:p>
          <a:p>
            <a:pPr marL="342900" indent="-342900">
              <a:buFont typeface="Wingdings" panose="05000000000000000000" pitchFamily="2" charset="2"/>
              <a:buChar char="q"/>
            </a:pPr>
            <a:r>
              <a:rPr lang="en-US" sz="2200" dirty="0"/>
              <a:t>While the kidneys perform urinary functions, accessory structures like the urinary bladder eliminate urine from the body.</a:t>
            </a:r>
            <a:endParaRPr lang="en-US" sz="2200" b="1" dirty="0"/>
          </a:p>
        </p:txBody>
      </p:sp>
      <p:pic>
        <p:nvPicPr>
          <p:cNvPr id="8194" name="Picture 2" descr="The kidney is shaped like a kidney bean standing on end. Two layers, the outer renal fascia and an inner capsule, cover the outside of the kidney. The inside of the kidney consists of three layers: the outer cortex, the middle medulla and the inner renal pelvis. The renal pelvis is flush with the concave side of the kidney, and empties into the ureter, a tube that runs down outside the concave side of the kidney. Nine renal pyramids are embedded in the medulla, which is the thickest kidney layer. Each renal pyramid is teardrop-shaped, with the narrow end facing the renal pelvis. The renal artery and renal vein enter the concave part of the kidney, just above the ureter. The renal artery and renal vein branch into arterioles and venuoles, respectively, which extend into the kidney and branch into capillaries in the cortex.">
            <a:extLst>
              <a:ext uri="{FF2B5EF4-FFF2-40B4-BE49-F238E27FC236}">
                <a16:creationId xmlns:a16="http://schemas.microsoft.com/office/drawing/2014/main" id="{AD4004ED-3993-B8DA-5BEF-ED424AE21E4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67737" y="1328737"/>
            <a:ext cx="6905625" cy="420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C44D728-39E4-C008-E917-629A9DA7A587}"/>
              </a:ext>
            </a:extLst>
          </p:cNvPr>
          <p:cNvPicPr>
            <a:picLocks noChangeAspect="1"/>
          </p:cNvPicPr>
          <p:nvPr/>
        </p:nvPicPr>
        <p:blipFill>
          <a:blip r:embed="rId5"/>
          <a:stretch>
            <a:fillRect/>
          </a:stretch>
        </p:blipFill>
        <p:spPr>
          <a:xfrm>
            <a:off x="5267736" y="5083444"/>
            <a:ext cx="1946199" cy="329863"/>
          </a:xfrm>
          <a:prstGeom prst="rect">
            <a:avLst/>
          </a:prstGeom>
        </p:spPr>
      </p:pic>
      <p:sp>
        <p:nvSpPr>
          <p:cNvPr id="6" name="TextBox 5">
            <a:extLst>
              <a:ext uri="{FF2B5EF4-FFF2-40B4-BE49-F238E27FC236}">
                <a16:creationId xmlns:a16="http://schemas.microsoft.com/office/drawing/2014/main" id="{577DC9E8-5700-9665-8352-306559448DC9}"/>
              </a:ext>
            </a:extLst>
          </p:cNvPr>
          <p:cNvSpPr txBox="1"/>
          <p:nvPr/>
        </p:nvSpPr>
        <p:spPr>
          <a:xfrm>
            <a:off x="5935850" y="5083444"/>
            <a:ext cx="1526057" cy="338554"/>
          </a:xfrm>
          <a:prstGeom prst="rect">
            <a:avLst/>
          </a:prstGeom>
          <a:noFill/>
        </p:spPr>
        <p:txBody>
          <a:bodyPr wrap="square" rtlCol="0">
            <a:spAutoFit/>
          </a:bodyPr>
          <a:lstStyle/>
          <a:p>
            <a:r>
              <a:rPr lang="en-US" sz="1600" dirty="0">
                <a:solidFill>
                  <a:schemeClr val="tx1">
                    <a:lumMod val="75000"/>
                    <a:lumOff val="25000"/>
                  </a:schemeClr>
                </a:solidFill>
              </a:rPr>
              <a:t>Renal Capsule</a:t>
            </a:r>
            <a:endParaRPr lang="en-AU" sz="1600" dirty="0">
              <a:solidFill>
                <a:schemeClr val="tx1">
                  <a:lumMod val="75000"/>
                  <a:lumOff val="25000"/>
                </a:schemeClr>
              </a:solidFill>
            </a:endParaRPr>
          </a:p>
        </p:txBody>
      </p:sp>
      <p:cxnSp>
        <p:nvCxnSpPr>
          <p:cNvPr id="9" name="Straight Connector 8">
            <a:extLst>
              <a:ext uri="{FF2B5EF4-FFF2-40B4-BE49-F238E27FC236}">
                <a16:creationId xmlns:a16="http://schemas.microsoft.com/office/drawing/2014/main" id="{7132849E-28A4-A85D-E62A-579AE7EC658C}"/>
              </a:ext>
            </a:extLst>
          </p:cNvPr>
          <p:cNvCxnSpPr/>
          <p:nvPr/>
        </p:nvCxnSpPr>
        <p:spPr>
          <a:xfrm flipH="1">
            <a:off x="7036231" y="3642102"/>
            <a:ext cx="759416" cy="108749"/>
          </a:xfrm>
          <a:prstGeom prst="line">
            <a:avLst/>
          </a:prstGeom>
          <a:ln w="3810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1B02B210-F239-9577-2385-A0C4D8510ABC}"/>
              </a:ext>
            </a:extLst>
          </p:cNvPr>
          <p:cNvSpPr txBox="1"/>
          <p:nvPr/>
        </p:nvSpPr>
        <p:spPr>
          <a:xfrm>
            <a:off x="5469740" y="3581574"/>
            <a:ext cx="1946199" cy="338554"/>
          </a:xfrm>
          <a:prstGeom prst="rect">
            <a:avLst/>
          </a:prstGeom>
          <a:noFill/>
        </p:spPr>
        <p:txBody>
          <a:bodyPr wrap="square" rtlCol="0">
            <a:spAutoFit/>
          </a:bodyPr>
          <a:lstStyle/>
          <a:p>
            <a:r>
              <a:rPr lang="en-US" sz="1600" dirty="0">
                <a:solidFill>
                  <a:schemeClr val="tx1">
                    <a:lumMod val="75000"/>
                    <a:lumOff val="25000"/>
                  </a:schemeClr>
                </a:solidFill>
              </a:rPr>
              <a:t>Segmental Artery</a:t>
            </a:r>
            <a:endParaRPr lang="en-AU" sz="1600" dirty="0">
              <a:solidFill>
                <a:schemeClr val="tx1">
                  <a:lumMod val="75000"/>
                  <a:lumOff val="25000"/>
                </a:schemeClr>
              </a:solidFill>
            </a:endParaRPr>
          </a:p>
        </p:txBody>
      </p:sp>
      <p:sp>
        <p:nvSpPr>
          <p:cNvPr id="3" name="Action Button: Return 2">
            <a:hlinkClick r:id="rId6" action="ppaction://hlinksldjump" highlightClick="1"/>
            <a:extLst>
              <a:ext uri="{FF2B5EF4-FFF2-40B4-BE49-F238E27FC236}">
                <a16:creationId xmlns:a16="http://schemas.microsoft.com/office/drawing/2014/main" id="{83D51493-5586-1DCB-E0B4-FE0C0F705374}"/>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18305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04814" y="12866"/>
            <a:ext cx="7984320" cy="787742"/>
          </a:xfrm>
        </p:spPr>
        <p:txBody>
          <a:bodyPr>
            <a:normAutofit fontScale="90000"/>
          </a:bodyPr>
          <a:lstStyle/>
          <a:p>
            <a:r>
              <a:rPr lang="en-AU" dirty="0"/>
              <a:t>The nervous system</a:t>
            </a:r>
            <a:br>
              <a:rPr lang="en-AU" dirty="0"/>
            </a:br>
            <a:r>
              <a:rPr lang="en-AU" dirty="0"/>
              <a:t>CNS: </a:t>
            </a:r>
            <a:r>
              <a:rPr lang="en-US" sz="2700" dirty="0"/>
              <a:t>The cerebral hemispheres</a:t>
            </a:r>
            <a:endParaRPr lang="en-AU" sz="2700" dirty="0"/>
          </a:p>
        </p:txBody>
      </p:sp>
      <p:pic>
        <p:nvPicPr>
          <p:cNvPr id="6" name="Picture 5">
            <a:extLst>
              <a:ext uri="{FF2B5EF4-FFF2-40B4-BE49-F238E27FC236}">
                <a16:creationId xmlns:a16="http://schemas.microsoft.com/office/drawing/2014/main" id="{4E85696A-6B8D-1854-009D-D216DB8E15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2790" y="4132391"/>
            <a:ext cx="4659825" cy="2711029"/>
          </a:xfrm>
          <a:prstGeom prst="rect">
            <a:avLst/>
          </a:prstGeom>
        </p:spPr>
      </p:pic>
      <p:pic>
        <p:nvPicPr>
          <p:cNvPr id="5" name="Picture 4">
            <a:extLst>
              <a:ext uri="{FF2B5EF4-FFF2-40B4-BE49-F238E27FC236}">
                <a16:creationId xmlns:a16="http://schemas.microsoft.com/office/drawing/2014/main" id="{F59FFF8A-B3A6-76CB-0108-AA79E7A80F11}"/>
              </a:ext>
            </a:extLst>
          </p:cNvPr>
          <p:cNvPicPr>
            <a:picLocks noChangeAspect="1"/>
          </p:cNvPicPr>
          <p:nvPr/>
        </p:nvPicPr>
        <p:blipFill>
          <a:blip r:embed="rId5"/>
          <a:stretch>
            <a:fillRect/>
          </a:stretch>
        </p:blipFill>
        <p:spPr>
          <a:xfrm>
            <a:off x="1129163" y="835212"/>
            <a:ext cx="9933674" cy="3297179"/>
          </a:xfrm>
          <a:prstGeom prst="rect">
            <a:avLst/>
          </a:prstGeom>
        </p:spPr>
      </p:pic>
      <p:sp>
        <p:nvSpPr>
          <p:cNvPr id="3" name="Action Button: Return 2">
            <a:hlinkClick r:id="rId6" action="ppaction://hlinksldjump" highlightClick="1"/>
            <a:extLst>
              <a:ext uri="{FF2B5EF4-FFF2-40B4-BE49-F238E27FC236}">
                <a16:creationId xmlns:a16="http://schemas.microsoft.com/office/drawing/2014/main" id="{C49D832E-9CC9-FCA7-5B0A-2F6A427A053F}"/>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7912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04814" y="12866"/>
            <a:ext cx="7984320" cy="787742"/>
          </a:xfrm>
        </p:spPr>
        <p:txBody>
          <a:bodyPr>
            <a:normAutofit fontScale="90000"/>
          </a:bodyPr>
          <a:lstStyle/>
          <a:p>
            <a:r>
              <a:rPr lang="en-AU" dirty="0"/>
              <a:t>The nervous system</a:t>
            </a:r>
            <a:br>
              <a:rPr lang="en-AU" dirty="0"/>
            </a:br>
            <a:r>
              <a:rPr lang="en-AU" dirty="0"/>
              <a:t>CNS: </a:t>
            </a:r>
            <a:r>
              <a:rPr lang="en-US" sz="2700" dirty="0"/>
              <a:t>The  diencephalon</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719866"/>
            <a:ext cx="12192000" cy="3477875"/>
          </a:xfrm>
          <a:prstGeom prst="rect">
            <a:avLst/>
          </a:prstGeom>
          <a:noFill/>
        </p:spPr>
        <p:txBody>
          <a:bodyPr wrap="square">
            <a:spAutoFit/>
          </a:bodyPr>
          <a:lstStyle/>
          <a:p>
            <a:pPr marL="342900" indent="-342900">
              <a:buFont typeface="Courier New" panose="02070309020205020404" pitchFamily="49" charset="0"/>
              <a:buChar char="o"/>
            </a:pPr>
            <a:r>
              <a:rPr lang="en-US" sz="2200" dirty="0"/>
              <a:t>The diencephalon is located at the base of the brain stem and is surrounded by the cerebral hemispheres.</a:t>
            </a:r>
          </a:p>
          <a:p>
            <a:pPr marL="342900" indent="-342900">
              <a:buFont typeface="Courier New" panose="02070309020205020404" pitchFamily="49" charset="0"/>
              <a:buChar char="o"/>
            </a:pPr>
            <a:r>
              <a:rPr lang="en-US" sz="2200" dirty="0"/>
              <a:t>Major structures of the diencephalon include the thalamus, hypothalamus, and epithalamus.</a:t>
            </a:r>
          </a:p>
          <a:p>
            <a:pPr marL="342900" indent="-342900">
              <a:buFont typeface="Courier New" panose="02070309020205020404" pitchFamily="49" charset="0"/>
              <a:buChar char="o"/>
            </a:pPr>
            <a:r>
              <a:rPr lang="en-US" sz="2200" dirty="0"/>
              <a:t>The </a:t>
            </a:r>
            <a:r>
              <a:rPr lang="en-US" sz="2200" b="1" dirty="0"/>
              <a:t>thalamus</a:t>
            </a:r>
            <a:r>
              <a:rPr lang="en-US" sz="2200" dirty="0"/>
              <a:t> serves as a relay station for sensory impulses traveling to the sensory cortex, distinguishing between pleasant and unpleasant sensations.</a:t>
            </a:r>
          </a:p>
          <a:p>
            <a:pPr marL="342900" indent="-342900">
              <a:buFont typeface="Courier New" panose="02070309020205020404" pitchFamily="49" charset="0"/>
              <a:buChar char="o"/>
            </a:pPr>
            <a:r>
              <a:rPr lang="en-US" sz="2200" dirty="0"/>
              <a:t>The </a:t>
            </a:r>
            <a:r>
              <a:rPr lang="en-US" sz="2200" b="1" dirty="0"/>
              <a:t>hypothalamus </a:t>
            </a:r>
            <a:r>
              <a:rPr lang="en-US" sz="2200" dirty="0"/>
              <a:t>regulates temperature, water balance, and is involved in emotions and urges such as thirst, appetite, pain, sex, and pleasure.</a:t>
            </a:r>
          </a:p>
          <a:p>
            <a:pPr marL="342900" indent="-342900">
              <a:buFont typeface="Courier New" panose="02070309020205020404" pitchFamily="49" charset="0"/>
              <a:buChar char="o"/>
            </a:pPr>
            <a:r>
              <a:rPr lang="en-US" sz="2200" dirty="0"/>
              <a:t>It closely interacts with the pituitary gland to regulate hormones in the endocrine system.</a:t>
            </a:r>
          </a:p>
          <a:p>
            <a:pPr marL="342900" indent="-342900">
              <a:buFont typeface="Courier New" panose="02070309020205020404" pitchFamily="49" charset="0"/>
              <a:buChar char="o"/>
            </a:pPr>
            <a:r>
              <a:rPr lang="en-US" sz="2200" dirty="0"/>
              <a:t>The</a:t>
            </a:r>
            <a:r>
              <a:rPr lang="en-US" sz="2200" b="1" dirty="0"/>
              <a:t> epithalamus </a:t>
            </a:r>
            <a:r>
              <a:rPr lang="en-US" sz="2200" dirty="0"/>
              <a:t>contains the pineal gland, which secretes melatonin, and the choroid plexus, responsible for producing </a:t>
            </a:r>
            <a:r>
              <a:rPr lang="en-US" sz="2200" b="1" dirty="0"/>
              <a:t>cerebrospinal fluid</a:t>
            </a:r>
            <a:r>
              <a:rPr lang="en-US" sz="2200" dirty="0"/>
              <a:t>.</a:t>
            </a:r>
          </a:p>
        </p:txBody>
      </p:sp>
      <p:pic>
        <p:nvPicPr>
          <p:cNvPr id="34818" name="Picture 2">
            <a:extLst>
              <a:ext uri="{FF2B5EF4-FFF2-40B4-BE49-F238E27FC236}">
                <a16:creationId xmlns:a16="http://schemas.microsoft.com/office/drawing/2014/main" id="{0C4A4018-F18F-CD35-E76D-0E0C682C36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9653" y="3797085"/>
            <a:ext cx="5348462" cy="3045418"/>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5" action="ppaction://hlinksldjump" highlightClick="1"/>
            <a:extLst>
              <a:ext uri="{FF2B5EF4-FFF2-40B4-BE49-F238E27FC236}">
                <a16:creationId xmlns:a16="http://schemas.microsoft.com/office/drawing/2014/main" id="{4347F643-2C38-1CEA-E8DC-2A3550B9CCD9}"/>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90752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470A10-3DAF-FB0F-D076-A6EE26FECAD7}"/>
              </a:ext>
            </a:extLst>
          </p:cNvPr>
          <p:cNvSpPr txBox="1"/>
          <p:nvPr/>
        </p:nvSpPr>
        <p:spPr>
          <a:xfrm>
            <a:off x="-10333" y="43862"/>
            <a:ext cx="12192000" cy="2462213"/>
          </a:xfrm>
          <a:prstGeom prst="rect">
            <a:avLst/>
          </a:prstGeom>
          <a:noFill/>
        </p:spPr>
        <p:txBody>
          <a:bodyPr wrap="square">
            <a:spAutoFit/>
          </a:bodyPr>
          <a:lstStyle/>
          <a:p>
            <a:pPr marL="342900" indent="-342900">
              <a:buFont typeface="Courier New" panose="02070309020205020404" pitchFamily="49" charset="0"/>
              <a:buChar char="o"/>
            </a:pPr>
            <a:r>
              <a:rPr lang="en-US" sz="2200" dirty="0"/>
              <a:t>The brain stem comprises four structures: the midbrain, pons, medulla oblongata, and reticular formation.</a:t>
            </a:r>
          </a:p>
          <a:p>
            <a:pPr marL="342900" indent="-342900">
              <a:buFont typeface="Courier New" panose="02070309020205020404" pitchFamily="49" charset="0"/>
              <a:buChar char="o"/>
            </a:pPr>
            <a:r>
              <a:rPr lang="en-US" sz="2200" b="1" dirty="0"/>
              <a:t>Midbrain: </a:t>
            </a:r>
            <a:r>
              <a:rPr lang="en-US" sz="2200" dirty="0"/>
              <a:t>It initiates the superior part of the brain stem, transmitting ascending and descending impulses and serving as a reflex center for vision and hearing.</a:t>
            </a:r>
          </a:p>
          <a:p>
            <a:pPr marL="342900" indent="-342900">
              <a:buFont typeface="Courier New" panose="02070309020205020404" pitchFamily="49" charset="0"/>
              <a:buChar char="o"/>
            </a:pPr>
            <a:r>
              <a:rPr lang="en-US" sz="2200" b="1" dirty="0"/>
              <a:t>Pons</a:t>
            </a:r>
            <a:r>
              <a:rPr lang="en-US" sz="2200" dirty="0"/>
              <a:t>: Located inferiorly to the midbrain, it consists mostly of fibers and is involved in breathing control.</a:t>
            </a:r>
          </a:p>
          <a:p>
            <a:pPr marL="342900" indent="-342900">
              <a:buFont typeface="Courier New" panose="02070309020205020404" pitchFamily="49" charset="0"/>
              <a:buChar char="o"/>
            </a:pPr>
            <a:r>
              <a:rPr lang="en-US" sz="2200" b="1" dirty="0"/>
              <a:t>Medulla oblongata</a:t>
            </a:r>
            <a:r>
              <a:rPr lang="en-US" sz="2200" dirty="0"/>
              <a:t>: The most inferior part of the brain stem, merging with the spinal column; it controls vital functions like heart rate, blood pressure, breathing, swallowing, and vomiting.</a:t>
            </a:r>
          </a:p>
          <a:p>
            <a:pPr marL="342900" indent="-342900">
              <a:buFont typeface="Courier New" panose="02070309020205020404" pitchFamily="49" charset="0"/>
              <a:buChar char="o"/>
            </a:pPr>
            <a:r>
              <a:rPr lang="en-US" sz="2200" b="1" dirty="0"/>
              <a:t>Reticular formation</a:t>
            </a:r>
            <a:endParaRPr lang="en-US" sz="2200" dirty="0"/>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0333" y="4123299"/>
            <a:ext cx="4043120" cy="787742"/>
          </a:xfrm>
        </p:spPr>
        <p:txBody>
          <a:bodyPr>
            <a:normAutofit fontScale="90000"/>
          </a:bodyPr>
          <a:lstStyle/>
          <a:p>
            <a:r>
              <a:rPr lang="en-AU" dirty="0"/>
              <a:t>The nervous system</a:t>
            </a:r>
            <a:br>
              <a:rPr lang="en-AU" dirty="0"/>
            </a:br>
            <a:r>
              <a:rPr lang="en-AU" dirty="0"/>
              <a:t>CNS:</a:t>
            </a:r>
            <a:r>
              <a:rPr lang="en-US" sz="2700" dirty="0"/>
              <a:t> The brain stem</a:t>
            </a:r>
            <a:endParaRPr lang="en-AU" sz="2700" dirty="0"/>
          </a:p>
        </p:txBody>
      </p:sp>
      <p:pic>
        <p:nvPicPr>
          <p:cNvPr id="9" name="Picture 8">
            <a:extLst>
              <a:ext uri="{FF2B5EF4-FFF2-40B4-BE49-F238E27FC236}">
                <a16:creationId xmlns:a16="http://schemas.microsoft.com/office/drawing/2014/main" id="{1CFFB9EE-1D7C-69B6-C88B-973DAB84F0BA}"/>
              </a:ext>
            </a:extLst>
          </p:cNvPr>
          <p:cNvPicPr>
            <a:picLocks noChangeAspect="1"/>
          </p:cNvPicPr>
          <p:nvPr/>
        </p:nvPicPr>
        <p:blipFill>
          <a:blip r:embed="rId3"/>
          <a:stretch>
            <a:fillRect/>
          </a:stretch>
        </p:blipFill>
        <p:spPr>
          <a:xfrm>
            <a:off x="7579961" y="910217"/>
            <a:ext cx="3640812" cy="372220"/>
          </a:xfrm>
          <a:prstGeom prst="rect">
            <a:avLst/>
          </a:prstGeom>
        </p:spPr>
      </p:pic>
      <p:pic>
        <p:nvPicPr>
          <p:cNvPr id="11" name="Picture 10">
            <a:extLst>
              <a:ext uri="{FF2B5EF4-FFF2-40B4-BE49-F238E27FC236}">
                <a16:creationId xmlns:a16="http://schemas.microsoft.com/office/drawing/2014/main" id="{16519998-37A8-6736-1363-D4880122A0DC}"/>
              </a:ext>
            </a:extLst>
          </p:cNvPr>
          <p:cNvPicPr>
            <a:picLocks noChangeAspect="1"/>
          </p:cNvPicPr>
          <p:nvPr/>
        </p:nvPicPr>
        <p:blipFill>
          <a:blip r:embed="rId3"/>
          <a:stretch>
            <a:fillRect/>
          </a:stretch>
        </p:blipFill>
        <p:spPr>
          <a:xfrm>
            <a:off x="8525814" y="2232024"/>
            <a:ext cx="2812827" cy="280900"/>
          </a:xfrm>
          <a:prstGeom prst="rect">
            <a:avLst/>
          </a:prstGeom>
        </p:spPr>
      </p:pic>
      <p:pic>
        <p:nvPicPr>
          <p:cNvPr id="29" name="Picture 28">
            <a:extLst>
              <a:ext uri="{FF2B5EF4-FFF2-40B4-BE49-F238E27FC236}">
                <a16:creationId xmlns:a16="http://schemas.microsoft.com/office/drawing/2014/main" id="{74DEADC7-1602-7651-62AB-48E3D30E31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0262" y="2152369"/>
            <a:ext cx="7783305" cy="4691503"/>
          </a:xfrm>
          <a:prstGeom prst="rect">
            <a:avLst/>
          </a:prstGeom>
        </p:spPr>
      </p:pic>
      <p:sp>
        <p:nvSpPr>
          <p:cNvPr id="4" name="Action Button: Return 3">
            <a:hlinkClick r:id="rId5" action="ppaction://hlinksldjump" highlightClick="1"/>
            <a:extLst>
              <a:ext uri="{FF2B5EF4-FFF2-40B4-BE49-F238E27FC236}">
                <a16:creationId xmlns:a16="http://schemas.microsoft.com/office/drawing/2014/main" id="{770CAF9A-ED8F-DE76-1343-B0BD78A823E8}"/>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30349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04814" y="12866"/>
            <a:ext cx="7984320" cy="787742"/>
          </a:xfrm>
        </p:spPr>
        <p:txBody>
          <a:bodyPr>
            <a:normAutofit fontScale="90000"/>
          </a:bodyPr>
          <a:lstStyle/>
          <a:p>
            <a:r>
              <a:rPr lang="en-AU" dirty="0"/>
              <a:t>The nervous system</a:t>
            </a:r>
            <a:br>
              <a:rPr lang="en-AU" dirty="0"/>
            </a:br>
            <a:r>
              <a:rPr lang="en-AU" dirty="0"/>
              <a:t>CNS:</a:t>
            </a:r>
            <a:r>
              <a:rPr lang="en-US" sz="2700" dirty="0"/>
              <a:t> The brain stem</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719866"/>
            <a:ext cx="12192000" cy="1107996"/>
          </a:xfrm>
          <a:prstGeom prst="rect">
            <a:avLst/>
          </a:prstGeom>
          <a:noFill/>
        </p:spPr>
        <p:txBody>
          <a:bodyPr wrap="square">
            <a:spAutoFit/>
          </a:bodyPr>
          <a:lstStyle/>
          <a:p>
            <a:pPr marL="342900" indent="-342900">
              <a:buFont typeface="Courier New" panose="02070309020205020404" pitchFamily="49" charset="0"/>
              <a:buChar char="o"/>
            </a:pPr>
            <a:r>
              <a:rPr lang="en-US" sz="2200" b="1" dirty="0"/>
              <a:t>Reticular formation</a:t>
            </a:r>
            <a:r>
              <a:rPr lang="en-US" sz="2200" dirty="0"/>
              <a:t>: Extending from the medulla to the midbrain, it aids in processing sensory impulses from the eyes and ears, integrating visual, auditory, and vestibular stimuli for motor coordination. It also regulates arousal, consciousness, movement, and sensation, and damage can lead to coma.</a:t>
            </a:r>
          </a:p>
        </p:txBody>
      </p:sp>
      <p:pic>
        <p:nvPicPr>
          <p:cNvPr id="37892" name="Picture 4">
            <a:extLst>
              <a:ext uri="{FF2B5EF4-FFF2-40B4-BE49-F238E27FC236}">
                <a16:creationId xmlns:a16="http://schemas.microsoft.com/office/drawing/2014/main" id="{231236D7-2E08-C801-A208-F99E888368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16028" y="1901724"/>
            <a:ext cx="6249542" cy="4956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777DD9-4577-745F-E6AE-3FA1B78E1B68}"/>
              </a:ext>
            </a:extLst>
          </p:cNvPr>
          <p:cNvSpPr txBox="1"/>
          <p:nvPr/>
        </p:nvSpPr>
        <p:spPr>
          <a:xfrm>
            <a:off x="6886413" y="2063499"/>
            <a:ext cx="1420678" cy="646331"/>
          </a:xfrm>
          <a:prstGeom prst="rect">
            <a:avLst/>
          </a:prstGeom>
          <a:noFill/>
        </p:spPr>
        <p:txBody>
          <a:bodyPr wrap="square" rtlCol="0">
            <a:spAutoFit/>
          </a:bodyPr>
          <a:lstStyle/>
          <a:p>
            <a:r>
              <a:rPr lang="en-US" dirty="0"/>
              <a:t>Sensory Radiations</a:t>
            </a:r>
            <a:endParaRPr lang="en-AU" dirty="0"/>
          </a:p>
        </p:txBody>
      </p:sp>
      <p:sp>
        <p:nvSpPr>
          <p:cNvPr id="6" name="TextBox 5">
            <a:extLst>
              <a:ext uri="{FF2B5EF4-FFF2-40B4-BE49-F238E27FC236}">
                <a16:creationId xmlns:a16="http://schemas.microsoft.com/office/drawing/2014/main" id="{91AE2F4B-80E6-3E97-1866-8BD7284C20EE}"/>
              </a:ext>
            </a:extLst>
          </p:cNvPr>
          <p:cNvSpPr txBox="1"/>
          <p:nvPr/>
        </p:nvSpPr>
        <p:spPr>
          <a:xfrm>
            <a:off x="2234337" y="4706973"/>
            <a:ext cx="1420678" cy="646331"/>
          </a:xfrm>
          <a:prstGeom prst="rect">
            <a:avLst/>
          </a:prstGeom>
          <a:noFill/>
        </p:spPr>
        <p:txBody>
          <a:bodyPr wrap="square" rtlCol="0">
            <a:spAutoFit/>
          </a:bodyPr>
          <a:lstStyle/>
          <a:p>
            <a:r>
              <a:rPr lang="en-US" dirty="0"/>
              <a:t>Visual impulses</a:t>
            </a:r>
            <a:endParaRPr lang="en-AU" dirty="0"/>
          </a:p>
        </p:txBody>
      </p:sp>
      <p:sp>
        <p:nvSpPr>
          <p:cNvPr id="7" name="TextBox 6">
            <a:extLst>
              <a:ext uri="{FF2B5EF4-FFF2-40B4-BE49-F238E27FC236}">
                <a16:creationId xmlns:a16="http://schemas.microsoft.com/office/drawing/2014/main" id="{6D18C4C2-067A-C7AD-07E7-9DD1F47E2B16}"/>
              </a:ext>
            </a:extLst>
          </p:cNvPr>
          <p:cNvSpPr txBox="1"/>
          <p:nvPr/>
        </p:nvSpPr>
        <p:spPr>
          <a:xfrm>
            <a:off x="2501288" y="6015460"/>
            <a:ext cx="3775527" cy="369332"/>
          </a:xfrm>
          <a:prstGeom prst="rect">
            <a:avLst/>
          </a:prstGeom>
          <a:noFill/>
        </p:spPr>
        <p:txBody>
          <a:bodyPr wrap="square" rtlCol="0">
            <a:spAutoFit/>
          </a:bodyPr>
          <a:lstStyle/>
          <a:p>
            <a:r>
              <a:rPr lang="en-US" dirty="0"/>
              <a:t>Ascending sensory tracts</a:t>
            </a:r>
            <a:endParaRPr lang="en-AU" dirty="0"/>
          </a:p>
        </p:txBody>
      </p:sp>
      <p:sp>
        <p:nvSpPr>
          <p:cNvPr id="9" name="TextBox 8">
            <a:extLst>
              <a:ext uri="{FF2B5EF4-FFF2-40B4-BE49-F238E27FC236}">
                <a16:creationId xmlns:a16="http://schemas.microsoft.com/office/drawing/2014/main" id="{CF7FED31-10AF-05CF-B743-669ABD3D9D6A}"/>
              </a:ext>
            </a:extLst>
          </p:cNvPr>
          <p:cNvSpPr txBox="1"/>
          <p:nvPr/>
        </p:nvSpPr>
        <p:spPr>
          <a:xfrm>
            <a:off x="6095999" y="5941598"/>
            <a:ext cx="3775527" cy="369332"/>
          </a:xfrm>
          <a:prstGeom prst="rect">
            <a:avLst/>
          </a:prstGeom>
          <a:noFill/>
        </p:spPr>
        <p:txBody>
          <a:bodyPr wrap="square" rtlCol="0">
            <a:spAutoFit/>
          </a:bodyPr>
          <a:lstStyle/>
          <a:p>
            <a:r>
              <a:rPr lang="en-US" dirty="0"/>
              <a:t>Descending motor signals</a:t>
            </a:r>
            <a:endParaRPr lang="en-AU" dirty="0"/>
          </a:p>
        </p:txBody>
      </p:sp>
      <p:sp>
        <p:nvSpPr>
          <p:cNvPr id="10" name="TextBox 9">
            <a:extLst>
              <a:ext uri="{FF2B5EF4-FFF2-40B4-BE49-F238E27FC236}">
                <a16:creationId xmlns:a16="http://schemas.microsoft.com/office/drawing/2014/main" id="{A78CBD3F-A01D-FBA2-F46B-F5E43B1793AB}"/>
              </a:ext>
            </a:extLst>
          </p:cNvPr>
          <p:cNvSpPr txBox="1"/>
          <p:nvPr/>
        </p:nvSpPr>
        <p:spPr>
          <a:xfrm>
            <a:off x="7273424" y="4348866"/>
            <a:ext cx="1420678" cy="646331"/>
          </a:xfrm>
          <a:prstGeom prst="rect">
            <a:avLst/>
          </a:prstGeom>
          <a:noFill/>
        </p:spPr>
        <p:txBody>
          <a:bodyPr wrap="square" rtlCol="0">
            <a:spAutoFit/>
          </a:bodyPr>
          <a:lstStyle/>
          <a:p>
            <a:r>
              <a:rPr lang="en-US" dirty="0"/>
              <a:t>Auditory impulses</a:t>
            </a:r>
            <a:endParaRPr lang="en-AU" dirty="0"/>
          </a:p>
        </p:txBody>
      </p:sp>
      <p:sp>
        <p:nvSpPr>
          <p:cNvPr id="5" name="Action Button: Return 4">
            <a:hlinkClick r:id="rId5" action="ppaction://hlinksldjump" highlightClick="1"/>
            <a:extLst>
              <a:ext uri="{FF2B5EF4-FFF2-40B4-BE49-F238E27FC236}">
                <a16:creationId xmlns:a16="http://schemas.microsoft.com/office/drawing/2014/main" id="{DAC466EF-0B6B-1EE9-C7B9-5363AE400BBA}"/>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96302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04814" y="12866"/>
            <a:ext cx="7984320" cy="787742"/>
          </a:xfrm>
        </p:spPr>
        <p:txBody>
          <a:bodyPr>
            <a:normAutofit fontScale="90000"/>
          </a:bodyPr>
          <a:lstStyle/>
          <a:p>
            <a:r>
              <a:rPr lang="en-AU" dirty="0"/>
              <a:t>The nervous system</a:t>
            </a:r>
            <a:br>
              <a:rPr lang="en-AU" dirty="0"/>
            </a:br>
            <a:r>
              <a:rPr lang="en-AU" dirty="0"/>
              <a:t>CNS: </a:t>
            </a:r>
            <a:r>
              <a:rPr lang="en-US" sz="2700" dirty="0"/>
              <a:t>The cerebellum</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719866"/>
            <a:ext cx="12192000" cy="2462213"/>
          </a:xfrm>
          <a:prstGeom prst="rect">
            <a:avLst/>
          </a:prstGeom>
          <a:noFill/>
        </p:spPr>
        <p:txBody>
          <a:bodyPr wrap="square">
            <a:spAutoFit/>
          </a:bodyPr>
          <a:lstStyle/>
          <a:p>
            <a:pPr marL="342900" indent="-342900">
              <a:buFont typeface="Courier New" panose="02070309020205020404" pitchFamily="49" charset="0"/>
              <a:buChar char="o"/>
            </a:pPr>
            <a:r>
              <a:rPr lang="en-US" sz="2200" dirty="0"/>
              <a:t>The cerebellum is a large cauliflower-shaped region of the brain situated beneath the occipital lobe of the cerebrum.</a:t>
            </a:r>
          </a:p>
          <a:p>
            <a:pPr marL="342900" indent="-342900">
              <a:buFont typeface="Courier New" panose="02070309020205020404" pitchFamily="49" charset="0"/>
              <a:buChar char="o"/>
            </a:pPr>
            <a:r>
              <a:rPr lang="en-US" sz="2200" dirty="0"/>
              <a:t>It is responsible for providing precise timing of skeletal muscle activity and regulating balance and equilibrium.</a:t>
            </a:r>
          </a:p>
          <a:p>
            <a:pPr marL="342900" indent="-342900">
              <a:buFont typeface="Courier New" panose="02070309020205020404" pitchFamily="49" charset="0"/>
              <a:buChar char="o"/>
            </a:pPr>
            <a:r>
              <a:rPr lang="en-US" sz="2200" dirty="0"/>
              <a:t>Nerve fibers from the inner ear, eyes, and proprioceptors from skeletal muscles transmit signals to the cerebellum.</a:t>
            </a:r>
          </a:p>
          <a:p>
            <a:pPr marL="342900" indent="-342900">
              <a:buFont typeface="Courier New" panose="02070309020205020404" pitchFamily="49" charset="0"/>
              <a:buChar char="o"/>
            </a:pPr>
            <a:r>
              <a:rPr lang="en-US" sz="2200" dirty="0"/>
              <a:t>Equilibrium is a function closely associated with the cerebellum.</a:t>
            </a:r>
          </a:p>
        </p:txBody>
      </p:sp>
      <p:pic>
        <p:nvPicPr>
          <p:cNvPr id="38914" name="Picture 2" descr="The Cerebellum - Structure - Position - Vasculature - TeachMeAnatomy">
            <a:extLst>
              <a:ext uri="{FF2B5EF4-FFF2-40B4-BE49-F238E27FC236}">
                <a16:creationId xmlns:a16="http://schemas.microsoft.com/office/drawing/2014/main" id="{B91F5296-CEB6-6EB0-EA87-4672D3AD9D9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63122" y="3429000"/>
            <a:ext cx="6286500" cy="3448050"/>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5" action="ppaction://hlinksldjump" highlightClick="1"/>
            <a:extLst>
              <a:ext uri="{FF2B5EF4-FFF2-40B4-BE49-F238E27FC236}">
                <a16:creationId xmlns:a16="http://schemas.microsoft.com/office/drawing/2014/main" id="{B694E638-AF8B-95D1-667B-7FDBF82FE4C7}"/>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24319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90358"/>
            <a:ext cx="5573113" cy="787742"/>
          </a:xfrm>
        </p:spPr>
        <p:txBody>
          <a:bodyPr>
            <a:normAutofit fontScale="90000"/>
          </a:bodyPr>
          <a:lstStyle/>
          <a:p>
            <a:r>
              <a:rPr lang="en-AU" dirty="0"/>
              <a:t>The nervous system</a:t>
            </a:r>
            <a:br>
              <a:rPr lang="en-AU" dirty="0"/>
            </a:br>
            <a:r>
              <a:rPr lang="en-AU" dirty="0"/>
              <a:t>CNS: </a:t>
            </a:r>
            <a:r>
              <a:rPr lang="en-US" sz="2700" dirty="0"/>
              <a:t>The spinal cord </a:t>
            </a:r>
            <a:endParaRPr lang="en-AU" sz="2700" dirty="0"/>
          </a:p>
        </p:txBody>
      </p:sp>
      <p:pic>
        <p:nvPicPr>
          <p:cNvPr id="39942" name="Picture 6" descr="spinal cord diagram 1">
            <a:extLst>
              <a:ext uri="{FF2B5EF4-FFF2-40B4-BE49-F238E27FC236}">
                <a16:creationId xmlns:a16="http://schemas.microsoft.com/office/drawing/2014/main" id="{F6398F2B-E3D8-05E5-D729-649A91FF946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4337" y="0"/>
            <a:ext cx="6697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470A10-3DAF-FB0F-D076-A6EE26FECAD7}"/>
              </a:ext>
            </a:extLst>
          </p:cNvPr>
          <p:cNvSpPr txBox="1"/>
          <p:nvPr/>
        </p:nvSpPr>
        <p:spPr>
          <a:xfrm>
            <a:off x="0" y="1023113"/>
            <a:ext cx="6540285" cy="5847755"/>
          </a:xfrm>
          <a:prstGeom prst="rect">
            <a:avLst/>
          </a:prstGeom>
          <a:noFill/>
        </p:spPr>
        <p:txBody>
          <a:bodyPr wrap="square">
            <a:spAutoFit/>
          </a:bodyPr>
          <a:lstStyle/>
          <a:p>
            <a:pPr marL="342900" indent="-342900">
              <a:buFont typeface="Courier New" panose="02070309020205020404" pitchFamily="49" charset="0"/>
              <a:buChar char="o"/>
            </a:pPr>
            <a:r>
              <a:rPr lang="en-US" sz="2200" dirty="0"/>
              <a:t>The spinal cord resembles a cylinder and extends approximately 42 cm in length, serving as a white extension of the brainstem.</a:t>
            </a:r>
          </a:p>
          <a:p>
            <a:pPr marL="342900" indent="-342900">
              <a:buFont typeface="Courier New" panose="02070309020205020404" pitchFamily="49" charset="0"/>
              <a:buChar char="o"/>
            </a:pPr>
            <a:r>
              <a:rPr lang="en-US" sz="2200" dirty="0"/>
              <a:t>It functions as a two-way pathway to and from the brain and acts as a major reflex center.</a:t>
            </a:r>
          </a:p>
          <a:p>
            <a:pPr marL="342900" indent="-342900">
              <a:buFont typeface="Courier New" panose="02070309020205020404" pitchFamily="49" charset="0"/>
              <a:buChar char="o"/>
            </a:pPr>
            <a:r>
              <a:rPr lang="en-US" sz="2200" dirty="0"/>
              <a:t>Surrounding and protecting the spinal cord is the vertebral column, which spans from the base of the skull to the second lumbar vertebra.</a:t>
            </a:r>
          </a:p>
          <a:p>
            <a:pPr marL="342900" indent="-342900">
              <a:buFont typeface="Courier New" panose="02070309020205020404" pitchFamily="49" charset="0"/>
              <a:buChar char="o"/>
            </a:pPr>
            <a:r>
              <a:rPr lang="en-US" sz="2200" dirty="0"/>
              <a:t>The spinal cord is safeguarded by both the bones of the vertebral column and three layers of connective tissue known as </a:t>
            </a:r>
            <a:r>
              <a:rPr lang="en-US" sz="2200" b="1" dirty="0"/>
              <a:t>meninges</a:t>
            </a:r>
            <a:r>
              <a:rPr lang="en-US" sz="2200" dirty="0"/>
              <a:t>, which also provide cushioning for the brain.</a:t>
            </a:r>
          </a:p>
          <a:p>
            <a:pPr marL="342900" indent="-342900">
              <a:buFont typeface="Courier New" panose="02070309020205020404" pitchFamily="49" charset="0"/>
              <a:buChar char="o"/>
            </a:pPr>
            <a:r>
              <a:rPr lang="en-US" sz="2200" dirty="0"/>
              <a:t>Exiting the spinal cord are 31 pairs of nerves that innervate the body regions closest to them.</a:t>
            </a:r>
          </a:p>
          <a:p>
            <a:pPr marL="342900" indent="-342900">
              <a:buFont typeface="Courier New" panose="02070309020205020404" pitchFamily="49" charset="0"/>
              <a:buChar char="o"/>
            </a:pPr>
            <a:r>
              <a:rPr lang="en-US" sz="2200" dirty="0"/>
              <a:t>While generally the width of a thumb, the spinal column enlarges in the cervical and lumbar regions to accommodate the upper and lower limbs of the body.</a:t>
            </a:r>
          </a:p>
        </p:txBody>
      </p:sp>
      <p:sp>
        <p:nvSpPr>
          <p:cNvPr id="4" name="Action Button: Return 3">
            <a:hlinkClick r:id="rId5" action="ppaction://hlinksldjump" highlightClick="1"/>
            <a:extLst>
              <a:ext uri="{FF2B5EF4-FFF2-40B4-BE49-F238E27FC236}">
                <a16:creationId xmlns:a16="http://schemas.microsoft.com/office/drawing/2014/main" id="{01D4CCCD-8345-77DB-606C-A60CAD5C2F65}"/>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9807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0" y="988926"/>
            <a:ext cx="11515241" cy="400110"/>
          </a:xfrm>
          <a:prstGeom prst="rect">
            <a:avLst/>
          </a:prstGeom>
          <a:noFill/>
        </p:spPr>
        <p:txBody>
          <a:bodyPr wrap="square">
            <a:spAutoFit/>
          </a:bodyPr>
          <a:lstStyle/>
          <a:p>
            <a:r>
              <a:rPr lang="en-US" sz="2000" dirty="0"/>
              <a:t>Your task is to label the lobes of the brain and further investigate their functions.</a:t>
            </a:r>
          </a:p>
        </p:txBody>
      </p:sp>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3580109" y="45105"/>
            <a:ext cx="5780867" cy="1039802"/>
          </a:xfrm>
        </p:spPr>
        <p:txBody>
          <a:bodyPr>
            <a:normAutofit fontScale="90000"/>
          </a:bodyPr>
          <a:lstStyle/>
          <a:p>
            <a:r>
              <a:rPr lang="en-US" dirty="0"/>
              <a:t>11. The brain - lobe control</a:t>
            </a:r>
            <a:endParaRPr lang="en-AU" dirty="0"/>
          </a:p>
        </p:txBody>
      </p:sp>
      <p:pic>
        <p:nvPicPr>
          <p:cNvPr id="5" name="Picture 4">
            <a:extLst>
              <a:ext uri="{FF2B5EF4-FFF2-40B4-BE49-F238E27FC236}">
                <a16:creationId xmlns:a16="http://schemas.microsoft.com/office/drawing/2014/main" id="{1E6D07DA-FA51-2597-417D-8039A006A7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85017"/>
            <a:ext cx="4813389" cy="4074700"/>
          </a:xfrm>
          <a:prstGeom prst="rect">
            <a:avLst/>
          </a:prstGeom>
        </p:spPr>
      </p:pic>
      <p:pic>
        <p:nvPicPr>
          <p:cNvPr id="8" name="Picture 7">
            <a:extLst>
              <a:ext uri="{FF2B5EF4-FFF2-40B4-BE49-F238E27FC236}">
                <a16:creationId xmlns:a16="http://schemas.microsoft.com/office/drawing/2014/main" id="{25F06F4F-04CC-DECE-C674-9F9E2EA02B42}"/>
              </a:ext>
            </a:extLst>
          </p:cNvPr>
          <p:cNvPicPr>
            <a:picLocks noChangeAspect="1"/>
          </p:cNvPicPr>
          <p:nvPr/>
        </p:nvPicPr>
        <p:blipFill>
          <a:blip r:embed="rId4"/>
          <a:stretch>
            <a:fillRect/>
          </a:stretch>
        </p:blipFill>
        <p:spPr>
          <a:xfrm>
            <a:off x="5275885" y="1881184"/>
            <a:ext cx="6916115" cy="3467584"/>
          </a:xfrm>
          <a:prstGeom prst="rect">
            <a:avLst/>
          </a:prstGeom>
        </p:spPr>
      </p:pic>
      <p:pic>
        <p:nvPicPr>
          <p:cNvPr id="11" name="Picture 10">
            <a:extLst>
              <a:ext uri="{FF2B5EF4-FFF2-40B4-BE49-F238E27FC236}">
                <a16:creationId xmlns:a16="http://schemas.microsoft.com/office/drawing/2014/main" id="{6E5E43D8-DB13-F8F2-93BB-D3B4ADD5FA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3389" y="1801649"/>
            <a:ext cx="7402604" cy="3571333"/>
          </a:xfrm>
          <a:prstGeom prst="rect">
            <a:avLst/>
          </a:prstGeom>
        </p:spPr>
      </p:pic>
      <p:pic>
        <p:nvPicPr>
          <p:cNvPr id="3" name="Picture 2" descr="WSC PROGRAMS">
            <a:hlinkClick r:id="rId6" action="ppaction://hlinksldjump"/>
            <a:extLst>
              <a:ext uri="{FF2B5EF4-FFF2-40B4-BE49-F238E27FC236}">
                <a16:creationId xmlns:a16="http://schemas.microsoft.com/office/drawing/2014/main" id="{386DD282-A122-DC24-0C44-277AAE7616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734800" y="6582731"/>
            <a:ext cx="457200" cy="27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20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430096" y="14381"/>
            <a:ext cx="8565570" cy="787742"/>
          </a:xfrm>
        </p:spPr>
        <p:txBody>
          <a:bodyPr>
            <a:normAutofit fontScale="90000"/>
          </a:bodyPr>
          <a:lstStyle/>
          <a:p>
            <a:r>
              <a:rPr lang="en-AU" dirty="0"/>
              <a:t>The nervous system</a:t>
            </a:r>
            <a:br>
              <a:rPr lang="en-AU" dirty="0"/>
            </a:br>
            <a:r>
              <a:rPr lang="en-AU" dirty="0"/>
              <a:t>CNS: </a:t>
            </a:r>
            <a:r>
              <a:rPr lang="en-US" sz="2700" dirty="0"/>
              <a:t>Grey and white matter of the spinal cord</a:t>
            </a:r>
            <a:endParaRPr lang="en-AU" sz="2700" dirty="0"/>
          </a:p>
        </p:txBody>
      </p:sp>
      <p:pic>
        <p:nvPicPr>
          <p:cNvPr id="40964" name="Picture 4" descr="This figure shows the cross section of the spinal cord. The top panel shows a diagram of the cross section and the major parts are labeled. The bottom panel shows an ultrasound image of the spinal cord cross section.">
            <a:extLst>
              <a:ext uri="{FF2B5EF4-FFF2-40B4-BE49-F238E27FC236}">
                <a16:creationId xmlns:a16="http://schemas.microsoft.com/office/drawing/2014/main" id="{BB3DB12F-3B8B-602C-751C-5A28EF00AC2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8988" y="3674597"/>
            <a:ext cx="10218821" cy="31834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470A10-3DAF-FB0F-D076-A6EE26FECAD7}"/>
              </a:ext>
            </a:extLst>
          </p:cNvPr>
          <p:cNvSpPr txBox="1"/>
          <p:nvPr/>
        </p:nvSpPr>
        <p:spPr>
          <a:xfrm>
            <a:off x="0" y="737955"/>
            <a:ext cx="12192000" cy="3139321"/>
          </a:xfrm>
          <a:prstGeom prst="rect">
            <a:avLst/>
          </a:prstGeom>
          <a:noFill/>
        </p:spPr>
        <p:txBody>
          <a:bodyPr wrap="square">
            <a:spAutoFit/>
          </a:bodyPr>
          <a:lstStyle/>
          <a:p>
            <a:pPr marL="342900" indent="-342900">
              <a:buFont typeface="Courier New" panose="02070309020205020404" pitchFamily="49" charset="0"/>
              <a:buChar char="o"/>
            </a:pPr>
            <a:r>
              <a:rPr lang="en-US" sz="2200" dirty="0"/>
              <a:t>Grey matter tissue of the spinal cord resembles a butterfly, with two posterior projections called the dorsal or grey horns and anterior projections known as the anterior horns.</a:t>
            </a:r>
          </a:p>
          <a:p>
            <a:pPr marL="342900" indent="-342900">
              <a:buFont typeface="Courier New" panose="02070309020205020404" pitchFamily="49" charset="0"/>
              <a:buChar char="o"/>
            </a:pPr>
            <a:r>
              <a:rPr lang="en-US" sz="2200" dirty="0"/>
              <a:t>Surrounding the grey matter is the central canal, housing cerebrospinal fluid.</a:t>
            </a:r>
          </a:p>
          <a:p>
            <a:pPr marL="342900" indent="-342900">
              <a:buFont typeface="Courier New" panose="02070309020205020404" pitchFamily="49" charset="0"/>
              <a:buChar char="o"/>
            </a:pPr>
            <a:r>
              <a:rPr lang="en-US" sz="2200" dirty="0"/>
              <a:t>White matter comprises myelinated fibers transmitting impulses between the brain and spinal cord, as well as across spinal cord segments.</a:t>
            </a:r>
          </a:p>
          <a:p>
            <a:pPr marL="342900" indent="-342900">
              <a:buFont typeface="Courier New" panose="02070309020205020404" pitchFamily="49" charset="0"/>
              <a:buChar char="o"/>
            </a:pPr>
            <a:r>
              <a:rPr lang="en-US" sz="2200" dirty="0"/>
              <a:t>The white matter can be categorized into dorsal, lateral, and ventral columns, each containing various fiber tracts composed of axons.</a:t>
            </a:r>
          </a:p>
          <a:p>
            <a:pPr marL="342900" indent="-342900">
              <a:buFont typeface="Courier New" panose="02070309020205020404" pitchFamily="49" charset="0"/>
              <a:buChar char="o"/>
            </a:pPr>
            <a:r>
              <a:rPr lang="en-US" sz="2200" dirty="0"/>
              <a:t>Sensory tracts transmit impulses from sensory receptors to the brain, while motor tracts carry impulses from the brain to skeletal muscles.</a:t>
            </a:r>
          </a:p>
        </p:txBody>
      </p:sp>
      <p:sp>
        <p:nvSpPr>
          <p:cNvPr id="4" name="Action Button: Return 3">
            <a:hlinkClick r:id="rId5" action="ppaction://hlinksldjump" highlightClick="1"/>
            <a:extLst>
              <a:ext uri="{FF2B5EF4-FFF2-40B4-BE49-F238E27FC236}">
                <a16:creationId xmlns:a16="http://schemas.microsoft.com/office/drawing/2014/main" id="{64D2675D-3FF9-9AA2-EC81-F9723DD4945B}"/>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89994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430096" y="14381"/>
            <a:ext cx="8565570" cy="787742"/>
          </a:xfrm>
        </p:spPr>
        <p:txBody>
          <a:bodyPr>
            <a:normAutofit fontScale="90000"/>
          </a:bodyPr>
          <a:lstStyle/>
          <a:p>
            <a:r>
              <a:rPr lang="en-AU" dirty="0"/>
              <a:t>The nervous system</a:t>
            </a:r>
            <a:br>
              <a:rPr lang="en-AU" dirty="0"/>
            </a:br>
            <a:r>
              <a:rPr lang="en-US" sz="2700" dirty="0"/>
              <a:t>Protection of the central nervous system (CNS)</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737955"/>
            <a:ext cx="12192000" cy="3816429"/>
          </a:xfrm>
          <a:prstGeom prst="rect">
            <a:avLst/>
          </a:prstGeom>
          <a:noFill/>
        </p:spPr>
        <p:txBody>
          <a:bodyPr wrap="square">
            <a:spAutoFit/>
          </a:bodyPr>
          <a:lstStyle/>
          <a:p>
            <a:pPr marL="342900" indent="-342900">
              <a:buFont typeface="Courier New" panose="02070309020205020404" pitchFamily="49" charset="0"/>
              <a:buChar char="o"/>
            </a:pPr>
            <a:r>
              <a:rPr lang="en-US" sz="2200" dirty="0"/>
              <a:t>Nervous tissue is fragile and irreplaceable, emphasizing the need for protection mechanisms.</a:t>
            </a:r>
          </a:p>
          <a:p>
            <a:pPr marL="342900" indent="-342900">
              <a:buFont typeface="Courier New" panose="02070309020205020404" pitchFamily="49" charset="0"/>
              <a:buChar char="o"/>
            </a:pPr>
            <a:r>
              <a:rPr lang="en-US" sz="2200" dirty="0"/>
              <a:t>The skeletal system provides bony enclosures around the brain and spinal cord for physical protection.</a:t>
            </a:r>
          </a:p>
          <a:p>
            <a:pPr marL="342900" indent="-342900">
              <a:buFont typeface="Courier New" panose="02070309020205020404" pitchFamily="49" charset="0"/>
              <a:buChar char="o"/>
            </a:pPr>
            <a:r>
              <a:rPr lang="en-US" sz="2200" dirty="0"/>
              <a:t>Additional protective measures include:</a:t>
            </a:r>
          </a:p>
          <a:p>
            <a:pPr marL="342900" indent="-342900">
              <a:buFont typeface="Arial" panose="020B0604020202020204" pitchFamily="34" charset="0"/>
              <a:buChar char="•"/>
            </a:pPr>
            <a:r>
              <a:rPr lang="en-US" sz="2200" b="1" dirty="0"/>
              <a:t>Blood-brain barrier</a:t>
            </a:r>
            <a:r>
              <a:rPr lang="en-US" sz="2200" dirty="0"/>
              <a:t>: Capillaries restrict the passage of substances, maintaining a stable internal environment for neurons. Allows minimal substances like glucose and water while preventing toxins and most drugs.</a:t>
            </a:r>
          </a:p>
          <a:p>
            <a:pPr marL="342900" indent="-342900">
              <a:buFont typeface="Arial" panose="020B0604020202020204" pitchFamily="34" charset="0"/>
              <a:buChar char="•"/>
            </a:pPr>
            <a:r>
              <a:rPr lang="en-US" sz="2200" b="1" dirty="0"/>
              <a:t>Meninges</a:t>
            </a:r>
            <a:r>
              <a:rPr lang="en-US" sz="2200" dirty="0"/>
              <a:t>: Comprising three layers (</a:t>
            </a:r>
            <a:r>
              <a:rPr lang="en-US" sz="2200" b="1" dirty="0"/>
              <a:t>dura mater, arachnoid, </a:t>
            </a:r>
            <a:r>
              <a:rPr lang="en-US" sz="2200" dirty="0"/>
              <a:t>and </a:t>
            </a:r>
            <a:r>
              <a:rPr lang="en-US" sz="2200" b="1" dirty="0"/>
              <a:t>pia mater</a:t>
            </a:r>
            <a:r>
              <a:rPr lang="en-US" sz="2200" dirty="0"/>
              <a:t>), these tissues shield CNS structures. The pia mater adheres tightly to the brain's surface and absorbs cerebrospinal fluid (CSF).</a:t>
            </a:r>
          </a:p>
          <a:p>
            <a:pPr marL="342900" indent="-342900">
              <a:buFont typeface="Arial" panose="020B0604020202020204" pitchFamily="34" charset="0"/>
              <a:buChar char="•"/>
            </a:pPr>
            <a:r>
              <a:rPr lang="en-US" sz="2200" b="1" dirty="0"/>
              <a:t>Cerebrospinal fluid (CSF): </a:t>
            </a:r>
            <a:r>
              <a:rPr lang="en-US" sz="2200" dirty="0"/>
              <a:t>Produced by the choroid plexus in the diencephalon, CSF resembles blood plasma but with fewer proteins and more vitamins. It cushions and safeguards nervous tissue from physical impact or damage, circulating within the brain and spinal cord.</a:t>
            </a:r>
          </a:p>
        </p:txBody>
      </p:sp>
      <p:pic>
        <p:nvPicPr>
          <p:cNvPr id="41986" name="Picture 2" descr="The dura mater, arachnoid mater, and pia mater are the three meninges that cover the brain (from outer most covering to inner most covering)">
            <a:extLst>
              <a:ext uri="{FF2B5EF4-FFF2-40B4-BE49-F238E27FC236}">
                <a16:creationId xmlns:a16="http://schemas.microsoft.com/office/drawing/2014/main" id="{6002CE75-7A96-51DC-CB0D-7DD3BF4C65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2983" y="4451525"/>
            <a:ext cx="5476068" cy="2406475"/>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5" action="ppaction://hlinksldjump" highlightClick="1"/>
            <a:extLst>
              <a:ext uri="{FF2B5EF4-FFF2-40B4-BE49-F238E27FC236}">
                <a16:creationId xmlns:a16="http://schemas.microsoft.com/office/drawing/2014/main" id="{09EB658A-B9BC-2B38-58D7-AA09EA949D5A}"/>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91549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430096" y="14381"/>
            <a:ext cx="8565570" cy="787742"/>
          </a:xfrm>
        </p:spPr>
        <p:txBody>
          <a:bodyPr>
            <a:normAutofit fontScale="90000"/>
          </a:bodyPr>
          <a:lstStyle/>
          <a:p>
            <a:r>
              <a:rPr lang="en-AU" dirty="0"/>
              <a:t>The nervous system</a:t>
            </a:r>
            <a:br>
              <a:rPr lang="en-AU" dirty="0"/>
            </a:br>
            <a:r>
              <a:rPr lang="en-US" sz="2700" dirty="0"/>
              <a:t>Protection of the central nervous system (CNS)</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737955"/>
            <a:ext cx="12192000" cy="2800767"/>
          </a:xfrm>
          <a:prstGeom prst="rect">
            <a:avLst/>
          </a:prstGeom>
          <a:noFill/>
        </p:spPr>
        <p:txBody>
          <a:bodyPr wrap="square">
            <a:spAutoFit/>
          </a:bodyPr>
          <a:lstStyle/>
          <a:p>
            <a:pPr marL="342900" indent="-342900">
              <a:buFont typeface="Courier New" panose="02070309020205020404" pitchFamily="49" charset="0"/>
              <a:buChar char="o"/>
            </a:pPr>
            <a:r>
              <a:rPr lang="en-US" sz="2200" dirty="0"/>
              <a:t>Reflexes are rapid, predictable, and involuntary responses to stimuli.</a:t>
            </a:r>
          </a:p>
          <a:p>
            <a:pPr marL="342900" indent="-342900">
              <a:buFont typeface="Courier New" panose="02070309020205020404" pitchFamily="49" charset="0"/>
              <a:buChar char="o"/>
            </a:pPr>
            <a:r>
              <a:rPr lang="en-US" sz="2200" dirty="0"/>
              <a:t>They follow a one-way street pattern and involve neural pathways known as </a:t>
            </a:r>
            <a:r>
              <a:rPr lang="en-US" sz="2200" b="1" dirty="0"/>
              <a:t>reflex arcs</a:t>
            </a:r>
            <a:r>
              <a:rPr lang="en-US" sz="2200" dirty="0"/>
              <a:t>, which encompass both the CNS and PNS.</a:t>
            </a:r>
          </a:p>
          <a:p>
            <a:pPr marL="342900" indent="-342900">
              <a:buFont typeface="Courier New" panose="02070309020205020404" pitchFamily="49" charset="0"/>
              <a:buChar char="o"/>
            </a:pPr>
            <a:r>
              <a:rPr lang="en-US" sz="2200" dirty="0"/>
              <a:t>Two main types of </a:t>
            </a:r>
            <a:r>
              <a:rPr lang="en-US" sz="2200" b="1" dirty="0"/>
              <a:t>reflexes</a:t>
            </a:r>
            <a:r>
              <a:rPr lang="en-US" sz="2200" dirty="0"/>
              <a:t> exist: somatic and autonomic reflexes.</a:t>
            </a:r>
          </a:p>
          <a:p>
            <a:pPr marL="457200" indent="-457200">
              <a:buFont typeface="+mj-lt"/>
              <a:buAutoNum type="arabicPeriod"/>
            </a:pPr>
            <a:r>
              <a:rPr lang="en-US" sz="2200" b="1" dirty="0"/>
              <a:t>Somatic </a:t>
            </a:r>
            <a:r>
              <a:rPr lang="en-US" sz="2200" dirty="0"/>
              <a:t>reflexes stimulate skeletal muscles, such as withdrawing your hand from a hot surface.</a:t>
            </a:r>
          </a:p>
          <a:p>
            <a:pPr marL="457200" indent="-457200">
              <a:buFont typeface="+mj-lt"/>
              <a:buAutoNum type="arabicPeriod"/>
            </a:pPr>
            <a:r>
              <a:rPr lang="en-US" sz="2200" b="1" dirty="0"/>
              <a:t>Autonomic </a:t>
            </a:r>
            <a:r>
              <a:rPr lang="en-US" sz="2200" dirty="0"/>
              <a:t>reflexes regulate smooth muscle and gland activity, like the involuntary beating of the heart and stomach digestion.</a:t>
            </a:r>
          </a:p>
          <a:p>
            <a:pPr marL="342900" indent="-342900">
              <a:buFont typeface="Courier New" panose="02070309020205020404" pitchFamily="49" charset="0"/>
              <a:buChar char="o"/>
            </a:pPr>
            <a:r>
              <a:rPr lang="en-US" sz="2200" dirty="0"/>
              <a:t>Autonomic reflexes also aid in regulating body functions like digestion, blood pressure, and sweating.</a:t>
            </a:r>
          </a:p>
        </p:txBody>
      </p:sp>
      <p:pic>
        <p:nvPicPr>
          <p:cNvPr id="43010" name="Picture 2">
            <a:extLst>
              <a:ext uri="{FF2B5EF4-FFF2-40B4-BE49-F238E27FC236}">
                <a16:creationId xmlns:a16="http://schemas.microsoft.com/office/drawing/2014/main" id="{E3A84F72-EDDF-A965-4DB3-8C2F3C51457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0824" y="3494855"/>
            <a:ext cx="3241603" cy="3348764"/>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Reflex Actions">
            <a:extLst>
              <a:ext uri="{FF2B5EF4-FFF2-40B4-BE49-F238E27FC236}">
                <a16:creationId xmlns:a16="http://schemas.microsoft.com/office/drawing/2014/main" id="{2700FF9C-634D-8B1E-91E2-E994EC49B0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64908" y="3494855"/>
            <a:ext cx="5889356" cy="3312763"/>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Return 3">
            <a:hlinkClick r:id="rId6" action="ppaction://hlinksldjump" highlightClick="1"/>
            <a:extLst>
              <a:ext uri="{FF2B5EF4-FFF2-40B4-BE49-F238E27FC236}">
                <a16:creationId xmlns:a16="http://schemas.microsoft.com/office/drawing/2014/main" id="{099F48D7-A05E-A1BC-B235-01C7E9C62579}"/>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3326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6503902" y="19524"/>
            <a:ext cx="5680301" cy="787742"/>
          </a:xfrm>
        </p:spPr>
        <p:txBody>
          <a:bodyPr>
            <a:normAutofit fontScale="90000"/>
          </a:bodyPr>
          <a:lstStyle/>
          <a:p>
            <a:r>
              <a:rPr lang="en-AU" dirty="0"/>
              <a:t>The  urinary system</a:t>
            </a:r>
            <a:br>
              <a:rPr lang="en-AU" dirty="0"/>
            </a:br>
            <a:r>
              <a:rPr lang="en-AU" sz="2700" dirty="0"/>
              <a:t>Nephrons and urine formation</a:t>
            </a:r>
          </a:p>
        </p:txBody>
      </p:sp>
      <p:pic>
        <p:nvPicPr>
          <p:cNvPr id="7" name="Picture 6">
            <a:extLst>
              <a:ext uri="{FF2B5EF4-FFF2-40B4-BE49-F238E27FC236}">
                <a16:creationId xmlns:a16="http://schemas.microsoft.com/office/drawing/2014/main" id="{26D7718F-E48A-4DC3-13D9-567419763C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4631" y="1401966"/>
            <a:ext cx="6359572" cy="4115431"/>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7798" y="218577"/>
            <a:ext cx="6088202" cy="6524863"/>
          </a:xfrm>
          <a:prstGeom prst="rect">
            <a:avLst/>
          </a:prstGeom>
          <a:noFill/>
        </p:spPr>
        <p:txBody>
          <a:bodyPr wrap="square">
            <a:spAutoFit/>
          </a:bodyPr>
          <a:lstStyle/>
          <a:p>
            <a:pPr marL="342900" indent="-342900">
              <a:buFont typeface="Wingdings" panose="05000000000000000000" pitchFamily="2" charset="2"/>
              <a:buChar char="q"/>
            </a:pPr>
            <a:r>
              <a:rPr lang="en-US" sz="2200" b="1" dirty="0"/>
              <a:t>Nephrons</a:t>
            </a:r>
            <a:r>
              <a:rPr lang="en-US" sz="2200" dirty="0"/>
              <a:t> consist of two main structures: the </a:t>
            </a:r>
            <a:r>
              <a:rPr lang="en-US" sz="2200" b="1" dirty="0"/>
              <a:t>glomerulus</a:t>
            </a:r>
            <a:r>
              <a:rPr lang="en-US" sz="2200" dirty="0"/>
              <a:t> and the </a:t>
            </a:r>
            <a:r>
              <a:rPr lang="en-US" sz="2200" b="1" dirty="0"/>
              <a:t>renal tubule</a:t>
            </a:r>
            <a:r>
              <a:rPr lang="en-US" sz="2200" dirty="0"/>
              <a:t>, with the closed end of the tubule surrounding the glomerulus in a section known as Bowman's capsule.</a:t>
            </a:r>
          </a:p>
          <a:p>
            <a:pPr marL="342900" indent="-342900">
              <a:buFont typeface="Wingdings" panose="05000000000000000000" pitchFamily="2" charset="2"/>
              <a:buChar char="q"/>
            </a:pPr>
            <a:r>
              <a:rPr lang="en-US" sz="2200" dirty="0"/>
              <a:t>Urine formation involves three processes:</a:t>
            </a:r>
          </a:p>
          <a:p>
            <a:pPr marL="457200" indent="-457200">
              <a:buFont typeface="+mj-lt"/>
              <a:buAutoNum type="arabicPeriod"/>
            </a:pPr>
            <a:r>
              <a:rPr lang="en-US" sz="2200" b="1" dirty="0"/>
              <a:t>Glomerular filtration</a:t>
            </a:r>
            <a:r>
              <a:rPr lang="en-US" sz="2200" dirty="0"/>
              <a:t>: Forces water and solutes through the capillary walls of the glomerular capsule, resulting in filtrate, akin to blood plasma without proteins.</a:t>
            </a:r>
          </a:p>
          <a:p>
            <a:pPr marL="457200" indent="-457200">
              <a:buFont typeface="+mj-lt"/>
              <a:buAutoNum type="arabicPeriod"/>
            </a:pPr>
            <a:r>
              <a:rPr lang="en-US" sz="2200" b="1" dirty="0"/>
              <a:t>Tubular reabsorption</a:t>
            </a:r>
            <a:r>
              <a:rPr lang="en-US" sz="2200" dirty="0"/>
              <a:t>: Important substances like water, glucose, and ions are transported out of tubule cells and removed from the filtrate, while some wastes and excess ions remain.</a:t>
            </a:r>
          </a:p>
          <a:p>
            <a:pPr marL="457200" indent="-457200">
              <a:buFont typeface="+mj-lt"/>
              <a:buAutoNum type="arabicPeriod"/>
            </a:pPr>
            <a:r>
              <a:rPr lang="en-US" sz="2200" b="1" dirty="0"/>
              <a:t>Tubular secretion</a:t>
            </a:r>
            <a:r>
              <a:rPr lang="en-US" sz="2200" dirty="0"/>
              <a:t>: Waste products such as hydrogen, potassium, and creatinine are removed from the blood and secreted by tubule cells into the urine, aiding in the elimination of substances not initially in the filtrate, like certain drugs and excess potassium.</a:t>
            </a:r>
            <a:endParaRPr lang="en-US" sz="2200" b="1" dirty="0"/>
          </a:p>
        </p:txBody>
      </p:sp>
      <p:pic>
        <p:nvPicPr>
          <p:cNvPr id="13" name="Picture 12">
            <a:extLst>
              <a:ext uri="{FF2B5EF4-FFF2-40B4-BE49-F238E27FC236}">
                <a16:creationId xmlns:a16="http://schemas.microsoft.com/office/drawing/2014/main" id="{10CB9C92-73E6-5A7C-021F-241F450D67EA}"/>
              </a:ext>
            </a:extLst>
          </p:cNvPr>
          <p:cNvPicPr>
            <a:picLocks noChangeAspect="1"/>
          </p:cNvPicPr>
          <p:nvPr/>
        </p:nvPicPr>
        <p:blipFill>
          <a:blip r:embed="rId5"/>
          <a:stretch>
            <a:fillRect/>
          </a:stretch>
        </p:blipFill>
        <p:spPr>
          <a:xfrm>
            <a:off x="8612064" y="1501414"/>
            <a:ext cx="1709806" cy="545459"/>
          </a:xfrm>
          <a:prstGeom prst="rect">
            <a:avLst/>
          </a:prstGeom>
        </p:spPr>
      </p:pic>
      <p:sp>
        <p:nvSpPr>
          <p:cNvPr id="11" name="TextBox 10">
            <a:extLst>
              <a:ext uri="{FF2B5EF4-FFF2-40B4-BE49-F238E27FC236}">
                <a16:creationId xmlns:a16="http://schemas.microsoft.com/office/drawing/2014/main" id="{29CFFA8D-00F2-F9CB-6CE4-4A0204311E45}"/>
              </a:ext>
            </a:extLst>
          </p:cNvPr>
          <p:cNvSpPr txBox="1"/>
          <p:nvPr/>
        </p:nvSpPr>
        <p:spPr>
          <a:xfrm>
            <a:off x="8565570" y="1501414"/>
            <a:ext cx="1999281" cy="369332"/>
          </a:xfrm>
          <a:prstGeom prst="rect">
            <a:avLst/>
          </a:prstGeom>
          <a:noFill/>
        </p:spPr>
        <p:txBody>
          <a:bodyPr wrap="square" rtlCol="0">
            <a:spAutoFit/>
          </a:bodyPr>
          <a:lstStyle/>
          <a:p>
            <a:r>
              <a:rPr lang="en-AU" dirty="0"/>
              <a:t>Bowman’s capsule</a:t>
            </a:r>
          </a:p>
        </p:txBody>
      </p:sp>
      <p:cxnSp>
        <p:nvCxnSpPr>
          <p:cNvPr id="15" name="Straight Arrow Connector 14">
            <a:extLst>
              <a:ext uri="{FF2B5EF4-FFF2-40B4-BE49-F238E27FC236}">
                <a16:creationId xmlns:a16="http://schemas.microsoft.com/office/drawing/2014/main" id="{4C8815DB-0BAF-EF5F-F6E7-F3E6CFD5BE50}"/>
              </a:ext>
            </a:extLst>
          </p:cNvPr>
          <p:cNvCxnSpPr>
            <a:cxnSpLocks/>
          </p:cNvCxnSpPr>
          <p:nvPr/>
        </p:nvCxnSpPr>
        <p:spPr>
          <a:xfrm>
            <a:off x="9933674" y="1839750"/>
            <a:ext cx="0" cy="487116"/>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pic>
        <p:nvPicPr>
          <p:cNvPr id="17" name="Picture 16">
            <a:extLst>
              <a:ext uri="{FF2B5EF4-FFF2-40B4-BE49-F238E27FC236}">
                <a16:creationId xmlns:a16="http://schemas.microsoft.com/office/drawing/2014/main" id="{2E07DD78-DFF9-D73B-3F05-5214C2AE7ACC}"/>
              </a:ext>
            </a:extLst>
          </p:cNvPr>
          <p:cNvPicPr>
            <a:picLocks noChangeAspect="1"/>
          </p:cNvPicPr>
          <p:nvPr/>
        </p:nvPicPr>
        <p:blipFill>
          <a:blip r:embed="rId5"/>
          <a:stretch>
            <a:fillRect/>
          </a:stretch>
        </p:blipFill>
        <p:spPr>
          <a:xfrm>
            <a:off x="11267268" y="2630207"/>
            <a:ext cx="916934" cy="545459"/>
          </a:xfrm>
          <a:prstGeom prst="rect">
            <a:avLst/>
          </a:prstGeom>
        </p:spPr>
      </p:pic>
      <p:pic>
        <p:nvPicPr>
          <p:cNvPr id="18" name="Picture 17">
            <a:extLst>
              <a:ext uri="{FF2B5EF4-FFF2-40B4-BE49-F238E27FC236}">
                <a16:creationId xmlns:a16="http://schemas.microsoft.com/office/drawing/2014/main" id="{F39CD84C-A5ED-A3B1-0A2A-269DF362F5AB}"/>
              </a:ext>
            </a:extLst>
          </p:cNvPr>
          <p:cNvPicPr>
            <a:picLocks noChangeAspect="1"/>
          </p:cNvPicPr>
          <p:nvPr/>
        </p:nvPicPr>
        <p:blipFill>
          <a:blip r:embed="rId5"/>
          <a:stretch>
            <a:fillRect/>
          </a:stretch>
        </p:blipFill>
        <p:spPr>
          <a:xfrm>
            <a:off x="11220773" y="2357477"/>
            <a:ext cx="916934" cy="545459"/>
          </a:xfrm>
          <a:prstGeom prst="rect">
            <a:avLst/>
          </a:prstGeom>
        </p:spPr>
      </p:pic>
      <p:pic>
        <p:nvPicPr>
          <p:cNvPr id="19" name="Picture 18">
            <a:extLst>
              <a:ext uri="{FF2B5EF4-FFF2-40B4-BE49-F238E27FC236}">
                <a16:creationId xmlns:a16="http://schemas.microsoft.com/office/drawing/2014/main" id="{CD91F395-B421-86CD-5FEF-468005AF98F0}"/>
              </a:ext>
            </a:extLst>
          </p:cNvPr>
          <p:cNvPicPr>
            <a:picLocks noChangeAspect="1"/>
          </p:cNvPicPr>
          <p:nvPr/>
        </p:nvPicPr>
        <p:blipFill>
          <a:blip r:embed="rId5"/>
          <a:stretch>
            <a:fillRect/>
          </a:stretch>
        </p:blipFill>
        <p:spPr>
          <a:xfrm>
            <a:off x="11168913" y="2328113"/>
            <a:ext cx="916934" cy="545459"/>
          </a:xfrm>
          <a:prstGeom prst="rect">
            <a:avLst/>
          </a:prstGeom>
        </p:spPr>
      </p:pic>
      <p:sp>
        <p:nvSpPr>
          <p:cNvPr id="3" name="Action Button: Return 2">
            <a:hlinkClick r:id="rId6" action="ppaction://hlinksldjump" highlightClick="1"/>
            <a:extLst>
              <a:ext uri="{FF2B5EF4-FFF2-40B4-BE49-F238E27FC236}">
                <a16:creationId xmlns:a16="http://schemas.microsoft.com/office/drawing/2014/main" id="{131B21AD-B3FD-7F2E-298B-70AC5EB03A7C}"/>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57051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03508" y="3119237"/>
            <a:ext cx="6028101" cy="787742"/>
          </a:xfrm>
        </p:spPr>
        <p:txBody>
          <a:bodyPr>
            <a:normAutofit fontScale="90000"/>
          </a:bodyPr>
          <a:lstStyle/>
          <a:p>
            <a:r>
              <a:rPr lang="en-AU" dirty="0"/>
              <a:t>The nervous system</a:t>
            </a:r>
            <a:br>
              <a:rPr lang="en-AU" dirty="0"/>
            </a:br>
            <a:r>
              <a:rPr lang="en-US" sz="2700" dirty="0"/>
              <a:t>Disorders of the nervous system</a:t>
            </a:r>
            <a:endParaRPr lang="en-AU" sz="2700" dirty="0"/>
          </a:p>
        </p:txBody>
      </p:sp>
      <p:sp>
        <p:nvSpPr>
          <p:cNvPr id="3" name="TextBox 2">
            <a:extLst>
              <a:ext uri="{FF2B5EF4-FFF2-40B4-BE49-F238E27FC236}">
                <a16:creationId xmlns:a16="http://schemas.microsoft.com/office/drawing/2014/main" id="{FA470A10-3DAF-FB0F-D076-A6EE26FECAD7}"/>
              </a:ext>
            </a:extLst>
          </p:cNvPr>
          <p:cNvSpPr txBox="1"/>
          <p:nvPr/>
        </p:nvSpPr>
        <p:spPr>
          <a:xfrm>
            <a:off x="0" y="-20084"/>
            <a:ext cx="12192000" cy="3139321"/>
          </a:xfrm>
          <a:prstGeom prst="rect">
            <a:avLst/>
          </a:prstGeom>
          <a:noFill/>
        </p:spPr>
        <p:txBody>
          <a:bodyPr wrap="square">
            <a:spAutoFit/>
          </a:bodyPr>
          <a:lstStyle/>
          <a:p>
            <a:pPr marL="342900" indent="-342900">
              <a:buFont typeface="Courier New" panose="02070309020205020404" pitchFamily="49" charset="0"/>
              <a:buChar char="o"/>
            </a:pPr>
            <a:r>
              <a:rPr lang="en-US" sz="2200" dirty="0"/>
              <a:t>The nervous system facilitates communication between body parts, comprising the CNS (brain and spinal cord) and the PNS (nerves extending to extremities). Common nervous system disorders include:</a:t>
            </a:r>
          </a:p>
          <a:p>
            <a:pPr marL="457200" indent="-457200">
              <a:buFont typeface="+mj-lt"/>
              <a:buAutoNum type="arabicPeriod"/>
            </a:pPr>
            <a:r>
              <a:rPr lang="en-US" sz="2200" b="1" dirty="0"/>
              <a:t>Epilepsy</a:t>
            </a:r>
            <a:r>
              <a:rPr lang="en-US" sz="2200" dirty="0"/>
              <a:t>: Neurons in the brain fire simultaneously, causing seizures; causes include genetics, brain injury, stroke, or abnormalities.</a:t>
            </a:r>
          </a:p>
          <a:p>
            <a:pPr marL="457200" indent="-457200">
              <a:buFont typeface="+mj-lt"/>
              <a:buAutoNum type="arabicPeriod"/>
            </a:pPr>
            <a:r>
              <a:rPr lang="en-US" sz="2200" b="1" dirty="0"/>
              <a:t>Meningitis</a:t>
            </a:r>
            <a:r>
              <a:rPr lang="en-US" sz="2200" dirty="0"/>
              <a:t>: Infection of membranes around the brain and spinal cord, caused by bacteria or viruses; symptoms include fever, rash, difficulty waking, and loss of appetite.</a:t>
            </a:r>
          </a:p>
          <a:p>
            <a:pPr marL="457200" indent="-457200">
              <a:buFont typeface="+mj-lt"/>
              <a:buAutoNum type="arabicPeriod"/>
            </a:pPr>
            <a:r>
              <a:rPr lang="en-US" sz="2200" b="1" dirty="0"/>
              <a:t>Multiple Sclerosis (MS): </a:t>
            </a:r>
            <a:r>
              <a:rPr lang="en-US" sz="2200" dirty="0"/>
              <a:t>Affects the CNS, including the brain, spinal cord, and optic nerves; immune system attacks myelin, disrupting nerve signal transmission; symptoms vary but may include fatigue, bladder and bowel issues, mood alterations, sensory changes, and visual disturbances.</a:t>
            </a:r>
          </a:p>
        </p:txBody>
      </p:sp>
      <p:pic>
        <p:nvPicPr>
          <p:cNvPr id="44034" name="Picture 2" descr="Meningitis: Here Are Symptoms And Ways To Tackle ">
            <a:extLst>
              <a:ext uri="{FF2B5EF4-FFF2-40B4-BE49-F238E27FC236}">
                <a16:creationId xmlns:a16="http://schemas.microsoft.com/office/drawing/2014/main" id="{453D71E7-ED3A-E93E-0196-0F6E291191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59462" y="4029279"/>
            <a:ext cx="4316191" cy="24278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2FA7EA-A33E-8E17-E019-AD989321C3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5430" y="3013325"/>
            <a:ext cx="4316191" cy="3844675"/>
          </a:xfrm>
          <a:prstGeom prst="rect">
            <a:avLst/>
          </a:prstGeom>
        </p:spPr>
      </p:pic>
      <p:sp>
        <p:nvSpPr>
          <p:cNvPr id="6" name="TextBox 5">
            <a:extLst>
              <a:ext uri="{FF2B5EF4-FFF2-40B4-BE49-F238E27FC236}">
                <a16:creationId xmlns:a16="http://schemas.microsoft.com/office/drawing/2014/main" id="{639FA4C2-BFDE-9E48-C2F1-D636351DA87B}"/>
              </a:ext>
            </a:extLst>
          </p:cNvPr>
          <p:cNvSpPr txBox="1"/>
          <p:nvPr/>
        </p:nvSpPr>
        <p:spPr>
          <a:xfrm>
            <a:off x="8933525" y="6258558"/>
            <a:ext cx="1977282" cy="380865"/>
          </a:xfrm>
          <a:prstGeom prst="rect">
            <a:avLst/>
          </a:prstGeom>
          <a:noFill/>
        </p:spPr>
        <p:txBody>
          <a:bodyPr wrap="square" rtlCol="0">
            <a:spAutoFit/>
          </a:bodyPr>
          <a:lstStyle/>
          <a:p>
            <a:r>
              <a:rPr lang="en-US" sz="1800" b="1"/>
              <a:t>Multiple Sclerosis</a:t>
            </a:r>
            <a:endParaRPr lang="en-AU" dirty="0"/>
          </a:p>
        </p:txBody>
      </p:sp>
      <p:sp>
        <p:nvSpPr>
          <p:cNvPr id="7" name="TextBox 6">
            <a:extLst>
              <a:ext uri="{FF2B5EF4-FFF2-40B4-BE49-F238E27FC236}">
                <a16:creationId xmlns:a16="http://schemas.microsoft.com/office/drawing/2014/main" id="{0BFA8078-3501-5B28-31BB-35430A7D9CF8}"/>
              </a:ext>
            </a:extLst>
          </p:cNvPr>
          <p:cNvSpPr txBox="1"/>
          <p:nvPr/>
        </p:nvSpPr>
        <p:spPr>
          <a:xfrm>
            <a:off x="1310290" y="6476298"/>
            <a:ext cx="4154850"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for neurological disorders. </a:t>
            </a:r>
            <a:endParaRPr lang="en-AU" dirty="0"/>
          </a:p>
        </p:txBody>
      </p:sp>
      <p:sp>
        <p:nvSpPr>
          <p:cNvPr id="4" name="Action Button: Return 3">
            <a:hlinkClick r:id="rId7" action="ppaction://hlinksldjump" highlightClick="1"/>
            <a:extLst>
              <a:ext uri="{FF2B5EF4-FFF2-40B4-BE49-F238E27FC236}">
                <a16:creationId xmlns:a16="http://schemas.microsoft.com/office/drawing/2014/main" id="{552A6CE0-B10E-6F7C-D06E-869C6659CEB1}"/>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12953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8386" y="3291365"/>
            <a:ext cx="5827899" cy="1015663"/>
          </a:xfrm>
          <a:prstGeom prst="rect">
            <a:avLst/>
          </a:prstGeom>
          <a:noFill/>
        </p:spPr>
        <p:txBody>
          <a:bodyPr wrap="square">
            <a:spAutoFit/>
          </a:bodyPr>
          <a:lstStyle/>
          <a:p>
            <a:r>
              <a:rPr lang="en-US" sz="2000" dirty="0"/>
              <a:t>The diagram below illustrates the interrelationship between the nervous system and the other </a:t>
            </a:r>
          </a:p>
          <a:p>
            <a:r>
              <a:rPr lang="en-US" sz="2000" dirty="0"/>
              <a:t>body systems.</a:t>
            </a:r>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 y="-15553"/>
            <a:ext cx="5827900" cy="1584779"/>
          </a:xfrm>
        </p:spPr>
        <p:txBody>
          <a:bodyPr>
            <a:normAutofit/>
          </a:bodyPr>
          <a:lstStyle/>
          <a:p>
            <a:r>
              <a:rPr lang="en-AU" dirty="0"/>
              <a:t>The nervous system</a:t>
            </a:r>
            <a:br>
              <a:rPr lang="en-AU" dirty="0"/>
            </a:br>
            <a:r>
              <a:rPr lang="en-AU" sz="3200" dirty="0"/>
              <a:t> </a:t>
            </a:r>
            <a:r>
              <a:rPr lang="en-US" sz="3200" dirty="0"/>
              <a:t>Systems in sync – the nervous system</a:t>
            </a:r>
            <a:endParaRPr lang="en-AU" sz="3200" dirty="0"/>
          </a:p>
        </p:txBody>
      </p:sp>
      <p:pic>
        <p:nvPicPr>
          <p:cNvPr id="4" name="Picture 3">
            <a:extLst>
              <a:ext uri="{FF2B5EF4-FFF2-40B4-BE49-F238E27FC236}">
                <a16:creationId xmlns:a16="http://schemas.microsoft.com/office/drawing/2014/main" id="{6D1DCECF-FAE3-5367-0FA2-B422FCF6D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7900" y="-31051"/>
            <a:ext cx="6033469" cy="6858000"/>
          </a:xfrm>
          <a:prstGeom prst="rect">
            <a:avLst/>
          </a:prstGeom>
        </p:spPr>
      </p:pic>
      <p:sp>
        <p:nvSpPr>
          <p:cNvPr id="5" name="TextBox 4">
            <a:extLst>
              <a:ext uri="{FF2B5EF4-FFF2-40B4-BE49-F238E27FC236}">
                <a16:creationId xmlns:a16="http://schemas.microsoft.com/office/drawing/2014/main" id="{BA2BBC90-A273-3A8C-C42C-090DF4F66D4E}"/>
              </a:ext>
            </a:extLst>
          </p:cNvPr>
          <p:cNvSpPr txBox="1"/>
          <p:nvPr/>
        </p:nvSpPr>
        <p:spPr>
          <a:xfrm>
            <a:off x="9345479" y="1163601"/>
            <a:ext cx="2846522" cy="738664"/>
          </a:xfrm>
          <a:prstGeom prst="rect">
            <a:avLst/>
          </a:prstGeom>
          <a:noFill/>
          <a:ln w="3175">
            <a:solidFill>
              <a:schemeClr val="tx1"/>
            </a:solidFill>
          </a:ln>
        </p:spPr>
        <p:txBody>
          <a:bodyPr wrap="square" rtlCol="0">
            <a:spAutoFit/>
          </a:bodyPr>
          <a:lstStyle/>
          <a:p>
            <a:pPr algn="ctr"/>
            <a:r>
              <a:rPr lang="en-US" sz="1050" b="1" dirty="0"/>
              <a:t>RESPIRATORY SYSTEM</a:t>
            </a:r>
          </a:p>
          <a:p>
            <a:pPr marL="171450" indent="-171450">
              <a:buFont typeface="Arial" panose="020B0604020202020204" pitchFamily="34" charset="0"/>
              <a:buChar char="•"/>
            </a:pPr>
            <a:r>
              <a:rPr lang="en-US" sz="1050" dirty="0"/>
              <a:t>The nervous system regulates breathing.</a:t>
            </a:r>
          </a:p>
          <a:p>
            <a:pPr marL="171450" indent="-171450">
              <a:buFont typeface="Arial" panose="020B0604020202020204" pitchFamily="34" charset="0"/>
              <a:buChar char="•"/>
            </a:pPr>
            <a:r>
              <a:rPr lang="en-US" sz="1050" dirty="0"/>
              <a:t>The respiratory system delivers oxygen to the neurons and the brain.</a:t>
            </a:r>
          </a:p>
        </p:txBody>
      </p:sp>
      <p:sp>
        <p:nvSpPr>
          <p:cNvPr id="8" name="TextBox 7">
            <a:extLst>
              <a:ext uri="{FF2B5EF4-FFF2-40B4-BE49-F238E27FC236}">
                <a16:creationId xmlns:a16="http://schemas.microsoft.com/office/drawing/2014/main" id="{CCF708EE-1F84-2824-0716-FF9A94ED2D2E}"/>
              </a:ext>
            </a:extLst>
          </p:cNvPr>
          <p:cNvSpPr txBox="1"/>
          <p:nvPr/>
        </p:nvSpPr>
        <p:spPr>
          <a:xfrm>
            <a:off x="9005253" y="5780618"/>
            <a:ext cx="3181682" cy="738664"/>
          </a:xfrm>
          <a:prstGeom prst="rect">
            <a:avLst/>
          </a:prstGeom>
          <a:noFill/>
          <a:ln w="3175">
            <a:solidFill>
              <a:schemeClr val="tx1"/>
            </a:solidFill>
          </a:ln>
        </p:spPr>
        <p:txBody>
          <a:bodyPr wrap="square" rtlCol="0">
            <a:spAutoFit/>
          </a:bodyPr>
          <a:lstStyle/>
          <a:p>
            <a:r>
              <a:rPr lang="en-US" sz="1050" b="1" dirty="0"/>
              <a:t>SKELETAL SYSTEM:</a:t>
            </a:r>
          </a:p>
          <a:p>
            <a:pPr marL="171450" indent="-171450">
              <a:buFont typeface="Arial" panose="020B0604020202020204" pitchFamily="34" charset="0"/>
              <a:buChar char="•"/>
            </a:pPr>
            <a:r>
              <a:rPr lang="en-US" sz="1050" dirty="0"/>
              <a:t>The nervous system supplies bones with nerves. </a:t>
            </a:r>
          </a:p>
          <a:p>
            <a:pPr marL="171450" indent="-171450">
              <a:buFont typeface="Arial" panose="020B0604020202020204" pitchFamily="34" charset="0"/>
              <a:buChar char="•"/>
            </a:pPr>
            <a:r>
              <a:rPr lang="en-US" sz="1050" dirty="0"/>
              <a:t>Bones are a storage tank for calcium, which is needed for neural function.</a:t>
            </a:r>
          </a:p>
        </p:txBody>
      </p:sp>
      <p:sp>
        <p:nvSpPr>
          <p:cNvPr id="9" name="TextBox 8">
            <a:extLst>
              <a:ext uri="{FF2B5EF4-FFF2-40B4-BE49-F238E27FC236}">
                <a16:creationId xmlns:a16="http://schemas.microsoft.com/office/drawing/2014/main" id="{EE539FE4-8E4F-9B11-AFFB-283BF7EC9762}"/>
              </a:ext>
            </a:extLst>
          </p:cNvPr>
          <p:cNvSpPr txBox="1"/>
          <p:nvPr/>
        </p:nvSpPr>
        <p:spPr>
          <a:xfrm>
            <a:off x="5827898" y="564419"/>
            <a:ext cx="2211089" cy="1061829"/>
          </a:xfrm>
          <a:prstGeom prst="rect">
            <a:avLst/>
          </a:prstGeom>
          <a:noFill/>
          <a:ln w="3175">
            <a:solidFill>
              <a:schemeClr val="tx1"/>
            </a:solidFill>
          </a:ln>
        </p:spPr>
        <p:txBody>
          <a:bodyPr wrap="square" rtlCol="0">
            <a:spAutoFit/>
          </a:bodyPr>
          <a:lstStyle/>
          <a:p>
            <a:r>
              <a:rPr lang="en-US" sz="1050" b="1" dirty="0"/>
              <a:t>ENDOCRINE SYSTEM:</a:t>
            </a:r>
          </a:p>
          <a:p>
            <a:pPr marL="171450" indent="-171450">
              <a:buFont typeface="Arial" panose="020B0604020202020204" pitchFamily="34" charset="0"/>
              <a:buChar char="•"/>
            </a:pPr>
            <a:r>
              <a:rPr lang="en-US" sz="1050" dirty="0"/>
              <a:t>Sympathetic division of the ANS activates the adrenal medulla and the hypothalamus.</a:t>
            </a:r>
          </a:p>
          <a:p>
            <a:pPr marL="171450" indent="-171450">
              <a:buFont typeface="Arial" panose="020B0604020202020204" pitchFamily="34" charset="0"/>
              <a:buChar char="•"/>
            </a:pPr>
            <a:r>
              <a:rPr lang="en-US" sz="1050" dirty="0"/>
              <a:t>Hormones can influence the activity of neurons.</a:t>
            </a:r>
          </a:p>
        </p:txBody>
      </p:sp>
      <p:sp>
        <p:nvSpPr>
          <p:cNvPr id="10" name="TextBox 9">
            <a:extLst>
              <a:ext uri="{FF2B5EF4-FFF2-40B4-BE49-F238E27FC236}">
                <a16:creationId xmlns:a16="http://schemas.microsoft.com/office/drawing/2014/main" id="{87FF51CF-53F5-F2C9-3777-7E8A6174A580}"/>
              </a:ext>
            </a:extLst>
          </p:cNvPr>
          <p:cNvSpPr txBox="1"/>
          <p:nvPr/>
        </p:nvSpPr>
        <p:spPr>
          <a:xfrm>
            <a:off x="5961680" y="4868649"/>
            <a:ext cx="2709618" cy="1061829"/>
          </a:xfrm>
          <a:prstGeom prst="rect">
            <a:avLst/>
          </a:prstGeom>
          <a:noFill/>
          <a:ln w="3175">
            <a:solidFill>
              <a:schemeClr val="tx1"/>
            </a:solidFill>
          </a:ln>
        </p:spPr>
        <p:txBody>
          <a:bodyPr wrap="square" rtlCol="0">
            <a:spAutoFit/>
          </a:bodyPr>
          <a:lstStyle/>
          <a:p>
            <a:r>
              <a:rPr lang="en-US" sz="1050" b="1" dirty="0"/>
              <a:t>URINARY SYSTEM:</a:t>
            </a:r>
          </a:p>
          <a:p>
            <a:pPr marL="171450" indent="-171450">
              <a:buFont typeface="Arial" panose="020B0604020202020204" pitchFamily="34" charset="0"/>
              <a:buChar char="•"/>
            </a:pPr>
            <a:r>
              <a:rPr lang="en-US" sz="1050" dirty="0"/>
              <a:t>The ANS regulates the emptying of the urinary bladder.</a:t>
            </a:r>
          </a:p>
          <a:p>
            <a:pPr marL="171450" indent="-171450">
              <a:buFont typeface="Arial" panose="020B0604020202020204" pitchFamily="34" charset="0"/>
              <a:buChar char="•"/>
            </a:pPr>
            <a:r>
              <a:rPr lang="en-US" sz="1050" dirty="0"/>
              <a:t>The kidneys dispose of metabolic wastes and help to maintain blood volume for normal neural function.</a:t>
            </a:r>
            <a:endParaRPr lang="en-US" sz="1050" b="1" dirty="0"/>
          </a:p>
        </p:txBody>
      </p:sp>
      <p:sp>
        <p:nvSpPr>
          <p:cNvPr id="11" name="TextBox 10">
            <a:extLst>
              <a:ext uri="{FF2B5EF4-FFF2-40B4-BE49-F238E27FC236}">
                <a16:creationId xmlns:a16="http://schemas.microsoft.com/office/drawing/2014/main" id="{F1C8791B-9BE9-8195-5616-F70468ADD65A}"/>
              </a:ext>
            </a:extLst>
          </p:cNvPr>
          <p:cNvSpPr txBox="1"/>
          <p:nvPr/>
        </p:nvSpPr>
        <p:spPr>
          <a:xfrm>
            <a:off x="8955574" y="3548354"/>
            <a:ext cx="3199447" cy="900246"/>
          </a:xfrm>
          <a:prstGeom prst="rect">
            <a:avLst/>
          </a:prstGeom>
          <a:noFill/>
          <a:ln w="3175">
            <a:solidFill>
              <a:schemeClr val="tx1"/>
            </a:solidFill>
          </a:ln>
        </p:spPr>
        <p:txBody>
          <a:bodyPr wrap="square" rtlCol="0">
            <a:spAutoFit/>
          </a:bodyPr>
          <a:lstStyle/>
          <a:p>
            <a:r>
              <a:rPr lang="en-US" sz="1050" b="1" dirty="0"/>
              <a:t>REPRODUCTIVE SYSTEM:</a:t>
            </a:r>
          </a:p>
          <a:p>
            <a:pPr marL="171450" indent="-171450">
              <a:buFont typeface="Arial" panose="020B0604020202020204" pitchFamily="34" charset="0"/>
              <a:buChar char="•"/>
            </a:pPr>
            <a:r>
              <a:rPr lang="en-US" sz="1050" dirty="0"/>
              <a:t>The ANS regulates sexual arousal in both males and females. </a:t>
            </a:r>
          </a:p>
          <a:p>
            <a:pPr marL="171450" indent="-171450">
              <a:buFont typeface="Arial" panose="020B0604020202020204" pitchFamily="34" charset="0"/>
              <a:buChar char="•"/>
            </a:pPr>
            <a:r>
              <a:rPr lang="en-US" sz="1050" dirty="0"/>
              <a:t>The reproductive organs produce hormones that influence mood and </a:t>
            </a:r>
            <a:r>
              <a:rPr lang="en-US" sz="1050" dirty="0" err="1"/>
              <a:t>behaviour</a:t>
            </a:r>
            <a:r>
              <a:rPr lang="en-US" sz="1050" dirty="0"/>
              <a:t>.</a:t>
            </a:r>
          </a:p>
        </p:txBody>
      </p:sp>
      <p:sp>
        <p:nvSpPr>
          <p:cNvPr id="12" name="TextBox 11">
            <a:extLst>
              <a:ext uri="{FF2B5EF4-FFF2-40B4-BE49-F238E27FC236}">
                <a16:creationId xmlns:a16="http://schemas.microsoft.com/office/drawing/2014/main" id="{545E0D4A-A866-4298-9D88-B201AA4574F3}"/>
              </a:ext>
            </a:extLst>
          </p:cNvPr>
          <p:cNvSpPr txBox="1"/>
          <p:nvPr/>
        </p:nvSpPr>
        <p:spPr>
          <a:xfrm>
            <a:off x="9345478" y="92992"/>
            <a:ext cx="2846522" cy="369332"/>
          </a:xfrm>
          <a:prstGeom prst="rect">
            <a:avLst/>
          </a:prstGeom>
          <a:noFill/>
          <a:ln w="3175">
            <a:solidFill>
              <a:schemeClr val="tx1"/>
            </a:solidFill>
          </a:ln>
        </p:spPr>
        <p:txBody>
          <a:bodyPr wrap="square" rtlCol="0">
            <a:spAutoFit/>
          </a:bodyPr>
          <a:lstStyle/>
          <a:p>
            <a:r>
              <a:rPr lang="en-AU" b="1" dirty="0"/>
              <a:t>NERVOUS SYSTEM:</a:t>
            </a:r>
          </a:p>
        </p:txBody>
      </p:sp>
      <p:sp>
        <p:nvSpPr>
          <p:cNvPr id="14" name="TextBox 13">
            <a:extLst>
              <a:ext uri="{FF2B5EF4-FFF2-40B4-BE49-F238E27FC236}">
                <a16:creationId xmlns:a16="http://schemas.microsoft.com/office/drawing/2014/main" id="{C502EFF1-406F-68ED-0367-0829B4E5404E}"/>
              </a:ext>
            </a:extLst>
          </p:cNvPr>
          <p:cNvSpPr txBox="1"/>
          <p:nvPr/>
        </p:nvSpPr>
        <p:spPr>
          <a:xfrm>
            <a:off x="9001930" y="4886358"/>
            <a:ext cx="3190070" cy="900246"/>
          </a:xfrm>
          <a:prstGeom prst="rect">
            <a:avLst/>
          </a:prstGeom>
          <a:noFill/>
          <a:ln w="3175">
            <a:solidFill>
              <a:schemeClr val="tx1"/>
            </a:solidFill>
          </a:ln>
        </p:spPr>
        <p:txBody>
          <a:bodyPr wrap="square" rtlCol="0">
            <a:spAutoFit/>
          </a:bodyPr>
          <a:lstStyle/>
          <a:p>
            <a:r>
              <a:rPr lang="en-US" sz="1050" b="1" dirty="0"/>
              <a:t>INTEGUMENTARY (SKIN) SYSTEM:</a:t>
            </a:r>
          </a:p>
          <a:p>
            <a:pPr marL="171450" indent="-171450">
              <a:buFont typeface="Arial" panose="020B0604020202020204" pitchFamily="34" charset="0"/>
              <a:buChar char="•"/>
            </a:pPr>
            <a:r>
              <a:rPr lang="en-US" sz="1050" dirty="0"/>
              <a:t>Sympathetic division of the nervous system regulates sweat glands and blood vessels of the skin for temperature regulation.</a:t>
            </a:r>
          </a:p>
          <a:p>
            <a:pPr marL="171450" indent="-171450">
              <a:buFont typeface="Arial" panose="020B0604020202020204" pitchFamily="34" charset="0"/>
              <a:buChar char="•"/>
            </a:pPr>
            <a:r>
              <a:rPr lang="en-US" sz="1050" dirty="0"/>
              <a:t>The skin contains sensory receptors</a:t>
            </a:r>
          </a:p>
        </p:txBody>
      </p:sp>
      <p:sp>
        <p:nvSpPr>
          <p:cNvPr id="15" name="TextBox 14">
            <a:extLst>
              <a:ext uri="{FF2B5EF4-FFF2-40B4-BE49-F238E27FC236}">
                <a16:creationId xmlns:a16="http://schemas.microsoft.com/office/drawing/2014/main" id="{289B1DDF-3FB6-22C0-A3D6-048CBA647DFE}"/>
              </a:ext>
            </a:extLst>
          </p:cNvPr>
          <p:cNvSpPr txBox="1"/>
          <p:nvPr/>
        </p:nvSpPr>
        <p:spPr>
          <a:xfrm>
            <a:off x="5497268" y="5931601"/>
            <a:ext cx="3504662" cy="900246"/>
          </a:xfrm>
          <a:prstGeom prst="rect">
            <a:avLst/>
          </a:prstGeom>
          <a:noFill/>
          <a:ln w="3175">
            <a:solidFill>
              <a:schemeClr val="tx1"/>
            </a:solidFill>
          </a:ln>
        </p:spPr>
        <p:txBody>
          <a:bodyPr wrap="square" rtlCol="0">
            <a:spAutoFit/>
          </a:bodyPr>
          <a:lstStyle/>
          <a:p>
            <a:r>
              <a:rPr lang="en-AU" sz="1050" b="1" dirty="0"/>
              <a:t>MUSCULAR SYSTEM</a:t>
            </a:r>
          </a:p>
          <a:p>
            <a:pPr marL="171450" indent="-171450">
              <a:buFont typeface="Arial" panose="020B0604020202020204" pitchFamily="34" charset="0"/>
              <a:buChar char="•"/>
            </a:pPr>
            <a:r>
              <a:rPr lang="en-US" sz="1050" dirty="0"/>
              <a:t>Somatic division of the nervous system activates skeletal muscles</a:t>
            </a:r>
          </a:p>
          <a:p>
            <a:pPr marL="171450" indent="-171450">
              <a:buFont typeface="Arial" panose="020B0604020202020204" pitchFamily="34" charset="0"/>
              <a:buChar char="•"/>
            </a:pPr>
            <a:r>
              <a:rPr lang="en-US" sz="1050" dirty="0"/>
              <a:t>Skeletal muscles are effectors of the somatic division of the nervous system. </a:t>
            </a:r>
            <a:endParaRPr lang="en-AU" sz="1050" dirty="0"/>
          </a:p>
        </p:txBody>
      </p:sp>
      <p:sp>
        <p:nvSpPr>
          <p:cNvPr id="16" name="TextBox 15">
            <a:extLst>
              <a:ext uri="{FF2B5EF4-FFF2-40B4-BE49-F238E27FC236}">
                <a16:creationId xmlns:a16="http://schemas.microsoft.com/office/drawing/2014/main" id="{3B363C32-7DB1-F87C-A26D-D8E1B115F87D}"/>
              </a:ext>
            </a:extLst>
          </p:cNvPr>
          <p:cNvSpPr txBox="1"/>
          <p:nvPr/>
        </p:nvSpPr>
        <p:spPr>
          <a:xfrm>
            <a:off x="5822734" y="1797803"/>
            <a:ext cx="2394166" cy="1384995"/>
          </a:xfrm>
          <a:prstGeom prst="rect">
            <a:avLst/>
          </a:prstGeom>
          <a:noFill/>
          <a:ln w="3175">
            <a:solidFill>
              <a:schemeClr val="tx1"/>
            </a:solidFill>
          </a:ln>
        </p:spPr>
        <p:txBody>
          <a:bodyPr wrap="square" rtlCol="0">
            <a:spAutoFit/>
          </a:bodyPr>
          <a:lstStyle/>
          <a:p>
            <a:r>
              <a:rPr lang="en-US" sz="1050" b="1" dirty="0"/>
              <a:t>LYMPHATIC SYSTEM:</a:t>
            </a:r>
          </a:p>
          <a:p>
            <a:pPr marL="171450" indent="-171450">
              <a:buFont typeface="Arial" panose="020B0604020202020204" pitchFamily="34" charset="0"/>
              <a:buChar char="•"/>
            </a:pPr>
            <a:r>
              <a:rPr lang="en-US" sz="1050" dirty="0"/>
              <a:t>Nerves stimulate organs of the lymphatic system and the brain plays a role in regulating the immune system.</a:t>
            </a:r>
          </a:p>
          <a:p>
            <a:pPr marL="171450" indent="-171450">
              <a:buFont typeface="Arial" panose="020B0604020202020204" pitchFamily="34" charset="0"/>
              <a:buChar char="•"/>
            </a:pPr>
            <a:r>
              <a:rPr lang="en-US" sz="1050" dirty="0"/>
              <a:t>Immune cells protect the organs of the nervous system from infection and disease.</a:t>
            </a:r>
            <a:endParaRPr lang="en-AU" sz="1050" dirty="0"/>
          </a:p>
        </p:txBody>
      </p:sp>
      <p:sp>
        <p:nvSpPr>
          <p:cNvPr id="17" name="TextBox 16">
            <a:extLst>
              <a:ext uri="{FF2B5EF4-FFF2-40B4-BE49-F238E27FC236}">
                <a16:creationId xmlns:a16="http://schemas.microsoft.com/office/drawing/2014/main" id="{8D0CEBD8-A35D-18B3-AEEE-E49621BBA569}"/>
              </a:ext>
            </a:extLst>
          </p:cNvPr>
          <p:cNvSpPr txBox="1"/>
          <p:nvPr/>
        </p:nvSpPr>
        <p:spPr>
          <a:xfrm>
            <a:off x="5833064" y="3343581"/>
            <a:ext cx="2241553" cy="1223412"/>
          </a:xfrm>
          <a:prstGeom prst="rect">
            <a:avLst/>
          </a:prstGeom>
          <a:noFill/>
          <a:ln w="3175">
            <a:solidFill>
              <a:schemeClr val="tx1"/>
            </a:solidFill>
          </a:ln>
        </p:spPr>
        <p:txBody>
          <a:bodyPr wrap="square" rtlCol="0">
            <a:spAutoFit/>
          </a:bodyPr>
          <a:lstStyle/>
          <a:p>
            <a:r>
              <a:rPr lang="en-US" sz="1050" b="1" dirty="0"/>
              <a:t>DIGESTIVE SYSTEM:</a:t>
            </a:r>
          </a:p>
          <a:p>
            <a:pPr marL="171450" indent="-171450">
              <a:buFont typeface="Arial" panose="020B0604020202020204" pitchFamily="34" charset="0"/>
              <a:buChar char="•"/>
            </a:pPr>
            <a:r>
              <a:rPr lang="en-US" sz="1050" dirty="0"/>
              <a:t>Automatic nervous system (ANS) and the parasympathetic nervous system regulates digestive activity. </a:t>
            </a:r>
          </a:p>
          <a:p>
            <a:pPr marL="171450" indent="-171450">
              <a:buFont typeface="Arial" panose="020B0604020202020204" pitchFamily="34" charset="0"/>
              <a:buChar char="•"/>
            </a:pPr>
            <a:r>
              <a:rPr lang="en-US" sz="1050" dirty="0"/>
              <a:t>The digestive system provides nutrients needed for healthy neurons</a:t>
            </a:r>
          </a:p>
        </p:txBody>
      </p:sp>
      <p:sp>
        <p:nvSpPr>
          <p:cNvPr id="18" name="TextBox 17">
            <a:extLst>
              <a:ext uri="{FF2B5EF4-FFF2-40B4-BE49-F238E27FC236}">
                <a16:creationId xmlns:a16="http://schemas.microsoft.com/office/drawing/2014/main" id="{534FD08B-1991-6CA3-0502-B7CF0913D316}"/>
              </a:ext>
            </a:extLst>
          </p:cNvPr>
          <p:cNvSpPr txBox="1"/>
          <p:nvPr/>
        </p:nvSpPr>
        <p:spPr>
          <a:xfrm>
            <a:off x="9467199" y="2364912"/>
            <a:ext cx="2707036" cy="900246"/>
          </a:xfrm>
          <a:prstGeom prst="rect">
            <a:avLst/>
          </a:prstGeom>
          <a:noFill/>
          <a:ln w="3175">
            <a:solidFill>
              <a:schemeClr val="tx1"/>
            </a:solidFill>
          </a:ln>
        </p:spPr>
        <p:txBody>
          <a:bodyPr wrap="square" rtlCol="0">
            <a:spAutoFit/>
          </a:bodyPr>
          <a:lstStyle/>
          <a:p>
            <a:r>
              <a:rPr lang="en-AU" sz="1050" b="1" dirty="0"/>
              <a:t>CARDIOVASCULAR  SYSTEM</a:t>
            </a:r>
          </a:p>
          <a:p>
            <a:pPr marL="171450" indent="-171450">
              <a:buFont typeface="Arial" panose="020B0604020202020204" pitchFamily="34" charset="0"/>
              <a:buChar char="•"/>
            </a:pPr>
            <a:r>
              <a:rPr lang="en-US" sz="1050" dirty="0"/>
              <a:t>The ANS helps regulate heart rate and blood pressure.</a:t>
            </a:r>
          </a:p>
          <a:p>
            <a:pPr marL="171450" indent="-171450">
              <a:buFont typeface="Arial" panose="020B0604020202020204" pitchFamily="34" charset="0"/>
              <a:buChar char="•"/>
            </a:pPr>
            <a:r>
              <a:rPr lang="en-US" sz="1050" dirty="0"/>
              <a:t>The CV transports oxygen and blood flow to nervous tissue.</a:t>
            </a:r>
            <a:endParaRPr lang="en-AU" sz="1050" dirty="0"/>
          </a:p>
        </p:txBody>
      </p:sp>
      <p:sp>
        <p:nvSpPr>
          <p:cNvPr id="2" name="Action Button: Return 1">
            <a:hlinkClick r:id="rId4" action="ppaction://hlinksldjump" highlightClick="1"/>
            <a:extLst>
              <a:ext uri="{FF2B5EF4-FFF2-40B4-BE49-F238E27FC236}">
                <a16:creationId xmlns:a16="http://schemas.microsoft.com/office/drawing/2014/main" id="{23556F96-509F-8533-1EB9-BE6CF80865A2}"/>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28124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11</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5632311"/>
          </a:xfrm>
          <a:prstGeom prst="rect">
            <a:avLst/>
          </a:prstGeom>
          <a:noFill/>
        </p:spPr>
        <p:txBody>
          <a:bodyPr wrap="square">
            <a:spAutoFit/>
          </a:bodyPr>
          <a:lstStyle/>
          <a:p>
            <a:r>
              <a:rPr lang="en-US" sz="2400" dirty="0">
                <a:solidFill>
                  <a:srgbClr val="0070C0"/>
                </a:solidFill>
              </a:rPr>
              <a:t>1. Describe the interrelated functions of the nervous system.</a:t>
            </a:r>
          </a:p>
          <a:p>
            <a:r>
              <a:rPr lang="en-US" sz="2400" dirty="0"/>
              <a:t>The nervous system continually monitors changes inside and outside the body using millions of</a:t>
            </a:r>
          </a:p>
          <a:p>
            <a:r>
              <a:rPr lang="en-US" sz="2400" dirty="0"/>
              <a:t>sensory receptors. These changes are called stimuli and the information that’s gathered from these </a:t>
            </a:r>
          </a:p>
          <a:p>
            <a:r>
              <a:rPr lang="en-US" sz="2400" dirty="0"/>
              <a:t>stimuli is called sensory input. It processes and interprets the sensory input and decides what action </a:t>
            </a:r>
          </a:p>
          <a:p>
            <a:r>
              <a:rPr lang="en-US" sz="2400" dirty="0"/>
              <a:t>needs to be carried out. This process is called integration. It then initiates a response by activating </a:t>
            </a:r>
          </a:p>
          <a:p>
            <a:r>
              <a:rPr lang="en-US" sz="2400" dirty="0"/>
              <a:t>muscles or glands via motor output.</a:t>
            </a:r>
          </a:p>
          <a:p>
            <a:r>
              <a:rPr lang="en-US" sz="2400" dirty="0">
                <a:solidFill>
                  <a:srgbClr val="0070C0"/>
                </a:solidFill>
              </a:rPr>
              <a:t>2. Identify the two structural classifications of the nervous system and identify the organs within each.</a:t>
            </a:r>
          </a:p>
          <a:p>
            <a:r>
              <a:rPr lang="en-US" sz="2400" dirty="0"/>
              <a:t>Peripheral nervous system (nerves) and the central nervous system (brain and spinal cord) </a:t>
            </a:r>
          </a:p>
          <a:p>
            <a:r>
              <a:rPr lang="en-US" sz="2400" dirty="0">
                <a:solidFill>
                  <a:srgbClr val="0070C0"/>
                </a:solidFill>
              </a:rPr>
              <a:t>3. Briefly outline the function of the PNS.</a:t>
            </a:r>
          </a:p>
          <a:p>
            <a:r>
              <a:rPr lang="en-US" sz="2400" dirty="0"/>
              <a:t>The PNS works outside of the CNS and consists of nerves that extend from the brain and the spinal </a:t>
            </a:r>
          </a:p>
          <a:p>
            <a:r>
              <a:rPr lang="en-US" sz="2400" dirty="0"/>
              <a:t>cord. Special spinal nerves carry impulses from the spinal cord and cranial nerves carrying impulses to and from the brain. These nerves link all parts of the body and serve as communication lines that carry impulses from the sensory receptors to the CNS, and then to the appropriate glands or muscles.</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4BE7417-F07D-9E4A-4F67-009F025D4C2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90" y="1519678"/>
            <a:ext cx="12192000" cy="1909321"/>
          </a:xfrm>
          <a:prstGeom prst="rect">
            <a:avLst/>
          </a:prstGeom>
        </p:spPr>
      </p:pic>
      <p:pic>
        <p:nvPicPr>
          <p:cNvPr id="9" name="Picture 8">
            <a:extLst>
              <a:ext uri="{FF2B5EF4-FFF2-40B4-BE49-F238E27FC236}">
                <a16:creationId xmlns:a16="http://schemas.microsoft.com/office/drawing/2014/main" id="{55075B57-C784-7A30-546B-AD91E29D9E0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4064956"/>
            <a:ext cx="12192000" cy="435886"/>
          </a:xfrm>
          <a:prstGeom prst="rect">
            <a:avLst/>
          </a:prstGeom>
        </p:spPr>
      </p:pic>
      <p:pic>
        <p:nvPicPr>
          <p:cNvPr id="10" name="Picture 9">
            <a:extLst>
              <a:ext uri="{FF2B5EF4-FFF2-40B4-BE49-F238E27FC236}">
                <a16:creationId xmlns:a16="http://schemas.microsoft.com/office/drawing/2014/main" id="{5E139CA4-76C4-4F5D-8771-54B91B5035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4880988"/>
            <a:ext cx="12192000" cy="1800070"/>
          </a:xfrm>
          <a:prstGeom prst="rect">
            <a:avLst/>
          </a:prstGeom>
        </p:spPr>
      </p:pic>
      <p:pic>
        <p:nvPicPr>
          <p:cNvPr id="3" name="Picture 2" descr="Premium Background Checks - CheckPoint Screening">
            <a:hlinkClick r:id="rId5" action="ppaction://hlinksldjump"/>
            <a:extLst>
              <a:ext uri="{FF2B5EF4-FFF2-40B4-BE49-F238E27FC236}">
                <a16:creationId xmlns:a16="http://schemas.microsoft.com/office/drawing/2014/main" id="{0213FADE-1D65-0159-A0E1-436401EBD8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06694" y="6450090"/>
            <a:ext cx="863599" cy="41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08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11</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5262979"/>
          </a:xfrm>
          <a:prstGeom prst="rect">
            <a:avLst/>
          </a:prstGeom>
          <a:noFill/>
        </p:spPr>
        <p:txBody>
          <a:bodyPr wrap="square">
            <a:spAutoFit/>
          </a:bodyPr>
          <a:lstStyle/>
          <a:p>
            <a:r>
              <a:rPr lang="en-US" sz="2400" dirty="0">
                <a:solidFill>
                  <a:srgbClr val="0070C0"/>
                </a:solidFill>
              </a:rPr>
              <a:t>4. Describe the difference between the afferent division and the efferent division of the PNS.</a:t>
            </a:r>
          </a:p>
          <a:p>
            <a:r>
              <a:rPr lang="en-US" sz="2400" dirty="0"/>
              <a:t>The afferent division consists of nerves that transmit impulses to the CNS from sensory receptors </a:t>
            </a:r>
          </a:p>
          <a:p>
            <a:r>
              <a:rPr lang="en-US" sz="2400" dirty="0"/>
              <a:t>located in different parts of the body. The efferent or motor division carries impulses from the CNS </a:t>
            </a:r>
          </a:p>
          <a:p>
            <a:r>
              <a:rPr lang="en-US" sz="2400" dirty="0"/>
              <a:t>to effector organs, muscles and glands. </a:t>
            </a:r>
          </a:p>
          <a:p>
            <a:r>
              <a:rPr lang="en-US" sz="2400" dirty="0">
                <a:solidFill>
                  <a:srgbClr val="0070C0"/>
                </a:solidFill>
              </a:rPr>
              <a:t>5. Explain the function of the somatic or voluntary nervous system.</a:t>
            </a:r>
          </a:p>
          <a:p>
            <a:r>
              <a:rPr lang="en-US" sz="2400" dirty="0"/>
              <a:t>This system allows us to consciously control our muscles.</a:t>
            </a:r>
          </a:p>
          <a:p>
            <a:r>
              <a:rPr lang="en-US" sz="2400" dirty="0">
                <a:solidFill>
                  <a:srgbClr val="0070C0"/>
                </a:solidFill>
              </a:rPr>
              <a:t>6. Explain the function of the automatic nervous system (ANS).</a:t>
            </a:r>
          </a:p>
          <a:p>
            <a:r>
              <a:rPr lang="en-US" sz="2400" dirty="0"/>
              <a:t>This system regulates actions that are automatic or involuntary, such as the pumping of our heart.</a:t>
            </a:r>
          </a:p>
          <a:p>
            <a:r>
              <a:rPr lang="en-US" sz="2400" dirty="0">
                <a:solidFill>
                  <a:srgbClr val="0070C0"/>
                </a:solidFill>
              </a:rPr>
              <a:t>7. Explain the function of the sympathetic nervous system.</a:t>
            </a:r>
          </a:p>
          <a:p>
            <a:r>
              <a:rPr lang="en-US" sz="2400" dirty="0"/>
              <a:t>The sympathetic division referred to as the ‘fight-or-flight’ system that activates when we are </a:t>
            </a:r>
          </a:p>
          <a:p>
            <a:r>
              <a:rPr lang="en-US" sz="2400" dirty="0"/>
              <a:t>excited or in a threatening situation, such as being scared or frightened.</a:t>
            </a:r>
          </a:p>
          <a:p>
            <a:r>
              <a:rPr lang="en-US" sz="2400" dirty="0">
                <a:solidFill>
                  <a:srgbClr val="0070C0"/>
                </a:solidFill>
              </a:rPr>
              <a:t>8. Explain the function of the parasympathetic system.</a:t>
            </a:r>
          </a:p>
          <a:p>
            <a:r>
              <a:rPr lang="en-US" sz="2400" dirty="0"/>
              <a:t>Conserves energy as it slows down the heart rate, increases the intestinal and gland activity and </a:t>
            </a:r>
          </a:p>
          <a:p>
            <a:r>
              <a:rPr lang="en-US" sz="2400" dirty="0"/>
              <a:t>relaxes sphincter muscles in the gastrointestinal tract.</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4BE7417-F07D-9E4A-4F67-009F025D4C2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1563432"/>
            <a:ext cx="12192000" cy="1098984"/>
          </a:xfrm>
          <a:prstGeom prst="rect">
            <a:avLst/>
          </a:prstGeom>
        </p:spPr>
      </p:pic>
      <p:pic>
        <p:nvPicPr>
          <p:cNvPr id="3" name="Picture 2">
            <a:extLst>
              <a:ext uri="{FF2B5EF4-FFF2-40B4-BE49-F238E27FC236}">
                <a16:creationId xmlns:a16="http://schemas.microsoft.com/office/drawing/2014/main" id="{37B438E3-9592-1924-8FE7-0BBA28B6DB2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3005011"/>
            <a:ext cx="12192000" cy="435886"/>
          </a:xfrm>
          <a:prstGeom prst="rect">
            <a:avLst/>
          </a:prstGeom>
        </p:spPr>
      </p:pic>
      <p:pic>
        <p:nvPicPr>
          <p:cNvPr id="5" name="Picture 4">
            <a:extLst>
              <a:ext uri="{FF2B5EF4-FFF2-40B4-BE49-F238E27FC236}">
                <a16:creationId xmlns:a16="http://schemas.microsoft.com/office/drawing/2014/main" id="{EF4C9652-F5DC-181F-4ADD-ED213992722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3733749"/>
            <a:ext cx="12192000" cy="435886"/>
          </a:xfrm>
          <a:prstGeom prst="rect">
            <a:avLst/>
          </a:prstGeom>
        </p:spPr>
      </p:pic>
      <p:pic>
        <p:nvPicPr>
          <p:cNvPr id="6" name="Picture 5">
            <a:extLst>
              <a:ext uri="{FF2B5EF4-FFF2-40B4-BE49-F238E27FC236}">
                <a16:creationId xmlns:a16="http://schemas.microsoft.com/office/drawing/2014/main" id="{60B4F391-AF17-5604-3DC9-B725D064C3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51" y="4512229"/>
            <a:ext cx="12192000" cy="728739"/>
          </a:xfrm>
          <a:prstGeom prst="rect">
            <a:avLst/>
          </a:prstGeom>
        </p:spPr>
      </p:pic>
      <p:pic>
        <p:nvPicPr>
          <p:cNvPr id="9" name="Picture 8">
            <a:extLst>
              <a:ext uri="{FF2B5EF4-FFF2-40B4-BE49-F238E27FC236}">
                <a16:creationId xmlns:a16="http://schemas.microsoft.com/office/drawing/2014/main" id="{6D84B466-CD68-0A35-216F-5FD51BA8C9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48" y="5572153"/>
            <a:ext cx="12192000" cy="827378"/>
          </a:xfrm>
          <a:prstGeom prst="rect">
            <a:avLst/>
          </a:prstGeom>
        </p:spPr>
      </p:pic>
      <p:pic>
        <p:nvPicPr>
          <p:cNvPr id="10" name="Picture 2" descr="Premium Background Checks - CheckPoint Screening">
            <a:hlinkClick r:id="rId5" action="ppaction://hlinksldjump"/>
            <a:extLst>
              <a:ext uri="{FF2B5EF4-FFF2-40B4-BE49-F238E27FC236}">
                <a16:creationId xmlns:a16="http://schemas.microsoft.com/office/drawing/2014/main" id="{206474E9-40F1-30D6-DDD9-F89CDB29FF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06694" y="6450090"/>
            <a:ext cx="863599" cy="41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11</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136552"/>
            <a:ext cx="12191999" cy="4154984"/>
          </a:xfrm>
          <a:prstGeom prst="rect">
            <a:avLst/>
          </a:prstGeom>
          <a:noFill/>
        </p:spPr>
        <p:txBody>
          <a:bodyPr wrap="square">
            <a:spAutoFit/>
          </a:bodyPr>
          <a:lstStyle/>
          <a:p>
            <a:r>
              <a:rPr lang="en-US" sz="2400" dirty="0">
                <a:solidFill>
                  <a:srgbClr val="0070C0"/>
                </a:solidFill>
              </a:rPr>
              <a:t>9. Briefly outline the function of the CNS.</a:t>
            </a:r>
          </a:p>
          <a:p>
            <a:r>
              <a:rPr lang="en-US" sz="2400" dirty="0"/>
              <a:t>The CNS consists of the brain and spinal cord that act as the command </a:t>
            </a:r>
            <a:r>
              <a:rPr lang="en-US" sz="2400" dirty="0" err="1"/>
              <a:t>centres</a:t>
            </a:r>
            <a:r>
              <a:rPr lang="en-US" sz="2400" dirty="0"/>
              <a:t> for the nervous</a:t>
            </a:r>
          </a:p>
          <a:p>
            <a:r>
              <a:rPr lang="en-US" sz="2400" dirty="0"/>
              <a:t>system. The CNS interprets incoming sensory information and determines the instructions to be </a:t>
            </a:r>
          </a:p>
          <a:p>
            <a:r>
              <a:rPr lang="en-US" sz="2400" dirty="0"/>
              <a:t>sent to particular parts of the body</a:t>
            </a:r>
          </a:p>
          <a:p>
            <a:r>
              <a:rPr lang="en-US" sz="2400" dirty="0">
                <a:solidFill>
                  <a:srgbClr val="0070C0"/>
                </a:solidFill>
              </a:rPr>
              <a:t>10. Outline the structure and function of the spinal cord.</a:t>
            </a:r>
          </a:p>
          <a:p>
            <a:r>
              <a:rPr lang="en-US" sz="2400" dirty="0"/>
              <a:t>The spinal cord is shaped like a cylinder and is approximately 42cms long and is a white extension of the brainstem. The spinal cord provides a two-way pathway to and from the brain, and is a major reflex </a:t>
            </a:r>
            <a:r>
              <a:rPr lang="en-US" sz="2400" dirty="0" err="1"/>
              <a:t>centre</a:t>
            </a:r>
            <a:endParaRPr lang="en-US" sz="2400" dirty="0"/>
          </a:p>
          <a:p>
            <a:r>
              <a:rPr lang="en-US" sz="2400" dirty="0">
                <a:solidFill>
                  <a:srgbClr val="0070C0"/>
                </a:solidFill>
              </a:rPr>
              <a:t>11. Explain reflexes.</a:t>
            </a:r>
          </a:p>
          <a:p>
            <a:r>
              <a:rPr lang="en-US" sz="2400" dirty="0"/>
              <a:t>Reflexes are rapid, predictable and involuntary responses to stimuli. They are very much like a one way street and once a reflex begins it always goes in the same direction.</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4BE7417-F07D-9E4A-4F67-009F025D4C2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1617512"/>
            <a:ext cx="12192000" cy="1039801"/>
          </a:xfrm>
          <a:prstGeom prst="rect">
            <a:avLst/>
          </a:prstGeom>
        </p:spPr>
      </p:pic>
      <p:pic>
        <p:nvPicPr>
          <p:cNvPr id="3" name="Picture 2">
            <a:extLst>
              <a:ext uri="{FF2B5EF4-FFF2-40B4-BE49-F238E27FC236}">
                <a16:creationId xmlns:a16="http://schemas.microsoft.com/office/drawing/2014/main" id="{54951475-60AD-947D-F283-E5A5586FDE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2996100"/>
            <a:ext cx="12192000" cy="1204587"/>
          </a:xfrm>
          <a:prstGeom prst="rect">
            <a:avLst/>
          </a:prstGeom>
        </p:spPr>
      </p:pic>
      <p:pic>
        <p:nvPicPr>
          <p:cNvPr id="5" name="Picture 4">
            <a:extLst>
              <a:ext uri="{FF2B5EF4-FFF2-40B4-BE49-F238E27FC236}">
                <a16:creationId xmlns:a16="http://schemas.microsoft.com/office/drawing/2014/main" id="{47143755-6823-8E04-3DC5-A240288EFD4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4508552"/>
            <a:ext cx="12192000" cy="977848"/>
          </a:xfrm>
          <a:prstGeom prst="rect">
            <a:avLst/>
          </a:prstGeom>
        </p:spPr>
      </p:pic>
      <p:pic>
        <p:nvPicPr>
          <p:cNvPr id="6" name="Picture 2" descr="Premium Background Checks - CheckPoint Screening">
            <a:hlinkClick r:id="rId5" action="ppaction://hlinksldjump"/>
            <a:extLst>
              <a:ext uri="{FF2B5EF4-FFF2-40B4-BE49-F238E27FC236}">
                <a16:creationId xmlns:a16="http://schemas.microsoft.com/office/drawing/2014/main" id="{74611862-57A1-880F-9623-C1079CB07C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06694" y="6450090"/>
            <a:ext cx="863599" cy="41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86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0" y="1690062"/>
            <a:ext cx="6978316" cy="3477875"/>
          </a:xfrm>
          <a:prstGeom prst="rect">
            <a:avLst/>
          </a:prstGeom>
          <a:noFill/>
        </p:spPr>
        <p:txBody>
          <a:bodyPr wrap="square">
            <a:spAutoFit/>
          </a:bodyPr>
          <a:lstStyle/>
          <a:p>
            <a:pPr marL="342900" indent="-342900">
              <a:buFont typeface="Wingdings" panose="05000000000000000000" pitchFamily="2" charset="2"/>
              <a:buChar char="q"/>
            </a:pPr>
            <a:r>
              <a:rPr lang="en-US" sz="2200" dirty="0"/>
              <a:t>Kidneys filter 150 to 180 </a:t>
            </a:r>
            <a:r>
              <a:rPr lang="en-US" sz="2200" dirty="0" err="1"/>
              <a:t>litres</a:t>
            </a:r>
            <a:r>
              <a:rPr lang="en-US" sz="2200" dirty="0"/>
              <a:t> of blood plasma through their glomeruli into the tubules in 24 hours.</a:t>
            </a:r>
          </a:p>
          <a:p>
            <a:pPr marL="342900" indent="-342900">
              <a:buFont typeface="Wingdings" panose="05000000000000000000" pitchFamily="2" charset="2"/>
              <a:buChar char="q"/>
            </a:pPr>
            <a:r>
              <a:rPr lang="en-US" sz="2200" dirty="0"/>
              <a:t>Despite this, only about 1 to 1.8 </a:t>
            </a:r>
            <a:r>
              <a:rPr lang="en-US" sz="2200" dirty="0" err="1"/>
              <a:t>litres</a:t>
            </a:r>
            <a:r>
              <a:rPr lang="en-US" sz="2200" dirty="0"/>
              <a:t> of urine is produced within the same period.</a:t>
            </a:r>
          </a:p>
          <a:p>
            <a:pPr marL="342900" indent="-342900">
              <a:buFont typeface="Wingdings" panose="05000000000000000000" pitchFamily="2" charset="2"/>
              <a:buChar char="q"/>
            </a:pPr>
            <a:r>
              <a:rPr lang="en-US" sz="2200" dirty="0"/>
              <a:t>Filtrate and urine are distinct substances; filtrate initially contains all necessary nutrients and ions.</a:t>
            </a:r>
          </a:p>
          <a:p>
            <a:pPr marL="342900" indent="-342900">
              <a:buFont typeface="Wingdings" panose="05000000000000000000" pitchFamily="2" charset="2"/>
              <a:buChar char="q"/>
            </a:pPr>
            <a:r>
              <a:rPr lang="en-US" sz="2200" dirty="0"/>
              <a:t>However, as filtrate progresses through collecting ducts, it loses most of its water, nutrients, and ions.</a:t>
            </a:r>
          </a:p>
          <a:p>
            <a:pPr marL="342900" indent="-342900">
              <a:buFont typeface="Wingdings" panose="05000000000000000000" pitchFamily="2" charset="2"/>
              <a:buChar char="q"/>
            </a:pPr>
            <a:r>
              <a:rPr lang="en-US" sz="2200" dirty="0"/>
              <a:t>What remains is urine, which contains nitrogenous waste like uric acid and other unnecessary substances.</a:t>
            </a:r>
            <a:endParaRPr lang="en-US" sz="2200" b="1" dirty="0"/>
          </a:p>
        </p:txBody>
      </p:sp>
      <p:pic>
        <p:nvPicPr>
          <p:cNvPr id="5" name="Picture 4">
            <a:extLst>
              <a:ext uri="{FF2B5EF4-FFF2-40B4-BE49-F238E27FC236}">
                <a16:creationId xmlns:a16="http://schemas.microsoft.com/office/drawing/2014/main" id="{B9489172-3113-1AD5-44B3-762BAA54A399}"/>
              </a:ext>
            </a:extLst>
          </p:cNvPr>
          <p:cNvPicPr>
            <a:picLocks noChangeAspect="1"/>
          </p:cNvPicPr>
          <p:nvPr/>
        </p:nvPicPr>
        <p:blipFill>
          <a:blip r:embed="rId4"/>
          <a:stretch>
            <a:fillRect/>
          </a:stretch>
        </p:blipFill>
        <p:spPr>
          <a:xfrm>
            <a:off x="7162098" y="485364"/>
            <a:ext cx="5029902" cy="5887272"/>
          </a:xfrm>
          <a:prstGeom prst="rect">
            <a:avLst/>
          </a:prstGeom>
        </p:spPr>
      </p:pic>
      <p:sp>
        <p:nvSpPr>
          <p:cNvPr id="6" name="TextBox 5">
            <a:extLst>
              <a:ext uri="{FF2B5EF4-FFF2-40B4-BE49-F238E27FC236}">
                <a16:creationId xmlns:a16="http://schemas.microsoft.com/office/drawing/2014/main" id="{5B17B276-7FEC-7178-A9DF-A953A0AF4842}"/>
              </a:ext>
            </a:extLst>
          </p:cNvPr>
          <p:cNvSpPr txBox="1"/>
          <p:nvPr/>
        </p:nvSpPr>
        <p:spPr>
          <a:xfrm>
            <a:off x="7331242" y="5374105"/>
            <a:ext cx="1507958" cy="369332"/>
          </a:xfrm>
          <a:prstGeom prst="rect">
            <a:avLst/>
          </a:prstGeom>
          <a:noFill/>
        </p:spPr>
        <p:txBody>
          <a:bodyPr wrap="square" rtlCol="0">
            <a:spAutoFit/>
          </a:bodyPr>
          <a:lstStyle/>
          <a:p>
            <a:r>
              <a:rPr lang="en-US" dirty="0"/>
              <a:t>95% of water</a:t>
            </a:r>
            <a:endParaRPr lang="en-AU" dirty="0"/>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719951" y="19524"/>
            <a:ext cx="5680301" cy="787742"/>
          </a:xfrm>
        </p:spPr>
        <p:txBody>
          <a:bodyPr>
            <a:normAutofit fontScale="90000"/>
          </a:bodyPr>
          <a:lstStyle/>
          <a:p>
            <a:r>
              <a:rPr lang="en-AU" dirty="0"/>
              <a:t>The  urinary system</a:t>
            </a:r>
            <a:br>
              <a:rPr lang="en-AU" dirty="0"/>
            </a:br>
            <a:r>
              <a:rPr lang="en-AU" sz="2700" dirty="0"/>
              <a:t>Characteristics of urine</a:t>
            </a:r>
          </a:p>
        </p:txBody>
      </p:sp>
      <p:sp>
        <p:nvSpPr>
          <p:cNvPr id="3" name="Action Button: Return 2">
            <a:hlinkClick r:id="rId5" action="ppaction://hlinksldjump" highlightClick="1"/>
            <a:extLst>
              <a:ext uri="{FF2B5EF4-FFF2-40B4-BE49-F238E27FC236}">
                <a16:creationId xmlns:a16="http://schemas.microsoft.com/office/drawing/2014/main" id="{56BE0B43-F17D-9082-9F41-56A54805B68D}"/>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2793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0" y="1857369"/>
            <a:ext cx="5827363" cy="3816429"/>
          </a:xfrm>
          <a:prstGeom prst="rect">
            <a:avLst/>
          </a:prstGeom>
          <a:noFill/>
        </p:spPr>
        <p:txBody>
          <a:bodyPr wrap="square">
            <a:spAutoFit/>
          </a:bodyPr>
          <a:lstStyle/>
          <a:p>
            <a:pPr marL="342900" indent="-342900">
              <a:buFont typeface="Wingdings" panose="05000000000000000000" pitchFamily="2" charset="2"/>
              <a:buChar char="q"/>
            </a:pPr>
            <a:r>
              <a:rPr lang="en-US" sz="2200" dirty="0"/>
              <a:t>Ureters are slender tubes, each about 25 to 30 cm long.</a:t>
            </a:r>
          </a:p>
          <a:p>
            <a:pPr marL="342900" indent="-342900">
              <a:buFont typeface="Wingdings" panose="05000000000000000000" pitchFamily="2" charset="2"/>
              <a:buChar char="q"/>
            </a:pPr>
            <a:r>
              <a:rPr lang="en-US" sz="2200" dirty="0"/>
              <a:t>They extend from the kidneys to the back surface of the bladder.</a:t>
            </a:r>
          </a:p>
          <a:p>
            <a:pPr marL="342900" indent="-342900">
              <a:buFont typeface="Wingdings" panose="05000000000000000000" pitchFamily="2" charset="2"/>
              <a:buChar char="q"/>
            </a:pPr>
            <a:r>
              <a:rPr lang="en-US" sz="2200" dirty="0"/>
              <a:t>Ureters function as conduits for transporting urine from the kidneys to the bladder.</a:t>
            </a:r>
          </a:p>
          <a:p>
            <a:pPr marL="342900" indent="-342900">
              <a:buFont typeface="Wingdings" panose="05000000000000000000" pitchFamily="2" charset="2"/>
              <a:buChar char="q"/>
            </a:pPr>
            <a:r>
              <a:rPr lang="en-US" sz="2200" dirty="0"/>
              <a:t>The smooth muscle layers in their walls contract to push urine into the bladder.</a:t>
            </a:r>
          </a:p>
          <a:p>
            <a:pPr marL="342900" indent="-342900">
              <a:buFont typeface="Wingdings" panose="05000000000000000000" pitchFamily="2" charset="2"/>
              <a:buChar char="q"/>
            </a:pPr>
            <a:r>
              <a:rPr lang="en-US" sz="2200" dirty="0"/>
              <a:t>Valve-like folds in the ureter walls prevent urine reflux back towards the kidneys once it enters the bladder.</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719951" y="19524"/>
            <a:ext cx="5680301" cy="787742"/>
          </a:xfrm>
        </p:spPr>
        <p:txBody>
          <a:bodyPr>
            <a:normAutofit fontScale="90000"/>
          </a:bodyPr>
          <a:lstStyle/>
          <a:p>
            <a:r>
              <a:rPr lang="en-AU" dirty="0"/>
              <a:t>The  urinary system</a:t>
            </a:r>
            <a:br>
              <a:rPr lang="en-AU" dirty="0"/>
            </a:br>
            <a:r>
              <a:rPr lang="en-AU" sz="2700" dirty="0"/>
              <a:t>Ureters</a:t>
            </a:r>
          </a:p>
        </p:txBody>
      </p:sp>
      <p:pic>
        <p:nvPicPr>
          <p:cNvPr id="3" name="Picture 2" descr="Comparison of urinary system in males and females.">
            <a:extLst>
              <a:ext uri="{FF2B5EF4-FFF2-40B4-BE49-F238E27FC236}">
                <a16:creationId xmlns:a16="http://schemas.microsoft.com/office/drawing/2014/main" id="{BB18E929-573E-9D4B-F53C-1B83F84B45A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8678" y="1534332"/>
            <a:ext cx="6450247" cy="4515173"/>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Return 4">
            <a:hlinkClick r:id="rId5" action="ppaction://hlinksldjump" highlightClick="1"/>
            <a:extLst>
              <a:ext uri="{FF2B5EF4-FFF2-40B4-BE49-F238E27FC236}">
                <a16:creationId xmlns:a16="http://schemas.microsoft.com/office/drawing/2014/main" id="{5AC389C3-D4E0-3E3B-3DEA-131EEC73DDFD}"/>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9956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719951" y="19524"/>
            <a:ext cx="5680301" cy="787742"/>
          </a:xfrm>
        </p:spPr>
        <p:txBody>
          <a:bodyPr>
            <a:normAutofit fontScale="90000"/>
          </a:bodyPr>
          <a:lstStyle/>
          <a:p>
            <a:r>
              <a:rPr lang="en-AU" dirty="0"/>
              <a:t>The  urinary system</a:t>
            </a:r>
            <a:br>
              <a:rPr lang="en-AU" dirty="0"/>
            </a:br>
            <a:r>
              <a:rPr lang="en-AU" sz="2700" dirty="0"/>
              <a:t>Urinary bladder</a:t>
            </a:r>
          </a:p>
        </p:txBody>
      </p:sp>
      <p:pic>
        <p:nvPicPr>
          <p:cNvPr id="11266" name="Picture 2" descr="Residual Urine">
            <a:extLst>
              <a:ext uri="{FF2B5EF4-FFF2-40B4-BE49-F238E27FC236}">
                <a16:creationId xmlns:a16="http://schemas.microsoft.com/office/drawing/2014/main" id="{E96594B3-3C53-188C-FD2B-96B25148D86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37385" y="1012938"/>
            <a:ext cx="8154615" cy="54364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FDD277-05FC-19E4-98FF-A0D56B8D5C56}"/>
              </a:ext>
            </a:extLst>
          </p:cNvPr>
          <p:cNvSpPr txBox="1"/>
          <p:nvPr/>
        </p:nvSpPr>
        <p:spPr>
          <a:xfrm>
            <a:off x="0" y="1401089"/>
            <a:ext cx="4835470" cy="4832092"/>
          </a:xfrm>
          <a:prstGeom prst="rect">
            <a:avLst/>
          </a:prstGeom>
          <a:noFill/>
        </p:spPr>
        <p:txBody>
          <a:bodyPr wrap="square">
            <a:spAutoFit/>
          </a:bodyPr>
          <a:lstStyle/>
          <a:p>
            <a:pPr marL="342900" indent="-342900">
              <a:buFont typeface="Wingdings" panose="05000000000000000000" pitchFamily="2" charset="2"/>
              <a:buChar char="q"/>
            </a:pPr>
            <a:r>
              <a:rPr lang="en-US" sz="2200" dirty="0"/>
              <a:t>The urinary bladder is a collapsible muscular sac serving as a temporary reservoir for urine.</a:t>
            </a:r>
          </a:p>
          <a:p>
            <a:pPr marL="342900" indent="-342900">
              <a:buFont typeface="Wingdings" panose="05000000000000000000" pitchFamily="2" charset="2"/>
              <a:buChar char="q"/>
            </a:pPr>
            <a:r>
              <a:rPr lang="en-US" sz="2200" dirty="0"/>
              <a:t>Positioned behind the pelvis, it consists of three layers of smooth muscle and a specialized mucosal lining.</a:t>
            </a:r>
          </a:p>
          <a:p>
            <a:pPr marL="342900" indent="-342900">
              <a:buFont typeface="Wingdings" panose="05000000000000000000" pitchFamily="2" charset="2"/>
              <a:buChar char="q"/>
            </a:pPr>
            <a:r>
              <a:rPr lang="en-US" sz="2200" dirty="0"/>
              <a:t>As urine collects, the bladder expands within the abdominal cavity.</a:t>
            </a:r>
          </a:p>
          <a:p>
            <a:pPr marL="342900" indent="-342900">
              <a:buFont typeface="Wingdings" panose="05000000000000000000" pitchFamily="2" charset="2"/>
              <a:buChar char="q"/>
            </a:pPr>
            <a:r>
              <a:rPr lang="en-US" sz="2200" dirty="0"/>
              <a:t>Its muscular wall stretches to accommodate increasing urine volume without raising internal pressure.</a:t>
            </a:r>
          </a:p>
          <a:p>
            <a:pPr marL="342900" indent="-342900">
              <a:buFont typeface="Wingdings" panose="05000000000000000000" pitchFamily="2" charset="2"/>
              <a:buChar char="q"/>
            </a:pPr>
            <a:r>
              <a:rPr lang="en-US" sz="2200" dirty="0"/>
              <a:t>When full, the bladder becomes firm, pear-shaped, and palpable in the lower abdomen.</a:t>
            </a:r>
          </a:p>
        </p:txBody>
      </p:sp>
      <p:sp>
        <p:nvSpPr>
          <p:cNvPr id="3" name="Action Button: Return 2">
            <a:hlinkClick r:id="rId5" action="ppaction://hlinksldjump" highlightClick="1"/>
            <a:extLst>
              <a:ext uri="{FF2B5EF4-FFF2-40B4-BE49-F238E27FC236}">
                <a16:creationId xmlns:a16="http://schemas.microsoft.com/office/drawing/2014/main" id="{E82E0BBD-A6CA-944C-601C-CF30AB491D7B}"/>
              </a:ext>
            </a:extLst>
          </p:cNvPr>
          <p:cNvSpPr/>
          <p:nvPr/>
        </p:nvSpPr>
        <p:spPr>
          <a:xfrm>
            <a:off x="12017829" y="6618513"/>
            <a:ext cx="151096" cy="201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3761107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25614</TotalTime>
  <Words>8112</Words>
  <Application>Microsoft Office PowerPoint</Application>
  <PresentationFormat>Widescreen</PresentationFormat>
  <Paragraphs>736</Paragraphs>
  <Slides>64</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Frutiger</vt:lpstr>
      <vt:lpstr>Arial</vt:lpstr>
      <vt:lpstr>Calibri</vt:lpstr>
      <vt:lpstr>Courier New</vt:lpstr>
      <vt:lpstr>Tw Cen MT</vt:lpstr>
      <vt:lpstr>Wingdings</vt:lpstr>
      <vt:lpstr>Droplet</vt:lpstr>
      <vt:lpstr>Recognise healthy body systems</vt:lpstr>
      <vt:lpstr>Recognise healthy body systems</vt:lpstr>
      <vt:lpstr>Recognise healthy body systems workbook activities</vt:lpstr>
      <vt:lpstr>The  urinary system</vt:lpstr>
      <vt:lpstr>The  urinary system The kidneys</vt:lpstr>
      <vt:lpstr>The  urinary system Nephrons and urine formation</vt:lpstr>
      <vt:lpstr>The  urinary system Characteristics of urine</vt:lpstr>
      <vt:lpstr>The  urinary system Ureters</vt:lpstr>
      <vt:lpstr>The  urinary system Urinary bladder</vt:lpstr>
      <vt:lpstr>The  urinary system Urethra</vt:lpstr>
      <vt:lpstr>10. Labelling activity - the urinary system</vt:lpstr>
      <vt:lpstr>The  urinary system Disorders of the urinary system</vt:lpstr>
      <vt:lpstr>The  urinary  system  Systems in sync - the  urinary system</vt:lpstr>
      <vt:lpstr>Learning Checkpoint 8</vt:lpstr>
      <vt:lpstr>Learning Checkpoint 8</vt:lpstr>
      <vt:lpstr>Learning Checkpoint 8</vt:lpstr>
      <vt:lpstr>The  reproductive system</vt:lpstr>
      <vt:lpstr>The  reproductive system</vt:lpstr>
      <vt:lpstr>The  reproductive system Anatomy of the male reproductive organs</vt:lpstr>
      <vt:lpstr>The  reproductive system The testes and the duct system</vt:lpstr>
      <vt:lpstr>The  reproductive system The urethra</vt:lpstr>
      <vt:lpstr>The  reproductive system Accessory organs and semen</vt:lpstr>
      <vt:lpstr>The  reproductive system Semen and sperm</vt:lpstr>
      <vt:lpstr>The  reproductive system External male genitalia</vt:lpstr>
      <vt:lpstr>The  reproductive system Anatomy of the female reproductive organs</vt:lpstr>
      <vt:lpstr>The  reproductive system The ovaries </vt:lpstr>
      <vt:lpstr>The  reproductive system The female duct system and accessory organs</vt:lpstr>
      <vt:lpstr>The  reproductive system External female genitalia</vt:lpstr>
      <vt:lpstr>The  reproductive system Disorders of the female reproductive system</vt:lpstr>
      <vt:lpstr>The  reproductive system Disorders of the male reproductive system</vt:lpstr>
      <vt:lpstr>The   reproductive  system  Systems in sync - the   reproductive system</vt:lpstr>
      <vt:lpstr>Learning Checkpoint 9</vt:lpstr>
      <vt:lpstr>The integumentary system</vt:lpstr>
      <vt:lpstr>The integumentary system Structure of skin</vt:lpstr>
      <vt:lpstr>The integumentary system Epidermis</vt:lpstr>
      <vt:lpstr>The integumentary system Dermis</vt:lpstr>
      <vt:lpstr>The integumentary system Accessory structures of the skin</vt:lpstr>
      <vt:lpstr>The integumentary system Disorders of the integumentary (skin) system</vt:lpstr>
      <vt:lpstr>The integumentary system  Systems in sync - the   integumentary system</vt:lpstr>
      <vt:lpstr>Learning Checkpoint 10</vt:lpstr>
      <vt:lpstr>The nervous system</vt:lpstr>
      <vt:lpstr>The nervous system</vt:lpstr>
      <vt:lpstr>The nervous system Structural classification</vt:lpstr>
      <vt:lpstr>The nervous system The peripheral nervous system (PNS)</vt:lpstr>
      <vt:lpstr>The nervous system The peripheral nervous system (PNS)</vt:lpstr>
      <vt:lpstr>The nervous system Nerves and nervous tissue structure and function</vt:lpstr>
      <vt:lpstr>The nervous system Neurons</vt:lpstr>
      <vt:lpstr>The nervous system The central nervous system (CNS)</vt:lpstr>
      <vt:lpstr>The nervous system CNS: The cerebral hemispheres</vt:lpstr>
      <vt:lpstr>The nervous system CNS: The cerebral hemispheres</vt:lpstr>
      <vt:lpstr>The nervous system CNS: The  diencephalon</vt:lpstr>
      <vt:lpstr>The nervous system CNS: The brain stem</vt:lpstr>
      <vt:lpstr>The nervous system CNS: The brain stem</vt:lpstr>
      <vt:lpstr>The nervous system CNS: The cerebellum</vt:lpstr>
      <vt:lpstr>The nervous system CNS: The spinal cord </vt:lpstr>
      <vt:lpstr>11. The brain - lobe control</vt:lpstr>
      <vt:lpstr>The nervous system CNS: Grey and white matter of the spinal cord</vt:lpstr>
      <vt:lpstr>The nervous system Protection of the central nervous system (CNS)</vt:lpstr>
      <vt:lpstr>The nervous system Protection of the central nervous system (CNS)</vt:lpstr>
      <vt:lpstr>The nervous system Disorders of the nervous system</vt:lpstr>
      <vt:lpstr>The nervous system  Systems in sync – the nervous system</vt:lpstr>
      <vt:lpstr>Learning Checkpoint 11</vt:lpstr>
      <vt:lpstr>Learning Checkpoint 11</vt:lpstr>
      <vt:lpstr>Learning Checkpoint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Recognise healthy body systems</dc:title>
  <dc:creator>Lyn ZHANG</dc:creator>
  <cp:lastModifiedBy>Lyn ZHANG</cp:lastModifiedBy>
  <cp:revision>480</cp:revision>
  <dcterms:created xsi:type="dcterms:W3CDTF">2024-03-12T21:01:50Z</dcterms:created>
  <dcterms:modified xsi:type="dcterms:W3CDTF">2024-04-18T06:31:52Z</dcterms:modified>
</cp:coreProperties>
</file>