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72"/>
  </p:notesMasterIdLst>
  <p:sldIdLst>
    <p:sldId id="256" r:id="rId2"/>
    <p:sldId id="257" r:id="rId3"/>
    <p:sldId id="258" r:id="rId4"/>
    <p:sldId id="746" r:id="rId5"/>
    <p:sldId id="750" r:id="rId6"/>
    <p:sldId id="751" r:id="rId7"/>
    <p:sldId id="754" r:id="rId8"/>
    <p:sldId id="755" r:id="rId9"/>
    <p:sldId id="756" r:id="rId10"/>
    <p:sldId id="757" r:id="rId11"/>
    <p:sldId id="760" r:id="rId12"/>
    <p:sldId id="758" r:id="rId13"/>
    <p:sldId id="759" r:id="rId14"/>
    <p:sldId id="761" r:id="rId15"/>
    <p:sldId id="762" r:id="rId16"/>
    <p:sldId id="763" r:id="rId17"/>
    <p:sldId id="765" r:id="rId18"/>
    <p:sldId id="766" r:id="rId19"/>
    <p:sldId id="764" r:id="rId20"/>
    <p:sldId id="767" r:id="rId21"/>
    <p:sldId id="769" r:id="rId22"/>
    <p:sldId id="770" r:id="rId23"/>
    <p:sldId id="768"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9" r:id="rId42"/>
    <p:sldId id="790" r:id="rId43"/>
    <p:sldId id="791" r:id="rId44"/>
    <p:sldId id="788" r:id="rId45"/>
    <p:sldId id="795" r:id="rId46"/>
    <p:sldId id="796" r:id="rId47"/>
    <p:sldId id="797" r:id="rId48"/>
    <p:sldId id="798" r:id="rId49"/>
    <p:sldId id="799" r:id="rId50"/>
    <p:sldId id="801" r:id="rId51"/>
    <p:sldId id="800" r:id="rId52"/>
    <p:sldId id="802" r:id="rId53"/>
    <p:sldId id="803" r:id="rId54"/>
    <p:sldId id="804" r:id="rId55"/>
    <p:sldId id="792" r:id="rId56"/>
    <p:sldId id="793" r:id="rId57"/>
    <p:sldId id="794" r:id="rId58"/>
    <p:sldId id="805" r:id="rId59"/>
    <p:sldId id="806" r:id="rId60"/>
    <p:sldId id="807" r:id="rId61"/>
    <p:sldId id="808" r:id="rId62"/>
    <p:sldId id="809" r:id="rId63"/>
    <p:sldId id="810" r:id="rId64"/>
    <p:sldId id="811" r:id="rId65"/>
    <p:sldId id="812" r:id="rId66"/>
    <p:sldId id="813" r:id="rId67"/>
    <p:sldId id="814" r:id="rId68"/>
    <p:sldId id="816" r:id="rId69"/>
    <p:sldId id="819" r:id="rId70"/>
    <p:sldId id="820"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37" autoAdjust="0"/>
  </p:normalViewPr>
  <p:slideViewPr>
    <p:cSldViewPr snapToGrid="0">
      <p:cViewPr varScale="1">
        <p:scale>
          <a:sx n="66" d="100"/>
          <a:sy n="66"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CC916-959C-4D64-ABFA-D23EACE42FA0}" type="datetimeFigureOut">
              <a:rPr lang="en-AU" smtClean="0"/>
              <a:t>18/04/2024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030AB-4632-462D-B82E-DFA9C3A4C17E}" type="slidenum">
              <a:rPr lang="en-AU" smtClean="0"/>
              <a:t>‹#›</a:t>
            </a:fld>
            <a:endParaRPr lang="en-AU"/>
          </a:p>
        </p:txBody>
      </p:sp>
    </p:spTree>
    <p:extLst>
      <p:ext uri="{BB962C8B-B14F-4D97-AF65-F5344CB8AC3E}">
        <p14:creationId xmlns:p14="http://schemas.microsoft.com/office/powerpoint/2010/main" val="31284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a:t>
            </a:fld>
            <a:endParaRPr lang="en-AU"/>
          </a:p>
        </p:txBody>
      </p:sp>
    </p:spTree>
    <p:extLst>
      <p:ext uri="{BB962C8B-B14F-4D97-AF65-F5344CB8AC3E}">
        <p14:creationId xmlns:p14="http://schemas.microsoft.com/office/powerpoint/2010/main" val="1193720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13</a:t>
            </a:fld>
            <a:endParaRPr lang="en-AU"/>
          </a:p>
        </p:txBody>
      </p:sp>
    </p:spTree>
    <p:extLst>
      <p:ext uri="{BB962C8B-B14F-4D97-AF65-F5344CB8AC3E}">
        <p14:creationId xmlns:p14="http://schemas.microsoft.com/office/powerpoint/2010/main" val="379952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14</a:t>
            </a:fld>
            <a:endParaRPr lang="en-AU"/>
          </a:p>
        </p:txBody>
      </p:sp>
    </p:spTree>
    <p:extLst>
      <p:ext uri="{BB962C8B-B14F-4D97-AF65-F5344CB8AC3E}">
        <p14:creationId xmlns:p14="http://schemas.microsoft.com/office/powerpoint/2010/main" val="595833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15</a:t>
            </a:fld>
            <a:endParaRPr lang="en-AU"/>
          </a:p>
        </p:txBody>
      </p:sp>
    </p:spTree>
    <p:extLst>
      <p:ext uri="{BB962C8B-B14F-4D97-AF65-F5344CB8AC3E}">
        <p14:creationId xmlns:p14="http://schemas.microsoft.com/office/powerpoint/2010/main" val="218478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16</a:t>
            </a:fld>
            <a:endParaRPr lang="en-AU"/>
          </a:p>
        </p:txBody>
      </p:sp>
    </p:spTree>
    <p:extLst>
      <p:ext uri="{BB962C8B-B14F-4D97-AF65-F5344CB8AC3E}">
        <p14:creationId xmlns:p14="http://schemas.microsoft.com/office/powerpoint/2010/main" val="129645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19</a:t>
            </a:fld>
            <a:endParaRPr lang="en-AU"/>
          </a:p>
        </p:txBody>
      </p:sp>
    </p:spTree>
    <p:extLst>
      <p:ext uri="{BB962C8B-B14F-4D97-AF65-F5344CB8AC3E}">
        <p14:creationId xmlns:p14="http://schemas.microsoft.com/office/powerpoint/2010/main" val="3824406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20</a:t>
            </a:fld>
            <a:endParaRPr lang="en-AU"/>
          </a:p>
        </p:txBody>
      </p:sp>
    </p:spTree>
    <p:extLst>
      <p:ext uri="{BB962C8B-B14F-4D97-AF65-F5344CB8AC3E}">
        <p14:creationId xmlns:p14="http://schemas.microsoft.com/office/powerpoint/2010/main" val="2901466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23</a:t>
            </a:fld>
            <a:endParaRPr lang="en-AU"/>
          </a:p>
        </p:txBody>
      </p:sp>
    </p:spTree>
    <p:extLst>
      <p:ext uri="{BB962C8B-B14F-4D97-AF65-F5344CB8AC3E}">
        <p14:creationId xmlns:p14="http://schemas.microsoft.com/office/powerpoint/2010/main" val="1745499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24</a:t>
            </a:fld>
            <a:endParaRPr lang="en-AU"/>
          </a:p>
        </p:txBody>
      </p:sp>
    </p:spTree>
    <p:extLst>
      <p:ext uri="{BB962C8B-B14F-4D97-AF65-F5344CB8AC3E}">
        <p14:creationId xmlns:p14="http://schemas.microsoft.com/office/powerpoint/2010/main" val="3052814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25</a:t>
            </a:fld>
            <a:endParaRPr lang="en-AU"/>
          </a:p>
        </p:txBody>
      </p:sp>
    </p:spTree>
    <p:extLst>
      <p:ext uri="{BB962C8B-B14F-4D97-AF65-F5344CB8AC3E}">
        <p14:creationId xmlns:p14="http://schemas.microsoft.com/office/powerpoint/2010/main" val="131036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26</a:t>
            </a:fld>
            <a:endParaRPr lang="en-AU"/>
          </a:p>
        </p:txBody>
      </p:sp>
    </p:spTree>
    <p:extLst>
      <p:ext uri="{BB962C8B-B14F-4D97-AF65-F5344CB8AC3E}">
        <p14:creationId xmlns:p14="http://schemas.microsoft.com/office/powerpoint/2010/main" val="117965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a:t>
            </a:fld>
            <a:endParaRPr lang="en-AU"/>
          </a:p>
        </p:txBody>
      </p:sp>
    </p:spTree>
    <p:extLst>
      <p:ext uri="{BB962C8B-B14F-4D97-AF65-F5344CB8AC3E}">
        <p14:creationId xmlns:p14="http://schemas.microsoft.com/office/powerpoint/2010/main" val="2549214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27</a:t>
            </a:fld>
            <a:endParaRPr lang="en-AU"/>
          </a:p>
        </p:txBody>
      </p:sp>
    </p:spTree>
    <p:extLst>
      <p:ext uri="{BB962C8B-B14F-4D97-AF65-F5344CB8AC3E}">
        <p14:creationId xmlns:p14="http://schemas.microsoft.com/office/powerpoint/2010/main" val="2844817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28</a:t>
            </a:fld>
            <a:endParaRPr lang="en-AU"/>
          </a:p>
        </p:txBody>
      </p:sp>
    </p:spTree>
    <p:extLst>
      <p:ext uri="{BB962C8B-B14F-4D97-AF65-F5344CB8AC3E}">
        <p14:creationId xmlns:p14="http://schemas.microsoft.com/office/powerpoint/2010/main" val="2160775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29</a:t>
            </a:fld>
            <a:endParaRPr lang="en-AU"/>
          </a:p>
        </p:txBody>
      </p:sp>
    </p:spTree>
    <p:extLst>
      <p:ext uri="{BB962C8B-B14F-4D97-AF65-F5344CB8AC3E}">
        <p14:creationId xmlns:p14="http://schemas.microsoft.com/office/powerpoint/2010/main" val="217915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33</a:t>
            </a:fld>
            <a:endParaRPr lang="en-AU"/>
          </a:p>
        </p:txBody>
      </p:sp>
    </p:spTree>
    <p:extLst>
      <p:ext uri="{BB962C8B-B14F-4D97-AF65-F5344CB8AC3E}">
        <p14:creationId xmlns:p14="http://schemas.microsoft.com/office/powerpoint/2010/main" val="1320454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34</a:t>
            </a:fld>
            <a:endParaRPr lang="en-AU"/>
          </a:p>
        </p:txBody>
      </p:sp>
    </p:spTree>
    <p:extLst>
      <p:ext uri="{BB962C8B-B14F-4D97-AF65-F5344CB8AC3E}">
        <p14:creationId xmlns:p14="http://schemas.microsoft.com/office/powerpoint/2010/main" val="3698722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35</a:t>
            </a:fld>
            <a:endParaRPr lang="en-AU"/>
          </a:p>
        </p:txBody>
      </p:sp>
    </p:spTree>
    <p:extLst>
      <p:ext uri="{BB962C8B-B14F-4D97-AF65-F5344CB8AC3E}">
        <p14:creationId xmlns:p14="http://schemas.microsoft.com/office/powerpoint/2010/main" val="2008934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36</a:t>
            </a:fld>
            <a:endParaRPr lang="en-AU"/>
          </a:p>
        </p:txBody>
      </p:sp>
    </p:spTree>
    <p:extLst>
      <p:ext uri="{BB962C8B-B14F-4D97-AF65-F5344CB8AC3E}">
        <p14:creationId xmlns:p14="http://schemas.microsoft.com/office/powerpoint/2010/main" val="2850151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37</a:t>
            </a:fld>
            <a:endParaRPr lang="en-AU"/>
          </a:p>
        </p:txBody>
      </p:sp>
    </p:spTree>
    <p:extLst>
      <p:ext uri="{BB962C8B-B14F-4D97-AF65-F5344CB8AC3E}">
        <p14:creationId xmlns:p14="http://schemas.microsoft.com/office/powerpoint/2010/main" val="3260887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38</a:t>
            </a:fld>
            <a:endParaRPr lang="en-AU"/>
          </a:p>
        </p:txBody>
      </p:sp>
    </p:spTree>
    <p:extLst>
      <p:ext uri="{BB962C8B-B14F-4D97-AF65-F5344CB8AC3E}">
        <p14:creationId xmlns:p14="http://schemas.microsoft.com/office/powerpoint/2010/main" val="2026304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39</a:t>
            </a:fld>
            <a:endParaRPr lang="en-AU"/>
          </a:p>
        </p:txBody>
      </p:sp>
    </p:spTree>
    <p:extLst>
      <p:ext uri="{BB962C8B-B14F-4D97-AF65-F5344CB8AC3E}">
        <p14:creationId xmlns:p14="http://schemas.microsoft.com/office/powerpoint/2010/main" val="254577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a:t>
            </a:fld>
            <a:endParaRPr lang="en-AU"/>
          </a:p>
        </p:txBody>
      </p:sp>
    </p:spTree>
    <p:extLst>
      <p:ext uri="{BB962C8B-B14F-4D97-AF65-F5344CB8AC3E}">
        <p14:creationId xmlns:p14="http://schemas.microsoft.com/office/powerpoint/2010/main" val="3543126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40</a:t>
            </a:fld>
            <a:endParaRPr lang="en-AU"/>
          </a:p>
        </p:txBody>
      </p:sp>
    </p:spTree>
    <p:extLst>
      <p:ext uri="{BB962C8B-B14F-4D97-AF65-F5344CB8AC3E}">
        <p14:creationId xmlns:p14="http://schemas.microsoft.com/office/powerpoint/2010/main" val="3841018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44</a:t>
            </a:fld>
            <a:endParaRPr lang="en-AU"/>
          </a:p>
        </p:txBody>
      </p:sp>
    </p:spTree>
    <p:extLst>
      <p:ext uri="{BB962C8B-B14F-4D97-AF65-F5344CB8AC3E}">
        <p14:creationId xmlns:p14="http://schemas.microsoft.com/office/powerpoint/2010/main" val="3253249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45</a:t>
            </a:fld>
            <a:endParaRPr lang="en-AU"/>
          </a:p>
        </p:txBody>
      </p:sp>
    </p:spTree>
    <p:extLst>
      <p:ext uri="{BB962C8B-B14F-4D97-AF65-F5344CB8AC3E}">
        <p14:creationId xmlns:p14="http://schemas.microsoft.com/office/powerpoint/2010/main" val="869153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46</a:t>
            </a:fld>
            <a:endParaRPr lang="en-AU"/>
          </a:p>
        </p:txBody>
      </p:sp>
    </p:spTree>
    <p:extLst>
      <p:ext uri="{BB962C8B-B14F-4D97-AF65-F5344CB8AC3E}">
        <p14:creationId xmlns:p14="http://schemas.microsoft.com/office/powerpoint/2010/main" val="62764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47</a:t>
            </a:fld>
            <a:endParaRPr lang="en-AU"/>
          </a:p>
        </p:txBody>
      </p:sp>
    </p:spTree>
    <p:extLst>
      <p:ext uri="{BB962C8B-B14F-4D97-AF65-F5344CB8AC3E}">
        <p14:creationId xmlns:p14="http://schemas.microsoft.com/office/powerpoint/2010/main" val="403447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48</a:t>
            </a:fld>
            <a:endParaRPr lang="en-AU"/>
          </a:p>
        </p:txBody>
      </p:sp>
    </p:spTree>
    <p:extLst>
      <p:ext uri="{BB962C8B-B14F-4D97-AF65-F5344CB8AC3E}">
        <p14:creationId xmlns:p14="http://schemas.microsoft.com/office/powerpoint/2010/main" val="2701409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49</a:t>
            </a:fld>
            <a:endParaRPr lang="en-AU"/>
          </a:p>
        </p:txBody>
      </p:sp>
    </p:spTree>
    <p:extLst>
      <p:ext uri="{BB962C8B-B14F-4D97-AF65-F5344CB8AC3E}">
        <p14:creationId xmlns:p14="http://schemas.microsoft.com/office/powerpoint/2010/main" val="1432046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50</a:t>
            </a:fld>
            <a:endParaRPr lang="en-AU"/>
          </a:p>
        </p:txBody>
      </p:sp>
    </p:spTree>
    <p:extLst>
      <p:ext uri="{BB962C8B-B14F-4D97-AF65-F5344CB8AC3E}">
        <p14:creationId xmlns:p14="http://schemas.microsoft.com/office/powerpoint/2010/main" val="1762305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51</a:t>
            </a:fld>
            <a:endParaRPr lang="en-AU"/>
          </a:p>
        </p:txBody>
      </p:sp>
    </p:spTree>
    <p:extLst>
      <p:ext uri="{BB962C8B-B14F-4D97-AF65-F5344CB8AC3E}">
        <p14:creationId xmlns:p14="http://schemas.microsoft.com/office/powerpoint/2010/main" val="744551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52</a:t>
            </a:fld>
            <a:endParaRPr lang="en-AU"/>
          </a:p>
        </p:txBody>
      </p:sp>
    </p:spTree>
    <p:extLst>
      <p:ext uri="{BB962C8B-B14F-4D97-AF65-F5344CB8AC3E}">
        <p14:creationId xmlns:p14="http://schemas.microsoft.com/office/powerpoint/2010/main" val="157358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7</a:t>
            </a:fld>
            <a:endParaRPr lang="en-AU"/>
          </a:p>
        </p:txBody>
      </p:sp>
    </p:spTree>
    <p:extLst>
      <p:ext uri="{BB962C8B-B14F-4D97-AF65-F5344CB8AC3E}">
        <p14:creationId xmlns:p14="http://schemas.microsoft.com/office/powerpoint/2010/main" val="2443076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53</a:t>
            </a:fld>
            <a:endParaRPr lang="en-AU"/>
          </a:p>
        </p:txBody>
      </p:sp>
    </p:spTree>
    <p:extLst>
      <p:ext uri="{BB962C8B-B14F-4D97-AF65-F5344CB8AC3E}">
        <p14:creationId xmlns:p14="http://schemas.microsoft.com/office/powerpoint/2010/main" val="3769409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54</a:t>
            </a:fld>
            <a:endParaRPr lang="en-AU"/>
          </a:p>
        </p:txBody>
      </p:sp>
    </p:spTree>
    <p:extLst>
      <p:ext uri="{BB962C8B-B14F-4D97-AF65-F5344CB8AC3E}">
        <p14:creationId xmlns:p14="http://schemas.microsoft.com/office/powerpoint/2010/main" val="3720199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58</a:t>
            </a:fld>
            <a:endParaRPr lang="en-AU"/>
          </a:p>
        </p:txBody>
      </p:sp>
    </p:spTree>
    <p:extLst>
      <p:ext uri="{BB962C8B-B14F-4D97-AF65-F5344CB8AC3E}">
        <p14:creationId xmlns:p14="http://schemas.microsoft.com/office/powerpoint/2010/main" val="1698028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59</a:t>
            </a:fld>
            <a:endParaRPr lang="en-AU"/>
          </a:p>
        </p:txBody>
      </p:sp>
    </p:spTree>
    <p:extLst>
      <p:ext uri="{BB962C8B-B14F-4D97-AF65-F5344CB8AC3E}">
        <p14:creationId xmlns:p14="http://schemas.microsoft.com/office/powerpoint/2010/main" val="307263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8</a:t>
            </a:fld>
            <a:endParaRPr lang="en-AU"/>
          </a:p>
        </p:txBody>
      </p:sp>
    </p:spTree>
    <p:extLst>
      <p:ext uri="{BB962C8B-B14F-4D97-AF65-F5344CB8AC3E}">
        <p14:creationId xmlns:p14="http://schemas.microsoft.com/office/powerpoint/2010/main" val="149866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9</a:t>
            </a:fld>
            <a:endParaRPr lang="en-AU"/>
          </a:p>
        </p:txBody>
      </p:sp>
    </p:spTree>
    <p:extLst>
      <p:ext uri="{BB962C8B-B14F-4D97-AF65-F5344CB8AC3E}">
        <p14:creationId xmlns:p14="http://schemas.microsoft.com/office/powerpoint/2010/main" val="126398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10</a:t>
            </a:fld>
            <a:endParaRPr lang="en-AU"/>
          </a:p>
        </p:txBody>
      </p:sp>
    </p:spTree>
    <p:extLst>
      <p:ext uri="{BB962C8B-B14F-4D97-AF65-F5344CB8AC3E}">
        <p14:creationId xmlns:p14="http://schemas.microsoft.com/office/powerpoint/2010/main" val="425307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11</a:t>
            </a:fld>
            <a:endParaRPr lang="en-AU"/>
          </a:p>
        </p:txBody>
      </p:sp>
    </p:spTree>
    <p:extLst>
      <p:ext uri="{BB962C8B-B14F-4D97-AF65-F5344CB8AC3E}">
        <p14:creationId xmlns:p14="http://schemas.microsoft.com/office/powerpoint/2010/main" val="39218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12</a:t>
            </a:fld>
            <a:endParaRPr lang="en-AU"/>
          </a:p>
        </p:txBody>
      </p:sp>
    </p:spTree>
    <p:extLst>
      <p:ext uri="{BB962C8B-B14F-4D97-AF65-F5344CB8AC3E}">
        <p14:creationId xmlns:p14="http://schemas.microsoft.com/office/powerpoint/2010/main" val="2746109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60279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91348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93398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17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735103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90644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88242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44253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04511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5331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1186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24265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6826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6F5F2A-6CB4-4105-819F-74ADE545FA35}" type="datetimeFigureOut">
              <a:rPr lang="en-AU" smtClean="0"/>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14995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4387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C6F5F2A-6CB4-4105-819F-74ADE545FA35}" type="datetimeFigureOut">
              <a:rPr lang="en-AU" smtClean="0"/>
              <a:t>18/04/2024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17254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31706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727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C6F5F2A-6CB4-4105-819F-74ADE545FA35}" type="datetimeFigureOut">
              <a:rPr lang="en-AU" smtClean="0"/>
              <a:t>18/04/2024</a:t>
            </a:fld>
            <a:endParaRPr lang="en-A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A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3BACECF-0319-416D-89E6-8F95A861E3CB}" type="slidenum">
              <a:rPr lang="en-AU" smtClean="0"/>
              <a:t>‹#›</a:t>
            </a:fld>
            <a:endParaRPr lang="en-AU"/>
          </a:p>
        </p:txBody>
      </p:sp>
    </p:spTree>
    <p:extLst>
      <p:ext uri="{BB962C8B-B14F-4D97-AF65-F5344CB8AC3E}">
        <p14:creationId xmlns:p14="http://schemas.microsoft.com/office/powerpoint/2010/main" val="39892862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30.xml"/><Relationship Id="rId7" Type="http://schemas.openxmlformats.org/officeDocument/2006/relationships/slide" Target="slide68.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63.xml"/><Relationship Id="rId5" Type="http://schemas.openxmlformats.org/officeDocument/2006/relationships/slide" Target="slide55.xml"/><Relationship Id="rId4" Type="http://schemas.openxmlformats.org/officeDocument/2006/relationships/slide" Target="slide4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PzunOgYHeyg"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slide" Target="slide44.xml"/><Relationship Id="rId4"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youtube.com/watch?v=5-McqAO8_Qw" TargetMode="Externa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6.png"/><Relationship Id="rId12"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youtube.com/watch?v=nbwPPcwknPU" TargetMode="Externa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s://www.youtube.com/watch?v=qgdqp-oPb1Q"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youtube.com/watch?v=K9JSBzEEA0o"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s://www.youtube.com/watch?v=LSgEJSlk6W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youtube.com/watch?v=I7orwMgTQ5I"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60.jpe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60.jpeg"/></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60.jpe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60.jpeg"/></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60.jpeg"/></Relationships>
</file>

<file path=ppt/slides/_rels/slide6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A95A-C9B8-61AD-0EF3-76FA7DEE3D32}"/>
              </a:ext>
            </a:extLst>
          </p:cNvPr>
          <p:cNvSpPr>
            <a:spLocks noGrp="1"/>
          </p:cNvSpPr>
          <p:nvPr>
            <p:ph type="ctrTitle"/>
          </p:nvPr>
        </p:nvSpPr>
        <p:spPr>
          <a:xfrm>
            <a:off x="4580034" y="1016000"/>
            <a:ext cx="7501067" cy="872890"/>
          </a:xfrm>
        </p:spPr>
        <p:txBody>
          <a:bodyPr>
            <a:normAutofit fontScale="90000"/>
          </a:bodyPr>
          <a:lstStyle/>
          <a:p>
            <a:r>
              <a:rPr lang="en-AU" dirty="0"/>
              <a:t>Recognise healthy body systems</a:t>
            </a:r>
          </a:p>
        </p:txBody>
      </p:sp>
      <p:sp>
        <p:nvSpPr>
          <p:cNvPr id="7" name="TextBox 6">
            <a:extLst>
              <a:ext uri="{FF2B5EF4-FFF2-40B4-BE49-F238E27FC236}">
                <a16:creationId xmlns:a16="http://schemas.microsoft.com/office/drawing/2014/main" id="{57E351ED-2489-5B2F-7BFC-E76AE5C6EED6}"/>
              </a:ext>
            </a:extLst>
          </p:cNvPr>
          <p:cNvSpPr txBox="1"/>
          <p:nvPr/>
        </p:nvSpPr>
        <p:spPr>
          <a:xfrm>
            <a:off x="0" y="0"/>
            <a:ext cx="4053508" cy="6555641"/>
          </a:xfrm>
          <a:prstGeom prst="rect">
            <a:avLst/>
          </a:prstGeom>
          <a:noFill/>
        </p:spPr>
        <p:txBody>
          <a:bodyPr wrap="square" rtlCol="0">
            <a:spAutoFit/>
          </a:bodyPr>
          <a:lstStyle/>
          <a:p>
            <a:r>
              <a:rPr lang="en-US" sz="2800" dirty="0"/>
              <a:t>Learning Check Point 1</a:t>
            </a:r>
          </a:p>
          <a:p>
            <a:r>
              <a:rPr lang="en-US" sz="2800" dirty="0"/>
              <a:t>Learning Check Point 2</a:t>
            </a:r>
          </a:p>
          <a:p>
            <a:r>
              <a:rPr lang="en-US" sz="2800" dirty="0"/>
              <a:t>Learning Check Point 3</a:t>
            </a:r>
          </a:p>
          <a:p>
            <a:r>
              <a:rPr lang="en-US" sz="2800" dirty="0"/>
              <a:t>Learning Check Point 4</a:t>
            </a:r>
          </a:p>
          <a:p>
            <a:r>
              <a:rPr lang="en-US" sz="2800" dirty="0"/>
              <a:t>Learning Check Point 5</a:t>
            </a:r>
          </a:p>
          <a:p>
            <a:r>
              <a:rPr lang="en-US" sz="2800" dirty="0"/>
              <a:t>Learning Check Point 6</a:t>
            </a:r>
          </a:p>
          <a:p>
            <a:r>
              <a:rPr lang="en-US" sz="2800" dirty="0"/>
              <a:t>Learning Check Point 7</a:t>
            </a:r>
          </a:p>
          <a:p>
            <a:r>
              <a:rPr lang="en-US" sz="2800" dirty="0"/>
              <a:t>Learning Check Point 8</a:t>
            </a:r>
            <a:endParaRPr lang="en-AU" sz="2800" dirty="0"/>
          </a:p>
          <a:p>
            <a:r>
              <a:rPr lang="en-US" sz="2800" dirty="0"/>
              <a:t>Learning Check Point 9</a:t>
            </a:r>
          </a:p>
          <a:p>
            <a:r>
              <a:rPr lang="en-US" sz="2800" dirty="0"/>
              <a:t>Learning Check Point 10</a:t>
            </a:r>
          </a:p>
          <a:p>
            <a:r>
              <a:rPr lang="en-US" sz="2800" dirty="0"/>
              <a:t>Learning Check Point 11</a:t>
            </a:r>
          </a:p>
          <a:p>
            <a:r>
              <a:rPr lang="en-US" sz="2800" dirty="0">
                <a:hlinkClick r:id="rId2" action="ppaction://hlinksldjump"/>
              </a:rPr>
              <a:t>Learning Check Point 12</a:t>
            </a:r>
            <a:endParaRPr lang="en-AU" sz="2800" dirty="0"/>
          </a:p>
          <a:p>
            <a:r>
              <a:rPr lang="en-US" sz="2800" dirty="0">
                <a:hlinkClick r:id="rId3" action="ppaction://hlinksldjump"/>
              </a:rPr>
              <a:t>Learning Check Point 13</a:t>
            </a:r>
            <a:endParaRPr lang="en-US" sz="2800" dirty="0"/>
          </a:p>
          <a:p>
            <a:r>
              <a:rPr lang="en-US" sz="2800" dirty="0">
                <a:hlinkClick r:id="rId4" action="ppaction://hlinksldjump"/>
              </a:rPr>
              <a:t>Learning Check Point 14</a:t>
            </a:r>
            <a:endParaRPr lang="en-US" sz="2800" dirty="0"/>
          </a:p>
          <a:p>
            <a:r>
              <a:rPr lang="en-US" sz="2800" dirty="0">
                <a:hlinkClick r:id="rId5" action="ppaction://hlinksldjump"/>
              </a:rPr>
              <a:t>Learning Check Point 15</a:t>
            </a:r>
            <a:endParaRPr lang="en-US" sz="2800" dirty="0"/>
          </a:p>
        </p:txBody>
      </p:sp>
      <p:sp>
        <p:nvSpPr>
          <p:cNvPr id="8" name="TextBox 7">
            <a:extLst>
              <a:ext uri="{FF2B5EF4-FFF2-40B4-BE49-F238E27FC236}">
                <a16:creationId xmlns:a16="http://schemas.microsoft.com/office/drawing/2014/main" id="{9F2CAD43-410B-C83E-A79D-19FFF440456B}"/>
              </a:ext>
            </a:extLst>
          </p:cNvPr>
          <p:cNvSpPr txBox="1"/>
          <p:nvPr/>
        </p:nvSpPr>
        <p:spPr>
          <a:xfrm>
            <a:off x="4690933" y="3429000"/>
            <a:ext cx="7501067" cy="1815882"/>
          </a:xfrm>
          <a:prstGeom prst="rect">
            <a:avLst/>
          </a:prstGeom>
          <a:noFill/>
        </p:spPr>
        <p:txBody>
          <a:bodyPr wrap="square" rtlCol="0">
            <a:spAutoFit/>
          </a:bodyPr>
          <a:lstStyle/>
          <a:p>
            <a:r>
              <a:rPr lang="en-US" sz="2800" dirty="0"/>
              <a:t>For this unit, you will be assessed on the following:</a:t>
            </a:r>
          </a:p>
          <a:p>
            <a:r>
              <a:rPr lang="en-US" sz="2800" dirty="0">
                <a:hlinkClick r:id="rId6" action="ppaction://hlinksldjump"/>
              </a:rPr>
              <a:t>Assessment 1 Questions and Answers</a:t>
            </a:r>
            <a:endParaRPr lang="en-US" sz="2800" dirty="0"/>
          </a:p>
          <a:p>
            <a:r>
              <a:rPr lang="en-US" sz="2800" dirty="0">
                <a:hlinkClick r:id="rId7" action="ppaction://hlinksldjump"/>
              </a:rPr>
              <a:t>Assessment 2 Project</a:t>
            </a:r>
            <a:endParaRPr lang="en-US" sz="2800" dirty="0"/>
          </a:p>
          <a:p>
            <a:r>
              <a:rPr lang="en-US" sz="2800" dirty="0">
                <a:hlinkClick r:id="rId8" action="ppaction://hlinksldjump"/>
              </a:rPr>
              <a:t>Assessment 3 Case Studies</a:t>
            </a:r>
            <a:endParaRPr lang="en-US" sz="2800" dirty="0"/>
          </a:p>
        </p:txBody>
      </p:sp>
    </p:spTree>
    <p:extLst>
      <p:ext uri="{BB962C8B-B14F-4D97-AF65-F5344CB8AC3E}">
        <p14:creationId xmlns:p14="http://schemas.microsoft.com/office/powerpoint/2010/main" val="240360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lymphatic and immune system</a:t>
            </a:r>
            <a:br>
              <a:rPr lang="en-AU" dirty="0"/>
            </a:br>
            <a:r>
              <a:rPr lang="en-US" sz="2700" dirty="0"/>
              <a:t>The immune system</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993545"/>
            <a:ext cx="7487230" cy="5509200"/>
          </a:xfrm>
          <a:prstGeom prst="rect">
            <a:avLst/>
          </a:prstGeom>
          <a:noFill/>
        </p:spPr>
        <p:txBody>
          <a:bodyPr wrap="square">
            <a:spAutoFit/>
          </a:bodyPr>
          <a:lstStyle/>
          <a:p>
            <a:pPr marL="457200" indent="-457200">
              <a:buFont typeface="Arial" panose="020B0604020202020204" pitchFamily="34" charset="0"/>
              <a:buChar char="•"/>
            </a:pPr>
            <a:r>
              <a:rPr lang="en-US" sz="2200" dirty="0"/>
              <a:t>The immune system defends against harmful pathogens through two main systems: </a:t>
            </a:r>
            <a:r>
              <a:rPr lang="en-US" sz="2200" b="1" dirty="0"/>
              <a:t>innate</a:t>
            </a:r>
            <a:r>
              <a:rPr lang="en-US" sz="2200" dirty="0"/>
              <a:t> and </a:t>
            </a:r>
            <a:r>
              <a:rPr lang="en-US" sz="2200" b="1" dirty="0"/>
              <a:t>adaptive defense </a:t>
            </a:r>
            <a:r>
              <a:rPr lang="en-US" sz="2200" dirty="0"/>
              <a:t>systems.</a:t>
            </a:r>
          </a:p>
          <a:p>
            <a:pPr marL="457200" indent="-457200">
              <a:buFont typeface="Arial" panose="020B0604020202020204" pitchFamily="34" charset="0"/>
              <a:buChar char="•"/>
            </a:pPr>
            <a:r>
              <a:rPr lang="en-US" sz="2200" dirty="0"/>
              <a:t>The innate defense system responds immediately to protect the body from foreign microorganisms.</a:t>
            </a:r>
          </a:p>
          <a:p>
            <a:pPr marL="457200" indent="-457200">
              <a:buFont typeface="Arial" panose="020B0604020202020204" pitchFamily="34" charset="0"/>
              <a:buChar char="•"/>
            </a:pPr>
            <a:r>
              <a:rPr lang="en-US" sz="2200" dirty="0"/>
              <a:t>Innate defenses include the skin, mucous membranes, and protective proteins like </a:t>
            </a:r>
            <a:r>
              <a:rPr lang="en-US" sz="2200" b="1" dirty="0"/>
              <a:t>phagocytes</a:t>
            </a:r>
            <a:r>
              <a:rPr lang="en-US" sz="2200" dirty="0"/>
              <a:t> and </a:t>
            </a:r>
            <a:r>
              <a:rPr lang="en-US" sz="2200" b="1" dirty="0"/>
              <a:t>natural killer cells</a:t>
            </a:r>
            <a:r>
              <a:rPr lang="en-US" sz="2200" dirty="0"/>
              <a:t>.</a:t>
            </a:r>
          </a:p>
          <a:p>
            <a:pPr marL="457200" indent="-457200">
              <a:buFont typeface="Arial" panose="020B0604020202020204" pitchFamily="34" charset="0"/>
              <a:buChar char="•"/>
            </a:pPr>
            <a:r>
              <a:rPr lang="en-US" sz="2200" dirty="0"/>
              <a:t>The body uses the </a:t>
            </a:r>
            <a:r>
              <a:rPr lang="en-US" sz="2200" b="1" dirty="0"/>
              <a:t>inflammatory response </a:t>
            </a:r>
            <a:r>
              <a:rPr lang="en-US" sz="2200" dirty="0"/>
              <a:t>and </a:t>
            </a:r>
            <a:r>
              <a:rPr lang="en-US" sz="2200" b="1" dirty="0"/>
              <a:t>fever </a:t>
            </a:r>
            <a:r>
              <a:rPr lang="en-US" sz="2200" dirty="0"/>
              <a:t>to combat invaders.</a:t>
            </a:r>
          </a:p>
          <a:p>
            <a:pPr marL="457200" indent="-457200">
              <a:buFont typeface="Arial" panose="020B0604020202020204" pitchFamily="34" charset="0"/>
              <a:buChar char="•"/>
            </a:pPr>
            <a:r>
              <a:rPr lang="en-US" sz="2200" dirty="0"/>
              <a:t>The adaptive defense system targets specific foreign microorganisms.</a:t>
            </a:r>
          </a:p>
          <a:p>
            <a:pPr marL="457200" indent="-457200">
              <a:buFont typeface="Arial" panose="020B0604020202020204" pitchFamily="34" charset="0"/>
              <a:buChar char="•"/>
            </a:pPr>
            <a:r>
              <a:rPr lang="en-US" sz="2200" dirty="0"/>
              <a:t>It doesn't have its own organs but relies on immune cells like lymphocytes and macrophages.</a:t>
            </a:r>
          </a:p>
          <a:p>
            <a:pPr marL="457200" indent="-457200">
              <a:buFont typeface="Arial" panose="020B0604020202020204" pitchFamily="34" charset="0"/>
              <a:buChar char="•"/>
            </a:pPr>
            <a:r>
              <a:rPr lang="en-US" sz="2200" dirty="0"/>
              <a:t>While innate defenses are always ready, the adaptive system needs to encounter the pathogen first to mount a defense.</a:t>
            </a:r>
          </a:p>
        </p:txBody>
      </p:sp>
      <p:pic>
        <p:nvPicPr>
          <p:cNvPr id="5" name="Picture 4">
            <a:extLst>
              <a:ext uri="{FF2B5EF4-FFF2-40B4-BE49-F238E27FC236}">
                <a16:creationId xmlns:a16="http://schemas.microsoft.com/office/drawing/2014/main" id="{5606930B-91E6-41AB-197B-3A5C12F9E6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3308" y="731834"/>
            <a:ext cx="4398692" cy="3139296"/>
          </a:xfrm>
          <a:prstGeom prst="rect">
            <a:avLst/>
          </a:prstGeom>
        </p:spPr>
      </p:pic>
      <p:pic>
        <p:nvPicPr>
          <p:cNvPr id="1032" name="Picture 8" descr="T-cell. Activation and lysis of the leukocytes. T cells direct and regulate immune responses and attack infected or cancerous cells. Image Credit: Designua / Shutterstock">
            <a:extLst>
              <a:ext uri="{FF2B5EF4-FFF2-40B4-BE49-F238E27FC236}">
                <a16:creationId xmlns:a16="http://schemas.microsoft.com/office/drawing/2014/main" id="{C56C54B7-7109-00C7-02B0-E821FF4F33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06588" y="3909526"/>
            <a:ext cx="3493526" cy="29484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8D4213-B3DA-FDE9-4257-ED7513DF4774}"/>
              </a:ext>
            </a:extLst>
          </p:cNvPr>
          <p:cNvSpPr txBox="1"/>
          <p:nvPr/>
        </p:nvSpPr>
        <p:spPr>
          <a:xfrm>
            <a:off x="1248229" y="6469271"/>
            <a:ext cx="8173684"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Immune System: Innate and Adaptive Immunity Explained</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
        <p:nvSpPr>
          <p:cNvPr id="4" name="Action Button: Return 3">
            <a:hlinkClick r:id="rId7" action="ppaction://hlinksldjump" highlightClick="1"/>
            <a:extLst>
              <a:ext uri="{FF2B5EF4-FFF2-40B4-BE49-F238E27FC236}">
                <a16:creationId xmlns:a16="http://schemas.microsoft.com/office/drawing/2014/main" id="{8EE7A874-4C95-160E-38B9-CE953D910EB5}"/>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1769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lymphatic and immune system</a:t>
            </a:r>
            <a:br>
              <a:rPr lang="en-AU" dirty="0"/>
            </a:br>
            <a:r>
              <a:rPr lang="en-US" sz="2700" dirty="0"/>
              <a:t>The immune system</a:t>
            </a:r>
            <a:endParaRPr lang="en-AU" sz="2700" dirty="0"/>
          </a:p>
        </p:txBody>
      </p:sp>
      <p:pic>
        <p:nvPicPr>
          <p:cNvPr id="3074" name="Picture 2" descr="leukocyte analogy">
            <a:extLst>
              <a:ext uri="{FF2B5EF4-FFF2-40B4-BE49-F238E27FC236}">
                <a16:creationId xmlns:a16="http://schemas.microsoft.com/office/drawing/2014/main" id="{63B98478-F9C4-71B2-25C5-BDBA09A2BF4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080356"/>
            <a:ext cx="12191999" cy="4697285"/>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5" action="ppaction://hlinksldjump" highlightClick="1"/>
            <a:extLst>
              <a:ext uri="{FF2B5EF4-FFF2-40B4-BE49-F238E27FC236}">
                <a16:creationId xmlns:a16="http://schemas.microsoft.com/office/drawing/2014/main" id="{6D79ADCA-AFAA-A2E7-0098-8368976F4D25}"/>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7885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lymphatic and immune system</a:t>
            </a:r>
            <a:br>
              <a:rPr lang="en-AU" dirty="0"/>
            </a:br>
            <a:r>
              <a:rPr lang="en-US" sz="2700" dirty="0"/>
              <a:t>The immune system: Innate defense system</a:t>
            </a:r>
            <a:endParaRPr lang="en-AU" sz="2700" dirty="0"/>
          </a:p>
        </p:txBody>
      </p:sp>
      <p:pic>
        <p:nvPicPr>
          <p:cNvPr id="2050" name="Picture 2" descr="What are all types of phagocytes (and their specific functions)? - Quora">
            <a:extLst>
              <a:ext uri="{FF2B5EF4-FFF2-40B4-BE49-F238E27FC236}">
                <a16:creationId xmlns:a16="http://schemas.microsoft.com/office/drawing/2014/main" id="{496BAD7D-76E2-5BF1-F22F-D1E04C23A1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88987" y="870857"/>
            <a:ext cx="4401485" cy="2931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8B8D60A-0498-EDDD-9D82-B36226716B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39856" y="3914886"/>
            <a:ext cx="5052144" cy="2642803"/>
          </a:xfrm>
          <a:prstGeom prst="rect">
            <a:avLst/>
          </a:prstGeom>
        </p:spPr>
      </p:pic>
      <p:sp>
        <p:nvSpPr>
          <p:cNvPr id="3" name="TextBox 2">
            <a:extLst>
              <a:ext uri="{FF2B5EF4-FFF2-40B4-BE49-F238E27FC236}">
                <a16:creationId xmlns:a16="http://schemas.microsoft.com/office/drawing/2014/main" id="{FA470A10-3DAF-FB0F-D076-A6EE26FECAD7}"/>
              </a:ext>
            </a:extLst>
          </p:cNvPr>
          <p:cNvSpPr txBox="1"/>
          <p:nvPr/>
        </p:nvSpPr>
        <p:spPr>
          <a:xfrm>
            <a:off x="0" y="993545"/>
            <a:ext cx="7487230" cy="4493538"/>
          </a:xfrm>
          <a:prstGeom prst="rect">
            <a:avLst/>
          </a:prstGeom>
          <a:noFill/>
        </p:spPr>
        <p:txBody>
          <a:bodyPr wrap="square">
            <a:spAutoFit/>
          </a:bodyPr>
          <a:lstStyle/>
          <a:p>
            <a:pPr marL="457200" indent="-457200">
              <a:buFont typeface="Arial" panose="020B0604020202020204" pitchFamily="34" charset="0"/>
              <a:buChar char="•"/>
            </a:pPr>
            <a:r>
              <a:rPr lang="en-US" sz="2200" dirty="0"/>
              <a:t>The skin and mucous membranes form the first line of defense against harmful microorganisms.</a:t>
            </a:r>
          </a:p>
          <a:p>
            <a:pPr marL="457200" indent="-457200">
              <a:buFont typeface="Arial" panose="020B0604020202020204" pitchFamily="34" charset="0"/>
              <a:buChar char="•"/>
            </a:pPr>
            <a:r>
              <a:rPr lang="en-US" sz="2200" dirty="0"/>
              <a:t>Skin's keratin layer acts as a physical barrier, while mucous membranes produce protective secretions.</a:t>
            </a:r>
          </a:p>
          <a:p>
            <a:pPr marL="457200" indent="-457200">
              <a:buFont typeface="Arial" panose="020B0604020202020204" pitchFamily="34" charset="0"/>
              <a:buChar char="•"/>
            </a:pPr>
            <a:r>
              <a:rPr lang="en-US" sz="2200" dirty="0"/>
              <a:t>Secretions include:</a:t>
            </a:r>
          </a:p>
          <a:p>
            <a:pPr marL="457200" indent="-457200">
              <a:buFont typeface="+mj-lt"/>
              <a:buAutoNum type="arabicPeriod"/>
            </a:pPr>
            <a:r>
              <a:rPr lang="en-US" sz="2200" b="1" dirty="0"/>
              <a:t>Phagocytes</a:t>
            </a:r>
            <a:r>
              <a:rPr lang="en-US" sz="2200" dirty="0"/>
              <a:t>, which are cells that engulf and digest foreign pathogens. Present in every organ and include white blood cells and neutrophils.</a:t>
            </a:r>
          </a:p>
          <a:p>
            <a:pPr marL="457200" indent="-457200">
              <a:buFont typeface="+mj-lt"/>
              <a:buAutoNum type="arabicPeriod"/>
            </a:pPr>
            <a:r>
              <a:rPr lang="en-US" sz="2200" b="1" dirty="0"/>
              <a:t>Natural killer cells (NK) </a:t>
            </a:r>
            <a:r>
              <a:rPr lang="en-US" sz="2200" dirty="0"/>
              <a:t>are specialised lymphocytes that patrol the body and target cancerous or virus-infected cells. NK cells identify foreign cells and release chemicals to disintegrate their membrane nucleus, effectively destroying them.</a:t>
            </a:r>
          </a:p>
        </p:txBody>
      </p:sp>
      <p:pic>
        <p:nvPicPr>
          <p:cNvPr id="9" name="Picture 8">
            <a:extLst>
              <a:ext uri="{FF2B5EF4-FFF2-40B4-BE49-F238E27FC236}">
                <a16:creationId xmlns:a16="http://schemas.microsoft.com/office/drawing/2014/main" id="{411F1575-3132-14A8-2157-5DA759D5DC2C}"/>
              </a:ext>
            </a:extLst>
          </p:cNvPr>
          <p:cNvPicPr>
            <a:picLocks noChangeAspect="1"/>
          </p:cNvPicPr>
          <p:nvPr/>
        </p:nvPicPr>
        <p:blipFill>
          <a:blip r:embed="rId6"/>
          <a:stretch>
            <a:fillRect/>
          </a:stretch>
        </p:blipFill>
        <p:spPr>
          <a:xfrm>
            <a:off x="1518477" y="5210887"/>
            <a:ext cx="1143160" cy="1505160"/>
          </a:xfrm>
          <a:prstGeom prst="rect">
            <a:avLst/>
          </a:prstGeom>
        </p:spPr>
      </p:pic>
      <p:pic>
        <p:nvPicPr>
          <p:cNvPr id="11" name="Picture 10">
            <a:extLst>
              <a:ext uri="{FF2B5EF4-FFF2-40B4-BE49-F238E27FC236}">
                <a16:creationId xmlns:a16="http://schemas.microsoft.com/office/drawing/2014/main" id="{85C21FDF-64C2-AC2E-856E-3510E3D59145}"/>
              </a:ext>
            </a:extLst>
          </p:cNvPr>
          <p:cNvPicPr>
            <a:picLocks noChangeAspect="1"/>
          </p:cNvPicPr>
          <p:nvPr/>
        </p:nvPicPr>
        <p:blipFill>
          <a:blip r:embed="rId7"/>
          <a:stretch>
            <a:fillRect/>
          </a:stretch>
        </p:blipFill>
        <p:spPr>
          <a:xfrm>
            <a:off x="2661637" y="5210887"/>
            <a:ext cx="1076475" cy="1562318"/>
          </a:xfrm>
          <a:prstGeom prst="rect">
            <a:avLst/>
          </a:prstGeom>
        </p:spPr>
      </p:pic>
      <p:sp>
        <p:nvSpPr>
          <p:cNvPr id="4" name="Action Button: Return 3">
            <a:hlinkClick r:id="rId8" action="ppaction://hlinksldjump" highlightClick="1"/>
            <a:extLst>
              <a:ext uri="{FF2B5EF4-FFF2-40B4-BE49-F238E27FC236}">
                <a16:creationId xmlns:a16="http://schemas.microsoft.com/office/drawing/2014/main" id="{5CA95476-6909-8936-2987-A6B78237737A}"/>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9436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lymphatic and immune system</a:t>
            </a:r>
            <a:br>
              <a:rPr lang="en-AU" dirty="0"/>
            </a:br>
            <a:r>
              <a:rPr lang="en-US" sz="2700" dirty="0"/>
              <a:t>The immune system: The inflammatory response</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758714"/>
            <a:ext cx="12192000" cy="3816429"/>
          </a:xfrm>
          <a:prstGeom prst="rect">
            <a:avLst/>
          </a:prstGeom>
          <a:noFill/>
        </p:spPr>
        <p:txBody>
          <a:bodyPr wrap="square">
            <a:spAutoFit/>
          </a:bodyPr>
          <a:lstStyle/>
          <a:p>
            <a:pPr marL="457200" indent="-457200">
              <a:buFont typeface="Arial" panose="020B0604020202020204" pitchFamily="34" charset="0"/>
              <a:buChar char="•"/>
            </a:pPr>
            <a:r>
              <a:rPr lang="en-US" sz="2200" dirty="0"/>
              <a:t>The inflammatory response is activated when body tissues are injured, such as by physical trauma or infection.</a:t>
            </a:r>
          </a:p>
          <a:p>
            <a:pPr marL="457200" indent="-457200">
              <a:buFont typeface="Arial" panose="020B0604020202020204" pitchFamily="34" charset="0"/>
              <a:buChar char="•"/>
            </a:pPr>
            <a:r>
              <a:rPr lang="en-US" sz="2200" dirty="0"/>
              <a:t>Symptoms include swelling, redness, heat, and pain in the affected area.</a:t>
            </a:r>
          </a:p>
          <a:p>
            <a:pPr marL="457200" indent="-457200">
              <a:buFont typeface="Arial" panose="020B0604020202020204" pitchFamily="34" charset="0"/>
              <a:buChar char="•"/>
            </a:pPr>
            <a:r>
              <a:rPr lang="en-US" sz="2200" dirty="0"/>
              <a:t>Injured cells release inflammatory chemicals, triggering blood vessel dilation and attracting phagocytes.</a:t>
            </a:r>
          </a:p>
          <a:p>
            <a:pPr marL="457200" indent="-457200">
              <a:buFont typeface="Arial" panose="020B0604020202020204" pitchFamily="34" charset="0"/>
              <a:buChar char="•"/>
            </a:pPr>
            <a:r>
              <a:rPr lang="en-US" sz="2200" dirty="0"/>
              <a:t>Dilation increases blood flow, causing redness and heat, while swelling activates pain receptors.</a:t>
            </a:r>
          </a:p>
          <a:p>
            <a:pPr marL="457200" indent="-457200">
              <a:buFont typeface="Arial" panose="020B0604020202020204" pitchFamily="34" charset="0"/>
              <a:buChar char="•"/>
            </a:pPr>
            <a:r>
              <a:rPr lang="en-US" sz="2200" dirty="0"/>
              <a:t>Inflammation prevents further damage and initiates the repair process.</a:t>
            </a:r>
          </a:p>
          <a:p>
            <a:pPr marL="457200" indent="-457200">
              <a:buFont typeface="Arial" panose="020B0604020202020204" pitchFamily="34" charset="0"/>
              <a:buChar char="•"/>
            </a:pPr>
            <a:r>
              <a:rPr lang="en-US" sz="2200" b="1" dirty="0"/>
              <a:t>Fever</a:t>
            </a:r>
            <a:r>
              <a:rPr lang="en-US" sz="2200" dirty="0"/>
              <a:t> is the body's response to foreign microorganisms, involving an abnormally high body temperature.</a:t>
            </a:r>
          </a:p>
          <a:p>
            <a:pPr marL="457200" indent="-457200">
              <a:buFont typeface="Arial" panose="020B0604020202020204" pitchFamily="34" charset="0"/>
              <a:buChar char="•"/>
            </a:pPr>
            <a:r>
              <a:rPr lang="en-US" sz="2200" dirty="0"/>
              <a:t>Fever is regulated by the hypothalamus and can be beneficial as it stimulates immune responses and speeds up the repair process.</a:t>
            </a:r>
          </a:p>
          <a:p>
            <a:endParaRPr lang="en-US" sz="2200" dirty="0"/>
          </a:p>
        </p:txBody>
      </p:sp>
      <p:pic>
        <p:nvPicPr>
          <p:cNvPr id="4098" name="Picture 2">
            <a:extLst>
              <a:ext uri="{FF2B5EF4-FFF2-40B4-BE49-F238E27FC236}">
                <a16:creationId xmlns:a16="http://schemas.microsoft.com/office/drawing/2014/main" id="{B1BA5F61-2311-440B-D495-2F186317034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87661" y="3847119"/>
            <a:ext cx="5472339" cy="3027251"/>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5" action="ppaction://hlinksldjump" highlightClick="1"/>
            <a:extLst>
              <a:ext uri="{FF2B5EF4-FFF2-40B4-BE49-F238E27FC236}">
                <a16:creationId xmlns:a16="http://schemas.microsoft.com/office/drawing/2014/main" id="{ECCF7462-85BF-E30F-4A5F-522D424C4AED}"/>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174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lymphatic and immune system</a:t>
            </a:r>
            <a:br>
              <a:rPr lang="en-AU" dirty="0"/>
            </a:br>
            <a:r>
              <a:rPr lang="en-US" sz="2700" dirty="0"/>
              <a:t>Adaptive defence system</a:t>
            </a:r>
            <a:endParaRPr lang="en-AU" sz="2700" dirty="0"/>
          </a:p>
        </p:txBody>
      </p:sp>
      <p:pic>
        <p:nvPicPr>
          <p:cNvPr id="7" name="Picture 6">
            <a:extLst>
              <a:ext uri="{FF2B5EF4-FFF2-40B4-BE49-F238E27FC236}">
                <a16:creationId xmlns:a16="http://schemas.microsoft.com/office/drawing/2014/main" id="{F8E549C4-F0C1-358A-FE18-BCDBA1B3E4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3896" y="1065910"/>
            <a:ext cx="6647543" cy="4991805"/>
          </a:xfrm>
          <a:prstGeom prst="rect">
            <a:avLst/>
          </a:prstGeom>
        </p:spPr>
      </p:pic>
      <p:sp>
        <p:nvSpPr>
          <p:cNvPr id="3" name="TextBox 2">
            <a:extLst>
              <a:ext uri="{FF2B5EF4-FFF2-40B4-BE49-F238E27FC236}">
                <a16:creationId xmlns:a16="http://schemas.microsoft.com/office/drawing/2014/main" id="{FA470A10-3DAF-FB0F-D076-A6EE26FECAD7}"/>
              </a:ext>
            </a:extLst>
          </p:cNvPr>
          <p:cNvSpPr txBox="1"/>
          <p:nvPr/>
        </p:nvSpPr>
        <p:spPr>
          <a:xfrm>
            <a:off x="10561" y="1149367"/>
            <a:ext cx="8856750" cy="4493538"/>
          </a:xfrm>
          <a:prstGeom prst="rect">
            <a:avLst/>
          </a:prstGeom>
          <a:noFill/>
        </p:spPr>
        <p:txBody>
          <a:bodyPr wrap="square">
            <a:spAutoFit/>
          </a:bodyPr>
          <a:lstStyle/>
          <a:p>
            <a:pPr marL="457200" indent="-457200">
              <a:buFont typeface="Arial" panose="020B0604020202020204" pitchFamily="34" charset="0"/>
              <a:buChar char="•"/>
            </a:pPr>
            <a:r>
              <a:rPr lang="en-US" sz="2200" dirty="0"/>
              <a:t>The adaptive defense system is the body's third line of defense, involving lymphocyte and macrophage cells.</a:t>
            </a:r>
          </a:p>
          <a:p>
            <a:pPr marL="457200" indent="-457200">
              <a:buFont typeface="Arial" panose="020B0604020202020204" pitchFamily="34" charset="0"/>
              <a:buChar char="•"/>
            </a:pPr>
            <a:r>
              <a:rPr lang="en-US" sz="2200" dirty="0"/>
              <a:t>Specialised lymphocytes, </a:t>
            </a:r>
            <a:r>
              <a:rPr lang="en-US" sz="2200" b="1" dirty="0"/>
              <a:t>B cells,</a:t>
            </a:r>
            <a:r>
              <a:rPr lang="en-US" sz="2200" dirty="0"/>
              <a:t> and </a:t>
            </a:r>
            <a:r>
              <a:rPr lang="en-US" sz="2200" b="1" dirty="0"/>
              <a:t>T cells </a:t>
            </a:r>
            <a:r>
              <a:rPr lang="en-US" sz="2200" dirty="0"/>
              <a:t>play a crucial role in this system.</a:t>
            </a:r>
          </a:p>
          <a:p>
            <a:pPr marL="457200" indent="-457200">
              <a:buFont typeface="Arial" panose="020B0604020202020204" pitchFamily="34" charset="0"/>
              <a:buChar char="•"/>
            </a:pPr>
            <a:r>
              <a:rPr lang="en-US" sz="2200" dirty="0"/>
              <a:t>It </a:t>
            </a:r>
            <a:r>
              <a:rPr lang="en-US" sz="2200" dirty="0" err="1"/>
              <a:t>recognises</a:t>
            </a:r>
            <a:r>
              <a:rPr lang="en-US" sz="2200" dirty="0"/>
              <a:t> foreign molecules (antigens) and works to inactivate or destroy them.</a:t>
            </a:r>
          </a:p>
          <a:p>
            <a:pPr marL="457200" indent="-457200">
              <a:buFont typeface="Arial" panose="020B0604020202020204" pitchFamily="34" charset="0"/>
              <a:buChar char="•"/>
            </a:pPr>
            <a:r>
              <a:rPr lang="en-US" sz="2200" dirty="0"/>
              <a:t>The adaptive defense system protects against a wide variety of pathogens and abnormal body cells.</a:t>
            </a:r>
          </a:p>
          <a:p>
            <a:pPr marL="457200" indent="-457200">
              <a:buFont typeface="Arial" panose="020B0604020202020204" pitchFamily="34" charset="0"/>
              <a:buChar char="•"/>
            </a:pPr>
            <a:r>
              <a:rPr lang="en-US" sz="2200" dirty="0"/>
              <a:t>Malfunctioning of this system can lead to serious diseases like cancer.</a:t>
            </a:r>
          </a:p>
          <a:p>
            <a:pPr marL="457200" indent="-457200">
              <a:buFont typeface="Arial" panose="020B0604020202020204" pitchFamily="34" charset="0"/>
              <a:buChar char="•"/>
            </a:pPr>
            <a:r>
              <a:rPr lang="en-US" sz="2200" dirty="0"/>
              <a:t>It requires encountering the antigen before mounting a response, and subsequent encounters lead to stronger responses.</a:t>
            </a:r>
          </a:p>
          <a:p>
            <a:pPr marL="457200" indent="-457200">
              <a:buFont typeface="Arial" panose="020B0604020202020204" pitchFamily="34" charset="0"/>
              <a:buChar char="•"/>
            </a:pPr>
            <a:r>
              <a:rPr lang="en-US" sz="2200" dirty="0"/>
              <a:t>Specialised proteins called antibodies protect against future attacks by the same antigen.</a:t>
            </a:r>
          </a:p>
        </p:txBody>
      </p:sp>
      <p:sp>
        <p:nvSpPr>
          <p:cNvPr id="4" name="Action Button: Return 3">
            <a:hlinkClick r:id="rId5" action="ppaction://hlinksldjump" highlightClick="1"/>
            <a:extLst>
              <a:ext uri="{FF2B5EF4-FFF2-40B4-BE49-F238E27FC236}">
                <a16:creationId xmlns:a16="http://schemas.microsoft.com/office/drawing/2014/main" id="{86ECAB3B-9CF0-F82E-D1FC-85E4CDC04C71}"/>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43927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lymphatic and immune system</a:t>
            </a:r>
            <a:br>
              <a:rPr lang="en-AU" dirty="0"/>
            </a:br>
            <a:r>
              <a:rPr lang="en-US" sz="2700" dirty="0"/>
              <a:t>Adaptive defence system: Lymphocyte</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758714"/>
            <a:ext cx="12192000" cy="1446550"/>
          </a:xfrm>
          <a:prstGeom prst="rect">
            <a:avLst/>
          </a:prstGeom>
          <a:noFill/>
        </p:spPr>
        <p:txBody>
          <a:bodyPr wrap="square">
            <a:spAutoFit/>
          </a:bodyPr>
          <a:lstStyle/>
          <a:p>
            <a:pPr marL="457200" indent="-457200">
              <a:buFont typeface="+mj-lt"/>
              <a:buAutoNum type="arabicPeriod"/>
            </a:pPr>
            <a:r>
              <a:rPr lang="en-US" sz="2200" b="1" dirty="0"/>
              <a:t>Lymphocyte</a:t>
            </a:r>
            <a:r>
              <a:rPr lang="en-US" sz="2200" dirty="0"/>
              <a:t>s are produced in the bone marrow and can develop into T-cells or B-cells.</a:t>
            </a:r>
          </a:p>
          <a:p>
            <a:pPr marL="457200" indent="-457200">
              <a:buFont typeface="Arial" panose="020B0604020202020204" pitchFamily="34" charset="0"/>
              <a:buChar char="•"/>
            </a:pPr>
            <a:r>
              <a:rPr lang="en-US" sz="2200" dirty="0"/>
              <a:t>T-cells mature in the thymus and recognise specific foreign antigens, while B-cells mature in the bone marrow and secrete antibodies to destroy antigens.</a:t>
            </a:r>
          </a:p>
          <a:p>
            <a:pPr marL="457200" indent="-457200">
              <a:buFont typeface="Arial" panose="020B0604020202020204" pitchFamily="34" charset="0"/>
              <a:buChar char="•"/>
            </a:pPr>
            <a:r>
              <a:rPr lang="en-US" sz="2200" dirty="0"/>
              <a:t>Both types of cells circulate in the blood, ready to respond to immune challenges.</a:t>
            </a:r>
          </a:p>
        </p:txBody>
      </p:sp>
      <p:pic>
        <p:nvPicPr>
          <p:cNvPr id="6" name="Picture 5">
            <a:extLst>
              <a:ext uri="{FF2B5EF4-FFF2-40B4-BE49-F238E27FC236}">
                <a16:creationId xmlns:a16="http://schemas.microsoft.com/office/drawing/2014/main" id="{5BD3EAB3-B17E-279F-5052-D98D2A0281F5}"/>
              </a:ext>
            </a:extLst>
          </p:cNvPr>
          <p:cNvPicPr>
            <a:picLocks noChangeAspect="1"/>
          </p:cNvPicPr>
          <p:nvPr/>
        </p:nvPicPr>
        <p:blipFill>
          <a:blip r:embed="rId4"/>
          <a:stretch>
            <a:fillRect/>
          </a:stretch>
        </p:blipFill>
        <p:spPr>
          <a:xfrm>
            <a:off x="274512" y="2392665"/>
            <a:ext cx="11526859" cy="4124901"/>
          </a:xfrm>
          <a:prstGeom prst="rect">
            <a:avLst/>
          </a:prstGeom>
        </p:spPr>
      </p:pic>
      <p:sp>
        <p:nvSpPr>
          <p:cNvPr id="4" name="Action Button: Return 3">
            <a:hlinkClick r:id="rId5" action="ppaction://hlinksldjump" highlightClick="1"/>
            <a:extLst>
              <a:ext uri="{FF2B5EF4-FFF2-40B4-BE49-F238E27FC236}">
                <a16:creationId xmlns:a16="http://schemas.microsoft.com/office/drawing/2014/main" id="{F8ABDF37-6E45-DF8C-F470-201FCF88FDDB}"/>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2623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lymphatic and immune system</a:t>
            </a:r>
            <a:br>
              <a:rPr lang="en-AU" dirty="0"/>
            </a:br>
            <a:r>
              <a:rPr lang="en-US" sz="2700" dirty="0"/>
              <a:t>Adaptive defence system: Macrophages Antigens Antibodies</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758714"/>
            <a:ext cx="12192000" cy="3816429"/>
          </a:xfrm>
          <a:prstGeom prst="rect">
            <a:avLst/>
          </a:prstGeom>
          <a:noFill/>
        </p:spPr>
        <p:txBody>
          <a:bodyPr wrap="square">
            <a:spAutoFit/>
          </a:bodyPr>
          <a:lstStyle/>
          <a:p>
            <a:r>
              <a:rPr lang="en-US" sz="2200" b="1" dirty="0"/>
              <a:t>2. Macrophages</a:t>
            </a:r>
            <a:r>
              <a:rPr lang="en-US" sz="2200" dirty="0"/>
              <a:t> are abundant in lymphoid organs and connective tissue, responsible for engulfing foreign particles and presenting antigen fragments to T-cells.</a:t>
            </a:r>
          </a:p>
          <a:p>
            <a:pPr marL="457200" indent="-457200">
              <a:buFont typeface="Arial" panose="020B0604020202020204" pitchFamily="34" charset="0"/>
              <a:buChar char="•"/>
            </a:pPr>
            <a:r>
              <a:rPr lang="en-US" sz="2200" dirty="0"/>
              <a:t>They secrete proteins that activate T-cells to carry out their functions.</a:t>
            </a:r>
          </a:p>
          <a:p>
            <a:r>
              <a:rPr lang="en-US" sz="2200" b="1" dirty="0"/>
              <a:t>3. Antigens</a:t>
            </a:r>
            <a:r>
              <a:rPr lang="en-US" sz="2200" dirty="0"/>
              <a:t> are substances capable of activating the immune system, recognized as foreign molecules by the body.</a:t>
            </a:r>
          </a:p>
          <a:p>
            <a:pPr marL="457200" indent="-457200">
              <a:buFont typeface="Arial" panose="020B0604020202020204" pitchFamily="34" charset="0"/>
              <a:buChar char="•"/>
            </a:pPr>
            <a:r>
              <a:rPr lang="en-US" sz="2200" dirty="0"/>
              <a:t>Antigens can be proteins, large carbohydrate molecules, or foreign particles like bacteria, pollen, fungi, viruses, chemicals, and animal fur.</a:t>
            </a:r>
          </a:p>
          <a:p>
            <a:pPr marL="457200" indent="-457200">
              <a:buFont typeface="Arial" panose="020B0604020202020204" pitchFamily="34" charset="0"/>
              <a:buChar char="•"/>
            </a:pPr>
            <a:r>
              <a:rPr lang="en-US" sz="2200" dirty="0"/>
              <a:t>Self-antigens are proteins found in our own cells, while non-self antigens are foreign substances.</a:t>
            </a:r>
          </a:p>
          <a:p>
            <a:pPr marL="457200" indent="-457200">
              <a:buFont typeface="Arial" panose="020B0604020202020204" pitchFamily="34" charset="0"/>
              <a:buChar char="•"/>
            </a:pPr>
            <a:r>
              <a:rPr lang="en-US" sz="2200" dirty="0"/>
              <a:t>Allergic reactions occur when the body mistakes harmless substances for antigens and mounts an attack.</a:t>
            </a:r>
          </a:p>
          <a:p>
            <a:r>
              <a:rPr lang="en-US" sz="2200" b="1" dirty="0"/>
              <a:t>4. Antibodies</a:t>
            </a:r>
            <a:r>
              <a:rPr lang="en-US" sz="2200" dirty="0"/>
              <a:t>, secreted by B cells, are produced in response to various antigens and come in different classes with diverse functions.</a:t>
            </a:r>
          </a:p>
        </p:txBody>
      </p:sp>
      <p:pic>
        <p:nvPicPr>
          <p:cNvPr id="6148" name="Picture 4" descr="antibodies and B cells ...">
            <a:extLst>
              <a:ext uri="{FF2B5EF4-FFF2-40B4-BE49-F238E27FC236}">
                <a16:creationId xmlns:a16="http://schemas.microsoft.com/office/drawing/2014/main" id="{D13C9354-0F9E-CA1C-CD97-FA4E62A1545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262" y="4266956"/>
            <a:ext cx="4568824" cy="259104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acrophages">
            <a:extLst>
              <a:ext uri="{FF2B5EF4-FFF2-40B4-BE49-F238E27FC236}">
                <a16:creationId xmlns:a16="http://schemas.microsoft.com/office/drawing/2014/main" id="{FB074AD0-79A7-6E1C-BFFB-FCFAAB45FE6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3575" y="4473599"/>
            <a:ext cx="4568824" cy="2402571"/>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6" action="ppaction://hlinksldjump" highlightClick="1"/>
            <a:extLst>
              <a:ext uri="{FF2B5EF4-FFF2-40B4-BE49-F238E27FC236}">
                <a16:creationId xmlns:a16="http://schemas.microsoft.com/office/drawing/2014/main" id="{F100AEC4-485C-DAF8-5B48-A5D83D5F0600}"/>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357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DD65FC1-84C8-9D44-A4B1-A031CEF4D3E8}"/>
              </a:ext>
            </a:extLst>
          </p:cNvPr>
          <p:cNvPicPr>
            <a:picLocks noChangeAspect="1"/>
          </p:cNvPicPr>
          <p:nvPr/>
        </p:nvPicPr>
        <p:blipFill>
          <a:blip r:embed="rId2"/>
          <a:stretch>
            <a:fillRect/>
          </a:stretch>
        </p:blipFill>
        <p:spPr>
          <a:xfrm>
            <a:off x="21707" y="-1"/>
            <a:ext cx="12151089" cy="6858001"/>
          </a:xfrm>
          <a:prstGeom prst="rect">
            <a:avLst/>
          </a:prstGeom>
        </p:spPr>
      </p:pic>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0" y="705463"/>
            <a:ext cx="12192000" cy="707886"/>
          </a:xfrm>
          <a:prstGeom prst="rect">
            <a:avLst/>
          </a:prstGeom>
          <a:noFill/>
        </p:spPr>
        <p:txBody>
          <a:bodyPr wrap="square">
            <a:spAutoFit/>
          </a:bodyPr>
          <a:lstStyle/>
          <a:p>
            <a:r>
              <a:rPr lang="en-US" sz="2000" dirty="0">
                <a:solidFill>
                  <a:srgbClr val="0070C0"/>
                </a:solidFill>
              </a:rPr>
              <a:t>Using the information you have just learnt about the lymphatic and immune systems complete the following task by filling in the blanks with the words from the word bank below.</a:t>
            </a:r>
          </a:p>
        </p:txBody>
      </p:sp>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2100512" y="54179"/>
            <a:ext cx="8481262" cy="840266"/>
          </a:xfrm>
        </p:spPr>
        <p:txBody>
          <a:bodyPr>
            <a:normAutofit fontScale="90000"/>
          </a:bodyPr>
          <a:lstStyle/>
          <a:p>
            <a:r>
              <a:rPr lang="en-US" dirty="0"/>
              <a:t>12. Quiz - the lymphatic and immune system</a:t>
            </a:r>
            <a:endParaRPr lang="en-AU" dirty="0"/>
          </a:p>
        </p:txBody>
      </p:sp>
      <p:sp>
        <p:nvSpPr>
          <p:cNvPr id="7" name="TextBox 6">
            <a:extLst>
              <a:ext uri="{FF2B5EF4-FFF2-40B4-BE49-F238E27FC236}">
                <a16:creationId xmlns:a16="http://schemas.microsoft.com/office/drawing/2014/main" id="{6CA55535-D052-A8FF-F0D8-8ABE15BDFEDB}"/>
              </a:ext>
            </a:extLst>
          </p:cNvPr>
          <p:cNvSpPr txBox="1"/>
          <p:nvPr/>
        </p:nvSpPr>
        <p:spPr>
          <a:xfrm>
            <a:off x="0" y="3085787"/>
            <a:ext cx="12192000" cy="3477875"/>
          </a:xfrm>
          <a:prstGeom prst="rect">
            <a:avLst/>
          </a:prstGeom>
          <a:noFill/>
        </p:spPr>
        <p:txBody>
          <a:bodyPr wrap="square">
            <a:spAutoFit/>
          </a:bodyPr>
          <a:lstStyle/>
          <a:p>
            <a:r>
              <a:rPr lang="en-US" sz="2000" dirty="0">
                <a:solidFill>
                  <a:srgbClr val="0070C0"/>
                </a:solidFill>
              </a:rPr>
              <a:t>1. Structures of the lymphatic system include  </a:t>
            </a:r>
            <a:r>
              <a:rPr lang="en-US" sz="2000" u="sng" dirty="0"/>
              <a:t>   Lymphatic vessels   </a:t>
            </a:r>
            <a:r>
              <a:rPr lang="en-US" sz="2000" dirty="0">
                <a:solidFill>
                  <a:srgbClr val="0070C0"/>
                </a:solidFill>
              </a:rPr>
              <a:t> (2 words) and </a:t>
            </a:r>
            <a:r>
              <a:rPr lang="en-US" sz="2000" u="sng" dirty="0"/>
              <a:t>  Lymph nodes </a:t>
            </a:r>
            <a:r>
              <a:rPr lang="en-US" sz="2000" dirty="0">
                <a:solidFill>
                  <a:srgbClr val="0070C0"/>
                </a:solidFill>
              </a:rPr>
              <a:t>. (2 words).</a:t>
            </a:r>
          </a:p>
          <a:p>
            <a:r>
              <a:rPr lang="en-US" sz="2000" dirty="0">
                <a:solidFill>
                  <a:srgbClr val="0070C0"/>
                </a:solidFill>
              </a:rPr>
              <a:t>2. </a:t>
            </a:r>
            <a:r>
              <a:rPr lang="en-US" sz="2000" u="sng" dirty="0"/>
              <a:t>   Interstitial fluid   </a:t>
            </a:r>
            <a:r>
              <a:rPr lang="en-US" sz="2000" dirty="0">
                <a:solidFill>
                  <a:srgbClr val="0070C0"/>
                </a:solidFill>
              </a:rPr>
              <a:t> (2 words) is found outside the exterior of our cells and contains thousands of ingredients.</a:t>
            </a:r>
          </a:p>
          <a:p>
            <a:r>
              <a:rPr lang="en-US" sz="2000" dirty="0">
                <a:solidFill>
                  <a:srgbClr val="0070C0"/>
                </a:solidFill>
              </a:rPr>
              <a:t>3. The build-up of fluid in our cells is called </a:t>
            </a:r>
            <a:r>
              <a:rPr lang="en-US" sz="2000" u="sng" dirty="0"/>
              <a:t>   Edema  </a:t>
            </a:r>
            <a:r>
              <a:rPr lang="en-US" sz="2000" u="sng" dirty="0">
                <a:solidFill>
                  <a:srgbClr val="0070C0"/>
                </a:solidFill>
              </a:rPr>
              <a:t> </a:t>
            </a:r>
            <a:r>
              <a:rPr lang="en-US" sz="2000" dirty="0">
                <a:solidFill>
                  <a:srgbClr val="0070C0"/>
                </a:solidFill>
              </a:rPr>
              <a:t>.</a:t>
            </a:r>
          </a:p>
          <a:p>
            <a:r>
              <a:rPr lang="en-US" sz="2000" dirty="0">
                <a:solidFill>
                  <a:srgbClr val="0070C0"/>
                </a:solidFill>
              </a:rPr>
              <a:t>4. Lymphoid tissues and organs contain </a:t>
            </a:r>
            <a:r>
              <a:rPr lang="en-US" sz="2000" u="sng" dirty="0"/>
              <a:t>   Macrophages   </a:t>
            </a:r>
            <a:r>
              <a:rPr lang="en-US" sz="2000" u="sng" dirty="0">
                <a:solidFill>
                  <a:srgbClr val="0070C0"/>
                </a:solidFill>
              </a:rPr>
              <a:t>.</a:t>
            </a:r>
          </a:p>
          <a:p>
            <a:r>
              <a:rPr lang="en-US" sz="2000" dirty="0">
                <a:solidFill>
                  <a:srgbClr val="0070C0"/>
                </a:solidFill>
              </a:rPr>
              <a:t>5. Lymph nodes are glands that work like filters to remove foreign organisms. Large nodes are found in your </a:t>
            </a:r>
            <a:r>
              <a:rPr lang="en-US" sz="2000" u="sng" dirty="0"/>
              <a:t>  Neck  </a:t>
            </a:r>
            <a:r>
              <a:rPr lang="en-US" sz="2000" dirty="0">
                <a:solidFill>
                  <a:srgbClr val="0070C0"/>
                </a:solidFill>
              </a:rPr>
              <a:t>, </a:t>
            </a:r>
            <a:r>
              <a:rPr lang="en-US" sz="2000" u="sng" dirty="0"/>
              <a:t>  Groin  </a:t>
            </a:r>
            <a:r>
              <a:rPr lang="en-US" sz="2000" dirty="0">
                <a:solidFill>
                  <a:srgbClr val="0070C0"/>
                </a:solidFill>
              </a:rPr>
              <a:t>, and </a:t>
            </a:r>
            <a:r>
              <a:rPr lang="en-US" sz="2000" u="sng" dirty="0"/>
              <a:t>  Underarm   </a:t>
            </a:r>
            <a:r>
              <a:rPr lang="en-US" sz="2000" dirty="0">
                <a:solidFill>
                  <a:srgbClr val="0070C0"/>
                </a:solidFill>
              </a:rPr>
              <a:t>.</a:t>
            </a:r>
          </a:p>
          <a:p>
            <a:r>
              <a:rPr lang="en-US" sz="2000" dirty="0">
                <a:solidFill>
                  <a:srgbClr val="0070C0"/>
                </a:solidFill>
              </a:rPr>
              <a:t>6. The </a:t>
            </a:r>
            <a:r>
              <a:rPr lang="en-US" sz="2000" u="sng" dirty="0"/>
              <a:t>  Spleen    </a:t>
            </a:r>
            <a:r>
              <a:rPr lang="en-US" sz="2000" dirty="0">
                <a:solidFill>
                  <a:srgbClr val="0070C0"/>
                </a:solidFill>
              </a:rPr>
              <a:t>provides a site for lymphocyte activity and gets rid of old red blood cells. </a:t>
            </a:r>
          </a:p>
          <a:p>
            <a:r>
              <a:rPr lang="en-US" sz="2000" dirty="0">
                <a:solidFill>
                  <a:srgbClr val="0070C0"/>
                </a:solidFill>
              </a:rPr>
              <a:t>7. The </a:t>
            </a:r>
            <a:r>
              <a:rPr lang="en-US" sz="2000" u="sng" dirty="0"/>
              <a:t>   Adaptive defence   </a:t>
            </a:r>
            <a:r>
              <a:rPr lang="en-US" sz="2000" dirty="0">
                <a:solidFill>
                  <a:srgbClr val="0070C0"/>
                </a:solidFill>
              </a:rPr>
              <a:t>(2 words) system must first encounter a foreign organism before it can protect the body.</a:t>
            </a:r>
          </a:p>
          <a:p>
            <a:r>
              <a:rPr lang="en-US" sz="2000" dirty="0">
                <a:solidFill>
                  <a:srgbClr val="0070C0"/>
                </a:solidFill>
              </a:rPr>
              <a:t>8. White blood cells and neutrophils are types of </a:t>
            </a:r>
            <a:r>
              <a:rPr lang="en-US" sz="2000" u="sng" dirty="0"/>
              <a:t>  Phagocytes   </a:t>
            </a:r>
            <a:r>
              <a:rPr lang="en-US" sz="2000" dirty="0">
                <a:solidFill>
                  <a:srgbClr val="0070C0"/>
                </a:solidFill>
              </a:rPr>
              <a:t>. </a:t>
            </a:r>
          </a:p>
          <a:p>
            <a:r>
              <a:rPr lang="en-US" sz="2000" dirty="0">
                <a:solidFill>
                  <a:srgbClr val="0070C0"/>
                </a:solidFill>
              </a:rPr>
              <a:t>9. </a:t>
            </a:r>
            <a:r>
              <a:rPr lang="en-US" sz="2000" u="sng" dirty="0"/>
              <a:t>   Natural killer (NK)    </a:t>
            </a:r>
            <a:r>
              <a:rPr lang="en-US" sz="2000" u="sng" dirty="0">
                <a:solidFill>
                  <a:srgbClr val="0070C0"/>
                </a:solidFill>
              </a:rPr>
              <a:t> </a:t>
            </a:r>
            <a:r>
              <a:rPr lang="en-US" sz="2000" dirty="0">
                <a:solidFill>
                  <a:srgbClr val="0070C0"/>
                </a:solidFill>
              </a:rPr>
              <a:t>(2 words) cells immediately act to destroy harmful pathogens by identifying the surface of a foreign cell and releasing chemicals.</a:t>
            </a:r>
          </a:p>
        </p:txBody>
      </p:sp>
      <p:sp>
        <p:nvSpPr>
          <p:cNvPr id="10" name="TextBox 9">
            <a:extLst>
              <a:ext uri="{FF2B5EF4-FFF2-40B4-BE49-F238E27FC236}">
                <a16:creationId xmlns:a16="http://schemas.microsoft.com/office/drawing/2014/main" id="{EBFEB76C-D189-5787-32B9-A566EF5706BA}"/>
              </a:ext>
            </a:extLst>
          </p:cNvPr>
          <p:cNvSpPr txBox="1"/>
          <p:nvPr/>
        </p:nvSpPr>
        <p:spPr>
          <a:xfrm>
            <a:off x="0" y="1447349"/>
            <a:ext cx="12192000" cy="1477328"/>
          </a:xfrm>
          <a:prstGeom prst="rect">
            <a:avLst/>
          </a:prstGeom>
          <a:noFill/>
          <a:ln w="3175">
            <a:solidFill>
              <a:schemeClr val="tx1"/>
            </a:solidFill>
          </a:ln>
        </p:spPr>
        <p:txBody>
          <a:bodyPr wrap="square" numCol="5">
            <a:spAutoFit/>
          </a:bodyPr>
          <a:lstStyle/>
          <a:p>
            <a:r>
              <a:rPr lang="en-AU" dirty="0">
                <a:solidFill>
                  <a:srgbClr val="0070C0"/>
                </a:solidFill>
              </a:rPr>
              <a:t>Lymphatic vessels </a:t>
            </a:r>
          </a:p>
          <a:p>
            <a:r>
              <a:rPr lang="en-AU" dirty="0">
                <a:solidFill>
                  <a:srgbClr val="0070C0"/>
                </a:solidFill>
              </a:rPr>
              <a:t>Edema </a:t>
            </a:r>
          </a:p>
          <a:p>
            <a:r>
              <a:rPr lang="en-AU" dirty="0">
                <a:solidFill>
                  <a:srgbClr val="0070C0"/>
                </a:solidFill>
              </a:rPr>
              <a:t>Neck </a:t>
            </a:r>
          </a:p>
          <a:p>
            <a:r>
              <a:rPr lang="en-AU" dirty="0">
                <a:solidFill>
                  <a:srgbClr val="0070C0"/>
                </a:solidFill>
              </a:rPr>
              <a:t>Adaptive defence </a:t>
            </a:r>
          </a:p>
          <a:p>
            <a:r>
              <a:rPr lang="en-AU" dirty="0">
                <a:solidFill>
                  <a:srgbClr val="0070C0"/>
                </a:solidFill>
              </a:rPr>
              <a:t>Spleen </a:t>
            </a:r>
          </a:p>
          <a:p>
            <a:r>
              <a:rPr lang="en-AU" dirty="0">
                <a:solidFill>
                  <a:srgbClr val="0070C0"/>
                </a:solidFill>
              </a:rPr>
              <a:t>Fever </a:t>
            </a:r>
          </a:p>
          <a:p>
            <a:r>
              <a:rPr lang="en-AU" dirty="0">
                <a:solidFill>
                  <a:srgbClr val="0070C0"/>
                </a:solidFill>
              </a:rPr>
              <a:t>Phagocytes </a:t>
            </a:r>
          </a:p>
          <a:p>
            <a:r>
              <a:rPr lang="en-AU" dirty="0">
                <a:solidFill>
                  <a:srgbClr val="0070C0"/>
                </a:solidFill>
              </a:rPr>
              <a:t>B </a:t>
            </a:r>
          </a:p>
          <a:p>
            <a:r>
              <a:rPr lang="en-AU" dirty="0">
                <a:solidFill>
                  <a:srgbClr val="0070C0"/>
                </a:solidFill>
              </a:rPr>
              <a:t>Antigen </a:t>
            </a:r>
          </a:p>
          <a:p>
            <a:r>
              <a:rPr lang="en-AU" dirty="0">
                <a:solidFill>
                  <a:srgbClr val="0070C0"/>
                </a:solidFill>
              </a:rPr>
              <a:t>Allergic </a:t>
            </a:r>
          </a:p>
          <a:p>
            <a:r>
              <a:rPr lang="en-AU" dirty="0">
                <a:solidFill>
                  <a:srgbClr val="0070C0"/>
                </a:solidFill>
              </a:rPr>
              <a:t>Underarm </a:t>
            </a:r>
          </a:p>
          <a:p>
            <a:r>
              <a:rPr lang="en-AU" dirty="0">
                <a:solidFill>
                  <a:srgbClr val="0070C0"/>
                </a:solidFill>
              </a:rPr>
              <a:t>Natural killer (NK) </a:t>
            </a:r>
          </a:p>
          <a:p>
            <a:r>
              <a:rPr lang="en-AU" dirty="0">
                <a:solidFill>
                  <a:srgbClr val="0070C0"/>
                </a:solidFill>
              </a:rPr>
              <a:t>Groin </a:t>
            </a:r>
          </a:p>
          <a:p>
            <a:r>
              <a:rPr lang="en-AU" dirty="0">
                <a:solidFill>
                  <a:srgbClr val="0070C0"/>
                </a:solidFill>
              </a:rPr>
              <a:t>Inflammatory response </a:t>
            </a:r>
          </a:p>
          <a:p>
            <a:r>
              <a:rPr lang="en-AU" dirty="0">
                <a:solidFill>
                  <a:srgbClr val="0070C0"/>
                </a:solidFill>
              </a:rPr>
              <a:t>Lymph nodes </a:t>
            </a:r>
          </a:p>
          <a:p>
            <a:r>
              <a:rPr lang="en-AU" dirty="0">
                <a:solidFill>
                  <a:srgbClr val="0070C0"/>
                </a:solidFill>
              </a:rPr>
              <a:t>Antibodies </a:t>
            </a:r>
          </a:p>
          <a:p>
            <a:r>
              <a:rPr lang="en-AU" dirty="0">
                <a:solidFill>
                  <a:srgbClr val="0070C0"/>
                </a:solidFill>
              </a:rPr>
              <a:t>Innate defence </a:t>
            </a:r>
          </a:p>
          <a:p>
            <a:r>
              <a:rPr lang="en-AU" dirty="0">
                <a:solidFill>
                  <a:srgbClr val="0070C0"/>
                </a:solidFill>
              </a:rPr>
              <a:t>T </a:t>
            </a:r>
          </a:p>
          <a:p>
            <a:r>
              <a:rPr lang="en-AU" dirty="0">
                <a:solidFill>
                  <a:srgbClr val="0070C0"/>
                </a:solidFill>
              </a:rPr>
              <a:t>Macrophage </a:t>
            </a:r>
          </a:p>
          <a:p>
            <a:r>
              <a:rPr lang="en-AU" dirty="0">
                <a:solidFill>
                  <a:srgbClr val="0070C0"/>
                </a:solidFill>
              </a:rPr>
              <a:t>Self-antigens </a:t>
            </a:r>
          </a:p>
          <a:p>
            <a:r>
              <a:rPr lang="en-AU" dirty="0">
                <a:solidFill>
                  <a:srgbClr val="0070C0"/>
                </a:solidFill>
              </a:rPr>
              <a:t>Secrete </a:t>
            </a:r>
          </a:p>
          <a:p>
            <a:r>
              <a:rPr lang="en-AU" dirty="0">
                <a:solidFill>
                  <a:srgbClr val="0070C0"/>
                </a:solidFill>
              </a:rPr>
              <a:t>Interstitial fluid </a:t>
            </a:r>
          </a:p>
          <a:p>
            <a:r>
              <a:rPr lang="en-AU" dirty="0">
                <a:solidFill>
                  <a:srgbClr val="0070C0"/>
                </a:solidFill>
              </a:rPr>
              <a:t>Lymphocytes</a:t>
            </a:r>
          </a:p>
        </p:txBody>
      </p:sp>
      <p:pic>
        <p:nvPicPr>
          <p:cNvPr id="14" name="Picture 13">
            <a:extLst>
              <a:ext uri="{FF2B5EF4-FFF2-40B4-BE49-F238E27FC236}">
                <a16:creationId xmlns:a16="http://schemas.microsoft.com/office/drawing/2014/main" id="{6B0569AA-56DE-9211-6488-45B63DF73BDE}"/>
              </a:ext>
            </a:extLst>
          </p:cNvPr>
          <p:cNvPicPr>
            <a:picLocks noChangeAspect="1"/>
          </p:cNvPicPr>
          <p:nvPr/>
        </p:nvPicPr>
        <p:blipFill>
          <a:blip r:embed="rId4"/>
          <a:stretch>
            <a:fillRect/>
          </a:stretch>
        </p:blipFill>
        <p:spPr>
          <a:xfrm>
            <a:off x="4729968" y="3058153"/>
            <a:ext cx="1971433" cy="328573"/>
          </a:xfrm>
          <a:prstGeom prst="rect">
            <a:avLst/>
          </a:prstGeom>
        </p:spPr>
      </p:pic>
      <p:pic>
        <p:nvPicPr>
          <p:cNvPr id="17" name="Picture 16">
            <a:extLst>
              <a:ext uri="{FF2B5EF4-FFF2-40B4-BE49-F238E27FC236}">
                <a16:creationId xmlns:a16="http://schemas.microsoft.com/office/drawing/2014/main" id="{6E1CBE27-A899-0D16-7180-CE63C3A49121}"/>
              </a:ext>
            </a:extLst>
          </p:cNvPr>
          <p:cNvPicPr>
            <a:picLocks noChangeAspect="1"/>
          </p:cNvPicPr>
          <p:nvPr/>
        </p:nvPicPr>
        <p:blipFill>
          <a:blip r:embed="rId4"/>
          <a:stretch>
            <a:fillRect/>
          </a:stretch>
        </p:blipFill>
        <p:spPr>
          <a:xfrm>
            <a:off x="8257540" y="3085787"/>
            <a:ext cx="1793604" cy="298935"/>
          </a:xfrm>
          <a:prstGeom prst="rect">
            <a:avLst/>
          </a:prstGeom>
        </p:spPr>
      </p:pic>
      <p:pic>
        <p:nvPicPr>
          <p:cNvPr id="18" name="Picture 17">
            <a:extLst>
              <a:ext uri="{FF2B5EF4-FFF2-40B4-BE49-F238E27FC236}">
                <a16:creationId xmlns:a16="http://schemas.microsoft.com/office/drawing/2014/main" id="{6868287E-88FB-6C16-E120-129A66A182BB}"/>
              </a:ext>
            </a:extLst>
          </p:cNvPr>
          <p:cNvPicPr>
            <a:picLocks noChangeAspect="1"/>
          </p:cNvPicPr>
          <p:nvPr/>
        </p:nvPicPr>
        <p:blipFill>
          <a:blip r:embed="rId4"/>
          <a:stretch>
            <a:fillRect/>
          </a:stretch>
        </p:blipFill>
        <p:spPr>
          <a:xfrm>
            <a:off x="492396" y="3429966"/>
            <a:ext cx="1793604" cy="257848"/>
          </a:xfrm>
          <a:prstGeom prst="rect">
            <a:avLst/>
          </a:prstGeom>
        </p:spPr>
      </p:pic>
      <p:pic>
        <p:nvPicPr>
          <p:cNvPr id="19" name="Picture 18">
            <a:extLst>
              <a:ext uri="{FF2B5EF4-FFF2-40B4-BE49-F238E27FC236}">
                <a16:creationId xmlns:a16="http://schemas.microsoft.com/office/drawing/2014/main" id="{5E7D78F8-9F70-6AE3-A413-E06515DD63F0}"/>
              </a:ext>
            </a:extLst>
          </p:cNvPr>
          <p:cNvPicPr>
            <a:picLocks noChangeAspect="1"/>
          </p:cNvPicPr>
          <p:nvPr/>
        </p:nvPicPr>
        <p:blipFill>
          <a:blip r:embed="rId4"/>
          <a:stretch>
            <a:fillRect/>
          </a:stretch>
        </p:blipFill>
        <p:spPr>
          <a:xfrm>
            <a:off x="4547539" y="3794647"/>
            <a:ext cx="1793604" cy="199269"/>
          </a:xfrm>
          <a:prstGeom prst="rect">
            <a:avLst/>
          </a:prstGeom>
        </p:spPr>
      </p:pic>
      <p:pic>
        <p:nvPicPr>
          <p:cNvPr id="20" name="Picture 19">
            <a:extLst>
              <a:ext uri="{FF2B5EF4-FFF2-40B4-BE49-F238E27FC236}">
                <a16:creationId xmlns:a16="http://schemas.microsoft.com/office/drawing/2014/main" id="{D02D5B50-7967-2904-8B22-6BB23008813C}"/>
              </a:ext>
            </a:extLst>
          </p:cNvPr>
          <p:cNvPicPr>
            <a:picLocks noChangeAspect="1"/>
          </p:cNvPicPr>
          <p:nvPr/>
        </p:nvPicPr>
        <p:blipFill>
          <a:blip r:embed="rId4"/>
          <a:stretch>
            <a:fillRect/>
          </a:stretch>
        </p:blipFill>
        <p:spPr>
          <a:xfrm>
            <a:off x="4112775" y="4029734"/>
            <a:ext cx="1793604" cy="270276"/>
          </a:xfrm>
          <a:prstGeom prst="rect">
            <a:avLst/>
          </a:prstGeom>
        </p:spPr>
      </p:pic>
      <p:pic>
        <p:nvPicPr>
          <p:cNvPr id="21" name="Picture 20">
            <a:extLst>
              <a:ext uri="{FF2B5EF4-FFF2-40B4-BE49-F238E27FC236}">
                <a16:creationId xmlns:a16="http://schemas.microsoft.com/office/drawing/2014/main" id="{F871F1DD-F8FA-B925-F15B-511ADBB8352B}"/>
              </a:ext>
            </a:extLst>
          </p:cNvPr>
          <p:cNvPicPr>
            <a:picLocks noChangeAspect="1"/>
          </p:cNvPicPr>
          <p:nvPr/>
        </p:nvPicPr>
        <p:blipFill>
          <a:blip r:embed="rId4"/>
          <a:stretch>
            <a:fillRect/>
          </a:stretch>
        </p:blipFill>
        <p:spPr>
          <a:xfrm>
            <a:off x="11192811" y="4307005"/>
            <a:ext cx="659725" cy="298935"/>
          </a:xfrm>
          <a:prstGeom prst="rect">
            <a:avLst/>
          </a:prstGeom>
        </p:spPr>
      </p:pic>
      <p:pic>
        <p:nvPicPr>
          <p:cNvPr id="22" name="Picture 21">
            <a:extLst>
              <a:ext uri="{FF2B5EF4-FFF2-40B4-BE49-F238E27FC236}">
                <a16:creationId xmlns:a16="http://schemas.microsoft.com/office/drawing/2014/main" id="{AF50644D-8C6C-9DF2-E898-0262D0A586F7}"/>
              </a:ext>
            </a:extLst>
          </p:cNvPr>
          <p:cNvPicPr>
            <a:picLocks noChangeAspect="1"/>
          </p:cNvPicPr>
          <p:nvPr/>
        </p:nvPicPr>
        <p:blipFill>
          <a:blip r:embed="rId4"/>
          <a:stretch>
            <a:fillRect/>
          </a:stretch>
        </p:blipFill>
        <p:spPr>
          <a:xfrm>
            <a:off x="19204" y="4653119"/>
            <a:ext cx="659725" cy="245589"/>
          </a:xfrm>
          <a:prstGeom prst="rect">
            <a:avLst/>
          </a:prstGeom>
        </p:spPr>
      </p:pic>
      <p:pic>
        <p:nvPicPr>
          <p:cNvPr id="23" name="Picture 22">
            <a:extLst>
              <a:ext uri="{FF2B5EF4-FFF2-40B4-BE49-F238E27FC236}">
                <a16:creationId xmlns:a16="http://schemas.microsoft.com/office/drawing/2014/main" id="{18E6FE17-AC7A-B4C0-0CB0-629172352C32}"/>
              </a:ext>
            </a:extLst>
          </p:cNvPr>
          <p:cNvPicPr>
            <a:picLocks noChangeAspect="1"/>
          </p:cNvPicPr>
          <p:nvPr/>
        </p:nvPicPr>
        <p:blipFill>
          <a:blip r:embed="rId4"/>
          <a:stretch>
            <a:fillRect/>
          </a:stretch>
        </p:blipFill>
        <p:spPr>
          <a:xfrm>
            <a:off x="1513021" y="4684797"/>
            <a:ext cx="1174982" cy="226394"/>
          </a:xfrm>
          <a:prstGeom prst="rect">
            <a:avLst/>
          </a:prstGeom>
        </p:spPr>
      </p:pic>
      <p:pic>
        <p:nvPicPr>
          <p:cNvPr id="24" name="Picture 23">
            <a:extLst>
              <a:ext uri="{FF2B5EF4-FFF2-40B4-BE49-F238E27FC236}">
                <a16:creationId xmlns:a16="http://schemas.microsoft.com/office/drawing/2014/main" id="{60AD0879-FE77-2B9E-F8ED-ACECC99C2D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929" y="5002164"/>
            <a:ext cx="1174982" cy="210495"/>
          </a:xfrm>
          <a:prstGeom prst="rect">
            <a:avLst/>
          </a:prstGeom>
        </p:spPr>
      </p:pic>
      <p:pic>
        <p:nvPicPr>
          <p:cNvPr id="25" name="Picture 24">
            <a:extLst>
              <a:ext uri="{FF2B5EF4-FFF2-40B4-BE49-F238E27FC236}">
                <a16:creationId xmlns:a16="http://schemas.microsoft.com/office/drawing/2014/main" id="{ABC3A76B-3246-8D65-06E4-367B3FCBA627}"/>
              </a:ext>
            </a:extLst>
          </p:cNvPr>
          <p:cNvPicPr>
            <a:picLocks noChangeAspect="1"/>
          </p:cNvPicPr>
          <p:nvPr/>
        </p:nvPicPr>
        <p:blipFill>
          <a:blip r:embed="rId4"/>
          <a:stretch>
            <a:fillRect/>
          </a:stretch>
        </p:blipFill>
        <p:spPr>
          <a:xfrm>
            <a:off x="873314" y="5309805"/>
            <a:ext cx="1961193" cy="203195"/>
          </a:xfrm>
          <a:prstGeom prst="rect">
            <a:avLst/>
          </a:prstGeom>
        </p:spPr>
      </p:pic>
      <p:pic>
        <p:nvPicPr>
          <p:cNvPr id="26" name="Picture 25">
            <a:extLst>
              <a:ext uri="{FF2B5EF4-FFF2-40B4-BE49-F238E27FC236}">
                <a16:creationId xmlns:a16="http://schemas.microsoft.com/office/drawing/2014/main" id="{AB972E14-B805-1F28-E78B-283F24341547}"/>
              </a:ext>
            </a:extLst>
          </p:cNvPr>
          <p:cNvPicPr>
            <a:picLocks noChangeAspect="1"/>
          </p:cNvPicPr>
          <p:nvPr/>
        </p:nvPicPr>
        <p:blipFill>
          <a:blip r:embed="rId4"/>
          <a:stretch>
            <a:fillRect/>
          </a:stretch>
        </p:blipFill>
        <p:spPr>
          <a:xfrm>
            <a:off x="5220018" y="5549860"/>
            <a:ext cx="1174982" cy="270276"/>
          </a:xfrm>
          <a:prstGeom prst="rect">
            <a:avLst/>
          </a:prstGeom>
        </p:spPr>
      </p:pic>
      <p:pic>
        <p:nvPicPr>
          <p:cNvPr id="28" name="Picture 27">
            <a:extLst>
              <a:ext uri="{FF2B5EF4-FFF2-40B4-BE49-F238E27FC236}">
                <a16:creationId xmlns:a16="http://schemas.microsoft.com/office/drawing/2014/main" id="{D86853AE-4A33-5424-FE40-B7A3D76BDC5A}"/>
              </a:ext>
            </a:extLst>
          </p:cNvPr>
          <p:cNvPicPr>
            <a:picLocks noChangeAspect="1"/>
          </p:cNvPicPr>
          <p:nvPr/>
        </p:nvPicPr>
        <p:blipFill>
          <a:blip r:embed="rId4"/>
          <a:stretch>
            <a:fillRect/>
          </a:stretch>
        </p:blipFill>
        <p:spPr>
          <a:xfrm>
            <a:off x="492396" y="5881177"/>
            <a:ext cx="1961193" cy="245589"/>
          </a:xfrm>
          <a:prstGeom prst="rect">
            <a:avLst/>
          </a:prstGeom>
        </p:spPr>
      </p:pic>
      <p:pic>
        <p:nvPicPr>
          <p:cNvPr id="3" name="Picture 2" descr="WSC PROGRAMS">
            <a:hlinkClick r:id="rId5" action="ppaction://hlinksldjump"/>
            <a:extLst>
              <a:ext uri="{FF2B5EF4-FFF2-40B4-BE49-F238E27FC236}">
                <a16:creationId xmlns:a16="http://schemas.microsoft.com/office/drawing/2014/main" id="{C1147EB0-76C5-C9C3-5B72-BFD13603579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12744" y="6522267"/>
            <a:ext cx="558800" cy="33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5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8EB11F-506E-1E28-2A0D-A5F3AD844130}"/>
              </a:ext>
            </a:extLst>
          </p:cNvPr>
          <p:cNvPicPr>
            <a:picLocks noChangeAspect="1"/>
          </p:cNvPicPr>
          <p:nvPr/>
        </p:nvPicPr>
        <p:blipFill>
          <a:blip r:embed="rId2"/>
          <a:stretch>
            <a:fillRect/>
          </a:stretch>
        </p:blipFill>
        <p:spPr>
          <a:xfrm>
            <a:off x="21707" y="-1"/>
            <a:ext cx="12151089" cy="6858001"/>
          </a:xfrm>
          <a:prstGeom prst="rect">
            <a:avLst/>
          </a:prstGeom>
        </p:spPr>
      </p:pic>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0" y="705463"/>
            <a:ext cx="12192000" cy="707886"/>
          </a:xfrm>
          <a:prstGeom prst="rect">
            <a:avLst/>
          </a:prstGeom>
          <a:noFill/>
        </p:spPr>
        <p:txBody>
          <a:bodyPr wrap="square">
            <a:spAutoFit/>
          </a:bodyPr>
          <a:lstStyle/>
          <a:p>
            <a:r>
              <a:rPr lang="en-US" sz="2000" dirty="0">
                <a:solidFill>
                  <a:srgbClr val="0070C0"/>
                </a:solidFill>
              </a:rPr>
              <a:t>Using the information you have just learnt about the lymphatic and immune systems complete the following task by filling in the blanks with the words from the word bank below.</a:t>
            </a:r>
          </a:p>
        </p:txBody>
      </p:sp>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2100512" y="54179"/>
            <a:ext cx="8481262" cy="840266"/>
          </a:xfrm>
        </p:spPr>
        <p:txBody>
          <a:bodyPr>
            <a:normAutofit fontScale="90000"/>
          </a:bodyPr>
          <a:lstStyle/>
          <a:p>
            <a:r>
              <a:rPr lang="en-US" dirty="0"/>
              <a:t>12. Quiz - the lymphatic and immune system</a:t>
            </a:r>
            <a:endParaRPr lang="en-AU" dirty="0"/>
          </a:p>
        </p:txBody>
      </p:sp>
      <p:sp>
        <p:nvSpPr>
          <p:cNvPr id="7" name="TextBox 6">
            <a:extLst>
              <a:ext uri="{FF2B5EF4-FFF2-40B4-BE49-F238E27FC236}">
                <a16:creationId xmlns:a16="http://schemas.microsoft.com/office/drawing/2014/main" id="{6CA55535-D052-A8FF-F0D8-8ABE15BDFEDB}"/>
              </a:ext>
            </a:extLst>
          </p:cNvPr>
          <p:cNvSpPr txBox="1"/>
          <p:nvPr/>
        </p:nvSpPr>
        <p:spPr>
          <a:xfrm>
            <a:off x="0" y="3091626"/>
            <a:ext cx="12192000" cy="3477875"/>
          </a:xfrm>
          <a:prstGeom prst="rect">
            <a:avLst/>
          </a:prstGeom>
          <a:noFill/>
        </p:spPr>
        <p:txBody>
          <a:bodyPr wrap="square">
            <a:spAutoFit/>
          </a:bodyPr>
          <a:lstStyle/>
          <a:p>
            <a:r>
              <a:rPr lang="en-US" sz="2000" dirty="0">
                <a:solidFill>
                  <a:srgbClr val="0070C0"/>
                </a:solidFill>
              </a:rPr>
              <a:t>10. The </a:t>
            </a:r>
            <a:r>
              <a:rPr lang="en-US" sz="2000" u="sng" dirty="0"/>
              <a:t>   Inflammatory response    </a:t>
            </a:r>
            <a:r>
              <a:rPr lang="en-US" sz="2000" dirty="0">
                <a:solidFill>
                  <a:srgbClr val="0070C0"/>
                </a:solidFill>
              </a:rPr>
              <a:t>(2 words) dilates blood vessels and activates pain receptors.</a:t>
            </a:r>
          </a:p>
          <a:p>
            <a:r>
              <a:rPr lang="en-US" sz="2000" dirty="0">
                <a:solidFill>
                  <a:srgbClr val="0070C0"/>
                </a:solidFill>
              </a:rPr>
              <a:t>11. </a:t>
            </a:r>
            <a:r>
              <a:rPr lang="en-US" sz="2000" u="sng" dirty="0"/>
              <a:t>   Fever    </a:t>
            </a:r>
            <a:r>
              <a:rPr lang="en-US" sz="2000" dirty="0">
                <a:solidFill>
                  <a:srgbClr val="0070C0"/>
                </a:solidFill>
              </a:rPr>
              <a:t>increases the metabolic rate of cells and speeds up the repair process.</a:t>
            </a:r>
          </a:p>
          <a:p>
            <a:r>
              <a:rPr lang="en-US" sz="2000" dirty="0">
                <a:solidFill>
                  <a:srgbClr val="0070C0"/>
                </a:solidFill>
              </a:rPr>
              <a:t>12.  </a:t>
            </a:r>
            <a:r>
              <a:rPr lang="en-US" sz="2000" u="sng" dirty="0"/>
              <a:t>       B       </a:t>
            </a:r>
            <a:r>
              <a:rPr lang="en-US" sz="2000" dirty="0">
                <a:solidFill>
                  <a:srgbClr val="0070C0"/>
                </a:solidFill>
              </a:rPr>
              <a:t>cells are produced and mature in bone marrow.</a:t>
            </a:r>
          </a:p>
          <a:p>
            <a:r>
              <a:rPr lang="en-US" sz="2000" dirty="0">
                <a:solidFill>
                  <a:srgbClr val="0070C0"/>
                </a:solidFill>
              </a:rPr>
              <a:t>13. A foreign substance that invades your body is called an </a:t>
            </a:r>
            <a:r>
              <a:rPr lang="en-AU" sz="2000" u="sng" dirty="0"/>
              <a:t>       Antigen        </a:t>
            </a:r>
            <a:r>
              <a:rPr lang="en-US" sz="2000" dirty="0">
                <a:solidFill>
                  <a:srgbClr val="0070C0"/>
                </a:solidFill>
              </a:rPr>
              <a:t>.</a:t>
            </a:r>
          </a:p>
          <a:p>
            <a:r>
              <a:rPr lang="en-US" sz="2000" dirty="0">
                <a:solidFill>
                  <a:srgbClr val="0070C0"/>
                </a:solidFill>
              </a:rPr>
              <a:t>14. When your body detects an antigen, </a:t>
            </a:r>
            <a:r>
              <a:rPr lang="en-US" sz="2000" u="sng" dirty="0"/>
              <a:t>        Antibodies          </a:t>
            </a:r>
            <a:r>
              <a:rPr lang="en-US" sz="2000" dirty="0">
                <a:solidFill>
                  <a:srgbClr val="0070C0"/>
                </a:solidFill>
              </a:rPr>
              <a:t>are made and bind to it. </a:t>
            </a:r>
          </a:p>
          <a:p>
            <a:r>
              <a:rPr lang="en-US" sz="2000" dirty="0">
                <a:solidFill>
                  <a:srgbClr val="0070C0"/>
                </a:solidFill>
              </a:rPr>
              <a:t>15. Humans are born with an </a:t>
            </a:r>
            <a:r>
              <a:rPr lang="en-US" sz="2000" u="sng" dirty="0"/>
              <a:t>       Innate defence       </a:t>
            </a:r>
            <a:r>
              <a:rPr lang="en-US" sz="2000" dirty="0">
                <a:solidFill>
                  <a:srgbClr val="0070C0"/>
                </a:solidFill>
              </a:rPr>
              <a:t>(2 words) system.</a:t>
            </a:r>
          </a:p>
          <a:p>
            <a:r>
              <a:rPr lang="en-US" sz="2000" dirty="0">
                <a:solidFill>
                  <a:srgbClr val="0070C0"/>
                </a:solidFill>
              </a:rPr>
              <a:t>16. The thymus is the site for </a:t>
            </a:r>
            <a:r>
              <a:rPr lang="en-US" sz="2000" u="sng" dirty="0"/>
              <a:t>       Lymphocytes       </a:t>
            </a:r>
            <a:r>
              <a:rPr lang="en-US" sz="2000" dirty="0">
                <a:solidFill>
                  <a:srgbClr val="0070C0"/>
                </a:solidFill>
              </a:rPr>
              <a:t>cell maturation. </a:t>
            </a:r>
          </a:p>
          <a:p>
            <a:r>
              <a:rPr lang="en-US" sz="2000" dirty="0">
                <a:solidFill>
                  <a:srgbClr val="0070C0"/>
                </a:solidFill>
              </a:rPr>
              <a:t>17. </a:t>
            </a:r>
            <a:r>
              <a:rPr lang="en-US" sz="2000" u="sng" dirty="0"/>
              <a:t>         T          </a:t>
            </a:r>
            <a:r>
              <a:rPr lang="en-US" sz="2000" dirty="0">
                <a:solidFill>
                  <a:srgbClr val="0070C0"/>
                </a:solidFill>
              </a:rPr>
              <a:t>cells display fragments of destroyed antigens on their surface.</a:t>
            </a:r>
          </a:p>
          <a:p>
            <a:r>
              <a:rPr lang="en-US" sz="2000" dirty="0">
                <a:solidFill>
                  <a:srgbClr val="0070C0"/>
                </a:solidFill>
              </a:rPr>
              <a:t>18. An </a:t>
            </a:r>
            <a:r>
              <a:rPr lang="en-AU" sz="2000" u="sng" dirty="0"/>
              <a:t>       Allergic       </a:t>
            </a:r>
            <a:r>
              <a:rPr lang="en-US" sz="2000" u="sng" dirty="0"/>
              <a:t> </a:t>
            </a:r>
            <a:r>
              <a:rPr lang="en-US" sz="2000" dirty="0">
                <a:solidFill>
                  <a:srgbClr val="0070C0"/>
                </a:solidFill>
              </a:rPr>
              <a:t>reaction occurs when the immune system overreacts to exposure to antigenic particles</a:t>
            </a:r>
          </a:p>
          <a:p>
            <a:r>
              <a:rPr lang="en-US" sz="2000" dirty="0">
                <a:solidFill>
                  <a:srgbClr val="0070C0"/>
                </a:solidFill>
              </a:rPr>
              <a:t>19. The proteins that belong to the body:</a:t>
            </a:r>
            <a:r>
              <a:rPr lang="en-US" sz="2000" dirty="0"/>
              <a:t> </a:t>
            </a:r>
            <a:r>
              <a:rPr lang="en-US" sz="2000" u="sng" dirty="0"/>
              <a:t>      Self-antigens       </a:t>
            </a:r>
            <a:r>
              <a:rPr lang="en-US" sz="2000" dirty="0">
                <a:solidFill>
                  <a:srgbClr val="0070C0"/>
                </a:solidFill>
              </a:rPr>
              <a:t>(2 words).</a:t>
            </a:r>
          </a:p>
          <a:p>
            <a:r>
              <a:rPr lang="en-US" sz="2000" dirty="0">
                <a:solidFill>
                  <a:srgbClr val="0070C0"/>
                </a:solidFill>
              </a:rPr>
              <a:t>20. The function of a B cell is to </a:t>
            </a:r>
            <a:r>
              <a:rPr lang="en-US" sz="2000" u="sng" dirty="0"/>
              <a:t>      Secrete        </a:t>
            </a:r>
            <a:r>
              <a:rPr lang="en-US" sz="2000" dirty="0">
                <a:solidFill>
                  <a:srgbClr val="0070C0"/>
                </a:solidFill>
              </a:rPr>
              <a:t>antibodies.</a:t>
            </a:r>
          </a:p>
        </p:txBody>
      </p:sp>
      <p:sp>
        <p:nvSpPr>
          <p:cNvPr id="3" name="TextBox 2">
            <a:extLst>
              <a:ext uri="{FF2B5EF4-FFF2-40B4-BE49-F238E27FC236}">
                <a16:creationId xmlns:a16="http://schemas.microsoft.com/office/drawing/2014/main" id="{1D89C806-F3DA-0995-FEFD-DDF10602391B}"/>
              </a:ext>
            </a:extLst>
          </p:cNvPr>
          <p:cNvSpPr txBox="1"/>
          <p:nvPr/>
        </p:nvSpPr>
        <p:spPr>
          <a:xfrm>
            <a:off x="0" y="1447349"/>
            <a:ext cx="12192000" cy="1477328"/>
          </a:xfrm>
          <a:prstGeom prst="rect">
            <a:avLst/>
          </a:prstGeom>
          <a:noFill/>
          <a:ln w="3175">
            <a:solidFill>
              <a:schemeClr val="tx1"/>
            </a:solidFill>
          </a:ln>
        </p:spPr>
        <p:txBody>
          <a:bodyPr wrap="square" numCol="5">
            <a:spAutoFit/>
          </a:bodyPr>
          <a:lstStyle/>
          <a:p>
            <a:r>
              <a:rPr lang="en-AU" dirty="0">
                <a:solidFill>
                  <a:srgbClr val="0070C0"/>
                </a:solidFill>
              </a:rPr>
              <a:t>Lymphatic vessels </a:t>
            </a:r>
          </a:p>
          <a:p>
            <a:r>
              <a:rPr lang="en-AU" dirty="0">
                <a:solidFill>
                  <a:srgbClr val="0070C0"/>
                </a:solidFill>
              </a:rPr>
              <a:t>Edema </a:t>
            </a:r>
          </a:p>
          <a:p>
            <a:r>
              <a:rPr lang="en-AU" dirty="0">
                <a:solidFill>
                  <a:srgbClr val="0070C0"/>
                </a:solidFill>
              </a:rPr>
              <a:t>Neck </a:t>
            </a:r>
          </a:p>
          <a:p>
            <a:r>
              <a:rPr lang="en-AU" dirty="0">
                <a:solidFill>
                  <a:srgbClr val="0070C0"/>
                </a:solidFill>
              </a:rPr>
              <a:t>Adaptive defence </a:t>
            </a:r>
          </a:p>
          <a:p>
            <a:r>
              <a:rPr lang="en-AU" dirty="0">
                <a:solidFill>
                  <a:srgbClr val="0070C0"/>
                </a:solidFill>
              </a:rPr>
              <a:t>Spleen </a:t>
            </a:r>
          </a:p>
          <a:p>
            <a:r>
              <a:rPr lang="en-AU" dirty="0">
                <a:solidFill>
                  <a:srgbClr val="0070C0"/>
                </a:solidFill>
              </a:rPr>
              <a:t>Fever </a:t>
            </a:r>
          </a:p>
          <a:p>
            <a:r>
              <a:rPr lang="en-AU" dirty="0">
                <a:solidFill>
                  <a:srgbClr val="0070C0"/>
                </a:solidFill>
              </a:rPr>
              <a:t>Phagocytes </a:t>
            </a:r>
          </a:p>
          <a:p>
            <a:r>
              <a:rPr lang="en-AU" dirty="0">
                <a:solidFill>
                  <a:srgbClr val="0070C0"/>
                </a:solidFill>
              </a:rPr>
              <a:t>B </a:t>
            </a:r>
          </a:p>
          <a:p>
            <a:r>
              <a:rPr lang="en-AU" dirty="0">
                <a:solidFill>
                  <a:srgbClr val="0070C0"/>
                </a:solidFill>
              </a:rPr>
              <a:t>Antigen </a:t>
            </a:r>
          </a:p>
          <a:p>
            <a:r>
              <a:rPr lang="en-AU" dirty="0">
                <a:solidFill>
                  <a:srgbClr val="0070C0"/>
                </a:solidFill>
              </a:rPr>
              <a:t>Allergic </a:t>
            </a:r>
          </a:p>
          <a:p>
            <a:r>
              <a:rPr lang="en-AU" dirty="0">
                <a:solidFill>
                  <a:srgbClr val="0070C0"/>
                </a:solidFill>
              </a:rPr>
              <a:t>Underarm </a:t>
            </a:r>
          </a:p>
          <a:p>
            <a:r>
              <a:rPr lang="en-AU" dirty="0">
                <a:solidFill>
                  <a:srgbClr val="0070C0"/>
                </a:solidFill>
              </a:rPr>
              <a:t>Natural killer (NK) </a:t>
            </a:r>
          </a:p>
          <a:p>
            <a:r>
              <a:rPr lang="en-AU" dirty="0">
                <a:solidFill>
                  <a:srgbClr val="0070C0"/>
                </a:solidFill>
              </a:rPr>
              <a:t>Groin </a:t>
            </a:r>
          </a:p>
          <a:p>
            <a:r>
              <a:rPr lang="en-AU" dirty="0">
                <a:solidFill>
                  <a:srgbClr val="0070C0"/>
                </a:solidFill>
              </a:rPr>
              <a:t>Inflammatory response </a:t>
            </a:r>
          </a:p>
          <a:p>
            <a:r>
              <a:rPr lang="en-AU" dirty="0">
                <a:solidFill>
                  <a:srgbClr val="0070C0"/>
                </a:solidFill>
              </a:rPr>
              <a:t>Lymph nodes </a:t>
            </a:r>
          </a:p>
          <a:p>
            <a:r>
              <a:rPr lang="en-AU" dirty="0">
                <a:solidFill>
                  <a:srgbClr val="0070C0"/>
                </a:solidFill>
              </a:rPr>
              <a:t>Antibodies </a:t>
            </a:r>
          </a:p>
          <a:p>
            <a:r>
              <a:rPr lang="en-AU" dirty="0">
                <a:solidFill>
                  <a:srgbClr val="0070C0"/>
                </a:solidFill>
              </a:rPr>
              <a:t>Innate defence </a:t>
            </a:r>
          </a:p>
          <a:p>
            <a:r>
              <a:rPr lang="en-AU" dirty="0">
                <a:solidFill>
                  <a:srgbClr val="0070C0"/>
                </a:solidFill>
              </a:rPr>
              <a:t>T </a:t>
            </a:r>
          </a:p>
          <a:p>
            <a:r>
              <a:rPr lang="en-AU" dirty="0">
                <a:solidFill>
                  <a:srgbClr val="0070C0"/>
                </a:solidFill>
              </a:rPr>
              <a:t>Macrophage </a:t>
            </a:r>
          </a:p>
          <a:p>
            <a:r>
              <a:rPr lang="en-AU" dirty="0">
                <a:solidFill>
                  <a:srgbClr val="0070C0"/>
                </a:solidFill>
              </a:rPr>
              <a:t>Self-antigens </a:t>
            </a:r>
          </a:p>
          <a:p>
            <a:r>
              <a:rPr lang="en-AU" dirty="0">
                <a:solidFill>
                  <a:srgbClr val="0070C0"/>
                </a:solidFill>
              </a:rPr>
              <a:t>Secrete </a:t>
            </a:r>
          </a:p>
          <a:p>
            <a:r>
              <a:rPr lang="en-AU" dirty="0">
                <a:solidFill>
                  <a:srgbClr val="0070C0"/>
                </a:solidFill>
              </a:rPr>
              <a:t>Interstitial fluid </a:t>
            </a:r>
          </a:p>
          <a:p>
            <a:r>
              <a:rPr lang="en-AU" dirty="0">
                <a:solidFill>
                  <a:srgbClr val="0070C0"/>
                </a:solidFill>
              </a:rPr>
              <a:t>Lymphocytes</a:t>
            </a:r>
          </a:p>
        </p:txBody>
      </p:sp>
      <p:pic>
        <p:nvPicPr>
          <p:cNvPr id="8" name="Picture 7">
            <a:extLst>
              <a:ext uri="{FF2B5EF4-FFF2-40B4-BE49-F238E27FC236}">
                <a16:creationId xmlns:a16="http://schemas.microsoft.com/office/drawing/2014/main" id="{6F3D202A-7890-4C72-2CD9-DB1BD001044C}"/>
              </a:ext>
            </a:extLst>
          </p:cNvPr>
          <p:cNvPicPr>
            <a:picLocks noChangeAspect="1"/>
          </p:cNvPicPr>
          <p:nvPr/>
        </p:nvPicPr>
        <p:blipFill>
          <a:blip r:embed="rId4"/>
          <a:stretch>
            <a:fillRect/>
          </a:stretch>
        </p:blipFill>
        <p:spPr>
          <a:xfrm>
            <a:off x="1114795" y="2984304"/>
            <a:ext cx="2354119" cy="392354"/>
          </a:xfrm>
          <a:prstGeom prst="rect">
            <a:avLst/>
          </a:prstGeom>
        </p:spPr>
      </p:pic>
      <p:pic>
        <p:nvPicPr>
          <p:cNvPr id="9" name="Picture 8">
            <a:extLst>
              <a:ext uri="{FF2B5EF4-FFF2-40B4-BE49-F238E27FC236}">
                <a16:creationId xmlns:a16="http://schemas.microsoft.com/office/drawing/2014/main" id="{8CFDE341-523B-C12E-CA04-B613C8C5ED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825" y="3499421"/>
            <a:ext cx="1123247" cy="187208"/>
          </a:xfrm>
          <a:prstGeom prst="rect">
            <a:avLst/>
          </a:prstGeom>
        </p:spPr>
      </p:pic>
      <p:pic>
        <p:nvPicPr>
          <p:cNvPr id="11" name="Picture 10">
            <a:extLst>
              <a:ext uri="{FF2B5EF4-FFF2-40B4-BE49-F238E27FC236}">
                <a16:creationId xmlns:a16="http://schemas.microsoft.com/office/drawing/2014/main" id="{62859CE7-2786-F225-D4AC-D07D21BB53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4626" y="4101764"/>
            <a:ext cx="1123247" cy="187208"/>
          </a:xfrm>
          <a:prstGeom prst="rect">
            <a:avLst/>
          </a:prstGeom>
        </p:spPr>
      </p:pic>
      <p:pic>
        <p:nvPicPr>
          <p:cNvPr id="12" name="Picture 11">
            <a:extLst>
              <a:ext uri="{FF2B5EF4-FFF2-40B4-BE49-F238E27FC236}">
                <a16:creationId xmlns:a16="http://schemas.microsoft.com/office/drawing/2014/main" id="{CDC8D053-20F8-53B3-8301-04AD481591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2282" y="4408410"/>
            <a:ext cx="1123247" cy="187208"/>
          </a:xfrm>
          <a:prstGeom prst="rect">
            <a:avLst/>
          </a:prstGeom>
        </p:spPr>
      </p:pic>
      <p:pic>
        <p:nvPicPr>
          <p:cNvPr id="13" name="Picture 12">
            <a:extLst>
              <a:ext uri="{FF2B5EF4-FFF2-40B4-BE49-F238E27FC236}">
                <a16:creationId xmlns:a16="http://schemas.microsoft.com/office/drawing/2014/main" id="{5CB48778-181F-5922-4CA1-67D416C880E8}"/>
              </a:ext>
            </a:extLst>
          </p:cNvPr>
          <p:cNvPicPr>
            <a:picLocks noChangeAspect="1"/>
          </p:cNvPicPr>
          <p:nvPr/>
        </p:nvPicPr>
        <p:blipFill>
          <a:blip r:embed="rId4"/>
          <a:stretch>
            <a:fillRect/>
          </a:stretch>
        </p:blipFill>
        <p:spPr>
          <a:xfrm>
            <a:off x="3468914" y="4693442"/>
            <a:ext cx="1727200" cy="215061"/>
          </a:xfrm>
          <a:prstGeom prst="rect">
            <a:avLst/>
          </a:prstGeom>
        </p:spPr>
      </p:pic>
      <p:pic>
        <p:nvPicPr>
          <p:cNvPr id="14" name="Picture 13">
            <a:extLst>
              <a:ext uri="{FF2B5EF4-FFF2-40B4-BE49-F238E27FC236}">
                <a16:creationId xmlns:a16="http://schemas.microsoft.com/office/drawing/2014/main" id="{2C5E7E7C-7D6D-7131-7ABE-E463C425A9B6}"/>
              </a:ext>
            </a:extLst>
          </p:cNvPr>
          <p:cNvPicPr>
            <a:picLocks noChangeAspect="1"/>
          </p:cNvPicPr>
          <p:nvPr/>
        </p:nvPicPr>
        <p:blipFill>
          <a:blip r:embed="rId4"/>
          <a:stretch>
            <a:fillRect/>
          </a:stretch>
        </p:blipFill>
        <p:spPr>
          <a:xfrm>
            <a:off x="3345542" y="4996949"/>
            <a:ext cx="1727200" cy="215061"/>
          </a:xfrm>
          <a:prstGeom prst="rect">
            <a:avLst/>
          </a:prstGeom>
        </p:spPr>
      </p:pic>
      <p:pic>
        <p:nvPicPr>
          <p:cNvPr id="15" name="Picture 14">
            <a:extLst>
              <a:ext uri="{FF2B5EF4-FFF2-40B4-BE49-F238E27FC236}">
                <a16:creationId xmlns:a16="http://schemas.microsoft.com/office/drawing/2014/main" id="{6556B1B1-7A9F-A576-4FE8-8565D5628D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629" y="3791555"/>
            <a:ext cx="1123247" cy="187208"/>
          </a:xfrm>
          <a:prstGeom prst="rect">
            <a:avLst/>
          </a:prstGeom>
        </p:spPr>
      </p:pic>
      <p:pic>
        <p:nvPicPr>
          <p:cNvPr id="16" name="Picture 15">
            <a:extLst>
              <a:ext uri="{FF2B5EF4-FFF2-40B4-BE49-F238E27FC236}">
                <a16:creationId xmlns:a16="http://schemas.microsoft.com/office/drawing/2014/main" id="{8EC9A9DD-215B-7B38-D14F-E9C445A529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15" y="5317047"/>
            <a:ext cx="1123247" cy="187208"/>
          </a:xfrm>
          <a:prstGeom prst="rect">
            <a:avLst/>
          </a:prstGeom>
        </p:spPr>
      </p:pic>
      <p:pic>
        <p:nvPicPr>
          <p:cNvPr id="17" name="Picture 16">
            <a:extLst>
              <a:ext uri="{FF2B5EF4-FFF2-40B4-BE49-F238E27FC236}">
                <a16:creationId xmlns:a16="http://schemas.microsoft.com/office/drawing/2014/main" id="{A7927E4E-A0A9-2286-0C75-E3A5D5E20B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4795" y="5627018"/>
            <a:ext cx="1123247" cy="187208"/>
          </a:xfrm>
          <a:prstGeom prst="rect">
            <a:avLst/>
          </a:prstGeom>
        </p:spPr>
      </p:pic>
      <p:pic>
        <p:nvPicPr>
          <p:cNvPr id="18" name="Picture 17">
            <a:extLst>
              <a:ext uri="{FF2B5EF4-FFF2-40B4-BE49-F238E27FC236}">
                <a16:creationId xmlns:a16="http://schemas.microsoft.com/office/drawing/2014/main" id="{210BF45A-62D7-F1D2-D949-9FE4C8F8B02D}"/>
              </a:ext>
            </a:extLst>
          </p:cNvPr>
          <p:cNvPicPr>
            <a:picLocks noChangeAspect="1"/>
          </p:cNvPicPr>
          <p:nvPr/>
        </p:nvPicPr>
        <p:blipFill>
          <a:blip r:embed="rId4"/>
          <a:stretch>
            <a:fillRect/>
          </a:stretch>
        </p:blipFill>
        <p:spPr>
          <a:xfrm>
            <a:off x="4613943" y="5912402"/>
            <a:ext cx="1727200" cy="215061"/>
          </a:xfrm>
          <a:prstGeom prst="rect">
            <a:avLst/>
          </a:prstGeom>
        </p:spPr>
      </p:pic>
      <p:pic>
        <p:nvPicPr>
          <p:cNvPr id="19" name="Picture 18">
            <a:extLst>
              <a:ext uri="{FF2B5EF4-FFF2-40B4-BE49-F238E27FC236}">
                <a16:creationId xmlns:a16="http://schemas.microsoft.com/office/drawing/2014/main" id="{43796E4F-E4F7-8728-6970-69791F3029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9035" y="6240364"/>
            <a:ext cx="1123247" cy="187208"/>
          </a:xfrm>
          <a:prstGeom prst="rect">
            <a:avLst/>
          </a:prstGeom>
        </p:spPr>
      </p:pic>
      <p:pic>
        <p:nvPicPr>
          <p:cNvPr id="4" name="Picture 2" descr="WSC PROGRAMS">
            <a:hlinkClick r:id="rId5" action="ppaction://hlinksldjump"/>
            <a:extLst>
              <a:ext uri="{FF2B5EF4-FFF2-40B4-BE49-F238E27FC236}">
                <a16:creationId xmlns:a16="http://schemas.microsoft.com/office/drawing/2014/main" id="{C739C93E-1251-4632-D9F8-5E5338BBFA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12744" y="6522267"/>
            <a:ext cx="558800" cy="33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62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F5C3CE2-3BCA-3F39-48EF-A2D7B23121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0909" y="1634278"/>
            <a:ext cx="2866572" cy="16518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4"/>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lymphatic and immune system</a:t>
            </a:r>
            <a:br>
              <a:rPr lang="en-AU" dirty="0"/>
            </a:br>
            <a:r>
              <a:rPr lang="en-US" sz="2700" dirty="0"/>
              <a:t>Disorders of the lymphatic and immune system</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14520" y="764834"/>
            <a:ext cx="12192000" cy="5509200"/>
          </a:xfrm>
          <a:prstGeom prst="rect">
            <a:avLst/>
          </a:prstGeom>
          <a:noFill/>
        </p:spPr>
        <p:txBody>
          <a:bodyPr wrap="square">
            <a:spAutoFit/>
          </a:bodyPr>
          <a:lstStyle/>
          <a:p>
            <a:pPr marL="457200" indent="-457200">
              <a:buFont typeface="Arial" panose="020B0604020202020204" pitchFamily="34" charset="0"/>
              <a:buChar char="•"/>
            </a:pPr>
            <a:r>
              <a:rPr lang="en-US" sz="2200" dirty="0"/>
              <a:t>The lymphatic system's main function is to transport lymph, a clear fluid containing white blood cells, which eliminates toxins, waste, and unwanted foreign materials from the body.</a:t>
            </a:r>
          </a:p>
          <a:p>
            <a:pPr marL="457200" indent="-457200">
              <a:buFont typeface="Arial" panose="020B0604020202020204" pitchFamily="34" charset="0"/>
              <a:buChar char="•"/>
            </a:pPr>
            <a:r>
              <a:rPr lang="en-US" sz="2200" dirty="0"/>
              <a:t>Unwanted substances are collected and destroyed by white blood cells in lymph nodes.</a:t>
            </a:r>
          </a:p>
          <a:p>
            <a:pPr marL="457200" indent="-457200">
              <a:buFont typeface="Arial" panose="020B0604020202020204" pitchFamily="34" charset="0"/>
              <a:buChar char="•"/>
            </a:pPr>
            <a:r>
              <a:rPr lang="en-US" sz="2200" dirty="0"/>
              <a:t>The lymphatic system also regulates fluid levels in the body.</a:t>
            </a:r>
          </a:p>
          <a:p>
            <a:r>
              <a:rPr lang="en-US" sz="2200" b="1" dirty="0"/>
              <a:t>Glandular fever</a:t>
            </a:r>
            <a:r>
              <a:rPr lang="en-US" sz="2200" dirty="0"/>
              <a:t>:</a:t>
            </a:r>
          </a:p>
          <a:p>
            <a:pPr marL="457200" indent="-457200">
              <a:buFont typeface="Arial" panose="020B0604020202020204" pitchFamily="34" charset="0"/>
              <a:buChar char="•"/>
            </a:pPr>
            <a:r>
              <a:rPr lang="en-US" sz="2200" dirty="0"/>
              <a:t>Caused by a virus transmitted through saliva.</a:t>
            </a:r>
          </a:p>
          <a:p>
            <a:pPr marL="457200" indent="-457200">
              <a:buFont typeface="Arial" panose="020B0604020202020204" pitchFamily="34" charset="0"/>
              <a:buChar char="•"/>
            </a:pPr>
            <a:r>
              <a:rPr lang="en-US" sz="2200" dirty="0"/>
              <a:t>Treatment involves rest.</a:t>
            </a:r>
          </a:p>
          <a:p>
            <a:pPr marL="457200" indent="-457200">
              <a:buFont typeface="Arial" panose="020B0604020202020204" pitchFamily="34" charset="0"/>
              <a:buChar char="•"/>
            </a:pPr>
            <a:r>
              <a:rPr lang="en-US" sz="2200" dirty="0"/>
              <a:t>Symptoms include enlarged lymph nodes and/or spleen, jaundice, sore throat, tiredness, swollen tonsils, and headache.</a:t>
            </a:r>
          </a:p>
          <a:p>
            <a:r>
              <a:rPr lang="en-US" sz="2200" b="1" dirty="0"/>
              <a:t>Crohn’s Disease</a:t>
            </a:r>
            <a:r>
              <a:rPr lang="en-US" sz="2200" dirty="0"/>
              <a:t>:</a:t>
            </a:r>
          </a:p>
          <a:p>
            <a:pPr marL="457200" indent="-457200">
              <a:buFont typeface="Arial" panose="020B0604020202020204" pitchFamily="34" charset="0"/>
              <a:buChar char="•"/>
            </a:pPr>
            <a:r>
              <a:rPr lang="en-US" sz="2200" dirty="0"/>
              <a:t>Inflammation of the bowel affecting any part of the digestive tract.</a:t>
            </a:r>
          </a:p>
          <a:p>
            <a:pPr marL="457200" indent="-457200">
              <a:buFont typeface="Arial" panose="020B0604020202020204" pitchFamily="34" charset="0"/>
              <a:buChar char="•"/>
            </a:pPr>
            <a:r>
              <a:rPr lang="en-US" sz="2200" dirty="0"/>
              <a:t>Symptoms include abdominal pain, diarrhea, fever, and weight loss.</a:t>
            </a:r>
          </a:p>
          <a:p>
            <a:pPr marL="457200" indent="-457200">
              <a:buFont typeface="Arial" panose="020B0604020202020204" pitchFamily="34" charset="0"/>
              <a:buChar char="•"/>
            </a:pPr>
            <a:r>
              <a:rPr lang="en-US" sz="2200" dirty="0"/>
              <a:t>Caused by abnormalities in the immune system.</a:t>
            </a:r>
          </a:p>
          <a:p>
            <a:r>
              <a:rPr lang="en-US" sz="2200" b="1" dirty="0"/>
              <a:t>Tonsillitis</a:t>
            </a:r>
            <a:r>
              <a:rPr lang="en-US" sz="2200" dirty="0"/>
              <a:t>:</a:t>
            </a:r>
          </a:p>
          <a:p>
            <a:pPr marL="457200" indent="-457200">
              <a:buFont typeface="Arial" panose="020B0604020202020204" pitchFamily="34" charset="0"/>
              <a:buChar char="•"/>
            </a:pPr>
            <a:r>
              <a:rPr lang="en-US" sz="2200" dirty="0"/>
              <a:t>Infection of the tonsils in the throat.</a:t>
            </a:r>
          </a:p>
          <a:p>
            <a:pPr marL="457200" indent="-457200">
              <a:buFont typeface="Arial" panose="020B0604020202020204" pitchFamily="34" charset="0"/>
              <a:buChar char="•"/>
            </a:pPr>
            <a:r>
              <a:rPr lang="en-US" sz="2200" dirty="0"/>
              <a:t>Tonsils become inflamed, swollen, red, and sore due to infection.</a:t>
            </a:r>
          </a:p>
        </p:txBody>
      </p:sp>
      <p:pic>
        <p:nvPicPr>
          <p:cNvPr id="5" name="Picture 4">
            <a:extLst>
              <a:ext uri="{FF2B5EF4-FFF2-40B4-BE49-F238E27FC236}">
                <a16:creationId xmlns:a16="http://schemas.microsoft.com/office/drawing/2014/main" id="{8C3AAA23-64FB-B5CA-3A26-612F026466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23535" y="3549386"/>
            <a:ext cx="3853946" cy="3321493"/>
          </a:xfrm>
          <a:prstGeom prst="rect">
            <a:avLst/>
          </a:prstGeom>
        </p:spPr>
      </p:pic>
      <p:pic>
        <p:nvPicPr>
          <p:cNvPr id="1028" name="Picture 4" descr="Glandular fever,high temperature (fever),sore throat , swollen glands in neck and under armpits,A swollen tongue with white coating,scarlet fever,lymphoma,Lip Syphilis bacteria virus ">
            <a:extLst>
              <a:ext uri="{FF2B5EF4-FFF2-40B4-BE49-F238E27FC236}">
                <a16:creationId xmlns:a16="http://schemas.microsoft.com/office/drawing/2014/main" id="{1B225892-9B98-B1D7-CECF-4FB3EBCED46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72792" y="1836538"/>
            <a:ext cx="1856694" cy="1341739"/>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7" action="ppaction://hlinksldjump" highlightClick="1"/>
            <a:extLst>
              <a:ext uri="{FF2B5EF4-FFF2-40B4-BE49-F238E27FC236}">
                <a16:creationId xmlns:a16="http://schemas.microsoft.com/office/drawing/2014/main" id="{7C7E1C73-669C-2A23-9554-50E10B174718}"/>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0145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0566-9A8B-E4AA-506F-C811D1D19FAA}"/>
              </a:ext>
            </a:extLst>
          </p:cNvPr>
          <p:cNvSpPr>
            <a:spLocks noGrp="1"/>
          </p:cNvSpPr>
          <p:nvPr>
            <p:ph type="title"/>
          </p:nvPr>
        </p:nvSpPr>
        <p:spPr>
          <a:xfrm>
            <a:off x="913775" y="618517"/>
            <a:ext cx="10364451" cy="993307"/>
          </a:xfrm>
        </p:spPr>
        <p:txBody>
          <a:bodyPr/>
          <a:lstStyle/>
          <a:p>
            <a:r>
              <a:rPr lang="en-AU" dirty="0"/>
              <a:t>Recognise healthy body systems</a:t>
            </a:r>
          </a:p>
        </p:txBody>
      </p:sp>
      <p:sp>
        <p:nvSpPr>
          <p:cNvPr id="4" name="TextBox 3">
            <a:extLst>
              <a:ext uri="{FF2B5EF4-FFF2-40B4-BE49-F238E27FC236}">
                <a16:creationId xmlns:a16="http://schemas.microsoft.com/office/drawing/2014/main" id="{D1F9080E-E384-23BB-D427-F57B0EC0F216}"/>
              </a:ext>
            </a:extLst>
          </p:cNvPr>
          <p:cNvSpPr txBox="1"/>
          <p:nvPr/>
        </p:nvSpPr>
        <p:spPr>
          <a:xfrm>
            <a:off x="552772" y="1425845"/>
            <a:ext cx="4887133" cy="5262979"/>
          </a:xfrm>
          <a:prstGeom prst="rect">
            <a:avLst/>
          </a:prstGeom>
          <a:noFill/>
        </p:spPr>
        <p:txBody>
          <a:bodyPr wrap="square">
            <a:spAutoFit/>
          </a:bodyPr>
          <a:lstStyle/>
          <a:p>
            <a:pPr marL="514350" indent="-514350">
              <a:buFont typeface="Wingdings" panose="05000000000000000000" pitchFamily="2" charset="2"/>
              <a:buChar char="q"/>
            </a:pPr>
            <a:r>
              <a:rPr lang="en-US" sz="2800" dirty="0"/>
              <a:t>Introduction</a:t>
            </a:r>
          </a:p>
          <a:p>
            <a:pPr marL="514350" indent="-514350">
              <a:buFont typeface="Wingdings" panose="05000000000000000000" pitchFamily="2" charset="2"/>
              <a:buChar char="q"/>
            </a:pPr>
            <a:r>
              <a:rPr lang="en-US" sz="2800" dirty="0"/>
              <a:t>Anatomical terminology</a:t>
            </a:r>
          </a:p>
          <a:p>
            <a:pPr marL="514350" indent="-514350">
              <a:buFont typeface="Wingdings" panose="05000000000000000000" pitchFamily="2" charset="2"/>
              <a:buChar char="q"/>
            </a:pPr>
            <a:r>
              <a:rPr lang="en-US" sz="2800" dirty="0"/>
              <a:t>Health terminology</a:t>
            </a:r>
          </a:p>
          <a:p>
            <a:pPr marL="514350" indent="-514350">
              <a:buFont typeface="Wingdings" panose="05000000000000000000" pitchFamily="2" charset="2"/>
              <a:buChar char="q"/>
            </a:pPr>
            <a:r>
              <a:rPr lang="en-US" sz="2800" dirty="0"/>
              <a:t>Cells</a:t>
            </a:r>
            <a:endParaRPr lang="en-US" sz="2800" dirty="0">
              <a:hlinkClick r:id="" action="ppaction://noaction">
                <a:extLst>
                  <a:ext uri="{A12FA001-AC4F-418D-AE19-62706E023703}">
                    <ahyp:hlinkClr xmlns:ahyp="http://schemas.microsoft.com/office/drawing/2018/hyperlinkcolor" val="tx"/>
                  </a:ext>
                </a:extLst>
              </a:hlinkClick>
            </a:endParaRPr>
          </a:p>
          <a:p>
            <a:pPr marL="514350" indent="-514350">
              <a:buFont typeface="Wingdings" panose="05000000000000000000" pitchFamily="2" charset="2"/>
              <a:buChar char="q"/>
            </a:pPr>
            <a:r>
              <a:rPr lang="en-US" sz="2800" dirty="0"/>
              <a:t>Organs</a:t>
            </a:r>
          </a:p>
          <a:p>
            <a:pPr marL="514350" indent="-514350">
              <a:buFont typeface="Wingdings" panose="05000000000000000000" pitchFamily="2" charset="2"/>
              <a:buChar char="q"/>
            </a:pPr>
            <a:r>
              <a:rPr lang="en-US" sz="2800" dirty="0"/>
              <a:t>The cardiovascular system</a:t>
            </a:r>
          </a:p>
          <a:p>
            <a:pPr marL="514350" indent="-514350">
              <a:buFont typeface="Wingdings" panose="05000000000000000000" pitchFamily="2" charset="2"/>
              <a:buChar char="q"/>
            </a:pPr>
            <a:r>
              <a:rPr lang="en-US" sz="2800" dirty="0"/>
              <a:t>The respiratory system</a:t>
            </a:r>
          </a:p>
          <a:p>
            <a:pPr marL="514350" indent="-514350">
              <a:buFont typeface="Wingdings" panose="05000000000000000000" pitchFamily="2" charset="2"/>
              <a:buChar char="q"/>
            </a:pPr>
            <a:r>
              <a:rPr lang="en-US" sz="2800" dirty="0"/>
              <a:t>The musculoskeletal system</a:t>
            </a:r>
          </a:p>
          <a:p>
            <a:pPr marL="514350" indent="-514350">
              <a:buFont typeface="Wingdings" panose="05000000000000000000" pitchFamily="2" charset="2"/>
              <a:buChar char="q"/>
            </a:pPr>
            <a:r>
              <a:rPr lang="en-US" sz="2800" dirty="0"/>
              <a:t>The skeletal system</a:t>
            </a:r>
          </a:p>
          <a:p>
            <a:pPr marL="514350" indent="-514350">
              <a:buFont typeface="Wingdings" panose="05000000000000000000" pitchFamily="2" charset="2"/>
              <a:buChar char="q"/>
            </a:pPr>
            <a:r>
              <a:rPr lang="en-US" sz="2800" dirty="0"/>
              <a:t>The endocrine system</a:t>
            </a:r>
          </a:p>
          <a:p>
            <a:pPr marL="514350" indent="-514350">
              <a:buFont typeface="Wingdings" panose="05000000000000000000" pitchFamily="2" charset="2"/>
              <a:buChar char="q"/>
            </a:pPr>
            <a:r>
              <a:rPr lang="en-US" sz="2800" dirty="0"/>
              <a:t>The digestive system</a:t>
            </a:r>
          </a:p>
          <a:p>
            <a:pPr marL="514350" indent="-514350">
              <a:buFont typeface="Wingdings" panose="05000000000000000000" pitchFamily="2" charset="2"/>
              <a:buChar char="q"/>
            </a:pPr>
            <a:r>
              <a:rPr lang="en-US" sz="2800" dirty="0"/>
              <a:t>The urinary system</a:t>
            </a:r>
          </a:p>
        </p:txBody>
      </p:sp>
      <p:sp>
        <p:nvSpPr>
          <p:cNvPr id="5" name="TextBox 4">
            <a:extLst>
              <a:ext uri="{FF2B5EF4-FFF2-40B4-BE49-F238E27FC236}">
                <a16:creationId xmlns:a16="http://schemas.microsoft.com/office/drawing/2014/main" id="{65D445B0-8142-45A6-865D-73D2CD4515E6}"/>
              </a:ext>
            </a:extLst>
          </p:cNvPr>
          <p:cNvSpPr txBox="1"/>
          <p:nvPr/>
        </p:nvSpPr>
        <p:spPr>
          <a:xfrm>
            <a:off x="5915499" y="1423263"/>
            <a:ext cx="6157681" cy="4832092"/>
          </a:xfrm>
          <a:prstGeom prst="rect">
            <a:avLst/>
          </a:prstGeom>
          <a:noFill/>
        </p:spPr>
        <p:txBody>
          <a:bodyPr wrap="square">
            <a:spAutoFit/>
          </a:bodyPr>
          <a:lstStyle/>
          <a:p>
            <a:pPr marL="514350" indent="-514350">
              <a:buFont typeface="Wingdings" panose="05000000000000000000" pitchFamily="2" charset="2"/>
              <a:buChar char="q"/>
            </a:pPr>
            <a:r>
              <a:rPr lang="en-US" sz="2800" dirty="0"/>
              <a:t>The reproductive system</a:t>
            </a:r>
          </a:p>
          <a:p>
            <a:pPr marL="514350" indent="-514350">
              <a:buFont typeface="Wingdings" panose="05000000000000000000" pitchFamily="2" charset="2"/>
              <a:buChar char="q"/>
            </a:pPr>
            <a:r>
              <a:rPr lang="en-US" sz="2800" dirty="0"/>
              <a:t>The integumentary system</a:t>
            </a:r>
          </a:p>
          <a:p>
            <a:pPr marL="514350" indent="-514350">
              <a:buFont typeface="Wingdings" panose="05000000000000000000" pitchFamily="2" charset="2"/>
              <a:buChar char="q"/>
            </a:pPr>
            <a:r>
              <a:rPr lang="en-US" sz="2800" dirty="0"/>
              <a:t>The nervous system</a:t>
            </a:r>
          </a:p>
          <a:p>
            <a:pPr marL="514350" indent="-514350">
              <a:buFont typeface="Wingdings" panose="05000000000000000000" pitchFamily="2" charset="2"/>
              <a:buChar char="q"/>
            </a:pPr>
            <a:r>
              <a:rPr lang="en-US" sz="2800" dirty="0">
                <a:hlinkClick r:id="rId2" action="ppaction://hlinksldjump"/>
              </a:rPr>
              <a:t>The lymphatic and immune system</a:t>
            </a:r>
            <a:endParaRPr lang="en-US" sz="2800" dirty="0"/>
          </a:p>
          <a:p>
            <a:pPr marL="514350" indent="-514350">
              <a:buFont typeface="Wingdings" panose="05000000000000000000" pitchFamily="2" charset="2"/>
              <a:buChar char="q"/>
            </a:pPr>
            <a:r>
              <a:rPr lang="en-US" sz="2800" dirty="0">
                <a:hlinkClick r:id="rId3" action="ppaction://hlinksldjump"/>
              </a:rPr>
              <a:t>The special senses</a:t>
            </a:r>
            <a:endParaRPr lang="en-US" sz="2800" dirty="0"/>
          </a:p>
          <a:p>
            <a:pPr marL="514350" indent="-514350">
              <a:buFont typeface="Wingdings" panose="05000000000000000000" pitchFamily="2" charset="2"/>
              <a:buChar char="q"/>
            </a:pPr>
            <a:r>
              <a:rPr lang="en-US" sz="2800" dirty="0">
                <a:hlinkClick r:id="rId4" action="ppaction://hlinksldjump"/>
              </a:rPr>
              <a:t>Processes of body regulation</a:t>
            </a:r>
            <a:endParaRPr lang="en-US" sz="2800" dirty="0"/>
          </a:p>
          <a:p>
            <a:pPr marL="514350" indent="-514350">
              <a:buFont typeface="Wingdings" panose="05000000000000000000" pitchFamily="2" charset="2"/>
              <a:buChar char="q"/>
            </a:pPr>
            <a:r>
              <a:rPr lang="en-US" sz="2800" dirty="0">
                <a:hlinkClick r:id="rId5" action="ppaction://hlinksldjump"/>
              </a:rPr>
              <a:t>Recognise and promote ways to support healthy functioning of the body</a:t>
            </a:r>
            <a:endParaRPr lang="en-US" sz="2800" dirty="0"/>
          </a:p>
          <a:p>
            <a:pPr marL="514350" indent="-514350">
              <a:buFont typeface="Wingdings" panose="05000000000000000000" pitchFamily="2" charset="2"/>
              <a:buChar char="q"/>
            </a:pPr>
            <a:r>
              <a:rPr lang="en-US" sz="2800" dirty="0">
                <a:hlinkClick r:id="rId6" action="ppaction://hlinksldjump"/>
              </a:rPr>
              <a:t>Using and sharing information about healthy functioning of the body</a:t>
            </a:r>
            <a:endParaRPr lang="en-AU" sz="2800" dirty="0"/>
          </a:p>
        </p:txBody>
      </p:sp>
    </p:spTree>
    <p:extLst>
      <p:ext uri="{BB962C8B-B14F-4D97-AF65-F5344CB8AC3E}">
        <p14:creationId xmlns:p14="http://schemas.microsoft.com/office/powerpoint/2010/main" val="192396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8386" y="3291365"/>
            <a:ext cx="5827899" cy="1015663"/>
          </a:xfrm>
          <a:prstGeom prst="rect">
            <a:avLst/>
          </a:prstGeom>
          <a:noFill/>
        </p:spPr>
        <p:txBody>
          <a:bodyPr wrap="square">
            <a:spAutoFit/>
          </a:bodyPr>
          <a:lstStyle/>
          <a:p>
            <a:r>
              <a:rPr lang="en-US" sz="2000" dirty="0"/>
              <a:t>The diagram below illustrates the interrelationship between the lymphatic and immune system and the </a:t>
            </a:r>
          </a:p>
          <a:p>
            <a:r>
              <a:rPr lang="en-US" sz="2000" dirty="0"/>
              <a:t>other body systems.</a:t>
            </a:r>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 y="-15553"/>
            <a:ext cx="5827900" cy="1584779"/>
          </a:xfrm>
        </p:spPr>
        <p:txBody>
          <a:bodyPr>
            <a:normAutofit fontScale="90000"/>
          </a:bodyPr>
          <a:lstStyle/>
          <a:p>
            <a:r>
              <a:rPr lang="en-AU" dirty="0"/>
              <a:t>The lymphatic and immune system</a:t>
            </a:r>
            <a:br>
              <a:rPr lang="en-AU" dirty="0"/>
            </a:br>
            <a:r>
              <a:rPr lang="en-AU" sz="3200" dirty="0"/>
              <a:t> </a:t>
            </a:r>
            <a:r>
              <a:rPr lang="en-US" sz="3200" dirty="0"/>
              <a:t>Systems in sync – the lymphatic and immune system</a:t>
            </a:r>
            <a:endParaRPr lang="en-AU" sz="3200" dirty="0"/>
          </a:p>
        </p:txBody>
      </p:sp>
      <p:pic>
        <p:nvPicPr>
          <p:cNvPr id="4" name="Picture 3">
            <a:extLst>
              <a:ext uri="{FF2B5EF4-FFF2-40B4-BE49-F238E27FC236}">
                <a16:creationId xmlns:a16="http://schemas.microsoft.com/office/drawing/2014/main" id="{6D1DCECF-FAE3-5367-0FA2-B422FCF6D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7900" y="-31051"/>
            <a:ext cx="6033469" cy="6858000"/>
          </a:xfrm>
          <a:prstGeom prst="rect">
            <a:avLst/>
          </a:prstGeom>
        </p:spPr>
      </p:pic>
      <p:sp>
        <p:nvSpPr>
          <p:cNvPr id="5" name="TextBox 4">
            <a:extLst>
              <a:ext uri="{FF2B5EF4-FFF2-40B4-BE49-F238E27FC236}">
                <a16:creationId xmlns:a16="http://schemas.microsoft.com/office/drawing/2014/main" id="{BA2BBC90-A273-3A8C-C42C-090DF4F66D4E}"/>
              </a:ext>
            </a:extLst>
          </p:cNvPr>
          <p:cNvSpPr txBox="1"/>
          <p:nvPr/>
        </p:nvSpPr>
        <p:spPr>
          <a:xfrm>
            <a:off x="9345479" y="1316001"/>
            <a:ext cx="2846522" cy="1223412"/>
          </a:xfrm>
          <a:prstGeom prst="rect">
            <a:avLst/>
          </a:prstGeom>
          <a:noFill/>
          <a:ln w="3175">
            <a:solidFill>
              <a:schemeClr val="tx1"/>
            </a:solidFill>
          </a:ln>
        </p:spPr>
        <p:txBody>
          <a:bodyPr wrap="square" rtlCol="0">
            <a:spAutoFit/>
          </a:bodyPr>
          <a:lstStyle/>
          <a:p>
            <a:pPr algn="ctr"/>
            <a:r>
              <a:rPr lang="en-US" sz="1050" b="1" dirty="0"/>
              <a:t>RESPIRATORY SYSTEM</a:t>
            </a:r>
          </a:p>
          <a:p>
            <a:pPr marL="171450" indent="-171450">
              <a:buFont typeface="Arial" panose="020B0604020202020204" pitchFamily="34" charset="0"/>
              <a:buChar char="•"/>
            </a:pPr>
            <a:r>
              <a:rPr lang="en-US" sz="1050" dirty="0"/>
              <a:t> Lymphatic vessels pick up leaked fluid from respiratory organs.</a:t>
            </a:r>
          </a:p>
          <a:p>
            <a:pPr marL="171450" indent="-171450">
              <a:buFont typeface="Arial" panose="020B0604020202020204" pitchFamily="34" charset="0"/>
              <a:buChar char="•"/>
            </a:pPr>
            <a:r>
              <a:rPr lang="en-US" sz="1050" dirty="0"/>
              <a:t>The lungs provide oxygen required by the lymphoid and immune cells. </a:t>
            </a:r>
          </a:p>
          <a:p>
            <a:pPr marL="171450" indent="-171450">
              <a:buFont typeface="Arial" panose="020B0604020202020204" pitchFamily="34" charset="0"/>
              <a:buChar char="•"/>
            </a:pPr>
            <a:r>
              <a:rPr lang="en-US" sz="1050" dirty="0"/>
              <a:t>Organs of the respiratory tract contain lymphoid organs.</a:t>
            </a:r>
          </a:p>
        </p:txBody>
      </p:sp>
      <p:sp>
        <p:nvSpPr>
          <p:cNvPr id="8" name="TextBox 7">
            <a:extLst>
              <a:ext uri="{FF2B5EF4-FFF2-40B4-BE49-F238E27FC236}">
                <a16:creationId xmlns:a16="http://schemas.microsoft.com/office/drawing/2014/main" id="{CCF708EE-1F84-2824-0716-FF9A94ED2D2E}"/>
              </a:ext>
            </a:extLst>
          </p:cNvPr>
          <p:cNvSpPr txBox="1"/>
          <p:nvPr/>
        </p:nvSpPr>
        <p:spPr>
          <a:xfrm>
            <a:off x="9005253" y="5780618"/>
            <a:ext cx="3181682" cy="900246"/>
          </a:xfrm>
          <a:prstGeom prst="rect">
            <a:avLst/>
          </a:prstGeom>
          <a:noFill/>
          <a:ln w="3175">
            <a:solidFill>
              <a:schemeClr val="tx1"/>
            </a:solidFill>
          </a:ln>
        </p:spPr>
        <p:txBody>
          <a:bodyPr wrap="square" rtlCol="0">
            <a:spAutoFit/>
          </a:bodyPr>
          <a:lstStyle/>
          <a:p>
            <a:r>
              <a:rPr lang="en-US" sz="1050" b="1" dirty="0"/>
              <a:t>SKELETAL SYSTEM:</a:t>
            </a:r>
          </a:p>
          <a:p>
            <a:pPr marL="171450" indent="-171450">
              <a:buFont typeface="Arial" panose="020B0604020202020204" pitchFamily="34" charset="0"/>
              <a:buChar char="•"/>
            </a:pPr>
            <a:r>
              <a:rPr lang="en-US" sz="1050" dirty="0"/>
              <a:t>Lymphatic vessels pick up leaked fluid and immune cells protect bones from pathogens</a:t>
            </a:r>
          </a:p>
          <a:p>
            <a:pPr marL="171450" indent="-171450">
              <a:buFont typeface="Arial" panose="020B0604020202020204" pitchFamily="34" charset="0"/>
              <a:buChar char="•"/>
            </a:pPr>
            <a:r>
              <a:rPr lang="en-US" sz="1050" dirty="0"/>
              <a:t>Bone marrow produces lymphocytes and B-cells, which protect against pathogens.</a:t>
            </a:r>
          </a:p>
        </p:txBody>
      </p:sp>
      <p:sp>
        <p:nvSpPr>
          <p:cNvPr id="9" name="TextBox 8">
            <a:extLst>
              <a:ext uri="{FF2B5EF4-FFF2-40B4-BE49-F238E27FC236}">
                <a16:creationId xmlns:a16="http://schemas.microsoft.com/office/drawing/2014/main" id="{EE539FE4-8E4F-9B11-AFFB-283BF7EC9762}"/>
              </a:ext>
            </a:extLst>
          </p:cNvPr>
          <p:cNvSpPr txBox="1"/>
          <p:nvPr/>
        </p:nvSpPr>
        <p:spPr>
          <a:xfrm>
            <a:off x="5827898" y="564419"/>
            <a:ext cx="2211089" cy="1061829"/>
          </a:xfrm>
          <a:prstGeom prst="rect">
            <a:avLst/>
          </a:prstGeom>
          <a:noFill/>
          <a:ln w="3175">
            <a:solidFill>
              <a:schemeClr val="tx1"/>
            </a:solidFill>
          </a:ln>
        </p:spPr>
        <p:txBody>
          <a:bodyPr wrap="square" rtlCol="0">
            <a:spAutoFit/>
          </a:bodyPr>
          <a:lstStyle/>
          <a:p>
            <a:r>
              <a:rPr lang="en-US" sz="1050" b="1" dirty="0"/>
              <a:t>ENDOCRINE SYSTEM:</a:t>
            </a:r>
          </a:p>
          <a:p>
            <a:pPr marL="171450" indent="-171450">
              <a:buFont typeface="Arial" panose="020B0604020202020204" pitchFamily="34" charset="0"/>
              <a:buChar char="•"/>
            </a:pPr>
            <a:r>
              <a:rPr lang="en-US" sz="1050" dirty="0"/>
              <a:t>Sympathetic division of the ANS activates the adrenal medulla and the hypothalamus.</a:t>
            </a:r>
          </a:p>
          <a:p>
            <a:pPr marL="171450" indent="-171450">
              <a:buFont typeface="Arial" panose="020B0604020202020204" pitchFamily="34" charset="0"/>
              <a:buChar char="•"/>
            </a:pPr>
            <a:r>
              <a:rPr lang="en-US" sz="1050" dirty="0"/>
              <a:t>Hormones can influence the activity of neurons.</a:t>
            </a:r>
          </a:p>
        </p:txBody>
      </p:sp>
      <p:sp>
        <p:nvSpPr>
          <p:cNvPr id="10" name="TextBox 9">
            <a:extLst>
              <a:ext uri="{FF2B5EF4-FFF2-40B4-BE49-F238E27FC236}">
                <a16:creationId xmlns:a16="http://schemas.microsoft.com/office/drawing/2014/main" id="{87FF51CF-53F5-F2C9-3777-7E8A6174A580}"/>
              </a:ext>
            </a:extLst>
          </p:cNvPr>
          <p:cNvSpPr txBox="1"/>
          <p:nvPr/>
        </p:nvSpPr>
        <p:spPr>
          <a:xfrm>
            <a:off x="5961680" y="4868649"/>
            <a:ext cx="2709618" cy="900246"/>
          </a:xfrm>
          <a:prstGeom prst="rect">
            <a:avLst/>
          </a:prstGeom>
          <a:noFill/>
          <a:ln w="3175">
            <a:solidFill>
              <a:schemeClr val="tx1"/>
            </a:solidFill>
          </a:ln>
        </p:spPr>
        <p:txBody>
          <a:bodyPr wrap="square" rtlCol="0">
            <a:spAutoFit/>
          </a:bodyPr>
          <a:lstStyle/>
          <a:p>
            <a:r>
              <a:rPr lang="en-US" sz="1050" b="1" dirty="0"/>
              <a:t>URINARY SYSTEM:</a:t>
            </a:r>
          </a:p>
          <a:p>
            <a:pPr marL="171450" indent="-171450">
              <a:buFont typeface="Arial" panose="020B0604020202020204" pitchFamily="34" charset="0"/>
              <a:buChar char="•"/>
            </a:pPr>
            <a:r>
              <a:rPr lang="en-US" sz="1050" dirty="0"/>
              <a:t>Immune cells protect the organs of the urinary system.</a:t>
            </a:r>
          </a:p>
          <a:p>
            <a:pPr marL="171450" indent="-171450">
              <a:buFont typeface="Arial" panose="020B0604020202020204" pitchFamily="34" charset="0"/>
              <a:buChar char="•"/>
            </a:pPr>
            <a:r>
              <a:rPr lang="en-US" sz="1050" dirty="0"/>
              <a:t>The urinary system eliminates waste and flushes some pathogens out of the body.</a:t>
            </a:r>
            <a:endParaRPr lang="en-US" sz="1050" b="1" dirty="0"/>
          </a:p>
        </p:txBody>
      </p:sp>
      <p:sp>
        <p:nvSpPr>
          <p:cNvPr id="11" name="TextBox 10">
            <a:extLst>
              <a:ext uri="{FF2B5EF4-FFF2-40B4-BE49-F238E27FC236}">
                <a16:creationId xmlns:a16="http://schemas.microsoft.com/office/drawing/2014/main" id="{F1C8791B-9BE9-8195-5616-F70468ADD65A}"/>
              </a:ext>
            </a:extLst>
          </p:cNvPr>
          <p:cNvSpPr txBox="1"/>
          <p:nvPr/>
        </p:nvSpPr>
        <p:spPr>
          <a:xfrm>
            <a:off x="8955574" y="4127474"/>
            <a:ext cx="3199447" cy="900246"/>
          </a:xfrm>
          <a:prstGeom prst="rect">
            <a:avLst/>
          </a:prstGeom>
          <a:noFill/>
          <a:ln w="3175">
            <a:solidFill>
              <a:schemeClr val="tx1"/>
            </a:solidFill>
          </a:ln>
        </p:spPr>
        <p:txBody>
          <a:bodyPr wrap="square" rtlCol="0">
            <a:spAutoFit/>
          </a:bodyPr>
          <a:lstStyle/>
          <a:p>
            <a:r>
              <a:rPr lang="en-US" sz="1050" b="1" dirty="0"/>
              <a:t>REPRODUCTIVE SYSTEM:</a:t>
            </a:r>
          </a:p>
          <a:p>
            <a:pPr marL="171450" indent="-171450">
              <a:buFont typeface="Arial" panose="020B0604020202020204" pitchFamily="34" charset="0"/>
              <a:buChar char="•"/>
            </a:pPr>
            <a:r>
              <a:rPr lang="en-US" sz="1050" dirty="0"/>
              <a:t>Lymphatic vessels pick up leaked fluid and proteins from the reproductive organs. </a:t>
            </a:r>
          </a:p>
          <a:p>
            <a:pPr marL="171450" indent="-171450">
              <a:buFont typeface="Arial" panose="020B0604020202020204" pitchFamily="34" charset="0"/>
              <a:buChar char="•"/>
            </a:pPr>
            <a:r>
              <a:rPr lang="en-US" sz="1050" dirty="0"/>
              <a:t>Acidic secretions of the vagina act to destroy bacteria.</a:t>
            </a:r>
          </a:p>
        </p:txBody>
      </p:sp>
      <p:sp>
        <p:nvSpPr>
          <p:cNvPr id="12" name="TextBox 11">
            <a:extLst>
              <a:ext uri="{FF2B5EF4-FFF2-40B4-BE49-F238E27FC236}">
                <a16:creationId xmlns:a16="http://schemas.microsoft.com/office/drawing/2014/main" id="{545E0D4A-A866-4298-9D88-B201AA4574F3}"/>
              </a:ext>
            </a:extLst>
          </p:cNvPr>
          <p:cNvSpPr txBox="1"/>
          <p:nvPr/>
        </p:nvSpPr>
        <p:spPr>
          <a:xfrm>
            <a:off x="9345478" y="92992"/>
            <a:ext cx="2846522" cy="1223412"/>
          </a:xfrm>
          <a:prstGeom prst="rect">
            <a:avLst/>
          </a:prstGeom>
          <a:noFill/>
          <a:ln w="3175">
            <a:solidFill>
              <a:schemeClr val="tx1"/>
            </a:solidFill>
          </a:ln>
        </p:spPr>
        <p:txBody>
          <a:bodyPr wrap="square" rtlCol="0">
            <a:spAutoFit/>
          </a:bodyPr>
          <a:lstStyle/>
          <a:p>
            <a:r>
              <a:rPr lang="en-AU" sz="1050" b="1" dirty="0"/>
              <a:t>NERVOUS SYSTEM:</a:t>
            </a:r>
          </a:p>
          <a:p>
            <a:pPr marL="171450" indent="-171450">
              <a:buFont typeface="Arial" panose="020B0604020202020204" pitchFamily="34" charset="0"/>
              <a:buChar char="•"/>
            </a:pPr>
            <a:r>
              <a:rPr lang="en-US" sz="1050" dirty="0"/>
              <a:t>The lymphatic vessels pick up leaked fluid and proteins in the nervous system. And the immune system protects organs of the nervous system from pathogens.</a:t>
            </a:r>
          </a:p>
          <a:p>
            <a:pPr marL="171450" indent="-171450">
              <a:buFont typeface="Arial" panose="020B0604020202020204" pitchFamily="34" charset="0"/>
              <a:buChar char="•"/>
            </a:pPr>
            <a:r>
              <a:rPr lang="en-US" sz="1050" dirty="0"/>
              <a:t>The brain helps to regulate the immune response, helps to dilate lymphatic vessels.</a:t>
            </a:r>
            <a:endParaRPr lang="en-AU" sz="1050" dirty="0"/>
          </a:p>
        </p:txBody>
      </p:sp>
      <p:sp>
        <p:nvSpPr>
          <p:cNvPr id="14" name="TextBox 13">
            <a:extLst>
              <a:ext uri="{FF2B5EF4-FFF2-40B4-BE49-F238E27FC236}">
                <a16:creationId xmlns:a16="http://schemas.microsoft.com/office/drawing/2014/main" id="{C502EFF1-406F-68ED-0367-0829B4E5404E}"/>
              </a:ext>
            </a:extLst>
          </p:cNvPr>
          <p:cNvSpPr txBox="1"/>
          <p:nvPr/>
        </p:nvSpPr>
        <p:spPr>
          <a:xfrm>
            <a:off x="9001930" y="5038758"/>
            <a:ext cx="3190070" cy="738664"/>
          </a:xfrm>
          <a:prstGeom prst="rect">
            <a:avLst/>
          </a:prstGeom>
          <a:noFill/>
          <a:ln w="3175">
            <a:solidFill>
              <a:schemeClr val="tx1"/>
            </a:solidFill>
          </a:ln>
        </p:spPr>
        <p:txBody>
          <a:bodyPr wrap="square" rtlCol="0">
            <a:spAutoFit/>
          </a:bodyPr>
          <a:lstStyle/>
          <a:p>
            <a:r>
              <a:rPr lang="en-US" sz="1050" b="1" dirty="0"/>
              <a:t>INTEGUMENTARY (SKIN) SYSTEM:</a:t>
            </a:r>
          </a:p>
          <a:p>
            <a:pPr marL="171450" indent="-171450">
              <a:buFont typeface="Arial" panose="020B0604020202020204" pitchFamily="34" charset="0"/>
              <a:buChar char="•"/>
            </a:pPr>
            <a:r>
              <a:rPr lang="en-US" sz="1050" dirty="0"/>
              <a:t>The lymphatic vessels pick up leaked fluid from the dermis layer of the skin.</a:t>
            </a:r>
          </a:p>
          <a:p>
            <a:pPr marL="171450" indent="-171450">
              <a:buFont typeface="Arial" panose="020B0604020202020204" pitchFamily="34" charset="0"/>
              <a:buChar char="•"/>
            </a:pPr>
            <a:r>
              <a:rPr lang="en-US" sz="1050" dirty="0"/>
              <a:t>Sebum produced by the skin acts to kill bacteria.</a:t>
            </a:r>
          </a:p>
        </p:txBody>
      </p:sp>
      <p:sp>
        <p:nvSpPr>
          <p:cNvPr id="15" name="TextBox 14">
            <a:extLst>
              <a:ext uri="{FF2B5EF4-FFF2-40B4-BE49-F238E27FC236}">
                <a16:creationId xmlns:a16="http://schemas.microsoft.com/office/drawing/2014/main" id="{289B1DDF-3FB6-22C0-A3D6-048CBA647DFE}"/>
              </a:ext>
            </a:extLst>
          </p:cNvPr>
          <p:cNvSpPr txBox="1"/>
          <p:nvPr/>
        </p:nvSpPr>
        <p:spPr>
          <a:xfrm>
            <a:off x="5497268" y="5931601"/>
            <a:ext cx="3504662" cy="738664"/>
          </a:xfrm>
          <a:prstGeom prst="rect">
            <a:avLst/>
          </a:prstGeom>
          <a:noFill/>
          <a:ln w="3175">
            <a:solidFill>
              <a:schemeClr val="tx1"/>
            </a:solidFill>
          </a:ln>
        </p:spPr>
        <p:txBody>
          <a:bodyPr wrap="square" rtlCol="0">
            <a:spAutoFit/>
          </a:bodyPr>
          <a:lstStyle/>
          <a:p>
            <a:r>
              <a:rPr lang="en-AU" sz="1050" b="1" dirty="0"/>
              <a:t>MUSCULAR SYSTEM</a:t>
            </a:r>
          </a:p>
          <a:p>
            <a:pPr marL="171450" indent="-171450">
              <a:buFont typeface="Arial" panose="020B0604020202020204" pitchFamily="34" charset="0"/>
              <a:buChar char="•"/>
            </a:pPr>
            <a:r>
              <a:rPr lang="en-US" sz="1050" dirty="0"/>
              <a:t>Lymphatic vessels pick up leaked fluid and proteins from skeletal muscles.</a:t>
            </a:r>
          </a:p>
          <a:p>
            <a:pPr marL="171450" indent="-171450">
              <a:buFont typeface="Arial" panose="020B0604020202020204" pitchFamily="34" charset="0"/>
              <a:buChar char="•"/>
            </a:pPr>
            <a:r>
              <a:rPr lang="en-US" sz="1050" dirty="0"/>
              <a:t>Muscle activity helps the flow of lymph around the body. </a:t>
            </a:r>
            <a:endParaRPr lang="en-AU" sz="1050" dirty="0"/>
          </a:p>
        </p:txBody>
      </p:sp>
      <p:sp>
        <p:nvSpPr>
          <p:cNvPr id="16" name="TextBox 15">
            <a:extLst>
              <a:ext uri="{FF2B5EF4-FFF2-40B4-BE49-F238E27FC236}">
                <a16:creationId xmlns:a16="http://schemas.microsoft.com/office/drawing/2014/main" id="{3B363C32-7DB1-F87C-A26D-D8E1B115F87D}"/>
              </a:ext>
            </a:extLst>
          </p:cNvPr>
          <p:cNvSpPr txBox="1"/>
          <p:nvPr/>
        </p:nvSpPr>
        <p:spPr>
          <a:xfrm>
            <a:off x="5822734" y="1797803"/>
            <a:ext cx="2394166" cy="369332"/>
          </a:xfrm>
          <a:prstGeom prst="rect">
            <a:avLst/>
          </a:prstGeom>
          <a:noFill/>
          <a:ln w="3175">
            <a:solidFill>
              <a:schemeClr val="tx1"/>
            </a:solidFill>
          </a:ln>
        </p:spPr>
        <p:txBody>
          <a:bodyPr wrap="square" rtlCol="0">
            <a:spAutoFit/>
          </a:bodyPr>
          <a:lstStyle/>
          <a:p>
            <a:r>
              <a:rPr lang="en-US" b="1" dirty="0"/>
              <a:t>LYMPHATIC SYSTEM</a:t>
            </a:r>
          </a:p>
        </p:txBody>
      </p:sp>
      <p:sp>
        <p:nvSpPr>
          <p:cNvPr id="17" name="TextBox 16">
            <a:extLst>
              <a:ext uri="{FF2B5EF4-FFF2-40B4-BE49-F238E27FC236}">
                <a16:creationId xmlns:a16="http://schemas.microsoft.com/office/drawing/2014/main" id="{8D0CEBD8-A35D-18B3-AEEE-E49621BBA569}"/>
              </a:ext>
            </a:extLst>
          </p:cNvPr>
          <p:cNvSpPr txBox="1"/>
          <p:nvPr/>
        </p:nvSpPr>
        <p:spPr>
          <a:xfrm>
            <a:off x="5833064" y="3343581"/>
            <a:ext cx="2241553" cy="1384995"/>
          </a:xfrm>
          <a:prstGeom prst="rect">
            <a:avLst/>
          </a:prstGeom>
          <a:noFill/>
          <a:ln w="3175">
            <a:solidFill>
              <a:schemeClr val="tx1"/>
            </a:solidFill>
          </a:ln>
        </p:spPr>
        <p:txBody>
          <a:bodyPr wrap="square" rtlCol="0">
            <a:spAutoFit/>
          </a:bodyPr>
          <a:lstStyle/>
          <a:p>
            <a:r>
              <a:rPr lang="en-US" sz="1050" b="1" dirty="0"/>
              <a:t>DIGESTIVE SYSTEM:</a:t>
            </a:r>
          </a:p>
          <a:p>
            <a:pPr marL="171450" indent="-171450">
              <a:buFont typeface="Arial" panose="020B0604020202020204" pitchFamily="34" charset="0"/>
              <a:buChar char="•"/>
            </a:pPr>
            <a:r>
              <a:rPr lang="en-US" sz="1050" dirty="0"/>
              <a:t>Lymph transports some products of fat digestion to the blood. Peyer’s patches in the intestines helps protect against pathogens. </a:t>
            </a:r>
          </a:p>
          <a:p>
            <a:pPr marL="171450" indent="-171450">
              <a:buFont typeface="Arial" panose="020B0604020202020204" pitchFamily="34" charset="0"/>
              <a:buChar char="•"/>
            </a:pPr>
            <a:r>
              <a:rPr lang="en-US" sz="1050" dirty="0"/>
              <a:t>The digestive system digests and absorbs nutrients needed for lymphatic organ function.</a:t>
            </a:r>
          </a:p>
        </p:txBody>
      </p:sp>
      <p:sp>
        <p:nvSpPr>
          <p:cNvPr id="18" name="TextBox 17">
            <a:extLst>
              <a:ext uri="{FF2B5EF4-FFF2-40B4-BE49-F238E27FC236}">
                <a16:creationId xmlns:a16="http://schemas.microsoft.com/office/drawing/2014/main" id="{534FD08B-1991-6CA3-0502-B7CF0913D316}"/>
              </a:ext>
            </a:extLst>
          </p:cNvPr>
          <p:cNvSpPr txBox="1"/>
          <p:nvPr/>
        </p:nvSpPr>
        <p:spPr>
          <a:xfrm>
            <a:off x="9467199" y="2578272"/>
            <a:ext cx="2707036" cy="1546577"/>
          </a:xfrm>
          <a:prstGeom prst="rect">
            <a:avLst/>
          </a:prstGeom>
          <a:noFill/>
          <a:ln w="3175">
            <a:solidFill>
              <a:schemeClr val="tx1"/>
            </a:solidFill>
          </a:ln>
        </p:spPr>
        <p:txBody>
          <a:bodyPr wrap="square" rtlCol="0">
            <a:spAutoFit/>
          </a:bodyPr>
          <a:lstStyle/>
          <a:p>
            <a:r>
              <a:rPr lang="en-AU" sz="1050" b="1" dirty="0"/>
              <a:t>CARDIOVASCULAR  SYSTEM</a:t>
            </a:r>
          </a:p>
          <a:p>
            <a:pPr marL="171450" indent="-171450">
              <a:buFont typeface="Arial" panose="020B0604020202020204" pitchFamily="34" charset="0"/>
              <a:buChar char="•"/>
            </a:pPr>
            <a:r>
              <a:rPr lang="en-US" sz="1050" dirty="0"/>
              <a:t>The lymphatic system pick up leaked fluid from tissues of the CV system. </a:t>
            </a:r>
          </a:p>
          <a:p>
            <a:pPr marL="171450" indent="-171450">
              <a:buFont typeface="Arial" panose="020B0604020202020204" pitchFamily="34" charset="0"/>
              <a:buChar char="•"/>
            </a:pPr>
            <a:r>
              <a:rPr lang="en-US" sz="1050" dirty="0"/>
              <a:t>The spleen acts to destroy old red blood cells.</a:t>
            </a:r>
          </a:p>
          <a:p>
            <a:pPr marL="171450" indent="-171450">
              <a:buFont typeface="Arial" panose="020B0604020202020204" pitchFamily="34" charset="0"/>
              <a:buChar char="•"/>
            </a:pPr>
            <a:r>
              <a:rPr lang="en-US" sz="1050" dirty="0"/>
              <a:t>Lymph travels in the blood stream and provides a route for the circulation of immune cells such as lymphocytes and antibodies. </a:t>
            </a:r>
            <a:endParaRPr lang="en-AU" sz="1050" dirty="0"/>
          </a:p>
        </p:txBody>
      </p:sp>
      <p:sp>
        <p:nvSpPr>
          <p:cNvPr id="2" name="Action Button: Return 1">
            <a:hlinkClick r:id="rId4" action="ppaction://hlinksldjump" highlightClick="1"/>
            <a:extLst>
              <a:ext uri="{FF2B5EF4-FFF2-40B4-BE49-F238E27FC236}">
                <a16:creationId xmlns:a16="http://schemas.microsoft.com/office/drawing/2014/main" id="{5A4C494F-377C-AD31-4292-32CF8FBDCDCD}"/>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99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12</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4893647"/>
          </a:xfrm>
          <a:prstGeom prst="rect">
            <a:avLst/>
          </a:prstGeom>
          <a:noFill/>
        </p:spPr>
        <p:txBody>
          <a:bodyPr wrap="square">
            <a:spAutoFit/>
          </a:bodyPr>
          <a:lstStyle/>
          <a:p>
            <a:r>
              <a:rPr lang="en-US" sz="2400" dirty="0">
                <a:solidFill>
                  <a:srgbClr val="0070C0"/>
                </a:solidFill>
              </a:rPr>
              <a:t>1. Identify the key structures of the lymphatic system.</a:t>
            </a:r>
          </a:p>
          <a:p>
            <a:r>
              <a:rPr lang="en-US" sz="2400" dirty="0"/>
              <a:t>The lymphatic system contains lymph vessels and lymph nodes.</a:t>
            </a:r>
          </a:p>
          <a:p>
            <a:r>
              <a:rPr lang="en-US" sz="2400" dirty="0">
                <a:solidFill>
                  <a:srgbClr val="0070C0"/>
                </a:solidFill>
              </a:rPr>
              <a:t>2. The lymphatic system consists of two parts. Identify these two parts.</a:t>
            </a:r>
          </a:p>
          <a:p>
            <a:r>
              <a:rPr lang="en-US" sz="2400" dirty="0"/>
              <a:t>Lymphatic vessels and various lymphoid tissues and organs.</a:t>
            </a:r>
          </a:p>
          <a:p>
            <a:r>
              <a:rPr lang="en-US" sz="2400" dirty="0">
                <a:solidFill>
                  <a:srgbClr val="0070C0"/>
                </a:solidFill>
              </a:rPr>
              <a:t>3. Explain the term ‘edema’.</a:t>
            </a:r>
          </a:p>
          <a:p>
            <a:r>
              <a:rPr lang="en-US" sz="2400" dirty="0"/>
              <a:t>Edema is the medical term for swelling. Large amounts of edema stop the tissues from </a:t>
            </a:r>
          </a:p>
          <a:p>
            <a:r>
              <a:rPr lang="en-US" sz="2400" dirty="0"/>
              <a:t>exchanging interstitial fluid, which is dangerous and can lead to serious health conditions.</a:t>
            </a:r>
          </a:p>
          <a:p>
            <a:r>
              <a:rPr lang="en-US" sz="2400" dirty="0">
                <a:solidFill>
                  <a:srgbClr val="0070C0"/>
                </a:solidFill>
              </a:rPr>
              <a:t>4. Describe the three main functions of the lymphatic system.</a:t>
            </a:r>
          </a:p>
          <a:p>
            <a:r>
              <a:rPr lang="en-US" sz="2400" dirty="0"/>
              <a:t>The lymphatic system is responsible for draining excess fluid in our cells and to filter and remove </a:t>
            </a:r>
          </a:p>
          <a:p>
            <a:r>
              <a:rPr lang="en-US" sz="2400" dirty="0"/>
              <a:t>potentially harmful organisms such as bacteria out of the body.</a:t>
            </a:r>
          </a:p>
          <a:p>
            <a:r>
              <a:rPr lang="en-US" sz="2400" dirty="0">
                <a:solidFill>
                  <a:srgbClr val="0070C0"/>
                </a:solidFill>
              </a:rPr>
              <a:t>5. Describe the role of the skin in our immune system.</a:t>
            </a:r>
          </a:p>
          <a:p>
            <a:r>
              <a:rPr lang="en-US" sz="2400" dirty="0"/>
              <a:t>The skin has a strong layer of keratin cells that act as a physical barrier to block pathogens from </a:t>
            </a:r>
          </a:p>
          <a:p>
            <a:r>
              <a:rPr lang="en-US" sz="2400" dirty="0"/>
              <a:t>entering the body.</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EF02A5D-4695-5612-784B-5C7BE88DEBA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524180"/>
            <a:ext cx="12192000" cy="435886"/>
          </a:xfrm>
          <a:prstGeom prst="rect">
            <a:avLst/>
          </a:prstGeom>
        </p:spPr>
      </p:pic>
      <p:pic>
        <p:nvPicPr>
          <p:cNvPr id="5" name="Picture 4">
            <a:extLst>
              <a:ext uri="{FF2B5EF4-FFF2-40B4-BE49-F238E27FC236}">
                <a16:creationId xmlns:a16="http://schemas.microsoft.com/office/drawing/2014/main" id="{9ACF8034-7619-7EBB-D7C1-61058304AC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2267502"/>
            <a:ext cx="12192000" cy="435886"/>
          </a:xfrm>
          <a:prstGeom prst="rect">
            <a:avLst/>
          </a:prstGeom>
        </p:spPr>
      </p:pic>
      <p:pic>
        <p:nvPicPr>
          <p:cNvPr id="6" name="Picture 5">
            <a:extLst>
              <a:ext uri="{FF2B5EF4-FFF2-40B4-BE49-F238E27FC236}">
                <a16:creationId xmlns:a16="http://schemas.microsoft.com/office/drawing/2014/main" id="{5E7E93DB-6E5C-BBEC-38B1-4C126E2DCE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3019525"/>
            <a:ext cx="12192000" cy="695712"/>
          </a:xfrm>
          <a:prstGeom prst="rect">
            <a:avLst/>
          </a:prstGeom>
        </p:spPr>
      </p:pic>
      <p:pic>
        <p:nvPicPr>
          <p:cNvPr id="11" name="Picture 10">
            <a:extLst>
              <a:ext uri="{FF2B5EF4-FFF2-40B4-BE49-F238E27FC236}">
                <a16:creationId xmlns:a16="http://schemas.microsoft.com/office/drawing/2014/main" id="{676FADA8-40E5-B2C2-ACB5-D3D6541BBA8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4089429"/>
            <a:ext cx="12192000" cy="776873"/>
          </a:xfrm>
          <a:prstGeom prst="rect">
            <a:avLst/>
          </a:prstGeom>
        </p:spPr>
      </p:pic>
      <p:pic>
        <p:nvPicPr>
          <p:cNvPr id="12" name="Picture 11">
            <a:extLst>
              <a:ext uri="{FF2B5EF4-FFF2-40B4-BE49-F238E27FC236}">
                <a16:creationId xmlns:a16="http://schemas.microsoft.com/office/drawing/2014/main" id="{04A2CE2F-82A1-759A-C1F3-53065BBB3B3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5230307"/>
            <a:ext cx="12192000" cy="1022036"/>
          </a:xfrm>
          <a:prstGeom prst="rect">
            <a:avLst/>
          </a:prstGeom>
        </p:spPr>
      </p:pic>
      <p:pic>
        <p:nvPicPr>
          <p:cNvPr id="7" name="Picture 2" descr="Premium Background Checks - CheckPoint Screening">
            <a:hlinkClick r:id="rId5" action="ppaction://hlinksldjump"/>
            <a:extLst>
              <a:ext uri="{FF2B5EF4-FFF2-40B4-BE49-F238E27FC236}">
                <a16:creationId xmlns:a16="http://schemas.microsoft.com/office/drawing/2014/main" id="{59778668-1AEE-8692-BCC4-F038102061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0523" y="6588218"/>
            <a:ext cx="529770" cy="2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7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0" y="-89138"/>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12</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5632311"/>
          </a:xfrm>
          <a:prstGeom prst="rect">
            <a:avLst/>
          </a:prstGeom>
          <a:noFill/>
        </p:spPr>
        <p:txBody>
          <a:bodyPr wrap="square">
            <a:spAutoFit/>
          </a:bodyPr>
          <a:lstStyle/>
          <a:p>
            <a:r>
              <a:rPr lang="en-US" sz="2400" dirty="0">
                <a:solidFill>
                  <a:srgbClr val="0070C0"/>
                </a:solidFill>
              </a:rPr>
              <a:t>6. Briefly explain how mucous membranes and saliva act to protect the body from pathogens.</a:t>
            </a:r>
          </a:p>
          <a:p>
            <a:r>
              <a:rPr lang="en-US" sz="2400" dirty="0"/>
              <a:t>The mucous lining of the stomach secretes acid and protein digesting enzymes that kill pathogens. Saliva contains an enzyme called lysozyme that destroys bacteria.</a:t>
            </a:r>
          </a:p>
          <a:p>
            <a:r>
              <a:rPr lang="en-US" sz="2400" dirty="0">
                <a:solidFill>
                  <a:srgbClr val="0070C0"/>
                </a:solidFill>
              </a:rPr>
              <a:t>7. Explain the process and function of the inflammatory response.</a:t>
            </a:r>
            <a:endParaRPr lang="en-US" sz="2400" dirty="0"/>
          </a:p>
          <a:p>
            <a:r>
              <a:rPr lang="en-US" sz="2400" dirty="0"/>
              <a:t>The inflammatory response is triggered whenever tissues are injured or infected. Its primary function is to protect the body from harmful stimuli, such as pathogens, toxins, or physical trauma, and to initiate the healing process.</a:t>
            </a:r>
          </a:p>
          <a:p>
            <a:r>
              <a:rPr lang="en-US" sz="2400" dirty="0">
                <a:solidFill>
                  <a:srgbClr val="0070C0"/>
                </a:solidFill>
              </a:rPr>
              <a:t>8. Explain the process and the function of fever.</a:t>
            </a:r>
          </a:p>
          <a:p>
            <a:r>
              <a:rPr lang="en-US" sz="2400" dirty="0"/>
              <a:t>It is a protective mechanism of the body in response to foreign microorganisms. Our body  temperature is regulated by the hypothalamus and continually works to keep the body at around </a:t>
            </a:r>
          </a:p>
          <a:p>
            <a:r>
              <a:rPr lang="en-US" sz="2400" dirty="0"/>
              <a:t>37 degrees Celsius. We will discuss the regulation of body temperature in further detail in the </a:t>
            </a:r>
          </a:p>
          <a:p>
            <a:r>
              <a:rPr lang="en-US" sz="2400" dirty="0"/>
              <a:t>next section. High fevers are dangerous as they start to essentially ‘cook’ the enzymes and </a:t>
            </a:r>
          </a:p>
          <a:p>
            <a:r>
              <a:rPr lang="en-US" sz="2400" dirty="0"/>
              <a:t>proteins in the body. However, mild to moderate fever can be beneficial to the body as it </a:t>
            </a:r>
          </a:p>
          <a:p>
            <a:r>
              <a:rPr lang="en-US" sz="2400" dirty="0"/>
              <a:t>stimulates the liver and spleen to gather nutrients, making them less available for bacteria to feed </a:t>
            </a:r>
          </a:p>
          <a:p>
            <a:r>
              <a:rPr lang="en-US" sz="2400" dirty="0"/>
              <a:t>on. Fever also increases the metabolic rate of tissues cells, which speeds up the repair process.</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3002F07-AF03-832C-78B3-C56CF9F6F2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509666"/>
            <a:ext cx="12192000" cy="829116"/>
          </a:xfrm>
          <a:prstGeom prst="rect">
            <a:avLst/>
          </a:prstGeom>
        </p:spPr>
      </p:pic>
      <p:pic>
        <p:nvPicPr>
          <p:cNvPr id="5" name="Picture 4">
            <a:extLst>
              <a:ext uri="{FF2B5EF4-FFF2-40B4-BE49-F238E27FC236}">
                <a16:creationId xmlns:a16="http://schemas.microsoft.com/office/drawing/2014/main" id="{954EE88F-3224-5D42-0584-25501F2391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11" y="2631704"/>
            <a:ext cx="12192000" cy="1112982"/>
          </a:xfrm>
          <a:prstGeom prst="rect">
            <a:avLst/>
          </a:prstGeom>
        </p:spPr>
      </p:pic>
      <p:pic>
        <p:nvPicPr>
          <p:cNvPr id="6" name="Picture 5">
            <a:extLst>
              <a:ext uri="{FF2B5EF4-FFF2-40B4-BE49-F238E27FC236}">
                <a16:creationId xmlns:a16="http://schemas.microsoft.com/office/drawing/2014/main" id="{67B4DFF2-6078-D9BB-49FD-F563FEB206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11" y="4117935"/>
            <a:ext cx="12192000" cy="2650927"/>
          </a:xfrm>
          <a:prstGeom prst="rect">
            <a:avLst/>
          </a:prstGeom>
        </p:spPr>
      </p:pic>
      <p:pic>
        <p:nvPicPr>
          <p:cNvPr id="7" name="Picture 2" descr="Premium Background Checks - CheckPoint Screening">
            <a:hlinkClick r:id="rId5" action="ppaction://hlinksldjump"/>
            <a:extLst>
              <a:ext uri="{FF2B5EF4-FFF2-40B4-BE49-F238E27FC236}">
                <a16:creationId xmlns:a16="http://schemas.microsoft.com/office/drawing/2014/main" id="{D33E6516-9A66-E7E9-2797-37F8BC44CE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0523" y="6588218"/>
            <a:ext cx="529770" cy="2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4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a:bodyPr>
          <a:lstStyle/>
          <a:p>
            <a:r>
              <a:rPr lang="en-AU" dirty="0"/>
              <a:t>The special senses</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493062"/>
            <a:ext cx="12192000" cy="2462213"/>
          </a:xfrm>
          <a:prstGeom prst="rect">
            <a:avLst/>
          </a:prstGeom>
          <a:noFill/>
        </p:spPr>
        <p:txBody>
          <a:bodyPr wrap="square">
            <a:spAutoFit/>
          </a:bodyPr>
          <a:lstStyle/>
          <a:p>
            <a:pPr marL="457200" indent="-457200">
              <a:buFont typeface="Arial" panose="020B0604020202020204" pitchFamily="34" charset="0"/>
              <a:buChar char="•"/>
            </a:pPr>
            <a:r>
              <a:rPr lang="en-US" sz="2200" dirty="0"/>
              <a:t>Humans possess thousands of sensory receptors to perceive stimuli from the external world.</a:t>
            </a:r>
          </a:p>
          <a:p>
            <a:pPr marL="457200" indent="-457200">
              <a:buFont typeface="Arial" panose="020B0604020202020204" pitchFamily="34" charset="0"/>
              <a:buChar char="•"/>
            </a:pPr>
            <a:r>
              <a:rPr lang="en-US" sz="2200" dirty="0"/>
              <a:t>Stimuli are interpreted by the nervous system.</a:t>
            </a:r>
          </a:p>
          <a:p>
            <a:pPr marL="457200" indent="-457200">
              <a:buFont typeface="Arial" panose="020B0604020202020204" pitchFamily="34" charset="0"/>
              <a:buChar char="•"/>
            </a:pPr>
            <a:r>
              <a:rPr lang="en-US" sz="2200" dirty="0"/>
              <a:t>There are five main senses: touch, taste, smell, sight, and hearing.</a:t>
            </a:r>
          </a:p>
          <a:p>
            <a:pPr marL="457200" indent="-457200">
              <a:buFont typeface="Arial" panose="020B0604020202020204" pitchFamily="34" charset="0"/>
              <a:buChar char="•"/>
            </a:pPr>
            <a:r>
              <a:rPr lang="en-US" sz="2200" dirty="0"/>
              <a:t>Touch is a combination of general senses for temperature, pressure, and pain.</a:t>
            </a:r>
          </a:p>
          <a:p>
            <a:pPr marL="457200" indent="-457200">
              <a:buFont typeface="Arial" panose="020B0604020202020204" pitchFamily="34" charset="0"/>
              <a:buChar char="•"/>
            </a:pPr>
            <a:r>
              <a:rPr lang="en-US" sz="2200" dirty="0"/>
              <a:t>The other four senses are considered special senses.</a:t>
            </a:r>
          </a:p>
          <a:p>
            <a:pPr marL="457200" indent="-457200">
              <a:buFont typeface="Arial" panose="020B0604020202020204" pitchFamily="34" charset="0"/>
              <a:buChar char="•"/>
            </a:pPr>
            <a:r>
              <a:rPr lang="en-US" sz="2200" dirty="0"/>
              <a:t>Equilibrium, a fifth special sense, is governed by the organs of the ear and helps maintain balance.</a:t>
            </a:r>
          </a:p>
          <a:p>
            <a:pPr marL="457200" indent="-457200">
              <a:buFont typeface="Arial" panose="020B0604020202020204" pitchFamily="34" charset="0"/>
              <a:buChar char="•"/>
            </a:pPr>
            <a:r>
              <a:rPr lang="en-US" sz="2200" dirty="0"/>
              <a:t>Sensory systems overlap, producing integrated feelings from various stimuli.</a:t>
            </a:r>
          </a:p>
        </p:txBody>
      </p:sp>
      <p:pic>
        <p:nvPicPr>
          <p:cNvPr id="2050" name="Picture 2" descr="A diagram of the five senses">
            <a:extLst>
              <a:ext uri="{FF2B5EF4-FFF2-40B4-BE49-F238E27FC236}">
                <a16:creationId xmlns:a16="http://schemas.microsoft.com/office/drawing/2014/main" id="{6888BBB3-5CA7-8E82-DDA2-C637F81D164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83427" y="2964108"/>
            <a:ext cx="5562703" cy="38938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AC1E3F-FEAB-A7C3-D0E4-FB1362321890}"/>
              </a:ext>
            </a:extLst>
          </p:cNvPr>
          <p:cNvSpPr txBox="1"/>
          <p:nvPr/>
        </p:nvSpPr>
        <p:spPr>
          <a:xfrm>
            <a:off x="9249622" y="3477365"/>
            <a:ext cx="2739470" cy="923330"/>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Sense of the smell 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Olfaction - structure and function</a:t>
            </a:r>
            <a:endParaRPr lang="en-AU" dirty="0"/>
          </a:p>
        </p:txBody>
      </p:sp>
      <p:sp>
        <p:nvSpPr>
          <p:cNvPr id="4" name="Action Button: Return 3">
            <a:hlinkClick r:id="rId6" action="ppaction://hlinksldjump" highlightClick="1"/>
            <a:extLst>
              <a:ext uri="{FF2B5EF4-FFF2-40B4-BE49-F238E27FC236}">
                <a16:creationId xmlns:a16="http://schemas.microsoft.com/office/drawing/2014/main" id="{4DEF4548-DC63-2C3A-423E-7870628ECE56}"/>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2863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4515" y="4718750"/>
            <a:ext cx="6516916" cy="787742"/>
          </a:xfrm>
        </p:spPr>
        <p:txBody>
          <a:bodyPr>
            <a:normAutofit fontScale="90000"/>
          </a:bodyPr>
          <a:lstStyle/>
          <a:p>
            <a:r>
              <a:rPr lang="en-AU" dirty="0"/>
              <a:t>The special senses</a:t>
            </a:r>
            <a:br>
              <a:rPr lang="en-AU" dirty="0"/>
            </a:br>
            <a:r>
              <a:rPr lang="en-US" sz="2700" dirty="0"/>
              <a:t>Sight: External and accessory structures of the eye</a:t>
            </a:r>
            <a:endParaRPr lang="en-AU" sz="2700" dirty="0"/>
          </a:p>
        </p:txBody>
      </p:sp>
      <p:pic>
        <p:nvPicPr>
          <p:cNvPr id="5" name="Picture 4">
            <a:extLst>
              <a:ext uri="{FF2B5EF4-FFF2-40B4-BE49-F238E27FC236}">
                <a16:creationId xmlns:a16="http://schemas.microsoft.com/office/drawing/2014/main" id="{5D103616-3C25-A3EC-E6D0-7BB710686D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1442" y="3352361"/>
            <a:ext cx="5580558" cy="3505639"/>
          </a:xfrm>
          <a:prstGeom prst="rect">
            <a:avLst/>
          </a:prstGeom>
        </p:spPr>
      </p:pic>
      <p:sp>
        <p:nvSpPr>
          <p:cNvPr id="3" name="TextBox 2">
            <a:extLst>
              <a:ext uri="{FF2B5EF4-FFF2-40B4-BE49-F238E27FC236}">
                <a16:creationId xmlns:a16="http://schemas.microsoft.com/office/drawing/2014/main" id="{FA470A10-3DAF-FB0F-D076-A6EE26FECAD7}"/>
              </a:ext>
            </a:extLst>
          </p:cNvPr>
          <p:cNvSpPr txBox="1"/>
          <p:nvPr/>
        </p:nvSpPr>
        <p:spPr>
          <a:xfrm>
            <a:off x="-14516" y="0"/>
            <a:ext cx="12192000" cy="4154984"/>
          </a:xfrm>
          <a:prstGeom prst="rect">
            <a:avLst/>
          </a:prstGeom>
          <a:noFill/>
        </p:spPr>
        <p:txBody>
          <a:bodyPr wrap="square">
            <a:spAutoFit/>
          </a:bodyPr>
          <a:lstStyle/>
          <a:p>
            <a:pPr marL="457200" indent="-457200">
              <a:buFont typeface="Arial" panose="020B0604020202020204" pitchFamily="34" charset="0"/>
              <a:buChar char="•"/>
            </a:pPr>
            <a:r>
              <a:rPr lang="en-US" sz="2200" dirty="0"/>
              <a:t>The eye is approximately 2.5 cm in diameter and mostly protected by bone.</a:t>
            </a:r>
          </a:p>
          <a:p>
            <a:pPr marL="457200" indent="-457200">
              <a:buFont typeface="Arial" panose="020B0604020202020204" pitchFamily="34" charset="0"/>
              <a:buChar char="•"/>
            </a:pPr>
            <a:r>
              <a:rPr lang="en-US" sz="2200" dirty="0"/>
              <a:t>Accessory structures of the eye include </a:t>
            </a:r>
            <a:r>
              <a:rPr lang="en-US" sz="2200" b="1" dirty="0"/>
              <a:t>eye muscles, eyelids, conjunctiva, </a:t>
            </a:r>
            <a:r>
              <a:rPr lang="en-US" sz="2200" dirty="0"/>
              <a:t>and</a:t>
            </a:r>
            <a:r>
              <a:rPr lang="en-US" sz="2200" b="1" dirty="0"/>
              <a:t> lacrimal system</a:t>
            </a:r>
            <a:r>
              <a:rPr lang="en-US" sz="2200" dirty="0"/>
              <a:t>.</a:t>
            </a:r>
          </a:p>
          <a:p>
            <a:pPr marL="457200" indent="-457200">
              <a:buFont typeface="Arial" panose="020B0604020202020204" pitchFamily="34" charset="0"/>
              <a:buChar char="•"/>
            </a:pPr>
            <a:r>
              <a:rPr lang="en-US" sz="2200" b="1" dirty="0"/>
              <a:t>Eyelids </a:t>
            </a:r>
            <a:r>
              <a:rPr lang="en-US" sz="2200" dirty="0"/>
              <a:t>serve various functions including protection, light control, and moistening during blinking.</a:t>
            </a:r>
          </a:p>
          <a:p>
            <a:pPr marL="457200" indent="-457200">
              <a:buFont typeface="Arial" panose="020B0604020202020204" pitchFamily="34" charset="0"/>
              <a:buChar char="•"/>
            </a:pPr>
            <a:r>
              <a:rPr lang="en-US" sz="2200" dirty="0"/>
              <a:t>The </a:t>
            </a:r>
            <a:r>
              <a:rPr lang="en-US" sz="2200" b="1" dirty="0"/>
              <a:t>conjunctiva</a:t>
            </a:r>
            <a:r>
              <a:rPr lang="en-US" sz="2200" dirty="0"/>
              <a:t> is a thin membrane inside the eyelid that secretes mucus to keep the eye moist.</a:t>
            </a:r>
          </a:p>
          <a:p>
            <a:pPr marL="457200" indent="-457200">
              <a:buFont typeface="Arial" panose="020B0604020202020204" pitchFamily="34" charset="0"/>
              <a:buChar char="•"/>
            </a:pPr>
            <a:r>
              <a:rPr lang="en-US" sz="2200" dirty="0"/>
              <a:t>The </a:t>
            </a:r>
            <a:r>
              <a:rPr lang="en-US" sz="2200" b="1" dirty="0"/>
              <a:t>lacrimal system </a:t>
            </a:r>
            <a:r>
              <a:rPr lang="en-US" sz="2200" dirty="0"/>
              <a:t>consists of glands and ducts that drain tears into the nasal cavity. The </a:t>
            </a:r>
            <a:r>
              <a:rPr lang="en-US" sz="2200" b="1" dirty="0"/>
              <a:t>lacrimal glands </a:t>
            </a:r>
            <a:r>
              <a:rPr lang="en-US" sz="2200" dirty="0"/>
              <a:t>are located above the lateral end of each eye and produce tears. </a:t>
            </a:r>
          </a:p>
          <a:p>
            <a:pPr marL="457200" indent="-457200">
              <a:buFont typeface="Arial" panose="020B0604020202020204" pitchFamily="34" charset="0"/>
              <a:buChar char="•"/>
            </a:pPr>
            <a:r>
              <a:rPr lang="en-US" sz="2200" dirty="0"/>
              <a:t>External </a:t>
            </a:r>
            <a:r>
              <a:rPr lang="en-US" sz="2200" b="1" dirty="0"/>
              <a:t>eye muscles </a:t>
            </a:r>
            <a:r>
              <a:rPr lang="en-US" sz="2200" dirty="0"/>
              <a:t>are highly precise and contract rapidly, aiding in eye movement.</a:t>
            </a:r>
          </a:p>
          <a:p>
            <a:pPr marL="457200" indent="-457200">
              <a:buFont typeface="Arial" panose="020B0604020202020204" pitchFamily="34" charset="0"/>
              <a:buChar char="•"/>
            </a:pPr>
            <a:r>
              <a:rPr lang="en-US" sz="2200" dirty="0"/>
              <a:t>These muscles include superior and inferior rectus, lateral and medial rectus, and superior and inferior oblique muscles.</a:t>
            </a:r>
          </a:p>
          <a:p>
            <a:pPr marL="457200" indent="-457200">
              <a:buFont typeface="Arial" panose="020B0604020202020204" pitchFamily="34" charset="0"/>
              <a:buChar char="•"/>
            </a:pPr>
            <a:r>
              <a:rPr lang="en-US" sz="2200" dirty="0"/>
              <a:t>Rectus muscles move the eyeballs up, down, left, and right.</a:t>
            </a:r>
          </a:p>
          <a:p>
            <a:pPr marL="457200" indent="-457200">
              <a:buFont typeface="Arial" panose="020B0604020202020204" pitchFamily="34" charset="0"/>
              <a:buChar char="•"/>
            </a:pPr>
            <a:r>
              <a:rPr lang="en-US" sz="2200" dirty="0"/>
              <a:t>Oblique muscles adjust to counteract head movements, allowing for focused vision while the head moves.</a:t>
            </a:r>
          </a:p>
        </p:txBody>
      </p:sp>
      <p:pic>
        <p:nvPicPr>
          <p:cNvPr id="7" name="Picture 6">
            <a:extLst>
              <a:ext uri="{FF2B5EF4-FFF2-40B4-BE49-F238E27FC236}">
                <a16:creationId xmlns:a16="http://schemas.microsoft.com/office/drawing/2014/main" id="{87B29B9C-B5DF-1879-3DF4-FB9E13C915F0}"/>
              </a:ext>
            </a:extLst>
          </p:cNvPr>
          <p:cNvPicPr>
            <a:picLocks noChangeAspect="1"/>
          </p:cNvPicPr>
          <p:nvPr/>
        </p:nvPicPr>
        <p:blipFill>
          <a:blip r:embed="rId5"/>
          <a:stretch>
            <a:fillRect/>
          </a:stretch>
        </p:blipFill>
        <p:spPr>
          <a:xfrm>
            <a:off x="8747646" y="3047518"/>
            <a:ext cx="2372056" cy="304843"/>
          </a:xfrm>
          <a:prstGeom prst="rect">
            <a:avLst/>
          </a:prstGeom>
        </p:spPr>
      </p:pic>
      <p:pic>
        <p:nvPicPr>
          <p:cNvPr id="10" name="Picture 9">
            <a:extLst>
              <a:ext uri="{FF2B5EF4-FFF2-40B4-BE49-F238E27FC236}">
                <a16:creationId xmlns:a16="http://schemas.microsoft.com/office/drawing/2014/main" id="{A00A7848-1667-759C-05F5-AC6FDB4893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70214" y="3926783"/>
            <a:ext cx="1895356" cy="140798"/>
          </a:xfrm>
          <a:prstGeom prst="rect">
            <a:avLst/>
          </a:prstGeom>
        </p:spPr>
      </p:pic>
      <p:pic>
        <p:nvPicPr>
          <p:cNvPr id="12" name="Picture 11">
            <a:extLst>
              <a:ext uri="{FF2B5EF4-FFF2-40B4-BE49-F238E27FC236}">
                <a16:creationId xmlns:a16="http://schemas.microsoft.com/office/drawing/2014/main" id="{5A272977-A498-7C7F-EFC5-F0C689498E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26980" y="4559606"/>
            <a:ext cx="1021608" cy="159144"/>
          </a:xfrm>
          <a:prstGeom prst="rect">
            <a:avLst/>
          </a:prstGeom>
        </p:spPr>
      </p:pic>
      <p:pic>
        <p:nvPicPr>
          <p:cNvPr id="16" name="Picture 15">
            <a:extLst>
              <a:ext uri="{FF2B5EF4-FFF2-40B4-BE49-F238E27FC236}">
                <a16:creationId xmlns:a16="http://schemas.microsoft.com/office/drawing/2014/main" id="{1958ACFF-3FC8-1037-9A4E-E1B4B100AF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70214" y="6100204"/>
            <a:ext cx="919657" cy="144260"/>
          </a:xfrm>
          <a:prstGeom prst="rect">
            <a:avLst/>
          </a:prstGeom>
        </p:spPr>
      </p:pic>
      <p:pic>
        <p:nvPicPr>
          <p:cNvPr id="18" name="Picture 17">
            <a:extLst>
              <a:ext uri="{FF2B5EF4-FFF2-40B4-BE49-F238E27FC236}">
                <a16:creationId xmlns:a16="http://schemas.microsoft.com/office/drawing/2014/main" id="{5F55E191-2CAF-7345-3EFB-4DF376C4EA0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28781" y="5606552"/>
            <a:ext cx="802522" cy="121215"/>
          </a:xfrm>
          <a:prstGeom prst="rect">
            <a:avLst/>
          </a:prstGeom>
        </p:spPr>
      </p:pic>
      <p:pic>
        <p:nvPicPr>
          <p:cNvPr id="20" name="Picture 19">
            <a:extLst>
              <a:ext uri="{FF2B5EF4-FFF2-40B4-BE49-F238E27FC236}">
                <a16:creationId xmlns:a16="http://schemas.microsoft.com/office/drawing/2014/main" id="{76DB405E-0C52-FAE2-B8A0-9E7D86BA96B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37244" y="6662754"/>
            <a:ext cx="863642" cy="96821"/>
          </a:xfrm>
          <a:prstGeom prst="rect">
            <a:avLst/>
          </a:prstGeom>
        </p:spPr>
      </p:pic>
      <p:pic>
        <p:nvPicPr>
          <p:cNvPr id="22" name="Picture 21">
            <a:extLst>
              <a:ext uri="{FF2B5EF4-FFF2-40B4-BE49-F238E27FC236}">
                <a16:creationId xmlns:a16="http://schemas.microsoft.com/office/drawing/2014/main" id="{F9DDEBF9-FD5C-D410-3E8E-CEAB5740113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581941" y="6554988"/>
            <a:ext cx="1149509" cy="107766"/>
          </a:xfrm>
          <a:prstGeom prst="rect">
            <a:avLst/>
          </a:prstGeom>
        </p:spPr>
      </p:pic>
      <p:sp>
        <p:nvSpPr>
          <p:cNvPr id="4" name="Action Button: Return 3">
            <a:hlinkClick r:id="rId12" action="ppaction://hlinksldjump" highlightClick="1"/>
            <a:extLst>
              <a:ext uri="{FF2B5EF4-FFF2-40B4-BE49-F238E27FC236}">
                <a16:creationId xmlns:a16="http://schemas.microsoft.com/office/drawing/2014/main" id="{08090CB1-4A80-DEA4-4950-403ACEDB8CF9}"/>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36873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special senses</a:t>
            </a:r>
            <a:br>
              <a:rPr lang="en-AU" dirty="0"/>
            </a:br>
            <a:r>
              <a:rPr lang="en-US" sz="2700" dirty="0"/>
              <a:t>Sight: Internal structure of the eye</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700658"/>
            <a:ext cx="7257143" cy="6186309"/>
          </a:xfrm>
          <a:prstGeom prst="rect">
            <a:avLst/>
          </a:prstGeom>
          <a:noFill/>
        </p:spPr>
        <p:txBody>
          <a:bodyPr wrap="square">
            <a:spAutoFit/>
          </a:bodyPr>
          <a:lstStyle/>
          <a:p>
            <a:pPr marL="457200" indent="-457200">
              <a:buFont typeface="Arial" panose="020B0604020202020204" pitchFamily="34" charset="0"/>
              <a:buChar char="•"/>
            </a:pPr>
            <a:r>
              <a:rPr lang="en-US" sz="2200" dirty="0"/>
              <a:t>The eye is a hollow structure composed of three layers.</a:t>
            </a:r>
          </a:p>
          <a:p>
            <a:pPr marL="457200" indent="-457200">
              <a:buFont typeface="Arial" panose="020B0604020202020204" pitchFamily="34" charset="0"/>
              <a:buChar char="•"/>
            </a:pPr>
            <a:r>
              <a:rPr lang="en-US" sz="2200" dirty="0"/>
              <a:t>The outer layer consists of the </a:t>
            </a:r>
            <a:r>
              <a:rPr lang="en-US" sz="2200" b="1" dirty="0"/>
              <a:t>sclera</a:t>
            </a:r>
            <a:r>
              <a:rPr lang="en-US" sz="2200" dirty="0"/>
              <a:t> (white connective tissue) and the </a:t>
            </a:r>
            <a:r>
              <a:rPr lang="en-US" sz="2200" b="1" dirty="0"/>
              <a:t>cornea</a:t>
            </a:r>
            <a:r>
              <a:rPr lang="en-US" sz="2200" dirty="0"/>
              <a:t> (transparent).</a:t>
            </a:r>
          </a:p>
          <a:p>
            <a:pPr marL="457200" indent="-457200">
              <a:buFont typeface="Arial" panose="020B0604020202020204" pitchFamily="34" charset="0"/>
              <a:buChar char="•"/>
            </a:pPr>
            <a:r>
              <a:rPr lang="en-US" sz="2200" dirty="0"/>
              <a:t>The cornea, rich in nerve endings, initiates blinking when touched and serves as the entry point for light.</a:t>
            </a:r>
          </a:p>
          <a:p>
            <a:pPr marL="457200" indent="-457200">
              <a:buFont typeface="Arial" panose="020B0604020202020204" pitchFamily="34" charset="0"/>
              <a:buChar char="•"/>
            </a:pPr>
            <a:r>
              <a:rPr lang="en-US" sz="2200" dirty="0"/>
              <a:t>The cornea is unique as it can be transplanted without rejection.</a:t>
            </a:r>
          </a:p>
          <a:p>
            <a:pPr marL="457200" indent="-457200">
              <a:buFont typeface="Arial" panose="020B0604020202020204" pitchFamily="34" charset="0"/>
              <a:buChar char="•"/>
            </a:pPr>
            <a:r>
              <a:rPr lang="en-US" sz="2200" dirty="0"/>
              <a:t>The middle layer contains the </a:t>
            </a:r>
            <a:r>
              <a:rPr lang="en-US" sz="2200" b="1" dirty="0"/>
              <a:t>choroid</a:t>
            </a:r>
            <a:r>
              <a:rPr lang="en-US" sz="2200" dirty="0"/>
              <a:t>, a blood-rich tissue with pigment, housing the </a:t>
            </a:r>
            <a:r>
              <a:rPr lang="en-US" sz="2200" b="1" dirty="0"/>
              <a:t>ciliary body</a:t>
            </a:r>
            <a:r>
              <a:rPr lang="en-US" sz="2200" dirty="0"/>
              <a:t>, </a:t>
            </a:r>
            <a:r>
              <a:rPr lang="en-US" sz="2200" b="1" dirty="0"/>
              <a:t>iris</a:t>
            </a:r>
            <a:r>
              <a:rPr lang="en-US" sz="2200" dirty="0"/>
              <a:t>, and </a:t>
            </a:r>
            <a:r>
              <a:rPr lang="en-US" sz="2200" b="1" dirty="0"/>
              <a:t>pupil</a:t>
            </a:r>
            <a:r>
              <a:rPr lang="en-US" sz="2200" dirty="0"/>
              <a:t>.</a:t>
            </a:r>
          </a:p>
          <a:p>
            <a:pPr marL="457200" indent="-457200">
              <a:buFont typeface="Arial" panose="020B0604020202020204" pitchFamily="34" charset="0"/>
              <a:buChar char="•"/>
            </a:pPr>
            <a:r>
              <a:rPr lang="en-US" sz="2200" dirty="0"/>
              <a:t>The ciliary body connects to the lens, while the iris, with smooth muscle fibers, regulates light entering the eye.</a:t>
            </a:r>
          </a:p>
          <a:p>
            <a:pPr marL="457200" indent="-457200">
              <a:buFont typeface="Arial" panose="020B0604020202020204" pitchFamily="34" charset="0"/>
              <a:buChar char="•"/>
            </a:pPr>
            <a:r>
              <a:rPr lang="en-US" sz="2200" dirty="0"/>
              <a:t>The </a:t>
            </a:r>
            <a:r>
              <a:rPr lang="en-US" sz="2200" b="1" dirty="0"/>
              <a:t>pupil, </a:t>
            </a:r>
            <a:r>
              <a:rPr lang="en-US" sz="2200" dirty="0"/>
              <a:t>controlled by the iris, contracts in bright light and dilates in dim light.</a:t>
            </a:r>
          </a:p>
          <a:p>
            <a:pPr marL="457200" indent="-457200">
              <a:buFont typeface="Arial" panose="020B0604020202020204" pitchFamily="34" charset="0"/>
              <a:buChar char="•"/>
            </a:pPr>
            <a:r>
              <a:rPr lang="en-US" sz="2200" dirty="0"/>
              <a:t>The innermost layer, the </a:t>
            </a:r>
            <a:r>
              <a:rPr lang="en-US" sz="2200" b="1" dirty="0"/>
              <a:t>retina</a:t>
            </a:r>
            <a:r>
              <a:rPr lang="en-US" sz="2200" dirty="0"/>
              <a:t>, contains photoreceptor cells and a pigment layer.</a:t>
            </a:r>
          </a:p>
          <a:p>
            <a:pPr marL="457200" indent="-457200">
              <a:buFont typeface="Arial" panose="020B0604020202020204" pitchFamily="34" charset="0"/>
              <a:buChar char="•"/>
            </a:pPr>
            <a:r>
              <a:rPr lang="en-US" sz="2200" dirty="0"/>
              <a:t>Photoreceptors capture light and transmit electrical signals, which travel via the optic nerve to the brain's occipital lobe, enabling vision.</a:t>
            </a:r>
          </a:p>
        </p:txBody>
      </p:sp>
      <p:pic>
        <p:nvPicPr>
          <p:cNvPr id="3074" name="Picture 2" descr="Internal Structure of Eye [1].">
            <a:extLst>
              <a:ext uri="{FF2B5EF4-FFF2-40B4-BE49-F238E27FC236}">
                <a16:creationId xmlns:a16="http://schemas.microsoft.com/office/drawing/2014/main" id="{B08E0C18-5ECE-1ECC-95A2-C10B25DE91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9429" y="700658"/>
            <a:ext cx="5152571" cy="29515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EFA685F-3C8D-6A2D-C4E0-A8038FDFA612}"/>
              </a:ext>
            </a:extLst>
          </p:cNvPr>
          <p:cNvCxnSpPr/>
          <p:nvPr/>
        </p:nvCxnSpPr>
        <p:spPr>
          <a:xfrm flipV="1">
            <a:off x="10264775" y="942975"/>
            <a:ext cx="320675" cy="177800"/>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1C837CC7-A8F8-18A1-C603-0690F7B9E06A}"/>
              </a:ext>
            </a:extLst>
          </p:cNvPr>
          <p:cNvSpPr txBox="1"/>
          <p:nvPr/>
        </p:nvSpPr>
        <p:spPr>
          <a:xfrm>
            <a:off x="10617199" y="758714"/>
            <a:ext cx="904875" cy="338554"/>
          </a:xfrm>
          <a:prstGeom prst="rect">
            <a:avLst/>
          </a:prstGeom>
          <a:noFill/>
        </p:spPr>
        <p:txBody>
          <a:bodyPr wrap="square" rtlCol="0">
            <a:spAutoFit/>
          </a:bodyPr>
          <a:lstStyle/>
          <a:p>
            <a:r>
              <a:rPr lang="en-US" sz="1600" dirty="0">
                <a:solidFill>
                  <a:schemeClr val="tx1">
                    <a:lumMod val="50000"/>
                    <a:lumOff val="50000"/>
                  </a:schemeClr>
                </a:solidFill>
              </a:rPr>
              <a:t>Choroid</a:t>
            </a:r>
            <a:endParaRPr lang="en-AU" sz="1600" dirty="0">
              <a:solidFill>
                <a:schemeClr val="tx1">
                  <a:lumMod val="50000"/>
                  <a:lumOff val="50000"/>
                </a:schemeClr>
              </a:solidFill>
            </a:endParaRPr>
          </a:p>
        </p:txBody>
      </p:sp>
      <p:cxnSp>
        <p:nvCxnSpPr>
          <p:cNvPr id="11" name="Straight Connector 10">
            <a:extLst>
              <a:ext uri="{FF2B5EF4-FFF2-40B4-BE49-F238E27FC236}">
                <a16:creationId xmlns:a16="http://schemas.microsoft.com/office/drawing/2014/main" id="{8D57921B-0E79-1B25-78DA-CECAA5492813}"/>
              </a:ext>
            </a:extLst>
          </p:cNvPr>
          <p:cNvCxnSpPr/>
          <p:nvPr/>
        </p:nvCxnSpPr>
        <p:spPr>
          <a:xfrm>
            <a:off x="10369550" y="2917825"/>
            <a:ext cx="371475" cy="257175"/>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E4213D53-D362-65A0-C375-0F197B85A0E3}"/>
              </a:ext>
            </a:extLst>
          </p:cNvPr>
          <p:cNvSpPr txBox="1"/>
          <p:nvPr/>
        </p:nvSpPr>
        <p:spPr>
          <a:xfrm>
            <a:off x="10345056" y="3085683"/>
            <a:ext cx="1290410" cy="338554"/>
          </a:xfrm>
          <a:prstGeom prst="rect">
            <a:avLst/>
          </a:prstGeom>
          <a:noFill/>
        </p:spPr>
        <p:txBody>
          <a:bodyPr wrap="square" rtlCol="0">
            <a:spAutoFit/>
          </a:bodyPr>
          <a:lstStyle/>
          <a:p>
            <a:r>
              <a:rPr lang="en-US" sz="1600" dirty="0">
                <a:solidFill>
                  <a:schemeClr val="tx1">
                    <a:lumMod val="50000"/>
                    <a:lumOff val="50000"/>
                  </a:schemeClr>
                </a:solidFill>
              </a:rPr>
              <a:t>Optic disc</a:t>
            </a:r>
            <a:endParaRPr lang="en-AU" sz="1600" dirty="0">
              <a:solidFill>
                <a:schemeClr val="tx1">
                  <a:lumMod val="50000"/>
                  <a:lumOff val="50000"/>
                </a:schemeClr>
              </a:solidFill>
            </a:endParaRPr>
          </a:p>
        </p:txBody>
      </p:sp>
      <p:pic>
        <p:nvPicPr>
          <p:cNvPr id="14" name="Picture 13">
            <a:extLst>
              <a:ext uri="{FF2B5EF4-FFF2-40B4-BE49-F238E27FC236}">
                <a16:creationId xmlns:a16="http://schemas.microsoft.com/office/drawing/2014/main" id="{BC9CF740-CA94-61A5-9EF3-9D7053B985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1038" y="3710269"/>
            <a:ext cx="3936082" cy="3147731"/>
          </a:xfrm>
          <a:prstGeom prst="rect">
            <a:avLst/>
          </a:prstGeom>
        </p:spPr>
      </p:pic>
      <p:sp>
        <p:nvSpPr>
          <p:cNvPr id="7" name="TextBox 6">
            <a:extLst>
              <a:ext uri="{FF2B5EF4-FFF2-40B4-BE49-F238E27FC236}">
                <a16:creationId xmlns:a16="http://schemas.microsoft.com/office/drawing/2014/main" id="{C0AE919E-37B4-AD94-4369-A0FD8FE838CF}"/>
              </a:ext>
            </a:extLst>
          </p:cNvPr>
          <p:cNvSpPr txBox="1"/>
          <p:nvPr/>
        </p:nvSpPr>
        <p:spPr>
          <a:xfrm>
            <a:off x="8725243" y="120787"/>
            <a:ext cx="3079063"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The Human Eye</a:t>
            </a:r>
            <a:endParaRPr lang="en-AU" dirty="0"/>
          </a:p>
        </p:txBody>
      </p:sp>
      <p:sp>
        <p:nvSpPr>
          <p:cNvPr id="4" name="Action Button: Return 3">
            <a:hlinkClick r:id="rId6" action="ppaction://hlinksldjump" highlightClick="1"/>
            <a:extLst>
              <a:ext uri="{FF2B5EF4-FFF2-40B4-BE49-F238E27FC236}">
                <a16:creationId xmlns:a16="http://schemas.microsoft.com/office/drawing/2014/main" id="{C6B34396-1A5A-E414-931F-98B8F0E138AF}"/>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60309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special senses</a:t>
            </a:r>
            <a:br>
              <a:rPr lang="en-AU" dirty="0"/>
            </a:br>
            <a:r>
              <a:rPr lang="en-US" sz="2700" dirty="0"/>
              <a:t>Hearing and balance</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457779"/>
            <a:ext cx="6839857" cy="4493538"/>
          </a:xfrm>
          <a:prstGeom prst="rect">
            <a:avLst/>
          </a:prstGeom>
          <a:noFill/>
        </p:spPr>
        <p:txBody>
          <a:bodyPr wrap="square">
            <a:spAutoFit/>
          </a:bodyPr>
          <a:lstStyle/>
          <a:p>
            <a:pPr marL="457200" indent="-457200">
              <a:buFont typeface="Arial" panose="020B0604020202020204" pitchFamily="34" charset="0"/>
              <a:buChar char="•"/>
            </a:pPr>
            <a:r>
              <a:rPr lang="en-US" sz="2200" dirty="0"/>
              <a:t>Hearing and balance mechanisms involve various structures in the ear.</a:t>
            </a:r>
          </a:p>
          <a:p>
            <a:pPr marL="457200" indent="-457200">
              <a:buFont typeface="Arial" panose="020B0604020202020204" pitchFamily="34" charset="0"/>
              <a:buChar char="•"/>
            </a:pPr>
            <a:r>
              <a:rPr lang="en-US" sz="2200" dirty="0"/>
              <a:t>Sound vibrations are generated by fluid movement in the ear, stimulating hearing receptors.</a:t>
            </a:r>
          </a:p>
          <a:p>
            <a:pPr marL="457200" indent="-457200">
              <a:buFont typeface="Arial" panose="020B0604020202020204" pitchFamily="34" charset="0"/>
              <a:buChar char="•"/>
            </a:pPr>
            <a:r>
              <a:rPr lang="en-US" sz="2200" dirty="0"/>
              <a:t>Sudden head movements disrupt fluid around balance organs.</a:t>
            </a:r>
          </a:p>
          <a:p>
            <a:pPr marL="457200" indent="-457200">
              <a:buFont typeface="Arial" panose="020B0604020202020204" pitchFamily="34" charset="0"/>
              <a:buChar char="•"/>
            </a:pPr>
            <a:r>
              <a:rPr lang="en-US" sz="2200" b="1" dirty="0"/>
              <a:t>Mechanoreceptors</a:t>
            </a:r>
            <a:r>
              <a:rPr lang="en-US" sz="2200" dirty="0"/>
              <a:t> detect these movements and aid in balance maintenance.</a:t>
            </a:r>
          </a:p>
          <a:p>
            <a:pPr marL="457200" indent="-457200">
              <a:buFont typeface="Arial" panose="020B0604020202020204" pitchFamily="34" charset="0"/>
              <a:buChar char="•"/>
            </a:pPr>
            <a:r>
              <a:rPr lang="en-US" sz="2200" dirty="0"/>
              <a:t>Hearing organs enable perception of diverse sounds.</a:t>
            </a:r>
          </a:p>
          <a:p>
            <a:pPr marL="457200" indent="-457200">
              <a:buFont typeface="Arial" panose="020B0604020202020204" pitchFamily="34" charset="0"/>
              <a:buChar char="•"/>
            </a:pPr>
            <a:r>
              <a:rPr lang="en-US" sz="2200" dirty="0"/>
              <a:t>Equilibrium receptors provide continuous updates on head position and movement.</a:t>
            </a:r>
          </a:p>
          <a:p>
            <a:pPr marL="457200" indent="-457200">
              <a:buFont typeface="Arial" panose="020B0604020202020204" pitchFamily="34" charset="0"/>
              <a:buChar char="•"/>
            </a:pPr>
            <a:r>
              <a:rPr lang="en-US" sz="2200" dirty="0"/>
              <a:t>Without this sensory information, balance maintenance would be compromised.</a:t>
            </a:r>
          </a:p>
        </p:txBody>
      </p:sp>
      <p:pic>
        <p:nvPicPr>
          <p:cNvPr id="4098" name="Picture 2" descr="Vestibular Balance Disorder - Triangle Hearing">
            <a:extLst>
              <a:ext uri="{FF2B5EF4-FFF2-40B4-BE49-F238E27FC236}">
                <a16:creationId xmlns:a16="http://schemas.microsoft.com/office/drawing/2014/main" id="{F534A502-0DEC-BD5C-DACF-8E4E95340B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9857" y="2150706"/>
            <a:ext cx="5352143" cy="3249515"/>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4" action="ppaction://hlinksldjump" highlightClick="1"/>
            <a:extLst>
              <a:ext uri="{FF2B5EF4-FFF2-40B4-BE49-F238E27FC236}">
                <a16:creationId xmlns:a16="http://schemas.microsoft.com/office/drawing/2014/main" id="{DD4A8CC0-B382-B22B-57E1-9C60AF4F2628}"/>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60556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4534183"/>
            <a:ext cx="5950857" cy="787742"/>
          </a:xfrm>
        </p:spPr>
        <p:txBody>
          <a:bodyPr>
            <a:normAutofit fontScale="90000"/>
          </a:bodyPr>
          <a:lstStyle/>
          <a:p>
            <a:r>
              <a:rPr lang="en-AU" dirty="0"/>
              <a:t>The special senses</a:t>
            </a:r>
            <a:br>
              <a:rPr lang="en-AU" dirty="0"/>
            </a:br>
            <a:r>
              <a:rPr lang="en-US" sz="2700" dirty="0"/>
              <a:t>Hearing and balance: External structures of the ear</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4514"/>
            <a:ext cx="12192000" cy="3139321"/>
          </a:xfrm>
          <a:prstGeom prst="rect">
            <a:avLst/>
          </a:prstGeom>
          <a:noFill/>
        </p:spPr>
        <p:txBody>
          <a:bodyPr wrap="square">
            <a:spAutoFit/>
          </a:bodyPr>
          <a:lstStyle/>
          <a:p>
            <a:r>
              <a:rPr lang="en-US" dirty="0"/>
              <a:t>1. The external ear consists of the </a:t>
            </a:r>
            <a:r>
              <a:rPr lang="en-US" b="1" dirty="0"/>
              <a:t>auricle</a:t>
            </a:r>
            <a:r>
              <a:rPr lang="en-US" dirty="0"/>
              <a:t> (pinna) and the </a:t>
            </a:r>
            <a:r>
              <a:rPr lang="en-US" b="1" dirty="0"/>
              <a:t>external acoustic meatus </a:t>
            </a:r>
            <a:r>
              <a:rPr lang="en-US" dirty="0"/>
              <a:t>(ear canal).</a:t>
            </a:r>
          </a:p>
          <a:p>
            <a:pPr marL="457200" indent="-457200">
              <a:buFont typeface="Arial" panose="020B0604020202020204" pitchFamily="34" charset="0"/>
              <a:buChar char="•"/>
            </a:pPr>
            <a:r>
              <a:rPr lang="en-US" dirty="0"/>
              <a:t>The auricle surrounds the opening of the auditory canal and is commonly referred to as the "ear."</a:t>
            </a:r>
          </a:p>
          <a:p>
            <a:pPr marL="457200" indent="-457200">
              <a:buFont typeface="Arial" panose="020B0604020202020204" pitchFamily="34" charset="0"/>
              <a:buChar char="•"/>
            </a:pPr>
            <a:r>
              <a:rPr lang="en-US" dirty="0"/>
              <a:t>The ear canal is a narrow chamber within the skull bone, containing glands that secrete earwax to trap foreign particles.</a:t>
            </a:r>
          </a:p>
          <a:p>
            <a:r>
              <a:rPr lang="en-US" dirty="0"/>
              <a:t>2. The middle ear, or tympanic cavity, is an air-filled space within the temporal bone.</a:t>
            </a:r>
          </a:p>
          <a:p>
            <a:pPr marL="457200" indent="-457200">
              <a:buFont typeface="Arial" panose="020B0604020202020204" pitchFamily="34" charset="0"/>
              <a:buChar char="•"/>
            </a:pPr>
            <a:r>
              <a:rPr lang="en-US" dirty="0"/>
              <a:t>Components of the middle ear include the </a:t>
            </a:r>
            <a:r>
              <a:rPr lang="en-US" b="1" dirty="0"/>
              <a:t>auditory tube, eardrum, malleus, incus, </a:t>
            </a:r>
            <a:r>
              <a:rPr lang="en-US" dirty="0"/>
              <a:t>and </a:t>
            </a:r>
            <a:r>
              <a:rPr lang="en-US" b="1" dirty="0"/>
              <a:t>stapes</a:t>
            </a:r>
            <a:r>
              <a:rPr lang="en-US" dirty="0"/>
              <a:t>.</a:t>
            </a:r>
          </a:p>
          <a:p>
            <a:pPr marL="457200" indent="-457200">
              <a:buFont typeface="Arial" panose="020B0604020202020204" pitchFamily="34" charset="0"/>
              <a:buChar char="•"/>
            </a:pPr>
            <a:r>
              <a:rPr lang="en-US" dirty="0"/>
              <a:t>The auditory tube connects the middle ear to the throat, helping to equalize pressure.</a:t>
            </a:r>
          </a:p>
          <a:p>
            <a:pPr marL="457200" indent="-457200">
              <a:buFont typeface="Arial" panose="020B0604020202020204" pitchFamily="34" charset="0"/>
              <a:buChar char="•"/>
            </a:pPr>
            <a:r>
              <a:rPr lang="en-US" dirty="0"/>
              <a:t>Tiny bones in the middle ear transmit vibrations from the eardrum to the inner ear fluids.</a:t>
            </a:r>
          </a:p>
          <a:p>
            <a:r>
              <a:rPr lang="en-US" dirty="0"/>
              <a:t>3. The inner ear, located deep behind the eye socket, contains the cochlea, responsible for hearing, and tiny hair cells act as hearing receptors.</a:t>
            </a:r>
          </a:p>
          <a:p>
            <a:pPr marL="457200" indent="-457200">
              <a:buFont typeface="Arial" panose="020B0604020202020204" pitchFamily="34" charset="0"/>
              <a:buChar char="•"/>
            </a:pPr>
            <a:r>
              <a:rPr lang="en-US" b="1" dirty="0"/>
              <a:t>Cochlear </a:t>
            </a:r>
            <a:r>
              <a:rPr lang="en-US" dirty="0"/>
              <a:t>hairs transfer impulses to cranial nerves in the temporal lobe for sound interpretation.</a:t>
            </a:r>
          </a:p>
          <a:p>
            <a:pPr marL="457200" indent="-457200">
              <a:buFont typeface="Arial" panose="020B0604020202020204" pitchFamily="34" charset="0"/>
              <a:buChar char="•"/>
            </a:pPr>
            <a:r>
              <a:rPr lang="en-US" dirty="0"/>
              <a:t>The inner ear also houses the </a:t>
            </a:r>
            <a:r>
              <a:rPr lang="en-US" b="1" dirty="0"/>
              <a:t>semicircular canals </a:t>
            </a:r>
            <a:r>
              <a:rPr lang="en-US" dirty="0"/>
              <a:t>and </a:t>
            </a:r>
            <a:r>
              <a:rPr lang="en-US" b="1" dirty="0"/>
              <a:t>vestibule</a:t>
            </a:r>
            <a:r>
              <a:rPr lang="en-US" dirty="0"/>
              <a:t>, crucial for balance and equilibrium.</a:t>
            </a:r>
          </a:p>
        </p:txBody>
      </p:sp>
      <p:pic>
        <p:nvPicPr>
          <p:cNvPr id="5122" name="Picture 2" descr="Figure 13.3.1 : Structures of the Ear | The external ear con… | Flickr">
            <a:extLst>
              <a:ext uri="{FF2B5EF4-FFF2-40B4-BE49-F238E27FC236}">
                <a16:creationId xmlns:a16="http://schemas.microsoft.com/office/drawing/2014/main" id="{6D14D23A-7B2D-47CE-F6D7-D9CEEB66F5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6631" y="3012622"/>
            <a:ext cx="5950857" cy="383086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4C419BEA-9AF5-0142-9408-DA54ED61F800}"/>
              </a:ext>
            </a:extLst>
          </p:cNvPr>
          <p:cNvCxnSpPr>
            <a:cxnSpLocks/>
          </p:cNvCxnSpPr>
          <p:nvPr/>
        </p:nvCxnSpPr>
        <p:spPr>
          <a:xfrm>
            <a:off x="7329488" y="3305175"/>
            <a:ext cx="847725" cy="0"/>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B0D1474A-2D62-7175-4F1D-7658D19B8064}"/>
              </a:ext>
            </a:extLst>
          </p:cNvPr>
          <p:cNvSpPr txBox="1"/>
          <p:nvPr/>
        </p:nvSpPr>
        <p:spPr>
          <a:xfrm>
            <a:off x="6310312" y="3166675"/>
            <a:ext cx="1633538" cy="276999"/>
          </a:xfrm>
          <a:prstGeom prst="rect">
            <a:avLst/>
          </a:prstGeom>
          <a:noFill/>
        </p:spPr>
        <p:txBody>
          <a:bodyPr wrap="square" rtlCol="0">
            <a:spAutoFit/>
          </a:bodyPr>
          <a:lstStyle/>
          <a:p>
            <a:r>
              <a:rPr lang="en-US" sz="1200" dirty="0">
                <a:solidFill>
                  <a:schemeClr val="tx1">
                    <a:lumMod val="85000"/>
                    <a:lumOff val="15000"/>
                  </a:schemeClr>
                </a:solidFill>
              </a:rPr>
              <a:t>Temporal bone</a:t>
            </a:r>
            <a:endParaRPr lang="en-AU" sz="1200" dirty="0">
              <a:solidFill>
                <a:schemeClr val="tx1">
                  <a:lumMod val="85000"/>
                  <a:lumOff val="15000"/>
                </a:schemeClr>
              </a:solidFill>
            </a:endParaRPr>
          </a:p>
        </p:txBody>
      </p:sp>
      <p:sp>
        <p:nvSpPr>
          <p:cNvPr id="8" name="TextBox 7">
            <a:extLst>
              <a:ext uri="{FF2B5EF4-FFF2-40B4-BE49-F238E27FC236}">
                <a16:creationId xmlns:a16="http://schemas.microsoft.com/office/drawing/2014/main" id="{F4F69226-A050-1D83-F69F-48A436099F6B}"/>
              </a:ext>
            </a:extLst>
          </p:cNvPr>
          <p:cNvSpPr txBox="1"/>
          <p:nvPr/>
        </p:nvSpPr>
        <p:spPr>
          <a:xfrm>
            <a:off x="6196011" y="5331120"/>
            <a:ext cx="1862139" cy="276999"/>
          </a:xfrm>
          <a:prstGeom prst="rect">
            <a:avLst/>
          </a:prstGeom>
          <a:noFill/>
        </p:spPr>
        <p:txBody>
          <a:bodyPr wrap="square" rtlCol="0">
            <a:spAutoFit/>
          </a:bodyPr>
          <a:lstStyle/>
          <a:p>
            <a:r>
              <a:rPr lang="en-US" sz="1200" dirty="0">
                <a:solidFill>
                  <a:schemeClr val="tx1">
                    <a:lumMod val="85000"/>
                    <a:lumOff val="15000"/>
                  </a:schemeClr>
                </a:solidFill>
              </a:rPr>
              <a:t>(external acoustic meatus) </a:t>
            </a:r>
            <a:endParaRPr lang="en-AU" sz="1200" dirty="0">
              <a:solidFill>
                <a:schemeClr val="tx1">
                  <a:lumMod val="85000"/>
                  <a:lumOff val="15000"/>
                </a:schemeClr>
              </a:solidFill>
            </a:endParaRPr>
          </a:p>
        </p:txBody>
      </p:sp>
      <p:sp>
        <p:nvSpPr>
          <p:cNvPr id="9" name="TextBox 8">
            <a:extLst>
              <a:ext uri="{FF2B5EF4-FFF2-40B4-BE49-F238E27FC236}">
                <a16:creationId xmlns:a16="http://schemas.microsoft.com/office/drawing/2014/main" id="{8CE22E83-7FD5-A0D3-DCC6-4C125FFD3BA3}"/>
              </a:ext>
            </a:extLst>
          </p:cNvPr>
          <p:cNvSpPr txBox="1"/>
          <p:nvPr/>
        </p:nvSpPr>
        <p:spPr>
          <a:xfrm>
            <a:off x="8309089" y="6151943"/>
            <a:ext cx="1862139" cy="276999"/>
          </a:xfrm>
          <a:prstGeom prst="rect">
            <a:avLst/>
          </a:prstGeom>
          <a:noFill/>
        </p:spPr>
        <p:txBody>
          <a:bodyPr wrap="square" rtlCol="0">
            <a:spAutoFit/>
          </a:bodyPr>
          <a:lstStyle/>
          <a:p>
            <a:r>
              <a:rPr lang="en-US" sz="1200" dirty="0">
                <a:solidFill>
                  <a:schemeClr val="tx1">
                    <a:lumMod val="85000"/>
                    <a:lumOff val="15000"/>
                  </a:schemeClr>
                </a:solidFill>
              </a:rPr>
              <a:t>(eardrum) </a:t>
            </a:r>
            <a:endParaRPr lang="en-AU" sz="1200" dirty="0">
              <a:solidFill>
                <a:schemeClr val="tx1">
                  <a:lumMod val="85000"/>
                  <a:lumOff val="15000"/>
                </a:schemeClr>
              </a:solidFill>
            </a:endParaRPr>
          </a:p>
        </p:txBody>
      </p:sp>
      <p:sp>
        <p:nvSpPr>
          <p:cNvPr id="10" name="TextBox 9">
            <a:extLst>
              <a:ext uri="{FF2B5EF4-FFF2-40B4-BE49-F238E27FC236}">
                <a16:creationId xmlns:a16="http://schemas.microsoft.com/office/drawing/2014/main" id="{477BE2D5-6A93-766F-FED3-697E390D3468}"/>
              </a:ext>
            </a:extLst>
          </p:cNvPr>
          <p:cNvSpPr txBox="1"/>
          <p:nvPr/>
        </p:nvSpPr>
        <p:spPr>
          <a:xfrm>
            <a:off x="9429749" y="3140417"/>
            <a:ext cx="1862139" cy="276999"/>
          </a:xfrm>
          <a:prstGeom prst="rect">
            <a:avLst/>
          </a:prstGeom>
          <a:noFill/>
        </p:spPr>
        <p:txBody>
          <a:bodyPr wrap="square" rtlCol="0">
            <a:spAutoFit/>
          </a:bodyPr>
          <a:lstStyle/>
          <a:p>
            <a:r>
              <a:rPr lang="en-US" sz="1200" dirty="0">
                <a:solidFill>
                  <a:schemeClr val="tx1">
                    <a:lumMod val="85000"/>
                    <a:lumOff val="15000"/>
                  </a:schemeClr>
                </a:solidFill>
              </a:rPr>
              <a:t>Semicircular canals</a:t>
            </a:r>
            <a:endParaRPr lang="en-AU" sz="12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6DCA40B5-DC9D-A314-E542-A0154824232E}"/>
              </a:ext>
            </a:extLst>
          </p:cNvPr>
          <p:cNvCxnSpPr/>
          <p:nvPr/>
        </p:nvCxnSpPr>
        <p:spPr>
          <a:xfrm>
            <a:off x="10029825" y="3381375"/>
            <a:ext cx="0" cy="852488"/>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1A1DE93F-CE1E-D79D-B85A-AC8CB38262AF}"/>
              </a:ext>
            </a:extLst>
          </p:cNvPr>
          <p:cNvSpPr txBox="1"/>
          <p:nvPr/>
        </p:nvSpPr>
        <p:spPr>
          <a:xfrm>
            <a:off x="6643686" y="5810304"/>
            <a:ext cx="1862139" cy="276999"/>
          </a:xfrm>
          <a:prstGeom prst="rect">
            <a:avLst/>
          </a:prstGeom>
          <a:noFill/>
        </p:spPr>
        <p:txBody>
          <a:bodyPr wrap="square" rtlCol="0">
            <a:spAutoFit/>
          </a:bodyPr>
          <a:lstStyle/>
          <a:p>
            <a:r>
              <a:rPr lang="en-US" sz="1200" dirty="0">
                <a:solidFill>
                  <a:schemeClr val="tx1">
                    <a:lumMod val="85000"/>
                    <a:lumOff val="15000"/>
                  </a:schemeClr>
                </a:solidFill>
              </a:rPr>
              <a:t>cartilage</a:t>
            </a:r>
            <a:endParaRPr lang="en-AU" sz="1200" dirty="0">
              <a:solidFill>
                <a:schemeClr val="tx1">
                  <a:lumMod val="85000"/>
                  <a:lumOff val="15000"/>
                </a:schemeClr>
              </a:solidFill>
            </a:endParaRPr>
          </a:p>
        </p:txBody>
      </p:sp>
      <p:cxnSp>
        <p:nvCxnSpPr>
          <p:cNvPr id="15" name="Straight Connector 14">
            <a:extLst>
              <a:ext uri="{FF2B5EF4-FFF2-40B4-BE49-F238E27FC236}">
                <a16:creationId xmlns:a16="http://schemas.microsoft.com/office/drawing/2014/main" id="{D73B9DDB-8FDE-7EB9-6F66-E82752AA7491}"/>
              </a:ext>
            </a:extLst>
          </p:cNvPr>
          <p:cNvCxnSpPr/>
          <p:nvPr/>
        </p:nvCxnSpPr>
        <p:spPr>
          <a:xfrm flipH="1">
            <a:off x="7029450" y="5361754"/>
            <a:ext cx="1338263" cy="49758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DBC1A11A-713A-593C-14AA-CFE9F0731D84}"/>
              </a:ext>
            </a:extLst>
          </p:cNvPr>
          <p:cNvSpPr txBox="1"/>
          <p:nvPr/>
        </p:nvSpPr>
        <p:spPr>
          <a:xfrm>
            <a:off x="1143000" y="6105776"/>
            <a:ext cx="4299857" cy="369332"/>
          </a:xfrm>
          <a:prstGeom prst="rect">
            <a:avLst/>
          </a:prstGeom>
          <a:noFill/>
        </p:spPr>
        <p:txBody>
          <a:bodyPr wrap="square">
            <a:spAutoFit/>
          </a:bodyPr>
          <a:lstStyle/>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How the ear works</a:t>
            </a:r>
            <a:endParaRPr lang="en-AU" sz="2800" dirty="0">
              <a:effectLst/>
              <a:latin typeface="Times New Roman" panose="02020603050405020304" pitchFamily="18" charset="0"/>
              <a:ea typeface="Times New Roman" panose="02020603050405020304" pitchFamily="18" charset="0"/>
            </a:endParaRPr>
          </a:p>
        </p:txBody>
      </p:sp>
      <p:sp>
        <p:nvSpPr>
          <p:cNvPr id="4" name="Action Button: Return 3">
            <a:hlinkClick r:id="rId5" action="ppaction://hlinksldjump" highlightClick="1"/>
            <a:extLst>
              <a:ext uri="{FF2B5EF4-FFF2-40B4-BE49-F238E27FC236}">
                <a16:creationId xmlns:a16="http://schemas.microsoft.com/office/drawing/2014/main" id="{98A79F56-75A4-6E04-C58F-4940BF5E0D16}"/>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83298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special senses</a:t>
            </a:r>
            <a:br>
              <a:rPr lang="en-AU" dirty="0"/>
            </a:br>
            <a:r>
              <a:rPr lang="en-US" sz="2700" dirty="0"/>
              <a:t>Mechanisms of equilibrium</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671691"/>
            <a:ext cx="12192000" cy="6186309"/>
          </a:xfrm>
          <a:prstGeom prst="rect">
            <a:avLst/>
          </a:prstGeom>
          <a:noFill/>
        </p:spPr>
        <p:txBody>
          <a:bodyPr wrap="square">
            <a:spAutoFit/>
          </a:bodyPr>
          <a:lstStyle/>
          <a:p>
            <a:pPr marL="457200" indent="-457200">
              <a:buFont typeface="Arial" panose="020B0604020202020204" pitchFamily="34" charset="0"/>
              <a:buChar char="•"/>
            </a:pPr>
            <a:r>
              <a:rPr lang="en-US" sz="2200" dirty="0"/>
              <a:t>Equilibrium responds to head movements without conscious awareness.</a:t>
            </a:r>
          </a:p>
          <a:p>
            <a:pPr marL="457200" indent="-457200">
              <a:buFont typeface="Arial" panose="020B0604020202020204" pitchFamily="34" charset="0"/>
              <a:buChar char="•"/>
            </a:pPr>
            <a:r>
              <a:rPr lang="en-US" sz="2200" dirty="0"/>
              <a:t>Equilibrium receptors are located in the vestibule (vestibular apparatus) and semicircular canals of the inner ear. Two types of equilibrium mechanisms exist: static and dynamic.</a:t>
            </a:r>
          </a:p>
          <a:p>
            <a:r>
              <a:rPr lang="en-US" sz="2200" b="1" dirty="0"/>
              <a:t>1. Static equilibrium(not moving) </a:t>
            </a:r>
            <a:r>
              <a:rPr lang="en-US" sz="2200" dirty="0"/>
              <a:t>detects head position changes when the body is still.</a:t>
            </a:r>
          </a:p>
          <a:p>
            <a:pPr marL="457200" indent="-457200">
              <a:buFont typeface="Arial" panose="020B0604020202020204" pitchFamily="34" charset="0"/>
              <a:buChar char="•"/>
            </a:pPr>
            <a:r>
              <a:rPr lang="en-US" sz="2200" dirty="0"/>
              <a:t>Otoliths in the vestibule roll in response to gravity changes, signaling head orientation to the brain.</a:t>
            </a:r>
          </a:p>
          <a:p>
            <a:pPr marL="457200" indent="-457200">
              <a:buFont typeface="Arial" panose="020B0604020202020204" pitchFamily="34" charset="0"/>
              <a:buChar char="•"/>
            </a:pPr>
            <a:r>
              <a:rPr lang="en-US" sz="2200" dirty="0"/>
              <a:t>Static equilibrium aids divers in maintaining orientation in dark depths.</a:t>
            </a:r>
          </a:p>
          <a:p>
            <a:r>
              <a:rPr lang="en-US" sz="2200" b="1" dirty="0"/>
              <a:t>2. Dynamic equilibrium(moving) </a:t>
            </a:r>
            <a:r>
              <a:rPr lang="en-US" sz="2200" dirty="0"/>
              <a:t>receptors in the semicircular canals detect angular and rotatory head movements.</a:t>
            </a:r>
          </a:p>
          <a:p>
            <a:pPr marL="457200" indent="-457200">
              <a:buFont typeface="Arial" panose="020B0604020202020204" pitchFamily="34" charset="0"/>
              <a:buChar char="•"/>
            </a:pPr>
            <a:r>
              <a:rPr lang="en-US" sz="2200" dirty="0"/>
              <a:t>Movement of fluid in the semicircular canals stimulates impulses to inform the brain of body position.</a:t>
            </a:r>
          </a:p>
          <a:p>
            <a:pPr marL="457200" indent="-457200">
              <a:buFont typeface="Wingdings" panose="05000000000000000000" pitchFamily="2" charset="2"/>
              <a:buChar char="q"/>
            </a:pPr>
            <a:r>
              <a:rPr lang="en-US" sz="2200" b="1" dirty="0"/>
              <a:t>Taste and smell </a:t>
            </a:r>
            <a:r>
              <a:rPr lang="en-US" sz="2200" dirty="0"/>
              <a:t>receptors, classified as chemoreceptors, respond to chemicals.</a:t>
            </a:r>
          </a:p>
          <a:p>
            <a:pPr marL="457200" indent="-457200">
              <a:buFont typeface="Arial" panose="020B0604020202020204" pitchFamily="34" charset="0"/>
              <a:buChar char="•"/>
            </a:pPr>
            <a:r>
              <a:rPr lang="en-US" sz="2200" dirty="0"/>
              <a:t>Taste receptors distinguish five types of chemicals, while olfactory receptors are sensitive to a wider range.</a:t>
            </a:r>
          </a:p>
          <a:p>
            <a:pPr marL="457200" indent="-457200">
              <a:buFont typeface="Arial" panose="020B0604020202020204" pitchFamily="34" charset="0"/>
              <a:buChar char="•"/>
            </a:pPr>
            <a:r>
              <a:rPr lang="en-US" sz="2200" dirty="0"/>
              <a:t>Taste and smell receptors respond to similar stimuli; for instance, smelling food triggers salivation.</a:t>
            </a:r>
          </a:p>
          <a:p>
            <a:pPr marL="457200" indent="-457200">
              <a:buFont typeface="Wingdings" panose="05000000000000000000" pitchFamily="2" charset="2"/>
              <a:buChar char="q"/>
            </a:pPr>
            <a:r>
              <a:rPr lang="en-US" sz="2200" b="1" dirty="0"/>
              <a:t>Olfactory receptors</a:t>
            </a:r>
            <a:r>
              <a:rPr lang="en-US" sz="2200" dirty="0"/>
              <a:t>, located on the roof of the nasal cavity, contain cilia covered in mucous.</a:t>
            </a:r>
          </a:p>
          <a:p>
            <a:pPr marL="457200" indent="-457200">
              <a:buFont typeface="Arial" panose="020B0604020202020204" pitchFamily="34" charset="0"/>
              <a:buChar char="•"/>
            </a:pPr>
            <a:r>
              <a:rPr lang="en-US" sz="2200" dirty="0"/>
              <a:t>Stimulated olfactory receptors transmit nerve impulses via the olfactory nerve to the brain.</a:t>
            </a:r>
          </a:p>
          <a:p>
            <a:pPr marL="457200" indent="-457200">
              <a:buFont typeface="Arial" panose="020B0604020202020204" pitchFamily="34" charset="0"/>
              <a:buChar char="•"/>
            </a:pPr>
            <a:r>
              <a:rPr lang="en-US" sz="2200" dirty="0"/>
              <a:t>The brain associates smells with memories and emotions, explaining why smells can evoke strong responses.</a:t>
            </a:r>
          </a:p>
          <a:p>
            <a:pPr marL="457200" indent="-457200">
              <a:buFont typeface="Arial" panose="020B0604020202020204" pitchFamily="34" charset="0"/>
              <a:buChar char="•"/>
            </a:pPr>
            <a:r>
              <a:rPr lang="en-US" sz="2200" dirty="0"/>
              <a:t>Intensity of smell increases with the amount of air breathed or sniffed into the nasal passageway.</a:t>
            </a:r>
          </a:p>
        </p:txBody>
      </p:sp>
      <p:sp>
        <p:nvSpPr>
          <p:cNvPr id="4" name="Action Button: Return 3">
            <a:hlinkClick r:id="rId3" action="ppaction://hlinksldjump" highlightClick="1"/>
            <a:extLst>
              <a:ext uri="{FF2B5EF4-FFF2-40B4-BE49-F238E27FC236}">
                <a16:creationId xmlns:a16="http://schemas.microsoft.com/office/drawing/2014/main" id="{46445234-C15D-FAE5-ADB4-678ACE185BE4}"/>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58249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special senses</a:t>
            </a:r>
            <a:br>
              <a:rPr lang="en-AU" dirty="0"/>
            </a:br>
            <a:r>
              <a:rPr lang="en-US" sz="2700" dirty="0"/>
              <a:t>Taste buds and the sense of taste</a:t>
            </a:r>
            <a:endParaRPr lang="en-AU" sz="2700" dirty="0"/>
          </a:p>
        </p:txBody>
      </p:sp>
      <p:pic>
        <p:nvPicPr>
          <p:cNvPr id="5" name="Picture 4">
            <a:extLst>
              <a:ext uri="{FF2B5EF4-FFF2-40B4-BE49-F238E27FC236}">
                <a16:creationId xmlns:a16="http://schemas.microsoft.com/office/drawing/2014/main" id="{B8BFE288-5678-13E6-A6BB-6497935852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862" y="4826675"/>
            <a:ext cx="4755148" cy="2031325"/>
          </a:xfrm>
          <a:prstGeom prst="rect">
            <a:avLst/>
          </a:prstGeom>
        </p:spPr>
      </p:pic>
      <p:pic>
        <p:nvPicPr>
          <p:cNvPr id="7" name="Picture 6">
            <a:extLst>
              <a:ext uri="{FF2B5EF4-FFF2-40B4-BE49-F238E27FC236}">
                <a16:creationId xmlns:a16="http://schemas.microsoft.com/office/drawing/2014/main" id="{A5AF55CF-7D35-620C-3A73-D90FF3C580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6230" y="2915894"/>
            <a:ext cx="4545770" cy="3942106"/>
          </a:xfrm>
          <a:prstGeom prst="rect">
            <a:avLst/>
          </a:prstGeom>
        </p:spPr>
      </p:pic>
      <p:pic>
        <p:nvPicPr>
          <p:cNvPr id="9" name="Picture 8">
            <a:extLst>
              <a:ext uri="{FF2B5EF4-FFF2-40B4-BE49-F238E27FC236}">
                <a16:creationId xmlns:a16="http://schemas.microsoft.com/office/drawing/2014/main" id="{53097153-F64A-A03F-FB08-5730F87B6A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42793" y="2469617"/>
            <a:ext cx="2755721" cy="279566"/>
          </a:xfrm>
          <a:prstGeom prst="rect">
            <a:avLst/>
          </a:prstGeom>
        </p:spPr>
      </p:pic>
      <p:sp>
        <p:nvSpPr>
          <p:cNvPr id="3" name="TextBox 2">
            <a:extLst>
              <a:ext uri="{FF2B5EF4-FFF2-40B4-BE49-F238E27FC236}">
                <a16:creationId xmlns:a16="http://schemas.microsoft.com/office/drawing/2014/main" id="{FA470A10-3DAF-FB0F-D076-A6EE26FECAD7}"/>
              </a:ext>
            </a:extLst>
          </p:cNvPr>
          <p:cNvSpPr txBox="1"/>
          <p:nvPr/>
        </p:nvSpPr>
        <p:spPr>
          <a:xfrm>
            <a:off x="0" y="671691"/>
            <a:ext cx="12192000" cy="4154984"/>
          </a:xfrm>
          <a:prstGeom prst="rect">
            <a:avLst/>
          </a:prstGeom>
          <a:noFill/>
        </p:spPr>
        <p:txBody>
          <a:bodyPr wrap="square">
            <a:spAutoFit/>
          </a:bodyPr>
          <a:lstStyle/>
          <a:p>
            <a:pPr marL="457200" indent="-457200">
              <a:buFont typeface="Arial" panose="020B0604020202020204" pitchFamily="34" charset="0"/>
              <a:buChar char="•"/>
            </a:pPr>
            <a:r>
              <a:rPr lang="en-US" sz="2200" dirty="0"/>
              <a:t>Taste receptors, known as taste buds, are located in the mouth, primarily on the tongue.</a:t>
            </a:r>
          </a:p>
          <a:p>
            <a:pPr marL="457200" indent="-457200">
              <a:buFont typeface="Arial" panose="020B0604020202020204" pitchFamily="34" charset="0"/>
              <a:buChar char="•"/>
            </a:pPr>
            <a:r>
              <a:rPr lang="en-US" sz="2200" dirty="0"/>
              <a:t>The tongue is covered in </a:t>
            </a:r>
            <a:r>
              <a:rPr lang="en-US" sz="2200" b="1" dirty="0"/>
              <a:t>papillae</a:t>
            </a:r>
            <a:r>
              <a:rPr lang="en-US" sz="2200" dirty="0"/>
              <a:t>, which respond to various chemicals dissolved in saliva.</a:t>
            </a:r>
          </a:p>
          <a:p>
            <a:pPr marL="457200" indent="-457200">
              <a:buFont typeface="Arial" panose="020B0604020202020204" pitchFamily="34" charset="0"/>
              <a:buChar char="•"/>
            </a:pPr>
            <a:r>
              <a:rPr lang="en-US" sz="2200" dirty="0"/>
              <a:t>There are five basic taste sensations, each corresponding to stimulation in different areas of the tongue:</a:t>
            </a:r>
          </a:p>
          <a:p>
            <a:pPr marL="457200" indent="-457200">
              <a:buFont typeface="+mj-lt"/>
              <a:buAutoNum type="arabicPeriod"/>
            </a:pPr>
            <a:r>
              <a:rPr lang="en-US" sz="2200" b="1" dirty="0"/>
              <a:t>Sweet receptors</a:t>
            </a:r>
            <a:r>
              <a:rPr lang="en-US" sz="2200" dirty="0"/>
              <a:t>: respond to sugars and amino acids.</a:t>
            </a:r>
          </a:p>
          <a:p>
            <a:pPr marL="457200" indent="-457200">
              <a:buFont typeface="+mj-lt"/>
              <a:buAutoNum type="arabicPeriod"/>
            </a:pPr>
            <a:r>
              <a:rPr lang="en-US" sz="2200" b="1" dirty="0"/>
              <a:t>Sour receptors</a:t>
            </a:r>
            <a:r>
              <a:rPr lang="en-US" sz="2200" dirty="0"/>
              <a:t>: respond to hydrogen ions and acidity.</a:t>
            </a:r>
          </a:p>
          <a:p>
            <a:pPr marL="457200" indent="-457200">
              <a:buFont typeface="+mj-lt"/>
              <a:buAutoNum type="arabicPeriod"/>
            </a:pPr>
            <a:r>
              <a:rPr lang="en-US" sz="2200" b="1" dirty="0"/>
              <a:t>Salty receptors</a:t>
            </a:r>
            <a:r>
              <a:rPr lang="en-US" sz="2200" dirty="0"/>
              <a:t>: respond to metal ions like sodium and chlorine.</a:t>
            </a:r>
          </a:p>
          <a:p>
            <a:pPr marL="457200" indent="-457200">
              <a:buFont typeface="+mj-lt"/>
              <a:buAutoNum type="arabicPeriod"/>
            </a:pPr>
            <a:r>
              <a:rPr lang="en-US" sz="2200" b="1" dirty="0"/>
              <a:t>Bitter receptors</a:t>
            </a:r>
            <a:r>
              <a:rPr lang="en-US" sz="2200" dirty="0"/>
              <a:t>: respond to amino acids, commonly found in vegetables.</a:t>
            </a:r>
          </a:p>
          <a:p>
            <a:pPr marL="457200" indent="-457200">
              <a:buFont typeface="+mj-lt"/>
              <a:buAutoNum type="arabicPeriod"/>
            </a:pPr>
            <a:r>
              <a:rPr lang="en-US" sz="2200" b="1" dirty="0"/>
              <a:t>Umami receptors</a:t>
            </a:r>
            <a:r>
              <a:rPr lang="en-US" sz="2200" dirty="0"/>
              <a:t>: responsible for the taste of "beef" and other red meats.</a:t>
            </a:r>
          </a:p>
          <a:p>
            <a:pPr marL="457200" indent="-457200">
              <a:buFont typeface="Arial" panose="020B0604020202020204" pitchFamily="34" charset="0"/>
              <a:buChar char="•"/>
            </a:pPr>
            <a:r>
              <a:rPr lang="en-US" sz="2200" dirty="0"/>
              <a:t>Taste perception is influenced by various factors, including olfactory stimulation.</a:t>
            </a:r>
          </a:p>
          <a:p>
            <a:pPr marL="457200" indent="-457200">
              <a:buFont typeface="Arial" panose="020B0604020202020204" pitchFamily="34" charset="0"/>
              <a:buChar char="•"/>
            </a:pPr>
            <a:r>
              <a:rPr lang="en-US" sz="2200" dirty="0"/>
              <a:t>A cold or blocked nose can diminish taste perception.</a:t>
            </a:r>
          </a:p>
          <a:p>
            <a:pPr marL="457200" indent="-457200">
              <a:buFont typeface="Arial" panose="020B0604020202020204" pitchFamily="34" charset="0"/>
              <a:buChar char="•"/>
            </a:pPr>
            <a:r>
              <a:rPr lang="en-US" sz="2200" dirty="0"/>
              <a:t>Texture and temperature can enhance or impair taste perception.</a:t>
            </a:r>
          </a:p>
          <a:p>
            <a:pPr marL="457200" indent="-457200">
              <a:buFont typeface="Arial" panose="020B0604020202020204" pitchFamily="34" charset="0"/>
              <a:buChar char="•"/>
            </a:pPr>
            <a:r>
              <a:rPr lang="en-US" sz="2200" dirty="0"/>
              <a:t>Spicy foods can stimulate pain receptors in the mouth, affecting taste perception.</a:t>
            </a:r>
          </a:p>
        </p:txBody>
      </p:sp>
      <p:sp>
        <p:nvSpPr>
          <p:cNvPr id="6" name="TextBox 5">
            <a:extLst>
              <a:ext uri="{FF2B5EF4-FFF2-40B4-BE49-F238E27FC236}">
                <a16:creationId xmlns:a16="http://schemas.microsoft.com/office/drawing/2014/main" id="{7EC2A551-C6FB-0E79-CC44-8D4F702A8E8F}"/>
              </a:ext>
            </a:extLst>
          </p:cNvPr>
          <p:cNvSpPr txBox="1"/>
          <p:nvPr/>
        </p:nvSpPr>
        <p:spPr>
          <a:xfrm>
            <a:off x="8110853" y="54326"/>
            <a:ext cx="4081147" cy="646331"/>
          </a:xfrm>
          <a:prstGeom prst="rect">
            <a:avLst/>
          </a:prstGeom>
          <a:noFill/>
        </p:spPr>
        <p:txBody>
          <a:bodyPr wrap="square">
            <a:spAutoFit/>
          </a:bodyPr>
          <a:lstStyle/>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Taste: Anatomy and Physiology, Animation</a:t>
            </a:r>
            <a:endParaRPr lang="en-AU" sz="2800" dirty="0">
              <a:effectLst/>
              <a:latin typeface="Times New Roman" panose="02020603050405020304" pitchFamily="18" charset="0"/>
              <a:ea typeface="Times New Roman" panose="02020603050405020304" pitchFamily="18" charset="0"/>
            </a:endParaRPr>
          </a:p>
        </p:txBody>
      </p:sp>
      <p:sp>
        <p:nvSpPr>
          <p:cNvPr id="4" name="Action Button: Return 3">
            <a:hlinkClick r:id="rId7" action="ppaction://hlinksldjump" highlightClick="1"/>
            <a:extLst>
              <a:ext uri="{FF2B5EF4-FFF2-40B4-BE49-F238E27FC236}">
                <a16:creationId xmlns:a16="http://schemas.microsoft.com/office/drawing/2014/main" id="{E28E53EC-6A06-7AAC-1239-66940D0D61C0}"/>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4530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935A-3A2B-4B02-E13D-FF9A3704C7EF}"/>
              </a:ext>
            </a:extLst>
          </p:cNvPr>
          <p:cNvSpPr>
            <a:spLocks noGrp="1"/>
          </p:cNvSpPr>
          <p:nvPr>
            <p:ph type="title"/>
          </p:nvPr>
        </p:nvSpPr>
        <p:spPr>
          <a:xfrm>
            <a:off x="1074989" y="0"/>
            <a:ext cx="10364451" cy="1163788"/>
          </a:xfrm>
        </p:spPr>
        <p:txBody>
          <a:bodyPr/>
          <a:lstStyle/>
          <a:p>
            <a:r>
              <a:rPr lang="en-AU" dirty="0"/>
              <a:t>Recognise healthy body systems</a:t>
            </a:r>
            <a:br>
              <a:rPr lang="en-AU" dirty="0"/>
            </a:br>
            <a:r>
              <a:rPr lang="en-AU" dirty="0"/>
              <a:t>workbook activities</a:t>
            </a:r>
          </a:p>
        </p:txBody>
      </p:sp>
      <p:sp>
        <p:nvSpPr>
          <p:cNvPr id="4" name="TextBox 3">
            <a:extLst>
              <a:ext uri="{FF2B5EF4-FFF2-40B4-BE49-F238E27FC236}">
                <a16:creationId xmlns:a16="http://schemas.microsoft.com/office/drawing/2014/main" id="{FF1C7776-E8F8-D7A3-EFF3-F31292D177CC}"/>
              </a:ext>
            </a:extLst>
          </p:cNvPr>
          <p:cNvSpPr txBox="1"/>
          <p:nvPr/>
        </p:nvSpPr>
        <p:spPr>
          <a:xfrm>
            <a:off x="6257215" y="2373351"/>
            <a:ext cx="5825671" cy="3970318"/>
          </a:xfrm>
          <a:prstGeom prst="rect">
            <a:avLst/>
          </a:prstGeom>
          <a:noFill/>
        </p:spPr>
        <p:txBody>
          <a:bodyPr wrap="square">
            <a:spAutoFit/>
          </a:bodyPr>
          <a:lstStyle/>
          <a:p>
            <a:r>
              <a:rPr lang="en-US" sz="2800" dirty="0"/>
              <a:t>8. Name that bone</a:t>
            </a:r>
          </a:p>
          <a:p>
            <a:r>
              <a:rPr lang="en-US" sz="2800" dirty="0"/>
              <a:t>9. GI activities - what and where</a:t>
            </a:r>
          </a:p>
          <a:p>
            <a:r>
              <a:rPr lang="en-US" sz="2800" dirty="0"/>
              <a:t>10. Labelling activity - the urinary system</a:t>
            </a:r>
          </a:p>
          <a:p>
            <a:r>
              <a:rPr lang="en-US" sz="2800" dirty="0"/>
              <a:t>11. The brain - lobe control</a:t>
            </a:r>
          </a:p>
          <a:p>
            <a:r>
              <a:rPr lang="en-US" sz="2800" dirty="0"/>
              <a:t>12. </a:t>
            </a:r>
            <a:r>
              <a:rPr lang="en-US" sz="2800" dirty="0">
                <a:hlinkClick r:id="rId2" action="ppaction://hlinksldjump"/>
              </a:rPr>
              <a:t>Quiz - the lymphatic and immune system</a:t>
            </a:r>
            <a:endParaRPr lang="en-US" sz="2800" dirty="0"/>
          </a:p>
          <a:p>
            <a:r>
              <a:rPr lang="en-US" sz="2800" dirty="0"/>
              <a:t>13. </a:t>
            </a:r>
            <a:r>
              <a:rPr lang="en-US" sz="2800" dirty="0">
                <a:hlinkClick r:id="rId3" action="ppaction://hlinksldjump"/>
              </a:rPr>
              <a:t>Case study-use your knowledge</a:t>
            </a:r>
            <a:endParaRPr lang="en-US" sz="2800" dirty="0">
              <a:hlinkClick r:id="" action="ppaction://noaction"/>
            </a:endParaRPr>
          </a:p>
          <a:p>
            <a:endParaRPr lang="en-AU" sz="2800" dirty="0"/>
          </a:p>
        </p:txBody>
      </p:sp>
      <p:sp>
        <p:nvSpPr>
          <p:cNvPr id="5" name="TextBox 4">
            <a:extLst>
              <a:ext uri="{FF2B5EF4-FFF2-40B4-BE49-F238E27FC236}">
                <a16:creationId xmlns:a16="http://schemas.microsoft.com/office/drawing/2014/main" id="{B7E4CBB4-F401-98AD-6528-0E8E3271FD36}"/>
              </a:ext>
            </a:extLst>
          </p:cNvPr>
          <p:cNvSpPr txBox="1"/>
          <p:nvPr/>
        </p:nvSpPr>
        <p:spPr>
          <a:xfrm>
            <a:off x="108488" y="2279853"/>
            <a:ext cx="5825671" cy="4832092"/>
          </a:xfrm>
          <a:prstGeom prst="rect">
            <a:avLst/>
          </a:prstGeom>
          <a:noFill/>
        </p:spPr>
        <p:txBody>
          <a:bodyPr wrap="square">
            <a:spAutoFit/>
          </a:bodyPr>
          <a:lstStyle/>
          <a:p>
            <a:pPr marL="514350" indent="-514350">
              <a:buAutoNum type="arabicPeriod"/>
            </a:pPr>
            <a:r>
              <a:rPr lang="en-US" sz="2800" dirty="0"/>
              <a:t>Anatomical terminology - crossword</a:t>
            </a:r>
          </a:p>
          <a:p>
            <a:pPr marL="514350" indent="-514350">
              <a:buAutoNum type="arabicPeriod"/>
            </a:pPr>
            <a:r>
              <a:rPr lang="en-US" sz="2800" dirty="0"/>
              <a:t>Label the cell</a:t>
            </a:r>
            <a:endParaRPr lang="en-US" sz="2800" dirty="0">
              <a:hlinkClick r:id="" action="ppaction://noaction"/>
            </a:endParaRPr>
          </a:p>
          <a:p>
            <a:pPr marL="514350" indent="-514350">
              <a:buAutoNum type="arabicPeriod"/>
            </a:pPr>
            <a:r>
              <a:rPr lang="en-US" sz="2800" dirty="0"/>
              <a:t>Labelling activity - the human heart</a:t>
            </a:r>
          </a:p>
          <a:p>
            <a:pPr marL="514350" indent="-514350">
              <a:buAutoNum type="arabicPeriod"/>
            </a:pPr>
            <a:r>
              <a:rPr lang="en-US" sz="2800" dirty="0" err="1"/>
              <a:t>Comparsion</a:t>
            </a:r>
            <a:r>
              <a:rPr lang="en-US" sz="2800" dirty="0"/>
              <a:t> task - compare the blood vessels</a:t>
            </a:r>
          </a:p>
          <a:p>
            <a:pPr marL="514350" indent="-514350">
              <a:buAutoNum type="arabicPeriod"/>
            </a:pPr>
            <a:r>
              <a:rPr lang="en-US" sz="2800" dirty="0"/>
              <a:t>Pathway of O</a:t>
            </a:r>
            <a:r>
              <a:rPr lang="en-US" dirty="0"/>
              <a:t>2</a:t>
            </a:r>
            <a:r>
              <a:rPr lang="en-US" sz="2800" dirty="0"/>
              <a:t> - breathe in</a:t>
            </a:r>
          </a:p>
          <a:p>
            <a:pPr marL="514350" indent="-514350">
              <a:buAutoNum type="arabicPeriod"/>
            </a:pPr>
            <a:r>
              <a:rPr lang="en-US" sz="2800" dirty="0"/>
              <a:t>Labelling activity - the respiratory system structures</a:t>
            </a:r>
          </a:p>
          <a:p>
            <a:pPr marL="514350" indent="-514350">
              <a:buAutoNum type="arabicPeriod"/>
            </a:pPr>
            <a:r>
              <a:rPr lang="en-US" sz="2800" dirty="0"/>
              <a:t>Label it - skeletal system</a:t>
            </a:r>
          </a:p>
          <a:p>
            <a:pPr marL="514350" indent="-514350">
              <a:buAutoNum type="arabicPeriod"/>
            </a:pPr>
            <a:endParaRPr lang="en-US" sz="2800" dirty="0"/>
          </a:p>
          <a:p>
            <a:pPr marL="514350" indent="-514350">
              <a:buAutoNum type="arabicPeriod"/>
            </a:pPr>
            <a:endParaRPr lang="en-AU" sz="2800" dirty="0"/>
          </a:p>
        </p:txBody>
      </p:sp>
    </p:spTree>
    <p:extLst>
      <p:ext uri="{BB962C8B-B14F-4D97-AF65-F5344CB8AC3E}">
        <p14:creationId xmlns:p14="http://schemas.microsoft.com/office/powerpoint/2010/main" val="524027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13</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4893647"/>
          </a:xfrm>
          <a:prstGeom prst="rect">
            <a:avLst/>
          </a:prstGeom>
          <a:noFill/>
        </p:spPr>
        <p:txBody>
          <a:bodyPr wrap="square">
            <a:spAutoFit/>
          </a:bodyPr>
          <a:lstStyle/>
          <a:p>
            <a:r>
              <a:rPr lang="en-US" sz="2400" dirty="0">
                <a:solidFill>
                  <a:srgbClr val="0070C0"/>
                </a:solidFill>
              </a:rPr>
              <a:t>1. Identify the four special senses of the body.</a:t>
            </a:r>
          </a:p>
          <a:p>
            <a:r>
              <a:rPr lang="en-US" sz="2400" dirty="0"/>
              <a:t>Taste, small, sight and hearing</a:t>
            </a:r>
          </a:p>
          <a:p>
            <a:r>
              <a:rPr lang="en-US" sz="2400" dirty="0">
                <a:solidFill>
                  <a:srgbClr val="0070C0"/>
                </a:solidFill>
              </a:rPr>
              <a:t>2. Explain why ‘touch’ is not classified as a special sense.</a:t>
            </a:r>
          </a:p>
          <a:p>
            <a:r>
              <a:rPr lang="en-US" sz="2400" dirty="0"/>
              <a:t>The sense of touch is actually a mixture of our general senses that act to sense temperature, pressure and pain</a:t>
            </a:r>
          </a:p>
          <a:p>
            <a:r>
              <a:rPr lang="en-US" sz="2400" dirty="0">
                <a:solidFill>
                  <a:srgbClr val="0070C0"/>
                </a:solidFill>
              </a:rPr>
              <a:t>3. Explain the role photoreceptors play in our vision.</a:t>
            </a:r>
          </a:p>
          <a:p>
            <a:r>
              <a:rPr lang="en-US" sz="2400" dirty="0"/>
              <a:t>The sense of touch is actually a mixture of our general senses that act to sense temperature, </a:t>
            </a:r>
          </a:p>
          <a:p>
            <a:r>
              <a:rPr lang="en-US" sz="2400" dirty="0"/>
              <a:t>pressure and pain</a:t>
            </a:r>
          </a:p>
          <a:p>
            <a:r>
              <a:rPr lang="en-US" sz="2400" dirty="0">
                <a:solidFill>
                  <a:srgbClr val="0070C0"/>
                </a:solidFill>
              </a:rPr>
              <a:t>4. Briefly explain why it is when we travel on airplanes that we sometimes have to open our mouths </a:t>
            </a:r>
          </a:p>
          <a:p>
            <a:r>
              <a:rPr lang="en-US" sz="2400" dirty="0">
                <a:solidFill>
                  <a:srgbClr val="0070C0"/>
                </a:solidFill>
              </a:rPr>
              <a:t>or yawn to unblock our ears. Identify the structure that we are trying to open.</a:t>
            </a:r>
          </a:p>
          <a:p>
            <a:r>
              <a:rPr lang="en-US" sz="2400" dirty="0"/>
              <a:t>The auditory tube links the middle ear with the throat. Normally this tube is flattened and closed </a:t>
            </a:r>
          </a:p>
          <a:p>
            <a:r>
              <a:rPr lang="en-US" sz="2400" dirty="0"/>
              <a:t>but when we yawn or swallow it opens briefly to help </a:t>
            </a:r>
            <a:r>
              <a:rPr lang="en-US" sz="2400" dirty="0" err="1"/>
              <a:t>equalise</a:t>
            </a:r>
            <a:r>
              <a:rPr lang="en-US" sz="2400" dirty="0"/>
              <a:t> the pressure in the middle ear with </a:t>
            </a:r>
          </a:p>
          <a:p>
            <a:r>
              <a:rPr lang="en-US" sz="2400" dirty="0"/>
              <a:t>the external pressure</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4DD16F-6D72-58DA-715B-373C29E1959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524180"/>
            <a:ext cx="12192000" cy="435886"/>
          </a:xfrm>
          <a:prstGeom prst="rect">
            <a:avLst/>
          </a:prstGeom>
        </p:spPr>
      </p:pic>
      <p:pic>
        <p:nvPicPr>
          <p:cNvPr id="9" name="Picture 8">
            <a:extLst>
              <a:ext uri="{FF2B5EF4-FFF2-40B4-BE49-F238E27FC236}">
                <a16:creationId xmlns:a16="http://schemas.microsoft.com/office/drawing/2014/main" id="{9D2AD0F8-FE07-9B8C-04C5-876CA7FE97D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7" y="2259442"/>
            <a:ext cx="12192000" cy="822661"/>
          </a:xfrm>
          <a:prstGeom prst="rect">
            <a:avLst/>
          </a:prstGeom>
        </p:spPr>
      </p:pic>
      <p:pic>
        <p:nvPicPr>
          <p:cNvPr id="10" name="Picture 9">
            <a:extLst>
              <a:ext uri="{FF2B5EF4-FFF2-40B4-BE49-F238E27FC236}">
                <a16:creationId xmlns:a16="http://schemas.microsoft.com/office/drawing/2014/main" id="{F52F38E1-9C96-FDB9-3B42-34150A0341C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3379658"/>
            <a:ext cx="12192000" cy="691720"/>
          </a:xfrm>
          <a:prstGeom prst="rect">
            <a:avLst/>
          </a:prstGeom>
        </p:spPr>
      </p:pic>
      <p:pic>
        <p:nvPicPr>
          <p:cNvPr id="13" name="Picture 12">
            <a:extLst>
              <a:ext uri="{FF2B5EF4-FFF2-40B4-BE49-F238E27FC236}">
                <a16:creationId xmlns:a16="http://schemas.microsoft.com/office/drawing/2014/main" id="{F47F14ED-6030-8FD7-4BB5-B60AFE088C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4897933"/>
            <a:ext cx="12192000" cy="1132265"/>
          </a:xfrm>
          <a:prstGeom prst="rect">
            <a:avLst/>
          </a:prstGeom>
        </p:spPr>
      </p:pic>
      <p:pic>
        <p:nvPicPr>
          <p:cNvPr id="3" name="Picture 2" descr="Premium Background Checks - CheckPoint Screening">
            <a:hlinkClick r:id="rId5" action="ppaction://hlinksldjump"/>
            <a:extLst>
              <a:ext uri="{FF2B5EF4-FFF2-40B4-BE49-F238E27FC236}">
                <a16:creationId xmlns:a16="http://schemas.microsoft.com/office/drawing/2014/main" id="{3A4035E3-79D0-E9DD-20CB-64C5D48A3A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0523" y="6588218"/>
            <a:ext cx="529770" cy="2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57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13</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4524315"/>
          </a:xfrm>
          <a:prstGeom prst="rect">
            <a:avLst/>
          </a:prstGeom>
          <a:noFill/>
        </p:spPr>
        <p:txBody>
          <a:bodyPr wrap="square">
            <a:spAutoFit/>
          </a:bodyPr>
          <a:lstStyle/>
          <a:p>
            <a:r>
              <a:rPr lang="en-US" sz="2400" dirty="0">
                <a:solidFill>
                  <a:srgbClr val="0070C0"/>
                </a:solidFill>
              </a:rPr>
              <a:t>5. Explain the roles of the vestibule and semicircular canals in equilibrium.</a:t>
            </a:r>
          </a:p>
          <a:p>
            <a:r>
              <a:rPr lang="en-US" sz="2400" dirty="0"/>
              <a:t>The inner ear also contains the semicircular canals and the vestibule that work together to </a:t>
            </a:r>
          </a:p>
          <a:p>
            <a:r>
              <a:rPr lang="en-US" sz="2400" dirty="0"/>
              <a:t>achieve equilibrium. What it does is respond to various head movements without our awareness. </a:t>
            </a:r>
          </a:p>
          <a:p>
            <a:r>
              <a:rPr lang="en-US" sz="2400" dirty="0"/>
              <a:t>The equilibrium receptors in the inner ear are located in the vestibule, which are called the </a:t>
            </a:r>
          </a:p>
          <a:p>
            <a:r>
              <a:rPr lang="en-US" sz="2400" dirty="0"/>
              <a:t>vestibular apparatus and the semicircular canals.</a:t>
            </a:r>
          </a:p>
          <a:p>
            <a:r>
              <a:rPr lang="en-US" sz="2400" dirty="0">
                <a:solidFill>
                  <a:srgbClr val="0070C0"/>
                </a:solidFill>
              </a:rPr>
              <a:t>6. Outline the difference between static and dynamic equilibrium.</a:t>
            </a:r>
          </a:p>
          <a:p>
            <a:r>
              <a:rPr lang="en-US" sz="2400" dirty="0"/>
              <a:t>Static equilibrium helps to report changes of the position of the head in space when the body is </a:t>
            </a:r>
          </a:p>
          <a:p>
            <a:r>
              <a:rPr lang="en-US" sz="2400" dirty="0"/>
              <a:t>not moving, while dynamic equilibrium responds to angular and rotatory movements of the head.</a:t>
            </a:r>
          </a:p>
          <a:p>
            <a:r>
              <a:rPr lang="en-US" sz="2400" dirty="0">
                <a:solidFill>
                  <a:srgbClr val="0070C0"/>
                </a:solidFill>
              </a:rPr>
              <a:t>7. Briefly explain why it is that certain smells can cause emotional reactions or thoughts.</a:t>
            </a:r>
          </a:p>
          <a:p>
            <a:r>
              <a:rPr lang="en-US" sz="2400" dirty="0"/>
              <a:t>The brain takes a ‘snapshot’ of the </a:t>
            </a:r>
            <a:r>
              <a:rPr lang="en-US" sz="2400" dirty="0" err="1"/>
              <a:t>odour</a:t>
            </a:r>
            <a:r>
              <a:rPr lang="en-US" sz="2400" dirty="0"/>
              <a:t> to remember it for next time. The olfactory part of the </a:t>
            </a:r>
          </a:p>
          <a:p>
            <a:r>
              <a:rPr lang="en-US" sz="2400" dirty="0"/>
              <a:t>brain is closely linked to the emotional part of the brain. This explains why certain smells can </a:t>
            </a:r>
          </a:p>
          <a:p>
            <a:r>
              <a:rPr lang="en-US" sz="2400" dirty="0"/>
              <a:t>remind us of or make us think of people or places</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FE880AA-A694-924B-A9AE-4AD91302BD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524180"/>
            <a:ext cx="12192000" cy="1509306"/>
          </a:xfrm>
          <a:prstGeom prst="rect">
            <a:avLst/>
          </a:prstGeom>
        </p:spPr>
      </p:pic>
      <p:pic>
        <p:nvPicPr>
          <p:cNvPr id="5" name="Picture 4">
            <a:extLst>
              <a:ext uri="{FF2B5EF4-FFF2-40B4-BE49-F238E27FC236}">
                <a16:creationId xmlns:a16="http://schemas.microsoft.com/office/drawing/2014/main" id="{40352506-9384-2E5F-9A58-4283F87991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90" y="3385080"/>
            <a:ext cx="12192000" cy="755929"/>
          </a:xfrm>
          <a:prstGeom prst="rect">
            <a:avLst/>
          </a:prstGeom>
        </p:spPr>
      </p:pic>
      <p:pic>
        <p:nvPicPr>
          <p:cNvPr id="6" name="Picture 5">
            <a:extLst>
              <a:ext uri="{FF2B5EF4-FFF2-40B4-BE49-F238E27FC236}">
                <a16:creationId xmlns:a16="http://schemas.microsoft.com/office/drawing/2014/main" id="{459CB4B0-4E4F-A754-8256-1C855F47FC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4465051"/>
            <a:ext cx="12192000" cy="1195815"/>
          </a:xfrm>
          <a:prstGeom prst="rect">
            <a:avLst/>
          </a:prstGeom>
        </p:spPr>
      </p:pic>
      <p:pic>
        <p:nvPicPr>
          <p:cNvPr id="7" name="Picture 2" descr="Premium Background Checks - CheckPoint Screening">
            <a:hlinkClick r:id="rId5" action="ppaction://hlinksldjump"/>
            <a:extLst>
              <a:ext uri="{FF2B5EF4-FFF2-40B4-BE49-F238E27FC236}">
                <a16:creationId xmlns:a16="http://schemas.microsoft.com/office/drawing/2014/main" id="{11432523-FB81-253B-8AB0-FDD79595BD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0523" y="6588218"/>
            <a:ext cx="529770" cy="2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2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13</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2308324"/>
          </a:xfrm>
          <a:prstGeom prst="rect">
            <a:avLst/>
          </a:prstGeom>
          <a:noFill/>
        </p:spPr>
        <p:txBody>
          <a:bodyPr wrap="square">
            <a:spAutoFit/>
          </a:bodyPr>
          <a:lstStyle/>
          <a:p>
            <a:r>
              <a:rPr lang="en-US" sz="2400" dirty="0">
                <a:solidFill>
                  <a:srgbClr val="0070C0"/>
                </a:solidFill>
              </a:rPr>
              <a:t>8. Identify all five taste receptors and outline their function.</a:t>
            </a:r>
          </a:p>
          <a:p>
            <a:r>
              <a:rPr lang="en-US" sz="2400" dirty="0"/>
              <a:t>The receptors that are responsible for taste and smell (olfactory) are classified as chemoreceptors </a:t>
            </a:r>
          </a:p>
          <a:p>
            <a:r>
              <a:rPr lang="en-US" sz="2400" dirty="0"/>
              <a:t>and act to respond to chemicals. The taste receptors can identify five types of chemicals, while </a:t>
            </a:r>
          </a:p>
          <a:p>
            <a:r>
              <a:rPr lang="en-US" sz="2400" dirty="0"/>
              <a:t>the olfactory receptors for smell are sensitive to a much wider range. The receptors for taste and </a:t>
            </a:r>
          </a:p>
          <a:p>
            <a:r>
              <a:rPr lang="en-US" sz="2400" dirty="0"/>
              <a:t>smell work with each other and respond to many of the same stimuli. So, when a blocked nose </a:t>
            </a:r>
          </a:p>
          <a:p>
            <a:r>
              <a:rPr lang="en-US" sz="2400" dirty="0"/>
              <a:t>impairs our sense of smell it is difficult for us to taste certain foods.</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F495D8E-CE8C-BCEA-0523-E73BFA0F30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524180"/>
            <a:ext cx="12192000" cy="1920696"/>
          </a:xfrm>
          <a:prstGeom prst="rect">
            <a:avLst/>
          </a:prstGeom>
        </p:spPr>
      </p:pic>
      <p:pic>
        <p:nvPicPr>
          <p:cNvPr id="5" name="Picture 2" descr="Premium Background Checks - CheckPoint Screening">
            <a:hlinkClick r:id="rId5" action="ppaction://hlinksldjump"/>
            <a:extLst>
              <a:ext uri="{FF2B5EF4-FFF2-40B4-BE49-F238E27FC236}">
                <a16:creationId xmlns:a16="http://schemas.microsoft.com/office/drawing/2014/main" id="{67D84F06-57EF-0A0B-4FFE-C3B967A9AB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0523" y="6588218"/>
            <a:ext cx="529770" cy="2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7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8B1D792-3321-FFE8-A419-D75DB7CFA0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4988" y="2670629"/>
            <a:ext cx="6307012" cy="4187371"/>
          </a:xfrm>
          <a:prstGeom prst="rect">
            <a:avLst/>
          </a:prstGeom>
        </p:spPr>
      </p:pic>
      <p:sp>
        <p:nvSpPr>
          <p:cNvPr id="3" name="TextBox 2">
            <a:extLst>
              <a:ext uri="{FF2B5EF4-FFF2-40B4-BE49-F238E27FC236}">
                <a16:creationId xmlns:a16="http://schemas.microsoft.com/office/drawing/2014/main" id="{FA470A10-3DAF-FB0F-D076-A6EE26FECAD7}"/>
              </a:ext>
            </a:extLst>
          </p:cNvPr>
          <p:cNvSpPr txBox="1"/>
          <p:nvPr/>
        </p:nvSpPr>
        <p:spPr>
          <a:xfrm>
            <a:off x="0" y="-46167"/>
            <a:ext cx="12192000" cy="3139321"/>
          </a:xfrm>
          <a:prstGeom prst="rect">
            <a:avLst/>
          </a:prstGeom>
          <a:noFill/>
        </p:spPr>
        <p:txBody>
          <a:bodyPr wrap="square">
            <a:spAutoFit/>
          </a:bodyPr>
          <a:lstStyle/>
          <a:p>
            <a:pPr marL="457200" indent="-457200">
              <a:buFont typeface="Arial" panose="020B0604020202020204" pitchFamily="34" charset="0"/>
              <a:buChar char="•"/>
            </a:pPr>
            <a:r>
              <a:rPr lang="en-US" sz="2200" dirty="0"/>
              <a:t>Homeostasis originates from Greek words meaning "same" and "steady," referring to maintaining stable conditions for survival.</a:t>
            </a:r>
          </a:p>
          <a:p>
            <a:pPr marL="457200" indent="-457200">
              <a:buFont typeface="Arial" panose="020B0604020202020204" pitchFamily="34" charset="0"/>
              <a:buChar char="•"/>
            </a:pPr>
            <a:r>
              <a:rPr lang="en-US" sz="2200" dirty="0"/>
              <a:t>It involves continuous adjustments by the body to maintain a constant internal environment.</a:t>
            </a:r>
          </a:p>
          <a:p>
            <a:pPr marL="457200" indent="-457200">
              <a:buFont typeface="Arial" panose="020B0604020202020204" pitchFamily="34" charset="0"/>
              <a:buChar char="•"/>
            </a:pPr>
            <a:r>
              <a:rPr lang="en-US" sz="2200" dirty="0"/>
              <a:t>Homeostatic regulation consists of three parts: receptor, control </a:t>
            </a:r>
            <a:r>
              <a:rPr lang="en-US" sz="2200" dirty="0" err="1"/>
              <a:t>centre</a:t>
            </a:r>
            <a:r>
              <a:rPr lang="en-US" sz="2200" dirty="0"/>
              <a:t>, and effector.</a:t>
            </a:r>
          </a:p>
          <a:p>
            <a:pPr marL="457200" indent="-457200">
              <a:buFont typeface="Arial" panose="020B0604020202020204" pitchFamily="34" charset="0"/>
              <a:buChar char="•"/>
            </a:pPr>
            <a:r>
              <a:rPr lang="en-US" sz="2200" dirty="0"/>
              <a:t>Receptors detect changes in the environment, the control </a:t>
            </a:r>
            <a:r>
              <a:rPr lang="en-US" sz="2200" dirty="0" err="1"/>
              <a:t>centre</a:t>
            </a:r>
            <a:r>
              <a:rPr lang="en-US" sz="2200" dirty="0"/>
              <a:t> processes this information, and effectors execute commands to make changes in response.</a:t>
            </a:r>
          </a:p>
          <a:p>
            <a:pPr marL="457200" indent="-457200">
              <a:buFont typeface="Arial" panose="020B0604020202020204" pitchFamily="34" charset="0"/>
              <a:buChar char="•"/>
            </a:pPr>
            <a:r>
              <a:rPr lang="en-US" sz="2200" dirty="0"/>
              <a:t>When body systems work harmoniously, homeostasis is achieved.</a:t>
            </a:r>
          </a:p>
          <a:p>
            <a:pPr marL="457200" indent="-457200">
              <a:buFont typeface="Arial" panose="020B0604020202020204" pitchFamily="34" charset="0"/>
              <a:buChar char="•"/>
            </a:pPr>
            <a:r>
              <a:rPr lang="en-US" sz="2200" dirty="0"/>
              <a:t>Processes contributing to homeostasis include body temperature regulation, fluid and electrolyte balance (pH), and maintenance of blood pressure.</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59657" y="4546764"/>
            <a:ext cx="6044645" cy="518722"/>
          </a:xfrm>
        </p:spPr>
        <p:txBody>
          <a:bodyPr>
            <a:normAutofit fontScale="90000"/>
          </a:bodyPr>
          <a:lstStyle/>
          <a:p>
            <a:r>
              <a:rPr lang="en-AU" dirty="0"/>
              <a:t>Processes of body regulation</a:t>
            </a:r>
            <a:endParaRPr lang="en-AU" sz="2700" dirty="0"/>
          </a:p>
        </p:txBody>
      </p:sp>
      <p:sp>
        <p:nvSpPr>
          <p:cNvPr id="5" name="TextBox 4">
            <a:extLst>
              <a:ext uri="{FF2B5EF4-FFF2-40B4-BE49-F238E27FC236}">
                <a16:creationId xmlns:a16="http://schemas.microsoft.com/office/drawing/2014/main" id="{F0EAB4AD-5FB4-A180-F9C3-B19605410D89}"/>
              </a:ext>
            </a:extLst>
          </p:cNvPr>
          <p:cNvSpPr txBox="1"/>
          <p:nvPr/>
        </p:nvSpPr>
        <p:spPr>
          <a:xfrm>
            <a:off x="1284237" y="5947619"/>
            <a:ext cx="3316514"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Homeostasis</a:t>
            </a:r>
            <a:endParaRPr lang="en-AU" dirty="0"/>
          </a:p>
        </p:txBody>
      </p:sp>
      <p:sp>
        <p:nvSpPr>
          <p:cNvPr id="4" name="Action Button: Return 3">
            <a:hlinkClick r:id="rId5" action="ppaction://hlinksldjump" highlightClick="1"/>
            <a:extLst>
              <a:ext uri="{FF2B5EF4-FFF2-40B4-BE49-F238E27FC236}">
                <a16:creationId xmlns:a16="http://schemas.microsoft.com/office/drawing/2014/main" id="{B8DD22E0-FC1A-C7BE-F346-BE330C58D5B6}"/>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91250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470A10-3DAF-FB0F-D076-A6EE26FECAD7}"/>
              </a:ext>
            </a:extLst>
          </p:cNvPr>
          <p:cNvSpPr txBox="1"/>
          <p:nvPr/>
        </p:nvSpPr>
        <p:spPr>
          <a:xfrm>
            <a:off x="-21487" y="1194453"/>
            <a:ext cx="6624637" cy="4493538"/>
          </a:xfrm>
          <a:prstGeom prst="rect">
            <a:avLst/>
          </a:prstGeom>
          <a:noFill/>
        </p:spPr>
        <p:txBody>
          <a:bodyPr wrap="square">
            <a:spAutoFit/>
          </a:bodyPr>
          <a:lstStyle/>
          <a:p>
            <a:pPr marL="457200" indent="-457200">
              <a:buFont typeface="Arial" panose="020B0604020202020204" pitchFamily="34" charset="0"/>
              <a:buChar char="•"/>
            </a:pPr>
            <a:r>
              <a:rPr lang="en-US" sz="2200" dirty="0"/>
              <a:t>Body temperature is regulated by a balance between heat production and heat loss.</a:t>
            </a:r>
          </a:p>
          <a:p>
            <a:pPr marL="457200" indent="-457200">
              <a:buFont typeface="Arial" panose="020B0604020202020204" pitchFamily="34" charset="0"/>
              <a:buChar char="•"/>
            </a:pPr>
            <a:r>
              <a:rPr lang="en-US" sz="2200" dirty="0"/>
              <a:t>The hypothalamus in the brain acts as the body's thermostat, maintaining a set point of around 36.5 to 37 degrees Celsius.</a:t>
            </a:r>
          </a:p>
          <a:p>
            <a:pPr marL="457200" indent="-457200">
              <a:buFont typeface="Arial" panose="020B0604020202020204" pitchFamily="34" charset="0"/>
              <a:buChar char="•"/>
            </a:pPr>
            <a:r>
              <a:rPr lang="en-US" sz="2200" b="1" dirty="0"/>
              <a:t>Heat-producing mechanisms </a:t>
            </a:r>
            <a:r>
              <a:rPr lang="en-US" sz="2200" dirty="0"/>
              <a:t>include vasoconstriction of skin blood vessels to conserve heat and shivering to generate heat through muscle activity.</a:t>
            </a:r>
          </a:p>
          <a:p>
            <a:pPr marL="457200" indent="-457200">
              <a:buFont typeface="Arial" panose="020B0604020202020204" pitchFamily="34" charset="0"/>
              <a:buChar char="•"/>
            </a:pPr>
            <a:r>
              <a:rPr lang="en-US" sz="2200" b="1" dirty="0"/>
              <a:t>Heat loss mechanisms </a:t>
            </a:r>
            <a:r>
              <a:rPr lang="en-US" sz="2200" dirty="0"/>
              <a:t>involve dilation of skin blood vessels for heat radiation and sweating for evaporative cooling.</a:t>
            </a:r>
          </a:p>
          <a:p>
            <a:pPr marL="457200" indent="-457200">
              <a:buFont typeface="Arial" panose="020B0604020202020204" pitchFamily="34" charset="0"/>
              <a:buChar char="•"/>
            </a:pPr>
            <a:r>
              <a:rPr lang="en-US" sz="2200" dirty="0"/>
              <a:t>Evaporation through sweating is efficient for heat loss but is less effective in humid conditions.</a:t>
            </a:r>
          </a:p>
        </p:txBody>
      </p:sp>
      <p:pic>
        <p:nvPicPr>
          <p:cNvPr id="8194" name="Picture 2" descr="pathwayz-">
            <a:extLst>
              <a:ext uri="{FF2B5EF4-FFF2-40B4-BE49-F238E27FC236}">
                <a16:creationId xmlns:a16="http://schemas.microsoft.com/office/drawing/2014/main" id="{CAA704D9-5D8A-7A92-9E6C-247B0F26E1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4637" y="0"/>
            <a:ext cx="55673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9608457" cy="787742"/>
          </a:xfrm>
        </p:spPr>
        <p:txBody>
          <a:bodyPr>
            <a:normAutofit fontScale="90000"/>
          </a:bodyPr>
          <a:lstStyle/>
          <a:p>
            <a:r>
              <a:rPr lang="en-AU" dirty="0"/>
              <a:t>Processes of body regulation</a:t>
            </a:r>
            <a:br>
              <a:rPr lang="en-AU" dirty="0"/>
            </a:br>
            <a:r>
              <a:rPr lang="en-US" sz="2700" dirty="0"/>
              <a:t>Body temperature regulation</a:t>
            </a:r>
            <a:endParaRPr lang="en-AU" sz="2700" dirty="0"/>
          </a:p>
        </p:txBody>
      </p:sp>
      <p:sp>
        <p:nvSpPr>
          <p:cNvPr id="4" name="Heptagon 3">
            <a:extLst>
              <a:ext uri="{FF2B5EF4-FFF2-40B4-BE49-F238E27FC236}">
                <a16:creationId xmlns:a16="http://schemas.microsoft.com/office/drawing/2014/main" id="{1D27809B-C937-0EC2-3A92-4C15047984FB}"/>
              </a:ext>
            </a:extLst>
          </p:cNvPr>
          <p:cNvSpPr/>
          <p:nvPr/>
        </p:nvSpPr>
        <p:spPr>
          <a:xfrm>
            <a:off x="7242629" y="4528457"/>
            <a:ext cx="275771" cy="217714"/>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8A8C5736-4D79-695C-6E51-389988247249}"/>
              </a:ext>
            </a:extLst>
          </p:cNvPr>
          <p:cNvSpPr txBox="1"/>
          <p:nvPr/>
        </p:nvSpPr>
        <p:spPr>
          <a:xfrm>
            <a:off x="7266213" y="4498814"/>
            <a:ext cx="130968" cy="276999"/>
          </a:xfrm>
          <a:prstGeom prst="rect">
            <a:avLst/>
          </a:prstGeom>
          <a:noFill/>
        </p:spPr>
        <p:txBody>
          <a:bodyPr wrap="square" rtlCol="0">
            <a:spAutoFit/>
          </a:bodyPr>
          <a:lstStyle/>
          <a:p>
            <a:r>
              <a:rPr lang="en-US" sz="1200" dirty="0"/>
              <a:t>1</a:t>
            </a:r>
            <a:endParaRPr lang="en-AU" sz="1200" dirty="0"/>
          </a:p>
        </p:txBody>
      </p:sp>
      <p:sp>
        <p:nvSpPr>
          <p:cNvPr id="8" name="Heptagon 7">
            <a:extLst>
              <a:ext uri="{FF2B5EF4-FFF2-40B4-BE49-F238E27FC236}">
                <a16:creationId xmlns:a16="http://schemas.microsoft.com/office/drawing/2014/main" id="{FEAF43FE-FAB8-7EA3-FC29-E70DEF311AAC}"/>
              </a:ext>
            </a:extLst>
          </p:cNvPr>
          <p:cNvSpPr/>
          <p:nvPr/>
        </p:nvSpPr>
        <p:spPr>
          <a:xfrm>
            <a:off x="7676016" y="3034111"/>
            <a:ext cx="275771" cy="217714"/>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2B1C9DC4-15BB-66D5-39CA-4F73F3D217E3}"/>
              </a:ext>
            </a:extLst>
          </p:cNvPr>
          <p:cNvSpPr txBox="1"/>
          <p:nvPr/>
        </p:nvSpPr>
        <p:spPr>
          <a:xfrm>
            <a:off x="7689059" y="3012682"/>
            <a:ext cx="190500" cy="276999"/>
          </a:xfrm>
          <a:prstGeom prst="rect">
            <a:avLst/>
          </a:prstGeom>
          <a:noFill/>
        </p:spPr>
        <p:txBody>
          <a:bodyPr wrap="square" rtlCol="0">
            <a:spAutoFit/>
          </a:bodyPr>
          <a:lstStyle/>
          <a:p>
            <a:r>
              <a:rPr lang="en-US" sz="1200" dirty="0"/>
              <a:t>2</a:t>
            </a:r>
            <a:endParaRPr lang="en-AU" sz="1200" dirty="0"/>
          </a:p>
        </p:txBody>
      </p:sp>
      <p:sp>
        <p:nvSpPr>
          <p:cNvPr id="11" name="Heptagon 10">
            <a:extLst>
              <a:ext uri="{FF2B5EF4-FFF2-40B4-BE49-F238E27FC236}">
                <a16:creationId xmlns:a16="http://schemas.microsoft.com/office/drawing/2014/main" id="{1526A6DE-D283-1587-042C-440E7D7BB7DB}"/>
              </a:ext>
            </a:extLst>
          </p:cNvPr>
          <p:cNvSpPr/>
          <p:nvPr/>
        </p:nvSpPr>
        <p:spPr>
          <a:xfrm>
            <a:off x="7397405" y="910008"/>
            <a:ext cx="275771" cy="217714"/>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D0E96D5D-76C4-0FC0-642E-3E60FE6507A9}"/>
              </a:ext>
            </a:extLst>
          </p:cNvPr>
          <p:cNvSpPr txBox="1"/>
          <p:nvPr/>
        </p:nvSpPr>
        <p:spPr>
          <a:xfrm>
            <a:off x="7412829" y="887630"/>
            <a:ext cx="157162" cy="276999"/>
          </a:xfrm>
          <a:prstGeom prst="rect">
            <a:avLst/>
          </a:prstGeom>
          <a:noFill/>
        </p:spPr>
        <p:txBody>
          <a:bodyPr wrap="square" rtlCol="0">
            <a:spAutoFit/>
          </a:bodyPr>
          <a:lstStyle/>
          <a:p>
            <a:r>
              <a:rPr lang="en-US" sz="1200" dirty="0"/>
              <a:t>3</a:t>
            </a:r>
            <a:endParaRPr lang="en-AU" sz="1200" dirty="0"/>
          </a:p>
        </p:txBody>
      </p:sp>
      <p:sp>
        <p:nvSpPr>
          <p:cNvPr id="13" name="Heptagon 12">
            <a:extLst>
              <a:ext uri="{FF2B5EF4-FFF2-40B4-BE49-F238E27FC236}">
                <a16:creationId xmlns:a16="http://schemas.microsoft.com/office/drawing/2014/main" id="{41A61B83-7F85-5DCE-35EB-C8046773DA45}"/>
              </a:ext>
            </a:extLst>
          </p:cNvPr>
          <p:cNvSpPr/>
          <p:nvPr/>
        </p:nvSpPr>
        <p:spPr>
          <a:xfrm>
            <a:off x="9470571" y="971296"/>
            <a:ext cx="275771" cy="217714"/>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347D1FBB-B059-A8EB-30EF-77E973A949B0}"/>
              </a:ext>
            </a:extLst>
          </p:cNvPr>
          <p:cNvSpPr txBox="1"/>
          <p:nvPr/>
        </p:nvSpPr>
        <p:spPr>
          <a:xfrm>
            <a:off x="9503566" y="952190"/>
            <a:ext cx="107156" cy="276999"/>
          </a:xfrm>
          <a:prstGeom prst="rect">
            <a:avLst/>
          </a:prstGeom>
          <a:noFill/>
        </p:spPr>
        <p:txBody>
          <a:bodyPr wrap="square" rtlCol="0">
            <a:spAutoFit/>
          </a:bodyPr>
          <a:lstStyle/>
          <a:p>
            <a:r>
              <a:rPr lang="en-US" sz="1200" dirty="0"/>
              <a:t>4</a:t>
            </a:r>
            <a:endParaRPr lang="en-AU" sz="1200" dirty="0"/>
          </a:p>
        </p:txBody>
      </p:sp>
      <p:sp>
        <p:nvSpPr>
          <p:cNvPr id="15" name="Heptagon 14">
            <a:extLst>
              <a:ext uri="{FF2B5EF4-FFF2-40B4-BE49-F238E27FC236}">
                <a16:creationId xmlns:a16="http://schemas.microsoft.com/office/drawing/2014/main" id="{FF96EC46-BBF3-0698-CC24-814EB157B1E1}"/>
              </a:ext>
            </a:extLst>
          </p:cNvPr>
          <p:cNvSpPr/>
          <p:nvPr/>
        </p:nvSpPr>
        <p:spPr>
          <a:xfrm>
            <a:off x="11273177" y="1442783"/>
            <a:ext cx="275771" cy="217714"/>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C2CB7727-E186-6CBD-3561-34C3BB5DB60A}"/>
              </a:ext>
            </a:extLst>
          </p:cNvPr>
          <p:cNvSpPr txBox="1"/>
          <p:nvPr/>
        </p:nvSpPr>
        <p:spPr>
          <a:xfrm>
            <a:off x="11301415" y="1421607"/>
            <a:ext cx="138113" cy="276999"/>
          </a:xfrm>
          <a:prstGeom prst="rect">
            <a:avLst/>
          </a:prstGeom>
          <a:noFill/>
        </p:spPr>
        <p:txBody>
          <a:bodyPr wrap="square" rtlCol="0">
            <a:spAutoFit/>
          </a:bodyPr>
          <a:lstStyle/>
          <a:p>
            <a:r>
              <a:rPr lang="en-US" sz="1200" dirty="0"/>
              <a:t>5</a:t>
            </a:r>
            <a:endParaRPr lang="en-AU" sz="1200" dirty="0"/>
          </a:p>
        </p:txBody>
      </p:sp>
      <p:sp>
        <p:nvSpPr>
          <p:cNvPr id="17" name="Heptagon 16">
            <a:extLst>
              <a:ext uri="{FF2B5EF4-FFF2-40B4-BE49-F238E27FC236}">
                <a16:creationId xmlns:a16="http://schemas.microsoft.com/office/drawing/2014/main" id="{5C614AFF-1FBE-2FF0-B305-035ED79C1B9A}"/>
              </a:ext>
            </a:extLst>
          </p:cNvPr>
          <p:cNvSpPr/>
          <p:nvPr/>
        </p:nvSpPr>
        <p:spPr>
          <a:xfrm>
            <a:off x="11425577" y="2957275"/>
            <a:ext cx="275771" cy="217714"/>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96BC3C62-5828-65E4-ABDF-1F9E4B1B7217}"/>
              </a:ext>
            </a:extLst>
          </p:cNvPr>
          <p:cNvSpPr txBox="1"/>
          <p:nvPr/>
        </p:nvSpPr>
        <p:spPr>
          <a:xfrm>
            <a:off x="11434760" y="2929335"/>
            <a:ext cx="161925" cy="276999"/>
          </a:xfrm>
          <a:prstGeom prst="rect">
            <a:avLst/>
          </a:prstGeom>
          <a:noFill/>
        </p:spPr>
        <p:txBody>
          <a:bodyPr wrap="square" rtlCol="0">
            <a:spAutoFit/>
          </a:bodyPr>
          <a:lstStyle/>
          <a:p>
            <a:r>
              <a:rPr lang="en-US" sz="1200" dirty="0"/>
              <a:t>6</a:t>
            </a:r>
            <a:endParaRPr lang="en-AU" sz="1200" dirty="0"/>
          </a:p>
        </p:txBody>
      </p:sp>
      <p:sp>
        <p:nvSpPr>
          <p:cNvPr id="19" name="Heptagon 18">
            <a:extLst>
              <a:ext uri="{FF2B5EF4-FFF2-40B4-BE49-F238E27FC236}">
                <a16:creationId xmlns:a16="http://schemas.microsoft.com/office/drawing/2014/main" id="{E6EE0DCE-B901-8A82-C0B4-003B714F23ED}"/>
              </a:ext>
            </a:extLst>
          </p:cNvPr>
          <p:cNvSpPr/>
          <p:nvPr/>
        </p:nvSpPr>
        <p:spPr>
          <a:xfrm>
            <a:off x="11577977" y="4800379"/>
            <a:ext cx="275771" cy="217714"/>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BD96E159-982D-E708-2493-102696D5E081}"/>
              </a:ext>
            </a:extLst>
          </p:cNvPr>
          <p:cNvSpPr txBox="1"/>
          <p:nvPr/>
        </p:nvSpPr>
        <p:spPr>
          <a:xfrm>
            <a:off x="11622883" y="4783933"/>
            <a:ext cx="121443" cy="276999"/>
          </a:xfrm>
          <a:prstGeom prst="rect">
            <a:avLst/>
          </a:prstGeom>
          <a:noFill/>
        </p:spPr>
        <p:txBody>
          <a:bodyPr wrap="square" rtlCol="0">
            <a:spAutoFit/>
          </a:bodyPr>
          <a:lstStyle/>
          <a:p>
            <a:r>
              <a:rPr lang="en-US" sz="1200" dirty="0"/>
              <a:t>7</a:t>
            </a:r>
            <a:endParaRPr lang="en-AU" sz="1200" dirty="0"/>
          </a:p>
        </p:txBody>
      </p:sp>
      <p:sp>
        <p:nvSpPr>
          <p:cNvPr id="21" name="Heptagon 20">
            <a:extLst>
              <a:ext uri="{FF2B5EF4-FFF2-40B4-BE49-F238E27FC236}">
                <a16:creationId xmlns:a16="http://schemas.microsoft.com/office/drawing/2014/main" id="{5B2121CD-B2E4-8154-55A3-ABB0F818E6C7}"/>
              </a:ext>
            </a:extLst>
          </p:cNvPr>
          <p:cNvSpPr/>
          <p:nvPr/>
        </p:nvSpPr>
        <p:spPr>
          <a:xfrm>
            <a:off x="9365680" y="6157691"/>
            <a:ext cx="275771" cy="217714"/>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48B30FCA-7537-5926-B5FD-37F63C5C0A49}"/>
              </a:ext>
            </a:extLst>
          </p:cNvPr>
          <p:cNvSpPr txBox="1"/>
          <p:nvPr/>
        </p:nvSpPr>
        <p:spPr>
          <a:xfrm>
            <a:off x="9408318" y="6129119"/>
            <a:ext cx="107156" cy="276999"/>
          </a:xfrm>
          <a:prstGeom prst="rect">
            <a:avLst/>
          </a:prstGeom>
          <a:noFill/>
        </p:spPr>
        <p:txBody>
          <a:bodyPr wrap="square" rtlCol="0">
            <a:spAutoFit/>
          </a:bodyPr>
          <a:lstStyle/>
          <a:p>
            <a:r>
              <a:rPr lang="en-US" sz="1200" dirty="0"/>
              <a:t>8</a:t>
            </a:r>
            <a:endParaRPr lang="en-AU" sz="1200" dirty="0"/>
          </a:p>
        </p:txBody>
      </p:sp>
      <p:sp>
        <p:nvSpPr>
          <p:cNvPr id="5" name="Action Button: Return 4">
            <a:hlinkClick r:id="rId4" action="ppaction://hlinksldjump" highlightClick="1"/>
            <a:extLst>
              <a:ext uri="{FF2B5EF4-FFF2-40B4-BE49-F238E27FC236}">
                <a16:creationId xmlns:a16="http://schemas.microsoft.com/office/drawing/2014/main" id="{73990F95-151C-BA3D-D810-8AA2F7525AA0}"/>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45936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470A10-3DAF-FB0F-D076-A6EE26FECAD7}"/>
              </a:ext>
            </a:extLst>
          </p:cNvPr>
          <p:cNvSpPr txBox="1"/>
          <p:nvPr/>
        </p:nvSpPr>
        <p:spPr>
          <a:xfrm>
            <a:off x="-21487" y="1008710"/>
            <a:ext cx="6145215" cy="5170646"/>
          </a:xfrm>
          <a:prstGeom prst="rect">
            <a:avLst/>
          </a:prstGeom>
          <a:noFill/>
        </p:spPr>
        <p:txBody>
          <a:bodyPr wrap="square">
            <a:spAutoFit/>
          </a:bodyPr>
          <a:lstStyle/>
          <a:p>
            <a:pPr marL="457200" indent="-457200">
              <a:buFont typeface="Arial" panose="020B0604020202020204" pitchFamily="34" charset="0"/>
              <a:buChar char="•"/>
            </a:pPr>
            <a:r>
              <a:rPr lang="en-US" sz="2200" dirty="0"/>
              <a:t>Water makes up more than half of our body weight, with around 50% in women and 60% in men.</a:t>
            </a:r>
          </a:p>
          <a:p>
            <a:pPr marL="457200" indent="-457200">
              <a:buFont typeface="Arial" panose="020B0604020202020204" pitchFamily="34" charset="0"/>
              <a:buChar char="•"/>
            </a:pPr>
            <a:r>
              <a:rPr lang="en-US" sz="2200" dirty="0"/>
              <a:t>Water is distributed into two main </a:t>
            </a:r>
            <a:r>
              <a:rPr lang="en-US" sz="2200" b="1" dirty="0"/>
              <a:t>fluid compartments</a:t>
            </a:r>
            <a:r>
              <a:rPr lang="en-US" sz="2200" dirty="0"/>
              <a:t>: </a:t>
            </a:r>
            <a:r>
              <a:rPr lang="en-US" sz="2200" b="1" dirty="0"/>
              <a:t>intracellular fluid ICF</a:t>
            </a:r>
            <a:r>
              <a:rPr lang="en-US" sz="2200" dirty="0"/>
              <a:t>(inside cells) and </a:t>
            </a:r>
            <a:r>
              <a:rPr lang="en-US" sz="2200" b="1" dirty="0"/>
              <a:t>extracellular fluid ECF</a:t>
            </a:r>
            <a:r>
              <a:rPr lang="en-US" sz="2200" dirty="0"/>
              <a:t>(outside cells).</a:t>
            </a:r>
          </a:p>
          <a:p>
            <a:pPr marL="457200" indent="-457200">
              <a:buFont typeface="Arial" panose="020B0604020202020204" pitchFamily="34" charset="0"/>
              <a:buChar char="•"/>
            </a:pPr>
            <a:r>
              <a:rPr lang="en-US" sz="2200" dirty="0"/>
              <a:t>Extracellular fluid includes blood plasma, interstitial fluid, cerebrospinal fluid, lymph, and other bodily fluids.</a:t>
            </a:r>
          </a:p>
          <a:p>
            <a:pPr marL="457200" indent="-457200">
              <a:buFont typeface="Arial" panose="020B0604020202020204" pitchFamily="34" charset="0"/>
              <a:buChar char="•"/>
            </a:pPr>
            <a:r>
              <a:rPr lang="en-US" sz="2200" dirty="0"/>
              <a:t>Continuous exchanges of fluid occur in the lungs, gastrointestinal tract, and kidneys to maintain fluid balance and homeostasis.</a:t>
            </a:r>
          </a:p>
          <a:p>
            <a:pPr marL="457200" indent="-457200">
              <a:buFont typeface="Arial" panose="020B0604020202020204" pitchFamily="34" charset="0"/>
              <a:buChar char="•"/>
            </a:pPr>
            <a:r>
              <a:rPr lang="en-US" sz="2200" dirty="0"/>
              <a:t>Adjustments in fluid volume occur in both intracellular and extracellular compartments to maintain overall balance.</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162050" y="-29028"/>
            <a:ext cx="9608457" cy="787742"/>
          </a:xfrm>
        </p:spPr>
        <p:txBody>
          <a:bodyPr>
            <a:normAutofit fontScale="90000"/>
          </a:bodyPr>
          <a:lstStyle/>
          <a:p>
            <a:r>
              <a:rPr lang="en-AU" dirty="0"/>
              <a:t>Processes of body regulation</a:t>
            </a:r>
            <a:br>
              <a:rPr lang="en-AU" dirty="0"/>
            </a:br>
            <a:r>
              <a:rPr lang="en-US" sz="2700" dirty="0"/>
              <a:t>Water and electrolyte balance</a:t>
            </a:r>
            <a:endParaRPr lang="en-AU" sz="2700" dirty="0"/>
          </a:p>
        </p:txBody>
      </p:sp>
      <p:pic>
        <p:nvPicPr>
          <p:cNvPr id="7" name="Picture 6">
            <a:extLst>
              <a:ext uri="{FF2B5EF4-FFF2-40B4-BE49-F238E27FC236}">
                <a16:creationId xmlns:a16="http://schemas.microsoft.com/office/drawing/2014/main" id="{23ED63A1-EC11-4178-02F4-7B0F0830DC42}"/>
              </a:ext>
            </a:extLst>
          </p:cNvPr>
          <p:cNvPicPr>
            <a:picLocks noChangeAspect="1"/>
          </p:cNvPicPr>
          <p:nvPr/>
        </p:nvPicPr>
        <p:blipFill>
          <a:blip r:embed="rId3"/>
          <a:stretch>
            <a:fillRect/>
          </a:stretch>
        </p:blipFill>
        <p:spPr>
          <a:xfrm>
            <a:off x="6123728" y="1255776"/>
            <a:ext cx="6068272" cy="4867954"/>
          </a:xfrm>
          <a:prstGeom prst="rect">
            <a:avLst/>
          </a:prstGeom>
        </p:spPr>
      </p:pic>
      <p:sp>
        <p:nvSpPr>
          <p:cNvPr id="4" name="Action Button: Return 3">
            <a:hlinkClick r:id="rId4" action="ppaction://hlinksldjump" highlightClick="1"/>
            <a:extLst>
              <a:ext uri="{FF2B5EF4-FFF2-40B4-BE49-F238E27FC236}">
                <a16:creationId xmlns:a16="http://schemas.microsoft.com/office/drawing/2014/main" id="{AE64DD30-1736-B486-80A7-013BAFDE1DD3}"/>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62964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470A10-3DAF-FB0F-D076-A6EE26FECAD7}"/>
              </a:ext>
            </a:extLst>
          </p:cNvPr>
          <p:cNvSpPr txBox="1"/>
          <p:nvPr/>
        </p:nvSpPr>
        <p:spPr>
          <a:xfrm>
            <a:off x="-21487" y="799457"/>
            <a:ext cx="6231787" cy="5847755"/>
          </a:xfrm>
          <a:prstGeom prst="rect">
            <a:avLst/>
          </a:prstGeom>
          <a:noFill/>
        </p:spPr>
        <p:txBody>
          <a:bodyPr wrap="square">
            <a:spAutoFit/>
          </a:bodyPr>
          <a:lstStyle/>
          <a:p>
            <a:pPr marL="457200" indent="-457200">
              <a:buFont typeface="Arial" panose="020B0604020202020204" pitchFamily="34" charset="0"/>
              <a:buChar char="•"/>
            </a:pPr>
            <a:r>
              <a:rPr lang="en-US" sz="2200" dirty="0"/>
              <a:t>Proper hydration requires a balance between water intake and loss.</a:t>
            </a:r>
          </a:p>
          <a:p>
            <a:pPr marL="457200" indent="-457200">
              <a:buFont typeface="Arial" panose="020B0604020202020204" pitchFamily="34" charset="0"/>
              <a:buChar char="•"/>
            </a:pPr>
            <a:r>
              <a:rPr lang="en-US" sz="2200" dirty="0"/>
              <a:t>Most water intake comes from drinking and eating, with a small amount produced by cells.</a:t>
            </a:r>
          </a:p>
          <a:p>
            <a:pPr marL="457200" indent="-457200">
              <a:buFont typeface="Arial" panose="020B0604020202020204" pitchFamily="34" charset="0"/>
              <a:buChar char="•"/>
            </a:pPr>
            <a:r>
              <a:rPr lang="en-US" sz="2200" dirty="0"/>
              <a:t>The </a:t>
            </a:r>
            <a:r>
              <a:rPr lang="en-US" sz="2200" b="1" dirty="0"/>
              <a:t>thirst mechanism</a:t>
            </a:r>
            <a:r>
              <a:rPr lang="en-US" sz="2200" dirty="0"/>
              <a:t>, controlled by the hypothalamus, prompts us to drink water when needed.</a:t>
            </a:r>
          </a:p>
          <a:p>
            <a:pPr marL="457200" indent="-457200">
              <a:buFont typeface="Arial" panose="020B0604020202020204" pitchFamily="34" charset="0"/>
              <a:buChar char="•"/>
            </a:pPr>
            <a:r>
              <a:rPr lang="en-US" sz="2200" dirty="0"/>
              <a:t>Dry mouth indicates a need for water; reduced saliva production stimulates thirst.</a:t>
            </a:r>
          </a:p>
          <a:p>
            <a:pPr marL="457200" indent="-457200">
              <a:buFont typeface="Arial" panose="020B0604020202020204" pitchFamily="34" charset="0"/>
              <a:buChar char="•"/>
            </a:pPr>
            <a:r>
              <a:rPr lang="en-US" sz="2200" dirty="0"/>
              <a:t>Water can leave the body through perspiration, respiration, and in feces.</a:t>
            </a:r>
          </a:p>
          <a:p>
            <a:pPr marL="457200" indent="-457200">
              <a:buFont typeface="Arial" panose="020B0604020202020204" pitchFamily="34" charset="0"/>
              <a:buChar char="•"/>
            </a:pPr>
            <a:r>
              <a:rPr lang="en-US" sz="2200" dirty="0"/>
              <a:t>The kidneys play a crucial role in maintaining fluid balance, adjusting urine production based on water intake and loss.</a:t>
            </a:r>
          </a:p>
          <a:p>
            <a:pPr marL="457200" indent="-457200">
              <a:buFont typeface="Arial" panose="020B0604020202020204" pitchFamily="34" charset="0"/>
              <a:buChar char="•"/>
            </a:pPr>
            <a:r>
              <a:rPr lang="en-US" sz="2200" dirty="0"/>
              <a:t>Excessive water loss triggers reduced urine production, while excess water intake leads to increased urine output.</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162050" y="-29028"/>
            <a:ext cx="9608457" cy="787742"/>
          </a:xfrm>
        </p:spPr>
        <p:txBody>
          <a:bodyPr>
            <a:normAutofit fontScale="90000"/>
          </a:bodyPr>
          <a:lstStyle/>
          <a:p>
            <a:r>
              <a:rPr lang="en-AU" dirty="0"/>
              <a:t>Processes of body regulation</a:t>
            </a:r>
            <a:br>
              <a:rPr lang="en-AU" dirty="0"/>
            </a:br>
            <a:r>
              <a:rPr lang="en-US" sz="2700" dirty="0"/>
              <a:t>Regulation of water intake and output</a:t>
            </a:r>
            <a:endParaRPr lang="en-AU" sz="2700" dirty="0"/>
          </a:p>
        </p:txBody>
      </p:sp>
      <p:pic>
        <p:nvPicPr>
          <p:cNvPr id="10242" name="Picture 2" descr="Electrolyte Fluid Balance">
            <a:extLst>
              <a:ext uri="{FF2B5EF4-FFF2-40B4-BE49-F238E27FC236}">
                <a16:creationId xmlns:a16="http://schemas.microsoft.com/office/drawing/2014/main" id="{749A9728-604B-4D7D-9086-EB0327CE324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0300" y="1008710"/>
            <a:ext cx="5981700" cy="5429250"/>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4" action="ppaction://hlinksldjump" highlightClick="1"/>
            <a:extLst>
              <a:ext uri="{FF2B5EF4-FFF2-40B4-BE49-F238E27FC236}">
                <a16:creationId xmlns:a16="http://schemas.microsoft.com/office/drawing/2014/main" id="{376252AA-7E72-2F10-D219-8171FEA14FBD}"/>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36188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470A10-3DAF-FB0F-D076-A6EE26FECAD7}"/>
              </a:ext>
            </a:extLst>
          </p:cNvPr>
          <p:cNvSpPr txBox="1"/>
          <p:nvPr/>
        </p:nvSpPr>
        <p:spPr>
          <a:xfrm>
            <a:off x="1" y="271593"/>
            <a:ext cx="6095999" cy="6524863"/>
          </a:xfrm>
          <a:prstGeom prst="rect">
            <a:avLst/>
          </a:prstGeom>
          <a:noFill/>
        </p:spPr>
        <p:txBody>
          <a:bodyPr wrap="square">
            <a:spAutoFit/>
          </a:bodyPr>
          <a:lstStyle/>
          <a:p>
            <a:pPr marL="457200" indent="-457200">
              <a:buFont typeface="Arial" panose="020B0604020202020204" pitchFamily="34" charset="0"/>
              <a:buChar char="•"/>
            </a:pPr>
            <a:r>
              <a:rPr lang="en-US" sz="2200" dirty="0"/>
              <a:t>Electrolytes are vital nutrients that regulate heartbeat and muscle contractions.</a:t>
            </a:r>
          </a:p>
          <a:p>
            <a:pPr marL="457200" indent="-457200">
              <a:buFont typeface="Arial" panose="020B0604020202020204" pitchFamily="34" charset="0"/>
              <a:buChar char="•"/>
            </a:pPr>
            <a:r>
              <a:rPr lang="en-US" sz="2200" dirty="0"/>
              <a:t>Major electrolytes in the body include </a:t>
            </a:r>
            <a:r>
              <a:rPr lang="en-US" sz="2200" b="1" dirty="0"/>
              <a:t>calcium, magnesium, potassium, sodium, phosphorus, </a:t>
            </a:r>
            <a:r>
              <a:rPr lang="en-US" sz="2200" dirty="0"/>
              <a:t>and</a:t>
            </a:r>
            <a:r>
              <a:rPr lang="en-US" sz="2200" b="1" dirty="0"/>
              <a:t> chloride.</a:t>
            </a:r>
          </a:p>
          <a:p>
            <a:pPr marL="457200" indent="-457200">
              <a:buFont typeface="Arial" panose="020B0604020202020204" pitchFamily="34" charset="0"/>
              <a:buChar char="•"/>
            </a:pPr>
            <a:r>
              <a:rPr lang="en-US" sz="2200" dirty="0"/>
              <a:t>Each electrolyte serves essential functions in bone health, nerve transmission, blood clotting, and muscle function.</a:t>
            </a:r>
          </a:p>
          <a:p>
            <a:pPr marL="457200" indent="-457200">
              <a:buFont typeface="Arial" panose="020B0604020202020204" pitchFamily="34" charset="0"/>
              <a:buChar char="•"/>
            </a:pPr>
            <a:r>
              <a:rPr lang="en-US" sz="2200" dirty="0"/>
              <a:t>Electrolyte concentrations in intra and extracellular fluid must be balanced.</a:t>
            </a:r>
          </a:p>
          <a:p>
            <a:pPr marL="457200" indent="-457200">
              <a:buFont typeface="Arial" panose="020B0604020202020204" pitchFamily="34" charset="0"/>
              <a:buChar char="•"/>
            </a:pPr>
            <a:r>
              <a:rPr lang="en-US" sz="2200" dirty="0"/>
              <a:t>Electrolytes are obtained from food and drink and are regulated by the kidneys.</a:t>
            </a:r>
          </a:p>
          <a:p>
            <a:pPr marL="457200" indent="-457200">
              <a:buFont typeface="Arial" panose="020B0604020202020204" pitchFamily="34" charset="0"/>
              <a:buChar char="•"/>
            </a:pPr>
            <a:r>
              <a:rPr lang="en-US" sz="2200" dirty="0"/>
              <a:t>Hormones like  antidiuretic hormone ADH and aldosterone help maintain electrolyte balance by regulating water reabsorption and sodium levels in response to changes in blood volume.</a:t>
            </a:r>
          </a:p>
          <a:p>
            <a:pPr marL="457200" indent="-457200">
              <a:buFont typeface="Arial" panose="020B0604020202020204" pitchFamily="34" charset="0"/>
              <a:buChar char="•"/>
            </a:pPr>
            <a:r>
              <a:rPr lang="en-US" sz="2200" dirty="0"/>
              <a:t>Sodium plays a crucial role in water balance, and imbalances can lead to conditions like edema.</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5829242" y="291286"/>
            <a:ext cx="6362758" cy="787742"/>
          </a:xfrm>
        </p:spPr>
        <p:txBody>
          <a:bodyPr>
            <a:normAutofit fontScale="90000"/>
          </a:bodyPr>
          <a:lstStyle/>
          <a:p>
            <a:r>
              <a:rPr lang="en-AU" dirty="0"/>
              <a:t>Processes of body regulation</a:t>
            </a:r>
            <a:br>
              <a:rPr lang="en-AU" dirty="0"/>
            </a:br>
            <a:r>
              <a:rPr lang="en-US" sz="2700" dirty="0"/>
              <a:t>Electrolyte balance</a:t>
            </a:r>
            <a:endParaRPr lang="en-AU" sz="2700" dirty="0"/>
          </a:p>
        </p:txBody>
      </p:sp>
      <p:pic>
        <p:nvPicPr>
          <p:cNvPr id="5" name="Picture 4">
            <a:extLst>
              <a:ext uri="{FF2B5EF4-FFF2-40B4-BE49-F238E27FC236}">
                <a16:creationId xmlns:a16="http://schemas.microsoft.com/office/drawing/2014/main" id="{A66B6789-31AC-D996-7247-B7B65771AF2D}"/>
              </a:ext>
            </a:extLst>
          </p:cNvPr>
          <p:cNvPicPr>
            <a:picLocks noChangeAspect="1"/>
          </p:cNvPicPr>
          <p:nvPr/>
        </p:nvPicPr>
        <p:blipFill>
          <a:blip r:embed="rId3"/>
          <a:stretch>
            <a:fillRect/>
          </a:stretch>
        </p:blipFill>
        <p:spPr>
          <a:xfrm>
            <a:off x="5829242" y="1472899"/>
            <a:ext cx="6362758" cy="5414129"/>
          </a:xfrm>
          <a:prstGeom prst="rect">
            <a:avLst/>
          </a:prstGeom>
        </p:spPr>
      </p:pic>
      <p:sp>
        <p:nvSpPr>
          <p:cNvPr id="4" name="Action Button: Return 3">
            <a:hlinkClick r:id="rId4" action="ppaction://hlinksldjump" highlightClick="1"/>
            <a:extLst>
              <a:ext uri="{FF2B5EF4-FFF2-40B4-BE49-F238E27FC236}">
                <a16:creationId xmlns:a16="http://schemas.microsoft.com/office/drawing/2014/main" id="{3830F821-56D1-110E-DE0E-4400C678A25A}"/>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89830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470A10-3DAF-FB0F-D076-A6EE26FECAD7}"/>
              </a:ext>
            </a:extLst>
          </p:cNvPr>
          <p:cNvSpPr txBox="1"/>
          <p:nvPr/>
        </p:nvSpPr>
        <p:spPr>
          <a:xfrm>
            <a:off x="-21487" y="799457"/>
            <a:ext cx="12213487" cy="4493538"/>
          </a:xfrm>
          <a:prstGeom prst="rect">
            <a:avLst/>
          </a:prstGeom>
          <a:noFill/>
        </p:spPr>
        <p:txBody>
          <a:bodyPr wrap="square">
            <a:spAutoFit/>
          </a:bodyPr>
          <a:lstStyle/>
          <a:p>
            <a:pPr marL="457200" indent="-457200">
              <a:buFont typeface="Arial" panose="020B0604020202020204" pitchFamily="34" charset="0"/>
              <a:buChar char="•"/>
            </a:pPr>
            <a:r>
              <a:rPr lang="en-US" sz="2200" dirty="0"/>
              <a:t>Blood pressure is the force exerted by blood against the walls of blood vessels, vital for circulation.</a:t>
            </a:r>
          </a:p>
          <a:p>
            <a:pPr marL="457200" indent="-457200">
              <a:buFont typeface="Arial" panose="020B0604020202020204" pitchFamily="34" charset="0"/>
              <a:buChar char="•"/>
            </a:pPr>
            <a:r>
              <a:rPr lang="en-US" sz="2200" dirty="0"/>
              <a:t>The body has mechanisms to regulate blood pressure via sensory receptors in artery walls.</a:t>
            </a:r>
          </a:p>
          <a:p>
            <a:pPr marL="457200" indent="-457200">
              <a:buFont typeface="Arial" panose="020B0604020202020204" pitchFamily="34" charset="0"/>
              <a:buChar char="•"/>
            </a:pPr>
            <a:r>
              <a:rPr lang="en-US" sz="2200" b="1" dirty="0"/>
              <a:t>Heart rate increase </a:t>
            </a:r>
            <a:r>
              <a:rPr lang="en-US" sz="2200" dirty="0"/>
              <a:t>leads to more blood ejection, elevating blood pressure.</a:t>
            </a:r>
          </a:p>
          <a:p>
            <a:pPr marL="457200" indent="-457200">
              <a:buFont typeface="Arial" panose="020B0604020202020204" pitchFamily="34" charset="0"/>
              <a:buChar char="•"/>
            </a:pPr>
            <a:r>
              <a:rPr lang="en-US" sz="2200" b="1" dirty="0"/>
              <a:t>Veins dilate</a:t>
            </a:r>
            <a:r>
              <a:rPr lang="en-US" sz="2200" dirty="0"/>
              <a:t>, allowing more blood circulation, reducing blood return to the heart and lowering pressure.</a:t>
            </a:r>
          </a:p>
          <a:p>
            <a:pPr marL="457200" indent="-457200">
              <a:buFont typeface="Arial" panose="020B0604020202020204" pitchFamily="34" charset="0"/>
              <a:buChar char="•"/>
            </a:pPr>
            <a:r>
              <a:rPr lang="en-US" sz="2200" b="1" dirty="0"/>
              <a:t>Veins constrict</a:t>
            </a:r>
            <a:r>
              <a:rPr lang="en-US" sz="2200" dirty="0"/>
              <a:t>, pooling blood to be pumped out by the heart, elevating blood pressure.</a:t>
            </a:r>
          </a:p>
          <a:p>
            <a:pPr marL="457200" indent="-457200">
              <a:buFont typeface="Arial" panose="020B0604020202020204" pitchFamily="34" charset="0"/>
              <a:buChar char="•"/>
            </a:pPr>
            <a:r>
              <a:rPr lang="en-US" sz="2200" b="1" dirty="0"/>
              <a:t>Arterioles dilate</a:t>
            </a:r>
            <a:r>
              <a:rPr lang="en-US" sz="2200" dirty="0"/>
              <a:t>, reducing resistance and lowering pressure, while </a:t>
            </a:r>
            <a:r>
              <a:rPr lang="en-US" sz="2200" b="1" dirty="0"/>
              <a:t>constriction</a:t>
            </a:r>
            <a:r>
              <a:rPr lang="en-US" sz="2200" dirty="0"/>
              <a:t> raises resistance and increases pressure.</a:t>
            </a:r>
          </a:p>
          <a:p>
            <a:pPr marL="457200" indent="-457200">
              <a:buFont typeface="Arial" panose="020B0604020202020204" pitchFamily="34" charset="0"/>
              <a:buChar char="•"/>
            </a:pPr>
            <a:r>
              <a:rPr lang="en-US" sz="2200" b="1" dirty="0"/>
              <a:t>Kidneys adjust blood pressure </a:t>
            </a:r>
            <a:r>
              <a:rPr lang="en-US" sz="2200" dirty="0"/>
              <a:t>by </a:t>
            </a:r>
            <a:r>
              <a:rPr lang="en-US" sz="2200" b="1" dirty="0"/>
              <a:t>altering urine production</a:t>
            </a:r>
            <a:r>
              <a:rPr lang="en-US" sz="2200" dirty="0"/>
              <a:t>; more urine lowers blood volume and pressure, while less urine increases volume and pressure.</a:t>
            </a:r>
          </a:p>
          <a:p>
            <a:pPr marL="457200" indent="-457200">
              <a:buFont typeface="Arial" panose="020B0604020202020204" pitchFamily="34" charset="0"/>
              <a:buChar char="•"/>
            </a:pPr>
            <a:r>
              <a:rPr lang="en-US" sz="2200" dirty="0"/>
              <a:t>Changes in urine production affect blood pressure slowly over hours and days, contrasting with quick adjustments by other mechanisms like heart rate, vein constriction, and arteriole narrowing.</a:t>
            </a:r>
          </a:p>
          <a:p>
            <a:pPr marL="457200" indent="-457200">
              <a:buFont typeface="Arial" panose="020B0604020202020204" pitchFamily="34" charset="0"/>
              <a:buChar char="•"/>
            </a:pPr>
            <a:r>
              <a:rPr lang="en-US" sz="2200" dirty="0"/>
              <a:t>In cases like severe bleeding, quick adjustments include increased heart rate and forcefulness, vein constriction, reduced kidney blood flow, and arteriole narrowing to elevate blood pressure.</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162050" y="-29028"/>
            <a:ext cx="9608457" cy="787742"/>
          </a:xfrm>
        </p:spPr>
        <p:txBody>
          <a:bodyPr>
            <a:normAutofit fontScale="90000"/>
          </a:bodyPr>
          <a:lstStyle/>
          <a:p>
            <a:r>
              <a:rPr lang="en-AU" dirty="0"/>
              <a:t>Processes of body regulation</a:t>
            </a:r>
            <a:br>
              <a:rPr lang="en-AU" dirty="0"/>
            </a:br>
            <a:r>
              <a:rPr lang="en-US" sz="2700" dirty="0"/>
              <a:t>Maintenance of blood pressure (BP)</a:t>
            </a:r>
            <a:endParaRPr lang="en-AU" sz="2700" dirty="0"/>
          </a:p>
        </p:txBody>
      </p:sp>
      <p:pic>
        <p:nvPicPr>
          <p:cNvPr id="5" name="Picture 4">
            <a:extLst>
              <a:ext uri="{FF2B5EF4-FFF2-40B4-BE49-F238E27FC236}">
                <a16:creationId xmlns:a16="http://schemas.microsoft.com/office/drawing/2014/main" id="{68D1C7B7-AC88-B96D-E740-0C3DB45959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7821" y="5229457"/>
            <a:ext cx="3019729" cy="1628543"/>
          </a:xfrm>
          <a:prstGeom prst="rect">
            <a:avLst/>
          </a:prstGeom>
        </p:spPr>
      </p:pic>
      <p:sp>
        <p:nvSpPr>
          <p:cNvPr id="4" name="Action Button: Return 3">
            <a:hlinkClick r:id="rId4" action="ppaction://hlinksldjump" highlightClick="1"/>
            <a:extLst>
              <a:ext uri="{FF2B5EF4-FFF2-40B4-BE49-F238E27FC236}">
                <a16:creationId xmlns:a16="http://schemas.microsoft.com/office/drawing/2014/main" id="{06DE9782-467E-BC9A-D55A-6679DECA92B5}"/>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12817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470A10-3DAF-FB0F-D076-A6EE26FECAD7}"/>
              </a:ext>
            </a:extLst>
          </p:cNvPr>
          <p:cNvSpPr txBox="1"/>
          <p:nvPr/>
        </p:nvSpPr>
        <p:spPr>
          <a:xfrm>
            <a:off x="-21487" y="799457"/>
            <a:ext cx="12213487" cy="3477875"/>
          </a:xfrm>
          <a:prstGeom prst="rect">
            <a:avLst/>
          </a:prstGeom>
          <a:noFill/>
        </p:spPr>
        <p:txBody>
          <a:bodyPr wrap="square">
            <a:spAutoFit/>
          </a:bodyPr>
          <a:lstStyle/>
          <a:p>
            <a:pPr marL="457200" indent="-457200">
              <a:buFont typeface="Arial" panose="020B0604020202020204" pitchFamily="34" charset="0"/>
              <a:buChar char="•"/>
            </a:pPr>
            <a:r>
              <a:rPr lang="en-US" sz="2200" dirty="0"/>
              <a:t>Food provides essential nutrients for the body's functioning, converted into energy through internal processes.</a:t>
            </a:r>
          </a:p>
          <a:p>
            <a:pPr marL="457200" indent="-457200">
              <a:buFont typeface="Arial" panose="020B0604020202020204" pitchFamily="34" charset="0"/>
              <a:buChar char="•"/>
            </a:pPr>
            <a:r>
              <a:rPr lang="en-US" sz="2200" dirty="0"/>
              <a:t>These processes generate waste and unusable compounds that need elimination to prevent toxicity and illness.</a:t>
            </a:r>
          </a:p>
          <a:p>
            <a:pPr marL="457200" indent="-457200">
              <a:buFont typeface="Arial" panose="020B0604020202020204" pitchFamily="34" charset="0"/>
              <a:buChar char="•"/>
            </a:pPr>
            <a:r>
              <a:rPr lang="en-US" sz="2200" dirty="0"/>
              <a:t>Excretion involves locating and expelling body waste, managed by organs like lungs, kidneys, skin, and large intestine.</a:t>
            </a:r>
          </a:p>
          <a:p>
            <a:pPr marL="457200" indent="-457200">
              <a:buFont typeface="Arial" panose="020B0604020202020204" pitchFamily="34" charset="0"/>
              <a:buChar char="•"/>
            </a:pPr>
            <a:r>
              <a:rPr lang="en-US" sz="2200" dirty="0"/>
              <a:t>Lungs eliminate waste gases like carbon dioxide and nitrogen through exhalation.</a:t>
            </a:r>
          </a:p>
          <a:p>
            <a:pPr marL="457200" indent="-457200">
              <a:buFont typeface="Arial" panose="020B0604020202020204" pitchFamily="34" charset="0"/>
              <a:buChar char="•"/>
            </a:pPr>
            <a:r>
              <a:rPr lang="en-US" sz="2200" dirty="0"/>
              <a:t>Skin removes waste by shedding dead cells through flaking and sweating.</a:t>
            </a:r>
          </a:p>
          <a:p>
            <a:pPr marL="457200" indent="-457200">
              <a:buFont typeface="Arial" panose="020B0604020202020204" pitchFamily="34" charset="0"/>
              <a:buChar char="•"/>
            </a:pPr>
            <a:r>
              <a:rPr lang="en-US" sz="2200" dirty="0"/>
              <a:t>Kidneys excrete liquid waste like urea, ions, and toxins through urine production and excretion.</a:t>
            </a:r>
          </a:p>
          <a:p>
            <a:pPr marL="457200" indent="-457200">
              <a:buFont typeface="Arial" panose="020B0604020202020204" pitchFamily="34" charset="0"/>
              <a:buChar char="•"/>
            </a:pPr>
            <a:r>
              <a:rPr lang="en-US" sz="2200" dirty="0"/>
              <a:t>Solid waste in the form of feces is eliminated by the large intestine.</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162050" y="-29028"/>
            <a:ext cx="9608457" cy="787742"/>
          </a:xfrm>
        </p:spPr>
        <p:txBody>
          <a:bodyPr>
            <a:normAutofit fontScale="90000"/>
          </a:bodyPr>
          <a:lstStyle/>
          <a:p>
            <a:r>
              <a:rPr lang="en-AU" dirty="0"/>
              <a:t>Processes of body regulation</a:t>
            </a:r>
            <a:br>
              <a:rPr lang="en-AU" dirty="0"/>
            </a:br>
            <a:r>
              <a:rPr lang="en-US" sz="2700" dirty="0"/>
              <a:t>Elimination of wastes </a:t>
            </a:r>
            <a:endParaRPr lang="en-AU" sz="2700" dirty="0"/>
          </a:p>
        </p:txBody>
      </p:sp>
      <p:pic>
        <p:nvPicPr>
          <p:cNvPr id="12290" name="Picture 2" descr="How long does it take for human beings to eliminate waste from their  bodies? - Quora">
            <a:extLst>
              <a:ext uri="{FF2B5EF4-FFF2-40B4-BE49-F238E27FC236}">
                <a16:creationId xmlns:a16="http://schemas.microsoft.com/office/drawing/2014/main" id="{1238DB89-9DEA-FF18-C66D-DFB32B45FD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19550" y="4277332"/>
            <a:ext cx="4117470" cy="2580668"/>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4" action="ppaction://hlinksldjump" highlightClick="1"/>
            <a:extLst>
              <a:ext uri="{FF2B5EF4-FFF2-40B4-BE49-F238E27FC236}">
                <a16:creationId xmlns:a16="http://schemas.microsoft.com/office/drawing/2014/main" id="{87B3289E-4C95-B851-3B39-91EF69B791B4}"/>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8053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90358"/>
            <a:ext cx="7010400" cy="787742"/>
          </a:xfrm>
        </p:spPr>
        <p:txBody>
          <a:bodyPr>
            <a:normAutofit fontScale="90000"/>
          </a:bodyPr>
          <a:lstStyle/>
          <a:p>
            <a:r>
              <a:rPr lang="en-AU" dirty="0"/>
              <a:t>The  lymphatic and immune system</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594298"/>
            <a:ext cx="7010400" cy="2462213"/>
          </a:xfrm>
          <a:prstGeom prst="rect">
            <a:avLst/>
          </a:prstGeom>
          <a:noFill/>
        </p:spPr>
        <p:txBody>
          <a:bodyPr wrap="square">
            <a:spAutoFit/>
          </a:bodyPr>
          <a:lstStyle/>
          <a:p>
            <a:pPr marL="342900" indent="-342900">
              <a:buFont typeface="Courier New" panose="02070309020205020404" pitchFamily="49" charset="0"/>
              <a:buChar char="o"/>
            </a:pPr>
            <a:r>
              <a:rPr lang="en-US" sz="2200" dirty="0"/>
              <a:t>Without the lymphatic system our other body systems would stop working and our immune system would be compromised. </a:t>
            </a:r>
          </a:p>
          <a:p>
            <a:pPr marL="342900" indent="-342900">
              <a:buFont typeface="Courier New" panose="02070309020205020404" pitchFamily="49" charset="0"/>
              <a:buChar char="o"/>
            </a:pPr>
            <a:r>
              <a:rPr lang="en-US" sz="2200" dirty="0"/>
              <a:t>The structures of the lymphatic system include, </a:t>
            </a:r>
            <a:r>
              <a:rPr lang="en-US" sz="2200" b="1" dirty="0"/>
              <a:t>lymphatic vessels </a:t>
            </a:r>
            <a:r>
              <a:rPr lang="en-US" sz="2200" dirty="0"/>
              <a:t>and</a:t>
            </a:r>
            <a:r>
              <a:rPr lang="en-US" sz="2200" b="1" dirty="0"/>
              <a:t> lymph nodes</a:t>
            </a:r>
            <a:r>
              <a:rPr lang="en-US" sz="2200" dirty="0"/>
              <a:t>. </a:t>
            </a:r>
          </a:p>
          <a:p>
            <a:pPr marL="342900" indent="-342900">
              <a:buFont typeface="Courier New" panose="02070309020205020404" pitchFamily="49" charset="0"/>
              <a:buChar char="o"/>
            </a:pPr>
            <a:r>
              <a:rPr lang="en-US" sz="2200" dirty="0"/>
              <a:t>The system also contains lymphoid organs such as the </a:t>
            </a:r>
            <a:r>
              <a:rPr lang="en-US" sz="2200" b="1" dirty="0"/>
              <a:t>spleen, thymus,</a:t>
            </a:r>
            <a:r>
              <a:rPr lang="en-US" sz="2200" dirty="0"/>
              <a:t> and </a:t>
            </a:r>
            <a:r>
              <a:rPr lang="en-US" sz="2200" b="1" dirty="0"/>
              <a:t>tonsils</a:t>
            </a:r>
            <a:r>
              <a:rPr lang="en-US" sz="2200" dirty="0"/>
              <a:t>. </a:t>
            </a:r>
          </a:p>
        </p:txBody>
      </p:sp>
      <p:pic>
        <p:nvPicPr>
          <p:cNvPr id="45058" name="Picture 2" descr="(alt=&quot;&quot;)">
            <a:extLst>
              <a:ext uri="{FF2B5EF4-FFF2-40B4-BE49-F238E27FC236}">
                <a16:creationId xmlns:a16="http://schemas.microsoft.com/office/drawing/2014/main" id="{95BFD1D6-0319-ACA2-299D-094B773C56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14381"/>
            <a:ext cx="5181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3E7C37-D7DA-9727-F356-95B0D2B6375C}"/>
              </a:ext>
            </a:extLst>
          </p:cNvPr>
          <p:cNvSpPr txBox="1"/>
          <p:nvPr/>
        </p:nvSpPr>
        <p:spPr>
          <a:xfrm>
            <a:off x="1411515" y="5263702"/>
            <a:ext cx="6132284"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Lymphatic System</a:t>
            </a:r>
            <a:endParaRPr lang="en-AU" dirty="0"/>
          </a:p>
        </p:txBody>
      </p:sp>
      <p:sp>
        <p:nvSpPr>
          <p:cNvPr id="4" name="Action Button: Return 3">
            <a:hlinkClick r:id="rId6" action="ppaction://hlinksldjump" highlightClick="1"/>
            <a:extLst>
              <a:ext uri="{FF2B5EF4-FFF2-40B4-BE49-F238E27FC236}">
                <a16:creationId xmlns:a16="http://schemas.microsoft.com/office/drawing/2014/main" id="{E79B7866-1E3E-8BFD-5B0B-E63C5401978E}"/>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14313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470A10-3DAF-FB0F-D076-A6EE26FECAD7}"/>
              </a:ext>
            </a:extLst>
          </p:cNvPr>
          <p:cNvSpPr txBox="1"/>
          <p:nvPr/>
        </p:nvSpPr>
        <p:spPr>
          <a:xfrm>
            <a:off x="-21487" y="799457"/>
            <a:ext cx="12213487" cy="3816429"/>
          </a:xfrm>
          <a:prstGeom prst="rect">
            <a:avLst/>
          </a:prstGeom>
          <a:noFill/>
        </p:spPr>
        <p:txBody>
          <a:bodyPr wrap="square">
            <a:spAutoFit/>
          </a:bodyPr>
          <a:lstStyle/>
          <a:p>
            <a:pPr marL="457200" indent="-457200">
              <a:buFont typeface="Arial" panose="020B0604020202020204" pitchFamily="34" charset="0"/>
              <a:buChar char="•"/>
            </a:pPr>
            <a:r>
              <a:rPr lang="en-US" sz="2200" dirty="0"/>
              <a:t>Efficient cellular function relies on maintaining blood </a:t>
            </a:r>
            <a:r>
              <a:rPr lang="en-US" sz="2200" dirty="0" err="1"/>
              <a:t>pH.</a:t>
            </a:r>
            <a:endParaRPr lang="en-US" sz="2200" dirty="0"/>
          </a:p>
          <a:p>
            <a:pPr marL="457200" indent="-457200">
              <a:buFont typeface="Arial" panose="020B0604020202020204" pitchFamily="34" charset="0"/>
              <a:buChar char="•"/>
            </a:pPr>
            <a:r>
              <a:rPr lang="en-US" sz="2200" dirty="0"/>
              <a:t>Blood pH indicates acidity level, with lower pH indicating higher acidity and higher pH indicating higher alkalinity.</a:t>
            </a:r>
          </a:p>
          <a:p>
            <a:pPr marL="457200" indent="-457200">
              <a:buFont typeface="Arial" panose="020B0604020202020204" pitchFamily="34" charset="0"/>
              <a:buChar char="•"/>
            </a:pPr>
            <a:r>
              <a:rPr lang="en-US" sz="2200" dirty="0"/>
              <a:t>Ideal blood pH is around 7.4.</a:t>
            </a:r>
          </a:p>
          <a:p>
            <a:pPr marL="457200" indent="-457200">
              <a:buFont typeface="Arial" panose="020B0604020202020204" pitchFamily="34" charset="0"/>
              <a:buChar char="•"/>
            </a:pPr>
            <a:r>
              <a:rPr lang="en-US" sz="2200" b="1" dirty="0"/>
              <a:t>Alkalosis</a:t>
            </a:r>
            <a:r>
              <a:rPr lang="en-US" sz="2200" dirty="0"/>
              <a:t> occurs when blood pH rises above 7.4, indicating low levels of CO2.</a:t>
            </a:r>
          </a:p>
          <a:p>
            <a:pPr marL="457200" indent="-457200">
              <a:buFont typeface="Arial" panose="020B0604020202020204" pitchFamily="34" charset="0"/>
              <a:buChar char="•"/>
            </a:pPr>
            <a:r>
              <a:rPr lang="en-US" sz="2200" b="1" dirty="0"/>
              <a:t>Acidosis</a:t>
            </a:r>
            <a:r>
              <a:rPr lang="en-US" sz="2200" dirty="0"/>
              <a:t> occurs when blood pH drops below 7.4.</a:t>
            </a:r>
          </a:p>
          <a:p>
            <a:pPr marL="457200" indent="-457200">
              <a:buFont typeface="Arial" panose="020B0604020202020204" pitchFamily="34" charset="0"/>
              <a:buChar char="•"/>
            </a:pPr>
            <a:r>
              <a:rPr lang="en-US" sz="2200" dirty="0"/>
              <a:t>Acidosis can lead to severe health issues and is potentially life-threatening.</a:t>
            </a:r>
          </a:p>
          <a:p>
            <a:pPr marL="457200" indent="-457200">
              <a:buFont typeface="Arial" panose="020B0604020202020204" pitchFamily="34" charset="0"/>
              <a:buChar char="•"/>
            </a:pPr>
            <a:r>
              <a:rPr lang="en-US" sz="2200" dirty="0"/>
              <a:t>Acidosis results from high hydrogen concentration in the blood, hindering cellular function.</a:t>
            </a:r>
          </a:p>
          <a:p>
            <a:pPr marL="457200" indent="-457200">
              <a:buFont typeface="Arial" panose="020B0604020202020204" pitchFamily="34" charset="0"/>
              <a:buChar char="•"/>
            </a:pPr>
            <a:r>
              <a:rPr lang="en-US" sz="2200" dirty="0"/>
              <a:t>Most hydrogen ions in the body are by-products of cellular activity.</a:t>
            </a:r>
          </a:p>
          <a:p>
            <a:pPr marL="457200" indent="-457200">
              <a:buFont typeface="Arial" panose="020B0604020202020204" pitchFamily="34" charset="0"/>
              <a:buChar char="•"/>
            </a:pPr>
            <a:r>
              <a:rPr lang="en-US" sz="2200" b="1" dirty="0"/>
              <a:t>Blood buffers </a:t>
            </a:r>
            <a:r>
              <a:rPr lang="en-US" sz="2200" dirty="0"/>
              <a:t>help regulate hydrogen concentration by binding to hydrogen ions when pH drops and releasing them when pH rises.</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162050" y="-29028"/>
            <a:ext cx="9608457" cy="787742"/>
          </a:xfrm>
        </p:spPr>
        <p:txBody>
          <a:bodyPr>
            <a:normAutofit fontScale="90000"/>
          </a:bodyPr>
          <a:lstStyle/>
          <a:p>
            <a:r>
              <a:rPr lang="en-AU" dirty="0"/>
              <a:t>Processes of body regulation</a:t>
            </a:r>
            <a:br>
              <a:rPr lang="en-AU" dirty="0"/>
            </a:br>
            <a:r>
              <a:rPr lang="en-US" sz="2700" dirty="0"/>
              <a:t>Maintaining acid-base (pH) balance of the blood</a:t>
            </a:r>
            <a:endParaRPr lang="en-AU" sz="2700" dirty="0"/>
          </a:p>
        </p:txBody>
      </p:sp>
      <p:pic>
        <p:nvPicPr>
          <p:cNvPr id="13314" name="Picture 2">
            <a:extLst>
              <a:ext uri="{FF2B5EF4-FFF2-40B4-BE49-F238E27FC236}">
                <a16:creationId xmlns:a16="http://schemas.microsoft.com/office/drawing/2014/main" id="{2B6F164E-7C9E-6C11-A35B-066532EE4E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599" y="4244022"/>
            <a:ext cx="4994861" cy="2613978"/>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4" action="ppaction://hlinksldjump" highlightClick="1"/>
            <a:extLst>
              <a:ext uri="{FF2B5EF4-FFF2-40B4-BE49-F238E27FC236}">
                <a16:creationId xmlns:a16="http://schemas.microsoft.com/office/drawing/2014/main" id="{267564CB-7B8B-C7E1-4F1B-39014D0BF3F8}"/>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2605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14</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5262979"/>
          </a:xfrm>
          <a:prstGeom prst="rect">
            <a:avLst/>
          </a:prstGeom>
          <a:noFill/>
        </p:spPr>
        <p:txBody>
          <a:bodyPr wrap="square">
            <a:spAutoFit/>
          </a:bodyPr>
          <a:lstStyle/>
          <a:p>
            <a:r>
              <a:rPr lang="en-US" sz="2400" dirty="0">
                <a:solidFill>
                  <a:srgbClr val="0070C0"/>
                </a:solidFill>
              </a:rPr>
              <a:t>1. Identify the processes of homeostasis.</a:t>
            </a:r>
          </a:p>
          <a:p>
            <a:r>
              <a:rPr lang="en-US" sz="2400" dirty="0"/>
              <a:t>Homeostasis refers to any process that living things use to actively maintain stable conditions </a:t>
            </a:r>
          </a:p>
          <a:p>
            <a:r>
              <a:rPr lang="en-US" sz="2400" dirty="0"/>
              <a:t>necessary for survival. Maintaining a constant internal environment requires the body to make </a:t>
            </a:r>
          </a:p>
          <a:p>
            <a:r>
              <a:rPr lang="en-US" sz="2400" dirty="0"/>
              <a:t>continuous adjustments to many structures and processes. These adjustments are referred to as </a:t>
            </a:r>
          </a:p>
          <a:p>
            <a:r>
              <a:rPr lang="en-US" sz="2400" dirty="0"/>
              <a:t>regulation of homeostasis</a:t>
            </a:r>
          </a:p>
          <a:p>
            <a:r>
              <a:rPr lang="en-US" sz="2400" dirty="0">
                <a:solidFill>
                  <a:srgbClr val="0070C0"/>
                </a:solidFill>
              </a:rPr>
              <a:t>2. Identify the normal body temperature range and the organ responsible for regulating body </a:t>
            </a:r>
          </a:p>
          <a:p>
            <a:r>
              <a:rPr lang="en-US" sz="2400" dirty="0">
                <a:solidFill>
                  <a:srgbClr val="0070C0"/>
                </a:solidFill>
              </a:rPr>
              <a:t>temperature.</a:t>
            </a:r>
          </a:p>
          <a:p>
            <a:r>
              <a:rPr lang="en-US" sz="2400" dirty="0"/>
              <a:t>The body’s thermostat is in the hypothalamus of the brain. Through the pathways of our nervous </a:t>
            </a:r>
          </a:p>
          <a:p>
            <a:r>
              <a:rPr lang="en-US" sz="2400" dirty="0"/>
              <a:t>system, the hypothalamus is continually regulating our body temperature around a set point of 36.5 to 37 degrees Celsius (0 °C).</a:t>
            </a:r>
          </a:p>
          <a:p>
            <a:r>
              <a:rPr lang="en-US" sz="2400" dirty="0">
                <a:solidFill>
                  <a:srgbClr val="0070C0"/>
                </a:solidFill>
              </a:rPr>
              <a:t>3. Explain the term ‘acidosis’.</a:t>
            </a:r>
          </a:p>
          <a:p>
            <a:r>
              <a:rPr lang="en-US" sz="2400" dirty="0"/>
              <a:t>A drop in pH in the blood below 7.4 results in acidosis, which means the blood is more acidic.</a:t>
            </a:r>
          </a:p>
          <a:p>
            <a:r>
              <a:rPr lang="en-US" sz="2400" dirty="0">
                <a:solidFill>
                  <a:srgbClr val="0070C0"/>
                </a:solidFill>
              </a:rPr>
              <a:t>4. Explain the term ‘alkalosis’.</a:t>
            </a:r>
          </a:p>
          <a:p>
            <a:r>
              <a:rPr lang="en-US" sz="2400" dirty="0"/>
              <a:t>Whenever the pH of blood rises above 7.4, a person is said to have alkalosis.</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4DD16F-6D72-58DA-715B-373C29E1959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589336"/>
            <a:ext cx="12192000" cy="1439613"/>
          </a:xfrm>
          <a:prstGeom prst="rect">
            <a:avLst/>
          </a:prstGeom>
        </p:spPr>
      </p:pic>
      <p:pic>
        <p:nvPicPr>
          <p:cNvPr id="3" name="Picture 2">
            <a:extLst>
              <a:ext uri="{FF2B5EF4-FFF2-40B4-BE49-F238E27FC236}">
                <a16:creationId xmlns:a16="http://schemas.microsoft.com/office/drawing/2014/main" id="{279D6094-CD85-A212-7129-39049F41876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3768040"/>
            <a:ext cx="12192000" cy="1051609"/>
          </a:xfrm>
          <a:prstGeom prst="rect">
            <a:avLst/>
          </a:prstGeom>
        </p:spPr>
      </p:pic>
      <p:pic>
        <p:nvPicPr>
          <p:cNvPr id="5" name="Picture 4">
            <a:extLst>
              <a:ext uri="{FF2B5EF4-FFF2-40B4-BE49-F238E27FC236}">
                <a16:creationId xmlns:a16="http://schemas.microsoft.com/office/drawing/2014/main" id="{9A5CAED6-C3C0-13D9-CAC0-DB1C8E9707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5180004"/>
            <a:ext cx="12192000" cy="435886"/>
          </a:xfrm>
          <a:prstGeom prst="rect">
            <a:avLst/>
          </a:prstGeom>
        </p:spPr>
      </p:pic>
      <p:pic>
        <p:nvPicPr>
          <p:cNvPr id="6" name="Picture 5">
            <a:extLst>
              <a:ext uri="{FF2B5EF4-FFF2-40B4-BE49-F238E27FC236}">
                <a16:creationId xmlns:a16="http://schemas.microsoft.com/office/drawing/2014/main" id="{406720F6-070A-4218-F310-A83B682897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7" y="5976380"/>
            <a:ext cx="12192000" cy="435886"/>
          </a:xfrm>
          <a:prstGeom prst="rect">
            <a:avLst/>
          </a:prstGeom>
        </p:spPr>
      </p:pic>
      <p:pic>
        <p:nvPicPr>
          <p:cNvPr id="9" name="Picture 2" descr="Premium Background Checks - CheckPoint Screening">
            <a:hlinkClick r:id="rId5" action="ppaction://hlinksldjump"/>
            <a:extLst>
              <a:ext uri="{FF2B5EF4-FFF2-40B4-BE49-F238E27FC236}">
                <a16:creationId xmlns:a16="http://schemas.microsoft.com/office/drawing/2014/main" id="{CAF7508D-0C8C-E556-8DDE-D6BF5F1EF6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0523" y="6588218"/>
            <a:ext cx="529770" cy="2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4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14</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4154984"/>
          </a:xfrm>
          <a:prstGeom prst="rect">
            <a:avLst/>
          </a:prstGeom>
          <a:noFill/>
        </p:spPr>
        <p:txBody>
          <a:bodyPr wrap="square">
            <a:spAutoFit/>
          </a:bodyPr>
          <a:lstStyle/>
          <a:p>
            <a:r>
              <a:rPr lang="en-US" sz="2400" dirty="0">
                <a:solidFill>
                  <a:srgbClr val="0070C0"/>
                </a:solidFill>
              </a:rPr>
              <a:t>5. Outline why it is important to keep the blood pH level at 7.4.</a:t>
            </a:r>
          </a:p>
          <a:p>
            <a:r>
              <a:rPr lang="en-US" sz="2400" dirty="0"/>
              <a:t>For the cells in our body to function efficiently our blood PH must be maintained. The pH of the </a:t>
            </a:r>
          </a:p>
          <a:p>
            <a:r>
              <a:rPr lang="en-US" sz="2400" dirty="0"/>
              <a:t>blood refers to how acidic the blood is and is measured by determining its </a:t>
            </a:r>
            <a:r>
              <a:rPr lang="en-US" sz="2400" dirty="0" err="1"/>
              <a:t>pH.</a:t>
            </a:r>
            <a:r>
              <a:rPr lang="en-US" sz="2400" dirty="0"/>
              <a:t> A lower pH means </a:t>
            </a:r>
          </a:p>
          <a:p>
            <a:r>
              <a:rPr lang="en-US" sz="2400" dirty="0"/>
              <a:t>that the blood is more acidic, while a higher pH means that your blood is more basic (less acidic). </a:t>
            </a:r>
          </a:p>
          <a:p>
            <a:r>
              <a:rPr lang="en-US" sz="2400" dirty="0"/>
              <a:t>The pH of your blood should be around 7.4Briefly explain how carbon dioxide affects blood pH </a:t>
            </a:r>
          </a:p>
          <a:p>
            <a:r>
              <a:rPr lang="en-US" sz="2400" dirty="0"/>
              <a:t>levels.</a:t>
            </a:r>
          </a:p>
          <a:p>
            <a:r>
              <a:rPr lang="en-US" sz="2400" dirty="0">
                <a:solidFill>
                  <a:srgbClr val="0070C0"/>
                </a:solidFill>
              </a:rPr>
              <a:t>6. Outline three ways that waste can be eliminated from the body.</a:t>
            </a:r>
          </a:p>
          <a:p>
            <a:r>
              <a:rPr lang="en-US" sz="2400" dirty="0"/>
              <a:t>The main organs in the human body responsible for excretion are the lungs, kidneys, and the skin. </a:t>
            </a:r>
          </a:p>
          <a:p>
            <a:r>
              <a:rPr lang="en-US" sz="2400" dirty="0"/>
              <a:t>The lungs are responsible for removing waste gases such as carbon dioxide and nitrogen. The skin is used to remove dead cells by the flaking and sweating. Liquid waste such as urea, ions and toxins are removed from the body through the kidneys</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4DD16F-6D72-58DA-715B-373C29E1959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564090"/>
            <a:ext cx="12192000" cy="1864910"/>
          </a:xfrm>
          <a:prstGeom prst="rect">
            <a:avLst/>
          </a:prstGeom>
        </p:spPr>
      </p:pic>
      <p:pic>
        <p:nvPicPr>
          <p:cNvPr id="3" name="Picture 2">
            <a:extLst>
              <a:ext uri="{FF2B5EF4-FFF2-40B4-BE49-F238E27FC236}">
                <a16:creationId xmlns:a16="http://schemas.microsoft.com/office/drawing/2014/main" id="{6A76211C-870B-E435-496C-1A4FB766B8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3780072"/>
            <a:ext cx="12192000" cy="1511463"/>
          </a:xfrm>
          <a:prstGeom prst="rect">
            <a:avLst/>
          </a:prstGeom>
        </p:spPr>
      </p:pic>
      <p:pic>
        <p:nvPicPr>
          <p:cNvPr id="5" name="Picture 2" descr="Premium Background Checks - CheckPoint Screening">
            <a:hlinkClick r:id="rId5" action="ppaction://hlinksldjump"/>
            <a:extLst>
              <a:ext uri="{FF2B5EF4-FFF2-40B4-BE49-F238E27FC236}">
                <a16:creationId xmlns:a16="http://schemas.microsoft.com/office/drawing/2014/main" id="{F190F4D6-6D58-1F8F-FF37-FAAA2B0115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0523" y="6588218"/>
            <a:ext cx="529770" cy="2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4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14</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4893647"/>
          </a:xfrm>
          <a:prstGeom prst="rect">
            <a:avLst/>
          </a:prstGeom>
          <a:noFill/>
        </p:spPr>
        <p:txBody>
          <a:bodyPr wrap="square">
            <a:spAutoFit/>
          </a:bodyPr>
          <a:lstStyle/>
          <a:p>
            <a:r>
              <a:rPr lang="en-US" sz="2400" dirty="0">
                <a:solidFill>
                  <a:srgbClr val="0070C0"/>
                </a:solidFill>
              </a:rPr>
              <a:t>7. Explain how the following adaptive responses helps to regulate blood pressure:</a:t>
            </a:r>
          </a:p>
          <a:p>
            <a:r>
              <a:rPr lang="en-US" sz="2400" dirty="0"/>
              <a:t>o Increase in heart rate - When heart rate increases it can eject more blood with each contraction. Both of these responses increase the flow of blood into the arteries and increase blood pressure.</a:t>
            </a:r>
          </a:p>
          <a:p>
            <a:r>
              <a:rPr lang="en-US" sz="2400" dirty="0"/>
              <a:t>o Veins dilate and constrict - When our veins dilate, more blood can circulate in them and less blood returns to the heart for pumping into the arteries. As a result, the heart pumps less blood, and blood pressure is lowered. On the other hand, when our veins constrict blood is pooled back to the heart for pumping into the arteries, and blood pressure increases.</a:t>
            </a:r>
          </a:p>
          <a:p>
            <a:r>
              <a:rPr lang="en-US" sz="2400" dirty="0"/>
              <a:t>o Arterioles dilate and constrict - Expanded arterioles create less resistance to the flow of blood and decrease blood pressure, while narrowed arterioles create more resistance and raise blood pressure.</a:t>
            </a:r>
          </a:p>
          <a:p>
            <a:r>
              <a:rPr lang="en-US" sz="2400" dirty="0"/>
              <a:t>o Kidneys producing more or less urine - Urine is primarily water that is removed from the blood. When the kidneys produce more urine our blood volume decreases, and this lowers blood pressure. If the kidneys produce less urine our blood volume increases, which also increases blood pressure.</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4DD16F-6D72-58DA-715B-373C29E1959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1542323"/>
            <a:ext cx="12192000" cy="4487875"/>
          </a:xfrm>
          <a:prstGeom prst="rect">
            <a:avLst/>
          </a:prstGeom>
        </p:spPr>
      </p:pic>
      <p:pic>
        <p:nvPicPr>
          <p:cNvPr id="3" name="Picture 2" descr="Premium Background Checks - CheckPoint Screening">
            <a:hlinkClick r:id="rId5" action="ppaction://hlinksldjump"/>
            <a:extLst>
              <a:ext uri="{FF2B5EF4-FFF2-40B4-BE49-F238E27FC236}">
                <a16:creationId xmlns:a16="http://schemas.microsoft.com/office/drawing/2014/main" id="{4C7108F0-5095-B787-C526-76C887AC5F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0523" y="6588218"/>
            <a:ext cx="529770" cy="2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40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470A10-3DAF-FB0F-D076-A6EE26FECAD7}"/>
              </a:ext>
            </a:extLst>
          </p:cNvPr>
          <p:cNvSpPr txBox="1"/>
          <p:nvPr/>
        </p:nvSpPr>
        <p:spPr>
          <a:xfrm>
            <a:off x="-21487" y="799457"/>
            <a:ext cx="9405253" cy="5847755"/>
          </a:xfrm>
          <a:prstGeom prst="rect">
            <a:avLst/>
          </a:prstGeom>
          <a:noFill/>
        </p:spPr>
        <p:txBody>
          <a:bodyPr wrap="square">
            <a:spAutoFit/>
          </a:bodyPr>
          <a:lstStyle/>
          <a:p>
            <a:pPr marL="457200" indent="-457200">
              <a:buFont typeface="Arial" panose="020B0604020202020204" pitchFamily="34" charset="0"/>
              <a:buChar char="•"/>
            </a:pPr>
            <a:r>
              <a:rPr lang="en-US" sz="2200" dirty="0"/>
              <a:t>Understanding of how the body's systems function is crucial for health services workers.</a:t>
            </a:r>
          </a:p>
          <a:p>
            <a:pPr marL="457200" indent="-457200">
              <a:buFont typeface="Arial" panose="020B0604020202020204" pitchFamily="34" charset="0"/>
              <a:buChar char="•"/>
            </a:pPr>
            <a:r>
              <a:rPr lang="en-US" sz="2200" dirty="0"/>
              <a:t>Recognition and reporting of signs indicating malfunctioning systems is essential.</a:t>
            </a:r>
          </a:p>
          <a:p>
            <a:pPr marL="457200" indent="-457200">
              <a:buFont typeface="Arial" panose="020B0604020202020204" pitchFamily="34" charset="0"/>
              <a:buChar char="•"/>
            </a:pPr>
            <a:r>
              <a:rPr lang="en-US" sz="2200" dirty="0"/>
              <a:t>Awareness of factors supporting healthy body function, including environment, lifestyle, genetics, diet, and physical activity.</a:t>
            </a:r>
          </a:p>
          <a:p>
            <a:pPr marL="457200" indent="-457200">
              <a:buFont typeface="Arial" panose="020B0604020202020204" pitchFamily="34" charset="0"/>
              <a:buChar char="•"/>
            </a:pPr>
            <a:r>
              <a:rPr lang="en-US" sz="2200" dirty="0"/>
              <a:t>Maintenance of health requires continuous awareness and conscious effort.</a:t>
            </a:r>
          </a:p>
          <a:p>
            <a:pPr marL="457200" indent="-457200">
              <a:buFont typeface="Arial" panose="020B0604020202020204" pitchFamily="34" charset="0"/>
              <a:buChar char="•"/>
            </a:pPr>
            <a:r>
              <a:rPr lang="en-US" sz="2200" dirty="0"/>
              <a:t>Lifestyle and environmental factors play a vital role in overall health.</a:t>
            </a:r>
          </a:p>
          <a:p>
            <a:pPr marL="457200" indent="-457200">
              <a:buFont typeface="Arial" panose="020B0604020202020204" pitchFamily="34" charset="0"/>
              <a:buChar char="•"/>
            </a:pPr>
            <a:r>
              <a:rPr lang="en-US" sz="2200" dirty="0"/>
              <a:t>Proactive maintenance of health is more effective and cost-efficient than treating illness.</a:t>
            </a:r>
          </a:p>
          <a:p>
            <a:pPr marL="457200" indent="-457200">
              <a:buFont typeface="Arial" panose="020B0604020202020204" pitchFamily="34" charset="0"/>
              <a:buChar char="•"/>
            </a:pPr>
            <a:r>
              <a:rPr lang="en-US" sz="2200" dirty="0"/>
              <a:t>Health encompasses physical, mental, and social well-being, as per the World Health Organization.</a:t>
            </a:r>
          </a:p>
          <a:p>
            <a:pPr marL="457200" indent="-457200">
              <a:buFont typeface="Arial" panose="020B0604020202020204" pitchFamily="34" charset="0"/>
              <a:buChar char="•"/>
            </a:pPr>
            <a:r>
              <a:rPr lang="en-US" sz="2200" dirty="0"/>
              <a:t>Health is not merely the absence of illness but a state of complete well-being.</a:t>
            </a:r>
          </a:p>
          <a:p>
            <a:pPr marL="457200" indent="-457200">
              <a:buFont typeface="Arial" panose="020B0604020202020204" pitchFamily="34" charset="0"/>
              <a:buChar char="•"/>
            </a:pPr>
            <a:r>
              <a:rPr lang="en-US" sz="2200" dirty="0"/>
              <a:t>Physical, mental, and social health dimensions are interrelated and can influence each other.</a:t>
            </a:r>
          </a:p>
          <a:p>
            <a:pPr marL="457200" indent="-457200">
              <a:buFont typeface="Arial" panose="020B0604020202020204" pitchFamily="34" charset="0"/>
              <a:buChar char="•"/>
            </a:pPr>
            <a:r>
              <a:rPr lang="en-US" sz="2200" dirty="0"/>
              <a:t>Health service professionals should consider various elements to maintain, promote, and support a healthy body.</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192000" cy="787742"/>
          </a:xfrm>
        </p:spPr>
        <p:txBody>
          <a:bodyPr>
            <a:normAutofit fontScale="90000"/>
          </a:bodyPr>
          <a:lstStyle/>
          <a:p>
            <a:r>
              <a:rPr lang="en-US" dirty="0" err="1"/>
              <a:t>Recognise</a:t>
            </a:r>
            <a:r>
              <a:rPr lang="en-US" dirty="0"/>
              <a:t> and promote ways to support healthy </a:t>
            </a:r>
            <a:br>
              <a:rPr lang="en-US" dirty="0"/>
            </a:br>
            <a:r>
              <a:rPr lang="en-US" dirty="0"/>
              <a:t>functioning of the body</a:t>
            </a:r>
            <a:endParaRPr lang="en-AU" sz="2700" dirty="0"/>
          </a:p>
        </p:txBody>
      </p:sp>
      <p:pic>
        <p:nvPicPr>
          <p:cNvPr id="14338" name="Picture 2" descr="HLTAAP001 Recognise Healthy Body Systems – Smarter Skills">
            <a:extLst>
              <a:ext uri="{FF2B5EF4-FFF2-40B4-BE49-F238E27FC236}">
                <a16:creationId xmlns:a16="http://schemas.microsoft.com/office/drawing/2014/main" id="{958239F5-DA03-50ED-AC7C-7A0CEB7BB7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3767" y="1981200"/>
            <a:ext cx="2808233"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4" action="ppaction://hlinksldjump" highlightClick="1"/>
            <a:extLst>
              <a:ext uri="{FF2B5EF4-FFF2-40B4-BE49-F238E27FC236}">
                <a16:creationId xmlns:a16="http://schemas.microsoft.com/office/drawing/2014/main" id="{48FBED1D-B1C5-757F-F5C4-25A871894A6B}"/>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81240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192000" cy="787742"/>
          </a:xfrm>
        </p:spPr>
        <p:txBody>
          <a:bodyPr>
            <a:normAutofit fontScale="90000"/>
          </a:bodyPr>
          <a:lstStyle/>
          <a:p>
            <a:r>
              <a:rPr lang="en-US" dirty="0" err="1"/>
              <a:t>Recognise</a:t>
            </a:r>
            <a:r>
              <a:rPr lang="en-US" dirty="0"/>
              <a:t> and promote ways to support healthy </a:t>
            </a:r>
            <a:br>
              <a:rPr lang="en-US" dirty="0"/>
            </a:br>
            <a:r>
              <a:rPr lang="en-US" dirty="0"/>
              <a:t>functioning of the body</a:t>
            </a:r>
            <a:endParaRPr lang="en-AU" sz="2700" dirty="0"/>
          </a:p>
        </p:txBody>
      </p:sp>
      <p:pic>
        <p:nvPicPr>
          <p:cNvPr id="15362" name="Picture 2" descr="What are the Three Sides of the Health Triangle — Mind My Peelings">
            <a:extLst>
              <a:ext uri="{FF2B5EF4-FFF2-40B4-BE49-F238E27FC236}">
                <a16:creationId xmlns:a16="http://schemas.microsoft.com/office/drawing/2014/main" id="{C71D531B-095A-2738-1791-94D2297A4A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12145" y="1743075"/>
            <a:ext cx="3679855" cy="3371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470A10-3DAF-FB0F-D076-A6EE26FECAD7}"/>
              </a:ext>
            </a:extLst>
          </p:cNvPr>
          <p:cNvSpPr txBox="1"/>
          <p:nvPr/>
        </p:nvSpPr>
        <p:spPr>
          <a:xfrm>
            <a:off x="-21487" y="685157"/>
            <a:ext cx="9405253" cy="6186309"/>
          </a:xfrm>
          <a:prstGeom prst="rect">
            <a:avLst/>
          </a:prstGeom>
          <a:noFill/>
        </p:spPr>
        <p:txBody>
          <a:bodyPr wrap="square">
            <a:spAutoFit/>
          </a:bodyPr>
          <a:lstStyle/>
          <a:p>
            <a:r>
              <a:rPr lang="en-US" sz="2200" b="1" dirty="0"/>
              <a:t>Physical health:</a:t>
            </a:r>
          </a:p>
          <a:p>
            <a:pPr marL="457200" indent="-457200">
              <a:buFont typeface="Arial" panose="020B0604020202020204" pitchFamily="34" charset="0"/>
              <a:buChar char="•"/>
            </a:pPr>
            <a:r>
              <a:rPr lang="en-US" sz="2200" dirty="0"/>
              <a:t>Refers to the functionality of our body and its absence of disease or injury.</a:t>
            </a:r>
          </a:p>
          <a:p>
            <a:pPr marL="457200" indent="-457200">
              <a:buFont typeface="Arial" panose="020B0604020202020204" pitchFamily="34" charset="0"/>
              <a:buChar char="•"/>
            </a:pPr>
            <a:r>
              <a:rPr lang="en-US" sz="2200" dirty="0"/>
              <a:t>Includes aspects like exercise, nutrition, sleep, alcohol consumption, and weight management.</a:t>
            </a:r>
          </a:p>
          <a:p>
            <a:pPr marL="457200" indent="-457200">
              <a:buFont typeface="Arial" panose="020B0604020202020204" pitchFamily="34" charset="0"/>
              <a:buChar char="•"/>
            </a:pPr>
            <a:r>
              <a:rPr lang="en-US" sz="2200" dirty="0"/>
              <a:t>Decline in physical health can impact other dimensions, leading to feelings of depression or social isolation.</a:t>
            </a:r>
          </a:p>
          <a:p>
            <a:r>
              <a:rPr lang="en-US" sz="2200" b="1" dirty="0"/>
              <a:t>Social health:</a:t>
            </a:r>
          </a:p>
          <a:p>
            <a:pPr marL="457200" indent="-457200">
              <a:buFont typeface="Arial" panose="020B0604020202020204" pitchFamily="34" charset="0"/>
              <a:buChar char="•"/>
            </a:pPr>
            <a:r>
              <a:rPr lang="en-US" sz="2200" dirty="0"/>
              <a:t>Relates to our ability to establish and maintain meaningful relationships.</a:t>
            </a:r>
          </a:p>
          <a:p>
            <a:pPr marL="457200" indent="-457200">
              <a:buFont typeface="Arial" panose="020B0604020202020204" pitchFamily="34" charset="0"/>
              <a:buChar char="•"/>
            </a:pPr>
            <a:r>
              <a:rPr lang="en-US" sz="2200" dirty="0"/>
              <a:t>Involves appropriate behavior in various environments and situations.</a:t>
            </a:r>
          </a:p>
          <a:p>
            <a:pPr marL="457200" indent="-457200">
              <a:buFont typeface="Arial" panose="020B0604020202020204" pitchFamily="34" charset="0"/>
              <a:buChar char="•"/>
            </a:pPr>
            <a:r>
              <a:rPr lang="en-US" sz="2200" dirty="0"/>
              <a:t>Good social health is associated with happiness, self-esteem, and stress reduction through supportive friendships and relationships.</a:t>
            </a:r>
          </a:p>
          <a:p>
            <a:r>
              <a:rPr lang="en-US" sz="2200" b="1" dirty="0"/>
              <a:t>Mental health:</a:t>
            </a:r>
          </a:p>
          <a:p>
            <a:pPr marL="457200" indent="-457200">
              <a:buFont typeface="Arial" panose="020B0604020202020204" pitchFamily="34" charset="0"/>
              <a:buChar char="•"/>
            </a:pPr>
            <a:r>
              <a:rPr lang="en-US" sz="2200" dirty="0"/>
              <a:t>Concerns our thoughts, emotions, and coping mechanisms in daily life.</a:t>
            </a:r>
          </a:p>
          <a:p>
            <a:pPr marL="457200" indent="-457200">
              <a:buFont typeface="Arial" panose="020B0604020202020204" pitchFamily="34" charset="0"/>
              <a:buChar char="•"/>
            </a:pPr>
            <a:r>
              <a:rPr lang="en-US" sz="2200" dirty="0"/>
              <a:t>Linked to stress management and the ability to deal with challenges.</a:t>
            </a:r>
          </a:p>
          <a:p>
            <a:pPr marL="457200" indent="-457200">
              <a:buFont typeface="Arial" panose="020B0604020202020204" pitchFamily="34" charset="0"/>
              <a:buChar char="•"/>
            </a:pPr>
            <a:r>
              <a:rPr lang="en-US" sz="2200" dirty="0"/>
              <a:t>Mental health conditions like Alzheimer's, depression, anxiety, and bipolar disorder can arise from difficulties in coping.</a:t>
            </a:r>
          </a:p>
          <a:p>
            <a:pPr marL="457200" indent="-457200">
              <a:buFont typeface="Arial" panose="020B0604020202020204" pitchFamily="34" charset="0"/>
              <a:buChar char="•"/>
            </a:pPr>
            <a:r>
              <a:rPr lang="en-US" sz="2200" dirty="0"/>
              <a:t>Good mental health can boost self-esteem and confidence in social interactions.</a:t>
            </a:r>
          </a:p>
        </p:txBody>
      </p:sp>
      <p:sp>
        <p:nvSpPr>
          <p:cNvPr id="4" name="Action Button: Return 3">
            <a:hlinkClick r:id="rId4" action="ppaction://hlinksldjump" highlightClick="1"/>
            <a:extLst>
              <a:ext uri="{FF2B5EF4-FFF2-40B4-BE49-F238E27FC236}">
                <a16:creationId xmlns:a16="http://schemas.microsoft.com/office/drawing/2014/main" id="{CA4D9982-988E-ECBE-61A3-52341AC747CA}"/>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11932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56722"/>
            <a:ext cx="12192000" cy="787742"/>
          </a:xfrm>
        </p:spPr>
        <p:txBody>
          <a:bodyPr>
            <a:normAutofit fontScale="90000"/>
          </a:bodyPr>
          <a:lstStyle/>
          <a:p>
            <a:r>
              <a:rPr lang="en-US" dirty="0" err="1"/>
              <a:t>Recognise</a:t>
            </a:r>
            <a:r>
              <a:rPr lang="en-US" dirty="0"/>
              <a:t> and promote ways to support healthy </a:t>
            </a:r>
            <a:br>
              <a:rPr lang="en-US" dirty="0"/>
            </a:br>
            <a:r>
              <a:rPr lang="en-US" dirty="0"/>
              <a:t>functioning of the body</a:t>
            </a:r>
            <a:br>
              <a:rPr lang="en-US" dirty="0"/>
            </a:br>
            <a:r>
              <a:rPr lang="en-US" sz="2700" dirty="0"/>
              <a:t>Factors that help maintain a healthy functioning body</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332857"/>
            <a:ext cx="12192000" cy="5509200"/>
          </a:xfrm>
          <a:prstGeom prst="rect">
            <a:avLst/>
          </a:prstGeom>
          <a:noFill/>
        </p:spPr>
        <p:txBody>
          <a:bodyPr wrap="square">
            <a:spAutoFit/>
          </a:bodyPr>
          <a:lstStyle/>
          <a:p>
            <a:r>
              <a:rPr lang="en-US" sz="2200" b="1" dirty="0"/>
              <a:t>Lifetime Health Maintenance:</a:t>
            </a:r>
          </a:p>
          <a:p>
            <a:pPr marL="342900" indent="-342900">
              <a:buFont typeface="Arial" panose="020B0604020202020204" pitchFamily="34" charset="0"/>
              <a:buChar char="•"/>
            </a:pPr>
            <a:r>
              <a:rPr lang="en-US" sz="2200" dirty="0"/>
              <a:t>Throughout life, individuals undergo physical, mental, and social changes, making health a continuous process.</a:t>
            </a:r>
          </a:p>
          <a:p>
            <a:pPr marL="342900" indent="-342900">
              <a:buFont typeface="Arial" panose="020B0604020202020204" pitchFamily="34" charset="0"/>
              <a:buChar char="•"/>
            </a:pPr>
            <a:r>
              <a:rPr lang="en-US" sz="2200" dirty="0"/>
              <a:t>Active measures like physical activity, nutrition, hygiene, sleep, and regular check-ups support lifelong health.</a:t>
            </a:r>
          </a:p>
          <a:p>
            <a:pPr marL="342900" indent="-342900">
              <a:buFont typeface="Arial" panose="020B0604020202020204" pitchFamily="34" charset="0"/>
              <a:buChar char="•"/>
            </a:pPr>
            <a:r>
              <a:rPr lang="en-US" sz="2200" dirty="0"/>
              <a:t>Family history and genetics play a role in health outcomes.</a:t>
            </a:r>
          </a:p>
          <a:p>
            <a:r>
              <a:rPr lang="en-US" sz="2200" b="1" dirty="0"/>
              <a:t>Physical Activity:</a:t>
            </a:r>
          </a:p>
          <a:p>
            <a:pPr marL="342900" indent="-342900">
              <a:buFont typeface="Arial" panose="020B0604020202020204" pitchFamily="34" charset="0"/>
              <a:buChar char="•"/>
            </a:pPr>
            <a:r>
              <a:rPr lang="en-US" sz="2200" dirty="0"/>
              <a:t>Benefits physical, mental, and social health.</a:t>
            </a:r>
          </a:p>
          <a:p>
            <a:pPr marL="342900" indent="-342900">
              <a:buFont typeface="Arial" panose="020B0604020202020204" pitchFamily="34" charset="0"/>
              <a:buChar char="•"/>
            </a:pPr>
            <a:r>
              <a:rPr lang="en-US" sz="2200" dirty="0"/>
              <a:t>Two types: active (e.g., walking, running, sports) and passive (e.g., stretching, yoga).</a:t>
            </a:r>
          </a:p>
          <a:p>
            <a:pPr marL="342900" indent="-342900">
              <a:buFont typeface="Arial" panose="020B0604020202020204" pitchFamily="34" charset="0"/>
              <a:buChar char="•"/>
            </a:pPr>
            <a:r>
              <a:rPr lang="en-US" sz="2200" dirty="0"/>
              <a:t>Active physical activity increases heart rate, while passive activities focus on mobility and joint function.</a:t>
            </a:r>
          </a:p>
          <a:p>
            <a:pPr marL="342900" indent="-342900">
              <a:buFont typeface="Arial" panose="020B0604020202020204" pitchFamily="34" charset="0"/>
              <a:buChar char="•"/>
            </a:pPr>
            <a:r>
              <a:rPr lang="en-US" sz="2200" dirty="0"/>
              <a:t>Regular exercise (30 mins, 3-4 times/week) reduces risks of obesity, heart disease, diabetes, hypertension, cancer, and sleep issues.</a:t>
            </a:r>
          </a:p>
          <a:p>
            <a:pPr marL="342900" indent="-342900">
              <a:buFont typeface="Arial" panose="020B0604020202020204" pitchFamily="34" charset="0"/>
              <a:buChar char="•"/>
            </a:pPr>
            <a:r>
              <a:rPr lang="en-US" sz="2200" dirty="0"/>
              <a:t>Maintains muscle mass, bone strength, mobility, balance, and concentration, reducing the risk of osteoporosis and falls.</a:t>
            </a:r>
          </a:p>
          <a:p>
            <a:pPr marL="342900" indent="-342900">
              <a:buFont typeface="Arial" panose="020B0604020202020204" pitchFamily="34" charset="0"/>
              <a:buChar char="•"/>
            </a:pPr>
            <a:r>
              <a:rPr lang="en-US" sz="2200" dirty="0"/>
              <a:t>Prevention of injuries and diseases reduces healthcare costs, benefiting society by reallocating resources to other areas.</a:t>
            </a:r>
          </a:p>
        </p:txBody>
      </p:sp>
      <p:sp>
        <p:nvSpPr>
          <p:cNvPr id="4" name="Action Button: Return 3">
            <a:hlinkClick r:id="rId3" action="ppaction://hlinksldjump" highlightClick="1"/>
            <a:extLst>
              <a:ext uri="{FF2B5EF4-FFF2-40B4-BE49-F238E27FC236}">
                <a16:creationId xmlns:a16="http://schemas.microsoft.com/office/drawing/2014/main" id="{1B267215-A97A-0E3A-BEFB-BFF333FC51FC}"/>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30421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56722"/>
            <a:ext cx="12192000" cy="787742"/>
          </a:xfrm>
        </p:spPr>
        <p:txBody>
          <a:bodyPr>
            <a:normAutofit fontScale="90000"/>
          </a:bodyPr>
          <a:lstStyle/>
          <a:p>
            <a:r>
              <a:rPr lang="en-US" dirty="0" err="1"/>
              <a:t>Recognise</a:t>
            </a:r>
            <a:r>
              <a:rPr lang="en-US" dirty="0"/>
              <a:t> and promote ways to support healthy </a:t>
            </a:r>
            <a:br>
              <a:rPr lang="en-US" dirty="0"/>
            </a:br>
            <a:r>
              <a:rPr lang="en-US" dirty="0"/>
              <a:t>functioning of the body</a:t>
            </a:r>
            <a:br>
              <a:rPr lang="en-US" dirty="0"/>
            </a:br>
            <a:r>
              <a:rPr lang="en-US" sz="2700" dirty="0"/>
              <a:t>Good nutrition</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332857"/>
            <a:ext cx="12192000" cy="5170646"/>
          </a:xfrm>
          <a:prstGeom prst="rect">
            <a:avLst/>
          </a:prstGeom>
          <a:noFill/>
        </p:spPr>
        <p:txBody>
          <a:bodyPr wrap="square">
            <a:spAutoFit/>
          </a:bodyPr>
          <a:lstStyle/>
          <a:p>
            <a:r>
              <a:rPr lang="en-US" sz="2200" b="1" dirty="0"/>
              <a:t>Healthy Diet Importance:</a:t>
            </a:r>
          </a:p>
          <a:p>
            <a:pPr marL="342900" indent="-342900">
              <a:buFont typeface="Arial" panose="020B0604020202020204" pitchFamily="34" charset="0"/>
              <a:buChar char="•"/>
            </a:pPr>
            <a:r>
              <a:rPr lang="en-US" sz="2200" dirty="0"/>
              <a:t>Crucial for maintaining overall health and preventing diseases like cardiovascular issues, hypertension, and stroke.</a:t>
            </a:r>
          </a:p>
          <a:p>
            <a:pPr marL="342900" indent="-342900">
              <a:buFont typeface="Arial" panose="020B0604020202020204" pitchFamily="34" charset="0"/>
              <a:buChar char="•"/>
            </a:pPr>
            <a:r>
              <a:rPr lang="en-US" sz="2200" dirty="0"/>
              <a:t>Enhances wellbeing, energy levels, stress management, healing, and infection resistance.</a:t>
            </a:r>
          </a:p>
          <a:p>
            <a:pPr marL="342900" indent="-342900">
              <a:buFont typeface="Arial" panose="020B0604020202020204" pitchFamily="34" charset="0"/>
              <a:buChar char="•"/>
            </a:pPr>
            <a:r>
              <a:rPr lang="en-US" sz="2200" dirty="0"/>
              <a:t>Supports social and emotional wellbeing, particularly in socialization and family settings.</a:t>
            </a:r>
          </a:p>
          <a:p>
            <a:pPr marL="342900" indent="-342900">
              <a:buFont typeface="Arial" panose="020B0604020202020204" pitchFamily="34" charset="0"/>
              <a:buChar char="•"/>
            </a:pPr>
            <a:r>
              <a:rPr lang="en-US" sz="2200" dirty="0"/>
              <a:t>Essential for the elderly and young children's care, understanding nutrition basics is vital for health service workers.</a:t>
            </a:r>
          </a:p>
          <a:p>
            <a:r>
              <a:rPr lang="en-US" sz="2200" b="1" dirty="0"/>
              <a:t>Australian Dietary Guidelines 2013:</a:t>
            </a:r>
          </a:p>
          <a:p>
            <a:pPr marL="342900" indent="-342900">
              <a:buFont typeface="Arial" panose="020B0604020202020204" pitchFamily="34" charset="0"/>
              <a:buChar char="•"/>
            </a:pPr>
            <a:r>
              <a:rPr lang="en-US" sz="2200" dirty="0"/>
              <a:t>Recommends balanced consumption from five food groups daily for a healthy weight.</a:t>
            </a:r>
          </a:p>
          <a:p>
            <a:pPr marL="342900" indent="-342900">
              <a:buFont typeface="Arial" panose="020B0604020202020204" pitchFamily="34" charset="0"/>
              <a:buChar char="•"/>
            </a:pPr>
            <a:r>
              <a:rPr lang="en-US" sz="2200" dirty="0"/>
              <a:t>Emphasizes variety, drinking water, and limiting intake of fats, salt, sugars, and alcohol.</a:t>
            </a:r>
          </a:p>
          <a:p>
            <a:r>
              <a:rPr lang="en-US" sz="2200" b="1" dirty="0"/>
              <a:t>Gender-Specific Nutritional Needs:</a:t>
            </a:r>
          </a:p>
          <a:p>
            <a:pPr marL="342900" indent="-342900">
              <a:buFont typeface="Arial" panose="020B0604020202020204" pitchFamily="34" charset="0"/>
              <a:buChar char="•"/>
            </a:pPr>
            <a:r>
              <a:rPr lang="en-US" sz="2200" dirty="0"/>
              <a:t>Women have unique nutritional requirements, particularly for iron and calcium.</a:t>
            </a:r>
          </a:p>
          <a:p>
            <a:pPr marL="342900" indent="-342900">
              <a:buFont typeface="Arial" panose="020B0604020202020204" pitchFamily="34" charset="0"/>
              <a:buChar char="•"/>
            </a:pPr>
            <a:r>
              <a:rPr lang="en-US" sz="2200" dirty="0"/>
              <a:t>Iron is crucial for immune function and oxygen transport, while calcium maintains bone density.</a:t>
            </a:r>
          </a:p>
          <a:p>
            <a:pPr marL="342900" indent="-342900">
              <a:buFont typeface="Arial" panose="020B0604020202020204" pitchFamily="34" charset="0"/>
              <a:buChar char="•"/>
            </a:pPr>
            <a:r>
              <a:rPr lang="en-US" sz="2200" dirty="0"/>
              <a:t>Deficiencies in iron lead to anemia, and inadequate calcium intake increases osteoporosis risk.</a:t>
            </a:r>
          </a:p>
          <a:p>
            <a:pPr marL="342900" indent="-342900">
              <a:buFont typeface="Arial" panose="020B0604020202020204" pitchFamily="34" charset="0"/>
              <a:buChar char="•"/>
            </a:pPr>
            <a:r>
              <a:rPr lang="en-US" sz="2200" dirty="0"/>
              <a:t>Food sources include lean meats, chicken, fish, eggs, spinach, dairy, and nuts for iron and calcium intake.</a:t>
            </a:r>
          </a:p>
        </p:txBody>
      </p:sp>
      <p:pic>
        <p:nvPicPr>
          <p:cNvPr id="5" name="Picture 4">
            <a:extLst>
              <a:ext uri="{FF2B5EF4-FFF2-40B4-BE49-F238E27FC236}">
                <a16:creationId xmlns:a16="http://schemas.microsoft.com/office/drawing/2014/main" id="{AFF6BCF9-1CE1-1E78-5CCE-F70031F76E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19775" y="406831"/>
            <a:ext cx="2353176" cy="1301425"/>
          </a:xfrm>
          <a:prstGeom prst="rect">
            <a:avLst/>
          </a:prstGeom>
        </p:spPr>
      </p:pic>
      <p:sp>
        <p:nvSpPr>
          <p:cNvPr id="4" name="Action Button: Return 3">
            <a:hlinkClick r:id="rId4" action="ppaction://hlinksldjump" highlightClick="1"/>
            <a:extLst>
              <a:ext uri="{FF2B5EF4-FFF2-40B4-BE49-F238E27FC236}">
                <a16:creationId xmlns:a16="http://schemas.microsoft.com/office/drawing/2014/main" id="{886ED96B-D9C0-CF25-2C3A-734D0F17981C}"/>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85318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866572"/>
            <a:ext cx="6648450" cy="787742"/>
          </a:xfrm>
        </p:spPr>
        <p:txBody>
          <a:bodyPr>
            <a:normAutofit fontScale="90000"/>
          </a:bodyPr>
          <a:lstStyle/>
          <a:p>
            <a:r>
              <a:rPr lang="en-US" dirty="0" err="1"/>
              <a:t>Recognise</a:t>
            </a:r>
            <a:r>
              <a:rPr lang="en-US" dirty="0"/>
              <a:t> and promote ways to support healthy </a:t>
            </a:r>
            <a:br>
              <a:rPr lang="en-US" dirty="0"/>
            </a:br>
            <a:r>
              <a:rPr lang="en-US" dirty="0"/>
              <a:t>functioning of the body</a:t>
            </a:r>
            <a:br>
              <a:rPr lang="en-US" dirty="0"/>
            </a:br>
            <a:r>
              <a:rPr lang="en-US" sz="2700" dirty="0"/>
              <a:t>Good nutrition</a:t>
            </a:r>
            <a:endParaRPr lang="en-AU" sz="2700" dirty="0"/>
          </a:p>
        </p:txBody>
      </p:sp>
      <p:pic>
        <p:nvPicPr>
          <p:cNvPr id="6" name="Picture 5">
            <a:extLst>
              <a:ext uri="{FF2B5EF4-FFF2-40B4-BE49-F238E27FC236}">
                <a16:creationId xmlns:a16="http://schemas.microsoft.com/office/drawing/2014/main" id="{668A560E-DC98-C36F-9425-854C1B1DD2BD}"/>
              </a:ext>
            </a:extLst>
          </p:cNvPr>
          <p:cNvPicPr>
            <a:picLocks noChangeAspect="1"/>
          </p:cNvPicPr>
          <p:nvPr/>
        </p:nvPicPr>
        <p:blipFill>
          <a:blip r:embed="rId3"/>
          <a:stretch>
            <a:fillRect/>
          </a:stretch>
        </p:blipFill>
        <p:spPr>
          <a:xfrm>
            <a:off x="6573778" y="0"/>
            <a:ext cx="5400512" cy="6858000"/>
          </a:xfrm>
          <a:prstGeom prst="rect">
            <a:avLst/>
          </a:prstGeom>
        </p:spPr>
      </p:pic>
      <p:sp>
        <p:nvSpPr>
          <p:cNvPr id="3" name="Action Button: Return 2">
            <a:hlinkClick r:id="rId4" action="ppaction://hlinksldjump" highlightClick="1"/>
            <a:extLst>
              <a:ext uri="{FF2B5EF4-FFF2-40B4-BE49-F238E27FC236}">
                <a16:creationId xmlns:a16="http://schemas.microsoft.com/office/drawing/2014/main" id="{39FE87F4-DDF7-AE57-F590-C34F3034B2F6}"/>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4735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56722"/>
            <a:ext cx="12192000" cy="787742"/>
          </a:xfrm>
        </p:spPr>
        <p:txBody>
          <a:bodyPr>
            <a:normAutofit fontScale="90000"/>
          </a:bodyPr>
          <a:lstStyle/>
          <a:p>
            <a:r>
              <a:rPr lang="en-US" dirty="0" err="1"/>
              <a:t>Recognise</a:t>
            </a:r>
            <a:r>
              <a:rPr lang="en-US" dirty="0"/>
              <a:t> and promote ways to support healthy </a:t>
            </a:r>
            <a:br>
              <a:rPr lang="en-US" dirty="0"/>
            </a:br>
            <a:r>
              <a:rPr lang="en-US" dirty="0"/>
              <a:t>functioning of the body</a:t>
            </a:r>
            <a:br>
              <a:rPr lang="en-US" dirty="0"/>
            </a:br>
            <a:r>
              <a:rPr lang="en-US" sz="2700" dirty="0"/>
              <a:t>Chronic disease related to a poor diet</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104257"/>
            <a:ext cx="12192000" cy="5847755"/>
          </a:xfrm>
          <a:prstGeom prst="rect">
            <a:avLst/>
          </a:prstGeom>
          <a:noFill/>
        </p:spPr>
        <p:txBody>
          <a:bodyPr wrap="square">
            <a:spAutoFit/>
          </a:bodyPr>
          <a:lstStyle/>
          <a:p>
            <a:r>
              <a:rPr lang="en-US" sz="2200" b="1" dirty="0"/>
              <a:t>Cardiovascular Disease (CVD):</a:t>
            </a:r>
          </a:p>
          <a:p>
            <a:r>
              <a:rPr lang="en-US" sz="2200" dirty="0"/>
              <a:t>Encompasses heart and blood vessel diseases like coronary heart disease, peripheral vascular disease, heart attacks, stroke, heart failure, and angina.</a:t>
            </a:r>
          </a:p>
          <a:p>
            <a:r>
              <a:rPr lang="en-US" sz="2200" dirty="0"/>
              <a:t>Coronary heart disease results from artery narrowing (atherosclerosis) due to fatty deposits, leading to plaque formation and artery blockage.</a:t>
            </a:r>
          </a:p>
          <a:p>
            <a:r>
              <a:rPr lang="en-US" sz="2200" dirty="0"/>
              <a:t>Increased consumption of saturated and trans fats contributes to fatty deposit buildup, causing artery narrowing and clot formation.</a:t>
            </a:r>
          </a:p>
          <a:p>
            <a:r>
              <a:rPr lang="en-US" sz="2200" b="1" dirty="0"/>
              <a:t>Stroke:</a:t>
            </a:r>
          </a:p>
          <a:p>
            <a:r>
              <a:rPr lang="en-US" sz="2200" dirty="0"/>
              <a:t>Occurs due to brain oxygen deficiency caused by inadequate blood flow, often from artery blockage.</a:t>
            </a:r>
          </a:p>
          <a:p>
            <a:r>
              <a:rPr lang="en-US" sz="2200" dirty="0"/>
              <a:t>Leads to loss of body functions, such as speech, vision, or limb movement, and can result in death or neurological damage.</a:t>
            </a:r>
          </a:p>
          <a:p>
            <a:r>
              <a:rPr lang="en-US" sz="2200" dirty="0"/>
              <a:t>Risk factors include high cholesterol diet, hypertension, diabetes, smoking, and aging.</a:t>
            </a:r>
          </a:p>
          <a:p>
            <a:r>
              <a:rPr lang="en-US" sz="2200" b="1" dirty="0"/>
              <a:t>Hypertension (High Blood Pressure):</a:t>
            </a:r>
          </a:p>
          <a:p>
            <a:r>
              <a:rPr lang="en-US" sz="2200" dirty="0"/>
              <a:t>Describes elevated blood pressure exerting excess force on artery walls.</a:t>
            </a:r>
          </a:p>
          <a:p>
            <a:r>
              <a:rPr lang="en-US" sz="2200" dirty="0"/>
              <a:t>Can accelerate artery clogging (atherosclerosis), leading to heart attacks and strokes.</a:t>
            </a:r>
          </a:p>
          <a:p>
            <a:r>
              <a:rPr lang="en-US" sz="2200" dirty="0"/>
              <a:t>Diet high in saturated/trans fats and salt contributes to hypertension, as does smoking, lack of exercise, excessive alcohol, and genetic factors.</a:t>
            </a:r>
          </a:p>
        </p:txBody>
      </p:sp>
      <p:sp>
        <p:nvSpPr>
          <p:cNvPr id="4" name="Action Button: Return 3">
            <a:hlinkClick r:id="rId3" action="ppaction://hlinksldjump" highlightClick="1"/>
            <a:extLst>
              <a:ext uri="{FF2B5EF4-FFF2-40B4-BE49-F238E27FC236}">
                <a16:creationId xmlns:a16="http://schemas.microsoft.com/office/drawing/2014/main" id="{B9A49D8A-12CF-6E50-F96C-C882A3D6F755}"/>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0875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740228" y="90358"/>
            <a:ext cx="10218057" cy="787742"/>
          </a:xfrm>
        </p:spPr>
        <p:txBody>
          <a:bodyPr>
            <a:normAutofit fontScale="90000"/>
          </a:bodyPr>
          <a:lstStyle/>
          <a:p>
            <a:r>
              <a:rPr lang="en-AU" dirty="0"/>
              <a:t>The  lymphatic and immune system</a:t>
            </a:r>
            <a:br>
              <a:rPr lang="en-AU" dirty="0"/>
            </a:br>
            <a:r>
              <a:rPr lang="en-US" sz="2700" dirty="0"/>
              <a:t>Structure of the lymphatic system</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594298"/>
            <a:ext cx="7010400" cy="3477875"/>
          </a:xfrm>
          <a:prstGeom prst="rect">
            <a:avLst/>
          </a:prstGeom>
          <a:noFill/>
        </p:spPr>
        <p:txBody>
          <a:bodyPr wrap="square">
            <a:spAutoFit/>
          </a:bodyPr>
          <a:lstStyle/>
          <a:p>
            <a:pPr marL="342900" indent="-342900">
              <a:buFont typeface="Courier New" panose="02070309020205020404" pitchFamily="49" charset="0"/>
              <a:buChar char="o"/>
            </a:pPr>
            <a:r>
              <a:rPr lang="en-US" sz="2200" dirty="0"/>
              <a:t>The lymphatic system comprises two main components:</a:t>
            </a:r>
          </a:p>
          <a:p>
            <a:pPr marL="457200" indent="-457200">
              <a:buFont typeface="+mj-lt"/>
              <a:buAutoNum type="arabicPeriod"/>
            </a:pPr>
            <a:r>
              <a:rPr lang="en-US" sz="2200" dirty="0"/>
              <a:t>Lymphatic vessels: Form a network that transports lymph, a fluid containing blood components that have leaked from the vascular system.</a:t>
            </a:r>
          </a:p>
          <a:p>
            <a:pPr marL="457200" indent="-457200">
              <a:buFont typeface="+mj-lt"/>
              <a:buAutoNum type="arabicPeriod"/>
            </a:pPr>
            <a:r>
              <a:rPr lang="en-US" sz="2200" dirty="0"/>
              <a:t>Lymphoid tissues and organs: Include structures containing </a:t>
            </a:r>
            <a:r>
              <a:rPr lang="en-US" sz="2200" b="1" dirty="0"/>
              <a:t>phagocyte cells </a:t>
            </a:r>
            <a:r>
              <a:rPr lang="en-US" sz="2200" dirty="0"/>
              <a:t>and</a:t>
            </a:r>
            <a:r>
              <a:rPr lang="en-US" sz="2200" b="1" dirty="0"/>
              <a:t> lymphocytes </a:t>
            </a:r>
            <a:r>
              <a:rPr lang="en-US" sz="2200" dirty="0"/>
              <a:t>crucial for immune system function.</a:t>
            </a:r>
          </a:p>
          <a:p>
            <a:pPr marL="342900" indent="-342900">
              <a:buFont typeface="Courier New" panose="02070309020205020404" pitchFamily="49" charset="0"/>
              <a:buChar char="o"/>
            </a:pPr>
            <a:r>
              <a:rPr lang="en-US" sz="2200" dirty="0"/>
              <a:t>Lymphatic vessels carry escaped blood fluids, while lymphoid tissues and organs house immune cells essential for immune responses.</a:t>
            </a:r>
          </a:p>
        </p:txBody>
      </p:sp>
      <p:pic>
        <p:nvPicPr>
          <p:cNvPr id="46082" name="Picture 2" descr="Blood enters the capillaries from an arteriole (red) and leaves through venules (blue). Interstitial fluids may drain into the lymph capillaries (green) and proceed to lymph nodes. A close-up of tissue cells in interstitial fluid. An arteriole and a venule are connected by a network of capillaries. Lymphatic vessels are also a network in this region and end in lymph capillarie.">
            <a:extLst>
              <a:ext uri="{FF2B5EF4-FFF2-40B4-BE49-F238E27FC236}">
                <a16:creationId xmlns:a16="http://schemas.microsoft.com/office/drawing/2014/main" id="{6A6CDC56-0BB4-008A-3FD8-357A85ADF6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1307962"/>
            <a:ext cx="5181600" cy="4204498"/>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5" action="ppaction://hlinksldjump" highlightClick="1"/>
            <a:extLst>
              <a:ext uri="{FF2B5EF4-FFF2-40B4-BE49-F238E27FC236}">
                <a16:creationId xmlns:a16="http://schemas.microsoft.com/office/drawing/2014/main" id="{F148C8F0-2835-BDF7-0383-2D8161708B3A}"/>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70758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56722"/>
            <a:ext cx="12192000" cy="787742"/>
          </a:xfrm>
        </p:spPr>
        <p:txBody>
          <a:bodyPr>
            <a:normAutofit fontScale="90000"/>
          </a:bodyPr>
          <a:lstStyle/>
          <a:p>
            <a:r>
              <a:rPr lang="en-US" dirty="0" err="1"/>
              <a:t>Recognise</a:t>
            </a:r>
            <a:r>
              <a:rPr lang="en-US" dirty="0"/>
              <a:t> and promote ways to support healthy </a:t>
            </a:r>
            <a:br>
              <a:rPr lang="en-US" dirty="0"/>
            </a:br>
            <a:r>
              <a:rPr lang="en-US" dirty="0"/>
              <a:t>functioning of the body</a:t>
            </a:r>
            <a:br>
              <a:rPr lang="en-US" dirty="0"/>
            </a:br>
            <a:r>
              <a:rPr lang="en-US" sz="2700" dirty="0"/>
              <a:t>Chronic disease related to a poor diet</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180457"/>
            <a:ext cx="12192000" cy="5170646"/>
          </a:xfrm>
          <a:prstGeom prst="rect">
            <a:avLst/>
          </a:prstGeom>
          <a:noFill/>
        </p:spPr>
        <p:txBody>
          <a:bodyPr wrap="square">
            <a:spAutoFit/>
          </a:bodyPr>
          <a:lstStyle/>
          <a:p>
            <a:r>
              <a:rPr lang="en-US" sz="2200" b="1" dirty="0"/>
              <a:t>Diabetes:</a:t>
            </a:r>
          </a:p>
          <a:p>
            <a:r>
              <a:rPr lang="en-US" sz="2200" dirty="0"/>
              <a:t>Main types include Type I, Type II, and gestational diabetes.</a:t>
            </a:r>
          </a:p>
          <a:p>
            <a:r>
              <a:rPr lang="en-US" sz="2200" dirty="0"/>
              <a:t>High glucose levels in blood characterize diabetes, with insulin regulating glucose levels in non-diabetics.</a:t>
            </a:r>
          </a:p>
          <a:p>
            <a:r>
              <a:rPr lang="en-US" sz="2200" dirty="0"/>
              <a:t>Type II diabetes is prevalent, primarily caused by poor diet and lack of exercise, although genetics also play a role.</a:t>
            </a:r>
          </a:p>
          <a:p>
            <a:r>
              <a:rPr lang="en-US" sz="2200" dirty="0"/>
              <a:t>Managed through healthy eating and physical activity, with some cases requiring insulin.</a:t>
            </a:r>
          </a:p>
          <a:p>
            <a:r>
              <a:rPr lang="en-US" sz="2200" b="1" dirty="0"/>
              <a:t>Gallstones:</a:t>
            </a:r>
          </a:p>
          <a:p>
            <a:r>
              <a:rPr lang="en-US" sz="2200" dirty="0"/>
              <a:t>Common in individuals over 50 years old, gallstones are small formations comprising cholesterol, bile pigment, and calcium salts.</a:t>
            </a:r>
          </a:p>
          <a:p>
            <a:r>
              <a:rPr lang="en-US" sz="2200" dirty="0"/>
              <a:t>Two main types: cholesterol stones (80% of cases) and pigment stones.</a:t>
            </a:r>
          </a:p>
          <a:p>
            <a:r>
              <a:rPr lang="en-US" sz="2200" dirty="0"/>
              <a:t>Excess cholesterol in bile can lead to stone formation when bile fails to dissolve it effectively.</a:t>
            </a:r>
          </a:p>
          <a:p>
            <a:r>
              <a:rPr lang="en-US" sz="2200" b="1" dirty="0"/>
              <a:t>Celiac Disease:</a:t>
            </a:r>
          </a:p>
          <a:p>
            <a:r>
              <a:rPr lang="en-US" sz="2200" dirty="0"/>
              <a:t>Autoimmune condition affecting the small intestine due to gluten intolerance.</a:t>
            </a:r>
          </a:p>
          <a:p>
            <a:r>
              <a:rPr lang="en-US" sz="2200" dirty="0"/>
              <a:t>Gluten damages the small intestine lining, impairing nutrient absorption (fat, calcium, iron, folate).</a:t>
            </a:r>
          </a:p>
          <a:p>
            <a:r>
              <a:rPr lang="en-US" sz="2200" dirty="0"/>
              <a:t>Continuous gluten consumption leads to malnutrition; gluten-free diet essential for management.</a:t>
            </a:r>
          </a:p>
        </p:txBody>
      </p:sp>
      <p:sp>
        <p:nvSpPr>
          <p:cNvPr id="4" name="Action Button: Return 3">
            <a:hlinkClick r:id="rId3" action="ppaction://hlinksldjump" highlightClick="1"/>
            <a:extLst>
              <a:ext uri="{FF2B5EF4-FFF2-40B4-BE49-F238E27FC236}">
                <a16:creationId xmlns:a16="http://schemas.microsoft.com/office/drawing/2014/main" id="{4208063F-2ACE-A37F-DA08-029B8C7FA709}"/>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69041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56722"/>
            <a:ext cx="12192000" cy="787742"/>
          </a:xfrm>
        </p:spPr>
        <p:txBody>
          <a:bodyPr>
            <a:normAutofit fontScale="90000"/>
          </a:bodyPr>
          <a:lstStyle/>
          <a:p>
            <a:r>
              <a:rPr lang="en-US" dirty="0" err="1"/>
              <a:t>Recognise</a:t>
            </a:r>
            <a:r>
              <a:rPr lang="en-US" dirty="0"/>
              <a:t> and promote ways to support healthy </a:t>
            </a:r>
            <a:br>
              <a:rPr lang="en-US" dirty="0"/>
            </a:br>
            <a:r>
              <a:rPr lang="en-US" dirty="0"/>
              <a:t>functioning of the body</a:t>
            </a:r>
            <a:br>
              <a:rPr lang="en-US" dirty="0"/>
            </a:br>
            <a:r>
              <a:rPr lang="en-US" sz="2700" dirty="0"/>
              <a:t>Chronic disease related to a poor diet</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180457"/>
            <a:ext cx="12192000" cy="5170646"/>
          </a:xfrm>
          <a:prstGeom prst="rect">
            <a:avLst/>
          </a:prstGeom>
          <a:noFill/>
        </p:spPr>
        <p:txBody>
          <a:bodyPr wrap="square">
            <a:spAutoFit/>
          </a:bodyPr>
          <a:lstStyle/>
          <a:p>
            <a:r>
              <a:rPr lang="en-US" sz="2200" b="1" dirty="0"/>
              <a:t>Lactose Intolerance:</a:t>
            </a:r>
          </a:p>
          <a:p>
            <a:r>
              <a:rPr lang="en-US" sz="2200" dirty="0"/>
              <a:t>Inability to digest lactose in dairy products leads to symptoms like abdominal pain, gas, bloating, and diarrhea.</a:t>
            </a:r>
          </a:p>
          <a:p>
            <a:r>
              <a:rPr lang="en-US" sz="2200" dirty="0"/>
              <a:t>Important to maintain calcium intake despite intolerance; some lactose-containing dairy products tolerated better (e.g., mozzarella, Swiss cheese).</a:t>
            </a:r>
          </a:p>
          <a:p>
            <a:r>
              <a:rPr lang="en-US" sz="2200" b="1" dirty="0"/>
              <a:t>Obesity:</a:t>
            </a:r>
          </a:p>
          <a:p>
            <a:r>
              <a:rPr lang="en-US" sz="2200" dirty="0"/>
              <a:t>Characterized by abnormal fat accumulation due to energy imbalance (excess food intake versus insufficient physical activity).</a:t>
            </a:r>
          </a:p>
          <a:p>
            <a:r>
              <a:rPr lang="en-US" sz="2200" dirty="0"/>
              <a:t>Obesity increases the risk of various diseases like hypertension, cardiovascular disease, type II diabetes, and stroke.</a:t>
            </a:r>
          </a:p>
          <a:p>
            <a:r>
              <a:rPr lang="en-US" sz="2200" b="1" dirty="0"/>
              <a:t>Arthritis:</a:t>
            </a:r>
          </a:p>
          <a:p>
            <a:r>
              <a:rPr lang="en-US" sz="2200" dirty="0"/>
              <a:t>Inflammation in joints, commonly wrists and knees, causing pain, stiffness, and deformity.</a:t>
            </a:r>
          </a:p>
          <a:p>
            <a:r>
              <a:rPr lang="en-US" sz="2200" dirty="0"/>
              <a:t>Types include rheumatoid arthritis and osteoarthritis, the latter often associated with aging and joint injuries.</a:t>
            </a:r>
          </a:p>
          <a:p>
            <a:r>
              <a:rPr lang="en-US" sz="2200" dirty="0"/>
              <a:t>Obesity is a significant risk factor, as excess weight places strain on joints, accelerating cartilage breakdown and inflammation.</a:t>
            </a:r>
          </a:p>
        </p:txBody>
      </p:sp>
      <p:sp>
        <p:nvSpPr>
          <p:cNvPr id="4" name="Action Button: Return 3">
            <a:hlinkClick r:id="rId3" action="ppaction://hlinksldjump" highlightClick="1"/>
            <a:extLst>
              <a:ext uri="{FF2B5EF4-FFF2-40B4-BE49-F238E27FC236}">
                <a16:creationId xmlns:a16="http://schemas.microsoft.com/office/drawing/2014/main" id="{7C8481B2-E06A-8C9A-5593-C0AE44391E5E}"/>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27560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56722"/>
            <a:ext cx="12192000" cy="787742"/>
          </a:xfrm>
        </p:spPr>
        <p:txBody>
          <a:bodyPr>
            <a:normAutofit fontScale="90000"/>
          </a:bodyPr>
          <a:lstStyle/>
          <a:p>
            <a:r>
              <a:rPr lang="en-US" dirty="0" err="1"/>
              <a:t>Recognise</a:t>
            </a:r>
            <a:r>
              <a:rPr lang="en-US" dirty="0"/>
              <a:t> and promote ways to support healthy </a:t>
            </a:r>
            <a:br>
              <a:rPr lang="en-US" dirty="0"/>
            </a:br>
            <a:r>
              <a:rPr lang="en-US" dirty="0"/>
              <a:t>functioning of the body</a:t>
            </a:r>
            <a:br>
              <a:rPr lang="en-US" dirty="0"/>
            </a:br>
            <a:r>
              <a:rPr lang="en-US" sz="2700" dirty="0"/>
              <a:t>Lifestyle choices</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028057"/>
            <a:ext cx="12192000" cy="5847755"/>
          </a:xfrm>
          <a:prstGeom prst="rect">
            <a:avLst/>
          </a:prstGeom>
          <a:noFill/>
        </p:spPr>
        <p:txBody>
          <a:bodyPr wrap="square">
            <a:spAutoFit/>
          </a:bodyPr>
          <a:lstStyle/>
          <a:p>
            <a:r>
              <a:rPr lang="en-US" sz="2200" b="1" dirty="0"/>
              <a:t>Impact of Lifestyle Choices:</a:t>
            </a:r>
          </a:p>
          <a:p>
            <a:pPr marL="342900" indent="-342900">
              <a:buFont typeface="Arial" panose="020B0604020202020204" pitchFamily="34" charset="0"/>
              <a:buChar char="•"/>
            </a:pPr>
            <a:r>
              <a:rPr lang="en-US" sz="2200" dirty="0"/>
              <a:t>Lifestyle choices significantly influence overall health and bodily function.</a:t>
            </a:r>
          </a:p>
          <a:p>
            <a:pPr marL="342900" indent="-342900">
              <a:buFont typeface="Arial" panose="020B0604020202020204" pitchFamily="34" charset="0"/>
              <a:buChar char="•"/>
            </a:pPr>
            <a:r>
              <a:rPr lang="en-US" sz="2200" dirty="0"/>
              <a:t>Certain choices increase the risk of various illnesses and diseases.</a:t>
            </a:r>
          </a:p>
          <a:p>
            <a:pPr marL="342900" indent="-342900">
              <a:buFont typeface="Arial" panose="020B0604020202020204" pitchFamily="34" charset="0"/>
              <a:buChar char="•"/>
            </a:pPr>
            <a:r>
              <a:rPr lang="en-US" sz="2200" dirty="0"/>
              <a:t>Factors like smoking, alcohol consumption, stress levels, poor diet, and lack of physical activity contribute to lifestyle-related health issues.</a:t>
            </a:r>
          </a:p>
          <a:p>
            <a:r>
              <a:rPr lang="en-US" sz="2200" b="1" dirty="0"/>
              <a:t>Importance of Lifestyle Changes:</a:t>
            </a:r>
          </a:p>
          <a:p>
            <a:pPr marL="342900" indent="-342900">
              <a:buFont typeface="Arial" panose="020B0604020202020204" pitchFamily="34" charset="0"/>
              <a:buChar char="•"/>
            </a:pPr>
            <a:r>
              <a:rPr lang="en-US" sz="2200" dirty="0"/>
              <a:t>Lifestyle adjustments are crucial for managing and preventing major diseases such as cardiovascular disease, diabetes, stroke, and cancer.</a:t>
            </a:r>
          </a:p>
          <a:p>
            <a:pPr marL="342900" indent="-342900">
              <a:buFont typeface="Arial" panose="020B0604020202020204" pitchFamily="34" charset="0"/>
              <a:buChar char="•"/>
            </a:pPr>
            <a:r>
              <a:rPr lang="en-US" sz="2200" dirty="0"/>
              <a:t>Changes are often adopted after disease symptoms appear, but proactive adjustments are more effective.</a:t>
            </a:r>
          </a:p>
          <a:p>
            <a:r>
              <a:rPr lang="en-US" sz="2200" b="1" dirty="0"/>
              <a:t>Types of Lifestyle Changes:</a:t>
            </a:r>
          </a:p>
          <a:p>
            <a:pPr marL="342900" indent="-342900">
              <a:buFont typeface="Arial" panose="020B0604020202020204" pitchFamily="34" charset="0"/>
              <a:buChar char="•"/>
            </a:pPr>
            <a:r>
              <a:rPr lang="en-US" sz="2200" dirty="0"/>
              <a:t>Consuming a healthy diet and staying hydrated.</a:t>
            </a:r>
          </a:p>
          <a:p>
            <a:pPr marL="342900" indent="-342900">
              <a:buFont typeface="Arial" panose="020B0604020202020204" pitchFamily="34" charset="0"/>
              <a:buChar char="•"/>
            </a:pPr>
            <a:r>
              <a:rPr lang="en-US" sz="2200" dirty="0"/>
              <a:t>Limiting caffeine and alcohol intake.</a:t>
            </a:r>
          </a:p>
          <a:p>
            <a:pPr marL="342900" indent="-342900">
              <a:buFont typeface="Arial" panose="020B0604020202020204" pitchFamily="34" charset="0"/>
              <a:buChar char="•"/>
            </a:pPr>
            <a:r>
              <a:rPr lang="en-US" sz="2200" dirty="0"/>
              <a:t>Managing stress, finding relaxation techniques, and achieving a work-life balance.</a:t>
            </a:r>
          </a:p>
          <a:p>
            <a:pPr marL="342900" indent="-342900">
              <a:buFont typeface="Arial" panose="020B0604020202020204" pitchFamily="34" charset="0"/>
              <a:buChar char="•"/>
            </a:pPr>
            <a:r>
              <a:rPr lang="en-US" sz="2200" dirty="0"/>
              <a:t>Engaging in social activities and keeping the brain active.</a:t>
            </a:r>
          </a:p>
          <a:p>
            <a:pPr marL="342900" indent="-342900">
              <a:buFont typeface="Arial" panose="020B0604020202020204" pitchFamily="34" charset="0"/>
              <a:buChar char="•"/>
            </a:pPr>
            <a:r>
              <a:rPr lang="en-US" sz="2200" dirty="0"/>
              <a:t>Quitting smoking and avoiding illicit drug use.</a:t>
            </a:r>
          </a:p>
          <a:p>
            <a:pPr marL="342900" indent="-342900">
              <a:buFont typeface="Arial" panose="020B0604020202020204" pitchFamily="34" charset="0"/>
              <a:buChar char="•"/>
            </a:pPr>
            <a:r>
              <a:rPr lang="en-US" sz="2200" dirty="0"/>
              <a:t>Regular participation in physical activity.</a:t>
            </a:r>
          </a:p>
        </p:txBody>
      </p:sp>
      <p:sp>
        <p:nvSpPr>
          <p:cNvPr id="4" name="Action Button: Return 3">
            <a:hlinkClick r:id="rId3" action="ppaction://hlinksldjump" highlightClick="1"/>
            <a:extLst>
              <a:ext uri="{FF2B5EF4-FFF2-40B4-BE49-F238E27FC236}">
                <a16:creationId xmlns:a16="http://schemas.microsoft.com/office/drawing/2014/main" id="{F15F9981-CEEA-7B68-088A-CC4B77E95F19}"/>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1728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56722"/>
            <a:ext cx="12192000" cy="787742"/>
          </a:xfrm>
        </p:spPr>
        <p:txBody>
          <a:bodyPr>
            <a:normAutofit fontScale="90000"/>
          </a:bodyPr>
          <a:lstStyle/>
          <a:p>
            <a:r>
              <a:rPr lang="en-US" dirty="0" err="1"/>
              <a:t>Recognise</a:t>
            </a:r>
            <a:r>
              <a:rPr lang="en-US" dirty="0"/>
              <a:t> and promote ways to support healthy </a:t>
            </a:r>
            <a:br>
              <a:rPr lang="en-US" dirty="0"/>
            </a:br>
            <a:r>
              <a:rPr lang="en-US" dirty="0"/>
              <a:t>functioning of the body</a:t>
            </a:r>
            <a:br>
              <a:rPr lang="en-US" dirty="0"/>
            </a:br>
            <a:r>
              <a:rPr lang="en-US" sz="2700" dirty="0"/>
              <a:t>Hygiene and protection from infection</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044464"/>
            <a:ext cx="12192000" cy="5847755"/>
          </a:xfrm>
          <a:prstGeom prst="rect">
            <a:avLst/>
          </a:prstGeom>
          <a:noFill/>
        </p:spPr>
        <p:txBody>
          <a:bodyPr wrap="square">
            <a:spAutoFit/>
          </a:bodyPr>
          <a:lstStyle/>
          <a:p>
            <a:r>
              <a:rPr lang="en-US" sz="2200" b="1" dirty="0"/>
              <a:t>Understanding Infections:</a:t>
            </a:r>
          </a:p>
          <a:p>
            <a:pPr marL="342900" indent="-342900">
              <a:buFont typeface="Arial" panose="020B0604020202020204" pitchFamily="34" charset="0"/>
              <a:buChar char="•"/>
            </a:pPr>
            <a:r>
              <a:rPr lang="en-US" sz="2200" dirty="0"/>
              <a:t>Infections arise when microorganisms enter the body, multiplying after attaching to healthy cells.</a:t>
            </a:r>
          </a:p>
          <a:p>
            <a:pPr marL="342900" indent="-342900">
              <a:buFont typeface="Arial" panose="020B0604020202020204" pitchFamily="34" charset="0"/>
              <a:buChar char="•"/>
            </a:pPr>
            <a:r>
              <a:rPr lang="en-US" sz="2200" dirty="0"/>
              <a:t>Illness occurs when these microorganisms overwhelm the body's natural </a:t>
            </a:r>
            <a:r>
              <a:rPr lang="en-US" sz="2200" dirty="0" err="1"/>
              <a:t>defences</a:t>
            </a:r>
            <a:r>
              <a:rPr lang="en-US" sz="2200" dirty="0"/>
              <a:t>.</a:t>
            </a:r>
          </a:p>
          <a:p>
            <a:r>
              <a:rPr lang="en-US" sz="2200" b="1" dirty="0"/>
              <a:t>Body’s </a:t>
            </a:r>
            <a:r>
              <a:rPr lang="en-US" sz="2200" b="1" dirty="0" err="1"/>
              <a:t>Defence</a:t>
            </a:r>
            <a:r>
              <a:rPr lang="en-US" sz="2200" b="1" dirty="0"/>
              <a:t> Mechanisms:</a:t>
            </a:r>
          </a:p>
          <a:p>
            <a:pPr marL="342900" indent="-342900">
              <a:buFont typeface="Arial" panose="020B0604020202020204" pitchFamily="34" charset="0"/>
              <a:buChar char="•"/>
            </a:pPr>
            <a:r>
              <a:rPr lang="en-US" sz="2200" dirty="0"/>
              <a:t>Skin: Forms a physical barrier against microorganisms, with cuts or wounds increasing infection risk.</a:t>
            </a:r>
          </a:p>
          <a:p>
            <a:pPr marL="342900" indent="-342900">
              <a:buFont typeface="Arial" panose="020B0604020202020204" pitchFamily="34" charset="0"/>
              <a:buChar char="•"/>
            </a:pPr>
            <a:r>
              <a:rPr lang="en-US" sz="2200" dirty="0"/>
              <a:t>Inflammation: Immune response involving white blood cells to combat microorganisms, causing swelling, redness, and fever.</a:t>
            </a:r>
          </a:p>
          <a:p>
            <a:pPr marL="342900" indent="-342900">
              <a:buFont typeface="Arial" panose="020B0604020202020204" pitchFamily="34" charset="0"/>
              <a:buChar char="•"/>
            </a:pPr>
            <a:r>
              <a:rPr lang="en-US" sz="2200" dirty="0"/>
              <a:t>Respiratory System: Acts as a barrier, with nasal hairs filtering air to trap particles and microorganisms.</a:t>
            </a:r>
          </a:p>
          <a:p>
            <a:pPr marL="342900" indent="-342900">
              <a:buFont typeface="Arial" panose="020B0604020202020204" pitchFamily="34" charset="0"/>
              <a:buChar char="•"/>
            </a:pPr>
            <a:r>
              <a:rPr lang="en-US" sz="2200" dirty="0"/>
              <a:t>Antibodies: Produced by the immune system to recognize and eliminate harmful microorganisms.</a:t>
            </a:r>
          </a:p>
          <a:p>
            <a:r>
              <a:rPr lang="en-US" sz="2200" b="1" dirty="0"/>
              <a:t>Hand Hygiene Importance: </a:t>
            </a:r>
            <a:r>
              <a:rPr lang="en-US" sz="2200" dirty="0"/>
              <a:t>Essential for health service workers and patients to prevent illnesses. Inadequate hand hygiene leads to many preventable diseases.</a:t>
            </a:r>
          </a:p>
          <a:p>
            <a:r>
              <a:rPr lang="en-US" sz="2200" b="1" dirty="0"/>
              <a:t>Comprehensive Hygiene Practices:</a:t>
            </a:r>
            <a:endParaRPr lang="en-US" sz="2200" dirty="0"/>
          </a:p>
          <a:p>
            <a:pPr marL="342900" indent="-342900">
              <a:buFont typeface="Arial" panose="020B0604020202020204" pitchFamily="34" charset="0"/>
              <a:buChar char="•"/>
            </a:pPr>
            <a:r>
              <a:rPr lang="en-US" sz="2200" dirty="0"/>
              <a:t>Includes thorough body washing, avoiding coughing or sneezing on others, washing hands before food handling, and proper disposal of potentially infectious items.</a:t>
            </a:r>
          </a:p>
          <a:p>
            <a:r>
              <a:rPr lang="en-US" sz="2200" b="1" dirty="0"/>
              <a:t>Incorporating Hygiene into Daily Life: </a:t>
            </a:r>
            <a:r>
              <a:rPr lang="en-US" sz="2200" dirty="0"/>
              <a:t>Should be a regular aspect of everyday healthcare and daily activities. Effective Handwashing Guide: Offers instructions on proper handwashing techniques for infection prevention.</a:t>
            </a:r>
          </a:p>
        </p:txBody>
      </p:sp>
      <p:sp>
        <p:nvSpPr>
          <p:cNvPr id="4" name="Action Button: Return 3">
            <a:hlinkClick r:id="rId3" action="ppaction://hlinksldjump" highlightClick="1"/>
            <a:extLst>
              <a:ext uri="{FF2B5EF4-FFF2-40B4-BE49-F238E27FC236}">
                <a16:creationId xmlns:a16="http://schemas.microsoft.com/office/drawing/2014/main" id="{7030CB1D-99C2-C39D-8BD8-8808686B55C0}"/>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42332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47172"/>
            <a:ext cx="12192000" cy="787742"/>
          </a:xfrm>
        </p:spPr>
        <p:txBody>
          <a:bodyPr>
            <a:normAutofit fontScale="90000"/>
          </a:bodyPr>
          <a:lstStyle/>
          <a:p>
            <a:r>
              <a:rPr lang="en-US" dirty="0" err="1"/>
              <a:t>Recognise</a:t>
            </a:r>
            <a:r>
              <a:rPr lang="en-US" dirty="0"/>
              <a:t> and promote ways to support healthy </a:t>
            </a:r>
            <a:br>
              <a:rPr lang="en-US" dirty="0"/>
            </a:br>
            <a:r>
              <a:rPr lang="en-US" dirty="0"/>
              <a:t>functioning of the body</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663464"/>
            <a:ext cx="12192000" cy="6186309"/>
          </a:xfrm>
          <a:prstGeom prst="rect">
            <a:avLst/>
          </a:prstGeom>
          <a:noFill/>
        </p:spPr>
        <p:txBody>
          <a:bodyPr wrap="square">
            <a:spAutoFit/>
          </a:bodyPr>
          <a:lstStyle/>
          <a:p>
            <a:r>
              <a:rPr lang="en-US" sz="2200" b="1" dirty="0"/>
              <a:t>Adequate Sleep:</a:t>
            </a:r>
            <a:endParaRPr lang="en-US" sz="2200" dirty="0"/>
          </a:p>
          <a:p>
            <a:pPr marL="342900" indent="-342900">
              <a:buFont typeface="Arial" panose="020B0604020202020204" pitchFamily="34" charset="0"/>
              <a:buChar char="•"/>
            </a:pPr>
            <a:r>
              <a:rPr lang="en-US" sz="2200" dirty="0"/>
              <a:t>Sleep is crucial for bodily repair and brain function.</a:t>
            </a:r>
          </a:p>
          <a:p>
            <a:pPr marL="342900" indent="-342900">
              <a:buFont typeface="Arial" panose="020B0604020202020204" pitchFamily="34" charset="0"/>
              <a:buChar char="•"/>
            </a:pPr>
            <a:r>
              <a:rPr lang="en-US" sz="2200" dirty="0"/>
              <a:t>Inadequate sleep leads to confusion, reduced productivity, and accidents.</a:t>
            </a:r>
          </a:p>
          <a:p>
            <a:pPr marL="342900" indent="-342900">
              <a:buFont typeface="Arial" panose="020B0604020202020204" pitchFamily="34" charset="0"/>
              <a:buChar char="•"/>
            </a:pPr>
            <a:r>
              <a:rPr lang="en-US" sz="2200" dirty="0"/>
              <a:t>Children require 11 hours of sleep up to age 5 and 9-11 hours from 6 to 13 years.</a:t>
            </a:r>
          </a:p>
          <a:p>
            <a:pPr marL="342900" indent="-342900">
              <a:buFont typeface="Arial" panose="020B0604020202020204" pitchFamily="34" charset="0"/>
              <a:buChar char="•"/>
            </a:pPr>
            <a:r>
              <a:rPr lang="en-US" sz="2200" dirty="0"/>
              <a:t>Adults need 7-8 hours of sleep for health and wellbeing.</a:t>
            </a:r>
          </a:p>
          <a:p>
            <a:pPr marL="342900" indent="-342900">
              <a:buFont typeface="Arial" panose="020B0604020202020204" pitchFamily="34" charset="0"/>
              <a:buChar char="•"/>
            </a:pPr>
            <a:r>
              <a:rPr lang="en-US" sz="2200" dirty="0"/>
              <a:t>Both quantity and quality of sleep are important for overall health, with inadequate sleep causing fatigue.</a:t>
            </a:r>
          </a:p>
          <a:p>
            <a:r>
              <a:rPr lang="en-US" sz="2200" b="1" dirty="0"/>
              <a:t>Regular Healthcare Check-ups:</a:t>
            </a:r>
            <a:endParaRPr lang="en-US" sz="2200" dirty="0"/>
          </a:p>
          <a:p>
            <a:pPr marL="342900" indent="-342900">
              <a:buFont typeface="Arial" panose="020B0604020202020204" pitchFamily="34" charset="0"/>
              <a:buChar char="•"/>
            </a:pPr>
            <a:r>
              <a:rPr lang="en-US" sz="2200" dirty="0"/>
              <a:t>Vital for detecting health issues early and ensuring a long and healthy life.</a:t>
            </a:r>
          </a:p>
          <a:p>
            <a:pPr marL="342900" indent="-342900">
              <a:buFont typeface="Arial" panose="020B0604020202020204" pitchFamily="34" charset="0"/>
              <a:buChar char="•"/>
            </a:pPr>
            <a:r>
              <a:rPr lang="en-US" sz="2200" dirty="0"/>
              <a:t>Includes pap smears, prostate checks, blood tests, mammograms, and hearing tests.</a:t>
            </a:r>
          </a:p>
          <a:p>
            <a:pPr marL="342900" indent="-342900">
              <a:buFont typeface="Arial" panose="020B0604020202020204" pitchFamily="34" charset="0"/>
              <a:buChar char="•"/>
            </a:pPr>
            <a:r>
              <a:rPr lang="en-US" sz="2200" dirty="0"/>
              <a:t>Early detection improves treatment and cure chances.</a:t>
            </a:r>
          </a:p>
          <a:p>
            <a:r>
              <a:rPr lang="en-US" sz="2200" b="1" dirty="0"/>
              <a:t>Family History and Genetics:</a:t>
            </a:r>
            <a:endParaRPr lang="en-US" sz="2200" dirty="0"/>
          </a:p>
          <a:p>
            <a:pPr marL="342900" indent="-342900">
              <a:buFont typeface="Arial" panose="020B0604020202020204" pitchFamily="34" charset="0"/>
              <a:buChar char="•"/>
            </a:pPr>
            <a:r>
              <a:rPr lang="en-US" sz="2200" dirty="0"/>
              <a:t>Understanding family history helps in risk reduction through healthy lifestyle choices and regular check-ups.</a:t>
            </a:r>
          </a:p>
          <a:p>
            <a:pPr marL="342900" indent="-342900">
              <a:buFont typeface="Arial" panose="020B0604020202020204" pitchFamily="34" charset="0"/>
              <a:buChar char="•"/>
            </a:pPr>
            <a:r>
              <a:rPr lang="en-US" sz="2200" dirty="0"/>
              <a:t>Family members share genes, environment, and habits, influencing disease risk.</a:t>
            </a:r>
          </a:p>
          <a:p>
            <a:pPr marL="342900" indent="-342900">
              <a:buFont typeface="Arial" panose="020B0604020202020204" pitchFamily="34" charset="0"/>
              <a:buChar char="•"/>
            </a:pPr>
            <a:r>
              <a:rPr lang="en-US" sz="2200" dirty="0"/>
              <a:t>Key features indicating increased risk include diseases occurring at an earlier age, affecting multiple close relatives, and certain combinations of diseases within the family.</a:t>
            </a:r>
          </a:p>
          <a:p>
            <a:pPr marL="342900" indent="-342900">
              <a:buFont typeface="Arial" panose="020B0604020202020204" pitchFamily="34" charset="0"/>
              <a:buChar char="•"/>
            </a:pPr>
            <a:r>
              <a:rPr lang="en-US" sz="2200" dirty="0"/>
              <a:t>Healthy lifestyle choices can mitigate disease risk, even with a family history.</a:t>
            </a:r>
          </a:p>
        </p:txBody>
      </p:sp>
      <p:sp>
        <p:nvSpPr>
          <p:cNvPr id="4" name="Action Button: Return 3">
            <a:hlinkClick r:id="rId3" action="ppaction://hlinksldjump" highlightClick="1"/>
            <a:extLst>
              <a:ext uri="{FF2B5EF4-FFF2-40B4-BE49-F238E27FC236}">
                <a16:creationId xmlns:a16="http://schemas.microsoft.com/office/drawing/2014/main" id="{3F725243-A25A-60E6-AECF-59CA240A5C37}"/>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58064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15</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5262979"/>
          </a:xfrm>
          <a:prstGeom prst="rect">
            <a:avLst/>
          </a:prstGeom>
          <a:noFill/>
        </p:spPr>
        <p:txBody>
          <a:bodyPr wrap="square">
            <a:spAutoFit/>
          </a:bodyPr>
          <a:lstStyle/>
          <a:p>
            <a:r>
              <a:rPr lang="en-US" sz="2400" dirty="0">
                <a:solidFill>
                  <a:srgbClr val="0070C0"/>
                </a:solidFill>
              </a:rPr>
              <a:t>1. Identify and describe the three key dimensions of health.</a:t>
            </a:r>
          </a:p>
          <a:p>
            <a:r>
              <a:rPr lang="en-US" sz="2400" dirty="0"/>
              <a:t>The physical dimension of health refers to our body and how well it is functioning. It refers to the </a:t>
            </a:r>
          </a:p>
          <a:p>
            <a:r>
              <a:rPr lang="en-US" sz="2400" dirty="0"/>
              <a:t>more traditional definition of health as the absence of disease and injury. The social dimension of </a:t>
            </a:r>
          </a:p>
          <a:p>
            <a:r>
              <a:rPr lang="en-US" sz="2400" dirty="0"/>
              <a:t>health refers to our ability to make and maintain meaningful relationships with others. Mental </a:t>
            </a:r>
          </a:p>
          <a:p>
            <a:r>
              <a:rPr lang="en-US" sz="2400" dirty="0"/>
              <a:t>health refers to how we think, feel and cope with daily life.</a:t>
            </a:r>
          </a:p>
          <a:p>
            <a:r>
              <a:rPr lang="en-US" sz="2400" dirty="0">
                <a:solidFill>
                  <a:srgbClr val="0070C0"/>
                </a:solidFill>
              </a:rPr>
              <a:t>2. List the major factors that can help maintain a healthy functioning body.</a:t>
            </a:r>
          </a:p>
          <a:p>
            <a:r>
              <a:rPr lang="en-US" sz="2400" dirty="0"/>
              <a:t>With physical activity, good nutrition, healthy lifestyle choices, adequate sleep, good hygiene </a:t>
            </a:r>
          </a:p>
          <a:p>
            <a:r>
              <a:rPr lang="en-US" sz="2400" dirty="0"/>
              <a:t>practices and regular health care check-ups, it is possible to preserve and maintain a healthy </a:t>
            </a:r>
          </a:p>
          <a:p>
            <a:r>
              <a:rPr lang="en-US" sz="2400" dirty="0"/>
              <a:t>functioning body.</a:t>
            </a:r>
          </a:p>
          <a:p>
            <a:r>
              <a:rPr lang="en-US" sz="2400" dirty="0">
                <a:solidFill>
                  <a:srgbClr val="0070C0"/>
                </a:solidFill>
              </a:rPr>
              <a:t>3. Describe how physical activity can be beneficial for your health.</a:t>
            </a:r>
          </a:p>
          <a:p>
            <a:r>
              <a:rPr lang="en-US" sz="2400" dirty="0"/>
              <a:t>The physical dimension of health refers to our body and how well it is functioning. It refers to the </a:t>
            </a:r>
          </a:p>
          <a:p>
            <a:r>
              <a:rPr lang="en-US" sz="2400" dirty="0"/>
              <a:t>more traditional definition of health as the absence of disease and injury. Physical health can include </a:t>
            </a:r>
          </a:p>
          <a:p>
            <a:r>
              <a:rPr lang="en-US" sz="2400" dirty="0"/>
              <a:t>elements that impact our body such as, exercise, nutrition, sleep, alcohol, and weight management.</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155A4A6-B438-04B8-83F9-02732DC3C9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654" y="1598603"/>
            <a:ext cx="12192000" cy="1430347"/>
          </a:xfrm>
          <a:prstGeom prst="rect">
            <a:avLst/>
          </a:prstGeom>
        </p:spPr>
      </p:pic>
      <p:pic>
        <p:nvPicPr>
          <p:cNvPr id="10" name="Picture 9">
            <a:extLst>
              <a:ext uri="{FF2B5EF4-FFF2-40B4-BE49-F238E27FC236}">
                <a16:creationId xmlns:a16="http://schemas.microsoft.com/office/drawing/2014/main" id="{7E133981-65B1-8FCD-DB50-2E3593D3D8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3454498"/>
            <a:ext cx="12192000" cy="1022252"/>
          </a:xfrm>
          <a:prstGeom prst="rect">
            <a:avLst/>
          </a:prstGeom>
        </p:spPr>
      </p:pic>
      <p:pic>
        <p:nvPicPr>
          <p:cNvPr id="11" name="Picture 10">
            <a:extLst>
              <a:ext uri="{FF2B5EF4-FFF2-40B4-BE49-F238E27FC236}">
                <a16:creationId xmlns:a16="http://schemas.microsoft.com/office/drawing/2014/main" id="{BF464A8B-B7A3-4084-C8D4-F42936C0A1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902297"/>
            <a:ext cx="12192000" cy="1497233"/>
          </a:xfrm>
          <a:prstGeom prst="rect">
            <a:avLst/>
          </a:prstGeom>
        </p:spPr>
      </p:pic>
      <p:pic>
        <p:nvPicPr>
          <p:cNvPr id="3" name="Picture 2" descr="Premium Background Checks - CheckPoint Screening">
            <a:hlinkClick r:id="rId5" action="ppaction://hlinksldjump"/>
            <a:extLst>
              <a:ext uri="{FF2B5EF4-FFF2-40B4-BE49-F238E27FC236}">
                <a16:creationId xmlns:a16="http://schemas.microsoft.com/office/drawing/2014/main" id="{FBFB9D46-7944-649E-60F4-0973D39B4E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0523" y="6588218"/>
            <a:ext cx="529770" cy="2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08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15</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5632311"/>
          </a:xfrm>
          <a:prstGeom prst="rect">
            <a:avLst/>
          </a:prstGeom>
          <a:noFill/>
        </p:spPr>
        <p:txBody>
          <a:bodyPr wrap="square">
            <a:spAutoFit/>
          </a:bodyPr>
          <a:lstStyle/>
          <a:p>
            <a:r>
              <a:rPr lang="en-US" sz="2400" dirty="0">
                <a:solidFill>
                  <a:srgbClr val="0070C0"/>
                </a:solidFill>
              </a:rPr>
              <a:t>4. Explain the difference between active and passive physical activity.</a:t>
            </a:r>
          </a:p>
          <a:p>
            <a:r>
              <a:rPr lang="en-US" sz="2400" dirty="0"/>
              <a:t>Active physical activity involves the movement of many groups of muscles and is designed to </a:t>
            </a:r>
          </a:p>
          <a:p>
            <a:r>
              <a:rPr lang="en-US" sz="2400" dirty="0"/>
              <a:t>increase our heart rate. Activities such as walking, running, jumping and playing sports. Passive </a:t>
            </a:r>
          </a:p>
          <a:p>
            <a:r>
              <a:rPr lang="en-US" sz="2400" dirty="0"/>
              <a:t>exercises require minimal or very little effort on the part of the person exercising. Physical activities </a:t>
            </a:r>
          </a:p>
          <a:p>
            <a:r>
              <a:rPr lang="en-US" sz="2400" dirty="0"/>
              <a:t>such as stretching, and some varieties of yoga are examples of passive physical activity</a:t>
            </a:r>
          </a:p>
          <a:p>
            <a:r>
              <a:rPr lang="en-US" sz="2400" dirty="0">
                <a:solidFill>
                  <a:srgbClr val="0070C0"/>
                </a:solidFill>
              </a:rPr>
              <a:t>5. Briefly explain why you think passive physical activity is used in rehabilitation programs.</a:t>
            </a:r>
          </a:p>
          <a:p>
            <a:r>
              <a:rPr lang="en-US" sz="2400" dirty="0"/>
              <a:t>When the goal is to increase the patient’s range of motion, joint function and prevent a loss of </a:t>
            </a:r>
          </a:p>
          <a:p>
            <a:r>
              <a:rPr lang="en-US" sz="2400" dirty="0"/>
              <a:t>mobility</a:t>
            </a:r>
          </a:p>
          <a:p>
            <a:r>
              <a:rPr lang="en-US" sz="2400" dirty="0">
                <a:solidFill>
                  <a:srgbClr val="0070C0"/>
                </a:solidFill>
              </a:rPr>
              <a:t>6. Identify the main lifestyle changes a person can make to help maintain a healthy functioning body.</a:t>
            </a:r>
          </a:p>
          <a:p>
            <a:r>
              <a:rPr lang="en-US" sz="2400" dirty="0"/>
              <a:t>Maintain the full collaboration of three key dimensions: physical, mental and social health. These </a:t>
            </a:r>
          </a:p>
          <a:p>
            <a:r>
              <a:rPr lang="en-US" sz="2400" dirty="0"/>
              <a:t>three dimensions provide a holistic view of our health as the dimensions are interrelated and have </a:t>
            </a:r>
          </a:p>
          <a:p>
            <a:r>
              <a:rPr lang="en-US" sz="2400" dirty="0"/>
              <a:t>the ability to affect one another. It’s important to consume a healthy diet, reduce intake of caffeine </a:t>
            </a:r>
          </a:p>
          <a:p>
            <a:r>
              <a:rPr lang="en-US" sz="2400" dirty="0"/>
              <a:t>and alcohol, have a work-life balance and reduce stress, make sure to </a:t>
            </a:r>
            <a:r>
              <a:rPr lang="en-US" sz="2400" dirty="0" err="1"/>
              <a:t>socialise</a:t>
            </a:r>
            <a:r>
              <a:rPr lang="en-US" sz="2400" dirty="0"/>
              <a:t> often, quit smoking, </a:t>
            </a:r>
          </a:p>
          <a:p>
            <a:r>
              <a:rPr lang="en-US" sz="2400" dirty="0"/>
              <a:t>don’t use illicit drugs and make sure to exercise frequently</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1A3C15E-2FB6-70A4-819D-E065E7F6B6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561408"/>
            <a:ext cx="12192000" cy="1505642"/>
          </a:xfrm>
          <a:prstGeom prst="rect">
            <a:avLst/>
          </a:prstGeom>
        </p:spPr>
      </p:pic>
      <p:pic>
        <p:nvPicPr>
          <p:cNvPr id="5" name="Picture 4">
            <a:extLst>
              <a:ext uri="{FF2B5EF4-FFF2-40B4-BE49-F238E27FC236}">
                <a16:creationId xmlns:a16="http://schemas.microsoft.com/office/drawing/2014/main" id="{7DF0999B-CE6F-8008-86B2-BA6695FF5C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3396655"/>
            <a:ext cx="12192000" cy="711696"/>
          </a:xfrm>
          <a:prstGeom prst="rect">
            <a:avLst/>
          </a:prstGeom>
        </p:spPr>
      </p:pic>
      <p:pic>
        <p:nvPicPr>
          <p:cNvPr id="6" name="Picture 5">
            <a:extLst>
              <a:ext uri="{FF2B5EF4-FFF2-40B4-BE49-F238E27FC236}">
                <a16:creationId xmlns:a16="http://schemas.microsoft.com/office/drawing/2014/main" id="{9D308238-DF5D-DD56-5BC9-54F723A882C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866859"/>
            <a:ext cx="12192000" cy="1902004"/>
          </a:xfrm>
          <a:prstGeom prst="rect">
            <a:avLst/>
          </a:prstGeom>
        </p:spPr>
      </p:pic>
      <p:pic>
        <p:nvPicPr>
          <p:cNvPr id="7" name="Picture 2" descr="Premium Background Checks - CheckPoint Screening">
            <a:hlinkClick r:id="rId5" action="ppaction://hlinksldjump"/>
            <a:extLst>
              <a:ext uri="{FF2B5EF4-FFF2-40B4-BE49-F238E27FC236}">
                <a16:creationId xmlns:a16="http://schemas.microsoft.com/office/drawing/2014/main" id="{7FB7B2C6-2169-73F7-CF5C-29EC6DA5C5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0523" y="6588218"/>
            <a:ext cx="529770" cy="2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15</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3785652"/>
          </a:xfrm>
          <a:prstGeom prst="rect">
            <a:avLst/>
          </a:prstGeom>
          <a:noFill/>
        </p:spPr>
        <p:txBody>
          <a:bodyPr wrap="square">
            <a:spAutoFit/>
          </a:bodyPr>
          <a:lstStyle/>
          <a:p>
            <a:r>
              <a:rPr lang="en-US" sz="2400" dirty="0">
                <a:solidFill>
                  <a:srgbClr val="0070C0"/>
                </a:solidFill>
              </a:rPr>
              <a:t>7. What is an infection?</a:t>
            </a:r>
          </a:p>
          <a:p>
            <a:r>
              <a:rPr lang="en-US" sz="2400" dirty="0"/>
              <a:t>An infection is the process in which bacteria, viruses, fungi and other microorganisms enter the body</a:t>
            </a:r>
          </a:p>
          <a:p>
            <a:r>
              <a:rPr lang="en-US" sz="2400" dirty="0">
                <a:solidFill>
                  <a:srgbClr val="0070C0"/>
                </a:solidFill>
              </a:rPr>
              <a:t>8. Describe how regular check-ups can help you maintain a healthy body.</a:t>
            </a:r>
          </a:p>
          <a:p>
            <a:r>
              <a:rPr lang="en-US" sz="2400" dirty="0"/>
              <a:t>Regular health check-ups can help detect health problems before they start or become serious.</a:t>
            </a:r>
          </a:p>
          <a:p>
            <a:r>
              <a:rPr lang="en-US" sz="2400" dirty="0">
                <a:solidFill>
                  <a:srgbClr val="0070C0"/>
                </a:solidFill>
              </a:rPr>
              <a:t>9. List three types of tests or screenings that can help detect health problems early.</a:t>
            </a:r>
          </a:p>
          <a:p>
            <a:r>
              <a:rPr lang="en-US" sz="2400" dirty="0"/>
              <a:t>Tests such as pap smears, prostate checks, blood tests, mammograms and hearing tests.</a:t>
            </a:r>
          </a:p>
          <a:p>
            <a:r>
              <a:rPr lang="en-US" sz="2400" dirty="0">
                <a:solidFill>
                  <a:srgbClr val="0070C0"/>
                </a:solidFill>
              </a:rPr>
              <a:t>10. Explain why it is important to have an understanding of your family history.</a:t>
            </a:r>
          </a:p>
          <a:p>
            <a:r>
              <a:rPr lang="en-US" sz="2400" dirty="0"/>
              <a:t>Your family history and genetics can influence your risk of developing illnesses such as heart disease, stroke, diabetes and cancer. Knowing your family history can help you reduce your risk of </a:t>
            </a:r>
          </a:p>
          <a:p>
            <a:r>
              <a:rPr lang="en-US" sz="2400" dirty="0"/>
              <a:t>developing health problems by making healthy lifestyle choices and regular check ups.</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B38EFE2-AA0C-7D8C-1C32-402AF1D6DF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2275793"/>
            <a:ext cx="12192000" cy="435886"/>
          </a:xfrm>
          <a:prstGeom prst="rect">
            <a:avLst/>
          </a:prstGeom>
        </p:spPr>
      </p:pic>
      <p:pic>
        <p:nvPicPr>
          <p:cNvPr id="5" name="Picture 4">
            <a:extLst>
              <a:ext uri="{FF2B5EF4-FFF2-40B4-BE49-F238E27FC236}">
                <a16:creationId xmlns:a16="http://schemas.microsoft.com/office/drawing/2014/main" id="{179AE2C8-B915-D777-504F-E05188C8DE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700" y="1523309"/>
            <a:ext cx="12192000" cy="435886"/>
          </a:xfrm>
          <a:prstGeom prst="rect">
            <a:avLst/>
          </a:prstGeom>
        </p:spPr>
      </p:pic>
      <p:pic>
        <p:nvPicPr>
          <p:cNvPr id="6" name="Picture 5">
            <a:extLst>
              <a:ext uri="{FF2B5EF4-FFF2-40B4-BE49-F238E27FC236}">
                <a16:creationId xmlns:a16="http://schemas.microsoft.com/office/drawing/2014/main" id="{07553CDE-3FD6-DB4C-EF75-D43C110E239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700" y="2993113"/>
            <a:ext cx="12192000" cy="435886"/>
          </a:xfrm>
          <a:prstGeom prst="rect">
            <a:avLst/>
          </a:prstGeom>
        </p:spPr>
      </p:pic>
      <p:pic>
        <p:nvPicPr>
          <p:cNvPr id="7" name="Picture 6">
            <a:extLst>
              <a:ext uri="{FF2B5EF4-FFF2-40B4-BE49-F238E27FC236}">
                <a16:creationId xmlns:a16="http://schemas.microsoft.com/office/drawing/2014/main" id="{ACFF809F-C993-59CC-B9A7-C3430FB182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703" y="3729486"/>
            <a:ext cx="12192000" cy="1192718"/>
          </a:xfrm>
          <a:prstGeom prst="rect">
            <a:avLst/>
          </a:prstGeom>
        </p:spPr>
      </p:pic>
      <p:pic>
        <p:nvPicPr>
          <p:cNvPr id="9" name="Picture 2" descr="Premium Background Checks - CheckPoint Screening">
            <a:hlinkClick r:id="rId5" action="ppaction://hlinksldjump"/>
            <a:extLst>
              <a:ext uri="{FF2B5EF4-FFF2-40B4-BE49-F238E27FC236}">
                <a16:creationId xmlns:a16="http://schemas.microsoft.com/office/drawing/2014/main" id="{39FB627B-FB12-49AC-C100-0E5FDC1D5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40523" y="6588218"/>
            <a:ext cx="529770" cy="2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8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47172"/>
            <a:ext cx="12192000" cy="787742"/>
          </a:xfrm>
        </p:spPr>
        <p:txBody>
          <a:bodyPr>
            <a:normAutofit fontScale="90000"/>
          </a:bodyPr>
          <a:lstStyle/>
          <a:p>
            <a:r>
              <a:rPr lang="en-US" dirty="0"/>
              <a:t>Using and sharing information about healthy </a:t>
            </a:r>
            <a:br>
              <a:rPr lang="en-US" dirty="0"/>
            </a:br>
            <a:r>
              <a:rPr lang="en-US" dirty="0"/>
              <a:t>functioning of the body</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873014"/>
            <a:ext cx="12192000" cy="5170646"/>
          </a:xfrm>
          <a:prstGeom prst="rect">
            <a:avLst/>
          </a:prstGeom>
          <a:noFill/>
        </p:spPr>
        <p:txBody>
          <a:bodyPr wrap="square">
            <a:spAutoFit/>
          </a:bodyPr>
          <a:lstStyle/>
          <a:p>
            <a:r>
              <a:rPr lang="en-US" sz="2200" b="1" dirty="0"/>
              <a:t>Importance of Health Knowledge:</a:t>
            </a:r>
            <a:endParaRPr lang="en-US" sz="2200" dirty="0"/>
          </a:p>
          <a:p>
            <a:pPr marL="342900" indent="-342900">
              <a:buFont typeface="Arial" panose="020B0604020202020204" pitchFamily="34" charset="0"/>
              <a:buChar char="•"/>
            </a:pPr>
            <a:r>
              <a:rPr lang="en-US" sz="2200" dirty="0"/>
              <a:t>Vital for health service professionals to ensure quality patient care.</a:t>
            </a:r>
          </a:p>
          <a:p>
            <a:pPr marL="342900" indent="-342900">
              <a:buFont typeface="Arial" panose="020B0604020202020204" pitchFamily="34" charset="0"/>
              <a:buChar char="•"/>
            </a:pPr>
            <a:r>
              <a:rPr lang="en-US" sz="2200" dirty="0"/>
              <a:t>Factors contributing to a healthy body include diet, physical activity, lifestyle choices, and regular medical check-ups.</a:t>
            </a:r>
          </a:p>
          <a:p>
            <a:r>
              <a:rPr lang="en-US" sz="2200" b="1" dirty="0"/>
              <a:t>Strategies for Maintaining Mental and Physical Health:</a:t>
            </a:r>
            <a:r>
              <a:rPr lang="en-US" sz="2200" dirty="0"/>
              <a:t> </a:t>
            </a:r>
            <a:r>
              <a:rPr lang="en-US" sz="2200" b="1" dirty="0"/>
              <a:t>Maintaining Social Interaction:</a:t>
            </a:r>
          </a:p>
          <a:p>
            <a:pPr marL="342900" indent="-342900">
              <a:buFont typeface="Arial" panose="020B0604020202020204" pitchFamily="34" charset="0"/>
              <a:buChar char="•"/>
            </a:pPr>
            <a:r>
              <a:rPr lang="en-US" sz="2200" dirty="0"/>
              <a:t>Crucial for psychological well-being as people age, become ill, or face disabilities.</a:t>
            </a:r>
          </a:p>
          <a:p>
            <a:pPr marL="342900" indent="-342900">
              <a:buFont typeface="Arial" panose="020B0604020202020204" pitchFamily="34" charset="0"/>
              <a:buChar char="•"/>
            </a:pPr>
            <a:r>
              <a:rPr lang="en-US" sz="2200" dirty="0"/>
              <a:t>Loss of social networks may lead to isolation and decreased confidence.</a:t>
            </a:r>
          </a:p>
          <a:p>
            <a:pPr marL="342900" indent="-342900">
              <a:buFont typeface="Arial" panose="020B0604020202020204" pitchFamily="34" charset="0"/>
              <a:buChar char="•"/>
            </a:pPr>
            <a:r>
              <a:rPr lang="en-US" sz="2200" dirty="0"/>
              <a:t>Encouragement to engage in social activities is essential.</a:t>
            </a:r>
          </a:p>
          <a:p>
            <a:pPr marL="342900" indent="-342900">
              <a:buFont typeface="Arial" panose="020B0604020202020204" pitchFamily="34" charset="0"/>
              <a:buChar char="•"/>
            </a:pPr>
            <a:r>
              <a:rPr lang="en-US" sz="2200" dirty="0"/>
              <a:t>Difficulties in socializing not limited to the elderly; young people may also face challenges.</a:t>
            </a:r>
          </a:p>
          <a:p>
            <a:r>
              <a:rPr lang="en-US" sz="2200" b="1" dirty="0"/>
              <a:t>Health Professional Support:</a:t>
            </a:r>
            <a:endParaRPr lang="en-US" sz="2200" dirty="0"/>
          </a:p>
          <a:p>
            <a:pPr marL="342900" indent="-342900">
              <a:buFont typeface="Arial" panose="020B0604020202020204" pitchFamily="34" charset="0"/>
              <a:buChar char="•"/>
            </a:pPr>
            <a:r>
              <a:rPr lang="en-US" sz="2200" dirty="0"/>
              <a:t>Assisting Patients in Social Interaction:</a:t>
            </a:r>
          </a:p>
          <a:p>
            <a:pPr marL="342900" indent="-342900">
              <a:buFont typeface="Arial" panose="020B0604020202020204" pitchFamily="34" charset="0"/>
              <a:buChar char="•"/>
            </a:pPr>
            <a:r>
              <a:rPr lang="en-US" sz="2200" dirty="0"/>
              <a:t>Seek opportunities for patients to meet new people.</a:t>
            </a:r>
          </a:p>
          <a:p>
            <a:pPr marL="342900" indent="-342900">
              <a:buFont typeface="Arial" panose="020B0604020202020204" pitchFamily="34" charset="0"/>
              <a:buChar char="•"/>
            </a:pPr>
            <a:r>
              <a:rPr lang="en-US" sz="2200" dirty="0"/>
              <a:t>Encourage patients to engage in social activities.</a:t>
            </a:r>
          </a:p>
          <a:p>
            <a:pPr marL="342900" indent="-342900">
              <a:buFont typeface="Arial" panose="020B0604020202020204" pitchFamily="34" charset="0"/>
              <a:buChar char="•"/>
            </a:pPr>
            <a:r>
              <a:rPr lang="en-US" sz="2200" dirty="0"/>
              <a:t>Ensure accessibility to activities for patients.</a:t>
            </a:r>
          </a:p>
          <a:p>
            <a:pPr marL="342900" indent="-342900">
              <a:buFont typeface="Arial" panose="020B0604020202020204" pitchFamily="34" charset="0"/>
              <a:buChar char="•"/>
            </a:pPr>
            <a:r>
              <a:rPr lang="en-US" sz="2200" dirty="0"/>
              <a:t>Develop care plans tailored to patients' social interaction needs.</a:t>
            </a:r>
          </a:p>
        </p:txBody>
      </p:sp>
      <p:sp>
        <p:nvSpPr>
          <p:cNvPr id="4" name="Action Button: Return 3">
            <a:hlinkClick r:id="rId3" action="ppaction://hlinksldjump" highlightClick="1"/>
            <a:extLst>
              <a:ext uri="{FF2B5EF4-FFF2-40B4-BE49-F238E27FC236}">
                <a16:creationId xmlns:a16="http://schemas.microsoft.com/office/drawing/2014/main" id="{024E2A36-0F72-7E75-D27D-B18E0B21A6AB}"/>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96623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47172"/>
            <a:ext cx="12192000" cy="787742"/>
          </a:xfrm>
        </p:spPr>
        <p:txBody>
          <a:bodyPr>
            <a:normAutofit fontScale="90000"/>
          </a:bodyPr>
          <a:lstStyle/>
          <a:p>
            <a:r>
              <a:rPr lang="en-US" dirty="0"/>
              <a:t>Using and sharing information about healthy </a:t>
            </a:r>
            <a:br>
              <a:rPr lang="en-US" dirty="0"/>
            </a:br>
            <a:r>
              <a:rPr lang="en-US" dirty="0"/>
              <a:t>functioning of the body</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873014"/>
            <a:ext cx="12192000" cy="5170646"/>
          </a:xfrm>
          <a:prstGeom prst="rect">
            <a:avLst/>
          </a:prstGeom>
          <a:noFill/>
        </p:spPr>
        <p:txBody>
          <a:bodyPr wrap="square">
            <a:spAutoFit/>
          </a:bodyPr>
          <a:lstStyle/>
          <a:p>
            <a:r>
              <a:rPr lang="en-US" sz="2200" b="1" dirty="0"/>
              <a:t>Development of Care Plans:</a:t>
            </a:r>
          </a:p>
          <a:p>
            <a:pPr marL="342900" indent="-342900">
              <a:buFont typeface="Arial" panose="020B0604020202020204" pitchFamily="34" charset="0"/>
              <a:buChar char="•"/>
            </a:pPr>
            <a:r>
              <a:rPr lang="en-US" sz="2200" dirty="0"/>
              <a:t>Essential for providing ongoing care to patients, ensuring they maintain overall health.</a:t>
            </a:r>
          </a:p>
          <a:p>
            <a:pPr marL="342900" indent="-342900">
              <a:buFont typeface="Arial" panose="020B0604020202020204" pitchFamily="34" charset="0"/>
              <a:buChar char="•"/>
            </a:pPr>
            <a:r>
              <a:rPr lang="en-US" sz="2200" dirty="0"/>
              <a:t>Can be short or long term, comprising information, checklists, or instructions.</a:t>
            </a:r>
          </a:p>
          <a:p>
            <a:r>
              <a:rPr lang="en-US" sz="2200" b="1" dirty="0"/>
              <a:t>Components of a Care Plan:</a:t>
            </a:r>
          </a:p>
          <a:p>
            <a:pPr marL="342900" indent="-342900">
              <a:buFont typeface="Arial" panose="020B0604020202020204" pitchFamily="34" charset="0"/>
              <a:buChar char="•"/>
            </a:pPr>
            <a:r>
              <a:rPr lang="en-US" sz="2200" b="1" dirty="0"/>
              <a:t>Medical Check-ups: </a:t>
            </a:r>
            <a:r>
              <a:rPr lang="en-US" sz="2200" dirty="0"/>
              <a:t>Schedule regular check-ups for monitoring health status.</a:t>
            </a:r>
          </a:p>
          <a:p>
            <a:pPr marL="342900" indent="-342900">
              <a:buFont typeface="Arial" panose="020B0604020202020204" pitchFamily="34" charset="0"/>
              <a:buChar char="•"/>
            </a:pPr>
            <a:r>
              <a:rPr lang="en-US" sz="2200" b="1" dirty="0"/>
              <a:t>Exercise Routine or Recommendations: </a:t>
            </a:r>
            <a:r>
              <a:rPr lang="en-US" sz="2200" dirty="0"/>
              <a:t>Include tailored exercise plans or general recommendations.</a:t>
            </a:r>
          </a:p>
          <a:p>
            <a:pPr marL="342900" indent="-342900">
              <a:buFont typeface="Arial" panose="020B0604020202020204" pitchFamily="34" charset="0"/>
              <a:buChar char="•"/>
            </a:pPr>
            <a:r>
              <a:rPr lang="en-US" sz="2200" b="1" dirty="0"/>
              <a:t>Mental Stimulation Activities: </a:t>
            </a:r>
            <a:r>
              <a:rPr lang="en-US" sz="2200" dirty="0"/>
              <a:t>Offer activities to keep the mind engaged and stimulated.</a:t>
            </a:r>
          </a:p>
          <a:p>
            <a:pPr marL="342900" indent="-342900">
              <a:buFont typeface="Arial" panose="020B0604020202020204" pitchFamily="34" charset="0"/>
              <a:buChar char="•"/>
            </a:pPr>
            <a:r>
              <a:rPr lang="en-US" sz="2200" b="1" dirty="0"/>
              <a:t>Support for Healthy Lifestyle Choices: </a:t>
            </a:r>
            <a:r>
              <a:rPr lang="en-US" sz="2200" dirty="0"/>
              <a:t>Provide guidance on quitting smoking and making healthy lifestyle decisions.</a:t>
            </a:r>
          </a:p>
          <a:p>
            <a:pPr marL="342900" indent="-342900">
              <a:buFont typeface="Arial" panose="020B0604020202020204" pitchFamily="34" charset="0"/>
              <a:buChar char="•"/>
            </a:pPr>
            <a:r>
              <a:rPr lang="en-US" sz="2200" b="1" dirty="0"/>
              <a:t>Healthy Diet Strategies: </a:t>
            </a:r>
            <a:r>
              <a:rPr lang="en-US" sz="2200" dirty="0"/>
              <a:t>Offer strategies for maintaining a nutritious diet.</a:t>
            </a:r>
          </a:p>
          <a:p>
            <a:pPr marL="342900" indent="-342900">
              <a:buFont typeface="Arial" panose="020B0604020202020204" pitchFamily="34" charset="0"/>
              <a:buChar char="•"/>
            </a:pPr>
            <a:r>
              <a:rPr lang="en-US" sz="2200" b="1" dirty="0"/>
              <a:t>Medication Management: </a:t>
            </a:r>
            <a:r>
              <a:rPr lang="en-US" sz="2200" dirty="0"/>
              <a:t>Assist patients in organizing and tracking their medication intake.</a:t>
            </a:r>
          </a:p>
          <a:p>
            <a:pPr marL="342900" indent="-342900">
              <a:buFont typeface="Arial" panose="020B0604020202020204" pitchFamily="34" charset="0"/>
              <a:buChar char="•"/>
            </a:pPr>
            <a:r>
              <a:rPr lang="en-US" sz="2200" b="1" dirty="0"/>
              <a:t>Social Engagement Strategies: </a:t>
            </a:r>
            <a:r>
              <a:rPr lang="en-US" sz="2200" dirty="0"/>
              <a:t>Encourage participation in social activities and meeting new people.</a:t>
            </a:r>
          </a:p>
          <a:p>
            <a:pPr marL="342900" indent="-342900">
              <a:buFont typeface="Arial" panose="020B0604020202020204" pitchFamily="34" charset="0"/>
              <a:buChar char="•"/>
            </a:pPr>
            <a:r>
              <a:rPr lang="en-US" sz="2200" b="1" dirty="0"/>
              <a:t>Alcohol Consumption Guidance: </a:t>
            </a:r>
            <a:r>
              <a:rPr lang="en-US" sz="2200" dirty="0"/>
              <a:t>Provide information and recommendations regarding alcohol intake.</a:t>
            </a:r>
          </a:p>
          <a:p>
            <a:pPr marL="342900" indent="-342900">
              <a:buFont typeface="Arial" panose="020B0604020202020204" pitchFamily="34" charset="0"/>
              <a:buChar char="•"/>
            </a:pPr>
            <a:r>
              <a:rPr lang="en-US" sz="2200" b="1" dirty="0"/>
              <a:t>Health Education Materials: </a:t>
            </a:r>
            <a:r>
              <a:rPr lang="en-US" sz="2200" dirty="0"/>
              <a:t>Distribute pamphlets and brochures on relevant health topics for patient education.</a:t>
            </a:r>
          </a:p>
        </p:txBody>
      </p:sp>
      <p:sp>
        <p:nvSpPr>
          <p:cNvPr id="4" name="Action Button: Return 3">
            <a:hlinkClick r:id="rId3" action="ppaction://hlinksldjump" highlightClick="1"/>
            <a:extLst>
              <a:ext uri="{FF2B5EF4-FFF2-40B4-BE49-F238E27FC236}">
                <a16:creationId xmlns:a16="http://schemas.microsoft.com/office/drawing/2014/main" id="{575548D2-7EE8-9B33-C437-9DB8324CA4EA}"/>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3140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3274"/>
            <a:ext cx="9120874" cy="787742"/>
          </a:xfrm>
        </p:spPr>
        <p:txBody>
          <a:bodyPr>
            <a:normAutofit fontScale="90000"/>
          </a:bodyPr>
          <a:lstStyle/>
          <a:p>
            <a:r>
              <a:rPr lang="en-AU" dirty="0"/>
              <a:t>The  lymphatic and immune system</a:t>
            </a:r>
            <a:br>
              <a:rPr lang="en-AU" dirty="0"/>
            </a:br>
            <a:r>
              <a:rPr lang="en-US" sz="2700" dirty="0"/>
              <a:t>Structure of the lymphatic system: Lymphatic vessels </a:t>
            </a:r>
            <a:endParaRPr lang="en-AU" sz="2700" dirty="0"/>
          </a:p>
        </p:txBody>
      </p:sp>
      <p:pic>
        <p:nvPicPr>
          <p:cNvPr id="47108" name="Picture 4">
            <a:extLst>
              <a:ext uri="{FF2B5EF4-FFF2-40B4-BE49-F238E27FC236}">
                <a16:creationId xmlns:a16="http://schemas.microsoft.com/office/drawing/2014/main" id="{D4F22B71-FA4E-1265-A8F0-851431014BA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51900" y="0"/>
            <a:ext cx="3340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470A10-3DAF-FB0F-D076-A6EE26FECAD7}"/>
              </a:ext>
            </a:extLst>
          </p:cNvPr>
          <p:cNvSpPr txBox="1"/>
          <p:nvPr/>
        </p:nvSpPr>
        <p:spPr>
          <a:xfrm>
            <a:off x="-1" y="692692"/>
            <a:ext cx="9710057" cy="6186309"/>
          </a:xfrm>
          <a:prstGeom prst="rect">
            <a:avLst/>
          </a:prstGeom>
          <a:noFill/>
        </p:spPr>
        <p:txBody>
          <a:bodyPr wrap="square">
            <a:spAutoFit/>
          </a:bodyPr>
          <a:lstStyle/>
          <a:p>
            <a:pPr marL="342900" indent="-342900">
              <a:buFont typeface="Courier New" panose="02070309020205020404" pitchFamily="49" charset="0"/>
              <a:buChar char="o"/>
            </a:pPr>
            <a:r>
              <a:rPr lang="en-US" sz="2200" dirty="0"/>
              <a:t>Blood circulation involves exchanges of nutrients, wastes, and gases with interstitial fluid outside cells.</a:t>
            </a:r>
          </a:p>
          <a:p>
            <a:pPr marL="342900" indent="-342900">
              <a:buFont typeface="Courier New" panose="02070309020205020404" pitchFamily="49" charset="0"/>
              <a:buChar char="o"/>
            </a:pPr>
            <a:r>
              <a:rPr lang="en-US" sz="2200" b="1" dirty="0"/>
              <a:t>Interstitial fluid </a:t>
            </a:r>
            <a:r>
              <a:rPr lang="en-US" sz="2200" dirty="0"/>
              <a:t>contains various substances: amino acids, sugars, and fatty acids. Capillaries push fluid out of tissues into the bloodstream, leaving behind interstitial fluid. Failure to return leaked fluid and proteins to the cardiovascular system can lead to</a:t>
            </a:r>
            <a:r>
              <a:rPr lang="en-US" sz="2200" b="1" dirty="0"/>
              <a:t> edema </a:t>
            </a:r>
            <a:r>
              <a:rPr lang="en-US" sz="2200" dirty="0"/>
              <a:t>(swelling).</a:t>
            </a:r>
          </a:p>
          <a:p>
            <a:pPr marL="342900" indent="-342900">
              <a:buFont typeface="Courier New" panose="02070309020205020404" pitchFamily="49" charset="0"/>
              <a:buChar char="o"/>
            </a:pPr>
            <a:r>
              <a:rPr lang="en-US" sz="2200" dirty="0"/>
              <a:t>The lymphatic system acts as a drainage system, collecting excess tissue fluid (</a:t>
            </a:r>
            <a:r>
              <a:rPr lang="en-US" sz="2200" b="1" dirty="0"/>
              <a:t>lymph</a:t>
            </a:r>
            <a:r>
              <a:rPr lang="en-US" sz="2200" dirty="0"/>
              <a:t>) and returning it to the blood. Lymphatic vessels form a one-way system transporting lymph towards the heart.</a:t>
            </a:r>
          </a:p>
          <a:p>
            <a:pPr marL="342900" indent="-342900">
              <a:buFont typeface="Courier New" panose="02070309020205020404" pitchFamily="49" charset="0"/>
              <a:buChar char="o"/>
            </a:pPr>
            <a:r>
              <a:rPr lang="en-US" sz="2200" b="1" dirty="0"/>
              <a:t>Lymph capillaries</a:t>
            </a:r>
            <a:r>
              <a:rPr lang="en-US" sz="2200" dirty="0"/>
              <a:t>, found in connective tissue, allow fluid flow but can also permit bacteria, proteins, and cancer cells to enter.</a:t>
            </a:r>
          </a:p>
          <a:p>
            <a:pPr marL="342900" indent="-342900">
              <a:buFont typeface="Courier New" panose="02070309020205020404" pitchFamily="49" charset="0"/>
              <a:buChar char="o"/>
            </a:pPr>
            <a:r>
              <a:rPr lang="en-US" sz="2200" dirty="0"/>
              <a:t>Lymph nodes filter potentially harmful cells from lymph.</a:t>
            </a:r>
          </a:p>
          <a:p>
            <a:pPr marL="342900" indent="-342900">
              <a:buFont typeface="Courier New" panose="02070309020205020404" pitchFamily="49" charset="0"/>
              <a:buChar char="o"/>
            </a:pPr>
            <a:r>
              <a:rPr lang="en-US" sz="2200" dirty="0"/>
              <a:t>Lymph is transported through lymphatic vessels to the cardiovascular system via two ducts:</a:t>
            </a:r>
          </a:p>
          <a:p>
            <a:pPr marL="457200" indent="-457200">
              <a:buFont typeface="+mj-lt"/>
              <a:buAutoNum type="arabicPeriod"/>
            </a:pPr>
            <a:r>
              <a:rPr lang="en-US" sz="2200" dirty="0"/>
              <a:t>The right lymphatic duct drains lymph from the right arm and head into the subclavian vein.</a:t>
            </a:r>
          </a:p>
          <a:p>
            <a:pPr marL="457200" indent="-457200">
              <a:buFont typeface="+mj-lt"/>
              <a:buAutoNum type="arabicPeriod"/>
            </a:pPr>
            <a:r>
              <a:rPr lang="en-US" sz="2200" dirty="0"/>
              <a:t>The thoracic duct receives lymph from the rest of the body and drains into the subclavian vein.</a:t>
            </a:r>
          </a:p>
        </p:txBody>
      </p:sp>
      <p:sp>
        <p:nvSpPr>
          <p:cNvPr id="4" name="Action Button: Return 3">
            <a:hlinkClick r:id="rId5" action="ppaction://hlinksldjump" highlightClick="1"/>
            <a:extLst>
              <a:ext uri="{FF2B5EF4-FFF2-40B4-BE49-F238E27FC236}">
                <a16:creationId xmlns:a16="http://schemas.microsoft.com/office/drawing/2014/main" id="{C8955780-E0FB-718C-2540-663D33BF2F72}"/>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10010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DD65FC1-84C8-9D44-A4B1-A031CEF4D3E8}"/>
              </a:ext>
            </a:extLst>
          </p:cNvPr>
          <p:cNvPicPr>
            <a:picLocks noChangeAspect="1"/>
          </p:cNvPicPr>
          <p:nvPr/>
        </p:nvPicPr>
        <p:blipFill>
          <a:blip r:embed="rId2"/>
          <a:stretch>
            <a:fillRect/>
          </a:stretch>
        </p:blipFill>
        <p:spPr>
          <a:xfrm>
            <a:off x="20455" y="0"/>
            <a:ext cx="12151089" cy="6858001"/>
          </a:xfrm>
          <a:prstGeom prst="rect">
            <a:avLst/>
          </a:prstGeom>
        </p:spPr>
      </p:pic>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0" y="705463"/>
            <a:ext cx="12192000" cy="707886"/>
          </a:xfrm>
          <a:prstGeom prst="rect">
            <a:avLst/>
          </a:prstGeom>
          <a:noFill/>
        </p:spPr>
        <p:txBody>
          <a:bodyPr wrap="square">
            <a:spAutoFit/>
          </a:bodyPr>
          <a:lstStyle/>
          <a:p>
            <a:r>
              <a:rPr lang="en-US" sz="2000" dirty="0">
                <a:solidFill>
                  <a:srgbClr val="0070C0"/>
                </a:solidFill>
              </a:rPr>
              <a:t>Using your knowledge of the body systems and ways to maintain a healthy functioning body </a:t>
            </a:r>
          </a:p>
          <a:p>
            <a:r>
              <a:rPr lang="en-US" sz="2000" dirty="0">
                <a:solidFill>
                  <a:srgbClr val="0070C0"/>
                </a:solidFill>
              </a:rPr>
              <a:t>read the following case study and answer the questions below</a:t>
            </a:r>
          </a:p>
        </p:txBody>
      </p:sp>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2100512" y="54179"/>
            <a:ext cx="8481262" cy="840266"/>
          </a:xfrm>
        </p:spPr>
        <p:txBody>
          <a:bodyPr>
            <a:normAutofit/>
          </a:bodyPr>
          <a:lstStyle/>
          <a:p>
            <a:r>
              <a:rPr lang="en-US" dirty="0"/>
              <a:t>13. Case study - use your knowledge </a:t>
            </a:r>
            <a:endParaRPr lang="en-AU" dirty="0"/>
          </a:p>
        </p:txBody>
      </p:sp>
      <p:sp>
        <p:nvSpPr>
          <p:cNvPr id="10" name="TextBox 9">
            <a:extLst>
              <a:ext uri="{FF2B5EF4-FFF2-40B4-BE49-F238E27FC236}">
                <a16:creationId xmlns:a16="http://schemas.microsoft.com/office/drawing/2014/main" id="{EBFEB76C-D189-5787-32B9-A566EF5706BA}"/>
              </a:ext>
            </a:extLst>
          </p:cNvPr>
          <p:cNvSpPr txBox="1"/>
          <p:nvPr/>
        </p:nvSpPr>
        <p:spPr>
          <a:xfrm>
            <a:off x="0" y="1447349"/>
            <a:ext cx="12192000" cy="2862322"/>
          </a:xfrm>
          <a:prstGeom prst="rect">
            <a:avLst/>
          </a:prstGeom>
          <a:noFill/>
          <a:ln w="3175">
            <a:solidFill>
              <a:schemeClr val="tx1"/>
            </a:solidFill>
          </a:ln>
        </p:spPr>
        <p:txBody>
          <a:bodyPr wrap="square" numCol="1">
            <a:spAutoFit/>
          </a:bodyPr>
          <a:lstStyle/>
          <a:p>
            <a:r>
              <a:rPr lang="en-US" dirty="0">
                <a:solidFill>
                  <a:srgbClr val="0070C0"/>
                </a:solidFill>
              </a:rPr>
              <a:t>Case Study:</a:t>
            </a:r>
          </a:p>
          <a:p>
            <a:r>
              <a:rPr lang="en-US" dirty="0">
                <a:solidFill>
                  <a:srgbClr val="0070C0"/>
                </a:solidFill>
              </a:rPr>
              <a:t>Clara is a home and community care worker. Clara visits </a:t>
            </a:r>
            <a:r>
              <a:rPr lang="en-US" dirty="0" err="1">
                <a:solidFill>
                  <a:srgbClr val="0070C0"/>
                </a:solidFill>
              </a:rPr>
              <a:t>Mrs</a:t>
            </a:r>
            <a:r>
              <a:rPr lang="en-US" dirty="0">
                <a:solidFill>
                  <a:srgbClr val="0070C0"/>
                </a:solidFill>
              </a:rPr>
              <a:t> Ashton twice a week to monitor her health and to assist with basic household tasks. The next time Clara visits </a:t>
            </a:r>
            <a:r>
              <a:rPr lang="en-US" dirty="0" err="1">
                <a:solidFill>
                  <a:srgbClr val="0070C0"/>
                </a:solidFill>
              </a:rPr>
              <a:t>Mrs</a:t>
            </a:r>
            <a:r>
              <a:rPr lang="en-US" dirty="0">
                <a:solidFill>
                  <a:srgbClr val="0070C0"/>
                </a:solidFill>
              </a:rPr>
              <a:t> Ashton she tells her that she doesn’t really go outside anymore and mostly stays indoors and watches television. She then tells her that she always seems to be suffering from a cold, sore throat and her muscles feel very weak. She has recently been for a bone density test and the doctor indicated that she is continuing to lose bone mass. She doesn’t understand why this is the case as she is taking calcium supplements and is drinking plenty of milk. </a:t>
            </a:r>
            <a:r>
              <a:rPr lang="en-US" dirty="0" err="1">
                <a:solidFill>
                  <a:srgbClr val="0070C0"/>
                </a:solidFill>
              </a:rPr>
              <a:t>Mrs</a:t>
            </a:r>
            <a:r>
              <a:rPr lang="en-US" dirty="0">
                <a:solidFill>
                  <a:srgbClr val="0070C0"/>
                </a:solidFill>
              </a:rPr>
              <a:t> Ashton then begins to tell Clara that she is having trouble sleeping and feels very lonely but she still keeps in contact with a few friends on the phone. She is able to still drive a car and is able to get to the shopping </a:t>
            </a:r>
            <a:r>
              <a:rPr lang="en-US" dirty="0" err="1">
                <a:solidFill>
                  <a:srgbClr val="0070C0"/>
                </a:solidFill>
              </a:rPr>
              <a:t>centre</a:t>
            </a:r>
            <a:r>
              <a:rPr lang="en-US" dirty="0">
                <a:solidFill>
                  <a:srgbClr val="0070C0"/>
                </a:solidFill>
              </a:rPr>
              <a:t> to do her grocery shopping once a week. Clara asks </a:t>
            </a:r>
            <a:r>
              <a:rPr lang="en-US" dirty="0" err="1">
                <a:solidFill>
                  <a:srgbClr val="0070C0"/>
                </a:solidFill>
              </a:rPr>
              <a:t>Mrs</a:t>
            </a:r>
            <a:r>
              <a:rPr lang="en-US" dirty="0">
                <a:solidFill>
                  <a:srgbClr val="0070C0"/>
                </a:solidFill>
              </a:rPr>
              <a:t> Ashton about her diet and what she eats on a regular basis. She says she eats lots of fruit, loves sweet biscuits, drinks 4 cups of coffee a day and has one cigarette a week. </a:t>
            </a:r>
            <a:endParaRPr lang="en-AU" dirty="0">
              <a:solidFill>
                <a:srgbClr val="0070C0"/>
              </a:solidFill>
            </a:endParaRPr>
          </a:p>
        </p:txBody>
      </p:sp>
      <p:sp>
        <p:nvSpPr>
          <p:cNvPr id="3" name="TextBox 2">
            <a:extLst>
              <a:ext uri="{FF2B5EF4-FFF2-40B4-BE49-F238E27FC236}">
                <a16:creationId xmlns:a16="http://schemas.microsoft.com/office/drawing/2014/main" id="{B65AC3BB-56AA-231D-BEDC-77FBFC12DE2D}"/>
              </a:ext>
            </a:extLst>
          </p:cNvPr>
          <p:cNvSpPr txBox="1"/>
          <p:nvPr/>
        </p:nvSpPr>
        <p:spPr>
          <a:xfrm>
            <a:off x="20455" y="4278387"/>
            <a:ext cx="12151089" cy="2585323"/>
          </a:xfrm>
          <a:prstGeom prst="rect">
            <a:avLst/>
          </a:prstGeom>
          <a:noFill/>
        </p:spPr>
        <p:txBody>
          <a:bodyPr wrap="square" rtlCol="0">
            <a:spAutoFit/>
          </a:bodyPr>
          <a:lstStyle/>
          <a:p>
            <a:r>
              <a:rPr lang="en-US" dirty="0">
                <a:solidFill>
                  <a:srgbClr val="0070C0"/>
                </a:solidFill>
              </a:rPr>
              <a:t>Questions: </a:t>
            </a:r>
          </a:p>
          <a:p>
            <a:r>
              <a:rPr lang="en-US" dirty="0">
                <a:solidFill>
                  <a:srgbClr val="0070C0"/>
                </a:solidFill>
              </a:rPr>
              <a:t>1. Identify the body systems that would be affected and may be contributing to </a:t>
            </a:r>
            <a:r>
              <a:rPr lang="en-US" dirty="0" err="1">
                <a:solidFill>
                  <a:srgbClr val="0070C0"/>
                </a:solidFill>
              </a:rPr>
              <a:t>Mrs</a:t>
            </a:r>
            <a:r>
              <a:rPr lang="en-US" dirty="0">
                <a:solidFill>
                  <a:srgbClr val="0070C0"/>
                </a:solidFill>
              </a:rPr>
              <a:t> Ashton’s illnesses.</a:t>
            </a:r>
          </a:p>
          <a:p>
            <a:r>
              <a:rPr lang="en-US" dirty="0"/>
              <a:t>The skeletal system, Lymphatic system and the muscular system.</a:t>
            </a:r>
          </a:p>
          <a:p>
            <a:r>
              <a:rPr lang="en-US" dirty="0">
                <a:solidFill>
                  <a:srgbClr val="0070C0"/>
                </a:solidFill>
              </a:rPr>
              <a:t>2. Describe why you think </a:t>
            </a:r>
            <a:r>
              <a:rPr lang="en-US" dirty="0" err="1">
                <a:solidFill>
                  <a:srgbClr val="0070C0"/>
                </a:solidFill>
              </a:rPr>
              <a:t>Mrs</a:t>
            </a:r>
            <a:r>
              <a:rPr lang="en-US" dirty="0">
                <a:solidFill>
                  <a:srgbClr val="0070C0"/>
                </a:solidFill>
              </a:rPr>
              <a:t> Ashton would be experiencing a decrease in bone density despite the fact that she seems to have an adequate intake of calcium.</a:t>
            </a:r>
          </a:p>
          <a:p>
            <a:r>
              <a:rPr lang="en-US" dirty="0"/>
              <a:t>She is lacking vitamin D, which is essential for normal </a:t>
            </a:r>
            <a:r>
              <a:rPr lang="en-US" dirty="0" err="1"/>
              <a:t>mineralisation</a:t>
            </a:r>
            <a:r>
              <a:rPr lang="en-US" dirty="0"/>
              <a:t> of bone and the absorption and use of calcium. She is also not moving and exercising enough. Exercise especially weight training can strengthen bones</a:t>
            </a:r>
          </a:p>
          <a:p>
            <a:r>
              <a:rPr lang="en-US" dirty="0">
                <a:solidFill>
                  <a:srgbClr val="0070C0"/>
                </a:solidFill>
              </a:rPr>
              <a:t>3. Explain why you think it is important for </a:t>
            </a:r>
            <a:r>
              <a:rPr lang="en-US" dirty="0" err="1">
                <a:solidFill>
                  <a:srgbClr val="0070C0"/>
                </a:solidFill>
              </a:rPr>
              <a:t>Mrs</a:t>
            </a:r>
            <a:r>
              <a:rPr lang="en-US" dirty="0">
                <a:solidFill>
                  <a:srgbClr val="0070C0"/>
                </a:solidFill>
              </a:rPr>
              <a:t> Ashton to spend more time outside in the sun.</a:t>
            </a:r>
          </a:p>
          <a:p>
            <a:r>
              <a:rPr lang="en-US" dirty="0"/>
              <a:t>By spending more time in the sun, she will help her body or more specifically her skin to produce more vitamin D</a:t>
            </a:r>
          </a:p>
        </p:txBody>
      </p:sp>
      <p:pic>
        <p:nvPicPr>
          <p:cNvPr id="4" name="Picture 3">
            <a:extLst>
              <a:ext uri="{FF2B5EF4-FFF2-40B4-BE49-F238E27FC236}">
                <a16:creationId xmlns:a16="http://schemas.microsoft.com/office/drawing/2014/main" id="{69ABE8CD-0BA6-8A53-8ED1-864BD5977D9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56" y="4886465"/>
            <a:ext cx="12192000" cy="251592"/>
          </a:xfrm>
          <a:prstGeom prst="rect">
            <a:avLst/>
          </a:prstGeom>
        </p:spPr>
      </p:pic>
      <p:pic>
        <p:nvPicPr>
          <p:cNvPr id="5" name="Picture 4">
            <a:extLst>
              <a:ext uri="{FF2B5EF4-FFF2-40B4-BE49-F238E27FC236}">
                <a16:creationId xmlns:a16="http://schemas.microsoft.com/office/drawing/2014/main" id="{696BFAAE-AAC6-68F0-7EA2-50C9A26218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55" y="5697095"/>
            <a:ext cx="12192000" cy="558561"/>
          </a:xfrm>
          <a:prstGeom prst="rect">
            <a:avLst/>
          </a:prstGeom>
        </p:spPr>
      </p:pic>
      <p:pic>
        <p:nvPicPr>
          <p:cNvPr id="8" name="Picture 7">
            <a:extLst>
              <a:ext uri="{FF2B5EF4-FFF2-40B4-BE49-F238E27FC236}">
                <a16:creationId xmlns:a16="http://schemas.microsoft.com/office/drawing/2014/main" id="{C1DC9725-1C6D-4BEC-866A-E09B99781EA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55" y="6554509"/>
            <a:ext cx="12192000" cy="251592"/>
          </a:xfrm>
          <a:prstGeom prst="rect">
            <a:avLst/>
          </a:prstGeom>
        </p:spPr>
      </p:pic>
      <p:pic>
        <p:nvPicPr>
          <p:cNvPr id="7" name="Picture 2" descr="WSC PROGRAMS">
            <a:hlinkClick r:id="rId5" action="ppaction://hlinksldjump"/>
            <a:extLst>
              <a:ext uri="{FF2B5EF4-FFF2-40B4-BE49-F238E27FC236}">
                <a16:creationId xmlns:a16="http://schemas.microsoft.com/office/drawing/2014/main" id="{307ECB2C-5711-206A-55BB-3280EF8831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12744" y="6522267"/>
            <a:ext cx="558800" cy="33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62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DD65FC1-84C8-9D44-A4B1-A031CEF4D3E8}"/>
              </a:ext>
            </a:extLst>
          </p:cNvPr>
          <p:cNvPicPr>
            <a:picLocks noChangeAspect="1"/>
          </p:cNvPicPr>
          <p:nvPr/>
        </p:nvPicPr>
        <p:blipFill>
          <a:blip r:embed="rId2"/>
          <a:stretch>
            <a:fillRect/>
          </a:stretch>
        </p:blipFill>
        <p:spPr>
          <a:xfrm>
            <a:off x="20455" y="0"/>
            <a:ext cx="12151089" cy="6858001"/>
          </a:xfrm>
          <a:prstGeom prst="rect">
            <a:avLst/>
          </a:prstGeom>
        </p:spPr>
      </p:pic>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2100512" y="54179"/>
            <a:ext cx="8481262" cy="840266"/>
          </a:xfrm>
        </p:spPr>
        <p:txBody>
          <a:bodyPr>
            <a:normAutofit/>
          </a:bodyPr>
          <a:lstStyle/>
          <a:p>
            <a:r>
              <a:rPr lang="en-US" dirty="0"/>
              <a:t>13. Case study - use your knowledge </a:t>
            </a:r>
            <a:endParaRPr lang="en-AU" dirty="0"/>
          </a:p>
        </p:txBody>
      </p:sp>
      <p:sp>
        <p:nvSpPr>
          <p:cNvPr id="3" name="TextBox 2">
            <a:extLst>
              <a:ext uri="{FF2B5EF4-FFF2-40B4-BE49-F238E27FC236}">
                <a16:creationId xmlns:a16="http://schemas.microsoft.com/office/drawing/2014/main" id="{B65AC3BB-56AA-231D-BEDC-77FBFC12DE2D}"/>
              </a:ext>
            </a:extLst>
          </p:cNvPr>
          <p:cNvSpPr txBox="1"/>
          <p:nvPr/>
        </p:nvSpPr>
        <p:spPr>
          <a:xfrm>
            <a:off x="20455" y="882819"/>
            <a:ext cx="12151089" cy="5909310"/>
          </a:xfrm>
          <a:prstGeom prst="rect">
            <a:avLst/>
          </a:prstGeom>
          <a:noFill/>
        </p:spPr>
        <p:txBody>
          <a:bodyPr wrap="square" rtlCol="0">
            <a:spAutoFit/>
          </a:bodyPr>
          <a:lstStyle/>
          <a:p>
            <a:r>
              <a:rPr lang="en-US" dirty="0">
                <a:solidFill>
                  <a:srgbClr val="0070C0"/>
                </a:solidFill>
              </a:rPr>
              <a:t>4. Explain why </a:t>
            </a:r>
            <a:r>
              <a:rPr lang="en-US" dirty="0" err="1">
                <a:solidFill>
                  <a:srgbClr val="0070C0"/>
                </a:solidFill>
              </a:rPr>
              <a:t>Mrs</a:t>
            </a:r>
            <a:r>
              <a:rPr lang="en-US" dirty="0">
                <a:solidFill>
                  <a:srgbClr val="0070C0"/>
                </a:solidFill>
              </a:rPr>
              <a:t> Ashton’s muscles may be feeling weak.</a:t>
            </a:r>
          </a:p>
          <a:p>
            <a:r>
              <a:rPr lang="en-US" dirty="0"/>
              <a:t>A lack of exercise means that </a:t>
            </a:r>
            <a:r>
              <a:rPr lang="en-US" dirty="0" err="1"/>
              <a:t>Mrs</a:t>
            </a:r>
            <a:r>
              <a:rPr lang="en-US" dirty="0"/>
              <a:t> Ashton’s muscles are slowly decreasing in size and strength as she ages. To prevent this from happening she must include a moderate amount of exercise into her daily routine. The exercise must be appropriate to her age and fitness level.</a:t>
            </a:r>
          </a:p>
          <a:p>
            <a:r>
              <a:rPr lang="en-US" dirty="0">
                <a:solidFill>
                  <a:srgbClr val="0070C0"/>
                </a:solidFill>
              </a:rPr>
              <a:t>5. Describe how </a:t>
            </a:r>
            <a:r>
              <a:rPr lang="en-US" dirty="0" err="1">
                <a:solidFill>
                  <a:srgbClr val="0070C0"/>
                </a:solidFill>
              </a:rPr>
              <a:t>Mrs</a:t>
            </a:r>
            <a:r>
              <a:rPr lang="en-US" dirty="0">
                <a:solidFill>
                  <a:srgbClr val="0070C0"/>
                </a:solidFill>
              </a:rPr>
              <a:t> Ashton’s diet would be helping/hindering her to maintain a healthy body.</a:t>
            </a:r>
          </a:p>
          <a:p>
            <a:r>
              <a:rPr lang="en-US" dirty="0"/>
              <a:t>Her diet lacks some nutrients like for example vitamin D and protein. She consumes too much caffeine and too much sugar. The sugary snacks mean her glucose levels drop significantly at times during the day making her feel lethargic. The lack of protein is contributing to her weak muscles and the excess caffeine may be dehydrating her body and again this can have a negative effect on her muscular system.</a:t>
            </a:r>
          </a:p>
          <a:p>
            <a:r>
              <a:rPr lang="en-US" dirty="0">
                <a:solidFill>
                  <a:srgbClr val="0070C0"/>
                </a:solidFill>
              </a:rPr>
              <a:t>6. What recommendations would you give to </a:t>
            </a:r>
            <a:r>
              <a:rPr lang="en-US" dirty="0" err="1">
                <a:solidFill>
                  <a:srgbClr val="0070C0"/>
                </a:solidFill>
              </a:rPr>
              <a:t>Mrs</a:t>
            </a:r>
            <a:r>
              <a:rPr lang="en-US" dirty="0">
                <a:solidFill>
                  <a:srgbClr val="0070C0"/>
                </a:solidFill>
              </a:rPr>
              <a:t> Ashton in regard to her lifestyle choices?</a:t>
            </a:r>
          </a:p>
          <a:p>
            <a:r>
              <a:rPr lang="en-US" dirty="0"/>
              <a:t>She needs to make an effort to go outside every day and have short exposure to the sun. A good idea would be to go for a short walk, the walk will help strengthen her leg muscles and can improve her cardiovascular system. She can then progress to also including pool aerobic sessions, so her body works against resistance to help further strengthen her muscles and improve her energy levels.</a:t>
            </a:r>
          </a:p>
          <a:p>
            <a:r>
              <a:rPr lang="en-US" dirty="0">
                <a:solidFill>
                  <a:srgbClr val="0070C0"/>
                </a:solidFill>
              </a:rPr>
              <a:t>7. Explain why she may feel lonely even though she keeps in regular contact with her friends on the phone.</a:t>
            </a:r>
          </a:p>
          <a:p>
            <a:r>
              <a:rPr lang="en-US" dirty="0"/>
              <a:t>She feels lonely because she does not have enough face-to-face contact with people, she needs to get outside and join certain social groups or even just participating in the pool aerobic sessions will allow her to make friends and come into contact with people on a more regular basis.</a:t>
            </a:r>
          </a:p>
          <a:p>
            <a:r>
              <a:rPr lang="en-US" dirty="0">
                <a:solidFill>
                  <a:srgbClr val="0070C0"/>
                </a:solidFill>
              </a:rPr>
              <a:t>8. Explain a strategy you could suggest to </a:t>
            </a:r>
            <a:r>
              <a:rPr lang="en-US" dirty="0" err="1">
                <a:solidFill>
                  <a:srgbClr val="0070C0"/>
                </a:solidFill>
              </a:rPr>
              <a:t>Mrs</a:t>
            </a:r>
            <a:r>
              <a:rPr lang="en-US" dirty="0">
                <a:solidFill>
                  <a:srgbClr val="0070C0"/>
                </a:solidFill>
              </a:rPr>
              <a:t> Ashton to help her improve her mental health.</a:t>
            </a:r>
          </a:p>
          <a:p>
            <a:r>
              <a:rPr lang="en-US" dirty="0"/>
              <a:t>To improve her mental health, I would suggest </a:t>
            </a:r>
            <a:r>
              <a:rPr lang="en-US" dirty="0" err="1"/>
              <a:t>Mrs</a:t>
            </a:r>
            <a:r>
              <a:rPr lang="en-US" dirty="0"/>
              <a:t> Ashton finds a book she would enjoy to read and to seek out a puzzle or crossword book she can work through, both these suggestions will help improve her mental health.</a:t>
            </a:r>
          </a:p>
        </p:txBody>
      </p:sp>
      <p:pic>
        <p:nvPicPr>
          <p:cNvPr id="4" name="Picture 3">
            <a:extLst>
              <a:ext uri="{FF2B5EF4-FFF2-40B4-BE49-F238E27FC236}">
                <a16:creationId xmlns:a16="http://schemas.microsoft.com/office/drawing/2014/main" id="{C09B7655-04A8-A9D0-05CA-61C8F0D2F1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55" y="1224366"/>
            <a:ext cx="12192000" cy="840266"/>
          </a:xfrm>
          <a:prstGeom prst="rect">
            <a:avLst/>
          </a:prstGeom>
        </p:spPr>
      </p:pic>
      <p:pic>
        <p:nvPicPr>
          <p:cNvPr id="5" name="Picture 4">
            <a:extLst>
              <a:ext uri="{FF2B5EF4-FFF2-40B4-BE49-F238E27FC236}">
                <a16:creationId xmlns:a16="http://schemas.microsoft.com/office/drawing/2014/main" id="{8789FE52-955F-6527-1BC4-046EDA01A01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55" y="2322936"/>
            <a:ext cx="12192000" cy="1106064"/>
          </a:xfrm>
          <a:prstGeom prst="rect">
            <a:avLst/>
          </a:prstGeom>
        </p:spPr>
      </p:pic>
      <p:pic>
        <p:nvPicPr>
          <p:cNvPr id="7" name="Picture 6">
            <a:extLst>
              <a:ext uri="{FF2B5EF4-FFF2-40B4-BE49-F238E27FC236}">
                <a16:creationId xmlns:a16="http://schemas.microsoft.com/office/drawing/2014/main" id="{99C2B88F-F843-F4A0-5786-49F32428F2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3687304"/>
            <a:ext cx="12192000" cy="1106064"/>
          </a:xfrm>
          <a:prstGeom prst="rect">
            <a:avLst/>
          </a:prstGeom>
        </p:spPr>
      </p:pic>
      <p:pic>
        <p:nvPicPr>
          <p:cNvPr id="8" name="Picture 7">
            <a:extLst>
              <a:ext uri="{FF2B5EF4-FFF2-40B4-BE49-F238E27FC236}">
                <a16:creationId xmlns:a16="http://schemas.microsoft.com/office/drawing/2014/main" id="{6423FA1B-6F63-608E-46C1-9B110E60EE7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55" y="5110430"/>
            <a:ext cx="12192000" cy="781508"/>
          </a:xfrm>
          <a:prstGeom prst="rect">
            <a:avLst/>
          </a:prstGeom>
        </p:spPr>
      </p:pic>
      <p:pic>
        <p:nvPicPr>
          <p:cNvPr id="9" name="Picture 8">
            <a:extLst>
              <a:ext uri="{FF2B5EF4-FFF2-40B4-BE49-F238E27FC236}">
                <a16:creationId xmlns:a16="http://schemas.microsoft.com/office/drawing/2014/main" id="{0D04544F-357E-F916-1476-36BC309C5F2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55" y="6123376"/>
            <a:ext cx="12192000" cy="597201"/>
          </a:xfrm>
          <a:prstGeom prst="rect">
            <a:avLst/>
          </a:prstGeom>
        </p:spPr>
      </p:pic>
      <p:pic>
        <p:nvPicPr>
          <p:cNvPr id="6" name="Picture 2" descr="WSC PROGRAMS">
            <a:hlinkClick r:id="rId5" action="ppaction://hlinksldjump"/>
            <a:extLst>
              <a:ext uri="{FF2B5EF4-FFF2-40B4-BE49-F238E27FC236}">
                <a16:creationId xmlns:a16="http://schemas.microsoft.com/office/drawing/2014/main" id="{B18C6559-0F5B-E548-C96F-E449CD5C63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12744" y="6522267"/>
            <a:ext cx="558800" cy="33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8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DD65FC1-84C8-9D44-A4B1-A031CEF4D3E8}"/>
              </a:ext>
            </a:extLst>
          </p:cNvPr>
          <p:cNvPicPr>
            <a:picLocks noChangeAspect="1"/>
          </p:cNvPicPr>
          <p:nvPr/>
        </p:nvPicPr>
        <p:blipFill>
          <a:blip r:embed="rId2"/>
          <a:stretch>
            <a:fillRect/>
          </a:stretch>
        </p:blipFill>
        <p:spPr>
          <a:xfrm>
            <a:off x="20455" y="0"/>
            <a:ext cx="12151089" cy="6858001"/>
          </a:xfrm>
          <a:prstGeom prst="rect">
            <a:avLst/>
          </a:prstGeom>
        </p:spPr>
      </p:pic>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2100512" y="54179"/>
            <a:ext cx="8481262" cy="840266"/>
          </a:xfrm>
        </p:spPr>
        <p:txBody>
          <a:bodyPr>
            <a:normAutofit/>
          </a:bodyPr>
          <a:lstStyle/>
          <a:p>
            <a:r>
              <a:rPr lang="en-US" dirty="0"/>
              <a:t>13. Case study - use your knowledge </a:t>
            </a:r>
            <a:endParaRPr lang="en-AU" dirty="0"/>
          </a:p>
        </p:txBody>
      </p:sp>
      <p:sp>
        <p:nvSpPr>
          <p:cNvPr id="3" name="TextBox 2">
            <a:extLst>
              <a:ext uri="{FF2B5EF4-FFF2-40B4-BE49-F238E27FC236}">
                <a16:creationId xmlns:a16="http://schemas.microsoft.com/office/drawing/2014/main" id="{B65AC3BB-56AA-231D-BEDC-77FBFC12DE2D}"/>
              </a:ext>
            </a:extLst>
          </p:cNvPr>
          <p:cNvSpPr txBox="1"/>
          <p:nvPr/>
        </p:nvSpPr>
        <p:spPr>
          <a:xfrm>
            <a:off x="20455" y="882819"/>
            <a:ext cx="12151089" cy="3693319"/>
          </a:xfrm>
          <a:prstGeom prst="rect">
            <a:avLst/>
          </a:prstGeom>
          <a:noFill/>
        </p:spPr>
        <p:txBody>
          <a:bodyPr wrap="square" rtlCol="0">
            <a:spAutoFit/>
          </a:bodyPr>
          <a:lstStyle/>
          <a:p>
            <a:r>
              <a:rPr lang="en-US" dirty="0">
                <a:solidFill>
                  <a:srgbClr val="0070C0"/>
                </a:solidFill>
              </a:rPr>
              <a:t>9. Explain a strategy you could suggest to </a:t>
            </a:r>
            <a:r>
              <a:rPr lang="en-US" dirty="0" err="1">
                <a:solidFill>
                  <a:srgbClr val="0070C0"/>
                </a:solidFill>
              </a:rPr>
              <a:t>Mrs</a:t>
            </a:r>
            <a:r>
              <a:rPr lang="en-US" dirty="0">
                <a:solidFill>
                  <a:srgbClr val="0070C0"/>
                </a:solidFill>
              </a:rPr>
              <a:t> Ashton to help her improve her social health.</a:t>
            </a:r>
          </a:p>
          <a:p>
            <a:r>
              <a:rPr lang="en-US" dirty="0"/>
              <a:t>To improve her social health, she should participate in some sort of social group and make the effort to once a week at the very least meet up with a friend face to face.</a:t>
            </a:r>
          </a:p>
          <a:p>
            <a:r>
              <a:rPr lang="en-US" dirty="0">
                <a:solidFill>
                  <a:srgbClr val="0070C0"/>
                </a:solidFill>
              </a:rPr>
              <a:t>10. Explain a strategy you could suggest to </a:t>
            </a:r>
            <a:r>
              <a:rPr lang="en-US" dirty="0" err="1">
                <a:solidFill>
                  <a:srgbClr val="0070C0"/>
                </a:solidFill>
              </a:rPr>
              <a:t>Mrs</a:t>
            </a:r>
            <a:r>
              <a:rPr lang="en-US" dirty="0">
                <a:solidFill>
                  <a:srgbClr val="0070C0"/>
                </a:solidFill>
              </a:rPr>
              <a:t> Ashton to help her improve her physical health.</a:t>
            </a:r>
          </a:p>
          <a:p>
            <a:r>
              <a:rPr lang="en-US" dirty="0"/>
              <a:t>She will need to build up to going for a short walk every day of the week and also include at least two water aerobic sessions a week. Down the track it would be beneficial for her to start weight training with an instructor.</a:t>
            </a:r>
          </a:p>
          <a:p>
            <a:r>
              <a:rPr lang="en-US" dirty="0">
                <a:solidFill>
                  <a:srgbClr val="0070C0"/>
                </a:solidFill>
              </a:rPr>
              <a:t>11. Explain why a care plan would be important for </a:t>
            </a:r>
            <a:r>
              <a:rPr lang="en-US" dirty="0" err="1">
                <a:solidFill>
                  <a:srgbClr val="0070C0"/>
                </a:solidFill>
              </a:rPr>
              <a:t>Mrs</a:t>
            </a:r>
            <a:r>
              <a:rPr lang="en-US" dirty="0">
                <a:solidFill>
                  <a:srgbClr val="0070C0"/>
                </a:solidFill>
              </a:rPr>
              <a:t> Ashton’s health and if you were to write one for her what should you include.</a:t>
            </a:r>
          </a:p>
          <a:p>
            <a:r>
              <a:rPr lang="en-US" dirty="0"/>
              <a:t>A care plan would be very important to help ensure that </a:t>
            </a:r>
            <a:r>
              <a:rPr lang="en-US" dirty="0" err="1"/>
              <a:t>Mrs</a:t>
            </a:r>
            <a:r>
              <a:rPr lang="en-US" dirty="0"/>
              <a:t> Ashton is doing everything possible to </a:t>
            </a:r>
            <a:r>
              <a:rPr lang="en-US" dirty="0" err="1"/>
              <a:t>maximise</a:t>
            </a:r>
            <a:r>
              <a:rPr lang="en-US" dirty="0"/>
              <a:t> her mental, social and physical health. I would include a manageable workout routine that she can maintain. This would include regular visits by an instructor/therapist to ensure she in on track with her physical health progress. Medical and dietary check ups to ensure her diet and Lymphatic, Cardiovascular and Skeletal system are healthy. Also, the care plan would include </a:t>
            </a:r>
          </a:p>
          <a:p>
            <a:r>
              <a:rPr lang="en-US" dirty="0"/>
              <a:t>strategies to help improve her mental and social health.</a:t>
            </a:r>
            <a:endParaRPr lang="en-AU" dirty="0"/>
          </a:p>
        </p:txBody>
      </p:sp>
      <p:pic>
        <p:nvPicPr>
          <p:cNvPr id="4" name="Picture 3">
            <a:extLst>
              <a:ext uri="{FF2B5EF4-FFF2-40B4-BE49-F238E27FC236}">
                <a16:creationId xmlns:a16="http://schemas.microsoft.com/office/drawing/2014/main" id="{51E410AA-9223-E20B-366D-83B69C6C37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55" y="1224366"/>
            <a:ext cx="12192000" cy="552898"/>
          </a:xfrm>
          <a:prstGeom prst="rect">
            <a:avLst/>
          </a:prstGeom>
        </p:spPr>
      </p:pic>
      <p:pic>
        <p:nvPicPr>
          <p:cNvPr id="5" name="Picture 4">
            <a:extLst>
              <a:ext uri="{FF2B5EF4-FFF2-40B4-BE49-F238E27FC236}">
                <a16:creationId xmlns:a16="http://schemas.microsoft.com/office/drawing/2014/main" id="{83A6BC3A-D3B6-F27B-645E-5CA1342B1A7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55" y="2053006"/>
            <a:ext cx="12192000" cy="552898"/>
          </a:xfrm>
          <a:prstGeom prst="rect">
            <a:avLst/>
          </a:prstGeom>
        </p:spPr>
      </p:pic>
      <p:pic>
        <p:nvPicPr>
          <p:cNvPr id="6" name="Picture 5">
            <a:extLst>
              <a:ext uri="{FF2B5EF4-FFF2-40B4-BE49-F238E27FC236}">
                <a16:creationId xmlns:a16="http://schemas.microsoft.com/office/drawing/2014/main" id="{C5A53C38-8BA1-7068-265C-698F9B1A31C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56" y="3161902"/>
            <a:ext cx="12192000" cy="1454538"/>
          </a:xfrm>
          <a:prstGeom prst="rect">
            <a:avLst/>
          </a:prstGeom>
        </p:spPr>
      </p:pic>
      <p:pic>
        <p:nvPicPr>
          <p:cNvPr id="7" name="Picture 2" descr="WSC PROGRAMS">
            <a:hlinkClick r:id="rId5" action="ppaction://hlinksldjump"/>
            <a:extLst>
              <a:ext uri="{FF2B5EF4-FFF2-40B4-BE49-F238E27FC236}">
                <a16:creationId xmlns:a16="http://schemas.microsoft.com/office/drawing/2014/main" id="{1AF29A08-3918-35CD-98E3-AD06DD91F9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12744" y="6522267"/>
            <a:ext cx="558800" cy="33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7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2379718" y="0"/>
            <a:ext cx="9536512" cy="1039802"/>
          </a:xfrm>
        </p:spPr>
        <p:txBody>
          <a:bodyPr/>
          <a:lstStyle/>
          <a:p>
            <a:r>
              <a:rPr lang="en-AU" dirty="0"/>
              <a:t>1. short answer questions</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875300"/>
            <a:ext cx="12191999" cy="5909310"/>
          </a:xfrm>
          <a:prstGeom prst="rect">
            <a:avLst/>
          </a:prstGeom>
          <a:noFill/>
        </p:spPr>
        <p:txBody>
          <a:bodyPr wrap="square">
            <a:spAutoFit/>
          </a:bodyPr>
          <a:lstStyle/>
          <a:p>
            <a:r>
              <a:rPr lang="en-US" dirty="0">
                <a:solidFill>
                  <a:srgbClr val="002060"/>
                </a:solidFill>
              </a:rPr>
              <a:t>1. The human body is a single structure that is made up of billions of smaller structures. Select the four (4) major structures included in the </a:t>
            </a:r>
            <a:r>
              <a:rPr lang="en-US" dirty="0" err="1">
                <a:solidFill>
                  <a:srgbClr val="002060"/>
                </a:solidFill>
              </a:rPr>
              <a:t>organisation</a:t>
            </a:r>
            <a:r>
              <a:rPr lang="en-US" dirty="0">
                <a:solidFill>
                  <a:srgbClr val="002060"/>
                </a:solidFill>
              </a:rPr>
              <a:t> of the body?</a:t>
            </a:r>
          </a:p>
          <a:p>
            <a:r>
              <a:rPr lang="en-US" dirty="0"/>
              <a:t>a) Cells</a:t>
            </a:r>
          </a:p>
          <a:p>
            <a:r>
              <a:rPr lang="en-US" dirty="0"/>
              <a:t>b) Tissues</a:t>
            </a:r>
          </a:p>
          <a:p>
            <a:r>
              <a:rPr lang="en-US" dirty="0"/>
              <a:t>c) Organs</a:t>
            </a:r>
          </a:p>
          <a:p>
            <a:r>
              <a:rPr lang="en-US" dirty="0"/>
              <a:t>d) Systems</a:t>
            </a:r>
          </a:p>
          <a:p>
            <a:r>
              <a:rPr lang="en-US" dirty="0"/>
              <a:t>e) Muscles</a:t>
            </a:r>
          </a:p>
          <a:p>
            <a:r>
              <a:rPr lang="en-US" dirty="0"/>
              <a:t>f) Joints</a:t>
            </a:r>
          </a:p>
          <a:p>
            <a:r>
              <a:rPr lang="en-US" dirty="0"/>
              <a:t>g) Bones</a:t>
            </a:r>
          </a:p>
          <a:p>
            <a:r>
              <a:rPr lang="en-US" dirty="0"/>
              <a:t>h) Nerves</a:t>
            </a:r>
          </a:p>
          <a:p>
            <a:r>
              <a:rPr lang="en-US" dirty="0">
                <a:solidFill>
                  <a:srgbClr val="002060"/>
                </a:solidFill>
              </a:rPr>
              <a:t>DEFAULT QUESTION: What is one (1) major structure of the body?</a:t>
            </a:r>
          </a:p>
          <a:p>
            <a:r>
              <a:rPr lang="en-US" dirty="0"/>
              <a:t>Cells, tissues, organs, systems</a:t>
            </a:r>
          </a:p>
          <a:p>
            <a:r>
              <a:rPr lang="en-US" dirty="0">
                <a:solidFill>
                  <a:srgbClr val="002060"/>
                </a:solidFill>
              </a:rPr>
              <a:t>2. Describe one major function of the cardiovascular system.</a:t>
            </a:r>
          </a:p>
          <a:p>
            <a:r>
              <a:rPr lang="en-US" dirty="0"/>
              <a:t>• Transportation: The cardiovascular system transports blood to almost all the body’s tissues.</a:t>
            </a:r>
          </a:p>
          <a:p>
            <a:r>
              <a:rPr lang="en-US" dirty="0"/>
              <a:t>• Protection: The cardiovascular system protects the body though white blood cells.</a:t>
            </a:r>
          </a:p>
          <a:p>
            <a:r>
              <a:rPr lang="en-US" dirty="0"/>
              <a:t>• Regulation: The cardiovascular systems is instrumental in the body’s ability to maintain homeostatic control of several internal conditions.</a:t>
            </a:r>
          </a:p>
          <a:p>
            <a:r>
              <a:rPr lang="en-US" dirty="0">
                <a:solidFill>
                  <a:srgbClr val="002060"/>
                </a:solidFill>
              </a:rPr>
              <a:t>3. The heart consists of a left and right side, which comprises of three chambers.</a:t>
            </a:r>
          </a:p>
          <a:p>
            <a:r>
              <a:rPr lang="en-US" dirty="0"/>
              <a:t>a) True          b) False</a:t>
            </a:r>
          </a:p>
          <a:p>
            <a:r>
              <a:rPr lang="en-US" dirty="0">
                <a:solidFill>
                  <a:srgbClr val="002060"/>
                </a:solidFill>
              </a:rPr>
              <a:t>DEFAULT QUESTION: List the four (4) chambers of the heart.</a:t>
            </a:r>
          </a:p>
          <a:p>
            <a:r>
              <a:rPr lang="en-US" dirty="0"/>
              <a:t>• Left ventricle. Right ventricle. Left atrium. Right atrium.</a:t>
            </a:r>
          </a:p>
        </p:txBody>
      </p:sp>
      <p:pic>
        <p:nvPicPr>
          <p:cNvPr id="3" name="Picture 2">
            <a:extLst>
              <a:ext uri="{FF2B5EF4-FFF2-40B4-BE49-F238E27FC236}">
                <a16:creationId xmlns:a16="http://schemas.microsoft.com/office/drawing/2014/main" id="{BB38EFE2-AA0C-7D8C-1C32-402AF1D6DF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2" y="1479216"/>
            <a:ext cx="12192000" cy="2163870"/>
          </a:xfrm>
          <a:prstGeom prst="rect">
            <a:avLst/>
          </a:prstGeom>
        </p:spPr>
      </p:pic>
      <p:pic>
        <p:nvPicPr>
          <p:cNvPr id="1026" name="Picture 2" descr="Assessments | Elm Tree Community ...">
            <a:extLst>
              <a:ext uri="{FF2B5EF4-FFF2-40B4-BE49-F238E27FC236}">
                <a16:creationId xmlns:a16="http://schemas.microsoft.com/office/drawing/2014/main" id="{839EB79E-822D-264C-1B64-D343477F07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19723"/>
            <a:ext cx="1538515" cy="9588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8ABD513-D93A-2C58-FF90-B778C9282E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6" y="3918858"/>
            <a:ext cx="12192000" cy="352556"/>
          </a:xfrm>
          <a:prstGeom prst="rect">
            <a:avLst/>
          </a:prstGeom>
        </p:spPr>
      </p:pic>
      <p:pic>
        <p:nvPicPr>
          <p:cNvPr id="10" name="Picture 9">
            <a:extLst>
              <a:ext uri="{FF2B5EF4-FFF2-40B4-BE49-F238E27FC236}">
                <a16:creationId xmlns:a16="http://schemas.microsoft.com/office/drawing/2014/main" id="{3F8BCB29-3335-7C24-B776-40B6CD7D1F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6" y="4503644"/>
            <a:ext cx="12192000" cy="1084356"/>
          </a:xfrm>
          <a:prstGeom prst="rect">
            <a:avLst/>
          </a:prstGeom>
        </p:spPr>
      </p:pic>
      <p:pic>
        <p:nvPicPr>
          <p:cNvPr id="11" name="Picture 10">
            <a:extLst>
              <a:ext uri="{FF2B5EF4-FFF2-40B4-BE49-F238E27FC236}">
                <a16:creationId xmlns:a16="http://schemas.microsoft.com/office/drawing/2014/main" id="{8ED9A31A-430B-F81C-3E6F-CECB1FDFAC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04" y="5820936"/>
            <a:ext cx="12192000" cy="352556"/>
          </a:xfrm>
          <a:prstGeom prst="rect">
            <a:avLst/>
          </a:prstGeom>
        </p:spPr>
      </p:pic>
      <p:pic>
        <p:nvPicPr>
          <p:cNvPr id="12" name="Picture 11">
            <a:extLst>
              <a:ext uri="{FF2B5EF4-FFF2-40B4-BE49-F238E27FC236}">
                <a16:creationId xmlns:a16="http://schemas.microsoft.com/office/drawing/2014/main" id="{D805B0D3-A889-F0EC-FFBD-206E77BAFA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9" y="6432932"/>
            <a:ext cx="12192000" cy="352556"/>
          </a:xfrm>
          <a:prstGeom prst="rect">
            <a:avLst/>
          </a:prstGeom>
        </p:spPr>
      </p:pic>
      <p:pic>
        <p:nvPicPr>
          <p:cNvPr id="5" name="Picture 2" descr="Assessments | Elm Tree Community ...">
            <a:hlinkClick r:id="rId5" action="ppaction://hlinksldjump"/>
            <a:extLst>
              <a:ext uri="{FF2B5EF4-FFF2-40B4-BE49-F238E27FC236}">
                <a16:creationId xmlns:a16="http://schemas.microsoft.com/office/drawing/2014/main" id="{6A08F474-BEC3-2E71-E11E-5B62A3F5C69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47094" y="6610746"/>
            <a:ext cx="370115" cy="23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5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2379718" y="0"/>
            <a:ext cx="9536512" cy="1039802"/>
          </a:xfrm>
        </p:spPr>
        <p:txBody>
          <a:bodyPr/>
          <a:lstStyle/>
          <a:p>
            <a:r>
              <a:rPr lang="en-AU" dirty="0"/>
              <a:t>1. short answer questions</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875300"/>
            <a:ext cx="12191999" cy="5909310"/>
          </a:xfrm>
          <a:prstGeom prst="rect">
            <a:avLst/>
          </a:prstGeom>
          <a:noFill/>
        </p:spPr>
        <p:txBody>
          <a:bodyPr wrap="square">
            <a:spAutoFit/>
          </a:bodyPr>
          <a:lstStyle/>
          <a:p>
            <a:r>
              <a:rPr lang="en-US" dirty="0">
                <a:solidFill>
                  <a:srgbClr val="002060"/>
                </a:solidFill>
              </a:rPr>
              <a:t>4. What is the interrelationship between the cardiovascular system and the respiratory system?</a:t>
            </a:r>
          </a:p>
          <a:p>
            <a:r>
              <a:rPr lang="en-US" dirty="0"/>
              <a:t>The cardiovascular system delivers oxygen and carries away wastes from the respiratory system. The respiratory system carries our gaseous exchange, where it loads the blood oxygen and unloads carbon dioxide.</a:t>
            </a:r>
          </a:p>
          <a:p>
            <a:r>
              <a:rPr lang="en-US" dirty="0">
                <a:solidFill>
                  <a:srgbClr val="002060"/>
                </a:solidFill>
              </a:rPr>
              <a:t>5. What are the three (3) types of muscles found in the body?</a:t>
            </a:r>
          </a:p>
          <a:p>
            <a:r>
              <a:rPr lang="en-US" dirty="0"/>
              <a:t>• Cardiac</a:t>
            </a:r>
          </a:p>
          <a:p>
            <a:r>
              <a:rPr lang="en-US" dirty="0"/>
              <a:t>• Skeletal</a:t>
            </a:r>
          </a:p>
          <a:p>
            <a:r>
              <a:rPr lang="en-US" dirty="0"/>
              <a:t>• Smooth</a:t>
            </a:r>
          </a:p>
          <a:p>
            <a:r>
              <a:rPr lang="en-US" dirty="0">
                <a:solidFill>
                  <a:srgbClr val="002060"/>
                </a:solidFill>
              </a:rPr>
              <a:t>6. Name one (1) organ of the body and its function.</a:t>
            </a:r>
          </a:p>
          <a:p>
            <a:r>
              <a:rPr lang="en-US" dirty="0"/>
              <a:t>• The Brain – Control </a:t>
            </a:r>
            <a:r>
              <a:rPr lang="en-US" dirty="0" err="1"/>
              <a:t>centre</a:t>
            </a:r>
            <a:r>
              <a:rPr lang="en-US" dirty="0"/>
              <a:t> of our body.</a:t>
            </a:r>
          </a:p>
          <a:p>
            <a:r>
              <a:rPr lang="en-US" dirty="0"/>
              <a:t>• The Heart – Circulates blood around the body.</a:t>
            </a:r>
          </a:p>
          <a:p>
            <a:r>
              <a:rPr lang="en-US" dirty="0"/>
              <a:t>• The lungs - Exchange oxygen and carbon dioxide between the air we breathe.</a:t>
            </a:r>
          </a:p>
          <a:p>
            <a:r>
              <a:rPr lang="en-US" dirty="0"/>
              <a:t>• The liver – multi-functional organ, assists with digestion and works in conjunction with the endocrine system.</a:t>
            </a:r>
          </a:p>
          <a:p>
            <a:r>
              <a:rPr lang="en-US" dirty="0"/>
              <a:t>• The stomach and intestines – Assist with digestion and absorption of nutrients.</a:t>
            </a:r>
          </a:p>
          <a:p>
            <a:r>
              <a:rPr lang="en-US" dirty="0"/>
              <a:t>• The kidneys – Filters metabolic waste from the body.</a:t>
            </a:r>
          </a:p>
          <a:p>
            <a:r>
              <a:rPr lang="en-US" dirty="0">
                <a:solidFill>
                  <a:srgbClr val="002060"/>
                </a:solidFill>
              </a:rPr>
              <a:t>7. What does the endocrine system do?</a:t>
            </a:r>
          </a:p>
          <a:p>
            <a:r>
              <a:rPr lang="en-US" dirty="0"/>
              <a:t>The endocrine system keeps the body in balance or in homeostasis. Students might also list the main functions such as:</a:t>
            </a:r>
          </a:p>
          <a:p>
            <a:r>
              <a:rPr lang="en-US" dirty="0"/>
              <a:t>• Growth and development</a:t>
            </a:r>
          </a:p>
          <a:p>
            <a:r>
              <a:rPr lang="en-US" dirty="0"/>
              <a:t>• Reproduction</a:t>
            </a:r>
          </a:p>
          <a:p>
            <a:r>
              <a:rPr lang="en-US" dirty="0"/>
              <a:t>• Regulation of metabolism</a:t>
            </a:r>
          </a:p>
          <a:p>
            <a:r>
              <a:rPr lang="en-US" dirty="0"/>
              <a:t>• </a:t>
            </a:r>
            <a:r>
              <a:rPr lang="en-US" dirty="0" err="1"/>
              <a:t>Defence</a:t>
            </a:r>
            <a:r>
              <a:rPr lang="en-US" dirty="0"/>
              <a:t> against stress</a:t>
            </a:r>
          </a:p>
          <a:p>
            <a:r>
              <a:rPr lang="en-US" dirty="0"/>
              <a:t>• Maintenance of electrolyte balance</a:t>
            </a:r>
          </a:p>
        </p:txBody>
      </p:sp>
      <p:pic>
        <p:nvPicPr>
          <p:cNvPr id="3" name="Picture 2">
            <a:extLst>
              <a:ext uri="{FF2B5EF4-FFF2-40B4-BE49-F238E27FC236}">
                <a16:creationId xmlns:a16="http://schemas.microsoft.com/office/drawing/2014/main" id="{BB38EFE2-AA0C-7D8C-1C32-402AF1D6DF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1175636"/>
            <a:ext cx="12192000" cy="624290"/>
          </a:xfrm>
          <a:prstGeom prst="rect">
            <a:avLst/>
          </a:prstGeom>
        </p:spPr>
      </p:pic>
      <p:pic>
        <p:nvPicPr>
          <p:cNvPr id="1026" name="Picture 2" descr="Assessments | Elm Tree Community ...">
            <a:extLst>
              <a:ext uri="{FF2B5EF4-FFF2-40B4-BE49-F238E27FC236}">
                <a16:creationId xmlns:a16="http://schemas.microsoft.com/office/drawing/2014/main" id="{839EB79E-822D-264C-1B64-D343477F07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19723"/>
            <a:ext cx="1538515" cy="958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28848C5-36D0-7026-8869-E1EC7D539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4" y="2036422"/>
            <a:ext cx="12192000" cy="793864"/>
          </a:xfrm>
          <a:prstGeom prst="rect">
            <a:avLst/>
          </a:prstGeom>
        </p:spPr>
      </p:pic>
      <p:pic>
        <p:nvPicPr>
          <p:cNvPr id="6" name="Picture 5">
            <a:extLst>
              <a:ext uri="{FF2B5EF4-FFF2-40B4-BE49-F238E27FC236}">
                <a16:creationId xmlns:a16="http://schemas.microsoft.com/office/drawing/2014/main" id="{2B29F01F-BEEF-04B4-92BC-03DEAF8077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4" y="3119336"/>
            <a:ext cx="12192000" cy="1641349"/>
          </a:xfrm>
          <a:prstGeom prst="rect">
            <a:avLst/>
          </a:prstGeom>
        </p:spPr>
      </p:pic>
      <p:pic>
        <p:nvPicPr>
          <p:cNvPr id="7" name="Picture 6">
            <a:extLst>
              <a:ext uri="{FF2B5EF4-FFF2-40B4-BE49-F238E27FC236}">
                <a16:creationId xmlns:a16="http://schemas.microsoft.com/office/drawing/2014/main" id="{09876647-CF84-63CB-DF6C-4E5449BA37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5017352"/>
            <a:ext cx="12192000" cy="1840647"/>
          </a:xfrm>
          <a:prstGeom prst="rect">
            <a:avLst/>
          </a:prstGeom>
        </p:spPr>
      </p:pic>
      <p:pic>
        <p:nvPicPr>
          <p:cNvPr id="9" name="Picture 2" descr="Assessments | Elm Tree Community ...">
            <a:hlinkClick r:id="rId5" action="ppaction://hlinksldjump"/>
            <a:extLst>
              <a:ext uri="{FF2B5EF4-FFF2-40B4-BE49-F238E27FC236}">
                <a16:creationId xmlns:a16="http://schemas.microsoft.com/office/drawing/2014/main" id="{E32862C2-9833-709E-1008-391AAE87BD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47094" y="6610746"/>
            <a:ext cx="370115" cy="23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2379718" y="0"/>
            <a:ext cx="9536512" cy="1039802"/>
          </a:xfrm>
        </p:spPr>
        <p:txBody>
          <a:bodyPr/>
          <a:lstStyle/>
          <a:p>
            <a:r>
              <a:rPr lang="en-AU" dirty="0"/>
              <a:t>1. short answer questions</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875300"/>
            <a:ext cx="12191999" cy="5355312"/>
          </a:xfrm>
          <a:prstGeom prst="rect">
            <a:avLst/>
          </a:prstGeom>
          <a:noFill/>
        </p:spPr>
        <p:txBody>
          <a:bodyPr wrap="square">
            <a:spAutoFit/>
          </a:bodyPr>
          <a:lstStyle/>
          <a:p>
            <a:r>
              <a:rPr lang="en-US" dirty="0">
                <a:solidFill>
                  <a:srgbClr val="002060"/>
                </a:solidFill>
              </a:rPr>
              <a:t>8. What system eliminates waste from our bodies?</a:t>
            </a:r>
          </a:p>
          <a:p>
            <a:r>
              <a:rPr lang="en-US" dirty="0"/>
              <a:t>Urinary system</a:t>
            </a:r>
          </a:p>
          <a:p>
            <a:r>
              <a:rPr lang="en-US" dirty="0">
                <a:solidFill>
                  <a:srgbClr val="002060"/>
                </a:solidFill>
              </a:rPr>
              <a:t>9. Our body absorbs nutrients through what system?</a:t>
            </a:r>
          </a:p>
          <a:p>
            <a:r>
              <a:rPr lang="en-US" dirty="0"/>
              <a:t>Digestive system</a:t>
            </a:r>
          </a:p>
          <a:p>
            <a:r>
              <a:rPr lang="en-US" dirty="0">
                <a:solidFill>
                  <a:srgbClr val="002060"/>
                </a:solidFill>
              </a:rPr>
              <a:t>10. What is the relationship between the endocrine system and the reproductive system?</a:t>
            </a:r>
          </a:p>
          <a:p>
            <a:r>
              <a:rPr lang="en-US" dirty="0"/>
              <a:t>Hormones produced by the endocrine system help the development and function of our sex organs. The gonads produce hormones that influence the function of the endocrine system.</a:t>
            </a:r>
          </a:p>
          <a:p>
            <a:r>
              <a:rPr lang="en-US" dirty="0">
                <a:solidFill>
                  <a:srgbClr val="002060"/>
                </a:solidFill>
              </a:rPr>
              <a:t>11. What two layers make up the skin?</a:t>
            </a:r>
          </a:p>
          <a:p>
            <a:r>
              <a:rPr lang="en-US" dirty="0"/>
              <a:t>Epidermis and the dermis</a:t>
            </a:r>
          </a:p>
          <a:p>
            <a:r>
              <a:rPr lang="en-US" dirty="0">
                <a:solidFill>
                  <a:srgbClr val="002060"/>
                </a:solidFill>
              </a:rPr>
              <a:t>12. What does the lymphatic system do?</a:t>
            </a:r>
          </a:p>
          <a:p>
            <a:r>
              <a:rPr lang="en-US" dirty="0"/>
              <a:t>It transports blood fluids that have escaped the vascular system.</a:t>
            </a:r>
          </a:p>
          <a:p>
            <a:r>
              <a:rPr lang="en-US" dirty="0">
                <a:solidFill>
                  <a:srgbClr val="002060"/>
                </a:solidFill>
              </a:rPr>
              <a:t>13. What is the central nervous system made up of?</a:t>
            </a:r>
          </a:p>
          <a:p>
            <a:r>
              <a:rPr lang="en-US" dirty="0"/>
              <a:t>Brain and spinal cord.</a:t>
            </a:r>
          </a:p>
          <a:p>
            <a:r>
              <a:rPr lang="en-US" dirty="0">
                <a:solidFill>
                  <a:srgbClr val="002060"/>
                </a:solidFill>
              </a:rPr>
              <a:t>14. Name two (2) sensory receptors.</a:t>
            </a:r>
          </a:p>
          <a:p>
            <a:r>
              <a:rPr lang="en-US" dirty="0"/>
              <a:t>Eyes and ears.</a:t>
            </a:r>
          </a:p>
          <a:p>
            <a:r>
              <a:rPr lang="en-US" dirty="0">
                <a:solidFill>
                  <a:srgbClr val="002060"/>
                </a:solidFill>
              </a:rPr>
              <a:t>15. What are the special senses?</a:t>
            </a:r>
          </a:p>
          <a:p>
            <a:r>
              <a:rPr lang="en-US" dirty="0"/>
              <a:t>Vision, Smell, Taste, Hearing, and equilibrium</a:t>
            </a:r>
          </a:p>
          <a:p>
            <a:r>
              <a:rPr lang="en-US" dirty="0">
                <a:solidFill>
                  <a:srgbClr val="002060"/>
                </a:solidFill>
              </a:rPr>
              <a:t>16. What sense helps us maintain balance?</a:t>
            </a:r>
          </a:p>
          <a:p>
            <a:r>
              <a:rPr lang="en-US" dirty="0"/>
              <a:t>Equilibrium</a:t>
            </a:r>
          </a:p>
        </p:txBody>
      </p:sp>
      <p:pic>
        <p:nvPicPr>
          <p:cNvPr id="3" name="Picture 2">
            <a:extLst>
              <a:ext uri="{FF2B5EF4-FFF2-40B4-BE49-F238E27FC236}">
                <a16:creationId xmlns:a16="http://schemas.microsoft.com/office/drawing/2014/main" id="{BB38EFE2-AA0C-7D8C-1C32-402AF1D6DF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04" y="1222637"/>
            <a:ext cx="12192000" cy="243304"/>
          </a:xfrm>
          <a:prstGeom prst="rect">
            <a:avLst/>
          </a:prstGeom>
        </p:spPr>
      </p:pic>
      <p:pic>
        <p:nvPicPr>
          <p:cNvPr id="1026" name="Picture 2" descr="Assessments | Elm Tree Community ...">
            <a:extLst>
              <a:ext uri="{FF2B5EF4-FFF2-40B4-BE49-F238E27FC236}">
                <a16:creationId xmlns:a16="http://schemas.microsoft.com/office/drawing/2014/main" id="{839EB79E-822D-264C-1B64-D343477F07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19723"/>
            <a:ext cx="1538515" cy="958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51015D2-0C1C-876A-DFE3-76E4374D99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04" y="1774941"/>
            <a:ext cx="12192000" cy="243304"/>
          </a:xfrm>
          <a:prstGeom prst="rect">
            <a:avLst/>
          </a:prstGeom>
        </p:spPr>
      </p:pic>
      <p:pic>
        <p:nvPicPr>
          <p:cNvPr id="6" name="Picture 5">
            <a:extLst>
              <a:ext uri="{FF2B5EF4-FFF2-40B4-BE49-F238E27FC236}">
                <a16:creationId xmlns:a16="http://schemas.microsoft.com/office/drawing/2014/main" id="{94E5CC8D-5E06-112E-0BE6-BF5FBE3428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2287001"/>
            <a:ext cx="12192000" cy="577515"/>
          </a:xfrm>
          <a:prstGeom prst="rect">
            <a:avLst/>
          </a:prstGeom>
        </p:spPr>
      </p:pic>
      <p:pic>
        <p:nvPicPr>
          <p:cNvPr id="7" name="Picture 6">
            <a:extLst>
              <a:ext uri="{FF2B5EF4-FFF2-40B4-BE49-F238E27FC236}">
                <a16:creationId xmlns:a16="http://schemas.microsoft.com/office/drawing/2014/main" id="{D11E16FE-6677-F0DD-1A2C-805C871140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04" y="3147786"/>
            <a:ext cx="12192000" cy="243304"/>
          </a:xfrm>
          <a:prstGeom prst="rect">
            <a:avLst/>
          </a:prstGeom>
        </p:spPr>
      </p:pic>
      <p:pic>
        <p:nvPicPr>
          <p:cNvPr id="9" name="Picture 8">
            <a:extLst>
              <a:ext uri="{FF2B5EF4-FFF2-40B4-BE49-F238E27FC236}">
                <a16:creationId xmlns:a16="http://schemas.microsoft.com/office/drawing/2014/main" id="{07B82D4A-C0AB-4E8C-F7CF-EF146C0A8B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3715715"/>
            <a:ext cx="12192000" cy="243304"/>
          </a:xfrm>
          <a:prstGeom prst="rect">
            <a:avLst/>
          </a:prstGeom>
        </p:spPr>
      </p:pic>
      <p:pic>
        <p:nvPicPr>
          <p:cNvPr id="10" name="Picture 9">
            <a:extLst>
              <a:ext uri="{FF2B5EF4-FFF2-40B4-BE49-F238E27FC236}">
                <a16:creationId xmlns:a16="http://schemas.microsoft.com/office/drawing/2014/main" id="{40C9FBB9-F3C3-CB97-F612-D1E2869CA8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4248299"/>
            <a:ext cx="12192000" cy="243304"/>
          </a:xfrm>
          <a:prstGeom prst="rect">
            <a:avLst/>
          </a:prstGeom>
        </p:spPr>
      </p:pic>
      <p:pic>
        <p:nvPicPr>
          <p:cNvPr id="11" name="Picture 10">
            <a:extLst>
              <a:ext uri="{FF2B5EF4-FFF2-40B4-BE49-F238E27FC236}">
                <a16:creationId xmlns:a16="http://schemas.microsoft.com/office/drawing/2014/main" id="{DAF2F511-7AAE-6EB2-93AA-E3E93C523E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4780079"/>
            <a:ext cx="12192000" cy="243304"/>
          </a:xfrm>
          <a:prstGeom prst="rect">
            <a:avLst/>
          </a:prstGeom>
        </p:spPr>
      </p:pic>
      <p:pic>
        <p:nvPicPr>
          <p:cNvPr id="12" name="Picture 11">
            <a:extLst>
              <a:ext uri="{FF2B5EF4-FFF2-40B4-BE49-F238E27FC236}">
                <a16:creationId xmlns:a16="http://schemas.microsoft.com/office/drawing/2014/main" id="{E9E28D73-9669-5BC0-F0E6-9C8B2A5EE4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5327177"/>
            <a:ext cx="12192000" cy="243304"/>
          </a:xfrm>
          <a:prstGeom prst="rect">
            <a:avLst/>
          </a:prstGeom>
        </p:spPr>
      </p:pic>
      <p:pic>
        <p:nvPicPr>
          <p:cNvPr id="13" name="Picture 12">
            <a:extLst>
              <a:ext uri="{FF2B5EF4-FFF2-40B4-BE49-F238E27FC236}">
                <a16:creationId xmlns:a16="http://schemas.microsoft.com/office/drawing/2014/main" id="{353AF675-BA99-BD68-670D-CD8BE3B07D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5903892"/>
            <a:ext cx="12192000" cy="243304"/>
          </a:xfrm>
          <a:prstGeom prst="rect">
            <a:avLst/>
          </a:prstGeom>
        </p:spPr>
      </p:pic>
      <p:pic>
        <p:nvPicPr>
          <p:cNvPr id="14" name="Picture 2" descr="Assessments | Elm Tree Community ...">
            <a:hlinkClick r:id="rId5" action="ppaction://hlinksldjump"/>
            <a:extLst>
              <a:ext uri="{FF2B5EF4-FFF2-40B4-BE49-F238E27FC236}">
                <a16:creationId xmlns:a16="http://schemas.microsoft.com/office/drawing/2014/main" id="{EFB15653-9FBD-238C-8754-C535CD1A82F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47094" y="6610746"/>
            <a:ext cx="370115" cy="23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09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2379718" y="0"/>
            <a:ext cx="9536512" cy="1039802"/>
          </a:xfrm>
        </p:spPr>
        <p:txBody>
          <a:bodyPr/>
          <a:lstStyle/>
          <a:p>
            <a:r>
              <a:rPr lang="en-AU" dirty="0"/>
              <a:t>1. short answer questions</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875300"/>
            <a:ext cx="12191999" cy="5355312"/>
          </a:xfrm>
          <a:prstGeom prst="rect">
            <a:avLst/>
          </a:prstGeom>
          <a:noFill/>
        </p:spPr>
        <p:txBody>
          <a:bodyPr wrap="square">
            <a:spAutoFit/>
          </a:bodyPr>
          <a:lstStyle/>
          <a:p>
            <a:r>
              <a:rPr lang="en-US" dirty="0">
                <a:solidFill>
                  <a:srgbClr val="002060"/>
                </a:solidFill>
              </a:rPr>
              <a:t>17. How do you protect yourself from infection? Provide one (1) way.</a:t>
            </a:r>
          </a:p>
          <a:p>
            <a:r>
              <a:rPr lang="en-US" dirty="0"/>
              <a:t>• Good hygiene such as hand washing</a:t>
            </a:r>
          </a:p>
          <a:p>
            <a:r>
              <a:rPr lang="en-US" dirty="0"/>
              <a:t>• Adequate sleep</a:t>
            </a:r>
          </a:p>
          <a:p>
            <a:r>
              <a:rPr lang="en-US" dirty="0"/>
              <a:t>• Regular health check ups</a:t>
            </a:r>
          </a:p>
          <a:p>
            <a:r>
              <a:rPr lang="en-US" dirty="0">
                <a:solidFill>
                  <a:srgbClr val="002060"/>
                </a:solidFill>
              </a:rPr>
              <a:t>18. Our immune system helps fight off infection in our bodies. What is our first line of </a:t>
            </a:r>
            <a:r>
              <a:rPr lang="en-US" dirty="0" err="1">
                <a:solidFill>
                  <a:srgbClr val="002060"/>
                </a:solidFill>
              </a:rPr>
              <a:t>defence</a:t>
            </a:r>
            <a:r>
              <a:rPr lang="en-US" dirty="0">
                <a:solidFill>
                  <a:srgbClr val="002060"/>
                </a:solidFill>
              </a:rPr>
              <a:t>?</a:t>
            </a:r>
          </a:p>
          <a:p>
            <a:r>
              <a:rPr lang="en-US" dirty="0"/>
              <a:t>The skin.</a:t>
            </a:r>
          </a:p>
          <a:p>
            <a:r>
              <a:rPr lang="en-US" dirty="0">
                <a:solidFill>
                  <a:srgbClr val="002060"/>
                </a:solidFill>
              </a:rPr>
              <a:t>19. What part of the brain regulates our body temperature?</a:t>
            </a:r>
          </a:p>
          <a:p>
            <a:r>
              <a:rPr lang="en-US" dirty="0"/>
              <a:t>Hypothalamus</a:t>
            </a:r>
          </a:p>
          <a:p>
            <a:r>
              <a:rPr lang="en-US" dirty="0">
                <a:solidFill>
                  <a:srgbClr val="002060"/>
                </a:solidFill>
              </a:rPr>
              <a:t>20. What is one way to stay hydrated?</a:t>
            </a:r>
          </a:p>
          <a:p>
            <a:r>
              <a:rPr lang="en-US" dirty="0"/>
              <a:t>Drink water</a:t>
            </a:r>
          </a:p>
          <a:p>
            <a:r>
              <a:rPr lang="en-US" dirty="0">
                <a:solidFill>
                  <a:srgbClr val="002060"/>
                </a:solidFill>
              </a:rPr>
              <a:t>21. Name one (1) electrolyte in the body.</a:t>
            </a:r>
          </a:p>
          <a:p>
            <a:r>
              <a:rPr lang="en-US" dirty="0"/>
              <a:t>• Calcium</a:t>
            </a:r>
          </a:p>
          <a:p>
            <a:r>
              <a:rPr lang="en-US" dirty="0"/>
              <a:t>• Magnesium</a:t>
            </a:r>
          </a:p>
          <a:p>
            <a:r>
              <a:rPr lang="en-US" dirty="0"/>
              <a:t>• Potassium</a:t>
            </a:r>
          </a:p>
          <a:p>
            <a:r>
              <a:rPr lang="en-US" dirty="0"/>
              <a:t>• Sodium</a:t>
            </a:r>
          </a:p>
          <a:p>
            <a:r>
              <a:rPr lang="en-US" dirty="0"/>
              <a:t>• Phosphorus</a:t>
            </a:r>
          </a:p>
          <a:p>
            <a:r>
              <a:rPr lang="en-US" dirty="0"/>
              <a:t>• Chloride</a:t>
            </a:r>
          </a:p>
          <a:p>
            <a:r>
              <a:rPr lang="en-US" dirty="0">
                <a:solidFill>
                  <a:srgbClr val="002060"/>
                </a:solidFill>
              </a:rPr>
              <a:t>22. Why do we need to maintain blood pressure in our bodies?</a:t>
            </a:r>
          </a:p>
          <a:p>
            <a:r>
              <a:rPr lang="en-US" dirty="0"/>
              <a:t>To keep blood circulating around our bodies.</a:t>
            </a:r>
          </a:p>
        </p:txBody>
      </p:sp>
      <p:pic>
        <p:nvPicPr>
          <p:cNvPr id="3" name="Picture 2">
            <a:extLst>
              <a:ext uri="{FF2B5EF4-FFF2-40B4-BE49-F238E27FC236}">
                <a16:creationId xmlns:a16="http://schemas.microsoft.com/office/drawing/2014/main" id="{BB38EFE2-AA0C-7D8C-1C32-402AF1D6DF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1251665"/>
            <a:ext cx="12192000" cy="755730"/>
          </a:xfrm>
          <a:prstGeom prst="rect">
            <a:avLst/>
          </a:prstGeom>
        </p:spPr>
      </p:pic>
      <p:pic>
        <p:nvPicPr>
          <p:cNvPr id="1026" name="Picture 2" descr="Assessments | Elm Tree Community ...">
            <a:extLst>
              <a:ext uri="{FF2B5EF4-FFF2-40B4-BE49-F238E27FC236}">
                <a16:creationId xmlns:a16="http://schemas.microsoft.com/office/drawing/2014/main" id="{839EB79E-822D-264C-1B64-D343477F07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19723"/>
            <a:ext cx="1538515" cy="958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C3FF3E5-09C7-1E03-EAAC-33CBFF8853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2290892"/>
            <a:ext cx="12192000" cy="243304"/>
          </a:xfrm>
          <a:prstGeom prst="rect">
            <a:avLst/>
          </a:prstGeom>
        </p:spPr>
      </p:pic>
      <p:pic>
        <p:nvPicPr>
          <p:cNvPr id="6" name="Picture 5">
            <a:extLst>
              <a:ext uri="{FF2B5EF4-FFF2-40B4-BE49-F238E27FC236}">
                <a16:creationId xmlns:a16="http://schemas.microsoft.com/office/drawing/2014/main" id="{FD12CDEC-3861-59F2-7B6D-0F7D2B8B6B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2867850"/>
            <a:ext cx="12192000" cy="243304"/>
          </a:xfrm>
          <a:prstGeom prst="rect">
            <a:avLst/>
          </a:prstGeom>
        </p:spPr>
      </p:pic>
      <p:pic>
        <p:nvPicPr>
          <p:cNvPr id="7" name="Picture 6">
            <a:extLst>
              <a:ext uri="{FF2B5EF4-FFF2-40B4-BE49-F238E27FC236}">
                <a16:creationId xmlns:a16="http://schemas.microsoft.com/office/drawing/2014/main" id="{58976789-BF95-190C-1C8C-4DE808DC268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389133"/>
            <a:ext cx="12192000" cy="243304"/>
          </a:xfrm>
          <a:prstGeom prst="rect">
            <a:avLst/>
          </a:prstGeom>
        </p:spPr>
      </p:pic>
      <p:pic>
        <p:nvPicPr>
          <p:cNvPr id="9" name="Picture 8">
            <a:extLst>
              <a:ext uri="{FF2B5EF4-FFF2-40B4-BE49-F238E27FC236}">
                <a16:creationId xmlns:a16="http://schemas.microsoft.com/office/drawing/2014/main" id="{F799BA5D-8CDF-F61E-F081-38C62B41A9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3942425"/>
            <a:ext cx="12192000" cy="1663909"/>
          </a:xfrm>
          <a:prstGeom prst="rect">
            <a:avLst/>
          </a:prstGeom>
        </p:spPr>
      </p:pic>
      <p:pic>
        <p:nvPicPr>
          <p:cNvPr id="10" name="Picture 9">
            <a:extLst>
              <a:ext uri="{FF2B5EF4-FFF2-40B4-BE49-F238E27FC236}">
                <a16:creationId xmlns:a16="http://schemas.microsoft.com/office/drawing/2014/main" id="{8F033C5C-9F33-25A9-170E-07CAE9631A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70082"/>
            <a:ext cx="12192000" cy="243304"/>
          </a:xfrm>
          <a:prstGeom prst="rect">
            <a:avLst/>
          </a:prstGeom>
        </p:spPr>
      </p:pic>
      <p:pic>
        <p:nvPicPr>
          <p:cNvPr id="11" name="Picture 2" descr="Assessments | Elm Tree Community ...">
            <a:hlinkClick r:id="rId5" action="ppaction://hlinksldjump"/>
            <a:extLst>
              <a:ext uri="{FF2B5EF4-FFF2-40B4-BE49-F238E27FC236}">
                <a16:creationId xmlns:a16="http://schemas.microsoft.com/office/drawing/2014/main" id="{DD59459B-6608-6F0D-2C60-94B46EF40D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47094" y="6610746"/>
            <a:ext cx="370115" cy="23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0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2379718" y="0"/>
            <a:ext cx="9536512" cy="1039802"/>
          </a:xfrm>
        </p:spPr>
        <p:txBody>
          <a:bodyPr/>
          <a:lstStyle/>
          <a:p>
            <a:r>
              <a:rPr lang="en-AU" dirty="0"/>
              <a:t>1. short answer questions</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875300"/>
            <a:ext cx="12191999" cy="5355312"/>
          </a:xfrm>
          <a:prstGeom prst="rect">
            <a:avLst/>
          </a:prstGeom>
          <a:noFill/>
        </p:spPr>
        <p:txBody>
          <a:bodyPr wrap="square">
            <a:spAutoFit/>
          </a:bodyPr>
          <a:lstStyle/>
          <a:p>
            <a:r>
              <a:rPr lang="en-US" dirty="0">
                <a:solidFill>
                  <a:srgbClr val="002060"/>
                </a:solidFill>
              </a:rPr>
              <a:t>23. What is one way to eliminate waste from the body?</a:t>
            </a:r>
          </a:p>
          <a:p>
            <a:r>
              <a:rPr lang="en-US" dirty="0"/>
              <a:t>• Sweating</a:t>
            </a:r>
          </a:p>
          <a:p>
            <a:r>
              <a:rPr lang="en-US" dirty="0"/>
              <a:t>• Breathing out (Carbon dioxide and nitrogen)</a:t>
            </a:r>
          </a:p>
          <a:p>
            <a:r>
              <a:rPr lang="en-US" dirty="0"/>
              <a:t>• Urine or </a:t>
            </a:r>
            <a:r>
              <a:rPr lang="en-US" dirty="0" err="1"/>
              <a:t>faeces</a:t>
            </a:r>
            <a:endParaRPr lang="en-US" dirty="0"/>
          </a:p>
          <a:p>
            <a:r>
              <a:rPr lang="en-US" dirty="0">
                <a:solidFill>
                  <a:srgbClr val="002060"/>
                </a:solidFill>
              </a:rPr>
              <a:t>24. What is the difference between active and passive physical activity?</a:t>
            </a:r>
          </a:p>
          <a:p>
            <a:r>
              <a:rPr lang="en-US" dirty="0"/>
              <a:t>Active physical activity is any active that requires the individual to get moving, such as increasing their heard rate. These activities can include running, jumping, and playing sport. Whereas passive physical activity requires less energy. Stretching and yoga are forms of passive activity.</a:t>
            </a:r>
          </a:p>
          <a:p>
            <a:r>
              <a:rPr lang="en-US" dirty="0">
                <a:solidFill>
                  <a:srgbClr val="002060"/>
                </a:solidFill>
              </a:rPr>
              <a:t>25. Anna is a 15-year-old female who suffers from asthma. She is a very active individual who is usually found playing basketball in her spare time. Recently she has just broken her arm while playing basketball on the weekend. Currently she is unable to undertake basketball for the next 5 weeks.</a:t>
            </a:r>
          </a:p>
          <a:p>
            <a:r>
              <a:rPr lang="en-US" dirty="0">
                <a:solidFill>
                  <a:srgbClr val="002060"/>
                </a:solidFill>
              </a:rPr>
              <a:t>What could Anna do to ensure she maintains a healthy lifestyle despite not being able to play basketball? Provide one (1) recommendation.</a:t>
            </a:r>
          </a:p>
          <a:p>
            <a:r>
              <a:rPr lang="en-US" dirty="0"/>
              <a:t>Student just need to be able to identify that although Anna in injured she can still live a healthy lifestyle despite this. Answers may include:</a:t>
            </a:r>
          </a:p>
          <a:p>
            <a:r>
              <a:rPr lang="en-US" dirty="0"/>
              <a:t>• Eat healthy</a:t>
            </a:r>
          </a:p>
          <a:p>
            <a:r>
              <a:rPr lang="en-US" dirty="0"/>
              <a:t>• Hydrate (drink water)</a:t>
            </a:r>
          </a:p>
          <a:p>
            <a:r>
              <a:rPr lang="en-US" dirty="0"/>
              <a:t>• Passive physical activity such as stretching</a:t>
            </a:r>
          </a:p>
          <a:p>
            <a:r>
              <a:rPr lang="en-US" dirty="0"/>
              <a:t>• Exercise such as walking</a:t>
            </a:r>
          </a:p>
        </p:txBody>
      </p:sp>
      <p:pic>
        <p:nvPicPr>
          <p:cNvPr id="3" name="Picture 2">
            <a:extLst>
              <a:ext uri="{FF2B5EF4-FFF2-40B4-BE49-F238E27FC236}">
                <a16:creationId xmlns:a16="http://schemas.microsoft.com/office/drawing/2014/main" id="{BB38EFE2-AA0C-7D8C-1C32-402AF1D6DF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1220963"/>
            <a:ext cx="12192000" cy="825552"/>
          </a:xfrm>
          <a:prstGeom prst="rect">
            <a:avLst/>
          </a:prstGeom>
        </p:spPr>
      </p:pic>
      <p:pic>
        <p:nvPicPr>
          <p:cNvPr id="1026" name="Picture 2" descr="Assessments | Elm Tree Community ...">
            <a:extLst>
              <a:ext uri="{FF2B5EF4-FFF2-40B4-BE49-F238E27FC236}">
                <a16:creationId xmlns:a16="http://schemas.microsoft.com/office/drawing/2014/main" id="{839EB79E-822D-264C-1B64-D343477F07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19723"/>
            <a:ext cx="1538515" cy="958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B1BBA1A-748E-6C01-33B5-A92599DA30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04" y="2306298"/>
            <a:ext cx="12192000" cy="825552"/>
          </a:xfrm>
          <a:prstGeom prst="rect">
            <a:avLst/>
          </a:prstGeom>
        </p:spPr>
      </p:pic>
      <p:pic>
        <p:nvPicPr>
          <p:cNvPr id="6" name="Picture 5">
            <a:extLst>
              <a:ext uri="{FF2B5EF4-FFF2-40B4-BE49-F238E27FC236}">
                <a16:creationId xmlns:a16="http://schemas.microsoft.com/office/drawing/2014/main" id="{BB89875E-3F54-045C-65E3-964F4A9E9E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07" y="4539182"/>
            <a:ext cx="12192000" cy="1691430"/>
          </a:xfrm>
          <a:prstGeom prst="rect">
            <a:avLst/>
          </a:prstGeom>
        </p:spPr>
      </p:pic>
      <p:pic>
        <p:nvPicPr>
          <p:cNvPr id="7" name="Picture 2" descr="Assessments | Elm Tree Community ...">
            <a:hlinkClick r:id="rId5" action="ppaction://hlinksldjump"/>
            <a:extLst>
              <a:ext uri="{FF2B5EF4-FFF2-40B4-BE49-F238E27FC236}">
                <a16:creationId xmlns:a16="http://schemas.microsoft.com/office/drawing/2014/main" id="{B8A73F33-2CEA-6216-5E8F-4224C2C145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47094" y="6610746"/>
            <a:ext cx="370115" cy="23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17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2379718" y="0"/>
            <a:ext cx="9536512" cy="1039802"/>
          </a:xfrm>
        </p:spPr>
        <p:txBody>
          <a:bodyPr/>
          <a:lstStyle/>
          <a:p>
            <a:r>
              <a:rPr lang="en-AU" dirty="0"/>
              <a:t>2. Presentation file</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875300"/>
            <a:ext cx="12191999" cy="2862322"/>
          </a:xfrm>
          <a:prstGeom prst="rect">
            <a:avLst/>
          </a:prstGeom>
          <a:noFill/>
        </p:spPr>
        <p:txBody>
          <a:bodyPr wrap="square">
            <a:spAutoFit/>
          </a:bodyPr>
          <a:lstStyle/>
          <a:p>
            <a:r>
              <a:rPr lang="en-US" dirty="0">
                <a:solidFill>
                  <a:srgbClr val="0070C0"/>
                </a:solidFill>
              </a:rPr>
              <a:t>You need to create a presentation about the body and present it as though you are sharing this information to another individual.</a:t>
            </a:r>
          </a:p>
          <a:p>
            <a:r>
              <a:rPr lang="en-US" dirty="0">
                <a:solidFill>
                  <a:srgbClr val="0070C0"/>
                </a:solidFill>
              </a:rPr>
              <a:t>You will need to select two (2) body systems. Be mindful when selecting your two systems that you will need to outline how they interrelate.</a:t>
            </a:r>
          </a:p>
          <a:p>
            <a:r>
              <a:rPr lang="en-US" dirty="0">
                <a:solidFill>
                  <a:srgbClr val="0070C0"/>
                </a:solidFill>
              </a:rPr>
              <a:t>You will need to include the following in your presentation.</a:t>
            </a:r>
          </a:p>
          <a:p>
            <a:pPr marL="285750" indent="-285750">
              <a:buFont typeface="Arial" panose="020B0604020202020204" pitchFamily="34" charset="0"/>
              <a:buChar char="•"/>
            </a:pPr>
            <a:r>
              <a:rPr lang="en-US" dirty="0">
                <a:solidFill>
                  <a:srgbClr val="0070C0"/>
                </a:solidFill>
              </a:rPr>
              <a:t>Structure and function and location of two (2) body systems</a:t>
            </a:r>
          </a:p>
          <a:p>
            <a:pPr marL="285750" indent="-285750">
              <a:buFont typeface="Arial" panose="020B0604020202020204" pitchFamily="34" charset="0"/>
              <a:buChar char="•"/>
            </a:pPr>
            <a:r>
              <a:rPr lang="en-US" dirty="0">
                <a:solidFill>
                  <a:srgbClr val="0070C0"/>
                </a:solidFill>
              </a:rPr>
              <a:t>Major components of that system and its interrelationships with other systems.</a:t>
            </a:r>
          </a:p>
          <a:p>
            <a:pPr marL="285750" indent="-285750">
              <a:buFont typeface="Arial" panose="020B0604020202020204" pitchFamily="34" charset="0"/>
              <a:buChar char="•"/>
            </a:pPr>
            <a:r>
              <a:rPr lang="en-US" dirty="0">
                <a:solidFill>
                  <a:srgbClr val="0070C0"/>
                </a:solidFill>
              </a:rPr>
              <a:t>Factors that contribute to the maintenance of a healthy body</a:t>
            </a:r>
          </a:p>
          <a:p>
            <a:pPr marL="285750" indent="-285750">
              <a:buFont typeface="Arial" panose="020B0604020202020204" pitchFamily="34" charset="0"/>
              <a:buChar char="•"/>
            </a:pPr>
            <a:r>
              <a:rPr lang="en-US" dirty="0">
                <a:solidFill>
                  <a:srgbClr val="0070C0"/>
                </a:solidFill>
              </a:rPr>
              <a:t>Evaluate the relationship between different body systems and affect and support healthy functioning.</a:t>
            </a:r>
          </a:p>
          <a:p>
            <a:r>
              <a:rPr lang="en-US" dirty="0">
                <a:solidFill>
                  <a:srgbClr val="0070C0"/>
                </a:solidFill>
              </a:rPr>
              <a:t>You do NOT need to present this just provide your slides/flyers/posters as evidence by uploading them via the 'Add Files' button In IVET Assessment 2(Body Systems).</a:t>
            </a:r>
          </a:p>
        </p:txBody>
      </p:sp>
      <p:pic>
        <p:nvPicPr>
          <p:cNvPr id="1026" name="Picture 2" descr="Assessments | Elm Tree Community ...">
            <a:extLst>
              <a:ext uri="{FF2B5EF4-FFF2-40B4-BE49-F238E27FC236}">
                <a16:creationId xmlns:a16="http://schemas.microsoft.com/office/drawing/2014/main" id="{839EB79E-822D-264C-1B64-D343477F07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9723"/>
            <a:ext cx="1538515" cy="9588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ssessments | Elm Tree Community ...">
            <a:hlinkClick r:id="rId4" action="ppaction://hlinksldjump"/>
            <a:extLst>
              <a:ext uri="{FF2B5EF4-FFF2-40B4-BE49-F238E27FC236}">
                <a16:creationId xmlns:a16="http://schemas.microsoft.com/office/drawing/2014/main" id="{A7D50AD5-D24D-0D44-2153-6C94BA3926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47094" y="6610746"/>
            <a:ext cx="370115" cy="23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9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2379718" y="0"/>
            <a:ext cx="9536512" cy="1039802"/>
          </a:xfrm>
        </p:spPr>
        <p:txBody>
          <a:bodyPr/>
          <a:lstStyle/>
          <a:p>
            <a:r>
              <a:rPr lang="en-AU" dirty="0"/>
              <a:t>3. Case Studies</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875300"/>
            <a:ext cx="12191999" cy="5632311"/>
          </a:xfrm>
          <a:prstGeom prst="rect">
            <a:avLst/>
          </a:prstGeom>
          <a:noFill/>
        </p:spPr>
        <p:txBody>
          <a:bodyPr wrap="square">
            <a:spAutoFit/>
          </a:bodyPr>
          <a:lstStyle/>
          <a:p>
            <a:pPr algn="ctr"/>
            <a:r>
              <a:rPr lang="en-US" dirty="0">
                <a:solidFill>
                  <a:srgbClr val="0070C0"/>
                </a:solidFill>
              </a:rPr>
              <a:t>Case Study 1</a:t>
            </a:r>
          </a:p>
          <a:p>
            <a:r>
              <a:rPr lang="en-US" dirty="0">
                <a:solidFill>
                  <a:srgbClr val="0070C0"/>
                </a:solidFill>
              </a:rPr>
              <a:t>Henry is working as a home and community care worker. He has been visiting </a:t>
            </a:r>
            <a:r>
              <a:rPr lang="en-US" dirty="0" err="1">
                <a:solidFill>
                  <a:srgbClr val="0070C0"/>
                </a:solidFill>
              </a:rPr>
              <a:t>Mr</a:t>
            </a:r>
            <a:r>
              <a:rPr lang="en-US" dirty="0">
                <a:solidFill>
                  <a:srgbClr val="0070C0"/>
                </a:solidFill>
              </a:rPr>
              <a:t> Jones once a week to monitor his health and wellbeing but also assist with tasks around the house. </a:t>
            </a:r>
            <a:r>
              <a:rPr lang="en-US" dirty="0" err="1">
                <a:solidFill>
                  <a:srgbClr val="0070C0"/>
                </a:solidFill>
              </a:rPr>
              <a:t>Mr</a:t>
            </a:r>
            <a:r>
              <a:rPr lang="en-US" dirty="0">
                <a:solidFill>
                  <a:srgbClr val="0070C0"/>
                </a:solidFill>
              </a:rPr>
              <a:t> Jones has type 2 diabetes and has been told by his doctor he needs to ensure he is maintaining a healthy lifestyle.</a:t>
            </a:r>
          </a:p>
          <a:p>
            <a:r>
              <a:rPr lang="en-US" dirty="0" err="1">
                <a:solidFill>
                  <a:srgbClr val="0070C0"/>
                </a:solidFill>
              </a:rPr>
              <a:t>Mr</a:t>
            </a:r>
            <a:r>
              <a:rPr lang="en-US" dirty="0">
                <a:solidFill>
                  <a:srgbClr val="0070C0"/>
                </a:solidFill>
              </a:rPr>
              <a:t> Jones usually spends most of his time at home or indoors. He rarely leaves the house unless it’s to go the shops. </a:t>
            </a:r>
            <a:r>
              <a:rPr lang="en-US" dirty="0" err="1">
                <a:solidFill>
                  <a:srgbClr val="0070C0"/>
                </a:solidFill>
              </a:rPr>
              <a:t>Mr</a:t>
            </a:r>
            <a:r>
              <a:rPr lang="en-US" dirty="0">
                <a:solidFill>
                  <a:srgbClr val="0070C0"/>
                </a:solidFill>
              </a:rPr>
              <a:t> Jones has been getting poor blood glucose readings. Currently he is not on any medication, He’s been instructed that with a good lifestyle, he can manage his diabetes without any medication. </a:t>
            </a:r>
            <a:r>
              <a:rPr lang="en-US" dirty="0" err="1">
                <a:solidFill>
                  <a:srgbClr val="0070C0"/>
                </a:solidFill>
              </a:rPr>
              <a:t>Mr</a:t>
            </a:r>
            <a:r>
              <a:rPr lang="en-US" dirty="0">
                <a:solidFill>
                  <a:srgbClr val="0070C0"/>
                </a:solidFill>
              </a:rPr>
              <a:t> Jones currently eats the same thing almost every day. He is a man of routine.</a:t>
            </a:r>
          </a:p>
          <a:p>
            <a:r>
              <a:rPr lang="en-US" dirty="0">
                <a:solidFill>
                  <a:srgbClr val="0070C0"/>
                </a:solidFill>
              </a:rPr>
              <a:t>1. Identify the body systems that is affected by </a:t>
            </a:r>
            <a:r>
              <a:rPr lang="en-US" dirty="0" err="1">
                <a:solidFill>
                  <a:srgbClr val="0070C0"/>
                </a:solidFill>
              </a:rPr>
              <a:t>Mr</a:t>
            </a:r>
            <a:r>
              <a:rPr lang="en-US" dirty="0">
                <a:solidFill>
                  <a:srgbClr val="0070C0"/>
                </a:solidFill>
              </a:rPr>
              <a:t> Jones’s illness.</a:t>
            </a:r>
          </a:p>
          <a:p>
            <a:r>
              <a:rPr lang="en-US" dirty="0"/>
              <a:t>Endocrine system</a:t>
            </a:r>
          </a:p>
          <a:p>
            <a:r>
              <a:rPr lang="en-US" dirty="0">
                <a:solidFill>
                  <a:srgbClr val="0070C0"/>
                </a:solidFill>
              </a:rPr>
              <a:t>2. What affect does type 2 diabetes have on </a:t>
            </a:r>
            <a:r>
              <a:rPr lang="en-US" dirty="0" err="1">
                <a:solidFill>
                  <a:srgbClr val="0070C0"/>
                </a:solidFill>
              </a:rPr>
              <a:t>Mr</a:t>
            </a:r>
            <a:r>
              <a:rPr lang="en-US" dirty="0">
                <a:solidFill>
                  <a:srgbClr val="0070C0"/>
                </a:solidFill>
              </a:rPr>
              <a:t> Jones body?</a:t>
            </a:r>
          </a:p>
          <a:p>
            <a:r>
              <a:rPr lang="en-US" dirty="0"/>
              <a:t>Student needs to explain what diabetes is and how it affects the body. They should identify that</a:t>
            </a:r>
          </a:p>
          <a:p>
            <a:r>
              <a:rPr lang="en-US" dirty="0"/>
              <a:t>diabetes type 2 is when the pancreas does not produce enough insulin for the body’s needs.</a:t>
            </a:r>
          </a:p>
          <a:p>
            <a:r>
              <a:rPr lang="en-US" dirty="0">
                <a:solidFill>
                  <a:srgbClr val="0070C0"/>
                </a:solidFill>
              </a:rPr>
              <a:t>3. Explain why you think it is important for </a:t>
            </a:r>
            <a:r>
              <a:rPr lang="en-US" dirty="0" err="1">
                <a:solidFill>
                  <a:srgbClr val="0070C0"/>
                </a:solidFill>
              </a:rPr>
              <a:t>Mr</a:t>
            </a:r>
            <a:r>
              <a:rPr lang="en-US" dirty="0">
                <a:solidFill>
                  <a:srgbClr val="0070C0"/>
                </a:solidFill>
              </a:rPr>
              <a:t> Jones to maintain a healthy lifestyle.</a:t>
            </a:r>
          </a:p>
          <a:p>
            <a:r>
              <a:rPr lang="en-US" dirty="0"/>
              <a:t>Student should identify that </a:t>
            </a:r>
            <a:r>
              <a:rPr lang="en-US" dirty="0" err="1"/>
              <a:t>Mr</a:t>
            </a:r>
            <a:r>
              <a:rPr lang="en-US" dirty="0"/>
              <a:t> Jones should be trying to avoid going on medication with his diabetes.</a:t>
            </a:r>
          </a:p>
          <a:p>
            <a:r>
              <a:rPr lang="en-US" dirty="0">
                <a:solidFill>
                  <a:srgbClr val="0070C0"/>
                </a:solidFill>
              </a:rPr>
              <a:t>4. What is one (1) recommendation would you give </a:t>
            </a:r>
            <a:r>
              <a:rPr lang="en-US" dirty="0" err="1">
                <a:solidFill>
                  <a:srgbClr val="0070C0"/>
                </a:solidFill>
              </a:rPr>
              <a:t>Mr</a:t>
            </a:r>
            <a:r>
              <a:rPr lang="en-US" dirty="0">
                <a:solidFill>
                  <a:srgbClr val="0070C0"/>
                </a:solidFill>
              </a:rPr>
              <a:t> Jones regarding his lifestyle choices?</a:t>
            </a:r>
          </a:p>
          <a:p>
            <a:r>
              <a:rPr lang="en-US" dirty="0"/>
              <a:t>• Encourage </a:t>
            </a:r>
            <a:r>
              <a:rPr lang="en-US" dirty="0" err="1"/>
              <a:t>Mr</a:t>
            </a:r>
            <a:r>
              <a:rPr lang="en-US" dirty="0"/>
              <a:t> Jones to be more active and participate in some physical activity.</a:t>
            </a:r>
          </a:p>
          <a:p>
            <a:r>
              <a:rPr lang="en-US" dirty="0"/>
              <a:t>• Encourage him to maintain a healthy diet</a:t>
            </a:r>
          </a:p>
          <a:p>
            <a:r>
              <a:rPr lang="en-US" dirty="0">
                <a:solidFill>
                  <a:srgbClr val="0070C0"/>
                </a:solidFill>
              </a:rPr>
              <a:t>5. Outline what might happen if </a:t>
            </a:r>
            <a:r>
              <a:rPr lang="en-US" dirty="0" err="1">
                <a:solidFill>
                  <a:srgbClr val="0070C0"/>
                </a:solidFill>
              </a:rPr>
              <a:t>Mr</a:t>
            </a:r>
            <a:r>
              <a:rPr lang="en-US" dirty="0">
                <a:solidFill>
                  <a:srgbClr val="0070C0"/>
                </a:solidFill>
              </a:rPr>
              <a:t> Jones is unable to keep his blood glucose levels under control?</a:t>
            </a:r>
          </a:p>
          <a:p>
            <a:r>
              <a:rPr lang="en-US" dirty="0" err="1"/>
              <a:t>Mr</a:t>
            </a:r>
            <a:r>
              <a:rPr lang="en-US" dirty="0"/>
              <a:t> Jones might suffer from either high or low blood sugar levels. Students might also write he will need to use medication to keep his blood sugar under control.</a:t>
            </a:r>
          </a:p>
        </p:txBody>
      </p:sp>
      <p:pic>
        <p:nvPicPr>
          <p:cNvPr id="1026" name="Picture 2" descr="Assessments | Elm Tree Community ...">
            <a:extLst>
              <a:ext uri="{FF2B5EF4-FFF2-40B4-BE49-F238E27FC236}">
                <a16:creationId xmlns:a16="http://schemas.microsoft.com/office/drawing/2014/main" id="{839EB79E-822D-264C-1B64-D343477F07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9723"/>
            <a:ext cx="1538515" cy="9588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FC7AEBB-28B8-D02E-8AB0-27E24305DA4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3118205"/>
            <a:ext cx="12192000" cy="243304"/>
          </a:xfrm>
          <a:prstGeom prst="rect">
            <a:avLst/>
          </a:prstGeom>
        </p:spPr>
      </p:pic>
      <p:pic>
        <p:nvPicPr>
          <p:cNvPr id="5" name="Picture 4">
            <a:extLst>
              <a:ext uri="{FF2B5EF4-FFF2-40B4-BE49-F238E27FC236}">
                <a16:creationId xmlns:a16="http://schemas.microsoft.com/office/drawing/2014/main" id="{2B472514-EF13-5B4E-9EFB-62E519CF844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3662427"/>
            <a:ext cx="12192000" cy="545354"/>
          </a:xfrm>
          <a:prstGeom prst="rect">
            <a:avLst/>
          </a:prstGeom>
        </p:spPr>
      </p:pic>
      <p:pic>
        <p:nvPicPr>
          <p:cNvPr id="6" name="Picture 5">
            <a:extLst>
              <a:ext uri="{FF2B5EF4-FFF2-40B4-BE49-F238E27FC236}">
                <a16:creationId xmlns:a16="http://schemas.microsoft.com/office/drawing/2014/main" id="{93611EEA-12F5-ABB8-DD21-477A936003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4500082"/>
            <a:ext cx="12192000" cy="243304"/>
          </a:xfrm>
          <a:prstGeom prst="rect">
            <a:avLst/>
          </a:prstGeom>
        </p:spPr>
      </p:pic>
      <p:pic>
        <p:nvPicPr>
          <p:cNvPr id="7" name="Picture 6">
            <a:extLst>
              <a:ext uri="{FF2B5EF4-FFF2-40B4-BE49-F238E27FC236}">
                <a16:creationId xmlns:a16="http://schemas.microsoft.com/office/drawing/2014/main" id="{678D7926-3D7A-AB5E-C0EB-E6DFDA49D4E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5013262"/>
            <a:ext cx="12192000" cy="591152"/>
          </a:xfrm>
          <a:prstGeom prst="rect">
            <a:avLst/>
          </a:prstGeom>
        </p:spPr>
      </p:pic>
      <p:pic>
        <p:nvPicPr>
          <p:cNvPr id="9" name="Picture 8">
            <a:extLst>
              <a:ext uri="{FF2B5EF4-FFF2-40B4-BE49-F238E27FC236}">
                <a16:creationId xmlns:a16="http://schemas.microsoft.com/office/drawing/2014/main" id="{47B9FA10-D0A0-8013-B456-FA22BF1CCFA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90" y="5861047"/>
            <a:ext cx="12192000" cy="591151"/>
          </a:xfrm>
          <a:prstGeom prst="rect">
            <a:avLst/>
          </a:prstGeom>
        </p:spPr>
      </p:pic>
      <p:pic>
        <p:nvPicPr>
          <p:cNvPr id="10" name="Picture 2" descr="Assessments | Elm Tree Community ...">
            <a:hlinkClick r:id="rId5" action="ppaction://hlinksldjump"/>
            <a:extLst>
              <a:ext uri="{FF2B5EF4-FFF2-40B4-BE49-F238E27FC236}">
                <a16:creationId xmlns:a16="http://schemas.microsoft.com/office/drawing/2014/main" id="{836EEE06-68D9-BBD7-C446-8CFE0BCF1A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47094" y="6610746"/>
            <a:ext cx="370115" cy="23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15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pic>
        <p:nvPicPr>
          <p:cNvPr id="4" name="Picture 3">
            <a:extLst>
              <a:ext uri="{FF2B5EF4-FFF2-40B4-BE49-F238E27FC236}">
                <a16:creationId xmlns:a16="http://schemas.microsoft.com/office/drawing/2014/main" id="{687CE5E4-D36B-F7DE-516B-C19FFA7802B9}"/>
              </a:ext>
            </a:extLst>
          </p:cNvPr>
          <p:cNvPicPr>
            <a:picLocks noChangeAspect="1"/>
          </p:cNvPicPr>
          <p:nvPr/>
        </p:nvPicPr>
        <p:blipFill>
          <a:blip r:embed="rId4"/>
          <a:stretch>
            <a:fillRect/>
          </a:stretch>
        </p:blipFill>
        <p:spPr>
          <a:xfrm>
            <a:off x="7605486" y="-6380"/>
            <a:ext cx="4586514" cy="6864380"/>
          </a:xfrm>
          <a:prstGeom prst="rect">
            <a:avLst/>
          </a:prstGeom>
        </p:spPr>
      </p:pic>
      <p:pic>
        <p:nvPicPr>
          <p:cNvPr id="5" name="Picture 4">
            <a:extLst>
              <a:ext uri="{FF2B5EF4-FFF2-40B4-BE49-F238E27FC236}">
                <a16:creationId xmlns:a16="http://schemas.microsoft.com/office/drawing/2014/main" id="{C81C72E4-FA41-632C-5D55-F68109641F0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16686" y="3678859"/>
            <a:ext cx="3875315" cy="3179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146629" y="-29028"/>
            <a:ext cx="9120874" cy="787742"/>
          </a:xfrm>
        </p:spPr>
        <p:txBody>
          <a:bodyPr>
            <a:normAutofit fontScale="90000"/>
          </a:bodyPr>
          <a:lstStyle/>
          <a:p>
            <a:r>
              <a:rPr lang="en-AU" dirty="0"/>
              <a:t>The  lymphatic and immune system</a:t>
            </a:r>
            <a:br>
              <a:rPr lang="en-AU" dirty="0"/>
            </a:br>
            <a:r>
              <a:rPr lang="en-US" sz="2700" dirty="0"/>
              <a:t>Structure of the lymphatic system: Lymph nodes</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1" y="700658"/>
            <a:ext cx="8694057" cy="6186309"/>
          </a:xfrm>
          <a:prstGeom prst="rect">
            <a:avLst/>
          </a:prstGeom>
          <a:noFill/>
        </p:spPr>
        <p:txBody>
          <a:bodyPr wrap="square">
            <a:spAutoFit/>
          </a:bodyPr>
          <a:lstStyle/>
          <a:p>
            <a:pPr marL="342900" indent="-342900">
              <a:buFont typeface="Courier New" panose="02070309020205020404" pitchFamily="49" charset="0"/>
              <a:buChar char="o"/>
            </a:pPr>
            <a:r>
              <a:rPr lang="en-US" sz="2200" dirty="0"/>
              <a:t>Lymphoid tissues &amp; organs support the immune system to maintain health.</a:t>
            </a:r>
          </a:p>
          <a:p>
            <a:pPr marL="342900" indent="-342900">
              <a:buFont typeface="Courier New" panose="02070309020205020404" pitchFamily="49" charset="0"/>
              <a:buChar char="o"/>
            </a:pPr>
            <a:r>
              <a:rPr lang="en-US" sz="2200" dirty="0"/>
              <a:t>Lymph nodes: filters removes foreign organisms from the lymphatic system.</a:t>
            </a:r>
          </a:p>
          <a:p>
            <a:pPr marL="342900" indent="-342900">
              <a:buFont typeface="Courier New" panose="02070309020205020404" pitchFamily="49" charset="0"/>
              <a:buChar char="o"/>
            </a:pPr>
            <a:r>
              <a:rPr lang="en-US" sz="2200" dirty="0"/>
              <a:t>Lymph nodes: produce lymphocytes, contributing the body's defense mechanisms.</a:t>
            </a:r>
          </a:p>
          <a:p>
            <a:pPr marL="342900" indent="-342900">
              <a:buFont typeface="Courier New" panose="02070309020205020404" pitchFamily="49" charset="0"/>
              <a:buChar char="o"/>
            </a:pPr>
            <a:r>
              <a:rPr lang="en-US" sz="2200" dirty="0"/>
              <a:t>Lymph fluid is filtered as it passes through lymph nodes along lymphatic vessels.</a:t>
            </a:r>
          </a:p>
          <a:p>
            <a:pPr marL="342900" indent="-342900">
              <a:buFont typeface="Courier New" panose="02070309020205020404" pitchFamily="49" charset="0"/>
              <a:buChar char="o"/>
            </a:pPr>
            <a:r>
              <a:rPr lang="en-US" sz="2200" dirty="0"/>
              <a:t>Lymph nodes: a kidney-shaped appearance and are about 2.5cm long.</a:t>
            </a:r>
          </a:p>
          <a:p>
            <a:pPr marL="342900" indent="-342900">
              <a:buFont typeface="Courier New" panose="02070309020205020404" pitchFamily="49" charset="0"/>
              <a:buChar char="o"/>
            </a:pPr>
            <a:r>
              <a:rPr lang="en-US" sz="2200" dirty="0"/>
              <a:t>Larger lymph nodes are commonly found in the inguinal (groin), axillary (under the arm) and cervical (neck) regions.</a:t>
            </a:r>
          </a:p>
          <a:p>
            <a:pPr marL="342900" indent="-342900">
              <a:buFont typeface="Courier New" panose="02070309020205020404" pitchFamily="49" charset="0"/>
              <a:buChar char="o"/>
            </a:pPr>
            <a:r>
              <a:rPr lang="en-US" sz="2200" b="1" dirty="0"/>
              <a:t>Macrophages </a:t>
            </a:r>
            <a:r>
              <a:rPr lang="en-US" sz="2200" dirty="0"/>
              <a:t>in lymph nodes eliminate bacteria, viruses, and other foreign invaders.</a:t>
            </a:r>
          </a:p>
          <a:p>
            <a:pPr marL="342900" indent="-342900">
              <a:buFont typeface="Courier New" panose="02070309020205020404" pitchFamily="49" charset="0"/>
              <a:buChar char="o"/>
            </a:pPr>
            <a:r>
              <a:rPr lang="en-US" sz="2200" b="1" dirty="0"/>
              <a:t>Lymphocytes</a:t>
            </a:r>
            <a:r>
              <a:rPr lang="en-US" sz="2200" dirty="0"/>
              <a:t> in lymph nodes recognise and respond to foreign microorganisms.</a:t>
            </a:r>
          </a:p>
          <a:p>
            <a:pPr marL="342900" indent="-342900">
              <a:buFont typeface="Courier New" panose="02070309020205020404" pitchFamily="49" charset="0"/>
              <a:buChar char="o"/>
            </a:pPr>
            <a:r>
              <a:rPr lang="en-US" sz="2200" dirty="0"/>
              <a:t>Swollen lymph nodes: signal infections like colds or flu, fighting pathogens.</a:t>
            </a:r>
          </a:p>
          <a:p>
            <a:pPr marL="342900" indent="-342900">
              <a:buFont typeface="Courier New" panose="02070309020205020404" pitchFamily="49" charset="0"/>
              <a:buChar char="o"/>
            </a:pPr>
            <a:r>
              <a:rPr lang="en-US" sz="2200" dirty="0"/>
              <a:t>Lymph nodes: sites for cancer metastasis, particularly in cancers that spread through the lymphatic system.</a:t>
            </a:r>
          </a:p>
        </p:txBody>
      </p:sp>
      <p:sp>
        <p:nvSpPr>
          <p:cNvPr id="6" name="Action Button: Return 5">
            <a:hlinkClick r:id="rId6" action="ppaction://hlinksldjump" highlightClick="1"/>
            <a:extLst>
              <a:ext uri="{FF2B5EF4-FFF2-40B4-BE49-F238E27FC236}">
                <a16:creationId xmlns:a16="http://schemas.microsoft.com/office/drawing/2014/main" id="{CF91EC48-9650-FA5E-6869-332192A6A47B}"/>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85916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2379718" y="0"/>
            <a:ext cx="9536512" cy="580571"/>
          </a:xfrm>
        </p:spPr>
        <p:txBody>
          <a:bodyPr>
            <a:normAutofit fontScale="90000"/>
          </a:bodyPr>
          <a:lstStyle/>
          <a:p>
            <a:r>
              <a:rPr lang="en-AU" dirty="0"/>
              <a:t>3. Case Studies</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580571"/>
            <a:ext cx="12191999" cy="6186309"/>
          </a:xfrm>
          <a:prstGeom prst="rect">
            <a:avLst/>
          </a:prstGeom>
          <a:noFill/>
        </p:spPr>
        <p:txBody>
          <a:bodyPr wrap="square">
            <a:spAutoFit/>
          </a:bodyPr>
          <a:lstStyle/>
          <a:p>
            <a:pPr algn="ctr"/>
            <a:r>
              <a:rPr lang="en-US" dirty="0">
                <a:solidFill>
                  <a:srgbClr val="0070C0"/>
                </a:solidFill>
              </a:rPr>
              <a:t> Case Study 2</a:t>
            </a:r>
          </a:p>
          <a:p>
            <a:r>
              <a:rPr lang="en-US" dirty="0">
                <a:solidFill>
                  <a:srgbClr val="0070C0"/>
                </a:solidFill>
              </a:rPr>
              <a:t>You are working as Allied Health assistant at the local hospital. You have been assigned to the rehabilitation </a:t>
            </a:r>
            <a:r>
              <a:rPr lang="en-US" dirty="0" err="1">
                <a:solidFill>
                  <a:srgbClr val="0070C0"/>
                </a:solidFill>
              </a:rPr>
              <a:t>centre</a:t>
            </a:r>
            <a:r>
              <a:rPr lang="en-US" dirty="0">
                <a:solidFill>
                  <a:srgbClr val="0070C0"/>
                </a:solidFill>
              </a:rPr>
              <a:t> to work alongside the physiotherapy team. Your next client is David a 60-year-old male who is recovering from a stroke. The program consists mainly of strength and range of movement exercises.</a:t>
            </a:r>
          </a:p>
          <a:p>
            <a:r>
              <a:rPr lang="en-US" dirty="0">
                <a:solidFill>
                  <a:srgbClr val="0070C0"/>
                </a:solidFill>
              </a:rPr>
              <a:t>The physiotherapist believes that David could make a full recover. David has also been struggling mentally since the stroke. He was a very active individual playing golf most days, he likes to read and hang out with his friends.</a:t>
            </a:r>
          </a:p>
          <a:p>
            <a:r>
              <a:rPr lang="en-US" dirty="0">
                <a:solidFill>
                  <a:srgbClr val="0070C0"/>
                </a:solidFill>
              </a:rPr>
              <a:t>1. Identify the body system that is affected by David’s illness.</a:t>
            </a:r>
          </a:p>
          <a:p>
            <a:r>
              <a:rPr lang="en-US" dirty="0"/>
              <a:t>Cardiovascular system</a:t>
            </a:r>
          </a:p>
          <a:p>
            <a:r>
              <a:rPr lang="en-US" dirty="0">
                <a:solidFill>
                  <a:srgbClr val="0070C0"/>
                </a:solidFill>
              </a:rPr>
              <a:t>2. What is one (1) affect can a stroke have one the body?</a:t>
            </a:r>
          </a:p>
          <a:p>
            <a:r>
              <a:rPr lang="en-US" dirty="0"/>
              <a:t>• Loss of body function</a:t>
            </a:r>
          </a:p>
          <a:p>
            <a:r>
              <a:rPr lang="en-US" dirty="0"/>
              <a:t>• Lose the ability to speak</a:t>
            </a:r>
          </a:p>
          <a:p>
            <a:r>
              <a:rPr lang="en-US" dirty="0"/>
              <a:t>• Unable to move part of the body</a:t>
            </a:r>
          </a:p>
          <a:p>
            <a:r>
              <a:rPr lang="en-US" dirty="0">
                <a:solidFill>
                  <a:srgbClr val="0070C0"/>
                </a:solidFill>
              </a:rPr>
              <a:t>3. How might the stroke affect his physical condition?</a:t>
            </a:r>
          </a:p>
          <a:p>
            <a:r>
              <a:rPr lang="en-US" dirty="0"/>
              <a:t>David might have difficulty walking from paralysis or muscle weakness. Student might identify that the stroke might just effect on side of David’s body and be causing in stability.</a:t>
            </a:r>
          </a:p>
          <a:p>
            <a:r>
              <a:rPr lang="en-US" dirty="0">
                <a:solidFill>
                  <a:srgbClr val="0070C0"/>
                </a:solidFill>
              </a:rPr>
              <a:t>4. Identify one (1) benefit if the rehabilitation program for David?</a:t>
            </a:r>
          </a:p>
          <a:p>
            <a:r>
              <a:rPr lang="en-US" dirty="0"/>
              <a:t>• Help increase ROM</a:t>
            </a:r>
          </a:p>
          <a:p>
            <a:r>
              <a:rPr lang="en-US" dirty="0"/>
              <a:t>• Increase strength</a:t>
            </a:r>
          </a:p>
          <a:p>
            <a:r>
              <a:rPr lang="en-US" dirty="0"/>
              <a:t>• Prevent loss of mobility</a:t>
            </a:r>
          </a:p>
          <a:p>
            <a:r>
              <a:rPr lang="en-US" dirty="0"/>
              <a:t>• Increase joint function</a:t>
            </a:r>
          </a:p>
          <a:p>
            <a:r>
              <a:rPr lang="en-US" dirty="0">
                <a:solidFill>
                  <a:srgbClr val="0070C0"/>
                </a:solidFill>
              </a:rPr>
              <a:t>5. What is a strategy you could suggest to David to improve his mental health?</a:t>
            </a:r>
          </a:p>
          <a:p>
            <a:r>
              <a:rPr lang="en-US" dirty="0"/>
              <a:t>• Get in contact with his friends; Get back into reading; Encourage him to continue his exercise program</a:t>
            </a:r>
          </a:p>
        </p:txBody>
      </p:sp>
      <p:pic>
        <p:nvPicPr>
          <p:cNvPr id="1026" name="Picture 2" descr="Assessments | Elm Tree Community ...">
            <a:extLst>
              <a:ext uri="{FF2B5EF4-FFF2-40B4-BE49-F238E27FC236}">
                <a16:creationId xmlns:a16="http://schemas.microsoft.com/office/drawing/2014/main" id="{839EB79E-822D-264C-1B64-D343477F07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9723"/>
            <a:ext cx="1538515" cy="9588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F95F482-BDD7-0E08-1C61-2E0631F9498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90" y="2595691"/>
            <a:ext cx="12192000" cy="243304"/>
          </a:xfrm>
          <a:prstGeom prst="rect">
            <a:avLst/>
          </a:prstGeom>
        </p:spPr>
      </p:pic>
      <p:pic>
        <p:nvPicPr>
          <p:cNvPr id="5" name="Picture 4">
            <a:extLst>
              <a:ext uri="{FF2B5EF4-FFF2-40B4-BE49-F238E27FC236}">
                <a16:creationId xmlns:a16="http://schemas.microsoft.com/office/drawing/2014/main" id="{DBCFA9D8-D96E-2458-D82A-D8E9BD6F20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3118205"/>
            <a:ext cx="12192000" cy="786138"/>
          </a:xfrm>
          <a:prstGeom prst="rect">
            <a:avLst/>
          </a:prstGeom>
        </p:spPr>
      </p:pic>
      <p:pic>
        <p:nvPicPr>
          <p:cNvPr id="6" name="Picture 5">
            <a:extLst>
              <a:ext uri="{FF2B5EF4-FFF2-40B4-BE49-F238E27FC236}">
                <a16:creationId xmlns:a16="http://schemas.microsoft.com/office/drawing/2014/main" id="{F47020A8-0F5F-5854-F02F-FC30862BFBD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90" y="4241609"/>
            <a:ext cx="12192000" cy="504561"/>
          </a:xfrm>
          <a:prstGeom prst="rect">
            <a:avLst/>
          </a:prstGeom>
        </p:spPr>
      </p:pic>
      <p:pic>
        <p:nvPicPr>
          <p:cNvPr id="7" name="Picture 6">
            <a:extLst>
              <a:ext uri="{FF2B5EF4-FFF2-40B4-BE49-F238E27FC236}">
                <a16:creationId xmlns:a16="http://schemas.microsoft.com/office/drawing/2014/main" id="{0E259D4E-3AE7-563B-1098-F13388DE84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93" y="5028220"/>
            <a:ext cx="12192000" cy="1106049"/>
          </a:xfrm>
          <a:prstGeom prst="rect">
            <a:avLst/>
          </a:prstGeom>
        </p:spPr>
      </p:pic>
      <p:pic>
        <p:nvPicPr>
          <p:cNvPr id="9" name="Picture 8">
            <a:extLst>
              <a:ext uri="{FF2B5EF4-FFF2-40B4-BE49-F238E27FC236}">
                <a16:creationId xmlns:a16="http://schemas.microsoft.com/office/drawing/2014/main" id="{FF371C73-0F60-50E0-4EF4-DDFEDD46C6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6441977"/>
            <a:ext cx="12192000" cy="243304"/>
          </a:xfrm>
          <a:prstGeom prst="rect">
            <a:avLst/>
          </a:prstGeom>
        </p:spPr>
      </p:pic>
      <p:pic>
        <p:nvPicPr>
          <p:cNvPr id="10" name="Picture 2" descr="Assessments | Elm Tree Community ...">
            <a:hlinkClick r:id="rId5" action="ppaction://hlinksldjump"/>
            <a:extLst>
              <a:ext uri="{FF2B5EF4-FFF2-40B4-BE49-F238E27FC236}">
                <a16:creationId xmlns:a16="http://schemas.microsoft.com/office/drawing/2014/main" id="{750AA63E-EE1C-129E-3DB5-76E562229E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47094" y="6610746"/>
            <a:ext cx="370115" cy="23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pic>
        <p:nvPicPr>
          <p:cNvPr id="6" name="Picture 2" descr="(alt=&quot;&quot;)">
            <a:extLst>
              <a:ext uri="{FF2B5EF4-FFF2-40B4-BE49-F238E27FC236}">
                <a16:creationId xmlns:a16="http://schemas.microsoft.com/office/drawing/2014/main" id="{DB151AAE-763F-C7F8-0EF0-E9992E591E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14381"/>
            <a:ext cx="5181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146629" y="-29028"/>
            <a:ext cx="9120874" cy="787742"/>
          </a:xfrm>
        </p:spPr>
        <p:txBody>
          <a:bodyPr>
            <a:normAutofit fontScale="90000"/>
          </a:bodyPr>
          <a:lstStyle/>
          <a:p>
            <a:r>
              <a:rPr lang="en-AU" dirty="0"/>
              <a:t>The  lymphatic and immune system</a:t>
            </a:r>
            <a:br>
              <a:rPr lang="en-AU" dirty="0"/>
            </a:br>
            <a:r>
              <a:rPr lang="en-US" sz="2700" dirty="0"/>
              <a:t>Structure of the lymphatic system: Other lymphoid organs </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182231"/>
            <a:ext cx="7487230" cy="4493538"/>
          </a:xfrm>
          <a:prstGeom prst="rect">
            <a:avLst/>
          </a:prstGeom>
          <a:noFill/>
        </p:spPr>
        <p:txBody>
          <a:bodyPr wrap="square">
            <a:spAutoFit/>
          </a:bodyPr>
          <a:lstStyle/>
          <a:p>
            <a:pPr marL="342900" indent="-342900">
              <a:buFont typeface="Courier New" panose="02070309020205020404" pitchFamily="49" charset="0"/>
              <a:buChar char="o"/>
            </a:pPr>
            <a:r>
              <a:rPr lang="en-US" sz="2200" dirty="0"/>
              <a:t>The </a:t>
            </a:r>
            <a:r>
              <a:rPr lang="en-US" sz="2200" b="1" dirty="0"/>
              <a:t>spleen</a:t>
            </a:r>
            <a:r>
              <a:rPr lang="en-US" sz="2200" dirty="0"/>
              <a:t>: Filters blood, cleanses it of pathogens, and removes old red blood cells. Also stores platelets and acts as a blood reservoir.</a:t>
            </a:r>
          </a:p>
          <a:p>
            <a:pPr marL="342900" indent="-342900">
              <a:buFont typeface="Courier New" panose="02070309020205020404" pitchFamily="49" charset="0"/>
              <a:buChar char="o"/>
            </a:pPr>
            <a:r>
              <a:rPr lang="en-US" sz="2200" dirty="0"/>
              <a:t>The </a:t>
            </a:r>
            <a:r>
              <a:rPr lang="en-US" sz="2200" b="1" dirty="0"/>
              <a:t>thymus</a:t>
            </a:r>
            <a:r>
              <a:rPr lang="en-US" sz="2200" dirty="0"/>
              <a:t>: Processes and matures T-cells, which help defend against pathogens. Produces thymosin, stimulating lymphocyte growth in other organs.</a:t>
            </a:r>
          </a:p>
          <a:p>
            <a:pPr marL="342900" indent="-342900">
              <a:buFont typeface="Courier New" panose="02070309020205020404" pitchFamily="49" charset="0"/>
              <a:buChar char="o"/>
            </a:pPr>
            <a:r>
              <a:rPr lang="en-US" sz="2200" dirty="0"/>
              <a:t>The</a:t>
            </a:r>
            <a:r>
              <a:rPr lang="en-US" sz="2200" b="1" dirty="0"/>
              <a:t> tonsils</a:t>
            </a:r>
            <a:r>
              <a:rPr lang="en-US" sz="2200" dirty="0"/>
              <a:t>: Small lymphatic tissue masses located in the nose, mouth, and throat. Include adenoids, palatine tonsils, and lingual tonsils. Protect against pathogens entering through the nose or mouth.</a:t>
            </a:r>
          </a:p>
          <a:p>
            <a:pPr marL="342900" indent="-342900">
              <a:buFont typeface="Courier New" panose="02070309020205020404" pitchFamily="49" charset="0"/>
              <a:buChar char="o"/>
            </a:pPr>
            <a:r>
              <a:rPr lang="en-US" sz="2200" b="1" dirty="0"/>
              <a:t>Peyer's patches</a:t>
            </a:r>
            <a:r>
              <a:rPr lang="en-US" sz="2200" dirty="0"/>
              <a:t>: Clusters of lymphatic tissue in the small intestine walls. Monitor bacteria levels, capture and destroy bacteria, preventing absorption by the intestine.</a:t>
            </a:r>
          </a:p>
        </p:txBody>
      </p:sp>
      <p:sp>
        <p:nvSpPr>
          <p:cNvPr id="4" name="Action Button: Return 3">
            <a:hlinkClick r:id="rId5" action="ppaction://hlinksldjump" highlightClick="1"/>
            <a:extLst>
              <a:ext uri="{FF2B5EF4-FFF2-40B4-BE49-F238E27FC236}">
                <a16:creationId xmlns:a16="http://schemas.microsoft.com/office/drawing/2014/main" id="{76CB247E-20A8-F0D7-350D-271B6E3107F1}"/>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0164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29028"/>
            <a:ext cx="12075885" cy="787742"/>
          </a:xfrm>
        </p:spPr>
        <p:txBody>
          <a:bodyPr>
            <a:normAutofit fontScale="90000"/>
          </a:bodyPr>
          <a:lstStyle/>
          <a:p>
            <a:r>
              <a:rPr lang="en-AU" dirty="0"/>
              <a:t>The  lymphatic and immune system</a:t>
            </a:r>
            <a:br>
              <a:rPr lang="en-AU" dirty="0"/>
            </a:br>
            <a:r>
              <a:rPr lang="en-US" sz="2700" dirty="0"/>
              <a:t>Summary of the functions of the lymphatic system</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1733774"/>
            <a:ext cx="7487230" cy="3139321"/>
          </a:xfrm>
          <a:prstGeom prst="rect">
            <a:avLst/>
          </a:prstGeom>
          <a:noFill/>
        </p:spPr>
        <p:txBody>
          <a:bodyPr wrap="square">
            <a:spAutoFit/>
          </a:bodyPr>
          <a:lstStyle/>
          <a:p>
            <a:pPr marL="457200" indent="-457200">
              <a:buFont typeface="+mj-lt"/>
              <a:buAutoNum type="arabicPeriod"/>
            </a:pPr>
            <a:r>
              <a:rPr lang="en-US" sz="2200" dirty="0"/>
              <a:t>Returning excess interstitial fluid to the blood: Lymph capillaries collect excess fluid and proteins from tissue, returning them to the bloodstream as lymph.</a:t>
            </a:r>
          </a:p>
          <a:p>
            <a:pPr marL="457200" indent="-457200">
              <a:buFont typeface="+mj-lt"/>
              <a:buAutoNum type="arabicPeriod"/>
            </a:pPr>
            <a:r>
              <a:rPr lang="en-US" sz="2200" dirty="0"/>
              <a:t>Absorption of fats and fat-soluble vitamins: From the digestive system, these nutrients are transported to the bloodstream via the lymphatic system.</a:t>
            </a:r>
          </a:p>
          <a:p>
            <a:pPr marL="457200" indent="-457200">
              <a:buFont typeface="+mj-lt"/>
              <a:buAutoNum type="arabicPeriod"/>
            </a:pPr>
            <a:r>
              <a:rPr lang="en-US" sz="2200" dirty="0"/>
              <a:t>Defense against foreign organisms: Lymph nodes and other lymphatic organs filter lymph to remove bacteria and toxins. Lymphocytes within these organs destroy invading pathogens.</a:t>
            </a:r>
          </a:p>
        </p:txBody>
      </p:sp>
      <p:pic>
        <p:nvPicPr>
          <p:cNvPr id="49154" name="Picture 2" descr="The lymphatic system in relation to the cardiovascular system">
            <a:extLst>
              <a:ext uri="{FF2B5EF4-FFF2-40B4-BE49-F238E27FC236}">
                <a16:creationId xmlns:a16="http://schemas.microsoft.com/office/drawing/2014/main" id="{431E3C06-7673-833C-7019-AC7BFB5966B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01404" y="758714"/>
            <a:ext cx="4590596" cy="6093609"/>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5" action="ppaction://hlinksldjump" highlightClick="1"/>
            <a:extLst>
              <a:ext uri="{FF2B5EF4-FFF2-40B4-BE49-F238E27FC236}">
                <a16:creationId xmlns:a16="http://schemas.microsoft.com/office/drawing/2014/main" id="{7BC04812-963D-BFE5-DC7F-7724DD826A71}"/>
              </a:ext>
            </a:extLst>
          </p:cNvPr>
          <p:cNvSpPr/>
          <p:nvPr/>
        </p:nvSpPr>
        <p:spPr>
          <a:xfrm>
            <a:off x="11945257" y="6633029"/>
            <a:ext cx="246743" cy="21059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4919515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25613</TotalTime>
  <Words>11874</Words>
  <Application>Microsoft Office PowerPoint</Application>
  <PresentationFormat>Widescreen</PresentationFormat>
  <Paragraphs>920</Paragraphs>
  <Slides>70</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Courier New</vt:lpstr>
      <vt:lpstr>Times New Roman</vt:lpstr>
      <vt:lpstr>Tw Cen MT</vt:lpstr>
      <vt:lpstr>Wingdings</vt:lpstr>
      <vt:lpstr>Droplet</vt:lpstr>
      <vt:lpstr>Recognise healthy body systems</vt:lpstr>
      <vt:lpstr>Recognise healthy body systems</vt:lpstr>
      <vt:lpstr>Recognise healthy body systems workbook activities</vt:lpstr>
      <vt:lpstr>The  lymphatic and immune system</vt:lpstr>
      <vt:lpstr>The  lymphatic and immune system Structure of the lymphatic system</vt:lpstr>
      <vt:lpstr>The  lymphatic and immune system Structure of the lymphatic system: Lymphatic vessels </vt:lpstr>
      <vt:lpstr>The  lymphatic and immune system Structure of the lymphatic system: Lymph nodes</vt:lpstr>
      <vt:lpstr>The  lymphatic and immune system Structure of the lymphatic system: Other lymphoid organs </vt:lpstr>
      <vt:lpstr>The  lymphatic and immune system Summary of the functions of the lymphatic system</vt:lpstr>
      <vt:lpstr>The  lymphatic and immune system The immune system</vt:lpstr>
      <vt:lpstr>The  lymphatic and immune system The immune system</vt:lpstr>
      <vt:lpstr>The  lymphatic and immune system The immune system: Innate defense system</vt:lpstr>
      <vt:lpstr>The  lymphatic and immune system The immune system: The inflammatory response</vt:lpstr>
      <vt:lpstr>The  lymphatic and immune system Adaptive defence system</vt:lpstr>
      <vt:lpstr>The  lymphatic and immune system Adaptive defence system: Lymphocyte</vt:lpstr>
      <vt:lpstr>The  lymphatic and immune system Adaptive defence system: Macrophages Antigens Antibodies</vt:lpstr>
      <vt:lpstr>12. Quiz - the lymphatic and immune system</vt:lpstr>
      <vt:lpstr>12. Quiz - the lymphatic and immune system</vt:lpstr>
      <vt:lpstr>The  lymphatic and immune system Disorders of the lymphatic and immune system</vt:lpstr>
      <vt:lpstr>The lymphatic and immune system  Systems in sync – the lymphatic and immune system</vt:lpstr>
      <vt:lpstr>Learning Checkpoint 12</vt:lpstr>
      <vt:lpstr>Learning Checkpoint 12</vt:lpstr>
      <vt:lpstr>The special senses</vt:lpstr>
      <vt:lpstr>The special senses Sight: External and accessory structures of the eye</vt:lpstr>
      <vt:lpstr>The special senses Sight: Internal structure of the eye</vt:lpstr>
      <vt:lpstr>The special senses Hearing and balance</vt:lpstr>
      <vt:lpstr>The special senses Hearing and balance: External structures of the ear</vt:lpstr>
      <vt:lpstr>The special senses Mechanisms of equilibrium</vt:lpstr>
      <vt:lpstr>The special senses Taste buds and the sense of taste</vt:lpstr>
      <vt:lpstr>Learning Checkpoint 13</vt:lpstr>
      <vt:lpstr>Learning Checkpoint 13</vt:lpstr>
      <vt:lpstr>Learning Checkpoint 13</vt:lpstr>
      <vt:lpstr>Processes of body regulation</vt:lpstr>
      <vt:lpstr>Processes of body regulation Body temperature regulation</vt:lpstr>
      <vt:lpstr>Processes of body regulation Water and electrolyte balance</vt:lpstr>
      <vt:lpstr>Processes of body regulation Regulation of water intake and output</vt:lpstr>
      <vt:lpstr>Processes of body regulation Electrolyte balance</vt:lpstr>
      <vt:lpstr>Processes of body regulation Maintenance of blood pressure (BP)</vt:lpstr>
      <vt:lpstr>Processes of body regulation Elimination of wastes </vt:lpstr>
      <vt:lpstr>Processes of body regulation Maintaining acid-base (pH) balance of the blood</vt:lpstr>
      <vt:lpstr>Learning Checkpoint 14</vt:lpstr>
      <vt:lpstr>Learning Checkpoint 14</vt:lpstr>
      <vt:lpstr>Learning Checkpoint 14</vt:lpstr>
      <vt:lpstr>Recognise and promote ways to support healthy  functioning of the body</vt:lpstr>
      <vt:lpstr>Recognise and promote ways to support healthy  functioning of the body</vt:lpstr>
      <vt:lpstr>Recognise and promote ways to support healthy  functioning of the body Factors that help maintain a healthy functioning body</vt:lpstr>
      <vt:lpstr>Recognise and promote ways to support healthy  functioning of the body Good nutrition</vt:lpstr>
      <vt:lpstr>Recognise and promote ways to support healthy  functioning of the body Good nutrition</vt:lpstr>
      <vt:lpstr>Recognise and promote ways to support healthy  functioning of the body Chronic disease related to a poor diet</vt:lpstr>
      <vt:lpstr>Recognise and promote ways to support healthy  functioning of the body Chronic disease related to a poor diet</vt:lpstr>
      <vt:lpstr>Recognise and promote ways to support healthy  functioning of the body Chronic disease related to a poor diet</vt:lpstr>
      <vt:lpstr>Recognise and promote ways to support healthy  functioning of the body Lifestyle choices</vt:lpstr>
      <vt:lpstr>Recognise and promote ways to support healthy  functioning of the body Hygiene and protection from infection</vt:lpstr>
      <vt:lpstr>Recognise and promote ways to support healthy  functioning of the body</vt:lpstr>
      <vt:lpstr>Learning Checkpoint 15</vt:lpstr>
      <vt:lpstr>Learning Checkpoint 15</vt:lpstr>
      <vt:lpstr>Learning Checkpoint 15</vt:lpstr>
      <vt:lpstr>Using and sharing information about healthy  functioning of the body</vt:lpstr>
      <vt:lpstr>Using and sharing information about healthy  functioning of the body</vt:lpstr>
      <vt:lpstr>13. Case study - use your knowledge </vt:lpstr>
      <vt:lpstr>13. Case study - use your knowledge </vt:lpstr>
      <vt:lpstr>13. Case study - use your knowledge </vt:lpstr>
      <vt:lpstr>1. short answer questions</vt:lpstr>
      <vt:lpstr>1. short answer questions</vt:lpstr>
      <vt:lpstr>1. short answer questions</vt:lpstr>
      <vt:lpstr>1. short answer questions</vt:lpstr>
      <vt:lpstr>1. short answer questions</vt:lpstr>
      <vt:lpstr>2. Presentation file</vt:lpstr>
      <vt:lpstr>3. Case Studies</vt:lpstr>
      <vt:lpstr>3. Case Studies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Recognise healthy body systems</dc:title>
  <dc:creator>Lyn ZHANG</dc:creator>
  <cp:lastModifiedBy>Lyn ZHANG</cp:lastModifiedBy>
  <cp:revision>481</cp:revision>
  <dcterms:created xsi:type="dcterms:W3CDTF">2024-03-12T21:01:50Z</dcterms:created>
  <dcterms:modified xsi:type="dcterms:W3CDTF">2024-04-18T06:40:20Z</dcterms:modified>
</cp:coreProperties>
</file>