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71"/>
  </p:notesMasterIdLst>
  <p:sldIdLst>
    <p:sldId id="256" r:id="rId2"/>
    <p:sldId id="257" r:id="rId3"/>
    <p:sldId id="258" r:id="rId4"/>
    <p:sldId id="621" r:id="rId5"/>
    <p:sldId id="622" r:id="rId6"/>
    <p:sldId id="623" r:id="rId7"/>
    <p:sldId id="624" r:id="rId8"/>
    <p:sldId id="625" r:id="rId9"/>
    <p:sldId id="626" r:id="rId10"/>
    <p:sldId id="627" r:id="rId11"/>
    <p:sldId id="628" r:id="rId12"/>
    <p:sldId id="629" r:id="rId13"/>
    <p:sldId id="630" r:id="rId14"/>
    <p:sldId id="631" r:id="rId15"/>
    <p:sldId id="632" r:id="rId16"/>
    <p:sldId id="633" r:id="rId17"/>
    <p:sldId id="634" r:id="rId18"/>
    <p:sldId id="635" r:id="rId19"/>
    <p:sldId id="637" r:id="rId20"/>
    <p:sldId id="638" r:id="rId21"/>
    <p:sldId id="639" r:id="rId22"/>
    <p:sldId id="640" r:id="rId23"/>
    <p:sldId id="641" r:id="rId24"/>
    <p:sldId id="642" r:id="rId25"/>
    <p:sldId id="643" r:id="rId26"/>
    <p:sldId id="644" r:id="rId27"/>
    <p:sldId id="645" r:id="rId28"/>
    <p:sldId id="646" r:id="rId29"/>
    <p:sldId id="647" r:id="rId30"/>
    <p:sldId id="648" r:id="rId31"/>
    <p:sldId id="649" r:id="rId32"/>
    <p:sldId id="620" r:id="rId33"/>
    <p:sldId id="650" r:id="rId34"/>
    <p:sldId id="651" r:id="rId35"/>
    <p:sldId id="652" r:id="rId36"/>
    <p:sldId id="653" r:id="rId37"/>
    <p:sldId id="654" r:id="rId38"/>
    <p:sldId id="655" r:id="rId39"/>
    <p:sldId id="656" r:id="rId40"/>
    <p:sldId id="657" r:id="rId41"/>
    <p:sldId id="658" r:id="rId42"/>
    <p:sldId id="659" r:id="rId43"/>
    <p:sldId id="660" r:id="rId44"/>
    <p:sldId id="661" r:id="rId45"/>
    <p:sldId id="662" r:id="rId46"/>
    <p:sldId id="663" r:id="rId47"/>
    <p:sldId id="664" r:id="rId48"/>
    <p:sldId id="665" r:id="rId49"/>
    <p:sldId id="666" r:id="rId50"/>
    <p:sldId id="667" r:id="rId51"/>
    <p:sldId id="668" r:id="rId52"/>
    <p:sldId id="670" r:id="rId53"/>
    <p:sldId id="671" r:id="rId54"/>
    <p:sldId id="669" r:id="rId55"/>
    <p:sldId id="672" r:id="rId56"/>
    <p:sldId id="673" r:id="rId57"/>
    <p:sldId id="674" r:id="rId58"/>
    <p:sldId id="675" r:id="rId59"/>
    <p:sldId id="676" r:id="rId60"/>
    <p:sldId id="677" r:id="rId61"/>
    <p:sldId id="678" r:id="rId62"/>
    <p:sldId id="679" r:id="rId63"/>
    <p:sldId id="680" r:id="rId64"/>
    <p:sldId id="681" r:id="rId65"/>
    <p:sldId id="682" r:id="rId66"/>
    <p:sldId id="683" r:id="rId67"/>
    <p:sldId id="684" r:id="rId68"/>
    <p:sldId id="685" r:id="rId69"/>
    <p:sldId id="686"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37" autoAdjust="0"/>
  </p:normalViewPr>
  <p:slideViewPr>
    <p:cSldViewPr snapToGrid="0">
      <p:cViewPr varScale="1">
        <p:scale>
          <a:sx n="66" d="100"/>
          <a:sy n="66"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CC916-959C-4D64-ABFA-D23EACE42FA0}" type="datetimeFigureOut">
              <a:rPr lang="en-AU" smtClean="0"/>
              <a:t>18/04/2024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030AB-4632-462D-B82E-DFA9C3A4C17E}" type="slidenum">
              <a:rPr lang="en-AU" smtClean="0"/>
              <a:t>‹#›</a:t>
            </a:fld>
            <a:endParaRPr lang="en-AU"/>
          </a:p>
        </p:txBody>
      </p:sp>
    </p:spTree>
    <p:extLst>
      <p:ext uri="{BB962C8B-B14F-4D97-AF65-F5344CB8AC3E}">
        <p14:creationId xmlns:p14="http://schemas.microsoft.com/office/powerpoint/2010/main" val="31284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11</a:t>
            </a:fld>
            <a:endParaRPr lang="en-AU"/>
          </a:p>
        </p:txBody>
      </p:sp>
    </p:spTree>
    <p:extLst>
      <p:ext uri="{BB962C8B-B14F-4D97-AF65-F5344CB8AC3E}">
        <p14:creationId xmlns:p14="http://schemas.microsoft.com/office/powerpoint/2010/main" val="376909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22</a:t>
            </a:fld>
            <a:endParaRPr lang="en-AU"/>
          </a:p>
        </p:txBody>
      </p:sp>
    </p:spTree>
    <p:extLst>
      <p:ext uri="{BB962C8B-B14F-4D97-AF65-F5344CB8AC3E}">
        <p14:creationId xmlns:p14="http://schemas.microsoft.com/office/powerpoint/2010/main" val="239791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23</a:t>
            </a:fld>
            <a:endParaRPr lang="en-AU"/>
          </a:p>
        </p:txBody>
      </p:sp>
    </p:spTree>
    <p:extLst>
      <p:ext uri="{BB962C8B-B14F-4D97-AF65-F5344CB8AC3E}">
        <p14:creationId xmlns:p14="http://schemas.microsoft.com/office/powerpoint/2010/main" val="3740185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24</a:t>
            </a:fld>
            <a:endParaRPr lang="en-AU"/>
          </a:p>
        </p:txBody>
      </p:sp>
    </p:spTree>
    <p:extLst>
      <p:ext uri="{BB962C8B-B14F-4D97-AF65-F5344CB8AC3E}">
        <p14:creationId xmlns:p14="http://schemas.microsoft.com/office/powerpoint/2010/main" val="57220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27</a:t>
            </a:fld>
            <a:endParaRPr lang="en-AU"/>
          </a:p>
        </p:txBody>
      </p:sp>
    </p:spTree>
    <p:extLst>
      <p:ext uri="{BB962C8B-B14F-4D97-AF65-F5344CB8AC3E}">
        <p14:creationId xmlns:p14="http://schemas.microsoft.com/office/powerpoint/2010/main" val="795210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28</a:t>
            </a:fld>
            <a:endParaRPr lang="en-AU"/>
          </a:p>
        </p:txBody>
      </p:sp>
    </p:spTree>
    <p:extLst>
      <p:ext uri="{BB962C8B-B14F-4D97-AF65-F5344CB8AC3E}">
        <p14:creationId xmlns:p14="http://schemas.microsoft.com/office/powerpoint/2010/main" val="834970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29</a:t>
            </a:fld>
            <a:endParaRPr lang="en-AU"/>
          </a:p>
        </p:txBody>
      </p:sp>
    </p:spTree>
    <p:extLst>
      <p:ext uri="{BB962C8B-B14F-4D97-AF65-F5344CB8AC3E}">
        <p14:creationId xmlns:p14="http://schemas.microsoft.com/office/powerpoint/2010/main" val="3714118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30</a:t>
            </a:fld>
            <a:endParaRPr lang="en-AU"/>
          </a:p>
        </p:txBody>
      </p:sp>
    </p:spTree>
    <p:extLst>
      <p:ext uri="{BB962C8B-B14F-4D97-AF65-F5344CB8AC3E}">
        <p14:creationId xmlns:p14="http://schemas.microsoft.com/office/powerpoint/2010/main" val="3651373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31</a:t>
            </a:fld>
            <a:endParaRPr lang="en-AU"/>
          </a:p>
        </p:txBody>
      </p:sp>
    </p:spTree>
    <p:extLst>
      <p:ext uri="{BB962C8B-B14F-4D97-AF65-F5344CB8AC3E}">
        <p14:creationId xmlns:p14="http://schemas.microsoft.com/office/powerpoint/2010/main" val="392082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34</a:t>
            </a:fld>
            <a:endParaRPr lang="en-AU"/>
          </a:p>
        </p:txBody>
      </p:sp>
    </p:spTree>
    <p:extLst>
      <p:ext uri="{BB962C8B-B14F-4D97-AF65-F5344CB8AC3E}">
        <p14:creationId xmlns:p14="http://schemas.microsoft.com/office/powerpoint/2010/main" val="2943003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35</a:t>
            </a:fld>
            <a:endParaRPr lang="en-AU"/>
          </a:p>
        </p:txBody>
      </p:sp>
    </p:spTree>
    <p:extLst>
      <p:ext uri="{BB962C8B-B14F-4D97-AF65-F5344CB8AC3E}">
        <p14:creationId xmlns:p14="http://schemas.microsoft.com/office/powerpoint/2010/main" val="387166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12</a:t>
            </a:fld>
            <a:endParaRPr lang="en-AU"/>
          </a:p>
        </p:txBody>
      </p:sp>
    </p:spTree>
    <p:extLst>
      <p:ext uri="{BB962C8B-B14F-4D97-AF65-F5344CB8AC3E}">
        <p14:creationId xmlns:p14="http://schemas.microsoft.com/office/powerpoint/2010/main" val="3876075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36</a:t>
            </a:fld>
            <a:endParaRPr lang="en-AU"/>
          </a:p>
        </p:txBody>
      </p:sp>
    </p:spTree>
    <p:extLst>
      <p:ext uri="{BB962C8B-B14F-4D97-AF65-F5344CB8AC3E}">
        <p14:creationId xmlns:p14="http://schemas.microsoft.com/office/powerpoint/2010/main" val="3741774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37</a:t>
            </a:fld>
            <a:endParaRPr lang="en-AU"/>
          </a:p>
        </p:txBody>
      </p:sp>
    </p:spTree>
    <p:extLst>
      <p:ext uri="{BB962C8B-B14F-4D97-AF65-F5344CB8AC3E}">
        <p14:creationId xmlns:p14="http://schemas.microsoft.com/office/powerpoint/2010/main" val="2807932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38</a:t>
            </a:fld>
            <a:endParaRPr lang="en-AU"/>
          </a:p>
        </p:txBody>
      </p:sp>
    </p:spTree>
    <p:extLst>
      <p:ext uri="{BB962C8B-B14F-4D97-AF65-F5344CB8AC3E}">
        <p14:creationId xmlns:p14="http://schemas.microsoft.com/office/powerpoint/2010/main" val="4093545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39</a:t>
            </a:fld>
            <a:endParaRPr lang="en-AU"/>
          </a:p>
        </p:txBody>
      </p:sp>
    </p:spTree>
    <p:extLst>
      <p:ext uri="{BB962C8B-B14F-4D97-AF65-F5344CB8AC3E}">
        <p14:creationId xmlns:p14="http://schemas.microsoft.com/office/powerpoint/2010/main" val="366712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40</a:t>
            </a:fld>
            <a:endParaRPr lang="en-AU"/>
          </a:p>
        </p:txBody>
      </p:sp>
    </p:spTree>
    <p:extLst>
      <p:ext uri="{BB962C8B-B14F-4D97-AF65-F5344CB8AC3E}">
        <p14:creationId xmlns:p14="http://schemas.microsoft.com/office/powerpoint/2010/main" val="72490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41</a:t>
            </a:fld>
            <a:endParaRPr lang="en-AU"/>
          </a:p>
        </p:txBody>
      </p:sp>
    </p:spTree>
    <p:extLst>
      <p:ext uri="{BB962C8B-B14F-4D97-AF65-F5344CB8AC3E}">
        <p14:creationId xmlns:p14="http://schemas.microsoft.com/office/powerpoint/2010/main" val="4132714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42</a:t>
            </a:fld>
            <a:endParaRPr lang="en-AU"/>
          </a:p>
        </p:txBody>
      </p:sp>
    </p:spTree>
    <p:extLst>
      <p:ext uri="{BB962C8B-B14F-4D97-AF65-F5344CB8AC3E}">
        <p14:creationId xmlns:p14="http://schemas.microsoft.com/office/powerpoint/2010/main" val="427846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43</a:t>
            </a:fld>
            <a:endParaRPr lang="en-AU"/>
          </a:p>
        </p:txBody>
      </p:sp>
    </p:spTree>
    <p:extLst>
      <p:ext uri="{BB962C8B-B14F-4D97-AF65-F5344CB8AC3E}">
        <p14:creationId xmlns:p14="http://schemas.microsoft.com/office/powerpoint/2010/main" val="3891093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44</a:t>
            </a:fld>
            <a:endParaRPr lang="en-AU"/>
          </a:p>
        </p:txBody>
      </p:sp>
    </p:spTree>
    <p:extLst>
      <p:ext uri="{BB962C8B-B14F-4D97-AF65-F5344CB8AC3E}">
        <p14:creationId xmlns:p14="http://schemas.microsoft.com/office/powerpoint/2010/main" val="3097595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45</a:t>
            </a:fld>
            <a:endParaRPr lang="en-AU"/>
          </a:p>
        </p:txBody>
      </p:sp>
    </p:spTree>
    <p:extLst>
      <p:ext uri="{BB962C8B-B14F-4D97-AF65-F5344CB8AC3E}">
        <p14:creationId xmlns:p14="http://schemas.microsoft.com/office/powerpoint/2010/main" val="378157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13</a:t>
            </a:fld>
            <a:endParaRPr lang="en-AU"/>
          </a:p>
        </p:txBody>
      </p:sp>
    </p:spTree>
    <p:extLst>
      <p:ext uri="{BB962C8B-B14F-4D97-AF65-F5344CB8AC3E}">
        <p14:creationId xmlns:p14="http://schemas.microsoft.com/office/powerpoint/2010/main" val="3702531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46</a:t>
            </a:fld>
            <a:endParaRPr lang="en-AU"/>
          </a:p>
        </p:txBody>
      </p:sp>
    </p:spTree>
    <p:extLst>
      <p:ext uri="{BB962C8B-B14F-4D97-AF65-F5344CB8AC3E}">
        <p14:creationId xmlns:p14="http://schemas.microsoft.com/office/powerpoint/2010/main" val="799485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47</a:t>
            </a:fld>
            <a:endParaRPr lang="en-AU"/>
          </a:p>
        </p:txBody>
      </p:sp>
    </p:spTree>
    <p:extLst>
      <p:ext uri="{BB962C8B-B14F-4D97-AF65-F5344CB8AC3E}">
        <p14:creationId xmlns:p14="http://schemas.microsoft.com/office/powerpoint/2010/main" val="1612284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48</a:t>
            </a:fld>
            <a:endParaRPr lang="en-AU"/>
          </a:p>
        </p:txBody>
      </p:sp>
    </p:spTree>
    <p:extLst>
      <p:ext uri="{BB962C8B-B14F-4D97-AF65-F5344CB8AC3E}">
        <p14:creationId xmlns:p14="http://schemas.microsoft.com/office/powerpoint/2010/main" val="3177934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49</a:t>
            </a:fld>
            <a:endParaRPr lang="en-AU"/>
          </a:p>
        </p:txBody>
      </p:sp>
    </p:spTree>
    <p:extLst>
      <p:ext uri="{BB962C8B-B14F-4D97-AF65-F5344CB8AC3E}">
        <p14:creationId xmlns:p14="http://schemas.microsoft.com/office/powerpoint/2010/main" val="1732353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50</a:t>
            </a:fld>
            <a:endParaRPr lang="en-AU"/>
          </a:p>
        </p:txBody>
      </p:sp>
    </p:spTree>
    <p:extLst>
      <p:ext uri="{BB962C8B-B14F-4D97-AF65-F5344CB8AC3E}">
        <p14:creationId xmlns:p14="http://schemas.microsoft.com/office/powerpoint/2010/main" val="1424396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51</a:t>
            </a:fld>
            <a:endParaRPr lang="en-AU"/>
          </a:p>
        </p:txBody>
      </p:sp>
    </p:spTree>
    <p:extLst>
      <p:ext uri="{BB962C8B-B14F-4D97-AF65-F5344CB8AC3E}">
        <p14:creationId xmlns:p14="http://schemas.microsoft.com/office/powerpoint/2010/main" val="2901973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54</a:t>
            </a:fld>
            <a:endParaRPr lang="en-AU"/>
          </a:p>
        </p:txBody>
      </p:sp>
    </p:spTree>
    <p:extLst>
      <p:ext uri="{BB962C8B-B14F-4D97-AF65-F5344CB8AC3E}">
        <p14:creationId xmlns:p14="http://schemas.microsoft.com/office/powerpoint/2010/main" val="4244347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55</a:t>
            </a:fld>
            <a:endParaRPr lang="en-AU"/>
          </a:p>
        </p:txBody>
      </p:sp>
    </p:spTree>
    <p:extLst>
      <p:ext uri="{BB962C8B-B14F-4D97-AF65-F5344CB8AC3E}">
        <p14:creationId xmlns:p14="http://schemas.microsoft.com/office/powerpoint/2010/main" val="2703588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56</a:t>
            </a:fld>
            <a:endParaRPr lang="en-AU"/>
          </a:p>
        </p:txBody>
      </p:sp>
    </p:spTree>
    <p:extLst>
      <p:ext uri="{BB962C8B-B14F-4D97-AF65-F5344CB8AC3E}">
        <p14:creationId xmlns:p14="http://schemas.microsoft.com/office/powerpoint/2010/main" val="2524755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57</a:t>
            </a:fld>
            <a:endParaRPr lang="en-AU"/>
          </a:p>
        </p:txBody>
      </p:sp>
    </p:spTree>
    <p:extLst>
      <p:ext uri="{BB962C8B-B14F-4D97-AF65-F5344CB8AC3E}">
        <p14:creationId xmlns:p14="http://schemas.microsoft.com/office/powerpoint/2010/main" val="297245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14</a:t>
            </a:fld>
            <a:endParaRPr lang="en-AU"/>
          </a:p>
        </p:txBody>
      </p:sp>
    </p:spTree>
    <p:extLst>
      <p:ext uri="{BB962C8B-B14F-4D97-AF65-F5344CB8AC3E}">
        <p14:creationId xmlns:p14="http://schemas.microsoft.com/office/powerpoint/2010/main" val="3008084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58</a:t>
            </a:fld>
            <a:endParaRPr lang="en-AU"/>
          </a:p>
        </p:txBody>
      </p:sp>
    </p:spTree>
    <p:extLst>
      <p:ext uri="{BB962C8B-B14F-4D97-AF65-F5344CB8AC3E}">
        <p14:creationId xmlns:p14="http://schemas.microsoft.com/office/powerpoint/2010/main" val="2665172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59</a:t>
            </a:fld>
            <a:endParaRPr lang="en-AU"/>
          </a:p>
        </p:txBody>
      </p:sp>
    </p:spTree>
    <p:extLst>
      <p:ext uri="{BB962C8B-B14F-4D97-AF65-F5344CB8AC3E}">
        <p14:creationId xmlns:p14="http://schemas.microsoft.com/office/powerpoint/2010/main" val="3669792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60</a:t>
            </a:fld>
            <a:endParaRPr lang="en-AU"/>
          </a:p>
        </p:txBody>
      </p:sp>
    </p:spTree>
    <p:extLst>
      <p:ext uri="{BB962C8B-B14F-4D97-AF65-F5344CB8AC3E}">
        <p14:creationId xmlns:p14="http://schemas.microsoft.com/office/powerpoint/2010/main" val="2385226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61</a:t>
            </a:fld>
            <a:endParaRPr lang="en-AU"/>
          </a:p>
        </p:txBody>
      </p:sp>
    </p:spTree>
    <p:extLst>
      <p:ext uri="{BB962C8B-B14F-4D97-AF65-F5344CB8AC3E}">
        <p14:creationId xmlns:p14="http://schemas.microsoft.com/office/powerpoint/2010/main" val="1636694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62</a:t>
            </a:fld>
            <a:endParaRPr lang="en-AU"/>
          </a:p>
        </p:txBody>
      </p:sp>
    </p:spTree>
    <p:extLst>
      <p:ext uri="{BB962C8B-B14F-4D97-AF65-F5344CB8AC3E}">
        <p14:creationId xmlns:p14="http://schemas.microsoft.com/office/powerpoint/2010/main" val="3466946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63</a:t>
            </a:fld>
            <a:endParaRPr lang="en-AU"/>
          </a:p>
        </p:txBody>
      </p:sp>
    </p:spTree>
    <p:extLst>
      <p:ext uri="{BB962C8B-B14F-4D97-AF65-F5344CB8AC3E}">
        <p14:creationId xmlns:p14="http://schemas.microsoft.com/office/powerpoint/2010/main" val="952574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64</a:t>
            </a:fld>
            <a:endParaRPr lang="en-AU"/>
          </a:p>
        </p:txBody>
      </p:sp>
    </p:spTree>
    <p:extLst>
      <p:ext uri="{BB962C8B-B14F-4D97-AF65-F5344CB8AC3E}">
        <p14:creationId xmlns:p14="http://schemas.microsoft.com/office/powerpoint/2010/main" val="512628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66</a:t>
            </a:fld>
            <a:endParaRPr lang="en-AU"/>
          </a:p>
        </p:txBody>
      </p:sp>
    </p:spTree>
    <p:extLst>
      <p:ext uri="{BB962C8B-B14F-4D97-AF65-F5344CB8AC3E}">
        <p14:creationId xmlns:p14="http://schemas.microsoft.com/office/powerpoint/2010/main" val="5636914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67</a:t>
            </a:fld>
            <a:endParaRPr lang="en-AU"/>
          </a:p>
        </p:txBody>
      </p:sp>
    </p:spTree>
    <p:extLst>
      <p:ext uri="{BB962C8B-B14F-4D97-AF65-F5344CB8AC3E}">
        <p14:creationId xmlns:p14="http://schemas.microsoft.com/office/powerpoint/2010/main" val="312173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15</a:t>
            </a:fld>
            <a:endParaRPr lang="en-AU"/>
          </a:p>
        </p:txBody>
      </p:sp>
    </p:spTree>
    <p:extLst>
      <p:ext uri="{BB962C8B-B14F-4D97-AF65-F5344CB8AC3E}">
        <p14:creationId xmlns:p14="http://schemas.microsoft.com/office/powerpoint/2010/main" val="189920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16</a:t>
            </a:fld>
            <a:endParaRPr lang="en-AU"/>
          </a:p>
        </p:txBody>
      </p:sp>
    </p:spTree>
    <p:extLst>
      <p:ext uri="{BB962C8B-B14F-4D97-AF65-F5344CB8AC3E}">
        <p14:creationId xmlns:p14="http://schemas.microsoft.com/office/powerpoint/2010/main" val="3398982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17</a:t>
            </a:fld>
            <a:endParaRPr lang="en-AU"/>
          </a:p>
        </p:txBody>
      </p:sp>
    </p:spTree>
    <p:extLst>
      <p:ext uri="{BB962C8B-B14F-4D97-AF65-F5344CB8AC3E}">
        <p14:creationId xmlns:p14="http://schemas.microsoft.com/office/powerpoint/2010/main" val="322862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18</a:t>
            </a:fld>
            <a:endParaRPr lang="en-AU"/>
          </a:p>
        </p:txBody>
      </p:sp>
    </p:spTree>
    <p:extLst>
      <p:ext uri="{BB962C8B-B14F-4D97-AF65-F5344CB8AC3E}">
        <p14:creationId xmlns:p14="http://schemas.microsoft.com/office/powerpoint/2010/main" val="251210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21</a:t>
            </a:fld>
            <a:endParaRPr lang="en-AU"/>
          </a:p>
        </p:txBody>
      </p:sp>
    </p:spTree>
    <p:extLst>
      <p:ext uri="{BB962C8B-B14F-4D97-AF65-F5344CB8AC3E}">
        <p14:creationId xmlns:p14="http://schemas.microsoft.com/office/powerpoint/2010/main" val="1871066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60279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91348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933982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174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735103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6F5F2A-6CB4-4105-819F-74ADE545FA35}" type="datetimeFigureOut">
              <a:rPr lang="en-AU" smtClean="0"/>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906443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6F5F2A-6CB4-4105-819F-74ADE545FA35}" type="datetimeFigureOut">
              <a:rPr lang="en-AU" smtClean="0"/>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88242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44253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4045117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5331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1186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24265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6826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6F5F2A-6CB4-4105-819F-74ADE545FA35}" type="datetimeFigureOut">
              <a:rPr lang="en-AU" smtClean="0"/>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414995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6F5F2A-6CB4-4105-819F-74ADE545FA35}" type="datetimeFigureOut">
              <a:rPr lang="en-AU" smtClean="0"/>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43875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C6F5F2A-6CB4-4105-819F-74ADE545FA35}" type="datetimeFigureOut">
              <a:rPr lang="en-AU" smtClean="0"/>
              <a:t>18/04/2024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17254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317068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4727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C6F5F2A-6CB4-4105-819F-74ADE545FA35}" type="datetimeFigureOut">
              <a:rPr lang="en-AU" smtClean="0"/>
              <a:t>18/04/2024</a:t>
            </a:fld>
            <a:endParaRPr lang="en-A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A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3BACECF-0319-416D-89E6-8F95A861E3CB}" type="slidenum">
              <a:rPr lang="en-AU" smtClean="0"/>
              <a:t>‹#›</a:t>
            </a:fld>
            <a:endParaRPr lang="en-AU"/>
          </a:p>
        </p:txBody>
      </p:sp>
    </p:spTree>
    <p:extLst>
      <p:ext uri="{BB962C8B-B14F-4D97-AF65-F5344CB8AC3E}">
        <p14:creationId xmlns:p14="http://schemas.microsoft.com/office/powerpoint/2010/main" val="398928621"/>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19.xml"/><Relationship Id="rId1" Type="http://schemas.openxmlformats.org/officeDocument/2006/relationships/slideLayout" Target="../slideLayouts/slideLayout1.xml"/><Relationship Id="rId5" Type="http://schemas.openxmlformats.org/officeDocument/2006/relationships/slide" Target="slide68.xml"/><Relationship Id="rId4" Type="http://schemas.openxmlformats.org/officeDocument/2006/relationships/slide" Target="slide5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4.xml"/><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www.youtube.com/watch?v=38MsEkhdECM" TargetMode="Externa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5.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slide" Target="slide2.xml"/><Relationship Id="rId3" Type="http://schemas.openxmlformats.org/officeDocument/2006/relationships/image" Target="../media/image15.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26.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40.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s://www.youtube.com/watch?v=vLdNX5Te1Xo" TargetMode="External"/><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0.png"/><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hyperlink" Target="https://www.youtube.com/watch?v=rMcg9YzNSE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1.gif"/></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1.gif"/></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8.jpe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0.jpeg"/><Relationship Id="rId4" Type="http://schemas.openxmlformats.org/officeDocument/2006/relationships/image" Target="../media/image69.jpe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5.png"/><Relationship Id="rId7" Type="http://schemas.openxmlformats.org/officeDocument/2006/relationships/hyperlink" Target="https://www.youtube.com/watch?v=Ujr0UAbyPS4"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youtube.com/watch?v=029hFJqE3JI" TargetMode="External"/><Relationship Id="rId5" Type="http://schemas.openxmlformats.org/officeDocument/2006/relationships/hyperlink" Target="https://www.youtube.com/watch?v=_QYwscALNng" TargetMode="External"/><Relationship Id="rId4" Type="http://schemas.openxmlformats.org/officeDocument/2006/relationships/image" Target="../media/image71.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2.jpeg"/></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3.pn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4.png"/></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5.png"/></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6.jpeg"/></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7.png"/></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8.png"/></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9.png"/></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80.png"/></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2.png"/><Relationship Id="rId4" Type="http://schemas.openxmlformats.org/officeDocument/2006/relationships/image" Target="../media/image81.png"/></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84.png"/></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6.png"/><Relationship Id="rId4" Type="http://schemas.openxmlformats.org/officeDocument/2006/relationships/image" Target="../media/image85.jpeg"/></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7.png"/></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A95A-C9B8-61AD-0EF3-76FA7DEE3D32}"/>
              </a:ext>
            </a:extLst>
          </p:cNvPr>
          <p:cNvSpPr>
            <a:spLocks noGrp="1"/>
          </p:cNvSpPr>
          <p:nvPr>
            <p:ph type="ctrTitle"/>
          </p:nvPr>
        </p:nvSpPr>
        <p:spPr>
          <a:xfrm>
            <a:off x="4580034" y="1016000"/>
            <a:ext cx="7501067" cy="872890"/>
          </a:xfrm>
        </p:spPr>
        <p:txBody>
          <a:bodyPr>
            <a:normAutofit fontScale="90000"/>
          </a:bodyPr>
          <a:lstStyle/>
          <a:p>
            <a:r>
              <a:rPr lang="en-AU" dirty="0"/>
              <a:t>Recognise healthy body systems</a:t>
            </a:r>
          </a:p>
        </p:txBody>
      </p:sp>
      <p:sp>
        <p:nvSpPr>
          <p:cNvPr id="7" name="TextBox 6">
            <a:extLst>
              <a:ext uri="{FF2B5EF4-FFF2-40B4-BE49-F238E27FC236}">
                <a16:creationId xmlns:a16="http://schemas.microsoft.com/office/drawing/2014/main" id="{57E351ED-2489-5B2F-7BFC-E76AE5C6EED6}"/>
              </a:ext>
            </a:extLst>
          </p:cNvPr>
          <p:cNvSpPr txBox="1"/>
          <p:nvPr/>
        </p:nvSpPr>
        <p:spPr>
          <a:xfrm>
            <a:off x="0" y="0"/>
            <a:ext cx="4053508" cy="6555641"/>
          </a:xfrm>
          <a:prstGeom prst="rect">
            <a:avLst/>
          </a:prstGeom>
          <a:noFill/>
        </p:spPr>
        <p:txBody>
          <a:bodyPr wrap="square" rtlCol="0">
            <a:spAutoFit/>
          </a:bodyPr>
          <a:lstStyle/>
          <a:p>
            <a:r>
              <a:rPr lang="en-US" sz="2800" dirty="0"/>
              <a:t>Learning Check Point 1</a:t>
            </a:r>
          </a:p>
          <a:p>
            <a:r>
              <a:rPr lang="en-US" sz="2800" dirty="0"/>
              <a:t>Learning Check Point 2</a:t>
            </a:r>
          </a:p>
          <a:p>
            <a:r>
              <a:rPr lang="en-US" sz="2800" dirty="0"/>
              <a:t>Learning Check Point 3</a:t>
            </a:r>
          </a:p>
          <a:p>
            <a:r>
              <a:rPr lang="en-US" sz="2800" dirty="0">
                <a:hlinkClick r:id="rId2" action="ppaction://hlinksldjump"/>
              </a:rPr>
              <a:t>Learning Check Point 4</a:t>
            </a:r>
            <a:endParaRPr lang="en-US" sz="2800" dirty="0"/>
          </a:p>
          <a:p>
            <a:r>
              <a:rPr lang="en-US" sz="2800" dirty="0">
                <a:hlinkClick r:id="rId3" action="ppaction://hlinksldjump"/>
              </a:rPr>
              <a:t>Learning Check Point 5</a:t>
            </a:r>
            <a:endParaRPr lang="en-US" sz="2800" dirty="0"/>
          </a:p>
          <a:p>
            <a:r>
              <a:rPr lang="en-US" sz="2800" dirty="0">
                <a:hlinkClick r:id="rId4" action="ppaction://hlinksldjump"/>
              </a:rPr>
              <a:t>Learning Check Point 6</a:t>
            </a:r>
            <a:endParaRPr lang="en-US" sz="2800" dirty="0"/>
          </a:p>
          <a:p>
            <a:r>
              <a:rPr lang="en-US" sz="2800" dirty="0">
                <a:hlinkClick r:id="rId5" action="ppaction://hlinksldjump"/>
              </a:rPr>
              <a:t>Learning Check Point 7</a:t>
            </a:r>
            <a:endParaRPr lang="en-US" sz="2800" dirty="0"/>
          </a:p>
          <a:p>
            <a:r>
              <a:rPr lang="en-US" sz="2800" dirty="0"/>
              <a:t>Learning Check Point 8</a:t>
            </a:r>
            <a:endParaRPr lang="en-AU" sz="2800" dirty="0"/>
          </a:p>
          <a:p>
            <a:r>
              <a:rPr lang="en-US" sz="2800" dirty="0"/>
              <a:t>Learning Check Point 9</a:t>
            </a:r>
          </a:p>
          <a:p>
            <a:r>
              <a:rPr lang="en-US" sz="2800" dirty="0"/>
              <a:t>Learning Check Point 10</a:t>
            </a:r>
          </a:p>
          <a:p>
            <a:r>
              <a:rPr lang="en-US" sz="2800" dirty="0"/>
              <a:t>Learning Check Point 11</a:t>
            </a:r>
          </a:p>
          <a:p>
            <a:r>
              <a:rPr lang="en-US" sz="2800" dirty="0"/>
              <a:t>Learning Check Point 12</a:t>
            </a:r>
            <a:endParaRPr lang="en-AU" sz="2800" dirty="0"/>
          </a:p>
          <a:p>
            <a:r>
              <a:rPr lang="en-US" sz="2800" dirty="0"/>
              <a:t>Learning Check Point 13</a:t>
            </a:r>
          </a:p>
          <a:p>
            <a:r>
              <a:rPr lang="en-US" sz="2800" dirty="0"/>
              <a:t>Learning Check Point 14</a:t>
            </a:r>
          </a:p>
          <a:p>
            <a:r>
              <a:rPr lang="en-US" sz="2800" dirty="0"/>
              <a:t>Learning Check Point 15</a:t>
            </a:r>
          </a:p>
        </p:txBody>
      </p:sp>
      <p:sp>
        <p:nvSpPr>
          <p:cNvPr id="8" name="TextBox 7">
            <a:extLst>
              <a:ext uri="{FF2B5EF4-FFF2-40B4-BE49-F238E27FC236}">
                <a16:creationId xmlns:a16="http://schemas.microsoft.com/office/drawing/2014/main" id="{9F2CAD43-410B-C83E-A79D-19FFF440456B}"/>
              </a:ext>
            </a:extLst>
          </p:cNvPr>
          <p:cNvSpPr txBox="1"/>
          <p:nvPr/>
        </p:nvSpPr>
        <p:spPr>
          <a:xfrm>
            <a:off x="4690933" y="3429000"/>
            <a:ext cx="7501067" cy="1815882"/>
          </a:xfrm>
          <a:prstGeom prst="rect">
            <a:avLst/>
          </a:prstGeom>
          <a:noFill/>
        </p:spPr>
        <p:txBody>
          <a:bodyPr wrap="square" rtlCol="0">
            <a:spAutoFit/>
          </a:bodyPr>
          <a:lstStyle/>
          <a:p>
            <a:r>
              <a:rPr lang="en-US" sz="2800" dirty="0"/>
              <a:t>For this unit, you will be assessed on the following:</a:t>
            </a:r>
          </a:p>
          <a:p>
            <a:r>
              <a:rPr lang="en-US" sz="2800" dirty="0"/>
              <a:t>Assessment 1 Questions and Answers</a:t>
            </a:r>
          </a:p>
          <a:p>
            <a:r>
              <a:rPr lang="en-US" sz="2800" dirty="0"/>
              <a:t>Assessment 2 Project</a:t>
            </a:r>
          </a:p>
          <a:p>
            <a:r>
              <a:rPr lang="en-US" sz="2800" dirty="0"/>
              <a:t>Assessment 3 Case Studies</a:t>
            </a:r>
          </a:p>
        </p:txBody>
      </p:sp>
    </p:spTree>
    <p:extLst>
      <p:ext uri="{BB962C8B-B14F-4D97-AF65-F5344CB8AC3E}">
        <p14:creationId xmlns:p14="http://schemas.microsoft.com/office/powerpoint/2010/main" val="240360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289322" y="0"/>
            <a:ext cx="5973009" cy="1191986"/>
          </a:xfrm>
        </p:spPr>
        <p:txBody>
          <a:bodyPr>
            <a:normAutofit fontScale="90000"/>
          </a:bodyPr>
          <a:lstStyle/>
          <a:p>
            <a:r>
              <a:rPr lang="en-AU" dirty="0"/>
              <a:t>The musculoskeletal system</a:t>
            </a:r>
            <a:br>
              <a:rPr lang="en-AU" dirty="0"/>
            </a:br>
            <a:r>
              <a:rPr lang="en-US" sz="2800" dirty="0"/>
              <a:t>Muscle of the head and neck</a:t>
            </a:r>
            <a:endParaRPr lang="en-AU" sz="28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63044" y="1191986"/>
            <a:ext cx="5443487" cy="5170646"/>
          </a:xfrm>
          <a:prstGeom prst="rect">
            <a:avLst/>
          </a:prstGeom>
          <a:noFill/>
        </p:spPr>
        <p:txBody>
          <a:bodyPr wrap="square">
            <a:spAutoFit/>
          </a:bodyPr>
          <a:lstStyle/>
          <a:p>
            <a:r>
              <a:rPr lang="en-US" sz="2200" dirty="0"/>
              <a:t>Muscles in the face and neck serve various functions:</a:t>
            </a:r>
          </a:p>
          <a:p>
            <a:pPr marL="342900" indent="-342900">
              <a:buFont typeface="Wingdings" panose="05000000000000000000" pitchFamily="2" charset="2"/>
              <a:buChar char="q"/>
            </a:pPr>
            <a:r>
              <a:rPr lang="en-US" sz="2200" dirty="0"/>
              <a:t>Highly tuned facial muscles enable a range of expressions.</a:t>
            </a:r>
          </a:p>
          <a:p>
            <a:pPr marL="342900" indent="-342900">
              <a:buFont typeface="Wingdings" panose="05000000000000000000" pitchFamily="2" charset="2"/>
              <a:buChar char="q"/>
            </a:pPr>
            <a:r>
              <a:rPr lang="en-US" sz="2200" dirty="0"/>
              <a:t>Jaw muscles aid in chewing movements for eating.</a:t>
            </a:r>
          </a:p>
          <a:p>
            <a:pPr marL="342900" indent="-342900">
              <a:buFont typeface="Wingdings" panose="05000000000000000000" pitchFamily="2" charset="2"/>
              <a:buChar char="q"/>
            </a:pPr>
            <a:r>
              <a:rPr lang="en-US" sz="2200" dirty="0"/>
              <a:t>Neck muscles assist in swallowing and support the weight of the skull.</a:t>
            </a:r>
          </a:p>
          <a:p>
            <a:pPr marL="342900" indent="-342900">
              <a:buFont typeface="Wingdings" panose="05000000000000000000" pitchFamily="2" charset="2"/>
              <a:buChar char="q"/>
            </a:pPr>
            <a:r>
              <a:rPr lang="en-US" sz="2200" dirty="0"/>
              <a:t>Neck muscles are among the hardest working in the body.</a:t>
            </a:r>
          </a:p>
          <a:p>
            <a:endParaRPr lang="en-US" sz="2200" dirty="0"/>
          </a:p>
          <a:p>
            <a:r>
              <a:rPr lang="en-US" sz="2200" dirty="0"/>
              <a:t>Disorders in these muscles can lead to health issues and may indicate illness:</a:t>
            </a:r>
          </a:p>
          <a:p>
            <a:pPr marL="342900" indent="-342900">
              <a:buFont typeface="Wingdings" panose="05000000000000000000" pitchFamily="2" charset="2"/>
              <a:buChar char="q"/>
            </a:pPr>
            <a:r>
              <a:rPr lang="en-US" sz="2200" dirty="0"/>
              <a:t>Loss of facial muscle tension, especially on one side, could indicate a stroke.</a:t>
            </a:r>
          </a:p>
        </p:txBody>
      </p:sp>
      <p:pic>
        <p:nvPicPr>
          <p:cNvPr id="5" name="Picture 4">
            <a:extLst>
              <a:ext uri="{FF2B5EF4-FFF2-40B4-BE49-F238E27FC236}">
                <a16:creationId xmlns:a16="http://schemas.microsoft.com/office/drawing/2014/main" id="{2C94F119-790D-69DF-0456-A90290419D72}"/>
              </a:ext>
            </a:extLst>
          </p:cNvPr>
          <p:cNvPicPr>
            <a:picLocks noChangeAspect="1"/>
          </p:cNvPicPr>
          <p:nvPr/>
        </p:nvPicPr>
        <p:blipFill>
          <a:blip r:embed="rId2"/>
          <a:stretch>
            <a:fillRect/>
          </a:stretch>
        </p:blipFill>
        <p:spPr>
          <a:xfrm>
            <a:off x="5506531" y="1286776"/>
            <a:ext cx="6685469" cy="5571224"/>
          </a:xfrm>
          <a:prstGeom prst="rect">
            <a:avLst/>
          </a:prstGeom>
        </p:spPr>
      </p:pic>
      <p:sp>
        <p:nvSpPr>
          <p:cNvPr id="3" name="Action Button: Return 2">
            <a:hlinkClick r:id="rId3" action="ppaction://hlinksldjump" highlightClick="1"/>
            <a:extLst>
              <a:ext uri="{FF2B5EF4-FFF2-40B4-BE49-F238E27FC236}">
                <a16:creationId xmlns:a16="http://schemas.microsoft.com/office/drawing/2014/main" id="{6A78A1A7-A86E-B701-4723-F02663E1A29F}"/>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2891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FDD277-05FC-19E4-98FF-A0D56B8D5C56}"/>
              </a:ext>
            </a:extLst>
          </p:cNvPr>
          <p:cNvSpPr txBox="1"/>
          <p:nvPr/>
        </p:nvSpPr>
        <p:spPr>
          <a:xfrm>
            <a:off x="63044" y="1191986"/>
            <a:ext cx="5443487" cy="3816429"/>
          </a:xfrm>
          <a:prstGeom prst="rect">
            <a:avLst/>
          </a:prstGeom>
          <a:noFill/>
        </p:spPr>
        <p:txBody>
          <a:bodyPr wrap="square">
            <a:spAutoFit/>
          </a:bodyPr>
          <a:lstStyle/>
          <a:p>
            <a:pPr marL="342900" indent="-342900">
              <a:buFont typeface="Arial" panose="020B0604020202020204" pitchFamily="34" charset="0"/>
              <a:buChar char="•"/>
            </a:pPr>
            <a:r>
              <a:rPr lang="en-US" sz="2200" dirty="0"/>
              <a:t>Muscles of the trunk are crucial for supporting and stabilizing hips and spinal column.</a:t>
            </a:r>
          </a:p>
          <a:p>
            <a:pPr marL="342900" indent="-342900">
              <a:buFont typeface="Arial" panose="020B0604020202020204" pitchFamily="34" charset="0"/>
              <a:buChar char="•"/>
            </a:pPr>
            <a:r>
              <a:rPr lang="en-US" sz="2200" dirty="0"/>
              <a:t>Large muscles on each side of the vertebral column extend from lower spine to base of skull, primarily straightening the vertebral column for posture.</a:t>
            </a:r>
          </a:p>
          <a:p>
            <a:pPr marL="342900" indent="-342900">
              <a:buFont typeface="Arial" panose="020B0604020202020204" pitchFamily="34" charset="0"/>
              <a:buChar char="•"/>
            </a:pPr>
            <a:r>
              <a:rPr lang="en-US" sz="2200" dirty="0"/>
              <a:t>Muscles in thoracic region mainly involved in breathing (inspiration and expiration).</a:t>
            </a:r>
          </a:p>
          <a:p>
            <a:pPr marL="342900" indent="-342900">
              <a:buFont typeface="Arial" panose="020B0604020202020204" pitchFamily="34" charset="0"/>
              <a:buChar char="•"/>
            </a:pPr>
            <a:r>
              <a:rPr lang="en-US" sz="2200" dirty="0"/>
              <a:t>Pectoralis major, the main chest muscle, is responsible for shoulder movement.</a:t>
            </a:r>
          </a:p>
        </p:txBody>
      </p:sp>
      <p:pic>
        <p:nvPicPr>
          <p:cNvPr id="6" name="Picture 5">
            <a:extLst>
              <a:ext uri="{FF2B5EF4-FFF2-40B4-BE49-F238E27FC236}">
                <a16:creationId xmlns:a16="http://schemas.microsoft.com/office/drawing/2014/main" id="{E8677E69-D9AE-2335-01E6-9F5C7EFDB157}"/>
              </a:ext>
            </a:extLst>
          </p:cNvPr>
          <p:cNvPicPr>
            <a:picLocks noChangeAspect="1"/>
          </p:cNvPicPr>
          <p:nvPr/>
        </p:nvPicPr>
        <p:blipFill>
          <a:blip r:embed="rId3"/>
          <a:stretch>
            <a:fillRect/>
          </a:stretch>
        </p:blipFill>
        <p:spPr>
          <a:xfrm>
            <a:off x="5489159" y="0"/>
            <a:ext cx="6702842" cy="6858000"/>
          </a:xfrm>
          <a:prstGeom prst="rect">
            <a:avLst/>
          </a:prstGeom>
        </p:spPr>
      </p:pic>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4"/>
          <a:stretch>
            <a:fillRect/>
          </a:stretch>
        </p:blipFill>
        <p:spPr>
          <a:xfrm>
            <a:off x="8565570" y="218577"/>
            <a:ext cx="1368104" cy="265652"/>
          </a:xfrm>
          <a:prstGeom prst="rect">
            <a:avLst/>
          </a:prstGeom>
        </p:spPr>
      </p:pic>
      <p:pic>
        <p:nvPicPr>
          <p:cNvPr id="9" name="Picture 8">
            <a:extLst>
              <a:ext uri="{FF2B5EF4-FFF2-40B4-BE49-F238E27FC236}">
                <a16:creationId xmlns:a16="http://schemas.microsoft.com/office/drawing/2014/main" id="{65FA8CFC-C93B-A144-96A8-7CDED6E6FD9D}"/>
              </a:ext>
            </a:extLst>
          </p:cNvPr>
          <p:cNvPicPr>
            <a:picLocks noChangeAspect="1"/>
          </p:cNvPicPr>
          <p:nvPr/>
        </p:nvPicPr>
        <p:blipFill>
          <a:blip r:embed="rId4"/>
          <a:stretch>
            <a:fillRect/>
          </a:stretch>
        </p:blipFill>
        <p:spPr>
          <a:xfrm>
            <a:off x="11089211" y="2199776"/>
            <a:ext cx="1042671" cy="202461"/>
          </a:xfrm>
          <a:prstGeom prst="rect">
            <a:avLst/>
          </a:prstGeom>
        </p:spPr>
      </p:pic>
      <p:pic>
        <p:nvPicPr>
          <p:cNvPr id="10" name="Picture 9">
            <a:extLst>
              <a:ext uri="{FF2B5EF4-FFF2-40B4-BE49-F238E27FC236}">
                <a16:creationId xmlns:a16="http://schemas.microsoft.com/office/drawing/2014/main" id="{7D0A5045-1FEA-BA64-8A8C-A15EF831648B}"/>
              </a:ext>
            </a:extLst>
          </p:cNvPr>
          <p:cNvPicPr>
            <a:picLocks noChangeAspect="1"/>
          </p:cNvPicPr>
          <p:nvPr/>
        </p:nvPicPr>
        <p:blipFill>
          <a:blip r:embed="rId4"/>
          <a:stretch>
            <a:fillRect/>
          </a:stretch>
        </p:blipFill>
        <p:spPr>
          <a:xfrm>
            <a:off x="9564542" y="926334"/>
            <a:ext cx="1368104" cy="265652"/>
          </a:xfrm>
          <a:prstGeom prst="rect">
            <a:avLst/>
          </a:prstGeom>
        </p:spPr>
      </p:pic>
      <p:pic>
        <p:nvPicPr>
          <p:cNvPr id="11" name="Picture 10">
            <a:extLst>
              <a:ext uri="{FF2B5EF4-FFF2-40B4-BE49-F238E27FC236}">
                <a16:creationId xmlns:a16="http://schemas.microsoft.com/office/drawing/2014/main" id="{9B9852E2-9FEB-E7F8-F8B3-1EB4335E2679}"/>
              </a:ext>
            </a:extLst>
          </p:cNvPr>
          <p:cNvPicPr>
            <a:picLocks noChangeAspect="1"/>
          </p:cNvPicPr>
          <p:nvPr/>
        </p:nvPicPr>
        <p:blipFill>
          <a:blip r:embed="rId4"/>
          <a:stretch>
            <a:fillRect/>
          </a:stretch>
        </p:blipFill>
        <p:spPr>
          <a:xfrm>
            <a:off x="8262331" y="4449615"/>
            <a:ext cx="1368104" cy="866304"/>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054355" y="0"/>
            <a:ext cx="5973009" cy="1191986"/>
          </a:xfrm>
        </p:spPr>
        <p:txBody>
          <a:bodyPr>
            <a:normAutofit fontScale="90000"/>
          </a:bodyPr>
          <a:lstStyle/>
          <a:p>
            <a:r>
              <a:rPr lang="en-AU" dirty="0"/>
              <a:t>The musculoskeletal system</a:t>
            </a:r>
            <a:br>
              <a:rPr lang="en-AU" dirty="0"/>
            </a:br>
            <a:r>
              <a:rPr lang="en-US" sz="2800" dirty="0"/>
              <a:t>Muscle of the trunk</a:t>
            </a:r>
            <a:endParaRPr lang="en-AU" sz="2800" dirty="0"/>
          </a:p>
        </p:txBody>
      </p:sp>
      <p:sp>
        <p:nvSpPr>
          <p:cNvPr id="3" name="Action Button: Return 2">
            <a:hlinkClick r:id="rId5" action="ppaction://hlinksldjump" highlightClick="1"/>
            <a:extLst>
              <a:ext uri="{FF2B5EF4-FFF2-40B4-BE49-F238E27FC236}">
                <a16:creationId xmlns:a16="http://schemas.microsoft.com/office/drawing/2014/main" id="{90DA2363-88FF-3A3D-469A-2FA426D3FDB6}"/>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8999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FDD277-05FC-19E4-98FF-A0D56B8D5C56}"/>
              </a:ext>
            </a:extLst>
          </p:cNvPr>
          <p:cNvSpPr txBox="1"/>
          <p:nvPr/>
        </p:nvSpPr>
        <p:spPr>
          <a:xfrm>
            <a:off x="63044" y="-33511"/>
            <a:ext cx="12128956" cy="1446550"/>
          </a:xfrm>
          <a:prstGeom prst="rect">
            <a:avLst/>
          </a:prstGeom>
          <a:noFill/>
        </p:spPr>
        <p:txBody>
          <a:bodyPr wrap="square">
            <a:spAutoFit/>
          </a:bodyPr>
          <a:lstStyle/>
          <a:p>
            <a:pPr marL="342900" indent="-342900">
              <a:buFont typeface="Arial" panose="020B0604020202020204" pitchFamily="34" charset="0"/>
              <a:buChar char="•"/>
            </a:pPr>
            <a:r>
              <a:rPr lang="en-US" sz="2200" dirty="0"/>
              <a:t>The muscles of the upper extremity are responsible for movements of the arm, shoulder, elbow and wrist. </a:t>
            </a:r>
          </a:p>
          <a:p>
            <a:pPr marL="342900" indent="-342900">
              <a:buFont typeface="Arial" panose="020B0604020202020204" pitchFamily="34" charset="0"/>
              <a:buChar char="•"/>
            </a:pPr>
            <a:r>
              <a:rPr lang="en-US" sz="2200" dirty="0"/>
              <a:t>For example, the biceps brachii controls the movement of the arm at the elbow, while the brachioradialis is one of the muscles responsible for movement at the wrist.</a:t>
            </a:r>
          </a:p>
        </p:txBody>
      </p:sp>
      <p:pic>
        <p:nvPicPr>
          <p:cNvPr id="9" name="Picture 8">
            <a:extLst>
              <a:ext uri="{FF2B5EF4-FFF2-40B4-BE49-F238E27FC236}">
                <a16:creationId xmlns:a16="http://schemas.microsoft.com/office/drawing/2014/main" id="{65FA8CFC-C93B-A144-96A8-7CDED6E6FD9D}"/>
              </a:ext>
            </a:extLst>
          </p:cNvPr>
          <p:cNvPicPr>
            <a:picLocks noChangeAspect="1"/>
          </p:cNvPicPr>
          <p:nvPr/>
        </p:nvPicPr>
        <p:blipFill>
          <a:blip r:embed="rId3"/>
          <a:stretch>
            <a:fillRect/>
          </a:stretch>
        </p:blipFill>
        <p:spPr>
          <a:xfrm>
            <a:off x="11089211" y="2199776"/>
            <a:ext cx="1042671" cy="202461"/>
          </a:xfrm>
          <a:prstGeom prst="rect">
            <a:avLst/>
          </a:prstGeom>
        </p:spPr>
      </p:pic>
      <p:pic>
        <p:nvPicPr>
          <p:cNvPr id="10" name="Picture 9">
            <a:extLst>
              <a:ext uri="{FF2B5EF4-FFF2-40B4-BE49-F238E27FC236}">
                <a16:creationId xmlns:a16="http://schemas.microsoft.com/office/drawing/2014/main" id="{7D0A5045-1FEA-BA64-8A8C-A15EF831648B}"/>
              </a:ext>
            </a:extLst>
          </p:cNvPr>
          <p:cNvPicPr>
            <a:picLocks noChangeAspect="1"/>
          </p:cNvPicPr>
          <p:nvPr/>
        </p:nvPicPr>
        <p:blipFill>
          <a:blip r:embed="rId3"/>
          <a:stretch>
            <a:fillRect/>
          </a:stretch>
        </p:blipFill>
        <p:spPr>
          <a:xfrm>
            <a:off x="9564542" y="926334"/>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7956" y="3037171"/>
            <a:ext cx="4085232" cy="1191986"/>
          </a:xfrm>
        </p:spPr>
        <p:txBody>
          <a:bodyPr>
            <a:normAutofit fontScale="90000"/>
          </a:bodyPr>
          <a:lstStyle/>
          <a:p>
            <a:r>
              <a:rPr lang="en-AU" dirty="0"/>
              <a:t>The musculoskeletal system</a:t>
            </a:r>
            <a:br>
              <a:rPr lang="en-AU" dirty="0"/>
            </a:br>
            <a:r>
              <a:rPr lang="en-US" sz="2800" dirty="0"/>
              <a:t>Muscle of the upper body</a:t>
            </a:r>
            <a:endParaRPr lang="en-AU" sz="2800" dirty="0"/>
          </a:p>
        </p:txBody>
      </p:sp>
      <p:pic>
        <p:nvPicPr>
          <p:cNvPr id="5" name="Picture 4">
            <a:extLst>
              <a:ext uri="{FF2B5EF4-FFF2-40B4-BE49-F238E27FC236}">
                <a16:creationId xmlns:a16="http://schemas.microsoft.com/office/drawing/2014/main" id="{F029FE9E-7D60-44D4-1896-9DD4E8B2AE30}"/>
              </a:ext>
            </a:extLst>
          </p:cNvPr>
          <p:cNvPicPr>
            <a:picLocks noChangeAspect="1"/>
          </p:cNvPicPr>
          <p:nvPr/>
        </p:nvPicPr>
        <p:blipFill>
          <a:blip r:embed="rId4"/>
          <a:stretch>
            <a:fillRect/>
          </a:stretch>
        </p:blipFill>
        <p:spPr>
          <a:xfrm>
            <a:off x="4093187" y="1413039"/>
            <a:ext cx="8038695" cy="5395686"/>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0386EF28-561C-5663-AF5A-D3B3E3AA559B}"/>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1029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FDD277-05FC-19E4-98FF-A0D56B8D5C56}"/>
              </a:ext>
            </a:extLst>
          </p:cNvPr>
          <p:cNvSpPr txBox="1"/>
          <p:nvPr/>
        </p:nvSpPr>
        <p:spPr>
          <a:xfrm>
            <a:off x="63044" y="900381"/>
            <a:ext cx="12068838" cy="1785104"/>
          </a:xfrm>
          <a:prstGeom prst="rect">
            <a:avLst/>
          </a:prstGeom>
          <a:noFill/>
        </p:spPr>
        <p:txBody>
          <a:bodyPr wrap="square">
            <a:spAutoFit/>
          </a:bodyPr>
          <a:lstStyle/>
          <a:p>
            <a:pPr marL="342900" indent="-342900">
              <a:buFont typeface="Arial" panose="020B0604020202020204" pitchFamily="34" charset="0"/>
              <a:buChar char="•"/>
            </a:pPr>
            <a:r>
              <a:rPr lang="en-US" sz="2200" dirty="0"/>
              <a:t>Act on the lower limbs and cause movement of the hip knee and foot. </a:t>
            </a:r>
          </a:p>
          <a:p>
            <a:pPr marL="342900" indent="-342900">
              <a:buFont typeface="Arial" panose="020B0604020202020204" pitchFamily="34" charset="0"/>
              <a:buChar char="•"/>
            </a:pPr>
            <a:r>
              <a:rPr lang="en-US" sz="2200" dirty="0"/>
              <a:t>The largest, strongest muscles in the body and specialised for walking and balancing.</a:t>
            </a:r>
          </a:p>
          <a:p>
            <a:pPr marL="342900" indent="-342900">
              <a:buFont typeface="Arial" panose="020B0604020202020204" pitchFamily="34" charset="0"/>
              <a:buChar char="•"/>
            </a:pPr>
            <a:r>
              <a:rPr lang="en-US" sz="2200" dirty="0"/>
              <a:t>Muscles that act on the thigh are large muscles and help hold the body upright against the pull of gravity. These muscles cross the knee joint and also have attachments at the hip to allow movement at the hip joint.</a:t>
            </a:r>
          </a:p>
        </p:txBody>
      </p:sp>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pic>
        <p:nvPicPr>
          <p:cNvPr id="9" name="Picture 8">
            <a:extLst>
              <a:ext uri="{FF2B5EF4-FFF2-40B4-BE49-F238E27FC236}">
                <a16:creationId xmlns:a16="http://schemas.microsoft.com/office/drawing/2014/main" id="{65FA8CFC-C93B-A144-96A8-7CDED6E6FD9D}"/>
              </a:ext>
            </a:extLst>
          </p:cNvPr>
          <p:cNvPicPr>
            <a:picLocks noChangeAspect="1"/>
          </p:cNvPicPr>
          <p:nvPr/>
        </p:nvPicPr>
        <p:blipFill>
          <a:blip r:embed="rId3"/>
          <a:stretch>
            <a:fillRect/>
          </a:stretch>
        </p:blipFill>
        <p:spPr>
          <a:xfrm>
            <a:off x="11089211" y="2199776"/>
            <a:ext cx="1042671" cy="202461"/>
          </a:xfrm>
          <a:prstGeom prst="rect">
            <a:avLst/>
          </a:prstGeom>
        </p:spPr>
      </p:pic>
      <p:pic>
        <p:nvPicPr>
          <p:cNvPr id="10" name="Picture 9">
            <a:extLst>
              <a:ext uri="{FF2B5EF4-FFF2-40B4-BE49-F238E27FC236}">
                <a16:creationId xmlns:a16="http://schemas.microsoft.com/office/drawing/2014/main" id="{7D0A5045-1FEA-BA64-8A8C-A15EF831648B}"/>
              </a:ext>
            </a:extLst>
          </p:cNvPr>
          <p:cNvPicPr>
            <a:picLocks noChangeAspect="1"/>
          </p:cNvPicPr>
          <p:nvPr/>
        </p:nvPicPr>
        <p:blipFill>
          <a:blip r:embed="rId3"/>
          <a:stretch>
            <a:fillRect/>
          </a:stretch>
        </p:blipFill>
        <p:spPr>
          <a:xfrm>
            <a:off x="9564542" y="926334"/>
            <a:ext cx="1368104" cy="265652"/>
          </a:xfrm>
          <a:prstGeom prst="rect">
            <a:avLst/>
          </a:prstGeom>
        </p:spPr>
      </p:pic>
      <p:pic>
        <p:nvPicPr>
          <p:cNvPr id="11" name="Picture 10">
            <a:extLst>
              <a:ext uri="{FF2B5EF4-FFF2-40B4-BE49-F238E27FC236}">
                <a16:creationId xmlns:a16="http://schemas.microsoft.com/office/drawing/2014/main" id="{9B9852E2-9FEB-E7F8-F8B3-1EB4335E2679}"/>
              </a:ext>
            </a:extLst>
          </p:cNvPr>
          <p:cNvPicPr>
            <a:picLocks noChangeAspect="1"/>
          </p:cNvPicPr>
          <p:nvPr/>
        </p:nvPicPr>
        <p:blipFill>
          <a:blip r:embed="rId3"/>
          <a:stretch>
            <a:fillRect/>
          </a:stretch>
        </p:blipFill>
        <p:spPr>
          <a:xfrm>
            <a:off x="8262331" y="4449615"/>
            <a:ext cx="1368104" cy="866304"/>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592561" y="10487"/>
            <a:ext cx="5973009" cy="1191986"/>
          </a:xfrm>
        </p:spPr>
        <p:txBody>
          <a:bodyPr>
            <a:normAutofit fontScale="90000"/>
          </a:bodyPr>
          <a:lstStyle/>
          <a:p>
            <a:r>
              <a:rPr lang="en-AU" dirty="0"/>
              <a:t>The musculoskeletal system</a:t>
            </a:r>
            <a:br>
              <a:rPr lang="en-AU" dirty="0"/>
            </a:br>
            <a:r>
              <a:rPr lang="en-US" sz="2800" dirty="0"/>
              <a:t>Muscle of the hip and thigh</a:t>
            </a:r>
            <a:endParaRPr lang="en-AU" sz="2800" dirty="0"/>
          </a:p>
        </p:txBody>
      </p:sp>
      <p:pic>
        <p:nvPicPr>
          <p:cNvPr id="5" name="Picture 4">
            <a:extLst>
              <a:ext uri="{FF2B5EF4-FFF2-40B4-BE49-F238E27FC236}">
                <a16:creationId xmlns:a16="http://schemas.microsoft.com/office/drawing/2014/main" id="{302068DF-12F0-067C-82F4-9F781C5EB0C6}"/>
              </a:ext>
            </a:extLst>
          </p:cNvPr>
          <p:cNvPicPr>
            <a:picLocks noChangeAspect="1"/>
          </p:cNvPicPr>
          <p:nvPr/>
        </p:nvPicPr>
        <p:blipFill>
          <a:blip r:embed="rId4"/>
          <a:stretch>
            <a:fillRect/>
          </a:stretch>
        </p:blipFill>
        <p:spPr>
          <a:xfrm>
            <a:off x="1458323" y="2674998"/>
            <a:ext cx="9275353" cy="4183002"/>
          </a:xfrm>
          <a:prstGeom prst="rect">
            <a:avLst/>
          </a:prstGeom>
        </p:spPr>
      </p:pic>
      <p:sp>
        <p:nvSpPr>
          <p:cNvPr id="7" name="TextBox 6">
            <a:extLst>
              <a:ext uri="{FF2B5EF4-FFF2-40B4-BE49-F238E27FC236}">
                <a16:creationId xmlns:a16="http://schemas.microsoft.com/office/drawing/2014/main" id="{751D5E60-E779-1999-7430-3A65717B0166}"/>
              </a:ext>
            </a:extLst>
          </p:cNvPr>
          <p:cNvSpPr txBox="1"/>
          <p:nvPr/>
        </p:nvSpPr>
        <p:spPr>
          <a:xfrm>
            <a:off x="60118" y="4172516"/>
            <a:ext cx="1368104" cy="646331"/>
          </a:xfrm>
          <a:prstGeom prst="rect">
            <a:avLst/>
          </a:prstGeom>
          <a:noFill/>
        </p:spPr>
        <p:txBody>
          <a:bodyPr wrap="square" rtlCol="0">
            <a:spAutoFit/>
          </a:bodyPr>
          <a:lstStyle/>
          <a:p>
            <a:r>
              <a:rPr lang="en-US" b="1" dirty="0"/>
              <a:t>Posterior view</a:t>
            </a:r>
            <a:endParaRPr lang="en-AU" b="1" dirty="0"/>
          </a:p>
        </p:txBody>
      </p:sp>
      <p:sp>
        <p:nvSpPr>
          <p:cNvPr id="3" name="Action Button: Return 2">
            <a:hlinkClick r:id="rId5" action="ppaction://hlinksldjump" highlightClick="1"/>
            <a:extLst>
              <a:ext uri="{FF2B5EF4-FFF2-40B4-BE49-F238E27FC236}">
                <a16:creationId xmlns:a16="http://schemas.microsoft.com/office/drawing/2014/main" id="{EB613929-9B2A-711C-F51B-CED2A2C1DB83}"/>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32735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FDD277-05FC-19E4-98FF-A0D56B8D5C56}"/>
              </a:ext>
            </a:extLst>
          </p:cNvPr>
          <p:cNvSpPr txBox="1"/>
          <p:nvPr/>
        </p:nvSpPr>
        <p:spPr>
          <a:xfrm>
            <a:off x="63044" y="900381"/>
            <a:ext cx="12068838" cy="1785104"/>
          </a:xfrm>
          <a:prstGeom prst="rect">
            <a:avLst/>
          </a:prstGeom>
          <a:noFill/>
        </p:spPr>
        <p:txBody>
          <a:bodyPr wrap="square">
            <a:spAutoFit/>
          </a:bodyPr>
          <a:lstStyle/>
          <a:p>
            <a:pPr marL="342900" indent="-342900">
              <a:buFont typeface="Arial" panose="020B0604020202020204" pitchFamily="34" charset="0"/>
              <a:buChar char="•"/>
            </a:pPr>
            <a:r>
              <a:rPr lang="en-US" sz="2200" dirty="0"/>
              <a:t>Act on the lower limbs and cause movement of the hip knee and foot. </a:t>
            </a:r>
          </a:p>
          <a:p>
            <a:pPr marL="342900" indent="-342900">
              <a:buFont typeface="Arial" panose="020B0604020202020204" pitchFamily="34" charset="0"/>
              <a:buChar char="•"/>
            </a:pPr>
            <a:r>
              <a:rPr lang="en-US" sz="2200" dirty="0"/>
              <a:t>The largest, strongest muscles in the body and specialised for walking and balancing.</a:t>
            </a:r>
          </a:p>
          <a:p>
            <a:pPr marL="342900" indent="-342900">
              <a:buFont typeface="Arial" panose="020B0604020202020204" pitchFamily="34" charset="0"/>
              <a:buChar char="•"/>
            </a:pPr>
            <a:r>
              <a:rPr lang="en-US" sz="2200" dirty="0"/>
              <a:t>Muscles that act on the thigh are large muscles and help hold the body upright against the pull of gravity. These muscles cross the knee joint and also have attachments at the hip to allow movement at the hip joint.</a:t>
            </a:r>
          </a:p>
        </p:txBody>
      </p:sp>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pic>
        <p:nvPicPr>
          <p:cNvPr id="9" name="Picture 8">
            <a:extLst>
              <a:ext uri="{FF2B5EF4-FFF2-40B4-BE49-F238E27FC236}">
                <a16:creationId xmlns:a16="http://schemas.microsoft.com/office/drawing/2014/main" id="{65FA8CFC-C93B-A144-96A8-7CDED6E6FD9D}"/>
              </a:ext>
            </a:extLst>
          </p:cNvPr>
          <p:cNvPicPr>
            <a:picLocks noChangeAspect="1"/>
          </p:cNvPicPr>
          <p:nvPr/>
        </p:nvPicPr>
        <p:blipFill>
          <a:blip r:embed="rId3"/>
          <a:stretch>
            <a:fillRect/>
          </a:stretch>
        </p:blipFill>
        <p:spPr>
          <a:xfrm>
            <a:off x="11089211" y="2199776"/>
            <a:ext cx="1042671" cy="202461"/>
          </a:xfrm>
          <a:prstGeom prst="rect">
            <a:avLst/>
          </a:prstGeom>
        </p:spPr>
      </p:pic>
      <p:pic>
        <p:nvPicPr>
          <p:cNvPr id="10" name="Picture 9">
            <a:extLst>
              <a:ext uri="{FF2B5EF4-FFF2-40B4-BE49-F238E27FC236}">
                <a16:creationId xmlns:a16="http://schemas.microsoft.com/office/drawing/2014/main" id="{7D0A5045-1FEA-BA64-8A8C-A15EF831648B}"/>
              </a:ext>
            </a:extLst>
          </p:cNvPr>
          <p:cNvPicPr>
            <a:picLocks noChangeAspect="1"/>
          </p:cNvPicPr>
          <p:nvPr/>
        </p:nvPicPr>
        <p:blipFill>
          <a:blip r:embed="rId3"/>
          <a:stretch>
            <a:fillRect/>
          </a:stretch>
        </p:blipFill>
        <p:spPr>
          <a:xfrm>
            <a:off x="9564542" y="926334"/>
            <a:ext cx="1368104" cy="265652"/>
          </a:xfrm>
          <a:prstGeom prst="rect">
            <a:avLst/>
          </a:prstGeom>
        </p:spPr>
      </p:pic>
      <p:pic>
        <p:nvPicPr>
          <p:cNvPr id="11" name="Picture 10">
            <a:extLst>
              <a:ext uri="{FF2B5EF4-FFF2-40B4-BE49-F238E27FC236}">
                <a16:creationId xmlns:a16="http://schemas.microsoft.com/office/drawing/2014/main" id="{9B9852E2-9FEB-E7F8-F8B3-1EB4335E2679}"/>
              </a:ext>
            </a:extLst>
          </p:cNvPr>
          <p:cNvPicPr>
            <a:picLocks noChangeAspect="1"/>
          </p:cNvPicPr>
          <p:nvPr/>
        </p:nvPicPr>
        <p:blipFill>
          <a:blip r:embed="rId3"/>
          <a:stretch>
            <a:fillRect/>
          </a:stretch>
        </p:blipFill>
        <p:spPr>
          <a:xfrm>
            <a:off x="8262331" y="4449615"/>
            <a:ext cx="1368104" cy="866304"/>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592561" y="10487"/>
            <a:ext cx="5973009" cy="1191986"/>
          </a:xfrm>
        </p:spPr>
        <p:txBody>
          <a:bodyPr>
            <a:normAutofit fontScale="90000"/>
          </a:bodyPr>
          <a:lstStyle/>
          <a:p>
            <a:r>
              <a:rPr lang="en-AU" dirty="0"/>
              <a:t>The musculoskeletal system</a:t>
            </a:r>
            <a:br>
              <a:rPr lang="en-AU" dirty="0"/>
            </a:br>
            <a:r>
              <a:rPr lang="en-US" sz="2800" dirty="0"/>
              <a:t>Muscle of the hip and thigh</a:t>
            </a:r>
            <a:endParaRPr lang="en-AU" sz="2800" dirty="0"/>
          </a:p>
        </p:txBody>
      </p:sp>
      <p:sp>
        <p:nvSpPr>
          <p:cNvPr id="7" name="TextBox 6">
            <a:extLst>
              <a:ext uri="{FF2B5EF4-FFF2-40B4-BE49-F238E27FC236}">
                <a16:creationId xmlns:a16="http://schemas.microsoft.com/office/drawing/2014/main" id="{751D5E60-E779-1999-7430-3A65717B0166}"/>
              </a:ext>
            </a:extLst>
          </p:cNvPr>
          <p:cNvSpPr txBox="1"/>
          <p:nvPr/>
        </p:nvSpPr>
        <p:spPr>
          <a:xfrm>
            <a:off x="60118" y="4172516"/>
            <a:ext cx="1368104" cy="646331"/>
          </a:xfrm>
          <a:prstGeom prst="rect">
            <a:avLst/>
          </a:prstGeom>
          <a:noFill/>
        </p:spPr>
        <p:txBody>
          <a:bodyPr wrap="square" rtlCol="0">
            <a:spAutoFit/>
          </a:bodyPr>
          <a:lstStyle/>
          <a:p>
            <a:r>
              <a:rPr lang="en-US" b="1" dirty="0"/>
              <a:t>Anterior view</a:t>
            </a:r>
            <a:endParaRPr lang="en-AU" b="1" dirty="0"/>
          </a:p>
        </p:txBody>
      </p:sp>
      <p:pic>
        <p:nvPicPr>
          <p:cNvPr id="6" name="Picture 5">
            <a:extLst>
              <a:ext uri="{FF2B5EF4-FFF2-40B4-BE49-F238E27FC236}">
                <a16:creationId xmlns:a16="http://schemas.microsoft.com/office/drawing/2014/main" id="{E432D21C-7807-5221-BF6C-D4FBFD09F6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7774" y="2400077"/>
            <a:ext cx="9364478" cy="4447436"/>
          </a:xfrm>
          <a:prstGeom prst="rect">
            <a:avLst/>
          </a:prstGeom>
        </p:spPr>
      </p:pic>
      <p:sp>
        <p:nvSpPr>
          <p:cNvPr id="12" name="Left Bracket 11">
            <a:extLst>
              <a:ext uri="{FF2B5EF4-FFF2-40B4-BE49-F238E27FC236}">
                <a16:creationId xmlns:a16="http://schemas.microsoft.com/office/drawing/2014/main" id="{F30AC5B8-85BC-E732-FEEB-71269413160A}"/>
              </a:ext>
            </a:extLst>
          </p:cNvPr>
          <p:cNvSpPr/>
          <p:nvPr/>
        </p:nvSpPr>
        <p:spPr>
          <a:xfrm>
            <a:off x="2371241" y="5315919"/>
            <a:ext cx="190324" cy="99189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3" name="TextBox 12">
            <a:extLst>
              <a:ext uri="{FF2B5EF4-FFF2-40B4-BE49-F238E27FC236}">
                <a16:creationId xmlns:a16="http://schemas.microsoft.com/office/drawing/2014/main" id="{D01C3F1C-AE1E-2F69-FCC8-DDAA3B596472}"/>
              </a:ext>
            </a:extLst>
          </p:cNvPr>
          <p:cNvSpPr txBox="1"/>
          <p:nvPr/>
        </p:nvSpPr>
        <p:spPr>
          <a:xfrm>
            <a:off x="1193461" y="5647119"/>
            <a:ext cx="1368104" cy="369332"/>
          </a:xfrm>
          <a:prstGeom prst="rect">
            <a:avLst/>
          </a:prstGeom>
          <a:noFill/>
        </p:spPr>
        <p:txBody>
          <a:bodyPr wrap="square" rtlCol="0">
            <a:spAutoFit/>
          </a:bodyPr>
          <a:lstStyle/>
          <a:p>
            <a:r>
              <a:rPr lang="en-US" b="1" dirty="0"/>
              <a:t>Quadriceps</a:t>
            </a:r>
            <a:endParaRPr lang="en-AU" b="1" dirty="0"/>
          </a:p>
        </p:txBody>
      </p:sp>
      <p:pic>
        <p:nvPicPr>
          <p:cNvPr id="15" name="Picture 14">
            <a:extLst>
              <a:ext uri="{FF2B5EF4-FFF2-40B4-BE49-F238E27FC236}">
                <a16:creationId xmlns:a16="http://schemas.microsoft.com/office/drawing/2014/main" id="{7450F1B1-075E-D62C-FC58-E8DB1B2AF6F4}"/>
              </a:ext>
            </a:extLst>
          </p:cNvPr>
          <p:cNvPicPr>
            <a:picLocks noChangeAspect="1"/>
          </p:cNvPicPr>
          <p:nvPr/>
        </p:nvPicPr>
        <p:blipFill>
          <a:blip r:embed="rId5"/>
          <a:stretch>
            <a:fillRect/>
          </a:stretch>
        </p:blipFill>
        <p:spPr>
          <a:xfrm>
            <a:off x="8353587" y="5341310"/>
            <a:ext cx="1935100" cy="447939"/>
          </a:xfrm>
          <a:prstGeom prst="rect">
            <a:avLst/>
          </a:prstGeom>
        </p:spPr>
      </p:pic>
      <p:pic>
        <p:nvPicPr>
          <p:cNvPr id="16" name="Picture 15">
            <a:extLst>
              <a:ext uri="{FF2B5EF4-FFF2-40B4-BE49-F238E27FC236}">
                <a16:creationId xmlns:a16="http://schemas.microsoft.com/office/drawing/2014/main" id="{D5FFCCA5-B16B-0CE6-83B1-2FC69B3AB8C1}"/>
              </a:ext>
            </a:extLst>
          </p:cNvPr>
          <p:cNvPicPr>
            <a:picLocks noChangeAspect="1"/>
          </p:cNvPicPr>
          <p:nvPr/>
        </p:nvPicPr>
        <p:blipFill>
          <a:blip r:embed="rId5"/>
          <a:stretch>
            <a:fillRect/>
          </a:stretch>
        </p:blipFill>
        <p:spPr>
          <a:xfrm>
            <a:off x="8267000" y="3359789"/>
            <a:ext cx="1935100" cy="447939"/>
          </a:xfrm>
          <a:prstGeom prst="rect">
            <a:avLst/>
          </a:prstGeom>
        </p:spPr>
      </p:pic>
      <p:pic>
        <p:nvPicPr>
          <p:cNvPr id="17" name="Picture 16">
            <a:extLst>
              <a:ext uri="{FF2B5EF4-FFF2-40B4-BE49-F238E27FC236}">
                <a16:creationId xmlns:a16="http://schemas.microsoft.com/office/drawing/2014/main" id="{6BCC93EA-0A2A-7196-7615-73DA94E21B2F}"/>
              </a:ext>
            </a:extLst>
          </p:cNvPr>
          <p:cNvPicPr>
            <a:picLocks noChangeAspect="1"/>
          </p:cNvPicPr>
          <p:nvPr/>
        </p:nvPicPr>
        <p:blipFill>
          <a:blip r:embed="rId5"/>
          <a:stretch>
            <a:fillRect/>
          </a:stretch>
        </p:blipFill>
        <p:spPr>
          <a:xfrm>
            <a:off x="2268193" y="3789428"/>
            <a:ext cx="2985732" cy="447939"/>
          </a:xfrm>
          <a:prstGeom prst="rect">
            <a:avLst/>
          </a:prstGeom>
        </p:spPr>
      </p:pic>
      <p:pic>
        <p:nvPicPr>
          <p:cNvPr id="18" name="Picture 17">
            <a:extLst>
              <a:ext uri="{FF2B5EF4-FFF2-40B4-BE49-F238E27FC236}">
                <a16:creationId xmlns:a16="http://schemas.microsoft.com/office/drawing/2014/main" id="{45C8395F-32BD-8D84-109B-C0BCB8B47635}"/>
              </a:ext>
            </a:extLst>
          </p:cNvPr>
          <p:cNvPicPr>
            <a:picLocks noChangeAspect="1"/>
          </p:cNvPicPr>
          <p:nvPr/>
        </p:nvPicPr>
        <p:blipFill>
          <a:blip r:embed="rId5"/>
          <a:stretch>
            <a:fillRect/>
          </a:stretch>
        </p:blipFill>
        <p:spPr>
          <a:xfrm>
            <a:off x="9424568" y="4117587"/>
            <a:ext cx="1935100" cy="447939"/>
          </a:xfrm>
          <a:prstGeom prst="rect">
            <a:avLst/>
          </a:prstGeom>
        </p:spPr>
      </p:pic>
      <p:sp>
        <p:nvSpPr>
          <p:cNvPr id="19" name="TextBox 18">
            <a:extLst>
              <a:ext uri="{FF2B5EF4-FFF2-40B4-BE49-F238E27FC236}">
                <a16:creationId xmlns:a16="http://schemas.microsoft.com/office/drawing/2014/main" id="{70145E91-9B38-0B8E-12B3-BF76547A4C68}"/>
              </a:ext>
            </a:extLst>
          </p:cNvPr>
          <p:cNvSpPr txBox="1"/>
          <p:nvPr/>
        </p:nvSpPr>
        <p:spPr>
          <a:xfrm>
            <a:off x="9401387" y="4141467"/>
            <a:ext cx="1687823" cy="369332"/>
          </a:xfrm>
          <a:prstGeom prst="rect">
            <a:avLst/>
          </a:prstGeom>
          <a:noFill/>
        </p:spPr>
        <p:txBody>
          <a:bodyPr wrap="square" rtlCol="0">
            <a:spAutoFit/>
          </a:bodyPr>
          <a:lstStyle/>
          <a:p>
            <a:r>
              <a:rPr lang="en-US" dirty="0">
                <a:solidFill>
                  <a:schemeClr val="accent4">
                    <a:lumMod val="75000"/>
                  </a:schemeClr>
                </a:solidFill>
              </a:rPr>
              <a:t>Adductor group</a:t>
            </a:r>
            <a:endParaRPr lang="en-AU" dirty="0">
              <a:solidFill>
                <a:schemeClr val="accent4">
                  <a:lumMod val="75000"/>
                </a:schemeClr>
              </a:solidFill>
            </a:endParaRPr>
          </a:p>
        </p:txBody>
      </p:sp>
      <p:sp>
        <p:nvSpPr>
          <p:cNvPr id="3" name="Action Button: Return 2">
            <a:hlinkClick r:id="rId6" action="ppaction://hlinksldjump" highlightClick="1"/>
            <a:extLst>
              <a:ext uri="{FF2B5EF4-FFF2-40B4-BE49-F238E27FC236}">
                <a16:creationId xmlns:a16="http://schemas.microsoft.com/office/drawing/2014/main" id="{B9229820-EA09-221D-D5B6-38F865121105}"/>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2678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FDD277-05FC-19E4-98FF-A0D56B8D5C56}"/>
              </a:ext>
            </a:extLst>
          </p:cNvPr>
          <p:cNvSpPr txBox="1"/>
          <p:nvPr/>
        </p:nvSpPr>
        <p:spPr>
          <a:xfrm>
            <a:off x="63044" y="900381"/>
            <a:ext cx="12068838" cy="1446550"/>
          </a:xfrm>
          <a:prstGeom prst="rect">
            <a:avLst/>
          </a:prstGeom>
          <a:noFill/>
        </p:spPr>
        <p:txBody>
          <a:bodyPr wrap="square">
            <a:spAutoFit/>
          </a:bodyPr>
          <a:lstStyle/>
          <a:p>
            <a:pPr marL="342900" indent="-342900">
              <a:buFont typeface="Arial" panose="020B0604020202020204" pitchFamily="34" charset="0"/>
              <a:buChar char="•"/>
            </a:pPr>
            <a:r>
              <a:rPr lang="en-US" sz="2200" dirty="0"/>
              <a:t>Responsible for the movement of the ankle and the foot. </a:t>
            </a:r>
          </a:p>
          <a:p>
            <a:pPr marL="342900" indent="-342900">
              <a:buFont typeface="Arial" panose="020B0604020202020204" pitchFamily="34" charset="0"/>
              <a:buChar char="•"/>
            </a:pPr>
            <a:r>
              <a:rPr lang="en-US" sz="2200" dirty="0"/>
              <a:t>These muscles assist the thigh and hip muscles during movements such as walking, running and balancing.</a:t>
            </a:r>
          </a:p>
          <a:p>
            <a:pPr marL="342900" indent="-342900">
              <a:buFont typeface="Arial" panose="020B0604020202020204" pitchFamily="34" charset="0"/>
              <a:buChar char="•"/>
            </a:pPr>
            <a:r>
              <a:rPr lang="en-US" sz="2200" dirty="0"/>
              <a:t>The lower leg also contains the largest tendon in the human body, the </a:t>
            </a:r>
            <a:r>
              <a:rPr lang="en-US" sz="2200" dirty="0" err="1"/>
              <a:t>achilles</a:t>
            </a:r>
            <a:r>
              <a:rPr lang="en-US" sz="2200" dirty="0"/>
              <a:t> tendon. This tendon plays a vital role in the transfer and absorption of force when walking, running and jumping. </a:t>
            </a:r>
          </a:p>
        </p:txBody>
      </p:sp>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pic>
        <p:nvPicPr>
          <p:cNvPr id="9" name="Picture 8">
            <a:extLst>
              <a:ext uri="{FF2B5EF4-FFF2-40B4-BE49-F238E27FC236}">
                <a16:creationId xmlns:a16="http://schemas.microsoft.com/office/drawing/2014/main" id="{65FA8CFC-C93B-A144-96A8-7CDED6E6FD9D}"/>
              </a:ext>
            </a:extLst>
          </p:cNvPr>
          <p:cNvPicPr>
            <a:picLocks noChangeAspect="1"/>
          </p:cNvPicPr>
          <p:nvPr/>
        </p:nvPicPr>
        <p:blipFill>
          <a:blip r:embed="rId3"/>
          <a:stretch>
            <a:fillRect/>
          </a:stretch>
        </p:blipFill>
        <p:spPr>
          <a:xfrm>
            <a:off x="11089211" y="2199776"/>
            <a:ext cx="1042671" cy="202461"/>
          </a:xfrm>
          <a:prstGeom prst="rect">
            <a:avLst/>
          </a:prstGeom>
        </p:spPr>
      </p:pic>
      <p:pic>
        <p:nvPicPr>
          <p:cNvPr id="10" name="Picture 9">
            <a:extLst>
              <a:ext uri="{FF2B5EF4-FFF2-40B4-BE49-F238E27FC236}">
                <a16:creationId xmlns:a16="http://schemas.microsoft.com/office/drawing/2014/main" id="{7D0A5045-1FEA-BA64-8A8C-A15EF831648B}"/>
              </a:ext>
            </a:extLst>
          </p:cNvPr>
          <p:cNvPicPr>
            <a:picLocks noChangeAspect="1"/>
          </p:cNvPicPr>
          <p:nvPr/>
        </p:nvPicPr>
        <p:blipFill>
          <a:blip r:embed="rId3"/>
          <a:stretch>
            <a:fillRect/>
          </a:stretch>
        </p:blipFill>
        <p:spPr>
          <a:xfrm>
            <a:off x="9564542" y="926334"/>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592561" y="10487"/>
            <a:ext cx="5973009" cy="1191986"/>
          </a:xfrm>
        </p:spPr>
        <p:txBody>
          <a:bodyPr>
            <a:normAutofit fontScale="90000"/>
          </a:bodyPr>
          <a:lstStyle/>
          <a:p>
            <a:r>
              <a:rPr lang="en-AU" dirty="0"/>
              <a:t>The musculoskeletal system</a:t>
            </a:r>
            <a:br>
              <a:rPr lang="en-AU" dirty="0"/>
            </a:br>
            <a:r>
              <a:rPr lang="en-US" sz="2800" dirty="0"/>
              <a:t>Muscle of the lower leg </a:t>
            </a:r>
            <a:endParaRPr lang="en-AU" sz="2800" dirty="0"/>
          </a:p>
        </p:txBody>
      </p:sp>
      <p:pic>
        <p:nvPicPr>
          <p:cNvPr id="6" name="Picture 5">
            <a:extLst>
              <a:ext uri="{FF2B5EF4-FFF2-40B4-BE49-F238E27FC236}">
                <a16:creationId xmlns:a16="http://schemas.microsoft.com/office/drawing/2014/main" id="{7B072BBB-DA42-C73C-B986-BD78D4F8CFAE}"/>
              </a:ext>
            </a:extLst>
          </p:cNvPr>
          <p:cNvPicPr>
            <a:picLocks noChangeAspect="1"/>
          </p:cNvPicPr>
          <p:nvPr/>
        </p:nvPicPr>
        <p:blipFill>
          <a:blip r:embed="rId4"/>
          <a:stretch>
            <a:fillRect/>
          </a:stretch>
        </p:blipFill>
        <p:spPr>
          <a:xfrm>
            <a:off x="2457349" y="2346931"/>
            <a:ext cx="7107193" cy="4515509"/>
          </a:xfrm>
          <a:prstGeom prst="rect">
            <a:avLst/>
          </a:prstGeom>
        </p:spPr>
      </p:pic>
      <p:sp>
        <p:nvSpPr>
          <p:cNvPr id="12" name="TextBox 11">
            <a:extLst>
              <a:ext uri="{FF2B5EF4-FFF2-40B4-BE49-F238E27FC236}">
                <a16:creationId xmlns:a16="http://schemas.microsoft.com/office/drawing/2014/main" id="{74286A50-E751-412F-003B-D913BB73D164}"/>
              </a:ext>
            </a:extLst>
          </p:cNvPr>
          <p:cNvSpPr txBox="1"/>
          <p:nvPr/>
        </p:nvSpPr>
        <p:spPr>
          <a:xfrm>
            <a:off x="932680" y="3236825"/>
            <a:ext cx="1368104" cy="646331"/>
          </a:xfrm>
          <a:prstGeom prst="rect">
            <a:avLst/>
          </a:prstGeom>
          <a:noFill/>
        </p:spPr>
        <p:txBody>
          <a:bodyPr wrap="square" rtlCol="0">
            <a:spAutoFit/>
          </a:bodyPr>
          <a:lstStyle/>
          <a:p>
            <a:r>
              <a:rPr lang="en-US" b="1" dirty="0"/>
              <a:t>Anterior view</a:t>
            </a:r>
            <a:endParaRPr lang="en-AU" b="1" dirty="0"/>
          </a:p>
        </p:txBody>
      </p:sp>
      <p:sp>
        <p:nvSpPr>
          <p:cNvPr id="13" name="TextBox 12">
            <a:extLst>
              <a:ext uri="{FF2B5EF4-FFF2-40B4-BE49-F238E27FC236}">
                <a16:creationId xmlns:a16="http://schemas.microsoft.com/office/drawing/2014/main" id="{B69CAECA-C213-A96E-45BC-C28E228F64EB}"/>
              </a:ext>
            </a:extLst>
          </p:cNvPr>
          <p:cNvSpPr txBox="1"/>
          <p:nvPr/>
        </p:nvSpPr>
        <p:spPr>
          <a:xfrm>
            <a:off x="10118518" y="3236824"/>
            <a:ext cx="1368104" cy="646331"/>
          </a:xfrm>
          <a:prstGeom prst="rect">
            <a:avLst/>
          </a:prstGeom>
          <a:noFill/>
        </p:spPr>
        <p:txBody>
          <a:bodyPr wrap="square" rtlCol="0">
            <a:spAutoFit/>
          </a:bodyPr>
          <a:lstStyle/>
          <a:p>
            <a:r>
              <a:rPr lang="en-US" b="1" dirty="0"/>
              <a:t>Posterior view</a:t>
            </a:r>
            <a:endParaRPr lang="en-AU" b="1" dirty="0"/>
          </a:p>
        </p:txBody>
      </p:sp>
      <p:pic>
        <p:nvPicPr>
          <p:cNvPr id="15" name="Picture 14">
            <a:extLst>
              <a:ext uri="{FF2B5EF4-FFF2-40B4-BE49-F238E27FC236}">
                <a16:creationId xmlns:a16="http://schemas.microsoft.com/office/drawing/2014/main" id="{B65DB1C8-6675-7AC2-405D-38853708C28D}"/>
              </a:ext>
            </a:extLst>
          </p:cNvPr>
          <p:cNvPicPr>
            <a:picLocks noChangeAspect="1"/>
          </p:cNvPicPr>
          <p:nvPr/>
        </p:nvPicPr>
        <p:blipFill>
          <a:blip r:embed="rId5"/>
          <a:stretch>
            <a:fillRect/>
          </a:stretch>
        </p:blipFill>
        <p:spPr>
          <a:xfrm flipV="1">
            <a:off x="8882929" y="5188157"/>
            <a:ext cx="681613" cy="585790"/>
          </a:xfrm>
          <a:prstGeom prst="rect">
            <a:avLst/>
          </a:prstGeom>
        </p:spPr>
      </p:pic>
      <p:pic>
        <p:nvPicPr>
          <p:cNvPr id="17" name="Picture 16">
            <a:extLst>
              <a:ext uri="{FF2B5EF4-FFF2-40B4-BE49-F238E27FC236}">
                <a16:creationId xmlns:a16="http://schemas.microsoft.com/office/drawing/2014/main" id="{7BF0806C-2FF9-2958-787E-A5493584B2A6}"/>
              </a:ext>
            </a:extLst>
          </p:cNvPr>
          <p:cNvPicPr>
            <a:picLocks noChangeAspect="1"/>
          </p:cNvPicPr>
          <p:nvPr/>
        </p:nvPicPr>
        <p:blipFill>
          <a:blip r:embed="rId5"/>
          <a:stretch>
            <a:fillRect/>
          </a:stretch>
        </p:blipFill>
        <p:spPr>
          <a:xfrm flipV="1">
            <a:off x="4521137" y="5709631"/>
            <a:ext cx="2391107" cy="646331"/>
          </a:xfrm>
          <a:prstGeom prst="rect">
            <a:avLst/>
          </a:prstGeom>
        </p:spPr>
      </p:pic>
      <p:pic>
        <p:nvPicPr>
          <p:cNvPr id="18" name="Picture 17">
            <a:extLst>
              <a:ext uri="{FF2B5EF4-FFF2-40B4-BE49-F238E27FC236}">
                <a16:creationId xmlns:a16="http://schemas.microsoft.com/office/drawing/2014/main" id="{38788AFA-A748-EFB6-63A1-EB30058EF68B}"/>
              </a:ext>
            </a:extLst>
          </p:cNvPr>
          <p:cNvPicPr>
            <a:picLocks noChangeAspect="1"/>
          </p:cNvPicPr>
          <p:nvPr/>
        </p:nvPicPr>
        <p:blipFill>
          <a:blip r:embed="rId5"/>
          <a:stretch>
            <a:fillRect/>
          </a:stretch>
        </p:blipFill>
        <p:spPr>
          <a:xfrm flipV="1">
            <a:off x="4955090" y="5025846"/>
            <a:ext cx="2158633" cy="585790"/>
          </a:xfrm>
          <a:prstGeom prst="rect">
            <a:avLst/>
          </a:prstGeom>
        </p:spPr>
      </p:pic>
      <p:sp>
        <p:nvSpPr>
          <p:cNvPr id="16" name="TextBox 15">
            <a:extLst>
              <a:ext uri="{FF2B5EF4-FFF2-40B4-BE49-F238E27FC236}">
                <a16:creationId xmlns:a16="http://schemas.microsoft.com/office/drawing/2014/main" id="{278A1343-1210-29B0-2BC2-9DB1BC1CC985}"/>
              </a:ext>
            </a:extLst>
          </p:cNvPr>
          <p:cNvSpPr txBox="1"/>
          <p:nvPr/>
        </p:nvSpPr>
        <p:spPr>
          <a:xfrm>
            <a:off x="4955090" y="5106636"/>
            <a:ext cx="1941813" cy="369332"/>
          </a:xfrm>
          <a:prstGeom prst="rect">
            <a:avLst/>
          </a:prstGeom>
          <a:noFill/>
        </p:spPr>
        <p:txBody>
          <a:bodyPr wrap="square" rtlCol="0">
            <a:spAutoFit/>
          </a:bodyPr>
          <a:lstStyle/>
          <a:p>
            <a:r>
              <a:rPr lang="en-US" dirty="0">
                <a:solidFill>
                  <a:schemeClr val="tx1">
                    <a:lumMod val="65000"/>
                    <a:lumOff val="35000"/>
                  </a:schemeClr>
                </a:solidFill>
              </a:rPr>
              <a:t>fibularis tertius</a:t>
            </a:r>
            <a:endParaRPr lang="en-AU" dirty="0">
              <a:solidFill>
                <a:schemeClr val="tx1">
                  <a:lumMod val="65000"/>
                  <a:lumOff val="35000"/>
                </a:schemeClr>
              </a:solidFill>
            </a:endParaRPr>
          </a:p>
        </p:txBody>
      </p:sp>
      <p:sp>
        <p:nvSpPr>
          <p:cNvPr id="3" name="Action Button: Return 2">
            <a:hlinkClick r:id="rId6" action="ppaction://hlinksldjump" highlightClick="1"/>
            <a:extLst>
              <a:ext uri="{FF2B5EF4-FFF2-40B4-BE49-F238E27FC236}">
                <a16:creationId xmlns:a16="http://schemas.microsoft.com/office/drawing/2014/main" id="{172127F1-6FB9-F415-995B-6B3837F26FF5}"/>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5180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FDD277-05FC-19E4-98FF-A0D56B8D5C56}"/>
              </a:ext>
            </a:extLst>
          </p:cNvPr>
          <p:cNvSpPr txBox="1"/>
          <p:nvPr/>
        </p:nvSpPr>
        <p:spPr>
          <a:xfrm>
            <a:off x="0" y="1015759"/>
            <a:ext cx="12068838" cy="5170646"/>
          </a:xfrm>
          <a:prstGeom prst="rect">
            <a:avLst/>
          </a:prstGeom>
          <a:noFill/>
        </p:spPr>
        <p:txBody>
          <a:bodyPr wrap="square">
            <a:spAutoFit/>
          </a:bodyPr>
          <a:lstStyle/>
          <a:p>
            <a:pPr marL="342900" indent="-342900">
              <a:buFont typeface="Arial" panose="020B0604020202020204" pitchFamily="34" charset="0"/>
              <a:buChar char="•"/>
            </a:pPr>
            <a:r>
              <a:rPr lang="en-US" sz="2200" dirty="0"/>
              <a:t>The most common disorders and conditions of the muscular system can include injuries such as sprains and strains, cramps, tendinitis, overuse, and inflammation. </a:t>
            </a:r>
          </a:p>
          <a:p>
            <a:pPr marL="342900" indent="-342900">
              <a:buFont typeface="Arial" panose="020B0604020202020204" pitchFamily="34" charset="0"/>
              <a:buChar char="•"/>
            </a:pPr>
            <a:r>
              <a:rPr lang="en-US" sz="2200" b="1" dirty="0"/>
              <a:t>Sprains</a:t>
            </a:r>
            <a:r>
              <a:rPr lang="en-US" sz="2200" dirty="0"/>
              <a:t> are an over extension of a joint often causing ligament damage (tears and ruptures). This will affect the ability of the joint to be stable as ligaments help to </a:t>
            </a:r>
            <a:r>
              <a:rPr lang="en-US" sz="2200" dirty="0" err="1"/>
              <a:t>stabilise</a:t>
            </a:r>
            <a:r>
              <a:rPr lang="en-US" sz="2200" dirty="0"/>
              <a:t> and connect bone to bone. </a:t>
            </a:r>
          </a:p>
          <a:p>
            <a:pPr marL="342900" indent="-342900">
              <a:buFont typeface="Arial" panose="020B0604020202020204" pitchFamily="34" charset="0"/>
              <a:buChar char="•"/>
            </a:pPr>
            <a:r>
              <a:rPr lang="en-US" sz="2200" dirty="0"/>
              <a:t>Symptoms of a sprain may include: Swelling, Bruising, Inability to weight-bear or pain.</a:t>
            </a:r>
          </a:p>
          <a:p>
            <a:pPr marL="342900" indent="-342900">
              <a:buFont typeface="Arial" panose="020B0604020202020204" pitchFamily="34" charset="0"/>
              <a:buChar char="•"/>
            </a:pPr>
            <a:r>
              <a:rPr lang="en-US" sz="2200" b="1" dirty="0"/>
              <a:t>Strains</a:t>
            </a:r>
            <a:r>
              <a:rPr lang="en-US" sz="2200" dirty="0"/>
              <a:t> are caused when a muscle is over-stretched, causing damage to tendons and muscle tears. </a:t>
            </a:r>
          </a:p>
          <a:p>
            <a:pPr marL="342900" indent="-342900">
              <a:buFont typeface="Arial" panose="020B0604020202020204" pitchFamily="34" charset="0"/>
              <a:buChar char="•"/>
            </a:pPr>
            <a:r>
              <a:rPr lang="en-US" sz="2200" dirty="0"/>
              <a:t>Symptoms of a strain may include: A loud snapping or cracking noise when injured, Pain, Swelling, Tenderness and an inability to weight-bear.</a:t>
            </a:r>
          </a:p>
          <a:p>
            <a:pPr marL="342900" indent="-342900">
              <a:buFont typeface="Arial" panose="020B0604020202020204" pitchFamily="34" charset="0"/>
              <a:buChar char="•"/>
            </a:pPr>
            <a:r>
              <a:rPr lang="en-US" sz="2200" b="1" dirty="0"/>
              <a:t>Inflammation</a:t>
            </a:r>
            <a:r>
              <a:rPr lang="en-US" sz="2200" dirty="0"/>
              <a:t> is a </a:t>
            </a:r>
            <a:r>
              <a:rPr lang="en-US" sz="2200" dirty="0" err="1"/>
              <a:t>localised</a:t>
            </a:r>
            <a:r>
              <a:rPr lang="en-US" sz="2200" dirty="0"/>
              <a:t> physical condition, where a specific part of the body becomes reddened, swollen, hot, and often painful as a result of an injury or infection. </a:t>
            </a:r>
          </a:p>
          <a:p>
            <a:pPr marL="342900" indent="-342900">
              <a:buFont typeface="Arial" panose="020B0604020202020204" pitchFamily="34" charset="0"/>
              <a:buChar char="•"/>
            </a:pPr>
            <a:r>
              <a:rPr lang="en-US" sz="2200" dirty="0"/>
              <a:t>Symptoms of inflammation may include: Pain, Swelling, Redness, Heat, Loss of function</a:t>
            </a:r>
          </a:p>
          <a:p>
            <a:pPr marL="342900" indent="-342900">
              <a:buFont typeface="Arial" panose="020B0604020202020204" pitchFamily="34" charset="0"/>
              <a:buChar char="•"/>
            </a:pPr>
            <a:r>
              <a:rPr lang="en-US" sz="2200" b="1" dirty="0"/>
              <a:t>Tendonitis</a:t>
            </a:r>
            <a:r>
              <a:rPr lang="en-US" sz="2200" dirty="0"/>
              <a:t> is when the tendon (connective tissue that attaches bone to muscle) of a muscle becomes sore and inflamed. It is often caused by overuse. Common areas for tendonitis include the shoulder, wrist, knee, shin and heel. </a:t>
            </a:r>
          </a:p>
          <a:p>
            <a:pPr marL="342900" indent="-342900">
              <a:buFont typeface="Arial" panose="020B0604020202020204" pitchFamily="34" charset="0"/>
              <a:buChar char="•"/>
            </a:pPr>
            <a:r>
              <a:rPr lang="en-US" sz="2200" dirty="0"/>
              <a:t>Symptoms of tendonitis may include: Pain, Swelling</a:t>
            </a:r>
          </a:p>
        </p:txBody>
      </p:sp>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592561" y="10487"/>
            <a:ext cx="5973009" cy="1191986"/>
          </a:xfrm>
        </p:spPr>
        <p:txBody>
          <a:bodyPr>
            <a:normAutofit fontScale="90000"/>
          </a:bodyPr>
          <a:lstStyle/>
          <a:p>
            <a:r>
              <a:rPr lang="en-AU" dirty="0"/>
              <a:t>The musculoskeletal system</a:t>
            </a:r>
            <a:br>
              <a:rPr lang="en-AU" dirty="0"/>
            </a:br>
            <a:r>
              <a:rPr lang="en-US" sz="2800" dirty="0"/>
              <a:t>Disorders of the muscular system </a:t>
            </a:r>
            <a:endParaRPr lang="en-AU" sz="2800" dirty="0"/>
          </a:p>
        </p:txBody>
      </p:sp>
      <p:sp>
        <p:nvSpPr>
          <p:cNvPr id="3" name="Action Button: Return 2">
            <a:hlinkClick r:id="rId4" action="ppaction://hlinksldjump" highlightClick="1"/>
            <a:extLst>
              <a:ext uri="{FF2B5EF4-FFF2-40B4-BE49-F238E27FC236}">
                <a16:creationId xmlns:a16="http://schemas.microsoft.com/office/drawing/2014/main" id="{99B7F1EA-538F-7E62-754A-EE5906629369}"/>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29325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592561" y="10487"/>
            <a:ext cx="5973009" cy="1191986"/>
          </a:xfrm>
        </p:spPr>
        <p:txBody>
          <a:bodyPr>
            <a:normAutofit fontScale="90000"/>
          </a:bodyPr>
          <a:lstStyle/>
          <a:p>
            <a:r>
              <a:rPr lang="en-AU" dirty="0"/>
              <a:t>The musculoskeletal system</a:t>
            </a:r>
            <a:br>
              <a:rPr lang="en-AU" dirty="0"/>
            </a:br>
            <a:r>
              <a:rPr lang="en-US" sz="2800" dirty="0"/>
              <a:t>Disorders of the muscular system </a:t>
            </a:r>
            <a:endParaRPr lang="en-AU" sz="2800" dirty="0"/>
          </a:p>
        </p:txBody>
      </p:sp>
      <p:pic>
        <p:nvPicPr>
          <p:cNvPr id="12290" name="Picture 2" descr="Dr. Stacie Grossfeld at Orthopaedic Specialists is double board certified in orthopedic surgery and sports medicine. Work with her today to resolve your sprains and strains!">
            <a:extLst>
              <a:ext uri="{FF2B5EF4-FFF2-40B4-BE49-F238E27FC236}">
                <a16:creationId xmlns:a16="http://schemas.microsoft.com/office/drawing/2014/main" id="{47BA6287-0E07-E7D2-762E-A404AA481C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47609"/>
            <a:ext cx="7427267" cy="4827723"/>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Tendinopathy: Symptoms, Causes &amp; Treatment">
            <a:extLst>
              <a:ext uri="{FF2B5EF4-FFF2-40B4-BE49-F238E27FC236}">
                <a16:creationId xmlns:a16="http://schemas.microsoft.com/office/drawing/2014/main" id="{2C3D17AD-EC4B-A114-879B-74011C3292A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64278" y="1550007"/>
            <a:ext cx="4827722" cy="4827722"/>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6" action="ppaction://hlinksldjump" highlightClick="1"/>
            <a:extLst>
              <a:ext uri="{FF2B5EF4-FFF2-40B4-BE49-F238E27FC236}">
                <a16:creationId xmlns:a16="http://schemas.microsoft.com/office/drawing/2014/main" id="{8D8DFF6A-7147-C7AC-86FF-851FECF099DE}"/>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2716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685518-8A71-F35F-8D93-47BD36E03556}"/>
              </a:ext>
            </a:extLst>
          </p:cNvPr>
          <p:cNvSpPr txBox="1"/>
          <p:nvPr/>
        </p:nvSpPr>
        <p:spPr>
          <a:xfrm>
            <a:off x="-51928" y="3291365"/>
            <a:ext cx="5827899" cy="1631216"/>
          </a:xfrm>
          <a:prstGeom prst="rect">
            <a:avLst/>
          </a:prstGeom>
          <a:noFill/>
        </p:spPr>
        <p:txBody>
          <a:bodyPr wrap="square">
            <a:spAutoFit/>
          </a:bodyPr>
          <a:lstStyle/>
          <a:p>
            <a:r>
              <a:rPr lang="en-US" sz="2000" dirty="0"/>
              <a:t>All eleven of the body’s systems interact to maintain our internal stability, balance and heath. The way in which each individual body system works in conjunction with the other body system describes the interrelationship between the systems.</a:t>
            </a:r>
          </a:p>
        </p:txBody>
      </p:sp>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1" y="-15553"/>
            <a:ext cx="5827900" cy="1584779"/>
          </a:xfrm>
        </p:spPr>
        <p:txBody>
          <a:bodyPr>
            <a:normAutofit/>
          </a:bodyPr>
          <a:lstStyle/>
          <a:p>
            <a:r>
              <a:rPr lang="en-AU" dirty="0"/>
              <a:t>The muscular system</a:t>
            </a:r>
            <a:br>
              <a:rPr lang="en-AU" dirty="0"/>
            </a:br>
            <a:r>
              <a:rPr lang="en-AU" sz="3200" dirty="0"/>
              <a:t> </a:t>
            </a:r>
            <a:r>
              <a:rPr lang="en-US" sz="3200" dirty="0"/>
              <a:t>Systems in sync - the muscular system</a:t>
            </a:r>
            <a:endParaRPr lang="en-AU" sz="3200" dirty="0"/>
          </a:p>
        </p:txBody>
      </p:sp>
      <p:pic>
        <p:nvPicPr>
          <p:cNvPr id="4" name="Picture 3">
            <a:extLst>
              <a:ext uri="{FF2B5EF4-FFF2-40B4-BE49-F238E27FC236}">
                <a16:creationId xmlns:a16="http://schemas.microsoft.com/office/drawing/2014/main" id="{6D1DCECF-FAE3-5367-0FA2-B422FCF6D8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7900" y="-31051"/>
            <a:ext cx="6033469" cy="6858000"/>
          </a:xfrm>
          <a:prstGeom prst="rect">
            <a:avLst/>
          </a:prstGeom>
        </p:spPr>
      </p:pic>
      <p:sp>
        <p:nvSpPr>
          <p:cNvPr id="5" name="TextBox 4">
            <a:extLst>
              <a:ext uri="{FF2B5EF4-FFF2-40B4-BE49-F238E27FC236}">
                <a16:creationId xmlns:a16="http://schemas.microsoft.com/office/drawing/2014/main" id="{BA2BBC90-A273-3A8C-C42C-090DF4F66D4E}"/>
              </a:ext>
            </a:extLst>
          </p:cNvPr>
          <p:cNvSpPr txBox="1"/>
          <p:nvPr/>
        </p:nvSpPr>
        <p:spPr>
          <a:xfrm>
            <a:off x="9624447" y="1303083"/>
            <a:ext cx="2567553" cy="1223412"/>
          </a:xfrm>
          <a:prstGeom prst="rect">
            <a:avLst/>
          </a:prstGeom>
          <a:noFill/>
          <a:ln w="3175">
            <a:solidFill>
              <a:schemeClr val="tx1"/>
            </a:solidFill>
          </a:ln>
        </p:spPr>
        <p:txBody>
          <a:bodyPr wrap="square" rtlCol="0">
            <a:spAutoFit/>
          </a:bodyPr>
          <a:lstStyle/>
          <a:p>
            <a:pPr algn="ctr"/>
            <a:r>
              <a:rPr lang="en-US" sz="1050" b="1" dirty="0"/>
              <a:t>RESPIRATORY SYSTEM</a:t>
            </a:r>
          </a:p>
          <a:p>
            <a:pPr marL="171450" indent="-171450">
              <a:buFont typeface="Arial" panose="020B0604020202020204" pitchFamily="34" charset="0"/>
              <a:buChar char="•"/>
            </a:pPr>
            <a:r>
              <a:rPr lang="en-US" sz="1050" dirty="0"/>
              <a:t>The muscular system produces movements necessary for breathing. Muscular exercise assists with respiratory health.</a:t>
            </a:r>
          </a:p>
          <a:p>
            <a:pPr marL="171450" indent="-171450">
              <a:buFont typeface="Arial" panose="020B0604020202020204" pitchFamily="34" charset="0"/>
              <a:buChar char="•"/>
            </a:pPr>
            <a:r>
              <a:rPr lang="en-US" sz="1050" dirty="0"/>
              <a:t>The respiratory system provides oxygen to the muscles and removes carbon dioxide.</a:t>
            </a:r>
          </a:p>
        </p:txBody>
      </p:sp>
      <p:sp>
        <p:nvSpPr>
          <p:cNvPr id="8" name="TextBox 7">
            <a:extLst>
              <a:ext uri="{FF2B5EF4-FFF2-40B4-BE49-F238E27FC236}">
                <a16:creationId xmlns:a16="http://schemas.microsoft.com/office/drawing/2014/main" id="{CCF708EE-1F84-2824-0716-FF9A94ED2D2E}"/>
              </a:ext>
            </a:extLst>
          </p:cNvPr>
          <p:cNvSpPr txBox="1"/>
          <p:nvPr/>
        </p:nvSpPr>
        <p:spPr>
          <a:xfrm>
            <a:off x="9205993" y="6121834"/>
            <a:ext cx="2986006" cy="738664"/>
          </a:xfrm>
          <a:prstGeom prst="rect">
            <a:avLst/>
          </a:prstGeom>
          <a:noFill/>
          <a:ln w="3175">
            <a:solidFill>
              <a:schemeClr val="tx1"/>
            </a:solidFill>
          </a:ln>
        </p:spPr>
        <p:txBody>
          <a:bodyPr wrap="square" rtlCol="0">
            <a:spAutoFit/>
          </a:bodyPr>
          <a:lstStyle/>
          <a:p>
            <a:r>
              <a:rPr lang="en-US" sz="1050" b="1" dirty="0"/>
              <a:t>SKELETAL SYSTEM:</a:t>
            </a:r>
          </a:p>
          <a:p>
            <a:pPr marL="171450" indent="-171450">
              <a:buFont typeface="Arial" panose="020B0604020202020204" pitchFamily="34" charset="0"/>
              <a:buChar char="•"/>
            </a:pPr>
            <a:r>
              <a:rPr lang="en-US" sz="1050" dirty="0"/>
              <a:t>Skeletal muscle activity helps to maintain healthy bones.</a:t>
            </a:r>
          </a:p>
          <a:p>
            <a:pPr marL="171450" indent="-171450">
              <a:buFont typeface="Arial" panose="020B0604020202020204" pitchFamily="34" charset="0"/>
              <a:buChar char="•"/>
            </a:pPr>
            <a:r>
              <a:rPr lang="en-US" sz="1050" dirty="0"/>
              <a:t>Bones provide points of attachments for muscles.</a:t>
            </a:r>
            <a:endParaRPr lang="en-AU" sz="1050" dirty="0"/>
          </a:p>
        </p:txBody>
      </p:sp>
      <p:sp>
        <p:nvSpPr>
          <p:cNvPr id="9" name="TextBox 8">
            <a:extLst>
              <a:ext uri="{FF2B5EF4-FFF2-40B4-BE49-F238E27FC236}">
                <a16:creationId xmlns:a16="http://schemas.microsoft.com/office/drawing/2014/main" id="{EE539FE4-8E4F-9B11-AFFB-283BF7EC9762}"/>
              </a:ext>
            </a:extLst>
          </p:cNvPr>
          <p:cNvSpPr txBox="1"/>
          <p:nvPr/>
        </p:nvSpPr>
        <p:spPr>
          <a:xfrm>
            <a:off x="5827898" y="564419"/>
            <a:ext cx="2211089" cy="738664"/>
          </a:xfrm>
          <a:prstGeom prst="rect">
            <a:avLst/>
          </a:prstGeom>
          <a:noFill/>
          <a:ln w="3175">
            <a:solidFill>
              <a:schemeClr val="tx1"/>
            </a:solidFill>
          </a:ln>
        </p:spPr>
        <p:txBody>
          <a:bodyPr wrap="square" rtlCol="0">
            <a:spAutoFit/>
          </a:bodyPr>
          <a:lstStyle/>
          <a:p>
            <a:r>
              <a:rPr lang="en-US" sz="1050" b="1" dirty="0"/>
              <a:t>ENDOCRINE SYSTEM:</a:t>
            </a:r>
          </a:p>
          <a:p>
            <a:pPr marL="171450" indent="-171450">
              <a:buFont typeface="Arial" panose="020B0604020202020204" pitchFamily="34" charset="0"/>
              <a:buChar char="•"/>
            </a:pPr>
            <a:r>
              <a:rPr lang="en-US" sz="1050" dirty="0"/>
              <a:t>Hormones of the endocrine system influence the growth of skeletal muscles.</a:t>
            </a:r>
            <a:endParaRPr lang="en-AU" sz="1050" dirty="0"/>
          </a:p>
        </p:txBody>
      </p:sp>
      <p:sp>
        <p:nvSpPr>
          <p:cNvPr id="10" name="TextBox 9">
            <a:extLst>
              <a:ext uri="{FF2B5EF4-FFF2-40B4-BE49-F238E27FC236}">
                <a16:creationId xmlns:a16="http://schemas.microsoft.com/office/drawing/2014/main" id="{87FF51CF-53F5-F2C9-3777-7E8A6174A580}"/>
              </a:ext>
            </a:extLst>
          </p:cNvPr>
          <p:cNvSpPr txBox="1"/>
          <p:nvPr/>
        </p:nvSpPr>
        <p:spPr>
          <a:xfrm>
            <a:off x="5822734" y="4907135"/>
            <a:ext cx="2778824" cy="900246"/>
          </a:xfrm>
          <a:prstGeom prst="rect">
            <a:avLst/>
          </a:prstGeom>
          <a:noFill/>
          <a:ln w="3175">
            <a:solidFill>
              <a:schemeClr val="tx1"/>
            </a:solidFill>
          </a:ln>
        </p:spPr>
        <p:txBody>
          <a:bodyPr wrap="square" rtlCol="0">
            <a:spAutoFit/>
          </a:bodyPr>
          <a:lstStyle/>
          <a:p>
            <a:r>
              <a:rPr lang="en-US" sz="1050" b="1" dirty="0"/>
              <a:t>URINARY SYSTEM:</a:t>
            </a:r>
          </a:p>
          <a:p>
            <a:pPr marL="171450" indent="-171450">
              <a:buFont typeface="Arial" panose="020B0604020202020204" pitchFamily="34" charset="0"/>
              <a:buChar char="•"/>
            </a:pPr>
            <a:r>
              <a:rPr lang="en-US" sz="1050" dirty="0"/>
              <a:t>Muscle activity helps to keep the urinary system healthy.</a:t>
            </a:r>
          </a:p>
          <a:p>
            <a:pPr marL="171450" indent="-171450">
              <a:buFont typeface="Arial" panose="020B0604020202020204" pitchFamily="34" charset="0"/>
              <a:buChar char="•"/>
            </a:pPr>
            <a:r>
              <a:rPr lang="en-US" sz="1050" dirty="0"/>
              <a:t>Urinary system disposes of waste products generated by the muscular system. </a:t>
            </a:r>
            <a:endParaRPr lang="en-AU" sz="1050" dirty="0"/>
          </a:p>
        </p:txBody>
      </p:sp>
      <p:sp>
        <p:nvSpPr>
          <p:cNvPr id="11" name="TextBox 10">
            <a:extLst>
              <a:ext uri="{FF2B5EF4-FFF2-40B4-BE49-F238E27FC236}">
                <a16:creationId xmlns:a16="http://schemas.microsoft.com/office/drawing/2014/main" id="{F1C8791B-9BE9-8195-5616-F70468ADD65A}"/>
              </a:ext>
            </a:extLst>
          </p:cNvPr>
          <p:cNvSpPr txBox="1"/>
          <p:nvPr/>
        </p:nvSpPr>
        <p:spPr>
          <a:xfrm>
            <a:off x="9624447" y="4106973"/>
            <a:ext cx="2567553" cy="1061829"/>
          </a:xfrm>
          <a:prstGeom prst="rect">
            <a:avLst/>
          </a:prstGeom>
          <a:noFill/>
          <a:ln w="3175">
            <a:solidFill>
              <a:schemeClr val="tx1"/>
            </a:solidFill>
          </a:ln>
        </p:spPr>
        <p:txBody>
          <a:bodyPr wrap="square" rtlCol="0">
            <a:spAutoFit/>
          </a:bodyPr>
          <a:lstStyle/>
          <a:p>
            <a:r>
              <a:rPr lang="en-US" sz="1050" b="1" dirty="0"/>
              <a:t>REPRODUCTIVE SYSTEM:</a:t>
            </a:r>
          </a:p>
          <a:p>
            <a:pPr marL="171450" indent="-171450">
              <a:buFont typeface="Arial" panose="020B0604020202020204" pitchFamily="34" charset="0"/>
              <a:buChar char="•"/>
            </a:pPr>
            <a:r>
              <a:rPr lang="en-US" sz="1050" dirty="0"/>
              <a:t>Skeletal muscles in the pelvis help to support reproductive organs in both males and females. </a:t>
            </a:r>
          </a:p>
          <a:p>
            <a:pPr marL="171450" indent="-171450">
              <a:buFont typeface="Arial" panose="020B0604020202020204" pitchFamily="34" charset="0"/>
              <a:buChar char="•"/>
            </a:pPr>
            <a:r>
              <a:rPr lang="en-US" sz="1050" dirty="0"/>
              <a:t>Hormones produced in the </a:t>
            </a:r>
            <a:r>
              <a:rPr lang="en-US" sz="1050" dirty="0" err="1"/>
              <a:t>esticles</a:t>
            </a:r>
            <a:r>
              <a:rPr lang="en-US" sz="1050" dirty="0"/>
              <a:t> promote muscle growth.</a:t>
            </a:r>
            <a:endParaRPr lang="en-AU" sz="1050" dirty="0"/>
          </a:p>
        </p:txBody>
      </p:sp>
      <p:sp>
        <p:nvSpPr>
          <p:cNvPr id="12" name="TextBox 11">
            <a:extLst>
              <a:ext uri="{FF2B5EF4-FFF2-40B4-BE49-F238E27FC236}">
                <a16:creationId xmlns:a16="http://schemas.microsoft.com/office/drawing/2014/main" id="{545E0D4A-A866-4298-9D88-B201AA4574F3}"/>
              </a:ext>
            </a:extLst>
          </p:cNvPr>
          <p:cNvSpPr txBox="1"/>
          <p:nvPr/>
        </p:nvSpPr>
        <p:spPr>
          <a:xfrm>
            <a:off x="9748434" y="201478"/>
            <a:ext cx="2443566" cy="900246"/>
          </a:xfrm>
          <a:prstGeom prst="rect">
            <a:avLst/>
          </a:prstGeom>
          <a:noFill/>
          <a:ln w="3175">
            <a:solidFill>
              <a:schemeClr val="tx1"/>
            </a:solidFill>
          </a:ln>
        </p:spPr>
        <p:txBody>
          <a:bodyPr wrap="square" rtlCol="0">
            <a:spAutoFit/>
          </a:bodyPr>
          <a:lstStyle/>
          <a:p>
            <a:r>
              <a:rPr lang="en-AU" sz="1050" b="1" dirty="0"/>
              <a:t>NERVOUS SYSTEM:</a:t>
            </a:r>
          </a:p>
          <a:p>
            <a:pPr marL="171450" indent="-171450">
              <a:buFont typeface="Arial" panose="020B0604020202020204" pitchFamily="34" charset="0"/>
              <a:buChar char="•"/>
            </a:pPr>
            <a:r>
              <a:rPr lang="en-US" sz="1050" dirty="0"/>
              <a:t>The muscular system produces all movements of the body.</a:t>
            </a:r>
          </a:p>
          <a:p>
            <a:pPr marL="171450" indent="-171450">
              <a:buFont typeface="Arial" panose="020B0604020202020204" pitchFamily="34" charset="0"/>
              <a:buChar char="•"/>
            </a:pPr>
            <a:r>
              <a:rPr lang="en-US" sz="1050" dirty="0"/>
              <a:t>The nervous system stimulates and regulates muscle activity.</a:t>
            </a:r>
            <a:endParaRPr lang="en-AU" sz="1050" dirty="0"/>
          </a:p>
        </p:txBody>
      </p:sp>
      <p:sp>
        <p:nvSpPr>
          <p:cNvPr id="14" name="TextBox 13">
            <a:extLst>
              <a:ext uri="{FF2B5EF4-FFF2-40B4-BE49-F238E27FC236}">
                <a16:creationId xmlns:a16="http://schemas.microsoft.com/office/drawing/2014/main" id="{C502EFF1-406F-68ED-0367-0829B4E5404E}"/>
              </a:ext>
            </a:extLst>
          </p:cNvPr>
          <p:cNvSpPr txBox="1"/>
          <p:nvPr/>
        </p:nvSpPr>
        <p:spPr>
          <a:xfrm>
            <a:off x="9205993" y="5195676"/>
            <a:ext cx="2986007" cy="900246"/>
          </a:xfrm>
          <a:prstGeom prst="rect">
            <a:avLst/>
          </a:prstGeom>
          <a:noFill/>
          <a:ln w="3175">
            <a:solidFill>
              <a:schemeClr val="tx1"/>
            </a:solidFill>
          </a:ln>
        </p:spPr>
        <p:txBody>
          <a:bodyPr wrap="square" rtlCol="0">
            <a:spAutoFit/>
          </a:bodyPr>
          <a:lstStyle/>
          <a:p>
            <a:pPr algn="ctr"/>
            <a:r>
              <a:rPr lang="en-US" sz="1050" b="1" dirty="0"/>
              <a:t>INTEGUMENTARY (SKIN) SYSTEM:</a:t>
            </a:r>
          </a:p>
          <a:p>
            <a:pPr marL="171450" indent="-171450">
              <a:buFont typeface="Arial" panose="020B0604020202020204" pitchFamily="34" charset="0"/>
              <a:buChar char="•"/>
            </a:pPr>
            <a:r>
              <a:rPr lang="en-US" sz="1050" dirty="0"/>
              <a:t>The CV system delivers oxygen and nutrients to skin cells.</a:t>
            </a:r>
          </a:p>
          <a:p>
            <a:pPr marL="171450" indent="-171450">
              <a:buFont typeface="Arial" panose="020B0604020202020204" pitchFamily="34" charset="0"/>
              <a:buChar char="•"/>
            </a:pPr>
            <a:r>
              <a:rPr lang="en-US" sz="1050" dirty="0"/>
              <a:t>The skin’s blood vessels provide an important site for heat loss to help maintain body temperature.</a:t>
            </a:r>
            <a:endParaRPr lang="en-AU" sz="1050" dirty="0"/>
          </a:p>
        </p:txBody>
      </p:sp>
      <p:sp>
        <p:nvSpPr>
          <p:cNvPr id="15" name="TextBox 14">
            <a:extLst>
              <a:ext uri="{FF2B5EF4-FFF2-40B4-BE49-F238E27FC236}">
                <a16:creationId xmlns:a16="http://schemas.microsoft.com/office/drawing/2014/main" id="{289B1DDF-3FB6-22C0-A3D6-048CBA647DFE}"/>
              </a:ext>
            </a:extLst>
          </p:cNvPr>
          <p:cNvSpPr txBox="1"/>
          <p:nvPr/>
        </p:nvSpPr>
        <p:spPr>
          <a:xfrm>
            <a:off x="5833064" y="5935907"/>
            <a:ext cx="3168866" cy="369332"/>
          </a:xfrm>
          <a:prstGeom prst="rect">
            <a:avLst/>
          </a:prstGeom>
          <a:noFill/>
          <a:ln w="3175">
            <a:solidFill>
              <a:schemeClr val="tx1"/>
            </a:solidFill>
          </a:ln>
        </p:spPr>
        <p:txBody>
          <a:bodyPr wrap="square" rtlCol="0">
            <a:spAutoFit/>
          </a:bodyPr>
          <a:lstStyle/>
          <a:p>
            <a:r>
              <a:rPr lang="en-AU" b="1" dirty="0"/>
              <a:t>MUSCULAR SYSTEM</a:t>
            </a:r>
          </a:p>
        </p:txBody>
      </p:sp>
      <p:sp>
        <p:nvSpPr>
          <p:cNvPr id="16" name="TextBox 15">
            <a:extLst>
              <a:ext uri="{FF2B5EF4-FFF2-40B4-BE49-F238E27FC236}">
                <a16:creationId xmlns:a16="http://schemas.microsoft.com/office/drawing/2014/main" id="{3B363C32-7DB1-F87C-A26D-D8E1B115F87D}"/>
              </a:ext>
            </a:extLst>
          </p:cNvPr>
          <p:cNvSpPr txBox="1"/>
          <p:nvPr/>
        </p:nvSpPr>
        <p:spPr>
          <a:xfrm>
            <a:off x="5822734" y="1797803"/>
            <a:ext cx="2394166" cy="738664"/>
          </a:xfrm>
          <a:prstGeom prst="rect">
            <a:avLst/>
          </a:prstGeom>
          <a:noFill/>
          <a:ln w="3175">
            <a:solidFill>
              <a:schemeClr val="tx1"/>
            </a:solidFill>
          </a:ln>
        </p:spPr>
        <p:txBody>
          <a:bodyPr wrap="square" rtlCol="0">
            <a:spAutoFit/>
          </a:bodyPr>
          <a:lstStyle/>
          <a:p>
            <a:r>
              <a:rPr lang="en-US" sz="1050" b="1" dirty="0"/>
              <a:t>LYMPHATIC SYSTEM:</a:t>
            </a:r>
          </a:p>
          <a:p>
            <a:pPr marL="171450" indent="-171450">
              <a:buFont typeface="Arial" panose="020B0604020202020204" pitchFamily="34" charset="0"/>
              <a:buChar char="•"/>
            </a:pPr>
            <a:r>
              <a:rPr lang="en-US" sz="1050" dirty="0"/>
              <a:t>Muscle activity assist with immunity </a:t>
            </a:r>
          </a:p>
          <a:p>
            <a:pPr marL="171450" indent="-171450">
              <a:buFont typeface="Arial" panose="020B0604020202020204" pitchFamily="34" charset="0"/>
              <a:buChar char="•"/>
            </a:pPr>
            <a:r>
              <a:rPr lang="en-US" sz="1050" dirty="0"/>
              <a:t>The lymphatic system helps to protect the muscles from illness </a:t>
            </a:r>
            <a:endParaRPr lang="en-AU" sz="1050" dirty="0"/>
          </a:p>
        </p:txBody>
      </p:sp>
      <p:sp>
        <p:nvSpPr>
          <p:cNvPr id="17" name="TextBox 16">
            <a:extLst>
              <a:ext uri="{FF2B5EF4-FFF2-40B4-BE49-F238E27FC236}">
                <a16:creationId xmlns:a16="http://schemas.microsoft.com/office/drawing/2014/main" id="{8D0CEBD8-A35D-18B3-AEEE-E49621BBA569}"/>
              </a:ext>
            </a:extLst>
          </p:cNvPr>
          <p:cNvSpPr txBox="1"/>
          <p:nvPr/>
        </p:nvSpPr>
        <p:spPr>
          <a:xfrm>
            <a:off x="5833064" y="3343581"/>
            <a:ext cx="2241553" cy="1384995"/>
          </a:xfrm>
          <a:prstGeom prst="rect">
            <a:avLst/>
          </a:prstGeom>
          <a:noFill/>
          <a:ln w="3175">
            <a:solidFill>
              <a:schemeClr val="tx1"/>
            </a:solidFill>
          </a:ln>
        </p:spPr>
        <p:txBody>
          <a:bodyPr wrap="square" rtlCol="0">
            <a:spAutoFit/>
          </a:bodyPr>
          <a:lstStyle/>
          <a:p>
            <a:r>
              <a:rPr lang="en-US" sz="1050" b="1" dirty="0"/>
              <a:t>DIGESTIVE SYSTEM:</a:t>
            </a:r>
          </a:p>
          <a:p>
            <a:pPr marL="171450" indent="-171450">
              <a:buFont typeface="Arial" panose="020B0604020202020204" pitchFamily="34" charset="0"/>
              <a:buChar char="•"/>
            </a:pPr>
            <a:r>
              <a:rPr lang="en-US" sz="1050" dirty="0"/>
              <a:t>Both skeletal and smooth muscles assist with digestion. Skeletal muscles of the face help with chewing, while smooth muscles in the stomach help to digest food. </a:t>
            </a:r>
          </a:p>
          <a:p>
            <a:pPr marL="171450" indent="-171450">
              <a:buFont typeface="Arial" panose="020B0604020202020204" pitchFamily="34" charset="0"/>
              <a:buChar char="•"/>
            </a:pPr>
            <a:r>
              <a:rPr lang="en-US" sz="1050" dirty="0"/>
              <a:t>Digestive system provides nutrients for healthy muscular activity. </a:t>
            </a:r>
            <a:endParaRPr lang="en-AU" sz="1050" dirty="0"/>
          </a:p>
        </p:txBody>
      </p:sp>
      <p:sp>
        <p:nvSpPr>
          <p:cNvPr id="18" name="TextBox 17">
            <a:extLst>
              <a:ext uri="{FF2B5EF4-FFF2-40B4-BE49-F238E27FC236}">
                <a16:creationId xmlns:a16="http://schemas.microsoft.com/office/drawing/2014/main" id="{534FD08B-1991-6CA3-0502-B7CF0913D316}"/>
              </a:ext>
            </a:extLst>
          </p:cNvPr>
          <p:cNvSpPr txBox="1"/>
          <p:nvPr/>
        </p:nvSpPr>
        <p:spPr>
          <a:xfrm>
            <a:off x="10089397" y="2735529"/>
            <a:ext cx="2102602" cy="738664"/>
          </a:xfrm>
          <a:prstGeom prst="rect">
            <a:avLst/>
          </a:prstGeom>
          <a:noFill/>
          <a:ln w="3175">
            <a:solidFill>
              <a:schemeClr val="tx1"/>
            </a:solidFill>
          </a:ln>
        </p:spPr>
        <p:txBody>
          <a:bodyPr wrap="square" rtlCol="0">
            <a:spAutoFit/>
          </a:bodyPr>
          <a:lstStyle/>
          <a:p>
            <a:r>
              <a:rPr lang="en-AU" sz="1050" b="1" dirty="0"/>
              <a:t>CARDIOVASCULAR  SYSTEM</a:t>
            </a:r>
          </a:p>
          <a:p>
            <a:pPr marL="171450" indent="-171450">
              <a:buFont typeface="Arial" panose="020B0604020202020204" pitchFamily="34" charset="0"/>
              <a:buChar char="•"/>
            </a:pPr>
            <a:r>
              <a:rPr lang="en-US" sz="1050" dirty="0"/>
              <a:t>Skeletal muscle activity increases CV efficiency and helps to prevent CV illness and disease. </a:t>
            </a:r>
            <a:endParaRPr lang="en-AU" sz="1050" dirty="0"/>
          </a:p>
        </p:txBody>
      </p:sp>
      <p:sp>
        <p:nvSpPr>
          <p:cNvPr id="2" name="Action Button: Return 1">
            <a:hlinkClick r:id="rId4" action="ppaction://hlinksldjump" highlightClick="1"/>
            <a:extLst>
              <a:ext uri="{FF2B5EF4-FFF2-40B4-BE49-F238E27FC236}">
                <a16:creationId xmlns:a16="http://schemas.microsoft.com/office/drawing/2014/main" id="{4B7D4A4A-CAB6-8800-1C2D-54C0EC97B5F7}"/>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29856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4</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3785652"/>
          </a:xfrm>
          <a:prstGeom prst="rect">
            <a:avLst/>
          </a:prstGeom>
          <a:noFill/>
        </p:spPr>
        <p:txBody>
          <a:bodyPr wrap="square">
            <a:spAutoFit/>
          </a:bodyPr>
          <a:lstStyle/>
          <a:p>
            <a:r>
              <a:rPr lang="en-US" sz="2400" dirty="0">
                <a:solidFill>
                  <a:srgbClr val="0070C0"/>
                </a:solidFill>
              </a:rPr>
              <a:t>1. Identify the three types of muscles in the human body.</a:t>
            </a:r>
          </a:p>
          <a:p>
            <a:r>
              <a:rPr lang="en-US" sz="2400" dirty="0"/>
              <a:t>Cardiac, smooth and skeletal </a:t>
            </a:r>
          </a:p>
          <a:p>
            <a:r>
              <a:rPr lang="en-US" sz="2400" dirty="0">
                <a:solidFill>
                  <a:srgbClr val="0070C0"/>
                </a:solidFill>
              </a:rPr>
              <a:t>2. In terms of muscular contractions describe the term ‘involuntary’.</a:t>
            </a:r>
          </a:p>
          <a:p>
            <a:r>
              <a:rPr lang="en-US" sz="2400" dirty="0"/>
              <a:t>Automatically contracts and is not under conscious control. </a:t>
            </a:r>
          </a:p>
          <a:p>
            <a:r>
              <a:rPr lang="en-US" sz="2400" dirty="0">
                <a:solidFill>
                  <a:srgbClr val="0070C0"/>
                </a:solidFill>
              </a:rPr>
              <a:t>3. In terms of muscular contractions describe the term ‘voluntary’.</a:t>
            </a:r>
          </a:p>
          <a:p>
            <a:r>
              <a:rPr lang="en-US" sz="2400" dirty="0"/>
              <a:t>Under conscious control. </a:t>
            </a:r>
          </a:p>
          <a:p>
            <a:r>
              <a:rPr lang="en-US" sz="2400" dirty="0">
                <a:solidFill>
                  <a:srgbClr val="0070C0"/>
                </a:solidFill>
              </a:rPr>
              <a:t>4. Outline and briefly describe the three key functions of skeletal muscle.</a:t>
            </a:r>
          </a:p>
          <a:p>
            <a:r>
              <a:rPr lang="en-US" sz="2400" dirty="0"/>
              <a:t>To produce movement, generate heat and protect organs. </a:t>
            </a:r>
          </a:p>
          <a:p>
            <a:r>
              <a:rPr lang="en-US" sz="2400" dirty="0">
                <a:solidFill>
                  <a:srgbClr val="0070C0"/>
                </a:solidFill>
              </a:rPr>
              <a:t>5. Briefly explain the key functions of the muscles of the trunk.</a:t>
            </a:r>
          </a:p>
          <a:p>
            <a:r>
              <a:rPr lang="en-US" sz="2400" dirty="0"/>
              <a:t>Muscles of the trunk support and stabilize the hips and spinal column.</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2C6218D-FB8F-E717-E8E9-B4919B6227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1625388"/>
            <a:ext cx="12192000" cy="435886"/>
          </a:xfrm>
          <a:prstGeom prst="rect">
            <a:avLst/>
          </a:prstGeom>
        </p:spPr>
      </p:pic>
      <p:pic>
        <p:nvPicPr>
          <p:cNvPr id="5" name="Picture 4">
            <a:extLst>
              <a:ext uri="{FF2B5EF4-FFF2-40B4-BE49-F238E27FC236}">
                <a16:creationId xmlns:a16="http://schemas.microsoft.com/office/drawing/2014/main" id="{3986061E-3559-07EB-FAA8-46DA45DCEF2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2333343"/>
            <a:ext cx="12192000" cy="435886"/>
          </a:xfrm>
          <a:prstGeom prst="rect">
            <a:avLst/>
          </a:prstGeom>
        </p:spPr>
      </p:pic>
      <p:pic>
        <p:nvPicPr>
          <p:cNvPr id="6" name="Picture 5">
            <a:extLst>
              <a:ext uri="{FF2B5EF4-FFF2-40B4-BE49-F238E27FC236}">
                <a16:creationId xmlns:a16="http://schemas.microsoft.com/office/drawing/2014/main" id="{0E240DA2-1DC4-60FC-9B48-5051043FBD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3056796"/>
            <a:ext cx="12192000" cy="435886"/>
          </a:xfrm>
          <a:prstGeom prst="rect">
            <a:avLst/>
          </a:prstGeom>
        </p:spPr>
      </p:pic>
      <p:pic>
        <p:nvPicPr>
          <p:cNvPr id="7" name="Picture 6">
            <a:extLst>
              <a:ext uri="{FF2B5EF4-FFF2-40B4-BE49-F238E27FC236}">
                <a16:creationId xmlns:a16="http://schemas.microsoft.com/office/drawing/2014/main" id="{30F9B32C-030C-2BF7-7D2A-3B1C26C899A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290" y="3807842"/>
            <a:ext cx="12192000" cy="435886"/>
          </a:xfrm>
          <a:prstGeom prst="rect">
            <a:avLst/>
          </a:prstGeom>
        </p:spPr>
      </p:pic>
      <p:pic>
        <p:nvPicPr>
          <p:cNvPr id="9" name="Picture 8">
            <a:extLst>
              <a:ext uri="{FF2B5EF4-FFF2-40B4-BE49-F238E27FC236}">
                <a16:creationId xmlns:a16="http://schemas.microsoft.com/office/drawing/2014/main" id="{6405AF5F-0BB4-8F5C-F5D5-1B3EE784128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290" y="4521512"/>
            <a:ext cx="12192000" cy="435886"/>
          </a:xfrm>
          <a:prstGeom prst="rect">
            <a:avLst/>
          </a:prstGeom>
        </p:spPr>
      </p:pic>
      <p:pic>
        <p:nvPicPr>
          <p:cNvPr id="10" name="Picture 2" descr="Premium Background Checks - CheckPoint Screening">
            <a:hlinkClick r:id="rId5" action="ppaction://hlinksldjump"/>
            <a:extLst>
              <a:ext uri="{FF2B5EF4-FFF2-40B4-BE49-F238E27FC236}">
                <a16:creationId xmlns:a16="http://schemas.microsoft.com/office/drawing/2014/main" id="{53256A0F-7184-5FB9-DCFF-0BFBD27C23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63151" y="6395040"/>
            <a:ext cx="907142" cy="43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62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0566-9A8B-E4AA-506F-C811D1D19FAA}"/>
              </a:ext>
            </a:extLst>
          </p:cNvPr>
          <p:cNvSpPr>
            <a:spLocks noGrp="1"/>
          </p:cNvSpPr>
          <p:nvPr>
            <p:ph type="title"/>
          </p:nvPr>
        </p:nvSpPr>
        <p:spPr>
          <a:xfrm>
            <a:off x="913775" y="618517"/>
            <a:ext cx="10364451" cy="993307"/>
          </a:xfrm>
        </p:spPr>
        <p:txBody>
          <a:bodyPr/>
          <a:lstStyle/>
          <a:p>
            <a:r>
              <a:rPr lang="en-AU" dirty="0"/>
              <a:t>Recognise healthy body systems</a:t>
            </a:r>
          </a:p>
        </p:txBody>
      </p:sp>
      <p:sp>
        <p:nvSpPr>
          <p:cNvPr id="4" name="TextBox 3">
            <a:extLst>
              <a:ext uri="{FF2B5EF4-FFF2-40B4-BE49-F238E27FC236}">
                <a16:creationId xmlns:a16="http://schemas.microsoft.com/office/drawing/2014/main" id="{D1F9080E-E384-23BB-D427-F57B0EC0F216}"/>
              </a:ext>
            </a:extLst>
          </p:cNvPr>
          <p:cNvSpPr txBox="1"/>
          <p:nvPr/>
        </p:nvSpPr>
        <p:spPr>
          <a:xfrm>
            <a:off x="552772" y="1425845"/>
            <a:ext cx="4887133" cy="5262979"/>
          </a:xfrm>
          <a:prstGeom prst="rect">
            <a:avLst/>
          </a:prstGeom>
          <a:noFill/>
        </p:spPr>
        <p:txBody>
          <a:bodyPr wrap="square">
            <a:spAutoFit/>
          </a:bodyPr>
          <a:lstStyle/>
          <a:p>
            <a:pPr marL="514350" indent="-514350">
              <a:buFont typeface="Wingdings" panose="05000000000000000000" pitchFamily="2" charset="2"/>
              <a:buChar char="q"/>
            </a:pPr>
            <a:r>
              <a:rPr lang="en-US" sz="2800" dirty="0"/>
              <a:t>Introduction</a:t>
            </a:r>
          </a:p>
          <a:p>
            <a:pPr marL="514350" indent="-514350">
              <a:buFont typeface="Wingdings" panose="05000000000000000000" pitchFamily="2" charset="2"/>
              <a:buChar char="q"/>
            </a:pPr>
            <a:r>
              <a:rPr lang="en-US" sz="2800" dirty="0"/>
              <a:t>Anatomical terminology</a:t>
            </a:r>
          </a:p>
          <a:p>
            <a:pPr marL="514350" indent="-514350">
              <a:buFont typeface="Wingdings" panose="05000000000000000000" pitchFamily="2" charset="2"/>
              <a:buChar char="q"/>
            </a:pPr>
            <a:r>
              <a:rPr lang="en-US" sz="2800" dirty="0"/>
              <a:t>Health terminology</a:t>
            </a:r>
          </a:p>
          <a:p>
            <a:pPr marL="514350" indent="-514350">
              <a:buFont typeface="Wingdings" panose="05000000000000000000" pitchFamily="2" charset="2"/>
              <a:buChar char="q"/>
            </a:pPr>
            <a:r>
              <a:rPr lang="en-US" sz="2800" dirty="0"/>
              <a:t>Cells</a:t>
            </a:r>
            <a:endParaRPr lang="en-US" sz="2800" dirty="0">
              <a:hlinkClick r:id="rId2" action="ppaction://hlinksldjump">
                <a:extLst>
                  <a:ext uri="{A12FA001-AC4F-418D-AE19-62706E023703}">
                    <ahyp:hlinkClr xmlns:ahyp="http://schemas.microsoft.com/office/drawing/2018/hyperlinkcolor" val="tx"/>
                  </a:ext>
                </a:extLst>
              </a:hlinkClick>
            </a:endParaRPr>
          </a:p>
          <a:p>
            <a:pPr marL="514350" indent="-514350">
              <a:buFont typeface="Wingdings" panose="05000000000000000000" pitchFamily="2" charset="2"/>
              <a:buChar char="q"/>
            </a:pPr>
            <a:r>
              <a:rPr lang="en-US" sz="2800" dirty="0"/>
              <a:t>Organs</a:t>
            </a:r>
          </a:p>
          <a:p>
            <a:pPr marL="514350" indent="-514350">
              <a:buFont typeface="Wingdings" panose="05000000000000000000" pitchFamily="2" charset="2"/>
              <a:buChar char="q"/>
            </a:pPr>
            <a:r>
              <a:rPr lang="en-US" sz="2800" dirty="0"/>
              <a:t>The cardiovascular system</a:t>
            </a:r>
          </a:p>
          <a:p>
            <a:pPr marL="514350" indent="-514350">
              <a:buFont typeface="Wingdings" panose="05000000000000000000" pitchFamily="2" charset="2"/>
              <a:buChar char="q"/>
            </a:pPr>
            <a:r>
              <a:rPr lang="en-US" sz="2800" dirty="0"/>
              <a:t>The respiratory system</a:t>
            </a:r>
          </a:p>
          <a:p>
            <a:pPr marL="514350" indent="-514350">
              <a:buFont typeface="Wingdings" panose="05000000000000000000" pitchFamily="2" charset="2"/>
              <a:buChar char="q"/>
            </a:pPr>
            <a:r>
              <a:rPr lang="en-US" sz="2800" dirty="0">
                <a:hlinkClick r:id="rId3" action="ppaction://hlinksldjump"/>
              </a:rPr>
              <a:t>The musculoskeletal system</a:t>
            </a:r>
            <a:endParaRPr lang="en-US" sz="2800" dirty="0"/>
          </a:p>
          <a:p>
            <a:pPr marL="514350" indent="-514350">
              <a:buFont typeface="Wingdings" panose="05000000000000000000" pitchFamily="2" charset="2"/>
              <a:buChar char="q"/>
            </a:pPr>
            <a:r>
              <a:rPr lang="en-US" sz="2800" dirty="0">
                <a:hlinkClick r:id="rId4" action="ppaction://hlinksldjump"/>
              </a:rPr>
              <a:t>The skeletal system</a:t>
            </a:r>
            <a:endParaRPr lang="en-US" sz="2800" dirty="0"/>
          </a:p>
          <a:p>
            <a:pPr marL="514350" indent="-514350">
              <a:buFont typeface="Wingdings" panose="05000000000000000000" pitchFamily="2" charset="2"/>
              <a:buChar char="q"/>
            </a:pPr>
            <a:r>
              <a:rPr lang="en-US" sz="2800" dirty="0">
                <a:hlinkClick r:id="rId5" action="ppaction://hlinksldjump"/>
              </a:rPr>
              <a:t>The endocrine system</a:t>
            </a:r>
            <a:endParaRPr lang="en-US" sz="2800" dirty="0"/>
          </a:p>
          <a:p>
            <a:pPr marL="514350" indent="-514350">
              <a:buFont typeface="Wingdings" panose="05000000000000000000" pitchFamily="2" charset="2"/>
              <a:buChar char="q"/>
            </a:pPr>
            <a:r>
              <a:rPr lang="en-US" sz="2800" dirty="0">
                <a:hlinkClick r:id="rId2" action="ppaction://hlinksldjump"/>
              </a:rPr>
              <a:t>The digestive system</a:t>
            </a:r>
            <a:endParaRPr lang="en-US" sz="2800" dirty="0"/>
          </a:p>
          <a:p>
            <a:pPr marL="514350" indent="-514350">
              <a:buFont typeface="Wingdings" panose="05000000000000000000" pitchFamily="2" charset="2"/>
              <a:buChar char="q"/>
            </a:pPr>
            <a:r>
              <a:rPr lang="en-US" sz="2800" dirty="0"/>
              <a:t>The urinary system</a:t>
            </a:r>
          </a:p>
        </p:txBody>
      </p:sp>
      <p:sp>
        <p:nvSpPr>
          <p:cNvPr id="5" name="TextBox 4">
            <a:extLst>
              <a:ext uri="{FF2B5EF4-FFF2-40B4-BE49-F238E27FC236}">
                <a16:creationId xmlns:a16="http://schemas.microsoft.com/office/drawing/2014/main" id="{65D445B0-8142-45A6-865D-73D2CD4515E6}"/>
              </a:ext>
            </a:extLst>
          </p:cNvPr>
          <p:cNvSpPr txBox="1"/>
          <p:nvPr/>
        </p:nvSpPr>
        <p:spPr>
          <a:xfrm>
            <a:off x="5915499" y="1423263"/>
            <a:ext cx="6157681" cy="4832092"/>
          </a:xfrm>
          <a:prstGeom prst="rect">
            <a:avLst/>
          </a:prstGeom>
          <a:noFill/>
        </p:spPr>
        <p:txBody>
          <a:bodyPr wrap="square">
            <a:spAutoFit/>
          </a:bodyPr>
          <a:lstStyle/>
          <a:p>
            <a:pPr marL="514350" indent="-514350">
              <a:buFont typeface="Wingdings" panose="05000000000000000000" pitchFamily="2" charset="2"/>
              <a:buChar char="q"/>
            </a:pPr>
            <a:r>
              <a:rPr lang="en-US" sz="2800" dirty="0"/>
              <a:t>The reproductive system</a:t>
            </a:r>
          </a:p>
          <a:p>
            <a:pPr marL="514350" indent="-514350">
              <a:buFont typeface="Wingdings" panose="05000000000000000000" pitchFamily="2" charset="2"/>
              <a:buChar char="q"/>
            </a:pPr>
            <a:r>
              <a:rPr lang="en-US" sz="2800" dirty="0"/>
              <a:t>The integumentary system</a:t>
            </a:r>
          </a:p>
          <a:p>
            <a:pPr marL="514350" indent="-514350">
              <a:buFont typeface="Wingdings" panose="05000000000000000000" pitchFamily="2" charset="2"/>
              <a:buChar char="q"/>
            </a:pPr>
            <a:r>
              <a:rPr lang="en-US" sz="2800" dirty="0"/>
              <a:t>The nervous system</a:t>
            </a:r>
          </a:p>
          <a:p>
            <a:pPr marL="514350" indent="-514350">
              <a:buFont typeface="Wingdings" panose="05000000000000000000" pitchFamily="2" charset="2"/>
              <a:buChar char="q"/>
            </a:pPr>
            <a:r>
              <a:rPr lang="en-US" sz="2800" dirty="0"/>
              <a:t>The lymphatic and immune system</a:t>
            </a:r>
          </a:p>
          <a:p>
            <a:pPr marL="514350" indent="-514350">
              <a:buFont typeface="Wingdings" panose="05000000000000000000" pitchFamily="2" charset="2"/>
              <a:buChar char="q"/>
            </a:pPr>
            <a:r>
              <a:rPr lang="en-US" sz="2800" dirty="0"/>
              <a:t>The special senses</a:t>
            </a:r>
          </a:p>
          <a:p>
            <a:pPr marL="514350" indent="-514350">
              <a:buFont typeface="Wingdings" panose="05000000000000000000" pitchFamily="2" charset="2"/>
              <a:buChar char="q"/>
            </a:pPr>
            <a:r>
              <a:rPr lang="en-US" sz="2800" dirty="0"/>
              <a:t>Processes of body regulation</a:t>
            </a:r>
          </a:p>
          <a:p>
            <a:pPr marL="514350" indent="-514350">
              <a:buFont typeface="Wingdings" panose="05000000000000000000" pitchFamily="2" charset="2"/>
              <a:buChar char="q"/>
            </a:pPr>
            <a:r>
              <a:rPr lang="en-US" sz="2800" dirty="0"/>
              <a:t>Recognise and promote ways to support healthy functioning of the body</a:t>
            </a:r>
          </a:p>
          <a:p>
            <a:pPr marL="514350" indent="-514350">
              <a:buFont typeface="Wingdings" panose="05000000000000000000" pitchFamily="2" charset="2"/>
              <a:buChar char="q"/>
            </a:pPr>
            <a:r>
              <a:rPr lang="en-US" sz="2800" dirty="0"/>
              <a:t>Using and sharing information about healthy functioning of the body</a:t>
            </a:r>
            <a:endParaRPr lang="en-AU" sz="2800" dirty="0"/>
          </a:p>
        </p:txBody>
      </p:sp>
    </p:spTree>
    <p:extLst>
      <p:ext uri="{BB962C8B-B14F-4D97-AF65-F5344CB8AC3E}">
        <p14:creationId xmlns:p14="http://schemas.microsoft.com/office/powerpoint/2010/main" val="192396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4</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3046988"/>
          </a:xfrm>
          <a:prstGeom prst="rect">
            <a:avLst/>
          </a:prstGeom>
          <a:noFill/>
        </p:spPr>
        <p:txBody>
          <a:bodyPr wrap="square">
            <a:spAutoFit/>
          </a:bodyPr>
          <a:lstStyle/>
          <a:p>
            <a:r>
              <a:rPr lang="en-US" sz="2400" dirty="0">
                <a:solidFill>
                  <a:srgbClr val="0070C0"/>
                </a:solidFill>
              </a:rPr>
              <a:t>6. Briefly explain the key functions of the muscles of the hip and thigh.</a:t>
            </a:r>
          </a:p>
          <a:p>
            <a:r>
              <a:rPr lang="en-US" sz="2400" dirty="0"/>
              <a:t>These muscles cause movement of hip, knee and foot. </a:t>
            </a:r>
          </a:p>
          <a:p>
            <a:r>
              <a:rPr lang="en-US" sz="2400" dirty="0">
                <a:solidFill>
                  <a:srgbClr val="0070C0"/>
                </a:solidFill>
              </a:rPr>
              <a:t>7. Briefly explain the key functions of the muscles of the lower leg.</a:t>
            </a:r>
          </a:p>
          <a:p>
            <a:r>
              <a:rPr lang="en-US" sz="2400" dirty="0"/>
              <a:t>These muscles of the lower leg are responsible for the movement of the ankle and the foot. </a:t>
            </a:r>
          </a:p>
          <a:p>
            <a:r>
              <a:rPr lang="en-US" sz="2400" dirty="0">
                <a:solidFill>
                  <a:srgbClr val="0070C0"/>
                </a:solidFill>
              </a:rPr>
              <a:t>8. Describe the term ‘origin’.</a:t>
            </a:r>
          </a:p>
          <a:p>
            <a:r>
              <a:rPr lang="en-US" sz="2400" dirty="0"/>
              <a:t>The origin is the attachment site of a muscle that does not move during contraction. </a:t>
            </a:r>
          </a:p>
          <a:p>
            <a:r>
              <a:rPr lang="en-US" sz="2400" dirty="0">
                <a:solidFill>
                  <a:srgbClr val="0070C0"/>
                </a:solidFill>
              </a:rPr>
              <a:t>9. Describe the term ‘insertion’.</a:t>
            </a:r>
          </a:p>
          <a:p>
            <a:r>
              <a:rPr lang="en-US" sz="2400" dirty="0"/>
              <a:t>The insertion is the attachment site that moves when the muscle contacts.</a:t>
            </a:r>
            <a:endParaRPr lang="en-AU" sz="2400" dirty="0"/>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CFF2170-6A94-C544-8000-EAD403BCAE7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1625388"/>
            <a:ext cx="12192000" cy="435886"/>
          </a:xfrm>
          <a:prstGeom prst="rect">
            <a:avLst/>
          </a:prstGeom>
        </p:spPr>
      </p:pic>
      <p:pic>
        <p:nvPicPr>
          <p:cNvPr id="6" name="Picture 5">
            <a:extLst>
              <a:ext uri="{FF2B5EF4-FFF2-40B4-BE49-F238E27FC236}">
                <a16:creationId xmlns:a16="http://schemas.microsoft.com/office/drawing/2014/main" id="{F0175269-550E-2CF9-E56B-331AF9D634D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2341912"/>
            <a:ext cx="12192000" cy="435886"/>
          </a:xfrm>
          <a:prstGeom prst="rect">
            <a:avLst/>
          </a:prstGeom>
        </p:spPr>
      </p:pic>
      <p:pic>
        <p:nvPicPr>
          <p:cNvPr id="7" name="Picture 6">
            <a:extLst>
              <a:ext uri="{FF2B5EF4-FFF2-40B4-BE49-F238E27FC236}">
                <a16:creationId xmlns:a16="http://schemas.microsoft.com/office/drawing/2014/main" id="{031AE697-7619-1924-37D8-B292301A0CC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03" y="3086101"/>
            <a:ext cx="12192000" cy="435886"/>
          </a:xfrm>
          <a:prstGeom prst="rect">
            <a:avLst/>
          </a:prstGeom>
        </p:spPr>
      </p:pic>
      <p:pic>
        <p:nvPicPr>
          <p:cNvPr id="9" name="Picture 8">
            <a:extLst>
              <a:ext uri="{FF2B5EF4-FFF2-40B4-BE49-F238E27FC236}">
                <a16:creationId xmlns:a16="http://schemas.microsoft.com/office/drawing/2014/main" id="{67A1B12C-01FA-D646-A7F6-E973F673D21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3820225"/>
            <a:ext cx="12192000" cy="435886"/>
          </a:xfrm>
          <a:prstGeom prst="rect">
            <a:avLst/>
          </a:prstGeom>
        </p:spPr>
      </p:pic>
      <p:pic>
        <p:nvPicPr>
          <p:cNvPr id="3" name="Picture 2" descr="Premium Background Checks - CheckPoint Screening">
            <a:hlinkClick r:id="rId5" action="ppaction://hlinksldjump"/>
            <a:extLst>
              <a:ext uri="{FF2B5EF4-FFF2-40B4-BE49-F238E27FC236}">
                <a16:creationId xmlns:a16="http://schemas.microsoft.com/office/drawing/2014/main" id="{5FA893BB-4FB7-9D35-12DA-83DC26AB14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63151" y="6395040"/>
            <a:ext cx="907142" cy="43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34235" y="10487"/>
            <a:ext cx="5973009" cy="1191986"/>
          </a:xfrm>
        </p:spPr>
        <p:txBody>
          <a:bodyPr>
            <a:normAutofit fontScale="90000"/>
          </a:bodyPr>
          <a:lstStyle/>
          <a:p>
            <a:r>
              <a:rPr lang="en-AU" dirty="0"/>
              <a:t>The musculoskeletal system</a:t>
            </a:r>
            <a:br>
              <a:rPr lang="en-AU" dirty="0"/>
            </a:br>
            <a:r>
              <a:rPr lang="en-US" sz="2800" dirty="0"/>
              <a:t>The skeletal system</a:t>
            </a:r>
            <a:endParaRPr lang="en-AU" sz="2800" dirty="0"/>
          </a:p>
        </p:txBody>
      </p:sp>
      <p:pic>
        <p:nvPicPr>
          <p:cNvPr id="15362" name="Picture 2">
            <a:extLst>
              <a:ext uri="{FF2B5EF4-FFF2-40B4-BE49-F238E27FC236}">
                <a16:creationId xmlns:a16="http://schemas.microsoft.com/office/drawing/2014/main" id="{F9DFD042-8798-0B3D-54B8-452AED89F71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0187" y="10487"/>
            <a:ext cx="5611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FDD277-05FC-19E4-98FF-A0D56B8D5C56}"/>
              </a:ext>
            </a:extLst>
          </p:cNvPr>
          <p:cNvSpPr txBox="1"/>
          <p:nvPr/>
        </p:nvSpPr>
        <p:spPr>
          <a:xfrm>
            <a:off x="-1" y="1015759"/>
            <a:ext cx="6881247" cy="5847755"/>
          </a:xfrm>
          <a:prstGeom prst="rect">
            <a:avLst/>
          </a:prstGeom>
          <a:noFill/>
        </p:spPr>
        <p:txBody>
          <a:bodyPr wrap="square">
            <a:spAutoFit/>
          </a:bodyPr>
          <a:lstStyle/>
          <a:p>
            <a:r>
              <a:rPr lang="en-US" sz="2200" dirty="0"/>
              <a:t>The skeletal system is made up of bones, cartilage, ligaments, tendons and other tissues. The skeletal system has </a:t>
            </a:r>
            <a:r>
              <a:rPr lang="en-US" sz="2200" b="1" dirty="0"/>
              <a:t>five</a:t>
            </a:r>
            <a:r>
              <a:rPr lang="en-US" sz="2200" dirty="0"/>
              <a:t> major functions:</a:t>
            </a:r>
          </a:p>
          <a:p>
            <a:pPr marL="457200" indent="-457200">
              <a:buFont typeface="+mj-lt"/>
              <a:buAutoNum type="arabicPeriod"/>
            </a:pPr>
            <a:r>
              <a:rPr lang="en-US" sz="2200" b="1" dirty="0"/>
              <a:t>Support and stability </a:t>
            </a:r>
            <a:r>
              <a:rPr lang="en-US" sz="2200" dirty="0"/>
              <a:t>– Allows our body to stand upright. Provides structural support for the entire body.</a:t>
            </a:r>
          </a:p>
          <a:p>
            <a:pPr marL="457200" indent="-457200">
              <a:buFont typeface="+mj-lt"/>
              <a:buAutoNum type="arabicPeriod"/>
            </a:pPr>
            <a:r>
              <a:rPr lang="en-US" sz="2200" b="1" dirty="0"/>
              <a:t>Protection</a:t>
            </a:r>
            <a:r>
              <a:rPr lang="en-US" sz="2200" dirty="0"/>
              <a:t> – Protection for major organs. For example, the ribs provide protection for the heart and lungs, the vertebrae and vertebral column provide protection for the spinal cord and the skull provides protection for the brain. </a:t>
            </a:r>
          </a:p>
          <a:p>
            <a:pPr marL="457200" indent="-457200">
              <a:buFont typeface="+mj-lt"/>
              <a:buAutoNum type="arabicPeriod"/>
            </a:pPr>
            <a:r>
              <a:rPr lang="en-US" sz="2200" b="1" dirty="0"/>
              <a:t>Mineral storage </a:t>
            </a:r>
            <a:r>
              <a:rPr lang="en-US" sz="2200" dirty="0"/>
              <a:t>– Store nutrients that provide vital functions, including calcium and phosphorus.</a:t>
            </a:r>
          </a:p>
          <a:p>
            <a:pPr marL="457200" indent="-457200">
              <a:buFont typeface="+mj-lt"/>
              <a:buAutoNum type="arabicPeriod"/>
            </a:pPr>
            <a:r>
              <a:rPr lang="en-US" sz="2200" b="1" dirty="0"/>
              <a:t>Movement </a:t>
            </a:r>
            <a:r>
              <a:rPr lang="en-US" sz="2200" dirty="0"/>
              <a:t>– The skeleton provides attachment sites for major muscles allowing for movement.</a:t>
            </a:r>
          </a:p>
          <a:p>
            <a:pPr marL="457200" indent="-457200">
              <a:buFont typeface="+mj-lt"/>
              <a:buAutoNum type="arabicPeriod"/>
            </a:pPr>
            <a:r>
              <a:rPr lang="en-US" sz="2200" b="1" dirty="0"/>
              <a:t>Blood cell production </a:t>
            </a:r>
            <a:r>
              <a:rPr lang="en-US" sz="2200" dirty="0"/>
              <a:t>– Both red and white blood cells are produced in the marrow of bones. Immune cells such as lymphocytes are also produced in bone marrow.</a:t>
            </a:r>
          </a:p>
        </p:txBody>
      </p:sp>
      <p:sp>
        <p:nvSpPr>
          <p:cNvPr id="5" name="TextBox 4">
            <a:extLst>
              <a:ext uri="{FF2B5EF4-FFF2-40B4-BE49-F238E27FC236}">
                <a16:creationId xmlns:a16="http://schemas.microsoft.com/office/drawing/2014/main" id="{5A31916D-3A29-2E4D-35F1-D777CAA772BE}"/>
              </a:ext>
            </a:extLst>
          </p:cNvPr>
          <p:cNvSpPr txBox="1"/>
          <p:nvPr/>
        </p:nvSpPr>
        <p:spPr>
          <a:xfrm>
            <a:off x="5304966" y="0"/>
            <a:ext cx="6881246" cy="369332"/>
          </a:xfrm>
          <a:prstGeom prst="rect">
            <a:avLst/>
          </a:prstGeom>
          <a:noFill/>
        </p:spPr>
        <p:txBody>
          <a:bodyPr wrap="square">
            <a:spAutoFit/>
          </a:bodyPr>
          <a:lstStyle/>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Introduction to the Skeletal System In 7 Minutes</a:t>
            </a:r>
            <a:endParaRPr lang="en-AU" sz="2800" dirty="0">
              <a:effectLst/>
              <a:latin typeface="Times New Roman" panose="02020603050405020304" pitchFamily="18" charset="0"/>
              <a:ea typeface="Times New Roman" panose="02020603050405020304" pitchFamily="18" charset="0"/>
            </a:endParaRPr>
          </a:p>
        </p:txBody>
      </p:sp>
      <p:sp>
        <p:nvSpPr>
          <p:cNvPr id="3" name="Action Button: Return 2">
            <a:hlinkClick r:id="rId6" action="ppaction://hlinksldjump" highlightClick="1"/>
            <a:extLst>
              <a:ext uri="{FF2B5EF4-FFF2-40B4-BE49-F238E27FC236}">
                <a16:creationId xmlns:a16="http://schemas.microsoft.com/office/drawing/2014/main" id="{3C9FC02F-7E30-E678-6CCE-4E4A140487EE}"/>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64422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34235" y="10487"/>
            <a:ext cx="5973009" cy="1191986"/>
          </a:xfrm>
        </p:spPr>
        <p:txBody>
          <a:bodyPr>
            <a:normAutofit fontScale="90000"/>
          </a:bodyPr>
          <a:lstStyle/>
          <a:p>
            <a:r>
              <a:rPr lang="en-AU" dirty="0"/>
              <a:t>The musculoskeletal system</a:t>
            </a:r>
            <a:br>
              <a:rPr lang="en-AU" dirty="0"/>
            </a:br>
            <a:r>
              <a:rPr lang="en-US" sz="2800" dirty="0"/>
              <a:t>Anatomy of bones</a:t>
            </a:r>
            <a:endParaRPr lang="en-AU" sz="28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1" y="1015759"/>
            <a:ext cx="8482356" cy="5170646"/>
          </a:xfrm>
          <a:prstGeom prst="rect">
            <a:avLst/>
          </a:prstGeom>
          <a:noFill/>
        </p:spPr>
        <p:txBody>
          <a:bodyPr wrap="square">
            <a:spAutoFit/>
          </a:bodyPr>
          <a:lstStyle/>
          <a:p>
            <a:pPr marL="342900" indent="-342900">
              <a:buFont typeface="Wingdings" panose="05000000000000000000" pitchFamily="2" charset="2"/>
              <a:buChar char="q"/>
            </a:pPr>
            <a:endParaRPr lang="en-US" sz="2200" dirty="0"/>
          </a:p>
          <a:p>
            <a:pPr marL="342900" indent="-342900">
              <a:buFont typeface="Wingdings" panose="05000000000000000000" pitchFamily="2" charset="2"/>
              <a:buChar char="q"/>
            </a:pPr>
            <a:r>
              <a:rPr lang="en-US" sz="2200" dirty="0"/>
              <a:t>Bones in the human body vary in size and shape but share basic anatomy.</a:t>
            </a:r>
          </a:p>
          <a:p>
            <a:pPr marL="342900" indent="-342900">
              <a:buFont typeface="Wingdings" panose="05000000000000000000" pitchFamily="2" charset="2"/>
              <a:buChar char="q"/>
            </a:pPr>
            <a:r>
              <a:rPr lang="en-US" sz="2200" dirty="0"/>
              <a:t>The outer surface is called </a:t>
            </a:r>
            <a:r>
              <a:rPr lang="en-US" sz="2200" b="1" dirty="0"/>
              <a:t>periosteum</a:t>
            </a:r>
            <a:r>
              <a:rPr lang="en-US" sz="2200" dirty="0"/>
              <a:t>, a thin, dense membrane containing nerves and blood vessels.</a:t>
            </a:r>
          </a:p>
          <a:p>
            <a:pPr marL="342900" indent="-342900">
              <a:buFont typeface="Wingdings" panose="05000000000000000000" pitchFamily="2" charset="2"/>
              <a:buChar char="q"/>
            </a:pPr>
            <a:r>
              <a:rPr lang="en-US" sz="2200" b="1" dirty="0"/>
              <a:t>Compact</a:t>
            </a:r>
            <a:r>
              <a:rPr lang="en-US" sz="2200" dirty="0"/>
              <a:t> </a:t>
            </a:r>
            <a:r>
              <a:rPr lang="en-US" sz="2200" b="1" dirty="0"/>
              <a:t>bone</a:t>
            </a:r>
            <a:r>
              <a:rPr lang="en-US" sz="2200" dirty="0"/>
              <a:t>, beneath periosteum, is smooth and extremely hard.</a:t>
            </a:r>
          </a:p>
          <a:p>
            <a:pPr marL="342900" indent="-342900">
              <a:buFont typeface="Wingdings" panose="05000000000000000000" pitchFamily="2" charset="2"/>
              <a:buChar char="q"/>
            </a:pPr>
            <a:r>
              <a:rPr lang="en-US" sz="2200" b="1" dirty="0"/>
              <a:t>Cancellous</a:t>
            </a:r>
            <a:r>
              <a:rPr lang="en-US" sz="2200" dirty="0"/>
              <a:t> </a:t>
            </a:r>
            <a:r>
              <a:rPr lang="en-US" sz="2200" b="1" dirty="0"/>
              <a:t>bone</a:t>
            </a:r>
            <a:r>
              <a:rPr lang="en-US" sz="2200" dirty="0"/>
              <a:t>, inside compact bone, resembles a sponge and is less strong but protective.</a:t>
            </a:r>
          </a:p>
          <a:p>
            <a:pPr marL="342900" indent="-342900">
              <a:buFont typeface="Wingdings" panose="05000000000000000000" pitchFamily="2" charset="2"/>
              <a:buChar char="q"/>
            </a:pPr>
            <a:r>
              <a:rPr lang="en-US" sz="2200" dirty="0"/>
              <a:t>Cancellous bone typically safeguards bone marrow.</a:t>
            </a:r>
          </a:p>
          <a:p>
            <a:pPr marL="342900" indent="-342900">
              <a:buFont typeface="Wingdings" panose="05000000000000000000" pitchFamily="2" charset="2"/>
              <a:buChar char="q"/>
            </a:pPr>
            <a:r>
              <a:rPr lang="en-US" sz="2200" b="1" dirty="0"/>
              <a:t>Bone</a:t>
            </a:r>
            <a:r>
              <a:rPr lang="en-US" sz="2200" dirty="0"/>
              <a:t> </a:t>
            </a:r>
            <a:r>
              <a:rPr lang="en-US" sz="2200" b="1" dirty="0"/>
              <a:t>marrow</a:t>
            </a:r>
            <a:r>
              <a:rPr lang="en-US" sz="2200" dirty="0"/>
              <a:t>, a soft tissue inside bones, comes in two types: red and yellow.</a:t>
            </a:r>
          </a:p>
          <a:p>
            <a:pPr marL="342900" indent="-342900">
              <a:buFont typeface="Wingdings" panose="05000000000000000000" pitchFamily="2" charset="2"/>
              <a:buChar char="q"/>
            </a:pPr>
            <a:r>
              <a:rPr lang="en-US" sz="2200" dirty="0"/>
              <a:t>Red bone marrow produces blood cells, while yellow bone marrow stores fat.</a:t>
            </a:r>
          </a:p>
          <a:p>
            <a:pPr marL="342900" indent="-342900">
              <a:buFont typeface="Wingdings" panose="05000000000000000000" pitchFamily="2" charset="2"/>
              <a:buChar char="q"/>
            </a:pPr>
            <a:r>
              <a:rPr lang="en-US" sz="2200" dirty="0"/>
              <a:t>Yellow bone marrow can transform into red marrow when blood supply is low to boost blood cell production.</a:t>
            </a:r>
          </a:p>
        </p:txBody>
      </p:sp>
      <p:pic>
        <p:nvPicPr>
          <p:cNvPr id="5" name="Picture 4">
            <a:extLst>
              <a:ext uri="{FF2B5EF4-FFF2-40B4-BE49-F238E27FC236}">
                <a16:creationId xmlns:a16="http://schemas.microsoft.com/office/drawing/2014/main" id="{39D5E17F-21C9-FC7A-1C38-A8BD480B5DE2}"/>
              </a:ext>
            </a:extLst>
          </p:cNvPr>
          <p:cNvPicPr>
            <a:picLocks noChangeAspect="1"/>
          </p:cNvPicPr>
          <p:nvPr/>
        </p:nvPicPr>
        <p:blipFill>
          <a:blip r:embed="rId4"/>
          <a:stretch>
            <a:fillRect/>
          </a:stretch>
        </p:blipFill>
        <p:spPr>
          <a:xfrm>
            <a:off x="8967230" y="0"/>
            <a:ext cx="3224770" cy="6841438"/>
          </a:xfrm>
          <a:prstGeom prst="rect">
            <a:avLst/>
          </a:prstGeom>
        </p:spPr>
      </p:pic>
      <p:pic>
        <p:nvPicPr>
          <p:cNvPr id="7" name="Picture 6">
            <a:extLst>
              <a:ext uri="{FF2B5EF4-FFF2-40B4-BE49-F238E27FC236}">
                <a16:creationId xmlns:a16="http://schemas.microsoft.com/office/drawing/2014/main" id="{C052CA93-C413-5B52-9565-7CBF90FA7E09}"/>
              </a:ext>
            </a:extLst>
          </p:cNvPr>
          <p:cNvPicPr>
            <a:picLocks noChangeAspect="1"/>
          </p:cNvPicPr>
          <p:nvPr/>
        </p:nvPicPr>
        <p:blipFill>
          <a:blip r:embed="rId5"/>
          <a:stretch>
            <a:fillRect/>
          </a:stretch>
        </p:blipFill>
        <p:spPr>
          <a:xfrm>
            <a:off x="9050705" y="185127"/>
            <a:ext cx="651233" cy="223862"/>
          </a:xfrm>
          <a:prstGeom prst="rect">
            <a:avLst/>
          </a:prstGeom>
        </p:spPr>
      </p:pic>
      <p:pic>
        <p:nvPicPr>
          <p:cNvPr id="9" name="Picture 8">
            <a:extLst>
              <a:ext uri="{FF2B5EF4-FFF2-40B4-BE49-F238E27FC236}">
                <a16:creationId xmlns:a16="http://schemas.microsoft.com/office/drawing/2014/main" id="{70EDAC5A-2C10-DC9A-CA91-3C0AA30522BB}"/>
              </a:ext>
            </a:extLst>
          </p:cNvPr>
          <p:cNvPicPr>
            <a:picLocks noChangeAspect="1"/>
          </p:cNvPicPr>
          <p:nvPr/>
        </p:nvPicPr>
        <p:blipFill>
          <a:blip r:embed="rId5"/>
          <a:stretch>
            <a:fillRect/>
          </a:stretch>
        </p:blipFill>
        <p:spPr>
          <a:xfrm>
            <a:off x="8967490" y="1763371"/>
            <a:ext cx="651233" cy="223862"/>
          </a:xfrm>
          <a:prstGeom prst="rect">
            <a:avLst/>
          </a:prstGeom>
        </p:spPr>
      </p:pic>
      <p:sp>
        <p:nvSpPr>
          <p:cNvPr id="10" name="TextBox 9">
            <a:extLst>
              <a:ext uri="{FF2B5EF4-FFF2-40B4-BE49-F238E27FC236}">
                <a16:creationId xmlns:a16="http://schemas.microsoft.com/office/drawing/2014/main" id="{463F2F86-2BE3-7C0A-7A48-0033FDD10F13}"/>
              </a:ext>
            </a:extLst>
          </p:cNvPr>
          <p:cNvSpPr txBox="1"/>
          <p:nvPr/>
        </p:nvSpPr>
        <p:spPr>
          <a:xfrm>
            <a:off x="8767045" y="1747873"/>
            <a:ext cx="1136368" cy="307777"/>
          </a:xfrm>
          <a:prstGeom prst="rect">
            <a:avLst/>
          </a:prstGeom>
          <a:noFill/>
        </p:spPr>
        <p:txBody>
          <a:bodyPr wrap="square" rtlCol="0">
            <a:spAutoFit/>
          </a:bodyPr>
          <a:lstStyle/>
          <a:p>
            <a:r>
              <a:rPr lang="en-US" sz="1400" dirty="0">
                <a:solidFill>
                  <a:schemeClr val="tx1">
                    <a:lumMod val="50000"/>
                    <a:lumOff val="50000"/>
                  </a:schemeClr>
                </a:solidFill>
              </a:rPr>
              <a:t>Medullary</a:t>
            </a:r>
            <a:endParaRPr lang="en-AU" sz="1400" dirty="0">
              <a:solidFill>
                <a:schemeClr val="tx1">
                  <a:lumMod val="50000"/>
                  <a:lumOff val="50000"/>
                </a:schemeClr>
              </a:solidFill>
            </a:endParaRPr>
          </a:p>
        </p:txBody>
      </p:sp>
      <p:pic>
        <p:nvPicPr>
          <p:cNvPr id="11" name="Picture 10">
            <a:extLst>
              <a:ext uri="{FF2B5EF4-FFF2-40B4-BE49-F238E27FC236}">
                <a16:creationId xmlns:a16="http://schemas.microsoft.com/office/drawing/2014/main" id="{8410FCD8-193F-F8DB-59B4-54583D558A05}"/>
              </a:ext>
            </a:extLst>
          </p:cNvPr>
          <p:cNvPicPr>
            <a:picLocks noChangeAspect="1"/>
          </p:cNvPicPr>
          <p:nvPr/>
        </p:nvPicPr>
        <p:blipFill>
          <a:blip r:embed="rId5"/>
          <a:stretch>
            <a:fillRect/>
          </a:stretch>
        </p:blipFill>
        <p:spPr>
          <a:xfrm>
            <a:off x="11295375" y="4770042"/>
            <a:ext cx="651233" cy="223862"/>
          </a:xfrm>
          <a:prstGeom prst="rect">
            <a:avLst/>
          </a:prstGeom>
        </p:spPr>
      </p:pic>
      <p:sp>
        <p:nvSpPr>
          <p:cNvPr id="12" name="TextBox 11">
            <a:extLst>
              <a:ext uri="{FF2B5EF4-FFF2-40B4-BE49-F238E27FC236}">
                <a16:creationId xmlns:a16="http://schemas.microsoft.com/office/drawing/2014/main" id="{B818DBAC-902E-AD77-21C1-7862F85B6CFA}"/>
              </a:ext>
            </a:extLst>
          </p:cNvPr>
          <p:cNvSpPr txBox="1"/>
          <p:nvPr/>
        </p:nvSpPr>
        <p:spPr>
          <a:xfrm>
            <a:off x="10995047" y="3981325"/>
            <a:ext cx="1302595" cy="307777"/>
          </a:xfrm>
          <a:prstGeom prst="rect">
            <a:avLst/>
          </a:prstGeom>
          <a:noFill/>
        </p:spPr>
        <p:txBody>
          <a:bodyPr wrap="square" rtlCol="0">
            <a:spAutoFit/>
          </a:bodyPr>
          <a:lstStyle/>
          <a:p>
            <a:r>
              <a:rPr lang="en-US" sz="1400" dirty="0">
                <a:solidFill>
                  <a:schemeClr val="tx1">
                    <a:lumMod val="50000"/>
                    <a:lumOff val="50000"/>
                  </a:schemeClr>
                </a:solidFill>
              </a:rPr>
              <a:t>Nutrition vessel</a:t>
            </a:r>
            <a:endParaRPr lang="en-AU" sz="1400" dirty="0">
              <a:solidFill>
                <a:schemeClr val="tx1">
                  <a:lumMod val="50000"/>
                  <a:lumOff val="50000"/>
                </a:schemeClr>
              </a:solidFill>
            </a:endParaRPr>
          </a:p>
        </p:txBody>
      </p:sp>
      <p:sp>
        <p:nvSpPr>
          <p:cNvPr id="3" name="Action Button: Return 2">
            <a:hlinkClick r:id="rId6" action="ppaction://hlinksldjump" highlightClick="1"/>
            <a:extLst>
              <a:ext uri="{FF2B5EF4-FFF2-40B4-BE49-F238E27FC236}">
                <a16:creationId xmlns:a16="http://schemas.microsoft.com/office/drawing/2014/main" id="{E1F66E85-881B-0E8A-09E0-7D990A2204AE}"/>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71357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34235" y="10487"/>
            <a:ext cx="5973009" cy="1191986"/>
          </a:xfrm>
        </p:spPr>
        <p:txBody>
          <a:bodyPr>
            <a:normAutofit fontScale="90000"/>
          </a:bodyPr>
          <a:lstStyle/>
          <a:p>
            <a:r>
              <a:rPr lang="en-AU" dirty="0"/>
              <a:t>The musculoskeletal system</a:t>
            </a:r>
            <a:br>
              <a:rPr lang="en-AU" dirty="0"/>
            </a:br>
            <a:r>
              <a:rPr lang="en-US" sz="2800" dirty="0"/>
              <a:t>The human skeleton</a:t>
            </a:r>
            <a:endParaRPr lang="en-AU" sz="28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1" y="1015759"/>
            <a:ext cx="6617777" cy="3139321"/>
          </a:xfrm>
          <a:prstGeom prst="rect">
            <a:avLst/>
          </a:prstGeom>
          <a:noFill/>
        </p:spPr>
        <p:txBody>
          <a:bodyPr wrap="square">
            <a:spAutoFit/>
          </a:bodyPr>
          <a:lstStyle/>
          <a:p>
            <a:pPr marL="342900" indent="-342900">
              <a:buFont typeface="Wingdings" panose="05000000000000000000" pitchFamily="2" charset="2"/>
              <a:buChar char="Ø"/>
            </a:pPr>
            <a:r>
              <a:rPr lang="en-US" sz="2200" dirty="0"/>
              <a:t>The adult human skeleton usually consists of 206 named bones. </a:t>
            </a:r>
          </a:p>
          <a:p>
            <a:pPr marL="342900" indent="-342900">
              <a:buFont typeface="Wingdings" panose="05000000000000000000" pitchFamily="2" charset="2"/>
              <a:buChar char="Ø"/>
            </a:pPr>
            <a:r>
              <a:rPr lang="en-US" sz="2200" dirty="0"/>
              <a:t>These bones can be grouped in two divisions: axial skeleton and appendicular skeleton. </a:t>
            </a:r>
          </a:p>
          <a:p>
            <a:pPr marL="342900" indent="-342900">
              <a:buFont typeface="Wingdings" panose="05000000000000000000" pitchFamily="2" charset="2"/>
              <a:buChar char="Ø"/>
            </a:pPr>
            <a:r>
              <a:rPr lang="en-US" sz="2200" dirty="0"/>
              <a:t>The 80 bones of the axial skeleton include the bones of the head, vertebral column and thoracic cage. </a:t>
            </a:r>
          </a:p>
          <a:p>
            <a:pPr marL="342900" indent="-342900">
              <a:buFont typeface="Wingdings" panose="05000000000000000000" pitchFamily="2" charset="2"/>
              <a:buChar char="Ø"/>
            </a:pPr>
            <a:r>
              <a:rPr lang="en-US" sz="2200" dirty="0"/>
              <a:t>The appendicular skeleton consists of 126 bones and includes the upper and lower extremities (limbs) and their attachments that are called girdles</a:t>
            </a:r>
          </a:p>
        </p:txBody>
      </p:sp>
      <p:pic>
        <p:nvPicPr>
          <p:cNvPr id="5" name="Picture 4">
            <a:extLst>
              <a:ext uri="{FF2B5EF4-FFF2-40B4-BE49-F238E27FC236}">
                <a16:creationId xmlns:a16="http://schemas.microsoft.com/office/drawing/2014/main" id="{DDA34D50-6C0C-4FBC-3AD6-F34C7010F458}"/>
              </a:ext>
            </a:extLst>
          </p:cNvPr>
          <p:cNvPicPr>
            <a:picLocks noChangeAspect="1"/>
          </p:cNvPicPr>
          <p:nvPr/>
        </p:nvPicPr>
        <p:blipFill>
          <a:blip r:embed="rId4"/>
          <a:stretch>
            <a:fillRect/>
          </a:stretch>
        </p:blipFill>
        <p:spPr>
          <a:xfrm>
            <a:off x="6617776" y="0"/>
            <a:ext cx="5574224" cy="6852265"/>
          </a:xfrm>
          <a:prstGeom prst="rect">
            <a:avLst/>
          </a:prstGeom>
        </p:spPr>
      </p:pic>
      <p:pic>
        <p:nvPicPr>
          <p:cNvPr id="7" name="Picture 6">
            <a:extLst>
              <a:ext uri="{FF2B5EF4-FFF2-40B4-BE49-F238E27FC236}">
                <a16:creationId xmlns:a16="http://schemas.microsoft.com/office/drawing/2014/main" id="{9A09E58C-85D6-F560-44CF-2BACC427DD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02920" y="4245133"/>
            <a:ext cx="2419629" cy="2602380"/>
          </a:xfrm>
          <a:prstGeom prst="rect">
            <a:avLst/>
          </a:prstGeom>
        </p:spPr>
      </p:pic>
      <p:sp>
        <p:nvSpPr>
          <p:cNvPr id="3" name="Action Button: Return 2">
            <a:hlinkClick r:id="rId6" action="ppaction://hlinksldjump" highlightClick="1"/>
            <a:extLst>
              <a:ext uri="{FF2B5EF4-FFF2-40B4-BE49-F238E27FC236}">
                <a16:creationId xmlns:a16="http://schemas.microsoft.com/office/drawing/2014/main" id="{F3429073-4D7A-A267-E18D-D3CC0A8407BC}"/>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5105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pic>
        <p:nvPicPr>
          <p:cNvPr id="18434" name="Picture 2" descr="Flat bone (Frontal) Short bone (Carpal) Sesamoid bone (Patella) Sutural bone Irregular bone (Vertebra) Long bone (Femur) ">
            <a:extLst>
              <a:ext uri="{FF2B5EF4-FFF2-40B4-BE49-F238E27FC236}">
                <a16:creationId xmlns:a16="http://schemas.microsoft.com/office/drawing/2014/main" id="{B456DB3A-7E81-CB50-39C5-E5984CE8BC1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8132" y="10487"/>
            <a:ext cx="7254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FDD277-05FC-19E4-98FF-A0D56B8D5C56}"/>
              </a:ext>
            </a:extLst>
          </p:cNvPr>
          <p:cNvSpPr txBox="1"/>
          <p:nvPr/>
        </p:nvSpPr>
        <p:spPr>
          <a:xfrm>
            <a:off x="0" y="1004318"/>
            <a:ext cx="5594891" cy="5847755"/>
          </a:xfrm>
          <a:prstGeom prst="rect">
            <a:avLst/>
          </a:prstGeom>
          <a:noFill/>
        </p:spPr>
        <p:txBody>
          <a:bodyPr wrap="square">
            <a:spAutoFit/>
          </a:bodyPr>
          <a:lstStyle/>
          <a:p>
            <a:pPr marL="342900" indent="-342900">
              <a:buFont typeface="Wingdings" panose="05000000000000000000" pitchFamily="2" charset="2"/>
              <a:buChar char="Ø"/>
            </a:pPr>
            <a:r>
              <a:rPr lang="en-US" sz="2200" b="1" dirty="0"/>
              <a:t>Long</a:t>
            </a:r>
            <a:r>
              <a:rPr lang="en-US" sz="2200" dirty="0"/>
              <a:t> bones are longer than they are wide, with cartilage covering both ends for shock absorption and protection. Examples: femur, tibia, humerus, metacarpals.</a:t>
            </a:r>
          </a:p>
          <a:p>
            <a:pPr marL="342900" indent="-342900">
              <a:buFont typeface="Wingdings" panose="05000000000000000000" pitchFamily="2" charset="2"/>
              <a:buChar char="Ø"/>
            </a:pPr>
            <a:r>
              <a:rPr lang="en-US" sz="2200" b="1" dirty="0"/>
              <a:t>Short </a:t>
            </a:r>
            <a:r>
              <a:rPr lang="en-US" sz="2200" dirty="0"/>
              <a:t>bones are generally as wide as they are long, providing stability and support. Examples: carpals, tarsals.</a:t>
            </a:r>
          </a:p>
          <a:p>
            <a:pPr marL="342900" indent="-342900">
              <a:buFont typeface="Wingdings" panose="05000000000000000000" pitchFamily="2" charset="2"/>
              <a:buChar char="Ø"/>
            </a:pPr>
            <a:r>
              <a:rPr lang="en-US" sz="2200" b="1" dirty="0"/>
              <a:t>Flat </a:t>
            </a:r>
            <a:r>
              <a:rPr lang="en-US" sz="2200" dirty="0"/>
              <a:t>bones are flat in shape and protect vital organs. Examples: cranium, ribs, sternum, pelvis.</a:t>
            </a:r>
          </a:p>
          <a:p>
            <a:pPr marL="342900" indent="-342900">
              <a:buFont typeface="Wingdings" panose="05000000000000000000" pitchFamily="2" charset="2"/>
              <a:buChar char="Ø"/>
            </a:pPr>
            <a:r>
              <a:rPr lang="en-US" sz="2200" b="1" dirty="0"/>
              <a:t>Irregular </a:t>
            </a:r>
            <a:r>
              <a:rPr lang="en-US" sz="2200" dirty="0"/>
              <a:t>bones have asymmetrical shapes and do not fit into other categories. Examples: vertebrae, mandible.</a:t>
            </a:r>
          </a:p>
          <a:p>
            <a:pPr marL="342900" indent="-342900">
              <a:buFont typeface="Wingdings" panose="05000000000000000000" pitchFamily="2" charset="2"/>
              <a:buChar char="Ø"/>
            </a:pPr>
            <a:r>
              <a:rPr lang="en-US" sz="2200" b="1" dirty="0"/>
              <a:t>Sesamoid </a:t>
            </a:r>
            <a:r>
              <a:rPr lang="en-US" sz="2200" dirty="0"/>
              <a:t>bones are irregular or flat bones embedded within tendons, often small and rounded. Examples: patella (knee cap), two in hand and foot, one in wrist (pisiform).</a:t>
            </a:r>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10487"/>
            <a:ext cx="5973009" cy="1191986"/>
          </a:xfrm>
        </p:spPr>
        <p:txBody>
          <a:bodyPr>
            <a:normAutofit fontScale="90000"/>
          </a:bodyPr>
          <a:lstStyle/>
          <a:p>
            <a:r>
              <a:rPr lang="en-AU" dirty="0"/>
              <a:t>The musculoskeletal system</a:t>
            </a:r>
            <a:br>
              <a:rPr lang="en-AU" dirty="0"/>
            </a:br>
            <a:r>
              <a:rPr lang="en-AU" sz="2800" dirty="0"/>
              <a:t>FIVE </a:t>
            </a:r>
            <a:r>
              <a:rPr lang="en-US" sz="2800" dirty="0"/>
              <a:t>Classification of bones</a:t>
            </a:r>
            <a:endParaRPr lang="en-AU" sz="2800" dirty="0"/>
          </a:p>
        </p:txBody>
      </p:sp>
      <p:sp>
        <p:nvSpPr>
          <p:cNvPr id="3" name="Action Button: Return 2">
            <a:hlinkClick r:id="rId5" action="ppaction://hlinksldjump" highlightClick="1"/>
            <a:extLst>
              <a:ext uri="{FF2B5EF4-FFF2-40B4-BE49-F238E27FC236}">
                <a16:creationId xmlns:a16="http://schemas.microsoft.com/office/drawing/2014/main" id="{70215336-E661-969F-E1F3-C3ED1B56B0A4}"/>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09925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798E-50D4-E843-A9CD-AA21BB760B6A}"/>
            </a:ext>
          </a:extLst>
        </p:cNvPr>
        <p:cNvGrpSpPr/>
        <p:nvPr/>
      </p:nvGrpSpPr>
      <p:grpSpPr>
        <a:xfrm>
          <a:off x="0" y="0"/>
          <a:ext cx="0" cy="0"/>
          <a:chOff x="0" y="0"/>
          <a:chExt cx="0" cy="0"/>
        </a:xfrm>
      </p:grpSpPr>
      <p:pic>
        <p:nvPicPr>
          <p:cNvPr id="3074" name="Picture 2" descr="WSC PROGRAMS">
            <a:extLst>
              <a:ext uri="{FF2B5EF4-FFF2-40B4-BE49-F238E27FC236}">
                <a16:creationId xmlns:a16="http://schemas.microsoft.com/office/drawing/2014/main" id="{A154AE90-0C98-8CCD-D444-CEF913CD7B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65D593-88E2-0DD1-313C-C1E62662E46D}"/>
              </a:ext>
            </a:extLst>
          </p:cNvPr>
          <p:cNvSpPr txBox="1"/>
          <p:nvPr/>
        </p:nvSpPr>
        <p:spPr>
          <a:xfrm>
            <a:off x="14962" y="1393432"/>
            <a:ext cx="5950887" cy="707886"/>
          </a:xfrm>
          <a:prstGeom prst="rect">
            <a:avLst/>
          </a:prstGeom>
          <a:noFill/>
        </p:spPr>
        <p:txBody>
          <a:bodyPr wrap="square">
            <a:spAutoFit/>
          </a:bodyPr>
          <a:lstStyle/>
          <a:p>
            <a:r>
              <a:rPr lang="en-US" sz="2000" dirty="0"/>
              <a:t>Using your knowledge of the skeletal system correctly label the diagram.</a:t>
            </a:r>
          </a:p>
        </p:txBody>
      </p:sp>
      <p:sp>
        <p:nvSpPr>
          <p:cNvPr id="2" name="Title 1">
            <a:extLst>
              <a:ext uri="{FF2B5EF4-FFF2-40B4-BE49-F238E27FC236}">
                <a16:creationId xmlns:a16="http://schemas.microsoft.com/office/drawing/2014/main" id="{31E65013-FE4F-81CC-AC83-8F16E6A2258D}"/>
              </a:ext>
            </a:extLst>
          </p:cNvPr>
          <p:cNvSpPr>
            <a:spLocks noGrp="1"/>
          </p:cNvSpPr>
          <p:nvPr>
            <p:ph type="title"/>
          </p:nvPr>
        </p:nvSpPr>
        <p:spPr>
          <a:xfrm>
            <a:off x="1548833" y="184564"/>
            <a:ext cx="4417016" cy="1039802"/>
          </a:xfrm>
        </p:spPr>
        <p:txBody>
          <a:bodyPr>
            <a:normAutofit fontScale="90000"/>
          </a:bodyPr>
          <a:lstStyle/>
          <a:p>
            <a:r>
              <a:rPr lang="en-US" dirty="0"/>
              <a:t>7. Label it - skeletal system</a:t>
            </a:r>
            <a:endParaRPr lang="en-AU" dirty="0"/>
          </a:p>
        </p:txBody>
      </p:sp>
      <p:pic>
        <p:nvPicPr>
          <p:cNvPr id="5" name="Picture 4">
            <a:extLst>
              <a:ext uri="{FF2B5EF4-FFF2-40B4-BE49-F238E27FC236}">
                <a16:creationId xmlns:a16="http://schemas.microsoft.com/office/drawing/2014/main" id="{5BE1D78B-0549-EE2B-7A2D-44BEF57C7FEE}"/>
              </a:ext>
            </a:extLst>
          </p:cNvPr>
          <p:cNvPicPr>
            <a:picLocks noChangeAspect="1"/>
          </p:cNvPicPr>
          <p:nvPr/>
        </p:nvPicPr>
        <p:blipFill>
          <a:blip r:embed="rId3"/>
          <a:stretch>
            <a:fillRect/>
          </a:stretch>
        </p:blipFill>
        <p:spPr>
          <a:xfrm>
            <a:off x="6957207" y="15498"/>
            <a:ext cx="5021304" cy="6842502"/>
          </a:xfrm>
          <a:prstGeom prst="rect">
            <a:avLst/>
          </a:prstGeom>
        </p:spPr>
      </p:pic>
      <p:pic>
        <p:nvPicPr>
          <p:cNvPr id="8" name="Picture 7">
            <a:extLst>
              <a:ext uri="{FF2B5EF4-FFF2-40B4-BE49-F238E27FC236}">
                <a16:creationId xmlns:a16="http://schemas.microsoft.com/office/drawing/2014/main" id="{E1556D3D-721F-43C2-1DB3-667869693971}"/>
              </a:ext>
            </a:extLst>
          </p:cNvPr>
          <p:cNvPicPr>
            <a:picLocks noChangeAspect="1"/>
          </p:cNvPicPr>
          <p:nvPr/>
        </p:nvPicPr>
        <p:blipFill>
          <a:blip r:embed="rId4"/>
          <a:stretch>
            <a:fillRect/>
          </a:stretch>
        </p:blipFill>
        <p:spPr>
          <a:xfrm>
            <a:off x="6403658" y="15498"/>
            <a:ext cx="5614863" cy="6827004"/>
          </a:xfrm>
          <a:prstGeom prst="rect">
            <a:avLst/>
          </a:prstGeom>
        </p:spPr>
      </p:pic>
      <p:pic>
        <p:nvPicPr>
          <p:cNvPr id="3" name="Picture 2" descr="WSC PROGRAMS">
            <a:hlinkClick r:id="rId5" action="ppaction://hlinksldjump"/>
            <a:extLst>
              <a:ext uri="{FF2B5EF4-FFF2-40B4-BE49-F238E27FC236}">
                <a16:creationId xmlns:a16="http://schemas.microsoft.com/office/drawing/2014/main" id="{5D19D72A-649B-BCB8-118A-4E35844055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32551" y="6655037"/>
            <a:ext cx="349975" cy="21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82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798E-50D4-E843-A9CD-AA21BB760B6A}"/>
            </a:ext>
          </a:extLst>
        </p:cNvPr>
        <p:cNvGrpSpPr/>
        <p:nvPr/>
      </p:nvGrpSpPr>
      <p:grpSpPr>
        <a:xfrm>
          <a:off x="0" y="0"/>
          <a:ext cx="0" cy="0"/>
          <a:chOff x="0" y="0"/>
          <a:chExt cx="0" cy="0"/>
        </a:xfrm>
      </p:grpSpPr>
      <p:pic>
        <p:nvPicPr>
          <p:cNvPr id="3074" name="Picture 2" descr="WSC PROGRAMS">
            <a:extLst>
              <a:ext uri="{FF2B5EF4-FFF2-40B4-BE49-F238E27FC236}">
                <a16:creationId xmlns:a16="http://schemas.microsoft.com/office/drawing/2014/main" id="{A154AE90-0C98-8CCD-D444-CEF913CD7B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65D593-88E2-0DD1-313C-C1E62662E46D}"/>
              </a:ext>
            </a:extLst>
          </p:cNvPr>
          <p:cNvSpPr txBox="1"/>
          <p:nvPr/>
        </p:nvSpPr>
        <p:spPr>
          <a:xfrm>
            <a:off x="14962" y="1393432"/>
            <a:ext cx="5950887" cy="1015663"/>
          </a:xfrm>
          <a:prstGeom prst="rect">
            <a:avLst/>
          </a:prstGeom>
          <a:noFill/>
        </p:spPr>
        <p:txBody>
          <a:bodyPr wrap="square">
            <a:spAutoFit/>
          </a:bodyPr>
          <a:lstStyle/>
          <a:p>
            <a:r>
              <a:rPr lang="en-US" sz="2000" dirty="0"/>
              <a:t>For each of these bones write the following:</a:t>
            </a:r>
          </a:p>
          <a:p>
            <a:pPr marL="342900" indent="-342900">
              <a:buFont typeface="Arial" panose="020B0604020202020204" pitchFamily="34" charset="0"/>
              <a:buChar char="•"/>
            </a:pPr>
            <a:r>
              <a:rPr lang="en-US" sz="2000" dirty="0"/>
              <a:t>The name of the bones (e.g. clavicle and scapula) </a:t>
            </a:r>
          </a:p>
          <a:p>
            <a:pPr marL="342900" indent="-342900">
              <a:buFont typeface="Arial" panose="020B0604020202020204" pitchFamily="34" charset="0"/>
              <a:buChar char="•"/>
            </a:pPr>
            <a:r>
              <a:rPr lang="en-US" sz="2000" dirty="0"/>
              <a:t>The type of bone (e.g. long and sesamoid)</a:t>
            </a:r>
          </a:p>
        </p:txBody>
      </p:sp>
      <p:pic>
        <p:nvPicPr>
          <p:cNvPr id="4" name="Picture 3">
            <a:extLst>
              <a:ext uri="{FF2B5EF4-FFF2-40B4-BE49-F238E27FC236}">
                <a16:creationId xmlns:a16="http://schemas.microsoft.com/office/drawing/2014/main" id="{BD70D41D-1205-C6E9-67C2-1784CEDCA24C}"/>
              </a:ext>
            </a:extLst>
          </p:cNvPr>
          <p:cNvPicPr>
            <a:picLocks noChangeAspect="1"/>
          </p:cNvPicPr>
          <p:nvPr/>
        </p:nvPicPr>
        <p:blipFill>
          <a:blip r:embed="rId3"/>
          <a:stretch>
            <a:fillRect/>
          </a:stretch>
        </p:blipFill>
        <p:spPr>
          <a:xfrm>
            <a:off x="5442645" y="0"/>
            <a:ext cx="6663906" cy="6858000"/>
          </a:xfrm>
          <a:prstGeom prst="rect">
            <a:avLst/>
          </a:prstGeom>
        </p:spPr>
      </p:pic>
      <p:sp>
        <p:nvSpPr>
          <p:cNvPr id="2" name="Title 1">
            <a:extLst>
              <a:ext uri="{FF2B5EF4-FFF2-40B4-BE49-F238E27FC236}">
                <a16:creationId xmlns:a16="http://schemas.microsoft.com/office/drawing/2014/main" id="{31E65013-FE4F-81CC-AC83-8F16E6A2258D}"/>
              </a:ext>
            </a:extLst>
          </p:cNvPr>
          <p:cNvSpPr>
            <a:spLocks noGrp="1"/>
          </p:cNvSpPr>
          <p:nvPr>
            <p:ph type="title"/>
          </p:nvPr>
        </p:nvSpPr>
        <p:spPr>
          <a:xfrm>
            <a:off x="1050256" y="359964"/>
            <a:ext cx="4417016" cy="1039802"/>
          </a:xfrm>
        </p:spPr>
        <p:txBody>
          <a:bodyPr>
            <a:normAutofit/>
          </a:bodyPr>
          <a:lstStyle/>
          <a:p>
            <a:r>
              <a:rPr lang="en-US" dirty="0"/>
              <a:t>8. Name that bone</a:t>
            </a:r>
            <a:endParaRPr lang="en-AU" dirty="0"/>
          </a:p>
        </p:txBody>
      </p:sp>
      <p:pic>
        <p:nvPicPr>
          <p:cNvPr id="9" name="Picture 8">
            <a:extLst>
              <a:ext uri="{FF2B5EF4-FFF2-40B4-BE49-F238E27FC236}">
                <a16:creationId xmlns:a16="http://schemas.microsoft.com/office/drawing/2014/main" id="{7508C068-95E7-8B75-483E-2FA94CAF14B8}"/>
              </a:ext>
            </a:extLst>
          </p:cNvPr>
          <p:cNvPicPr>
            <a:picLocks noChangeAspect="1"/>
          </p:cNvPicPr>
          <p:nvPr/>
        </p:nvPicPr>
        <p:blipFill>
          <a:blip r:embed="rId4"/>
          <a:stretch>
            <a:fillRect/>
          </a:stretch>
        </p:blipFill>
        <p:spPr>
          <a:xfrm>
            <a:off x="5442645" y="0"/>
            <a:ext cx="6614254" cy="6898302"/>
          </a:xfrm>
          <a:prstGeom prst="rect">
            <a:avLst/>
          </a:prstGeom>
        </p:spPr>
      </p:pic>
      <p:pic>
        <p:nvPicPr>
          <p:cNvPr id="3" name="Picture 2" descr="WSC PROGRAMS">
            <a:hlinkClick r:id="rId5" action="ppaction://hlinksldjump"/>
            <a:extLst>
              <a:ext uri="{FF2B5EF4-FFF2-40B4-BE49-F238E27FC236}">
                <a16:creationId xmlns:a16="http://schemas.microsoft.com/office/drawing/2014/main" id="{5EFD5A4B-CB64-5A8F-2F6C-474E7DD797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32551" y="6655037"/>
            <a:ext cx="349975" cy="21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76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734732" y="0"/>
            <a:ext cx="5973009" cy="993831"/>
          </a:xfrm>
        </p:spPr>
        <p:txBody>
          <a:bodyPr>
            <a:normAutofit fontScale="90000"/>
          </a:bodyPr>
          <a:lstStyle/>
          <a:p>
            <a:r>
              <a:rPr lang="en-AU" dirty="0"/>
              <a:t>The musculoskeletal system</a:t>
            </a:r>
            <a:br>
              <a:rPr lang="en-AU" dirty="0"/>
            </a:br>
            <a:r>
              <a:rPr lang="en-US" sz="2800" dirty="0"/>
              <a:t>Joints</a:t>
            </a:r>
            <a:endParaRPr lang="en-AU" sz="2800" dirty="0"/>
          </a:p>
        </p:txBody>
      </p:sp>
      <p:pic>
        <p:nvPicPr>
          <p:cNvPr id="19464" name="Picture 8">
            <a:extLst>
              <a:ext uri="{FF2B5EF4-FFF2-40B4-BE49-F238E27FC236}">
                <a16:creationId xmlns:a16="http://schemas.microsoft.com/office/drawing/2014/main" id="{7E77A100-3180-0477-21D9-AEA4790930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86575" y="0"/>
            <a:ext cx="53054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FDD277-05FC-19E4-98FF-A0D56B8D5C56}"/>
              </a:ext>
            </a:extLst>
          </p:cNvPr>
          <p:cNvSpPr txBox="1"/>
          <p:nvPr/>
        </p:nvSpPr>
        <p:spPr>
          <a:xfrm>
            <a:off x="-1" y="993831"/>
            <a:ext cx="7373257" cy="5509200"/>
          </a:xfrm>
          <a:prstGeom prst="rect">
            <a:avLst/>
          </a:prstGeom>
          <a:noFill/>
        </p:spPr>
        <p:txBody>
          <a:bodyPr wrap="square">
            <a:spAutoFit/>
          </a:bodyPr>
          <a:lstStyle/>
          <a:p>
            <a:pPr marL="342900" indent="-342900">
              <a:buFont typeface="Wingdings" panose="05000000000000000000" pitchFamily="2" charset="2"/>
              <a:buChar char="ü"/>
            </a:pPr>
            <a:r>
              <a:rPr lang="en-US" sz="2200" dirty="0"/>
              <a:t>Joints are where two or more bones make contact, designed for </a:t>
            </a:r>
            <a:r>
              <a:rPr lang="en-US" sz="2200" b="1" dirty="0"/>
              <a:t>movement</a:t>
            </a:r>
            <a:r>
              <a:rPr lang="en-US" sz="2200" dirty="0"/>
              <a:t>, </a:t>
            </a:r>
            <a:r>
              <a:rPr lang="en-US" sz="2200" b="1" dirty="0"/>
              <a:t>support</a:t>
            </a:r>
            <a:r>
              <a:rPr lang="en-US" sz="2200" dirty="0"/>
              <a:t>, and </a:t>
            </a:r>
            <a:r>
              <a:rPr lang="en-US" sz="2200" b="1" dirty="0"/>
              <a:t>weight bearing</a:t>
            </a:r>
            <a:r>
              <a:rPr lang="en-US" sz="2200" dirty="0"/>
              <a:t>.</a:t>
            </a:r>
          </a:p>
          <a:p>
            <a:pPr marL="342900" indent="-342900">
              <a:buFont typeface="Wingdings" panose="05000000000000000000" pitchFamily="2" charset="2"/>
              <a:buChar char="ü"/>
            </a:pPr>
            <a:r>
              <a:rPr lang="en-US" sz="2200" dirty="0"/>
              <a:t>Synovial joints are the most movable type in the body, with various types allowing different movements.</a:t>
            </a:r>
          </a:p>
          <a:p>
            <a:pPr marL="342900" indent="-342900">
              <a:buFont typeface="Wingdings" panose="05000000000000000000" pitchFamily="2" charset="2"/>
              <a:buChar char="ü"/>
            </a:pPr>
            <a:r>
              <a:rPr lang="en-US" sz="2200" dirty="0"/>
              <a:t>Joint anatomy includes </a:t>
            </a:r>
            <a:r>
              <a:rPr lang="en-US" sz="2200" b="1" dirty="0"/>
              <a:t>bones, ligaments, articular cartilage, synovial membrane</a:t>
            </a:r>
            <a:r>
              <a:rPr lang="en-US" sz="2200" dirty="0"/>
              <a:t>, synovial fluid, and joint capsule.</a:t>
            </a:r>
          </a:p>
          <a:p>
            <a:pPr marL="342900" indent="-342900">
              <a:buFont typeface="Wingdings" panose="05000000000000000000" pitchFamily="2" charset="2"/>
              <a:buChar char="ü"/>
            </a:pPr>
            <a:r>
              <a:rPr lang="en-US" sz="2200" dirty="0"/>
              <a:t>Four types of synovial joints:</a:t>
            </a:r>
          </a:p>
          <a:p>
            <a:pPr marL="457200" indent="-457200">
              <a:buFont typeface="+mj-lt"/>
              <a:buAutoNum type="arabicPeriod"/>
            </a:pPr>
            <a:r>
              <a:rPr lang="en-US" sz="2200" b="1" dirty="0"/>
              <a:t>Ball and socket </a:t>
            </a:r>
            <a:r>
              <a:rPr lang="en-US" sz="2200" dirty="0"/>
              <a:t>joints: Multi-axial, with one bone's rounded head fitting into another's cup-like cavity (e.g., shoulder, hip).</a:t>
            </a:r>
          </a:p>
          <a:p>
            <a:pPr marL="457200" indent="-457200">
              <a:buFont typeface="+mj-lt"/>
              <a:buAutoNum type="arabicPeriod"/>
            </a:pPr>
            <a:r>
              <a:rPr lang="en-US" sz="2200" b="1" dirty="0"/>
              <a:t>Hinge</a:t>
            </a:r>
            <a:r>
              <a:rPr lang="en-US" sz="2200" dirty="0"/>
              <a:t> joints: Uniaxial, moving back and forth along a single plane with some rotation (e.g., elbow, knee).</a:t>
            </a:r>
          </a:p>
          <a:p>
            <a:pPr marL="457200" indent="-457200">
              <a:buFont typeface="+mj-lt"/>
              <a:buAutoNum type="arabicPeriod"/>
            </a:pPr>
            <a:r>
              <a:rPr lang="en-US" sz="2200" b="1" dirty="0"/>
              <a:t>Gliding</a:t>
            </a:r>
            <a:r>
              <a:rPr lang="en-US" sz="2200" dirty="0"/>
              <a:t> joints: Allow sliding movements, such as sideways movement (e.g., ankle, wrist).</a:t>
            </a:r>
          </a:p>
          <a:p>
            <a:pPr marL="457200" indent="-457200">
              <a:buFont typeface="+mj-lt"/>
              <a:buAutoNum type="arabicPeriod"/>
            </a:pPr>
            <a:r>
              <a:rPr lang="en-US" sz="2200" b="1" dirty="0"/>
              <a:t>Vertebral</a:t>
            </a:r>
            <a:r>
              <a:rPr lang="en-US" sz="2200" dirty="0"/>
              <a:t> joints: Slightly movable, with intervertebral discs limiting movement, providing stability to the skeletal system.</a:t>
            </a:r>
          </a:p>
        </p:txBody>
      </p:sp>
      <p:pic>
        <p:nvPicPr>
          <p:cNvPr id="7" name="Picture 6">
            <a:extLst>
              <a:ext uri="{FF2B5EF4-FFF2-40B4-BE49-F238E27FC236}">
                <a16:creationId xmlns:a16="http://schemas.microsoft.com/office/drawing/2014/main" id="{DEBB67FC-C2C2-C663-E23F-2A88811B7D3F}"/>
              </a:ext>
            </a:extLst>
          </p:cNvPr>
          <p:cNvPicPr>
            <a:picLocks noChangeAspect="1"/>
          </p:cNvPicPr>
          <p:nvPr/>
        </p:nvPicPr>
        <p:blipFill>
          <a:blip r:embed="rId5"/>
          <a:stretch>
            <a:fillRect/>
          </a:stretch>
        </p:blipFill>
        <p:spPr>
          <a:xfrm>
            <a:off x="7456988" y="950290"/>
            <a:ext cx="1225240" cy="1259958"/>
          </a:xfrm>
          <a:prstGeom prst="rect">
            <a:avLst/>
          </a:prstGeom>
        </p:spPr>
      </p:pic>
      <p:pic>
        <p:nvPicPr>
          <p:cNvPr id="5" name="Picture 4">
            <a:extLst>
              <a:ext uri="{FF2B5EF4-FFF2-40B4-BE49-F238E27FC236}">
                <a16:creationId xmlns:a16="http://schemas.microsoft.com/office/drawing/2014/main" id="{00CBBAA8-4D0D-CB06-C6C3-751016901744}"/>
              </a:ext>
            </a:extLst>
          </p:cNvPr>
          <p:cNvPicPr>
            <a:picLocks noChangeAspect="1"/>
          </p:cNvPicPr>
          <p:nvPr/>
        </p:nvPicPr>
        <p:blipFill>
          <a:blip r:embed="rId6"/>
          <a:stretch>
            <a:fillRect/>
          </a:stretch>
        </p:blipFill>
        <p:spPr>
          <a:xfrm>
            <a:off x="7615279" y="1384979"/>
            <a:ext cx="1066949" cy="390580"/>
          </a:xfrm>
          <a:prstGeom prst="rect">
            <a:avLst/>
          </a:prstGeom>
        </p:spPr>
      </p:pic>
      <p:pic>
        <p:nvPicPr>
          <p:cNvPr id="10" name="Picture 9">
            <a:extLst>
              <a:ext uri="{FF2B5EF4-FFF2-40B4-BE49-F238E27FC236}">
                <a16:creationId xmlns:a16="http://schemas.microsoft.com/office/drawing/2014/main" id="{80B67159-440C-4013-E8FC-0F86588FD154}"/>
              </a:ext>
            </a:extLst>
          </p:cNvPr>
          <p:cNvPicPr>
            <a:picLocks noChangeAspect="1"/>
          </p:cNvPicPr>
          <p:nvPr/>
        </p:nvPicPr>
        <p:blipFill>
          <a:blip r:embed="rId5"/>
          <a:stretch>
            <a:fillRect/>
          </a:stretch>
        </p:blipFill>
        <p:spPr>
          <a:xfrm>
            <a:off x="7577622" y="6183075"/>
            <a:ext cx="600159" cy="152421"/>
          </a:xfrm>
          <a:prstGeom prst="rect">
            <a:avLst/>
          </a:prstGeom>
        </p:spPr>
      </p:pic>
      <p:pic>
        <p:nvPicPr>
          <p:cNvPr id="12" name="Picture 11">
            <a:extLst>
              <a:ext uri="{FF2B5EF4-FFF2-40B4-BE49-F238E27FC236}">
                <a16:creationId xmlns:a16="http://schemas.microsoft.com/office/drawing/2014/main" id="{F85545C3-2393-BE79-37B5-8BF7B971500C}"/>
              </a:ext>
            </a:extLst>
          </p:cNvPr>
          <p:cNvPicPr>
            <a:picLocks noChangeAspect="1"/>
          </p:cNvPicPr>
          <p:nvPr/>
        </p:nvPicPr>
        <p:blipFill>
          <a:blip r:embed="rId5"/>
          <a:stretch>
            <a:fillRect/>
          </a:stretch>
        </p:blipFill>
        <p:spPr>
          <a:xfrm>
            <a:off x="10919462" y="3672220"/>
            <a:ext cx="600159" cy="152421"/>
          </a:xfrm>
          <a:prstGeom prst="rect">
            <a:avLst/>
          </a:prstGeom>
        </p:spPr>
      </p:pic>
      <p:sp>
        <p:nvSpPr>
          <p:cNvPr id="13" name="TextBox 12">
            <a:extLst>
              <a:ext uri="{FF2B5EF4-FFF2-40B4-BE49-F238E27FC236}">
                <a16:creationId xmlns:a16="http://schemas.microsoft.com/office/drawing/2014/main" id="{14A30525-206F-F0D5-97C5-D180C12A7207}"/>
              </a:ext>
            </a:extLst>
          </p:cNvPr>
          <p:cNvSpPr txBox="1"/>
          <p:nvPr/>
        </p:nvSpPr>
        <p:spPr>
          <a:xfrm>
            <a:off x="10865408" y="3594541"/>
            <a:ext cx="1192314" cy="307777"/>
          </a:xfrm>
          <a:prstGeom prst="rect">
            <a:avLst/>
          </a:prstGeom>
          <a:noFill/>
        </p:spPr>
        <p:txBody>
          <a:bodyPr wrap="square" rtlCol="0">
            <a:spAutoFit/>
          </a:bodyPr>
          <a:lstStyle/>
          <a:p>
            <a:r>
              <a:rPr lang="en-US" sz="1400" dirty="0"/>
              <a:t>Gliding </a:t>
            </a:r>
            <a:endParaRPr lang="en-AU" sz="1400" dirty="0"/>
          </a:p>
        </p:txBody>
      </p:sp>
      <p:sp>
        <p:nvSpPr>
          <p:cNvPr id="14" name="TextBox 13">
            <a:extLst>
              <a:ext uri="{FF2B5EF4-FFF2-40B4-BE49-F238E27FC236}">
                <a16:creationId xmlns:a16="http://schemas.microsoft.com/office/drawing/2014/main" id="{ECD981F3-72EF-EDC8-F988-278E53E3C2EB}"/>
              </a:ext>
            </a:extLst>
          </p:cNvPr>
          <p:cNvSpPr txBox="1"/>
          <p:nvPr/>
        </p:nvSpPr>
        <p:spPr>
          <a:xfrm>
            <a:off x="7552090" y="6061854"/>
            <a:ext cx="1192314" cy="307777"/>
          </a:xfrm>
          <a:prstGeom prst="rect">
            <a:avLst/>
          </a:prstGeom>
          <a:noFill/>
        </p:spPr>
        <p:txBody>
          <a:bodyPr wrap="square" rtlCol="0">
            <a:spAutoFit/>
          </a:bodyPr>
          <a:lstStyle/>
          <a:p>
            <a:r>
              <a:rPr lang="en-US" sz="1400" dirty="0"/>
              <a:t>Gliding </a:t>
            </a:r>
            <a:endParaRPr lang="en-AU" sz="1400" dirty="0"/>
          </a:p>
        </p:txBody>
      </p:sp>
      <p:pic>
        <p:nvPicPr>
          <p:cNvPr id="17" name="Picture 16">
            <a:extLst>
              <a:ext uri="{FF2B5EF4-FFF2-40B4-BE49-F238E27FC236}">
                <a16:creationId xmlns:a16="http://schemas.microsoft.com/office/drawing/2014/main" id="{4652B8B9-9348-D7FC-D01D-CB3D5CC935F6}"/>
              </a:ext>
            </a:extLst>
          </p:cNvPr>
          <p:cNvPicPr>
            <a:picLocks noChangeAspect="1"/>
          </p:cNvPicPr>
          <p:nvPr/>
        </p:nvPicPr>
        <p:blipFill>
          <a:blip r:embed="rId7"/>
          <a:stretch>
            <a:fillRect/>
          </a:stretch>
        </p:blipFill>
        <p:spPr>
          <a:xfrm>
            <a:off x="10324318" y="1480459"/>
            <a:ext cx="611544" cy="178988"/>
          </a:xfrm>
          <a:prstGeom prst="rect">
            <a:avLst/>
          </a:prstGeom>
        </p:spPr>
      </p:pic>
      <p:sp>
        <p:nvSpPr>
          <p:cNvPr id="15" name="TextBox 14">
            <a:extLst>
              <a:ext uri="{FF2B5EF4-FFF2-40B4-BE49-F238E27FC236}">
                <a16:creationId xmlns:a16="http://schemas.microsoft.com/office/drawing/2014/main" id="{20A090A1-FB2A-81D4-7EB2-7E49F210EAFF}"/>
              </a:ext>
            </a:extLst>
          </p:cNvPr>
          <p:cNvSpPr txBox="1"/>
          <p:nvPr/>
        </p:nvSpPr>
        <p:spPr>
          <a:xfrm>
            <a:off x="10138622" y="1426380"/>
            <a:ext cx="1192314" cy="307777"/>
          </a:xfrm>
          <a:prstGeom prst="rect">
            <a:avLst/>
          </a:prstGeom>
          <a:noFill/>
        </p:spPr>
        <p:txBody>
          <a:bodyPr wrap="square" rtlCol="0">
            <a:spAutoFit/>
          </a:bodyPr>
          <a:lstStyle/>
          <a:p>
            <a:r>
              <a:rPr lang="en-US" sz="1400" dirty="0"/>
              <a:t>Vertebral </a:t>
            </a:r>
            <a:endParaRPr lang="en-AU" sz="1400" dirty="0"/>
          </a:p>
        </p:txBody>
      </p:sp>
      <p:sp>
        <p:nvSpPr>
          <p:cNvPr id="3" name="Action Button: Return 2">
            <a:hlinkClick r:id="rId8" action="ppaction://hlinksldjump" highlightClick="1"/>
            <a:extLst>
              <a:ext uri="{FF2B5EF4-FFF2-40B4-BE49-F238E27FC236}">
                <a16:creationId xmlns:a16="http://schemas.microsoft.com/office/drawing/2014/main" id="{AEBE1917-3611-71FA-F2A0-0912F1E3583E}"/>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71745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pic>
        <p:nvPicPr>
          <p:cNvPr id="5" name="Picture 4">
            <a:extLst>
              <a:ext uri="{FF2B5EF4-FFF2-40B4-BE49-F238E27FC236}">
                <a16:creationId xmlns:a16="http://schemas.microsoft.com/office/drawing/2014/main" id="{7B1A50A2-4219-310D-B77E-244BD196FAB3}"/>
              </a:ext>
            </a:extLst>
          </p:cNvPr>
          <p:cNvPicPr>
            <a:picLocks noChangeAspect="1"/>
          </p:cNvPicPr>
          <p:nvPr/>
        </p:nvPicPr>
        <p:blipFill>
          <a:blip r:embed="rId4"/>
          <a:stretch>
            <a:fillRect/>
          </a:stretch>
        </p:blipFill>
        <p:spPr>
          <a:xfrm>
            <a:off x="2508814" y="0"/>
            <a:ext cx="9683186" cy="6858000"/>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979204"/>
            <a:ext cx="2758698" cy="993831"/>
          </a:xfrm>
        </p:spPr>
        <p:txBody>
          <a:bodyPr>
            <a:normAutofit fontScale="90000"/>
          </a:bodyPr>
          <a:lstStyle/>
          <a:p>
            <a:r>
              <a:rPr lang="en-AU" dirty="0"/>
              <a:t>The musculoskeletal system</a:t>
            </a:r>
            <a:br>
              <a:rPr lang="en-AU" dirty="0"/>
            </a:br>
            <a:r>
              <a:rPr lang="en-US" sz="2800" dirty="0"/>
              <a:t>Joints</a:t>
            </a:r>
            <a:endParaRPr lang="en-AU" sz="2800" dirty="0"/>
          </a:p>
        </p:txBody>
      </p:sp>
      <p:pic>
        <p:nvPicPr>
          <p:cNvPr id="7" name="Picture 6">
            <a:extLst>
              <a:ext uri="{FF2B5EF4-FFF2-40B4-BE49-F238E27FC236}">
                <a16:creationId xmlns:a16="http://schemas.microsoft.com/office/drawing/2014/main" id="{E70C893A-1DB1-E6E1-B0A9-B7337E30661F}"/>
              </a:ext>
            </a:extLst>
          </p:cNvPr>
          <p:cNvPicPr>
            <a:picLocks noChangeAspect="1"/>
          </p:cNvPicPr>
          <p:nvPr/>
        </p:nvPicPr>
        <p:blipFill>
          <a:blip r:embed="rId5"/>
          <a:stretch>
            <a:fillRect/>
          </a:stretch>
        </p:blipFill>
        <p:spPr>
          <a:xfrm>
            <a:off x="9351376" y="6591738"/>
            <a:ext cx="2840624" cy="265652"/>
          </a:xfrm>
          <a:prstGeom prst="rect">
            <a:avLst/>
          </a:prstGeom>
        </p:spPr>
      </p:pic>
      <p:pic>
        <p:nvPicPr>
          <p:cNvPr id="10" name="Picture 9">
            <a:extLst>
              <a:ext uri="{FF2B5EF4-FFF2-40B4-BE49-F238E27FC236}">
                <a16:creationId xmlns:a16="http://schemas.microsoft.com/office/drawing/2014/main" id="{F1EC77E8-2E72-A25C-6C65-DCF7972A4868}"/>
              </a:ext>
            </a:extLst>
          </p:cNvPr>
          <p:cNvPicPr>
            <a:picLocks noChangeAspect="1"/>
          </p:cNvPicPr>
          <p:nvPr/>
        </p:nvPicPr>
        <p:blipFill>
          <a:blip r:embed="rId5"/>
          <a:stretch>
            <a:fillRect/>
          </a:stretch>
        </p:blipFill>
        <p:spPr>
          <a:xfrm>
            <a:off x="4927868" y="6416297"/>
            <a:ext cx="1276617" cy="440498"/>
          </a:xfrm>
          <a:prstGeom prst="rect">
            <a:avLst/>
          </a:prstGeom>
        </p:spPr>
      </p:pic>
      <p:pic>
        <p:nvPicPr>
          <p:cNvPr id="11" name="Picture 10">
            <a:extLst>
              <a:ext uri="{FF2B5EF4-FFF2-40B4-BE49-F238E27FC236}">
                <a16:creationId xmlns:a16="http://schemas.microsoft.com/office/drawing/2014/main" id="{C483B67F-F088-575E-9DC6-1EFCC5440378}"/>
              </a:ext>
            </a:extLst>
          </p:cNvPr>
          <p:cNvPicPr>
            <a:picLocks noChangeAspect="1"/>
          </p:cNvPicPr>
          <p:nvPr/>
        </p:nvPicPr>
        <p:blipFill>
          <a:blip r:embed="rId5"/>
          <a:stretch>
            <a:fillRect/>
          </a:stretch>
        </p:blipFill>
        <p:spPr>
          <a:xfrm>
            <a:off x="3235970" y="5975799"/>
            <a:ext cx="1506511" cy="440498"/>
          </a:xfrm>
          <a:prstGeom prst="rect">
            <a:avLst/>
          </a:prstGeom>
        </p:spPr>
      </p:pic>
      <p:pic>
        <p:nvPicPr>
          <p:cNvPr id="13" name="Picture 12">
            <a:extLst>
              <a:ext uri="{FF2B5EF4-FFF2-40B4-BE49-F238E27FC236}">
                <a16:creationId xmlns:a16="http://schemas.microsoft.com/office/drawing/2014/main" id="{5CB89956-FE1B-03FA-82EA-DAF33BEBD675}"/>
              </a:ext>
            </a:extLst>
          </p:cNvPr>
          <p:cNvPicPr>
            <a:picLocks noChangeAspect="1"/>
          </p:cNvPicPr>
          <p:nvPr/>
        </p:nvPicPr>
        <p:blipFill>
          <a:blip r:embed="rId6"/>
          <a:stretch>
            <a:fillRect/>
          </a:stretch>
        </p:blipFill>
        <p:spPr>
          <a:xfrm>
            <a:off x="4184452" y="5991297"/>
            <a:ext cx="609685" cy="333422"/>
          </a:xfrm>
          <a:prstGeom prst="rect">
            <a:avLst/>
          </a:prstGeom>
        </p:spPr>
      </p:pic>
      <p:pic>
        <p:nvPicPr>
          <p:cNvPr id="14" name="Picture 13">
            <a:extLst>
              <a:ext uri="{FF2B5EF4-FFF2-40B4-BE49-F238E27FC236}">
                <a16:creationId xmlns:a16="http://schemas.microsoft.com/office/drawing/2014/main" id="{6631C92D-ED3A-BE26-AC33-4C0D298C9DFD}"/>
              </a:ext>
            </a:extLst>
          </p:cNvPr>
          <p:cNvPicPr>
            <a:picLocks noChangeAspect="1"/>
          </p:cNvPicPr>
          <p:nvPr/>
        </p:nvPicPr>
        <p:blipFill>
          <a:blip r:embed="rId5"/>
          <a:stretch>
            <a:fillRect/>
          </a:stretch>
        </p:blipFill>
        <p:spPr>
          <a:xfrm>
            <a:off x="2597661" y="5975799"/>
            <a:ext cx="1276617" cy="440498"/>
          </a:xfrm>
          <a:prstGeom prst="rect">
            <a:avLst/>
          </a:prstGeom>
        </p:spPr>
      </p:pic>
      <p:pic>
        <p:nvPicPr>
          <p:cNvPr id="15" name="Picture 14">
            <a:extLst>
              <a:ext uri="{FF2B5EF4-FFF2-40B4-BE49-F238E27FC236}">
                <a16:creationId xmlns:a16="http://schemas.microsoft.com/office/drawing/2014/main" id="{65EE6A1F-7F1B-3EE1-F08D-B264ABE4F210}"/>
              </a:ext>
            </a:extLst>
          </p:cNvPr>
          <p:cNvPicPr>
            <a:picLocks noChangeAspect="1"/>
          </p:cNvPicPr>
          <p:nvPr/>
        </p:nvPicPr>
        <p:blipFill>
          <a:blip r:embed="rId5"/>
          <a:stretch>
            <a:fillRect/>
          </a:stretch>
        </p:blipFill>
        <p:spPr>
          <a:xfrm>
            <a:off x="2941409" y="5397434"/>
            <a:ext cx="1506511" cy="440498"/>
          </a:xfrm>
          <a:prstGeom prst="rect">
            <a:avLst/>
          </a:prstGeom>
        </p:spPr>
      </p:pic>
      <p:sp>
        <p:nvSpPr>
          <p:cNvPr id="16" name="TextBox 15">
            <a:extLst>
              <a:ext uri="{FF2B5EF4-FFF2-40B4-BE49-F238E27FC236}">
                <a16:creationId xmlns:a16="http://schemas.microsoft.com/office/drawing/2014/main" id="{44C24116-412E-8968-E445-699CA930D7B1}"/>
              </a:ext>
            </a:extLst>
          </p:cNvPr>
          <p:cNvSpPr txBox="1"/>
          <p:nvPr/>
        </p:nvSpPr>
        <p:spPr>
          <a:xfrm>
            <a:off x="3257928" y="5411522"/>
            <a:ext cx="1276617" cy="400110"/>
          </a:xfrm>
          <a:prstGeom prst="rect">
            <a:avLst/>
          </a:prstGeom>
          <a:noFill/>
        </p:spPr>
        <p:txBody>
          <a:bodyPr wrap="square" rtlCol="0">
            <a:spAutoFit/>
          </a:bodyPr>
          <a:lstStyle/>
          <a:p>
            <a:r>
              <a:rPr lang="en-US" sz="2000" dirty="0">
                <a:solidFill>
                  <a:schemeClr val="tx1">
                    <a:lumMod val="85000"/>
                    <a:lumOff val="15000"/>
                  </a:schemeClr>
                </a:solidFill>
              </a:rPr>
              <a:t>Superficial</a:t>
            </a:r>
            <a:endParaRPr lang="en-AU" sz="2000" dirty="0">
              <a:solidFill>
                <a:schemeClr val="tx1">
                  <a:lumMod val="85000"/>
                  <a:lumOff val="15000"/>
                </a:schemeClr>
              </a:solidFill>
            </a:endParaRPr>
          </a:p>
        </p:txBody>
      </p:sp>
      <p:pic>
        <p:nvPicPr>
          <p:cNvPr id="17" name="Picture 16">
            <a:extLst>
              <a:ext uri="{FF2B5EF4-FFF2-40B4-BE49-F238E27FC236}">
                <a16:creationId xmlns:a16="http://schemas.microsoft.com/office/drawing/2014/main" id="{05BB521C-80B9-FB19-D895-4F240EE6C2EC}"/>
              </a:ext>
            </a:extLst>
          </p:cNvPr>
          <p:cNvPicPr>
            <a:picLocks noChangeAspect="1"/>
          </p:cNvPicPr>
          <p:nvPr/>
        </p:nvPicPr>
        <p:blipFill>
          <a:blip r:embed="rId5"/>
          <a:stretch>
            <a:fillRect/>
          </a:stretch>
        </p:blipFill>
        <p:spPr>
          <a:xfrm>
            <a:off x="5369275" y="4190910"/>
            <a:ext cx="613072" cy="440498"/>
          </a:xfrm>
          <a:prstGeom prst="rect">
            <a:avLst/>
          </a:prstGeom>
        </p:spPr>
      </p:pic>
      <p:sp>
        <p:nvSpPr>
          <p:cNvPr id="18" name="TextBox 17">
            <a:extLst>
              <a:ext uri="{FF2B5EF4-FFF2-40B4-BE49-F238E27FC236}">
                <a16:creationId xmlns:a16="http://schemas.microsoft.com/office/drawing/2014/main" id="{58955D40-A634-9522-6918-23B1668BD16F}"/>
              </a:ext>
            </a:extLst>
          </p:cNvPr>
          <p:cNvSpPr txBox="1"/>
          <p:nvPr/>
        </p:nvSpPr>
        <p:spPr>
          <a:xfrm>
            <a:off x="5353777" y="4262325"/>
            <a:ext cx="1276617" cy="400110"/>
          </a:xfrm>
          <a:prstGeom prst="rect">
            <a:avLst/>
          </a:prstGeom>
          <a:noFill/>
        </p:spPr>
        <p:txBody>
          <a:bodyPr wrap="square" rtlCol="0">
            <a:spAutoFit/>
          </a:bodyPr>
          <a:lstStyle/>
          <a:p>
            <a:r>
              <a:rPr lang="en-US" sz="2000" dirty="0">
                <a:solidFill>
                  <a:schemeClr val="tx1">
                    <a:lumMod val="85000"/>
                    <a:lumOff val="15000"/>
                  </a:schemeClr>
                </a:solidFill>
              </a:rPr>
              <a:t>pad</a:t>
            </a:r>
            <a:endParaRPr lang="en-AU" sz="2000" dirty="0">
              <a:solidFill>
                <a:schemeClr val="tx1">
                  <a:lumMod val="85000"/>
                  <a:lumOff val="15000"/>
                </a:schemeClr>
              </a:solidFill>
            </a:endParaRPr>
          </a:p>
        </p:txBody>
      </p:sp>
      <p:pic>
        <p:nvPicPr>
          <p:cNvPr id="19" name="Picture 18">
            <a:extLst>
              <a:ext uri="{FF2B5EF4-FFF2-40B4-BE49-F238E27FC236}">
                <a16:creationId xmlns:a16="http://schemas.microsoft.com/office/drawing/2014/main" id="{B6AE15CB-08C0-D75A-ABA2-A48242C47ED7}"/>
              </a:ext>
            </a:extLst>
          </p:cNvPr>
          <p:cNvPicPr>
            <a:picLocks noChangeAspect="1"/>
          </p:cNvPicPr>
          <p:nvPr/>
        </p:nvPicPr>
        <p:blipFill>
          <a:blip r:embed="rId5"/>
          <a:stretch>
            <a:fillRect/>
          </a:stretch>
        </p:blipFill>
        <p:spPr>
          <a:xfrm>
            <a:off x="2647944" y="2045014"/>
            <a:ext cx="1506511" cy="440498"/>
          </a:xfrm>
          <a:prstGeom prst="rect">
            <a:avLst/>
          </a:prstGeom>
        </p:spPr>
      </p:pic>
      <p:pic>
        <p:nvPicPr>
          <p:cNvPr id="22" name="Picture 21">
            <a:extLst>
              <a:ext uri="{FF2B5EF4-FFF2-40B4-BE49-F238E27FC236}">
                <a16:creationId xmlns:a16="http://schemas.microsoft.com/office/drawing/2014/main" id="{7B0495D5-C3F4-6162-A6FC-E4C156A1DAC6}"/>
              </a:ext>
            </a:extLst>
          </p:cNvPr>
          <p:cNvPicPr>
            <a:picLocks noChangeAspect="1"/>
          </p:cNvPicPr>
          <p:nvPr/>
        </p:nvPicPr>
        <p:blipFill>
          <a:blip r:embed="rId5"/>
          <a:stretch>
            <a:fillRect/>
          </a:stretch>
        </p:blipFill>
        <p:spPr>
          <a:xfrm>
            <a:off x="3257928" y="1426261"/>
            <a:ext cx="2367957" cy="440498"/>
          </a:xfrm>
          <a:prstGeom prst="rect">
            <a:avLst/>
          </a:prstGeom>
        </p:spPr>
      </p:pic>
      <p:pic>
        <p:nvPicPr>
          <p:cNvPr id="21" name="Picture 20">
            <a:extLst>
              <a:ext uri="{FF2B5EF4-FFF2-40B4-BE49-F238E27FC236}">
                <a16:creationId xmlns:a16="http://schemas.microsoft.com/office/drawing/2014/main" id="{3BF8E115-729A-A409-9F95-EFD22A670EDE}"/>
              </a:ext>
            </a:extLst>
          </p:cNvPr>
          <p:cNvPicPr>
            <a:picLocks noChangeAspect="1"/>
          </p:cNvPicPr>
          <p:nvPr/>
        </p:nvPicPr>
        <p:blipFill>
          <a:blip r:embed="rId7"/>
          <a:stretch>
            <a:fillRect/>
          </a:stretch>
        </p:blipFill>
        <p:spPr>
          <a:xfrm>
            <a:off x="4219515" y="1544349"/>
            <a:ext cx="1400370" cy="238158"/>
          </a:xfrm>
          <a:prstGeom prst="rect">
            <a:avLst/>
          </a:prstGeom>
        </p:spPr>
      </p:pic>
      <p:pic>
        <p:nvPicPr>
          <p:cNvPr id="23" name="Picture 22">
            <a:extLst>
              <a:ext uri="{FF2B5EF4-FFF2-40B4-BE49-F238E27FC236}">
                <a16:creationId xmlns:a16="http://schemas.microsoft.com/office/drawing/2014/main" id="{E14E8D2E-770F-2059-C5A2-5B153175AF39}"/>
              </a:ext>
            </a:extLst>
          </p:cNvPr>
          <p:cNvPicPr>
            <a:picLocks noChangeAspect="1"/>
          </p:cNvPicPr>
          <p:nvPr/>
        </p:nvPicPr>
        <p:blipFill>
          <a:blip r:embed="rId5"/>
          <a:stretch>
            <a:fillRect/>
          </a:stretch>
        </p:blipFill>
        <p:spPr>
          <a:xfrm>
            <a:off x="9044877" y="5811632"/>
            <a:ext cx="888797" cy="440498"/>
          </a:xfrm>
          <a:prstGeom prst="rect">
            <a:avLst/>
          </a:prstGeom>
        </p:spPr>
      </p:pic>
      <p:pic>
        <p:nvPicPr>
          <p:cNvPr id="26" name="Picture 25">
            <a:extLst>
              <a:ext uri="{FF2B5EF4-FFF2-40B4-BE49-F238E27FC236}">
                <a16:creationId xmlns:a16="http://schemas.microsoft.com/office/drawing/2014/main" id="{0CB347FC-17B3-4F3A-67C9-A8AE30B74B6A}"/>
              </a:ext>
            </a:extLst>
          </p:cNvPr>
          <p:cNvPicPr>
            <a:picLocks noChangeAspect="1"/>
          </p:cNvPicPr>
          <p:nvPr/>
        </p:nvPicPr>
        <p:blipFill>
          <a:blip r:embed="rId8"/>
          <a:stretch>
            <a:fillRect/>
          </a:stretch>
        </p:blipFill>
        <p:spPr>
          <a:xfrm>
            <a:off x="10181383" y="1948204"/>
            <a:ext cx="822413" cy="396521"/>
          </a:xfrm>
          <a:prstGeom prst="rect">
            <a:avLst/>
          </a:prstGeom>
        </p:spPr>
      </p:pic>
      <p:pic>
        <p:nvPicPr>
          <p:cNvPr id="27" name="Picture 26">
            <a:extLst>
              <a:ext uri="{FF2B5EF4-FFF2-40B4-BE49-F238E27FC236}">
                <a16:creationId xmlns:a16="http://schemas.microsoft.com/office/drawing/2014/main" id="{B994DA06-1D18-4C9A-177C-B8758702C646}"/>
              </a:ext>
            </a:extLst>
          </p:cNvPr>
          <p:cNvPicPr>
            <a:picLocks noChangeAspect="1"/>
          </p:cNvPicPr>
          <p:nvPr/>
        </p:nvPicPr>
        <p:blipFill>
          <a:blip r:embed="rId5"/>
          <a:stretch>
            <a:fillRect/>
          </a:stretch>
        </p:blipFill>
        <p:spPr>
          <a:xfrm>
            <a:off x="3803597" y="3198642"/>
            <a:ext cx="1276617" cy="440498"/>
          </a:xfrm>
          <a:prstGeom prst="rect">
            <a:avLst/>
          </a:prstGeom>
        </p:spPr>
      </p:pic>
      <p:sp>
        <p:nvSpPr>
          <p:cNvPr id="28" name="TextBox 27">
            <a:extLst>
              <a:ext uri="{FF2B5EF4-FFF2-40B4-BE49-F238E27FC236}">
                <a16:creationId xmlns:a16="http://schemas.microsoft.com/office/drawing/2014/main" id="{EDF2EB60-DAAB-5F14-CBDC-1A789E9AEC03}"/>
              </a:ext>
            </a:extLst>
          </p:cNvPr>
          <p:cNvSpPr txBox="1"/>
          <p:nvPr/>
        </p:nvSpPr>
        <p:spPr>
          <a:xfrm>
            <a:off x="4505517" y="3142358"/>
            <a:ext cx="1276617" cy="400110"/>
          </a:xfrm>
          <a:prstGeom prst="rect">
            <a:avLst/>
          </a:prstGeom>
          <a:noFill/>
        </p:spPr>
        <p:txBody>
          <a:bodyPr wrap="square" rtlCol="0">
            <a:spAutoFit/>
          </a:bodyPr>
          <a:lstStyle/>
          <a:p>
            <a:r>
              <a:rPr lang="en-US" sz="2000" dirty="0">
                <a:solidFill>
                  <a:schemeClr val="tx1">
                    <a:lumMod val="85000"/>
                    <a:lumOff val="15000"/>
                  </a:schemeClr>
                </a:solidFill>
              </a:rPr>
              <a:t>Joint</a:t>
            </a:r>
            <a:endParaRPr lang="en-AU" sz="2000" dirty="0">
              <a:solidFill>
                <a:schemeClr val="tx1">
                  <a:lumMod val="85000"/>
                  <a:lumOff val="15000"/>
                </a:schemeClr>
              </a:solidFill>
            </a:endParaRPr>
          </a:p>
        </p:txBody>
      </p:sp>
      <p:pic>
        <p:nvPicPr>
          <p:cNvPr id="31" name="Picture 30">
            <a:extLst>
              <a:ext uri="{FF2B5EF4-FFF2-40B4-BE49-F238E27FC236}">
                <a16:creationId xmlns:a16="http://schemas.microsoft.com/office/drawing/2014/main" id="{F0FD831B-5929-9345-1395-B6752E30AEB8}"/>
              </a:ext>
            </a:extLst>
          </p:cNvPr>
          <p:cNvPicPr>
            <a:picLocks noChangeAspect="1"/>
          </p:cNvPicPr>
          <p:nvPr/>
        </p:nvPicPr>
        <p:blipFill>
          <a:blip r:embed="rId5"/>
          <a:stretch>
            <a:fillRect/>
          </a:stretch>
        </p:blipFill>
        <p:spPr>
          <a:xfrm>
            <a:off x="4188017" y="29974"/>
            <a:ext cx="1276617" cy="440498"/>
          </a:xfrm>
          <a:prstGeom prst="rect">
            <a:avLst/>
          </a:prstGeom>
        </p:spPr>
      </p:pic>
      <p:pic>
        <p:nvPicPr>
          <p:cNvPr id="30" name="Picture 29">
            <a:extLst>
              <a:ext uri="{FF2B5EF4-FFF2-40B4-BE49-F238E27FC236}">
                <a16:creationId xmlns:a16="http://schemas.microsoft.com/office/drawing/2014/main" id="{3660AF71-79A0-753C-20DD-C0C488D834A5}"/>
              </a:ext>
            </a:extLst>
          </p:cNvPr>
          <p:cNvPicPr>
            <a:picLocks noChangeAspect="1"/>
          </p:cNvPicPr>
          <p:nvPr/>
        </p:nvPicPr>
        <p:blipFill>
          <a:blip r:embed="rId9"/>
          <a:stretch>
            <a:fillRect/>
          </a:stretch>
        </p:blipFill>
        <p:spPr>
          <a:xfrm>
            <a:off x="4762816" y="28769"/>
            <a:ext cx="2038635" cy="323895"/>
          </a:xfrm>
          <a:prstGeom prst="rect">
            <a:avLst/>
          </a:prstGeom>
        </p:spPr>
      </p:pic>
      <p:pic>
        <p:nvPicPr>
          <p:cNvPr id="33" name="Picture 32">
            <a:extLst>
              <a:ext uri="{FF2B5EF4-FFF2-40B4-BE49-F238E27FC236}">
                <a16:creationId xmlns:a16="http://schemas.microsoft.com/office/drawing/2014/main" id="{F7024665-6DFC-6A57-BCC1-79AA960E4696}"/>
              </a:ext>
            </a:extLst>
          </p:cNvPr>
          <p:cNvPicPr>
            <a:picLocks noChangeAspect="1"/>
          </p:cNvPicPr>
          <p:nvPr/>
        </p:nvPicPr>
        <p:blipFill>
          <a:blip r:embed="rId10"/>
          <a:stretch>
            <a:fillRect/>
          </a:stretch>
        </p:blipFill>
        <p:spPr>
          <a:xfrm>
            <a:off x="8056324" y="1025741"/>
            <a:ext cx="114316" cy="161948"/>
          </a:xfrm>
          <a:prstGeom prst="rect">
            <a:avLst/>
          </a:prstGeom>
        </p:spPr>
      </p:pic>
      <p:pic>
        <p:nvPicPr>
          <p:cNvPr id="35" name="Picture 34">
            <a:extLst>
              <a:ext uri="{FF2B5EF4-FFF2-40B4-BE49-F238E27FC236}">
                <a16:creationId xmlns:a16="http://schemas.microsoft.com/office/drawing/2014/main" id="{DC081C34-A551-B3F6-FCF1-F1145502A8EF}"/>
              </a:ext>
            </a:extLst>
          </p:cNvPr>
          <p:cNvPicPr>
            <a:picLocks noChangeAspect="1"/>
          </p:cNvPicPr>
          <p:nvPr/>
        </p:nvPicPr>
        <p:blipFill>
          <a:blip r:embed="rId11"/>
          <a:stretch>
            <a:fillRect/>
          </a:stretch>
        </p:blipFill>
        <p:spPr>
          <a:xfrm rot="878518">
            <a:off x="8152715" y="1180408"/>
            <a:ext cx="66684" cy="142895"/>
          </a:xfrm>
          <a:prstGeom prst="rect">
            <a:avLst/>
          </a:prstGeom>
        </p:spPr>
      </p:pic>
      <p:pic>
        <p:nvPicPr>
          <p:cNvPr id="37" name="Picture 36">
            <a:extLst>
              <a:ext uri="{FF2B5EF4-FFF2-40B4-BE49-F238E27FC236}">
                <a16:creationId xmlns:a16="http://schemas.microsoft.com/office/drawing/2014/main" id="{FC7042D2-F4FF-29E5-97E5-1FE52882D01F}"/>
              </a:ext>
            </a:extLst>
          </p:cNvPr>
          <p:cNvPicPr>
            <a:picLocks noChangeAspect="1"/>
          </p:cNvPicPr>
          <p:nvPr/>
        </p:nvPicPr>
        <p:blipFill>
          <a:blip r:embed="rId12"/>
          <a:stretch>
            <a:fillRect/>
          </a:stretch>
        </p:blipFill>
        <p:spPr>
          <a:xfrm>
            <a:off x="8235261" y="1180184"/>
            <a:ext cx="104790" cy="114316"/>
          </a:xfrm>
          <a:prstGeom prst="rect">
            <a:avLst/>
          </a:prstGeom>
        </p:spPr>
      </p:pic>
      <p:cxnSp>
        <p:nvCxnSpPr>
          <p:cNvPr id="39" name="Straight Connector 38">
            <a:extLst>
              <a:ext uri="{FF2B5EF4-FFF2-40B4-BE49-F238E27FC236}">
                <a16:creationId xmlns:a16="http://schemas.microsoft.com/office/drawing/2014/main" id="{FE7FCFB4-66FE-AA06-43ED-BCA639C905D3}"/>
              </a:ext>
            </a:extLst>
          </p:cNvPr>
          <p:cNvCxnSpPr>
            <a:cxnSpLocks/>
          </p:cNvCxnSpPr>
          <p:nvPr/>
        </p:nvCxnSpPr>
        <p:spPr>
          <a:xfrm>
            <a:off x="4219515" y="3542468"/>
            <a:ext cx="2674575" cy="78212"/>
          </a:xfrm>
          <a:prstGeom prst="line">
            <a:avLst/>
          </a:prstGeom>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BB68D734-C0AF-09B0-5C2C-905090F88C64}"/>
              </a:ext>
            </a:extLst>
          </p:cNvPr>
          <p:cNvSpPr txBox="1"/>
          <p:nvPr/>
        </p:nvSpPr>
        <p:spPr>
          <a:xfrm>
            <a:off x="2787263" y="3335605"/>
            <a:ext cx="1527593" cy="400110"/>
          </a:xfrm>
          <a:prstGeom prst="rect">
            <a:avLst/>
          </a:prstGeom>
          <a:noFill/>
        </p:spPr>
        <p:txBody>
          <a:bodyPr wrap="square" rtlCol="0">
            <a:spAutoFit/>
          </a:bodyPr>
          <a:lstStyle/>
          <a:p>
            <a:r>
              <a:rPr lang="en-US" sz="2000" dirty="0">
                <a:solidFill>
                  <a:schemeClr val="tx1">
                    <a:lumMod val="85000"/>
                    <a:lumOff val="15000"/>
                  </a:schemeClr>
                </a:solidFill>
              </a:rPr>
              <a:t>Joint capsule</a:t>
            </a:r>
            <a:endParaRPr lang="en-AU" sz="2000" dirty="0">
              <a:solidFill>
                <a:schemeClr val="tx1">
                  <a:lumMod val="85000"/>
                  <a:lumOff val="15000"/>
                </a:schemeClr>
              </a:solidFill>
            </a:endParaRPr>
          </a:p>
        </p:txBody>
      </p:sp>
      <p:sp>
        <p:nvSpPr>
          <p:cNvPr id="43" name="TextBox 42">
            <a:extLst>
              <a:ext uri="{FF2B5EF4-FFF2-40B4-BE49-F238E27FC236}">
                <a16:creationId xmlns:a16="http://schemas.microsoft.com/office/drawing/2014/main" id="{A76FBD70-121C-3840-E6B0-60DD8342F085}"/>
              </a:ext>
            </a:extLst>
          </p:cNvPr>
          <p:cNvSpPr txBox="1"/>
          <p:nvPr/>
        </p:nvSpPr>
        <p:spPr>
          <a:xfrm>
            <a:off x="0" y="3335605"/>
            <a:ext cx="2596602" cy="369332"/>
          </a:xfrm>
          <a:prstGeom prst="rect">
            <a:avLst/>
          </a:prstGeom>
          <a:noFill/>
        </p:spPr>
        <p:txBody>
          <a:bodyPr wrap="square" rtlCol="0">
            <a:spAutoFit/>
          </a:bodyPr>
          <a:lstStyle/>
          <a:p>
            <a:r>
              <a:rPr lang="en-US" b="1" dirty="0"/>
              <a:t>Anatomy of knee joint</a:t>
            </a:r>
            <a:endParaRPr lang="en-AU" b="1" dirty="0"/>
          </a:p>
        </p:txBody>
      </p:sp>
      <p:sp>
        <p:nvSpPr>
          <p:cNvPr id="3" name="Action Button: Return 2">
            <a:hlinkClick r:id="rId13" action="ppaction://hlinksldjump" highlightClick="1"/>
            <a:extLst>
              <a:ext uri="{FF2B5EF4-FFF2-40B4-BE49-F238E27FC236}">
                <a16:creationId xmlns:a16="http://schemas.microsoft.com/office/drawing/2014/main" id="{9CA0F72C-1329-E2EE-FBB5-EE775CCE9531}"/>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70026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20486" name="Picture 6" descr="Illustration of a compressed median nerve in the carpal tunnel">
            <a:extLst>
              <a:ext uri="{FF2B5EF4-FFF2-40B4-BE49-F238E27FC236}">
                <a16:creationId xmlns:a16="http://schemas.microsoft.com/office/drawing/2014/main" id="{B31B75DE-9CF3-5D86-514C-90606D9AFD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48724" y="2431560"/>
            <a:ext cx="2843276" cy="19144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4"/>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592561" y="0"/>
            <a:ext cx="5973009" cy="1191986"/>
          </a:xfrm>
        </p:spPr>
        <p:txBody>
          <a:bodyPr>
            <a:normAutofit fontScale="90000"/>
          </a:bodyPr>
          <a:lstStyle/>
          <a:p>
            <a:r>
              <a:rPr lang="en-AU" dirty="0"/>
              <a:t>The musculoskeletal system</a:t>
            </a:r>
            <a:br>
              <a:rPr lang="en-AU" dirty="0"/>
            </a:br>
            <a:r>
              <a:rPr lang="en-US" sz="2800" dirty="0"/>
              <a:t>Disorders of the Skeletal System</a:t>
            </a:r>
            <a:endParaRPr lang="en-AU" sz="28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1" y="1015759"/>
            <a:ext cx="9056915" cy="7201972"/>
          </a:xfrm>
          <a:prstGeom prst="rect">
            <a:avLst/>
          </a:prstGeom>
          <a:noFill/>
        </p:spPr>
        <p:txBody>
          <a:bodyPr wrap="square">
            <a:spAutoFit/>
          </a:bodyPr>
          <a:lstStyle/>
          <a:p>
            <a:pPr marL="342900" indent="-342900">
              <a:buFont typeface="Wingdings" panose="05000000000000000000" pitchFamily="2" charset="2"/>
              <a:buChar char="q"/>
            </a:pPr>
            <a:r>
              <a:rPr lang="en-US" sz="2200" dirty="0"/>
              <a:t>Risk factors for musculoskeletal disorders include age, occupation, activity level, lifestyle, and family history.</a:t>
            </a:r>
          </a:p>
          <a:p>
            <a:pPr marL="342900" indent="-342900">
              <a:buFont typeface="Wingdings" panose="05000000000000000000" pitchFamily="2" charset="2"/>
              <a:buChar char="q"/>
            </a:pPr>
            <a:r>
              <a:rPr lang="en-US" sz="2200" dirty="0"/>
              <a:t>Certain activities like repetitive motions, heavy lifting, or prolonged sitting can contribute to musculoskeletal issues.</a:t>
            </a:r>
          </a:p>
          <a:p>
            <a:pPr marL="342900" indent="-342900">
              <a:buFont typeface="Wingdings" panose="05000000000000000000" pitchFamily="2" charset="2"/>
              <a:buChar char="q"/>
            </a:pPr>
            <a:r>
              <a:rPr lang="en-US" sz="2200" dirty="0"/>
              <a:t>Common musculoskeletal disorders:</a:t>
            </a:r>
          </a:p>
          <a:p>
            <a:pPr marL="342900" indent="-342900">
              <a:buFont typeface="Arial" panose="020B0604020202020204" pitchFamily="34" charset="0"/>
              <a:buChar char="•"/>
            </a:pPr>
            <a:r>
              <a:rPr lang="en-US" sz="2200" b="1" dirty="0"/>
              <a:t>Arthritis</a:t>
            </a:r>
            <a:r>
              <a:rPr lang="en-US" sz="2200" dirty="0"/>
              <a:t>: Joints deteriorate over time, leading to swelling, pain, and reduced mobility. Rheumatoid arthritis involves chronic inflammation due to the immune system attacking joint tissues.</a:t>
            </a:r>
          </a:p>
          <a:p>
            <a:pPr marL="342900" indent="-342900">
              <a:buFont typeface="Arial" panose="020B0604020202020204" pitchFamily="34" charset="0"/>
              <a:buChar char="•"/>
            </a:pPr>
            <a:r>
              <a:rPr lang="en-US" sz="2200" b="1" dirty="0"/>
              <a:t>Osteoporosis</a:t>
            </a:r>
            <a:r>
              <a:rPr lang="en-US" sz="2200" dirty="0"/>
              <a:t>: Calcium loss from bones leads to </a:t>
            </a:r>
            <a:r>
              <a:rPr lang="en-US" sz="2200" b="1" dirty="0"/>
              <a:t>decreased density </a:t>
            </a:r>
            <a:r>
              <a:rPr lang="en-US" sz="2200" dirty="0"/>
              <a:t>and increased fracture risk, particularly in postmenopausal women.</a:t>
            </a:r>
          </a:p>
          <a:p>
            <a:pPr marL="342900" indent="-342900">
              <a:buFont typeface="Arial" panose="020B0604020202020204" pitchFamily="34" charset="0"/>
              <a:buChar char="•"/>
            </a:pPr>
            <a:r>
              <a:rPr lang="en-US" sz="2200" b="1" dirty="0"/>
              <a:t>Carpal tunnel syndrome</a:t>
            </a:r>
            <a:r>
              <a:rPr lang="en-US" sz="2200" dirty="0"/>
              <a:t>: Repetitive wrist flexion causes tingling, pain, and weakness due to nerve compression in the wrist.</a:t>
            </a:r>
          </a:p>
          <a:p>
            <a:pPr marL="342900" indent="-342900">
              <a:buFont typeface="Arial" panose="020B0604020202020204" pitchFamily="34" charset="0"/>
              <a:buChar char="•"/>
            </a:pPr>
            <a:r>
              <a:rPr lang="en-US" sz="2200" b="1" dirty="0"/>
              <a:t>Bursitis</a:t>
            </a:r>
            <a:r>
              <a:rPr lang="en-US" sz="2200" dirty="0"/>
              <a:t>: </a:t>
            </a:r>
            <a:r>
              <a:rPr lang="en-US" sz="2200" b="1" dirty="0"/>
              <a:t>Inflammation</a:t>
            </a:r>
            <a:r>
              <a:rPr lang="en-US" sz="2200" dirty="0"/>
              <a:t> of fluid-filled pockets (</a:t>
            </a:r>
            <a:r>
              <a:rPr lang="en-US" sz="2200" b="1" dirty="0"/>
              <a:t>bursae</a:t>
            </a:r>
            <a:r>
              <a:rPr lang="en-US" sz="2200" dirty="0"/>
              <a:t>) in joints results in pain and immobility.</a:t>
            </a:r>
          </a:p>
          <a:p>
            <a:pPr marL="342900" indent="-342900">
              <a:buFont typeface="Arial" panose="020B0604020202020204" pitchFamily="34" charset="0"/>
              <a:buChar char="•"/>
            </a:pPr>
            <a:r>
              <a:rPr lang="en-US" sz="2200" b="1" dirty="0"/>
              <a:t>Fractures</a:t>
            </a:r>
            <a:r>
              <a:rPr lang="en-US" sz="2200" dirty="0"/>
              <a:t> (broken bones): Bone structure is disrupted due to excessive force, causing pain, loss of function, and potential bleeding and injury.</a:t>
            </a:r>
          </a:p>
          <a:p>
            <a:pPr marL="342900" indent="-342900">
              <a:buFont typeface="Wingdings" panose="05000000000000000000" pitchFamily="2" charset="2"/>
              <a:buChar char="q"/>
            </a:pPr>
            <a:endParaRPr lang="en-US" sz="2200" dirty="0"/>
          </a:p>
          <a:p>
            <a:pPr marL="342900" indent="-342900">
              <a:buFont typeface="Wingdings" panose="05000000000000000000" pitchFamily="2" charset="2"/>
              <a:buChar char="q"/>
            </a:pPr>
            <a:endParaRPr lang="en-US" sz="2200" dirty="0"/>
          </a:p>
          <a:p>
            <a:pPr marL="342900" indent="-342900">
              <a:buFont typeface="Wingdings" panose="05000000000000000000" pitchFamily="2" charset="2"/>
              <a:buChar char="q"/>
            </a:pPr>
            <a:endParaRPr lang="en-US" sz="2200" dirty="0"/>
          </a:p>
          <a:p>
            <a:pPr marL="342900" indent="-342900">
              <a:buFont typeface="Wingdings" panose="05000000000000000000" pitchFamily="2" charset="2"/>
              <a:buChar char="q"/>
            </a:pPr>
            <a:endParaRPr lang="en-US" sz="2200" dirty="0"/>
          </a:p>
          <a:p>
            <a:pPr marL="342900" indent="-342900">
              <a:buFont typeface="Wingdings" panose="05000000000000000000" pitchFamily="2" charset="2"/>
              <a:buChar char="q"/>
            </a:pPr>
            <a:endParaRPr lang="en-US" sz="2200" dirty="0"/>
          </a:p>
        </p:txBody>
      </p:sp>
      <p:pic>
        <p:nvPicPr>
          <p:cNvPr id="7" name="Picture 6">
            <a:extLst>
              <a:ext uri="{FF2B5EF4-FFF2-40B4-BE49-F238E27FC236}">
                <a16:creationId xmlns:a16="http://schemas.microsoft.com/office/drawing/2014/main" id="{2DA8D0D0-9C40-BBBF-DA65-0DE2CA6471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7052" y="4244367"/>
            <a:ext cx="3015990" cy="2377540"/>
          </a:xfrm>
          <a:prstGeom prst="rect">
            <a:avLst/>
          </a:prstGeom>
        </p:spPr>
      </p:pic>
      <p:pic>
        <p:nvPicPr>
          <p:cNvPr id="5" name="Picture 4">
            <a:extLst>
              <a:ext uri="{FF2B5EF4-FFF2-40B4-BE49-F238E27FC236}">
                <a16:creationId xmlns:a16="http://schemas.microsoft.com/office/drawing/2014/main" id="{084C5DCA-EABF-526D-70CE-8E4FFC86A8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76010" y="14514"/>
            <a:ext cx="3015990" cy="2554782"/>
          </a:xfrm>
          <a:prstGeom prst="rect">
            <a:avLst/>
          </a:prstGeom>
        </p:spPr>
      </p:pic>
      <p:sp>
        <p:nvSpPr>
          <p:cNvPr id="3" name="Action Button: Return 2">
            <a:hlinkClick r:id="rId7" action="ppaction://hlinksldjump" highlightClick="1"/>
            <a:extLst>
              <a:ext uri="{FF2B5EF4-FFF2-40B4-BE49-F238E27FC236}">
                <a16:creationId xmlns:a16="http://schemas.microsoft.com/office/drawing/2014/main" id="{A7E60E31-17E3-B506-E90E-930AF4DFA15E}"/>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6972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935A-3A2B-4B02-E13D-FF9A3704C7EF}"/>
              </a:ext>
            </a:extLst>
          </p:cNvPr>
          <p:cNvSpPr>
            <a:spLocks noGrp="1"/>
          </p:cNvSpPr>
          <p:nvPr>
            <p:ph type="title"/>
          </p:nvPr>
        </p:nvSpPr>
        <p:spPr>
          <a:xfrm>
            <a:off x="1074989" y="0"/>
            <a:ext cx="10364451" cy="1163788"/>
          </a:xfrm>
        </p:spPr>
        <p:txBody>
          <a:bodyPr/>
          <a:lstStyle/>
          <a:p>
            <a:r>
              <a:rPr lang="en-AU" dirty="0"/>
              <a:t>Recognise healthy body systems</a:t>
            </a:r>
            <a:br>
              <a:rPr lang="en-AU" dirty="0"/>
            </a:br>
            <a:r>
              <a:rPr lang="en-AU" dirty="0"/>
              <a:t>workbook activities</a:t>
            </a:r>
          </a:p>
        </p:txBody>
      </p:sp>
      <p:sp>
        <p:nvSpPr>
          <p:cNvPr id="4" name="TextBox 3">
            <a:extLst>
              <a:ext uri="{FF2B5EF4-FFF2-40B4-BE49-F238E27FC236}">
                <a16:creationId xmlns:a16="http://schemas.microsoft.com/office/drawing/2014/main" id="{FF1C7776-E8F8-D7A3-EFF3-F31292D177CC}"/>
              </a:ext>
            </a:extLst>
          </p:cNvPr>
          <p:cNvSpPr txBox="1"/>
          <p:nvPr/>
        </p:nvSpPr>
        <p:spPr>
          <a:xfrm>
            <a:off x="6257215" y="2373351"/>
            <a:ext cx="5825671" cy="3970318"/>
          </a:xfrm>
          <a:prstGeom prst="rect">
            <a:avLst/>
          </a:prstGeom>
          <a:noFill/>
        </p:spPr>
        <p:txBody>
          <a:bodyPr wrap="square">
            <a:spAutoFit/>
          </a:bodyPr>
          <a:lstStyle/>
          <a:p>
            <a:r>
              <a:rPr lang="en-US" sz="2800" dirty="0"/>
              <a:t>8. </a:t>
            </a:r>
            <a:r>
              <a:rPr lang="en-US" sz="2800" dirty="0">
                <a:hlinkClick r:id="rId2" action="ppaction://hlinksldjump"/>
              </a:rPr>
              <a:t>Name that bone</a:t>
            </a:r>
            <a:endParaRPr lang="en-US" sz="2800" dirty="0"/>
          </a:p>
          <a:p>
            <a:r>
              <a:rPr lang="en-US" sz="2800" dirty="0"/>
              <a:t>9. </a:t>
            </a:r>
            <a:r>
              <a:rPr lang="en-US" sz="2800" dirty="0">
                <a:hlinkClick r:id="rId3" action="ppaction://hlinksldjump"/>
              </a:rPr>
              <a:t>GI activities - what and where</a:t>
            </a:r>
            <a:endParaRPr lang="en-US" sz="2800" dirty="0"/>
          </a:p>
          <a:p>
            <a:r>
              <a:rPr lang="en-US" sz="2800" dirty="0"/>
              <a:t>10. Labelling activity - the urinary system</a:t>
            </a:r>
          </a:p>
          <a:p>
            <a:r>
              <a:rPr lang="en-US" sz="2800" dirty="0"/>
              <a:t>11. The brain - lobe control</a:t>
            </a:r>
          </a:p>
          <a:p>
            <a:r>
              <a:rPr lang="en-US" sz="2800" dirty="0"/>
              <a:t>12. Quiz - the lymphatic and immune system</a:t>
            </a:r>
          </a:p>
          <a:p>
            <a:r>
              <a:rPr lang="en-US" sz="2800" dirty="0"/>
              <a:t>13. Case study-use your knowledge</a:t>
            </a:r>
            <a:endParaRPr lang="en-US" sz="2800" dirty="0">
              <a:hlinkClick r:id="" action="ppaction://noaction"/>
            </a:endParaRPr>
          </a:p>
          <a:p>
            <a:endParaRPr lang="en-AU" sz="2800" dirty="0"/>
          </a:p>
        </p:txBody>
      </p:sp>
      <p:sp>
        <p:nvSpPr>
          <p:cNvPr id="5" name="TextBox 4">
            <a:extLst>
              <a:ext uri="{FF2B5EF4-FFF2-40B4-BE49-F238E27FC236}">
                <a16:creationId xmlns:a16="http://schemas.microsoft.com/office/drawing/2014/main" id="{B7E4CBB4-F401-98AD-6528-0E8E3271FD36}"/>
              </a:ext>
            </a:extLst>
          </p:cNvPr>
          <p:cNvSpPr txBox="1"/>
          <p:nvPr/>
        </p:nvSpPr>
        <p:spPr>
          <a:xfrm>
            <a:off x="108488" y="2279853"/>
            <a:ext cx="5825671" cy="4832092"/>
          </a:xfrm>
          <a:prstGeom prst="rect">
            <a:avLst/>
          </a:prstGeom>
          <a:noFill/>
        </p:spPr>
        <p:txBody>
          <a:bodyPr wrap="square">
            <a:spAutoFit/>
          </a:bodyPr>
          <a:lstStyle/>
          <a:p>
            <a:pPr marL="514350" indent="-514350">
              <a:buAutoNum type="arabicPeriod"/>
            </a:pPr>
            <a:r>
              <a:rPr lang="en-US" sz="2800" dirty="0"/>
              <a:t>Anatomical terminology - crossword</a:t>
            </a:r>
          </a:p>
          <a:p>
            <a:pPr marL="514350" indent="-514350">
              <a:buAutoNum type="arabicPeriod"/>
            </a:pPr>
            <a:r>
              <a:rPr lang="en-US" sz="2800" dirty="0"/>
              <a:t>Label the cell</a:t>
            </a:r>
            <a:endParaRPr lang="en-US" sz="2800" dirty="0">
              <a:hlinkClick r:id="rId4" action="ppaction://hlinksldjump"/>
            </a:endParaRPr>
          </a:p>
          <a:p>
            <a:pPr marL="514350" indent="-514350">
              <a:buAutoNum type="arabicPeriod"/>
            </a:pPr>
            <a:r>
              <a:rPr lang="en-US" sz="2800" dirty="0"/>
              <a:t>Labelling activity - the human heart</a:t>
            </a:r>
          </a:p>
          <a:p>
            <a:pPr marL="514350" indent="-514350">
              <a:buAutoNum type="arabicPeriod"/>
            </a:pPr>
            <a:r>
              <a:rPr lang="en-US" sz="2800" dirty="0" err="1"/>
              <a:t>Comparsion</a:t>
            </a:r>
            <a:r>
              <a:rPr lang="en-US" sz="2800" dirty="0"/>
              <a:t> task - compare the blood vessels</a:t>
            </a:r>
          </a:p>
          <a:p>
            <a:pPr marL="514350" indent="-514350">
              <a:buAutoNum type="arabicPeriod"/>
            </a:pPr>
            <a:r>
              <a:rPr lang="en-US" sz="2800" dirty="0"/>
              <a:t>Pathway of O</a:t>
            </a:r>
            <a:r>
              <a:rPr lang="en-US" dirty="0"/>
              <a:t>2</a:t>
            </a:r>
            <a:r>
              <a:rPr lang="en-US" sz="2800" dirty="0"/>
              <a:t> - breathe in</a:t>
            </a:r>
          </a:p>
          <a:p>
            <a:pPr marL="514350" indent="-514350">
              <a:buAutoNum type="arabicPeriod"/>
            </a:pPr>
            <a:r>
              <a:rPr lang="en-US" sz="2800" dirty="0"/>
              <a:t>Labelling activity - the respiratory system structures</a:t>
            </a:r>
          </a:p>
          <a:p>
            <a:pPr marL="514350" indent="-514350">
              <a:buAutoNum type="arabicPeriod"/>
            </a:pPr>
            <a:r>
              <a:rPr lang="en-US" sz="2800" dirty="0">
                <a:hlinkClick r:id="rId5" action="ppaction://hlinksldjump"/>
              </a:rPr>
              <a:t>Label it - skeletal system</a:t>
            </a:r>
            <a:endParaRPr lang="en-US" sz="2800" dirty="0"/>
          </a:p>
          <a:p>
            <a:pPr marL="514350" indent="-514350">
              <a:buAutoNum type="arabicPeriod"/>
            </a:pPr>
            <a:endParaRPr lang="en-US" sz="2800" dirty="0"/>
          </a:p>
          <a:p>
            <a:pPr marL="514350" indent="-514350">
              <a:buAutoNum type="arabicPeriod"/>
            </a:pPr>
            <a:endParaRPr lang="en-AU" sz="2800" dirty="0"/>
          </a:p>
        </p:txBody>
      </p:sp>
    </p:spTree>
    <p:extLst>
      <p:ext uri="{BB962C8B-B14F-4D97-AF65-F5344CB8AC3E}">
        <p14:creationId xmlns:p14="http://schemas.microsoft.com/office/powerpoint/2010/main" val="524027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810275" y="0"/>
            <a:ext cx="5973009" cy="1191986"/>
          </a:xfrm>
        </p:spPr>
        <p:txBody>
          <a:bodyPr>
            <a:normAutofit fontScale="90000"/>
          </a:bodyPr>
          <a:lstStyle/>
          <a:p>
            <a:r>
              <a:rPr lang="en-AU" dirty="0"/>
              <a:t>The musculoskeletal system</a:t>
            </a:r>
            <a:br>
              <a:rPr lang="en-AU" dirty="0"/>
            </a:br>
            <a:r>
              <a:rPr lang="en-US" sz="2800" dirty="0"/>
              <a:t>Disorders of the Skeletal System</a:t>
            </a:r>
            <a:endParaRPr lang="en-AU" sz="2800" dirty="0"/>
          </a:p>
        </p:txBody>
      </p:sp>
      <p:pic>
        <p:nvPicPr>
          <p:cNvPr id="5" name="Picture 4">
            <a:extLst>
              <a:ext uri="{FF2B5EF4-FFF2-40B4-BE49-F238E27FC236}">
                <a16:creationId xmlns:a16="http://schemas.microsoft.com/office/drawing/2014/main" id="{70F62948-778B-AAB1-E25B-5BC9B041C5D6}"/>
              </a:ext>
            </a:extLst>
          </p:cNvPr>
          <p:cNvPicPr>
            <a:picLocks noChangeAspect="1"/>
          </p:cNvPicPr>
          <p:nvPr/>
        </p:nvPicPr>
        <p:blipFill>
          <a:blip r:embed="rId4"/>
          <a:stretch>
            <a:fillRect/>
          </a:stretch>
        </p:blipFill>
        <p:spPr>
          <a:xfrm>
            <a:off x="58111" y="1148442"/>
            <a:ext cx="12075777" cy="5666014"/>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61687115-9672-F0AD-9667-ADF0F8C83FD8}"/>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70340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685518-8A71-F35F-8D93-47BD36E03556}"/>
              </a:ext>
            </a:extLst>
          </p:cNvPr>
          <p:cNvSpPr txBox="1"/>
          <p:nvPr/>
        </p:nvSpPr>
        <p:spPr>
          <a:xfrm>
            <a:off x="-8386" y="3291365"/>
            <a:ext cx="5827899" cy="1015663"/>
          </a:xfrm>
          <a:prstGeom prst="rect">
            <a:avLst/>
          </a:prstGeom>
          <a:noFill/>
        </p:spPr>
        <p:txBody>
          <a:bodyPr wrap="square">
            <a:spAutoFit/>
          </a:bodyPr>
          <a:lstStyle/>
          <a:p>
            <a:r>
              <a:rPr lang="en-US" sz="2000" dirty="0"/>
              <a:t>The diagram below illustrates the interrelationship between the skeletal system and the other body </a:t>
            </a:r>
          </a:p>
          <a:p>
            <a:r>
              <a:rPr lang="en-US" sz="2000" dirty="0"/>
              <a:t>systems.</a:t>
            </a:r>
          </a:p>
        </p:txBody>
      </p:sp>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1" y="-15553"/>
            <a:ext cx="5827900" cy="1584779"/>
          </a:xfrm>
        </p:spPr>
        <p:txBody>
          <a:bodyPr>
            <a:normAutofit/>
          </a:bodyPr>
          <a:lstStyle/>
          <a:p>
            <a:r>
              <a:rPr lang="en-AU" dirty="0"/>
              <a:t>The skeletal system</a:t>
            </a:r>
            <a:br>
              <a:rPr lang="en-AU" dirty="0"/>
            </a:br>
            <a:r>
              <a:rPr lang="en-AU" sz="3200" dirty="0"/>
              <a:t> </a:t>
            </a:r>
            <a:r>
              <a:rPr lang="en-US" sz="3200" dirty="0"/>
              <a:t>Systems in sync - the skeletal system</a:t>
            </a:r>
            <a:endParaRPr lang="en-AU" sz="3200" dirty="0"/>
          </a:p>
        </p:txBody>
      </p:sp>
      <p:pic>
        <p:nvPicPr>
          <p:cNvPr id="4" name="Picture 3">
            <a:extLst>
              <a:ext uri="{FF2B5EF4-FFF2-40B4-BE49-F238E27FC236}">
                <a16:creationId xmlns:a16="http://schemas.microsoft.com/office/drawing/2014/main" id="{6D1DCECF-FAE3-5367-0FA2-B422FCF6D8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7900" y="-31051"/>
            <a:ext cx="6033469" cy="6858000"/>
          </a:xfrm>
          <a:prstGeom prst="rect">
            <a:avLst/>
          </a:prstGeom>
        </p:spPr>
      </p:pic>
      <p:sp>
        <p:nvSpPr>
          <p:cNvPr id="5" name="TextBox 4">
            <a:extLst>
              <a:ext uri="{FF2B5EF4-FFF2-40B4-BE49-F238E27FC236}">
                <a16:creationId xmlns:a16="http://schemas.microsoft.com/office/drawing/2014/main" id="{BA2BBC90-A273-3A8C-C42C-090DF4F66D4E}"/>
              </a:ext>
            </a:extLst>
          </p:cNvPr>
          <p:cNvSpPr txBox="1"/>
          <p:nvPr/>
        </p:nvSpPr>
        <p:spPr>
          <a:xfrm>
            <a:off x="9624447" y="1303083"/>
            <a:ext cx="2567553" cy="900246"/>
          </a:xfrm>
          <a:prstGeom prst="rect">
            <a:avLst/>
          </a:prstGeom>
          <a:noFill/>
          <a:ln w="3175">
            <a:solidFill>
              <a:schemeClr val="tx1"/>
            </a:solidFill>
          </a:ln>
        </p:spPr>
        <p:txBody>
          <a:bodyPr wrap="square" rtlCol="0">
            <a:spAutoFit/>
          </a:bodyPr>
          <a:lstStyle/>
          <a:p>
            <a:pPr algn="ctr"/>
            <a:r>
              <a:rPr lang="en-US" sz="1050" b="1" dirty="0"/>
              <a:t>RESPIRATORY SYSTEM</a:t>
            </a:r>
          </a:p>
          <a:p>
            <a:pPr marL="171450" indent="-171450">
              <a:buFont typeface="Arial" panose="020B0604020202020204" pitchFamily="34" charset="0"/>
              <a:buChar char="•"/>
            </a:pPr>
            <a:r>
              <a:rPr lang="en-US" sz="1050" dirty="0"/>
              <a:t>The skeletal system protects the lungs by enclosing them in the rib cage.</a:t>
            </a:r>
          </a:p>
          <a:p>
            <a:pPr marL="171450" indent="-171450">
              <a:buFont typeface="Arial" panose="020B0604020202020204" pitchFamily="34" charset="0"/>
              <a:buChar char="•"/>
            </a:pPr>
            <a:r>
              <a:rPr lang="en-US" sz="1050" dirty="0"/>
              <a:t>The respiratory system provides oxygen to the muscles and removes waste.</a:t>
            </a:r>
          </a:p>
        </p:txBody>
      </p:sp>
      <p:sp>
        <p:nvSpPr>
          <p:cNvPr id="8" name="TextBox 7">
            <a:extLst>
              <a:ext uri="{FF2B5EF4-FFF2-40B4-BE49-F238E27FC236}">
                <a16:creationId xmlns:a16="http://schemas.microsoft.com/office/drawing/2014/main" id="{CCF708EE-1F84-2824-0716-FF9A94ED2D2E}"/>
              </a:ext>
            </a:extLst>
          </p:cNvPr>
          <p:cNvSpPr txBox="1"/>
          <p:nvPr/>
        </p:nvSpPr>
        <p:spPr>
          <a:xfrm>
            <a:off x="9205993" y="6121834"/>
            <a:ext cx="2986006" cy="369332"/>
          </a:xfrm>
          <a:prstGeom prst="rect">
            <a:avLst/>
          </a:prstGeom>
          <a:noFill/>
          <a:ln w="3175">
            <a:solidFill>
              <a:schemeClr val="tx1"/>
            </a:solidFill>
          </a:ln>
        </p:spPr>
        <p:txBody>
          <a:bodyPr wrap="square" rtlCol="0">
            <a:spAutoFit/>
          </a:bodyPr>
          <a:lstStyle/>
          <a:p>
            <a:r>
              <a:rPr lang="en-US" b="1" dirty="0"/>
              <a:t>SKELETAL SYSTEM:</a:t>
            </a:r>
          </a:p>
        </p:txBody>
      </p:sp>
      <p:sp>
        <p:nvSpPr>
          <p:cNvPr id="9" name="TextBox 8">
            <a:extLst>
              <a:ext uri="{FF2B5EF4-FFF2-40B4-BE49-F238E27FC236}">
                <a16:creationId xmlns:a16="http://schemas.microsoft.com/office/drawing/2014/main" id="{EE539FE4-8E4F-9B11-AFFB-283BF7EC9762}"/>
              </a:ext>
            </a:extLst>
          </p:cNvPr>
          <p:cNvSpPr txBox="1"/>
          <p:nvPr/>
        </p:nvSpPr>
        <p:spPr>
          <a:xfrm>
            <a:off x="5827898" y="564419"/>
            <a:ext cx="2211089" cy="1223412"/>
          </a:xfrm>
          <a:prstGeom prst="rect">
            <a:avLst/>
          </a:prstGeom>
          <a:noFill/>
          <a:ln w="3175">
            <a:solidFill>
              <a:schemeClr val="tx1"/>
            </a:solidFill>
          </a:ln>
        </p:spPr>
        <p:txBody>
          <a:bodyPr wrap="square" rtlCol="0">
            <a:spAutoFit/>
          </a:bodyPr>
          <a:lstStyle/>
          <a:p>
            <a:r>
              <a:rPr lang="en-US" sz="1050" b="1" dirty="0"/>
              <a:t>ENDOCRINE SYSTEM:</a:t>
            </a:r>
          </a:p>
          <a:p>
            <a:pPr marL="171450" indent="-171450">
              <a:buFont typeface="Arial" panose="020B0604020202020204" pitchFamily="34" charset="0"/>
              <a:buChar char="•"/>
            </a:pPr>
            <a:r>
              <a:rPr lang="en-US" sz="1050" dirty="0"/>
              <a:t>The skeletal system provides protection for organs of the endocrine system. </a:t>
            </a:r>
          </a:p>
          <a:p>
            <a:pPr marL="171450" indent="-171450">
              <a:buFont typeface="Arial" panose="020B0604020202020204" pitchFamily="34" charset="0"/>
              <a:buChar char="•"/>
            </a:pPr>
            <a:r>
              <a:rPr lang="en-US" sz="1050" dirty="0"/>
              <a:t>Hormones of the endocrine system help to regulate the uptake and release of calcium.</a:t>
            </a:r>
            <a:endParaRPr lang="en-AU" sz="1050" dirty="0"/>
          </a:p>
        </p:txBody>
      </p:sp>
      <p:sp>
        <p:nvSpPr>
          <p:cNvPr id="10" name="TextBox 9">
            <a:extLst>
              <a:ext uri="{FF2B5EF4-FFF2-40B4-BE49-F238E27FC236}">
                <a16:creationId xmlns:a16="http://schemas.microsoft.com/office/drawing/2014/main" id="{87FF51CF-53F5-F2C9-3777-7E8A6174A580}"/>
              </a:ext>
            </a:extLst>
          </p:cNvPr>
          <p:cNvSpPr txBox="1"/>
          <p:nvPr/>
        </p:nvSpPr>
        <p:spPr>
          <a:xfrm>
            <a:off x="5822734" y="4907135"/>
            <a:ext cx="2778824" cy="900246"/>
          </a:xfrm>
          <a:prstGeom prst="rect">
            <a:avLst/>
          </a:prstGeom>
          <a:noFill/>
          <a:ln w="3175">
            <a:solidFill>
              <a:schemeClr val="tx1"/>
            </a:solidFill>
          </a:ln>
        </p:spPr>
        <p:txBody>
          <a:bodyPr wrap="square" rtlCol="0">
            <a:spAutoFit/>
          </a:bodyPr>
          <a:lstStyle/>
          <a:p>
            <a:r>
              <a:rPr lang="en-US" sz="1050" b="1" dirty="0"/>
              <a:t>URINARY SYSTEM:</a:t>
            </a:r>
          </a:p>
          <a:p>
            <a:pPr marL="171450" indent="-171450">
              <a:buFont typeface="Arial" panose="020B0604020202020204" pitchFamily="34" charset="0"/>
              <a:buChar char="•"/>
            </a:pPr>
            <a:r>
              <a:rPr lang="en-US" sz="1050" dirty="0"/>
              <a:t>The skeletal system protects the bladder and kidneys via the pelvis and rib cage.</a:t>
            </a:r>
          </a:p>
          <a:p>
            <a:pPr marL="171450" indent="-171450">
              <a:buFont typeface="Arial" panose="020B0604020202020204" pitchFamily="34" charset="0"/>
              <a:buChar char="•"/>
            </a:pPr>
            <a:r>
              <a:rPr lang="en-US" sz="1050" dirty="0"/>
              <a:t>Urinary system helps to activate vitamin D, which is needed for calcium.</a:t>
            </a:r>
            <a:endParaRPr lang="en-AU" sz="1050" dirty="0"/>
          </a:p>
        </p:txBody>
      </p:sp>
      <p:sp>
        <p:nvSpPr>
          <p:cNvPr id="11" name="TextBox 10">
            <a:extLst>
              <a:ext uri="{FF2B5EF4-FFF2-40B4-BE49-F238E27FC236}">
                <a16:creationId xmlns:a16="http://schemas.microsoft.com/office/drawing/2014/main" id="{F1C8791B-9BE9-8195-5616-F70468ADD65A}"/>
              </a:ext>
            </a:extLst>
          </p:cNvPr>
          <p:cNvSpPr txBox="1"/>
          <p:nvPr/>
        </p:nvSpPr>
        <p:spPr>
          <a:xfrm>
            <a:off x="9624447" y="4106973"/>
            <a:ext cx="2567553" cy="1061829"/>
          </a:xfrm>
          <a:prstGeom prst="rect">
            <a:avLst/>
          </a:prstGeom>
          <a:noFill/>
          <a:ln w="3175">
            <a:solidFill>
              <a:schemeClr val="tx1"/>
            </a:solidFill>
          </a:ln>
        </p:spPr>
        <p:txBody>
          <a:bodyPr wrap="square" rtlCol="0">
            <a:spAutoFit/>
          </a:bodyPr>
          <a:lstStyle/>
          <a:p>
            <a:r>
              <a:rPr lang="en-US" sz="1050" b="1" dirty="0"/>
              <a:t>REPRODUCTIVE SYSTEM:</a:t>
            </a:r>
          </a:p>
          <a:p>
            <a:pPr marL="171450" indent="-171450">
              <a:buFont typeface="Arial" panose="020B0604020202020204" pitchFamily="34" charset="0"/>
              <a:buChar char="•"/>
            </a:pPr>
            <a:r>
              <a:rPr lang="en-US" sz="1050" dirty="0"/>
              <a:t>The skeletal system provides some protection for the reproductive organs in both males and females. </a:t>
            </a:r>
          </a:p>
          <a:p>
            <a:pPr marL="171450" indent="-171450">
              <a:buFont typeface="Arial" panose="020B0604020202020204" pitchFamily="34" charset="0"/>
              <a:buChar char="•"/>
            </a:pPr>
            <a:r>
              <a:rPr lang="en-US" sz="1050" dirty="0"/>
              <a:t>Hormones produced in the testicles influence bone growth.</a:t>
            </a:r>
            <a:endParaRPr lang="en-AU" sz="1050" dirty="0"/>
          </a:p>
        </p:txBody>
      </p:sp>
      <p:sp>
        <p:nvSpPr>
          <p:cNvPr id="12" name="TextBox 11">
            <a:extLst>
              <a:ext uri="{FF2B5EF4-FFF2-40B4-BE49-F238E27FC236}">
                <a16:creationId xmlns:a16="http://schemas.microsoft.com/office/drawing/2014/main" id="{545E0D4A-A866-4298-9D88-B201AA4574F3}"/>
              </a:ext>
            </a:extLst>
          </p:cNvPr>
          <p:cNvSpPr txBox="1"/>
          <p:nvPr/>
        </p:nvSpPr>
        <p:spPr>
          <a:xfrm>
            <a:off x="9748434" y="201478"/>
            <a:ext cx="2443566" cy="1061829"/>
          </a:xfrm>
          <a:prstGeom prst="rect">
            <a:avLst/>
          </a:prstGeom>
          <a:noFill/>
          <a:ln w="3175">
            <a:solidFill>
              <a:schemeClr val="tx1"/>
            </a:solidFill>
          </a:ln>
        </p:spPr>
        <p:txBody>
          <a:bodyPr wrap="square" rtlCol="0">
            <a:spAutoFit/>
          </a:bodyPr>
          <a:lstStyle/>
          <a:p>
            <a:r>
              <a:rPr lang="en-AU" sz="1050" b="1" dirty="0"/>
              <a:t>NERVOUS SYSTEM:</a:t>
            </a:r>
          </a:p>
          <a:p>
            <a:pPr marL="171450" indent="-171450">
              <a:buFont typeface="Arial" panose="020B0604020202020204" pitchFamily="34" charset="0"/>
              <a:buChar char="•"/>
            </a:pPr>
            <a:r>
              <a:rPr lang="en-US" sz="1050" dirty="0"/>
              <a:t>The skeletal system protects the brain and spinal column.</a:t>
            </a:r>
          </a:p>
          <a:p>
            <a:pPr marL="171450" indent="-171450">
              <a:buFont typeface="Arial" panose="020B0604020202020204" pitchFamily="34" charset="0"/>
              <a:buChar char="•"/>
            </a:pPr>
            <a:r>
              <a:rPr lang="en-US" sz="1050" dirty="0"/>
              <a:t>The nervous system supplies bones and joints with nerves that detect sensory information.</a:t>
            </a:r>
            <a:endParaRPr lang="en-AU" sz="1050" dirty="0"/>
          </a:p>
        </p:txBody>
      </p:sp>
      <p:sp>
        <p:nvSpPr>
          <p:cNvPr id="14" name="TextBox 13">
            <a:extLst>
              <a:ext uri="{FF2B5EF4-FFF2-40B4-BE49-F238E27FC236}">
                <a16:creationId xmlns:a16="http://schemas.microsoft.com/office/drawing/2014/main" id="{C502EFF1-406F-68ED-0367-0829B4E5404E}"/>
              </a:ext>
            </a:extLst>
          </p:cNvPr>
          <p:cNvSpPr txBox="1"/>
          <p:nvPr/>
        </p:nvSpPr>
        <p:spPr>
          <a:xfrm>
            <a:off x="9205993" y="5195676"/>
            <a:ext cx="2986007" cy="900246"/>
          </a:xfrm>
          <a:prstGeom prst="rect">
            <a:avLst/>
          </a:prstGeom>
          <a:noFill/>
          <a:ln w="3175">
            <a:solidFill>
              <a:schemeClr val="tx1"/>
            </a:solidFill>
          </a:ln>
        </p:spPr>
        <p:txBody>
          <a:bodyPr wrap="square" rtlCol="0">
            <a:spAutoFit/>
          </a:bodyPr>
          <a:lstStyle/>
          <a:p>
            <a:pPr algn="ctr"/>
            <a:r>
              <a:rPr lang="en-US" sz="1050" b="1" dirty="0"/>
              <a:t>INTEGUMENTARY (SKIN) SYSTEM:</a:t>
            </a:r>
          </a:p>
          <a:p>
            <a:pPr marL="171450" indent="-171450">
              <a:buFont typeface="Arial" panose="020B0604020202020204" pitchFamily="34" charset="0"/>
              <a:buChar char="•"/>
            </a:pPr>
            <a:r>
              <a:rPr lang="en-US" sz="1050" dirty="0"/>
              <a:t>The skeletal system provides support for the skin and other organs of the body.</a:t>
            </a:r>
          </a:p>
          <a:p>
            <a:pPr marL="171450" indent="-171450">
              <a:buFont typeface="Arial" panose="020B0604020202020204" pitchFamily="34" charset="0"/>
              <a:buChar char="•"/>
            </a:pPr>
            <a:r>
              <a:rPr lang="en-US" sz="1050" dirty="0"/>
              <a:t>The skin absorbs vitamin D from the sun that is needed for calcium absorption. </a:t>
            </a:r>
            <a:endParaRPr lang="en-AU" sz="1050" dirty="0"/>
          </a:p>
        </p:txBody>
      </p:sp>
      <p:sp>
        <p:nvSpPr>
          <p:cNvPr id="15" name="TextBox 14">
            <a:extLst>
              <a:ext uri="{FF2B5EF4-FFF2-40B4-BE49-F238E27FC236}">
                <a16:creationId xmlns:a16="http://schemas.microsoft.com/office/drawing/2014/main" id="{289B1DDF-3FB6-22C0-A3D6-048CBA647DFE}"/>
              </a:ext>
            </a:extLst>
          </p:cNvPr>
          <p:cNvSpPr txBox="1"/>
          <p:nvPr/>
        </p:nvSpPr>
        <p:spPr>
          <a:xfrm>
            <a:off x="5269424" y="5935907"/>
            <a:ext cx="3732506" cy="900246"/>
          </a:xfrm>
          <a:prstGeom prst="rect">
            <a:avLst/>
          </a:prstGeom>
          <a:noFill/>
          <a:ln w="3175">
            <a:solidFill>
              <a:schemeClr val="tx1"/>
            </a:solidFill>
          </a:ln>
        </p:spPr>
        <p:txBody>
          <a:bodyPr wrap="square" rtlCol="0">
            <a:spAutoFit/>
          </a:bodyPr>
          <a:lstStyle/>
          <a:p>
            <a:r>
              <a:rPr lang="en-AU" sz="1050" b="1" dirty="0"/>
              <a:t>MUSCULAR SYSTEM</a:t>
            </a:r>
          </a:p>
          <a:p>
            <a:pPr marL="171450" indent="-171450">
              <a:buFont typeface="Arial" panose="020B0604020202020204" pitchFamily="34" charset="0"/>
              <a:buChar char="•"/>
            </a:pPr>
            <a:r>
              <a:rPr lang="en-US" sz="1050" dirty="0"/>
              <a:t>The skeletal system provides levers and points of attachments for muscles. Bones also provide calcium needed for healthy muscle activity.</a:t>
            </a:r>
          </a:p>
          <a:p>
            <a:pPr marL="171450" indent="-171450">
              <a:buFont typeface="Arial" panose="020B0604020202020204" pitchFamily="34" charset="0"/>
              <a:buChar char="•"/>
            </a:pPr>
            <a:r>
              <a:rPr lang="en-US" sz="1050" dirty="0"/>
              <a:t>Muscles pull on bones that increase bone strength and growth.</a:t>
            </a:r>
            <a:endParaRPr lang="en-AU" sz="1050" dirty="0"/>
          </a:p>
        </p:txBody>
      </p:sp>
      <p:sp>
        <p:nvSpPr>
          <p:cNvPr id="16" name="TextBox 15">
            <a:extLst>
              <a:ext uri="{FF2B5EF4-FFF2-40B4-BE49-F238E27FC236}">
                <a16:creationId xmlns:a16="http://schemas.microsoft.com/office/drawing/2014/main" id="{3B363C32-7DB1-F87C-A26D-D8E1B115F87D}"/>
              </a:ext>
            </a:extLst>
          </p:cNvPr>
          <p:cNvSpPr txBox="1"/>
          <p:nvPr/>
        </p:nvSpPr>
        <p:spPr>
          <a:xfrm>
            <a:off x="5822734" y="1797803"/>
            <a:ext cx="2394166" cy="1223412"/>
          </a:xfrm>
          <a:prstGeom prst="rect">
            <a:avLst/>
          </a:prstGeom>
          <a:noFill/>
          <a:ln w="3175">
            <a:solidFill>
              <a:schemeClr val="tx1"/>
            </a:solidFill>
          </a:ln>
        </p:spPr>
        <p:txBody>
          <a:bodyPr wrap="square" rtlCol="0">
            <a:spAutoFit/>
          </a:bodyPr>
          <a:lstStyle/>
          <a:p>
            <a:r>
              <a:rPr lang="en-US" sz="1050" b="1" dirty="0"/>
              <a:t>LYMPHATIC SYSTEM:</a:t>
            </a:r>
          </a:p>
          <a:p>
            <a:pPr marL="171450" indent="-171450">
              <a:buFont typeface="Arial" panose="020B0604020202020204" pitchFamily="34" charset="0"/>
              <a:buChar char="•"/>
            </a:pPr>
            <a:r>
              <a:rPr lang="en-US" sz="1050" dirty="0"/>
              <a:t>The skeletal system provides protection for lymphatic organs. Immune cells such as lymphocytes are produced in bone marrow.</a:t>
            </a:r>
          </a:p>
          <a:p>
            <a:pPr marL="171450" indent="-171450">
              <a:buFont typeface="Arial" panose="020B0604020202020204" pitchFamily="34" charset="0"/>
              <a:buChar char="•"/>
            </a:pPr>
            <a:r>
              <a:rPr lang="en-US" sz="1050" dirty="0"/>
              <a:t>The lymphatic system helps to protect the bones from illness and disease.</a:t>
            </a:r>
            <a:endParaRPr lang="en-AU" sz="1050" dirty="0"/>
          </a:p>
        </p:txBody>
      </p:sp>
      <p:sp>
        <p:nvSpPr>
          <p:cNvPr id="17" name="TextBox 16">
            <a:extLst>
              <a:ext uri="{FF2B5EF4-FFF2-40B4-BE49-F238E27FC236}">
                <a16:creationId xmlns:a16="http://schemas.microsoft.com/office/drawing/2014/main" id="{8D0CEBD8-A35D-18B3-AEEE-E49621BBA569}"/>
              </a:ext>
            </a:extLst>
          </p:cNvPr>
          <p:cNvSpPr txBox="1"/>
          <p:nvPr/>
        </p:nvSpPr>
        <p:spPr>
          <a:xfrm>
            <a:off x="5833064" y="3343581"/>
            <a:ext cx="2241553" cy="1061829"/>
          </a:xfrm>
          <a:prstGeom prst="rect">
            <a:avLst/>
          </a:prstGeom>
          <a:noFill/>
          <a:ln w="3175">
            <a:solidFill>
              <a:schemeClr val="tx1"/>
            </a:solidFill>
          </a:ln>
        </p:spPr>
        <p:txBody>
          <a:bodyPr wrap="square" rtlCol="0">
            <a:spAutoFit/>
          </a:bodyPr>
          <a:lstStyle/>
          <a:p>
            <a:r>
              <a:rPr lang="en-US" sz="1050" b="1" dirty="0"/>
              <a:t>DIGESTIVE SYSTEM:</a:t>
            </a:r>
          </a:p>
          <a:p>
            <a:pPr marL="171450" indent="-171450">
              <a:buFont typeface="Arial" panose="020B0604020202020204" pitchFamily="34" charset="0"/>
              <a:buChar char="•"/>
            </a:pPr>
            <a:r>
              <a:rPr lang="en-US" sz="1050" dirty="0"/>
              <a:t>The skeletal system provides protection for the organs of the digestive system. </a:t>
            </a:r>
          </a:p>
          <a:p>
            <a:pPr marL="171450" indent="-171450">
              <a:buFont typeface="Arial" panose="020B0604020202020204" pitchFamily="34" charset="0"/>
              <a:buChar char="•"/>
            </a:pPr>
            <a:r>
              <a:rPr lang="en-US" sz="1050" dirty="0"/>
              <a:t>Digestive system provides nutrients for bone health and growth</a:t>
            </a:r>
            <a:endParaRPr lang="en-AU" sz="1050" dirty="0"/>
          </a:p>
        </p:txBody>
      </p:sp>
      <p:sp>
        <p:nvSpPr>
          <p:cNvPr id="18" name="TextBox 17">
            <a:extLst>
              <a:ext uri="{FF2B5EF4-FFF2-40B4-BE49-F238E27FC236}">
                <a16:creationId xmlns:a16="http://schemas.microsoft.com/office/drawing/2014/main" id="{534FD08B-1991-6CA3-0502-B7CF0913D316}"/>
              </a:ext>
            </a:extLst>
          </p:cNvPr>
          <p:cNvSpPr txBox="1"/>
          <p:nvPr/>
        </p:nvSpPr>
        <p:spPr>
          <a:xfrm>
            <a:off x="10089397" y="2735529"/>
            <a:ext cx="2102602" cy="1223412"/>
          </a:xfrm>
          <a:prstGeom prst="rect">
            <a:avLst/>
          </a:prstGeom>
          <a:noFill/>
          <a:ln w="3175">
            <a:solidFill>
              <a:schemeClr val="tx1"/>
            </a:solidFill>
          </a:ln>
        </p:spPr>
        <p:txBody>
          <a:bodyPr wrap="square" rtlCol="0">
            <a:spAutoFit/>
          </a:bodyPr>
          <a:lstStyle/>
          <a:p>
            <a:r>
              <a:rPr lang="en-AU" sz="1050" b="1" dirty="0"/>
              <a:t>CARDIOVASCULAR  SYSTEM</a:t>
            </a:r>
          </a:p>
          <a:p>
            <a:pPr marL="171450" indent="-171450">
              <a:buFont typeface="Arial" panose="020B0604020202020204" pitchFamily="34" charset="0"/>
              <a:buChar char="•"/>
            </a:pPr>
            <a:r>
              <a:rPr lang="en-US" sz="1050" dirty="0"/>
              <a:t>Bone marrow cavities provide the site for blood cell production, which is needed for cardiac muscle activity.</a:t>
            </a:r>
          </a:p>
          <a:p>
            <a:pPr marL="171450" indent="-171450">
              <a:buFont typeface="Arial" panose="020B0604020202020204" pitchFamily="34" charset="0"/>
              <a:buChar char="•"/>
            </a:pPr>
            <a:r>
              <a:rPr lang="en-US" sz="1050" dirty="0"/>
              <a:t>The CV system delivers oxygen and nutrients to bones</a:t>
            </a:r>
            <a:endParaRPr lang="en-AU" sz="1050" dirty="0"/>
          </a:p>
        </p:txBody>
      </p:sp>
      <p:sp>
        <p:nvSpPr>
          <p:cNvPr id="2" name="Action Button: Return 1">
            <a:hlinkClick r:id="rId4" action="ppaction://hlinksldjump" highlightClick="1"/>
            <a:extLst>
              <a:ext uri="{FF2B5EF4-FFF2-40B4-BE49-F238E27FC236}">
                <a16:creationId xmlns:a16="http://schemas.microsoft.com/office/drawing/2014/main" id="{AE5820E0-CF25-62AC-1625-1E450310E16B}"/>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4670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5</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4524315"/>
          </a:xfrm>
          <a:prstGeom prst="rect">
            <a:avLst/>
          </a:prstGeom>
          <a:noFill/>
        </p:spPr>
        <p:txBody>
          <a:bodyPr wrap="square">
            <a:spAutoFit/>
          </a:bodyPr>
          <a:lstStyle/>
          <a:p>
            <a:r>
              <a:rPr lang="en-US" sz="2400" dirty="0">
                <a:solidFill>
                  <a:srgbClr val="0070C0"/>
                </a:solidFill>
              </a:rPr>
              <a:t>1. Describe the five major functions of the skeletal system</a:t>
            </a:r>
          </a:p>
          <a:p>
            <a:r>
              <a:rPr lang="en-US" sz="2400" dirty="0"/>
              <a:t>Support and stability, protection, mineral storage, movement, and blood cell production. </a:t>
            </a:r>
          </a:p>
          <a:p>
            <a:r>
              <a:rPr lang="en-US" sz="2400" dirty="0">
                <a:solidFill>
                  <a:srgbClr val="0070C0"/>
                </a:solidFill>
              </a:rPr>
              <a:t>2. Outline the components of the axial skeleton.</a:t>
            </a:r>
          </a:p>
          <a:p>
            <a:r>
              <a:rPr lang="en-US" sz="2400" dirty="0"/>
              <a:t>The axial skeleton includes the bones of the head, vertebral column and thoracic cage.</a:t>
            </a:r>
          </a:p>
          <a:p>
            <a:r>
              <a:rPr lang="en-US" sz="2400" dirty="0">
                <a:solidFill>
                  <a:srgbClr val="0070C0"/>
                </a:solidFill>
              </a:rPr>
              <a:t>3. Identify the three divisions of the spinal column.</a:t>
            </a:r>
          </a:p>
          <a:p>
            <a:r>
              <a:rPr lang="en-US" sz="2400" dirty="0"/>
              <a:t>Cervical, thoracic and lumbar </a:t>
            </a:r>
          </a:p>
          <a:p>
            <a:r>
              <a:rPr lang="en-US" sz="2400" dirty="0">
                <a:solidFill>
                  <a:srgbClr val="0070C0"/>
                </a:solidFill>
              </a:rPr>
              <a:t>4. The joints of the human body have unique functions. Briefly describe the main functions of joints.</a:t>
            </a:r>
          </a:p>
          <a:p>
            <a:r>
              <a:rPr lang="en-US" sz="2400" dirty="0"/>
              <a:t>Joints are constructed to allow movement and provide mechanical support and weight bearing.</a:t>
            </a:r>
          </a:p>
          <a:p>
            <a:r>
              <a:rPr lang="en-US" sz="2400" dirty="0">
                <a:solidFill>
                  <a:srgbClr val="0070C0"/>
                </a:solidFill>
              </a:rPr>
              <a:t>5. Describe the structure and function of a ‘synovial’ joint.</a:t>
            </a:r>
          </a:p>
          <a:p>
            <a:r>
              <a:rPr lang="en-US" sz="2400" dirty="0"/>
              <a:t>Synovial joints are made up of bones and ligaments and contain synovial fluid, which acts to </a:t>
            </a:r>
          </a:p>
          <a:p>
            <a:r>
              <a:rPr lang="en-US" sz="2400" dirty="0"/>
              <a:t>cushion the joint against damage. The ligaments hold the joint stable and allow the joint to move </a:t>
            </a:r>
          </a:p>
          <a:p>
            <a:r>
              <a:rPr lang="en-US" sz="2400" dirty="0"/>
              <a:t>in the right direction.</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59249FB-E5F1-F365-E8E4-6E0A90F9B06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1575596"/>
            <a:ext cx="12192000" cy="435886"/>
          </a:xfrm>
          <a:prstGeom prst="rect">
            <a:avLst/>
          </a:prstGeom>
        </p:spPr>
      </p:pic>
      <p:pic>
        <p:nvPicPr>
          <p:cNvPr id="5" name="Picture 4">
            <a:extLst>
              <a:ext uri="{FF2B5EF4-FFF2-40B4-BE49-F238E27FC236}">
                <a16:creationId xmlns:a16="http://schemas.microsoft.com/office/drawing/2014/main" id="{A97A5FEE-F1C7-EB00-9A61-65190FA2AC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2333343"/>
            <a:ext cx="12192000" cy="435886"/>
          </a:xfrm>
          <a:prstGeom prst="rect">
            <a:avLst/>
          </a:prstGeom>
        </p:spPr>
      </p:pic>
      <p:pic>
        <p:nvPicPr>
          <p:cNvPr id="6" name="Picture 5">
            <a:extLst>
              <a:ext uri="{FF2B5EF4-FFF2-40B4-BE49-F238E27FC236}">
                <a16:creationId xmlns:a16="http://schemas.microsoft.com/office/drawing/2014/main" id="{0B5A152F-3EB5-B507-07D8-9B87FF5B112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3057700"/>
            <a:ext cx="12192000" cy="435886"/>
          </a:xfrm>
          <a:prstGeom prst="rect">
            <a:avLst/>
          </a:prstGeom>
        </p:spPr>
      </p:pic>
      <p:pic>
        <p:nvPicPr>
          <p:cNvPr id="7" name="Picture 6">
            <a:extLst>
              <a:ext uri="{FF2B5EF4-FFF2-40B4-BE49-F238E27FC236}">
                <a16:creationId xmlns:a16="http://schemas.microsoft.com/office/drawing/2014/main" id="{D9943CF2-7FEB-8EB4-264A-3A6325218C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3774922"/>
            <a:ext cx="12192000" cy="435886"/>
          </a:xfrm>
          <a:prstGeom prst="rect">
            <a:avLst/>
          </a:prstGeom>
        </p:spPr>
      </p:pic>
      <p:pic>
        <p:nvPicPr>
          <p:cNvPr id="9" name="Picture 8">
            <a:extLst>
              <a:ext uri="{FF2B5EF4-FFF2-40B4-BE49-F238E27FC236}">
                <a16:creationId xmlns:a16="http://schemas.microsoft.com/office/drawing/2014/main" id="{19BDB775-9823-B8CA-A119-C7750DD2BBB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4536235"/>
            <a:ext cx="12192000" cy="1197201"/>
          </a:xfrm>
          <a:prstGeom prst="rect">
            <a:avLst/>
          </a:prstGeom>
        </p:spPr>
      </p:pic>
      <p:pic>
        <p:nvPicPr>
          <p:cNvPr id="10" name="Picture 2" descr="Premium Background Checks - CheckPoint Screening">
            <a:hlinkClick r:id="rId5" action="ppaction://hlinksldjump"/>
            <a:extLst>
              <a:ext uri="{FF2B5EF4-FFF2-40B4-BE49-F238E27FC236}">
                <a16:creationId xmlns:a16="http://schemas.microsoft.com/office/drawing/2014/main" id="{A526BC9A-C40A-364D-0AD4-4F7CCB592B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63151" y="6395040"/>
            <a:ext cx="907142" cy="43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1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5</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5262979"/>
          </a:xfrm>
          <a:prstGeom prst="rect">
            <a:avLst/>
          </a:prstGeom>
          <a:noFill/>
        </p:spPr>
        <p:txBody>
          <a:bodyPr wrap="square">
            <a:spAutoFit/>
          </a:bodyPr>
          <a:lstStyle/>
          <a:p>
            <a:r>
              <a:rPr lang="en-US" sz="2400" dirty="0">
                <a:solidFill>
                  <a:srgbClr val="0070C0"/>
                </a:solidFill>
              </a:rPr>
              <a:t>6. Briefly explain how the skeletal system interacts with the following body systems:</a:t>
            </a:r>
          </a:p>
          <a:p>
            <a:r>
              <a:rPr lang="en-US" sz="2400" dirty="0">
                <a:solidFill>
                  <a:srgbClr val="0070C0"/>
                </a:solidFill>
              </a:rPr>
              <a:t>• Muscular system</a:t>
            </a:r>
          </a:p>
          <a:p>
            <a:r>
              <a:rPr lang="en-US" sz="2400" dirty="0"/>
              <a:t>o The skeletal system provides levers and points of attachment for muscles.</a:t>
            </a:r>
          </a:p>
          <a:p>
            <a:r>
              <a:rPr lang="en-US" sz="2400" dirty="0">
                <a:solidFill>
                  <a:srgbClr val="0070C0"/>
                </a:solidFill>
              </a:rPr>
              <a:t>• Lymphatic system</a:t>
            </a:r>
          </a:p>
          <a:p>
            <a:r>
              <a:rPr lang="en-US" sz="2400" dirty="0"/>
              <a:t>o The skeletal system provides protection for lymphatic organs. Particular immune cells </a:t>
            </a:r>
          </a:p>
          <a:p>
            <a:r>
              <a:rPr lang="en-US" sz="2400" dirty="0"/>
              <a:t>such as B and T cells are produced in bone marrow within our bones.</a:t>
            </a:r>
          </a:p>
          <a:p>
            <a:r>
              <a:rPr lang="en-US" sz="2400" dirty="0">
                <a:solidFill>
                  <a:srgbClr val="0070C0"/>
                </a:solidFill>
              </a:rPr>
              <a:t>• Respiratory system</a:t>
            </a:r>
          </a:p>
          <a:p>
            <a:r>
              <a:rPr lang="en-US" sz="2400" dirty="0"/>
              <a:t>o The skeletal system protects the lungs by enclosing them in the rib cage.</a:t>
            </a:r>
          </a:p>
          <a:p>
            <a:r>
              <a:rPr lang="en-US" sz="2400" dirty="0">
                <a:solidFill>
                  <a:srgbClr val="0070C0"/>
                </a:solidFill>
              </a:rPr>
              <a:t>• Digestive system.</a:t>
            </a:r>
          </a:p>
          <a:p>
            <a:r>
              <a:rPr lang="en-US" sz="2400" dirty="0"/>
              <a:t>o The skeletal system provides protection for the organs of the digestive system.</a:t>
            </a:r>
          </a:p>
          <a:p>
            <a:r>
              <a:rPr lang="en-US" sz="2400" dirty="0">
                <a:solidFill>
                  <a:srgbClr val="0070C0"/>
                </a:solidFill>
              </a:rPr>
              <a:t>• Cardiovascular system</a:t>
            </a:r>
          </a:p>
          <a:p>
            <a:r>
              <a:rPr lang="en-US" sz="2400" dirty="0"/>
              <a:t>o Bone marrow cavities provide the site for blood cell protection, which is needed for </a:t>
            </a:r>
          </a:p>
          <a:p>
            <a:r>
              <a:rPr lang="en-US" sz="2400" dirty="0"/>
              <a:t>cardiac muscle activity.</a:t>
            </a:r>
          </a:p>
          <a:p>
            <a:pPr marL="514350" indent="-514350">
              <a:buAutoNum type="arabicPeriod"/>
            </a:pPr>
            <a:endParaRPr lang="en-AU" sz="2400" dirty="0"/>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88FD373-000E-0DA5-77B9-9205454BFB9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1975466"/>
            <a:ext cx="12192000" cy="435886"/>
          </a:xfrm>
          <a:prstGeom prst="rect">
            <a:avLst/>
          </a:prstGeom>
        </p:spPr>
      </p:pic>
      <p:pic>
        <p:nvPicPr>
          <p:cNvPr id="5" name="Picture 4">
            <a:extLst>
              <a:ext uri="{FF2B5EF4-FFF2-40B4-BE49-F238E27FC236}">
                <a16:creationId xmlns:a16="http://schemas.microsoft.com/office/drawing/2014/main" id="{D7928900-D633-D3E2-702C-3541B248465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2695612"/>
            <a:ext cx="12192000" cy="733387"/>
          </a:xfrm>
          <a:prstGeom prst="rect">
            <a:avLst/>
          </a:prstGeom>
        </p:spPr>
      </p:pic>
      <p:pic>
        <p:nvPicPr>
          <p:cNvPr id="6" name="Picture 5">
            <a:extLst>
              <a:ext uri="{FF2B5EF4-FFF2-40B4-BE49-F238E27FC236}">
                <a16:creationId xmlns:a16="http://schemas.microsoft.com/office/drawing/2014/main" id="{21CE28EF-5245-77A2-86F4-0D6E99F2F74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3810813"/>
            <a:ext cx="12192000" cy="435886"/>
          </a:xfrm>
          <a:prstGeom prst="rect">
            <a:avLst/>
          </a:prstGeom>
        </p:spPr>
      </p:pic>
      <p:pic>
        <p:nvPicPr>
          <p:cNvPr id="7" name="Picture 6">
            <a:extLst>
              <a:ext uri="{FF2B5EF4-FFF2-40B4-BE49-F238E27FC236}">
                <a16:creationId xmlns:a16="http://schemas.microsoft.com/office/drawing/2014/main" id="{08FB2DBC-7991-6626-8965-C9BC76F8D33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4522869"/>
            <a:ext cx="12192000" cy="435886"/>
          </a:xfrm>
          <a:prstGeom prst="rect">
            <a:avLst/>
          </a:prstGeom>
        </p:spPr>
      </p:pic>
      <p:pic>
        <p:nvPicPr>
          <p:cNvPr id="9" name="Picture 8">
            <a:extLst>
              <a:ext uri="{FF2B5EF4-FFF2-40B4-BE49-F238E27FC236}">
                <a16:creationId xmlns:a16="http://schemas.microsoft.com/office/drawing/2014/main" id="{8D8C07DE-2B26-7069-ED0C-76E99F0D20A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5279857"/>
            <a:ext cx="12192000" cy="888019"/>
          </a:xfrm>
          <a:prstGeom prst="rect">
            <a:avLst/>
          </a:prstGeom>
        </p:spPr>
      </p:pic>
      <p:pic>
        <p:nvPicPr>
          <p:cNvPr id="10" name="Picture 2" descr="Premium Background Checks - CheckPoint Screening">
            <a:hlinkClick r:id="rId5" action="ppaction://hlinksldjump"/>
            <a:extLst>
              <a:ext uri="{FF2B5EF4-FFF2-40B4-BE49-F238E27FC236}">
                <a16:creationId xmlns:a16="http://schemas.microsoft.com/office/drawing/2014/main" id="{15456183-8BB5-8D69-8A48-087221F0EE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63151" y="6395040"/>
            <a:ext cx="907142" cy="43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64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34235" y="10487"/>
            <a:ext cx="5973009" cy="1191986"/>
          </a:xfrm>
        </p:spPr>
        <p:txBody>
          <a:bodyPr>
            <a:normAutofit/>
          </a:bodyPr>
          <a:lstStyle/>
          <a:p>
            <a:r>
              <a:rPr lang="en-AU" dirty="0"/>
              <a:t>The endocrine system</a:t>
            </a:r>
            <a:endParaRPr lang="en-AU" sz="2800" dirty="0"/>
          </a:p>
        </p:txBody>
      </p:sp>
      <p:pic>
        <p:nvPicPr>
          <p:cNvPr id="1026" name="Picture 2" descr="Endocrine System Overview">
            <a:extLst>
              <a:ext uri="{FF2B5EF4-FFF2-40B4-BE49-F238E27FC236}">
                <a16:creationId xmlns:a16="http://schemas.microsoft.com/office/drawing/2014/main" id="{EAAFD401-EFB1-8E9D-A7C9-99B8153488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283" y="37138"/>
            <a:ext cx="6096000" cy="6810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FDD277-05FC-19E4-98FF-A0D56B8D5C56}"/>
              </a:ext>
            </a:extLst>
          </p:cNvPr>
          <p:cNvSpPr txBox="1"/>
          <p:nvPr/>
        </p:nvSpPr>
        <p:spPr>
          <a:xfrm>
            <a:off x="21659" y="907271"/>
            <a:ext cx="6431798" cy="5509200"/>
          </a:xfrm>
          <a:prstGeom prst="rect">
            <a:avLst/>
          </a:prstGeom>
          <a:noFill/>
        </p:spPr>
        <p:txBody>
          <a:bodyPr wrap="square">
            <a:spAutoFit/>
          </a:bodyPr>
          <a:lstStyle/>
          <a:p>
            <a:pPr marL="342900" indent="-342900">
              <a:buFont typeface="Wingdings" panose="05000000000000000000" pitchFamily="2" charset="2"/>
              <a:buChar char="q"/>
            </a:pPr>
            <a:r>
              <a:rPr lang="en-US" sz="2200" dirty="0"/>
              <a:t>Major function of body systems is maintaining balance, known as homeostasis.</a:t>
            </a:r>
          </a:p>
          <a:p>
            <a:pPr marL="342900" indent="-342900">
              <a:buFont typeface="Wingdings" panose="05000000000000000000" pitchFamily="2" charset="2"/>
              <a:buChar char="q"/>
            </a:pPr>
            <a:r>
              <a:rPr lang="en-US" sz="2200" dirty="0"/>
              <a:t>Alongside the nervous system, the endocrine system plays a significant role in homeostasis, coordinating cell activity.</a:t>
            </a:r>
          </a:p>
          <a:p>
            <a:pPr marL="342900" indent="-342900">
              <a:buFont typeface="Wingdings" panose="05000000000000000000" pitchFamily="2" charset="2"/>
              <a:buChar char="q"/>
            </a:pPr>
            <a:r>
              <a:rPr lang="en-US" sz="2200" dirty="0"/>
              <a:t>Nervous system operates quickly using nerve impulses to control muscles and glands for rapid responses.</a:t>
            </a:r>
          </a:p>
          <a:p>
            <a:pPr marL="342900" indent="-342900">
              <a:buFont typeface="Wingdings" panose="05000000000000000000" pitchFamily="2" charset="2"/>
              <a:buChar char="q"/>
            </a:pPr>
            <a:r>
              <a:rPr lang="en-US" sz="2200" dirty="0"/>
              <a:t>Endocrine system acts slowly, releasing hormones into the blood for widespread effect.</a:t>
            </a:r>
          </a:p>
          <a:p>
            <a:pPr marL="342900" indent="-342900">
              <a:buFont typeface="Wingdings" panose="05000000000000000000" pitchFamily="2" charset="2"/>
              <a:buChar char="q"/>
            </a:pPr>
            <a:r>
              <a:rPr lang="en-US" sz="2200" dirty="0"/>
              <a:t>Main functions of the endocrine system:</a:t>
            </a:r>
          </a:p>
          <a:p>
            <a:pPr marL="342900" indent="-342900">
              <a:buFont typeface="Arial" panose="020B0604020202020204" pitchFamily="34" charset="0"/>
              <a:buChar char="•"/>
            </a:pPr>
            <a:r>
              <a:rPr lang="en-US" sz="2200" dirty="0"/>
              <a:t>Growth and development</a:t>
            </a:r>
          </a:p>
          <a:p>
            <a:pPr marL="342900" indent="-342900">
              <a:buFont typeface="Arial" panose="020B0604020202020204" pitchFamily="34" charset="0"/>
              <a:buChar char="•"/>
            </a:pPr>
            <a:r>
              <a:rPr lang="en-US" sz="2200" dirty="0"/>
              <a:t>Defense against stress</a:t>
            </a:r>
          </a:p>
          <a:p>
            <a:pPr marL="342900" indent="-342900">
              <a:buFont typeface="Arial" panose="020B0604020202020204" pitchFamily="34" charset="0"/>
              <a:buChar char="•"/>
            </a:pPr>
            <a:r>
              <a:rPr lang="en-US" sz="2200" dirty="0"/>
              <a:t>Reproduction</a:t>
            </a:r>
          </a:p>
          <a:p>
            <a:pPr marL="342900" indent="-342900">
              <a:buFont typeface="Arial" panose="020B0604020202020204" pitchFamily="34" charset="0"/>
              <a:buChar char="•"/>
            </a:pPr>
            <a:r>
              <a:rPr lang="en-US" sz="2200" dirty="0"/>
              <a:t>Maintenance of electrolyte balance</a:t>
            </a:r>
          </a:p>
          <a:p>
            <a:pPr marL="342900" indent="-342900">
              <a:buFont typeface="Arial" panose="020B0604020202020204" pitchFamily="34" charset="0"/>
              <a:buChar char="•"/>
            </a:pPr>
            <a:r>
              <a:rPr lang="en-US" sz="2200" dirty="0"/>
              <a:t>Regulation of metabolism</a:t>
            </a:r>
          </a:p>
        </p:txBody>
      </p:sp>
      <p:sp>
        <p:nvSpPr>
          <p:cNvPr id="5" name="TextBox 4">
            <a:extLst>
              <a:ext uri="{FF2B5EF4-FFF2-40B4-BE49-F238E27FC236}">
                <a16:creationId xmlns:a16="http://schemas.microsoft.com/office/drawing/2014/main" id="{FEDBA723-40A4-D8E0-20C1-84C08430F492}"/>
              </a:ext>
            </a:extLst>
          </p:cNvPr>
          <p:cNvSpPr txBox="1"/>
          <p:nvPr/>
        </p:nvSpPr>
        <p:spPr>
          <a:xfrm>
            <a:off x="2278743" y="6430985"/>
            <a:ext cx="6125028"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The Endocrine System, Overview, Animation</a:t>
            </a:r>
            <a:endParaRPr lang="en-AU" dirty="0"/>
          </a:p>
        </p:txBody>
      </p:sp>
      <p:sp>
        <p:nvSpPr>
          <p:cNvPr id="3" name="Action Button: Return 2">
            <a:hlinkClick r:id="rId6" action="ppaction://hlinksldjump" highlightClick="1"/>
            <a:extLst>
              <a:ext uri="{FF2B5EF4-FFF2-40B4-BE49-F238E27FC236}">
                <a16:creationId xmlns:a16="http://schemas.microsoft.com/office/drawing/2014/main" id="{16AA6281-19AA-1682-3E5A-CCEF4162AA9D}"/>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19652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922452" y="10487"/>
            <a:ext cx="5973009" cy="1191986"/>
          </a:xfrm>
        </p:spPr>
        <p:txBody>
          <a:bodyPr>
            <a:normAutofit/>
          </a:bodyPr>
          <a:lstStyle/>
          <a:p>
            <a:r>
              <a:rPr lang="en-AU" dirty="0"/>
              <a:t>The endocrine system</a:t>
            </a:r>
            <a:br>
              <a:rPr lang="en-AU" dirty="0"/>
            </a:br>
            <a:r>
              <a:rPr lang="en-AU" sz="2400" dirty="0"/>
              <a:t>Hormones</a:t>
            </a:r>
            <a:r>
              <a:rPr lang="en-AU" dirty="0"/>
              <a:t> </a:t>
            </a:r>
            <a:endParaRPr lang="en-AU" sz="28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10510" y="1031991"/>
            <a:ext cx="12170980" cy="1785104"/>
          </a:xfrm>
          <a:prstGeom prst="rect">
            <a:avLst/>
          </a:prstGeom>
          <a:noFill/>
        </p:spPr>
        <p:txBody>
          <a:bodyPr wrap="square">
            <a:spAutoFit/>
          </a:bodyPr>
          <a:lstStyle/>
          <a:p>
            <a:pPr marL="342900" indent="-342900">
              <a:buFont typeface="Wingdings" panose="05000000000000000000" pitchFamily="2" charset="2"/>
              <a:buChar char="q"/>
            </a:pPr>
            <a:r>
              <a:rPr lang="en-US" sz="2200" dirty="0"/>
              <a:t>Hormones produced by the endocrine system are crucial for body functions.</a:t>
            </a:r>
          </a:p>
          <a:p>
            <a:pPr marL="342900" indent="-342900">
              <a:buFont typeface="Wingdings" panose="05000000000000000000" pitchFamily="2" charset="2"/>
              <a:buChar char="q"/>
            </a:pPr>
            <a:r>
              <a:rPr lang="en-US" sz="2200" dirty="0"/>
              <a:t>Hormones are chemical substances secreted by endocrine cells to regulate metabolic activity of other cells.</a:t>
            </a:r>
          </a:p>
          <a:p>
            <a:pPr marL="342900" indent="-342900">
              <a:buFont typeface="Wingdings" panose="05000000000000000000" pitchFamily="2" charset="2"/>
              <a:buChar char="q"/>
            </a:pPr>
            <a:r>
              <a:rPr lang="en-US" sz="2200" dirty="0"/>
              <a:t>Hormones are classified as amino </a:t>
            </a:r>
            <a:r>
              <a:rPr lang="en-US" sz="2200" b="1" dirty="0"/>
              <a:t>acid-based molecules</a:t>
            </a:r>
            <a:r>
              <a:rPr lang="en-US" sz="2200" dirty="0"/>
              <a:t> (proteins) or </a:t>
            </a:r>
            <a:r>
              <a:rPr lang="en-US" sz="2200" b="1" dirty="0"/>
              <a:t>steroids</a:t>
            </a:r>
            <a:r>
              <a:rPr lang="en-US" sz="2200" dirty="0"/>
              <a:t>.</a:t>
            </a:r>
          </a:p>
          <a:p>
            <a:pPr marL="342900" indent="-342900">
              <a:buFont typeface="Wingdings" panose="05000000000000000000" pitchFamily="2" charset="2"/>
              <a:buChar char="q"/>
            </a:pPr>
            <a:r>
              <a:rPr lang="en-US" sz="2200" dirty="0"/>
              <a:t>Steroid hormones include sex hormones produced by ovaries and testes.</a:t>
            </a:r>
          </a:p>
        </p:txBody>
      </p:sp>
      <p:pic>
        <p:nvPicPr>
          <p:cNvPr id="2050" name="Picture 2" descr="Image of the endocrine system">
            <a:extLst>
              <a:ext uri="{FF2B5EF4-FFF2-40B4-BE49-F238E27FC236}">
                <a16:creationId xmlns:a16="http://schemas.microsoft.com/office/drawing/2014/main" id="{5ED83CF8-29BE-48EB-D3ED-4FE65451D32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4273" y="2817095"/>
            <a:ext cx="7696962" cy="4040905"/>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5" action="ppaction://hlinksldjump" highlightClick="1"/>
            <a:extLst>
              <a:ext uri="{FF2B5EF4-FFF2-40B4-BE49-F238E27FC236}">
                <a16:creationId xmlns:a16="http://schemas.microsoft.com/office/drawing/2014/main" id="{08E3BEA3-553F-5FB5-E07F-74C56DDB863F}"/>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62786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922452" y="10487"/>
            <a:ext cx="5973009" cy="1191986"/>
          </a:xfrm>
        </p:spPr>
        <p:txBody>
          <a:bodyPr>
            <a:normAutofit/>
          </a:bodyPr>
          <a:lstStyle/>
          <a:p>
            <a:r>
              <a:rPr lang="en-AU" dirty="0"/>
              <a:t>The endocrine system</a:t>
            </a:r>
            <a:br>
              <a:rPr lang="en-AU" dirty="0"/>
            </a:br>
            <a:r>
              <a:rPr lang="en-AU" sz="2700" dirty="0"/>
              <a:t>Mechanisms of hormones</a:t>
            </a:r>
          </a:p>
        </p:txBody>
      </p:sp>
      <p:sp>
        <p:nvSpPr>
          <p:cNvPr id="4" name="TextBox 3">
            <a:extLst>
              <a:ext uri="{FF2B5EF4-FFF2-40B4-BE49-F238E27FC236}">
                <a16:creationId xmlns:a16="http://schemas.microsoft.com/office/drawing/2014/main" id="{AAFDD277-05FC-19E4-98FF-A0D56B8D5C56}"/>
              </a:ext>
            </a:extLst>
          </p:cNvPr>
          <p:cNvSpPr txBox="1"/>
          <p:nvPr/>
        </p:nvSpPr>
        <p:spPr>
          <a:xfrm>
            <a:off x="1234876" y="1149710"/>
            <a:ext cx="10419849" cy="1785104"/>
          </a:xfrm>
          <a:prstGeom prst="rect">
            <a:avLst/>
          </a:prstGeom>
          <a:noFill/>
        </p:spPr>
        <p:txBody>
          <a:bodyPr wrap="square">
            <a:spAutoFit/>
          </a:bodyPr>
          <a:lstStyle/>
          <a:p>
            <a:pPr marL="342900" indent="-342900">
              <a:buFont typeface="Wingdings" panose="05000000000000000000" pitchFamily="2" charset="2"/>
              <a:buChar char="q"/>
            </a:pPr>
            <a:r>
              <a:rPr lang="en-US" sz="2200" dirty="0"/>
              <a:t>Hormones travel via blood throughout the body but only affect specific cells.</a:t>
            </a:r>
          </a:p>
          <a:p>
            <a:pPr marL="342900" indent="-342900">
              <a:buFont typeface="Wingdings" panose="05000000000000000000" pitchFamily="2" charset="2"/>
              <a:buChar char="q"/>
            </a:pPr>
            <a:r>
              <a:rPr lang="en-US" sz="2200" dirty="0"/>
              <a:t>Cells respond to hormones through receptor sites, akin to a lock-and-key mechanism.</a:t>
            </a:r>
          </a:p>
          <a:p>
            <a:pPr marL="342900" indent="-342900">
              <a:buFont typeface="Wingdings" panose="05000000000000000000" pitchFamily="2" charset="2"/>
              <a:buChar char="q"/>
            </a:pPr>
            <a:r>
              <a:rPr lang="en-US" sz="2200" dirty="0"/>
              <a:t>If hormone fits the receptor site, there's an effect; otherwise, no reaction occurs.</a:t>
            </a:r>
          </a:p>
          <a:p>
            <a:pPr marL="342900" indent="-342900">
              <a:buFont typeface="Wingdings" panose="05000000000000000000" pitchFamily="2" charset="2"/>
              <a:buChar char="q"/>
            </a:pPr>
            <a:r>
              <a:rPr lang="en-US" sz="2200" dirty="0"/>
              <a:t>Cells with receptor sites for a hormone are target cells.</a:t>
            </a:r>
          </a:p>
          <a:p>
            <a:pPr marL="342900" indent="-342900">
              <a:buFont typeface="Wingdings" panose="05000000000000000000" pitchFamily="2" charset="2"/>
              <a:buChar char="q"/>
            </a:pPr>
            <a:r>
              <a:rPr lang="en-US" sz="2200" dirty="0"/>
              <a:t>Target cells may be localized in specific organs, called target organs.</a:t>
            </a:r>
          </a:p>
        </p:txBody>
      </p:sp>
      <p:pic>
        <p:nvPicPr>
          <p:cNvPr id="3074" name="Picture 2" descr="endocrine">
            <a:extLst>
              <a:ext uri="{FF2B5EF4-FFF2-40B4-BE49-F238E27FC236}">
                <a16:creationId xmlns:a16="http://schemas.microsoft.com/office/drawing/2014/main" id="{7ECC0B4E-01A5-6129-08C1-691A5149467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9172" y="2934814"/>
            <a:ext cx="9824144" cy="3912699"/>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5" action="ppaction://hlinksldjump" highlightClick="1"/>
            <a:extLst>
              <a:ext uri="{FF2B5EF4-FFF2-40B4-BE49-F238E27FC236}">
                <a16:creationId xmlns:a16="http://schemas.microsoft.com/office/drawing/2014/main" id="{383CF6BA-5907-1725-3FAB-CE8582CBDED1}"/>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82628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922452" y="10487"/>
            <a:ext cx="5973009" cy="1191986"/>
          </a:xfrm>
        </p:spPr>
        <p:txBody>
          <a:bodyPr>
            <a:normAutofit/>
          </a:bodyPr>
          <a:lstStyle/>
          <a:p>
            <a:r>
              <a:rPr lang="en-AU" dirty="0"/>
              <a:t>The endocrine system</a:t>
            </a:r>
            <a:br>
              <a:rPr lang="en-AU" dirty="0"/>
            </a:br>
            <a:r>
              <a:rPr lang="en-AU" sz="2700" dirty="0"/>
              <a:t>Hormone control</a:t>
            </a:r>
          </a:p>
        </p:txBody>
      </p:sp>
      <p:sp>
        <p:nvSpPr>
          <p:cNvPr id="4" name="TextBox 3">
            <a:extLst>
              <a:ext uri="{FF2B5EF4-FFF2-40B4-BE49-F238E27FC236}">
                <a16:creationId xmlns:a16="http://schemas.microsoft.com/office/drawing/2014/main" id="{AAFDD277-05FC-19E4-98FF-A0D56B8D5C56}"/>
              </a:ext>
            </a:extLst>
          </p:cNvPr>
          <p:cNvSpPr txBox="1"/>
          <p:nvPr/>
        </p:nvSpPr>
        <p:spPr>
          <a:xfrm>
            <a:off x="0" y="1041221"/>
            <a:ext cx="12192000" cy="2123658"/>
          </a:xfrm>
          <a:prstGeom prst="rect">
            <a:avLst/>
          </a:prstGeom>
          <a:noFill/>
        </p:spPr>
        <p:txBody>
          <a:bodyPr wrap="square">
            <a:spAutoFit/>
          </a:bodyPr>
          <a:lstStyle/>
          <a:p>
            <a:pPr marL="342900" indent="-342900">
              <a:buFont typeface="Wingdings" panose="05000000000000000000" pitchFamily="2" charset="2"/>
              <a:buChar char="q"/>
            </a:pPr>
            <a:r>
              <a:rPr lang="en-US" sz="2200" dirty="0"/>
              <a:t>Hormones are potent substances, meaning small amounts can significantly affect metabolic processes.</a:t>
            </a:r>
          </a:p>
          <a:p>
            <a:pPr marL="342900" indent="-342900">
              <a:buFont typeface="Wingdings" panose="05000000000000000000" pitchFamily="2" charset="2"/>
              <a:buChar char="q"/>
            </a:pPr>
            <a:r>
              <a:rPr lang="en-US" sz="2200" dirty="0"/>
              <a:t>Negative feedback mechanisms regulate blood levels of most hormones. In negative feedback, glands are sensitive to substance concentrations they regulate.</a:t>
            </a:r>
          </a:p>
          <a:p>
            <a:pPr marL="342900" indent="-342900">
              <a:buFont typeface="Wingdings" panose="05000000000000000000" pitchFamily="2" charset="2"/>
              <a:buChar char="q"/>
            </a:pPr>
            <a:r>
              <a:rPr lang="en-US" sz="2200" dirty="0"/>
              <a:t>Negative feedback reverses specific body conditions to maintain homeostasis. Example: Body temperature higher than normal triggers processes to lower it.</a:t>
            </a:r>
          </a:p>
          <a:p>
            <a:pPr marL="342900" indent="-342900">
              <a:buFont typeface="Wingdings" panose="05000000000000000000" pitchFamily="2" charset="2"/>
              <a:buChar char="q"/>
            </a:pPr>
            <a:r>
              <a:rPr lang="en-US" sz="2200" dirty="0"/>
              <a:t>Some glands secrete hormones in response to other hormones.</a:t>
            </a:r>
          </a:p>
        </p:txBody>
      </p:sp>
      <p:pic>
        <p:nvPicPr>
          <p:cNvPr id="4100" name="Picture 4" descr="F=MA">
            <a:extLst>
              <a:ext uri="{FF2B5EF4-FFF2-40B4-BE49-F238E27FC236}">
                <a16:creationId xmlns:a16="http://schemas.microsoft.com/office/drawing/2014/main" id="{0451C404-0374-2664-A8DE-C48868C250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22452" y="3173975"/>
            <a:ext cx="4919690" cy="3689768"/>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5" action="ppaction://hlinksldjump" highlightClick="1"/>
            <a:extLst>
              <a:ext uri="{FF2B5EF4-FFF2-40B4-BE49-F238E27FC236}">
                <a16:creationId xmlns:a16="http://schemas.microsoft.com/office/drawing/2014/main" id="{BD8B9120-E8C1-48C1-C53F-DCA664C785DA}"/>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14047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78870" y="25985"/>
            <a:ext cx="6454023" cy="1191986"/>
          </a:xfrm>
        </p:spPr>
        <p:txBody>
          <a:bodyPr>
            <a:normAutofit fontScale="90000"/>
          </a:bodyPr>
          <a:lstStyle/>
          <a:p>
            <a:r>
              <a:rPr lang="en-AU" dirty="0"/>
              <a:t>The endocrine system</a:t>
            </a:r>
            <a:br>
              <a:rPr lang="en-AU" dirty="0"/>
            </a:br>
            <a:r>
              <a:rPr lang="en-US" sz="2700" dirty="0"/>
              <a:t>Major organs of the endocrine system </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17533" y="2538049"/>
            <a:ext cx="5951349" cy="2462213"/>
          </a:xfrm>
          <a:prstGeom prst="rect">
            <a:avLst/>
          </a:prstGeom>
          <a:noFill/>
        </p:spPr>
        <p:txBody>
          <a:bodyPr wrap="square">
            <a:spAutoFit/>
          </a:bodyPr>
          <a:lstStyle/>
          <a:p>
            <a:pPr marL="342900" indent="-342900">
              <a:buFont typeface="Wingdings" panose="05000000000000000000" pitchFamily="2" charset="2"/>
              <a:buChar char="q"/>
            </a:pPr>
            <a:r>
              <a:rPr lang="en-US" sz="2200" dirty="0"/>
              <a:t>The major organs of the endocrine system include the </a:t>
            </a:r>
            <a:r>
              <a:rPr lang="en-US" sz="2200" b="1" dirty="0"/>
              <a:t>pituitary gland</a:t>
            </a:r>
            <a:r>
              <a:rPr lang="en-US" sz="2200" dirty="0"/>
              <a:t>, </a:t>
            </a:r>
            <a:r>
              <a:rPr lang="en-US" sz="2200" b="1" dirty="0"/>
              <a:t>thyroid gland</a:t>
            </a:r>
            <a:r>
              <a:rPr lang="en-US" sz="2200" dirty="0"/>
              <a:t>, </a:t>
            </a:r>
            <a:r>
              <a:rPr lang="en-US" sz="2200" b="1" dirty="0"/>
              <a:t>adrenal glands</a:t>
            </a:r>
            <a:r>
              <a:rPr lang="en-US" sz="2200" dirty="0"/>
              <a:t>, </a:t>
            </a:r>
            <a:r>
              <a:rPr lang="en-US" sz="2200" b="1" dirty="0"/>
              <a:t>thymus</a:t>
            </a:r>
            <a:r>
              <a:rPr lang="en-US" sz="2200" dirty="0"/>
              <a:t>, </a:t>
            </a:r>
            <a:r>
              <a:rPr lang="en-US" sz="2200" b="1" dirty="0"/>
              <a:t>pineal gland</a:t>
            </a:r>
            <a:r>
              <a:rPr lang="en-US" sz="2200" dirty="0"/>
              <a:t>, </a:t>
            </a:r>
            <a:r>
              <a:rPr lang="en-US" sz="2200" b="1" dirty="0"/>
              <a:t>pancreas and the gonads (ovaries and testes</a:t>
            </a:r>
            <a:r>
              <a:rPr lang="en-US" sz="2200" dirty="0"/>
              <a:t>). The hypothalamus, which is part of the nervous system, is also a major part of the endocrine system.</a:t>
            </a:r>
          </a:p>
        </p:txBody>
      </p:sp>
      <p:pic>
        <p:nvPicPr>
          <p:cNvPr id="3" name="Picture 2" descr="Endocrine System Overview">
            <a:extLst>
              <a:ext uri="{FF2B5EF4-FFF2-40B4-BE49-F238E27FC236}">
                <a16:creationId xmlns:a16="http://schemas.microsoft.com/office/drawing/2014/main" id="{BFD85756-7241-7981-4E7F-D5BD79824AE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283" y="37138"/>
            <a:ext cx="6096000" cy="6810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46BD443-B2B8-7339-8B4D-F351D8A3F954}"/>
              </a:ext>
            </a:extLst>
          </p:cNvPr>
          <p:cNvPicPr>
            <a:picLocks noChangeAspect="1"/>
          </p:cNvPicPr>
          <p:nvPr/>
        </p:nvPicPr>
        <p:blipFill>
          <a:blip r:embed="rId5"/>
          <a:stretch>
            <a:fillRect/>
          </a:stretch>
        </p:blipFill>
        <p:spPr>
          <a:xfrm>
            <a:off x="6095718" y="2233207"/>
            <a:ext cx="1724266" cy="609685"/>
          </a:xfrm>
          <a:prstGeom prst="rect">
            <a:avLst/>
          </a:prstGeom>
        </p:spPr>
      </p:pic>
      <p:sp>
        <p:nvSpPr>
          <p:cNvPr id="5" name="Action Button: Return 4">
            <a:hlinkClick r:id="rId6" action="ppaction://hlinksldjump" highlightClick="1"/>
            <a:extLst>
              <a:ext uri="{FF2B5EF4-FFF2-40B4-BE49-F238E27FC236}">
                <a16:creationId xmlns:a16="http://schemas.microsoft.com/office/drawing/2014/main" id="{927D6992-EBD7-96D9-F1D7-02F5D9AB665A}"/>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07147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610825" y="0"/>
            <a:ext cx="6454023" cy="1191986"/>
          </a:xfrm>
        </p:spPr>
        <p:txBody>
          <a:bodyPr>
            <a:normAutofit/>
          </a:bodyPr>
          <a:lstStyle/>
          <a:p>
            <a:r>
              <a:rPr lang="en-AU" dirty="0"/>
              <a:t>The endocrine system</a:t>
            </a:r>
            <a:br>
              <a:rPr lang="en-AU" dirty="0"/>
            </a:br>
            <a:r>
              <a:rPr lang="en-US" sz="2700" dirty="0"/>
              <a:t>Pituitary gland</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966787"/>
            <a:ext cx="12192000" cy="5170646"/>
          </a:xfrm>
          <a:prstGeom prst="rect">
            <a:avLst/>
          </a:prstGeom>
          <a:noFill/>
        </p:spPr>
        <p:txBody>
          <a:bodyPr wrap="square">
            <a:spAutoFit/>
          </a:bodyPr>
          <a:lstStyle/>
          <a:p>
            <a:pPr marL="342900" indent="-342900">
              <a:buFont typeface="Wingdings" panose="05000000000000000000" pitchFamily="2" charset="2"/>
              <a:buChar char="q"/>
            </a:pPr>
            <a:r>
              <a:rPr lang="en-US" sz="2200" dirty="0"/>
              <a:t>The pituitary gland, about the size of a pea, hangs from the hypothalamus' inferior surface. </a:t>
            </a:r>
          </a:p>
          <a:p>
            <a:pPr marL="342900" indent="-342900">
              <a:buFont typeface="Wingdings" panose="05000000000000000000" pitchFamily="2" charset="2"/>
              <a:buChar char="q"/>
            </a:pPr>
            <a:r>
              <a:rPr lang="en-US" sz="2200" dirty="0"/>
              <a:t>It has anterior and posterior lobes, responsible for secreting different hormones.</a:t>
            </a:r>
          </a:p>
          <a:p>
            <a:pPr marL="342900" indent="-342900">
              <a:buFont typeface="Wingdings" panose="05000000000000000000" pitchFamily="2" charset="2"/>
              <a:buChar char="q"/>
            </a:pPr>
            <a:r>
              <a:rPr lang="en-US" sz="2200" dirty="0"/>
              <a:t>Glandular tissues receive hormones from the anterior pituitary, while nervous tissue receives from the posterior pituitary.</a:t>
            </a:r>
          </a:p>
          <a:p>
            <a:pPr marL="342900" indent="-342900">
              <a:buFont typeface="Wingdings" panose="05000000000000000000" pitchFamily="2" charset="2"/>
              <a:buChar char="q"/>
            </a:pPr>
            <a:r>
              <a:rPr lang="en-US" sz="2200" dirty="0"/>
              <a:t>Hormone release by the pituitary gland is controlled by hypothalamic hormones.</a:t>
            </a:r>
          </a:p>
          <a:p>
            <a:pPr marL="342900" indent="-342900">
              <a:buFont typeface="Wingdings" panose="05000000000000000000" pitchFamily="2" charset="2"/>
              <a:buChar char="q"/>
            </a:pPr>
            <a:r>
              <a:rPr lang="en-US" sz="2200" dirty="0"/>
              <a:t>Anterior pituitary gland secretes several hormones:</a:t>
            </a:r>
          </a:p>
          <a:p>
            <a:pPr marL="342900" indent="-342900">
              <a:buFont typeface="Wingdings" panose="05000000000000000000" pitchFamily="2" charset="2"/>
              <a:buChar char="ü"/>
            </a:pPr>
            <a:r>
              <a:rPr lang="en-US" sz="2200" b="1" dirty="0"/>
              <a:t>Follicle stimulating hormone </a:t>
            </a:r>
            <a:r>
              <a:rPr lang="en-US" sz="2200" dirty="0"/>
              <a:t>(FSH):</a:t>
            </a:r>
            <a:r>
              <a:rPr lang="en-US" sz="2200" b="1" dirty="0"/>
              <a:t> </a:t>
            </a:r>
            <a:r>
              <a:rPr lang="en-US" sz="2200" dirty="0"/>
              <a:t>Stimulates follicle growth in ovaries and sperm development in testes.</a:t>
            </a:r>
          </a:p>
          <a:p>
            <a:pPr marL="342900" indent="-342900">
              <a:buFont typeface="Wingdings" panose="05000000000000000000" pitchFamily="2" charset="2"/>
              <a:buChar char="ü"/>
            </a:pPr>
            <a:r>
              <a:rPr lang="en-US" sz="2200" b="1" dirty="0"/>
              <a:t>Luteinizing hormone </a:t>
            </a:r>
            <a:r>
              <a:rPr lang="en-US" sz="2200" dirty="0"/>
              <a:t>(LH): Triggers ovulation in females and testosterone production in males.</a:t>
            </a:r>
          </a:p>
          <a:p>
            <a:pPr marL="342900" indent="-342900">
              <a:buFont typeface="Wingdings" panose="05000000000000000000" pitchFamily="2" charset="2"/>
              <a:buChar char="ü"/>
            </a:pPr>
            <a:r>
              <a:rPr lang="en-US" sz="2200" b="1" dirty="0"/>
              <a:t>Growth hormone </a:t>
            </a:r>
            <a:r>
              <a:rPr lang="en-US" sz="2200" dirty="0"/>
              <a:t>(GH): Major hormone for skeletal muscle and bone growth, influencing body size.</a:t>
            </a:r>
          </a:p>
          <a:p>
            <a:pPr marL="342900" indent="-342900">
              <a:buFont typeface="Wingdings" panose="05000000000000000000" pitchFamily="2" charset="2"/>
              <a:buChar char="ü"/>
            </a:pPr>
            <a:r>
              <a:rPr lang="en-US" sz="2200" b="1" dirty="0"/>
              <a:t>Melanocyte stimulating hormone </a:t>
            </a:r>
            <a:r>
              <a:rPr lang="en-US" sz="2200" dirty="0"/>
              <a:t>(MSH): Regulates skin pigment cells in response to UV radiation.</a:t>
            </a:r>
          </a:p>
          <a:p>
            <a:pPr marL="342900" indent="-342900">
              <a:buFont typeface="Wingdings" panose="05000000000000000000" pitchFamily="2" charset="2"/>
              <a:buChar char="ü"/>
            </a:pPr>
            <a:r>
              <a:rPr lang="en-US" sz="2200" b="1" dirty="0"/>
              <a:t>Prolactin</a:t>
            </a:r>
            <a:r>
              <a:rPr lang="en-US" sz="2200" dirty="0"/>
              <a:t> (PRL): Stimulates milk production in breast cells after childbirth.</a:t>
            </a:r>
          </a:p>
          <a:p>
            <a:pPr marL="342900" indent="-342900">
              <a:buFont typeface="Wingdings" panose="05000000000000000000" pitchFamily="2" charset="2"/>
              <a:buChar char="ü"/>
            </a:pPr>
            <a:r>
              <a:rPr lang="en-US" sz="2200" b="1" dirty="0"/>
              <a:t>Adrenocorticotropic hormone </a:t>
            </a:r>
            <a:r>
              <a:rPr lang="en-US" sz="2200" dirty="0"/>
              <a:t>(ACTH): Regulates cortisol levels released from the adrenal gland.</a:t>
            </a:r>
          </a:p>
          <a:p>
            <a:pPr marL="342900" indent="-342900">
              <a:buFont typeface="Wingdings" panose="05000000000000000000" pitchFamily="2" charset="2"/>
              <a:buChar char="ü"/>
            </a:pPr>
            <a:r>
              <a:rPr lang="en-US" sz="2200" b="1" dirty="0"/>
              <a:t>Thyroid stimulating hormone </a:t>
            </a:r>
            <a:r>
              <a:rPr lang="en-US" sz="2200" dirty="0"/>
              <a:t>(TSH): Influences thyroid gland growth and activity, regulating metabolism.</a:t>
            </a:r>
          </a:p>
        </p:txBody>
      </p:sp>
      <p:sp>
        <p:nvSpPr>
          <p:cNvPr id="3" name="Action Button: Return 2">
            <a:hlinkClick r:id="rId4" action="ppaction://hlinksldjump" highlightClick="1"/>
            <a:extLst>
              <a:ext uri="{FF2B5EF4-FFF2-40B4-BE49-F238E27FC236}">
                <a16:creationId xmlns:a16="http://schemas.microsoft.com/office/drawing/2014/main" id="{53864FFC-8F52-DB24-D2C3-FD2E49F20651}"/>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0223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263445" y="0"/>
            <a:ext cx="5973009" cy="1007389"/>
          </a:xfrm>
        </p:spPr>
        <p:txBody>
          <a:bodyPr>
            <a:normAutofit fontScale="90000"/>
          </a:bodyPr>
          <a:lstStyle/>
          <a:p>
            <a:r>
              <a:rPr lang="en-AU" dirty="0"/>
              <a:t>The musculoskeletal system</a:t>
            </a:r>
            <a:endParaRPr lang="en-AU" sz="28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824958"/>
            <a:ext cx="12192000" cy="1785104"/>
          </a:xfrm>
          <a:prstGeom prst="rect">
            <a:avLst/>
          </a:prstGeom>
          <a:noFill/>
        </p:spPr>
        <p:txBody>
          <a:bodyPr wrap="square">
            <a:spAutoFit/>
          </a:bodyPr>
          <a:lstStyle/>
          <a:p>
            <a:r>
              <a:rPr lang="en-US" sz="2200" dirty="0"/>
              <a:t>The movements that we complete every day such as walking, sitting, standing and running are all </a:t>
            </a:r>
          </a:p>
          <a:p>
            <a:r>
              <a:rPr lang="en-US" sz="2200" dirty="0"/>
              <a:t>activities that require the support of our bones and the movement of skeletal muscles. Even during sleep </a:t>
            </a:r>
          </a:p>
          <a:p>
            <a:r>
              <a:rPr lang="en-US" sz="2200" dirty="0"/>
              <a:t>our muscles and bones are in use. The major function of the musculoskeletal system is to protect and </a:t>
            </a:r>
          </a:p>
          <a:p>
            <a:r>
              <a:rPr lang="en-US" sz="2200" dirty="0"/>
              <a:t>support the body. </a:t>
            </a:r>
          </a:p>
          <a:p>
            <a:r>
              <a:rPr lang="en-US" sz="2200" dirty="0"/>
              <a:t>The musculoskeletal system is made up of two major body systems, the </a:t>
            </a:r>
            <a:r>
              <a:rPr lang="en-US" sz="2200" b="1" dirty="0"/>
              <a:t>muscular</a:t>
            </a:r>
            <a:r>
              <a:rPr lang="en-US" sz="2200" dirty="0"/>
              <a:t> and </a:t>
            </a:r>
            <a:r>
              <a:rPr lang="en-US" sz="2200" b="1" dirty="0"/>
              <a:t>skeletal</a:t>
            </a:r>
            <a:r>
              <a:rPr lang="en-US" sz="2200" dirty="0"/>
              <a:t>. </a:t>
            </a:r>
          </a:p>
        </p:txBody>
      </p:sp>
      <p:pic>
        <p:nvPicPr>
          <p:cNvPr id="6148" name="Picture 4" descr="Types of muscle tissue: MedlinePlus Medical Encyclopedia Image">
            <a:extLst>
              <a:ext uri="{FF2B5EF4-FFF2-40B4-BE49-F238E27FC236}">
                <a16:creationId xmlns:a16="http://schemas.microsoft.com/office/drawing/2014/main" id="{E22A6F8D-F444-CB3F-DE06-8F0BD6231A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610062"/>
            <a:ext cx="5279571" cy="42236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474F6E7-A7FC-86C0-188C-F757AD76228F}"/>
              </a:ext>
            </a:extLst>
          </p:cNvPr>
          <p:cNvPicPr>
            <a:picLocks noChangeAspect="1"/>
          </p:cNvPicPr>
          <p:nvPr/>
        </p:nvPicPr>
        <p:blipFill>
          <a:blip r:embed="rId3"/>
          <a:stretch>
            <a:fillRect/>
          </a:stretch>
        </p:blipFill>
        <p:spPr>
          <a:xfrm>
            <a:off x="5382988" y="3429000"/>
            <a:ext cx="6258798" cy="2753109"/>
          </a:xfrm>
          <a:prstGeom prst="rect">
            <a:avLst/>
          </a:prstGeom>
        </p:spPr>
      </p:pic>
      <p:sp>
        <p:nvSpPr>
          <p:cNvPr id="6" name="TextBox 5">
            <a:extLst>
              <a:ext uri="{FF2B5EF4-FFF2-40B4-BE49-F238E27FC236}">
                <a16:creationId xmlns:a16="http://schemas.microsoft.com/office/drawing/2014/main" id="{4E5E2EB7-9294-C7CC-528E-25EC4FE80410}"/>
              </a:ext>
            </a:extLst>
          </p:cNvPr>
          <p:cNvSpPr txBox="1"/>
          <p:nvPr/>
        </p:nvSpPr>
        <p:spPr>
          <a:xfrm>
            <a:off x="3548743" y="609029"/>
            <a:ext cx="6139542"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The Muscular System Explained In 6 Minutes</a:t>
            </a:r>
            <a:endParaRPr lang="en-AU" dirty="0"/>
          </a:p>
        </p:txBody>
      </p:sp>
      <p:sp>
        <p:nvSpPr>
          <p:cNvPr id="3" name="Action Button: Return 2">
            <a:hlinkClick r:id="rId5" action="ppaction://hlinksldjump" highlightClick="1"/>
            <a:extLst>
              <a:ext uri="{FF2B5EF4-FFF2-40B4-BE49-F238E27FC236}">
                <a16:creationId xmlns:a16="http://schemas.microsoft.com/office/drawing/2014/main" id="{52262B03-1A93-F7D3-514E-AE09201F8CB8}"/>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34546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pic>
        <p:nvPicPr>
          <p:cNvPr id="5124" name="Picture 4">
            <a:extLst>
              <a:ext uri="{FF2B5EF4-FFF2-40B4-BE49-F238E27FC236}">
                <a16:creationId xmlns:a16="http://schemas.microsoft.com/office/drawing/2014/main" id="{BB4F8873-3515-C321-3909-5185FFE88D8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63342" y="0"/>
            <a:ext cx="912865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0" y="0"/>
            <a:ext cx="5904854" cy="1191986"/>
          </a:xfrm>
        </p:spPr>
        <p:txBody>
          <a:bodyPr>
            <a:normAutofit/>
          </a:bodyPr>
          <a:lstStyle/>
          <a:p>
            <a:r>
              <a:rPr lang="en-AU" dirty="0"/>
              <a:t>The endocrine system</a:t>
            </a:r>
            <a:br>
              <a:rPr lang="en-AU" dirty="0"/>
            </a:br>
            <a:r>
              <a:rPr lang="en-US" sz="2700" dirty="0"/>
              <a:t>Pituitary gland</a:t>
            </a:r>
            <a:endParaRPr lang="en-AU" sz="2700" dirty="0"/>
          </a:p>
        </p:txBody>
      </p:sp>
      <p:sp>
        <p:nvSpPr>
          <p:cNvPr id="3" name="TextBox 2">
            <a:extLst>
              <a:ext uri="{FF2B5EF4-FFF2-40B4-BE49-F238E27FC236}">
                <a16:creationId xmlns:a16="http://schemas.microsoft.com/office/drawing/2014/main" id="{4C11D6C8-5860-4879-4DEF-3F57F8BD98B3}"/>
              </a:ext>
            </a:extLst>
          </p:cNvPr>
          <p:cNvSpPr txBox="1"/>
          <p:nvPr/>
        </p:nvSpPr>
        <p:spPr>
          <a:xfrm>
            <a:off x="0" y="1416238"/>
            <a:ext cx="3223647" cy="4493538"/>
          </a:xfrm>
          <a:prstGeom prst="rect">
            <a:avLst/>
          </a:prstGeom>
          <a:noFill/>
        </p:spPr>
        <p:txBody>
          <a:bodyPr wrap="square">
            <a:spAutoFit/>
          </a:bodyPr>
          <a:lstStyle/>
          <a:p>
            <a:pPr marL="342900" indent="-342900">
              <a:buFont typeface="Wingdings" panose="05000000000000000000" pitchFamily="2" charset="2"/>
              <a:buChar char="ü"/>
            </a:pPr>
            <a:r>
              <a:rPr lang="en-US" sz="2200" b="1" dirty="0"/>
              <a:t>Follicle stimulating hormone </a:t>
            </a:r>
            <a:r>
              <a:rPr lang="en-US" sz="2200" dirty="0"/>
              <a:t>(FSH):</a:t>
            </a:r>
          </a:p>
          <a:p>
            <a:pPr marL="342900" indent="-342900">
              <a:buFont typeface="Wingdings" panose="05000000000000000000" pitchFamily="2" charset="2"/>
              <a:buChar char="ü"/>
            </a:pPr>
            <a:r>
              <a:rPr lang="en-US" sz="2200" b="1" dirty="0"/>
              <a:t>Luteinizing hormone </a:t>
            </a:r>
            <a:r>
              <a:rPr lang="en-US" sz="2200" dirty="0"/>
              <a:t>(LH)</a:t>
            </a:r>
          </a:p>
          <a:p>
            <a:pPr marL="342900" indent="-342900">
              <a:buFont typeface="Wingdings" panose="05000000000000000000" pitchFamily="2" charset="2"/>
              <a:buChar char="ü"/>
            </a:pPr>
            <a:r>
              <a:rPr lang="en-US" sz="2200" b="1" dirty="0"/>
              <a:t>Growth hormone </a:t>
            </a:r>
            <a:r>
              <a:rPr lang="en-US" sz="2200" dirty="0"/>
              <a:t>(GH)</a:t>
            </a:r>
          </a:p>
          <a:p>
            <a:pPr marL="342900" indent="-342900">
              <a:buFont typeface="Wingdings" panose="05000000000000000000" pitchFamily="2" charset="2"/>
              <a:buChar char="ü"/>
            </a:pPr>
            <a:r>
              <a:rPr lang="en-US" sz="2200" b="1" dirty="0"/>
              <a:t>Melanocyte stimulating hormone </a:t>
            </a:r>
            <a:r>
              <a:rPr lang="en-US" sz="2200" dirty="0"/>
              <a:t>(MSH)</a:t>
            </a:r>
          </a:p>
          <a:p>
            <a:pPr marL="342900" indent="-342900">
              <a:buFont typeface="Wingdings" panose="05000000000000000000" pitchFamily="2" charset="2"/>
              <a:buChar char="ü"/>
            </a:pPr>
            <a:r>
              <a:rPr lang="en-US" sz="2200" b="1" dirty="0"/>
              <a:t>Prolactin</a:t>
            </a:r>
            <a:r>
              <a:rPr lang="en-US" sz="2200" dirty="0"/>
              <a:t> (PRL)</a:t>
            </a:r>
          </a:p>
          <a:p>
            <a:pPr marL="342900" indent="-342900">
              <a:buFont typeface="Wingdings" panose="05000000000000000000" pitchFamily="2" charset="2"/>
              <a:buChar char="ü"/>
            </a:pPr>
            <a:r>
              <a:rPr lang="en-US" sz="2200" b="1" dirty="0"/>
              <a:t>Adrenocorticotropic hormone </a:t>
            </a:r>
            <a:r>
              <a:rPr lang="en-US" sz="2200" dirty="0"/>
              <a:t>(ACTH) </a:t>
            </a:r>
          </a:p>
          <a:p>
            <a:pPr marL="342900" indent="-342900">
              <a:buFont typeface="Wingdings" panose="05000000000000000000" pitchFamily="2" charset="2"/>
              <a:buChar char="ü"/>
            </a:pPr>
            <a:r>
              <a:rPr lang="en-US" sz="2200" b="1" dirty="0"/>
              <a:t>Thyroid stimulating hormone </a:t>
            </a:r>
            <a:r>
              <a:rPr lang="en-US" sz="2200" dirty="0"/>
              <a:t>(TSH)</a:t>
            </a:r>
          </a:p>
        </p:txBody>
      </p:sp>
      <p:sp>
        <p:nvSpPr>
          <p:cNvPr id="4" name="Action Button: Return 3">
            <a:hlinkClick r:id="rId5" action="ppaction://hlinksldjump" highlightClick="1"/>
            <a:extLst>
              <a:ext uri="{FF2B5EF4-FFF2-40B4-BE49-F238E27FC236}">
                <a16:creationId xmlns:a16="http://schemas.microsoft.com/office/drawing/2014/main" id="{959279C7-A463-5C14-B71D-D11601CA3DB3}"/>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24948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pic>
        <p:nvPicPr>
          <p:cNvPr id="3" name="Picture 4">
            <a:extLst>
              <a:ext uri="{FF2B5EF4-FFF2-40B4-BE49-F238E27FC236}">
                <a16:creationId xmlns:a16="http://schemas.microsoft.com/office/drawing/2014/main" id="{6FC15DBE-C1F3-B1FF-D945-FDB05FC643F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63342" y="43458"/>
            <a:ext cx="912865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1132" y="0"/>
            <a:ext cx="6823621" cy="1191986"/>
          </a:xfrm>
        </p:spPr>
        <p:txBody>
          <a:bodyPr>
            <a:normAutofit fontScale="90000"/>
          </a:bodyPr>
          <a:lstStyle/>
          <a:p>
            <a:r>
              <a:rPr lang="en-AU" dirty="0"/>
              <a:t>The endocrine system</a:t>
            </a:r>
            <a:br>
              <a:rPr lang="en-AU" dirty="0"/>
            </a:br>
            <a:r>
              <a:rPr lang="en-US" sz="2700" dirty="0"/>
              <a:t>Hormones of the posterior pituitary gland</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966787"/>
            <a:ext cx="3301139" cy="5847755"/>
          </a:xfrm>
          <a:prstGeom prst="rect">
            <a:avLst/>
          </a:prstGeom>
          <a:noFill/>
        </p:spPr>
        <p:txBody>
          <a:bodyPr wrap="square">
            <a:spAutoFit/>
          </a:bodyPr>
          <a:lstStyle/>
          <a:p>
            <a:pPr marL="342900" indent="-342900">
              <a:buFont typeface="Wingdings" panose="05000000000000000000" pitchFamily="2" charset="2"/>
              <a:buChar char="q"/>
            </a:pPr>
            <a:r>
              <a:rPr lang="en-US" sz="2200" dirty="0"/>
              <a:t>Acts as a storage area for hormones produced by the hypothalamus. The hormones produced by the posterior pituitary include:</a:t>
            </a:r>
          </a:p>
          <a:p>
            <a:pPr marL="342900" indent="-342900">
              <a:buFont typeface="Wingdings" panose="05000000000000000000" pitchFamily="2" charset="2"/>
              <a:buChar char="ü"/>
            </a:pPr>
            <a:r>
              <a:rPr lang="en-US" sz="2200" b="1" dirty="0"/>
              <a:t>Oxytocin</a:t>
            </a:r>
            <a:r>
              <a:rPr lang="en-US" sz="2200" dirty="0"/>
              <a:t> – this hormone is released in significant amounts only during childbirth. Oxytocin stimulates powerful contractions of the uterus during </a:t>
            </a:r>
            <a:r>
              <a:rPr lang="en-US" sz="2200" dirty="0" err="1"/>
              <a:t>labour</a:t>
            </a:r>
            <a:r>
              <a:rPr lang="en-US" sz="2200" dirty="0"/>
              <a:t>. </a:t>
            </a:r>
          </a:p>
          <a:p>
            <a:pPr marL="342900" indent="-342900">
              <a:buFont typeface="Wingdings" panose="05000000000000000000" pitchFamily="2" charset="2"/>
              <a:buChar char="ü"/>
            </a:pPr>
            <a:r>
              <a:rPr lang="en-US" sz="2200" b="1" dirty="0"/>
              <a:t>Antidiuretic hormone </a:t>
            </a:r>
            <a:r>
              <a:rPr lang="en-US" sz="2200" dirty="0"/>
              <a:t>(ADH)- which causes the kidneys to reabsorb water to form urine.</a:t>
            </a:r>
          </a:p>
        </p:txBody>
      </p:sp>
      <p:sp>
        <p:nvSpPr>
          <p:cNvPr id="5" name="Action Button: Return 4">
            <a:hlinkClick r:id="rId5" action="ppaction://hlinksldjump" highlightClick="1"/>
            <a:extLst>
              <a:ext uri="{FF2B5EF4-FFF2-40B4-BE49-F238E27FC236}">
                <a16:creationId xmlns:a16="http://schemas.microsoft.com/office/drawing/2014/main" id="{FD0BE774-F084-DE77-7517-54A444DA2441}"/>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25920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789727" y="15498"/>
            <a:ext cx="5287113" cy="1191986"/>
          </a:xfrm>
        </p:spPr>
        <p:txBody>
          <a:bodyPr>
            <a:normAutofit/>
          </a:bodyPr>
          <a:lstStyle/>
          <a:p>
            <a:r>
              <a:rPr lang="en-AU" dirty="0"/>
              <a:t>The endocrine system</a:t>
            </a:r>
            <a:br>
              <a:rPr lang="en-AU" dirty="0"/>
            </a:br>
            <a:r>
              <a:rPr lang="en-US" sz="2700" dirty="0"/>
              <a:t>The thyroid gland</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17690" y="1343983"/>
            <a:ext cx="6904887" cy="4832092"/>
          </a:xfrm>
          <a:prstGeom prst="rect">
            <a:avLst/>
          </a:prstGeom>
          <a:noFill/>
        </p:spPr>
        <p:txBody>
          <a:bodyPr wrap="square">
            <a:spAutoFit/>
          </a:bodyPr>
          <a:lstStyle/>
          <a:p>
            <a:pPr marL="342900" indent="-342900">
              <a:buFont typeface="Wingdings" panose="05000000000000000000" pitchFamily="2" charset="2"/>
              <a:buChar char="q"/>
            </a:pPr>
            <a:r>
              <a:rPr lang="en-US" sz="2200" dirty="0"/>
              <a:t>Thyroid gland: Located at base of throat, consists of two lobes joined by isthmus.</a:t>
            </a:r>
          </a:p>
          <a:p>
            <a:pPr marL="342900" indent="-342900">
              <a:buFont typeface="Wingdings" panose="05000000000000000000" pitchFamily="2" charset="2"/>
              <a:buChar char="q"/>
            </a:pPr>
            <a:r>
              <a:rPr lang="en-US" sz="2200" dirty="0"/>
              <a:t>Produces two hormones:</a:t>
            </a:r>
          </a:p>
          <a:p>
            <a:pPr marL="342900" indent="-342900">
              <a:buFont typeface="Wingdings" panose="05000000000000000000" pitchFamily="2" charset="2"/>
              <a:buChar char="ü"/>
            </a:pPr>
            <a:r>
              <a:rPr lang="en-US" sz="2200" b="1" dirty="0"/>
              <a:t>Thyroid hormone</a:t>
            </a:r>
            <a:r>
              <a:rPr lang="en-US" sz="2200" dirty="0"/>
              <a:t>: Contains iodine, regulates glucose usage, body heat, chemical energy. Important for tissue growth and development, especially reproductive and nervous systems.</a:t>
            </a:r>
          </a:p>
          <a:p>
            <a:pPr marL="342900" indent="-342900">
              <a:buFont typeface="Wingdings" panose="05000000000000000000" pitchFamily="2" charset="2"/>
              <a:buChar char="ü"/>
            </a:pPr>
            <a:r>
              <a:rPr lang="en-US" sz="2200" b="1" dirty="0"/>
              <a:t>Calcitonin</a:t>
            </a:r>
            <a:r>
              <a:rPr lang="en-US" sz="2200" dirty="0"/>
              <a:t>: Regulates blood calcium levels by decreasing it, opposes actions of parathyroid hormone.</a:t>
            </a:r>
          </a:p>
          <a:p>
            <a:pPr marL="342900" indent="-342900">
              <a:buFont typeface="Wingdings" panose="05000000000000000000" pitchFamily="2" charset="2"/>
              <a:buChar char="q"/>
            </a:pPr>
            <a:r>
              <a:rPr lang="en-US" sz="2200" b="1" dirty="0"/>
              <a:t>Parathyroid glands</a:t>
            </a:r>
            <a:r>
              <a:rPr lang="en-US" sz="2200" dirty="0"/>
              <a:t>: Produce parathyroid hormone, controlling blood calcium levels.</a:t>
            </a:r>
          </a:p>
          <a:p>
            <a:pPr marL="342900" indent="-342900">
              <a:buFont typeface="Wingdings" panose="05000000000000000000" pitchFamily="2" charset="2"/>
              <a:buChar char="ü"/>
            </a:pPr>
            <a:r>
              <a:rPr lang="en-US" sz="2200" dirty="0"/>
              <a:t>Calcium vital for nerves, muscles, bones, heart, kidneys.</a:t>
            </a:r>
          </a:p>
          <a:p>
            <a:pPr marL="342900" indent="-342900">
              <a:buFont typeface="Wingdings" panose="05000000000000000000" pitchFamily="2" charset="2"/>
              <a:buChar char="ü"/>
            </a:pPr>
            <a:r>
              <a:rPr lang="en-US" sz="2200" dirty="0"/>
              <a:t>Excess parathyroid hormone can lead to calcium depletion from bones, increasing osteoporosis risk.</a:t>
            </a:r>
          </a:p>
        </p:txBody>
      </p:sp>
      <p:pic>
        <p:nvPicPr>
          <p:cNvPr id="6" name="Picture 5">
            <a:extLst>
              <a:ext uri="{FF2B5EF4-FFF2-40B4-BE49-F238E27FC236}">
                <a16:creationId xmlns:a16="http://schemas.microsoft.com/office/drawing/2014/main" id="{27FC078E-8879-666D-3F71-367F6BB4EF7F}"/>
              </a:ext>
            </a:extLst>
          </p:cNvPr>
          <p:cNvPicPr>
            <a:picLocks noChangeAspect="1"/>
          </p:cNvPicPr>
          <p:nvPr/>
        </p:nvPicPr>
        <p:blipFill>
          <a:blip r:embed="rId4"/>
          <a:stretch>
            <a:fillRect/>
          </a:stretch>
        </p:blipFill>
        <p:spPr>
          <a:xfrm>
            <a:off x="6887197" y="1783315"/>
            <a:ext cx="5287113" cy="3953427"/>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B82B0F29-549B-8BB9-B544-70DE2C107555}"/>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72571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789727" y="15498"/>
            <a:ext cx="5287113" cy="968459"/>
          </a:xfrm>
        </p:spPr>
        <p:txBody>
          <a:bodyPr>
            <a:normAutofit/>
          </a:bodyPr>
          <a:lstStyle/>
          <a:p>
            <a:r>
              <a:rPr lang="en-AU" dirty="0"/>
              <a:t>The endocrine system</a:t>
            </a:r>
            <a:br>
              <a:rPr lang="en-AU" dirty="0"/>
            </a:br>
            <a:r>
              <a:rPr lang="en-US" sz="2700" dirty="0"/>
              <a:t>The thymus gland</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908050"/>
            <a:ext cx="12174310" cy="1785104"/>
          </a:xfrm>
          <a:prstGeom prst="rect">
            <a:avLst/>
          </a:prstGeom>
          <a:noFill/>
        </p:spPr>
        <p:txBody>
          <a:bodyPr wrap="square">
            <a:spAutoFit/>
          </a:bodyPr>
          <a:lstStyle/>
          <a:p>
            <a:pPr marL="342900" indent="-342900">
              <a:buFont typeface="Wingdings" panose="05000000000000000000" pitchFamily="2" charset="2"/>
              <a:buChar char="q"/>
            </a:pPr>
            <a:r>
              <a:rPr lang="en-US" sz="2200" dirty="0"/>
              <a:t>Thymus gland: Located on upper thorax, behind sternum.</a:t>
            </a:r>
          </a:p>
          <a:p>
            <a:pPr marL="342900" indent="-342900">
              <a:buFont typeface="Wingdings" panose="05000000000000000000" pitchFamily="2" charset="2"/>
              <a:buChar char="q"/>
            </a:pPr>
            <a:r>
              <a:rPr lang="en-US" sz="2200" dirty="0"/>
              <a:t>Larger in infants and children, decreases in size with adulthood.</a:t>
            </a:r>
          </a:p>
          <a:p>
            <a:pPr marL="342900" indent="-342900">
              <a:buFont typeface="Wingdings" panose="05000000000000000000" pitchFamily="2" charset="2"/>
              <a:buChar char="q"/>
            </a:pPr>
            <a:r>
              <a:rPr lang="en-US" sz="2200" dirty="0"/>
              <a:t>Produces hormone called </a:t>
            </a:r>
            <a:r>
              <a:rPr lang="en-US" sz="2200" b="1" dirty="0"/>
              <a:t>thymosin</a:t>
            </a:r>
            <a:r>
              <a:rPr lang="en-US" sz="2200" dirty="0"/>
              <a:t>.</a:t>
            </a:r>
          </a:p>
          <a:p>
            <a:pPr marL="342900" indent="-342900">
              <a:buFont typeface="Wingdings" panose="05000000000000000000" pitchFamily="2" charset="2"/>
              <a:buChar char="q"/>
            </a:pPr>
            <a:r>
              <a:rPr lang="en-US" sz="2200" dirty="0"/>
              <a:t>Thymosin crucial for normal development of a special group of white blood cells called T-cells.</a:t>
            </a:r>
          </a:p>
          <a:p>
            <a:pPr marL="342900" indent="-342900">
              <a:buFont typeface="Wingdings" panose="05000000000000000000" pitchFamily="2" charset="2"/>
              <a:buChar char="q"/>
            </a:pPr>
            <a:r>
              <a:rPr lang="en-US" sz="2200" dirty="0"/>
              <a:t>T-cells important for immune system function.</a:t>
            </a:r>
          </a:p>
        </p:txBody>
      </p:sp>
      <p:pic>
        <p:nvPicPr>
          <p:cNvPr id="5" name="Picture 4">
            <a:extLst>
              <a:ext uri="{FF2B5EF4-FFF2-40B4-BE49-F238E27FC236}">
                <a16:creationId xmlns:a16="http://schemas.microsoft.com/office/drawing/2014/main" id="{8327EC23-627B-9515-4389-A24E499936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8058" y="2690983"/>
            <a:ext cx="6666973" cy="4198013"/>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C9B696A4-E909-CB26-7FCB-94DE69B6A3FE}"/>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78015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5122581" y="591794"/>
            <a:ext cx="5287113" cy="968459"/>
          </a:xfrm>
        </p:spPr>
        <p:txBody>
          <a:bodyPr>
            <a:normAutofit/>
          </a:bodyPr>
          <a:lstStyle/>
          <a:p>
            <a:r>
              <a:rPr lang="en-AU" dirty="0"/>
              <a:t>The endocrine system</a:t>
            </a:r>
            <a:br>
              <a:rPr lang="en-AU" dirty="0"/>
            </a:br>
            <a:r>
              <a:rPr lang="en-US" sz="2700" dirty="0"/>
              <a:t>The pineal gland</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908050"/>
            <a:ext cx="4199410" cy="5509200"/>
          </a:xfrm>
          <a:prstGeom prst="rect">
            <a:avLst/>
          </a:prstGeom>
          <a:noFill/>
        </p:spPr>
        <p:txBody>
          <a:bodyPr wrap="square">
            <a:spAutoFit/>
          </a:bodyPr>
          <a:lstStyle/>
          <a:p>
            <a:pPr marL="342900" indent="-342900">
              <a:buFont typeface="Wingdings" panose="05000000000000000000" pitchFamily="2" charset="2"/>
              <a:buChar char="q"/>
            </a:pPr>
            <a:r>
              <a:rPr lang="en-US" sz="2200" dirty="0"/>
              <a:t>Pineal gland: Small cone-shaped gland hanging from brain's roof.</a:t>
            </a:r>
          </a:p>
          <a:p>
            <a:pPr marL="342900" indent="-342900">
              <a:buFont typeface="Wingdings" panose="05000000000000000000" pitchFamily="2" charset="2"/>
              <a:buChar char="q"/>
            </a:pPr>
            <a:r>
              <a:rPr lang="en-US" sz="2200" dirty="0"/>
              <a:t>Endocrine function: secretes hormone called </a:t>
            </a:r>
            <a:r>
              <a:rPr lang="en-US" sz="2200" b="1" dirty="0"/>
              <a:t>melatonin</a:t>
            </a:r>
            <a:r>
              <a:rPr lang="en-US" sz="2200" dirty="0"/>
              <a:t>.</a:t>
            </a:r>
          </a:p>
          <a:p>
            <a:pPr marL="342900" indent="-342900">
              <a:buFont typeface="Wingdings" panose="05000000000000000000" pitchFamily="2" charset="2"/>
              <a:buChar char="q"/>
            </a:pPr>
            <a:r>
              <a:rPr lang="en-US" sz="2200" dirty="0"/>
              <a:t>Melatonin secreted directly into cerebrospinal fluid.</a:t>
            </a:r>
          </a:p>
          <a:p>
            <a:pPr marL="342900" indent="-342900">
              <a:buFont typeface="Wingdings" panose="05000000000000000000" pitchFamily="2" charset="2"/>
              <a:buChar char="q"/>
            </a:pPr>
            <a:r>
              <a:rPr lang="en-US" sz="2200" dirty="0"/>
              <a:t>Melatonin controls sleeping and waking cycles.</a:t>
            </a:r>
          </a:p>
          <a:p>
            <a:pPr marL="342900" indent="-342900">
              <a:buFont typeface="Wingdings" panose="05000000000000000000" pitchFamily="2" charset="2"/>
              <a:buChar char="q"/>
            </a:pPr>
            <a:r>
              <a:rPr lang="en-US" sz="2200" dirty="0"/>
              <a:t>Varies melatonin secretion throughout day and night.</a:t>
            </a:r>
          </a:p>
          <a:p>
            <a:pPr marL="342900" indent="-342900">
              <a:buFont typeface="Wingdings" panose="05000000000000000000" pitchFamily="2" charset="2"/>
              <a:buChar char="q"/>
            </a:pPr>
            <a:r>
              <a:rPr lang="en-US" sz="2200" dirty="0"/>
              <a:t>Peak levels at night induce drowsiness, lowest during midday.</a:t>
            </a:r>
          </a:p>
          <a:p>
            <a:pPr marL="342900" indent="-342900">
              <a:buFont typeface="Wingdings" panose="05000000000000000000" pitchFamily="2" charset="2"/>
              <a:buChar char="q"/>
            </a:pPr>
            <a:r>
              <a:rPr lang="en-US" sz="2200" dirty="0"/>
              <a:t>Melatonin crucial for establishing body's sleeping patterns and regulating mood.</a:t>
            </a:r>
          </a:p>
        </p:txBody>
      </p:sp>
      <p:pic>
        <p:nvPicPr>
          <p:cNvPr id="6" name="Picture 5">
            <a:extLst>
              <a:ext uri="{FF2B5EF4-FFF2-40B4-BE49-F238E27FC236}">
                <a16:creationId xmlns:a16="http://schemas.microsoft.com/office/drawing/2014/main" id="{7929D091-6370-63D7-1223-A37470704580}"/>
              </a:ext>
            </a:extLst>
          </p:cNvPr>
          <p:cNvPicPr>
            <a:picLocks noChangeAspect="1"/>
          </p:cNvPicPr>
          <p:nvPr/>
        </p:nvPicPr>
        <p:blipFill>
          <a:blip r:embed="rId4"/>
          <a:stretch>
            <a:fillRect/>
          </a:stretch>
        </p:blipFill>
        <p:spPr>
          <a:xfrm>
            <a:off x="4199410" y="1503636"/>
            <a:ext cx="7992590" cy="4858428"/>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7E65CEBA-84B7-D0BD-AA5A-F49B22177F20}"/>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47108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452443" y="0"/>
            <a:ext cx="5287113" cy="968459"/>
          </a:xfrm>
        </p:spPr>
        <p:txBody>
          <a:bodyPr>
            <a:normAutofit/>
          </a:bodyPr>
          <a:lstStyle/>
          <a:p>
            <a:r>
              <a:rPr lang="en-AU" dirty="0"/>
              <a:t>The endocrine system</a:t>
            </a:r>
            <a:br>
              <a:rPr lang="en-AU" dirty="0"/>
            </a:br>
            <a:r>
              <a:rPr lang="en-US" sz="2700" dirty="0"/>
              <a:t>The adrenal glands</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908050"/>
            <a:ext cx="12192000" cy="1785104"/>
          </a:xfrm>
          <a:prstGeom prst="rect">
            <a:avLst/>
          </a:prstGeom>
          <a:noFill/>
        </p:spPr>
        <p:txBody>
          <a:bodyPr wrap="square">
            <a:spAutoFit/>
          </a:bodyPr>
          <a:lstStyle/>
          <a:p>
            <a:pPr marL="342900" indent="-342900">
              <a:buFont typeface="Wingdings" panose="05000000000000000000" pitchFamily="2" charset="2"/>
              <a:buChar char="q"/>
            </a:pPr>
            <a:r>
              <a:rPr lang="en-US" sz="2200" dirty="0"/>
              <a:t>Adrenal glands: Paired glands curved over top of kidneys. Each gland has outer cortex (adrenal cortex) and inner medulla. Cortex and medulla secrete different hormones, developed from different tissues.</a:t>
            </a:r>
          </a:p>
          <a:p>
            <a:pPr marL="342900" indent="-342900">
              <a:buFont typeface="Wingdings" panose="05000000000000000000" pitchFamily="2" charset="2"/>
              <a:buChar char="q"/>
            </a:pPr>
            <a:r>
              <a:rPr lang="en-US" sz="2200" dirty="0"/>
              <a:t>Hypothalamus influences both adrenal glands via different mechanisms. Adrenal cortex regulated by negative feedback involving hypothalamus. Adrenal medulla regulated by nerve impulses from hypothalamus.</a:t>
            </a:r>
          </a:p>
        </p:txBody>
      </p:sp>
      <p:pic>
        <p:nvPicPr>
          <p:cNvPr id="5" name="Picture 4">
            <a:extLst>
              <a:ext uri="{FF2B5EF4-FFF2-40B4-BE49-F238E27FC236}">
                <a16:creationId xmlns:a16="http://schemas.microsoft.com/office/drawing/2014/main" id="{92B53B4F-B27E-6E0E-69F2-58D1818210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7018" y="2379033"/>
            <a:ext cx="7774982" cy="4478967"/>
          </a:xfrm>
          <a:prstGeom prst="rect">
            <a:avLst/>
          </a:prstGeom>
        </p:spPr>
      </p:pic>
      <p:sp>
        <p:nvSpPr>
          <p:cNvPr id="7" name="TextBox 6">
            <a:extLst>
              <a:ext uri="{FF2B5EF4-FFF2-40B4-BE49-F238E27FC236}">
                <a16:creationId xmlns:a16="http://schemas.microsoft.com/office/drawing/2014/main" id="{C18D3A78-C3CB-3460-7291-4AD6389CE248}"/>
              </a:ext>
            </a:extLst>
          </p:cNvPr>
          <p:cNvSpPr txBox="1"/>
          <p:nvPr/>
        </p:nvSpPr>
        <p:spPr>
          <a:xfrm>
            <a:off x="0" y="2693154"/>
            <a:ext cx="4420697" cy="3816429"/>
          </a:xfrm>
          <a:prstGeom prst="rect">
            <a:avLst/>
          </a:prstGeom>
          <a:noFill/>
        </p:spPr>
        <p:txBody>
          <a:bodyPr wrap="square">
            <a:spAutoFit/>
          </a:bodyPr>
          <a:lstStyle/>
          <a:p>
            <a:pPr marL="342900" indent="-342900">
              <a:buFont typeface="Wingdings" panose="05000000000000000000" pitchFamily="2" charset="2"/>
              <a:buChar char="q"/>
            </a:pPr>
            <a:r>
              <a:rPr lang="en-US" sz="2200" dirty="0"/>
              <a:t>Adrenal cortex produces corticosteroids, including:</a:t>
            </a:r>
          </a:p>
          <a:p>
            <a:pPr marL="457200" indent="-457200">
              <a:buFont typeface="+mj-lt"/>
              <a:buAutoNum type="arabicPeriod"/>
            </a:pPr>
            <a:r>
              <a:rPr lang="en-US" sz="2200" b="1" dirty="0"/>
              <a:t>Mineral corticoids</a:t>
            </a:r>
            <a:r>
              <a:rPr lang="en-US" sz="2200" dirty="0"/>
              <a:t>: regulate blood mineral content (e.g., sodium, potassium).</a:t>
            </a:r>
          </a:p>
          <a:p>
            <a:pPr marL="457200" indent="-457200">
              <a:buFont typeface="+mj-lt"/>
              <a:buAutoNum type="arabicPeriod"/>
            </a:pPr>
            <a:r>
              <a:rPr lang="en-US" sz="2200" b="1" dirty="0"/>
              <a:t>Glucocorticoids</a:t>
            </a:r>
            <a:r>
              <a:rPr lang="en-US" sz="2200" dirty="0"/>
              <a:t>: promote normal cell metabolism, aid in blood glucose regulation.</a:t>
            </a:r>
          </a:p>
          <a:p>
            <a:pPr marL="457200" indent="-457200">
              <a:buFont typeface="+mj-lt"/>
              <a:buAutoNum type="arabicPeriod"/>
            </a:pPr>
            <a:r>
              <a:rPr lang="en-US" sz="2200" b="1" dirty="0"/>
              <a:t>Sex hormones (oestrogen, androgens): </a:t>
            </a:r>
            <a:r>
              <a:rPr lang="en-US" sz="2200" dirty="0"/>
              <a:t>essential for reproductive system function.</a:t>
            </a:r>
          </a:p>
        </p:txBody>
      </p:sp>
      <p:sp>
        <p:nvSpPr>
          <p:cNvPr id="3" name="Action Button: Return 2">
            <a:hlinkClick r:id="rId5" action="ppaction://hlinksldjump" highlightClick="1"/>
            <a:extLst>
              <a:ext uri="{FF2B5EF4-FFF2-40B4-BE49-F238E27FC236}">
                <a16:creationId xmlns:a16="http://schemas.microsoft.com/office/drawing/2014/main" id="{93A0611F-F71C-8409-FAED-52B5A70FD4BB}"/>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31316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452443" y="0"/>
            <a:ext cx="5287113" cy="968459"/>
          </a:xfrm>
        </p:spPr>
        <p:txBody>
          <a:bodyPr>
            <a:normAutofit/>
          </a:bodyPr>
          <a:lstStyle/>
          <a:p>
            <a:r>
              <a:rPr lang="en-AU" dirty="0"/>
              <a:t>The endocrine system</a:t>
            </a:r>
            <a:br>
              <a:rPr lang="en-AU" dirty="0"/>
            </a:br>
            <a:r>
              <a:rPr lang="en-US" sz="2700" dirty="0"/>
              <a:t>The adrenal medulla</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908050"/>
            <a:ext cx="12192000" cy="2123658"/>
          </a:xfrm>
          <a:prstGeom prst="rect">
            <a:avLst/>
          </a:prstGeom>
          <a:noFill/>
        </p:spPr>
        <p:txBody>
          <a:bodyPr wrap="square">
            <a:spAutoFit/>
          </a:bodyPr>
          <a:lstStyle/>
          <a:p>
            <a:pPr marL="342900" indent="-342900">
              <a:buFont typeface="Wingdings" panose="05000000000000000000" pitchFamily="2" charset="2"/>
              <a:buChar char="q"/>
            </a:pPr>
            <a:r>
              <a:rPr lang="en-US" sz="2200" dirty="0"/>
              <a:t>Adrenal medulla stimulated by nerve impulses from hypothalamus.</a:t>
            </a:r>
          </a:p>
          <a:p>
            <a:pPr marL="342900" indent="-342900">
              <a:buFont typeface="Wingdings" panose="05000000000000000000" pitchFamily="2" charset="2"/>
              <a:buChar char="q"/>
            </a:pPr>
            <a:r>
              <a:rPr lang="en-US" sz="2200" dirty="0"/>
              <a:t>Releases two hormones into bloodstream: </a:t>
            </a:r>
            <a:r>
              <a:rPr lang="en-US" sz="2200" b="1" dirty="0"/>
              <a:t>epinephrine (adrenaline) and norepinephrine (noradrenaline).</a:t>
            </a:r>
          </a:p>
          <a:p>
            <a:pPr marL="342900" indent="-342900">
              <a:buFont typeface="Wingdings" panose="05000000000000000000" pitchFamily="2" charset="2"/>
              <a:buChar char="q"/>
            </a:pPr>
            <a:r>
              <a:rPr lang="en-US" sz="2200" dirty="0"/>
              <a:t>Initiates </a:t>
            </a:r>
            <a:r>
              <a:rPr lang="en-US" sz="2200" b="1" dirty="0"/>
              <a:t>'flight or fight</a:t>
            </a:r>
            <a:r>
              <a:rPr lang="en-US" sz="2200" dirty="0"/>
              <a:t>' response when threatened, scared, or frightened.</a:t>
            </a:r>
          </a:p>
          <a:p>
            <a:pPr marL="342900" indent="-342900">
              <a:buFont typeface="Wingdings" panose="05000000000000000000" pitchFamily="2" charset="2"/>
              <a:buChar char="q"/>
            </a:pPr>
            <a:r>
              <a:rPr lang="en-US" sz="2200" dirty="0"/>
              <a:t>Response helps body cope with stressful situations.</a:t>
            </a:r>
          </a:p>
          <a:p>
            <a:pPr marL="342900" indent="-342900">
              <a:buFont typeface="Wingdings" panose="05000000000000000000" pitchFamily="2" charset="2"/>
              <a:buChar char="q"/>
            </a:pPr>
            <a:r>
              <a:rPr lang="en-US" sz="2200" dirty="0"/>
              <a:t>Hormones increase heart rate, blood pressure, and dilate capillaries in lungs.</a:t>
            </a:r>
          </a:p>
        </p:txBody>
      </p:sp>
      <p:pic>
        <p:nvPicPr>
          <p:cNvPr id="6" name="Picture 5">
            <a:extLst>
              <a:ext uri="{FF2B5EF4-FFF2-40B4-BE49-F238E27FC236}">
                <a16:creationId xmlns:a16="http://schemas.microsoft.com/office/drawing/2014/main" id="{55FEC60F-7446-5E55-9826-FC4A9AAEE407}"/>
              </a:ext>
            </a:extLst>
          </p:cNvPr>
          <p:cNvPicPr>
            <a:picLocks noChangeAspect="1"/>
          </p:cNvPicPr>
          <p:nvPr/>
        </p:nvPicPr>
        <p:blipFill>
          <a:blip r:embed="rId4"/>
          <a:stretch>
            <a:fillRect/>
          </a:stretch>
        </p:blipFill>
        <p:spPr>
          <a:xfrm>
            <a:off x="3123784" y="2961731"/>
            <a:ext cx="5944430" cy="3896269"/>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AAEE056C-C8C1-3B45-5176-4367A719D29C}"/>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88756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452443" y="0"/>
            <a:ext cx="5287113" cy="968459"/>
          </a:xfrm>
        </p:spPr>
        <p:txBody>
          <a:bodyPr>
            <a:normAutofit/>
          </a:bodyPr>
          <a:lstStyle/>
          <a:p>
            <a:r>
              <a:rPr lang="en-AU" dirty="0"/>
              <a:t>The endocrine system</a:t>
            </a:r>
            <a:br>
              <a:rPr lang="en-AU" dirty="0"/>
            </a:br>
            <a:r>
              <a:rPr lang="en-US" sz="2700" dirty="0"/>
              <a:t>The pancreas</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1491628"/>
            <a:ext cx="6648773" cy="4493538"/>
          </a:xfrm>
          <a:prstGeom prst="rect">
            <a:avLst/>
          </a:prstGeom>
          <a:noFill/>
        </p:spPr>
        <p:txBody>
          <a:bodyPr wrap="square">
            <a:spAutoFit/>
          </a:bodyPr>
          <a:lstStyle/>
          <a:p>
            <a:pPr marL="342900" indent="-342900">
              <a:buFont typeface="Wingdings" panose="05000000000000000000" pitchFamily="2" charset="2"/>
              <a:buChar char="q"/>
            </a:pPr>
            <a:r>
              <a:rPr lang="en-US" sz="2200" dirty="0"/>
              <a:t>Pancreas: Long, soft organ located inferior to liver in abdominal cavity.</a:t>
            </a:r>
          </a:p>
          <a:p>
            <a:pPr marL="342900" indent="-342900">
              <a:buFont typeface="Wingdings" panose="05000000000000000000" pitchFamily="2" charset="2"/>
              <a:buChar char="q"/>
            </a:pPr>
            <a:r>
              <a:rPr lang="en-US" sz="2200" dirty="0"/>
              <a:t>Assists in digestion and regulates blood sugar levels.</a:t>
            </a:r>
          </a:p>
          <a:p>
            <a:pPr marL="342900" indent="-342900">
              <a:buFont typeface="Wingdings" panose="05000000000000000000" pitchFamily="2" charset="2"/>
              <a:buChar char="q"/>
            </a:pPr>
            <a:r>
              <a:rPr lang="en-US" sz="2200" b="1" dirty="0"/>
              <a:t>Exocrine portion </a:t>
            </a:r>
            <a:r>
              <a:rPr lang="en-US" sz="2200" dirty="0"/>
              <a:t>secretes digestive enzymes into ducts leading to duodenum.</a:t>
            </a:r>
          </a:p>
          <a:p>
            <a:pPr marL="342900" indent="-342900">
              <a:buFont typeface="Wingdings" panose="05000000000000000000" pitchFamily="2" charset="2"/>
              <a:buChar char="q"/>
            </a:pPr>
            <a:r>
              <a:rPr lang="en-US" sz="2200" b="1" dirty="0"/>
              <a:t>Endocrine portion </a:t>
            </a:r>
            <a:r>
              <a:rPr lang="en-US" sz="2200" dirty="0"/>
              <a:t>secretes directly into the Blood and consists of pancreatic islets (small tissues) producing hormones.</a:t>
            </a:r>
          </a:p>
          <a:p>
            <a:pPr marL="342900" indent="-342900">
              <a:buFont typeface="Wingdings" panose="05000000000000000000" pitchFamily="2" charset="2"/>
              <a:buChar char="q"/>
            </a:pPr>
            <a:r>
              <a:rPr lang="en-US" sz="2200" dirty="0"/>
              <a:t>Pancreatic islets secrete two important hormones:</a:t>
            </a:r>
          </a:p>
          <a:p>
            <a:pPr marL="457200" indent="-457200">
              <a:buFont typeface="+mj-lt"/>
              <a:buAutoNum type="arabicPeriod"/>
            </a:pPr>
            <a:r>
              <a:rPr lang="en-US" sz="2200" b="1" dirty="0"/>
              <a:t>Glucagon</a:t>
            </a:r>
            <a:r>
              <a:rPr lang="en-US" sz="2200" dirty="0"/>
              <a:t>: Secreted by alpha cells in response to low blood glucose levels.</a:t>
            </a:r>
          </a:p>
          <a:p>
            <a:pPr marL="457200" indent="-457200">
              <a:buFont typeface="+mj-lt"/>
              <a:buAutoNum type="arabicPeriod"/>
            </a:pPr>
            <a:r>
              <a:rPr lang="en-US" sz="2200" b="1" dirty="0"/>
              <a:t>Insulin</a:t>
            </a:r>
            <a:r>
              <a:rPr lang="en-US" sz="2200" dirty="0"/>
              <a:t>: Secreted by beta cells in response to high blood glucose levels.</a:t>
            </a:r>
          </a:p>
        </p:txBody>
      </p:sp>
      <p:pic>
        <p:nvPicPr>
          <p:cNvPr id="5" name="Picture 4">
            <a:extLst>
              <a:ext uri="{FF2B5EF4-FFF2-40B4-BE49-F238E27FC236}">
                <a16:creationId xmlns:a16="http://schemas.microsoft.com/office/drawing/2014/main" id="{5F4FD4C9-ABB8-E77A-ED53-D4D480061D95}"/>
              </a:ext>
            </a:extLst>
          </p:cNvPr>
          <p:cNvPicPr>
            <a:picLocks noChangeAspect="1"/>
          </p:cNvPicPr>
          <p:nvPr/>
        </p:nvPicPr>
        <p:blipFill>
          <a:blip r:embed="rId4"/>
          <a:stretch>
            <a:fillRect/>
          </a:stretch>
        </p:blipFill>
        <p:spPr>
          <a:xfrm>
            <a:off x="6838203" y="1491628"/>
            <a:ext cx="5353797" cy="4458322"/>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86240813-78AB-2A10-1FA7-9451598BD716}"/>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48324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1113" y="0"/>
            <a:ext cx="5287113" cy="968459"/>
          </a:xfrm>
        </p:spPr>
        <p:txBody>
          <a:bodyPr>
            <a:normAutofit fontScale="90000"/>
          </a:bodyPr>
          <a:lstStyle/>
          <a:p>
            <a:r>
              <a:rPr lang="en-AU" dirty="0"/>
              <a:t>The endocrine system</a:t>
            </a:r>
            <a:br>
              <a:rPr lang="en-AU" dirty="0"/>
            </a:br>
            <a:r>
              <a:rPr lang="en-US" sz="2700" dirty="0"/>
              <a:t>The gonads (ovaries and testes)</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968459"/>
            <a:ext cx="7454685" cy="5847755"/>
          </a:xfrm>
          <a:prstGeom prst="rect">
            <a:avLst/>
          </a:prstGeom>
          <a:noFill/>
        </p:spPr>
        <p:txBody>
          <a:bodyPr wrap="square">
            <a:spAutoFit/>
          </a:bodyPr>
          <a:lstStyle/>
          <a:p>
            <a:r>
              <a:rPr lang="en-US" sz="2200" b="1" dirty="0"/>
              <a:t>Ovaries:</a:t>
            </a:r>
          </a:p>
          <a:p>
            <a:pPr marL="342900" indent="-342900">
              <a:buFont typeface="Wingdings" panose="05000000000000000000" pitchFamily="2" charset="2"/>
              <a:buChar char="q"/>
            </a:pPr>
            <a:r>
              <a:rPr lang="en-US" sz="2200" dirty="0"/>
              <a:t>Almond-shaped organs located in pelvic cavity.</a:t>
            </a:r>
          </a:p>
          <a:p>
            <a:pPr marL="342900" indent="-342900">
              <a:buFont typeface="Wingdings" panose="05000000000000000000" pitchFamily="2" charset="2"/>
              <a:buChar char="q"/>
            </a:pPr>
            <a:r>
              <a:rPr lang="en-US" sz="2200" dirty="0"/>
              <a:t>Produce female sex cells (ova/eggs) and steroid hormones: </a:t>
            </a:r>
            <a:r>
              <a:rPr lang="en-US" sz="2200" b="1" dirty="0"/>
              <a:t>oestrogen and progesterone</a:t>
            </a:r>
            <a:r>
              <a:rPr lang="en-US" sz="2200" dirty="0"/>
              <a:t>.</a:t>
            </a:r>
          </a:p>
          <a:p>
            <a:pPr marL="342900" indent="-342900">
              <a:buFont typeface="Wingdings" panose="05000000000000000000" pitchFamily="2" charset="2"/>
              <a:buChar char="q"/>
            </a:pPr>
            <a:r>
              <a:rPr lang="en-US" sz="2200" dirty="0"/>
              <a:t>Oestrogen: Contributes to development of female reproductive organs and sex characteristics.</a:t>
            </a:r>
          </a:p>
          <a:p>
            <a:pPr marL="342900" indent="-342900">
              <a:buFont typeface="Wingdings" panose="05000000000000000000" pitchFamily="2" charset="2"/>
              <a:buChar char="ü"/>
            </a:pPr>
            <a:r>
              <a:rPr lang="en-US" sz="2200" dirty="0"/>
              <a:t>During puberty, promotes breast development and fat distribution in hips and legs.</a:t>
            </a:r>
          </a:p>
          <a:p>
            <a:pPr marL="342900" indent="-342900">
              <a:buFont typeface="Wingdings" panose="05000000000000000000" pitchFamily="2" charset="2"/>
              <a:buChar char="q"/>
            </a:pPr>
            <a:r>
              <a:rPr lang="en-US" sz="2200" dirty="0"/>
              <a:t>Progesterone: Builds uterine lining in preparation for pregnancy.</a:t>
            </a:r>
          </a:p>
          <a:p>
            <a:r>
              <a:rPr lang="en-US" sz="2200" b="1" dirty="0"/>
              <a:t>Testes:</a:t>
            </a:r>
          </a:p>
          <a:p>
            <a:pPr marL="342900" indent="-342900">
              <a:buFont typeface="Wingdings" panose="05000000000000000000" pitchFamily="2" charset="2"/>
              <a:buChar char="q"/>
            </a:pPr>
            <a:r>
              <a:rPr lang="en-US" sz="2200" dirty="0"/>
              <a:t>Pair of oval glands suspended in scrotum outside pelvic cavity.</a:t>
            </a:r>
          </a:p>
          <a:p>
            <a:pPr marL="342900" indent="-342900">
              <a:buFont typeface="Wingdings" panose="05000000000000000000" pitchFamily="2" charset="2"/>
              <a:buChar char="q"/>
            </a:pPr>
            <a:r>
              <a:rPr lang="en-US" sz="2200" dirty="0"/>
              <a:t>Produce male sex hormone </a:t>
            </a:r>
            <a:r>
              <a:rPr lang="en-US" sz="2200" b="1" dirty="0"/>
              <a:t>testosterone</a:t>
            </a:r>
            <a:r>
              <a:rPr lang="en-US" sz="2200" dirty="0"/>
              <a:t>.</a:t>
            </a:r>
          </a:p>
          <a:p>
            <a:pPr marL="342900" indent="-342900">
              <a:buFont typeface="Wingdings" panose="05000000000000000000" pitchFamily="2" charset="2"/>
              <a:buChar char="ü"/>
            </a:pPr>
            <a:r>
              <a:rPr lang="en-US" sz="2200" dirty="0"/>
              <a:t>During puberty, promotes growth of male reproductive organs and sex characteristics.</a:t>
            </a:r>
          </a:p>
          <a:p>
            <a:pPr marL="342900" indent="-342900">
              <a:buFont typeface="Wingdings" panose="05000000000000000000" pitchFamily="2" charset="2"/>
              <a:buChar char="q"/>
            </a:pPr>
            <a:r>
              <a:rPr lang="en-US" sz="2200" dirty="0"/>
              <a:t>Includes facial hair growth, muscle development, and voice deepening.</a:t>
            </a:r>
          </a:p>
        </p:txBody>
      </p:sp>
      <p:pic>
        <p:nvPicPr>
          <p:cNvPr id="10242" name="Picture 2" descr="Endocrine system 7: ovaries and testes, placenta (pregnancy) | Nursing Times">
            <a:extLst>
              <a:ext uri="{FF2B5EF4-FFF2-40B4-BE49-F238E27FC236}">
                <a16:creationId xmlns:a16="http://schemas.microsoft.com/office/drawing/2014/main" id="{EDDDD0CE-1CD2-9CB6-DCF7-E7395E654C7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1533" y="4708"/>
            <a:ext cx="6872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5" action="ppaction://hlinksldjump" highlightClick="1"/>
            <a:extLst>
              <a:ext uri="{FF2B5EF4-FFF2-40B4-BE49-F238E27FC236}">
                <a16:creationId xmlns:a16="http://schemas.microsoft.com/office/drawing/2014/main" id="{47B332FA-56F4-53CE-6870-66BB93F4AE54}"/>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75219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037784" y="0"/>
            <a:ext cx="5287113" cy="968459"/>
          </a:xfrm>
        </p:spPr>
        <p:txBody>
          <a:bodyPr>
            <a:normAutofit fontScale="90000"/>
          </a:bodyPr>
          <a:lstStyle/>
          <a:p>
            <a:r>
              <a:rPr lang="en-AU" dirty="0"/>
              <a:t>The endocrine system</a:t>
            </a:r>
            <a:br>
              <a:rPr lang="en-AU" dirty="0"/>
            </a:br>
            <a:r>
              <a:rPr lang="en-US" sz="2700" dirty="0"/>
              <a:t>Disorders of the endocrine system</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968459"/>
            <a:ext cx="12160887" cy="5509200"/>
          </a:xfrm>
          <a:prstGeom prst="rect">
            <a:avLst/>
          </a:prstGeom>
          <a:noFill/>
        </p:spPr>
        <p:txBody>
          <a:bodyPr wrap="square">
            <a:spAutoFit/>
          </a:bodyPr>
          <a:lstStyle/>
          <a:p>
            <a:pPr marL="342900" indent="-342900">
              <a:buFont typeface="Wingdings" panose="05000000000000000000" pitchFamily="2" charset="2"/>
              <a:buChar char="q"/>
            </a:pPr>
            <a:r>
              <a:rPr lang="en-US" sz="2200" dirty="0"/>
              <a:t>Endocrine structures and glands produce hormones that travel through bloodstream to tissues and organs.</a:t>
            </a:r>
          </a:p>
          <a:p>
            <a:pPr marL="342900" indent="-342900">
              <a:buFont typeface="Wingdings" panose="05000000000000000000" pitchFamily="2" charset="2"/>
              <a:buChar char="q"/>
            </a:pPr>
            <a:r>
              <a:rPr lang="en-US" sz="2200" dirty="0"/>
              <a:t>Hormones regulate body processes like growth, repair, and temperature regulation.</a:t>
            </a:r>
          </a:p>
          <a:p>
            <a:pPr marL="342900" indent="-342900">
              <a:buFont typeface="Wingdings" panose="05000000000000000000" pitchFamily="2" charset="2"/>
              <a:buChar char="q"/>
            </a:pPr>
            <a:r>
              <a:rPr lang="en-US" sz="2200" dirty="0"/>
              <a:t>Hormone imbalance can lead to endocrine disorders:</a:t>
            </a:r>
          </a:p>
          <a:p>
            <a:pPr marL="457200" indent="-457200">
              <a:buFont typeface="+mj-lt"/>
              <a:buAutoNum type="arabicPeriod"/>
            </a:pPr>
            <a:r>
              <a:rPr lang="en-US" sz="2200" dirty="0"/>
              <a:t>Result from gland producing too much or too little hormones.</a:t>
            </a:r>
          </a:p>
          <a:p>
            <a:pPr marL="457200" indent="-457200">
              <a:buFont typeface="+mj-lt"/>
              <a:buAutoNum type="arabicPeriod"/>
            </a:pPr>
            <a:r>
              <a:rPr lang="en-US" sz="2200" dirty="0"/>
              <a:t>Result from development of tumors or cancers in endocrine system, affecting hormone levels.</a:t>
            </a:r>
          </a:p>
          <a:p>
            <a:pPr marL="342900" indent="-342900">
              <a:buFont typeface="Wingdings" panose="05000000000000000000" pitchFamily="2" charset="2"/>
              <a:buChar char="q"/>
            </a:pPr>
            <a:r>
              <a:rPr lang="en-US" sz="2200" dirty="0"/>
              <a:t>Common endocrine disorders include:</a:t>
            </a:r>
          </a:p>
          <a:p>
            <a:pPr marL="342900" indent="-342900">
              <a:buFont typeface="Courier New" panose="02070309020205020404" pitchFamily="49" charset="0"/>
              <a:buChar char="o"/>
            </a:pPr>
            <a:r>
              <a:rPr lang="en-US" sz="2200" b="1" dirty="0"/>
              <a:t>Diabetes</a:t>
            </a:r>
            <a:r>
              <a:rPr lang="en-US" sz="2200" dirty="0"/>
              <a:t>: High blood sugar levels due to insulin deficiency or resistance.</a:t>
            </a:r>
          </a:p>
          <a:p>
            <a:pPr marL="800100" lvl="1" indent="-342900">
              <a:buFont typeface="Wingdings" panose="05000000000000000000" pitchFamily="2" charset="2"/>
              <a:buChar char="§"/>
            </a:pPr>
            <a:r>
              <a:rPr lang="en-US" sz="2200" dirty="0"/>
              <a:t>Type 1: Pancreas can't produce insulin.</a:t>
            </a:r>
          </a:p>
          <a:p>
            <a:pPr marL="800100" lvl="1" indent="-342900">
              <a:buFont typeface="Wingdings" panose="05000000000000000000" pitchFamily="2" charset="2"/>
              <a:buChar char="§"/>
            </a:pPr>
            <a:r>
              <a:rPr lang="en-US" sz="2200" dirty="0"/>
              <a:t>Type 2: Cells don't respond to insulin properly, pancreas produces inadequate insulin.</a:t>
            </a:r>
          </a:p>
          <a:p>
            <a:pPr marL="342900" indent="-342900">
              <a:buFont typeface="Courier New" panose="02070309020205020404" pitchFamily="49" charset="0"/>
              <a:buChar char="o"/>
            </a:pPr>
            <a:r>
              <a:rPr lang="en-US" sz="2200" b="1" dirty="0"/>
              <a:t>Hypoglycemia</a:t>
            </a:r>
            <a:r>
              <a:rPr lang="en-US" sz="2200" dirty="0"/>
              <a:t>: Low blood sugar levels, often associated with diabetes. Symptoms include fatigue, anxiety, pale skin, heart palpitations, tingling around mouth.</a:t>
            </a:r>
          </a:p>
          <a:p>
            <a:pPr marL="342900" indent="-342900">
              <a:buFont typeface="Courier New" panose="02070309020205020404" pitchFamily="49" charset="0"/>
              <a:buChar char="o"/>
            </a:pPr>
            <a:r>
              <a:rPr lang="en-US" sz="2200" b="1" dirty="0"/>
              <a:t>Hyperthyroidism</a:t>
            </a:r>
            <a:r>
              <a:rPr lang="en-US" sz="2200" dirty="0"/>
              <a:t> (overactive thyroid): Excessive thyroid hormone production. Symptoms include weight loss, increased heart rate, sweating, anxiety, bulging eyes, thyroid enlargement.</a:t>
            </a:r>
          </a:p>
          <a:p>
            <a:pPr marL="342900" indent="-342900">
              <a:buFont typeface="Courier New" panose="02070309020205020404" pitchFamily="49" charset="0"/>
              <a:buChar char="o"/>
            </a:pPr>
            <a:r>
              <a:rPr lang="en-US" sz="2200" b="1" dirty="0" err="1"/>
              <a:t>Goitre</a:t>
            </a:r>
            <a:r>
              <a:rPr lang="en-US" sz="2200" dirty="0"/>
              <a:t>: Enlargement of thyroid gland due to iodine deficiency, thyroid cancer, or thyroid dysfunction. Can cause throat enlargement, leading to breathing and swallowing difficulties.</a:t>
            </a:r>
          </a:p>
        </p:txBody>
      </p:sp>
      <p:sp>
        <p:nvSpPr>
          <p:cNvPr id="3" name="Action Button: Return 2">
            <a:hlinkClick r:id="rId4" action="ppaction://hlinksldjump" highlightClick="1"/>
            <a:extLst>
              <a:ext uri="{FF2B5EF4-FFF2-40B4-BE49-F238E27FC236}">
                <a16:creationId xmlns:a16="http://schemas.microsoft.com/office/drawing/2014/main" id="{64270D93-0085-1D0A-50E0-F8332FBFF0E5}"/>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6655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263445" y="0"/>
            <a:ext cx="5973009" cy="1007389"/>
          </a:xfrm>
        </p:spPr>
        <p:txBody>
          <a:bodyPr>
            <a:normAutofit fontScale="90000"/>
          </a:bodyPr>
          <a:lstStyle/>
          <a:p>
            <a:r>
              <a:rPr lang="en-AU" dirty="0"/>
              <a:t>The musculoskeletal system</a:t>
            </a:r>
            <a:br>
              <a:rPr lang="en-AU" dirty="0"/>
            </a:br>
            <a:r>
              <a:rPr lang="en-US" sz="2800" dirty="0"/>
              <a:t>The muscular system</a:t>
            </a:r>
            <a:endParaRPr lang="en-AU" sz="28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824958"/>
            <a:ext cx="12192000" cy="2123658"/>
          </a:xfrm>
          <a:prstGeom prst="rect">
            <a:avLst/>
          </a:prstGeom>
          <a:noFill/>
        </p:spPr>
        <p:txBody>
          <a:bodyPr wrap="square">
            <a:spAutoFit/>
          </a:bodyPr>
          <a:lstStyle/>
          <a:p>
            <a:r>
              <a:rPr lang="en-US" sz="2200" dirty="0"/>
              <a:t>There are over 600 skeletal muscles in the human body. Each is composed of specialised cells called muscle </a:t>
            </a:r>
            <a:r>
              <a:rPr lang="en-US" sz="2200" dirty="0" err="1"/>
              <a:t>fibres</a:t>
            </a:r>
            <a:r>
              <a:rPr lang="en-US" sz="2200" dirty="0"/>
              <a:t>. The muscular system has a number of important functions including movement, strength, heat production, shock absorption, shape, posture and respiration. Our muscles are attached to bones, internal organs and blood vessels and are responsible for movement. The majority of movement produced by the body is the result of muscle contraction that occurs around the joints in the body. The muscular system is made up of three types of muscles </a:t>
            </a:r>
            <a:r>
              <a:rPr lang="en-US" sz="2200" b="1" dirty="0"/>
              <a:t>cardiac, smooth and skeletal. </a:t>
            </a:r>
          </a:p>
        </p:txBody>
      </p:sp>
      <p:pic>
        <p:nvPicPr>
          <p:cNvPr id="5" name="Picture 4">
            <a:extLst>
              <a:ext uri="{FF2B5EF4-FFF2-40B4-BE49-F238E27FC236}">
                <a16:creationId xmlns:a16="http://schemas.microsoft.com/office/drawing/2014/main" id="{F87FE041-B952-89DA-AB7D-0D24509CEC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258" y="2948616"/>
            <a:ext cx="4976556" cy="3915723"/>
          </a:xfrm>
          <a:prstGeom prst="rect">
            <a:avLst/>
          </a:prstGeom>
        </p:spPr>
      </p:pic>
      <p:pic>
        <p:nvPicPr>
          <p:cNvPr id="7174" name="Picture 6" descr="Parts of a Skeletal Muscle">
            <a:extLst>
              <a:ext uri="{FF2B5EF4-FFF2-40B4-BE49-F238E27FC236}">
                <a16:creationId xmlns:a16="http://schemas.microsoft.com/office/drawing/2014/main" id="{883722BF-694A-5C21-EF95-EB2540DF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3188" y="3070156"/>
            <a:ext cx="5195258" cy="36726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9DD90AE-F3D2-50CA-53E0-EE844F34705D}"/>
              </a:ext>
            </a:extLst>
          </p:cNvPr>
          <p:cNvPicPr>
            <a:picLocks noChangeAspect="1"/>
          </p:cNvPicPr>
          <p:nvPr/>
        </p:nvPicPr>
        <p:blipFill>
          <a:blip r:embed="rId4"/>
          <a:stretch>
            <a:fillRect/>
          </a:stretch>
        </p:blipFill>
        <p:spPr>
          <a:xfrm>
            <a:off x="9928433" y="4055583"/>
            <a:ext cx="1550551" cy="255160"/>
          </a:xfrm>
          <a:prstGeom prst="rect">
            <a:avLst/>
          </a:prstGeom>
        </p:spPr>
      </p:pic>
      <p:pic>
        <p:nvPicPr>
          <p:cNvPr id="8" name="Picture 7">
            <a:extLst>
              <a:ext uri="{FF2B5EF4-FFF2-40B4-BE49-F238E27FC236}">
                <a16:creationId xmlns:a16="http://schemas.microsoft.com/office/drawing/2014/main" id="{446446DD-A2FD-F37A-27C5-76E084F722A7}"/>
              </a:ext>
            </a:extLst>
          </p:cNvPr>
          <p:cNvPicPr>
            <a:picLocks noChangeAspect="1"/>
          </p:cNvPicPr>
          <p:nvPr/>
        </p:nvPicPr>
        <p:blipFill>
          <a:blip r:embed="rId4"/>
          <a:stretch>
            <a:fillRect/>
          </a:stretch>
        </p:blipFill>
        <p:spPr>
          <a:xfrm>
            <a:off x="10409191" y="4399626"/>
            <a:ext cx="1550551" cy="255160"/>
          </a:xfrm>
          <a:prstGeom prst="rect">
            <a:avLst/>
          </a:prstGeom>
        </p:spPr>
      </p:pic>
      <p:pic>
        <p:nvPicPr>
          <p:cNvPr id="9" name="Picture 8">
            <a:extLst>
              <a:ext uri="{FF2B5EF4-FFF2-40B4-BE49-F238E27FC236}">
                <a16:creationId xmlns:a16="http://schemas.microsoft.com/office/drawing/2014/main" id="{3A784F58-D158-EBC3-4A84-7D93A8BA9B0D}"/>
              </a:ext>
            </a:extLst>
          </p:cNvPr>
          <p:cNvPicPr>
            <a:picLocks noChangeAspect="1"/>
          </p:cNvPicPr>
          <p:nvPr/>
        </p:nvPicPr>
        <p:blipFill>
          <a:blip r:embed="rId4"/>
          <a:stretch>
            <a:fillRect/>
          </a:stretch>
        </p:blipFill>
        <p:spPr>
          <a:xfrm>
            <a:off x="10737247" y="4707015"/>
            <a:ext cx="1112859" cy="183133"/>
          </a:xfrm>
          <a:prstGeom prst="rect">
            <a:avLst/>
          </a:prstGeom>
        </p:spPr>
      </p:pic>
      <p:pic>
        <p:nvPicPr>
          <p:cNvPr id="10" name="Picture 9">
            <a:extLst>
              <a:ext uri="{FF2B5EF4-FFF2-40B4-BE49-F238E27FC236}">
                <a16:creationId xmlns:a16="http://schemas.microsoft.com/office/drawing/2014/main" id="{1D6591D0-83A2-226C-2AB7-CA7257D3BB11}"/>
              </a:ext>
            </a:extLst>
          </p:cNvPr>
          <p:cNvPicPr>
            <a:picLocks noChangeAspect="1"/>
          </p:cNvPicPr>
          <p:nvPr/>
        </p:nvPicPr>
        <p:blipFill>
          <a:blip r:embed="rId4"/>
          <a:stretch>
            <a:fillRect/>
          </a:stretch>
        </p:blipFill>
        <p:spPr>
          <a:xfrm>
            <a:off x="10737247" y="5620416"/>
            <a:ext cx="1112859" cy="183133"/>
          </a:xfrm>
          <a:prstGeom prst="rect">
            <a:avLst/>
          </a:prstGeom>
        </p:spPr>
      </p:pic>
      <p:pic>
        <p:nvPicPr>
          <p:cNvPr id="11" name="Picture 10">
            <a:extLst>
              <a:ext uri="{FF2B5EF4-FFF2-40B4-BE49-F238E27FC236}">
                <a16:creationId xmlns:a16="http://schemas.microsoft.com/office/drawing/2014/main" id="{8F24C2E9-E613-5016-4D88-E328081600FE}"/>
              </a:ext>
            </a:extLst>
          </p:cNvPr>
          <p:cNvPicPr>
            <a:picLocks noChangeAspect="1"/>
          </p:cNvPicPr>
          <p:nvPr/>
        </p:nvPicPr>
        <p:blipFill>
          <a:blip r:embed="rId4"/>
          <a:stretch>
            <a:fillRect/>
          </a:stretch>
        </p:blipFill>
        <p:spPr>
          <a:xfrm>
            <a:off x="10409191" y="5905462"/>
            <a:ext cx="1550551" cy="255160"/>
          </a:xfrm>
          <a:prstGeom prst="rect">
            <a:avLst/>
          </a:prstGeom>
        </p:spPr>
      </p:pic>
      <p:pic>
        <p:nvPicPr>
          <p:cNvPr id="12" name="Picture 11">
            <a:extLst>
              <a:ext uri="{FF2B5EF4-FFF2-40B4-BE49-F238E27FC236}">
                <a16:creationId xmlns:a16="http://schemas.microsoft.com/office/drawing/2014/main" id="{77FF4BA0-CE11-3C33-3708-D6DF1632F307}"/>
              </a:ext>
            </a:extLst>
          </p:cNvPr>
          <p:cNvPicPr>
            <a:picLocks noChangeAspect="1"/>
          </p:cNvPicPr>
          <p:nvPr/>
        </p:nvPicPr>
        <p:blipFill>
          <a:blip r:embed="rId4"/>
          <a:stretch>
            <a:fillRect/>
          </a:stretch>
        </p:blipFill>
        <p:spPr>
          <a:xfrm>
            <a:off x="8746729" y="6159127"/>
            <a:ext cx="1550551" cy="255160"/>
          </a:xfrm>
          <a:prstGeom prst="rect">
            <a:avLst/>
          </a:prstGeom>
        </p:spPr>
      </p:pic>
      <p:pic>
        <p:nvPicPr>
          <p:cNvPr id="13" name="Picture 12">
            <a:extLst>
              <a:ext uri="{FF2B5EF4-FFF2-40B4-BE49-F238E27FC236}">
                <a16:creationId xmlns:a16="http://schemas.microsoft.com/office/drawing/2014/main" id="{089CA454-265B-7428-A21C-5D3377395378}"/>
              </a:ext>
            </a:extLst>
          </p:cNvPr>
          <p:cNvPicPr>
            <a:picLocks noChangeAspect="1"/>
          </p:cNvPicPr>
          <p:nvPr/>
        </p:nvPicPr>
        <p:blipFill>
          <a:blip r:embed="rId4"/>
          <a:stretch>
            <a:fillRect/>
          </a:stretch>
        </p:blipFill>
        <p:spPr>
          <a:xfrm>
            <a:off x="8945543" y="5449371"/>
            <a:ext cx="1112858" cy="183133"/>
          </a:xfrm>
          <a:prstGeom prst="rect">
            <a:avLst/>
          </a:prstGeom>
        </p:spPr>
      </p:pic>
      <p:sp>
        <p:nvSpPr>
          <p:cNvPr id="14" name="TextBox 13">
            <a:extLst>
              <a:ext uri="{FF2B5EF4-FFF2-40B4-BE49-F238E27FC236}">
                <a16:creationId xmlns:a16="http://schemas.microsoft.com/office/drawing/2014/main" id="{291385CE-CD4F-E7EE-C0EF-C084D9AD8342}"/>
              </a:ext>
            </a:extLst>
          </p:cNvPr>
          <p:cNvSpPr txBox="1"/>
          <p:nvPr/>
        </p:nvSpPr>
        <p:spPr>
          <a:xfrm>
            <a:off x="10571165" y="4603220"/>
            <a:ext cx="1778202" cy="1200329"/>
          </a:xfrm>
          <a:prstGeom prst="rect">
            <a:avLst/>
          </a:prstGeom>
          <a:noFill/>
        </p:spPr>
        <p:txBody>
          <a:bodyPr wrap="square" rtlCol="0">
            <a:spAutoFit/>
          </a:bodyPr>
          <a:lstStyle/>
          <a:p>
            <a:r>
              <a:rPr lang="fr-FR" b="1" dirty="0"/>
              <a:t>Protein fibres responsible for </a:t>
            </a:r>
          </a:p>
          <a:p>
            <a:r>
              <a:rPr lang="fr-FR" b="1" dirty="0"/>
              <a:t>muscle contractions</a:t>
            </a:r>
            <a:endParaRPr lang="en-AU" b="1" dirty="0"/>
          </a:p>
        </p:txBody>
      </p:sp>
      <p:pic>
        <p:nvPicPr>
          <p:cNvPr id="16" name="Picture 15">
            <a:extLst>
              <a:ext uri="{FF2B5EF4-FFF2-40B4-BE49-F238E27FC236}">
                <a16:creationId xmlns:a16="http://schemas.microsoft.com/office/drawing/2014/main" id="{C680CE08-8B17-2289-F4C4-8281D43A73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3141" y="4370212"/>
            <a:ext cx="2328028" cy="1341770"/>
          </a:xfrm>
          <a:prstGeom prst="rect">
            <a:avLst/>
          </a:prstGeom>
        </p:spPr>
      </p:pic>
      <p:sp>
        <p:nvSpPr>
          <p:cNvPr id="17" name="TextBox 16">
            <a:extLst>
              <a:ext uri="{FF2B5EF4-FFF2-40B4-BE49-F238E27FC236}">
                <a16:creationId xmlns:a16="http://schemas.microsoft.com/office/drawing/2014/main" id="{C23BC887-DEF9-2CE8-708C-2A41E737BDB1}"/>
              </a:ext>
            </a:extLst>
          </p:cNvPr>
          <p:cNvSpPr txBox="1"/>
          <p:nvPr/>
        </p:nvSpPr>
        <p:spPr>
          <a:xfrm>
            <a:off x="6052549" y="4452909"/>
            <a:ext cx="1550551" cy="307777"/>
          </a:xfrm>
          <a:prstGeom prst="rect">
            <a:avLst/>
          </a:prstGeom>
          <a:noFill/>
        </p:spPr>
        <p:txBody>
          <a:bodyPr wrap="square" rtlCol="0">
            <a:spAutoFit/>
          </a:bodyPr>
          <a:lstStyle/>
          <a:p>
            <a:r>
              <a:rPr lang="en-AU" sz="1400" b="1" dirty="0"/>
              <a:t>endomysium</a:t>
            </a:r>
          </a:p>
        </p:txBody>
      </p:sp>
      <p:sp>
        <p:nvSpPr>
          <p:cNvPr id="3" name="Action Button: Return 2">
            <a:hlinkClick r:id="rId6" action="ppaction://hlinksldjump" highlightClick="1"/>
            <a:extLst>
              <a:ext uri="{FF2B5EF4-FFF2-40B4-BE49-F238E27FC236}">
                <a16:creationId xmlns:a16="http://schemas.microsoft.com/office/drawing/2014/main" id="{C2C1EBEE-80EC-DED8-15A8-796668391028}"/>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96486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037784" y="0"/>
            <a:ext cx="5287113" cy="968459"/>
          </a:xfrm>
        </p:spPr>
        <p:txBody>
          <a:bodyPr>
            <a:normAutofit fontScale="90000"/>
          </a:bodyPr>
          <a:lstStyle/>
          <a:p>
            <a:r>
              <a:rPr lang="en-AU" dirty="0"/>
              <a:t>The endocrine system</a:t>
            </a:r>
            <a:br>
              <a:rPr lang="en-AU" dirty="0"/>
            </a:br>
            <a:r>
              <a:rPr lang="en-US" sz="2700" dirty="0"/>
              <a:t>Disorders of the endocrine system</a:t>
            </a:r>
            <a:endParaRPr lang="en-AU" sz="2700" dirty="0"/>
          </a:p>
        </p:txBody>
      </p:sp>
      <p:pic>
        <p:nvPicPr>
          <p:cNvPr id="11266" name="Picture 2" descr="Thyroid care - Pranav Ayur Hospitals - Bangalore | PranavAyur.com">
            <a:extLst>
              <a:ext uri="{FF2B5EF4-FFF2-40B4-BE49-F238E27FC236}">
                <a16:creationId xmlns:a16="http://schemas.microsoft.com/office/drawing/2014/main" id="{79FB910A-CB36-2B7B-01A0-620813FCBBD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40500" y="1661863"/>
            <a:ext cx="7250139" cy="432444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Goitre - Standard Treatment Guidelines">
            <a:extLst>
              <a:ext uri="{FF2B5EF4-FFF2-40B4-BE49-F238E27FC236}">
                <a16:creationId xmlns:a16="http://schemas.microsoft.com/office/drawing/2014/main" id="{1534C222-F69A-12B3-2655-C743DBDAC11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2146093"/>
            <a:ext cx="5417949" cy="3223680"/>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6" action="ppaction://hlinksldjump" highlightClick="1"/>
            <a:extLst>
              <a:ext uri="{FF2B5EF4-FFF2-40B4-BE49-F238E27FC236}">
                <a16:creationId xmlns:a16="http://schemas.microsoft.com/office/drawing/2014/main" id="{0E7727B5-55B1-0BCC-C938-5F51E44CEBF2}"/>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83976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685518-8A71-F35F-8D93-47BD36E03556}"/>
              </a:ext>
            </a:extLst>
          </p:cNvPr>
          <p:cNvSpPr txBox="1"/>
          <p:nvPr/>
        </p:nvSpPr>
        <p:spPr>
          <a:xfrm>
            <a:off x="-8386" y="3291365"/>
            <a:ext cx="5827899" cy="1015663"/>
          </a:xfrm>
          <a:prstGeom prst="rect">
            <a:avLst/>
          </a:prstGeom>
          <a:noFill/>
        </p:spPr>
        <p:txBody>
          <a:bodyPr wrap="square">
            <a:spAutoFit/>
          </a:bodyPr>
          <a:lstStyle/>
          <a:p>
            <a:r>
              <a:rPr lang="en-US" sz="2000" dirty="0"/>
              <a:t>The diagram below illustrates the interrelationship between the endocrine system and the other body </a:t>
            </a:r>
          </a:p>
          <a:p>
            <a:r>
              <a:rPr lang="en-US" sz="2000" dirty="0"/>
              <a:t>systems.</a:t>
            </a:r>
          </a:p>
        </p:txBody>
      </p:sp>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1" y="-15553"/>
            <a:ext cx="5827900" cy="1584779"/>
          </a:xfrm>
        </p:spPr>
        <p:txBody>
          <a:bodyPr>
            <a:normAutofit/>
          </a:bodyPr>
          <a:lstStyle/>
          <a:p>
            <a:r>
              <a:rPr lang="en-AU" dirty="0"/>
              <a:t>The endocrine system</a:t>
            </a:r>
            <a:br>
              <a:rPr lang="en-AU" dirty="0"/>
            </a:br>
            <a:r>
              <a:rPr lang="en-AU" sz="3200" dirty="0"/>
              <a:t> </a:t>
            </a:r>
            <a:r>
              <a:rPr lang="en-US" sz="3200" dirty="0"/>
              <a:t>Systems in sync - the endocrine system</a:t>
            </a:r>
            <a:endParaRPr lang="en-AU" sz="3200" dirty="0"/>
          </a:p>
        </p:txBody>
      </p:sp>
      <p:pic>
        <p:nvPicPr>
          <p:cNvPr id="4" name="Picture 3">
            <a:extLst>
              <a:ext uri="{FF2B5EF4-FFF2-40B4-BE49-F238E27FC236}">
                <a16:creationId xmlns:a16="http://schemas.microsoft.com/office/drawing/2014/main" id="{6D1DCECF-FAE3-5367-0FA2-B422FCF6D8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7900" y="-31051"/>
            <a:ext cx="6033469" cy="6858000"/>
          </a:xfrm>
          <a:prstGeom prst="rect">
            <a:avLst/>
          </a:prstGeom>
        </p:spPr>
      </p:pic>
      <p:sp>
        <p:nvSpPr>
          <p:cNvPr id="5" name="TextBox 4">
            <a:extLst>
              <a:ext uri="{FF2B5EF4-FFF2-40B4-BE49-F238E27FC236}">
                <a16:creationId xmlns:a16="http://schemas.microsoft.com/office/drawing/2014/main" id="{BA2BBC90-A273-3A8C-C42C-090DF4F66D4E}"/>
              </a:ext>
            </a:extLst>
          </p:cNvPr>
          <p:cNvSpPr txBox="1"/>
          <p:nvPr/>
        </p:nvSpPr>
        <p:spPr>
          <a:xfrm>
            <a:off x="9624447" y="1303083"/>
            <a:ext cx="2567553" cy="1061829"/>
          </a:xfrm>
          <a:prstGeom prst="rect">
            <a:avLst/>
          </a:prstGeom>
          <a:noFill/>
          <a:ln w="3175">
            <a:solidFill>
              <a:schemeClr val="tx1"/>
            </a:solidFill>
          </a:ln>
        </p:spPr>
        <p:txBody>
          <a:bodyPr wrap="square" rtlCol="0">
            <a:spAutoFit/>
          </a:bodyPr>
          <a:lstStyle/>
          <a:p>
            <a:pPr algn="ctr"/>
            <a:r>
              <a:rPr lang="en-US" sz="1050" b="1" dirty="0"/>
              <a:t>RESPIRATORY SYSTEM</a:t>
            </a:r>
          </a:p>
          <a:p>
            <a:pPr marL="171450" indent="-171450">
              <a:buFont typeface="Arial" panose="020B0604020202020204" pitchFamily="34" charset="0"/>
              <a:buChar char="•"/>
            </a:pPr>
            <a:r>
              <a:rPr lang="en-US" sz="1050" dirty="0"/>
              <a:t>The endocrine system produces epinephrine, which influences ventilation.</a:t>
            </a:r>
          </a:p>
          <a:p>
            <a:pPr marL="171450" indent="-171450">
              <a:buFont typeface="Arial" panose="020B0604020202020204" pitchFamily="34" charset="0"/>
              <a:buChar char="•"/>
            </a:pPr>
            <a:r>
              <a:rPr lang="en-US" sz="1050" dirty="0"/>
              <a:t>The respiratory system provides oxygen to organs of the endocrine system and assists to convert enzymes in the lungs.</a:t>
            </a:r>
          </a:p>
        </p:txBody>
      </p:sp>
      <p:sp>
        <p:nvSpPr>
          <p:cNvPr id="8" name="TextBox 7">
            <a:extLst>
              <a:ext uri="{FF2B5EF4-FFF2-40B4-BE49-F238E27FC236}">
                <a16:creationId xmlns:a16="http://schemas.microsoft.com/office/drawing/2014/main" id="{CCF708EE-1F84-2824-0716-FF9A94ED2D2E}"/>
              </a:ext>
            </a:extLst>
          </p:cNvPr>
          <p:cNvSpPr txBox="1"/>
          <p:nvPr/>
        </p:nvSpPr>
        <p:spPr>
          <a:xfrm>
            <a:off x="8992553" y="5780618"/>
            <a:ext cx="3181682" cy="900246"/>
          </a:xfrm>
          <a:prstGeom prst="rect">
            <a:avLst/>
          </a:prstGeom>
          <a:noFill/>
          <a:ln w="3175">
            <a:solidFill>
              <a:schemeClr val="tx1"/>
            </a:solidFill>
          </a:ln>
        </p:spPr>
        <p:txBody>
          <a:bodyPr wrap="square" rtlCol="0">
            <a:spAutoFit/>
          </a:bodyPr>
          <a:lstStyle/>
          <a:p>
            <a:r>
              <a:rPr lang="en-US" sz="1050" b="1" dirty="0"/>
              <a:t>SKELETAL SYSTEM:</a:t>
            </a:r>
          </a:p>
          <a:p>
            <a:pPr marL="171450" indent="-171450">
              <a:buFont typeface="Arial" panose="020B0604020202020204" pitchFamily="34" charset="0"/>
              <a:buChar char="•"/>
            </a:pPr>
            <a:r>
              <a:rPr lang="en-US" sz="1050" dirty="0"/>
              <a:t>The endocrine system produces hormones that are important for bone growth and development.</a:t>
            </a:r>
          </a:p>
          <a:p>
            <a:pPr marL="171450" indent="-171450">
              <a:buFont typeface="Arial" panose="020B0604020202020204" pitchFamily="34" charset="0"/>
              <a:buChar char="•"/>
            </a:pPr>
            <a:r>
              <a:rPr lang="en-US" sz="1050" dirty="0"/>
              <a:t>The skeleton protects some organs of the endocrine system, especially those in the brain, chest and pelvis.</a:t>
            </a:r>
          </a:p>
        </p:txBody>
      </p:sp>
      <p:sp>
        <p:nvSpPr>
          <p:cNvPr id="9" name="TextBox 8">
            <a:extLst>
              <a:ext uri="{FF2B5EF4-FFF2-40B4-BE49-F238E27FC236}">
                <a16:creationId xmlns:a16="http://schemas.microsoft.com/office/drawing/2014/main" id="{EE539FE4-8E4F-9B11-AFFB-283BF7EC9762}"/>
              </a:ext>
            </a:extLst>
          </p:cNvPr>
          <p:cNvSpPr txBox="1"/>
          <p:nvPr/>
        </p:nvSpPr>
        <p:spPr>
          <a:xfrm>
            <a:off x="5827898" y="564419"/>
            <a:ext cx="2211089" cy="369332"/>
          </a:xfrm>
          <a:prstGeom prst="rect">
            <a:avLst/>
          </a:prstGeom>
          <a:noFill/>
          <a:ln w="3175">
            <a:solidFill>
              <a:schemeClr val="tx1"/>
            </a:solidFill>
          </a:ln>
        </p:spPr>
        <p:txBody>
          <a:bodyPr wrap="square" rtlCol="0">
            <a:spAutoFit/>
          </a:bodyPr>
          <a:lstStyle/>
          <a:p>
            <a:r>
              <a:rPr lang="en-US" b="1" dirty="0"/>
              <a:t>ENDOCRINE SYSTEM</a:t>
            </a:r>
          </a:p>
        </p:txBody>
      </p:sp>
      <p:sp>
        <p:nvSpPr>
          <p:cNvPr id="10" name="TextBox 9">
            <a:extLst>
              <a:ext uri="{FF2B5EF4-FFF2-40B4-BE49-F238E27FC236}">
                <a16:creationId xmlns:a16="http://schemas.microsoft.com/office/drawing/2014/main" id="{87FF51CF-53F5-F2C9-3777-7E8A6174A580}"/>
              </a:ext>
            </a:extLst>
          </p:cNvPr>
          <p:cNvSpPr txBox="1"/>
          <p:nvPr/>
        </p:nvSpPr>
        <p:spPr>
          <a:xfrm>
            <a:off x="5822734" y="4907135"/>
            <a:ext cx="2778824" cy="900246"/>
          </a:xfrm>
          <a:prstGeom prst="rect">
            <a:avLst/>
          </a:prstGeom>
          <a:noFill/>
          <a:ln w="3175">
            <a:solidFill>
              <a:schemeClr val="tx1"/>
            </a:solidFill>
          </a:ln>
        </p:spPr>
        <p:txBody>
          <a:bodyPr wrap="square" rtlCol="0">
            <a:spAutoFit/>
          </a:bodyPr>
          <a:lstStyle/>
          <a:p>
            <a:r>
              <a:rPr lang="en-US" sz="1050" b="1" dirty="0"/>
              <a:t>URINARY SYSTEM:</a:t>
            </a:r>
          </a:p>
          <a:p>
            <a:pPr marL="171450" indent="-171450">
              <a:buFont typeface="Arial" panose="020B0604020202020204" pitchFamily="34" charset="0"/>
              <a:buChar char="•"/>
            </a:pPr>
            <a:r>
              <a:rPr lang="en-US" sz="1050" dirty="0"/>
              <a:t>The hormone ADH influences kidney function and assists with urine formation.</a:t>
            </a:r>
          </a:p>
          <a:p>
            <a:pPr marL="171450" indent="-171450">
              <a:buFont typeface="Arial" panose="020B0604020202020204" pitchFamily="34" charset="0"/>
              <a:buChar char="•"/>
            </a:pPr>
            <a:r>
              <a:rPr lang="en-US" sz="1050" dirty="0"/>
              <a:t>Urinary system uses a type of hormones to activate vitamin D.</a:t>
            </a:r>
            <a:endParaRPr lang="en-AU" sz="1050" dirty="0"/>
          </a:p>
        </p:txBody>
      </p:sp>
      <p:sp>
        <p:nvSpPr>
          <p:cNvPr id="11" name="TextBox 10">
            <a:extLst>
              <a:ext uri="{FF2B5EF4-FFF2-40B4-BE49-F238E27FC236}">
                <a16:creationId xmlns:a16="http://schemas.microsoft.com/office/drawing/2014/main" id="{F1C8791B-9BE9-8195-5616-F70468ADD65A}"/>
              </a:ext>
            </a:extLst>
          </p:cNvPr>
          <p:cNvSpPr txBox="1"/>
          <p:nvPr/>
        </p:nvSpPr>
        <p:spPr>
          <a:xfrm>
            <a:off x="9205993" y="3656313"/>
            <a:ext cx="2986007" cy="1061829"/>
          </a:xfrm>
          <a:prstGeom prst="rect">
            <a:avLst/>
          </a:prstGeom>
          <a:noFill/>
          <a:ln w="3175">
            <a:solidFill>
              <a:schemeClr val="tx1"/>
            </a:solidFill>
          </a:ln>
        </p:spPr>
        <p:txBody>
          <a:bodyPr wrap="square" rtlCol="0">
            <a:spAutoFit/>
          </a:bodyPr>
          <a:lstStyle/>
          <a:p>
            <a:r>
              <a:rPr lang="en-US" sz="1050" b="1" dirty="0"/>
              <a:t>REPRODUCTIVE SYSTEM:</a:t>
            </a:r>
          </a:p>
          <a:p>
            <a:pPr marL="171450" indent="-171450">
              <a:buFont typeface="Arial" panose="020B0604020202020204" pitchFamily="34" charset="0"/>
              <a:buChar char="•"/>
            </a:pPr>
            <a:r>
              <a:rPr lang="en-US" sz="1050" dirty="0"/>
              <a:t>Hormones produced in the hypothalamus, pituitary glands and gonads direct the reproductive system’s development and function. </a:t>
            </a:r>
          </a:p>
          <a:p>
            <a:pPr marL="171450" indent="-171450">
              <a:buFont typeface="Arial" panose="020B0604020202020204" pitchFamily="34" charset="0"/>
              <a:buChar char="•"/>
            </a:pPr>
            <a:r>
              <a:rPr lang="en-US" sz="1050" dirty="0"/>
              <a:t>Hormones in the gonads influence endocrine system function.</a:t>
            </a:r>
            <a:endParaRPr lang="en-AU" sz="1050" dirty="0"/>
          </a:p>
        </p:txBody>
      </p:sp>
      <p:sp>
        <p:nvSpPr>
          <p:cNvPr id="12" name="TextBox 11">
            <a:extLst>
              <a:ext uri="{FF2B5EF4-FFF2-40B4-BE49-F238E27FC236}">
                <a16:creationId xmlns:a16="http://schemas.microsoft.com/office/drawing/2014/main" id="{545E0D4A-A866-4298-9D88-B201AA4574F3}"/>
              </a:ext>
            </a:extLst>
          </p:cNvPr>
          <p:cNvSpPr txBox="1"/>
          <p:nvPr/>
        </p:nvSpPr>
        <p:spPr>
          <a:xfrm>
            <a:off x="9748434" y="201478"/>
            <a:ext cx="2443566" cy="1061829"/>
          </a:xfrm>
          <a:prstGeom prst="rect">
            <a:avLst/>
          </a:prstGeom>
          <a:noFill/>
          <a:ln w="3175">
            <a:solidFill>
              <a:schemeClr val="tx1"/>
            </a:solidFill>
          </a:ln>
        </p:spPr>
        <p:txBody>
          <a:bodyPr wrap="square" rtlCol="0">
            <a:spAutoFit/>
          </a:bodyPr>
          <a:lstStyle/>
          <a:p>
            <a:r>
              <a:rPr lang="en-AU" sz="1050" b="1" dirty="0"/>
              <a:t>NERVOUS SYSTEM:</a:t>
            </a:r>
          </a:p>
          <a:p>
            <a:pPr marL="171450" indent="-171450">
              <a:buFont typeface="Arial" panose="020B0604020202020204" pitchFamily="34" charset="0"/>
              <a:buChar char="•"/>
            </a:pPr>
            <a:r>
              <a:rPr lang="en-US" sz="1050" dirty="0"/>
              <a:t>Hormones such as growth hormone influence the maturation and function of the nervous system.</a:t>
            </a:r>
          </a:p>
          <a:p>
            <a:pPr marL="171450" indent="-171450">
              <a:buFont typeface="Arial" panose="020B0604020202020204" pitchFamily="34" charset="0"/>
              <a:buChar char="•"/>
            </a:pPr>
            <a:r>
              <a:rPr lang="en-US" sz="1050" dirty="0"/>
              <a:t>The hypothalamus controls the function of the anterior pituitary gland. </a:t>
            </a:r>
            <a:endParaRPr lang="en-AU" sz="1050" dirty="0"/>
          </a:p>
        </p:txBody>
      </p:sp>
      <p:sp>
        <p:nvSpPr>
          <p:cNvPr id="14" name="TextBox 13">
            <a:extLst>
              <a:ext uri="{FF2B5EF4-FFF2-40B4-BE49-F238E27FC236}">
                <a16:creationId xmlns:a16="http://schemas.microsoft.com/office/drawing/2014/main" id="{C502EFF1-406F-68ED-0367-0829B4E5404E}"/>
              </a:ext>
            </a:extLst>
          </p:cNvPr>
          <p:cNvSpPr txBox="1"/>
          <p:nvPr/>
        </p:nvSpPr>
        <p:spPr>
          <a:xfrm>
            <a:off x="9001930" y="4718142"/>
            <a:ext cx="3190070" cy="1061829"/>
          </a:xfrm>
          <a:prstGeom prst="rect">
            <a:avLst/>
          </a:prstGeom>
          <a:noFill/>
          <a:ln w="3175">
            <a:solidFill>
              <a:schemeClr val="tx1"/>
            </a:solidFill>
          </a:ln>
        </p:spPr>
        <p:txBody>
          <a:bodyPr wrap="square" rtlCol="0">
            <a:spAutoFit/>
          </a:bodyPr>
          <a:lstStyle/>
          <a:p>
            <a:pPr algn="ctr"/>
            <a:r>
              <a:rPr lang="en-US" sz="1050" b="1" dirty="0"/>
              <a:t>INTEGUMENTARY (SKIN) SYSTEM:</a:t>
            </a:r>
          </a:p>
          <a:p>
            <a:pPr marL="171450" indent="-171450">
              <a:buFont typeface="Arial" panose="020B0604020202020204" pitchFamily="34" charset="0"/>
              <a:buChar char="•"/>
            </a:pPr>
            <a:r>
              <a:rPr lang="en-US" sz="1050" dirty="0"/>
              <a:t>The endocrine system produces hormones that increase skin hydration.</a:t>
            </a:r>
          </a:p>
          <a:p>
            <a:pPr marL="171450" indent="-171450">
              <a:buFont typeface="Arial" panose="020B0604020202020204" pitchFamily="34" charset="0"/>
              <a:buChar char="•"/>
            </a:pPr>
            <a:r>
              <a:rPr lang="en-US" sz="1050" dirty="0"/>
              <a:t>The skin produces a precursor of vitamin D, which converts it into an active form that can be absorbed by the body.</a:t>
            </a:r>
            <a:endParaRPr lang="en-AU" sz="1050" dirty="0"/>
          </a:p>
        </p:txBody>
      </p:sp>
      <p:sp>
        <p:nvSpPr>
          <p:cNvPr id="15" name="TextBox 14">
            <a:extLst>
              <a:ext uri="{FF2B5EF4-FFF2-40B4-BE49-F238E27FC236}">
                <a16:creationId xmlns:a16="http://schemas.microsoft.com/office/drawing/2014/main" id="{289B1DDF-3FB6-22C0-A3D6-048CBA647DFE}"/>
              </a:ext>
            </a:extLst>
          </p:cNvPr>
          <p:cNvSpPr txBox="1"/>
          <p:nvPr/>
        </p:nvSpPr>
        <p:spPr>
          <a:xfrm>
            <a:off x="5497268" y="5935907"/>
            <a:ext cx="3504662" cy="900246"/>
          </a:xfrm>
          <a:prstGeom prst="rect">
            <a:avLst/>
          </a:prstGeom>
          <a:noFill/>
          <a:ln w="3175">
            <a:solidFill>
              <a:schemeClr val="tx1"/>
            </a:solidFill>
          </a:ln>
        </p:spPr>
        <p:txBody>
          <a:bodyPr wrap="square" rtlCol="0">
            <a:spAutoFit/>
          </a:bodyPr>
          <a:lstStyle/>
          <a:p>
            <a:r>
              <a:rPr lang="en-AU" sz="1050" b="1" dirty="0"/>
              <a:t>MUSCULAR SYSTEM</a:t>
            </a:r>
          </a:p>
          <a:p>
            <a:pPr marL="171450" indent="-171450">
              <a:buFont typeface="Arial" panose="020B0604020202020204" pitchFamily="34" charset="0"/>
              <a:buChar char="•"/>
            </a:pPr>
            <a:r>
              <a:rPr lang="en-US" sz="1050" dirty="0"/>
              <a:t>The endocrine system provides growth hormone (GH) that is essential for muscular growth and development.</a:t>
            </a:r>
          </a:p>
          <a:p>
            <a:pPr marL="171450" indent="-171450">
              <a:buFont typeface="Arial" panose="020B0604020202020204" pitchFamily="34" charset="0"/>
              <a:buChar char="•"/>
            </a:pPr>
            <a:r>
              <a:rPr lang="en-US" sz="1050" dirty="0"/>
              <a:t>Muscular system helps to protect organs of the endocrine system.</a:t>
            </a:r>
            <a:endParaRPr lang="en-AU" sz="1050" dirty="0"/>
          </a:p>
        </p:txBody>
      </p:sp>
      <p:sp>
        <p:nvSpPr>
          <p:cNvPr id="16" name="TextBox 15">
            <a:extLst>
              <a:ext uri="{FF2B5EF4-FFF2-40B4-BE49-F238E27FC236}">
                <a16:creationId xmlns:a16="http://schemas.microsoft.com/office/drawing/2014/main" id="{3B363C32-7DB1-F87C-A26D-D8E1B115F87D}"/>
              </a:ext>
            </a:extLst>
          </p:cNvPr>
          <p:cNvSpPr txBox="1"/>
          <p:nvPr/>
        </p:nvSpPr>
        <p:spPr>
          <a:xfrm>
            <a:off x="5822734" y="1797803"/>
            <a:ext cx="2394166" cy="1061829"/>
          </a:xfrm>
          <a:prstGeom prst="rect">
            <a:avLst/>
          </a:prstGeom>
          <a:noFill/>
          <a:ln w="3175">
            <a:solidFill>
              <a:schemeClr val="tx1"/>
            </a:solidFill>
          </a:ln>
        </p:spPr>
        <p:txBody>
          <a:bodyPr wrap="square" rtlCol="0">
            <a:spAutoFit/>
          </a:bodyPr>
          <a:lstStyle/>
          <a:p>
            <a:r>
              <a:rPr lang="en-US" sz="1050" b="1" dirty="0"/>
              <a:t>LYMPHATIC SYSTEM:</a:t>
            </a:r>
          </a:p>
          <a:p>
            <a:pPr marL="171450" indent="-171450">
              <a:buFont typeface="Arial" panose="020B0604020202020204" pitchFamily="34" charset="0"/>
              <a:buChar char="•"/>
            </a:pPr>
            <a:r>
              <a:rPr lang="en-US" sz="1050" dirty="0"/>
              <a:t>The endocrine system works directly with the lymphatic system to keep our immune system functioning efficiently. </a:t>
            </a:r>
          </a:p>
          <a:p>
            <a:pPr marL="171450" indent="-171450">
              <a:buFont typeface="Arial" panose="020B0604020202020204" pitchFamily="34" charset="0"/>
              <a:buChar char="•"/>
            </a:pPr>
            <a:r>
              <a:rPr lang="en-US" sz="1050" dirty="0"/>
              <a:t>Lymph nodes assist in the transportation of hormones. </a:t>
            </a:r>
            <a:endParaRPr lang="en-AU" sz="1050" dirty="0"/>
          </a:p>
        </p:txBody>
      </p:sp>
      <p:sp>
        <p:nvSpPr>
          <p:cNvPr id="17" name="TextBox 16">
            <a:extLst>
              <a:ext uri="{FF2B5EF4-FFF2-40B4-BE49-F238E27FC236}">
                <a16:creationId xmlns:a16="http://schemas.microsoft.com/office/drawing/2014/main" id="{8D0CEBD8-A35D-18B3-AEEE-E49621BBA569}"/>
              </a:ext>
            </a:extLst>
          </p:cNvPr>
          <p:cNvSpPr txBox="1"/>
          <p:nvPr/>
        </p:nvSpPr>
        <p:spPr>
          <a:xfrm>
            <a:off x="5833064" y="3343581"/>
            <a:ext cx="2241553" cy="1546577"/>
          </a:xfrm>
          <a:prstGeom prst="rect">
            <a:avLst/>
          </a:prstGeom>
          <a:noFill/>
          <a:ln w="3175">
            <a:solidFill>
              <a:schemeClr val="tx1"/>
            </a:solidFill>
          </a:ln>
        </p:spPr>
        <p:txBody>
          <a:bodyPr wrap="square" rtlCol="0">
            <a:spAutoFit/>
          </a:bodyPr>
          <a:lstStyle/>
          <a:p>
            <a:r>
              <a:rPr lang="en-US" sz="1050" b="1" dirty="0"/>
              <a:t>DIGESTIVE SYSTEM:</a:t>
            </a:r>
          </a:p>
          <a:p>
            <a:pPr marL="171450" indent="-171450">
              <a:buFont typeface="Arial" panose="020B0604020202020204" pitchFamily="34" charset="0"/>
              <a:buChar char="•"/>
            </a:pPr>
            <a:r>
              <a:rPr lang="en-US" sz="1050" dirty="0"/>
              <a:t>Hormones of the gastrointestinal tract influence digestion. Vitamin D that is activated by hormones of the endocrine system is necessary for calcium absorption. </a:t>
            </a:r>
          </a:p>
          <a:p>
            <a:pPr marL="171450" indent="-171450">
              <a:buFont typeface="Arial" panose="020B0604020202020204" pitchFamily="34" charset="0"/>
              <a:buChar char="•"/>
            </a:pPr>
            <a:r>
              <a:rPr lang="en-US" sz="1050" dirty="0"/>
              <a:t>The digestive system provides nutrients to the organs of the endocrine system.</a:t>
            </a:r>
            <a:endParaRPr lang="en-AU" sz="1050" dirty="0"/>
          </a:p>
        </p:txBody>
      </p:sp>
      <p:sp>
        <p:nvSpPr>
          <p:cNvPr id="18" name="TextBox 17">
            <a:extLst>
              <a:ext uri="{FF2B5EF4-FFF2-40B4-BE49-F238E27FC236}">
                <a16:creationId xmlns:a16="http://schemas.microsoft.com/office/drawing/2014/main" id="{534FD08B-1991-6CA3-0502-B7CF0913D316}"/>
              </a:ext>
            </a:extLst>
          </p:cNvPr>
          <p:cNvSpPr txBox="1"/>
          <p:nvPr/>
        </p:nvSpPr>
        <p:spPr>
          <a:xfrm>
            <a:off x="10089397" y="2594490"/>
            <a:ext cx="2102602" cy="1061829"/>
          </a:xfrm>
          <a:prstGeom prst="rect">
            <a:avLst/>
          </a:prstGeom>
          <a:noFill/>
          <a:ln w="3175">
            <a:solidFill>
              <a:schemeClr val="tx1"/>
            </a:solidFill>
          </a:ln>
        </p:spPr>
        <p:txBody>
          <a:bodyPr wrap="square" rtlCol="0">
            <a:spAutoFit/>
          </a:bodyPr>
          <a:lstStyle/>
          <a:p>
            <a:r>
              <a:rPr lang="en-AU" sz="1050" b="1" dirty="0"/>
              <a:t>CARDIOVASCULAR  SYSTEM</a:t>
            </a:r>
          </a:p>
          <a:p>
            <a:pPr marL="171450" indent="-171450">
              <a:buFont typeface="Arial" panose="020B0604020202020204" pitchFamily="34" charset="0"/>
              <a:buChar char="•"/>
            </a:pPr>
            <a:r>
              <a:rPr lang="en-US" sz="1050" dirty="0"/>
              <a:t>Several hormones influence blood volume, blood pressure and heart rate</a:t>
            </a:r>
          </a:p>
          <a:p>
            <a:pPr marL="171450" indent="-171450">
              <a:buFont typeface="Arial" panose="020B0604020202020204" pitchFamily="34" charset="0"/>
              <a:buChar char="•"/>
            </a:pPr>
            <a:r>
              <a:rPr lang="en-US" sz="1050" dirty="0"/>
              <a:t>Blood transports hormones around the body.</a:t>
            </a:r>
            <a:endParaRPr lang="en-AU" sz="1050" dirty="0"/>
          </a:p>
        </p:txBody>
      </p:sp>
      <p:sp>
        <p:nvSpPr>
          <p:cNvPr id="2" name="Action Button: Return 1">
            <a:hlinkClick r:id="rId4" action="ppaction://hlinksldjump" highlightClick="1"/>
            <a:extLst>
              <a:ext uri="{FF2B5EF4-FFF2-40B4-BE49-F238E27FC236}">
                <a16:creationId xmlns:a16="http://schemas.microsoft.com/office/drawing/2014/main" id="{7BBFE713-9790-2214-AC91-A7B786CB043B}"/>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74182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6</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3785652"/>
          </a:xfrm>
          <a:prstGeom prst="rect">
            <a:avLst/>
          </a:prstGeom>
          <a:noFill/>
        </p:spPr>
        <p:txBody>
          <a:bodyPr wrap="square">
            <a:spAutoFit/>
          </a:bodyPr>
          <a:lstStyle/>
          <a:p>
            <a:r>
              <a:rPr lang="en-US" sz="2400" dirty="0">
                <a:solidFill>
                  <a:srgbClr val="0070C0"/>
                </a:solidFill>
              </a:rPr>
              <a:t>1. In comparison to the nervous system describe the speed and mode of transport the endocrine </a:t>
            </a:r>
          </a:p>
          <a:p>
            <a:r>
              <a:rPr lang="en-US" sz="2400" dirty="0">
                <a:solidFill>
                  <a:srgbClr val="0070C0"/>
                </a:solidFill>
              </a:rPr>
              <a:t>system uses to transmit messages around the body.</a:t>
            </a:r>
          </a:p>
          <a:p>
            <a:r>
              <a:rPr lang="en-US" sz="2400" dirty="0"/>
              <a:t>The endocrine system acts slowly using chemical messages called hormones that are released </a:t>
            </a:r>
          </a:p>
          <a:p>
            <a:r>
              <a:rPr lang="en-US" sz="2400" dirty="0"/>
              <a:t>into the blood and are transported throughout the bod</a:t>
            </a:r>
          </a:p>
          <a:p>
            <a:r>
              <a:rPr lang="en-US" sz="2400" dirty="0">
                <a:solidFill>
                  <a:srgbClr val="0070C0"/>
                </a:solidFill>
              </a:rPr>
              <a:t>2. Identify the five major functions of the endocrine system.</a:t>
            </a:r>
          </a:p>
          <a:p>
            <a:r>
              <a:rPr lang="en-US" sz="2400" dirty="0"/>
              <a:t>Growth and development, defense against stress, reproduction, maintenance of electrolyte </a:t>
            </a:r>
          </a:p>
          <a:p>
            <a:r>
              <a:rPr lang="en-US" sz="2400" dirty="0"/>
              <a:t>balance and regulation of metabolism.</a:t>
            </a:r>
          </a:p>
          <a:p>
            <a:r>
              <a:rPr lang="en-US" sz="2400" dirty="0">
                <a:solidFill>
                  <a:srgbClr val="0070C0"/>
                </a:solidFill>
              </a:rPr>
              <a:t>3. Define ‘hormone’.</a:t>
            </a:r>
          </a:p>
          <a:p>
            <a:r>
              <a:rPr lang="en-US" sz="2400" dirty="0"/>
              <a:t>Hormones can be defined as chemical substances that are secreted by endocrine cells to regulate </a:t>
            </a:r>
          </a:p>
          <a:p>
            <a:r>
              <a:rPr lang="en-US" sz="2400" dirty="0"/>
              <a:t>the metabolic activity of other cells in the body</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79A3E17-572C-6250-E956-9024EAF954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2030981"/>
            <a:ext cx="12192000" cy="681222"/>
          </a:xfrm>
          <a:prstGeom prst="rect">
            <a:avLst/>
          </a:prstGeom>
        </p:spPr>
      </p:pic>
      <p:pic>
        <p:nvPicPr>
          <p:cNvPr id="11" name="Picture 10">
            <a:extLst>
              <a:ext uri="{FF2B5EF4-FFF2-40B4-BE49-F238E27FC236}">
                <a16:creationId xmlns:a16="http://schemas.microsoft.com/office/drawing/2014/main" id="{0B8ED000-9B15-9B83-22F7-57C130A2D7C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4" y="3125153"/>
            <a:ext cx="12192000" cy="681222"/>
          </a:xfrm>
          <a:prstGeom prst="rect">
            <a:avLst/>
          </a:prstGeom>
        </p:spPr>
      </p:pic>
      <p:pic>
        <p:nvPicPr>
          <p:cNvPr id="12" name="Picture 11">
            <a:extLst>
              <a:ext uri="{FF2B5EF4-FFF2-40B4-BE49-F238E27FC236}">
                <a16:creationId xmlns:a16="http://schemas.microsoft.com/office/drawing/2014/main" id="{C5EB92AB-C5AB-FF6D-E431-750B7FC3E74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4210412"/>
            <a:ext cx="12192000" cy="681222"/>
          </a:xfrm>
          <a:prstGeom prst="rect">
            <a:avLst/>
          </a:prstGeom>
        </p:spPr>
      </p:pic>
      <p:pic>
        <p:nvPicPr>
          <p:cNvPr id="3" name="Picture 2" descr="Premium Background Checks - CheckPoint Screening">
            <a:hlinkClick r:id="rId5" action="ppaction://hlinksldjump"/>
            <a:extLst>
              <a:ext uri="{FF2B5EF4-FFF2-40B4-BE49-F238E27FC236}">
                <a16:creationId xmlns:a16="http://schemas.microsoft.com/office/drawing/2014/main" id="{1E4F5333-2D80-AD3E-47E2-D22C231336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63151" y="6395040"/>
            <a:ext cx="907142" cy="43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97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6</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4524315"/>
          </a:xfrm>
          <a:prstGeom prst="rect">
            <a:avLst/>
          </a:prstGeom>
          <a:noFill/>
        </p:spPr>
        <p:txBody>
          <a:bodyPr wrap="square">
            <a:spAutoFit/>
          </a:bodyPr>
          <a:lstStyle/>
          <a:p>
            <a:r>
              <a:rPr lang="en-US" sz="2400" dirty="0">
                <a:solidFill>
                  <a:srgbClr val="0070C0"/>
                </a:solidFill>
              </a:rPr>
              <a:t>4. Briefly explain the mechanism in which hormones work their way around the body and find their </a:t>
            </a:r>
          </a:p>
          <a:p>
            <a:r>
              <a:rPr lang="en-US" sz="2400" dirty="0">
                <a:solidFill>
                  <a:srgbClr val="0070C0"/>
                </a:solidFill>
              </a:rPr>
              <a:t>way to different organs.</a:t>
            </a:r>
          </a:p>
          <a:p>
            <a:r>
              <a:rPr lang="en-US" sz="2400" dirty="0"/>
              <a:t>Our blood carries hormones throughout the entire body; hormones only affect certain cells that </a:t>
            </a:r>
          </a:p>
          <a:p>
            <a:r>
              <a:rPr lang="en-US" sz="2400" dirty="0"/>
              <a:t>have receptor sites for that hormone just like a lock and key mechanism. If the hormone fits, </a:t>
            </a:r>
          </a:p>
          <a:p>
            <a:r>
              <a:rPr lang="en-US" sz="2400" dirty="0"/>
              <a:t>there will be a reaction.</a:t>
            </a:r>
          </a:p>
          <a:p>
            <a:r>
              <a:rPr lang="en-US" sz="2400" dirty="0">
                <a:solidFill>
                  <a:srgbClr val="0070C0"/>
                </a:solidFill>
              </a:rPr>
              <a:t>5. Briefly explain the process of ‘negative feedback’ and comment on how it works within the </a:t>
            </a:r>
          </a:p>
          <a:p>
            <a:r>
              <a:rPr lang="en-US" sz="2400" dirty="0">
                <a:solidFill>
                  <a:srgbClr val="0070C0"/>
                </a:solidFill>
              </a:rPr>
              <a:t>endocrine system.</a:t>
            </a:r>
          </a:p>
          <a:p>
            <a:r>
              <a:rPr lang="en-US" sz="2400" dirty="0"/>
              <a:t>A negative feedback system causes a reversal of increases and decreases in body conditions in </a:t>
            </a:r>
          </a:p>
          <a:p>
            <a:r>
              <a:rPr lang="en-US" sz="2400" dirty="0"/>
              <a:t>order to maintain a state of homeostasis. For example, if your body temperature becomes higher </a:t>
            </a:r>
          </a:p>
          <a:p>
            <a:r>
              <a:rPr lang="en-US" sz="2400" dirty="0"/>
              <a:t>than normal your body will initiate a process to lower it. The negative feedback mechanism is </a:t>
            </a:r>
          </a:p>
          <a:p>
            <a:r>
              <a:rPr lang="en-US" sz="2400" dirty="0"/>
              <a:t>important to maintain a state of homeostasis. Some endocrine glands secrete hormones in </a:t>
            </a:r>
          </a:p>
          <a:p>
            <a:r>
              <a:rPr lang="en-US" sz="2400" dirty="0"/>
              <a:t>response to other hormones.</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ED0A90D-33FC-558E-A5CD-1534C83E656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2030980"/>
            <a:ext cx="12192000" cy="1039801"/>
          </a:xfrm>
          <a:prstGeom prst="rect">
            <a:avLst/>
          </a:prstGeom>
        </p:spPr>
      </p:pic>
      <p:pic>
        <p:nvPicPr>
          <p:cNvPr id="5" name="Picture 4">
            <a:extLst>
              <a:ext uri="{FF2B5EF4-FFF2-40B4-BE49-F238E27FC236}">
                <a16:creationId xmlns:a16="http://schemas.microsoft.com/office/drawing/2014/main" id="{42CAF62B-DA72-AD10-767B-5C82ECCB33D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4" y="3837503"/>
            <a:ext cx="12192000" cy="1801758"/>
          </a:xfrm>
          <a:prstGeom prst="rect">
            <a:avLst/>
          </a:prstGeom>
        </p:spPr>
      </p:pic>
      <p:pic>
        <p:nvPicPr>
          <p:cNvPr id="6" name="Picture 2" descr="Premium Background Checks - CheckPoint Screening">
            <a:hlinkClick r:id="rId5" action="ppaction://hlinksldjump"/>
            <a:extLst>
              <a:ext uri="{FF2B5EF4-FFF2-40B4-BE49-F238E27FC236}">
                <a16:creationId xmlns:a16="http://schemas.microsoft.com/office/drawing/2014/main" id="{95648ED7-83C7-8541-C0AA-CE7A5134BD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63151" y="6395040"/>
            <a:ext cx="907142" cy="43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29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pic>
        <p:nvPicPr>
          <p:cNvPr id="5" name="Picture 4">
            <a:extLst>
              <a:ext uri="{FF2B5EF4-FFF2-40B4-BE49-F238E27FC236}">
                <a16:creationId xmlns:a16="http://schemas.microsoft.com/office/drawing/2014/main" id="{B3FFDFD2-8405-4C15-16E0-AA8A7D65421F}"/>
              </a:ext>
            </a:extLst>
          </p:cNvPr>
          <p:cNvPicPr>
            <a:picLocks noChangeAspect="1"/>
          </p:cNvPicPr>
          <p:nvPr/>
        </p:nvPicPr>
        <p:blipFill>
          <a:blip r:embed="rId4"/>
          <a:stretch>
            <a:fillRect/>
          </a:stretch>
        </p:blipFill>
        <p:spPr>
          <a:xfrm>
            <a:off x="6170021" y="15381"/>
            <a:ext cx="6001588" cy="5039428"/>
          </a:xfrm>
          <a:prstGeom prst="rect">
            <a:avLst/>
          </a:prstGeom>
        </p:spPr>
      </p:pic>
      <p:sp>
        <p:nvSpPr>
          <p:cNvPr id="4" name="TextBox 3">
            <a:extLst>
              <a:ext uri="{FF2B5EF4-FFF2-40B4-BE49-F238E27FC236}">
                <a16:creationId xmlns:a16="http://schemas.microsoft.com/office/drawing/2014/main" id="{AAFDD277-05FC-19E4-98FF-A0D56B8D5C56}"/>
              </a:ext>
            </a:extLst>
          </p:cNvPr>
          <p:cNvSpPr txBox="1"/>
          <p:nvPr/>
        </p:nvSpPr>
        <p:spPr>
          <a:xfrm>
            <a:off x="20391" y="0"/>
            <a:ext cx="6896745" cy="6186309"/>
          </a:xfrm>
          <a:prstGeom prst="rect">
            <a:avLst/>
          </a:prstGeom>
          <a:noFill/>
        </p:spPr>
        <p:txBody>
          <a:bodyPr wrap="square">
            <a:spAutoFit/>
          </a:bodyPr>
          <a:lstStyle/>
          <a:p>
            <a:pPr marL="342900" indent="-342900">
              <a:buFont typeface="Wingdings" panose="05000000000000000000" pitchFamily="2" charset="2"/>
              <a:buChar char="q"/>
            </a:pPr>
            <a:r>
              <a:rPr lang="en-US" sz="2200" dirty="0"/>
              <a:t>Digestive system consists of digestive tract and accessory organs.</a:t>
            </a:r>
          </a:p>
          <a:p>
            <a:pPr marL="342900" indent="-342900">
              <a:buFont typeface="Wingdings" panose="05000000000000000000" pitchFamily="2" charset="2"/>
              <a:buChar char="q"/>
            </a:pPr>
            <a:r>
              <a:rPr lang="en-US" sz="2200" dirty="0"/>
              <a:t>Processes food into molecules for absorption and use by body.</a:t>
            </a:r>
          </a:p>
          <a:p>
            <a:pPr marL="342900" indent="-342900">
              <a:buFont typeface="Wingdings" panose="05000000000000000000" pitchFamily="2" charset="2"/>
              <a:buChar char="q"/>
            </a:pPr>
            <a:r>
              <a:rPr lang="en-US" sz="2200" dirty="0"/>
              <a:t>Food is broken down until small enough for absorption, then excreted as waste.</a:t>
            </a:r>
          </a:p>
          <a:p>
            <a:pPr marL="342900" indent="-342900">
              <a:buFont typeface="Wingdings" panose="05000000000000000000" pitchFamily="2" charset="2"/>
              <a:buChar char="q"/>
            </a:pPr>
            <a:r>
              <a:rPr lang="en-US" sz="2200" dirty="0"/>
              <a:t>Digestive tract, or gastrointestinal (GI) tract, is long continuous tube from mouth to anus.</a:t>
            </a:r>
          </a:p>
          <a:p>
            <a:pPr marL="342900" indent="-342900">
              <a:buFont typeface="Wingdings" panose="05000000000000000000" pitchFamily="2" charset="2"/>
              <a:buChar char="q"/>
            </a:pPr>
            <a:r>
              <a:rPr lang="en-US" sz="2200" dirty="0"/>
              <a:t>GI tract includes </a:t>
            </a:r>
            <a:r>
              <a:rPr lang="en-US" sz="2200" b="1" dirty="0"/>
              <a:t>mouth, pharynx, esophagus, stomach, small intestine, large intestine, </a:t>
            </a:r>
            <a:r>
              <a:rPr lang="en-US" sz="2200" dirty="0"/>
              <a:t>and</a:t>
            </a:r>
            <a:r>
              <a:rPr lang="en-US" sz="2200" b="1" dirty="0"/>
              <a:t> anus</a:t>
            </a:r>
            <a:r>
              <a:rPr lang="en-US" sz="2200" dirty="0"/>
              <a:t>.</a:t>
            </a:r>
          </a:p>
          <a:p>
            <a:pPr marL="342900" indent="-342900">
              <a:buFont typeface="Wingdings" panose="05000000000000000000" pitchFamily="2" charset="2"/>
              <a:buChar char="q"/>
            </a:pPr>
            <a:r>
              <a:rPr lang="en-US" sz="2200" dirty="0"/>
              <a:t>Tongue and teeth are accessory structures aiding food ingestion.</a:t>
            </a:r>
          </a:p>
          <a:p>
            <a:pPr marL="342900" indent="-342900">
              <a:buFont typeface="Wingdings" panose="05000000000000000000" pitchFamily="2" charset="2"/>
              <a:buChar char="q"/>
            </a:pPr>
            <a:r>
              <a:rPr lang="en-US" sz="2200" dirty="0"/>
              <a:t>Salivary glands, liver, gallbladder, and pancreas are major accessory organs secreting fluids for digestion.</a:t>
            </a:r>
          </a:p>
          <a:p>
            <a:pPr marL="342900" indent="-342900">
              <a:buFont typeface="Wingdings" panose="05000000000000000000" pitchFamily="2" charset="2"/>
              <a:buChar char="q"/>
            </a:pPr>
            <a:r>
              <a:rPr lang="en-US" sz="2200" dirty="0"/>
              <a:t>Accessory organs assist in normal functioning of digestive system.</a:t>
            </a:r>
          </a:p>
          <a:p>
            <a:pPr marL="342900" indent="-342900">
              <a:buFont typeface="Wingdings" panose="05000000000000000000" pitchFamily="2" charset="2"/>
              <a:buChar char="q"/>
            </a:pPr>
            <a:r>
              <a:rPr lang="en-US" sz="2200" dirty="0"/>
              <a:t>Digestive system functions include </a:t>
            </a:r>
            <a:r>
              <a:rPr lang="en-US" sz="2200" b="1" dirty="0"/>
              <a:t>digestion, absorption, </a:t>
            </a:r>
            <a:r>
              <a:rPr lang="en-US" sz="2200" dirty="0"/>
              <a:t>and</a:t>
            </a:r>
            <a:r>
              <a:rPr lang="en-US" sz="2200" b="1" dirty="0"/>
              <a:t> elimination</a:t>
            </a:r>
            <a:r>
              <a:rPr lang="en-US" sz="2200" dirty="0"/>
              <a:t>.</a:t>
            </a:r>
          </a:p>
        </p:txBody>
      </p:sp>
      <p:sp>
        <p:nvSpPr>
          <p:cNvPr id="6" name="TextBox 5">
            <a:extLst>
              <a:ext uri="{FF2B5EF4-FFF2-40B4-BE49-F238E27FC236}">
                <a16:creationId xmlns:a16="http://schemas.microsoft.com/office/drawing/2014/main" id="{2B537430-A777-FEB4-3D20-C76984860DC7}"/>
              </a:ext>
            </a:extLst>
          </p:cNvPr>
          <p:cNvSpPr txBox="1"/>
          <p:nvPr/>
        </p:nvSpPr>
        <p:spPr>
          <a:xfrm>
            <a:off x="674846" y="6052432"/>
            <a:ext cx="10653485" cy="800219"/>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The digestive system</a:t>
            </a:r>
            <a:r>
              <a:rPr lang="en-AU" sz="1800" dirty="0">
                <a:effectLst/>
                <a:latin typeface="Calibri" panose="020F0502020204030204" pitchFamily="34" charset="0"/>
                <a:ea typeface="Calibri" panose="020F0502020204030204" pitchFamily="34" charset="0"/>
                <a:cs typeface="Times New Roman" panose="02020603050405020304" pitchFamily="18" charset="0"/>
              </a:rPr>
              <a:t>. 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Common Disorders of the Digestive System</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AU" sz="2800" u="sng" dirty="0">
                <a:solidFill>
                  <a:srgbClr val="0563C1"/>
                </a:solidFill>
                <a:effectLst/>
                <a:latin typeface="Times New Roman" panose="02020603050405020304" pitchFamily="18" charset="0"/>
                <a:ea typeface="Calibri" panose="020F0502020204030204" pitchFamily="34" charset="0"/>
              </a:rPr>
              <a:t> </a:t>
            </a:r>
            <a:endParaRPr lang="en-AU" sz="2800" dirty="0">
              <a:effectLst/>
              <a:latin typeface="Times New Roman" panose="02020603050405020304" pitchFamily="18" charset="0"/>
              <a:ea typeface="Times New Roman" panose="02020603050405020304" pitchFamily="18"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Additional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3D Medical Animation - Peristalsis in Large Intestine/Bowel</a:t>
            </a:r>
            <a:endParaRPr lang="en-AU" dirty="0"/>
          </a:p>
        </p:txBody>
      </p:sp>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6917136" y="5258005"/>
            <a:ext cx="5061929" cy="580572"/>
          </a:xfrm>
        </p:spPr>
        <p:txBody>
          <a:bodyPr>
            <a:normAutofit fontScale="90000"/>
          </a:bodyPr>
          <a:lstStyle/>
          <a:p>
            <a:r>
              <a:rPr lang="en-AU" dirty="0"/>
              <a:t>The  digestive system</a:t>
            </a:r>
            <a:endParaRPr lang="en-AU" sz="2700" dirty="0"/>
          </a:p>
        </p:txBody>
      </p:sp>
      <p:sp>
        <p:nvSpPr>
          <p:cNvPr id="3" name="Action Button: Return 2">
            <a:hlinkClick r:id="rId8" action="ppaction://hlinksldjump" highlightClick="1"/>
            <a:extLst>
              <a:ext uri="{FF2B5EF4-FFF2-40B4-BE49-F238E27FC236}">
                <a16:creationId xmlns:a16="http://schemas.microsoft.com/office/drawing/2014/main" id="{C9AFE41F-AAA2-AD36-8D2E-B6E1FA42F4B2}"/>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100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4" name="TextBox 3">
            <a:extLst>
              <a:ext uri="{FF2B5EF4-FFF2-40B4-BE49-F238E27FC236}">
                <a16:creationId xmlns:a16="http://schemas.microsoft.com/office/drawing/2014/main" id="{AAFDD277-05FC-19E4-98FF-A0D56B8D5C56}"/>
              </a:ext>
            </a:extLst>
          </p:cNvPr>
          <p:cNvSpPr txBox="1"/>
          <p:nvPr/>
        </p:nvSpPr>
        <p:spPr>
          <a:xfrm>
            <a:off x="-6538" y="741821"/>
            <a:ext cx="5687878" cy="6186309"/>
          </a:xfrm>
          <a:prstGeom prst="rect">
            <a:avLst/>
          </a:prstGeom>
          <a:noFill/>
        </p:spPr>
        <p:txBody>
          <a:bodyPr wrap="square">
            <a:spAutoFit/>
          </a:bodyPr>
          <a:lstStyle/>
          <a:p>
            <a:pPr marL="342900" indent="-342900">
              <a:buFont typeface="Wingdings" panose="05000000000000000000" pitchFamily="2" charset="2"/>
              <a:buChar char="q"/>
            </a:pPr>
            <a:r>
              <a:rPr lang="en-US" sz="2200" dirty="0"/>
              <a:t>Six major processes of digestive system:</a:t>
            </a:r>
          </a:p>
          <a:p>
            <a:pPr marL="342900" indent="-342900">
              <a:buFont typeface="Wingdings" panose="05000000000000000000" pitchFamily="2" charset="2"/>
              <a:buChar char="q"/>
            </a:pPr>
            <a:r>
              <a:rPr lang="en-US" sz="2200" b="1" dirty="0"/>
              <a:t>Ingestion</a:t>
            </a:r>
            <a:r>
              <a:rPr lang="en-US" sz="2200" dirty="0"/>
              <a:t>: Food intake into mouth.</a:t>
            </a:r>
          </a:p>
          <a:p>
            <a:pPr marL="342900" indent="-342900">
              <a:buFont typeface="Wingdings" panose="05000000000000000000" pitchFamily="2" charset="2"/>
              <a:buChar char="q"/>
            </a:pPr>
            <a:r>
              <a:rPr lang="en-US" sz="2200" b="1" dirty="0"/>
              <a:t>Mechanical digestion</a:t>
            </a:r>
            <a:r>
              <a:rPr lang="en-US" sz="2200" dirty="0"/>
              <a:t>: Breaking down large food pieces into smaller ones, starting in mouth and continuing in stomach.</a:t>
            </a:r>
          </a:p>
          <a:p>
            <a:pPr marL="342900" indent="-342900">
              <a:buFont typeface="Wingdings" panose="05000000000000000000" pitchFamily="2" charset="2"/>
              <a:buChar char="q"/>
            </a:pPr>
            <a:r>
              <a:rPr lang="en-US" sz="2200" b="1" dirty="0"/>
              <a:t>Chemical digestion</a:t>
            </a:r>
            <a:r>
              <a:rPr lang="en-US" sz="2200" dirty="0"/>
              <a:t>: Transformation of food molecules into smaller ones by digestive enzymes and water.</a:t>
            </a:r>
          </a:p>
          <a:p>
            <a:pPr marL="342900" indent="-342900">
              <a:buFont typeface="Wingdings" panose="05000000000000000000" pitchFamily="2" charset="2"/>
              <a:buChar char="q"/>
            </a:pPr>
            <a:r>
              <a:rPr lang="en-US" sz="2200" b="1" dirty="0"/>
              <a:t>Propulsion and digestive movements</a:t>
            </a:r>
            <a:r>
              <a:rPr lang="en-US" sz="2200" dirty="0"/>
              <a:t>: Movement of food particles from mouth to pharynx, then to esophagus (swallowing), and mixing movements in stomach through peristalsis.</a:t>
            </a:r>
          </a:p>
          <a:p>
            <a:pPr marL="342900" indent="-342900">
              <a:buFont typeface="Wingdings" panose="05000000000000000000" pitchFamily="2" charset="2"/>
              <a:buChar char="q"/>
            </a:pPr>
            <a:r>
              <a:rPr lang="en-US" sz="2200" b="1" dirty="0"/>
              <a:t>Absorption</a:t>
            </a:r>
            <a:r>
              <a:rPr lang="en-US" sz="2200" dirty="0"/>
              <a:t>: Passage of smaller molecules resulting from digestion through small intestine lining into blood or lymph capillaries.</a:t>
            </a:r>
          </a:p>
          <a:p>
            <a:pPr marL="342900" indent="-342900">
              <a:buFont typeface="Wingdings" panose="05000000000000000000" pitchFamily="2" charset="2"/>
              <a:buChar char="q"/>
            </a:pPr>
            <a:r>
              <a:rPr lang="en-US" sz="2200" b="1" dirty="0"/>
              <a:t>Elimination</a:t>
            </a:r>
            <a:r>
              <a:rPr lang="en-US" sz="2200" dirty="0"/>
              <a:t>: Removal of undigested waste from body through anus as feces (defecation).</a:t>
            </a:r>
          </a:p>
        </p:txBody>
      </p:sp>
      <p:pic>
        <p:nvPicPr>
          <p:cNvPr id="12290" name="Picture 2" descr="This image shows the different processes involved in digestion. The image shows how food travels from the mouth through the major organs. Associated textboxes list the different processes such as propulsion, chemical and mechanical digestion and absorption near the organs where they take place.">
            <a:extLst>
              <a:ext uri="{FF2B5EF4-FFF2-40B4-BE49-F238E27FC236}">
                <a16:creationId xmlns:a16="http://schemas.microsoft.com/office/drawing/2014/main" id="{3D4EB042-A567-C48C-BB06-3599894E548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78475" y="0"/>
            <a:ext cx="66135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037784" y="0"/>
            <a:ext cx="5287113" cy="484229"/>
          </a:xfrm>
        </p:spPr>
        <p:txBody>
          <a:bodyPr>
            <a:normAutofit fontScale="90000"/>
          </a:bodyPr>
          <a:lstStyle/>
          <a:p>
            <a:r>
              <a:rPr lang="en-AU" dirty="0"/>
              <a:t>The  digestive system</a:t>
            </a:r>
            <a:endParaRPr lang="en-AU" sz="2700" dirty="0"/>
          </a:p>
        </p:txBody>
      </p:sp>
      <p:sp>
        <p:nvSpPr>
          <p:cNvPr id="3" name="TextBox 2">
            <a:extLst>
              <a:ext uri="{FF2B5EF4-FFF2-40B4-BE49-F238E27FC236}">
                <a16:creationId xmlns:a16="http://schemas.microsoft.com/office/drawing/2014/main" id="{6B203A23-0766-AE95-3AA2-EF909B974B08}"/>
              </a:ext>
            </a:extLst>
          </p:cNvPr>
          <p:cNvSpPr txBox="1"/>
          <p:nvPr/>
        </p:nvSpPr>
        <p:spPr>
          <a:xfrm>
            <a:off x="-6539" y="375646"/>
            <a:ext cx="11272891" cy="430887"/>
          </a:xfrm>
          <a:prstGeom prst="rect">
            <a:avLst/>
          </a:prstGeom>
          <a:noFill/>
        </p:spPr>
        <p:txBody>
          <a:bodyPr wrap="square">
            <a:spAutoFit/>
          </a:bodyPr>
          <a:lstStyle/>
          <a:p>
            <a:pPr marL="342900" indent="-342900">
              <a:buFont typeface="Wingdings" panose="05000000000000000000" pitchFamily="2" charset="2"/>
              <a:buChar char="q"/>
            </a:pPr>
            <a:r>
              <a:rPr lang="en-US" sz="2200" dirty="0"/>
              <a:t>Digestion and absorption occur in digestive tract, providing nutrients for body's metabolism.</a:t>
            </a:r>
          </a:p>
        </p:txBody>
      </p:sp>
      <p:sp>
        <p:nvSpPr>
          <p:cNvPr id="5" name="Action Button: Return 4">
            <a:hlinkClick r:id="rId5" action="ppaction://hlinksldjump" highlightClick="1"/>
            <a:extLst>
              <a:ext uri="{FF2B5EF4-FFF2-40B4-BE49-F238E27FC236}">
                <a16:creationId xmlns:a16="http://schemas.microsoft.com/office/drawing/2014/main" id="{B5CBCD3B-59A0-F6A8-3320-F03A5D67EDC4}"/>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44728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037784" y="0"/>
            <a:ext cx="6617660" cy="968459"/>
          </a:xfrm>
        </p:spPr>
        <p:txBody>
          <a:bodyPr>
            <a:normAutofit fontScale="90000"/>
          </a:bodyPr>
          <a:lstStyle/>
          <a:p>
            <a:r>
              <a:rPr lang="en-AU" dirty="0"/>
              <a:t>The  digestive system</a:t>
            </a:r>
            <a:br>
              <a:rPr lang="en-AU" dirty="0"/>
            </a:br>
            <a:r>
              <a:rPr lang="en-US" sz="2700" dirty="0"/>
              <a:t>Major organs of the GI tract: The mouth </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710252"/>
            <a:ext cx="12192000" cy="3477875"/>
          </a:xfrm>
          <a:prstGeom prst="rect">
            <a:avLst/>
          </a:prstGeom>
          <a:noFill/>
        </p:spPr>
        <p:txBody>
          <a:bodyPr wrap="square">
            <a:spAutoFit/>
          </a:bodyPr>
          <a:lstStyle/>
          <a:p>
            <a:pPr marL="342900" indent="-342900">
              <a:buFont typeface="Wingdings" panose="05000000000000000000" pitchFamily="2" charset="2"/>
              <a:buChar char="q"/>
            </a:pPr>
            <a:r>
              <a:rPr lang="en-US" sz="2200" dirty="0"/>
              <a:t>Food enters the digestive tract via the mouth or oral cavity.</a:t>
            </a:r>
          </a:p>
          <a:p>
            <a:pPr marL="342900" indent="-342900">
              <a:buFont typeface="Wingdings" panose="05000000000000000000" pitchFamily="2" charset="2"/>
              <a:buChar char="q"/>
            </a:pPr>
            <a:r>
              <a:rPr lang="en-US" sz="2200" b="1" dirty="0"/>
              <a:t>Lips </a:t>
            </a:r>
            <a:r>
              <a:rPr lang="en-US" sz="2200" dirty="0"/>
              <a:t>and</a:t>
            </a:r>
            <a:r>
              <a:rPr lang="en-US" sz="2200" b="1" dirty="0"/>
              <a:t> cheeks </a:t>
            </a:r>
            <a:r>
              <a:rPr lang="en-US" sz="2200" dirty="0"/>
              <a:t>assist in guiding food into the mouth, keeping it in place for chewing, and aiding in speech formation.</a:t>
            </a:r>
          </a:p>
          <a:p>
            <a:pPr marL="342900" indent="-342900">
              <a:buFont typeface="Wingdings" panose="05000000000000000000" pitchFamily="2" charset="2"/>
              <a:buChar char="q"/>
            </a:pPr>
            <a:r>
              <a:rPr lang="en-US" sz="2200" dirty="0"/>
              <a:t>Lips and cheeks possess sensory receptors for assessing food texture and temperature.</a:t>
            </a:r>
          </a:p>
          <a:p>
            <a:pPr marL="342900" indent="-342900">
              <a:buFont typeface="Wingdings" panose="05000000000000000000" pitchFamily="2" charset="2"/>
              <a:buChar char="q"/>
            </a:pPr>
            <a:r>
              <a:rPr lang="en-US" sz="2200" b="1" dirty="0"/>
              <a:t>Palate</a:t>
            </a:r>
            <a:r>
              <a:rPr lang="en-US" sz="2200" dirty="0"/>
              <a:t>, dividing the oral and nasal cavities, consists of the hard palate anteriorly, supported by bone, and the soft palate posteriorly, made of skeletal muscle and connective tissue.</a:t>
            </a:r>
          </a:p>
          <a:p>
            <a:pPr marL="342900" indent="-342900">
              <a:buFont typeface="Wingdings" panose="05000000000000000000" pitchFamily="2" charset="2"/>
              <a:buChar char="q"/>
            </a:pPr>
            <a:r>
              <a:rPr lang="en-US" sz="2200" dirty="0"/>
              <a:t>Soft palate terminates in the </a:t>
            </a:r>
            <a:r>
              <a:rPr lang="en-US" sz="2200" b="1" dirty="0"/>
              <a:t>uvula</a:t>
            </a:r>
            <a:r>
              <a:rPr lang="en-US" sz="2200" dirty="0"/>
              <a:t>, which moves upward during swallowing to guide food away from the nasal cavity into the pharynx.</a:t>
            </a:r>
          </a:p>
          <a:p>
            <a:pPr marL="342900" indent="-342900">
              <a:buFont typeface="Wingdings" panose="05000000000000000000" pitchFamily="2" charset="2"/>
              <a:buChar char="q"/>
            </a:pPr>
            <a:r>
              <a:rPr lang="en-US" sz="2200" b="1" dirty="0"/>
              <a:t>Tongue</a:t>
            </a:r>
            <a:r>
              <a:rPr lang="en-US" sz="2200" dirty="0"/>
              <a:t>, a muscular organ, manipulates food and is involved in speech, covered with </a:t>
            </a:r>
            <a:r>
              <a:rPr lang="en-US" sz="2200" b="1" dirty="0"/>
              <a:t>papillae</a:t>
            </a:r>
            <a:r>
              <a:rPr lang="en-US" sz="2200" dirty="0"/>
              <a:t> containing taste buds for detecting flavors.</a:t>
            </a:r>
          </a:p>
        </p:txBody>
      </p:sp>
      <p:pic>
        <p:nvPicPr>
          <p:cNvPr id="6" name="Picture 5">
            <a:extLst>
              <a:ext uri="{FF2B5EF4-FFF2-40B4-BE49-F238E27FC236}">
                <a16:creationId xmlns:a16="http://schemas.microsoft.com/office/drawing/2014/main" id="{2C9F5705-8E1B-B388-7EFE-4AADE6DFE8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2824" y="4139005"/>
            <a:ext cx="6617660" cy="2718995"/>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48B3C6B3-4015-9599-8299-4FD41DBBD4D5}"/>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75344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689315" y="0"/>
            <a:ext cx="9965409" cy="968459"/>
          </a:xfrm>
        </p:spPr>
        <p:txBody>
          <a:bodyPr>
            <a:normAutofit fontScale="90000"/>
          </a:bodyPr>
          <a:lstStyle/>
          <a:p>
            <a:r>
              <a:rPr lang="en-AU" dirty="0"/>
              <a:t>The  digestive system</a:t>
            </a:r>
            <a:br>
              <a:rPr lang="en-AU" dirty="0"/>
            </a:br>
            <a:r>
              <a:rPr lang="en-US" sz="2700" dirty="0"/>
              <a:t>Major organs of the GI tract: The pharynx and oesophagus</a:t>
            </a:r>
            <a:endParaRPr lang="en-AU" sz="2700" dirty="0"/>
          </a:p>
        </p:txBody>
      </p:sp>
      <p:pic>
        <p:nvPicPr>
          <p:cNvPr id="9" name="Picture 8">
            <a:extLst>
              <a:ext uri="{FF2B5EF4-FFF2-40B4-BE49-F238E27FC236}">
                <a16:creationId xmlns:a16="http://schemas.microsoft.com/office/drawing/2014/main" id="{A53A3BF3-8C07-9A8C-6EAE-DD13F73FC4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8390" y="4430246"/>
            <a:ext cx="6150662" cy="2447126"/>
          </a:xfrm>
          <a:prstGeom prst="rect">
            <a:avLst/>
          </a:prstGeom>
        </p:spPr>
      </p:pic>
      <p:sp>
        <p:nvSpPr>
          <p:cNvPr id="4" name="TextBox 3">
            <a:extLst>
              <a:ext uri="{FF2B5EF4-FFF2-40B4-BE49-F238E27FC236}">
                <a16:creationId xmlns:a16="http://schemas.microsoft.com/office/drawing/2014/main" id="{AAFDD277-05FC-19E4-98FF-A0D56B8D5C56}"/>
              </a:ext>
            </a:extLst>
          </p:cNvPr>
          <p:cNvSpPr txBox="1"/>
          <p:nvPr/>
        </p:nvSpPr>
        <p:spPr>
          <a:xfrm>
            <a:off x="0" y="710252"/>
            <a:ext cx="12192000" cy="3816429"/>
          </a:xfrm>
          <a:prstGeom prst="rect">
            <a:avLst/>
          </a:prstGeom>
          <a:noFill/>
        </p:spPr>
        <p:txBody>
          <a:bodyPr wrap="square">
            <a:spAutoFit/>
          </a:bodyPr>
          <a:lstStyle/>
          <a:p>
            <a:pPr marL="342900" indent="-342900">
              <a:buFont typeface="Wingdings" panose="05000000000000000000" pitchFamily="2" charset="2"/>
              <a:buChar char="q"/>
            </a:pPr>
            <a:r>
              <a:rPr lang="en-US" sz="2200" dirty="0"/>
              <a:t>The </a:t>
            </a:r>
            <a:r>
              <a:rPr lang="en-US" sz="2200" b="1" dirty="0"/>
              <a:t>pharynx</a:t>
            </a:r>
            <a:r>
              <a:rPr lang="en-US" sz="2200" dirty="0"/>
              <a:t>, located behind the nasal cavity and above the oesophagus, functions to propel food into the oesophagus as part of the digestive system.</a:t>
            </a:r>
          </a:p>
          <a:p>
            <a:pPr marL="342900" indent="-342900">
              <a:buFont typeface="Wingdings" panose="05000000000000000000" pitchFamily="2" charset="2"/>
              <a:buChar char="q"/>
            </a:pPr>
            <a:r>
              <a:rPr lang="en-US" sz="2200" dirty="0"/>
              <a:t>Peristalsis, a series of smooth muscle contractions, facilitates the movement of food through various digestive organs.</a:t>
            </a:r>
          </a:p>
          <a:p>
            <a:pPr marL="342900" indent="-342900">
              <a:buFont typeface="Wingdings" panose="05000000000000000000" pitchFamily="2" charset="2"/>
              <a:buChar char="q"/>
            </a:pPr>
            <a:r>
              <a:rPr lang="en-US" sz="2200" dirty="0"/>
              <a:t>Sensory receptors in the pharynx initiate an automatic swallowing reflex when food is received from the tongue.</a:t>
            </a:r>
          </a:p>
          <a:p>
            <a:pPr marL="342900" indent="-342900">
              <a:buFont typeface="Wingdings" panose="05000000000000000000" pitchFamily="2" charset="2"/>
              <a:buChar char="q"/>
            </a:pPr>
            <a:r>
              <a:rPr lang="en-US" sz="2200" dirty="0"/>
              <a:t>The </a:t>
            </a:r>
            <a:r>
              <a:rPr lang="en-US" sz="2200" b="1" dirty="0"/>
              <a:t>oesophagus</a:t>
            </a:r>
            <a:r>
              <a:rPr lang="en-US" sz="2200" dirty="0"/>
              <a:t> extends from the lower part of the pharynx through the diaphragm into the stomach, serving as a passage for food.</a:t>
            </a:r>
          </a:p>
          <a:p>
            <a:pPr marL="342900" indent="-342900">
              <a:buFont typeface="Wingdings" panose="05000000000000000000" pitchFamily="2" charset="2"/>
              <a:buChar char="q"/>
            </a:pPr>
            <a:r>
              <a:rPr lang="en-US" sz="2200" dirty="0"/>
              <a:t>About 25cm long, the esophagus is lined with mucosa tissue secreting mucus to moisten and lubricate its lining for easy food passage.</a:t>
            </a:r>
          </a:p>
          <a:p>
            <a:pPr marL="342900" indent="-342900">
              <a:buFont typeface="Wingdings" panose="05000000000000000000" pitchFamily="2" charset="2"/>
              <a:buChar char="q"/>
            </a:pPr>
            <a:r>
              <a:rPr lang="en-US" sz="2200" dirty="0"/>
              <a:t>An </a:t>
            </a:r>
            <a:r>
              <a:rPr lang="en-US" sz="2200" b="1" dirty="0"/>
              <a:t>oesophageal sphincter </a:t>
            </a:r>
            <a:r>
              <a:rPr lang="en-US" sz="2200" dirty="0"/>
              <a:t>regulates the movement of food into and out of the oesophagus.</a:t>
            </a:r>
          </a:p>
        </p:txBody>
      </p:sp>
      <p:sp>
        <p:nvSpPr>
          <p:cNvPr id="3" name="Action Button: Return 2">
            <a:hlinkClick r:id="rId5" action="ppaction://hlinksldjump" highlightClick="1"/>
            <a:extLst>
              <a:ext uri="{FF2B5EF4-FFF2-40B4-BE49-F238E27FC236}">
                <a16:creationId xmlns:a16="http://schemas.microsoft.com/office/drawing/2014/main" id="{3EC1C9DC-9290-8D22-92CD-8790ED58F22B}"/>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51058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689315" y="0"/>
            <a:ext cx="9965409" cy="968459"/>
          </a:xfrm>
        </p:spPr>
        <p:txBody>
          <a:bodyPr>
            <a:normAutofit/>
          </a:bodyPr>
          <a:lstStyle/>
          <a:p>
            <a:r>
              <a:rPr lang="en-AU" dirty="0"/>
              <a:t>The  digestive system</a:t>
            </a:r>
            <a:br>
              <a:rPr lang="en-AU" dirty="0"/>
            </a:br>
            <a:r>
              <a:rPr lang="en-US" sz="2700" dirty="0"/>
              <a:t>Major organs of the GI tract: The stomach</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787742"/>
            <a:ext cx="12192000" cy="2800767"/>
          </a:xfrm>
          <a:prstGeom prst="rect">
            <a:avLst/>
          </a:prstGeom>
          <a:noFill/>
        </p:spPr>
        <p:txBody>
          <a:bodyPr wrap="square">
            <a:spAutoFit/>
          </a:bodyPr>
          <a:lstStyle/>
          <a:p>
            <a:pPr marL="342900" indent="-342900">
              <a:buFont typeface="Wingdings" panose="05000000000000000000" pitchFamily="2" charset="2"/>
              <a:buChar char="q"/>
            </a:pPr>
            <a:r>
              <a:rPr lang="en-US" sz="2200" dirty="0"/>
              <a:t>The stomach, situated on the left side of the abdominal cavity, is a c-shaped structure located posterior to the liver.</a:t>
            </a:r>
          </a:p>
          <a:p>
            <a:pPr marL="342900" indent="-342900">
              <a:buFont typeface="Wingdings" panose="05000000000000000000" pitchFamily="2" charset="2"/>
              <a:buChar char="q"/>
            </a:pPr>
            <a:r>
              <a:rPr lang="en-US" sz="2200" dirty="0"/>
              <a:t>Comprising four regions: the cardiac region, the fundus, the body, and the pyloric region.</a:t>
            </a:r>
          </a:p>
          <a:p>
            <a:pPr marL="342900" indent="-342900">
              <a:buFont typeface="Wingdings" panose="05000000000000000000" pitchFamily="2" charset="2"/>
              <a:buChar char="q"/>
            </a:pPr>
            <a:r>
              <a:rPr lang="en-US" sz="2200" dirty="0"/>
              <a:t>Functions as a temporary storage tank for food and performs mechanical and chemical digestion.</a:t>
            </a:r>
          </a:p>
          <a:p>
            <a:pPr marL="342900" indent="-342900">
              <a:buFont typeface="Wingdings" panose="05000000000000000000" pitchFamily="2" charset="2"/>
              <a:buChar char="q"/>
            </a:pPr>
            <a:r>
              <a:rPr lang="en-US" sz="2200" dirty="0"/>
              <a:t>Smooth muscles within the stomach contract to churn and mix food, aiding in physical breakdown.</a:t>
            </a:r>
          </a:p>
          <a:p>
            <a:pPr marL="342900" indent="-342900">
              <a:buFont typeface="Wingdings" panose="05000000000000000000" pitchFamily="2" charset="2"/>
              <a:buChar char="q"/>
            </a:pPr>
            <a:r>
              <a:rPr lang="en-US" sz="2200" dirty="0"/>
              <a:t>Secretes gastric juice to further break down food into </a:t>
            </a:r>
            <a:r>
              <a:rPr lang="en-US" sz="2200" b="1" dirty="0"/>
              <a:t>chyme</a:t>
            </a:r>
            <a:r>
              <a:rPr lang="en-US" sz="2200" dirty="0"/>
              <a:t>, a thick liquid.</a:t>
            </a:r>
          </a:p>
          <a:p>
            <a:pPr marL="342900" indent="-342900">
              <a:buFont typeface="Wingdings" panose="05000000000000000000" pitchFamily="2" charset="2"/>
              <a:buChar char="q"/>
            </a:pPr>
            <a:r>
              <a:rPr lang="en-US" sz="2200" dirty="0"/>
              <a:t>Chyme passes into the small intestines through the </a:t>
            </a:r>
            <a:r>
              <a:rPr lang="en-US" sz="2200" b="1" dirty="0"/>
              <a:t>pyloric sphincter</a:t>
            </a:r>
            <a:r>
              <a:rPr lang="en-US" sz="2200" dirty="0"/>
              <a:t>.</a:t>
            </a:r>
          </a:p>
          <a:p>
            <a:pPr marL="342900" indent="-342900">
              <a:buFont typeface="Wingdings" panose="05000000000000000000" pitchFamily="2" charset="2"/>
              <a:buChar char="q"/>
            </a:pPr>
            <a:r>
              <a:rPr lang="en-US" sz="2200" dirty="0"/>
              <a:t>The pyloric region of the stomach is where the majority of digestive activity occurs.</a:t>
            </a:r>
          </a:p>
        </p:txBody>
      </p:sp>
      <p:pic>
        <p:nvPicPr>
          <p:cNvPr id="5" name="Picture 4">
            <a:extLst>
              <a:ext uri="{FF2B5EF4-FFF2-40B4-BE49-F238E27FC236}">
                <a16:creationId xmlns:a16="http://schemas.microsoft.com/office/drawing/2014/main" id="{28F2F31F-8172-7DAA-C6F3-843BC95293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4163" y="3484212"/>
            <a:ext cx="6099837" cy="3359463"/>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AE771FB0-027F-AA8F-FC59-DA3420AFA890}"/>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05651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689315" y="0"/>
            <a:ext cx="9965409" cy="968459"/>
          </a:xfrm>
        </p:spPr>
        <p:txBody>
          <a:bodyPr>
            <a:normAutofit/>
          </a:bodyPr>
          <a:lstStyle/>
          <a:p>
            <a:r>
              <a:rPr lang="en-AU" dirty="0"/>
              <a:t>The  digestive system</a:t>
            </a:r>
            <a:br>
              <a:rPr lang="en-AU" dirty="0"/>
            </a:br>
            <a:r>
              <a:rPr lang="en-US" sz="2700" dirty="0"/>
              <a:t>Major organs of the GI tract: Gastric juice</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787742"/>
            <a:ext cx="12192000" cy="5847755"/>
          </a:xfrm>
          <a:prstGeom prst="rect">
            <a:avLst/>
          </a:prstGeom>
          <a:noFill/>
        </p:spPr>
        <p:txBody>
          <a:bodyPr wrap="square">
            <a:spAutoFit/>
          </a:bodyPr>
          <a:lstStyle/>
          <a:p>
            <a:pPr marL="342900" indent="-342900">
              <a:buFont typeface="Wingdings" panose="05000000000000000000" pitchFamily="2" charset="2"/>
              <a:buChar char="q"/>
            </a:pPr>
            <a:r>
              <a:rPr lang="en-US" sz="2200" dirty="0"/>
              <a:t>The stomach's mucosal lining contains gastric glands opening to the surface through </a:t>
            </a:r>
            <a:r>
              <a:rPr lang="en-US" sz="2200" b="1" dirty="0"/>
              <a:t>gastric pits</a:t>
            </a:r>
            <a:r>
              <a:rPr lang="en-US" sz="2200" dirty="0"/>
              <a:t>.</a:t>
            </a:r>
          </a:p>
          <a:p>
            <a:pPr marL="342900" indent="-342900">
              <a:buFont typeface="Wingdings" panose="05000000000000000000" pitchFamily="2" charset="2"/>
              <a:buChar char="q"/>
            </a:pPr>
            <a:r>
              <a:rPr lang="en-US" sz="2200" dirty="0"/>
              <a:t>Gastric glands consist of four types of cells:</a:t>
            </a:r>
          </a:p>
          <a:p>
            <a:pPr marL="914400" lvl="1" indent="-457200">
              <a:buFont typeface="+mj-lt"/>
              <a:buAutoNum type="arabicPeriod"/>
            </a:pPr>
            <a:r>
              <a:rPr lang="en-US" sz="2200" b="1" dirty="0"/>
              <a:t>Chief cells</a:t>
            </a:r>
            <a:r>
              <a:rPr lang="en-US" sz="2200" dirty="0"/>
              <a:t>: Produce protein-digesting enzymes.</a:t>
            </a:r>
          </a:p>
          <a:p>
            <a:pPr marL="914400" lvl="1" indent="-457200">
              <a:buFont typeface="+mj-lt"/>
              <a:buAutoNum type="arabicPeriod"/>
            </a:pPr>
            <a:r>
              <a:rPr lang="en-US" sz="2200" b="1" dirty="0"/>
              <a:t>Parietal cells</a:t>
            </a:r>
            <a:r>
              <a:rPr lang="en-US" sz="2200" dirty="0"/>
              <a:t>: Produce corrosive acids activating gastric enzymes.</a:t>
            </a:r>
          </a:p>
          <a:p>
            <a:pPr marL="914400" lvl="1" indent="-457200">
              <a:buFont typeface="+mj-lt"/>
              <a:buAutoNum type="arabicPeriod"/>
            </a:pPr>
            <a:r>
              <a:rPr lang="en-US" sz="2200" b="1" dirty="0"/>
              <a:t>Mucous cells</a:t>
            </a:r>
            <a:r>
              <a:rPr lang="en-US" sz="2200" dirty="0"/>
              <a:t>: Generate an alkaline mucous layer protecting stomach walls from acid and enzymes.</a:t>
            </a:r>
          </a:p>
          <a:p>
            <a:pPr marL="914400" lvl="1" indent="-457200">
              <a:buFont typeface="+mj-lt"/>
              <a:buAutoNum type="arabicPeriod"/>
            </a:pPr>
            <a:r>
              <a:rPr lang="en-US" sz="2200" b="1" dirty="0"/>
              <a:t>Endocrine cells</a:t>
            </a:r>
            <a:r>
              <a:rPr lang="en-US" sz="2200" dirty="0"/>
              <a:t>: Secrete the hormone gastrin.</a:t>
            </a:r>
          </a:p>
          <a:p>
            <a:pPr marL="342900" indent="-342900">
              <a:buFont typeface="Wingdings" panose="05000000000000000000" pitchFamily="2" charset="2"/>
              <a:buChar char="q"/>
            </a:pPr>
            <a:r>
              <a:rPr lang="en-US" sz="2200" dirty="0"/>
              <a:t>Secretions from these cells form gastric juice, excluding endocrine cell products.</a:t>
            </a:r>
          </a:p>
          <a:p>
            <a:pPr marL="342900" indent="-342900">
              <a:buFont typeface="Wingdings" panose="05000000000000000000" pitchFamily="2" charset="2"/>
              <a:buChar char="q"/>
            </a:pPr>
            <a:r>
              <a:rPr lang="en-US" sz="2200" b="1" dirty="0"/>
              <a:t>Gastrin</a:t>
            </a:r>
            <a:r>
              <a:rPr lang="en-US" sz="2200" dirty="0"/>
              <a:t>, a hormone produced by endocrine cells, regulates gastric activity.</a:t>
            </a:r>
          </a:p>
          <a:p>
            <a:pPr marL="342900" indent="-342900">
              <a:buFont typeface="Wingdings" panose="05000000000000000000" pitchFamily="2" charset="2"/>
              <a:buChar char="q"/>
            </a:pPr>
            <a:r>
              <a:rPr lang="en-US" sz="2200" dirty="0"/>
              <a:t>Regulation of gastric juice secretion involves the nervous and endocrine systems.</a:t>
            </a:r>
          </a:p>
          <a:p>
            <a:pPr marL="342900" indent="-342900">
              <a:buFont typeface="Wingdings" panose="05000000000000000000" pitchFamily="2" charset="2"/>
              <a:buChar char="q"/>
            </a:pPr>
            <a:r>
              <a:rPr lang="en-US" sz="2200" dirty="0"/>
              <a:t>Sensory stimuli like sight, smell, and taste of food increase gastric juice secretion via the nervous system.</a:t>
            </a:r>
          </a:p>
          <a:p>
            <a:pPr marL="342900" indent="-342900">
              <a:buFont typeface="Wingdings" panose="05000000000000000000" pitchFamily="2" charset="2"/>
              <a:buChar char="q"/>
            </a:pPr>
            <a:r>
              <a:rPr lang="en-US" sz="2200" dirty="0"/>
              <a:t>Presence of food and rising stomach acidity stimulate cells to release gastrin.</a:t>
            </a:r>
          </a:p>
          <a:p>
            <a:pPr marL="342900" indent="-342900">
              <a:buFont typeface="Wingdings" panose="05000000000000000000" pitchFamily="2" charset="2"/>
              <a:buChar char="q"/>
            </a:pPr>
            <a:r>
              <a:rPr lang="en-US" sz="2200" dirty="0"/>
              <a:t>On average, the human body produces 2 to 3 liters of gastric juice daily.</a:t>
            </a:r>
          </a:p>
          <a:p>
            <a:pPr marL="342900" indent="-342900">
              <a:buFont typeface="Wingdings" panose="05000000000000000000" pitchFamily="2" charset="2"/>
              <a:buChar char="q"/>
            </a:pPr>
            <a:endParaRPr lang="en-US" sz="2200" dirty="0"/>
          </a:p>
          <a:p>
            <a:pPr marL="342900" indent="-342900">
              <a:buFont typeface="Wingdings" panose="05000000000000000000" pitchFamily="2" charset="2"/>
              <a:buChar char="q"/>
            </a:pPr>
            <a:endParaRPr lang="en-US" sz="2200" dirty="0"/>
          </a:p>
          <a:p>
            <a:pPr marL="342900" indent="-342900">
              <a:buFont typeface="Wingdings" panose="05000000000000000000" pitchFamily="2" charset="2"/>
              <a:buChar char="q"/>
            </a:pPr>
            <a:endParaRPr lang="en-US" sz="2200" dirty="0"/>
          </a:p>
          <a:p>
            <a:pPr marL="342900" indent="-342900">
              <a:buFont typeface="Wingdings" panose="05000000000000000000" pitchFamily="2" charset="2"/>
              <a:buChar char="q"/>
            </a:pPr>
            <a:endParaRPr lang="en-US" sz="2200" dirty="0"/>
          </a:p>
          <a:p>
            <a:pPr marL="342900" indent="-342900">
              <a:buFont typeface="Wingdings" panose="05000000000000000000" pitchFamily="2" charset="2"/>
              <a:buChar char="q"/>
            </a:pPr>
            <a:endParaRPr lang="en-US" sz="2200" dirty="0"/>
          </a:p>
        </p:txBody>
      </p:sp>
      <p:pic>
        <p:nvPicPr>
          <p:cNvPr id="1026" name="Picture 2" descr="Gastric Juice Stock Illustrations – 318 Gastric Juice Stock Illustrations,  Vectors &amp; Clipart - Dreamstime">
            <a:extLst>
              <a:ext uri="{FF2B5EF4-FFF2-40B4-BE49-F238E27FC236}">
                <a16:creationId xmlns:a16="http://schemas.microsoft.com/office/drawing/2014/main" id="{444B6C86-B86D-864C-76D1-7A8C86E4E70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79909" y="4862409"/>
            <a:ext cx="4243779" cy="1983967"/>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5" action="ppaction://hlinksldjump" highlightClick="1"/>
            <a:extLst>
              <a:ext uri="{FF2B5EF4-FFF2-40B4-BE49-F238E27FC236}">
                <a16:creationId xmlns:a16="http://schemas.microsoft.com/office/drawing/2014/main" id="{28051E4D-50E1-1C35-D1C5-939899BEDF15}"/>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8533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263445" y="0"/>
            <a:ext cx="5973009" cy="1191986"/>
          </a:xfrm>
        </p:spPr>
        <p:txBody>
          <a:bodyPr>
            <a:normAutofit fontScale="90000"/>
          </a:bodyPr>
          <a:lstStyle/>
          <a:p>
            <a:r>
              <a:rPr lang="en-AU" dirty="0"/>
              <a:t>The musculoskeletal system</a:t>
            </a:r>
            <a:br>
              <a:rPr lang="en-AU" dirty="0"/>
            </a:br>
            <a:r>
              <a:rPr lang="en-US" sz="2800" dirty="0"/>
              <a:t>Major functions of muscles</a:t>
            </a:r>
            <a:endParaRPr lang="en-AU" sz="28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824958"/>
            <a:ext cx="12192000" cy="5170646"/>
          </a:xfrm>
          <a:prstGeom prst="rect">
            <a:avLst/>
          </a:prstGeom>
          <a:noFill/>
        </p:spPr>
        <p:txBody>
          <a:bodyPr wrap="square">
            <a:spAutoFit/>
          </a:bodyPr>
          <a:lstStyle/>
          <a:p>
            <a:endParaRPr lang="en-US" sz="2200" dirty="0"/>
          </a:p>
          <a:p>
            <a:r>
              <a:rPr lang="en-US" sz="2200" dirty="0"/>
              <a:t>Producing movement:</a:t>
            </a:r>
          </a:p>
          <a:p>
            <a:pPr marL="342900" indent="-342900">
              <a:buFont typeface="Arial" panose="020B0604020202020204" pitchFamily="34" charset="0"/>
              <a:buChar char="•"/>
            </a:pPr>
            <a:r>
              <a:rPr lang="en-US" sz="2200" dirty="0"/>
              <a:t>Skeletal muscles are multifunctional and crucial for movement.</a:t>
            </a:r>
          </a:p>
          <a:p>
            <a:pPr marL="342900" indent="-342900">
              <a:buFont typeface="Arial" panose="020B0604020202020204" pitchFamily="34" charset="0"/>
              <a:buChar char="•"/>
            </a:pPr>
            <a:r>
              <a:rPr lang="en-US" sz="2200" dirty="0"/>
              <a:t>Nearly all body movements result from muscular contractions.</a:t>
            </a:r>
          </a:p>
          <a:p>
            <a:pPr marL="342900" indent="-342900">
              <a:buFont typeface="Arial" panose="020B0604020202020204" pitchFamily="34" charset="0"/>
              <a:buChar char="•"/>
            </a:pPr>
            <a:r>
              <a:rPr lang="en-US" sz="2200" dirty="0"/>
              <a:t>Skeletal muscles enable actions like walking, running, jumping, and facial expressions.</a:t>
            </a:r>
          </a:p>
          <a:p>
            <a:r>
              <a:rPr lang="en-US" sz="2200" dirty="0"/>
              <a:t>Maintaining posture and supporting joints:</a:t>
            </a:r>
          </a:p>
          <a:p>
            <a:pPr marL="342900" indent="-342900">
              <a:buFont typeface="Arial" panose="020B0604020202020204" pitchFamily="34" charset="0"/>
              <a:buChar char="•"/>
            </a:pPr>
            <a:r>
              <a:rPr lang="en-US" sz="2200" dirty="0"/>
              <a:t>Skeletal muscles maintain body posture despite gravity's pull.</a:t>
            </a:r>
          </a:p>
          <a:p>
            <a:pPr marL="342900" indent="-342900">
              <a:buFont typeface="Arial" panose="020B0604020202020204" pitchFamily="34" charset="0"/>
              <a:buChar char="•"/>
            </a:pPr>
            <a:r>
              <a:rPr lang="en-US" sz="2200" dirty="0"/>
              <a:t>Correct posture is essential for avoiding pain, illness, and indicating health.</a:t>
            </a:r>
          </a:p>
          <a:p>
            <a:pPr marL="342900" indent="-342900">
              <a:buFont typeface="Arial" panose="020B0604020202020204" pitchFamily="34" charset="0"/>
              <a:buChar char="•"/>
            </a:pPr>
            <a:r>
              <a:rPr lang="en-US" sz="2200" dirty="0"/>
              <a:t>Muscles stabilize and support joints of the skeleton.</a:t>
            </a:r>
          </a:p>
          <a:p>
            <a:r>
              <a:rPr lang="en-US" sz="2200" dirty="0"/>
              <a:t>Generating heat:</a:t>
            </a:r>
          </a:p>
          <a:p>
            <a:pPr marL="342900" indent="-342900">
              <a:buFont typeface="Arial" panose="020B0604020202020204" pitchFamily="34" charset="0"/>
              <a:buChar char="•"/>
            </a:pPr>
            <a:r>
              <a:rPr lang="en-US" sz="2200" dirty="0"/>
              <a:t>Skeletal muscles generate body heat as a by-product of muscle activity.</a:t>
            </a:r>
          </a:p>
          <a:p>
            <a:pPr marL="342900" indent="-342900">
              <a:buFont typeface="Arial" panose="020B0604020202020204" pitchFamily="34" charset="0"/>
              <a:buChar char="•"/>
            </a:pPr>
            <a:r>
              <a:rPr lang="en-US" sz="2200" dirty="0"/>
              <a:t>Heat is crucial for maintaining normal body temperature.</a:t>
            </a:r>
          </a:p>
          <a:p>
            <a:endParaRPr lang="en-US" sz="2200" dirty="0"/>
          </a:p>
          <a:p>
            <a:endParaRPr lang="en-US" sz="2200" dirty="0"/>
          </a:p>
          <a:p>
            <a:endParaRPr lang="en-US" sz="2200" dirty="0"/>
          </a:p>
        </p:txBody>
      </p:sp>
      <p:sp>
        <p:nvSpPr>
          <p:cNvPr id="3" name="Action Button: Return 2">
            <a:hlinkClick r:id="rId2" action="ppaction://hlinksldjump" highlightClick="1"/>
            <a:extLst>
              <a:ext uri="{FF2B5EF4-FFF2-40B4-BE49-F238E27FC236}">
                <a16:creationId xmlns:a16="http://schemas.microsoft.com/office/drawing/2014/main" id="{AD855C2B-B42A-0EE3-66A1-F42C58562971}"/>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11919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689315" y="1"/>
            <a:ext cx="9965409" cy="787742"/>
          </a:xfrm>
        </p:spPr>
        <p:txBody>
          <a:bodyPr>
            <a:normAutofit fontScale="90000"/>
          </a:bodyPr>
          <a:lstStyle/>
          <a:p>
            <a:r>
              <a:rPr lang="en-AU" dirty="0"/>
              <a:t>The  digestive system</a:t>
            </a:r>
            <a:br>
              <a:rPr lang="en-AU" dirty="0"/>
            </a:br>
            <a:r>
              <a:rPr lang="en-US" sz="2700" dirty="0"/>
              <a:t>Major organs of the GI tract: The small and large intestine</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679256"/>
            <a:ext cx="12192000" cy="1107996"/>
          </a:xfrm>
          <a:prstGeom prst="rect">
            <a:avLst/>
          </a:prstGeom>
          <a:noFill/>
        </p:spPr>
        <p:txBody>
          <a:bodyPr wrap="square">
            <a:spAutoFit/>
          </a:bodyPr>
          <a:lstStyle/>
          <a:p>
            <a:pPr marL="342900" indent="-342900">
              <a:buFont typeface="Wingdings" panose="05000000000000000000" pitchFamily="2" charset="2"/>
              <a:buChar char="q"/>
            </a:pPr>
            <a:r>
              <a:rPr lang="en-US" sz="2200" dirty="0"/>
              <a:t>The small intestine is the primary digestive organ, approximately six meters long, extending from the pyloric sphincter to the large intestine.</a:t>
            </a:r>
          </a:p>
          <a:p>
            <a:pPr marL="342900" indent="-342900">
              <a:buFont typeface="Wingdings" panose="05000000000000000000" pitchFamily="2" charset="2"/>
              <a:buChar char="q"/>
            </a:pPr>
            <a:r>
              <a:rPr lang="en-US" sz="2200" dirty="0"/>
              <a:t>It's suspended in the abdominal cavity and divided into three sections: duodenum, jejunum, and ileum.</a:t>
            </a:r>
          </a:p>
        </p:txBody>
      </p:sp>
      <p:pic>
        <p:nvPicPr>
          <p:cNvPr id="2050" name="Picture 2">
            <a:extLst>
              <a:ext uri="{FF2B5EF4-FFF2-40B4-BE49-F238E27FC236}">
                <a16:creationId xmlns:a16="http://schemas.microsoft.com/office/drawing/2014/main" id="{CE5F7EF7-76E6-23EF-FE70-EBCDAAA5E26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55790" y="1921790"/>
            <a:ext cx="4936210" cy="49362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383AFE-BE27-363D-CD65-942ED92A640C}"/>
              </a:ext>
            </a:extLst>
          </p:cNvPr>
          <p:cNvSpPr txBox="1"/>
          <p:nvPr/>
        </p:nvSpPr>
        <p:spPr>
          <a:xfrm>
            <a:off x="0" y="1704818"/>
            <a:ext cx="7255790" cy="5170646"/>
          </a:xfrm>
          <a:prstGeom prst="rect">
            <a:avLst/>
          </a:prstGeom>
          <a:noFill/>
        </p:spPr>
        <p:txBody>
          <a:bodyPr wrap="square">
            <a:spAutoFit/>
          </a:bodyPr>
          <a:lstStyle/>
          <a:p>
            <a:pPr marL="342900" indent="-342900">
              <a:buFont typeface="Wingdings" panose="05000000000000000000" pitchFamily="2" charset="2"/>
              <a:buChar char="q"/>
            </a:pPr>
            <a:r>
              <a:rPr lang="en-US" sz="2200" b="1" dirty="0"/>
              <a:t>Jejunum</a:t>
            </a:r>
            <a:r>
              <a:rPr lang="en-US" sz="2200" dirty="0"/>
              <a:t>: Coiled tube in the umbilical region, thicker and more vascular than the ileum.</a:t>
            </a:r>
          </a:p>
          <a:p>
            <a:pPr marL="800100" lvl="1" indent="-342900">
              <a:buFont typeface="Arial" panose="020B0604020202020204" pitchFamily="34" charset="0"/>
              <a:buChar char="•"/>
            </a:pPr>
            <a:r>
              <a:rPr lang="en-US" sz="2200" dirty="0"/>
              <a:t>Villi and microvilli on its surface enhance nutrient absorption.</a:t>
            </a:r>
          </a:p>
          <a:p>
            <a:pPr marL="800100" lvl="1" indent="-342900">
              <a:buFont typeface="Arial" panose="020B0604020202020204" pitchFamily="34" charset="0"/>
              <a:buChar char="•"/>
            </a:pPr>
            <a:r>
              <a:rPr lang="en-US" sz="2200" dirty="0"/>
              <a:t>Nutrients like sugars, vitamins, and amino acids enter the bloodstream, while fats pass into lymph capillaries.</a:t>
            </a:r>
          </a:p>
          <a:p>
            <a:pPr marL="342900" indent="-342900">
              <a:buFont typeface="Wingdings" panose="05000000000000000000" pitchFamily="2" charset="2"/>
              <a:buChar char="q"/>
            </a:pPr>
            <a:r>
              <a:rPr lang="en-US" sz="2200" b="1" dirty="0"/>
              <a:t>Duodenum</a:t>
            </a:r>
            <a:r>
              <a:rPr lang="en-US" sz="2200" dirty="0"/>
              <a:t>: First section, located at the end of the stomach.</a:t>
            </a:r>
          </a:p>
          <a:p>
            <a:pPr marL="800100" lvl="1" indent="-342900">
              <a:buFont typeface="Arial" panose="020B0604020202020204" pitchFamily="34" charset="0"/>
              <a:buChar char="•"/>
            </a:pPr>
            <a:r>
              <a:rPr lang="en-US" sz="2200" dirty="0"/>
              <a:t>Receives chyme from the stomach, mixed with bile and digestive juices from accessory organs.</a:t>
            </a:r>
          </a:p>
          <a:p>
            <a:pPr marL="800100" lvl="1" indent="-342900">
              <a:buFont typeface="Arial" panose="020B0604020202020204" pitchFamily="34" charset="0"/>
              <a:buChar char="•"/>
            </a:pPr>
            <a:r>
              <a:rPr lang="en-US" sz="2200" dirty="0"/>
              <a:t>Nutrient absorption begins here.</a:t>
            </a:r>
          </a:p>
          <a:p>
            <a:pPr marL="342900" indent="-342900">
              <a:buFont typeface="Wingdings" panose="05000000000000000000" pitchFamily="2" charset="2"/>
              <a:buChar char="q"/>
            </a:pPr>
            <a:r>
              <a:rPr lang="en-US" sz="2200" b="1" dirty="0"/>
              <a:t>Ileum</a:t>
            </a:r>
            <a:r>
              <a:rPr lang="en-US" sz="2200" dirty="0"/>
              <a:t>: Last section, mostly in the pelvic region, thinner than the jejunum with fewer blood vessels.</a:t>
            </a:r>
          </a:p>
          <a:p>
            <a:pPr marL="800100" lvl="1" indent="-342900">
              <a:buFont typeface="Arial" panose="020B0604020202020204" pitchFamily="34" charset="0"/>
              <a:buChar char="•"/>
            </a:pPr>
            <a:r>
              <a:rPr lang="en-US" sz="2200" dirty="0"/>
              <a:t>Final absorption of nutrients, including vitamin B</a:t>
            </a:r>
            <a:r>
              <a:rPr lang="en-US" sz="1600" dirty="0"/>
              <a:t>12</a:t>
            </a:r>
            <a:r>
              <a:rPr lang="en-US" sz="2200" dirty="0"/>
              <a:t> crucial for nerve function.</a:t>
            </a:r>
          </a:p>
          <a:p>
            <a:pPr marL="800100" lvl="1" indent="-342900">
              <a:buFont typeface="Arial" panose="020B0604020202020204" pitchFamily="34" charset="0"/>
              <a:buChar char="•"/>
            </a:pPr>
            <a:r>
              <a:rPr lang="en-US" sz="2200" dirty="0"/>
              <a:t>Unabsorbed food proceeds to the large intestine.</a:t>
            </a:r>
          </a:p>
        </p:txBody>
      </p:sp>
      <p:sp>
        <p:nvSpPr>
          <p:cNvPr id="5" name="Action Button: Return 4">
            <a:hlinkClick r:id="rId5" action="ppaction://hlinksldjump" highlightClick="1"/>
            <a:extLst>
              <a:ext uri="{FF2B5EF4-FFF2-40B4-BE49-F238E27FC236}">
                <a16:creationId xmlns:a16="http://schemas.microsoft.com/office/drawing/2014/main" id="{90DC33C9-8C95-4A24-E124-7C33992BF72F}"/>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00583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689315" y="1"/>
            <a:ext cx="9965409" cy="787742"/>
          </a:xfrm>
        </p:spPr>
        <p:txBody>
          <a:bodyPr>
            <a:normAutofit fontScale="90000"/>
          </a:bodyPr>
          <a:lstStyle/>
          <a:p>
            <a:r>
              <a:rPr lang="en-AU" dirty="0"/>
              <a:t>The  digestive system</a:t>
            </a:r>
            <a:br>
              <a:rPr lang="en-AU" dirty="0"/>
            </a:br>
            <a:r>
              <a:rPr lang="en-US" sz="2700" dirty="0"/>
              <a:t>Major organs of the GI tract: Large intestine and anus</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679256"/>
            <a:ext cx="12192000" cy="769441"/>
          </a:xfrm>
          <a:prstGeom prst="rect">
            <a:avLst/>
          </a:prstGeom>
          <a:noFill/>
        </p:spPr>
        <p:txBody>
          <a:bodyPr wrap="square">
            <a:spAutoFit/>
          </a:bodyPr>
          <a:lstStyle/>
          <a:p>
            <a:pPr marL="342900" indent="-342900">
              <a:buFont typeface="Wingdings" panose="05000000000000000000" pitchFamily="2" charset="2"/>
              <a:buChar char="q"/>
            </a:pPr>
            <a:r>
              <a:rPr lang="en-US" sz="2200" dirty="0"/>
              <a:t>The large intestine is wider than the small intestine but shorter. Lacks villi or microvilli since most nutrient absorption occurs in the small intestine. Divided into three sections: cecum, colon, and rectum.</a:t>
            </a:r>
          </a:p>
        </p:txBody>
      </p:sp>
      <p:pic>
        <p:nvPicPr>
          <p:cNvPr id="6" name="Picture 5">
            <a:extLst>
              <a:ext uri="{FF2B5EF4-FFF2-40B4-BE49-F238E27FC236}">
                <a16:creationId xmlns:a16="http://schemas.microsoft.com/office/drawing/2014/main" id="{A3BFADFB-4ABE-8377-854B-8417274CDE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7540" y="2557219"/>
            <a:ext cx="5744459" cy="4308345"/>
          </a:xfrm>
          <a:prstGeom prst="rect">
            <a:avLst/>
          </a:prstGeom>
        </p:spPr>
      </p:pic>
      <p:sp>
        <p:nvSpPr>
          <p:cNvPr id="7" name="TextBox 6">
            <a:extLst>
              <a:ext uri="{FF2B5EF4-FFF2-40B4-BE49-F238E27FC236}">
                <a16:creationId xmlns:a16="http://schemas.microsoft.com/office/drawing/2014/main" id="{DE670DA7-A461-FB6C-1A02-AF17DAA9A2E3}"/>
              </a:ext>
            </a:extLst>
          </p:cNvPr>
          <p:cNvSpPr txBox="1"/>
          <p:nvPr/>
        </p:nvSpPr>
        <p:spPr>
          <a:xfrm>
            <a:off x="7747" y="1371207"/>
            <a:ext cx="6439793" cy="5509200"/>
          </a:xfrm>
          <a:prstGeom prst="rect">
            <a:avLst/>
          </a:prstGeom>
          <a:noFill/>
        </p:spPr>
        <p:txBody>
          <a:bodyPr wrap="square">
            <a:spAutoFit/>
          </a:bodyPr>
          <a:lstStyle/>
          <a:p>
            <a:pPr marL="342900" indent="-342900">
              <a:buFont typeface="Wingdings" panose="05000000000000000000" pitchFamily="2" charset="2"/>
              <a:buChar char="q"/>
            </a:pPr>
            <a:r>
              <a:rPr lang="en-US" sz="2200" b="1" dirty="0"/>
              <a:t>Cecum</a:t>
            </a:r>
            <a:r>
              <a:rPr lang="en-US" sz="2200" dirty="0"/>
              <a:t>: First section, receives chyme from the small intestine. Acts as a temporary storage for liquid waste.</a:t>
            </a:r>
          </a:p>
          <a:p>
            <a:pPr marL="800100" lvl="1" indent="-342900">
              <a:buFont typeface="Arial" panose="020B0604020202020204" pitchFamily="34" charset="0"/>
              <a:buChar char="•"/>
            </a:pPr>
            <a:r>
              <a:rPr lang="en-US" sz="2200" dirty="0"/>
              <a:t>Responsible for salt and electrolyte absorption.</a:t>
            </a:r>
          </a:p>
          <a:p>
            <a:pPr marL="342900" indent="-342900">
              <a:buFont typeface="Wingdings" panose="05000000000000000000" pitchFamily="2" charset="2"/>
              <a:buChar char="q"/>
            </a:pPr>
            <a:r>
              <a:rPr lang="en-US" sz="2200" b="1" dirty="0"/>
              <a:t>Colon</a:t>
            </a:r>
            <a:r>
              <a:rPr lang="en-US" sz="2200" dirty="0"/>
              <a:t>: Long, coiled organ that removes water from digested food. Remaining material, </a:t>
            </a:r>
            <a:r>
              <a:rPr lang="en-US" sz="2200" dirty="0" err="1"/>
              <a:t>faeces</a:t>
            </a:r>
            <a:r>
              <a:rPr lang="en-US" sz="2200" dirty="0"/>
              <a:t>, moves to the rectum for elimination.</a:t>
            </a:r>
          </a:p>
          <a:p>
            <a:pPr marL="800100" lvl="1" indent="-342900">
              <a:buFont typeface="Arial" panose="020B0604020202020204" pitchFamily="34" charset="0"/>
              <a:buChar char="•"/>
            </a:pPr>
            <a:r>
              <a:rPr lang="en-US" sz="2200" dirty="0"/>
              <a:t>Divided into transverse, ascending, and descending colon.</a:t>
            </a:r>
          </a:p>
          <a:p>
            <a:pPr marL="342900" indent="-342900">
              <a:buFont typeface="Wingdings" panose="05000000000000000000" pitchFamily="2" charset="2"/>
              <a:buChar char="q"/>
            </a:pPr>
            <a:r>
              <a:rPr lang="en-US" sz="2200" b="1" dirty="0"/>
              <a:t>Rectum</a:t>
            </a:r>
            <a:r>
              <a:rPr lang="en-US" sz="2200" dirty="0"/>
              <a:t>: Final stop before </a:t>
            </a:r>
            <a:r>
              <a:rPr lang="en-US" sz="2200" dirty="0" err="1"/>
              <a:t>faeces</a:t>
            </a:r>
            <a:r>
              <a:rPr lang="en-US" sz="2200" dirty="0"/>
              <a:t> is expelled through the anus. Absorbs electrolytes like sodium, potassium, chloride.</a:t>
            </a:r>
          </a:p>
          <a:p>
            <a:pPr marL="800100" lvl="1" indent="-342900">
              <a:buFont typeface="Arial" panose="020B0604020202020204" pitchFamily="34" charset="0"/>
              <a:buChar char="•"/>
            </a:pPr>
            <a:r>
              <a:rPr lang="en-US" sz="2200" dirty="0"/>
              <a:t>Specialized bacteria break down indigestible food.</a:t>
            </a:r>
          </a:p>
          <a:p>
            <a:pPr marL="800100" lvl="1" indent="-342900">
              <a:buFont typeface="Arial" panose="020B0604020202020204" pitchFamily="34" charset="0"/>
              <a:buChar char="•"/>
            </a:pPr>
            <a:r>
              <a:rPr lang="en-US" sz="2200" dirty="0" err="1"/>
              <a:t>Faeces</a:t>
            </a:r>
            <a:r>
              <a:rPr lang="en-US" sz="2200" dirty="0"/>
              <a:t> thickened through water absorption and mixed with mucus.</a:t>
            </a:r>
          </a:p>
        </p:txBody>
      </p:sp>
      <p:sp>
        <p:nvSpPr>
          <p:cNvPr id="3" name="Action Button: Return 2">
            <a:hlinkClick r:id="rId5" action="ppaction://hlinksldjump" highlightClick="1"/>
            <a:extLst>
              <a:ext uri="{FF2B5EF4-FFF2-40B4-BE49-F238E27FC236}">
                <a16:creationId xmlns:a16="http://schemas.microsoft.com/office/drawing/2014/main" id="{72B90A30-3C6F-7463-8D24-D44E6C541C47}"/>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079814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611823" y="123919"/>
            <a:ext cx="9965409" cy="787742"/>
          </a:xfrm>
        </p:spPr>
        <p:txBody>
          <a:bodyPr>
            <a:normAutofit fontScale="90000"/>
          </a:bodyPr>
          <a:lstStyle/>
          <a:p>
            <a:r>
              <a:rPr lang="en-AU" dirty="0"/>
              <a:t>The  digestive system</a:t>
            </a:r>
            <a:br>
              <a:rPr lang="en-AU" dirty="0"/>
            </a:br>
            <a:r>
              <a:rPr lang="en-US" sz="2700" dirty="0"/>
              <a:t>Major organs of the GI tract: How the three work together</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7747" y="1180877"/>
            <a:ext cx="5276471" cy="5509200"/>
          </a:xfrm>
          <a:prstGeom prst="rect">
            <a:avLst/>
          </a:prstGeom>
          <a:noFill/>
        </p:spPr>
        <p:txBody>
          <a:bodyPr wrap="square">
            <a:spAutoFit/>
          </a:bodyPr>
          <a:lstStyle/>
          <a:p>
            <a:pPr marL="342900" indent="-342900">
              <a:buFont typeface="Wingdings" panose="05000000000000000000" pitchFamily="2" charset="2"/>
              <a:buChar char="q"/>
            </a:pPr>
            <a:r>
              <a:rPr lang="en-US" sz="2200" dirty="0"/>
              <a:t>Indigestible waste moves into the cecum.</a:t>
            </a:r>
          </a:p>
          <a:p>
            <a:pPr marL="342900" indent="-342900">
              <a:buFont typeface="Wingdings" panose="05000000000000000000" pitchFamily="2" charset="2"/>
              <a:buChar char="q"/>
            </a:pPr>
            <a:r>
              <a:rPr lang="en-US" sz="2200" dirty="0"/>
              <a:t>Cecum passes waste to the colon for absorption of fluids and salts.</a:t>
            </a:r>
          </a:p>
          <a:p>
            <a:pPr marL="342900" indent="-342900">
              <a:buFont typeface="Wingdings" panose="05000000000000000000" pitchFamily="2" charset="2"/>
              <a:buChar char="q"/>
            </a:pPr>
            <a:r>
              <a:rPr lang="en-US" sz="2200" dirty="0"/>
              <a:t>Undigested waste travels up the ascending colon, across the transverse colon, down the descending colon, and into the rectum.</a:t>
            </a:r>
          </a:p>
          <a:p>
            <a:pPr marL="342900" indent="-342900">
              <a:buFont typeface="Wingdings" panose="05000000000000000000" pitchFamily="2" charset="2"/>
              <a:buChar char="q"/>
            </a:pPr>
            <a:r>
              <a:rPr lang="en-US" sz="2200" dirty="0"/>
              <a:t>Colon absorbs water from undigested food.</a:t>
            </a:r>
          </a:p>
          <a:p>
            <a:pPr marL="342900" indent="-342900">
              <a:buFont typeface="Wingdings" panose="05000000000000000000" pitchFamily="2" charset="2"/>
              <a:buChar char="q"/>
            </a:pPr>
            <a:r>
              <a:rPr lang="en-US" sz="2200" dirty="0"/>
              <a:t>Remaining matter forms </a:t>
            </a:r>
            <a:r>
              <a:rPr lang="en-US" sz="2200" dirty="0" err="1"/>
              <a:t>faeces</a:t>
            </a:r>
            <a:r>
              <a:rPr lang="en-US" sz="2200" dirty="0"/>
              <a:t>, consisting of </a:t>
            </a:r>
            <a:r>
              <a:rPr lang="en-US" sz="2200" dirty="0" err="1"/>
              <a:t>fibre</a:t>
            </a:r>
            <a:r>
              <a:rPr lang="en-US" sz="2200" dirty="0"/>
              <a:t>, undigested food, cells, and bacteria.</a:t>
            </a:r>
          </a:p>
          <a:p>
            <a:pPr marL="342900" indent="-342900">
              <a:buFont typeface="Wingdings" panose="05000000000000000000" pitchFamily="2" charset="2"/>
              <a:buChar char="q"/>
            </a:pPr>
            <a:r>
              <a:rPr lang="en-US" sz="2200" dirty="0"/>
              <a:t>About 30% of </a:t>
            </a:r>
            <a:r>
              <a:rPr lang="en-US" sz="2200" dirty="0" err="1"/>
              <a:t>faeces</a:t>
            </a:r>
            <a:r>
              <a:rPr lang="en-US" sz="2200" dirty="0"/>
              <a:t> weight comprises bacteria, which are beneficial and reside in the colon.</a:t>
            </a:r>
          </a:p>
          <a:p>
            <a:pPr marL="342900" indent="-342900">
              <a:buFont typeface="Wingdings" panose="05000000000000000000" pitchFamily="2" charset="2"/>
              <a:buChar char="q"/>
            </a:pPr>
            <a:r>
              <a:rPr lang="en-US" sz="2200" dirty="0" err="1"/>
              <a:t>Faeces</a:t>
            </a:r>
            <a:r>
              <a:rPr lang="en-US" sz="2200" dirty="0"/>
              <a:t> stored in the rectum until expelled through the anus as a bowel movement.</a:t>
            </a:r>
          </a:p>
        </p:txBody>
      </p:sp>
      <p:pic>
        <p:nvPicPr>
          <p:cNvPr id="5" name="Picture 4">
            <a:extLst>
              <a:ext uri="{FF2B5EF4-FFF2-40B4-BE49-F238E27FC236}">
                <a16:creationId xmlns:a16="http://schemas.microsoft.com/office/drawing/2014/main" id="{C975A313-6775-F47A-BF7F-994BA066175B}"/>
              </a:ext>
            </a:extLst>
          </p:cNvPr>
          <p:cNvPicPr>
            <a:picLocks noChangeAspect="1"/>
          </p:cNvPicPr>
          <p:nvPr/>
        </p:nvPicPr>
        <p:blipFill>
          <a:blip r:embed="rId4"/>
          <a:stretch>
            <a:fillRect/>
          </a:stretch>
        </p:blipFill>
        <p:spPr>
          <a:xfrm>
            <a:off x="5276472" y="1012954"/>
            <a:ext cx="6907781" cy="5845046"/>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D49DF915-4ECD-EA60-FF1C-E0FF9B9EFE02}"/>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365595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611823" y="123919"/>
            <a:ext cx="9965409" cy="787742"/>
          </a:xfrm>
        </p:spPr>
        <p:txBody>
          <a:bodyPr>
            <a:normAutofit fontScale="90000"/>
          </a:bodyPr>
          <a:lstStyle/>
          <a:p>
            <a:r>
              <a:rPr lang="en-AU" dirty="0"/>
              <a:t>The  digestive system</a:t>
            </a:r>
            <a:br>
              <a:rPr lang="en-AU" dirty="0"/>
            </a:br>
            <a:r>
              <a:rPr lang="en-US" sz="2700" dirty="0"/>
              <a:t>Accessory organs </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7747" y="1180877"/>
            <a:ext cx="7661048" cy="5170646"/>
          </a:xfrm>
          <a:prstGeom prst="rect">
            <a:avLst/>
          </a:prstGeom>
          <a:noFill/>
        </p:spPr>
        <p:txBody>
          <a:bodyPr wrap="square">
            <a:spAutoFit/>
          </a:bodyPr>
          <a:lstStyle/>
          <a:p>
            <a:pPr marL="342900" indent="-342900">
              <a:buFont typeface="Wingdings" panose="05000000000000000000" pitchFamily="2" charset="2"/>
              <a:buChar char="q"/>
            </a:pPr>
            <a:r>
              <a:rPr lang="en-US" sz="2200" dirty="0"/>
              <a:t>Accessory organs play a significant role in aiding digestion.</a:t>
            </a:r>
          </a:p>
          <a:p>
            <a:pPr marL="342900" indent="-342900">
              <a:buFont typeface="Wingdings" panose="05000000000000000000" pitchFamily="2" charset="2"/>
              <a:buChar char="q"/>
            </a:pPr>
            <a:r>
              <a:rPr lang="en-US" sz="2200" dirty="0"/>
              <a:t>Accessory organs include teeth, salivary glands, pancreas, liver, and gallbladder.</a:t>
            </a:r>
          </a:p>
          <a:p>
            <a:pPr marL="342900" indent="-342900">
              <a:buFont typeface="Wingdings" panose="05000000000000000000" pitchFamily="2" charset="2"/>
              <a:buChar char="q"/>
            </a:pPr>
            <a:r>
              <a:rPr lang="en-US" sz="2200" b="1" dirty="0"/>
              <a:t>Teeth</a:t>
            </a:r>
            <a:r>
              <a:rPr lang="en-US" sz="2200" dirty="0"/>
              <a:t> masticate food through jaw movements, tearing and grinding it into smaller pieces. Adults have 32 permanent teeth.</a:t>
            </a:r>
          </a:p>
          <a:p>
            <a:pPr marL="342900" indent="-342900">
              <a:buFont typeface="Wingdings" panose="05000000000000000000" pitchFamily="2" charset="2"/>
              <a:buChar char="q"/>
            </a:pPr>
            <a:r>
              <a:rPr lang="en-US" sz="2200" b="1" dirty="0"/>
              <a:t>Salivary glands </a:t>
            </a:r>
            <a:r>
              <a:rPr lang="en-US" sz="2200" dirty="0"/>
              <a:t>secrete saliva, primarily water but also containing mucous, electrolytes, and enzymes to moisten and lubricate food.</a:t>
            </a:r>
          </a:p>
          <a:p>
            <a:pPr marL="342900" indent="-342900">
              <a:buFont typeface="Wingdings" panose="05000000000000000000" pitchFamily="2" charset="2"/>
              <a:buChar char="q"/>
            </a:pPr>
            <a:r>
              <a:rPr lang="en-US" sz="2200" b="1" dirty="0"/>
              <a:t>The pancreas, </a:t>
            </a:r>
            <a:r>
              <a:rPr lang="en-US" sz="2200" dirty="0"/>
              <a:t>a triangular gland in the abdomen, secretes enzymes into the small intestine, breaking down fats, proteins, and carbohydrates.</a:t>
            </a:r>
          </a:p>
          <a:p>
            <a:pPr marL="342900" indent="-342900">
              <a:buFont typeface="Wingdings" panose="05000000000000000000" pitchFamily="2" charset="2"/>
              <a:buChar char="q"/>
            </a:pPr>
            <a:r>
              <a:rPr lang="en-US" sz="2200" b="1" dirty="0"/>
              <a:t>The liver</a:t>
            </a:r>
            <a:r>
              <a:rPr lang="en-US" sz="2200" dirty="0"/>
              <a:t>, the largest gland in the body, produces bile, a solution aiding in fat digestion. Bile consists of salts, bile pigments, cholesterol, and electrolytes.</a:t>
            </a:r>
          </a:p>
          <a:p>
            <a:pPr marL="342900" indent="-342900">
              <a:buFont typeface="Wingdings" panose="05000000000000000000" pitchFamily="2" charset="2"/>
              <a:buChar char="q"/>
            </a:pPr>
            <a:r>
              <a:rPr lang="en-US" sz="2200" b="1" dirty="0"/>
              <a:t>The gallbladder, </a:t>
            </a:r>
            <a:r>
              <a:rPr lang="en-US" sz="2200" dirty="0"/>
              <a:t>situated beneath the liver, stores bile.</a:t>
            </a:r>
          </a:p>
        </p:txBody>
      </p:sp>
      <p:pic>
        <p:nvPicPr>
          <p:cNvPr id="6" name="Picture 5">
            <a:extLst>
              <a:ext uri="{FF2B5EF4-FFF2-40B4-BE49-F238E27FC236}">
                <a16:creationId xmlns:a16="http://schemas.microsoft.com/office/drawing/2014/main" id="{44308683-ED6F-4362-B768-BAB1F3BDC3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8795" y="1719790"/>
            <a:ext cx="4481536" cy="3418420"/>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9FCDA06E-9112-4168-C082-D051A59DD7B7}"/>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170879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611823" y="123919"/>
            <a:ext cx="9965409" cy="787742"/>
          </a:xfrm>
        </p:spPr>
        <p:txBody>
          <a:bodyPr>
            <a:normAutofit fontScale="90000"/>
          </a:bodyPr>
          <a:lstStyle/>
          <a:p>
            <a:r>
              <a:rPr lang="en-AU" dirty="0"/>
              <a:t>The  digestive system</a:t>
            </a:r>
            <a:br>
              <a:rPr lang="en-AU" dirty="0"/>
            </a:br>
            <a:r>
              <a:rPr lang="en-US" sz="2700" dirty="0"/>
              <a:t>Gut transit time (GTT) </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7747" y="1180877"/>
            <a:ext cx="6451182" cy="4154984"/>
          </a:xfrm>
          <a:prstGeom prst="rect">
            <a:avLst/>
          </a:prstGeom>
          <a:noFill/>
        </p:spPr>
        <p:txBody>
          <a:bodyPr wrap="square">
            <a:spAutoFit/>
          </a:bodyPr>
          <a:lstStyle/>
          <a:p>
            <a:pPr marL="342900" indent="-342900">
              <a:buFont typeface="Wingdings" panose="05000000000000000000" pitchFamily="2" charset="2"/>
              <a:buChar char="q"/>
            </a:pPr>
            <a:r>
              <a:rPr lang="en-US" sz="2200" dirty="0"/>
              <a:t>GTT (Gut Transit Time) is the duration between food ingestion and elimination.</a:t>
            </a:r>
          </a:p>
          <a:p>
            <a:pPr marL="342900" indent="-342900">
              <a:buFont typeface="Wingdings" panose="05000000000000000000" pitchFamily="2" charset="2"/>
              <a:buChar char="q"/>
            </a:pPr>
            <a:r>
              <a:rPr lang="en-US" sz="2200" dirty="0"/>
              <a:t>Food typically takes 4 to 11 hours to pass into the large intestine, with an average of 6 to 8 hours.</a:t>
            </a:r>
          </a:p>
          <a:p>
            <a:pPr marL="342900" indent="-342900">
              <a:buFont typeface="Wingdings" panose="05000000000000000000" pitchFamily="2" charset="2"/>
              <a:buChar char="q"/>
            </a:pPr>
            <a:r>
              <a:rPr lang="en-US" sz="2200" dirty="0"/>
              <a:t>Food can spend up to 70 hours in the large intestine before excretion, with an average of 40 hours.</a:t>
            </a:r>
          </a:p>
          <a:p>
            <a:pPr marL="342900" indent="-342900">
              <a:buFont typeface="Wingdings" panose="05000000000000000000" pitchFamily="2" charset="2"/>
              <a:buChar char="q"/>
            </a:pPr>
            <a:r>
              <a:rPr lang="en-US" sz="2200" dirty="0"/>
              <a:t>Timing varies based on metabolism and food type.</a:t>
            </a:r>
          </a:p>
          <a:p>
            <a:pPr marL="342900" indent="-342900">
              <a:buFont typeface="Wingdings" panose="05000000000000000000" pitchFamily="2" charset="2"/>
              <a:buChar char="q"/>
            </a:pPr>
            <a:r>
              <a:rPr lang="en-US" sz="2200" dirty="0"/>
              <a:t>Healthy GTT ranges from 12 to 48 hours.</a:t>
            </a:r>
          </a:p>
          <a:p>
            <a:pPr marL="342900" indent="-342900">
              <a:buFont typeface="Wingdings" panose="05000000000000000000" pitchFamily="2" charset="2"/>
              <a:buChar char="q"/>
            </a:pPr>
            <a:r>
              <a:rPr lang="en-US" sz="2200" dirty="0"/>
              <a:t>Faster transit may result in inadequate nutrient absorption.</a:t>
            </a:r>
          </a:p>
          <a:p>
            <a:pPr marL="342900" indent="-342900">
              <a:buFont typeface="Wingdings" panose="05000000000000000000" pitchFamily="2" charset="2"/>
              <a:buChar char="q"/>
            </a:pPr>
            <a:r>
              <a:rPr lang="en-US" sz="2200" dirty="0"/>
              <a:t>Slower transit may lead to water absorption, causing constipation.</a:t>
            </a:r>
          </a:p>
        </p:txBody>
      </p:sp>
      <p:pic>
        <p:nvPicPr>
          <p:cNvPr id="5" name="Picture 4">
            <a:extLst>
              <a:ext uri="{FF2B5EF4-FFF2-40B4-BE49-F238E27FC236}">
                <a16:creationId xmlns:a16="http://schemas.microsoft.com/office/drawing/2014/main" id="{B61276F0-8AAD-40CD-3A01-8142E87361F3}"/>
              </a:ext>
            </a:extLst>
          </p:cNvPr>
          <p:cNvPicPr>
            <a:picLocks noChangeAspect="1"/>
          </p:cNvPicPr>
          <p:nvPr/>
        </p:nvPicPr>
        <p:blipFill>
          <a:blip r:embed="rId4"/>
          <a:stretch>
            <a:fillRect/>
          </a:stretch>
        </p:blipFill>
        <p:spPr>
          <a:xfrm>
            <a:off x="6458929" y="875853"/>
            <a:ext cx="5725324" cy="4801270"/>
          </a:xfrm>
          <a:prstGeom prst="rect">
            <a:avLst/>
          </a:prstGeom>
        </p:spPr>
      </p:pic>
      <p:pic>
        <p:nvPicPr>
          <p:cNvPr id="9" name="Picture 8">
            <a:extLst>
              <a:ext uri="{FF2B5EF4-FFF2-40B4-BE49-F238E27FC236}">
                <a16:creationId xmlns:a16="http://schemas.microsoft.com/office/drawing/2014/main" id="{818E33FE-1624-6FA9-62E2-2FD1CD3A80BF}"/>
              </a:ext>
            </a:extLst>
          </p:cNvPr>
          <p:cNvPicPr>
            <a:picLocks noChangeAspect="1"/>
          </p:cNvPicPr>
          <p:nvPr/>
        </p:nvPicPr>
        <p:blipFill>
          <a:blip r:embed="rId5"/>
          <a:stretch>
            <a:fillRect/>
          </a:stretch>
        </p:blipFill>
        <p:spPr>
          <a:xfrm>
            <a:off x="10352868" y="5273869"/>
            <a:ext cx="914399" cy="318052"/>
          </a:xfrm>
          <a:prstGeom prst="rect">
            <a:avLst/>
          </a:prstGeom>
        </p:spPr>
      </p:pic>
      <p:sp>
        <p:nvSpPr>
          <p:cNvPr id="3" name="Action Button: Return 2">
            <a:hlinkClick r:id="rId6" action="ppaction://hlinksldjump" highlightClick="1"/>
            <a:extLst>
              <a:ext uri="{FF2B5EF4-FFF2-40B4-BE49-F238E27FC236}">
                <a16:creationId xmlns:a16="http://schemas.microsoft.com/office/drawing/2014/main" id="{027385E0-8741-A831-A0CB-32B6ADE2E469}"/>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164210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798E-50D4-E843-A9CD-AA21BB760B6A}"/>
            </a:ext>
          </a:extLst>
        </p:cNvPr>
        <p:cNvGrpSpPr/>
        <p:nvPr/>
      </p:nvGrpSpPr>
      <p:grpSpPr>
        <a:xfrm>
          <a:off x="0" y="0"/>
          <a:ext cx="0" cy="0"/>
          <a:chOff x="0" y="0"/>
          <a:chExt cx="0" cy="0"/>
        </a:xfrm>
      </p:grpSpPr>
      <p:pic>
        <p:nvPicPr>
          <p:cNvPr id="3074" name="Picture 2" descr="WSC PROGRAMS">
            <a:extLst>
              <a:ext uri="{FF2B5EF4-FFF2-40B4-BE49-F238E27FC236}">
                <a16:creationId xmlns:a16="http://schemas.microsoft.com/office/drawing/2014/main" id="{A154AE90-0C98-8CCD-D444-CEF913CD7B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65D593-88E2-0DD1-313C-C1E62662E46D}"/>
              </a:ext>
            </a:extLst>
          </p:cNvPr>
          <p:cNvSpPr txBox="1"/>
          <p:nvPr/>
        </p:nvSpPr>
        <p:spPr>
          <a:xfrm>
            <a:off x="1" y="2489034"/>
            <a:ext cx="4381273" cy="2554545"/>
          </a:xfrm>
          <a:prstGeom prst="rect">
            <a:avLst/>
          </a:prstGeom>
          <a:noFill/>
        </p:spPr>
        <p:txBody>
          <a:bodyPr wrap="square">
            <a:spAutoFit/>
          </a:bodyPr>
          <a:lstStyle/>
          <a:p>
            <a:r>
              <a:rPr lang="en-US" sz="2000" dirty="0"/>
              <a:t>As previously discussed in the Chapter the functions and activities of the GI tract include mechanical digestion, chewing and absorption. On the diagram below label all of the organs of the digestive tract and identify what type of activity this organ carries out. An example has </a:t>
            </a:r>
          </a:p>
          <a:p>
            <a:r>
              <a:rPr lang="en-US" sz="2000" dirty="0"/>
              <a:t>been given for you as a guide.</a:t>
            </a:r>
          </a:p>
        </p:txBody>
      </p:sp>
      <p:sp>
        <p:nvSpPr>
          <p:cNvPr id="2" name="Title 1">
            <a:extLst>
              <a:ext uri="{FF2B5EF4-FFF2-40B4-BE49-F238E27FC236}">
                <a16:creationId xmlns:a16="http://schemas.microsoft.com/office/drawing/2014/main" id="{31E65013-FE4F-81CC-AC83-8F16E6A2258D}"/>
              </a:ext>
            </a:extLst>
          </p:cNvPr>
          <p:cNvSpPr>
            <a:spLocks noGrp="1"/>
          </p:cNvSpPr>
          <p:nvPr>
            <p:ph type="title"/>
          </p:nvPr>
        </p:nvSpPr>
        <p:spPr>
          <a:xfrm>
            <a:off x="0" y="704465"/>
            <a:ext cx="4107051" cy="1039802"/>
          </a:xfrm>
        </p:spPr>
        <p:txBody>
          <a:bodyPr>
            <a:normAutofit fontScale="90000"/>
          </a:bodyPr>
          <a:lstStyle/>
          <a:p>
            <a:r>
              <a:rPr lang="en-US" dirty="0"/>
              <a:t>9. GI activities - what and where</a:t>
            </a:r>
            <a:endParaRPr lang="en-AU" dirty="0"/>
          </a:p>
        </p:txBody>
      </p:sp>
      <p:pic>
        <p:nvPicPr>
          <p:cNvPr id="5" name="Picture 4">
            <a:extLst>
              <a:ext uri="{FF2B5EF4-FFF2-40B4-BE49-F238E27FC236}">
                <a16:creationId xmlns:a16="http://schemas.microsoft.com/office/drawing/2014/main" id="{69A28FAA-B0F2-9EDE-DE59-46761682CA78}"/>
              </a:ext>
            </a:extLst>
          </p:cNvPr>
          <p:cNvPicPr>
            <a:picLocks noChangeAspect="1"/>
          </p:cNvPicPr>
          <p:nvPr/>
        </p:nvPicPr>
        <p:blipFill>
          <a:blip r:embed="rId3"/>
          <a:stretch>
            <a:fillRect/>
          </a:stretch>
        </p:blipFill>
        <p:spPr>
          <a:xfrm>
            <a:off x="6161722" y="30572"/>
            <a:ext cx="6013389" cy="6827428"/>
          </a:xfrm>
          <a:prstGeom prst="rect">
            <a:avLst/>
          </a:prstGeom>
        </p:spPr>
      </p:pic>
      <p:pic>
        <p:nvPicPr>
          <p:cNvPr id="8" name="Picture 7">
            <a:extLst>
              <a:ext uri="{FF2B5EF4-FFF2-40B4-BE49-F238E27FC236}">
                <a16:creationId xmlns:a16="http://schemas.microsoft.com/office/drawing/2014/main" id="{C1910798-40CC-7F94-4228-CE10DDAF21E5}"/>
              </a:ext>
            </a:extLst>
          </p:cNvPr>
          <p:cNvPicPr>
            <a:picLocks noChangeAspect="1"/>
          </p:cNvPicPr>
          <p:nvPr/>
        </p:nvPicPr>
        <p:blipFill>
          <a:blip r:embed="rId4"/>
          <a:stretch>
            <a:fillRect/>
          </a:stretch>
        </p:blipFill>
        <p:spPr>
          <a:xfrm>
            <a:off x="4381274" y="26406"/>
            <a:ext cx="7799583" cy="6801021"/>
          </a:xfrm>
          <a:prstGeom prst="rect">
            <a:avLst/>
          </a:prstGeom>
        </p:spPr>
      </p:pic>
      <p:pic>
        <p:nvPicPr>
          <p:cNvPr id="4" name="Picture 3" descr="WSC PROGRAMS">
            <a:hlinkClick r:id="rId5" action="ppaction://hlinksldjump"/>
            <a:extLst>
              <a:ext uri="{FF2B5EF4-FFF2-40B4-BE49-F238E27FC236}">
                <a16:creationId xmlns:a16="http://schemas.microsoft.com/office/drawing/2014/main" id="{F0658677-C796-11BC-B106-C8CEAA5D0D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32551" y="6655037"/>
            <a:ext cx="349975" cy="21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82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F7F0C7-EAEC-A0A6-EF2F-EB1B0EE050D9}"/>
              </a:ext>
            </a:extLst>
          </p:cNvPr>
          <p:cNvPicPr>
            <a:picLocks noChangeAspect="1"/>
          </p:cNvPicPr>
          <p:nvPr/>
        </p:nvPicPr>
        <p:blipFill>
          <a:blip r:embed="rId3"/>
          <a:stretch>
            <a:fillRect/>
          </a:stretch>
        </p:blipFill>
        <p:spPr>
          <a:xfrm>
            <a:off x="8565570" y="218577"/>
            <a:ext cx="1368104" cy="265652"/>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7747" y="0"/>
            <a:ext cx="5680301" cy="787742"/>
          </a:xfrm>
        </p:spPr>
        <p:txBody>
          <a:bodyPr>
            <a:normAutofit fontScale="90000"/>
          </a:bodyPr>
          <a:lstStyle/>
          <a:p>
            <a:r>
              <a:rPr lang="en-AU" dirty="0"/>
              <a:t>The  digestive system</a:t>
            </a:r>
            <a:br>
              <a:rPr lang="en-AU" dirty="0"/>
            </a:br>
            <a:r>
              <a:rPr lang="en-US" sz="2700" dirty="0"/>
              <a:t>Disorders of the digestive system </a:t>
            </a:r>
            <a:endParaRPr lang="en-AU" sz="27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23074" y="1138145"/>
            <a:ext cx="6828382" cy="5170646"/>
          </a:xfrm>
          <a:prstGeom prst="rect">
            <a:avLst/>
          </a:prstGeom>
          <a:noFill/>
        </p:spPr>
        <p:txBody>
          <a:bodyPr wrap="square">
            <a:spAutoFit/>
          </a:bodyPr>
          <a:lstStyle/>
          <a:p>
            <a:pPr marL="342900" indent="-342900">
              <a:buFont typeface="Wingdings" panose="05000000000000000000" pitchFamily="2" charset="2"/>
              <a:buChar char="q"/>
            </a:pPr>
            <a:r>
              <a:rPr lang="en-US" sz="2200" dirty="0"/>
              <a:t>The digestive system breaks down food for cellular nourishment and energy, spanning from mouth to anus.</a:t>
            </a:r>
          </a:p>
          <a:p>
            <a:pPr marL="342900" indent="-342900">
              <a:buFont typeface="Wingdings" panose="05000000000000000000" pitchFamily="2" charset="2"/>
              <a:buChar char="q"/>
            </a:pPr>
            <a:r>
              <a:rPr lang="en-US" sz="2200" dirty="0"/>
              <a:t>Common digestive disorders include:</a:t>
            </a:r>
          </a:p>
          <a:p>
            <a:pPr marL="342900" indent="-342900">
              <a:buFont typeface="Wingdings" panose="05000000000000000000" pitchFamily="2" charset="2"/>
              <a:buChar char="q"/>
            </a:pPr>
            <a:r>
              <a:rPr lang="en-US" sz="2200" b="1" dirty="0" err="1"/>
              <a:t>Diarrhoea</a:t>
            </a:r>
            <a:r>
              <a:rPr lang="en-US" sz="2200" dirty="0"/>
              <a:t>: Frequent passing of loose, watery stools with or without abdominal discomfort.</a:t>
            </a:r>
          </a:p>
          <a:p>
            <a:pPr marL="342900" indent="-342900">
              <a:buFont typeface="Wingdings" panose="05000000000000000000" pitchFamily="2" charset="2"/>
              <a:buChar char="q"/>
            </a:pPr>
            <a:r>
              <a:rPr lang="en-US" sz="2200" b="1" dirty="0"/>
              <a:t>Constipation</a:t>
            </a:r>
            <a:r>
              <a:rPr lang="en-US" sz="2200" dirty="0"/>
              <a:t>: Difficulty emptying bowels, with hard, dry stools and discomfort during bowel movements.</a:t>
            </a:r>
          </a:p>
          <a:p>
            <a:pPr marL="342900" indent="-342900">
              <a:buFont typeface="Wingdings" panose="05000000000000000000" pitchFamily="2" charset="2"/>
              <a:buChar char="q"/>
            </a:pPr>
            <a:r>
              <a:rPr lang="en-US" sz="2200" b="1" dirty="0"/>
              <a:t>Irritable bowel syndrome </a:t>
            </a:r>
            <a:r>
              <a:rPr lang="en-US" sz="2200" dirty="0"/>
              <a:t>(IBS): Affects the large intestine, causing abdominal pain, </a:t>
            </a:r>
            <a:r>
              <a:rPr lang="en-US" sz="2200" dirty="0" err="1"/>
              <a:t>diarrhoea</a:t>
            </a:r>
            <a:r>
              <a:rPr lang="en-US" sz="2200" dirty="0"/>
              <a:t>, constipation, and bloating, with various causes like stress and inflammation.</a:t>
            </a:r>
          </a:p>
          <a:p>
            <a:pPr marL="342900" indent="-342900">
              <a:buFont typeface="Wingdings" panose="05000000000000000000" pitchFamily="2" charset="2"/>
              <a:buChar char="q"/>
            </a:pPr>
            <a:r>
              <a:rPr lang="en-US" sz="2200" b="1" dirty="0"/>
              <a:t>Gastroesophageal reflux </a:t>
            </a:r>
            <a:r>
              <a:rPr lang="en-US" sz="2200" dirty="0"/>
              <a:t>(acid reflux): Liquid from the stomach regurgitates into the </a:t>
            </a:r>
            <a:r>
              <a:rPr lang="en-US" sz="2200" dirty="0" err="1"/>
              <a:t>oesophagus</a:t>
            </a:r>
            <a:r>
              <a:rPr lang="en-US" sz="2200" dirty="0"/>
              <a:t>, causing heartburn; GERD is a more severe and persistent form due to a weak lower </a:t>
            </a:r>
            <a:r>
              <a:rPr lang="en-US" sz="2200" dirty="0" err="1"/>
              <a:t>oesophageal</a:t>
            </a:r>
            <a:r>
              <a:rPr lang="en-US" sz="2200" dirty="0"/>
              <a:t> sphincter.</a:t>
            </a:r>
          </a:p>
        </p:txBody>
      </p:sp>
      <p:pic>
        <p:nvPicPr>
          <p:cNvPr id="6146" name="Picture 2" descr="Mayo Clinic Radio: Irritable bowel syndrome - Mayo Clinic News Network">
            <a:extLst>
              <a:ext uri="{FF2B5EF4-FFF2-40B4-BE49-F238E27FC236}">
                <a16:creationId xmlns:a16="http://schemas.microsoft.com/office/drawing/2014/main" id="{6D6FB380-0F8A-BCFE-7AF3-0BC3452009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6129" y="-15848"/>
            <a:ext cx="5386523" cy="3029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60CC2AC-CBA6-7B83-FB24-070F53F06642}"/>
              </a:ext>
            </a:extLst>
          </p:cNvPr>
          <p:cNvPicPr>
            <a:picLocks noChangeAspect="1"/>
          </p:cNvPicPr>
          <p:nvPr/>
        </p:nvPicPr>
        <p:blipFill>
          <a:blip r:embed="rId5"/>
          <a:stretch>
            <a:fillRect/>
          </a:stretch>
        </p:blipFill>
        <p:spPr>
          <a:xfrm>
            <a:off x="6866782" y="2513994"/>
            <a:ext cx="5325218" cy="4344006"/>
          </a:xfrm>
          <a:prstGeom prst="rect">
            <a:avLst/>
          </a:prstGeom>
        </p:spPr>
      </p:pic>
      <p:sp>
        <p:nvSpPr>
          <p:cNvPr id="3" name="Action Button: Return 2">
            <a:hlinkClick r:id="rId6" action="ppaction://hlinksldjump" highlightClick="1"/>
            <a:extLst>
              <a:ext uri="{FF2B5EF4-FFF2-40B4-BE49-F238E27FC236}">
                <a16:creationId xmlns:a16="http://schemas.microsoft.com/office/drawing/2014/main" id="{B0F5AB1F-FE0B-F140-99F5-9080E94E9074}"/>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848517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685518-8A71-F35F-8D93-47BD36E03556}"/>
              </a:ext>
            </a:extLst>
          </p:cNvPr>
          <p:cNvSpPr txBox="1"/>
          <p:nvPr/>
        </p:nvSpPr>
        <p:spPr>
          <a:xfrm>
            <a:off x="-8386" y="3291365"/>
            <a:ext cx="5827899" cy="1015663"/>
          </a:xfrm>
          <a:prstGeom prst="rect">
            <a:avLst/>
          </a:prstGeom>
          <a:noFill/>
        </p:spPr>
        <p:txBody>
          <a:bodyPr wrap="square">
            <a:spAutoFit/>
          </a:bodyPr>
          <a:lstStyle/>
          <a:p>
            <a:r>
              <a:rPr lang="en-US" sz="2000" dirty="0"/>
              <a:t>The diagram below illustrates the interrelationship between the digestive system and the other body </a:t>
            </a:r>
          </a:p>
          <a:p>
            <a:r>
              <a:rPr lang="en-US" sz="2000" dirty="0"/>
              <a:t>systems.</a:t>
            </a:r>
          </a:p>
        </p:txBody>
      </p:sp>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1" y="-15553"/>
            <a:ext cx="5827900" cy="1584779"/>
          </a:xfrm>
        </p:spPr>
        <p:txBody>
          <a:bodyPr>
            <a:normAutofit/>
          </a:bodyPr>
          <a:lstStyle/>
          <a:p>
            <a:r>
              <a:rPr lang="en-AU" dirty="0"/>
              <a:t>The  digestive system</a:t>
            </a:r>
            <a:br>
              <a:rPr lang="en-AU" dirty="0"/>
            </a:br>
            <a:r>
              <a:rPr lang="en-AU" sz="3200" dirty="0"/>
              <a:t> </a:t>
            </a:r>
            <a:r>
              <a:rPr lang="en-US" sz="3200" dirty="0"/>
              <a:t>Systems in sync - the  digestive system</a:t>
            </a:r>
            <a:endParaRPr lang="en-AU" sz="3200" dirty="0"/>
          </a:p>
        </p:txBody>
      </p:sp>
      <p:pic>
        <p:nvPicPr>
          <p:cNvPr id="4" name="Picture 3">
            <a:extLst>
              <a:ext uri="{FF2B5EF4-FFF2-40B4-BE49-F238E27FC236}">
                <a16:creationId xmlns:a16="http://schemas.microsoft.com/office/drawing/2014/main" id="{6D1DCECF-FAE3-5367-0FA2-B422FCF6D8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7900" y="-31051"/>
            <a:ext cx="6033469" cy="6858000"/>
          </a:xfrm>
          <a:prstGeom prst="rect">
            <a:avLst/>
          </a:prstGeom>
        </p:spPr>
      </p:pic>
      <p:sp>
        <p:nvSpPr>
          <p:cNvPr id="5" name="TextBox 4">
            <a:extLst>
              <a:ext uri="{FF2B5EF4-FFF2-40B4-BE49-F238E27FC236}">
                <a16:creationId xmlns:a16="http://schemas.microsoft.com/office/drawing/2014/main" id="{BA2BBC90-A273-3A8C-C42C-090DF4F66D4E}"/>
              </a:ext>
            </a:extLst>
          </p:cNvPr>
          <p:cNvSpPr txBox="1"/>
          <p:nvPr/>
        </p:nvSpPr>
        <p:spPr>
          <a:xfrm>
            <a:off x="9345479" y="1163601"/>
            <a:ext cx="2846522" cy="1223412"/>
          </a:xfrm>
          <a:prstGeom prst="rect">
            <a:avLst/>
          </a:prstGeom>
          <a:noFill/>
          <a:ln w="3175">
            <a:solidFill>
              <a:schemeClr val="tx1"/>
            </a:solidFill>
          </a:ln>
        </p:spPr>
        <p:txBody>
          <a:bodyPr wrap="square" rtlCol="0">
            <a:spAutoFit/>
          </a:bodyPr>
          <a:lstStyle/>
          <a:p>
            <a:pPr algn="ctr"/>
            <a:r>
              <a:rPr lang="en-US" sz="1050" b="1" dirty="0"/>
              <a:t>RESPIRATORY SYSTEM</a:t>
            </a:r>
          </a:p>
          <a:p>
            <a:pPr marL="171450" indent="-171450">
              <a:buFont typeface="Arial" panose="020B0604020202020204" pitchFamily="34" charset="0"/>
              <a:buChar char="•"/>
            </a:pPr>
            <a:r>
              <a:rPr lang="en-US" sz="1050" dirty="0"/>
              <a:t>The digestive system provides nutrients for energy metabolism, growth and repair of respiratory organs.</a:t>
            </a:r>
          </a:p>
          <a:p>
            <a:pPr marL="171450" indent="-171450">
              <a:buFont typeface="Arial" panose="020B0604020202020204" pitchFamily="34" charset="0"/>
              <a:buChar char="•"/>
            </a:pPr>
            <a:r>
              <a:rPr lang="en-US" sz="1050" dirty="0"/>
              <a:t>The respiratory system provides oxygen and carries away carbon dioxide produced by digestive organs.</a:t>
            </a:r>
          </a:p>
        </p:txBody>
      </p:sp>
      <p:sp>
        <p:nvSpPr>
          <p:cNvPr id="8" name="TextBox 7">
            <a:extLst>
              <a:ext uri="{FF2B5EF4-FFF2-40B4-BE49-F238E27FC236}">
                <a16:creationId xmlns:a16="http://schemas.microsoft.com/office/drawing/2014/main" id="{CCF708EE-1F84-2824-0716-FF9A94ED2D2E}"/>
              </a:ext>
            </a:extLst>
          </p:cNvPr>
          <p:cNvSpPr txBox="1"/>
          <p:nvPr/>
        </p:nvSpPr>
        <p:spPr>
          <a:xfrm>
            <a:off x="8992553" y="5780618"/>
            <a:ext cx="3181682" cy="1061829"/>
          </a:xfrm>
          <a:prstGeom prst="rect">
            <a:avLst/>
          </a:prstGeom>
          <a:noFill/>
          <a:ln w="3175">
            <a:solidFill>
              <a:schemeClr val="tx1"/>
            </a:solidFill>
          </a:ln>
        </p:spPr>
        <p:txBody>
          <a:bodyPr wrap="square" rtlCol="0">
            <a:spAutoFit/>
          </a:bodyPr>
          <a:lstStyle/>
          <a:p>
            <a:r>
              <a:rPr lang="en-US" sz="1050" b="1" dirty="0"/>
              <a:t>SKELETAL SYSTEM:</a:t>
            </a:r>
          </a:p>
          <a:p>
            <a:pPr marL="171450" indent="-171450">
              <a:buFont typeface="Arial" panose="020B0604020202020204" pitchFamily="34" charset="0"/>
              <a:buChar char="•"/>
            </a:pPr>
            <a:r>
              <a:rPr lang="en-US" sz="1050" dirty="0"/>
              <a:t>The digestive system provides nutrients from food such as calcium for healthy bone growth and repair.</a:t>
            </a:r>
          </a:p>
          <a:p>
            <a:pPr marL="171450" indent="-171450">
              <a:buFont typeface="Arial" panose="020B0604020202020204" pitchFamily="34" charset="0"/>
              <a:buChar char="•"/>
            </a:pPr>
            <a:r>
              <a:rPr lang="en-US" sz="1050" dirty="0"/>
              <a:t>Bones of the skeletal system protect organs of the digestive system and provide sites for nutrient storage.</a:t>
            </a:r>
          </a:p>
        </p:txBody>
      </p:sp>
      <p:sp>
        <p:nvSpPr>
          <p:cNvPr id="9" name="TextBox 8">
            <a:extLst>
              <a:ext uri="{FF2B5EF4-FFF2-40B4-BE49-F238E27FC236}">
                <a16:creationId xmlns:a16="http://schemas.microsoft.com/office/drawing/2014/main" id="{EE539FE4-8E4F-9B11-AFFB-283BF7EC9762}"/>
              </a:ext>
            </a:extLst>
          </p:cNvPr>
          <p:cNvSpPr txBox="1"/>
          <p:nvPr/>
        </p:nvSpPr>
        <p:spPr>
          <a:xfrm>
            <a:off x="5827898" y="564419"/>
            <a:ext cx="2211089" cy="1223412"/>
          </a:xfrm>
          <a:prstGeom prst="rect">
            <a:avLst/>
          </a:prstGeom>
          <a:noFill/>
          <a:ln w="3175">
            <a:solidFill>
              <a:schemeClr val="tx1"/>
            </a:solidFill>
          </a:ln>
        </p:spPr>
        <p:txBody>
          <a:bodyPr wrap="square" rtlCol="0">
            <a:spAutoFit/>
          </a:bodyPr>
          <a:lstStyle/>
          <a:p>
            <a:r>
              <a:rPr lang="en-US" sz="1050" b="1" dirty="0"/>
              <a:t>ENDOCRINE SYSTEM:</a:t>
            </a:r>
          </a:p>
          <a:p>
            <a:pPr marL="171450" indent="-171450">
              <a:buFont typeface="Arial" panose="020B0604020202020204" pitchFamily="34" charset="0"/>
              <a:buChar char="•"/>
            </a:pPr>
            <a:r>
              <a:rPr lang="en-US" sz="1050" dirty="0"/>
              <a:t>The digestive system provides nutrients to keep endocrine organs healthy.</a:t>
            </a:r>
          </a:p>
          <a:p>
            <a:pPr marL="171450" indent="-171450">
              <a:buFont typeface="Arial" panose="020B0604020202020204" pitchFamily="34" charset="0"/>
              <a:buChar char="•"/>
            </a:pPr>
            <a:r>
              <a:rPr lang="en-US" sz="1050" dirty="0"/>
              <a:t>The endocrine system produces hormones that help regulate digestion.</a:t>
            </a:r>
          </a:p>
        </p:txBody>
      </p:sp>
      <p:sp>
        <p:nvSpPr>
          <p:cNvPr id="10" name="TextBox 9">
            <a:extLst>
              <a:ext uri="{FF2B5EF4-FFF2-40B4-BE49-F238E27FC236}">
                <a16:creationId xmlns:a16="http://schemas.microsoft.com/office/drawing/2014/main" id="{87FF51CF-53F5-F2C9-3777-7E8A6174A580}"/>
              </a:ext>
            </a:extLst>
          </p:cNvPr>
          <p:cNvSpPr txBox="1"/>
          <p:nvPr/>
        </p:nvSpPr>
        <p:spPr>
          <a:xfrm>
            <a:off x="5497268" y="4881131"/>
            <a:ext cx="3504662" cy="1061829"/>
          </a:xfrm>
          <a:prstGeom prst="rect">
            <a:avLst/>
          </a:prstGeom>
          <a:noFill/>
          <a:ln w="3175">
            <a:solidFill>
              <a:schemeClr val="tx1"/>
            </a:solidFill>
          </a:ln>
        </p:spPr>
        <p:txBody>
          <a:bodyPr wrap="square" rtlCol="0">
            <a:spAutoFit/>
          </a:bodyPr>
          <a:lstStyle/>
          <a:p>
            <a:r>
              <a:rPr lang="en-US" sz="1050" b="1" dirty="0"/>
              <a:t>URINARY SYSTEM:</a:t>
            </a:r>
          </a:p>
          <a:p>
            <a:pPr marL="171450" indent="-171450">
              <a:buFont typeface="Arial" panose="020B0604020202020204" pitchFamily="34" charset="0"/>
              <a:buChar char="•"/>
            </a:pPr>
            <a:r>
              <a:rPr lang="en-US" sz="1050" dirty="0"/>
              <a:t>The digestive system provides nutrients to the urinary system to help keep it healthy. It also eliminates enzymes produced by the liver.</a:t>
            </a:r>
          </a:p>
          <a:p>
            <a:pPr marL="171450" indent="-171450">
              <a:buFont typeface="Arial" panose="020B0604020202020204" pitchFamily="34" charset="0"/>
              <a:buChar char="•"/>
            </a:pPr>
            <a:r>
              <a:rPr lang="en-US" sz="1050" dirty="0"/>
              <a:t>Urinary system uses a type of hormones to activate vitamin D that is needed for calcium absorption.</a:t>
            </a:r>
            <a:endParaRPr lang="en-AU" sz="1050" dirty="0"/>
          </a:p>
        </p:txBody>
      </p:sp>
      <p:sp>
        <p:nvSpPr>
          <p:cNvPr id="11" name="TextBox 10">
            <a:extLst>
              <a:ext uri="{FF2B5EF4-FFF2-40B4-BE49-F238E27FC236}">
                <a16:creationId xmlns:a16="http://schemas.microsoft.com/office/drawing/2014/main" id="{F1C8791B-9BE9-8195-5616-F70468ADD65A}"/>
              </a:ext>
            </a:extLst>
          </p:cNvPr>
          <p:cNvSpPr txBox="1"/>
          <p:nvPr/>
        </p:nvSpPr>
        <p:spPr>
          <a:xfrm>
            <a:off x="8992553" y="3950775"/>
            <a:ext cx="3199447" cy="738664"/>
          </a:xfrm>
          <a:prstGeom prst="rect">
            <a:avLst/>
          </a:prstGeom>
          <a:noFill/>
          <a:ln w="3175">
            <a:solidFill>
              <a:schemeClr val="tx1"/>
            </a:solidFill>
          </a:ln>
        </p:spPr>
        <p:txBody>
          <a:bodyPr wrap="square" rtlCol="0">
            <a:spAutoFit/>
          </a:bodyPr>
          <a:lstStyle/>
          <a:p>
            <a:r>
              <a:rPr lang="en-US" sz="1050" b="1" dirty="0"/>
              <a:t>REPRODUCTIVE SYSTEM:</a:t>
            </a:r>
          </a:p>
          <a:p>
            <a:pPr marL="171450" indent="-171450">
              <a:buFont typeface="Arial" panose="020B0604020202020204" pitchFamily="34" charset="0"/>
              <a:buChar char="•"/>
            </a:pPr>
            <a:r>
              <a:rPr lang="en-US" sz="1050" dirty="0"/>
              <a:t>The digestive system provides vital nutrients needed for growth and repair. Extra nutrition is also needed to support fetal (unborn baby) growth. </a:t>
            </a:r>
            <a:endParaRPr lang="en-AU" sz="1050" dirty="0"/>
          </a:p>
        </p:txBody>
      </p:sp>
      <p:sp>
        <p:nvSpPr>
          <p:cNvPr id="12" name="TextBox 11">
            <a:extLst>
              <a:ext uri="{FF2B5EF4-FFF2-40B4-BE49-F238E27FC236}">
                <a16:creationId xmlns:a16="http://schemas.microsoft.com/office/drawing/2014/main" id="{545E0D4A-A866-4298-9D88-B201AA4574F3}"/>
              </a:ext>
            </a:extLst>
          </p:cNvPr>
          <p:cNvSpPr txBox="1"/>
          <p:nvPr/>
        </p:nvSpPr>
        <p:spPr>
          <a:xfrm>
            <a:off x="9748434" y="92992"/>
            <a:ext cx="2443566" cy="1061829"/>
          </a:xfrm>
          <a:prstGeom prst="rect">
            <a:avLst/>
          </a:prstGeom>
          <a:noFill/>
          <a:ln w="3175">
            <a:solidFill>
              <a:schemeClr val="tx1"/>
            </a:solidFill>
          </a:ln>
        </p:spPr>
        <p:txBody>
          <a:bodyPr wrap="square" rtlCol="0">
            <a:spAutoFit/>
          </a:bodyPr>
          <a:lstStyle/>
          <a:p>
            <a:r>
              <a:rPr lang="en-AU" sz="1050" b="1" dirty="0"/>
              <a:t>NERVOUS SYSTEM:</a:t>
            </a:r>
          </a:p>
          <a:p>
            <a:pPr marL="171450" indent="-171450">
              <a:buFont typeface="Arial" panose="020B0604020202020204" pitchFamily="34" charset="0"/>
              <a:buChar char="•"/>
            </a:pPr>
            <a:r>
              <a:rPr lang="en-US" sz="1050" dirty="0"/>
              <a:t>The digestive system provides nutrients for healthy neural function.</a:t>
            </a:r>
          </a:p>
          <a:p>
            <a:pPr marL="171450" indent="-171450">
              <a:buFont typeface="Arial" panose="020B0604020202020204" pitchFamily="34" charset="0"/>
              <a:buChar char="•"/>
            </a:pPr>
            <a:r>
              <a:rPr lang="en-US" sz="1050" dirty="0"/>
              <a:t>The nervous system controls the secretion of enzymes and hormones into the digestive system. </a:t>
            </a:r>
            <a:endParaRPr lang="en-AU" sz="1050" dirty="0"/>
          </a:p>
        </p:txBody>
      </p:sp>
      <p:sp>
        <p:nvSpPr>
          <p:cNvPr id="14" name="TextBox 13">
            <a:extLst>
              <a:ext uri="{FF2B5EF4-FFF2-40B4-BE49-F238E27FC236}">
                <a16:creationId xmlns:a16="http://schemas.microsoft.com/office/drawing/2014/main" id="{C502EFF1-406F-68ED-0367-0829B4E5404E}"/>
              </a:ext>
            </a:extLst>
          </p:cNvPr>
          <p:cNvSpPr txBox="1"/>
          <p:nvPr/>
        </p:nvSpPr>
        <p:spPr>
          <a:xfrm>
            <a:off x="9001930" y="4718142"/>
            <a:ext cx="3190070" cy="1061829"/>
          </a:xfrm>
          <a:prstGeom prst="rect">
            <a:avLst/>
          </a:prstGeom>
          <a:noFill/>
          <a:ln w="3175">
            <a:solidFill>
              <a:schemeClr val="tx1"/>
            </a:solidFill>
          </a:ln>
        </p:spPr>
        <p:txBody>
          <a:bodyPr wrap="square" rtlCol="0">
            <a:spAutoFit/>
          </a:bodyPr>
          <a:lstStyle/>
          <a:p>
            <a:pPr algn="ctr"/>
            <a:r>
              <a:rPr lang="en-US" sz="1050" b="1" dirty="0"/>
              <a:t>INTEGUMENTARY (SKIN) SYSTEM:</a:t>
            </a:r>
          </a:p>
          <a:p>
            <a:pPr marL="171450" indent="-171450">
              <a:buFont typeface="Arial" panose="020B0604020202020204" pitchFamily="34" charset="0"/>
              <a:buChar char="•"/>
            </a:pPr>
            <a:r>
              <a:rPr lang="en-US" sz="1050" dirty="0"/>
              <a:t>The digestive system provides nutrients for healthy skin growth and repair. Fats also provide insulation in the layers of the skin.</a:t>
            </a:r>
          </a:p>
          <a:p>
            <a:pPr marL="171450" indent="-171450">
              <a:buFont typeface="Arial" panose="020B0604020202020204" pitchFamily="34" charset="0"/>
              <a:buChar char="•"/>
            </a:pPr>
            <a:r>
              <a:rPr lang="en-US" sz="1050" dirty="0"/>
              <a:t>The skin </a:t>
            </a:r>
            <a:r>
              <a:rPr lang="en-US" sz="1050" dirty="0" err="1"/>
              <a:t>synthesises</a:t>
            </a:r>
            <a:r>
              <a:rPr lang="en-US" sz="1050" dirty="0"/>
              <a:t> vitamin D needed for calcium absorption from the small intestines. </a:t>
            </a:r>
            <a:endParaRPr lang="en-AU" sz="1050" dirty="0"/>
          </a:p>
        </p:txBody>
      </p:sp>
      <p:sp>
        <p:nvSpPr>
          <p:cNvPr id="15" name="TextBox 14">
            <a:extLst>
              <a:ext uri="{FF2B5EF4-FFF2-40B4-BE49-F238E27FC236}">
                <a16:creationId xmlns:a16="http://schemas.microsoft.com/office/drawing/2014/main" id="{289B1DDF-3FB6-22C0-A3D6-048CBA647DFE}"/>
              </a:ext>
            </a:extLst>
          </p:cNvPr>
          <p:cNvSpPr txBox="1"/>
          <p:nvPr/>
        </p:nvSpPr>
        <p:spPr>
          <a:xfrm>
            <a:off x="5497268" y="5935907"/>
            <a:ext cx="3504662" cy="900246"/>
          </a:xfrm>
          <a:prstGeom prst="rect">
            <a:avLst/>
          </a:prstGeom>
          <a:noFill/>
          <a:ln w="3175">
            <a:solidFill>
              <a:schemeClr val="tx1"/>
            </a:solidFill>
          </a:ln>
        </p:spPr>
        <p:txBody>
          <a:bodyPr wrap="square" rtlCol="0">
            <a:spAutoFit/>
          </a:bodyPr>
          <a:lstStyle/>
          <a:p>
            <a:r>
              <a:rPr lang="en-AU" sz="1050" b="1" dirty="0"/>
              <a:t>MUSCULAR SYSTEM</a:t>
            </a:r>
          </a:p>
          <a:p>
            <a:pPr marL="171450" indent="-171450">
              <a:buFont typeface="Arial" panose="020B0604020202020204" pitchFamily="34" charset="0"/>
              <a:buChar char="•"/>
            </a:pPr>
            <a:r>
              <a:rPr lang="en-US" sz="1050" dirty="0"/>
              <a:t>The digestive system provides essential nutrients needed for muscular activity, growth and repair.</a:t>
            </a:r>
          </a:p>
          <a:p>
            <a:pPr marL="171450" indent="-171450">
              <a:buFont typeface="Arial" panose="020B0604020202020204" pitchFamily="34" charset="0"/>
              <a:buChar char="•"/>
            </a:pPr>
            <a:r>
              <a:rPr lang="en-US" sz="1050" dirty="0"/>
              <a:t>Skeletal muscle activity helps to keep the GI tract functioning efficiently.</a:t>
            </a:r>
            <a:endParaRPr lang="en-AU" sz="1050" dirty="0"/>
          </a:p>
        </p:txBody>
      </p:sp>
      <p:sp>
        <p:nvSpPr>
          <p:cNvPr id="16" name="TextBox 15">
            <a:extLst>
              <a:ext uri="{FF2B5EF4-FFF2-40B4-BE49-F238E27FC236}">
                <a16:creationId xmlns:a16="http://schemas.microsoft.com/office/drawing/2014/main" id="{3B363C32-7DB1-F87C-A26D-D8E1B115F87D}"/>
              </a:ext>
            </a:extLst>
          </p:cNvPr>
          <p:cNvSpPr txBox="1"/>
          <p:nvPr/>
        </p:nvSpPr>
        <p:spPr>
          <a:xfrm>
            <a:off x="5822734" y="1797803"/>
            <a:ext cx="2394166" cy="1384995"/>
          </a:xfrm>
          <a:prstGeom prst="rect">
            <a:avLst/>
          </a:prstGeom>
          <a:noFill/>
          <a:ln w="3175">
            <a:solidFill>
              <a:schemeClr val="tx1"/>
            </a:solidFill>
          </a:ln>
        </p:spPr>
        <p:txBody>
          <a:bodyPr wrap="square" rtlCol="0">
            <a:spAutoFit/>
          </a:bodyPr>
          <a:lstStyle/>
          <a:p>
            <a:r>
              <a:rPr lang="en-US" sz="1050" b="1" dirty="0"/>
              <a:t>LYMPHATIC SYSTEM:</a:t>
            </a:r>
          </a:p>
          <a:p>
            <a:pPr marL="171450" indent="-171450">
              <a:buFont typeface="Arial" panose="020B0604020202020204" pitchFamily="34" charset="0"/>
              <a:buChar char="•"/>
            </a:pPr>
            <a:r>
              <a:rPr lang="en-US" sz="1050" dirty="0"/>
              <a:t>The digestive system provides nutrients to keep the lymph nodes functioning efficiently.</a:t>
            </a:r>
          </a:p>
          <a:p>
            <a:pPr marL="171450" indent="-171450">
              <a:buFont typeface="Arial" panose="020B0604020202020204" pitchFamily="34" charset="0"/>
              <a:buChar char="•"/>
            </a:pPr>
            <a:r>
              <a:rPr lang="en-US" sz="1050" dirty="0"/>
              <a:t>The lymphatic system produces specialised immune cells that protect the organs of the GI tract against infection. </a:t>
            </a:r>
            <a:endParaRPr lang="en-AU" sz="1050" dirty="0"/>
          </a:p>
        </p:txBody>
      </p:sp>
      <p:sp>
        <p:nvSpPr>
          <p:cNvPr id="17" name="TextBox 16">
            <a:extLst>
              <a:ext uri="{FF2B5EF4-FFF2-40B4-BE49-F238E27FC236}">
                <a16:creationId xmlns:a16="http://schemas.microsoft.com/office/drawing/2014/main" id="{8D0CEBD8-A35D-18B3-AEEE-E49621BBA569}"/>
              </a:ext>
            </a:extLst>
          </p:cNvPr>
          <p:cNvSpPr txBox="1"/>
          <p:nvPr/>
        </p:nvSpPr>
        <p:spPr>
          <a:xfrm>
            <a:off x="5833064" y="3343581"/>
            <a:ext cx="2241553" cy="369332"/>
          </a:xfrm>
          <a:prstGeom prst="rect">
            <a:avLst/>
          </a:prstGeom>
          <a:noFill/>
          <a:ln w="3175">
            <a:solidFill>
              <a:schemeClr val="tx1"/>
            </a:solidFill>
          </a:ln>
        </p:spPr>
        <p:txBody>
          <a:bodyPr wrap="square" rtlCol="0">
            <a:spAutoFit/>
          </a:bodyPr>
          <a:lstStyle/>
          <a:p>
            <a:r>
              <a:rPr lang="en-US" b="1" dirty="0"/>
              <a:t>DIGESTIVE SYSTEM</a:t>
            </a:r>
          </a:p>
        </p:txBody>
      </p:sp>
      <p:sp>
        <p:nvSpPr>
          <p:cNvPr id="18" name="TextBox 17">
            <a:extLst>
              <a:ext uri="{FF2B5EF4-FFF2-40B4-BE49-F238E27FC236}">
                <a16:creationId xmlns:a16="http://schemas.microsoft.com/office/drawing/2014/main" id="{534FD08B-1991-6CA3-0502-B7CF0913D316}"/>
              </a:ext>
            </a:extLst>
          </p:cNvPr>
          <p:cNvSpPr txBox="1"/>
          <p:nvPr/>
        </p:nvSpPr>
        <p:spPr>
          <a:xfrm>
            <a:off x="9467199" y="2364912"/>
            <a:ext cx="2707036" cy="1546577"/>
          </a:xfrm>
          <a:prstGeom prst="rect">
            <a:avLst/>
          </a:prstGeom>
          <a:noFill/>
          <a:ln w="3175">
            <a:solidFill>
              <a:schemeClr val="tx1"/>
            </a:solidFill>
          </a:ln>
        </p:spPr>
        <p:txBody>
          <a:bodyPr wrap="square" rtlCol="0">
            <a:spAutoFit/>
          </a:bodyPr>
          <a:lstStyle/>
          <a:p>
            <a:r>
              <a:rPr lang="en-AU" sz="1050" b="1" dirty="0"/>
              <a:t>CARDIOVASCULAR  SYSTEM</a:t>
            </a:r>
          </a:p>
          <a:p>
            <a:pPr marL="171450" indent="-171450">
              <a:buFont typeface="Arial" panose="020B0604020202020204" pitchFamily="34" charset="0"/>
              <a:buChar char="•"/>
            </a:pPr>
            <a:r>
              <a:rPr lang="en-US" sz="1050" dirty="0"/>
              <a:t>The digestive system provides nutrients to the heart and blood vessels. It also absorbs iron and water that is necessary for normal blood volume.</a:t>
            </a:r>
          </a:p>
          <a:p>
            <a:pPr marL="171450" indent="-171450">
              <a:buFont typeface="Arial" panose="020B0604020202020204" pitchFamily="34" charset="0"/>
              <a:buChar char="•"/>
            </a:pPr>
            <a:r>
              <a:rPr lang="en-US" sz="1050" dirty="0"/>
              <a:t>The CV system transports nutrients absorbed by the GI tract to all the tissues of the body. It also distributes hormones of the digestive system.</a:t>
            </a:r>
            <a:endParaRPr lang="en-AU" sz="1050" dirty="0"/>
          </a:p>
        </p:txBody>
      </p:sp>
      <p:sp>
        <p:nvSpPr>
          <p:cNvPr id="2" name="Action Button: Return 1">
            <a:hlinkClick r:id="rId4" action="ppaction://hlinksldjump" highlightClick="1"/>
            <a:extLst>
              <a:ext uri="{FF2B5EF4-FFF2-40B4-BE49-F238E27FC236}">
                <a16:creationId xmlns:a16="http://schemas.microsoft.com/office/drawing/2014/main" id="{D4E4FBB6-69B1-1956-F863-D57EE3EBD3B8}"/>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196864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7</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4893647"/>
          </a:xfrm>
          <a:prstGeom prst="rect">
            <a:avLst/>
          </a:prstGeom>
          <a:noFill/>
        </p:spPr>
        <p:txBody>
          <a:bodyPr wrap="square">
            <a:spAutoFit/>
          </a:bodyPr>
          <a:lstStyle/>
          <a:p>
            <a:r>
              <a:rPr lang="en-US" sz="2400" dirty="0">
                <a:solidFill>
                  <a:srgbClr val="0070C0"/>
                </a:solidFill>
              </a:rPr>
              <a:t>1. Describe the major functions of the digestive system.</a:t>
            </a:r>
          </a:p>
          <a:p>
            <a:r>
              <a:rPr lang="en-US" sz="2400" dirty="0"/>
              <a:t>To process food into molecules to be absorbed and used by the body.</a:t>
            </a:r>
          </a:p>
          <a:p>
            <a:r>
              <a:rPr lang="en-US" sz="2400" dirty="0">
                <a:solidFill>
                  <a:srgbClr val="0070C0"/>
                </a:solidFill>
              </a:rPr>
              <a:t>2. Identify all accessory organs of the digestive system and briefly explain their function.</a:t>
            </a:r>
          </a:p>
          <a:p>
            <a:r>
              <a:rPr lang="en-US" sz="2400" dirty="0"/>
              <a:t>• The teeth: The teeth help to tear and break down smaller pieces of food.</a:t>
            </a:r>
          </a:p>
          <a:p>
            <a:r>
              <a:rPr lang="en-US" sz="2400" dirty="0"/>
              <a:t>• The salivary glands: The salivary glands secrete saliva, which contains mucous, </a:t>
            </a:r>
          </a:p>
          <a:p>
            <a:r>
              <a:rPr lang="en-US" sz="2400" dirty="0"/>
              <a:t>electrolytes and enzymes that moisten and lubricate food during ingestion. </a:t>
            </a:r>
          </a:p>
          <a:p>
            <a:r>
              <a:rPr lang="en-US" sz="2400" dirty="0"/>
              <a:t>• The Pancreas: The pancreas releases insulin, which is important for the transportation of </a:t>
            </a:r>
          </a:p>
          <a:p>
            <a:r>
              <a:rPr lang="en-US" sz="2400" dirty="0"/>
              <a:t>glucose. The liver produces bile, which helps break down fats we eat</a:t>
            </a:r>
          </a:p>
          <a:p>
            <a:r>
              <a:rPr lang="en-US" sz="2400" dirty="0">
                <a:solidFill>
                  <a:srgbClr val="0070C0"/>
                </a:solidFill>
              </a:rPr>
              <a:t>3. Describe the function of the </a:t>
            </a:r>
            <a:r>
              <a:rPr lang="en-US" sz="2400" dirty="0" err="1">
                <a:solidFill>
                  <a:srgbClr val="0070C0"/>
                </a:solidFill>
              </a:rPr>
              <a:t>oesophagus</a:t>
            </a:r>
            <a:r>
              <a:rPr lang="en-US" sz="2400" dirty="0">
                <a:solidFill>
                  <a:srgbClr val="0070C0"/>
                </a:solidFill>
              </a:rPr>
              <a:t> in digestion.</a:t>
            </a:r>
          </a:p>
          <a:p>
            <a:r>
              <a:rPr lang="en-US" sz="2400" dirty="0"/>
              <a:t>The </a:t>
            </a:r>
            <a:r>
              <a:rPr lang="en-US" sz="2400" dirty="0" err="1"/>
              <a:t>oesophagus</a:t>
            </a:r>
            <a:r>
              <a:rPr lang="en-US" sz="2400" dirty="0"/>
              <a:t> runs from the inferior section of the pharynx through the diaphragm and into the </a:t>
            </a:r>
          </a:p>
          <a:p>
            <a:r>
              <a:rPr lang="en-US" sz="2400" dirty="0"/>
              <a:t>stomach. It is about 25cm long and is an essential passageway that directs food into the stomach. </a:t>
            </a:r>
          </a:p>
          <a:p>
            <a:r>
              <a:rPr lang="en-US" sz="2400" dirty="0"/>
              <a:t>The </a:t>
            </a:r>
            <a:r>
              <a:rPr lang="en-US" sz="2400" dirty="0" err="1"/>
              <a:t>oesophagus</a:t>
            </a:r>
            <a:r>
              <a:rPr lang="en-US" sz="2400" dirty="0"/>
              <a:t> is lined with mucosa tissue that secretes mucus to keep the lining moist and well </a:t>
            </a:r>
          </a:p>
          <a:p>
            <a:r>
              <a:rPr lang="en-US" sz="2400" dirty="0"/>
              <a:t>lubricated to ease the passage of food.</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FA9A9A9-B5D2-998A-62DA-16656EB878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1620421"/>
            <a:ext cx="12192000" cy="435886"/>
          </a:xfrm>
          <a:prstGeom prst="rect">
            <a:avLst/>
          </a:prstGeom>
        </p:spPr>
      </p:pic>
      <p:pic>
        <p:nvPicPr>
          <p:cNvPr id="7" name="Picture 6">
            <a:extLst>
              <a:ext uri="{FF2B5EF4-FFF2-40B4-BE49-F238E27FC236}">
                <a16:creationId xmlns:a16="http://schemas.microsoft.com/office/drawing/2014/main" id="{989F0FBA-EBF2-A346-861F-9F32434790E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2385859"/>
            <a:ext cx="12192000" cy="1814182"/>
          </a:xfrm>
          <a:prstGeom prst="rect">
            <a:avLst/>
          </a:prstGeom>
        </p:spPr>
      </p:pic>
      <p:pic>
        <p:nvPicPr>
          <p:cNvPr id="9" name="Picture 8">
            <a:extLst>
              <a:ext uri="{FF2B5EF4-FFF2-40B4-BE49-F238E27FC236}">
                <a16:creationId xmlns:a16="http://schemas.microsoft.com/office/drawing/2014/main" id="{29515C9B-F663-D485-2AB8-E10BEBF7DE0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4560589"/>
            <a:ext cx="12192000" cy="1542180"/>
          </a:xfrm>
          <a:prstGeom prst="rect">
            <a:avLst/>
          </a:prstGeom>
        </p:spPr>
      </p:pic>
      <p:pic>
        <p:nvPicPr>
          <p:cNvPr id="3" name="Picture 2" descr="Premium Background Checks - CheckPoint Screening">
            <a:hlinkClick r:id="rId5" action="ppaction://hlinksldjump"/>
            <a:extLst>
              <a:ext uri="{FF2B5EF4-FFF2-40B4-BE49-F238E27FC236}">
                <a16:creationId xmlns:a16="http://schemas.microsoft.com/office/drawing/2014/main" id="{E708176B-3143-5D36-A21B-0B4E81D7ABB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63151" y="6395040"/>
            <a:ext cx="907142" cy="43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13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7</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3416320"/>
          </a:xfrm>
          <a:prstGeom prst="rect">
            <a:avLst/>
          </a:prstGeom>
          <a:noFill/>
        </p:spPr>
        <p:txBody>
          <a:bodyPr wrap="square">
            <a:spAutoFit/>
          </a:bodyPr>
          <a:lstStyle/>
          <a:p>
            <a:r>
              <a:rPr lang="en-US" sz="2400" dirty="0">
                <a:solidFill>
                  <a:srgbClr val="0070C0"/>
                </a:solidFill>
              </a:rPr>
              <a:t>4. Identify the four regions of the stomach.</a:t>
            </a:r>
          </a:p>
          <a:p>
            <a:r>
              <a:rPr lang="en-US" sz="2400" dirty="0"/>
              <a:t>The cardiac region, the fundus, the body and the </a:t>
            </a:r>
            <a:r>
              <a:rPr lang="en-US" sz="2400" dirty="0" err="1"/>
              <a:t>Plyloric</a:t>
            </a:r>
            <a:r>
              <a:rPr lang="en-US" sz="2400" dirty="0"/>
              <a:t> region.</a:t>
            </a:r>
          </a:p>
          <a:p>
            <a:r>
              <a:rPr lang="en-US" sz="2400" dirty="0">
                <a:solidFill>
                  <a:srgbClr val="0070C0"/>
                </a:solidFill>
              </a:rPr>
              <a:t>5. Outline the type(s) of digestion that occurs in the stomach</a:t>
            </a:r>
          </a:p>
          <a:p>
            <a:r>
              <a:rPr lang="en-US" sz="2400" dirty="0"/>
              <a:t>Mechanical and chemical digestion.</a:t>
            </a:r>
          </a:p>
          <a:p>
            <a:r>
              <a:rPr lang="en-US" sz="2400" dirty="0">
                <a:solidFill>
                  <a:srgbClr val="0070C0"/>
                </a:solidFill>
              </a:rPr>
              <a:t>6. Explain the function of the large intestine.</a:t>
            </a:r>
          </a:p>
          <a:p>
            <a:r>
              <a:rPr lang="en-US" sz="2400" dirty="0"/>
              <a:t>Solid waste products and liquids are passed into the large intestine; the large intestine is also the </a:t>
            </a:r>
          </a:p>
          <a:p>
            <a:r>
              <a:rPr lang="en-US" sz="2400" dirty="0"/>
              <a:t>site where absorption of salts and electrolytes into the body occurs</a:t>
            </a:r>
          </a:p>
          <a:p>
            <a:r>
              <a:rPr lang="en-US" sz="2400" dirty="0">
                <a:solidFill>
                  <a:srgbClr val="0070C0"/>
                </a:solidFill>
              </a:rPr>
              <a:t>7. Identify the three sections of the large intestine.</a:t>
            </a:r>
          </a:p>
          <a:p>
            <a:r>
              <a:rPr lang="en-US" sz="2400" dirty="0"/>
              <a:t>The cecum, the colon and the rectum.</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C383547-5C1D-FAC3-A9C6-155424C8A49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1632700"/>
            <a:ext cx="12192000" cy="435886"/>
          </a:xfrm>
          <a:prstGeom prst="rect">
            <a:avLst/>
          </a:prstGeom>
        </p:spPr>
      </p:pic>
      <p:pic>
        <p:nvPicPr>
          <p:cNvPr id="5" name="Picture 4">
            <a:extLst>
              <a:ext uri="{FF2B5EF4-FFF2-40B4-BE49-F238E27FC236}">
                <a16:creationId xmlns:a16="http://schemas.microsoft.com/office/drawing/2014/main" id="{0B305C94-1AD0-78FF-38C5-33822CC3B7F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2333343"/>
            <a:ext cx="12192000" cy="435886"/>
          </a:xfrm>
          <a:prstGeom prst="rect">
            <a:avLst/>
          </a:prstGeom>
        </p:spPr>
      </p:pic>
      <p:pic>
        <p:nvPicPr>
          <p:cNvPr id="6" name="Picture 5">
            <a:extLst>
              <a:ext uri="{FF2B5EF4-FFF2-40B4-BE49-F238E27FC236}">
                <a16:creationId xmlns:a16="http://schemas.microsoft.com/office/drawing/2014/main" id="{971F1AAA-D5C1-9ACF-A648-28357554CDF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04" y="3095977"/>
            <a:ext cx="12192000" cy="767423"/>
          </a:xfrm>
          <a:prstGeom prst="rect">
            <a:avLst/>
          </a:prstGeom>
        </p:spPr>
      </p:pic>
      <p:pic>
        <p:nvPicPr>
          <p:cNvPr id="7" name="Picture 6">
            <a:extLst>
              <a:ext uri="{FF2B5EF4-FFF2-40B4-BE49-F238E27FC236}">
                <a16:creationId xmlns:a16="http://schemas.microsoft.com/office/drawing/2014/main" id="{6C37CF3F-ED9E-764E-8EB4-C013776549C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4205646"/>
            <a:ext cx="12192000" cy="435886"/>
          </a:xfrm>
          <a:prstGeom prst="rect">
            <a:avLst/>
          </a:prstGeom>
        </p:spPr>
      </p:pic>
      <p:pic>
        <p:nvPicPr>
          <p:cNvPr id="10" name="Picture 2" descr="Premium Background Checks - CheckPoint Screening">
            <a:hlinkClick r:id="rId5" action="ppaction://hlinksldjump"/>
            <a:extLst>
              <a:ext uri="{FF2B5EF4-FFF2-40B4-BE49-F238E27FC236}">
                <a16:creationId xmlns:a16="http://schemas.microsoft.com/office/drawing/2014/main" id="{E9C3B493-07F0-400A-52E1-78D59B0251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63151" y="6395040"/>
            <a:ext cx="907142" cy="43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01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82936" y="136494"/>
            <a:ext cx="5973009" cy="1191986"/>
          </a:xfrm>
        </p:spPr>
        <p:txBody>
          <a:bodyPr>
            <a:normAutofit fontScale="90000"/>
          </a:bodyPr>
          <a:lstStyle/>
          <a:p>
            <a:r>
              <a:rPr lang="en-AU" dirty="0"/>
              <a:t>The musculoskeletal system</a:t>
            </a:r>
            <a:br>
              <a:rPr lang="en-AU" dirty="0"/>
            </a:br>
            <a:r>
              <a:rPr lang="en-US" sz="2800" dirty="0"/>
              <a:t>Anatomy of skeletal muscle</a:t>
            </a:r>
            <a:endParaRPr lang="en-AU" sz="28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63045" y="1191986"/>
            <a:ext cx="5973008" cy="4832092"/>
          </a:xfrm>
          <a:prstGeom prst="rect">
            <a:avLst/>
          </a:prstGeom>
          <a:noFill/>
        </p:spPr>
        <p:txBody>
          <a:bodyPr wrap="square">
            <a:spAutoFit/>
          </a:bodyPr>
          <a:lstStyle/>
          <a:p>
            <a:endParaRPr lang="en-US" sz="2200" dirty="0"/>
          </a:p>
          <a:p>
            <a:endParaRPr lang="en-US" sz="2200" dirty="0"/>
          </a:p>
          <a:p>
            <a:pPr marL="342900" indent="-342900">
              <a:buFont typeface="Arial" panose="020B0604020202020204" pitchFamily="34" charset="0"/>
              <a:buChar char="•"/>
            </a:pPr>
            <a:r>
              <a:rPr lang="en-US" sz="2200" dirty="0"/>
              <a:t>Skeletal muscles attach to bones via tendons, which are strong and flexible connective tissue bands.</a:t>
            </a:r>
          </a:p>
          <a:p>
            <a:pPr marL="342900" indent="-342900">
              <a:buFont typeface="Arial" panose="020B0604020202020204" pitchFamily="34" charset="0"/>
              <a:buChar char="•"/>
            </a:pPr>
            <a:r>
              <a:rPr lang="en-US" sz="2200" dirty="0"/>
              <a:t>Each skeletal muscle protein fiber, consisting of actin and myosin, is surrounded by endomysium.</a:t>
            </a:r>
          </a:p>
          <a:p>
            <a:pPr marL="342900" indent="-342900">
              <a:buFont typeface="Arial" panose="020B0604020202020204" pitchFamily="34" charset="0"/>
              <a:buChar char="•"/>
            </a:pPr>
            <a:r>
              <a:rPr lang="en-US" sz="2200" dirty="0"/>
              <a:t>Fibers are organized into bundles covered by perimysium.</a:t>
            </a:r>
          </a:p>
          <a:p>
            <a:pPr marL="342900" indent="-342900">
              <a:buFont typeface="Arial" panose="020B0604020202020204" pitchFamily="34" charset="0"/>
              <a:buChar char="•"/>
            </a:pPr>
            <a:r>
              <a:rPr lang="en-US" sz="2200" dirty="0"/>
              <a:t>Multiple bundles or the belly of the muscle are wrapped together by epimysium to form the entire muscle.</a:t>
            </a:r>
          </a:p>
          <a:p>
            <a:pPr marL="342900" indent="-342900">
              <a:buFont typeface="Arial" panose="020B0604020202020204" pitchFamily="34" charset="0"/>
              <a:buChar char="•"/>
            </a:pPr>
            <a:endParaRPr lang="en-US" sz="2200" dirty="0"/>
          </a:p>
          <a:p>
            <a:endParaRPr lang="en-US" sz="2200" dirty="0"/>
          </a:p>
        </p:txBody>
      </p:sp>
      <p:pic>
        <p:nvPicPr>
          <p:cNvPr id="5" name="Picture 4">
            <a:extLst>
              <a:ext uri="{FF2B5EF4-FFF2-40B4-BE49-F238E27FC236}">
                <a16:creationId xmlns:a16="http://schemas.microsoft.com/office/drawing/2014/main" id="{4C6ABC44-E865-17D9-CCE6-03A5E45D0E4E}"/>
              </a:ext>
            </a:extLst>
          </p:cNvPr>
          <p:cNvPicPr>
            <a:picLocks noChangeAspect="1"/>
          </p:cNvPicPr>
          <p:nvPr/>
        </p:nvPicPr>
        <p:blipFill>
          <a:blip r:embed="rId2"/>
          <a:stretch>
            <a:fillRect/>
          </a:stretch>
        </p:blipFill>
        <p:spPr>
          <a:xfrm>
            <a:off x="6155945" y="87508"/>
            <a:ext cx="5973010" cy="6682983"/>
          </a:xfrm>
          <a:prstGeom prst="rect">
            <a:avLst/>
          </a:prstGeom>
        </p:spPr>
      </p:pic>
      <p:sp>
        <p:nvSpPr>
          <p:cNvPr id="3" name="Action Button: Return 2">
            <a:hlinkClick r:id="rId3" action="ppaction://hlinksldjump" highlightClick="1"/>
            <a:extLst>
              <a:ext uri="{FF2B5EF4-FFF2-40B4-BE49-F238E27FC236}">
                <a16:creationId xmlns:a16="http://schemas.microsoft.com/office/drawing/2014/main" id="{0D3FE02C-8694-53FA-7C65-6E0DD95CC9BE}"/>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69158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289322" y="0"/>
            <a:ext cx="5973009" cy="1191986"/>
          </a:xfrm>
        </p:spPr>
        <p:txBody>
          <a:bodyPr>
            <a:normAutofit fontScale="90000"/>
          </a:bodyPr>
          <a:lstStyle/>
          <a:p>
            <a:r>
              <a:rPr lang="en-AU" dirty="0"/>
              <a:t>The musculoskeletal system</a:t>
            </a:r>
            <a:br>
              <a:rPr lang="en-AU" dirty="0"/>
            </a:br>
            <a:r>
              <a:rPr lang="en-US" sz="2800" dirty="0"/>
              <a:t>Muscle groups</a:t>
            </a:r>
            <a:endParaRPr lang="en-AU" sz="28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63044" y="1191986"/>
            <a:ext cx="12003769" cy="4493538"/>
          </a:xfrm>
          <a:prstGeom prst="rect">
            <a:avLst/>
          </a:prstGeom>
          <a:noFill/>
        </p:spPr>
        <p:txBody>
          <a:bodyPr wrap="square">
            <a:spAutoFit/>
          </a:bodyPr>
          <a:lstStyle/>
          <a:p>
            <a:r>
              <a:rPr lang="en-US" sz="2200" dirty="0"/>
              <a:t>Account for about 40 percent of a person’s weight. Most skeletal muscles have names that describe their features. Below are some terms relating to muscle features:</a:t>
            </a:r>
          </a:p>
          <a:p>
            <a:pPr marL="342900" indent="-342900">
              <a:buFont typeface="Courier New" panose="02070309020205020404" pitchFamily="49" charset="0"/>
              <a:buChar char="o"/>
            </a:pPr>
            <a:r>
              <a:rPr lang="en-US" sz="2200" b="1" dirty="0"/>
              <a:t>Size</a:t>
            </a:r>
            <a:r>
              <a:rPr lang="en-US" sz="2200" dirty="0"/>
              <a:t>: vastus (huge); maximus (large); longus (long); </a:t>
            </a:r>
            <a:r>
              <a:rPr lang="en-US" sz="2200" dirty="0" err="1"/>
              <a:t>minimus</a:t>
            </a:r>
            <a:r>
              <a:rPr lang="en-US" sz="2200" dirty="0"/>
              <a:t> (small); brevis (short).</a:t>
            </a:r>
          </a:p>
          <a:p>
            <a:pPr marL="342900" indent="-342900">
              <a:buFont typeface="Courier New" panose="02070309020205020404" pitchFamily="49" charset="0"/>
              <a:buChar char="o"/>
            </a:pPr>
            <a:r>
              <a:rPr lang="en-US" sz="2200" b="1" dirty="0"/>
              <a:t>Shape</a:t>
            </a:r>
            <a:r>
              <a:rPr lang="en-US" sz="2200" dirty="0"/>
              <a:t>: deltoid (triangular); rhomboid (like a rhombus with equal and parallel sides); latissimus (wide); teres (round); trapezius (like a trapezoid, a four-sided figure with two sides parallel)</a:t>
            </a:r>
          </a:p>
          <a:p>
            <a:pPr marL="342900" indent="-342900">
              <a:buFont typeface="Courier New" panose="02070309020205020404" pitchFamily="49" charset="0"/>
              <a:buChar char="o"/>
            </a:pPr>
            <a:r>
              <a:rPr lang="en-US" sz="2200" b="1" dirty="0"/>
              <a:t>Direction of </a:t>
            </a:r>
            <a:r>
              <a:rPr lang="en-US" sz="2200" b="1" dirty="0" err="1"/>
              <a:t>fibres</a:t>
            </a:r>
            <a:r>
              <a:rPr lang="en-US" sz="2200" dirty="0"/>
              <a:t>: rectus (straight); transverse (across); oblique (diagonally); orbicularis (circular).</a:t>
            </a:r>
          </a:p>
          <a:p>
            <a:pPr marL="342900" indent="-342900">
              <a:buFont typeface="Courier New" panose="02070309020205020404" pitchFamily="49" charset="0"/>
              <a:buChar char="o"/>
            </a:pPr>
            <a:r>
              <a:rPr lang="en-US" sz="2200" b="1" dirty="0"/>
              <a:t>Location</a:t>
            </a:r>
            <a:r>
              <a:rPr lang="en-US" sz="2200" dirty="0"/>
              <a:t>: pectoralis (chest); gluteus (buttock or rump); brachii (arm); supra- (above); infra- (below); sub- (under or beneath); lateralis (lateral).</a:t>
            </a:r>
          </a:p>
          <a:p>
            <a:pPr marL="342900" indent="-342900">
              <a:buFont typeface="Courier New" panose="02070309020205020404" pitchFamily="49" charset="0"/>
              <a:buChar char="o"/>
            </a:pPr>
            <a:r>
              <a:rPr lang="en-US" sz="2200" b="1" dirty="0"/>
              <a:t>Number of origins </a:t>
            </a:r>
            <a:r>
              <a:rPr lang="en-US" sz="2200" dirty="0"/>
              <a:t>(fixed attachments): biceps (two heads); triceps (three heads); quadriceps (four heads).</a:t>
            </a:r>
          </a:p>
          <a:p>
            <a:pPr marL="342900" indent="-342900">
              <a:buFont typeface="Courier New" panose="02070309020205020404" pitchFamily="49" charset="0"/>
              <a:buChar char="o"/>
            </a:pPr>
            <a:r>
              <a:rPr lang="en-US" sz="2200" b="1" dirty="0"/>
              <a:t>Action</a:t>
            </a:r>
            <a:r>
              <a:rPr lang="en-US" sz="2200" dirty="0"/>
              <a:t>: abductor (to abduct a structure); adductor (to adduct a structure); flexor (to flex a structure); extensor (to extend a structure); </a:t>
            </a:r>
            <a:r>
              <a:rPr lang="en-US" sz="2200" dirty="0" err="1"/>
              <a:t>levator</a:t>
            </a:r>
            <a:r>
              <a:rPr lang="en-US" sz="2200" dirty="0"/>
              <a:t> (to lift or elevate a structure); masseter (chewing). </a:t>
            </a:r>
          </a:p>
          <a:p>
            <a:endParaRPr lang="en-US" sz="2200" dirty="0"/>
          </a:p>
        </p:txBody>
      </p:sp>
      <p:sp>
        <p:nvSpPr>
          <p:cNvPr id="3" name="Action Button: Return 2">
            <a:hlinkClick r:id="rId2" action="ppaction://hlinksldjump" highlightClick="1"/>
            <a:extLst>
              <a:ext uri="{FF2B5EF4-FFF2-40B4-BE49-F238E27FC236}">
                <a16:creationId xmlns:a16="http://schemas.microsoft.com/office/drawing/2014/main" id="{8C80A746-64E7-AE27-B0B6-55DB1A0A780B}"/>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6752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FDD277-05FC-19E4-98FF-A0D56B8D5C56}"/>
              </a:ext>
            </a:extLst>
          </p:cNvPr>
          <p:cNvSpPr txBox="1"/>
          <p:nvPr/>
        </p:nvSpPr>
        <p:spPr>
          <a:xfrm>
            <a:off x="63045" y="1191986"/>
            <a:ext cx="5158698" cy="4524315"/>
          </a:xfrm>
          <a:prstGeom prst="rect">
            <a:avLst/>
          </a:prstGeom>
          <a:noFill/>
        </p:spPr>
        <p:txBody>
          <a:bodyPr wrap="square">
            <a:spAutoFit/>
          </a:bodyPr>
          <a:lstStyle/>
          <a:p>
            <a:r>
              <a:rPr lang="en-US" sz="2400" dirty="0"/>
              <a:t>Most skeletal muscles are attached to bone. As muscles contract, they apply force on the bones, which they are attached, this helps to support and move our body. </a:t>
            </a:r>
          </a:p>
          <a:p>
            <a:r>
              <a:rPr lang="en-US" sz="2400" dirty="0"/>
              <a:t>One end of the muscle is fixed in position, while the other end moves during a contraction. </a:t>
            </a:r>
          </a:p>
          <a:p>
            <a:r>
              <a:rPr lang="en-US" sz="2400" dirty="0"/>
              <a:t>The </a:t>
            </a:r>
            <a:r>
              <a:rPr lang="en-US" sz="2400" b="1" dirty="0"/>
              <a:t>origin </a:t>
            </a:r>
            <a:r>
              <a:rPr lang="en-US" sz="2400" dirty="0"/>
              <a:t>is the attachment site that doesn’t move during contraction, while the</a:t>
            </a:r>
            <a:r>
              <a:rPr lang="en-US" sz="2400" b="1" dirty="0"/>
              <a:t> insertion </a:t>
            </a:r>
            <a:r>
              <a:rPr lang="en-US" sz="2400" dirty="0"/>
              <a:t>is the attachment site that moves when the muscle contracts.</a:t>
            </a:r>
          </a:p>
        </p:txBody>
      </p:sp>
      <p:pic>
        <p:nvPicPr>
          <p:cNvPr id="8194" name="Picture 2" descr="Orbicularis Oculi Muscle | Function, Origin &amp; Insertion | Study.com">
            <a:extLst>
              <a:ext uri="{FF2B5EF4-FFF2-40B4-BE49-F238E27FC236}">
                <a16:creationId xmlns:a16="http://schemas.microsoft.com/office/drawing/2014/main" id="{A39D1B85-E16F-187A-D402-AE06A94B341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21742" y="14996"/>
            <a:ext cx="6970258" cy="68280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122991" y="14996"/>
            <a:ext cx="5973009" cy="1191986"/>
          </a:xfrm>
        </p:spPr>
        <p:txBody>
          <a:bodyPr>
            <a:normAutofit fontScale="90000"/>
          </a:bodyPr>
          <a:lstStyle/>
          <a:p>
            <a:r>
              <a:rPr lang="en-AU" dirty="0"/>
              <a:t>The musculoskeletal system</a:t>
            </a:r>
            <a:br>
              <a:rPr lang="en-AU" dirty="0"/>
            </a:br>
            <a:r>
              <a:rPr lang="en-US" sz="2800" dirty="0"/>
              <a:t>Muscles of the head and neck</a:t>
            </a:r>
            <a:endParaRPr lang="en-AU" sz="2800" dirty="0"/>
          </a:p>
        </p:txBody>
      </p:sp>
      <p:pic>
        <p:nvPicPr>
          <p:cNvPr id="5" name="Picture 4">
            <a:extLst>
              <a:ext uri="{FF2B5EF4-FFF2-40B4-BE49-F238E27FC236}">
                <a16:creationId xmlns:a16="http://schemas.microsoft.com/office/drawing/2014/main" id="{C7ECFAEE-7646-2794-2F37-68F895258C2E}"/>
              </a:ext>
            </a:extLst>
          </p:cNvPr>
          <p:cNvPicPr>
            <a:picLocks noChangeAspect="1"/>
          </p:cNvPicPr>
          <p:nvPr/>
        </p:nvPicPr>
        <p:blipFill>
          <a:blip r:embed="rId3"/>
          <a:stretch>
            <a:fillRect/>
          </a:stretch>
        </p:blipFill>
        <p:spPr>
          <a:xfrm>
            <a:off x="10531929" y="1338717"/>
            <a:ext cx="830773" cy="326796"/>
          </a:xfrm>
          <a:prstGeom prst="rect">
            <a:avLst/>
          </a:prstGeom>
        </p:spPr>
      </p:pic>
      <p:pic>
        <p:nvPicPr>
          <p:cNvPr id="6" name="Picture 5">
            <a:extLst>
              <a:ext uri="{FF2B5EF4-FFF2-40B4-BE49-F238E27FC236}">
                <a16:creationId xmlns:a16="http://schemas.microsoft.com/office/drawing/2014/main" id="{1C70B440-0D45-537A-7472-9AACE0A016C2}"/>
              </a:ext>
            </a:extLst>
          </p:cNvPr>
          <p:cNvPicPr>
            <a:picLocks noChangeAspect="1"/>
          </p:cNvPicPr>
          <p:nvPr/>
        </p:nvPicPr>
        <p:blipFill>
          <a:blip r:embed="rId3"/>
          <a:stretch>
            <a:fillRect/>
          </a:stretch>
        </p:blipFill>
        <p:spPr>
          <a:xfrm>
            <a:off x="10684329" y="5813436"/>
            <a:ext cx="1382485" cy="543820"/>
          </a:xfrm>
          <a:prstGeom prst="rect">
            <a:avLst/>
          </a:prstGeom>
        </p:spPr>
      </p:pic>
      <p:sp>
        <p:nvSpPr>
          <p:cNvPr id="3" name="Action Button: Return 2">
            <a:hlinkClick r:id="rId4" action="ppaction://hlinksldjump" highlightClick="1"/>
            <a:extLst>
              <a:ext uri="{FF2B5EF4-FFF2-40B4-BE49-F238E27FC236}">
                <a16:creationId xmlns:a16="http://schemas.microsoft.com/office/drawing/2014/main" id="{C80709CA-6ABC-A098-DFA7-2E83FBB2C3F6}"/>
              </a:ext>
            </a:extLst>
          </p:cNvPr>
          <p:cNvSpPr/>
          <p:nvPr/>
        </p:nvSpPr>
        <p:spPr>
          <a:xfrm>
            <a:off x="11887200" y="6589486"/>
            <a:ext cx="203200" cy="244233"/>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8421129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lnDef>
      <a:spPr/>
      <a:bodyPr/>
      <a:lstStyle/>
      <a:style>
        <a:lnRef idx="2">
          <a:schemeClr val="dk1"/>
        </a:lnRef>
        <a:fillRef idx="0">
          <a:schemeClr val="dk1"/>
        </a:fillRef>
        <a:effectRef idx="1">
          <a:schemeClr val="dk1"/>
        </a:effectRef>
        <a:fontRef idx="minor">
          <a:schemeClr val="tx1"/>
        </a:fontRef>
      </a:style>
    </a:lnDef>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25615</TotalTime>
  <Words>8343</Words>
  <Application>Microsoft Office PowerPoint</Application>
  <PresentationFormat>Widescreen</PresentationFormat>
  <Paragraphs>728</Paragraphs>
  <Slides>69</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Calibri</vt:lpstr>
      <vt:lpstr>Courier New</vt:lpstr>
      <vt:lpstr>Symbol</vt:lpstr>
      <vt:lpstr>Times New Roman</vt:lpstr>
      <vt:lpstr>Tw Cen MT</vt:lpstr>
      <vt:lpstr>Wingdings</vt:lpstr>
      <vt:lpstr>Droplet</vt:lpstr>
      <vt:lpstr>Recognise healthy body systems</vt:lpstr>
      <vt:lpstr>Recognise healthy body systems</vt:lpstr>
      <vt:lpstr>Recognise healthy body systems workbook activities</vt:lpstr>
      <vt:lpstr>The musculoskeletal system</vt:lpstr>
      <vt:lpstr>The musculoskeletal system The muscular system</vt:lpstr>
      <vt:lpstr>The musculoskeletal system Major functions of muscles</vt:lpstr>
      <vt:lpstr>The musculoskeletal system Anatomy of skeletal muscle</vt:lpstr>
      <vt:lpstr>The musculoskeletal system Muscle groups</vt:lpstr>
      <vt:lpstr>The musculoskeletal system Muscles of the head and neck</vt:lpstr>
      <vt:lpstr>The musculoskeletal system Muscle of the head and neck</vt:lpstr>
      <vt:lpstr>The musculoskeletal system Muscle of the trunk</vt:lpstr>
      <vt:lpstr>The musculoskeletal system Muscle of the upper body</vt:lpstr>
      <vt:lpstr>The musculoskeletal system Muscle of the hip and thigh</vt:lpstr>
      <vt:lpstr>The musculoskeletal system Muscle of the hip and thigh</vt:lpstr>
      <vt:lpstr>The musculoskeletal system Muscle of the lower leg </vt:lpstr>
      <vt:lpstr>The musculoskeletal system Disorders of the muscular system </vt:lpstr>
      <vt:lpstr>The musculoskeletal system Disorders of the muscular system </vt:lpstr>
      <vt:lpstr>The muscular system  Systems in sync - the muscular system</vt:lpstr>
      <vt:lpstr>Learning Checkpoint 4</vt:lpstr>
      <vt:lpstr>Learning Checkpoint 4</vt:lpstr>
      <vt:lpstr>The musculoskeletal system The skeletal system</vt:lpstr>
      <vt:lpstr>The musculoskeletal system Anatomy of bones</vt:lpstr>
      <vt:lpstr>The musculoskeletal system The human skeleton</vt:lpstr>
      <vt:lpstr>The musculoskeletal system FIVE Classification of bones</vt:lpstr>
      <vt:lpstr>7. Label it - skeletal system</vt:lpstr>
      <vt:lpstr>8. Name that bone</vt:lpstr>
      <vt:lpstr>The musculoskeletal system Joints</vt:lpstr>
      <vt:lpstr>The musculoskeletal system Joints</vt:lpstr>
      <vt:lpstr>The musculoskeletal system Disorders of the Skeletal System</vt:lpstr>
      <vt:lpstr>The musculoskeletal system Disorders of the Skeletal System</vt:lpstr>
      <vt:lpstr>The skeletal system  Systems in sync - the skeletal system</vt:lpstr>
      <vt:lpstr>Learning Checkpoint 5</vt:lpstr>
      <vt:lpstr>Learning Checkpoint 5</vt:lpstr>
      <vt:lpstr>The endocrine system</vt:lpstr>
      <vt:lpstr>The endocrine system Hormones </vt:lpstr>
      <vt:lpstr>The endocrine system Mechanisms of hormones</vt:lpstr>
      <vt:lpstr>The endocrine system Hormone control</vt:lpstr>
      <vt:lpstr>The endocrine system Major organs of the endocrine system </vt:lpstr>
      <vt:lpstr>The endocrine system Pituitary gland</vt:lpstr>
      <vt:lpstr>The endocrine system Pituitary gland</vt:lpstr>
      <vt:lpstr>The endocrine system Hormones of the posterior pituitary gland</vt:lpstr>
      <vt:lpstr>The endocrine system The thyroid gland</vt:lpstr>
      <vt:lpstr>The endocrine system The thymus gland</vt:lpstr>
      <vt:lpstr>The endocrine system The pineal gland</vt:lpstr>
      <vt:lpstr>The endocrine system The adrenal glands</vt:lpstr>
      <vt:lpstr>The endocrine system The adrenal medulla</vt:lpstr>
      <vt:lpstr>The endocrine system The pancreas</vt:lpstr>
      <vt:lpstr>The endocrine system The gonads (ovaries and testes)</vt:lpstr>
      <vt:lpstr>The endocrine system Disorders of the endocrine system</vt:lpstr>
      <vt:lpstr>The endocrine system Disorders of the endocrine system</vt:lpstr>
      <vt:lpstr>The endocrine system  Systems in sync - the endocrine system</vt:lpstr>
      <vt:lpstr>Learning Checkpoint 6</vt:lpstr>
      <vt:lpstr>Learning Checkpoint 6</vt:lpstr>
      <vt:lpstr>The  digestive system</vt:lpstr>
      <vt:lpstr>The  digestive system</vt:lpstr>
      <vt:lpstr>The  digestive system Major organs of the GI tract: The mouth </vt:lpstr>
      <vt:lpstr>The  digestive system Major organs of the GI tract: The pharynx and oesophagus</vt:lpstr>
      <vt:lpstr>The  digestive system Major organs of the GI tract: The stomach</vt:lpstr>
      <vt:lpstr>The  digestive system Major organs of the GI tract: Gastric juice</vt:lpstr>
      <vt:lpstr>The  digestive system Major organs of the GI tract: The small and large intestine</vt:lpstr>
      <vt:lpstr>The  digestive system Major organs of the GI tract: Large intestine and anus</vt:lpstr>
      <vt:lpstr>The  digestive system Major organs of the GI tract: How the three work together</vt:lpstr>
      <vt:lpstr>The  digestive system Accessory organs </vt:lpstr>
      <vt:lpstr>The  digestive system Gut transit time (GTT) </vt:lpstr>
      <vt:lpstr>9. GI activities - what and where</vt:lpstr>
      <vt:lpstr>The  digestive system Disorders of the digestive system </vt:lpstr>
      <vt:lpstr>The  digestive system  Systems in sync - the  digestive system</vt:lpstr>
      <vt:lpstr>Learning Checkpoint 7</vt:lpstr>
      <vt:lpstr>Learning Checkpoint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Recognise healthy body systems</dc:title>
  <dc:creator>Lyn ZHANG</dc:creator>
  <cp:lastModifiedBy>Lyn ZHANG</cp:lastModifiedBy>
  <cp:revision>482</cp:revision>
  <dcterms:created xsi:type="dcterms:W3CDTF">2024-03-12T21:01:50Z</dcterms:created>
  <dcterms:modified xsi:type="dcterms:W3CDTF">2024-04-18T06:21:53Z</dcterms:modified>
</cp:coreProperties>
</file>