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43.xml" ContentType="application/vnd.openxmlformats-officedocument.presentationml.notesSlide+xml"/>
  <Override PartName="/ppt/tags/tag18.xml" ContentType="application/vnd.openxmlformats-officedocument.presentationml.tags+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notesSlides/notesSlide46.xml" ContentType="application/vnd.openxmlformats-officedocument.presentationml.notesSlide+xml"/>
  <Override PartName="/ppt/tags/tag21.xml" ContentType="application/vnd.openxmlformats-officedocument.presentationml.tags+xml"/>
  <Override PartName="/ppt/notesSlides/notesSlide47.xml" ContentType="application/vnd.openxmlformats-officedocument.presentationml.notesSlide+xml"/>
  <Override PartName="/ppt/tags/tag2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3.xml" ContentType="application/vnd.openxmlformats-officedocument.presentationml.tags+xml"/>
  <Override PartName="/ppt/notesSlides/notesSlide51.xml" ContentType="application/vnd.openxmlformats-officedocument.presentationml.notesSlide+xml"/>
  <Override PartName="/ppt/tags/tag24.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5.xml" ContentType="application/vnd.openxmlformats-officedocument.presentationml.tags+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6.xml" ContentType="application/vnd.openxmlformats-officedocument.presentationml.tags+xml"/>
  <Override PartName="/ppt/notesSlides/notesSlide61.xml" ContentType="application/vnd.openxmlformats-officedocument.presentationml.notesSlide+xml"/>
  <Override PartName="/ppt/tags/tag27.xml" ContentType="application/vnd.openxmlformats-officedocument.presentationml.tags+xml"/>
  <Override PartName="/ppt/notesSlides/notesSlide62.xml" ContentType="application/vnd.openxmlformats-officedocument.presentationml.notesSlide+xml"/>
  <Override PartName="/ppt/tags/tag28.xml" ContentType="application/vnd.openxmlformats-officedocument.presentationml.tags+xml"/>
  <Override PartName="/ppt/notesSlides/notesSlide63.xml" ContentType="application/vnd.openxmlformats-officedocument.presentationml.notesSlide+xml"/>
  <Override PartName="/ppt/tags/tag29.xml" ContentType="application/vnd.openxmlformats-officedocument.presentationml.tags+xml"/>
  <Override PartName="/ppt/notesSlides/notesSlide64.xml" ContentType="application/vnd.openxmlformats-officedocument.presentationml.notesSlide+xml"/>
  <Override PartName="/ppt/tags/tag30.xml" ContentType="application/vnd.openxmlformats-officedocument.presentationml.tags+xml"/>
  <Override PartName="/ppt/notesSlides/notesSlide65.xml" ContentType="application/vnd.openxmlformats-officedocument.presentationml.notesSlide+xml"/>
  <Override PartName="/ppt/tags/tag31.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handoutMasterIdLst>
    <p:handoutMasterId r:id="rId122"/>
  </p:handoutMasterIdLst>
  <p:sldIdLst>
    <p:sldId id="257" r:id="rId2"/>
    <p:sldId id="585" r:id="rId3"/>
    <p:sldId id="586" r:id="rId4"/>
    <p:sldId id="328" r:id="rId5"/>
    <p:sldId id="258" r:id="rId6"/>
    <p:sldId id="500" r:id="rId7"/>
    <p:sldId id="501" r:id="rId8"/>
    <p:sldId id="502" r:id="rId9"/>
    <p:sldId id="503" r:id="rId10"/>
    <p:sldId id="504" r:id="rId11"/>
    <p:sldId id="505" r:id="rId12"/>
    <p:sldId id="508" r:id="rId13"/>
    <p:sldId id="506" r:id="rId14"/>
    <p:sldId id="507" r:id="rId15"/>
    <p:sldId id="509" r:id="rId16"/>
    <p:sldId id="510" r:id="rId17"/>
    <p:sldId id="511" r:id="rId18"/>
    <p:sldId id="512" r:id="rId19"/>
    <p:sldId id="513" r:id="rId20"/>
    <p:sldId id="514" r:id="rId21"/>
    <p:sldId id="515" r:id="rId22"/>
    <p:sldId id="516" r:id="rId23"/>
    <p:sldId id="517" r:id="rId24"/>
    <p:sldId id="518" r:id="rId25"/>
    <p:sldId id="519" r:id="rId26"/>
    <p:sldId id="521" r:id="rId27"/>
    <p:sldId id="522" r:id="rId28"/>
    <p:sldId id="523" r:id="rId29"/>
    <p:sldId id="524" r:id="rId30"/>
    <p:sldId id="259" r:id="rId31"/>
    <p:sldId id="525" r:id="rId32"/>
    <p:sldId id="526" r:id="rId33"/>
    <p:sldId id="527" r:id="rId34"/>
    <p:sldId id="528" r:id="rId35"/>
    <p:sldId id="529" r:id="rId36"/>
    <p:sldId id="530" r:id="rId37"/>
    <p:sldId id="531" r:id="rId38"/>
    <p:sldId id="532" r:id="rId39"/>
    <p:sldId id="533" r:id="rId40"/>
    <p:sldId id="534" r:id="rId41"/>
    <p:sldId id="535" r:id="rId42"/>
    <p:sldId id="536" r:id="rId43"/>
    <p:sldId id="537" r:id="rId44"/>
    <p:sldId id="538" r:id="rId45"/>
    <p:sldId id="539" r:id="rId46"/>
    <p:sldId id="540" r:id="rId47"/>
    <p:sldId id="541" r:id="rId48"/>
    <p:sldId id="542" r:id="rId49"/>
    <p:sldId id="543" r:id="rId50"/>
    <p:sldId id="544" r:id="rId51"/>
    <p:sldId id="545" r:id="rId52"/>
    <p:sldId id="546" r:id="rId53"/>
    <p:sldId id="547" r:id="rId54"/>
    <p:sldId id="595" r:id="rId55"/>
    <p:sldId id="596" r:id="rId56"/>
    <p:sldId id="597" r:id="rId57"/>
    <p:sldId id="494" r:id="rId58"/>
    <p:sldId id="550" r:id="rId59"/>
    <p:sldId id="551" r:id="rId60"/>
    <p:sldId id="495" r:id="rId61"/>
    <p:sldId id="552" r:id="rId62"/>
    <p:sldId id="553" r:id="rId63"/>
    <p:sldId id="554" r:id="rId64"/>
    <p:sldId id="555" r:id="rId65"/>
    <p:sldId id="556" r:id="rId66"/>
    <p:sldId id="557" r:id="rId67"/>
    <p:sldId id="558" r:id="rId68"/>
    <p:sldId id="559" r:id="rId69"/>
    <p:sldId id="594" r:id="rId70"/>
    <p:sldId id="496" r:id="rId71"/>
    <p:sldId id="560" r:id="rId72"/>
    <p:sldId id="497" r:id="rId73"/>
    <p:sldId id="561" r:id="rId74"/>
    <p:sldId id="562" r:id="rId75"/>
    <p:sldId id="468" r:id="rId76"/>
    <p:sldId id="563" r:id="rId77"/>
    <p:sldId id="592" r:id="rId78"/>
    <p:sldId id="593" r:id="rId79"/>
    <p:sldId id="498" r:id="rId80"/>
    <p:sldId id="564" r:id="rId81"/>
    <p:sldId id="565" r:id="rId82"/>
    <p:sldId id="566" r:id="rId83"/>
    <p:sldId id="332" r:id="rId84"/>
    <p:sldId id="567" r:id="rId85"/>
    <p:sldId id="568" r:id="rId86"/>
    <p:sldId id="569" r:id="rId87"/>
    <p:sldId id="570" r:id="rId88"/>
    <p:sldId id="571" r:id="rId89"/>
    <p:sldId id="469" r:id="rId90"/>
    <p:sldId id="572" r:id="rId91"/>
    <p:sldId id="573" r:id="rId92"/>
    <p:sldId id="574" r:id="rId93"/>
    <p:sldId id="591" r:id="rId94"/>
    <p:sldId id="499" r:id="rId95"/>
    <p:sldId id="575" r:id="rId96"/>
    <p:sldId id="576" r:id="rId97"/>
    <p:sldId id="577" r:id="rId98"/>
    <p:sldId id="578" r:id="rId99"/>
    <p:sldId id="579" r:id="rId100"/>
    <p:sldId id="580" r:id="rId101"/>
    <p:sldId id="485" r:id="rId102"/>
    <p:sldId id="581" r:id="rId103"/>
    <p:sldId id="582" r:id="rId104"/>
    <p:sldId id="583" r:id="rId105"/>
    <p:sldId id="584" r:id="rId106"/>
    <p:sldId id="587" r:id="rId107"/>
    <p:sldId id="589" r:id="rId108"/>
    <p:sldId id="493" r:id="rId109"/>
    <p:sldId id="590" r:id="rId110"/>
    <p:sldId id="598" r:id="rId111"/>
    <p:sldId id="599" r:id="rId112"/>
    <p:sldId id="600" r:id="rId113"/>
    <p:sldId id="601" r:id="rId114"/>
    <p:sldId id="602" r:id="rId115"/>
    <p:sldId id="603" r:id="rId116"/>
    <p:sldId id="604" r:id="rId117"/>
    <p:sldId id="605" r:id="rId118"/>
    <p:sldId id="606" r:id="rId119"/>
    <p:sldId id="607" r:id="rId120"/>
  </p:sldIdLst>
  <p:sldSz cx="12192000" cy="6858000"/>
  <p:notesSz cx="6934200" cy="9232900"/>
  <p:custDataLst>
    <p:tags r:id="rId123"/>
  </p:custDataLst>
  <p:defaultTextStyle>
    <a:defPPr>
      <a:defRPr lang="en-US"/>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5pPr>
    <a:lvl6pPr marL="2286000" algn="l" defTabSz="914400" rtl="0" eaLnBrk="1" latinLnBrk="0" hangingPunct="1">
      <a:defRPr kern="1200">
        <a:solidFill>
          <a:schemeClr val="tx1"/>
        </a:solidFill>
        <a:latin typeface="Helvetica" panose="020B0604020202020204" pitchFamily="34" charset="0"/>
        <a:ea typeface="+mn-ea"/>
        <a:cs typeface="+mn-cs"/>
      </a:defRPr>
    </a:lvl6pPr>
    <a:lvl7pPr marL="2743200" algn="l" defTabSz="914400" rtl="0" eaLnBrk="1" latinLnBrk="0" hangingPunct="1">
      <a:defRPr kern="1200">
        <a:solidFill>
          <a:schemeClr val="tx1"/>
        </a:solidFill>
        <a:latin typeface="Helvetica" panose="020B0604020202020204" pitchFamily="34" charset="0"/>
        <a:ea typeface="+mn-ea"/>
        <a:cs typeface="+mn-cs"/>
      </a:defRPr>
    </a:lvl7pPr>
    <a:lvl8pPr marL="3200400" algn="l" defTabSz="914400" rtl="0" eaLnBrk="1" latinLnBrk="0" hangingPunct="1">
      <a:defRPr kern="1200">
        <a:solidFill>
          <a:schemeClr val="tx1"/>
        </a:solidFill>
        <a:latin typeface="Helvetica" panose="020B0604020202020204" pitchFamily="34" charset="0"/>
        <a:ea typeface="+mn-ea"/>
        <a:cs typeface="+mn-cs"/>
      </a:defRPr>
    </a:lvl8pPr>
    <a:lvl9pPr marL="3657600" algn="l" defTabSz="914400" rtl="0" eaLnBrk="1" latinLnBrk="0" hangingPunct="1">
      <a:defRPr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7" autoAdjust="0"/>
    <p:restoredTop sz="93737" autoAdjust="0"/>
  </p:normalViewPr>
  <p:slideViewPr>
    <p:cSldViewPr snapToGrid="0">
      <p:cViewPr varScale="1">
        <p:scale>
          <a:sx n="66" d="100"/>
          <a:sy n="66" d="100"/>
        </p:scale>
        <p:origin x="528" y="66"/>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4.xml.rels><?xml version="1.0" encoding="UTF-8" standalone="yes"?>
<Relationships xmlns="http://schemas.openxmlformats.org/package/2006/relationships"><Relationship Id="rId2" Type="http://schemas.openxmlformats.org/officeDocument/2006/relationships/image" Target="../media/image66.svg"/><Relationship Id="rId1" Type="http://schemas.openxmlformats.org/officeDocument/2006/relationships/image" Target="../media/image6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6.svg"/><Relationship Id="rId1"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4D42-EF75-4FC2-B15A-3F02E8806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5DFDAF3-7273-410A-B63B-EA56800E5486}">
      <dgm:prSet phldrT="[Text]"/>
      <dgm:spPr/>
      <dgm:t>
        <a:bodyPr/>
        <a:lstStyle/>
        <a:p>
          <a:r>
            <a:rPr lang="en-AU" dirty="0"/>
            <a:t>Medical terminology</a:t>
          </a:r>
        </a:p>
      </dgm:t>
    </dgm:pt>
    <dgm:pt modelId="{FF414157-34F5-49D5-A658-956B4C74B795}" type="parTrans" cxnId="{D4E4ABF3-6F77-4530-B600-252D1E6EB65C}">
      <dgm:prSet/>
      <dgm:spPr/>
      <dgm:t>
        <a:bodyPr/>
        <a:lstStyle/>
        <a:p>
          <a:endParaRPr lang="en-AU"/>
        </a:p>
      </dgm:t>
    </dgm:pt>
    <dgm:pt modelId="{386EDA19-076E-488A-A298-FD5CDB032A15}" type="sibTrans" cxnId="{D4E4ABF3-6F77-4530-B600-252D1E6EB65C}">
      <dgm:prSet/>
      <dgm:spPr/>
      <dgm:t>
        <a:bodyPr/>
        <a:lstStyle/>
        <a:p>
          <a:endParaRPr lang="en-AU"/>
        </a:p>
      </dgm:t>
    </dgm:pt>
    <dgm:pt modelId="{8A97F40D-8015-46A4-AF5B-C5C1F8CC7648}">
      <dgm:prSet phldrT="[Text]"/>
      <dgm:spPr/>
      <dgm:t>
        <a:bodyPr/>
        <a:lstStyle/>
        <a:p>
          <a:r>
            <a:rPr lang="en-AU" dirty="0"/>
            <a:t>The word root</a:t>
          </a:r>
        </a:p>
      </dgm:t>
    </dgm:pt>
    <dgm:pt modelId="{8E9EE3A2-B68C-412E-9E6B-BDD0D11ADFAC}" type="parTrans" cxnId="{2B722384-AD71-43EB-AABB-76BB531EF945}">
      <dgm:prSet/>
      <dgm:spPr/>
      <dgm:t>
        <a:bodyPr/>
        <a:lstStyle/>
        <a:p>
          <a:endParaRPr lang="en-AU"/>
        </a:p>
      </dgm:t>
    </dgm:pt>
    <dgm:pt modelId="{3CE176F0-A097-497C-A4DE-F84EA7A8D48C}" type="sibTrans" cxnId="{2B722384-AD71-43EB-AABB-76BB531EF945}">
      <dgm:prSet/>
      <dgm:spPr/>
      <dgm:t>
        <a:bodyPr/>
        <a:lstStyle/>
        <a:p>
          <a:endParaRPr lang="en-AU"/>
        </a:p>
      </dgm:t>
    </dgm:pt>
    <dgm:pt modelId="{01C1D0CA-8D03-4206-B170-85BFA1870E09}">
      <dgm:prSet phldrT="[Text]"/>
      <dgm:spPr/>
      <dgm:t>
        <a:bodyPr/>
        <a:lstStyle/>
        <a:p>
          <a:r>
            <a:rPr lang="en-AU" dirty="0"/>
            <a:t>The prefix</a:t>
          </a:r>
        </a:p>
      </dgm:t>
    </dgm:pt>
    <dgm:pt modelId="{7923ED43-A14B-4823-AF24-AF65539FCD10}" type="parTrans" cxnId="{14A36657-5419-403A-A19A-50CD8829F24E}">
      <dgm:prSet/>
      <dgm:spPr/>
      <dgm:t>
        <a:bodyPr/>
        <a:lstStyle/>
        <a:p>
          <a:endParaRPr lang="en-AU"/>
        </a:p>
      </dgm:t>
    </dgm:pt>
    <dgm:pt modelId="{510C64F1-5A04-41F6-9C85-1D203BABBC8E}" type="sibTrans" cxnId="{14A36657-5419-403A-A19A-50CD8829F24E}">
      <dgm:prSet/>
      <dgm:spPr/>
      <dgm:t>
        <a:bodyPr/>
        <a:lstStyle/>
        <a:p>
          <a:endParaRPr lang="en-AU"/>
        </a:p>
      </dgm:t>
    </dgm:pt>
    <dgm:pt modelId="{69FF1CAE-B5A1-4CA1-A2F8-49574093C224}" type="pres">
      <dgm:prSet presAssocID="{673C4D42-EF75-4FC2-B15A-3F02E88060E1}" presName="linear" presStyleCnt="0">
        <dgm:presLayoutVars>
          <dgm:dir/>
          <dgm:animLvl val="lvl"/>
          <dgm:resizeHandles val="exact"/>
        </dgm:presLayoutVars>
      </dgm:prSet>
      <dgm:spPr/>
    </dgm:pt>
    <dgm:pt modelId="{E238A25E-F23D-41C1-9FFF-6EE26B57F408}" type="pres">
      <dgm:prSet presAssocID="{B5DFDAF3-7273-410A-B63B-EA56800E5486}" presName="parentLin" presStyleCnt="0"/>
      <dgm:spPr/>
    </dgm:pt>
    <dgm:pt modelId="{FBA245D5-01E8-4E78-97B3-ABA3503CA664}" type="pres">
      <dgm:prSet presAssocID="{B5DFDAF3-7273-410A-B63B-EA56800E5486}" presName="parentLeftMargin" presStyleLbl="node1" presStyleIdx="0" presStyleCnt="3"/>
      <dgm:spPr/>
    </dgm:pt>
    <dgm:pt modelId="{498EFEDB-32DE-41A7-B78E-63DDCE2270DA}" type="pres">
      <dgm:prSet presAssocID="{B5DFDAF3-7273-410A-B63B-EA56800E5486}" presName="parentText" presStyleLbl="node1" presStyleIdx="0" presStyleCnt="3" custLinFactNeighborX="-3688" custLinFactNeighborY="6950">
        <dgm:presLayoutVars>
          <dgm:chMax val="0"/>
          <dgm:bulletEnabled val="1"/>
        </dgm:presLayoutVars>
      </dgm:prSet>
      <dgm:spPr/>
    </dgm:pt>
    <dgm:pt modelId="{FAB0B383-3265-430A-A13C-655FD2BA6476}" type="pres">
      <dgm:prSet presAssocID="{B5DFDAF3-7273-410A-B63B-EA56800E5486}" presName="negativeSpace" presStyleCnt="0"/>
      <dgm:spPr/>
    </dgm:pt>
    <dgm:pt modelId="{D842C964-6D9B-4D36-9381-B617DFAD694C}" type="pres">
      <dgm:prSet presAssocID="{B5DFDAF3-7273-410A-B63B-EA56800E5486}" presName="childText" presStyleLbl="conFgAcc1" presStyleIdx="0" presStyleCnt="3">
        <dgm:presLayoutVars>
          <dgm:bulletEnabled val="1"/>
        </dgm:presLayoutVars>
      </dgm:prSet>
      <dgm:spPr>
        <a:gradFill rotWithShape="0">
          <a:gsLst>
            <a:gs pos="42000">
              <a:schemeClr val="bg1">
                <a:alpha val="97000"/>
              </a:schemeClr>
            </a:gs>
            <a:gs pos="100000">
              <a:srgbClr val="FFFFFF"/>
            </a:gs>
          </a:gsLst>
          <a:lin ang="5400000" scaled="1"/>
        </a:gradFill>
      </dgm:spPr>
    </dgm:pt>
    <dgm:pt modelId="{B469586C-48D8-476A-80D0-49993855C421}" type="pres">
      <dgm:prSet presAssocID="{386EDA19-076E-488A-A298-FD5CDB032A15}" presName="spaceBetweenRectangles" presStyleCnt="0"/>
      <dgm:spPr/>
    </dgm:pt>
    <dgm:pt modelId="{20D49086-B99E-43AB-8A9B-C50E95EC1A38}" type="pres">
      <dgm:prSet presAssocID="{8A97F40D-8015-46A4-AF5B-C5C1F8CC7648}" presName="parentLin" presStyleCnt="0"/>
      <dgm:spPr/>
    </dgm:pt>
    <dgm:pt modelId="{61062FF2-421E-458E-8E1F-EE1DB3638383}" type="pres">
      <dgm:prSet presAssocID="{8A97F40D-8015-46A4-AF5B-C5C1F8CC7648}" presName="parentLeftMargin" presStyleLbl="node1" presStyleIdx="0" presStyleCnt="3"/>
      <dgm:spPr/>
    </dgm:pt>
    <dgm:pt modelId="{46DB8675-173D-4996-86CF-CB03D4452D6E}" type="pres">
      <dgm:prSet presAssocID="{8A97F40D-8015-46A4-AF5B-C5C1F8CC7648}" presName="parentText" presStyleLbl="node1" presStyleIdx="1" presStyleCnt="3">
        <dgm:presLayoutVars>
          <dgm:chMax val="0"/>
          <dgm:bulletEnabled val="1"/>
        </dgm:presLayoutVars>
      </dgm:prSet>
      <dgm:spPr/>
    </dgm:pt>
    <dgm:pt modelId="{60C37EEC-145B-463D-81A6-D24A1693E634}" type="pres">
      <dgm:prSet presAssocID="{8A97F40D-8015-46A4-AF5B-C5C1F8CC7648}" presName="negativeSpace" presStyleCnt="0"/>
      <dgm:spPr/>
    </dgm:pt>
    <dgm:pt modelId="{3B48C79D-2387-438C-9E43-498AFFEABBE1}" type="pres">
      <dgm:prSet presAssocID="{8A97F40D-8015-46A4-AF5B-C5C1F8CC7648}" presName="childText" presStyleLbl="conFgAcc1" presStyleIdx="1" presStyleCnt="3">
        <dgm:presLayoutVars>
          <dgm:bulletEnabled val="1"/>
        </dgm:presLayoutVars>
      </dgm:prSet>
      <dgm:spPr/>
    </dgm:pt>
    <dgm:pt modelId="{16A96111-CCA3-457D-9FAA-220E20175E51}" type="pres">
      <dgm:prSet presAssocID="{3CE176F0-A097-497C-A4DE-F84EA7A8D48C}" presName="spaceBetweenRectangles" presStyleCnt="0"/>
      <dgm:spPr/>
    </dgm:pt>
    <dgm:pt modelId="{2061343F-2BFB-4F46-B347-471FF2BDA8CB}" type="pres">
      <dgm:prSet presAssocID="{01C1D0CA-8D03-4206-B170-85BFA1870E09}" presName="parentLin" presStyleCnt="0"/>
      <dgm:spPr/>
    </dgm:pt>
    <dgm:pt modelId="{B6D8971C-88C5-4C1F-8321-52540B78B5CD}" type="pres">
      <dgm:prSet presAssocID="{01C1D0CA-8D03-4206-B170-85BFA1870E09}" presName="parentLeftMargin" presStyleLbl="node1" presStyleIdx="1" presStyleCnt="3"/>
      <dgm:spPr/>
    </dgm:pt>
    <dgm:pt modelId="{8C89895C-3740-497D-86C6-D27C2FB077DB}" type="pres">
      <dgm:prSet presAssocID="{01C1D0CA-8D03-4206-B170-85BFA1870E09}" presName="parentText" presStyleLbl="node1" presStyleIdx="2" presStyleCnt="3">
        <dgm:presLayoutVars>
          <dgm:chMax val="0"/>
          <dgm:bulletEnabled val="1"/>
        </dgm:presLayoutVars>
      </dgm:prSet>
      <dgm:spPr/>
    </dgm:pt>
    <dgm:pt modelId="{A12EFFD9-F042-432B-B21F-3EC53AFB8D8F}" type="pres">
      <dgm:prSet presAssocID="{01C1D0CA-8D03-4206-B170-85BFA1870E09}" presName="negativeSpace" presStyleCnt="0"/>
      <dgm:spPr/>
    </dgm:pt>
    <dgm:pt modelId="{B5B83EE5-25A0-4A19-A85F-AAC96B5B1FAE}" type="pres">
      <dgm:prSet presAssocID="{01C1D0CA-8D03-4206-B170-85BFA1870E09}" presName="childText" presStyleLbl="conFgAcc1" presStyleIdx="2" presStyleCnt="3">
        <dgm:presLayoutVars>
          <dgm:bulletEnabled val="1"/>
        </dgm:presLayoutVars>
      </dgm:prSet>
      <dgm:spPr/>
    </dgm:pt>
  </dgm:ptLst>
  <dgm:cxnLst>
    <dgm:cxn modelId="{398D0F12-22B0-404B-BD9E-697F03AAF75F}" type="presOf" srcId="{01C1D0CA-8D03-4206-B170-85BFA1870E09}" destId="{B6D8971C-88C5-4C1F-8321-52540B78B5CD}" srcOrd="0" destOrd="0" presId="urn:microsoft.com/office/officeart/2005/8/layout/list1"/>
    <dgm:cxn modelId="{2CC39440-CEBB-496A-AB4A-A7251AB2957F}" type="presOf" srcId="{B5DFDAF3-7273-410A-B63B-EA56800E5486}" destId="{498EFEDB-32DE-41A7-B78E-63DDCE2270DA}" srcOrd="1" destOrd="0" presId="urn:microsoft.com/office/officeart/2005/8/layout/list1"/>
    <dgm:cxn modelId="{17E72C49-5F75-48AA-B892-F4DD1C1ADB45}" type="presOf" srcId="{8A97F40D-8015-46A4-AF5B-C5C1F8CC7648}" destId="{46DB8675-173D-4996-86CF-CB03D4452D6E}" srcOrd="1" destOrd="0" presId="urn:microsoft.com/office/officeart/2005/8/layout/list1"/>
    <dgm:cxn modelId="{14A36657-5419-403A-A19A-50CD8829F24E}" srcId="{673C4D42-EF75-4FC2-B15A-3F02E88060E1}" destId="{01C1D0CA-8D03-4206-B170-85BFA1870E09}" srcOrd="2" destOrd="0" parTransId="{7923ED43-A14B-4823-AF24-AF65539FCD10}" sibTransId="{510C64F1-5A04-41F6-9C85-1D203BABBC8E}"/>
    <dgm:cxn modelId="{785B7180-1905-4894-8B5D-E73BDAC940A3}" type="presOf" srcId="{8A97F40D-8015-46A4-AF5B-C5C1F8CC7648}" destId="{61062FF2-421E-458E-8E1F-EE1DB3638383}" srcOrd="0" destOrd="0" presId="urn:microsoft.com/office/officeart/2005/8/layout/list1"/>
    <dgm:cxn modelId="{2B722384-AD71-43EB-AABB-76BB531EF945}" srcId="{673C4D42-EF75-4FC2-B15A-3F02E88060E1}" destId="{8A97F40D-8015-46A4-AF5B-C5C1F8CC7648}" srcOrd="1" destOrd="0" parTransId="{8E9EE3A2-B68C-412E-9E6B-BDD0D11ADFAC}" sibTransId="{3CE176F0-A097-497C-A4DE-F84EA7A8D48C}"/>
    <dgm:cxn modelId="{CB461A8A-8EBA-4A3B-8546-252E0CE4C78D}" type="presOf" srcId="{B5DFDAF3-7273-410A-B63B-EA56800E5486}" destId="{FBA245D5-01E8-4E78-97B3-ABA3503CA664}" srcOrd="0" destOrd="0" presId="urn:microsoft.com/office/officeart/2005/8/layout/list1"/>
    <dgm:cxn modelId="{82DB8C9A-587D-47C0-BED0-79A9680A14D7}" type="presOf" srcId="{01C1D0CA-8D03-4206-B170-85BFA1870E09}" destId="{8C89895C-3740-497D-86C6-D27C2FB077DB}" srcOrd="1" destOrd="0" presId="urn:microsoft.com/office/officeart/2005/8/layout/list1"/>
    <dgm:cxn modelId="{2A07AECD-BDFF-44FA-A30C-929361BF2BFB}" type="presOf" srcId="{673C4D42-EF75-4FC2-B15A-3F02E88060E1}" destId="{69FF1CAE-B5A1-4CA1-A2F8-49574093C224}" srcOrd="0" destOrd="0" presId="urn:microsoft.com/office/officeart/2005/8/layout/list1"/>
    <dgm:cxn modelId="{D4E4ABF3-6F77-4530-B600-252D1E6EB65C}" srcId="{673C4D42-EF75-4FC2-B15A-3F02E88060E1}" destId="{B5DFDAF3-7273-410A-B63B-EA56800E5486}" srcOrd="0" destOrd="0" parTransId="{FF414157-34F5-49D5-A658-956B4C74B795}" sibTransId="{386EDA19-076E-488A-A298-FD5CDB032A15}"/>
    <dgm:cxn modelId="{4F6B8E15-066A-4CFE-BC41-09D05130FADA}" type="presParOf" srcId="{69FF1CAE-B5A1-4CA1-A2F8-49574093C224}" destId="{E238A25E-F23D-41C1-9FFF-6EE26B57F408}" srcOrd="0" destOrd="0" presId="urn:microsoft.com/office/officeart/2005/8/layout/list1"/>
    <dgm:cxn modelId="{FF2EE83A-7351-4EC5-9EE3-0BEE075BC3FB}" type="presParOf" srcId="{E238A25E-F23D-41C1-9FFF-6EE26B57F408}" destId="{FBA245D5-01E8-4E78-97B3-ABA3503CA664}" srcOrd="0" destOrd="0" presId="urn:microsoft.com/office/officeart/2005/8/layout/list1"/>
    <dgm:cxn modelId="{591CA314-4819-451B-B129-BF141C426501}" type="presParOf" srcId="{E238A25E-F23D-41C1-9FFF-6EE26B57F408}" destId="{498EFEDB-32DE-41A7-B78E-63DDCE2270DA}" srcOrd="1" destOrd="0" presId="urn:microsoft.com/office/officeart/2005/8/layout/list1"/>
    <dgm:cxn modelId="{9C50CEE4-A79F-46EF-9F05-D3056CF99995}" type="presParOf" srcId="{69FF1CAE-B5A1-4CA1-A2F8-49574093C224}" destId="{FAB0B383-3265-430A-A13C-655FD2BA6476}" srcOrd="1" destOrd="0" presId="urn:microsoft.com/office/officeart/2005/8/layout/list1"/>
    <dgm:cxn modelId="{194E8393-763F-40C1-AB09-482EEA5A4668}" type="presParOf" srcId="{69FF1CAE-B5A1-4CA1-A2F8-49574093C224}" destId="{D842C964-6D9B-4D36-9381-B617DFAD694C}" srcOrd="2" destOrd="0" presId="urn:microsoft.com/office/officeart/2005/8/layout/list1"/>
    <dgm:cxn modelId="{765B897D-AB4A-4D54-83CB-B2407FE94269}" type="presParOf" srcId="{69FF1CAE-B5A1-4CA1-A2F8-49574093C224}" destId="{B469586C-48D8-476A-80D0-49993855C421}" srcOrd="3" destOrd="0" presId="urn:microsoft.com/office/officeart/2005/8/layout/list1"/>
    <dgm:cxn modelId="{A0C27E0A-E7F2-4DEC-95A4-EB44D9A1A305}" type="presParOf" srcId="{69FF1CAE-B5A1-4CA1-A2F8-49574093C224}" destId="{20D49086-B99E-43AB-8A9B-C50E95EC1A38}" srcOrd="4" destOrd="0" presId="urn:microsoft.com/office/officeart/2005/8/layout/list1"/>
    <dgm:cxn modelId="{A973A5F5-AE6C-49A2-A465-D18E6F750B73}" type="presParOf" srcId="{20D49086-B99E-43AB-8A9B-C50E95EC1A38}" destId="{61062FF2-421E-458E-8E1F-EE1DB3638383}" srcOrd="0" destOrd="0" presId="urn:microsoft.com/office/officeart/2005/8/layout/list1"/>
    <dgm:cxn modelId="{BE79A19B-F27B-454C-B5B8-5AFFB89E97EE}" type="presParOf" srcId="{20D49086-B99E-43AB-8A9B-C50E95EC1A38}" destId="{46DB8675-173D-4996-86CF-CB03D4452D6E}" srcOrd="1" destOrd="0" presId="urn:microsoft.com/office/officeart/2005/8/layout/list1"/>
    <dgm:cxn modelId="{4D25A87B-193C-4771-92A4-76F975F06FD8}" type="presParOf" srcId="{69FF1CAE-B5A1-4CA1-A2F8-49574093C224}" destId="{60C37EEC-145B-463D-81A6-D24A1693E634}" srcOrd="5" destOrd="0" presId="urn:microsoft.com/office/officeart/2005/8/layout/list1"/>
    <dgm:cxn modelId="{0D0ED095-D1BA-4FBA-B29A-B356B953CA30}" type="presParOf" srcId="{69FF1CAE-B5A1-4CA1-A2F8-49574093C224}" destId="{3B48C79D-2387-438C-9E43-498AFFEABBE1}" srcOrd="6" destOrd="0" presId="urn:microsoft.com/office/officeart/2005/8/layout/list1"/>
    <dgm:cxn modelId="{7BF38279-EDA8-46A3-9404-F9097F0E9112}" type="presParOf" srcId="{69FF1CAE-B5A1-4CA1-A2F8-49574093C224}" destId="{16A96111-CCA3-457D-9FAA-220E20175E51}" srcOrd="7" destOrd="0" presId="urn:microsoft.com/office/officeart/2005/8/layout/list1"/>
    <dgm:cxn modelId="{708F5094-DFDE-4ED1-B579-E3C749D95489}" type="presParOf" srcId="{69FF1CAE-B5A1-4CA1-A2F8-49574093C224}" destId="{2061343F-2BFB-4F46-B347-471FF2BDA8CB}" srcOrd="8" destOrd="0" presId="urn:microsoft.com/office/officeart/2005/8/layout/list1"/>
    <dgm:cxn modelId="{A2AF99A5-13A6-4B67-A3AE-16B7C520B17F}" type="presParOf" srcId="{2061343F-2BFB-4F46-B347-471FF2BDA8CB}" destId="{B6D8971C-88C5-4C1F-8321-52540B78B5CD}" srcOrd="0" destOrd="0" presId="urn:microsoft.com/office/officeart/2005/8/layout/list1"/>
    <dgm:cxn modelId="{04DBB7BE-1405-4020-8D64-0027FBFAFE03}" type="presParOf" srcId="{2061343F-2BFB-4F46-B347-471FF2BDA8CB}" destId="{8C89895C-3740-497D-86C6-D27C2FB077DB}" srcOrd="1" destOrd="0" presId="urn:microsoft.com/office/officeart/2005/8/layout/list1"/>
    <dgm:cxn modelId="{CDD4D51C-3538-4B39-BE0A-FF16A9155962}" type="presParOf" srcId="{69FF1CAE-B5A1-4CA1-A2F8-49574093C224}" destId="{A12EFFD9-F042-432B-B21F-3EC53AFB8D8F}" srcOrd="9" destOrd="0" presId="urn:microsoft.com/office/officeart/2005/8/layout/list1"/>
    <dgm:cxn modelId="{DE596EFD-9649-4D1A-82D3-7B42BEE4DA35}" type="presParOf" srcId="{69FF1CAE-B5A1-4CA1-A2F8-49574093C224}" destId="{B5B83EE5-25A0-4A19-A85F-AAC96B5B1FAE}" srcOrd="10" destOrd="0" presId="urn:microsoft.com/office/officeart/2005/8/layout/list1"/>
  </dgm:cxnLst>
  <dgm:bg>
    <a:effectLst>
      <a:outerShdw blurRad="50800" dist="50800" dir="5400000" algn="ctr" rotWithShape="0">
        <a:srgbClr val="FF6600"/>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C4D42-EF75-4FC2-B15A-3F02E8806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5DFDAF3-7273-410A-B63B-EA56800E5486}">
      <dgm:prSet phldrT="[Text]"/>
      <dgm:spPr/>
      <dgm:t>
        <a:bodyPr/>
        <a:lstStyle/>
        <a:p>
          <a:r>
            <a:rPr lang="en-AU" dirty="0"/>
            <a:t>The suffix</a:t>
          </a:r>
        </a:p>
      </dgm:t>
    </dgm:pt>
    <dgm:pt modelId="{FF414157-34F5-49D5-A658-956B4C74B795}" type="parTrans" cxnId="{D4E4ABF3-6F77-4530-B600-252D1E6EB65C}">
      <dgm:prSet/>
      <dgm:spPr/>
      <dgm:t>
        <a:bodyPr/>
        <a:lstStyle/>
        <a:p>
          <a:endParaRPr lang="en-AU"/>
        </a:p>
      </dgm:t>
    </dgm:pt>
    <dgm:pt modelId="{386EDA19-076E-488A-A298-FD5CDB032A15}" type="sibTrans" cxnId="{D4E4ABF3-6F77-4530-B600-252D1E6EB65C}">
      <dgm:prSet/>
      <dgm:spPr/>
      <dgm:t>
        <a:bodyPr/>
        <a:lstStyle/>
        <a:p>
          <a:endParaRPr lang="en-AU"/>
        </a:p>
      </dgm:t>
    </dgm:pt>
    <dgm:pt modelId="{8A97F40D-8015-46A4-AF5B-C5C1F8CC7648}">
      <dgm:prSet phldrT="[Text]"/>
      <dgm:spPr/>
      <dgm:t>
        <a:bodyPr/>
        <a:lstStyle/>
        <a:p>
          <a:r>
            <a:rPr lang="en-AU" dirty="0"/>
            <a:t>The combining vowel</a:t>
          </a:r>
        </a:p>
      </dgm:t>
    </dgm:pt>
    <dgm:pt modelId="{8E9EE3A2-B68C-412E-9E6B-BDD0D11ADFAC}" type="parTrans" cxnId="{2B722384-AD71-43EB-AABB-76BB531EF945}">
      <dgm:prSet/>
      <dgm:spPr/>
      <dgm:t>
        <a:bodyPr/>
        <a:lstStyle/>
        <a:p>
          <a:endParaRPr lang="en-AU"/>
        </a:p>
      </dgm:t>
    </dgm:pt>
    <dgm:pt modelId="{3CE176F0-A097-497C-A4DE-F84EA7A8D48C}" type="sibTrans" cxnId="{2B722384-AD71-43EB-AABB-76BB531EF945}">
      <dgm:prSet/>
      <dgm:spPr/>
      <dgm:t>
        <a:bodyPr/>
        <a:lstStyle/>
        <a:p>
          <a:endParaRPr lang="en-AU"/>
        </a:p>
      </dgm:t>
    </dgm:pt>
    <dgm:pt modelId="{01C1D0CA-8D03-4206-B170-85BFA1870E09}">
      <dgm:prSet phldrT="[Text]"/>
      <dgm:spPr/>
      <dgm:t>
        <a:bodyPr/>
        <a:lstStyle/>
        <a:p>
          <a:r>
            <a:rPr lang="en-AU" dirty="0"/>
            <a:t>The combining form</a:t>
          </a:r>
        </a:p>
      </dgm:t>
    </dgm:pt>
    <dgm:pt modelId="{7923ED43-A14B-4823-AF24-AF65539FCD10}" type="parTrans" cxnId="{14A36657-5419-403A-A19A-50CD8829F24E}">
      <dgm:prSet/>
      <dgm:spPr/>
      <dgm:t>
        <a:bodyPr/>
        <a:lstStyle/>
        <a:p>
          <a:endParaRPr lang="en-AU"/>
        </a:p>
      </dgm:t>
    </dgm:pt>
    <dgm:pt modelId="{510C64F1-5A04-41F6-9C85-1D203BABBC8E}" type="sibTrans" cxnId="{14A36657-5419-403A-A19A-50CD8829F24E}">
      <dgm:prSet/>
      <dgm:spPr/>
      <dgm:t>
        <a:bodyPr/>
        <a:lstStyle/>
        <a:p>
          <a:endParaRPr lang="en-AU"/>
        </a:p>
      </dgm:t>
    </dgm:pt>
    <dgm:pt modelId="{69FF1CAE-B5A1-4CA1-A2F8-49574093C224}" type="pres">
      <dgm:prSet presAssocID="{673C4D42-EF75-4FC2-B15A-3F02E88060E1}" presName="linear" presStyleCnt="0">
        <dgm:presLayoutVars>
          <dgm:dir/>
          <dgm:animLvl val="lvl"/>
          <dgm:resizeHandles val="exact"/>
        </dgm:presLayoutVars>
      </dgm:prSet>
      <dgm:spPr/>
    </dgm:pt>
    <dgm:pt modelId="{E238A25E-F23D-41C1-9FFF-6EE26B57F408}" type="pres">
      <dgm:prSet presAssocID="{B5DFDAF3-7273-410A-B63B-EA56800E5486}" presName="parentLin" presStyleCnt="0"/>
      <dgm:spPr/>
    </dgm:pt>
    <dgm:pt modelId="{FBA245D5-01E8-4E78-97B3-ABA3503CA664}" type="pres">
      <dgm:prSet presAssocID="{B5DFDAF3-7273-410A-B63B-EA56800E5486}" presName="parentLeftMargin" presStyleLbl="node1" presStyleIdx="0" presStyleCnt="3"/>
      <dgm:spPr/>
    </dgm:pt>
    <dgm:pt modelId="{498EFEDB-32DE-41A7-B78E-63DDCE2270DA}" type="pres">
      <dgm:prSet presAssocID="{B5DFDAF3-7273-410A-B63B-EA56800E5486}" presName="parentText" presStyleLbl="node1" presStyleIdx="0" presStyleCnt="3">
        <dgm:presLayoutVars>
          <dgm:chMax val="0"/>
          <dgm:bulletEnabled val="1"/>
        </dgm:presLayoutVars>
      </dgm:prSet>
      <dgm:spPr/>
    </dgm:pt>
    <dgm:pt modelId="{FAB0B383-3265-430A-A13C-655FD2BA6476}" type="pres">
      <dgm:prSet presAssocID="{B5DFDAF3-7273-410A-B63B-EA56800E5486}" presName="negativeSpace" presStyleCnt="0"/>
      <dgm:spPr/>
    </dgm:pt>
    <dgm:pt modelId="{D842C964-6D9B-4D36-9381-B617DFAD694C}" type="pres">
      <dgm:prSet presAssocID="{B5DFDAF3-7273-410A-B63B-EA56800E5486}" presName="childText" presStyleLbl="conFgAcc1" presStyleIdx="0" presStyleCnt="3">
        <dgm:presLayoutVars>
          <dgm:bulletEnabled val="1"/>
        </dgm:presLayoutVars>
      </dgm:prSet>
      <dgm:spPr/>
    </dgm:pt>
    <dgm:pt modelId="{B469586C-48D8-476A-80D0-49993855C421}" type="pres">
      <dgm:prSet presAssocID="{386EDA19-076E-488A-A298-FD5CDB032A15}" presName="spaceBetweenRectangles" presStyleCnt="0"/>
      <dgm:spPr/>
    </dgm:pt>
    <dgm:pt modelId="{20D49086-B99E-43AB-8A9B-C50E95EC1A38}" type="pres">
      <dgm:prSet presAssocID="{8A97F40D-8015-46A4-AF5B-C5C1F8CC7648}" presName="parentLin" presStyleCnt="0"/>
      <dgm:spPr/>
    </dgm:pt>
    <dgm:pt modelId="{61062FF2-421E-458E-8E1F-EE1DB3638383}" type="pres">
      <dgm:prSet presAssocID="{8A97F40D-8015-46A4-AF5B-C5C1F8CC7648}" presName="parentLeftMargin" presStyleLbl="node1" presStyleIdx="0" presStyleCnt="3"/>
      <dgm:spPr/>
    </dgm:pt>
    <dgm:pt modelId="{46DB8675-173D-4996-86CF-CB03D4452D6E}" type="pres">
      <dgm:prSet presAssocID="{8A97F40D-8015-46A4-AF5B-C5C1F8CC7648}" presName="parentText" presStyleLbl="node1" presStyleIdx="1" presStyleCnt="3">
        <dgm:presLayoutVars>
          <dgm:chMax val="0"/>
          <dgm:bulletEnabled val="1"/>
        </dgm:presLayoutVars>
      </dgm:prSet>
      <dgm:spPr/>
    </dgm:pt>
    <dgm:pt modelId="{60C37EEC-145B-463D-81A6-D24A1693E634}" type="pres">
      <dgm:prSet presAssocID="{8A97F40D-8015-46A4-AF5B-C5C1F8CC7648}" presName="negativeSpace" presStyleCnt="0"/>
      <dgm:spPr/>
    </dgm:pt>
    <dgm:pt modelId="{3B48C79D-2387-438C-9E43-498AFFEABBE1}" type="pres">
      <dgm:prSet presAssocID="{8A97F40D-8015-46A4-AF5B-C5C1F8CC7648}" presName="childText" presStyleLbl="conFgAcc1" presStyleIdx="1" presStyleCnt="3">
        <dgm:presLayoutVars>
          <dgm:bulletEnabled val="1"/>
        </dgm:presLayoutVars>
      </dgm:prSet>
      <dgm:spPr/>
    </dgm:pt>
    <dgm:pt modelId="{16A96111-CCA3-457D-9FAA-220E20175E51}" type="pres">
      <dgm:prSet presAssocID="{3CE176F0-A097-497C-A4DE-F84EA7A8D48C}" presName="spaceBetweenRectangles" presStyleCnt="0"/>
      <dgm:spPr/>
    </dgm:pt>
    <dgm:pt modelId="{2061343F-2BFB-4F46-B347-471FF2BDA8CB}" type="pres">
      <dgm:prSet presAssocID="{01C1D0CA-8D03-4206-B170-85BFA1870E09}" presName="parentLin" presStyleCnt="0"/>
      <dgm:spPr/>
    </dgm:pt>
    <dgm:pt modelId="{B6D8971C-88C5-4C1F-8321-52540B78B5CD}" type="pres">
      <dgm:prSet presAssocID="{01C1D0CA-8D03-4206-B170-85BFA1870E09}" presName="parentLeftMargin" presStyleLbl="node1" presStyleIdx="1" presStyleCnt="3"/>
      <dgm:spPr/>
    </dgm:pt>
    <dgm:pt modelId="{8C89895C-3740-497D-86C6-D27C2FB077DB}" type="pres">
      <dgm:prSet presAssocID="{01C1D0CA-8D03-4206-B170-85BFA1870E09}" presName="parentText" presStyleLbl="node1" presStyleIdx="2" presStyleCnt="3">
        <dgm:presLayoutVars>
          <dgm:chMax val="0"/>
          <dgm:bulletEnabled val="1"/>
        </dgm:presLayoutVars>
      </dgm:prSet>
      <dgm:spPr/>
    </dgm:pt>
    <dgm:pt modelId="{A12EFFD9-F042-432B-B21F-3EC53AFB8D8F}" type="pres">
      <dgm:prSet presAssocID="{01C1D0CA-8D03-4206-B170-85BFA1870E09}" presName="negativeSpace" presStyleCnt="0"/>
      <dgm:spPr/>
    </dgm:pt>
    <dgm:pt modelId="{B5B83EE5-25A0-4A19-A85F-AAC96B5B1FAE}" type="pres">
      <dgm:prSet presAssocID="{01C1D0CA-8D03-4206-B170-85BFA1870E09}" presName="childText" presStyleLbl="conFgAcc1" presStyleIdx="2" presStyleCnt="3">
        <dgm:presLayoutVars>
          <dgm:bulletEnabled val="1"/>
        </dgm:presLayoutVars>
      </dgm:prSet>
      <dgm:spPr/>
    </dgm:pt>
  </dgm:ptLst>
  <dgm:cxnLst>
    <dgm:cxn modelId="{398D0F12-22B0-404B-BD9E-697F03AAF75F}" type="presOf" srcId="{01C1D0CA-8D03-4206-B170-85BFA1870E09}" destId="{B6D8971C-88C5-4C1F-8321-52540B78B5CD}" srcOrd="0" destOrd="0" presId="urn:microsoft.com/office/officeart/2005/8/layout/list1"/>
    <dgm:cxn modelId="{2CC39440-CEBB-496A-AB4A-A7251AB2957F}" type="presOf" srcId="{B5DFDAF3-7273-410A-B63B-EA56800E5486}" destId="{498EFEDB-32DE-41A7-B78E-63DDCE2270DA}" srcOrd="1" destOrd="0" presId="urn:microsoft.com/office/officeart/2005/8/layout/list1"/>
    <dgm:cxn modelId="{17E72C49-5F75-48AA-B892-F4DD1C1ADB45}" type="presOf" srcId="{8A97F40D-8015-46A4-AF5B-C5C1F8CC7648}" destId="{46DB8675-173D-4996-86CF-CB03D4452D6E}" srcOrd="1" destOrd="0" presId="urn:microsoft.com/office/officeart/2005/8/layout/list1"/>
    <dgm:cxn modelId="{14A36657-5419-403A-A19A-50CD8829F24E}" srcId="{673C4D42-EF75-4FC2-B15A-3F02E88060E1}" destId="{01C1D0CA-8D03-4206-B170-85BFA1870E09}" srcOrd="2" destOrd="0" parTransId="{7923ED43-A14B-4823-AF24-AF65539FCD10}" sibTransId="{510C64F1-5A04-41F6-9C85-1D203BABBC8E}"/>
    <dgm:cxn modelId="{785B7180-1905-4894-8B5D-E73BDAC940A3}" type="presOf" srcId="{8A97F40D-8015-46A4-AF5B-C5C1F8CC7648}" destId="{61062FF2-421E-458E-8E1F-EE1DB3638383}" srcOrd="0" destOrd="0" presId="urn:microsoft.com/office/officeart/2005/8/layout/list1"/>
    <dgm:cxn modelId="{2B722384-AD71-43EB-AABB-76BB531EF945}" srcId="{673C4D42-EF75-4FC2-B15A-3F02E88060E1}" destId="{8A97F40D-8015-46A4-AF5B-C5C1F8CC7648}" srcOrd="1" destOrd="0" parTransId="{8E9EE3A2-B68C-412E-9E6B-BDD0D11ADFAC}" sibTransId="{3CE176F0-A097-497C-A4DE-F84EA7A8D48C}"/>
    <dgm:cxn modelId="{CB461A8A-8EBA-4A3B-8546-252E0CE4C78D}" type="presOf" srcId="{B5DFDAF3-7273-410A-B63B-EA56800E5486}" destId="{FBA245D5-01E8-4E78-97B3-ABA3503CA664}" srcOrd="0" destOrd="0" presId="urn:microsoft.com/office/officeart/2005/8/layout/list1"/>
    <dgm:cxn modelId="{82DB8C9A-587D-47C0-BED0-79A9680A14D7}" type="presOf" srcId="{01C1D0CA-8D03-4206-B170-85BFA1870E09}" destId="{8C89895C-3740-497D-86C6-D27C2FB077DB}" srcOrd="1" destOrd="0" presId="urn:microsoft.com/office/officeart/2005/8/layout/list1"/>
    <dgm:cxn modelId="{2A07AECD-BDFF-44FA-A30C-929361BF2BFB}" type="presOf" srcId="{673C4D42-EF75-4FC2-B15A-3F02E88060E1}" destId="{69FF1CAE-B5A1-4CA1-A2F8-49574093C224}" srcOrd="0" destOrd="0" presId="urn:microsoft.com/office/officeart/2005/8/layout/list1"/>
    <dgm:cxn modelId="{D4E4ABF3-6F77-4530-B600-252D1E6EB65C}" srcId="{673C4D42-EF75-4FC2-B15A-3F02E88060E1}" destId="{B5DFDAF3-7273-410A-B63B-EA56800E5486}" srcOrd="0" destOrd="0" parTransId="{FF414157-34F5-49D5-A658-956B4C74B795}" sibTransId="{386EDA19-076E-488A-A298-FD5CDB032A15}"/>
    <dgm:cxn modelId="{4F6B8E15-066A-4CFE-BC41-09D05130FADA}" type="presParOf" srcId="{69FF1CAE-B5A1-4CA1-A2F8-49574093C224}" destId="{E238A25E-F23D-41C1-9FFF-6EE26B57F408}" srcOrd="0" destOrd="0" presId="urn:microsoft.com/office/officeart/2005/8/layout/list1"/>
    <dgm:cxn modelId="{FF2EE83A-7351-4EC5-9EE3-0BEE075BC3FB}" type="presParOf" srcId="{E238A25E-F23D-41C1-9FFF-6EE26B57F408}" destId="{FBA245D5-01E8-4E78-97B3-ABA3503CA664}" srcOrd="0" destOrd="0" presId="urn:microsoft.com/office/officeart/2005/8/layout/list1"/>
    <dgm:cxn modelId="{591CA314-4819-451B-B129-BF141C426501}" type="presParOf" srcId="{E238A25E-F23D-41C1-9FFF-6EE26B57F408}" destId="{498EFEDB-32DE-41A7-B78E-63DDCE2270DA}" srcOrd="1" destOrd="0" presId="urn:microsoft.com/office/officeart/2005/8/layout/list1"/>
    <dgm:cxn modelId="{9C50CEE4-A79F-46EF-9F05-D3056CF99995}" type="presParOf" srcId="{69FF1CAE-B5A1-4CA1-A2F8-49574093C224}" destId="{FAB0B383-3265-430A-A13C-655FD2BA6476}" srcOrd="1" destOrd="0" presId="urn:microsoft.com/office/officeart/2005/8/layout/list1"/>
    <dgm:cxn modelId="{194E8393-763F-40C1-AB09-482EEA5A4668}" type="presParOf" srcId="{69FF1CAE-B5A1-4CA1-A2F8-49574093C224}" destId="{D842C964-6D9B-4D36-9381-B617DFAD694C}" srcOrd="2" destOrd="0" presId="urn:microsoft.com/office/officeart/2005/8/layout/list1"/>
    <dgm:cxn modelId="{765B897D-AB4A-4D54-83CB-B2407FE94269}" type="presParOf" srcId="{69FF1CAE-B5A1-4CA1-A2F8-49574093C224}" destId="{B469586C-48D8-476A-80D0-49993855C421}" srcOrd="3" destOrd="0" presId="urn:microsoft.com/office/officeart/2005/8/layout/list1"/>
    <dgm:cxn modelId="{A0C27E0A-E7F2-4DEC-95A4-EB44D9A1A305}" type="presParOf" srcId="{69FF1CAE-B5A1-4CA1-A2F8-49574093C224}" destId="{20D49086-B99E-43AB-8A9B-C50E95EC1A38}" srcOrd="4" destOrd="0" presId="urn:microsoft.com/office/officeart/2005/8/layout/list1"/>
    <dgm:cxn modelId="{A973A5F5-AE6C-49A2-A465-D18E6F750B73}" type="presParOf" srcId="{20D49086-B99E-43AB-8A9B-C50E95EC1A38}" destId="{61062FF2-421E-458E-8E1F-EE1DB3638383}" srcOrd="0" destOrd="0" presId="urn:microsoft.com/office/officeart/2005/8/layout/list1"/>
    <dgm:cxn modelId="{BE79A19B-F27B-454C-B5B8-5AFFB89E97EE}" type="presParOf" srcId="{20D49086-B99E-43AB-8A9B-C50E95EC1A38}" destId="{46DB8675-173D-4996-86CF-CB03D4452D6E}" srcOrd="1" destOrd="0" presId="urn:microsoft.com/office/officeart/2005/8/layout/list1"/>
    <dgm:cxn modelId="{4D25A87B-193C-4771-92A4-76F975F06FD8}" type="presParOf" srcId="{69FF1CAE-B5A1-4CA1-A2F8-49574093C224}" destId="{60C37EEC-145B-463D-81A6-D24A1693E634}" srcOrd="5" destOrd="0" presId="urn:microsoft.com/office/officeart/2005/8/layout/list1"/>
    <dgm:cxn modelId="{0D0ED095-D1BA-4FBA-B29A-B356B953CA30}" type="presParOf" srcId="{69FF1CAE-B5A1-4CA1-A2F8-49574093C224}" destId="{3B48C79D-2387-438C-9E43-498AFFEABBE1}" srcOrd="6" destOrd="0" presId="urn:microsoft.com/office/officeart/2005/8/layout/list1"/>
    <dgm:cxn modelId="{7BF38279-EDA8-46A3-9404-F9097F0E9112}" type="presParOf" srcId="{69FF1CAE-B5A1-4CA1-A2F8-49574093C224}" destId="{16A96111-CCA3-457D-9FAA-220E20175E51}" srcOrd="7" destOrd="0" presId="urn:microsoft.com/office/officeart/2005/8/layout/list1"/>
    <dgm:cxn modelId="{708F5094-DFDE-4ED1-B579-E3C749D95489}" type="presParOf" srcId="{69FF1CAE-B5A1-4CA1-A2F8-49574093C224}" destId="{2061343F-2BFB-4F46-B347-471FF2BDA8CB}" srcOrd="8" destOrd="0" presId="urn:microsoft.com/office/officeart/2005/8/layout/list1"/>
    <dgm:cxn modelId="{A2AF99A5-13A6-4B67-A3AE-16B7C520B17F}" type="presParOf" srcId="{2061343F-2BFB-4F46-B347-471FF2BDA8CB}" destId="{B6D8971C-88C5-4C1F-8321-52540B78B5CD}" srcOrd="0" destOrd="0" presId="urn:microsoft.com/office/officeart/2005/8/layout/list1"/>
    <dgm:cxn modelId="{04DBB7BE-1405-4020-8D64-0027FBFAFE03}" type="presParOf" srcId="{2061343F-2BFB-4F46-B347-471FF2BDA8CB}" destId="{8C89895C-3740-497D-86C6-D27C2FB077DB}" srcOrd="1" destOrd="0" presId="urn:microsoft.com/office/officeart/2005/8/layout/list1"/>
    <dgm:cxn modelId="{CDD4D51C-3538-4B39-BE0A-FF16A9155962}" type="presParOf" srcId="{69FF1CAE-B5A1-4CA1-A2F8-49574093C224}" destId="{A12EFFD9-F042-432B-B21F-3EC53AFB8D8F}" srcOrd="9" destOrd="0" presId="urn:microsoft.com/office/officeart/2005/8/layout/list1"/>
    <dgm:cxn modelId="{DE596EFD-9649-4D1A-82D3-7B42BEE4DA35}" type="presParOf" srcId="{69FF1CAE-B5A1-4CA1-A2F8-49574093C224}" destId="{B5B83EE5-25A0-4A19-A85F-AAC96B5B1FAE}"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C4D42-EF75-4FC2-B15A-3F02E8806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5DFDAF3-7273-410A-B63B-EA56800E5486}">
      <dgm:prSet phldrT="[Text]"/>
      <dgm:spPr/>
      <dgm:t>
        <a:bodyPr/>
        <a:lstStyle/>
        <a:p>
          <a:r>
            <a:rPr lang="en-AU" dirty="0"/>
            <a:t>Acronyms</a:t>
          </a:r>
        </a:p>
      </dgm:t>
    </dgm:pt>
    <dgm:pt modelId="{FF414157-34F5-49D5-A658-956B4C74B795}" type="parTrans" cxnId="{D4E4ABF3-6F77-4530-B600-252D1E6EB65C}">
      <dgm:prSet/>
      <dgm:spPr/>
      <dgm:t>
        <a:bodyPr/>
        <a:lstStyle/>
        <a:p>
          <a:endParaRPr lang="en-AU"/>
        </a:p>
      </dgm:t>
    </dgm:pt>
    <dgm:pt modelId="{386EDA19-076E-488A-A298-FD5CDB032A15}" type="sibTrans" cxnId="{D4E4ABF3-6F77-4530-B600-252D1E6EB65C}">
      <dgm:prSet/>
      <dgm:spPr/>
      <dgm:t>
        <a:bodyPr/>
        <a:lstStyle/>
        <a:p>
          <a:endParaRPr lang="en-AU"/>
        </a:p>
      </dgm:t>
    </dgm:pt>
    <dgm:pt modelId="{8A97F40D-8015-46A4-AF5B-C5C1F8CC7648}">
      <dgm:prSet phldrT="[Text]"/>
      <dgm:spPr/>
      <dgm:t>
        <a:bodyPr/>
        <a:lstStyle/>
        <a:p>
          <a:r>
            <a:rPr lang="en-AU" dirty="0"/>
            <a:t>Abbreviations </a:t>
          </a:r>
        </a:p>
      </dgm:t>
    </dgm:pt>
    <dgm:pt modelId="{8E9EE3A2-B68C-412E-9E6B-BDD0D11ADFAC}" type="parTrans" cxnId="{2B722384-AD71-43EB-AABB-76BB531EF945}">
      <dgm:prSet/>
      <dgm:spPr/>
      <dgm:t>
        <a:bodyPr/>
        <a:lstStyle/>
        <a:p>
          <a:endParaRPr lang="en-AU"/>
        </a:p>
      </dgm:t>
    </dgm:pt>
    <dgm:pt modelId="{3CE176F0-A097-497C-A4DE-F84EA7A8D48C}" type="sibTrans" cxnId="{2B722384-AD71-43EB-AABB-76BB531EF945}">
      <dgm:prSet/>
      <dgm:spPr/>
      <dgm:t>
        <a:bodyPr/>
        <a:lstStyle/>
        <a:p>
          <a:endParaRPr lang="en-AU"/>
        </a:p>
      </dgm:t>
    </dgm:pt>
    <dgm:pt modelId="{69FF1CAE-B5A1-4CA1-A2F8-49574093C224}" type="pres">
      <dgm:prSet presAssocID="{673C4D42-EF75-4FC2-B15A-3F02E88060E1}" presName="linear" presStyleCnt="0">
        <dgm:presLayoutVars>
          <dgm:dir/>
          <dgm:animLvl val="lvl"/>
          <dgm:resizeHandles val="exact"/>
        </dgm:presLayoutVars>
      </dgm:prSet>
      <dgm:spPr/>
    </dgm:pt>
    <dgm:pt modelId="{E238A25E-F23D-41C1-9FFF-6EE26B57F408}" type="pres">
      <dgm:prSet presAssocID="{B5DFDAF3-7273-410A-B63B-EA56800E5486}" presName="parentLin" presStyleCnt="0"/>
      <dgm:spPr/>
    </dgm:pt>
    <dgm:pt modelId="{FBA245D5-01E8-4E78-97B3-ABA3503CA664}" type="pres">
      <dgm:prSet presAssocID="{B5DFDAF3-7273-410A-B63B-EA56800E5486}" presName="parentLeftMargin" presStyleLbl="node1" presStyleIdx="0" presStyleCnt="2"/>
      <dgm:spPr/>
    </dgm:pt>
    <dgm:pt modelId="{498EFEDB-32DE-41A7-B78E-63DDCE2270DA}" type="pres">
      <dgm:prSet presAssocID="{B5DFDAF3-7273-410A-B63B-EA56800E5486}" presName="parentText" presStyleLbl="node1" presStyleIdx="0" presStyleCnt="2" custLinFactNeighborX="-3688" custLinFactNeighborY="6950">
        <dgm:presLayoutVars>
          <dgm:chMax val="0"/>
          <dgm:bulletEnabled val="1"/>
        </dgm:presLayoutVars>
      </dgm:prSet>
      <dgm:spPr/>
    </dgm:pt>
    <dgm:pt modelId="{FAB0B383-3265-430A-A13C-655FD2BA6476}" type="pres">
      <dgm:prSet presAssocID="{B5DFDAF3-7273-410A-B63B-EA56800E5486}" presName="negativeSpace" presStyleCnt="0"/>
      <dgm:spPr/>
    </dgm:pt>
    <dgm:pt modelId="{D842C964-6D9B-4D36-9381-B617DFAD694C}" type="pres">
      <dgm:prSet presAssocID="{B5DFDAF3-7273-410A-B63B-EA56800E5486}" presName="childText" presStyleLbl="conFgAcc1" presStyleIdx="0" presStyleCnt="2">
        <dgm:presLayoutVars>
          <dgm:bulletEnabled val="1"/>
        </dgm:presLayoutVars>
      </dgm:prSet>
      <dgm:spPr/>
    </dgm:pt>
    <dgm:pt modelId="{B469586C-48D8-476A-80D0-49993855C421}" type="pres">
      <dgm:prSet presAssocID="{386EDA19-076E-488A-A298-FD5CDB032A15}" presName="spaceBetweenRectangles" presStyleCnt="0"/>
      <dgm:spPr/>
    </dgm:pt>
    <dgm:pt modelId="{20D49086-B99E-43AB-8A9B-C50E95EC1A38}" type="pres">
      <dgm:prSet presAssocID="{8A97F40D-8015-46A4-AF5B-C5C1F8CC7648}" presName="parentLin" presStyleCnt="0"/>
      <dgm:spPr/>
    </dgm:pt>
    <dgm:pt modelId="{61062FF2-421E-458E-8E1F-EE1DB3638383}" type="pres">
      <dgm:prSet presAssocID="{8A97F40D-8015-46A4-AF5B-C5C1F8CC7648}" presName="parentLeftMargin" presStyleLbl="node1" presStyleIdx="0" presStyleCnt="2"/>
      <dgm:spPr/>
    </dgm:pt>
    <dgm:pt modelId="{46DB8675-173D-4996-86CF-CB03D4452D6E}" type="pres">
      <dgm:prSet presAssocID="{8A97F40D-8015-46A4-AF5B-C5C1F8CC7648}" presName="parentText" presStyleLbl="node1" presStyleIdx="1" presStyleCnt="2">
        <dgm:presLayoutVars>
          <dgm:chMax val="0"/>
          <dgm:bulletEnabled val="1"/>
        </dgm:presLayoutVars>
      </dgm:prSet>
      <dgm:spPr/>
    </dgm:pt>
    <dgm:pt modelId="{60C37EEC-145B-463D-81A6-D24A1693E634}" type="pres">
      <dgm:prSet presAssocID="{8A97F40D-8015-46A4-AF5B-C5C1F8CC7648}" presName="negativeSpace" presStyleCnt="0"/>
      <dgm:spPr/>
    </dgm:pt>
    <dgm:pt modelId="{3B48C79D-2387-438C-9E43-498AFFEABBE1}" type="pres">
      <dgm:prSet presAssocID="{8A97F40D-8015-46A4-AF5B-C5C1F8CC7648}" presName="childText" presStyleLbl="conFgAcc1" presStyleIdx="1" presStyleCnt="2">
        <dgm:presLayoutVars>
          <dgm:bulletEnabled val="1"/>
        </dgm:presLayoutVars>
      </dgm:prSet>
      <dgm:spPr/>
    </dgm:pt>
  </dgm:ptLst>
  <dgm:cxnLst>
    <dgm:cxn modelId="{2CC39440-CEBB-496A-AB4A-A7251AB2957F}" type="presOf" srcId="{B5DFDAF3-7273-410A-B63B-EA56800E5486}" destId="{498EFEDB-32DE-41A7-B78E-63DDCE2270DA}" srcOrd="1" destOrd="0" presId="urn:microsoft.com/office/officeart/2005/8/layout/list1"/>
    <dgm:cxn modelId="{17E72C49-5F75-48AA-B892-F4DD1C1ADB45}" type="presOf" srcId="{8A97F40D-8015-46A4-AF5B-C5C1F8CC7648}" destId="{46DB8675-173D-4996-86CF-CB03D4452D6E}" srcOrd="1" destOrd="0" presId="urn:microsoft.com/office/officeart/2005/8/layout/list1"/>
    <dgm:cxn modelId="{785B7180-1905-4894-8B5D-E73BDAC940A3}" type="presOf" srcId="{8A97F40D-8015-46A4-AF5B-C5C1F8CC7648}" destId="{61062FF2-421E-458E-8E1F-EE1DB3638383}" srcOrd="0" destOrd="0" presId="urn:microsoft.com/office/officeart/2005/8/layout/list1"/>
    <dgm:cxn modelId="{2B722384-AD71-43EB-AABB-76BB531EF945}" srcId="{673C4D42-EF75-4FC2-B15A-3F02E88060E1}" destId="{8A97F40D-8015-46A4-AF5B-C5C1F8CC7648}" srcOrd="1" destOrd="0" parTransId="{8E9EE3A2-B68C-412E-9E6B-BDD0D11ADFAC}" sibTransId="{3CE176F0-A097-497C-A4DE-F84EA7A8D48C}"/>
    <dgm:cxn modelId="{CB461A8A-8EBA-4A3B-8546-252E0CE4C78D}" type="presOf" srcId="{B5DFDAF3-7273-410A-B63B-EA56800E5486}" destId="{FBA245D5-01E8-4E78-97B3-ABA3503CA664}" srcOrd="0" destOrd="0" presId="urn:microsoft.com/office/officeart/2005/8/layout/list1"/>
    <dgm:cxn modelId="{2A07AECD-BDFF-44FA-A30C-929361BF2BFB}" type="presOf" srcId="{673C4D42-EF75-4FC2-B15A-3F02E88060E1}" destId="{69FF1CAE-B5A1-4CA1-A2F8-49574093C224}" srcOrd="0" destOrd="0" presId="urn:microsoft.com/office/officeart/2005/8/layout/list1"/>
    <dgm:cxn modelId="{D4E4ABF3-6F77-4530-B600-252D1E6EB65C}" srcId="{673C4D42-EF75-4FC2-B15A-3F02E88060E1}" destId="{B5DFDAF3-7273-410A-B63B-EA56800E5486}" srcOrd="0" destOrd="0" parTransId="{FF414157-34F5-49D5-A658-956B4C74B795}" sibTransId="{386EDA19-076E-488A-A298-FD5CDB032A15}"/>
    <dgm:cxn modelId="{4F6B8E15-066A-4CFE-BC41-09D05130FADA}" type="presParOf" srcId="{69FF1CAE-B5A1-4CA1-A2F8-49574093C224}" destId="{E238A25E-F23D-41C1-9FFF-6EE26B57F408}" srcOrd="0" destOrd="0" presId="urn:microsoft.com/office/officeart/2005/8/layout/list1"/>
    <dgm:cxn modelId="{FF2EE83A-7351-4EC5-9EE3-0BEE075BC3FB}" type="presParOf" srcId="{E238A25E-F23D-41C1-9FFF-6EE26B57F408}" destId="{FBA245D5-01E8-4E78-97B3-ABA3503CA664}" srcOrd="0" destOrd="0" presId="urn:microsoft.com/office/officeart/2005/8/layout/list1"/>
    <dgm:cxn modelId="{591CA314-4819-451B-B129-BF141C426501}" type="presParOf" srcId="{E238A25E-F23D-41C1-9FFF-6EE26B57F408}" destId="{498EFEDB-32DE-41A7-B78E-63DDCE2270DA}" srcOrd="1" destOrd="0" presId="urn:microsoft.com/office/officeart/2005/8/layout/list1"/>
    <dgm:cxn modelId="{9C50CEE4-A79F-46EF-9F05-D3056CF99995}" type="presParOf" srcId="{69FF1CAE-B5A1-4CA1-A2F8-49574093C224}" destId="{FAB0B383-3265-430A-A13C-655FD2BA6476}" srcOrd="1" destOrd="0" presId="urn:microsoft.com/office/officeart/2005/8/layout/list1"/>
    <dgm:cxn modelId="{194E8393-763F-40C1-AB09-482EEA5A4668}" type="presParOf" srcId="{69FF1CAE-B5A1-4CA1-A2F8-49574093C224}" destId="{D842C964-6D9B-4D36-9381-B617DFAD694C}" srcOrd="2" destOrd="0" presId="urn:microsoft.com/office/officeart/2005/8/layout/list1"/>
    <dgm:cxn modelId="{765B897D-AB4A-4D54-83CB-B2407FE94269}" type="presParOf" srcId="{69FF1CAE-B5A1-4CA1-A2F8-49574093C224}" destId="{B469586C-48D8-476A-80D0-49993855C421}" srcOrd="3" destOrd="0" presId="urn:microsoft.com/office/officeart/2005/8/layout/list1"/>
    <dgm:cxn modelId="{A0C27E0A-E7F2-4DEC-95A4-EB44D9A1A305}" type="presParOf" srcId="{69FF1CAE-B5A1-4CA1-A2F8-49574093C224}" destId="{20D49086-B99E-43AB-8A9B-C50E95EC1A38}" srcOrd="4" destOrd="0" presId="urn:microsoft.com/office/officeart/2005/8/layout/list1"/>
    <dgm:cxn modelId="{A973A5F5-AE6C-49A2-A465-D18E6F750B73}" type="presParOf" srcId="{20D49086-B99E-43AB-8A9B-C50E95EC1A38}" destId="{61062FF2-421E-458E-8E1F-EE1DB3638383}" srcOrd="0" destOrd="0" presId="urn:microsoft.com/office/officeart/2005/8/layout/list1"/>
    <dgm:cxn modelId="{BE79A19B-F27B-454C-B5B8-5AFFB89E97EE}" type="presParOf" srcId="{20D49086-B99E-43AB-8A9B-C50E95EC1A38}" destId="{46DB8675-173D-4996-86CF-CB03D4452D6E}" srcOrd="1" destOrd="0" presId="urn:microsoft.com/office/officeart/2005/8/layout/list1"/>
    <dgm:cxn modelId="{4D25A87B-193C-4771-92A4-76F975F06FD8}" type="presParOf" srcId="{69FF1CAE-B5A1-4CA1-A2F8-49574093C224}" destId="{60C37EEC-145B-463D-81A6-D24A1693E634}" srcOrd="5" destOrd="0" presId="urn:microsoft.com/office/officeart/2005/8/layout/list1"/>
    <dgm:cxn modelId="{0D0ED095-D1BA-4FBA-B29A-B356B953CA30}" type="presParOf" srcId="{69FF1CAE-B5A1-4CA1-A2F8-49574093C224}" destId="{3B48C79D-2387-438C-9E43-498AFFEABBE1}"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28277-097C-4661-A14D-EC9AC7CDE20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AU"/>
        </a:p>
      </dgm:t>
    </dgm:pt>
    <dgm:pt modelId="{8539CFD4-913A-44B9-9723-81AA205A692E}">
      <dgm:prSet phldrT="[Text]" custT="1"/>
      <dgm:spPr/>
      <dgm:t>
        <a:bodyPr/>
        <a:lstStyle/>
        <a:p>
          <a:pPr algn="l"/>
          <a:r>
            <a:rPr lang="en-AU" sz="1800" dirty="0"/>
            <a:t>Accessing and updating files</a:t>
          </a:r>
        </a:p>
      </dgm:t>
    </dgm:pt>
    <dgm:pt modelId="{93A788E2-2E81-4C37-8A5A-A8F8314523B9}" type="parTrans" cxnId="{D2EF713A-834C-49EF-A467-91699A90300B}">
      <dgm:prSet/>
      <dgm:spPr/>
      <dgm:t>
        <a:bodyPr/>
        <a:lstStyle/>
        <a:p>
          <a:pPr algn="l"/>
          <a:endParaRPr lang="en-AU" sz="1800"/>
        </a:p>
      </dgm:t>
    </dgm:pt>
    <dgm:pt modelId="{434A0D2C-6172-4250-A664-BFE5455B5328}" type="sibTrans" cxnId="{D2EF713A-834C-49EF-A467-91699A90300B}">
      <dgm:prSet/>
      <dgm:spPr/>
      <dgm:t>
        <a:bodyPr/>
        <a:lstStyle/>
        <a:p>
          <a:pPr algn="l"/>
          <a:endParaRPr lang="en-AU" sz="1800"/>
        </a:p>
      </dgm:t>
    </dgm:pt>
    <dgm:pt modelId="{7399722A-A11F-425C-BF44-3F393397EEAD}">
      <dgm:prSet custT="1"/>
      <dgm:spPr/>
      <dgm:t>
        <a:bodyPr/>
        <a:lstStyle/>
        <a:p>
          <a:pPr algn="l"/>
          <a:r>
            <a:rPr lang="en-AU" sz="1800" dirty="0"/>
            <a:t>Infection prevention and control</a:t>
          </a:r>
        </a:p>
      </dgm:t>
    </dgm:pt>
    <dgm:pt modelId="{BB749881-F2A7-491C-BA7E-4C12DDBF65B4}" type="parTrans" cxnId="{E195AC3E-0296-4BE7-B168-A355C7F1EF92}">
      <dgm:prSet/>
      <dgm:spPr/>
      <dgm:t>
        <a:bodyPr/>
        <a:lstStyle/>
        <a:p>
          <a:pPr algn="l"/>
          <a:endParaRPr lang="en-AU" sz="1800"/>
        </a:p>
      </dgm:t>
    </dgm:pt>
    <dgm:pt modelId="{A4E8CD6E-24B4-4EBA-A934-868732D0C80F}" type="sibTrans" cxnId="{E195AC3E-0296-4BE7-B168-A355C7F1EF92}">
      <dgm:prSet/>
      <dgm:spPr/>
      <dgm:t>
        <a:bodyPr/>
        <a:lstStyle/>
        <a:p>
          <a:pPr algn="l"/>
          <a:endParaRPr lang="en-AU" sz="1800"/>
        </a:p>
      </dgm:t>
    </dgm:pt>
    <dgm:pt modelId="{FE3E5753-4EE5-4926-8493-2EDEAF826BBF}">
      <dgm:prSet custT="1"/>
      <dgm:spPr/>
      <dgm:t>
        <a:bodyPr/>
        <a:lstStyle/>
        <a:p>
          <a:pPr algn="l"/>
          <a:r>
            <a:rPr lang="en-AU" sz="1800" dirty="0"/>
            <a:t>Formal communications protocol</a:t>
          </a:r>
        </a:p>
      </dgm:t>
    </dgm:pt>
    <dgm:pt modelId="{B2DEC973-7067-4DC1-8B25-E896E93BAFC7}" type="parTrans" cxnId="{DCA7EC25-FEAA-4B10-9E91-F270AA4B0221}">
      <dgm:prSet/>
      <dgm:spPr/>
      <dgm:t>
        <a:bodyPr/>
        <a:lstStyle/>
        <a:p>
          <a:pPr algn="l"/>
          <a:endParaRPr lang="en-AU" sz="1800"/>
        </a:p>
      </dgm:t>
    </dgm:pt>
    <dgm:pt modelId="{D346DF7B-5BFF-4BDA-A3A2-7DD0C69F3EBE}" type="sibTrans" cxnId="{DCA7EC25-FEAA-4B10-9E91-F270AA4B0221}">
      <dgm:prSet/>
      <dgm:spPr/>
      <dgm:t>
        <a:bodyPr/>
        <a:lstStyle/>
        <a:p>
          <a:pPr algn="l"/>
          <a:endParaRPr lang="en-AU" sz="1800"/>
        </a:p>
      </dgm:t>
    </dgm:pt>
    <dgm:pt modelId="{FC25F8B8-D048-4111-985C-5D47CCC842DB}">
      <dgm:prSet custT="1"/>
      <dgm:spPr/>
      <dgm:t>
        <a:bodyPr/>
        <a:lstStyle/>
        <a:p>
          <a:pPr algn="l"/>
          <a:r>
            <a:rPr lang="en-AU" sz="1800" dirty="0"/>
            <a:t>Emergency procedures</a:t>
          </a:r>
        </a:p>
      </dgm:t>
    </dgm:pt>
    <dgm:pt modelId="{2BAA0153-077E-4341-B971-BFF84C21BD44}" type="parTrans" cxnId="{BEADC3EA-3F71-42AD-84DA-320098C81608}">
      <dgm:prSet/>
      <dgm:spPr/>
      <dgm:t>
        <a:bodyPr/>
        <a:lstStyle/>
        <a:p>
          <a:pPr algn="l"/>
          <a:endParaRPr lang="en-AU" sz="1800"/>
        </a:p>
      </dgm:t>
    </dgm:pt>
    <dgm:pt modelId="{968F0F3F-239C-4424-933F-C4117F86D726}" type="sibTrans" cxnId="{BEADC3EA-3F71-42AD-84DA-320098C81608}">
      <dgm:prSet/>
      <dgm:spPr/>
      <dgm:t>
        <a:bodyPr/>
        <a:lstStyle/>
        <a:p>
          <a:pPr algn="l"/>
          <a:endParaRPr lang="en-AU" sz="1800"/>
        </a:p>
      </dgm:t>
    </dgm:pt>
    <dgm:pt modelId="{323DFB5E-9F34-43FA-A412-16BBB99B24AC}">
      <dgm:prSet custT="1"/>
      <dgm:spPr/>
      <dgm:t>
        <a:bodyPr/>
        <a:lstStyle/>
        <a:p>
          <a:pPr algn="l"/>
          <a:r>
            <a:rPr lang="en-AU" sz="1800" dirty="0"/>
            <a:t>Following instructions</a:t>
          </a:r>
        </a:p>
      </dgm:t>
    </dgm:pt>
    <dgm:pt modelId="{7C2E51C4-04A7-4FA0-8E29-71EC9EE756EB}" type="parTrans" cxnId="{9D658721-EEF5-4799-AB9C-392E79C2A921}">
      <dgm:prSet/>
      <dgm:spPr/>
      <dgm:t>
        <a:bodyPr/>
        <a:lstStyle/>
        <a:p>
          <a:pPr algn="l"/>
          <a:endParaRPr lang="en-AU" sz="1800"/>
        </a:p>
      </dgm:t>
    </dgm:pt>
    <dgm:pt modelId="{2A77A478-1F74-460D-9AB4-A9A48BF4A00A}" type="sibTrans" cxnId="{9D658721-EEF5-4799-AB9C-392E79C2A921}">
      <dgm:prSet/>
      <dgm:spPr/>
      <dgm:t>
        <a:bodyPr/>
        <a:lstStyle/>
        <a:p>
          <a:pPr algn="l"/>
          <a:endParaRPr lang="en-AU" sz="1800"/>
        </a:p>
      </dgm:t>
    </dgm:pt>
    <dgm:pt modelId="{62A0A4EF-6CA9-4665-9F6E-BF9A04E0307C}">
      <dgm:prSet custT="1"/>
      <dgm:spPr/>
      <dgm:t>
        <a:bodyPr/>
        <a:lstStyle/>
        <a:p>
          <a:pPr algn="l"/>
          <a:r>
            <a:rPr lang="en-AU" sz="1800" dirty="0"/>
            <a:t>Organisation code of conduct (harassment, behaviour and discrimination)</a:t>
          </a:r>
        </a:p>
      </dgm:t>
    </dgm:pt>
    <dgm:pt modelId="{20B68481-B752-4450-9889-B5ED3A4926A2}" type="parTrans" cxnId="{44AC6F14-9146-4DD1-A81B-6FE1688C26CA}">
      <dgm:prSet/>
      <dgm:spPr/>
      <dgm:t>
        <a:bodyPr/>
        <a:lstStyle/>
        <a:p>
          <a:pPr algn="l"/>
          <a:endParaRPr lang="en-AU" sz="1800"/>
        </a:p>
      </dgm:t>
    </dgm:pt>
    <dgm:pt modelId="{6B75AC05-CDB4-4235-A581-4AB735711F08}" type="sibTrans" cxnId="{44AC6F14-9146-4DD1-A81B-6FE1688C26CA}">
      <dgm:prSet/>
      <dgm:spPr/>
      <dgm:t>
        <a:bodyPr/>
        <a:lstStyle/>
        <a:p>
          <a:pPr algn="l"/>
          <a:endParaRPr lang="en-AU" sz="1800"/>
        </a:p>
      </dgm:t>
    </dgm:pt>
    <dgm:pt modelId="{7142221F-2FA3-40FF-9D37-0F53BD8AE3C5}">
      <dgm:prSet custT="1"/>
      <dgm:spPr/>
      <dgm:t>
        <a:bodyPr/>
        <a:lstStyle/>
        <a:p>
          <a:pPr algn="l"/>
          <a:r>
            <a:rPr lang="en-AU" sz="1800" dirty="0"/>
            <a:t>Occupational health and safety (OHS)</a:t>
          </a:r>
        </a:p>
      </dgm:t>
    </dgm:pt>
    <dgm:pt modelId="{B2EB7033-5DEF-4865-9081-38ABC94EAA0F}" type="parTrans" cxnId="{57E43BAB-909C-49DB-B4F8-67975B486BCE}">
      <dgm:prSet/>
      <dgm:spPr/>
      <dgm:t>
        <a:bodyPr/>
        <a:lstStyle/>
        <a:p>
          <a:pPr algn="l"/>
          <a:endParaRPr lang="en-AU" sz="1800"/>
        </a:p>
      </dgm:t>
    </dgm:pt>
    <dgm:pt modelId="{1C74B491-1456-47CE-A017-3886D4C43FA5}" type="sibTrans" cxnId="{57E43BAB-909C-49DB-B4F8-67975B486BCE}">
      <dgm:prSet/>
      <dgm:spPr/>
      <dgm:t>
        <a:bodyPr/>
        <a:lstStyle/>
        <a:p>
          <a:pPr algn="l"/>
          <a:endParaRPr lang="en-AU" sz="1800"/>
        </a:p>
      </dgm:t>
    </dgm:pt>
    <dgm:pt modelId="{A9F0A882-97BD-4E1E-A570-B3A3C96F4489}">
      <dgm:prSet custT="1"/>
      <dgm:spPr/>
      <dgm:t>
        <a:bodyPr/>
        <a:lstStyle/>
        <a:p>
          <a:pPr algn="l"/>
          <a:r>
            <a:rPr lang="en-AU" sz="1800" dirty="0"/>
            <a:t>Phone and email protocol</a:t>
          </a:r>
        </a:p>
      </dgm:t>
    </dgm:pt>
    <dgm:pt modelId="{7882A801-6BEE-402A-B8B1-5E7742E6A2B8}" type="parTrans" cxnId="{7D99AD0D-11E6-4D2D-B047-959AA76194E3}">
      <dgm:prSet/>
      <dgm:spPr/>
      <dgm:t>
        <a:bodyPr/>
        <a:lstStyle/>
        <a:p>
          <a:pPr algn="l"/>
          <a:endParaRPr lang="en-AU" sz="1800"/>
        </a:p>
      </dgm:t>
    </dgm:pt>
    <dgm:pt modelId="{134EDF00-CDF6-4C17-9544-8688946CCB67}" type="sibTrans" cxnId="{7D99AD0D-11E6-4D2D-B047-959AA76194E3}">
      <dgm:prSet/>
      <dgm:spPr/>
      <dgm:t>
        <a:bodyPr/>
        <a:lstStyle/>
        <a:p>
          <a:pPr algn="l"/>
          <a:endParaRPr lang="en-AU" sz="1800"/>
        </a:p>
      </dgm:t>
    </dgm:pt>
    <dgm:pt modelId="{F23D98B1-7997-4964-85E5-942B88090504}">
      <dgm:prSet custT="1"/>
      <dgm:spPr/>
      <dgm:t>
        <a:bodyPr/>
        <a:lstStyle/>
        <a:p>
          <a:pPr algn="l"/>
          <a:r>
            <a:rPr lang="en-AU" sz="1800" dirty="0"/>
            <a:t>Recording information</a:t>
          </a:r>
        </a:p>
      </dgm:t>
    </dgm:pt>
    <dgm:pt modelId="{882EF645-3A4F-4B6B-90B0-9E64A69F1116}" type="parTrans" cxnId="{9ED051A1-02F2-4C9E-9420-9D4201F0AB1B}">
      <dgm:prSet/>
      <dgm:spPr/>
      <dgm:t>
        <a:bodyPr/>
        <a:lstStyle/>
        <a:p>
          <a:pPr algn="l"/>
          <a:endParaRPr lang="en-AU" sz="1800"/>
        </a:p>
      </dgm:t>
    </dgm:pt>
    <dgm:pt modelId="{45582749-952E-4560-84E0-1C102CB7740F}" type="sibTrans" cxnId="{9ED051A1-02F2-4C9E-9420-9D4201F0AB1B}">
      <dgm:prSet/>
      <dgm:spPr/>
      <dgm:t>
        <a:bodyPr/>
        <a:lstStyle/>
        <a:p>
          <a:pPr algn="l"/>
          <a:endParaRPr lang="en-AU" sz="1800"/>
        </a:p>
      </dgm:t>
    </dgm:pt>
    <dgm:pt modelId="{5FB7A44E-5251-4335-8A62-638D07415466}">
      <dgm:prSet custT="1"/>
      <dgm:spPr/>
      <dgm:t>
        <a:bodyPr/>
        <a:lstStyle/>
        <a:p>
          <a:pPr algn="l"/>
          <a:r>
            <a:rPr lang="en-AU" sz="1800" dirty="0"/>
            <a:t>Patient confidentiality and privacy procedures</a:t>
          </a:r>
        </a:p>
      </dgm:t>
    </dgm:pt>
    <dgm:pt modelId="{4C55E8A6-BEA5-4A5B-8DF0-34DEA49DEE6E}" type="parTrans" cxnId="{6AFDEB4B-407A-45B8-A776-8DECECDA67A2}">
      <dgm:prSet/>
      <dgm:spPr/>
      <dgm:t>
        <a:bodyPr/>
        <a:lstStyle/>
        <a:p>
          <a:pPr algn="l"/>
          <a:endParaRPr lang="en-AU" sz="1800"/>
        </a:p>
      </dgm:t>
    </dgm:pt>
    <dgm:pt modelId="{359FA246-8F92-4ECC-8E77-1911E9BF69EB}" type="sibTrans" cxnId="{6AFDEB4B-407A-45B8-A776-8DECECDA67A2}">
      <dgm:prSet/>
      <dgm:spPr/>
      <dgm:t>
        <a:bodyPr/>
        <a:lstStyle/>
        <a:p>
          <a:pPr algn="l"/>
          <a:endParaRPr lang="en-AU" sz="1800"/>
        </a:p>
      </dgm:t>
    </dgm:pt>
    <dgm:pt modelId="{1FFE6EA7-5587-433C-933F-28CA102DC18F}" type="pres">
      <dgm:prSet presAssocID="{45728277-097C-4661-A14D-EC9AC7CDE206}" presName="linearFlow" presStyleCnt="0">
        <dgm:presLayoutVars>
          <dgm:dir/>
          <dgm:resizeHandles val="exact"/>
        </dgm:presLayoutVars>
      </dgm:prSet>
      <dgm:spPr/>
    </dgm:pt>
    <dgm:pt modelId="{FBFE9D06-6785-4BED-9630-D3215D15C5EF}" type="pres">
      <dgm:prSet presAssocID="{8539CFD4-913A-44B9-9723-81AA205A692E}" presName="composite" presStyleCnt="0"/>
      <dgm:spPr/>
    </dgm:pt>
    <dgm:pt modelId="{8F85E28C-5740-470D-B499-BFED218B5383}" type="pres">
      <dgm:prSet presAssocID="{8539CFD4-913A-44B9-9723-81AA205A692E}" presName="imgShp" presStyleLbl="fgImgPlace1" presStyleIdx="0"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431174AD-E4E6-470A-8B07-DE5EDA369BF5}" type="pres">
      <dgm:prSet presAssocID="{8539CFD4-913A-44B9-9723-81AA205A692E}" presName="txShp" presStyleLbl="node1" presStyleIdx="0" presStyleCnt="10">
        <dgm:presLayoutVars>
          <dgm:bulletEnabled val="1"/>
        </dgm:presLayoutVars>
      </dgm:prSet>
      <dgm:spPr/>
    </dgm:pt>
    <dgm:pt modelId="{409B6218-0C51-4DB3-823C-4B4CA431E4E2}" type="pres">
      <dgm:prSet presAssocID="{434A0D2C-6172-4250-A664-BFE5455B5328}" presName="spacing" presStyleCnt="0"/>
      <dgm:spPr/>
    </dgm:pt>
    <dgm:pt modelId="{E00C4CBF-F0FC-475C-B4D9-69C657FFF39B}" type="pres">
      <dgm:prSet presAssocID="{7399722A-A11F-425C-BF44-3F393397EEAD}" presName="composite" presStyleCnt="0"/>
      <dgm:spPr/>
    </dgm:pt>
    <dgm:pt modelId="{DAA3267F-D46E-48CA-B048-47823F342273}" type="pres">
      <dgm:prSet presAssocID="{7399722A-A11F-425C-BF44-3F393397EEAD}" presName="imgShp" presStyleLbl="fgImgPlace1" presStyleIdx="1"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1FF44E27-5A9C-4724-B5F3-C33E9DE8DA8F}" type="pres">
      <dgm:prSet presAssocID="{7399722A-A11F-425C-BF44-3F393397EEAD}" presName="txShp" presStyleLbl="node1" presStyleIdx="1" presStyleCnt="10">
        <dgm:presLayoutVars>
          <dgm:bulletEnabled val="1"/>
        </dgm:presLayoutVars>
      </dgm:prSet>
      <dgm:spPr/>
    </dgm:pt>
    <dgm:pt modelId="{E7B6EE59-3594-47B5-8058-2DDCD6F9EDE1}" type="pres">
      <dgm:prSet presAssocID="{A4E8CD6E-24B4-4EBA-A934-868732D0C80F}" presName="spacing" presStyleCnt="0"/>
      <dgm:spPr/>
    </dgm:pt>
    <dgm:pt modelId="{0864A9EC-2D7E-46E7-9BC0-122B90ECFB8B}" type="pres">
      <dgm:prSet presAssocID="{FE3E5753-4EE5-4926-8493-2EDEAF826BBF}" presName="composite" presStyleCnt="0"/>
      <dgm:spPr/>
    </dgm:pt>
    <dgm:pt modelId="{5326EE7B-6CAC-4DE7-B85E-22806C645D2A}" type="pres">
      <dgm:prSet presAssocID="{FE3E5753-4EE5-4926-8493-2EDEAF826BBF}" presName="imgShp" presStyleLbl="fgImgPlace1" presStyleIdx="2"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CF22EAA2-CD41-475E-9554-FE0C63A27397}" type="pres">
      <dgm:prSet presAssocID="{FE3E5753-4EE5-4926-8493-2EDEAF826BBF}" presName="txShp" presStyleLbl="node1" presStyleIdx="2" presStyleCnt="10">
        <dgm:presLayoutVars>
          <dgm:bulletEnabled val="1"/>
        </dgm:presLayoutVars>
      </dgm:prSet>
      <dgm:spPr/>
    </dgm:pt>
    <dgm:pt modelId="{95D1BB9B-883A-457E-9B7F-A66F38F10126}" type="pres">
      <dgm:prSet presAssocID="{D346DF7B-5BFF-4BDA-A3A2-7DD0C69F3EBE}" presName="spacing" presStyleCnt="0"/>
      <dgm:spPr/>
    </dgm:pt>
    <dgm:pt modelId="{0A940A8B-D07A-41CA-B8EE-F4382D6CDA39}" type="pres">
      <dgm:prSet presAssocID="{FC25F8B8-D048-4111-985C-5D47CCC842DB}" presName="composite" presStyleCnt="0"/>
      <dgm:spPr/>
    </dgm:pt>
    <dgm:pt modelId="{9274419C-48A2-4F3D-900F-8A518AC9B224}" type="pres">
      <dgm:prSet presAssocID="{FC25F8B8-D048-4111-985C-5D47CCC842DB}" presName="imgShp" presStyleLbl="fgImgPlace1" presStyleIdx="3"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3B3B76B8-6016-4BB1-A4CA-122B85435A65}" type="pres">
      <dgm:prSet presAssocID="{FC25F8B8-D048-4111-985C-5D47CCC842DB}" presName="txShp" presStyleLbl="node1" presStyleIdx="3" presStyleCnt="10">
        <dgm:presLayoutVars>
          <dgm:bulletEnabled val="1"/>
        </dgm:presLayoutVars>
      </dgm:prSet>
      <dgm:spPr/>
    </dgm:pt>
    <dgm:pt modelId="{D764415A-0989-460A-AF9F-F5932485F696}" type="pres">
      <dgm:prSet presAssocID="{968F0F3F-239C-4424-933F-C4117F86D726}" presName="spacing" presStyleCnt="0"/>
      <dgm:spPr/>
    </dgm:pt>
    <dgm:pt modelId="{265F64B4-04BF-49C4-856F-1F6A3EF8DEE0}" type="pres">
      <dgm:prSet presAssocID="{323DFB5E-9F34-43FA-A412-16BBB99B24AC}" presName="composite" presStyleCnt="0"/>
      <dgm:spPr/>
    </dgm:pt>
    <dgm:pt modelId="{8A469BED-EDA1-4BFC-BE86-B3E8CB3457C5}" type="pres">
      <dgm:prSet presAssocID="{323DFB5E-9F34-43FA-A412-16BBB99B24AC}" presName="imgShp" presStyleLbl="fgImgPlace1" presStyleIdx="4"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1DA39B81-7797-4250-B7BE-E0B8293AA31A}" type="pres">
      <dgm:prSet presAssocID="{323DFB5E-9F34-43FA-A412-16BBB99B24AC}" presName="txShp" presStyleLbl="node1" presStyleIdx="4" presStyleCnt="10">
        <dgm:presLayoutVars>
          <dgm:bulletEnabled val="1"/>
        </dgm:presLayoutVars>
      </dgm:prSet>
      <dgm:spPr/>
    </dgm:pt>
    <dgm:pt modelId="{75411F92-6F3E-4BD3-AAB6-009E504E6116}" type="pres">
      <dgm:prSet presAssocID="{2A77A478-1F74-460D-9AB4-A9A48BF4A00A}" presName="spacing" presStyleCnt="0"/>
      <dgm:spPr/>
    </dgm:pt>
    <dgm:pt modelId="{B929EB22-F932-440C-A22D-820B0B340804}" type="pres">
      <dgm:prSet presAssocID="{62A0A4EF-6CA9-4665-9F6E-BF9A04E0307C}" presName="composite" presStyleCnt="0"/>
      <dgm:spPr/>
    </dgm:pt>
    <dgm:pt modelId="{E9FF6901-A3D2-4CAB-BD5A-313F55CF5908}" type="pres">
      <dgm:prSet presAssocID="{62A0A4EF-6CA9-4665-9F6E-BF9A04E0307C}" presName="imgShp" presStyleLbl="fgImgPlace1" presStyleIdx="5"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B045508E-2EB7-4904-A071-71C655FA74D4}" type="pres">
      <dgm:prSet presAssocID="{62A0A4EF-6CA9-4665-9F6E-BF9A04E0307C}" presName="txShp" presStyleLbl="node1" presStyleIdx="5" presStyleCnt="10">
        <dgm:presLayoutVars>
          <dgm:bulletEnabled val="1"/>
        </dgm:presLayoutVars>
      </dgm:prSet>
      <dgm:spPr/>
    </dgm:pt>
    <dgm:pt modelId="{1CFABF77-7D17-4FD2-8EAB-FB18DCCECE05}" type="pres">
      <dgm:prSet presAssocID="{6B75AC05-CDB4-4235-A581-4AB735711F08}" presName="spacing" presStyleCnt="0"/>
      <dgm:spPr/>
    </dgm:pt>
    <dgm:pt modelId="{1514E161-732A-4DD5-ACC7-713ACF204939}" type="pres">
      <dgm:prSet presAssocID="{7142221F-2FA3-40FF-9D37-0F53BD8AE3C5}" presName="composite" presStyleCnt="0"/>
      <dgm:spPr/>
    </dgm:pt>
    <dgm:pt modelId="{4AFF2A85-62BF-4326-8079-F0BE8B418567}" type="pres">
      <dgm:prSet presAssocID="{7142221F-2FA3-40FF-9D37-0F53BD8AE3C5}" presName="imgShp" presStyleLbl="fgImgPlace1" presStyleIdx="6"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ED1B4A0F-12F6-4C58-88BD-81CA3FA534B0}" type="pres">
      <dgm:prSet presAssocID="{7142221F-2FA3-40FF-9D37-0F53BD8AE3C5}" presName="txShp" presStyleLbl="node1" presStyleIdx="6" presStyleCnt="10">
        <dgm:presLayoutVars>
          <dgm:bulletEnabled val="1"/>
        </dgm:presLayoutVars>
      </dgm:prSet>
      <dgm:spPr/>
    </dgm:pt>
    <dgm:pt modelId="{966CB0B2-470D-4805-8541-0B323333D5EA}" type="pres">
      <dgm:prSet presAssocID="{1C74B491-1456-47CE-A017-3886D4C43FA5}" presName="spacing" presStyleCnt="0"/>
      <dgm:spPr/>
    </dgm:pt>
    <dgm:pt modelId="{7E92443B-B851-4487-AC36-5297F1B910F4}" type="pres">
      <dgm:prSet presAssocID="{A9F0A882-97BD-4E1E-A570-B3A3C96F4489}" presName="composite" presStyleCnt="0"/>
      <dgm:spPr/>
    </dgm:pt>
    <dgm:pt modelId="{C5769233-DD28-407A-89AF-3CB0BC90503A}" type="pres">
      <dgm:prSet presAssocID="{A9F0A882-97BD-4E1E-A570-B3A3C96F4489}" presName="imgShp" presStyleLbl="fgImgPlace1" presStyleIdx="7"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FA0AD716-0D98-4F17-ABB1-68D549C495D8}" type="pres">
      <dgm:prSet presAssocID="{A9F0A882-97BD-4E1E-A570-B3A3C96F4489}" presName="txShp" presStyleLbl="node1" presStyleIdx="7" presStyleCnt="10">
        <dgm:presLayoutVars>
          <dgm:bulletEnabled val="1"/>
        </dgm:presLayoutVars>
      </dgm:prSet>
      <dgm:spPr/>
    </dgm:pt>
    <dgm:pt modelId="{7DADA6DE-447F-4EB3-A378-5FF1EB280FA7}" type="pres">
      <dgm:prSet presAssocID="{134EDF00-CDF6-4C17-9544-8688946CCB67}" presName="spacing" presStyleCnt="0"/>
      <dgm:spPr/>
    </dgm:pt>
    <dgm:pt modelId="{1FFB7957-56FB-45C3-9173-19A7AD832D66}" type="pres">
      <dgm:prSet presAssocID="{F23D98B1-7997-4964-85E5-942B88090504}" presName="composite" presStyleCnt="0"/>
      <dgm:spPr/>
    </dgm:pt>
    <dgm:pt modelId="{A8BBB369-239A-4A76-AF7F-ADA2642880C8}" type="pres">
      <dgm:prSet presAssocID="{F23D98B1-7997-4964-85E5-942B88090504}" presName="imgShp" presStyleLbl="fgImgPlace1" presStyleIdx="8"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909DDEDC-A32F-4BC4-8F17-46D78FECEE12}" type="pres">
      <dgm:prSet presAssocID="{F23D98B1-7997-4964-85E5-942B88090504}" presName="txShp" presStyleLbl="node1" presStyleIdx="8" presStyleCnt="10">
        <dgm:presLayoutVars>
          <dgm:bulletEnabled val="1"/>
        </dgm:presLayoutVars>
      </dgm:prSet>
      <dgm:spPr/>
    </dgm:pt>
    <dgm:pt modelId="{72538B06-EB46-4303-91A4-BB1EBCC4D9F2}" type="pres">
      <dgm:prSet presAssocID="{45582749-952E-4560-84E0-1C102CB7740F}" presName="spacing" presStyleCnt="0"/>
      <dgm:spPr/>
    </dgm:pt>
    <dgm:pt modelId="{1A0925A5-6F5C-40AC-8BC3-B78586E2C37D}" type="pres">
      <dgm:prSet presAssocID="{5FB7A44E-5251-4335-8A62-638D07415466}" presName="composite" presStyleCnt="0"/>
      <dgm:spPr/>
    </dgm:pt>
    <dgm:pt modelId="{DBEFC736-AF8F-4C00-ACCD-AA4CFC81741A}" type="pres">
      <dgm:prSet presAssocID="{5FB7A44E-5251-4335-8A62-638D07415466}" presName="imgShp" presStyleLbl="fgImgPlace1" presStyleIdx="9" presStyleCnt="1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perclip"/>
        </a:ext>
      </dgm:extLst>
    </dgm:pt>
    <dgm:pt modelId="{A67E98C6-CF16-4BE6-BAD1-8615B5673C7E}" type="pres">
      <dgm:prSet presAssocID="{5FB7A44E-5251-4335-8A62-638D07415466}" presName="txShp" presStyleLbl="node1" presStyleIdx="9" presStyleCnt="10">
        <dgm:presLayoutVars>
          <dgm:bulletEnabled val="1"/>
        </dgm:presLayoutVars>
      </dgm:prSet>
      <dgm:spPr/>
    </dgm:pt>
  </dgm:ptLst>
  <dgm:cxnLst>
    <dgm:cxn modelId="{CF159C0A-D8D9-49DA-B644-7F1AFEA52CA8}" type="presOf" srcId="{5FB7A44E-5251-4335-8A62-638D07415466}" destId="{A67E98C6-CF16-4BE6-BAD1-8615B5673C7E}" srcOrd="0" destOrd="0" presId="urn:microsoft.com/office/officeart/2005/8/layout/vList3"/>
    <dgm:cxn modelId="{7D99AD0D-11E6-4D2D-B047-959AA76194E3}" srcId="{45728277-097C-4661-A14D-EC9AC7CDE206}" destId="{A9F0A882-97BD-4E1E-A570-B3A3C96F4489}" srcOrd="7" destOrd="0" parTransId="{7882A801-6BEE-402A-B8B1-5E7742E6A2B8}" sibTransId="{134EDF00-CDF6-4C17-9544-8688946CCB67}"/>
    <dgm:cxn modelId="{44AC6F14-9146-4DD1-A81B-6FE1688C26CA}" srcId="{45728277-097C-4661-A14D-EC9AC7CDE206}" destId="{62A0A4EF-6CA9-4665-9F6E-BF9A04E0307C}" srcOrd="5" destOrd="0" parTransId="{20B68481-B752-4450-9889-B5ED3A4926A2}" sibTransId="{6B75AC05-CDB4-4235-A581-4AB735711F08}"/>
    <dgm:cxn modelId="{9D658721-EEF5-4799-AB9C-392E79C2A921}" srcId="{45728277-097C-4661-A14D-EC9AC7CDE206}" destId="{323DFB5E-9F34-43FA-A412-16BBB99B24AC}" srcOrd="4" destOrd="0" parTransId="{7C2E51C4-04A7-4FA0-8E29-71EC9EE756EB}" sibTransId="{2A77A478-1F74-460D-9AB4-A9A48BF4A00A}"/>
    <dgm:cxn modelId="{DCA7EC25-FEAA-4B10-9E91-F270AA4B0221}" srcId="{45728277-097C-4661-A14D-EC9AC7CDE206}" destId="{FE3E5753-4EE5-4926-8493-2EDEAF826BBF}" srcOrd="2" destOrd="0" parTransId="{B2DEC973-7067-4DC1-8B25-E896E93BAFC7}" sibTransId="{D346DF7B-5BFF-4BDA-A3A2-7DD0C69F3EBE}"/>
    <dgm:cxn modelId="{F4938C37-4A10-4A18-8CE4-32FBB5246D43}" type="presOf" srcId="{A9F0A882-97BD-4E1E-A570-B3A3C96F4489}" destId="{FA0AD716-0D98-4F17-ABB1-68D549C495D8}" srcOrd="0" destOrd="0" presId="urn:microsoft.com/office/officeart/2005/8/layout/vList3"/>
    <dgm:cxn modelId="{D2EF713A-834C-49EF-A467-91699A90300B}" srcId="{45728277-097C-4661-A14D-EC9AC7CDE206}" destId="{8539CFD4-913A-44B9-9723-81AA205A692E}" srcOrd="0" destOrd="0" parTransId="{93A788E2-2E81-4C37-8A5A-A8F8314523B9}" sibTransId="{434A0D2C-6172-4250-A664-BFE5455B5328}"/>
    <dgm:cxn modelId="{E195AC3E-0296-4BE7-B168-A355C7F1EF92}" srcId="{45728277-097C-4661-A14D-EC9AC7CDE206}" destId="{7399722A-A11F-425C-BF44-3F393397EEAD}" srcOrd="1" destOrd="0" parTransId="{BB749881-F2A7-491C-BA7E-4C12DDBF65B4}" sibTransId="{A4E8CD6E-24B4-4EBA-A934-868732D0C80F}"/>
    <dgm:cxn modelId="{6AFDEB4B-407A-45B8-A776-8DECECDA67A2}" srcId="{45728277-097C-4661-A14D-EC9AC7CDE206}" destId="{5FB7A44E-5251-4335-8A62-638D07415466}" srcOrd="9" destOrd="0" parTransId="{4C55E8A6-BEA5-4A5B-8DF0-34DEA49DEE6E}" sibTransId="{359FA246-8F92-4ECC-8E77-1911E9BF69EB}"/>
    <dgm:cxn modelId="{7F46FE52-A7E3-412D-93A0-0FE4B5C1D423}" type="presOf" srcId="{62A0A4EF-6CA9-4665-9F6E-BF9A04E0307C}" destId="{B045508E-2EB7-4904-A071-71C655FA74D4}" srcOrd="0" destOrd="0" presId="urn:microsoft.com/office/officeart/2005/8/layout/vList3"/>
    <dgm:cxn modelId="{966C2389-964F-4EE1-88B8-F046BF8C234E}" type="presOf" srcId="{8539CFD4-913A-44B9-9723-81AA205A692E}" destId="{431174AD-E4E6-470A-8B07-DE5EDA369BF5}" srcOrd="0" destOrd="0" presId="urn:microsoft.com/office/officeart/2005/8/layout/vList3"/>
    <dgm:cxn modelId="{EEE0688E-C3A6-4172-A2E7-A5AA75A2BFC0}" type="presOf" srcId="{7142221F-2FA3-40FF-9D37-0F53BD8AE3C5}" destId="{ED1B4A0F-12F6-4C58-88BD-81CA3FA534B0}" srcOrd="0" destOrd="0" presId="urn:microsoft.com/office/officeart/2005/8/layout/vList3"/>
    <dgm:cxn modelId="{9ED051A1-02F2-4C9E-9420-9D4201F0AB1B}" srcId="{45728277-097C-4661-A14D-EC9AC7CDE206}" destId="{F23D98B1-7997-4964-85E5-942B88090504}" srcOrd="8" destOrd="0" parTransId="{882EF645-3A4F-4B6B-90B0-9E64A69F1116}" sibTransId="{45582749-952E-4560-84E0-1C102CB7740F}"/>
    <dgm:cxn modelId="{CFA772A1-C679-437B-8D81-EA2B5F173925}" type="presOf" srcId="{FC25F8B8-D048-4111-985C-5D47CCC842DB}" destId="{3B3B76B8-6016-4BB1-A4CA-122B85435A65}" srcOrd="0" destOrd="0" presId="urn:microsoft.com/office/officeart/2005/8/layout/vList3"/>
    <dgm:cxn modelId="{57E43BAB-909C-49DB-B4F8-67975B486BCE}" srcId="{45728277-097C-4661-A14D-EC9AC7CDE206}" destId="{7142221F-2FA3-40FF-9D37-0F53BD8AE3C5}" srcOrd="6" destOrd="0" parTransId="{B2EB7033-5DEF-4865-9081-38ABC94EAA0F}" sibTransId="{1C74B491-1456-47CE-A017-3886D4C43FA5}"/>
    <dgm:cxn modelId="{C20081C3-0CB6-46E0-87BB-3EBE9BD86656}" type="presOf" srcId="{323DFB5E-9F34-43FA-A412-16BBB99B24AC}" destId="{1DA39B81-7797-4250-B7BE-E0B8293AA31A}" srcOrd="0" destOrd="0" presId="urn:microsoft.com/office/officeart/2005/8/layout/vList3"/>
    <dgm:cxn modelId="{C484D2CD-5E84-413F-A519-0A49134637D5}" type="presOf" srcId="{45728277-097C-4661-A14D-EC9AC7CDE206}" destId="{1FFE6EA7-5587-433C-933F-28CA102DC18F}" srcOrd="0" destOrd="0" presId="urn:microsoft.com/office/officeart/2005/8/layout/vList3"/>
    <dgm:cxn modelId="{BEADC3EA-3F71-42AD-84DA-320098C81608}" srcId="{45728277-097C-4661-A14D-EC9AC7CDE206}" destId="{FC25F8B8-D048-4111-985C-5D47CCC842DB}" srcOrd="3" destOrd="0" parTransId="{2BAA0153-077E-4341-B971-BFF84C21BD44}" sibTransId="{968F0F3F-239C-4424-933F-C4117F86D726}"/>
    <dgm:cxn modelId="{1BCEEBF1-07BC-4C54-AA54-9EB4B39556E8}" type="presOf" srcId="{F23D98B1-7997-4964-85E5-942B88090504}" destId="{909DDEDC-A32F-4BC4-8F17-46D78FECEE12}" srcOrd="0" destOrd="0" presId="urn:microsoft.com/office/officeart/2005/8/layout/vList3"/>
    <dgm:cxn modelId="{6439CFF6-323C-4A64-97F1-4E69188C3E60}" type="presOf" srcId="{7399722A-A11F-425C-BF44-3F393397EEAD}" destId="{1FF44E27-5A9C-4724-B5F3-C33E9DE8DA8F}" srcOrd="0" destOrd="0" presId="urn:microsoft.com/office/officeart/2005/8/layout/vList3"/>
    <dgm:cxn modelId="{C3FC41FE-D588-46E4-A64D-2B4DB05E7284}" type="presOf" srcId="{FE3E5753-4EE5-4926-8493-2EDEAF826BBF}" destId="{CF22EAA2-CD41-475E-9554-FE0C63A27397}" srcOrd="0" destOrd="0" presId="urn:microsoft.com/office/officeart/2005/8/layout/vList3"/>
    <dgm:cxn modelId="{1A5C12D6-7F89-412C-A38B-CB2902BE795E}" type="presParOf" srcId="{1FFE6EA7-5587-433C-933F-28CA102DC18F}" destId="{FBFE9D06-6785-4BED-9630-D3215D15C5EF}" srcOrd="0" destOrd="0" presId="urn:microsoft.com/office/officeart/2005/8/layout/vList3"/>
    <dgm:cxn modelId="{22D3846F-44A7-43C7-9FDD-87859CC00CB8}" type="presParOf" srcId="{FBFE9D06-6785-4BED-9630-D3215D15C5EF}" destId="{8F85E28C-5740-470D-B499-BFED218B5383}" srcOrd="0" destOrd="0" presId="urn:microsoft.com/office/officeart/2005/8/layout/vList3"/>
    <dgm:cxn modelId="{0A681E8D-F294-4FDE-AC26-FA3E1BF4F417}" type="presParOf" srcId="{FBFE9D06-6785-4BED-9630-D3215D15C5EF}" destId="{431174AD-E4E6-470A-8B07-DE5EDA369BF5}" srcOrd="1" destOrd="0" presId="urn:microsoft.com/office/officeart/2005/8/layout/vList3"/>
    <dgm:cxn modelId="{450C880B-E32A-4337-9072-5CC89858AAD6}" type="presParOf" srcId="{1FFE6EA7-5587-433C-933F-28CA102DC18F}" destId="{409B6218-0C51-4DB3-823C-4B4CA431E4E2}" srcOrd="1" destOrd="0" presId="urn:microsoft.com/office/officeart/2005/8/layout/vList3"/>
    <dgm:cxn modelId="{0AA32D0F-CFA0-423E-9D9F-430EBAFBF183}" type="presParOf" srcId="{1FFE6EA7-5587-433C-933F-28CA102DC18F}" destId="{E00C4CBF-F0FC-475C-B4D9-69C657FFF39B}" srcOrd="2" destOrd="0" presId="urn:microsoft.com/office/officeart/2005/8/layout/vList3"/>
    <dgm:cxn modelId="{D04E81C3-0327-4CCF-8FAD-3B0E188B8740}" type="presParOf" srcId="{E00C4CBF-F0FC-475C-B4D9-69C657FFF39B}" destId="{DAA3267F-D46E-48CA-B048-47823F342273}" srcOrd="0" destOrd="0" presId="urn:microsoft.com/office/officeart/2005/8/layout/vList3"/>
    <dgm:cxn modelId="{750C713E-9BA6-443A-8E67-2DE178038DF9}" type="presParOf" srcId="{E00C4CBF-F0FC-475C-B4D9-69C657FFF39B}" destId="{1FF44E27-5A9C-4724-B5F3-C33E9DE8DA8F}" srcOrd="1" destOrd="0" presId="urn:microsoft.com/office/officeart/2005/8/layout/vList3"/>
    <dgm:cxn modelId="{D4FBE242-878B-4DE1-A607-44A790C2B73D}" type="presParOf" srcId="{1FFE6EA7-5587-433C-933F-28CA102DC18F}" destId="{E7B6EE59-3594-47B5-8058-2DDCD6F9EDE1}" srcOrd="3" destOrd="0" presId="urn:microsoft.com/office/officeart/2005/8/layout/vList3"/>
    <dgm:cxn modelId="{970939A0-1893-4888-8E6E-C92181C27CC9}" type="presParOf" srcId="{1FFE6EA7-5587-433C-933F-28CA102DC18F}" destId="{0864A9EC-2D7E-46E7-9BC0-122B90ECFB8B}" srcOrd="4" destOrd="0" presId="urn:microsoft.com/office/officeart/2005/8/layout/vList3"/>
    <dgm:cxn modelId="{512C2C3C-E03A-4FCD-9551-31961B2E3BC8}" type="presParOf" srcId="{0864A9EC-2D7E-46E7-9BC0-122B90ECFB8B}" destId="{5326EE7B-6CAC-4DE7-B85E-22806C645D2A}" srcOrd="0" destOrd="0" presId="urn:microsoft.com/office/officeart/2005/8/layout/vList3"/>
    <dgm:cxn modelId="{6CEE2557-5868-4544-94B3-1DC1B62C2220}" type="presParOf" srcId="{0864A9EC-2D7E-46E7-9BC0-122B90ECFB8B}" destId="{CF22EAA2-CD41-475E-9554-FE0C63A27397}" srcOrd="1" destOrd="0" presId="urn:microsoft.com/office/officeart/2005/8/layout/vList3"/>
    <dgm:cxn modelId="{381C3B2F-DA6C-4F18-8A27-C2008B834970}" type="presParOf" srcId="{1FFE6EA7-5587-433C-933F-28CA102DC18F}" destId="{95D1BB9B-883A-457E-9B7F-A66F38F10126}" srcOrd="5" destOrd="0" presId="urn:microsoft.com/office/officeart/2005/8/layout/vList3"/>
    <dgm:cxn modelId="{2B1B68CD-691D-4126-9379-5AB3A1CD0C3E}" type="presParOf" srcId="{1FFE6EA7-5587-433C-933F-28CA102DC18F}" destId="{0A940A8B-D07A-41CA-B8EE-F4382D6CDA39}" srcOrd="6" destOrd="0" presId="urn:microsoft.com/office/officeart/2005/8/layout/vList3"/>
    <dgm:cxn modelId="{0A990A54-83B6-4AFE-81ED-2BE3EB299380}" type="presParOf" srcId="{0A940A8B-D07A-41CA-B8EE-F4382D6CDA39}" destId="{9274419C-48A2-4F3D-900F-8A518AC9B224}" srcOrd="0" destOrd="0" presId="urn:microsoft.com/office/officeart/2005/8/layout/vList3"/>
    <dgm:cxn modelId="{6CAEC551-339C-4AD2-AAD7-28D6AB7335E9}" type="presParOf" srcId="{0A940A8B-D07A-41CA-B8EE-F4382D6CDA39}" destId="{3B3B76B8-6016-4BB1-A4CA-122B85435A65}" srcOrd="1" destOrd="0" presId="urn:microsoft.com/office/officeart/2005/8/layout/vList3"/>
    <dgm:cxn modelId="{4F9094F6-ED6A-4940-8E4F-02CC1F7369C5}" type="presParOf" srcId="{1FFE6EA7-5587-433C-933F-28CA102DC18F}" destId="{D764415A-0989-460A-AF9F-F5932485F696}" srcOrd="7" destOrd="0" presId="urn:microsoft.com/office/officeart/2005/8/layout/vList3"/>
    <dgm:cxn modelId="{1C4DC0C3-D156-418D-B591-D372B9377595}" type="presParOf" srcId="{1FFE6EA7-5587-433C-933F-28CA102DC18F}" destId="{265F64B4-04BF-49C4-856F-1F6A3EF8DEE0}" srcOrd="8" destOrd="0" presId="urn:microsoft.com/office/officeart/2005/8/layout/vList3"/>
    <dgm:cxn modelId="{02F77132-82FE-4C57-B117-2AC7D49AE587}" type="presParOf" srcId="{265F64B4-04BF-49C4-856F-1F6A3EF8DEE0}" destId="{8A469BED-EDA1-4BFC-BE86-B3E8CB3457C5}" srcOrd="0" destOrd="0" presId="urn:microsoft.com/office/officeart/2005/8/layout/vList3"/>
    <dgm:cxn modelId="{C64850B7-B1C9-4EC4-A42C-FBB6F80C2E89}" type="presParOf" srcId="{265F64B4-04BF-49C4-856F-1F6A3EF8DEE0}" destId="{1DA39B81-7797-4250-B7BE-E0B8293AA31A}" srcOrd="1" destOrd="0" presId="urn:microsoft.com/office/officeart/2005/8/layout/vList3"/>
    <dgm:cxn modelId="{69D3BA53-AB4D-4938-A427-19C29C5FCD39}" type="presParOf" srcId="{1FFE6EA7-5587-433C-933F-28CA102DC18F}" destId="{75411F92-6F3E-4BD3-AAB6-009E504E6116}" srcOrd="9" destOrd="0" presId="urn:microsoft.com/office/officeart/2005/8/layout/vList3"/>
    <dgm:cxn modelId="{0352AB1C-7B76-4491-AED9-FEDAB51FCCD6}" type="presParOf" srcId="{1FFE6EA7-5587-433C-933F-28CA102DC18F}" destId="{B929EB22-F932-440C-A22D-820B0B340804}" srcOrd="10" destOrd="0" presId="urn:microsoft.com/office/officeart/2005/8/layout/vList3"/>
    <dgm:cxn modelId="{F77CD96A-4B1E-46E9-8A44-750B556156A8}" type="presParOf" srcId="{B929EB22-F932-440C-A22D-820B0B340804}" destId="{E9FF6901-A3D2-4CAB-BD5A-313F55CF5908}" srcOrd="0" destOrd="0" presId="urn:microsoft.com/office/officeart/2005/8/layout/vList3"/>
    <dgm:cxn modelId="{B17CE884-24D3-4224-85EC-C1AF5B7B542D}" type="presParOf" srcId="{B929EB22-F932-440C-A22D-820B0B340804}" destId="{B045508E-2EB7-4904-A071-71C655FA74D4}" srcOrd="1" destOrd="0" presId="urn:microsoft.com/office/officeart/2005/8/layout/vList3"/>
    <dgm:cxn modelId="{7A21351B-2B72-4EBF-9FC0-1B2A9825A65E}" type="presParOf" srcId="{1FFE6EA7-5587-433C-933F-28CA102DC18F}" destId="{1CFABF77-7D17-4FD2-8EAB-FB18DCCECE05}" srcOrd="11" destOrd="0" presId="urn:microsoft.com/office/officeart/2005/8/layout/vList3"/>
    <dgm:cxn modelId="{A0714D2D-B13B-4232-9A3C-914D9727D8AE}" type="presParOf" srcId="{1FFE6EA7-5587-433C-933F-28CA102DC18F}" destId="{1514E161-732A-4DD5-ACC7-713ACF204939}" srcOrd="12" destOrd="0" presId="urn:microsoft.com/office/officeart/2005/8/layout/vList3"/>
    <dgm:cxn modelId="{92340EAA-1F5B-4F97-987C-AF6BD6F65C63}" type="presParOf" srcId="{1514E161-732A-4DD5-ACC7-713ACF204939}" destId="{4AFF2A85-62BF-4326-8079-F0BE8B418567}" srcOrd="0" destOrd="0" presId="urn:microsoft.com/office/officeart/2005/8/layout/vList3"/>
    <dgm:cxn modelId="{1B12B496-6F42-48FF-A30A-78891421617B}" type="presParOf" srcId="{1514E161-732A-4DD5-ACC7-713ACF204939}" destId="{ED1B4A0F-12F6-4C58-88BD-81CA3FA534B0}" srcOrd="1" destOrd="0" presId="urn:microsoft.com/office/officeart/2005/8/layout/vList3"/>
    <dgm:cxn modelId="{A4F8A7F6-AA96-45A4-9EB6-892799A155BC}" type="presParOf" srcId="{1FFE6EA7-5587-433C-933F-28CA102DC18F}" destId="{966CB0B2-470D-4805-8541-0B323333D5EA}" srcOrd="13" destOrd="0" presId="urn:microsoft.com/office/officeart/2005/8/layout/vList3"/>
    <dgm:cxn modelId="{CD28764E-069C-41FF-9214-C9CDAD0B79CB}" type="presParOf" srcId="{1FFE6EA7-5587-433C-933F-28CA102DC18F}" destId="{7E92443B-B851-4487-AC36-5297F1B910F4}" srcOrd="14" destOrd="0" presId="urn:microsoft.com/office/officeart/2005/8/layout/vList3"/>
    <dgm:cxn modelId="{3A2575DE-2B7B-486A-B071-DE92A95A367C}" type="presParOf" srcId="{7E92443B-B851-4487-AC36-5297F1B910F4}" destId="{C5769233-DD28-407A-89AF-3CB0BC90503A}" srcOrd="0" destOrd="0" presId="urn:microsoft.com/office/officeart/2005/8/layout/vList3"/>
    <dgm:cxn modelId="{C40B8A9B-8A07-43D9-9F18-BBF3FF3E45BF}" type="presParOf" srcId="{7E92443B-B851-4487-AC36-5297F1B910F4}" destId="{FA0AD716-0D98-4F17-ABB1-68D549C495D8}" srcOrd="1" destOrd="0" presId="urn:microsoft.com/office/officeart/2005/8/layout/vList3"/>
    <dgm:cxn modelId="{0A0F13CA-39F0-4E5D-85F1-60E8555F6BA3}" type="presParOf" srcId="{1FFE6EA7-5587-433C-933F-28CA102DC18F}" destId="{7DADA6DE-447F-4EB3-A378-5FF1EB280FA7}" srcOrd="15" destOrd="0" presId="urn:microsoft.com/office/officeart/2005/8/layout/vList3"/>
    <dgm:cxn modelId="{82A4C20E-EA0A-4E19-B165-AA14A4EDD70E}" type="presParOf" srcId="{1FFE6EA7-5587-433C-933F-28CA102DC18F}" destId="{1FFB7957-56FB-45C3-9173-19A7AD832D66}" srcOrd="16" destOrd="0" presId="urn:microsoft.com/office/officeart/2005/8/layout/vList3"/>
    <dgm:cxn modelId="{0DC3D067-8BF7-4560-839E-4DC4F95DF604}" type="presParOf" srcId="{1FFB7957-56FB-45C3-9173-19A7AD832D66}" destId="{A8BBB369-239A-4A76-AF7F-ADA2642880C8}" srcOrd="0" destOrd="0" presId="urn:microsoft.com/office/officeart/2005/8/layout/vList3"/>
    <dgm:cxn modelId="{C7A2CDD4-B5EE-4E89-A9E8-26A57810FE22}" type="presParOf" srcId="{1FFB7957-56FB-45C3-9173-19A7AD832D66}" destId="{909DDEDC-A32F-4BC4-8F17-46D78FECEE12}" srcOrd="1" destOrd="0" presId="urn:microsoft.com/office/officeart/2005/8/layout/vList3"/>
    <dgm:cxn modelId="{ABBE58DE-5081-417B-9E7F-33FE39294889}" type="presParOf" srcId="{1FFE6EA7-5587-433C-933F-28CA102DC18F}" destId="{72538B06-EB46-4303-91A4-BB1EBCC4D9F2}" srcOrd="17" destOrd="0" presId="urn:microsoft.com/office/officeart/2005/8/layout/vList3"/>
    <dgm:cxn modelId="{AFBCCDD3-E992-4C3D-9D7D-F59FF169C6E5}" type="presParOf" srcId="{1FFE6EA7-5587-433C-933F-28CA102DC18F}" destId="{1A0925A5-6F5C-40AC-8BC3-B78586E2C37D}" srcOrd="18" destOrd="0" presId="urn:microsoft.com/office/officeart/2005/8/layout/vList3"/>
    <dgm:cxn modelId="{BCEE5AB3-DCDF-484A-B1D6-E0730E073851}" type="presParOf" srcId="{1A0925A5-6F5C-40AC-8BC3-B78586E2C37D}" destId="{DBEFC736-AF8F-4C00-ACCD-AA4CFC81741A}" srcOrd="0" destOrd="0" presId="urn:microsoft.com/office/officeart/2005/8/layout/vList3"/>
    <dgm:cxn modelId="{97C5858D-E55E-4561-BEBE-B8B3EF9E4C7A}" type="presParOf" srcId="{1A0925A5-6F5C-40AC-8BC3-B78586E2C37D}" destId="{A67E98C6-CF16-4BE6-BAD1-8615B5673C7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DD7752-BB40-4583-9444-439D3443981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606E5F7C-2E82-408F-9532-28885B4FE836}">
      <dgm:prSet phldrT="[Text]"/>
      <dgm:spPr/>
      <dgm:t>
        <a:bodyPr/>
        <a:lstStyle/>
        <a:p>
          <a:r>
            <a:rPr lang="en-AU" dirty="0"/>
            <a:t>Interpreting </a:t>
          </a:r>
        </a:p>
        <a:p>
          <a:r>
            <a:rPr lang="en-AU" dirty="0"/>
            <a:t>workplace </a:t>
          </a:r>
        </a:p>
        <a:p>
          <a:r>
            <a:rPr lang="en-AU" dirty="0"/>
            <a:t>policies and </a:t>
          </a:r>
        </a:p>
        <a:p>
          <a:r>
            <a:rPr lang="en-AU" dirty="0"/>
            <a:t>procedures</a:t>
          </a:r>
        </a:p>
      </dgm:t>
    </dgm:pt>
    <dgm:pt modelId="{50D0221B-6E22-40DE-A20A-A9D44657EDF2}" type="parTrans" cxnId="{8DF572D3-BC8D-4F0F-A3AD-98E56127952B}">
      <dgm:prSet/>
      <dgm:spPr/>
      <dgm:t>
        <a:bodyPr/>
        <a:lstStyle/>
        <a:p>
          <a:endParaRPr lang="en-AU"/>
        </a:p>
      </dgm:t>
    </dgm:pt>
    <dgm:pt modelId="{4FE1AF87-E039-446A-9352-7F812D014006}" type="sibTrans" cxnId="{8DF572D3-BC8D-4F0F-A3AD-98E56127952B}">
      <dgm:prSet/>
      <dgm:spPr/>
      <dgm:t>
        <a:bodyPr/>
        <a:lstStyle/>
        <a:p>
          <a:endParaRPr lang="en-AU"/>
        </a:p>
      </dgm:t>
    </dgm:pt>
    <dgm:pt modelId="{FD58087A-1D7F-44C0-B53D-EF6E0FA8D5C8}">
      <dgm:prSet phldrT="[Text]"/>
      <dgm:spPr/>
      <dgm:t>
        <a:bodyPr/>
        <a:lstStyle/>
        <a:p>
          <a:r>
            <a:rPr lang="en-US" dirty="0"/>
            <a:t>Determining why it is important</a:t>
          </a:r>
          <a:endParaRPr lang="en-AU" dirty="0"/>
        </a:p>
      </dgm:t>
    </dgm:pt>
    <dgm:pt modelId="{54A3CF45-AC1D-45E0-9AB7-0A4328B649A2}" type="parTrans" cxnId="{031C179B-5471-40AF-8DDE-8AEB2D201AAE}">
      <dgm:prSet/>
      <dgm:spPr/>
      <dgm:t>
        <a:bodyPr/>
        <a:lstStyle/>
        <a:p>
          <a:endParaRPr lang="en-AU"/>
        </a:p>
      </dgm:t>
    </dgm:pt>
    <dgm:pt modelId="{23E56E12-59D1-4F28-996C-2C356F7ED186}" type="sibTrans" cxnId="{031C179B-5471-40AF-8DDE-8AEB2D201AAE}">
      <dgm:prSet/>
      <dgm:spPr/>
      <dgm:t>
        <a:bodyPr/>
        <a:lstStyle/>
        <a:p>
          <a:endParaRPr lang="en-AU"/>
        </a:p>
      </dgm:t>
    </dgm:pt>
    <dgm:pt modelId="{9EA24F20-F9D2-4521-B054-E3B6565D3F0E}">
      <dgm:prSet phldrT="[Text]"/>
      <dgm:spPr/>
      <dgm:t>
        <a:bodyPr/>
        <a:lstStyle/>
        <a:p>
          <a:r>
            <a:rPr lang="en-US" dirty="0"/>
            <a:t>Seeking clarification if you have not understood </a:t>
          </a:r>
          <a:endParaRPr lang="en-AU" dirty="0"/>
        </a:p>
      </dgm:t>
    </dgm:pt>
    <dgm:pt modelId="{267A9F97-DCC2-481B-B2E1-2CF74740F2D3}" type="parTrans" cxnId="{54529939-6F23-4DA8-9DD7-B8AA3C5D5A6C}">
      <dgm:prSet/>
      <dgm:spPr/>
      <dgm:t>
        <a:bodyPr/>
        <a:lstStyle/>
        <a:p>
          <a:endParaRPr lang="en-AU"/>
        </a:p>
      </dgm:t>
    </dgm:pt>
    <dgm:pt modelId="{CC7AEB9D-B23B-4201-B977-FFF427DE49B3}" type="sibTrans" cxnId="{54529939-6F23-4DA8-9DD7-B8AA3C5D5A6C}">
      <dgm:prSet/>
      <dgm:spPr/>
      <dgm:t>
        <a:bodyPr/>
        <a:lstStyle/>
        <a:p>
          <a:endParaRPr lang="en-AU"/>
        </a:p>
      </dgm:t>
    </dgm:pt>
    <dgm:pt modelId="{CA05FD31-C5EC-48AA-8D78-4DA4FD1E9784}">
      <dgm:prSet phldrT="[Text]"/>
      <dgm:spPr/>
      <dgm:t>
        <a:bodyPr/>
        <a:lstStyle/>
        <a:p>
          <a:r>
            <a:rPr lang="en-US" dirty="0" err="1"/>
            <a:t>Summarise</a:t>
          </a:r>
          <a:r>
            <a:rPr lang="en-US" dirty="0"/>
            <a:t> the main points</a:t>
          </a:r>
          <a:endParaRPr lang="en-AU" dirty="0"/>
        </a:p>
      </dgm:t>
    </dgm:pt>
    <dgm:pt modelId="{19A6B5E4-B7D8-4B62-A1C7-D9614C2BC07D}" type="parTrans" cxnId="{8F234684-AD17-47C8-9A67-778ABC3A373D}">
      <dgm:prSet/>
      <dgm:spPr/>
      <dgm:t>
        <a:bodyPr/>
        <a:lstStyle/>
        <a:p>
          <a:endParaRPr lang="en-AU"/>
        </a:p>
      </dgm:t>
    </dgm:pt>
    <dgm:pt modelId="{5CE9EF59-6CEA-4155-89B0-0C44D0609401}" type="sibTrans" cxnId="{8F234684-AD17-47C8-9A67-778ABC3A373D}">
      <dgm:prSet/>
      <dgm:spPr/>
      <dgm:t>
        <a:bodyPr/>
        <a:lstStyle/>
        <a:p>
          <a:endParaRPr lang="en-AU"/>
        </a:p>
      </dgm:t>
    </dgm:pt>
    <dgm:pt modelId="{74F8AA61-4E71-4F16-9679-FCBCDDE4C61E}">
      <dgm:prSet phldrT="[Text]"/>
      <dgm:spPr/>
      <dgm:t>
        <a:bodyPr/>
        <a:lstStyle/>
        <a:p>
          <a:r>
            <a:rPr lang="en-US" dirty="0"/>
            <a:t>Establish the main message or actions of the policy or procedure</a:t>
          </a:r>
          <a:endParaRPr lang="en-AU" dirty="0"/>
        </a:p>
      </dgm:t>
    </dgm:pt>
    <dgm:pt modelId="{E432FCB6-9FAA-43A8-BF9E-26D81A94709C}" type="parTrans" cxnId="{0E037393-04F5-4F60-BCF2-FD6355DF8896}">
      <dgm:prSet/>
      <dgm:spPr/>
      <dgm:t>
        <a:bodyPr/>
        <a:lstStyle/>
        <a:p>
          <a:endParaRPr lang="en-AU"/>
        </a:p>
      </dgm:t>
    </dgm:pt>
    <dgm:pt modelId="{D9A9BE21-CC76-47FF-88A3-FB3417E88B52}" type="sibTrans" cxnId="{0E037393-04F5-4F60-BCF2-FD6355DF8896}">
      <dgm:prSet/>
      <dgm:spPr/>
      <dgm:t>
        <a:bodyPr/>
        <a:lstStyle/>
        <a:p>
          <a:endParaRPr lang="en-AU"/>
        </a:p>
      </dgm:t>
    </dgm:pt>
    <dgm:pt modelId="{251401AD-6E85-42A6-AA8D-D985611AFD20}">
      <dgm:prSet phldrT="[Text]"/>
      <dgm:spPr/>
      <dgm:t>
        <a:bodyPr/>
        <a:lstStyle/>
        <a:p>
          <a:r>
            <a:rPr lang="en-US" dirty="0"/>
            <a:t>Reading the policy or procedure carefully</a:t>
          </a:r>
          <a:endParaRPr lang="en-AU" dirty="0"/>
        </a:p>
      </dgm:t>
    </dgm:pt>
    <dgm:pt modelId="{1A80C3D3-F9E3-4085-B9F4-064FF9639BAF}" type="parTrans" cxnId="{98044477-B024-4B6D-96C5-525E32EEF9E5}">
      <dgm:prSet/>
      <dgm:spPr/>
      <dgm:t>
        <a:bodyPr/>
        <a:lstStyle/>
        <a:p>
          <a:endParaRPr lang="en-AU"/>
        </a:p>
      </dgm:t>
    </dgm:pt>
    <dgm:pt modelId="{D9740EF1-01CA-4D2C-9C55-6C2FA256CAD5}" type="sibTrans" cxnId="{98044477-B024-4B6D-96C5-525E32EEF9E5}">
      <dgm:prSet/>
      <dgm:spPr/>
      <dgm:t>
        <a:bodyPr/>
        <a:lstStyle/>
        <a:p>
          <a:endParaRPr lang="en-AU"/>
        </a:p>
      </dgm:t>
    </dgm:pt>
    <dgm:pt modelId="{8E6DE792-4CB4-44AC-9620-910594C1BC64}">
      <dgm:prSet phldrT="[Text]"/>
      <dgm:spPr/>
      <dgm:t>
        <a:bodyPr/>
        <a:lstStyle/>
        <a:p>
          <a:r>
            <a:rPr lang="en-US" dirty="0"/>
            <a:t>Determining what the policy is about</a:t>
          </a:r>
          <a:endParaRPr lang="en-AU" dirty="0"/>
        </a:p>
      </dgm:t>
    </dgm:pt>
    <dgm:pt modelId="{09D9DBA9-71BE-428F-BC19-D9319DDFD50C}" type="parTrans" cxnId="{2975C990-E9FC-4602-8034-77B17D09E000}">
      <dgm:prSet/>
      <dgm:spPr/>
      <dgm:t>
        <a:bodyPr/>
        <a:lstStyle/>
        <a:p>
          <a:endParaRPr lang="en-AU"/>
        </a:p>
      </dgm:t>
    </dgm:pt>
    <dgm:pt modelId="{D6997D7D-8A35-41B2-9843-432C913FCCDD}" type="sibTrans" cxnId="{2975C990-E9FC-4602-8034-77B17D09E000}">
      <dgm:prSet/>
      <dgm:spPr/>
      <dgm:t>
        <a:bodyPr/>
        <a:lstStyle/>
        <a:p>
          <a:endParaRPr lang="en-AU"/>
        </a:p>
      </dgm:t>
    </dgm:pt>
    <dgm:pt modelId="{B17C2CEA-9B49-4EBC-95BB-7DF7EF72C160}" type="pres">
      <dgm:prSet presAssocID="{85DD7752-BB40-4583-9444-439D34439817}" presName="Name0" presStyleCnt="0">
        <dgm:presLayoutVars>
          <dgm:chMax val="1"/>
          <dgm:chPref val="1"/>
          <dgm:dir/>
          <dgm:animOne val="branch"/>
          <dgm:animLvl val="lvl"/>
        </dgm:presLayoutVars>
      </dgm:prSet>
      <dgm:spPr/>
    </dgm:pt>
    <dgm:pt modelId="{FF4D9941-9F12-451D-AC4B-0DD0B52989FB}" type="pres">
      <dgm:prSet presAssocID="{606E5F7C-2E82-408F-9532-28885B4FE836}" presName="Parent" presStyleLbl="node0" presStyleIdx="0" presStyleCnt="1">
        <dgm:presLayoutVars>
          <dgm:chMax val="6"/>
          <dgm:chPref val="6"/>
        </dgm:presLayoutVars>
      </dgm:prSet>
      <dgm:spPr/>
    </dgm:pt>
    <dgm:pt modelId="{4C0C9226-B086-402B-A097-E939CC64F1AD}" type="pres">
      <dgm:prSet presAssocID="{FD58087A-1D7F-44C0-B53D-EF6E0FA8D5C8}" presName="Accent1" presStyleCnt="0"/>
      <dgm:spPr/>
    </dgm:pt>
    <dgm:pt modelId="{B53435DA-4619-49F5-A6FF-6B568CB42BF6}" type="pres">
      <dgm:prSet presAssocID="{FD58087A-1D7F-44C0-B53D-EF6E0FA8D5C8}" presName="Accent" presStyleLbl="bgShp" presStyleIdx="0" presStyleCnt="6"/>
      <dgm:spPr/>
    </dgm:pt>
    <dgm:pt modelId="{FC6107A8-20AE-48F2-8943-D4EC7BA063E0}" type="pres">
      <dgm:prSet presAssocID="{FD58087A-1D7F-44C0-B53D-EF6E0FA8D5C8}" presName="Child1" presStyleLbl="node1" presStyleIdx="0" presStyleCnt="6">
        <dgm:presLayoutVars>
          <dgm:chMax val="0"/>
          <dgm:chPref val="0"/>
          <dgm:bulletEnabled val="1"/>
        </dgm:presLayoutVars>
      </dgm:prSet>
      <dgm:spPr/>
    </dgm:pt>
    <dgm:pt modelId="{8D945484-6ABA-4D3C-8064-B2100B93B356}" type="pres">
      <dgm:prSet presAssocID="{9EA24F20-F9D2-4521-B054-E3B6565D3F0E}" presName="Accent2" presStyleCnt="0"/>
      <dgm:spPr/>
    </dgm:pt>
    <dgm:pt modelId="{27499F99-CAF7-4D6A-9B20-9D5CC370A252}" type="pres">
      <dgm:prSet presAssocID="{9EA24F20-F9D2-4521-B054-E3B6565D3F0E}" presName="Accent" presStyleLbl="bgShp" presStyleIdx="1" presStyleCnt="6"/>
      <dgm:spPr/>
    </dgm:pt>
    <dgm:pt modelId="{50CDE7DD-6E53-417D-AD63-176EEBD523D9}" type="pres">
      <dgm:prSet presAssocID="{9EA24F20-F9D2-4521-B054-E3B6565D3F0E}" presName="Child2" presStyleLbl="node1" presStyleIdx="1" presStyleCnt="6">
        <dgm:presLayoutVars>
          <dgm:chMax val="0"/>
          <dgm:chPref val="0"/>
          <dgm:bulletEnabled val="1"/>
        </dgm:presLayoutVars>
      </dgm:prSet>
      <dgm:spPr/>
    </dgm:pt>
    <dgm:pt modelId="{E46A5DFE-22E8-47A6-8D75-C4A99683B2D9}" type="pres">
      <dgm:prSet presAssocID="{CA05FD31-C5EC-48AA-8D78-4DA4FD1E9784}" presName="Accent3" presStyleCnt="0"/>
      <dgm:spPr/>
    </dgm:pt>
    <dgm:pt modelId="{36F26226-0A73-497E-8F9B-CEF85391F8D4}" type="pres">
      <dgm:prSet presAssocID="{CA05FD31-C5EC-48AA-8D78-4DA4FD1E9784}" presName="Accent" presStyleLbl="bgShp" presStyleIdx="2" presStyleCnt="6"/>
      <dgm:spPr/>
    </dgm:pt>
    <dgm:pt modelId="{173D0D92-7E0F-41F2-BD13-C3D395043168}" type="pres">
      <dgm:prSet presAssocID="{CA05FD31-C5EC-48AA-8D78-4DA4FD1E9784}" presName="Child3" presStyleLbl="node1" presStyleIdx="2" presStyleCnt="6">
        <dgm:presLayoutVars>
          <dgm:chMax val="0"/>
          <dgm:chPref val="0"/>
          <dgm:bulletEnabled val="1"/>
        </dgm:presLayoutVars>
      </dgm:prSet>
      <dgm:spPr/>
    </dgm:pt>
    <dgm:pt modelId="{E676531E-D4C3-4B49-AA9D-8C7638DBE31E}" type="pres">
      <dgm:prSet presAssocID="{74F8AA61-4E71-4F16-9679-FCBCDDE4C61E}" presName="Accent4" presStyleCnt="0"/>
      <dgm:spPr/>
    </dgm:pt>
    <dgm:pt modelId="{5E5621D4-EB3F-4727-96D3-1FBA3722E0E3}" type="pres">
      <dgm:prSet presAssocID="{74F8AA61-4E71-4F16-9679-FCBCDDE4C61E}" presName="Accent" presStyleLbl="bgShp" presStyleIdx="3" presStyleCnt="6"/>
      <dgm:spPr/>
    </dgm:pt>
    <dgm:pt modelId="{9BC4615D-D9C4-4A6D-91B3-6CAE9B89F65B}" type="pres">
      <dgm:prSet presAssocID="{74F8AA61-4E71-4F16-9679-FCBCDDE4C61E}" presName="Child4" presStyleLbl="node1" presStyleIdx="3" presStyleCnt="6">
        <dgm:presLayoutVars>
          <dgm:chMax val="0"/>
          <dgm:chPref val="0"/>
          <dgm:bulletEnabled val="1"/>
        </dgm:presLayoutVars>
      </dgm:prSet>
      <dgm:spPr/>
    </dgm:pt>
    <dgm:pt modelId="{4F1F9DB2-31B0-40B0-BDF1-A0290A2D87F2}" type="pres">
      <dgm:prSet presAssocID="{251401AD-6E85-42A6-AA8D-D985611AFD20}" presName="Accent5" presStyleCnt="0"/>
      <dgm:spPr/>
    </dgm:pt>
    <dgm:pt modelId="{640C6F58-6835-42DE-8651-5C7D3A5023C0}" type="pres">
      <dgm:prSet presAssocID="{251401AD-6E85-42A6-AA8D-D985611AFD20}" presName="Accent" presStyleLbl="bgShp" presStyleIdx="4" presStyleCnt="6"/>
      <dgm:spPr/>
    </dgm:pt>
    <dgm:pt modelId="{C12D6194-7A2A-41F1-AB45-D3FE2E64B8EB}" type="pres">
      <dgm:prSet presAssocID="{251401AD-6E85-42A6-AA8D-D985611AFD20}" presName="Child5" presStyleLbl="node1" presStyleIdx="4" presStyleCnt="6">
        <dgm:presLayoutVars>
          <dgm:chMax val="0"/>
          <dgm:chPref val="0"/>
          <dgm:bulletEnabled val="1"/>
        </dgm:presLayoutVars>
      </dgm:prSet>
      <dgm:spPr/>
    </dgm:pt>
    <dgm:pt modelId="{1D7CB53A-B954-4357-B968-6FBC691ACF12}" type="pres">
      <dgm:prSet presAssocID="{8E6DE792-4CB4-44AC-9620-910594C1BC64}" presName="Accent6" presStyleCnt="0"/>
      <dgm:spPr/>
    </dgm:pt>
    <dgm:pt modelId="{A27B9C3A-45A3-40CA-BBD3-164ABB743209}" type="pres">
      <dgm:prSet presAssocID="{8E6DE792-4CB4-44AC-9620-910594C1BC64}" presName="Accent" presStyleLbl="bgShp" presStyleIdx="5" presStyleCnt="6"/>
      <dgm:spPr/>
    </dgm:pt>
    <dgm:pt modelId="{D5F2915D-E582-4660-A122-88B249D95B34}" type="pres">
      <dgm:prSet presAssocID="{8E6DE792-4CB4-44AC-9620-910594C1BC64}" presName="Child6" presStyleLbl="node1" presStyleIdx="5" presStyleCnt="6">
        <dgm:presLayoutVars>
          <dgm:chMax val="0"/>
          <dgm:chPref val="0"/>
          <dgm:bulletEnabled val="1"/>
        </dgm:presLayoutVars>
      </dgm:prSet>
      <dgm:spPr/>
    </dgm:pt>
  </dgm:ptLst>
  <dgm:cxnLst>
    <dgm:cxn modelId="{34192901-8911-453C-9921-4073D40CA424}" type="presOf" srcId="{8E6DE792-4CB4-44AC-9620-910594C1BC64}" destId="{D5F2915D-E582-4660-A122-88B249D95B34}" srcOrd="0" destOrd="0" presId="urn:microsoft.com/office/officeart/2011/layout/HexagonRadial"/>
    <dgm:cxn modelId="{8855AD0D-F27A-4AB5-A5A9-7849EE851DB8}" type="presOf" srcId="{74F8AA61-4E71-4F16-9679-FCBCDDE4C61E}" destId="{9BC4615D-D9C4-4A6D-91B3-6CAE9B89F65B}" srcOrd="0" destOrd="0" presId="urn:microsoft.com/office/officeart/2011/layout/HexagonRadial"/>
    <dgm:cxn modelId="{8292D137-BA0C-4E70-9047-D637130D107E}" type="presOf" srcId="{251401AD-6E85-42A6-AA8D-D985611AFD20}" destId="{C12D6194-7A2A-41F1-AB45-D3FE2E64B8EB}" srcOrd="0" destOrd="0" presId="urn:microsoft.com/office/officeart/2011/layout/HexagonRadial"/>
    <dgm:cxn modelId="{54529939-6F23-4DA8-9DD7-B8AA3C5D5A6C}" srcId="{606E5F7C-2E82-408F-9532-28885B4FE836}" destId="{9EA24F20-F9D2-4521-B054-E3B6565D3F0E}" srcOrd="1" destOrd="0" parTransId="{267A9F97-DCC2-481B-B2E1-2CF74740F2D3}" sibTransId="{CC7AEB9D-B23B-4201-B977-FFF427DE49B3}"/>
    <dgm:cxn modelId="{4A30F33A-0408-4FF1-B156-058975664120}" type="presOf" srcId="{CA05FD31-C5EC-48AA-8D78-4DA4FD1E9784}" destId="{173D0D92-7E0F-41F2-BD13-C3D395043168}" srcOrd="0" destOrd="0" presId="urn:microsoft.com/office/officeart/2011/layout/HexagonRadial"/>
    <dgm:cxn modelId="{26ABC763-C5C3-43D0-9953-DD025C019D95}" type="presOf" srcId="{FD58087A-1D7F-44C0-B53D-EF6E0FA8D5C8}" destId="{FC6107A8-20AE-48F2-8943-D4EC7BA063E0}" srcOrd="0" destOrd="0" presId="urn:microsoft.com/office/officeart/2011/layout/HexagonRadial"/>
    <dgm:cxn modelId="{98044477-B024-4B6D-96C5-525E32EEF9E5}" srcId="{606E5F7C-2E82-408F-9532-28885B4FE836}" destId="{251401AD-6E85-42A6-AA8D-D985611AFD20}" srcOrd="4" destOrd="0" parTransId="{1A80C3D3-F9E3-4085-B9F4-064FF9639BAF}" sibTransId="{D9740EF1-01CA-4D2C-9C55-6C2FA256CAD5}"/>
    <dgm:cxn modelId="{8F234684-AD17-47C8-9A67-778ABC3A373D}" srcId="{606E5F7C-2E82-408F-9532-28885B4FE836}" destId="{CA05FD31-C5EC-48AA-8D78-4DA4FD1E9784}" srcOrd="2" destOrd="0" parTransId="{19A6B5E4-B7D8-4B62-A1C7-D9614C2BC07D}" sibTransId="{5CE9EF59-6CEA-4155-89B0-0C44D0609401}"/>
    <dgm:cxn modelId="{2975C990-E9FC-4602-8034-77B17D09E000}" srcId="{606E5F7C-2E82-408F-9532-28885B4FE836}" destId="{8E6DE792-4CB4-44AC-9620-910594C1BC64}" srcOrd="5" destOrd="0" parTransId="{09D9DBA9-71BE-428F-BC19-D9319DDFD50C}" sibTransId="{D6997D7D-8A35-41B2-9843-432C913FCCDD}"/>
    <dgm:cxn modelId="{0E037393-04F5-4F60-BCF2-FD6355DF8896}" srcId="{606E5F7C-2E82-408F-9532-28885B4FE836}" destId="{74F8AA61-4E71-4F16-9679-FCBCDDE4C61E}" srcOrd="3" destOrd="0" parTransId="{E432FCB6-9FAA-43A8-BF9E-26D81A94709C}" sibTransId="{D9A9BE21-CC76-47FF-88A3-FB3417E88B52}"/>
    <dgm:cxn modelId="{031C179B-5471-40AF-8DDE-8AEB2D201AAE}" srcId="{606E5F7C-2E82-408F-9532-28885B4FE836}" destId="{FD58087A-1D7F-44C0-B53D-EF6E0FA8D5C8}" srcOrd="0" destOrd="0" parTransId="{54A3CF45-AC1D-45E0-9AB7-0A4328B649A2}" sibTransId="{23E56E12-59D1-4F28-996C-2C356F7ED186}"/>
    <dgm:cxn modelId="{8DD7E0AB-81A1-47ED-A476-BFDBCBA41E87}" type="presOf" srcId="{606E5F7C-2E82-408F-9532-28885B4FE836}" destId="{FF4D9941-9F12-451D-AC4B-0DD0B52989FB}" srcOrd="0" destOrd="0" presId="urn:microsoft.com/office/officeart/2011/layout/HexagonRadial"/>
    <dgm:cxn modelId="{9B3E3CC9-93C1-4A01-BC6C-FB6F16499A29}" type="presOf" srcId="{85DD7752-BB40-4583-9444-439D34439817}" destId="{B17C2CEA-9B49-4EBC-95BB-7DF7EF72C160}" srcOrd="0" destOrd="0" presId="urn:microsoft.com/office/officeart/2011/layout/HexagonRadial"/>
    <dgm:cxn modelId="{78F422D0-2B90-4C92-862F-0C26200D7F45}" type="presOf" srcId="{9EA24F20-F9D2-4521-B054-E3B6565D3F0E}" destId="{50CDE7DD-6E53-417D-AD63-176EEBD523D9}" srcOrd="0" destOrd="0" presId="urn:microsoft.com/office/officeart/2011/layout/HexagonRadial"/>
    <dgm:cxn modelId="{8DF572D3-BC8D-4F0F-A3AD-98E56127952B}" srcId="{85DD7752-BB40-4583-9444-439D34439817}" destId="{606E5F7C-2E82-408F-9532-28885B4FE836}" srcOrd="0" destOrd="0" parTransId="{50D0221B-6E22-40DE-A20A-A9D44657EDF2}" sibTransId="{4FE1AF87-E039-446A-9352-7F812D014006}"/>
    <dgm:cxn modelId="{BBBD78E9-D753-4841-BE3B-D292297265E7}" type="presParOf" srcId="{B17C2CEA-9B49-4EBC-95BB-7DF7EF72C160}" destId="{FF4D9941-9F12-451D-AC4B-0DD0B52989FB}" srcOrd="0" destOrd="0" presId="urn:microsoft.com/office/officeart/2011/layout/HexagonRadial"/>
    <dgm:cxn modelId="{C9078A7A-B0CD-49A1-BE13-E1B1FAB80639}" type="presParOf" srcId="{B17C2CEA-9B49-4EBC-95BB-7DF7EF72C160}" destId="{4C0C9226-B086-402B-A097-E939CC64F1AD}" srcOrd="1" destOrd="0" presId="urn:microsoft.com/office/officeart/2011/layout/HexagonRadial"/>
    <dgm:cxn modelId="{DA9E390B-0198-4805-A4DA-CA6570B4A479}" type="presParOf" srcId="{4C0C9226-B086-402B-A097-E939CC64F1AD}" destId="{B53435DA-4619-49F5-A6FF-6B568CB42BF6}" srcOrd="0" destOrd="0" presId="urn:microsoft.com/office/officeart/2011/layout/HexagonRadial"/>
    <dgm:cxn modelId="{DA0DE47E-E703-4A57-A45E-93277E4FD0DD}" type="presParOf" srcId="{B17C2CEA-9B49-4EBC-95BB-7DF7EF72C160}" destId="{FC6107A8-20AE-48F2-8943-D4EC7BA063E0}" srcOrd="2" destOrd="0" presId="urn:microsoft.com/office/officeart/2011/layout/HexagonRadial"/>
    <dgm:cxn modelId="{2F97CF9B-5622-41CE-BECC-EFE7AB2688A8}" type="presParOf" srcId="{B17C2CEA-9B49-4EBC-95BB-7DF7EF72C160}" destId="{8D945484-6ABA-4D3C-8064-B2100B93B356}" srcOrd="3" destOrd="0" presId="urn:microsoft.com/office/officeart/2011/layout/HexagonRadial"/>
    <dgm:cxn modelId="{0F1DB921-95B2-4A3C-BFFB-55AAF9000458}" type="presParOf" srcId="{8D945484-6ABA-4D3C-8064-B2100B93B356}" destId="{27499F99-CAF7-4D6A-9B20-9D5CC370A252}" srcOrd="0" destOrd="0" presId="urn:microsoft.com/office/officeart/2011/layout/HexagonRadial"/>
    <dgm:cxn modelId="{0D68984F-A6D0-48F5-A415-153549A052AD}" type="presParOf" srcId="{B17C2CEA-9B49-4EBC-95BB-7DF7EF72C160}" destId="{50CDE7DD-6E53-417D-AD63-176EEBD523D9}" srcOrd="4" destOrd="0" presId="urn:microsoft.com/office/officeart/2011/layout/HexagonRadial"/>
    <dgm:cxn modelId="{E68C1D20-A004-4C4C-87A3-46A2B99EC596}" type="presParOf" srcId="{B17C2CEA-9B49-4EBC-95BB-7DF7EF72C160}" destId="{E46A5DFE-22E8-47A6-8D75-C4A99683B2D9}" srcOrd="5" destOrd="0" presId="urn:microsoft.com/office/officeart/2011/layout/HexagonRadial"/>
    <dgm:cxn modelId="{40626E15-336F-42EC-B47E-F3BAA9043775}" type="presParOf" srcId="{E46A5DFE-22E8-47A6-8D75-C4A99683B2D9}" destId="{36F26226-0A73-497E-8F9B-CEF85391F8D4}" srcOrd="0" destOrd="0" presId="urn:microsoft.com/office/officeart/2011/layout/HexagonRadial"/>
    <dgm:cxn modelId="{C77ADE1B-14B1-4A0D-AF41-BA1C0880A238}" type="presParOf" srcId="{B17C2CEA-9B49-4EBC-95BB-7DF7EF72C160}" destId="{173D0D92-7E0F-41F2-BD13-C3D395043168}" srcOrd="6" destOrd="0" presId="urn:microsoft.com/office/officeart/2011/layout/HexagonRadial"/>
    <dgm:cxn modelId="{199C68B6-83E0-47A2-975D-7C6061776634}" type="presParOf" srcId="{B17C2CEA-9B49-4EBC-95BB-7DF7EF72C160}" destId="{E676531E-D4C3-4B49-AA9D-8C7638DBE31E}" srcOrd="7" destOrd="0" presId="urn:microsoft.com/office/officeart/2011/layout/HexagonRadial"/>
    <dgm:cxn modelId="{85E2BF13-6C68-43EE-9CB3-2DD239661ED1}" type="presParOf" srcId="{E676531E-D4C3-4B49-AA9D-8C7638DBE31E}" destId="{5E5621D4-EB3F-4727-96D3-1FBA3722E0E3}" srcOrd="0" destOrd="0" presId="urn:microsoft.com/office/officeart/2011/layout/HexagonRadial"/>
    <dgm:cxn modelId="{E73DD736-4D05-40ED-8F1C-C82BA454CAAF}" type="presParOf" srcId="{B17C2CEA-9B49-4EBC-95BB-7DF7EF72C160}" destId="{9BC4615D-D9C4-4A6D-91B3-6CAE9B89F65B}" srcOrd="8" destOrd="0" presId="urn:microsoft.com/office/officeart/2011/layout/HexagonRadial"/>
    <dgm:cxn modelId="{400F88F7-B9C7-4FDA-A9EE-58F159C44380}" type="presParOf" srcId="{B17C2CEA-9B49-4EBC-95BB-7DF7EF72C160}" destId="{4F1F9DB2-31B0-40B0-BDF1-A0290A2D87F2}" srcOrd="9" destOrd="0" presId="urn:microsoft.com/office/officeart/2011/layout/HexagonRadial"/>
    <dgm:cxn modelId="{DA66BF08-5E2D-44A1-8FA5-BAF5855A79DE}" type="presParOf" srcId="{4F1F9DB2-31B0-40B0-BDF1-A0290A2D87F2}" destId="{640C6F58-6835-42DE-8651-5C7D3A5023C0}" srcOrd="0" destOrd="0" presId="urn:microsoft.com/office/officeart/2011/layout/HexagonRadial"/>
    <dgm:cxn modelId="{521F765D-9AE6-439F-AE51-16C94BFE4F40}" type="presParOf" srcId="{B17C2CEA-9B49-4EBC-95BB-7DF7EF72C160}" destId="{C12D6194-7A2A-41F1-AB45-D3FE2E64B8EB}" srcOrd="10" destOrd="0" presId="urn:microsoft.com/office/officeart/2011/layout/HexagonRadial"/>
    <dgm:cxn modelId="{65652317-AE7C-4DF1-9C19-0E01318B6CE3}" type="presParOf" srcId="{B17C2CEA-9B49-4EBC-95BB-7DF7EF72C160}" destId="{1D7CB53A-B954-4357-B968-6FBC691ACF12}" srcOrd="11" destOrd="0" presId="urn:microsoft.com/office/officeart/2011/layout/HexagonRadial"/>
    <dgm:cxn modelId="{6E47FC9C-6B15-486D-9C9F-ABEA661FD084}" type="presParOf" srcId="{1D7CB53A-B954-4357-B968-6FBC691ACF12}" destId="{A27B9C3A-45A3-40CA-BBD3-164ABB743209}" srcOrd="0" destOrd="0" presId="urn:microsoft.com/office/officeart/2011/layout/HexagonRadial"/>
    <dgm:cxn modelId="{07E3114F-B40A-48EB-8BB8-848E09860774}" type="presParOf" srcId="{B17C2CEA-9B49-4EBC-95BB-7DF7EF72C160}" destId="{D5F2915D-E582-4660-A122-88B249D95B34}"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3C4D42-EF75-4FC2-B15A-3F02E8806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5DFDAF3-7273-410A-B63B-EA56800E5486}">
      <dgm:prSet phldrT="[Text]"/>
      <dgm:spPr/>
      <dgm:t>
        <a:bodyPr/>
        <a:lstStyle/>
        <a:p>
          <a:r>
            <a:rPr lang="en-US" altLang="en-US" dirty="0"/>
            <a:t>Co-workers</a:t>
          </a:r>
          <a:endParaRPr lang="en-AU" dirty="0"/>
        </a:p>
      </dgm:t>
    </dgm:pt>
    <dgm:pt modelId="{FF414157-34F5-49D5-A658-956B4C74B795}" type="parTrans" cxnId="{D4E4ABF3-6F77-4530-B600-252D1E6EB65C}">
      <dgm:prSet/>
      <dgm:spPr/>
      <dgm:t>
        <a:bodyPr/>
        <a:lstStyle/>
        <a:p>
          <a:endParaRPr lang="en-AU"/>
        </a:p>
      </dgm:t>
    </dgm:pt>
    <dgm:pt modelId="{386EDA19-076E-488A-A298-FD5CDB032A15}" type="sibTrans" cxnId="{D4E4ABF3-6F77-4530-B600-252D1E6EB65C}">
      <dgm:prSet/>
      <dgm:spPr/>
      <dgm:t>
        <a:bodyPr/>
        <a:lstStyle/>
        <a:p>
          <a:endParaRPr lang="en-AU"/>
        </a:p>
      </dgm:t>
    </dgm:pt>
    <dgm:pt modelId="{8A97F40D-8015-46A4-AF5B-C5C1F8CC7648}">
      <dgm:prSet phldrT="[Text]"/>
      <dgm:spPr/>
      <dgm:t>
        <a:bodyPr/>
        <a:lstStyle/>
        <a:p>
          <a:r>
            <a:rPr lang="en-US" altLang="en-US" dirty="0"/>
            <a:t>The police and security staff</a:t>
          </a:r>
          <a:endParaRPr lang="en-AU" dirty="0"/>
        </a:p>
      </dgm:t>
    </dgm:pt>
    <dgm:pt modelId="{8E9EE3A2-B68C-412E-9E6B-BDD0D11ADFAC}" type="parTrans" cxnId="{2B722384-AD71-43EB-AABB-76BB531EF945}">
      <dgm:prSet/>
      <dgm:spPr/>
      <dgm:t>
        <a:bodyPr/>
        <a:lstStyle/>
        <a:p>
          <a:endParaRPr lang="en-AU"/>
        </a:p>
      </dgm:t>
    </dgm:pt>
    <dgm:pt modelId="{3CE176F0-A097-497C-A4DE-F84EA7A8D48C}" type="sibTrans" cxnId="{2B722384-AD71-43EB-AABB-76BB531EF945}">
      <dgm:prSet/>
      <dgm:spPr/>
      <dgm:t>
        <a:bodyPr/>
        <a:lstStyle/>
        <a:p>
          <a:endParaRPr lang="en-AU"/>
        </a:p>
      </dgm:t>
    </dgm:pt>
    <dgm:pt modelId="{01C1D0CA-8D03-4206-B170-85BFA1870E09}">
      <dgm:prSet phldrT="[Text]"/>
      <dgm:spPr/>
      <dgm:t>
        <a:bodyPr/>
        <a:lstStyle/>
        <a:p>
          <a:r>
            <a:rPr lang="en-US" altLang="en-US" dirty="0"/>
            <a:t>Work (Occupational) Health and Safety </a:t>
          </a:r>
          <a:endParaRPr lang="en-AU" dirty="0"/>
        </a:p>
      </dgm:t>
    </dgm:pt>
    <dgm:pt modelId="{7923ED43-A14B-4823-AF24-AF65539FCD10}" type="parTrans" cxnId="{14A36657-5419-403A-A19A-50CD8829F24E}">
      <dgm:prSet/>
      <dgm:spPr/>
      <dgm:t>
        <a:bodyPr/>
        <a:lstStyle/>
        <a:p>
          <a:endParaRPr lang="en-AU"/>
        </a:p>
      </dgm:t>
    </dgm:pt>
    <dgm:pt modelId="{510C64F1-5A04-41F6-9C85-1D203BABBC8E}" type="sibTrans" cxnId="{14A36657-5419-403A-A19A-50CD8829F24E}">
      <dgm:prSet/>
      <dgm:spPr/>
      <dgm:t>
        <a:bodyPr/>
        <a:lstStyle/>
        <a:p>
          <a:endParaRPr lang="en-AU"/>
        </a:p>
      </dgm:t>
    </dgm:pt>
    <dgm:pt modelId="{53BA4A17-269E-48AF-B551-6C0D83CE884B}">
      <dgm:prSet phldrT="[Text]"/>
      <dgm:spPr/>
      <dgm:t>
        <a:bodyPr/>
        <a:lstStyle/>
        <a:p>
          <a:r>
            <a:rPr lang="en-US" altLang="en-US" dirty="0"/>
            <a:t>Ambulance or other medical staff on hand </a:t>
          </a:r>
          <a:endParaRPr lang="en-AU" dirty="0"/>
        </a:p>
      </dgm:t>
    </dgm:pt>
    <dgm:pt modelId="{1EE8E842-F6A4-4A26-98FD-707941DCD673}" type="parTrans" cxnId="{803148A5-5E71-4830-BA09-C417BFC0ED2C}">
      <dgm:prSet/>
      <dgm:spPr/>
      <dgm:t>
        <a:bodyPr/>
        <a:lstStyle/>
        <a:p>
          <a:endParaRPr lang="en-AU"/>
        </a:p>
      </dgm:t>
    </dgm:pt>
    <dgm:pt modelId="{30C832AB-0F74-472E-967B-88E1233BDC26}" type="sibTrans" cxnId="{803148A5-5E71-4830-BA09-C417BFC0ED2C}">
      <dgm:prSet/>
      <dgm:spPr/>
      <dgm:t>
        <a:bodyPr/>
        <a:lstStyle/>
        <a:p>
          <a:endParaRPr lang="en-AU"/>
        </a:p>
      </dgm:t>
    </dgm:pt>
    <dgm:pt modelId="{41989BD6-E274-4F0A-A622-E10983F18856}">
      <dgm:prSet phldrT="[Text]"/>
      <dgm:spPr/>
      <dgm:t>
        <a:bodyPr/>
        <a:lstStyle/>
        <a:p>
          <a:r>
            <a:rPr lang="en-US" altLang="en-US" dirty="0"/>
            <a:t>Experts or specialists in the management of particular </a:t>
          </a:r>
          <a:endParaRPr lang="en-AU" dirty="0"/>
        </a:p>
      </dgm:t>
    </dgm:pt>
    <dgm:pt modelId="{7911127C-36EC-447F-8D3F-1E7158398413}" type="parTrans" cxnId="{A3293FB5-6E1A-45A7-B9B7-E12927259A05}">
      <dgm:prSet/>
      <dgm:spPr/>
      <dgm:t>
        <a:bodyPr/>
        <a:lstStyle/>
        <a:p>
          <a:endParaRPr lang="en-AU"/>
        </a:p>
      </dgm:t>
    </dgm:pt>
    <dgm:pt modelId="{A939C426-E313-4A9D-927F-83E4585E0CAD}" type="sibTrans" cxnId="{A3293FB5-6E1A-45A7-B9B7-E12927259A05}">
      <dgm:prSet/>
      <dgm:spPr/>
      <dgm:t>
        <a:bodyPr/>
        <a:lstStyle/>
        <a:p>
          <a:endParaRPr lang="en-AU"/>
        </a:p>
      </dgm:t>
    </dgm:pt>
    <dgm:pt modelId="{0D53DBFB-045F-4598-9F4E-5D0981D6AC2E}">
      <dgm:prSet phldrT="[Text]"/>
      <dgm:spPr/>
      <dgm:t>
        <a:bodyPr/>
        <a:lstStyle/>
        <a:p>
          <a:r>
            <a:rPr lang="en-US" altLang="en-US" dirty="0"/>
            <a:t>Counsellors</a:t>
          </a:r>
          <a:endParaRPr lang="en-AU" dirty="0"/>
        </a:p>
      </dgm:t>
    </dgm:pt>
    <dgm:pt modelId="{A9E30916-BD9A-49C9-BB3E-76154C0EE5A0}" type="parTrans" cxnId="{35620258-374D-4F6B-BCDB-49F5594CD1FC}">
      <dgm:prSet/>
      <dgm:spPr/>
      <dgm:t>
        <a:bodyPr/>
        <a:lstStyle/>
        <a:p>
          <a:endParaRPr lang="en-AU"/>
        </a:p>
      </dgm:t>
    </dgm:pt>
    <dgm:pt modelId="{518CFB39-58A1-4D2A-A1FD-C30011C15567}" type="sibTrans" cxnId="{35620258-374D-4F6B-BCDB-49F5594CD1FC}">
      <dgm:prSet/>
      <dgm:spPr/>
      <dgm:t>
        <a:bodyPr/>
        <a:lstStyle/>
        <a:p>
          <a:endParaRPr lang="en-AU"/>
        </a:p>
      </dgm:t>
    </dgm:pt>
    <dgm:pt modelId="{69FF1CAE-B5A1-4CA1-A2F8-49574093C224}" type="pres">
      <dgm:prSet presAssocID="{673C4D42-EF75-4FC2-B15A-3F02E88060E1}" presName="linear" presStyleCnt="0">
        <dgm:presLayoutVars>
          <dgm:dir/>
          <dgm:animLvl val="lvl"/>
          <dgm:resizeHandles val="exact"/>
        </dgm:presLayoutVars>
      </dgm:prSet>
      <dgm:spPr/>
    </dgm:pt>
    <dgm:pt modelId="{E238A25E-F23D-41C1-9FFF-6EE26B57F408}" type="pres">
      <dgm:prSet presAssocID="{B5DFDAF3-7273-410A-B63B-EA56800E5486}" presName="parentLin" presStyleCnt="0"/>
      <dgm:spPr/>
    </dgm:pt>
    <dgm:pt modelId="{FBA245D5-01E8-4E78-97B3-ABA3503CA664}" type="pres">
      <dgm:prSet presAssocID="{B5DFDAF3-7273-410A-B63B-EA56800E5486}" presName="parentLeftMargin" presStyleLbl="node1" presStyleIdx="0" presStyleCnt="6"/>
      <dgm:spPr/>
    </dgm:pt>
    <dgm:pt modelId="{498EFEDB-32DE-41A7-B78E-63DDCE2270DA}" type="pres">
      <dgm:prSet presAssocID="{B5DFDAF3-7273-410A-B63B-EA56800E5486}" presName="parentText" presStyleLbl="node1" presStyleIdx="0" presStyleCnt="6" custLinFactNeighborX="2692" custLinFactNeighborY="6950">
        <dgm:presLayoutVars>
          <dgm:chMax val="0"/>
          <dgm:bulletEnabled val="1"/>
        </dgm:presLayoutVars>
      </dgm:prSet>
      <dgm:spPr/>
    </dgm:pt>
    <dgm:pt modelId="{FAB0B383-3265-430A-A13C-655FD2BA6476}" type="pres">
      <dgm:prSet presAssocID="{B5DFDAF3-7273-410A-B63B-EA56800E5486}" presName="negativeSpace" presStyleCnt="0"/>
      <dgm:spPr/>
    </dgm:pt>
    <dgm:pt modelId="{D842C964-6D9B-4D36-9381-B617DFAD694C}" type="pres">
      <dgm:prSet presAssocID="{B5DFDAF3-7273-410A-B63B-EA56800E5486}" presName="childText" presStyleLbl="conFgAcc1" presStyleIdx="0" presStyleCnt="6">
        <dgm:presLayoutVars>
          <dgm:bulletEnabled val="1"/>
        </dgm:presLayoutVars>
      </dgm:prSet>
      <dgm:spPr/>
    </dgm:pt>
    <dgm:pt modelId="{B469586C-48D8-476A-80D0-49993855C421}" type="pres">
      <dgm:prSet presAssocID="{386EDA19-076E-488A-A298-FD5CDB032A15}" presName="spaceBetweenRectangles" presStyleCnt="0"/>
      <dgm:spPr/>
    </dgm:pt>
    <dgm:pt modelId="{20D49086-B99E-43AB-8A9B-C50E95EC1A38}" type="pres">
      <dgm:prSet presAssocID="{8A97F40D-8015-46A4-AF5B-C5C1F8CC7648}" presName="parentLin" presStyleCnt="0"/>
      <dgm:spPr/>
    </dgm:pt>
    <dgm:pt modelId="{61062FF2-421E-458E-8E1F-EE1DB3638383}" type="pres">
      <dgm:prSet presAssocID="{8A97F40D-8015-46A4-AF5B-C5C1F8CC7648}" presName="parentLeftMargin" presStyleLbl="node1" presStyleIdx="0" presStyleCnt="6"/>
      <dgm:spPr/>
    </dgm:pt>
    <dgm:pt modelId="{46DB8675-173D-4996-86CF-CB03D4452D6E}" type="pres">
      <dgm:prSet presAssocID="{8A97F40D-8015-46A4-AF5B-C5C1F8CC7648}" presName="parentText" presStyleLbl="node1" presStyleIdx="1" presStyleCnt="6">
        <dgm:presLayoutVars>
          <dgm:chMax val="0"/>
          <dgm:bulletEnabled val="1"/>
        </dgm:presLayoutVars>
      </dgm:prSet>
      <dgm:spPr/>
    </dgm:pt>
    <dgm:pt modelId="{60C37EEC-145B-463D-81A6-D24A1693E634}" type="pres">
      <dgm:prSet presAssocID="{8A97F40D-8015-46A4-AF5B-C5C1F8CC7648}" presName="negativeSpace" presStyleCnt="0"/>
      <dgm:spPr/>
    </dgm:pt>
    <dgm:pt modelId="{3B48C79D-2387-438C-9E43-498AFFEABBE1}" type="pres">
      <dgm:prSet presAssocID="{8A97F40D-8015-46A4-AF5B-C5C1F8CC7648}" presName="childText" presStyleLbl="conFgAcc1" presStyleIdx="1" presStyleCnt="6">
        <dgm:presLayoutVars>
          <dgm:bulletEnabled val="1"/>
        </dgm:presLayoutVars>
      </dgm:prSet>
      <dgm:spPr/>
    </dgm:pt>
    <dgm:pt modelId="{16A96111-CCA3-457D-9FAA-220E20175E51}" type="pres">
      <dgm:prSet presAssocID="{3CE176F0-A097-497C-A4DE-F84EA7A8D48C}" presName="spaceBetweenRectangles" presStyleCnt="0"/>
      <dgm:spPr/>
    </dgm:pt>
    <dgm:pt modelId="{2061343F-2BFB-4F46-B347-471FF2BDA8CB}" type="pres">
      <dgm:prSet presAssocID="{01C1D0CA-8D03-4206-B170-85BFA1870E09}" presName="parentLin" presStyleCnt="0"/>
      <dgm:spPr/>
    </dgm:pt>
    <dgm:pt modelId="{B6D8971C-88C5-4C1F-8321-52540B78B5CD}" type="pres">
      <dgm:prSet presAssocID="{01C1D0CA-8D03-4206-B170-85BFA1870E09}" presName="parentLeftMargin" presStyleLbl="node1" presStyleIdx="1" presStyleCnt="6"/>
      <dgm:spPr/>
    </dgm:pt>
    <dgm:pt modelId="{8C89895C-3740-497D-86C6-D27C2FB077DB}" type="pres">
      <dgm:prSet presAssocID="{01C1D0CA-8D03-4206-B170-85BFA1870E09}" presName="parentText" presStyleLbl="node1" presStyleIdx="2" presStyleCnt="6">
        <dgm:presLayoutVars>
          <dgm:chMax val="0"/>
          <dgm:bulletEnabled val="1"/>
        </dgm:presLayoutVars>
      </dgm:prSet>
      <dgm:spPr/>
    </dgm:pt>
    <dgm:pt modelId="{A12EFFD9-F042-432B-B21F-3EC53AFB8D8F}" type="pres">
      <dgm:prSet presAssocID="{01C1D0CA-8D03-4206-B170-85BFA1870E09}" presName="negativeSpace" presStyleCnt="0"/>
      <dgm:spPr/>
    </dgm:pt>
    <dgm:pt modelId="{B5B83EE5-25A0-4A19-A85F-AAC96B5B1FAE}" type="pres">
      <dgm:prSet presAssocID="{01C1D0CA-8D03-4206-B170-85BFA1870E09}" presName="childText" presStyleLbl="conFgAcc1" presStyleIdx="2" presStyleCnt="6">
        <dgm:presLayoutVars>
          <dgm:bulletEnabled val="1"/>
        </dgm:presLayoutVars>
      </dgm:prSet>
      <dgm:spPr/>
    </dgm:pt>
    <dgm:pt modelId="{74B015CE-968C-456D-946D-25D8C5850DE0}" type="pres">
      <dgm:prSet presAssocID="{510C64F1-5A04-41F6-9C85-1D203BABBC8E}" presName="spaceBetweenRectangles" presStyleCnt="0"/>
      <dgm:spPr/>
    </dgm:pt>
    <dgm:pt modelId="{710D6B53-0BB9-4F76-9664-140C45403D7A}" type="pres">
      <dgm:prSet presAssocID="{53BA4A17-269E-48AF-B551-6C0D83CE884B}" presName="parentLin" presStyleCnt="0"/>
      <dgm:spPr/>
    </dgm:pt>
    <dgm:pt modelId="{8CC939CA-25D6-4C8C-B6EF-234979D9D589}" type="pres">
      <dgm:prSet presAssocID="{53BA4A17-269E-48AF-B551-6C0D83CE884B}" presName="parentLeftMargin" presStyleLbl="node1" presStyleIdx="2" presStyleCnt="6"/>
      <dgm:spPr/>
    </dgm:pt>
    <dgm:pt modelId="{6E0C6CA4-A980-497F-8F6E-AEF4715E4557}" type="pres">
      <dgm:prSet presAssocID="{53BA4A17-269E-48AF-B551-6C0D83CE884B}" presName="parentText" presStyleLbl="node1" presStyleIdx="3" presStyleCnt="6">
        <dgm:presLayoutVars>
          <dgm:chMax val="0"/>
          <dgm:bulletEnabled val="1"/>
        </dgm:presLayoutVars>
      </dgm:prSet>
      <dgm:spPr/>
    </dgm:pt>
    <dgm:pt modelId="{71EA839E-829C-486B-B179-ABC40574E703}" type="pres">
      <dgm:prSet presAssocID="{53BA4A17-269E-48AF-B551-6C0D83CE884B}" presName="negativeSpace" presStyleCnt="0"/>
      <dgm:spPr/>
    </dgm:pt>
    <dgm:pt modelId="{258A8FF4-6E79-4684-ACE2-62F2BBEC7952}" type="pres">
      <dgm:prSet presAssocID="{53BA4A17-269E-48AF-B551-6C0D83CE884B}" presName="childText" presStyleLbl="conFgAcc1" presStyleIdx="3" presStyleCnt="6">
        <dgm:presLayoutVars>
          <dgm:bulletEnabled val="1"/>
        </dgm:presLayoutVars>
      </dgm:prSet>
      <dgm:spPr/>
    </dgm:pt>
    <dgm:pt modelId="{43EE33AB-5573-46FF-8B90-F58B6AD15AF4}" type="pres">
      <dgm:prSet presAssocID="{30C832AB-0F74-472E-967B-88E1233BDC26}" presName="spaceBetweenRectangles" presStyleCnt="0"/>
      <dgm:spPr/>
    </dgm:pt>
    <dgm:pt modelId="{E59AF1EE-964B-49BD-AFA5-B8E36787AA67}" type="pres">
      <dgm:prSet presAssocID="{41989BD6-E274-4F0A-A622-E10983F18856}" presName="parentLin" presStyleCnt="0"/>
      <dgm:spPr/>
    </dgm:pt>
    <dgm:pt modelId="{B970C37A-B891-4D4E-AD78-A9150817924C}" type="pres">
      <dgm:prSet presAssocID="{41989BD6-E274-4F0A-A622-E10983F18856}" presName="parentLeftMargin" presStyleLbl="node1" presStyleIdx="3" presStyleCnt="6"/>
      <dgm:spPr/>
    </dgm:pt>
    <dgm:pt modelId="{1EADDEBA-2CCA-471A-89A4-BBB403D0ED54}" type="pres">
      <dgm:prSet presAssocID="{41989BD6-E274-4F0A-A622-E10983F18856}" presName="parentText" presStyleLbl="node1" presStyleIdx="4" presStyleCnt="6">
        <dgm:presLayoutVars>
          <dgm:chMax val="0"/>
          <dgm:bulletEnabled val="1"/>
        </dgm:presLayoutVars>
      </dgm:prSet>
      <dgm:spPr/>
    </dgm:pt>
    <dgm:pt modelId="{4773CB71-AFE8-4F99-BC95-53C38D8A16FC}" type="pres">
      <dgm:prSet presAssocID="{41989BD6-E274-4F0A-A622-E10983F18856}" presName="negativeSpace" presStyleCnt="0"/>
      <dgm:spPr/>
    </dgm:pt>
    <dgm:pt modelId="{B8C50F12-09D0-4FEE-B9FD-D69E4B6D0570}" type="pres">
      <dgm:prSet presAssocID="{41989BD6-E274-4F0A-A622-E10983F18856}" presName="childText" presStyleLbl="conFgAcc1" presStyleIdx="4" presStyleCnt="6">
        <dgm:presLayoutVars>
          <dgm:bulletEnabled val="1"/>
        </dgm:presLayoutVars>
      </dgm:prSet>
      <dgm:spPr/>
    </dgm:pt>
    <dgm:pt modelId="{D42D0DC7-484D-4EA1-B48A-F0E4182571FA}" type="pres">
      <dgm:prSet presAssocID="{A939C426-E313-4A9D-927F-83E4585E0CAD}" presName="spaceBetweenRectangles" presStyleCnt="0"/>
      <dgm:spPr/>
    </dgm:pt>
    <dgm:pt modelId="{D47726EC-E058-4E97-A49B-A9E207F31A3A}" type="pres">
      <dgm:prSet presAssocID="{0D53DBFB-045F-4598-9F4E-5D0981D6AC2E}" presName="parentLin" presStyleCnt="0"/>
      <dgm:spPr/>
    </dgm:pt>
    <dgm:pt modelId="{A22B47D3-7C21-4DB2-9C3F-06DCAE620BD4}" type="pres">
      <dgm:prSet presAssocID="{0D53DBFB-045F-4598-9F4E-5D0981D6AC2E}" presName="parentLeftMargin" presStyleLbl="node1" presStyleIdx="4" presStyleCnt="6"/>
      <dgm:spPr/>
    </dgm:pt>
    <dgm:pt modelId="{8F513451-290A-46E9-B8BC-25D0789532CB}" type="pres">
      <dgm:prSet presAssocID="{0D53DBFB-045F-4598-9F4E-5D0981D6AC2E}" presName="parentText" presStyleLbl="node1" presStyleIdx="5" presStyleCnt="6">
        <dgm:presLayoutVars>
          <dgm:chMax val="0"/>
          <dgm:bulletEnabled val="1"/>
        </dgm:presLayoutVars>
      </dgm:prSet>
      <dgm:spPr/>
    </dgm:pt>
    <dgm:pt modelId="{D0C8AEEE-C3EA-4E71-A071-86D697D2AA1F}" type="pres">
      <dgm:prSet presAssocID="{0D53DBFB-045F-4598-9F4E-5D0981D6AC2E}" presName="negativeSpace" presStyleCnt="0"/>
      <dgm:spPr/>
    </dgm:pt>
    <dgm:pt modelId="{EB8AE2EC-AEC7-4A01-A12B-882329AF038C}" type="pres">
      <dgm:prSet presAssocID="{0D53DBFB-045F-4598-9F4E-5D0981D6AC2E}" presName="childText" presStyleLbl="conFgAcc1" presStyleIdx="5" presStyleCnt="6">
        <dgm:presLayoutVars>
          <dgm:bulletEnabled val="1"/>
        </dgm:presLayoutVars>
      </dgm:prSet>
      <dgm:spPr/>
    </dgm:pt>
  </dgm:ptLst>
  <dgm:cxnLst>
    <dgm:cxn modelId="{398D0F12-22B0-404B-BD9E-697F03AAF75F}" type="presOf" srcId="{01C1D0CA-8D03-4206-B170-85BFA1870E09}" destId="{B6D8971C-88C5-4C1F-8321-52540B78B5CD}" srcOrd="0" destOrd="0" presId="urn:microsoft.com/office/officeart/2005/8/layout/list1"/>
    <dgm:cxn modelId="{F8672030-F389-400C-BD51-DFC685D97380}" type="presOf" srcId="{41989BD6-E274-4F0A-A622-E10983F18856}" destId="{B970C37A-B891-4D4E-AD78-A9150817924C}" srcOrd="0" destOrd="0" presId="urn:microsoft.com/office/officeart/2005/8/layout/list1"/>
    <dgm:cxn modelId="{2CC39440-CEBB-496A-AB4A-A7251AB2957F}" type="presOf" srcId="{B5DFDAF3-7273-410A-B63B-EA56800E5486}" destId="{498EFEDB-32DE-41A7-B78E-63DDCE2270DA}" srcOrd="1" destOrd="0" presId="urn:microsoft.com/office/officeart/2005/8/layout/list1"/>
    <dgm:cxn modelId="{17E72C49-5F75-48AA-B892-F4DD1C1ADB45}" type="presOf" srcId="{8A97F40D-8015-46A4-AF5B-C5C1F8CC7648}" destId="{46DB8675-173D-4996-86CF-CB03D4452D6E}" srcOrd="1" destOrd="0" presId="urn:microsoft.com/office/officeart/2005/8/layout/list1"/>
    <dgm:cxn modelId="{6C8A8D51-BA27-4E41-8651-83A2C4EE78CB}" type="presOf" srcId="{0D53DBFB-045F-4598-9F4E-5D0981D6AC2E}" destId="{A22B47D3-7C21-4DB2-9C3F-06DCAE620BD4}" srcOrd="0" destOrd="0" presId="urn:microsoft.com/office/officeart/2005/8/layout/list1"/>
    <dgm:cxn modelId="{BDE26D73-8E6E-4F87-B8F4-DE1CAF65634C}" type="presOf" srcId="{53BA4A17-269E-48AF-B551-6C0D83CE884B}" destId="{6E0C6CA4-A980-497F-8F6E-AEF4715E4557}" srcOrd="1" destOrd="0" presId="urn:microsoft.com/office/officeart/2005/8/layout/list1"/>
    <dgm:cxn modelId="{14A36657-5419-403A-A19A-50CD8829F24E}" srcId="{673C4D42-EF75-4FC2-B15A-3F02E88060E1}" destId="{01C1D0CA-8D03-4206-B170-85BFA1870E09}" srcOrd="2" destOrd="0" parTransId="{7923ED43-A14B-4823-AF24-AF65539FCD10}" sibTransId="{510C64F1-5A04-41F6-9C85-1D203BABBC8E}"/>
    <dgm:cxn modelId="{35620258-374D-4F6B-BCDB-49F5594CD1FC}" srcId="{673C4D42-EF75-4FC2-B15A-3F02E88060E1}" destId="{0D53DBFB-045F-4598-9F4E-5D0981D6AC2E}" srcOrd="5" destOrd="0" parTransId="{A9E30916-BD9A-49C9-BB3E-76154C0EE5A0}" sibTransId="{518CFB39-58A1-4D2A-A1FD-C30011C15567}"/>
    <dgm:cxn modelId="{785B7180-1905-4894-8B5D-E73BDAC940A3}" type="presOf" srcId="{8A97F40D-8015-46A4-AF5B-C5C1F8CC7648}" destId="{61062FF2-421E-458E-8E1F-EE1DB3638383}" srcOrd="0" destOrd="0" presId="urn:microsoft.com/office/officeart/2005/8/layout/list1"/>
    <dgm:cxn modelId="{AA24CB80-1B54-4F35-A383-ADAC4E93794A}" type="presOf" srcId="{0D53DBFB-045F-4598-9F4E-5D0981D6AC2E}" destId="{8F513451-290A-46E9-B8BC-25D0789532CB}" srcOrd="1" destOrd="0" presId="urn:microsoft.com/office/officeart/2005/8/layout/list1"/>
    <dgm:cxn modelId="{2B722384-AD71-43EB-AABB-76BB531EF945}" srcId="{673C4D42-EF75-4FC2-B15A-3F02E88060E1}" destId="{8A97F40D-8015-46A4-AF5B-C5C1F8CC7648}" srcOrd="1" destOrd="0" parTransId="{8E9EE3A2-B68C-412E-9E6B-BDD0D11ADFAC}" sibTransId="{3CE176F0-A097-497C-A4DE-F84EA7A8D48C}"/>
    <dgm:cxn modelId="{CB461A8A-8EBA-4A3B-8546-252E0CE4C78D}" type="presOf" srcId="{B5DFDAF3-7273-410A-B63B-EA56800E5486}" destId="{FBA245D5-01E8-4E78-97B3-ABA3503CA664}" srcOrd="0" destOrd="0" presId="urn:microsoft.com/office/officeart/2005/8/layout/list1"/>
    <dgm:cxn modelId="{82DB8C9A-587D-47C0-BED0-79A9680A14D7}" type="presOf" srcId="{01C1D0CA-8D03-4206-B170-85BFA1870E09}" destId="{8C89895C-3740-497D-86C6-D27C2FB077DB}" srcOrd="1" destOrd="0" presId="urn:microsoft.com/office/officeart/2005/8/layout/list1"/>
    <dgm:cxn modelId="{803148A5-5E71-4830-BA09-C417BFC0ED2C}" srcId="{673C4D42-EF75-4FC2-B15A-3F02E88060E1}" destId="{53BA4A17-269E-48AF-B551-6C0D83CE884B}" srcOrd="3" destOrd="0" parTransId="{1EE8E842-F6A4-4A26-98FD-707941DCD673}" sibTransId="{30C832AB-0F74-472E-967B-88E1233BDC26}"/>
    <dgm:cxn modelId="{A3293FB5-6E1A-45A7-B9B7-E12927259A05}" srcId="{673C4D42-EF75-4FC2-B15A-3F02E88060E1}" destId="{41989BD6-E274-4F0A-A622-E10983F18856}" srcOrd="4" destOrd="0" parTransId="{7911127C-36EC-447F-8D3F-1E7158398413}" sibTransId="{A939C426-E313-4A9D-927F-83E4585E0CAD}"/>
    <dgm:cxn modelId="{2A07AECD-BDFF-44FA-A30C-929361BF2BFB}" type="presOf" srcId="{673C4D42-EF75-4FC2-B15A-3F02E88060E1}" destId="{69FF1CAE-B5A1-4CA1-A2F8-49574093C224}" srcOrd="0" destOrd="0" presId="urn:microsoft.com/office/officeart/2005/8/layout/list1"/>
    <dgm:cxn modelId="{277DFDDA-18F3-46EF-9D04-AD8FBED3135F}" type="presOf" srcId="{41989BD6-E274-4F0A-A622-E10983F18856}" destId="{1EADDEBA-2CCA-471A-89A4-BBB403D0ED54}" srcOrd="1" destOrd="0" presId="urn:microsoft.com/office/officeart/2005/8/layout/list1"/>
    <dgm:cxn modelId="{D4E4ABF3-6F77-4530-B600-252D1E6EB65C}" srcId="{673C4D42-EF75-4FC2-B15A-3F02E88060E1}" destId="{B5DFDAF3-7273-410A-B63B-EA56800E5486}" srcOrd="0" destOrd="0" parTransId="{FF414157-34F5-49D5-A658-956B4C74B795}" sibTransId="{386EDA19-076E-488A-A298-FD5CDB032A15}"/>
    <dgm:cxn modelId="{EE0BB0F8-E8DC-43E0-A458-F9B27D039B62}" type="presOf" srcId="{53BA4A17-269E-48AF-B551-6C0D83CE884B}" destId="{8CC939CA-25D6-4C8C-B6EF-234979D9D589}" srcOrd="0" destOrd="0" presId="urn:microsoft.com/office/officeart/2005/8/layout/list1"/>
    <dgm:cxn modelId="{4F6B8E15-066A-4CFE-BC41-09D05130FADA}" type="presParOf" srcId="{69FF1CAE-B5A1-4CA1-A2F8-49574093C224}" destId="{E238A25E-F23D-41C1-9FFF-6EE26B57F408}" srcOrd="0" destOrd="0" presId="urn:microsoft.com/office/officeart/2005/8/layout/list1"/>
    <dgm:cxn modelId="{FF2EE83A-7351-4EC5-9EE3-0BEE075BC3FB}" type="presParOf" srcId="{E238A25E-F23D-41C1-9FFF-6EE26B57F408}" destId="{FBA245D5-01E8-4E78-97B3-ABA3503CA664}" srcOrd="0" destOrd="0" presId="urn:microsoft.com/office/officeart/2005/8/layout/list1"/>
    <dgm:cxn modelId="{591CA314-4819-451B-B129-BF141C426501}" type="presParOf" srcId="{E238A25E-F23D-41C1-9FFF-6EE26B57F408}" destId="{498EFEDB-32DE-41A7-B78E-63DDCE2270DA}" srcOrd="1" destOrd="0" presId="urn:microsoft.com/office/officeart/2005/8/layout/list1"/>
    <dgm:cxn modelId="{9C50CEE4-A79F-46EF-9F05-D3056CF99995}" type="presParOf" srcId="{69FF1CAE-B5A1-4CA1-A2F8-49574093C224}" destId="{FAB0B383-3265-430A-A13C-655FD2BA6476}" srcOrd="1" destOrd="0" presId="urn:microsoft.com/office/officeart/2005/8/layout/list1"/>
    <dgm:cxn modelId="{194E8393-763F-40C1-AB09-482EEA5A4668}" type="presParOf" srcId="{69FF1CAE-B5A1-4CA1-A2F8-49574093C224}" destId="{D842C964-6D9B-4D36-9381-B617DFAD694C}" srcOrd="2" destOrd="0" presId="urn:microsoft.com/office/officeart/2005/8/layout/list1"/>
    <dgm:cxn modelId="{765B897D-AB4A-4D54-83CB-B2407FE94269}" type="presParOf" srcId="{69FF1CAE-B5A1-4CA1-A2F8-49574093C224}" destId="{B469586C-48D8-476A-80D0-49993855C421}" srcOrd="3" destOrd="0" presId="urn:microsoft.com/office/officeart/2005/8/layout/list1"/>
    <dgm:cxn modelId="{A0C27E0A-E7F2-4DEC-95A4-EB44D9A1A305}" type="presParOf" srcId="{69FF1CAE-B5A1-4CA1-A2F8-49574093C224}" destId="{20D49086-B99E-43AB-8A9B-C50E95EC1A38}" srcOrd="4" destOrd="0" presId="urn:microsoft.com/office/officeart/2005/8/layout/list1"/>
    <dgm:cxn modelId="{A973A5F5-AE6C-49A2-A465-D18E6F750B73}" type="presParOf" srcId="{20D49086-B99E-43AB-8A9B-C50E95EC1A38}" destId="{61062FF2-421E-458E-8E1F-EE1DB3638383}" srcOrd="0" destOrd="0" presId="urn:microsoft.com/office/officeart/2005/8/layout/list1"/>
    <dgm:cxn modelId="{BE79A19B-F27B-454C-B5B8-5AFFB89E97EE}" type="presParOf" srcId="{20D49086-B99E-43AB-8A9B-C50E95EC1A38}" destId="{46DB8675-173D-4996-86CF-CB03D4452D6E}" srcOrd="1" destOrd="0" presId="urn:microsoft.com/office/officeart/2005/8/layout/list1"/>
    <dgm:cxn modelId="{4D25A87B-193C-4771-92A4-76F975F06FD8}" type="presParOf" srcId="{69FF1CAE-B5A1-4CA1-A2F8-49574093C224}" destId="{60C37EEC-145B-463D-81A6-D24A1693E634}" srcOrd="5" destOrd="0" presId="urn:microsoft.com/office/officeart/2005/8/layout/list1"/>
    <dgm:cxn modelId="{0D0ED095-D1BA-4FBA-B29A-B356B953CA30}" type="presParOf" srcId="{69FF1CAE-B5A1-4CA1-A2F8-49574093C224}" destId="{3B48C79D-2387-438C-9E43-498AFFEABBE1}" srcOrd="6" destOrd="0" presId="urn:microsoft.com/office/officeart/2005/8/layout/list1"/>
    <dgm:cxn modelId="{7BF38279-EDA8-46A3-9404-F9097F0E9112}" type="presParOf" srcId="{69FF1CAE-B5A1-4CA1-A2F8-49574093C224}" destId="{16A96111-CCA3-457D-9FAA-220E20175E51}" srcOrd="7" destOrd="0" presId="urn:microsoft.com/office/officeart/2005/8/layout/list1"/>
    <dgm:cxn modelId="{708F5094-DFDE-4ED1-B579-E3C749D95489}" type="presParOf" srcId="{69FF1CAE-B5A1-4CA1-A2F8-49574093C224}" destId="{2061343F-2BFB-4F46-B347-471FF2BDA8CB}" srcOrd="8" destOrd="0" presId="urn:microsoft.com/office/officeart/2005/8/layout/list1"/>
    <dgm:cxn modelId="{A2AF99A5-13A6-4B67-A3AE-16B7C520B17F}" type="presParOf" srcId="{2061343F-2BFB-4F46-B347-471FF2BDA8CB}" destId="{B6D8971C-88C5-4C1F-8321-52540B78B5CD}" srcOrd="0" destOrd="0" presId="urn:microsoft.com/office/officeart/2005/8/layout/list1"/>
    <dgm:cxn modelId="{04DBB7BE-1405-4020-8D64-0027FBFAFE03}" type="presParOf" srcId="{2061343F-2BFB-4F46-B347-471FF2BDA8CB}" destId="{8C89895C-3740-497D-86C6-D27C2FB077DB}" srcOrd="1" destOrd="0" presId="urn:microsoft.com/office/officeart/2005/8/layout/list1"/>
    <dgm:cxn modelId="{CDD4D51C-3538-4B39-BE0A-FF16A9155962}" type="presParOf" srcId="{69FF1CAE-B5A1-4CA1-A2F8-49574093C224}" destId="{A12EFFD9-F042-432B-B21F-3EC53AFB8D8F}" srcOrd="9" destOrd="0" presId="urn:microsoft.com/office/officeart/2005/8/layout/list1"/>
    <dgm:cxn modelId="{DE596EFD-9649-4D1A-82D3-7B42BEE4DA35}" type="presParOf" srcId="{69FF1CAE-B5A1-4CA1-A2F8-49574093C224}" destId="{B5B83EE5-25A0-4A19-A85F-AAC96B5B1FAE}" srcOrd="10" destOrd="0" presId="urn:microsoft.com/office/officeart/2005/8/layout/list1"/>
    <dgm:cxn modelId="{751F87EC-7FC8-4A4C-B874-00BAF7665137}" type="presParOf" srcId="{69FF1CAE-B5A1-4CA1-A2F8-49574093C224}" destId="{74B015CE-968C-456D-946D-25D8C5850DE0}" srcOrd="11" destOrd="0" presId="urn:microsoft.com/office/officeart/2005/8/layout/list1"/>
    <dgm:cxn modelId="{9D48E210-26C3-409E-BB62-93766454F9F0}" type="presParOf" srcId="{69FF1CAE-B5A1-4CA1-A2F8-49574093C224}" destId="{710D6B53-0BB9-4F76-9664-140C45403D7A}" srcOrd="12" destOrd="0" presId="urn:microsoft.com/office/officeart/2005/8/layout/list1"/>
    <dgm:cxn modelId="{FDDB24F5-5A1B-42E7-A76C-0FDEC648B80D}" type="presParOf" srcId="{710D6B53-0BB9-4F76-9664-140C45403D7A}" destId="{8CC939CA-25D6-4C8C-B6EF-234979D9D589}" srcOrd="0" destOrd="0" presId="urn:microsoft.com/office/officeart/2005/8/layout/list1"/>
    <dgm:cxn modelId="{54C7F761-7B0D-4F74-B3EC-C6408B33046E}" type="presParOf" srcId="{710D6B53-0BB9-4F76-9664-140C45403D7A}" destId="{6E0C6CA4-A980-497F-8F6E-AEF4715E4557}" srcOrd="1" destOrd="0" presId="urn:microsoft.com/office/officeart/2005/8/layout/list1"/>
    <dgm:cxn modelId="{5F95028E-AE62-4BD2-B3F0-4A083A058D3E}" type="presParOf" srcId="{69FF1CAE-B5A1-4CA1-A2F8-49574093C224}" destId="{71EA839E-829C-486B-B179-ABC40574E703}" srcOrd="13" destOrd="0" presId="urn:microsoft.com/office/officeart/2005/8/layout/list1"/>
    <dgm:cxn modelId="{8F754F04-9976-4E99-ACE9-C8963C1B6F4E}" type="presParOf" srcId="{69FF1CAE-B5A1-4CA1-A2F8-49574093C224}" destId="{258A8FF4-6E79-4684-ACE2-62F2BBEC7952}" srcOrd="14" destOrd="0" presId="urn:microsoft.com/office/officeart/2005/8/layout/list1"/>
    <dgm:cxn modelId="{CBC75735-A8C2-4118-9246-928E856865AA}" type="presParOf" srcId="{69FF1CAE-B5A1-4CA1-A2F8-49574093C224}" destId="{43EE33AB-5573-46FF-8B90-F58B6AD15AF4}" srcOrd="15" destOrd="0" presId="urn:microsoft.com/office/officeart/2005/8/layout/list1"/>
    <dgm:cxn modelId="{0BF59CCC-5FCC-439E-ADC0-107665BA6FC6}" type="presParOf" srcId="{69FF1CAE-B5A1-4CA1-A2F8-49574093C224}" destId="{E59AF1EE-964B-49BD-AFA5-B8E36787AA67}" srcOrd="16" destOrd="0" presId="urn:microsoft.com/office/officeart/2005/8/layout/list1"/>
    <dgm:cxn modelId="{99A00F54-FA76-4B33-A7AF-ECC4977285BC}" type="presParOf" srcId="{E59AF1EE-964B-49BD-AFA5-B8E36787AA67}" destId="{B970C37A-B891-4D4E-AD78-A9150817924C}" srcOrd="0" destOrd="0" presId="urn:microsoft.com/office/officeart/2005/8/layout/list1"/>
    <dgm:cxn modelId="{E9B5B01E-4A03-46B3-AAD5-7132DFC7D2CE}" type="presParOf" srcId="{E59AF1EE-964B-49BD-AFA5-B8E36787AA67}" destId="{1EADDEBA-2CCA-471A-89A4-BBB403D0ED54}" srcOrd="1" destOrd="0" presId="urn:microsoft.com/office/officeart/2005/8/layout/list1"/>
    <dgm:cxn modelId="{65F1D5B7-AB37-4A65-9CDF-DEAE2B13E757}" type="presParOf" srcId="{69FF1CAE-B5A1-4CA1-A2F8-49574093C224}" destId="{4773CB71-AFE8-4F99-BC95-53C38D8A16FC}" srcOrd="17" destOrd="0" presId="urn:microsoft.com/office/officeart/2005/8/layout/list1"/>
    <dgm:cxn modelId="{1FFDE32C-26C0-436A-A80E-D60F3BAF9EC2}" type="presParOf" srcId="{69FF1CAE-B5A1-4CA1-A2F8-49574093C224}" destId="{B8C50F12-09D0-4FEE-B9FD-D69E4B6D0570}" srcOrd="18" destOrd="0" presId="urn:microsoft.com/office/officeart/2005/8/layout/list1"/>
    <dgm:cxn modelId="{0583CCA8-F287-47F6-B694-D6B561F76848}" type="presParOf" srcId="{69FF1CAE-B5A1-4CA1-A2F8-49574093C224}" destId="{D42D0DC7-484D-4EA1-B48A-F0E4182571FA}" srcOrd="19" destOrd="0" presId="urn:microsoft.com/office/officeart/2005/8/layout/list1"/>
    <dgm:cxn modelId="{82B9925F-81E1-4092-AC87-8F8B04C4B622}" type="presParOf" srcId="{69FF1CAE-B5A1-4CA1-A2F8-49574093C224}" destId="{D47726EC-E058-4E97-A49B-A9E207F31A3A}" srcOrd="20" destOrd="0" presId="urn:microsoft.com/office/officeart/2005/8/layout/list1"/>
    <dgm:cxn modelId="{9CB7CFB9-7537-46D7-8E5F-B5C9EFCD8715}" type="presParOf" srcId="{D47726EC-E058-4E97-A49B-A9E207F31A3A}" destId="{A22B47D3-7C21-4DB2-9C3F-06DCAE620BD4}" srcOrd="0" destOrd="0" presId="urn:microsoft.com/office/officeart/2005/8/layout/list1"/>
    <dgm:cxn modelId="{68321A41-2749-4281-B1DF-909BB097CCEE}" type="presParOf" srcId="{D47726EC-E058-4E97-A49B-A9E207F31A3A}" destId="{8F513451-290A-46E9-B8BC-25D0789532CB}" srcOrd="1" destOrd="0" presId="urn:microsoft.com/office/officeart/2005/8/layout/list1"/>
    <dgm:cxn modelId="{4FDDD7C3-42DF-4B06-8FA3-58AD3809ED16}" type="presParOf" srcId="{69FF1CAE-B5A1-4CA1-A2F8-49574093C224}" destId="{D0C8AEEE-C3EA-4E71-A071-86D697D2AA1F}" srcOrd="21" destOrd="0" presId="urn:microsoft.com/office/officeart/2005/8/layout/list1"/>
    <dgm:cxn modelId="{9C5BB2E5-605A-4DEA-8DBC-6A2912DC7862}" type="presParOf" srcId="{69FF1CAE-B5A1-4CA1-A2F8-49574093C224}" destId="{EB8AE2EC-AEC7-4A01-A12B-882329AF038C}"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3C4D42-EF75-4FC2-B15A-3F02E8806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5DFDAF3-7273-410A-B63B-EA56800E5486}">
      <dgm:prSet phldrT="[Text]"/>
      <dgm:spPr/>
      <dgm:t>
        <a:bodyPr/>
        <a:lstStyle/>
        <a:p>
          <a:r>
            <a:rPr lang="en-AU" dirty="0"/>
            <a:t>Communication </a:t>
          </a:r>
        </a:p>
      </dgm:t>
    </dgm:pt>
    <dgm:pt modelId="{FF414157-34F5-49D5-A658-956B4C74B795}" type="parTrans" cxnId="{D4E4ABF3-6F77-4530-B600-252D1E6EB65C}">
      <dgm:prSet/>
      <dgm:spPr/>
      <dgm:t>
        <a:bodyPr/>
        <a:lstStyle/>
        <a:p>
          <a:endParaRPr lang="en-AU"/>
        </a:p>
      </dgm:t>
    </dgm:pt>
    <dgm:pt modelId="{386EDA19-076E-488A-A298-FD5CDB032A15}" type="sibTrans" cxnId="{D4E4ABF3-6F77-4530-B600-252D1E6EB65C}">
      <dgm:prSet/>
      <dgm:spPr/>
      <dgm:t>
        <a:bodyPr/>
        <a:lstStyle/>
        <a:p>
          <a:endParaRPr lang="en-AU"/>
        </a:p>
      </dgm:t>
    </dgm:pt>
    <dgm:pt modelId="{8A97F40D-8015-46A4-AF5B-C5C1F8CC7648}">
      <dgm:prSet phldrT="[Text]"/>
      <dgm:spPr/>
      <dgm:t>
        <a:bodyPr/>
        <a:lstStyle/>
        <a:p>
          <a:r>
            <a:rPr lang="en-AU" dirty="0"/>
            <a:t>Oral communication</a:t>
          </a:r>
        </a:p>
      </dgm:t>
    </dgm:pt>
    <dgm:pt modelId="{8E9EE3A2-B68C-412E-9E6B-BDD0D11ADFAC}" type="parTrans" cxnId="{2B722384-AD71-43EB-AABB-76BB531EF945}">
      <dgm:prSet/>
      <dgm:spPr/>
      <dgm:t>
        <a:bodyPr/>
        <a:lstStyle/>
        <a:p>
          <a:endParaRPr lang="en-AU"/>
        </a:p>
      </dgm:t>
    </dgm:pt>
    <dgm:pt modelId="{3CE176F0-A097-497C-A4DE-F84EA7A8D48C}" type="sibTrans" cxnId="{2B722384-AD71-43EB-AABB-76BB531EF945}">
      <dgm:prSet/>
      <dgm:spPr/>
      <dgm:t>
        <a:bodyPr/>
        <a:lstStyle/>
        <a:p>
          <a:endParaRPr lang="en-AU"/>
        </a:p>
      </dgm:t>
    </dgm:pt>
    <dgm:pt modelId="{01C1D0CA-8D03-4206-B170-85BFA1870E09}">
      <dgm:prSet phldrT="[Text]"/>
      <dgm:spPr/>
      <dgm:t>
        <a:bodyPr/>
        <a:lstStyle/>
        <a:p>
          <a:r>
            <a:rPr lang="en-AU" dirty="0"/>
            <a:t>Teamwork</a:t>
          </a:r>
        </a:p>
      </dgm:t>
    </dgm:pt>
    <dgm:pt modelId="{7923ED43-A14B-4823-AF24-AF65539FCD10}" type="parTrans" cxnId="{14A36657-5419-403A-A19A-50CD8829F24E}">
      <dgm:prSet/>
      <dgm:spPr/>
      <dgm:t>
        <a:bodyPr/>
        <a:lstStyle/>
        <a:p>
          <a:endParaRPr lang="en-AU"/>
        </a:p>
      </dgm:t>
    </dgm:pt>
    <dgm:pt modelId="{510C64F1-5A04-41F6-9C85-1D203BABBC8E}" type="sibTrans" cxnId="{14A36657-5419-403A-A19A-50CD8829F24E}">
      <dgm:prSet/>
      <dgm:spPr/>
      <dgm:t>
        <a:bodyPr/>
        <a:lstStyle/>
        <a:p>
          <a:endParaRPr lang="en-AU"/>
        </a:p>
      </dgm:t>
    </dgm:pt>
    <dgm:pt modelId="{AF3E329F-01AF-4A75-9DB8-1A74E70E5C6A}">
      <dgm:prSet phldrT="[Text]"/>
      <dgm:spPr/>
      <dgm:t>
        <a:bodyPr/>
        <a:lstStyle/>
        <a:p>
          <a:r>
            <a:rPr lang="en-AU" dirty="0"/>
            <a:t>Initiative</a:t>
          </a:r>
        </a:p>
      </dgm:t>
    </dgm:pt>
    <dgm:pt modelId="{891E17E5-D981-469B-8363-EBD03849278A}" type="parTrans" cxnId="{1D5DCDFE-C304-4E9B-A02B-E1CFFF3289FA}">
      <dgm:prSet/>
      <dgm:spPr/>
      <dgm:t>
        <a:bodyPr/>
        <a:lstStyle/>
        <a:p>
          <a:endParaRPr lang="en-AU"/>
        </a:p>
      </dgm:t>
    </dgm:pt>
    <dgm:pt modelId="{9D84ED0E-D33E-45A5-A66D-E1EBACE69F2E}" type="sibTrans" cxnId="{1D5DCDFE-C304-4E9B-A02B-E1CFFF3289FA}">
      <dgm:prSet/>
      <dgm:spPr/>
      <dgm:t>
        <a:bodyPr/>
        <a:lstStyle/>
        <a:p>
          <a:endParaRPr lang="en-AU"/>
        </a:p>
      </dgm:t>
    </dgm:pt>
    <dgm:pt modelId="{49117480-FE41-4967-AEE5-8B07DA72B11D}">
      <dgm:prSet phldrT="[Text]"/>
      <dgm:spPr/>
      <dgm:t>
        <a:bodyPr/>
        <a:lstStyle/>
        <a:p>
          <a:r>
            <a:rPr lang="en-AU" dirty="0"/>
            <a:t>Written communication</a:t>
          </a:r>
        </a:p>
      </dgm:t>
    </dgm:pt>
    <dgm:pt modelId="{E3DDC2EF-DF74-4728-AE8F-2B646657997A}" type="parTrans" cxnId="{F98E6C6B-12DC-4736-92FE-44544BD397B3}">
      <dgm:prSet/>
      <dgm:spPr/>
      <dgm:t>
        <a:bodyPr/>
        <a:lstStyle/>
        <a:p>
          <a:endParaRPr lang="en-AU"/>
        </a:p>
      </dgm:t>
    </dgm:pt>
    <dgm:pt modelId="{4AECDBAA-92C7-4903-BEFA-083EC76CB732}" type="sibTrans" cxnId="{F98E6C6B-12DC-4736-92FE-44544BD397B3}">
      <dgm:prSet/>
      <dgm:spPr/>
      <dgm:t>
        <a:bodyPr/>
        <a:lstStyle/>
        <a:p>
          <a:endParaRPr lang="en-AU"/>
        </a:p>
      </dgm:t>
    </dgm:pt>
    <dgm:pt modelId="{16F006B5-8C5C-44B9-A8F6-853EA4D6E072}">
      <dgm:prSet phldrT="[Text]"/>
      <dgm:spPr/>
      <dgm:t>
        <a:bodyPr/>
        <a:lstStyle/>
        <a:p>
          <a:r>
            <a:rPr lang="en-US" dirty="0"/>
            <a:t>Accuracy and checking information and terminology</a:t>
          </a:r>
          <a:endParaRPr lang="en-AU" dirty="0"/>
        </a:p>
      </dgm:t>
    </dgm:pt>
    <dgm:pt modelId="{DD116F00-EB64-4C96-9434-FD0AE62A5309}" type="parTrans" cxnId="{C8F3B686-041E-47DA-BD23-F5B3F473B6BF}">
      <dgm:prSet/>
      <dgm:spPr/>
      <dgm:t>
        <a:bodyPr/>
        <a:lstStyle/>
        <a:p>
          <a:endParaRPr lang="en-AU"/>
        </a:p>
      </dgm:t>
    </dgm:pt>
    <dgm:pt modelId="{59455061-6D0E-46F5-AFD0-B9ED45F60EA0}" type="sibTrans" cxnId="{C8F3B686-041E-47DA-BD23-F5B3F473B6BF}">
      <dgm:prSet/>
      <dgm:spPr/>
      <dgm:t>
        <a:bodyPr/>
        <a:lstStyle/>
        <a:p>
          <a:endParaRPr lang="en-AU"/>
        </a:p>
      </dgm:t>
    </dgm:pt>
    <dgm:pt modelId="{69FF1CAE-B5A1-4CA1-A2F8-49574093C224}" type="pres">
      <dgm:prSet presAssocID="{673C4D42-EF75-4FC2-B15A-3F02E88060E1}" presName="linear" presStyleCnt="0">
        <dgm:presLayoutVars>
          <dgm:dir/>
          <dgm:animLvl val="lvl"/>
          <dgm:resizeHandles val="exact"/>
        </dgm:presLayoutVars>
      </dgm:prSet>
      <dgm:spPr/>
    </dgm:pt>
    <dgm:pt modelId="{E238A25E-F23D-41C1-9FFF-6EE26B57F408}" type="pres">
      <dgm:prSet presAssocID="{B5DFDAF3-7273-410A-B63B-EA56800E5486}" presName="parentLin" presStyleCnt="0"/>
      <dgm:spPr/>
    </dgm:pt>
    <dgm:pt modelId="{FBA245D5-01E8-4E78-97B3-ABA3503CA664}" type="pres">
      <dgm:prSet presAssocID="{B5DFDAF3-7273-410A-B63B-EA56800E5486}" presName="parentLeftMargin" presStyleLbl="node1" presStyleIdx="0" presStyleCnt="6"/>
      <dgm:spPr/>
    </dgm:pt>
    <dgm:pt modelId="{498EFEDB-32DE-41A7-B78E-63DDCE2270DA}" type="pres">
      <dgm:prSet presAssocID="{B5DFDAF3-7273-410A-B63B-EA56800E5486}" presName="parentText" presStyleLbl="node1" presStyleIdx="0" presStyleCnt="6" custLinFactNeighborX="-3688" custLinFactNeighborY="6950">
        <dgm:presLayoutVars>
          <dgm:chMax val="0"/>
          <dgm:bulletEnabled val="1"/>
        </dgm:presLayoutVars>
      </dgm:prSet>
      <dgm:spPr/>
    </dgm:pt>
    <dgm:pt modelId="{FAB0B383-3265-430A-A13C-655FD2BA6476}" type="pres">
      <dgm:prSet presAssocID="{B5DFDAF3-7273-410A-B63B-EA56800E5486}" presName="negativeSpace" presStyleCnt="0"/>
      <dgm:spPr/>
    </dgm:pt>
    <dgm:pt modelId="{D842C964-6D9B-4D36-9381-B617DFAD694C}" type="pres">
      <dgm:prSet presAssocID="{B5DFDAF3-7273-410A-B63B-EA56800E5486}" presName="childText" presStyleLbl="conFgAcc1" presStyleIdx="0" presStyleCnt="6">
        <dgm:presLayoutVars>
          <dgm:bulletEnabled val="1"/>
        </dgm:presLayoutVars>
      </dgm:prSet>
      <dgm:spPr/>
    </dgm:pt>
    <dgm:pt modelId="{B469586C-48D8-476A-80D0-49993855C421}" type="pres">
      <dgm:prSet presAssocID="{386EDA19-076E-488A-A298-FD5CDB032A15}" presName="spaceBetweenRectangles" presStyleCnt="0"/>
      <dgm:spPr/>
    </dgm:pt>
    <dgm:pt modelId="{20D49086-B99E-43AB-8A9B-C50E95EC1A38}" type="pres">
      <dgm:prSet presAssocID="{8A97F40D-8015-46A4-AF5B-C5C1F8CC7648}" presName="parentLin" presStyleCnt="0"/>
      <dgm:spPr/>
    </dgm:pt>
    <dgm:pt modelId="{61062FF2-421E-458E-8E1F-EE1DB3638383}" type="pres">
      <dgm:prSet presAssocID="{8A97F40D-8015-46A4-AF5B-C5C1F8CC7648}" presName="parentLeftMargin" presStyleLbl="node1" presStyleIdx="0" presStyleCnt="6"/>
      <dgm:spPr/>
    </dgm:pt>
    <dgm:pt modelId="{46DB8675-173D-4996-86CF-CB03D4452D6E}" type="pres">
      <dgm:prSet presAssocID="{8A97F40D-8015-46A4-AF5B-C5C1F8CC7648}" presName="parentText" presStyleLbl="node1" presStyleIdx="1" presStyleCnt="6">
        <dgm:presLayoutVars>
          <dgm:chMax val="0"/>
          <dgm:bulletEnabled val="1"/>
        </dgm:presLayoutVars>
      </dgm:prSet>
      <dgm:spPr/>
    </dgm:pt>
    <dgm:pt modelId="{60C37EEC-145B-463D-81A6-D24A1693E634}" type="pres">
      <dgm:prSet presAssocID="{8A97F40D-8015-46A4-AF5B-C5C1F8CC7648}" presName="negativeSpace" presStyleCnt="0"/>
      <dgm:spPr/>
    </dgm:pt>
    <dgm:pt modelId="{3B48C79D-2387-438C-9E43-498AFFEABBE1}" type="pres">
      <dgm:prSet presAssocID="{8A97F40D-8015-46A4-AF5B-C5C1F8CC7648}" presName="childText" presStyleLbl="conFgAcc1" presStyleIdx="1" presStyleCnt="6">
        <dgm:presLayoutVars>
          <dgm:bulletEnabled val="1"/>
        </dgm:presLayoutVars>
      </dgm:prSet>
      <dgm:spPr/>
    </dgm:pt>
    <dgm:pt modelId="{16A96111-CCA3-457D-9FAA-220E20175E51}" type="pres">
      <dgm:prSet presAssocID="{3CE176F0-A097-497C-A4DE-F84EA7A8D48C}" presName="spaceBetweenRectangles" presStyleCnt="0"/>
      <dgm:spPr/>
    </dgm:pt>
    <dgm:pt modelId="{2061343F-2BFB-4F46-B347-471FF2BDA8CB}" type="pres">
      <dgm:prSet presAssocID="{01C1D0CA-8D03-4206-B170-85BFA1870E09}" presName="parentLin" presStyleCnt="0"/>
      <dgm:spPr/>
    </dgm:pt>
    <dgm:pt modelId="{B6D8971C-88C5-4C1F-8321-52540B78B5CD}" type="pres">
      <dgm:prSet presAssocID="{01C1D0CA-8D03-4206-B170-85BFA1870E09}" presName="parentLeftMargin" presStyleLbl="node1" presStyleIdx="1" presStyleCnt="6"/>
      <dgm:spPr/>
    </dgm:pt>
    <dgm:pt modelId="{8C89895C-3740-497D-86C6-D27C2FB077DB}" type="pres">
      <dgm:prSet presAssocID="{01C1D0CA-8D03-4206-B170-85BFA1870E09}" presName="parentText" presStyleLbl="node1" presStyleIdx="2" presStyleCnt="6">
        <dgm:presLayoutVars>
          <dgm:chMax val="0"/>
          <dgm:bulletEnabled val="1"/>
        </dgm:presLayoutVars>
      </dgm:prSet>
      <dgm:spPr/>
    </dgm:pt>
    <dgm:pt modelId="{A12EFFD9-F042-432B-B21F-3EC53AFB8D8F}" type="pres">
      <dgm:prSet presAssocID="{01C1D0CA-8D03-4206-B170-85BFA1870E09}" presName="negativeSpace" presStyleCnt="0"/>
      <dgm:spPr/>
    </dgm:pt>
    <dgm:pt modelId="{B5B83EE5-25A0-4A19-A85F-AAC96B5B1FAE}" type="pres">
      <dgm:prSet presAssocID="{01C1D0CA-8D03-4206-B170-85BFA1870E09}" presName="childText" presStyleLbl="conFgAcc1" presStyleIdx="2" presStyleCnt="6">
        <dgm:presLayoutVars>
          <dgm:bulletEnabled val="1"/>
        </dgm:presLayoutVars>
      </dgm:prSet>
      <dgm:spPr/>
    </dgm:pt>
    <dgm:pt modelId="{60F5BFBC-9F20-43FF-934D-E2AD472F8EEA}" type="pres">
      <dgm:prSet presAssocID="{510C64F1-5A04-41F6-9C85-1D203BABBC8E}" presName="spaceBetweenRectangles" presStyleCnt="0"/>
      <dgm:spPr/>
    </dgm:pt>
    <dgm:pt modelId="{AF6FAC34-80B2-4A8B-8B2B-950218BC1170}" type="pres">
      <dgm:prSet presAssocID="{AF3E329F-01AF-4A75-9DB8-1A74E70E5C6A}" presName="parentLin" presStyleCnt="0"/>
      <dgm:spPr/>
    </dgm:pt>
    <dgm:pt modelId="{66FAD73E-B0D6-4E8A-BC9D-E8BA30AC8F08}" type="pres">
      <dgm:prSet presAssocID="{AF3E329F-01AF-4A75-9DB8-1A74E70E5C6A}" presName="parentLeftMargin" presStyleLbl="node1" presStyleIdx="2" presStyleCnt="6"/>
      <dgm:spPr/>
    </dgm:pt>
    <dgm:pt modelId="{5185E5C1-EB8E-4C5C-9BD5-C12293FEC66F}" type="pres">
      <dgm:prSet presAssocID="{AF3E329F-01AF-4A75-9DB8-1A74E70E5C6A}" presName="parentText" presStyleLbl="node1" presStyleIdx="3" presStyleCnt="6">
        <dgm:presLayoutVars>
          <dgm:chMax val="0"/>
          <dgm:bulletEnabled val="1"/>
        </dgm:presLayoutVars>
      </dgm:prSet>
      <dgm:spPr/>
    </dgm:pt>
    <dgm:pt modelId="{7C77BC07-64FD-4722-87DF-5D457E944AD7}" type="pres">
      <dgm:prSet presAssocID="{AF3E329F-01AF-4A75-9DB8-1A74E70E5C6A}" presName="negativeSpace" presStyleCnt="0"/>
      <dgm:spPr/>
    </dgm:pt>
    <dgm:pt modelId="{1A2375FB-5189-4CB6-9F52-2E66933369AC}" type="pres">
      <dgm:prSet presAssocID="{AF3E329F-01AF-4A75-9DB8-1A74E70E5C6A}" presName="childText" presStyleLbl="conFgAcc1" presStyleIdx="3" presStyleCnt="6">
        <dgm:presLayoutVars>
          <dgm:bulletEnabled val="1"/>
        </dgm:presLayoutVars>
      </dgm:prSet>
      <dgm:spPr/>
    </dgm:pt>
    <dgm:pt modelId="{EE5EB760-B87E-44F8-8FAA-705FFB28E64A}" type="pres">
      <dgm:prSet presAssocID="{9D84ED0E-D33E-45A5-A66D-E1EBACE69F2E}" presName="spaceBetweenRectangles" presStyleCnt="0"/>
      <dgm:spPr/>
    </dgm:pt>
    <dgm:pt modelId="{2527E441-8361-40E7-B205-59D9525109C0}" type="pres">
      <dgm:prSet presAssocID="{49117480-FE41-4967-AEE5-8B07DA72B11D}" presName="parentLin" presStyleCnt="0"/>
      <dgm:spPr/>
    </dgm:pt>
    <dgm:pt modelId="{6657B582-32A8-4877-9283-99FD2785D1B8}" type="pres">
      <dgm:prSet presAssocID="{49117480-FE41-4967-AEE5-8B07DA72B11D}" presName="parentLeftMargin" presStyleLbl="node1" presStyleIdx="3" presStyleCnt="6"/>
      <dgm:spPr/>
    </dgm:pt>
    <dgm:pt modelId="{55546E12-39CE-41F8-B611-4C8B67B43C42}" type="pres">
      <dgm:prSet presAssocID="{49117480-FE41-4967-AEE5-8B07DA72B11D}" presName="parentText" presStyleLbl="node1" presStyleIdx="4" presStyleCnt="6">
        <dgm:presLayoutVars>
          <dgm:chMax val="0"/>
          <dgm:bulletEnabled val="1"/>
        </dgm:presLayoutVars>
      </dgm:prSet>
      <dgm:spPr/>
    </dgm:pt>
    <dgm:pt modelId="{22AA4835-C381-4A63-914A-D9F3DF172C8C}" type="pres">
      <dgm:prSet presAssocID="{49117480-FE41-4967-AEE5-8B07DA72B11D}" presName="negativeSpace" presStyleCnt="0"/>
      <dgm:spPr/>
    </dgm:pt>
    <dgm:pt modelId="{0973F523-9468-4BC2-9B53-6500252FAB39}" type="pres">
      <dgm:prSet presAssocID="{49117480-FE41-4967-AEE5-8B07DA72B11D}" presName="childText" presStyleLbl="conFgAcc1" presStyleIdx="4" presStyleCnt="6">
        <dgm:presLayoutVars>
          <dgm:bulletEnabled val="1"/>
        </dgm:presLayoutVars>
      </dgm:prSet>
      <dgm:spPr/>
    </dgm:pt>
    <dgm:pt modelId="{11A46A2A-773E-4B3A-852C-9BB12A9EA7BB}" type="pres">
      <dgm:prSet presAssocID="{4AECDBAA-92C7-4903-BEFA-083EC76CB732}" presName="spaceBetweenRectangles" presStyleCnt="0"/>
      <dgm:spPr/>
    </dgm:pt>
    <dgm:pt modelId="{60FBC3D4-03C6-41B6-8C2A-3CC9B8A18EAA}" type="pres">
      <dgm:prSet presAssocID="{16F006B5-8C5C-44B9-A8F6-853EA4D6E072}" presName="parentLin" presStyleCnt="0"/>
      <dgm:spPr/>
    </dgm:pt>
    <dgm:pt modelId="{0F3323D4-0CE1-47CF-B37C-B8EC9AF38D7E}" type="pres">
      <dgm:prSet presAssocID="{16F006B5-8C5C-44B9-A8F6-853EA4D6E072}" presName="parentLeftMargin" presStyleLbl="node1" presStyleIdx="4" presStyleCnt="6"/>
      <dgm:spPr/>
    </dgm:pt>
    <dgm:pt modelId="{35B0C075-A750-4555-9270-B487536E4003}" type="pres">
      <dgm:prSet presAssocID="{16F006B5-8C5C-44B9-A8F6-853EA4D6E072}" presName="parentText" presStyleLbl="node1" presStyleIdx="5" presStyleCnt="6">
        <dgm:presLayoutVars>
          <dgm:chMax val="0"/>
          <dgm:bulletEnabled val="1"/>
        </dgm:presLayoutVars>
      </dgm:prSet>
      <dgm:spPr/>
    </dgm:pt>
    <dgm:pt modelId="{F241B9F1-C06D-4019-90C4-00BC730C7040}" type="pres">
      <dgm:prSet presAssocID="{16F006B5-8C5C-44B9-A8F6-853EA4D6E072}" presName="negativeSpace" presStyleCnt="0"/>
      <dgm:spPr/>
    </dgm:pt>
    <dgm:pt modelId="{A73A13DB-A061-40B4-9894-44083C21AA93}" type="pres">
      <dgm:prSet presAssocID="{16F006B5-8C5C-44B9-A8F6-853EA4D6E072}" presName="childText" presStyleLbl="conFgAcc1" presStyleIdx="5" presStyleCnt="6">
        <dgm:presLayoutVars>
          <dgm:bulletEnabled val="1"/>
        </dgm:presLayoutVars>
      </dgm:prSet>
      <dgm:spPr/>
    </dgm:pt>
  </dgm:ptLst>
  <dgm:cxnLst>
    <dgm:cxn modelId="{6855AA09-5C05-42E0-92D9-677C541DD779}" type="presOf" srcId="{49117480-FE41-4967-AEE5-8B07DA72B11D}" destId="{55546E12-39CE-41F8-B611-4C8B67B43C42}" srcOrd="1" destOrd="0" presId="urn:microsoft.com/office/officeart/2005/8/layout/list1"/>
    <dgm:cxn modelId="{398D0F12-22B0-404B-BD9E-697F03AAF75F}" type="presOf" srcId="{01C1D0CA-8D03-4206-B170-85BFA1870E09}" destId="{B6D8971C-88C5-4C1F-8321-52540B78B5CD}" srcOrd="0" destOrd="0" presId="urn:microsoft.com/office/officeart/2005/8/layout/list1"/>
    <dgm:cxn modelId="{FC2F3A1F-FCA6-4653-B2D4-AA0812E1C8EF}" type="presOf" srcId="{AF3E329F-01AF-4A75-9DB8-1A74E70E5C6A}" destId="{66FAD73E-B0D6-4E8A-BC9D-E8BA30AC8F08}" srcOrd="0" destOrd="0" presId="urn:microsoft.com/office/officeart/2005/8/layout/list1"/>
    <dgm:cxn modelId="{2CC39440-CEBB-496A-AB4A-A7251AB2957F}" type="presOf" srcId="{B5DFDAF3-7273-410A-B63B-EA56800E5486}" destId="{498EFEDB-32DE-41A7-B78E-63DDCE2270DA}" srcOrd="1" destOrd="0" presId="urn:microsoft.com/office/officeart/2005/8/layout/list1"/>
    <dgm:cxn modelId="{17E72C49-5F75-48AA-B892-F4DD1C1ADB45}" type="presOf" srcId="{8A97F40D-8015-46A4-AF5B-C5C1F8CC7648}" destId="{46DB8675-173D-4996-86CF-CB03D4452D6E}" srcOrd="1" destOrd="0" presId="urn:microsoft.com/office/officeart/2005/8/layout/list1"/>
    <dgm:cxn modelId="{F98E6C6B-12DC-4736-92FE-44544BD397B3}" srcId="{673C4D42-EF75-4FC2-B15A-3F02E88060E1}" destId="{49117480-FE41-4967-AEE5-8B07DA72B11D}" srcOrd="4" destOrd="0" parTransId="{E3DDC2EF-DF74-4728-AE8F-2B646657997A}" sibTransId="{4AECDBAA-92C7-4903-BEFA-083EC76CB732}"/>
    <dgm:cxn modelId="{53FBF974-F4F2-4137-A93D-7BF96366965E}" type="presOf" srcId="{AF3E329F-01AF-4A75-9DB8-1A74E70E5C6A}" destId="{5185E5C1-EB8E-4C5C-9BD5-C12293FEC66F}" srcOrd="1" destOrd="0" presId="urn:microsoft.com/office/officeart/2005/8/layout/list1"/>
    <dgm:cxn modelId="{C6780956-DDFA-489A-9116-8352E4B02521}" type="presOf" srcId="{49117480-FE41-4967-AEE5-8B07DA72B11D}" destId="{6657B582-32A8-4877-9283-99FD2785D1B8}" srcOrd="0" destOrd="0" presId="urn:microsoft.com/office/officeart/2005/8/layout/list1"/>
    <dgm:cxn modelId="{14A36657-5419-403A-A19A-50CD8829F24E}" srcId="{673C4D42-EF75-4FC2-B15A-3F02E88060E1}" destId="{01C1D0CA-8D03-4206-B170-85BFA1870E09}" srcOrd="2" destOrd="0" parTransId="{7923ED43-A14B-4823-AF24-AF65539FCD10}" sibTransId="{510C64F1-5A04-41F6-9C85-1D203BABBC8E}"/>
    <dgm:cxn modelId="{785B7180-1905-4894-8B5D-E73BDAC940A3}" type="presOf" srcId="{8A97F40D-8015-46A4-AF5B-C5C1F8CC7648}" destId="{61062FF2-421E-458E-8E1F-EE1DB3638383}" srcOrd="0" destOrd="0" presId="urn:microsoft.com/office/officeart/2005/8/layout/list1"/>
    <dgm:cxn modelId="{2B722384-AD71-43EB-AABB-76BB531EF945}" srcId="{673C4D42-EF75-4FC2-B15A-3F02E88060E1}" destId="{8A97F40D-8015-46A4-AF5B-C5C1F8CC7648}" srcOrd="1" destOrd="0" parTransId="{8E9EE3A2-B68C-412E-9E6B-BDD0D11ADFAC}" sibTransId="{3CE176F0-A097-497C-A4DE-F84EA7A8D48C}"/>
    <dgm:cxn modelId="{C8F3B686-041E-47DA-BD23-F5B3F473B6BF}" srcId="{673C4D42-EF75-4FC2-B15A-3F02E88060E1}" destId="{16F006B5-8C5C-44B9-A8F6-853EA4D6E072}" srcOrd="5" destOrd="0" parTransId="{DD116F00-EB64-4C96-9434-FD0AE62A5309}" sibTransId="{59455061-6D0E-46F5-AFD0-B9ED45F60EA0}"/>
    <dgm:cxn modelId="{CB461A8A-8EBA-4A3B-8546-252E0CE4C78D}" type="presOf" srcId="{B5DFDAF3-7273-410A-B63B-EA56800E5486}" destId="{FBA245D5-01E8-4E78-97B3-ABA3503CA664}" srcOrd="0" destOrd="0" presId="urn:microsoft.com/office/officeart/2005/8/layout/list1"/>
    <dgm:cxn modelId="{82DB8C9A-587D-47C0-BED0-79A9680A14D7}" type="presOf" srcId="{01C1D0CA-8D03-4206-B170-85BFA1870E09}" destId="{8C89895C-3740-497D-86C6-D27C2FB077DB}" srcOrd="1" destOrd="0" presId="urn:microsoft.com/office/officeart/2005/8/layout/list1"/>
    <dgm:cxn modelId="{ECDC8EBE-CFE0-4420-B1FF-C300D1F51005}" type="presOf" srcId="{16F006B5-8C5C-44B9-A8F6-853EA4D6E072}" destId="{0F3323D4-0CE1-47CF-B37C-B8EC9AF38D7E}" srcOrd="0" destOrd="0" presId="urn:microsoft.com/office/officeart/2005/8/layout/list1"/>
    <dgm:cxn modelId="{DB54AFCA-B854-4B7A-BAF1-1B38B45CC269}" type="presOf" srcId="{16F006B5-8C5C-44B9-A8F6-853EA4D6E072}" destId="{35B0C075-A750-4555-9270-B487536E4003}" srcOrd="1" destOrd="0" presId="urn:microsoft.com/office/officeart/2005/8/layout/list1"/>
    <dgm:cxn modelId="{2A07AECD-BDFF-44FA-A30C-929361BF2BFB}" type="presOf" srcId="{673C4D42-EF75-4FC2-B15A-3F02E88060E1}" destId="{69FF1CAE-B5A1-4CA1-A2F8-49574093C224}" srcOrd="0" destOrd="0" presId="urn:microsoft.com/office/officeart/2005/8/layout/list1"/>
    <dgm:cxn modelId="{D4E4ABF3-6F77-4530-B600-252D1E6EB65C}" srcId="{673C4D42-EF75-4FC2-B15A-3F02E88060E1}" destId="{B5DFDAF3-7273-410A-B63B-EA56800E5486}" srcOrd="0" destOrd="0" parTransId="{FF414157-34F5-49D5-A658-956B4C74B795}" sibTransId="{386EDA19-076E-488A-A298-FD5CDB032A15}"/>
    <dgm:cxn modelId="{1D5DCDFE-C304-4E9B-A02B-E1CFFF3289FA}" srcId="{673C4D42-EF75-4FC2-B15A-3F02E88060E1}" destId="{AF3E329F-01AF-4A75-9DB8-1A74E70E5C6A}" srcOrd="3" destOrd="0" parTransId="{891E17E5-D981-469B-8363-EBD03849278A}" sibTransId="{9D84ED0E-D33E-45A5-A66D-E1EBACE69F2E}"/>
    <dgm:cxn modelId="{4F6B8E15-066A-4CFE-BC41-09D05130FADA}" type="presParOf" srcId="{69FF1CAE-B5A1-4CA1-A2F8-49574093C224}" destId="{E238A25E-F23D-41C1-9FFF-6EE26B57F408}" srcOrd="0" destOrd="0" presId="urn:microsoft.com/office/officeart/2005/8/layout/list1"/>
    <dgm:cxn modelId="{FF2EE83A-7351-4EC5-9EE3-0BEE075BC3FB}" type="presParOf" srcId="{E238A25E-F23D-41C1-9FFF-6EE26B57F408}" destId="{FBA245D5-01E8-4E78-97B3-ABA3503CA664}" srcOrd="0" destOrd="0" presId="urn:microsoft.com/office/officeart/2005/8/layout/list1"/>
    <dgm:cxn modelId="{591CA314-4819-451B-B129-BF141C426501}" type="presParOf" srcId="{E238A25E-F23D-41C1-9FFF-6EE26B57F408}" destId="{498EFEDB-32DE-41A7-B78E-63DDCE2270DA}" srcOrd="1" destOrd="0" presId="urn:microsoft.com/office/officeart/2005/8/layout/list1"/>
    <dgm:cxn modelId="{9C50CEE4-A79F-46EF-9F05-D3056CF99995}" type="presParOf" srcId="{69FF1CAE-B5A1-4CA1-A2F8-49574093C224}" destId="{FAB0B383-3265-430A-A13C-655FD2BA6476}" srcOrd="1" destOrd="0" presId="urn:microsoft.com/office/officeart/2005/8/layout/list1"/>
    <dgm:cxn modelId="{194E8393-763F-40C1-AB09-482EEA5A4668}" type="presParOf" srcId="{69FF1CAE-B5A1-4CA1-A2F8-49574093C224}" destId="{D842C964-6D9B-4D36-9381-B617DFAD694C}" srcOrd="2" destOrd="0" presId="urn:microsoft.com/office/officeart/2005/8/layout/list1"/>
    <dgm:cxn modelId="{765B897D-AB4A-4D54-83CB-B2407FE94269}" type="presParOf" srcId="{69FF1CAE-B5A1-4CA1-A2F8-49574093C224}" destId="{B469586C-48D8-476A-80D0-49993855C421}" srcOrd="3" destOrd="0" presId="urn:microsoft.com/office/officeart/2005/8/layout/list1"/>
    <dgm:cxn modelId="{A0C27E0A-E7F2-4DEC-95A4-EB44D9A1A305}" type="presParOf" srcId="{69FF1CAE-B5A1-4CA1-A2F8-49574093C224}" destId="{20D49086-B99E-43AB-8A9B-C50E95EC1A38}" srcOrd="4" destOrd="0" presId="urn:microsoft.com/office/officeart/2005/8/layout/list1"/>
    <dgm:cxn modelId="{A973A5F5-AE6C-49A2-A465-D18E6F750B73}" type="presParOf" srcId="{20D49086-B99E-43AB-8A9B-C50E95EC1A38}" destId="{61062FF2-421E-458E-8E1F-EE1DB3638383}" srcOrd="0" destOrd="0" presId="urn:microsoft.com/office/officeart/2005/8/layout/list1"/>
    <dgm:cxn modelId="{BE79A19B-F27B-454C-B5B8-5AFFB89E97EE}" type="presParOf" srcId="{20D49086-B99E-43AB-8A9B-C50E95EC1A38}" destId="{46DB8675-173D-4996-86CF-CB03D4452D6E}" srcOrd="1" destOrd="0" presId="urn:microsoft.com/office/officeart/2005/8/layout/list1"/>
    <dgm:cxn modelId="{4D25A87B-193C-4771-92A4-76F975F06FD8}" type="presParOf" srcId="{69FF1CAE-B5A1-4CA1-A2F8-49574093C224}" destId="{60C37EEC-145B-463D-81A6-D24A1693E634}" srcOrd="5" destOrd="0" presId="urn:microsoft.com/office/officeart/2005/8/layout/list1"/>
    <dgm:cxn modelId="{0D0ED095-D1BA-4FBA-B29A-B356B953CA30}" type="presParOf" srcId="{69FF1CAE-B5A1-4CA1-A2F8-49574093C224}" destId="{3B48C79D-2387-438C-9E43-498AFFEABBE1}" srcOrd="6" destOrd="0" presId="urn:microsoft.com/office/officeart/2005/8/layout/list1"/>
    <dgm:cxn modelId="{7BF38279-EDA8-46A3-9404-F9097F0E9112}" type="presParOf" srcId="{69FF1CAE-B5A1-4CA1-A2F8-49574093C224}" destId="{16A96111-CCA3-457D-9FAA-220E20175E51}" srcOrd="7" destOrd="0" presId="urn:microsoft.com/office/officeart/2005/8/layout/list1"/>
    <dgm:cxn modelId="{708F5094-DFDE-4ED1-B579-E3C749D95489}" type="presParOf" srcId="{69FF1CAE-B5A1-4CA1-A2F8-49574093C224}" destId="{2061343F-2BFB-4F46-B347-471FF2BDA8CB}" srcOrd="8" destOrd="0" presId="urn:microsoft.com/office/officeart/2005/8/layout/list1"/>
    <dgm:cxn modelId="{A2AF99A5-13A6-4B67-A3AE-16B7C520B17F}" type="presParOf" srcId="{2061343F-2BFB-4F46-B347-471FF2BDA8CB}" destId="{B6D8971C-88C5-4C1F-8321-52540B78B5CD}" srcOrd="0" destOrd="0" presId="urn:microsoft.com/office/officeart/2005/8/layout/list1"/>
    <dgm:cxn modelId="{04DBB7BE-1405-4020-8D64-0027FBFAFE03}" type="presParOf" srcId="{2061343F-2BFB-4F46-B347-471FF2BDA8CB}" destId="{8C89895C-3740-497D-86C6-D27C2FB077DB}" srcOrd="1" destOrd="0" presId="urn:microsoft.com/office/officeart/2005/8/layout/list1"/>
    <dgm:cxn modelId="{CDD4D51C-3538-4B39-BE0A-FF16A9155962}" type="presParOf" srcId="{69FF1CAE-B5A1-4CA1-A2F8-49574093C224}" destId="{A12EFFD9-F042-432B-B21F-3EC53AFB8D8F}" srcOrd="9" destOrd="0" presId="urn:microsoft.com/office/officeart/2005/8/layout/list1"/>
    <dgm:cxn modelId="{DE596EFD-9649-4D1A-82D3-7B42BEE4DA35}" type="presParOf" srcId="{69FF1CAE-B5A1-4CA1-A2F8-49574093C224}" destId="{B5B83EE5-25A0-4A19-A85F-AAC96B5B1FAE}" srcOrd="10" destOrd="0" presId="urn:microsoft.com/office/officeart/2005/8/layout/list1"/>
    <dgm:cxn modelId="{3A6800A1-0525-469C-BB52-2FF8EB7A3558}" type="presParOf" srcId="{69FF1CAE-B5A1-4CA1-A2F8-49574093C224}" destId="{60F5BFBC-9F20-43FF-934D-E2AD472F8EEA}" srcOrd="11" destOrd="0" presId="urn:microsoft.com/office/officeart/2005/8/layout/list1"/>
    <dgm:cxn modelId="{3FE91B2F-C447-48FA-9C56-726A0FEBF430}" type="presParOf" srcId="{69FF1CAE-B5A1-4CA1-A2F8-49574093C224}" destId="{AF6FAC34-80B2-4A8B-8B2B-950218BC1170}" srcOrd="12" destOrd="0" presId="urn:microsoft.com/office/officeart/2005/8/layout/list1"/>
    <dgm:cxn modelId="{D851336F-EC3F-4FB1-B82D-3E868F9A8036}" type="presParOf" srcId="{AF6FAC34-80B2-4A8B-8B2B-950218BC1170}" destId="{66FAD73E-B0D6-4E8A-BC9D-E8BA30AC8F08}" srcOrd="0" destOrd="0" presId="urn:microsoft.com/office/officeart/2005/8/layout/list1"/>
    <dgm:cxn modelId="{0986572F-9889-4C58-A683-12648CBF4E9D}" type="presParOf" srcId="{AF6FAC34-80B2-4A8B-8B2B-950218BC1170}" destId="{5185E5C1-EB8E-4C5C-9BD5-C12293FEC66F}" srcOrd="1" destOrd="0" presId="urn:microsoft.com/office/officeart/2005/8/layout/list1"/>
    <dgm:cxn modelId="{1C76B7BA-4354-4A72-8E08-B627AF80F4E0}" type="presParOf" srcId="{69FF1CAE-B5A1-4CA1-A2F8-49574093C224}" destId="{7C77BC07-64FD-4722-87DF-5D457E944AD7}" srcOrd="13" destOrd="0" presId="urn:microsoft.com/office/officeart/2005/8/layout/list1"/>
    <dgm:cxn modelId="{3C036AF7-6F85-4F06-9D1F-09BCF8D2AFC0}" type="presParOf" srcId="{69FF1CAE-B5A1-4CA1-A2F8-49574093C224}" destId="{1A2375FB-5189-4CB6-9F52-2E66933369AC}" srcOrd="14" destOrd="0" presId="urn:microsoft.com/office/officeart/2005/8/layout/list1"/>
    <dgm:cxn modelId="{92D6F87A-98A3-449F-9921-36507F1DDBFF}" type="presParOf" srcId="{69FF1CAE-B5A1-4CA1-A2F8-49574093C224}" destId="{EE5EB760-B87E-44F8-8FAA-705FFB28E64A}" srcOrd="15" destOrd="0" presId="urn:microsoft.com/office/officeart/2005/8/layout/list1"/>
    <dgm:cxn modelId="{D6C8ABB2-821A-47BD-99B3-57B034E6DBFA}" type="presParOf" srcId="{69FF1CAE-B5A1-4CA1-A2F8-49574093C224}" destId="{2527E441-8361-40E7-B205-59D9525109C0}" srcOrd="16" destOrd="0" presId="urn:microsoft.com/office/officeart/2005/8/layout/list1"/>
    <dgm:cxn modelId="{23C80664-FA79-407F-9A7F-5A5E4EB827E8}" type="presParOf" srcId="{2527E441-8361-40E7-B205-59D9525109C0}" destId="{6657B582-32A8-4877-9283-99FD2785D1B8}" srcOrd="0" destOrd="0" presId="urn:microsoft.com/office/officeart/2005/8/layout/list1"/>
    <dgm:cxn modelId="{6EE252DE-FE51-4440-8032-CB1510AE0FA5}" type="presParOf" srcId="{2527E441-8361-40E7-B205-59D9525109C0}" destId="{55546E12-39CE-41F8-B611-4C8B67B43C42}" srcOrd="1" destOrd="0" presId="urn:microsoft.com/office/officeart/2005/8/layout/list1"/>
    <dgm:cxn modelId="{82082263-97AF-4864-98F4-34CDE5B14D90}" type="presParOf" srcId="{69FF1CAE-B5A1-4CA1-A2F8-49574093C224}" destId="{22AA4835-C381-4A63-914A-D9F3DF172C8C}" srcOrd="17" destOrd="0" presId="urn:microsoft.com/office/officeart/2005/8/layout/list1"/>
    <dgm:cxn modelId="{24AF851C-7CF5-4805-80DA-BC6A0A113D19}" type="presParOf" srcId="{69FF1CAE-B5A1-4CA1-A2F8-49574093C224}" destId="{0973F523-9468-4BC2-9B53-6500252FAB39}" srcOrd="18" destOrd="0" presId="urn:microsoft.com/office/officeart/2005/8/layout/list1"/>
    <dgm:cxn modelId="{5523E90A-462E-4F53-B631-3341789B49CD}" type="presParOf" srcId="{69FF1CAE-B5A1-4CA1-A2F8-49574093C224}" destId="{11A46A2A-773E-4B3A-852C-9BB12A9EA7BB}" srcOrd="19" destOrd="0" presId="urn:microsoft.com/office/officeart/2005/8/layout/list1"/>
    <dgm:cxn modelId="{374F3F72-0CD9-41B0-B205-3AA42C824806}" type="presParOf" srcId="{69FF1CAE-B5A1-4CA1-A2F8-49574093C224}" destId="{60FBC3D4-03C6-41B6-8C2A-3CC9B8A18EAA}" srcOrd="20" destOrd="0" presId="urn:microsoft.com/office/officeart/2005/8/layout/list1"/>
    <dgm:cxn modelId="{B3590F92-501F-4D3D-82FB-CD50C3786CBA}" type="presParOf" srcId="{60FBC3D4-03C6-41B6-8C2A-3CC9B8A18EAA}" destId="{0F3323D4-0CE1-47CF-B37C-B8EC9AF38D7E}" srcOrd="0" destOrd="0" presId="urn:microsoft.com/office/officeart/2005/8/layout/list1"/>
    <dgm:cxn modelId="{08DF947E-79FD-4085-BB14-92E5CA43F445}" type="presParOf" srcId="{60FBC3D4-03C6-41B6-8C2A-3CC9B8A18EAA}" destId="{35B0C075-A750-4555-9270-B487536E4003}" srcOrd="1" destOrd="0" presId="urn:microsoft.com/office/officeart/2005/8/layout/list1"/>
    <dgm:cxn modelId="{ADF06242-2B8C-41AD-A68F-4CF724EBC72A}" type="presParOf" srcId="{69FF1CAE-B5A1-4CA1-A2F8-49574093C224}" destId="{F241B9F1-C06D-4019-90C4-00BC730C7040}" srcOrd="21" destOrd="0" presId="urn:microsoft.com/office/officeart/2005/8/layout/list1"/>
    <dgm:cxn modelId="{BE6CB0D7-A46B-4C78-82F4-7E2CC298CD14}" type="presParOf" srcId="{69FF1CAE-B5A1-4CA1-A2F8-49574093C224}" destId="{A73A13DB-A061-40B4-9894-44083C21AA93}"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3C4D42-EF75-4FC2-B15A-3F02E8806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5DFDAF3-7273-410A-B63B-EA56800E5486}">
      <dgm:prSet phldrT="[Text]"/>
      <dgm:spPr/>
      <dgm:t>
        <a:bodyPr/>
        <a:lstStyle/>
        <a:p>
          <a:r>
            <a:rPr lang="en-AU" dirty="0"/>
            <a:t>American versus English spelling</a:t>
          </a:r>
        </a:p>
      </dgm:t>
    </dgm:pt>
    <dgm:pt modelId="{FF414157-34F5-49D5-A658-956B4C74B795}" type="parTrans" cxnId="{D4E4ABF3-6F77-4530-B600-252D1E6EB65C}">
      <dgm:prSet/>
      <dgm:spPr/>
      <dgm:t>
        <a:bodyPr/>
        <a:lstStyle/>
        <a:p>
          <a:endParaRPr lang="en-AU"/>
        </a:p>
      </dgm:t>
    </dgm:pt>
    <dgm:pt modelId="{386EDA19-076E-488A-A298-FD5CDB032A15}" type="sibTrans" cxnId="{D4E4ABF3-6F77-4530-B600-252D1E6EB65C}">
      <dgm:prSet/>
      <dgm:spPr/>
      <dgm:t>
        <a:bodyPr/>
        <a:lstStyle/>
        <a:p>
          <a:endParaRPr lang="en-AU"/>
        </a:p>
      </dgm:t>
    </dgm:pt>
    <dgm:pt modelId="{8A97F40D-8015-46A4-AF5B-C5C1F8CC7648}">
      <dgm:prSet phldrT="[Text]"/>
      <dgm:spPr/>
      <dgm:t>
        <a:bodyPr/>
        <a:lstStyle/>
        <a:p>
          <a:r>
            <a:rPr lang="en-US" dirty="0"/>
            <a:t>Dropping a vowel when joining word parts</a:t>
          </a:r>
          <a:endParaRPr lang="en-AU" dirty="0"/>
        </a:p>
      </dgm:t>
    </dgm:pt>
    <dgm:pt modelId="{8E9EE3A2-B68C-412E-9E6B-BDD0D11ADFAC}" type="parTrans" cxnId="{2B722384-AD71-43EB-AABB-76BB531EF945}">
      <dgm:prSet/>
      <dgm:spPr/>
      <dgm:t>
        <a:bodyPr/>
        <a:lstStyle/>
        <a:p>
          <a:endParaRPr lang="en-AU"/>
        </a:p>
      </dgm:t>
    </dgm:pt>
    <dgm:pt modelId="{3CE176F0-A097-497C-A4DE-F84EA7A8D48C}" type="sibTrans" cxnId="{2B722384-AD71-43EB-AABB-76BB531EF945}">
      <dgm:prSet/>
      <dgm:spPr/>
      <dgm:t>
        <a:bodyPr/>
        <a:lstStyle/>
        <a:p>
          <a:endParaRPr lang="en-AU"/>
        </a:p>
      </dgm:t>
    </dgm:pt>
    <dgm:pt modelId="{01C1D0CA-8D03-4206-B170-85BFA1870E09}">
      <dgm:prSet phldrT="[Text]"/>
      <dgm:spPr/>
      <dgm:t>
        <a:bodyPr/>
        <a:lstStyle/>
        <a:p>
          <a:r>
            <a:rPr lang="en-AU" dirty="0"/>
            <a:t>Plurals </a:t>
          </a:r>
        </a:p>
      </dgm:t>
    </dgm:pt>
    <dgm:pt modelId="{7923ED43-A14B-4823-AF24-AF65539FCD10}" type="parTrans" cxnId="{14A36657-5419-403A-A19A-50CD8829F24E}">
      <dgm:prSet/>
      <dgm:spPr/>
      <dgm:t>
        <a:bodyPr/>
        <a:lstStyle/>
        <a:p>
          <a:endParaRPr lang="en-AU"/>
        </a:p>
      </dgm:t>
    </dgm:pt>
    <dgm:pt modelId="{510C64F1-5A04-41F6-9C85-1D203BABBC8E}" type="sibTrans" cxnId="{14A36657-5419-403A-A19A-50CD8829F24E}">
      <dgm:prSet/>
      <dgm:spPr/>
      <dgm:t>
        <a:bodyPr/>
        <a:lstStyle/>
        <a:p>
          <a:endParaRPr lang="en-AU"/>
        </a:p>
      </dgm:t>
    </dgm:pt>
    <dgm:pt modelId="{85FDAA51-F902-4113-95D9-F9295E2A539C}">
      <dgm:prSet phldrT="[Text]"/>
      <dgm:spPr/>
      <dgm:t>
        <a:bodyPr/>
        <a:lstStyle/>
        <a:p>
          <a:r>
            <a:rPr lang="en-AU" dirty="0"/>
            <a:t>Exceptions to these principles</a:t>
          </a:r>
        </a:p>
      </dgm:t>
    </dgm:pt>
    <dgm:pt modelId="{825CA681-2753-4829-BF3A-B91E9DCF9A27}" type="parTrans" cxnId="{78F169B5-7928-4E20-B0B3-5C35C9A6C738}">
      <dgm:prSet/>
      <dgm:spPr/>
      <dgm:t>
        <a:bodyPr/>
        <a:lstStyle/>
        <a:p>
          <a:endParaRPr lang="en-AU"/>
        </a:p>
      </dgm:t>
    </dgm:pt>
    <dgm:pt modelId="{16FA6F8A-F1C8-4B98-BE59-A7B8BDE2B731}" type="sibTrans" cxnId="{78F169B5-7928-4E20-B0B3-5C35C9A6C738}">
      <dgm:prSet/>
      <dgm:spPr/>
      <dgm:t>
        <a:bodyPr/>
        <a:lstStyle/>
        <a:p>
          <a:endParaRPr lang="en-AU"/>
        </a:p>
      </dgm:t>
    </dgm:pt>
    <dgm:pt modelId="{5C94CBA1-A5CE-4E51-8E1E-9D2C57493F7D}">
      <dgm:prSet phldrT="[Text]"/>
      <dgm:spPr/>
      <dgm:t>
        <a:bodyPr/>
        <a:lstStyle/>
        <a:p>
          <a:r>
            <a:rPr lang="en-AU" dirty="0"/>
            <a:t>Reading backwards</a:t>
          </a:r>
        </a:p>
      </dgm:t>
    </dgm:pt>
    <dgm:pt modelId="{F1C55CC6-0937-483C-9203-E909E2996C35}" type="parTrans" cxnId="{289F01BA-E865-425B-B76D-A0C0ECAE46CF}">
      <dgm:prSet/>
      <dgm:spPr/>
      <dgm:t>
        <a:bodyPr/>
        <a:lstStyle/>
        <a:p>
          <a:endParaRPr lang="en-AU"/>
        </a:p>
      </dgm:t>
    </dgm:pt>
    <dgm:pt modelId="{C3BB55FE-23A4-41C3-963C-D982179B08E2}" type="sibTrans" cxnId="{289F01BA-E865-425B-B76D-A0C0ECAE46CF}">
      <dgm:prSet/>
      <dgm:spPr/>
      <dgm:t>
        <a:bodyPr/>
        <a:lstStyle/>
        <a:p>
          <a:endParaRPr lang="en-AU"/>
        </a:p>
      </dgm:t>
    </dgm:pt>
    <dgm:pt modelId="{5E5BCBE0-7C5A-4A6A-87FA-4E5FD5946694}">
      <dgm:prSet phldrT="[Text]"/>
      <dgm:spPr/>
      <dgm:t>
        <a:bodyPr/>
        <a:lstStyle/>
        <a:p>
          <a:r>
            <a:rPr lang="en-US" dirty="0"/>
            <a:t>Pronouncing medical words and phonetic spelling</a:t>
          </a:r>
          <a:endParaRPr lang="en-AU" dirty="0"/>
        </a:p>
      </dgm:t>
    </dgm:pt>
    <dgm:pt modelId="{B36444E2-80A2-4C17-9645-F16E6A311670}" type="parTrans" cxnId="{33462682-9310-4586-AF2F-87975DAADE72}">
      <dgm:prSet/>
      <dgm:spPr/>
      <dgm:t>
        <a:bodyPr/>
        <a:lstStyle/>
        <a:p>
          <a:endParaRPr lang="en-AU"/>
        </a:p>
      </dgm:t>
    </dgm:pt>
    <dgm:pt modelId="{94219C1D-2544-426E-953C-6B4217C78986}" type="sibTrans" cxnId="{33462682-9310-4586-AF2F-87975DAADE72}">
      <dgm:prSet/>
      <dgm:spPr/>
      <dgm:t>
        <a:bodyPr/>
        <a:lstStyle/>
        <a:p>
          <a:endParaRPr lang="en-AU"/>
        </a:p>
      </dgm:t>
    </dgm:pt>
    <dgm:pt modelId="{69FF1CAE-B5A1-4CA1-A2F8-49574093C224}" type="pres">
      <dgm:prSet presAssocID="{673C4D42-EF75-4FC2-B15A-3F02E88060E1}" presName="linear" presStyleCnt="0">
        <dgm:presLayoutVars>
          <dgm:dir/>
          <dgm:animLvl val="lvl"/>
          <dgm:resizeHandles val="exact"/>
        </dgm:presLayoutVars>
      </dgm:prSet>
      <dgm:spPr/>
    </dgm:pt>
    <dgm:pt modelId="{E238A25E-F23D-41C1-9FFF-6EE26B57F408}" type="pres">
      <dgm:prSet presAssocID="{B5DFDAF3-7273-410A-B63B-EA56800E5486}" presName="parentLin" presStyleCnt="0"/>
      <dgm:spPr/>
    </dgm:pt>
    <dgm:pt modelId="{FBA245D5-01E8-4E78-97B3-ABA3503CA664}" type="pres">
      <dgm:prSet presAssocID="{B5DFDAF3-7273-410A-B63B-EA56800E5486}" presName="parentLeftMargin" presStyleLbl="node1" presStyleIdx="0" presStyleCnt="6"/>
      <dgm:spPr/>
    </dgm:pt>
    <dgm:pt modelId="{498EFEDB-32DE-41A7-B78E-63DDCE2270DA}" type="pres">
      <dgm:prSet presAssocID="{B5DFDAF3-7273-410A-B63B-EA56800E5486}" presName="parentText" presStyleLbl="node1" presStyleIdx="0" presStyleCnt="6" custLinFactNeighborX="-3688" custLinFactNeighborY="6950">
        <dgm:presLayoutVars>
          <dgm:chMax val="0"/>
          <dgm:bulletEnabled val="1"/>
        </dgm:presLayoutVars>
      </dgm:prSet>
      <dgm:spPr/>
    </dgm:pt>
    <dgm:pt modelId="{FAB0B383-3265-430A-A13C-655FD2BA6476}" type="pres">
      <dgm:prSet presAssocID="{B5DFDAF3-7273-410A-B63B-EA56800E5486}" presName="negativeSpace" presStyleCnt="0"/>
      <dgm:spPr/>
    </dgm:pt>
    <dgm:pt modelId="{D842C964-6D9B-4D36-9381-B617DFAD694C}" type="pres">
      <dgm:prSet presAssocID="{B5DFDAF3-7273-410A-B63B-EA56800E5486}" presName="childText" presStyleLbl="conFgAcc1" presStyleIdx="0" presStyleCnt="6">
        <dgm:presLayoutVars>
          <dgm:bulletEnabled val="1"/>
        </dgm:presLayoutVars>
      </dgm:prSet>
      <dgm:spPr/>
    </dgm:pt>
    <dgm:pt modelId="{B469586C-48D8-476A-80D0-49993855C421}" type="pres">
      <dgm:prSet presAssocID="{386EDA19-076E-488A-A298-FD5CDB032A15}" presName="spaceBetweenRectangles" presStyleCnt="0"/>
      <dgm:spPr/>
    </dgm:pt>
    <dgm:pt modelId="{20D49086-B99E-43AB-8A9B-C50E95EC1A38}" type="pres">
      <dgm:prSet presAssocID="{8A97F40D-8015-46A4-AF5B-C5C1F8CC7648}" presName="parentLin" presStyleCnt="0"/>
      <dgm:spPr/>
    </dgm:pt>
    <dgm:pt modelId="{61062FF2-421E-458E-8E1F-EE1DB3638383}" type="pres">
      <dgm:prSet presAssocID="{8A97F40D-8015-46A4-AF5B-C5C1F8CC7648}" presName="parentLeftMargin" presStyleLbl="node1" presStyleIdx="0" presStyleCnt="6"/>
      <dgm:spPr/>
    </dgm:pt>
    <dgm:pt modelId="{46DB8675-173D-4996-86CF-CB03D4452D6E}" type="pres">
      <dgm:prSet presAssocID="{8A97F40D-8015-46A4-AF5B-C5C1F8CC7648}" presName="parentText" presStyleLbl="node1" presStyleIdx="1" presStyleCnt="6">
        <dgm:presLayoutVars>
          <dgm:chMax val="0"/>
          <dgm:bulletEnabled val="1"/>
        </dgm:presLayoutVars>
      </dgm:prSet>
      <dgm:spPr/>
    </dgm:pt>
    <dgm:pt modelId="{60C37EEC-145B-463D-81A6-D24A1693E634}" type="pres">
      <dgm:prSet presAssocID="{8A97F40D-8015-46A4-AF5B-C5C1F8CC7648}" presName="negativeSpace" presStyleCnt="0"/>
      <dgm:spPr/>
    </dgm:pt>
    <dgm:pt modelId="{3B48C79D-2387-438C-9E43-498AFFEABBE1}" type="pres">
      <dgm:prSet presAssocID="{8A97F40D-8015-46A4-AF5B-C5C1F8CC7648}" presName="childText" presStyleLbl="conFgAcc1" presStyleIdx="1" presStyleCnt="6">
        <dgm:presLayoutVars>
          <dgm:bulletEnabled val="1"/>
        </dgm:presLayoutVars>
      </dgm:prSet>
      <dgm:spPr/>
    </dgm:pt>
    <dgm:pt modelId="{16A96111-CCA3-457D-9FAA-220E20175E51}" type="pres">
      <dgm:prSet presAssocID="{3CE176F0-A097-497C-A4DE-F84EA7A8D48C}" presName="spaceBetweenRectangles" presStyleCnt="0"/>
      <dgm:spPr/>
    </dgm:pt>
    <dgm:pt modelId="{2061343F-2BFB-4F46-B347-471FF2BDA8CB}" type="pres">
      <dgm:prSet presAssocID="{01C1D0CA-8D03-4206-B170-85BFA1870E09}" presName="parentLin" presStyleCnt="0"/>
      <dgm:spPr/>
    </dgm:pt>
    <dgm:pt modelId="{B6D8971C-88C5-4C1F-8321-52540B78B5CD}" type="pres">
      <dgm:prSet presAssocID="{01C1D0CA-8D03-4206-B170-85BFA1870E09}" presName="parentLeftMargin" presStyleLbl="node1" presStyleIdx="1" presStyleCnt="6"/>
      <dgm:spPr/>
    </dgm:pt>
    <dgm:pt modelId="{8C89895C-3740-497D-86C6-D27C2FB077DB}" type="pres">
      <dgm:prSet presAssocID="{01C1D0CA-8D03-4206-B170-85BFA1870E09}" presName="parentText" presStyleLbl="node1" presStyleIdx="2" presStyleCnt="6">
        <dgm:presLayoutVars>
          <dgm:chMax val="0"/>
          <dgm:bulletEnabled val="1"/>
        </dgm:presLayoutVars>
      </dgm:prSet>
      <dgm:spPr/>
    </dgm:pt>
    <dgm:pt modelId="{A12EFFD9-F042-432B-B21F-3EC53AFB8D8F}" type="pres">
      <dgm:prSet presAssocID="{01C1D0CA-8D03-4206-B170-85BFA1870E09}" presName="negativeSpace" presStyleCnt="0"/>
      <dgm:spPr/>
    </dgm:pt>
    <dgm:pt modelId="{B5B83EE5-25A0-4A19-A85F-AAC96B5B1FAE}" type="pres">
      <dgm:prSet presAssocID="{01C1D0CA-8D03-4206-B170-85BFA1870E09}" presName="childText" presStyleLbl="conFgAcc1" presStyleIdx="2" presStyleCnt="6">
        <dgm:presLayoutVars>
          <dgm:bulletEnabled val="1"/>
        </dgm:presLayoutVars>
      </dgm:prSet>
      <dgm:spPr/>
    </dgm:pt>
    <dgm:pt modelId="{43B49787-A8A7-4E25-B1EB-4A90456DF1A7}" type="pres">
      <dgm:prSet presAssocID="{510C64F1-5A04-41F6-9C85-1D203BABBC8E}" presName="spaceBetweenRectangles" presStyleCnt="0"/>
      <dgm:spPr/>
    </dgm:pt>
    <dgm:pt modelId="{7B478740-7584-472F-A066-954B3EF3470F}" type="pres">
      <dgm:prSet presAssocID="{85FDAA51-F902-4113-95D9-F9295E2A539C}" presName="parentLin" presStyleCnt="0"/>
      <dgm:spPr/>
    </dgm:pt>
    <dgm:pt modelId="{67B20522-13A1-4087-A7B3-2252C2979E4C}" type="pres">
      <dgm:prSet presAssocID="{85FDAA51-F902-4113-95D9-F9295E2A539C}" presName="parentLeftMargin" presStyleLbl="node1" presStyleIdx="2" presStyleCnt="6"/>
      <dgm:spPr/>
    </dgm:pt>
    <dgm:pt modelId="{E26205E3-15D2-4656-8FAA-81CDC24BFC1A}" type="pres">
      <dgm:prSet presAssocID="{85FDAA51-F902-4113-95D9-F9295E2A539C}" presName="parentText" presStyleLbl="node1" presStyleIdx="3" presStyleCnt="6">
        <dgm:presLayoutVars>
          <dgm:chMax val="0"/>
          <dgm:bulletEnabled val="1"/>
        </dgm:presLayoutVars>
      </dgm:prSet>
      <dgm:spPr/>
    </dgm:pt>
    <dgm:pt modelId="{67255525-3DBA-43B5-A050-1F481E0B9DAF}" type="pres">
      <dgm:prSet presAssocID="{85FDAA51-F902-4113-95D9-F9295E2A539C}" presName="negativeSpace" presStyleCnt="0"/>
      <dgm:spPr/>
    </dgm:pt>
    <dgm:pt modelId="{F5BBE05C-09EB-434A-BC0D-5A23C16379CC}" type="pres">
      <dgm:prSet presAssocID="{85FDAA51-F902-4113-95D9-F9295E2A539C}" presName="childText" presStyleLbl="conFgAcc1" presStyleIdx="3" presStyleCnt="6" custLinFactNeighborX="4490" custLinFactNeighborY="-50648">
        <dgm:presLayoutVars>
          <dgm:bulletEnabled val="1"/>
        </dgm:presLayoutVars>
      </dgm:prSet>
      <dgm:spPr/>
    </dgm:pt>
    <dgm:pt modelId="{12B18242-7519-4BC3-A776-D69AE136CA50}" type="pres">
      <dgm:prSet presAssocID="{16FA6F8A-F1C8-4B98-BE59-A7B8BDE2B731}" presName="spaceBetweenRectangles" presStyleCnt="0"/>
      <dgm:spPr/>
    </dgm:pt>
    <dgm:pt modelId="{E1902D0A-4DC0-4B10-B034-5F3A725A3F0B}" type="pres">
      <dgm:prSet presAssocID="{5C94CBA1-A5CE-4E51-8E1E-9D2C57493F7D}" presName="parentLin" presStyleCnt="0"/>
      <dgm:spPr/>
    </dgm:pt>
    <dgm:pt modelId="{C7BD5F90-2C43-4729-B2B2-8E4AC22F6E3F}" type="pres">
      <dgm:prSet presAssocID="{5C94CBA1-A5CE-4E51-8E1E-9D2C57493F7D}" presName="parentLeftMargin" presStyleLbl="node1" presStyleIdx="3" presStyleCnt="6"/>
      <dgm:spPr/>
    </dgm:pt>
    <dgm:pt modelId="{67013A19-2C0D-4609-A647-67A6548DD11A}" type="pres">
      <dgm:prSet presAssocID="{5C94CBA1-A5CE-4E51-8E1E-9D2C57493F7D}" presName="parentText" presStyleLbl="node1" presStyleIdx="4" presStyleCnt="6">
        <dgm:presLayoutVars>
          <dgm:chMax val="0"/>
          <dgm:bulletEnabled val="1"/>
        </dgm:presLayoutVars>
      </dgm:prSet>
      <dgm:spPr/>
    </dgm:pt>
    <dgm:pt modelId="{16A62005-2B25-4B40-8AF6-EFC117EDFE0A}" type="pres">
      <dgm:prSet presAssocID="{5C94CBA1-A5CE-4E51-8E1E-9D2C57493F7D}" presName="negativeSpace" presStyleCnt="0"/>
      <dgm:spPr/>
    </dgm:pt>
    <dgm:pt modelId="{1C0AFF36-6CC5-443E-85FF-ECC06360FD32}" type="pres">
      <dgm:prSet presAssocID="{5C94CBA1-A5CE-4E51-8E1E-9D2C57493F7D}" presName="childText" presStyleLbl="conFgAcc1" presStyleIdx="4" presStyleCnt="6">
        <dgm:presLayoutVars>
          <dgm:bulletEnabled val="1"/>
        </dgm:presLayoutVars>
      </dgm:prSet>
      <dgm:spPr/>
    </dgm:pt>
    <dgm:pt modelId="{EF15577A-BA68-45B7-82BC-D8202AFC04C7}" type="pres">
      <dgm:prSet presAssocID="{C3BB55FE-23A4-41C3-963C-D982179B08E2}" presName="spaceBetweenRectangles" presStyleCnt="0"/>
      <dgm:spPr/>
    </dgm:pt>
    <dgm:pt modelId="{270FD2EB-4A98-4C81-94D9-07E51E6476B1}" type="pres">
      <dgm:prSet presAssocID="{5E5BCBE0-7C5A-4A6A-87FA-4E5FD5946694}" presName="parentLin" presStyleCnt="0"/>
      <dgm:spPr/>
    </dgm:pt>
    <dgm:pt modelId="{434F89BB-3571-41B7-8617-C94438D7DD40}" type="pres">
      <dgm:prSet presAssocID="{5E5BCBE0-7C5A-4A6A-87FA-4E5FD5946694}" presName="parentLeftMargin" presStyleLbl="node1" presStyleIdx="4" presStyleCnt="6"/>
      <dgm:spPr/>
    </dgm:pt>
    <dgm:pt modelId="{8B1F722C-1D0E-45BF-B093-57CDB919D0EF}" type="pres">
      <dgm:prSet presAssocID="{5E5BCBE0-7C5A-4A6A-87FA-4E5FD5946694}" presName="parentText" presStyleLbl="node1" presStyleIdx="5" presStyleCnt="6">
        <dgm:presLayoutVars>
          <dgm:chMax val="0"/>
          <dgm:bulletEnabled val="1"/>
        </dgm:presLayoutVars>
      </dgm:prSet>
      <dgm:spPr/>
    </dgm:pt>
    <dgm:pt modelId="{BEABE07A-4341-43C5-971A-CDB7DA6C567F}" type="pres">
      <dgm:prSet presAssocID="{5E5BCBE0-7C5A-4A6A-87FA-4E5FD5946694}" presName="negativeSpace" presStyleCnt="0"/>
      <dgm:spPr/>
    </dgm:pt>
    <dgm:pt modelId="{18B08315-19FC-4A5C-8356-BDE6DBA2173D}" type="pres">
      <dgm:prSet presAssocID="{5E5BCBE0-7C5A-4A6A-87FA-4E5FD5946694}" presName="childText" presStyleLbl="conFgAcc1" presStyleIdx="5" presStyleCnt="6">
        <dgm:presLayoutVars>
          <dgm:bulletEnabled val="1"/>
        </dgm:presLayoutVars>
      </dgm:prSet>
      <dgm:spPr/>
    </dgm:pt>
  </dgm:ptLst>
  <dgm:cxnLst>
    <dgm:cxn modelId="{20D71A0C-8BF7-4611-9BA1-EFD95440724D}" type="presOf" srcId="{85FDAA51-F902-4113-95D9-F9295E2A539C}" destId="{67B20522-13A1-4087-A7B3-2252C2979E4C}" srcOrd="0" destOrd="0" presId="urn:microsoft.com/office/officeart/2005/8/layout/list1"/>
    <dgm:cxn modelId="{398D0F12-22B0-404B-BD9E-697F03AAF75F}" type="presOf" srcId="{01C1D0CA-8D03-4206-B170-85BFA1870E09}" destId="{B6D8971C-88C5-4C1F-8321-52540B78B5CD}" srcOrd="0" destOrd="0" presId="urn:microsoft.com/office/officeart/2005/8/layout/list1"/>
    <dgm:cxn modelId="{2B55BD32-3886-42F3-8DCD-7E5607D03E3A}" type="presOf" srcId="{85FDAA51-F902-4113-95D9-F9295E2A539C}" destId="{E26205E3-15D2-4656-8FAA-81CDC24BFC1A}" srcOrd="1" destOrd="0" presId="urn:microsoft.com/office/officeart/2005/8/layout/list1"/>
    <dgm:cxn modelId="{2CC39440-CEBB-496A-AB4A-A7251AB2957F}" type="presOf" srcId="{B5DFDAF3-7273-410A-B63B-EA56800E5486}" destId="{498EFEDB-32DE-41A7-B78E-63DDCE2270DA}" srcOrd="1" destOrd="0" presId="urn:microsoft.com/office/officeart/2005/8/layout/list1"/>
    <dgm:cxn modelId="{49FCD043-BCB9-45C9-B70C-F16574268BBC}" type="presOf" srcId="{5C94CBA1-A5CE-4E51-8E1E-9D2C57493F7D}" destId="{C7BD5F90-2C43-4729-B2B2-8E4AC22F6E3F}" srcOrd="0" destOrd="0" presId="urn:microsoft.com/office/officeart/2005/8/layout/list1"/>
    <dgm:cxn modelId="{17E72C49-5F75-48AA-B892-F4DD1C1ADB45}" type="presOf" srcId="{8A97F40D-8015-46A4-AF5B-C5C1F8CC7648}" destId="{46DB8675-173D-4996-86CF-CB03D4452D6E}" srcOrd="1" destOrd="0" presId="urn:microsoft.com/office/officeart/2005/8/layout/list1"/>
    <dgm:cxn modelId="{14A36657-5419-403A-A19A-50CD8829F24E}" srcId="{673C4D42-EF75-4FC2-B15A-3F02E88060E1}" destId="{01C1D0CA-8D03-4206-B170-85BFA1870E09}" srcOrd="2" destOrd="0" parTransId="{7923ED43-A14B-4823-AF24-AF65539FCD10}" sibTransId="{510C64F1-5A04-41F6-9C85-1D203BABBC8E}"/>
    <dgm:cxn modelId="{785B7180-1905-4894-8B5D-E73BDAC940A3}" type="presOf" srcId="{8A97F40D-8015-46A4-AF5B-C5C1F8CC7648}" destId="{61062FF2-421E-458E-8E1F-EE1DB3638383}" srcOrd="0" destOrd="0" presId="urn:microsoft.com/office/officeart/2005/8/layout/list1"/>
    <dgm:cxn modelId="{33462682-9310-4586-AF2F-87975DAADE72}" srcId="{673C4D42-EF75-4FC2-B15A-3F02E88060E1}" destId="{5E5BCBE0-7C5A-4A6A-87FA-4E5FD5946694}" srcOrd="5" destOrd="0" parTransId="{B36444E2-80A2-4C17-9645-F16E6A311670}" sibTransId="{94219C1D-2544-426E-953C-6B4217C78986}"/>
    <dgm:cxn modelId="{2B722384-AD71-43EB-AABB-76BB531EF945}" srcId="{673C4D42-EF75-4FC2-B15A-3F02E88060E1}" destId="{8A97F40D-8015-46A4-AF5B-C5C1F8CC7648}" srcOrd="1" destOrd="0" parTransId="{8E9EE3A2-B68C-412E-9E6B-BDD0D11ADFAC}" sibTransId="{3CE176F0-A097-497C-A4DE-F84EA7A8D48C}"/>
    <dgm:cxn modelId="{CB461A8A-8EBA-4A3B-8546-252E0CE4C78D}" type="presOf" srcId="{B5DFDAF3-7273-410A-B63B-EA56800E5486}" destId="{FBA245D5-01E8-4E78-97B3-ABA3503CA664}" srcOrd="0" destOrd="0" presId="urn:microsoft.com/office/officeart/2005/8/layout/list1"/>
    <dgm:cxn modelId="{82DB8C9A-587D-47C0-BED0-79A9680A14D7}" type="presOf" srcId="{01C1D0CA-8D03-4206-B170-85BFA1870E09}" destId="{8C89895C-3740-497D-86C6-D27C2FB077DB}" srcOrd="1" destOrd="0" presId="urn:microsoft.com/office/officeart/2005/8/layout/list1"/>
    <dgm:cxn modelId="{9ED60DA7-B04A-4455-85C2-7ACDAACEC652}" type="presOf" srcId="{5E5BCBE0-7C5A-4A6A-87FA-4E5FD5946694}" destId="{434F89BB-3571-41B7-8617-C94438D7DD40}" srcOrd="0" destOrd="0" presId="urn:microsoft.com/office/officeart/2005/8/layout/list1"/>
    <dgm:cxn modelId="{F5AA3FB4-9ECF-4006-83E5-F9C7B99991B6}" type="presOf" srcId="{5E5BCBE0-7C5A-4A6A-87FA-4E5FD5946694}" destId="{8B1F722C-1D0E-45BF-B093-57CDB919D0EF}" srcOrd="1" destOrd="0" presId="urn:microsoft.com/office/officeart/2005/8/layout/list1"/>
    <dgm:cxn modelId="{78F169B5-7928-4E20-B0B3-5C35C9A6C738}" srcId="{673C4D42-EF75-4FC2-B15A-3F02E88060E1}" destId="{85FDAA51-F902-4113-95D9-F9295E2A539C}" srcOrd="3" destOrd="0" parTransId="{825CA681-2753-4829-BF3A-B91E9DCF9A27}" sibTransId="{16FA6F8A-F1C8-4B98-BE59-A7B8BDE2B731}"/>
    <dgm:cxn modelId="{289F01BA-E865-425B-B76D-A0C0ECAE46CF}" srcId="{673C4D42-EF75-4FC2-B15A-3F02E88060E1}" destId="{5C94CBA1-A5CE-4E51-8E1E-9D2C57493F7D}" srcOrd="4" destOrd="0" parTransId="{F1C55CC6-0937-483C-9203-E909E2996C35}" sibTransId="{C3BB55FE-23A4-41C3-963C-D982179B08E2}"/>
    <dgm:cxn modelId="{2A07AECD-BDFF-44FA-A30C-929361BF2BFB}" type="presOf" srcId="{673C4D42-EF75-4FC2-B15A-3F02E88060E1}" destId="{69FF1CAE-B5A1-4CA1-A2F8-49574093C224}" srcOrd="0" destOrd="0" presId="urn:microsoft.com/office/officeart/2005/8/layout/list1"/>
    <dgm:cxn modelId="{807BE7EB-6CE9-43EA-9BED-04220F9D8D0B}" type="presOf" srcId="{5C94CBA1-A5CE-4E51-8E1E-9D2C57493F7D}" destId="{67013A19-2C0D-4609-A647-67A6548DD11A}" srcOrd="1" destOrd="0" presId="urn:microsoft.com/office/officeart/2005/8/layout/list1"/>
    <dgm:cxn modelId="{D4E4ABF3-6F77-4530-B600-252D1E6EB65C}" srcId="{673C4D42-EF75-4FC2-B15A-3F02E88060E1}" destId="{B5DFDAF3-7273-410A-B63B-EA56800E5486}" srcOrd="0" destOrd="0" parTransId="{FF414157-34F5-49D5-A658-956B4C74B795}" sibTransId="{386EDA19-076E-488A-A298-FD5CDB032A15}"/>
    <dgm:cxn modelId="{4F6B8E15-066A-4CFE-BC41-09D05130FADA}" type="presParOf" srcId="{69FF1CAE-B5A1-4CA1-A2F8-49574093C224}" destId="{E238A25E-F23D-41C1-9FFF-6EE26B57F408}" srcOrd="0" destOrd="0" presId="urn:microsoft.com/office/officeart/2005/8/layout/list1"/>
    <dgm:cxn modelId="{FF2EE83A-7351-4EC5-9EE3-0BEE075BC3FB}" type="presParOf" srcId="{E238A25E-F23D-41C1-9FFF-6EE26B57F408}" destId="{FBA245D5-01E8-4E78-97B3-ABA3503CA664}" srcOrd="0" destOrd="0" presId="urn:microsoft.com/office/officeart/2005/8/layout/list1"/>
    <dgm:cxn modelId="{591CA314-4819-451B-B129-BF141C426501}" type="presParOf" srcId="{E238A25E-F23D-41C1-9FFF-6EE26B57F408}" destId="{498EFEDB-32DE-41A7-B78E-63DDCE2270DA}" srcOrd="1" destOrd="0" presId="urn:microsoft.com/office/officeart/2005/8/layout/list1"/>
    <dgm:cxn modelId="{9C50CEE4-A79F-46EF-9F05-D3056CF99995}" type="presParOf" srcId="{69FF1CAE-B5A1-4CA1-A2F8-49574093C224}" destId="{FAB0B383-3265-430A-A13C-655FD2BA6476}" srcOrd="1" destOrd="0" presId="urn:microsoft.com/office/officeart/2005/8/layout/list1"/>
    <dgm:cxn modelId="{194E8393-763F-40C1-AB09-482EEA5A4668}" type="presParOf" srcId="{69FF1CAE-B5A1-4CA1-A2F8-49574093C224}" destId="{D842C964-6D9B-4D36-9381-B617DFAD694C}" srcOrd="2" destOrd="0" presId="urn:microsoft.com/office/officeart/2005/8/layout/list1"/>
    <dgm:cxn modelId="{765B897D-AB4A-4D54-83CB-B2407FE94269}" type="presParOf" srcId="{69FF1CAE-B5A1-4CA1-A2F8-49574093C224}" destId="{B469586C-48D8-476A-80D0-49993855C421}" srcOrd="3" destOrd="0" presId="urn:microsoft.com/office/officeart/2005/8/layout/list1"/>
    <dgm:cxn modelId="{A0C27E0A-E7F2-4DEC-95A4-EB44D9A1A305}" type="presParOf" srcId="{69FF1CAE-B5A1-4CA1-A2F8-49574093C224}" destId="{20D49086-B99E-43AB-8A9B-C50E95EC1A38}" srcOrd="4" destOrd="0" presId="urn:microsoft.com/office/officeart/2005/8/layout/list1"/>
    <dgm:cxn modelId="{A973A5F5-AE6C-49A2-A465-D18E6F750B73}" type="presParOf" srcId="{20D49086-B99E-43AB-8A9B-C50E95EC1A38}" destId="{61062FF2-421E-458E-8E1F-EE1DB3638383}" srcOrd="0" destOrd="0" presId="urn:microsoft.com/office/officeart/2005/8/layout/list1"/>
    <dgm:cxn modelId="{BE79A19B-F27B-454C-B5B8-5AFFB89E97EE}" type="presParOf" srcId="{20D49086-B99E-43AB-8A9B-C50E95EC1A38}" destId="{46DB8675-173D-4996-86CF-CB03D4452D6E}" srcOrd="1" destOrd="0" presId="urn:microsoft.com/office/officeart/2005/8/layout/list1"/>
    <dgm:cxn modelId="{4D25A87B-193C-4771-92A4-76F975F06FD8}" type="presParOf" srcId="{69FF1CAE-B5A1-4CA1-A2F8-49574093C224}" destId="{60C37EEC-145B-463D-81A6-D24A1693E634}" srcOrd="5" destOrd="0" presId="urn:microsoft.com/office/officeart/2005/8/layout/list1"/>
    <dgm:cxn modelId="{0D0ED095-D1BA-4FBA-B29A-B356B953CA30}" type="presParOf" srcId="{69FF1CAE-B5A1-4CA1-A2F8-49574093C224}" destId="{3B48C79D-2387-438C-9E43-498AFFEABBE1}" srcOrd="6" destOrd="0" presId="urn:microsoft.com/office/officeart/2005/8/layout/list1"/>
    <dgm:cxn modelId="{7BF38279-EDA8-46A3-9404-F9097F0E9112}" type="presParOf" srcId="{69FF1CAE-B5A1-4CA1-A2F8-49574093C224}" destId="{16A96111-CCA3-457D-9FAA-220E20175E51}" srcOrd="7" destOrd="0" presId="urn:microsoft.com/office/officeart/2005/8/layout/list1"/>
    <dgm:cxn modelId="{708F5094-DFDE-4ED1-B579-E3C749D95489}" type="presParOf" srcId="{69FF1CAE-B5A1-4CA1-A2F8-49574093C224}" destId="{2061343F-2BFB-4F46-B347-471FF2BDA8CB}" srcOrd="8" destOrd="0" presId="urn:microsoft.com/office/officeart/2005/8/layout/list1"/>
    <dgm:cxn modelId="{A2AF99A5-13A6-4B67-A3AE-16B7C520B17F}" type="presParOf" srcId="{2061343F-2BFB-4F46-B347-471FF2BDA8CB}" destId="{B6D8971C-88C5-4C1F-8321-52540B78B5CD}" srcOrd="0" destOrd="0" presId="urn:microsoft.com/office/officeart/2005/8/layout/list1"/>
    <dgm:cxn modelId="{04DBB7BE-1405-4020-8D64-0027FBFAFE03}" type="presParOf" srcId="{2061343F-2BFB-4F46-B347-471FF2BDA8CB}" destId="{8C89895C-3740-497D-86C6-D27C2FB077DB}" srcOrd="1" destOrd="0" presId="urn:microsoft.com/office/officeart/2005/8/layout/list1"/>
    <dgm:cxn modelId="{CDD4D51C-3538-4B39-BE0A-FF16A9155962}" type="presParOf" srcId="{69FF1CAE-B5A1-4CA1-A2F8-49574093C224}" destId="{A12EFFD9-F042-432B-B21F-3EC53AFB8D8F}" srcOrd="9" destOrd="0" presId="urn:microsoft.com/office/officeart/2005/8/layout/list1"/>
    <dgm:cxn modelId="{DE596EFD-9649-4D1A-82D3-7B42BEE4DA35}" type="presParOf" srcId="{69FF1CAE-B5A1-4CA1-A2F8-49574093C224}" destId="{B5B83EE5-25A0-4A19-A85F-AAC96B5B1FAE}" srcOrd="10" destOrd="0" presId="urn:microsoft.com/office/officeart/2005/8/layout/list1"/>
    <dgm:cxn modelId="{4F4A3225-8FEC-4794-AC48-44CA32438FC1}" type="presParOf" srcId="{69FF1CAE-B5A1-4CA1-A2F8-49574093C224}" destId="{43B49787-A8A7-4E25-B1EB-4A90456DF1A7}" srcOrd="11" destOrd="0" presId="urn:microsoft.com/office/officeart/2005/8/layout/list1"/>
    <dgm:cxn modelId="{A8D62F32-899E-4C8A-ACEA-DB7E32CFCA83}" type="presParOf" srcId="{69FF1CAE-B5A1-4CA1-A2F8-49574093C224}" destId="{7B478740-7584-472F-A066-954B3EF3470F}" srcOrd="12" destOrd="0" presId="urn:microsoft.com/office/officeart/2005/8/layout/list1"/>
    <dgm:cxn modelId="{22E94035-CB3C-4FB3-AEF4-4F5BBC72D559}" type="presParOf" srcId="{7B478740-7584-472F-A066-954B3EF3470F}" destId="{67B20522-13A1-4087-A7B3-2252C2979E4C}" srcOrd="0" destOrd="0" presId="urn:microsoft.com/office/officeart/2005/8/layout/list1"/>
    <dgm:cxn modelId="{7425071F-D18B-49AF-953F-F6C7D4BF81AE}" type="presParOf" srcId="{7B478740-7584-472F-A066-954B3EF3470F}" destId="{E26205E3-15D2-4656-8FAA-81CDC24BFC1A}" srcOrd="1" destOrd="0" presId="urn:microsoft.com/office/officeart/2005/8/layout/list1"/>
    <dgm:cxn modelId="{9A9DC521-96C1-4BAF-A65F-1637443B2D5D}" type="presParOf" srcId="{69FF1CAE-B5A1-4CA1-A2F8-49574093C224}" destId="{67255525-3DBA-43B5-A050-1F481E0B9DAF}" srcOrd="13" destOrd="0" presId="urn:microsoft.com/office/officeart/2005/8/layout/list1"/>
    <dgm:cxn modelId="{9C5CD463-6C03-4E01-8580-379B48D2191D}" type="presParOf" srcId="{69FF1CAE-B5A1-4CA1-A2F8-49574093C224}" destId="{F5BBE05C-09EB-434A-BC0D-5A23C16379CC}" srcOrd="14" destOrd="0" presId="urn:microsoft.com/office/officeart/2005/8/layout/list1"/>
    <dgm:cxn modelId="{398792E6-130F-4FB7-BDA3-914CE4B48D90}" type="presParOf" srcId="{69FF1CAE-B5A1-4CA1-A2F8-49574093C224}" destId="{12B18242-7519-4BC3-A776-D69AE136CA50}" srcOrd="15" destOrd="0" presId="urn:microsoft.com/office/officeart/2005/8/layout/list1"/>
    <dgm:cxn modelId="{A939CFAE-C34A-41BA-AD9E-40F4BB2CADBA}" type="presParOf" srcId="{69FF1CAE-B5A1-4CA1-A2F8-49574093C224}" destId="{E1902D0A-4DC0-4B10-B034-5F3A725A3F0B}" srcOrd="16" destOrd="0" presId="urn:microsoft.com/office/officeart/2005/8/layout/list1"/>
    <dgm:cxn modelId="{097C7D6E-3F40-46E2-83FE-D5466F22FE15}" type="presParOf" srcId="{E1902D0A-4DC0-4B10-B034-5F3A725A3F0B}" destId="{C7BD5F90-2C43-4729-B2B2-8E4AC22F6E3F}" srcOrd="0" destOrd="0" presId="urn:microsoft.com/office/officeart/2005/8/layout/list1"/>
    <dgm:cxn modelId="{8B5C0FD4-3DAE-478A-8151-2EB3B6FF05FE}" type="presParOf" srcId="{E1902D0A-4DC0-4B10-B034-5F3A725A3F0B}" destId="{67013A19-2C0D-4609-A647-67A6548DD11A}" srcOrd="1" destOrd="0" presId="urn:microsoft.com/office/officeart/2005/8/layout/list1"/>
    <dgm:cxn modelId="{2DF144F3-CE18-408C-AA39-DD902122BE08}" type="presParOf" srcId="{69FF1CAE-B5A1-4CA1-A2F8-49574093C224}" destId="{16A62005-2B25-4B40-8AF6-EFC117EDFE0A}" srcOrd="17" destOrd="0" presId="urn:microsoft.com/office/officeart/2005/8/layout/list1"/>
    <dgm:cxn modelId="{CCC4A864-ABB6-4934-896E-0CD0C0D2CFDB}" type="presParOf" srcId="{69FF1CAE-B5A1-4CA1-A2F8-49574093C224}" destId="{1C0AFF36-6CC5-443E-85FF-ECC06360FD32}" srcOrd="18" destOrd="0" presId="urn:microsoft.com/office/officeart/2005/8/layout/list1"/>
    <dgm:cxn modelId="{2A5964F0-2A6D-4847-95E6-2A4DB49D4C6E}" type="presParOf" srcId="{69FF1CAE-B5A1-4CA1-A2F8-49574093C224}" destId="{EF15577A-BA68-45B7-82BC-D8202AFC04C7}" srcOrd="19" destOrd="0" presId="urn:microsoft.com/office/officeart/2005/8/layout/list1"/>
    <dgm:cxn modelId="{00AE5FAF-E71E-40FE-819A-3F80603FAA92}" type="presParOf" srcId="{69FF1CAE-B5A1-4CA1-A2F8-49574093C224}" destId="{270FD2EB-4A98-4C81-94D9-07E51E6476B1}" srcOrd="20" destOrd="0" presId="urn:microsoft.com/office/officeart/2005/8/layout/list1"/>
    <dgm:cxn modelId="{86A25563-682F-4938-92C1-A3FF161786BF}" type="presParOf" srcId="{270FD2EB-4A98-4C81-94D9-07E51E6476B1}" destId="{434F89BB-3571-41B7-8617-C94438D7DD40}" srcOrd="0" destOrd="0" presId="urn:microsoft.com/office/officeart/2005/8/layout/list1"/>
    <dgm:cxn modelId="{99BBE3EA-8919-4B68-8B4A-01BE123F30B8}" type="presParOf" srcId="{270FD2EB-4A98-4C81-94D9-07E51E6476B1}" destId="{8B1F722C-1D0E-45BF-B093-57CDB919D0EF}" srcOrd="1" destOrd="0" presId="urn:microsoft.com/office/officeart/2005/8/layout/list1"/>
    <dgm:cxn modelId="{C3AAEF16-9E7F-417A-89C5-B2E07A91DD40}" type="presParOf" srcId="{69FF1CAE-B5A1-4CA1-A2F8-49574093C224}" destId="{BEABE07A-4341-43C5-971A-CDB7DA6C567F}" srcOrd="21" destOrd="0" presId="urn:microsoft.com/office/officeart/2005/8/layout/list1"/>
    <dgm:cxn modelId="{2CA80925-F5F5-40F4-8B71-FED5B863C5D5}" type="presParOf" srcId="{69FF1CAE-B5A1-4CA1-A2F8-49574093C224}" destId="{18B08315-19FC-4A5C-8356-BDE6DBA2173D}"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C964-6D9B-4D36-9381-B617DFAD694C}">
      <dsp:nvSpPr>
        <dsp:cNvPr id="0" name=""/>
        <dsp:cNvSpPr/>
      </dsp:nvSpPr>
      <dsp:spPr>
        <a:xfrm>
          <a:off x="0" y="270172"/>
          <a:ext cx="7619999" cy="403200"/>
        </a:xfrm>
        <a:prstGeom prst="rect">
          <a:avLst/>
        </a:prstGeom>
        <a:gradFill rotWithShape="0">
          <a:gsLst>
            <a:gs pos="42000">
              <a:schemeClr val="bg1">
                <a:alpha val="97000"/>
              </a:schemeClr>
            </a:gs>
            <a:gs pos="100000">
              <a:srgbClr val="FFFFFF"/>
            </a:gs>
          </a:gsLst>
          <a:lin ang="5400000" scaled="1"/>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EFEDB-32DE-41A7-B78E-63DDCE2270DA}">
      <dsp:nvSpPr>
        <dsp:cNvPr id="0" name=""/>
        <dsp:cNvSpPr/>
      </dsp:nvSpPr>
      <dsp:spPr>
        <a:xfrm>
          <a:off x="366948" y="66838"/>
          <a:ext cx="533399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711200">
            <a:lnSpc>
              <a:spcPct val="90000"/>
            </a:lnSpc>
            <a:spcBef>
              <a:spcPct val="0"/>
            </a:spcBef>
            <a:spcAft>
              <a:spcPct val="35000"/>
            </a:spcAft>
            <a:buNone/>
          </a:pPr>
          <a:r>
            <a:rPr lang="en-AU" sz="1600" kern="1200" dirty="0"/>
            <a:t>Medical terminology</a:t>
          </a:r>
        </a:p>
      </dsp:txBody>
      <dsp:txXfrm>
        <a:off x="390005" y="89895"/>
        <a:ext cx="5287885" cy="426206"/>
      </dsp:txXfrm>
    </dsp:sp>
    <dsp:sp modelId="{3B48C79D-2387-438C-9E43-498AFFEABBE1}">
      <dsp:nvSpPr>
        <dsp:cNvPr id="0" name=""/>
        <dsp:cNvSpPr/>
      </dsp:nvSpPr>
      <dsp:spPr>
        <a:xfrm>
          <a:off x="0" y="995932"/>
          <a:ext cx="7619999"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B8675-173D-4996-86CF-CB03D4452D6E}">
      <dsp:nvSpPr>
        <dsp:cNvPr id="0" name=""/>
        <dsp:cNvSpPr/>
      </dsp:nvSpPr>
      <dsp:spPr>
        <a:xfrm>
          <a:off x="380999" y="759772"/>
          <a:ext cx="533399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711200">
            <a:lnSpc>
              <a:spcPct val="90000"/>
            </a:lnSpc>
            <a:spcBef>
              <a:spcPct val="0"/>
            </a:spcBef>
            <a:spcAft>
              <a:spcPct val="35000"/>
            </a:spcAft>
            <a:buNone/>
          </a:pPr>
          <a:r>
            <a:rPr lang="en-AU" sz="1600" kern="1200" dirty="0"/>
            <a:t>The word root</a:t>
          </a:r>
        </a:p>
      </dsp:txBody>
      <dsp:txXfrm>
        <a:off x="404056" y="782829"/>
        <a:ext cx="5287885" cy="426206"/>
      </dsp:txXfrm>
    </dsp:sp>
    <dsp:sp modelId="{B5B83EE5-25A0-4A19-A85F-AAC96B5B1FAE}">
      <dsp:nvSpPr>
        <dsp:cNvPr id="0" name=""/>
        <dsp:cNvSpPr/>
      </dsp:nvSpPr>
      <dsp:spPr>
        <a:xfrm>
          <a:off x="0" y="1721692"/>
          <a:ext cx="7619999"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9895C-3740-497D-86C6-D27C2FB077DB}">
      <dsp:nvSpPr>
        <dsp:cNvPr id="0" name=""/>
        <dsp:cNvSpPr/>
      </dsp:nvSpPr>
      <dsp:spPr>
        <a:xfrm>
          <a:off x="380999" y="1485532"/>
          <a:ext cx="533399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711200">
            <a:lnSpc>
              <a:spcPct val="90000"/>
            </a:lnSpc>
            <a:spcBef>
              <a:spcPct val="0"/>
            </a:spcBef>
            <a:spcAft>
              <a:spcPct val="35000"/>
            </a:spcAft>
            <a:buNone/>
          </a:pPr>
          <a:r>
            <a:rPr lang="en-AU" sz="1600" kern="1200" dirty="0"/>
            <a:t>The prefix</a:t>
          </a:r>
        </a:p>
      </dsp:txBody>
      <dsp:txXfrm>
        <a:off x="404056" y="1508589"/>
        <a:ext cx="528788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C964-6D9B-4D36-9381-B617DFAD694C}">
      <dsp:nvSpPr>
        <dsp:cNvPr id="0" name=""/>
        <dsp:cNvSpPr/>
      </dsp:nvSpPr>
      <dsp:spPr>
        <a:xfrm>
          <a:off x="0" y="285259"/>
          <a:ext cx="761999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EFEDB-32DE-41A7-B78E-63DDCE2270DA}">
      <dsp:nvSpPr>
        <dsp:cNvPr id="0" name=""/>
        <dsp:cNvSpPr/>
      </dsp:nvSpPr>
      <dsp:spPr>
        <a:xfrm>
          <a:off x="380999" y="19579"/>
          <a:ext cx="533399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800100">
            <a:lnSpc>
              <a:spcPct val="90000"/>
            </a:lnSpc>
            <a:spcBef>
              <a:spcPct val="0"/>
            </a:spcBef>
            <a:spcAft>
              <a:spcPct val="35000"/>
            </a:spcAft>
            <a:buNone/>
          </a:pPr>
          <a:r>
            <a:rPr lang="en-AU" sz="1800" kern="1200" dirty="0"/>
            <a:t>The suffix</a:t>
          </a:r>
        </a:p>
      </dsp:txBody>
      <dsp:txXfrm>
        <a:off x="406938" y="45518"/>
        <a:ext cx="5282121" cy="479482"/>
      </dsp:txXfrm>
    </dsp:sp>
    <dsp:sp modelId="{3B48C79D-2387-438C-9E43-498AFFEABBE1}">
      <dsp:nvSpPr>
        <dsp:cNvPr id="0" name=""/>
        <dsp:cNvSpPr/>
      </dsp:nvSpPr>
      <dsp:spPr>
        <a:xfrm>
          <a:off x="0" y="1101740"/>
          <a:ext cx="761999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B8675-173D-4996-86CF-CB03D4452D6E}">
      <dsp:nvSpPr>
        <dsp:cNvPr id="0" name=""/>
        <dsp:cNvSpPr/>
      </dsp:nvSpPr>
      <dsp:spPr>
        <a:xfrm>
          <a:off x="380999" y="836060"/>
          <a:ext cx="533399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800100">
            <a:lnSpc>
              <a:spcPct val="90000"/>
            </a:lnSpc>
            <a:spcBef>
              <a:spcPct val="0"/>
            </a:spcBef>
            <a:spcAft>
              <a:spcPct val="35000"/>
            </a:spcAft>
            <a:buNone/>
          </a:pPr>
          <a:r>
            <a:rPr lang="en-AU" sz="1800" kern="1200" dirty="0"/>
            <a:t>The combining vowel</a:t>
          </a:r>
        </a:p>
      </dsp:txBody>
      <dsp:txXfrm>
        <a:off x="406938" y="861999"/>
        <a:ext cx="5282121" cy="479482"/>
      </dsp:txXfrm>
    </dsp:sp>
    <dsp:sp modelId="{B5B83EE5-25A0-4A19-A85F-AAC96B5B1FAE}">
      <dsp:nvSpPr>
        <dsp:cNvPr id="0" name=""/>
        <dsp:cNvSpPr/>
      </dsp:nvSpPr>
      <dsp:spPr>
        <a:xfrm>
          <a:off x="0" y="1918220"/>
          <a:ext cx="761999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9895C-3740-497D-86C6-D27C2FB077DB}">
      <dsp:nvSpPr>
        <dsp:cNvPr id="0" name=""/>
        <dsp:cNvSpPr/>
      </dsp:nvSpPr>
      <dsp:spPr>
        <a:xfrm>
          <a:off x="380999" y="1652540"/>
          <a:ext cx="533399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800100">
            <a:lnSpc>
              <a:spcPct val="90000"/>
            </a:lnSpc>
            <a:spcBef>
              <a:spcPct val="0"/>
            </a:spcBef>
            <a:spcAft>
              <a:spcPct val="35000"/>
            </a:spcAft>
            <a:buNone/>
          </a:pPr>
          <a:r>
            <a:rPr lang="en-AU" sz="1800" kern="1200" dirty="0"/>
            <a:t>The combining form</a:t>
          </a:r>
        </a:p>
      </dsp:txBody>
      <dsp:txXfrm>
        <a:off x="406938" y="1678479"/>
        <a:ext cx="528212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C964-6D9B-4D36-9381-B617DFAD694C}">
      <dsp:nvSpPr>
        <dsp:cNvPr id="0" name=""/>
        <dsp:cNvSpPr/>
      </dsp:nvSpPr>
      <dsp:spPr>
        <a:xfrm>
          <a:off x="0" y="460900"/>
          <a:ext cx="7721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EFEDB-32DE-41A7-B78E-63DDCE2270DA}">
      <dsp:nvSpPr>
        <dsp:cNvPr id="0" name=""/>
        <dsp:cNvSpPr/>
      </dsp:nvSpPr>
      <dsp:spPr>
        <a:xfrm>
          <a:off x="371841" y="92357"/>
          <a:ext cx="54051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301" tIns="0" rIns="204301" bIns="0" numCol="1" spcCol="1270" anchor="ctr" anchorCtr="0">
          <a:noAutofit/>
        </a:bodyPr>
        <a:lstStyle/>
        <a:p>
          <a:pPr marL="0" lvl="0" indent="0" algn="l" defTabSz="1289050">
            <a:lnSpc>
              <a:spcPct val="90000"/>
            </a:lnSpc>
            <a:spcBef>
              <a:spcPct val="0"/>
            </a:spcBef>
            <a:spcAft>
              <a:spcPct val="35000"/>
            </a:spcAft>
            <a:buNone/>
          </a:pPr>
          <a:r>
            <a:rPr lang="en-AU" sz="2900" kern="1200" dirty="0"/>
            <a:t>Acronyms</a:t>
          </a:r>
        </a:p>
      </dsp:txBody>
      <dsp:txXfrm>
        <a:off x="413631" y="134147"/>
        <a:ext cx="5321540" cy="772500"/>
      </dsp:txXfrm>
    </dsp:sp>
    <dsp:sp modelId="{3B48C79D-2387-438C-9E43-498AFFEABBE1}">
      <dsp:nvSpPr>
        <dsp:cNvPr id="0" name=""/>
        <dsp:cNvSpPr/>
      </dsp:nvSpPr>
      <dsp:spPr>
        <a:xfrm>
          <a:off x="0" y="1776340"/>
          <a:ext cx="7721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B8675-173D-4996-86CF-CB03D4452D6E}">
      <dsp:nvSpPr>
        <dsp:cNvPr id="0" name=""/>
        <dsp:cNvSpPr/>
      </dsp:nvSpPr>
      <dsp:spPr>
        <a:xfrm>
          <a:off x="386080" y="1348300"/>
          <a:ext cx="54051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301" tIns="0" rIns="204301" bIns="0" numCol="1" spcCol="1270" anchor="ctr" anchorCtr="0">
          <a:noAutofit/>
        </a:bodyPr>
        <a:lstStyle/>
        <a:p>
          <a:pPr marL="0" lvl="0" indent="0" algn="l" defTabSz="1289050">
            <a:lnSpc>
              <a:spcPct val="90000"/>
            </a:lnSpc>
            <a:spcBef>
              <a:spcPct val="0"/>
            </a:spcBef>
            <a:spcAft>
              <a:spcPct val="35000"/>
            </a:spcAft>
            <a:buNone/>
          </a:pPr>
          <a:r>
            <a:rPr lang="en-AU" sz="2900" kern="1200" dirty="0"/>
            <a:t>Abbreviations </a:t>
          </a:r>
        </a:p>
      </dsp:txBody>
      <dsp:txXfrm>
        <a:off x="427870" y="1390090"/>
        <a:ext cx="5321540"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174AD-E4E6-470A-8B07-DE5EDA369BF5}">
      <dsp:nvSpPr>
        <dsp:cNvPr id="0" name=""/>
        <dsp:cNvSpPr/>
      </dsp:nvSpPr>
      <dsp:spPr>
        <a:xfrm rot="10800000">
          <a:off x="2135650" y="2847"/>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Accessing and updating files</a:t>
          </a:r>
        </a:p>
      </dsp:txBody>
      <dsp:txXfrm rot="10800000">
        <a:off x="2230324" y="2847"/>
        <a:ext cx="8008305" cy="378696"/>
      </dsp:txXfrm>
    </dsp:sp>
    <dsp:sp modelId="{8F85E28C-5740-470D-B499-BFED218B5383}">
      <dsp:nvSpPr>
        <dsp:cNvPr id="0" name=""/>
        <dsp:cNvSpPr/>
      </dsp:nvSpPr>
      <dsp:spPr>
        <a:xfrm>
          <a:off x="1946301" y="2847"/>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44E27-5A9C-4724-B5F3-C33E9DE8DA8F}">
      <dsp:nvSpPr>
        <dsp:cNvPr id="0" name=""/>
        <dsp:cNvSpPr/>
      </dsp:nvSpPr>
      <dsp:spPr>
        <a:xfrm rot="10800000">
          <a:off x="2135650" y="492714"/>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Infection prevention and control</a:t>
          </a:r>
        </a:p>
      </dsp:txBody>
      <dsp:txXfrm rot="10800000">
        <a:off x="2230324" y="492714"/>
        <a:ext cx="8008305" cy="378696"/>
      </dsp:txXfrm>
    </dsp:sp>
    <dsp:sp modelId="{DAA3267F-D46E-48CA-B048-47823F342273}">
      <dsp:nvSpPr>
        <dsp:cNvPr id="0" name=""/>
        <dsp:cNvSpPr/>
      </dsp:nvSpPr>
      <dsp:spPr>
        <a:xfrm>
          <a:off x="1946301" y="492714"/>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2EAA2-CD41-475E-9554-FE0C63A27397}">
      <dsp:nvSpPr>
        <dsp:cNvPr id="0" name=""/>
        <dsp:cNvSpPr/>
      </dsp:nvSpPr>
      <dsp:spPr>
        <a:xfrm rot="10800000">
          <a:off x="2135650" y="982581"/>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Formal communications protocol</a:t>
          </a:r>
        </a:p>
      </dsp:txBody>
      <dsp:txXfrm rot="10800000">
        <a:off x="2230324" y="982581"/>
        <a:ext cx="8008305" cy="378696"/>
      </dsp:txXfrm>
    </dsp:sp>
    <dsp:sp modelId="{5326EE7B-6CAC-4DE7-B85E-22806C645D2A}">
      <dsp:nvSpPr>
        <dsp:cNvPr id="0" name=""/>
        <dsp:cNvSpPr/>
      </dsp:nvSpPr>
      <dsp:spPr>
        <a:xfrm>
          <a:off x="1946301" y="982581"/>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3B76B8-6016-4BB1-A4CA-122B85435A65}">
      <dsp:nvSpPr>
        <dsp:cNvPr id="0" name=""/>
        <dsp:cNvSpPr/>
      </dsp:nvSpPr>
      <dsp:spPr>
        <a:xfrm rot="10800000">
          <a:off x="2135650" y="1472449"/>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Emergency procedures</a:t>
          </a:r>
        </a:p>
      </dsp:txBody>
      <dsp:txXfrm rot="10800000">
        <a:off x="2230324" y="1472449"/>
        <a:ext cx="8008305" cy="378696"/>
      </dsp:txXfrm>
    </dsp:sp>
    <dsp:sp modelId="{9274419C-48A2-4F3D-900F-8A518AC9B224}">
      <dsp:nvSpPr>
        <dsp:cNvPr id="0" name=""/>
        <dsp:cNvSpPr/>
      </dsp:nvSpPr>
      <dsp:spPr>
        <a:xfrm>
          <a:off x="1946301" y="1472449"/>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39B81-7797-4250-B7BE-E0B8293AA31A}">
      <dsp:nvSpPr>
        <dsp:cNvPr id="0" name=""/>
        <dsp:cNvSpPr/>
      </dsp:nvSpPr>
      <dsp:spPr>
        <a:xfrm rot="10800000">
          <a:off x="2135650" y="1962316"/>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Following instructions</a:t>
          </a:r>
        </a:p>
      </dsp:txBody>
      <dsp:txXfrm rot="10800000">
        <a:off x="2230324" y="1962316"/>
        <a:ext cx="8008305" cy="378696"/>
      </dsp:txXfrm>
    </dsp:sp>
    <dsp:sp modelId="{8A469BED-EDA1-4BFC-BE86-B3E8CB3457C5}">
      <dsp:nvSpPr>
        <dsp:cNvPr id="0" name=""/>
        <dsp:cNvSpPr/>
      </dsp:nvSpPr>
      <dsp:spPr>
        <a:xfrm>
          <a:off x="1946301" y="1962316"/>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5508E-2EB7-4904-A071-71C655FA74D4}">
      <dsp:nvSpPr>
        <dsp:cNvPr id="0" name=""/>
        <dsp:cNvSpPr/>
      </dsp:nvSpPr>
      <dsp:spPr>
        <a:xfrm rot="10800000">
          <a:off x="2135650" y="2452183"/>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Organisation code of conduct (harassment, behaviour and discrimination)</a:t>
          </a:r>
        </a:p>
      </dsp:txBody>
      <dsp:txXfrm rot="10800000">
        <a:off x="2230324" y="2452183"/>
        <a:ext cx="8008305" cy="378696"/>
      </dsp:txXfrm>
    </dsp:sp>
    <dsp:sp modelId="{E9FF6901-A3D2-4CAB-BD5A-313F55CF5908}">
      <dsp:nvSpPr>
        <dsp:cNvPr id="0" name=""/>
        <dsp:cNvSpPr/>
      </dsp:nvSpPr>
      <dsp:spPr>
        <a:xfrm>
          <a:off x="1946301" y="2452183"/>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B4A0F-12F6-4C58-88BD-81CA3FA534B0}">
      <dsp:nvSpPr>
        <dsp:cNvPr id="0" name=""/>
        <dsp:cNvSpPr/>
      </dsp:nvSpPr>
      <dsp:spPr>
        <a:xfrm rot="10800000">
          <a:off x="2135650" y="2942050"/>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Occupational health and safety (OHS)</a:t>
          </a:r>
        </a:p>
      </dsp:txBody>
      <dsp:txXfrm rot="10800000">
        <a:off x="2230324" y="2942050"/>
        <a:ext cx="8008305" cy="378696"/>
      </dsp:txXfrm>
    </dsp:sp>
    <dsp:sp modelId="{4AFF2A85-62BF-4326-8079-F0BE8B418567}">
      <dsp:nvSpPr>
        <dsp:cNvPr id="0" name=""/>
        <dsp:cNvSpPr/>
      </dsp:nvSpPr>
      <dsp:spPr>
        <a:xfrm>
          <a:off x="1946301" y="2942050"/>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D716-0D98-4F17-ABB1-68D549C495D8}">
      <dsp:nvSpPr>
        <dsp:cNvPr id="0" name=""/>
        <dsp:cNvSpPr/>
      </dsp:nvSpPr>
      <dsp:spPr>
        <a:xfrm rot="10800000">
          <a:off x="2135650" y="3431917"/>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Phone and email protocol</a:t>
          </a:r>
        </a:p>
      </dsp:txBody>
      <dsp:txXfrm rot="10800000">
        <a:off x="2230324" y="3431917"/>
        <a:ext cx="8008305" cy="378696"/>
      </dsp:txXfrm>
    </dsp:sp>
    <dsp:sp modelId="{C5769233-DD28-407A-89AF-3CB0BC90503A}">
      <dsp:nvSpPr>
        <dsp:cNvPr id="0" name=""/>
        <dsp:cNvSpPr/>
      </dsp:nvSpPr>
      <dsp:spPr>
        <a:xfrm>
          <a:off x="1946301" y="3431917"/>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DDEDC-A32F-4BC4-8F17-46D78FECEE12}">
      <dsp:nvSpPr>
        <dsp:cNvPr id="0" name=""/>
        <dsp:cNvSpPr/>
      </dsp:nvSpPr>
      <dsp:spPr>
        <a:xfrm rot="10800000">
          <a:off x="2135650" y="3921784"/>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Recording information</a:t>
          </a:r>
        </a:p>
      </dsp:txBody>
      <dsp:txXfrm rot="10800000">
        <a:off x="2230324" y="3921784"/>
        <a:ext cx="8008305" cy="378696"/>
      </dsp:txXfrm>
    </dsp:sp>
    <dsp:sp modelId="{A8BBB369-239A-4A76-AF7F-ADA2642880C8}">
      <dsp:nvSpPr>
        <dsp:cNvPr id="0" name=""/>
        <dsp:cNvSpPr/>
      </dsp:nvSpPr>
      <dsp:spPr>
        <a:xfrm>
          <a:off x="1946301" y="3921784"/>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E98C6-CF16-4BE6-BAD1-8615B5673C7E}">
      <dsp:nvSpPr>
        <dsp:cNvPr id="0" name=""/>
        <dsp:cNvSpPr/>
      </dsp:nvSpPr>
      <dsp:spPr>
        <a:xfrm rot="10800000">
          <a:off x="2135650" y="4411651"/>
          <a:ext cx="8102979" cy="3786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995" tIns="68580" rIns="128016" bIns="68580" numCol="1" spcCol="1270" anchor="ctr" anchorCtr="0">
          <a:noAutofit/>
        </a:bodyPr>
        <a:lstStyle/>
        <a:p>
          <a:pPr marL="0" lvl="0" indent="0" algn="l" defTabSz="800100">
            <a:lnSpc>
              <a:spcPct val="90000"/>
            </a:lnSpc>
            <a:spcBef>
              <a:spcPct val="0"/>
            </a:spcBef>
            <a:spcAft>
              <a:spcPct val="35000"/>
            </a:spcAft>
            <a:buNone/>
          </a:pPr>
          <a:r>
            <a:rPr lang="en-AU" sz="1800" kern="1200" dirty="0"/>
            <a:t>Patient confidentiality and privacy procedures</a:t>
          </a:r>
        </a:p>
      </dsp:txBody>
      <dsp:txXfrm rot="10800000">
        <a:off x="2230324" y="4411651"/>
        <a:ext cx="8008305" cy="378696"/>
      </dsp:txXfrm>
    </dsp:sp>
    <dsp:sp modelId="{DBEFC736-AF8F-4C00-ACCD-AA4CFC81741A}">
      <dsp:nvSpPr>
        <dsp:cNvPr id="0" name=""/>
        <dsp:cNvSpPr/>
      </dsp:nvSpPr>
      <dsp:spPr>
        <a:xfrm>
          <a:off x="1946301" y="4411651"/>
          <a:ext cx="378696" cy="378696"/>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9941-9F12-451D-AC4B-0DD0B52989FB}">
      <dsp:nvSpPr>
        <dsp:cNvPr id="0" name=""/>
        <dsp:cNvSpPr/>
      </dsp:nvSpPr>
      <dsp:spPr>
        <a:xfrm>
          <a:off x="2996427" y="1805559"/>
          <a:ext cx="2294944" cy="1985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Interpreting </a:t>
          </a:r>
        </a:p>
        <a:p>
          <a:pPr marL="0" lvl="0" indent="0" algn="ctr" defTabSz="622300">
            <a:lnSpc>
              <a:spcPct val="90000"/>
            </a:lnSpc>
            <a:spcBef>
              <a:spcPct val="0"/>
            </a:spcBef>
            <a:spcAft>
              <a:spcPct val="35000"/>
            </a:spcAft>
            <a:buNone/>
          </a:pPr>
          <a:r>
            <a:rPr lang="en-AU" sz="1400" kern="1200" dirty="0"/>
            <a:t>workplace </a:t>
          </a:r>
        </a:p>
        <a:p>
          <a:pPr marL="0" lvl="0" indent="0" algn="ctr" defTabSz="622300">
            <a:lnSpc>
              <a:spcPct val="90000"/>
            </a:lnSpc>
            <a:spcBef>
              <a:spcPct val="0"/>
            </a:spcBef>
            <a:spcAft>
              <a:spcPct val="35000"/>
            </a:spcAft>
            <a:buNone/>
          </a:pPr>
          <a:r>
            <a:rPr lang="en-AU" sz="1400" kern="1200" dirty="0"/>
            <a:t>policies and </a:t>
          </a:r>
        </a:p>
        <a:p>
          <a:pPr marL="0" lvl="0" indent="0" algn="ctr" defTabSz="622300">
            <a:lnSpc>
              <a:spcPct val="90000"/>
            </a:lnSpc>
            <a:spcBef>
              <a:spcPct val="0"/>
            </a:spcBef>
            <a:spcAft>
              <a:spcPct val="35000"/>
            </a:spcAft>
            <a:buNone/>
          </a:pPr>
          <a:r>
            <a:rPr lang="en-AU" sz="1400" kern="1200" dirty="0"/>
            <a:t>procedures</a:t>
          </a:r>
        </a:p>
      </dsp:txBody>
      <dsp:txXfrm>
        <a:off x="3376731" y="2134538"/>
        <a:ext cx="1534336" cy="1327262"/>
      </dsp:txXfrm>
    </dsp:sp>
    <dsp:sp modelId="{27499F99-CAF7-4D6A-9B20-9D5CC370A252}">
      <dsp:nvSpPr>
        <dsp:cNvPr id="0" name=""/>
        <dsp:cNvSpPr/>
      </dsp:nvSpPr>
      <dsp:spPr>
        <a:xfrm>
          <a:off x="4433503" y="855765"/>
          <a:ext cx="865875" cy="7460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107A8-20AE-48F2-8943-D4EC7BA063E0}">
      <dsp:nvSpPr>
        <dsp:cNvPr id="0" name=""/>
        <dsp:cNvSpPr/>
      </dsp:nvSpPr>
      <dsp:spPr>
        <a:xfrm>
          <a:off x="3207824" y="0"/>
          <a:ext cx="1880690" cy="16270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Determining why it is important</a:t>
          </a:r>
          <a:endParaRPr lang="en-AU" sz="1400" kern="1200" dirty="0"/>
        </a:p>
      </dsp:txBody>
      <dsp:txXfrm>
        <a:off x="3519495" y="269632"/>
        <a:ext cx="1257348" cy="1087754"/>
      </dsp:txXfrm>
    </dsp:sp>
    <dsp:sp modelId="{36F26226-0A73-497E-8F9B-CEF85391F8D4}">
      <dsp:nvSpPr>
        <dsp:cNvPr id="0" name=""/>
        <dsp:cNvSpPr/>
      </dsp:nvSpPr>
      <dsp:spPr>
        <a:xfrm>
          <a:off x="5444047" y="2250513"/>
          <a:ext cx="865875" cy="7460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DE7DD-6E53-417D-AD63-176EEBD523D9}">
      <dsp:nvSpPr>
        <dsp:cNvPr id="0" name=""/>
        <dsp:cNvSpPr/>
      </dsp:nvSpPr>
      <dsp:spPr>
        <a:xfrm>
          <a:off x="4932636" y="1000725"/>
          <a:ext cx="1880690" cy="16270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Seeking clarification if you have not understood </a:t>
          </a:r>
          <a:endParaRPr lang="en-AU" sz="1400" kern="1200" dirty="0"/>
        </a:p>
      </dsp:txBody>
      <dsp:txXfrm>
        <a:off x="5244307" y="1270357"/>
        <a:ext cx="1257348" cy="1087754"/>
      </dsp:txXfrm>
    </dsp:sp>
    <dsp:sp modelId="{5E5621D4-EB3F-4727-96D3-1FBA3722E0E3}">
      <dsp:nvSpPr>
        <dsp:cNvPr id="0" name=""/>
        <dsp:cNvSpPr/>
      </dsp:nvSpPr>
      <dsp:spPr>
        <a:xfrm>
          <a:off x="4742058" y="3824920"/>
          <a:ext cx="865875" cy="7460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D0D92-7E0F-41F2-BD13-C3D395043168}">
      <dsp:nvSpPr>
        <dsp:cNvPr id="0" name=""/>
        <dsp:cNvSpPr/>
      </dsp:nvSpPr>
      <dsp:spPr>
        <a:xfrm>
          <a:off x="4932636" y="2968035"/>
          <a:ext cx="1880690" cy="16270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Summarise</a:t>
          </a:r>
          <a:r>
            <a:rPr lang="en-US" sz="1400" kern="1200" dirty="0"/>
            <a:t> the main points</a:t>
          </a:r>
          <a:endParaRPr lang="en-AU" sz="1400" kern="1200" dirty="0"/>
        </a:p>
      </dsp:txBody>
      <dsp:txXfrm>
        <a:off x="5244307" y="3237667"/>
        <a:ext cx="1257348" cy="1087754"/>
      </dsp:txXfrm>
    </dsp:sp>
    <dsp:sp modelId="{640C6F58-6835-42DE-8651-5C7D3A5023C0}">
      <dsp:nvSpPr>
        <dsp:cNvPr id="0" name=""/>
        <dsp:cNvSpPr/>
      </dsp:nvSpPr>
      <dsp:spPr>
        <a:xfrm>
          <a:off x="3000697" y="3988350"/>
          <a:ext cx="865875" cy="7460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4615D-D9C4-4A6D-91B3-6CAE9B89F65B}">
      <dsp:nvSpPr>
        <dsp:cNvPr id="0" name=""/>
        <dsp:cNvSpPr/>
      </dsp:nvSpPr>
      <dsp:spPr>
        <a:xfrm>
          <a:off x="3207824" y="3969880"/>
          <a:ext cx="1880690" cy="16270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Establish the main message or actions of the policy or procedure</a:t>
          </a:r>
          <a:endParaRPr lang="en-AU" sz="1400" kern="1200" dirty="0"/>
        </a:p>
      </dsp:txBody>
      <dsp:txXfrm>
        <a:off x="3519495" y="4239512"/>
        <a:ext cx="1257348" cy="1087754"/>
      </dsp:txXfrm>
    </dsp:sp>
    <dsp:sp modelId="{A27B9C3A-45A3-40CA-BBD3-164ABB743209}">
      <dsp:nvSpPr>
        <dsp:cNvPr id="0" name=""/>
        <dsp:cNvSpPr/>
      </dsp:nvSpPr>
      <dsp:spPr>
        <a:xfrm>
          <a:off x="1973604" y="2594162"/>
          <a:ext cx="865875" cy="7460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D6194-7A2A-41F1-AB45-D3FE2E64B8EB}">
      <dsp:nvSpPr>
        <dsp:cNvPr id="0" name=""/>
        <dsp:cNvSpPr/>
      </dsp:nvSpPr>
      <dsp:spPr>
        <a:xfrm>
          <a:off x="1475005" y="2969154"/>
          <a:ext cx="1880690" cy="16270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Reading the policy or procedure carefully</a:t>
          </a:r>
          <a:endParaRPr lang="en-AU" sz="1400" kern="1200" dirty="0"/>
        </a:p>
      </dsp:txBody>
      <dsp:txXfrm>
        <a:off x="1786676" y="3238786"/>
        <a:ext cx="1257348" cy="1087754"/>
      </dsp:txXfrm>
    </dsp:sp>
    <dsp:sp modelId="{D5F2915D-E582-4660-A122-88B249D95B34}">
      <dsp:nvSpPr>
        <dsp:cNvPr id="0" name=""/>
        <dsp:cNvSpPr/>
      </dsp:nvSpPr>
      <dsp:spPr>
        <a:xfrm>
          <a:off x="1475005" y="998486"/>
          <a:ext cx="1880690" cy="16270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Determining what the policy is about</a:t>
          </a:r>
          <a:endParaRPr lang="en-AU" sz="1400" kern="1200" dirty="0"/>
        </a:p>
      </dsp:txBody>
      <dsp:txXfrm>
        <a:off x="1786676" y="1268118"/>
        <a:ext cx="1257348" cy="1087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C964-6D9B-4D36-9381-B617DFAD694C}">
      <dsp:nvSpPr>
        <dsp:cNvPr id="0" name=""/>
        <dsp:cNvSpPr/>
      </dsp:nvSpPr>
      <dsp:spPr>
        <a:xfrm>
          <a:off x="0" y="312080"/>
          <a:ext cx="946601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EFEDB-32DE-41A7-B78E-63DDCE2270DA}">
      <dsp:nvSpPr>
        <dsp:cNvPr id="0" name=""/>
        <dsp:cNvSpPr/>
      </dsp:nvSpPr>
      <dsp:spPr>
        <a:xfrm>
          <a:off x="486042" y="96038"/>
          <a:ext cx="662621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455" tIns="0" rIns="250455"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t>Co-workers</a:t>
          </a:r>
          <a:endParaRPr lang="en-AU" sz="1700" kern="1200" dirty="0"/>
        </a:p>
      </dsp:txBody>
      <dsp:txXfrm>
        <a:off x="510540" y="120536"/>
        <a:ext cx="6577217" cy="452844"/>
      </dsp:txXfrm>
    </dsp:sp>
    <dsp:sp modelId="{3B48C79D-2387-438C-9E43-498AFFEABBE1}">
      <dsp:nvSpPr>
        <dsp:cNvPr id="0" name=""/>
        <dsp:cNvSpPr/>
      </dsp:nvSpPr>
      <dsp:spPr>
        <a:xfrm>
          <a:off x="0" y="1083200"/>
          <a:ext cx="946601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B8675-173D-4996-86CF-CB03D4452D6E}">
      <dsp:nvSpPr>
        <dsp:cNvPr id="0" name=""/>
        <dsp:cNvSpPr/>
      </dsp:nvSpPr>
      <dsp:spPr>
        <a:xfrm>
          <a:off x="473300" y="832280"/>
          <a:ext cx="662621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455" tIns="0" rIns="250455"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t>The police and security staff</a:t>
          </a:r>
          <a:endParaRPr lang="en-AU" sz="1700" kern="1200" dirty="0"/>
        </a:p>
      </dsp:txBody>
      <dsp:txXfrm>
        <a:off x="497798" y="856778"/>
        <a:ext cx="6577217" cy="452844"/>
      </dsp:txXfrm>
    </dsp:sp>
    <dsp:sp modelId="{B5B83EE5-25A0-4A19-A85F-AAC96B5B1FAE}">
      <dsp:nvSpPr>
        <dsp:cNvPr id="0" name=""/>
        <dsp:cNvSpPr/>
      </dsp:nvSpPr>
      <dsp:spPr>
        <a:xfrm>
          <a:off x="0" y="1854320"/>
          <a:ext cx="946601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9895C-3740-497D-86C6-D27C2FB077DB}">
      <dsp:nvSpPr>
        <dsp:cNvPr id="0" name=""/>
        <dsp:cNvSpPr/>
      </dsp:nvSpPr>
      <dsp:spPr>
        <a:xfrm>
          <a:off x="473300" y="1603400"/>
          <a:ext cx="662621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455" tIns="0" rIns="250455"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t>Work (Occupational) Health and Safety </a:t>
          </a:r>
          <a:endParaRPr lang="en-AU" sz="1700" kern="1200" dirty="0"/>
        </a:p>
      </dsp:txBody>
      <dsp:txXfrm>
        <a:off x="497798" y="1627898"/>
        <a:ext cx="6577217" cy="452844"/>
      </dsp:txXfrm>
    </dsp:sp>
    <dsp:sp modelId="{258A8FF4-6E79-4684-ACE2-62F2BBEC7952}">
      <dsp:nvSpPr>
        <dsp:cNvPr id="0" name=""/>
        <dsp:cNvSpPr/>
      </dsp:nvSpPr>
      <dsp:spPr>
        <a:xfrm>
          <a:off x="0" y="2625440"/>
          <a:ext cx="946601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C6CA4-A980-497F-8F6E-AEF4715E4557}">
      <dsp:nvSpPr>
        <dsp:cNvPr id="0" name=""/>
        <dsp:cNvSpPr/>
      </dsp:nvSpPr>
      <dsp:spPr>
        <a:xfrm>
          <a:off x="473300" y="2374520"/>
          <a:ext cx="662621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455" tIns="0" rIns="250455"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t>Ambulance or other medical staff on hand </a:t>
          </a:r>
          <a:endParaRPr lang="en-AU" sz="1700" kern="1200" dirty="0"/>
        </a:p>
      </dsp:txBody>
      <dsp:txXfrm>
        <a:off x="497798" y="2399018"/>
        <a:ext cx="6577217" cy="452844"/>
      </dsp:txXfrm>
    </dsp:sp>
    <dsp:sp modelId="{B8C50F12-09D0-4FEE-B9FD-D69E4B6D0570}">
      <dsp:nvSpPr>
        <dsp:cNvPr id="0" name=""/>
        <dsp:cNvSpPr/>
      </dsp:nvSpPr>
      <dsp:spPr>
        <a:xfrm>
          <a:off x="0" y="3396560"/>
          <a:ext cx="946601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DDEBA-2CCA-471A-89A4-BBB403D0ED54}">
      <dsp:nvSpPr>
        <dsp:cNvPr id="0" name=""/>
        <dsp:cNvSpPr/>
      </dsp:nvSpPr>
      <dsp:spPr>
        <a:xfrm>
          <a:off x="473300" y="3145640"/>
          <a:ext cx="662621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455" tIns="0" rIns="250455"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t>Experts or specialists in the management of particular </a:t>
          </a:r>
          <a:endParaRPr lang="en-AU" sz="1700" kern="1200" dirty="0"/>
        </a:p>
      </dsp:txBody>
      <dsp:txXfrm>
        <a:off x="497798" y="3170138"/>
        <a:ext cx="6577217" cy="452844"/>
      </dsp:txXfrm>
    </dsp:sp>
    <dsp:sp modelId="{EB8AE2EC-AEC7-4A01-A12B-882329AF038C}">
      <dsp:nvSpPr>
        <dsp:cNvPr id="0" name=""/>
        <dsp:cNvSpPr/>
      </dsp:nvSpPr>
      <dsp:spPr>
        <a:xfrm>
          <a:off x="0" y="4167680"/>
          <a:ext cx="946601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13451-290A-46E9-B8BC-25D0789532CB}">
      <dsp:nvSpPr>
        <dsp:cNvPr id="0" name=""/>
        <dsp:cNvSpPr/>
      </dsp:nvSpPr>
      <dsp:spPr>
        <a:xfrm>
          <a:off x="473300" y="3916760"/>
          <a:ext cx="662621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455" tIns="0" rIns="250455"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t>Counsellors</a:t>
          </a:r>
          <a:endParaRPr lang="en-AU" sz="1700" kern="1200" dirty="0"/>
        </a:p>
      </dsp:txBody>
      <dsp:txXfrm>
        <a:off x="497798" y="3941258"/>
        <a:ext cx="6577217"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C964-6D9B-4D36-9381-B617DFAD694C}">
      <dsp:nvSpPr>
        <dsp:cNvPr id="0" name=""/>
        <dsp:cNvSpPr/>
      </dsp:nvSpPr>
      <dsp:spPr>
        <a:xfrm>
          <a:off x="0" y="330562"/>
          <a:ext cx="9095782"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EFEDB-32DE-41A7-B78E-63DDCE2270DA}">
      <dsp:nvSpPr>
        <dsp:cNvPr id="0" name=""/>
        <dsp:cNvSpPr/>
      </dsp:nvSpPr>
      <dsp:spPr>
        <a:xfrm>
          <a:off x="438016" y="89103"/>
          <a:ext cx="636704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59" tIns="0" rIns="240659" bIns="0" numCol="1" spcCol="1270" anchor="ctr" anchorCtr="0">
          <a:noAutofit/>
        </a:bodyPr>
        <a:lstStyle/>
        <a:p>
          <a:pPr marL="0" lvl="0" indent="0" algn="l" defTabSz="844550">
            <a:lnSpc>
              <a:spcPct val="90000"/>
            </a:lnSpc>
            <a:spcBef>
              <a:spcPct val="0"/>
            </a:spcBef>
            <a:spcAft>
              <a:spcPct val="35000"/>
            </a:spcAft>
            <a:buNone/>
          </a:pPr>
          <a:r>
            <a:rPr lang="en-AU" sz="1900" kern="1200" dirty="0"/>
            <a:t>Communication </a:t>
          </a:r>
        </a:p>
      </dsp:txBody>
      <dsp:txXfrm>
        <a:off x="465396" y="116483"/>
        <a:ext cx="6312287" cy="506120"/>
      </dsp:txXfrm>
    </dsp:sp>
    <dsp:sp modelId="{3B48C79D-2387-438C-9E43-498AFFEABBE1}">
      <dsp:nvSpPr>
        <dsp:cNvPr id="0" name=""/>
        <dsp:cNvSpPr/>
      </dsp:nvSpPr>
      <dsp:spPr>
        <a:xfrm>
          <a:off x="0" y="1192402"/>
          <a:ext cx="9095782"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B8675-173D-4996-86CF-CB03D4452D6E}">
      <dsp:nvSpPr>
        <dsp:cNvPr id="0" name=""/>
        <dsp:cNvSpPr/>
      </dsp:nvSpPr>
      <dsp:spPr>
        <a:xfrm>
          <a:off x="454789" y="911962"/>
          <a:ext cx="636704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59" tIns="0" rIns="240659" bIns="0" numCol="1" spcCol="1270" anchor="ctr" anchorCtr="0">
          <a:noAutofit/>
        </a:bodyPr>
        <a:lstStyle/>
        <a:p>
          <a:pPr marL="0" lvl="0" indent="0" algn="l" defTabSz="844550">
            <a:lnSpc>
              <a:spcPct val="90000"/>
            </a:lnSpc>
            <a:spcBef>
              <a:spcPct val="0"/>
            </a:spcBef>
            <a:spcAft>
              <a:spcPct val="35000"/>
            </a:spcAft>
            <a:buNone/>
          </a:pPr>
          <a:r>
            <a:rPr lang="en-AU" sz="1900" kern="1200" dirty="0"/>
            <a:t>Oral communication</a:t>
          </a:r>
        </a:p>
      </dsp:txBody>
      <dsp:txXfrm>
        <a:off x="482169" y="939342"/>
        <a:ext cx="6312287" cy="506120"/>
      </dsp:txXfrm>
    </dsp:sp>
    <dsp:sp modelId="{B5B83EE5-25A0-4A19-A85F-AAC96B5B1FAE}">
      <dsp:nvSpPr>
        <dsp:cNvPr id="0" name=""/>
        <dsp:cNvSpPr/>
      </dsp:nvSpPr>
      <dsp:spPr>
        <a:xfrm>
          <a:off x="0" y="2054242"/>
          <a:ext cx="9095782"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9895C-3740-497D-86C6-D27C2FB077DB}">
      <dsp:nvSpPr>
        <dsp:cNvPr id="0" name=""/>
        <dsp:cNvSpPr/>
      </dsp:nvSpPr>
      <dsp:spPr>
        <a:xfrm>
          <a:off x="454789" y="1773802"/>
          <a:ext cx="636704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59" tIns="0" rIns="240659" bIns="0" numCol="1" spcCol="1270" anchor="ctr" anchorCtr="0">
          <a:noAutofit/>
        </a:bodyPr>
        <a:lstStyle/>
        <a:p>
          <a:pPr marL="0" lvl="0" indent="0" algn="l" defTabSz="844550">
            <a:lnSpc>
              <a:spcPct val="90000"/>
            </a:lnSpc>
            <a:spcBef>
              <a:spcPct val="0"/>
            </a:spcBef>
            <a:spcAft>
              <a:spcPct val="35000"/>
            </a:spcAft>
            <a:buNone/>
          </a:pPr>
          <a:r>
            <a:rPr lang="en-AU" sz="1900" kern="1200" dirty="0"/>
            <a:t>Teamwork</a:t>
          </a:r>
        </a:p>
      </dsp:txBody>
      <dsp:txXfrm>
        <a:off x="482169" y="1801182"/>
        <a:ext cx="6312287" cy="506120"/>
      </dsp:txXfrm>
    </dsp:sp>
    <dsp:sp modelId="{1A2375FB-5189-4CB6-9F52-2E66933369AC}">
      <dsp:nvSpPr>
        <dsp:cNvPr id="0" name=""/>
        <dsp:cNvSpPr/>
      </dsp:nvSpPr>
      <dsp:spPr>
        <a:xfrm>
          <a:off x="0" y="2916082"/>
          <a:ext cx="9095782"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5E5C1-EB8E-4C5C-9BD5-C12293FEC66F}">
      <dsp:nvSpPr>
        <dsp:cNvPr id="0" name=""/>
        <dsp:cNvSpPr/>
      </dsp:nvSpPr>
      <dsp:spPr>
        <a:xfrm>
          <a:off x="454789" y="2635642"/>
          <a:ext cx="636704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59" tIns="0" rIns="240659" bIns="0" numCol="1" spcCol="1270" anchor="ctr" anchorCtr="0">
          <a:noAutofit/>
        </a:bodyPr>
        <a:lstStyle/>
        <a:p>
          <a:pPr marL="0" lvl="0" indent="0" algn="l" defTabSz="844550">
            <a:lnSpc>
              <a:spcPct val="90000"/>
            </a:lnSpc>
            <a:spcBef>
              <a:spcPct val="0"/>
            </a:spcBef>
            <a:spcAft>
              <a:spcPct val="35000"/>
            </a:spcAft>
            <a:buNone/>
          </a:pPr>
          <a:r>
            <a:rPr lang="en-AU" sz="1900" kern="1200" dirty="0"/>
            <a:t>Initiative</a:t>
          </a:r>
        </a:p>
      </dsp:txBody>
      <dsp:txXfrm>
        <a:off x="482169" y="2663022"/>
        <a:ext cx="6312287" cy="506120"/>
      </dsp:txXfrm>
    </dsp:sp>
    <dsp:sp modelId="{0973F523-9468-4BC2-9B53-6500252FAB39}">
      <dsp:nvSpPr>
        <dsp:cNvPr id="0" name=""/>
        <dsp:cNvSpPr/>
      </dsp:nvSpPr>
      <dsp:spPr>
        <a:xfrm>
          <a:off x="0" y="3777922"/>
          <a:ext cx="9095782"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46E12-39CE-41F8-B611-4C8B67B43C42}">
      <dsp:nvSpPr>
        <dsp:cNvPr id="0" name=""/>
        <dsp:cNvSpPr/>
      </dsp:nvSpPr>
      <dsp:spPr>
        <a:xfrm>
          <a:off x="454789" y="3497482"/>
          <a:ext cx="636704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59" tIns="0" rIns="240659" bIns="0" numCol="1" spcCol="1270" anchor="ctr" anchorCtr="0">
          <a:noAutofit/>
        </a:bodyPr>
        <a:lstStyle/>
        <a:p>
          <a:pPr marL="0" lvl="0" indent="0" algn="l" defTabSz="844550">
            <a:lnSpc>
              <a:spcPct val="90000"/>
            </a:lnSpc>
            <a:spcBef>
              <a:spcPct val="0"/>
            </a:spcBef>
            <a:spcAft>
              <a:spcPct val="35000"/>
            </a:spcAft>
            <a:buNone/>
          </a:pPr>
          <a:r>
            <a:rPr lang="en-AU" sz="1900" kern="1200" dirty="0"/>
            <a:t>Written communication</a:t>
          </a:r>
        </a:p>
      </dsp:txBody>
      <dsp:txXfrm>
        <a:off x="482169" y="3524862"/>
        <a:ext cx="6312287" cy="506120"/>
      </dsp:txXfrm>
    </dsp:sp>
    <dsp:sp modelId="{A73A13DB-A061-40B4-9894-44083C21AA93}">
      <dsp:nvSpPr>
        <dsp:cNvPr id="0" name=""/>
        <dsp:cNvSpPr/>
      </dsp:nvSpPr>
      <dsp:spPr>
        <a:xfrm>
          <a:off x="0" y="4639762"/>
          <a:ext cx="9095782"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0C075-A750-4555-9270-B487536E4003}">
      <dsp:nvSpPr>
        <dsp:cNvPr id="0" name=""/>
        <dsp:cNvSpPr/>
      </dsp:nvSpPr>
      <dsp:spPr>
        <a:xfrm>
          <a:off x="454789" y="4359322"/>
          <a:ext cx="636704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59" tIns="0" rIns="240659" bIns="0" numCol="1" spcCol="1270" anchor="ctr" anchorCtr="0">
          <a:noAutofit/>
        </a:bodyPr>
        <a:lstStyle/>
        <a:p>
          <a:pPr marL="0" lvl="0" indent="0" algn="l" defTabSz="844550">
            <a:lnSpc>
              <a:spcPct val="90000"/>
            </a:lnSpc>
            <a:spcBef>
              <a:spcPct val="0"/>
            </a:spcBef>
            <a:spcAft>
              <a:spcPct val="35000"/>
            </a:spcAft>
            <a:buNone/>
          </a:pPr>
          <a:r>
            <a:rPr lang="en-US" sz="1900" kern="1200" dirty="0"/>
            <a:t>Accuracy and checking information and terminology</a:t>
          </a:r>
          <a:endParaRPr lang="en-AU" sz="1900" kern="1200" dirty="0"/>
        </a:p>
      </dsp:txBody>
      <dsp:txXfrm>
        <a:off x="482169" y="4386702"/>
        <a:ext cx="6312287"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C964-6D9B-4D36-9381-B617DFAD694C}">
      <dsp:nvSpPr>
        <dsp:cNvPr id="0" name=""/>
        <dsp:cNvSpPr/>
      </dsp:nvSpPr>
      <dsp:spPr>
        <a:xfrm>
          <a:off x="0" y="347886"/>
          <a:ext cx="1067402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EFEDB-32DE-41A7-B78E-63DDCE2270DA}">
      <dsp:nvSpPr>
        <dsp:cNvPr id="0" name=""/>
        <dsp:cNvSpPr/>
      </dsp:nvSpPr>
      <dsp:spPr>
        <a:xfrm>
          <a:off x="514018" y="131844"/>
          <a:ext cx="747181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17" tIns="0" rIns="282417" bIns="0" numCol="1" spcCol="1270" anchor="ctr" anchorCtr="0">
          <a:noAutofit/>
        </a:bodyPr>
        <a:lstStyle/>
        <a:p>
          <a:pPr marL="0" lvl="0" indent="0" algn="l" defTabSz="755650">
            <a:lnSpc>
              <a:spcPct val="90000"/>
            </a:lnSpc>
            <a:spcBef>
              <a:spcPct val="0"/>
            </a:spcBef>
            <a:spcAft>
              <a:spcPct val="35000"/>
            </a:spcAft>
            <a:buNone/>
          </a:pPr>
          <a:r>
            <a:rPr lang="en-AU" sz="1700" kern="1200" dirty="0"/>
            <a:t>American versus English spelling</a:t>
          </a:r>
        </a:p>
      </dsp:txBody>
      <dsp:txXfrm>
        <a:off x="538516" y="156342"/>
        <a:ext cx="7422822" cy="452844"/>
      </dsp:txXfrm>
    </dsp:sp>
    <dsp:sp modelId="{3B48C79D-2387-438C-9E43-498AFFEABBE1}">
      <dsp:nvSpPr>
        <dsp:cNvPr id="0" name=""/>
        <dsp:cNvSpPr/>
      </dsp:nvSpPr>
      <dsp:spPr>
        <a:xfrm>
          <a:off x="0" y="1119006"/>
          <a:ext cx="1067402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B8675-173D-4996-86CF-CB03D4452D6E}">
      <dsp:nvSpPr>
        <dsp:cNvPr id="0" name=""/>
        <dsp:cNvSpPr/>
      </dsp:nvSpPr>
      <dsp:spPr>
        <a:xfrm>
          <a:off x="533701" y="868086"/>
          <a:ext cx="747181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17" tIns="0" rIns="282417" bIns="0" numCol="1" spcCol="1270" anchor="ctr" anchorCtr="0">
          <a:noAutofit/>
        </a:bodyPr>
        <a:lstStyle/>
        <a:p>
          <a:pPr marL="0" lvl="0" indent="0" algn="l" defTabSz="755650">
            <a:lnSpc>
              <a:spcPct val="90000"/>
            </a:lnSpc>
            <a:spcBef>
              <a:spcPct val="0"/>
            </a:spcBef>
            <a:spcAft>
              <a:spcPct val="35000"/>
            </a:spcAft>
            <a:buNone/>
          </a:pPr>
          <a:r>
            <a:rPr lang="en-US" sz="1700" kern="1200" dirty="0"/>
            <a:t>Dropping a vowel when joining word parts</a:t>
          </a:r>
          <a:endParaRPr lang="en-AU" sz="1700" kern="1200" dirty="0"/>
        </a:p>
      </dsp:txBody>
      <dsp:txXfrm>
        <a:off x="558199" y="892584"/>
        <a:ext cx="7422822" cy="452844"/>
      </dsp:txXfrm>
    </dsp:sp>
    <dsp:sp modelId="{B5B83EE5-25A0-4A19-A85F-AAC96B5B1FAE}">
      <dsp:nvSpPr>
        <dsp:cNvPr id="0" name=""/>
        <dsp:cNvSpPr/>
      </dsp:nvSpPr>
      <dsp:spPr>
        <a:xfrm>
          <a:off x="0" y="1890126"/>
          <a:ext cx="1067402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9895C-3740-497D-86C6-D27C2FB077DB}">
      <dsp:nvSpPr>
        <dsp:cNvPr id="0" name=""/>
        <dsp:cNvSpPr/>
      </dsp:nvSpPr>
      <dsp:spPr>
        <a:xfrm>
          <a:off x="533701" y="1639206"/>
          <a:ext cx="747181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17" tIns="0" rIns="282417" bIns="0" numCol="1" spcCol="1270" anchor="ctr" anchorCtr="0">
          <a:noAutofit/>
        </a:bodyPr>
        <a:lstStyle/>
        <a:p>
          <a:pPr marL="0" lvl="0" indent="0" algn="l" defTabSz="755650">
            <a:lnSpc>
              <a:spcPct val="90000"/>
            </a:lnSpc>
            <a:spcBef>
              <a:spcPct val="0"/>
            </a:spcBef>
            <a:spcAft>
              <a:spcPct val="35000"/>
            </a:spcAft>
            <a:buNone/>
          </a:pPr>
          <a:r>
            <a:rPr lang="en-AU" sz="1700" kern="1200" dirty="0"/>
            <a:t>Plurals </a:t>
          </a:r>
        </a:p>
      </dsp:txBody>
      <dsp:txXfrm>
        <a:off x="558199" y="1663704"/>
        <a:ext cx="7422822" cy="452844"/>
      </dsp:txXfrm>
    </dsp:sp>
    <dsp:sp modelId="{F5BBE05C-09EB-434A-BC0D-5A23C16379CC}">
      <dsp:nvSpPr>
        <dsp:cNvPr id="0" name=""/>
        <dsp:cNvSpPr/>
      </dsp:nvSpPr>
      <dsp:spPr>
        <a:xfrm>
          <a:off x="0" y="2614751"/>
          <a:ext cx="1067402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205E3-15D2-4656-8FAA-81CDC24BFC1A}">
      <dsp:nvSpPr>
        <dsp:cNvPr id="0" name=""/>
        <dsp:cNvSpPr/>
      </dsp:nvSpPr>
      <dsp:spPr>
        <a:xfrm>
          <a:off x="533701" y="2410326"/>
          <a:ext cx="747181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17" tIns="0" rIns="282417" bIns="0" numCol="1" spcCol="1270" anchor="ctr" anchorCtr="0">
          <a:noAutofit/>
        </a:bodyPr>
        <a:lstStyle/>
        <a:p>
          <a:pPr marL="0" lvl="0" indent="0" algn="l" defTabSz="755650">
            <a:lnSpc>
              <a:spcPct val="90000"/>
            </a:lnSpc>
            <a:spcBef>
              <a:spcPct val="0"/>
            </a:spcBef>
            <a:spcAft>
              <a:spcPct val="35000"/>
            </a:spcAft>
            <a:buNone/>
          </a:pPr>
          <a:r>
            <a:rPr lang="en-AU" sz="1700" kern="1200" dirty="0"/>
            <a:t>Exceptions to these principles</a:t>
          </a:r>
        </a:p>
      </dsp:txBody>
      <dsp:txXfrm>
        <a:off x="558199" y="2434824"/>
        <a:ext cx="7422822" cy="452844"/>
      </dsp:txXfrm>
    </dsp:sp>
    <dsp:sp modelId="{1C0AFF36-6CC5-443E-85FF-ECC06360FD32}">
      <dsp:nvSpPr>
        <dsp:cNvPr id="0" name=""/>
        <dsp:cNvSpPr/>
      </dsp:nvSpPr>
      <dsp:spPr>
        <a:xfrm>
          <a:off x="0" y="3432366"/>
          <a:ext cx="1067402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13A19-2C0D-4609-A647-67A6548DD11A}">
      <dsp:nvSpPr>
        <dsp:cNvPr id="0" name=""/>
        <dsp:cNvSpPr/>
      </dsp:nvSpPr>
      <dsp:spPr>
        <a:xfrm>
          <a:off x="533701" y="3181446"/>
          <a:ext cx="747181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17" tIns="0" rIns="282417" bIns="0" numCol="1" spcCol="1270" anchor="ctr" anchorCtr="0">
          <a:noAutofit/>
        </a:bodyPr>
        <a:lstStyle/>
        <a:p>
          <a:pPr marL="0" lvl="0" indent="0" algn="l" defTabSz="755650">
            <a:lnSpc>
              <a:spcPct val="90000"/>
            </a:lnSpc>
            <a:spcBef>
              <a:spcPct val="0"/>
            </a:spcBef>
            <a:spcAft>
              <a:spcPct val="35000"/>
            </a:spcAft>
            <a:buNone/>
          </a:pPr>
          <a:r>
            <a:rPr lang="en-AU" sz="1700" kern="1200" dirty="0"/>
            <a:t>Reading backwards</a:t>
          </a:r>
        </a:p>
      </dsp:txBody>
      <dsp:txXfrm>
        <a:off x="558199" y="3205944"/>
        <a:ext cx="7422822" cy="452844"/>
      </dsp:txXfrm>
    </dsp:sp>
    <dsp:sp modelId="{18B08315-19FC-4A5C-8356-BDE6DBA2173D}">
      <dsp:nvSpPr>
        <dsp:cNvPr id="0" name=""/>
        <dsp:cNvSpPr/>
      </dsp:nvSpPr>
      <dsp:spPr>
        <a:xfrm>
          <a:off x="0" y="4203486"/>
          <a:ext cx="1067402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F722C-1D0E-45BF-B093-57CDB919D0EF}">
      <dsp:nvSpPr>
        <dsp:cNvPr id="0" name=""/>
        <dsp:cNvSpPr/>
      </dsp:nvSpPr>
      <dsp:spPr>
        <a:xfrm>
          <a:off x="533701" y="3952566"/>
          <a:ext cx="747181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17" tIns="0" rIns="282417" bIns="0" numCol="1" spcCol="1270" anchor="ctr" anchorCtr="0">
          <a:noAutofit/>
        </a:bodyPr>
        <a:lstStyle/>
        <a:p>
          <a:pPr marL="0" lvl="0" indent="0" algn="l" defTabSz="755650">
            <a:lnSpc>
              <a:spcPct val="90000"/>
            </a:lnSpc>
            <a:spcBef>
              <a:spcPct val="0"/>
            </a:spcBef>
            <a:spcAft>
              <a:spcPct val="35000"/>
            </a:spcAft>
            <a:buNone/>
          </a:pPr>
          <a:r>
            <a:rPr lang="en-US" sz="1700" kern="1200" dirty="0"/>
            <a:t>Pronouncing medical words and phonetic spelling</a:t>
          </a:r>
          <a:endParaRPr lang="en-AU" sz="1700" kern="1200" dirty="0"/>
        </a:p>
      </dsp:txBody>
      <dsp:txXfrm>
        <a:off x="558199" y="3977064"/>
        <a:ext cx="742282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9E8C99-B0C4-C7B2-A7C4-48E3F7910B85}"/>
              </a:ext>
            </a:extLst>
          </p:cNvPr>
          <p:cNvSpPr>
            <a:spLocks noGrp="1"/>
          </p:cNvSpPr>
          <p:nvPr>
            <p:ph type="hdr" sz="quarter"/>
          </p:nvPr>
        </p:nvSpPr>
        <p:spPr>
          <a:xfrm>
            <a:off x="0" y="0"/>
            <a:ext cx="3005138" cy="463550"/>
          </a:xfrm>
          <a:prstGeom prst="rect">
            <a:avLst/>
          </a:prstGeom>
        </p:spPr>
        <p:txBody>
          <a:bodyPr vert="horz" lIns="92382" tIns="46191" rIns="92382" bIns="4619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88B051-AA8A-3EF5-A4C0-0C7C2491E9CD}"/>
              </a:ext>
            </a:extLst>
          </p:cNvPr>
          <p:cNvSpPr>
            <a:spLocks noGrp="1"/>
          </p:cNvSpPr>
          <p:nvPr>
            <p:ph type="dt" sz="quarter" idx="1"/>
          </p:nvPr>
        </p:nvSpPr>
        <p:spPr>
          <a:xfrm>
            <a:off x="3927475" y="0"/>
            <a:ext cx="3005138" cy="463550"/>
          </a:xfrm>
          <a:prstGeom prst="rect">
            <a:avLst/>
          </a:prstGeom>
        </p:spPr>
        <p:txBody>
          <a:bodyPr vert="horz" lIns="92382" tIns="46191" rIns="92382" bIns="46191" rtlCol="0"/>
          <a:lstStyle>
            <a:lvl1pPr algn="r" eaLnBrk="1" fontAlgn="auto" hangingPunct="1">
              <a:spcBef>
                <a:spcPts val="0"/>
              </a:spcBef>
              <a:spcAft>
                <a:spcPts val="0"/>
              </a:spcAft>
              <a:defRPr sz="1200" smtClean="0">
                <a:latin typeface="+mn-lt"/>
              </a:defRPr>
            </a:lvl1pPr>
          </a:lstStyle>
          <a:p>
            <a:pPr>
              <a:defRPr/>
            </a:pPr>
            <a:fld id="{5EE68019-89B6-48C2-B5B2-2C6BDCF74B6A}" type="datetimeFigureOut">
              <a:rPr lang="en-US"/>
              <a:pPr>
                <a:defRPr/>
              </a:pPr>
              <a:t>4/26/2024</a:t>
            </a:fld>
            <a:endParaRPr lang="en-US"/>
          </a:p>
        </p:txBody>
      </p:sp>
      <p:sp>
        <p:nvSpPr>
          <p:cNvPr id="4" name="Footer Placeholder 3">
            <a:extLst>
              <a:ext uri="{FF2B5EF4-FFF2-40B4-BE49-F238E27FC236}">
                <a16:creationId xmlns:a16="http://schemas.microsoft.com/office/drawing/2014/main" id="{BC12F10C-68FB-15FA-E473-A8FE53A25C96}"/>
              </a:ext>
            </a:extLst>
          </p:cNvPr>
          <p:cNvSpPr>
            <a:spLocks noGrp="1"/>
          </p:cNvSpPr>
          <p:nvPr>
            <p:ph type="ftr" sz="quarter" idx="2"/>
          </p:nvPr>
        </p:nvSpPr>
        <p:spPr>
          <a:xfrm>
            <a:off x="0" y="8769350"/>
            <a:ext cx="3005138" cy="463550"/>
          </a:xfrm>
          <a:prstGeom prst="rect">
            <a:avLst/>
          </a:prstGeom>
        </p:spPr>
        <p:txBody>
          <a:bodyPr vert="horz" lIns="92382" tIns="46191" rIns="92382" bIns="46191"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8CCF90C0-CB95-E167-3985-3015B2AC0E34}"/>
              </a:ext>
            </a:extLst>
          </p:cNvPr>
          <p:cNvSpPr>
            <a:spLocks noGrp="1"/>
          </p:cNvSpPr>
          <p:nvPr>
            <p:ph type="sldNum" sz="quarter" idx="3"/>
          </p:nvPr>
        </p:nvSpPr>
        <p:spPr>
          <a:xfrm>
            <a:off x="3927475" y="8769350"/>
            <a:ext cx="3005138" cy="463550"/>
          </a:xfrm>
          <a:prstGeom prst="rect">
            <a:avLst/>
          </a:prstGeom>
        </p:spPr>
        <p:txBody>
          <a:bodyPr vert="horz" wrap="square" lIns="92382" tIns="46191" rIns="92382" bIns="46191" numCol="1" anchor="b" anchorCtr="0" compatLnSpc="1">
            <a:prstTxWarp prst="textNoShape">
              <a:avLst/>
            </a:prstTxWarp>
          </a:bodyPr>
          <a:lstStyle>
            <a:lvl1pPr algn="r" eaLnBrk="1" hangingPunct="1">
              <a:defRPr sz="1200">
                <a:latin typeface="Calibri" panose="020F0502020204030204" pitchFamily="34" charset="0"/>
              </a:defRPr>
            </a:lvl1pPr>
          </a:lstStyle>
          <a:p>
            <a:fld id="{2EF9C242-66E0-4D89-805B-73EED383275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4B93-A98C-7E1A-3159-E96228BE1C90}"/>
              </a:ext>
            </a:extLst>
          </p:cNvPr>
          <p:cNvSpPr>
            <a:spLocks noGrp="1"/>
          </p:cNvSpPr>
          <p:nvPr>
            <p:ph type="hdr" sz="quarter"/>
          </p:nvPr>
        </p:nvSpPr>
        <p:spPr>
          <a:xfrm>
            <a:off x="0" y="0"/>
            <a:ext cx="3005138" cy="463550"/>
          </a:xfrm>
          <a:prstGeom prst="rect">
            <a:avLst/>
          </a:prstGeom>
        </p:spPr>
        <p:txBody>
          <a:bodyPr vert="horz" lIns="92382" tIns="46191" rIns="92382" bIns="4619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1A99979-9F80-0479-F193-D84E32615728}"/>
              </a:ext>
            </a:extLst>
          </p:cNvPr>
          <p:cNvSpPr>
            <a:spLocks noGrp="1"/>
          </p:cNvSpPr>
          <p:nvPr>
            <p:ph type="dt" idx="1"/>
          </p:nvPr>
        </p:nvSpPr>
        <p:spPr>
          <a:xfrm>
            <a:off x="3927475" y="0"/>
            <a:ext cx="3005138" cy="463550"/>
          </a:xfrm>
          <a:prstGeom prst="rect">
            <a:avLst/>
          </a:prstGeom>
        </p:spPr>
        <p:txBody>
          <a:bodyPr vert="horz" lIns="92382" tIns="46191" rIns="92382" bIns="46191" rtlCol="0"/>
          <a:lstStyle>
            <a:lvl1pPr algn="r" eaLnBrk="1" fontAlgn="auto" hangingPunct="1">
              <a:spcBef>
                <a:spcPts val="0"/>
              </a:spcBef>
              <a:spcAft>
                <a:spcPts val="0"/>
              </a:spcAft>
              <a:defRPr sz="1200" smtClean="0">
                <a:latin typeface="+mn-lt"/>
              </a:defRPr>
            </a:lvl1pPr>
          </a:lstStyle>
          <a:p>
            <a:pPr>
              <a:defRPr/>
            </a:pPr>
            <a:fld id="{13319733-5CE8-40F3-BF31-93C757346985}" type="datetimeFigureOut">
              <a:rPr lang="en-US"/>
              <a:pPr>
                <a:defRPr/>
              </a:pPr>
              <a:t>4/26/2024</a:t>
            </a:fld>
            <a:endParaRPr lang="en-US"/>
          </a:p>
        </p:txBody>
      </p:sp>
      <p:sp>
        <p:nvSpPr>
          <p:cNvPr id="4" name="Slide Image Placeholder 3">
            <a:extLst>
              <a:ext uri="{FF2B5EF4-FFF2-40B4-BE49-F238E27FC236}">
                <a16:creationId xmlns:a16="http://schemas.microsoft.com/office/drawing/2014/main" id="{B7D8D0CB-7464-EF2B-29B0-BAFEDC01A8CA}"/>
              </a:ext>
            </a:extLst>
          </p:cNvPr>
          <p:cNvSpPr>
            <a:spLocks noGrp="1" noRot="1" noChangeAspect="1"/>
          </p:cNvSpPr>
          <p:nvPr>
            <p:ph type="sldImg" idx="2"/>
          </p:nvPr>
        </p:nvSpPr>
        <p:spPr>
          <a:xfrm>
            <a:off x="696913" y="1154113"/>
            <a:ext cx="5540375" cy="3116262"/>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a:extLst>
              <a:ext uri="{FF2B5EF4-FFF2-40B4-BE49-F238E27FC236}">
                <a16:creationId xmlns:a16="http://schemas.microsoft.com/office/drawing/2014/main" id="{8AD86634-1C3C-7582-F28B-10D07D311B91}"/>
              </a:ext>
            </a:extLst>
          </p:cNvPr>
          <p:cNvSpPr>
            <a:spLocks noGrp="1"/>
          </p:cNvSpPr>
          <p:nvPr>
            <p:ph type="body" sz="quarter" idx="3"/>
          </p:nvPr>
        </p:nvSpPr>
        <p:spPr>
          <a:xfrm>
            <a:off x="693738" y="4443413"/>
            <a:ext cx="5546725" cy="3635375"/>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EDF0676-DBED-B8E8-267E-3B086C87C32E}"/>
              </a:ext>
            </a:extLst>
          </p:cNvPr>
          <p:cNvSpPr>
            <a:spLocks noGrp="1"/>
          </p:cNvSpPr>
          <p:nvPr>
            <p:ph type="ftr" sz="quarter" idx="4"/>
          </p:nvPr>
        </p:nvSpPr>
        <p:spPr>
          <a:xfrm>
            <a:off x="0" y="8769350"/>
            <a:ext cx="3005138" cy="463550"/>
          </a:xfrm>
          <a:prstGeom prst="rect">
            <a:avLst/>
          </a:prstGeom>
        </p:spPr>
        <p:txBody>
          <a:bodyPr vert="horz" lIns="92382" tIns="46191" rIns="92382" bIns="4619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DA774A4-9D19-2D09-5E9C-38955D685CF3}"/>
              </a:ext>
            </a:extLst>
          </p:cNvPr>
          <p:cNvSpPr>
            <a:spLocks noGrp="1"/>
          </p:cNvSpPr>
          <p:nvPr>
            <p:ph type="sldNum" sz="quarter" idx="5"/>
          </p:nvPr>
        </p:nvSpPr>
        <p:spPr>
          <a:xfrm>
            <a:off x="3927475" y="8769350"/>
            <a:ext cx="3005138" cy="463550"/>
          </a:xfrm>
          <a:prstGeom prst="rect">
            <a:avLst/>
          </a:prstGeom>
        </p:spPr>
        <p:txBody>
          <a:bodyPr vert="horz" wrap="square" lIns="92382" tIns="46191" rIns="92382" bIns="46191" numCol="1" anchor="b" anchorCtr="0" compatLnSpc="1">
            <a:prstTxWarp prst="textNoShape">
              <a:avLst/>
            </a:prstTxWarp>
          </a:bodyPr>
          <a:lstStyle>
            <a:lvl1pPr algn="r" eaLnBrk="1" hangingPunct="1">
              <a:defRPr sz="1200">
                <a:latin typeface="Calibri" panose="020F0502020204030204" pitchFamily="34" charset="0"/>
              </a:defRPr>
            </a:lvl1pPr>
          </a:lstStyle>
          <a:p>
            <a:fld id="{765D138D-117F-4A09-A261-EC2545A87BD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0AB274D-6912-765F-19EA-AAAC95C853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04B0286E-A923-48FA-B36F-EEBC0FF54EB0}" type="slidenum">
              <a:rPr lang="en-US" altLang="en-US">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
        <p:nvSpPr>
          <p:cNvPr id="17411" name="Rectangle 2">
            <a:extLst>
              <a:ext uri="{FF2B5EF4-FFF2-40B4-BE49-F238E27FC236}">
                <a16:creationId xmlns:a16="http://schemas.microsoft.com/office/drawing/2014/main" id="{3C49AE13-CCE7-95CD-BB4C-D92DE79085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5BCE5D34-B1F8-5091-D605-D3534D590E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7B198-3609-3A3B-8136-0A2A58D7A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ED7E4-D221-6EC8-90E2-2F3D920CB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DB845-0065-9A25-6C2E-ABA2785B7877}"/>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121434B-AC88-3411-5F45-82DE788C118A}"/>
              </a:ext>
            </a:extLst>
          </p:cNvPr>
          <p:cNvSpPr>
            <a:spLocks noGrp="1"/>
          </p:cNvSpPr>
          <p:nvPr>
            <p:ph type="sldNum" sz="quarter" idx="5"/>
          </p:nvPr>
        </p:nvSpPr>
        <p:spPr/>
        <p:txBody>
          <a:bodyPr/>
          <a:lstStyle/>
          <a:p>
            <a:fld id="{765D138D-117F-4A09-A261-EC2545A87BD6}" type="slidenum">
              <a:rPr lang="en-US" altLang="en-US" smtClean="0"/>
              <a:pPr/>
              <a:t>25</a:t>
            </a:fld>
            <a:endParaRPr lang="en-US" altLang="en-US"/>
          </a:p>
        </p:txBody>
      </p:sp>
    </p:spTree>
    <p:extLst>
      <p:ext uri="{BB962C8B-B14F-4D97-AF65-F5344CB8AC3E}">
        <p14:creationId xmlns:p14="http://schemas.microsoft.com/office/powerpoint/2010/main" val="327740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9195-7251-3B81-4B4A-391219917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669B4-E3C0-DDD9-AAF8-CF6CFDFCB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8181B-DA5D-E01E-5673-C672086416E1}"/>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C08B73EA-EDE7-430D-9AE9-228730CFF19A}"/>
              </a:ext>
            </a:extLst>
          </p:cNvPr>
          <p:cNvSpPr>
            <a:spLocks noGrp="1"/>
          </p:cNvSpPr>
          <p:nvPr>
            <p:ph type="sldNum" sz="quarter" idx="5"/>
          </p:nvPr>
        </p:nvSpPr>
        <p:spPr/>
        <p:txBody>
          <a:bodyPr/>
          <a:lstStyle/>
          <a:p>
            <a:fld id="{765D138D-117F-4A09-A261-EC2545A87BD6}" type="slidenum">
              <a:rPr lang="en-US" altLang="en-US" smtClean="0"/>
              <a:pPr/>
              <a:t>26</a:t>
            </a:fld>
            <a:endParaRPr lang="en-US" altLang="en-US"/>
          </a:p>
        </p:txBody>
      </p:sp>
    </p:spTree>
    <p:extLst>
      <p:ext uri="{BB962C8B-B14F-4D97-AF65-F5344CB8AC3E}">
        <p14:creationId xmlns:p14="http://schemas.microsoft.com/office/powerpoint/2010/main" val="238745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948F-102A-DC18-B6DA-C8E91F028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A871C-C26D-0155-4E89-17F1E8F3C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647AD-9AFA-72FC-D45B-990EC3A328F3}"/>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661DAD5-504D-55A5-E978-8BBD550BF6CE}"/>
              </a:ext>
            </a:extLst>
          </p:cNvPr>
          <p:cNvSpPr>
            <a:spLocks noGrp="1"/>
          </p:cNvSpPr>
          <p:nvPr>
            <p:ph type="sldNum" sz="quarter" idx="5"/>
          </p:nvPr>
        </p:nvSpPr>
        <p:spPr/>
        <p:txBody>
          <a:bodyPr/>
          <a:lstStyle/>
          <a:p>
            <a:fld id="{765D138D-117F-4A09-A261-EC2545A87BD6}" type="slidenum">
              <a:rPr lang="en-US" altLang="en-US" smtClean="0"/>
              <a:pPr/>
              <a:t>27</a:t>
            </a:fld>
            <a:endParaRPr lang="en-US" altLang="en-US"/>
          </a:p>
        </p:txBody>
      </p:sp>
    </p:spTree>
    <p:extLst>
      <p:ext uri="{BB962C8B-B14F-4D97-AF65-F5344CB8AC3E}">
        <p14:creationId xmlns:p14="http://schemas.microsoft.com/office/powerpoint/2010/main" val="207258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1DA2-0AF5-9929-0550-9DC80601F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ABAA9-74AC-C1C7-9B83-D3FA24555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C8418-08AD-CF2F-AC62-806E3AFC290C}"/>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EA1D9F-CFE7-FD81-02FC-49B67122038F}"/>
              </a:ext>
            </a:extLst>
          </p:cNvPr>
          <p:cNvSpPr>
            <a:spLocks noGrp="1"/>
          </p:cNvSpPr>
          <p:nvPr>
            <p:ph type="sldNum" sz="quarter" idx="5"/>
          </p:nvPr>
        </p:nvSpPr>
        <p:spPr/>
        <p:txBody>
          <a:bodyPr/>
          <a:lstStyle/>
          <a:p>
            <a:fld id="{765D138D-117F-4A09-A261-EC2545A87BD6}" type="slidenum">
              <a:rPr lang="en-US" altLang="en-US" smtClean="0"/>
              <a:pPr/>
              <a:t>28</a:t>
            </a:fld>
            <a:endParaRPr lang="en-US" altLang="en-US"/>
          </a:p>
        </p:txBody>
      </p:sp>
    </p:spTree>
    <p:extLst>
      <p:ext uri="{BB962C8B-B14F-4D97-AF65-F5344CB8AC3E}">
        <p14:creationId xmlns:p14="http://schemas.microsoft.com/office/powerpoint/2010/main" val="3472918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76C7-2FD4-F7BC-D834-E0356A196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2FF78-1CB6-2B0A-D958-539097B92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915DE-994F-CD49-9F59-AC52C921A004}"/>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7488783-0769-9A78-6FC8-B7A2E62FB6A3}"/>
              </a:ext>
            </a:extLst>
          </p:cNvPr>
          <p:cNvSpPr>
            <a:spLocks noGrp="1"/>
          </p:cNvSpPr>
          <p:nvPr>
            <p:ph type="sldNum" sz="quarter" idx="5"/>
          </p:nvPr>
        </p:nvSpPr>
        <p:spPr/>
        <p:txBody>
          <a:bodyPr/>
          <a:lstStyle/>
          <a:p>
            <a:fld id="{765D138D-117F-4A09-A261-EC2545A87BD6}" type="slidenum">
              <a:rPr lang="en-US" altLang="en-US" smtClean="0"/>
              <a:pPr/>
              <a:t>29</a:t>
            </a:fld>
            <a:endParaRPr lang="en-US" altLang="en-US"/>
          </a:p>
        </p:txBody>
      </p:sp>
    </p:spTree>
    <p:extLst>
      <p:ext uri="{BB962C8B-B14F-4D97-AF65-F5344CB8AC3E}">
        <p14:creationId xmlns:p14="http://schemas.microsoft.com/office/powerpoint/2010/main" val="280596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example five common medical acronyms?</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24A9D-221F-9CE2-21EA-1D5FF3786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9B826-2DFA-696B-7432-2B6A1DA93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24DF6-1185-AE15-48D5-37549E842C72}"/>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BE88C83-0256-7DC5-2BDE-0EE17FDB79C3}"/>
              </a:ext>
            </a:extLst>
          </p:cNvPr>
          <p:cNvSpPr>
            <a:spLocks noGrp="1"/>
          </p:cNvSpPr>
          <p:nvPr>
            <p:ph type="sldNum" sz="quarter" idx="5"/>
          </p:nvPr>
        </p:nvSpPr>
        <p:spPr/>
        <p:txBody>
          <a:bodyPr/>
          <a:lstStyle/>
          <a:p>
            <a:fld id="{765D138D-117F-4A09-A261-EC2545A87BD6}" type="slidenum">
              <a:rPr lang="en-US" altLang="en-US" smtClean="0"/>
              <a:pPr/>
              <a:t>32</a:t>
            </a:fld>
            <a:endParaRPr lang="en-US" altLang="en-US"/>
          </a:p>
        </p:txBody>
      </p:sp>
    </p:spTree>
    <p:extLst>
      <p:ext uri="{BB962C8B-B14F-4D97-AF65-F5344CB8AC3E}">
        <p14:creationId xmlns:p14="http://schemas.microsoft.com/office/powerpoint/2010/main" val="1055936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AC185-FF34-5200-1D76-9D4521F0F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4A779-809C-88C4-FCBE-D409F450B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08781-9150-31FF-E033-9322E20E026E}"/>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AA8C862-A7F5-B52B-416C-6C49B09267DB}"/>
              </a:ext>
            </a:extLst>
          </p:cNvPr>
          <p:cNvSpPr>
            <a:spLocks noGrp="1"/>
          </p:cNvSpPr>
          <p:nvPr>
            <p:ph type="sldNum" sz="quarter" idx="5"/>
          </p:nvPr>
        </p:nvSpPr>
        <p:spPr/>
        <p:txBody>
          <a:bodyPr/>
          <a:lstStyle/>
          <a:p>
            <a:fld id="{765D138D-117F-4A09-A261-EC2545A87BD6}" type="slidenum">
              <a:rPr lang="en-US" altLang="en-US" smtClean="0"/>
              <a:pPr/>
              <a:t>33</a:t>
            </a:fld>
            <a:endParaRPr lang="en-US" altLang="en-US"/>
          </a:p>
        </p:txBody>
      </p:sp>
    </p:spTree>
    <p:extLst>
      <p:ext uri="{BB962C8B-B14F-4D97-AF65-F5344CB8AC3E}">
        <p14:creationId xmlns:p14="http://schemas.microsoft.com/office/powerpoint/2010/main" val="314482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C4C70-D6D9-FD3F-85BE-E3D1FB06F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E7012-48A3-3F4D-98F1-EC17CBA9B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412F5-410F-1D12-4F3C-C2C85E11D348}"/>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683429B-9F94-4088-6CEB-960DE38BA3EE}"/>
              </a:ext>
            </a:extLst>
          </p:cNvPr>
          <p:cNvSpPr>
            <a:spLocks noGrp="1"/>
          </p:cNvSpPr>
          <p:nvPr>
            <p:ph type="sldNum" sz="quarter" idx="5"/>
          </p:nvPr>
        </p:nvSpPr>
        <p:spPr/>
        <p:txBody>
          <a:bodyPr/>
          <a:lstStyle/>
          <a:p>
            <a:fld id="{765D138D-117F-4A09-A261-EC2545A87BD6}" type="slidenum">
              <a:rPr lang="en-US" altLang="en-US" smtClean="0"/>
              <a:pPr/>
              <a:t>40</a:t>
            </a:fld>
            <a:endParaRPr lang="en-US" altLang="en-US"/>
          </a:p>
        </p:txBody>
      </p:sp>
    </p:spTree>
    <p:extLst>
      <p:ext uri="{BB962C8B-B14F-4D97-AF65-F5344CB8AC3E}">
        <p14:creationId xmlns:p14="http://schemas.microsoft.com/office/powerpoint/2010/main" val="19955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9FE8C-8EF5-141E-E2A0-A5F5DA1FA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2D153-A848-37A7-49C4-AC5538E5B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EE128-A14F-EA11-3043-E2A499E9BAB7}"/>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C55DFB8D-DB2C-8F62-666D-8A6CCC1684AE}"/>
              </a:ext>
            </a:extLst>
          </p:cNvPr>
          <p:cNvSpPr>
            <a:spLocks noGrp="1"/>
          </p:cNvSpPr>
          <p:nvPr>
            <p:ph type="sldNum" sz="quarter" idx="5"/>
          </p:nvPr>
        </p:nvSpPr>
        <p:spPr/>
        <p:txBody>
          <a:bodyPr/>
          <a:lstStyle/>
          <a:p>
            <a:fld id="{765D138D-117F-4A09-A261-EC2545A87BD6}" type="slidenum">
              <a:rPr lang="en-US" altLang="en-US" smtClean="0"/>
              <a:pPr/>
              <a:t>41</a:t>
            </a:fld>
            <a:endParaRPr lang="en-US" altLang="en-US"/>
          </a:p>
        </p:txBody>
      </p:sp>
    </p:spTree>
    <p:extLst>
      <p:ext uri="{BB962C8B-B14F-4D97-AF65-F5344CB8AC3E}">
        <p14:creationId xmlns:p14="http://schemas.microsoft.com/office/powerpoint/2010/main" val="311381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88EBC-E679-F983-062C-549DA2224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E10BC-B61F-B8B9-0056-4F0D5025C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FE4D4-CD59-DF96-A4E0-82ECCC2043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7372499-7F0D-96AC-B93C-5FB75727E36A}"/>
              </a:ext>
            </a:extLst>
          </p:cNvPr>
          <p:cNvSpPr>
            <a:spLocks noGrp="1"/>
          </p:cNvSpPr>
          <p:nvPr>
            <p:ph type="sldNum" sz="quarter" idx="5"/>
          </p:nvPr>
        </p:nvSpPr>
        <p:spPr/>
        <p:txBody>
          <a:bodyPr/>
          <a:lstStyle/>
          <a:p>
            <a:fld id="{765D138D-117F-4A09-A261-EC2545A87BD6}" type="slidenum">
              <a:rPr lang="en-US" altLang="en-US" smtClean="0"/>
              <a:pPr/>
              <a:t>2</a:t>
            </a:fld>
            <a:endParaRPr lang="en-US" altLang="en-US"/>
          </a:p>
        </p:txBody>
      </p:sp>
    </p:spTree>
    <p:extLst>
      <p:ext uri="{BB962C8B-B14F-4D97-AF65-F5344CB8AC3E}">
        <p14:creationId xmlns:p14="http://schemas.microsoft.com/office/powerpoint/2010/main" val="3555536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038AF-FE7F-F77C-678C-77DBF555E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3EB1E-B48F-7032-CC14-80D175093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FB9DA-8602-3C66-990B-C74EC65B8C5D}"/>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3C8E33A-2588-B734-7520-DEE8B9833F02}"/>
              </a:ext>
            </a:extLst>
          </p:cNvPr>
          <p:cNvSpPr>
            <a:spLocks noGrp="1"/>
          </p:cNvSpPr>
          <p:nvPr>
            <p:ph type="sldNum" sz="quarter" idx="5"/>
          </p:nvPr>
        </p:nvSpPr>
        <p:spPr/>
        <p:txBody>
          <a:bodyPr/>
          <a:lstStyle/>
          <a:p>
            <a:fld id="{765D138D-117F-4A09-A261-EC2545A87BD6}" type="slidenum">
              <a:rPr lang="en-US" altLang="en-US" smtClean="0"/>
              <a:pPr/>
              <a:t>42</a:t>
            </a:fld>
            <a:endParaRPr lang="en-US" altLang="en-US"/>
          </a:p>
        </p:txBody>
      </p:sp>
    </p:spTree>
    <p:extLst>
      <p:ext uri="{BB962C8B-B14F-4D97-AF65-F5344CB8AC3E}">
        <p14:creationId xmlns:p14="http://schemas.microsoft.com/office/powerpoint/2010/main" val="212174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1EBA-74FA-9B09-66F8-51CDAB42D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14D3D-D456-2825-D1C0-66410850C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36D2C-19B2-9F3E-3E3A-9D46B2D8E84F}"/>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871B53C-6268-D6A9-BE56-BC13FDEAD6EA}"/>
              </a:ext>
            </a:extLst>
          </p:cNvPr>
          <p:cNvSpPr>
            <a:spLocks noGrp="1"/>
          </p:cNvSpPr>
          <p:nvPr>
            <p:ph type="sldNum" sz="quarter" idx="5"/>
          </p:nvPr>
        </p:nvSpPr>
        <p:spPr/>
        <p:txBody>
          <a:bodyPr/>
          <a:lstStyle/>
          <a:p>
            <a:fld id="{765D138D-117F-4A09-A261-EC2545A87BD6}" type="slidenum">
              <a:rPr lang="en-US" altLang="en-US" smtClean="0"/>
              <a:pPr/>
              <a:t>43</a:t>
            </a:fld>
            <a:endParaRPr lang="en-US" altLang="en-US"/>
          </a:p>
        </p:txBody>
      </p:sp>
    </p:spTree>
    <p:extLst>
      <p:ext uri="{BB962C8B-B14F-4D97-AF65-F5344CB8AC3E}">
        <p14:creationId xmlns:p14="http://schemas.microsoft.com/office/powerpoint/2010/main" val="170431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D1B03-DBDD-FE36-CF84-C285006FB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015CF-2211-DB3B-CF27-34702C4A1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08CDE-1753-1F67-FA57-A1FDACFD922B}"/>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D617C67-13C7-6AC9-D3E6-D41C8EAE0BF3}"/>
              </a:ext>
            </a:extLst>
          </p:cNvPr>
          <p:cNvSpPr>
            <a:spLocks noGrp="1"/>
          </p:cNvSpPr>
          <p:nvPr>
            <p:ph type="sldNum" sz="quarter" idx="5"/>
          </p:nvPr>
        </p:nvSpPr>
        <p:spPr/>
        <p:txBody>
          <a:bodyPr/>
          <a:lstStyle/>
          <a:p>
            <a:fld id="{765D138D-117F-4A09-A261-EC2545A87BD6}" type="slidenum">
              <a:rPr lang="en-US" altLang="en-US" smtClean="0"/>
              <a:pPr/>
              <a:t>44</a:t>
            </a:fld>
            <a:endParaRPr lang="en-US" altLang="en-US"/>
          </a:p>
        </p:txBody>
      </p:sp>
    </p:spTree>
    <p:extLst>
      <p:ext uri="{BB962C8B-B14F-4D97-AF65-F5344CB8AC3E}">
        <p14:creationId xmlns:p14="http://schemas.microsoft.com/office/powerpoint/2010/main" val="4121203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5313-D53F-1473-E7DE-3816494B1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09D03-1E16-68A2-3E7C-41E42ED95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265BD-3B3F-172A-6B46-939DAD21E9BF}"/>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289EF8F-7DC0-D8EB-680C-2FB31CE3C662}"/>
              </a:ext>
            </a:extLst>
          </p:cNvPr>
          <p:cNvSpPr>
            <a:spLocks noGrp="1"/>
          </p:cNvSpPr>
          <p:nvPr>
            <p:ph type="sldNum" sz="quarter" idx="5"/>
          </p:nvPr>
        </p:nvSpPr>
        <p:spPr/>
        <p:txBody>
          <a:bodyPr/>
          <a:lstStyle/>
          <a:p>
            <a:fld id="{765D138D-117F-4A09-A261-EC2545A87BD6}" type="slidenum">
              <a:rPr lang="en-US" altLang="en-US" smtClean="0"/>
              <a:pPr/>
              <a:t>45</a:t>
            </a:fld>
            <a:endParaRPr lang="en-US" altLang="en-US"/>
          </a:p>
        </p:txBody>
      </p:sp>
    </p:spTree>
    <p:extLst>
      <p:ext uri="{BB962C8B-B14F-4D97-AF65-F5344CB8AC3E}">
        <p14:creationId xmlns:p14="http://schemas.microsoft.com/office/powerpoint/2010/main" val="3569091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12778-58CB-FA81-775E-AB74E6DF2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BE0D3-3681-3F4C-7224-E9B0E75E2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F9839-E637-270E-ED46-A5779A6B9CDD}"/>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2CB3100-DA4C-3A06-6B89-3A71AC79A3B2}"/>
              </a:ext>
            </a:extLst>
          </p:cNvPr>
          <p:cNvSpPr>
            <a:spLocks noGrp="1"/>
          </p:cNvSpPr>
          <p:nvPr>
            <p:ph type="sldNum" sz="quarter" idx="5"/>
          </p:nvPr>
        </p:nvSpPr>
        <p:spPr/>
        <p:txBody>
          <a:bodyPr/>
          <a:lstStyle/>
          <a:p>
            <a:fld id="{765D138D-117F-4A09-A261-EC2545A87BD6}" type="slidenum">
              <a:rPr lang="en-US" altLang="en-US" smtClean="0"/>
              <a:pPr/>
              <a:t>46</a:t>
            </a:fld>
            <a:endParaRPr lang="en-US" altLang="en-US"/>
          </a:p>
        </p:txBody>
      </p:sp>
    </p:spTree>
    <p:extLst>
      <p:ext uri="{BB962C8B-B14F-4D97-AF65-F5344CB8AC3E}">
        <p14:creationId xmlns:p14="http://schemas.microsoft.com/office/powerpoint/2010/main" val="1994764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9D3C8-F9D2-1420-BADB-9E0195D41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E62BB-9A9F-FFE6-F971-676DB2C7A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779CE-B70E-519F-5214-0ECD8707F08B}"/>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170810B-058C-6927-8D41-AE8F08A46786}"/>
              </a:ext>
            </a:extLst>
          </p:cNvPr>
          <p:cNvSpPr>
            <a:spLocks noGrp="1"/>
          </p:cNvSpPr>
          <p:nvPr>
            <p:ph type="sldNum" sz="quarter" idx="5"/>
          </p:nvPr>
        </p:nvSpPr>
        <p:spPr/>
        <p:txBody>
          <a:bodyPr/>
          <a:lstStyle/>
          <a:p>
            <a:fld id="{765D138D-117F-4A09-A261-EC2545A87BD6}" type="slidenum">
              <a:rPr lang="en-US" altLang="en-US" smtClean="0"/>
              <a:pPr/>
              <a:t>47</a:t>
            </a:fld>
            <a:endParaRPr lang="en-US" altLang="en-US"/>
          </a:p>
        </p:txBody>
      </p:sp>
    </p:spTree>
    <p:extLst>
      <p:ext uri="{BB962C8B-B14F-4D97-AF65-F5344CB8AC3E}">
        <p14:creationId xmlns:p14="http://schemas.microsoft.com/office/powerpoint/2010/main" val="577856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A99F-B97E-FEC5-13F7-F572C93DF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E4F8D-0A21-4393-3E1A-092CDB106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F3F7D-284A-73B0-C636-DDD891984D9B}"/>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1AE7B84-CB8B-4C3A-2F7D-7A97C239AEB8}"/>
              </a:ext>
            </a:extLst>
          </p:cNvPr>
          <p:cNvSpPr>
            <a:spLocks noGrp="1"/>
          </p:cNvSpPr>
          <p:nvPr>
            <p:ph type="sldNum" sz="quarter" idx="5"/>
          </p:nvPr>
        </p:nvSpPr>
        <p:spPr/>
        <p:txBody>
          <a:bodyPr/>
          <a:lstStyle/>
          <a:p>
            <a:fld id="{765D138D-117F-4A09-A261-EC2545A87BD6}" type="slidenum">
              <a:rPr lang="en-US" altLang="en-US" smtClean="0"/>
              <a:pPr/>
              <a:t>48</a:t>
            </a:fld>
            <a:endParaRPr lang="en-US" altLang="en-US"/>
          </a:p>
        </p:txBody>
      </p:sp>
    </p:spTree>
    <p:extLst>
      <p:ext uri="{BB962C8B-B14F-4D97-AF65-F5344CB8AC3E}">
        <p14:creationId xmlns:p14="http://schemas.microsoft.com/office/powerpoint/2010/main" val="1542783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847C-A35E-4897-E264-BDD38114D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0C218-78D8-C04E-2796-F3876D042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A1FFE-5621-DA6E-503C-610DE0CA998E}"/>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54C2167-A54C-F3C2-BF7B-40F60A7CFD10}"/>
              </a:ext>
            </a:extLst>
          </p:cNvPr>
          <p:cNvSpPr>
            <a:spLocks noGrp="1"/>
          </p:cNvSpPr>
          <p:nvPr>
            <p:ph type="sldNum" sz="quarter" idx="5"/>
          </p:nvPr>
        </p:nvSpPr>
        <p:spPr/>
        <p:txBody>
          <a:bodyPr/>
          <a:lstStyle/>
          <a:p>
            <a:fld id="{765D138D-117F-4A09-A261-EC2545A87BD6}" type="slidenum">
              <a:rPr lang="en-US" altLang="en-US" smtClean="0"/>
              <a:pPr/>
              <a:t>49</a:t>
            </a:fld>
            <a:endParaRPr lang="en-US" altLang="en-US"/>
          </a:p>
        </p:txBody>
      </p:sp>
    </p:spTree>
    <p:extLst>
      <p:ext uri="{BB962C8B-B14F-4D97-AF65-F5344CB8AC3E}">
        <p14:creationId xmlns:p14="http://schemas.microsoft.com/office/powerpoint/2010/main" val="285414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2B65-9587-85AD-07F6-457612EDA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38775-1EE6-CDA5-3D3E-077323271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09FF7-8798-5D32-D32A-2496E4B0CCB1}"/>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18A2ED7-1926-7649-2E8B-535628F1BAA6}"/>
              </a:ext>
            </a:extLst>
          </p:cNvPr>
          <p:cNvSpPr>
            <a:spLocks noGrp="1"/>
          </p:cNvSpPr>
          <p:nvPr>
            <p:ph type="sldNum" sz="quarter" idx="5"/>
          </p:nvPr>
        </p:nvSpPr>
        <p:spPr/>
        <p:txBody>
          <a:bodyPr/>
          <a:lstStyle/>
          <a:p>
            <a:fld id="{765D138D-117F-4A09-A261-EC2545A87BD6}" type="slidenum">
              <a:rPr lang="en-US" altLang="en-US" smtClean="0"/>
              <a:pPr/>
              <a:t>50</a:t>
            </a:fld>
            <a:endParaRPr lang="en-US" altLang="en-US"/>
          </a:p>
        </p:txBody>
      </p:sp>
    </p:spTree>
    <p:extLst>
      <p:ext uri="{BB962C8B-B14F-4D97-AF65-F5344CB8AC3E}">
        <p14:creationId xmlns:p14="http://schemas.microsoft.com/office/powerpoint/2010/main" val="591078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B7089-A50F-D991-902D-4A94992D1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BA873-7588-3155-5CA1-4ADB2BD9D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30C63-6AAC-B3D7-16D3-6F8BF9A3BC12}"/>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F942612-C105-08DB-A39A-FAC60FDA2972}"/>
              </a:ext>
            </a:extLst>
          </p:cNvPr>
          <p:cNvSpPr>
            <a:spLocks noGrp="1"/>
          </p:cNvSpPr>
          <p:nvPr>
            <p:ph type="sldNum" sz="quarter" idx="5"/>
          </p:nvPr>
        </p:nvSpPr>
        <p:spPr/>
        <p:txBody>
          <a:bodyPr/>
          <a:lstStyle/>
          <a:p>
            <a:fld id="{765D138D-117F-4A09-A261-EC2545A87BD6}" type="slidenum">
              <a:rPr lang="en-US" altLang="en-US" smtClean="0"/>
              <a:pPr/>
              <a:t>51</a:t>
            </a:fld>
            <a:endParaRPr lang="en-US" altLang="en-US"/>
          </a:p>
        </p:txBody>
      </p:sp>
    </p:spTree>
    <p:extLst>
      <p:ext uri="{BB962C8B-B14F-4D97-AF65-F5344CB8AC3E}">
        <p14:creationId xmlns:p14="http://schemas.microsoft.com/office/powerpoint/2010/main" val="131900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EFFB-AF7A-DE26-D9C5-784851E78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72113-BC3E-72E9-89A4-C3410BE77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14654-EAAC-041A-0568-FBE54FD5E3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BA4819B-40D4-5CB8-4EC0-B271576D9839}"/>
              </a:ext>
            </a:extLst>
          </p:cNvPr>
          <p:cNvSpPr>
            <a:spLocks noGrp="1"/>
          </p:cNvSpPr>
          <p:nvPr>
            <p:ph type="sldNum" sz="quarter" idx="5"/>
          </p:nvPr>
        </p:nvSpPr>
        <p:spPr/>
        <p:txBody>
          <a:bodyPr/>
          <a:lstStyle/>
          <a:p>
            <a:fld id="{765D138D-117F-4A09-A261-EC2545A87BD6}" type="slidenum">
              <a:rPr lang="en-US" altLang="en-US" smtClean="0"/>
              <a:pPr/>
              <a:t>3</a:t>
            </a:fld>
            <a:endParaRPr lang="en-US" altLang="en-US"/>
          </a:p>
        </p:txBody>
      </p:sp>
    </p:spTree>
    <p:extLst>
      <p:ext uri="{BB962C8B-B14F-4D97-AF65-F5344CB8AC3E}">
        <p14:creationId xmlns:p14="http://schemas.microsoft.com/office/powerpoint/2010/main" val="1345996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4838-5FCB-ED8C-2036-7E46AAA2EA0B}"/>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5B3991D-C193-805F-6BAC-06CF2BD45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D870311-7ED8-141E-661E-1515CE4F5B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When working in a health services environment, you will receive both written and oral instructions these can come in many forms,  what can these include?</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2D5C6C5F-1C73-81D3-B408-99FCB6CBE7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57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5285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8E0C-F7CD-02A7-28B6-8DE01B62CD43}"/>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66AEE64-A44E-1A28-524B-16E650DA7F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6C5152F-B883-D343-A304-12412A126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there will be many times a checklist will be used in the health services industry. Who can describe five times when a checklist might be used?</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has anyone heard of an Intraoperative record form?</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955456B6-EBE3-63E0-6A8F-C7AC728CC3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58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92689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FDD8B-6759-5346-132E-011422BACB42}"/>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9FE468D-AC5B-A4F5-57D7-30A32B3FD2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78EA499-63C8-C09A-5DB6-73E1B7675A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40BEE3BE-681F-A13F-23BF-FA87BE04B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59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35204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9ABA0-A053-1918-6A41-DBBE6381D084}"/>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73C69C5-61DC-7016-B9AD-28665E89FD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CEA4989-D626-C8F2-832C-8BB13CA32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8DBB2020-F10D-FE8D-9D0F-2AAEBCF502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60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78253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474F-4CC0-21E1-C3A9-CB86179984C9}"/>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AE33CE9-EF12-91AF-5ADB-235EDC36CC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F5C7396-F59B-DFE8-6A96-6750083C5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is a policy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What is a procedure?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explain what a policy or procedure may relate to in a health service environment?</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How to interpret workplace policies and procedures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there are six general steps to interpreting and adhering to polices and procedures, what are they? </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2AFD7095-F3D2-3964-1392-B5DA569E5A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61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2699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07D64-F15D-6B9F-B97C-ACA1014D9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91AFC-B4AA-277A-D7FE-4F6F4489F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7699C-E1CF-7BA0-DE03-58A447085373}"/>
              </a:ext>
            </a:extLst>
          </p:cNvPr>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DE02369-CFF9-82C5-1F4B-0EB82CA0E357}"/>
              </a:ext>
            </a:extLst>
          </p:cNvPr>
          <p:cNvSpPr>
            <a:spLocks noGrp="1"/>
          </p:cNvSpPr>
          <p:nvPr>
            <p:ph type="sldNum" sz="quarter" idx="5"/>
          </p:nvPr>
        </p:nvSpPr>
        <p:spPr/>
        <p:txBody>
          <a:bodyPr/>
          <a:lstStyle/>
          <a:p>
            <a:fld id="{765D138D-117F-4A09-A261-EC2545A87BD6}" type="slidenum">
              <a:rPr lang="en-US" altLang="en-US" smtClean="0"/>
              <a:pPr/>
              <a:t>62</a:t>
            </a:fld>
            <a:endParaRPr lang="en-US" altLang="en-US"/>
          </a:p>
        </p:txBody>
      </p:sp>
    </p:spTree>
    <p:extLst>
      <p:ext uri="{BB962C8B-B14F-4D97-AF65-F5344CB8AC3E}">
        <p14:creationId xmlns:p14="http://schemas.microsoft.com/office/powerpoint/2010/main" val="3284364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B05F-D586-AD90-9A80-6D7D2F901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7D16F-8806-4A23-AF70-BF6A2C353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F8A0A-BF57-1DC6-9ED3-77702888AE75}"/>
              </a:ext>
            </a:extLst>
          </p:cNvPr>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D407A32-E18F-BE9C-5C69-71ECED308C92}"/>
              </a:ext>
            </a:extLst>
          </p:cNvPr>
          <p:cNvSpPr>
            <a:spLocks noGrp="1"/>
          </p:cNvSpPr>
          <p:nvPr>
            <p:ph type="sldNum" sz="quarter" idx="5"/>
          </p:nvPr>
        </p:nvSpPr>
        <p:spPr/>
        <p:txBody>
          <a:bodyPr/>
          <a:lstStyle/>
          <a:p>
            <a:fld id="{765D138D-117F-4A09-A261-EC2545A87BD6}" type="slidenum">
              <a:rPr lang="en-US" altLang="en-US" smtClean="0"/>
              <a:pPr/>
              <a:t>63</a:t>
            </a:fld>
            <a:endParaRPr lang="en-US" altLang="en-US"/>
          </a:p>
        </p:txBody>
      </p:sp>
    </p:spTree>
    <p:extLst>
      <p:ext uri="{BB962C8B-B14F-4D97-AF65-F5344CB8AC3E}">
        <p14:creationId xmlns:p14="http://schemas.microsoft.com/office/powerpoint/2010/main" val="1731542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A70C2-D62D-F6E5-7209-2992CF001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2D214-2D20-411C-B8E5-C659FB85D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C91EE-AD2E-164A-6E1E-CBD2E1B6ECC4}"/>
              </a:ext>
            </a:extLst>
          </p:cNvPr>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7C0E1E60-DCD2-3BDB-051B-5EA9067C5578}"/>
              </a:ext>
            </a:extLst>
          </p:cNvPr>
          <p:cNvSpPr>
            <a:spLocks noGrp="1"/>
          </p:cNvSpPr>
          <p:nvPr>
            <p:ph type="sldNum" sz="quarter" idx="5"/>
          </p:nvPr>
        </p:nvSpPr>
        <p:spPr/>
        <p:txBody>
          <a:bodyPr/>
          <a:lstStyle/>
          <a:p>
            <a:fld id="{765D138D-117F-4A09-A261-EC2545A87BD6}" type="slidenum">
              <a:rPr lang="en-US" altLang="en-US" smtClean="0"/>
              <a:pPr/>
              <a:t>64</a:t>
            </a:fld>
            <a:endParaRPr lang="en-US" altLang="en-US"/>
          </a:p>
        </p:txBody>
      </p:sp>
    </p:spTree>
    <p:extLst>
      <p:ext uri="{BB962C8B-B14F-4D97-AF65-F5344CB8AC3E}">
        <p14:creationId xmlns:p14="http://schemas.microsoft.com/office/powerpoint/2010/main" val="1900863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BD7E-E69F-33B4-798A-5AFE7C451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A1AE6-2DBF-A5C0-2E05-F1374C42F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B731F-06EA-8138-E96B-B44351CC2C95}"/>
              </a:ext>
            </a:extLst>
          </p:cNvPr>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B8EBDAB-63E7-EBEF-8A01-7F3766408C80}"/>
              </a:ext>
            </a:extLst>
          </p:cNvPr>
          <p:cNvSpPr>
            <a:spLocks noGrp="1"/>
          </p:cNvSpPr>
          <p:nvPr>
            <p:ph type="sldNum" sz="quarter" idx="5"/>
          </p:nvPr>
        </p:nvSpPr>
        <p:spPr/>
        <p:txBody>
          <a:bodyPr/>
          <a:lstStyle/>
          <a:p>
            <a:fld id="{765D138D-117F-4A09-A261-EC2545A87BD6}" type="slidenum">
              <a:rPr lang="en-US" altLang="en-US" smtClean="0"/>
              <a:pPr/>
              <a:t>65</a:t>
            </a:fld>
            <a:endParaRPr lang="en-US" altLang="en-US"/>
          </a:p>
        </p:txBody>
      </p:sp>
    </p:spTree>
    <p:extLst>
      <p:ext uri="{BB962C8B-B14F-4D97-AF65-F5344CB8AC3E}">
        <p14:creationId xmlns:p14="http://schemas.microsoft.com/office/powerpoint/2010/main" val="2868958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0B666-DED6-09DA-EF5E-0D8FD06A0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E2AEB-B286-1709-0E69-EACC9659E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12175-6C8D-2E7B-A5B3-F84279AED91F}"/>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040CC12-6201-9202-F8AB-3E31AC87810F}"/>
              </a:ext>
            </a:extLst>
          </p:cNvPr>
          <p:cNvSpPr>
            <a:spLocks noGrp="1"/>
          </p:cNvSpPr>
          <p:nvPr>
            <p:ph type="sldNum" sz="quarter" idx="5"/>
          </p:nvPr>
        </p:nvSpPr>
        <p:spPr/>
        <p:txBody>
          <a:bodyPr/>
          <a:lstStyle/>
          <a:p>
            <a:fld id="{765D138D-117F-4A09-A261-EC2545A87BD6}" type="slidenum">
              <a:rPr lang="en-US" altLang="en-US" smtClean="0"/>
              <a:pPr/>
              <a:t>66</a:t>
            </a:fld>
            <a:endParaRPr lang="en-US" altLang="en-US"/>
          </a:p>
        </p:txBody>
      </p:sp>
    </p:spTree>
    <p:extLst>
      <p:ext uri="{BB962C8B-B14F-4D97-AF65-F5344CB8AC3E}">
        <p14:creationId xmlns:p14="http://schemas.microsoft.com/office/powerpoint/2010/main" val="280672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4</a:t>
            </a:fld>
            <a:endParaRPr lang="en-US" altLang="en-US"/>
          </a:p>
        </p:txBody>
      </p:sp>
    </p:spTree>
    <p:extLst>
      <p:ext uri="{BB962C8B-B14F-4D97-AF65-F5344CB8AC3E}">
        <p14:creationId xmlns:p14="http://schemas.microsoft.com/office/powerpoint/2010/main" val="1186827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9179-3018-8EDD-A7F2-1A54AFD3CD5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9A50E0B-2D7E-D6CF-8C92-A61668EA3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940EB9B-12B4-C324-3509-B56AF95CE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might be routine tasks that you would perform on a daily basis?</a:t>
            </a:r>
            <a:endParaRPr lang="en-US" dirty="0"/>
          </a:p>
        </p:txBody>
      </p:sp>
      <p:sp>
        <p:nvSpPr>
          <p:cNvPr id="22532" name="Slide Number Placeholder 3">
            <a:extLst>
              <a:ext uri="{FF2B5EF4-FFF2-40B4-BE49-F238E27FC236}">
                <a16:creationId xmlns:a16="http://schemas.microsoft.com/office/drawing/2014/main" id="{D18016AC-FCB9-FB0E-2E63-3E79D9AAEA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87829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4E31-1E82-C530-1539-D7BB9EA6A79C}"/>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4ED31D-6D4D-1DC0-DFC4-65608376A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E392181-9A41-15CB-2C0F-CF39B2D872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C04FE5F5-4CC0-0AAA-D082-72228B9FF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30632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4C592-77B9-F485-58FF-E213F352B8B8}"/>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AF3D20B-1B61-8B88-957C-ACB08C566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2DC67FF-DBE2-1B71-5514-DFEE92CB58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95D66D17-BD84-983D-8735-C4A1AE77DB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33595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9229-296A-5E1D-AE52-DCA8910038AC}"/>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0CA5EF6-C824-440D-DAE7-5D46683BCC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B758B23-999A-FB44-3C57-D65E4F24BC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apart from your supervisors and experienced staff who else might you seek assistance from in a health care setting? Provide an example of when you would seek this assistance.</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073022B6-B159-BE44-4B68-37930873DA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33044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88F7-4B66-944C-1C11-AAEA4EC7E18B}"/>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01872AF-FC23-604F-8ECD-3E1B9CB35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FD05289-AB9A-8529-EF16-72187A355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where might you seek further clarification on sourced information? </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D07DE005-F316-A943-536F-3924507C3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161882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89D0-DCAA-60AE-003E-3EE4EA87B1F3}"/>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80A244-AAFC-37FC-A56C-9F9957A03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BAD2092-DFAA-8396-FEA5-396D95408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F264DB16-98A9-ADE1-043E-4AE9CC1A8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26062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F333-5545-92C7-AE9B-9F264D776301}"/>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8FFA55A-5CDB-91CD-29F9-3CB8A10F1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37DDB3D-DBAD-6953-46D3-A0E287AA73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explain what might be a barrier to listening? </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D0CEF7CE-AD21-7CD7-FA42-EAE4D49DC2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80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95916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B0236-014F-27FF-1795-0F0E08B8AD1E}"/>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CEB90E3-AC7F-9A0D-3BF7-DF3F736D42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47691A0-C56D-F7EF-3A2B-A99DBAA7AF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04A1DB40-F05C-CF9C-8DF8-12B2912EDB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81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4186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AFF9-17D8-9F69-5EA1-8EEC7D32E3D6}"/>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4922F2C-E1F6-618C-A604-F61EA62385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DAA469D-A76D-E674-8664-882157A460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47A740F2-E2F2-9F0E-E6F2-73F3C9202A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82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79363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83</a:t>
            </a:fld>
            <a:endParaRPr lang="en-US" altLang="en-US"/>
          </a:p>
        </p:txBody>
      </p:sp>
    </p:spTree>
    <p:extLst>
      <p:ext uri="{BB962C8B-B14F-4D97-AF65-F5344CB8AC3E}">
        <p14:creationId xmlns:p14="http://schemas.microsoft.com/office/powerpoint/2010/main" val="30491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54B6207-1170-3866-EC62-D31B671F5E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7122BD3-FE4D-9CAE-34C0-D4B6D080BFB5}"/>
              </a:ext>
            </a:extLst>
          </p:cNvPr>
          <p:cNvSpPr>
            <a:spLocks noGrp="1"/>
          </p:cNvSpPr>
          <p:nvPr>
            <p:ph type="body" idx="1"/>
          </p:nvPr>
        </p:nvSpPr>
        <p:spPr/>
        <p:txBody>
          <a:bodyPr/>
          <a:lstStyle/>
          <a:p>
            <a:pPr fontAlgn="auto">
              <a:spcBef>
                <a:spcPts val="0"/>
              </a:spcBef>
              <a:spcAft>
                <a:spcPts val="0"/>
              </a:spcAft>
              <a:defRPr/>
            </a:pPr>
            <a:endParaRPr lang="en-US" dirty="0"/>
          </a:p>
        </p:txBody>
      </p:sp>
      <p:sp>
        <p:nvSpPr>
          <p:cNvPr id="19460" name="Slide Number Placeholder 3">
            <a:extLst>
              <a:ext uri="{FF2B5EF4-FFF2-40B4-BE49-F238E27FC236}">
                <a16:creationId xmlns:a16="http://schemas.microsoft.com/office/drawing/2014/main" id="{06EDCD0A-692F-B916-6741-8D3DA1F234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B1012EA-3328-417F-8321-9F665E89B169}" type="slidenum">
              <a:rPr lang="en-US" altLang="en-US">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7B238-B44E-8765-86E1-D5306B553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7BADC-A470-F009-BF86-4D4D7F8C7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68FC9-F8A3-B0D4-8CC9-6337F19454A1}"/>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898E590-33DF-1096-CDDF-07937657D407}"/>
              </a:ext>
            </a:extLst>
          </p:cNvPr>
          <p:cNvSpPr>
            <a:spLocks noGrp="1"/>
          </p:cNvSpPr>
          <p:nvPr>
            <p:ph type="sldNum" sz="quarter" idx="5"/>
          </p:nvPr>
        </p:nvSpPr>
        <p:spPr/>
        <p:txBody>
          <a:bodyPr/>
          <a:lstStyle/>
          <a:p>
            <a:fld id="{765D138D-117F-4A09-A261-EC2545A87BD6}" type="slidenum">
              <a:rPr lang="en-US" altLang="en-US" smtClean="0"/>
              <a:pPr/>
              <a:t>84</a:t>
            </a:fld>
            <a:endParaRPr lang="en-US" altLang="en-US"/>
          </a:p>
        </p:txBody>
      </p:sp>
    </p:spTree>
    <p:extLst>
      <p:ext uri="{BB962C8B-B14F-4D97-AF65-F5344CB8AC3E}">
        <p14:creationId xmlns:p14="http://schemas.microsoft.com/office/powerpoint/2010/main" val="3384002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4A59C-2A68-1936-6B99-2102BBADA9AF}"/>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9FC2FD5-91A5-0199-EFC8-826ADD95E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1113C82-A5BD-5C24-BE77-08CB9E483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does written communication include?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does it mean when we talk of designated persons? Who might be a designated person in a health care setting?</a:t>
            </a:r>
            <a:endParaRPr lang="en-AU" sz="1800" dirty="0">
              <a:effectLst/>
              <a:latin typeface="Times New Roman" panose="02020603050405020304" pitchFamily="18" charset="0"/>
              <a:ea typeface="Times New Roman" panose="02020603050405020304" pitchFamily="18" charset="0"/>
            </a:endParaRPr>
          </a:p>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3976FC3F-5526-102D-C297-7D9978942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85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59333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75DEC-C4F5-5595-1DC7-C1F65BEB47C6}"/>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9EFC7DE-48FE-238E-997A-4B972860E5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B3D16FA-FEC4-09FF-610B-F18B98F14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BDFD430E-875D-7B9F-AE9B-70FE9353AF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86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943371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8EFE-4725-B678-A950-903ECE9C6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62CE2-C612-3304-1FF4-74E3EB237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026E7-B340-52E0-9D53-C952E5F568A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028FBE0-CB39-5EF2-A360-D4C0DAE27106}"/>
              </a:ext>
            </a:extLst>
          </p:cNvPr>
          <p:cNvSpPr>
            <a:spLocks noGrp="1"/>
          </p:cNvSpPr>
          <p:nvPr>
            <p:ph type="sldNum" sz="quarter" idx="5"/>
          </p:nvPr>
        </p:nvSpPr>
        <p:spPr/>
        <p:txBody>
          <a:bodyPr/>
          <a:lstStyle/>
          <a:p>
            <a:fld id="{765D138D-117F-4A09-A261-EC2545A87BD6}" type="slidenum">
              <a:rPr lang="en-US" altLang="en-US" smtClean="0"/>
              <a:pPr/>
              <a:t>87</a:t>
            </a:fld>
            <a:endParaRPr lang="en-US" altLang="en-US"/>
          </a:p>
        </p:txBody>
      </p:sp>
    </p:spTree>
    <p:extLst>
      <p:ext uri="{BB962C8B-B14F-4D97-AF65-F5344CB8AC3E}">
        <p14:creationId xmlns:p14="http://schemas.microsoft.com/office/powerpoint/2010/main" val="298901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EF9C-734E-0C91-239C-B24923BFC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A5F48-B223-3596-40C1-69AB5186A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4D837-8B6E-684F-CD3B-27E2EE0466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CEE4D6D-23E3-34B0-A401-666AF33E6CD6}"/>
              </a:ext>
            </a:extLst>
          </p:cNvPr>
          <p:cNvSpPr>
            <a:spLocks noGrp="1"/>
          </p:cNvSpPr>
          <p:nvPr>
            <p:ph type="sldNum" sz="quarter" idx="5"/>
          </p:nvPr>
        </p:nvSpPr>
        <p:spPr/>
        <p:txBody>
          <a:bodyPr/>
          <a:lstStyle/>
          <a:p>
            <a:fld id="{765D138D-117F-4A09-A261-EC2545A87BD6}" type="slidenum">
              <a:rPr lang="en-US" altLang="en-US" smtClean="0"/>
              <a:pPr/>
              <a:t>88</a:t>
            </a:fld>
            <a:endParaRPr lang="en-US" altLang="en-US"/>
          </a:p>
        </p:txBody>
      </p:sp>
    </p:spTree>
    <p:extLst>
      <p:ext uri="{BB962C8B-B14F-4D97-AF65-F5344CB8AC3E}">
        <p14:creationId xmlns:p14="http://schemas.microsoft.com/office/powerpoint/2010/main" val="4159476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B97E-4FEE-906D-999F-F1FAA32B7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682D-EA7E-390B-BD3D-B47C4BA6C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7E3DF-9267-F5A6-1DCE-CC9BBD658D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EBF880-38AE-8712-69F8-6264DCC969A5}"/>
              </a:ext>
            </a:extLst>
          </p:cNvPr>
          <p:cNvSpPr>
            <a:spLocks noGrp="1"/>
          </p:cNvSpPr>
          <p:nvPr>
            <p:ph type="sldNum" sz="quarter" idx="5"/>
          </p:nvPr>
        </p:nvSpPr>
        <p:spPr/>
        <p:txBody>
          <a:bodyPr/>
          <a:lstStyle/>
          <a:p>
            <a:fld id="{765D138D-117F-4A09-A261-EC2545A87BD6}" type="slidenum">
              <a:rPr lang="en-US" altLang="en-US" smtClean="0"/>
              <a:pPr/>
              <a:t>89</a:t>
            </a:fld>
            <a:endParaRPr lang="en-US" altLang="en-US"/>
          </a:p>
        </p:txBody>
      </p:sp>
    </p:spTree>
    <p:extLst>
      <p:ext uri="{BB962C8B-B14F-4D97-AF65-F5344CB8AC3E}">
        <p14:creationId xmlns:p14="http://schemas.microsoft.com/office/powerpoint/2010/main" val="248763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98FA-59BB-E919-FF1A-0B955C309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4536D-184C-9EC1-06E2-2FE1D7CEE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750E3-0AAC-CE46-A77A-9AC357AD39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4974849-14F1-5863-EAB0-65F8B8281C02}"/>
              </a:ext>
            </a:extLst>
          </p:cNvPr>
          <p:cNvSpPr>
            <a:spLocks noGrp="1"/>
          </p:cNvSpPr>
          <p:nvPr>
            <p:ph type="sldNum" sz="quarter" idx="5"/>
          </p:nvPr>
        </p:nvSpPr>
        <p:spPr/>
        <p:txBody>
          <a:bodyPr/>
          <a:lstStyle/>
          <a:p>
            <a:fld id="{765D138D-117F-4A09-A261-EC2545A87BD6}" type="slidenum">
              <a:rPr lang="en-US" altLang="en-US" smtClean="0"/>
              <a:pPr/>
              <a:t>90</a:t>
            </a:fld>
            <a:endParaRPr lang="en-US" altLang="en-US"/>
          </a:p>
        </p:txBody>
      </p:sp>
    </p:spTree>
    <p:extLst>
      <p:ext uri="{BB962C8B-B14F-4D97-AF65-F5344CB8AC3E}">
        <p14:creationId xmlns:p14="http://schemas.microsoft.com/office/powerpoint/2010/main" val="780606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1D4F2-BB6F-FD07-94B6-CD90E1CF4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F4E37-9378-01BA-EE0B-C42803A2C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1497A-0348-EF34-5914-027BB9DD492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D33BDE-2773-C133-2C3E-00B8B1524B08}"/>
              </a:ext>
            </a:extLst>
          </p:cNvPr>
          <p:cNvSpPr>
            <a:spLocks noGrp="1"/>
          </p:cNvSpPr>
          <p:nvPr>
            <p:ph type="sldNum" sz="quarter" idx="5"/>
          </p:nvPr>
        </p:nvSpPr>
        <p:spPr/>
        <p:txBody>
          <a:bodyPr/>
          <a:lstStyle/>
          <a:p>
            <a:fld id="{765D138D-117F-4A09-A261-EC2545A87BD6}" type="slidenum">
              <a:rPr lang="en-US" altLang="en-US" smtClean="0"/>
              <a:pPr/>
              <a:t>91</a:t>
            </a:fld>
            <a:endParaRPr lang="en-US" altLang="en-US"/>
          </a:p>
        </p:txBody>
      </p:sp>
    </p:spTree>
    <p:extLst>
      <p:ext uri="{BB962C8B-B14F-4D97-AF65-F5344CB8AC3E}">
        <p14:creationId xmlns:p14="http://schemas.microsoft.com/office/powerpoint/2010/main" val="16256065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33AB-CE79-995E-A8DF-1390FD214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64E96-10BB-7EC8-090E-A26C89C15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7FFB3-03C0-0F70-A664-FE29F518A69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747104-317A-4B1F-16B7-3CF3CE41D0EA}"/>
              </a:ext>
            </a:extLst>
          </p:cNvPr>
          <p:cNvSpPr>
            <a:spLocks noGrp="1"/>
          </p:cNvSpPr>
          <p:nvPr>
            <p:ph type="sldNum" sz="quarter" idx="5"/>
          </p:nvPr>
        </p:nvSpPr>
        <p:spPr/>
        <p:txBody>
          <a:bodyPr/>
          <a:lstStyle/>
          <a:p>
            <a:fld id="{765D138D-117F-4A09-A261-EC2545A87BD6}" type="slidenum">
              <a:rPr lang="en-US" altLang="en-US" smtClean="0"/>
              <a:pPr/>
              <a:t>92</a:t>
            </a:fld>
            <a:endParaRPr lang="en-US" altLang="en-US"/>
          </a:p>
        </p:txBody>
      </p:sp>
    </p:spTree>
    <p:extLst>
      <p:ext uri="{BB962C8B-B14F-4D97-AF65-F5344CB8AC3E}">
        <p14:creationId xmlns:p14="http://schemas.microsoft.com/office/powerpoint/2010/main" val="3371947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E6B2-4857-837E-6315-FE654F6E9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9BCFD-816F-8B94-5312-33F719B2A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DC51E-D2DA-DFC2-4A5B-E2086EA2F4E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9977AD-BFA8-4BC6-1769-2F69FD97F231}"/>
              </a:ext>
            </a:extLst>
          </p:cNvPr>
          <p:cNvSpPr>
            <a:spLocks noGrp="1"/>
          </p:cNvSpPr>
          <p:nvPr>
            <p:ph type="sldNum" sz="quarter" idx="5"/>
          </p:nvPr>
        </p:nvSpPr>
        <p:spPr/>
        <p:txBody>
          <a:bodyPr/>
          <a:lstStyle/>
          <a:p>
            <a:fld id="{765D138D-117F-4A09-A261-EC2545A87BD6}" type="slidenum">
              <a:rPr lang="en-US" altLang="en-US" smtClean="0"/>
              <a:pPr/>
              <a:t>93</a:t>
            </a:fld>
            <a:endParaRPr lang="en-US" altLang="en-US"/>
          </a:p>
        </p:txBody>
      </p:sp>
    </p:spTree>
    <p:extLst>
      <p:ext uri="{BB962C8B-B14F-4D97-AF65-F5344CB8AC3E}">
        <p14:creationId xmlns:p14="http://schemas.microsoft.com/office/powerpoint/2010/main" val="152569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why is it important to interpret and apply medical terminology appropriately?</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Interpret and apply medical terminology appropriately</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Medical terminology</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what are the benefits of knowing medical terminology by heart?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who can explain what medical terminology is?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What is medical terminology?</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what can be included in a medical term? </a:t>
            </a:r>
            <a:endParaRPr lang="en-AU" sz="1200" dirty="0">
              <a:effectLst/>
              <a:latin typeface="Times New Roman" panose="02020603050405020304" pitchFamily="18" charset="0"/>
              <a:ea typeface="Times New Roman" panose="02020603050405020304" pitchFamily="18" charset="0"/>
            </a:endParaRPr>
          </a:p>
          <a:p>
            <a:r>
              <a:rPr lang="en-AU" sz="1000" dirty="0">
                <a:effectLst/>
                <a:latin typeface="Calibri" panose="020F0502020204030204" pitchFamily="34" charset="0"/>
                <a:ea typeface="Calibri" panose="020F0502020204030204" pitchFamily="34" charset="0"/>
                <a:cs typeface="Times New Roman" panose="02020603050405020304" pitchFamily="18" charset="0"/>
              </a:rPr>
              <a:t>Student can download this app to test their medical terminology skills. </a:t>
            </a:r>
            <a:endParaRPr lang="en-AU"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6</a:t>
            </a:fld>
            <a:endParaRPr lang="en-US" altLang="en-US"/>
          </a:p>
        </p:txBody>
      </p:sp>
    </p:spTree>
    <p:extLst>
      <p:ext uri="{BB962C8B-B14F-4D97-AF65-F5344CB8AC3E}">
        <p14:creationId xmlns:p14="http://schemas.microsoft.com/office/powerpoint/2010/main" val="202043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9DC9-9D5D-CD90-0A60-E9B21BFD496D}"/>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94EB0B2-0ADF-EB6A-8C75-E80DC23A2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3B361D5-E7D3-28AA-031D-5662604B7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D7A810F5-952E-A351-A471-AE6E7A3EB7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94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57486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34F3-C621-DAD7-FE11-A0FE39A1B71B}"/>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6F93331-4446-80F1-AA23-CB7BC69E3B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9D5D2B7-804A-0EA3-586E-27C6599DF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824B3E37-C5B9-8A2C-EBDD-2FBBC573A7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95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507459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F6C45-202F-04A1-8757-BDB8DFF7A1B3}"/>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90C8CA4-0186-E609-7727-6BAAE9EED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3D62673-F64D-3006-CBFA-C297C6716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66C7980E-2D07-190E-6FEA-035C4ADBF1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96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20372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C8348-54D2-61CF-82F7-22D1EAE2437B}"/>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928D6A0-3B7B-9218-3120-F213475D0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6A03653-0B8B-AAA5-FBF1-D8B9B2444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9F3D37DD-8507-7AD5-1235-2B40565BE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97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83764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F36C-49F5-C1F6-17F4-3E176B5E5AEE}"/>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BD2131A-4B8B-261F-EACC-66EAA6B26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C227AAC-A44D-FF74-7945-F2CC530A7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737EDAA3-5F78-4C6A-B82F-A2C1D3B696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98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31112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3A54-2F73-EC46-879D-723E76541331}"/>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F75AD49-170B-D096-EE61-6C8A16AEB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C943789-EF39-CE2A-9226-5EECDF384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When a word is spelt phonetically what are some elements to remember?</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2DC50C26-D503-D25E-842F-DA2BB04FC1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99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557734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6119-C617-47E5-30D3-4130428257C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2772431-71F3-4C85-C0EB-D7CAF7C51A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8965A37-B272-A8BD-8A54-F392A193D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spcBef>
                <a:spcPts val="0"/>
              </a:spcBef>
              <a:spcAft>
                <a:spcPts val="0"/>
              </a:spcAft>
              <a:buFont typeface="Wingdings" panose="05000000000000000000" pitchFamily="2" charset="2"/>
              <a:buNone/>
            </a:pPr>
            <a:endParaRPr lang="en-US" dirty="0"/>
          </a:p>
        </p:txBody>
      </p:sp>
      <p:sp>
        <p:nvSpPr>
          <p:cNvPr id="22532" name="Slide Number Placeholder 3">
            <a:extLst>
              <a:ext uri="{FF2B5EF4-FFF2-40B4-BE49-F238E27FC236}">
                <a16:creationId xmlns:a16="http://schemas.microsoft.com/office/drawing/2014/main" id="{9D80DDBB-8A3B-7B32-6C5C-1E9BE6462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100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529659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FF0000"/>
                </a:solidFill>
              </a:rPr>
              <a:t>• Pneumonia • Gastroenteritis • Oesophagus • Anaemia • Foetal • Laryngitis • Haematologist • </a:t>
            </a:r>
            <a:r>
              <a:rPr lang="en-AU" dirty="0" err="1">
                <a:solidFill>
                  <a:srgbClr val="FF0000"/>
                </a:solidFill>
              </a:rPr>
              <a:t>Luecocyte</a:t>
            </a:r>
            <a:r>
              <a:rPr lang="en-AU" dirty="0">
                <a:solidFill>
                  <a:srgbClr val="FF0000"/>
                </a:solidFill>
              </a:rPr>
              <a:t> • Immunology • Hyperthyroidism • Diuretic • Diaphragm • Physiology • Homeostasis • Necrotic • Acidosis • Systole • Subcutaneous • Arteriovenous • Arteriosclerosis</a:t>
            </a:r>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101</a:t>
            </a:fld>
            <a:endParaRPr lang="en-US" altLang="en-US"/>
          </a:p>
        </p:txBody>
      </p:sp>
    </p:spTree>
    <p:extLst>
      <p:ext uri="{BB962C8B-B14F-4D97-AF65-F5344CB8AC3E}">
        <p14:creationId xmlns:p14="http://schemas.microsoft.com/office/powerpoint/2010/main" val="1738950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a:solidFill>
                  <a:srgbClr val="FF0000"/>
                </a:solidFill>
              </a:rPr>
              <a:t>• Pneumonia • Gastroenteritis • Oesophagus • Anaemia • Foetal • Laryngitis • Haematologist • </a:t>
            </a:r>
            <a:r>
              <a:rPr lang="en-AU" dirty="0" err="1">
                <a:solidFill>
                  <a:srgbClr val="FF0000"/>
                </a:solidFill>
              </a:rPr>
              <a:t>Luecocyte</a:t>
            </a:r>
            <a:r>
              <a:rPr lang="en-AU" dirty="0">
                <a:solidFill>
                  <a:srgbClr val="FF0000"/>
                </a:solidFill>
              </a:rPr>
              <a:t> • Immunology • Hyperthyroidism • Diuretic • Diaphragm • Physiology • Homeostasis • Necrotic • Acidosis • Systole • Subcutaneous • Arteriovenous • Arteriosclerosis</a:t>
            </a:r>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102</a:t>
            </a:fld>
            <a:endParaRPr lang="en-US" altLang="en-US"/>
          </a:p>
        </p:txBody>
      </p:sp>
    </p:spTree>
    <p:extLst>
      <p:ext uri="{BB962C8B-B14F-4D97-AF65-F5344CB8AC3E}">
        <p14:creationId xmlns:p14="http://schemas.microsoft.com/office/powerpoint/2010/main" val="164212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explain three examples of medical root words , their body part and meaning? </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8</a:t>
            </a:fld>
            <a:endParaRPr lang="en-US" altLang="en-US"/>
          </a:p>
        </p:txBody>
      </p:sp>
    </p:spTree>
    <p:extLst>
      <p:ext uri="{BB962C8B-B14F-4D97-AF65-F5344CB8AC3E}">
        <p14:creationId xmlns:p14="http://schemas.microsoft.com/office/powerpoint/2010/main" val="396039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15</a:t>
            </a:fld>
            <a:endParaRPr lang="en-US" altLang="en-US"/>
          </a:p>
        </p:txBody>
      </p:sp>
    </p:spTree>
    <p:extLst>
      <p:ext uri="{BB962C8B-B14F-4D97-AF65-F5344CB8AC3E}">
        <p14:creationId xmlns:p14="http://schemas.microsoft.com/office/powerpoint/2010/main" val="320933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1FB6-D861-DBDC-0940-C6A80ED91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E5541-A3EB-CEB8-4CCF-57C720BD7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53435-55A8-EB0F-EBFF-07B14E4F46CC}"/>
              </a:ext>
            </a:extLst>
          </p:cNvPr>
          <p:cNvSpPr>
            <a:spLocks noGrp="1"/>
          </p:cNvSpPr>
          <p:nvPr>
            <p:ph type="body" idx="1"/>
          </p:nvPr>
        </p:nvSpPr>
        <p:spPr/>
        <p:txBody>
          <a:bodyPr/>
          <a:lstStyle/>
          <a:p>
            <a:pPr marL="457200" marR="0" lvl="1" indent="0">
              <a:spcBef>
                <a:spcPts val="0"/>
              </a:spcBef>
              <a:spcAft>
                <a:spcPts val="0"/>
              </a:spcAft>
              <a:buFont typeface="Wingdings" panose="05000000000000000000" pitchFamily="2" charset="2"/>
              <a:buNone/>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AC9AABF-75BF-9FE9-844C-75973909B340}"/>
              </a:ext>
            </a:extLst>
          </p:cNvPr>
          <p:cNvSpPr>
            <a:spLocks noGrp="1"/>
          </p:cNvSpPr>
          <p:nvPr>
            <p:ph type="sldNum" sz="quarter" idx="5"/>
          </p:nvPr>
        </p:nvSpPr>
        <p:spPr/>
        <p:txBody>
          <a:bodyPr/>
          <a:lstStyle/>
          <a:p>
            <a:fld id="{765D138D-117F-4A09-A261-EC2545A87BD6}" type="slidenum">
              <a:rPr lang="en-US" altLang="en-US" smtClean="0"/>
              <a:pPr/>
              <a:t>24</a:t>
            </a:fld>
            <a:endParaRPr lang="en-US" altLang="en-US"/>
          </a:p>
        </p:txBody>
      </p:sp>
    </p:spTree>
    <p:extLst>
      <p:ext uri="{BB962C8B-B14F-4D97-AF65-F5344CB8AC3E}">
        <p14:creationId xmlns:p14="http://schemas.microsoft.com/office/powerpoint/2010/main" val="118846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58C64013-D52C-049E-AA83-5047E3AA69D6}"/>
              </a:ext>
            </a:extLst>
          </p:cNvPr>
          <p:cNvGrpSpPr>
            <a:grpSpLocks/>
          </p:cNvGrpSpPr>
          <p:nvPr userDrawn="1"/>
        </p:nvGrpSpPr>
        <p:grpSpPr bwMode="auto">
          <a:xfrm>
            <a:off x="0" y="5157788"/>
            <a:ext cx="12209463" cy="1828800"/>
            <a:chOff x="0" y="0"/>
            <a:chExt cx="9156701" cy="1828800"/>
          </a:xfrm>
        </p:grpSpPr>
        <p:sp>
          <p:nvSpPr>
            <p:cNvPr id="3" name="Rectangle 12">
              <a:extLst>
                <a:ext uri="{FF2B5EF4-FFF2-40B4-BE49-F238E27FC236}">
                  <a16:creationId xmlns:a16="http://schemas.microsoft.com/office/drawing/2014/main" id="{9D6DEFAF-1787-C845-1388-0C95B058CB3F}"/>
                </a:ext>
              </a:extLst>
            </p:cNvPr>
            <p:cNvSpPr>
              <a:spLocks noChangeArrowheads="1"/>
            </p:cNvSpPr>
            <p:nvPr userDrawn="1"/>
          </p:nvSpPr>
          <p:spPr bwMode="gray">
            <a:xfrm>
              <a:off x="3572" y="374650"/>
              <a:ext cx="9153129" cy="1195387"/>
            </a:xfrm>
            <a:prstGeom prst="rect">
              <a:avLst/>
            </a:prstGeom>
            <a:gradFill rotWithShape="1">
              <a:gsLst>
                <a:gs pos="7300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4" name="Rectangle 16">
              <a:extLst>
                <a:ext uri="{FF2B5EF4-FFF2-40B4-BE49-F238E27FC236}">
                  <a16:creationId xmlns:a16="http://schemas.microsoft.com/office/drawing/2014/main" id="{96F86EE4-9645-B34F-6FBB-85D669F65413}"/>
                </a:ext>
              </a:extLst>
            </p:cNvPr>
            <p:cNvSpPr>
              <a:spLocks noChangeArrowheads="1"/>
            </p:cNvSpPr>
            <p:nvPr userDrawn="1"/>
          </p:nvSpPr>
          <p:spPr bwMode="gray">
            <a:xfrm>
              <a:off x="13097" y="1620837"/>
              <a:ext cx="9132889" cy="207963"/>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5" name="Freeform 14">
              <a:extLst>
                <a:ext uri="{FF2B5EF4-FFF2-40B4-BE49-F238E27FC236}">
                  <a16:creationId xmlns:a16="http://schemas.microsoft.com/office/drawing/2014/main" id="{7A524120-54BB-FC88-5C49-E7777858B89D}"/>
                </a:ext>
              </a:extLst>
            </p:cNvPr>
            <p:cNvSpPr>
              <a:spLocks/>
            </p:cNvSpPr>
            <p:nvPr userDrawn="1"/>
          </p:nvSpPr>
          <p:spPr bwMode="gray">
            <a:xfrm>
              <a:off x="0" y="973137"/>
              <a:ext cx="5876671" cy="58420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11000">
                  <a:schemeClr val="accent1">
                    <a:lumMod val="20000"/>
                    <a:lumOff val="80000"/>
                  </a:schemeClr>
                </a:gs>
                <a:gs pos="100000">
                  <a:schemeClr val="accent1">
                    <a:gamma/>
                    <a:shade val="46275"/>
                    <a:invGamma/>
                  </a:schemeClr>
                </a:gs>
              </a:gsLst>
              <a:lin ang="18900000" scaled="1"/>
            </a:gradFill>
            <a:ln>
              <a:noFill/>
            </a:ln>
            <a:effectLst/>
          </p:spPr>
          <p:txBody>
            <a:bodyPr/>
            <a:lstStyle/>
            <a:p>
              <a:pPr eaLnBrk="1" hangingPunct="1">
                <a:defRPr/>
              </a:pPr>
              <a:endParaRPr lang="en-US" dirty="0">
                <a:solidFill>
                  <a:srgbClr val="1D528D"/>
                </a:solidFill>
                <a:latin typeface="Arial" charset="0"/>
              </a:endParaRPr>
            </a:p>
          </p:txBody>
        </p:sp>
        <p:sp>
          <p:nvSpPr>
            <p:cNvPr id="6" name="Freeform 13">
              <a:extLst>
                <a:ext uri="{FF2B5EF4-FFF2-40B4-BE49-F238E27FC236}">
                  <a16:creationId xmlns:a16="http://schemas.microsoft.com/office/drawing/2014/main" id="{55490914-94E7-37B7-ACDE-BFDFF719DE15}"/>
                </a:ext>
              </a:extLst>
            </p:cNvPr>
            <p:cNvSpPr>
              <a:spLocks/>
            </p:cNvSpPr>
            <p:nvPr userDrawn="1"/>
          </p:nvSpPr>
          <p:spPr bwMode="gray">
            <a:xfrm flipH="1" flipV="1">
              <a:off x="3596723" y="374650"/>
              <a:ext cx="5551644" cy="42545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solidFill>
                  <a:srgbClr val="1D528D"/>
                </a:solidFill>
                <a:latin typeface="Arial" charset="0"/>
              </a:endParaRPr>
            </a:p>
          </p:txBody>
        </p:sp>
        <p:sp>
          <p:nvSpPr>
            <p:cNvPr id="7" name="Rectangle 15">
              <a:extLst>
                <a:ext uri="{FF2B5EF4-FFF2-40B4-BE49-F238E27FC236}">
                  <a16:creationId xmlns:a16="http://schemas.microsoft.com/office/drawing/2014/main" id="{60AB04FD-A3A9-22BC-5576-00805C916607}"/>
                </a:ext>
              </a:extLst>
            </p:cNvPr>
            <p:cNvSpPr>
              <a:spLocks noChangeArrowheads="1"/>
            </p:cNvSpPr>
            <p:nvPr userDrawn="1"/>
          </p:nvSpPr>
          <p:spPr bwMode="gray">
            <a:xfrm>
              <a:off x="1191" y="0"/>
              <a:ext cx="9144795" cy="315912"/>
            </a:xfrm>
            <a:prstGeom prst="rect">
              <a:avLst/>
            </a:prstGeom>
            <a:gradFill rotWithShape="0">
              <a:gsLst>
                <a:gs pos="96875">
                  <a:srgbClr val="0E2844"/>
                </a:gs>
                <a:gs pos="93750">
                  <a:srgbClr val="0E2946"/>
                </a:gs>
                <a:gs pos="78000">
                  <a:srgbClr val="0F2C4B"/>
                </a:gs>
                <a:gs pos="75000">
                  <a:srgbClr val="113154"/>
                </a:gs>
                <a:gs pos="61000">
                  <a:srgbClr val="153C67"/>
                </a:gs>
                <a:gs pos="0">
                  <a:schemeClr val="tx1"/>
                </a:gs>
                <a:gs pos="97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grpSp>
      <p:sp>
        <p:nvSpPr>
          <p:cNvPr id="3075" name="Rectangle 3"/>
          <p:cNvSpPr>
            <a:spLocks noGrp="1" noChangeArrowheads="1"/>
          </p:cNvSpPr>
          <p:nvPr>
            <p:ph type="subTitle" idx="1"/>
          </p:nvPr>
        </p:nvSpPr>
        <p:spPr>
          <a:xfrm>
            <a:off x="1828800" y="2286000"/>
            <a:ext cx="8534400" cy="533400"/>
          </a:xfrm>
        </p:spPr>
        <p:txBody>
          <a:bodyPr/>
          <a:lstStyle>
            <a:lvl1pPr marL="0" indent="0" algn="ctr">
              <a:buFontTx/>
              <a:buNone/>
              <a:defRPr sz="6000" baseline="0">
                <a:solidFill>
                  <a:srgbClr val="002060"/>
                </a:solidFill>
                <a:latin typeface="Franklin Gothic Medium" panose="020B0603020102020204" pitchFamily="34" charset="0"/>
                <a:cs typeface="Arial" panose="020B0604020202020204" pitchFamily="34"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31433452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CD058-A429-3411-C089-5475CE1F74E9}"/>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a:extLst>
              <a:ext uri="{FF2B5EF4-FFF2-40B4-BE49-F238E27FC236}">
                <a16:creationId xmlns:a16="http://schemas.microsoft.com/office/drawing/2014/main" id="{246D091B-99B6-4DE1-58FC-041FA67EC9BD}"/>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110F2668-071A-F4B7-8902-157719E762D7}"/>
              </a:ext>
            </a:extLst>
          </p:cNvPr>
          <p:cNvSpPr>
            <a:spLocks noGrp="1"/>
          </p:cNvSpPr>
          <p:nvPr>
            <p:ph type="sldNum" sz="quarter" idx="12"/>
          </p:nvPr>
        </p:nvSpPr>
        <p:spPr/>
        <p:txBody>
          <a:bodyPr/>
          <a:lstStyle>
            <a:lvl1pPr>
              <a:defRPr>
                <a:latin typeface="Helvetica" panose="020B0604020202020204" pitchFamily="34" charset="0"/>
              </a:defRPr>
            </a:lvl1pPr>
          </a:lstStyle>
          <a:p>
            <a:fld id="{A6E6F790-310A-47DC-AE16-29BA194A5CFD}" type="slidenum">
              <a:rPr lang="en-US" altLang="en-US"/>
              <a:pPr/>
              <a:t>‹#›</a:t>
            </a:fld>
            <a:endParaRPr lang="en-US" altLang="en-US"/>
          </a:p>
        </p:txBody>
      </p:sp>
    </p:spTree>
    <p:extLst>
      <p:ext uri="{BB962C8B-B14F-4D97-AF65-F5344CB8AC3E}">
        <p14:creationId xmlns:p14="http://schemas.microsoft.com/office/powerpoint/2010/main" val="4761756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03239"/>
            <a:ext cx="2743200" cy="5894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03239"/>
            <a:ext cx="8026400" cy="589438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78691B7-ED66-C588-2C0D-D35862556F83}"/>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a:extLst>
              <a:ext uri="{FF2B5EF4-FFF2-40B4-BE49-F238E27FC236}">
                <a16:creationId xmlns:a16="http://schemas.microsoft.com/office/drawing/2014/main" id="{52FF17F6-A3B7-56CA-310A-659028775B80}"/>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744AEBEF-202D-6F76-E0FB-B4A7F7551A44}"/>
              </a:ext>
            </a:extLst>
          </p:cNvPr>
          <p:cNvSpPr>
            <a:spLocks noGrp="1"/>
          </p:cNvSpPr>
          <p:nvPr>
            <p:ph type="sldNum" sz="quarter" idx="12"/>
          </p:nvPr>
        </p:nvSpPr>
        <p:spPr/>
        <p:txBody>
          <a:bodyPr/>
          <a:lstStyle>
            <a:lvl1pPr>
              <a:defRPr>
                <a:latin typeface="Helvetica" panose="020B0604020202020204" pitchFamily="34" charset="0"/>
              </a:defRPr>
            </a:lvl1pPr>
          </a:lstStyle>
          <a:p>
            <a:fld id="{B28CC8CD-A422-4115-9266-B9588C916EC4}" type="slidenum">
              <a:rPr lang="en-US" altLang="en-US"/>
              <a:pPr/>
              <a:t>‹#›</a:t>
            </a:fld>
            <a:endParaRPr lang="en-US" altLang="en-US"/>
          </a:p>
        </p:txBody>
      </p:sp>
    </p:spTree>
    <p:extLst>
      <p:ext uri="{BB962C8B-B14F-4D97-AF65-F5344CB8AC3E}">
        <p14:creationId xmlns:p14="http://schemas.microsoft.com/office/powerpoint/2010/main" val="42425797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443198"/>
          </a:xfrm>
        </p:spPr>
        <p:txBody>
          <a:bodyPr/>
          <a:lstStyle>
            <a:lvl1pPr>
              <a:lnSpc>
                <a:spcPct val="90000"/>
              </a:lnSpc>
              <a:defRPr/>
            </a:lvl1pPr>
          </a:lstStyle>
          <a:p>
            <a:r>
              <a:rPr lang="en-US" dirty="0"/>
              <a:t>Click to edit Master title style</a:t>
            </a:r>
          </a:p>
        </p:txBody>
      </p:sp>
      <p:sp>
        <p:nvSpPr>
          <p:cNvPr id="6" name="Text Placeholder 5"/>
          <p:cNvSpPr>
            <a:spLocks noGrp="1"/>
          </p:cNvSpPr>
          <p:nvPr>
            <p:ph type="body" sz="quarter" idx="10"/>
          </p:nvPr>
        </p:nvSpPr>
        <p:spPr>
          <a:xfrm>
            <a:off x="508000" y="1371600"/>
            <a:ext cx="11176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0D43EFD6-A0CD-9837-F0F6-775422405D78}"/>
              </a:ext>
            </a:extLst>
          </p:cNvPr>
          <p:cNvSpPr>
            <a:spLocks noGrp="1"/>
          </p:cNvSpPr>
          <p:nvPr>
            <p:ph type="sldNum" sz="quarter" idx="11"/>
          </p:nvPr>
        </p:nvSpPr>
        <p:spPr>
          <a:xfrm>
            <a:off x="11176000" y="6511925"/>
            <a:ext cx="914400" cy="346075"/>
          </a:xfrm>
        </p:spPr>
        <p:txBody>
          <a:bodyPr anchor="ctr"/>
          <a:lstStyle>
            <a:lvl1pPr>
              <a:defRPr sz="1200">
                <a:solidFill>
                  <a:srgbClr val="FFFFFF"/>
                </a:solidFill>
                <a:latin typeface="Helvetica" panose="020B0604020202020204" pitchFamily="34" charset="0"/>
              </a:defRPr>
            </a:lvl1pPr>
          </a:lstStyle>
          <a:p>
            <a:fld id="{6042E525-4E91-402C-A9DB-DB6453E766D2}" type="slidenum">
              <a:rPr lang="en-US" altLang="en-US"/>
              <a:pPr/>
              <a:t>‹#›</a:t>
            </a:fld>
            <a:endParaRPr lang="en-US" altLang="en-US"/>
          </a:p>
        </p:txBody>
      </p:sp>
    </p:spTree>
    <p:extLst>
      <p:ext uri="{BB962C8B-B14F-4D97-AF65-F5344CB8AC3E}">
        <p14:creationId xmlns:p14="http://schemas.microsoft.com/office/powerpoint/2010/main" val="28779276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43F3A42-1936-1CD4-BE63-175E2FE4BAFF}"/>
              </a:ext>
            </a:extLst>
          </p:cNvPr>
          <p:cNvSpPr>
            <a:spLocks noGrp="1"/>
          </p:cNvSpPr>
          <p:nvPr>
            <p:ph type="sldNum" sz="quarter" idx="10"/>
          </p:nvPr>
        </p:nvSpPr>
        <p:spPr/>
        <p:txBody>
          <a:bodyPr/>
          <a:lstStyle>
            <a:lvl1pPr>
              <a:defRPr>
                <a:latin typeface="Helvetica" panose="020B0604020202020204" pitchFamily="34" charset="0"/>
              </a:defRPr>
            </a:lvl1pPr>
          </a:lstStyle>
          <a:p>
            <a:fld id="{64EB2DB3-A5DC-4BC2-A05A-23509E293FB0}" type="slidenum">
              <a:rPr lang="en-US" altLang="en-US"/>
              <a:pPr/>
              <a:t>‹#›</a:t>
            </a:fld>
            <a:endParaRPr lang="en-US" altLang="en-US"/>
          </a:p>
        </p:txBody>
      </p:sp>
    </p:spTree>
    <p:extLst>
      <p:ext uri="{BB962C8B-B14F-4D97-AF65-F5344CB8AC3E}">
        <p14:creationId xmlns:p14="http://schemas.microsoft.com/office/powerpoint/2010/main" val="30551423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F520B75E-5E04-4799-B4F0-B334D39540FD}"/>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a:extLst>
              <a:ext uri="{FF2B5EF4-FFF2-40B4-BE49-F238E27FC236}">
                <a16:creationId xmlns:a16="http://schemas.microsoft.com/office/drawing/2014/main" id="{60C4DBB8-74AC-9B9E-CC97-946DD96115D3}"/>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A4B617B3-842E-4BE1-1C37-0167DBC51CA0}"/>
              </a:ext>
            </a:extLst>
          </p:cNvPr>
          <p:cNvSpPr>
            <a:spLocks noGrp="1"/>
          </p:cNvSpPr>
          <p:nvPr>
            <p:ph type="sldNum" sz="quarter" idx="12"/>
          </p:nvPr>
        </p:nvSpPr>
        <p:spPr/>
        <p:txBody>
          <a:bodyPr/>
          <a:lstStyle>
            <a:lvl1pPr>
              <a:defRPr>
                <a:latin typeface="Helvetica" panose="020B0604020202020204" pitchFamily="34" charset="0"/>
              </a:defRPr>
            </a:lvl1pPr>
          </a:lstStyle>
          <a:p>
            <a:fld id="{BEB51012-002A-4481-8EC7-F8366978756C}" type="slidenum">
              <a:rPr lang="en-US" altLang="en-US"/>
              <a:pPr/>
              <a:t>‹#›</a:t>
            </a:fld>
            <a:endParaRPr lang="en-US" altLang="en-US"/>
          </a:p>
        </p:txBody>
      </p:sp>
    </p:spTree>
    <p:extLst>
      <p:ext uri="{BB962C8B-B14F-4D97-AF65-F5344CB8AC3E}">
        <p14:creationId xmlns:p14="http://schemas.microsoft.com/office/powerpoint/2010/main" val="6379753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1"/>
            <a:ext cx="53848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1"/>
            <a:ext cx="53848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F1920-1374-C18A-7C36-65B24BB5F82D}"/>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5">
            <a:extLst>
              <a:ext uri="{FF2B5EF4-FFF2-40B4-BE49-F238E27FC236}">
                <a16:creationId xmlns:a16="http://schemas.microsoft.com/office/drawing/2014/main" id="{C2A4904A-A30A-663C-933C-206678BAA73E}"/>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0CD6988B-0D4E-4C98-9FFD-A4B47F4D57A0}"/>
              </a:ext>
            </a:extLst>
          </p:cNvPr>
          <p:cNvSpPr>
            <a:spLocks noGrp="1"/>
          </p:cNvSpPr>
          <p:nvPr>
            <p:ph type="sldNum" sz="quarter" idx="12"/>
          </p:nvPr>
        </p:nvSpPr>
        <p:spPr/>
        <p:txBody>
          <a:bodyPr/>
          <a:lstStyle>
            <a:lvl1pPr>
              <a:defRPr>
                <a:latin typeface="Helvetica" panose="020B0604020202020204" pitchFamily="34" charset="0"/>
              </a:defRPr>
            </a:lvl1pPr>
          </a:lstStyle>
          <a:p>
            <a:fld id="{6644D54D-CBF4-4D38-92E1-EA60D6BE0BAD}" type="slidenum">
              <a:rPr lang="en-US" altLang="en-US"/>
              <a:pPr/>
              <a:t>‹#›</a:t>
            </a:fld>
            <a:endParaRPr lang="en-US" altLang="en-US"/>
          </a:p>
        </p:txBody>
      </p:sp>
    </p:spTree>
    <p:extLst>
      <p:ext uri="{BB962C8B-B14F-4D97-AF65-F5344CB8AC3E}">
        <p14:creationId xmlns:p14="http://schemas.microsoft.com/office/powerpoint/2010/main" val="6590901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C13037-75B7-33E5-002F-930752672815}"/>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8" name="Footer Placeholder 7">
            <a:extLst>
              <a:ext uri="{FF2B5EF4-FFF2-40B4-BE49-F238E27FC236}">
                <a16:creationId xmlns:a16="http://schemas.microsoft.com/office/drawing/2014/main" id="{96E11F6E-5445-CEF4-CE0D-001B82DF5F33}"/>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9" name="Slide Number Placeholder 8">
            <a:extLst>
              <a:ext uri="{FF2B5EF4-FFF2-40B4-BE49-F238E27FC236}">
                <a16:creationId xmlns:a16="http://schemas.microsoft.com/office/drawing/2014/main" id="{9683FE46-8F29-78FE-90C3-FFA585E559C1}"/>
              </a:ext>
            </a:extLst>
          </p:cNvPr>
          <p:cNvSpPr>
            <a:spLocks noGrp="1"/>
          </p:cNvSpPr>
          <p:nvPr>
            <p:ph type="sldNum" sz="quarter" idx="12"/>
          </p:nvPr>
        </p:nvSpPr>
        <p:spPr/>
        <p:txBody>
          <a:bodyPr/>
          <a:lstStyle>
            <a:lvl1pPr>
              <a:defRPr>
                <a:latin typeface="Helvetica" panose="020B0604020202020204" pitchFamily="34" charset="0"/>
              </a:defRPr>
            </a:lvl1pPr>
          </a:lstStyle>
          <a:p>
            <a:fld id="{A93A4BE8-3016-4ECB-AAFC-9EA561C1540F}" type="slidenum">
              <a:rPr lang="en-US" altLang="en-US"/>
              <a:pPr/>
              <a:t>‹#›</a:t>
            </a:fld>
            <a:endParaRPr lang="en-US" altLang="en-US"/>
          </a:p>
        </p:txBody>
      </p:sp>
    </p:spTree>
    <p:extLst>
      <p:ext uri="{BB962C8B-B14F-4D97-AF65-F5344CB8AC3E}">
        <p14:creationId xmlns:p14="http://schemas.microsoft.com/office/powerpoint/2010/main" val="23139507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2E46B-3FBB-F740-8B38-3078863B67AB}"/>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4" name="Footer Placeholder 3">
            <a:extLst>
              <a:ext uri="{FF2B5EF4-FFF2-40B4-BE49-F238E27FC236}">
                <a16:creationId xmlns:a16="http://schemas.microsoft.com/office/drawing/2014/main" id="{230E2246-0B51-6843-5157-2D22E0021A06}"/>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5" name="Slide Number Placeholder 4">
            <a:extLst>
              <a:ext uri="{FF2B5EF4-FFF2-40B4-BE49-F238E27FC236}">
                <a16:creationId xmlns:a16="http://schemas.microsoft.com/office/drawing/2014/main" id="{9991ABCD-00EC-E48F-1F5D-E55A0FD49744}"/>
              </a:ext>
            </a:extLst>
          </p:cNvPr>
          <p:cNvSpPr>
            <a:spLocks noGrp="1"/>
          </p:cNvSpPr>
          <p:nvPr>
            <p:ph type="sldNum" sz="quarter" idx="12"/>
          </p:nvPr>
        </p:nvSpPr>
        <p:spPr/>
        <p:txBody>
          <a:bodyPr/>
          <a:lstStyle>
            <a:lvl1pPr>
              <a:defRPr>
                <a:latin typeface="Helvetica" panose="020B0604020202020204" pitchFamily="34" charset="0"/>
              </a:defRPr>
            </a:lvl1pPr>
          </a:lstStyle>
          <a:p>
            <a:fld id="{22BFB151-FB2A-4ED1-9F89-C78ED943C99F}" type="slidenum">
              <a:rPr lang="en-US" altLang="en-US"/>
              <a:pPr/>
              <a:t>‹#›</a:t>
            </a:fld>
            <a:endParaRPr lang="en-US" altLang="en-US"/>
          </a:p>
        </p:txBody>
      </p:sp>
    </p:spTree>
    <p:extLst>
      <p:ext uri="{BB962C8B-B14F-4D97-AF65-F5344CB8AC3E}">
        <p14:creationId xmlns:p14="http://schemas.microsoft.com/office/powerpoint/2010/main" val="29744781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E74B6-CFCD-82A2-2C82-78E292C38AEF}"/>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3" name="Footer Placeholder 2">
            <a:extLst>
              <a:ext uri="{FF2B5EF4-FFF2-40B4-BE49-F238E27FC236}">
                <a16:creationId xmlns:a16="http://schemas.microsoft.com/office/drawing/2014/main" id="{D4458CD5-1612-6AA9-FF5C-98FBFDC70BAA}"/>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4" name="Slide Number Placeholder 3">
            <a:extLst>
              <a:ext uri="{FF2B5EF4-FFF2-40B4-BE49-F238E27FC236}">
                <a16:creationId xmlns:a16="http://schemas.microsoft.com/office/drawing/2014/main" id="{E02DDA9B-4C6A-25DB-E020-C3AFFC510D91}"/>
              </a:ext>
            </a:extLst>
          </p:cNvPr>
          <p:cNvSpPr>
            <a:spLocks noGrp="1"/>
          </p:cNvSpPr>
          <p:nvPr>
            <p:ph type="sldNum" sz="quarter" idx="12"/>
          </p:nvPr>
        </p:nvSpPr>
        <p:spPr/>
        <p:txBody>
          <a:bodyPr/>
          <a:lstStyle>
            <a:lvl1pPr>
              <a:defRPr>
                <a:latin typeface="Helvetica" panose="020B0604020202020204" pitchFamily="34" charset="0"/>
              </a:defRPr>
            </a:lvl1pPr>
          </a:lstStyle>
          <a:p>
            <a:fld id="{845A3CE5-1E6B-42B5-974B-949FF77E6909}" type="slidenum">
              <a:rPr lang="en-US" altLang="en-US"/>
              <a:pPr/>
              <a:t>‹#›</a:t>
            </a:fld>
            <a:endParaRPr lang="en-US" altLang="en-US"/>
          </a:p>
        </p:txBody>
      </p:sp>
    </p:spTree>
    <p:extLst>
      <p:ext uri="{BB962C8B-B14F-4D97-AF65-F5344CB8AC3E}">
        <p14:creationId xmlns:p14="http://schemas.microsoft.com/office/powerpoint/2010/main" val="40525103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D174536-674A-47B5-C270-5ED01C0CBB3C}"/>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5">
            <a:extLst>
              <a:ext uri="{FF2B5EF4-FFF2-40B4-BE49-F238E27FC236}">
                <a16:creationId xmlns:a16="http://schemas.microsoft.com/office/drawing/2014/main" id="{18FD0D71-498C-A0F3-4DD0-64A3829A9130}"/>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B4C4AB21-1B6B-E30E-7E4C-B89ED65C8EC8}"/>
              </a:ext>
            </a:extLst>
          </p:cNvPr>
          <p:cNvSpPr>
            <a:spLocks noGrp="1"/>
          </p:cNvSpPr>
          <p:nvPr>
            <p:ph type="sldNum" sz="quarter" idx="12"/>
          </p:nvPr>
        </p:nvSpPr>
        <p:spPr/>
        <p:txBody>
          <a:bodyPr/>
          <a:lstStyle>
            <a:lvl1pPr>
              <a:defRPr>
                <a:latin typeface="Helvetica" panose="020B0604020202020204" pitchFamily="34" charset="0"/>
              </a:defRPr>
            </a:lvl1pPr>
          </a:lstStyle>
          <a:p>
            <a:fld id="{7EAD1A30-14CE-46D4-9718-AE5DD684A455}" type="slidenum">
              <a:rPr lang="en-US" altLang="en-US"/>
              <a:pPr/>
              <a:t>‹#›</a:t>
            </a:fld>
            <a:endParaRPr lang="en-US" altLang="en-US"/>
          </a:p>
        </p:txBody>
      </p:sp>
    </p:spTree>
    <p:extLst>
      <p:ext uri="{BB962C8B-B14F-4D97-AF65-F5344CB8AC3E}">
        <p14:creationId xmlns:p14="http://schemas.microsoft.com/office/powerpoint/2010/main" val="39997813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4877A92-9675-0E49-5E9B-24B0646A7A73}"/>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5">
            <a:extLst>
              <a:ext uri="{FF2B5EF4-FFF2-40B4-BE49-F238E27FC236}">
                <a16:creationId xmlns:a16="http://schemas.microsoft.com/office/drawing/2014/main" id="{5D46165B-48D2-C346-EAFF-7D796C2E271E}"/>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E2946D16-713F-005E-6C4D-CAAFCE792DE8}"/>
              </a:ext>
            </a:extLst>
          </p:cNvPr>
          <p:cNvSpPr>
            <a:spLocks noGrp="1"/>
          </p:cNvSpPr>
          <p:nvPr>
            <p:ph type="sldNum" sz="quarter" idx="12"/>
          </p:nvPr>
        </p:nvSpPr>
        <p:spPr/>
        <p:txBody>
          <a:bodyPr/>
          <a:lstStyle>
            <a:lvl1pPr>
              <a:defRPr>
                <a:latin typeface="Helvetica" panose="020B0604020202020204" pitchFamily="34" charset="0"/>
              </a:defRPr>
            </a:lvl1pPr>
          </a:lstStyle>
          <a:p>
            <a:fld id="{0FEF04E8-FD6D-408C-8781-1754469B9360}" type="slidenum">
              <a:rPr lang="en-US" altLang="en-US"/>
              <a:pPr/>
              <a:t>‹#›</a:t>
            </a:fld>
            <a:endParaRPr lang="en-US" altLang="en-US"/>
          </a:p>
        </p:txBody>
      </p:sp>
    </p:spTree>
    <p:extLst>
      <p:ext uri="{BB962C8B-B14F-4D97-AF65-F5344CB8AC3E}">
        <p14:creationId xmlns:p14="http://schemas.microsoft.com/office/powerpoint/2010/main" val="33048249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33B08628-1FB9-D7EB-4FCB-EB356710D514}"/>
              </a:ext>
            </a:extLst>
          </p:cNvPr>
          <p:cNvGrpSpPr>
            <a:grpSpLocks/>
          </p:cNvGrpSpPr>
          <p:nvPr userDrawn="1"/>
        </p:nvGrpSpPr>
        <p:grpSpPr bwMode="auto">
          <a:xfrm>
            <a:off x="0" y="0"/>
            <a:ext cx="12206288" cy="1828800"/>
            <a:chOff x="0" y="0"/>
            <a:chExt cx="9154269" cy="1828800"/>
          </a:xfrm>
        </p:grpSpPr>
        <p:sp>
          <p:nvSpPr>
            <p:cNvPr id="1036" name="Rectangle 12">
              <a:extLst>
                <a:ext uri="{FF2B5EF4-FFF2-40B4-BE49-F238E27FC236}">
                  <a16:creationId xmlns:a16="http://schemas.microsoft.com/office/drawing/2014/main" id="{496775AA-3F38-C1C7-CE03-DD3548E39AC2}"/>
                </a:ext>
              </a:extLst>
            </p:cNvPr>
            <p:cNvSpPr>
              <a:spLocks noChangeArrowheads="1"/>
            </p:cNvSpPr>
            <p:nvPr userDrawn="1"/>
          </p:nvSpPr>
          <p:spPr bwMode="gray">
            <a:xfrm>
              <a:off x="1191" y="374650"/>
              <a:ext cx="9153078" cy="1195388"/>
            </a:xfrm>
            <a:prstGeom prst="rect">
              <a:avLst/>
            </a:prstGeom>
            <a:gradFill rotWithShape="1">
              <a:gsLst>
                <a:gs pos="7300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1040" name="Rectangle 16">
              <a:extLst>
                <a:ext uri="{FF2B5EF4-FFF2-40B4-BE49-F238E27FC236}">
                  <a16:creationId xmlns:a16="http://schemas.microsoft.com/office/drawing/2014/main" id="{4A128C4C-1928-D9F5-81BD-D212E5CA2578}"/>
                </a:ext>
              </a:extLst>
            </p:cNvPr>
            <p:cNvSpPr>
              <a:spLocks noChangeArrowheads="1"/>
            </p:cNvSpPr>
            <p:nvPr userDrawn="1"/>
          </p:nvSpPr>
          <p:spPr bwMode="gray">
            <a:xfrm>
              <a:off x="13097" y="1620838"/>
              <a:ext cx="9132838" cy="207962"/>
            </a:xfrm>
            <a:prstGeom prst="rect">
              <a:avLst/>
            </a:prstGeom>
            <a:gradFill rotWithShape="0">
              <a:gsLst>
                <a:gs pos="0">
                  <a:schemeClr val="bg2"/>
                </a:gs>
                <a:gs pos="99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1038" name="Freeform 14">
              <a:extLst>
                <a:ext uri="{FF2B5EF4-FFF2-40B4-BE49-F238E27FC236}">
                  <a16:creationId xmlns:a16="http://schemas.microsoft.com/office/drawing/2014/main" id="{34556132-AACD-C007-C3F5-047D29DE1AA6}"/>
                </a:ext>
              </a:extLst>
            </p:cNvPr>
            <p:cNvSpPr>
              <a:spLocks/>
            </p:cNvSpPr>
            <p:nvPr userDrawn="1"/>
          </p:nvSpPr>
          <p:spPr bwMode="gray">
            <a:xfrm>
              <a:off x="0" y="973138"/>
              <a:ext cx="5876638" cy="58420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11000">
                  <a:schemeClr val="accent1">
                    <a:lumMod val="20000"/>
                    <a:lumOff val="80000"/>
                  </a:schemeClr>
                </a:gs>
                <a:gs pos="100000">
                  <a:schemeClr val="accent1">
                    <a:gamma/>
                    <a:shade val="46275"/>
                    <a:invGamma/>
                  </a:schemeClr>
                </a:gs>
              </a:gsLst>
              <a:lin ang="18900000" scaled="1"/>
            </a:gradFill>
            <a:ln>
              <a:noFill/>
            </a:ln>
            <a:effectLst/>
          </p:spPr>
          <p:txBody>
            <a:bodyPr/>
            <a:lstStyle/>
            <a:p>
              <a:pPr eaLnBrk="1" hangingPunct="1">
                <a:defRPr/>
              </a:pPr>
              <a:endParaRPr lang="en-US" dirty="0">
                <a:solidFill>
                  <a:srgbClr val="1D528D"/>
                </a:solidFill>
                <a:latin typeface="Arial" charset="0"/>
              </a:endParaRPr>
            </a:p>
          </p:txBody>
        </p:sp>
        <p:sp>
          <p:nvSpPr>
            <p:cNvPr id="1037" name="Freeform 13">
              <a:extLst>
                <a:ext uri="{FF2B5EF4-FFF2-40B4-BE49-F238E27FC236}">
                  <a16:creationId xmlns:a16="http://schemas.microsoft.com/office/drawing/2014/main" id="{676269ED-D16A-2D29-96EE-0CF65E48D882}"/>
                </a:ext>
              </a:extLst>
            </p:cNvPr>
            <p:cNvSpPr>
              <a:spLocks/>
            </p:cNvSpPr>
            <p:nvPr userDrawn="1"/>
          </p:nvSpPr>
          <p:spPr bwMode="gray">
            <a:xfrm flipH="1" flipV="1">
              <a:off x="3596703" y="374650"/>
              <a:ext cx="5551613" cy="42545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solidFill>
                  <a:srgbClr val="1D528D"/>
                </a:solidFill>
                <a:latin typeface="Arial" charset="0"/>
              </a:endParaRPr>
            </a:p>
          </p:txBody>
        </p:sp>
        <p:sp>
          <p:nvSpPr>
            <p:cNvPr id="1039" name="Rectangle 15">
              <a:extLst>
                <a:ext uri="{FF2B5EF4-FFF2-40B4-BE49-F238E27FC236}">
                  <a16:creationId xmlns:a16="http://schemas.microsoft.com/office/drawing/2014/main" id="{BE78FA35-5BB2-82AF-6141-6161C2C78805}"/>
                </a:ext>
              </a:extLst>
            </p:cNvPr>
            <p:cNvSpPr>
              <a:spLocks noChangeArrowheads="1"/>
            </p:cNvSpPr>
            <p:nvPr userDrawn="1"/>
          </p:nvSpPr>
          <p:spPr bwMode="gray">
            <a:xfrm>
              <a:off x="1191" y="0"/>
              <a:ext cx="9144744" cy="315913"/>
            </a:xfrm>
            <a:prstGeom prst="rect">
              <a:avLst/>
            </a:prstGeom>
            <a:gradFill rotWithShape="0">
              <a:gsLst>
                <a:gs pos="96875">
                  <a:srgbClr val="0E2844"/>
                </a:gs>
                <a:gs pos="93750">
                  <a:srgbClr val="0E2946"/>
                </a:gs>
                <a:gs pos="78000">
                  <a:srgbClr val="0F2C4B"/>
                </a:gs>
                <a:gs pos="75000">
                  <a:srgbClr val="113154"/>
                </a:gs>
                <a:gs pos="61000">
                  <a:srgbClr val="153C67"/>
                </a:gs>
                <a:gs pos="0">
                  <a:schemeClr val="tx1"/>
                </a:gs>
                <a:gs pos="97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grpSp>
      <p:sp>
        <p:nvSpPr>
          <p:cNvPr id="1027" name="Rectangle 3">
            <a:extLst>
              <a:ext uri="{FF2B5EF4-FFF2-40B4-BE49-F238E27FC236}">
                <a16:creationId xmlns:a16="http://schemas.microsoft.com/office/drawing/2014/main" id="{3BF5FFC0-EA03-E4A9-3E04-BC465DAC2880}"/>
              </a:ext>
            </a:extLst>
          </p:cNvPr>
          <p:cNvSpPr>
            <a:spLocks noGrp="1" noChangeArrowheads="1"/>
          </p:cNvSpPr>
          <p:nvPr userDrawn="1">
            <p:ph type="body" idx="1"/>
          </p:nvPr>
        </p:nvSpPr>
        <p:spPr bwMode="auto">
          <a:xfrm>
            <a:off x="609600" y="1905000"/>
            <a:ext cx="109728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7C2E817-8425-C729-2C37-1671B4A757DD}"/>
              </a:ext>
            </a:extLst>
          </p:cNvPr>
          <p:cNvSpPr>
            <a:spLocks noGrp="1" noChangeArrowheads="1"/>
          </p:cNvSpPr>
          <p:nvPr userDrawn="1">
            <p:ph type="dt" sz="half" idx="2"/>
          </p:nvPr>
        </p:nvSpPr>
        <p:spPr bwMode="auto">
          <a:xfrm>
            <a:off x="609600" y="6477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dirty="0">
                <a:solidFill>
                  <a:srgbClr val="1D528D"/>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2C34AA9C-FA11-3925-1B2A-22F2423F766B}"/>
              </a:ext>
            </a:extLst>
          </p:cNvPr>
          <p:cNvSpPr>
            <a:spLocks noGrp="1" noChangeArrowheads="1"/>
          </p:cNvSpPr>
          <p:nvPr userDrawn="1">
            <p:ph type="ftr" sz="quarter" idx="3"/>
          </p:nvPr>
        </p:nvSpPr>
        <p:spPr bwMode="auto">
          <a:xfrm>
            <a:off x="4165600" y="6477000"/>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dirty="0">
                <a:solidFill>
                  <a:srgbClr val="1D528D"/>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54496D35-5175-F4CC-EC0E-64D2059FD9A2}"/>
              </a:ext>
            </a:extLst>
          </p:cNvPr>
          <p:cNvSpPr>
            <a:spLocks noGrp="1" noChangeArrowheads="1"/>
          </p:cNvSpPr>
          <p:nvPr userDrawn="1">
            <p:ph type="sldNum" sz="quarter" idx="4"/>
          </p:nvPr>
        </p:nvSpPr>
        <p:spPr bwMode="auto">
          <a:xfrm>
            <a:off x="8737600" y="6477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1D528D"/>
                </a:solidFill>
                <a:latin typeface="Arial" panose="020B0604020202020204" pitchFamily="34" charset="0"/>
              </a:defRPr>
            </a:lvl1pPr>
          </a:lstStyle>
          <a:p>
            <a:fld id="{8B581504-9ED0-4D6E-84B8-A5653821BF3D}" type="slidenum">
              <a:rPr lang="en-US" altLang="en-US"/>
              <a:pPr/>
              <a:t>‹#›</a:t>
            </a:fld>
            <a:endParaRPr lang="en-US" altLang="en-US"/>
          </a:p>
        </p:txBody>
      </p:sp>
      <p:sp>
        <p:nvSpPr>
          <p:cNvPr id="1031" name="Rectangle 2">
            <a:extLst>
              <a:ext uri="{FF2B5EF4-FFF2-40B4-BE49-F238E27FC236}">
                <a16:creationId xmlns:a16="http://schemas.microsoft.com/office/drawing/2014/main" id="{16CC0A14-BA6D-2981-E843-629A459CEE99}"/>
              </a:ext>
            </a:extLst>
          </p:cNvPr>
          <p:cNvSpPr>
            <a:spLocks noGrp="1" noChangeArrowheads="1"/>
          </p:cNvSpPr>
          <p:nvPr userDrawn="1">
            <p:ph type="title"/>
          </p:nvPr>
        </p:nvSpPr>
        <p:spPr bwMode="gray">
          <a:xfrm>
            <a:off x="1676400" y="503238"/>
            <a:ext cx="88392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ustDataLst>
      <p:tags r:id="rId14"/>
    </p:custData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hf hdr="0" ftr="0" dt="0"/>
  <p:txStyles>
    <p:titleStyle>
      <a:lvl1pPr algn="ctr" rtl="0" eaLnBrk="0" fontAlgn="base" hangingPunct="0">
        <a:spcBef>
          <a:spcPct val="0"/>
        </a:spcBef>
        <a:spcAft>
          <a:spcPct val="0"/>
        </a:spcAft>
        <a:defRPr sz="4000">
          <a:solidFill>
            <a:schemeClr val="bg1"/>
          </a:solidFill>
          <a:latin typeface="Franklin Gothic Medium" panose="020B0603020102020204" pitchFamily="34" charset="0"/>
          <a:ea typeface="+mj-ea"/>
          <a:cs typeface="Arial" panose="020B0604020202020204" pitchFamily="34" charset="0"/>
        </a:defRPr>
      </a:lvl1pPr>
      <a:lvl2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2pPr>
      <a:lvl3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3pPr>
      <a:lvl4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4pPr>
      <a:lvl5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5pPr>
      <a:lvl6pPr marL="457200" algn="l" rtl="0" fontAlgn="base">
        <a:spcBef>
          <a:spcPct val="0"/>
        </a:spcBef>
        <a:spcAft>
          <a:spcPct val="0"/>
        </a:spcAft>
        <a:defRPr sz="4000">
          <a:solidFill>
            <a:schemeClr val="bg1"/>
          </a:solidFill>
          <a:latin typeface="TimesNewRomanPS" pitchFamily="18" charset="0"/>
        </a:defRPr>
      </a:lvl6pPr>
      <a:lvl7pPr marL="914400" algn="l" rtl="0" fontAlgn="base">
        <a:spcBef>
          <a:spcPct val="0"/>
        </a:spcBef>
        <a:spcAft>
          <a:spcPct val="0"/>
        </a:spcAft>
        <a:defRPr sz="4000">
          <a:solidFill>
            <a:schemeClr val="bg1"/>
          </a:solidFill>
          <a:latin typeface="TimesNewRomanPS" pitchFamily="18" charset="0"/>
        </a:defRPr>
      </a:lvl7pPr>
      <a:lvl8pPr marL="1371600" algn="l" rtl="0" fontAlgn="base">
        <a:spcBef>
          <a:spcPct val="0"/>
        </a:spcBef>
        <a:spcAft>
          <a:spcPct val="0"/>
        </a:spcAft>
        <a:defRPr sz="4000">
          <a:solidFill>
            <a:schemeClr val="bg1"/>
          </a:solidFill>
          <a:latin typeface="TimesNewRomanPS" pitchFamily="18" charset="0"/>
        </a:defRPr>
      </a:lvl8pPr>
      <a:lvl9pPr marL="1828800" algn="l" rtl="0" fontAlgn="base">
        <a:spcBef>
          <a:spcPct val="0"/>
        </a:spcBef>
        <a:spcAft>
          <a:spcPct val="0"/>
        </a:spcAft>
        <a:defRPr sz="4000">
          <a:solidFill>
            <a:schemeClr val="bg1"/>
          </a:solidFill>
          <a:latin typeface="TimesNewRomanP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notesSlide" Target="../notesSlides/notesSlide1.xml"/><Relationship Id="rId7" Type="http://schemas.openxmlformats.org/officeDocument/2006/relationships/slide" Target="slide106.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slide" Target="slide75.xml"/><Relationship Id="rId11" Type="http://schemas.openxmlformats.org/officeDocument/2006/relationships/hyperlink" Target="https://www.health.harvard.edu/a-through-c" TargetMode="External"/><Relationship Id="rId5" Type="http://schemas.openxmlformats.org/officeDocument/2006/relationships/slide" Target="slide67.xml"/><Relationship Id="rId10" Type="http://schemas.openxmlformats.org/officeDocument/2006/relationships/slide" Target="slide117.xml"/><Relationship Id="rId4" Type="http://schemas.openxmlformats.org/officeDocument/2006/relationships/slide" Target="slide52.xml"/><Relationship Id="rId9" Type="http://schemas.openxmlformats.org/officeDocument/2006/relationships/slide" Target="slide115.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98.png"/></Relationships>
</file>

<file path=ppt/slides/_rels/slide10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2.xml"/><Relationship Id="rId7" Type="http://schemas.openxmlformats.org/officeDocument/2006/relationships/slide" Target="slide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notesSlide" Target="../notesSlides/notesSlide67.xml"/><Relationship Id="rId9" Type="http://schemas.openxmlformats.org/officeDocument/2006/relationships/image" Target="../media/image99.png"/></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30.png"/></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01.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100.png"/></Relationships>
</file>

<file path=ppt/slides/_rels/slide10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03.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102.png"/></Relationships>
</file>

<file path=ppt/slides/_rels/slide10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30.png"/><Relationship Id="rId7" Type="http://schemas.openxmlformats.org/officeDocument/2006/relationships/image" Target="../media/image105.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104.png"/></Relationships>
</file>

<file path=ppt/slides/_rels/slide10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10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10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0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1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1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1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8" Type="http://schemas.openxmlformats.org/officeDocument/2006/relationships/hyperlink" Target="https://www.youtube.com/watch?app=desktop&amp;v=Rn6r_hFWP0Q" TargetMode="External"/><Relationship Id="rId3" Type="http://schemas.openxmlformats.org/officeDocument/2006/relationships/image" Target="../media/image107.png"/><Relationship Id="rId7" Type="http://schemas.openxmlformats.org/officeDocument/2006/relationships/hyperlink" Target="https://www.youtube.com/watch?v=rgSfpC1zCgQ" TargetMode="External"/><Relationship Id="rId2" Type="http://schemas.openxmlformats.org/officeDocument/2006/relationships/slide" Target="slide119.xml"/><Relationship Id="rId1" Type="http://schemas.openxmlformats.org/officeDocument/2006/relationships/slideLayout" Target="../slideLayouts/slideLayout2.xml"/><Relationship Id="rId6" Type="http://schemas.openxmlformats.org/officeDocument/2006/relationships/hyperlink" Target="https://www.youtube.com/watch?v=fIABkSYOiv4" TargetMode="External"/><Relationship Id="rId5" Type="http://schemas.openxmlformats.org/officeDocument/2006/relationships/image" Target="../media/image1.png"/><Relationship Id="rId4" Type="http://schemas.openxmlformats.org/officeDocument/2006/relationships/slide" Target="slide1.xml"/><Relationship Id="rId9" Type="http://schemas.openxmlformats.org/officeDocument/2006/relationships/hyperlink" Target="https://www.youtube.com/watch?v=5jY94y_nyNA" TargetMode="External"/></Relationships>
</file>

<file path=ppt/slides/_rels/slide1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youtube.com/watch?v=uVm91-NH5Ek"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3fiEszFPRE8" TargetMode="External"/><Relationship Id="rId7" Type="http://schemas.openxmlformats.org/officeDocument/2006/relationships/hyperlink" Target="https://www.youtube.com/watch?v=PDVq6KwtH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18" Type="http://schemas.openxmlformats.org/officeDocument/2006/relationships/slide" Target="slide60.xml"/><Relationship Id="rId26" Type="http://schemas.openxmlformats.org/officeDocument/2006/relationships/slide" Target="slide94.xml"/><Relationship Id="rId3" Type="http://schemas.openxmlformats.org/officeDocument/2006/relationships/notesSlide" Target="../notesSlides/notesSlide2.xml"/><Relationship Id="rId21" Type="http://schemas.openxmlformats.org/officeDocument/2006/relationships/slide" Target="slide79.xml"/><Relationship Id="rId7" Type="http://schemas.openxmlformats.org/officeDocument/2006/relationships/slide" Target="slide8.xml"/><Relationship Id="rId12" Type="http://schemas.openxmlformats.org/officeDocument/2006/relationships/slide" Target="slide21.xml"/><Relationship Id="rId17" Type="http://schemas.openxmlformats.org/officeDocument/2006/relationships/slide" Target="slide57.xml"/><Relationship Id="rId25" Type="http://schemas.openxmlformats.org/officeDocument/2006/relationships/slide" Target="slide86.xml"/><Relationship Id="rId2" Type="http://schemas.openxmlformats.org/officeDocument/2006/relationships/slideLayout" Target="../slideLayouts/slideLayout1.xml"/><Relationship Id="rId16" Type="http://schemas.openxmlformats.org/officeDocument/2006/relationships/slide" Target="slide34.xml"/><Relationship Id="rId20" Type="http://schemas.openxmlformats.org/officeDocument/2006/relationships/slide" Target="slide72.xml"/><Relationship Id="rId29" Type="http://schemas.openxmlformats.org/officeDocument/2006/relationships/slide" Target="slide97.xml"/><Relationship Id="rId1" Type="http://schemas.openxmlformats.org/officeDocument/2006/relationships/tags" Target="../tags/tag4.xml"/><Relationship Id="rId6" Type="http://schemas.openxmlformats.org/officeDocument/2006/relationships/slide" Target="slide7.xml"/><Relationship Id="rId11" Type="http://schemas.openxmlformats.org/officeDocument/2006/relationships/slide" Target="slide19.xml"/><Relationship Id="rId24" Type="http://schemas.openxmlformats.org/officeDocument/2006/relationships/slide" Target="slide85.xml"/><Relationship Id="rId5" Type="http://schemas.openxmlformats.org/officeDocument/2006/relationships/slide" Target="slide6.xml"/><Relationship Id="rId15" Type="http://schemas.openxmlformats.org/officeDocument/2006/relationships/slide" Target="slide31.xml"/><Relationship Id="rId23" Type="http://schemas.openxmlformats.org/officeDocument/2006/relationships/slide" Target="slide82.xml"/><Relationship Id="rId28" Type="http://schemas.openxmlformats.org/officeDocument/2006/relationships/slide" Target="slide96.xml"/><Relationship Id="rId10" Type="http://schemas.openxmlformats.org/officeDocument/2006/relationships/slide" Target="slide15.xml"/><Relationship Id="rId19" Type="http://schemas.openxmlformats.org/officeDocument/2006/relationships/slide" Target="slide70.xml"/><Relationship Id="rId31" Type="http://schemas.openxmlformats.org/officeDocument/2006/relationships/slide" Target="slide99.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30.xml"/><Relationship Id="rId22" Type="http://schemas.openxmlformats.org/officeDocument/2006/relationships/slide" Target="slide81.xml"/><Relationship Id="rId27" Type="http://schemas.openxmlformats.org/officeDocument/2006/relationships/slide" Target="slide95.xml"/><Relationship Id="rId30" Type="http://schemas.openxmlformats.org/officeDocument/2006/relationships/slide" Target="slide98.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medicalterminologyblog.com/medical-terminology-quizzes/" TargetMode="External"/><Relationship Id="rId4" Type="http://schemas.openxmlformats.org/officeDocument/2006/relationships/image" Target="../media/image31.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83.xml"/><Relationship Id="rId3" Type="http://schemas.openxmlformats.org/officeDocument/2006/relationships/notesSlide" Target="../notesSlides/notesSlide3.xml"/><Relationship Id="rId7" Type="http://schemas.openxmlformats.org/officeDocument/2006/relationships/slide" Target="slide40.xml"/><Relationship Id="rId12" Type="http://schemas.openxmlformats.org/officeDocument/2006/relationships/slide" Target="slide62.xml"/><Relationship Id="rId2" Type="http://schemas.openxmlformats.org/officeDocument/2006/relationships/slideLayout" Target="../slideLayouts/slideLayout1.xml"/><Relationship Id="rId16" Type="http://schemas.openxmlformats.org/officeDocument/2006/relationships/slide" Target="slide103.xml"/><Relationship Id="rId1" Type="http://schemas.openxmlformats.org/officeDocument/2006/relationships/tags" Target="../tags/tag5.xml"/><Relationship Id="rId6" Type="http://schemas.openxmlformats.org/officeDocument/2006/relationships/slide" Target="slide32.xml"/><Relationship Id="rId11" Type="http://schemas.openxmlformats.org/officeDocument/2006/relationships/slide" Target="slide50.xml"/><Relationship Id="rId5" Type="http://schemas.openxmlformats.org/officeDocument/2006/relationships/slide" Target="slide26.xml"/><Relationship Id="rId15" Type="http://schemas.openxmlformats.org/officeDocument/2006/relationships/slide" Target="slide101.xml"/><Relationship Id="rId10" Type="http://schemas.openxmlformats.org/officeDocument/2006/relationships/slide" Target="slide46.xml"/><Relationship Id="rId4" Type="http://schemas.openxmlformats.org/officeDocument/2006/relationships/slide" Target="slide24.xml"/><Relationship Id="rId9" Type="http://schemas.openxmlformats.org/officeDocument/2006/relationships/slide" Target="slide44.xml"/><Relationship Id="rId14" Type="http://schemas.openxmlformats.org/officeDocument/2006/relationships/slide" Target="slide87.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xml"/><Relationship Id="rId11" Type="http://schemas.openxmlformats.org/officeDocument/2006/relationships/hyperlink" Target="https://medicalterminologyblog.com/medical-terminology-quizzes/" TargetMode="External"/><Relationship Id="rId5" Type="http://schemas.openxmlformats.org/officeDocument/2006/relationships/diagramLayout" Target="../diagrams/layout3.xml"/><Relationship Id="rId10" Type="http://schemas.openxmlformats.org/officeDocument/2006/relationships/image" Target="../media/image2.jpeg"/><Relationship Id="rId4" Type="http://schemas.openxmlformats.org/officeDocument/2006/relationships/diagramData" Target="../diagrams/data3.xml"/><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8.png"/><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7.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54.png"/><Relationship Id="rId9"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2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tags" Target="../tags/tag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2.jpe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28.png"/><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28.png"/><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3.png"/><Relationship Id="rId5" Type="http://schemas.openxmlformats.org/officeDocument/2006/relationships/image" Target="../media/image1.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hyperlink" Target="https://apps.apple.com/us/app/medterm-scramble/id590745869?ign-mpt=uo%3D4" TargetMode="External"/><Relationship Id="rId7" Type="http://schemas.openxmlformats.org/officeDocument/2006/relationships/hyperlink" Target="https://medicalterminologyblog.com/breaking-down-medical-term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slide" Target="slide2.xml"/></Relationships>
</file>

<file path=ppt/slides/_rels/slide6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jpeg"/><Relationship Id="rId4" Type="http://schemas.openxmlformats.org/officeDocument/2006/relationships/diagramData" Target="../diagrams/data4.xml"/><Relationship Id="rId9"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5.xml"/><Relationship Id="rId11" Type="http://schemas.openxmlformats.org/officeDocument/2006/relationships/image" Target="../media/image67.png"/><Relationship Id="rId5" Type="http://schemas.openxmlformats.org/officeDocument/2006/relationships/diagramLayout" Target="../diagrams/layout5.xml"/><Relationship Id="rId10" Type="http://schemas.openxmlformats.org/officeDocument/2006/relationships/image" Target="../media/image1.png"/><Relationship Id="rId4" Type="http://schemas.openxmlformats.org/officeDocument/2006/relationships/diagramData" Target="../diagrams/data5.xml"/><Relationship Id="rId9"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28.png"/><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28.png"/><Relationship Id="rId4" Type="http://schemas.openxmlformats.org/officeDocument/2006/relationships/slide" Target="slide3.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watch?v=78Rp1mcEsco"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iLiNhqk80tU" TargetMode="External"/><Relationship Id="rId5" Type="http://schemas.openxmlformats.org/officeDocument/2006/relationships/image" Target="../media/image1.png"/><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jpe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0.jpeg"/><Relationship Id="rId5" Type="http://schemas.openxmlformats.org/officeDocument/2006/relationships/image" Target="../media/image1.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2.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jpeg"/><Relationship Id="rId4" Type="http://schemas.openxmlformats.org/officeDocument/2006/relationships/diagramData" Target="../diagrams/data6.xml"/><Relationship Id="rId9" Type="http://schemas.openxmlformats.org/officeDocument/2006/relationships/slide" Target="slide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1.png"/><Relationship Id="rId5" Type="http://schemas.openxmlformats.org/officeDocument/2006/relationships/image" Target="../media/image1.png"/><Relationship Id="rId4"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2.png"/><Relationship Id="rId5" Type="http://schemas.openxmlformats.org/officeDocument/2006/relationships/image" Target="../media/image1.png"/><Relationship Id="rId4" Type="http://schemas.openxmlformats.org/officeDocument/2006/relationships/slide" Target="slide2.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1.xml"/><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5.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2.jpeg"/><Relationship Id="rId4" Type="http://schemas.openxmlformats.org/officeDocument/2006/relationships/diagramData" Target="../diagrams/data7.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H0QRsBxKZM4" TargetMode="External"/><Relationship Id="rId5" Type="http://schemas.openxmlformats.org/officeDocument/2006/relationships/image" Target="../media/image1.png"/><Relationship Id="rId4" Type="http://schemas.openxmlformats.org/officeDocument/2006/relationships/slide" Target="slide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73.png"/><Relationship Id="rId5" Type="http://schemas.openxmlformats.org/officeDocument/2006/relationships/image" Target="../media/image1.png"/><Relationship Id="rId4" Type="http://schemas.openxmlformats.org/officeDocument/2006/relationships/slide" Target="slide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74.jpeg"/><Relationship Id="rId5" Type="http://schemas.openxmlformats.org/officeDocument/2006/relationships/image" Target="../media/image1.png"/><Relationship Id="rId4" Type="http://schemas.openxmlformats.org/officeDocument/2006/relationships/slide" Target="slide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75.jpeg"/><Relationship Id="rId5" Type="http://schemas.openxmlformats.org/officeDocument/2006/relationships/image" Target="../media/image1.png"/><Relationship Id="rId4" Type="http://schemas.openxmlformats.org/officeDocument/2006/relationships/slide" Target="slide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76.png"/><Relationship Id="rId5" Type="http://schemas.openxmlformats.org/officeDocument/2006/relationships/image" Target="../media/image1.png"/><Relationship Id="rId4" Type="http://schemas.openxmlformats.org/officeDocument/2006/relationships/slide" Target="slide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78.png"/><Relationship Id="rId5" Type="http://schemas.openxmlformats.org/officeDocument/2006/relationships/image" Target="../media/image1.png"/><Relationship Id="rId4" Type="http://schemas.openxmlformats.org/officeDocument/2006/relationships/slide" Target="slide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79.png"/></Relationships>
</file>

<file path=ppt/slides/_rels/slide8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81.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80.png"/></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83.png"/></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85.png"/></Relationships>
</file>

<file path=ppt/slides/_rels/slide9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87.pn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slide" Target="slide3.xml"/><Relationship Id="rId4" Type="http://schemas.openxmlformats.org/officeDocument/2006/relationships/image" Target="../media/image86.png"/></Relationships>
</file>

<file path=ppt/slides/_rels/slide9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87.png"/><Relationship Id="rId5" Type="http://schemas.openxmlformats.org/officeDocument/2006/relationships/image" Target="../media/image28.png"/><Relationship Id="rId4" Type="http://schemas.openxmlformats.org/officeDocument/2006/relationships/slide" Target="slide3.xml"/></Relationships>
</file>

<file path=ppt/slides/_rels/slide9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60.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2.jpeg"/><Relationship Id="rId4" Type="http://schemas.openxmlformats.org/officeDocument/2006/relationships/diagramData" Target="../diagrams/data8.xml"/><Relationship Id="rId9" Type="http://schemas.openxmlformats.org/officeDocument/2006/relationships/slide" Target="slide2.xml"/></Relationships>
</file>

<file path=ppt/slides/_rels/slide9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61.xml"/><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89.png"/></Relationships>
</file>

<file path=ppt/slides/_rels/slide9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62.xml"/><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95.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96.jpeg"/><Relationship Id="rId5" Type="http://schemas.openxmlformats.org/officeDocument/2006/relationships/image" Target="../media/image1.png"/><Relationship Id="rId4" Type="http://schemas.openxmlformats.org/officeDocument/2006/relationships/slide" Target="slide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97.jpeg"/><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lumMod val="20000"/>
                <a:lumOff val="80000"/>
              </a:schemeClr>
            </a:gs>
            <a:gs pos="100000">
              <a:srgbClr val="FFFFFF"/>
            </a:gs>
          </a:gsLst>
          <a:lin ang="5400000" scaled="1"/>
        </a:gra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67B4D1-CD25-5868-49D5-C9F9F5253E5B}"/>
              </a:ext>
            </a:extLst>
          </p:cNvPr>
          <p:cNvSpPr>
            <a:spLocks noGrp="1"/>
          </p:cNvSpPr>
          <p:nvPr>
            <p:ph type="subTitle" idx="1"/>
          </p:nvPr>
        </p:nvSpPr>
        <p:spPr>
          <a:xfrm>
            <a:off x="196850" y="823686"/>
            <a:ext cx="11798300" cy="1251857"/>
          </a:xfrm>
        </p:spPr>
        <p:txBody>
          <a:bodyPr/>
          <a:lstStyle/>
          <a:p>
            <a:pPr eaLnBrk="1" hangingPunct="1">
              <a:spcBef>
                <a:spcPts val="0"/>
              </a:spcBef>
              <a:defRPr/>
            </a:pPr>
            <a:r>
              <a:rPr lang="en-US" dirty="0"/>
              <a:t>Interpret and Apply Medical Terminology Appropriately</a:t>
            </a:r>
            <a:endParaRPr lang="en-US" spc="-100" dirty="0"/>
          </a:p>
        </p:txBody>
      </p:sp>
      <p:sp>
        <p:nvSpPr>
          <p:cNvPr id="4" name="TextBox 3">
            <a:extLst>
              <a:ext uri="{FF2B5EF4-FFF2-40B4-BE49-F238E27FC236}">
                <a16:creationId xmlns:a16="http://schemas.microsoft.com/office/drawing/2014/main" id="{215439F5-077C-8670-88EF-5CA870DD7640}"/>
              </a:ext>
            </a:extLst>
          </p:cNvPr>
          <p:cNvSpPr txBox="1"/>
          <p:nvPr/>
        </p:nvSpPr>
        <p:spPr>
          <a:xfrm>
            <a:off x="1300744" y="3429000"/>
            <a:ext cx="2873828" cy="1200329"/>
          </a:xfrm>
          <a:prstGeom prst="rect">
            <a:avLst/>
          </a:prstGeom>
          <a:noFill/>
        </p:spPr>
        <p:txBody>
          <a:bodyPr wrap="square" rtlCol="0">
            <a:spAutoFit/>
          </a:bodyPr>
          <a:lstStyle/>
          <a:p>
            <a:r>
              <a:rPr lang="en-US" dirty="0">
                <a:hlinkClick r:id="rId4" action="ppaction://hlinksldjump"/>
              </a:rPr>
              <a:t>Learning Check Point 1</a:t>
            </a:r>
            <a:endParaRPr lang="en-US" dirty="0"/>
          </a:p>
          <a:p>
            <a:r>
              <a:rPr lang="en-US" dirty="0">
                <a:hlinkClick r:id="rId5" action="ppaction://hlinksldjump"/>
              </a:rPr>
              <a:t>Learning Check Point 2</a:t>
            </a:r>
            <a:endParaRPr lang="en-US" dirty="0"/>
          </a:p>
          <a:p>
            <a:r>
              <a:rPr lang="en-US" dirty="0">
                <a:hlinkClick r:id="rId6" action="ppaction://hlinksldjump"/>
              </a:rPr>
              <a:t>Learning Check Point 3</a:t>
            </a:r>
            <a:endParaRPr lang="en-US" dirty="0"/>
          </a:p>
          <a:p>
            <a:r>
              <a:rPr lang="en-US" dirty="0">
                <a:hlinkClick r:id="rId7" action="ppaction://hlinksldjump"/>
              </a:rPr>
              <a:t>Learning Check Point 4</a:t>
            </a:r>
            <a:endParaRPr lang="en-AU" dirty="0"/>
          </a:p>
        </p:txBody>
      </p:sp>
      <p:sp>
        <p:nvSpPr>
          <p:cNvPr id="3" name="TextBox 2">
            <a:extLst>
              <a:ext uri="{FF2B5EF4-FFF2-40B4-BE49-F238E27FC236}">
                <a16:creationId xmlns:a16="http://schemas.microsoft.com/office/drawing/2014/main" id="{F1E605CC-E727-CD34-7443-C4A4E6D7EABA}"/>
              </a:ext>
            </a:extLst>
          </p:cNvPr>
          <p:cNvSpPr txBox="1"/>
          <p:nvPr/>
        </p:nvSpPr>
        <p:spPr>
          <a:xfrm>
            <a:off x="5307759" y="3429000"/>
            <a:ext cx="6687391" cy="1200329"/>
          </a:xfrm>
          <a:prstGeom prst="rect">
            <a:avLst/>
          </a:prstGeom>
          <a:noFill/>
        </p:spPr>
        <p:txBody>
          <a:bodyPr wrap="square" rtlCol="0">
            <a:spAutoFit/>
          </a:bodyPr>
          <a:lstStyle/>
          <a:p>
            <a:r>
              <a:rPr lang="en-US" dirty="0"/>
              <a:t>For this unit, you will be assessed on the following:</a:t>
            </a:r>
          </a:p>
          <a:p>
            <a:r>
              <a:rPr lang="en-US" dirty="0">
                <a:hlinkClick r:id="rId8" action="ppaction://hlinksldjump"/>
              </a:rPr>
              <a:t>Assessment 1 Questions and Answers</a:t>
            </a:r>
            <a:endParaRPr lang="en-US" dirty="0"/>
          </a:p>
          <a:p>
            <a:r>
              <a:rPr lang="en-US" dirty="0">
                <a:hlinkClick r:id="rId9" action="ppaction://hlinksldjump"/>
              </a:rPr>
              <a:t>Assessment 2 Project</a:t>
            </a:r>
            <a:endParaRPr lang="en-US" dirty="0"/>
          </a:p>
          <a:p>
            <a:r>
              <a:rPr lang="en-US" dirty="0">
                <a:hlinkClick r:id="rId10" action="ppaction://hlinksldjump"/>
              </a:rPr>
              <a:t>Assessment 3 Observation</a:t>
            </a:r>
            <a:endParaRPr lang="en-US" dirty="0"/>
          </a:p>
        </p:txBody>
      </p:sp>
      <p:sp>
        <p:nvSpPr>
          <p:cNvPr id="6" name="TextBox 5">
            <a:extLst>
              <a:ext uri="{FF2B5EF4-FFF2-40B4-BE49-F238E27FC236}">
                <a16:creationId xmlns:a16="http://schemas.microsoft.com/office/drawing/2014/main" id="{29277297-7E86-6806-747D-8AF529A521AF}"/>
              </a:ext>
            </a:extLst>
          </p:cNvPr>
          <p:cNvSpPr txBox="1"/>
          <p:nvPr/>
        </p:nvSpPr>
        <p:spPr>
          <a:xfrm>
            <a:off x="2848428" y="2812534"/>
            <a:ext cx="6687391" cy="369332"/>
          </a:xfrm>
          <a:prstGeom prst="rect">
            <a:avLst/>
          </a:prstGeom>
          <a:noFill/>
        </p:spPr>
        <p:txBody>
          <a:bodyPr wrap="square">
            <a:spAutoFit/>
          </a:bodyPr>
          <a:lstStyle/>
          <a:p>
            <a:r>
              <a:rPr lang="en-AU" sz="1800" b="1" dirty="0">
                <a:effectLst/>
                <a:latin typeface="Calibri" panose="020F0502020204030204" pitchFamily="34" charset="0"/>
                <a:ea typeface="Calibri" panose="020F0502020204030204" pitchFamily="34" charset="0"/>
                <a:cs typeface="Times New Roman" panose="02020603050405020304" pitchFamily="18" charset="0"/>
              </a:rPr>
              <a:t>Health terminology dictionary</a:t>
            </a:r>
            <a:r>
              <a:rPr lang="en-AU" sz="1800" dirty="0">
                <a:effectLst/>
                <a:latin typeface="Calibri" panose="020F0502020204030204" pitchFamily="34" charset="0"/>
                <a:ea typeface="Calibri" panose="020F0502020204030204" pitchFamily="34" charset="0"/>
                <a:cs typeface="Times New Roman" panose="02020603050405020304" pitchFamily="18" charset="0"/>
              </a:rPr>
              <a:t>-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Medical Dictionary of Health</a:t>
            </a:r>
            <a:endParaRPr lang="en-AU" dirty="0"/>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2FCB-4E69-1E3E-CCE0-D4E4CBC27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017DE-5142-70C2-1E59-FFDE9C1183E0}"/>
              </a:ext>
            </a:extLst>
          </p:cNvPr>
          <p:cNvSpPr>
            <a:spLocks noGrp="1"/>
          </p:cNvSpPr>
          <p:nvPr>
            <p:ph type="title"/>
          </p:nvPr>
        </p:nvSpPr>
        <p:spPr/>
        <p:txBody>
          <a:bodyPr/>
          <a:lstStyle/>
          <a:p>
            <a:r>
              <a:rPr lang="en-US" dirty="0"/>
              <a:t>Word roots of the body</a:t>
            </a:r>
            <a:endParaRPr lang="en-AU" dirty="0"/>
          </a:p>
        </p:txBody>
      </p:sp>
      <p:sp>
        <p:nvSpPr>
          <p:cNvPr id="4" name="Slide Number Placeholder 3">
            <a:extLst>
              <a:ext uri="{FF2B5EF4-FFF2-40B4-BE49-F238E27FC236}">
                <a16:creationId xmlns:a16="http://schemas.microsoft.com/office/drawing/2014/main" id="{2E2BABE3-970D-6EB2-6816-84F0D5FF9161}"/>
              </a:ext>
            </a:extLst>
          </p:cNvPr>
          <p:cNvSpPr>
            <a:spLocks noGrp="1"/>
          </p:cNvSpPr>
          <p:nvPr>
            <p:ph type="sldNum" sz="quarter" idx="10"/>
          </p:nvPr>
        </p:nvSpPr>
        <p:spPr/>
        <p:txBody>
          <a:bodyPr/>
          <a:lstStyle/>
          <a:p>
            <a:fld id="{64EB2DB3-A5DC-4BC2-A05A-23509E293FB0}" type="slidenum">
              <a:rPr lang="en-US" altLang="en-US" smtClean="0"/>
              <a:pPr/>
              <a:t>10</a:t>
            </a:fld>
            <a:endParaRPr lang="en-US" altLang="en-US"/>
          </a:p>
        </p:txBody>
      </p:sp>
      <p:sp>
        <p:nvSpPr>
          <p:cNvPr id="8" name="TextBox 7">
            <a:extLst>
              <a:ext uri="{FF2B5EF4-FFF2-40B4-BE49-F238E27FC236}">
                <a16:creationId xmlns:a16="http://schemas.microsoft.com/office/drawing/2014/main" id="{A5E26B7E-5D95-EBA4-99E9-B8D83ECA3FB1}"/>
              </a:ext>
            </a:extLst>
          </p:cNvPr>
          <p:cNvSpPr txBox="1"/>
          <p:nvPr/>
        </p:nvSpPr>
        <p:spPr>
          <a:xfrm>
            <a:off x="9338128" y="4151561"/>
            <a:ext cx="2354943" cy="369332"/>
          </a:xfrm>
          <a:prstGeom prst="rect">
            <a:avLst/>
          </a:prstGeom>
          <a:noFill/>
        </p:spPr>
        <p:txBody>
          <a:bodyPr wrap="square">
            <a:spAutoFit/>
          </a:bodyPr>
          <a:lstStyle/>
          <a:p>
            <a:r>
              <a:rPr lang="en-AU" b="1" dirty="0">
                <a:solidFill>
                  <a:schemeClr val="tx2"/>
                </a:solidFill>
              </a:rPr>
              <a:t>Interior word roots</a:t>
            </a:r>
          </a:p>
        </p:txBody>
      </p:sp>
      <p:pic>
        <p:nvPicPr>
          <p:cNvPr id="9" name="Picture 8">
            <a:extLst>
              <a:ext uri="{FF2B5EF4-FFF2-40B4-BE49-F238E27FC236}">
                <a16:creationId xmlns:a16="http://schemas.microsoft.com/office/drawing/2014/main" id="{76E824D9-9233-A29F-FC04-4C356CA8DBB8}"/>
              </a:ext>
            </a:extLst>
          </p:cNvPr>
          <p:cNvPicPr>
            <a:picLocks noChangeAspect="1"/>
          </p:cNvPicPr>
          <p:nvPr/>
        </p:nvPicPr>
        <p:blipFill>
          <a:blip r:embed="rId2"/>
          <a:stretch>
            <a:fillRect/>
          </a:stretch>
        </p:blipFill>
        <p:spPr>
          <a:xfrm>
            <a:off x="29151" y="1738007"/>
            <a:ext cx="9381077" cy="5119993"/>
          </a:xfrm>
          <a:prstGeom prst="rect">
            <a:avLst/>
          </a:prstGeom>
        </p:spPr>
      </p:pic>
      <p:pic>
        <p:nvPicPr>
          <p:cNvPr id="11" name="Picture 2" descr="Return Church">
            <a:hlinkClick r:id="rId3" action="ppaction://hlinksldjump"/>
            <a:extLst>
              <a:ext uri="{FF2B5EF4-FFF2-40B4-BE49-F238E27FC236}">
                <a16:creationId xmlns:a16="http://schemas.microsoft.com/office/drawing/2014/main" id="{E353E2EA-34D2-1FC3-F52B-382DF76DB0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04839"/>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28B2-EAE2-F307-F054-DBDF1A75315E}"/>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78127311-B10C-1AA2-F567-EFC52D413297}"/>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BD2081F0-B353-A95D-75C1-21B26B619ADD}"/>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100</a:t>
            </a:fld>
            <a:endParaRPr lang="en-US" altLang="en-US">
              <a:solidFill>
                <a:srgbClr val="1D528D"/>
              </a:solidFill>
            </a:endParaRPr>
          </a:p>
        </p:txBody>
      </p:sp>
      <p:sp>
        <p:nvSpPr>
          <p:cNvPr id="3" name="TextBox 2">
            <a:extLst>
              <a:ext uri="{FF2B5EF4-FFF2-40B4-BE49-F238E27FC236}">
                <a16:creationId xmlns:a16="http://schemas.microsoft.com/office/drawing/2014/main" id="{61076BD3-D006-F559-4E4E-48A12A0E34F7}"/>
              </a:ext>
            </a:extLst>
          </p:cNvPr>
          <p:cNvSpPr txBox="1"/>
          <p:nvPr/>
        </p:nvSpPr>
        <p:spPr>
          <a:xfrm>
            <a:off x="139485" y="1735810"/>
            <a:ext cx="11778712" cy="707886"/>
          </a:xfrm>
          <a:prstGeom prst="rect">
            <a:avLst/>
          </a:prstGeom>
          <a:noFill/>
        </p:spPr>
        <p:txBody>
          <a:bodyPr wrap="square" rtlCol="0">
            <a:spAutoFit/>
          </a:bodyPr>
          <a:lstStyle/>
          <a:p>
            <a:pPr algn="ctr"/>
            <a:r>
              <a:rPr lang="en-US" sz="2000" b="1" dirty="0">
                <a:solidFill>
                  <a:schemeClr val="tx2"/>
                </a:solidFill>
              </a:rPr>
              <a:t>Pronouncing medical words and phonetic spelling</a:t>
            </a:r>
          </a:p>
          <a:p>
            <a:r>
              <a:rPr lang="en-US" sz="2000" dirty="0">
                <a:solidFill>
                  <a:schemeClr val="tx2"/>
                </a:solidFill>
              </a:rPr>
              <a:t>Many words are pronounced as they are spelt, but there are exceptions.</a:t>
            </a:r>
            <a:endParaRPr lang="en-AU" sz="2000" dirty="0">
              <a:solidFill>
                <a:schemeClr val="tx2"/>
              </a:solidFill>
            </a:endParaRPr>
          </a:p>
        </p:txBody>
      </p:sp>
      <p:pic>
        <p:nvPicPr>
          <p:cNvPr id="4" name="Picture 3">
            <a:extLst>
              <a:ext uri="{FF2B5EF4-FFF2-40B4-BE49-F238E27FC236}">
                <a16:creationId xmlns:a16="http://schemas.microsoft.com/office/drawing/2014/main" id="{E062892E-62FF-00D2-52CD-CCE00D135605}"/>
              </a:ext>
            </a:extLst>
          </p:cNvPr>
          <p:cNvPicPr>
            <a:picLocks noChangeAspect="1"/>
          </p:cNvPicPr>
          <p:nvPr/>
        </p:nvPicPr>
        <p:blipFill>
          <a:blip r:embed="rId4"/>
          <a:stretch>
            <a:fillRect/>
          </a:stretch>
        </p:blipFill>
        <p:spPr>
          <a:xfrm>
            <a:off x="233565" y="2549128"/>
            <a:ext cx="11743666" cy="3448716"/>
          </a:xfrm>
          <a:prstGeom prst="rect">
            <a:avLst/>
          </a:prstGeom>
        </p:spPr>
      </p:pic>
      <p:pic>
        <p:nvPicPr>
          <p:cNvPr id="5" name="Picture 2" descr="Return Church">
            <a:hlinkClick r:id="rId5" action="ppaction://hlinksldjump"/>
            <a:extLst>
              <a:ext uri="{FF2B5EF4-FFF2-40B4-BE49-F238E27FC236}">
                <a16:creationId xmlns:a16="http://schemas.microsoft.com/office/drawing/2014/main" id="{FD5F4E5F-4052-7D5F-9428-8887AE8C0DE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0412558"/>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524000" y="1274536"/>
            <a:ext cx="11176000" cy="443198"/>
          </a:xfrm>
        </p:spPr>
        <p:txBody>
          <a:bodyPr/>
          <a:lstStyle/>
          <a:p>
            <a:r>
              <a:rPr lang="en-US" sz="3200" dirty="0"/>
              <a:t>12. Medical terminology</a:t>
            </a: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0" y="1698487"/>
            <a:ext cx="12192000" cy="1339090"/>
          </a:xfrm>
        </p:spPr>
        <p:txBody>
          <a:bodyPr/>
          <a:lstStyle/>
          <a:p>
            <a:pPr marL="0" indent="0">
              <a:buNone/>
            </a:pPr>
            <a:r>
              <a:rPr lang="en-US" sz="2000" dirty="0">
                <a:solidFill>
                  <a:schemeClr val="tx2"/>
                </a:solidFill>
              </a:rPr>
              <a:t>Spelling certain medical terms can sometimes be difficult, however it will become easier when you practice. You will need to listen to the medical terms read aloud by your teacher. You will then have to correctly spell the word in the table provided below. At the end of the spelling bee your teacher will share the correct answers with you. If you have spelt the word correctly place a tick in the column that says ‘correct spelling’. If you have spelt the word incorrectly write the correct spelling in the ‘correct spelling’ column.</a:t>
            </a:r>
            <a:endParaRPr lang="en-AU" sz="2000" dirty="0">
              <a:solidFill>
                <a:schemeClr val="tx2"/>
              </a:solidFill>
            </a:endParaRPr>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9109D58-D87D-EA9D-2E99-602F8D12A4A6}"/>
              </a:ext>
            </a:extLst>
          </p:cNvPr>
          <p:cNvPicPr>
            <a:picLocks noChangeAspect="1"/>
          </p:cNvPicPr>
          <p:nvPr/>
        </p:nvPicPr>
        <p:blipFill>
          <a:blip r:embed="rId6"/>
          <a:stretch>
            <a:fillRect/>
          </a:stretch>
        </p:blipFill>
        <p:spPr>
          <a:xfrm>
            <a:off x="5021941" y="5866976"/>
            <a:ext cx="2148115" cy="783585"/>
          </a:xfrm>
          <a:prstGeom prst="rect">
            <a:avLst/>
          </a:prstGeom>
        </p:spPr>
      </p:pic>
      <p:graphicFrame>
        <p:nvGraphicFramePr>
          <p:cNvPr id="17" name="Table 16">
            <a:extLst>
              <a:ext uri="{FF2B5EF4-FFF2-40B4-BE49-F238E27FC236}">
                <a16:creationId xmlns:a16="http://schemas.microsoft.com/office/drawing/2014/main" id="{86DF517F-8F0C-4356-C7C0-314CFD1E8B9D}"/>
              </a:ext>
            </a:extLst>
          </p:cNvPr>
          <p:cNvGraphicFramePr>
            <a:graphicFrameLocks noGrp="1"/>
          </p:cNvGraphicFramePr>
          <p:nvPr>
            <p:extLst>
              <p:ext uri="{D42A27DB-BD31-4B8C-83A1-F6EECF244321}">
                <p14:modId xmlns:p14="http://schemas.microsoft.com/office/powerpoint/2010/main" val="2841768199"/>
              </p:ext>
            </p:extLst>
          </p:nvPr>
        </p:nvGraphicFramePr>
        <p:xfrm>
          <a:off x="1818468" y="3037577"/>
          <a:ext cx="8127999" cy="3708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29526515"/>
                    </a:ext>
                  </a:extLst>
                </a:gridCol>
                <a:gridCol w="2709333">
                  <a:extLst>
                    <a:ext uri="{9D8B030D-6E8A-4147-A177-3AD203B41FA5}">
                      <a16:colId xmlns:a16="http://schemas.microsoft.com/office/drawing/2014/main" val="2939097536"/>
                    </a:ext>
                  </a:extLst>
                </a:gridCol>
                <a:gridCol w="2709333">
                  <a:extLst>
                    <a:ext uri="{9D8B030D-6E8A-4147-A177-3AD203B41FA5}">
                      <a16:colId xmlns:a16="http://schemas.microsoft.com/office/drawing/2014/main" val="1422379934"/>
                    </a:ext>
                  </a:extLst>
                </a:gridCol>
              </a:tblGrid>
              <a:tr h="370840">
                <a:tc>
                  <a:txBody>
                    <a:bodyPr/>
                    <a:lstStyle/>
                    <a:p>
                      <a:r>
                        <a:rPr lang="en-US" dirty="0"/>
                        <a:t>Number</a:t>
                      </a:r>
                      <a:endParaRPr lang="en-AU" dirty="0"/>
                    </a:p>
                  </a:txBody>
                  <a:tcPr/>
                </a:tc>
                <a:tc>
                  <a:txBody>
                    <a:bodyPr/>
                    <a:lstStyle/>
                    <a:p>
                      <a:r>
                        <a:rPr lang="en-AU" dirty="0"/>
                        <a:t>Word</a:t>
                      </a:r>
                    </a:p>
                  </a:txBody>
                  <a:tcPr/>
                </a:tc>
                <a:tc>
                  <a:txBody>
                    <a:bodyPr/>
                    <a:lstStyle/>
                    <a:p>
                      <a:r>
                        <a:rPr lang="en-AU" dirty="0"/>
                        <a:t>Correct spelling </a:t>
                      </a:r>
                    </a:p>
                  </a:txBody>
                  <a:tcPr/>
                </a:tc>
                <a:extLst>
                  <a:ext uri="{0D108BD9-81ED-4DB2-BD59-A6C34878D82A}">
                    <a16:rowId xmlns:a16="http://schemas.microsoft.com/office/drawing/2014/main" val="4209759387"/>
                  </a:ext>
                </a:extLst>
              </a:tr>
              <a:tr h="370840">
                <a:tc>
                  <a:txBody>
                    <a:bodyPr/>
                    <a:lstStyle/>
                    <a:p>
                      <a:r>
                        <a:rPr lang="en-US" dirty="0"/>
                        <a:t>1</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703778498"/>
                  </a:ext>
                </a:extLst>
              </a:tr>
              <a:tr h="370840">
                <a:tc>
                  <a:txBody>
                    <a:bodyPr/>
                    <a:lstStyle/>
                    <a:p>
                      <a:r>
                        <a:rPr lang="en-US" dirty="0"/>
                        <a:t>2</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2907836333"/>
                  </a:ext>
                </a:extLst>
              </a:tr>
              <a:tr h="370840">
                <a:tc>
                  <a:txBody>
                    <a:bodyPr/>
                    <a:lstStyle/>
                    <a:p>
                      <a:r>
                        <a:rPr lang="en-US" dirty="0"/>
                        <a:t>3</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685341407"/>
                  </a:ext>
                </a:extLst>
              </a:tr>
              <a:tr h="370840">
                <a:tc>
                  <a:txBody>
                    <a:bodyPr/>
                    <a:lstStyle/>
                    <a:p>
                      <a:r>
                        <a:rPr lang="en-US" dirty="0"/>
                        <a:t>4</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543557150"/>
                  </a:ext>
                </a:extLst>
              </a:tr>
              <a:tr h="370840">
                <a:tc>
                  <a:txBody>
                    <a:bodyPr/>
                    <a:lstStyle/>
                    <a:p>
                      <a:r>
                        <a:rPr lang="en-US" dirty="0"/>
                        <a:t>5</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3407698807"/>
                  </a:ext>
                </a:extLst>
              </a:tr>
              <a:tr h="370840">
                <a:tc>
                  <a:txBody>
                    <a:bodyPr/>
                    <a:lstStyle/>
                    <a:p>
                      <a:r>
                        <a:rPr lang="en-US" dirty="0"/>
                        <a:t>6</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2477904307"/>
                  </a:ext>
                </a:extLst>
              </a:tr>
              <a:tr h="370840">
                <a:tc>
                  <a:txBody>
                    <a:bodyPr/>
                    <a:lstStyle/>
                    <a:p>
                      <a:r>
                        <a:rPr lang="en-US" dirty="0"/>
                        <a:t>7</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555781127"/>
                  </a:ext>
                </a:extLst>
              </a:tr>
              <a:tr h="370840">
                <a:tc>
                  <a:txBody>
                    <a:bodyPr/>
                    <a:lstStyle/>
                    <a:p>
                      <a:r>
                        <a:rPr lang="en-US" dirty="0"/>
                        <a:t>8</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3703239106"/>
                  </a:ext>
                </a:extLst>
              </a:tr>
              <a:tr h="370840">
                <a:tc>
                  <a:txBody>
                    <a:bodyPr/>
                    <a:lstStyle/>
                    <a:p>
                      <a:r>
                        <a:rPr lang="en-US" dirty="0"/>
                        <a:t>9</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3737875641"/>
                  </a:ext>
                </a:extLst>
              </a:tr>
            </a:tbl>
          </a:graphicData>
        </a:graphic>
      </p:graphicFrame>
      <p:pic>
        <p:nvPicPr>
          <p:cNvPr id="18" name="Picture 2" descr="return&quot; Icon - Download for free – Iconduck">
            <a:hlinkClick r:id="rId7" action="ppaction://hlinksldjump"/>
            <a:extLst>
              <a:ext uri="{FF2B5EF4-FFF2-40B4-BE49-F238E27FC236}">
                <a16:creationId xmlns:a16="http://schemas.microsoft.com/office/drawing/2014/main" id="{66017322-76F4-2009-6C26-8A276CAFB37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80245361-362F-D351-FE0A-DEB154C502A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7438" y="4177668"/>
            <a:ext cx="609600" cy="609600"/>
          </a:xfrm>
          <a:prstGeom prst="rect">
            <a:avLst/>
          </a:prstGeom>
        </p:spPr>
      </p:pic>
    </p:spTree>
    <p:extLst>
      <p:ext uri="{BB962C8B-B14F-4D97-AF65-F5344CB8AC3E}">
        <p14:creationId xmlns:p14="http://schemas.microsoft.com/office/powerpoint/2010/main" val="40005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3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3493-11FB-80E7-A56E-05F2D1D0A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40153-E885-CAA3-268B-96D0DEAC290F}"/>
              </a:ext>
            </a:extLst>
          </p:cNvPr>
          <p:cNvSpPr>
            <a:spLocks noGrp="1"/>
          </p:cNvSpPr>
          <p:nvPr>
            <p:ph type="title"/>
          </p:nvPr>
        </p:nvSpPr>
        <p:spPr>
          <a:xfrm>
            <a:off x="1524000" y="1274536"/>
            <a:ext cx="11176000" cy="443198"/>
          </a:xfrm>
        </p:spPr>
        <p:txBody>
          <a:bodyPr/>
          <a:lstStyle/>
          <a:p>
            <a:r>
              <a:rPr lang="en-US" sz="3200" dirty="0"/>
              <a:t>12. Medical terminology</a:t>
            </a:r>
            <a:br>
              <a:rPr lang="en-US" sz="3200" dirty="0"/>
            </a:br>
            <a:br>
              <a:rPr lang="en-AU" sz="3200" dirty="0"/>
            </a:br>
            <a:endParaRPr lang="en-AU" sz="3200" dirty="0"/>
          </a:p>
        </p:txBody>
      </p:sp>
      <p:pic>
        <p:nvPicPr>
          <p:cNvPr id="5" name="Picture 2" descr="Activities - Keep Active">
            <a:extLst>
              <a:ext uri="{FF2B5EF4-FFF2-40B4-BE49-F238E27FC236}">
                <a16:creationId xmlns:a16="http://schemas.microsoft.com/office/drawing/2014/main" id="{671494D3-9768-0DBE-8186-F8E2958D0A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A9E3BE4-5D8B-7A56-3A3A-29A98DDCF052}"/>
              </a:ext>
            </a:extLst>
          </p:cNvPr>
          <p:cNvPicPr>
            <a:picLocks noChangeAspect="1"/>
          </p:cNvPicPr>
          <p:nvPr/>
        </p:nvPicPr>
        <p:blipFill>
          <a:blip r:embed="rId4"/>
          <a:stretch>
            <a:fillRect/>
          </a:stretch>
        </p:blipFill>
        <p:spPr>
          <a:xfrm>
            <a:off x="5021941" y="5866976"/>
            <a:ext cx="2148115" cy="783585"/>
          </a:xfrm>
          <a:prstGeom prst="rect">
            <a:avLst/>
          </a:prstGeom>
        </p:spPr>
      </p:pic>
      <p:graphicFrame>
        <p:nvGraphicFramePr>
          <p:cNvPr id="17" name="Table 16">
            <a:extLst>
              <a:ext uri="{FF2B5EF4-FFF2-40B4-BE49-F238E27FC236}">
                <a16:creationId xmlns:a16="http://schemas.microsoft.com/office/drawing/2014/main" id="{653CBCFF-5683-D395-BEA7-41DDC4F4B05A}"/>
              </a:ext>
            </a:extLst>
          </p:cNvPr>
          <p:cNvGraphicFramePr>
            <a:graphicFrameLocks noGrp="1"/>
          </p:cNvGraphicFramePr>
          <p:nvPr>
            <p:extLst>
              <p:ext uri="{D42A27DB-BD31-4B8C-83A1-F6EECF244321}">
                <p14:modId xmlns:p14="http://schemas.microsoft.com/office/powerpoint/2010/main" val="3276333704"/>
              </p:ext>
            </p:extLst>
          </p:nvPr>
        </p:nvGraphicFramePr>
        <p:xfrm>
          <a:off x="1787471" y="1816239"/>
          <a:ext cx="8127999" cy="4450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29526515"/>
                    </a:ext>
                  </a:extLst>
                </a:gridCol>
                <a:gridCol w="2709333">
                  <a:extLst>
                    <a:ext uri="{9D8B030D-6E8A-4147-A177-3AD203B41FA5}">
                      <a16:colId xmlns:a16="http://schemas.microsoft.com/office/drawing/2014/main" val="2939097536"/>
                    </a:ext>
                  </a:extLst>
                </a:gridCol>
                <a:gridCol w="2709333">
                  <a:extLst>
                    <a:ext uri="{9D8B030D-6E8A-4147-A177-3AD203B41FA5}">
                      <a16:colId xmlns:a16="http://schemas.microsoft.com/office/drawing/2014/main" val="1422379934"/>
                    </a:ext>
                  </a:extLst>
                </a:gridCol>
              </a:tblGrid>
              <a:tr h="370840">
                <a:tc>
                  <a:txBody>
                    <a:bodyPr/>
                    <a:lstStyle/>
                    <a:p>
                      <a:r>
                        <a:rPr lang="en-US" dirty="0"/>
                        <a:t>Number</a:t>
                      </a:r>
                      <a:endParaRPr lang="en-AU" dirty="0"/>
                    </a:p>
                  </a:txBody>
                  <a:tcPr/>
                </a:tc>
                <a:tc>
                  <a:txBody>
                    <a:bodyPr/>
                    <a:lstStyle/>
                    <a:p>
                      <a:r>
                        <a:rPr lang="en-AU" dirty="0"/>
                        <a:t>Word</a:t>
                      </a:r>
                    </a:p>
                  </a:txBody>
                  <a:tcPr/>
                </a:tc>
                <a:tc>
                  <a:txBody>
                    <a:bodyPr/>
                    <a:lstStyle/>
                    <a:p>
                      <a:r>
                        <a:rPr lang="en-AU" dirty="0"/>
                        <a:t>Correct spelling </a:t>
                      </a:r>
                    </a:p>
                  </a:txBody>
                  <a:tcPr/>
                </a:tc>
                <a:extLst>
                  <a:ext uri="{0D108BD9-81ED-4DB2-BD59-A6C34878D82A}">
                    <a16:rowId xmlns:a16="http://schemas.microsoft.com/office/drawing/2014/main" val="4209759387"/>
                  </a:ext>
                </a:extLst>
              </a:tr>
              <a:tr h="370840">
                <a:tc>
                  <a:txBody>
                    <a:bodyPr/>
                    <a:lstStyle/>
                    <a:p>
                      <a:r>
                        <a:rPr lang="en-US" dirty="0"/>
                        <a:t>10</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703778498"/>
                  </a:ext>
                </a:extLst>
              </a:tr>
              <a:tr h="370840">
                <a:tc>
                  <a:txBody>
                    <a:bodyPr/>
                    <a:lstStyle/>
                    <a:p>
                      <a:r>
                        <a:rPr lang="en-US" dirty="0"/>
                        <a:t>11</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2907836333"/>
                  </a:ext>
                </a:extLst>
              </a:tr>
              <a:tr h="370840">
                <a:tc>
                  <a:txBody>
                    <a:bodyPr/>
                    <a:lstStyle/>
                    <a:p>
                      <a:r>
                        <a:rPr lang="en-US" dirty="0"/>
                        <a:t>12</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685341407"/>
                  </a:ext>
                </a:extLst>
              </a:tr>
              <a:tr h="370840">
                <a:tc>
                  <a:txBody>
                    <a:bodyPr/>
                    <a:lstStyle/>
                    <a:p>
                      <a:r>
                        <a:rPr lang="en-US" dirty="0"/>
                        <a:t>13</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543557150"/>
                  </a:ext>
                </a:extLst>
              </a:tr>
              <a:tr h="370840">
                <a:tc>
                  <a:txBody>
                    <a:bodyPr/>
                    <a:lstStyle/>
                    <a:p>
                      <a:r>
                        <a:rPr lang="en-US" dirty="0"/>
                        <a:t>14</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3407698807"/>
                  </a:ext>
                </a:extLst>
              </a:tr>
              <a:tr h="370840">
                <a:tc>
                  <a:txBody>
                    <a:bodyPr/>
                    <a:lstStyle/>
                    <a:p>
                      <a:r>
                        <a:rPr lang="en-US" dirty="0"/>
                        <a:t>15</a:t>
                      </a:r>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2477904307"/>
                  </a:ext>
                </a:extLst>
              </a:tr>
              <a:tr h="370840">
                <a:tc>
                  <a:txBody>
                    <a:bodyPr/>
                    <a:lstStyle/>
                    <a:p>
                      <a:r>
                        <a:rPr lang="en-US" dirty="0"/>
                        <a:t>16</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555781127"/>
                  </a:ext>
                </a:extLst>
              </a:tr>
              <a:tr h="370840">
                <a:tc>
                  <a:txBody>
                    <a:bodyPr/>
                    <a:lstStyle/>
                    <a:p>
                      <a:r>
                        <a:rPr lang="en-US" dirty="0"/>
                        <a:t>17</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3703239106"/>
                  </a:ext>
                </a:extLst>
              </a:tr>
              <a:tr h="370840">
                <a:tc>
                  <a:txBody>
                    <a:bodyPr/>
                    <a:lstStyle/>
                    <a:p>
                      <a:r>
                        <a:rPr lang="en-US" dirty="0"/>
                        <a:t>18</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737875641"/>
                  </a:ext>
                </a:extLst>
              </a:tr>
              <a:tr h="370840">
                <a:tc>
                  <a:txBody>
                    <a:bodyPr/>
                    <a:lstStyle/>
                    <a:p>
                      <a:r>
                        <a:rPr lang="en-US" dirty="0"/>
                        <a:t>19</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811451994"/>
                  </a:ext>
                </a:extLst>
              </a:tr>
              <a:tr h="370840">
                <a:tc>
                  <a:txBody>
                    <a:bodyPr/>
                    <a:lstStyle/>
                    <a:p>
                      <a:r>
                        <a:rPr lang="en-US" dirty="0"/>
                        <a:t>20</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188604904"/>
                  </a:ext>
                </a:extLst>
              </a:tr>
            </a:tbl>
          </a:graphicData>
        </a:graphic>
      </p:graphicFrame>
      <p:pic>
        <p:nvPicPr>
          <p:cNvPr id="6" name="Picture 2" descr="return&quot; Icon - Download for free – Iconduck">
            <a:hlinkClick r:id="rId5" action="ppaction://hlinksldjump"/>
            <a:extLst>
              <a:ext uri="{FF2B5EF4-FFF2-40B4-BE49-F238E27FC236}">
                <a16:creationId xmlns:a16="http://schemas.microsoft.com/office/drawing/2014/main" id="{31CCD102-DD09-3DBA-74AA-2AA73930BD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74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49D0-A411-021E-B8C4-657A7E3EC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4F7BF-9796-9911-134F-30DB355AC58B}"/>
              </a:ext>
            </a:extLst>
          </p:cNvPr>
          <p:cNvSpPr>
            <a:spLocks noGrp="1"/>
          </p:cNvSpPr>
          <p:nvPr>
            <p:ph type="title"/>
          </p:nvPr>
        </p:nvSpPr>
        <p:spPr>
          <a:xfrm>
            <a:off x="1524000" y="1274536"/>
            <a:ext cx="11176000" cy="443198"/>
          </a:xfrm>
        </p:spPr>
        <p:txBody>
          <a:bodyPr/>
          <a:lstStyle/>
          <a:p>
            <a:r>
              <a:rPr lang="en-US" sz="3200" dirty="0"/>
              <a:t>13. All in the pronunciation</a:t>
            </a:r>
            <a:br>
              <a:rPr lang="en-US" sz="3200" dirty="0"/>
            </a:br>
            <a:br>
              <a:rPr lang="en-AU" sz="3200" dirty="0"/>
            </a:br>
            <a:endParaRPr lang="en-AU" sz="3200" dirty="0"/>
          </a:p>
        </p:txBody>
      </p:sp>
      <p:pic>
        <p:nvPicPr>
          <p:cNvPr id="5" name="Picture 2" descr="Activities - Keep Active">
            <a:extLst>
              <a:ext uri="{FF2B5EF4-FFF2-40B4-BE49-F238E27FC236}">
                <a16:creationId xmlns:a16="http://schemas.microsoft.com/office/drawing/2014/main" id="{A555CAD6-8E59-926D-8799-B0A84994E3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915E3B6-4589-7519-6F86-1DC41395AF72}"/>
              </a:ext>
            </a:extLst>
          </p:cNvPr>
          <p:cNvPicPr>
            <a:picLocks noChangeAspect="1"/>
          </p:cNvPicPr>
          <p:nvPr/>
        </p:nvPicPr>
        <p:blipFill>
          <a:blip r:embed="rId3"/>
          <a:stretch>
            <a:fillRect/>
          </a:stretch>
        </p:blipFill>
        <p:spPr>
          <a:xfrm>
            <a:off x="5021941" y="5866976"/>
            <a:ext cx="2148115" cy="783585"/>
          </a:xfrm>
          <a:prstGeom prst="rect">
            <a:avLst/>
          </a:prstGeom>
        </p:spPr>
      </p:pic>
      <p:sp>
        <p:nvSpPr>
          <p:cNvPr id="3" name="Text Placeholder 2">
            <a:extLst>
              <a:ext uri="{FF2B5EF4-FFF2-40B4-BE49-F238E27FC236}">
                <a16:creationId xmlns:a16="http://schemas.microsoft.com/office/drawing/2014/main" id="{4D61A122-18DB-9B8F-B34B-B374C995B6F6}"/>
              </a:ext>
            </a:extLst>
          </p:cNvPr>
          <p:cNvSpPr>
            <a:spLocks noGrp="1"/>
          </p:cNvSpPr>
          <p:nvPr>
            <p:ph type="body" sz="quarter" idx="10"/>
          </p:nvPr>
        </p:nvSpPr>
        <p:spPr>
          <a:xfrm>
            <a:off x="0" y="1698487"/>
            <a:ext cx="12192000" cy="1007808"/>
          </a:xfrm>
        </p:spPr>
        <p:txBody>
          <a:bodyPr/>
          <a:lstStyle/>
          <a:p>
            <a:pPr marL="0" indent="0">
              <a:buNone/>
            </a:pPr>
            <a:r>
              <a:rPr lang="en-US" sz="2000" dirty="0">
                <a:solidFill>
                  <a:schemeClr val="tx2"/>
                </a:solidFill>
              </a:rPr>
              <a:t>Pronouncing certain medical terms can sometimes be difficult, however it will become easier when you practice. You will need to read aloud the following phonetic forms then write down the word that you are trying to pronounce with the correct spelling.</a:t>
            </a:r>
            <a:endParaRPr lang="en-AU" sz="2000" dirty="0">
              <a:solidFill>
                <a:schemeClr val="tx2"/>
              </a:solidFill>
            </a:endParaRPr>
          </a:p>
        </p:txBody>
      </p:sp>
      <p:pic>
        <p:nvPicPr>
          <p:cNvPr id="6" name="Picture 5">
            <a:extLst>
              <a:ext uri="{FF2B5EF4-FFF2-40B4-BE49-F238E27FC236}">
                <a16:creationId xmlns:a16="http://schemas.microsoft.com/office/drawing/2014/main" id="{C95DF7EB-08AF-B025-37CB-2530BC2C3E1B}"/>
              </a:ext>
            </a:extLst>
          </p:cNvPr>
          <p:cNvPicPr>
            <a:picLocks noChangeAspect="1"/>
          </p:cNvPicPr>
          <p:nvPr/>
        </p:nvPicPr>
        <p:blipFill>
          <a:blip r:embed="rId4"/>
          <a:stretch>
            <a:fillRect/>
          </a:stretch>
        </p:blipFill>
        <p:spPr>
          <a:xfrm>
            <a:off x="1764138" y="2456530"/>
            <a:ext cx="8933528" cy="4194031"/>
          </a:xfrm>
          <a:prstGeom prst="rect">
            <a:avLst/>
          </a:prstGeom>
        </p:spPr>
      </p:pic>
      <p:pic>
        <p:nvPicPr>
          <p:cNvPr id="7" name="Picture 2" descr="return&quot; Icon - Download for free – Iconduck">
            <a:hlinkClick r:id="rId5" action="ppaction://hlinksldjump"/>
            <a:extLst>
              <a:ext uri="{FF2B5EF4-FFF2-40B4-BE49-F238E27FC236}">
                <a16:creationId xmlns:a16="http://schemas.microsoft.com/office/drawing/2014/main" id="{7BDE9D5F-9F97-9A4D-DD31-31D52F3653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177EBA1-865D-204A-DF93-240E048E570B}"/>
              </a:ext>
            </a:extLst>
          </p:cNvPr>
          <p:cNvPicPr>
            <a:picLocks noChangeAspect="1"/>
          </p:cNvPicPr>
          <p:nvPr/>
        </p:nvPicPr>
        <p:blipFill>
          <a:blip r:embed="rId7"/>
          <a:stretch>
            <a:fillRect/>
          </a:stretch>
        </p:blipFill>
        <p:spPr>
          <a:xfrm>
            <a:off x="1494334" y="2517245"/>
            <a:ext cx="9186448" cy="4230085"/>
          </a:xfrm>
          <a:prstGeom prst="rect">
            <a:avLst/>
          </a:prstGeom>
        </p:spPr>
      </p:pic>
      <p:pic>
        <p:nvPicPr>
          <p:cNvPr id="10" name="Picture 9">
            <a:extLst>
              <a:ext uri="{FF2B5EF4-FFF2-40B4-BE49-F238E27FC236}">
                <a16:creationId xmlns:a16="http://schemas.microsoft.com/office/drawing/2014/main" id="{3C2140F5-39FF-F788-16F2-38F50BCE37F1}"/>
              </a:ext>
            </a:extLst>
          </p:cNvPr>
          <p:cNvPicPr>
            <a:picLocks noChangeAspect="1"/>
          </p:cNvPicPr>
          <p:nvPr/>
        </p:nvPicPr>
        <p:blipFill>
          <a:blip r:embed="rId3"/>
          <a:stretch>
            <a:fillRect/>
          </a:stretch>
        </p:blipFill>
        <p:spPr>
          <a:xfrm>
            <a:off x="6449355" y="3354357"/>
            <a:ext cx="3048002" cy="303243"/>
          </a:xfrm>
          <a:prstGeom prst="rect">
            <a:avLst/>
          </a:prstGeom>
        </p:spPr>
      </p:pic>
      <p:pic>
        <p:nvPicPr>
          <p:cNvPr id="11" name="Picture 10">
            <a:extLst>
              <a:ext uri="{FF2B5EF4-FFF2-40B4-BE49-F238E27FC236}">
                <a16:creationId xmlns:a16="http://schemas.microsoft.com/office/drawing/2014/main" id="{993A02B2-5FBA-DAF5-994B-7AF2EAB1AFA4}"/>
              </a:ext>
            </a:extLst>
          </p:cNvPr>
          <p:cNvPicPr>
            <a:picLocks noChangeAspect="1"/>
          </p:cNvPicPr>
          <p:nvPr/>
        </p:nvPicPr>
        <p:blipFill>
          <a:blip r:embed="rId3"/>
          <a:stretch>
            <a:fillRect/>
          </a:stretch>
        </p:blipFill>
        <p:spPr>
          <a:xfrm>
            <a:off x="6449355" y="3718314"/>
            <a:ext cx="3048002" cy="303243"/>
          </a:xfrm>
          <a:prstGeom prst="rect">
            <a:avLst/>
          </a:prstGeom>
        </p:spPr>
      </p:pic>
      <p:pic>
        <p:nvPicPr>
          <p:cNvPr id="12" name="Picture 11">
            <a:extLst>
              <a:ext uri="{FF2B5EF4-FFF2-40B4-BE49-F238E27FC236}">
                <a16:creationId xmlns:a16="http://schemas.microsoft.com/office/drawing/2014/main" id="{49440359-D69D-01B0-A416-7FEE321DA7B8}"/>
              </a:ext>
            </a:extLst>
          </p:cNvPr>
          <p:cNvPicPr>
            <a:picLocks noChangeAspect="1"/>
          </p:cNvPicPr>
          <p:nvPr/>
        </p:nvPicPr>
        <p:blipFill>
          <a:blip r:embed="rId3"/>
          <a:stretch>
            <a:fillRect/>
          </a:stretch>
        </p:blipFill>
        <p:spPr>
          <a:xfrm>
            <a:off x="6449355" y="4103127"/>
            <a:ext cx="3048002" cy="303243"/>
          </a:xfrm>
          <a:prstGeom prst="rect">
            <a:avLst/>
          </a:prstGeom>
        </p:spPr>
      </p:pic>
      <p:pic>
        <p:nvPicPr>
          <p:cNvPr id="13" name="Picture 12">
            <a:extLst>
              <a:ext uri="{FF2B5EF4-FFF2-40B4-BE49-F238E27FC236}">
                <a16:creationId xmlns:a16="http://schemas.microsoft.com/office/drawing/2014/main" id="{CCBB3384-5576-5938-B7E7-A372417546AF}"/>
              </a:ext>
            </a:extLst>
          </p:cNvPr>
          <p:cNvPicPr>
            <a:picLocks noChangeAspect="1"/>
          </p:cNvPicPr>
          <p:nvPr/>
        </p:nvPicPr>
        <p:blipFill>
          <a:blip r:embed="rId3"/>
          <a:stretch>
            <a:fillRect/>
          </a:stretch>
        </p:blipFill>
        <p:spPr>
          <a:xfrm>
            <a:off x="6424889" y="4487940"/>
            <a:ext cx="3048002" cy="303243"/>
          </a:xfrm>
          <a:prstGeom prst="rect">
            <a:avLst/>
          </a:prstGeom>
        </p:spPr>
      </p:pic>
      <p:pic>
        <p:nvPicPr>
          <p:cNvPr id="15" name="Picture 14">
            <a:extLst>
              <a:ext uri="{FF2B5EF4-FFF2-40B4-BE49-F238E27FC236}">
                <a16:creationId xmlns:a16="http://schemas.microsoft.com/office/drawing/2014/main" id="{BE6E3054-7C5D-EABF-38B9-5D9792827B80}"/>
              </a:ext>
            </a:extLst>
          </p:cNvPr>
          <p:cNvPicPr>
            <a:picLocks noChangeAspect="1"/>
          </p:cNvPicPr>
          <p:nvPr/>
        </p:nvPicPr>
        <p:blipFill>
          <a:blip r:embed="rId3"/>
          <a:stretch>
            <a:fillRect/>
          </a:stretch>
        </p:blipFill>
        <p:spPr>
          <a:xfrm>
            <a:off x="6424889" y="4872753"/>
            <a:ext cx="3048002" cy="303243"/>
          </a:xfrm>
          <a:prstGeom prst="rect">
            <a:avLst/>
          </a:prstGeom>
        </p:spPr>
      </p:pic>
      <p:pic>
        <p:nvPicPr>
          <p:cNvPr id="16" name="Picture 15">
            <a:extLst>
              <a:ext uri="{FF2B5EF4-FFF2-40B4-BE49-F238E27FC236}">
                <a16:creationId xmlns:a16="http://schemas.microsoft.com/office/drawing/2014/main" id="{9DFF665B-6C50-8B68-8006-F8A8AE4A1FC6}"/>
              </a:ext>
            </a:extLst>
          </p:cNvPr>
          <p:cNvPicPr>
            <a:picLocks noChangeAspect="1"/>
          </p:cNvPicPr>
          <p:nvPr/>
        </p:nvPicPr>
        <p:blipFill>
          <a:blip r:embed="rId3"/>
          <a:stretch>
            <a:fillRect/>
          </a:stretch>
        </p:blipFill>
        <p:spPr>
          <a:xfrm>
            <a:off x="6424889" y="5254201"/>
            <a:ext cx="3048002" cy="303243"/>
          </a:xfrm>
          <a:prstGeom prst="rect">
            <a:avLst/>
          </a:prstGeom>
        </p:spPr>
      </p:pic>
      <p:pic>
        <p:nvPicPr>
          <p:cNvPr id="18" name="Picture 17">
            <a:extLst>
              <a:ext uri="{FF2B5EF4-FFF2-40B4-BE49-F238E27FC236}">
                <a16:creationId xmlns:a16="http://schemas.microsoft.com/office/drawing/2014/main" id="{9CF49149-FAA3-0316-148C-A4D078B7A384}"/>
              </a:ext>
            </a:extLst>
          </p:cNvPr>
          <p:cNvPicPr>
            <a:picLocks noChangeAspect="1"/>
          </p:cNvPicPr>
          <p:nvPr/>
        </p:nvPicPr>
        <p:blipFill>
          <a:blip r:embed="rId3"/>
          <a:stretch>
            <a:fillRect/>
          </a:stretch>
        </p:blipFill>
        <p:spPr>
          <a:xfrm>
            <a:off x="6449355" y="5619024"/>
            <a:ext cx="3048002" cy="303243"/>
          </a:xfrm>
          <a:prstGeom prst="rect">
            <a:avLst/>
          </a:prstGeom>
        </p:spPr>
      </p:pic>
      <p:pic>
        <p:nvPicPr>
          <p:cNvPr id="19" name="Picture 18">
            <a:extLst>
              <a:ext uri="{FF2B5EF4-FFF2-40B4-BE49-F238E27FC236}">
                <a16:creationId xmlns:a16="http://schemas.microsoft.com/office/drawing/2014/main" id="{07CC0013-E22D-9EDE-0C66-012A9498BDE7}"/>
              </a:ext>
            </a:extLst>
          </p:cNvPr>
          <p:cNvPicPr>
            <a:picLocks noChangeAspect="1"/>
          </p:cNvPicPr>
          <p:nvPr/>
        </p:nvPicPr>
        <p:blipFill>
          <a:blip r:embed="rId3"/>
          <a:stretch>
            <a:fillRect/>
          </a:stretch>
        </p:blipFill>
        <p:spPr>
          <a:xfrm>
            <a:off x="6424889" y="6005894"/>
            <a:ext cx="3048002" cy="303243"/>
          </a:xfrm>
          <a:prstGeom prst="rect">
            <a:avLst/>
          </a:prstGeom>
        </p:spPr>
      </p:pic>
      <p:pic>
        <p:nvPicPr>
          <p:cNvPr id="20" name="Picture 19">
            <a:extLst>
              <a:ext uri="{FF2B5EF4-FFF2-40B4-BE49-F238E27FC236}">
                <a16:creationId xmlns:a16="http://schemas.microsoft.com/office/drawing/2014/main" id="{54010834-5EBB-6006-8B0C-9703AF28272D}"/>
              </a:ext>
            </a:extLst>
          </p:cNvPr>
          <p:cNvPicPr>
            <a:picLocks noChangeAspect="1"/>
          </p:cNvPicPr>
          <p:nvPr/>
        </p:nvPicPr>
        <p:blipFill>
          <a:blip r:embed="rId3"/>
          <a:stretch>
            <a:fillRect/>
          </a:stretch>
        </p:blipFill>
        <p:spPr>
          <a:xfrm>
            <a:off x="6424889" y="6380568"/>
            <a:ext cx="3048002" cy="303243"/>
          </a:xfrm>
          <a:prstGeom prst="rect">
            <a:avLst/>
          </a:prstGeom>
        </p:spPr>
      </p:pic>
    </p:spTree>
    <p:extLst>
      <p:ext uri="{BB962C8B-B14F-4D97-AF65-F5344CB8AC3E}">
        <p14:creationId xmlns:p14="http://schemas.microsoft.com/office/powerpoint/2010/main" val="1797130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8DB77-CB6C-8634-FD50-3D276A305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432D0-C4FA-732F-DD76-8507B1C404E2}"/>
              </a:ext>
            </a:extLst>
          </p:cNvPr>
          <p:cNvSpPr>
            <a:spLocks noGrp="1"/>
          </p:cNvSpPr>
          <p:nvPr>
            <p:ph type="title"/>
          </p:nvPr>
        </p:nvSpPr>
        <p:spPr>
          <a:xfrm>
            <a:off x="1524000" y="1274536"/>
            <a:ext cx="11176000" cy="443198"/>
          </a:xfrm>
        </p:spPr>
        <p:txBody>
          <a:bodyPr/>
          <a:lstStyle/>
          <a:p>
            <a:r>
              <a:rPr lang="en-US" sz="3200" dirty="0"/>
              <a:t>13. All in the pronunciation</a:t>
            </a:r>
            <a:br>
              <a:rPr lang="en-US" sz="3200" dirty="0"/>
            </a:br>
            <a:br>
              <a:rPr lang="en-AU" sz="3200" dirty="0"/>
            </a:br>
            <a:endParaRPr lang="en-AU" sz="3200" dirty="0"/>
          </a:p>
        </p:txBody>
      </p:sp>
      <p:pic>
        <p:nvPicPr>
          <p:cNvPr id="5" name="Picture 2" descr="Activities - Keep Active">
            <a:extLst>
              <a:ext uri="{FF2B5EF4-FFF2-40B4-BE49-F238E27FC236}">
                <a16:creationId xmlns:a16="http://schemas.microsoft.com/office/drawing/2014/main" id="{73B930C2-9176-0F10-5158-76998B4685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414777-2F80-6250-5755-9E5F0BF7B60F}"/>
              </a:ext>
            </a:extLst>
          </p:cNvPr>
          <p:cNvPicPr>
            <a:picLocks noChangeAspect="1"/>
          </p:cNvPicPr>
          <p:nvPr/>
        </p:nvPicPr>
        <p:blipFill>
          <a:blip r:embed="rId3"/>
          <a:stretch>
            <a:fillRect/>
          </a:stretch>
        </p:blipFill>
        <p:spPr>
          <a:xfrm>
            <a:off x="5021941" y="5866976"/>
            <a:ext cx="2148115" cy="783585"/>
          </a:xfrm>
          <a:prstGeom prst="rect">
            <a:avLst/>
          </a:prstGeom>
        </p:spPr>
      </p:pic>
      <p:pic>
        <p:nvPicPr>
          <p:cNvPr id="4" name="Picture 3">
            <a:extLst>
              <a:ext uri="{FF2B5EF4-FFF2-40B4-BE49-F238E27FC236}">
                <a16:creationId xmlns:a16="http://schemas.microsoft.com/office/drawing/2014/main" id="{B38F45CF-9A25-447A-EF96-A9C7C699F52C}"/>
              </a:ext>
            </a:extLst>
          </p:cNvPr>
          <p:cNvPicPr>
            <a:picLocks noChangeAspect="1"/>
          </p:cNvPicPr>
          <p:nvPr/>
        </p:nvPicPr>
        <p:blipFill>
          <a:blip r:embed="rId4"/>
          <a:stretch>
            <a:fillRect/>
          </a:stretch>
        </p:blipFill>
        <p:spPr>
          <a:xfrm>
            <a:off x="1953553" y="1548905"/>
            <a:ext cx="8284894" cy="5309095"/>
          </a:xfrm>
          <a:prstGeom prst="rect">
            <a:avLst/>
          </a:prstGeom>
        </p:spPr>
      </p:pic>
      <p:pic>
        <p:nvPicPr>
          <p:cNvPr id="6" name="Picture 2" descr="return&quot; Icon - Download for free – Iconduck">
            <a:hlinkClick r:id="rId5" action="ppaction://hlinksldjump"/>
            <a:extLst>
              <a:ext uri="{FF2B5EF4-FFF2-40B4-BE49-F238E27FC236}">
                <a16:creationId xmlns:a16="http://schemas.microsoft.com/office/drawing/2014/main" id="{1A95EF29-AFAE-F595-7B9F-1B7F5F80DE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14C4485-DA2D-C64A-51B2-E99143C97065}"/>
              </a:ext>
            </a:extLst>
          </p:cNvPr>
          <p:cNvPicPr>
            <a:picLocks noChangeAspect="1"/>
          </p:cNvPicPr>
          <p:nvPr/>
        </p:nvPicPr>
        <p:blipFill>
          <a:blip r:embed="rId7"/>
          <a:stretch>
            <a:fillRect/>
          </a:stretch>
        </p:blipFill>
        <p:spPr>
          <a:xfrm>
            <a:off x="1953553" y="1543051"/>
            <a:ext cx="8460710" cy="5309095"/>
          </a:xfrm>
          <a:prstGeom prst="rect">
            <a:avLst/>
          </a:prstGeom>
        </p:spPr>
      </p:pic>
      <p:pic>
        <p:nvPicPr>
          <p:cNvPr id="9" name="Picture 8">
            <a:extLst>
              <a:ext uri="{FF2B5EF4-FFF2-40B4-BE49-F238E27FC236}">
                <a16:creationId xmlns:a16="http://schemas.microsoft.com/office/drawing/2014/main" id="{48E24AFA-7FB0-0F35-2CE1-174304840164}"/>
              </a:ext>
            </a:extLst>
          </p:cNvPr>
          <p:cNvPicPr>
            <a:picLocks noChangeAspect="1"/>
          </p:cNvPicPr>
          <p:nvPr/>
        </p:nvPicPr>
        <p:blipFill>
          <a:blip r:embed="rId3"/>
          <a:stretch>
            <a:fillRect/>
          </a:stretch>
        </p:blipFill>
        <p:spPr>
          <a:xfrm>
            <a:off x="6471935" y="1632604"/>
            <a:ext cx="3048002" cy="303243"/>
          </a:xfrm>
          <a:prstGeom prst="rect">
            <a:avLst/>
          </a:prstGeom>
        </p:spPr>
      </p:pic>
      <p:pic>
        <p:nvPicPr>
          <p:cNvPr id="10" name="Picture 9">
            <a:extLst>
              <a:ext uri="{FF2B5EF4-FFF2-40B4-BE49-F238E27FC236}">
                <a16:creationId xmlns:a16="http://schemas.microsoft.com/office/drawing/2014/main" id="{9CAC2532-771E-5846-8CE5-BA8202D5F0F7}"/>
              </a:ext>
            </a:extLst>
          </p:cNvPr>
          <p:cNvPicPr>
            <a:picLocks noChangeAspect="1"/>
          </p:cNvPicPr>
          <p:nvPr/>
        </p:nvPicPr>
        <p:blipFill>
          <a:blip r:embed="rId3"/>
          <a:stretch>
            <a:fillRect/>
          </a:stretch>
        </p:blipFill>
        <p:spPr>
          <a:xfrm>
            <a:off x="6471935" y="1986312"/>
            <a:ext cx="3048002" cy="303243"/>
          </a:xfrm>
          <a:prstGeom prst="rect">
            <a:avLst/>
          </a:prstGeom>
        </p:spPr>
      </p:pic>
      <p:pic>
        <p:nvPicPr>
          <p:cNvPr id="11" name="Picture 10">
            <a:extLst>
              <a:ext uri="{FF2B5EF4-FFF2-40B4-BE49-F238E27FC236}">
                <a16:creationId xmlns:a16="http://schemas.microsoft.com/office/drawing/2014/main" id="{1925A19D-E95D-4E32-915A-F2F6CD7F6629}"/>
              </a:ext>
            </a:extLst>
          </p:cNvPr>
          <p:cNvPicPr>
            <a:picLocks noChangeAspect="1"/>
          </p:cNvPicPr>
          <p:nvPr/>
        </p:nvPicPr>
        <p:blipFill>
          <a:blip r:embed="rId3"/>
          <a:stretch>
            <a:fillRect/>
          </a:stretch>
        </p:blipFill>
        <p:spPr>
          <a:xfrm>
            <a:off x="6471935" y="2335843"/>
            <a:ext cx="3048002" cy="303243"/>
          </a:xfrm>
          <a:prstGeom prst="rect">
            <a:avLst/>
          </a:prstGeom>
        </p:spPr>
      </p:pic>
      <p:pic>
        <p:nvPicPr>
          <p:cNvPr id="12" name="Picture 11">
            <a:extLst>
              <a:ext uri="{FF2B5EF4-FFF2-40B4-BE49-F238E27FC236}">
                <a16:creationId xmlns:a16="http://schemas.microsoft.com/office/drawing/2014/main" id="{212CCDA7-F966-B309-930C-11711EB0642B}"/>
              </a:ext>
            </a:extLst>
          </p:cNvPr>
          <p:cNvPicPr>
            <a:picLocks noChangeAspect="1"/>
          </p:cNvPicPr>
          <p:nvPr/>
        </p:nvPicPr>
        <p:blipFill>
          <a:blip r:embed="rId3"/>
          <a:stretch>
            <a:fillRect/>
          </a:stretch>
        </p:blipFill>
        <p:spPr>
          <a:xfrm>
            <a:off x="6471935" y="2668749"/>
            <a:ext cx="3048002" cy="303243"/>
          </a:xfrm>
          <a:prstGeom prst="rect">
            <a:avLst/>
          </a:prstGeom>
        </p:spPr>
      </p:pic>
      <p:pic>
        <p:nvPicPr>
          <p:cNvPr id="13" name="Picture 12">
            <a:extLst>
              <a:ext uri="{FF2B5EF4-FFF2-40B4-BE49-F238E27FC236}">
                <a16:creationId xmlns:a16="http://schemas.microsoft.com/office/drawing/2014/main" id="{1BD76B60-BB60-333D-823B-744E39D1793E}"/>
              </a:ext>
            </a:extLst>
          </p:cNvPr>
          <p:cNvPicPr>
            <a:picLocks noChangeAspect="1"/>
          </p:cNvPicPr>
          <p:nvPr/>
        </p:nvPicPr>
        <p:blipFill>
          <a:blip r:embed="rId3"/>
          <a:stretch>
            <a:fillRect/>
          </a:stretch>
        </p:blipFill>
        <p:spPr>
          <a:xfrm>
            <a:off x="6471935" y="3018280"/>
            <a:ext cx="3048002" cy="303243"/>
          </a:xfrm>
          <a:prstGeom prst="rect">
            <a:avLst/>
          </a:prstGeom>
        </p:spPr>
      </p:pic>
      <p:pic>
        <p:nvPicPr>
          <p:cNvPr id="15" name="Picture 14">
            <a:extLst>
              <a:ext uri="{FF2B5EF4-FFF2-40B4-BE49-F238E27FC236}">
                <a16:creationId xmlns:a16="http://schemas.microsoft.com/office/drawing/2014/main" id="{CE168DD7-062C-6C18-0044-EF324C449404}"/>
              </a:ext>
            </a:extLst>
          </p:cNvPr>
          <p:cNvPicPr>
            <a:picLocks noChangeAspect="1"/>
          </p:cNvPicPr>
          <p:nvPr/>
        </p:nvPicPr>
        <p:blipFill>
          <a:blip r:embed="rId3"/>
          <a:stretch>
            <a:fillRect/>
          </a:stretch>
        </p:blipFill>
        <p:spPr>
          <a:xfrm>
            <a:off x="6449355" y="3354357"/>
            <a:ext cx="3048002" cy="303243"/>
          </a:xfrm>
          <a:prstGeom prst="rect">
            <a:avLst/>
          </a:prstGeom>
        </p:spPr>
      </p:pic>
      <p:pic>
        <p:nvPicPr>
          <p:cNvPr id="16" name="Picture 15">
            <a:extLst>
              <a:ext uri="{FF2B5EF4-FFF2-40B4-BE49-F238E27FC236}">
                <a16:creationId xmlns:a16="http://schemas.microsoft.com/office/drawing/2014/main" id="{4EB48D65-7133-9A64-3DD8-BFB2066C70FB}"/>
              </a:ext>
            </a:extLst>
          </p:cNvPr>
          <p:cNvPicPr>
            <a:picLocks noChangeAspect="1"/>
          </p:cNvPicPr>
          <p:nvPr/>
        </p:nvPicPr>
        <p:blipFill>
          <a:blip r:embed="rId3"/>
          <a:stretch>
            <a:fillRect/>
          </a:stretch>
        </p:blipFill>
        <p:spPr>
          <a:xfrm>
            <a:off x="6471935" y="3706882"/>
            <a:ext cx="3048002" cy="303243"/>
          </a:xfrm>
          <a:prstGeom prst="rect">
            <a:avLst/>
          </a:prstGeom>
        </p:spPr>
      </p:pic>
      <p:pic>
        <p:nvPicPr>
          <p:cNvPr id="17" name="Picture 16">
            <a:extLst>
              <a:ext uri="{FF2B5EF4-FFF2-40B4-BE49-F238E27FC236}">
                <a16:creationId xmlns:a16="http://schemas.microsoft.com/office/drawing/2014/main" id="{3A534392-B53E-825A-B8DB-2C2332B344D0}"/>
              </a:ext>
            </a:extLst>
          </p:cNvPr>
          <p:cNvPicPr>
            <a:picLocks noChangeAspect="1"/>
          </p:cNvPicPr>
          <p:nvPr/>
        </p:nvPicPr>
        <p:blipFill>
          <a:blip r:embed="rId3"/>
          <a:stretch>
            <a:fillRect/>
          </a:stretch>
        </p:blipFill>
        <p:spPr>
          <a:xfrm>
            <a:off x="6471935" y="4060109"/>
            <a:ext cx="3048002" cy="303243"/>
          </a:xfrm>
          <a:prstGeom prst="rect">
            <a:avLst/>
          </a:prstGeom>
        </p:spPr>
      </p:pic>
      <p:pic>
        <p:nvPicPr>
          <p:cNvPr id="18" name="Picture 17">
            <a:extLst>
              <a:ext uri="{FF2B5EF4-FFF2-40B4-BE49-F238E27FC236}">
                <a16:creationId xmlns:a16="http://schemas.microsoft.com/office/drawing/2014/main" id="{667C53A8-C985-8276-365C-4A0E39736AAA}"/>
              </a:ext>
            </a:extLst>
          </p:cNvPr>
          <p:cNvPicPr>
            <a:picLocks noChangeAspect="1"/>
          </p:cNvPicPr>
          <p:nvPr/>
        </p:nvPicPr>
        <p:blipFill>
          <a:blip r:embed="rId3"/>
          <a:stretch>
            <a:fillRect/>
          </a:stretch>
        </p:blipFill>
        <p:spPr>
          <a:xfrm>
            <a:off x="6509968" y="4404881"/>
            <a:ext cx="3048002" cy="303243"/>
          </a:xfrm>
          <a:prstGeom prst="rect">
            <a:avLst/>
          </a:prstGeom>
        </p:spPr>
      </p:pic>
      <p:pic>
        <p:nvPicPr>
          <p:cNvPr id="19" name="Picture 18">
            <a:extLst>
              <a:ext uri="{FF2B5EF4-FFF2-40B4-BE49-F238E27FC236}">
                <a16:creationId xmlns:a16="http://schemas.microsoft.com/office/drawing/2014/main" id="{F5C63A10-50DF-5269-55EB-17DA995E1436}"/>
              </a:ext>
            </a:extLst>
          </p:cNvPr>
          <p:cNvPicPr>
            <a:picLocks noChangeAspect="1"/>
          </p:cNvPicPr>
          <p:nvPr/>
        </p:nvPicPr>
        <p:blipFill>
          <a:blip r:embed="rId3"/>
          <a:stretch>
            <a:fillRect/>
          </a:stretch>
        </p:blipFill>
        <p:spPr>
          <a:xfrm>
            <a:off x="6509968" y="4754412"/>
            <a:ext cx="3048002" cy="303243"/>
          </a:xfrm>
          <a:prstGeom prst="rect">
            <a:avLst/>
          </a:prstGeom>
        </p:spPr>
      </p:pic>
      <p:pic>
        <p:nvPicPr>
          <p:cNvPr id="20" name="Picture 19">
            <a:extLst>
              <a:ext uri="{FF2B5EF4-FFF2-40B4-BE49-F238E27FC236}">
                <a16:creationId xmlns:a16="http://schemas.microsoft.com/office/drawing/2014/main" id="{6499FAE4-7CD1-CC97-B4D2-C00503E0FD84}"/>
              </a:ext>
            </a:extLst>
          </p:cNvPr>
          <p:cNvPicPr>
            <a:picLocks noChangeAspect="1"/>
          </p:cNvPicPr>
          <p:nvPr/>
        </p:nvPicPr>
        <p:blipFill>
          <a:blip r:embed="rId3"/>
          <a:stretch>
            <a:fillRect/>
          </a:stretch>
        </p:blipFill>
        <p:spPr>
          <a:xfrm>
            <a:off x="6471935" y="5106937"/>
            <a:ext cx="3048002" cy="303243"/>
          </a:xfrm>
          <a:prstGeom prst="rect">
            <a:avLst/>
          </a:prstGeom>
        </p:spPr>
      </p:pic>
      <p:pic>
        <p:nvPicPr>
          <p:cNvPr id="21" name="Picture 20">
            <a:extLst>
              <a:ext uri="{FF2B5EF4-FFF2-40B4-BE49-F238E27FC236}">
                <a16:creationId xmlns:a16="http://schemas.microsoft.com/office/drawing/2014/main" id="{D6FAC0F6-54A6-CBA6-BFA5-A770C5448BAB}"/>
              </a:ext>
            </a:extLst>
          </p:cNvPr>
          <p:cNvPicPr>
            <a:picLocks noChangeAspect="1"/>
          </p:cNvPicPr>
          <p:nvPr/>
        </p:nvPicPr>
        <p:blipFill>
          <a:blip r:embed="rId3"/>
          <a:stretch>
            <a:fillRect/>
          </a:stretch>
        </p:blipFill>
        <p:spPr>
          <a:xfrm>
            <a:off x="6509968" y="5451709"/>
            <a:ext cx="3048002" cy="303243"/>
          </a:xfrm>
          <a:prstGeom prst="rect">
            <a:avLst/>
          </a:prstGeom>
        </p:spPr>
      </p:pic>
      <p:pic>
        <p:nvPicPr>
          <p:cNvPr id="22" name="Picture 21">
            <a:extLst>
              <a:ext uri="{FF2B5EF4-FFF2-40B4-BE49-F238E27FC236}">
                <a16:creationId xmlns:a16="http://schemas.microsoft.com/office/drawing/2014/main" id="{6C12F910-8DA4-246D-20E6-22188A4A6AAC}"/>
              </a:ext>
            </a:extLst>
          </p:cNvPr>
          <p:cNvPicPr>
            <a:picLocks noChangeAspect="1"/>
          </p:cNvPicPr>
          <p:nvPr/>
        </p:nvPicPr>
        <p:blipFill>
          <a:blip r:embed="rId3"/>
          <a:stretch>
            <a:fillRect/>
          </a:stretch>
        </p:blipFill>
        <p:spPr>
          <a:xfrm>
            <a:off x="6495434" y="5782201"/>
            <a:ext cx="3048002" cy="303243"/>
          </a:xfrm>
          <a:prstGeom prst="rect">
            <a:avLst/>
          </a:prstGeom>
        </p:spPr>
      </p:pic>
      <p:pic>
        <p:nvPicPr>
          <p:cNvPr id="23" name="Picture 22">
            <a:extLst>
              <a:ext uri="{FF2B5EF4-FFF2-40B4-BE49-F238E27FC236}">
                <a16:creationId xmlns:a16="http://schemas.microsoft.com/office/drawing/2014/main" id="{B2CB9980-47B7-0FDB-4089-A894F1BE58BD}"/>
              </a:ext>
            </a:extLst>
          </p:cNvPr>
          <p:cNvPicPr>
            <a:picLocks noChangeAspect="1"/>
          </p:cNvPicPr>
          <p:nvPr/>
        </p:nvPicPr>
        <p:blipFill>
          <a:blip r:embed="rId3"/>
          <a:stretch>
            <a:fillRect/>
          </a:stretch>
        </p:blipFill>
        <p:spPr>
          <a:xfrm>
            <a:off x="6449355" y="6133841"/>
            <a:ext cx="3048002" cy="303243"/>
          </a:xfrm>
          <a:prstGeom prst="rect">
            <a:avLst/>
          </a:prstGeom>
        </p:spPr>
      </p:pic>
      <p:pic>
        <p:nvPicPr>
          <p:cNvPr id="24" name="Picture 23">
            <a:extLst>
              <a:ext uri="{FF2B5EF4-FFF2-40B4-BE49-F238E27FC236}">
                <a16:creationId xmlns:a16="http://schemas.microsoft.com/office/drawing/2014/main" id="{D218132B-4AE2-0BA1-9428-4F1FD3E3CAAE}"/>
              </a:ext>
            </a:extLst>
          </p:cNvPr>
          <p:cNvPicPr>
            <a:picLocks noChangeAspect="1"/>
          </p:cNvPicPr>
          <p:nvPr/>
        </p:nvPicPr>
        <p:blipFill>
          <a:blip r:embed="rId3"/>
          <a:stretch>
            <a:fillRect/>
          </a:stretch>
        </p:blipFill>
        <p:spPr>
          <a:xfrm>
            <a:off x="6510393" y="6498939"/>
            <a:ext cx="3048002" cy="303243"/>
          </a:xfrm>
          <a:prstGeom prst="rect">
            <a:avLst/>
          </a:prstGeom>
        </p:spPr>
      </p:pic>
    </p:spTree>
    <p:extLst>
      <p:ext uri="{BB962C8B-B14F-4D97-AF65-F5344CB8AC3E}">
        <p14:creationId xmlns:p14="http://schemas.microsoft.com/office/powerpoint/2010/main" val="1230405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86BA-1C97-14EB-2051-6390A8618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BB67B-B4FB-D957-36CB-385576FDD7BA}"/>
              </a:ext>
            </a:extLst>
          </p:cNvPr>
          <p:cNvSpPr>
            <a:spLocks noGrp="1"/>
          </p:cNvSpPr>
          <p:nvPr>
            <p:ph type="title"/>
          </p:nvPr>
        </p:nvSpPr>
        <p:spPr>
          <a:xfrm>
            <a:off x="1524000" y="1274536"/>
            <a:ext cx="11176000" cy="443198"/>
          </a:xfrm>
        </p:spPr>
        <p:txBody>
          <a:bodyPr/>
          <a:lstStyle/>
          <a:p>
            <a:r>
              <a:rPr lang="en-US" sz="3200" dirty="0"/>
              <a:t>13. All in the pronunciation</a:t>
            </a:r>
            <a:br>
              <a:rPr lang="en-US" sz="3200" dirty="0"/>
            </a:br>
            <a:br>
              <a:rPr lang="en-AU" sz="3200" dirty="0"/>
            </a:br>
            <a:endParaRPr lang="en-AU" sz="3200" dirty="0"/>
          </a:p>
        </p:txBody>
      </p:sp>
      <p:pic>
        <p:nvPicPr>
          <p:cNvPr id="5" name="Picture 2" descr="Activities - Keep Active">
            <a:extLst>
              <a:ext uri="{FF2B5EF4-FFF2-40B4-BE49-F238E27FC236}">
                <a16:creationId xmlns:a16="http://schemas.microsoft.com/office/drawing/2014/main" id="{1BC9F93F-2EF3-2E0F-DEBE-31A5003FF5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38B8AEC-E325-6F62-924E-9FFAEE26902F}"/>
              </a:ext>
            </a:extLst>
          </p:cNvPr>
          <p:cNvPicPr>
            <a:picLocks noChangeAspect="1"/>
          </p:cNvPicPr>
          <p:nvPr/>
        </p:nvPicPr>
        <p:blipFill>
          <a:blip r:embed="rId3"/>
          <a:stretch>
            <a:fillRect/>
          </a:stretch>
        </p:blipFill>
        <p:spPr>
          <a:xfrm>
            <a:off x="5021941" y="5866976"/>
            <a:ext cx="2148115" cy="783585"/>
          </a:xfrm>
          <a:prstGeom prst="rect">
            <a:avLst/>
          </a:prstGeom>
        </p:spPr>
      </p:pic>
      <p:pic>
        <p:nvPicPr>
          <p:cNvPr id="4" name="Picture 3">
            <a:extLst>
              <a:ext uri="{FF2B5EF4-FFF2-40B4-BE49-F238E27FC236}">
                <a16:creationId xmlns:a16="http://schemas.microsoft.com/office/drawing/2014/main" id="{224EB5A3-5E6B-227A-C2F5-5C44FFDFB957}"/>
              </a:ext>
            </a:extLst>
          </p:cNvPr>
          <p:cNvPicPr>
            <a:picLocks noChangeAspect="1"/>
          </p:cNvPicPr>
          <p:nvPr/>
        </p:nvPicPr>
        <p:blipFill>
          <a:blip r:embed="rId4"/>
          <a:stretch>
            <a:fillRect/>
          </a:stretch>
        </p:blipFill>
        <p:spPr>
          <a:xfrm>
            <a:off x="1991848" y="1477141"/>
            <a:ext cx="7958064" cy="5380859"/>
          </a:xfrm>
          <a:prstGeom prst="rect">
            <a:avLst/>
          </a:prstGeom>
        </p:spPr>
      </p:pic>
      <p:pic>
        <p:nvPicPr>
          <p:cNvPr id="6" name="Picture 2" descr="return&quot; Icon - Download for free – Iconduck">
            <a:hlinkClick r:id="rId5" action="ppaction://hlinksldjump"/>
            <a:extLst>
              <a:ext uri="{FF2B5EF4-FFF2-40B4-BE49-F238E27FC236}">
                <a16:creationId xmlns:a16="http://schemas.microsoft.com/office/drawing/2014/main" id="{02D5F1B7-9EB8-F4DA-F7B0-1ED9369511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BFB44C4-3909-4FE0-2303-E0281790E3AC}"/>
              </a:ext>
            </a:extLst>
          </p:cNvPr>
          <p:cNvPicPr>
            <a:picLocks noChangeAspect="1"/>
          </p:cNvPicPr>
          <p:nvPr/>
        </p:nvPicPr>
        <p:blipFill>
          <a:blip r:embed="rId7"/>
          <a:stretch>
            <a:fillRect/>
          </a:stretch>
        </p:blipFill>
        <p:spPr>
          <a:xfrm>
            <a:off x="1971988" y="1536525"/>
            <a:ext cx="8228164" cy="1787391"/>
          </a:xfrm>
          <a:prstGeom prst="rect">
            <a:avLst/>
          </a:prstGeom>
        </p:spPr>
      </p:pic>
      <p:pic>
        <p:nvPicPr>
          <p:cNvPr id="10" name="Picture 9">
            <a:extLst>
              <a:ext uri="{FF2B5EF4-FFF2-40B4-BE49-F238E27FC236}">
                <a16:creationId xmlns:a16="http://schemas.microsoft.com/office/drawing/2014/main" id="{89148962-8D24-2368-EB9E-684D04F7C004}"/>
              </a:ext>
            </a:extLst>
          </p:cNvPr>
          <p:cNvPicPr>
            <a:picLocks noChangeAspect="1"/>
          </p:cNvPicPr>
          <p:nvPr/>
        </p:nvPicPr>
        <p:blipFill>
          <a:blip r:embed="rId8"/>
          <a:stretch>
            <a:fillRect/>
          </a:stretch>
        </p:blipFill>
        <p:spPr>
          <a:xfrm>
            <a:off x="2001373" y="3313445"/>
            <a:ext cx="8198779" cy="3463984"/>
          </a:xfrm>
          <a:prstGeom prst="rect">
            <a:avLst/>
          </a:prstGeom>
        </p:spPr>
      </p:pic>
      <p:pic>
        <p:nvPicPr>
          <p:cNvPr id="11" name="Picture 10">
            <a:extLst>
              <a:ext uri="{FF2B5EF4-FFF2-40B4-BE49-F238E27FC236}">
                <a16:creationId xmlns:a16="http://schemas.microsoft.com/office/drawing/2014/main" id="{09113084-D5D9-34DB-0518-804830D7756B}"/>
              </a:ext>
            </a:extLst>
          </p:cNvPr>
          <p:cNvPicPr>
            <a:picLocks noChangeAspect="1"/>
          </p:cNvPicPr>
          <p:nvPr/>
        </p:nvPicPr>
        <p:blipFill>
          <a:blip r:embed="rId3"/>
          <a:stretch>
            <a:fillRect/>
          </a:stretch>
        </p:blipFill>
        <p:spPr>
          <a:xfrm>
            <a:off x="6405435" y="1599354"/>
            <a:ext cx="3048002" cy="303243"/>
          </a:xfrm>
          <a:prstGeom prst="rect">
            <a:avLst/>
          </a:prstGeom>
        </p:spPr>
      </p:pic>
      <p:pic>
        <p:nvPicPr>
          <p:cNvPr id="12" name="Picture 11">
            <a:extLst>
              <a:ext uri="{FF2B5EF4-FFF2-40B4-BE49-F238E27FC236}">
                <a16:creationId xmlns:a16="http://schemas.microsoft.com/office/drawing/2014/main" id="{5E748355-989F-439C-3841-C5FB9E2788BD}"/>
              </a:ext>
            </a:extLst>
          </p:cNvPr>
          <p:cNvPicPr>
            <a:picLocks noChangeAspect="1"/>
          </p:cNvPicPr>
          <p:nvPr/>
        </p:nvPicPr>
        <p:blipFill>
          <a:blip r:embed="rId3"/>
          <a:stretch>
            <a:fillRect/>
          </a:stretch>
        </p:blipFill>
        <p:spPr>
          <a:xfrm>
            <a:off x="6422060" y="1943151"/>
            <a:ext cx="3048002" cy="303243"/>
          </a:xfrm>
          <a:prstGeom prst="rect">
            <a:avLst/>
          </a:prstGeom>
        </p:spPr>
      </p:pic>
      <p:pic>
        <p:nvPicPr>
          <p:cNvPr id="13" name="Picture 12">
            <a:extLst>
              <a:ext uri="{FF2B5EF4-FFF2-40B4-BE49-F238E27FC236}">
                <a16:creationId xmlns:a16="http://schemas.microsoft.com/office/drawing/2014/main" id="{3D47ADE4-A5F1-55B3-0AD8-9581D6FEEE2F}"/>
              </a:ext>
            </a:extLst>
          </p:cNvPr>
          <p:cNvPicPr>
            <a:picLocks noChangeAspect="1"/>
          </p:cNvPicPr>
          <p:nvPr/>
        </p:nvPicPr>
        <p:blipFill>
          <a:blip r:embed="rId3"/>
          <a:stretch>
            <a:fillRect/>
          </a:stretch>
        </p:blipFill>
        <p:spPr>
          <a:xfrm>
            <a:off x="6408670" y="2278598"/>
            <a:ext cx="3048002" cy="303243"/>
          </a:xfrm>
          <a:prstGeom prst="rect">
            <a:avLst/>
          </a:prstGeom>
        </p:spPr>
      </p:pic>
      <p:pic>
        <p:nvPicPr>
          <p:cNvPr id="15" name="Picture 14">
            <a:extLst>
              <a:ext uri="{FF2B5EF4-FFF2-40B4-BE49-F238E27FC236}">
                <a16:creationId xmlns:a16="http://schemas.microsoft.com/office/drawing/2014/main" id="{C1DAE2D8-2C46-4242-411D-DD2C7AB56B68}"/>
              </a:ext>
            </a:extLst>
          </p:cNvPr>
          <p:cNvPicPr>
            <a:picLocks noChangeAspect="1"/>
          </p:cNvPicPr>
          <p:nvPr/>
        </p:nvPicPr>
        <p:blipFill>
          <a:blip r:embed="rId3"/>
          <a:stretch>
            <a:fillRect/>
          </a:stretch>
        </p:blipFill>
        <p:spPr>
          <a:xfrm>
            <a:off x="6410983" y="2615091"/>
            <a:ext cx="3048002" cy="303243"/>
          </a:xfrm>
          <a:prstGeom prst="rect">
            <a:avLst/>
          </a:prstGeom>
        </p:spPr>
      </p:pic>
      <p:pic>
        <p:nvPicPr>
          <p:cNvPr id="16" name="Picture 15">
            <a:extLst>
              <a:ext uri="{FF2B5EF4-FFF2-40B4-BE49-F238E27FC236}">
                <a16:creationId xmlns:a16="http://schemas.microsoft.com/office/drawing/2014/main" id="{BD4EF512-ABE4-37AB-D89E-01C60E58646A}"/>
              </a:ext>
            </a:extLst>
          </p:cNvPr>
          <p:cNvPicPr>
            <a:picLocks noChangeAspect="1"/>
          </p:cNvPicPr>
          <p:nvPr/>
        </p:nvPicPr>
        <p:blipFill>
          <a:blip r:embed="rId3"/>
          <a:stretch>
            <a:fillRect/>
          </a:stretch>
        </p:blipFill>
        <p:spPr>
          <a:xfrm>
            <a:off x="6405435" y="2963477"/>
            <a:ext cx="3048002" cy="303243"/>
          </a:xfrm>
          <a:prstGeom prst="rect">
            <a:avLst/>
          </a:prstGeom>
        </p:spPr>
      </p:pic>
      <p:pic>
        <p:nvPicPr>
          <p:cNvPr id="17" name="Picture 16">
            <a:extLst>
              <a:ext uri="{FF2B5EF4-FFF2-40B4-BE49-F238E27FC236}">
                <a16:creationId xmlns:a16="http://schemas.microsoft.com/office/drawing/2014/main" id="{166CF8BC-A288-6C13-ACBA-B9D5E6581365}"/>
              </a:ext>
            </a:extLst>
          </p:cNvPr>
          <p:cNvPicPr>
            <a:picLocks noChangeAspect="1"/>
          </p:cNvPicPr>
          <p:nvPr/>
        </p:nvPicPr>
        <p:blipFill>
          <a:blip r:embed="rId3"/>
          <a:stretch>
            <a:fillRect/>
          </a:stretch>
        </p:blipFill>
        <p:spPr>
          <a:xfrm>
            <a:off x="6422060" y="3363311"/>
            <a:ext cx="3048002" cy="303243"/>
          </a:xfrm>
          <a:prstGeom prst="rect">
            <a:avLst/>
          </a:prstGeom>
        </p:spPr>
      </p:pic>
      <p:pic>
        <p:nvPicPr>
          <p:cNvPr id="18" name="Picture 17">
            <a:extLst>
              <a:ext uri="{FF2B5EF4-FFF2-40B4-BE49-F238E27FC236}">
                <a16:creationId xmlns:a16="http://schemas.microsoft.com/office/drawing/2014/main" id="{F1BDAD7E-4575-4CBF-EC33-A1837641C1F9}"/>
              </a:ext>
            </a:extLst>
          </p:cNvPr>
          <p:cNvPicPr>
            <a:picLocks noChangeAspect="1"/>
          </p:cNvPicPr>
          <p:nvPr/>
        </p:nvPicPr>
        <p:blipFill>
          <a:blip r:embed="rId3"/>
          <a:stretch>
            <a:fillRect/>
          </a:stretch>
        </p:blipFill>
        <p:spPr>
          <a:xfrm>
            <a:off x="6364879" y="3726285"/>
            <a:ext cx="3048002" cy="303243"/>
          </a:xfrm>
          <a:prstGeom prst="rect">
            <a:avLst/>
          </a:prstGeom>
        </p:spPr>
      </p:pic>
      <p:pic>
        <p:nvPicPr>
          <p:cNvPr id="19" name="Picture 18">
            <a:extLst>
              <a:ext uri="{FF2B5EF4-FFF2-40B4-BE49-F238E27FC236}">
                <a16:creationId xmlns:a16="http://schemas.microsoft.com/office/drawing/2014/main" id="{43FEFFE1-9A0D-2A7D-1E70-7DD75CBB78E7}"/>
              </a:ext>
            </a:extLst>
          </p:cNvPr>
          <p:cNvPicPr>
            <a:picLocks noChangeAspect="1"/>
          </p:cNvPicPr>
          <p:nvPr/>
        </p:nvPicPr>
        <p:blipFill>
          <a:blip r:embed="rId3"/>
          <a:stretch>
            <a:fillRect/>
          </a:stretch>
        </p:blipFill>
        <p:spPr>
          <a:xfrm>
            <a:off x="6407770" y="4059189"/>
            <a:ext cx="3048002" cy="303243"/>
          </a:xfrm>
          <a:prstGeom prst="rect">
            <a:avLst/>
          </a:prstGeom>
        </p:spPr>
      </p:pic>
      <p:pic>
        <p:nvPicPr>
          <p:cNvPr id="20" name="Picture 19">
            <a:extLst>
              <a:ext uri="{FF2B5EF4-FFF2-40B4-BE49-F238E27FC236}">
                <a16:creationId xmlns:a16="http://schemas.microsoft.com/office/drawing/2014/main" id="{73ED362E-2D4B-1092-2A72-2F99459831D1}"/>
              </a:ext>
            </a:extLst>
          </p:cNvPr>
          <p:cNvPicPr>
            <a:picLocks noChangeAspect="1"/>
          </p:cNvPicPr>
          <p:nvPr/>
        </p:nvPicPr>
        <p:blipFill>
          <a:blip r:embed="rId3"/>
          <a:stretch>
            <a:fillRect/>
          </a:stretch>
        </p:blipFill>
        <p:spPr>
          <a:xfrm>
            <a:off x="6364879" y="4406838"/>
            <a:ext cx="3048002" cy="303243"/>
          </a:xfrm>
          <a:prstGeom prst="rect">
            <a:avLst/>
          </a:prstGeom>
        </p:spPr>
      </p:pic>
      <p:pic>
        <p:nvPicPr>
          <p:cNvPr id="21" name="Picture 20">
            <a:extLst>
              <a:ext uri="{FF2B5EF4-FFF2-40B4-BE49-F238E27FC236}">
                <a16:creationId xmlns:a16="http://schemas.microsoft.com/office/drawing/2014/main" id="{87029166-54BF-D95E-7DC0-215DDE531957}"/>
              </a:ext>
            </a:extLst>
          </p:cNvPr>
          <p:cNvPicPr>
            <a:picLocks noChangeAspect="1"/>
          </p:cNvPicPr>
          <p:nvPr/>
        </p:nvPicPr>
        <p:blipFill>
          <a:blip r:embed="rId3"/>
          <a:stretch>
            <a:fillRect/>
          </a:stretch>
        </p:blipFill>
        <p:spPr>
          <a:xfrm>
            <a:off x="6368853" y="4743234"/>
            <a:ext cx="3048002" cy="303243"/>
          </a:xfrm>
          <a:prstGeom prst="rect">
            <a:avLst/>
          </a:prstGeom>
        </p:spPr>
      </p:pic>
      <p:pic>
        <p:nvPicPr>
          <p:cNvPr id="22" name="Picture 21">
            <a:extLst>
              <a:ext uri="{FF2B5EF4-FFF2-40B4-BE49-F238E27FC236}">
                <a16:creationId xmlns:a16="http://schemas.microsoft.com/office/drawing/2014/main" id="{640F5364-00A6-06DB-FD33-52796FC43821}"/>
              </a:ext>
            </a:extLst>
          </p:cNvPr>
          <p:cNvPicPr>
            <a:picLocks noChangeAspect="1"/>
          </p:cNvPicPr>
          <p:nvPr/>
        </p:nvPicPr>
        <p:blipFill>
          <a:blip r:embed="rId3"/>
          <a:stretch>
            <a:fillRect/>
          </a:stretch>
        </p:blipFill>
        <p:spPr>
          <a:xfrm>
            <a:off x="6394223" y="5076242"/>
            <a:ext cx="3048002" cy="303243"/>
          </a:xfrm>
          <a:prstGeom prst="rect">
            <a:avLst/>
          </a:prstGeom>
        </p:spPr>
      </p:pic>
      <p:pic>
        <p:nvPicPr>
          <p:cNvPr id="23" name="Picture 22">
            <a:extLst>
              <a:ext uri="{FF2B5EF4-FFF2-40B4-BE49-F238E27FC236}">
                <a16:creationId xmlns:a16="http://schemas.microsoft.com/office/drawing/2014/main" id="{57C38395-5B95-53B8-EE1D-4D0E8E987ED3}"/>
              </a:ext>
            </a:extLst>
          </p:cNvPr>
          <p:cNvPicPr>
            <a:picLocks noChangeAspect="1"/>
          </p:cNvPicPr>
          <p:nvPr/>
        </p:nvPicPr>
        <p:blipFill>
          <a:blip r:embed="rId3"/>
          <a:stretch>
            <a:fillRect/>
          </a:stretch>
        </p:blipFill>
        <p:spPr>
          <a:xfrm>
            <a:off x="6422060" y="5408462"/>
            <a:ext cx="3048002" cy="303243"/>
          </a:xfrm>
          <a:prstGeom prst="rect">
            <a:avLst/>
          </a:prstGeom>
        </p:spPr>
      </p:pic>
      <p:pic>
        <p:nvPicPr>
          <p:cNvPr id="24" name="Picture 23">
            <a:extLst>
              <a:ext uri="{FF2B5EF4-FFF2-40B4-BE49-F238E27FC236}">
                <a16:creationId xmlns:a16="http://schemas.microsoft.com/office/drawing/2014/main" id="{A1CA1C2C-67DB-FF99-5EE3-E94AF9624AFB}"/>
              </a:ext>
            </a:extLst>
          </p:cNvPr>
          <p:cNvPicPr>
            <a:picLocks noChangeAspect="1"/>
          </p:cNvPicPr>
          <p:nvPr/>
        </p:nvPicPr>
        <p:blipFill>
          <a:blip r:embed="rId3"/>
          <a:stretch>
            <a:fillRect/>
          </a:stretch>
        </p:blipFill>
        <p:spPr>
          <a:xfrm>
            <a:off x="6441920" y="5744955"/>
            <a:ext cx="3048002" cy="303243"/>
          </a:xfrm>
          <a:prstGeom prst="rect">
            <a:avLst/>
          </a:prstGeom>
        </p:spPr>
      </p:pic>
      <p:pic>
        <p:nvPicPr>
          <p:cNvPr id="25" name="Picture 24">
            <a:extLst>
              <a:ext uri="{FF2B5EF4-FFF2-40B4-BE49-F238E27FC236}">
                <a16:creationId xmlns:a16="http://schemas.microsoft.com/office/drawing/2014/main" id="{0BE279E3-AE7E-990F-6A1D-D1FD5A9FA828}"/>
              </a:ext>
            </a:extLst>
          </p:cNvPr>
          <p:cNvPicPr>
            <a:picLocks noChangeAspect="1"/>
          </p:cNvPicPr>
          <p:nvPr/>
        </p:nvPicPr>
        <p:blipFill>
          <a:blip r:embed="rId3"/>
          <a:stretch>
            <a:fillRect/>
          </a:stretch>
        </p:blipFill>
        <p:spPr>
          <a:xfrm>
            <a:off x="6365869" y="6081448"/>
            <a:ext cx="3048002" cy="303243"/>
          </a:xfrm>
          <a:prstGeom prst="rect">
            <a:avLst/>
          </a:prstGeom>
        </p:spPr>
      </p:pic>
      <p:pic>
        <p:nvPicPr>
          <p:cNvPr id="26" name="Picture 25">
            <a:extLst>
              <a:ext uri="{FF2B5EF4-FFF2-40B4-BE49-F238E27FC236}">
                <a16:creationId xmlns:a16="http://schemas.microsoft.com/office/drawing/2014/main" id="{B0C182DE-FC9D-FBEB-4D5B-BE91972D4372}"/>
              </a:ext>
            </a:extLst>
          </p:cNvPr>
          <p:cNvPicPr>
            <a:picLocks noChangeAspect="1"/>
          </p:cNvPicPr>
          <p:nvPr/>
        </p:nvPicPr>
        <p:blipFill>
          <a:blip r:embed="rId3"/>
          <a:stretch>
            <a:fillRect/>
          </a:stretch>
        </p:blipFill>
        <p:spPr>
          <a:xfrm>
            <a:off x="6405815" y="6410752"/>
            <a:ext cx="3048002" cy="303243"/>
          </a:xfrm>
          <a:prstGeom prst="rect">
            <a:avLst/>
          </a:prstGeom>
        </p:spPr>
      </p:pic>
    </p:spTree>
    <p:extLst>
      <p:ext uri="{BB962C8B-B14F-4D97-AF65-F5344CB8AC3E}">
        <p14:creationId xmlns:p14="http://schemas.microsoft.com/office/powerpoint/2010/main" val="195671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D4FE-B429-BDA3-D613-DD09F5F08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1FCC7-46BD-D6B1-2055-EE01DC2D1CA3}"/>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7DC242D4-1150-4783-D6B4-9548E2C65D6C}"/>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1. Identify five types of ‘oral’ communication that you may complete within your role in the health services industry.</a:t>
            </a:r>
          </a:p>
          <a:p>
            <a:pPr marL="0" indent="0">
              <a:buNone/>
            </a:pPr>
            <a:r>
              <a:rPr lang="en-US" sz="1600" dirty="0">
                <a:solidFill>
                  <a:schemeClr val="tx2"/>
                </a:solidFill>
              </a:rPr>
              <a:t>• Answering routine telephone enquiries</a:t>
            </a:r>
          </a:p>
          <a:p>
            <a:pPr marL="0" indent="0">
              <a:buNone/>
            </a:pPr>
            <a:r>
              <a:rPr lang="en-US" sz="1600" dirty="0">
                <a:solidFill>
                  <a:schemeClr val="tx2"/>
                </a:solidFill>
              </a:rPr>
              <a:t>• Communicating with a range of health service professionals on patient related matters</a:t>
            </a:r>
          </a:p>
          <a:p>
            <a:pPr marL="0" indent="0">
              <a:buNone/>
            </a:pPr>
            <a:r>
              <a:rPr lang="en-US" sz="1600" dirty="0">
                <a:solidFill>
                  <a:schemeClr val="tx2"/>
                </a:solidFill>
              </a:rPr>
              <a:t>• Confirming appointments</a:t>
            </a:r>
          </a:p>
          <a:p>
            <a:pPr marL="0" indent="0">
              <a:buNone/>
            </a:pPr>
            <a:r>
              <a:rPr lang="en-US" sz="1600" dirty="0">
                <a:solidFill>
                  <a:schemeClr val="tx2"/>
                </a:solidFill>
              </a:rPr>
              <a:t>• Dealing with difficult patients or clients</a:t>
            </a:r>
          </a:p>
          <a:p>
            <a:pPr marL="0" indent="0">
              <a:buNone/>
            </a:pPr>
            <a:r>
              <a:rPr lang="en-US" sz="1600" dirty="0">
                <a:solidFill>
                  <a:schemeClr val="tx2"/>
                </a:solidFill>
              </a:rPr>
              <a:t>• Paging staff</a:t>
            </a:r>
          </a:p>
          <a:p>
            <a:pPr marL="0" indent="0">
              <a:buNone/>
            </a:pPr>
            <a:r>
              <a:rPr lang="en-US" sz="1600" dirty="0">
                <a:solidFill>
                  <a:schemeClr val="tx2"/>
                </a:solidFill>
              </a:rPr>
              <a:t>• Reporting to supervisors or other health service professionals at meetings</a:t>
            </a:r>
          </a:p>
          <a:p>
            <a:pPr marL="0" indent="0">
              <a:buNone/>
            </a:pPr>
            <a:r>
              <a:rPr lang="en-US" sz="1600" dirty="0">
                <a:solidFill>
                  <a:schemeClr val="tx2"/>
                </a:solidFill>
              </a:rPr>
              <a:t>• Transferring calls</a:t>
            </a:r>
          </a:p>
          <a:p>
            <a:pPr marL="0" indent="0">
              <a:buNone/>
            </a:pPr>
            <a:r>
              <a:rPr lang="en-US" sz="1600" dirty="0">
                <a:solidFill>
                  <a:srgbClr val="C00000"/>
                </a:solidFill>
              </a:rPr>
              <a:t>2. When communicating orally with patients and colleagues explain why it is important to always use the correct medical terminology.</a:t>
            </a:r>
          </a:p>
          <a:p>
            <a:pPr marL="0" indent="0">
              <a:buNone/>
            </a:pPr>
            <a:r>
              <a:rPr lang="en-US" sz="1600" dirty="0">
                <a:solidFill>
                  <a:schemeClr val="tx2"/>
                </a:solidFill>
              </a:rPr>
              <a:t>This is to ensure that you communicate the correct information to the patient so they can fully understand any treatment, diagnosis or any information relating to their health.</a:t>
            </a:r>
          </a:p>
          <a:p>
            <a:pPr marL="0" indent="0">
              <a:buNone/>
            </a:pPr>
            <a:r>
              <a:rPr lang="en-US" sz="1600" dirty="0">
                <a:solidFill>
                  <a:srgbClr val="C00000"/>
                </a:solidFill>
              </a:rPr>
              <a:t>3. Describe why it is important to be able to work effectively as part of a team within a health service environment.</a:t>
            </a:r>
          </a:p>
          <a:p>
            <a:pPr marL="0" indent="0">
              <a:buNone/>
            </a:pPr>
            <a:r>
              <a:rPr lang="en-US" sz="1600" dirty="0">
                <a:solidFill>
                  <a:schemeClr val="tx2"/>
                </a:solidFill>
              </a:rPr>
              <a:t>When working in the health service industry you will often be working alongside people with different expertise and within different departments. By working effectively with others you can achieve a common goal and benefit from all the advantages that a team environment has to offer.</a:t>
            </a:r>
          </a:p>
        </p:txBody>
      </p:sp>
      <p:sp>
        <p:nvSpPr>
          <p:cNvPr id="4" name="Slide Number Placeholder 3">
            <a:extLst>
              <a:ext uri="{FF2B5EF4-FFF2-40B4-BE49-F238E27FC236}">
                <a16:creationId xmlns:a16="http://schemas.microsoft.com/office/drawing/2014/main" id="{3A2C1E14-A6EC-D337-9316-8874C8169194}"/>
              </a:ext>
            </a:extLst>
          </p:cNvPr>
          <p:cNvSpPr>
            <a:spLocks noGrp="1"/>
          </p:cNvSpPr>
          <p:nvPr>
            <p:ph type="sldNum" sz="quarter" idx="10"/>
          </p:nvPr>
        </p:nvSpPr>
        <p:spPr/>
        <p:txBody>
          <a:bodyPr/>
          <a:lstStyle/>
          <a:p>
            <a:fld id="{64EB2DB3-A5DC-4BC2-A05A-23509E293FB0}" type="slidenum">
              <a:rPr lang="en-US" altLang="en-US" smtClean="0"/>
              <a:pPr/>
              <a:t>106</a:t>
            </a:fld>
            <a:endParaRPr lang="en-US" altLang="en-US"/>
          </a:p>
        </p:txBody>
      </p:sp>
      <p:pic>
        <p:nvPicPr>
          <p:cNvPr id="5" name="Picture 4">
            <a:extLst>
              <a:ext uri="{FF2B5EF4-FFF2-40B4-BE49-F238E27FC236}">
                <a16:creationId xmlns:a16="http://schemas.microsoft.com/office/drawing/2014/main" id="{811A97FD-EBF2-BF88-2B11-C7D2E1BCA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21621BF0-4008-A3A7-2F51-0654A1F9DD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1322" y="323657"/>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B2660C-584C-61CB-F82E-6869F4838CFA}"/>
              </a:ext>
            </a:extLst>
          </p:cNvPr>
          <p:cNvPicPr>
            <a:picLocks noChangeAspect="1"/>
          </p:cNvPicPr>
          <p:nvPr/>
        </p:nvPicPr>
        <p:blipFill>
          <a:blip r:embed="rId4"/>
          <a:stretch>
            <a:fillRect/>
          </a:stretch>
        </p:blipFill>
        <p:spPr>
          <a:xfrm>
            <a:off x="0" y="2042534"/>
            <a:ext cx="9160625" cy="2030701"/>
          </a:xfrm>
          <a:prstGeom prst="rect">
            <a:avLst/>
          </a:prstGeom>
        </p:spPr>
      </p:pic>
      <p:pic>
        <p:nvPicPr>
          <p:cNvPr id="9" name="Picture 8">
            <a:extLst>
              <a:ext uri="{FF2B5EF4-FFF2-40B4-BE49-F238E27FC236}">
                <a16:creationId xmlns:a16="http://schemas.microsoft.com/office/drawing/2014/main" id="{7A0CF7A2-59A9-52DB-967E-0CB7113D2C06}"/>
              </a:ext>
            </a:extLst>
          </p:cNvPr>
          <p:cNvPicPr>
            <a:picLocks noChangeAspect="1"/>
          </p:cNvPicPr>
          <p:nvPr/>
        </p:nvPicPr>
        <p:blipFill>
          <a:blip r:embed="rId4"/>
          <a:stretch>
            <a:fillRect/>
          </a:stretch>
        </p:blipFill>
        <p:spPr>
          <a:xfrm>
            <a:off x="29026" y="4408016"/>
            <a:ext cx="12041053" cy="479868"/>
          </a:xfrm>
          <a:prstGeom prst="rect">
            <a:avLst/>
          </a:prstGeom>
        </p:spPr>
      </p:pic>
      <p:pic>
        <p:nvPicPr>
          <p:cNvPr id="10" name="Picture 9">
            <a:extLst>
              <a:ext uri="{FF2B5EF4-FFF2-40B4-BE49-F238E27FC236}">
                <a16:creationId xmlns:a16="http://schemas.microsoft.com/office/drawing/2014/main" id="{4B4FD8C7-E835-9442-7B5B-D77B9DEB1796}"/>
              </a:ext>
            </a:extLst>
          </p:cNvPr>
          <p:cNvPicPr>
            <a:picLocks noChangeAspect="1"/>
          </p:cNvPicPr>
          <p:nvPr/>
        </p:nvPicPr>
        <p:blipFill>
          <a:blip r:embed="rId4"/>
          <a:stretch>
            <a:fillRect/>
          </a:stretch>
        </p:blipFill>
        <p:spPr>
          <a:xfrm>
            <a:off x="49874" y="5239534"/>
            <a:ext cx="11798153" cy="1173788"/>
          </a:xfrm>
          <a:prstGeom prst="rect">
            <a:avLst/>
          </a:prstGeom>
        </p:spPr>
      </p:pic>
      <p:pic>
        <p:nvPicPr>
          <p:cNvPr id="8" name="Picture 7">
            <a:hlinkClick r:id="rId5" action="ppaction://hlinksldjump"/>
            <a:extLst>
              <a:ext uri="{FF2B5EF4-FFF2-40B4-BE49-F238E27FC236}">
                <a16:creationId xmlns:a16="http://schemas.microsoft.com/office/drawing/2014/main" id="{FAF8AC76-421E-3548-3FC5-015B0BCD3D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1010084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9A48-9829-2058-FB24-318DB48EF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54EAC-20D4-9614-04D1-30B401FE5792}"/>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13ABBFD0-F35D-AED3-CE2A-976157EA3B01}"/>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5. Identify five types of ‘written’ communication that you may complete within your role in the health services industry.</a:t>
            </a:r>
          </a:p>
          <a:p>
            <a:pPr marL="0" indent="0">
              <a:buNone/>
            </a:pPr>
            <a:r>
              <a:rPr lang="en-US" sz="1600" dirty="0">
                <a:solidFill>
                  <a:schemeClr val="tx2"/>
                </a:solidFill>
              </a:rPr>
              <a:t>• Appointment diaries, cards and patient care plans</a:t>
            </a:r>
          </a:p>
          <a:p>
            <a:pPr marL="0" indent="0">
              <a:buNone/>
            </a:pPr>
            <a:r>
              <a:rPr lang="en-US" sz="1600" dirty="0">
                <a:solidFill>
                  <a:schemeClr val="tx2"/>
                </a:solidFill>
              </a:rPr>
              <a:t>• Medical notes</a:t>
            </a:r>
          </a:p>
          <a:p>
            <a:pPr marL="0" indent="0">
              <a:buNone/>
            </a:pPr>
            <a:r>
              <a:rPr lang="en-US" sz="1600" dirty="0">
                <a:solidFill>
                  <a:schemeClr val="tx2"/>
                </a:solidFill>
              </a:rPr>
              <a:t>• Communications to a range of health service professionals on patient related matters</a:t>
            </a:r>
          </a:p>
          <a:p>
            <a:pPr marL="0" indent="0">
              <a:buNone/>
            </a:pPr>
            <a:r>
              <a:rPr lang="en-US" sz="1600" dirty="0">
                <a:solidFill>
                  <a:schemeClr val="tx2"/>
                </a:solidFill>
              </a:rPr>
              <a:t>• Medical equipment ordering forms</a:t>
            </a:r>
          </a:p>
          <a:p>
            <a:pPr marL="0" indent="0">
              <a:buNone/>
            </a:pPr>
            <a:r>
              <a:rPr lang="en-US" sz="1600" dirty="0">
                <a:solidFill>
                  <a:schemeClr val="tx2"/>
                </a:solidFill>
              </a:rPr>
              <a:t>• Referral letters</a:t>
            </a:r>
          </a:p>
          <a:p>
            <a:pPr marL="0" indent="0">
              <a:buNone/>
            </a:pPr>
            <a:r>
              <a:rPr lang="en-US" sz="1600" dirty="0">
                <a:solidFill>
                  <a:schemeClr val="tx2"/>
                </a:solidFill>
              </a:rPr>
              <a:t>• Memos</a:t>
            </a:r>
          </a:p>
          <a:p>
            <a:pPr marL="0" indent="0">
              <a:buNone/>
            </a:pPr>
            <a:r>
              <a:rPr lang="en-US" sz="1600" dirty="0">
                <a:solidFill>
                  <a:srgbClr val="C00000"/>
                </a:solidFill>
              </a:rPr>
              <a:t>6. Describe two ways you can check that the information and terminology you have used is accurate.</a:t>
            </a:r>
          </a:p>
          <a:p>
            <a:pPr marL="0" indent="0">
              <a:buNone/>
            </a:pPr>
            <a:r>
              <a:rPr lang="en-US" sz="1600" dirty="0">
                <a:solidFill>
                  <a:schemeClr val="tx2"/>
                </a:solidFill>
              </a:rPr>
              <a:t>You can seek clarification from a supervisor or in your own time practice common medical terms and abbreviations.</a:t>
            </a:r>
          </a:p>
          <a:p>
            <a:pPr marL="0" indent="0">
              <a:buNone/>
            </a:pPr>
            <a:r>
              <a:rPr lang="en-US" sz="1600" dirty="0">
                <a:solidFill>
                  <a:srgbClr val="C00000"/>
                </a:solidFill>
              </a:rPr>
              <a:t>7. When checking the accuracy of your written information identify three persons who would be able to verify what you have written.</a:t>
            </a:r>
          </a:p>
          <a:p>
            <a:pPr marL="0" indent="0">
              <a:buNone/>
            </a:pPr>
            <a:r>
              <a:rPr lang="en-US" sz="1600" dirty="0">
                <a:solidFill>
                  <a:schemeClr val="tx2"/>
                </a:solidFill>
              </a:rPr>
              <a:t>• Supervisor</a:t>
            </a:r>
          </a:p>
          <a:p>
            <a:pPr marL="0" indent="0">
              <a:buNone/>
            </a:pPr>
            <a:r>
              <a:rPr lang="en-US" sz="1600" dirty="0">
                <a:solidFill>
                  <a:schemeClr val="tx2"/>
                </a:solidFill>
              </a:rPr>
              <a:t>• Experienced staff member</a:t>
            </a:r>
          </a:p>
          <a:p>
            <a:pPr marL="0" indent="0">
              <a:buNone/>
            </a:pPr>
            <a:r>
              <a:rPr lang="en-US" sz="1600" dirty="0">
                <a:solidFill>
                  <a:schemeClr val="tx2"/>
                </a:solidFill>
              </a:rPr>
              <a:t>• Practice manager</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C9E21ED9-EB1D-8506-EDC8-DA587BBB3C7A}"/>
              </a:ext>
            </a:extLst>
          </p:cNvPr>
          <p:cNvSpPr>
            <a:spLocks noGrp="1"/>
          </p:cNvSpPr>
          <p:nvPr>
            <p:ph type="sldNum" sz="quarter" idx="10"/>
          </p:nvPr>
        </p:nvSpPr>
        <p:spPr/>
        <p:txBody>
          <a:bodyPr/>
          <a:lstStyle/>
          <a:p>
            <a:fld id="{64EB2DB3-A5DC-4BC2-A05A-23509E293FB0}" type="slidenum">
              <a:rPr lang="en-US" altLang="en-US" smtClean="0"/>
              <a:pPr/>
              <a:t>107</a:t>
            </a:fld>
            <a:endParaRPr lang="en-US" altLang="en-US"/>
          </a:p>
        </p:txBody>
      </p:sp>
      <p:pic>
        <p:nvPicPr>
          <p:cNvPr id="5" name="Picture 4">
            <a:extLst>
              <a:ext uri="{FF2B5EF4-FFF2-40B4-BE49-F238E27FC236}">
                <a16:creationId xmlns:a16="http://schemas.microsoft.com/office/drawing/2014/main" id="{941D7B68-965A-A0C1-3EBD-913D45A25A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2348E404-55E7-DECA-C8CF-30701E90F3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4A8661-472E-FF58-3D0B-BD4BE1ABFFB5}"/>
              </a:ext>
            </a:extLst>
          </p:cNvPr>
          <p:cNvPicPr>
            <a:picLocks noChangeAspect="1"/>
          </p:cNvPicPr>
          <p:nvPr/>
        </p:nvPicPr>
        <p:blipFill>
          <a:blip r:embed="rId4"/>
          <a:stretch>
            <a:fillRect/>
          </a:stretch>
        </p:blipFill>
        <p:spPr>
          <a:xfrm>
            <a:off x="29027" y="2081492"/>
            <a:ext cx="10661650" cy="1642609"/>
          </a:xfrm>
          <a:prstGeom prst="rect">
            <a:avLst/>
          </a:prstGeom>
        </p:spPr>
      </p:pic>
      <p:pic>
        <p:nvPicPr>
          <p:cNvPr id="8" name="Picture 7">
            <a:extLst>
              <a:ext uri="{FF2B5EF4-FFF2-40B4-BE49-F238E27FC236}">
                <a16:creationId xmlns:a16="http://schemas.microsoft.com/office/drawing/2014/main" id="{221A4F6B-2F93-03EC-CB55-73CAB6771BFF}"/>
              </a:ext>
            </a:extLst>
          </p:cNvPr>
          <p:cNvPicPr>
            <a:picLocks noChangeAspect="1"/>
          </p:cNvPicPr>
          <p:nvPr/>
        </p:nvPicPr>
        <p:blipFill>
          <a:blip r:embed="rId4"/>
          <a:stretch>
            <a:fillRect/>
          </a:stretch>
        </p:blipFill>
        <p:spPr>
          <a:xfrm>
            <a:off x="29027" y="4092400"/>
            <a:ext cx="10336668" cy="244475"/>
          </a:xfrm>
          <a:prstGeom prst="rect">
            <a:avLst/>
          </a:prstGeom>
        </p:spPr>
      </p:pic>
      <p:pic>
        <p:nvPicPr>
          <p:cNvPr id="9" name="Picture 8">
            <a:extLst>
              <a:ext uri="{FF2B5EF4-FFF2-40B4-BE49-F238E27FC236}">
                <a16:creationId xmlns:a16="http://schemas.microsoft.com/office/drawing/2014/main" id="{0C288134-D1FE-1B97-A290-BD99DB82D7F3}"/>
              </a:ext>
            </a:extLst>
          </p:cNvPr>
          <p:cNvPicPr>
            <a:picLocks noChangeAspect="1"/>
          </p:cNvPicPr>
          <p:nvPr/>
        </p:nvPicPr>
        <p:blipFill>
          <a:blip r:embed="rId4"/>
          <a:stretch>
            <a:fillRect/>
          </a:stretch>
        </p:blipFill>
        <p:spPr>
          <a:xfrm>
            <a:off x="29027" y="4681420"/>
            <a:ext cx="3048002" cy="987860"/>
          </a:xfrm>
          <a:prstGeom prst="rect">
            <a:avLst/>
          </a:prstGeom>
        </p:spPr>
      </p:pic>
      <p:pic>
        <p:nvPicPr>
          <p:cNvPr id="10" name="Picture 9">
            <a:hlinkClick r:id="rId5" action="ppaction://hlinksldjump"/>
            <a:extLst>
              <a:ext uri="{FF2B5EF4-FFF2-40B4-BE49-F238E27FC236}">
                <a16:creationId xmlns:a16="http://schemas.microsoft.com/office/drawing/2014/main" id="{4960430C-7585-6BD9-45D0-866E7F35D9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1598432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211-D418-113E-15B6-F755288C38ED}"/>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66D73082-FCBD-53EF-9723-561E4BB1E933}"/>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8. For the medical terms below that are spelt the American way, spell the same words the English way.</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1DB97E5F-992E-C87C-4E2B-7F0E4231F61B}"/>
              </a:ext>
            </a:extLst>
          </p:cNvPr>
          <p:cNvSpPr>
            <a:spLocks noGrp="1"/>
          </p:cNvSpPr>
          <p:nvPr>
            <p:ph type="sldNum" sz="quarter" idx="10"/>
          </p:nvPr>
        </p:nvSpPr>
        <p:spPr/>
        <p:txBody>
          <a:bodyPr/>
          <a:lstStyle/>
          <a:p>
            <a:fld id="{64EB2DB3-A5DC-4BC2-A05A-23509E293FB0}" type="slidenum">
              <a:rPr lang="en-US" altLang="en-US" smtClean="0"/>
              <a:pPr/>
              <a:t>108</a:t>
            </a:fld>
            <a:endParaRPr lang="en-US" altLang="en-US"/>
          </a:p>
        </p:txBody>
      </p:sp>
      <p:pic>
        <p:nvPicPr>
          <p:cNvPr id="5" name="Picture 4">
            <a:extLst>
              <a:ext uri="{FF2B5EF4-FFF2-40B4-BE49-F238E27FC236}">
                <a16:creationId xmlns:a16="http://schemas.microsoft.com/office/drawing/2014/main" id="{50E268D6-8AE4-99F0-4A2A-A6028F118F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6509CFB2-C745-151A-8185-CD286FB76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47914"/>
            <a:ext cx="1216705" cy="1216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BE094CFC-D463-4F57-9483-1E2CA7A14B73}"/>
              </a:ext>
            </a:extLst>
          </p:cNvPr>
          <p:cNvGraphicFramePr>
            <a:graphicFrameLocks noGrp="1"/>
          </p:cNvGraphicFramePr>
          <p:nvPr>
            <p:extLst>
              <p:ext uri="{D42A27DB-BD31-4B8C-83A1-F6EECF244321}">
                <p14:modId xmlns:p14="http://schemas.microsoft.com/office/powerpoint/2010/main" val="4076258365"/>
              </p:ext>
            </p:extLst>
          </p:nvPr>
        </p:nvGraphicFramePr>
        <p:xfrm>
          <a:off x="720063" y="2618755"/>
          <a:ext cx="9334534" cy="2585265"/>
        </p:xfrm>
        <a:graphic>
          <a:graphicData uri="http://schemas.openxmlformats.org/drawingml/2006/table">
            <a:tbl>
              <a:tblPr firstRow="1" bandRow="1">
                <a:tableStyleId>{5C22544A-7EE6-4342-B048-85BDC9FD1C3A}</a:tableStyleId>
              </a:tblPr>
              <a:tblGrid>
                <a:gridCol w="4667267">
                  <a:extLst>
                    <a:ext uri="{9D8B030D-6E8A-4147-A177-3AD203B41FA5}">
                      <a16:colId xmlns:a16="http://schemas.microsoft.com/office/drawing/2014/main" val="628523323"/>
                    </a:ext>
                  </a:extLst>
                </a:gridCol>
                <a:gridCol w="4667267">
                  <a:extLst>
                    <a:ext uri="{9D8B030D-6E8A-4147-A177-3AD203B41FA5}">
                      <a16:colId xmlns:a16="http://schemas.microsoft.com/office/drawing/2014/main" val="1789702915"/>
                    </a:ext>
                  </a:extLst>
                </a:gridCol>
              </a:tblGrid>
              <a:tr h="517053">
                <a:tc>
                  <a:txBody>
                    <a:bodyPr/>
                    <a:lstStyle/>
                    <a:p>
                      <a:r>
                        <a:rPr lang="en-US" sz="1800" dirty="0">
                          <a:solidFill>
                            <a:srgbClr val="C00000"/>
                          </a:solidFill>
                        </a:rPr>
                        <a:t>American Spelling</a:t>
                      </a:r>
                      <a:endParaRPr lang="en-AU" dirty="0">
                        <a:solidFill>
                          <a:srgbClr val="C0000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English spelling</a:t>
                      </a:r>
                    </a:p>
                  </a:txBody>
                  <a:tcPr>
                    <a:solidFill>
                      <a:schemeClr val="bg1"/>
                    </a:solidFill>
                  </a:tcPr>
                </a:tc>
                <a:extLst>
                  <a:ext uri="{0D108BD9-81ED-4DB2-BD59-A6C34878D82A}">
                    <a16:rowId xmlns:a16="http://schemas.microsoft.com/office/drawing/2014/main" val="1367093098"/>
                  </a:ext>
                </a:extLst>
              </a:tr>
              <a:tr h="517053">
                <a:tc>
                  <a:txBody>
                    <a:bodyPr/>
                    <a:lstStyle/>
                    <a:p>
                      <a:r>
                        <a:rPr lang="en-US" sz="1800" dirty="0">
                          <a:solidFill>
                            <a:srgbClr val="C00000"/>
                          </a:solidFill>
                        </a:rPr>
                        <a:t>Anemia</a:t>
                      </a:r>
                      <a:endParaRPr lang="en-AU" dirty="0">
                        <a:solidFill>
                          <a:srgbClr val="C0000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Anaemia</a:t>
                      </a:r>
                    </a:p>
                  </a:txBody>
                  <a:tcPr>
                    <a:solidFill>
                      <a:schemeClr val="bg1"/>
                    </a:solidFill>
                  </a:tcPr>
                </a:tc>
                <a:extLst>
                  <a:ext uri="{0D108BD9-81ED-4DB2-BD59-A6C34878D82A}">
                    <a16:rowId xmlns:a16="http://schemas.microsoft.com/office/drawing/2014/main" val="1027090950"/>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Diarrhea</a:t>
                      </a:r>
                    </a:p>
                  </a:txBody>
                  <a:tcPr>
                    <a:solidFill>
                      <a:schemeClr val="bg1"/>
                    </a:solidFill>
                  </a:tcPr>
                </a:tc>
                <a:tc>
                  <a:txBody>
                    <a:bodyPr/>
                    <a:lstStyle/>
                    <a:p>
                      <a:r>
                        <a:rPr lang="en-US" sz="1800" dirty="0">
                          <a:solidFill>
                            <a:schemeClr val="tx2"/>
                          </a:solidFill>
                        </a:rPr>
                        <a:t>Diarrhoea</a:t>
                      </a:r>
                      <a:endParaRPr lang="en-AU" dirty="0">
                        <a:solidFill>
                          <a:schemeClr val="tx2"/>
                        </a:solidFill>
                      </a:endParaRPr>
                    </a:p>
                  </a:txBody>
                  <a:tcPr>
                    <a:solidFill>
                      <a:schemeClr val="bg1"/>
                    </a:solidFill>
                  </a:tcPr>
                </a:tc>
                <a:extLst>
                  <a:ext uri="{0D108BD9-81ED-4DB2-BD59-A6C34878D82A}">
                    <a16:rowId xmlns:a16="http://schemas.microsoft.com/office/drawing/2014/main" val="2526723863"/>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Edema</a:t>
                      </a:r>
                    </a:p>
                  </a:txBody>
                  <a:tcPr>
                    <a:solidFill>
                      <a:schemeClr val="bg1"/>
                    </a:solidFill>
                  </a:tcPr>
                </a:tc>
                <a:tc>
                  <a:txBody>
                    <a:bodyPr/>
                    <a:lstStyle/>
                    <a:p>
                      <a:r>
                        <a:rPr lang="en-US" sz="1800" dirty="0">
                          <a:solidFill>
                            <a:schemeClr val="tx2"/>
                          </a:solidFill>
                        </a:rPr>
                        <a:t>Oedema</a:t>
                      </a:r>
                      <a:endParaRPr lang="en-AU" dirty="0">
                        <a:solidFill>
                          <a:schemeClr val="tx2"/>
                        </a:solidFill>
                      </a:endParaRPr>
                    </a:p>
                  </a:txBody>
                  <a:tcPr>
                    <a:solidFill>
                      <a:schemeClr val="bg1"/>
                    </a:solidFill>
                  </a:tcPr>
                </a:tc>
                <a:extLst>
                  <a:ext uri="{0D108BD9-81ED-4DB2-BD59-A6C34878D82A}">
                    <a16:rowId xmlns:a16="http://schemas.microsoft.com/office/drawing/2014/main" val="3954674181"/>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Hemaglobin</a:t>
                      </a:r>
                    </a:p>
                  </a:txBody>
                  <a:tcPr>
                    <a:solidFill>
                      <a:schemeClr val="bg1"/>
                    </a:solidFill>
                  </a:tcPr>
                </a:tc>
                <a:tc>
                  <a:txBody>
                    <a:bodyPr/>
                    <a:lstStyle/>
                    <a:p>
                      <a:r>
                        <a:rPr lang="en-US" sz="1800" dirty="0">
                          <a:solidFill>
                            <a:schemeClr val="tx2"/>
                          </a:solidFill>
                        </a:rPr>
                        <a:t>Haemoglobin</a:t>
                      </a:r>
                      <a:endParaRPr lang="en-AU" dirty="0">
                        <a:solidFill>
                          <a:schemeClr val="tx2"/>
                        </a:solidFill>
                      </a:endParaRPr>
                    </a:p>
                  </a:txBody>
                  <a:tcPr>
                    <a:solidFill>
                      <a:schemeClr val="bg1"/>
                    </a:solidFill>
                  </a:tcPr>
                </a:tc>
                <a:extLst>
                  <a:ext uri="{0D108BD9-81ED-4DB2-BD59-A6C34878D82A}">
                    <a16:rowId xmlns:a16="http://schemas.microsoft.com/office/drawing/2014/main" val="44100743"/>
                  </a:ext>
                </a:extLst>
              </a:tr>
            </a:tbl>
          </a:graphicData>
        </a:graphic>
      </p:graphicFrame>
      <p:pic>
        <p:nvPicPr>
          <p:cNvPr id="10" name="Picture 9">
            <a:extLst>
              <a:ext uri="{FF2B5EF4-FFF2-40B4-BE49-F238E27FC236}">
                <a16:creationId xmlns:a16="http://schemas.microsoft.com/office/drawing/2014/main" id="{97BFDC82-A3B2-0B7B-3551-01A5DE6DA238}"/>
              </a:ext>
            </a:extLst>
          </p:cNvPr>
          <p:cNvPicPr>
            <a:picLocks noChangeAspect="1"/>
          </p:cNvPicPr>
          <p:nvPr/>
        </p:nvPicPr>
        <p:blipFill>
          <a:blip r:embed="rId4"/>
          <a:stretch>
            <a:fillRect/>
          </a:stretch>
        </p:blipFill>
        <p:spPr>
          <a:xfrm>
            <a:off x="5145708" y="3190827"/>
            <a:ext cx="3048002" cy="303243"/>
          </a:xfrm>
          <a:prstGeom prst="rect">
            <a:avLst/>
          </a:prstGeom>
        </p:spPr>
      </p:pic>
      <p:pic>
        <p:nvPicPr>
          <p:cNvPr id="11" name="Picture 10">
            <a:extLst>
              <a:ext uri="{FF2B5EF4-FFF2-40B4-BE49-F238E27FC236}">
                <a16:creationId xmlns:a16="http://schemas.microsoft.com/office/drawing/2014/main" id="{BA433F4D-C22E-0277-3010-B1E3853373CC}"/>
              </a:ext>
            </a:extLst>
          </p:cNvPr>
          <p:cNvPicPr>
            <a:picLocks noChangeAspect="1"/>
          </p:cNvPicPr>
          <p:nvPr/>
        </p:nvPicPr>
        <p:blipFill>
          <a:blip r:embed="rId4"/>
          <a:stretch>
            <a:fillRect/>
          </a:stretch>
        </p:blipFill>
        <p:spPr>
          <a:xfrm>
            <a:off x="5428341" y="3633634"/>
            <a:ext cx="3048002" cy="303243"/>
          </a:xfrm>
          <a:prstGeom prst="rect">
            <a:avLst/>
          </a:prstGeom>
        </p:spPr>
      </p:pic>
      <p:pic>
        <p:nvPicPr>
          <p:cNvPr id="12" name="Picture 11">
            <a:extLst>
              <a:ext uri="{FF2B5EF4-FFF2-40B4-BE49-F238E27FC236}">
                <a16:creationId xmlns:a16="http://schemas.microsoft.com/office/drawing/2014/main" id="{8CE89FC9-3FA1-F324-04C5-467A4789AAD3}"/>
              </a:ext>
            </a:extLst>
          </p:cNvPr>
          <p:cNvPicPr>
            <a:picLocks noChangeAspect="1"/>
          </p:cNvPicPr>
          <p:nvPr/>
        </p:nvPicPr>
        <p:blipFill>
          <a:blip r:embed="rId4"/>
          <a:stretch>
            <a:fillRect/>
          </a:stretch>
        </p:blipFill>
        <p:spPr>
          <a:xfrm>
            <a:off x="5387330" y="4197423"/>
            <a:ext cx="3048002" cy="303243"/>
          </a:xfrm>
          <a:prstGeom prst="rect">
            <a:avLst/>
          </a:prstGeom>
        </p:spPr>
      </p:pic>
      <p:pic>
        <p:nvPicPr>
          <p:cNvPr id="13" name="Picture 12">
            <a:extLst>
              <a:ext uri="{FF2B5EF4-FFF2-40B4-BE49-F238E27FC236}">
                <a16:creationId xmlns:a16="http://schemas.microsoft.com/office/drawing/2014/main" id="{0D38DF6D-6BED-8E9F-A023-542FC03F04D6}"/>
              </a:ext>
            </a:extLst>
          </p:cNvPr>
          <p:cNvPicPr>
            <a:picLocks noChangeAspect="1"/>
          </p:cNvPicPr>
          <p:nvPr/>
        </p:nvPicPr>
        <p:blipFill>
          <a:blip r:embed="rId4"/>
          <a:stretch>
            <a:fillRect/>
          </a:stretch>
        </p:blipFill>
        <p:spPr>
          <a:xfrm>
            <a:off x="5480065" y="4784497"/>
            <a:ext cx="3048002" cy="303243"/>
          </a:xfrm>
          <a:prstGeom prst="rect">
            <a:avLst/>
          </a:prstGeom>
        </p:spPr>
      </p:pic>
      <p:pic>
        <p:nvPicPr>
          <p:cNvPr id="7" name="Picture 6">
            <a:hlinkClick r:id="rId5" action="ppaction://hlinksldjump"/>
            <a:extLst>
              <a:ext uri="{FF2B5EF4-FFF2-40B4-BE49-F238E27FC236}">
                <a16:creationId xmlns:a16="http://schemas.microsoft.com/office/drawing/2014/main" id="{BAF8C630-215D-342A-32A6-09EC902337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2865800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1. Written Questions</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77987"/>
            <a:ext cx="12169643" cy="5090881"/>
          </a:xfrm>
        </p:spPr>
        <p:txBody>
          <a:bodyPr/>
          <a:lstStyle/>
          <a:p>
            <a:pPr marL="0" indent="0">
              <a:buNone/>
            </a:pPr>
            <a:r>
              <a:rPr lang="en-US" sz="1800" dirty="0">
                <a:solidFill>
                  <a:srgbClr val="0070C0"/>
                </a:solidFill>
              </a:rPr>
              <a:t>1. What is one policy or procedure you need to follow when using medical terminology?</a:t>
            </a:r>
          </a:p>
          <a:p>
            <a:pPr marL="0" indent="0">
              <a:buNone/>
            </a:pPr>
            <a:r>
              <a:rPr lang="en-US" sz="1800" dirty="0">
                <a:solidFill>
                  <a:schemeClr val="tx2"/>
                </a:solidFill>
              </a:rPr>
              <a:t>• Accessing and updating files</a:t>
            </a:r>
          </a:p>
          <a:p>
            <a:pPr marL="0" indent="0">
              <a:buNone/>
            </a:pPr>
            <a:r>
              <a:rPr lang="en-US" sz="1800" dirty="0">
                <a:solidFill>
                  <a:schemeClr val="tx2"/>
                </a:solidFill>
              </a:rPr>
              <a:t>• Infection prevention and control</a:t>
            </a:r>
          </a:p>
          <a:p>
            <a:pPr marL="0" indent="0">
              <a:buNone/>
            </a:pPr>
            <a:r>
              <a:rPr lang="en-US" sz="1800" dirty="0">
                <a:solidFill>
                  <a:schemeClr val="tx2"/>
                </a:solidFill>
              </a:rPr>
              <a:t>• Formal communications protocol</a:t>
            </a:r>
          </a:p>
          <a:p>
            <a:pPr marL="0" indent="0">
              <a:buNone/>
            </a:pPr>
            <a:r>
              <a:rPr lang="en-US" sz="1800" dirty="0">
                <a:solidFill>
                  <a:schemeClr val="tx2"/>
                </a:solidFill>
              </a:rPr>
              <a:t>• Emergency procedures</a:t>
            </a:r>
          </a:p>
          <a:p>
            <a:pPr marL="0" indent="0">
              <a:buNone/>
            </a:pPr>
            <a:r>
              <a:rPr lang="en-US" sz="1800" dirty="0">
                <a:solidFill>
                  <a:schemeClr val="tx2"/>
                </a:solidFill>
              </a:rPr>
              <a:t>• Following instructions</a:t>
            </a:r>
          </a:p>
          <a:p>
            <a:pPr marL="0" indent="0">
              <a:buNone/>
            </a:pPr>
            <a:r>
              <a:rPr lang="en-US" sz="1800" dirty="0">
                <a:solidFill>
                  <a:schemeClr val="tx2"/>
                </a:solidFill>
              </a:rPr>
              <a:t>• </a:t>
            </a:r>
            <a:r>
              <a:rPr lang="en-US" sz="1800" dirty="0" err="1">
                <a:solidFill>
                  <a:schemeClr val="tx2"/>
                </a:solidFill>
              </a:rPr>
              <a:t>Organisation</a:t>
            </a:r>
            <a:r>
              <a:rPr lang="en-US" sz="1800" dirty="0">
                <a:solidFill>
                  <a:schemeClr val="tx2"/>
                </a:solidFill>
              </a:rPr>
              <a:t> code of conduct (e.g. harassment, </a:t>
            </a:r>
            <a:r>
              <a:rPr lang="en-US" sz="1800" dirty="0" err="1">
                <a:solidFill>
                  <a:schemeClr val="tx2"/>
                </a:solidFill>
              </a:rPr>
              <a:t>behaviour</a:t>
            </a:r>
            <a:r>
              <a:rPr lang="en-US" sz="1800" dirty="0">
                <a:solidFill>
                  <a:schemeClr val="tx2"/>
                </a:solidFill>
              </a:rPr>
              <a:t> and discrimination)</a:t>
            </a:r>
          </a:p>
          <a:p>
            <a:pPr marL="0" indent="0">
              <a:buNone/>
            </a:pPr>
            <a:r>
              <a:rPr lang="en-US" sz="1800" dirty="0">
                <a:solidFill>
                  <a:schemeClr val="tx2"/>
                </a:solidFill>
              </a:rPr>
              <a:t>• Occupational health and safety (OHS)/Work Health and Safety (WHS)</a:t>
            </a:r>
          </a:p>
          <a:p>
            <a:pPr marL="0" indent="0">
              <a:buNone/>
            </a:pPr>
            <a:r>
              <a:rPr lang="en-US" sz="1800" dirty="0">
                <a:solidFill>
                  <a:schemeClr val="tx2"/>
                </a:solidFill>
              </a:rPr>
              <a:t>• Phone and email protocol</a:t>
            </a:r>
          </a:p>
          <a:p>
            <a:pPr marL="0" indent="0">
              <a:buNone/>
            </a:pPr>
            <a:r>
              <a:rPr lang="en-US" sz="1800" dirty="0">
                <a:solidFill>
                  <a:schemeClr val="tx2"/>
                </a:solidFill>
              </a:rPr>
              <a:t>• Recording information</a:t>
            </a:r>
          </a:p>
          <a:p>
            <a:pPr marL="0" indent="0">
              <a:buNone/>
            </a:pPr>
            <a:r>
              <a:rPr lang="en-US" sz="1800" dirty="0">
                <a:solidFill>
                  <a:schemeClr val="tx2"/>
                </a:solidFill>
              </a:rPr>
              <a:t>• Patient confidentiality and privacy procedures</a:t>
            </a:r>
          </a:p>
          <a:p>
            <a:pPr marL="0" indent="0">
              <a:buNone/>
            </a:pPr>
            <a:endParaRPr lang="en-AU" sz="1800" dirty="0">
              <a:solidFill>
                <a:schemeClr val="tx2"/>
              </a:solidFill>
            </a:endParaRP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109</a:t>
            </a:fld>
            <a:endParaRPr lang="en-US" altLang="en-US"/>
          </a:p>
        </p:txBody>
      </p:sp>
      <p:pic>
        <p:nvPicPr>
          <p:cNvPr id="5" name="Picture 2" descr="Return Church">
            <a:hlinkClick r:id="rId2" action="ppaction://hlinksldjump"/>
            <a:extLst>
              <a:ext uri="{FF2B5EF4-FFF2-40B4-BE49-F238E27FC236}">
                <a16:creationId xmlns:a16="http://schemas.microsoft.com/office/drawing/2014/main" id="{55926791-461A-DFC6-10EE-27AD06E1EF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547305-3014-6EDB-7B5B-79D6B7181FA1}"/>
              </a:ext>
            </a:extLst>
          </p:cNvPr>
          <p:cNvPicPr>
            <a:picLocks noChangeAspect="1"/>
          </p:cNvPicPr>
          <p:nvPr/>
        </p:nvPicPr>
        <p:blipFill>
          <a:blip r:embed="rId5"/>
          <a:stretch>
            <a:fillRect/>
          </a:stretch>
        </p:blipFill>
        <p:spPr>
          <a:xfrm>
            <a:off x="0" y="2042534"/>
            <a:ext cx="9160625" cy="3516437"/>
          </a:xfrm>
          <a:prstGeom prst="rect">
            <a:avLst/>
          </a:prstGeom>
        </p:spPr>
      </p:pic>
    </p:spTree>
    <p:extLst>
      <p:ext uri="{BB962C8B-B14F-4D97-AF65-F5344CB8AC3E}">
        <p14:creationId xmlns:p14="http://schemas.microsoft.com/office/powerpoint/2010/main" val="3975304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4AA50-661D-9035-7754-B6E2025AF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1C0E2-C137-54F7-24C0-00FB8B0E6DA5}"/>
              </a:ext>
            </a:extLst>
          </p:cNvPr>
          <p:cNvSpPr>
            <a:spLocks noGrp="1"/>
          </p:cNvSpPr>
          <p:nvPr>
            <p:ph type="title"/>
          </p:nvPr>
        </p:nvSpPr>
        <p:spPr/>
        <p:txBody>
          <a:bodyPr/>
          <a:lstStyle/>
          <a:p>
            <a:r>
              <a:rPr lang="en-US" dirty="0"/>
              <a:t>Word roots of the body</a:t>
            </a:r>
            <a:endParaRPr lang="en-AU" dirty="0"/>
          </a:p>
        </p:txBody>
      </p:sp>
      <p:sp>
        <p:nvSpPr>
          <p:cNvPr id="4" name="Slide Number Placeholder 3">
            <a:extLst>
              <a:ext uri="{FF2B5EF4-FFF2-40B4-BE49-F238E27FC236}">
                <a16:creationId xmlns:a16="http://schemas.microsoft.com/office/drawing/2014/main" id="{94D41385-9BE2-F4AD-D72B-A13EAC7C32B1}"/>
              </a:ext>
            </a:extLst>
          </p:cNvPr>
          <p:cNvSpPr>
            <a:spLocks noGrp="1"/>
          </p:cNvSpPr>
          <p:nvPr>
            <p:ph type="sldNum" sz="quarter" idx="10"/>
          </p:nvPr>
        </p:nvSpPr>
        <p:spPr/>
        <p:txBody>
          <a:bodyPr/>
          <a:lstStyle/>
          <a:p>
            <a:fld id="{64EB2DB3-A5DC-4BC2-A05A-23509E293FB0}" type="slidenum">
              <a:rPr lang="en-US" altLang="en-US" smtClean="0"/>
              <a:pPr/>
              <a:t>11</a:t>
            </a:fld>
            <a:endParaRPr lang="en-US" altLang="en-US"/>
          </a:p>
        </p:txBody>
      </p:sp>
      <p:sp>
        <p:nvSpPr>
          <p:cNvPr id="8" name="TextBox 7">
            <a:extLst>
              <a:ext uri="{FF2B5EF4-FFF2-40B4-BE49-F238E27FC236}">
                <a16:creationId xmlns:a16="http://schemas.microsoft.com/office/drawing/2014/main" id="{DB137DBC-C9E3-1E01-0974-9C957D524D8B}"/>
              </a:ext>
            </a:extLst>
          </p:cNvPr>
          <p:cNvSpPr txBox="1"/>
          <p:nvPr/>
        </p:nvSpPr>
        <p:spPr>
          <a:xfrm>
            <a:off x="9338128" y="4151561"/>
            <a:ext cx="2354943" cy="369332"/>
          </a:xfrm>
          <a:prstGeom prst="rect">
            <a:avLst/>
          </a:prstGeom>
          <a:noFill/>
        </p:spPr>
        <p:txBody>
          <a:bodyPr wrap="square">
            <a:spAutoFit/>
          </a:bodyPr>
          <a:lstStyle/>
          <a:p>
            <a:r>
              <a:rPr lang="en-AU" b="1" dirty="0">
                <a:solidFill>
                  <a:schemeClr val="tx2"/>
                </a:solidFill>
              </a:rPr>
              <a:t>Interior word roots</a:t>
            </a:r>
          </a:p>
        </p:txBody>
      </p:sp>
      <p:pic>
        <p:nvPicPr>
          <p:cNvPr id="5" name="Picture 4">
            <a:extLst>
              <a:ext uri="{FF2B5EF4-FFF2-40B4-BE49-F238E27FC236}">
                <a16:creationId xmlns:a16="http://schemas.microsoft.com/office/drawing/2014/main" id="{1437D6AF-7C04-6A06-F354-C1561784ACA2}"/>
              </a:ext>
            </a:extLst>
          </p:cNvPr>
          <p:cNvPicPr>
            <a:picLocks noChangeAspect="1"/>
          </p:cNvPicPr>
          <p:nvPr/>
        </p:nvPicPr>
        <p:blipFill>
          <a:blip r:embed="rId2"/>
          <a:stretch>
            <a:fillRect/>
          </a:stretch>
        </p:blipFill>
        <p:spPr>
          <a:xfrm>
            <a:off x="4879437" y="1932888"/>
            <a:ext cx="3858163" cy="4925112"/>
          </a:xfrm>
          <a:prstGeom prst="rect">
            <a:avLst/>
          </a:prstGeom>
        </p:spPr>
      </p:pic>
      <p:pic>
        <p:nvPicPr>
          <p:cNvPr id="7" name="Picture 6">
            <a:extLst>
              <a:ext uri="{FF2B5EF4-FFF2-40B4-BE49-F238E27FC236}">
                <a16:creationId xmlns:a16="http://schemas.microsoft.com/office/drawing/2014/main" id="{458514D1-E1F6-12E5-0F55-638CDE9A53F5}"/>
              </a:ext>
            </a:extLst>
          </p:cNvPr>
          <p:cNvPicPr>
            <a:picLocks noChangeAspect="1"/>
          </p:cNvPicPr>
          <p:nvPr/>
        </p:nvPicPr>
        <p:blipFill>
          <a:blip r:embed="rId3"/>
          <a:stretch>
            <a:fillRect/>
          </a:stretch>
        </p:blipFill>
        <p:spPr>
          <a:xfrm>
            <a:off x="4879437" y="1608993"/>
            <a:ext cx="3839111" cy="323895"/>
          </a:xfrm>
          <a:prstGeom prst="rect">
            <a:avLst/>
          </a:prstGeom>
        </p:spPr>
      </p:pic>
      <p:pic>
        <p:nvPicPr>
          <p:cNvPr id="11" name="Picture 10">
            <a:extLst>
              <a:ext uri="{FF2B5EF4-FFF2-40B4-BE49-F238E27FC236}">
                <a16:creationId xmlns:a16="http://schemas.microsoft.com/office/drawing/2014/main" id="{B946E719-FAD3-8BD2-457B-2728E3B17292}"/>
              </a:ext>
            </a:extLst>
          </p:cNvPr>
          <p:cNvPicPr>
            <a:picLocks noChangeAspect="1"/>
          </p:cNvPicPr>
          <p:nvPr/>
        </p:nvPicPr>
        <p:blipFill>
          <a:blip r:embed="rId4"/>
          <a:stretch>
            <a:fillRect/>
          </a:stretch>
        </p:blipFill>
        <p:spPr>
          <a:xfrm>
            <a:off x="498929" y="1855715"/>
            <a:ext cx="3858163" cy="4591691"/>
          </a:xfrm>
          <a:prstGeom prst="rect">
            <a:avLst/>
          </a:prstGeom>
        </p:spPr>
      </p:pic>
      <p:pic>
        <p:nvPicPr>
          <p:cNvPr id="13" name="Picture 2" descr="Return Church">
            <a:hlinkClick r:id="rId5" action="ppaction://hlinksldjump"/>
            <a:extLst>
              <a:ext uri="{FF2B5EF4-FFF2-40B4-BE49-F238E27FC236}">
                <a16:creationId xmlns:a16="http://schemas.microsoft.com/office/drawing/2014/main" id="{BC6600A8-A567-09C4-9EB3-6B03AD7B317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26880"/>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1. Written Questions</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77987"/>
            <a:ext cx="12169643" cy="5090881"/>
          </a:xfrm>
        </p:spPr>
        <p:txBody>
          <a:bodyPr/>
          <a:lstStyle/>
          <a:p>
            <a:pPr marL="0" indent="0">
              <a:buNone/>
            </a:pPr>
            <a:r>
              <a:rPr lang="en-US" sz="1600" dirty="0">
                <a:solidFill>
                  <a:srgbClr val="0070C0"/>
                </a:solidFill>
              </a:rPr>
              <a:t>2. Explain each of the three main elements of medical terminology listed below:</a:t>
            </a:r>
          </a:p>
          <a:p>
            <a:pPr marL="0" indent="0">
              <a:buNone/>
            </a:pPr>
            <a:r>
              <a:rPr lang="en-US" sz="1600" dirty="0">
                <a:solidFill>
                  <a:schemeClr val="tx2"/>
                </a:solidFill>
              </a:rPr>
              <a:t>There are three elements word root, prefixes, and suffixes.</a:t>
            </a:r>
          </a:p>
          <a:p>
            <a:pPr marL="0" indent="0">
              <a:buNone/>
            </a:pPr>
            <a:r>
              <a:rPr lang="en-US" sz="1600" dirty="0">
                <a:solidFill>
                  <a:srgbClr val="0070C0"/>
                </a:solidFill>
              </a:rPr>
              <a:t>Word root: </a:t>
            </a:r>
            <a:r>
              <a:rPr lang="en-US" sz="1600" dirty="0">
                <a:solidFill>
                  <a:schemeClr val="tx2"/>
                </a:solidFill>
              </a:rPr>
              <a:t>A word root is the subject of the medical term and is specific to the body part to which the term refers. It provides the greatest amount of meaning. A word root usually describes the location, system or the specific element that has been affected by the disease, disorder or condition. a word root is incomplete and cannot stand-alone. It requires a prefix or suffix to complete its meaning, as they are usually only half words.</a:t>
            </a:r>
          </a:p>
          <a:p>
            <a:pPr marL="0" indent="0">
              <a:buNone/>
            </a:pPr>
            <a:r>
              <a:rPr lang="en-US" sz="1600" dirty="0">
                <a:solidFill>
                  <a:srgbClr val="0070C0"/>
                </a:solidFill>
              </a:rPr>
              <a:t>Prefix</a:t>
            </a:r>
            <a:r>
              <a:rPr lang="en-US" sz="1600" dirty="0">
                <a:solidFill>
                  <a:schemeClr val="tx2"/>
                </a:solidFill>
              </a:rPr>
              <a:t>: Prefixes appear at the beginning of a word and tell you the how, why, where, when, how much, how many, position, direction or number. As the name suggests, ‘pre’ means before and is used in common words like preview, preface and predict. In medical terms a prefix comes before the word root and modifies or changes its meaning.</a:t>
            </a:r>
          </a:p>
          <a:p>
            <a:pPr marL="0" indent="0">
              <a:buNone/>
            </a:pPr>
            <a:r>
              <a:rPr lang="en-US" sz="1600" dirty="0">
                <a:solidFill>
                  <a:schemeClr val="tx2"/>
                </a:solidFill>
              </a:rPr>
              <a:t>Suffix: A suffix is found at the end of a word and indicates the procedure, condition or disease.</a:t>
            </a:r>
          </a:p>
          <a:p>
            <a:pPr marL="0" indent="0">
              <a:buNone/>
            </a:pPr>
            <a:r>
              <a:rPr lang="en-US" sz="1600" dirty="0">
                <a:solidFill>
                  <a:srgbClr val="0070C0"/>
                </a:solidFill>
              </a:rPr>
              <a:t>3. Name two (2) sources of information to check on medical terminology.</a:t>
            </a:r>
          </a:p>
          <a:p>
            <a:pPr marL="0" indent="0">
              <a:buNone/>
            </a:pPr>
            <a:r>
              <a:rPr lang="en-US" sz="1600" dirty="0">
                <a:solidFill>
                  <a:schemeClr val="tx2"/>
                </a:solidFill>
              </a:rPr>
              <a:t>• Supervisor or manager</a:t>
            </a:r>
          </a:p>
          <a:p>
            <a:pPr marL="0" indent="0">
              <a:buNone/>
            </a:pPr>
            <a:r>
              <a:rPr lang="en-US" sz="1600" dirty="0">
                <a:solidFill>
                  <a:schemeClr val="tx2"/>
                </a:solidFill>
              </a:rPr>
              <a:t>• Workplace documents</a:t>
            </a:r>
          </a:p>
          <a:p>
            <a:pPr marL="0" indent="0">
              <a:buNone/>
            </a:pPr>
            <a:r>
              <a:rPr lang="en-US" sz="1600" dirty="0">
                <a:solidFill>
                  <a:schemeClr val="tx2"/>
                </a:solidFill>
              </a:rPr>
              <a:t>• Work colleague</a:t>
            </a:r>
          </a:p>
          <a:p>
            <a:pPr marL="0" indent="0">
              <a:buNone/>
            </a:pPr>
            <a:r>
              <a:rPr lang="en-US" sz="1600" dirty="0">
                <a:solidFill>
                  <a:schemeClr val="tx2"/>
                </a:solidFill>
              </a:rPr>
              <a:t>• Internet</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110</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DD8D34-F99E-F1F4-1728-39726C594C50}"/>
              </a:ext>
            </a:extLst>
          </p:cNvPr>
          <p:cNvPicPr>
            <a:picLocks noChangeAspect="1"/>
          </p:cNvPicPr>
          <p:nvPr/>
        </p:nvPicPr>
        <p:blipFill>
          <a:blip r:embed="rId3"/>
          <a:stretch>
            <a:fillRect/>
          </a:stretch>
        </p:blipFill>
        <p:spPr>
          <a:xfrm>
            <a:off x="0" y="2042534"/>
            <a:ext cx="12046857" cy="2311752"/>
          </a:xfrm>
          <a:prstGeom prst="rect">
            <a:avLst/>
          </a:prstGeom>
        </p:spPr>
      </p:pic>
      <p:pic>
        <p:nvPicPr>
          <p:cNvPr id="7" name="Picture 6">
            <a:extLst>
              <a:ext uri="{FF2B5EF4-FFF2-40B4-BE49-F238E27FC236}">
                <a16:creationId xmlns:a16="http://schemas.microsoft.com/office/drawing/2014/main" id="{497FA178-0E4D-70E5-A4B6-757D5E851136}"/>
              </a:ext>
            </a:extLst>
          </p:cNvPr>
          <p:cNvPicPr>
            <a:picLocks noChangeAspect="1"/>
          </p:cNvPicPr>
          <p:nvPr/>
        </p:nvPicPr>
        <p:blipFill>
          <a:blip r:embed="rId3"/>
          <a:stretch>
            <a:fillRect/>
          </a:stretch>
        </p:blipFill>
        <p:spPr>
          <a:xfrm>
            <a:off x="22357" y="4690774"/>
            <a:ext cx="9160625" cy="2030701"/>
          </a:xfrm>
          <a:prstGeom prst="rect">
            <a:avLst/>
          </a:prstGeom>
        </p:spPr>
      </p:pic>
      <p:pic>
        <p:nvPicPr>
          <p:cNvPr id="8" name="Picture 2" descr="Return Church">
            <a:hlinkClick r:id="rId4" action="ppaction://hlinksldjump"/>
            <a:extLst>
              <a:ext uri="{FF2B5EF4-FFF2-40B4-BE49-F238E27FC236}">
                <a16:creationId xmlns:a16="http://schemas.microsoft.com/office/drawing/2014/main" id="{8953C976-C01C-8532-4BAE-CE826C83EA7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30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1. Written Questions</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77987"/>
            <a:ext cx="12169643" cy="5090881"/>
          </a:xfrm>
        </p:spPr>
        <p:txBody>
          <a:bodyPr/>
          <a:lstStyle/>
          <a:p>
            <a:pPr marL="0" indent="0">
              <a:buNone/>
            </a:pPr>
            <a:r>
              <a:rPr lang="en-US" sz="1600" dirty="0">
                <a:solidFill>
                  <a:srgbClr val="0070C0"/>
                </a:solidFill>
              </a:rPr>
              <a:t>4. Will, a nurses' assistant starts his 10-hour shift at 4pm on a Thursday afternoon. He arrives at the hospital with a list of duties to carry out before the evening. While he is learning to complete many tasks, he is still getting used to his new role. Will works under the supervision of an experienced nurse, mainly when attending to patients. Will’s supervisor has informed him that there has been a spill in one of the rooms and he is required to clean up. Will goes to check the room and he has come across some sharps that have been left behind. He knows that he needs gloves and the sharps disposal container but he’s not sure where they are located.</a:t>
            </a:r>
          </a:p>
          <a:p>
            <a:pPr marL="0" indent="0">
              <a:buNone/>
            </a:pPr>
            <a:r>
              <a:rPr lang="en-US" sz="1600" dirty="0">
                <a:solidFill>
                  <a:srgbClr val="0070C0"/>
                </a:solidFill>
              </a:rPr>
              <a:t>Suggest the best way for Will to seek clarification.</a:t>
            </a:r>
          </a:p>
          <a:p>
            <a:pPr marL="0" indent="0">
              <a:buNone/>
            </a:pPr>
            <a:r>
              <a:rPr lang="en-US" sz="1600" dirty="0">
                <a:solidFill>
                  <a:schemeClr val="tx2"/>
                </a:solidFill>
              </a:rPr>
              <a:t>Will should seek clarification from his supervisor.</a:t>
            </a:r>
          </a:p>
          <a:p>
            <a:pPr marL="0" indent="0">
              <a:buNone/>
            </a:pPr>
            <a:r>
              <a:rPr lang="en-US" sz="1600" dirty="0">
                <a:solidFill>
                  <a:srgbClr val="0070C0"/>
                </a:solidFill>
              </a:rPr>
              <a:t>5. Identify the root words in the following medical terminology and explain the meaning of the root word.</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111</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07710300-3163-7C21-9366-2FA93C65F086}"/>
              </a:ext>
            </a:extLst>
          </p:cNvPr>
          <p:cNvGraphicFramePr>
            <a:graphicFrameLocks noGrp="1"/>
          </p:cNvGraphicFramePr>
          <p:nvPr>
            <p:extLst>
              <p:ext uri="{D42A27DB-BD31-4B8C-83A1-F6EECF244321}">
                <p14:modId xmlns:p14="http://schemas.microsoft.com/office/powerpoint/2010/main" val="1486613611"/>
              </p:ext>
            </p:extLst>
          </p:nvPr>
        </p:nvGraphicFramePr>
        <p:xfrm>
          <a:off x="22358" y="3982720"/>
          <a:ext cx="9107127" cy="2225040"/>
        </p:xfrm>
        <a:graphic>
          <a:graphicData uri="http://schemas.openxmlformats.org/drawingml/2006/table">
            <a:tbl>
              <a:tblPr firstRow="1" bandRow="1">
                <a:tableStyleId>{5C22544A-7EE6-4342-B048-85BDC9FD1C3A}</a:tableStyleId>
              </a:tblPr>
              <a:tblGrid>
                <a:gridCol w="3035709">
                  <a:extLst>
                    <a:ext uri="{9D8B030D-6E8A-4147-A177-3AD203B41FA5}">
                      <a16:colId xmlns:a16="http://schemas.microsoft.com/office/drawing/2014/main" val="1015686801"/>
                    </a:ext>
                  </a:extLst>
                </a:gridCol>
                <a:gridCol w="3035709">
                  <a:extLst>
                    <a:ext uri="{9D8B030D-6E8A-4147-A177-3AD203B41FA5}">
                      <a16:colId xmlns:a16="http://schemas.microsoft.com/office/drawing/2014/main" val="1749077915"/>
                    </a:ext>
                  </a:extLst>
                </a:gridCol>
                <a:gridCol w="3035709">
                  <a:extLst>
                    <a:ext uri="{9D8B030D-6E8A-4147-A177-3AD203B41FA5}">
                      <a16:colId xmlns:a16="http://schemas.microsoft.com/office/drawing/2014/main" val="1705147645"/>
                    </a:ext>
                  </a:extLst>
                </a:gridCol>
              </a:tblGrid>
              <a:tr h="370840">
                <a:tc>
                  <a:txBody>
                    <a:bodyPr/>
                    <a:lstStyle/>
                    <a:p>
                      <a:r>
                        <a:rPr lang="en-AU" b="1" dirty="0">
                          <a:solidFill>
                            <a:srgbClr val="0070C0"/>
                          </a:solidFill>
                        </a:rPr>
                        <a:t>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70C0"/>
                          </a:solidFill>
                        </a:rPr>
                        <a:t>Root word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rPr>
                        <a:t>Meaning of the root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408578"/>
                  </a:ext>
                </a:extLst>
              </a:tr>
              <a:tr h="370840">
                <a:tc>
                  <a:txBody>
                    <a:bodyPr/>
                    <a:lstStyle/>
                    <a:p>
                      <a:r>
                        <a:rPr lang="en-US" sz="1800" dirty="0">
                          <a:solidFill>
                            <a:srgbClr val="0070C0"/>
                          </a:solidFill>
                        </a:rPr>
                        <a:t>Polymyositis</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Myo</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Muscle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8295176"/>
                  </a:ext>
                </a:extLst>
              </a:tr>
              <a:tr h="370840">
                <a:tc>
                  <a:txBody>
                    <a:bodyPr/>
                    <a:lstStyle/>
                    <a:p>
                      <a:r>
                        <a:rPr lang="en-US" sz="1800" dirty="0" err="1">
                          <a:solidFill>
                            <a:srgbClr val="0070C0"/>
                          </a:solidFill>
                        </a:rPr>
                        <a:t>Gastrology</a:t>
                      </a:r>
                      <a:r>
                        <a:rPr lang="en-US" sz="1800" dirty="0">
                          <a:solidFill>
                            <a:srgbClr val="0070C0"/>
                          </a:solidFill>
                        </a:rPr>
                        <a:t>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err="1">
                          <a:solidFill>
                            <a:schemeClr val="tx2"/>
                          </a:solidFill>
                        </a:rPr>
                        <a:t>Gastr</a:t>
                      </a:r>
                      <a:r>
                        <a:rPr lang="en-US" sz="1800" dirty="0">
                          <a:solidFill>
                            <a:schemeClr val="tx2"/>
                          </a:solidFill>
                        </a:rPr>
                        <a:t>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Stomach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825533"/>
                  </a:ext>
                </a:extLst>
              </a:tr>
              <a:tr h="370840">
                <a:tc>
                  <a:txBody>
                    <a:bodyPr/>
                    <a:lstStyle/>
                    <a:p>
                      <a:r>
                        <a:rPr lang="en-US" sz="1800" dirty="0">
                          <a:solidFill>
                            <a:srgbClr val="0070C0"/>
                          </a:solidFill>
                        </a:rPr>
                        <a:t>Haemopoietic</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err="1">
                          <a:solidFill>
                            <a:schemeClr val="tx2"/>
                          </a:solidFill>
                        </a:rPr>
                        <a:t>Haem</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429142"/>
                  </a:ext>
                </a:extLst>
              </a:tr>
              <a:tr h="370840">
                <a:tc>
                  <a:txBody>
                    <a:bodyPr/>
                    <a:lstStyle/>
                    <a:p>
                      <a:r>
                        <a:rPr lang="en-US" sz="1800" dirty="0">
                          <a:solidFill>
                            <a:srgbClr val="0070C0"/>
                          </a:solidFill>
                        </a:rPr>
                        <a:t>Phlebitis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err="1">
                          <a:solidFill>
                            <a:schemeClr val="tx2"/>
                          </a:solidFill>
                        </a:rPr>
                        <a:t>Phleb</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Vein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838862"/>
                  </a:ext>
                </a:extLst>
              </a:tr>
              <a:tr h="370840">
                <a:tc>
                  <a:txBody>
                    <a:bodyPr/>
                    <a:lstStyle/>
                    <a:p>
                      <a:r>
                        <a:rPr lang="en-US" sz="1800" dirty="0" err="1">
                          <a:solidFill>
                            <a:srgbClr val="0070C0"/>
                          </a:solidFill>
                        </a:rPr>
                        <a:t>Septicaemia</a:t>
                      </a:r>
                      <a:r>
                        <a:rPr lang="en-US" sz="1800" dirty="0">
                          <a:solidFill>
                            <a:srgbClr val="0070C0"/>
                          </a:solidFill>
                        </a:rPr>
                        <a:t>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Sept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7843488"/>
                  </a:ext>
                </a:extLst>
              </a:tr>
            </a:tbl>
          </a:graphicData>
        </a:graphic>
      </p:graphicFrame>
      <p:pic>
        <p:nvPicPr>
          <p:cNvPr id="7" name="Picture 6">
            <a:extLst>
              <a:ext uri="{FF2B5EF4-FFF2-40B4-BE49-F238E27FC236}">
                <a16:creationId xmlns:a16="http://schemas.microsoft.com/office/drawing/2014/main" id="{626D3508-D7ED-81CD-1A5C-E95D84284DAA}"/>
              </a:ext>
            </a:extLst>
          </p:cNvPr>
          <p:cNvPicPr>
            <a:picLocks noChangeAspect="1"/>
          </p:cNvPicPr>
          <p:nvPr/>
        </p:nvPicPr>
        <p:blipFill>
          <a:blip r:embed="rId3"/>
          <a:stretch>
            <a:fillRect/>
          </a:stretch>
        </p:blipFill>
        <p:spPr>
          <a:xfrm>
            <a:off x="0" y="3280229"/>
            <a:ext cx="9160625" cy="244475"/>
          </a:xfrm>
          <a:prstGeom prst="rect">
            <a:avLst/>
          </a:prstGeom>
        </p:spPr>
      </p:pic>
      <p:pic>
        <p:nvPicPr>
          <p:cNvPr id="8" name="Picture 7">
            <a:extLst>
              <a:ext uri="{FF2B5EF4-FFF2-40B4-BE49-F238E27FC236}">
                <a16:creationId xmlns:a16="http://schemas.microsoft.com/office/drawing/2014/main" id="{94F86AD4-7EFC-598D-3C29-9F71FCEFA2B9}"/>
              </a:ext>
            </a:extLst>
          </p:cNvPr>
          <p:cNvPicPr>
            <a:picLocks noChangeAspect="1"/>
          </p:cNvPicPr>
          <p:nvPr/>
        </p:nvPicPr>
        <p:blipFill>
          <a:blip r:embed="rId3"/>
          <a:stretch>
            <a:fillRect/>
          </a:stretch>
        </p:blipFill>
        <p:spPr>
          <a:xfrm>
            <a:off x="3060404" y="4352925"/>
            <a:ext cx="6069081" cy="1817688"/>
          </a:xfrm>
          <a:prstGeom prst="rect">
            <a:avLst/>
          </a:prstGeom>
        </p:spPr>
      </p:pic>
      <p:pic>
        <p:nvPicPr>
          <p:cNvPr id="9" name="Picture 2" descr="Return Church">
            <a:hlinkClick r:id="rId4" action="ppaction://hlinksldjump"/>
            <a:extLst>
              <a:ext uri="{FF2B5EF4-FFF2-40B4-BE49-F238E27FC236}">
                <a16:creationId xmlns:a16="http://schemas.microsoft.com/office/drawing/2014/main" id="{6D9F0E82-B62D-7D5F-3C9D-23C8DA19E1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332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1. Written Questions</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rgbClr val="0070C0"/>
                </a:solidFill>
              </a:rPr>
              <a:t>6. Identify the prefix in the following medical terminology, and explain the meaning of the prefix</a:t>
            </a:r>
            <a:r>
              <a:rPr lang="en-US" sz="1600" dirty="0">
                <a:solidFill>
                  <a:schemeClr val="tx2"/>
                </a:solidFill>
              </a:rPr>
              <a:t>.</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7. Identify the suffix in the following medical terminology, and explain the meaning of the suffix.</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112</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9E9D264-6F2B-C6D9-C991-9C21DC0C1240}"/>
              </a:ext>
            </a:extLst>
          </p:cNvPr>
          <p:cNvGraphicFramePr>
            <a:graphicFrameLocks noGrp="1"/>
          </p:cNvGraphicFramePr>
          <p:nvPr>
            <p:extLst>
              <p:ext uri="{D42A27DB-BD31-4B8C-83A1-F6EECF244321}">
                <p14:modId xmlns:p14="http://schemas.microsoft.com/office/powerpoint/2010/main" val="1289502403"/>
              </p:ext>
            </p:extLst>
          </p:nvPr>
        </p:nvGraphicFramePr>
        <p:xfrm>
          <a:off x="301327" y="1998387"/>
          <a:ext cx="9107127" cy="2225040"/>
        </p:xfrm>
        <a:graphic>
          <a:graphicData uri="http://schemas.openxmlformats.org/drawingml/2006/table">
            <a:tbl>
              <a:tblPr firstRow="1" bandRow="1">
                <a:tableStyleId>{5C22544A-7EE6-4342-B048-85BDC9FD1C3A}</a:tableStyleId>
              </a:tblPr>
              <a:tblGrid>
                <a:gridCol w="3035709">
                  <a:extLst>
                    <a:ext uri="{9D8B030D-6E8A-4147-A177-3AD203B41FA5}">
                      <a16:colId xmlns:a16="http://schemas.microsoft.com/office/drawing/2014/main" val="1015686801"/>
                    </a:ext>
                  </a:extLst>
                </a:gridCol>
                <a:gridCol w="3035709">
                  <a:extLst>
                    <a:ext uri="{9D8B030D-6E8A-4147-A177-3AD203B41FA5}">
                      <a16:colId xmlns:a16="http://schemas.microsoft.com/office/drawing/2014/main" val="1749077915"/>
                    </a:ext>
                  </a:extLst>
                </a:gridCol>
                <a:gridCol w="3035709">
                  <a:extLst>
                    <a:ext uri="{9D8B030D-6E8A-4147-A177-3AD203B41FA5}">
                      <a16:colId xmlns:a16="http://schemas.microsoft.com/office/drawing/2014/main" val="1705147645"/>
                    </a:ext>
                  </a:extLst>
                </a:gridCol>
              </a:tblGrid>
              <a:tr h="370840">
                <a:tc>
                  <a:txBody>
                    <a:bodyPr/>
                    <a:lstStyle/>
                    <a:p>
                      <a:r>
                        <a:rPr lang="en-AU" b="1" dirty="0">
                          <a:solidFill>
                            <a:srgbClr val="0070C0"/>
                          </a:solidFill>
                        </a:rPr>
                        <a:t>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70C0"/>
                          </a:solidFill>
                        </a:rPr>
                        <a:t>Prefix</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rPr>
                        <a:t>Meaning of the 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408578"/>
                  </a:ext>
                </a:extLst>
              </a:tr>
              <a:tr h="370840">
                <a:tc>
                  <a:txBody>
                    <a:bodyPr/>
                    <a:lstStyle/>
                    <a:p>
                      <a:r>
                        <a:rPr lang="en-US" sz="1800" dirty="0">
                          <a:solidFill>
                            <a:srgbClr val="0070C0"/>
                          </a:solidFill>
                        </a:rPr>
                        <a:t>Hypertension</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Hyper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excessive or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8295176"/>
                  </a:ext>
                </a:extLst>
              </a:tr>
              <a:tr h="370840">
                <a:tc>
                  <a:txBody>
                    <a:bodyPr/>
                    <a:lstStyle/>
                    <a:p>
                      <a:r>
                        <a:rPr lang="en-US" sz="1800" dirty="0">
                          <a:solidFill>
                            <a:srgbClr val="0070C0"/>
                          </a:solidFill>
                        </a:rPr>
                        <a:t>Intravenous</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Intra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inside or within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825533"/>
                  </a:ext>
                </a:extLst>
              </a:tr>
              <a:tr h="370840">
                <a:tc>
                  <a:txBody>
                    <a:bodyPr/>
                    <a:lstStyle/>
                    <a:p>
                      <a:r>
                        <a:rPr lang="en-US" sz="1800" dirty="0">
                          <a:solidFill>
                            <a:srgbClr val="0070C0"/>
                          </a:solidFill>
                        </a:rPr>
                        <a:t>Prenatal</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Pre</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429142"/>
                  </a:ext>
                </a:extLst>
              </a:tr>
              <a:tr h="370840">
                <a:tc>
                  <a:txBody>
                    <a:bodyPr/>
                    <a:lstStyle/>
                    <a:p>
                      <a:r>
                        <a:rPr lang="en-US" sz="1800" dirty="0">
                          <a:solidFill>
                            <a:srgbClr val="0070C0"/>
                          </a:solidFill>
                        </a:rPr>
                        <a:t>Antiseptic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Anti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838862"/>
                  </a:ext>
                </a:extLst>
              </a:tr>
              <a:tr h="370840">
                <a:tc>
                  <a:txBody>
                    <a:bodyPr/>
                    <a:lstStyle/>
                    <a:p>
                      <a:r>
                        <a:rPr lang="en-US" sz="1800" dirty="0">
                          <a:solidFill>
                            <a:srgbClr val="0070C0"/>
                          </a:solidFill>
                        </a:rPr>
                        <a:t>Contraindication</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Contra</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Against, opposite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7843488"/>
                  </a:ext>
                </a:extLst>
              </a:tr>
            </a:tbl>
          </a:graphicData>
        </a:graphic>
      </p:graphicFrame>
      <p:graphicFrame>
        <p:nvGraphicFramePr>
          <p:cNvPr id="7" name="Table 6">
            <a:extLst>
              <a:ext uri="{FF2B5EF4-FFF2-40B4-BE49-F238E27FC236}">
                <a16:creationId xmlns:a16="http://schemas.microsoft.com/office/drawing/2014/main" id="{42405D50-C832-C486-87AB-9DE82CADA206}"/>
              </a:ext>
            </a:extLst>
          </p:cNvPr>
          <p:cNvGraphicFramePr>
            <a:graphicFrameLocks noGrp="1"/>
          </p:cNvGraphicFramePr>
          <p:nvPr>
            <p:extLst>
              <p:ext uri="{D42A27DB-BD31-4B8C-83A1-F6EECF244321}">
                <p14:modId xmlns:p14="http://schemas.microsoft.com/office/powerpoint/2010/main" val="1168534190"/>
              </p:ext>
            </p:extLst>
          </p:nvPr>
        </p:nvGraphicFramePr>
        <p:xfrm>
          <a:off x="211706" y="4618446"/>
          <a:ext cx="9107127" cy="2225040"/>
        </p:xfrm>
        <a:graphic>
          <a:graphicData uri="http://schemas.openxmlformats.org/drawingml/2006/table">
            <a:tbl>
              <a:tblPr firstRow="1" bandRow="1">
                <a:tableStyleId>{5C22544A-7EE6-4342-B048-85BDC9FD1C3A}</a:tableStyleId>
              </a:tblPr>
              <a:tblGrid>
                <a:gridCol w="3035709">
                  <a:extLst>
                    <a:ext uri="{9D8B030D-6E8A-4147-A177-3AD203B41FA5}">
                      <a16:colId xmlns:a16="http://schemas.microsoft.com/office/drawing/2014/main" val="1015686801"/>
                    </a:ext>
                  </a:extLst>
                </a:gridCol>
                <a:gridCol w="3035709">
                  <a:extLst>
                    <a:ext uri="{9D8B030D-6E8A-4147-A177-3AD203B41FA5}">
                      <a16:colId xmlns:a16="http://schemas.microsoft.com/office/drawing/2014/main" val="1749077915"/>
                    </a:ext>
                  </a:extLst>
                </a:gridCol>
                <a:gridCol w="3035709">
                  <a:extLst>
                    <a:ext uri="{9D8B030D-6E8A-4147-A177-3AD203B41FA5}">
                      <a16:colId xmlns:a16="http://schemas.microsoft.com/office/drawing/2014/main" val="1705147645"/>
                    </a:ext>
                  </a:extLst>
                </a:gridCol>
              </a:tblGrid>
              <a:tr h="370840">
                <a:tc>
                  <a:txBody>
                    <a:bodyPr/>
                    <a:lstStyle/>
                    <a:p>
                      <a:r>
                        <a:rPr lang="en-AU" b="1" dirty="0">
                          <a:solidFill>
                            <a:srgbClr val="0070C0"/>
                          </a:solidFill>
                        </a:rPr>
                        <a:t>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70C0"/>
                          </a:solidFill>
                        </a:rPr>
                        <a:t>Suffix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rPr>
                        <a:t>Meaning of the suffix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408578"/>
                  </a:ext>
                </a:extLst>
              </a:tr>
              <a:tr h="370840">
                <a:tc>
                  <a:txBody>
                    <a:bodyPr/>
                    <a:lstStyle/>
                    <a:p>
                      <a:r>
                        <a:rPr lang="en-US" sz="1800" dirty="0">
                          <a:solidFill>
                            <a:srgbClr val="0070C0"/>
                          </a:solidFill>
                        </a:rPr>
                        <a:t>Arthritis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itis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Inflammation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8295176"/>
                  </a:ext>
                </a:extLst>
              </a:tr>
              <a:tr h="370840">
                <a:tc>
                  <a:txBody>
                    <a:bodyPr/>
                    <a:lstStyle/>
                    <a:p>
                      <a:r>
                        <a:rPr lang="en-US" sz="1800" dirty="0">
                          <a:solidFill>
                            <a:srgbClr val="0070C0"/>
                          </a:solidFill>
                        </a:rPr>
                        <a:t>Appendectomy</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err="1">
                          <a:solidFill>
                            <a:schemeClr val="tx2"/>
                          </a:solidFill>
                        </a:rPr>
                        <a:t>ectomy</a:t>
                      </a:r>
                      <a:r>
                        <a:rPr lang="en-US" sz="1800" dirty="0">
                          <a:solidFill>
                            <a:schemeClr val="tx2"/>
                          </a:solidFill>
                        </a:rPr>
                        <a:t> </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Surgical removal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825533"/>
                  </a:ext>
                </a:extLst>
              </a:tr>
              <a:tr h="370840">
                <a:tc>
                  <a:txBody>
                    <a:bodyPr/>
                    <a:lstStyle/>
                    <a:p>
                      <a:r>
                        <a:rPr lang="en-US" sz="1800" dirty="0">
                          <a:solidFill>
                            <a:srgbClr val="0070C0"/>
                          </a:solidFill>
                        </a:rPr>
                        <a:t>Hemiplegia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err="1">
                          <a:solidFill>
                            <a:schemeClr val="tx2"/>
                          </a:solidFill>
                        </a:rPr>
                        <a:t>plegia</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Paralysis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429142"/>
                  </a:ext>
                </a:extLst>
              </a:tr>
              <a:tr h="370840">
                <a:tc>
                  <a:txBody>
                    <a:bodyPr/>
                    <a:lstStyle/>
                    <a:p>
                      <a:r>
                        <a:rPr lang="en-US" sz="1800" dirty="0">
                          <a:solidFill>
                            <a:srgbClr val="0070C0"/>
                          </a:solidFill>
                        </a:rPr>
                        <a:t>Myalgia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err="1">
                          <a:solidFill>
                            <a:schemeClr val="tx2"/>
                          </a:solidFill>
                        </a:rPr>
                        <a:t>algia</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838862"/>
                  </a:ext>
                </a:extLst>
              </a:tr>
              <a:tr h="370840">
                <a:tc>
                  <a:txBody>
                    <a:bodyPr/>
                    <a:lstStyle/>
                    <a:p>
                      <a:r>
                        <a:rPr lang="en-US" sz="1800" dirty="0">
                          <a:solidFill>
                            <a:srgbClr val="0070C0"/>
                          </a:solidFill>
                        </a:rPr>
                        <a:t>Claustrophobia</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phobia</a:t>
                      </a:r>
                      <a:endParaRPr lang="en-AU"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Fear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7843488"/>
                  </a:ext>
                </a:extLst>
              </a:tr>
            </a:tbl>
          </a:graphicData>
        </a:graphic>
      </p:graphicFrame>
      <p:pic>
        <p:nvPicPr>
          <p:cNvPr id="9" name="Picture 8">
            <a:extLst>
              <a:ext uri="{FF2B5EF4-FFF2-40B4-BE49-F238E27FC236}">
                <a16:creationId xmlns:a16="http://schemas.microsoft.com/office/drawing/2014/main" id="{3BC9BA2D-8D6E-6358-38EC-DE3092E2FCE6}"/>
              </a:ext>
            </a:extLst>
          </p:cNvPr>
          <p:cNvPicPr>
            <a:picLocks noChangeAspect="1"/>
          </p:cNvPicPr>
          <p:nvPr/>
        </p:nvPicPr>
        <p:blipFill>
          <a:blip r:embed="rId3"/>
          <a:stretch>
            <a:fillRect/>
          </a:stretch>
        </p:blipFill>
        <p:spPr>
          <a:xfrm>
            <a:off x="3353888" y="2382956"/>
            <a:ext cx="6054566" cy="1840471"/>
          </a:xfrm>
          <a:prstGeom prst="rect">
            <a:avLst/>
          </a:prstGeom>
        </p:spPr>
      </p:pic>
      <p:pic>
        <p:nvPicPr>
          <p:cNvPr id="11" name="Picture 10">
            <a:extLst>
              <a:ext uri="{FF2B5EF4-FFF2-40B4-BE49-F238E27FC236}">
                <a16:creationId xmlns:a16="http://schemas.microsoft.com/office/drawing/2014/main" id="{4B0AAFC4-82E0-89F6-32D5-A6E39DB712C8}"/>
              </a:ext>
            </a:extLst>
          </p:cNvPr>
          <p:cNvPicPr>
            <a:picLocks noChangeAspect="1"/>
          </p:cNvPicPr>
          <p:nvPr/>
        </p:nvPicPr>
        <p:blipFill>
          <a:blip r:embed="rId3"/>
          <a:stretch>
            <a:fillRect/>
          </a:stretch>
        </p:blipFill>
        <p:spPr>
          <a:xfrm>
            <a:off x="3281317" y="5033622"/>
            <a:ext cx="6008488" cy="1731395"/>
          </a:xfrm>
          <a:prstGeom prst="rect">
            <a:avLst/>
          </a:prstGeom>
        </p:spPr>
      </p:pic>
      <p:pic>
        <p:nvPicPr>
          <p:cNvPr id="12" name="Picture 2" descr="Return Church">
            <a:hlinkClick r:id="rId4" action="ppaction://hlinksldjump"/>
            <a:extLst>
              <a:ext uri="{FF2B5EF4-FFF2-40B4-BE49-F238E27FC236}">
                <a16:creationId xmlns:a16="http://schemas.microsoft.com/office/drawing/2014/main" id="{8B94AABB-5501-906A-C651-19F703CCA2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28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1. Written Questions</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chemeClr val="tx2"/>
                </a:solidFill>
              </a:rPr>
              <a:t>8. Break down the following medical terminology into their fundamental structures and then explain the meaning of each terminology.</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113</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42405D50-C832-C486-87AB-9DE82CADA206}"/>
              </a:ext>
            </a:extLst>
          </p:cNvPr>
          <p:cNvGraphicFramePr>
            <a:graphicFrameLocks noGrp="1"/>
          </p:cNvGraphicFramePr>
          <p:nvPr>
            <p:extLst>
              <p:ext uri="{D42A27DB-BD31-4B8C-83A1-F6EECF244321}">
                <p14:modId xmlns:p14="http://schemas.microsoft.com/office/powerpoint/2010/main" val="2493223614"/>
              </p:ext>
            </p:extLst>
          </p:nvPr>
        </p:nvGraphicFramePr>
        <p:xfrm>
          <a:off x="37537" y="2020521"/>
          <a:ext cx="12132105" cy="4394200"/>
        </p:xfrm>
        <a:graphic>
          <a:graphicData uri="http://schemas.openxmlformats.org/drawingml/2006/table">
            <a:tbl>
              <a:tblPr firstRow="1" bandRow="1">
                <a:tableStyleId>{5C22544A-7EE6-4342-B048-85BDC9FD1C3A}</a:tableStyleId>
              </a:tblPr>
              <a:tblGrid>
                <a:gridCol w="3354672">
                  <a:extLst>
                    <a:ext uri="{9D8B030D-6E8A-4147-A177-3AD203B41FA5}">
                      <a16:colId xmlns:a16="http://schemas.microsoft.com/office/drawing/2014/main" val="1015686801"/>
                    </a:ext>
                  </a:extLst>
                </a:gridCol>
                <a:gridCol w="4733398">
                  <a:extLst>
                    <a:ext uri="{9D8B030D-6E8A-4147-A177-3AD203B41FA5}">
                      <a16:colId xmlns:a16="http://schemas.microsoft.com/office/drawing/2014/main" val="1749077915"/>
                    </a:ext>
                  </a:extLst>
                </a:gridCol>
                <a:gridCol w="4044035">
                  <a:extLst>
                    <a:ext uri="{9D8B030D-6E8A-4147-A177-3AD203B41FA5}">
                      <a16:colId xmlns:a16="http://schemas.microsoft.com/office/drawing/2014/main" val="1705147645"/>
                    </a:ext>
                  </a:extLst>
                </a:gridCol>
              </a:tblGrid>
              <a:tr h="370840">
                <a:tc>
                  <a:txBody>
                    <a:bodyPr/>
                    <a:lstStyle/>
                    <a:p>
                      <a:r>
                        <a:rPr lang="en-US" sz="1800" dirty="0">
                          <a:solidFill>
                            <a:srgbClr val="0070C0"/>
                          </a:solidFill>
                        </a:rPr>
                        <a:t>Medical Terminology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70C0"/>
                          </a:solidFill>
                        </a:rPr>
                        <a:t>Breakdown</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rgbClr val="0070C0"/>
                          </a:solidFill>
                        </a:rPr>
                        <a:t>Meaning of the 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408578"/>
                  </a:ext>
                </a:extLst>
              </a:tr>
              <a:tr h="370840">
                <a:tc>
                  <a:txBody>
                    <a:bodyPr/>
                    <a:lstStyle/>
                    <a:p>
                      <a:r>
                        <a:rPr lang="en-US" sz="1800" dirty="0">
                          <a:solidFill>
                            <a:srgbClr val="0070C0"/>
                          </a:solidFill>
                        </a:rPr>
                        <a:t>Appendicitis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Word root: </a:t>
                      </a:r>
                      <a:r>
                        <a:rPr lang="en-US" sz="1800" dirty="0" err="1">
                          <a:solidFill>
                            <a:schemeClr val="tx2"/>
                          </a:solidFill>
                        </a:rPr>
                        <a:t>Appendic</a:t>
                      </a:r>
                      <a:endParaRPr lang="en-US" sz="1800" dirty="0">
                        <a:solidFill>
                          <a:schemeClr val="tx2"/>
                        </a:solidFill>
                      </a:endParaRPr>
                    </a:p>
                    <a:p>
                      <a:pPr marL="0" indent="0">
                        <a:buNone/>
                      </a:pPr>
                      <a:r>
                        <a:rPr lang="en-US" sz="1800" dirty="0">
                          <a:solidFill>
                            <a:schemeClr val="tx2"/>
                          </a:solidFill>
                        </a:rPr>
                        <a:t>Suffix: 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Inflammation of the appendix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8295176"/>
                  </a:ext>
                </a:extLst>
              </a:tr>
              <a:tr h="370840">
                <a:tc>
                  <a:txBody>
                    <a:bodyPr/>
                    <a:lstStyle/>
                    <a:p>
                      <a:r>
                        <a:rPr lang="en-US" sz="1800" dirty="0">
                          <a:solidFill>
                            <a:srgbClr val="0070C0"/>
                          </a:solidFill>
                        </a:rPr>
                        <a:t>Antenatal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Prefix: Ante</a:t>
                      </a:r>
                    </a:p>
                    <a:p>
                      <a:pPr marL="0" indent="0">
                        <a:buNone/>
                      </a:pPr>
                      <a:r>
                        <a:rPr lang="en-US" sz="1800" dirty="0">
                          <a:solidFill>
                            <a:schemeClr val="tx2"/>
                          </a:solidFill>
                        </a:rPr>
                        <a:t>Suffix: Natal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Before 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825533"/>
                  </a:ext>
                </a:extLst>
              </a:tr>
              <a:tr h="370840">
                <a:tc>
                  <a:txBody>
                    <a:bodyPr/>
                    <a:lstStyle/>
                    <a:p>
                      <a:r>
                        <a:rPr lang="en-US" sz="1800" dirty="0">
                          <a:solidFill>
                            <a:srgbClr val="0070C0"/>
                          </a:solidFill>
                        </a:rPr>
                        <a:t>Gastroenteritis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Word root-</a:t>
                      </a:r>
                      <a:r>
                        <a:rPr lang="en-US" sz="1800" dirty="0" err="1">
                          <a:solidFill>
                            <a:schemeClr val="tx2"/>
                          </a:solidFill>
                        </a:rPr>
                        <a:t>Gastr</a:t>
                      </a:r>
                      <a:endParaRPr lang="en-US" sz="1800" dirty="0">
                        <a:solidFill>
                          <a:schemeClr val="tx2"/>
                        </a:solidFill>
                      </a:endParaRPr>
                    </a:p>
                    <a:p>
                      <a:pPr marL="0" indent="0">
                        <a:buNone/>
                      </a:pPr>
                      <a:r>
                        <a:rPr lang="en-US" sz="1800" dirty="0">
                          <a:solidFill>
                            <a:schemeClr val="tx2"/>
                          </a:solidFill>
                        </a:rPr>
                        <a:t>Combining vowel: o</a:t>
                      </a:r>
                    </a:p>
                    <a:p>
                      <a:pPr marL="0" indent="0">
                        <a:buNone/>
                      </a:pPr>
                      <a:r>
                        <a:rPr lang="en-US" sz="1800" dirty="0">
                          <a:solidFill>
                            <a:schemeClr val="tx2"/>
                          </a:solidFill>
                        </a:rPr>
                        <a:t>Word root: enter</a:t>
                      </a:r>
                    </a:p>
                    <a:p>
                      <a:pPr marL="0" indent="0">
                        <a:buNone/>
                      </a:pPr>
                      <a:r>
                        <a:rPr lang="en-US" sz="1800" dirty="0">
                          <a:solidFill>
                            <a:schemeClr val="tx2"/>
                          </a:solidFill>
                        </a:rPr>
                        <a:t>Suffix: 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Inflammation of stomach and intestines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429142"/>
                  </a:ext>
                </a:extLst>
              </a:tr>
              <a:tr h="370840">
                <a:tc>
                  <a:txBody>
                    <a:bodyPr/>
                    <a:lstStyle/>
                    <a:p>
                      <a:r>
                        <a:rPr lang="en-US" sz="1800" dirty="0">
                          <a:solidFill>
                            <a:srgbClr val="0070C0"/>
                          </a:solidFill>
                        </a:rPr>
                        <a:t>Rhinoplasty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2"/>
                          </a:solidFill>
                        </a:rPr>
                        <a:t>Word root-Rhin </a:t>
                      </a:r>
                    </a:p>
                    <a:p>
                      <a:pPr marL="0" indent="0">
                        <a:buNone/>
                      </a:pPr>
                      <a:r>
                        <a:rPr lang="en-US" sz="1800" dirty="0">
                          <a:solidFill>
                            <a:schemeClr val="tx2"/>
                          </a:solidFill>
                        </a:rPr>
                        <a:t>Combining vowel: o</a:t>
                      </a:r>
                    </a:p>
                    <a:p>
                      <a:pPr marL="0" indent="0">
                        <a:buNone/>
                      </a:pPr>
                      <a:r>
                        <a:rPr lang="en-US" sz="1800" dirty="0">
                          <a:solidFill>
                            <a:schemeClr val="tx2"/>
                          </a:solidFill>
                        </a:rPr>
                        <a:t>Suffix: </a:t>
                      </a:r>
                      <a:r>
                        <a:rPr lang="en-US" sz="1800" dirty="0" err="1">
                          <a:solidFill>
                            <a:schemeClr val="tx2"/>
                          </a:solidFill>
                        </a:rPr>
                        <a:t>Plasty</a:t>
                      </a:r>
                      <a:endParaRPr lang="en-US" sz="1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surgical repair of the nose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838862"/>
                  </a:ext>
                </a:extLst>
              </a:tr>
              <a:tr h="370840">
                <a:tc>
                  <a:txBody>
                    <a:bodyPr/>
                    <a:lstStyle/>
                    <a:p>
                      <a:r>
                        <a:rPr lang="en-US" sz="1800" dirty="0">
                          <a:solidFill>
                            <a:srgbClr val="0070C0"/>
                          </a:solidFill>
                        </a:rPr>
                        <a:t>Autoimmune</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Prefix: Auto</a:t>
                      </a:r>
                    </a:p>
                    <a:p>
                      <a:pPr marL="0" indent="0">
                        <a:buNone/>
                      </a:pPr>
                      <a:r>
                        <a:rPr lang="en-US" sz="1800" dirty="0">
                          <a:solidFill>
                            <a:schemeClr val="tx2"/>
                          </a:solidFill>
                        </a:rPr>
                        <a:t>Suffix: immune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Relating to disease that attack the body by its own immune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67340"/>
                  </a:ext>
                </a:extLst>
              </a:tr>
            </a:tbl>
          </a:graphicData>
        </a:graphic>
      </p:graphicFrame>
      <p:pic>
        <p:nvPicPr>
          <p:cNvPr id="6" name="Picture 5">
            <a:extLst>
              <a:ext uri="{FF2B5EF4-FFF2-40B4-BE49-F238E27FC236}">
                <a16:creationId xmlns:a16="http://schemas.microsoft.com/office/drawing/2014/main" id="{BCB2C2BE-683F-D148-B263-5F03C9F99327}"/>
              </a:ext>
            </a:extLst>
          </p:cNvPr>
          <p:cNvPicPr>
            <a:picLocks noChangeAspect="1"/>
          </p:cNvPicPr>
          <p:nvPr/>
        </p:nvPicPr>
        <p:blipFill>
          <a:blip r:embed="rId3"/>
          <a:stretch>
            <a:fillRect/>
          </a:stretch>
        </p:blipFill>
        <p:spPr>
          <a:xfrm>
            <a:off x="3411944" y="2426499"/>
            <a:ext cx="8742519" cy="3928264"/>
          </a:xfrm>
          <a:prstGeom prst="rect">
            <a:avLst/>
          </a:prstGeom>
        </p:spPr>
      </p:pic>
      <p:pic>
        <p:nvPicPr>
          <p:cNvPr id="9" name="Picture 2" descr="Return Church">
            <a:hlinkClick r:id="rId4" action="ppaction://hlinksldjump"/>
            <a:extLst>
              <a:ext uri="{FF2B5EF4-FFF2-40B4-BE49-F238E27FC236}">
                <a16:creationId xmlns:a16="http://schemas.microsoft.com/office/drawing/2014/main" id="{D940958C-D71F-030A-AE8C-06E5163102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15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1. Written Questions</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rgbClr val="0070C0"/>
                </a:solidFill>
              </a:rPr>
              <a:t>9. Explain the meaning of each of the abbreviations listed below.</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114</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9E9D264-6F2B-C6D9-C991-9C21DC0C1240}"/>
              </a:ext>
            </a:extLst>
          </p:cNvPr>
          <p:cNvGraphicFramePr>
            <a:graphicFrameLocks noGrp="1"/>
          </p:cNvGraphicFramePr>
          <p:nvPr>
            <p:extLst>
              <p:ext uri="{D42A27DB-BD31-4B8C-83A1-F6EECF244321}">
                <p14:modId xmlns:p14="http://schemas.microsoft.com/office/powerpoint/2010/main" val="159755185"/>
              </p:ext>
            </p:extLst>
          </p:nvPr>
        </p:nvGraphicFramePr>
        <p:xfrm>
          <a:off x="384628" y="2168564"/>
          <a:ext cx="8773886" cy="2219960"/>
        </p:xfrm>
        <a:graphic>
          <a:graphicData uri="http://schemas.openxmlformats.org/drawingml/2006/table">
            <a:tbl>
              <a:tblPr firstRow="1" bandRow="1">
                <a:tableStyleId>{5C22544A-7EE6-4342-B048-85BDC9FD1C3A}</a:tableStyleId>
              </a:tblPr>
              <a:tblGrid>
                <a:gridCol w="4386943">
                  <a:extLst>
                    <a:ext uri="{9D8B030D-6E8A-4147-A177-3AD203B41FA5}">
                      <a16:colId xmlns:a16="http://schemas.microsoft.com/office/drawing/2014/main" val="1015686801"/>
                    </a:ext>
                  </a:extLst>
                </a:gridCol>
                <a:gridCol w="4386943">
                  <a:extLst>
                    <a:ext uri="{9D8B030D-6E8A-4147-A177-3AD203B41FA5}">
                      <a16:colId xmlns:a16="http://schemas.microsoft.com/office/drawing/2014/main" val="1749077915"/>
                    </a:ext>
                  </a:extLst>
                </a:gridCol>
              </a:tblGrid>
              <a:tr h="0">
                <a:tc>
                  <a:txBody>
                    <a:bodyPr/>
                    <a:lstStyle/>
                    <a:p>
                      <a:r>
                        <a:rPr lang="en-US" sz="1800" dirty="0">
                          <a:solidFill>
                            <a:srgbClr val="0070C0"/>
                          </a:solidFill>
                        </a:rPr>
                        <a:t>Abbreviation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rgbClr val="0070C0"/>
                          </a:solidFill>
                        </a:rPr>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8408578"/>
                  </a:ext>
                </a:extLst>
              </a:tr>
              <a:tr h="370840">
                <a:tc>
                  <a:txBody>
                    <a:bodyPr/>
                    <a:lstStyle/>
                    <a:p>
                      <a:r>
                        <a:rPr lang="en-US" sz="1800" dirty="0">
                          <a:solidFill>
                            <a:srgbClr val="0070C0"/>
                          </a:solidFill>
                        </a:rPr>
                        <a:t>CPR</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Cardiopulmonary Resuscitation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8295176"/>
                  </a:ext>
                </a:extLst>
              </a:tr>
              <a:tr h="370840">
                <a:tc>
                  <a:txBody>
                    <a:bodyPr/>
                    <a:lstStyle/>
                    <a:p>
                      <a:r>
                        <a:rPr lang="en-US" sz="1800" dirty="0">
                          <a:solidFill>
                            <a:srgbClr val="0070C0"/>
                          </a:solidFill>
                        </a:rPr>
                        <a:t>DOB</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Date of 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825533"/>
                  </a:ext>
                </a:extLst>
              </a:tr>
              <a:tr h="370840">
                <a:tc>
                  <a:txBody>
                    <a:bodyPr/>
                    <a:lstStyle/>
                    <a:p>
                      <a:r>
                        <a:rPr lang="en-US" sz="1800" dirty="0">
                          <a:solidFill>
                            <a:srgbClr val="0070C0"/>
                          </a:solidFill>
                        </a:rPr>
                        <a:t>ENT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Ear, Nose and Throat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429142"/>
                  </a:ext>
                </a:extLst>
              </a:tr>
              <a:tr h="370840">
                <a:tc>
                  <a:txBody>
                    <a:bodyPr/>
                    <a:lstStyle/>
                    <a:p>
                      <a:r>
                        <a:rPr lang="en-US" sz="1800" dirty="0">
                          <a:solidFill>
                            <a:srgbClr val="0070C0"/>
                          </a:solidFill>
                        </a:rPr>
                        <a:t>UTI </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Urinary Tract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838862"/>
                  </a:ext>
                </a:extLst>
              </a:tr>
              <a:tr h="370840">
                <a:tc>
                  <a:txBody>
                    <a:bodyPr/>
                    <a:lstStyle/>
                    <a:p>
                      <a:r>
                        <a:rPr lang="en-US" sz="1800" dirty="0">
                          <a:solidFill>
                            <a:srgbClr val="0070C0"/>
                          </a:solidFill>
                        </a:rPr>
                        <a:t>TB</a:t>
                      </a:r>
                      <a:endParaRPr lang="en-AU"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dirty="0">
                          <a:solidFill>
                            <a:schemeClr val="tx2"/>
                          </a:solidFill>
                        </a:rPr>
                        <a:t>Tuberculosis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7843488"/>
                  </a:ext>
                </a:extLst>
              </a:tr>
            </a:tbl>
          </a:graphicData>
        </a:graphic>
      </p:graphicFrame>
      <p:pic>
        <p:nvPicPr>
          <p:cNvPr id="6" name="Picture 5">
            <a:extLst>
              <a:ext uri="{FF2B5EF4-FFF2-40B4-BE49-F238E27FC236}">
                <a16:creationId xmlns:a16="http://schemas.microsoft.com/office/drawing/2014/main" id="{D5DEEF21-528C-EF4A-879C-F45A74C07426}"/>
              </a:ext>
            </a:extLst>
          </p:cNvPr>
          <p:cNvPicPr>
            <a:picLocks noChangeAspect="1"/>
          </p:cNvPicPr>
          <p:nvPr/>
        </p:nvPicPr>
        <p:blipFill>
          <a:blip r:embed="rId3"/>
          <a:stretch>
            <a:fillRect/>
          </a:stretch>
        </p:blipFill>
        <p:spPr>
          <a:xfrm>
            <a:off x="4804228" y="2542610"/>
            <a:ext cx="4325258" cy="1840471"/>
          </a:xfrm>
          <a:prstGeom prst="rect">
            <a:avLst/>
          </a:prstGeom>
        </p:spPr>
      </p:pic>
      <p:pic>
        <p:nvPicPr>
          <p:cNvPr id="9" name="Picture 2" descr="Return Church">
            <a:hlinkClick r:id="rId4" action="ppaction://hlinksldjump"/>
            <a:extLst>
              <a:ext uri="{FF2B5EF4-FFF2-40B4-BE49-F238E27FC236}">
                <a16:creationId xmlns:a16="http://schemas.microsoft.com/office/drawing/2014/main" id="{FC713D09-5851-C49C-B095-80B7805C465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94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2. Project</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rgbClr val="0070C0"/>
                </a:solidFill>
              </a:rPr>
              <a:t>Please download the following documents/templates:</a:t>
            </a:r>
          </a:p>
          <a:p>
            <a:pPr marL="0" indent="0">
              <a:buNone/>
            </a:pPr>
            <a:r>
              <a:rPr lang="en-US" sz="1600" i="1" u="sng" dirty="0">
                <a:solidFill>
                  <a:srgbClr val="0070C0"/>
                </a:solidFill>
              </a:rPr>
              <a:t>BSBMED301_PATIENT NOTES</a:t>
            </a:r>
          </a:p>
          <a:p>
            <a:pPr marL="0" indent="0">
              <a:buNone/>
            </a:pPr>
            <a:r>
              <a:rPr lang="en-US" sz="1600" i="1" u="sng" dirty="0">
                <a:solidFill>
                  <a:srgbClr val="0070C0"/>
                </a:solidFill>
              </a:rPr>
              <a:t>BSBMED301_CLINICAL ABBREVIATIONS LIST</a:t>
            </a:r>
          </a:p>
          <a:p>
            <a:pPr marL="0" indent="0">
              <a:buNone/>
            </a:pPr>
            <a:r>
              <a:rPr lang="en-US" sz="1600" dirty="0">
                <a:solidFill>
                  <a:srgbClr val="0070C0"/>
                </a:solidFill>
              </a:rPr>
              <a:t>You are to read the following patient case description and write a patient note using the appropriate and correct medical terminology and abbreviations. You will be required to write your notes on the BSBMED301_ PATIENT NOTES template.</a:t>
            </a:r>
          </a:p>
          <a:p>
            <a:pPr marL="0" indent="0">
              <a:buNone/>
            </a:pPr>
            <a:r>
              <a:rPr lang="en-US" sz="1600" dirty="0">
                <a:solidFill>
                  <a:srgbClr val="0070C0"/>
                </a:solidFill>
              </a:rPr>
              <a:t>It is important to consider the following factors when writing your patient note:</a:t>
            </a:r>
          </a:p>
          <a:p>
            <a:r>
              <a:rPr lang="en-US" sz="1600" dirty="0">
                <a:solidFill>
                  <a:srgbClr val="0070C0"/>
                </a:solidFill>
              </a:rPr>
              <a:t>Correct spelling of medical terms</a:t>
            </a:r>
          </a:p>
          <a:p>
            <a:r>
              <a:rPr lang="en-US" sz="1600" dirty="0">
                <a:solidFill>
                  <a:srgbClr val="0070C0"/>
                </a:solidFill>
              </a:rPr>
              <a:t>Correct use of acronyms and abbreviations</a:t>
            </a:r>
          </a:p>
          <a:p>
            <a:r>
              <a:rPr lang="en-US" sz="1600" dirty="0">
                <a:solidFill>
                  <a:srgbClr val="0070C0"/>
                </a:solidFill>
              </a:rPr>
              <a:t>Correct identification of symptoms, processes, conditions and/or diseases</a:t>
            </a:r>
          </a:p>
          <a:p>
            <a:endParaRPr lang="en-US" sz="1600" dirty="0">
              <a:solidFill>
                <a:srgbClr val="0070C0"/>
              </a:solidFill>
            </a:endParaRPr>
          </a:p>
          <a:p>
            <a:endParaRPr lang="en-US" sz="1600" dirty="0">
              <a:solidFill>
                <a:srgbClr val="0070C0"/>
              </a:solidFill>
            </a:endParaRPr>
          </a:p>
          <a:p>
            <a:pPr marL="0" indent="0">
              <a:buNone/>
            </a:pPr>
            <a:r>
              <a:rPr lang="en-US" sz="1600" dirty="0">
                <a:solidFill>
                  <a:srgbClr val="C00000"/>
                </a:solidFill>
              </a:rPr>
              <a:t>Upload the completed BSBMED301_ PATIENT NOTES in IVET</a:t>
            </a:r>
          </a:p>
          <a:p>
            <a:pPr marL="0" indent="0">
              <a:buNone/>
            </a:pPr>
            <a:endParaRPr lang="en-US" sz="1600" dirty="0">
              <a:solidFill>
                <a:srgbClr val="0070C0"/>
              </a:solidFill>
            </a:endParaRP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115</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turn Church">
            <a:hlinkClick r:id="rId3" action="ppaction://hlinksldjump"/>
            <a:extLst>
              <a:ext uri="{FF2B5EF4-FFF2-40B4-BE49-F238E27FC236}">
                <a16:creationId xmlns:a16="http://schemas.microsoft.com/office/drawing/2014/main" id="{EE791961-D0E4-67AA-07C2-C41C62E74E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3656"/>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2. Project</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rgbClr val="C00000"/>
                </a:solidFill>
              </a:rPr>
              <a:t>Patient case</a:t>
            </a:r>
          </a:p>
          <a:p>
            <a:pPr marL="0" indent="0">
              <a:buNone/>
            </a:pPr>
            <a:r>
              <a:rPr lang="en-US" sz="1600" dirty="0">
                <a:solidFill>
                  <a:srgbClr val="0070C0"/>
                </a:solidFill>
              </a:rPr>
              <a:t>Shirley McKenzie is a relatively healthy </a:t>
            </a:r>
            <a:r>
              <a:rPr lang="en-US" sz="1600" u="sng" dirty="0">
                <a:solidFill>
                  <a:srgbClr val="0070C0"/>
                </a:solidFill>
              </a:rPr>
              <a:t>24-year-old</a:t>
            </a:r>
            <a:r>
              <a:rPr lang="en-US" sz="1600" dirty="0">
                <a:solidFill>
                  <a:srgbClr val="0070C0"/>
                </a:solidFill>
              </a:rPr>
              <a:t> woman who </a:t>
            </a:r>
            <a:r>
              <a:rPr lang="en-US" sz="1600" u="sng" dirty="0">
                <a:solidFill>
                  <a:srgbClr val="0070C0"/>
                </a:solidFill>
              </a:rPr>
              <a:t>exercises</a:t>
            </a:r>
            <a:r>
              <a:rPr lang="en-US" sz="1600" dirty="0">
                <a:solidFill>
                  <a:srgbClr val="0070C0"/>
                </a:solidFill>
              </a:rPr>
              <a:t> at least 30 minutes </a:t>
            </a:r>
            <a:r>
              <a:rPr lang="en-US" sz="1600" u="sng" dirty="0">
                <a:solidFill>
                  <a:srgbClr val="0070C0"/>
                </a:solidFill>
              </a:rPr>
              <a:t>a day</a:t>
            </a:r>
            <a:r>
              <a:rPr lang="en-US" sz="1600" dirty="0">
                <a:solidFill>
                  <a:srgbClr val="0070C0"/>
                </a:solidFill>
              </a:rPr>
              <a:t>, is a non-smoker, and a non-drinker and works in the corporate sector. Shirley presents to the emergency room with a major </a:t>
            </a:r>
            <a:r>
              <a:rPr lang="en-US" sz="1600" u="sng" dirty="0">
                <a:solidFill>
                  <a:srgbClr val="0070C0"/>
                </a:solidFill>
              </a:rPr>
              <a:t>complaint of </a:t>
            </a:r>
            <a:r>
              <a:rPr lang="en-US" sz="1600" dirty="0">
                <a:solidFill>
                  <a:srgbClr val="0070C0"/>
                </a:solidFill>
              </a:rPr>
              <a:t>severe chest pain that has been worsening since </a:t>
            </a:r>
            <a:r>
              <a:rPr lang="en-US" sz="1600" u="sng" dirty="0">
                <a:solidFill>
                  <a:srgbClr val="0070C0"/>
                </a:solidFill>
              </a:rPr>
              <a:t>the morning</a:t>
            </a:r>
            <a:r>
              <a:rPr lang="en-US" sz="1600" dirty="0">
                <a:solidFill>
                  <a:srgbClr val="0070C0"/>
                </a:solidFill>
              </a:rPr>
              <a:t>.</a:t>
            </a:r>
          </a:p>
          <a:p>
            <a:pPr marL="0" indent="0">
              <a:buNone/>
            </a:pPr>
            <a:r>
              <a:rPr lang="en-US" sz="1600" dirty="0">
                <a:solidFill>
                  <a:srgbClr val="0070C0"/>
                </a:solidFill>
              </a:rPr>
              <a:t>The </a:t>
            </a:r>
            <a:r>
              <a:rPr lang="en-US" sz="1600" u="sng" dirty="0">
                <a:solidFill>
                  <a:srgbClr val="0070C0"/>
                </a:solidFill>
              </a:rPr>
              <a:t>patient </a:t>
            </a:r>
            <a:r>
              <a:rPr lang="en-US" sz="1600" dirty="0">
                <a:solidFill>
                  <a:srgbClr val="0070C0"/>
                </a:solidFill>
              </a:rPr>
              <a:t>also complains of the following</a:t>
            </a:r>
            <a:r>
              <a:rPr lang="en-US" sz="1600" u="sng" dirty="0">
                <a:solidFill>
                  <a:srgbClr val="0070C0"/>
                </a:solidFill>
              </a:rPr>
              <a:t> symptoms</a:t>
            </a:r>
            <a:r>
              <a:rPr lang="en-US" sz="1600" dirty="0">
                <a:solidFill>
                  <a:srgbClr val="0070C0"/>
                </a:solidFill>
              </a:rPr>
              <a:t>:</a:t>
            </a:r>
          </a:p>
          <a:p>
            <a:r>
              <a:rPr lang="en-US" sz="1600" dirty="0">
                <a:solidFill>
                  <a:srgbClr val="0070C0"/>
                </a:solidFill>
              </a:rPr>
              <a:t>Dizziness</a:t>
            </a:r>
          </a:p>
          <a:p>
            <a:r>
              <a:rPr lang="en-US" sz="1600" u="sng" dirty="0">
                <a:solidFill>
                  <a:srgbClr val="0070C0"/>
                </a:solidFill>
              </a:rPr>
              <a:t>Shortness of breath</a:t>
            </a:r>
          </a:p>
          <a:p>
            <a:r>
              <a:rPr lang="en-US" sz="1600" dirty="0">
                <a:solidFill>
                  <a:srgbClr val="0070C0"/>
                </a:solidFill>
              </a:rPr>
              <a:t>Headache</a:t>
            </a:r>
          </a:p>
          <a:p>
            <a:r>
              <a:rPr lang="en-US" sz="1600" dirty="0">
                <a:solidFill>
                  <a:srgbClr val="0070C0"/>
                </a:solidFill>
              </a:rPr>
              <a:t>Low </a:t>
            </a:r>
            <a:r>
              <a:rPr lang="en-US" sz="1600" u="sng" dirty="0">
                <a:solidFill>
                  <a:srgbClr val="0070C0"/>
                </a:solidFill>
              </a:rPr>
              <a:t>blood sugar</a:t>
            </a:r>
            <a:r>
              <a:rPr lang="en-US" sz="1600" dirty="0">
                <a:solidFill>
                  <a:srgbClr val="0070C0"/>
                </a:solidFill>
              </a:rPr>
              <a:t>.</a:t>
            </a:r>
          </a:p>
          <a:p>
            <a:pPr marL="0" indent="0">
              <a:buNone/>
            </a:pPr>
            <a:r>
              <a:rPr lang="en-US" sz="1600" dirty="0">
                <a:solidFill>
                  <a:srgbClr val="0070C0"/>
                </a:solidFill>
              </a:rPr>
              <a:t>The patient has a past medical</a:t>
            </a:r>
            <a:r>
              <a:rPr lang="en-US" sz="1600" u="sng" dirty="0">
                <a:solidFill>
                  <a:srgbClr val="0070C0"/>
                </a:solidFill>
              </a:rPr>
              <a:t> history </a:t>
            </a:r>
            <a:r>
              <a:rPr lang="en-US" sz="1600" dirty="0">
                <a:solidFill>
                  <a:srgbClr val="0070C0"/>
                </a:solidFill>
              </a:rPr>
              <a:t>of </a:t>
            </a:r>
            <a:r>
              <a:rPr lang="en-US" sz="1600" u="sng" dirty="0">
                <a:solidFill>
                  <a:srgbClr val="0070C0"/>
                </a:solidFill>
              </a:rPr>
              <a:t>deep vein thrombosis</a:t>
            </a:r>
            <a:r>
              <a:rPr lang="en-US" sz="1600" dirty="0">
                <a:solidFill>
                  <a:srgbClr val="0070C0"/>
                </a:solidFill>
              </a:rPr>
              <a:t>, and she has a family </a:t>
            </a:r>
            <a:r>
              <a:rPr lang="en-US" sz="1600" u="sng" dirty="0">
                <a:solidFill>
                  <a:srgbClr val="0070C0"/>
                </a:solidFill>
              </a:rPr>
              <a:t>history</a:t>
            </a:r>
            <a:r>
              <a:rPr lang="en-US" sz="1600" dirty="0">
                <a:solidFill>
                  <a:srgbClr val="0070C0"/>
                </a:solidFill>
              </a:rPr>
              <a:t> of </a:t>
            </a:r>
            <a:r>
              <a:rPr lang="en-US" sz="1600" u="sng" dirty="0">
                <a:solidFill>
                  <a:srgbClr val="0070C0"/>
                </a:solidFill>
              </a:rPr>
              <a:t>heart attack</a:t>
            </a:r>
            <a:r>
              <a:rPr lang="en-US" sz="1600" dirty="0">
                <a:solidFill>
                  <a:srgbClr val="0070C0"/>
                </a:solidFill>
              </a:rPr>
              <a:t>. The patient has not been experiencing any </a:t>
            </a:r>
            <a:r>
              <a:rPr lang="en-US" sz="1600" u="sng" dirty="0">
                <a:solidFill>
                  <a:srgbClr val="0070C0"/>
                </a:solidFill>
              </a:rPr>
              <a:t>nausea or vomiting</a:t>
            </a:r>
            <a:r>
              <a:rPr lang="en-US" sz="1600" dirty="0">
                <a:solidFill>
                  <a:srgbClr val="0070C0"/>
                </a:solidFill>
              </a:rPr>
              <a:t>, but after a </a:t>
            </a:r>
            <a:r>
              <a:rPr lang="en-US" sz="1600" u="sng" dirty="0">
                <a:solidFill>
                  <a:srgbClr val="0070C0"/>
                </a:solidFill>
              </a:rPr>
              <a:t>physical exam </a:t>
            </a:r>
            <a:r>
              <a:rPr lang="en-US" sz="1600" dirty="0">
                <a:solidFill>
                  <a:srgbClr val="0070C0"/>
                </a:solidFill>
              </a:rPr>
              <a:t>she is experiencing pain in her </a:t>
            </a:r>
            <a:r>
              <a:rPr lang="en-US" sz="1600" u="sng" dirty="0">
                <a:solidFill>
                  <a:srgbClr val="0070C0"/>
                </a:solidFill>
              </a:rPr>
              <a:t>lower left quadrant </a:t>
            </a:r>
            <a:r>
              <a:rPr lang="en-US" sz="1600" dirty="0">
                <a:solidFill>
                  <a:srgbClr val="0070C0"/>
                </a:solidFill>
              </a:rPr>
              <a:t>of her abdomen. Her </a:t>
            </a:r>
            <a:r>
              <a:rPr lang="en-US" sz="1600" u="sng" dirty="0">
                <a:solidFill>
                  <a:srgbClr val="0070C0"/>
                </a:solidFill>
              </a:rPr>
              <a:t>vital signs </a:t>
            </a:r>
            <a:r>
              <a:rPr lang="en-US" sz="1600" dirty="0">
                <a:solidFill>
                  <a:srgbClr val="0070C0"/>
                </a:solidFill>
              </a:rPr>
              <a:t>are normal, and she </a:t>
            </a:r>
            <a:r>
              <a:rPr lang="en-US" sz="1600" u="sng" dirty="0">
                <a:solidFill>
                  <a:srgbClr val="0070C0"/>
                </a:solidFill>
              </a:rPr>
              <a:t>has not passed urine </a:t>
            </a:r>
            <a:r>
              <a:rPr lang="en-US" sz="1600" dirty="0">
                <a:solidFill>
                  <a:srgbClr val="0070C0"/>
                </a:solidFill>
              </a:rPr>
              <a:t>in the last 14 </a:t>
            </a:r>
            <a:r>
              <a:rPr lang="en-US" sz="1600" u="sng" dirty="0">
                <a:solidFill>
                  <a:srgbClr val="0070C0"/>
                </a:solidFill>
              </a:rPr>
              <a:t>hours</a:t>
            </a:r>
            <a:r>
              <a:rPr lang="en-US" sz="1600" dirty="0">
                <a:solidFill>
                  <a:srgbClr val="0070C0"/>
                </a:solidFill>
              </a:rPr>
              <a:t>. She also has a </a:t>
            </a:r>
            <a:r>
              <a:rPr lang="en-US" sz="1600" u="sng" dirty="0">
                <a:solidFill>
                  <a:srgbClr val="0070C0"/>
                </a:solidFill>
              </a:rPr>
              <a:t>temperature</a:t>
            </a:r>
            <a:r>
              <a:rPr lang="en-US" sz="1600" dirty="0">
                <a:solidFill>
                  <a:srgbClr val="0070C0"/>
                </a:solidFill>
              </a:rPr>
              <a:t> of 39.5 </a:t>
            </a:r>
            <a:r>
              <a:rPr lang="en-US" sz="1600" u="sng" dirty="0">
                <a:solidFill>
                  <a:srgbClr val="0070C0"/>
                </a:solidFill>
              </a:rPr>
              <a:t>degrees Celsius</a:t>
            </a:r>
            <a:r>
              <a:rPr lang="en-US" sz="1600" dirty="0">
                <a:solidFill>
                  <a:srgbClr val="0070C0"/>
                </a:solidFill>
              </a:rPr>
              <a:t>.</a:t>
            </a:r>
          </a:p>
          <a:p>
            <a:pPr marL="0" indent="0">
              <a:buNone/>
            </a:pPr>
            <a:r>
              <a:rPr lang="en-US" sz="1600" dirty="0">
                <a:solidFill>
                  <a:srgbClr val="0070C0"/>
                </a:solidFill>
              </a:rPr>
              <a:t>The patient has been sent for the following </a:t>
            </a:r>
            <a:r>
              <a:rPr lang="en-US" sz="1600" u="sng" dirty="0">
                <a:solidFill>
                  <a:srgbClr val="0070C0"/>
                </a:solidFill>
              </a:rPr>
              <a:t>investigations</a:t>
            </a:r>
            <a:r>
              <a:rPr lang="en-US" sz="1600" dirty="0">
                <a:solidFill>
                  <a:srgbClr val="0070C0"/>
                </a:solidFill>
              </a:rPr>
              <a:t> and has been admitted to the </a:t>
            </a:r>
            <a:r>
              <a:rPr lang="en-US" sz="1600" u="sng" dirty="0">
                <a:solidFill>
                  <a:srgbClr val="0070C0"/>
                </a:solidFill>
              </a:rPr>
              <a:t>coronary care unit</a:t>
            </a:r>
            <a:r>
              <a:rPr lang="en-US" sz="1600" dirty="0">
                <a:solidFill>
                  <a:srgbClr val="0070C0"/>
                </a:solidFill>
              </a:rPr>
              <a:t>:</a:t>
            </a:r>
          </a:p>
          <a:p>
            <a:r>
              <a:rPr lang="en-US" sz="1600" u="sng" dirty="0">
                <a:solidFill>
                  <a:srgbClr val="0070C0"/>
                </a:solidFill>
              </a:rPr>
              <a:t>Full blood count</a:t>
            </a:r>
          </a:p>
          <a:p>
            <a:r>
              <a:rPr lang="en-US" sz="1600" u="sng" dirty="0">
                <a:solidFill>
                  <a:srgbClr val="0070C0"/>
                </a:solidFill>
              </a:rPr>
              <a:t>Chest x-ray</a:t>
            </a:r>
          </a:p>
          <a:p>
            <a:r>
              <a:rPr lang="en-US" sz="1600" u="sng" dirty="0">
                <a:solidFill>
                  <a:srgbClr val="0070C0"/>
                </a:solidFill>
              </a:rPr>
              <a:t>Urine analysis</a:t>
            </a:r>
          </a:p>
          <a:p>
            <a:r>
              <a:rPr lang="en-US" sz="1600" u="sng" dirty="0">
                <a:solidFill>
                  <a:srgbClr val="0070C0"/>
                </a:solidFill>
              </a:rPr>
              <a:t>Electrocardiogram</a:t>
            </a:r>
          </a:p>
          <a:p>
            <a:pPr marL="0" indent="0">
              <a:buNone/>
            </a:pPr>
            <a:r>
              <a:rPr lang="en-US" sz="1600" dirty="0">
                <a:solidFill>
                  <a:srgbClr val="0070C0"/>
                </a:solidFill>
              </a:rPr>
              <a:t>The patient suffers from </a:t>
            </a:r>
            <a:r>
              <a:rPr lang="en-US" sz="1600" u="sng" dirty="0">
                <a:solidFill>
                  <a:srgbClr val="0070C0"/>
                </a:solidFill>
              </a:rPr>
              <a:t>no known allergies</a:t>
            </a:r>
            <a:r>
              <a:rPr lang="en-US" sz="1600" dirty="0">
                <a:solidFill>
                  <a:srgbClr val="0070C0"/>
                </a:solidFill>
              </a:rPr>
              <a:t>.</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116</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96CEAFE3-60CD-9831-6968-7E74B08D52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58013"/>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a:xfrm>
            <a:off x="1676400" y="172740"/>
            <a:ext cx="8839200" cy="868362"/>
          </a:xfrm>
        </p:spPr>
        <p:txBody>
          <a:bodyPr/>
          <a:lstStyle/>
          <a:p>
            <a:r>
              <a:rPr lang="en-US" dirty="0"/>
              <a:t>3. Observation</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rgbClr val="0070C0"/>
                </a:solidFill>
              </a:rPr>
              <a:t>Download the following template/document from the IVET portal:</a:t>
            </a:r>
          </a:p>
          <a:p>
            <a:pPr marL="0" indent="0">
              <a:buNone/>
            </a:pPr>
            <a:r>
              <a:rPr lang="en-US" sz="1600" i="1" u="sng" dirty="0">
                <a:solidFill>
                  <a:srgbClr val="0070C0"/>
                </a:solidFill>
              </a:rPr>
              <a:t>• BSBMED301_ CLIENT HANDOVER CHECKLIST</a:t>
            </a:r>
          </a:p>
          <a:p>
            <a:pPr marL="0" indent="0">
              <a:buNone/>
            </a:pPr>
            <a:r>
              <a:rPr lang="en-US" sz="1600" i="1" u="sng" dirty="0">
                <a:solidFill>
                  <a:srgbClr val="0070C0"/>
                </a:solidFill>
              </a:rPr>
              <a:t>• BSBMED301_POLICY AND PROCEDURE MANUAL</a:t>
            </a:r>
          </a:p>
          <a:p>
            <a:pPr marL="0" indent="0">
              <a:buNone/>
            </a:pPr>
            <a:r>
              <a:rPr lang="en-US" sz="1600" dirty="0">
                <a:solidFill>
                  <a:srgbClr val="0070C0"/>
                </a:solidFill>
              </a:rPr>
              <a:t>This assessment requires you to partner with another student. You will both act as health professionals and your assessor with play the role of your supervisor.</a:t>
            </a:r>
          </a:p>
          <a:p>
            <a:pPr marL="0" indent="0">
              <a:buNone/>
            </a:pPr>
            <a:r>
              <a:rPr lang="en-US" sz="1600" dirty="0">
                <a:solidFill>
                  <a:srgbClr val="0070C0"/>
                </a:solidFill>
              </a:rPr>
              <a:t>You will be conducting a handover of a patient/resident with your partner. You must complete the</a:t>
            </a:r>
          </a:p>
          <a:p>
            <a:pPr marL="0" indent="0">
              <a:buNone/>
            </a:pPr>
            <a:r>
              <a:rPr lang="en-US" sz="1600" dirty="0">
                <a:solidFill>
                  <a:srgbClr val="0070C0"/>
                </a:solidFill>
              </a:rPr>
              <a:t>BSBMED301_CLIENT_HANDOVER_CHECKLIST.</a:t>
            </a:r>
          </a:p>
          <a:p>
            <a:pPr marL="0" indent="0">
              <a:buNone/>
            </a:pPr>
            <a:r>
              <a:rPr lang="en-US" sz="1600" dirty="0">
                <a:solidFill>
                  <a:srgbClr val="0070C0"/>
                </a:solidFill>
              </a:rPr>
              <a:t>You will swap roles so that each of you manages the hand over whilst your Supervisor observes you.</a:t>
            </a:r>
          </a:p>
          <a:p>
            <a:pPr marL="0" indent="0">
              <a:buNone/>
            </a:pPr>
            <a:r>
              <a:rPr lang="en-US" sz="1600" dirty="0">
                <a:solidFill>
                  <a:srgbClr val="0070C0"/>
                </a:solidFill>
              </a:rPr>
              <a:t>You will need to select from one of the following scenarios:</a:t>
            </a:r>
          </a:p>
          <a:p>
            <a:pPr marL="0" indent="0">
              <a:buNone/>
            </a:pPr>
            <a:r>
              <a:rPr lang="en-US" sz="1600" b="1" dirty="0">
                <a:solidFill>
                  <a:srgbClr val="0070C0"/>
                </a:solidFill>
              </a:rPr>
              <a:t>• Handing over from a shift at the hospital to the next shift staff</a:t>
            </a:r>
          </a:p>
          <a:p>
            <a:pPr marL="0" indent="0">
              <a:buNone/>
            </a:pPr>
            <a:r>
              <a:rPr lang="en-US" sz="1600" b="1" dirty="0">
                <a:solidFill>
                  <a:srgbClr val="0070C0"/>
                </a:solidFill>
              </a:rPr>
              <a:t>• Rehabilitation clinic and handing over to an allied health professional.</a:t>
            </a:r>
          </a:p>
          <a:p>
            <a:pPr marL="0" indent="0">
              <a:buNone/>
            </a:pPr>
            <a:r>
              <a:rPr lang="en-US" sz="1600" b="1" dirty="0">
                <a:solidFill>
                  <a:srgbClr val="0070C0"/>
                </a:solidFill>
                <a:hlinkClick r:id="rId2" action="ppaction://hlinksldjump"/>
              </a:rPr>
              <a:t>• Aged care facility and you’re discussing a resident with your manager. </a:t>
            </a:r>
            <a:endParaRPr lang="en-US" sz="1600" b="1" dirty="0">
              <a:solidFill>
                <a:srgbClr val="0070C0"/>
              </a:solidFill>
            </a:endParaRPr>
          </a:p>
          <a:p>
            <a:pPr marL="0" indent="0">
              <a:buNone/>
            </a:pPr>
            <a:r>
              <a:rPr lang="en-US" sz="1600" dirty="0">
                <a:solidFill>
                  <a:srgbClr val="0070C0"/>
                </a:solidFill>
              </a:rPr>
              <a:t>You will need to make up the details of the patient you are handing over, these will include details such as the patient’s name, date of birth, any medical issues arising during the shift and any vital sign assessments you conducted.</a:t>
            </a:r>
          </a:p>
          <a:p>
            <a:pPr marL="0" indent="0">
              <a:buNone/>
            </a:pPr>
            <a:endParaRPr lang="en-US" sz="1600" dirty="0">
              <a:solidFill>
                <a:srgbClr val="0070C0"/>
              </a:solidFill>
            </a:endParaRP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117</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4" action="ppaction://hlinksldjump"/>
            <a:extLst>
              <a:ext uri="{FF2B5EF4-FFF2-40B4-BE49-F238E27FC236}">
                <a16:creationId xmlns:a16="http://schemas.microsoft.com/office/drawing/2014/main" id="{9236EDDD-65AB-B05C-4EAD-4213AF33F1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8569FE-3F0F-3762-9EFE-1D012E54184C}"/>
              </a:ext>
            </a:extLst>
          </p:cNvPr>
          <p:cNvSpPr txBox="1"/>
          <p:nvPr/>
        </p:nvSpPr>
        <p:spPr>
          <a:xfrm>
            <a:off x="3627595" y="850149"/>
            <a:ext cx="6125028" cy="369332"/>
          </a:xfrm>
          <a:prstGeom prst="rect">
            <a:avLst/>
          </a:prstGeom>
          <a:noFill/>
        </p:spPr>
        <p:txBody>
          <a:bodyPr wrap="square">
            <a:spAutoFit/>
          </a:bodyPr>
          <a:lstStyle/>
          <a:p>
            <a:r>
              <a:rPr lang="en-AU" dirty="0">
                <a:solidFill>
                  <a:srgbClr val="002060"/>
                </a:solidFill>
                <a:hlinkClick r:id="rId6">
                  <a:extLst>
                    <a:ext uri="{A12FA001-AC4F-418D-AE19-62706E023703}">
                      <ahyp:hlinkClr xmlns:ahyp="http://schemas.microsoft.com/office/drawing/2018/hyperlinkcolor" val="tx"/>
                    </a:ext>
                  </a:extLst>
                </a:hlinkClick>
              </a:rPr>
              <a:t>https://www.youtube.com/watch?v=fIABkSYOiv4</a:t>
            </a:r>
            <a:endParaRPr lang="en-AU" dirty="0">
              <a:solidFill>
                <a:srgbClr val="002060"/>
              </a:solidFill>
            </a:endParaRPr>
          </a:p>
        </p:txBody>
      </p:sp>
      <p:sp>
        <p:nvSpPr>
          <p:cNvPr id="14" name="TextBox 13">
            <a:extLst>
              <a:ext uri="{FF2B5EF4-FFF2-40B4-BE49-F238E27FC236}">
                <a16:creationId xmlns:a16="http://schemas.microsoft.com/office/drawing/2014/main" id="{545E39E7-1EED-E502-36CF-B5E04E9D8B62}"/>
              </a:ext>
            </a:extLst>
          </p:cNvPr>
          <p:cNvSpPr txBox="1"/>
          <p:nvPr/>
        </p:nvSpPr>
        <p:spPr>
          <a:xfrm>
            <a:off x="5765645" y="4179885"/>
            <a:ext cx="6125028" cy="338554"/>
          </a:xfrm>
          <a:prstGeom prst="rect">
            <a:avLst/>
          </a:prstGeom>
          <a:noFill/>
        </p:spPr>
        <p:txBody>
          <a:bodyPr wrap="square">
            <a:spAutoFit/>
          </a:bodyPr>
          <a:lstStyle/>
          <a:p>
            <a:r>
              <a:rPr lang="en-AU" sz="1600" dirty="0">
                <a:hlinkClick r:id="rId7"/>
              </a:rPr>
              <a:t>https://www.youtube.com/watch?v=rgSfpC1zCgQ</a:t>
            </a:r>
            <a:endParaRPr lang="en-AU" sz="1600" dirty="0"/>
          </a:p>
        </p:txBody>
      </p:sp>
      <p:sp>
        <p:nvSpPr>
          <p:cNvPr id="9" name="TextBox 8">
            <a:extLst>
              <a:ext uri="{FF2B5EF4-FFF2-40B4-BE49-F238E27FC236}">
                <a16:creationId xmlns:a16="http://schemas.microsoft.com/office/drawing/2014/main" id="{5B2ED1F1-6BBD-7ED5-07F0-CA7B0EA68139}"/>
              </a:ext>
            </a:extLst>
          </p:cNvPr>
          <p:cNvSpPr txBox="1"/>
          <p:nvPr/>
        </p:nvSpPr>
        <p:spPr>
          <a:xfrm>
            <a:off x="3301981" y="1233239"/>
            <a:ext cx="6292253" cy="338554"/>
          </a:xfrm>
          <a:prstGeom prst="rect">
            <a:avLst/>
          </a:prstGeom>
          <a:noFill/>
        </p:spPr>
        <p:txBody>
          <a:bodyPr wrap="square">
            <a:spAutoFit/>
          </a:bodyPr>
          <a:lstStyle/>
          <a:p>
            <a:r>
              <a:rPr lang="en-AU" sz="1600" dirty="0">
                <a:solidFill>
                  <a:srgbClr val="002060"/>
                </a:solidFill>
                <a:hlinkClick r:id="rId8">
                  <a:extLst>
                    <a:ext uri="{A12FA001-AC4F-418D-AE19-62706E023703}">
                      <ahyp:hlinkClr xmlns:ahyp="http://schemas.microsoft.com/office/drawing/2018/hyperlinkcolor" val="tx"/>
                    </a:ext>
                  </a:extLst>
                </a:hlinkClick>
              </a:rPr>
              <a:t>https://www.youtube.com/watch?app=desktop&amp;v=Rn6r_hFWP0Q</a:t>
            </a:r>
            <a:endParaRPr lang="en-AU" sz="1600" dirty="0">
              <a:solidFill>
                <a:srgbClr val="002060"/>
              </a:solidFill>
            </a:endParaRPr>
          </a:p>
        </p:txBody>
      </p:sp>
      <p:sp>
        <p:nvSpPr>
          <p:cNvPr id="16" name="TextBox 15">
            <a:extLst>
              <a:ext uri="{FF2B5EF4-FFF2-40B4-BE49-F238E27FC236}">
                <a16:creationId xmlns:a16="http://schemas.microsoft.com/office/drawing/2014/main" id="{577E6421-FDE6-F7A4-6679-F89AC4B1F061}"/>
              </a:ext>
            </a:extLst>
          </p:cNvPr>
          <p:cNvSpPr txBox="1"/>
          <p:nvPr/>
        </p:nvSpPr>
        <p:spPr>
          <a:xfrm>
            <a:off x="6448107" y="4518439"/>
            <a:ext cx="6125028" cy="338554"/>
          </a:xfrm>
          <a:prstGeom prst="rect">
            <a:avLst/>
          </a:prstGeom>
          <a:noFill/>
        </p:spPr>
        <p:txBody>
          <a:bodyPr wrap="square">
            <a:spAutoFit/>
          </a:bodyPr>
          <a:lstStyle/>
          <a:p>
            <a:r>
              <a:rPr lang="en-AU" sz="1600" dirty="0">
                <a:hlinkClick r:id="rId9"/>
              </a:rPr>
              <a:t>https://www.youtube.com/watch?v=5jY94y_nyNA</a:t>
            </a:r>
            <a:endParaRPr lang="en-AU" sz="1600" dirty="0"/>
          </a:p>
        </p:txBody>
      </p:sp>
    </p:spTree>
    <p:extLst>
      <p:ext uri="{BB962C8B-B14F-4D97-AF65-F5344CB8AC3E}">
        <p14:creationId xmlns:p14="http://schemas.microsoft.com/office/powerpoint/2010/main" val="2110631680"/>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p:txBody>
          <a:bodyPr/>
          <a:lstStyle/>
          <a:p>
            <a:r>
              <a:rPr lang="en-US" dirty="0"/>
              <a:t>3. Observation</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600" dirty="0">
                <a:solidFill>
                  <a:srgbClr val="0070C0"/>
                </a:solidFill>
              </a:rPr>
              <a:t>You will need to ensure that you:</a:t>
            </a:r>
          </a:p>
          <a:p>
            <a:pPr marL="0" indent="0">
              <a:buNone/>
            </a:pPr>
            <a:r>
              <a:rPr lang="en-US" sz="1600" dirty="0">
                <a:solidFill>
                  <a:srgbClr val="0070C0"/>
                </a:solidFill>
              </a:rPr>
              <a:t>• Follow workplace policies and procedures by using a workplace handover checklist.</a:t>
            </a:r>
          </a:p>
          <a:p>
            <a:pPr marL="0" indent="0">
              <a:buNone/>
            </a:pPr>
            <a:r>
              <a:rPr lang="en-US" sz="1600" dirty="0">
                <a:solidFill>
                  <a:srgbClr val="0070C0"/>
                </a:solidFill>
              </a:rPr>
              <a:t>• Seek clarification when necessary.</a:t>
            </a:r>
          </a:p>
          <a:p>
            <a:pPr marL="0" indent="0">
              <a:buNone/>
            </a:pPr>
            <a:r>
              <a:rPr lang="en-US" sz="1600" dirty="0">
                <a:solidFill>
                  <a:srgbClr val="0070C0"/>
                </a:solidFill>
              </a:rPr>
              <a:t>• Use medical terminology correctly e.g., pronounce.</a:t>
            </a:r>
          </a:p>
          <a:p>
            <a:pPr marL="0" indent="0">
              <a:buNone/>
            </a:pPr>
            <a:r>
              <a:rPr lang="en-US" sz="1600" dirty="0">
                <a:solidFill>
                  <a:srgbClr val="0070C0"/>
                </a:solidFill>
              </a:rPr>
              <a:t>• Present written communication to a designated person.</a:t>
            </a:r>
          </a:p>
          <a:p>
            <a:pPr marL="0" indent="0">
              <a:buNone/>
            </a:pPr>
            <a:r>
              <a:rPr lang="en-US" sz="1600" dirty="0">
                <a:solidFill>
                  <a:srgbClr val="0070C0"/>
                </a:solidFill>
              </a:rPr>
              <a:t>At the completion of this assessment, Students must </a:t>
            </a:r>
            <a:r>
              <a:rPr lang="en-US" sz="1600" dirty="0">
                <a:solidFill>
                  <a:srgbClr val="C00000"/>
                </a:solidFill>
              </a:rPr>
              <a:t>upload the following completed documents to the IVET Portal</a:t>
            </a:r>
            <a:r>
              <a:rPr lang="en-US" sz="1600" dirty="0">
                <a:solidFill>
                  <a:srgbClr val="0070C0"/>
                </a:solidFill>
              </a:rPr>
              <a:t>, unless prior permission has been attained from IVET to complete the task(s) in hard copy:</a:t>
            </a:r>
          </a:p>
          <a:p>
            <a:pPr marL="0" indent="0">
              <a:buNone/>
            </a:pPr>
            <a:r>
              <a:rPr lang="en-US" sz="1600" dirty="0">
                <a:solidFill>
                  <a:srgbClr val="C00000"/>
                </a:solidFill>
              </a:rPr>
              <a:t>• BSBMED301_ CLIENT HANDOVER CHECKLIST</a:t>
            </a: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118</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A4D1BC0A-2B8C-1004-5EFD-064A0C3DB4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29418"/>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2A-316E-7E12-0506-B9EB78AF0DCA}"/>
              </a:ext>
            </a:extLst>
          </p:cNvPr>
          <p:cNvSpPr>
            <a:spLocks noGrp="1"/>
          </p:cNvSpPr>
          <p:nvPr>
            <p:ph type="title"/>
          </p:nvPr>
        </p:nvSpPr>
        <p:spPr>
          <a:xfrm>
            <a:off x="1676400" y="503238"/>
            <a:ext cx="10303894" cy="868362"/>
          </a:xfrm>
        </p:spPr>
        <p:txBody>
          <a:bodyPr/>
          <a:lstStyle/>
          <a:p>
            <a:r>
              <a:rPr lang="en-US" dirty="0"/>
              <a:t>3. Observation: Aged care resident handover</a:t>
            </a:r>
            <a:endParaRPr lang="en-AU" dirty="0"/>
          </a:p>
        </p:txBody>
      </p:sp>
      <p:sp>
        <p:nvSpPr>
          <p:cNvPr id="3" name="Content Placeholder 2">
            <a:extLst>
              <a:ext uri="{FF2B5EF4-FFF2-40B4-BE49-F238E27FC236}">
                <a16:creationId xmlns:a16="http://schemas.microsoft.com/office/drawing/2014/main" id="{2C0AE646-C350-7615-DDBF-04CB3F71C993}"/>
              </a:ext>
            </a:extLst>
          </p:cNvPr>
          <p:cNvSpPr>
            <a:spLocks noGrp="1"/>
          </p:cNvSpPr>
          <p:nvPr>
            <p:ph idx="1"/>
          </p:nvPr>
        </p:nvSpPr>
        <p:spPr>
          <a:xfrm>
            <a:off x="0" y="1634445"/>
            <a:ext cx="12169643" cy="5090881"/>
          </a:xfrm>
        </p:spPr>
        <p:txBody>
          <a:bodyPr/>
          <a:lstStyle/>
          <a:p>
            <a:pPr marL="0" indent="0">
              <a:buNone/>
            </a:pPr>
            <a:r>
              <a:rPr lang="en-US" sz="1200" dirty="0">
                <a:solidFill>
                  <a:srgbClr val="002060"/>
                </a:solidFill>
              </a:rPr>
              <a:t>Resident name: Katie Perry</a:t>
            </a:r>
          </a:p>
          <a:p>
            <a:pPr marL="0" indent="0">
              <a:buNone/>
            </a:pPr>
            <a:r>
              <a:rPr lang="en-US" sz="1200" dirty="0">
                <a:solidFill>
                  <a:srgbClr val="002060"/>
                </a:solidFill>
              </a:rPr>
              <a:t>Low Falls Risk                                Type Of Care: Permanent Care                            Occupied: Tower Ward / Room 022 </a:t>
            </a:r>
          </a:p>
          <a:p>
            <a:pPr marL="0" indent="0">
              <a:buNone/>
            </a:pPr>
            <a:r>
              <a:rPr lang="en-US" sz="1200" dirty="0">
                <a:solidFill>
                  <a:srgbClr val="002060"/>
                </a:solidFill>
              </a:rPr>
              <a:t>ID: 12345                                Date of Birth:	17/09/1928                                 Medical Practitioner: Dr. Orlando Bloom</a:t>
            </a:r>
          </a:p>
          <a:p>
            <a:pPr marL="0" indent="0">
              <a:buNone/>
            </a:pPr>
            <a:r>
              <a:rPr lang="en-US" sz="1200" dirty="0">
                <a:solidFill>
                  <a:srgbClr val="002060"/>
                </a:solidFill>
              </a:rPr>
              <a:t>Medicare No:	1234567890                                                                    Admission Type:	Permanent Care</a:t>
            </a:r>
          </a:p>
          <a:p>
            <a:pPr marL="0" indent="0">
              <a:buNone/>
            </a:pPr>
            <a:r>
              <a:rPr lang="en-US" sz="1200" dirty="0">
                <a:solidFill>
                  <a:srgbClr val="002060"/>
                </a:solidFill>
              </a:rPr>
              <a:t>Admission Date:	11/04/2024 14:49                                 Ethnicity: Neither Aboriginal nor Torres Strait Islander origin</a:t>
            </a:r>
          </a:p>
          <a:p>
            <a:pPr marL="0" indent="0">
              <a:buNone/>
            </a:pPr>
            <a:r>
              <a:rPr lang="en-US" sz="1200" dirty="0">
                <a:solidFill>
                  <a:srgbClr val="C00000"/>
                </a:solidFill>
              </a:rPr>
              <a:t>Principal diagnosis</a:t>
            </a:r>
            <a:r>
              <a:rPr lang="en-US" sz="1200" dirty="0">
                <a:solidFill>
                  <a:srgbClr val="002060"/>
                </a:solidFill>
              </a:rPr>
              <a:t> - Fall, Left ATFL #, PPM, HT, Bilateral total hip replacement, Bilateral cataracts, </a:t>
            </a:r>
            <a:r>
              <a:rPr lang="en-US" sz="1200" dirty="0" err="1">
                <a:solidFill>
                  <a:srgbClr val="002060"/>
                </a:solidFill>
              </a:rPr>
              <a:t>cholecysectomy</a:t>
            </a:r>
            <a:r>
              <a:rPr lang="en-US" sz="1200" dirty="0">
                <a:solidFill>
                  <a:srgbClr val="002060"/>
                </a:solidFill>
              </a:rPr>
              <a:t>, OA </a:t>
            </a:r>
          </a:p>
          <a:p>
            <a:pPr marL="0" indent="0">
              <a:buNone/>
            </a:pPr>
            <a:r>
              <a:rPr lang="en-US" sz="1200" dirty="0">
                <a:solidFill>
                  <a:srgbClr val="C00000"/>
                </a:solidFill>
              </a:rPr>
              <a:t>Main Medical Diagnosis</a:t>
            </a:r>
          </a:p>
          <a:p>
            <a:pPr marL="0" indent="0">
              <a:buNone/>
            </a:pPr>
            <a:r>
              <a:rPr lang="en-US" sz="1200" dirty="0">
                <a:solidFill>
                  <a:srgbClr val="002060"/>
                </a:solidFill>
              </a:rPr>
              <a:t>Left ATFL Avulsion fracture Severe Community Acquired </a:t>
            </a:r>
            <a:r>
              <a:rPr lang="en-US" sz="1200" dirty="0" err="1">
                <a:solidFill>
                  <a:srgbClr val="002060"/>
                </a:solidFill>
              </a:rPr>
              <a:t>Malnurishment</a:t>
            </a:r>
            <a:r>
              <a:rPr lang="en-US" sz="1200" dirty="0">
                <a:solidFill>
                  <a:srgbClr val="002060"/>
                </a:solidFill>
              </a:rPr>
              <a:t> Cognitive decline HT, PPM, OA, Bilateral Total hip replacement, Cholecystectomy</a:t>
            </a:r>
          </a:p>
          <a:p>
            <a:pPr marL="0" indent="0">
              <a:buNone/>
            </a:pPr>
            <a:r>
              <a:rPr lang="en-US" sz="1200" dirty="0">
                <a:solidFill>
                  <a:srgbClr val="C00000"/>
                </a:solidFill>
              </a:rPr>
              <a:t>*Daily forms: </a:t>
            </a:r>
          </a:p>
          <a:p>
            <a:pPr marL="0" indent="0">
              <a:buNone/>
            </a:pPr>
            <a:r>
              <a:rPr lang="en-US" sz="1200" dirty="0">
                <a:solidFill>
                  <a:srgbClr val="002060"/>
                </a:solidFill>
              </a:rPr>
              <a:t>Weekly weights, CSC Hourly,  falls risk low </a:t>
            </a:r>
            <a:r>
              <a:rPr lang="en-US" sz="1200" dirty="0" err="1">
                <a:solidFill>
                  <a:srgbClr val="002060"/>
                </a:solidFill>
              </a:rPr>
              <a:t>low</a:t>
            </a:r>
            <a:r>
              <a:rPr lang="en-US" sz="1200" dirty="0">
                <a:solidFill>
                  <a:srgbClr val="002060"/>
                </a:solidFill>
              </a:rPr>
              <a:t> bed with crash mats</a:t>
            </a:r>
          </a:p>
          <a:p>
            <a:pPr marL="0" indent="0">
              <a:buNone/>
            </a:pPr>
            <a:r>
              <a:rPr lang="en-US" sz="1200" dirty="0">
                <a:solidFill>
                  <a:srgbClr val="002060"/>
                </a:solidFill>
              </a:rPr>
              <a:t>Strict behavior charting regarding her mood during the  shift until 07/05/24                  Continence chart</a:t>
            </a:r>
          </a:p>
          <a:p>
            <a:pPr marL="0" indent="0">
              <a:buNone/>
            </a:pPr>
            <a:r>
              <a:rPr lang="en-US" sz="1200" dirty="0">
                <a:solidFill>
                  <a:srgbClr val="C00000"/>
                </a:solidFill>
              </a:rPr>
              <a:t>*Appointment</a:t>
            </a:r>
            <a:r>
              <a:rPr lang="en-US" sz="1200" dirty="0">
                <a:solidFill>
                  <a:srgbClr val="002060"/>
                </a:solidFill>
              </a:rPr>
              <a:t>: </a:t>
            </a:r>
            <a:r>
              <a:rPr lang="en-US" sz="1200" dirty="0" err="1">
                <a:solidFill>
                  <a:srgbClr val="002060"/>
                </a:solidFill>
              </a:rPr>
              <a:t>Pysio</a:t>
            </a:r>
            <a:r>
              <a:rPr lang="en-US" sz="1200" dirty="0">
                <a:solidFill>
                  <a:srgbClr val="002060"/>
                </a:solidFill>
              </a:rPr>
              <a:t> 2/5/24 Thursday 14:30 at 2/550 Smollett Street, Albury NSW</a:t>
            </a:r>
          </a:p>
          <a:p>
            <a:pPr marL="0" indent="0">
              <a:buNone/>
            </a:pPr>
            <a:r>
              <a:rPr lang="en-US" sz="1200" dirty="0">
                <a:solidFill>
                  <a:srgbClr val="C00000"/>
                </a:solidFill>
              </a:rPr>
              <a:t>*Incidents</a:t>
            </a:r>
            <a:r>
              <a:rPr lang="en-US" sz="1200" dirty="0">
                <a:solidFill>
                  <a:srgbClr val="002060"/>
                </a:solidFill>
              </a:rPr>
              <a:t>: Nil</a:t>
            </a:r>
          </a:p>
          <a:p>
            <a:pPr marL="0" indent="0">
              <a:buNone/>
            </a:pPr>
            <a:r>
              <a:rPr lang="en-US" sz="1200" dirty="0">
                <a:solidFill>
                  <a:srgbClr val="C00000"/>
                </a:solidFill>
              </a:rPr>
              <a:t>*Medical</a:t>
            </a:r>
            <a:r>
              <a:rPr lang="en-US" sz="1200" dirty="0">
                <a:solidFill>
                  <a:srgbClr val="002060"/>
                </a:solidFill>
              </a:rPr>
              <a:t>: ACD to be attended</a:t>
            </a:r>
          </a:p>
          <a:p>
            <a:pPr marL="0" indent="0">
              <a:buNone/>
            </a:pPr>
            <a:r>
              <a:rPr lang="en-US" sz="1200" dirty="0">
                <a:solidFill>
                  <a:srgbClr val="C00000"/>
                </a:solidFill>
              </a:rPr>
              <a:t>*Other:</a:t>
            </a:r>
          </a:p>
          <a:p>
            <a:pPr marL="0" indent="0">
              <a:buNone/>
            </a:pPr>
            <a:r>
              <a:rPr lang="en-US" sz="1200" dirty="0">
                <a:solidFill>
                  <a:srgbClr val="002060"/>
                </a:solidFill>
              </a:rPr>
              <a:t>-On thin fluids and mince moist diet</a:t>
            </a:r>
          </a:p>
          <a:p>
            <a:pPr marL="0" indent="0">
              <a:buNone/>
            </a:pPr>
            <a:r>
              <a:rPr lang="en-US" sz="1200" dirty="0">
                <a:solidFill>
                  <a:srgbClr val="002060"/>
                </a:solidFill>
              </a:rPr>
              <a:t>-Uses 4WF+ x1 assist .Physio referral sent , not walking with 4ww.</a:t>
            </a:r>
          </a:p>
          <a:p>
            <a:pPr marL="0" indent="0">
              <a:buNone/>
            </a:pPr>
            <a:r>
              <a:rPr lang="en-US" sz="1200" dirty="0">
                <a:solidFill>
                  <a:srgbClr val="002060"/>
                </a:solidFill>
              </a:rPr>
              <a:t>-Double incontinent</a:t>
            </a:r>
          </a:p>
          <a:p>
            <a:pPr marL="0" indent="0">
              <a:buNone/>
            </a:pPr>
            <a:endParaRPr lang="en-US" sz="1200" dirty="0">
              <a:solidFill>
                <a:srgbClr val="002060"/>
              </a:solidFill>
            </a:endParaRPr>
          </a:p>
          <a:p>
            <a:pPr marL="0" indent="0">
              <a:buNone/>
            </a:pPr>
            <a:r>
              <a:rPr lang="en-US" sz="1200" dirty="0">
                <a:solidFill>
                  <a:srgbClr val="002060"/>
                </a:solidFill>
              </a:rPr>
              <a:t>Vital signs on admission: 11/04/2024 17:53</a:t>
            </a:r>
          </a:p>
          <a:p>
            <a:pPr marL="0" indent="0">
              <a:buNone/>
            </a:pPr>
            <a:r>
              <a:rPr lang="en-US" sz="1200" dirty="0">
                <a:solidFill>
                  <a:srgbClr val="002060"/>
                </a:solidFill>
              </a:rPr>
              <a:t>P86, BP111/69, T36.4, Resp18, O2 SAT 98%, </a:t>
            </a:r>
            <a:r>
              <a:rPr lang="en-US" sz="1200" dirty="0" err="1">
                <a:solidFill>
                  <a:srgbClr val="002060"/>
                </a:solidFill>
              </a:rPr>
              <a:t>Wt</a:t>
            </a:r>
            <a:r>
              <a:rPr lang="en-US" sz="1200" dirty="0">
                <a:solidFill>
                  <a:srgbClr val="002060"/>
                </a:solidFill>
              </a:rPr>
              <a:t> 41.68kg</a:t>
            </a:r>
          </a:p>
          <a:p>
            <a:pPr marL="0" indent="0">
              <a:buNone/>
            </a:pPr>
            <a:endParaRPr lang="en-US" sz="1200" dirty="0">
              <a:solidFill>
                <a:srgbClr val="002060"/>
              </a:solidFill>
            </a:endParaRPr>
          </a:p>
        </p:txBody>
      </p:sp>
      <p:sp>
        <p:nvSpPr>
          <p:cNvPr id="4" name="Slide Number Placeholder 3">
            <a:extLst>
              <a:ext uri="{FF2B5EF4-FFF2-40B4-BE49-F238E27FC236}">
                <a16:creationId xmlns:a16="http://schemas.microsoft.com/office/drawing/2014/main" id="{9797BE8F-22EE-4004-46F7-F08A094A9649}"/>
              </a:ext>
            </a:extLst>
          </p:cNvPr>
          <p:cNvSpPr>
            <a:spLocks noGrp="1"/>
          </p:cNvSpPr>
          <p:nvPr>
            <p:ph type="sldNum" sz="quarter" idx="10"/>
          </p:nvPr>
        </p:nvSpPr>
        <p:spPr/>
        <p:txBody>
          <a:bodyPr/>
          <a:lstStyle/>
          <a:p>
            <a:fld id="{64EB2DB3-A5DC-4BC2-A05A-23509E293FB0}" type="slidenum">
              <a:rPr lang="en-US" altLang="en-US" smtClean="0"/>
              <a:pPr/>
              <a:t>119</a:t>
            </a:fld>
            <a:endParaRPr lang="en-US" altLang="en-US"/>
          </a:p>
        </p:txBody>
      </p:sp>
      <p:pic>
        <p:nvPicPr>
          <p:cNvPr id="10" name="Picture 2" descr="End-To-End Assessment: Supporting The Student Education Journey">
            <a:extLst>
              <a:ext uri="{FF2B5EF4-FFF2-40B4-BE49-F238E27FC236}">
                <a16:creationId xmlns:a16="http://schemas.microsoft.com/office/drawing/2014/main" id="{BACD2CC5-4136-0B7D-5F4C-B36CD2B5A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A4D1BC0A-2B8C-1004-5EFD-064A0C3DB4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534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6C3C3-864D-494A-615B-448D2F946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2A5BE-F403-2670-27A1-121D0CF58083}"/>
              </a:ext>
            </a:extLst>
          </p:cNvPr>
          <p:cNvSpPr>
            <a:spLocks noGrp="1"/>
          </p:cNvSpPr>
          <p:nvPr>
            <p:ph type="title"/>
          </p:nvPr>
        </p:nvSpPr>
        <p:spPr/>
        <p:txBody>
          <a:bodyPr/>
          <a:lstStyle/>
          <a:p>
            <a:r>
              <a:rPr lang="en-US" dirty="0"/>
              <a:t>The prefix</a:t>
            </a:r>
            <a:endParaRPr lang="en-AU" dirty="0"/>
          </a:p>
        </p:txBody>
      </p:sp>
      <p:sp>
        <p:nvSpPr>
          <p:cNvPr id="6" name="Content Placeholder 2">
            <a:extLst>
              <a:ext uri="{FF2B5EF4-FFF2-40B4-BE49-F238E27FC236}">
                <a16:creationId xmlns:a16="http://schemas.microsoft.com/office/drawing/2014/main" id="{A7324370-4224-6217-1E4B-306A51AB867A}"/>
              </a:ext>
            </a:extLst>
          </p:cNvPr>
          <p:cNvSpPr>
            <a:spLocks noGrp="1"/>
          </p:cNvSpPr>
          <p:nvPr>
            <p:ph idx="1"/>
          </p:nvPr>
        </p:nvSpPr>
        <p:spPr>
          <a:xfrm>
            <a:off x="0" y="1862137"/>
            <a:ext cx="12192000" cy="4492625"/>
          </a:xfrm>
        </p:spPr>
        <p:txBody>
          <a:bodyPr/>
          <a:lstStyle/>
          <a:p>
            <a:r>
              <a:rPr lang="en-US" sz="2400" dirty="0">
                <a:solidFill>
                  <a:schemeClr val="tx2"/>
                </a:solidFill>
              </a:rPr>
              <a:t>Prefixes appear at the beginning of a word and tell you the </a:t>
            </a:r>
            <a:r>
              <a:rPr lang="en-US" sz="2400" b="1" dirty="0">
                <a:solidFill>
                  <a:schemeClr val="tx2"/>
                </a:solidFill>
              </a:rPr>
              <a:t>how, why, where, when, how much, how many, position, direction or number.</a:t>
            </a:r>
            <a:endParaRPr lang="en-AU" sz="2400" b="1" dirty="0">
              <a:solidFill>
                <a:schemeClr val="tx2"/>
              </a:solidFill>
            </a:endParaRPr>
          </a:p>
        </p:txBody>
      </p:sp>
      <p:sp>
        <p:nvSpPr>
          <p:cNvPr id="4" name="Slide Number Placeholder 3">
            <a:extLst>
              <a:ext uri="{FF2B5EF4-FFF2-40B4-BE49-F238E27FC236}">
                <a16:creationId xmlns:a16="http://schemas.microsoft.com/office/drawing/2014/main" id="{EC00A8D2-A698-9C67-CE96-CCB36FDFDDC1}"/>
              </a:ext>
            </a:extLst>
          </p:cNvPr>
          <p:cNvSpPr>
            <a:spLocks noGrp="1"/>
          </p:cNvSpPr>
          <p:nvPr>
            <p:ph type="sldNum" sz="quarter" idx="10"/>
          </p:nvPr>
        </p:nvSpPr>
        <p:spPr/>
        <p:txBody>
          <a:bodyPr/>
          <a:lstStyle/>
          <a:p>
            <a:fld id="{64EB2DB3-A5DC-4BC2-A05A-23509E293FB0}" type="slidenum">
              <a:rPr lang="en-US" altLang="en-US" smtClean="0"/>
              <a:pPr/>
              <a:t>12</a:t>
            </a:fld>
            <a:endParaRPr lang="en-US" altLang="en-US"/>
          </a:p>
        </p:txBody>
      </p:sp>
      <p:pic>
        <p:nvPicPr>
          <p:cNvPr id="5" name="Picture 4">
            <a:extLst>
              <a:ext uri="{FF2B5EF4-FFF2-40B4-BE49-F238E27FC236}">
                <a16:creationId xmlns:a16="http://schemas.microsoft.com/office/drawing/2014/main" id="{4E440288-B5ED-1426-9A96-7C287F47F3D7}"/>
              </a:ext>
            </a:extLst>
          </p:cNvPr>
          <p:cNvPicPr>
            <a:picLocks noChangeAspect="1"/>
          </p:cNvPicPr>
          <p:nvPr/>
        </p:nvPicPr>
        <p:blipFill>
          <a:blip r:embed="rId2"/>
          <a:stretch>
            <a:fillRect/>
          </a:stretch>
        </p:blipFill>
        <p:spPr>
          <a:xfrm>
            <a:off x="1545771" y="3269343"/>
            <a:ext cx="9558673" cy="2438089"/>
          </a:xfrm>
          <a:prstGeom prst="rect">
            <a:avLst/>
          </a:prstGeom>
        </p:spPr>
      </p:pic>
      <p:pic>
        <p:nvPicPr>
          <p:cNvPr id="9" name="Picture 2" descr="Return Church">
            <a:hlinkClick r:id="rId3" action="ppaction://hlinksldjump"/>
            <a:extLst>
              <a:ext uri="{FF2B5EF4-FFF2-40B4-BE49-F238E27FC236}">
                <a16:creationId xmlns:a16="http://schemas.microsoft.com/office/drawing/2014/main" id="{622D0350-2697-14F6-FAC4-8FD55E27BD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678E43-595B-04A4-34DD-5880F04F01D5}"/>
              </a:ext>
            </a:extLst>
          </p:cNvPr>
          <p:cNvSpPr txBox="1"/>
          <p:nvPr/>
        </p:nvSpPr>
        <p:spPr>
          <a:xfrm>
            <a:off x="3251707" y="6047116"/>
            <a:ext cx="6146800" cy="369332"/>
          </a:xfrm>
          <a:prstGeom prst="rect">
            <a:avLst/>
          </a:prstGeom>
          <a:noFill/>
        </p:spPr>
        <p:txBody>
          <a:bodyPr wrap="square">
            <a:spAutoFit/>
          </a:bodyPr>
          <a:lstStyle/>
          <a:p>
            <a:r>
              <a:rPr lang="en-AU" dirty="0">
                <a:hlinkClick r:id="rId5"/>
              </a:rPr>
              <a:t>https://www.youtube.com/watch?v=uVm91-NH5Ek</a:t>
            </a:r>
            <a:endParaRPr lang="en-AU" dirty="0"/>
          </a:p>
        </p:txBody>
      </p:sp>
    </p:spTree>
    <p:extLst>
      <p:ext uri="{BB962C8B-B14F-4D97-AF65-F5344CB8AC3E}">
        <p14:creationId xmlns:p14="http://schemas.microsoft.com/office/powerpoint/2010/main" val="25616222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4BE1-7201-8B18-2270-B0665FB10B1F}"/>
              </a:ext>
            </a:extLst>
          </p:cNvPr>
          <p:cNvSpPr>
            <a:spLocks noGrp="1"/>
          </p:cNvSpPr>
          <p:nvPr>
            <p:ph type="title"/>
          </p:nvPr>
        </p:nvSpPr>
        <p:spPr/>
        <p:txBody>
          <a:bodyPr/>
          <a:lstStyle/>
          <a:p>
            <a:r>
              <a:rPr lang="en-US" dirty="0"/>
              <a:t>The prefix</a:t>
            </a:r>
            <a:endParaRPr lang="en-AU" dirty="0"/>
          </a:p>
        </p:txBody>
      </p:sp>
      <p:sp>
        <p:nvSpPr>
          <p:cNvPr id="4" name="Slide Number Placeholder 3">
            <a:extLst>
              <a:ext uri="{FF2B5EF4-FFF2-40B4-BE49-F238E27FC236}">
                <a16:creationId xmlns:a16="http://schemas.microsoft.com/office/drawing/2014/main" id="{7AB179C5-0F20-9FC7-ACAC-6F21FC699C72}"/>
              </a:ext>
            </a:extLst>
          </p:cNvPr>
          <p:cNvSpPr>
            <a:spLocks noGrp="1"/>
          </p:cNvSpPr>
          <p:nvPr>
            <p:ph type="sldNum" sz="quarter" idx="10"/>
          </p:nvPr>
        </p:nvSpPr>
        <p:spPr/>
        <p:txBody>
          <a:bodyPr/>
          <a:lstStyle/>
          <a:p>
            <a:fld id="{64EB2DB3-A5DC-4BC2-A05A-23509E293FB0}" type="slidenum">
              <a:rPr lang="en-US" altLang="en-US" smtClean="0"/>
              <a:pPr/>
              <a:t>13</a:t>
            </a:fld>
            <a:endParaRPr lang="en-US" altLang="en-US"/>
          </a:p>
        </p:txBody>
      </p:sp>
      <p:pic>
        <p:nvPicPr>
          <p:cNvPr id="6" name="Picture 5">
            <a:extLst>
              <a:ext uri="{FF2B5EF4-FFF2-40B4-BE49-F238E27FC236}">
                <a16:creationId xmlns:a16="http://schemas.microsoft.com/office/drawing/2014/main" id="{F14CCA56-2C4A-C2FE-A201-D2DD44450377}"/>
              </a:ext>
            </a:extLst>
          </p:cNvPr>
          <p:cNvPicPr>
            <a:picLocks noChangeAspect="1"/>
          </p:cNvPicPr>
          <p:nvPr/>
        </p:nvPicPr>
        <p:blipFill>
          <a:blip r:embed="rId2"/>
          <a:stretch>
            <a:fillRect/>
          </a:stretch>
        </p:blipFill>
        <p:spPr>
          <a:xfrm>
            <a:off x="1676400" y="1694082"/>
            <a:ext cx="8780752" cy="5163918"/>
          </a:xfrm>
          <a:prstGeom prst="rect">
            <a:avLst/>
          </a:prstGeom>
        </p:spPr>
      </p:pic>
      <p:pic>
        <p:nvPicPr>
          <p:cNvPr id="9" name="Picture 2" descr="Return Church">
            <a:hlinkClick r:id="rId3" action="ppaction://hlinksldjump"/>
            <a:extLst>
              <a:ext uri="{FF2B5EF4-FFF2-40B4-BE49-F238E27FC236}">
                <a16:creationId xmlns:a16="http://schemas.microsoft.com/office/drawing/2014/main" id="{1CE2CD69-640D-AE70-4FCA-15CD8575C7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866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64A7-B47F-EA71-C42A-6866ACDB4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7AFE9-1ACB-387C-15A8-2208C44EAC9C}"/>
              </a:ext>
            </a:extLst>
          </p:cNvPr>
          <p:cNvSpPr>
            <a:spLocks noGrp="1"/>
          </p:cNvSpPr>
          <p:nvPr>
            <p:ph type="title"/>
          </p:nvPr>
        </p:nvSpPr>
        <p:spPr/>
        <p:txBody>
          <a:bodyPr/>
          <a:lstStyle/>
          <a:p>
            <a:r>
              <a:rPr lang="en-US" dirty="0"/>
              <a:t>The prefix</a:t>
            </a:r>
            <a:endParaRPr lang="en-AU" dirty="0"/>
          </a:p>
        </p:txBody>
      </p:sp>
      <p:sp>
        <p:nvSpPr>
          <p:cNvPr id="4" name="Slide Number Placeholder 3">
            <a:extLst>
              <a:ext uri="{FF2B5EF4-FFF2-40B4-BE49-F238E27FC236}">
                <a16:creationId xmlns:a16="http://schemas.microsoft.com/office/drawing/2014/main" id="{1D93AF8A-2847-30D8-C237-408C3D3FE7F7}"/>
              </a:ext>
            </a:extLst>
          </p:cNvPr>
          <p:cNvSpPr>
            <a:spLocks noGrp="1"/>
          </p:cNvSpPr>
          <p:nvPr>
            <p:ph type="sldNum" sz="quarter" idx="10"/>
          </p:nvPr>
        </p:nvSpPr>
        <p:spPr/>
        <p:txBody>
          <a:bodyPr/>
          <a:lstStyle/>
          <a:p>
            <a:fld id="{64EB2DB3-A5DC-4BC2-A05A-23509E293FB0}" type="slidenum">
              <a:rPr lang="en-US" altLang="en-US" smtClean="0"/>
              <a:pPr/>
              <a:t>14</a:t>
            </a:fld>
            <a:endParaRPr lang="en-US" altLang="en-US"/>
          </a:p>
        </p:txBody>
      </p:sp>
      <p:pic>
        <p:nvPicPr>
          <p:cNvPr id="8" name="Picture 7">
            <a:extLst>
              <a:ext uri="{FF2B5EF4-FFF2-40B4-BE49-F238E27FC236}">
                <a16:creationId xmlns:a16="http://schemas.microsoft.com/office/drawing/2014/main" id="{55778F22-1DD4-9D0F-5B84-2394EB2AF21D}"/>
              </a:ext>
            </a:extLst>
          </p:cNvPr>
          <p:cNvPicPr>
            <a:picLocks noChangeAspect="1"/>
          </p:cNvPicPr>
          <p:nvPr/>
        </p:nvPicPr>
        <p:blipFill>
          <a:blip r:embed="rId2"/>
          <a:stretch>
            <a:fillRect/>
          </a:stretch>
        </p:blipFill>
        <p:spPr>
          <a:xfrm>
            <a:off x="1676401" y="1864003"/>
            <a:ext cx="9169636" cy="393453"/>
          </a:xfrm>
          <a:prstGeom prst="rect">
            <a:avLst/>
          </a:prstGeom>
        </p:spPr>
      </p:pic>
      <p:pic>
        <p:nvPicPr>
          <p:cNvPr id="10" name="Picture 9">
            <a:extLst>
              <a:ext uri="{FF2B5EF4-FFF2-40B4-BE49-F238E27FC236}">
                <a16:creationId xmlns:a16="http://schemas.microsoft.com/office/drawing/2014/main" id="{E53A29FB-6534-4187-C75F-2959CE2005AF}"/>
              </a:ext>
            </a:extLst>
          </p:cNvPr>
          <p:cNvPicPr>
            <a:picLocks noChangeAspect="1"/>
          </p:cNvPicPr>
          <p:nvPr/>
        </p:nvPicPr>
        <p:blipFill>
          <a:blip r:embed="rId3"/>
          <a:stretch>
            <a:fillRect/>
          </a:stretch>
        </p:blipFill>
        <p:spPr>
          <a:xfrm>
            <a:off x="1676400" y="2351315"/>
            <a:ext cx="9169636" cy="4311912"/>
          </a:xfrm>
          <a:prstGeom prst="rect">
            <a:avLst/>
          </a:prstGeom>
        </p:spPr>
      </p:pic>
      <p:pic>
        <p:nvPicPr>
          <p:cNvPr id="12" name="Picture 2" descr="Return Church">
            <a:hlinkClick r:id="rId4" action="ppaction://hlinksldjump"/>
            <a:extLst>
              <a:ext uri="{FF2B5EF4-FFF2-40B4-BE49-F238E27FC236}">
                <a16:creationId xmlns:a16="http://schemas.microsoft.com/office/drawing/2014/main" id="{B227F96E-880B-DFE7-5674-2F6DFA1A03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3781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C8A7-A4BF-D124-2E7F-21AFE668582A}"/>
              </a:ext>
            </a:extLst>
          </p:cNvPr>
          <p:cNvSpPr>
            <a:spLocks noGrp="1"/>
          </p:cNvSpPr>
          <p:nvPr>
            <p:ph type="title"/>
          </p:nvPr>
        </p:nvSpPr>
        <p:spPr/>
        <p:txBody>
          <a:bodyPr/>
          <a:lstStyle/>
          <a:p>
            <a:r>
              <a:rPr lang="en-US" dirty="0"/>
              <a:t>The suffix</a:t>
            </a:r>
            <a:endParaRPr lang="en-AU" dirty="0"/>
          </a:p>
        </p:txBody>
      </p:sp>
      <p:sp>
        <p:nvSpPr>
          <p:cNvPr id="3" name="Content Placeholder 2">
            <a:extLst>
              <a:ext uri="{FF2B5EF4-FFF2-40B4-BE49-F238E27FC236}">
                <a16:creationId xmlns:a16="http://schemas.microsoft.com/office/drawing/2014/main" id="{D638A0A6-A5E2-0F53-5D94-FD8FD8711C8E}"/>
              </a:ext>
            </a:extLst>
          </p:cNvPr>
          <p:cNvSpPr>
            <a:spLocks noGrp="1"/>
          </p:cNvSpPr>
          <p:nvPr>
            <p:ph idx="1"/>
          </p:nvPr>
        </p:nvSpPr>
        <p:spPr>
          <a:xfrm>
            <a:off x="0" y="1694766"/>
            <a:ext cx="12192000" cy="4492625"/>
          </a:xfrm>
        </p:spPr>
        <p:txBody>
          <a:bodyPr/>
          <a:lstStyle/>
          <a:p>
            <a:r>
              <a:rPr lang="en-US" sz="2400" dirty="0"/>
              <a:t>A suffix is found at the end of a word and indicates the </a:t>
            </a:r>
            <a:r>
              <a:rPr lang="en-US" sz="2400" b="1" dirty="0"/>
              <a:t>procedure, condition or disease. </a:t>
            </a:r>
            <a:endParaRPr lang="en-AU" sz="2400" b="1" dirty="0"/>
          </a:p>
        </p:txBody>
      </p:sp>
      <p:sp>
        <p:nvSpPr>
          <p:cNvPr id="4" name="Slide Number Placeholder 3">
            <a:extLst>
              <a:ext uri="{FF2B5EF4-FFF2-40B4-BE49-F238E27FC236}">
                <a16:creationId xmlns:a16="http://schemas.microsoft.com/office/drawing/2014/main" id="{D3F55FD1-6098-B0A7-5FAC-01E8239B668C}"/>
              </a:ext>
            </a:extLst>
          </p:cNvPr>
          <p:cNvSpPr>
            <a:spLocks noGrp="1"/>
          </p:cNvSpPr>
          <p:nvPr>
            <p:ph type="sldNum" sz="quarter" idx="10"/>
          </p:nvPr>
        </p:nvSpPr>
        <p:spPr/>
        <p:txBody>
          <a:bodyPr/>
          <a:lstStyle/>
          <a:p>
            <a:fld id="{64EB2DB3-A5DC-4BC2-A05A-23509E293FB0}" type="slidenum">
              <a:rPr lang="en-US" altLang="en-US" smtClean="0"/>
              <a:pPr/>
              <a:t>15</a:t>
            </a:fld>
            <a:endParaRPr lang="en-US" altLang="en-US"/>
          </a:p>
        </p:txBody>
      </p:sp>
      <p:sp>
        <p:nvSpPr>
          <p:cNvPr id="6" name="TextBox 5">
            <a:extLst>
              <a:ext uri="{FF2B5EF4-FFF2-40B4-BE49-F238E27FC236}">
                <a16:creationId xmlns:a16="http://schemas.microsoft.com/office/drawing/2014/main" id="{51F30E95-6F79-29EE-55B9-1936F2D8D3BD}"/>
              </a:ext>
            </a:extLst>
          </p:cNvPr>
          <p:cNvSpPr txBox="1"/>
          <p:nvPr/>
        </p:nvSpPr>
        <p:spPr>
          <a:xfrm>
            <a:off x="0" y="6153834"/>
            <a:ext cx="11451771" cy="646331"/>
          </a:xfrm>
          <a:prstGeom prst="rect">
            <a:avLst/>
          </a:prstGeom>
          <a:noFill/>
        </p:spPr>
        <p:txBody>
          <a:bodyPr wrap="square">
            <a:spAutoFit/>
          </a:bodyPr>
          <a:lstStyle/>
          <a:p>
            <a:r>
              <a:rPr lang="en-US" dirty="0"/>
              <a:t>Watch the following video: “How to approach medical terms by breaking them up into pieces (prefix, root, suffix).” </a:t>
            </a:r>
            <a:r>
              <a:rPr lang="en-US" dirty="0">
                <a:hlinkClick r:id="rId3"/>
              </a:rPr>
              <a:t>https://www.youtube.com/watch?v=3fiEszFPRE8</a:t>
            </a:r>
            <a:endParaRPr lang="en-US" dirty="0"/>
          </a:p>
        </p:txBody>
      </p:sp>
      <p:pic>
        <p:nvPicPr>
          <p:cNvPr id="8" name="Picture 7">
            <a:extLst>
              <a:ext uri="{FF2B5EF4-FFF2-40B4-BE49-F238E27FC236}">
                <a16:creationId xmlns:a16="http://schemas.microsoft.com/office/drawing/2014/main" id="{03A271E8-B705-AC13-48E1-7FB591CB4C7B}"/>
              </a:ext>
            </a:extLst>
          </p:cNvPr>
          <p:cNvPicPr>
            <a:picLocks noChangeAspect="1"/>
          </p:cNvPicPr>
          <p:nvPr/>
        </p:nvPicPr>
        <p:blipFill>
          <a:blip r:embed="rId4"/>
          <a:stretch>
            <a:fillRect/>
          </a:stretch>
        </p:blipFill>
        <p:spPr>
          <a:xfrm>
            <a:off x="1148979" y="2167089"/>
            <a:ext cx="10259250" cy="3918717"/>
          </a:xfrm>
          <a:prstGeom prst="rect">
            <a:avLst/>
          </a:prstGeom>
        </p:spPr>
      </p:pic>
      <p:pic>
        <p:nvPicPr>
          <p:cNvPr id="10" name="Picture 2" descr="Return Church">
            <a:hlinkClick r:id="rId5" action="ppaction://hlinksldjump"/>
            <a:extLst>
              <a:ext uri="{FF2B5EF4-FFF2-40B4-BE49-F238E27FC236}">
                <a16:creationId xmlns:a16="http://schemas.microsoft.com/office/drawing/2014/main" id="{23D02280-24CB-7837-3461-4135C6F317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7E77F75-5772-1AD8-AB96-EA735025B9EB}"/>
              </a:ext>
            </a:extLst>
          </p:cNvPr>
          <p:cNvSpPr txBox="1"/>
          <p:nvPr/>
        </p:nvSpPr>
        <p:spPr>
          <a:xfrm>
            <a:off x="6096000" y="6476999"/>
            <a:ext cx="4804814" cy="338554"/>
          </a:xfrm>
          <a:prstGeom prst="rect">
            <a:avLst/>
          </a:prstGeom>
          <a:noFill/>
        </p:spPr>
        <p:txBody>
          <a:bodyPr wrap="square">
            <a:spAutoFit/>
          </a:bodyPr>
          <a:lstStyle/>
          <a:p>
            <a:r>
              <a:rPr lang="en-AU" sz="1600" dirty="0">
                <a:hlinkClick r:id="rId7"/>
              </a:rPr>
              <a:t>https://www.youtube.com/watch?v=PDVq6KwtHCE</a:t>
            </a:r>
            <a:endParaRPr lang="en-AU" sz="1600" dirty="0"/>
          </a:p>
        </p:txBody>
      </p:sp>
    </p:spTree>
    <p:extLst>
      <p:ext uri="{BB962C8B-B14F-4D97-AF65-F5344CB8AC3E}">
        <p14:creationId xmlns:p14="http://schemas.microsoft.com/office/powerpoint/2010/main" val="5198546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F14A-59F4-7825-61F3-2DCFB03CF71A}"/>
              </a:ext>
            </a:extLst>
          </p:cNvPr>
          <p:cNvSpPr>
            <a:spLocks noGrp="1"/>
          </p:cNvSpPr>
          <p:nvPr>
            <p:ph type="title"/>
          </p:nvPr>
        </p:nvSpPr>
        <p:spPr/>
        <p:txBody>
          <a:bodyPr/>
          <a:lstStyle/>
          <a:p>
            <a:r>
              <a:rPr lang="en-US" dirty="0"/>
              <a:t>The suffix</a:t>
            </a:r>
            <a:endParaRPr lang="en-AU" dirty="0"/>
          </a:p>
        </p:txBody>
      </p:sp>
      <p:sp>
        <p:nvSpPr>
          <p:cNvPr id="4" name="Slide Number Placeholder 3">
            <a:extLst>
              <a:ext uri="{FF2B5EF4-FFF2-40B4-BE49-F238E27FC236}">
                <a16:creationId xmlns:a16="http://schemas.microsoft.com/office/drawing/2014/main" id="{EFA2AD02-F35F-FB80-2278-3E3258C54442}"/>
              </a:ext>
            </a:extLst>
          </p:cNvPr>
          <p:cNvSpPr>
            <a:spLocks noGrp="1"/>
          </p:cNvSpPr>
          <p:nvPr>
            <p:ph type="sldNum" sz="quarter" idx="10"/>
          </p:nvPr>
        </p:nvSpPr>
        <p:spPr/>
        <p:txBody>
          <a:bodyPr/>
          <a:lstStyle/>
          <a:p>
            <a:fld id="{64EB2DB3-A5DC-4BC2-A05A-23509E293FB0}" type="slidenum">
              <a:rPr lang="en-US" altLang="en-US" smtClean="0"/>
              <a:pPr/>
              <a:t>16</a:t>
            </a:fld>
            <a:endParaRPr lang="en-US" altLang="en-US"/>
          </a:p>
        </p:txBody>
      </p:sp>
      <p:pic>
        <p:nvPicPr>
          <p:cNvPr id="6" name="Picture 5">
            <a:extLst>
              <a:ext uri="{FF2B5EF4-FFF2-40B4-BE49-F238E27FC236}">
                <a16:creationId xmlns:a16="http://schemas.microsoft.com/office/drawing/2014/main" id="{8ACE7DD1-2EDB-D1EE-B809-FE49DF31DD2B}"/>
              </a:ext>
            </a:extLst>
          </p:cNvPr>
          <p:cNvPicPr>
            <a:picLocks noChangeAspect="1"/>
          </p:cNvPicPr>
          <p:nvPr/>
        </p:nvPicPr>
        <p:blipFill>
          <a:blip r:embed="rId2"/>
          <a:stretch>
            <a:fillRect/>
          </a:stretch>
        </p:blipFill>
        <p:spPr>
          <a:xfrm>
            <a:off x="1493279" y="2266212"/>
            <a:ext cx="9205442" cy="4591788"/>
          </a:xfrm>
          <a:prstGeom prst="rect">
            <a:avLst/>
          </a:prstGeom>
        </p:spPr>
      </p:pic>
      <p:pic>
        <p:nvPicPr>
          <p:cNvPr id="8" name="Picture 7">
            <a:extLst>
              <a:ext uri="{FF2B5EF4-FFF2-40B4-BE49-F238E27FC236}">
                <a16:creationId xmlns:a16="http://schemas.microsoft.com/office/drawing/2014/main" id="{58C1837E-A088-637D-E3AB-7D7702839EDE}"/>
              </a:ext>
            </a:extLst>
          </p:cNvPr>
          <p:cNvPicPr>
            <a:picLocks noChangeAspect="1"/>
          </p:cNvPicPr>
          <p:nvPr/>
        </p:nvPicPr>
        <p:blipFill>
          <a:blip r:embed="rId3"/>
          <a:stretch>
            <a:fillRect/>
          </a:stretch>
        </p:blipFill>
        <p:spPr>
          <a:xfrm>
            <a:off x="1493279" y="1841110"/>
            <a:ext cx="9205442" cy="384018"/>
          </a:xfrm>
          <a:prstGeom prst="rect">
            <a:avLst/>
          </a:prstGeom>
        </p:spPr>
      </p:pic>
      <p:pic>
        <p:nvPicPr>
          <p:cNvPr id="10" name="Picture 2" descr="Return Church">
            <a:hlinkClick r:id="rId4" action="ppaction://hlinksldjump"/>
            <a:extLst>
              <a:ext uri="{FF2B5EF4-FFF2-40B4-BE49-F238E27FC236}">
                <a16:creationId xmlns:a16="http://schemas.microsoft.com/office/drawing/2014/main" id="{B9CB39DF-529A-6CB9-3EB1-7025CB3643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907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7D10-61B3-3341-3DCB-975D49DB0978}"/>
              </a:ext>
            </a:extLst>
          </p:cNvPr>
          <p:cNvSpPr>
            <a:spLocks noGrp="1"/>
          </p:cNvSpPr>
          <p:nvPr>
            <p:ph type="title"/>
          </p:nvPr>
        </p:nvSpPr>
        <p:spPr/>
        <p:txBody>
          <a:bodyPr/>
          <a:lstStyle/>
          <a:p>
            <a:r>
              <a:rPr lang="en-US" dirty="0"/>
              <a:t>The suffix</a:t>
            </a:r>
            <a:endParaRPr lang="en-AU" dirty="0"/>
          </a:p>
        </p:txBody>
      </p:sp>
      <p:sp>
        <p:nvSpPr>
          <p:cNvPr id="4" name="Slide Number Placeholder 3">
            <a:extLst>
              <a:ext uri="{FF2B5EF4-FFF2-40B4-BE49-F238E27FC236}">
                <a16:creationId xmlns:a16="http://schemas.microsoft.com/office/drawing/2014/main" id="{29A41E7C-A0E8-0DC1-DB9A-D815583A1924}"/>
              </a:ext>
            </a:extLst>
          </p:cNvPr>
          <p:cNvSpPr>
            <a:spLocks noGrp="1"/>
          </p:cNvSpPr>
          <p:nvPr>
            <p:ph type="sldNum" sz="quarter" idx="10"/>
          </p:nvPr>
        </p:nvSpPr>
        <p:spPr/>
        <p:txBody>
          <a:bodyPr/>
          <a:lstStyle/>
          <a:p>
            <a:fld id="{64EB2DB3-A5DC-4BC2-A05A-23509E293FB0}" type="slidenum">
              <a:rPr lang="en-US" altLang="en-US" smtClean="0"/>
              <a:pPr/>
              <a:t>17</a:t>
            </a:fld>
            <a:endParaRPr lang="en-US" altLang="en-US"/>
          </a:p>
        </p:txBody>
      </p:sp>
      <p:pic>
        <p:nvPicPr>
          <p:cNvPr id="6" name="Picture 5">
            <a:extLst>
              <a:ext uri="{FF2B5EF4-FFF2-40B4-BE49-F238E27FC236}">
                <a16:creationId xmlns:a16="http://schemas.microsoft.com/office/drawing/2014/main" id="{5A66570F-65CA-D563-F1C5-7196171CCBFE}"/>
              </a:ext>
            </a:extLst>
          </p:cNvPr>
          <p:cNvPicPr>
            <a:picLocks noChangeAspect="1"/>
          </p:cNvPicPr>
          <p:nvPr/>
        </p:nvPicPr>
        <p:blipFill>
          <a:blip r:embed="rId2"/>
          <a:stretch>
            <a:fillRect/>
          </a:stretch>
        </p:blipFill>
        <p:spPr>
          <a:xfrm>
            <a:off x="1265017" y="1762524"/>
            <a:ext cx="9661965" cy="4836713"/>
          </a:xfrm>
          <a:prstGeom prst="rect">
            <a:avLst/>
          </a:prstGeom>
        </p:spPr>
      </p:pic>
      <p:pic>
        <p:nvPicPr>
          <p:cNvPr id="8" name="Picture 2" descr="Return Church">
            <a:hlinkClick r:id="rId3" action="ppaction://hlinksldjump"/>
            <a:extLst>
              <a:ext uri="{FF2B5EF4-FFF2-40B4-BE49-F238E27FC236}">
                <a16:creationId xmlns:a16="http://schemas.microsoft.com/office/drawing/2014/main" id="{49737275-C597-7617-2D4A-FE3E75F76A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204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EC2D-CB6D-3E6F-3A1A-84145FB7F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65DDB-9F7B-4B8A-ED0B-E601DDD018C6}"/>
              </a:ext>
            </a:extLst>
          </p:cNvPr>
          <p:cNvSpPr>
            <a:spLocks noGrp="1"/>
          </p:cNvSpPr>
          <p:nvPr>
            <p:ph type="title"/>
          </p:nvPr>
        </p:nvSpPr>
        <p:spPr/>
        <p:txBody>
          <a:bodyPr/>
          <a:lstStyle/>
          <a:p>
            <a:r>
              <a:rPr lang="en-US" dirty="0"/>
              <a:t>The suffix</a:t>
            </a:r>
            <a:endParaRPr lang="en-AU" dirty="0"/>
          </a:p>
        </p:txBody>
      </p:sp>
      <p:sp>
        <p:nvSpPr>
          <p:cNvPr id="4" name="Slide Number Placeholder 3">
            <a:extLst>
              <a:ext uri="{FF2B5EF4-FFF2-40B4-BE49-F238E27FC236}">
                <a16:creationId xmlns:a16="http://schemas.microsoft.com/office/drawing/2014/main" id="{050B1B4C-6D91-55CA-0B4C-C36D9948BE7B}"/>
              </a:ext>
            </a:extLst>
          </p:cNvPr>
          <p:cNvSpPr>
            <a:spLocks noGrp="1"/>
          </p:cNvSpPr>
          <p:nvPr>
            <p:ph type="sldNum" sz="quarter" idx="10"/>
          </p:nvPr>
        </p:nvSpPr>
        <p:spPr/>
        <p:txBody>
          <a:bodyPr/>
          <a:lstStyle/>
          <a:p>
            <a:fld id="{64EB2DB3-A5DC-4BC2-A05A-23509E293FB0}" type="slidenum">
              <a:rPr lang="en-US" altLang="en-US" smtClean="0"/>
              <a:pPr/>
              <a:t>18</a:t>
            </a:fld>
            <a:endParaRPr lang="en-US" altLang="en-US"/>
          </a:p>
        </p:txBody>
      </p:sp>
      <p:pic>
        <p:nvPicPr>
          <p:cNvPr id="8" name="Picture 7">
            <a:extLst>
              <a:ext uri="{FF2B5EF4-FFF2-40B4-BE49-F238E27FC236}">
                <a16:creationId xmlns:a16="http://schemas.microsoft.com/office/drawing/2014/main" id="{B28C3B98-BA46-60A3-3249-B652DCF570CD}"/>
              </a:ext>
            </a:extLst>
          </p:cNvPr>
          <p:cNvPicPr>
            <a:picLocks noChangeAspect="1"/>
          </p:cNvPicPr>
          <p:nvPr/>
        </p:nvPicPr>
        <p:blipFill>
          <a:blip r:embed="rId2"/>
          <a:stretch>
            <a:fillRect/>
          </a:stretch>
        </p:blipFill>
        <p:spPr>
          <a:xfrm>
            <a:off x="1493279" y="1841110"/>
            <a:ext cx="9205442" cy="384018"/>
          </a:xfrm>
          <a:prstGeom prst="rect">
            <a:avLst/>
          </a:prstGeom>
        </p:spPr>
      </p:pic>
      <p:pic>
        <p:nvPicPr>
          <p:cNvPr id="5" name="Picture 4">
            <a:extLst>
              <a:ext uri="{FF2B5EF4-FFF2-40B4-BE49-F238E27FC236}">
                <a16:creationId xmlns:a16="http://schemas.microsoft.com/office/drawing/2014/main" id="{3CCE8D6E-C2B1-BC55-B658-4FC08A86A1BE}"/>
              </a:ext>
            </a:extLst>
          </p:cNvPr>
          <p:cNvPicPr>
            <a:picLocks noChangeAspect="1"/>
          </p:cNvPicPr>
          <p:nvPr/>
        </p:nvPicPr>
        <p:blipFill>
          <a:blip r:embed="rId3"/>
          <a:stretch>
            <a:fillRect/>
          </a:stretch>
        </p:blipFill>
        <p:spPr>
          <a:xfrm>
            <a:off x="1493279" y="2225127"/>
            <a:ext cx="9205442" cy="3452041"/>
          </a:xfrm>
          <a:prstGeom prst="rect">
            <a:avLst/>
          </a:prstGeom>
        </p:spPr>
      </p:pic>
      <p:pic>
        <p:nvPicPr>
          <p:cNvPr id="9" name="Picture 2" descr="Return Church">
            <a:hlinkClick r:id="rId4" action="ppaction://hlinksldjump"/>
            <a:extLst>
              <a:ext uri="{FF2B5EF4-FFF2-40B4-BE49-F238E27FC236}">
                <a16:creationId xmlns:a16="http://schemas.microsoft.com/office/drawing/2014/main" id="{054BF163-12AC-1467-3A66-CF2F51995C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152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3E64-201E-262A-6AD5-370F8C334260}"/>
              </a:ext>
            </a:extLst>
          </p:cNvPr>
          <p:cNvSpPr>
            <a:spLocks noGrp="1"/>
          </p:cNvSpPr>
          <p:nvPr>
            <p:ph type="title"/>
          </p:nvPr>
        </p:nvSpPr>
        <p:spPr/>
        <p:txBody>
          <a:bodyPr/>
          <a:lstStyle/>
          <a:p>
            <a:r>
              <a:rPr lang="en-AU" dirty="0"/>
              <a:t>The combining vowel</a:t>
            </a:r>
          </a:p>
        </p:txBody>
      </p:sp>
      <p:sp>
        <p:nvSpPr>
          <p:cNvPr id="3" name="Content Placeholder 2">
            <a:extLst>
              <a:ext uri="{FF2B5EF4-FFF2-40B4-BE49-F238E27FC236}">
                <a16:creationId xmlns:a16="http://schemas.microsoft.com/office/drawing/2014/main" id="{C343D2FA-FFE9-4D1E-4852-AA1C68907209}"/>
              </a:ext>
            </a:extLst>
          </p:cNvPr>
          <p:cNvSpPr>
            <a:spLocks noGrp="1"/>
          </p:cNvSpPr>
          <p:nvPr>
            <p:ph idx="1"/>
          </p:nvPr>
        </p:nvSpPr>
        <p:spPr>
          <a:xfrm>
            <a:off x="0" y="1905000"/>
            <a:ext cx="12192000" cy="4492625"/>
          </a:xfrm>
        </p:spPr>
        <p:txBody>
          <a:bodyPr/>
          <a:lstStyle/>
          <a:p>
            <a:r>
              <a:rPr lang="en-US" sz="2400" dirty="0"/>
              <a:t>The combining vowels (</a:t>
            </a:r>
            <a:r>
              <a:rPr lang="en-US" sz="2400" b="1" dirty="0"/>
              <a:t>a, e, </a:t>
            </a:r>
            <a:r>
              <a:rPr lang="en-US" sz="2400" b="1" dirty="0" err="1"/>
              <a:t>i</a:t>
            </a:r>
            <a:r>
              <a:rPr lang="en-US" sz="2400" b="1" dirty="0"/>
              <a:t>, o </a:t>
            </a:r>
            <a:r>
              <a:rPr lang="en-US" sz="2400" dirty="0"/>
              <a:t>and </a:t>
            </a:r>
            <a:r>
              <a:rPr lang="en-US" sz="2400" b="1" dirty="0"/>
              <a:t>u</a:t>
            </a:r>
            <a:r>
              <a:rPr lang="en-US" sz="2400" dirty="0"/>
              <a:t>) are used to join various elements of medical terms together. </a:t>
            </a:r>
            <a:endParaRPr lang="en-AU" sz="2400" dirty="0"/>
          </a:p>
        </p:txBody>
      </p:sp>
      <p:sp>
        <p:nvSpPr>
          <p:cNvPr id="4" name="Slide Number Placeholder 3">
            <a:extLst>
              <a:ext uri="{FF2B5EF4-FFF2-40B4-BE49-F238E27FC236}">
                <a16:creationId xmlns:a16="http://schemas.microsoft.com/office/drawing/2014/main" id="{B7F3EA7A-6040-E2C1-CE73-274ADE6CBD87}"/>
              </a:ext>
            </a:extLst>
          </p:cNvPr>
          <p:cNvSpPr>
            <a:spLocks noGrp="1"/>
          </p:cNvSpPr>
          <p:nvPr>
            <p:ph type="sldNum" sz="quarter" idx="10"/>
          </p:nvPr>
        </p:nvSpPr>
        <p:spPr/>
        <p:txBody>
          <a:bodyPr/>
          <a:lstStyle/>
          <a:p>
            <a:fld id="{64EB2DB3-A5DC-4BC2-A05A-23509E293FB0}" type="slidenum">
              <a:rPr lang="en-US" altLang="en-US" smtClean="0"/>
              <a:pPr/>
              <a:t>19</a:t>
            </a:fld>
            <a:endParaRPr lang="en-US" altLang="en-US"/>
          </a:p>
        </p:txBody>
      </p:sp>
      <p:pic>
        <p:nvPicPr>
          <p:cNvPr id="6" name="Picture 5">
            <a:extLst>
              <a:ext uri="{FF2B5EF4-FFF2-40B4-BE49-F238E27FC236}">
                <a16:creationId xmlns:a16="http://schemas.microsoft.com/office/drawing/2014/main" id="{01F9D4D4-75D3-7329-4407-5002015A2928}"/>
              </a:ext>
            </a:extLst>
          </p:cNvPr>
          <p:cNvPicPr>
            <a:picLocks noChangeAspect="1"/>
          </p:cNvPicPr>
          <p:nvPr/>
        </p:nvPicPr>
        <p:blipFill>
          <a:blip r:embed="rId2"/>
          <a:stretch>
            <a:fillRect/>
          </a:stretch>
        </p:blipFill>
        <p:spPr>
          <a:xfrm>
            <a:off x="805543" y="2854135"/>
            <a:ext cx="10212140" cy="3543490"/>
          </a:xfrm>
          <a:prstGeom prst="rect">
            <a:avLst/>
          </a:prstGeom>
        </p:spPr>
      </p:pic>
      <p:pic>
        <p:nvPicPr>
          <p:cNvPr id="8" name="Picture 2" descr="Return Church">
            <a:hlinkClick r:id="rId3" action="ppaction://hlinksldjump"/>
            <a:extLst>
              <a:ext uri="{FF2B5EF4-FFF2-40B4-BE49-F238E27FC236}">
                <a16:creationId xmlns:a16="http://schemas.microsoft.com/office/drawing/2014/main" id="{7A3702C6-7512-40E4-D542-2A2E297440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393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a:extLst>
            <a:ext uri="{FF2B5EF4-FFF2-40B4-BE49-F238E27FC236}">
              <a16:creationId xmlns:a16="http://schemas.microsoft.com/office/drawing/2014/main" id="{65E26F03-5A73-C18F-9AC8-AAAD3A2B7EC2}"/>
            </a:ext>
          </a:extLst>
        </p:cNvPr>
        <p:cNvGrpSpPr/>
        <p:nvPr/>
      </p:nvGrpSpPr>
      <p:grpSpPr>
        <a:xfrm>
          <a:off x="0" y="0"/>
          <a:ext cx="0" cy="0"/>
          <a:chOff x="0" y="0"/>
          <a:chExt cx="0" cy="0"/>
        </a:xfrm>
      </p:grpSpPr>
      <p:sp>
        <p:nvSpPr>
          <p:cNvPr id="20482" name="Subtitle 1">
            <a:extLst>
              <a:ext uri="{FF2B5EF4-FFF2-40B4-BE49-F238E27FC236}">
                <a16:creationId xmlns:a16="http://schemas.microsoft.com/office/drawing/2014/main" id="{59DFEB0B-A6E4-379D-7BD0-0F481937DB3C}"/>
              </a:ext>
            </a:extLst>
          </p:cNvPr>
          <p:cNvSpPr>
            <a:spLocks noGrp="1"/>
          </p:cNvSpPr>
          <p:nvPr>
            <p:ph type="subTitle" idx="1"/>
          </p:nvPr>
        </p:nvSpPr>
        <p:spPr>
          <a:xfrm>
            <a:off x="0" y="174172"/>
            <a:ext cx="12192000" cy="1362075"/>
          </a:xfrm>
        </p:spPr>
        <p:txBody>
          <a:bodyPr/>
          <a:lstStyle/>
          <a:p>
            <a:pPr eaLnBrk="1" hangingPunct="1">
              <a:spcBef>
                <a:spcPct val="0"/>
              </a:spcBef>
            </a:pPr>
            <a:r>
              <a:rPr lang="en-US" altLang="en-US" dirty="0"/>
              <a:t>Contents Index</a:t>
            </a:r>
          </a:p>
        </p:txBody>
      </p:sp>
      <p:sp>
        <p:nvSpPr>
          <p:cNvPr id="2" name="TextBox 1">
            <a:extLst>
              <a:ext uri="{FF2B5EF4-FFF2-40B4-BE49-F238E27FC236}">
                <a16:creationId xmlns:a16="http://schemas.microsoft.com/office/drawing/2014/main" id="{D2E62B22-ED13-A46B-3246-B67F435D891D}"/>
              </a:ext>
            </a:extLst>
          </p:cNvPr>
          <p:cNvSpPr txBox="1"/>
          <p:nvPr/>
        </p:nvSpPr>
        <p:spPr>
          <a:xfrm>
            <a:off x="0" y="1026580"/>
            <a:ext cx="6261315" cy="4031873"/>
          </a:xfrm>
          <a:prstGeom prst="rect">
            <a:avLst/>
          </a:prstGeom>
          <a:noFill/>
        </p:spPr>
        <p:txBody>
          <a:bodyPr wrap="square">
            <a:spAutoFit/>
          </a:bodyPr>
          <a:lstStyle/>
          <a:p>
            <a:r>
              <a:rPr lang="en-US" sz="1600" b="1" dirty="0">
                <a:solidFill>
                  <a:schemeClr val="tx2"/>
                </a:solidFill>
                <a:hlinkClick r:id="rId4" action="ppaction://hlinksldjump"/>
              </a:rPr>
              <a:t>Interpret and apply medical terminology appropriately</a:t>
            </a:r>
            <a:endParaRPr lang="en-US" sz="1600" b="1" dirty="0">
              <a:solidFill>
                <a:schemeClr val="tx2"/>
              </a:solidFill>
            </a:endParaRPr>
          </a:p>
          <a:p>
            <a:pPr marL="514350" indent="-514350">
              <a:buFont typeface="Courier New" panose="02070309020205020404" pitchFamily="49" charset="0"/>
              <a:buChar char="o"/>
            </a:pPr>
            <a:r>
              <a:rPr lang="en-US" sz="1600" dirty="0">
                <a:hlinkClick r:id="rId5" action="ppaction://hlinksldjump"/>
              </a:rPr>
              <a:t>Medical terminology</a:t>
            </a:r>
            <a:endParaRPr lang="en-US" sz="1600" dirty="0"/>
          </a:p>
          <a:p>
            <a:pPr marL="514350" indent="-514350">
              <a:buFont typeface="Courier New" panose="02070309020205020404" pitchFamily="49" charset="0"/>
              <a:buChar char="o"/>
            </a:pPr>
            <a:r>
              <a:rPr lang="en-US" sz="1600" dirty="0">
                <a:hlinkClick r:id="rId5" action="ppaction://hlinksldjump"/>
              </a:rPr>
              <a:t>What is medical terminology? </a:t>
            </a:r>
            <a:endParaRPr lang="en-US" sz="1600" dirty="0"/>
          </a:p>
          <a:p>
            <a:pPr marL="514350" indent="-514350">
              <a:buFont typeface="Courier New" panose="02070309020205020404" pitchFamily="49" charset="0"/>
              <a:buChar char="o"/>
            </a:pPr>
            <a:r>
              <a:rPr lang="en-US" sz="1600" dirty="0">
                <a:hlinkClick r:id="rId6" action="ppaction://hlinksldjump"/>
              </a:rPr>
              <a:t>Medical terminology in the real world</a:t>
            </a:r>
            <a:endParaRPr lang="en-US" sz="1600" dirty="0"/>
          </a:p>
          <a:p>
            <a:pPr marL="514350" indent="-514350">
              <a:buFont typeface="Courier New" panose="02070309020205020404" pitchFamily="49" charset="0"/>
              <a:buChar char="o"/>
            </a:pPr>
            <a:r>
              <a:rPr lang="en-US" sz="1600" dirty="0">
                <a:hlinkClick r:id="rId7" action="ppaction://hlinksldjump"/>
              </a:rPr>
              <a:t>The word root</a:t>
            </a:r>
            <a:endParaRPr lang="en-US" sz="1600" dirty="0"/>
          </a:p>
          <a:p>
            <a:pPr marL="514350" indent="-514350">
              <a:buFont typeface="Courier New" panose="02070309020205020404" pitchFamily="49" charset="0"/>
              <a:buChar char="o"/>
            </a:pPr>
            <a:r>
              <a:rPr lang="en-US" sz="1600" dirty="0">
                <a:hlinkClick r:id="rId8" action="ppaction://hlinksldjump"/>
              </a:rPr>
              <a:t>Word roots of the body</a:t>
            </a:r>
            <a:endParaRPr lang="en-US" sz="1600" dirty="0"/>
          </a:p>
          <a:p>
            <a:pPr marL="514350" indent="-514350">
              <a:buFont typeface="Courier New" panose="02070309020205020404" pitchFamily="49" charset="0"/>
              <a:buChar char="o"/>
            </a:pPr>
            <a:r>
              <a:rPr lang="en-US" sz="1600" dirty="0">
                <a:hlinkClick r:id="rId9" action="ppaction://hlinksldjump"/>
              </a:rPr>
              <a:t>The prefix</a:t>
            </a:r>
            <a:endParaRPr lang="en-US" sz="1600" dirty="0"/>
          </a:p>
          <a:p>
            <a:pPr marL="514350" indent="-514350">
              <a:buFont typeface="Courier New" panose="02070309020205020404" pitchFamily="49" charset="0"/>
              <a:buChar char="o"/>
            </a:pPr>
            <a:r>
              <a:rPr lang="en-US" sz="1600" dirty="0">
                <a:hlinkClick r:id="rId10" action="ppaction://hlinksldjump"/>
              </a:rPr>
              <a:t>The suffix</a:t>
            </a:r>
            <a:endParaRPr lang="en-US" sz="1600" dirty="0"/>
          </a:p>
          <a:p>
            <a:pPr marL="514350" indent="-514350">
              <a:buFont typeface="Courier New" panose="02070309020205020404" pitchFamily="49" charset="0"/>
              <a:buChar char="o"/>
            </a:pPr>
            <a:r>
              <a:rPr lang="en-US" sz="1600" dirty="0">
                <a:hlinkClick r:id="rId11" action="ppaction://hlinksldjump"/>
              </a:rPr>
              <a:t>The combining vowel</a:t>
            </a:r>
            <a:endParaRPr lang="en-US" sz="1600" dirty="0"/>
          </a:p>
          <a:p>
            <a:pPr marL="514350" indent="-514350">
              <a:buFont typeface="Courier New" panose="02070309020205020404" pitchFamily="49" charset="0"/>
              <a:buChar char="o"/>
            </a:pPr>
            <a:r>
              <a:rPr lang="en-US" sz="1600" dirty="0">
                <a:hlinkClick r:id="rId12" action="ppaction://hlinksldjump"/>
              </a:rPr>
              <a:t>The combining form</a:t>
            </a:r>
            <a:endParaRPr lang="en-US" sz="1600" dirty="0"/>
          </a:p>
          <a:p>
            <a:pPr marL="514350" indent="-514350">
              <a:buFont typeface="Courier New" panose="02070309020205020404" pitchFamily="49" charset="0"/>
              <a:buChar char="o"/>
            </a:pPr>
            <a:r>
              <a:rPr lang="en-US" sz="1600" dirty="0">
                <a:hlinkClick r:id="rId13" action="ppaction://hlinksldjump"/>
              </a:rPr>
              <a:t>Putting it all Together</a:t>
            </a:r>
            <a:endParaRPr lang="en-US" sz="1600" dirty="0"/>
          </a:p>
          <a:p>
            <a:r>
              <a:rPr lang="en-US" sz="1600" b="1" dirty="0">
                <a:solidFill>
                  <a:schemeClr val="tx2"/>
                </a:solidFill>
                <a:hlinkClick r:id="rId14" action="ppaction://hlinksldjump"/>
              </a:rPr>
              <a:t>Interpreting acronyms and abbreviations</a:t>
            </a:r>
            <a:endParaRPr lang="en-US" sz="1600" b="1" dirty="0">
              <a:solidFill>
                <a:schemeClr val="tx2"/>
              </a:solidFill>
            </a:endParaRPr>
          </a:p>
          <a:p>
            <a:pPr marL="514350" indent="-514350">
              <a:buFont typeface="Courier New" panose="02070309020205020404" pitchFamily="49" charset="0"/>
              <a:buChar char="o"/>
            </a:pPr>
            <a:r>
              <a:rPr lang="en-US" sz="1600" dirty="0">
                <a:hlinkClick r:id="rId15" action="ppaction://hlinksldjump"/>
              </a:rPr>
              <a:t>Acronyms</a:t>
            </a:r>
            <a:endParaRPr lang="en-US" sz="1600" dirty="0"/>
          </a:p>
          <a:p>
            <a:pPr marL="514350" indent="-514350">
              <a:buFont typeface="Courier New" panose="02070309020205020404" pitchFamily="49" charset="0"/>
              <a:buChar char="o"/>
            </a:pPr>
            <a:r>
              <a:rPr lang="en-US" sz="1600" dirty="0">
                <a:hlinkClick r:id="rId16" action="ppaction://hlinksldjump"/>
              </a:rPr>
              <a:t>Abbreviations</a:t>
            </a:r>
            <a:endParaRPr lang="en-US" sz="1600" dirty="0"/>
          </a:p>
          <a:p>
            <a:r>
              <a:rPr lang="en-US" sz="1600" b="1" dirty="0">
                <a:solidFill>
                  <a:schemeClr val="tx2"/>
                </a:solidFill>
                <a:hlinkClick r:id="rId17" action="ppaction://hlinksldjump"/>
              </a:rPr>
              <a:t>Working with medical terminology</a:t>
            </a:r>
            <a:endParaRPr lang="en-US" sz="1600" b="1" dirty="0">
              <a:solidFill>
                <a:schemeClr val="tx2"/>
              </a:solidFill>
            </a:endParaRPr>
          </a:p>
          <a:p>
            <a:r>
              <a:rPr lang="en-US" sz="1600" b="1" dirty="0">
                <a:solidFill>
                  <a:schemeClr val="tx2"/>
                </a:solidFill>
                <a:hlinkClick r:id="rId18" action="ppaction://hlinksldjump"/>
              </a:rPr>
              <a:t>Interpreting and adhering to policies and procedures</a:t>
            </a:r>
            <a:endParaRPr lang="en-US" sz="1600" b="1" dirty="0">
              <a:solidFill>
                <a:schemeClr val="tx2"/>
              </a:solidFill>
            </a:endParaRPr>
          </a:p>
        </p:txBody>
      </p:sp>
      <p:sp>
        <p:nvSpPr>
          <p:cNvPr id="3" name="TextBox 2">
            <a:extLst>
              <a:ext uri="{FF2B5EF4-FFF2-40B4-BE49-F238E27FC236}">
                <a16:creationId xmlns:a16="http://schemas.microsoft.com/office/drawing/2014/main" id="{202242A9-9DE4-58E4-7E36-E1AFDB4C5161}"/>
              </a:ext>
            </a:extLst>
          </p:cNvPr>
          <p:cNvSpPr txBox="1"/>
          <p:nvPr/>
        </p:nvSpPr>
        <p:spPr>
          <a:xfrm>
            <a:off x="5930685" y="1025114"/>
            <a:ext cx="6261315" cy="4031873"/>
          </a:xfrm>
          <a:prstGeom prst="rect">
            <a:avLst/>
          </a:prstGeom>
          <a:noFill/>
        </p:spPr>
        <p:txBody>
          <a:bodyPr wrap="square">
            <a:spAutoFit/>
          </a:bodyPr>
          <a:lstStyle/>
          <a:p>
            <a:r>
              <a:rPr lang="en-US" sz="1600" b="1" dirty="0">
                <a:solidFill>
                  <a:schemeClr val="tx2"/>
                </a:solidFill>
                <a:hlinkClick r:id="rId19" action="ppaction://hlinksldjump"/>
              </a:rPr>
              <a:t>Carry out routine tasks</a:t>
            </a:r>
            <a:endParaRPr lang="en-US" sz="1600" b="1" dirty="0">
              <a:solidFill>
                <a:schemeClr val="tx2"/>
              </a:solidFill>
            </a:endParaRPr>
          </a:p>
          <a:p>
            <a:r>
              <a:rPr lang="en-US" sz="1600" b="1" dirty="0">
                <a:solidFill>
                  <a:schemeClr val="tx2"/>
                </a:solidFill>
                <a:hlinkClick r:id="rId20" action="ppaction://hlinksldjump"/>
              </a:rPr>
              <a:t>Seeking assistance</a:t>
            </a:r>
            <a:endParaRPr lang="en-US" sz="1600" b="1" dirty="0">
              <a:solidFill>
                <a:schemeClr val="tx2"/>
              </a:solidFill>
            </a:endParaRPr>
          </a:p>
          <a:p>
            <a:r>
              <a:rPr lang="en-US" sz="1600" b="1" dirty="0">
                <a:solidFill>
                  <a:schemeClr val="tx2"/>
                </a:solidFill>
                <a:hlinkClick r:id="rId21" action="ppaction://hlinksldjump"/>
              </a:rPr>
              <a:t>Use appropriate medical terminology in written and oral communication</a:t>
            </a:r>
            <a:endParaRPr lang="en-US" sz="1600" b="1" dirty="0">
              <a:solidFill>
                <a:schemeClr val="tx2"/>
              </a:solidFill>
            </a:endParaRPr>
          </a:p>
          <a:p>
            <a:pPr marL="514350" indent="-514350">
              <a:buFont typeface="Courier New" panose="02070309020205020404" pitchFamily="49" charset="0"/>
              <a:buChar char="o"/>
            </a:pPr>
            <a:r>
              <a:rPr lang="en-US" sz="1600" dirty="0">
                <a:hlinkClick r:id="rId22" action="ppaction://hlinksldjump"/>
              </a:rPr>
              <a:t>Oral communication</a:t>
            </a:r>
            <a:endParaRPr lang="en-US" sz="1600" dirty="0"/>
          </a:p>
          <a:p>
            <a:pPr marL="514350" indent="-514350">
              <a:buFont typeface="Courier New" panose="02070309020205020404" pitchFamily="49" charset="0"/>
              <a:buChar char="o"/>
            </a:pPr>
            <a:r>
              <a:rPr lang="en-US" sz="1600" dirty="0">
                <a:hlinkClick r:id="rId23" action="ppaction://hlinksldjump"/>
              </a:rPr>
              <a:t>Teamwork</a:t>
            </a:r>
          </a:p>
          <a:p>
            <a:pPr marL="514350" indent="-514350">
              <a:buFont typeface="Courier New" panose="02070309020205020404" pitchFamily="49" charset="0"/>
              <a:buChar char="o"/>
            </a:pPr>
            <a:r>
              <a:rPr lang="en-US" sz="1600" dirty="0">
                <a:hlinkClick r:id="rId23" action="ppaction://hlinksldjump"/>
              </a:rPr>
              <a:t>Initiative</a:t>
            </a:r>
            <a:endParaRPr lang="en-US" sz="1600" dirty="0"/>
          </a:p>
          <a:p>
            <a:pPr marL="514350" indent="-514350">
              <a:buFont typeface="Courier New" panose="02070309020205020404" pitchFamily="49" charset="0"/>
              <a:buChar char="o"/>
            </a:pPr>
            <a:r>
              <a:rPr lang="en-US" sz="1600" dirty="0">
                <a:hlinkClick r:id="rId24" action="ppaction://hlinksldjump"/>
              </a:rPr>
              <a:t>Written communication</a:t>
            </a:r>
            <a:endParaRPr lang="en-US" sz="1600" dirty="0"/>
          </a:p>
          <a:p>
            <a:pPr marL="514350" indent="-514350">
              <a:buFont typeface="Courier New" panose="02070309020205020404" pitchFamily="49" charset="0"/>
              <a:buChar char="o"/>
            </a:pPr>
            <a:r>
              <a:rPr lang="en-US" sz="1600" dirty="0">
                <a:hlinkClick r:id="rId25" action="ppaction://hlinksldjump"/>
              </a:rPr>
              <a:t>Accuracy and checking information and terminology</a:t>
            </a:r>
            <a:endParaRPr lang="en-US" sz="1600" dirty="0"/>
          </a:p>
          <a:p>
            <a:r>
              <a:rPr lang="en-US" sz="1600" b="1" dirty="0">
                <a:solidFill>
                  <a:schemeClr val="tx2"/>
                </a:solidFill>
                <a:hlinkClick r:id="rId26" action="ppaction://hlinksldjump"/>
              </a:rPr>
              <a:t>Spelling and pronunciation</a:t>
            </a:r>
            <a:endParaRPr lang="en-US" sz="1600" b="1" dirty="0">
              <a:solidFill>
                <a:schemeClr val="tx2"/>
              </a:solidFill>
            </a:endParaRPr>
          </a:p>
          <a:p>
            <a:pPr marL="514350" indent="-514350">
              <a:buFont typeface="Courier New" panose="02070309020205020404" pitchFamily="49" charset="0"/>
              <a:buChar char="o"/>
            </a:pPr>
            <a:r>
              <a:rPr lang="en-US" sz="1600" dirty="0">
                <a:hlinkClick r:id="rId27" action="ppaction://hlinksldjump"/>
              </a:rPr>
              <a:t>American versus English spelling</a:t>
            </a:r>
            <a:endParaRPr lang="en-US" sz="1600" dirty="0"/>
          </a:p>
          <a:p>
            <a:pPr marL="514350" indent="-514350">
              <a:buFont typeface="Courier New" panose="02070309020205020404" pitchFamily="49" charset="0"/>
              <a:buChar char="o"/>
            </a:pPr>
            <a:r>
              <a:rPr lang="en-US" sz="1600" dirty="0">
                <a:hlinkClick r:id="rId28" action="ppaction://hlinksldjump"/>
              </a:rPr>
              <a:t>Dropping a vowel when joining word parts</a:t>
            </a:r>
            <a:endParaRPr lang="en-US" sz="1600" dirty="0"/>
          </a:p>
          <a:p>
            <a:pPr marL="514350" indent="-514350">
              <a:buFont typeface="Courier New" panose="02070309020205020404" pitchFamily="49" charset="0"/>
              <a:buChar char="o"/>
            </a:pPr>
            <a:r>
              <a:rPr lang="en-US" sz="1600" dirty="0">
                <a:hlinkClick r:id="rId29" action="ppaction://hlinksldjump"/>
              </a:rPr>
              <a:t>Plurals</a:t>
            </a:r>
            <a:endParaRPr lang="en-US" sz="1600" dirty="0"/>
          </a:p>
          <a:p>
            <a:pPr marL="514350" indent="-514350">
              <a:buFont typeface="Courier New" panose="02070309020205020404" pitchFamily="49" charset="0"/>
              <a:buChar char="o"/>
            </a:pPr>
            <a:r>
              <a:rPr lang="en-US" sz="1600" dirty="0">
                <a:hlinkClick r:id="rId30" action="ppaction://hlinksldjump"/>
              </a:rPr>
              <a:t>Exceptions to these principles</a:t>
            </a:r>
            <a:endParaRPr lang="en-US" sz="1600" dirty="0"/>
          </a:p>
          <a:p>
            <a:pPr marL="514350" indent="-514350">
              <a:buFont typeface="Courier New" panose="02070309020205020404" pitchFamily="49" charset="0"/>
              <a:buChar char="o"/>
            </a:pPr>
            <a:r>
              <a:rPr lang="en-US" sz="1600" dirty="0">
                <a:hlinkClick r:id="rId30" action="ppaction://hlinksldjump"/>
              </a:rPr>
              <a:t>Reading backwards</a:t>
            </a:r>
            <a:endParaRPr lang="en-US" sz="1600" dirty="0"/>
          </a:p>
          <a:p>
            <a:pPr marL="514350" indent="-514350">
              <a:buFont typeface="Courier New" panose="02070309020205020404" pitchFamily="49" charset="0"/>
              <a:buChar char="o"/>
            </a:pPr>
            <a:r>
              <a:rPr lang="en-US" sz="1600" dirty="0">
                <a:hlinkClick r:id="rId31" action="ppaction://hlinksldjump"/>
              </a:rPr>
              <a:t>Pronouncing medical words and phonetic spelling.</a:t>
            </a:r>
            <a:endParaRPr lang="en-US" sz="1600" dirty="0"/>
          </a:p>
        </p:txBody>
      </p:sp>
    </p:spTree>
    <p:custDataLst>
      <p:tags r:id="rId1"/>
    </p:custDataLst>
    <p:extLst>
      <p:ext uri="{BB962C8B-B14F-4D97-AF65-F5344CB8AC3E}">
        <p14:creationId xmlns:p14="http://schemas.microsoft.com/office/powerpoint/2010/main" val="33650399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0AE3-3551-61B5-5BDD-54F3D2065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AAFD6-19E9-EAE8-62AC-BBD202F796AB}"/>
              </a:ext>
            </a:extLst>
          </p:cNvPr>
          <p:cNvSpPr>
            <a:spLocks noGrp="1"/>
          </p:cNvSpPr>
          <p:nvPr>
            <p:ph type="title"/>
          </p:nvPr>
        </p:nvSpPr>
        <p:spPr/>
        <p:txBody>
          <a:bodyPr/>
          <a:lstStyle/>
          <a:p>
            <a:r>
              <a:rPr lang="en-AU" dirty="0"/>
              <a:t>The combining vowel</a:t>
            </a:r>
          </a:p>
        </p:txBody>
      </p:sp>
      <p:sp>
        <p:nvSpPr>
          <p:cNvPr id="4" name="Slide Number Placeholder 3">
            <a:extLst>
              <a:ext uri="{FF2B5EF4-FFF2-40B4-BE49-F238E27FC236}">
                <a16:creationId xmlns:a16="http://schemas.microsoft.com/office/drawing/2014/main" id="{C0348A4C-D69E-FC1A-EAA7-C70063899D02}"/>
              </a:ext>
            </a:extLst>
          </p:cNvPr>
          <p:cNvSpPr>
            <a:spLocks noGrp="1"/>
          </p:cNvSpPr>
          <p:nvPr>
            <p:ph type="sldNum" sz="quarter" idx="10"/>
          </p:nvPr>
        </p:nvSpPr>
        <p:spPr/>
        <p:txBody>
          <a:bodyPr/>
          <a:lstStyle/>
          <a:p>
            <a:fld id="{64EB2DB3-A5DC-4BC2-A05A-23509E293FB0}" type="slidenum">
              <a:rPr lang="en-US" altLang="en-US" smtClean="0"/>
              <a:pPr/>
              <a:t>20</a:t>
            </a:fld>
            <a:endParaRPr lang="en-US" altLang="en-US"/>
          </a:p>
        </p:txBody>
      </p:sp>
      <p:pic>
        <p:nvPicPr>
          <p:cNvPr id="8" name="Picture 7">
            <a:extLst>
              <a:ext uri="{FF2B5EF4-FFF2-40B4-BE49-F238E27FC236}">
                <a16:creationId xmlns:a16="http://schemas.microsoft.com/office/drawing/2014/main" id="{F807368B-8435-CAE9-32FD-F19AC3E0C38D}"/>
              </a:ext>
            </a:extLst>
          </p:cNvPr>
          <p:cNvPicPr>
            <a:picLocks noChangeAspect="1"/>
          </p:cNvPicPr>
          <p:nvPr/>
        </p:nvPicPr>
        <p:blipFill>
          <a:blip r:embed="rId2"/>
          <a:stretch>
            <a:fillRect/>
          </a:stretch>
        </p:blipFill>
        <p:spPr>
          <a:xfrm>
            <a:off x="794105" y="2147259"/>
            <a:ext cx="10715724" cy="3339142"/>
          </a:xfrm>
          <a:prstGeom prst="rect">
            <a:avLst/>
          </a:prstGeom>
        </p:spPr>
      </p:pic>
      <p:pic>
        <p:nvPicPr>
          <p:cNvPr id="10" name="Picture 2" descr="Return Church">
            <a:hlinkClick r:id="rId3" action="ppaction://hlinksldjump"/>
            <a:extLst>
              <a:ext uri="{FF2B5EF4-FFF2-40B4-BE49-F238E27FC236}">
                <a16:creationId xmlns:a16="http://schemas.microsoft.com/office/drawing/2014/main" id="{467FB4AF-7B60-6C04-18A8-9E3782EBB8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396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C54A-35F1-E1D4-C2AB-4800FB99E82B}"/>
              </a:ext>
            </a:extLst>
          </p:cNvPr>
          <p:cNvSpPr>
            <a:spLocks noGrp="1"/>
          </p:cNvSpPr>
          <p:nvPr>
            <p:ph type="title"/>
          </p:nvPr>
        </p:nvSpPr>
        <p:spPr/>
        <p:txBody>
          <a:bodyPr/>
          <a:lstStyle/>
          <a:p>
            <a:r>
              <a:rPr lang="en-AU" dirty="0"/>
              <a:t>The combining form</a:t>
            </a:r>
          </a:p>
        </p:txBody>
      </p:sp>
      <p:sp>
        <p:nvSpPr>
          <p:cNvPr id="3" name="Content Placeholder 2">
            <a:extLst>
              <a:ext uri="{FF2B5EF4-FFF2-40B4-BE49-F238E27FC236}">
                <a16:creationId xmlns:a16="http://schemas.microsoft.com/office/drawing/2014/main" id="{AD28E984-9EE2-F1B0-B084-78D82F9B7726}"/>
              </a:ext>
            </a:extLst>
          </p:cNvPr>
          <p:cNvSpPr>
            <a:spLocks noGrp="1"/>
          </p:cNvSpPr>
          <p:nvPr>
            <p:ph idx="1"/>
          </p:nvPr>
        </p:nvSpPr>
        <p:spPr>
          <a:xfrm>
            <a:off x="0" y="1677987"/>
            <a:ext cx="12192000" cy="4492625"/>
          </a:xfrm>
        </p:spPr>
        <p:txBody>
          <a:bodyPr/>
          <a:lstStyle/>
          <a:p>
            <a:r>
              <a:rPr lang="en-US" sz="2400" dirty="0"/>
              <a:t>The combining form is a word root together with a combining vowel. For example, ‘</a:t>
            </a:r>
            <a:r>
              <a:rPr lang="en-US" sz="2400" dirty="0" err="1"/>
              <a:t>gastr</a:t>
            </a:r>
            <a:r>
              <a:rPr lang="en-US" sz="2400" dirty="0"/>
              <a:t>’ is the root for stomach but ‘gastro’ is the combining form of stomach. The combining form ‘gastro’ is ready to join another root or a suffix. Turning the word root into the combining form also makes it much easier to pronounce.</a:t>
            </a:r>
            <a:endParaRPr lang="en-AU" sz="2400" dirty="0"/>
          </a:p>
        </p:txBody>
      </p:sp>
      <p:sp>
        <p:nvSpPr>
          <p:cNvPr id="4" name="Slide Number Placeholder 3">
            <a:extLst>
              <a:ext uri="{FF2B5EF4-FFF2-40B4-BE49-F238E27FC236}">
                <a16:creationId xmlns:a16="http://schemas.microsoft.com/office/drawing/2014/main" id="{92516B20-40F4-7FE2-7BCE-981AA55A31B6}"/>
              </a:ext>
            </a:extLst>
          </p:cNvPr>
          <p:cNvSpPr>
            <a:spLocks noGrp="1"/>
          </p:cNvSpPr>
          <p:nvPr>
            <p:ph type="sldNum" sz="quarter" idx="10"/>
          </p:nvPr>
        </p:nvSpPr>
        <p:spPr/>
        <p:txBody>
          <a:bodyPr/>
          <a:lstStyle/>
          <a:p>
            <a:fld id="{64EB2DB3-A5DC-4BC2-A05A-23509E293FB0}" type="slidenum">
              <a:rPr lang="en-US" altLang="en-US" smtClean="0"/>
              <a:pPr/>
              <a:t>21</a:t>
            </a:fld>
            <a:endParaRPr lang="en-US" altLang="en-US"/>
          </a:p>
        </p:txBody>
      </p:sp>
      <p:pic>
        <p:nvPicPr>
          <p:cNvPr id="8" name="Picture 7">
            <a:extLst>
              <a:ext uri="{FF2B5EF4-FFF2-40B4-BE49-F238E27FC236}">
                <a16:creationId xmlns:a16="http://schemas.microsoft.com/office/drawing/2014/main" id="{9AD8CFA6-C803-701D-00DB-D33CED2B7EC3}"/>
              </a:ext>
            </a:extLst>
          </p:cNvPr>
          <p:cNvPicPr>
            <a:picLocks noChangeAspect="1"/>
          </p:cNvPicPr>
          <p:nvPr/>
        </p:nvPicPr>
        <p:blipFill>
          <a:blip r:embed="rId2"/>
          <a:stretch>
            <a:fillRect/>
          </a:stretch>
        </p:blipFill>
        <p:spPr>
          <a:xfrm>
            <a:off x="1292533" y="3304724"/>
            <a:ext cx="8867467" cy="3553276"/>
          </a:xfrm>
          <a:prstGeom prst="rect">
            <a:avLst/>
          </a:prstGeom>
        </p:spPr>
      </p:pic>
      <p:pic>
        <p:nvPicPr>
          <p:cNvPr id="10" name="Picture 2" descr="Return Church">
            <a:hlinkClick r:id="rId3" action="ppaction://hlinksldjump"/>
            <a:extLst>
              <a:ext uri="{FF2B5EF4-FFF2-40B4-BE49-F238E27FC236}">
                <a16:creationId xmlns:a16="http://schemas.microsoft.com/office/drawing/2014/main" id="{32A9E8D1-361C-515D-270C-6AE3624D00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56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7F72-9B6F-FB76-733F-15B711219CBC}"/>
              </a:ext>
            </a:extLst>
          </p:cNvPr>
          <p:cNvSpPr>
            <a:spLocks noGrp="1"/>
          </p:cNvSpPr>
          <p:nvPr>
            <p:ph type="title"/>
          </p:nvPr>
        </p:nvSpPr>
        <p:spPr/>
        <p:txBody>
          <a:bodyPr/>
          <a:lstStyle/>
          <a:p>
            <a:r>
              <a:rPr lang="en-AU" dirty="0"/>
              <a:t>Putting it all together</a:t>
            </a:r>
          </a:p>
        </p:txBody>
      </p:sp>
      <p:sp>
        <p:nvSpPr>
          <p:cNvPr id="3" name="Content Placeholder 2">
            <a:extLst>
              <a:ext uri="{FF2B5EF4-FFF2-40B4-BE49-F238E27FC236}">
                <a16:creationId xmlns:a16="http://schemas.microsoft.com/office/drawing/2014/main" id="{89BF5E99-3D27-4009-FF90-7632A4889411}"/>
              </a:ext>
            </a:extLst>
          </p:cNvPr>
          <p:cNvSpPr>
            <a:spLocks noGrp="1"/>
          </p:cNvSpPr>
          <p:nvPr>
            <p:ph idx="1"/>
          </p:nvPr>
        </p:nvSpPr>
        <p:spPr>
          <a:xfrm>
            <a:off x="0" y="1513114"/>
            <a:ext cx="12192000" cy="5344886"/>
          </a:xfrm>
        </p:spPr>
        <p:txBody>
          <a:bodyPr/>
          <a:lstStyle/>
          <a:p>
            <a:r>
              <a:rPr lang="en-US" sz="2000" dirty="0"/>
              <a:t>Knowing the different word parts means you can put them together to create a word. Not all words have a prefix but most have at least one root word, a combining vowel and a suffix.</a:t>
            </a:r>
          </a:p>
          <a:p>
            <a:r>
              <a:rPr lang="en-US" sz="2000" dirty="0">
                <a:solidFill>
                  <a:schemeClr val="tx2"/>
                </a:solidFill>
              </a:rPr>
              <a:t>Example 1:</a:t>
            </a:r>
          </a:p>
          <a:p>
            <a:r>
              <a:rPr lang="en-US" sz="2000" dirty="0"/>
              <a:t>Angiogram: test taken to record a picture of the blood vessels.</a:t>
            </a:r>
          </a:p>
          <a:p>
            <a:r>
              <a:rPr lang="en-US" sz="2000" dirty="0"/>
              <a:t>1. Angio – describes the location, i.e. blood vessels (artery)</a:t>
            </a:r>
          </a:p>
          <a:p>
            <a:r>
              <a:rPr lang="en-US" sz="2000" dirty="0"/>
              <a:t>2. gram – record or picture</a:t>
            </a:r>
          </a:p>
          <a:p>
            <a:r>
              <a:rPr lang="en-US" sz="2000" dirty="0">
                <a:solidFill>
                  <a:schemeClr val="tx2"/>
                </a:solidFill>
              </a:rPr>
              <a:t>Example 2:</a:t>
            </a:r>
          </a:p>
          <a:p>
            <a:r>
              <a:rPr lang="en-US" sz="2000" dirty="0"/>
              <a:t>Rhinoplasty: surgical repair or reconstruction of a person’s nose.</a:t>
            </a:r>
          </a:p>
          <a:p>
            <a:r>
              <a:rPr lang="en-US" sz="2000" dirty="0"/>
              <a:t>1. Rhino – describes the location, i.e. nose</a:t>
            </a:r>
          </a:p>
          <a:p>
            <a:r>
              <a:rPr lang="en-US" sz="2000" dirty="0"/>
              <a:t>2. </a:t>
            </a:r>
            <a:r>
              <a:rPr lang="en-US" sz="2000" dirty="0" err="1"/>
              <a:t>plasty</a:t>
            </a:r>
            <a:r>
              <a:rPr lang="en-US" sz="2000" dirty="0"/>
              <a:t> – describes the procedure, i.e. surgical repair/reconstruction</a:t>
            </a:r>
          </a:p>
          <a:p>
            <a:r>
              <a:rPr lang="en-US" sz="2000" dirty="0">
                <a:solidFill>
                  <a:schemeClr val="tx2"/>
                </a:solidFill>
              </a:rPr>
              <a:t>Example 3:</a:t>
            </a:r>
          </a:p>
          <a:p>
            <a:r>
              <a:rPr lang="en-US" sz="2000" dirty="0"/>
              <a:t>Neurology: study of the nervous system</a:t>
            </a:r>
          </a:p>
          <a:p>
            <a:r>
              <a:rPr lang="en-US" sz="2000" dirty="0"/>
              <a:t>1. Neuro – describes the location (i.e. nerves)</a:t>
            </a:r>
          </a:p>
          <a:p>
            <a:r>
              <a:rPr lang="en-US" sz="2000" dirty="0"/>
              <a:t>2. logy – the study of</a:t>
            </a:r>
            <a:endParaRPr lang="en-AU" sz="2000" dirty="0"/>
          </a:p>
        </p:txBody>
      </p:sp>
      <p:sp>
        <p:nvSpPr>
          <p:cNvPr id="4" name="Slide Number Placeholder 3">
            <a:extLst>
              <a:ext uri="{FF2B5EF4-FFF2-40B4-BE49-F238E27FC236}">
                <a16:creationId xmlns:a16="http://schemas.microsoft.com/office/drawing/2014/main" id="{CD60E97F-201C-27F8-B59B-79825DE90330}"/>
              </a:ext>
            </a:extLst>
          </p:cNvPr>
          <p:cNvSpPr>
            <a:spLocks noGrp="1"/>
          </p:cNvSpPr>
          <p:nvPr>
            <p:ph type="sldNum" sz="quarter" idx="10"/>
          </p:nvPr>
        </p:nvSpPr>
        <p:spPr/>
        <p:txBody>
          <a:bodyPr/>
          <a:lstStyle/>
          <a:p>
            <a:fld id="{64EB2DB3-A5DC-4BC2-A05A-23509E293FB0}" type="slidenum">
              <a:rPr lang="en-US" altLang="en-US" smtClean="0"/>
              <a:pPr/>
              <a:t>22</a:t>
            </a:fld>
            <a:endParaRPr lang="en-US" altLang="en-US"/>
          </a:p>
        </p:txBody>
      </p:sp>
      <p:pic>
        <p:nvPicPr>
          <p:cNvPr id="8" name="Picture 2" descr="Return Church">
            <a:hlinkClick r:id="rId2" action="ppaction://hlinksldjump"/>
            <a:extLst>
              <a:ext uri="{FF2B5EF4-FFF2-40B4-BE49-F238E27FC236}">
                <a16:creationId xmlns:a16="http://schemas.microsoft.com/office/drawing/2014/main" id="{0D7246DC-8724-22BA-4F8E-444E47C0B1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479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488EA-6CF5-FFE0-2788-545C903A1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395E4-62D1-B8BF-68F2-07F30FA96533}"/>
              </a:ext>
            </a:extLst>
          </p:cNvPr>
          <p:cNvSpPr>
            <a:spLocks noGrp="1"/>
          </p:cNvSpPr>
          <p:nvPr>
            <p:ph type="title"/>
          </p:nvPr>
        </p:nvSpPr>
        <p:spPr/>
        <p:txBody>
          <a:bodyPr/>
          <a:lstStyle/>
          <a:p>
            <a:r>
              <a:rPr lang="en-AU" dirty="0"/>
              <a:t>Putting it all together</a:t>
            </a:r>
          </a:p>
        </p:txBody>
      </p:sp>
      <p:sp>
        <p:nvSpPr>
          <p:cNvPr id="4" name="Slide Number Placeholder 3">
            <a:extLst>
              <a:ext uri="{FF2B5EF4-FFF2-40B4-BE49-F238E27FC236}">
                <a16:creationId xmlns:a16="http://schemas.microsoft.com/office/drawing/2014/main" id="{FF5DB205-27FD-DF7E-7709-3D53A6EA73F8}"/>
              </a:ext>
            </a:extLst>
          </p:cNvPr>
          <p:cNvSpPr>
            <a:spLocks noGrp="1"/>
          </p:cNvSpPr>
          <p:nvPr>
            <p:ph type="sldNum" sz="quarter" idx="10"/>
          </p:nvPr>
        </p:nvSpPr>
        <p:spPr/>
        <p:txBody>
          <a:bodyPr/>
          <a:lstStyle/>
          <a:p>
            <a:fld id="{64EB2DB3-A5DC-4BC2-A05A-23509E293FB0}" type="slidenum">
              <a:rPr lang="en-US" altLang="en-US" smtClean="0"/>
              <a:pPr/>
              <a:t>23</a:t>
            </a:fld>
            <a:endParaRPr lang="en-US" altLang="en-US"/>
          </a:p>
        </p:txBody>
      </p:sp>
      <p:pic>
        <p:nvPicPr>
          <p:cNvPr id="6" name="Picture 5">
            <a:extLst>
              <a:ext uri="{FF2B5EF4-FFF2-40B4-BE49-F238E27FC236}">
                <a16:creationId xmlns:a16="http://schemas.microsoft.com/office/drawing/2014/main" id="{AB44611A-4B1E-567C-F923-9B5FB7458031}"/>
              </a:ext>
            </a:extLst>
          </p:cNvPr>
          <p:cNvPicPr>
            <a:picLocks noChangeAspect="1"/>
          </p:cNvPicPr>
          <p:nvPr/>
        </p:nvPicPr>
        <p:blipFill>
          <a:blip r:embed="rId2"/>
          <a:stretch>
            <a:fillRect/>
          </a:stretch>
        </p:blipFill>
        <p:spPr>
          <a:xfrm>
            <a:off x="2063646" y="1835287"/>
            <a:ext cx="8064708" cy="1829807"/>
          </a:xfrm>
          <a:prstGeom prst="rect">
            <a:avLst/>
          </a:prstGeom>
        </p:spPr>
      </p:pic>
      <p:pic>
        <p:nvPicPr>
          <p:cNvPr id="8" name="Picture 7">
            <a:extLst>
              <a:ext uri="{FF2B5EF4-FFF2-40B4-BE49-F238E27FC236}">
                <a16:creationId xmlns:a16="http://schemas.microsoft.com/office/drawing/2014/main" id="{EE5AF7AE-8BD7-E1EE-2777-384FBA8F4B5F}"/>
              </a:ext>
            </a:extLst>
          </p:cNvPr>
          <p:cNvPicPr>
            <a:picLocks noChangeAspect="1"/>
          </p:cNvPicPr>
          <p:nvPr/>
        </p:nvPicPr>
        <p:blipFill>
          <a:blip r:embed="rId3"/>
          <a:stretch>
            <a:fillRect/>
          </a:stretch>
        </p:blipFill>
        <p:spPr>
          <a:xfrm>
            <a:off x="1271571" y="4183506"/>
            <a:ext cx="9648856" cy="2537969"/>
          </a:xfrm>
          <a:prstGeom prst="rect">
            <a:avLst/>
          </a:prstGeom>
        </p:spPr>
      </p:pic>
      <p:pic>
        <p:nvPicPr>
          <p:cNvPr id="10" name="Picture 2" descr="Return Church">
            <a:hlinkClick r:id="rId4" action="ppaction://hlinksldjump"/>
            <a:extLst>
              <a:ext uri="{FF2B5EF4-FFF2-40B4-BE49-F238E27FC236}">
                <a16:creationId xmlns:a16="http://schemas.microsoft.com/office/drawing/2014/main" id="{3F6BC3B2-F5A2-12B7-1382-3A1D0CC3A69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08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18CC5-B892-F17F-25C5-D22BABCA1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F1CBA-68CC-E3EB-92D6-3983D275E813}"/>
              </a:ext>
            </a:extLst>
          </p:cNvPr>
          <p:cNvSpPr>
            <a:spLocks noGrp="1"/>
          </p:cNvSpPr>
          <p:nvPr>
            <p:ph type="title"/>
          </p:nvPr>
        </p:nvSpPr>
        <p:spPr>
          <a:xfrm>
            <a:off x="3011714" y="503237"/>
            <a:ext cx="8839200" cy="868362"/>
          </a:xfrm>
        </p:spPr>
        <p:txBody>
          <a:bodyPr/>
          <a:lstStyle/>
          <a:p>
            <a:r>
              <a:rPr lang="en-AU" dirty="0"/>
              <a:t>1. Prefix practice makes perfect</a:t>
            </a:r>
          </a:p>
        </p:txBody>
      </p:sp>
      <p:sp>
        <p:nvSpPr>
          <p:cNvPr id="4" name="Slide Number Placeholder 3">
            <a:extLst>
              <a:ext uri="{FF2B5EF4-FFF2-40B4-BE49-F238E27FC236}">
                <a16:creationId xmlns:a16="http://schemas.microsoft.com/office/drawing/2014/main" id="{5C9EDD11-EFAF-53EB-3041-97E191CBB860}"/>
              </a:ext>
            </a:extLst>
          </p:cNvPr>
          <p:cNvSpPr>
            <a:spLocks noGrp="1"/>
          </p:cNvSpPr>
          <p:nvPr>
            <p:ph type="sldNum" sz="quarter" idx="10"/>
          </p:nvPr>
        </p:nvSpPr>
        <p:spPr/>
        <p:txBody>
          <a:bodyPr/>
          <a:lstStyle/>
          <a:p>
            <a:fld id="{64EB2DB3-A5DC-4BC2-A05A-23509E293FB0}" type="slidenum">
              <a:rPr lang="en-US" altLang="en-US" smtClean="0"/>
              <a:pPr/>
              <a:t>24</a:t>
            </a:fld>
            <a:endParaRPr lang="en-US" altLang="en-US"/>
          </a:p>
        </p:txBody>
      </p:sp>
      <p:pic>
        <p:nvPicPr>
          <p:cNvPr id="1026" name="Picture 2" descr="Activities - Keep Active">
            <a:extLst>
              <a:ext uri="{FF2B5EF4-FFF2-40B4-BE49-F238E27FC236}">
                <a16:creationId xmlns:a16="http://schemas.microsoft.com/office/drawing/2014/main" id="{82E44174-17A6-D41F-657C-8B10E4C8C9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turn&quot; Icon - Download for free – Iconduck">
            <a:hlinkClick r:id="rId4" action="ppaction://hlinksldjump"/>
            <a:extLst>
              <a:ext uri="{FF2B5EF4-FFF2-40B4-BE49-F238E27FC236}">
                <a16:creationId xmlns:a16="http://schemas.microsoft.com/office/drawing/2014/main" id="{6F2E14D5-93BE-A918-422E-2EAD70E5875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45D235D-C82F-C922-F42F-15BC8B734B25}"/>
              </a:ext>
            </a:extLst>
          </p:cNvPr>
          <p:cNvPicPr>
            <a:picLocks noChangeAspect="1"/>
          </p:cNvPicPr>
          <p:nvPr/>
        </p:nvPicPr>
        <p:blipFill>
          <a:blip r:embed="rId6"/>
          <a:stretch>
            <a:fillRect/>
          </a:stretch>
        </p:blipFill>
        <p:spPr>
          <a:xfrm>
            <a:off x="2484032" y="1458942"/>
            <a:ext cx="6684870" cy="5356677"/>
          </a:xfrm>
          <a:prstGeom prst="rect">
            <a:avLst/>
          </a:prstGeom>
        </p:spPr>
      </p:pic>
      <p:pic>
        <p:nvPicPr>
          <p:cNvPr id="16" name="Picture 15">
            <a:extLst>
              <a:ext uri="{FF2B5EF4-FFF2-40B4-BE49-F238E27FC236}">
                <a16:creationId xmlns:a16="http://schemas.microsoft.com/office/drawing/2014/main" id="{1950D977-97F0-654D-0636-59523B0E6216}"/>
              </a:ext>
            </a:extLst>
          </p:cNvPr>
          <p:cNvPicPr>
            <a:picLocks noChangeAspect="1"/>
          </p:cNvPicPr>
          <p:nvPr/>
        </p:nvPicPr>
        <p:blipFill>
          <a:blip r:embed="rId7"/>
          <a:stretch>
            <a:fillRect/>
          </a:stretch>
        </p:blipFill>
        <p:spPr>
          <a:xfrm>
            <a:off x="4972828" y="2177143"/>
            <a:ext cx="2143248" cy="225821"/>
          </a:xfrm>
          <a:prstGeom prst="rect">
            <a:avLst/>
          </a:prstGeom>
        </p:spPr>
      </p:pic>
      <p:pic>
        <p:nvPicPr>
          <p:cNvPr id="17" name="Picture 16">
            <a:extLst>
              <a:ext uri="{FF2B5EF4-FFF2-40B4-BE49-F238E27FC236}">
                <a16:creationId xmlns:a16="http://schemas.microsoft.com/office/drawing/2014/main" id="{A29B4EC3-6F0F-5236-4188-ECCA696F216A}"/>
              </a:ext>
            </a:extLst>
          </p:cNvPr>
          <p:cNvPicPr>
            <a:picLocks noChangeAspect="1"/>
          </p:cNvPicPr>
          <p:nvPr/>
        </p:nvPicPr>
        <p:blipFill>
          <a:blip r:embed="rId7"/>
          <a:stretch>
            <a:fillRect/>
          </a:stretch>
        </p:blipFill>
        <p:spPr>
          <a:xfrm>
            <a:off x="7175293" y="2177142"/>
            <a:ext cx="1576821" cy="225821"/>
          </a:xfrm>
          <a:prstGeom prst="rect">
            <a:avLst/>
          </a:prstGeom>
        </p:spPr>
      </p:pic>
      <p:pic>
        <p:nvPicPr>
          <p:cNvPr id="18" name="Picture 17">
            <a:extLst>
              <a:ext uri="{FF2B5EF4-FFF2-40B4-BE49-F238E27FC236}">
                <a16:creationId xmlns:a16="http://schemas.microsoft.com/office/drawing/2014/main" id="{E2AB1DE5-6893-195B-E8DC-31342584A6FC}"/>
              </a:ext>
            </a:extLst>
          </p:cNvPr>
          <p:cNvPicPr>
            <a:picLocks noChangeAspect="1"/>
          </p:cNvPicPr>
          <p:nvPr/>
        </p:nvPicPr>
        <p:blipFill>
          <a:blip r:embed="rId7"/>
          <a:stretch>
            <a:fillRect/>
          </a:stretch>
        </p:blipFill>
        <p:spPr>
          <a:xfrm>
            <a:off x="4972828" y="2490049"/>
            <a:ext cx="1576821" cy="225821"/>
          </a:xfrm>
          <a:prstGeom prst="rect">
            <a:avLst/>
          </a:prstGeom>
        </p:spPr>
      </p:pic>
      <p:pic>
        <p:nvPicPr>
          <p:cNvPr id="19" name="Picture 18">
            <a:extLst>
              <a:ext uri="{FF2B5EF4-FFF2-40B4-BE49-F238E27FC236}">
                <a16:creationId xmlns:a16="http://schemas.microsoft.com/office/drawing/2014/main" id="{7214937D-9D19-7D5C-0ABE-833BAC1FF598}"/>
              </a:ext>
            </a:extLst>
          </p:cNvPr>
          <p:cNvPicPr>
            <a:picLocks noChangeAspect="1"/>
          </p:cNvPicPr>
          <p:nvPr/>
        </p:nvPicPr>
        <p:blipFill>
          <a:blip r:embed="rId7"/>
          <a:stretch>
            <a:fillRect/>
          </a:stretch>
        </p:blipFill>
        <p:spPr>
          <a:xfrm>
            <a:off x="7175293" y="2490049"/>
            <a:ext cx="1576821" cy="225821"/>
          </a:xfrm>
          <a:prstGeom prst="rect">
            <a:avLst/>
          </a:prstGeom>
        </p:spPr>
      </p:pic>
      <p:pic>
        <p:nvPicPr>
          <p:cNvPr id="20" name="Picture 19">
            <a:extLst>
              <a:ext uri="{FF2B5EF4-FFF2-40B4-BE49-F238E27FC236}">
                <a16:creationId xmlns:a16="http://schemas.microsoft.com/office/drawing/2014/main" id="{BCF68C8A-5712-DA90-264E-BB11830E41DE}"/>
              </a:ext>
            </a:extLst>
          </p:cNvPr>
          <p:cNvPicPr>
            <a:picLocks noChangeAspect="1"/>
          </p:cNvPicPr>
          <p:nvPr/>
        </p:nvPicPr>
        <p:blipFill>
          <a:blip r:embed="rId7"/>
          <a:stretch>
            <a:fillRect/>
          </a:stretch>
        </p:blipFill>
        <p:spPr>
          <a:xfrm>
            <a:off x="4963919" y="2796547"/>
            <a:ext cx="1576821" cy="225821"/>
          </a:xfrm>
          <a:prstGeom prst="rect">
            <a:avLst/>
          </a:prstGeom>
        </p:spPr>
      </p:pic>
      <p:pic>
        <p:nvPicPr>
          <p:cNvPr id="21" name="Picture 20">
            <a:extLst>
              <a:ext uri="{FF2B5EF4-FFF2-40B4-BE49-F238E27FC236}">
                <a16:creationId xmlns:a16="http://schemas.microsoft.com/office/drawing/2014/main" id="{FB7F4096-BE24-D6ED-4CAD-4D81D3468B54}"/>
              </a:ext>
            </a:extLst>
          </p:cNvPr>
          <p:cNvPicPr>
            <a:picLocks noChangeAspect="1"/>
          </p:cNvPicPr>
          <p:nvPr/>
        </p:nvPicPr>
        <p:blipFill>
          <a:blip r:embed="rId7"/>
          <a:stretch>
            <a:fillRect/>
          </a:stretch>
        </p:blipFill>
        <p:spPr>
          <a:xfrm>
            <a:off x="7195413" y="2802954"/>
            <a:ext cx="1576821" cy="225821"/>
          </a:xfrm>
          <a:prstGeom prst="rect">
            <a:avLst/>
          </a:prstGeom>
        </p:spPr>
      </p:pic>
      <p:pic>
        <p:nvPicPr>
          <p:cNvPr id="22" name="Picture 21">
            <a:extLst>
              <a:ext uri="{FF2B5EF4-FFF2-40B4-BE49-F238E27FC236}">
                <a16:creationId xmlns:a16="http://schemas.microsoft.com/office/drawing/2014/main" id="{C02FE6CC-1154-DC69-B8CE-6A2C290EF0DA}"/>
              </a:ext>
            </a:extLst>
          </p:cNvPr>
          <p:cNvPicPr>
            <a:picLocks noChangeAspect="1"/>
          </p:cNvPicPr>
          <p:nvPr/>
        </p:nvPicPr>
        <p:blipFill>
          <a:blip r:embed="rId7"/>
          <a:stretch>
            <a:fillRect/>
          </a:stretch>
        </p:blipFill>
        <p:spPr>
          <a:xfrm>
            <a:off x="4963918" y="3082742"/>
            <a:ext cx="1576821" cy="225821"/>
          </a:xfrm>
          <a:prstGeom prst="rect">
            <a:avLst/>
          </a:prstGeom>
        </p:spPr>
      </p:pic>
      <p:pic>
        <p:nvPicPr>
          <p:cNvPr id="23" name="Picture 22">
            <a:extLst>
              <a:ext uri="{FF2B5EF4-FFF2-40B4-BE49-F238E27FC236}">
                <a16:creationId xmlns:a16="http://schemas.microsoft.com/office/drawing/2014/main" id="{C7D9A38C-BB35-ED5F-1774-5EA95781350B}"/>
              </a:ext>
            </a:extLst>
          </p:cNvPr>
          <p:cNvPicPr>
            <a:picLocks noChangeAspect="1"/>
          </p:cNvPicPr>
          <p:nvPr/>
        </p:nvPicPr>
        <p:blipFill>
          <a:blip r:embed="rId7"/>
          <a:stretch>
            <a:fillRect/>
          </a:stretch>
        </p:blipFill>
        <p:spPr>
          <a:xfrm>
            <a:off x="7179738" y="3111769"/>
            <a:ext cx="1576821" cy="225821"/>
          </a:xfrm>
          <a:prstGeom prst="rect">
            <a:avLst/>
          </a:prstGeom>
        </p:spPr>
      </p:pic>
      <p:pic>
        <p:nvPicPr>
          <p:cNvPr id="24" name="Picture 23">
            <a:extLst>
              <a:ext uri="{FF2B5EF4-FFF2-40B4-BE49-F238E27FC236}">
                <a16:creationId xmlns:a16="http://schemas.microsoft.com/office/drawing/2014/main" id="{A5D27E11-56EA-D15E-4AA2-2D5C76E925AD}"/>
              </a:ext>
            </a:extLst>
          </p:cNvPr>
          <p:cNvPicPr>
            <a:picLocks noChangeAspect="1"/>
          </p:cNvPicPr>
          <p:nvPr/>
        </p:nvPicPr>
        <p:blipFill>
          <a:blip r:embed="rId7"/>
          <a:stretch>
            <a:fillRect/>
          </a:stretch>
        </p:blipFill>
        <p:spPr>
          <a:xfrm>
            <a:off x="5018404" y="3433040"/>
            <a:ext cx="1576821" cy="225821"/>
          </a:xfrm>
          <a:prstGeom prst="rect">
            <a:avLst/>
          </a:prstGeom>
        </p:spPr>
      </p:pic>
      <p:pic>
        <p:nvPicPr>
          <p:cNvPr id="25" name="Picture 24">
            <a:extLst>
              <a:ext uri="{FF2B5EF4-FFF2-40B4-BE49-F238E27FC236}">
                <a16:creationId xmlns:a16="http://schemas.microsoft.com/office/drawing/2014/main" id="{2442977C-0029-7D78-EB59-441C5D0D43AB}"/>
              </a:ext>
            </a:extLst>
          </p:cNvPr>
          <p:cNvPicPr>
            <a:picLocks noChangeAspect="1"/>
          </p:cNvPicPr>
          <p:nvPr/>
        </p:nvPicPr>
        <p:blipFill>
          <a:blip r:embed="rId7"/>
          <a:stretch>
            <a:fillRect/>
          </a:stretch>
        </p:blipFill>
        <p:spPr>
          <a:xfrm>
            <a:off x="7195413" y="3433039"/>
            <a:ext cx="1576821" cy="225821"/>
          </a:xfrm>
          <a:prstGeom prst="rect">
            <a:avLst/>
          </a:prstGeom>
        </p:spPr>
      </p:pic>
      <p:pic>
        <p:nvPicPr>
          <p:cNvPr id="26" name="Picture 25">
            <a:extLst>
              <a:ext uri="{FF2B5EF4-FFF2-40B4-BE49-F238E27FC236}">
                <a16:creationId xmlns:a16="http://schemas.microsoft.com/office/drawing/2014/main" id="{61BBAB97-E32B-C562-DECB-8EBD620F778C}"/>
              </a:ext>
            </a:extLst>
          </p:cNvPr>
          <p:cNvPicPr>
            <a:picLocks noChangeAspect="1"/>
          </p:cNvPicPr>
          <p:nvPr/>
        </p:nvPicPr>
        <p:blipFill>
          <a:blip r:embed="rId7"/>
          <a:stretch>
            <a:fillRect/>
          </a:stretch>
        </p:blipFill>
        <p:spPr>
          <a:xfrm>
            <a:off x="4992945" y="3739538"/>
            <a:ext cx="1576821" cy="225821"/>
          </a:xfrm>
          <a:prstGeom prst="rect">
            <a:avLst/>
          </a:prstGeom>
        </p:spPr>
      </p:pic>
      <p:pic>
        <p:nvPicPr>
          <p:cNvPr id="27" name="Picture 26">
            <a:extLst>
              <a:ext uri="{FF2B5EF4-FFF2-40B4-BE49-F238E27FC236}">
                <a16:creationId xmlns:a16="http://schemas.microsoft.com/office/drawing/2014/main" id="{48568D05-01A8-53FA-5F0F-F4ED6B373344}"/>
              </a:ext>
            </a:extLst>
          </p:cNvPr>
          <p:cNvPicPr>
            <a:picLocks noChangeAspect="1"/>
          </p:cNvPicPr>
          <p:nvPr/>
        </p:nvPicPr>
        <p:blipFill>
          <a:blip r:embed="rId7"/>
          <a:stretch>
            <a:fillRect/>
          </a:stretch>
        </p:blipFill>
        <p:spPr>
          <a:xfrm>
            <a:off x="7195413" y="3733489"/>
            <a:ext cx="1576821" cy="225821"/>
          </a:xfrm>
          <a:prstGeom prst="rect">
            <a:avLst/>
          </a:prstGeom>
        </p:spPr>
      </p:pic>
      <p:pic>
        <p:nvPicPr>
          <p:cNvPr id="28" name="Picture 27">
            <a:extLst>
              <a:ext uri="{FF2B5EF4-FFF2-40B4-BE49-F238E27FC236}">
                <a16:creationId xmlns:a16="http://schemas.microsoft.com/office/drawing/2014/main" id="{C5001489-C650-F182-14CC-377190C02A91}"/>
              </a:ext>
            </a:extLst>
          </p:cNvPr>
          <p:cNvPicPr>
            <a:picLocks noChangeAspect="1"/>
          </p:cNvPicPr>
          <p:nvPr/>
        </p:nvPicPr>
        <p:blipFill>
          <a:blip r:embed="rId7"/>
          <a:stretch>
            <a:fillRect/>
          </a:stretch>
        </p:blipFill>
        <p:spPr>
          <a:xfrm>
            <a:off x="4972828" y="4055019"/>
            <a:ext cx="1576821" cy="225821"/>
          </a:xfrm>
          <a:prstGeom prst="rect">
            <a:avLst/>
          </a:prstGeom>
        </p:spPr>
      </p:pic>
      <p:pic>
        <p:nvPicPr>
          <p:cNvPr id="29" name="Picture 28">
            <a:extLst>
              <a:ext uri="{FF2B5EF4-FFF2-40B4-BE49-F238E27FC236}">
                <a16:creationId xmlns:a16="http://schemas.microsoft.com/office/drawing/2014/main" id="{7FE58B03-5BE3-C08E-FD19-EB93413ED72B}"/>
              </a:ext>
            </a:extLst>
          </p:cNvPr>
          <p:cNvPicPr>
            <a:picLocks noChangeAspect="1"/>
          </p:cNvPicPr>
          <p:nvPr/>
        </p:nvPicPr>
        <p:blipFill>
          <a:blip r:embed="rId7"/>
          <a:stretch>
            <a:fillRect/>
          </a:stretch>
        </p:blipFill>
        <p:spPr>
          <a:xfrm>
            <a:off x="7206357" y="4043581"/>
            <a:ext cx="1576821" cy="225821"/>
          </a:xfrm>
          <a:prstGeom prst="rect">
            <a:avLst/>
          </a:prstGeom>
        </p:spPr>
      </p:pic>
      <p:pic>
        <p:nvPicPr>
          <p:cNvPr id="30" name="Picture 29">
            <a:extLst>
              <a:ext uri="{FF2B5EF4-FFF2-40B4-BE49-F238E27FC236}">
                <a16:creationId xmlns:a16="http://schemas.microsoft.com/office/drawing/2014/main" id="{E9B30D04-19FB-F8C5-EF75-6820DCCBC18F}"/>
              </a:ext>
            </a:extLst>
          </p:cNvPr>
          <p:cNvPicPr>
            <a:picLocks noChangeAspect="1"/>
          </p:cNvPicPr>
          <p:nvPr/>
        </p:nvPicPr>
        <p:blipFill>
          <a:blip r:embed="rId7"/>
          <a:stretch>
            <a:fillRect/>
          </a:stretch>
        </p:blipFill>
        <p:spPr>
          <a:xfrm>
            <a:off x="4992944" y="4361699"/>
            <a:ext cx="1576821" cy="225821"/>
          </a:xfrm>
          <a:prstGeom prst="rect">
            <a:avLst/>
          </a:prstGeom>
        </p:spPr>
      </p:pic>
      <p:pic>
        <p:nvPicPr>
          <p:cNvPr id="31" name="Picture 30">
            <a:extLst>
              <a:ext uri="{FF2B5EF4-FFF2-40B4-BE49-F238E27FC236}">
                <a16:creationId xmlns:a16="http://schemas.microsoft.com/office/drawing/2014/main" id="{4E338C95-8A6A-0D6F-C014-1EB5FFEEF9F8}"/>
              </a:ext>
            </a:extLst>
          </p:cNvPr>
          <p:cNvPicPr>
            <a:picLocks noChangeAspect="1"/>
          </p:cNvPicPr>
          <p:nvPr/>
        </p:nvPicPr>
        <p:blipFill>
          <a:blip r:embed="rId7"/>
          <a:stretch>
            <a:fillRect/>
          </a:stretch>
        </p:blipFill>
        <p:spPr>
          <a:xfrm>
            <a:off x="7206357" y="4357643"/>
            <a:ext cx="1576821" cy="225821"/>
          </a:xfrm>
          <a:prstGeom prst="rect">
            <a:avLst/>
          </a:prstGeom>
        </p:spPr>
      </p:pic>
      <p:pic>
        <p:nvPicPr>
          <p:cNvPr id="1024" name="Picture 1023">
            <a:extLst>
              <a:ext uri="{FF2B5EF4-FFF2-40B4-BE49-F238E27FC236}">
                <a16:creationId xmlns:a16="http://schemas.microsoft.com/office/drawing/2014/main" id="{0CAC5C61-8B46-8D72-9C2B-0944C4C471A3}"/>
              </a:ext>
            </a:extLst>
          </p:cNvPr>
          <p:cNvPicPr>
            <a:picLocks noChangeAspect="1"/>
          </p:cNvPicPr>
          <p:nvPr/>
        </p:nvPicPr>
        <p:blipFill>
          <a:blip r:embed="rId7"/>
          <a:stretch>
            <a:fillRect/>
          </a:stretch>
        </p:blipFill>
        <p:spPr>
          <a:xfrm>
            <a:off x="4992945" y="4668338"/>
            <a:ext cx="1576821" cy="225821"/>
          </a:xfrm>
          <a:prstGeom prst="rect">
            <a:avLst/>
          </a:prstGeom>
        </p:spPr>
      </p:pic>
      <p:pic>
        <p:nvPicPr>
          <p:cNvPr id="1025" name="Picture 1024">
            <a:extLst>
              <a:ext uri="{FF2B5EF4-FFF2-40B4-BE49-F238E27FC236}">
                <a16:creationId xmlns:a16="http://schemas.microsoft.com/office/drawing/2014/main" id="{395E914F-139F-6A64-5E26-426441EA1092}"/>
              </a:ext>
            </a:extLst>
          </p:cNvPr>
          <p:cNvPicPr>
            <a:picLocks noChangeAspect="1"/>
          </p:cNvPicPr>
          <p:nvPr/>
        </p:nvPicPr>
        <p:blipFill>
          <a:blip r:embed="rId7"/>
          <a:stretch>
            <a:fillRect/>
          </a:stretch>
        </p:blipFill>
        <p:spPr>
          <a:xfrm>
            <a:off x="7162813" y="4668337"/>
            <a:ext cx="1576821" cy="225821"/>
          </a:xfrm>
          <a:prstGeom prst="rect">
            <a:avLst/>
          </a:prstGeom>
        </p:spPr>
      </p:pic>
      <p:pic>
        <p:nvPicPr>
          <p:cNvPr id="1027" name="Picture 1026">
            <a:extLst>
              <a:ext uri="{FF2B5EF4-FFF2-40B4-BE49-F238E27FC236}">
                <a16:creationId xmlns:a16="http://schemas.microsoft.com/office/drawing/2014/main" id="{D23E356E-1C61-665D-AED8-C2C917A02069}"/>
              </a:ext>
            </a:extLst>
          </p:cNvPr>
          <p:cNvPicPr>
            <a:picLocks noChangeAspect="1"/>
          </p:cNvPicPr>
          <p:nvPr/>
        </p:nvPicPr>
        <p:blipFill>
          <a:blip r:embed="rId7"/>
          <a:stretch>
            <a:fillRect/>
          </a:stretch>
        </p:blipFill>
        <p:spPr>
          <a:xfrm>
            <a:off x="4992944" y="4986720"/>
            <a:ext cx="1576821" cy="225821"/>
          </a:xfrm>
          <a:prstGeom prst="rect">
            <a:avLst/>
          </a:prstGeom>
        </p:spPr>
      </p:pic>
      <p:pic>
        <p:nvPicPr>
          <p:cNvPr id="1028" name="Picture 1027">
            <a:extLst>
              <a:ext uri="{FF2B5EF4-FFF2-40B4-BE49-F238E27FC236}">
                <a16:creationId xmlns:a16="http://schemas.microsoft.com/office/drawing/2014/main" id="{4E8CBC5A-3CB0-7928-AD63-3AA05308C686}"/>
              </a:ext>
            </a:extLst>
          </p:cNvPr>
          <p:cNvPicPr>
            <a:picLocks noChangeAspect="1"/>
          </p:cNvPicPr>
          <p:nvPr/>
        </p:nvPicPr>
        <p:blipFill>
          <a:blip r:embed="rId7"/>
          <a:stretch>
            <a:fillRect/>
          </a:stretch>
        </p:blipFill>
        <p:spPr>
          <a:xfrm>
            <a:off x="7162813" y="4988573"/>
            <a:ext cx="1576821" cy="225821"/>
          </a:xfrm>
          <a:prstGeom prst="rect">
            <a:avLst/>
          </a:prstGeom>
        </p:spPr>
      </p:pic>
      <p:pic>
        <p:nvPicPr>
          <p:cNvPr id="1029" name="Picture 1028">
            <a:extLst>
              <a:ext uri="{FF2B5EF4-FFF2-40B4-BE49-F238E27FC236}">
                <a16:creationId xmlns:a16="http://schemas.microsoft.com/office/drawing/2014/main" id="{5E5E20AD-BA5B-72F0-3B5E-B225940EB29A}"/>
              </a:ext>
            </a:extLst>
          </p:cNvPr>
          <p:cNvPicPr>
            <a:picLocks noChangeAspect="1"/>
          </p:cNvPicPr>
          <p:nvPr/>
        </p:nvPicPr>
        <p:blipFill>
          <a:blip r:embed="rId7"/>
          <a:stretch>
            <a:fillRect/>
          </a:stretch>
        </p:blipFill>
        <p:spPr>
          <a:xfrm>
            <a:off x="5018404" y="5286379"/>
            <a:ext cx="1576821" cy="225821"/>
          </a:xfrm>
          <a:prstGeom prst="rect">
            <a:avLst/>
          </a:prstGeom>
        </p:spPr>
      </p:pic>
      <p:pic>
        <p:nvPicPr>
          <p:cNvPr id="1030" name="Picture 1029">
            <a:extLst>
              <a:ext uri="{FF2B5EF4-FFF2-40B4-BE49-F238E27FC236}">
                <a16:creationId xmlns:a16="http://schemas.microsoft.com/office/drawing/2014/main" id="{826C92EA-29A0-D3E7-0E05-B387F622DF32}"/>
              </a:ext>
            </a:extLst>
          </p:cNvPr>
          <p:cNvPicPr>
            <a:picLocks noChangeAspect="1"/>
          </p:cNvPicPr>
          <p:nvPr/>
        </p:nvPicPr>
        <p:blipFill>
          <a:blip r:embed="rId7"/>
          <a:stretch>
            <a:fillRect/>
          </a:stretch>
        </p:blipFill>
        <p:spPr>
          <a:xfrm>
            <a:off x="7175293" y="5276902"/>
            <a:ext cx="1576821" cy="225821"/>
          </a:xfrm>
          <a:prstGeom prst="rect">
            <a:avLst/>
          </a:prstGeom>
        </p:spPr>
      </p:pic>
      <p:pic>
        <p:nvPicPr>
          <p:cNvPr id="1031" name="Picture 1030">
            <a:extLst>
              <a:ext uri="{FF2B5EF4-FFF2-40B4-BE49-F238E27FC236}">
                <a16:creationId xmlns:a16="http://schemas.microsoft.com/office/drawing/2014/main" id="{1017BFAA-5260-E41B-9CF2-A402DA730841}"/>
              </a:ext>
            </a:extLst>
          </p:cNvPr>
          <p:cNvPicPr>
            <a:picLocks noChangeAspect="1"/>
          </p:cNvPicPr>
          <p:nvPr/>
        </p:nvPicPr>
        <p:blipFill>
          <a:blip r:embed="rId7"/>
          <a:stretch>
            <a:fillRect/>
          </a:stretch>
        </p:blipFill>
        <p:spPr>
          <a:xfrm>
            <a:off x="5003147" y="5597301"/>
            <a:ext cx="1576821" cy="225821"/>
          </a:xfrm>
          <a:prstGeom prst="rect">
            <a:avLst/>
          </a:prstGeom>
        </p:spPr>
      </p:pic>
      <p:pic>
        <p:nvPicPr>
          <p:cNvPr id="1032" name="Picture 1031">
            <a:extLst>
              <a:ext uri="{FF2B5EF4-FFF2-40B4-BE49-F238E27FC236}">
                <a16:creationId xmlns:a16="http://schemas.microsoft.com/office/drawing/2014/main" id="{486AC1B0-AD26-504B-C189-6E8AED673DCE}"/>
              </a:ext>
            </a:extLst>
          </p:cNvPr>
          <p:cNvPicPr>
            <a:picLocks noChangeAspect="1"/>
          </p:cNvPicPr>
          <p:nvPr/>
        </p:nvPicPr>
        <p:blipFill>
          <a:blip r:embed="rId7"/>
          <a:stretch>
            <a:fillRect/>
          </a:stretch>
        </p:blipFill>
        <p:spPr>
          <a:xfrm>
            <a:off x="7195413" y="5596374"/>
            <a:ext cx="1576821" cy="225821"/>
          </a:xfrm>
          <a:prstGeom prst="rect">
            <a:avLst/>
          </a:prstGeom>
        </p:spPr>
      </p:pic>
      <p:pic>
        <p:nvPicPr>
          <p:cNvPr id="1033" name="Picture 1032">
            <a:extLst>
              <a:ext uri="{FF2B5EF4-FFF2-40B4-BE49-F238E27FC236}">
                <a16:creationId xmlns:a16="http://schemas.microsoft.com/office/drawing/2014/main" id="{E250FCDA-571A-7ED3-9A5E-1ED1433AF443}"/>
              </a:ext>
            </a:extLst>
          </p:cNvPr>
          <p:cNvPicPr>
            <a:picLocks noChangeAspect="1"/>
          </p:cNvPicPr>
          <p:nvPr/>
        </p:nvPicPr>
        <p:blipFill>
          <a:blip r:embed="rId7"/>
          <a:stretch>
            <a:fillRect/>
          </a:stretch>
        </p:blipFill>
        <p:spPr>
          <a:xfrm>
            <a:off x="4972828" y="5901232"/>
            <a:ext cx="1576821" cy="225821"/>
          </a:xfrm>
          <a:prstGeom prst="rect">
            <a:avLst/>
          </a:prstGeom>
        </p:spPr>
      </p:pic>
      <p:pic>
        <p:nvPicPr>
          <p:cNvPr id="1034" name="Picture 1033">
            <a:extLst>
              <a:ext uri="{FF2B5EF4-FFF2-40B4-BE49-F238E27FC236}">
                <a16:creationId xmlns:a16="http://schemas.microsoft.com/office/drawing/2014/main" id="{33513A8B-8BA5-B0B4-284A-59468189432C}"/>
              </a:ext>
            </a:extLst>
          </p:cNvPr>
          <p:cNvPicPr>
            <a:picLocks noChangeAspect="1"/>
          </p:cNvPicPr>
          <p:nvPr/>
        </p:nvPicPr>
        <p:blipFill>
          <a:blip r:embed="rId7"/>
          <a:stretch>
            <a:fillRect/>
          </a:stretch>
        </p:blipFill>
        <p:spPr>
          <a:xfrm>
            <a:off x="7195413" y="5914211"/>
            <a:ext cx="1576821" cy="225821"/>
          </a:xfrm>
          <a:prstGeom prst="rect">
            <a:avLst/>
          </a:prstGeom>
        </p:spPr>
      </p:pic>
      <p:pic>
        <p:nvPicPr>
          <p:cNvPr id="1035" name="Picture 1034">
            <a:extLst>
              <a:ext uri="{FF2B5EF4-FFF2-40B4-BE49-F238E27FC236}">
                <a16:creationId xmlns:a16="http://schemas.microsoft.com/office/drawing/2014/main" id="{C3445F21-4906-56DA-377C-A49E9B96B382}"/>
              </a:ext>
            </a:extLst>
          </p:cNvPr>
          <p:cNvPicPr>
            <a:picLocks noChangeAspect="1"/>
          </p:cNvPicPr>
          <p:nvPr/>
        </p:nvPicPr>
        <p:blipFill>
          <a:blip r:embed="rId7"/>
          <a:stretch>
            <a:fillRect/>
          </a:stretch>
        </p:blipFill>
        <p:spPr>
          <a:xfrm>
            <a:off x="5003147" y="6228910"/>
            <a:ext cx="1576821" cy="225821"/>
          </a:xfrm>
          <a:prstGeom prst="rect">
            <a:avLst/>
          </a:prstGeom>
        </p:spPr>
      </p:pic>
      <p:pic>
        <p:nvPicPr>
          <p:cNvPr id="1036" name="Picture 1035">
            <a:extLst>
              <a:ext uri="{FF2B5EF4-FFF2-40B4-BE49-F238E27FC236}">
                <a16:creationId xmlns:a16="http://schemas.microsoft.com/office/drawing/2014/main" id="{4FE76CD8-3DA5-3B87-7C81-11306DFBF1B1}"/>
              </a:ext>
            </a:extLst>
          </p:cNvPr>
          <p:cNvPicPr>
            <a:picLocks noChangeAspect="1"/>
          </p:cNvPicPr>
          <p:nvPr/>
        </p:nvPicPr>
        <p:blipFill>
          <a:blip r:embed="rId7"/>
          <a:stretch>
            <a:fillRect/>
          </a:stretch>
        </p:blipFill>
        <p:spPr>
          <a:xfrm>
            <a:off x="7175293" y="6221869"/>
            <a:ext cx="1576821" cy="225821"/>
          </a:xfrm>
          <a:prstGeom prst="rect">
            <a:avLst/>
          </a:prstGeom>
        </p:spPr>
      </p:pic>
      <p:pic>
        <p:nvPicPr>
          <p:cNvPr id="1037" name="Picture 1036">
            <a:extLst>
              <a:ext uri="{FF2B5EF4-FFF2-40B4-BE49-F238E27FC236}">
                <a16:creationId xmlns:a16="http://schemas.microsoft.com/office/drawing/2014/main" id="{69868435-A606-03FB-13AB-8601D71BC573}"/>
              </a:ext>
            </a:extLst>
          </p:cNvPr>
          <p:cNvPicPr>
            <a:picLocks noChangeAspect="1"/>
          </p:cNvPicPr>
          <p:nvPr/>
        </p:nvPicPr>
        <p:blipFill>
          <a:blip r:embed="rId7"/>
          <a:stretch>
            <a:fillRect/>
          </a:stretch>
        </p:blipFill>
        <p:spPr>
          <a:xfrm>
            <a:off x="4992943" y="6535056"/>
            <a:ext cx="1576821" cy="225821"/>
          </a:xfrm>
          <a:prstGeom prst="rect">
            <a:avLst/>
          </a:prstGeom>
        </p:spPr>
      </p:pic>
      <p:pic>
        <p:nvPicPr>
          <p:cNvPr id="1038" name="Picture 1037">
            <a:extLst>
              <a:ext uri="{FF2B5EF4-FFF2-40B4-BE49-F238E27FC236}">
                <a16:creationId xmlns:a16="http://schemas.microsoft.com/office/drawing/2014/main" id="{172BDF11-D069-C894-8209-693F90DC3763}"/>
              </a:ext>
            </a:extLst>
          </p:cNvPr>
          <p:cNvPicPr>
            <a:picLocks noChangeAspect="1"/>
          </p:cNvPicPr>
          <p:nvPr/>
        </p:nvPicPr>
        <p:blipFill>
          <a:blip r:embed="rId7"/>
          <a:stretch>
            <a:fillRect/>
          </a:stretch>
        </p:blipFill>
        <p:spPr>
          <a:xfrm>
            <a:off x="7206357" y="6529809"/>
            <a:ext cx="1576821" cy="225821"/>
          </a:xfrm>
          <a:prstGeom prst="rect">
            <a:avLst/>
          </a:prstGeom>
        </p:spPr>
      </p:pic>
    </p:spTree>
    <p:extLst>
      <p:ext uri="{BB962C8B-B14F-4D97-AF65-F5344CB8AC3E}">
        <p14:creationId xmlns:p14="http://schemas.microsoft.com/office/powerpoint/2010/main" val="22277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0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0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0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0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02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03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0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03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03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03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103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103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03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C3E4-A45C-BBC6-498F-9C3263819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2BC83-91AB-886F-02A1-0C66B0C470AE}"/>
              </a:ext>
            </a:extLst>
          </p:cNvPr>
          <p:cNvSpPr>
            <a:spLocks noGrp="1"/>
          </p:cNvSpPr>
          <p:nvPr>
            <p:ph type="title"/>
          </p:nvPr>
        </p:nvSpPr>
        <p:spPr>
          <a:xfrm>
            <a:off x="3011714" y="503237"/>
            <a:ext cx="8839200" cy="868362"/>
          </a:xfrm>
        </p:spPr>
        <p:txBody>
          <a:bodyPr/>
          <a:lstStyle/>
          <a:p>
            <a:r>
              <a:rPr lang="en-AU" dirty="0"/>
              <a:t>1. Prefix practice makes perfect</a:t>
            </a:r>
          </a:p>
        </p:txBody>
      </p:sp>
      <p:sp>
        <p:nvSpPr>
          <p:cNvPr id="4" name="Slide Number Placeholder 3">
            <a:extLst>
              <a:ext uri="{FF2B5EF4-FFF2-40B4-BE49-F238E27FC236}">
                <a16:creationId xmlns:a16="http://schemas.microsoft.com/office/drawing/2014/main" id="{CBE01AFD-A812-8A66-7006-4B642E9ABB89}"/>
              </a:ext>
            </a:extLst>
          </p:cNvPr>
          <p:cNvSpPr>
            <a:spLocks noGrp="1"/>
          </p:cNvSpPr>
          <p:nvPr>
            <p:ph type="sldNum" sz="quarter" idx="10"/>
          </p:nvPr>
        </p:nvSpPr>
        <p:spPr/>
        <p:txBody>
          <a:bodyPr/>
          <a:lstStyle/>
          <a:p>
            <a:fld id="{64EB2DB3-A5DC-4BC2-A05A-23509E293FB0}" type="slidenum">
              <a:rPr lang="en-US" altLang="en-US" smtClean="0"/>
              <a:pPr/>
              <a:t>25</a:t>
            </a:fld>
            <a:endParaRPr lang="en-US" altLang="en-US"/>
          </a:p>
        </p:txBody>
      </p:sp>
      <p:pic>
        <p:nvPicPr>
          <p:cNvPr id="1026" name="Picture 2" descr="Activities - Keep Active">
            <a:extLst>
              <a:ext uri="{FF2B5EF4-FFF2-40B4-BE49-F238E27FC236}">
                <a16:creationId xmlns:a16="http://schemas.microsoft.com/office/drawing/2014/main" id="{D5A34ED9-B039-A93F-4ECE-98740C5BBE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37D3D19-5FDE-4557-9E8C-4CB40E627BB2}"/>
              </a:ext>
            </a:extLst>
          </p:cNvPr>
          <p:cNvPicPr>
            <a:picLocks noChangeAspect="1"/>
          </p:cNvPicPr>
          <p:nvPr/>
        </p:nvPicPr>
        <p:blipFill>
          <a:blip r:embed="rId4"/>
          <a:stretch>
            <a:fillRect/>
          </a:stretch>
        </p:blipFill>
        <p:spPr>
          <a:xfrm>
            <a:off x="1848016" y="2026590"/>
            <a:ext cx="9101008" cy="436188"/>
          </a:xfrm>
          <a:prstGeom prst="rect">
            <a:avLst/>
          </a:prstGeom>
        </p:spPr>
      </p:pic>
      <p:sp>
        <p:nvSpPr>
          <p:cNvPr id="14" name="TextBox 13">
            <a:extLst>
              <a:ext uri="{FF2B5EF4-FFF2-40B4-BE49-F238E27FC236}">
                <a16:creationId xmlns:a16="http://schemas.microsoft.com/office/drawing/2014/main" id="{E90E904F-954B-002A-CE7C-5A0B629D51C7}"/>
              </a:ext>
            </a:extLst>
          </p:cNvPr>
          <p:cNvSpPr txBox="1"/>
          <p:nvPr/>
        </p:nvSpPr>
        <p:spPr>
          <a:xfrm>
            <a:off x="1877044" y="5708789"/>
            <a:ext cx="8345714" cy="646331"/>
          </a:xfrm>
          <a:prstGeom prst="rect">
            <a:avLst/>
          </a:prstGeom>
          <a:noFill/>
        </p:spPr>
        <p:txBody>
          <a:bodyPr wrap="square" rtlCol="0">
            <a:spAutoFit/>
          </a:bodyPr>
          <a:lstStyle/>
          <a:p>
            <a:r>
              <a:rPr lang="en-US" dirty="0"/>
              <a:t>Jump online to </a:t>
            </a:r>
            <a:r>
              <a:rPr lang="en-US" dirty="0">
                <a:hlinkClick r:id="rId5"/>
              </a:rPr>
              <a:t>https://medicalterminologyblog.com/medical-terminology-quizzes/</a:t>
            </a:r>
            <a:endParaRPr lang="en-US" dirty="0"/>
          </a:p>
          <a:p>
            <a:r>
              <a:rPr lang="en-US" dirty="0"/>
              <a:t> to continue learning your medical terminology. </a:t>
            </a:r>
            <a:endParaRPr lang="en-AU" dirty="0"/>
          </a:p>
        </p:txBody>
      </p:sp>
      <p:pic>
        <p:nvPicPr>
          <p:cNvPr id="15" name="Picture 2" descr="return&quot; Icon - Download for free – Iconduck">
            <a:hlinkClick r:id="rId6" action="ppaction://hlinksldjump"/>
            <a:extLst>
              <a:ext uri="{FF2B5EF4-FFF2-40B4-BE49-F238E27FC236}">
                <a16:creationId xmlns:a16="http://schemas.microsoft.com/office/drawing/2014/main" id="{80A28235-3BEC-7D1D-C529-73A0671E83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F941C32-C710-4C2F-5DC8-4ED1D02B8241}"/>
              </a:ext>
            </a:extLst>
          </p:cNvPr>
          <p:cNvPicPr>
            <a:picLocks noChangeAspect="1"/>
          </p:cNvPicPr>
          <p:nvPr/>
        </p:nvPicPr>
        <p:blipFill>
          <a:blip r:embed="rId8"/>
          <a:stretch>
            <a:fillRect/>
          </a:stretch>
        </p:blipFill>
        <p:spPr>
          <a:xfrm>
            <a:off x="1877044" y="2478885"/>
            <a:ext cx="9101007" cy="3108024"/>
          </a:xfrm>
          <a:prstGeom prst="rect">
            <a:avLst/>
          </a:prstGeom>
        </p:spPr>
      </p:pic>
      <p:pic>
        <p:nvPicPr>
          <p:cNvPr id="18" name="Picture 17">
            <a:extLst>
              <a:ext uri="{FF2B5EF4-FFF2-40B4-BE49-F238E27FC236}">
                <a16:creationId xmlns:a16="http://schemas.microsoft.com/office/drawing/2014/main" id="{CCDF90BC-5DD3-FA74-4811-F9BCE2CCF716}"/>
              </a:ext>
            </a:extLst>
          </p:cNvPr>
          <p:cNvPicPr>
            <a:picLocks noChangeAspect="1"/>
          </p:cNvPicPr>
          <p:nvPr/>
        </p:nvPicPr>
        <p:blipFill>
          <a:blip r:embed="rId9"/>
          <a:stretch>
            <a:fillRect/>
          </a:stretch>
        </p:blipFill>
        <p:spPr>
          <a:xfrm>
            <a:off x="5288066" y="2599172"/>
            <a:ext cx="2143248" cy="303685"/>
          </a:xfrm>
          <a:prstGeom prst="rect">
            <a:avLst/>
          </a:prstGeom>
        </p:spPr>
      </p:pic>
      <p:pic>
        <p:nvPicPr>
          <p:cNvPr id="19" name="Picture 18">
            <a:extLst>
              <a:ext uri="{FF2B5EF4-FFF2-40B4-BE49-F238E27FC236}">
                <a16:creationId xmlns:a16="http://schemas.microsoft.com/office/drawing/2014/main" id="{E1F6FD7F-C25D-0B10-9857-AF2576551B63}"/>
              </a:ext>
            </a:extLst>
          </p:cNvPr>
          <p:cNvPicPr>
            <a:picLocks noChangeAspect="1"/>
          </p:cNvPicPr>
          <p:nvPr/>
        </p:nvPicPr>
        <p:blipFill>
          <a:blip r:embed="rId9"/>
          <a:stretch>
            <a:fillRect/>
          </a:stretch>
        </p:blipFill>
        <p:spPr>
          <a:xfrm>
            <a:off x="8299780" y="2599171"/>
            <a:ext cx="2143248" cy="303685"/>
          </a:xfrm>
          <a:prstGeom prst="rect">
            <a:avLst/>
          </a:prstGeom>
        </p:spPr>
      </p:pic>
      <p:pic>
        <p:nvPicPr>
          <p:cNvPr id="20" name="Picture 19">
            <a:extLst>
              <a:ext uri="{FF2B5EF4-FFF2-40B4-BE49-F238E27FC236}">
                <a16:creationId xmlns:a16="http://schemas.microsoft.com/office/drawing/2014/main" id="{D5D66E31-E714-6257-7D60-8566EDA4FA72}"/>
              </a:ext>
            </a:extLst>
          </p:cNvPr>
          <p:cNvPicPr>
            <a:picLocks noChangeAspect="1"/>
          </p:cNvPicPr>
          <p:nvPr/>
        </p:nvPicPr>
        <p:blipFill>
          <a:blip r:embed="rId9"/>
          <a:stretch>
            <a:fillRect/>
          </a:stretch>
        </p:blipFill>
        <p:spPr>
          <a:xfrm>
            <a:off x="5260274" y="3044217"/>
            <a:ext cx="2143248" cy="303685"/>
          </a:xfrm>
          <a:prstGeom prst="rect">
            <a:avLst/>
          </a:prstGeom>
        </p:spPr>
      </p:pic>
      <p:pic>
        <p:nvPicPr>
          <p:cNvPr id="21" name="Picture 20">
            <a:extLst>
              <a:ext uri="{FF2B5EF4-FFF2-40B4-BE49-F238E27FC236}">
                <a16:creationId xmlns:a16="http://schemas.microsoft.com/office/drawing/2014/main" id="{467007CA-BB61-0C03-CBB5-109912BF44CE}"/>
              </a:ext>
            </a:extLst>
          </p:cNvPr>
          <p:cNvPicPr>
            <a:picLocks noChangeAspect="1"/>
          </p:cNvPicPr>
          <p:nvPr/>
        </p:nvPicPr>
        <p:blipFill>
          <a:blip r:embed="rId9"/>
          <a:stretch>
            <a:fillRect/>
          </a:stretch>
        </p:blipFill>
        <p:spPr>
          <a:xfrm>
            <a:off x="8215250" y="3040401"/>
            <a:ext cx="2143248" cy="303685"/>
          </a:xfrm>
          <a:prstGeom prst="rect">
            <a:avLst/>
          </a:prstGeom>
        </p:spPr>
      </p:pic>
      <p:pic>
        <p:nvPicPr>
          <p:cNvPr id="22" name="Picture 21">
            <a:extLst>
              <a:ext uri="{FF2B5EF4-FFF2-40B4-BE49-F238E27FC236}">
                <a16:creationId xmlns:a16="http://schemas.microsoft.com/office/drawing/2014/main" id="{3BDF9FE6-5F92-A065-8CCC-4D4532D06908}"/>
              </a:ext>
            </a:extLst>
          </p:cNvPr>
          <p:cNvPicPr>
            <a:picLocks noChangeAspect="1"/>
          </p:cNvPicPr>
          <p:nvPr/>
        </p:nvPicPr>
        <p:blipFill>
          <a:blip r:embed="rId9"/>
          <a:stretch>
            <a:fillRect/>
          </a:stretch>
        </p:blipFill>
        <p:spPr>
          <a:xfrm>
            <a:off x="5259038" y="3451195"/>
            <a:ext cx="2143248" cy="303685"/>
          </a:xfrm>
          <a:prstGeom prst="rect">
            <a:avLst/>
          </a:prstGeom>
        </p:spPr>
      </p:pic>
      <p:pic>
        <p:nvPicPr>
          <p:cNvPr id="23" name="Picture 22">
            <a:extLst>
              <a:ext uri="{FF2B5EF4-FFF2-40B4-BE49-F238E27FC236}">
                <a16:creationId xmlns:a16="http://schemas.microsoft.com/office/drawing/2014/main" id="{A1EA4E90-FDD7-93C9-F545-418EDE49A123}"/>
              </a:ext>
            </a:extLst>
          </p:cNvPr>
          <p:cNvPicPr>
            <a:picLocks noChangeAspect="1"/>
          </p:cNvPicPr>
          <p:nvPr/>
        </p:nvPicPr>
        <p:blipFill>
          <a:blip r:embed="rId9"/>
          <a:stretch>
            <a:fillRect/>
          </a:stretch>
        </p:blipFill>
        <p:spPr>
          <a:xfrm>
            <a:off x="8248071" y="3451194"/>
            <a:ext cx="2143248" cy="303685"/>
          </a:xfrm>
          <a:prstGeom prst="rect">
            <a:avLst/>
          </a:prstGeom>
        </p:spPr>
      </p:pic>
      <p:pic>
        <p:nvPicPr>
          <p:cNvPr id="24" name="Picture 23">
            <a:extLst>
              <a:ext uri="{FF2B5EF4-FFF2-40B4-BE49-F238E27FC236}">
                <a16:creationId xmlns:a16="http://schemas.microsoft.com/office/drawing/2014/main" id="{35EE4174-C11A-40E9-85BD-D0F82099D56C}"/>
              </a:ext>
            </a:extLst>
          </p:cNvPr>
          <p:cNvPicPr>
            <a:picLocks noChangeAspect="1"/>
          </p:cNvPicPr>
          <p:nvPr/>
        </p:nvPicPr>
        <p:blipFill>
          <a:blip r:embed="rId9"/>
          <a:stretch>
            <a:fillRect/>
          </a:stretch>
        </p:blipFill>
        <p:spPr>
          <a:xfrm>
            <a:off x="5326896" y="3870518"/>
            <a:ext cx="2143248" cy="303685"/>
          </a:xfrm>
          <a:prstGeom prst="rect">
            <a:avLst/>
          </a:prstGeom>
        </p:spPr>
      </p:pic>
      <p:pic>
        <p:nvPicPr>
          <p:cNvPr id="25" name="Picture 24">
            <a:extLst>
              <a:ext uri="{FF2B5EF4-FFF2-40B4-BE49-F238E27FC236}">
                <a16:creationId xmlns:a16="http://schemas.microsoft.com/office/drawing/2014/main" id="{8B3BE359-3500-F47A-4C30-A6A5B56622D2}"/>
              </a:ext>
            </a:extLst>
          </p:cNvPr>
          <p:cNvPicPr>
            <a:picLocks noChangeAspect="1"/>
          </p:cNvPicPr>
          <p:nvPr/>
        </p:nvPicPr>
        <p:blipFill>
          <a:blip r:embed="rId9"/>
          <a:stretch>
            <a:fillRect/>
          </a:stretch>
        </p:blipFill>
        <p:spPr>
          <a:xfrm>
            <a:off x="8270752" y="3872813"/>
            <a:ext cx="2143248" cy="303685"/>
          </a:xfrm>
          <a:prstGeom prst="rect">
            <a:avLst/>
          </a:prstGeom>
        </p:spPr>
      </p:pic>
      <p:pic>
        <p:nvPicPr>
          <p:cNvPr id="26" name="Picture 25">
            <a:extLst>
              <a:ext uri="{FF2B5EF4-FFF2-40B4-BE49-F238E27FC236}">
                <a16:creationId xmlns:a16="http://schemas.microsoft.com/office/drawing/2014/main" id="{3C40937D-6A01-622A-92EE-EE9886697A96}"/>
              </a:ext>
            </a:extLst>
          </p:cNvPr>
          <p:cNvPicPr>
            <a:picLocks noChangeAspect="1"/>
          </p:cNvPicPr>
          <p:nvPr/>
        </p:nvPicPr>
        <p:blipFill>
          <a:blip r:embed="rId9"/>
          <a:stretch>
            <a:fillRect/>
          </a:stretch>
        </p:blipFill>
        <p:spPr>
          <a:xfrm>
            <a:off x="5259038" y="4292010"/>
            <a:ext cx="2143248" cy="303685"/>
          </a:xfrm>
          <a:prstGeom prst="rect">
            <a:avLst/>
          </a:prstGeom>
        </p:spPr>
      </p:pic>
      <p:pic>
        <p:nvPicPr>
          <p:cNvPr id="27" name="Picture 26">
            <a:extLst>
              <a:ext uri="{FF2B5EF4-FFF2-40B4-BE49-F238E27FC236}">
                <a16:creationId xmlns:a16="http://schemas.microsoft.com/office/drawing/2014/main" id="{FE913605-2E8D-4A55-6AC0-3BE26790BEC4}"/>
              </a:ext>
            </a:extLst>
          </p:cNvPr>
          <p:cNvPicPr>
            <a:picLocks noChangeAspect="1"/>
          </p:cNvPicPr>
          <p:nvPr/>
        </p:nvPicPr>
        <p:blipFill>
          <a:blip r:embed="rId9"/>
          <a:stretch>
            <a:fillRect/>
          </a:stretch>
        </p:blipFill>
        <p:spPr>
          <a:xfrm>
            <a:off x="8285266" y="4289656"/>
            <a:ext cx="2143248" cy="303685"/>
          </a:xfrm>
          <a:prstGeom prst="rect">
            <a:avLst/>
          </a:prstGeom>
        </p:spPr>
      </p:pic>
      <p:pic>
        <p:nvPicPr>
          <p:cNvPr id="28" name="Picture 27">
            <a:extLst>
              <a:ext uri="{FF2B5EF4-FFF2-40B4-BE49-F238E27FC236}">
                <a16:creationId xmlns:a16="http://schemas.microsoft.com/office/drawing/2014/main" id="{29752316-5A8E-8422-05E3-EFF085C9739B}"/>
              </a:ext>
            </a:extLst>
          </p:cNvPr>
          <p:cNvPicPr>
            <a:picLocks noChangeAspect="1"/>
          </p:cNvPicPr>
          <p:nvPr/>
        </p:nvPicPr>
        <p:blipFill>
          <a:blip r:embed="rId9"/>
          <a:stretch>
            <a:fillRect/>
          </a:stretch>
        </p:blipFill>
        <p:spPr>
          <a:xfrm>
            <a:off x="5259038" y="4711333"/>
            <a:ext cx="2143248" cy="303685"/>
          </a:xfrm>
          <a:prstGeom prst="rect">
            <a:avLst/>
          </a:prstGeom>
        </p:spPr>
      </p:pic>
      <p:pic>
        <p:nvPicPr>
          <p:cNvPr id="29" name="Picture 28">
            <a:extLst>
              <a:ext uri="{FF2B5EF4-FFF2-40B4-BE49-F238E27FC236}">
                <a16:creationId xmlns:a16="http://schemas.microsoft.com/office/drawing/2014/main" id="{BFFF066E-D683-2CA1-6C0E-3326516704CF}"/>
              </a:ext>
            </a:extLst>
          </p:cNvPr>
          <p:cNvPicPr>
            <a:picLocks noChangeAspect="1"/>
          </p:cNvPicPr>
          <p:nvPr/>
        </p:nvPicPr>
        <p:blipFill>
          <a:blip r:embed="rId9"/>
          <a:stretch>
            <a:fillRect/>
          </a:stretch>
        </p:blipFill>
        <p:spPr>
          <a:xfrm>
            <a:off x="8270752" y="4715160"/>
            <a:ext cx="2143248" cy="303685"/>
          </a:xfrm>
          <a:prstGeom prst="rect">
            <a:avLst/>
          </a:prstGeom>
        </p:spPr>
      </p:pic>
      <p:pic>
        <p:nvPicPr>
          <p:cNvPr id="30" name="Picture 29">
            <a:extLst>
              <a:ext uri="{FF2B5EF4-FFF2-40B4-BE49-F238E27FC236}">
                <a16:creationId xmlns:a16="http://schemas.microsoft.com/office/drawing/2014/main" id="{708D7CA7-F459-5DD0-6CBA-0B96A6BAF1FF}"/>
              </a:ext>
            </a:extLst>
          </p:cNvPr>
          <p:cNvPicPr>
            <a:picLocks noChangeAspect="1"/>
          </p:cNvPicPr>
          <p:nvPr/>
        </p:nvPicPr>
        <p:blipFill>
          <a:blip r:embed="rId9"/>
          <a:stretch>
            <a:fillRect/>
          </a:stretch>
        </p:blipFill>
        <p:spPr>
          <a:xfrm>
            <a:off x="5259038" y="5126584"/>
            <a:ext cx="2143248" cy="303685"/>
          </a:xfrm>
          <a:prstGeom prst="rect">
            <a:avLst/>
          </a:prstGeom>
        </p:spPr>
      </p:pic>
      <p:pic>
        <p:nvPicPr>
          <p:cNvPr id="31" name="Picture 30">
            <a:extLst>
              <a:ext uri="{FF2B5EF4-FFF2-40B4-BE49-F238E27FC236}">
                <a16:creationId xmlns:a16="http://schemas.microsoft.com/office/drawing/2014/main" id="{B1E47163-727D-D4DE-9F76-C068250EF02D}"/>
              </a:ext>
            </a:extLst>
          </p:cNvPr>
          <p:cNvPicPr>
            <a:picLocks noChangeAspect="1"/>
          </p:cNvPicPr>
          <p:nvPr/>
        </p:nvPicPr>
        <p:blipFill>
          <a:blip r:embed="rId9"/>
          <a:stretch>
            <a:fillRect/>
          </a:stretch>
        </p:blipFill>
        <p:spPr>
          <a:xfrm>
            <a:off x="8242961" y="5137076"/>
            <a:ext cx="2143248" cy="303685"/>
          </a:xfrm>
          <a:prstGeom prst="rect">
            <a:avLst/>
          </a:prstGeom>
        </p:spPr>
      </p:pic>
    </p:spTree>
    <p:extLst>
      <p:ext uri="{BB962C8B-B14F-4D97-AF65-F5344CB8AC3E}">
        <p14:creationId xmlns:p14="http://schemas.microsoft.com/office/powerpoint/2010/main" val="312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E3D5-984B-6EEE-4696-929A0E28C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03003-C91B-EE44-DDEF-BA873C4873A2}"/>
              </a:ext>
            </a:extLst>
          </p:cNvPr>
          <p:cNvSpPr>
            <a:spLocks noGrp="1"/>
          </p:cNvSpPr>
          <p:nvPr>
            <p:ph type="title"/>
          </p:nvPr>
        </p:nvSpPr>
        <p:spPr>
          <a:xfrm>
            <a:off x="2402114" y="480050"/>
            <a:ext cx="8839200" cy="868362"/>
          </a:xfrm>
        </p:spPr>
        <p:txBody>
          <a:bodyPr/>
          <a:lstStyle/>
          <a:p>
            <a:r>
              <a:rPr lang="en-AU" dirty="0"/>
              <a:t>2. Quiz - Suffix</a:t>
            </a:r>
          </a:p>
        </p:txBody>
      </p:sp>
      <p:sp>
        <p:nvSpPr>
          <p:cNvPr id="4" name="Slide Number Placeholder 3">
            <a:extLst>
              <a:ext uri="{FF2B5EF4-FFF2-40B4-BE49-F238E27FC236}">
                <a16:creationId xmlns:a16="http://schemas.microsoft.com/office/drawing/2014/main" id="{E73CF84F-CEB8-E61D-3E04-99358E7C113C}"/>
              </a:ext>
            </a:extLst>
          </p:cNvPr>
          <p:cNvSpPr>
            <a:spLocks noGrp="1"/>
          </p:cNvSpPr>
          <p:nvPr>
            <p:ph type="sldNum" sz="quarter" idx="10"/>
          </p:nvPr>
        </p:nvSpPr>
        <p:spPr/>
        <p:txBody>
          <a:bodyPr/>
          <a:lstStyle/>
          <a:p>
            <a:fld id="{64EB2DB3-A5DC-4BC2-A05A-23509E293FB0}" type="slidenum">
              <a:rPr lang="en-US" altLang="en-US" smtClean="0"/>
              <a:pPr/>
              <a:t>26</a:t>
            </a:fld>
            <a:endParaRPr lang="en-US" altLang="en-US"/>
          </a:p>
        </p:txBody>
      </p:sp>
      <p:pic>
        <p:nvPicPr>
          <p:cNvPr id="1026" name="Picture 2" descr="Activities - Keep Active">
            <a:extLst>
              <a:ext uri="{FF2B5EF4-FFF2-40B4-BE49-F238E27FC236}">
                <a16:creationId xmlns:a16="http://schemas.microsoft.com/office/drawing/2014/main" id="{51C571B2-F0D1-D01F-00EF-6F31C2E745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CF1F95-7C97-2E01-2058-FE65CD58DAB2}"/>
              </a:ext>
            </a:extLst>
          </p:cNvPr>
          <p:cNvSpPr txBox="1"/>
          <p:nvPr/>
        </p:nvSpPr>
        <p:spPr>
          <a:xfrm>
            <a:off x="6401940" y="1861203"/>
            <a:ext cx="5225143" cy="4524315"/>
          </a:xfrm>
          <a:prstGeom prst="rect">
            <a:avLst/>
          </a:prstGeom>
          <a:noFill/>
        </p:spPr>
        <p:txBody>
          <a:bodyPr wrap="square" rtlCol="0">
            <a:spAutoFit/>
          </a:bodyPr>
          <a:lstStyle/>
          <a:p>
            <a:r>
              <a:rPr lang="en-US" b="1" dirty="0">
                <a:solidFill>
                  <a:srgbClr val="0070C0"/>
                </a:solidFill>
              </a:rPr>
              <a:t>4. </a:t>
            </a:r>
            <a:r>
              <a:rPr lang="en-US" dirty="0">
                <a:solidFill>
                  <a:schemeClr val="tx2"/>
                </a:solidFill>
              </a:rPr>
              <a:t>The word root “</a:t>
            </a:r>
            <a:r>
              <a:rPr lang="en-US" dirty="0" err="1">
                <a:solidFill>
                  <a:schemeClr val="tx2"/>
                </a:solidFill>
              </a:rPr>
              <a:t>ocul</a:t>
            </a:r>
            <a:r>
              <a:rPr lang="en-US" dirty="0">
                <a:solidFill>
                  <a:schemeClr val="tx2"/>
                </a:solidFill>
              </a:rPr>
              <a:t>” means:</a:t>
            </a:r>
          </a:p>
          <a:p>
            <a:r>
              <a:rPr lang="en-US" dirty="0">
                <a:solidFill>
                  <a:schemeClr val="tx2"/>
                </a:solidFill>
              </a:rPr>
              <a:t>a) </a:t>
            </a:r>
            <a:r>
              <a:rPr lang="en-US" dirty="0" err="1">
                <a:solidFill>
                  <a:schemeClr val="tx2"/>
                </a:solidFill>
              </a:rPr>
              <a:t>oesophagus</a:t>
            </a:r>
            <a:r>
              <a:rPr lang="en-US" dirty="0">
                <a:solidFill>
                  <a:schemeClr val="tx2"/>
                </a:solidFill>
              </a:rPr>
              <a:t> </a:t>
            </a:r>
          </a:p>
          <a:p>
            <a:r>
              <a:rPr lang="en-US" dirty="0">
                <a:solidFill>
                  <a:schemeClr val="tx2"/>
                </a:solidFill>
              </a:rPr>
              <a:t>b) ear.</a:t>
            </a:r>
          </a:p>
          <a:p>
            <a:r>
              <a:rPr lang="en-US" dirty="0">
                <a:solidFill>
                  <a:schemeClr val="tx2"/>
                </a:solidFill>
              </a:rPr>
              <a:t>c) eye.</a:t>
            </a:r>
          </a:p>
          <a:p>
            <a:r>
              <a:rPr lang="en-US" dirty="0">
                <a:solidFill>
                  <a:schemeClr val="tx2"/>
                </a:solidFill>
              </a:rPr>
              <a:t>d) Intestine</a:t>
            </a:r>
          </a:p>
          <a:p>
            <a:r>
              <a:rPr lang="en-US" b="1" dirty="0">
                <a:solidFill>
                  <a:srgbClr val="0070C0"/>
                </a:solidFill>
              </a:rPr>
              <a:t>5. </a:t>
            </a:r>
            <a:r>
              <a:rPr lang="en-US" dirty="0">
                <a:solidFill>
                  <a:schemeClr val="tx2"/>
                </a:solidFill>
              </a:rPr>
              <a:t>The word root that means blood vessel is “</a:t>
            </a:r>
            <a:r>
              <a:rPr lang="en-US" dirty="0" err="1">
                <a:solidFill>
                  <a:schemeClr val="tx2"/>
                </a:solidFill>
              </a:rPr>
              <a:t>arteri</a:t>
            </a:r>
            <a:r>
              <a:rPr lang="en-US" dirty="0">
                <a:solidFill>
                  <a:schemeClr val="tx2"/>
                </a:solidFill>
              </a:rPr>
              <a:t>.” Hardening of the arteries is:</a:t>
            </a:r>
          </a:p>
          <a:p>
            <a:r>
              <a:rPr lang="en-US" dirty="0">
                <a:solidFill>
                  <a:schemeClr val="tx2"/>
                </a:solidFill>
              </a:rPr>
              <a:t>a) arteriosclerosis</a:t>
            </a:r>
          </a:p>
          <a:p>
            <a:r>
              <a:rPr lang="en-US" dirty="0">
                <a:solidFill>
                  <a:schemeClr val="tx2"/>
                </a:solidFill>
              </a:rPr>
              <a:t>b) </a:t>
            </a:r>
            <a:r>
              <a:rPr lang="en-US" dirty="0" err="1">
                <a:solidFill>
                  <a:schemeClr val="tx2"/>
                </a:solidFill>
              </a:rPr>
              <a:t>arterioalgia</a:t>
            </a:r>
            <a:r>
              <a:rPr lang="en-US" dirty="0">
                <a:solidFill>
                  <a:schemeClr val="tx2"/>
                </a:solidFill>
              </a:rPr>
              <a:t>.</a:t>
            </a:r>
          </a:p>
          <a:p>
            <a:r>
              <a:rPr lang="en-US" dirty="0">
                <a:solidFill>
                  <a:schemeClr val="tx2"/>
                </a:solidFill>
              </a:rPr>
              <a:t>c) </a:t>
            </a:r>
            <a:r>
              <a:rPr lang="en-US" dirty="0" err="1">
                <a:solidFill>
                  <a:schemeClr val="tx2"/>
                </a:solidFill>
              </a:rPr>
              <a:t>arterioitis</a:t>
            </a:r>
            <a:r>
              <a:rPr lang="en-US" dirty="0">
                <a:solidFill>
                  <a:schemeClr val="tx2"/>
                </a:solidFill>
              </a:rPr>
              <a:t>.</a:t>
            </a:r>
          </a:p>
          <a:p>
            <a:r>
              <a:rPr lang="en-US" dirty="0">
                <a:solidFill>
                  <a:schemeClr val="tx2"/>
                </a:solidFill>
              </a:rPr>
              <a:t>d) arteriopathy.</a:t>
            </a:r>
          </a:p>
          <a:p>
            <a:r>
              <a:rPr lang="en-US" b="1" dirty="0">
                <a:solidFill>
                  <a:srgbClr val="0070C0"/>
                </a:solidFill>
              </a:rPr>
              <a:t>6. </a:t>
            </a:r>
            <a:r>
              <a:rPr lang="en-US" dirty="0">
                <a:solidFill>
                  <a:schemeClr val="tx2"/>
                </a:solidFill>
              </a:rPr>
              <a:t>The word root that means chest is “</a:t>
            </a:r>
            <a:r>
              <a:rPr lang="en-US" dirty="0" err="1">
                <a:solidFill>
                  <a:schemeClr val="tx2"/>
                </a:solidFill>
              </a:rPr>
              <a:t>thora</a:t>
            </a:r>
            <a:r>
              <a:rPr lang="en-US" dirty="0">
                <a:solidFill>
                  <a:schemeClr val="tx2"/>
                </a:solidFill>
              </a:rPr>
              <a:t>-.” A surgical puncture into the chest is:</a:t>
            </a:r>
          </a:p>
          <a:p>
            <a:r>
              <a:rPr lang="en-US" dirty="0">
                <a:solidFill>
                  <a:schemeClr val="tx2"/>
                </a:solidFill>
              </a:rPr>
              <a:t>a)t </a:t>
            </a:r>
            <a:r>
              <a:rPr lang="en-US" dirty="0" err="1">
                <a:solidFill>
                  <a:schemeClr val="tx2"/>
                </a:solidFill>
              </a:rPr>
              <a:t>horamalacia</a:t>
            </a:r>
            <a:r>
              <a:rPr lang="en-US" dirty="0">
                <a:solidFill>
                  <a:schemeClr val="tx2"/>
                </a:solidFill>
              </a:rPr>
              <a:t>.</a:t>
            </a:r>
          </a:p>
          <a:p>
            <a:r>
              <a:rPr lang="en-US" dirty="0">
                <a:solidFill>
                  <a:schemeClr val="tx2"/>
                </a:solidFill>
              </a:rPr>
              <a:t>b) </a:t>
            </a:r>
            <a:r>
              <a:rPr lang="en-US" dirty="0" err="1">
                <a:solidFill>
                  <a:schemeClr val="tx2"/>
                </a:solidFill>
              </a:rPr>
              <a:t>thorascopy</a:t>
            </a:r>
            <a:r>
              <a:rPr lang="en-US" dirty="0">
                <a:solidFill>
                  <a:schemeClr val="tx2"/>
                </a:solidFill>
              </a:rPr>
              <a:t>.</a:t>
            </a:r>
          </a:p>
          <a:p>
            <a:r>
              <a:rPr lang="en-US" dirty="0">
                <a:solidFill>
                  <a:schemeClr val="tx2"/>
                </a:solidFill>
              </a:rPr>
              <a:t>c) thoracentesis.</a:t>
            </a:r>
          </a:p>
        </p:txBody>
      </p:sp>
      <p:sp>
        <p:nvSpPr>
          <p:cNvPr id="10" name="TextBox 9">
            <a:extLst>
              <a:ext uri="{FF2B5EF4-FFF2-40B4-BE49-F238E27FC236}">
                <a16:creationId xmlns:a16="http://schemas.microsoft.com/office/drawing/2014/main" id="{9B793791-A550-0F97-58E3-44C3C536B60C}"/>
              </a:ext>
            </a:extLst>
          </p:cNvPr>
          <p:cNvSpPr txBox="1"/>
          <p:nvPr/>
        </p:nvSpPr>
        <p:spPr>
          <a:xfrm>
            <a:off x="440407" y="1779687"/>
            <a:ext cx="5349654" cy="5078313"/>
          </a:xfrm>
          <a:prstGeom prst="rect">
            <a:avLst/>
          </a:prstGeom>
          <a:noFill/>
        </p:spPr>
        <p:txBody>
          <a:bodyPr wrap="square" rtlCol="0">
            <a:spAutoFit/>
          </a:bodyPr>
          <a:lstStyle/>
          <a:p>
            <a:r>
              <a:rPr lang="en-US" b="1" dirty="0">
                <a:solidFill>
                  <a:srgbClr val="0070C0"/>
                </a:solidFill>
              </a:rPr>
              <a:t>1. </a:t>
            </a:r>
            <a:r>
              <a:rPr lang="en-US" dirty="0">
                <a:solidFill>
                  <a:schemeClr val="tx2"/>
                </a:solidFill>
              </a:rPr>
              <a:t>The word root for stomach is “</a:t>
            </a:r>
            <a:r>
              <a:rPr lang="en-US" dirty="0" err="1">
                <a:solidFill>
                  <a:schemeClr val="tx2"/>
                </a:solidFill>
              </a:rPr>
              <a:t>gastr</a:t>
            </a:r>
            <a:r>
              <a:rPr lang="en-US" dirty="0">
                <a:solidFill>
                  <a:schemeClr val="tx2"/>
                </a:solidFill>
              </a:rPr>
              <a:t>-.” Inflammation of the stomach is:</a:t>
            </a:r>
          </a:p>
          <a:p>
            <a:r>
              <a:rPr lang="en-US" dirty="0">
                <a:solidFill>
                  <a:schemeClr val="tx2"/>
                </a:solidFill>
              </a:rPr>
              <a:t>a) gastroscopy.</a:t>
            </a:r>
          </a:p>
          <a:p>
            <a:r>
              <a:rPr lang="en-US" dirty="0">
                <a:solidFill>
                  <a:schemeClr val="tx2"/>
                </a:solidFill>
              </a:rPr>
              <a:t>b) gastropathy.</a:t>
            </a:r>
          </a:p>
          <a:p>
            <a:r>
              <a:rPr lang="en-US" dirty="0">
                <a:solidFill>
                  <a:schemeClr val="tx2"/>
                </a:solidFill>
              </a:rPr>
              <a:t>c) gastritis.</a:t>
            </a:r>
          </a:p>
          <a:p>
            <a:r>
              <a:rPr lang="en-US" dirty="0">
                <a:solidFill>
                  <a:schemeClr val="tx2"/>
                </a:solidFill>
              </a:rPr>
              <a:t>d) gastrectomy.</a:t>
            </a:r>
          </a:p>
          <a:p>
            <a:r>
              <a:rPr lang="en-US" b="1" dirty="0">
                <a:solidFill>
                  <a:srgbClr val="0070C0"/>
                </a:solidFill>
              </a:rPr>
              <a:t>2. </a:t>
            </a:r>
            <a:r>
              <a:rPr lang="en-US" dirty="0">
                <a:solidFill>
                  <a:schemeClr val="tx2"/>
                </a:solidFill>
              </a:rPr>
              <a:t>The word root for bone is “</a:t>
            </a:r>
            <a:r>
              <a:rPr lang="en-US" dirty="0" err="1">
                <a:solidFill>
                  <a:schemeClr val="tx2"/>
                </a:solidFill>
              </a:rPr>
              <a:t>oste</a:t>
            </a:r>
            <a:r>
              <a:rPr lang="en-US" dirty="0">
                <a:solidFill>
                  <a:schemeClr val="tx2"/>
                </a:solidFill>
              </a:rPr>
              <a:t>-.” An instrument that cuts bone is an:</a:t>
            </a:r>
          </a:p>
          <a:p>
            <a:r>
              <a:rPr lang="en-US" dirty="0">
                <a:solidFill>
                  <a:schemeClr val="tx2"/>
                </a:solidFill>
              </a:rPr>
              <a:t>a) </a:t>
            </a:r>
            <a:r>
              <a:rPr lang="en-US" dirty="0" err="1">
                <a:solidFill>
                  <a:schemeClr val="tx2"/>
                </a:solidFill>
              </a:rPr>
              <a:t>osteoscope</a:t>
            </a:r>
            <a:r>
              <a:rPr lang="en-US" dirty="0">
                <a:solidFill>
                  <a:schemeClr val="tx2"/>
                </a:solidFill>
              </a:rPr>
              <a:t>.</a:t>
            </a:r>
          </a:p>
          <a:p>
            <a:r>
              <a:rPr lang="en-US" dirty="0">
                <a:solidFill>
                  <a:schemeClr val="tx2"/>
                </a:solidFill>
              </a:rPr>
              <a:t>b) osteotome.</a:t>
            </a:r>
          </a:p>
          <a:p>
            <a:r>
              <a:rPr lang="en-US" dirty="0">
                <a:solidFill>
                  <a:schemeClr val="tx2"/>
                </a:solidFill>
              </a:rPr>
              <a:t>c) osteoma.</a:t>
            </a:r>
          </a:p>
          <a:p>
            <a:r>
              <a:rPr lang="en-US" dirty="0">
                <a:solidFill>
                  <a:schemeClr val="tx2"/>
                </a:solidFill>
              </a:rPr>
              <a:t>d) </a:t>
            </a:r>
            <a:r>
              <a:rPr lang="en-US" dirty="0" err="1">
                <a:solidFill>
                  <a:schemeClr val="tx2"/>
                </a:solidFill>
              </a:rPr>
              <a:t>osteograph</a:t>
            </a:r>
            <a:r>
              <a:rPr lang="en-US" dirty="0">
                <a:solidFill>
                  <a:schemeClr val="tx2"/>
                </a:solidFill>
              </a:rPr>
              <a:t>.</a:t>
            </a:r>
          </a:p>
          <a:p>
            <a:r>
              <a:rPr lang="en-US" b="1" dirty="0">
                <a:solidFill>
                  <a:srgbClr val="0070C0"/>
                </a:solidFill>
              </a:rPr>
              <a:t>3. </a:t>
            </a:r>
            <a:r>
              <a:rPr lang="en-US" dirty="0">
                <a:solidFill>
                  <a:schemeClr val="tx2"/>
                </a:solidFill>
              </a:rPr>
              <a:t>“</a:t>
            </a:r>
            <a:r>
              <a:rPr lang="en-US" dirty="0" err="1">
                <a:solidFill>
                  <a:schemeClr val="tx2"/>
                </a:solidFill>
              </a:rPr>
              <a:t>Dermat</a:t>
            </a:r>
            <a:r>
              <a:rPr lang="en-US" dirty="0">
                <a:solidFill>
                  <a:schemeClr val="tx2"/>
                </a:solidFill>
              </a:rPr>
              <a:t>-.” is one word root for </a:t>
            </a:r>
            <a:r>
              <a:rPr lang="en-US" dirty="0" err="1">
                <a:solidFill>
                  <a:schemeClr val="tx2"/>
                </a:solidFill>
              </a:rPr>
              <a:t>skin.Inflammation</a:t>
            </a:r>
            <a:r>
              <a:rPr lang="en-US" dirty="0">
                <a:solidFill>
                  <a:schemeClr val="tx2"/>
                </a:solidFill>
              </a:rPr>
              <a:t> of the skin is:</a:t>
            </a:r>
          </a:p>
          <a:p>
            <a:r>
              <a:rPr lang="en-US" dirty="0">
                <a:solidFill>
                  <a:schemeClr val="tx2"/>
                </a:solidFill>
              </a:rPr>
              <a:t>a) </a:t>
            </a:r>
            <a:r>
              <a:rPr lang="en-US" dirty="0" err="1">
                <a:solidFill>
                  <a:schemeClr val="tx2"/>
                </a:solidFill>
              </a:rPr>
              <a:t>dermatemesis</a:t>
            </a:r>
            <a:endParaRPr lang="en-US" dirty="0">
              <a:solidFill>
                <a:schemeClr val="tx2"/>
              </a:solidFill>
            </a:endParaRPr>
          </a:p>
          <a:p>
            <a:r>
              <a:rPr lang="en-US" dirty="0">
                <a:solidFill>
                  <a:schemeClr val="tx2"/>
                </a:solidFill>
              </a:rPr>
              <a:t>b) dermatitis.</a:t>
            </a:r>
          </a:p>
          <a:p>
            <a:r>
              <a:rPr lang="en-US" dirty="0">
                <a:solidFill>
                  <a:schemeClr val="tx2"/>
                </a:solidFill>
              </a:rPr>
              <a:t>c) </a:t>
            </a:r>
            <a:r>
              <a:rPr lang="en-US" dirty="0" err="1">
                <a:solidFill>
                  <a:schemeClr val="tx2"/>
                </a:solidFill>
              </a:rPr>
              <a:t>dermatocele</a:t>
            </a:r>
            <a:r>
              <a:rPr lang="en-US" dirty="0">
                <a:solidFill>
                  <a:schemeClr val="tx2"/>
                </a:solidFill>
              </a:rPr>
              <a:t>.</a:t>
            </a:r>
          </a:p>
          <a:p>
            <a:r>
              <a:rPr lang="en-US" dirty="0">
                <a:solidFill>
                  <a:schemeClr val="tx2"/>
                </a:solidFill>
              </a:rPr>
              <a:t>d) </a:t>
            </a:r>
            <a:r>
              <a:rPr lang="en-US" dirty="0" err="1">
                <a:solidFill>
                  <a:schemeClr val="tx2"/>
                </a:solidFill>
              </a:rPr>
              <a:t>dermatogram</a:t>
            </a:r>
            <a:r>
              <a:rPr lang="en-US" dirty="0">
                <a:solidFill>
                  <a:schemeClr val="tx2"/>
                </a:solidFill>
              </a:rPr>
              <a:t>.</a:t>
            </a:r>
            <a:endParaRPr lang="en-AU" dirty="0">
              <a:solidFill>
                <a:schemeClr val="tx2"/>
              </a:solidFill>
            </a:endParaRPr>
          </a:p>
        </p:txBody>
      </p:sp>
      <p:pic>
        <p:nvPicPr>
          <p:cNvPr id="11" name="Picture 2" descr="return&quot; Icon - Download for free – Iconduck">
            <a:hlinkClick r:id="rId4" action="ppaction://hlinksldjump"/>
            <a:extLst>
              <a:ext uri="{FF2B5EF4-FFF2-40B4-BE49-F238E27FC236}">
                <a16:creationId xmlns:a16="http://schemas.microsoft.com/office/drawing/2014/main" id="{0412F081-1D11-A25B-5E83-204FD2B08E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70FE0AE-278C-C7A5-EE67-1AB70407DF46}"/>
              </a:ext>
            </a:extLst>
          </p:cNvPr>
          <p:cNvSpPr txBox="1"/>
          <p:nvPr/>
        </p:nvSpPr>
        <p:spPr>
          <a:xfrm>
            <a:off x="2975429" y="6269104"/>
            <a:ext cx="2814632" cy="369332"/>
          </a:xfrm>
          <a:prstGeom prst="rect">
            <a:avLst/>
          </a:prstGeom>
          <a:noFill/>
        </p:spPr>
        <p:txBody>
          <a:bodyPr wrap="square" rtlCol="0">
            <a:spAutoFit/>
          </a:bodyPr>
          <a:lstStyle/>
          <a:p>
            <a:r>
              <a:rPr lang="en-US" dirty="0"/>
              <a:t>c, b, b, c, a, c</a:t>
            </a:r>
            <a:endParaRPr lang="en-AU" dirty="0"/>
          </a:p>
        </p:txBody>
      </p:sp>
      <p:pic>
        <p:nvPicPr>
          <p:cNvPr id="6" name="Picture 5">
            <a:extLst>
              <a:ext uri="{FF2B5EF4-FFF2-40B4-BE49-F238E27FC236}">
                <a16:creationId xmlns:a16="http://schemas.microsoft.com/office/drawing/2014/main" id="{9B5E2120-8108-44CE-EE36-1158CFF95359}"/>
              </a:ext>
            </a:extLst>
          </p:cNvPr>
          <p:cNvPicPr>
            <a:picLocks noChangeAspect="1"/>
          </p:cNvPicPr>
          <p:nvPr/>
        </p:nvPicPr>
        <p:blipFill>
          <a:blip r:embed="rId6"/>
          <a:stretch>
            <a:fillRect/>
          </a:stretch>
        </p:blipFill>
        <p:spPr>
          <a:xfrm>
            <a:off x="2668919" y="6274926"/>
            <a:ext cx="2498167" cy="363509"/>
          </a:xfrm>
          <a:prstGeom prst="rect">
            <a:avLst/>
          </a:prstGeom>
        </p:spPr>
      </p:pic>
    </p:spTree>
    <p:extLst>
      <p:ext uri="{BB962C8B-B14F-4D97-AF65-F5344CB8AC3E}">
        <p14:creationId xmlns:p14="http://schemas.microsoft.com/office/powerpoint/2010/main" val="3319430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CA8D7-3D52-DDB0-660F-830C7AEF2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F6339-8F0A-BA24-622E-2ED74958AB99}"/>
              </a:ext>
            </a:extLst>
          </p:cNvPr>
          <p:cNvSpPr>
            <a:spLocks noGrp="1"/>
          </p:cNvSpPr>
          <p:nvPr>
            <p:ph type="title"/>
          </p:nvPr>
        </p:nvSpPr>
        <p:spPr>
          <a:xfrm>
            <a:off x="2402114" y="480050"/>
            <a:ext cx="8839200" cy="868362"/>
          </a:xfrm>
        </p:spPr>
        <p:txBody>
          <a:bodyPr/>
          <a:lstStyle/>
          <a:p>
            <a:r>
              <a:rPr lang="en-AU" dirty="0"/>
              <a:t>2. Quiz - Suffix</a:t>
            </a:r>
          </a:p>
        </p:txBody>
      </p:sp>
      <p:sp>
        <p:nvSpPr>
          <p:cNvPr id="4" name="Slide Number Placeholder 3">
            <a:extLst>
              <a:ext uri="{FF2B5EF4-FFF2-40B4-BE49-F238E27FC236}">
                <a16:creationId xmlns:a16="http://schemas.microsoft.com/office/drawing/2014/main" id="{1A888C01-8327-0B43-17EE-EB9DF1193BA2}"/>
              </a:ext>
            </a:extLst>
          </p:cNvPr>
          <p:cNvSpPr>
            <a:spLocks noGrp="1"/>
          </p:cNvSpPr>
          <p:nvPr>
            <p:ph type="sldNum" sz="quarter" idx="10"/>
          </p:nvPr>
        </p:nvSpPr>
        <p:spPr/>
        <p:txBody>
          <a:bodyPr/>
          <a:lstStyle/>
          <a:p>
            <a:fld id="{64EB2DB3-A5DC-4BC2-A05A-23509E293FB0}" type="slidenum">
              <a:rPr lang="en-US" altLang="en-US" smtClean="0"/>
              <a:pPr/>
              <a:t>27</a:t>
            </a:fld>
            <a:endParaRPr lang="en-US" altLang="en-US"/>
          </a:p>
        </p:txBody>
      </p:sp>
      <p:pic>
        <p:nvPicPr>
          <p:cNvPr id="1026" name="Picture 2" descr="Activities - Keep Active">
            <a:extLst>
              <a:ext uri="{FF2B5EF4-FFF2-40B4-BE49-F238E27FC236}">
                <a16:creationId xmlns:a16="http://schemas.microsoft.com/office/drawing/2014/main" id="{3F1909E6-5D77-F34F-4A1F-73E3AE4919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E2D391-E91F-29D9-6144-B87F9E92277A}"/>
              </a:ext>
            </a:extLst>
          </p:cNvPr>
          <p:cNvSpPr txBox="1"/>
          <p:nvPr/>
        </p:nvSpPr>
        <p:spPr>
          <a:xfrm>
            <a:off x="6357257" y="1659932"/>
            <a:ext cx="5225143" cy="5078313"/>
          </a:xfrm>
          <a:prstGeom prst="rect">
            <a:avLst/>
          </a:prstGeom>
          <a:noFill/>
        </p:spPr>
        <p:txBody>
          <a:bodyPr wrap="square" rtlCol="0">
            <a:spAutoFit/>
          </a:bodyPr>
          <a:lstStyle/>
          <a:p>
            <a:r>
              <a:rPr lang="en-US" b="1" dirty="0">
                <a:solidFill>
                  <a:srgbClr val="0070C0"/>
                </a:solidFill>
              </a:rPr>
              <a:t>10. </a:t>
            </a:r>
            <a:r>
              <a:rPr lang="en-US" dirty="0">
                <a:solidFill>
                  <a:schemeClr val="tx2"/>
                </a:solidFill>
              </a:rPr>
              <a:t>The word root that means heart is “cardi-.” A test taken to record activity of the heart is a:</a:t>
            </a:r>
          </a:p>
          <a:p>
            <a:r>
              <a:rPr lang="en-US" dirty="0">
                <a:solidFill>
                  <a:schemeClr val="tx2"/>
                </a:solidFill>
              </a:rPr>
              <a:t>a) cardiomegaly</a:t>
            </a:r>
          </a:p>
          <a:p>
            <a:r>
              <a:rPr lang="en-US" dirty="0">
                <a:solidFill>
                  <a:schemeClr val="tx2"/>
                </a:solidFill>
              </a:rPr>
              <a:t>b) cardiogram.</a:t>
            </a:r>
          </a:p>
          <a:p>
            <a:r>
              <a:rPr lang="en-US" dirty="0">
                <a:solidFill>
                  <a:schemeClr val="tx2"/>
                </a:solidFill>
              </a:rPr>
              <a:t>c) carditis.</a:t>
            </a:r>
          </a:p>
          <a:p>
            <a:r>
              <a:rPr lang="en-US" dirty="0">
                <a:solidFill>
                  <a:schemeClr val="tx2"/>
                </a:solidFill>
              </a:rPr>
              <a:t>d) cardiopathy.</a:t>
            </a:r>
          </a:p>
          <a:p>
            <a:r>
              <a:rPr lang="en-US" b="1" dirty="0">
                <a:solidFill>
                  <a:srgbClr val="0070C0"/>
                </a:solidFill>
              </a:rPr>
              <a:t>11. </a:t>
            </a:r>
            <a:r>
              <a:rPr lang="en-US" dirty="0">
                <a:solidFill>
                  <a:schemeClr val="tx2"/>
                </a:solidFill>
              </a:rPr>
              <a:t>The word root for lung is “pneum-” or “</a:t>
            </a:r>
            <a:r>
              <a:rPr lang="en-US" dirty="0" err="1">
                <a:solidFill>
                  <a:schemeClr val="tx2"/>
                </a:solidFill>
              </a:rPr>
              <a:t>pneumon</a:t>
            </a:r>
            <a:r>
              <a:rPr lang="en-US" dirty="0">
                <a:solidFill>
                  <a:schemeClr val="tx2"/>
                </a:solidFill>
              </a:rPr>
              <a:t>-“ Inflammation of the lung is:</a:t>
            </a:r>
          </a:p>
          <a:p>
            <a:r>
              <a:rPr lang="en-US" dirty="0">
                <a:solidFill>
                  <a:schemeClr val="tx2"/>
                </a:solidFill>
              </a:rPr>
              <a:t>a) </a:t>
            </a:r>
            <a:r>
              <a:rPr lang="en-US" dirty="0" err="1">
                <a:solidFill>
                  <a:schemeClr val="tx2"/>
                </a:solidFill>
              </a:rPr>
              <a:t>pneumoitis</a:t>
            </a:r>
            <a:r>
              <a:rPr lang="en-US" dirty="0">
                <a:solidFill>
                  <a:schemeClr val="tx2"/>
                </a:solidFill>
              </a:rPr>
              <a:t>.</a:t>
            </a:r>
          </a:p>
          <a:p>
            <a:r>
              <a:rPr lang="en-US" dirty="0">
                <a:solidFill>
                  <a:schemeClr val="tx2"/>
                </a:solidFill>
              </a:rPr>
              <a:t>b) pneumonitis.</a:t>
            </a:r>
          </a:p>
          <a:p>
            <a:r>
              <a:rPr lang="en-US" dirty="0">
                <a:solidFill>
                  <a:schemeClr val="tx2"/>
                </a:solidFill>
              </a:rPr>
              <a:t>c) </a:t>
            </a:r>
            <a:r>
              <a:rPr lang="en-US" dirty="0" err="1">
                <a:solidFill>
                  <a:schemeClr val="tx2"/>
                </a:solidFill>
              </a:rPr>
              <a:t>pneumitus</a:t>
            </a:r>
            <a:r>
              <a:rPr lang="en-US" dirty="0">
                <a:solidFill>
                  <a:schemeClr val="tx2"/>
                </a:solidFill>
              </a:rPr>
              <a:t>.</a:t>
            </a:r>
          </a:p>
          <a:p>
            <a:r>
              <a:rPr lang="en-US" dirty="0">
                <a:solidFill>
                  <a:schemeClr val="tx2"/>
                </a:solidFill>
              </a:rPr>
              <a:t>d) </a:t>
            </a:r>
            <a:r>
              <a:rPr lang="en-US" dirty="0" err="1">
                <a:solidFill>
                  <a:schemeClr val="tx2"/>
                </a:solidFill>
              </a:rPr>
              <a:t>pneumonoitis</a:t>
            </a:r>
            <a:r>
              <a:rPr lang="en-US" dirty="0">
                <a:solidFill>
                  <a:schemeClr val="tx2"/>
                </a:solidFill>
              </a:rPr>
              <a:t>.</a:t>
            </a:r>
          </a:p>
          <a:p>
            <a:r>
              <a:rPr lang="en-US" b="1" dirty="0">
                <a:solidFill>
                  <a:srgbClr val="0070C0"/>
                </a:solidFill>
              </a:rPr>
              <a:t>12. </a:t>
            </a:r>
            <a:r>
              <a:rPr lang="en-US" dirty="0">
                <a:solidFill>
                  <a:schemeClr val="tx2"/>
                </a:solidFill>
              </a:rPr>
              <a:t>The word root for bronchus is “</a:t>
            </a:r>
            <a:r>
              <a:rPr lang="en-US" dirty="0" err="1">
                <a:solidFill>
                  <a:schemeClr val="tx2"/>
                </a:solidFill>
              </a:rPr>
              <a:t>bronch</a:t>
            </a:r>
            <a:r>
              <a:rPr lang="en-US" dirty="0">
                <a:solidFill>
                  <a:schemeClr val="tx2"/>
                </a:solidFill>
              </a:rPr>
              <a:t>-.” A tumor that begins in a bronchus is called:</a:t>
            </a:r>
          </a:p>
          <a:p>
            <a:r>
              <a:rPr lang="en-US" dirty="0">
                <a:solidFill>
                  <a:schemeClr val="tx2"/>
                </a:solidFill>
              </a:rPr>
              <a:t>a) </a:t>
            </a:r>
            <a:r>
              <a:rPr lang="en-US" dirty="0" err="1">
                <a:solidFill>
                  <a:schemeClr val="tx2"/>
                </a:solidFill>
              </a:rPr>
              <a:t>bronchoma</a:t>
            </a:r>
            <a:r>
              <a:rPr lang="en-US" dirty="0">
                <a:solidFill>
                  <a:schemeClr val="tx2"/>
                </a:solidFill>
              </a:rPr>
              <a:t>.</a:t>
            </a:r>
          </a:p>
          <a:p>
            <a:r>
              <a:rPr lang="en-US" dirty="0">
                <a:solidFill>
                  <a:schemeClr val="tx2"/>
                </a:solidFill>
              </a:rPr>
              <a:t>b) </a:t>
            </a:r>
            <a:r>
              <a:rPr lang="en-US" dirty="0" err="1">
                <a:solidFill>
                  <a:schemeClr val="tx2"/>
                </a:solidFill>
              </a:rPr>
              <a:t>brochomata</a:t>
            </a:r>
            <a:r>
              <a:rPr lang="en-US" dirty="0">
                <a:solidFill>
                  <a:schemeClr val="tx2"/>
                </a:solidFill>
              </a:rPr>
              <a:t>.</a:t>
            </a:r>
          </a:p>
          <a:p>
            <a:r>
              <a:rPr lang="en-US" dirty="0">
                <a:solidFill>
                  <a:schemeClr val="tx2"/>
                </a:solidFill>
              </a:rPr>
              <a:t>c) </a:t>
            </a:r>
            <a:r>
              <a:rPr lang="en-US" dirty="0" err="1">
                <a:solidFill>
                  <a:schemeClr val="tx2"/>
                </a:solidFill>
              </a:rPr>
              <a:t>bronchocystic</a:t>
            </a:r>
            <a:r>
              <a:rPr lang="en-US" dirty="0">
                <a:solidFill>
                  <a:schemeClr val="tx2"/>
                </a:solidFill>
              </a:rPr>
              <a:t>.</a:t>
            </a:r>
          </a:p>
          <a:p>
            <a:r>
              <a:rPr lang="en-US" dirty="0">
                <a:solidFill>
                  <a:schemeClr val="tx2"/>
                </a:solidFill>
              </a:rPr>
              <a:t>d) bronchogenic.</a:t>
            </a:r>
          </a:p>
        </p:txBody>
      </p:sp>
      <p:sp>
        <p:nvSpPr>
          <p:cNvPr id="10" name="TextBox 9">
            <a:extLst>
              <a:ext uri="{FF2B5EF4-FFF2-40B4-BE49-F238E27FC236}">
                <a16:creationId xmlns:a16="http://schemas.microsoft.com/office/drawing/2014/main" id="{4F355981-4E67-2F66-83AA-84DDA5C32CEB}"/>
              </a:ext>
            </a:extLst>
          </p:cNvPr>
          <p:cNvSpPr txBox="1"/>
          <p:nvPr/>
        </p:nvSpPr>
        <p:spPr>
          <a:xfrm>
            <a:off x="525573" y="1752588"/>
            <a:ext cx="5349654" cy="5078313"/>
          </a:xfrm>
          <a:prstGeom prst="rect">
            <a:avLst/>
          </a:prstGeom>
          <a:noFill/>
        </p:spPr>
        <p:txBody>
          <a:bodyPr wrap="square" rtlCol="0">
            <a:spAutoFit/>
          </a:bodyPr>
          <a:lstStyle/>
          <a:p>
            <a:r>
              <a:rPr lang="en-US" b="1" dirty="0">
                <a:solidFill>
                  <a:srgbClr val="0070C0"/>
                </a:solidFill>
              </a:rPr>
              <a:t>7. </a:t>
            </a:r>
            <a:r>
              <a:rPr lang="en-US" dirty="0">
                <a:solidFill>
                  <a:schemeClr val="tx2"/>
                </a:solidFill>
              </a:rPr>
              <a:t>The word root “</a:t>
            </a:r>
            <a:r>
              <a:rPr lang="en-US" dirty="0" err="1">
                <a:solidFill>
                  <a:schemeClr val="tx2"/>
                </a:solidFill>
              </a:rPr>
              <a:t>haemat</a:t>
            </a:r>
            <a:r>
              <a:rPr lang="en-US" dirty="0">
                <a:solidFill>
                  <a:schemeClr val="tx2"/>
                </a:solidFill>
              </a:rPr>
              <a:t>” means blood. The term haematology means:</a:t>
            </a:r>
          </a:p>
          <a:p>
            <a:r>
              <a:rPr lang="en-US" dirty="0">
                <a:solidFill>
                  <a:schemeClr val="tx2"/>
                </a:solidFill>
              </a:rPr>
              <a:t>a)process of measuring blood.</a:t>
            </a:r>
          </a:p>
          <a:p>
            <a:r>
              <a:rPr lang="en-US" dirty="0">
                <a:solidFill>
                  <a:schemeClr val="tx2"/>
                </a:solidFill>
              </a:rPr>
              <a:t>b) blood count</a:t>
            </a:r>
          </a:p>
          <a:p>
            <a:r>
              <a:rPr lang="en-US" dirty="0">
                <a:solidFill>
                  <a:schemeClr val="tx2"/>
                </a:solidFill>
              </a:rPr>
              <a:t>c) study of blood.</a:t>
            </a:r>
          </a:p>
          <a:p>
            <a:r>
              <a:rPr lang="en-US" dirty="0">
                <a:solidFill>
                  <a:schemeClr val="tx2"/>
                </a:solidFill>
              </a:rPr>
              <a:t>d) blood transfusion.</a:t>
            </a:r>
          </a:p>
          <a:p>
            <a:r>
              <a:rPr lang="en-US" b="1" dirty="0">
                <a:solidFill>
                  <a:srgbClr val="0070C0"/>
                </a:solidFill>
              </a:rPr>
              <a:t>8. </a:t>
            </a:r>
            <a:r>
              <a:rPr lang="en-US" dirty="0">
                <a:solidFill>
                  <a:schemeClr val="tx2"/>
                </a:solidFill>
              </a:rPr>
              <a:t>The word root “mast-” means breast. The term mastectomy means:</a:t>
            </a:r>
          </a:p>
          <a:p>
            <a:r>
              <a:rPr lang="en-US" dirty="0">
                <a:solidFill>
                  <a:schemeClr val="tx2"/>
                </a:solidFill>
              </a:rPr>
              <a:t>a) surgical removal of a breast.</a:t>
            </a:r>
          </a:p>
          <a:p>
            <a:r>
              <a:rPr lang="en-US" dirty="0">
                <a:solidFill>
                  <a:schemeClr val="tx2"/>
                </a:solidFill>
              </a:rPr>
              <a:t>b) surgical puncture of a breath.</a:t>
            </a:r>
          </a:p>
          <a:p>
            <a:r>
              <a:rPr lang="en-US" dirty="0">
                <a:solidFill>
                  <a:schemeClr val="tx2"/>
                </a:solidFill>
              </a:rPr>
              <a:t>c) incision into a breast.</a:t>
            </a:r>
          </a:p>
          <a:p>
            <a:r>
              <a:rPr lang="en-US" dirty="0">
                <a:solidFill>
                  <a:schemeClr val="tx2"/>
                </a:solidFill>
              </a:rPr>
              <a:t>d) suturing of a breast.</a:t>
            </a:r>
          </a:p>
          <a:p>
            <a:r>
              <a:rPr lang="en-US" b="1" dirty="0">
                <a:solidFill>
                  <a:srgbClr val="0070C0"/>
                </a:solidFill>
              </a:rPr>
              <a:t>9. </a:t>
            </a:r>
            <a:r>
              <a:rPr lang="en-US" dirty="0">
                <a:solidFill>
                  <a:schemeClr val="tx2"/>
                </a:solidFill>
              </a:rPr>
              <a:t>“Derm-” is the word root that means skin. The term that means “forming or producing </a:t>
            </a:r>
          </a:p>
          <a:p>
            <a:r>
              <a:rPr lang="en-US" dirty="0">
                <a:solidFill>
                  <a:schemeClr val="tx2"/>
                </a:solidFill>
              </a:rPr>
              <a:t>skin” is:</a:t>
            </a:r>
          </a:p>
          <a:p>
            <a:r>
              <a:rPr lang="en-US" dirty="0">
                <a:solidFill>
                  <a:schemeClr val="tx2"/>
                </a:solidFill>
              </a:rPr>
              <a:t>a) </a:t>
            </a:r>
            <a:r>
              <a:rPr lang="en-US" dirty="0" err="1">
                <a:solidFill>
                  <a:schemeClr val="tx2"/>
                </a:solidFill>
              </a:rPr>
              <a:t>dermocele</a:t>
            </a:r>
            <a:r>
              <a:rPr lang="en-US" dirty="0">
                <a:solidFill>
                  <a:schemeClr val="tx2"/>
                </a:solidFill>
              </a:rPr>
              <a:t>.</a:t>
            </a:r>
          </a:p>
          <a:p>
            <a:r>
              <a:rPr lang="en-US" dirty="0">
                <a:solidFill>
                  <a:schemeClr val="tx2"/>
                </a:solidFill>
              </a:rPr>
              <a:t>b) dermopathy.</a:t>
            </a:r>
          </a:p>
          <a:p>
            <a:r>
              <a:rPr lang="en-US" dirty="0">
                <a:solidFill>
                  <a:schemeClr val="tx2"/>
                </a:solidFill>
              </a:rPr>
              <a:t>c) </a:t>
            </a:r>
            <a:r>
              <a:rPr lang="en-US" dirty="0" err="1">
                <a:solidFill>
                  <a:schemeClr val="tx2"/>
                </a:solidFill>
              </a:rPr>
              <a:t>dermogenesis</a:t>
            </a:r>
            <a:endParaRPr lang="en-AU" dirty="0">
              <a:solidFill>
                <a:schemeClr val="tx2"/>
              </a:solidFill>
            </a:endParaRPr>
          </a:p>
        </p:txBody>
      </p:sp>
      <p:pic>
        <p:nvPicPr>
          <p:cNvPr id="7" name="Picture 2" descr="return&quot; Icon - Download for free – Iconduck">
            <a:hlinkClick r:id="rId4" action="ppaction://hlinksldjump"/>
            <a:extLst>
              <a:ext uri="{FF2B5EF4-FFF2-40B4-BE49-F238E27FC236}">
                <a16:creationId xmlns:a16="http://schemas.microsoft.com/office/drawing/2014/main" id="{09676B24-AF2F-3501-459D-84C815A377C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D17507-68B8-B820-08A4-437B639F5839}"/>
              </a:ext>
            </a:extLst>
          </p:cNvPr>
          <p:cNvSpPr txBox="1"/>
          <p:nvPr/>
        </p:nvSpPr>
        <p:spPr>
          <a:xfrm>
            <a:off x="3066641" y="6007033"/>
            <a:ext cx="2757714" cy="369332"/>
          </a:xfrm>
          <a:prstGeom prst="rect">
            <a:avLst/>
          </a:prstGeom>
          <a:noFill/>
        </p:spPr>
        <p:txBody>
          <a:bodyPr wrap="square" rtlCol="0">
            <a:spAutoFit/>
          </a:bodyPr>
          <a:lstStyle/>
          <a:p>
            <a:r>
              <a:rPr lang="en-US" dirty="0"/>
              <a:t>c, a, c, b, b, d</a:t>
            </a:r>
            <a:endParaRPr lang="en-AU" dirty="0"/>
          </a:p>
        </p:txBody>
      </p:sp>
      <p:pic>
        <p:nvPicPr>
          <p:cNvPr id="6" name="Picture 5">
            <a:extLst>
              <a:ext uri="{FF2B5EF4-FFF2-40B4-BE49-F238E27FC236}">
                <a16:creationId xmlns:a16="http://schemas.microsoft.com/office/drawing/2014/main" id="{E94F2EF1-F4DF-C59C-FC6B-6C6819F47292}"/>
              </a:ext>
            </a:extLst>
          </p:cNvPr>
          <p:cNvPicPr>
            <a:picLocks noChangeAspect="1"/>
          </p:cNvPicPr>
          <p:nvPr/>
        </p:nvPicPr>
        <p:blipFill>
          <a:blip r:embed="rId6"/>
          <a:stretch>
            <a:fillRect/>
          </a:stretch>
        </p:blipFill>
        <p:spPr>
          <a:xfrm>
            <a:off x="3066641" y="6007033"/>
            <a:ext cx="2173016" cy="387764"/>
          </a:xfrm>
          <a:prstGeom prst="rect">
            <a:avLst/>
          </a:prstGeom>
        </p:spPr>
      </p:pic>
    </p:spTree>
    <p:extLst>
      <p:ext uri="{BB962C8B-B14F-4D97-AF65-F5344CB8AC3E}">
        <p14:creationId xmlns:p14="http://schemas.microsoft.com/office/powerpoint/2010/main" val="2911253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DC9E1-CAA5-CA4A-E730-C45B20994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79286-D92B-42D0-852A-DAE4D06B41B0}"/>
              </a:ext>
            </a:extLst>
          </p:cNvPr>
          <p:cNvSpPr>
            <a:spLocks noGrp="1"/>
          </p:cNvSpPr>
          <p:nvPr>
            <p:ph type="title"/>
          </p:nvPr>
        </p:nvSpPr>
        <p:spPr>
          <a:xfrm>
            <a:off x="2402114" y="480050"/>
            <a:ext cx="8839200" cy="868362"/>
          </a:xfrm>
        </p:spPr>
        <p:txBody>
          <a:bodyPr/>
          <a:lstStyle/>
          <a:p>
            <a:r>
              <a:rPr lang="en-AU" dirty="0"/>
              <a:t>2. Quiz - Suffix</a:t>
            </a:r>
          </a:p>
        </p:txBody>
      </p:sp>
      <p:sp>
        <p:nvSpPr>
          <p:cNvPr id="4" name="Slide Number Placeholder 3">
            <a:extLst>
              <a:ext uri="{FF2B5EF4-FFF2-40B4-BE49-F238E27FC236}">
                <a16:creationId xmlns:a16="http://schemas.microsoft.com/office/drawing/2014/main" id="{A08E920E-D36A-D99A-FDE2-2F65BCEDB4EE}"/>
              </a:ext>
            </a:extLst>
          </p:cNvPr>
          <p:cNvSpPr>
            <a:spLocks noGrp="1"/>
          </p:cNvSpPr>
          <p:nvPr>
            <p:ph type="sldNum" sz="quarter" idx="10"/>
          </p:nvPr>
        </p:nvSpPr>
        <p:spPr/>
        <p:txBody>
          <a:bodyPr/>
          <a:lstStyle/>
          <a:p>
            <a:fld id="{64EB2DB3-A5DC-4BC2-A05A-23509E293FB0}" type="slidenum">
              <a:rPr lang="en-US" altLang="en-US" smtClean="0"/>
              <a:pPr/>
              <a:t>28</a:t>
            </a:fld>
            <a:endParaRPr lang="en-US" altLang="en-US"/>
          </a:p>
        </p:txBody>
      </p:sp>
      <p:pic>
        <p:nvPicPr>
          <p:cNvPr id="1026" name="Picture 2" descr="Activities - Keep Active">
            <a:extLst>
              <a:ext uri="{FF2B5EF4-FFF2-40B4-BE49-F238E27FC236}">
                <a16:creationId xmlns:a16="http://schemas.microsoft.com/office/drawing/2014/main" id="{7694DD3C-3C07-697D-25E5-E04C480D89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1C672A-2AC7-3CAB-FF71-9364D423BEC0}"/>
              </a:ext>
            </a:extLst>
          </p:cNvPr>
          <p:cNvSpPr txBox="1"/>
          <p:nvPr/>
        </p:nvSpPr>
        <p:spPr>
          <a:xfrm>
            <a:off x="6357257" y="1659932"/>
            <a:ext cx="5225143" cy="5078313"/>
          </a:xfrm>
          <a:prstGeom prst="rect">
            <a:avLst/>
          </a:prstGeom>
          <a:noFill/>
        </p:spPr>
        <p:txBody>
          <a:bodyPr wrap="square" rtlCol="0">
            <a:spAutoFit/>
          </a:bodyPr>
          <a:lstStyle/>
          <a:p>
            <a:r>
              <a:rPr lang="en-US" b="1" dirty="0">
                <a:solidFill>
                  <a:srgbClr val="0070C0"/>
                </a:solidFill>
              </a:rPr>
              <a:t>16. </a:t>
            </a:r>
            <a:r>
              <a:rPr lang="en-US" dirty="0">
                <a:solidFill>
                  <a:schemeClr val="tx2"/>
                </a:solidFill>
              </a:rPr>
              <a:t>The word root that means liver is “</a:t>
            </a:r>
            <a:r>
              <a:rPr lang="en-US" dirty="0" err="1">
                <a:solidFill>
                  <a:schemeClr val="tx2"/>
                </a:solidFill>
              </a:rPr>
              <a:t>hepat</a:t>
            </a:r>
            <a:r>
              <a:rPr lang="en-US" dirty="0">
                <a:solidFill>
                  <a:schemeClr val="tx2"/>
                </a:solidFill>
              </a:rPr>
              <a:t>-.” Inflammation of the liver is:</a:t>
            </a:r>
          </a:p>
          <a:p>
            <a:r>
              <a:rPr lang="en-US" dirty="0">
                <a:solidFill>
                  <a:schemeClr val="tx2"/>
                </a:solidFill>
              </a:rPr>
              <a:t>a) hepatoma.</a:t>
            </a:r>
          </a:p>
          <a:p>
            <a:r>
              <a:rPr lang="en-US" dirty="0">
                <a:solidFill>
                  <a:schemeClr val="tx2"/>
                </a:solidFill>
              </a:rPr>
              <a:t>b) hepatitis.</a:t>
            </a:r>
          </a:p>
          <a:p>
            <a:r>
              <a:rPr lang="en-US" dirty="0">
                <a:solidFill>
                  <a:schemeClr val="tx2"/>
                </a:solidFill>
              </a:rPr>
              <a:t>c) hepatomegaly.</a:t>
            </a:r>
          </a:p>
          <a:p>
            <a:r>
              <a:rPr lang="en-US" dirty="0">
                <a:solidFill>
                  <a:schemeClr val="tx2"/>
                </a:solidFill>
              </a:rPr>
              <a:t>d) </a:t>
            </a:r>
            <a:r>
              <a:rPr lang="en-US" dirty="0" err="1">
                <a:solidFill>
                  <a:schemeClr val="tx2"/>
                </a:solidFill>
              </a:rPr>
              <a:t>hepatocele</a:t>
            </a:r>
            <a:r>
              <a:rPr lang="en-US" dirty="0">
                <a:solidFill>
                  <a:schemeClr val="tx2"/>
                </a:solidFill>
              </a:rPr>
              <a:t>.</a:t>
            </a:r>
          </a:p>
          <a:p>
            <a:r>
              <a:rPr lang="en-US" b="1" dirty="0">
                <a:solidFill>
                  <a:srgbClr val="0070C0"/>
                </a:solidFill>
              </a:rPr>
              <a:t>17. </a:t>
            </a:r>
            <a:r>
              <a:rPr lang="en-US" dirty="0">
                <a:solidFill>
                  <a:schemeClr val="tx2"/>
                </a:solidFill>
              </a:rPr>
              <a:t>Two suffixes, “-</a:t>
            </a:r>
            <a:r>
              <a:rPr lang="en-US" dirty="0" err="1">
                <a:solidFill>
                  <a:schemeClr val="tx2"/>
                </a:solidFill>
              </a:rPr>
              <a:t>algia</a:t>
            </a:r>
            <a:r>
              <a:rPr lang="en-US" dirty="0">
                <a:solidFill>
                  <a:schemeClr val="tx2"/>
                </a:solidFill>
              </a:rPr>
              <a:t>” and “-</a:t>
            </a:r>
            <a:r>
              <a:rPr lang="en-US" dirty="0" err="1">
                <a:solidFill>
                  <a:schemeClr val="tx2"/>
                </a:solidFill>
              </a:rPr>
              <a:t>dynia</a:t>
            </a:r>
            <a:r>
              <a:rPr lang="en-US" dirty="0">
                <a:solidFill>
                  <a:schemeClr val="tx2"/>
                </a:solidFill>
              </a:rPr>
              <a:t>,” identify pain. Pain in the chest (“</a:t>
            </a:r>
            <a:r>
              <a:rPr lang="en-US" dirty="0" err="1">
                <a:solidFill>
                  <a:schemeClr val="tx2"/>
                </a:solidFill>
              </a:rPr>
              <a:t>thorac</a:t>
            </a:r>
            <a:r>
              <a:rPr lang="en-US" dirty="0">
                <a:solidFill>
                  <a:schemeClr val="tx2"/>
                </a:solidFill>
              </a:rPr>
              <a:t>-”) is: </a:t>
            </a:r>
          </a:p>
          <a:p>
            <a:r>
              <a:rPr lang="en-US" dirty="0">
                <a:solidFill>
                  <a:schemeClr val="tx2"/>
                </a:solidFill>
              </a:rPr>
              <a:t>a) </a:t>
            </a:r>
            <a:r>
              <a:rPr lang="en-US" dirty="0" err="1">
                <a:solidFill>
                  <a:schemeClr val="tx2"/>
                </a:solidFill>
              </a:rPr>
              <a:t>thoracoalgia</a:t>
            </a:r>
            <a:r>
              <a:rPr lang="en-US" dirty="0">
                <a:solidFill>
                  <a:schemeClr val="tx2"/>
                </a:solidFill>
              </a:rPr>
              <a:t>.</a:t>
            </a:r>
          </a:p>
          <a:p>
            <a:r>
              <a:rPr lang="en-US" dirty="0">
                <a:solidFill>
                  <a:schemeClr val="tx2"/>
                </a:solidFill>
              </a:rPr>
              <a:t>b) </a:t>
            </a:r>
            <a:r>
              <a:rPr lang="en-US" dirty="0" err="1">
                <a:solidFill>
                  <a:schemeClr val="tx2"/>
                </a:solidFill>
              </a:rPr>
              <a:t>thoralgia</a:t>
            </a:r>
            <a:r>
              <a:rPr lang="en-US" dirty="0">
                <a:solidFill>
                  <a:schemeClr val="tx2"/>
                </a:solidFill>
              </a:rPr>
              <a:t>.</a:t>
            </a:r>
          </a:p>
          <a:p>
            <a:r>
              <a:rPr lang="en-US" dirty="0">
                <a:solidFill>
                  <a:schemeClr val="tx2"/>
                </a:solidFill>
              </a:rPr>
              <a:t>c) </a:t>
            </a:r>
            <a:r>
              <a:rPr lang="en-US" dirty="0" err="1">
                <a:solidFill>
                  <a:schemeClr val="tx2"/>
                </a:solidFill>
              </a:rPr>
              <a:t>thoracodynia</a:t>
            </a:r>
            <a:endParaRPr lang="en-US" dirty="0">
              <a:solidFill>
                <a:schemeClr val="tx2"/>
              </a:solidFill>
            </a:endParaRPr>
          </a:p>
          <a:p>
            <a:r>
              <a:rPr lang="en-US" dirty="0">
                <a:solidFill>
                  <a:schemeClr val="tx2"/>
                </a:solidFill>
              </a:rPr>
              <a:t>d) </a:t>
            </a:r>
            <a:r>
              <a:rPr lang="en-US" dirty="0" err="1">
                <a:solidFill>
                  <a:schemeClr val="tx2"/>
                </a:solidFill>
              </a:rPr>
              <a:t>thorocodynia</a:t>
            </a:r>
            <a:r>
              <a:rPr lang="en-US" dirty="0">
                <a:solidFill>
                  <a:schemeClr val="tx2"/>
                </a:solidFill>
              </a:rPr>
              <a:t>.</a:t>
            </a:r>
          </a:p>
          <a:p>
            <a:r>
              <a:rPr lang="en-US" b="1" dirty="0">
                <a:solidFill>
                  <a:srgbClr val="0070C0"/>
                </a:solidFill>
              </a:rPr>
              <a:t>18. </a:t>
            </a:r>
            <a:r>
              <a:rPr lang="en-US" dirty="0">
                <a:solidFill>
                  <a:schemeClr val="tx2"/>
                </a:solidFill>
              </a:rPr>
              <a:t>The word root for stomach is “</a:t>
            </a:r>
            <a:r>
              <a:rPr lang="en-US" dirty="0" err="1">
                <a:solidFill>
                  <a:schemeClr val="tx2"/>
                </a:solidFill>
              </a:rPr>
              <a:t>gastr</a:t>
            </a:r>
            <a:r>
              <a:rPr lang="en-US" dirty="0">
                <a:solidFill>
                  <a:schemeClr val="tx2"/>
                </a:solidFill>
              </a:rPr>
              <a:t>-.” An examination of the stomach is a:</a:t>
            </a:r>
          </a:p>
          <a:p>
            <a:r>
              <a:rPr lang="en-US" dirty="0">
                <a:solidFill>
                  <a:schemeClr val="tx2"/>
                </a:solidFill>
              </a:rPr>
              <a:t>a) </a:t>
            </a:r>
            <a:r>
              <a:rPr lang="en-US" dirty="0" err="1">
                <a:solidFill>
                  <a:schemeClr val="tx2"/>
                </a:solidFill>
              </a:rPr>
              <a:t>gastrocele</a:t>
            </a:r>
            <a:r>
              <a:rPr lang="en-US" dirty="0">
                <a:solidFill>
                  <a:schemeClr val="tx2"/>
                </a:solidFill>
              </a:rPr>
              <a:t>.</a:t>
            </a:r>
          </a:p>
          <a:p>
            <a:r>
              <a:rPr lang="en-US" dirty="0">
                <a:solidFill>
                  <a:schemeClr val="tx2"/>
                </a:solidFill>
              </a:rPr>
              <a:t>b) </a:t>
            </a:r>
            <a:r>
              <a:rPr lang="en-US" dirty="0" err="1">
                <a:solidFill>
                  <a:schemeClr val="tx2"/>
                </a:solidFill>
              </a:rPr>
              <a:t>gastrorrhaphy</a:t>
            </a:r>
            <a:r>
              <a:rPr lang="en-US" dirty="0">
                <a:solidFill>
                  <a:schemeClr val="tx2"/>
                </a:solidFill>
              </a:rPr>
              <a:t>.</a:t>
            </a:r>
          </a:p>
          <a:p>
            <a:r>
              <a:rPr lang="en-US" dirty="0">
                <a:solidFill>
                  <a:schemeClr val="tx2"/>
                </a:solidFill>
              </a:rPr>
              <a:t>c) gastroscopy.</a:t>
            </a:r>
          </a:p>
          <a:p>
            <a:r>
              <a:rPr lang="en-US" dirty="0">
                <a:solidFill>
                  <a:schemeClr val="tx2"/>
                </a:solidFill>
              </a:rPr>
              <a:t>d) </a:t>
            </a:r>
            <a:r>
              <a:rPr lang="en-US" dirty="0" err="1">
                <a:solidFill>
                  <a:schemeClr val="tx2"/>
                </a:solidFill>
              </a:rPr>
              <a:t>gastrogram</a:t>
            </a:r>
            <a:r>
              <a:rPr lang="en-US" dirty="0">
                <a:solidFill>
                  <a:schemeClr val="tx2"/>
                </a:solidFill>
              </a:rPr>
              <a:t>.</a:t>
            </a:r>
          </a:p>
        </p:txBody>
      </p:sp>
      <p:sp>
        <p:nvSpPr>
          <p:cNvPr id="10" name="TextBox 9">
            <a:extLst>
              <a:ext uri="{FF2B5EF4-FFF2-40B4-BE49-F238E27FC236}">
                <a16:creationId xmlns:a16="http://schemas.microsoft.com/office/drawing/2014/main" id="{FC299198-066C-BFA0-85AF-9FDCC4D43578}"/>
              </a:ext>
            </a:extLst>
          </p:cNvPr>
          <p:cNvSpPr txBox="1"/>
          <p:nvPr/>
        </p:nvSpPr>
        <p:spPr>
          <a:xfrm>
            <a:off x="415577" y="1569472"/>
            <a:ext cx="5349654" cy="5355312"/>
          </a:xfrm>
          <a:prstGeom prst="rect">
            <a:avLst/>
          </a:prstGeom>
          <a:noFill/>
        </p:spPr>
        <p:txBody>
          <a:bodyPr wrap="square" rtlCol="0">
            <a:spAutoFit/>
          </a:bodyPr>
          <a:lstStyle/>
          <a:p>
            <a:r>
              <a:rPr lang="en-US" b="1" dirty="0">
                <a:solidFill>
                  <a:srgbClr val="0070C0"/>
                </a:solidFill>
              </a:rPr>
              <a:t>13. </a:t>
            </a:r>
            <a:r>
              <a:rPr lang="en-US" dirty="0">
                <a:solidFill>
                  <a:schemeClr val="tx2"/>
                </a:solidFill>
              </a:rPr>
              <a:t>“Spiro-” is a word root for breathing. An instrument that measures breathing is a:</a:t>
            </a:r>
          </a:p>
          <a:p>
            <a:r>
              <a:rPr lang="en-US" dirty="0">
                <a:solidFill>
                  <a:schemeClr val="tx2"/>
                </a:solidFill>
              </a:rPr>
              <a:t>a) </a:t>
            </a:r>
            <a:r>
              <a:rPr lang="en-US" dirty="0" err="1">
                <a:solidFill>
                  <a:schemeClr val="tx2"/>
                </a:solidFill>
              </a:rPr>
              <a:t>spiroscope</a:t>
            </a:r>
            <a:r>
              <a:rPr lang="en-US" dirty="0">
                <a:solidFill>
                  <a:schemeClr val="tx2"/>
                </a:solidFill>
              </a:rPr>
              <a:t>.</a:t>
            </a:r>
          </a:p>
          <a:p>
            <a:r>
              <a:rPr lang="en-US" dirty="0">
                <a:solidFill>
                  <a:schemeClr val="tx2"/>
                </a:solidFill>
              </a:rPr>
              <a:t>b) spirometer.</a:t>
            </a:r>
          </a:p>
          <a:p>
            <a:r>
              <a:rPr lang="en-US" dirty="0">
                <a:solidFill>
                  <a:schemeClr val="tx2"/>
                </a:solidFill>
              </a:rPr>
              <a:t>c) spirogram.</a:t>
            </a:r>
          </a:p>
          <a:p>
            <a:r>
              <a:rPr lang="en-US" dirty="0">
                <a:solidFill>
                  <a:schemeClr val="tx2"/>
                </a:solidFill>
              </a:rPr>
              <a:t>d) spirograph.</a:t>
            </a:r>
          </a:p>
          <a:p>
            <a:r>
              <a:rPr lang="en-US" b="1" dirty="0">
                <a:solidFill>
                  <a:srgbClr val="0070C0"/>
                </a:solidFill>
              </a:rPr>
              <a:t>14. </a:t>
            </a:r>
            <a:r>
              <a:rPr lang="en-US" dirty="0">
                <a:solidFill>
                  <a:schemeClr val="tx2"/>
                </a:solidFill>
              </a:rPr>
              <a:t>The word root for sternum is “stern-.” The word sternotomy means:</a:t>
            </a:r>
          </a:p>
          <a:p>
            <a:r>
              <a:rPr lang="en-US" dirty="0">
                <a:solidFill>
                  <a:schemeClr val="tx2"/>
                </a:solidFill>
              </a:rPr>
              <a:t>a) incision into the sternum.</a:t>
            </a:r>
          </a:p>
          <a:p>
            <a:r>
              <a:rPr lang="en-US" dirty="0">
                <a:solidFill>
                  <a:schemeClr val="tx2"/>
                </a:solidFill>
              </a:rPr>
              <a:t>b) surgical repair of the sternum.</a:t>
            </a:r>
          </a:p>
          <a:p>
            <a:r>
              <a:rPr lang="en-US" dirty="0">
                <a:solidFill>
                  <a:schemeClr val="tx2"/>
                </a:solidFill>
              </a:rPr>
              <a:t>c) rupture of the sternum.</a:t>
            </a:r>
          </a:p>
          <a:p>
            <a:r>
              <a:rPr lang="en-US" dirty="0">
                <a:solidFill>
                  <a:schemeClr val="tx2"/>
                </a:solidFill>
              </a:rPr>
              <a:t>d) herniation of the sternum.</a:t>
            </a:r>
          </a:p>
          <a:p>
            <a:r>
              <a:rPr lang="en-US" b="1" dirty="0">
                <a:solidFill>
                  <a:srgbClr val="0070C0"/>
                </a:solidFill>
              </a:rPr>
              <a:t>15. </a:t>
            </a:r>
            <a:r>
              <a:rPr lang="en-US" dirty="0">
                <a:solidFill>
                  <a:schemeClr val="tx2"/>
                </a:solidFill>
              </a:rPr>
              <a:t>The word root “</a:t>
            </a:r>
            <a:r>
              <a:rPr lang="en-US" dirty="0" err="1">
                <a:solidFill>
                  <a:schemeClr val="tx2"/>
                </a:solidFill>
              </a:rPr>
              <a:t>gynec</a:t>
            </a:r>
            <a:r>
              <a:rPr lang="en-US" dirty="0">
                <a:solidFill>
                  <a:schemeClr val="tx2"/>
                </a:solidFill>
              </a:rPr>
              <a:t>” means female. A doctor </a:t>
            </a:r>
            <a:r>
              <a:rPr lang="en-US" dirty="0" err="1">
                <a:solidFill>
                  <a:schemeClr val="tx2"/>
                </a:solidFill>
              </a:rPr>
              <a:t>specialising</a:t>
            </a:r>
            <a:r>
              <a:rPr lang="en-US" dirty="0">
                <a:solidFill>
                  <a:schemeClr val="tx2"/>
                </a:solidFill>
              </a:rPr>
              <a:t> in women’s health particularly reproductive health is a:</a:t>
            </a:r>
          </a:p>
          <a:p>
            <a:r>
              <a:rPr lang="en-US" dirty="0">
                <a:solidFill>
                  <a:schemeClr val="tx2"/>
                </a:solidFill>
              </a:rPr>
              <a:t>a) gynecomastia.</a:t>
            </a:r>
          </a:p>
          <a:p>
            <a:r>
              <a:rPr lang="en-US" dirty="0">
                <a:solidFill>
                  <a:schemeClr val="tx2"/>
                </a:solidFill>
              </a:rPr>
              <a:t>b) gynecologist.</a:t>
            </a:r>
          </a:p>
          <a:p>
            <a:r>
              <a:rPr lang="en-US" dirty="0">
                <a:solidFill>
                  <a:schemeClr val="tx2"/>
                </a:solidFill>
              </a:rPr>
              <a:t>c) gynecology</a:t>
            </a:r>
          </a:p>
          <a:p>
            <a:r>
              <a:rPr lang="en-US" dirty="0">
                <a:solidFill>
                  <a:schemeClr val="tx2"/>
                </a:solidFill>
              </a:rPr>
              <a:t>d) gynecoid.</a:t>
            </a:r>
            <a:endParaRPr lang="en-AU" dirty="0">
              <a:solidFill>
                <a:schemeClr val="tx2"/>
              </a:solidFill>
            </a:endParaRPr>
          </a:p>
        </p:txBody>
      </p:sp>
      <p:pic>
        <p:nvPicPr>
          <p:cNvPr id="7" name="Picture 2" descr="return&quot; Icon - Download for free – Iconduck">
            <a:hlinkClick r:id="rId4" action="ppaction://hlinksldjump"/>
            <a:extLst>
              <a:ext uri="{FF2B5EF4-FFF2-40B4-BE49-F238E27FC236}">
                <a16:creationId xmlns:a16="http://schemas.microsoft.com/office/drawing/2014/main" id="{B293D5CE-B2B3-04D0-894F-BB5FC07AA1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CFA38D-1744-21B4-15AF-C64A1627632D}"/>
              </a:ext>
            </a:extLst>
          </p:cNvPr>
          <p:cNvSpPr txBox="1"/>
          <p:nvPr/>
        </p:nvSpPr>
        <p:spPr>
          <a:xfrm>
            <a:off x="3200400" y="5979886"/>
            <a:ext cx="2336800" cy="369332"/>
          </a:xfrm>
          <a:prstGeom prst="rect">
            <a:avLst/>
          </a:prstGeom>
          <a:noFill/>
        </p:spPr>
        <p:txBody>
          <a:bodyPr wrap="square" rtlCol="0">
            <a:spAutoFit/>
          </a:bodyPr>
          <a:lstStyle/>
          <a:p>
            <a:r>
              <a:rPr lang="en-US" dirty="0"/>
              <a:t>c, a, b, b, c, c</a:t>
            </a:r>
            <a:endParaRPr lang="en-AU" dirty="0"/>
          </a:p>
        </p:txBody>
      </p:sp>
      <p:pic>
        <p:nvPicPr>
          <p:cNvPr id="6" name="Picture 5">
            <a:extLst>
              <a:ext uri="{FF2B5EF4-FFF2-40B4-BE49-F238E27FC236}">
                <a16:creationId xmlns:a16="http://schemas.microsoft.com/office/drawing/2014/main" id="{03441212-CF2E-A1E3-8C05-A5131B1E5DB9}"/>
              </a:ext>
            </a:extLst>
          </p:cNvPr>
          <p:cNvPicPr>
            <a:picLocks noChangeAspect="1"/>
          </p:cNvPicPr>
          <p:nvPr/>
        </p:nvPicPr>
        <p:blipFill>
          <a:blip r:embed="rId6"/>
          <a:stretch>
            <a:fillRect/>
          </a:stretch>
        </p:blipFill>
        <p:spPr>
          <a:xfrm>
            <a:off x="2823028" y="5978468"/>
            <a:ext cx="2942203" cy="498531"/>
          </a:xfrm>
          <a:prstGeom prst="rect">
            <a:avLst/>
          </a:prstGeom>
        </p:spPr>
      </p:pic>
    </p:spTree>
    <p:extLst>
      <p:ext uri="{BB962C8B-B14F-4D97-AF65-F5344CB8AC3E}">
        <p14:creationId xmlns:p14="http://schemas.microsoft.com/office/powerpoint/2010/main" val="4126745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0B1B-BCCF-34A6-8B68-6C2783931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FB019-8BFC-F8B3-45CA-7DF942195265}"/>
              </a:ext>
            </a:extLst>
          </p:cNvPr>
          <p:cNvSpPr>
            <a:spLocks noGrp="1"/>
          </p:cNvSpPr>
          <p:nvPr>
            <p:ph type="title"/>
          </p:nvPr>
        </p:nvSpPr>
        <p:spPr>
          <a:xfrm>
            <a:off x="2402114" y="480050"/>
            <a:ext cx="8839200" cy="868362"/>
          </a:xfrm>
        </p:spPr>
        <p:txBody>
          <a:bodyPr/>
          <a:lstStyle/>
          <a:p>
            <a:r>
              <a:rPr lang="en-AU" dirty="0"/>
              <a:t>2. Quiz - Suffix</a:t>
            </a:r>
          </a:p>
        </p:txBody>
      </p:sp>
      <p:sp>
        <p:nvSpPr>
          <p:cNvPr id="4" name="Slide Number Placeholder 3">
            <a:extLst>
              <a:ext uri="{FF2B5EF4-FFF2-40B4-BE49-F238E27FC236}">
                <a16:creationId xmlns:a16="http://schemas.microsoft.com/office/drawing/2014/main" id="{285785DD-E940-4C02-0982-8D145FF64DEE}"/>
              </a:ext>
            </a:extLst>
          </p:cNvPr>
          <p:cNvSpPr>
            <a:spLocks noGrp="1"/>
          </p:cNvSpPr>
          <p:nvPr>
            <p:ph type="sldNum" sz="quarter" idx="10"/>
          </p:nvPr>
        </p:nvSpPr>
        <p:spPr/>
        <p:txBody>
          <a:bodyPr/>
          <a:lstStyle/>
          <a:p>
            <a:fld id="{64EB2DB3-A5DC-4BC2-A05A-23509E293FB0}" type="slidenum">
              <a:rPr lang="en-US" altLang="en-US" smtClean="0"/>
              <a:pPr/>
              <a:t>29</a:t>
            </a:fld>
            <a:endParaRPr lang="en-US" altLang="en-US"/>
          </a:p>
        </p:txBody>
      </p:sp>
      <p:pic>
        <p:nvPicPr>
          <p:cNvPr id="1026" name="Picture 2" descr="Activities - Keep Active">
            <a:extLst>
              <a:ext uri="{FF2B5EF4-FFF2-40B4-BE49-F238E27FC236}">
                <a16:creationId xmlns:a16="http://schemas.microsoft.com/office/drawing/2014/main" id="{5ED5534F-97D2-F103-C94B-94C8534CF9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25B7A4A-74AF-68CC-C35B-5838A85CCEDD}"/>
              </a:ext>
            </a:extLst>
          </p:cNvPr>
          <p:cNvSpPr txBox="1"/>
          <p:nvPr/>
        </p:nvSpPr>
        <p:spPr>
          <a:xfrm>
            <a:off x="2862373" y="1985727"/>
            <a:ext cx="5349654" cy="3416320"/>
          </a:xfrm>
          <a:prstGeom prst="rect">
            <a:avLst/>
          </a:prstGeom>
          <a:noFill/>
        </p:spPr>
        <p:txBody>
          <a:bodyPr wrap="square" rtlCol="0">
            <a:spAutoFit/>
          </a:bodyPr>
          <a:lstStyle/>
          <a:p>
            <a:r>
              <a:rPr lang="en-US" b="1" dirty="0">
                <a:solidFill>
                  <a:srgbClr val="0070C0"/>
                </a:solidFill>
              </a:rPr>
              <a:t>19. </a:t>
            </a:r>
            <a:r>
              <a:rPr lang="en-US" dirty="0">
                <a:solidFill>
                  <a:schemeClr val="tx2"/>
                </a:solidFill>
              </a:rPr>
              <a:t>The word root “pharyng-” means throat. Pain of the throat is known as:</a:t>
            </a:r>
          </a:p>
          <a:p>
            <a:r>
              <a:rPr lang="en-US" dirty="0">
                <a:solidFill>
                  <a:schemeClr val="tx2"/>
                </a:solidFill>
              </a:rPr>
              <a:t>a) pharyngosis.</a:t>
            </a:r>
          </a:p>
          <a:p>
            <a:r>
              <a:rPr lang="en-US" dirty="0">
                <a:solidFill>
                  <a:schemeClr val="tx2"/>
                </a:solidFill>
              </a:rPr>
              <a:t>b) pharyntosis.</a:t>
            </a:r>
          </a:p>
          <a:p>
            <a:r>
              <a:rPr lang="en-US" dirty="0">
                <a:solidFill>
                  <a:schemeClr val="tx2"/>
                </a:solidFill>
              </a:rPr>
              <a:t>c) pharyngalgia.</a:t>
            </a:r>
          </a:p>
          <a:p>
            <a:r>
              <a:rPr lang="en-US" dirty="0">
                <a:solidFill>
                  <a:schemeClr val="tx2"/>
                </a:solidFill>
              </a:rPr>
              <a:t>d) pharyngoma.</a:t>
            </a:r>
          </a:p>
          <a:p>
            <a:r>
              <a:rPr lang="en-US" b="1" dirty="0">
                <a:solidFill>
                  <a:srgbClr val="0070C0"/>
                </a:solidFill>
              </a:rPr>
              <a:t>20. </a:t>
            </a:r>
            <a:r>
              <a:rPr lang="en-US" dirty="0">
                <a:solidFill>
                  <a:schemeClr val="tx2"/>
                </a:solidFill>
              </a:rPr>
              <a:t>The word root “hepat-” means liver. The term hepatocentesis means:</a:t>
            </a:r>
          </a:p>
          <a:p>
            <a:r>
              <a:rPr lang="en-US" dirty="0">
                <a:solidFill>
                  <a:schemeClr val="tx2"/>
                </a:solidFill>
              </a:rPr>
              <a:t>a) surgical incision into the liver.</a:t>
            </a:r>
          </a:p>
          <a:p>
            <a:r>
              <a:rPr lang="en-US" dirty="0">
                <a:solidFill>
                  <a:schemeClr val="tx2"/>
                </a:solidFill>
              </a:rPr>
              <a:t>b) visual examination of the liver.</a:t>
            </a:r>
          </a:p>
          <a:p>
            <a:r>
              <a:rPr lang="en-US" dirty="0">
                <a:solidFill>
                  <a:schemeClr val="tx2"/>
                </a:solidFill>
              </a:rPr>
              <a:t>c) sclerosis of the liver.</a:t>
            </a:r>
          </a:p>
          <a:p>
            <a:r>
              <a:rPr lang="en-US" dirty="0">
                <a:solidFill>
                  <a:schemeClr val="tx2"/>
                </a:solidFill>
              </a:rPr>
              <a:t>d) surgical puncture into the liver.</a:t>
            </a:r>
            <a:endParaRPr lang="en-AU" dirty="0">
              <a:solidFill>
                <a:schemeClr val="tx2"/>
              </a:solidFill>
            </a:endParaRPr>
          </a:p>
        </p:txBody>
      </p:sp>
      <p:pic>
        <p:nvPicPr>
          <p:cNvPr id="7" name="Picture 2" descr="return&quot; Icon - Download for free – Iconduck">
            <a:hlinkClick r:id="rId4" action="ppaction://hlinksldjump"/>
            <a:extLst>
              <a:ext uri="{FF2B5EF4-FFF2-40B4-BE49-F238E27FC236}">
                <a16:creationId xmlns:a16="http://schemas.microsoft.com/office/drawing/2014/main" id="{33868FE6-BFE3-86F2-4EA4-5BF409106D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DE4D33-04E2-74C9-F190-0DFA3F88D5DC}"/>
              </a:ext>
            </a:extLst>
          </p:cNvPr>
          <p:cNvSpPr txBox="1"/>
          <p:nvPr/>
        </p:nvSpPr>
        <p:spPr>
          <a:xfrm>
            <a:off x="2862373" y="5762171"/>
            <a:ext cx="1782198" cy="369332"/>
          </a:xfrm>
          <a:prstGeom prst="rect">
            <a:avLst/>
          </a:prstGeom>
          <a:noFill/>
        </p:spPr>
        <p:txBody>
          <a:bodyPr wrap="square" rtlCol="0">
            <a:spAutoFit/>
          </a:bodyPr>
          <a:lstStyle/>
          <a:p>
            <a:r>
              <a:rPr lang="en-US" dirty="0"/>
              <a:t>c, a</a:t>
            </a:r>
            <a:endParaRPr lang="en-AU" dirty="0"/>
          </a:p>
        </p:txBody>
      </p:sp>
      <p:pic>
        <p:nvPicPr>
          <p:cNvPr id="6" name="Picture 5">
            <a:extLst>
              <a:ext uri="{FF2B5EF4-FFF2-40B4-BE49-F238E27FC236}">
                <a16:creationId xmlns:a16="http://schemas.microsoft.com/office/drawing/2014/main" id="{3BA1B341-6BC2-CB05-1B6C-B4449486ECF3}"/>
              </a:ext>
            </a:extLst>
          </p:cNvPr>
          <p:cNvPicPr>
            <a:picLocks noChangeAspect="1"/>
          </p:cNvPicPr>
          <p:nvPr/>
        </p:nvPicPr>
        <p:blipFill>
          <a:blip r:embed="rId6"/>
          <a:stretch>
            <a:fillRect/>
          </a:stretch>
        </p:blipFill>
        <p:spPr>
          <a:xfrm>
            <a:off x="2862373" y="5807193"/>
            <a:ext cx="4355426" cy="324310"/>
          </a:xfrm>
          <a:prstGeom prst="rect">
            <a:avLst/>
          </a:prstGeom>
        </p:spPr>
      </p:pic>
    </p:spTree>
    <p:extLst>
      <p:ext uri="{BB962C8B-B14F-4D97-AF65-F5344CB8AC3E}">
        <p14:creationId xmlns:p14="http://schemas.microsoft.com/office/powerpoint/2010/main" val="221533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a:extLst>
            <a:ext uri="{FF2B5EF4-FFF2-40B4-BE49-F238E27FC236}">
              <a16:creationId xmlns:a16="http://schemas.microsoft.com/office/drawing/2014/main" id="{50397FAE-5AEB-5E67-EB12-F63B37430712}"/>
            </a:ext>
          </a:extLst>
        </p:cNvPr>
        <p:cNvGrpSpPr/>
        <p:nvPr/>
      </p:nvGrpSpPr>
      <p:grpSpPr>
        <a:xfrm>
          <a:off x="0" y="0"/>
          <a:ext cx="0" cy="0"/>
          <a:chOff x="0" y="0"/>
          <a:chExt cx="0" cy="0"/>
        </a:xfrm>
      </p:grpSpPr>
      <p:sp>
        <p:nvSpPr>
          <p:cNvPr id="20482" name="Subtitle 1">
            <a:extLst>
              <a:ext uri="{FF2B5EF4-FFF2-40B4-BE49-F238E27FC236}">
                <a16:creationId xmlns:a16="http://schemas.microsoft.com/office/drawing/2014/main" id="{F77C61DF-4FA8-B4BF-FA9A-E94B68D3A16E}"/>
              </a:ext>
            </a:extLst>
          </p:cNvPr>
          <p:cNvSpPr>
            <a:spLocks noGrp="1"/>
          </p:cNvSpPr>
          <p:nvPr>
            <p:ph type="subTitle" idx="1"/>
          </p:nvPr>
        </p:nvSpPr>
        <p:spPr>
          <a:xfrm>
            <a:off x="0" y="174172"/>
            <a:ext cx="12192000" cy="1362075"/>
          </a:xfrm>
        </p:spPr>
        <p:txBody>
          <a:bodyPr/>
          <a:lstStyle/>
          <a:p>
            <a:pPr eaLnBrk="1" hangingPunct="1">
              <a:spcBef>
                <a:spcPct val="0"/>
              </a:spcBef>
            </a:pPr>
            <a:r>
              <a:rPr lang="en-US" altLang="en-US" dirty="0"/>
              <a:t>Workbook Activities Index</a:t>
            </a:r>
          </a:p>
        </p:txBody>
      </p:sp>
      <p:sp>
        <p:nvSpPr>
          <p:cNvPr id="5" name="TextBox 4">
            <a:extLst>
              <a:ext uri="{FF2B5EF4-FFF2-40B4-BE49-F238E27FC236}">
                <a16:creationId xmlns:a16="http://schemas.microsoft.com/office/drawing/2014/main" id="{AAD710F0-6003-8CB3-C598-403B46C5E51C}"/>
              </a:ext>
            </a:extLst>
          </p:cNvPr>
          <p:cNvSpPr txBox="1"/>
          <p:nvPr/>
        </p:nvSpPr>
        <p:spPr>
          <a:xfrm>
            <a:off x="0" y="1228397"/>
            <a:ext cx="5825671" cy="4401205"/>
          </a:xfrm>
          <a:prstGeom prst="rect">
            <a:avLst/>
          </a:prstGeom>
          <a:noFill/>
        </p:spPr>
        <p:txBody>
          <a:bodyPr wrap="square">
            <a:spAutoFit/>
          </a:bodyPr>
          <a:lstStyle/>
          <a:p>
            <a:pPr marL="514350" indent="-514350">
              <a:buAutoNum type="arabicPeriod"/>
            </a:pPr>
            <a:r>
              <a:rPr lang="en-US" sz="2800" dirty="0">
                <a:hlinkClick r:id="rId4" action="ppaction://hlinksldjump"/>
              </a:rPr>
              <a:t>Prefix practice makes perfect</a:t>
            </a:r>
            <a:endParaRPr lang="en-US" sz="2800" dirty="0"/>
          </a:p>
          <a:p>
            <a:pPr marL="514350" indent="-514350">
              <a:buAutoNum type="arabicPeriod"/>
            </a:pPr>
            <a:r>
              <a:rPr lang="en-US" sz="2800" dirty="0">
                <a:hlinkClick r:id="rId5" action="ppaction://hlinksldjump"/>
              </a:rPr>
              <a:t>Quiz – Suffix</a:t>
            </a:r>
            <a:endParaRPr lang="en-US" sz="2800" dirty="0"/>
          </a:p>
          <a:p>
            <a:pPr marL="514350" indent="-514350">
              <a:buAutoNum type="arabicPeriod"/>
            </a:pPr>
            <a:r>
              <a:rPr lang="en-US" sz="2800" dirty="0">
                <a:hlinkClick r:id="rId6" action="ppaction://hlinksldjump"/>
              </a:rPr>
              <a:t>Breaking it down</a:t>
            </a:r>
            <a:endParaRPr lang="en-US" sz="2800" dirty="0"/>
          </a:p>
          <a:p>
            <a:pPr marL="514350" indent="-514350">
              <a:buAutoNum type="arabicPeriod"/>
            </a:pPr>
            <a:r>
              <a:rPr lang="en-US" sz="2800" dirty="0">
                <a:hlinkClick r:id="rId7" action="ppaction://hlinksldjump"/>
              </a:rPr>
              <a:t>Multiple health problems</a:t>
            </a:r>
            <a:endParaRPr lang="en-US" sz="2800" dirty="0"/>
          </a:p>
          <a:p>
            <a:pPr marL="514350" indent="-514350">
              <a:buAutoNum type="arabicPeriod"/>
            </a:pPr>
            <a:r>
              <a:rPr lang="en-US" sz="2800" dirty="0">
                <a:hlinkClick r:id="rId8" action="ppaction://hlinksldjump"/>
              </a:rPr>
              <a:t>Abbreviations</a:t>
            </a:r>
            <a:endParaRPr lang="en-US" sz="2800" dirty="0"/>
          </a:p>
          <a:p>
            <a:pPr marL="514350" indent="-514350">
              <a:buAutoNum type="arabicPeriod"/>
            </a:pPr>
            <a:r>
              <a:rPr lang="en-US" sz="2800" dirty="0">
                <a:hlinkClick r:id="rId9" action="ppaction://hlinksldjump"/>
              </a:rPr>
              <a:t>Multiple health problems</a:t>
            </a:r>
            <a:endParaRPr lang="en-US" sz="2800" dirty="0"/>
          </a:p>
          <a:p>
            <a:pPr marL="514350" indent="-514350">
              <a:buAutoNum type="arabicPeriod"/>
            </a:pPr>
            <a:r>
              <a:rPr lang="en-US" sz="2800" dirty="0">
                <a:hlinkClick r:id="rId10" action="ppaction://hlinksldjump"/>
              </a:rPr>
              <a:t>Written communications</a:t>
            </a:r>
            <a:endParaRPr lang="en-US" sz="2800" dirty="0"/>
          </a:p>
          <a:p>
            <a:pPr marL="514350" indent="-514350">
              <a:buAutoNum type="arabicPeriod"/>
            </a:pPr>
            <a:endParaRPr lang="en-US" sz="2800" dirty="0"/>
          </a:p>
          <a:p>
            <a:pPr marL="514350" indent="-514350">
              <a:buAutoNum type="arabicPeriod"/>
            </a:pPr>
            <a:endParaRPr lang="en-US" sz="2800" dirty="0"/>
          </a:p>
          <a:p>
            <a:pPr marL="514350" indent="-514350">
              <a:buAutoNum type="arabicPeriod"/>
            </a:pPr>
            <a:endParaRPr lang="en-AU" sz="2800" dirty="0"/>
          </a:p>
        </p:txBody>
      </p:sp>
      <p:sp>
        <p:nvSpPr>
          <p:cNvPr id="2" name="TextBox 1">
            <a:extLst>
              <a:ext uri="{FF2B5EF4-FFF2-40B4-BE49-F238E27FC236}">
                <a16:creationId xmlns:a16="http://schemas.microsoft.com/office/drawing/2014/main" id="{3D45E973-9216-6FF2-004F-E0DEDE3DEF6D}"/>
              </a:ext>
            </a:extLst>
          </p:cNvPr>
          <p:cNvSpPr txBox="1"/>
          <p:nvPr/>
        </p:nvSpPr>
        <p:spPr>
          <a:xfrm>
            <a:off x="6366331" y="1371913"/>
            <a:ext cx="5825671" cy="3108543"/>
          </a:xfrm>
          <a:prstGeom prst="rect">
            <a:avLst/>
          </a:prstGeom>
          <a:noFill/>
        </p:spPr>
        <p:txBody>
          <a:bodyPr wrap="square">
            <a:spAutoFit/>
          </a:bodyPr>
          <a:lstStyle/>
          <a:p>
            <a:r>
              <a:rPr lang="en-US" sz="2800" dirty="0"/>
              <a:t>8. </a:t>
            </a:r>
            <a:r>
              <a:rPr lang="en-US" sz="2800" dirty="0">
                <a:hlinkClick r:id="rId11" action="ppaction://hlinksldjump"/>
              </a:rPr>
              <a:t>Do you know what I am saying?</a:t>
            </a:r>
            <a:endParaRPr lang="en-US" sz="2800" dirty="0"/>
          </a:p>
          <a:p>
            <a:r>
              <a:rPr lang="en-US" sz="2800" dirty="0"/>
              <a:t>9. </a:t>
            </a:r>
            <a:r>
              <a:rPr lang="en-US" sz="2800" dirty="0">
                <a:hlinkClick r:id="rId12" action="ppaction://hlinksldjump"/>
              </a:rPr>
              <a:t>Policies and procedures</a:t>
            </a:r>
            <a:endParaRPr lang="en-US" sz="2800" dirty="0"/>
          </a:p>
          <a:p>
            <a:r>
              <a:rPr lang="en-US" sz="2800" dirty="0"/>
              <a:t>10. </a:t>
            </a:r>
            <a:r>
              <a:rPr lang="en-US" sz="2800" dirty="0">
                <a:hlinkClick r:id="rId13" action="ppaction://hlinksldjump"/>
              </a:rPr>
              <a:t>Oral communication</a:t>
            </a:r>
            <a:endParaRPr lang="en-US" sz="2800" dirty="0"/>
          </a:p>
          <a:p>
            <a:r>
              <a:rPr lang="en-US" sz="2800" dirty="0"/>
              <a:t>11. </a:t>
            </a:r>
            <a:r>
              <a:rPr lang="en-US" sz="2800" dirty="0">
                <a:hlinkClick r:id="rId14" action="ppaction://hlinksldjump"/>
              </a:rPr>
              <a:t>Written communication</a:t>
            </a:r>
            <a:endParaRPr lang="en-US" sz="2800" dirty="0"/>
          </a:p>
          <a:p>
            <a:r>
              <a:rPr lang="en-US" sz="2800" dirty="0"/>
              <a:t>12. </a:t>
            </a:r>
            <a:r>
              <a:rPr lang="en-US" sz="2800" dirty="0">
                <a:hlinkClick r:id="rId15" action="ppaction://hlinksldjump"/>
              </a:rPr>
              <a:t>Medical terminology</a:t>
            </a:r>
            <a:endParaRPr lang="en-US" sz="2800" dirty="0"/>
          </a:p>
          <a:p>
            <a:r>
              <a:rPr lang="en-US" sz="2800" dirty="0"/>
              <a:t>13. </a:t>
            </a:r>
            <a:r>
              <a:rPr lang="en-US" sz="2800" dirty="0">
                <a:hlinkClick r:id="rId16" action="ppaction://hlinksldjump"/>
              </a:rPr>
              <a:t>All in the pronunciation</a:t>
            </a:r>
            <a:endParaRPr lang="en-US" sz="2800" dirty="0"/>
          </a:p>
          <a:p>
            <a:pPr marL="514350" indent="-514350">
              <a:buAutoNum type="arabicPeriod"/>
            </a:pPr>
            <a:endParaRPr lang="en-AU" sz="2800" dirty="0"/>
          </a:p>
        </p:txBody>
      </p:sp>
    </p:spTree>
    <p:custDataLst>
      <p:tags r:id="rId1"/>
    </p:custDataLst>
    <p:extLst>
      <p:ext uri="{BB962C8B-B14F-4D97-AF65-F5344CB8AC3E}">
        <p14:creationId xmlns:p14="http://schemas.microsoft.com/office/powerpoint/2010/main" val="38267610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a:xfrm>
            <a:off x="362857" y="503238"/>
            <a:ext cx="10152743" cy="868362"/>
          </a:xfrm>
        </p:spPr>
        <p:txBody>
          <a:bodyPr/>
          <a:lstStyle/>
          <a:p>
            <a:pPr eaLnBrk="1" hangingPunct="1"/>
            <a:r>
              <a:rPr lang="en-US" altLang="en-US" dirty="0"/>
              <a:t>Interpreting acronyms and abbreviations</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30</a:t>
            </a:fld>
            <a:endParaRPr lang="en-US" altLang="en-US">
              <a:solidFill>
                <a:srgbClr val="1D528D"/>
              </a:solidFill>
            </a:endParaRPr>
          </a:p>
        </p:txBody>
      </p:sp>
      <p:graphicFrame>
        <p:nvGraphicFramePr>
          <p:cNvPr id="2" name="Diagram 1">
            <a:extLst>
              <a:ext uri="{FF2B5EF4-FFF2-40B4-BE49-F238E27FC236}">
                <a16:creationId xmlns:a16="http://schemas.microsoft.com/office/drawing/2014/main" id="{D6E6FD98-7F84-966A-9BBC-ABF280C4009A}"/>
              </a:ext>
            </a:extLst>
          </p:cNvPr>
          <p:cNvGraphicFramePr/>
          <p:nvPr>
            <p:extLst>
              <p:ext uri="{D42A27DB-BD31-4B8C-83A1-F6EECF244321}">
                <p14:modId xmlns:p14="http://schemas.microsoft.com/office/powerpoint/2010/main" val="2875913544"/>
              </p:ext>
            </p:extLst>
          </p:nvPr>
        </p:nvGraphicFramePr>
        <p:xfrm>
          <a:off x="2001736" y="2842100"/>
          <a:ext cx="7721600" cy="254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F5AB517F-A5B4-4622-7E14-462B3B2679AD}"/>
              </a:ext>
            </a:extLst>
          </p:cNvPr>
          <p:cNvSpPr txBox="1"/>
          <p:nvPr/>
        </p:nvSpPr>
        <p:spPr>
          <a:xfrm>
            <a:off x="613228" y="1986784"/>
            <a:ext cx="10969171" cy="830997"/>
          </a:xfrm>
          <a:prstGeom prst="rect">
            <a:avLst/>
          </a:prstGeom>
          <a:noFill/>
        </p:spPr>
        <p:txBody>
          <a:bodyPr wrap="square">
            <a:spAutoFit/>
          </a:bodyPr>
          <a:lstStyle/>
          <a:p>
            <a:r>
              <a:rPr lang="en-US" sz="2400" dirty="0"/>
              <a:t>Medical terminology also uses acronyms, abbreviations and anatomical planes and positions. These are used to save time, space, and paperwork.</a:t>
            </a:r>
            <a:endParaRPr lang="en-AU" sz="2400" dirty="0"/>
          </a:p>
        </p:txBody>
      </p:sp>
      <p:pic>
        <p:nvPicPr>
          <p:cNvPr id="9" name="Picture 2" descr="Return button stock vector. Illustration of website - 122705129">
            <a:hlinkClick r:id="rId9" action="ppaction://hlinksldjump"/>
            <a:extLst>
              <a:ext uri="{FF2B5EF4-FFF2-40B4-BE49-F238E27FC236}">
                <a16:creationId xmlns:a16="http://schemas.microsoft.com/office/drawing/2014/main" id="{B5E01612-6527-62F3-06D7-C61B939C12B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3216703-5051-FAF0-8EF7-04C6AF007099}"/>
              </a:ext>
            </a:extLst>
          </p:cNvPr>
          <p:cNvSpPr txBox="1"/>
          <p:nvPr/>
        </p:nvSpPr>
        <p:spPr>
          <a:xfrm>
            <a:off x="535213" y="5990498"/>
            <a:ext cx="10152743"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Students can jump online to </a:t>
            </a:r>
            <a:r>
              <a:rPr lang="en-AU" sz="1800" dirty="0">
                <a:effectLst/>
                <a:latin typeface="Calibri" panose="020F0502020204030204" pitchFamily="34" charset="0"/>
                <a:ea typeface="Calibri" panose="020F0502020204030204" pitchFamily="34" charset="0"/>
                <a:cs typeface="Times New Roman" panose="02020603050405020304" pitchFamily="18" charset="0"/>
                <a:hlinkClick r:id="rId11"/>
              </a:rPr>
              <a:t>https://medicalterminologyblog.com/medical-terminology-quizzes/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47F1-FC20-5844-88C8-BD770FB21947}"/>
              </a:ext>
            </a:extLst>
          </p:cNvPr>
          <p:cNvSpPr>
            <a:spLocks noGrp="1"/>
          </p:cNvSpPr>
          <p:nvPr>
            <p:ph type="title"/>
          </p:nvPr>
        </p:nvSpPr>
        <p:spPr/>
        <p:txBody>
          <a:bodyPr/>
          <a:lstStyle/>
          <a:p>
            <a:r>
              <a:rPr lang="en-AU" dirty="0"/>
              <a:t>Acronyms</a:t>
            </a:r>
          </a:p>
        </p:txBody>
      </p:sp>
      <p:sp>
        <p:nvSpPr>
          <p:cNvPr id="3" name="Content Placeholder 2">
            <a:extLst>
              <a:ext uri="{FF2B5EF4-FFF2-40B4-BE49-F238E27FC236}">
                <a16:creationId xmlns:a16="http://schemas.microsoft.com/office/drawing/2014/main" id="{78971B88-589F-C357-5D76-4A03347C0F87}"/>
              </a:ext>
            </a:extLst>
          </p:cNvPr>
          <p:cNvSpPr>
            <a:spLocks noGrp="1"/>
          </p:cNvSpPr>
          <p:nvPr>
            <p:ph idx="1"/>
          </p:nvPr>
        </p:nvSpPr>
        <p:spPr>
          <a:xfrm>
            <a:off x="609600" y="1900010"/>
            <a:ext cx="10972800" cy="4492625"/>
          </a:xfrm>
        </p:spPr>
        <p:txBody>
          <a:bodyPr/>
          <a:lstStyle/>
          <a:p>
            <a:pPr marL="0" indent="0">
              <a:buNone/>
            </a:pPr>
            <a:r>
              <a:rPr lang="en-US" sz="2400" dirty="0"/>
              <a:t>An acronym is a word that is formed by the first letters or syllables of other words. Most acronyms are expressed in uppercase letters. Common medical acronyms:</a:t>
            </a:r>
          </a:p>
          <a:p>
            <a:r>
              <a:rPr lang="en-AU" sz="2400" dirty="0"/>
              <a:t>HRT – Hormone Replacement Therapy</a:t>
            </a:r>
          </a:p>
          <a:p>
            <a:r>
              <a:rPr lang="en-AU" sz="2400" dirty="0"/>
              <a:t>TKR – Total Knee Replacement</a:t>
            </a:r>
          </a:p>
          <a:p>
            <a:r>
              <a:rPr lang="en-AU" sz="2400" dirty="0"/>
              <a:t>BMD – Bone Mineral Density</a:t>
            </a:r>
          </a:p>
          <a:p>
            <a:r>
              <a:rPr lang="en-AU" sz="2400" dirty="0"/>
              <a:t>DVT – Deep Vein Thrombosis</a:t>
            </a:r>
          </a:p>
          <a:p>
            <a:r>
              <a:rPr lang="en-AU" sz="2400" dirty="0"/>
              <a:t>AMA – Australian Medical Association</a:t>
            </a:r>
          </a:p>
          <a:p>
            <a:r>
              <a:rPr lang="en-AU" sz="2400" dirty="0"/>
              <a:t>MRI – Medical Resonance Imaging </a:t>
            </a:r>
          </a:p>
          <a:p>
            <a:r>
              <a:rPr lang="en-AU" sz="2400" dirty="0"/>
              <a:t>CAT – Computerised Axial Tomography (scan)</a:t>
            </a:r>
          </a:p>
          <a:p>
            <a:r>
              <a:rPr lang="en-AU" sz="2400" dirty="0"/>
              <a:t>COPD – Chronic Obstructive Pulmonary Disease</a:t>
            </a:r>
          </a:p>
        </p:txBody>
      </p:sp>
      <p:sp>
        <p:nvSpPr>
          <p:cNvPr id="4" name="Slide Number Placeholder 3">
            <a:extLst>
              <a:ext uri="{FF2B5EF4-FFF2-40B4-BE49-F238E27FC236}">
                <a16:creationId xmlns:a16="http://schemas.microsoft.com/office/drawing/2014/main" id="{662B302A-F212-CC23-4591-F71707B80141}"/>
              </a:ext>
            </a:extLst>
          </p:cNvPr>
          <p:cNvSpPr>
            <a:spLocks noGrp="1"/>
          </p:cNvSpPr>
          <p:nvPr>
            <p:ph type="sldNum" sz="quarter" idx="10"/>
          </p:nvPr>
        </p:nvSpPr>
        <p:spPr/>
        <p:txBody>
          <a:bodyPr/>
          <a:lstStyle/>
          <a:p>
            <a:fld id="{64EB2DB3-A5DC-4BC2-A05A-23509E293FB0}" type="slidenum">
              <a:rPr lang="en-US" altLang="en-US" smtClean="0"/>
              <a:pPr/>
              <a:t>31</a:t>
            </a:fld>
            <a:endParaRPr lang="en-US" altLang="en-US"/>
          </a:p>
        </p:txBody>
      </p:sp>
      <p:pic>
        <p:nvPicPr>
          <p:cNvPr id="6" name="Picture 2" descr="Return Church">
            <a:hlinkClick r:id="rId2" action="ppaction://hlinksldjump"/>
            <a:extLst>
              <a:ext uri="{FF2B5EF4-FFF2-40B4-BE49-F238E27FC236}">
                <a16:creationId xmlns:a16="http://schemas.microsoft.com/office/drawing/2014/main" id="{48FCFFB8-451D-61A0-A226-36A8725102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852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408A-D9C4-0E25-9D90-7DC26B79C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232F6-93C1-30ED-5E02-C90B0F50D430}"/>
              </a:ext>
            </a:extLst>
          </p:cNvPr>
          <p:cNvSpPr>
            <a:spLocks noGrp="1"/>
          </p:cNvSpPr>
          <p:nvPr>
            <p:ph type="title"/>
          </p:nvPr>
        </p:nvSpPr>
        <p:spPr>
          <a:xfrm>
            <a:off x="2402114" y="480050"/>
            <a:ext cx="8839200" cy="868362"/>
          </a:xfrm>
        </p:spPr>
        <p:txBody>
          <a:bodyPr/>
          <a:lstStyle/>
          <a:p>
            <a:r>
              <a:rPr lang="en-AU" dirty="0"/>
              <a:t>3. Breaking it down</a:t>
            </a:r>
          </a:p>
        </p:txBody>
      </p:sp>
      <p:sp>
        <p:nvSpPr>
          <p:cNvPr id="4" name="Slide Number Placeholder 3">
            <a:extLst>
              <a:ext uri="{FF2B5EF4-FFF2-40B4-BE49-F238E27FC236}">
                <a16:creationId xmlns:a16="http://schemas.microsoft.com/office/drawing/2014/main" id="{C5BA651C-B437-3764-8E29-CD719E7266E3}"/>
              </a:ext>
            </a:extLst>
          </p:cNvPr>
          <p:cNvSpPr>
            <a:spLocks noGrp="1"/>
          </p:cNvSpPr>
          <p:nvPr>
            <p:ph type="sldNum" sz="quarter" idx="10"/>
          </p:nvPr>
        </p:nvSpPr>
        <p:spPr/>
        <p:txBody>
          <a:bodyPr/>
          <a:lstStyle/>
          <a:p>
            <a:fld id="{64EB2DB3-A5DC-4BC2-A05A-23509E293FB0}" type="slidenum">
              <a:rPr lang="en-US" altLang="en-US" smtClean="0"/>
              <a:pPr/>
              <a:t>32</a:t>
            </a:fld>
            <a:endParaRPr lang="en-US" altLang="en-US"/>
          </a:p>
        </p:txBody>
      </p:sp>
      <p:pic>
        <p:nvPicPr>
          <p:cNvPr id="1026" name="Picture 2" descr="Activities - Keep Active">
            <a:extLst>
              <a:ext uri="{FF2B5EF4-FFF2-40B4-BE49-F238E27FC236}">
                <a16:creationId xmlns:a16="http://schemas.microsoft.com/office/drawing/2014/main" id="{999D1E99-9CF8-F1DF-20EB-CBC1334953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FC37AA-0B5A-F4C4-6379-D47DB5B4292C}"/>
              </a:ext>
            </a:extLst>
          </p:cNvPr>
          <p:cNvPicPr>
            <a:picLocks noChangeAspect="1"/>
          </p:cNvPicPr>
          <p:nvPr/>
        </p:nvPicPr>
        <p:blipFill>
          <a:blip r:embed="rId4"/>
          <a:stretch>
            <a:fillRect/>
          </a:stretch>
        </p:blipFill>
        <p:spPr>
          <a:xfrm>
            <a:off x="1078159" y="2009736"/>
            <a:ext cx="10074435" cy="3680066"/>
          </a:xfrm>
          <a:prstGeom prst="rect">
            <a:avLst/>
          </a:prstGeom>
        </p:spPr>
      </p:pic>
      <p:pic>
        <p:nvPicPr>
          <p:cNvPr id="8" name="Picture 2" descr="return&quot; Icon - Download for free – Iconduck">
            <a:hlinkClick r:id="rId5" action="ppaction://hlinksldjump"/>
            <a:extLst>
              <a:ext uri="{FF2B5EF4-FFF2-40B4-BE49-F238E27FC236}">
                <a16:creationId xmlns:a16="http://schemas.microsoft.com/office/drawing/2014/main" id="{B92AFD4B-63E9-1410-B637-E7EC1782C5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560097-56F6-2D43-DFD1-3F13561775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514" y="2428293"/>
            <a:ext cx="10802943" cy="3949657"/>
          </a:xfrm>
          <a:prstGeom prst="rect">
            <a:avLst/>
          </a:prstGeom>
        </p:spPr>
      </p:pic>
      <p:pic>
        <p:nvPicPr>
          <p:cNvPr id="6" name="Picture 5">
            <a:extLst>
              <a:ext uri="{FF2B5EF4-FFF2-40B4-BE49-F238E27FC236}">
                <a16:creationId xmlns:a16="http://schemas.microsoft.com/office/drawing/2014/main" id="{53402794-32A6-597D-DD84-89BA0BD2548A}"/>
              </a:ext>
            </a:extLst>
          </p:cNvPr>
          <p:cNvPicPr>
            <a:picLocks noChangeAspect="1"/>
          </p:cNvPicPr>
          <p:nvPr/>
        </p:nvPicPr>
        <p:blipFill>
          <a:blip r:embed="rId8"/>
          <a:stretch>
            <a:fillRect/>
          </a:stretch>
        </p:blipFill>
        <p:spPr>
          <a:xfrm flipV="1">
            <a:off x="8469534" y="3472835"/>
            <a:ext cx="1690466" cy="378159"/>
          </a:xfrm>
          <a:prstGeom prst="rect">
            <a:avLst/>
          </a:prstGeom>
        </p:spPr>
      </p:pic>
      <p:pic>
        <p:nvPicPr>
          <p:cNvPr id="13" name="Picture 12">
            <a:extLst>
              <a:ext uri="{FF2B5EF4-FFF2-40B4-BE49-F238E27FC236}">
                <a16:creationId xmlns:a16="http://schemas.microsoft.com/office/drawing/2014/main" id="{DA686087-958B-D816-F06E-AE2385386112}"/>
              </a:ext>
            </a:extLst>
          </p:cNvPr>
          <p:cNvPicPr>
            <a:picLocks noChangeAspect="1"/>
          </p:cNvPicPr>
          <p:nvPr/>
        </p:nvPicPr>
        <p:blipFill>
          <a:blip r:embed="rId8"/>
          <a:stretch>
            <a:fillRect/>
          </a:stretch>
        </p:blipFill>
        <p:spPr>
          <a:xfrm flipV="1">
            <a:off x="8469534" y="3950044"/>
            <a:ext cx="1690466" cy="378159"/>
          </a:xfrm>
          <a:prstGeom prst="rect">
            <a:avLst/>
          </a:prstGeom>
        </p:spPr>
      </p:pic>
      <p:pic>
        <p:nvPicPr>
          <p:cNvPr id="14" name="Picture 13">
            <a:extLst>
              <a:ext uri="{FF2B5EF4-FFF2-40B4-BE49-F238E27FC236}">
                <a16:creationId xmlns:a16="http://schemas.microsoft.com/office/drawing/2014/main" id="{F5D3A0BE-BFFA-CEF8-E20E-B782D955F93E}"/>
              </a:ext>
            </a:extLst>
          </p:cNvPr>
          <p:cNvPicPr>
            <a:picLocks noChangeAspect="1"/>
          </p:cNvPicPr>
          <p:nvPr/>
        </p:nvPicPr>
        <p:blipFill>
          <a:blip r:embed="rId8"/>
          <a:stretch>
            <a:fillRect/>
          </a:stretch>
        </p:blipFill>
        <p:spPr>
          <a:xfrm flipV="1">
            <a:off x="8469534" y="4449951"/>
            <a:ext cx="1690466" cy="378159"/>
          </a:xfrm>
          <a:prstGeom prst="rect">
            <a:avLst/>
          </a:prstGeom>
        </p:spPr>
      </p:pic>
      <p:pic>
        <p:nvPicPr>
          <p:cNvPr id="15" name="Picture 14">
            <a:extLst>
              <a:ext uri="{FF2B5EF4-FFF2-40B4-BE49-F238E27FC236}">
                <a16:creationId xmlns:a16="http://schemas.microsoft.com/office/drawing/2014/main" id="{8E9EABB5-B5CC-DA3C-DB17-2EF1411D8CF2}"/>
              </a:ext>
            </a:extLst>
          </p:cNvPr>
          <p:cNvPicPr>
            <a:picLocks noChangeAspect="1"/>
          </p:cNvPicPr>
          <p:nvPr/>
        </p:nvPicPr>
        <p:blipFill>
          <a:blip r:embed="rId8"/>
          <a:stretch>
            <a:fillRect/>
          </a:stretch>
        </p:blipFill>
        <p:spPr>
          <a:xfrm flipV="1">
            <a:off x="8469534" y="4901615"/>
            <a:ext cx="1690466" cy="378159"/>
          </a:xfrm>
          <a:prstGeom prst="rect">
            <a:avLst/>
          </a:prstGeom>
        </p:spPr>
      </p:pic>
      <p:pic>
        <p:nvPicPr>
          <p:cNvPr id="16" name="Picture 15">
            <a:extLst>
              <a:ext uri="{FF2B5EF4-FFF2-40B4-BE49-F238E27FC236}">
                <a16:creationId xmlns:a16="http://schemas.microsoft.com/office/drawing/2014/main" id="{762CF0E8-F1EF-9E68-E192-B1B69FC56C3A}"/>
              </a:ext>
            </a:extLst>
          </p:cNvPr>
          <p:cNvPicPr>
            <a:picLocks noChangeAspect="1"/>
          </p:cNvPicPr>
          <p:nvPr/>
        </p:nvPicPr>
        <p:blipFill>
          <a:blip r:embed="rId8"/>
          <a:stretch>
            <a:fillRect/>
          </a:stretch>
        </p:blipFill>
        <p:spPr>
          <a:xfrm flipV="1">
            <a:off x="8469534" y="5410693"/>
            <a:ext cx="1690466" cy="378159"/>
          </a:xfrm>
          <a:prstGeom prst="rect">
            <a:avLst/>
          </a:prstGeom>
        </p:spPr>
      </p:pic>
      <p:pic>
        <p:nvPicPr>
          <p:cNvPr id="17" name="Picture 16">
            <a:extLst>
              <a:ext uri="{FF2B5EF4-FFF2-40B4-BE49-F238E27FC236}">
                <a16:creationId xmlns:a16="http://schemas.microsoft.com/office/drawing/2014/main" id="{5EB31E12-26BA-0E12-9B81-FD4D2A93AD9E}"/>
              </a:ext>
            </a:extLst>
          </p:cNvPr>
          <p:cNvPicPr>
            <a:picLocks noChangeAspect="1"/>
          </p:cNvPicPr>
          <p:nvPr/>
        </p:nvPicPr>
        <p:blipFill>
          <a:blip r:embed="rId8"/>
          <a:stretch>
            <a:fillRect/>
          </a:stretch>
        </p:blipFill>
        <p:spPr>
          <a:xfrm flipV="1">
            <a:off x="8469534" y="5900047"/>
            <a:ext cx="1690466" cy="378159"/>
          </a:xfrm>
          <a:prstGeom prst="rect">
            <a:avLst/>
          </a:prstGeom>
        </p:spPr>
      </p:pic>
    </p:spTree>
    <p:extLst>
      <p:ext uri="{BB962C8B-B14F-4D97-AF65-F5344CB8AC3E}">
        <p14:creationId xmlns:p14="http://schemas.microsoft.com/office/powerpoint/2010/main" val="2132222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E64AA-3EC4-B27B-60F3-BF6F6FB92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39EB3-48C1-55A2-B5ED-09308E07C46E}"/>
              </a:ext>
            </a:extLst>
          </p:cNvPr>
          <p:cNvSpPr>
            <a:spLocks noGrp="1"/>
          </p:cNvSpPr>
          <p:nvPr>
            <p:ph type="title"/>
          </p:nvPr>
        </p:nvSpPr>
        <p:spPr>
          <a:xfrm>
            <a:off x="2402114" y="480050"/>
            <a:ext cx="8839200" cy="868362"/>
          </a:xfrm>
        </p:spPr>
        <p:txBody>
          <a:bodyPr/>
          <a:lstStyle/>
          <a:p>
            <a:r>
              <a:rPr lang="en-AU" dirty="0"/>
              <a:t>3. Breaking it down</a:t>
            </a:r>
          </a:p>
        </p:txBody>
      </p:sp>
      <p:sp>
        <p:nvSpPr>
          <p:cNvPr id="4" name="Slide Number Placeholder 3">
            <a:extLst>
              <a:ext uri="{FF2B5EF4-FFF2-40B4-BE49-F238E27FC236}">
                <a16:creationId xmlns:a16="http://schemas.microsoft.com/office/drawing/2014/main" id="{A07546C1-DDDB-0FF0-F0E6-9F0CF8647149}"/>
              </a:ext>
            </a:extLst>
          </p:cNvPr>
          <p:cNvSpPr>
            <a:spLocks noGrp="1"/>
          </p:cNvSpPr>
          <p:nvPr>
            <p:ph type="sldNum" sz="quarter" idx="10"/>
          </p:nvPr>
        </p:nvSpPr>
        <p:spPr/>
        <p:txBody>
          <a:bodyPr/>
          <a:lstStyle/>
          <a:p>
            <a:fld id="{64EB2DB3-A5DC-4BC2-A05A-23509E293FB0}" type="slidenum">
              <a:rPr lang="en-US" altLang="en-US" smtClean="0"/>
              <a:pPr/>
              <a:t>33</a:t>
            </a:fld>
            <a:endParaRPr lang="en-US" altLang="en-US"/>
          </a:p>
        </p:txBody>
      </p:sp>
      <p:pic>
        <p:nvPicPr>
          <p:cNvPr id="1026" name="Picture 2" descr="Activities - Keep Active">
            <a:extLst>
              <a:ext uri="{FF2B5EF4-FFF2-40B4-BE49-F238E27FC236}">
                <a16:creationId xmlns:a16="http://schemas.microsoft.com/office/drawing/2014/main" id="{42C87A33-A166-2D9E-9BCA-7E335FD69D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turn&quot; Icon - Download for free – Iconduck">
            <a:hlinkClick r:id="rId4" action="ppaction://hlinksldjump"/>
            <a:extLst>
              <a:ext uri="{FF2B5EF4-FFF2-40B4-BE49-F238E27FC236}">
                <a16:creationId xmlns:a16="http://schemas.microsoft.com/office/drawing/2014/main" id="{5C9ACE0D-53AC-774A-C68D-B37B78CFF3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4386987-4B42-6DB6-B914-F8616B7D5882}"/>
              </a:ext>
            </a:extLst>
          </p:cNvPr>
          <p:cNvPicPr>
            <a:picLocks noChangeAspect="1"/>
          </p:cNvPicPr>
          <p:nvPr/>
        </p:nvPicPr>
        <p:blipFill>
          <a:blip r:embed="rId6"/>
          <a:stretch>
            <a:fillRect/>
          </a:stretch>
        </p:blipFill>
        <p:spPr>
          <a:xfrm>
            <a:off x="2058619" y="2127504"/>
            <a:ext cx="7630590" cy="4686954"/>
          </a:xfrm>
          <a:prstGeom prst="rect">
            <a:avLst/>
          </a:prstGeom>
        </p:spPr>
      </p:pic>
      <p:pic>
        <p:nvPicPr>
          <p:cNvPr id="13" name="Picture 12">
            <a:extLst>
              <a:ext uri="{FF2B5EF4-FFF2-40B4-BE49-F238E27FC236}">
                <a16:creationId xmlns:a16="http://schemas.microsoft.com/office/drawing/2014/main" id="{30AD9B7C-64FC-96B9-8AC7-7E13C2852409}"/>
              </a:ext>
            </a:extLst>
          </p:cNvPr>
          <p:cNvPicPr>
            <a:picLocks noChangeAspect="1"/>
          </p:cNvPicPr>
          <p:nvPr/>
        </p:nvPicPr>
        <p:blipFill>
          <a:blip r:embed="rId7"/>
          <a:stretch>
            <a:fillRect/>
          </a:stretch>
        </p:blipFill>
        <p:spPr>
          <a:xfrm>
            <a:off x="1232229" y="1750628"/>
            <a:ext cx="9283370" cy="324310"/>
          </a:xfrm>
          <a:prstGeom prst="rect">
            <a:avLst/>
          </a:prstGeom>
        </p:spPr>
      </p:pic>
      <p:pic>
        <p:nvPicPr>
          <p:cNvPr id="6" name="Picture 5">
            <a:extLst>
              <a:ext uri="{FF2B5EF4-FFF2-40B4-BE49-F238E27FC236}">
                <a16:creationId xmlns:a16="http://schemas.microsoft.com/office/drawing/2014/main" id="{0E9C1581-72EC-9CD1-4A05-F26A545D2D8B}"/>
              </a:ext>
            </a:extLst>
          </p:cNvPr>
          <p:cNvPicPr>
            <a:picLocks noChangeAspect="1"/>
          </p:cNvPicPr>
          <p:nvPr/>
        </p:nvPicPr>
        <p:blipFill>
          <a:blip r:embed="rId8"/>
          <a:stretch>
            <a:fillRect/>
          </a:stretch>
        </p:blipFill>
        <p:spPr>
          <a:xfrm>
            <a:off x="4078514" y="2811655"/>
            <a:ext cx="2743200" cy="976209"/>
          </a:xfrm>
          <a:prstGeom prst="rect">
            <a:avLst/>
          </a:prstGeom>
        </p:spPr>
      </p:pic>
      <p:pic>
        <p:nvPicPr>
          <p:cNvPr id="14" name="Picture 13">
            <a:extLst>
              <a:ext uri="{FF2B5EF4-FFF2-40B4-BE49-F238E27FC236}">
                <a16:creationId xmlns:a16="http://schemas.microsoft.com/office/drawing/2014/main" id="{2F9E0CF6-F4CB-7DF9-E898-9F9EDEBE7708}"/>
              </a:ext>
            </a:extLst>
          </p:cNvPr>
          <p:cNvPicPr>
            <a:picLocks noChangeAspect="1"/>
          </p:cNvPicPr>
          <p:nvPr/>
        </p:nvPicPr>
        <p:blipFill>
          <a:blip r:embed="rId8"/>
          <a:stretch>
            <a:fillRect/>
          </a:stretch>
        </p:blipFill>
        <p:spPr>
          <a:xfrm>
            <a:off x="6821715" y="2753962"/>
            <a:ext cx="2743200" cy="976209"/>
          </a:xfrm>
          <a:prstGeom prst="rect">
            <a:avLst/>
          </a:prstGeom>
        </p:spPr>
      </p:pic>
      <p:pic>
        <p:nvPicPr>
          <p:cNvPr id="15" name="Picture 14">
            <a:extLst>
              <a:ext uri="{FF2B5EF4-FFF2-40B4-BE49-F238E27FC236}">
                <a16:creationId xmlns:a16="http://schemas.microsoft.com/office/drawing/2014/main" id="{16EE47C1-7DB4-E20E-8439-99CDCEB861DF}"/>
              </a:ext>
            </a:extLst>
          </p:cNvPr>
          <p:cNvPicPr>
            <a:picLocks noChangeAspect="1"/>
          </p:cNvPicPr>
          <p:nvPr/>
        </p:nvPicPr>
        <p:blipFill>
          <a:blip r:embed="rId8"/>
          <a:stretch>
            <a:fillRect/>
          </a:stretch>
        </p:blipFill>
        <p:spPr>
          <a:xfrm>
            <a:off x="4078514" y="3730171"/>
            <a:ext cx="2743200" cy="545797"/>
          </a:xfrm>
          <a:prstGeom prst="rect">
            <a:avLst/>
          </a:prstGeom>
        </p:spPr>
      </p:pic>
      <p:pic>
        <p:nvPicPr>
          <p:cNvPr id="16" name="Picture 15">
            <a:extLst>
              <a:ext uri="{FF2B5EF4-FFF2-40B4-BE49-F238E27FC236}">
                <a16:creationId xmlns:a16="http://schemas.microsoft.com/office/drawing/2014/main" id="{FE248F6D-56FC-76E7-014F-2CDFF002C756}"/>
              </a:ext>
            </a:extLst>
          </p:cNvPr>
          <p:cNvPicPr>
            <a:picLocks noChangeAspect="1"/>
          </p:cNvPicPr>
          <p:nvPr/>
        </p:nvPicPr>
        <p:blipFill>
          <a:blip r:embed="rId8"/>
          <a:stretch>
            <a:fillRect/>
          </a:stretch>
        </p:blipFill>
        <p:spPr>
          <a:xfrm>
            <a:off x="6901541" y="3753709"/>
            <a:ext cx="2743200" cy="578544"/>
          </a:xfrm>
          <a:prstGeom prst="rect">
            <a:avLst/>
          </a:prstGeom>
        </p:spPr>
      </p:pic>
      <p:pic>
        <p:nvPicPr>
          <p:cNvPr id="17" name="Picture 16">
            <a:extLst>
              <a:ext uri="{FF2B5EF4-FFF2-40B4-BE49-F238E27FC236}">
                <a16:creationId xmlns:a16="http://schemas.microsoft.com/office/drawing/2014/main" id="{F4EEA324-B49E-7191-3068-0ECA9EC44E02}"/>
              </a:ext>
            </a:extLst>
          </p:cNvPr>
          <p:cNvPicPr>
            <a:picLocks noChangeAspect="1"/>
          </p:cNvPicPr>
          <p:nvPr/>
        </p:nvPicPr>
        <p:blipFill>
          <a:blip r:embed="rId8"/>
          <a:stretch>
            <a:fillRect/>
          </a:stretch>
        </p:blipFill>
        <p:spPr>
          <a:xfrm>
            <a:off x="4078514" y="4358142"/>
            <a:ext cx="2743200" cy="578544"/>
          </a:xfrm>
          <a:prstGeom prst="rect">
            <a:avLst/>
          </a:prstGeom>
        </p:spPr>
      </p:pic>
      <p:pic>
        <p:nvPicPr>
          <p:cNvPr id="18" name="Picture 17">
            <a:extLst>
              <a:ext uri="{FF2B5EF4-FFF2-40B4-BE49-F238E27FC236}">
                <a16:creationId xmlns:a16="http://schemas.microsoft.com/office/drawing/2014/main" id="{575C1F3B-2AF8-3309-5AD6-9FCDB5FCA379}"/>
              </a:ext>
            </a:extLst>
          </p:cNvPr>
          <p:cNvPicPr>
            <a:picLocks noChangeAspect="1"/>
          </p:cNvPicPr>
          <p:nvPr/>
        </p:nvPicPr>
        <p:blipFill>
          <a:blip r:embed="rId8"/>
          <a:stretch>
            <a:fillRect/>
          </a:stretch>
        </p:blipFill>
        <p:spPr>
          <a:xfrm>
            <a:off x="6821714" y="4365271"/>
            <a:ext cx="2743200" cy="578544"/>
          </a:xfrm>
          <a:prstGeom prst="rect">
            <a:avLst/>
          </a:prstGeom>
        </p:spPr>
      </p:pic>
      <p:pic>
        <p:nvPicPr>
          <p:cNvPr id="19" name="Picture 18">
            <a:extLst>
              <a:ext uri="{FF2B5EF4-FFF2-40B4-BE49-F238E27FC236}">
                <a16:creationId xmlns:a16="http://schemas.microsoft.com/office/drawing/2014/main" id="{C3767CA8-B862-1D3D-0FB0-02F3CEBFB844}"/>
              </a:ext>
            </a:extLst>
          </p:cNvPr>
          <p:cNvPicPr>
            <a:picLocks noChangeAspect="1"/>
          </p:cNvPicPr>
          <p:nvPr/>
        </p:nvPicPr>
        <p:blipFill>
          <a:blip r:embed="rId8"/>
          <a:stretch>
            <a:fillRect/>
          </a:stretch>
        </p:blipFill>
        <p:spPr>
          <a:xfrm>
            <a:off x="3933366" y="5018860"/>
            <a:ext cx="2743200" cy="578544"/>
          </a:xfrm>
          <a:prstGeom prst="rect">
            <a:avLst/>
          </a:prstGeom>
        </p:spPr>
      </p:pic>
      <p:pic>
        <p:nvPicPr>
          <p:cNvPr id="20" name="Picture 19">
            <a:extLst>
              <a:ext uri="{FF2B5EF4-FFF2-40B4-BE49-F238E27FC236}">
                <a16:creationId xmlns:a16="http://schemas.microsoft.com/office/drawing/2014/main" id="{DD9E70BB-57D7-AFFB-94E2-6D6FA04203E7}"/>
              </a:ext>
            </a:extLst>
          </p:cNvPr>
          <p:cNvPicPr>
            <a:picLocks noChangeAspect="1"/>
          </p:cNvPicPr>
          <p:nvPr/>
        </p:nvPicPr>
        <p:blipFill>
          <a:blip r:embed="rId8"/>
          <a:stretch>
            <a:fillRect/>
          </a:stretch>
        </p:blipFill>
        <p:spPr>
          <a:xfrm>
            <a:off x="6710606" y="5007986"/>
            <a:ext cx="2743200" cy="578544"/>
          </a:xfrm>
          <a:prstGeom prst="rect">
            <a:avLst/>
          </a:prstGeom>
        </p:spPr>
      </p:pic>
      <p:pic>
        <p:nvPicPr>
          <p:cNvPr id="21" name="Picture 20">
            <a:extLst>
              <a:ext uri="{FF2B5EF4-FFF2-40B4-BE49-F238E27FC236}">
                <a16:creationId xmlns:a16="http://schemas.microsoft.com/office/drawing/2014/main" id="{A552038A-B47E-0F49-0B8B-B89FC9D589F4}"/>
              </a:ext>
            </a:extLst>
          </p:cNvPr>
          <p:cNvPicPr>
            <a:picLocks noChangeAspect="1"/>
          </p:cNvPicPr>
          <p:nvPr/>
        </p:nvPicPr>
        <p:blipFill>
          <a:blip r:embed="rId8"/>
          <a:stretch>
            <a:fillRect/>
          </a:stretch>
        </p:blipFill>
        <p:spPr>
          <a:xfrm>
            <a:off x="4151085" y="5484670"/>
            <a:ext cx="2743200" cy="578544"/>
          </a:xfrm>
          <a:prstGeom prst="rect">
            <a:avLst/>
          </a:prstGeom>
        </p:spPr>
      </p:pic>
      <p:pic>
        <p:nvPicPr>
          <p:cNvPr id="22" name="Picture 21">
            <a:extLst>
              <a:ext uri="{FF2B5EF4-FFF2-40B4-BE49-F238E27FC236}">
                <a16:creationId xmlns:a16="http://schemas.microsoft.com/office/drawing/2014/main" id="{403E387C-E896-0892-8341-2895A917F706}"/>
              </a:ext>
            </a:extLst>
          </p:cNvPr>
          <p:cNvPicPr>
            <a:picLocks noChangeAspect="1"/>
          </p:cNvPicPr>
          <p:nvPr/>
        </p:nvPicPr>
        <p:blipFill>
          <a:blip r:embed="rId8"/>
          <a:stretch>
            <a:fillRect/>
          </a:stretch>
        </p:blipFill>
        <p:spPr>
          <a:xfrm>
            <a:off x="6797690" y="5542729"/>
            <a:ext cx="2743200" cy="578544"/>
          </a:xfrm>
          <a:prstGeom prst="rect">
            <a:avLst/>
          </a:prstGeom>
        </p:spPr>
      </p:pic>
      <p:pic>
        <p:nvPicPr>
          <p:cNvPr id="23" name="Picture 22">
            <a:extLst>
              <a:ext uri="{FF2B5EF4-FFF2-40B4-BE49-F238E27FC236}">
                <a16:creationId xmlns:a16="http://schemas.microsoft.com/office/drawing/2014/main" id="{F75CB52A-3A88-2A4C-48B7-16D31CB7293F}"/>
              </a:ext>
            </a:extLst>
          </p:cNvPr>
          <p:cNvPicPr>
            <a:picLocks noChangeAspect="1"/>
          </p:cNvPicPr>
          <p:nvPr/>
        </p:nvPicPr>
        <p:blipFill>
          <a:blip r:embed="rId8"/>
          <a:stretch>
            <a:fillRect/>
          </a:stretch>
        </p:blipFill>
        <p:spPr>
          <a:xfrm>
            <a:off x="4054490" y="6142931"/>
            <a:ext cx="2743200" cy="578544"/>
          </a:xfrm>
          <a:prstGeom prst="rect">
            <a:avLst/>
          </a:prstGeom>
        </p:spPr>
      </p:pic>
      <p:pic>
        <p:nvPicPr>
          <p:cNvPr id="24" name="Picture 23">
            <a:extLst>
              <a:ext uri="{FF2B5EF4-FFF2-40B4-BE49-F238E27FC236}">
                <a16:creationId xmlns:a16="http://schemas.microsoft.com/office/drawing/2014/main" id="{9461BCB4-CF8B-8A4E-FDC0-FB015F615789}"/>
              </a:ext>
            </a:extLst>
          </p:cNvPr>
          <p:cNvPicPr>
            <a:picLocks noChangeAspect="1"/>
          </p:cNvPicPr>
          <p:nvPr/>
        </p:nvPicPr>
        <p:blipFill>
          <a:blip r:embed="rId8"/>
          <a:stretch>
            <a:fillRect/>
          </a:stretch>
        </p:blipFill>
        <p:spPr>
          <a:xfrm>
            <a:off x="6871849" y="6171959"/>
            <a:ext cx="2743200" cy="578544"/>
          </a:xfrm>
          <a:prstGeom prst="rect">
            <a:avLst/>
          </a:prstGeom>
        </p:spPr>
      </p:pic>
    </p:spTree>
    <p:extLst>
      <p:ext uri="{BB962C8B-B14F-4D97-AF65-F5344CB8AC3E}">
        <p14:creationId xmlns:p14="http://schemas.microsoft.com/office/powerpoint/2010/main" val="346721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80B1-4597-2080-9981-1D69171F5283}"/>
              </a:ext>
            </a:extLst>
          </p:cNvPr>
          <p:cNvSpPr>
            <a:spLocks noGrp="1"/>
          </p:cNvSpPr>
          <p:nvPr>
            <p:ph type="title"/>
          </p:nvPr>
        </p:nvSpPr>
        <p:spPr/>
        <p:txBody>
          <a:bodyPr/>
          <a:lstStyle/>
          <a:p>
            <a:r>
              <a:rPr lang="en-AU" dirty="0"/>
              <a:t>Abbreviations</a:t>
            </a:r>
          </a:p>
        </p:txBody>
      </p:sp>
      <p:sp>
        <p:nvSpPr>
          <p:cNvPr id="3" name="Content Placeholder 2">
            <a:extLst>
              <a:ext uri="{FF2B5EF4-FFF2-40B4-BE49-F238E27FC236}">
                <a16:creationId xmlns:a16="http://schemas.microsoft.com/office/drawing/2014/main" id="{3DB88388-E4C6-DA1F-DC13-D9E9664418E0}"/>
              </a:ext>
            </a:extLst>
          </p:cNvPr>
          <p:cNvSpPr>
            <a:spLocks noGrp="1"/>
          </p:cNvSpPr>
          <p:nvPr>
            <p:ph idx="1"/>
          </p:nvPr>
        </p:nvSpPr>
        <p:spPr>
          <a:xfrm>
            <a:off x="0" y="1677987"/>
            <a:ext cx="12192000" cy="4492625"/>
          </a:xfrm>
        </p:spPr>
        <p:txBody>
          <a:bodyPr/>
          <a:lstStyle/>
          <a:p>
            <a:r>
              <a:rPr lang="en-US" sz="2400" dirty="0"/>
              <a:t>Abbreviations are commonly used in medical terminology to shorten words and phrases. For example, </a:t>
            </a:r>
            <a:r>
              <a:rPr lang="en-US" sz="2400" dirty="0" err="1"/>
              <a:t>a.c.</a:t>
            </a:r>
            <a:r>
              <a:rPr lang="en-US" sz="2400" dirty="0"/>
              <a:t> in medical terminology means before meals, and p.c. means after meals. Most common abbreviations:</a:t>
            </a:r>
            <a:endParaRPr lang="en-AU" sz="2400" dirty="0"/>
          </a:p>
        </p:txBody>
      </p:sp>
      <p:sp>
        <p:nvSpPr>
          <p:cNvPr id="4" name="Slide Number Placeholder 3">
            <a:extLst>
              <a:ext uri="{FF2B5EF4-FFF2-40B4-BE49-F238E27FC236}">
                <a16:creationId xmlns:a16="http://schemas.microsoft.com/office/drawing/2014/main" id="{3F6755A6-1921-29B6-5622-8FBE5827EE7D}"/>
              </a:ext>
            </a:extLst>
          </p:cNvPr>
          <p:cNvSpPr>
            <a:spLocks noGrp="1"/>
          </p:cNvSpPr>
          <p:nvPr>
            <p:ph type="sldNum" sz="quarter" idx="10"/>
          </p:nvPr>
        </p:nvSpPr>
        <p:spPr/>
        <p:txBody>
          <a:bodyPr/>
          <a:lstStyle/>
          <a:p>
            <a:fld id="{64EB2DB3-A5DC-4BC2-A05A-23509E293FB0}" type="slidenum">
              <a:rPr lang="en-US" altLang="en-US" smtClean="0"/>
              <a:pPr/>
              <a:t>34</a:t>
            </a:fld>
            <a:endParaRPr lang="en-US" altLang="en-US"/>
          </a:p>
        </p:txBody>
      </p:sp>
      <p:pic>
        <p:nvPicPr>
          <p:cNvPr id="6" name="Picture 5">
            <a:extLst>
              <a:ext uri="{FF2B5EF4-FFF2-40B4-BE49-F238E27FC236}">
                <a16:creationId xmlns:a16="http://schemas.microsoft.com/office/drawing/2014/main" id="{0314CBCD-B2CE-052D-DDA1-1BADCF0E31A4}"/>
              </a:ext>
            </a:extLst>
          </p:cNvPr>
          <p:cNvPicPr>
            <a:picLocks noChangeAspect="1"/>
          </p:cNvPicPr>
          <p:nvPr/>
        </p:nvPicPr>
        <p:blipFill>
          <a:blip r:embed="rId2"/>
          <a:stretch>
            <a:fillRect/>
          </a:stretch>
        </p:blipFill>
        <p:spPr>
          <a:xfrm>
            <a:off x="800475" y="2893555"/>
            <a:ext cx="5040837" cy="3827920"/>
          </a:xfrm>
          <a:prstGeom prst="rect">
            <a:avLst/>
          </a:prstGeom>
        </p:spPr>
      </p:pic>
      <p:pic>
        <p:nvPicPr>
          <p:cNvPr id="8" name="Picture 7">
            <a:extLst>
              <a:ext uri="{FF2B5EF4-FFF2-40B4-BE49-F238E27FC236}">
                <a16:creationId xmlns:a16="http://schemas.microsoft.com/office/drawing/2014/main" id="{723CDDFF-2ECD-2147-BB12-E4117F693B28}"/>
              </a:ext>
            </a:extLst>
          </p:cNvPr>
          <p:cNvPicPr>
            <a:picLocks noChangeAspect="1"/>
          </p:cNvPicPr>
          <p:nvPr/>
        </p:nvPicPr>
        <p:blipFill>
          <a:blip r:embed="rId3"/>
          <a:stretch>
            <a:fillRect/>
          </a:stretch>
        </p:blipFill>
        <p:spPr>
          <a:xfrm>
            <a:off x="6096000" y="2960239"/>
            <a:ext cx="5067066" cy="3761236"/>
          </a:xfrm>
          <a:prstGeom prst="rect">
            <a:avLst/>
          </a:prstGeom>
        </p:spPr>
      </p:pic>
      <p:pic>
        <p:nvPicPr>
          <p:cNvPr id="10" name="Picture 2" descr="Return Church">
            <a:hlinkClick r:id="rId4" action="ppaction://hlinksldjump"/>
            <a:extLst>
              <a:ext uri="{FF2B5EF4-FFF2-40B4-BE49-F238E27FC236}">
                <a16:creationId xmlns:a16="http://schemas.microsoft.com/office/drawing/2014/main" id="{32D58A9D-A8EB-778B-B644-29719C05A0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5637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6FB3-46C7-7D4C-A843-EEB1708C0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5FB77-95B9-D59D-6D51-A4052204AF8E}"/>
              </a:ext>
            </a:extLst>
          </p:cNvPr>
          <p:cNvSpPr>
            <a:spLocks noGrp="1"/>
          </p:cNvSpPr>
          <p:nvPr>
            <p:ph type="title"/>
          </p:nvPr>
        </p:nvSpPr>
        <p:spPr/>
        <p:txBody>
          <a:bodyPr/>
          <a:lstStyle/>
          <a:p>
            <a:r>
              <a:rPr lang="en-AU" dirty="0"/>
              <a:t>Abbreviations</a:t>
            </a:r>
          </a:p>
        </p:txBody>
      </p:sp>
      <p:sp>
        <p:nvSpPr>
          <p:cNvPr id="4" name="Slide Number Placeholder 3">
            <a:extLst>
              <a:ext uri="{FF2B5EF4-FFF2-40B4-BE49-F238E27FC236}">
                <a16:creationId xmlns:a16="http://schemas.microsoft.com/office/drawing/2014/main" id="{3753A4DF-3B13-4365-5AD2-551852337956}"/>
              </a:ext>
            </a:extLst>
          </p:cNvPr>
          <p:cNvSpPr>
            <a:spLocks noGrp="1"/>
          </p:cNvSpPr>
          <p:nvPr>
            <p:ph type="sldNum" sz="quarter" idx="10"/>
          </p:nvPr>
        </p:nvSpPr>
        <p:spPr/>
        <p:txBody>
          <a:bodyPr/>
          <a:lstStyle/>
          <a:p>
            <a:fld id="{64EB2DB3-A5DC-4BC2-A05A-23509E293FB0}" type="slidenum">
              <a:rPr lang="en-US" altLang="en-US" smtClean="0"/>
              <a:pPr/>
              <a:t>35</a:t>
            </a:fld>
            <a:endParaRPr lang="en-US" altLang="en-US"/>
          </a:p>
        </p:txBody>
      </p:sp>
      <p:pic>
        <p:nvPicPr>
          <p:cNvPr id="9" name="Picture 8">
            <a:extLst>
              <a:ext uri="{FF2B5EF4-FFF2-40B4-BE49-F238E27FC236}">
                <a16:creationId xmlns:a16="http://schemas.microsoft.com/office/drawing/2014/main" id="{DBECD52F-4AAF-B440-0BF6-116DE3942D0F}"/>
              </a:ext>
            </a:extLst>
          </p:cNvPr>
          <p:cNvPicPr>
            <a:picLocks noChangeAspect="1"/>
          </p:cNvPicPr>
          <p:nvPr/>
        </p:nvPicPr>
        <p:blipFill>
          <a:blip r:embed="rId2"/>
          <a:stretch>
            <a:fillRect/>
          </a:stretch>
        </p:blipFill>
        <p:spPr>
          <a:xfrm>
            <a:off x="668033" y="1789347"/>
            <a:ext cx="5296712" cy="3813168"/>
          </a:xfrm>
          <a:prstGeom prst="rect">
            <a:avLst/>
          </a:prstGeom>
        </p:spPr>
      </p:pic>
      <p:pic>
        <p:nvPicPr>
          <p:cNvPr id="11" name="Picture 10">
            <a:extLst>
              <a:ext uri="{FF2B5EF4-FFF2-40B4-BE49-F238E27FC236}">
                <a16:creationId xmlns:a16="http://schemas.microsoft.com/office/drawing/2014/main" id="{5B99FCDA-8D13-1A40-E7B0-316D9A1B6F63}"/>
              </a:ext>
            </a:extLst>
          </p:cNvPr>
          <p:cNvPicPr>
            <a:picLocks noChangeAspect="1"/>
          </p:cNvPicPr>
          <p:nvPr/>
        </p:nvPicPr>
        <p:blipFill>
          <a:blip r:embed="rId3"/>
          <a:stretch>
            <a:fillRect/>
          </a:stretch>
        </p:blipFill>
        <p:spPr>
          <a:xfrm>
            <a:off x="6162067" y="1789346"/>
            <a:ext cx="5201844" cy="3813167"/>
          </a:xfrm>
          <a:prstGeom prst="rect">
            <a:avLst/>
          </a:prstGeom>
        </p:spPr>
      </p:pic>
      <p:pic>
        <p:nvPicPr>
          <p:cNvPr id="13" name="Picture 2" descr="Return Church">
            <a:hlinkClick r:id="rId4" action="ppaction://hlinksldjump"/>
            <a:extLst>
              <a:ext uri="{FF2B5EF4-FFF2-40B4-BE49-F238E27FC236}">
                <a16:creationId xmlns:a16="http://schemas.microsoft.com/office/drawing/2014/main" id="{1940BEA7-8542-AE84-D6F8-D6A4D5957E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3186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9919-3BB3-2FC0-939D-0CCDE5D98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D5110-E4D9-2C65-1C12-AB43225A13F8}"/>
              </a:ext>
            </a:extLst>
          </p:cNvPr>
          <p:cNvSpPr>
            <a:spLocks noGrp="1"/>
          </p:cNvSpPr>
          <p:nvPr>
            <p:ph type="title"/>
          </p:nvPr>
        </p:nvSpPr>
        <p:spPr/>
        <p:txBody>
          <a:bodyPr/>
          <a:lstStyle/>
          <a:p>
            <a:r>
              <a:rPr lang="en-AU" dirty="0"/>
              <a:t>Abbreviations</a:t>
            </a:r>
          </a:p>
        </p:txBody>
      </p:sp>
      <p:sp>
        <p:nvSpPr>
          <p:cNvPr id="4" name="Slide Number Placeholder 3">
            <a:extLst>
              <a:ext uri="{FF2B5EF4-FFF2-40B4-BE49-F238E27FC236}">
                <a16:creationId xmlns:a16="http://schemas.microsoft.com/office/drawing/2014/main" id="{0AD6A5FB-1882-3B09-9928-A11B585AC1CB}"/>
              </a:ext>
            </a:extLst>
          </p:cNvPr>
          <p:cNvSpPr>
            <a:spLocks noGrp="1"/>
          </p:cNvSpPr>
          <p:nvPr>
            <p:ph type="sldNum" sz="quarter" idx="10"/>
          </p:nvPr>
        </p:nvSpPr>
        <p:spPr/>
        <p:txBody>
          <a:bodyPr/>
          <a:lstStyle/>
          <a:p>
            <a:fld id="{64EB2DB3-A5DC-4BC2-A05A-23509E293FB0}" type="slidenum">
              <a:rPr lang="en-US" altLang="en-US" smtClean="0"/>
              <a:pPr/>
              <a:t>36</a:t>
            </a:fld>
            <a:endParaRPr lang="en-US" altLang="en-US"/>
          </a:p>
        </p:txBody>
      </p:sp>
      <p:pic>
        <p:nvPicPr>
          <p:cNvPr id="5" name="Picture 4">
            <a:extLst>
              <a:ext uri="{FF2B5EF4-FFF2-40B4-BE49-F238E27FC236}">
                <a16:creationId xmlns:a16="http://schemas.microsoft.com/office/drawing/2014/main" id="{9E2F78F2-0D00-6665-D67F-5FE68529E84A}"/>
              </a:ext>
            </a:extLst>
          </p:cNvPr>
          <p:cNvPicPr>
            <a:picLocks noChangeAspect="1"/>
          </p:cNvPicPr>
          <p:nvPr/>
        </p:nvPicPr>
        <p:blipFill>
          <a:blip r:embed="rId2"/>
          <a:stretch>
            <a:fillRect/>
          </a:stretch>
        </p:blipFill>
        <p:spPr>
          <a:xfrm>
            <a:off x="261409" y="1756680"/>
            <a:ext cx="5557494" cy="4223206"/>
          </a:xfrm>
          <a:prstGeom prst="rect">
            <a:avLst/>
          </a:prstGeom>
        </p:spPr>
      </p:pic>
      <p:pic>
        <p:nvPicPr>
          <p:cNvPr id="7" name="Picture 6">
            <a:extLst>
              <a:ext uri="{FF2B5EF4-FFF2-40B4-BE49-F238E27FC236}">
                <a16:creationId xmlns:a16="http://schemas.microsoft.com/office/drawing/2014/main" id="{14C95EA4-A2A6-5B06-D90A-0874871819FD}"/>
              </a:ext>
            </a:extLst>
          </p:cNvPr>
          <p:cNvPicPr>
            <a:picLocks noChangeAspect="1"/>
          </p:cNvPicPr>
          <p:nvPr/>
        </p:nvPicPr>
        <p:blipFill>
          <a:blip r:embed="rId3"/>
          <a:stretch>
            <a:fillRect/>
          </a:stretch>
        </p:blipFill>
        <p:spPr>
          <a:xfrm>
            <a:off x="6096000" y="1756680"/>
            <a:ext cx="5657098" cy="3845834"/>
          </a:xfrm>
          <a:prstGeom prst="rect">
            <a:avLst/>
          </a:prstGeom>
        </p:spPr>
      </p:pic>
      <p:pic>
        <p:nvPicPr>
          <p:cNvPr id="10" name="Picture 2" descr="Return Church">
            <a:hlinkClick r:id="rId4" action="ppaction://hlinksldjump"/>
            <a:extLst>
              <a:ext uri="{FF2B5EF4-FFF2-40B4-BE49-F238E27FC236}">
                <a16:creationId xmlns:a16="http://schemas.microsoft.com/office/drawing/2014/main" id="{0DE5C014-D70C-AAA5-9731-3CB4F32D185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8262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CDF9-F557-A995-45BA-FC4E8806D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6EFD5-8896-18A3-A767-88B82501D3E2}"/>
              </a:ext>
            </a:extLst>
          </p:cNvPr>
          <p:cNvSpPr>
            <a:spLocks noGrp="1"/>
          </p:cNvSpPr>
          <p:nvPr>
            <p:ph type="title"/>
          </p:nvPr>
        </p:nvSpPr>
        <p:spPr/>
        <p:txBody>
          <a:bodyPr/>
          <a:lstStyle/>
          <a:p>
            <a:r>
              <a:rPr lang="en-AU" dirty="0"/>
              <a:t>Abbreviations</a:t>
            </a:r>
          </a:p>
        </p:txBody>
      </p:sp>
      <p:sp>
        <p:nvSpPr>
          <p:cNvPr id="4" name="Slide Number Placeholder 3">
            <a:extLst>
              <a:ext uri="{FF2B5EF4-FFF2-40B4-BE49-F238E27FC236}">
                <a16:creationId xmlns:a16="http://schemas.microsoft.com/office/drawing/2014/main" id="{CD52134E-0173-6216-42DA-CD71E9DDBF16}"/>
              </a:ext>
            </a:extLst>
          </p:cNvPr>
          <p:cNvSpPr>
            <a:spLocks noGrp="1"/>
          </p:cNvSpPr>
          <p:nvPr>
            <p:ph type="sldNum" sz="quarter" idx="10"/>
          </p:nvPr>
        </p:nvSpPr>
        <p:spPr/>
        <p:txBody>
          <a:bodyPr/>
          <a:lstStyle/>
          <a:p>
            <a:fld id="{64EB2DB3-A5DC-4BC2-A05A-23509E293FB0}" type="slidenum">
              <a:rPr lang="en-US" altLang="en-US" smtClean="0"/>
              <a:pPr/>
              <a:t>37</a:t>
            </a:fld>
            <a:endParaRPr lang="en-US" altLang="en-US"/>
          </a:p>
        </p:txBody>
      </p:sp>
      <p:pic>
        <p:nvPicPr>
          <p:cNvPr id="6" name="Picture 5">
            <a:extLst>
              <a:ext uri="{FF2B5EF4-FFF2-40B4-BE49-F238E27FC236}">
                <a16:creationId xmlns:a16="http://schemas.microsoft.com/office/drawing/2014/main" id="{8BAD9D0C-3645-6877-AFF4-42D898EA391F}"/>
              </a:ext>
            </a:extLst>
          </p:cNvPr>
          <p:cNvPicPr>
            <a:picLocks noChangeAspect="1"/>
          </p:cNvPicPr>
          <p:nvPr/>
        </p:nvPicPr>
        <p:blipFill>
          <a:blip r:embed="rId2"/>
          <a:stretch>
            <a:fillRect/>
          </a:stretch>
        </p:blipFill>
        <p:spPr>
          <a:xfrm>
            <a:off x="477301" y="1788887"/>
            <a:ext cx="5618699" cy="4223206"/>
          </a:xfrm>
          <a:prstGeom prst="rect">
            <a:avLst/>
          </a:prstGeom>
        </p:spPr>
      </p:pic>
      <p:pic>
        <p:nvPicPr>
          <p:cNvPr id="9" name="Picture 8">
            <a:extLst>
              <a:ext uri="{FF2B5EF4-FFF2-40B4-BE49-F238E27FC236}">
                <a16:creationId xmlns:a16="http://schemas.microsoft.com/office/drawing/2014/main" id="{8D3B804E-7418-4B7F-822C-ABE77BF157DA}"/>
              </a:ext>
            </a:extLst>
          </p:cNvPr>
          <p:cNvPicPr>
            <a:picLocks noChangeAspect="1"/>
          </p:cNvPicPr>
          <p:nvPr/>
        </p:nvPicPr>
        <p:blipFill>
          <a:blip r:embed="rId3"/>
          <a:stretch>
            <a:fillRect/>
          </a:stretch>
        </p:blipFill>
        <p:spPr>
          <a:xfrm>
            <a:off x="6239568" y="1814287"/>
            <a:ext cx="5671372" cy="4197806"/>
          </a:xfrm>
          <a:prstGeom prst="rect">
            <a:avLst/>
          </a:prstGeom>
        </p:spPr>
      </p:pic>
      <p:pic>
        <p:nvPicPr>
          <p:cNvPr id="10" name="Picture 2" descr="Return Church">
            <a:hlinkClick r:id="rId4" action="ppaction://hlinksldjump"/>
            <a:extLst>
              <a:ext uri="{FF2B5EF4-FFF2-40B4-BE49-F238E27FC236}">
                <a16:creationId xmlns:a16="http://schemas.microsoft.com/office/drawing/2014/main" id="{4D5ADBFD-ACE2-739C-210B-B0A09FE76AC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2088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C992E-F706-C8DB-5DAD-DD2C4F39C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04415-0164-E6E4-7A3E-6B20B4B39111}"/>
              </a:ext>
            </a:extLst>
          </p:cNvPr>
          <p:cNvSpPr>
            <a:spLocks noGrp="1"/>
          </p:cNvSpPr>
          <p:nvPr>
            <p:ph type="title"/>
          </p:nvPr>
        </p:nvSpPr>
        <p:spPr/>
        <p:txBody>
          <a:bodyPr/>
          <a:lstStyle/>
          <a:p>
            <a:r>
              <a:rPr lang="en-AU" dirty="0"/>
              <a:t>Abbreviations</a:t>
            </a:r>
          </a:p>
        </p:txBody>
      </p:sp>
      <p:sp>
        <p:nvSpPr>
          <p:cNvPr id="4" name="Slide Number Placeholder 3">
            <a:extLst>
              <a:ext uri="{FF2B5EF4-FFF2-40B4-BE49-F238E27FC236}">
                <a16:creationId xmlns:a16="http://schemas.microsoft.com/office/drawing/2014/main" id="{7C87A5FC-7C82-9300-314A-C0BF4595AF12}"/>
              </a:ext>
            </a:extLst>
          </p:cNvPr>
          <p:cNvSpPr>
            <a:spLocks noGrp="1"/>
          </p:cNvSpPr>
          <p:nvPr>
            <p:ph type="sldNum" sz="quarter" idx="10"/>
          </p:nvPr>
        </p:nvSpPr>
        <p:spPr/>
        <p:txBody>
          <a:bodyPr/>
          <a:lstStyle/>
          <a:p>
            <a:fld id="{64EB2DB3-A5DC-4BC2-A05A-23509E293FB0}" type="slidenum">
              <a:rPr lang="en-US" altLang="en-US" smtClean="0"/>
              <a:pPr/>
              <a:t>38</a:t>
            </a:fld>
            <a:endParaRPr lang="en-US" altLang="en-US"/>
          </a:p>
        </p:txBody>
      </p:sp>
      <p:pic>
        <p:nvPicPr>
          <p:cNvPr id="5" name="Picture 4">
            <a:extLst>
              <a:ext uri="{FF2B5EF4-FFF2-40B4-BE49-F238E27FC236}">
                <a16:creationId xmlns:a16="http://schemas.microsoft.com/office/drawing/2014/main" id="{44EE1742-7841-8377-18C0-7F12B40347D6}"/>
              </a:ext>
            </a:extLst>
          </p:cNvPr>
          <p:cNvPicPr>
            <a:picLocks noChangeAspect="1"/>
          </p:cNvPicPr>
          <p:nvPr/>
        </p:nvPicPr>
        <p:blipFill>
          <a:blip r:embed="rId2"/>
          <a:stretch>
            <a:fillRect/>
          </a:stretch>
        </p:blipFill>
        <p:spPr>
          <a:xfrm>
            <a:off x="639400" y="1831266"/>
            <a:ext cx="5414810" cy="4075918"/>
          </a:xfrm>
          <a:prstGeom prst="rect">
            <a:avLst/>
          </a:prstGeom>
        </p:spPr>
      </p:pic>
      <p:pic>
        <p:nvPicPr>
          <p:cNvPr id="8" name="Picture 7">
            <a:extLst>
              <a:ext uri="{FF2B5EF4-FFF2-40B4-BE49-F238E27FC236}">
                <a16:creationId xmlns:a16="http://schemas.microsoft.com/office/drawing/2014/main" id="{BE696610-7867-8561-CA78-6EE2F1B368A0}"/>
              </a:ext>
            </a:extLst>
          </p:cNvPr>
          <p:cNvPicPr>
            <a:picLocks noChangeAspect="1"/>
          </p:cNvPicPr>
          <p:nvPr/>
        </p:nvPicPr>
        <p:blipFill>
          <a:blip r:embed="rId3"/>
          <a:stretch>
            <a:fillRect/>
          </a:stretch>
        </p:blipFill>
        <p:spPr>
          <a:xfrm>
            <a:off x="6367160" y="1846356"/>
            <a:ext cx="5035686" cy="1582644"/>
          </a:xfrm>
          <a:prstGeom prst="rect">
            <a:avLst/>
          </a:prstGeom>
        </p:spPr>
      </p:pic>
      <p:pic>
        <p:nvPicPr>
          <p:cNvPr id="11" name="Picture 10">
            <a:extLst>
              <a:ext uri="{FF2B5EF4-FFF2-40B4-BE49-F238E27FC236}">
                <a16:creationId xmlns:a16="http://schemas.microsoft.com/office/drawing/2014/main" id="{1DFBA676-6D6C-6B87-B320-364CE17597C0}"/>
              </a:ext>
            </a:extLst>
          </p:cNvPr>
          <p:cNvPicPr>
            <a:picLocks noChangeAspect="1"/>
          </p:cNvPicPr>
          <p:nvPr/>
        </p:nvPicPr>
        <p:blipFill>
          <a:blip r:embed="rId4"/>
          <a:stretch>
            <a:fillRect/>
          </a:stretch>
        </p:blipFill>
        <p:spPr>
          <a:xfrm>
            <a:off x="6367160" y="3247571"/>
            <a:ext cx="5030877" cy="2344057"/>
          </a:xfrm>
          <a:prstGeom prst="rect">
            <a:avLst/>
          </a:prstGeom>
        </p:spPr>
      </p:pic>
      <p:pic>
        <p:nvPicPr>
          <p:cNvPr id="12" name="Picture 2" descr="Return Church">
            <a:hlinkClick r:id="rId5" action="ppaction://hlinksldjump"/>
            <a:extLst>
              <a:ext uri="{FF2B5EF4-FFF2-40B4-BE49-F238E27FC236}">
                <a16:creationId xmlns:a16="http://schemas.microsoft.com/office/drawing/2014/main" id="{5304D68C-5EBC-A0FC-C8D1-7AE03D44F28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768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F1169-08CB-434D-2D9F-5060DEEEC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1E560-F8B4-F00A-EA1D-F411A09A897E}"/>
              </a:ext>
            </a:extLst>
          </p:cNvPr>
          <p:cNvSpPr>
            <a:spLocks noGrp="1"/>
          </p:cNvSpPr>
          <p:nvPr>
            <p:ph type="title"/>
          </p:nvPr>
        </p:nvSpPr>
        <p:spPr/>
        <p:txBody>
          <a:bodyPr/>
          <a:lstStyle/>
          <a:p>
            <a:r>
              <a:rPr lang="en-AU" dirty="0"/>
              <a:t>Abbreviations</a:t>
            </a:r>
          </a:p>
        </p:txBody>
      </p:sp>
      <p:sp>
        <p:nvSpPr>
          <p:cNvPr id="4" name="Slide Number Placeholder 3">
            <a:extLst>
              <a:ext uri="{FF2B5EF4-FFF2-40B4-BE49-F238E27FC236}">
                <a16:creationId xmlns:a16="http://schemas.microsoft.com/office/drawing/2014/main" id="{D449B3DB-933B-FD2A-8DEA-5D9245AFA971}"/>
              </a:ext>
            </a:extLst>
          </p:cNvPr>
          <p:cNvSpPr>
            <a:spLocks noGrp="1"/>
          </p:cNvSpPr>
          <p:nvPr>
            <p:ph type="sldNum" sz="quarter" idx="10"/>
          </p:nvPr>
        </p:nvSpPr>
        <p:spPr/>
        <p:txBody>
          <a:bodyPr/>
          <a:lstStyle/>
          <a:p>
            <a:fld id="{64EB2DB3-A5DC-4BC2-A05A-23509E293FB0}" type="slidenum">
              <a:rPr lang="en-US" altLang="en-US" smtClean="0"/>
              <a:pPr/>
              <a:t>39</a:t>
            </a:fld>
            <a:endParaRPr lang="en-US" altLang="en-US"/>
          </a:p>
        </p:txBody>
      </p:sp>
      <p:pic>
        <p:nvPicPr>
          <p:cNvPr id="6" name="Picture 5">
            <a:extLst>
              <a:ext uri="{FF2B5EF4-FFF2-40B4-BE49-F238E27FC236}">
                <a16:creationId xmlns:a16="http://schemas.microsoft.com/office/drawing/2014/main" id="{4D8B6962-1637-D253-64BE-98EFB0AACBAC}"/>
              </a:ext>
            </a:extLst>
          </p:cNvPr>
          <p:cNvPicPr>
            <a:picLocks noChangeAspect="1"/>
          </p:cNvPicPr>
          <p:nvPr/>
        </p:nvPicPr>
        <p:blipFill>
          <a:blip r:embed="rId2"/>
          <a:stretch>
            <a:fillRect/>
          </a:stretch>
        </p:blipFill>
        <p:spPr>
          <a:xfrm>
            <a:off x="3560751" y="1926999"/>
            <a:ext cx="6057774" cy="4550001"/>
          </a:xfrm>
          <a:prstGeom prst="rect">
            <a:avLst/>
          </a:prstGeom>
        </p:spPr>
      </p:pic>
      <p:pic>
        <p:nvPicPr>
          <p:cNvPr id="7" name="Picture 2" descr="Return Church">
            <a:hlinkClick r:id="rId3" action="ppaction://hlinksldjump"/>
            <a:extLst>
              <a:ext uri="{FF2B5EF4-FFF2-40B4-BE49-F238E27FC236}">
                <a16:creationId xmlns:a16="http://schemas.microsoft.com/office/drawing/2014/main" id="{AA5960BA-0F3C-98ED-C892-DC67A814BC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985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20482" name="Subtitle 1">
            <a:extLst>
              <a:ext uri="{FF2B5EF4-FFF2-40B4-BE49-F238E27FC236}">
                <a16:creationId xmlns:a16="http://schemas.microsoft.com/office/drawing/2014/main" id="{F1C0FB27-ECF6-D019-264D-84047BC57CF8}"/>
              </a:ext>
            </a:extLst>
          </p:cNvPr>
          <p:cNvSpPr>
            <a:spLocks noGrp="1"/>
          </p:cNvSpPr>
          <p:nvPr>
            <p:ph type="subTitle" idx="1"/>
          </p:nvPr>
        </p:nvSpPr>
        <p:spPr>
          <a:xfrm>
            <a:off x="0" y="174172"/>
            <a:ext cx="12192000" cy="1362075"/>
          </a:xfrm>
        </p:spPr>
        <p:txBody>
          <a:bodyPr/>
          <a:lstStyle/>
          <a:p>
            <a:pPr eaLnBrk="1" hangingPunct="1">
              <a:spcBef>
                <a:spcPct val="0"/>
              </a:spcBef>
            </a:pPr>
            <a:r>
              <a:rPr lang="en-US" altLang="en-US" dirty="0"/>
              <a:t>Elements and performance criteria</a:t>
            </a:r>
          </a:p>
        </p:txBody>
      </p:sp>
      <p:sp>
        <p:nvSpPr>
          <p:cNvPr id="5" name="TextBox 4">
            <a:extLst>
              <a:ext uri="{FF2B5EF4-FFF2-40B4-BE49-F238E27FC236}">
                <a16:creationId xmlns:a16="http://schemas.microsoft.com/office/drawing/2014/main" id="{AD3264D2-F139-B06D-203B-B49630722D0C}"/>
              </a:ext>
            </a:extLst>
          </p:cNvPr>
          <p:cNvSpPr txBox="1"/>
          <p:nvPr/>
        </p:nvSpPr>
        <p:spPr>
          <a:xfrm>
            <a:off x="270329" y="1855561"/>
            <a:ext cx="11651341" cy="2246769"/>
          </a:xfrm>
          <a:prstGeom prst="rect">
            <a:avLst/>
          </a:prstGeom>
          <a:noFill/>
        </p:spPr>
        <p:txBody>
          <a:bodyPr wrap="square">
            <a:spAutoFit/>
          </a:bodyPr>
          <a:lstStyle/>
          <a:p>
            <a:pPr marL="514350" indent="-514350">
              <a:buAutoNum type="arabicPeriod"/>
            </a:pPr>
            <a:r>
              <a:rPr lang="en-US" sz="2800" dirty="0"/>
              <a:t>Respond appropriately to instructions which contain medical terminology.</a:t>
            </a:r>
          </a:p>
          <a:p>
            <a:pPr marL="514350" indent="-514350">
              <a:buAutoNum type="arabicPeriod"/>
            </a:pPr>
            <a:r>
              <a:rPr lang="en-AU" sz="2800" dirty="0"/>
              <a:t>Carry out routine tasks</a:t>
            </a:r>
            <a:r>
              <a:rPr lang="en-US" sz="2800" dirty="0"/>
              <a:t>.</a:t>
            </a:r>
          </a:p>
          <a:p>
            <a:pPr marL="514350" indent="-514350">
              <a:buAutoNum type="arabicPeriod"/>
            </a:pPr>
            <a:r>
              <a:rPr lang="en-US" sz="2800" dirty="0"/>
              <a:t>Use appropriate medical terminology in oral and written communication.</a:t>
            </a:r>
            <a:endParaRPr lang="en-AU" sz="2800" dirty="0"/>
          </a:p>
        </p:txBody>
      </p:sp>
      <p:pic>
        <p:nvPicPr>
          <p:cNvPr id="40962" name="Picture 2" descr="Return Church">
            <a:hlinkClick r:id="rId4" action="ppaction://hlinksldjump"/>
            <a:extLst>
              <a:ext uri="{FF2B5EF4-FFF2-40B4-BE49-F238E27FC236}">
                <a16:creationId xmlns:a16="http://schemas.microsoft.com/office/drawing/2014/main" id="{1FDC546F-4BB1-5997-6AE0-1B9E6EC6DD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63730" y="4750146"/>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5149-108B-79B2-8D5E-8AE3BFD64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19575-2979-5259-BD64-2F0845714A48}"/>
              </a:ext>
            </a:extLst>
          </p:cNvPr>
          <p:cNvSpPr>
            <a:spLocks noGrp="1"/>
          </p:cNvSpPr>
          <p:nvPr>
            <p:ph type="title"/>
          </p:nvPr>
        </p:nvSpPr>
        <p:spPr>
          <a:xfrm>
            <a:off x="2402114" y="480050"/>
            <a:ext cx="8839200" cy="868362"/>
          </a:xfrm>
        </p:spPr>
        <p:txBody>
          <a:bodyPr/>
          <a:lstStyle/>
          <a:p>
            <a:r>
              <a:rPr lang="en-AU" dirty="0"/>
              <a:t>4. Multiple health problems</a:t>
            </a:r>
          </a:p>
        </p:txBody>
      </p:sp>
      <p:sp>
        <p:nvSpPr>
          <p:cNvPr id="4" name="Slide Number Placeholder 3">
            <a:extLst>
              <a:ext uri="{FF2B5EF4-FFF2-40B4-BE49-F238E27FC236}">
                <a16:creationId xmlns:a16="http://schemas.microsoft.com/office/drawing/2014/main" id="{CD011AF9-74DD-5F35-A025-52366CCE9694}"/>
              </a:ext>
            </a:extLst>
          </p:cNvPr>
          <p:cNvSpPr>
            <a:spLocks noGrp="1"/>
          </p:cNvSpPr>
          <p:nvPr>
            <p:ph type="sldNum" sz="quarter" idx="10"/>
          </p:nvPr>
        </p:nvSpPr>
        <p:spPr/>
        <p:txBody>
          <a:bodyPr/>
          <a:lstStyle/>
          <a:p>
            <a:fld id="{64EB2DB3-A5DC-4BC2-A05A-23509E293FB0}" type="slidenum">
              <a:rPr lang="en-US" altLang="en-US" smtClean="0"/>
              <a:pPr/>
              <a:t>40</a:t>
            </a:fld>
            <a:endParaRPr lang="en-US" altLang="en-US"/>
          </a:p>
        </p:txBody>
      </p:sp>
      <p:pic>
        <p:nvPicPr>
          <p:cNvPr id="1026" name="Picture 2" descr="Activities - Keep Active">
            <a:extLst>
              <a:ext uri="{FF2B5EF4-FFF2-40B4-BE49-F238E27FC236}">
                <a16:creationId xmlns:a16="http://schemas.microsoft.com/office/drawing/2014/main" id="{FD87ADDD-02A9-5D31-3A3D-8C1F5FA3B0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106579-E676-AAC8-6386-91953466A50C}"/>
              </a:ext>
            </a:extLst>
          </p:cNvPr>
          <p:cNvSpPr txBox="1"/>
          <p:nvPr/>
        </p:nvSpPr>
        <p:spPr>
          <a:xfrm>
            <a:off x="29028" y="1760330"/>
            <a:ext cx="12141199" cy="4801314"/>
          </a:xfrm>
          <a:prstGeom prst="rect">
            <a:avLst/>
          </a:prstGeom>
          <a:noFill/>
        </p:spPr>
        <p:txBody>
          <a:bodyPr wrap="square" rtlCol="0">
            <a:spAutoFit/>
          </a:bodyPr>
          <a:lstStyle/>
          <a:p>
            <a:r>
              <a:rPr lang="en-US" dirty="0"/>
              <a:t>Read the following case study and answer the questions below.</a:t>
            </a:r>
          </a:p>
          <a:p>
            <a:endParaRPr lang="en-US" dirty="0"/>
          </a:p>
          <a:p>
            <a:r>
              <a:rPr lang="en-US" dirty="0">
                <a:solidFill>
                  <a:schemeClr val="tx2"/>
                </a:solidFill>
              </a:rPr>
              <a:t>“Oliver, a 39-year-old archaeologist, has just returned from a 6-month expedition in the rainforest of South America. Upon his return, he has been suffering from a combination of physical symptoms and conditions. He has been fatigued, yet unable to sleep through the night. He also had a mild fever, night sweats, occasional dizziness, double vision, and mild abdominal pain accompanied by occasional diarrhoea. In addition, he had a non-healing wound on his ankle from an insect bite. </a:t>
            </a:r>
          </a:p>
          <a:p>
            <a:endParaRPr lang="en-US" dirty="0">
              <a:solidFill>
                <a:schemeClr val="tx2"/>
              </a:solidFill>
            </a:endParaRPr>
          </a:p>
          <a:p>
            <a:r>
              <a:rPr lang="en-US" dirty="0">
                <a:solidFill>
                  <a:schemeClr val="tx2"/>
                </a:solidFill>
              </a:rPr>
              <a:t>He made an appointment with his family doctor when the symptoms did not appear to be getting better. On examination, Oliver was febrile with a temperature of 39.5°C. His heart and lung function were normal, with a slightly elevated heart rate. He had areas of oedema and tenderness over both patellae. The laceration on his left lateral ankle had a ring of necrosis surrounding an area of tissue. </a:t>
            </a:r>
          </a:p>
          <a:p>
            <a:endParaRPr lang="en-US" dirty="0">
              <a:solidFill>
                <a:schemeClr val="tx2"/>
              </a:solidFill>
            </a:endParaRPr>
          </a:p>
          <a:p>
            <a:r>
              <a:rPr lang="en-US" dirty="0">
                <a:solidFill>
                  <a:schemeClr val="tx2"/>
                </a:solidFill>
              </a:rPr>
              <a:t>Oliver’s doctor ordered a series of haematology tests. The doctor suspected a viral disease, possibly carried by mosquitoes that inhabit tropical rai forests. He also suspected a form of dysentery typically caused by bacteria. Oliver was also possibly anaemic and dehydrated. The doctor was confident that after his diagnosis and treatment, Oliver would gain relief from his insomnia, diplopia and dizziness.”</a:t>
            </a:r>
            <a:endParaRPr lang="en-AU" dirty="0">
              <a:solidFill>
                <a:schemeClr val="tx2"/>
              </a:solidFill>
            </a:endParaRPr>
          </a:p>
        </p:txBody>
      </p:sp>
      <p:pic>
        <p:nvPicPr>
          <p:cNvPr id="7" name="Picture 2" descr="return&quot; Icon - Download for free – Iconduck">
            <a:hlinkClick r:id="rId4" action="ppaction://hlinksldjump"/>
            <a:extLst>
              <a:ext uri="{FF2B5EF4-FFF2-40B4-BE49-F238E27FC236}">
                <a16:creationId xmlns:a16="http://schemas.microsoft.com/office/drawing/2014/main" id="{007165D5-84C9-CEAB-0DC1-0BBF8530683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4679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C1A2-74FC-BAC4-20F1-913CA9C11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922DF-87F1-B1B7-6675-E18C23EDC9E7}"/>
              </a:ext>
            </a:extLst>
          </p:cNvPr>
          <p:cNvSpPr>
            <a:spLocks noGrp="1"/>
          </p:cNvSpPr>
          <p:nvPr>
            <p:ph type="title"/>
          </p:nvPr>
        </p:nvSpPr>
        <p:spPr>
          <a:xfrm>
            <a:off x="2402114" y="480050"/>
            <a:ext cx="8839200" cy="868362"/>
          </a:xfrm>
        </p:spPr>
        <p:txBody>
          <a:bodyPr/>
          <a:lstStyle/>
          <a:p>
            <a:r>
              <a:rPr lang="en-AU" dirty="0"/>
              <a:t>4. Multiple health problems</a:t>
            </a:r>
          </a:p>
        </p:txBody>
      </p:sp>
      <p:sp>
        <p:nvSpPr>
          <p:cNvPr id="4" name="Slide Number Placeholder 3">
            <a:extLst>
              <a:ext uri="{FF2B5EF4-FFF2-40B4-BE49-F238E27FC236}">
                <a16:creationId xmlns:a16="http://schemas.microsoft.com/office/drawing/2014/main" id="{A513C1E5-4F20-33E8-506D-29ACEE68E421}"/>
              </a:ext>
            </a:extLst>
          </p:cNvPr>
          <p:cNvSpPr>
            <a:spLocks noGrp="1"/>
          </p:cNvSpPr>
          <p:nvPr>
            <p:ph type="sldNum" sz="quarter" idx="10"/>
          </p:nvPr>
        </p:nvSpPr>
        <p:spPr/>
        <p:txBody>
          <a:bodyPr/>
          <a:lstStyle/>
          <a:p>
            <a:fld id="{64EB2DB3-A5DC-4BC2-A05A-23509E293FB0}" type="slidenum">
              <a:rPr lang="en-US" altLang="en-US" smtClean="0"/>
              <a:pPr/>
              <a:t>41</a:t>
            </a:fld>
            <a:endParaRPr lang="en-US" altLang="en-US"/>
          </a:p>
        </p:txBody>
      </p:sp>
      <p:pic>
        <p:nvPicPr>
          <p:cNvPr id="1026" name="Picture 2" descr="Activities - Keep Active">
            <a:extLst>
              <a:ext uri="{FF2B5EF4-FFF2-40B4-BE49-F238E27FC236}">
                <a16:creationId xmlns:a16="http://schemas.microsoft.com/office/drawing/2014/main" id="{ACF87F2A-8D3A-083A-DBC0-6F637B2125B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0238C2-3EE9-1F1D-084A-35774F7E1568}"/>
              </a:ext>
            </a:extLst>
          </p:cNvPr>
          <p:cNvSpPr txBox="1"/>
          <p:nvPr/>
        </p:nvSpPr>
        <p:spPr>
          <a:xfrm>
            <a:off x="31515" y="1705103"/>
            <a:ext cx="3686630" cy="5078313"/>
          </a:xfrm>
          <a:prstGeom prst="rect">
            <a:avLst/>
          </a:prstGeom>
          <a:noFill/>
        </p:spPr>
        <p:txBody>
          <a:bodyPr wrap="square" rtlCol="0">
            <a:spAutoFit/>
          </a:bodyPr>
          <a:lstStyle/>
          <a:p>
            <a:r>
              <a:rPr lang="en-US" b="1" dirty="0">
                <a:solidFill>
                  <a:srgbClr val="0070C0"/>
                </a:solidFill>
              </a:rPr>
              <a:t>1. </a:t>
            </a:r>
            <a:r>
              <a:rPr lang="en-US" dirty="0">
                <a:solidFill>
                  <a:schemeClr val="tx2"/>
                </a:solidFill>
              </a:rPr>
              <a:t>Diplopia, the condition of having  double vision has the suffix:</a:t>
            </a:r>
          </a:p>
          <a:p>
            <a:r>
              <a:rPr lang="en-US" dirty="0">
                <a:solidFill>
                  <a:schemeClr val="tx2"/>
                </a:solidFill>
              </a:rPr>
              <a:t>a) </a:t>
            </a:r>
            <a:r>
              <a:rPr lang="en-US" dirty="0" err="1">
                <a:solidFill>
                  <a:schemeClr val="tx2"/>
                </a:solidFill>
              </a:rPr>
              <a:t>lopia</a:t>
            </a:r>
            <a:endParaRPr lang="en-US" dirty="0">
              <a:solidFill>
                <a:schemeClr val="tx2"/>
              </a:solidFill>
            </a:endParaRPr>
          </a:p>
          <a:p>
            <a:r>
              <a:rPr lang="en-US" dirty="0">
                <a:solidFill>
                  <a:schemeClr val="tx2"/>
                </a:solidFill>
              </a:rPr>
              <a:t>b) </a:t>
            </a:r>
            <a:r>
              <a:rPr lang="en-US" dirty="0" err="1">
                <a:solidFill>
                  <a:schemeClr val="tx2"/>
                </a:solidFill>
              </a:rPr>
              <a:t>opia</a:t>
            </a:r>
            <a:endParaRPr lang="en-US" dirty="0">
              <a:solidFill>
                <a:schemeClr val="tx2"/>
              </a:solidFill>
            </a:endParaRPr>
          </a:p>
          <a:p>
            <a:r>
              <a:rPr lang="en-US" dirty="0">
                <a:solidFill>
                  <a:schemeClr val="tx2"/>
                </a:solidFill>
              </a:rPr>
              <a:t>c) </a:t>
            </a:r>
            <a:r>
              <a:rPr lang="en-US" dirty="0" err="1">
                <a:solidFill>
                  <a:schemeClr val="tx2"/>
                </a:solidFill>
              </a:rPr>
              <a:t>ia</a:t>
            </a:r>
            <a:endParaRPr lang="en-US" dirty="0">
              <a:solidFill>
                <a:schemeClr val="tx2"/>
              </a:solidFill>
            </a:endParaRPr>
          </a:p>
          <a:p>
            <a:r>
              <a:rPr lang="en-US" dirty="0">
                <a:solidFill>
                  <a:schemeClr val="tx2"/>
                </a:solidFill>
              </a:rPr>
              <a:t>d) pia</a:t>
            </a:r>
          </a:p>
          <a:p>
            <a:r>
              <a:rPr lang="en-US" dirty="0">
                <a:solidFill>
                  <a:schemeClr val="tx2"/>
                </a:solidFill>
              </a:rPr>
              <a:t>e) </a:t>
            </a:r>
            <a:r>
              <a:rPr lang="en-US" dirty="0" err="1">
                <a:solidFill>
                  <a:schemeClr val="tx2"/>
                </a:solidFill>
              </a:rPr>
              <a:t>plopia</a:t>
            </a:r>
            <a:endParaRPr lang="en-US" dirty="0">
              <a:solidFill>
                <a:schemeClr val="tx2"/>
              </a:solidFill>
            </a:endParaRPr>
          </a:p>
          <a:p>
            <a:r>
              <a:rPr lang="en-US" b="1" dirty="0">
                <a:solidFill>
                  <a:srgbClr val="0070C0"/>
                </a:solidFill>
              </a:rPr>
              <a:t>2. </a:t>
            </a:r>
            <a:r>
              <a:rPr lang="en-US" dirty="0">
                <a:solidFill>
                  <a:schemeClr val="tx2"/>
                </a:solidFill>
              </a:rPr>
              <a:t>Febrile, means:</a:t>
            </a:r>
          </a:p>
          <a:p>
            <a:r>
              <a:rPr lang="en-US" dirty="0">
                <a:solidFill>
                  <a:schemeClr val="tx2"/>
                </a:solidFill>
              </a:rPr>
              <a:t>a) Feeling cold</a:t>
            </a:r>
          </a:p>
          <a:p>
            <a:r>
              <a:rPr lang="en-US" dirty="0">
                <a:solidFill>
                  <a:schemeClr val="tx2"/>
                </a:solidFill>
              </a:rPr>
              <a:t>b) Feeling scared</a:t>
            </a:r>
          </a:p>
          <a:p>
            <a:r>
              <a:rPr lang="en-US" dirty="0">
                <a:solidFill>
                  <a:schemeClr val="tx2"/>
                </a:solidFill>
              </a:rPr>
              <a:t>c) Fever </a:t>
            </a:r>
          </a:p>
          <a:p>
            <a:r>
              <a:rPr lang="en-US" dirty="0">
                <a:solidFill>
                  <a:schemeClr val="tx2"/>
                </a:solidFill>
              </a:rPr>
              <a:t>d) Hypertension</a:t>
            </a:r>
          </a:p>
          <a:p>
            <a:r>
              <a:rPr lang="en-US" b="1" dirty="0">
                <a:solidFill>
                  <a:srgbClr val="0070C0"/>
                </a:solidFill>
              </a:rPr>
              <a:t>3. </a:t>
            </a:r>
            <a:r>
              <a:rPr lang="en-US" dirty="0">
                <a:solidFill>
                  <a:schemeClr val="tx2"/>
                </a:solidFill>
              </a:rPr>
              <a:t>Oedema refers to: </a:t>
            </a:r>
          </a:p>
          <a:p>
            <a:r>
              <a:rPr lang="en-US" dirty="0">
                <a:solidFill>
                  <a:schemeClr val="tx2"/>
                </a:solidFill>
              </a:rPr>
              <a:t>a) pain</a:t>
            </a:r>
          </a:p>
          <a:p>
            <a:r>
              <a:rPr lang="en-US" dirty="0">
                <a:solidFill>
                  <a:schemeClr val="tx2"/>
                </a:solidFill>
              </a:rPr>
              <a:t>b) fever</a:t>
            </a:r>
          </a:p>
          <a:p>
            <a:r>
              <a:rPr lang="en-US" dirty="0">
                <a:solidFill>
                  <a:schemeClr val="tx2"/>
                </a:solidFill>
              </a:rPr>
              <a:t>c) cuts</a:t>
            </a:r>
          </a:p>
          <a:p>
            <a:r>
              <a:rPr lang="en-US" dirty="0">
                <a:solidFill>
                  <a:schemeClr val="tx2"/>
                </a:solidFill>
              </a:rPr>
              <a:t>d) wound</a:t>
            </a:r>
          </a:p>
          <a:p>
            <a:r>
              <a:rPr lang="en-US" dirty="0">
                <a:solidFill>
                  <a:schemeClr val="tx2"/>
                </a:solidFill>
              </a:rPr>
              <a:t>e) swelling</a:t>
            </a:r>
            <a:endParaRPr lang="en-AU" dirty="0">
              <a:solidFill>
                <a:schemeClr val="tx2"/>
              </a:solidFill>
            </a:endParaRPr>
          </a:p>
        </p:txBody>
      </p:sp>
      <p:sp>
        <p:nvSpPr>
          <p:cNvPr id="7" name="TextBox 6">
            <a:extLst>
              <a:ext uri="{FF2B5EF4-FFF2-40B4-BE49-F238E27FC236}">
                <a16:creationId xmlns:a16="http://schemas.microsoft.com/office/drawing/2014/main" id="{ACA653C8-75CE-B6FD-34CD-88EDE3C61A6D}"/>
              </a:ext>
            </a:extLst>
          </p:cNvPr>
          <p:cNvSpPr txBox="1"/>
          <p:nvPr/>
        </p:nvSpPr>
        <p:spPr>
          <a:xfrm>
            <a:off x="3939488" y="1705103"/>
            <a:ext cx="4355426" cy="5078313"/>
          </a:xfrm>
          <a:prstGeom prst="rect">
            <a:avLst/>
          </a:prstGeom>
          <a:noFill/>
        </p:spPr>
        <p:txBody>
          <a:bodyPr wrap="square" rtlCol="0">
            <a:spAutoFit/>
          </a:bodyPr>
          <a:lstStyle/>
          <a:p>
            <a:r>
              <a:rPr lang="en-US" b="1" dirty="0">
                <a:solidFill>
                  <a:srgbClr val="0070C0"/>
                </a:solidFill>
              </a:rPr>
              <a:t>4. </a:t>
            </a:r>
            <a:r>
              <a:rPr lang="en-US" dirty="0">
                <a:solidFill>
                  <a:schemeClr val="tx2"/>
                </a:solidFill>
              </a:rPr>
              <a:t>Write the suffix that means ‘condition </a:t>
            </a:r>
          </a:p>
          <a:p>
            <a:r>
              <a:rPr lang="en-US" dirty="0">
                <a:solidFill>
                  <a:schemeClr val="tx2"/>
                </a:solidFill>
              </a:rPr>
              <a:t>of’ for each of the following words: </a:t>
            </a:r>
          </a:p>
          <a:p>
            <a:r>
              <a:rPr lang="en-US" dirty="0">
                <a:solidFill>
                  <a:schemeClr val="tx2"/>
                </a:solidFill>
              </a:rPr>
              <a:t>Necrosis: .........................................</a:t>
            </a:r>
          </a:p>
          <a:p>
            <a:r>
              <a:rPr lang="en-US" dirty="0">
                <a:solidFill>
                  <a:schemeClr val="tx2"/>
                </a:solidFill>
              </a:rPr>
              <a:t>Insomnia: .........................................</a:t>
            </a:r>
          </a:p>
          <a:p>
            <a:r>
              <a:rPr lang="en-US" b="1" dirty="0">
                <a:solidFill>
                  <a:srgbClr val="0070C0"/>
                </a:solidFill>
              </a:rPr>
              <a:t>5. </a:t>
            </a:r>
            <a:r>
              <a:rPr lang="en-US" dirty="0">
                <a:solidFill>
                  <a:schemeClr val="tx2"/>
                </a:solidFill>
              </a:rPr>
              <a:t>The ‘patellae’ refers to which part of the body:</a:t>
            </a:r>
          </a:p>
          <a:p>
            <a:r>
              <a:rPr lang="en-US" dirty="0">
                <a:solidFill>
                  <a:schemeClr val="tx2"/>
                </a:solidFill>
              </a:rPr>
              <a:t>a) ankles</a:t>
            </a:r>
          </a:p>
          <a:p>
            <a:r>
              <a:rPr lang="en-US" dirty="0">
                <a:solidFill>
                  <a:schemeClr val="tx2"/>
                </a:solidFill>
              </a:rPr>
              <a:t>b) mouth</a:t>
            </a:r>
          </a:p>
          <a:p>
            <a:r>
              <a:rPr lang="en-US" dirty="0">
                <a:solidFill>
                  <a:schemeClr val="tx2"/>
                </a:solidFill>
              </a:rPr>
              <a:t>c) knees</a:t>
            </a:r>
          </a:p>
          <a:p>
            <a:r>
              <a:rPr lang="en-US" dirty="0">
                <a:solidFill>
                  <a:schemeClr val="tx2"/>
                </a:solidFill>
              </a:rPr>
              <a:t>d) elbow</a:t>
            </a:r>
          </a:p>
          <a:p>
            <a:r>
              <a:rPr lang="en-US" dirty="0">
                <a:solidFill>
                  <a:schemeClr val="tx2"/>
                </a:solidFill>
              </a:rPr>
              <a:t>e) wrist</a:t>
            </a:r>
          </a:p>
          <a:p>
            <a:r>
              <a:rPr lang="en-US" b="1" dirty="0">
                <a:solidFill>
                  <a:srgbClr val="0070C0"/>
                </a:solidFill>
              </a:rPr>
              <a:t>6. </a:t>
            </a:r>
            <a:r>
              <a:rPr lang="en-US" dirty="0">
                <a:solidFill>
                  <a:schemeClr val="tx2"/>
                </a:solidFill>
              </a:rPr>
              <a:t>The term ‘</a:t>
            </a:r>
            <a:r>
              <a:rPr lang="en-US" dirty="0" err="1">
                <a:solidFill>
                  <a:schemeClr val="tx2"/>
                </a:solidFill>
              </a:rPr>
              <a:t>anaemic</a:t>
            </a:r>
            <a:r>
              <a:rPr lang="en-US" dirty="0">
                <a:solidFill>
                  <a:schemeClr val="tx2"/>
                </a:solidFill>
              </a:rPr>
              <a:t>’ means having a  deficiency of red blood cells and has the prefix: </a:t>
            </a:r>
          </a:p>
          <a:p>
            <a:r>
              <a:rPr lang="en-US" dirty="0">
                <a:solidFill>
                  <a:schemeClr val="tx2"/>
                </a:solidFill>
              </a:rPr>
              <a:t>a) a</a:t>
            </a:r>
          </a:p>
          <a:p>
            <a:r>
              <a:rPr lang="en-US" dirty="0">
                <a:solidFill>
                  <a:schemeClr val="tx2"/>
                </a:solidFill>
              </a:rPr>
              <a:t>b) ana</a:t>
            </a:r>
          </a:p>
          <a:p>
            <a:r>
              <a:rPr lang="en-US" dirty="0">
                <a:solidFill>
                  <a:schemeClr val="tx2"/>
                </a:solidFill>
              </a:rPr>
              <a:t>c) an</a:t>
            </a:r>
          </a:p>
          <a:p>
            <a:r>
              <a:rPr lang="en-US" dirty="0">
                <a:solidFill>
                  <a:schemeClr val="tx2"/>
                </a:solidFill>
              </a:rPr>
              <a:t>d) mic</a:t>
            </a:r>
            <a:endParaRPr lang="en-AU" dirty="0">
              <a:solidFill>
                <a:schemeClr val="tx2"/>
              </a:solidFill>
            </a:endParaRPr>
          </a:p>
        </p:txBody>
      </p:sp>
      <p:sp>
        <p:nvSpPr>
          <p:cNvPr id="8" name="TextBox 7">
            <a:extLst>
              <a:ext uri="{FF2B5EF4-FFF2-40B4-BE49-F238E27FC236}">
                <a16:creationId xmlns:a16="http://schemas.microsoft.com/office/drawing/2014/main" id="{5274162E-C75E-269B-182B-2596673D066D}"/>
              </a:ext>
            </a:extLst>
          </p:cNvPr>
          <p:cNvSpPr txBox="1"/>
          <p:nvPr/>
        </p:nvSpPr>
        <p:spPr>
          <a:xfrm>
            <a:off x="8445604" y="1704265"/>
            <a:ext cx="3746396" cy="2862322"/>
          </a:xfrm>
          <a:prstGeom prst="rect">
            <a:avLst/>
          </a:prstGeom>
          <a:noFill/>
        </p:spPr>
        <p:txBody>
          <a:bodyPr wrap="square" rtlCol="0">
            <a:spAutoFit/>
          </a:bodyPr>
          <a:lstStyle/>
          <a:p>
            <a:r>
              <a:rPr lang="en-US" b="1" dirty="0">
                <a:solidFill>
                  <a:srgbClr val="0070C0"/>
                </a:solidFill>
              </a:rPr>
              <a:t>7. </a:t>
            </a:r>
            <a:r>
              <a:rPr lang="en-US" dirty="0">
                <a:solidFill>
                  <a:schemeClr val="tx2"/>
                </a:solidFill>
              </a:rPr>
              <a:t>The abbreviation for the term ‘laceration’ is:</a:t>
            </a:r>
          </a:p>
          <a:p>
            <a:r>
              <a:rPr lang="en-US" dirty="0">
                <a:solidFill>
                  <a:schemeClr val="tx2"/>
                </a:solidFill>
              </a:rPr>
              <a:t>a) LACER</a:t>
            </a:r>
          </a:p>
          <a:p>
            <a:r>
              <a:rPr lang="en-US" dirty="0">
                <a:solidFill>
                  <a:schemeClr val="tx2"/>
                </a:solidFill>
              </a:rPr>
              <a:t>b) LRATION</a:t>
            </a:r>
          </a:p>
          <a:p>
            <a:r>
              <a:rPr lang="en-US" dirty="0">
                <a:solidFill>
                  <a:schemeClr val="tx2"/>
                </a:solidFill>
              </a:rPr>
              <a:t>c) LC</a:t>
            </a:r>
          </a:p>
          <a:p>
            <a:r>
              <a:rPr lang="en-US" dirty="0">
                <a:solidFill>
                  <a:schemeClr val="tx2"/>
                </a:solidFill>
              </a:rPr>
              <a:t>d) LAC</a:t>
            </a:r>
          </a:p>
          <a:p>
            <a:r>
              <a:rPr lang="en-US" dirty="0">
                <a:solidFill>
                  <a:schemeClr val="tx2"/>
                </a:solidFill>
              </a:rPr>
              <a:t>e) ACL</a:t>
            </a:r>
          </a:p>
          <a:p>
            <a:r>
              <a:rPr lang="en-US" b="1" dirty="0">
                <a:solidFill>
                  <a:srgbClr val="0070C0"/>
                </a:solidFill>
              </a:rPr>
              <a:t>8. </a:t>
            </a:r>
            <a:r>
              <a:rPr lang="en-US" dirty="0">
                <a:solidFill>
                  <a:schemeClr val="tx2"/>
                </a:solidFill>
              </a:rPr>
              <a:t>Write down the abbreviation for diagnosis:</a:t>
            </a:r>
          </a:p>
          <a:p>
            <a:r>
              <a:rPr lang="en-US" dirty="0">
                <a:solidFill>
                  <a:schemeClr val="tx2"/>
                </a:solidFill>
              </a:rPr>
              <a:t>...........................................</a:t>
            </a:r>
            <a:endParaRPr lang="en-AU" dirty="0">
              <a:solidFill>
                <a:schemeClr val="tx2"/>
              </a:solidFill>
            </a:endParaRPr>
          </a:p>
        </p:txBody>
      </p:sp>
      <p:pic>
        <p:nvPicPr>
          <p:cNvPr id="9" name="Picture 2" descr="return&quot; Icon - Download for free – Iconduck">
            <a:hlinkClick r:id="rId4" action="ppaction://hlinksldjump"/>
            <a:extLst>
              <a:ext uri="{FF2B5EF4-FFF2-40B4-BE49-F238E27FC236}">
                <a16:creationId xmlns:a16="http://schemas.microsoft.com/office/drawing/2014/main" id="{1852FCBD-633A-BB17-1AF2-FE547301D3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7181892-98B1-6E70-8200-B9B31FFB136C}"/>
              </a:ext>
            </a:extLst>
          </p:cNvPr>
          <p:cNvSpPr txBox="1"/>
          <p:nvPr/>
        </p:nvSpPr>
        <p:spPr>
          <a:xfrm>
            <a:off x="6654800" y="5677682"/>
            <a:ext cx="4477657" cy="369332"/>
          </a:xfrm>
          <a:prstGeom prst="rect">
            <a:avLst/>
          </a:prstGeom>
          <a:noFill/>
        </p:spPr>
        <p:txBody>
          <a:bodyPr wrap="square" rtlCol="0">
            <a:spAutoFit/>
          </a:bodyPr>
          <a:lstStyle/>
          <a:p>
            <a:r>
              <a:rPr lang="en-US" dirty="0"/>
              <a:t>b, c, e, sis, nia, c, c, d, dx</a:t>
            </a:r>
            <a:endParaRPr lang="en-AU" dirty="0"/>
          </a:p>
        </p:txBody>
      </p:sp>
      <p:pic>
        <p:nvPicPr>
          <p:cNvPr id="6" name="Picture 5">
            <a:extLst>
              <a:ext uri="{FF2B5EF4-FFF2-40B4-BE49-F238E27FC236}">
                <a16:creationId xmlns:a16="http://schemas.microsoft.com/office/drawing/2014/main" id="{2E6EBB39-3C44-31C5-9339-921DFC412FB8}"/>
              </a:ext>
            </a:extLst>
          </p:cNvPr>
          <p:cNvPicPr>
            <a:picLocks noChangeAspect="1"/>
          </p:cNvPicPr>
          <p:nvPr/>
        </p:nvPicPr>
        <p:blipFill>
          <a:blip r:embed="rId6"/>
          <a:stretch>
            <a:fillRect/>
          </a:stretch>
        </p:blipFill>
        <p:spPr>
          <a:xfrm>
            <a:off x="6117201" y="5677682"/>
            <a:ext cx="4355426" cy="324310"/>
          </a:xfrm>
          <a:prstGeom prst="rect">
            <a:avLst/>
          </a:prstGeom>
        </p:spPr>
      </p:pic>
    </p:spTree>
    <p:extLst>
      <p:ext uri="{BB962C8B-B14F-4D97-AF65-F5344CB8AC3E}">
        <p14:creationId xmlns:p14="http://schemas.microsoft.com/office/powerpoint/2010/main" val="2770496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37F5D-1E76-D387-B713-48B03B809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7F041-E548-F5DB-CAB6-15006FE27F59}"/>
              </a:ext>
            </a:extLst>
          </p:cNvPr>
          <p:cNvSpPr>
            <a:spLocks noGrp="1"/>
          </p:cNvSpPr>
          <p:nvPr>
            <p:ph type="title"/>
          </p:nvPr>
        </p:nvSpPr>
        <p:spPr>
          <a:xfrm>
            <a:off x="1697601" y="480050"/>
            <a:ext cx="8839200" cy="868362"/>
          </a:xfrm>
        </p:spPr>
        <p:txBody>
          <a:bodyPr/>
          <a:lstStyle/>
          <a:p>
            <a:r>
              <a:rPr lang="en-AU" dirty="0"/>
              <a:t>5. Abbreviations</a:t>
            </a:r>
          </a:p>
        </p:txBody>
      </p:sp>
      <p:sp>
        <p:nvSpPr>
          <p:cNvPr id="4" name="Slide Number Placeholder 3">
            <a:extLst>
              <a:ext uri="{FF2B5EF4-FFF2-40B4-BE49-F238E27FC236}">
                <a16:creationId xmlns:a16="http://schemas.microsoft.com/office/drawing/2014/main" id="{BA999073-22A5-5CD6-60F3-2888A0DF0D71}"/>
              </a:ext>
            </a:extLst>
          </p:cNvPr>
          <p:cNvSpPr>
            <a:spLocks noGrp="1"/>
          </p:cNvSpPr>
          <p:nvPr>
            <p:ph type="sldNum" sz="quarter" idx="10"/>
          </p:nvPr>
        </p:nvSpPr>
        <p:spPr/>
        <p:txBody>
          <a:bodyPr/>
          <a:lstStyle/>
          <a:p>
            <a:fld id="{64EB2DB3-A5DC-4BC2-A05A-23509E293FB0}" type="slidenum">
              <a:rPr lang="en-US" altLang="en-US" smtClean="0"/>
              <a:pPr/>
              <a:t>42</a:t>
            </a:fld>
            <a:endParaRPr lang="en-US" altLang="en-US"/>
          </a:p>
        </p:txBody>
      </p:sp>
      <p:pic>
        <p:nvPicPr>
          <p:cNvPr id="1026" name="Picture 2" descr="Activities - Keep Active">
            <a:extLst>
              <a:ext uri="{FF2B5EF4-FFF2-40B4-BE49-F238E27FC236}">
                <a16:creationId xmlns:a16="http://schemas.microsoft.com/office/drawing/2014/main" id="{FFDDFA6D-0F80-A491-7DA6-A04F872D5A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03A98D-30C3-3A3D-ED2F-274405959265}"/>
              </a:ext>
            </a:extLst>
          </p:cNvPr>
          <p:cNvSpPr txBox="1"/>
          <p:nvPr/>
        </p:nvSpPr>
        <p:spPr>
          <a:xfrm>
            <a:off x="94343" y="1746237"/>
            <a:ext cx="12032343" cy="2862322"/>
          </a:xfrm>
          <a:prstGeom prst="rect">
            <a:avLst/>
          </a:prstGeom>
          <a:noFill/>
        </p:spPr>
        <p:txBody>
          <a:bodyPr wrap="square" rtlCol="0">
            <a:spAutoFit/>
          </a:bodyPr>
          <a:lstStyle/>
          <a:p>
            <a:r>
              <a:rPr lang="en-US" dirty="0">
                <a:solidFill>
                  <a:srgbClr val="0070C0"/>
                </a:solidFill>
              </a:rPr>
              <a:t>The case study below contains several medical terms and abbreviations that you will need to interpret. Following the case study you will be asked to provide the meanings of these terms and abbreviations.</a:t>
            </a:r>
          </a:p>
          <a:p>
            <a:endParaRPr lang="en-US" dirty="0">
              <a:solidFill>
                <a:srgbClr val="0070C0"/>
              </a:solidFill>
            </a:endParaRPr>
          </a:p>
          <a:p>
            <a:r>
              <a:rPr lang="en-US" dirty="0">
                <a:solidFill>
                  <a:schemeClr val="tx2"/>
                </a:solidFill>
              </a:rPr>
              <a:t>“</a:t>
            </a:r>
            <a:r>
              <a:rPr lang="en-US" dirty="0" err="1">
                <a:solidFill>
                  <a:schemeClr val="tx2"/>
                </a:solidFill>
              </a:rPr>
              <a:t>Mr</a:t>
            </a:r>
            <a:r>
              <a:rPr lang="en-US" dirty="0">
                <a:solidFill>
                  <a:schemeClr val="tx2"/>
                </a:solidFill>
              </a:rPr>
              <a:t> Campbell, a 42 year-old patient with a </a:t>
            </a:r>
            <a:r>
              <a:rPr lang="en-US" dirty="0" err="1">
                <a:solidFill>
                  <a:schemeClr val="tx2"/>
                </a:solidFill>
              </a:rPr>
              <a:t>Hx</a:t>
            </a:r>
            <a:r>
              <a:rPr lang="en-US" dirty="0">
                <a:solidFill>
                  <a:schemeClr val="tx2"/>
                </a:solidFill>
              </a:rPr>
              <a:t> of pneumonia and a mild MI presents to the ER and c/o of SOB which has increased over the past three days. He also c/o the following </a:t>
            </a:r>
            <a:r>
              <a:rPr lang="en-US" dirty="0" err="1">
                <a:solidFill>
                  <a:schemeClr val="tx2"/>
                </a:solidFill>
              </a:rPr>
              <a:t>Sx</a:t>
            </a:r>
            <a:r>
              <a:rPr lang="en-US" dirty="0">
                <a:solidFill>
                  <a:schemeClr val="tx2"/>
                </a:solidFill>
              </a:rPr>
              <a:t>: chest pain in the RQU, headache and dizziness. The RN orders a full CXR and FBC. CXR reveals fluid in the lungs in the posterior lobe and the FBC also reveals that his </a:t>
            </a:r>
            <a:r>
              <a:rPr lang="en-US" dirty="0" err="1">
                <a:solidFill>
                  <a:schemeClr val="tx2"/>
                </a:solidFill>
              </a:rPr>
              <a:t>rbc</a:t>
            </a:r>
            <a:r>
              <a:rPr lang="en-US" dirty="0">
                <a:solidFill>
                  <a:schemeClr val="tx2"/>
                </a:solidFill>
              </a:rPr>
              <a:t> count was normal, which would R/O </a:t>
            </a:r>
            <a:r>
              <a:rPr lang="en-US" dirty="0" err="1">
                <a:solidFill>
                  <a:schemeClr val="tx2"/>
                </a:solidFill>
              </a:rPr>
              <a:t>anaemia</a:t>
            </a:r>
            <a:r>
              <a:rPr lang="en-US" dirty="0">
                <a:solidFill>
                  <a:schemeClr val="tx2"/>
                </a:solidFill>
              </a:rPr>
              <a:t>. </a:t>
            </a:r>
          </a:p>
          <a:p>
            <a:endParaRPr lang="en-US" dirty="0">
              <a:solidFill>
                <a:schemeClr val="tx2"/>
              </a:solidFill>
            </a:endParaRPr>
          </a:p>
          <a:p>
            <a:r>
              <a:rPr lang="en-US" dirty="0">
                <a:solidFill>
                  <a:schemeClr val="tx2"/>
                </a:solidFill>
              </a:rPr>
              <a:t>The pt was admitted to the CCU and was monitored q1h with VS taken every 30 minutes. A resident Cardiologist in the CCU ordered an ECG to be carried out”. </a:t>
            </a:r>
            <a:endParaRPr lang="en-AU" dirty="0">
              <a:solidFill>
                <a:schemeClr val="tx2"/>
              </a:solidFill>
            </a:endParaRPr>
          </a:p>
        </p:txBody>
      </p:sp>
      <p:pic>
        <p:nvPicPr>
          <p:cNvPr id="10" name="Picture 9">
            <a:extLst>
              <a:ext uri="{FF2B5EF4-FFF2-40B4-BE49-F238E27FC236}">
                <a16:creationId xmlns:a16="http://schemas.microsoft.com/office/drawing/2014/main" id="{0F11D86B-D1A6-6C11-7FB4-FFCBA62595CA}"/>
              </a:ext>
            </a:extLst>
          </p:cNvPr>
          <p:cNvPicPr>
            <a:picLocks noChangeAspect="1"/>
          </p:cNvPicPr>
          <p:nvPr/>
        </p:nvPicPr>
        <p:blipFill>
          <a:blip r:embed="rId4"/>
          <a:stretch>
            <a:fillRect/>
          </a:stretch>
        </p:blipFill>
        <p:spPr>
          <a:xfrm>
            <a:off x="1479324" y="4499585"/>
            <a:ext cx="9057477" cy="2308974"/>
          </a:xfrm>
          <a:prstGeom prst="rect">
            <a:avLst/>
          </a:prstGeom>
        </p:spPr>
      </p:pic>
      <p:pic>
        <p:nvPicPr>
          <p:cNvPr id="11" name="Picture 2" descr="return&quot; Icon - Download for free – Iconduck">
            <a:hlinkClick r:id="rId5" action="ppaction://hlinksldjump"/>
            <a:extLst>
              <a:ext uri="{FF2B5EF4-FFF2-40B4-BE49-F238E27FC236}">
                <a16:creationId xmlns:a16="http://schemas.microsoft.com/office/drawing/2014/main" id="{1243C0C5-F37D-35E4-759A-AEB23460BA7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43431F8-2F7D-3EB9-D2D8-62D9BA895E59}"/>
              </a:ext>
            </a:extLst>
          </p:cNvPr>
          <p:cNvPicPr>
            <a:picLocks noChangeAspect="1"/>
          </p:cNvPicPr>
          <p:nvPr/>
        </p:nvPicPr>
        <p:blipFill>
          <a:blip r:embed="rId7"/>
          <a:stretch>
            <a:fillRect/>
          </a:stretch>
        </p:blipFill>
        <p:spPr>
          <a:xfrm>
            <a:off x="1240970" y="5006383"/>
            <a:ext cx="9471706" cy="1802175"/>
          </a:xfrm>
          <a:prstGeom prst="rect">
            <a:avLst/>
          </a:prstGeom>
        </p:spPr>
      </p:pic>
      <p:pic>
        <p:nvPicPr>
          <p:cNvPr id="18" name="Picture 17">
            <a:extLst>
              <a:ext uri="{FF2B5EF4-FFF2-40B4-BE49-F238E27FC236}">
                <a16:creationId xmlns:a16="http://schemas.microsoft.com/office/drawing/2014/main" id="{AEBBC706-FF48-D5EE-4A15-0EF58B307EEC}"/>
              </a:ext>
            </a:extLst>
          </p:cNvPr>
          <p:cNvPicPr>
            <a:picLocks noChangeAspect="1"/>
          </p:cNvPicPr>
          <p:nvPr/>
        </p:nvPicPr>
        <p:blipFill>
          <a:blip r:embed="rId8"/>
          <a:stretch>
            <a:fillRect/>
          </a:stretch>
        </p:blipFill>
        <p:spPr>
          <a:xfrm>
            <a:off x="6008061" y="4357344"/>
            <a:ext cx="3992281" cy="2434070"/>
          </a:xfrm>
          <a:prstGeom prst="rect">
            <a:avLst/>
          </a:prstGeom>
        </p:spPr>
      </p:pic>
      <p:pic>
        <p:nvPicPr>
          <p:cNvPr id="6" name="Picture 5">
            <a:extLst>
              <a:ext uri="{FF2B5EF4-FFF2-40B4-BE49-F238E27FC236}">
                <a16:creationId xmlns:a16="http://schemas.microsoft.com/office/drawing/2014/main" id="{E81FBAD1-6B5C-C054-F793-275908F74942}"/>
              </a:ext>
            </a:extLst>
          </p:cNvPr>
          <p:cNvPicPr>
            <a:picLocks noChangeAspect="1"/>
          </p:cNvPicPr>
          <p:nvPr/>
        </p:nvPicPr>
        <p:blipFill>
          <a:blip r:embed="rId7"/>
          <a:stretch>
            <a:fillRect/>
          </a:stretch>
        </p:blipFill>
        <p:spPr>
          <a:xfrm>
            <a:off x="8213695" y="4361691"/>
            <a:ext cx="1821543" cy="317568"/>
          </a:xfrm>
          <a:prstGeom prst="rect">
            <a:avLst/>
          </a:prstGeom>
        </p:spPr>
      </p:pic>
      <p:pic>
        <p:nvPicPr>
          <p:cNvPr id="19" name="Picture 18">
            <a:extLst>
              <a:ext uri="{FF2B5EF4-FFF2-40B4-BE49-F238E27FC236}">
                <a16:creationId xmlns:a16="http://schemas.microsoft.com/office/drawing/2014/main" id="{A7243723-8AD7-90D0-2A7D-7162DB733B24}"/>
              </a:ext>
            </a:extLst>
          </p:cNvPr>
          <p:cNvPicPr>
            <a:picLocks noChangeAspect="1"/>
          </p:cNvPicPr>
          <p:nvPr/>
        </p:nvPicPr>
        <p:blipFill>
          <a:blip r:embed="rId7"/>
          <a:stretch>
            <a:fillRect/>
          </a:stretch>
        </p:blipFill>
        <p:spPr>
          <a:xfrm>
            <a:off x="8248591" y="4772828"/>
            <a:ext cx="1821543" cy="317568"/>
          </a:xfrm>
          <a:prstGeom prst="rect">
            <a:avLst/>
          </a:prstGeom>
        </p:spPr>
      </p:pic>
      <p:pic>
        <p:nvPicPr>
          <p:cNvPr id="20" name="Picture 19">
            <a:extLst>
              <a:ext uri="{FF2B5EF4-FFF2-40B4-BE49-F238E27FC236}">
                <a16:creationId xmlns:a16="http://schemas.microsoft.com/office/drawing/2014/main" id="{CCCD439A-759E-CC0D-27EF-85875D9D656E}"/>
              </a:ext>
            </a:extLst>
          </p:cNvPr>
          <p:cNvPicPr>
            <a:picLocks noChangeAspect="1"/>
          </p:cNvPicPr>
          <p:nvPr/>
        </p:nvPicPr>
        <p:blipFill>
          <a:blip r:embed="rId7"/>
          <a:stretch>
            <a:fillRect/>
          </a:stretch>
        </p:blipFill>
        <p:spPr>
          <a:xfrm>
            <a:off x="8331199" y="5000888"/>
            <a:ext cx="1821543" cy="317568"/>
          </a:xfrm>
          <a:prstGeom prst="rect">
            <a:avLst/>
          </a:prstGeom>
        </p:spPr>
      </p:pic>
      <p:pic>
        <p:nvPicPr>
          <p:cNvPr id="21" name="Picture 20">
            <a:extLst>
              <a:ext uri="{FF2B5EF4-FFF2-40B4-BE49-F238E27FC236}">
                <a16:creationId xmlns:a16="http://schemas.microsoft.com/office/drawing/2014/main" id="{CD2898B5-7BC3-639E-D4B9-D8A2BAEEB6E0}"/>
              </a:ext>
            </a:extLst>
          </p:cNvPr>
          <p:cNvPicPr>
            <a:picLocks noChangeAspect="1"/>
          </p:cNvPicPr>
          <p:nvPr/>
        </p:nvPicPr>
        <p:blipFill>
          <a:blip r:embed="rId7"/>
          <a:stretch>
            <a:fillRect/>
          </a:stretch>
        </p:blipFill>
        <p:spPr>
          <a:xfrm>
            <a:off x="8056562" y="5350523"/>
            <a:ext cx="1821543" cy="317568"/>
          </a:xfrm>
          <a:prstGeom prst="rect">
            <a:avLst/>
          </a:prstGeom>
        </p:spPr>
      </p:pic>
      <p:pic>
        <p:nvPicPr>
          <p:cNvPr id="22" name="Picture 21">
            <a:extLst>
              <a:ext uri="{FF2B5EF4-FFF2-40B4-BE49-F238E27FC236}">
                <a16:creationId xmlns:a16="http://schemas.microsoft.com/office/drawing/2014/main" id="{0CF1104E-470A-AF63-BD5A-73E8D78EA4BB}"/>
              </a:ext>
            </a:extLst>
          </p:cNvPr>
          <p:cNvPicPr>
            <a:picLocks noChangeAspect="1"/>
          </p:cNvPicPr>
          <p:nvPr/>
        </p:nvPicPr>
        <p:blipFill>
          <a:blip r:embed="rId7"/>
          <a:stretch>
            <a:fillRect/>
          </a:stretch>
        </p:blipFill>
        <p:spPr>
          <a:xfrm>
            <a:off x="8056561" y="5751741"/>
            <a:ext cx="1821543" cy="317568"/>
          </a:xfrm>
          <a:prstGeom prst="rect">
            <a:avLst/>
          </a:prstGeom>
        </p:spPr>
      </p:pic>
      <p:pic>
        <p:nvPicPr>
          <p:cNvPr id="23" name="Picture 22">
            <a:extLst>
              <a:ext uri="{FF2B5EF4-FFF2-40B4-BE49-F238E27FC236}">
                <a16:creationId xmlns:a16="http://schemas.microsoft.com/office/drawing/2014/main" id="{5C6E84E0-7CE7-A83A-1C3A-28A05A4EFD45}"/>
              </a:ext>
            </a:extLst>
          </p:cNvPr>
          <p:cNvPicPr>
            <a:picLocks noChangeAspect="1"/>
          </p:cNvPicPr>
          <p:nvPr/>
        </p:nvPicPr>
        <p:blipFill>
          <a:blip r:embed="rId7"/>
          <a:stretch>
            <a:fillRect/>
          </a:stretch>
        </p:blipFill>
        <p:spPr>
          <a:xfrm>
            <a:off x="8178799" y="6164130"/>
            <a:ext cx="1821543" cy="317568"/>
          </a:xfrm>
          <a:prstGeom prst="rect">
            <a:avLst/>
          </a:prstGeom>
        </p:spPr>
      </p:pic>
      <p:pic>
        <p:nvPicPr>
          <p:cNvPr id="24" name="Picture 23">
            <a:extLst>
              <a:ext uri="{FF2B5EF4-FFF2-40B4-BE49-F238E27FC236}">
                <a16:creationId xmlns:a16="http://schemas.microsoft.com/office/drawing/2014/main" id="{F2467524-3DA5-17EA-B9EF-2AA889B3B8F0}"/>
              </a:ext>
            </a:extLst>
          </p:cNvPr>
          <p:cNvPicPr>
            <a:picLocks noChangeAspect="1"/>
          </p:cNvPicPr>
          <p:nvPr/>
        </p:nvPicPr>
        <p:blipFill>
          <a:blip r:embed="rId7"/>
          <a:stretch>
            <a:fillRect/>
          </a:stretch>
        </p:blipFill>
        <p:spPr>
          <a:xfrm>
            <a:off x="7781223" y="6453535"/>
            <a:ext cx="1821543" cy="317568"/>
          </a:xfrm>
          <a:prstGeom prst="rect">
            <a:avLst/>
          </a:prstGeom>
        </p:spPr>
      </p:pic>
    </p:spTree>
    <p:extLst>
      <p:ext uri="{BB962C8B-B14F-4D97-AF65-F5344CB8AC3E}">
        <p14:creationId xmlns:p14="http://schemas.microsoft.com/office/powerpoint/2010/main" val="2609784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4A90-7A92-735C-7138-06B3CD98D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C1875-E6A0-F6D4-AAF3-B3C50B867178}"/>
              </a:ext>
            </a:extLst>
          </p:cNvPr>
          <p:cNvSpPr>
            <a:spLocks noGrp="1"/>
          </p:cNvSpPr>
          <p:nvPr>
            <p:ph type="title"/>
          </p:nvPr>
        </p:nvSpPr>
        <p:spPr>
          <a:xfrm>
            <a:off x="1697601" y="480050"/>
            <a:ext cx="8839200" cy="868362"/>
          </a:xfrm>
        </p:spPr>
        <p:txBody>
          <a:bodyPr/>
          <a:lstStyle/>
          <a:p>
            <a:r>
              <a:rPr lang="en-AU" dirty="0"/>
              <a:t>5. Abbreviations</a:t>
            </a:r>
          </a:p>
        </p:txBody>
      </p:sp>
      <p:sp>
        <p:nvSpPr>
          <p:cNvPr id="4" name="Slide Number Placeholder 3">
            <a:extLst>
              <a:ext uri="{FF2B5EF4-FFF2-40B4-BE49-F238E27FC236}">
                <a16:creationId xmlns:a16="http://schemas.microsoft.com/office/drawing/2014/main" id="{A5693C62-A031-768B-8E24-A23493E3028C}"/>
              </a:ext>
            </a:extLst>
          </p:cNvPr>
          <p:cNvSpPr>
            <a:spLocks noGrp="1"/>
          </p:cNvSpPr>
          <p:nvPr>
            <p:ph type="sldNum" sz="quarter" idx="10"/>
          </p:nvPr>
        </p:nvSpPr>
        <p:spPr/>
        <p:txBody>
          <a:bodyPr/>
          <a:lstStyle/>
          <a:p>
            <a:fld id="{64EB2DB3-A5DC-4BC2-A05A-23509E293FB0}" type="slidenum">
              <a:rPr lang="en-US" altLang="en-US" smtClean="0"/>
              <a:pPr/>
              <a:t>43</a:t>
            </a:fld>
            <a:endParaRPr lang="en-US" altLang="en-US"/>
          </a:p>
        </p:txBody>
      </p:sp>
      <p:pic>
        <p:nvPicPr>
          <p:cNvPr id="1026" name="Picture 2" descr="Activities - Keep Active">
            <a:extLst>
              <a:ext uri="{FF2B5EF4-FFF2-40B4-BE49-F238E27FC236}">
                <a16:creationId xmlns:a16="http://schemas.microsoft.com/office/drawing/2014/main" id="{3C5590D1-ACB6-1B84-9905-6C618D9A33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turn&quot; Icon - Download for free – Iconduck">
            <a:hlinkClick r:id="rId4" action="ppaction://hlinksldjump"/>
            <a:extLst>
              <a:ext uri="{FF2B5EF4-FFF2-40B4-BE49-F238E27FC236}">
                <a16:creationId xmlns:a16="http://schemas.microsoft.com/office/drawing/2014/main" id="{E7901F73-4E02-320D-CB79-A491516239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F0EE045-85C6-74CF-E24E-BCBF896010DF}"/>
              </a:ext>
            </a:extLst>
          </p:cNvPr>
          <p:cNvPicPr>
            <a:picLocks noChangeAspect="1"/>
          </p:cNvPicPr>
          <p:nvPr/>
        </p:nvPicPr>
        <p:blipFill>
          <a:blip r:embed="rId6"/>
          <a:stretch>
            <a:fillRect/>
          </a:stretch>
        </p:blipFill>
        <p:spPr>
          <a:xfrm>
            <a:off x="3454401" y="1704472"/>
            <a:ext cx="4518969" cy="5123548"/>
          </a:xfrm>
          <a:prstGeom prst="rect">
            <a:avLst/>
          </a:prstGeom>
        </p:spPr>
      </p:pic>
      <p:pic>
        <p:nvPicPr>
          <p:cNvPr id="16" name="Picture 15">
            <a:extLst>
              <a:ext uri="{FF2B5EF4-FFF2-40B4-BE49-F238E27FC236}">
                <a16:creationId xmlns:a16="http://schemas.microsoft.com/office/drawing/2014/main" id="{0E3CBB94-7EF9-CC38-CEEA-CB703A5009A1}"/>
              </a:ext>
            </a:extLst>
          </p:cNvPr>
          <p:cNvPicPr>
            <a:picLocks noChangeAspect="1"/>
          </p:cNvPicPr>
          <p:nvPr/>
        </p:nvPicPr>
        <p:blipFill>
          <a:blip r:embed="rId7"/>
          <a:stretch>
            <a:fillRect/>
          </a:stretch>
        </p:blipFill>
        <p:spPr>
          <a:xfrm>
            <a:off x="5713885" y="1704472"/>
            <a:ext cx="1821543" cy="317568"/>
          </a:xfrm>
          <a:prstGeom prst="rect">
            <a:avLst/>
          </a:prstGeom>
        </p:spPr>
      </p:pic>
      <p:pic>
        <p:nvPicPr>
          <p:cNvPr id="17" name="Picture 16">
            <a:extLst>
              <a:ext uri="{FF2B5EF4-FFF2-40B4-BE49-F238E27FC236}">
                <a16:creationId xmlns:a16="http://schemas.microsoft.com/office/drawing/2014/main" id="{A4C3F6A4-D2B1-6B69-19B9-3ABC5BDCC281}"/>
              </a:ext>
            </a:extLst>
          </p:cNvPr>
          <p:cNvPicPr>
            <a:picLocks noChangeAspect="1"/>
          </p:cNvPicPr>
          <p:nvPr/>
        </p:nvPicPr>
        <p:blipFill>
          <a:blip r:embed="rId7"/>
          <a:stretch>
            <a:fillRect/>
          </a:stretch>
        </p:blipFill>
        <p:spPr>
          <a:xfrm>
            <a:off x="5623171" y="2060532"/>
            <a:ext cx="1821543" cy="317568"/>
          </a:xfrm>
          <a:prstGeom prst="rect">
            <a:avLst/>
          </a:prstGeom>
        </p:spPr>
      </p:pic>
      <p:pic>
        <p:nvPicPr>
          <p:cNvPr id="18" name="Picture 17">
            <a:extLst>
              <a:ext uri="{FF2B5EF4-FFF2-40B4-BE49-F238E27FC236}">
                <a16:creationId xmlns:a16="http://schemas.microsoft.com/office/drawing/2014/main" id="{F8002434-9903-ED51-623E-031D8777662E}"/>
              </a:ext>
            </a:extLst>
          </p:cNvPr>
          <p:cNvPicPr>
            <a:picLocks noChangeAspect="1"/>
          </p:cNvPicPr>
          <p:nvPr/>
        </p:nvPicPr>
        <p:blipFill>
          <a:blip r:embed="rId7"/>
          <a:stretch>
            <a:fillRect/>
          </a:stretch>
        </p:blipFill>
        <p:spPr>
          <a:xfrm>
            <a:off x="5206429" y="2575376"/>
            <a:ext cx="1821543" cy="317568"/>
          </a:xfrm>
          <a:prstGeom prst="rect">
            <a:avLst/>
          </a:prstGeom>
        </p:spPr>
      </p:pic>
      <p:pic>
        <p:nvPicPr>
          <p:cNvPr id="19" name="Picture 18">
            <a:extLst>
              <a:ext uri="{FF2B5EF4-FFF2-40B4-BE49-F238E27FC236}">
                <a16:creationId xmlns:a16="http://schemas.microsoft.com/office/drawing/2014/main" id="{8B3C0194-1CF8-E568-4951-D1DAD18D0557}"/>
              </a:ext>
            </a:extLst>
          </p:cNvPr>
          <p:cNvPicPr>
            <a:picLocks noChangeAspect="1"/>
          </p:cNvPicPr>
          <p:nvPr/>
        </p:nvPicPr>
        <p:blipFill>
          <a:blip r:embed="rId7"/>
          <a:stretch>
            <a:fillRect/>
          </a:stretch>
        </p:blipFill>
        <p:spPr>
          <a:xfrm>
            <a:off x="5713885" y="2931436"/>
            <a:ext cx="1821543" cy="317568"/>
          </a:xfrm>
          <a:prstGeom prst="rect">
            <a:avLst/>
          </a:prstGeom>
        </p:spPr>
      </p:pic>
      <p:pic>
        <p:nvPicPr>
          <p:cNvPr id="20" name="Picture 19">
            <a:extLst>
              <a:ext uri="{FF2B5EF4-FFF2-40B4-BE49-F238E27FC236}">
                <a16:creationId xmlns:a16="http://schemas.microsoft.com/office/drawing/2014/main" id="{92A27106-306A-5CE7-347F-293BCCE19958}"/>
              </a:ext>
            </a:extLst>
          </p:cNvPr>
          <p:cNvPicPr>
            <a:picLocks noChangeAspect="1"/>
          </p:cNvPicPr>
          <p:nvPr/>
        </p:nvPicPr>
        <p:blipFill>
          <a:blip r:embed="rId7"/>
          <a:stretch>
            <a:fillRect/>
          </a:stretch>
        </p:blipFill>
        <p:spPr>
          <a:xfrm>
            <a:off x="5713885" y="3335196"/>
            <a:ext cx="1821543" cy="317568"/>
          </a:xfrm>
          <a:prstGeom prst="rect">
            <a:avLst/>
          </a:prstGeom>
        </p:spPr>
      </p:pic>
      <p:pic>
        <p:nvPicPr>
          <p:cNvPr id="21" name="Picture 20">
            <a:extLst>
              <a:ext uri="{FF2B5EF4-FFF2-40B4-BE49-F238E27FC236}">
                <a16:creationId xmlns:a16="http://schemas.microsoft.com/office/drawing/2014/main" id="{96B1EA68-2F8B-F82D-FF85-CC225AFDF57C}"/>
              </a:ext>
            </a:extLst>
          </p:cNvPr>
          <p:cNvPicPr>
            <a:picLocks noChangeAspect="1"/>
          </p:cNvPicPr>
          <p:nvPr/>
        </p:nvPicPr>
        <p:blipFill>
          <a:blip r:embed="rId7"/>
          <a:stretch>
            <a:fillRect/>
          </a:stretch>
        </p:blipFill>
        <p:spPr>
          <a:xfrm>
            <a:off x="5623170" y="3688011"/>
            <a:ext cx="1821543" cy="317568"/>
          </a:xfrm>
          <a:prstGeom prst="rect">
            <a:avLst/>
          </a:prstGeom>
        </p:spPr>
      </p:pic>
      <p:pic>
        <p:nvPicPr>
          <p:cNvPr id="22" name="Picture 21">
            <a:extLst>
              <a:ext uri="{FF2B5EF4-FFF2-40B4-BE49-F238E27FC236}">
                <a16:creationId xmlns:a16="http://schemas.microsoft.com/office/drawing/2014/main" id="{4CEA9C4E-5BB2-3971-94A4-ED8DE49761CB}"/>
              </a:ext>
            </a:extLst>
          </p:cNvPr>
          <p:cNvPicPr>
            <a:picLocks noChangeAspect="1"/>
          </p:cNvPicPr>
          <p:nvPr/>
        </p:nvPicPr>
        <p:blipFill>
          <a:blip r:embed="rId7"/>
          <a:stretch>
            <a:fillRect/>
          </a:stretch>
        </p:blipFill>
        <p:spPr>
          <a:xfrm>
            <a:off x="5606514" y="4028070"/>
            <a:ext cx="1821543" cy="317568"/>
          </a:xfrm>
          <a:prstGeom prst="rect">
            <a:avLst/>
          </a:prstGeom>
        </p:spPr>
      </p:pic>
      <p:pic>
        <p:nvPicPr>
          <p:cNvPr id="23" name="Picture 22">
            <a:extLst>
              <a:ext uri="{FF2B5EF4-FFF2-40B4-BE49-F238E27FC236}">
                <a16:creationId xmlns:a16="http://schemas.microsoft.com/office/drawing/2014/main" id="{528177F5-7641-9957-BC64-3D832B2F555E}"/>
              </a:ext>
            </a:extLst>
          </p:cNvPr>
          <p:cNvPicPr>
            <a:picLocks noChangeAspect="1"/>
          </p:cNvPicPr>
          <p:nvPr/>
        </p:nvPicPr>
        <p:blipFill>
          <a:blip r:embed="rId7"/>
          <a:stretch>
            <a:fillRect/>
          </a:stretch>
        </p:blipFill>
        <p:spPr>
          <a:xfrm>
            <a:off x="5675036" y="4361639"/>
            <a:ext cx="2298334" cy="400692"/>
          </a:xfrm>
          <a:prstGeom prst="rect">
            <a:avLst/>
          </a:prstGeom>
        </p:spPr>
      </p:pic>
      <p:pic>
        <p:nvPicPr>
          <p:cNvPr id="24" name="Picture 23">
            <a:extLst>
              <a:ext uri="{FF2B5EF4-FFF2-40B4-BE49-F238E27FC236}">
                <a16:creationId xmlns:a16="http://schemas.microsoft.com/office/drawing/2014/main" id="{27EF74FF-262A-EAD0-E4D9-602F248A3E6E}"/>
              </a:ext>
            </a:extLst>
          </p:cNvPr>
          <p:cNvPicPr>
            <a:picLocks noChangeAspect="1"/>
          </p:cNvPicPr>
          <p:nvPr/>
        </p:nvPicPr>
        <p:blipFill>
          <a:blip r:embed="rId7"/>
          <a:stretch>
            <a:fillRect/>
          </a:stretch>
        </p:blipFill>
        <p:spPr>
          <a:xfrm>
            <a:off x="5623169" y="4685577"/>
            <a:ext cx="1821543" cy="317568"/>
          </a:xfrm>
          <a:prstGeom prst="rect">
            <a:avLst/>
          </a:prstGeom>
        </p:spPr>
      </p:pic>
      <p:pic>
        <p:nvPicPr>
          <p:cNvPr id="25" name="Picture 24">
            <a:extLst>
              <a:ext uri="{FF2B5EF4-FFF2-40B4-BE49-F238E27FC236}">
                <a16:creationId xmlns:a16="http://schemas.microsoft.com/office/drawing/2014/main" id="{71ACE238-E613-4A83-B3E4-100622922355}"/>
              </a:ext>
            </a:extLst>
          </p:cNvPr>
          <p:cNvPicPr>
            <a:picLocks noChangeAspect="1"/>
          </p:cNvPicPr>
          <p:nvPr/>
        </p:nvPicPr>
        <p:blipFill>
          <a:blip r:embed="rId7"/>
          <a:stretch>
            <a:fillRect/>
          </a:stretch>
        </p:blipFill>
        <p:spPr>
          <a:xfrm>
            <a:off x="5675036" y="5118214"/>
            <a:ext cx="1821543" cy="317568"/>
          </a:xfrm>
          <a:prstGeom prst="rect">
            <a:avLst/>
          </a:prstGeom>
        </p:spPr>
      </p:pic>
      <p:pic>
        <p:nvPicPr>
          <p:cNvPr id="26" name="Picture 25">
            <a:extLst>
              <a:ext uri="{FF2B5EF4-FFF2-40B4-BE49-F238E27FC236}">
                <a16:creationId xmlns:a16="http://schemas.microsoft.com/office/drawing/2014/main" id="{80FF277B-03D4-B2F5-D324-0EE457C1292F}"/>
              </a:ext>
            </a:extLst>
          </p:cNvPr>
          <p:cNvPicPr>
            <a:picLocks noChangeAspect="1"/>
          </p:cNvPicPr>
          <p:nvPr/>
        </p:nvPicPr>
        <p:blipFill>
          <a:blip r:embed="rId7"/>
          <a:stretch>
            <a:fillRect/>
          </a:stretch>
        </p:blipFill>
        <p:spPr>
          <a:xfrm>
            <a:off x="5713885" y="5439230"/>
            <a:ext cx="1821543" cy="317568"/>
          </a:xfrm>
          <a:prstGeom prst="rect">
            <a:avLst/>
          </a:prstGeom>
        </p:spPr>
      </p:pic>
      <p:pic>
        <p:nvPicPr>
          <p:cNvPr id="27" name="Picture 26">
            <a:extLst>
              <a:ext uri="{FF2B5EF4-FFF2-40B4-BE49-F238E27FC236}">
                <a16:creationId xmlns:a16="http://schemas.microsoft.com/office/drawing/2014/main" id="{E08B29D1-FD95-049E-E5A3-219C0A4271C5}"/>
              </a:ext>
            </a:extLst>
          </p:cNvPr>
          <p:cNvPicPr>
            <a:picLocks noChangeAspect="1"/>
          </p:cNvPicPr>
          <p:nvPr/>
        </p:nvPicPr>
        <p:blipFill>
          <a:blip r:embed="rId7"/>
          <a:stretch>
            <a:fillRect/>
          </a:stretch>
        </p:blipFill>
        <p:spPr>
          <a:xfrm>
            <a:off x="5485485" y="5839035"/>
            <a:ext cx="1821543" cy="317568"/>
          </a:xfrm>
          <a:prstGeom prst="rect">
            <a:avLst/>
          </a:prstGeom>
        </p:spPr>
      </p:pic>
      <p:pic>
        <p:nvPicPr>
          <p:cNvPr id="28" name="Picture 27">
            <a:extLst>
              <a:ext uri="{FF2B5EF4-FFF2-40B4-BE49-F238E27FC236}">
                <a16:creationId xmlns:a16="http://schemas.microsoft.com/office/drawing/2014/main" id="{783FB87F-4D36-B847-7276-E5DC3307A3F6}"/>
              </a:ext>
            </a:extLst>
          </p:cNvPr>
          <p:cNvPicPr>
            <a:picLocks noChangeAspect="1"/>
          </p:cNvPicPr>
          <p:nvPr/>
        </p:nvPicPr>
        <p:blipFill>
          <a:blip r:embed="rId7"/>
          <a:stretch>
            <a:fillRect/>
          </a:stretch>
        </p:blipFill>
        <p:spPr>
          <a:xfrm>
            <a:off x="5675036" y="6186394"/>
            <a:ext cx="1821543" cy="317568"/>
          </a:xfrm>
          <a:prstGeom prst="rect">
            <a:avLst/>
          </a:prstGeom>
        </p:spPr>
      </p:pic>
      <p:pic>
        <p:nvPicPr>
          <p:cNvPr id="29" name="Picture 28">
            <a:extLst>
              <a:ext uri="{FF2B5EF4-FFF2-40B4-BE49-F238E27FC236}">
                <a16:creationId xmlns:a16="http://schemas.microsoft.com/office/drawing/2014/main" id="{64CFD621-D45A-0C8A-AD30-2961C508794B}"/>
              </a:ext>
            </a:extLst>
          </p:cNvPr>
          <p:cNvPicPr>
            <a:picLocks noChangeAspect="1"/>
          </p:cNvPicPr>
          <p:nvPr/>
        </p:nvPicPr>
        <p:blipFill>
          <a:blip r:embed="rId7"/>
          <a:stretch>
            <a:fillRect/>
          </a:stretch>
        </p:blipFill>
        <p:spPr>
          <a:xfrm>
            <a:off x="5713884" y="6521138"/>
            <a:ext cx="1821543" cy="317568"/>
          </a:xfrm>
          <a:prstGeom prst="rect">
            <a:avLst/>
          </a:prstGeom>
        </p:spPr>
      </p:pic>
    </p:spTree>
    <p:extLst>
      <p:ext uri="{BB962C8B-B14F-4D97-AF65-F5344CB8AC3E}">
        <p14:creationId xmlns:p14="http://schemas.microsoft.com/office/powerpoint/2010/main" val="3678039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E89E7-8DF7-ECD0-828B-00C3BFEF0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9FFB6-4A85-C231-F009-03A7003917CE}"/>
              </a:ext>
            </a:extLst>
          </p:cNvPr>
          <p:cNvSpPr>
            <a:spLocks noGrp="1"/>
          </p:cNvSpPr>
          <p:nvPr>
            <p:ph type="title"/>
          </p:nvPr>
        </p:nvSpPr>
        <p:spPr>
          <a:xfrm>
            <a:off x="2299374" y="435167"/>
            <a:ext cx="8839200" cy="868362"/>
          </a:xfrm>
        </p:spPr>
        <p:txBody>
          <a:bodyPr/>
          <a:lstStyle/>
          <a:p>
            <a:r>
              <a:rPr lang="en-AU" dirty="0"/>
              <a:t>6. Multiple health problems</a:t>
            </a:r>
          </a:p>
        </p:txBody>
      </p:sp>
      <p:sp>
        <p:nvSpPr>
          <p:cNvPr id="4" name="Slide Number Placeholder 3">
            <a:extLst>
              <a:ext uri="{FF2B5EF4-FFF2-40B4-BE49-F238E27FC236}">
                <a16:creationId xmlns:a16="http://schemas.microsoft.com/office/drawing/2014/main" id="{8037F693-D430-848A-F437-F47295F6AC9C}"/>
              </a:ext>
            </a:extLst>
          </p:cNvPr>
          <p:cNvSpPr>
            <a:spLocks noGrp="1"/>
          </p:cNvSpPr>
          <p:nvPr>
            <p:ph type="sldNum" sz="quarter" idx="10"/>
          </p:nvPr>
        </p:nvSpPr>
        <p:spPr/>
        <p:txBody>
          <a:bodyPr/>
          <a:lstStyle/>
          <a:p>
            <a:fld id="{64EB2DB3-A5DC-4BC2-A05A-23509E293FB0}" type="slidenum">
              <a:rPr lang="en-US" altLang="en-US" smtClean="0"/>
              <a:pPr/>
              <a:t>44</a:t>
            </a:fld>
            <a:endParaRPr lang="en-US" altLang="en-US"/>
          </a:p>
        </p:txBody>
      </p:sp>
      <p:pic>
        <p:nvPicPr>
          <p:cNvPr id="1026" name="Picture 2" descr="Activities - Keep Active">
            <a:extLst>
              <a:ext uri="{FF2B5EF4-FFF2-40B4-BE49-F238E27FC236}">
                <a16:creationId xmlns:a16="http://schemas.microsoft.com/office/drawing/2014/main" id="{05E1BC6C-BB3B-84E7-CDC9-88F03D56B5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3E33D3-A132-6238-18C8-DF6DEFD66422}"/>
              </a:ext>
            </a:extLst>
          </p:cNvPr>
          <p:cNvSpPr txBox="1"/>
          <p:nvPr/>
        </p:nvSpPr>
        <p:spPr>
          <a:xfrm>
            <a:off x="25400" y="1720840"/>
            <a:ext cx="12141199" cy="3416320"/>
          </a:xfrm>
          <a:prstGeom prst="rect">
            <a:avLst/>
          </a:prstGeom>
          <a:noFill/>
        </p:spPr>
        <p:txBody>
          <a:bodyPr wrap="square" rtlCol="0">
            <a:spAutoFit/>
          </a:bodyPr>
          <a:lstStyle/>
          <a:p>
            <a:r>
              <a:rPr lang="en-US" dirty="0"/>
              <a:t>Read the following case study and answer the questions below.</a:t>
            </a:r>
          </a:p>
          <a:p>
            <a:r>
              <a:rPr lang="en-US" dirty="0">
                <a:solidFill>
                  <a:schemeClr val="tx2"/>
                </a:solidFill>
              </a:rPr>
              <a:t>“Diana, a 28-year-old woman, was treated for injuries sustained in a motorcycle accident. During the course of her treatment, she was seen by several specialists. For pain in her knee and hip joints, she was referred to an Osteopath. For her headaches and blurry vision, she consulted a neurologist. </a:t>
            </a:r>
          </a:p>
          <a:p>
            <a:r>
              <a:rPr lang="en-US" dirty="0">
                <a:solidFill>
                  <a:schemeClr val="tx2"/>
                </a:solidFill>
              </a:rPr>
              <a:t>Later, for a </a:t>
            </a:r>
            <a:r>
              <a:rPr lang="en-US" dirty="0" err="1">
                <a:solidFill>
                  <a:schemeClr val="tx2"/>
                </a:solidFill>
              </a:rPr>
              <a:t>persistant</a:t>
            </a:r>
            <a:r>
              <a:rPr lang="en-US" dirty="0">
                <a:solidFill>
                  <a:schemeClr val="tx2"/>
                </a:solidFill>
              </a:rPr>
              <a:t> and dry cough resulting from a fractured nose she was referred to an otorhinolaryngologist. During her initial course of treatment, she had a CT scan of her abdomen and brain and an MRI of her hip and knee. </a:t>
            </a:r>
          </a:p>
          <a:p>
            <a:endParaRPr lang="en-US" dirty="0">
              <a:solidFill>
                <a:schemeClr val="tx2"/>
              </a:solidFill>
            </a:endParaRPr>
          </a:p>
          <a:p>
            <a:r>
              <a:rPr lang="en-US" dirty="0">
                <a:solidFill>
                  <a:schemeClr val="tx2"/>
                </a:solidFill>
              </a:rPr>
              <a:t>Several months after the accident, Diana was still experiencing some discomfort and decided to investigate some alternative therapies. She made an appointment with a naturopath who </a:t>
            </a:r>
            <a:r>
              <a:rPr lang="en-US" dirty="0" err="1">
                <a:solidFill>
                  <a:schemeClr val="tx2"/>
                </a:solidFill>
              </a:rPr>
              <a:t>specialised</a:t>
            </a:r>
            <a:r>
              <a:rPr lang="en-US" dirty="0">
                <a:solidFill>
                  <a:schemeClr val="tx2"/>
                </a:solidFill>
              </a:rPr>
              <a:t> in homeopathy and herbal medicine. Before her appointment she browsed her local health shop, which carried nutritional supplements, vitamins, homeopathic remedies and herbal formulas. She planned to ask the Naturopath about some of the products she saw including remedies with the names </a:t>
            </a:r>
            <a:r>
              <a:rPr lang="en-US" dirty="0" err="1">
                <a:solidFill>
                  <a:schemeClr val="tx2"/>
                </a:solidFill>
              </a:rPr>
              <a:t>Pneumogen</a:t>
            </a:r>
            <a:r>
              <a:rPr lang="en-US" dirty="0">
                <a:solidFill>
                  <a:schemeClr val="tx2"/>
                </a:solidFill>
              </a:rPr>
              <a:t>, </a:t>
            </a:r>
            <a:r>
              <a:rPr lang="en-US" dirty="0" err="1">
                <a:solidFill>
                  <a:schemeClr val="tx2"/>
                </a:solidFill>
              </a:rPr>
              <a:t>Arthogesia</a:t>
            </a:r>
            <a:r>
              <a:rPr lang="en-US" dirty="0">
                <a:solidFill>
                  <a:schemeClr val="tx2"/>
                </a:solidFill>
              </a:rPr>
              <a:t>-plus and </a:t>
            </a:r>
            <a:r>
              <a:rPr lang="en-US" dirty="0" err="1">
                <a:solidFill>
                  <a:schemeClr val="tx2"/>
                </a:solidFill>
              </a:rPr>
              <a:t>Hematone</a:t>
            </a:r>
            <a:r>
              <a:rPr lang="en-US" dirty="0">
                <a:solidFill>
                  <a:schemeClr val="tx2"/>
                </a:solidFill>
              </a:rPr>
              <a:t>”. </a:t>
            </a:r>
            <a:endParaRPr lang="en-AU" dirty="0">
              <a:solidFill>
                <a:schemeClr val="tx2"/>
              </a:solidFill>
            </a:endParaRPr>
          </a:p>
        </p:txBody>
      </p:sp>
      <p:pic>
        <p:nvPicPr>
          <p:cNvPr id="7" name="Picture 2" descr="return&quot; Icon - Download for free – Iconduck">
            <a:hlinkClick r:id="rId4" action="ppaction://hlinksldjump"/>
            <a:extLst>
              <a:ext uri="{FF2B5EF4-FFF2-40B4-BE49-F238E27FC236}">
                <a16:creationId xmlns:a16="http://schemas.microsoft.com/office/drawing/2014/main" id="{37B34D61-5337-5B57-BEDF-1283DC2936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613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7E9A0-48DC-06AD-77F6-55548E243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5360E-5AC8-FFB5-1E51-0ACA474D6908}"/>
              </a:ext>
            </a:extLst>
          </p:cNvPr>
          <p:cNvSpPr>
            <a:spLocks noGrp="1"/>
          </p:cNvSpPr>
          <p:nvPr>
            <p:ph type="title"/>
          </p:nvPr>
        </p:nvSpPr>
        <p:spPr>
          <a:xfrm>
            <a:off x="2299374" y="435167"/>
            <a:ext cx="8839200" cy="868362"/>
          </a:xfrm>
        </p:spPr>
        <p:txBody>
          <a:bodyPr/>
          <a:lstStyle/>
          <a:p>
            <a:r>
              <a:rPr lang="en-AU" dirty="0"/>
              <a:t>6. Multiple health problems</a:t>
            </a:r>
          </a:p>
        </p:txBody>
      </p:sp>
      <p:sp>
        <p:nvSpPr>
          <p:cNvPr id="4" name="Slide Number Placeholder 3">
            <a:extLst>
              <a:ext uri="{FF2B5EF4-FFF2-40B4-BE49-F238E27FC236}">
                <a16:creationId xmlns:a16="http://schemas.microsoft.com/office/drawing/2014/main" id="{B09B8956-3852-C8F0-EBE5-7BFA263DCC2D}"/>
              </a:ext>
            </a:extLst>
          </p:cNvPr>
          <p:cNvSpPr>
            <a:spLocks noGrp="1"/>
          </p:cNvSpPr>
          <p:nvPr>
            <p:ph type="sldNum" sz="quarter" idx="10"/>
          </p:nvPr>
        </p:nvSpPr>
        <p:spPr/>
        <p:txBody>
          <a:bodyPr/>
          <a:lstStyle/>
          <a:p>
            <a:fld id="{64EB2DB3-A5DC-4BC2-A05A-23509E293FB0}" type="slidenum">
              <a:rPr lang="en-US" altLang="en-US" smtClean="0"/>
              <a:pPr/>
              <a:t>45</a:t>
            </a:fld>
            <a:endParaRPr lang="en-US" altLang="en-US"/>
          </a:p>
        </p:txBody>
      </p:sp>
      <p:pic>
        <p:nvPicPr>
          <p:cNvPr id="1026" name="Picture 2" descr="Activities - Keep Active">
            <a:extLst>
              <a:ext uri="{FF2B5EF4-FFF2-40B4-BE49-F238E27FC236}">
                <a16:creationId xmlns:a16="http://schemas.microsoft.com/office/drawing/2014/main" id="{9D894D2D-B152-20D0-87DE-202CDF0BC7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12FE96-A072-3819-F147-33E083A0D709}"/>
              </a:ext>
            </a:extLst>
          </p:cNvPr>
          <p:cNvSpPr txBox="1"/>
          <p:nvPr/>
        </p:nvSpPr>
        <p:spPr>
          <a:xfrm>
            <a:off x="50801" y="1688558"/>
            <a:ext cx="4129313" cy="5078313"/>
          </a:xfrm>
          <a:prstGeom prst="rect">
            <a:avLst/>
          </a:prstGeom>
          <a:noFill/>
        </p:spPr>
        <p:txBody>
          <a:bodyPr wrap="square" rtlCol="0">
            <a:spAutoFit/>
          </a:bodyPr>
          <a:lstStyle/>
          <a:p>
            <a:r>
              <a:rPr lang="en-US" b="1" dirty="0">
                <a:solidFill>
                  <a:srgbClr val="0070C0"/>
                </a:solidFill>
              </a:rPr>
              <a:t>1</a:t>
            </a:r>
            <a:r>
              <a:rPr lang="en-US" dirty="0">
                <a:solidFill>
                  <a:srgbClr val="0070C0"/>
                </a:solidFill>
              </a:rPr>
              <a:t>. </a:t>
            </a:r>
            <a:r>
              <a:rPr lang="en-US" dirty="0">
                <a:solidFill>
                  <a:schemeClr val="tx2"/>
                </a:solidFill>
              </a:rPr>
              <a:t>The -</a:t>
            </a:r>
            <a:r>
              <a:rPr lang="en-US" dirty="0" err="1">
                <a:solidFill>
                  <a:schemeClr val="tx2"/>
                </a:solidFill>
              </a:rPr>
              <a:t>ist</a:t>
            </a:r>
            <a:r>
              <a:rPr lang="en-US" dirty="0">
                <a:solidFill>
                  <a:schemeClr val="tx2"/>
                </a:solidFill>
              </a:rPr>
              <a:t> in the word neurologist is a:</a:t>
            </a:r>
          </a:p>
          <a:p>
            <a:r>
              <a:rPr lang="en-US" dirty="0">
                <a:solidFill>
                  <a:schemeClr val="tx2"/>
                </a:solidFill>
              </a:rPr>
              <a:t>a) prefix</a:t>
            </a:r>
          </a:p>
          <a:p>
            <a:r>
              <a:rPr lang="en-US" dirty="0">
                <a:solidFill>
                  <a:schemeClr val="tx2"/>
                </a:solidFill>
              </a:rPr>
              <a:t>b) root</a:t>
            </a:r>
          </a:p>
          <a:p>
            <a:r>
              <a:rPr lang="en-US" dirty="0">
                <a:solidFill>
                  <a:schemeClr val="tx2"/>
                </a:solidFill>
              </a:rPr>
              <a:t>c) suffix</a:t>
            </a:r>
          </a:p>
          <a:p>
            <a:r>
              <a:rPr lang="en-US" dirty="0">
                <a:solidFill>
                  <a:schemeClr val="tx2"/>
                </a:solidFill>
              </a:rPr>
              <a:t>d) combining form</a:t>
            </a:r>
          </a:p>
          <a:p>
            <a:r>
              <a:rPr lang="en-US" b="1" dirty="0">
                <a:solidFill>
                  <a:srgbClr val="0070C0"/>
                </a:solidFill>
              </a:rPr>
              <a:t>2</a:t>
            </a:r>
            <a:r>
              <a:rPr lang="en-US" dirty="0">
                <a:solidFill>
                  <a:srgbClr val="0070C0"/>
                </a:solidFill>
              </a:rPr>
              <a:t>. </a:t>
            </a:r>
            <a:r>
              <a:rPr lang="en-US" dirty="0">
                <a:solidFill>
                  <a:schemeClr val="tx2"/>
                </a:solidFill>
              </a:rPr>
              <a:t>Endo- in endoscopic is a:</a:t>
            </a:r>
          </a:p>
          <a:p>
            <a:r>
              <a:rPr lang="en-US" dirty="0">
                <a:solidFill>
                  <a:schemeClr val="tx2"/>
                </a:solidFill>
              </a:rPr>
              <a:t>a) root</a:t>
            </a:r>
          </a:p>
          <a:p>
            <a:r>
              <a:rPr lang="en-US" dirty="0">
                <a:solidFill>
                  <a:schemeClr val="tx2"/>
                </a:solidFill>
              </a:rPr>
              <a:t>b) suffix</a:t>
            </a:r>
          </a:p>
          <a:p>
            <a:r>
              <a:rPr lang="en-US" dirty="0">
                <a:solidFill>
                  <a:schemeClr val="tx2"/>
                </a:solidFill>
              </a:rPr>
              <a:t>c) combining form</a:t>
            </a:r>
          </a:p>
          <a:p>
            <a:r>
              <a:rPr lang="en-US" dirty="0">
                <a:solidFill>
                  <a:schemeClr val="tx2"/>
                </a:solidFill>
              </a:rPr>
              <a:t>d) prefix</a:t>
            </a:r>
          </a:p>
          <a:p>
            <a:r>
              <a:rPr lang="en-US" dirty="0">
                <a:solidFill>
                  <a:schemeClr val="tx2"/>
                </a:solidFill>
              </a:rPr>
              <a:t>e) derivation</a:t>
            </a:r>
          </a:p>
          <a:p>
            <a:r>
              <a:rPr lang="en-US" b="1" dirty="0">
                <a:solidFill>
                  <a:srgbClr val="0070C0"/>
                </a:solidFill>
              </a:rPr>
              <a:t>3</a:t>
            </a:r>
            <a:r>
              <a:rPr lang="en-US" dirty="0">
                <a:solidFill>
                  <a:srgbClr val="0070C0"/>
                </a:solidFill>
              </a:rPr>
              <a:t>. </a:t>
            </a:r>
            <a:r>
              <a:rPr lang="en-US" dirty="0">
                <a:solidFill>
                  <a:schemeClr val="tx2"/>
                </a:solidFill>
              </a:rPr>
              <a:t>MRI stands for Magnetic Resonance </a:t>
            </a:r>
          </a:p>
          <a:p>
            <a:r>
              <a:rPr lang="en-US" dirty="0">
                <a:solidFill>
                  <a:schemeClr val="tx2"/>
                </a:solidFill>
              </a:rPr>
              <a:t>Imaging. This term represents a:</a:t>
            </a:r>
          </a:p>
          <a:p>
            <a:r>
              <a:rPr lang="en-US" dirty="0">
                <a:solidFill>
                  <a:schemeClr val="tx2"/>
                </a:solidFill>
              </a:rPr>
              <a:t>a) combining form</a:t>
            </a:r>
          </a:p>
          <a:p>
            <a:r>
              <a:rPr lang="en-US" dirty="0">
                <a:solidFill>
                  <a:schemeClr val="tx2"/>
                </a:solidFill>
              </a:rPr>
              <a:t>b) acronym</a:t>
            </a:r>
          </a:p>
          <a:p>
            <a:r>
              <a:rPr lang="en-US" dirty="0">
                <a:solidFill>
                  <a:schemeClr val="tx2"/>
                </a:solidFill>
              </a:rPr>
              <a:t>c) prefix</a:t>
            </a:r>
          </a:p>
          <a:p>
            <a:r>
              <a:rPr lang="en-US" dirty="0">
                <a:solidFill>
                  <a:schemeClr val="tx2"/>
                </a:solidFill>
              </a:rPr>
              <a:t>d) suffix </a:t>
            </a:r>
            <a:endParaRPr lang="en-AU" dirty="0">
              <a:solidFill>
                <a:schemeClr val="tx2"/>
              </a:solidFill>
            </a:endParaRPr>
          </a:p>
        </p:txBody>
      </p:sp>
      <p:sp>
        <p:nvSpPr>
          <p:cNvPr id="7" name="TextBox 6">
            <a:extLst>
              <a:ext uri="{FF2B5EF4-FFF2-40B4-BE49-F238E27FC236}">
                <a16:creationId xmlns:a16="http://schemas.microsoft.com/office/drawing/2014/main" id="{9502F001-49DA-1DCD-613E-09151042ABBF}"/>
              </a:ext>
            </a:extLst>
          </p:cNvPr>
          <p:cNvSpPr txBox="1"/>
          <p:nvPr/>
        </p:nvSpPr>
        <p:spPr>
          <a:xfrm>
            <a:off x="4252684" y="1585106"/>
            <a:ext cx="4129313" cy="5355312"/>
          </a:xfrm>
          <a:prstGeom prst="rect">
            <a:avLst/>
          </a:prstGeom>
          <a:noFill/>
        </p:spPr>
        <p:txBody>
          <a:bodyPr wrap="square" rtlCol="0">
            <a:spAutoFit/>
          </a:bodyPr>
          <a:lstStyle/>
          <a:p>
            <a:r>
              <a:rPr lang="en-US" b="1" dirty="0">
                <a:solidFill>
                  <a:srgbClr val="0070C0"/>
                </a:solidFill>
              </a:rPr>
              <a:t>4. </a:t>
            </a:r>
            <a:r>
              <a:rPr lang="en-US" dirty="0">
                <a:solidFill>
                  <a:schemeClr val="tx2"/>
                </a:solidFill>
              </a:rPr>
              <a:t>Diana needed plastic surgery on her nose to repair the fracture. This procedure is called a:</a:t>
            </a:r>
          </a:p>
          <a:p>
            <a:r>
              <a:rPr lang="en-US" dirty="0">
                <a:solidFill>
                  <a:schemeClr val="tx2"/>
                </a:solidFill>
              </a:rPr>
              <a:t>a) </a:t>
            </a:r>
            <a:r>
              <a:rPr lang="en-US" dirty="0" err="1">
                <a:solidFill>
                  <a:schemeClr val="tx2"/>
                </a:solidFill>
              </a:rPr>
              <a:t>septoscope</a:t>
            </a:r>
            <a:endParaRPr lang="en-US" dirty="0">
              <a:solidFill>
                <a:schemeClr val="tx2"/>
              </a:solidFill>
            </a:endParaRPr>
          </a:p>
          <a:p>
            <a:r>
              <a:rPr lang="en-US" dirty="0">
                <a:solidFill>
                  <a:schemeClr val="tx2"/>
                </a:solidFill>
              </a:rPr>
              <a:t>b) rhinoplasty</a:t>
            </a:r>
          </a:p>
          <a:p>
            <a:r>
              <a:rPr lang="en-US" dirty="0">
                <a:solidFill>
                  <a:schemeClr val="tx2"/>
                </a:solidFill>
              </a:rPr>
              <a:t>c) neurectomy</a:t>
            </a:r>
          </a:p>
          <a:p>
            <a:r>
              <a:rPr lang="en-US" dirty="0">
                <a:solidFill>
                  <a:schemeClr val="tx2"/>
                </a:solidFill>
              </a:rPr>
              <a:t>d) </a:t>
            </a:r>
            <a:r>
              <a:rPr lang="en-US" dirty="0" err="1">
                <a:solidFill>
                  <a:schemeClr val="tx2"/>
                </a:solidFill>
              </a:rPr>
              <a:t>Cardioplasty</a:t>
            </a:r>
            <a:endParaRPr lang="en-US" dirty="0">
              <a:solidFill>
                <a:schemeClr val="tx2"/>
              </a:solidFill>
            </a:endParaRPr>
          </a:p>
          <a:p>
            <a:r>
              <a:rPr lang="en-US" b="1" dirty="0">
                <a:solidFill>
                  <a:srgbClr val="0070C0"/>
                </a:solidFill>
              </a:rPr>
              <a:t>5. </a:t>
            </a:r>
            <a:r>
              <a:rPr lang="en-US" dirty="0">
                <a:solidFill>
                  <a:schemeClr val="tx2"/>
                </a:solidFill>
              </a:rPr>
              <a:t>The product ‘</a:t>
            </a:r>
            <a:r>
              <a:rPr lang="en-US" dirty="0" err="1">
                <a:solidFill>
                  <a:schemeClr val="tx2"/>
                </a:solidFill>
              </a:rPr>
              <a:t>Hematone</a:t>
            </a:r>
            <a:r>
              <a:rPr lang="en-US" dirty="0">
                <a:solidFill>
                  <a:schemeClr val="tx2"/>
                </a:solidFill>
              </a:rPr>
              <a:t>’ effects which body part:</a:t>
            </a:r>
          </a:p>
          <a:p>
            <a:r>
              <a:rPr lang="en-US" dirty="0">
                <a:solidFill>
                  <a:schemeClr val="tx2"/>
                </a:solidFill>
              </a:rPr>
              <a:t>a) lung</a:t>
            </a:r>
          </a:p>
          <a:p>
            <a:r>
              <a:rPr lang="en-US" dirty="0">
                <a:solidFill>
                  <a:schemeClr val="tx2"/>
                </a:solidFill>
              </a:rPr>
              <a:t>b) nerves</a:t>
            </a:r>
          </a:p>
          <a:p>
            <a:r>
              <a:rPr lang="en-US" dirty="0">
                <a:solidFill>
                  <a:schemeClr val="tx2"/>
                </a:solidFill>
              </a:rPr>
              <a:t>c) liver</a:t>
            </a:r>
          </a:p>
          <a:p>
            <a:r>
              <a:rPr lang="en-US" dirty="0">
                <a:solidFill>
                  <a:schemeClr val="tx2"/>
                </a:solidFill>
              </a:rPr>
              <a:t>d) blood</a:t>
            </a:r>
          </a:p>
          <a:p>
            <a:r>
              <a:rPr lang="en-US" b="1" dirty="0">
                <a:solidFill>
                  <a:srgbClr val="0070C0"/>
                </a:solidFill>
              </a:rPr>
              <a:t>6. </a:t>
            </a:r>
            <a:r>
              <a:rPr lang="en-US" dirty="0">
                <a:solidFill>
                  <a:schemeClr val="tx2"/>
                </a:solidFill>
              </a:rPr>
              <a:t>The term ‘otorhinolaryngologist’ contain how many word roots? </a:t>
            </a:r>
          </a:p>
          <a:p>
            <a:r>
              <a:rPr lang="en-US" dirty="0">
                <a:solidFill>
                  <a:schemeClr val="tx2"/>
                </a:solidFill>
              </a:rPr>
              <a:t>a) one</a:t>
            </a:r>
          </a:p>
          <a:p>
            <a:r>
              <a:rPr lang="en-US" dirty="0">
                <a:solidFill>
                  <a:schemeClr val="tx2"/>
                </a:solidFill>
              </a:rPr>
              <a:t>b) two</a:t>
            </a:r>
          </a:p>
          <a:p>
            <a:r>
              <a:rPr lang="en-US" dirty="0">
                <a:solidFill>
                  <a:schemeClr val="tx2"/>
                </a:solidFill>
              </a:rPr>
              <a:t>c) three</a:t>
            </a:r>
          </a:p>
          <a:p>
            <a:r>
              <a:rPr lang="en-US" dirty="0">
                <a:solidFill>
                  <a:schemeClr val="tx2"/>
                </a:solidFill>
              </a:rPr>
              <a:t>d) none</a:t>
            </a:r>
            <a:endParaRPr lang="en-AU" dirty="0">
              <a:solidFill>
                <a:schemeClr val="tx2"/>
              </a:solidFill>
            </a:endParaRPr>
          </a:p>
        </p:txBody>
      </p:sp>
      <p:sp>
        <p:nvSpPr>
          <p:cNvPr id="8" name="TextBox 7">
            <a:extLst>
              <a:ext uri="{FF2B5EF4-FFF2-40B4-BE49-F238E27FC236}">
                <a16:creationId xmlns:a16="http://schemas.microsoft.com/office/drawing/2014/main" id="{BD0F7CB0-9608-E6D1-4F43-AC3870545E8D}"/>
              </a:ext>
            </a:extLst>
          </p:cNvPr>
          <p:cNvSpPr txBox="1"/>
          <p:nvPr/>
        </p:nvSpPr>
        <p:spPr>
          <a:xfrm>
            <a:off x="8505368" y="1646210"/>
            <a:ext cx="3686632" cy="3416320"/>
          </a:xfrm>
          <a:prstGeom prst="rect">
            <a:avLst/>
          </a:prstGeom>
          <a:noFill/>
        </p:spPr>
        <p:txBody>
          <a:bodyPr wrap="square" rtlCol="0">
            <a:spAutoFit/>
          </a:bodyPr>
          <a:lstStyle/>
          <a:p>
            <a:r>
              <a:rPr lang="en-US" b="1" dirty="0">
                <a:solidFill>
                  <a:srgbClr val="0070C0"/>
                </a:solidFill>
              </a:rPr>
              <a:t>7. </a:t>
            </a:r>
            <a:r>
              <a:rPr lang="en-US" dirty="0">
                <a:solidFill>
                  <a:schemeClr val="tx2"/>
                </a:solidFill>
              </a:rPr>
              <a:t>The word root ‘</a:t>
            </a:r>
            <a:r>
              <a:rPr lang="en-US" dirty="0" err="1">
                <a:solidFill>
                  <a:schemeClr val="tx2"/>
                </a:solidFill>
              </a:rPr>
              <a:t>Pneum</a:t>
            </a:r>
            <a:r>
              <a:rPr lang="en-US" dirty="0">
                <a:solidFill>
                  <a:schemeClr val="tx2"/>
                </a:solidFill>
              </a:rPr>
              <a:t>’ relates to which part of the body:</a:t>
            </a:r>
          </a:p>
          <a:p>
            <a:r>
              <a:rPr lang="en-US" dirty="0">
                <a:solidFill>
                  <a:schemeClr val="tx2"/>
                </a:solidFill>
              </a:rPr>
              <a:t>a) stomach</a:t>
            </a:r>
          </a:p>
          <a:p>
            <a:r>
              <a:rPr lang="en-US" dirty="0">
                <a:solidFill>
                  <a:schemeClr val="tx2"/>
                </a:solidFill>
              </a:rPr>
              <a:t>b) liver</a:t>
            </a:r>
          </a:p>
          <a:p>
            <a:r>
              <a:rPr lang="en-US" dirty="0">
                <a:solidFill>
                  <a:schemeClr val="tx2"/>
                </a:solidFill>
              </a:rPr>
              <a:t>c) lungs</a:t>
            </a:r>
          </a:p>
          <a:p>
            <a:r>
              <a:rPr lang="en-US" dirty="0">
                <a:solidFill>
                  <a:schemeClr val="tx2"/>
                </a:solidFill>
              </a:rPr>
              <a:t>d) kidney</a:t>
            </a:r>
          </a:p>
          <a:p>
            <a:r>
              <a:rPr lang="en-US" b="1" dirty="0">
                <a:solidFill>
                  <a:srgbClr val="0070C0"/>
                </a:solidFill>
              </a:rPr>
              <a:t>8. </a:t>
            </a:r>
            <a:r>
              <a:rPr lang="en-US" dirty="0">
                <a:solidFill>
                  <a:schemeClr val="tx2"/>
                </a:solidFill>
              </a:rPr>
              <a:t>The root word ‘Osteo’ relates to which part of the body:</a:t>
            </a:r>
          </a:p>
          <a:p>
            <a:r>
              <a:rPr lang="en-US" dirty="0">
                <a:solidFill>
                  <a:schemeClr val="tx2"/>
                </a:solidFill>
              </a:rPr>
              <a:t>a) nerves</a:t>
            </a:r>
          </a:p>
          <a:p>
            <a:r>
              <a:rPr lang="en-US" dirty="0">
                <a:solidFill>
                  <a:schemeClr val="tx2"/>
                </a:solidFill>
              </a:rPr>
              <a:t>b) liver</a:t>
            </a:r>
          </a:p>
          <a:p>
            <a:r>
              <a:rPr lang="en-US" dirty="0">
                <a:solidFill>
                  <a:schemeClr val="tx2"/>
                </a:solidFill>
              </a:rPr>
              <a:t>c) tendons</a:t>
            </a:r>
          </a:p>
          <a:p>
            <a:r>
              <a:rPr lang="en-US" dirty="0">
                <a:solidFill>
                  <a:schemeClr val="tx2"/>
                </a:solidFill>
              </a:rPr>
              <a:t>d) bones</a:t>
            </a:r>
            <a:endParaRPr lang="en-AU" dirty="0">
              <a:solidFill>
                <a:schemeClr val="tx2"/>
              </a:solidFill>
            </a:endParaRPr>
          </a:p>
        </p:txBody>
      </p:sp>
      <p:pic>
        <p:nvPicPr>
          <p:cNvPr id="9" name="Picture 2" descr="return&quot; Icon - Download for free – Iconduck">
            <a:hlinkClick r:id="rId4" action="ppaction://hlinksldjump"/>
            <a:extLst>
              <a:ext uri="{FF2B5EF4-FFF2-40B4-BE49-F238E27FC236}">
                <a16:creationId xmlns:a16="http://schemas.microsoft.com/office/drawing/2014/main" id="{C36040F1-CE3A-7047-D5D8-AAC41222EA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21C7A0-C112-BB44-45A8-FE4F12769CDA}"/>
              </a:ext>
            </a:extLst>
          </p:cNvPr>
          <p:cNvSpPr txBox="1"/>
          <p:nvPr/>
        </p:nvSpPr>
        <p:spPr>
          <a:xfrm>
            <a:off x="8597333" y="5614837"/>
            <a:ext cx="3502702" cy="369332"/>
          </a:xfrm>
          <a:prstGeom prst="rect">
            <a:avLst/>
          </a:prstGeom>
          <a:noFill/>
        </p:spPr>
        <p:txBody>
          <a:bodyPr wrap="square" rtlCol="0">
            <a:spAutoFit/>
          </a:bodyPr>
          <a:lstStyle/>
          <a:p>
            <a:r>
              <a:rPr lang="en-US" dirty="0"/>
              <a:t>c, d, b, b, d, c, c, d</a:t>
            </a:r>
            <a:endParaRPr lang="en-AU" dirty="0"/>
          </a:p>
        </p:txBody>
      </p:sp>
      <p:pic>
        <p:nvPicPr>
          <p:cNvPr id="6" name="Picture 5">
            <a:extLst>
              <a:ext uri="{FF2B5EF4-FFF2-40B4-BE49-F238E27FC236}">
                <a16:creationId xmlns:a16="http://schemas.microsoft.com/office/drawing/2014/main" id="{011A8F5B-9B7B-3356-40A7-3201C9AE021E}"/>
              </a:ext>
            </a:extLst>
          </p:cNvPr>
          <p:cNvPicPr>
            <a:picLocks noChangeAspect="1"/>
          </p:cNvPicPr>
          <p:nvPr/>
        </p:nvPicPr>
        <p:blipFill>
          <a:blip r:embed="rId6"/>
          <a:stretch>
            <a:fillRect/>
          </a:stretch>
        </p:blipFill>
        <p:spPr>
          <a:xfrm>
            <a:off x="7813091" y="5719823"/>
            <a:ext cx="4355426" cy="324310"/>
          </a:xfrm>
          <a:prstGeom prst="rect">
            <a:avLst/>
          </a:prstGeom>
        </p:spPr>
      </p:pic>
    </p:spTree>
    <p:extLst>
      <p:ext uri="{BB962C8B-B14F-4D97-AF65-F5344CB8AC3E}">
        <p14:creationId xmlns:p14="http://schemas.microsoft.com/office/powerpoint/2010/main" val="1134871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53C71-E6CF-6BB3-5E3D-4CFBF4207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34B17-FCFE-966C-198B-BE1A9E53A9ED}"/>
              </a:ext>
            </a:extLst>
          </p:cNvPr>
          <p:cNvSpPr>
            <a:spLocks noGrp="1"/>
          </p:cNvSpPr>
          <p:nvPr>
            <p:ph type="title"/>
          </p:nvPr>
        </p:nvSpPr>
        <p:spPr>
          <a:xfrm>
            <a:off x="2299374" y="435167"/>
            <a:ext cx="8839200" cy="868362"/>
          </a:xfrm>
        </p:spPr>
        <p:txBody>
          <a:bodyPr/>
          <a:lstStyle/>
          <a:p>
            <a:r>
              <a:rPr lang="en-AU" dirty="0"/>
              <a:t>7. Written communications</a:t>
            </a:r>
          </a:p>
        </p:txBody>
      </p:sp>
      <p:sp>
        <p:nvSpPr>
          <p:cNvPr id="4" name="Slide Number Placeholder 3">
            <a:extLst>
              <a:ext uri="{FF2B5EF4-FFF2-40B4-BE49-F238E27FC236}">
                <a16:creationId xmlns:a16="http://schemas.microsoft.com/office/drawing/2014/main" id="{C47C44D8-9830-1413-5483-FCBC3435A6D6}"/>
              </a:ext>
            </a:extLst>
          </p:cNvPr>
          <p:cNvSpPr>
            <a:spLocks noGrp="1"/>
          </p:cNvSpPr>
          <p:nvPr>
            <p:ph type="sldNum" sz="quarter" idx="10"/>
          </p:nvPr>
        </p:nvSpPr>
        <p:spPr/>
        <p:txBody>
          <a:bodyPr/>
          <a:lstStyle/>
          <a:p>
            <a:fld id="{64EB2DB3-A5DC-4BC2-A05A-23509E293FB0}" type="slidenum">
              <a:rPr lang="en-US" altLang="en-US" smtClean="0"/>
              <a:pPr/>
              <a:t>46</a:t>
            </a:fld>
            <a:endParaRPr lang="en-US" altLang="en-US"/>
          </a:p>
        </p:txBody>
      </p:sp>
      <p:pic>
        <p:nvPicPr>
          <p:cNvPr id="1026" name="Picture 2" descr="Activities - Keep Active">
            <a:extLst>
              <a:ext uri="{FF2B5EF4-FFF2-40B4-BE49-F238E27FC236}">
                <a16:creationId xmlns:a16="http://schemas.microsoft.com/office/drawing/2014/main" id="{E11EC01A-8904-0998-D5FE-4C8BA9FF4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5FCE25-D4CC-E7C1-B42C-3A7A2D680541}"/>
              </a:ext>
            </a:extLst>
          </p:cNvPr>
          <p:cNvPicPr>
            <a:picLocks noChangeAspect="1"/>
          </p:cNvPicPr>
          <p:nvPr/>
        </p:nvPicPr>
        <p:blipFill>
          <a:blip r:embed="rId4"/>
          <a:stretch>
            <a:fillRect/>
          </a:stretch>
        </p:blipFill>
        <p:spPr>
          <a:xfrm>
            <a:off x="1938141" y="1694990"/>
            <a:ext cx="8306577" cy="5163010"/>
          </a:xfrm>
          <a:prstGeom prst="rect">
            <a:avLst/>
          </a:prstGeom>
        </p:spPr>
      </p:pic>
      <p:pic>
        <p:nvPicPr>
          <p:cNvPr id="11" name="Picture 2" descr="return&quot; Icon - Download for free – Iconduck">
            <a:hlinkClick r:id="rId5" action="ppaction://hlinksldjump"/>
            <a:extLst>
              <a:ext uri="{FF2B5EF4-FFF2-40B4-BE49-F238E27FC236}">
                <a16:creationId xmlns:a16="http://schemas.microsoft.com/office/drawing/2014/main" id="{2F2D61F3-561F-2AEE-45E9-A972EF7826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101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55EE-84B4-CE49-F42A-12C2A6D9B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78913-213F-69D8-4E03-1B9E367E0922}"/>
              </a:ext>
            </a:extLst>
          </p:cNvPr>
          <p:cNvSpPr>
            <a:spLocks noGrp="1"/>
          </p:cNvSpPr>
          <p:nvPr>
            <p:ph type="title"/>
          </p:nvPr>
        </p:nvSpPr>
        <p:spPr>
          <a:xfrm>
            <a:off x="2299374" y="435167"/>
            <a:ext cx="8839200" cy="868362"/>
          </a:xfrm>
        </p:spPr>
        <p:txBody>
          <a:bodyPr/>
          <a:lstStyle/>
          <a:p>
            <a:r>
              <a:rPr lang="en-AU" dirty="0"/>
              <a:t>7. Written communications</a:t>
            </a:r>
          </a:p>
        </p:txBody>
      </p:sp>
      <p:sp>
        <p:nvSpPr>
          <p:cNvPr id="4" name="Slide Number Placeholder 3">
            <a:extLst>
              <a:ext uri="{FF2B5EF4-FFF2-40B4-BE49-F238E27FC236}">
                <a16:creationId xmlns:a16="http://schemas.microsoft.com/office/drawing/2014/main" id="{E0B14DF1-9AE2-C0E3-391C-81A7328EABC5}"/>
              </a:ext>
            </a:extLst>
          </p:cNvPr>
          <p:cNvSpPr>
            <a:spLocks noGrp="1"/>
          </p:cNvSpPr>
          <p:nvPr>
            <p:ph type="sldNum" sz="quarter" idx="10"/>
          </p:nvPr>
        </p:nvSpPr>
        <p:spPr/>
        <p:txBody>
          <a:bodyPr/>
          <a:lstStyle/>
          <a:p>
            <a:fld id="{64EB2DB3-A5DC-4BC2-A05A-23509E293FB0}" type="slidenum">
              <a:rPr lang="en-US" altLang="en-US" smtClean="0"/>
              <a:pPr/>
              <a:t>47</a:t>
            </a:fld>
            <a:endParaRPr lang="en-US" altLang="en-US"/>
          </a:p>
        </p:txBody>
      </p:sp>
      <p:pic>
        <p:nvPicPr>
          <p:cNvPr id="1026" name="Picture 2" descr="Activities - Keep Active">
            <a:extLst>
              <a:ext uri="{FF2B5EF4-FFF2-40B4-BE49-F238E27FC236}">
                <a16:creationId xmlns:a16="http://schemas.microsoft.com/office/drawing/2014/main" id="{E8851029-B41A-B4B5-97C0-FB7C4DF306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1B6081-C60F-E2FA-E8B3-05A97C0B3B0E}"/>
              </a:ext>
            </a:extLst>
          </p:cNvPr>
          <p:cNvPicPr>
            <a:picLocks noChangeAspect="1"/>
          </p:cNvPicPr>
          <p:nvPr/>
        </p:nvPicPr>
        <p:blipFill>
          <a:blip r:embed="rId4"/>
          <a:stretch>
            <a:fillRect/>
          </a:stretch>
        </p:blipFill>
        <p:spPr>
          <a:xfrm>
            <a:off x="2092259" y="1766505"/>
            <a:ext cx="7800367" cy="5091495"/>
          </a:xfrm>
          <a:prstGeom prst="rect">
            <a:avLst/>
          </a:prstGeom>
        </p:spPr>
      </p:pic>
      <p:pic>
        <p:nvPicPr>
          <p:cNvPr id="8" name="Picture 2" descr="return&quot; Icon - Download for free – Iconduck">
            <a:hlinkClick r:id="rId5" action="ppaction://hlinksldjump"/>
            <a:extLst>
              <a:ext uri="{FF2B5EF4-FFF2-40B4-BE49-F238E27FC236}">
                <a16:creationId xmlns:a16="http://schemas.microsoft.com/office/drawing/2014/main" id="{6432F95E-49D2-4BFD-FA9E-BCAE53FC88B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1970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56E9-3CC1-3AE2-C8BD-7A490371D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0FA4C-5707-1852-857D-A18EF77DC4D2}"/>
              </a:ext>
            </a:extLst>
          </p:cNvPr>
          <p:cNvSpPr>
            <a:spLocks noGrp="1"/>
          </p:cNvSpPr>
          <p:nvPr>
            <p:ph type="title"/>
          </p:nvPr>
        </p:nvSpPr>
        <p:spPr>
          <a:xfrm>
            <a:off x="2299374" y="435167"/>
            <a:ext cx="8839200" cy="868362"/>
          </a:xfrm>
        </p:spPr>
        <p:txBody>
          <a:bodyPr/>
          <a:lstStyle/>
          <a:p>
            <a:r>
              <a:rPr lang="en-AU" dirty="0"/>
              <a:t>7. Written communications</a:t>
            </a:r>
          </a:p>
        </p:txBody>
      </p:sp>
      <p:sp>
        <p:nvSpPr>
          <p:cNvPr id="4" name="Slide Number Placeholder 3">
            <a:extLst>
              <a:ext uri="{FF2B5EF4-FFF2-40B4-BE49-F238E27FC236}">
                <a16:creationId xmlns:a16="http://schemas.microsoft.com/office/drawing/2014/main" id="{37A8A674-E443-60AD-4B56-42AE9040124F}"/>
              </a:ext>
            </a:extLst>
          </p:cNvPr>
          <p:cNvSpPr>
            <a:spLocks noGrp="1"/>
          </p:cNvSpPr>
          <p:nvPr>
            <p:ph type="sldNum" sz="quarter" idx="10"/>
          </p:nvPr>
        </p:nvSpPr>
        <p:spPr/>
        <p:txBody>
          <a:bodyPr/>
          <a:lstStyle/>
          <a:p>
            <a:fld id="{64EB2DB3-A5DC-4BC2-A05A-23509E293FB0}" type="slidenum">
              <a:rPr lang="en-US" altLang="en-US" smtClean="0"/>
              <a:pPr/>
              <a:t>48</a:t>
            </a:fld>
            <a:endParaRPr lang="en-US" altLang="en-US"/>
          </a:p>
        </p:txBody>
      </p:sp>
      <p:pic>
        <p:nvPicPr>
          <p:cNvPr id="1026" name="Picture 2" descr="Activities - Keep Active">
            <a:extLst>
              <a:ext uri="{FF2B5EF4-FFF2-40B4-BE49-F238E27FC236}">
                <a16:creationId xmlns:a16="http://schemas.microsoft.com/office/drawing/2014/main" id="{3329A3A8-178B-B2C0-0B20-7C1647227E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C6C9D35-67D3-5B72-00E9-3D6EAB2DC3AC}"/>
              </a:ext>
            </a:extLst>
          </p:cNvPr>
          <p:cNvPicPr>
            <a:picLocks noChangeAspect="1"/>
          </p:cNvPicPr>
          <p:nvPr/>
        </p:nvPicPr>
        <p:blipFill>
          <a:blip r:embed="rId4"/>
          <a:stretch>
            <a:fillRect/>
          </a:stretch>
        </p:blipFill>
        <p:spPr>
          <a:xfrm>
            <a:off x="1379502" y="2068288"/>
            <a:ext cx="9529884" cy="3892813"/>
          </a:xfrm>
          <a:prstGeom prst="rect">
            <a:avLst/>
          </a:prstGeom>
        </p:spPr>
      </p:pic>
      <p:pic>
        <p:nvPicPr>
          <p:cNvPr id="9" name="Picture 2" descr="return&quot; Icon - Download for free – Iconduck">
            <a:hlinkClick r:id="rId5" action="ppaction://hlinksldjump"/>
            <a:extLst>
              <a:ext uri="{FF2B5EF4-FFF2-40B4-BE49-F238E27FC236}">
                <a16:creationId xmlns:a16="http://schemas.microsoft.com/office/drawing/2014/main" id="{755E2AF2-4606-2150-9339-538FBD9759D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E56930C-80EE-3AF6-9688-4858607BB03F}"/>
              </a:ext>
            </a:extLst>
          </p:cNvPr>
          <p:cNvPicPr>
            <a:picLocks noChangeAspect="1"/>
          </p:cNvPicPr>
          <p:nvPr/>
        </p:nvPicPr>
        <p:blipFill>
          <a:blip r:embed="rId7"/>
          <a:stretch>
            <a:fillRect/>
          </a:stretch>
        </p:blipFill>
        <p:spPr>
          <a:xfrm>
            <a:off x="1304872" y="1928384"/>
            <a:ext cx="9604514" cy="2771123"/>
          </a:xfrm>
          <a:prstGeom prst="rect">
            <a:avLst/>
          </a:prstGeom>
        </p:spPr>
      </p:pic>
      <p:pic>
        <p:nvPicPr>
          <p:cNvPr id="10" name="Picture 9">
            <a:extLst>
              <a:ext uri="{FF2B5EF4-FFF2-40B4-BE49-F238E27FC236}">
                <a16:creationId xmlns:a16="http://schemas.microsoft.com/office/drawing/2014/main" id="{A4CAE5FE-3695-7342-C0CD-66C7EBB282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4947" y="1759319"/>
            <a:ext cx="7911955" cy="3494851"/>
          </a:xfrm>
          <a:prstGeom prst="rect">
            <a:avLst/>
          </a:prstGeom>
        </p:spPr>
      </p:pic>
      <p:pic>
        <p:nvPicPr>
          <p:cNvPr id="6" name="Picture 5">
            <a:extLst>
              <a:ext uri="{FF2B5EF4-FFF2-40B4-BE49-F238E27FC236}">
                <a16:creationId xmlns:a16="http://schemas.microsoft.com/office/drawing/2014/main" id="{95DC1A98-D2DC-619D-3F95-AF1FDA8BA050}"/>
              </a:ext>
            </a:extLst>
          </p:cNvPr>
          <p:cNvPicPr>
            <a:picLocks noChangeAspect="1"/>
          </p:cNvPicPr>
          <p:nvPr/>
        </p:nvPicPr>
        <p:blipFill>
          <a:blip r:embed="rId9"/>
          <a:stretch>
            <a:fillRect/>
          </a:stretch>
        </p:blipFill>
        <p:spPr>
          <a:xfrm>
            <a:off x="2624947" y="1772170"/>
            <a:ext cx="9337206" cy="3482000"/>
          </a:xfrm>
          <a:prstGeom prst="rect">
            <a:avLst/>
          </a:prstGeom>
        </p:spPr>
      </p:pic>
    </p:spTree>
    <p:extLst>
      <p:ext uri="{BB962C8B-B14F-4D97-AF65-F5344CB8AC3E}">
        <p14:creationId xmlns:p14="http://schemas.microsoft.com/office/powerpoint/2010/main" val="3675932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CC35-D7EE-A8F8-0BCD-52BD53EDE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19174-ACFD-10F2-7287-6D0E39D585B0}"/>
              </a:ext>
            </a:extLst>
          </p:cNvPr>
          <p:cNvSpPr>
            <a:spLocks noGrp="1"/>
          </p:cNvSpPr>
          <p:nvPr>
            <p:ph type="title"/>
          </p:nvPr>
        </p:nvSpPr>
        <p:spPr>
          <a:xfrm>
            <a:off x="2299374" y="435167"/>
            <a:ext cx="8839200" cy="868362"/>
          </a:xfrm>
        </p:spPr>
        <p:txBody>
          <a:bodyPr/>
          <a:lstStyle/>
          <a:p>
            <a:r>
              <a:rPr lang="en-AU" dirty="0"/>
              <a:t>7. Written communications</a:t>
            </a:r>
          </a:p>
        </p:txBody>
      </p:sp>
      <p:sp>
        <p:nvSpPr>
          <p:cNvPr id="4" name="Slide Number Placeholder 3">
            <a:extLst>
              <a:ext uri="{FF2B5EF4-FFF2-40B4-BE49-F238E27FC236}">
                <a16:creationId xmlns:a16="http://schemas.microsoft.com/office/drawing/2014/main" id="{8861C000-ECBD-E9BF-2D0E-D8C398097D1E}"/>
              </a:ext>
            </a:extLst>
          </p:cNvPr>
          <p:cNvSpPr>
            <a:spLocks noGrp="1"/>
          </p:cNvSpPr>
          <p:nvPr>
            <p:ph type="sldNum" sz="quarter" idx="10"/>
          </p:nvPr>
        </p:nvSpPr>
        <p:spPr/>
        <p:txBody>
          <a:bodyPr/>
          <a:lstStyle/>
          <a:p>
            <a:fld id="{64EB2DB3-A5DC-4BC2-A05A-23509E293FB0}" type="slidenum">
              <a:rPr lang="en-US" altLang="en-US" smtClean="0"/>
              <a:pPr/>
              <a:t>49</a:t>
            </a:fld>
            <a:endParaRPr lang="en-US" altLang="en-US"/>
          </a:p>
        </p:txBody>
      </p:sp>
      <p:pic>
        <p:nvPicPr>
          <p:cNvPr id="1026" name="Picture 2" descr="Activities - Keep Active">
            <a:extLst>
              <a:ext uri="{FF2B5EF4-FFF2-40B4-BE49-F238E27FC236}">
                <a16:creationId xmlns:a16="http://schemas.microsoft.com/office/drawing/2014/main" id="{77495468-1B6A-A741-E73B-52FD116575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turn&quot; Icon - Download for free – Iconduck">
            <a:hlinkClick r:id="rId4" action="ppaction://hlinksldjump"/>
            <a:extLst>
              <a:ext uri="{FF2B5EF4-FFF2-40B4-BE49-F238E27FC236}">
                <a16:creationId xmlns:a16="http://schemas.microsoft.com/office/drawing/2014/main" id="{2601981D-52F6-D4D0-3D7C-625FE3285D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235FE-2535-63A4-8544-8AF03E0EED78}"/>
              </a:ext>
            </a:extLst>
          </p:cNvPr>
          <p:cNvPicPr>
            <a:picLocks noChangeAspect="1"/>
          </p:cNvPicPr>
          <p:nvPr/>
        </p:nvPicPr>
        <p:blipFill>
          <a:blip r:embed="rId6"/>
          <a:stretch>
            <a:fillRect/>
          </a:stretch>
        </p:blipFill>
        <p:spPr>
          <a:xfrm>
            <a:off x="496914" y="1887737"/>
            <a:ext cx="10938189" cy="4355226"/>
          </a:xfrm>
          <a:prstGeom prst="rect">
            <a:avLst/>
          </a:prstGeom>
        </p:spPr>
      </p:pic>
      <p:pic>
        <p:nvPicPr>
          <p:cNvPr id="6" name="Picture 5">
            <a:extLst>
              <a:ext uri="{FF2B5EF4-FFF2-40B4-BE49-F238E27FC236}">
                <a16:creationId xmlns:a16="http://schemas.microsoft.com/office/drawing/2014/main" id="{B2C138F6-4754-F9B8-1C5E-2D2EB3EEB7AE}"/>
              </a:ext>
            </a:extLst>
          </p:cNvPr>
          <p:cNvPicPr>
            <a:picLocks noChangeAspect="1"/>
          </p:cNvPicPr>
          <p:nvPr/>
        </p:nvPicPr>
        <p:blipFill>
          <a:blip r:embed="rId7"/>
          <a:stretch>
            <a:fillRect/>
          </a:stretch>
        </p:blipFill>
        <p:spPr>
          <a:xfrm>
            <a:off x="2532743" y="2941146"/>
            <a:ext cx="3287486" cy="339083"/>
          </a:xfrm>
          <a:prstGeom prst="rect">
            <a:avLst/>
          </a:prstGeom>
        </p:spPr>
      </p:pic>
      <p:pic>
        <p:nvPicPr>
          <p:cNvPr id="12" name="Picture 11">
            <a:extLst>
              <a:ext uri="{FF2B5EF4-FFF2-40B4-BE49-F238E27FC236}">
                <a16:creationId xmlns:a16="http://schemas.microsoft.com/office/drawing/2014/main" id="{74DA8F09-06F7-8B56-EC04-BEC1A5A00F16}"/>
              </a:ext>
            </a:extLst>
          </p:cNvPr>
          <p:cNvPicPr>
            <a:picLocks noChangeAspect="1"/>
          </p:cNvPicPr>
          <p:nvPr/>
        </p:nvPicPr>
        <p:blipFill>
          <a:blip r:embed="rId7"/>
          <a:stretch>
            <a:fillRect/>
          </a:stretch>
        </p:blipFill>
        <p:spPr>
          <a:xfrm>
            <a:off x="2532743" y="3369941"/>
            <a:ext cx="3287486" cy="339083"/>
          </a:xfrm>
          <a:prstGeom prst="rect">
            <a:avLst/>
          </a:prstGeom>
        </p:spPr>
      </p:pic>
      <p:pic>
        <p:nvPicPr>
          <p:cNvPr id="13" name="Picture 12">
            <a:extLst>
              <a:ext uri="{FF2B5EF4-FFF2-40B4-BE49-F238E27FC236}">
                <a16:creationId xmlns:a16="http://schemas.microsoft.com/office/drawing/2014/main" id="{61625EC8-0FD1-CD0F-EB6C-D34159EED6CA}"/>
              </a:ext>
            </a:extLst>
          </p:cNvPr>
          <p:cNvPicPr>
            <a:picLocks noChangeAspect="1"/>
          </p:cNvPicPr>
          <p:nvPr/>
        </p:nvPicPr>
        <p:blipFill>
          <a:blip r:embed="rId7"/>
          <a:stretch>
            <a:fillRect/>
          </a:stretch>
        </p:blipFill>
        <p:spPr>
          <a:xfrm>
            <a:off x="2532743" y="3813250"/>
            <a:ext cx="3287486" cy="339083"/>
          </a:xfrm>
          <a:prstGeom prst="rect">
            <a:avLst/>
          </a:prstGeom>
        </p:spPr>
      </p:pic>
      <p:pic>
        <p:nvPicPr>
          <p:cNvPr id="14" name="Picture 13">
            <a:extLst>
              <a:ext uri="{FF2B5EF4-FFF2-40B4-BE49-F238E27FC236}">
                <a16:creationId xmlns:a16="http://schemas.microsoft.com/office/drawing/2014/main" id="{CD60F8E0-E433-9280-34E2-37A256393A14}"/>
              </a:ext>
            </a:extLst>
          </p:cNvPr>
          <p:cNvPicPr>
            <a:picLocks noChangeAspect="1"/>
          </p:cNvPicPr>
          <p:nvPr/>
        </p:nvPicPr>
        <p:blipFill>
          <a:blip r:embed="rId7"/>
          <a:stretch>
            <a:fillRect/>
          </a:stretch>
        </p:blipFill>
        <p:spPr>
          <a:xfrm>
            <a:off x="2532743" y="4262094"/>
            <a:ext cx="3287486" cy="339083"/>
          </a:xfrm>
          <a:prstGeom prst="rect">
            <a:avLst/>
          </a:prstGeom>
        </p:spPr>
      </p:pic>
      <p:pic>
        <p:nvPicPr>
          <p:cNvPr id="15" name="Picture 14">
            <a:extLst>
              <a:ext uri="{FF2B5EF4-FFF2-40B4-BE49-F238E27FC236}">
                <a16:creationId xmlns:a16="http://schemas.microsoft.com/office/drawing/2014/main" id="{6560A2A2-B011-4016-62F3-A3237CEE5E31}"/>
              </a:ext>
            </a:extLst>
          </p:cNvPr>
          <p:cNvPicPr>
            <a:picLocks noChangeAspect="1"/>
          </p:cNvPicPr>
          <p:nvPr/>
        </p:nvPicPr>
        <p:blipFill>
          <a:blip r:embed="rId7"/>
          <a:stretch>
            <a:fillRect/>
          </a:stretch>
        </p:blipFill>
        <p:spPr>
          <a:xfrm>
            <a:off x="2532743" y="4677684"/>
            <a:ext cx="3287486" cy="339083"/>
          </a:xfrm>
          <a:prstGeom prst="rect">
            <a:avLst/>
          </a:prstGeom>
        </p:spPr>
      </p:pic>
      <p:pic>
        <p:nvPicPr>
          <p:cNvPr id="16" name="Picture 15">
            <a:extLst>
              <a:ext uri="{FF2B5EF4-FFF2-40B4-BE49-F238E27FC236}">
                <a16:creationId xmlns:a16="http://schemas.microsoft.com/office/drawing/2014/main" id="{30481B1B-65FC-1DDC-6230-E6938244358D}"/>
              </a:ext>
            </a:extLst>
          </p:cNvPr>
          <p:cNvPicPr>
            <a:picLocks noChangeAspect="1"/>
          </p:cNvPicPr>
          <p:nvPr/>
        </p:nvPicPr>
        <p:blipFill>
          <a:blip r:embed="rId7"/>
          <a:stretch>
            <a:fillRect/>
          </a:stretch>
        </p:blipFill>
        <p:spPr>
          <a:xfrm>
            <a:off x="2532743" y="5097255"/>
            <a:ext cx="3287486" cy="339083"/>
          </a:xfrm>
          <a:prstGeom prst="rect">
            <a:avLst/>
          </a:prstGeom>
        </p:spPr>
      </p:pic>
      <p:pic>
        <p:nvPicPr>
          <p:cNvPr id="17" name="Picture 16">
            <a:extLst>
              <a:ext uri="{FF2B5EF4-FFF2-40B4-BE49-F238E27FC236}">
                <a16:creationId xmlns:a16="http://schemas.microsoft.com/office/drawing/2014/main" id="{41551D4B-48A6-2361-5414-707806D392C3}"/>
              </a:ext>
            </a:extLst>
          </p:cNvPr>
          <p:cNvPicPr>
            <a:picLocks noChangeAspect="1"/>
          </p:cNvPicPr>
          <p:nvPr/>
        </p:nvPicPr>
        <p:blipFill>
          <a:blip r:embed="rId7"/>
          <a:stretch>
            <a:fillRect/>
          </a:stretch>
        </p:blipFill>
        <p:spPr>
          <a:xfrm>
            <a:off x="2532743" y="5559708"/>
            <a:ext cx="3287486" cy="489866"/>
          </a:xfrm>
          <a:prstGeom prst="rect">
            <a:avLst/>
          </a:prstGeom>
        </p:spPr>
      </p:pic>
      <p:pic>
        <p:nvPicPr>
          <p:cNvPr id="18" name="Picture 17">
            <a:extLst>
              <a:ext uri="{FF2B5EF4-FFF2-40B4-BE49-F238E27FC236}">
                <a16:creationId xmlns:a16="http://schemas.microsoft.com/office/drawing/2014/main" id="{23874114-2191-CB83-0EE2-117453D03AF9}"/>
              </a:ext>
            </a:extLst>
          </p:cNvPr>
          <p:cNvPicPr>
            <a:picLocks noChangeAspect="1"/>
          </p:cNvPicPr>
          <p:nvPr/>
        </p:nvPicPr>
        <p:blipFill>
          <a:blip r:embed="rId7"/>
          <a:stretch>
            <a:fillRect/>
          </a:stretch>
        </p:blipFill>
        <p:spPr>
          <a:xfrm>
            <a:off x="8147617" y="2941145"/>
            <a:ext cx="2462326" cy="339083"/>
          </a:xfrm>
          <a:prstGeom prst="rect">
            <a:avLst/>
          </a:prstGeom>
        </p:spPr>
      </p:pic>
      <p:pic>
        <p:nvPicPr>
          <p:cNvPr id="19" name="Picture 18">
            <a:extLst>
              <a:ext uri="{FF2B5EF4-FFF2-40B4-BE49-F238E27FC236}">
                <a16:creationId xmlns:a16="http://schemas.microsoft.com/office/drawing/2014/main" id="{7F56B6FF-5F8C-8E8D-11F5-65308AEFD4FC}"/>
              </a:ext>
            </a:extLst>
          </p:cNvPr>
          <p:cNvPicPr>
            <a:picLocks noChangeAspect="1"/>
          </p:cNvPicPr>
          <p:nvPr/>
        </p:nvPicPr>
        <p:blipFill>
          <a:blip r:embed="rId7"/>
          <a:stretch>
            <a:fillRect/>
          </a:stretch>
        </p:blipFill>
        <p:spPr>
          <a:xfrm>
            <a:off x="8147617" y="3369940"/>
            <a:ext cx="2462326" cy="339083"/>
          </a:xfrm>
          <a:prstGeom prst="rect">
            <a:avLst/>
          </a:prstGeom>
        </p:spPr>
      </p:pic>
      <p:pic>
        <p:nvPicPr>
          <p:cNvPr id="20" name="Picture 19">
            <a:extLst>
              <a:ext uri="{FF2B5EF4-FFF2-40B4-BE49-F238E27FC236}">
                <a16:creationId xmlns:a16="http://schemas.microsoft.com/office/drawing/2014/main" id="{77701575-F526-BC1E-48E1-C03A0A0AD352}"/>
              </a:ext>
            </a:extLst>
          </p:cNvPr>
          <p:cNvPicPr>
            <a:picLocks noChangeAspect="1"/>
          </p:cNvPicPr>
          <p:nvPr/>
        </p:nvPicPr>
        <p:blipFill>
          <a:blip r:embed="rId7"/>
          <a:stretch>
            <a:fillRect/>
          </a:stretch>
        </p:blipFill>
        <p:spPr>
          <a:xfrm>
            <a:off x="8147616" y="3811913"/>
            <a:ext cx="2709069" cy="481318"/>
          </a:xfrm>
          <a:prstGeom prst="rect">
            <a:avLst/>
          </a:prstGeom>
        </p:spPr>
      </p:pic>
      <p:pic>
        <p:nvPicPr>
          <p:cNvPr id="21" name="Picture 20">
            <a:extLst>
              <a:ext uri="{FF2B5EF4-FFF2-40B4-BE49-F238E27FC236}">
                <a16:creationId xmlns:a16="http://schemas.microsoft.com/office/drawing/2014/main" id="{77B2AC80-08D1-BE29-77E3-02CB462E79BD}"/>
              </a:ext>
            </a:extLst>
          </p:cNvPr>
          <p:cNvPicPr>
            <a:picLocks noChangeAspect="1"/>
          </p:cNvPicPr>
          <p:nvPr/>
        </p:nvPicPr>
        <p:blipFill>
          <a:blip r:embed="rId7"/>
          <a:stretch>
            <a:fillRect/>
          </a:stretch>
        </p:blipFill>
        <p:spPr>
          <a:xfrm>
            <a:off x="8147616" y="4500347"/>
            <a:ext cx="2462326" cy="339083"/>
          </a:xfrm>
          <a:prstGeom prst="rect">
            <a:avLst/>
          </a:prstGeom>
        </p:spPr>
      </p:pic>
      <p:pic>
        <p:nvPicPr>
          <p:cNvPr id="22" name="Picture 21">
            <a:extLst>
              <a:ext uri="{FF2B5EF4-FFF2-40B4-BE49-F238E27FC236}">
                <a16:creationId xmlns:a16="http://schemas.microsoft.com/office/drawing/2014/main" id="{E248F143-16DA-83C2-6C87-CAC89645A9FE}"/>
              </a:ext>
            </a:extLst>
          </p:cNvPr>
          <p:cNvPicPr>
            <a:picLocks noChangeAspect="1"/>
          </p:cNvPicPr>
          <p:nvPr/>
        </p:nvPicPr>
        <p:blipFill>
          <a:blip r:embed="rId7"/>
          <a:stretch>
            <a:fillRect/>
          </a:stretch>
        </p:blipFill>
        <p:spPr>
          <a:xfrm>
            <a:off x="8147616" y="4932953"/>
            <a:ext cx="2462326" cy="339083"/>
          </a:xfrm>
          <a:prstGeom prst="rect">
            <a:avLst/>
          </a:prstGeom>
        </p:spPr>
      </p:pic>
      <p:pic>
        <p:nvPicPr>
          <p:cNvPr id="23" name="Picture 22">
            <a:extLst>
              <a:ext uri="{FF2B5EF4-FFF2-40B4-BE49-F238E27FC236}">
                <a16:creationId xmlns:a16="http://schemas.microsoft.com/office/drawing/2014/main" id="{7AD37A29-2029-06E1-4837-EC5CC079DA54}"/>
              </a:ext>
            </a:extLst>
          </p:cNvPr>
          <p:cNvPicPr>
            <a:picLocks noChangeAspect="1"/>
          </p:cNvPicPr>
          <p:nvPr/>
        </p:nvPicPr>
        <p:blipFill>
          <a:blip r:embed="rId7"/>
          <a:stretch>
            <a:fillRect/>
          </a:stretch>
        </p:blipFill>
        <p:spPr>
          <a:xfrm>
            <a:off x="8147616" y="5361748"/>
            <a:ext cx="2462326" cy="339083"/>
          </a:xfrm>
          <a:prstGeom prst="rect">
            <a:avLst/>
          </a:prstGeom>
        </p:spPr>
      </p:pic>
      <p:pic>
        <p:nvPicPr>
          <p:cNvPr id="24" name="Picture 23">
            <a:extLst>
              <a:ext uri="{FF2B5EF4-FFF2-40B4-BE49-F238E27FC236}">
                <a16:creationId xmlns:a16="http://schemas.microsoft.com/office/drawing/2014/main" id="{38171712-D795-B9A1-3399-501849FF2D96}"/>
              </a:ext>
            </a:extLst>
          </p:cNvPr>
          <p:cNvPicPr>
            <a:picLocks noChangeAspect="1"/>
          </p:cNvPicPr>
          <p:nvPr/>
        </p:nvPicPr>
        <p:blipFill>
          <a:blip r:embed="rId7"/>
          <a:stretch>
            <a:fillRect/>
          </a:stretch>
        </p:blipFill>
        <p:spPr>
          <a:xfrm>
            <a:off x="8147616" y="5791318"/>
            <a:ext cx="2462326" cy="339083"/>
          </a:xfrm>
          <a:prstGeom prst="rect">
            <a:avLst/>
          </a:prstGeom>
        </p:spPr>
      </p:pic>
    </p:spTree>
    <p:extLst>
      <p:ext uri="{BB962C8B-B14F-4D97-AF65-F5344CB8AC3E}">
        <p14:creationId xmlns:p14="http://schemas.microsoft.com/office/powerpoint/2010/main" val="3228985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32A81A-8925-76D7-D150-A71A46BB7881}"/>
              </a:ext>
            </a:extLst>
          </p:cNvPr>
          <p:cNvSpPr>
            <a:spLocks noGrp="1"/>
          </p:cNvSpPr>
          <p:nvPr>
            <p:ph type="title"/>
          </p:nvPr>
        </p:nvSpPr>
        <p:spPr>
          <a:xfrm>
            <a:off x="0" y="503238"/>
            <a:ext cx="12192000" cy="868362"/>
          </a:xfrm>
        </p:spPr>
        <p:txBody>
          <a:bodyPr/>
          <a:lstStyle/>
          <a:p>
            <a:pPr eaLnBrk="1" hangingPunct="1"/>
            <a:r>
              <a:rPr lang="en-US" altLang="en-US" dirty="0"/>
              <a:t>Interpret and apply medical terminology appropriately</a:t>
            </a:r>
          </a:p>
        </p:txBody>
      </p:sp>
      <p:sp>
        <p:nvSpPr>
          <p:cNvPr id="18436" name="Slide Number Placeholder 3">
            <a:extLst>
              <a:ext uri="{FF2B5EF4-FFF2-40B4-BE49-F238E27FC236}">
                <a16:creationId xmlns:a16="http://schemas.microsoft.com/office/drawing/2014/main" id="{65075B17-9016-432A-EA04-08238A920177}"/>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F6A5910E-E0E1-4A5D-B71F-0633DE4EB973}" type="slidenum">
              <a:rPr lang="en-US" altLang="en-US">
                <a:solidFill>
                  <a:srgbClr val="1D528D"/>
                </a:solidFill>
              </a:rPr>
              <a:pPr/>
              <a:t>5</a:t>
            </a:fld>
            <a:endParaRPr lang="en-US" altLang="en-US">
              <a:solidFill>
                <a:srgbClr val="1D528D"/>
              </a:solidFill>
            </a:endParaRPr>
          </a:p>
        </p:txBody>
      </p:sp>
      <p:graphicFrame>
        <p:nvGraphicFramePr>
          <p:cNvPr id="2" name="Diagram 1">
            <a:extLst>
              <a:ext uri="{FF2B5EF4-FFF2-40B4-BE49-F238E27FC236}">
                <a16:creationId xmlns:a16="http://schemas.microsoft.com/office/drawing/2014/main" id="{CE8EC148-0F3D-CD26-4442-1610124C88BC}"/>
              </a:ext>
            </a:extLst>
          </p:cNvPr>
          <p:cNvGraphicFramePr/>
          <p:nvPr>
            <p:extLst>
              <p:ext uri="{D42A27DB-BD31-4B8C-83A1-F6EECF244321}">
                <p14:modId xmlns:p14="http://schemas.microsoft.com/office/powerpoint/2010/main" val="1373363821"/>
              </p:ext>
            </p:extLst>
          </p:nvPr>
        </p:nvGraphicFramePr>
        <p:xfrm>
          <a:off x="1117601" y="1491126"/>
          <a:ext cx="7619999" cy="2158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723E95D1-E9C1-6C15-C055-9AFD74459E29}"/>
              </a:ext>
            </a:extLst>
          </p:cNvPr>
          <p:cNvGraphicFramePr/>
          <p:nvPr>
            <p:extLst>
              <p:ext uri="{D42A27DB-BD31-4B8C-83A1-F6EECF244321}">
                <p14:modId xmlns:p14="http://schemas.microsoft.com/office/powerpoint/2010/main" val="2687604630"/>
              </p:ext>
            </p:extLst>
          </p:nvPr>
        </p:nvGraphicFramePr>
        <p:xfrm>
          <a:off x="1117600" y="3769557"/>
          <a:ext cx="7619999" cy="2391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 name="Group 4">
            <a:extLst>
              <a:ext uri="{FF2B5EF4-FFF2-40B4-BE49-F238E27FC236}">
                <a16:creationId xmlns:a16="http://schemas.microsoft.com/office/drawing/2014/main" id="{C7A1EBEA-3468-2196-AEE4-AD96A409969B}"/>
              </a:ext>
            </a:extLst>
          </p:cNvPr>
          <p:cNvGrpSpPr/>
          <p:nvPr/>
        </p:nvGrpSpPr>
        <p:grpSpPr>
          <a:xfrm>
            <a:off x="1462374" y="6311649"/>
            <a:ext cx="5333999" cy="531360"/>
            <a:chOff x="380999" y="1652540"/>
            <a:chExt cx="5333999" cy="531360"/>
          </a:xfrm>
        </p:grpSpPr>
        <p:sp>
          <p:nvSpPr>
            <p:cNvPr id="6" name="Rectangle: Rounded Corners 5">
              <a:extLst>
                <a:ext uri="{FF2B5EF4-FFF2-40B4-BE49-F238E27FC236}">
                  <a16:creationId xmlns:a16="http://schemas.microsoft.com/office/drawing/2014/main" id="{41FB76E5-386C-CDD0-D024-61D31EBB2096}"/>
                </a:ext>
              </a:extLst>
            </p:cNvPr>
            <p:cNvSpPr/>
            <p:nvPr/>
          </p:nvSpPr>
          <p:spPr>
            <a:xfrm>
              <a:off x="380999" y="1652540"/>
              <a:ext cx="5333999"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8A5E9021-2ADF-2617-837D-52F2DECCFE91}"/>
                </a:ext>
              </a:extLst>
            </p:cNvPr>
            <p:cNvSpPr txBox="1"/>
            <p:nvPr/>
          </p:nvSpPr>
          <p:spPr>
            <a:xfrm>
              <a:off x="406938" y="1678479"/>
              <a:ext cx="5282121"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612" tIns="0" rIns="201612" bIns="0" numCol="1" spcCol="1270" anchor="ctr" anchorCtr="0">
              <a:noAutofit/>
            </a:bodyPr>
            <a:lstStyle/>
            <a:p>
              <a:pPr marL="0" lvl="0" indent="0" algn="l" defTabSz="800100">
                <a:lnSpc>
                  <a:spcPct val="90000"/>
                </a:lnSpc>
                <a:spcBef>
                  <a:spcPct val="0"/>
                </a:spcBef>
                <a:spcAft>
                  <a:spcPct val="35000"/>
                </a:spcAft>
                <a:buNone/>
              </a:pPr>
              <a:r>
                <a:rPr lang="en-AU" sz="1800" kern="1200" dirty="0"/>
                <a:t>Putting it all together</a:t>
              </a:r>
            </a:p>
          </p:txBody>
        </p:sp>
      </p:grpSp>
      <p:pic>
        <p:nvPicPr>
          <p:cNvPr id="2050" name="Picture 2" descr="Return button stock vector. Illustration of website - 122705129">
            <a:hlinkClick r:id="rId14" action="ppaction://hlinksldjump"/>
            <a:extLst>
              <a:ext uri="{FF2B5EF4-FFF2-40B4-BE49-F238E27FC236}">
                <a16:creationId xmlns:a16="http://schemas.microsoft.com/office/drawing/2014/main" id="{4E208C46-7EE5-3614-50FE-CCBC76A15C54}"/>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31F9D0-643F-6FAB-3169-234F35BFFE7A}"/>
              </a:ext>
            </a:extLst>
          </p:cNvPr>
          <p:cNvPicPr preferRelativeResize="0">
            <a:picLocks/>
          </p:cNvPicPr>
          <p:nvPr/>
        </p:nvPicPr>
        <p:blipFill>
          <a:blip r:embed="rId16" cstate="email">
            <a:extLst>
              <a:ext uri="{28A0092B-C50C-407E-A947-70E740481C1C}">
                <a14:useLocalDpi xmlns:a14="http://schemas.microsoft.com/office/drawing/2010/main"/>
              </a:ext>
            </a:extLst>
          </a:blip>
          <a:stretch>
            <a:fillRect/>
          </a:stretch>
        </p:blipFill>
        <p:spPr>
          <a:xfrm>
            <a:off x="9603715" y="2332286"/>
            <a:ext cx="2165235" cy="2193428"/>
          </a:xfrm>
          <a:prstGeom prst="rect">
            <a:avLst/>
          </a:prstGeom>
        </p:spPr>
      </p:pic>
    </p:spTree>
    <p:custDataLst>
      <p:tags r:id="rId1"/>
    </p:custData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CDD56-C76F-1A9D-009B-BA20F3E94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F79FD-FD80-4357-0C9D-A8A83ADDD108}"/>
              </a:ext>
            </a:extLst>
          </p:cNvPr>
          <p:cNvSpPr>
            <a:spLocks noGrp="1"/>
          </p:cNvSpPr>
          <p:nvPr>
            <p:ph type="title"/>
          </p:nvPr>
        </p:nvSpPr>
        <p:spPr>
          <a:xfrm>
            <a:off x="2850917" y="435167"/>
            <a:ext cx="8839200" cy="868362"/>
          </a:xfrm>
        </p:spPr>
        <p:txBody>
          <a:bodyPr/>
          <a:lstStyle/>
          <a:p>
            <a:r>
              <a:rPr lang="en-US" dirty="0"/>
              <a:t>8. Do you know what I am saying?</a:t>
            </a:r>
          </a:p>
        </p:txBody>
      </p:sp>
      <p:sp>
        <p:nvSpPr>
          <p:cNvPr id="4" name="Slide Number Placeholder 3">
            <a:extLst>
              <a:ext uri="{FF2B5EF4-FFF2-40B4-BE49-F238E27FC236}">
                <a16:creationId xmlns:a16="http://schemas.microsoft.com/office/drawing/2014/main" id="{2333BD99-F9B4-BBE3-2C9C-6E22FA0B8AB0}"/>
              </a:ext>
            </a:extLst>
          </p:cNvPr>
          <p:cNvSpPr>
            <a:spLocks noGrp="1"/>
          </p:cNvSpPr>
          <p:nvPr>
            <p:ph type="sldNum" sz="quarter" idx="10"/>
          </p:nvPr>
        </p:nvSpPr>
        <p:spPr/>
        <p:txBody>
          <a:bodyPr/>
          <a:lstStyle/>
          <a:p>
            <a:fld id="{64EB2DB3-A5DC-4BC2-A05A-23509E293FB0}" type="slidenum">
              <a:rPr lang="en-US" altLang="en-US" smtClean="0"/>
              <a:pPr/>
              <a:t>50</a:t>
            </a:fld>
            <a:endParaRPr lang="en-US" altLang="en-US"/>
          </a:p>
        </p:txBody>
      </p:sp>
      <p:pic>
        <p:nvPicPr>
          <p:cNvPr id="1026" name="Picture 2" descr="Activities - Keep Active">
            <a:extLst>
              <a:ext uri="{FF2B5EF4-FFF2-40B4-BE49-F238E27FC236}">
                <a16:creationId xmlns:a16="http://schemas.microsoft.com/office/drawing/2014/main" id="{0BF06219-3257-5034-43FA-BAD7704B02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B1FE5-602F-CFFC-3930-0E5937C77116}"/>
              </a:ext>
            </a:extLst>
          </p:cNvPr>
          <p:cNvSpPr txBox="1"/>
          <p:nvPr/>
        </p:nvSpPr>
        <p:spPr>
          <a:xfrm>
            <a:off x="152399" y="1858939"/>
            <a:ext cx="11879944" cy="2031325"/>
          </a:xfrm>
          <a:prstGeom prst="rect">
            <a:avLst/>
          </a:prstGeom>
          <a:noFill/>
        </p:spPr>
        <p:txBody>
          <a:bodyPr wrap="square" rtlCol="0">
            <a:spAutoFit/>
          </a:bodyPr>
          <a:lstStyle/>
          <a:p>
            <a:r>
              <a:rPr lang="en-US" dirty="0"/>
              <a:t>Your task is to listen to the medical terminology read aloud by your teacher and correctly identify what they are saying. This activity is designed to test how well you can understand oral instructions using medical terminology. </a:t>
            </a:r>
          </a:p>
          <a:p>
            <a:r>
              <a:rPr lang="en-US" dirty="0">
                <a:solidFill>
                  <a:schemeClr val="tx2"/>
                </a:solidFill>
              </a:rPr>
              <a:t>Instructions: </a:t>
            </a:r>
          </a:p>
          <a:p>
            <a:r>
              <a:rPr lang="en-US" dirty="0">
                <a:solidFill>
                  <a:schemeClr val="tx2"/>
                </a:solidFill>
              </a:rPr>
              <a:t>1. Listen to the questions read aloud by your teacher. </a:t>
            </a:r>
          </a:p>
          <a:p>
            <a:r>
              <a:rPr lang="en-US" dirty="0">
                <a:solidFill>
                  <a:schemeClr val="tx2"/>
                </a:solidFill>
              </a:rPr>
              <a:t>2. Use the answer sheet below and write down the answer you think is correct.</a:t>
            </a:r>
          </a:p>
          <a:p>
            <a:r>
              <a:rPr lang="en-US" dirty="0">
                <a:solidFill>
                  <a:schemeClr val="tx2"/>
                </a:solidFill>
              </a:rPr>
              <a:t>3. Your teacher will then go through the answers and you can see how well you can receive, and interpret medical terminology. </a:t>
            </a:r>
            <a:endParaRPr lang="en-AU" dirty="0">
              <a:solidFill>
                <a:schemeClr val="tx2"/>
              </a:solidFill>
            </a:endParaRPr>
          </a:p>
        </p:txBody>
      </p:sp>
      <p:pic>
        <p:nvPicPr>
          <p:cNvPr id="10" name="Picture 2" descr="return&quot; Icon - Download for free – Iconduck">
            <a:hlinkClick r:id="rId4" action="ppaction://hlinksldjump"/>
            <a:extLst>
              <a:ext uri="{FF2B5EF4-FFF2-40B4-BE49-F238E27FC236}">
                <a16:creationId xmlns:a16="http://schemas.microsoft.com/office/drawing/2014/main" id="{0A31596E-568F-5728-13BA-5007A83797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32DDF03-2AE3-9192-628D-F2C7CAD22FF4}"/>
              </a:ext>
            </a:extLst>
          </p:cNvPr>
          <p:cNvPicPr>
            <a:picLocks noChangeAspect="1"/>
          </p:cNvPicPr>
          <p:nvPr/>
        </p:nvPicPr>
        <p:blipFill>
          <a:blip r:embed="rId6"/>
          <a:stretch>
            <a:fillRect/>
          </a:stretch>
        </p:blipFill>
        <p:spPr>
          <a:xfrm>
            <a:off x="1645020" y="3725793"/>
            <a:ext cx="7092580" cy="3074151"/>
          </a:xfrm>
          <a:prstGeom prst="rect">
            <a:avLst/>
          </a:prstGeom>
        </p:spPr>
      </p:pic>
      <p:pic>
        <p:nvPicPr>
          <p:cNvPr id="6" name="Picture 5">
            <a:extLst>
              <a:ext uri="{FF2B5EF4-FFF2-40B4-BE49-F238E27FC236}">
                <a16:creationId xmlns:a16="http://schemas.microsoft.com/office/drawing/2014/main" id="{99A1BBE4-5F0D-DD45-331D-D34A23CDD59C}"/>
              </a:ext>
            </a:extLst>
          </p:cNvPr>
          <p:cNvPicPr>
            <a:picLocks noChangeAspect="1"/>
          </p:cNvPicPr>
          <p:nvPr/>
        </p:nvPicPr>
        <p:blipFill>
          <a:blip r:embed="rId7"/>
          <a:stretch>
            <a:fillRect/>
          </a:stretch>
        </p:blipFill>
        <p:spPr>
          <a:xfrm>
            <a:off x="5191310" y="3655665"/>
            <a:ext cx="2082799" cy="436163"/>
          </a:xfrm>
          <a:prstGeom prst="rect">
            <a:avLst/>
          </a:prstGeom>
        </p:spPr>
      </p:pic>
      <p:pic>
        <p:nvPicPr>
          <p:cNvPr id="17" name="Picture 16">
            <a:extLst>
              <a:ext uri="{FF2B5EF4-FFF2-40B4-BE49-F238E27FC236}">
                <a16:creationId xmlns:a16="http://schemas.microsoft.com/office/drawing/2014/main" id="{F837A483-971D-0D57-507A-FD4A78B5AD57}"/>
              </a:ext>
            </a:extLst>
          </p:cNvPr>
          <p:cNvPicPr>
            <a:picLocks noChangeAspect="1"/>
          </p:cNvPicPr>
          <p:nvPr/>
        </p:nvPicPr>
        <p:blipFill>
          <a:blip r:embed="rId7"/>
          <a:stretch>
            <a:fillRect/>
          </a:stretch>
        </p:blipFill>
        <p:spPr>
          <a:xfrm>
            <a:off x="6345147" y="3972898"/>
            <a:ext cx="2082799" cy="436163"/>
          </a:xfrm>
          <a:prstGeom prst="rect">
            <a:avLst/>
          </a:prstGeom>
        </p:spPr>
      </p:pic>
      <p:pic>
        <p:nvPicPr>
          <p:cNvPr id="18" name="Picture 17">
            <a:extLst>
              <a:ext uri="{FF2B5EF4-FFF2-40B4-BE49-F238E27FC236}">
                <a16:creationId xmlns:a16="http://schemas.microsoft.com/office/drawing/2014/main" id="{4BA8C9CC-0628-BD64-E24B-9CBBA8E705B8}"/>
              </a:ext>
            </a:extLst>
          </p:cNvPr>
          <p:cNvPicPr>
            <a:picLocks noChangeAspect="1"/>
          </p:cNvPicPr>
          <p:nvPr/>
        </p:nvPicPr>
        <p:blipFill>
          <a:blip r:embed="rId7"/>
          <a:stretch>
            <a:fillRect/>
          </a:stretch>
        </p:blipFill>
        <p:spPr>
          <a:xfrm>
            <a:off x="6533881" y="4458180"/>
            <a:ext cx="2082799" cy="436163"/>
          </a:xfrm>
          <a:prstGeom prst="rect">
            <a:avLst/>
          </a:prstGeom>
        </p:spPr>
      </p:pic>
      <p:pic>
        <p:nvPicPr>
          <p:cNvPr id="19" name="Picture 18">
            <a:extLst>
              <a:ext uri="{FF2B5EF4-FFF2-40B4-BE49-F238E27FC236}">
                <a16:creationId xmlns:a16="http://schemas.microsoft.com/office/drawing/2014/main" id="{0E0A4109-72A2-D53B-89CF-731D67912593}"/>
              </a:ext>
            </a:extLst>
          </p:cNvPr>
          <p:cNvPicPr>
            <a:picLocks noChangeAspect="1"/>
          </p:cNvPicPr>
          <p:nvPr/>
        </p:nvPicPr>
        <p:blipFill>
          <a:blip r:embed="rId7"/>
          <a:stretch>
            <a:fillRect/>
          </a:stretch>
        </p:blipFill>
        <p:spPr>
          <a:xfrm>
            <a:off x="5121191" y="4841607"/>
            <a:ext cx="2082799" cy="436163"/>
          </a:xfrm>
          <a:prstGeom prst="rect">
            <a:avLst/>
          </a:prstGeom>
        </p:spPr>
      </p:pic>
      <p:pic>
        <p:nvPicPr>
          <p:cNvPr id="20" name="Picture 19">
            <a:extLst>
              <a:ext uri="{FF2B5EF4-FFF2-40B4-BE49-F238E27FC236}">
                <a16:creationId xmlns:a16="http://schemas.microsoft.com/office/drawing/2014/main" id="{B5D2192D-AE59-069C-1AEF-9581007E5A09}"/>
              </a:ext>
            </a:extLst>
          </p:cNvPr>
          <p:cNvPicPr>
            <a:picLocks noChangeAspect="1"/>
          </p:cNvPicPr>
          <p:nvPr/>
        </p:nvPicPr>
        <p:blipFill>
          <a:blip r:embed="rId7"/>
          <a:stretch>
            <a:fillRect/>
          </a:stretch>
        </p:blipFill>
        <p:spPr>
          <a:xfrm>
            <a:off x="4009572" y="5197976"/>
            <a:ext cx="2335575" cy="436163"/>
          </a:xfrm>
          <a:prstGeom prst="rect">
            <a:avLst/>
          </a:prstGeom>
        </p:spPr>
      </p:pic>
      <p:pic>
        <p:nvPicPr>
          <p:cNvPr id="21" name="Picture 20">
            <a:extLst>
              <a:ext uri="{FF2B5EF4-FFF2-40B4-BE49-F238E27FC236}">
                <a16:creationId xmlns:a16="http://schemas.microsoft.com/office/drawing/2014/main" id="{F916F55D-256B-8689-DB17-2B6013AC1C25}"/>
              </a:ext>
            </a:extLst>
          </p:cNvPr>
          <p:cNvPicPr>
            <a:picLocks noChangeAspect="1"/>
          </p:cNvPicPr>
          <p:nvPr/>
        </p:nvPicPr>
        <p:blipFill>
          <a:blip r:embed="rId7"/>
          <a:stretch>
            <a:fillRect/>
          </a:stretch>
        </p:blipFill>
        <p:spPr>
          <a:xfrm>
            <a:off x="4149910" y="5628152"/>
            <a:ext cx="2082799" cy="436163"/>
          </a:xfrm>
          <a:prstGeom prst="rect">
            <a:avLst/>
          </a:prstGeom>
        </p:spPr>
      </p:pic>
      <p:pic>
        <p:nvPicPr>
          <p:cNvPr id="22" name="Picture 21">
            <a:extLst>
              <a:ext uri="{FF2B5EF4-FFF2-40B4-BE49-F238E27FC236}">
                <a16:creationId xmlns:a16="http://schemas.microsoft.com/office/drawing/2014/main" id="{B2B1EE3B-5421-2F97-B655-4AC20B73AC9A}"/>
              </a:ext>
            </a:extLst>
          </p:cNvPr>
          <p:cNvPicPr>
            <a:picLocks noChangeAspect="1"/>
          </p:cNvPicPr>
          <p:nvPr/>
        </p:nvPicPr>
        <p:blipFill>
          <a:blip r:embed="rId7"/>
          <a:stretch>
            <a:fillRect/>
          </a:stretch>
        </p:blipFill>
        <p:spPr>
          <a:xfrm>
            <a:off x="4290248" y="5984521"/>
            <a:ext cx="2243633" cy="436163"/>
          </a:xfrm>
          <a:prstGeom prst="rect">
            <a:avLst/>
          </a:prstGeom>
        </p:spPr>
      </p:pic>
      <p:pic>
        <p:nvPicPr>
          <p:cNvPr id="23" name="Picture 22">
            <a:extLst>
              <a:ext uri="{FF2B5EF4-FFF2-40B4-BE49-F238E27FC236}">
                <a16:creationId xmlns:a16="http://schemas.microsoft.com/office/drawing/2014/main" id="{CB5197C8-3C68-AEE9-09AC-063C6A0F4EC0}"/>
              </a:ext>
            </a:extLst>
          </p:cNvPr>
          <p:cNvPicPr>
            <a:picLocks noChangeAspect="1"/>
          </p:cNvPicPr>
          <p:nvPr/>
        </p:nvPicPr>
        <p:blipFill>
          <a:blip r:embed="rId7"/>
          <a:stretch>
            <a:fillRect/>
          </a:stretch>
        </p:blipFill>
        <p:spPr>
          <a:xfrm>
            <a:off x="6857226" y="6403306"/>
            <a:ext cx="2243633" cy="436163"/>
          </a:xfrm>
          <a:prstGeom prst="rect">
            <a:avLst/>
          </a:prstGeom>
        </p:spPr>
      </p:pic>
    </p:spTree>
    <p:extLst>
      <p:ext uri="{BB962C8B-B14F-4D97-AF65-F5344CB8AC3E}">
        <p14:creationId xmlns:p14="http://schemas.microsoft.com/office/powerpoint/2010/main" val="3651144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C0A6-AF8A-DCB1-B07D-5A6096519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A0F84-4D9D-DFDB-C5B8-A2E37251D368}"/>
              </a:ext>
            </a:extLst>
          </p:cNvPr>
          <p:cNvSpPr>
            <a:spLocks noGrp="1"/>
          </p:cNvSpPr>
          <p:nvPr>
            <p:ph type="title"/>
          </p:nvPr>
        </p:nvSpPr>
        <p:spPr>
          <a:xfrm>
            <a:off x="2850917" y="435167"/>
            <a:ext cx="8839200" cy="868362"/>
          </a:xfrm>
        </p:spPr>
        <p:txBody>
          <a:bodyPr/>
          <a:lstStyle/>
          <a:p>
            <a:r>
              <a:rPr lang="en-US" dirty="0"/>
              <a:t>8. Do you know what I am saying?</a:t>
            </a:r>
          </a:p>
        </p:txBody>
      </p:sp>
      <p:sp>
        <p:nvSpPr>
          <p:cNvPr id="4" name="Slide Number Placeholder 3">
            <a:extLst>
              <a:ext uri="{FF2B5EF4-FFF2-40B4-BE49-F238E27FC236}">
                <a16:creationId xmlns:a16="http://schemas.microsoft.com/office/drawing/2014/main" id="{11BB62A7-F823-E84F-8109-F8D8E9D28455}"/>
              </a:ext>
            </a:extLst>
          </p:cNvPr>
          <p:cNvSpPr>
            <a:spLocks noGrp="1"/>
          </p:cNvSpPr>
          <p:nvPr>
            <p:ph type="sldNum" sz="quarter" idx="10"/>
          </p:nvPr>
        </p:nvSpPr>
        <p:spPr/>
        <p:txBody>
          <a:bodyPr/>
          <a:lstStyle/>
          <a:p>
            <a:fld id="{64EB2DB3-A5DC-4BC2-A05A-23509E293FB0}" type="slidenum">
              <a:rPr lang="en-US" altLang="en-US" smtClean="0"/>
              <a:pPr/>
              <a:t>51</a:t>
            </a:fld>
            <a:endParaRPr lang="en-US" altLang="en-US"/>
          </a:p>
        </p:txBody>
      </p:sp>
      <p:pic>
        <p:nvPicPr>
          <p:cNvPr id="1026" name="Picture 2" descr="Activities - Keep Active">
            <a:extLst>
              <a:ext uri="{FF2B5EF4-FFF2-40B4-BE49-F238E27FC236}">
                <a16:creationId xmlns:a16="http://schemas.microsoft.com/office/drawing/2014/main" id="{AAD0205D-E959-A9DE-C517-FB0A71FCE5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turn&quot; Icon - Download for free – Iconduck">
            <a:hlinkClick r:id="rId4" action="ppaction://hlinksldjump"/>
            <a:extLst>
              <a:ext uri="{FF2B5EF4-FFF2-40B4-BE49-F238E27FC236}">
                <a16:creationId xmlns:a16="http://schemas.microsoft.com/office/drawing/2014/main" id="{F764EFBD-714D-E500-0185-CE2AB2FC35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620BE17-E249-676B-EED7-106902C18CAD}"/>
              </a:ext>
            </a:extLst>
          </p:cNvPr>
          <p:cNvPicPr>
            <a:picLocks noChangeAspect="1"/>
          </p:cNvPicPr>
          <p:nvPr/>
        </p:nvPicPr>
        <p:blipFill>
          <a:blip r:embed="rId6"/>
          <a:stretch>
            <a:fillRect/>
          </a:stretch>
        </p:blipFill>
        <p:spPr>
          <a:xfrm>
            <a:off x="673590" y="1906628"/>
            <a:ext cx="10844820" cy="4115944"/>
          </a:xfrm>
          <a:prstGeom prst="rect">
            <a:avLst/>
          </a:prstGeom>
        </p:spPr>
      </p:pic>
      <p:pic>
        <p:nvPicPr>
          <p:cNvPr id="6" name="Picture 5">
            <a:extLst>
              <a:ext uri="{FF2B5EF4-FFF2-40B4-BE49-F238E27FC236}">
                <a16:creationId xmlns:a16="http://schemas.microsoft.com/office/drawing/2014/main" id="{138747DB-E2AE-7A1E-17C8-5C7273309805}"/>
              </a:ext>
            </a:extLst>
          </p:cNvPr>
          <p:cNvPicPr>
            <a:picLocks noChangeAspect="1"/>
          </p:cNvPicPr>
          <p:nvPr/>
        </p:nvPicPr>
        <p:blipFill>
          <a:blip r:embed="rId7"/>
          <a:stretch>
            <a:fillRect/>
          </a:stretch>
        </p:blipFill>
        <p:spPr>
          <a:xfrm>
            <a:off x="3918287" y="1906628"/>
            <a:ext cx="4355426" cy="324310"/>
          </a:xfrm>
          <a:prstGeom prst="rect">
            <a:avLst/>
          </a:prstGeom>
        </p:spPr>
      </p:pic>
      <p:pic>
        <p:nvPicPr>
          <p:cNvPr id="12" name="Picture 11">
            <a:extLst>
              <a:ext uri="{FF2B5EF4-FFF2-40B4-BE49-F238E27FC236}">
                <a16:creationId xmlns:a16="http://schemas.microsoft.com/office/drawing/2014/main" id="{6BAFD495-2E5E-D767-1ECA-E9215DCEA970}"/>
              </a:ext>
            </a:extLst>
          </p:cNvPr>
          <p:cNvPicPr>
            <a:picLocks noChangeAspect="1"/>
          </p:cNvPicPr>
          <p:nvPr/>
        </p:nvPicPr>
        <p:blipFill>
          <a:blip r:embed="rId7"/>
          <a:stretch>
            <a:fillRect/>
          </a:stretch>
        </p:blipFill>
        <p:spPr>
          <a:xfrm>
            <a:off x="4128744" y="2354314"/>
            <a:ext cx="5029770" cy="374522"/>
          </a:xfrm>
          <a:prstGeom prst="rect">
            <a:avLst/>
          </a:prstGeom>
        </p:spPr>
      </p:pic>
      <p:pic>
        <p:nvPicPr>
          <p:cNvPr id="13" name="Picture 12">
            <a:extLst>
              <a:ext uri="{FF2B5EF4-FFF2-40B4-BE49-F238E27FC236}">
                <a16:creationId xmlns:a16="http://schemas.microsoft.com/office/drawing/2014/main" id="{37F1452F-87C3-19EC-E3B8-525C0F805CF0}"/>
              </a:ext>
            </a:extLst>
          </p:cNvPr>
          <p:cNvPicPr>
            <a:picLocks noChangeAspect="1"/>
          </p:cNvPicPr>
          <p:nvPr/>
        </p:nvPicPr>
        <p:blipFill>
          <a:blip r:embed="rId7"/>
          <a:stretch>
            <a:fillRect/>
          </a:stretch>
        </p:blipFill>
        <p:spPr>
          <a:xfrm>
            <a:off x="3918287" y="2834037"/>
            <a:ext cx="4355426" cy="324310"/>
          </a:xfrm>
          <a:prstGeom prst="rect">
            <a:avLst/>
          </a:prstGeom>
        </p:spPr>
      </p:pic>
      <p:pic>
        <p:nvPicPr>
          <p:cNvPr id="14" name="Picture 13">
            <a:extLst>
              <a:ext uri="{FF2B5EF4-FFF2-40B4-BE49-F238E27FC236}">
                <a16:creationId xmlns:a16="http://schemas.microsoft.com/office/drawing/2014/main" id="{14E0EACD-83CE-D24E-CAEE-B398C2C379C0}"/>
              </a:ext>
            </a:extLst>
          </p:cNvPr>
          <p:cNvPicPr>
            <a:picLocks noChangeAspect="1"/>
          </p:cNvPicPr>
          <p:nvPr/>
        </p:nvPicPr>
        <p:blipFill>
          <a:blip r:embed="rId7"/>
          <a:stretch>
            <a:fillRect/>
          </a:stretch>
        </p:blipFill>
        <p:spPr>
          <a:xfrm>
            <a:off x="3918287" y="3223406"/>
            <a:ext cx="4355426" cy="324310"/>
          </a:xfrm>
          <a:prstGeom prst="rect">
            <a:avLst/>
          </a:prstGeom>
        </p:spPr>
      </p:pic>
      <p:pic>
        <p:nvPicPr>
          <p:cNvPr id="15" name="Picture 14">
            <a:extLst>
              <a:ext uri="{FF2B5EF4-FFF2-40B4-BE49-F238E27FC236}">
                <a16:creationId xmlns:a16="http://schemas.microsoft.com/office/drawing/2014/main" id="{17E50C4A-D8BA-286C-CD84-5E2AA49B9E6C}"/>
              </a:ext>
            </a:extLst>
          </p:cNvPr>
          <p:cNvPicPr>
            <a:picLocks noChangeAspect="1"/>
          </p:cNvPicPr>
          <p:nvPr/>
        </p:nvPicPr>
        <p:blipFill>
          <a:blip r:embed="rId7"/>
          <a:stretch>
            <a:fillRect/>
          </a:stretch>
        </p:blipFill>
        <p:spPr>
          <a:xfrm>
            <a:off x="3606229" y="3699053"/>
            <a:ext cx="4355426" cy="324310"/>
          </a:xfrm>
          <a:prstGeom prst="rect">
            <a:avLst/>
          </a:prstGeom>
        </p:spPr>
      </p:pic>
      <p:pic>
        <p:nvPicPr>
          <p:cNvPr id="16" name="Picture 15">
            <a:extLst>
              <a:ext uri="{FF2B5EF4-FFF2-40B4-BE49-F238E27FC236}">
                <a16:creationId xmlns:a16="http://schemas.microsoft.com/office/drawing/2014/main" id="{1E7A8437-D1A9-4FD7-CDDA-99268119F30C}"/>
              </a:ext>
            </a:extLst>
          </p:cNvPr>
          <p:cNvPicPr>
            <a:picLocks noChangeAspect="1"/>
          </p:cNvPicPr>
          <p:nvPr/>
        </p:nvPicPr>
        <p:blipFill>
          <a:blip r:embed="rId7"/>
          <a:stretch>
            <a:fillRect/>
          </a:stretch>
        </p:blipFill>
        <p:spPr>
          <a:xfrm>
            <a:off x="2915091" y="4150815"/>
            <a:ext cx="4355426" cy="324310"/>
          </a:xfrm>
          <a:prstGeom prst="rect">
            <a:avLst/>
          </a:prstGeom>
        </p:spPr>
      </p:pic>
      <p:pic>
        <p:nvPicPr>
          <p:cNvPr id="17" name="Picture 16">
            <a:extLst>
              <a:ext uri="{FF2B5EF4-FFF2-40B4-BE49-F238E27FC236}">
                <a16:creationId xmlns:a16="http://schemas.microsoft.com/office/drawing/2014/main" id="{980ED8AE-96BA-DDE5-72B1-B531BC627AFD}"/>
              </a:ext>
            </a:extLst>
          </p:cNvPr>
          <p:cNvPicPr>
            <a:picLocks noChangeAspect="1"/>
          </p:cNvPicPr>
          <p:nvPr/>
        </p:nvPicPr>
        <p:blipFill>
          <a:blip r:embed="rId7"/>
          <a:stretch>
            <a:fillRect/>
          </a:stretch>
        </p:blipFill>
        <p:spPr>
          <a:xfrm>
            <a:off x="4832115" y="4477790"/>
            <a:ext cx="6576113" cy="489665"/>
          </a:xfrm>
          <a:prstGeom prst="rect">
            <a:avLst/>
          </a:prstGeom>
        </p:spPr>
      </p:pic>
      <p:pic>
        <p:nvPicPr>
          <p:cNvPr id="18" name="Picture 17">
            <a:extLst>
              <a:ext uri="{FF2B5EF4-FFF2-40B4-BE49-F238E27FC236}">
                <a16:creationId xmlns:a16="http://schemas.microsoft.com/office/drawing/2014/main" id="{ACDB08A2-A7D7-5563-920F-0ECC8DBC17CA}"/>
              </a:ext>
            </a:extLst>
          </p:cNvPr>
          <p:cNvPicPr>
            <a:picLocks noChangeAspect="1"/>
          </p:cNvPicPr>
          <p:nvPr/>
        </p:nvPicPr>
        <p:blipFill>
          <a:blip r:embed="rId7"/>
          <a:stretch>
            <a:fillRect/>
          </a:stretch>
        </p:blipFill>
        <p:spPr>
          <a:xfrm>
            <a:off x="1022687" y="4840528"/>
            <a:ext cx="4355426" cy="324310"/>
          </a:xfrm>
          <a:prstGeom prst="rect">
            <a:avLst/>
          </a:prstGeom>
        </p:spPr>
      </p:pic>
      <p:pic>
        <p:nvPicPr>
          <p:cNvPr id="19" name="Picture 18">
            <a:extLst>
              <a:ext uri="{FF2B5EF4-FFF2-40B4-BE49-F238E27FC236}">
                <a16:creationId xmlns:a16="http://schemas.microsoft.com/office/drawing/2014/main" id="{7D70C2D5-D95E-C3A0-23BE-DFF00E2D994E}"/>
              </a:ext>
            </a:extLst>
          </p:cNvPr>
          <p:cNvPicPr>
            <a:picLocks noChangeAspect="1"/>
          </p:cNvPicPr>
          <p:nvPr/>
        </p:nvPicPr>
        <p:blipFill>
          <a:blip r:embed="rId7"/>
          <a:stretch>
            <a:fillRect/>
          </a:stretch>
        </p:blipFill>
        <p:spPr>
          <a:xfrm>
            <a:off x="6000514" y="5340141"/>
            <a:ext cx="4355426" cy="324310"/>
          </a:xfrm>
          <a:prstGeom prst="rect">
            <a:avLst/>
          </a:prstGeom>
        </p:spPr>
      </p:pic>
      <p:pic>
        <p:nvPicPr>
          <p:cNvPr id="20" name="Picture 19">
            <a:extLst>
              <a:ext uri="{FF2B5EF4-FFF2-40B4-BE49-F238E27FC236}">
                <a16:creationId xmlns:a16="http://schemas.microsoft.com/office/drawing/2014/main" id="{D207B335-5773-6A06-E516-9E441C1179DD}"/>
              </a:ext>
            </a:extLst>
          </p:cNvPr>
          <p:cNvPicPr>
            <a:picLocks noChangeAspect="1"/>
          </p:cNvPicPr>
          <p:nvPr/>
        </p:nvPicPr>
        <p:blipFill>
          <a:blip r:embed="rId7"/>
          <a:stretch>
            <a:fillRect/>
          </a:stretch>
        </p:blipFill>
        <p:spPr>
          <a:xfrm>
            <a:off x="3606229" y="5719855"/>
            <a:ext cx="4355426" cy="324310"/>
          </a:xfrm>
          <a:prstGeom prst="rect">
            <a:avLst/>
          </a:prstGeom>
        </p:spPr>
      </p:pic>
    </p:spTree>
    <p:extLst>
      <p:ext uri="{BB962C8B-B14F-4D97-AF65-F5344CB8AC3E}">
        <p14:creationId xmlns:p14="http://schemas.microsoft.com/office/powerpoint/2010/main" val="1082214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4C11-6167-A6C9-D59A-A3100BB45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98E8C-525B-01AF-070F-59DC7E05AE08}"/>
              </a:ext>
            </a:extLst>
          </p:cNvPr>
          <p:cNvSpPr>
            <a:spLocks noGrp="1"/>
          </p:cNvSpPr>
          <p:nvPr>
            <p:ph type="title"/>
          </p:nvPr>
        </p:nvSpPr>
        <p:spPr>
          <a:xfrm>
            <a:off x="2532742" y="562770"/>
            <a:ext cx="8839200" cy="868362"/>
          </a:xfrm>
        </p:spPr>
        <p:txBody>
          <a:bodyPr/>
          <a:lstStyle/>
          <a:p>
            <a:r>
              <a:rPr lang="en-AU" dirty="0"/>
              <a:t>Learning Checkpoint 1</a:t>
            </a:r>
          </a:p>
        </p:txBody>
      </p:sp>
      <p:sp>
        <p:nvSpPr>
          <p:cNvPr id="3" name="Content Placeholder 2">
            <a:extLst>
              <a:ext uri="{FF2B5EF4-FFF2-40B4-BE49-F238E27FC236}">
                <a16:creationId xmlns:a16="http://schemas.microsoft.com/office/drawing/2014/main" id="{E7E38FC4-D1A8-482F-6A7C-F8D63D1830CE}"/>
              </a:ext>
            </a:extLst>
          </p:cNvPr>
          <p:cNvSpPr>
            <a:spLocks noGrp="1"/>
          </p:cNvSpPr>
          <p:nvPr>
            <p:ph idx="1"/>
          </p:nvPr>
        </p:nvSpPr>
        <p:spPr>
          <a:xfrm>
            <a:off x="0" y="1606155"/>
            <a:ext cx="12192000" cy="5150247"/>
          </a:xfrm>
        </p:spPr>
        <p:txBody>
          <a:bodyPr/>
          <a:lstStyle/>
          <a:p>
            <a:pPr marL="0" indent="0">
              <a:buNone/>
            </a:pPr>
            <a:r>
              <a:rPr lang="en-US" sz="1600" dirty="0">
                <a:solidFill>
                  <a:srgbClr val="C00000"/>
                </a:solidFill>
              </a:rPr>
              <a:t>1. Outline four benefits of knowing medical terminology.</a:t>
            </a:r>
          </a:p>
          <a:p>
            <a:pPr marL="0" indent="0">
              <a:buNone/>
            </a:pPr>
            <a:r>
              <a:rPr lang="en-US" sz="1600" dirty="0">
                <a:solidFill>
                  <a:schemeClr val="tx2"/>
                </a:solidFill>
              </a:rPr>
              <a:t>Medical terminology, abbreviations and acronyms can be written down quickly and can save time. It also ensures all those involved in patient care are communicating using a common language. Knowing medical terminology allows you to be more efficient in your work role and make notes and records quickly and helps prevent errors that may occur when writing long sentences.</a:t>
            </a:r>
          </a:p>
          <a:p>
            <a:pPr marL="0" indent="0">
              <a:buNone/>
            </a:pPr>
            <a:r>
              <a:rPr lang="en-US" sz="1600" dirty="0">
                <a:solidFill>
                  <a:srgbClr val="C00000"/>
                </a:solidFill>
              </a:rPr>
              <a:t>2. Medical terms are comprised of the following word elements. Explain each word element and provide an example for each.</a:t>
            </a:r>
          </a:p>
          <a:p>
            <a:pPr marL="0" indent="0">
              <a:buNone/>
            </a:pPr>
            <a:r>
              <a:rPr lang="en-US" sz="1600" dirty="0">
                <a:solidFill>
                  <a:schemeClr val="tx2"/>
                </a:solidFill>
              </a:rPr>
              <a:t>• </a:t>
            </a:r>
            <a:r>
              <a:rPr lang="en-US" sz="1600" dirty="0">
                <a:solidFill>
                  <a:srgbClr val="C00000"/>
                </a:solidFill>
              </a:rPr>
              <a:t>Word root: </a:t>
            </a:r>
          </a:p>
          <a:p>
            <a:pPr marL="0" indent="0">
              <a:buNone/>
            </a:pPr>
            <a:r>
              <a:rPr lang="en-US" sz="1600" dirty="0">
                <a:solidFill>
                  <a:schemeClr val="tx2"/>
                </a:solidFill>
              </a:rPr>
              <a:t>A word root is the main part of the medical term and is specific to the body part to which the term refers. E.g. Mast – Breast</a:t>
            </a:r>
          </a:p>
          <a:p>
            <a:pPr marL="0" indent="0">
              <a:buNone/>
            </a:pPr>
            <a:r>
              <a:rPr lang="en-US" sz="1600" dirty="0">
                <a:solidFill>
                  <a:schemeClr val="tx2"/>
                </a:solidFill>
              </a:rPr>
              <a:t>• </a:t>
            </a:r>
            <a:r>
              <a:rPr lang="en-US" sz="1600" dirty="0">
                <a:solidFill>
                  <a:srgbClr val="C00000"/>
                </a:solidFill>
              </a:rPr>
              <a:t>Prefix: </a:t>
            </a:r>
          </a:p>
          <a:p>
            <a:pPr marL="0" indent="0">
              <a:buNone/>
            </a:pPr>
            <a:r>
              <a:rPr lang="en-US" sz="1600" dirty="0">
                <a:solidFill>
                  <a:schemeClr val="tx2"/>
                </a:solidFill>
              </a:rPr>
              <a:t>Prefixes appear at the beginning of a word and tells you the how, why, where, when, how much, how many position, direction or number. E.g. Intercostal, Inter is the prefix.</a:t>
            </a:r>
          </a:p>
          <a:p>
            <a:pPr marL="0" indent="0">
              <a:buNone/>
            </a:pPr>
            <a:r>
              <a:rPr lang="en-US" sz="1600" dirty="0">
                <a:solidFill>
                  <a:schemeClr val="tx2"/>
                </a:solidFill>
              </a:rPr>
              <a:t>• </a:t>
            </a:r>
            <a:r>
              <a:rPr lang="en-US" sz="1600" dirty="0">
                <a:solidFill>
                  <a:srgbClr val="C00000"/>
                </a:solidFill>
              </a:rPr>
              <a:t>Suffix: </a:t>
            </a:r>
          </a:p>
          <a:p>
            <a:pPr marL="0" indent="0">
              <a:buNone/>
            </a:pPr>
            <a:r>
              <a:rPr lang="en-US" sz="1600" dirty="0">
                <a:solidFill>
                  <a:schemeClr val="tx2"/>
                </a:solidFill>
              </a:rPr>
              <a:t>A suffix is found at the end of a word and indicates a procedure, condition or disease. E.g. Gastro-enter-ology, ology is the suffix </a:t>
            </a:r>
          </a:p>
          <a:p>
            <a:pPr marL="0" indent="0">
              <a:buNone/>
            </a:pPr>
            <a:r>
              <a:rPr lang="en-US" sz="1600" dirty="0">
                <a:solidFill>
                  <a:schemeClr val="tx2"/>
                </a:solidFill>
              </a:rPr>
              <a:t>• </a:t>
            </a:r>
            <a:r>
              <a:rPr lang="en-US" sz="1600" dirty="0">
                <a:solidFill>
                  <a:srgbClr val="C00000"/>
                </a:solidFill>
              </a:rPr>
              <a:t>Combining vowel: </a:t>
            </a:r>
          </a:p>
          <a:p>
            <a:pPr marL="0" indent="0">
              <a:buNone/>
            </a:pPr>
            <a:r>
              <a:rPr lang="en-US" sz="1600" dirty="0">
                <a:solidFill>
                  <a:schemeClr val="tx2"/>
                </a:solidFill>
              </a:rPr>
              <a:t>The combining vowels (a, e, </a:t>
            </a:r>
            <a:r>
              <a:rPr lang="en-US" sz="1600" dirty="0" err="1">
                <a:solidFill>
                  <a:schemeClr val="tx2"/>
                </a:solidFill>
              </a:rPr>
              <a:t>i</a:t>
            </a:r>
            <a:r>
              <a:rPr lang="en-US" sz="1600" dirty="0">
                <a:solidFill>
                  <a:schemeClr val="tx2"/>
                </a:solidFill>
              </a:rPr>
              <a:t>, o and u) are used to join various elements of medical terms together. E.g. in gastroenteric the word root is ‘gastr’ and the o is the combining vowel that links ‘gastr’ and ‘enter’</a:t>
            </a:r>
          </a:p>
          <a:p>
            <a:pPr marL="0" indent="0">
              <a:buNone/>
            </a:pPr>
            <a:r>
              <a:rPr lang="en-US" sz="1600" dirty="0">
                <a:solidFill>
                  <a:schemeClr val="tx2"/>
                </a:solidFill>
              </a:rPr>
              <a:t>• </a:t>
            </a:r>
            <a:r>
              <a:rPr lang="en-US" sz="1600" dirty="0">
                <a:solidFill>
                  <a:srgbClr val="C00000"/>
                </a:solidFill>
              </a:rPr>
              <a:t>Combining form: </a:t>
            </a:r>
          </a:p>
          <a:p>
            <a:pPr marL="0" indent="0">
              <a:buNone/>
            </a:pPr>
            <a:r>
              <a:rPr lang="en-US" sz="1600" dirty="0">
                <a:solidFill>
                  <a:schemeClr val="tx2"/>
                </a:solidFill>
              </a:rPr>
              <a:t>The combining form is a word root together with a combining vowel. For example, ‘gastr’ is the root for stomach but ‘gastro’ is the combining form of stomach. The combining form gastro is ready to join another root or a suffix.</a:t>
            </a: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B1460F28-3841-CBD0-E343-C410EF7B4C7B}"/>
              </a:ext>
            </a:extLst>
          </p:cNvPr>
          <p:cNvSpPr>
            <a:spLocks noGrp="1"/>
          </p:cNvSpPr>
          <p:nvPr>
            <p:ph type="sldNum" sz="quarter" idx="10"/>
          </p:nvPr>
        </p:nvSpPr>
        <p:spPr/>
        <p:txBody>
          <a:bodyPr/>
          <a:lstStyle/>
          <a:p>
            <a:fld id="{64EB2DB3-A5DC-4BC2-A05A-23509E293FB0}" type="slidenum">
              <a:rPr lang="en-US" altLang="en-US" smtClean="0"/>
              <a:pPr/>
              <a:t>52</a:t>
            </a:fld>
            <a:endParaRPr lang="en-US" altLang="en-US"/>
          </a:p>
        </p:txBody>
      </p:sp>
      <p:pic>
        <p:nvPicPr>
          <p:cNvPr id="5" name="Picture 4">
            <a:extLst>
              <a:ext uri="{FF2B5EF4-FFF2-40B4-BE49-F238E27FC236}">
                <a16:creationId xmlns:a16="http://schemas.microsoft.com/office/drawing/2014/main" id="{ADEF85D5-2573-A6D9-B66F-D1D7F51072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138D541D-C7A0-F3BD-C5F1-E1FC6A149B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1405"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B50135D-A0BC-3F64-D051-C2D9952D7F0F}"/>
              </a:ext>
            </a:extLst>
          </p:cNvPr>
          <p:cNvPicPr>
            <a:picLocks noChangeAspect="1"/>
          </p:cNvPicPr>
          <p:nvPr/>
        </p:nvPicPr>
        <p:blipFill>
          <a:blip r:embed="rId4"/>
          <a:stretch>
            <a:fillRect/>
          </a:stretch>
        </p:blipFill>
        <p:spPr>
          <a:xfrm>
            <a:off x="0" y="1937790"/>
            <a:ext cx="11848110" cy="747353"/>
          </a:xfrm>
          <a:prstGeom prst="rect">
            <a:avLst/>
          </a:prstGeom>
        </p:spPr>
      </p:pic>
      <p:pic>
        <p:nvPicPr>
          <p:cNvPr id="9" name="Picture 8">
            <a:extLst>
              <a:ext uri="{FF2B5EF4-FFF2-40B4-BE49-F238E27FC236}">
                <a16:creationId xmlns:a16="http://schemas.microsoft.com/office/drawing/2014/main" id="{263007F0-C5E3-2567-74DC-323E77F06308}"/>
              </a:ext>
            </a:extLst>
          </p:cNvPr>
          <p:cNvPicPr>
            <a:picLocks noChangeAspect="1"/>
          </p:cNvPicPr>
          <p:nvPr/>
        </p:nvPicPr>
        <p:blipFill>
          <a:blip r:embed="rId4"/>
          <a:stretch>
            <a:fillRect/>
          </a:stretch>
        </p:blipFill>
        <p:spPr>
          <a:xfrm>
            <a:off x="0" y="3265471"/>
            <a:ext cx="12192000" cy="348585"/>
          </a:xfrm>
          <a:prstGeom prst="rect">
            <a:avLst/>
          </a:prstGeom>
        </p:spPr>
      </p:pic>
      <p:pic>
        <p:nvPicPr>
          <p:cNvPr id="10" name="Picture 9">
            <a:extLst>
              <a:ext uri="{FF2B5EF4-FFF2-40B4-BE49-F238E27FC236}">
                <a16:creationId xmlns:a16="http://schemas.microsoft.com/office/drawing/2014/main" id="{D8FDD3C3-42A1-1950-2C71-1C5623617CFA}"/>
              </a:ext>
            </a:extLst>
          </p:cNvPr>
          <p:cNvPicPr>
            <a:picLocks noChangeAspect="1"/>
          </p:cNvPicPr>
          <p:nvPr/>
        </p:nvPicPr>
        <p:blipFill>
          <a:blip r:embed="rId4"/>
          <a:stretch>
            <a:fillRect/>
          </a:stretch>
        </p:blipFill>
        <p:spPr>
          <a:xfrm>
            <a:off x="0" y="3932554"/>
            <a:ext cx="12192000" cy="501618"/>
          </a:xfrm>
          <a:prstGeom prst="rect">
            <a:avLst/>
          </a:prstGeom>
        </p:spPr>
      </p:pic>
      <p:pic>
        <p:nvPicPr>
          <p:cNvPr id="11" name="Picture 10">
            <a:extLst>
              <a:ext uri="{FF2B5EF4-FFF2-40B4-BE49-F238E27FC236}">
                <a16:creationId xmlns:a16="http://schemas.microsoft.com/office/drawing/2014/main" id="{332D436E-29F2-6085-636F-C6EDD5F17A74}"/>
              </a:ext>
            </a:extLst>
          </p:cNvPr>
          <p:cNvPicPr>
            <a:picLocks noChangeAspect="1"/>
          </p:cNvPicPr>
          <p:nvPr/>
        </p:nvPicPr>
        <p:blipFill>
          <a:blip r:embed="rId4"/>
          <a:stretch>
            <a:fillRect/>
          </a:stretch>
        </p:blipFill>
        <p:spPr>
          <a:xfrm>
            <a:off x="0" y="4678827"/>
            <a:ext cx="12192000" cy="348585"/>
          </a:xfrm>
          <a:prstGeom prst="rect">
            <a:avLst/>
          </a:prstGeom>
        </p:spPr>
      </p:pic>
      <p:pic>
        <p:nvPicPr>
          <p:cNvPr id="12" name="Picture 11">
            <a:extLst>
              <a:ext uri="{FF2B5EF4-FFF2-40B4-BE49-F238E27FC236}">
                <a16:creationId xmlns:a16="http://schemas.microsoft.com/office/drawing/2014/main" id="{31D8B175-7B2F-FC49-1157-C9C54D8D8D30}"/>
              </a:ext>
            </a:extLst>
          </p:cNvPr>
          <p:cNvPicPr>
            <a:picLocks noChangeAspect="1"/>
          </p:cNvPicPr>
          <p:nvPr/>
        </p:nvPicPr>
        <p:blipFill>
          <a:blip r:embed="rId4"/>
          <a:stretch>
            <a:fillRect/>
          </a:stretch>
        </p:blipFill>
        <p:spPr>
          <a:xfrm>
            <a:off x="16741" y="5310565"/>
            <a:ext cx="12192000" cy="501618"/>
          </a:xfrm>
          <a:prstGeom prst="rect">
            <a:avLst/>
          </a:prstGeom>
        </p:spPr>
      </p:pic>
      <p:pic>
        <p:nvPicPr>
          <p:cNvPr id="13" name="Picture 12">
            <a:extLst>
              <a:ext uri="{FF2B5EF4-FFF2-40B4-BE49-F238E27FC236}">
                <a16:creationId xmlns:a16="http://schemas.microsoft.com/office/drawing/2014/main" id="{AFE2B1FA-D469-08B6-8924-94FC714F8E07}"/>
              </a:ext>
            </a:extLst>
          </p:cNvPr>
          <p:cNvPicPr>
            <a:picLocks noChangeAspect="1"/>
          </p:cNvPicPr>
          <p:nvPr/>
        </p:nvPicPr>
        <p:blipFill>
          <a:blip r:embed="rId4"/>
          <a:stretch>
            <a:fillRect/>
          </a:stretch>
        </p:blipFill>
        <p:spPr>
          <a:xfrm>
            <a:off x="16741" y="6130681"/>
            <a:ext cx="12192000" cy="590794"/>
          </a:xfrm>
          <a:prstGeom prst="rect">
            <a:avLst/>
          </a:prstGeom>
        </p:spPr>
      </p:pic>
      <p:pic>
        <p:nvPicPr>
          <p:cNvPr id="8" name="Picture 7">
            <a:hlinkClick r:id="rId5" action="ppaction://hlinksldjump"/>
            <a:extLst>
              <a:ext uri="{FF2B5EF4-FFF2-40B4-BE49-F238E27FC236}">
                <a16:creationId xmlns:a16="http://schemas.microsoft.com/office/drawing/2014/main" id="{C2330DA7-EC88-5359-C2BE-0DA8BFC5F2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415347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6116-D66D-CC96-D5E7-7AF563531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1A428-8AB2-6A7C-6D46-7B95B4B4B608}"/>
              </a:ext>
            </a:extLst>
          </p:cNvPr>
          <p:cNvSpPr>
            <a:spLocks noGrp="1"/>
          </p:cNvSpPr>
          <p:nvPr>
            <p:ph type="title"/>
          </p:nvPr>
        </p:nvSpPr>
        <p:spPr>
          <a:xfrm>
            <a:off x="2532742" y="562770"/>
            <a:ext cx="8839200" cy="868362"/>
          </a:xfrm>
        </p:spPr>
        <p:txBody>
          <a:bodyPr/>
          <a:lstStyle/>
          <a:p>
            <a:r>
              <a:rPr lang="en-AU" dirty="0"/>
              <a:t>Learning Checkpoint 1</a:t>
            </a:r>
          </a:p>
        </p:txBody>
      </p:sp>
      <p:sp>
        <p:nvSpPr>
          <p:cNvPr id="3" name="Content Placeholder 2">
            <a:extLst>
              <a:ext uri="{FF2B5EF4-FFF2-40B4-BE49-F238E27FC236}">
                <a16:creationId xmlns:a16="http://schemas.microsoft.com/office/drawing/2014/main" id="{990A6EA5-6FC2-8297-DA0F-DB82039AADA9}"/>
              </a:ext>
            </a:extLst>
          </p:cNvPr>
          <p:cNvSpPr>
            <a:spLocks noGrp="1"/>
          </p:cNvSpPr>
          <p:nvPr>
            <p:ph idx="1"/>
          </p:nvPr>
        </p:nvSpPr>
        <p:spPr>
          <a:xfrm>
            <a:off x="0" y="1707753"/>
            <a:ext cx="12192000" cy="1216705"/>
          </a:xfrm>
        </p:spPr>
        <p:txBody>
          <a:bodyPr/>
          <a:lstStyle/>
          <a:p>
            <a:pPr marL="0" indent="0">
              <a:buNone/>
            </a:pPr>
            <a:r>
              <a:rPr lang="en-US" sz="1600" dirty="0">
                <a:solidFill>
                  <a:srgbClr val="C00000"/>
                </a:solidFill>
              </a:rPr>
              <a:t>3. Explain how medical terminology is used in the real world.</a:t>
            </a:r>
          </a:p>
          <a:p>
            <a:pPr marL="0" indent="0">
              <a:buNone/>
            </a:pPr>
            <a:r>
              <a:rPr lang="en-US" sz="1600" dirty="0">
                <a:solidFill>
                  <a:schemeClr val="tx2"/>
                </a:solidFill>
              </a:rPr>
              <a:t>Medical terminology allows professionals to communicate the greatest quantity of information quick and easily with the least amount of confusion and with the most accuracy.</a:t>
            </a:r>
          </a:p>
          <a:p>
            <a:pPr marL="0" indent="0">
              <a:buNone/>
            </a:pPr>
            <a:r>
              <a:rPr lang="en-US" sz="1600" dirty="0">
                <a:solidFill>
                  <a:srgbClr val="C00000"/>
                </a:solidFill>
              </a:rPr>
              <a:t>4. For the following word roots identify the body part in which it refers:</a:t>
            </a:r>
          </a:p>
        </p:txBody>
      </p:sp>
      <p:sp>
        <p:nvSpPr>
          <p:cNvPr id="4" name="Slide Number Placeholder 3">
            <a:extLst>
              <a:ext uri="{FF2B5EF4-FFF2-40B4-BE49-F238E27FC236}">
                <a16:creationId xmlns:a16="http://schemas.microsoft.com/office/drawing/2014/main" id="{AF2DAD8F-C663-39FC-0E03-462B441A7DAD}"/>
              </a:ext>
            </a:extLst>
          </p:cNvPr>
          <p:cNvSpPr>
            <a:spLocks noGrp="1"/>
          </p:cNvSpPr>
          <p:nvPr>
            <p:ph type="sldNum" sz="quarter" idx="10"/>
          </p:nvPr>
        </p:nvSpPr>
        <p:spPr/>
        <p:txBody>
          <a:bodyPr/>
          <a:lstStyle/>
          <a:p>
            <a:fld id="{64EB2DB3-A5DC-4BC2-A05A-23509E293FB0}" type="slidenum">
              <a:rPr lang="en-US" altLang="en-US" smtClean="0"/>
              <a:pPr/>
              <a:t>53</a:t>
            </a:fld>
            <a:endParaRPr lang="en-US" altLang="en-US"/>
          </a:p>
        </p:txBody>
      </p:sp>
      <p:pic>
        <p:nvPicPr>
          <p:cNvPr id="5" name="Picture 4">
            <a:extLst>
              <a:ext uri="{FF2B5EF4-FFF2-40B4-BE49-F238E27FC236}">
                <a16:creationId xmlns:a16="http://schemas.microsoft.com/office/drawing/2014/main" id="{CD23E300-1FE9-64D0-53B0-006FDA5420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F3370793-A1C4-72B4-1D6A-E50E940205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DBCA9D2-252A-D5F5-4AA5-DB5C0D520413}"/>
              </a:ext>
            </a:extLst>
          </p:cNvPr>
          <p:cNvSpPr txBox="1">
            <a:spLocks/>
          </p:cNvSpPr>
          <p:nvPr/>
        </p:nvSpPr>
        <p:spPr bwMode="auto">
          <a:xfrm>
            <a:off x="410029" y="2924458"/>
            <a:ext cx="11371942" cy="337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rgbClr val="C00000"/>
                </a:solidFill>
              </a:rPr>
              <a:t>a) Acro </a:t>
            </a:r>
            <a:r>
              <a:rPr lang="en-US" sz="1600" kern="0" dirty="0">
                <a:solidFill>
                  <a:schemeClr val="tx2"/>
                </a:solidFill>
              </a:rPr>
              <a:t>- extremities </a:t>
            </a:r>
          </a:p>
          <a:p>
            <a:pPr marL="0" indent="0">
              <a:buFontTx/>
              <a:buNone/>
            </a:pPr>
            <a:r>
              <a:rPr lang="en-US" sz="1600" kern="0" dirty="0">
                <a:solidFill>
                  <a:srgbClr val="C00000"/>
                </a:solidFill>
              </a:rPr>
              <a:t>b) Abdomin </a:t>
            </a:r>
            <a:r>
              <a:rPr lang="en-US" sz="1600" kern="0" dirty="0">
                <a:solidFill>
                  <a:schemeClr val="tx2"/>
                </a:solidFill>
              </a:rPr>
              <a:t>- stomach</a:t>
            </a:r>
          </a:p>
          <a:p>
            <a:pPr marL="0" indent="0">
              <a:buFontTx/>
              <a:buNone/>
            </a:pPr>
            <a:r>
              <a:rPr lang="en-US" sz="1600" kern="0" dirty="0">
                <a:solidFill>
                  <a:srgbClr val="C00000"/>
                </a:solidFill>
              </a:rPr>
              <a:t>c) Gnath </a:t>
            </a:r>
            <a:r>
              <a:rPr lang="en-US" sz="1600" kern="0" dirty="0">
                <a:solidFill>
                  <a:schemeClr val="tx2"/>
                </a:solidFill>
              </a:rPr>
              <a:t>– jaw </a:t>
            </a:r>
          </a:p>
          <a:p>
            <a:pPr marL="0" indent="0">
              <a:buFontTx/>
              <a:buNone/>
            </a:pPr>
            <a:r>
              <a:rPr lang="en-US" sz="1600" kern="0" dirty="0">
                <a:solidFill>
                  <a:srgbClr val="C00000"/>
                </a:solidFill>
              </a:rPr>
              <a:t>d) Enter </a:t>
            </a:r>
            <a:r>
              <a:rPr lang="en-US" sz="1600" kern="0" dirty="0">
                <a:solidFill>
                  <a:schemeClr val="tx2"/>
                </a:solidFill>
              </a:rPr>
              <a:t>- intestine</a:t>
            </a:r>
          </a:p>
          <a:p>
            <a:pPr marL="0" indent="0">
              <a:buFontTx/>
              <a:buNone/>
            </a:pPr>
            <a:r>
              <a:rPr lang="en-US" sz="1600" kern="0" dirty="0">
                <a:solidFill>
                  <a:srgbClr val="C00000"/>
                </a:solidFill>
              </a:rPr>
              <a:t>e) Axil </a:t>
            </a:r>
            <a:r>
              <a:rPr lang="en-US" sz="1600" kern="0" dirty="0">
                <a:solidFill>
                  <a:schemeClr val="tx2"/>
                </a:solidFill>
              </a:rPr>
              <a:t>– armpit</a:t>
            </a:r>
          </a:p>
          <a:p>
            <a:pPr marL="0" indent="0">
              <a:buFontTx/>
              <a:buNone/>
            </a:pPr>
            <a:r>
              <a:rPr lang="en-US" sz="1600" kern="0" dirty="0">
                <a:solidFill>
                  <a:srgbClr val="C00000"/>
                </a:solidFill>
              </a:rPr>
              <a:t>f) Adip </a:t>
            </a:r>
            <a:r>
              <a:rPr lang="en-US" sz="1600" kern="0" dirty="0">
                <a:solidFill>
                  <a:schemeClr val="tx2"/>
                </a:solidFill>
              </a:rPr>
              <a:t>- fatty tissue</a:t>
            </a:r>
          </a:p>
          <a:p>
            <a:pPr marL="0" indent="0">
              <a:buFontTx/>
              <a:buNone/>
            </a:pPr>
            <a:r>
              <a:rPr lang="en-US" sz="1600" kern="0" dirty="0">
                <a:solidFill>
                  <a:srgbClr val="C00000"/>
                </a:solidFill>
              </a:rPr>
              <a:t>g) Odont </a:t>
            </a:r>
            <a:r>
              <a:rPr lang="en-US" sz="1600" kern="0" dirty="0">
                <a:solidFill>
                  <a:schemeClr val="tx2"/>
                </a:solidFill>
              </a:rPr>
              <a:t>- teeth</a:t>
            </a:r>
          </a:p>
          <a:p>
            <a:pPr marL="0" indent="0">
              <a:buFontTx/>
              <a:buNone/>
            </a:pPr>
            <a:r>
              <a:rPr lang="en-US" sz="1600" kern="0" dirty="0">
                <a:solidFill>
                  <a:srgbClr val="C00000"/>
                </a:solidFill>
              </a:rPr>
              <a:t>h) Gast </a:t>
            </a:r>
            <a:r>
              <a:rPr lang="en-US" sz="1600" kern="0" dirty="0">
                <a:solidFill>
                  <a:schemeClr val="tx2"/>
                </a:solidFill>
              </a:rPr>
              <a:t>- stomach</a:t>
            </a:r>
          </a:p>
          <a:p>
            <a:pPr marL="0" indent="0">
              <a:buFontTx/>
              <a:buNone/>
            </a:pPr>
            <a:r>
              <a:rPr lang="en-US" sz="1600" kern="0" dirty="0" err="1">
                <a:solidFill>
                  <a:srgbClr val="C00000"/>
                </a:solidFill>
              </a:rPr>
              <a:t>i</a:t>
            </a:r>
            <a:r>
              <a:rPr lang="en-US" sz="1600" kern="0" dirty="0">
                <a:solidFill>
                  <a:srgbClr val="C00000"/>
                </a:solidFill>
              </a:rPr>
              <a:t>) Brachi </a:t>
            </a:r>
            <a:r>
              <a:rPr lang="en-US" sz="1600" kern="0" dirty="0">
                <a:solidFill>
                  <a:schemeClr val="tx2"/>
                </a:solidFill>
              </a:rPr>
              <a:t>- arm</a:t>
            </a:r>
          </a:p>
          <a:p>
            <a:pPr marL="0" indent="0">
              <a:buFontTx/>
              <a:buNone/>
            </a:pPr>
            <a:r>
              <a:rPr lang="en-US" sz="1600" kern="0" dirty="0">
                <a:solidFill>
                  <a:srgbClr val="C00000"/>
                </a:solidFill>
              </a:rPr>
              <a:t>j) Angio </a:t>
            </a:r>
            <a:r>
              <a:rPr lang="en-US" sz="1600" kern="0" dirty="0">
                <a:solidFill>
                  <a:schemeClr val="tx2"/>
                </a:solidFill>
              </a:rPr>
              <a:t>– blood vessel</a:t>
            </a:r>
          </a:p>
          <a:p>
            <a:pPr marL="0" indent="0">
              <a:buFontTx/>
              <a:buNone/>
            </a:pPr>
            <a:r>
              <a:rPr lang="en-US" sz="1600" kern="0" dirty="0">
                <a:solidFill>
                  <a:srgbClr val="C00000"/>
                </a:solidFill>
              </a:rPr>
              <a:t>k) Pelv </a:t>
            </a:r>
            <a:r>
              <a:rPr lang="en-US" sz="1600" kern="0" dirty="0">
                <a:solidFill>
                  <a:schemeClr val="tx2"/>
                </a:solidFill>
              </a:rPr>
              <a:t>-pelvis </a:t>
            </a:r>
          </a:p>
          <a:p>
            <a:pPr marL="0" indent="0">
              <a:buFontTx/>
              <a:buNone/>
            </a:pPr>
            <a:r>
              <a:rPr lang="en-US" sz="1600" kern="0" dirty="0">
                <a:solidFill>
                  <a:srgbClr val="C00000"/>
                </a:solidFill>
              </a:rPr>
              <a:t>l) Haem </a:t>
            </a:r>
            <a:r>
              <a:rPr lang="en-US" sz="1600" kern="0" dirty="0">
                <a:solidFill>
                  <a:schemeClr val="tx2"/>
                </a:solidFill>
              </a:rPr>
              <a:t>- blood</a:t>
            </a:r>
          </a:p>
          <a:p>
            <a:pPr marL="0" indent="0">
              <a:buFontTx/>
              <a:buNone/>
            </a:pPr>
            <a:r>
              <a:rPr lang="en-US" sz="1600" kern="0" dirty="0">
                <a:solidFill>
                  <a:srgbClr val="C00000"/>
                </a:solidFill>
              </a:rPr>
              <a:t>m) Crani </a:t>
            </a:r>
            <a:r>
              <a:rPr lang="en-US" sz="1600" kern="0" dirty="0">
                <a:solidFill>
                  <a:schemeClr val="tx2"/>
                </a:solidFill>
              </a:rPr>
              <a:t>- skull</a:t>
            </a:r>
          </a:p>
          <a:p>
            <a:pPr marL="0" indent="0">
              <a:buFontTx/>
              <a:buNone/>
            </a:pPr>
            <a:r>
              <a:rPr lang="en-US" sz="1600" kern="0" dirty="0">
                <a:solidFill>
                  <a:srgbClr val="C00000"/>
                </a:solidFill>
              </a:rPr>
              <a:t>n) Bronchi </a:t>
            </a:r>
            <a:r>
              <a:rPr lang="en-US" sz="1600" kern="0" dirty="0">
                <a:solidFill>
                  <a:schemeClr val="tx2"/>
                </a:solidFill>
              </a:rPr>
              <a:t>-lungs</a:t>
            </a:r>
          </a:p>
          <a:p>
            <a:pPr marL="0" indent="0">
              <a:buFontTx/>
              <a:buNone/>
            </a:pPr>
            <a:r>
              <a:rPr lang="en-US" sz="1600" kern="0" dirty="0">
                <a:solidFill>
                  <a:srgbClr val="C00000"/>
                </a:solidFill>
              </a:rPr>
              <a:t>o) Rhin </a:t>
            </a:r>
            <a:r>
              <a:rPr lang="en-US" sz="1600" kern="0" dirty="0">
                <a:solidFill>
                  <a:schemeClr val="tx2"/>
                </a:solidFill>
              </a:rPr>
              <a:t>- nose</a:t>
            </a:r>
          </a:p>
          <a:p>
            <a:pPr marL="0" indent="0">
              <a:buFontTx/>
              <a:buNone/>
            </a:pPr>
            <a:r>
              <a:rPr lang="en-US" sz="1600" kern="0" dirty="0">
                <a:solidFill>
                  <a:srgbClr val="C00000"/>
                </a:solidFill>
              </a:rPr>
              <a:t>p) Hepat </a:t>
            </a:r>
            <a:r>
              <a:rPr lang="en-US" sz="1600" kern="0" dirty="0">
                <a:solidFill>
                  <a:schemeClr val="tx2"/>
                </a:solidFill>
              </a:rPr>
              <a:t>- liver</a:t>
            </a:r>
          </a:p>
          <a:p>
            <a:pPr marL="0" indent="0">
              <a:buFontTx/>
              <a:buNone/>
            </a:pPr>
            <a:r>
              <a:rPr lang="en-US" sz="1600" kern="0" dirty="0">
                <a:solidFill>
                  <a:srgbClr val="C00000"/>
                </a:solidFill>
              </a:rPr>
              <a:t>q) Derm </a:t>
            </a:r>
            <a:r>
              <a:rPr lang="en-US" sz="1600" kern="0" dirty="0">
                <a:solidFill>
                  <a:schemeClr val="tx2"/>
                </a:solidFill>
              </a:rPr>
              <a:t>- skin</a:t>
            </a:r>
          </a:p>
          <a:p>
            <a:pPr marL="0" indent="0">
              <a:buFontTx/>
              <a:buNone/>
            </a:pPr>
            <a:r>
              <a:rPr lang="en-US" sz="1600" kern="0" dirty="0">
                <a:solidFill>
                  <a:srgbClr val="C00000"/>
                </a:solidFill>
              </a:rPr>
              <a:t>r) Cost </a:t>
            </a:r>
            <a:r>
              <a:rPr lang="en-US" sz="1600" kern="0" dirty="0">
                <a:solidFill>
                  <a:schemeClr val="tx2"/>
                </a:solidFill>
              </a:rPr>
              <a:t>-rib</a:t>
            </a:r>
          </a:p>
          <a:p>
            <a:pPr marL="0" indent="0">
              <a:buFontTx/>
              <a:buNone/>
            </a:pPr>
            <a:r>
              <a:rPr lang="en-US" sz="1600" kern="0" dirty="0">
                <a:solidFill>
                  <a:srgbClr val="C00000"/>
                </a:solidFill>
              </a:rPr>
              <a:t>s) Pod </a:t>
            </a:r>
            <a:r>
              <a:rPr lang="en-US" sz="1600" kern="0" dirty="0">
                <a:solidFill>
                  <a:schemeClr val="tx2"/>
                </a:solidFill>
              </a:rPr>
              <a:t>- foot</a:t>
            </a:r>
          </a:p>
          <a:p>
            <a:pPr marL="0" indent="0">
              <a:buFontTx/>
              <a:buNone/>
            </a:pPr>
            <a:r>
              <a:rPr lang="en-US" sz="1600" kern="0" dirty="0">
                <a:solidFill>
                  <a:srgbClr val="C00000"/>
                </a:solidFill>
              </a:rPr>
              <a:t>t) Nephr </a:t>
            </a:r>
            <a:r>
              <a:rPr lang="en-US" sz="1600" kern="0" dirty="0">
                <a:solidFill>
                  <a:schemeClr val="tx2"/>
                </a:solidFill>
              </a:rPr>
              <a:t>- kidney</a:t>
            </a:r>
          </a:p>
          <a:p>
            <a:pPr marL="0" indent="0">
              <a:buFontTx/>
              <a:buNone/>
            </a:pPr>
            <a:r>
              <a:rPr lang="en-US" sz="1600" kern="0" dirty="0">
                <a:solidFill>
                  <a:srgbClr val="C00000"/>
                </a:solidFill>
              </a:rPr>
              <a:t>u) Osteo </a:t>
            </a:r>
            <a:r>
              <a:rPr lang="en-US" sz="1600" kern="0" dirty="0">
                <a:solidFill>
                  <a:schemeClr val="tx2"/>
                </a:solidFill>
              </a:rPr>
              <a:t>- bones</a:t>
            </a:r>
          </a:p>
          <a:p>
            <a:pPr marL="0" indent="0">
              <a:buFontTx/>
              <a:buNone/>
            </a:pPr>
            <a:r>
              <a:rPr lang="en-US" sz="1600" kern="0" dirty="0">
                <a:solidFill>
                  <a:srgbClr val="C00000"/>
                </a:solidFill>
              </a:rPr>
              <a:t>v) Gnath </a:t>
            </a:r>
            <a:r>
              <a:rPr lang="en-US" sz="1600" kern="0" dirty="0">
                <a:solidFill>
                  <a:schemeClr val="tx2"/>
                </a:solidFill>
              </a:rPr>
              <a:t>-jaw </a:t>
            </a:r>
          </a:p>
          <a:p>
            <a:pPr marL="0" indent="0">
              <a:buFontTx/>
              <a:buNone/>
            </a:pPr>
            <a:r>
              <a:rPr lang="en-US" sz="1600" kern="0" dirty="0">
                <a:solidFill>
                  <a:srgbClr val="C00000"/>
                </a:solidFill>
              </a:rPr>
              <a:t>w) Odont </a:t>
            </a:r>
            <a:r>
              <a:rPr lang="en-US" sz="1600" kern="0" dirty="0">
                <a:solidFill>
                  <a:schemeClr val="tx2"/>
                </a:solidFill>
              </a:rPr>
              <a:t>– teeth</a:t>
            </a:r>
          </a:p>
          <a:p>
            <a:pPr marL="0" indent="0">
              <a:buFontTx/>
              <a:buNone/>
            </a:pPr>
            <a:r>
              <a:rPr lang="en-US" sz="1600" kern="0" dirty="0">
                <a:solidFill>
                  <a:srgbClr val="C00000"/>
                </a:solidFill>
              </a:rPr>
              <a:t>x) My </a:t>
            </a:r>
            <a:r>
              <a:rPr lang="en-US" sz="1600" kern="0" dirty="0">
                <a:solidFill>
                  <a:schemeClr val="tx2"/>
                </a:solidFill>
              </a:rPr>
              <a:t>– muscle</a:t>
            </a:r>
          </a:p>
          <a:p>
            <a:pPr marL="0" indent="0">
              <a:buFontTx/>
              <a:buNone/>
            </a:pPr>
            <a:r>
              <a:rPr lang="en-US" sz="1600" kern="0" dirty="0">
                <a:solidFill>
                  <a:srgbClr val="C00000"/>
                </a:solidFill>
              </a:rPr>
              <a:t>y) Neuro </a:t>
            </a:r>
            <a:r>
              <a:rPr lang="en-US" sz="1600" kern="0" dirty="0">
                <a:solidFill>
                  <a:schemeClr val="tx2"/>
                </a:solidFill>
              </a:rPr>
              <a:t>– nerve </a:t>
            </a:r>
          </a:p>
          <a:p>
            <a:pPr marL="0" indent="0">
              <a:buFontTx/>
              <a:buNone/>
            </a:pPr>
            <a:r>
              <a:rPr lang="en-US" sz="1600" kern="0" dirty="0">
                <a:solidFill>
                  <a:srgbClr val="C00000"/>
                </a:solidFill>
              </a:rPr>
              <a:t>z) Oophoro </a:t>
            </a:r>
            <a:r>
              <a:rPr lang="en-US" sz="1600" kern="0" dirty="0">
                <a:solidFill>
                  <a:schemeClr val="tx2"/>
                </a:solidFill>
              </a:rPr>
              <a:t>– ovar</a:t>
            </a:r>
          </a:p>
        </p:txBody>
      </p:sp>
      <p:pic>
        <p:nvPicPr>
          <p:cNvPr id="11" name="Picture 10">
            <a:extLst>
              <a:ext uri="{FF2B5EF4-FFF2-40B4-BE49-F238E27FC236}">
                <a16:creationId xmlns:a16="http://schemas.microsoft.com/office/drawing/2014/main" id="{63DD3A3F-8815-229E-0D66-B4134A84C71C}"/>
              </a:ext>
            </a:extLst>
          </p:cNvPr>
          <p:cNvPicPr>
            <a:picLocks noChangeAspect="1"/>
          </p:cNvPicPr>
          <p:nvPr/>
        </p:nvPicPr>
        <p:blipFill>
          <a:blip r:embed="rId4"/>
          <a:stretch>
            <a:fillRect/>
          </a:stretch>
        </p:blipFill>
        <p:spPr>
          <a:xfrm>
            <a:off x="0" y="2057577"/>
            <a:ext cx="12192000" cy="467616"/>
          </a:xfrm>
          <a:prstGeom prst="rect">
            <a:avLst/>
          </a:prstGeom>
        </p:spPr>
      </p:pic>
      <p:pic>
        <p:nvPicPr>
          <p:cNvPr id="12" name="Picture 11">
            <a:extLst>
              <a:ext uri="{FF2B5EF4-FFF2-40B4-BE49-F238E27FC236}">
                <a16:creationId xmlns:a16="http://schemas.microsoft.com/office/drawing/2014/main" id="{05C44839-F579-6166-C13C-6813C464F30A}"/>
              </a:ext>
            </a:extLst>
          </p:cNvPr>
          <p:cNvPicPr>
            <a:picLocks noChangeAspect="1"/>
          </p:cNvPicPr>
          <p:nvPr/>
        </p:nvPicPr>
        <p:blipFill>
          <a:blip r:embed="rId4"/>
          <a:stretch>
            <a:fillRect/>
          </a:stretch>
        </p:blipFill>
        <p:spPr>
          <a:xfrm>
            <a:off x="1255486" y="2988591"/>
            <a:ext cx="1233714" cy="241516"/>
          </a:xfrm>
          <a:prstGeom prst="rect">
            <a:avLst/>
          </a:prstGeom>
        </p:spPr>
      </p:pic>
      <p:pic>
        <p:nvPicPr>
          <p:cNvPr id="13" name="Picture 12">
            <a:extLst>
              <a:ext uri="{FF2B5EF4-FFF2-40B4-BE49-F238E27FC236}">
                <a16:creationId xmlns:a16="http://schemas.microsoft.com/office/drawing/2014/main" id="{3CC76F63-694D-3541-53AE-DFBC21376E7D}"/>
              </a:ext>
            </a:extLst>
          </p:cNvPr>
          <p:cNvPicPr>
            <a:picLocks noChangeAspect="1"/>
          </p:cNvPicPr>
          <p:nvPr/>
        </p:nvPicPr>
        <p:blipFill>
          <a:blip r:embed="rId4"/>
          <a:stretch>
            <a:fillRect/>
          </a:stretch>
        </p:blipFill>
        <p:spPr>
          <a:xfrm>
            <a:off x="1647370" y="3279214"/>
            <a:ext cx="1233714" cy="241516"/>
          </a:xfrm>
          <a:prstGeom prst="rect">
            <a:avLst/>
          </a:prstGeom>
        </p:spPr>
      </p:pic>
      <p:pic>
        <p:nvPicPr>
          <p:cNvPr id="14" name="Picture 13">
            <a:extLst>
              <a:ext uri="{FF2B5EF4-FFF2-40B4-BE49-F238E27FC236}">
                <a16:creationId xmlns:a16="http://schemas.microsoft.com/office/drawing/2014/main" id="{E1761812-699D-B5EA-68A1-2C90C0FBB132}"/>
              </a:ext>
            </a:extLst>
          </p:cNvPr>
          <p:cNvPicPr>
            <a:picLocks noChangeAspect="1"/>
          </p:cNvPicPr>
          <p:nvPr/>
        </p:nvPicPr>
        <p:blipFill>
          <a:blip r:embed="rId4"/>
          <a:stretch>
            <a:fillRect/>
          </a:stretch>
        </p:blipFill>
        <p:spPr>
          <a:xfrm>
            <a:off x="1357084" y="3614355"/>
            <a:ext cx="1233714" cy="241516"/>
          </a:xfrm>
          <a:prstGeom prst="rect">
            <a:avLst/>
          </a:prstGeom>
        </p:spPr>
      </p:pic>
      <p:pic>
        <p:nvPicPr>
          <p:cNvPr id="15" name="Picture 14">
            <a:extLst>
              <a:ext uri="{FF2B5EF4-FFF2-40B4-BE49-F238E27FC236}">
                <a16:creationId xmlns:a16="http://schemas.microsoft.com/office/drawing/2014/main" id="{A95781AD-1B4B-F5A9-1B71-2E201F391259}"/>
              </a:ext>
            </a:extLst>
          </p:cNvPr>
          <p:cNvPicPr>
            <a:picLocks noChangeAspect="1"/>
          </p:cNvPicPr>
          <p:nvPr/>
        </p:nvPicPr>
        <p:blipFill>
          <a:blip r:embed="rId4"/>
          <a:stretch>
            <a:fillRect/>
          </a:stretch>
        </p:blipFill>
        <p:spPr>
          <a:xfrm>
            <a:off x="1313541" y="3882491"/>
            <a:ext cx="1233714" cy="241516"/>
          </a:xfrm>
          <a:prstGeom prst="rect">
            <a:avLst/>
          </a:prstGeom>
        </p:spPr>
      </p:pic>
      <p:pic>
        <p:nvPicPr>
          <p:cNvPr id="16" name="Picture 15">
            <a:extLst>
              <a:ext uri="{FF2B5EF4-FFF2-40B4-BE49-F238E27FC236}">
                <a16:creationId xmlns:a16="http://schemas.microsoft.com/office/drawing/2014/main" id="{97E227D1-76AC-F325-A672-03525CF07B7F}"/>
              </a:ext>
            </a:extLst>
          </p:cNvPr>
          <p:cNvPicPr>
            <a:picLocks noChangeAspect="1"/>
          </p:cNvPicPr>
          <p:nvPr/>
        </p:nvPicPr>
        <p:blipFill>
          <a:blip r:embed="rId4"/>
          <a:stretch>
            <a:fillRect/>
          </a:stretch>
        </p:blipFill>
        <p:spPr>
          <a:xfrm>
            <a:off x="1255486" y="4152258"/>
            <a:ext cx="1233714" cy="241516"/>
          </a:xfrm>
          <a:prstGeom prst="rect">
            <a:avLst/>
          </a:prstGeom>
        </p:spPr>
      </p:pic>
      <p:pic>
        <p:nvPicPr>
          <p:cNvPr id="17" name="Picture 16">
            <a:extLst>
              <a:ext uri="{FF2B5EF4-FFF2-40B4-BE49-F238E27FC236}">
                <a16:creationId xmlns:a16="http://schemas.microsoft.com/office/drawing/2014/main" id="{6E4127A9-488B-3CF2-61DD-4D519866C32D}"/>
              </a:ext>
            </a:extLst>
          </p:cNvPr>
          <p:cNvPicPr>
            <a:picLocks noChangeAspect="1"/>
          </p:cNvPicPr>
          <p:nvPr/>
        </p:nvPicPr>
        <p:blipFill>
          <a:blip r:embed="rId4"/>
          <a:stretch>
            <a:fillRect/>
          </a:stretch>
        </p:blipFill>
        <p:spPr>
          <a:xfrm>
            <a:off x="1204680" y="4456555"/>
            <a:ext cx="1233714" cy="241516"/>
          </a:xfrm>
          <a:prstGeom prst="rect">
            <a:avLst/>
          </a:prstGeom>
        </p:spPr>
      </p:pic>
      <p:pic>
        <p:nvPicPr>
          <p:cNvPr id="18" name="Picture 17">
            <a:extLst>
              <a:ext uri="{FF2B5EF4-FFF2-40B4-BE49-F238E27FC236}">
                <a16:creationId xmlns:a16="http://schemas.microsoft.com/office/drawing/2014/main" id="{AEF8CE43-7E76-5697-C272-D2B73C2BA988}"/>
              </a:ext>
            </a:extLst>
          </p:cNvPr>
          <p:cNvPicPr>
            <a:picLocks noChangeAspect="1"/>
          </p:cNvPicPr>
          <p:nvPr/>
        </p:nvPicPr>
        <p:blipFill>
          <a:blip r:embed="rId4"/>
          <a:stretch>
            <a:fillRect/>
          </a:stretch>
        </p:blipFill>
        <p:spPr>
          <a:xfrm>
            <a:off x="1328051" y="4710098"/>
            <a:ext cx="1233714" cy="241516"/>
          </a:xfrm>
          <a:prstGeom prst="rect">
            <a:avLst/>
          </a:prstGeom>
        </p:spPr>
      </p:pic>
      <p:pic>
        <p:nvPicPr>
          <p:cNvPr id="19" name="Picture 18">
            <a:extLst>
              <a:ext uri="{FF2B5EF4-FFF2-40B4-BE49-F238E27FC236}">
                <a16:creationId xmlns:a16="http://schemas.microsoft.com/office/drawing/2014/main" id="{CC127798-67F0-5D42-9DFC-A8E7E47A5DB2}"/>
              </a:ext>
            </a:extLst>
          </p:cNvPr>
          <p:cNvPicPr>
            <a:picLocks noChangeAspect="1"/>
          </p:cNvPicPr>
          <p:nvPr/>
        </p:nvPicPr>
        <p:blipFill>
          <a:blip r:embed="rId4"/>
          <a:stretch>
            <a:fillRect/>
          </a:stretch>
        </p:blipFill>
        <p:spPr>
          <a:xfrm>
            <a:off x="1262734" y="5038313"/>
            <a:ext cx="1233714" cy="241516"/>
          </a:xfrm>
          <a:prstGeom prst="rect">
            <a:avLst/>
          </a:prstGeom>
        </p:spPr>
      </p:pic>
      <p:pic>
        <p:nvPicPr>
          <p:cNvPr id="20" name="Picture 19">
            <a:extLst>
              <a:ext uri="{FF2B5EF4-FFF2-40B4-BE49-F238E27FC236}">
                <a16:creationId xmlns:a16="http://schemas.microsoft.com/office/drawing/2014/main" id="{827A6C95-492E-A434-E974-C72C7F8C8048}"/>
              </a:ext>
            </a:extLst>
          </p:cNvPr>
          <p:cNvPicPr>
            <a:picLocks noChangeAspect="1"/>
          </p:cNvPicPr>
          <p:nvPr/>
        </p:nvPicPr>
        <p:blipFill>
          <a:blip r:embed="rId4"/>
          <a:stretch>
            <a:fillRect/>
          </a:stretch>
        </p:blipFill>
        <p:spPr>
          <a:xfrm>
            <a:off x="1371598" y="5320021"/>
            <a:ext cx="1233714" cy="241516"/>
          </a:xfrm>
          <a:prstGeom prst="rect">
            <a:avLst/>
          </a:prstGeom>
        </p:spPr>
      </p:pic>
      <p:pic>
        <p:nvPicPr>
          <p:cNvPr id="21" name="Picture 20">
            <a:extLst>
              <a:ext uri="{FF2B5EF4-FFF2-40B4-BE49-F238E27FC236}">
                <a16:creationId xmlns:a16="http://schemas.microsoft.com/office/drawing/2014/main" id="{C08CD536-3441-3122-721A-E5B82C391AD8}"/>
              </a:ext>
            </a:extLst>
          </p:cNvPr>
          <p:cNvPicPr>
            <a:picLocks noChangeAspect="1"/>
          </p:cNvPicPr>
          <p:nvPr/>
        </p:nvPicPr>
        <p:blipFill>
          <a:blip r:embed="rId4"/>
          <a:stretch>
            <a:fillRect/>
          </a:stretch>
        </p:blipFill>
        <p:spPr>
          <a:xfrm>
            <a:off x="1386112" y="5593353"/>
            <a:ext cx="1233714" cy="241516"/>
          </a:xfrm>
          <a:prstGeom prst="rect">
            <a:avLst/>
          </a:prstGeom>
        </p:spPr>
      </p:pic>
      <p:pic>
        <p:nvPicPr>
          <p:cNvPr id="22" name="Picture 21">
            <a:extLst>
              <a:ext uri="{FF2B5EF4-FFF2-40B4-BE49-F238E27FC236}">
                <a16:creationId xmlns:a16="http://schemas.microsoft.com/office/drawing/2014/main" id="{9355C446-BE39-1EC6-4756-E2F6752F19B8}"/>
              </a:ext>
            </a:extLst>
          </p:cNvPr>
          <p:cNvPicPr>
            <a:picLocks noChangeAspect="1"/>
          </p:cNvPicPr>
          <p:nvPr/>
        </p:nvPicPr>
        <p:blipFill>
          <a:blip r:embed="rId4"/>
          <a:stretch>
            <a:fillRect/>
          </a:stretch>
        </p:blipFill>
        <p:spPr>
          <a:xfrm>
            <a:off x="1117596" y="5945638"/>
            <a:ext cx="1233714" cy="241516"/>
          </a:xfrm>
          <a:prstGeom prst="rect">
            <a:avLst/>
          </a:prstGeom>
        </p:spPr>
      </p:pic>
      <p:pic>
        <p:nvPicPr>
          <p:cNvPr id="23" name="Picture 22">
            <a:extLst>
              <a:ext uri="{FF2B5EF4-FFF2-40B4-BE49-F238E27FC236}">
                <a16:creationId xmlns:a16="http://schemas.microsoft.com/office/drawing/2014/main" id="{B94E65F3-C6E9-066D-2C0A-349603E8F065}"/>
              </a:ext>
            </a:extLst>
          </p:cNvPr>
          <p:cNvPicPr>
            <a:picLocks noChangeAspect="1"/>
          </p:cNvPicPr>
          <p:nvPr/>
        </p:nvPicPr>
        <p:blipFill>
          <a:blip r:embed="rId4"/>
          <a:stretch>
            <a:fillRect/>
          </a:stretch>
        </p:blipFill>
        <p:spPr>
          <a:xfrm>
            <a:off x="5021943" y="2967111"/>
            <a:ext cx="1233714" cy="241516"/>
          </a:xfrm>
          <a:prstGeom prst="rect">
            <a:avLst/>
          </a:prstGeom>
        </p:spPr>
      </p:pic>
      <p:pic>
        <p:nvPicPr>
          <p:cNvPr id="24" name="Picture 23">
            <a:extLst>
              <a:ext uri="{FF2B5EF4-FFF2-40B4-BE49-F238E27FC236}">
                <a16:creationId xmlns:a16="http://schemas.microsoft.com/office/drawing/2014/main" id="{DFC03EA9-7CFC-83F1-E888-8B3D8FB132E5}"/>
              </a:ext>
            </a:extLst>
          </p:cNvPr>
          <p:cNvPicPr>
            <a:picLocks noChangeAspect="1"/>
          </p:cNvPicPr>
          <p:nvPr/>
        </p:nvPicPr>
        <p:blipFill>
          <a:blip r:embed="rId4"/>
          <a:stretch>
            <a:fillRect/>
          </a:stretch>
        </p:blipFill>
        <p:spPr>
          <a:xfrm>
            <a:off x="5050971" y="3299204"/>
            <a:ext cx="1233714" cy="241516"/>
          </a:xfrm>
          <a:prstGeom prst="rect">
            <a:avLst/>
          </a:prstGeom>
        </p:spPr>
      </p:pic>
      <p:pic>
        <p:nvPicPr>
          <p:cNvPr id="25" name="Picture 24">
            <a:extLst>
              <a:ext uri="{FF2B5EF4-FFF2-40B4-BE49-F238E27FC236}">
                <a16:creationId xmlns:a16="http://schemas.microsoft.com/office/drawing/2014/main" id="{6DD9F0BE-48BF-56AB-7861-CA098EB09E4A}"/>
              </a:ext>
            </a:extLst>
          </p:cNvPr>
          <p:cNvPicPr>
            <a:picLocks noChangeAspect="1"/>
          </p:cNvPicPr>
          <p:nvPr/>
        </p:nvPicPr>
        <p:blipFill>
          <a:blip r:embed="rId4"/>
          <a:stretch>
            <a:fillRect/>
          </a:stretch>
        </p:blipFill>
        <p:spPr>
          <a:xfrm>
            <a:off x="5167086" y="3585327"/>
            <a:ext cx="1233714" cy="241516"/>
          </a:xfrm>
          <a:prstGeom prst="rect">
            <a:avLst/>
          </a:prstGeom>
        </p:spPr>
      </p:pic>
      <p:pic>
        <p:nvPicPr>
          <p:cNvPr id="26" name="Picture 25">
            <a:extLst>
              <a:ext uri="{FF2B5EF4-FFF2-40B4-BE49-F238E27FC236}">
                <a16:creationId xmlns:a16="http://schemas.microsoft.com/office/drawing/2014/main" id="{7D6796EC-AD0F-9F79-2D8B-3B5B7F4B18E6}"/>
              </a:ext>
            </a:extLst>
          </p:cNvPr>
          <p:cNvPicPr>
            <a:picLocks noChangeAspect="1"/>
          </p:cNvPicPr>
          <p:nvPr/>
        </p:nvPicPr>
        <p:blipFill>
          <a:blip r:embed="rId4"/>
          <a:stretch>
            <a:fillRect/>
          </a:stretch>
        </p:blipFill>
        <p:spPr>
          <a:xfrm>
            <a:off x="4987471" y="3869496"/>
            <a:ext cx="1233714" cy="241516"/>
          </a:xfrm>
          <a:prstGeom prst="rect">
            <a:avLst/>
          </a:prstGeom>
        </p:spPr>
      </p:pic>
      <p:pic>
        <p:nvPicPr>
          <p:cNvPr id="27" name="Picture 26">
            <a:extLst>
              <a:ext uri="{FF2B5EF4-FFF2-40B4-BE49-F238E27FC236}">
                <a16:creationId xmlns:a16="http://schemas.microsoft.com/office/drawing/2014/main" id="{1ECD2AB9-80FD-566B-D58C-8C194C1C442E}"/>
              </a:ext>
            </a:extLst>
          </p:cNvPr>
          <p:cNvPicPr>
            <a:picLocks noChangeAspect="1"/>
          </p:cNvPicPr>
          <p:nvPr/>
        </p:nvPicPr>
        <p:blipFill>
          <a:blip r:embed="rId4"/>
          <a:stretch>
            <a:fillRect/>
          </a:stretch>
        </p:blipFill>
        <p:spPr>
          <a:xfrm>
            <a:off x="5045528" y="4115688"/>
            <a:ext cx="1233714" cy="241516"/>
          </a:xfrm>
          <a:prstGeom prst="rect">
            <a:avLst/>
          </a:prstGeom>
        </p:spPr>
      </p:pic>
      <p:pic>
        <p:nvPicPr>
          <p:cNvPr id="28" name="Picture 27">
            <a:extLst>
              <a:ext uri="{FF2B5EF4-FFF2-40B4-BE49-F238E27FC236}">
                <a16:creationId xmlns:a16="http://schemas.microsoft.com/office/drawing/2014/main" id="{45F67EAA-7E1F-ADBF-2ADC-74E642BEC725}"/>
              </a:ext>
            </a:extLst>
          </p:cNvPr>
          <p:cNvPicPr>
            <a:picLocks noChangeAspect="1"/>
          </p:cNvPicPr>
          <p:nvPr/>
        </p:nvPicPr>
        <p:blipFill>
          <a:blip r:embed="rId4"/>
          <a:stretch>
            <a:fillRect/>
          </a:stretch>
        </p:blipFill>
        <p:spPr>
          <a:xfrm>
            <a:off x="4987471" y="4448096"/>
            <a:ext cx="1233714" cy="241516"/>
          </a:xfrm>
          <a:prstGeom prst="rect">
            <a:avLst/>
          </a:prstGeom>
        </p:spPr>
      </p:pic>
      <p:pic>
        <p:nvPicPr>
          <p:cNvPr id="29" name="Picture 28">
            <a:extLst>
              <a:ext uri="{FF2B5EF4-FFF2-40B4-BE49-F238E27FC236}">
                <a16:creationId xmlns:a16="http://schemas.microsoft.com/office/drawing/2014/main" id="{7C4E4C20-520C-8BA3-86FD-3FB4EBF5E0E1}"/>
              </a:ext>
            </a:extLst>
          </p:cNvPr>
          <p:cNvPicPr>
            <a:picLocks noChangeAspect="1"/>
          </p:cNvPicPr>
          <p:nvPr/>
        </p:nvPicPr>
        <p:blipFill>
          <a:blip r:embed="rId4"/>
          <a:stretch>
            <a:fillRect/>
          </a:stretch>
        </p:blipFill>
        <p:spPr>
          <a:xfrm>
            <a:off x="4876799" y="4755454"/>
            <a:ext cx="1233714" cy="241516"/>
          </a:xfrm>
          <a:prstGeom prst="rect">
            <a:avLst/>
          </a:prstGeom>
        </p:spPr>
      </p:pic>
      <p:pic>
        <p:nvPicPr>
          <p:cNvPr id="30" name="Picture 29">
            <a:extLst>
              <a:ext uri="{FF2B5EF4-FFF2-40B4-BE49-F238E27FC236}">
                <a16:creationId xmlns:a16="http://schemas.microsoft.com/office/drawing/2014/main" id="{37A90981-D5E3-9710-C507-E98B016308A3}"/>
              </a:ext>
            </a:extLst>
          </p:cNvPr>
          <p:cNvPicPr>
            <a:picLocks noChangeAspect="1"/>
          </p:cNvPicPr>
          <p:nvPr/>
        </p:nvPicPr>
        <p:blipFill>
          <a:blip r:embed="rId4"/>
          <a:stretch>
            <a:fillRect/>
          </a:stretch>
        </p:blipFill>
        <p:spPr>
          <a:xfrm>
            <a:off x="4862286" y="5068198"/>
            <a:ext cx="1233714" cy="241516"/>
          </a:xfrm>
          <a:prstGeom prst="rect">
            <a:avLst/>
          </a:prstGeom>
        </p:spPr>
      </p:pic>
      <p:pic>
        <p:nvPicPr>
          <p:cNvPr id="31" name="Picture 30">
            <a:extLst>
              <a:ext uri="{FF2B5EF4-FFF2-40B4-BE49-F238E27FC236}">
                <a16:creationId xmlns:a16="http://schemas.microsoft.com/office/drawing/2014/main" id="{8447BA58-F149-4F37-E021-7F52C8BB4841}"/>
              </a:ext>
            </a:extLst>
          </p:cNvPr>
          <p:cNvPicPr>
            <a:picLocks noChangeAspect="1"/>
          </p:cNvPicPr>
          <p:nvPr/>
        </p:nvPicPr>
        <p:blipFill>
          <a:blip r:embed="rId4"/>
          <a:stretch>
            <a:fillRect/>
          </a:stretch>
        </p:blipFill>
        <p:spPr>
          <a:xfrm>
            <a:off x="5067301" y="5350745"/>
            <a:ext cx="1233714" cy="241516"/>
          </a:xfrm>
          <a:prstGeom prst="rect">
            <a:avLst/>
          </a:prstGeom>
        </p:spPr>
      </p:pic>
      <p:pic>
        <p:nvPicPr>
          <p:cNvPr id="32" name="Picture 31">
            <a:extLst>
              <a:ext uri="{FF2B5EF4-FFF2-40B4-BE49-F238E27FC236}">
                <a16:creationId xmlns:a16="http://schemas.microsoft.com/office/drawing/2014/main" id="{85C31DFB-EE89-4A63-9510-E6C0F2ECE3C5}"/>
              </a:ext>
            </a:extLst>
          </p:cNvPr>
          <p:cNvPicPr>
            <a:picLocks noChangeAspect="1"/>
          </p:cNvPicPr>
          <p:nvPr/>
        </p:nvPicPr>
        <p:blipFill>
          <a:blip r:embed="rId4"/>
          <a:stretch>
            <a:fillRect/>
          </a:stretch>
        </p:blipFill>
        <p:spPr>
          <a:xfrm>
            <a:off x="5089067" y="5632240"/>
            <a:ext cx="1233714" cy="241516"/>
          </a:xfrm>
          <a:prstGeom prst="rect">
            <a:avLst/>
          </a:prstGeom>
        </p:spPr>
      </p:pic>
      <p:pic>
        <p:nvPicPr>
          <p:cNvPr id="33" name="Picture 32">
            <a:extLst>
              <a:ext uri="{FF2B5EF4-FFF2-40B4-BE49-F238E27FC236}">
                <a16:creationId xmlns:a16="http://schemas.microsoft.com/office/drawing/2014/main" id="{FF6872C1-882D-F737-FCF0-F95925E50B0C}"/>
              </a:ext>
            </a:extLst>
          </p:cNvPr>
          <p:cNvPicPr>
            <a:picLocks noChangeAspect="1"/>
          </p:cNvPicPr>
          <p:nvPr/>
        </p:nvPicPr>
        <p:blipFill>
          <a:blip r:embed="rId4"/>
          <a:stretch>
            <a:fillRect/>
          </a:stretch>
        </p:blipFill>
        <p:spPr>
          <a:xfrm>
            <a:off x="5054598" y="5942008"/>
            <a:ext cx="1233714" cy="241516"/>
          </a:xfrm>
          <a:prstGeom prst="rect">
            <a:avLst/>
          </a:prstGeom>
        </p:spPr>
      </p:pic>
      <p:pic>
        <p:nvPicPr>
          <p:cNvPr id="34" name="Picture 33">
            <a:extLst>
              <a:ext uri="{FF2B5EF4-FFF2-40B4-BE49-F238E27FC236}">
                <a16:creationId xmlns:a16="http://schemas.microsoft.com/office/drawing/2014/main" id="{904C9F26-806C-1002-542E-23C1B7279954}"/>
              </a:ext>
            </a:extLst>
          </p:cNvPr>
          <p:cNvPicPr>
            <a:picLocks noChangeAspect="1"/>
          </p:cNvPicPr>
          <p:nvPr/>
        </p:nvPicPr>
        <p:blipFill>
          <a:blip r:embed="rId4"/>
          <a:stretch>
            <a:fillRect/>
          </a:stretch>
        </p:blipFill>
        <p:spPr>
          <a:xfrm>
            <a:off x="8831939" y="2959563"/>
            <a:ext cx="1233714" cy="241516"/>
          </a:xfrm>
          <a:prstGeom prst="rect">
            <a:avLst/>
          </a:prstGeom>
        </p:spPr>
      </p:pic>
      <p:pic>
        <p:nvPicPr>
          <p:cNvPr id="35" name="Picture 34">
            <a:extLst>
              <a:ext uri="{FF2B5EF4-FFF2-40B4-BE49-F238E27FC236}">
                <a16:creationId xmlns:a16="http://schemas.microsoft.com/office/drawing/2014/main" id="{E5B52EA7-601D-E063-EEBD-CADA1998548B}"/>
              </a:ext>
            </a:extLst>
          </p:cNvPr>
          <p:cNvPicPr>
            <a:picLocks noChangeAspect="1"/>
          </p:cNvPicPr>
          <p:nvPr/>
        </p:nvPicPr>
        <p:blipFill>
          <a:blip r:embed="rId4"/>
          <a:stretch>
            <a:fillRect/>
          </a:stretch>
        </p:blipFill>
        <p:spPr>
          <a:xfrm>
            <a:off x="8577943" y="3270480"/>
            <a:ext cx="1233714" cy="241516"/>
          </a:xfrm>
          <a:prstGeom prst="rect">
            <a:avLst/>
          </a:prstGeom>
        </p:spPr>
      </p:pic>
      <p:pic>
        <p:nvPicPr>
          <p:cNvPr id="36" name="Picture 35">
            <a:extLst>
              <a:ext uri="{FF2B5EF4-FFF2-40B4-BE49-F238E27FC236}">
                <a16:creationId xmlns:a16="http://schemas.microsoft.com/office/drawing/2014/main" id="{4320A81C-2F02-F49B-50FD-F253950FA39B}"/>
              </a:ext>
            </a:extLst>
          </p:cNvPr>
          <p:cNvPicPr>
            <a:picLocks noChangeAspect="1"/>
          </p:cNvPicPr>
          <p:nvPr/>
        </p:nvPicPr>
        <p:blipFill>
          <a:blip r:embed="rId4"/>
          <a:stretch>
            <a:fillRect/>
          </a:stretch>
        </p:blipFill>
        <p:spPr>
          <a:xfrm>
            <a:off x="8860963" y="3547101"/>
            <a:ext cx="1233714" cy="241516"/>
          </a:xfrm>
          <a:prstGeom prst="rect">
            <a:avLst/>
          </a:prstGeom>
        </p:spPr>
      </p:pic>
      <p:pic>
        <p:nvPicPr>
          <p:cNvPr id="37" name="Picture 36">
            <a:extLst>
              <a:ext uri="{FF2B5EF4-FFF2-40B4-BE49-F238E27FC236}">
                <a16:creationId xmlns:a16="http://schemas.microsoft.com/office/drawing/2014/main" id="{577AACCA-A0E2-598C-FD72-7C036BC4C40F}"/>
              </a:ext>
            </a:extLst>
          </p:cNvPr>
          <p:cNvPicPr>
            <a:picLocks noChangeAspect="1"/>
          </p:cNvPicPr>
          <p:nvPr/>
        </p:nvPicPr>
        <p:blipFill>
          <a:blip r:embed="rId4"/>
          <a:stretch>
            <a:fillRect/>
          </a:stretch>
        </p:blipFill>
        <p:spPr>
          <a:xfrm>
            <a:off x="9056914" y="3809552"/>
            <a:ext cx="1233714" cy="241516"/>
          </a:xfrm>
          <a:prstGeom prst="rect">
            <a:avLst/>
          </a:prstGeom>
        </p:spPr>
      </p:pic>
      <p:pic>
        <p:nvPicPr>
          <p:cNvPr id="7" name="Picture 6">
            <a:hlinkClick r:id="rId5" action="ppaction://hlinksldjump"/>
            <a:extLst>
              <a:ext uri="{FF2B5EF4-FFF2-40B4-BE49-F238E27FC236}">
                <a16:creationId xmlns:a16="http://schemas.microsoft.com/office/drawing/2014/main" id="{379966CB-F897-F661-73B0-D09D868A7E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4185320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3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3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C01A-354B-C25C-C3B0-4DE00CB6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061D7-383E-AF8A-5D69-714C266C326D}"/>
              </a:ext>
            </a:extLst>
          </p:cNvPr>
          <p:cNvSpPr>
            <a:spLocks noGrp="1"/>
          </p:cNvSpPr>
          <p:nvPr>
            <p:ph type="title"/>
          </p:nvPr>
        </p:nvSpPr>
        <p:spPr>
          <a:xfrm>
            <a:off x="2532742" y="562770"/>
            <a:ext cx="8839200" cy="868362"/>
          </a:xfrm>
        </p:spPr>
        <p:txBody>
          <a:bodyPr/>
          <a:lstStyle/>
          <a:p>
            <a:r>
              <a:rPr lang="en-AU" dirty="0"/>
              <a:t>Learning Checkpoint 1</a:t>
            </a:r>
          </a:p>
        </p:txBody>
      </p:sp>
      <p:sp>
        <p:nvSpPr>
          <p:cNvPr id="3" name="Content Placeholder 2">
            <a:extLst>
              <a:ext uri="{FF2B5EF4-FFF2-40B4-BE49-F238E27FC236}">
                <a16:creationId xmlns:a16="http://schemas.microsoft.com/office/drawing/2014/main" id="{9507405C-5184-6E16-D6A7-F94E8C50EC57}"/>
              </a:ext>
            </a:extLst>
          </p:cNvPr>
          <p:cNvSpPr>
            <a:spLocks noGrp="1"/>
          </p:cNvSpPr>
          <p:nvPr>
            <p:ph idx="1"/>
          </p:nvPr>
        </p:nvSpPr>
        <p:spPr>
          <a:xfrm>
            <a:off x="0" y="1283876"/>
            <a:ext cx="12192000" cy="425847"/>
          </a:xfrm>
        </p:spPr>
        <p:txBody>
          <a:bodyPr/>
          <a:lstStyle/>
          <a:p>
            <a:pPr marL="0" indent="0">
              <a:buNone/>
            </a:pPr>
            <a:r>
              <a:rPr lang="en-US" sz="1600" dirty="0">
                <a:solidFill>
                  <a:srgbClr val="C00000"/>
                </a:solidFill>
              </a:rPr>
              <a:t>5. For the following prefixes identify their meaning and provide an example for each:</a:t>
            </a:r>
            <a:endParaRPr lang="en-AU" sz="1600" dirty="0">
              <a:solidFill>
                <a:srgbClr val="C00000"/>
              </a:solidFill>
            </a:endParaRPr>
          </a:p>
        </p:txBody>
      </p:sp>
      <p:sp>
        <p:nvSpPr>
          <p:cNvPr id="4" name="Slide Number Placeholder 3">
            <a:extLst>
              <a:ext uri="{FF2B5EF4-FFF2-40B4-BE49-F238E27FC236}">
                <a16:creationId xmlns:a16="http://schemas.microsoft.com/office/drawing/2014/main" id="{0B55D8EF-AE72-2DB4-D9EF-C0196384F374}"/>
              </a:ext>
            </a:extLst>
          </p:cNvPr>
          <p:cNvSpPr>
            <a:spLocks noGrp="1"/>
          </p:cNvSpPr>
          <p:nvPr>
            <p:ph type="sldNum" sz="quarter" idx="10"/>
          </p:nvPr>
        </p:nvSpPr>
        <p:spPr/>
        <p:txBody>
          <a:bodyPr/>
          <a:lstStyle/>
          <a:p>
            <a:fld id="{64EB2DB3-A5DC-4BC2-A05A-23509E293FB0}" type="slidenum">
              <a:rPr lang="en-US" altLang="en-US" smtClean="0"/>
              <a:pPr/>
              <a:t>54</a:t>
            </a:fld>
            <a:endParaRPr lang="en-US" altLang="en-US"/>
          </a:p>
        </p:txBody>
      </p:sp>
      <p:pic>
        <p:nvPicPr>
          <p:cNvPr id="5" name="Picture 4">
            <a:extLst>
              <a:ext uri="{FF2B5EF4-FFF2-40B4-BE49-F238E27FC236}">
                <a16:creationId xmlns:a16="http://schemas.microsoft.com/office/drawing/2014/main" id="{06FF0F30-6354-327A-3655-9A5B59EB55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B43AA429-89BF-1F31-39C8-ADA7A4C62A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4289012-6504-63F3-0149-782EF667CD04}"/>
              </a:ext>
            </a:extLst>
          </p:cNvPr>
          <p:cNvSpPr txBox="1">
            <a:spLocks/>
          </p:cNvSpPr>
          <p:nvPr/>
        </p:nvSpPr>
        <p:spPr bwMode="auto">
          <a:xfrm>
            <a:off x="0" y="1549452"/>
            <a:ext cx="12192000" cy="273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chemeClr val="tx2"/>
                </a:solidFill>
              </a:rPr>
              <a:t>• </a:t>
            </a:r>
            <a:r>
              <a:rPr lang="en-US" sz="1600" kern="0" dirty="0">
                <a:solidFill>
                  <a:srgbClr val="C00000"/>
                </a:solidFill>
              </a:rPr>
              <a:t>Ab</a:t>
            </a:r>
            <a:r>
              <a:rPr lang="en-US" sz="1600" kern="0" dirty="0">
                <a:solidFill>
                  <a:schemeClr val="tx2"/>
                </a:solidFill>
              </a:rPr>
              <a:t>- away from normal e.g. abnormal </a:t>
            </a:r>
          </a:p>
          <a:p>
            <a:pPr marL="0" indent="0">
              <a:buFontTx/>
              <a:buNone/>
            </a:pPr>
            <a:r>
              <a:rPr lang="en-US" sz="1600" kern="0" dirty="0">
                <a:solidFill>
                  <a:schemeClr val="tx2"/>
                </a:solidFill>
              </a:rPr>
              <a:t>breathing</a:t>
            </a:r>
          </a:p>
          <a:p>
            <a:pPr marL="0" indent="0">
              <a:buFontTx/>
              <a:buNone/>
            </a:pPr>
            <a:r>
              <a:rPr lang="en-US" sz="1600" kern="0" dirty="0">
                <a:solidFill>
                  <a:schemeClr val="tx2"/>
                </a:solidFill>
              </a:rPr>
              <a:t>• </a:t>
            </a:r>
            <a:r>
              <a:rPr lang="en-US" sz="1600" kern="0" dirty="0">
                <a:solidFill>
                  <a:srgbClr val="C00000"/>
                </a:solidFill>
              </a:rPr>
              <a:t>Auto</a:t>
            </a:r>
            <a:r>
              <a:rPr lang="en-US" sz="1600" kern="0" dirty="0">
                <a:solidFill>
                  <a:schemeClr val="tx2"/>
                </a:solidFill>
              </a:rPr>
              <a:t>- self, e.g. autoimmune</a:t>
            </a:r>
          </a:p>
          <a:p>
            <a:pPr marL="0" indent="0">
              <a:buFontTx/>
              <a:buNone/>
            </a:pPr>
            <a:r>
              <a:rPr lang="en-US" sz="1600" kern="0" dirty="0">
                <a:solidFill>
                  <a:schemeClr val="tx2"/>
                </a:solidFill>
              </a:rPr>
              <a:t>• </a:t>
            </a:r>
            <a:r>
              <a:rPr lang="en-US" sz="1600" kern="0" dirty="0">
                <a:solidFill>
                  <a:srgbClr val="C00000"/>
                </a:solidFill>
              </a:rPr>
              <a:t>Endo</a:t>
            </a:r>
            <a:r>
              <a:rPr lang="en-US" sz="1600" kern="0" dirty="0">
                <a:solidFill>
                  <a:schemeClr val="tx2"/>
                </a:solidFill>
              </a:rPr>
              <a:t>- in e.g. endoscope </a:t>
            </a:r>
          </a:p>
          <a:p>
            <a:pPr marL="0" indent="0">
              <a:buFontTx/>
              <a:buNone/>
            </a:pPr>
            <a:r>
              <a:rPr lang="en-US" sz="1600" kern="0" dirty="0">
                <a:solidFill>
                  <a:schemeClr val="tx2"/>
                </a:solidFill>
              </a:rPr>
              <a:t>• </a:t>
            </a:r>
            <a:r>
              <a:rPr lang="en-US" sz="1600" kern="0" dirty="0">
                <a:solidFill>
                  <a:srgbClr val="C00000"/>
                </a:solidFill>
              </a:rPr>
              <a:t>Non</a:t>
            </a:r>
            <a:r>
              <a:rPr lang="en-US" sz="1600" kern="0" dirty="0">
                <a:solidFill>
                  <a:schemeClr val="tx2"/>
                </a:solidFill>
              </a:rPr>
              <a:t>- not e.g. non-infectious </a:t>
            </a:r>
          </a:p>
          <a:p>
            <a:pPr marL="0" indent="0">
              <a:buFontTx/>
              <a:buNone/>
            </a:pPr>
            <a:r>
              <a:rPr lang="en-US" sz="1600" kern="0" dirty="0">
                <a:solidFill>
                  <a:schemeClr val="tx2"/>
                </a:solidFill>
              </a:rPr>
              <a:t>• </a:t>
            </a:r>
            <a:r>
              <a:rPr lang="en-US" sz="1600" kern="0" dirty="0">
                <a:solidFill>
                  <a:srgbClr val="C00000"/>
                </a:solidFill>
              </a:rPr>
              <a:t>Ante</a:t>
            </a:r>
            <a:r>
              <a:rPr lang="en-US" sz="1600" kern="0" dirty="0">
                <a:solidFill>
                  <a:schemeClr val="tx2"/>
                </a:solidFill>
              </a:rPr>
              <a:t>- before e.g. antenatal </a:t>
            </a:r>
          </a:p>
          <a:p>
            <a:pPr marL="0" indent="0">
              <a:buFontTx/>
              <a:buNone/>
            </a:pPr>
            <a:r>
              <a:rPr lang="en-US" sz="1600" kern="0" dirty="0">
                <a:solidFill>
                  <a:schemeClr val="tx2"/>
                </a:solidFill>
              </a:rPr>
              <a:t>• </a:t>
            </a:r>
            <a:r>
              <a:rPr lang="en-US" sz="1600" kern="0" dirty="0">
                <a:solidFill>
                  <a:srgbClr val="C00000"/>
                </a:solidFill>
              </a:rPr>
              <a:t>Contra</a:t>
            </a:r>
            <a:r>
              <a:rPr lang="en-US" sz="1600" kern="0" dirty="0">
                <a:solidFill>
                  <a:schemeClr val="tx2"/>
                </a:solidFill>
              </a:rPr>
              <a:t>- against e.g. contraception </a:t>
            </a:r>
          </a:p>
          <a:p>
            <a:pPr marL="0" indent="0">
              <a:buFontTx/>
              <a:buNone/>
            </a:pPr>
            <a:r>
              <a:rPr lang="en-US" sz="1600" kern="0" dirty="0">
                <a:solidFill>
                  <a:schemeClr val="tx2"/>
                </a:solidFill>
              </a:rPr>
              <a:t>• </a:t>
            </a:r>
            <a:r>
              <a:rPr lang="en-US" sz="1600" kern="0" dirty="0">
                <a:solidFill>
                  <a:srgbClr val="C00000"/>
                </a:solidFill>
              </a:rPr>
              <a:t>Ex</a:t>
            </a:r>
            <a:r>
              <a:rPr lang="en-US" sz="1600" kern="0" dirty="0">
                <a:solidFill>
                  <a:schemeClr val="tx2"/>
                </a:solidFill>
              </a:rPr>
              <a:t>- outside e.g. excrete </a:t>
            </a:r>
          </a:p>
          <a:p>
            <a:pPr marL="0" indent="0">
              <a:buFontTx/>
              <a:buNone/>
            </a:pPr>
            <a:r>
              <a:rPr lang="en-US" sz="1600" kern="0" dirty="0">
                <a:solidFill>
                  <a:schemeClr val="tx2"/>
                </a:solidFill>
              </a:rPr>
              <a:t>• </a:t>
            </a:r>
            <a:r>
              <a:rPr lang="en-US" sz="1600" kern="0" dirty="0">
                <a:solidFill>
                  <a:srgbClr val="C00000"/>
                </a:solidFill>
              </a:rPr>
              <a:t>Poly</a:t>
            </a:r>
            <a:r>
              <a:rPr lang="en-US" sz="1600" kern="0" dirty="0">
                <a:solidFill>
                  <a:schemeClr val="tx2"/>
                </a:solidFill>
              </a:rPr>
              <a:t>- many e.g. polyuria </a:t>
            </a:r>
          </a:p>
          <a:p>
            <a:pPr marL="0" indent="0">
              <a:buFontTx/>
              <a:buNone/>
            </a:pPr>
            <a:r>
              <a:rPr lang="en-US" sz="1600" kern="0" dirty="0">
                <a:solidFill>
                  <a:schemeClr val="tx2"/>
                </a:solidFill>
              </a:rPr>
              <a:t>• </a:t>
            </a:r>
            <a:r>
              <a:rPr lang="en-US" sz="1600" kern="0" dirty="0">
                <a:solidFill>
                  <a:srgbClr val="C00000"/>
                </a:solidFill>
              </a:rPr>
              <a:t>De</a:t>
            </a:r>
            <a:r>
              <a:rPr lang="en-US" sz="1600" kern="0" dirty="0">
                <a:solidFill>
                  <a:schemeClr val="tx2"/>
                </a:solidFill>
              </a:rPr>
              <a:t>- down e.g. dehydrated</a:t>
            </a:r>
          </a:p>
          <a:p>
            <a:pPr marL="0" indent="0">
              <a:buFontTx/>
              <a:buNone/>
            </a:pPr>
            <a:r>
              <a:rPr lang="en-US" sz="1600" kern="0" dirty="0">
                <a:solidFill>
                  <a:schemeClr val="tx2"/>
                </a:solidFill>
              </a:rPr>
              <a:t>• </a:t>
            </a:r>
            <a:r>
              <a:rPr lang="en-US" sz="1600" kern="0" dirty="0">
                <a:solidFill>
                  <a:srgbClr val="C00000"/>
                </a:solidFill>
              </a:rPr>
              <a:t>Epi</a:t>
            </a:r>
            <a:r>
              <a:rPr lang="en-US" sz="1600" kern="0" dirty="0">
                <a:solidFill>
                  <a:schemeClr val="tx2"/>
                </a:solidFill>
              </a:rPr>
              <a:t>- on, above e.g. epidermis </a:t>
            </a:r>
          </a:p>
          <a:p>
            <a:pPr marL="0" indent="0">
              <a:buFontTx/>
              <a:buNone/>
            </a:pPr>
            <a:r>
              <a:rPr lang="en-US" sz="1600" kern="0" dirty="0">
                <a:solidFill>
                  <a:schemeClr val="tx2"/>
                </a:solidFill>
              </a:rPr>
              <a:t>• </a:t>
            </a:r>
            <a:r>
              <a:rPr lang="en-US" sz="1600" kern="0" dirty="0">
                <a:solidFill>
                  <a:srgbClr val="C00000"/>
                </a:solidFill>
              </a:rPr>
              <a:t>Hyper</a:t>
            </a:r>
            <a:r>
              <a:rPr lang="en-US" sz="1600" kern="0" dirty="0">
                <a:solidFill>
                  <a:schemeClr val="tx2"/>
                </a:solidFill>
              </a:rPr>
              <a:t>- excessive e.g. hypertension </a:t>
            </a:r>
          </a:p>
          <a:p>
            <a:pPr marL="0" indent="0">
              <a:buFontTx/>
              <a:buNone/>
            </a:pPr>
            <a:r>
              <a:rPr lang="en-US" sz="1600" kern="0" dirty="0">
                <a:solidFill>
                  <a:schemeClr val="tx2"/>
                </a:solidFill>
              </a:rPr>
              <a:t>• </a:t>
            </a:r>
            <a:r>
              <a:rPr lang="en-US" sz="1600" kern="0" dirty="0">
                <a:solidFill>
                  <a:srgbClr val="C00000"/>
                </a:solidFill>
              </a:rPr>
              <a:t>Tachy</a:t>
            </a:r>
            <a:r>
              <a:rPr lang="en-US" sz="1600" kern="0" dirty="0">
                <a:solidFill>
                  <a:schemeClr val="tx2"/>
                </a:solidFill>
              </a:rPr>
              <a:t>- fast e.g. tachycardia </a:t>
            </a:r>
          </a:p>
          <a:p>
            <a:pPr marL="0" indent="0">
              <a:buFontTx/>
              <a:buNone/>
            </a:pPr>
            <a:r>
              <a:rPr lang="en-US" sz="1600" kern="0" dirty="0">
                <a:solidFill>
                  <a:schemeClr val="tx2"/>
                </a:solidFill>
              </a:rPr>
              <a:t>• </a:t>
            </a:r>
            <a:r>
              <a:rPr lang="en-US" sz="1600" kern="0" dirty="0">
                <a:solidFill>
                  <a:srgbClr val="C00000"/>
                </a:solidFill>
              </a:rPr>
              <a:t>Ecto</a:t>
            </a:r>
            <a:r>
              <a:rPr lang="en-US" sz="1600" kern="0" dirty="0">
                <a:solidFill>
                  <a:schemeClr val="tx2"/>
                </a:solidFill>
              </a:rPr>
              <a:t>- outside e.g. ectopic </a:t>
            </a:r>
          </a:p>
          <a:p>
            <a:pPr marL="0" indent="0">
              <a:buFontTx/>
              <a:buNone/>
            </a:pPr>
            <a:r>
              <a:rPr lang="en-US" sz="1600" kern="0" dirty="0">
                <a:solidFill>
                  <a:schemeClr val="tx2"/>
                </a:solidFill>
              </a:rPr>
              <a:t>• </a:t>
            </a:r>
            <a:r>
              <a:rPr lang="en-US" sz="1600" kern="0" dirty="0">
                <a:solidFill>
                  <a:srgbClr val="C00000"/>
                </a:solidFill>
              </a:rPr>
              <a:t>Ad-</a:t>
            </a:r>
            <a:r>
              <a:rPr lang="en-US" sz="1600" kern="0" dirty="0">
                <a:solidFill>
                  <a:schemeClr val="tx2"/>
                </a:solidFill>
              </a:rPr>
              <a:t> toward e.g. adduct</a:t>
            </a:r>
          </a:p>
          <a:p>
            <a:pPr marL="0" indent="0">
              <a:buFontTx/>
              <a:buNone/>
            </a:pPr>
            <a:r>
              <a:rPr lang="en-US" sz="1600" kern="0" dirty="0">
                <a:solidFill>
                  <a:schemeClr val="tx2"/>
                </a:solidFill>
              </a:rPr>
              <a:t>• </a:t>
            </a:r>
            <a:r>
              <a:rPr lang="en-US" sz="1600" kern="0" dirty="0">
                <a:solidFill>
                  <a:srgbClr val="C00000"/>
                </a:solidFill>
              </a:rPr>
              <a:t>Hypo</a:t>
            </a:r>
            <a:r>
              <a:rPr lang="en-US" sz="1600" kern="0" dirty="0">
                <a:solidFill>
                  <a:schemeClr val="tx2"/>
                </a:solidFill>
              </a:rPr>
              <a:t>- beneath e.g. hypodermic </a:t>
            </a:r>
          </a:p>
          <a:p>
            <a:pPr marL="0" indent="0">
              <a:buFontTx/>
              <a:buNone/>
            </a:pPr>
            <a:r>
              <a:rPr lang="en-US" sz="1600" kern="0" dirty="0">
                <a:solidFill>
                  <a:schemeClr val="tx2"/>
                </a:solidFill>
              </a:rPr>
              <a:t>• </a:t>
            </a:r>
            <a:r>
              <a:rPr lang="en-US" sz="1600" kern="0" dirty="0">
                <a:solidFill>
                  <a:srgbClr val="C00000"/>
                </a:solidFill>
              </a:rPr>
              <a:t>Trans</a:t>
            </a:r>
            <a:r>
              <a:rPr lang="en-US" sz="1600" kern="0" dirty="0">
                <a:solidFill>
                  <a:schemeClr val="tx2"/>
                </a:solidFill>
              </a:rPr>
              <a:t>- through e.g. transfusion </a:t>
            </a:r>
          </a:p>
          <a:p>
            <a:pPr marL="0" indent="0">
              <a:buFontTx/>
              <a:buNone/>
            </a:pPr>
            <a:r>
              <a:rPr lang="en-US" sz="1600" kern="0" dirty="0">
                <a:solidFill>
                  <a:schemeClr val="tx2"/>
                </a:solidFill>
              </a:rPr>
              <a:t>• </a:t>
            </a:r>
            <a:r>
              <a:rPr lang="en-US" sz="1600" kern="0" dirty="0">
                <a:solidFill>
                  <a:srgbClr val="C00000"/>
                </a:solidFill>
              </a:rPr>
              <a:t>Inter</a:t>
            </a:r>
            <a:r>
              <a:rPr lang="en-US" sz="1600" kern="0" dirty="0">
                <a:solidFill>
                  <a:schemeClr val="tx2"/>
                </a:solidFill>
              </a:rPr>
              <a:t>- between e.g. intercostal </a:t>
            </a:r>
          </a:p>
          <a:p>
            <a:pPr marL="0" indent="0">
              <a:buFontTx/>
              <a:buNone/>
            </a:pPr>
            <a:r>
              <a:rPr lang="en-US" sz="1600" kern="0" dirty="0">
                <a:solidFill>
                  <a:schemeClr val="tx2"/>
                </a:solidFill>
              </a:rPr>
              <a:t>• </a:t>
            </a:r>
            <a:r>
              <a:rPr lang="en-US" sz="1600" kern="0" dirty="0">
                <a:solidFill>
                  <a:srgbClr val="C00000"/>
                </a:solidFill>
              </a:rPr>
              <a:t>Intra</a:t>
            </a:r>
            <a:r>
              <a:rPr lang="en-US" sz="1600" kern="0" dirty="0">
                <a:solidFill>
                  <a:schemeClr val="tx2"/>
                </a:solidFill>
              </a:rPr>
              <a:t>- inside e.g. intravenous</a:t>
            </a:r>
          </a:p>
          <a:p>
            <a:pPr marL="0" indent="0">
              <a:buFontTx/>
              <a:buNone/>
            </a:pPr>
            <a:r>
              <a:rPr lang="en-US" sz="1600" kern="0" dirty="0">
                <a:solidFill>
                  <a:schemeClr val="tx2"/>
                </a:solidFill>
              </a:rPr>
              <a:t>• </a:t>
            </a:r>
            <a:r>
              <a:rPr lang="en-US" sz="1600" kern="0" dirty="0">
                <a:solidFill>
                  <a:srgbClr val="C00000"/>
                </a:solidFill>
              </a:rPr>
              <a:t>Peri</a:t>
            </a:r>
            <a:r>
              <a:rPr lang="en-US" sz="1600" kern="0" dirty="0">
                <a:solidFill>
                  <a:schemeClr val="tx2"/>
                </a:solidFill>
              </a:rPr>
              <a:t>- around e.g pericardium </a:t>
            </a:r>
          </a:p>
          <a:p>
            <a:pPr marL="0" indent="0">
              <a:buFontTx/>
              <a:buNone/>
            </a:pPr>
            <a:r>
              <a:rPr lang="en-US" sz="1600" kern="0" dirty="0">
                <a:solidFill>
                  <a:schemeClr val="tx2"/>
                </a:solidFill>
              </a:rPr>
              <a:t>• </a:t>
            </a:r>
            <a:r>
              <a:rPr lang="en-US" sz="1600" kern="0" dirty="0">
                <a:solidFill>
                  <a:srgbClr val="C00000"/>
                </a:solidFill>
              </a:rPr>
              <a:t>Hydro</a:t>
            </a:r>
            <a:r>
              <a:rPr lang="en-US" sz="1600" kern="0" dirty="0">
                <a:solidFill>
                  <a:schemeClr val="tx2"/>
                </a:solidFill>
              </a:rPr>
              <a:t>- water e.g. hydroadipsia</a:t>
            </a:r>
          </a:p>
          <a:p>
            <a:pPr marL="0" indent="0">
              <a:buFontTx/>
              <a:buNone/>
            </a:pPr>
            <a:r>
              <a:rPr lang="en-US" sz="1600" kern="0" dirty="0">
                <a:solidFill>
                  <a:schemeClr val="tx2"/>
                </a:solidFill>
              </a:rPr>
              <a:t>• </a:t>
            </a:r>
            <a:r>
              <a:rPr lang="en-US" sz="1600" kern="0" dirty="0">
                <a:solidFill>
                  <a:srgbClr val="C00000"/>
                </a:solidFill>
              </a:rPr>
              <a:t>Post</a:t>
            </a:r>
            <a:r>
              <a:rPr lang="en-US" sz="1600" kern="0" dirty="0">
                <a:solidFill>
                  <a:schemeClr val="tx2"/>
                </a:solidFill>
              </a:rPr>
              <a:t>- after e.g. post-op</a:t>
            </a:r>
          </a:p>
          <a:p>
            <a:pPr marL="0" indent="0">
              <a:buFontTx/>
              <a:buNone/>
            </a:pPr>
            <a:r>
              <a:rPr lang="en-US" sz="1600" kern="0" dirty="0">
                <a:solidFill>
                  <a:schemeClr val="tx2"/>
                </a:solidFill>
              </a:rPr>
              <a:t>• </a:t>
            </a:r>
            <a:r>
              <a:rPr lang="en-US" sz="1600" kern="0" dirty="0">
                <a:solidFill>
                  <a:srgbClr val="C00000"/>
                </a:solidFill>
              </a:rPr>
              <a:t>Pre</a:t>
            </a:r>
            <a:r>
              <a:rPr lang="en-US" sz="1600" kern="0" dirty="0">
                <a:solidFill>
                  <a:schemeClr val="tx2"/>
                </a:solidFill>
              </a:rPr>
              <a:t>- before e.g. prenatal </a:t>
            </a:r>
          </a:p>
          <a:p>
            <a:pPr marL="0" indent="0">
              <a:buFontTx/>
              <a:buNone/>
            </a:pPr>
            <a:r>
              <a:rPr lang="en-US" sz="1600" kern="0" dirty="0">
                <a:solidFill>
                  <a:schemeClr val="tx2"/>
                </a:solidFill>
              </a:rPr>
              <a:t>• </a:t>
            </a:r>
            <a:r>
              <a:rPr lang="en-US" sz="1600" kern="0" dirty="0">
                <a:solidFill>
                  <a:srgbClr val="C00000"/>
                </a:solidFill>
              </a:rPr>
              <a:t>Un</a:t>
            </a:r>
            <a:r>
              <a:rPr lang="en-US" sz="1600" kern="0" dirty="0">
                <a:solidFill>
                  <a:schemeClr val="tx2"/>
                </a:solidFill>
              </a:rPr>
              <a:t>- not e.g. unconscious </a:t>
            </a:r>
          </a:p>
          <a:p>
            <a:pPr marL="0" indent="0">
              <a:buFontTx/>
              <a:buNone/>
            </a:pPr>
            <a:r>
              <a:rPr lang="en-US" sz="1600" kern="0" dirty="0">
                <a:solidFill>
                  <a:schemeClr val="tx2"/>
                </a:solidFill>
              </a:rPr>
              <a:t>• </a:t>
            </a:r>
            <a:r>
              <a:rPr lang="en-US" sz="1600" kern="0" dirty="0">
                <a:solidFill>
                  <a:srgbClr val="C00000"/>
                </a:solidFill>
              </a:rPr>
              <a:t>Dia</a:t>
            </a:r>
            <a:r>
              <a:rPr lang="en-US" sz="1600" kern="0" dirty="0">
                <a:solidFill>
                  <a:schemeClr val="tx2"/>
                </a:solidFill>
              </a:rPr>
              <a:t>- though e.g. diagnosis</a:t>
            </a:r>
            <a:endParaRPr lang="en-AU" sz="1600" kern="0" dirty="0">
              <a:solidFill>
                <a:schemeClr val="tx2"/>
              </a:solidFill>
            </a:endParaRPr>
          </a:p>
        </p:txBody>
      </p:sp>
      <p:sp>
        <p:nvSpPr>
          <p:cNvPr id="8" name="Content Placeholder 2">
            <a:extLst>
              <a:ext uri="{FF2B5EF4-FFF2-40B4-BE49-F238E27FC236}">
                <a16:creationId xmlns:a16="http://schemas.microsoft.com/office/drawing/2014/main" id="{A50D1768-B52C-9402-3F22-6490BCD4F6FD}"/>
              </a:ext>
            </a:extLst>
          </p:cNvPr>
          <p:cNvSpPr txBox="1">
            <a:spLocks/>
          </p:cNvSpPr>
          <p:nvPr/>
        </p:nvSpPr>
        <p:spPr bwMode="auto">
          <a:xfrm>
            <a:off x="0" y="4192841"/>
            <a:ext cx="12192000" cy="42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rgbClr val="C00000"/>
                </a:solidFill>
              </a:rPr>
              <a:t>6. For the following suffixes identify their meaning and provide an example for each: </a:t>
            </a:r>
            <a:endParaRPr lang="en-AU" sz="1600" kern="0" dirty="0">
              <a:solidFill>
                <a:srgbClr val="C00000"/>
              </a:solidFill>
            </a:endParaRPr>
          </a:p>
        </p:txBody>
      </p:sp>
      <p:sp>
        <p:nvSpPr>
          <p:cNvPr id="10" name="Content Placeholder 2">
            <a:extLst>
              <a:ext uri="{FF2B5EF4-FFF2-40B4-BE49-F238E27FC236}">
                <a16:creationId xmlns:a16="http://schemas.microsoft.com/office/drawing/2014/main" id="{D3A19261-4DBA-3AC7-65AB-BFEAE3FD680C}"/>
              </a:ext>
            </a:extLst>
          </p:cNvPr>
          <p:cNvSpPr txBox="1">
            <a:spLocks/>
          </p:cNvSpPr>
          <p:nvPr/>
        </p:nvSpPr>
        <p:spPr bwMode="auto">
          <a:xfrm>
            <a:off x="0" y="4464468"/>
            <a:ext cx="12192000" cy="233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chemeClr val="tx2"/>
                </a:solidFill>
              </a:rPr>
              <a:t>• </a:t>
            </a:r>
            <a:r>
              <a:rPr lang="en-US" sz="1600" kern="0" dirty="0">
                <a:solidFill>
                  <a:srgbClr val="C00000"/>
                </a:solidFill>
              </a:rPr>
              <a:t>itis</a:t>
            </a:r>
            <a:r>
              <a:rPr lang="en-US" sz="1600" kern="0" dirty="0">
                <a:solidFill>
                  <a:schemeClr val="tx2"/>
                </a:solidFill>
              </a:rPr>
              <a:t> = inflammation e.g. tendonitis </a:t>
            </a:r>
          </a:p>
          <a:p>
            <a:pPr marL="0" indent="0">
              <a:buFontTx/>
              <a:buNone/>
            </a:pPr>
            <a:r>
              <a:rPr lang="en-US" sz="1600" kern="0" dirty="0">
                <a:solidFill>
                  <a:schemeClr val="tx2"/>
                </a:solidFill>
              </a:rPr>
              <a:t>•</a:t>
            </a:r>
            <a:r>
              <a:rPr lang="en-US" sz="1600" kern="0" dirty="0">
                <a:solidFill>
                  <a:srgbClr val="C00000"/>
                </a:solidFill>
              </a:rPr>
              <a:t> Ectomy </a:t>
            </a:r>
            <a:r>
              <a:rPr lang="en-US" sz="1600" kern="0" dirty="0">
                <a:solidFill>
                  <a:schemeClr val="tx2"/>
                </a:solidFill>
              </a:rPr>
              <a:t>= outside e.g. ectopic</a:t>
            </a:r>
          </a:p>
          <a:p>
            <a:pPr marL="0" indent="0">
              <a:buFontTx/>
              <a:buNone/>
            </a:pPr>
            <a:r>
              <a:rPr lang="en-US" sz="1600" kern="0" dirty="0">
                <a:solidFill>
                  <a:schemeClr val="tx2"/>
                </a:solidFill>
              </a:rPr>
              <a:t>• </a:t>
            </a:r>
            <a:r>
              <a:rPr lang="en-US" sz="1600" kern="0" dirty="0">
                <a:solidFill>
                  <a:srgbClr val="C00000"/>
                </a:solidFill>
              </a:rPr>
              <a:t>Pathy</a:t>
            </a:r>
            <a:r>
              <a:rPr lang="en-US" sz="1600" kern="0" dirty="0">
                <a:solidFill>
                  <a:schemeClr val="tx2"/>
                </a:solidFill>
              </a:rPr>
              <a:t> = disease e.g. cardiopathy </a:t>
            </a:r>
          </a:p>
          <a:p>
            <a:pPr marL="0" indent="0">
              <a:buFontTx/>
              <a:buNone/>
            </a:pPr>
            <a:r>
              <a:rPr lang="en-US" sz="1600" kern="0" dirty="0">
                <a:solidFill>
                  <a:schemeClr val="tx2"/>
                </a:solidFill>
              </a:rPr>
              <a:t>• </a:t>
            </a:r>
            <a:r>
              <a:rPr lang="en-US" sz="1600" kern="0" dirty="0">
                <a:solidFill>
                  <a:srgbClr val="C00000"/>
                </a:solidFill>
              </a:rPr>
              <a:t>Osis </a:t>
            </a:r>
            <a:r>
              <a:rPr lang="en-US" sz="1600" kern="0" dirty="0">
                <a:solidFill>
                  <a:schemeClr val="tx2"/>
                </a:solidFill>
              </a:rPr>
              <a:t>= condition e.g. dermatosis </a:t>
            </a:r>
          </a:p>
          <a:p>
            <a:pPr marL="0" indent="0">
              <a:buFontTx/>
              <a:buNone/>
            </a:pPr>
            <a:r>
              <a:rPr lang="en-US" sz="1600" kern="0" dirty="0">
                <a:solidFill>
                  <a:schemeClr val="tx2"/>
                </a:solidFill>
              </a:rPr>
              <a:t>• </a:t>
            </a:r>
            <a:r>
              <a:rPr lang="en-US" sz="1600" kern="0" dirty="0">
                <a:solidFill>
                  <a:srgbClr val="C00000"/>
                </a:solidFill>
              </a:rPr>
              <a:t>Scopy</a:t>
            </a:r>
            <a:r>
              <a:rPr lang="en-US" sz="1600" kern="0" dirty="0">
                <a:solidFill>
                  <a:schemeClr val="tx2"/>
                </a:solidFill>
              </a:rPr>
              <a:t> = visual examination e.g. </a:t>
            </a:r>
          </a:p>
          <a:p>
            <a:pPr marL="0" indent="0">
              <a:buFontTx/>
              <a:buNone/>
            </a:pPr>
            <a:r>
              <a:rPr lang="en-US" sz="1600" kern="0" dirty="0">
                <a:solidFill>
                  <a:schemeClr val="tx2"/>
                </a:solidFill>
              </a:rPr>
              <a:t>endoscopy </a:t>
            </a:r>
          </a:p>
          <a:p>
            <a:pPr marL="0" indent="0">
              <a:buFontTx/>
              <a:buNone/>
            </a:pPr>
            <a:r>
              <a:rPr lang="en-US" sz="1600" kern="0" dirty="0">
                <a:solidFill>
                  <a:schemeClr val="tx2"/>
                </a:solidFill>
              </a:rPr>
              <a:t>• </a:t>
            </a:r>
            <a:r>
              <a:rPr lang="en-US" sz="1600" kern="0" dirty="0">
                <a:solidFill>
                  <a:srgbClr val="C00000"/>
                </a:solidFill>
              </a:rPr>
              <a:t>Aemia</a:t>
            </a:r>
            <a:r>
              <a:rPr lang="en-US" sz="1600" kern="0" dirty="0">
                <a:solidFill>
                  <a:schemeClr val="tx2"/>
                </a:solidFill>
              </a:rPr>
              <a:t>= condition of the blood e.g. </a:t>
            </a:r>
          </a:p>
          <a:p>
            <a:pPr marL="0" indent="0">
              <a:buFontTx/>
              <a:buNone/>
            </a:pPr>
            <a:r>
              <a:rPr lang="en-US" sz="1600" kern="0" dirty="0">
                <a:solidFill>
                  <a:schemeClr val="tx2"/>
                </a:solidFill>
              </a:rPr>
              <a:t>Leukaemia </a:t>
            </a:r>
          </a:p>
          <a:p>
            <a:pPr marL="0" indent="0">
              <a:buFontTx/>
              <a:buNone/>
            </a:pPr>
            <a:r>
              <a:rPr lang="en-US" sz="1600" kern="0" dirty="0">
                <a:solidFill>
                  <a:schemeClr val="tx2"/>
                </a:solidFill>
              </a:rPr>
              <a:t>• </a:t>
            </a:r>
            <a:r>
              <a:rPr lang="en-US" sz="1600" kern="0" dirty="0">
                <a:solidFill>
                  <a:srgbClr val="C00000"/>
                </a:solidFill>
              </a:rPr>
              <a:t>Plasty</a:t>
            </a:r>
            <a:r>
              <a:rPr lang="en-US" sz="1600" kern="0" dirty="0">
                <a:solidFill>
                  <a:schemeClr val="tx2"/>
                </a:solidFill>
              </a:rPr>
              <a:t> = surgical repair e.g. rhinoplasty </a:t>
            </a:r>
          </a:p>
          <a:p>
            <a:pPr marL="0" indent="0">
              <a:buFontTx/>
              <a:buNone/>
            </a:pPr>
            <a:r>
              <a:rPr lang="en-US" sz="1600" kern="0" dirty="0">
                <a:solidFill>
                  <a:schemeClr val="tx2"/>
                </a:solidFill>
              </a:rPr>
              <a:t>• </a:t>
            </a:r>
            <a:r>
              <a:rPr lang="en-US" sz="1600" kern="0" dirty="0">
                <a:solidFill>
                  <a:srgbClr val="C00000"/>
                </a:solidFill>
              </a:rPr>
              <a:t>Gram</a:t>
            </a:r>
            <a:r>
              <a:rPr lang="en-US" sz="1600" kern="0" dirty="0">
                <a:solidFill>
                  <a:schemeClr val="tx2"/>
                </a:solidFill>
              </a:rPr>
              <a:t> = record e.g. angiogram </a:t>
            </a:r>
          </a:p>
          <a:p>
            <a:pPr marL="0" indent="0">
              <a:buFontTx/>
              <a:buNone/>
            </a:pPr>
            <a:r>
              <a:rPr lang="en-US" sz="1600" kern="0" dirty="0">
                <a:solidFill>
                  <a:schemeClr val="tx2"/>
                </a:solidFill>
              </a:rPr>
              <a:t>• </a:t>
            </a:r>
            <a:r>
              <a:rPr lang="en-US" sz="1600" kern="0" dirty="0">
                <a:solidFill>
                  <a:srgbClr val="C00000"/>
                </a:solidFill>
              </a:rPr>
              <a:t>Ist</a:t>
            </a:r>
            <a:r>
              <a:rPr lang="en-US" sz="1600" kern="0" dirty="0">
                <a:solidFill>
                  <a:schemeClr val="tx2"/>
                </a:solidFill>
              </a:rPr>
              <a:t> = brand of medicine e.g. dentist </a:t>
            </a:r>
          </a:p>
          <a:p>
            <a:pPr marL="0" indent="0">
              <a:buFontTx/>
              <a:buNone/>
            </a:pPr>
            <a:r>
              <a:rPr lang="en-US" sz="1600" kern="0" dirty="0">
                <a:solidFill>
                  <a:schemeClr val="tx2"/>
                </a:solidFill>
              </a:rPr>
              <a:t>• </a:t>
            </a:r>
            <a:r>
              <a:rPr lang="en-US" sz="1600" kern="0" dirty="0">
                <a:solidFill>
                  <a:srgbClr val="C00000"/>
                </a:solidFill>
              </a:rPr>
              <a:t>Phobia</a:t>
            </a:r>
            <a:r>
              <a:rPr lang="en-US" sz="1600" kern="0" dirty="0">
                <a:solidFill>
                  <a:schemeClr val="tx2"/>
                </a:solidFill>
              </a:rPr>
              <a:t> = fear e.g. arachnophobia </a:t>
            </a:r>
          </a:p>
          <a:p>
            <a:pPr marL="0" indent="0">
              <a:buFontTx/>
              <a:buNone/>
            </a:pPr>
            <a:r>
              <a:rPr lang="en-US" sz="1600" kern="0" dirty="0">
                <a:solidFill>
                  <a:schemeClr val="tx2"/>
                </a:solidFill>
              </a:rPr>
              <a:t>• </a:t>
            </a:r>
            <a:r>
              <a:rPr lang="en-US" sz="1600" kern="0" dirty="0">
                <a:solidFill>
                  <a:srgbClr val="C00000"/>
                </a:solidFill>
              </a:rPr>
              <a:t>Sclerosis</a:t>
            </a:r>
            <a:r>
              <a:rPr lang="en-US" sz="1600" kern="0" dirty="0">
                <a:solidFill>
                  <a:schemeClr val="tx2"/>
                </a:solidFill>
              </a:rPr>
              <a:t> = abnormal e.g. </a:t>
            </a:r>
          </a:p>
          <a:p>
            <a:pPr marL="0" indent="0">
              <a:buFontTx/>
              <a:buNone/>
            </a:pPr>
            <a:r>
              <a:rPr lang="en-US" sz="1600" kern="0" dirty="0">
                <a:solidFill>
                  <a:schemeClr val="tx2"/>
                </a:solidFill>
              </a:rPr>
              <a:t>arterioscelorsis </a:t>
            </a:r>
          </a:p>
          <a:p>
            <a:pPr marL="0" indent="0">
              <a:buFontTx/>
              <a:buNone/>
            </a:pPr>
            <a:r>
              <a:rPr lang="en-US" sz="1600" kern="0" dirty="0">
                <a:solidFill>
                  <a:schemeClr val="tx2"/>
                </a:solidFill>
              </a:rPr>
              <a:t>•</a:t>
            </a:r>
            <a:r>
              <a:rPr lang="en-US" sz="1600" kern="0" dirty="0">
                <a:solidFill>
                  <a:srgbClr val="C00000"/>
                </a:solidFill>
              </a:rPr>
              <a:t> Ism </a:t>
            </a:r>
            <a:r>
              <a:rPr lang="en-US" sz="1600" kern="0" dirty="0">
                <a:solidFill>
                  <a:schemeClr val="tx2"/>
                </a:solidFill>
              </a:rPr>
              <a:t>= state of e.g. hyperthyroidism </a:t>
            </a:r>
          </a:p>
          <a:p>
            <a:pPr marL="0" indent="0">
              <a:buFontTx/>
              <a:buNone/>
            </a:pPr>
            <a:r>
              <a:rPr lang="en-US" sz="1600" kern="0" dirty="0">
                <a:solidFill>
                  <a:schemeClr val="tx2"/>
                </a:solidFill>
              </a:rPr>
              <a:t>•</a:t>
            </a:r>
            <a:r>
              <a:rPr lang="en-US" sz="1600" kern="0" dirty="0">
                <a:solidFill>
                  <a:srgbClr val="C00000"/>
                </a:solidFill>
              </a:rPr>
              <a:t> Centesis </a:t>
            </a:r>
            <a:r>
              <a:rPr lang="en-US" sz="1600" kern="0" dirty="0">
                <a:solidFill>
                  <a:schemeClr val="tx2"/>
                </a:solidFill>
              </a:rPr>
              <a:t>= surgical puncture e.g. </a:t>
            </a:r>
          </a:p>
          <a:p>
            <a:pPr marL="0" indent="0">
              <a:buFontTx/>
              <a:buNone/>
            </a:pPr>
            <a:r>
              <a:rPr lang="en-US" sz="1600" kern="0" dirty="0">
                <a:solidFill>
                  <a:schemeClr val="tx2"/>
                </a:solidFill>
              </a:rPr>
              <a:t>thoracentesis</a:t>
            </a:r>
          </a:p>
          <a:p>
            <a:pPr marL="0" indent="0">
              <a:buFontTx/>
              <a:buNone/>
            </a:pPr>
            <a:r>
              <a:rPr lang="en-US" sz="1600" kern="0" dirty="0">
                <a:solidFill>
                  <a:schemeClr val="tx2"/>
                </a:solidFill>
              </a:rPr>
              <a:t>• </a:t>
            </a:r>
            <a:r>
              <a:rPr lang="en-US" sz="1600" kern="0" dirty="0">
                <a:solidFill>
                  <a:srgbClr val="C00000"/>
                </a:solidFill>
              </a:rPr>
              <a:t>Lepsy</a:t>
            </a:r>
            <a:r>
              <a:rPr lang="en-US" sz="1600" kern="0" dirty="0">
                <a:solidFill>
                  <a:schemeClr val="tx2"/>
                </a:solidFill>
              </a:rPr>
              <a:t> = seizure e.g. epilepsy </a:t>
            </a:r>
          </a:p>
          <a:p>
            <a:pPr marL="0" indent="0">
              <a:buFontTx/>
              <a:buNone/>
            </a:pPr>
            <a:r>
              <a:rPr lang="en-US" sz="1600" kern="0" dirty="0">
                <a:solidFill>
                  <a:schemeClr val="tx2"/>
                </a:solidFill>
              </a:rPr>
              <a:t>•</a:t>
            </a:r>
            <a:r>
              <a:rPr lang="en-US" sz="1600" kern="0" dirty="0">
                <a:solidFill>
                  <a:srgbClr val="C00000"/>
                </a:solidFill>
              </a:rPr>
              <a:t> Ar </a:t>
            </a:r>
            <a:r>
              <a:rPr lang="en-US" sz="1600" kern="0" dirty="0">
                <a:solidFill>
                  <a:schemeClr val="tx2"/>
                </a:solidFill>
              </a:rPr>
              <a:t>= pertaining to e.g. muscular </a:t>
            </a:r>
          </a:p>
          <a:p>
            <a:pPr marL="0" indent="0">
              <a:buFontTx/>
              <a:buNone/>
            </a:pPr>
            <a:r>
              <a:rPr lang="en-US" sz="1600" kern="0" dirty="0">
                <a:solidFill>
                  <a:schemeClr val="tx2"/>
                </a:solidFill>
              </a:rPr>
              <a:t>• </a:t>
            </a:r>
            <a:r>
              <a:rPr lang="en-US" sz="1600" kern="0" dirty="0">
                <a:solidFill>
                  <a:srgbClr val="C00000"/>
                </a:solidFill>
              </a:rPr>
              <a:t>Uria</a:t>
            </a:r>
            <a:r>
              <a:rPr lang="en-US" sz="1600" kern="0" dirty="0">
                <a:solidFill>
                  <a:schemeClr val="tx2"/>
                </a:solidFill>
              </a:rPr>
              <a:t> = Urinary condition e.g. polyuria </a:t>
            </a:r>
          </a:p>
          <a:p>
            <a:pPr marL="0" indent="0">
              <a:buFontTx/>
              <a:buNone/>
            </a:pPr>
            <a:r>
              <a:rPr lang="en-US" sz="1600" kern="0" dirty="0">
                <a:solidFill>
                  <a:schemeClr val="tx2"/>
                </a:solidFill>
              </a:rPr>
              <a:t>•</a:t>
            </a:r>
            <a:r>
              <a:rPr lang="en-US" sz="1600" kern="0" dirty="0">
                <a:solidFill>
                  <a:srgbClr val="C00000"/>
                </a:solidFill>
              </a:rPr>
              <a:t> Scope </a:t>
            </a:r>
            <a:r>
              <a:rPr lang="en-US" sz="1600" kern="0" dirty="0">
                <a:solidFill>
                  <a:schemeClr val="tx2"/>
                </a:solidFill>
              </a:rPr>
              <a:t>= instrument e.g. pelvicscope </a:t>
            </a:r>
          </a:p>
          <a:p>
            <a:pPr marL="0" indent="0">
              <a:buFontTx/>
              <a:buNone/>
            </a:pPr>
            <a:r>
              <a:rPr lang="en-US" sz="1600" kern="0" dirty="0">
                <a:solidFill>
                  <a:schemeClr val="tx2"/>
                </a:solidFill>
              </a:rPr>
              <a:t>• </a:t>
            </a:r>
            <a:r>
              <a:rPr lang="en-US" sz="1600" kern="0" dirty="0">
                <a:solidFill>
                  <a:srgbClr val="C00000"/>
                </a:solidFill>
              </a:rPr>
              <a:t>Ac </a:t>
            </a:r>
            <a:r>
              <a:rPr lang="en-US" sz="1600" kern="0" dirty="0">
                <a:solidFill>
                  <a:schemeClr val="tx2"/>
                </a:solidFill>
              </a:rPr>
              <a:t>= pertaining to e.g. cardiac </a:t>
            </a:r>
            <a:endParaRPr lang="en-AU" sz="1600" kern="0" dirty="0">
              <a:solidFill>
                <a:schemeClr val="tx2"/>
              </a:solidFill>
            </a:endParaRPr>
          </a:p>
        </p:txBody>
      </p:sp>
      <p:pic>
        <p:nvPicPr>
          <p:cNvPr id="11" name="Picture 10">
            <a:extLst>
              <a:ext uri="{FF2B5EF4-FFF2-40B4-BE49-F238E27FC236}">
                <a16:creationId xmlns:a16="http://schemas.microsoft.com/office/drawing/2014/main" id="{14E251CE-087E-B7B1-63D2-46A69BB73909}"/>
              </a:ext>
            </a:extLst>
          </p:cNvPr>
          <p:cNvPicPr>
            <a:picLocks noChangeAspect="1"/>
          </p:cNvPicPr>
          <p:nvPr/>
        </p:nvPicPr>
        <p:blipFill>
          <a:blip r:embed="rId4"/>
          <a:stretch>
            <a:fillRect/>
          </a:stretch>
        </p:blipFill>
        <p:spPr>
          <a:xfrm>
            <a:off x="616856" y="1607894"/>
            <a:ext cx="2924629" cy="277687"/>
          </a:xfrm>
          <a:prstGeom prst="rect">
            <a:avLst/>
          </a:prstGeom>
        </p:spPr>
      </p:pic>
      <p:pic>
        <p:nvPicPr>
          <p:cNvPr id="12" name="Picture 11">
            <a:extLst>
              <a:ext uri="{FF2B5EF4-FFF2-40B4-BE49-F238E27FC236}">
                <a16:creationId xmlns:a16="http://schemas.microsoft.com/office/drawing/2014/main" id="{C68FD484-3C98-D822-C192-1E6CC74F8716}"/>
              </a:ext>
            </a:extLst>
          </p:cNvPr>
          <p:cNvPicPr>
            <a:picLocks noChangeAspect="1"/>
          </p:cNvPicPr>
          <p:nvPr/>
        </p:nvPicPr>
        <p:blipFill>
          <a:blip r:embed="rId4"/>
          <a:stretch>
            <a:fillRect/>
          </a:stretch>
        </p:blipFill>
        <p:spPr>
          <a:xfrm>
            <a:off x="76199" y="1915721"/>
            <a:ext cx="2924629" cy="277687"/>
          </a:xfrm>
          <a:prstGeom prst="rect">
            <a:avLst/>
          </a:prstGeom>
        </p:spPr>
      </p:pic>
      <p:pic>
        <p:nvPicPr>
          <p:cNvPr id="13" name="Picture 12">
            <a:extLst>
              <a:ext uri="{FF2B5EF4-FFF2-40B4-BE49-F238E27FC236}">
                <a16:creationId xmlns:a16="http://schemas.microsoft.com/office/drawing/2014/main" id="{6175DF12-3724-A140-887A-746E70545340}"/>
              </a:ext>
            </a:extLst>
          </p:cNvPr>
          <p:cNvPicPr>
            <a:picLocks noChangeAspect="1"/>
          </p:cNvPicPr>
          <p:nvPr/>
        </p:nvPicPr>
        <p:blipFill>
          <a:blip r:embed="rId4"/>
          <a:stretch>
            <a:fillRect/>
          </a:stretch>
        </p:blipFill>
        <p:spPr>
          <a:xfrm>
            <a:off x="682169" y="2152977"/>
            <a:ext cx="2924629" cy="277687"/>
          </a:xfrm>
          <a:prstGeom prst="rect">
            <a:avLst/>
          </a:prstGeom>
        </p:spPr>
      </p:pic>
      <p:pic>
        <p:nvPicPr>
          <p:cNvPr id="14" name="Picture 13">
            <a:extLst>
              <a:ext uri="{FF2B5EF4-FFF2-40B4-BE49-F238E27FC236}">
                <a16:creationId xmlns:a16="http://schemas.microsoft.com/office/drawing/2014/main" id="{02B784CB-1899-DC7A-5128-53314FE79B97}"/>
              </a:ext>
            </a:extLst>
          </p:cNvPr>
          <p:cNvPicPr>
            <a:picLocks noChangeAspect="1"/>
          </p:cNvPicPr>
          <p:nvPr/>
        </p:nvPicPr>
        <p:blipFill>
          <a:blip r:embed="rId4"/>
          <a:stretch>
            <a:fillRect/>
          </a:stretch>
        </p:blipFill>
        <p:spPr>
          <a:xfrm>
            <a:off x="783771" y="2468767"/>
            <a:ext cx="2924629" cy="277687"/>
          </a:xfrm>
          <a:prstGeom prst="rect">
            <a:avLst/>
          </a:prstGeom>
        </p:spPr>
      </p:pic>
      <p:pic>
        <p:nvPicPr>
          <p:cNvPr id="15" name="Picture 14">
            <a:extLst>
              <a:ext uri="{FF2B5EF4-FFF2-40B4-BE49-F238E27FC236}">
                <a16:creationId xmlns:a16="http://schemas.microsoft.com/office/drawing/2014/main" id="{16AB923F-C05E-4AD5-B750-0AC703B8A77A}"/>
              </a:ext>
            </a:extLst>
          </p:cNvPr>
          <p:cNvPicPr>
            <a:picLocks noChangeAspect="1"/>
          </p:cNvPicPr>
          <p:nvPr/>
        </p:nvPicPr>
        <p:blipFill>
          <a:blip r:embed="rId4"/>
          <a:stretch>
            <a:fillRect/>
          </a:stretch>
        </p:blipFill>
        <p:spPr>
          <a:xfrm>
            <a:off x="682168" y="2734343"/>
            <a:ext cx="2924629" cy="277687"/>
          </a:xfrm>
          <a:prstGeom prst="rect">
            <a:avLst/>
          </a:prstGeom>
        </p:spPr>
      </p:pic>
      <p:pic>
        <p:nvPicPr>
          <p:cNvPr id="16" name="Picture 15">
            <a:extLst>
              <a:ext uri="{FF2B5EF4-FFF2-40B4-BE49-F238E27FC236}">
                <a16:creationId xmlns:a16="http://schemas.microsoft.com/office/drawing/2014/main" id="{D1E0BDA9-B0F0-3B63-CF1A-1A2D7F03F408}"/>
              </a:ext>
            </a:extLst>
          </p:cNvPr>
          <p:cNvPicPr>
            <a:picLocks noChangeAspect="1"/>
          </p:cNvPicPr>
          <p:nvPr/>
        </p:nvPicPr>
        <p:blipFill>
          <a:blip r:embed="rId4"/>
          <a:stretch>
            <a:fillRect/>
          </a:stretch>
        </p:blipFill>
        <p:spPr>
          <a:xfrm>
            <a:off x="783770" y="3053117"/>
            <a:ext cx="2924629" cy="277687"/>
          </a:xfrm>
          <a:prstGeom prst="rect">
            <a:avLst/>
          </a:prstGeom>
        </p:spPr>
      </p:pic>
      <p:pic>
        <p:nvPicPr>
          <p:cNvPr id="17" name="Picture 16">
            <a:extLst>
              <a:ext uri="{FF2B5EF4-FFF2-40B4-BE49-F238E27FC236}">
                <a16:creationId xmlns:a16="http://schemas.microsoft.com/office/drawing/2014/main" id="{E17C1DA8-8A8C-86BE-C019-0DB08D840A83}"/>
              </a:ext>
            </a:extLst>
          </p:cNvPr>
          <p:cNvPicPr>
            <a:picLocks noChangeAspect="1"/>
          </p:cNvPicPr>
          <p:nvPr/>
        </p:nvPicPr>
        <p:blipFill>
          <a:blip r:embed="rId4"/>
          <a:stretch>
            <a:fillRect/>
          </a:stretch>
        </p:blipFill>
        <p:spPr>
          <a:xfrm>
            <a:off x="957938" y="3324748"/>
            <a:ext cx="2924629" cy="277687"/>
          </a:xfrm>
          <a:prstGeom prst="rect">
            <a:avLst/>
          </a:prstGeom>
        </p:spPr>
      </p:pic>
      <p:pic>
        <p:nvPicPr>
          <p:cNvPr id="18" name="Picture 17">
            <a:extLst>
              <a:ext uri="{FF2B5EF4-FFF2-40B4-BE49-F238E27FC236}">
                <a16:creationId xmlns:a16="http://schemas.microsoft.com/office/drawing/2014/main" id="{89FEE19C-F1A1-4105-BA95-D409CE4473A6}"/>
              </a:ext>
            </a:extLst>
          </p:cNvPr>
          <p:cNvPicPr>
            <a:picLocks noChangeAspect="1"/>
          </p:cNvPicPr>
          <p:nvPr/>
        </p:nvPicPr>
        <p:blipFill>
          <a:blip r:embed="rId4"/>
          <a:stretch>
            <a:fillRect/>
          </a:stretch>
        </p:blipFill>
        <p:spPr>
          <a:xfrm>
            <a:off x="493484" y="3663498"/>
            <a:ext cx="2924629" cy="277687"/>
          </a:xfrm>
          <a:prstGeom prst="rect">
            <a:avLst/>
          </a:prstGeom>
        </p:spPr>
      </p:pic>
      <p:pic>
        <p:nvPicPr>
          <p:cNvPr id="19" name="Picture 18">
            <a:extLst>
              <a:ext uri="{FF2B5EF4-FFF2-40B4-BE49-F238E27FC236}">
                <a16:creationId xmlns:a16="http://schemas.microsoft.com/office/drawing/2014/main" id="{31A64EC9-2223-BB8E-777A-3B0987051E4F}"/>
              </a:ext>
            </a:extLst>
          </p:cNvPr>
          <p:cNvPicPr>
            <a:picLocks noChangeAspect="1"/>
          </p:cNvPicPr>
          <p:nvPr/>
        </p:nvPicPr>
        <p:blipFill>
          <a:blip r:embed="rId4"/>
          <a:stretch>
            <a:fillRect/>
          </a:stretch>
        </p:blipFill>
        <p:spPr>
          <a:xfrm>
            <a:off x="682168" y="3909098"/>
            <a:ext cx="2924629" cy="277687"/>
          </a:xfrm>
          <a:prstGeom prst="rect">
            <a:avLst/>
          </a:prstGeom>
        </p:spPr>
      </p:pic>
      <p:pic>
        <p:nvPicPr>
          <p:cNvPr id="20" name="Picture 19">
            <a:extLst>
              <a:ext uri="{FF2B5EF4-FFF2-40B4-BE49-F238E27FC236}">
                <a16:creationId xmlns:a16="http://schemas.microsoft.com/office/drawing/2014/main" id="{9501AC45-F014-BB72-C3FD-A8CA1497F315}"/>
              </a:ext>
            </a:extLst>
          </p:cNvPr>
          <p:cNvPicPr>
            <a:picLocks noChangeAspect="1"/>
          </p:cNvPicPr>
          <p:nvPr/>
        </p:nvPicPr>
        <p:blipFill>
          <a:blip r:embed="rId4"/>
          <a:stretch>
            <a:fillRect/>
          </a:stretch>
        </p:blipFill>
        <p:spPr>
          <a:xfrm>
            <a:off x="4633685" y="1607894"/>
            <a:ext cx="2924629" cy="277687"/>
          </a:xfrm>
          <a:prstGeom prst="rect">
            <a:avLst/>
          </a:prstGeom>
        </p:spPr>
      </p:pic>
      <p:pic>
        <p:nvPicPr>
          <p:cNvPr id="21" name="Picture 20">
            <a:extLst>
              <a:ext uri="{FF2B5EF4-FFF2-40B4-BE49-F238E27FC236}">
                <a16:creationId xmlns:a16="http://schemas.microsoft.com/office/drawing/2014/main" id="{EF818947-8700-60D4-9FA3-9E398D450C97}"/>
              </a:ext>
            </a:extLst>
          </p:cNvPr>
          <p:cNvPicPr>
            <a:picLocks noChangeAspect="1"/>
          </p:cNvPicPr>
          <p:nvPr/>
        </p:nvPicPr>
        <p:blipFill>
          <a:blip r:embed="rId4"/>
          <a:stretch>
            <a:fillRect/>
          </a:stretch>
        </p:blipFill>
        <p:spPr>
          <a:xfrm>
            <a:off x="4633685" y="1922595"/>
            <a:ext cx="2924629" cy="277687"/>
          </a:xfrm>
          <a:prstGeom prst="rect">
            <a:avLst/>
          </a:prstGeom>
        </p:spPr>
      </p:pic>
      <p:pic>
        <p:nvPicPr>
          <p:cNvPr id="22" name="Picture 21">
            <a:extLst>
              <a:ext uri="{FF2B5EF4-FFF2-40B4-BE49-F238E27FC236}">
                <a16:creationId xmlns:a16="http://schemas.microsoft.com/office/drawing/2014/main" id="{66418300-3A2F-97CB-2747-B7FD14084477}"/>
              </a:ext>
            </a:extLst>
          </p:cNvPr>
          <p:cNvPicPr>
            <a:picLocks noChangeAspect="1"/>
          </p:cNvPicPr>
          <p:nvPr/>
        </p:nvPicPr>
        <p:blipFill>
          <a:blip r:embed="rId4"/>
          <a:stretch>
            <a:fillRect/>
          </a:stretch>
        </p:blipFill>
        <p:spPr>
          <a:xfrm>
            <a:off x="4829628" y="2161285"/>
            <a:ext cx="2924629" cy="277687"/>
          </a:xfrm>
          <a:prstGeom prst="rect">
            <a:avLst/>
          </a:prstGeom>
        </p:spPr>
      </p:pic>
      <p:pic>
        <p:nvPicPr>
          <p:cNvPr id="23" name="Picture 22">
            <a:extLst>
              <a:ext uri="{FF2B5EF4-FFF2-40B4-BE49-F238E27FC236}">
                <a16:creationId xmlns:a16="http://schemas.microsoft.com/office/drawing/2014/main" id="{CBBFDED7-638F-1725-1510-A1627B58BEC6}"/>
              </a:ext>
            </a:extLst>
          </p:cNvPr>
          <p:cNvPicPr>
            <a:picLocks noChangeAspect="1"/>
          </p:cNvPicPr>
          <p:nvPr/>
        </p:nvPicPr>
        <p:blipFill>
          <a:blip r:embed="rId4"/>
          <a:stretch>
            <a:fillRect/>
          </a:stretch>
        </p:blipFill>
        <p:spPr>
          <a:xfrm>
            <a:off x="4829627" y="2468766"/>
            <a:ext cx="2924629" cy="277687"/>
          </a:xfrm>
          <a:prstGeom prst="rect">
            <a:avLst/>
          </a:prstGeom>
        </p:spPr>
      </p:pic>
      <p:pic>
        <p:nvPicPr>
          <p:cNvPr id="24" name="Picture 23">
            <a:extLst>
              <a:ext uri="{FF2B5EF4-FFF2-40B4-BE49-F238E27FC236}">
                <a16:creationId xmlns:a16="http://schemas.microsoft.com/office/drawing/2014/main" id="{6F6DA347-5D8E-6B13-0506-A60D95F3093B}"/>
              </a:ext>
            </a:extLst>
          </p:cNvPr>
          <p:cNvPicPr>
            <a:picLocks noChangeAspect="1"/>
          </p:cNvPicPr>
          <p:nvPr/>
        </p:nvPicPr>
        <p:blipFill>
          <a:blip r:embed="rId4"/>
          <a:stretch>
            <a:fillRect/>
          </a:stretch>
        </p:blipFill>
        <p:spPr>
          <a:xfrm>
            <a:off x="4735282" y="2776247"/>
            <a:ext cx="2924629" cy="277687"/>
          </a:xfrm>
          <a:prstGeom prst="rect">
            <a:avLst/>
          </a:prstGeom>
        </p:spPr>
      </p:pic>
      <p:pic>
        <p:nvPicPr>
          <p:cNvPr id="25" name="Picture 24">
            <a:extLst>
              <a:ext uri="{FF2B5EF4-FFF2-40B4-BE49-F238E27FC236}">
                <a16:creationId xmlns:a16="http://schemas.microsoft.com/office/drawing/2014/main" id="{A0E728D5-35E2-0BBE-B40D-C792BBF2DFCA}"/>
              </a:ext>
            </a:extLst>
          </p:cNvPr>
          <p:cNvPicPr>
            <a:picLocks noChangeAspect="1"/>
          </p:cNvPicPr>
          <p:nvPr/>
        </p:nvPicPr>
        <p:blipFill>
          <a:blip r:embed="rId4"/>
          <a:stretch>
            <a:fillRect/>
          </a:stretch>
        </p:blipFill>
        <p:spPr>
          <a:xfrm>
            <a:off x="4590142" y="3023322"/>
            <a:ext cx="2924629" cy="277687"/>
          </a:xfrm>
          <a:prstGeom prst="rect">
            <a:avLst/>
          </a:prstGeom>
        </p:spPr>
      </p:pic>
      <p:pic>
        <p:nvPicPr>
          <p:cNvPr id="26" name="Picture 25">
            <a:extLst>
              <a:ext uri="{FF2B5EF4-FFF2-40B4-BE49-F238E27FC236}">
                <a16:creationId xmlns:a16="http://schemas.microsoft.com/office/drawing/2014/main" id="{A675A549-7DC8-B51A-1669-E6D2C559FF68}"/>
              </a:ext>
            </a:extLst>
          </p:cNvPr>
          <p:cNvPicPr>
            <a:picLocks noChangeAspect="1"/>
          </p:cNvPicPr>
          <p:nvPr/>
        </p:nvPicPr>
        <p:blipFill>
          <a:blip r:embed="rId4"/>
          <a:stretch>
            <a:fillRect/>
          </a:stretch>
        </p:blipFill>
        <p:spPr>
          <a:xfrm>
            <a:off x="4807852" y="3319510"/>
            <a:ext cx="2924629" cy="277687"/>
          </a:xfrm>
          <a:prstGeom prst="rect">
            <a:avLst/>
          </a:prstGeom>
        </p:spPr>
      </p:pic>
      <p:pic>
        <p:nvPicPr>
          <p:cNvPr id="27" name="Picture 26">
            <a:extLst>
              <a:ext uri="{FF2B5EF4-FFF2-40B4-BE49-F238E27FC236}">
                <a16:creationId xmlns:a16="http://schemas.microsoft.com/office/drawing/2014/main" id="{5D6FC67E-77F2-7364-714A-F658531702EC}"/>
              </a:ext>
            </a:extLst>
          </p:cNvPr>
          <p:cNvPicPr>
            <a:picLocks noChangeAspect="1"/>
          </p:cNvPicPr>
          <p:nvPr/>
        </p:nvPicPr>
        <p:blipFill>
          <a:blip r:embed="rId4"/>
          <a:stretch>
            <a:fillRect/>
          </a:stretch>
        </p:blipFill>
        <p:spPr>
          <a:xfrm>
            <a:off x="4840505" y="3630354"/>
            <a:ext cx="2924629" cy="277687"/>
          </a:xfrm>
          <a:prstGeom prst="rect">
            <a:avLst/>
          </a:prstGeom>
        </p:spPr>
      </p:pic>
      <p:pic>
        <p:nvPicPr>
          <p:cNvPr id="28" name="Picture 27">
            <a:extLst>
              <a:ext uri="{FF2B5EF4-FFF2-40B4-BE49-F238E27FC236}">
                <a16:creationId xmlns:a16="http://schemas.microsoft.com/office/drawing/2014/main" id="{306EAABC-B043-AFBA-0E02-7068EA91219C}"/>
              </a:ext>
            </a:extLst>
          </p:cNvPr>
          <p:cNvPicPr>
            <a:picLocks noChangeAspect="1"/>
          </p:cNvPicPr>
          <p:nvPr/>
        </p:nvPicPr>
        <p:blipFill>
          <a:blip r:embed="rId4"/>
          <a:stretch>
            <a:fillRect/>
          </a:stretch>
        </p:blipFill>
        <p:spPr>
          <a:xfrm>
            <a:off x="4735282" y="3952477"/>
            <a:ext cx="2924629" cy="277687"/>
          </a:xfrm>
          <a:prstGeom prst="rect">
            <a:avLst/>
          </a:prstGeom>
        </p:spPr>
      </p:pic>
      <p:pic>
        <p:nvPicPr>
          <p:cNvPr id="29" name="Picture 28">
            <a:extLst>
              <a:ext uri="{FF2B5EF4-FFF2-40B4-BE49-F238E27FC236}">
                <a16:creationId xmlns:a16="http://schemas.microsoft.com/office/drawing/2014/main" id="{720AFC38-D52A-7800-AE98-E645EC34CAD2}"/>
              </a:ext>
            </a:extLst>
          </p:cNvPr>
          <p:cNvPicPr>
            <a:picLocks noChangeAspect="1"/>
          </p:cNvPicPr>
          <p:nvPr/>
        </p:nvPicPr>
        <p:blipFill>
          <a:blip r:embed="rId4"/>
          <a:stretch>
            <a:fillRect/>
          </a:stretch>
        </p:blipFill>
        <p:spPr>
          <a:xfrm>
            <a:off x="8737600" y="1607894"/>
            <a:ext cx="2924629" cy="277687"/>
          </a:xfrm>
          <a:prstGeom prst="rect">
            <a:avLst/>
          </a:prstGeom>
        </p:spPr>
      </p:pic>
      <p:pic>
        <p:nvPicPr>
          <p:cNvPr id="30" name="Picture 29">
            <a:extLst>
              <a:ext uri="{FF2B5EF4-FFF2-40B4-BE49-F238E27FC236}">
                <a16:creationId xmlns:a16="http://schemas.microsoft.com/office/drawing/2014/main" id="{D469BCB5-2178-1C31-7BBD-EA3365E41E96}"/>
              </a:ext>
            </a:extLst>
          </p:cNvPr>
          <p:cNvPicPr>
            <a:picLocks noChangeAspect="1"/>
          </p:cNvPicPr>
          <p:nvPr/>
        </p:nvPicPr>
        <p:blipFill>
          <a:blip r:embed="rId4"/>
          <a:stretch>
            <a:fillRect/>
          </a:stretch>
        </p:blipFill>
        <p:spPr>
          <a:xfrm>
            <a:off x="8737600" y="1859550"/>
            <a:ext cx="2924629" cy="277687"/>
          </a:xfrm>
          <a:prstGeom prst="rect">
            <a:avLst/>
          </a:prstGeom>
        </p:spPr>
      </p:pic>
      <p:pic>
        <p:nvPicPr>
          <p:cNvPr id="31" name="Picture 30">
            <a:extLst>
              <a:ext uri="{FF2B5EF4-FFF2-40B4-BE49-F238E27FC236}">
                <a16:creationId xmlns:a16="http://schemas.microsoft.com/office/drawing/2014/main" id="{FD79BC92-8D6A-66CD-B450-F76B0CFB89A3}"/>
              </a:ext>
            </a:extLst>
          </p:cNvPr>
          <p:cNvPicPr>
            <a:picLocks noChangeAspect="1"/>
          </p:cNvPicPr>
          <p:nvPr/>
        </p:nvPicPr>
        <p:blipFill>
          <a:blip r:embed="rId4"/>
          <a:stretch>
            <a:fillRect/>
          </a:stretch>
        </p:blipFill>
        <p:spPr>
          <a:xfrm>
            <a:off x="8853715" y="2137237"/>
            <a:ext cx="2924629" cy="277687"/>
          </a:xfrm>
          <a:prstGeom prst="rect">
            <a:avLst/>
          </a:prstGeom>
        </p:spPr>
      </p:pic>
      <p:pic>
        <p:nvPicPr>
          <p:cNvPr id="32" name="Picture 31">
            <a:extLst>
              <a:ext uri="{FF2B5EF4-FFF2-40B4-BE49-F238E27FC236}">
                <a16:creationId xmlns:a16="http://schemas.microsoft.com/office/drawing/2014/main" id="{80D63015-5E7D-85C5-0A2C-82A07966D82E}"/>
              </a:ext>
            </a:extLst>
          </p:cNvPr>
          <p:cNvPicPr>
            <a:picLocks noChangeAspect="1"/>
          </p:cNvPicPr>
          <p:nvPr/>
        </p:nvPicPr>
        <p:blipFill>
          <a:blip r:embed="rId4"/>
          <a:stretch>
            <a:fillRect/>
          </a:stretch>
        </p:blipFill>
        <p:spPr>
          <a:xfrm>
            <a:off x="8737600" y="2468766"/>
            <a:ext cx="2924629" cy="277687"/>
          </a:xfrm>
          <a:prstGeom prst="rect">
            <a:avLst/>
          </a:prstGeom>
        </p:spPr>
      </p:pic>
      <p:pic>
        <p:nvPicPr>
          <p:cNvPr id="33" name="Picture 32">
            <a:extLst>
              <a:ext uri="{FF2B5EF4-FFF2-40B4-BE49-F238E27FC236}">
                <a16:creationId xmlns:a16="http://schemas.microsoft.com/office/drawing/2014/main" id="{2FC72EB3-FDE2-5D9D-CEAC-706457E15EBC}"/>
              </a:ext>
            </a:extLst>
          </p:cNvPr>
          <p:cNvPicPr>
            <a:picLocks noChangeAspect="1"/>
          </p:cNvPicPr>
          <p:nvPr/>
        </p:nvPicPr>
        <p:blipFill>
          <a:blip r:embed="rId4"/>
          <a:stretch>
            <a:fillRect/>
          </a:stretch>
        </p:blipFill>
        <p:spPr>
          <a:xfrm>
            <a:off x="8686804" y="2746453"/>
            <a:ext cx="2924629" cy="277687"/>
          </a:xfrm>
          <a:prstGeom prst="rect">
            <a:avLst/>
          </a:prstGeom>
        </p:spPr>
      </p:pic>
      <p:pic>
        <p:nvPicPr>
          <p:cNvPr id="34" name="Picture 33">
            <a:extLst>
              <a:ext uri="{FF2B5EF4-FFF2-40B4-BE49-F238E27FC236}">
                <a16:creationId xmlns:a16="http://schemas.microsoft.com/office/drawing/2014/main" id="{A04DA39C-F7D8-471D-329E-EDFCCE0A4F7F}"/>
              </a:ext>
            </a:extLst>
          </p:cNvPr>
          <p:cNvPicPr>
            <a:picLocks noChangeAspect="1"/>
          </p:cNvPicPr>
          <p:nvPr/>
        </p:nvPicPr>
        <p:blipFill>
          <a:blip r:embed="rId4"/>
          <a:stretch>
            <a:fillRect/>
          </a:stretch>
        </p:blipFill>
        <p:spPr>
          <a:xfrm>
            <a:off x="8585196" y="3053116"/>
            <a:ext cx="2924629" cy="277687"/>
          </a:xfrm>
          <a:prstGeom prst="rect">
            <a:avLst/>
          </a:prstGeom>
        </p:spPr>
      </p:pic>
      <p:pic>
        <p:nvPicPr>
          <p:cNvPr id="35" name="Picture 34">
            <a:extLst>
              <a:ext uri="{FF2B5EF4-FFF2-40B4-BE49-F238E27FC236}">
                <a16:creationId xmlns:a16="http://schemas.microsoft.com/office/drawing/2014/main" id="{78A97924-A0B3-0F46-AEF2-E917DEB8C1C2}"/>
              </a:ext>
            </a:extLst>
          </p:cNvPr>
          <p:cNvPicPr>
            <a:picLocks noChangeAspect="1"/>
          </p:cNvPicPr>
          <p:nvPr/>
        </p:nvPicPr>
        <p:blipFill>
          <a:blip r:embed="rId4"/>
          <a:stretch>
            <a:fillRect/>
          </a:stretch>
        </p:blipFill>
        <p:spPr>
          <a:xfrm>
            <a:off x="8657771" y="3341786"/>
            <a:ext cx="2924629" cy="277687"/>
          </a:xfrm>
          <a:prstGeom prst="rect">
            <a:avLst/>
          </a:prstGeom>
        </p:spPr>
      </p:pic>
      <p:pic>
        <p:nvPicPr>
          <p:cNvPr id="36" name="Picture 35">
            <a:extLst>
              <a:ext uri="{FF2B5EF4-FFF2-40B4-BE49-F238E27FC236}">
                <a16:creationId xmlns:a16="http://schemas.microsoft.com/office/drawing/2014/main" id="{E4B0CFFC-6B92-3BBE-70D9-47684988DB46}"/>
              </a:ext>
            </a:extLst>
          </p:cNvPr>
          <p:cNvPicPr>
            <a:picLocks noChangeAspect="1"/>
          </p:cNvPicPr>
          <p:nvPr/>
        </p:nvPicPr>
        <p:blipFill>
          <a:blip r:embed="rId4"/>
          <a:stretch>
            <a:fillRect/>
          </a:stretch>
        </p:blipFill>
        <p:spPr>
          <a:xfrm>
            <a:off x="616851" y="4510584"/>
            <a:ext cx="2924629" cy="277687"/>
          </a:xfrm>
          <a:prstGeom prst="rect">
            <a:avLst/>
          </a:prstGeom>
        </p:spPr>
      </p:pic>
      <p:pic>
        <p:nvPicPr>
          <p:cNvPr id="37" name="Picture 36">
            <a:extLst>
              <a:ext uri="{FF2B5EF4-FFF2-40B4-BE49-F238E27FC236}">
                <a16:creationId xmlns:a16="http://schemas.microsoft.com/office/drawing/2014/main" id="{B127781E-D717-FD14-4C86-583A7775CEFA}"/>
              </a:ext>
            </a:extLst>
          </p:cNvPr>
          <p:cNvPicPr>
            <a:picLocks noChangeAspect="1"/>
          </p:cNvPicPr>
          <p:nvPr/>
        </p:nvPicPr>
        <p:blipFill>
          <a:blip r:embed="rId4"/>
          <a:stretch>
            <a:fillRect/>
          </a:stretch>
        </p:blipFill>
        <p:spPr>
          <a:xfrm>
            <a:off x="1070427" y="4808178"/>
            <a:ext cx="2924629" cy="277687"/>
          </a:xfrm>
          <a:prstGeom prst="rect">
            <a:avLst/>
          </a:prstGeom>
        </p:spPr>
      </p:pic>
      <p:pic>
        <p:nvPicPr>
          <p:cNvPr id="38" name="Picture 37">
            <a:extLst>
              <a:ext uri="{FF2B5EF4-FFF2-40B4-BE49-F238E27FC236}">
                <a16:creationId xmlns:a16="http://schemas.microsoft.com/office/drawing/2014/main" id="{5C8CC113-BAFB-7590-724C-AA1DBB66DBEE}"/>
              </a:ext>
            </a:extLst>
          </p:cNvPr>
          <p:cNvPicPr>
            <a:picLocks noChangeAspect="1"/>
          </p:cNvPicPr>
          <p:nvPr/>
        </p:nvPicPr>
        <p:blipFill>
          <a:blip r:embed="rId4"/>
          <a:stretch>
            <a:fillRect/>
          </a:stretch>
        </p:blipFill>
        <p:spPr>
          <a:xfrm>
            <a:off x="957937" y="5111262"/>
            <a:ext cx="2924629" cy="277687"/>
          </a:xfrm>
          <a:prstGeom prst="rect">
            <a:avLst/>
          </a:prstGeom>
        </p:spPr>
      </p:pic>
      <p:pic>
        <p:nvPicPr>
          <p:cNvPr id="39" name="Picture 38">
            <a:extLst>
              <a:ext uri="{FF2B5EF4-FFF2-40B4-BE49-F238E27FC236}">
                <a16:creationId xmlns:a16="http://schemas.microsoft.com/office/drawing/2014/main" id="{FF6515A9-D83B-41C9-2DE9-2D7F76DA5577}"/>
              </a:ext>
            </a:extLst>
          </p:cNvPr>
          <p:cNvPicPr>
            <a:picLocks noChangeAspect="1"/>
          </p:cNvPicPr>
          <p:nvPr/>
        </p:nvPicPr>
        <p:blipFill>
          <a:blip r:embed="rId4"/>
          <a:stretch>
            <a:fillRect/>
          </a:stretch>
        </p:blipFill>
        <p:spPr>
          <a:xfrm>
            <a:off x="783770" y="5374832"/>
            <a:ext cx="2924629" cy="277687"/>
          </a:xfrm>
          <a:prstGeom prst="rect">
            <a:avLst/>
          </a:prstGeom>
        </p:spPr>
      </p:pic>
      <p:pic>
        <p:nvPicPr>
          <p:cNvPr id="40" name="Picture 39">
            <a:extLst>
              <a:ext uri="{FF2B5EF4-FFF2-40B4-BE49-F238E27FC236}">
                <a16:creationId xmlns:a16="http://schemas.microsoft.com/office/drawing/2014/main" id="{06A54897-EC99-47A5-4CF3-6BBCEBD30579}"/>
              </a:ext>
            </a:extLst>
          </p:cNvPr>
          <p:cNvPicPr>
            <a:picLocks noChangeAspect="1"/>
          </p:cNvPicPr>
          <p:nvPr/>
        </p:nvPicPr>
        <p:blipFill>
          <a:blip r:embed="rId4"/>
          <a:stretch>
            <a:fillRect/>
          </a:stretch>
        </p:blipFill>
        <p:spPr>
          <a:xfrm>
            <a:off x="957937" y="5719102"/>
            <a:ext cx="2924629" cy="277687"/>
          </a:xfrm>
          <a:prstGeom prst="rect">
            <a:avLst/>
          </a:prstGeom>
        </p:spPr>
      </p:pic>
      <p:pic>
        <p:nvPicPr>
          <p:cNvPr id="41" name="Picture 40">
            <a:extLst>
              <a:ext uri="{FF2B5EF4-FFF2-40B4-BE49-F238E27FC236}">
                <a16:creationId xmlns:a16="http://schemas.microsoft.com/office/drawing/2014/main" id="{5A2BB70B-4B9F-321F-C767-8C554C3D450F}"/>
              </a:ext>
            </a:extLst>
          </p:cNvPr>
          <p:cNvPicPr>
            <a:picLocks noChangeAspect="1"/>
          </p:cNvPicPr>
          <p:nvPr/>
        </p:nvPicPr>
        <p:blipFill>
          <a:blip r:embed="rId4"/>
          <a:stretch>
            <a:fillRect/>
          </a:stretch>
        </p:blipFill>
        <p:spPr>
          <a:xfrm>
            <a:off x="76198" y="5967690"/>
            <a:ext cx="2924629" cy="277687"/>
          </a:xfrm>
          <a:prstGeom prst="rect">
            <a:avLst/>
          </a:prstGeom>
        </p:spPr>
      </p:pic>
      <p:pic>
        <p:nvPicPr>
          <p:cNvPr id="42" name="Picture 41">
            <a:extLst>
              <a:ext uri="{FF2B5EF4-FFF2-40B4-BE49-F238E27FC236}">
                <a16:creationId xmlns:a16="http://schemas.microsoft.com/office/drawing/2014/main" id="{4967DC0F-41C1-76E2-1E4B-749470F2C780}"/>
              </a:ext>
            </a:extLst>
          </p:cNvPr>
          <p:cNvPicPr>
            <a:picLocks noChangeAspect="1"/>
          </p:cNvPicPr>
          <p:nvPr/>
        </p:nvPicPr>
        <p:blipFill>
          <a:blip r:embed="rId4"/>
          <a:stretch>
            <a:fillRect/>
          </a:stretch>
        </p:blipFill>
        <p:spPr>
          <a:xfrm>
            <a:off x="957937" y="6244973"/>
            <a:ext cx="2924629" cy="277687"/>
          </a:xfrm>
          <a:prstGeom prst="rect">
            <a:avLst/>
          </a:prstGeom>
        </p:spPr>
      </p:pic>
      <p:pic>
        <p:nvPicPr>
          <p:cNvPr id="43" name="Picture 42">
            <a:extLst>
              <a:ext uri="{FF2B5EF4-FFF2-40B4-BE49-F238E27FC236}">
                <a16:creationId xmlns:a16="http://schemas.microsoft.com/office/drawing/2014/main" id="{CB6B0825-77BF-E6B5-FB2E-029E28F50437}"/>
              </a:ext>
            </a:extLst>
          </p:cNvPr>
          <p:cNvPicPr>
            <a:picLocks noChangeAspect="1"/>
          </p:cNvPicPr>
          <p:nvPr/>
        </p:nvPicPr>
        <p:blipFill>
          <a:blip r:embed="rId4"/>
          <a:stretch>
            <a:fillRect/>
          </a:stretch>
        </p:blipFill>
        <p:spPr>
          <a:xfrm>
            <a:off x="0" y="6614057"/>
            <a:ext cx="2924629" cy="277687"/>
          </a:xfrm>
          <a:prstGeom prst="rect">
            <a:avLst/>
          </a:prstGeom>
        </p:spPr>
      </p:pic>
      <p:pic>
        <p:nvPicPr>
          <p:cNvPr id="44" name="Picture 43">
            <a:extLst>
              <a:ext uri="{FF2B5EF4-FFF2-40B4-BE49-F238E27FC236}">
                <a16:creationId xmlns:a16="http://schemas.microsoft.com/office/drawing/2014/main" id="{391B7868-9691-862A-699A-E082FE92541C}"/>
              </a:ext>
            </a:extLst>
          </p:cNvPr>
          <p:cNvPicPr>
            <a:picLocks noChangeAspect="1"/>
          </p:cNvPicPr>
          <p:nvPr/>
        </p:nvPicPr>
        <p:blipFill>
          <a:blip r:embed="rId4"/>
          <a:stretch>
            <a:fillRect/>
          </a:stretch>
        </p:blipFill>
        <p:spPr>
          <a:xfrm>
            <a:off x="4942110" y="4548407"/>
            <a:ext cx="2924629" cy="277687"/>
          </a:xfrm>
          <a:prstGeom prst="rect">
            <a:avLst/>
          </a:prstGeom>
        </p:spPr>
      </p:pic>
      <p:pic>
        <p:nvPicPr>
          <p:cNvPr id="45" name="Picture 44">
            <a:extLst>
              <a:ext uri="{FF2B5EF4-FFF2-40B4-BE49-F238E27FC236}">
                <a16:creationId xmlns:a16="http://schemas.microsoft.com/office/drawing/2014/main" id="{F050B2E9-D368-198D-EC64-DAE6C98D0FD3}"/>
              </a:ext>
            </a:extLst>
          </p:cNvPr>
          <p:cNvPicPr>
            <a:picLocks noChangeAspect="1"/>
          </p:cNvPicPr>
          <p:nvPr/>
        </p:nvPicPr>
        <p:blipFill>
          <a:blip r:embed="rId4"/>
          <a:stretch>
            <a:fillRect/>
          </a:stretch>
        </p:blipFill>
        <p:spPr>
          <a:xfrm>
            <a:off x="4942110" y="4808177"/>
            <a:ext cx="2924629" cy="277687"/>
          </a:xfrm>
          <a:prstGeom prst="rect">
            <a:avLst/>
          </a:prstGeom>
        </p:spPr>
      </p:pic>
      <p:pic>
        <p:nvPicPr>
          <p:cNvPr id="46" name="Picture 45">
            <a:extLst>
              <a:ext uri="{FF2B5EF4-FFF2-40B4-BE49-F238E27FC236}">
                <a16:creationId xmlns:a16="http://schemas.microsoft.com/office/drawing/2014/main" id="{2A083169-25A9-3BA1-0439-948567918B8F}"/>
              </a:ext>
            </a:extLst>
          </p:cNvPr>
          <p:cNvPicPr>
            <a:picLocks noChangeAspect="1"/>
          </p:cNvPicPr>
          <p:nvPr/>
        </p:nvPicPr>
        <p:blipFill>
          <a:blip r:embed="rId4"/>
          <a:stretch>
            <a:fillRect/>
          </a:stretch>
        </p:blipFill>
        <p:spPr>
          <a:xfrm>
            <a:off x="4718945" y="5099423"/>
            <a:ext cx="2924629" cy="277687"/>
          </a:xfrm>
          <a:prstGeom prst="rect">
            <a:avLst/>
          </a:prstGeom>
        </p:spPr>
      </p:pic>
      <p:pic>
        <p:nvPicPr>
          <p:cNvPr id="47" name="Picture 46">
            <a:extLst>
              <a:ext uri="{FF2B5EF4-FFF2-40B4-BE49-F238E27FC236}">
                <a16:creationId xmlns:a16="http://schemas.microsoft.com/office/drawing/2014/main" id="{4B0FB81A-09E2-C155-F89E-778829AA8FC5}"/>
              </a:ext>
            </a:extLst>
          </p:cNvPr>
          <p:cNvPicPr>
            <a:picLocks noChangeAspect="1"/>
          </p:cNvPicPr>
          <p:nvPr/>
        </p:nvPicPr>
        <p:blipFill>
          <a:blip r:embed="rId4"/>
          <a:stretch>
            <a:fillRect/>
          </a:stretch>
        </p:blipFill>
        <p:spPr>
          <a:xfrm>
            <a:off x="5112653" y="5388949"/>
            <a:ext cx="2924629" cy="277687"/>
          </a:xfrm>
          <a:prstGeom prst="rect">
            <a:avLst/>
          </a:prstGeom>
        </p:spPr>
      </p:pic>
      <p:pic>
        <p:nvPicPr>
          <p:cNvPr id="48" name="Picture 47">
            <a:extLst>
              <a:ext uri="{FF2B5EF4-FFF2-40B4-BE49-F238E27FC236}">
                <a16:creationId xmlns:a16="http://schemas.microsoft.com/office/drawing/2014/main" id="{59B523AE-6518-9501-03DF-9A4FD9B2C285}"/>
              </a:ext>
            </a:extLst>
          </p:cNvPr>
          <p:cNvPicPr>
            <a:picLocks noChangeAspect="1"/>
          </p:cNvPicPr>
          <p:nvPr/>
        </p:nvPicPr>
        <p:blipFill>
          <a:blip r:embed="rId4"/>
          <a:stretch>
            <a:fillRect/>
          </a:stretch>
        </p:blipFill>
        <p:spPr>
          <a:xfrm>
            <a:off x="5221501" y="5664541"/>
            <a:ext cx="2924629" cy="277687"/>
          </a:xfrm>
          <a:prstGeom prst="rect">
            <a:avLst/>
          </a:prstGeom>
        </p:spPr>
      </p:pic>
      <p:pic>
        <p:nvPicPr>
          <p:cNvPr id="49" name="Picture 48">
            <a:extLst>
              <a:ext uri="{FF2B5EF4-FFF2-40B4-BE49-F238E27FC236}">
                <a16:creationId xmlns:a16="http://schemas.microsoft.com/office/drawing/2014/main" id="{AFAA6658-9279-5BB3-CF7F-2C5789809075}"/>
              </a:ext>
            </a:extLst>
          </p:cNvPr>
          <p:cNvPicPr>
            <a:picLocks noChangeAspect="1"/>
          </p:cNvPicPr>
          <p:nvPr/>
        </p:nvPicPr>
        <p:blipFill>
          <a:blip r:embed="rId4"/>
          <a:stretch>
            <a:fillRect/>
          </a:stretch>
        </p:blipFill>
        <p:spPr>
          <a:xfrm>
            <a:off x="4027713" y="5996789"/>
            <a:ext cx="2924629" cy="277687"/>
          </a:xfrm>
          <a:prstGeom prst="rect">
            <a:avLst/>
          </a:prstGeom>
        </p:spPr>
      </p:pic>
      <p:pic>
        <p:nvPicPr>
          <p:cNvPr id="50" name="Picture 49">
            <a:extLst>
              <a:ext uri="{FF2B5EF4-FFF2-40B4-BE49-F238E27FC236}">
                <a16:creationId xmlns:a16="http://schemas.microsoft.com/office/drawing/2014/main" id="{1448C639-BE13-58B1-93CB-2994591CA700}"/>
              </a:ext>
            </a:extLst>
          </p:cNvPr>
          <p:cNvPicPr>
            <a:picLocks noChangeAspect="1"/>
          </p:cNvPicPr>
          <p:nvPr/>
        </p:nvPicPr>
        <p:blipFill>
          <a:blip r:embed="rId4"/>
          <a:stretch>
            <a:fillRect/>
          </a:stretch>
        </p:blipFill>
        <p:spPr>
          <a:xfrm>
            <a:off x="4807851" y="6246564"/>
            <a:ext cx="2924629" cy="277687"/>
          </a:xfrm>
          <a:prstGeom prst="rect">
            <a:avLst/>
          </a:prstGeom>
        </p:spPr>
      </p:pic>
      <p:pic>
        <p:nvPicPr>
          <p:cNvPr id="51" name="Picture 50">
            <a:extLst>
              <a:ext uri="{FF2B5EF4-FFF2-40B4-BE49-F238E27FC236}">
                <a16:creationId xmlns:a16="http://schemas.microsoft.com/office/drawing/2014/main" id="{3149B3CD-BCE0-CAD0-438D-0A57B598D0FE}"/>
              </a:ext>
            </a:extLst>
          </p:cNvPr>
          <p:cNvPicPr>
            <a:picLocks noChangeAspect="1"/>
          </p:cNvPicPr>
          <p:nvPr/>
        </p:nvPicPr>
        <p:blipFill>
          <a:blip r:embed="rId4"/>
          <a:stretch>
            <a:fillRect/>
          </a:stretch>
        </p:blipFill>
        <p:spPr>
          <a:xfrm>
            <a:off x="5203371" y="6561907"/>
            <a:ext cx="2924629" cy="277687"/>
          </a:xfrm>
          <a:prstGeom prst="rect">
            <a:avLst/>
          </a:prstGeom>
        </p:spPr>
      </p:pic>
      <p:pic>
        <p:nvPicPr>
          <p:cNvPr id="52" name="Picture 51">
            <a:extLst>
              <a:ext uri="{FF2B5EF4-FFF2-40B4-BE49-F238E27FC236}">
                <a16:creationId xmlns:a16="http://schemas.microsoft.com/office/drawing/2014/main" id="{C29509CB-3E1F-136E-2C05-5DAF75259733}"/>
              </a:ext>
            </a:extLst>
          </p:cNvPr>
          <p:cNvPicPr>
            <a:picLocks noChangeAspect="1"/>
          </p:cNvPicPr>
          <p:nvPr/>
        </p:nvPicPr>
        <p:blipFill>
          <a:blip r:embed="rId4"/>
          <a:stretch>
            <a:fillRect/>
          </a:stretch>
        </p:blipFill>
        <p:spPr>
          <a:xfrm>
            <a:off x="8037282" y="4470528"/>
            <a:ext cx="2924629" cy="277687"/>
          </a:xfrm>
          <a:prstGeom prst="rect">
            <a:avLst/>
          </a:prstGeom>
        </p:spPr>
      </p:pic>
      <p:pic>
        <p:nvPicPr>
          <p:cNvPr id="53" name="Picture 52">
            <a:extLst>
              <a:ext uri="{FF2B5EF4-FFF2-40B4-BE49-F238E27FC236}">
                <a16:creationId xmlns:a16="http://schemas.microsoft.com/office/drawing/2014/main" id="{5E586BDA-9C03-9D4E-124F-15231ADC4E45}"/>
              </a:ext>
            </a:extLst>
          </p:cNvPr>
          <p:cNvPicPr>
            <a:picLocks noChangeAspect="1"/>
          </p:cNvPicPr>
          <p:nvPr/>
        </p:nvPicPr>
        <p:blipFill>
          <a:blip r:embed="rId4"/>
          <a:stretch>
            <a:fillRect/>
          </a:stretch>
        </p:blipFill>
        <p:spPr>
          <a:xfrm>
            <a:off x="8922652" y="4781667"/>
            <a:ext cx="2924629" cy="277687"/>
          </a:xfrm>
          <a:prstGeom prst="rect">
            <a:avLst/>
          </a:prstGeom>
        </p:spPr>
      </p:pic>
      <p:pic>
        <p:nvPicPr>
          <p:cNvPr id="54" name="Picture 53">
            <a:extLst>
              <a:ext uri="{FF2B5EF4-FFF2-40B4-BE49-F238E27FC236}">
                <a16:creationId xmlns:a16="http://schemas.microsoft.com/office/drawing/2014/main" id="{3EC56B7F-215D-D008-947B-0DA6A04EDA1C}"/>
              </a:ext>
            </a:extLst>
          </p:cNvPr>
          <p:cNvPicPr>
            <a:picLocks noChangeAspect="1"/>
          </p:cNvPicPr>
          <p:nvPr/>
        </p:nvPicPr>
        <p:blipFill>
          <a:blip r:embed="rId4"/>
          <a:stretch>
            <a:fillRect/>
          </a:stretch>
        </p:blipFill>
        <p:spPr>
          <a:xfrm>
            <a:off x="8657771" y="5119703"/>
            <a:ext cx="2924629" cy="277687"/>
          </a:xfrm>
          <a:prstGeom prst="rect">
            <a:avLst/>
          </a:prstGeom>
        </p:spPr>
      </p:pic>
      <p:pic>
        <p:nvPicPr>
          <p:cNvPr id="55" name="Picture 54">
            <a:extLst>
              <a:ext uri="{FF2B5EF4-FFF2-40B4-BE49-F238E27FC236}">
                <a16:creationId xmlns:a16="http://schemas.microsoft.com/office/drawing/2014/main" id="{72E959AD-1272-5575-51D8-7FB5EE6B6339}"/>
              </a:ext>
            </a:extLst>
          </p:cNvPr>
          <p:cNvPicPr>
            <a:picLocks noChangeAspect="1"/>
          </p:cNvPicPr>
          <p:nvPr/>
        </p:nvPicPr>
        <p:blipFill>
          <a:blip r:embed="rId4"/>
          <a:stretch>
            <a:fillRect/>
          </a:stretch>
        </p:blipFill>
        <p:spPr>
          <a:xfrm>
            <a:off x="8844633" y="5366701"/>
            <a:ext cx="2924629" cy="277687"/>
          </a:xfrm>
          <a:prstGeom prst="rect">
            <a:avLst/>
          </a:prstGeom>
        </p:spPr>
      </p:pic>
      <p:pic>
        <p:nvPicPr>
          <p:cNvPr id="56" name="Picture 55">
            <a:extLst>
              <a:ext uri="{FF2B5EF4-FFF2-40B4-BE49-F238E27FC236}">
                <a16:creationId xmlns:a16="http://schemas.microsoft.com/office/drawing/2014/main" id="{5A269FC6-1E7A-6645-310D-9BD3802CEA7C}"/>
              </a:ext>
            </a:extLst>
          </p:cNvPr>
          <p:cNvPicPr>
            <a:picLocks noChangeAspect="1"/>
          </p:cNvPicPr>
          <p:nvPr/>
        </p:nvPicPr>
        <p:blipFill>
          <a:blip r:embed="rId4"/>
          <a:stretch>
            <a:fillRect/>
          </a:stretch>
        </p:blipFill>
        <p:spPr>
          <a:xfrm>
            <a:off x="9031502" y="5664541"/>
            <a:ext cx="2924629" cy="277687"/>
          </a:xfrm>
          <a:prstGeom prst="rect">
            <a:avLst/>
          </a:prstGeom>
        </p:spPr>
      </p:pic>
      <p:pic>
        <p:nvPicPr>
          <p:cNvPr id="57" name="Picture 56">
            <a:extLst>
              <a:ext uri="{FF2B5EF4-FFF2-40B4-BE49-F238E27FC236}">
                <a16:creationId xmlns:a16="http://schemas.microsoft.com/office/drawing/2014/main" id="{C1AC0EB5-EF09-2291-8E7E-14E0A51B9538}"/>
              </a:ext>
            </a:extLst>
          </p:cNvPr>
          <p:cNvPicPr>
            <a:picLocks noChangeAspect="1"/>
          </p:cNvPicPr>
          <p:nvPr/>
        </p:nvPicPr>
        <p:blipFill>
          <a:blip r:embed="rId4"/>
          <a:stretch>
            <a:fillRect/>
          </a:stretch>
        </p:blipFill>
        <p:spPr>
          <a:xfrm>
            <a:off x="8697685" y="5932162"/>
            <a:ext cx="2924629" cy="277687"/>
          </a:xfrm>
          <a:prstGeom prst="rect">
            <a:avLst/>
          </a:prstGeom>
        </p:spPr>
      </p:pic>
      <p:pic>
        <p:nvPicPr>
          <p:cNvPr id="9" name="Picture 8">
            <a:hlinkClick r:id="rId5" action="ppaction://hlinksldjump"/>
            <a:extLst>
              <a:ext uri="{FF2B5EF4-FFF2-40B4-BE49-F238E27FC236}">
                <a16:creationId xmlns:a16="http://schemas.microsoft.com/office/drawing/2014/main" id="{EDD5D33F-5E50-3264-BEB4-F6855C58B1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141981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3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3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3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3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3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4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4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4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4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4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4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4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4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4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nodeType="clickEffect">
                                  <p:stCondLst>
                                    <p:cond delay="0"/>
                                  </p:stCondLst>
                                  <p:childTnLst>
                                    <p:set>
                                      <p:cBhvr>
                                        <p:cTn id="162" dur="1" fill="hold">
                                          <p:stCondLst>
                                            <p:cond delay="0"/>
                                          </p:stCondLst>
                                        </p:cTn>
                                        <p:tgtEl>
                                          <p:spTgt spid="5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nodeType="clickEffect">
                                  <p:stCondLst>
                                    <p:cond delay="0"/>
                                  </p:stCondLst>
                                  <p:childTnLst>
                                    <p:set>
                                      <p:cBhvr>
                                        <p:cTn id="170" dur="1" fill="hold">
                                          <p:stCondLst>
                                            <p:cond delay="0"/>
                                          </p:stCondLst>
                                        </p:cTn>
                                        <p:tgtEl>
                                          <p:spTgt spid="52"/>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53"/>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54"/>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nodeType="clickEffect">
                                  <p:stCondLst>
                                    <p:cond delay="0"/>
                                  </p:stCondLst>
                                  <p:childTnLst>
                                    <p:set>
                                      <p:cBhvr>
                                        <p:cTn id="182" dur="1" fill="hold">
                                          <p:stCondLst>
                                            <p:cond delay="0"/>
                                          </p:stCondLst>
                                        </p:cTn>
                                        <p:tgtEl>
                                          <p:spTgt spid="55"/>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nodeType="clickEffect">
                                  <p:stCondLst>
                                    <p:cond delay="0"/>
                                  </p:stCondLst>
                                  <p:childTnLst>
                                    <p:set>
                                      <p:cBhvr>
                                        <p:cTn id="186" dur="1" fill="hold">
                                          <p:stCondLst>
                                            <p:cond delay="0"/>
                                          </p:stCondLst>
                                        </p:cTn>
                                        <p:tgtEl>
                                          <p:spTgt spid="56"/>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FCE07-FC69-1236-342D-21BEBEB8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786AD-BBA5-4C83-D6CB-835C82CE865E}"/>
              </a:ext>
            </a:extLst>
          </p:cNvPr>
          <p:cNvSpPr>
            <a:spLocks noGrp="1"/>
          </p:cNvSpPr>
          <p:nvPr>
            <p:ph type="title"/>
          </p:nvPr>
        </p:nvSpPr>
        <p:spPr>
          <a:xfrm>
            <a:off x="2532742" y="562770"/>
            <a:ext cx="8839200" cy="868362"/>
          </a:xfrm>
        </p:spPr>
        <p:txBody>
          <a:bodyPr/>
          <a:lstStyle/>
          <a:p>
            <a:r>
              <a:rPr lang="en-AU" dirty="0"/>
              <a:t>Learning Checkpoint 1</a:t>
            </a:r>
          </a:p>
        </p:txBody>
      </p:sp>
      <p:sp>
        <p:nvSpPr>
          <p:cNvPr id="3" name="Content Placeholder 2">
            <a:extLst>
              <a:ext uri="{FF2B5EF4-FFF2-40B4-BE49-F238E27FC236}">
                <a16:creationId xmlns:a16="http://schemas.microsoft.com/office/drawing/2014/main" id="{6633064A-29FC-3E0B-6737-59719EF10BDD}"/>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7. Explain the function of the combining vowel in a medical term.</a:t>
            </a:r>
          </a:p>
          <a:p>
            <a:pPr marL="0" indent="0">
              <a:buNone/>
            </a:pPr>
            <a:r>
              <a:rPr lang="en-US" sz="1600" dirty="0">
                <a:solidFill>
                  <a:schemeClr val="tx2"/>
                </a:solidFill>
              </a:rPr>
              <a:t>The combining vowels (a, e, </a:t>
            </a:r>
            <a:r>
              <a:rPr lang="en-US" sz="1600" dirty="0" err="1">
                <a:solidFill>
                  <a:schemeClr val="tx2"/>
                </a:solidFill>
              </a:rPr>
              <a:t>i</a:t>
            </a:r>
            <a:r>
              <a:rPr lang="en-US" sz="1600" dirty="0">
                <a:solidFill>
                  <a:schemeClr val="tx2"/>
                </a:solidFill>
              </a:rPr>
              <a:t>, o and u) are used to join various elements of medical terms together.</a:t>
            </a:r>
          </a:p>
          <a:p>
            <a:pPr marL="0" indent="0">
              <a:buNone/>
            </a:pPr>
            <a:r>
              <a:rPr lang="en-US" sz="1600" dirty="0">
                <a:solidFill>
                  <a:srgbClr val="C00000"/>
                </a:solidFill>
              </a:rPr>
              <a:t>8. Explain the main function of the combining form.</a:t>
            </a:r>
          </a:p>
          <a:p>
            <a:pPr marL="0" indent="0">
              <a:buNone/>
            </a:pPr>
            <a:r>
              <a:rPr lang="en-US" sz="1600" dirty="0">
                <a:solidFill>
                  <a:schemeClr val="tx2"/>
                </a:solidFill>
              </a:rPr>
              <a:t>The combining vowels make the word easier to analyse and to pronounce. A combining vowel acts like a plus sign in mathematics. It is usually seen when two word roots are joined together or when a suffix starting with a consonant is added to a word root.</a:t>
            </a:r>
          </a:p>
          <a:p>
            <a:pPr marL="0" indent="0">
              <a:buNone/>
            </a:pPr>
            <a:r>
              <a:rPr lang="en-US" sz="1600" dirty="0">
                <a:solidFill>
                  <a:srgbClr val="C00000"/>
                </a:solidFill>
              </a:rPr>
              <a:t>9. Provide five examples of a medical term that contains a vowel.</a:t>
            </a:r>
          </a:p>
          <a:p>
            <a:pPr marL="0" indent="0">
              <a:buNone/>
            </a:pPr>
            <a:r>
              <a:rPr lang="en-US" sz="1600" dirty="0">
                <a:solidFill>
                  <a:schemeClr val="tx2"/>
                </a:solidFill>
              </a:rPr>
              <a:t>Gastro, entero, cardio, rhino and dermato.</a:t>
            </a:r>
          </a:p>
          <a:p>
            <a:pPr marL="0" indent="0">
              <a:buNone/>
            </a:pPr>
            <a:r>
              <a:rPr lang="en-US" sz="1600" dirty="0">
                <a:solidFill>
                  <a:srgbClr val="C00000"/>
                </a:solidFill>
              </a:rPr>
              <a:t>10. Provide five examples of a medical term in its combined form.</a:t>
            </a:r>
          </a:p>
          <a:p>
            <a:pPr marL="0" indent="0">
              <a:buNone/>
            </a:pPr>
            <a:r>
              <a:rPr lang="en-US" sz="1600" dirty="0">
                <a:solidFill>
                  <a:schemeClr val="tx2"/>
                </a:solidFill>
              </a:rPr>
              <a:t>Gastrology, Abdominoplasty, cardiogram, Rhinoplasty and Gastroenteritis.</a:t>
            </a:r>
          </a:p>
          <a:p>
            <a:pPr marL="0" indent="0">
              <a:buNone/>
            </a:pPr>
            <a:r>
              <a:rPr lang="en-US" sz="1600" dirty="0">
                <a:solidFill>
                  <a:srgbClr val="C00000"/>
                </a:solidFill>
              </a:rPr>
              <a:t>11. Explain an ‘acronym’ and an ‘abbreviation’. How are these used in medical terminology?</a:t>
            </a:r>
          </a:p>
          <a:p>
            <a:pPr marL="0" indent="0">
              <a:buNone/>
            </a:pPr>
            <a:r>
              <a:rPr lang="en-US" sz="1600" dirty="0">
                <a:solidFill>
                  <a:schemeClr val="tx2"/>
                </a:solidFill>
              </a:rPr>
              <a:t>An acronym is a word that is formed by the first letters or syllables of other words. Most acronyms are expressed in uppercase letters. There are many acronyms in medical terminology and they are used to make a word or phrase shorter, quicker and easier to pronounce. It is important to know the context in which they are used, because many are identical or sound similar, but have quite different meanings. Abbreviations are commonly used in medical terminology to shorten words and phrases.</a:t>
            </a:r>
          </a:p>
        </p:txBody>
      </p:sp>
      <p:sp>
        <p:nvSpPr>
          <p:cNvPr id="4" name="Slide Number Placeholder 3">
            <a:extLst>
              <a:ext uri="{FF2B5EF4-FFF2-40B4-BE49-F238E27FC236}">
                <a16:creationId xmlns:a16="http://schemas.microsoft.com/office/drawing/2014/main" id="{704F0C37-0B09-A2A7-51E6-406DC58F1D24}"/>
              </a:ext>
            </a:extLst>
          </p:cNvPr>
          <p:cNvSpPr>
            <a:spLocks noGrp="1"/>
          </p:cNvSpPr>
          <p:nvPr>
            <p:ph type="sldNum" sz="quarter" idx="10"/>
          </p:nvPr>
        </p:nvSpPr>
        <p:spPr/>
        <p:txBody>
          <a:bodyPr/>
          <a:lstStyle/>
          <a:p>
            <a:fld id="{64EB2DB3-A5DC-4BC2-A05A-23509E293FB0}" type="slidenum">
              <a:rPr lang="en-US" altLang="en-US" smtClean="0"/>
              <a:pPr/>
              <a:t>55</a:t>
            </a:fld>
            <a:endParaRPr lang="en-US" altLang="en-US"/>
          </a:p>
        </p:txBody>
      </p:sp>
      <p:pic>
        <p:nvPicPr>
          <p:cNvPr id="5" name="Picture 4">
            <a:extLst>
              <a:ext uri="{FF2B5EF4-FFF2-40B4-BE49-F238E27FC236}">
                <a16:creationId xmlns:a16="http://schemas.microsoft.com/office/drawing/2014/main" id="{DCDDDE8F-8F1C-839A-AD64-0BF3084E98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6AF39CA5-628B-BD86-8C65-97DAD6C6F3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16890"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D315B3-CD2E-96F3-D710-055502637021}"/>
              </a:ext>
            </a:extLst>
          </p:cNvPr>
          <p:cNvPicPr>
            <a:picLocks noChangeAspect="1"/>
          </p:cNvPicPr>
          <p:nvPr/>
        </p:nvPicPr>
        <p:blipFill>
          <a:blip r:embed="rId4"/>
          <a:stretch>
            <a:fillRect/>
          </a:stretch>
        </p:blipFill>
        <p:spPr>
          <a:xfrm>
            <a:off x="0" y="2017662"/>
            <a:ext cx="12192000" cy="348585"/>
          </a:xfrm>
          <a:prstGeom prst="rect">
            <a:avLst/>
          </a:prstGeom>
        </p:spPr>
      </p:pic>
      <p:pic>
        <p:nvPicPr>
          <p:cNvPr id="8" name="Picture 7">
            <a:extLst>
              <a:ext uri="{FF2B5EF4-FFF2-40B4-BE49-F238E27FC236}">
                <a16:creationId xmlns:a16="http://schemas.microsoft.com/office/drawing/2014/main" id="{B0307E43-6976-8D79-6FD6-2742A1C4C21C}"/>
              </a:ext>
            </a:extLst>
          </p:cNvPr>
          <p:cNvPicPr>
            <a:picLocks noChangeAspect="1"/>
          </p:cNvPicPr>
          <p:nvPr/>
        </p:nvPicPr>
        <p:blipFill>
          <a:blip r:embed="rId4"/>
          <a:stretch>
            <a:fillRect/>
          </a:stretch>
        </p:blipFill>
        <p:spPr>
          <a:xfrm>
            <a:off x="0" y="2665270"/>
            <a:ext cx="12192000" cy="484330"/>
          </a:xfrm>
          <a:prstGeom prst="rect">
            <a:avLst/>
          </a:prstGeom>
        </p:spPr>
      </p:pic>
      <p:pic>
        <p:nvPicPr>
          <p:cNvPr id="10" name="Picture 9">
            <a:extLst>
              <a:ext uri="{FF2B5EF4-FFF2-40B4-BE49-F238E27FC236}">
                <a16:creationId xmlns:a16="http://schemas.microsoft.com/office/drawing/2014/main" id="{4371280C-68C6-DB22-0D09-FCFCBFC59279}"/>
              </a:ext>
            </a:extLst>
          </p:cNvPr>
          <p:cNvPicPr>
            <a:picLocks noChangeAspect="1"/>
          </p:cNvPicPr>
          <p:nvPr/>
        </p:nvPicPr>
        <p:blipFill>
          <a:blip r:embed="rId4"/>
          <a:stretch>
            <a:fillRect/>
          </a:stretch>
        </p:blipFill>
        <p:spPr>
          <a:xfrm>
            <a:off x="0" y="3427637"/>
            <a:ext cx="12192000" cy="348585"/>
          </a:xfrm>
          <a:prstGeom prst="rect">
            <a:avLst/>
          </a:prstGeom>
        </p:spPr>
      </p:pic>
      <p:pic>
        <p:nvPicPr>
          <p:cNvPr id="11" name="Picture 10">
            <a:extLst>
              <a:ext uri="{FF2B5EF4-FFF2-40B4-BE49-F238E27FC236}">
                <a16:creationId xmlns:a16="http://schemas.microsoft.com/office/drawing/2014/main" id="{1C0B9785-4BE1-772A-47EB-28E795708AD0}"/>
              </a:ext>
            </a:extLst>
          </p:cNvPr>
          <p:cNvPicPr>
            <a:picLocks noChangeAspect="1"/>
          </p:cNvPicPr>
          <p:nvPr/>
        </p:nvPicPr>
        <p:blipFill>
          <a:blip r:embed="rId4"/>
          <a:stretch>
            <a:fillRect/>
          </a:stretch>
        </p:blipFill>
        <p:spPr>
          <a:xfrm>
            <a:off x="0" y="4023815"/>
            <a:ext cx="12192000" cy="348585"/>
          </a:xfrm>
          <a:prstGeom prst="rect">
            <a:avLst/>
          </a:prstGeom>
        </p:spPr>
      </p:pic>
      <p:pic>
        <p:nvPicPr>
          <p:cNvPr id="12" name="Picture 11">
            <a:extLst>
              <a:ext uri="{FF2B5EF4-FFF2-40B4-BE49-F238E27FC236}">
                <a16:creationId xmlns:a16="http://schemas.microsoft.com/office/drawing/2014/main" id="{C1F552B8-C9CC-2440-C13C-679CD7DCA814}"/>
              </a:ext>
            </a:extLst>
          </p:cNvPr>
          <p:cNvPicPr>
            <a:picLocks noChangeAspect="1"/>
          </p:cNvPicPr>
          <p:nvPr/>
        </p:nvPicPr>
        <p:blipFill>
          <a:blip r:embed="rId4"/>
          <a:stretch>
            <a:fillRect/>
          </a:stretch>
        </p:blipFill>
        <p:spPr>
          <a:xfrm>
            <a:off x="0" y="4649021"/>
            <a:ext cx="12192000" cy="1026065"/>
          </a:xfrm>
          <a:prstGeom prst="rect">
            <a:avLst/>
          </a:prstGeom>
        </p:spPr>
      </p:pic>
      <p:pic>
        <p:nvPicPr>
          <p:cNvPr id="9" name="Picture 8">
            <a:hlinkClick r:id="rId5" action="ppaction://hlinksldjump"/>
            <a:extLst>
              <a:ext uri="{FF2B5EF4-FFF2-40B4-BE49-F238E27FC236}">
                <a16:creationId xmlns:a16="http://schemas.microsoft.com/office/drawing/2014/main" id="{DA1271A2-DFE1-9EED-55D4-9B675E2246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784027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EA956-C4EE-1B3C-2B4F-D1663289D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980A7-4D0F-D503-293A-2572154A7C28}"/>
              </a:ext>
            </a:extLst>
          </p:cNvPr>
          <p:cNvSpPr>
            <a:spLocks noGrp="1"/>
          </p:cNvSpPr>
          <p:nvPr>
            <p:ph type="title"/>
          </p:nvPr>
        </p:nvSpPr>
        <p:spPr>
          <a:xfrm>
            <a:off x="2532742" y="562770"/>
            <a:ext cx="8839200" cy="868362"/>
          </a:xfrm>
        </p:spPr>
        <p:txBody>
          <a:bodyPr/>
          <a:lstStyle/>
          <a:p>
            <a:r>
              <a:rPr lang="en-AU" dirty="0"/>
              <a:t>Learning Checkpoint 1</a:t>
            </a:r>
          </a:p>
        </p:txBody>
      </p:sp>
      <p:sp>
        <p:nvSpPr>
          <p:cNvPr id="3" name="Content Placeholder 2">
            <a:extLst>
              <a:ext uri="{FF2B5EF4-FFF2-40B4-BE49-F238E27FC236}">
                <a16:creationId xmlns:a16="http://schemas.microsoft.com/office/drawing/2014/main" id="{D9EF1079-9DF0-9181-B645-2479D8B640CE}"/>
              </a:ext>
            </a:extLst>
          </p:cNvPr>
          <p:cNvSpPr>
            <a:spLocks noGrp="1"/>
          </p:cNvSpPr>
          <p:nvPr>
            <p:ph idx="1"/>
          </p:nvPr>
        </p:nvSpPr>
        <p:spPr>
          <a:xfrm>
            <a:off x="0" y="1707753"/>
            <a:ext cx="12192000" cy="411333"/>
          </a:xfrm>
        </p:spPr>
        <p:txBody>
          <a:bodyPr/>
          <a:lstStyle/>
          <a:p>
            <a:pPr marL="0" indent="0">
              <a:buNone/>
            </a:pPr>
            <a:r>
              <a:rPr lang="en-US" sz="1600" dirty="0">
                <a:solidFill>
                  <a:srgbClr val="C00000"/>
                </a:solidFill>
              </a:rPr>
              <a:t>12. Identify the meaning for each of the abbreviations:</a:t>
            </a:r>
            <a:endParaRPr lang="en-AU" sz="1600" dirty="0">
              <a:solidFill>
                <a:srgbClr val="C00000"/>
              </a:solidFill>
            </a:endParaRPr>
          </a:p>
        </p:txBody>
      </p:sp>
      <p:sp>
        <p:nvSpPr>
          <p:cNvPr id="4" name="Slide Number Placeholder 3">
            <a:extLst>
              <a:ext uri="{FF2B5EF4-FFF2-40B4-BE49-F238E27FC236}">
                <a16:creationId xmlns:a16="http://schemas.microsoft.com/office/drawing/2014/main" id="{A299F783-3B05-F486-3FDE-460D1C63A786}"/>
              </a:ext>
            </a:extLst>
          </p:cNvPr>
          <p:cNvSpPr>
            <a:spLocks noGrp="1"/>
          </p:cNvSpPr>
          <p:nvPr>
            <p:ph type="sldNum" sz="quarter" idx="10"/>
          </p:nvPr>
        </p:nvSpPr>
        <p:spPr/>
        <p:txBody>
          <a:bodyPr/>
          <a:lstStyle/>
          <a:p>
            <a:fld id="{64EB2DB3-A5DC-4BC2-A05A-23509E293FB0}" type="slidenum">
              <a:rPr lang="en-US" altLang="en-US" smtClean="0"/>
              <a:pPr/>
              <a:t>56</a:t>
            </a:fld>
            <a:endParaRPr lang="en-US" altLang="en-US"/>
          </a:p>
        </p:txBody>
      </p:sp>
      <p:pic>
        <p:nvPicPr>
          <p:cNvPr id="5" name="Picture 4">
            <a:extLst>
              <a:ext uri="{FF2B5EF4-FFF2-40B4-BE49-F238E27FC236}">
                <a16:creationId xmlns:a16="http://schemas.microsoft.com/office/drawing/2014/main" id="{85A6B12D-C6F2-3CD7-DB07-4C88386978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871B4197-8A84-7CE6-28A6-A61343A3E5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922C379-05EE-6C91-3552-5F14DC889B20}"/>
              </a:ext>
            </a:extLst>
          </p:cNvPr>
          <p:cNvSpPr txBox="1">
            <a:spLocks/>
          </p:cNvSpPr>
          <p:nvPr/>
        </p:nvSpPr>
        <p:spPr bwMode="auto">
          <a:xfrm>
            <a:off x="0" y="2049944"/>
            <a:ext cx="12192000" cy="442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chemeClr val="tx2"/>
                </a:solidFill>
              </a:rPr>
              <a:t>• </a:t>
            </a:r>
            <a:r>
              <a:rPr lang="en-US" sz="1600" kern="0" dirty="0">
                <a:solidFill>
                  <a:srgbClr val="C00000"/>
                </a:solidFill>
              </a:rPr>
              <a:t>HRT</a:t>
            </a:r>
            <a:r>
              <a:rPr lang="en-US" sz="1600" kern="0" dirty="0">
                <a:solidFill>
                  <a:schemeClr val="tx2"/>
                </a:solidFill>
              </a:rPr>
              <a:t> = hormone replacement therapy </a:t>
            </a:r>
          </a:p>
          <a:p>
            <a:pPr marL="0" indent="0">
              <a:buFontTx/>
              <a:buNone/>
            </a:pPr>
            <a:r>
              <a:rPr lang="en-US" sz="1600" kern="0" dirty="0">
                <a:solidFill>
                  <a:schemeClr val="tx2"/>
                </a:solidFill>
              </a:rPr>
              <a:t>• </a:t>
            </a:r>
            <a:r>
              <a:rPr lang="en-US" sz="1600" kern="0" dirty="0">
                <a:solidFill>
                  <a:srgbClr val="C00000"/>
                </a:solidFill>
              </a:rPr>
              <a:t>CC</a:t>
            </a:r>
            <a:r>
              <a:rPr lang="en-US" sz="1600" kern="0" dirty="0">
                <a:solidFill>
                  <a:schemeClr val="tx2"/>
                </a:solidFill>
              </a:rPr>
              <a:t> = chief complaint </a:t>
            </a:r>
          </a:p>
          <a:p>
            <a:pPr marL="0" indent="0">
              <a:buFontTx/>
              <a:buNone/>
            </a:pPr>
            <a:r>
              <a:rPr lang="en-US" sz="1600" kern="0" dirty="0">
                <a:solidFill>
                  <a:schemeClr val="tx2"/>
                </a:solidFill>
              </a:rPr>
              <a:t>• </a:t>
            </a:r>
            <a:r>
              <a:rPr lang="en-US" sz="1600" kern="0" dirty="0">
                <a:solidFill>
                  <a:srgbClr val="C00000"/>
                </a:solidFill>
              </a:rPr>
              <a:t>ECG</a:t>
            </a:r>
            <a:r>
              <a:rPr lang="en-US" sz="1600" kern="0" dirty="0">
                <a:solidFill>
                  <a:schemeClr val="tx2"/>
                </a:solidFill>
              </a:rPr>
              <a:t> = electrocardiograph </a:t>
            </a:r>
          </a:p>
          <a:p>
            <a:pPr marL="0" indent="0">
              <a:buFontTx/>
              <a:buNone/>
            </a:pPr>
            <a:r>
              <a:rPr lang="en-US" sz="1600" kern="0" dirty="0">
                <a:solidFill>
                  <a:schemeClr val="tx2"/>
                </a:solidFill>
              </a:rPr>
              <a:t>• </a:t>
            </a:r>
            <a:r>
              <a:rPr lang="en-US" sz="1600" kern="0" dirty="0">
                <a:solidFill>
                  <a:srgbClr val="C00000"/>
                </a:solidFill>
              </a:rPr>
              <a:t>Rx</a:t>
            </a:r>
            <a:r>
              <a:rPr lang="en-US" sz="1600" kern="0" dirty="0">
                <a:solidFill>
                  <a:schemeClr val="tx2"/>
                </a:solidFill>
              </a:rPr>
              <a:t> = treatment </a:t>
            </a:r>
          </a:p>
          <a:p>
            <a:pPr marL="0" indent="0">
              <a:buFontTx/>
              <a:buNone/>
            </a:pPr>
            <a:r>
              <a:rPr lang="en-US" sz="1600" kern="0" dirty="0">
                <a:solidFill>
                  <a:schemeClr val="tx2"/>
                </a:solidFill>
              </a:rPr>
              <a:t>• </a:t>
            </a:r>
            <a:r>
              <a:rPr lang="en-US" sz="1600" kern="0" dirty="0">
                <a:solidFill>
                  <a:srgbClr val="C00000"/>
                </a:solidFill>
              </a:rPr>
              <a:t>SC</a:t>
            </a:r>
            <a:r>
              <a:rPr lang="en-US" sz="1600" kern="0" dirty="0">
                <a:solidFill>
                  <a:schemeClr val="tx2"/>
                </a:solidFill>
              </a:rPr>
              <a:t> = subcutaneous </a:t>
            </a:r>
          </a:p>
          <a:p>
            <a:pPr marL="0" indent="0">
              <a:buFontTx/>
              <a:buNone/>
            </a:pPr>
            <a:r>
              <a:rPr lang="en-US" sz="1600" kern="0" dirty="0">
                <a:solidFill>
                  <a:schemeClr val="tx2"/>
                </a:solidFill>
              </a:rPr>
              <a:t>•</a:t>
            </a:r>
            <a:r>
              <a:rPr lang="en-US" sz="1600" kern="0" dirty="0">
                <a:solidFill>
                  <a:srgbClr val="C00000"/>
                </a:solidFill>
              </a:rPr>
              <a:t> BMI </a:t>
            </a:r>
            <a:r>
              <a:rPr lang="en-US" sz="1600" kern="0" dirty="0">
                <a:solidFill>
                  <a:schemeClr val="tx2"/>
                </a:solidFill>
              </a:rPr>
              <a:t>= body mass index</a:t>
            </a:r>
          </a:p>
          <a:p>
            <a:pPr marL="0" indent="0">
              <a:buFontTx/>
              <a:buNone/>
            </a:pPr>
            <a:r>
              <a:rPr lang="en-US" sz="1600" kern="0" dirty="0">
                <a:solidFill>
                  <a:schemeClr val="tx2"/>
                </a:solidFill>
              </a:rPr>
              <a:t>• </a:t>
            </a:r>
            <a:r>
              <a:rPr lang="en-US" sz="1600" kern="0" dirty="0">
                <a:solidFill>
                  <a:srgbClr val="C00000"/>
                </a:solidFill>
              </a:rPr>
              <a:t>c/o </a:t>
            </a:r>
            <a:r>
              <a:rPr lang="en-US" sz="1600" kern="0" dirty="0">
                <a:solidFill>
                  <a:schemeClr val="tx2"/>
                </a:solidFill>
              </a:rPr>
              <a:t>= complains of</a:t>
            </a:r>
          </a:p>
          <a:p>
            <a:pPr marL="0" indent="0">
              <a:buFontTx/>
              <a:buNone/>
            </a:pPr>
            <a:r>
              <a:rPr lang="en-US" sz="1600" kern="0" dirty="0">
                <a:solidFill>
                  <a:schemeClr val="tx2"/>
                </a:solidFill>
              </a:rPr>
              <a:t>• </a:t>
            </a:r>
            <a:r>
              <a:rPr lang="en-US" sz="1600" kern="0" dirty="0">
                <a:solidFill>
                  <a:srgbClr val="C00000"/>
                </a:solidFill>
              </a:rPr>
              <a:t>UA</a:t>
            </a:r>
            <a:r>
              <a:rPr lang="en-US" sz="1600" kern="0" dirty="0">
                <a:solidFill>
                  <a:schemeClr val="tx2"/>
                </a:solidFill>
              </a:rPr>
              <a:t> = urine analysis</a:t>
            </a:r>
          </a:p>
          <a:p>
            <a:pPr marL="0" indent="0">
              <a:buFontTx/>
              <a:buNone/>
            </a:pPr>
            <a:r>
              <a:rPr lang="en-US" sz="1600" kern="0" dirty="0">
                <a:solidFill>
                  <a:schemeClr val="tx2"/>
                </a:solidFill>
              </a:rPr>
              <a:t>• </a:t>
            </a:r>
            <a:r>
              <a:rPr lang="en-US" sz="1600" kern="0" dirty="0">
                <a:solidFill>
                  <a:srgbClr val="C00000"/>
                </a:solidFill>
              </a:rPr>
              <a:t>LOC</a:t>
            </a:r>
            <a:r>
              <a:rPr lang="en-US" sz="1600" kern="0" dirty="0">
                <a:solidFill>
                  <a:schemeClr val="tx2"/>
                </a:solidFill>
              </a:rPr>
              <a:t> = level of consciousness </a:t>
            </a:r>
          </a:p>
          <a:p>
            <a:pPr marL="0" indent="0">
              <a:buFontTx/>
              <a:buNone/>
            </a:pPr>
            <a:r>
              <a:rPr lang="en-US" sz="1600" kern="0" dirty="0">
                <a:solidFill>
                  <a:schemeClr val="tx2"/>
                </a:solidFill>
              </a:rPr>
              <a:t>• </a:t>
            </a:r>
            <a:r>
              <a:rPr lang="en-US" sz="1600" kern="0" dirty="0">
                <a:solidFill>
                  <a:srgbClr val="C00000"/>
                </a:solidFill>
              </a:rPr>
              <a:t>PE </a:t>
            </a:r>
            <a:r>
              <a:rPr lang="en-US" sz="1600" kern="0" dirty="0">
                <a:solidFill>
                  <a:schemeClr val="tx2"/>
                </a:solidFill>
              </a:rPr>
              <a:t>= physical exam</a:t>
            </a:r>
          </a:p>
          <a:p>
            <a:pPr marL="0" indent="0">
              <a:buFontTx/>
              <a:buNone/>
            </a:pPr>
            <a:r>
              <a:rPr lang="en-US" sz="1600" kern="0" dirty="0">
                <a:solidFill>
                  <a:schemeClr val="tx2"/>
                </a:solidFill>
              </a:rPr>
              <a:t>• </a:t>
            </a:r>
            <a:r>
              <a:rPr lang="en-US" sz="1600" kern="0" dirty="0">
                <a:solidFill>
                  <a:srgbClr val="C00000"/>
                </a:solidFill>
              </a:rPr>
              <a:t>AMA </a:t>
            </a:r>
            <a:r>
              <a:rPr lang="en-US" sz="1600" kern="0" dirty="0">
                <a:solidFill>
                  <a:schemeClr val="tx2"/>
                </a:solidFill>
              </a:rPr>
              <a:t>= Australian medical association</a:t>
            </a:r>
          </a:p>
          <a:p>
            <a:pPr marL="0" indent="0">
              <a:buFontTx/>
              <a:buNone/>
            </a:pPr>
            <a:r>
              <a:rPr lang="en-US" sz="1600" kern="0" dirty="0">
                <a:solidFill>
                  <a:schemeClr val="tx2"/>
                </a:solidFill>
              </a:rPr>
              <a:t>• </a:t>
            </a:r>
            <a:r>
              <a:rPr lang="en-US" sz="1600" kern="0" dirty="0">
                <a:solidFill>
                  <a:srgbClr val="C00000"/>
                </a:solidFill>
              </a:rPr>
              <a:t>CBC </a:t>
            </a:r>
            <a:r>
              <a:rPr lang="en-US" sz="1600" kern="0" dirty="0">
                <a:solidFill>
                  <a:schemeClr val="tx2"/>
                </a:solidFill>
              </a:rPr>
              <a:t>= complete blood count</a:t>
            </a:r>
          </a:p>
          <a:p>
            <a:pPr marL="0" indent="0">
              <a:buFontTx/>
              <a:buNone/>
            </a:pPr>
            <a:r>
              <a:rPr lang="en-US" sz="1600" kern="0" dirty="0">
                <a:solidFill>
                  <a:schemeClr val="tx2"/>
                </a:solidFill>
              </a:rPr>
              <a:t>• </a:t>
            </a:r>
            <a:r>
              <a:rPr lang="en-US" sz="1600" kern="0" dirty="0">
                <a:solidFill>
                  <a:srgbClr val="C00000"/>
                </a:solidFill>
              </a:rPr>
              <a:t>Noc </a:t>
            </a:r>
            <a:r>
              <a:rPr lang="en-US" sz="1600" kern="0" dirty="0">
                <a:solidFill>
                  <a:schemeClr val="tx2"/>
                </a:solidFill>
              </a:rPr>
              <a:t>= night </a:t>
            </a:r>
          </a:p>
          <a:p>
            <a:pPr marL="0" indent="0">
              <a:buFontTx/>
              <a:buNone/>
            </a:pPr>
            <a:r>
              <a:rPr lang="en-US" sz="1600" kern="0" dirty="0">
                <a:solidFill>
                  <a:schemeClr val="tx2"/>
                </a:solidFill>
              </a:rPr>
              <a:t>• </a:t>
            </a:r>
            <a:r>
              <a:rPr lang="en-US" sz="1600" kern="0" dirty="0">
                <a:solidFill>
                  <a:srgbClr val="C00000"/>
                </a:solidFill>
              </a:rPr>
              <a:t>VS</a:t>
            </a:r>
            <a:r>
              <a:rPr lang="en-US" sz="1600" kern="0" dirty="0">
                <a:solidFill>
                  <a:schemeClr val="tx2"/>
                </a:solidFill>
              </a:rPr>
              <a:t> = vital signs </a:t>
            </a:r>
          </a:p>
          <a:p>
            <a:pPr marL="0" indent="0">
              <a:buFontTx/>
              <a:buNone/>
            </a:pPr>
            <a:r>
              <a:rPr lang="en-US" sz="1600" kern="0" dirty="0">
                <a:solidFill>
                  <a:schemeClr val="tx2"/>
                </a:solidFill>
              </a:rPr>
              <a:t>• </a:t>
            </a:r>
            <a:r>
              <a:rPr lang="en-US" sz="1600" kern="0" dirty="0">
                <a:solidFill>
                  <a:srgbClr val="C00000"/>
                </a:solidFill>
              </a:rPr>
              <a:t>CCU</a:t>
            </a:r>
            <a:r>
              <a:rPr lang="en-US" sz="1600" kern="0" dirty="0">
                <a:solidFill>
                  <a:schemeClr val="tx2"/>
                </a:solidFill>
              </a:rPr>
              <a:t> = corornary care unit </a:t>
            </a:r>
          </a:p>
          <a:p>
            <a:pPr marL="0" indent="0">
              <a:buFontTx/>
              <a:buNone/>
            </a:pPr>
            <a:r>
              <a:rPr lang="en-US" sz="1600" kern="0" dirty="0">
                <a:solidFill>
                  <a:schemeClr val="tx2"/>
                </a:solidFill>
              </a:rPr>
              <a:t>• </a:t>
            </a:r>
            <a:r>
              <a:rPr lang="en-US" sz="1600" kern="0" dirty="0">
                <a:solidFill>
                  <a:srgbClr val="C00000"/>
                </a:solidFill>
              </a:rPr>
              <a:t>CAT</a:t>
            </a:r>
            <a:r>
              <a:rPr lang="en-US" sz="1600" kern="0" dirty="0">
                <a:solidFill>
                  <a:schemeClr val="tx2"/>
                </a:solidFill>
              </a:rPr>
              <a:t> = computerised axial tomography </a:t>
            </a:r>
          </a:p>
          <a:p>
            <a:pPr marL="0" indent="0">
              <a:buFontTx/>
              <a:buNone/>
            </a:pPr>
            <a:r>
              <a:rPr lang="en-US" sz="1600" kern="0" dirty="0">
                <a:solidFill>
                  <a:schemeClr val="tx2"/>
                </a:solidFill>
              </a:rPr>
              <a:t>• </a:t>
            </a:r>
            <a:r>
              <a:rPr lang="en-US" sz="1600" kern="0" dirty="0">
                <a:solidFill>
                  <a:srgbClr val="C00000"/>
                </a:solidFill>
              </a:rPr>
              <a:t>CXR</a:t>
            </a:r>
            <a:r>
              <a:rPr lang="en-US" sz="1600" kern="0" dirty="0">
                <a:solidFill>
                  <a:schemeClr val="tx2"/>
                </a:solidFill>
              </a:rPr>
              <a:t> = chest x ray</a:t>
            </a:r>
          </a:p>
          <a:p>
            <a:pPr marL="0" indent="0">
              <a:buFontTx/>
              <a:buNone/>
            </a:pPr>
            <a:r>
              <a:rPr lang="en-US" sz="1600" kern="0" dirty="0">
                <a:solidFill>
                  <a:schemeClr val="tx2"/>
                </a:solidFill>
              </a:rPr>
              <a:t>• </a:t>
            </a:r>
            <a:r>
              <a:rPr lang="en-US" sz="1600" kern="0" dirty="0">
                <a:solidFill>
                  <a:srgbClr val="C00000"/>
                </a:solidFill>
              </a:rPr>
              <a:t>RR</a:t>
            </a:r>
            <a:r>
              <a:rPr lang="en-US" sz="1600" kern="0" dirty="0">
                <a:solidFill>
                  <a:schemeClr val="tx2"/>
                </a:solidFill>
              </a:rPr>
              <a:t> = recovery room</a:t>
            </a:r>
          </a:p>
          <a:p>
            <a:pPr marL="0" indent="0">
              <a:buFontTx/>
              <a:buNone/>
            </a:pPr>
            <a:r>
              <a:rPr lang="en-US" sz="1600" kern="0" dirty="0">
                <a:solidFill>
                  <a:schemeClr val="tx2"/>
                </a:solidFill>
              </a:rPr>
              <a:t>• </a:t>
            </a:r>
            <a:r>
              <a:rPr lang="en-US" sz="1600" kern="0" dirty="0">
                <a:solidFill>
                  <a:srgbClr val="C00000"/>
                </a:solidFill>
              </a:rPr>
              <a:t>SOB</a:t>
            </a:r>
            <a:r>
              <a:rPr lang="en-US" sz="1600" kern="0" dirty="0">
                <a:solidFill>
                  <a:schemeClr val="tx2"/>
                </a:solidFill>
              </a:rPr>
              <a:t> = shortness of breath </a:t>
            </a:r>
          </a:p>
          <a:p>
            <a:pPr marL="0" indent="0">
              <a:buFontTx/>
              <a:buNone/>
            </a:pPr>
            <a:r>
              <a:rPr lang="en-US" sz="1600" kern="0" dirty="0">
                <a:solidFill>
                  <a:schemeClr val="tx2"/>
                </a:solidFill>
              </a:rPr>
              <a:t>• </a:t>
            </a:r>
            <a:r>
              <a:rPr lang="en-US" sz="1600" kern="0" dirty="0">
                <a:solidFill>
                  <a:srgbClr val="C00000"/>
                </a:solidFill>
              </a:rPr>
              <a:t>LAC</a:t>
            </a:r>
            <a:r>
              <a:rPr lang="en-US" sz="1600" kern="0" dirty="0">
                <a:solidFill>
                  <a:schemeClr val="tx2"/>
                </a:solidFill>
              </a:rPr>
              <a:t> = laceration </a:t>
            </a:r>
          </a:p>
          <a:p>
            <a:pPr marL="0" indent="0">
              <a:buFontTx/>
              <a:buNone/>
            </a:pPr>
            <a:r>
              <a:rPr lang="en-US" sz="1600" kern="0" dirty="0">
                <a:solidFill>
                  <a:schemeClr val="tx2"/>
                </a:solidFill>
              </a:rPr>
              <a:t>• </a:t>
            </a:r>
            <a:r>
              <a:rPr lang="en-US" sz="1600" kern="0" dirty="0">
                <a:solidFill>
                  <a:srgbClr val="C00000"/>
                </a:solidFill>
              </a:rPr>
              <a:t>MRI</a:t>
            </a:r>
            <a:r>
              <a:rPr lang="en-US" sz="1600" kern="0" dirty="0">
                <a:solidFill>
                  <a:schemeClr val="tx2"/>
                </a:solidFill>
              </a:rPr>
              <a:t> = medical resonance imaging </a:t>
            </a:r>
          </a:p>
          <a:p>
            <a:pPr marL="0" indent="0">
              <a:buFontTx/>
              <a:buNone/>
            </a:pPr>
            <a:r>
              <a:rPr lang="en-US" sz="1600" kern="0" dirty="0">
                <a:solidFill>
                  <a:schemeClr val="tx2"/>
                </a:solidFill>
              </a:rPr>
              <a:t>• </a:t>
            </a:r>
            <a:r>
              <a:rPr lang="en-US" sz="1600" kern="0" dirty="0">
                <a:solidFill>
                  <a:srgbClr val="C00000"/>
                </a:solidFill>
              </a:rPr>
              <a:t>DVT </a:t>
            </a:r>
            <a:r>
              <a:rPr lang="en-US" sz="1600" kern="0" dirty="0">
                <a:solidFill>
                  <a:schemeClr val="tx2"/>
                </a:solidFill>
              </a:rPr>
              <a:t>= deep veinthrombosis </a:t>
            </a:r>
          </a:p>
          <a:p>
            <a:pPr marL="0" indent="0">
              <a:buFontTx/>
              <a:buNone/>
            </a:pPr>
            <a:r>
              <a:rPr lang="en-US" sz="1600" kern="0" dirty="0">
                <a:solidFill>
                  <a:schemeClr val="tx2"/>
                </a:solidFill>
              </a:rPr>
              <a:t>• </a:t>
            </a:r>
            <a:r>
              <a:rPr lang="en-US" sz="1600" kern="0" dirty="0">
                <a:solidFill>
                  <a:srgbClr val="C00000"/>
                </a:solidFill>
              </a:rPr>
              <a:t>NBM </a:t>
            </a:r>
            <a:r>
              <a:rPr lang="en-US" sz="1600" kern="0" dirty="0">
                <a:solidFill>
                  <a:schemeClr val="tx2"/>
                </a:solidFill>
              </a:rPr>
              <a:t>= nil by mouth</a:t>
            </a:r>
          </a:p>
          <a:p>
            <a:pPr marL="0" indent="0">
              <a:buFontTx/>
              <a:buNone/>
            </a:pPr>
            <a:r>
              <a:rPr lang="en-US" sz="1600" kern="0" dirty="0">
                <a:solidFill>
                  <a:schemeClr val="tx2"/>
                </a:solidFill>
              </a:rPr>
              <a:t>• </a:t>
            </a:r>
            <a:r>
              <a:rPr lang="en-US" sz="1600" kern="0" dirty="0">
                <a:solidFill>
                  <a:srgbClr val="C00000"/>
                </a:solidFill>
              </a:rPr>
              <a:t>Prep</a:t>
            </a:r>
            <a:r>
              <a:rPr lang="en-US" sz="1600" kern="0" dirty="0">
                <a:solidFill>
                  <a:schemeClr val="tx2"/>
                </a:solidFill>
              </a:rPr>
              <a:t> = prepare for</a:t>
            </a:r>
          </a:p>
          <a:p>
            <a:pPr marL="0" indent="0">
              <a:buFontTx/>
              <a:buNone/>
            </a:pPr>
            <a:r>
              <a:rPr lang="en-US" sz="1600" kern="0" dirty="0">
                <a:solidFill>
                  <a:schemeClr val="tx2"/>
                </a:solidFill>
              </a:rPr>
              <a:t>• </a:t>
            </a:r>
            <a:r>
              <a:rPr lang="en-US" sz="1600" kern="0" dirty="0">
                <a:solidFill>
                  <a:srgbClr val="C00000"/>
                </a:solidFill>
              </a:rPr>
              <a:t>OD</a:t>
            </a:r>
            <a:r>
              <a:rPr lang="en-US" sz="1600" kern="0" dirty="0">
                <a:solidFill>
                  <a:schemeClr val="tx2"/>
                </a:solidFill>
              </a:rPr>
              <a:t> = overdose </a:t>
            </a:r>
          </a:p>
        </p:txBody>
      </p:sp>
      <p:pic>
        <p:nvPicPr>
          <p:cNvPr id="8" name="Picture 7">
            <a:extLst>
              <a:ext uri="{FF2B5EF4-FFF2-40B4-BE49-F238E27FC236}">
                <a16:creationId xmlns:a16="http://schemas.microsoft.com/office/drawing/2014/main" id="{E7B4EA97-62E0-C803-648E-D29D4AB9BB21}"/>
              </a:ext>
            </a:extLst>
          </p:cNvPr>
          <p:cNvPicPr>
            <a:picLocks noChangeAspect="1"/>
          </p:cNvPicPr>
          <p:nvPr/>
        </p:nvPicPr>
        <p:blipFill>
          <a:blip r:embed="rId4"/>
          <a:stretch>
            <a:fillRect/>
          </a:stretch>
        </p:blipFill>
        <p:spPr>
          <a:xfrm>
            <a:off x="762000" y="2049944"/>
            <a:ext cx="2910113" cy="345763"/>
          </a:xfrm>
          <a:prstGeom prst="rect">
            <a:avLst/>
          </a:prstGeom>
        </p:spPr>
      </p:pic>
      <p:pic>
        <p:nvPicPr>
          <p:cNvPr id="10" name="Picture 9">
            <a:extLst>
              <a:ext uri="{FF2B5EF4-FFF2-40B4-BE49-F238E27FC236}">
                <a16:creationId xmlns:a16="http://schemas.microsoft.com/office/drawing/2014/main" id="{86E64623-A786-8749-29A4-0F14A5242D9A}"/>
              </a:ext>
            </a:extLst>
          </p:cNvPr>
          <p:cNvPicPr>
            <a:picLocks noChangeAspect="1"/>
          </p:cNvPicPr>
          <p:nvPr/>
        </p:nvPicPr>
        <p:blipFill>
          <a:blip r:embed="rId4"/>
          <a:stretch>
            <a:fillRect/>
          </a:stretch>
        </p:blipFill>
        <p:spPr>
          <a:xfrm>
            <a:off x="653142" y="2316885"/>
            <a:ext cx="2910113" cy="345763"/>
          </a:xfrm>
          <a:prstGeom prst="rect">
            <a:avLst/>
          </a:prstGeom>
        </p:spPr>
      </p:pic>
      <p:pic>
        <p:nvPicPr>
          <p:cNvPr id="11" name="Picture 10">
            <a:extLst>
              <a:ext uri="{FF2B5EF4-FFF2-40B4-BE49-F238E27FC236}">
                <a16:creationId xmlns:a16="http://schemas.microsoft.com/office/drawing/2014/main" id="{E5B8FBAA-AD79-C4C6-BE16-6CBA01C5C3B7}"/>
              </a:ext>
            </a:extLst>
          </p:cNvPr>
          <p:cNvPicPr>
            <a:picLocks noChangeAspect="1"/>
          </p:cNvPicPr>
          <p:nvPr/>
        </p:nvPicPr>
        <p:blipFill>
          <a:blip r:embed="rId4"/>
          <a:stretch>
            <a:fillRect/>
          </a:stretch>
        </p:blipFill>
        <p:spPr>
          <a:xfrm>
            <a:off x="762000" y="2612004"/>
            <a:ext cx="2910113" cy="345763"/>
          </a:xfrm>
          <a:prstGeom prst="rect">
            <a:avLst/>
          </a:prstGeom>
        </p:spPr>
      </p:pic>
      <p:pic>
        <p:nvPicPr>
          <p:cNvPr id="12" name="Picture 11">
            <a:extLst>
              <a:ext uri="{FF2B5EF4-FFF2-40B4-BE49-F238E27FC236}">
                <a16:creationId xmlns:a16="http://schemas.microsoft.com/office/drawing/2014/main" id="{4DA83382-620C-43F9-1D22-BFF3E3D6B0A2}"/>
              </a:ext>
            </a:extLst>
          </p:cNvPr>
          <p:cNvPicPr>
            <a:picLocks noChangeAspect="1"/>
          </p:cNvPicPr>
          <p:nvPr/>
        </p:nvPicPr>
        <p:blipFill>
          <a:blip r:embed="rId4"/>
          <a:stretch>
            <a:fillRect/>
          </a:stretch>
        </p:blipFill>
        <p:spPr>
          <a:xfrm>
            <a:off x="653142" y="2925258"/>
            <a:ext cx="2910113" cy="345763"/>
          </a:xfrm>
          <a:prstGeom prst="rect">
            <a:avLst/>
          </a:prstGeom>
        </p:spPr>
      </p:pic>
      <p:pic>
        <p:nvPicPr>
          <p:cNvPr id="13" name="Picture 12">
            <a:extLst>
              <a:ext uri="{FF2B5EF4-FFF2-40B4-BE49-F238E27FC236}">
                <a16:creationId xmlns:a16="http://schemas.microsoft.com/office/drawing/2014/main" id="{5C48A115-1D91-9B4A-3826-BAC2EEDD1AE9}"/>
              </a:ext>
            </a:extLst>
          </p:cNvPr>
          <p:cNvPicPr>
            <a:picLocks noChangeAspect="1"/>
          </p:cNvPicPr>
          <p:nvPr/>
        </p:nvPicPr>
        <p:blipFill>
          <a:blip r:embed="rId4"/>
          <a:stretch>
            <a:fillRect/>
          </a:stretch>
        </p:blipFill>
        <p:spPr>
          <a:xfrm>
            <a:off x="707571" y="3187868"/>
            <a:ext cx="2910113" cy="345763"/>
          </a:xfrm>
          <a:prstGeom prst="rect">
            <a:avLst/>
          </a:prstGeom>
        </p:spPr>
      </p:pic>
      <p:pic>
        <p:nvPicPr>
          <p:cNvPr id="14" name="Picture 13">
            <a:extLst>
              <a:ext uri="{FF2B5EF4-FFF2-40B4-BE49-F238E27FC236}">
                <a16:creationId xmlns:a16="http://schemas.microsoft.com/office/drawing/2014/main" id="{1E11D9FB-B667-A164-F72A-6881CB26A67B}"/>
              </a:ext>
            </a:extLst>
          </p:cNvPr>
          <p:cNvPicPr>
            <a:picLocks noChangeAspect="1"/>
          </p:cNvPicPr>
          <p:nvPr/>
        </p:nvPicPr>
        <p:blipFill>
          <a:blip r:embed="rId4"/>
          <a:stretch>
            <a:fillRect/>
          </a:stretch>
        </p:blipFill>
        <p:spPr>
          <a:xfrm>
            <a:off x="761999" y="3464992"/>
            <a:ext cx="2910113" cy="345763"/>
          </a:xfrm>
          <a:prstGeom prst="rect">
            <a:avLst/>
          </a:prstGeom>
        </p:spPr>
      </p:pic>
      <p:pic>
        <p:nvPicPr>
          <p:cNvPr id="15" name="Picture 14">
            <a:extLst>
              <a:ext uri="{FF2B5EF4-FFF2-40B4-BE49-F238E27FC236}">
                <a16:creationId xmlns:a16="http://schemas.microsoft.com/office/drawing/2014/main" id="{B306C26B-87E4-56AE-2F32-E01DAAF74740}"/>
              </a:ext>
            </a:extLst>
          </p:cNvPr>
          <p:cNvPicPr>
            <a:picLocks noChangeAspect="1"/>
          </p:cNvPicPr>
          <p:nvPr/>
        </p:nvPicPr>
        <p:blipFill>
          <a:blip r:embed="rId4"/>
          <a:stretch>
            <a:fillRect/>
          </a:stretch>
        </p:blipFill>
        <p:spPr>
          <a:xfrm>
            <a:off x="761998" y="3796241"/>
            <a:ext cx="2910113" cy="345763"/>
          </a:xfrm>
          <a:prstGeom prst="rect">
            <a:avLst/>
          </a:prstGeom>
        </p:spPr>
      </p:pic>
      <p:pic>
        <p:nvPicPr>
          <p:cNvPr id="16" name="Picture 15">
            <a:extLst>
              <a:ext uri="{FF2B5EF4-FFF2-40B4-BE49-F238E27FC236}">
                <a16:creationId xmlns:a16="http://schemas.microsoft.com/office/drawing/2014/main" id="{573FFDF3-3F41-3750-E3E2-CCDFA813E9DC}"/>
              </a:ext>
            </a:extLst>
          </p:cNvPr>
          <p:cNvPicPr>
            <a:picLocks noChangeAspect="1"/>
          </p:cNvPicPr>
          <p:nvPr/>
        </p:nvPicPr>
        <p:blipFill>
          <a:blip r:embed="rId4"/>
          <a:stretch>
            <a:fillRect/>
          </a:stretch>
        </p:blipFill>
        <p:spPr>
          <a:xfrm>
            <a:off x="747483" y="4071140"/>
            <a:ext cx="2910113" cy="345763"/>
          </a:xfrm>
          <a:prstGeom prst="rect">
            <a:avLst/>
          </a:prstGeom>
        </p:spPr>
      </p:pic>
      <p:pic>
        <p:nvPicPr>
          <p:cNvPr id="17" name="Picture 16">
            <a:extLst>
              <a:ext uri="{FF2B5EF4-FFF2-40B4-BE49-F238E27FC236}">
                <a16:creationId xmlns:a16="http://schemas.microsoft.com/office/drawing/2014/main" id="{95BF992F-D9EA-2B14-CCEC-0FC757D7642C}"/>
              </a:ext>
            </a:extLst>
          </p:cNvPr>
          <p:cNvPicPr>
            <a:picLocks noChangeAspect="1"/>
          </p:cNvPicPr>
          <p:nvPr/>
        </p:nvPicPr>
        <p:blipFill>
          <a:blip r:embed="rId4"/>
          <a:stretch>
            <a:fillRect/>
          </a:stretch>
        </p:blipFill>
        <p:spPr>
          <a:xfrm>
            <a:off x="834568" y="4388725"/>
            <a:ext cx="2910113" cy="345763"/>
          </a:xfrm>
          <a:prstGeom prst="rect">
            <a:avLst/>
          </a:prstGeom>
        </p:spPr>
      </p:pic>
      <p:pic>
        <p:nvPicPr>
          <p:cNvPr id="18" name="Picture 17">
            <a:extLst>
              <a:ext uri="{FF2B5EF4-FFF2-40B4-BE49-F238E27FC236}">
                <a16:creationId xmlns:a16="http://schemas.microsoft.com/office/drawing/2014/main" id="{9144193E-9830-82A5-4C1F-91BE6633165A}"/>
              </a:ext>
            </a:extLst>
          </p:cNvPr>
          <p:cNvPicPr>
            <a:picLocks noChangeAspect="1"/>
          </p:cNvPicPr>
          <p:nvPr/>
        </p:nvPicPr>
        <p:blipFill>
          <a:blip r:embed="rId4"/>
          <a:stretch>
            <a:fillRect/>
          </a:stretch>
        </p:blipFill>
        <p:spPr>
          <a:xfrm>
            <a:off x="707570" y="4643257"/>
            <a:ext cx="2910113" cy="345763"/>
          </a:xfrm>
          <a:prstGeom prst="rect">
            <a:avLst/>
          </a:prstGeom>
        </p:spPr>
      </p:pic>
      <p:pic>
        <p:nvPicPr>
          <p:cNvPr id="19" name="Picture 18">
            <a:extLst>
              <a:ext uri="{FF2B5EF4-FFF2-40B4-BE49-F238E27FC236}">
                <a16:creationId xmlns:a16="http://schemas.microsoft.com/office/drawing/2014/main" id="{1E0E11DE-E7CB-7F9C-ACDC-E2CD74BC3D2C}"/>
              </a:ext>
            </a:extLst>
          </p:cNvPr>
          <p:cNvPicPr>
            <a:picLocks noChangeAspect="1"/>
          </p:cNvPicPr>
          <p:nvPr/>
        </p:nvPicPr>
        <p:blipFill>
          <a:blip r:embed="rId4"/>
          <a:stretch>
            <a:fillRect/>
          </a:stretch>
        </p:blipFill>
        <p:spPr>
          <a:xfrm>
            <a:off x="820054" y="4926971"/>
            <a:ext cx="2910113" cy="345763"/>
          </a:xfrm>
          <a:prstGeom prst="rect">
            <a:avLst/>
          </a:prstGeom>
        </p:spPr>
      </p:pic>
      <p:pic>
        <p:nvPicPr>
          <p:cNvPr id="20" name="Picture 19">
            <a:extLst>
              <a:ext uri="{FF2B5EF4-FFF2-40B4-BE49-F238E27FC236}">
                <a16:creationId xmlns:a16="http://schemas.microsoft.com/office/drawing/2014/main" id="{B6BF22BA-E5AA-B80E-695F-0AB1FCF58EEC}"/>
              </a:ext>
            </a:extLst>
          </p:cNvPr>
          <p:cNvPicPr>
            <a:picLocks noChangeAspect="1"/>
          </p:cNvPicPr>
          <p:nvPr/>
        </p:nvPicPr>
        <p:blipFill>
          <a:blip r:embed="rId4"/>
          <a:stretch>
            <a:fillRect/>
          </a:stretch>
        </p:blipFill>
        <p:spPr>
          <a:xfrm>
            <a:off x="820053" y="5222090"/>
            <a:ext cx="2910113" cy="345763"/>
          </a:xfrm>
          <a:prstGeom prst="rect">
            <a:avLst/>
          </a:prstGeom>
        </p:spPr>
      </p:pic>
      <p:pic>
        <p:nvPicPr>
          <p:cNvPr id="21" name="Picture 20">
            <a:extLst>
              <a:ext uri="{FF2B5EF4-FFF2-40B4-BE49-F238E27FC236}">
                <a16:creationId xmlns:a16="http://schemas.microsoft.com/office/drawing/2014/main" id="{2B8B9B35-B1CF-0279-0AB2-0F7386BB3042}"/>
              </a:ext>
            </a:extLst>
          </p:cNvPr>
          <p:cNvPicPr>
            <a:picLocks noChangeAspect="1"/>
          </p:cNvPicPr>
          <p:nvPr/>
        </p:nvPicPr>
        <p:blipFill>
          <a:blip r:embed="rId4"/>
          <a:stretch>
            <a:fillRect/>
          </a:stretch>
        </p:blipFill>
        <p:spPr>
          <a:xfrm>
            <a:off x="834568" y="5540660"/>
            <a:ext cx="2910113" cy="345763"/>
          </a:xfrm>
          <a:prstGeom prst="rect">
            <a:avLst/>
          </a:prstGeom>
        </p:spPr>
      </p:pic>
      <p:pic>
        <p:nvPicPr>
          <p:cNvPr id="22" name="Picture 21">
            <a:extLst>
              <a:ext uri="{FF2B5EF4-FFF2-40B4-BE49-F238E27FC236}">
                <a16:creationId xmlns:a16="http://schemas.microsoft.com/office/drawing/2014/main" id="{3E9487FE-3277-1556-59E4-EAA3F9B65088}"/>
              </a:ext>
            </a:extLst>
          </p:cNvPr>
          <p:cNvPicPr>
            <a:picLocks noChangeAspect="1"/>
          </p:cNvPicPr>
          <p:nvPr/>
        </p:nvPicPr>
        <p:blipFill>
          <a:blip r:embed="rId4"/>
          <a:stretch>
            <a:fillRect/>
          </a:stretch>
        </p:blipFill>
        <p:spPr>
          <a:xfrm>
            <a:off x="653141" y="5859230"/>
            <a:ext cx="2910113" cy="345763"/>
          </a:xfrm>
          <a:prstGeom prst="rect">
            <a:avLst/>
          </a:prstGeom>
        </p:spPr>
      </p:pic>
      <p:pic>
        <p:nvPicPr>
          <p:cNvPr id="23" name="Picture 22">
            <a:extLst>
              <a:ext uri="{FF2B5EF4-FFF2-40B4-BE49-F238E27FC236}">
                <a16:creationId xmlns:a16="http://schemas.microsoft.com/office/drawing/2014/main" id="{F4299ABD-8891-78CC-2000-EDC46ECC6C5B}"/>
              </a:ext>
            </a:extLst>
          </p:cNvPr>
          <p:cNvPicPr>
            <a:picLocks noChangeAspect="1"/>
          </p:cNvPicPr>
          <p:nvPr/>
        </p:nvPicPr>
        <p:blipFill>
          <a:blip r:embed="rId4"/>
          <a:stretch>
            <a:fillRect/>
          </a:stretch>
        </p:blipFill>
        <p:spPr>
          <a:xfrm>
            <a:off x="6792686" y="2016258"/>
            <a:ext cx="2910113" cy="345763"/>
          </a:xfrm>
          <a:prstGeom prst="rect">
            <a:avLst/>
          </a:prstGeom>
        </p:spPr>
      </p:pic>
      <p:pic>
        <p:nvPicPr>
          <p:cNvPr id="24" name="Picture 23">
            <a:extLst>
              <a:ext uri="{FF2B5EF4-FFF2-40B4-BE49-F238E27FC236}">
                <a16:creationId xmlns:a16="http://schemas.microsoft.com/office/drawing/2014/main" id="{377F10A3-9B5B-D568-C446-D1506630C73C}"/>
              </a:ext>
            </a:extLst>
          </p:cNvPr>
          <p:cNvPicPr>
            <a:picLocks noChangeAspect="1"/>
          </p:cNvPicPr>
          <p:nvPr/>
        </p:nvPicPr>
        <p:blipFill>
          <a:blip r:embed="rId4"/>
          <a:stretch>
            <a:fillRect/>
          </a:stretch>
        </p:blipFill>
        <p:spPr>
          <a:xfrm>
            <a:off x="6792686" y="2340671"/>
            <a:ext cx="2910113" cy="345763"/>
          </a:xfrm>
          <a:prstGeom prst="rect">
            <a:avLst/>
          </a:prstGeom>
        </p:spPr>
      </p:pic>
      <p:pic>
        <p:nvPicPr>
          <p:cNvPr id="25" name="Picture 24">
            <a:extLst>
              <a:ext uri="{FF2B5EF4-FFF2-40B4-BE49-F238E27FC236}">
                <a16:creationId xmlns:a16="http://schemas.microsoft.com/office/drawing/2014/main" id="{9E3953C4-BDDC-0E7C-9879-DA250F398B1C}"/>
              </a:ext>
            </a:extLst>
          </p:cNvPr>
          <p:cNvPicPr>
            <a:picLocks noChangeAspect="1"/>
          </p:cNvPicPr>
          <p:nvPr/>
        </p:nvPicPr>
        <p:blipFill>
          <a:blip r:embed="rId4"/>
          <a:stretch>
            <a:fillRect/>
          </a:stretch>
        </p:blipFill>
        <p:spPr>
          <a:xfrm>
            <a:off x="6792686" y="2625972"/>
            <a:ext cx="2910113" cy="345763"/>
          </a:xfrm>
          <a:prstGeom prst="rect">
            <a:avLst/>
          </a:prstGeom>
        </p:spPr>
      </p:pic>
      <p:pic>
        <p:nvPicPr>
          <p:cNvPr id="26" name="Picture 25">
            <a:extLst>
              <a:ext uri="{FF2B5EF4-FFF2-40B4-BE49-F238E27FC236}">
                <a16:creationId xmlns:a16="http://schemas.microsoft.com/office/drawing/2014/main" id="{B868E1A9-B5F6-2020-0DA0-E3F9E2C7F25B}"/>
              </a:ext>
            </a:extLst>
          </p:cNvPr>
          <p:cNvPicPr>
            <a:picLocks noChangeAspect="1"/>
          </p:cNvPicPr>
          <p:nvPr/>
        </p:nvPicPr>
        <p:blipFill>
          <a:blip r:embed="rId4"/>
          <a:stretch>
            <a:fillRect/>
          </a:stretch>
        </p:blipFill>
        <p:spPr>
          <a:xfrm>
            <a:off x="6738257" y="2903314"/>
            <a:ext cx="2910113" cy="345763"/>
          </a:xfrm>
          <a:prstGeom prst="rect">
            <a:avLst/>
          </a:prstGeom>
        </p:spPr>
      </p:pic>
      <p:pic>
        <p:nvPicPr>
          <p:cNvPr id="27" name="Picture 26">
            <a:extLst>
              <a:ext uri="{FF2B5EF4-FFF2-40B4-BE49-F238E27FC236}">
                <a16:creationId xmlns:a16="http://schemas.microsoft.com/office/drawing/2014/main" id="{B449C542-1FC6-D17B-2184-9E7DDEEFE5AF}"/>
              </a:ext>
            </a:extLst>
          </p:cNvPr>
          <p:cNvPicPr>
            <a:picLocks noChangeAspect="1"/>
          </p:cNvPicPr>
          <p:nvPr/>
        </p:nvPicPr>
        <p:blipFill>
          <a:blip r:embed="rId4"/>
          <a:stretch>
            <a:fillRect/>
          </a:stretch>
        </p:blipFill>
        <p:spPr>
          <a:xfrm>
            <a:off x="6847114" y="3186378"/>
            <a:ext cx="2910113" cy="345763"/>
          </a:xfrm>
          <a:prstGeom prst="rect">
            <a:avLst/>
          </a:prstGeom>
        </p:spPr>
      </p:pic>
      <p:pic>
        <p:nvPicPr>
          <p:cNvPr id="28" name="Picture 27">
            <a:extLst>
              <a:ext uri="{FF2B5EF4-FFF2-40B4-BE49-F238E27FC236}">
                <a16:creationId xmlns:a16="http://schemas.microsoft.com/office/drawing/2014/main" id="{2C63D3DF-9F64-9C7B-3FD1-B32C85D21E8C}"/>
              </a:ext>
            </a:extLst>
          </p:cNvPr>
          <p:cNvPicPr>
            <a:picLocks noChangeAspect="1"/>
          </p:cNvPicPr>
          <p:nvPr/>
        </p:nvPicPr>
        <p:blipFill>
          <a:blip r:embed="rId4"/>
          <a:stretch>
            <a:fillRect/>
          </a:stretch>
        </p:blipFill>
        <p:spPr>
          <a:xfrm>
            <a:off x="6847114" y="3493760"/>
            <a:ext cx="2910113" cy="345763"/>
          </a:xfrm>
          <a:prstGeom prst="rect">
            <a:avLst/>
          </a:prstGeom>
        </p:spPr>
      </p:pic>
      <p:pic>
        <p:nvPicPr>
          <p:cNvPr id="29" name="Picture 28">
            <a:extLst>
              <a:ext uri="{FF2B5EF4-FFF2-40B4-BE49-F238E27FC236}">
                <a16:creationId xmlns:a16="http://schemas.microsoft.com/office/drawing/2014/main" id="{B206887F-31F6-3A47-A9B0-547E328372D5}"/>
              </a:ext>
            </a:extLst>
          </p:cNvPr>
          <p:cNvPicPr>
            <a:picLocks noChangeAspect="1"/>
          </p:cNvPicPr>
          <p:nvPr/>
        </p:nvPicPr>
        <p:blipFill>
          <a:blip r:embed="rId4"/>
          <a:stretch>
            <a:fillRect/>
          </a:stretch>
        </p:blipFill>
        <p:spPr>
          <a:xfrm>
            <a:off x="6854371" y="3796241"/>
            <a:ext cx="2910113" cy="345763"/>
          </a:xfrm>
          <a:prstGeom prst="rect">
            <a:avLst/>
          </a:prstGeom>
        </p:spPr>
      </p:pic>
      <p:pic>
        <p:nvPicPr>
          <p:cNvPr id="30" name="Picture 29">
            <a:extLst>
              <a:ext uri="{FF2B5EF4-FFF2-40B4-BE49-F238E27FC236}">
                <a16:creationId xmlns:a16="http://schemas.microsoft.com/office/drawing/2014/main" id="{D2246DBA-31BB-F67F-E4A8-070751BD7ADF}"/>
              </a:ext>
            </a:extLst>
          </p:cNvPr>
          <p:cNvPicPr>
            <a:picLocks noChangeAspect="1"/>
          </p:cNvPicPr>
          <p:nvPr/>
        </p:nvPicPr>
        <p:blipFill>
          <a:blip r:embed="rId4"/>
          <a:stretch>
            <a:fillRect/>
          </a:stretch>
        </p:blipFill>
        <p:spPr>
          <a:xfrm>
            <a:off x="6839855" y="4085431"/>
            <a:ext cx="2910113" cy="345763"/>
          </a:xfrm>
          <a:prstGeom prst="rect">
            <a:avLst/>
          </a:prstGeom>
        </p:spPr>
      </p:pic>
      <p:pic>
        <p:nvPicPr>
          <p:cNvPr id="31" name="Picture 30">
            <a:extLst>
              <a:ext uri="{FF2B5EF4-FFF2-40B4-BE49-F238E27FC236}">
                <a16:creationId xmlns:a16="http://schemas.microsoft.com/office/drawing/2014/main" id="{80D61AE9-72A2-1E5A-13FC-1BD7D9CC3C7A}"/>
              </a:ext>
            </a:extLst>
          </p:cNvPr>
          <p:cNvPicPr>
            <a:picLocks noChangeAspect="1"/>
          </p:cNvPicPr>
          <p:nvPr/>
        </p:nvPicPr>
        <p:blipFill>
          <a:blip r:embed="rId4"/>
          <a:stretch>
            <a:fillRect/>
          </a:stretch>
        </p:blipFill>
        <p:spPr>
          <a:xfrm>
            <a:off x="6879771" y="4363785"/>
            <a:ext cx="2910113" cy="345763"/>
          </a:xfrm>
          <a:prstGeom prst="rect">
            <a:avLst/>
          </a:prstGeom>
        </p:spPr>
      </p:pic>
      <p:pic>
        <p:nvPicPr>
          <p:cNvPr id="32" name="Picture 31">
            <a:extLst>
              <a:ext uri="{FF2B5EF4-FFF2-40B4-BE49-F238E27FC236}">
                <a16:creationId xmlns:a16="http://schemas.microsoft.com/office/drawing/2014/main" id="{8A532521-CEE7-484E-F5F0-C506DAB26F08}"/>
              </a:ext>
            </a:extLst>
          </p:cNvPr>
          <p:cNvPicPr>
            <a:picLocks noChangeAspect="1"/>
          </p:cNvPicPr>
          <p:nvPr/>
        </p:nvPicPr>
        <p:blipFill>
          <a:blip r:embed="rId4"/>
          <a:stretch>
            <a:fillRect/>
          </a:stretch>
        </p:blipFill>
        <p:spPr>
          <a:xfrm>
            <a:off x="6879771" y="4690993"/>
            <a:ext cx="2910113" cy="345763"/>
          </a:xfrm>
          <a:prstGeom prst="rect">
            <a:avLst/>
          </a:prstGeom>
        </p:spPr>
      </p:pic>
      <p:pic>
        <p:nvPicPr>
          <p:cNvPr id="33" name="Picture 32">
            <a:extLst>
              <a:ext uri="{FF2B5EF4-FFF2-40B4-BE49-F238E27FC236}">
                <a16:creationId xmlns:a16="http://schemas.microsoft.com/office/drawing/2014/main" id="{7682E784-E00C-14EB-C2B2-F87796BC45CB}"/>
              </a:ext>
            </a:extLst>
          </p:cNvPr>
          <p:cNvPicPr>
            <a:picLocks noChangeAspect="1"/>
          </p:cNvPicPr>
          <p:nvPr/>
        </p:nvPicPr>
        <p:blipFill>
          <a:blip r:embed="rId4"/>
          <a:stretch>
            <a:fillRect/>
          </a:stretch>
        </p:blipFill>
        <p:spPr>
          <a:xfrm>
            <a:off x="6738257" y="4960537"/>
            <a:ext cx="2910113" cy="345763"/>
          </a:xfrm>
          <a:prstGeom prst="rect">
            <a:avLst/>
          </a:prstGeom>
        </p:spPr>
      </p:pic>
      <p:pic>
        <p:nvPicPr>
          <p:cNvPr id="9" name="Picture 8">
            <a:hlinkClick r:id="rId5" action="ppaction://hlinksldjump"/>
            <a:extLst>
              <a:ext uri="{FF2B5EF4-FFF2-40B4-BE49-F238E27FC236}">
                <a16:creationId xmlns:a16="http://schemas.microsoft.com/office/drawing/2014/main" id="{DC2CFF79-3497-65A5-92C0-3B6D38662B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92207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9BD13-FD74-7C3E-B19D-FCEEB55F8CAE}"/>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0FB3B689-73F0-B8E7-6E62-3890C6F658A7}"/>
              </a:ext>
            </a:extLst>
          </p:cNvPr>
          <p:cNvSpPr>
            <a:spLocks noGrp="1"/>
          </p:cNvSpPr>
          <p:nvPr>
            <p:ph type="title"/>
          </p:nvPr>
        </p:nvSpPr>
        <p:spPr>
          <a:xfrm>
            <a:off x="362857" y="503238"/>
            <a:ext cx="10152743" cy="868362"/>
          </a:xfrm>
        </p:spPr>
        <p:txBody>
          <a:bodyPr/>
          <a:lstStyle/>
          <a:p>
            <a:pPr eaLnBrk="1" hangingPunct="1"/>
            <a:r>
              <a:rPr lang="en-US" altLang="en-US" dirty="0"/>
              <a:t>Working with medical terminology</a:t>
            </a:r>
          </a:p>
        </p:txBody>
      </p:sp>
      <p:sp>
        <p:nvSpPr>
          <p:cNvPr id="21508" name="Slide Number Placeholder 3">
            <a:extLst>
              <a:ext uri="{FF2B5EF4-FFF2-40B4-BE49-F238E27FC236}">
                <a16:creationId xmlns:a16="http://schemas.microsoft.com/office/drawing/2014/main" id="{96184138-D0B8-86FD-28E8-3B525A7D5FB5}"/>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57</a:t>
            </a:fld>
            <a:endParaRPr lang="en-US" altLang="en-US">
              <a:solidFill>
                <a:srgbClr val="1D528D"/>
              </a:solidFill>
            </a:endParaRPr>
          </a:p>
        </p:txBody>
      </p:sp>
      <p:sp>
        <p:nvSpPr>
          <p:cNvPr id="7" name="TextBox 6">
            <a:extLst>
              <a:ext uri="{FF2B5EF4-FFF2-40B4-BE49-F238E27FC236}">
                <a16:creationId xmlns:a16="http://schemas.microsoft.com/office/drawing/2014/main" id="{40744D47-3D2B-C22A-BE6E-2E2144FDBE75}"/>
              </a:ext>
            </a:extLst>
          </p:cNvPr>
          <p:cNvSpPr txBox="1"/>
          <p:nvPr/>
        </p:nvSpPr>
        <p:spPr>
          <a:xfrm>
            <a:off x="194870" y="1675686"/>
            <a:ext cx="11872684" cy="4801314"/>
          </a:xfrm>
          <a:prstGeom prst="rect">
            <a:avLst/>
          </a:prstGeom>
          <a:noFill/>
        </p:spPr>
        <p:txBody>
          <a:bodyPr wrap="square" rtlCol="0">
            <a:spAutoFit/>
          </a:bodyPr>
          <a:lstStyle/>
          <a:p>
            <a:r>
              <a:rPr lang="en-US" dirty="0"/>
              <a:t>When working in a health services environment, you will receive both written and oral instructions that you will have to interpret and document. This may be in the form of:</a:t>
            </a:r>
          </a:p>
          <a:p>
            <a:pPr marL="285750" indent="-285750">
              <a:buFont typeface="Courier New" panose="02070309020205020404" pitchFamily="49" charset="0"/>
              <a:buChar char="o"/>
            </a:pPr>
            <a:r>
              <a:rPr lang="en-US" dirty="0"/>
              <a:t>Medication orders and prescriptions </a:t>
            </a:r>
          </a:p>
          <a:p>
            <a:pPr marL="285750" indent="-285750">
              <a:buFont typeface="Courier New" panose="02070309020205020404" pitchFamily="49" charset="0"/>
              <a:buChar char="o"/>
            </a:pPr>
            <a:r>
              <a:rPr lang="en-US" dirty="0"/>
              <a:t>Instructions for postoperative care</a:t>
            </a:r>
          </a:p>
          <a:p>
            <a:pPr marL="285750" indent="-285750">
              <a:buFont typeface="Courier New" panose="02070309020205020404" pitchFamily="49" charset="0"/>
              <a:buChar char="o"/>
            </a:pPr>
            <a:r>
              <a:rPr lang="en-US" dirty="0"/>
              <a:t>Home care instructions </a:t>
            </a:r>
          </a:p>
          <a:p>
            <a:pPr marL="285750" indent="-285750">
              <a:buFont typeface="Courier New" panose="02070309020205020404" pitchFamily="49" charset="0"/>
              <a:buChar char="o"/>
            </a:pPr>
            <a:r>
              <a:rPr lang="en-US" dirty="0"/>
              <a:t>Notices, for example a hazard alert </a:t>
            </a:r>
          </a:p>
          <a:p>
            <a:pPr marL="285750" indent="-285750">
              <a:buFont typeface="Courier New" panose="02070309020205020404" pitchFamily="49" charset="0"/>
              <a:buChar char="o"/>
            </a:pPr>
            <a:r>
              <a:rPr lang="en-US" dirty="0"/>
              <a:t>Occupational health and safety (OHS) signs and instructions</a:t>
            </a:r>
          </a:p>
          <a:p>
            <a:pPr marL="285750" indent="-285750">
              <a:buFont typeface="Courier New" panose="02070309020205020404" pitchFamily="49" charset="0"/>
              <a:buChar char="o"/>
            </a:pPr>
            <a:r>
              <a:rPr lang="en-US" dirty="0"/>
              <a:t>incident or accident reports</a:t>
            </a:r>
          </a:p>
          <a:p>
            <a:pPr marL="285750" indent="-285750">
              <a:buFont typeface="Courier New" panose="02070309020205020404" pitchFamily="49" charset="0"/>
              <a:buChar char="o"/>
            </a:pPr>
            <a:r>
              <a:rPr lang="en-US" dirty="0"/>
              <a:t>Patient medical charts and files</a:t>
            </a:r>
          </a:p>
          <a:p>
            <a:pPr marL="285750" indent="-285750">
              <a:buFont typeface="Courier New" panose="02070309020205020404" pitchFamily="49" charset="0"/>
              <a:buChar char="o"/>
            </a:pPr>
            <a:r>
              <a:rPr lang="en-US" dirty="0"/>
              <a:t>Referrals</a:t>
            </a:r>
          </a:p>
          <a:p>
            <a:pPr marL="285750" indent="-285750">
              <a:buFont typeface="Courier New" panose="02070309020205020404" pitchFamily="49" charset="0"/>
              <a:buChar char="o"/>
            </a:pPr>
            <a:r>
              <a:rPr lang="en-US" dirty="0"/>
              <a:t>Routine reports, for example visitor sign-in sheets</a:t>
            </a:r>
          </a:p>
          <a:p>
            <a:pPr marL="285750" indent="-285750">
              <a:buFont typeface="Courier New" panose="02070309020205020404" pitchFamily="49" charset="0"/>
              <a:buChar char="o"/>
            </a:pPr>
            <a:r>
              <a:rPr lang="en-US" dirty="0"/>
              <a:t>Telephone calls</a:t>
            </a:r>
          </a:p>
          <a:p>
            <a:pPr marL="285750" indent="-285750">
              <a:buFont typeface="Courier New" panose="02070309020205020404" pitchFamily="49" charset="0"/>
              <a:buChar char="o"/>
            </a:pPr>
            <a:r>
              <a:rPr lang="en-US" dirty="0"/>
              <a:t>Emails</a:t>
            </a:r>
          </a:p>
          <a:p>
            <a:pPr marL="285750" indent="-285750">
              <a:buFont typeface="Courier New" panose="02070309020205020404" pitchFamily="49" charset="0"/>
              <a:buChar char="o"/>
            </a:pPr>
            <a:r>
              <a:rPr lang="en-US" dirty="0"/>
              <a:t>Test results</a:t>
            </a:r>
          </a:p>
          <a:p>
            <a:pPr marL="285750" indent="-285750">
              <a:buFont typeface="Courier New" panose="02070309020205020404" pitchFamily="49" charset="0"/>
              <a:buChar char="o"/>
            </a:pPr>
            <a:r>
              <a:rPr lang="en-US" dirty="0"/>
              <a:t>Operating theatre lists</a:t>
            </a:r>
          </a:p>
          <a:p>
            <a:pPr marL="285750" indent="-285750">
              <a:buFont typeface="Courier New" panose="02070309020205020404" pitchFamily="49" charset="0"/>
              <a:buChar char="o"/>
            </a:pPr>
            <a:r>
              <a:rPr lang="en-US" dirty="0"/>
              <a:t>Verbal communications or discussions</a:t>
            </a:r>
          </a:p>
          <a:p>
            <a:pPr marL="285750" indent="-285750">
              <a:buFont typeface="Courier New" panose="02070309020205020404" pitchFamily="49" charset="0"/>
              <a:buChar char="o"/>
            </a:pPr>
            <a:r>
              <a:rPr lang="en-US" dirty="0"/>
              <a:t>Appointments</a:t>
            </a:r>
            <a:endParaRPr lang="en-AU" dirty="0"/>
          </a:p>
        </p:txBody>
      </p:sp>
      <p:pic>
        <p:nvPicPr>
          <p:cNvPr id="10" name="Picture 2" descr="Return button stock vector. Illustration of website - 122705129">
            <a:hlinkClick r:id="rId4" action="ppaction://hlinksldjump"/>
            <a:extLst>
              <a:ext uri="{FF2B5EF4-FFF2-40B4-BE49-F238E27FC236}">
                <a16:creationId xmlns:a16="http://schemas.microsoft.com/office/drawing/2014/main" id="{A04F015E-FD38-C734-59AF-34FE65A2D16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4400" y="5215559"/>
            <a:ext cx="1021597" cy="10215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461715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9864-9F0E-3CDF-A678-94F1A9051398}"/>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666BB4C4-452F-CD8D-933A-7377C0A312BA}"/>
              </a:ext>
            </a:extLst>
          </p:cNvPr>
          <p:cNvSpPr>
            <a:spLocks noGrp="1"/>
          </p:cNvSpPr>
          <p:nvPr>
            <p:ph type="title"/>
          </p:nvPr>
        </p:nvSpPr>
        <p:spPr>
          <a:xfrm>
            <a:off x="362857" y="503238"/>
            <a:ext cx="10152743" cy="868362"/>
          </a:xfrm>
        </p:spPr>
        <p:txBody>
          <a:bodyPr/>
          <a:lstStyle/>
          <a:p>
            <a:pPr eaLnBrk="1" hangingPunct="1"/>
            <a:r>
              <a:rPr lang="en-US" altLang="en-US" dirty="0"/>
              <a:t>Working with medical terminology - Checklist</a:t>
            </a:r>
          </a:p>
        </p:txBody>
      </p:sp>
      <p:sp>
        <p:nvSpPr>
          <p:cNvPr id="21508" name="Slide Number Placeholder 3">
            <a:extLst>
              <a:ext uri="{FF2B5EF4-FFF2-40B4-BE49-F238E27FC236}">
                <a16:creationId xmlns:a16="http://schemas.microsoft.com/office/drawing/2014/main" id="{972A8568-5D6B-6516-0B6F-45A160B57877}"/>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58</a:t>
            </a:fld>
            <a:endParaRPr lang="en-US" altLang="en-US">
              <a:solidFill>
                <a:srgbClr val="1D528D"/>
              </a:solidFill>
            </a:endParaRPr>
          </a:p>
        </p:txBody>
      </p:sp>
      <p:sp>
        <p:nvSpPr>
          <p:cNvPr id="7" name="TextBox 6">
            <a:extLst>
              <a:ext uri="{FF2B5EF4-FFF2-40B4-BE49-F238E27FC236}">
                <a16:creationId xmlns:a16="http://schemas.microsoft.com/office/drawing/2014/main" id="{11120E1A-40AC-9467-AF01-5456CE8CC768}"/>
              </a:ext>
            </a:extLst>
          </p:cNvPr>
          <p:cNvSpPr txBox="1"/>
          <p:nvPr/>
        </p:nvSpPr>
        <p:spPr>
          <a:xfrm>
            <a:off x="194870" y="1675686"/>
            <a:ext cx="11872684" cy="3416320"/>
          </a:xfrm>
          <a:prstGeom prst="rect">
            <a:avLst/>
          </a:prstGeom>
          <a:noFill/>
        </p:spPr>
        <p:txBody>
          <a:bodyPr wrap="square" rtlCol="0">
            <a:spAutoFit/>
          </a:bodyPr>
          <a:lstStyle/>
          <a:p>
            <a:r>
              <a:rPr lang="en-US" dirty="0"/>
              <a:t>There are many different types and situations where checklists are used in the health service industry, </a:t>
            </a:r>
          </a:p>
          <a:p>
            <a:r>
              <a:rPr lang="en-US" dirty="0"/>
              <a:t>these include:</a:t>
            </a:r>
          </a:p>
          <a:p>
            <a:pPr marL="285750" indent="-285750">
              <a:buFont typeface="Courier New" panose="02070309020205020404" pitchFamily="49" charset="0"/>
              <a:buChar char="o"/>
            </a:pPr>
            <a:r>
              <a:rPr lang="en-US" dirty="0"/>
              <a:t>Pre-admission (into hospital or rehabilitation) and admission </a:t>
            </a:r>
          </a:p>
          <a:p>
            <a:pPr marL="285750" indent="-285750">
              <a:buFont typeface="Courier New" panose="02070309020205020404" pitchFamily="49" charset="0"/>
              <a:buChar char="o"/>
            </a:pPr>
            <a:r>
              <a:rPr lang="en-US" dirty="0"/>
              <a:t>Patient information</a:t>
            </a:r>
          </a:p>
          <a:p>
            <a:pPr marL="285750" indent="-285750">
              <a:buFont typeface="Courier New" panose="02070309020205020404" pitchFamily="49" charset="0"/>
              <a:buChar char="o"/>
            </a:pPr>
            <a:r>
              <a:rPr lang="en-US" dirty="0"/>
              <a:t>Allergy and medical history checklists </a:t>
            </a:r>
          </a:p>
          <a:p>
            <a:pPr marL="285750" indent="-285750">
              <a:buFont typeface="Courier New" panose="02070309020205020404" pitchFamily="49" charset="0"/>
              <a:buChar char="o"/>
            </a:pPr>
            <a:r>
              <a:rPr lang="en-US" dirty="0"/>
              <a:t>Medical equipment checklists</a:t>
            </a:r>
          </a:p>
          <a:p>
            <a:pPr marL="285750" indent="-285750">
              <a:buFont typeface="Courier New" panose="02070309020205020404" pitchFamily="49" charset="0"/>
              <a:buChar char="o"/>
            </a:pPr>
            <a:r>
              <a:rPr lang="en-US" dirty="0"/>
              <a:t>Procedural checklists</a:t>
            </a:r>
          </a:p>
          <a:p>
            <a:pPr marL="285750" indent="-285750">
              <a:buFont typeface="Courier New" panose="02070309020205020404" pitchFamily="49" charset="0"/>
              <a:buChar char="o"/>
            </a:pPr>
            <a:r>
              <a:rPr lang="en-US" dirty="0"/>
              <a:t>Intraoperative record form</a:t>
            </a:r>
          </a:p>
          <a:p>
            <a:pPr marL="285750" indent="-285750">
              <a:buFont typeface="Courier New" panose="02070309020205020404" pitchFamily="49" charset="0"/>
              <a:buChar char="o"/>
            </a:pPr>
            <a:r>
              <a:rPr lang="en-US" dirty="0"/>
              <a:t>Patient observation checklists e.g. checking and reviewing blood pressure, heart and temperature</a:t>
            </a:r>
          </a:p>
          <a:p>
            <a:pPr marL="285750" indent="-285750">
              <a:buFont typeface="Courier New" panose="02070309020205020404" pitchFamily="49" charset="0"/>
              <a:buChar char="o"/>
            </a:pPr>
            <a:r>
              <a:rPr lang="en-US" dirty="0"/>
              <a:t>Diagnostic checklists e.g. CT scans, MRIs and ECG tests</a:t>
            </a:r>
          </a:p>
          <a:p>
            <a:pPr marL="285750" indent="-285750">
              <a:buFont typeface="Courier New" panose="02070309020205020404" pitchFamily="49" charset="0"/>
              <a:buChar char="o"/>
            </a:pPr>
            <a:r>
              <a:rPr lang="en-US" dirty="0"/>
              <a:t>Infection and prevention and control procedures </a:t>
            </a:r>
          </a:p>
          <a:p>
            <a:pPr marL="285750" indent="-285750">
              <a:buFont typeface="Courier New" panose="02070309020205020404" pitchFamily="49" charset="0"/>
              <a:buChar char="o"/>
            </a:pPr>
            <a:r>
              <a:rPr lang="en-US" dirty="0"/>
              <a:t>Cleaning logs</a:t>
            </a:r>
            <a:endParaRPr lang="en-AU" dirty="0"/>
          </a:p>
        </p:txBody>
      </p:sp>
      <p:pic>
        <p:nvPicPr>
          <p:cNvPr id="2" name="Picture 2" descr="Return Church">
            <a:hlinkClick r:id="rId4" action="ppaction://hlinksldjump"/>
            <a:extLst>
              <a:ext uri="{FF2B5EF4-FFF2-40B4-BE49-F238E27FC236}">
                <a16:creationId xmlns:a16="http://schemas.microsoft.com/office/drawing/2014/main" id="{C335857B-8A15-BDB4-D101-FCF05158AC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BFBB17A-A066-8803-22B8-7D8352DD6CB3}"/>
              </a:ext>
            </a:extLst>
          </p:cNvPr>
          <p:cNvPicPr>
            <a:picLocks noChangeAspect="1"/>
          </p:cNvPicPr>
          <p:nvPr/>
        </p:nvPicPr>
        <p:blipFill>
          <a:blip r:embed="rId6"/>
          <a:stretch>
            <a:fillRect/>
          </a:stretch>
        </p:blipFill>
        <p:spPr>
          <a:xfrm>
            <a:off x="6925595" y="4382376"/>
            <a:ext cx="2962688" cy="2391109"/>
          </a:xfrm>
          <a:prstGeom prst="rect">
            <a:avLst/>
          </a:prstGeom>
        </p:spPr>
      </p:pic>
    </p:spTree>
    <p:custDataLst>
      <p:tags r:id="rId1"/>
    </p:custDataLst>
    <p:extLst>
      <p:ext uri="{BB962C8B-B14F-4D97-AF65-F5344CB8AC3E}">
        <p14:creationId xmlns:p14="http://schemas.microsoft.com/office/powerpoint/2010/main" val="36227604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763EA-5DEF-BDEB-0263-434E6BD33EF8}"/>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AF2DE46B-D8D2-4003-5EA7-E50558B9DD9D}"/>
              </a:ext>
            </a:extLst>
          </p:cNvPr>
          <p:cNvSpPr>
            <a:spLocks noGrp="1"/>
          </p:cNvSpPr>
          <p:nvPr>
            <p:ph type="title"/>
          </p:nvPr>
        </p:nvSpPr>
        <p:spPr>
          <a:xfrm>
            <a:off x="362857" y="503238"/>
            <a:ext cx="10152743" cy="868362"/>
          </a:xfrm>
        </p:spPr>
        <p:txBody>
          <a:bodyPr/>
          <a:lstStyle/>
          <a:p>
            <a:pPr eaLnBrk="1" hangingPunct="1"/>
            <a:r>
              <a:rPr lang="en-US" altLang="en-US" dirty="0"/>
              <a:t>Working with medical terminology - Checklist</a:t>
            </a:r>
          </a:p>
        </p:txBody>
      </p:sp>
      <p:sp>
        <p:nvSpPr>
          <p:cNvPr id="21508" name="Slide Number Placeholder 3">
            <a:extLst>
              <a:ext uri="{FF2B5EF4-FFF2-40B4-BE49-F238E27FC236}">
                <a16:creationId xmlns:a16="http://schemas.microsoft.com/office/drawing/2014/main" id="{510B8D4B-215C-928B-0C61-ABD383CEC06A}"/>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59</a:t>
            </a:fld>
            <a:endParaRPr lang="en-US" altLang="en-US">
              <a:solidFill>
                <a:srgbClr val="1D528D"/>
              </a:solidFill>
            </a:endParaRPr>
          </a:p>
        </p:txBody>
      </p:sp>
      <p:pic>
        <p:nvPicPr>
          <p:cNvPr id="3" name="Picture 2">
            <a:extLst>
              <a:ext uri="{FF2B5EF4-FFF2-40B4-BE49-F238E27FC236}">
                <a16:creationId xmlns:a16="http://schemas.microsoft.com/office/drawing/2014/main" id="{E917D8C6-47EC-4571-F324-1109C8685911}"/>
              </a:ext>
            </a:extLst>
          </p:cNvPr>
          <p:cNvPicPr>
            <a:picLocks noChangeAspect="1"/>
          </p:cNvPicPr>
          <p:nvPr/>
        </p:nvPicPr>
        <p:blipFill>
          <a:blip r:embed="rId4"/>
          <a:stretch>
            <a:fillRect/>
          </a:stretch>
        </p:blipFill>
        <p:spPr>
          <a:xfrm>
            <a:off x="2540590" y="1599875"/>
            <a:ext cx="6066238" cy="5258125"/>
          </a:xfrm>
          <a:prstGeom prst="rect">
            <a:avLst/>
          </a:prstGeom>
        </p:spPr>
      </p:pic>
      <p:pic>
        <p:nvPicPr>
          <p:cNvPr id="4" name="Picture 2" descr="Return Church">
            <a:hlinkClick r:id="rId5" action="ppaction://hlinksldjump"/>
            <a:extLst>
              <a:ext uri="{FF2B5EF4-FFF2-40B4-BE49-F238E27FC236}">
                <a16:creationId xmlns:a16="http://schemas.microsoft.com/office/drawing/2014/main" id="{E5E700E4-E190-5FE0-404A-F0C5ED3E314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59376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DD82-243C-B26E-A4B7-D1D2979CB2A4}"/>
              </a:ext>
            </a:extLst>
          </p:cNvPr>
          <p:cNvSpPr>
            <a:spLocks noGrp="1"/>
          </p:cNvSpPr>
          <p:nvPr>
            <p:ph type="title"/>
          </p:nvPr>
        </p:nvSpPr>
        <p:spPr/>
        <p:txBody>
          <a:bodyPr/>
          <a:lstStyle/>
          <a:p>
            <a:r>
              <a:rPr lang="en-US" dirty="0"/>
              <a:t>Medical terminology</a:t>
            </a:r>
            <a:endParaRPr lang="en-AU" dirty="0"/>
          </a:p>
        </p:txBody>
      </p:sp>
      <p:sp>
        <p:nvSpPr>
          <p:cNvPr id="3" name="Content Placeholder 2">
            <a:extLst>
              <a:ext uri="{FF2B5EF4-FFF2-40B4-BE49-F238E27FC236}">
                <a16:creationId xmlns:a16="http://schemas.microsoft.com/office/drawing/2014/main" id="{AD8ABD30-074C-00B8-809B-42C24BABC186}"/>
              </a:ext>
            </a:extLst>
          </p:cNvPr>
          <p:cNvSpPr>
            <a:spLocks noGrp="1"/>
          </p:cNvSpPr>
          <p:nvPr>
            <p:ph idx="1"/>
          </p:nvPr>
        </p:nvSpPr>
        <p:spPr>
          <a:xfrm>
            <a:off x="0" y="1677987"/>
            <a:ext cx="12192000" cy="4492625"/>
          </a:xfrm>
        </p:spPr>
        <p:txBody>
          <a:bodyPr/>
          <a:lstStyle/>
          <a:p>
            <a:pPr marL="0" indent="0">
              <a:buNone/>
            </a:pPr>
            <a:r>
              <a:rPr lang="en-US" sz="2200" dirty="0"/>
              <a:t>Medical terminology is a special vocabulary of scientific and technical terms used in the health services industry.</a:t>
            </a:r>
          </a:p>
          <a:p>
            <a:pPr marL="0" indent="0">
              <a:buNone/>
            </a:pPr>
            <a:r>
              <a:rPr lang="en-US" sz="2200" dirty="0"/>
              <a:t>Basic word elements including </a:t>
            </a:r>
            <a:r>
              <a:rPr lang="en-US" sz="2200" b="1" dirty="0"/>
              <a:t>word roots</a:t>
            </a:r>
            <a:r>
              <a:rPr lang="en-US" sz="2200" dirty="0"/>
              <a:t>, </a:t>
            </a:r>
            <a:r>
              <a:rPr lang="en-US" sz="2200" b="1" dirty="0"/>
              <a:t>prefixes</a:t>
            </a:r>
            <a:r>
              <a:rPr lang="en-US" sz="2200" dirty="0"/>
              <a:t>, </a:t>
            </a:r>
            <a:r>
              <a:rPr lang="en-US" sz="2200" b="1" dirty="0"/>
              <a:t>suffixes</a:t>
            </a:r>
            <a:r>
              <a:rPr lang="en-US" sz="2200" dirty="0"/>
              <a:t>, and the </a:t>
            </a:r>
            <a:r>
              <a:rPr lang="en-US" sz="2200" b="1" dirty="0"/>
              <a:t>combining vowels</a:t>
            </a:r>
            <a:r>
              <a:rPr lang="en-US" sz="2200" dirty="0"/>
              <a:t> and </a:t>
            </a:r>
            <a:r>
              <a:rPr lang="en-US" sz="2200" b="1" dirty="0"/>
              <a:t>combining forms.</a:t>
            </a:r>
          </a:p>
          <a:p>
            <a:pPr marL="0" indent="0">
              <a:buNone/>
            </a:pPr>
            <a:r>
              <a:rPr lang="en-US" sz="2200" dirty="0"/>
              <a:t>Medical terms can include:</a:t>
            </a:r>
          </a:p>
          <a:p>
            <a:r>
              <a:rPr lang="en-US" sz="2200" dirty="0"/>
              <a:t>all three main elements (word roots, prefixes and suffixes)</a:t>
            </a:r>
          </a:p>
          <a:p>
            <a:r>
              <a:rPr lang="en-US" sz="2200" dirty="0"/>
              <a:t>just a word root and a pre-fix</a:t>
            </a:r>
          </a:p>
          <a:p>
            <a:r>
              <a:rPr lang="en-US" sz="2200" dirty="0"/>
              <a:t>a word root and a suffix </a:t>
            </a:r>
          </a:p>
          <a:p>
            <a:r>
              <a:rPr lang="en-US" sz="2200" dirty="0"/>
              <a:t>multiple word roots</a:t>
            </a:r>
            <a:endParaRPr lang="en-AU" sz="2200" dirty="0"/>
          </a:p>
        </p:txBody>
      </p:sp>
      <p:sp>
        <p:nvSpPr>
          <p:cNvPr id="4" name="Slide Number Placeholder 3">
            <a:extLst>
              <a:ext uri="{FF2B5EF4-FFF2-40B4-BE49-F238E27FC236}">
                <a16:creationId xmlns:a16="http://schemas.microsoft.com/office/drawing/2014/main" id="{C5021113-DCDB-9E13-2355-F086AF8DCEA4}"/>
              </a:ext>
            </a:extLst>
          </p:cNvPr>
          <p:cNvSpPr>
            <a:spLocks noGrp="1"/>
          </p:cNvSpPr>
          <p:nvPr>
            <p:ph type="sldNum" sz="quarter" idx="10"/>
          </p:nvPr>
        </p:nvSpPr>
        <p:spPr/>
        <p:txBody>
          <a:bodyPr/>
          <a:lstStyle/>
          <a:p>
            <a:fld id="{64EB2DB3-A5DC-4BC2-A05A-23509E293FB0}" type="slidenum">
              <a:rPr lang="en-US" altLang="en-US" smtClean="0"/>
              <a:pPr/>
              <a:t>6</a:t>
            </a:fld>
            <a:endParaRPr lang="en-US" altLang="en-US"/>
          </a:p>
        </p:txBody>
      </p:sp>
      <p:sp>
        <p:nvSpPr>
          <p:cNvPr id="6" name="TextBox 5">
            <a:extLst>
              <a:ext uri="{FF2B5EF4-FFF2-40B4-BE49-F238E27FC236}">
                <a16:creationId xmlns:a16="http://schemas.microsoft.com/office/drawing/2014/main" id="{ACB2B616-1F4F-930F-57E6-14C4C182DC45}"/>
              </a:ext>
            </a:extLst>
          </p:cNvPr>
          <p:cNvSpPr txBox="1"/>
          <p:nvPr/>
        </p:nvSpPr>
        <p:spPr>
          <a:xfrm>
            <a:off x="0" y="6153833"/>
            <a:ext cx="11321143" cy="646331"/>
          </a:xfrm>
          <a:prstGeom prst="rect">
            <a:avLst/>
          </a:prstGeom>
          <a:noFill/>
        </p:spPr>
        <p:txBody>
          <a:bodyPr wrap="square">
            <a:spAutoFit/>
          </a:bodyPr>
          <a:lstStyle/>
          <a:p>
            <a:r>
              <a:rPr lang="en-US" dirty="0"/>
              <a:t>Download the following app to test your medical terminology: </a:t>
            </a:r>
            <a:r>
              <a:rPr lang="en-US" dirty="0">
                <a:hlinkClick r:id="rId3"/>
              </a:rPr>
              <a:t>https://apps.apple.com/us/app/medterm-scramble/id590745869?ign-mpt=uo%3D4</a:t>
            </a:r>
            <a:endParaRPr lang="en-US" dirty="0"/>
          </a:p>
        </p:txBody>
      </p:sp>
      <p:sp>
        <p:nvSpPr>
          <p:cNvPr id="10" name="TextBox 9">
            <a:extLst>
              <a:ext uri="{FF2B5EF4-FFF2-40B4-BE49-F238E27FC236}">
                <a16:creationId xmlns:a16="http://schemas.microsoft.com/office/drawing/2014/main" id="{AB23CAD4-2BF4-BA35-A49C-23182CA3DEA7}"/>
              </a:ext>
            </a:extLst>
          </p:cNvPr>
          <p:cNvSpPr txBox="1"/>
          <p:nvPr/>
        </p:nvSpPr>
        <p:spPr>
          <a:xfrm>
            <a:off x="0" y="5446641"/>
            <a:ext cx="12192000" cy="369332"/>
          </a:xfrm>
          <a:prstGeom prst="rect">
            <a:avLst/>
          </a:prstGeom>
          <a:noFill/>
        </p:spPr>
        <p:txBody>
          <a:bodyPr wrap="square">
            <a:spAutoFit/>
          </a:bodyPr>
          <a:lstStyle/>
          <a:p>
            <a:r>
              <a:rPr lang="en-US" b="1" dirty="0">
                <a:solidFill>
                  <a:schemeClr val="tx2"/>
                </a:solidFill>
              </a:rPr>
              <a:t>A badly broken wrist ≠ a type II fracture of the right distal radius with moderate lateral displacement. </a:t>
            </a:r>
            <a:endParaRPr lang="en-AU" b="1" dirty="0">
              <a:solidFill>
                <a:schemeClr val="tx2"/>
              </a:solidFill>
            </a:endParaRPr>
          </a:p>
        </p:txBody>
      </p:sp>
      <p:pic>
        <p:nvPicPr>
          <p:cNvPr id="12" name="Picture 2" descr="Return Church">
            <a:hlinkClick r:id="rId4" action="ppaction://hlinksldjump"/>
            <a:extLst>
              <a:ext uri="{FF2B5EF4-FFF2-40B4-BE49-F238E27FC236}">
                <a16:creationId xmlns:a16="http://schemas.microsoft.com/office/drawing/2014/main" id="{5BDE034E-A1AC-7EFD-8845-750BD825533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6C13809-A30A-E23A-49AC-DFE66BA73FC1}"/>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3978" y="3086700"/>
            <a:ext cx="2488574" cy="2005302"/>
          </a:xfrm>
          <a:prstGeom prst="rect">
            <a:avLst/>
          </a:prstGeom>
        </p:spPr>
      </p:pic>
      <p:sp>
        <p:nvSpPr>
          <p:cNvPr id="7" name="TextBox 6">
            <a:extLst>
              <a:ext uri="{FF2B5EF4-FFF2-40B4-BE49-F238E27FC236}">
                <a16:creationId xmlns:a16="http://schemas.microsoft.com/office/drawing/2014/main" id="{6C6E8C4B-88B8-DCAB-D38A-41A749E0777F}"/>
              </a:ext>
            </a:extLst>
          </p:cNvPr>
          <p:cNvSpPr txBox="1"/>
          <p:nvPr/>
        </p:nvSpPr>
        <p:spPr>
          <a:xfrm>
            <a:off x="0" y="5115804"/>
            <a:ext cx="7311572" cy="369332"/>
          </a:xfrm>
          <a:prstGeom prst="rect">
            <a:avLst/>
          </a:prstGeom>
          <a:noFill/>
        </p:spPr>
        <p:txBody>
          <a:bodyPr wrap="square">
            <a:spAutoFit/>
          </a:bodyPr>
          <a:lstStyle/>
          <a:p>
            <a:r>
              <a:rPr lang="en-AU" dirty="0">
                <a:hlinkClick r:id="rId7"/>
              </a:rPr>
              <a:t>https://medicalterminologyblog.com/breaking-down-medical-terms/</a:t>
            </a:r>
            <a:endParaRPr lang="en-AU" dirty="0"/>
          </a:p>
        </p:txBody>
      </p:sp>
    </p:spTree>
    <p:extLst>
      <p:ext uri="{BB962C8B-B14F-4D97-AF65-F5344CB8AC3E}">
        <p14:creationId xmlns:p14="http://schemas.microsoft.com/office/powerpoint/2010/main" val="858901850"/>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E2E8-2863-44C4-CA7B-0767953BD1E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E1A190F4-7C0F-58D8-F684-9375BD272FD1}"/>
              </a:ext>
            </a:extLst>
          </p:cNvPr>
          <p:cNvSpPr>
            <a:spLocks noGrp="1"/>
          </p:cNvSpPr>
          <p:nvPr>
            <p:ph type="title"/>
          </p:nvPr>
        </p:nvSpPr>
        <p:spPr>
          <a:xfrm>
            <a:off x="362857" y="503238"/>
            <a:ext cx="11629571" cy="868362"/>
          </a:xfrm>
        </p:spPr>
        <p:txBody>
          <a:bodyPr/>
          <a:lstStyle/>
          <a:p>
            <a:pPr eaLnBrk="1" hangingPunct="1"/>
            <a:r>
              <a:rPr lang="en-US" altLang="en-US" dirty="0"/>
              <a:t>Interpreting and adhering to policies and procedures</a:t>
            </a:r>
          </a:p>
        </p:txBody>
      </p:sp>
      <p:sp>
        <p:nvSpPr>
          <p:cNvPr id="21508" name="Slide Number Placeholder 3">
            <a:extLst>
              <a:ext uri="{FF2B5EF4-FFF2-40B4-BE49-F238E27FC236}">
                <a16:creationId xmlns:a16="http://schemas.microsoft.com/office/drawing/2014/main" id="{17EFFAC5-FCAE-CB1A-7D55-4B29103A08FC}"/>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60</a:t>
            </a:fld>
            <a:endParaRPr lang="en-US" altLang="en-US">
              <a:solidFill>
                <a:srgbClr val="1D528D"/>
              </a:solidFill>
            </a:endParaRPr>
          </a:p>
        </p:txBody>
      </p:sp>
      <p:sp>
        <p:nvSpPr>
          <p:cNvPr id="8" name="TextBox 7">
            <a:extLst>
              <a:ext uri="{FF2B5EF4-FFF2-40B4-BE49-F238E27FC236}">
                <a16:creationId xmlns:a16="http://schemas.microsoft.com/office/drawing/2014/main" id="{518898F4-A3C6-BB8B-6D57-3020A57980AF}"/>
              </a:ext>
            </a:extLst>
          </p:cNvPr>
          <p:cNvSpPr txBox="1"/>
          <p:nvPr/>
        </p:nvSpPr>
        <p:spPr>
          <a:xfrm>
            <a:off x="1746758" y="1710619"/>
            <a:ext cx="9193958" cy="400110"/>
          </a:xfrm>
          <a:prstGeom prst="rect">
            <a:avLst/>
          </a:prstGeom>
          <a:noFill/>
        </p:spPr>
        <p:txBody>
          <a:bodyPr wrap="square">
            <a:spAutoFit/>
          </a:bodyPr>
          <a:lstStyle/>
          <a:p>
            <a:r>
              <a:rPr lang="en-AU" sz="2000" dirty="0"/>
              <a:t>All health services organisations will hold policies and procedures relating to: </a:t>
            </a:r>
          </a:p>
        </p:txBody>
      </p:sp>
      <p:graphicFrame>
        <p:nvGraphicFramePr>
          <p:cNvPr id="11" name="Diagram 10">
            <a:extLst>
              <a:ext uri="{FF2B5EF4-FFF2-40B4-BE49-F238E27FC236}">
                <a16:creationId xmlns:a16="http://schemas.microsoft.com/office/drawing/2014/main" id="{7FF02BB2-FA95-680D-5EC7-A344A2DCDC76}"/>
              </a:ext>
            </a:extLst>
          </p:cNvPr>
          <p:cNvGraphicFramePr/>
          <p:nvPr>
            <p:extLst>
              <p:ext uri="{D42A27DB-BD31-4B8C-83A1-F6EECF244321}">
                <p14:modId xmlns:p14="http://schemas.microsoft.com/office/powerpoint/2010/main" val="3886258459"/>
              </p:ext>
            </p:extLst>
          </p:nvPr>
        </p:nvGraphicFramePr>
        <p:xfrm>
          <a:off x="7068" y="2103900"/>
          <a:ext cx="12184932" cy="4793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 descr="Return button stock vector. Illustration of website - 122705129">
            <a:hlinkClick r:id="rId9" action="ppaction://hlinksldjump"/>
            <a:extLst>
              <a:ext uri="{FF2B5EF4-FFF2-40B4-BE49-F238E27FC236}">
                <a16:creationId xmlns:a16="http://schemas.microsoft.com/office/drawing/2014/main" id="{432BCCCD-9CAE-B6AC-B063-D58C60BD979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582857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A2CB-C881-D7A6-F6E6-C2D40AE491F9}"/>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E8F56BD7-C039-E65A-2A62-24790B67CB58}"/>
              </a:ext>
            </a:extLst>
          </p:cNvPr>
          <p:cNvSpPr>
            <a:spLocks noGrp="1"/>
          </p:cNvSpPr>
          <p:nvPr>
            <p:ph type="title"/>
          </p:nvPr>
        </p:nvSpPr>
        <p:spPr>
          <a:xfrm>
            <a:off x="362857" y="503238"/>
            <a:ext cx="11629571" cy="868362"/>
          </a:xfrm>
        </p:spPr>
        <p:txBody>
          <a:bodyPr/>
          <a:lstStyle/>
          <a:p>
            <a:pPr eaLnBrk="1" hangingPunct="1"/>
            <a:r>
              <a:rPr lang="en-US" altLang="en-US" dirty="0"/>
              <a:t>Interpreting and adhering to policies and procedures</a:t>
            </a:r>
          </a:p>
        </p:txBody>
      </p:sp>
      <p:sp>
        <p:nvSpPr>
          <p:cNvPr id="21508" name="Slide Number Placeholder 3">
            <a:extLst>
              <a:ext uri="{FF2B5EF4-FFF2-40B4-BE49-F238E27FC236}">
                <a16:creationId xmlns:a16="http://schemas.microsoft.com/office/drawing/2014/main" id="{B8950833-E7B5-5726-65EB-07F6FC31DA38}"/>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61</a:t>
            </a:fld>
            <a:endParaRPr lang="en-US" altLang="en-US">
              <a:solidFill>
                <a:srgbClr val="1D528D"/>
              </a:solidFill>
            </a:endParaRPr>
          </a:p>
        </p:txBody>
      </p:sp>
      <p:sp>
        <p:nvSpPr>
          <p:cNvPr id="4" name="TextBox 3">
            <a:extLst>
              <a:ext uri="{FF2B5EF4-FFF2-40B4-BE49-F238E27FC236}">
                <a16:creationId xmlns:a16="http://schemas.microsoft.com/office/drawing/2014/main" id="{448C34B2-C7CF-63B6-1AB3-E35944A72754}"/>
              </a:ext>
            </a:extLst>
          </p:cNvPr>
          <p:cNvSpPr txBox="1"/>
          <p:nvPr/>
        </p:nvSpPr>
        <p:spPr>
          <a:xfrm>
            <a:off x="163285" y="1611825"/>
            <a:ext cx="11829143" cy="369332"/>
          </a:xfrm>
          <a:prstGeom prst="rect">
            <a:avLst/>
          </a:prstGeom>
          <a:noFill/>
        </p:spPr>
        <p:txBody>
          <a:bodyPr wrap="square" rtlCol="0">
            <a:spAutoFit/>
          </a:bodyPr>
          <a:lstStyle/>
          <a:p>
            <a:r>
              <a:rPr lang="en-US" dirty="0"/>
              <a:t>Steps for interpreting and adhering to policies and procedures</a:t>
            </a:r>
            <a:endParaRPr lang="en-AU" dirty="0"/>
          </a:p>
        </p:txBody>
      </p:sp>
      <p:graphicFrame>
        <p:nvGraphicFramePr>
          <p:cNvPr id="5" name="Diagram 4">
            <a:extLst>
              <a:ext uri="{FF2B5EF4-FFF2-40B4-BE49-F238E27FC236}">
                <a16:creationId xmlns:a16="http://schemas.microsoft.com/office/drawing/2014/main" id="{583221A6-4E00-B7B6-1156-60A83947ADA0}"/>
              </a:ext>
            </a:extLst>
          </p:cNvPr>
          <p:cNvGraphicFramePr/>
          <p:nvPr>
            <p:extLst>
              <p:ext uri="{D42A27DB-BD31-4B8C-83A1-F6EECF244321}">
                <p14:modId xmlns:p14="http://schemas.microsoft.com/office/powerpoint/2010/main" val="3215561074"/>
              </p:ext>
            </p:extLst>
          </p:nvPr>
        </p:nvGraphicFramePr>
        <p:xfrm>
          <a:off x="3704095" y="1239865"/>
          <a:ext cx="8288333" cy="5596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Curved Down 5">
            <a:extLst>
              <a:ext uri="{FF2B5EF4-FFF2-40B4-BE49-F238E27FC236}">
                <a16:creationId xmlns:a16="http://schemas.microsoft.com/office/drawing/2014/main" id="{37FD218E-3AC4-E063-E34E-ADB9094254B8}"/>
              </a:ext>
            </a:extLst>
          </p:cNvPr>
          <p:cNvSpPr/>
          <p:nvPr/>
        </p:nvSpPr>
        <p:spPr>
          <a:xfrm rot="15383519">
            <a:off x="3998563" y="4091553"/>
            <a:ext cx="1456840" cy="36933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7" name="Picture 2" descr="Return Church">
            <a:hlinkClick r:id="rId9" action="ppaction://hlinksldjump"/>
            <a:extLst>
              <a:ext uri="{FF2B5EF4-FFF2-40B4-BE49-F238E27FC236}">
                <a16:creationId xmlns:a16="http://schemas.microsoft.com/office/drawing/2014/main" id="{9582763C-0F50-EFC8-626C-9068F0E2563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B28652D-BF6B-4220-BCBA-4E5357704EFA}"/>
              </a:ext>
            </a:extLst>
          </p:cNvPr>
          <p:cNvPicPr>
            <a:picLocks noChangeAspect="1"/>
          </p:cNvPicPr>
          <p:nvPr/>
        </p:nvPicPr>
        <p:blipFill>
          <a:blip r:embed="rId11"/>
          <a:stretch>
            <a:fillRect/>
          </a:stretch>
        </p:blipFill>
        <p:spPr>
          <a:xfrm>
            <a:off x="751208" y="4276219"/>
            <a:ext cx="2952887" cy="1965012"/>
          </a:xfrm>
          <a:prstGeom prst="rect">
            <a:avLst/>
          </a:prstGeom>
        </p:spPr>
      </p:pic>
    </p:spTree>
    <p:custDataLst>
      <p:tags r:id="rId1"/>
    </p:custDataLst>
    <p:extLst>
      <p:ext uri="{BB962C8B-B14F-4D97-AF65-F5344CB8AC3E}">
        <p14:creationId xmlns:p14="http://schemas.microsoft.com/office/powerpoint/2010/main" val="3100692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5B34D-6EE8-5F83-5F36-FE0C54B36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2D76C-C685-8294-C374-B7040B830483}"/>
              </a:ext>
            </a:extLst>
          </p:cNvPr>
          <p:cNvSpPr>
            <a:spLocks noGrp="1"/>
          </p:cNvSpPr>
          <p:nvPr>
            <p:ph type="title"/>
          </p:nvPr>
        </p:nvSpPr>
        <p:spPr>
          <a:xfrm>
            <a:off x="2850917" y="435167"/>
            <a:ext cx="8839200" cy="868362"/>
          </a:xfrm>
        </p:spPr>
        <p:txBody>
          <a:bodyPr/>
          <a:lstStyle/>
          <a:p>
            <a:r>
              <a:rPr lang="en-US" dirty="0"/>
              <a:t>9. Policies and procedures</a:t>
            </a:r>
          </a:p>
        </p:txBody>
      </p:sp>
      <p:sp>
        <p:nvSpPr>
          <p:cNvPr id="4" name="Slide Number Placeholder 3">
            <a:extLst>
              <a:ext uri="{FF2B5EF4-FFF2-40B4-BE49-F238E27FC236}">
                <a16:creationId xmlns:a16="http://schemas.microsoft.com/office/drawing/2014/main" id="{31F7CD40-A734-1B91-7A03-5BF5D4FBF343}"/>
              </a:ext>
            </a:extLst>
          </p:cNvPr>
          <p:cNvSpPr>
            <a:spLocks noGrp="1"/>
          </p:cNvSpPr>
          <p:nvPr>
            <p:ph type="sldNum" sz="quarter" idx="10"/>
          </p:nvPr>
        </p:nvSpPr>
        <p:spPr/>
        <p:txBody>
          <a:bodyPr/>
          <a:lstStyle/>
          <a:p>
            <a:fld id="{64EB2DB3-A5DC-4BC2-A05A-23509E293FB0}" type="slidenum">
              <a:rPr lang="en-US" altLang="en-US" smtClean="0"/>
              <a:pPr/>
              <a:t>62</a:t>
            </a:fld>
            <a:endParaRPr lang="en-US" altLang="en-US"/>
          </a:p>
        </p:txBody>
      </p:sp>
      <p:pic>
        <p:nvPicPr>
          <p:cNvPr id="1026" name="Picture 2" descr="Activities - Keep Active">
            <a:extLst>
              <a:ext uri="{FF2B5EF4-FFF2-40B4-BE49-F238E27FC236}">
                <a16:creationId xmlns:a16="http://schemas.microsoft.com/office/drawing/2014/main" id="{DC97C372-A8C3-CA30-5A82-21E9F7BFD1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804130-5BB6-AE38-9E0E-55CC18B8D1FA}"/>
              </a:ext>
            </a:extLst>
          </p:cNvPr>
          <p:cNvSpPr txBox="1"/>
          <p:nvPr/>
        </p:nvSpPr>
        <p:spPr>
          <a:xfrm>
            <a:off x="0" y="1524589"/>
            <a:ext cx="12192000" cy="5355312"/>
          </a:xfrm>
          <a:prstGeom prst="rect">
            <a:avLst/>
          </a:prstGeom>
          <a:noFill/>
        </p:spPr>
        <p:txBody>
          <a:bodyPr wrap="square" rtlCol="0">
            <a:spAutoFit/>
          </a:bodyPr>
          <a:lstStyle/>
          <a:p>
            <a:r>
              <a:rPr lang="en-US" dirty="0"/>
              <a:t>The following are policies and procedures from the IVET </a:t>
            </a:r>
            <a:r>
              <a:rPr lang="en-US" dirty="0" err="1"/>
              <a:t>Superclinic</a:t>
            </a:r>
            <a:r>
              <a:rPr lang="en-US" dirty="0"/>
              <a:t>. Your task is to interpret each policy and procedure and answer the questions. </a:t>
            </a:r>
          </a:p>
          <a:p>
            <a:endParaRPr lang="en-US" dirty="0"/>
          </a:p>
          <a:p>
            <a:r>
              <a:rPr lang="en-US" dirty="0">
                <a:solidFill>
                  <a:schemeClr val="tx2"/>
                </a:solidFill>
              </a:rPr>
              <a:t>1: Alcohol and Drugs Policy </a:t>
            </a:r>
          </a:p>
          <a:p>
            <a:r>
              <a:rPr lang="en-US" dirty="0">
                <a:solidFill>
                  <a:schemeClr val="tx2"/>
                </a:solidFill>
              </a:rPr>
              <a:t>IVET </a:t>
            </a:r>
            <a:r>
              <a:rPr lang="en-US" dirty="0" err="1">
                <a:solidFill>
                  <a:schemeClr val="tx2"/>
                </a:solidFill>
              </a:rPr>
              <a:t>Superclinic</a:t>
            </a:r>
            <a:r>
              <a:rPr lang="en-US" dirty="0">
                <a:solidFill>
                  <a:schemeClr val="tx2"/>
                </a:solidFill>
              </a:rPr>
              <a:t> is concerned by factors affecting an employee’s ability to safely and effectively do their work to a satisfactory standard. The business </a:t>
            </a:r>
            <a:r>
              <a:rPr lang="en-US" dirty="0" err="1">
                <a:solidFill>
                  <a:schemeClr val="tx2"/>
                </a:solidFill>
              </a:rPr>
              <a:t>recognises</a:t>
            </a:r>
            <a:r>
              <a:rPr lang="en-US" dirty="0">
                <a:solidFill>
                  <a:schemeClr val="tx2"/>
                </a:solidFill>
              </a:rPr>
              <a:t> alcohol or other drug abuse can impair short-term or long-term work performance and is an occupational health and safety risk.</a:t>
            </a:r>
          </a:p>
          <a:p>
            <a:endParaRPr lang="en-US" dirty="0">
              <a:solidFill>
                <a:schemeClr val="tx2"/>
              </a:solidFill>
            </a:endParaRPr>
          </a:p>
          <a:p>
            <a:r>
              <a:rPr lang="en-US" dirty="0">
                <a:solidFill>
                  <a:schemeClr val="tx2"/>
                </a:solidFill>
              </a:rPr>
              <a:t>IVET </a:t>
            </a:r>
            <a:r>
              <a:rPr lang="en-US" dirty="0" err="1">
                <a:solidFill>
                  <a:schemeClr val="tx2"/>
                </a:solidFill>
              </a:rPr>
              <a:t>Superclinic</a:t>
            </a:r>
            <a:r>
              <a:rPr lang="en-US" dirty="0">
                <a:solidFill>
                  <a:schemeClr val="tx2"/>
                </a:solidFill>
              </a:rPr>
              <a:t> will do its utmost to create and maintain a safe, healthy and productive workplace for all employees. IVET </a:t>
            </a:r>
            <a:r>
              <a:rPr lang="en-US" dirty="0" err="1">
                <a:solidFill>
                  <a:schemeClr val="tx2"/>
                </a:solidFill>
              </a:rPr>
              <a:t>Superclinic</a:t>
            </a:r>
            <a:r>
              <a:rPr lang="en-US" dirty="0">
                <a:solidFill>
                  <a:schemeClr val="tx2"/>
                </a:solidFill>
              </a:rPr>
              <a:t> has a zero-tolerance policy in regards to the use of illicit drugs on their premises or the attending of other business-related premises (e.g. patients) while under the influence of illicit drugs. Contravening either of these points may lead to instant dismissal. </a:t>
            </a:r>
          </a:p>
          <a:p>
            <a:endParaRPr lang="en-US" dirty="0">
              <a:solidFill>
                <a:schemeClr val="tx2"/>
              </a:solidFill>
            </a:endParaRPr>
          </a:p>
          <a:p>
            <a:r>
              <a:rPr lang="en-US" dirty="0">
                <a:solidFill>
                  <a:schemeClr val="tx2"/>
                </a:solidFill>
              </a:rPr>
              <a:t>IVET </a:t>
            </a:r>
            <a:r>
              <a:rPr lang="en-US" dirty="0" err="1">
                <a:solidFill>
                  <a:schemeClr val="tx2"/>
                </a:solidFill>
              </a:rPr>
              <a:t>Superclinic</a:t>
            </a:r>
            <a:r>
              <a:rPr lang="en-US" dirty="0">
                <a:solidFill>
                  <a:schemeClr val="tx2"/>
                </a:solidFill>
              </a:rPr>
              <a:t> does not tolerate attending work under the influence of alcohol. This may result in performance improvement action or dismissal. </a:t>
            </a:r>
          </a:p>
          <a:p>
            <a:endParaRPr lang="en-US" dirty="0">
              <a:solidFill>
                <a:schemeClr val="tx2"/>
              </a:solidFill>
            </a:endParaRPr>
          </a:p>
          <a:p>
            <a:r>
              <a:rPr lang="en-US" dirty="0">
                <a:solidFill>
                  <a:schemeClr val="tx2"/>
                </a:solidFill>
              </a:rPr>
              <a:t>IVET </a:t>
            </a:r>
            <a:r>
              <a:rPr lang="en-US" dirty="0" err="1">
                <a:solidFill>
                  <a:schemeClr val="tx2"/>
                </a:solidFill>
              </a:rPr>
              <a:t>Superclinic</a:t>
            </a:r>
            <a:r>
              <a:rPr lang="en-US" dirty="0">
                <a:solidFill>
                  <a:schemeClr val="tx2"/>
                </a:solidFill>
              </a:rPr>
              <a:t> makes alcohol available to staff over the age of 18 during designated staff functions. Limiting the consumption of any alcohol made available is the responsibility of the employee. Driving over the legal limit or under the influence of illicit drugs is illegal. </a:t>
            </a:r>
          </a:p>
        </p:txBody>
      </p:sp>
      <p:pic>
        <p:nvPicPr>
          <p:cNvPr id="5" name="Picture 2" descr="return&quot; Icon - Download for free – Iconduck">
            <a:hlinkClick r:id="rId4" action="ppaction://hlinksldjump"/>
            <a:extLst>
              <a:ext uri="{FF2B5EF4-FFF2-40B4-BE49-F238E27FC236}">
                <a16:creationId xmlns:a16="http://schemas.microsoft.com/office/drawing/2014/main" id="{53E82522-9849-FE4D-03EB-0E3D0E5ACE7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950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906D-E1E3-F78E-8E47-4C02134BA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C7BB1-E703-FB29-1FEE-7D1A031A34CE}"/>
              </a:ext>
            </a:extLst>
          </p:cNvPr>
          <p:cNvSpPr>
            <a:spLocks noGrp="1"/>
          </p:cNvSpPr>
          <p:nvPr>
            <p:ph type="title"/>
          </p:nvPr>
        </p:nvSpPr>
        <p:spPr>
          <a:xfrm>
            <a:off x="2850917" y="435167"/>
            <a:ext cx="8839200" cy="868362"/>
          </a:xfrm>
        </p:spPr>
        <p:txBody>
          <a:bodyPr/>
          <a:lstStyle/>
          <a:p>
            <a:r>
              <a:rPr lang="en-US" dirty="0"/>
              <a:t>9. Policies and procedures</a:t>
            </a:r>
          </a:p>
        </p:txBody>
      </p:sp>
      <p:sp>
        <p:nvSpPr>
          <p:cNvPr id="4" name="Slide Number Placeholder 3">
            <a:extLst>
              <a:ext uri="{FF2B5EF4-FFF2-40B4-BE49-F238E27FC236}">
                <a16:creationId xmlns:a16="http://schemas.microsoft.com/office/drawing/2014/main" id="{EB319E4E-22DF-3E71-8D91-AF56F6B79050}"/>
              </a:ext>
            </a:extLst>
          </p:cNvPr>
          <p:cNvSpPr>
            <a:spLocks noGrp="1"/>
          </p:cNvSpPr>
          <p:nvPr>
            <p:ph type="sldNum" sz="quarter" idx="10"/>
          </p:nvPr>
        </p:nvSpPr>
        <p:spPr/>
        <p:txBody>
          <a:bodyPr/>
          <a:lstStyle/>
          <a:p>
            <a:fld id="{64EB2DB3-A5DC-4BC2-A05A-23509E293FB0}" type="slidenum">
              <a:rPr lang="en-US" altLang="en-US" smtClean="0"/>
              <a:pPr/>
              <a:t>63</a:t>
            </a:fld>
            <a:endParaRPr lang="en-US" altLang="en-US"/>
          </a:p>
        </p:txBody>
      </p:sp>
      <p:pic>
        <p:nvPicPr>
          <p:cNvPr id="1026" name="Picture 2" descr="Activities - Keep Active">
            <a:extLst>
              <a:ext uri="{FF2B5EF4-FFF2-40B4-BE49-F238E27FC236}">
                <a16:creationId xmlns:a16="http://schemas.microsoft.com/office/drawing/2014/main" id="{9EB48D5E-ECB4-AE96-F98C-C78FE6B786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6D957E-943B-761F-6369-F4DFEE524281}"/>
              </a:ext>
            </a:extLst>
          </p:cNvPr>
          <p:cNvSpPr txBox="1"/>
          <p:nvPr/>
        </p:nvSpPr>
        <p:spPr>
          <a:xfrm>
            <a:off x="1305884" y="1766206"/>
            <a:ext cx="9526302" cy="2585323"/>
          </a:xfrm>
          <a:prstGeom prst="rect">
            <a:avLst/>
          </a:prstGeom>
          <a:noFill/>
        </p:spPr>
        <p:txBody>
          <a:bodyPr wrap="square" rtlCol="0">
            <a:spAutoFit/>
          </a:bodyPr>
          <a:lstStyle/>
          <a:p>
            <a:r>
              <a:rPr lang="en-US" dirty="0">
                <a:solidFill>
                  <a:schemeClr val="tx2"/>
                </a:solidFill>
              </a:rPr>
              <a:t>Questions: </a:t>
            </a:r>
          </a:p>
          <a:p>
            <a:endParaRPr lang="en-US" dirty="0">
              <a:solidFill>
                <a:schemeClr val="tx2"/>
              </a:solidFill>
            </a:endParaRPr>
          </a:p>
          <a:p>
            <a:pPr marL="342900" indent="-342900">
              <a:buAutoNum type="arabicPeriod"/>
            </a:pPr>
            <a:r>
              <a:rPr lang="en-US" dirty="0">
                <a:solidFill>
                  <a:schemeClr val="tx2"/>
                </a:solidFill>
              </a:rPr>
              <a:t>Explain the aim of the policy and how it relates to employees.</a:t>
            </a:r>
          </a:p>
          <a:p>
            <a:pPr marL="342900" indent="-342900">
              <a:buAutoNum type="arabicPeriod"/>
            </a:pPr>
            <a:endParaRPr lang="en-US" dirty="0">
              <a:solidFill>
                <a:schemeClr val="tx2"/>
              </a:solidFill>
            </a:endParaRPr>
          </a:p>
          <a:p>
            <a:r>
              <a:rPr lang="en-US" dirty="0">
                <a:solidFill>
                  <a:schemeClr val="tx2"/>
                </a:solidFill>
              </a:rPr>
              <a:t>2. Outline why this policy is important to the </a:t>
            </a:r>
            <a:r>
              <a:rPr lang="en-US" dirty="0" err="1">
                <a:solidFill>
                  <a:schemeClr val="tx2"/>
                </a:solidFill>
              </a:rPr>
              <a:t>organisation</a:t>
            </a:r>
            <a:r>
              <a:rPr lang="en-US" dirty="0">
                <a:solidFill>
                  <a:schemeClr val="tx2"/>
                </a:solidFill>
              </a:rPr>
              <a:t>.</a:t>
            </a:r>
          </a:p>
          <a:p>
            <a:endParaRPr lang="en-US" dirty="0">
              <a:solidFill>
                <a:schemeClr val="tx2"/>
              </a:solidFill>
            </a:endParaRPr>
          </a:p>
          <a:p>
            <a:r>
              <a:rPr lang="en-US" dirty="0">
                <a:solidFill>
                  <a:schemeClr val="tx2"/>
                </a:solidFill>
              </a:rPr>
              <a:t>3. </a:t>
            </a:r>
            <a:r>
              <a:rPr lang="en-US" dirty="0" err="1">
                <a:solidFill>
                  <a:schemeClr val="tx2"/>
                </a:solidFill>
              </a:rPr>
              <a:t>Summarise</a:t>
            </a:r>
            <a:r>
              <a:rPr lang="en-US" dirty="0">
                <a:solidFill>
                  <a:schemeClr val="tx2"/>
                </a:solidFill>
              </a:rPr>
              <a:t> the main points of the policy.</a:t>
            </a:r>
          </a:p>
          <a:p>
            <a:endParaRPr lang="en-US" dirty="0">
              <a:solidFill>
                <a:schemeClr val="tx2"/>
              </a:solidFill>
            </a:endParaRPr>
          </a:p>
          <a:p>
            <a:r>
              <a:rPr lang="en-US" dirty="0">
                <a:solidFill>
                  <a:schemeClr val="tx2"/>
                </a:solidFill>
              </a:rPr>
              <a:t>4. Identify the main action(s) of the policy.</a:t>
            </a:r>
            <a:endParaRPr lang="en-AU" dirty="0">
              <a:solidFill>
                <a:schemeClr val="tx2"/>
              </a:solidFill>
            </a:endParaRPr>
          </a:p>
        </p:txBody>
      </p:sp>
      <p:pic>
        <p:nvPicPr>
          <p:cNvPr id="5" name="Picture 2" descr="return&quot; Icon - Download for free – Iconduck">
            <a:hlinkClick r:id="rId4" action="ppaction://hlinksldjump"/>
            <a:extLst>
              <a:ext uri="{FF2B5EF4-FFF2-40B4-BE49-F238E27FC236}">
                <a16:creationId xmlns:a16="http://schemas.microsoft.com/office/drawing/2014/main" id="{2878669A-DD5A-A3D4-71BA-1BF5F2DC86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F377B2-2B76-0A4F-113F-F11E5C7FF7A2}"/>
              </a:ext>
            </a:extLst>
          </p:cNvPr>
          <p:cNvPicPr>
            <a:picLocks noChangeAspect="1"/>
          </p:cNvPicPr>
          <p:nvPr/>
        </p:nvPicPr>
        <p:blipFill>
          <a:blip r:embed="rId6"/>
          <a:stretch>
            <a:fillRect/>
          </a:stretch>
        </p:blipFill>
        <p:spPr>
          <a:xfrm>
            <a:off x="609600" y="1627852"/>
            <a:ext cx="10103148" cy="5229865"/>
          </a:xfrm>
          <a:prstGeom prst="rect">
            <a:avLst/>
          </a:prstGeom>
        </p:spPr>
      </p:pic>
      <p:pic>
        <p:nvPicPr>
          <p:cNvPr id="6" name="Picture 5">
            <a:extLst>
              <a:ext uri="{FF2B5EF4-FFF2-40B4-BE49-F238E27FC236}">
                <a16:creationId xmlns:a16="http://schemas.microsoft.com/office/drawing/2014/main" id="{F97B341B-F8A1-DA1A-4B29-CC8255515A44}"/>
              </a:ext>
            </a:extLst>
          </p:cNvPr>
          <p:cNvPicPr>
            <a:picLocks noChangeAspect="1"/>
          </p:cNvPicPr>
          <p:nvPr/>
        </p:nvPicPr>
        <p:blipFill>
          <a:blip r:embed="rId7"/>
          <a:stretch>
            <a:fillRect/>
          </a:stretch>
        </p:blipFill>
        <p:spPr>
          <a:xfrm>
            <a:off x="804404" y="2394467"/>
            <a:ext cx="9526302" cy="668047"/>
          </a:xfrm>
          <a:prstGeom prst="rect">
            <a:avLst/>
          </a:prstGeom>
        </p:spPr>
      </p:pic>
      <p:pic>
        <p:nvPicPr>
          <p:cNvPr id="9" name="Picture 8">
            <a:extLst>
              <a:ext uri="{FF2B5EF4-FFF2-40B4-BE49-F238E27FC236}">
                <a16:creationId xmlns:a16="http://schemas.microsoft.com/office/drawing/2014/main" id="{35759B61-E3B3-F6FB-C5EE-63F51D18952F}"/>
              </a:ext>
            </a:extLst>
          </p:cNvPr>
          <p:cNvPicPr>
            <a:picLocks noChangeAspect="1"/>
          </p:cNvPicPr>
          <p:nvPr/>
        </p:nvPicPr>
        <p:blipFill>
          <a:blip r:embed="rId7"/>
          <a:stretch>
            <a:fillRect/>
          </a:stretch>
        </p:blipFill>
        <p:spPr>
          <a:xfrm>
            <a:off x="1072919" y="3402026"/>
            <a:ext cx="9526302" cy="668047"/>
          </a:xfrm>
          <a:prstGeom prst="rect">
            <a:avLst/>
          </a:prstGeom>
        </p:spPr>
      </p:pic>
      <p:pic>
        <p:nvPicPr>
          <p:cNvPr id="10" name="Picture 9">
            <a:extLst>
              <a:ext uri="{FF2B5EF4-FFF2-40B4-BE49-F238E27FC236}">
                <a16:creationId xmlns:a16="http://schemas.microsoft.com/office/drawing/2014/main" id="{66709F27-09A6-D1F7-23A2-21F18EBBE569}"/>
              </a:ext>
            </a:extLst>
          </p:cNvPr>
          <p:cNvPicPr>
            <a:picLocks noChangeAspect="1"/>
          </p:cNvPicPr>
          <p:nvPr/>
        </p:nvPicPr>
        <p:blipFill>
          <a:blip r:embed="rId7"/>
          <a:stretch>
            <a:fillRect/>
          </a:stretch>
        </p:blipFill>
        <p:spPr>
          <a:xfrm>
            <a:off x="898022" y="4645766"/>
            <a:ext cx="9934163" cy="1060127"/>
          </a:xfrm>
          <a:prstGeom prst="rect">
            <a:avLst/>
          </a:prstGeom>
        </p:spPr>
      </p:pic>
      <p:pic>
        <p:nvPicPr>
          <p:cNvPr id="11" name="Picture 10">
            <a:extLst>
              <a:ext uri="{FF2B5EF4-FFF2-40B4-BE49-F238E27FC236}">
                <a16:creationId xmlns:a16="http://schemas.microsoft.com/office/drawing/2014/main" id="{38101438-707B-EE54-0BE4-5FF227FAADE4}"/>
              </a:ext>
            </a:extLst>
          </p:cNvPr>
          <p:cNvPicPr>
            <a:picLocks noChangeAspect="1"/>
          </p:cNvPicPr>
          <p:nvPr/>
        </p:nvPicPr>
        <p:blipFill>
          <a:blip r:embed="rId7"/>
          <a:stretch>
            <a:fillRect/>
          </a:stretch>
        </p:blipFill>
        <p:spPr>
          <a:xfrm>
            <a:off x="898023" y="6143493"/>
            <a:ext cx="9526302" cy="668047"/>
          </a:xfrm>
          <a:prstGeom prst="rect">
            <a:avLst/>
          </a:prstGeom>
        </p:spPr>
      </p:pic>
    </p:spTree>
    <p:extLst>
      <p:ext uri="{BB962C8B-B14F-4D97-AF65-F5344CB8AC3E}">
        <p14:creationId xmlns:p14="http://schemas.microsoft.com/office/powerpoint/2010/main" val="3244606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7E50-BA17-0D1B-78FE-F63475BB7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7C8C5-55F4-8EEB-C4B9-DBA2B3F7DFE7}"/>
              </a:ext>
            </a:extLst>
          </p:cNvPr>
          <p:cNvSpPr>
            <a:spLocks noGrp="1"/>
          </p:cNvSpPr>
          <p:nvPr>
            <p:ph type="title"/>
          </p:nvPr>
        </p:nvSpPr>
        <p:spPr>
          <a:xfrm>
            <a:off x="2850917" y="435167"/>
            <a:ext cx="8839200" cy="868362"/>
          </a:xfrm>
        </p:spPr>
        <p:txBody>
          <a:bodyPr/>
          <a:lstStyle/>
          <a:p>
            <a:r>
              <a:rPr lang="en-US" dirty="0"/>
              <a:t>9. Policies and procedures</a:t>
            </a:r>
          </a:p>
        </p:txBody>
      </p:sp>
      <p:sp>
        <p:nvSpPr>
          <p:cNvPr id="4" name="Slide Number Placeholder 3">
            <a:extLst>
              <a:ext uri="{FF2B5EF4-FFF2-40B4-BE49-F238E27FC236}">
                <a16:creationId xmlns:a16="http://schemas.microsoft.com/office/drawing/2014/main" id="{1E35E0FF-6C8A-BE55-8970-3EE4C0EBACE4}"/>
              </a:ext>
            </a:extLst>
          </p:cNvPr>
          <p:cNvSpPr>
            <a:spLocks noGrp="1"/>
          </p:cNvSpPr>
          <p:nvPr>
            <p:ph type="sldNum" sz="quarter" idx="10"/>
          </p:nvPr>
        </p:nvSpPr>
        <p:spPr/>
        <p:txBody>
          <a:bodyPr/>
          <a:lstStyle/>
          <a:p>
            <a:fld id="{64EB2DB3-A5DC-4BC2-A05A-23509E293FB0}" type="slidenum">
              <a:rPr lang="en-US" altLang="en-US" smtClean="0"/>
              <a:pPr/>
              <a:t>64</a:t>
            </a:fld>
            <a:endParaRPr lang="en-US" altLang="en-US"/>
          </a:p>
        </p:txBody>
      </p:sp>
      <p:pic>
        <p:nvPicPr>
          <p:cNvPr id="1026" name="Picture 2" descr="Activities - Keep Active">
            <a:extLst>
              <a:ext uri="{FF2B5EF4-FFF2-40B4-BE49-F238E27FC236}">
                <a16:creationId xmlns:a16="http://schemas.microsoft.com/office/drawing/2014/main" id="{5EDB84C9-9E6F-F74D-06F9-EA6A23CE50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9A65B8-8889-AF13-5C73-3284C2669430}"/>
              </a:ext>
            </a:extLst>
          </p:cNvPr>
          <p:cNvSpPr txBox="1"/>
          <p:nvPr/>
        </p:nvSpPr>
        <p:spPr>
          <a:xfrm>
            <a:off x="152399" y="1921790"/>
            <a:ext cx="11920781" cy="4247317"/>
          </a:xfrm>
          <a:prstGeom prst="rect">
            <a:avLst/>
          </a:prstGeom>
          <a:noFill/>
        </p:spPr>
        <p:txBody>
          <a:bodyPr wrap="square" rtlCol="0">
            <a:spAutoFit/>
          </a:bodyPr>
          <a:lstStyle/>
          <a:p>
            <a:r>
              <a:rPr lang="en-US" dirty="0">
                <a:solidFill>
                  <a:srgbClr val="0070C0"/>
                </a:solidFill>
              </a:rPr>
              <a:t>Conflict of interest procedure</a:t>
            </a:r>
          </a:p>
          <a:p>
            <a:r>
              <a:rPr lang="en-US" dirty="0">
                <a:solidFill>
                  <a:schemeClr val="tx2"/>
                </a:solidFill>
              </a:rPr>
              <a:t>Conflict of interest arises whenever the personal, professional or business interests of an employee are potentially at odds with the best interests of the IVET </a:t>
            </a:r>
            <a:r>
              <a:rPr lang="en-US" dirty="0" err="1">
                <a:solidFill>
                  <a:schemeClr val="tx2"/>
                </a:solidFill>
              </a:rPr>
              <a:t>Superclinic</a:t>
            </a:r>
            <a:r>
              <a:rPr lang="en-US" dirty="0">
                <a:solidFill>
                  <a:schemeClr val="tx2"/>
                </a:solidFill>
              </a:rPr>
              <a:t>. As individuals, employees may have private interests that from time to time conflict, or appear to conflict, with their employment with IVET </a:t>
            </a:r>
            <a:r>
              <a:rPr lang="en-US" dirty="0" err="1">
                <a:solidFill>
                  <a:schemeClr val="tx2"/>
                </a:solidFill>
              </a:rPr>
              <a:t>Superclinic</a:t>
            </a:r>
            <a:r>
              <a:rPr lang="en-US" dirty="0">
                <a:solidFill>
                  <a:schemeClr val="tx2"/>
                </a:solidFill>
              </a:rPr>
              <a:t>. Employees should aim to avoid being put in a situation where there may be a conflict between the interests of IVET </a:t>
            </a:r>
            <a:r>
              <a:rPr lang="en-US" dirty="0" err="1">
                <a:solidFill>
                  <a:schemeClr val="tx2"/>
                </a:solidFill>
              </a:rPr>
              <a:t>Superclinic</a:t>
            </a:r>
            <a:r>
              <a:rPr lang="en-US" dirty="0">
                <a:solidFill>
                  <a:schemeClr val="tx2"/>
                </a:solidFill>
              </a:rPr>
              <a:t> and their own personal or professional interests, or those of relatives or friends. Where such a conflict occurs (or is perceived to occur), the interests of IVET </a:t>
            </a:r>
            <a:r>
              <a:rPr lang="en-US" dirty="0" err="1">
                <a:solidFill>
                  <a:schemeClr val="tx2"/>
                </a:solidFill>
              </a:rPr>
              <a:t>Superclinic</a:t>
            </a:r>
            <a:r>
              <a:rPr lang="en-US" dirty="0">
                <a:solidFill>
                  <a:schemeClr val="tx2"/>
                </a:solidFill>
              </a:rPr>
              <a:t> will be balanced against the interests of the staff member and, unless exceptional circumstances exist, resolved in </a:t>
            </a:r>
            <a:r>
              <a:rPr lang="en-US" dirty="0" err="1">
                <a:solidFill>
                  <a:schemeClr val="tx2"/>
                </a:solidFill>
              </a:rPr>
              <a:t>favour</a:t>
            </a:r>
            <a:r>
              <a:rPr lang="en-US" dirty="0">
                <a:solidFill>
                  <a:schemeClr val="tx2"/>
                </a:solidFill>
              </a:rPr>
              <a:t> of IVET </a:t>
            </a:r>
            <a:r>
              <a:rPr lang="en-US" dirty="0" err="1">
                <a:solidFill>
                  <a:schemeClr val="tx2"/>
                </a:solidFill>
              </a:rPr>
              <a:t>Superclinic</a:t>
            </a:r>
            <a:r>
              <a:rPr lang="en-US" dirty="0">
                <a:solidFill>
                  <a:schemeClr val="tx2"/>
                </a:solidFill>
              </a:rPr>
              <a:t>. It is impossible to define all potential areas of conflict of interest. If an employee is in doubt if a conflict exists, they should raise the matter with their manager or supervisor.</a:t>
            </a:r>
          </a:p>
          <a:p>
            <a:endParaRPr lang="en-US" dirty="0">
              <a:solidFill>
                <a:schemeClr val="tx2"/>
              </a:solidFill>
            </a:endParaRPr>
          </a:p>
          <a:p>
            <a:r>
              <a:rPr lang="en-US" dirty="0">
                <a:solidFill>
                  <a:schemeClr val="tx2"/>
                </a:solidFill>
              </a:rPr>
              <a:t>Procedure </a:t>
            </a:r>
          </a:p>
          <a:p>
            <a:r>
              <a:rPr lang="en-US" dirty="0">
                <a:solidFill>
                  <a:schemeClr val="tx2"/>
                </a:solidFill>
              </a:rPr>
              <a:t>Employees must: </a:t>
            </a:r>
          </a:p>
          <a:p>
            <a:pPr marL="285750" indent="-285750">
              <a:buFont typeface="Wingdings" panose="05000000000000000000" pitchFamily="2" charset="2"/>
              <a:buChar char="q"/>
            </a:pPr>
            <a:r>
              <a:rPr lang="en-US" dirty="0">
                <a:solidFill>
                  <a:schemeClr val="tx2"/>
                </a:solidFill>
              </a:rPr>
              <a:t>declare any potential, actual or perceived conflicts of interest that exist on becoming employed by IVET </a:t>
            </a:r>
            <a:r>
              <a:rPr lang="en-US" dirty="0" err="1">
                <a:solidFill>
                  <a:schemeClr val="tx2"/>
                </a:solidFill>
              </a:rPr>
              <a:t>Superclinic</a:t>
            </a:r>
            <a:r>
              <a:rPr lang="en-US" dirty="0">
                <a:solidFill>
                  <a:schemeClr val="tx2"/>
                </a:solidFill>
              </a:rPr>
              <a:t> to management</a:t>
            </a:r>
            <a:endParaRPr lang="en-AU" dirty="0">
              <a:solidFill>
                <a:schemeClr val="tx2"/>
              </a:solidFill>
            </a:endParaRPr>
          </a:p>
        </p:txBody>
      </p:sp>
      <p:pic>
        <p:nvPicPr>
          <p:cNvPr id="5" name="Picture 2" descr="return&quot; Icon - Download for free – Iconduck">
            <a:hlinkClick r:id="rId4" action="ppaction://hlinksldjump"/>
            <a:extLst>
              <a:ext uri="{FF2B5EF4-FFF2-40B4-BE49-F238E27FC236}">
                <a16:creationId xmlns:a16="http://schemas.microsoft.com/office/drawing/2014/main" id="{B99432AF-93E3-D33F-BBA9-ACA14A1E111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0586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D16C-7FD9-D178-E92B-DB243AD95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BC6B7-2569-93C0-B5AD-D0AB3BE6D8B5}"/>
              </a:ext>
            </a:extLst>
          </p:cNvPr>
          <p:cNvSpPr>
            <a:spLocks noGrp="1"/>
          </p:cNvSpPr>
          <p:nvPr>
            <p:ph type="title"/>
          </p:nvPr>
        </p:nvSpPr>
        <p:spPr>
          <a:xfrm>
            <a:off x="2850917" y="435167"/>
            <a:ext cx="8839200" cy="868362"/>
          </a:xfrm>
        </p:spPr>
        <p:txBody>
          <a:bodyPr/>
          <a:lstStyle/>
          <a:p>
            <a:r>
              <a:rPr lang="en-US" dirty="0"/>
              <a:t>9. Policies and procedures</a:t>
            </a:r>
          </a:p>
        </p:txBody>
      </p:sp>
      <p:sp>
        <p:nvSpPr>
          <p:cNvPr id="4" name="Slide Number Placeholder 3">
            <a:extLst>
              <a:ext uri="{FF2B5EF4-FFF2-40B4-BE49-F238E27FC236}">
                <a16:creationId xmlns:a16="http://schemas.microsoft.com/office/drawing/2014/main" id="{83BDC5A6-2037-84B6-4D92-DE0C315BD3BC}"/>
              </a:ext>
            </a:extLst>
          </p:cNvPr>
          <p:cNvSpPr>
            <a:spLocks noGrp="1"/>
          </p:cNvSpPr>
          <p:nvPr>
            <p:ph type="sldNum" sz="quarter" idx="10"/>
          </p:nvPr>
        </p:nvSpPr>
        <p:spPr/>
        <p:txBody>
          <a:bodyPr/>
          <a:lstStyle/>
          <a:p>
            <a:fld id="{64EB2DB3-A5DC-4BC2-A05A-23509E293FB0}" type="slidenum">
              <a:rPr lang="en-US" altLang="en-US" smtClean="0"/>
              <a:pPr/>
              <a:t>65</a:t>
            </a:fld>
            <a:endParaRPr lang="en-US" altLang="en-US"/>
          </a:p>
        </p:txBody>
      </p:sp>
      <p:pic>
        <p:nvPicPr>
          <p:cNvPr id="1026" name="Picture 2" descr="Activities - Keep Active">
            <a:extLst>
              <a:ext uri="{FF2B5EF4-FFF2-40B4-BE49-F238E27FC236}">
                <a16:creationId xmlns:a16="http://schemas.microsoft.com/office/drawing/2014/main" id="{2118302B-568C-79EA-4BEC-B639E0CDA0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CA0B28-45D3-4F44-6754-E34D77A89F5B}"/>
              </a:ext>
            </a:extLst>
          </p:cNvPr>
          <p:cNvSpPr txBox="1"/>
          <p:nvPr/>
        </p:nvSpPr>
        <p:spPr>
          <a:xfrm>
            <a:off x="152399" y="1921790"/>
            <a:ext cx="11920781"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tx2"/>
                </a:solidFill>
              </a:rPr>
              <a:t>declare any potential, actual or perceived conflicts of interest that arise or are likely to arise during employment by IVET </a:t>
            </a:r>
            <a:r>
              <a:rPr lang="en-US" dirty="0" err="1">
                <a:solidFill>
                  <a:schemeClr val="tx2"/>
                </a:solidFill>
              </a:rPr>
              <a:t>Superclinic</a:t>
            </a:r>
            <a:r>
              <a:rPr lang="en-US" dirty="0">
                <a:solidFill>
                  <a:schemeClr val="tx2"/>
                </a:solidFill>
              </a:rPr>
              <a:t> to management </a:t>
            </a:r>
          </a:p>
          <a:p>
            <a:pPr marL="285750" indent="-285750">
              <a:buFont typeface="Wingdings" panose="05000000000000000000" pitchFamily="2" charset="2"/>
              <a:buChar char="q"/>
            </a:pPr>
            <a:r>
              <a:rPr lang="en-US" dirty="0">
                <a:solidFill>
                  <a:schemeClr val="tx2"/>
                </a:solidFill>
              </a:rPr>
              <a:t>avoid being placed in a situation where there is potential, actual or perceived conflict of interest if at all possible. If an employee declares such an interest, IVET </a:t>
            </a:r>
            <a:r>
              <a:rPr lang="en-US" dirty="0" err="1">
                <a:solidFill>
                  <a:schemeClr val="tx2"/>
                </a:solidFill>
              </a:rPr>
              <a:t>Superclinic</a:t>
            </a:r>
            <a:r>
              <a:rPr lang="en-US" dirty="0">
                <a:solidFill>
                  <a:schemeClr val="tx2"/>
                </a:solidFill>
              </a:rPr>
              <a:t> will review the potential areas of conflict with the employee and mutually agree on practical arrangements to resolve the situation. </a:t>
            </a:r>
          </a:p>
          <a:p>
            <a:endParaRPr lang="en-US" dirty="0">
              <a:solidFill>
                <a:schemeClr val="tx2"/>
              </a:solidFill>
            </a:endParaRPr>
          </a:p>
          <a:p>
            <a:r>
              <a:rPr lang="en-US" dirty="0">
                <a:solidFill>
                  <a:schemeClr val="tx2"/>
                </a:solidFill>
              </a:rPr>
              <a:t>Employees must disclose any other employment that might cause a conflict of interest with IVET </a:t>
            </a:r>
            <a:r>
              <a:rPr lang="en-US" dirty="0" err="1">
                <a:solidFill>
                  <a:schemeClr val="tx2"/>
                </a:solidFill>
              </a:rPr>
              <a:t>Superclinic</a:t>
            </a:r>
            <a:r>
              <a:rPr lang="en-US" dirty="0">
                <a:solidFill>
                  <a:schemeClr val="tx2"/>
                </a:solidFill>
              </a:rPr>
              <a:t> to their manager. Where there are external involvements that do not represent a conflict of interest, these must not affect performance or attendance whilst working at IVET </a:t>
            </a:r>
            <a:r>
              <a:rPr lang="en-US" dirty="0" err="1">
                <a:solidFill>
                  <a:schemeClr val="tx2"/>
                </a:solidFill>
              </a:rPr>
              <a:t>Superclinic</a:t>
            </a:r>
            <a:r>
              <a:rPr lang="en-US" dirty="0">
                <a:solidFill>
                  <a:schemeClr val="tx2"/>
                </a:solidFill>
              </a:rPr>
              <a:t>. If such involvement does affect performance or attendance, it will be considered a conflict of interest.</a:t>
            </a:r>
          </a:p>
          <a:p>
            <a:endParaRPr lang="en-US" dirty="0">
              <a:solidFill>
                <a:schemeClr val="tx2"/>
              </a:solidFill>
            </a:endParaRPr>
          </a:p>
          <a:p>
            <a:r>
              <a:rPr lang="en-US" dirty="0">
                <a:solidFill>
                  <a:schemeClr val="tx2"/>
                </a:solidFill>
              </a:rPr>
              <a:t>Employees must not set up or engage in private business or undertake other employment in direct or indirect competition with IVET </a:t>
            </a:r>
            <a:r>
              <a:rPr lang="en-US" dirty="0" err="1">
                <a:solidFill>
                  <a:schemeClr val="tx2"/>
                </a:solidFill>
              </a:rPr>
              <a:t>Superclinic</a:t>
            </a:r>
            <a:r>
              <a:rPr lang="en-US" dirty="0">
                <a:solidFill>
                  <a:schemeClr val="tx2"/>
                </a:solidFill>
              </a:rPr>
              <a:t> using knowledge and/or materials gained during the course of employment with IVET </a:t>
            </a:r>
            <a:r>
              <a:rPr lang="en-US" dirty="0" err="1">
                <a:solidFill>
                  <a:schemeClr val="tx2"/>
                </a:solidFill>
              </a:rPr>
              <a:t>Superclinic</a:t>
            </a:r>
            <a:r>
              <a:rPr lang="en-US" dirty="0">
                <a:solidFill>
                  <a:schemeClr val="tx2"/>
                </a:solidFill>
              </a:rPr>
              <a:t>. Engaging in other business interests during work hours will result in strong performance improvement action. Failure to declare a potential, actual or perceived conflict of interest or to take remedial action agreed with, in a timely manner, may result in performance improvement proceedings including dismissal. </a:t>
            </a:r>
            <a:endParaRPr lang="en-AU" dirty="0">
              <a:solidFill>
                <a:schemeClr val="tx2"/>
              </a:solidFill>
            </a:endParaRPr>
          </a:p>
        </p:txBody>
      </p:sp>
      <p:pic>
        <p:nvPicPr>
          <p:cNvPr id="5" name="Picture 2" descr="return&quot; Icon - Download for free – Iconduck">
            <a:hlinkClick r:id="rId4" action="ppaction://hlinksldjump"/>
            <a:extLst>
              <a:ext uri="{FF2B5EF4-FFF2-40B4-BE49-F238E27FC236}">
                <a16:creationId xmlns:a16="http://schemas.microsoft.com/office/drawing/2014/main" id="{8FAE870E-8852-1E1E-9715-FC66A7B555F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4300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EB82-AE04-1AF4-BFFB-EADD48D5A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9DFB0-0C9A-65E4-A122-6C45C48E0C74}"/>
              </a:ext>
            </a:extLst>
          </p:cNvPr>
          <p:cNvSpPr>
            <a:spLocks noGrp="1"/>
          </p:cNvSpPr>
          <p:nvPr>
            <p:ph type="title"/>
          </p:nvPr>
        </p:nvSpPr>
        <p:spPr>
          <a:xfrm>
            <a:off x="2850917" y="435167"/>
            <a:ext cx="8839200" cy="868362"/>
          </a:xfrm>
        </p:spPr>
        <p:txBody>
          <a:bodyPr/>
          <a:lstStyle/>
          <a:p>
            <a:r>
              <a:rPr lang="en-US" dirty="0"/>
              <a:t>9. Policies and procedures</a:t>
            </a:r>
          </a:p>
        </p:txBody>
      </p:sp>
      <p:sp>
        <p:nvSpPr>
          <p:cNvPr id="4" name="Slide Number Placeholder 3">
            <a:extLst>
              <a:ext uri="{FF2B5EF4-FFF2-40B4-BE49-F238E27FC236}">
                <a16:creationId xmlns:a16="http://schemas.microsoft.com/office/drawing/2014/main" id="{89311012-60A3-8236-4779-96E0F3A9BE13}"/>
              </a:ext>
            </a:extLst>
          </p:cNvPr>
          <p:cNvSpPr>
            <a:spLocks noGrp="1"/>
          </p:cNvSpPr>
          <p:nvPr>
            <p:ph type="sldNum" sz="quarter" idx="10"/>
          </p:nvPr>
        </p:nvSpPr>
        <p:spPr/>
        <p:txBody>
          <a:bodyPr/>
          <a:lstStyle/>
          <a:p>
            <a:fld id="{64EB2DB3-A5DC-4BC2-A05A-23509E293FB0}" type="slidenum">
              <a:rPr lang="en-US" altLang="en-US" smtClean="0"/>
              <a:pPr/>
              <a:t>66</a:t>
            </a:fld>
            <a:endParaRPr lang="en-US" altLang="en-US"/>
          </a:p>
        </p:txBody>
      </p:sp>
      <p:pic>
        <p:nvPicPr>
          <p:cNvPr id="1026" name="Picture 2" descr="Activities - Keep Active">
            <a:extLst>
              <a:ext uri="{FF2B5EF4-FFF2-40B4-BE49-F238E27FC236}">
                <a16:creationId xmlns:a16="http://schemas.microsoft.com/office/drawing/2014/main" id="{ACCE4F5B-B9E8-3C90-15FB-4F6307C422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01297E-57A6-119D-C63D-D08D25CBCADB}"/>
              </a:ext>
            </a:extLst>
          </p:cNvPr>
          <p:cNvSpPr txBox="1"/>
          <p:nvPr/>
        </p:nvSpPr>
        <p:spPr>
          <a:xfrm>
            <a:off x="1792513" y="1951672"/>
            <a:ext cx="6945087" cy="1477328"/>
          </a:xfrm>
          <a:prstGeom prst="rect">
            <a:avLst/>
          </a:prstGeom>
          <a:noFill/>
        </p:spPr>
        <p:txBody>
          <a:bodyPr wrap="square" rtlCol="0">
            <a:spAutoFit/>
          </a:bodyPr>
          <a:lstStyle/>
          <a:p>
            <a:r>
              <a:rPr lang="en-US" dirty="0">
                <a:solidFill>
                  <a:srgbClr val="0070C0"/>
                </a:solidFill>
              </a:rPr>
              <a:t>Questions: </a:t>
            </a:r>
          </a:p>
          <a:p>
            <a:r>
              <a:rPr lang="en-US" dirty="0">
                <a:solidFill>
                  <a:schemeClr val="tx2"/>
                </a:solidFill>
              </a:rPr>
              <a:t>1. Explain the aim of the policy and how it relates to employees.</a:t>
            </a:r>
          </a:p>
          <a:p>
            <a:r>
              <a:rPr lang="en-US" dirty="0">
                <a:solidFill>
                  <a:schemeClr val="tx2"/>
                </a:solidFill>
              </a:rPr>
              <a:t>2. Outline why this policy is important to the </a:t>
            </a:r>
            <a:r>
              <a:rPr lang="en-US" dirty="0" err="1">
                <a:solidFill>
                  <a:schemeClr val="tx2"/>
                </a:solidFill>
              </a:rPr>
              <a:t>organisation</a:t>
            </a:r>
            <a:r>
              <a:rPr lang="en-US" dirty="0">
                <a:solidFill>
                  <a:schemeClr val="tx2"/>
                </a:solidFill>
              </a:rPr>
              <a:t>.</a:t>
            </a:r>
          </a:p>
          <a:p>
            <a:r>
              <a:rPr lang="en-US" dirty="0">
                <a:solidFill>
                  <a:schemeClr val="tx2"/>
                </a:solidFill>
              </a:rPr>
              <a:t>3. List the main points of the policy.</a:t>
            </a:r>
          </a:p>
          <a:p>
            <a:r>
              <a:rPr lang="en-US" dirty="0">
                <a:solidFill>
                  <a:schemeClr val="tx2"/>
                </a:solidFill>
              </a:rPr>
              <a:t>4. Identify the main action(s) of the policy.</a:t>
            </a:r>
            <a:endParaRPr lang="en-AU" dirty="0">
              <a:solidFill>
                <a:schemeClr val="tx2"/>
              </a:solidFill>
            </a:endParaRPr>
          </a:p>
        </p:txBody>
      </p:sp>
      <p:pic>
        <p:nvPicPr>
          <p:cNvPr id="5" name="Picture 2" descr="return&quot; Icon - Download for free – Iconduck">
            <a:hlinkClick r:id="rId4" action="ppaction://hlinksldjump"/>
            <a:extLst>
              <a:ext uri="{FF2B5EF4-FFF2-40B4-BE49-F238E27FC236}">
                <a16:creationId xmlns:a16="http://schemas.microsoft.com/office/drawing/2014/main" id="{B50CA510-C6DF-A3D7-BB0B-38115A1EFE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F85031C-61B7-A1BE-C496-8C770428BBA8}"/>
              </a:ext>
            </a:extLst>
          </p:cNvPr>
          <p:cNvPicPr>
            <a:picLocks noChangeAspect="1"/>
          </p:cNvPicPr>
          <p:nvPr/>
        </p:nvPicPr>
        <p:blipFill>
          <a:blip r:embed="rId6"/>
          <a:stretch>
            <a:fillRect/>
          </a:stretch>
        </p:blipFill>
        <p:spPr>
          <a:xfrm>
            <a:off x="985507" y="1657344"/>
            <a:ext cx="9590953" cy="5200656"/>
          </a:xfrm>
          <a:prstGeom prst="rect">
            <a:avLst/>
          </a:prstGeom>
        </p:spPr>
      </p:pic>
      <p:pic>
        <p:nvPicPr>
          <p:cNvPr id="6" name="Picture 5">
            <a:extLst>
              <a:ext uri="{FF2B5EF4-FFF2-40B4-BE49-F238E27FC236}">
                <a16:creationId xmlns:a16="http://schemas.microsoft.com/office/drawing/2014/main" id="{0A33B932-996B-A945-CDAD-D16826BD62F8}"/>
              </a:ext>
            </a:extLst>
          </p:cNvPr>
          <p:cNvPicPr>
            <a:picLocks noChangeAspect="1"/>
          </p:cNvPicPr>
          <p:nvPr/>
        </p:nvPicPr>
        <p:blipFill>
          <a:blip r:embed="rId7"/>
          <a:stretch>
            <a:fillRect/>
          </a:stretch>
        </p:blipFill>
        <p:spPr>
          <a:xfrm>
            <a:off x="1204116" y="2339259"/>
            <a:ext cx="9372344" cy="650684"/>
          </a:xfrm>
          <a:prstGeom prst="rect">
            <a:avLst/>
          </a:prstGeom>
        </p:spPr>
      </p:pic>
      <p:pic>
        <p:nvPicPr>
          <p:cNvPr id="9" name="Picture 8">
            <a:extLst>
              <a:ext uri="{FF2B5EF4-FFF2-40B4-BE49-F238E27FC236}">
                <a16:creationId xmlns:a16="http://schemas.microsoft.com/office/drawing/2014/main" id="{D779D563-6B98-D4F5-7F18-A035E2BD19AC}"/>
              </a:ext>
            </a:extLst>
          </p:cNvPr>
          <p:cNvPicPr>
            <a:picLocks noChangeAspect="1"/>
          </p:cNvPicPr>
          <p:nvPr/>
        </p:nvPicPr>
        <p:blipFill>
          <a:blip r:embed="rId7"/>
          <a:stretch>
            <a:fillRect/>
          </a:stretch>
        </p:blipFill>
        <p:spPr>
          <a:xfrm>
            <a:off x="1204116" y="3377530"/>
            <a:ext cx="9372344" cy="650684"/>
          </a:xfrm>
          <a:prstGeom prst="rect">
            <a:avLst/>
          </a:prstGeom>
        </p:spPr>
      </p:pic>
      <p:pic>
        <p:nvPicPr>
          <p:cNvPr id="10" name="Picture 9">
            <a:extLst>
              <a:ext uri="{FF2B5EF4-FFF2-40B4-BE49-F238E27FC236}">
                <a16:creationId xmlns:a16="http://schemas.microsoft.com/office/drawing/2014/main" id="{B42AD5AC-C4FD-86FE-5B31-1B31E3EDB040}"/>
              </a:ext>
            </a:extLst>
          </p:cNvPr>
          <p:cNvPicPr>
            <a:picLocks noChangeAspect="1"/>
          </p:cNvPicPr>
          <p:nvPr/>
        </p:nvPicPr>
        <p:blipFill>
          <a:blip r:embed="rId7"/>
          <a:stretch>
            <a:fillRect/>
          </a:stretch>
        </p:blipFill>
        <p:spPr>
          <a:xfrm>
            <a:off x="1155094" y="4417968"/>
            <a:ext cx="9372344" cy="1155518"/>
          </a:xfrm>
          <a:prstGeom prst="rect">
            <a:avLst/>
          </a:prstGeom>
        </p:spPr>
      </p:pic>
      <p:pic>
        <p:nvPicPr>
          <p:cNvPr id="11" name="Picture 10">
            <a:extLst>
              <a:ext uri="{FF2B5EF4-FFF2-40B4-BE49-F238E27FC236}">
                <a16:creationId xmlns:a16="http://schemas.microsoft.com/office/drawing/2014/main" id="{13C0C693-6021-CC42-4BFB-EA1C343A8EDF}"/>
              </a:ext>
            </a:extLst>
          </p:cNvPr>
          <p:cNvPicPr>
            <a:picLocks noChangeAspect="1"/>
          </p:cNvPicPr>
          <p:nvPr/>
        </p:nvPicPr>
        <p:blipFill>
          <a:blip r:embed="rId7"/>
          <a:stretch>
            <a:fillRect/>
          </a:stretch>
        </p:blipFill>
        <p:spPr>
          <a:xfrm>
            <a:off x="1366286" y="5911098"/>
            <a:ext cx="9372344" cy="877740"/>
          </a:xfrm>
          <a:prstGeom prst="rect">
            <a:avLst/>
          </a:prstGeom>
        </p:spPr>
      </p:pic>
    </p:spTree>
    <p:extLst>
      <p:ext uri="{BB962C8B-B14F-4D97-AF65-F5344CB8AC3E}">
        <p14:creationId xmlns:p14="http://schemas.microsoft.com/office/powerpoint/2010/main" val="250765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F1C6-E621-C4F7-9324-48A30596F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19EA0-A152-A6D5-5BE3-F2C7A66AAC9F}"/>
              </a:ext>
            </a:extLst>
          </p:cNvPr>
          <p:cNvSpPr>
            <a:spLocks noGrp="1"/>
          </p:cNvSpPr>
          <p:nvPr>
            <p:ph type="title"/>
          </p:nvPr>
        </p:nvSpPr>
        <p:spPr>
          <a:xfrm>
            <a:off x="2532742" y="562770"/>
            <a:ext cx="8839200" cy="868362"/>
          </a:xfrm>
        </p:spPr>
        <p:txBody>
          <a:bodyPr/>
          <a:lstStyle/>
          <a:p>
            <a:r>
              <a:rPr lang="en-AU" dirty="0"/>
              <a:t>Learning Checkpoint 2</a:t>
            </a:r>
          </a:p>
        </p:txBody>
      </p:sp>
      <p:sp>
        <p:nvSpPr>
          <p:cNvPr id="3" name="Content Placeholder 2">
            <a:extLst>
              <a:ext uri="{FF2B5EF4-FFF2-40B4-BE49-F238E27FC236}">
                <a16:creationId xmlns:a16="http://schemas.microsoft.com/office/drawing/2014/main" id="{D0830B67-55E4-DA2E-E8F3-92F103201310}"/>
              </a:ext>
            </a:extLst>
          </p:cNvPr>
          <p:cNvSpPr>
            <a:spLocks noGrp="1"/>
          </p:cNvSpPr>
          <p:nvPr>
            <p:ph idx="1"/>
          </p:nvPr>
        </p:nvSpPr>
        <p:spPr>
          <a:xfrm>
            <a:off x="0" y="1639379"/>
            <a:ext cx="12192000" cy="5150247"/>
          </a:xfrm>
        </p:spPr>
        <p:txBody>
          <a:bodyPr/>
          <a:lstStyle/>
          <a:p>
            <a:pPr marL="0" indent="0">
              <a:buNone/>
            </a:pPr>
            <a:r>
              <a:rPr lang="en-US" sz="1600" dirty="0">
                <a:solidFill>
                  <a:srgbClr val="C00000"/>
                </a:solidFill>
              </a:rPr>
              <a:t>1. List five forms of written instructions that you may have to interpret and document when working in the health services industry.</a:t>
            </a:r>
          </a:p>
          <a:p>
            <a:pPr marL="0" indent="0">
              <a:buNone/>
            </a:pPr>
            <a:r>
              <a:rPr lang="en-US" sz="1600" dirty="0">
                <a:solidFill>
                  <a:schemeClr val="tx2"/>
                </a:solidFill>
              </a:rPr>
              <a:t>OHS signs and instructions, referrals, emails, patient medical charts and files, routine reports.</a:t>
            </a:r>
          </a:p>
          <a:p>
            <a:pPr marL="0" indent="0">
              <a:buNone/>
            </a:pPr>
            <a:r>
              <a:rPr lang="en-US" sz="1600" dirty="0">
                <a:solidFill>
                  <a:srgbClr val="C00000"/>
                </a:solidFill>
              </a:rPr>
              <a:t>2. List five forms of oral instructions that you may have to interpret and document when working in the health services industry.</a:t>
            </a:r>
          </a:p>
          <a:p>
            <a:pPr marL="0" indent="0">
              <a:buNone/>
            </a:pPr>
            <a:r>
              <a:rPr lang="en-US" sz="1600" dirty="0">
                <a:solidFill>
                  <a:schemeClr val="tx2"/>
                </a:solidFill>
              </a:rPr>
              <a:t>Appointments, telephone calls, verbal communications or discussions, homecare instructions, medication orders.</a:t>
            </a:r>
          </a:p>
          <a:p>
            <a:pPr marL="0" indent="0">
              <a:buNone/>
            </a:pPr>
            <a:r>
              <a:rPr lang="en-US" sz="1600" dirty="0">
                <a:solidFill>
                  <a:srgbClr val="C00000"/>
                </a:solidFill>
              </a:rPr>
              <a:t>3. Explain why checklists are widely used in the health service industry. </a:t>
            </a:r>
          </a:p>
          <a:p>
            <a:pPr marL="0" indent="0">
              <a:buNone/>
            </a:pPr>
            <a:r>
              <a:rPr lang="en-US" sz="1600" dirty="0">
                <a:solidFill>
                  <a:schemeClr val="tx2"/>
                </a:solidFill>
              </a:rPr>
              <a:t>Checklists help to categorise items, simplifying the processes within them so that they are easier to remember.</a:t>
            </a:r>
          </a:p>
          <a:p>
            <a:pPr marL="0" indent="0">
              <a:buNone/>
            </a:pPr>
            <a:r>
              <a:rPr lang="en-US" sz="1600" dirty="0">
                <a:solidFill>
                  <a:srgbClr val="C00000"/>
                </a:solidFill>
              </a:rPr>
              <a:t>4. Describe the benefits of using checklists. </a:t>
            </a:r>
          </a:p>
          <a:p>
            <a:pPr marL="0" indent="0">
              <a:buNone/>
            </a:pPr>
            <a:r>
              <a:rPr lang="en-US" sz="1600" dirty="0">
                <a:solidFill>
                  <a:schemeClr val="tx2"/>
                </a:solidFill>
              </a:rPr>
              <a:t>Checklists used in the health services industry can promote process improvement and increase patient safety. Using checklists reduces errors caused by lack of information and inconsistent procedures. Checklists have improved processes for hospital discharges and patient transfers as well as for patient care in intensive care and trauma units.</a:t>
            </a:r>
          </a:p>
          <a:p>
            <a:pPr marL="0" indent="0">
              <a:buNone/>
            </a:pPr>
            <a:r>
              <a:rPr lang="en-US" sz="1600" dirty="0">
                <a:solidFill>
                  <a:srgbClr val="C00000"/>
                </a:solidFill>
              </a:rPr>
              <a:t>5. For the following health services environments, identify where you may need to use a checklist to complete a routine task:</a:t>
            </a:r>
          </a:p>
          <a:p>
            <a:pPr>
              <a:buFont typeface="Wingdings" panose="05000000000000000000" pitchFamily="2" charset="2"/>
              <a:buChar char="Ø"/>
            </a:pPr>
            <a:r>
              <a:rPr lang="en-US" sz="1600" dirty="0">
                <a:solidFill>
                  <a:srgbClr val="C00000"/>
                </a:solidFill>
              </a:rPr>
              <a:t>Hospital:</a:t>
            </a:r>
            <a:r>
              <a:rPr lang="en-US" sz="1600" dirty="0">
                <a:solidFill>
                  <a:schemeClr val="tx2"/>
                </a:solidFill>
              </a:rPr>
              <a:t> patient observation checklist </a:t>
            </a:r>
          </a:p>
          <a:p>
            <a:pPr>
              <a:buFont typeface="Wingdings" panose="05000000000000000000" pitchFamily="2" charset="2"/>
              <a:buChar char="Ø"/>
            </a:pPr>
            <a:r>
              <a:rPr lang="en-US" sz="1600" dirty="0">
                <a:solidFill>
                  <a:srgbClr val="C00000"/>
                </a:solidFill>
              </a:rPr>
              <a:t>Rehabilitation facility</a:t>
            </a:r>
            <a:r>
              <a:rPr lang="en-US" sz="1600" dirty="0">
                <a:solidFill>
                  <a:schemeClr val="tx2"/>
                </a:solidFill>
              </a:rPr>
              <a:t>: pre-admission checklist </a:t>
            </a:r>
          </a:p>
          <a:p>
            <a:pPr>
              <a:buFont typeface="Wingdings" panose="05000000000000000000" pitchFamily="2" charset="2"/>
              <a:buChar char="Ø"/>
            </a:pPr>
            <a:r>
              <a:rPr lang="en-US" sz="1600" dirty="0">
                <a:solidFill>
                  <a:srgbClr val="C00000"/>
                </a:solidFill>
              </a:rPr>
              <a:t>GP Clinic: </a:t>
            </a:r>
            <a:r>
              <a:rPr lang="en-US" sz="1600" dirty="0">
                <a:solidFill>
                  <a:schemeClr val="tx2"/>
                </a:solidFill>
              </a:rPr>
              <a:t>First time patient checklist </a:t>
            </a:r>
          </a:p>
          <a:p>
            <a:pPr>
              <a:buFont typeface="Wingdings" panose="05000000000000000000" pitchFamily="2" charset="2"/>
              <a:buChar char="Ø"/>
            </a:pPr>
            <a:r>
              <a:rPr lang="en-US" sz="1600" dirty="0">
                <a:solidFill>
                  <a:srgbClr val="C00000"/>
                </a:solidFill>
              </a:rPr>
              <a:t>Dentist surgery</a:t>
            </a:r>
            <a:r>
              <a:rPr lang="en-US" sz="1600" dirty="0">
                <a:solidFill>
                  <a:schemeClr val="tx2"/>
                </a:solidFill>
              </a:rPr>
              <a:t>: medical equipment checklist </a:t>
            </a:r>
          </a:p>
          <a:p>
            <a:pPr>
              <a:buFont typeface="Wingdings" panose="05000000000000000000" pitchFamily="2" charset="2"/>
              <a:buChar char="Ø"/>
            </a:pPr>
            <a:r>
              <a:rPr lang="en-US" sz="1600" dirty="0">
                <a:solidFill>
                  <a:srgbClr val="C00000"/>
                </a:solidFill>
              </a:rPr>
              <a:t>Psychologist office</a:t>
            </a:r>
            <a:r>
              <a:rPr lang="en-US" sz="1600" dirty="0">
                <a:solidFill>
                  <a:schemeClr val="tx2"/>
                </a:solidFill>
              </a:rPr>
              <a:t>: patient information </a:t>
            </a:r>
          </a:p>
          <a:p>
            <a:pPr>
              <a:buFont typeface="Wingdings" panose="05000000000000000000" pitchFamily="2" charset="2"/>
              <a:buChar char="Ø"/>
            </a:pPr>
            <a:r>
              <a:rPr lang="en-US" sz="1600" dirty="0">
                <a:solidFill>
                  <a:srgbClr val="C00000"/>
                </a:solidFill>
              </a:rPr>
              <a:t>Physiotherapy practice</a:t>
            </a:r>
            <a:r>
              <a:rPr lang="en-US" sz="1600" dirty="0">
                <a:solidFill>
                  <a:schemeClr val="tx2"/>
                </a:solidFill>
              </a:rPr>
              <a:t>: previous injury checklist </a:t>
            </a:r>
          </a:p>
        </p:txBody>
      </p:sp>
      <p:sp>
        <p:nvSpPr>
          <p:cNvPr id="4" name="Slide Number Placeholder 3">
            <a:extLst>
              <a:ext uri="{FF2B5EF4-FFF2-40B4-BE49-F238E27FC236}">
                <a16:creationId xmlns:a16="http://schemas.microsoft.com/office/drawing/2014/main" id="{CFA13689-9F51-30B0-6514-3E6549CA044B}"/>
              </a:ext>
            </a:extLst>
          </p:cNvPr>
          <p:cNvSpPr>
            <a:spLocks noGrp="1"/>
          </p:cNvSpPr>
          <p:nvPr>
            <p:ph type="sldNum" sz="quarter" idx="10"/>
          </p:nvPr>
        </p:nvSpPr>
        <p:spPr/>
        <p:txBody>
          <a:bodyPr/>
          <a:lstStyle/>
          <a:p>
            <a:fld id="{64EB2DB3-A5DC-4BC2-A05A-23509E293FB0}" type="slidenum">
              <a:rPr lang="en-US" altLang="en-US" smtClean="0"/>
              <a:pPr/>
              <a:t>67</a:t>
            </a:fld>
            <a:endParaRPr lang="en-US" altLang="en-US"/>
          </a:p>
        </p:txBody>
      </p:sp>
      <p:pic>
        <p:nvPicPr>
          <p:cNvPr id="5" name="Picture 4">
            <a:extLst>
              <a:ext uri="{FF2B5EF4-FFF2-40B4-BE49-F238E27FC236}">
                <a16:creationId xmlns:a16="http://schemas.microsoft.com/office/drawing/2014/main" id="{E518FEB1-22D7-32BD-5DA5-8DC1FC428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45391025-68FB-2A96-642A-522244E01F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E6AD41-4EC4-94E0-4084-70D1AA06C956}"/>
              </a:ext>
            </a:extLst>
          </p:cNvPr>
          <p:cNvPicPr>
            <a:picLocks noChangeAspect="1"/>
          </p:cNvPicPr>
          <p:nvPr/>
        </p:nvPicPr>
        <p:blipFill>
          <a:blip r:embed="rId4"/>
          <a:stretch>
            <a:fillRect/>
          </a:stretch>
        </p:blipFill>
        <p:spPr>
          <a:xfrm>
            <a:off x="0" y="1969644"/>
            <a:ext cx="9372344" cy="244475"/>
          </a:xfrm>
          <a:prstGeom prst="rect">
            <a:avLst/>
          </a:prstGeom>
        </p:spPr>
      </p:pic>
      <p:pic>
        <p:nvPicPr>
          <p:cNvPr id="8" name="Picture 7">
            <a:extLst>
              <a:ext uri="{FF2B5EF4-FFF2-40B4-BE49-F238E27FC236}">
                <a16:creationId xmlns:a16="http://schemas.microsoft.com/office/drawing/2014/main" id="{19174F98-201A-E17B-DA26-B3CBD246728A}"/>
              </a:ext>
            </a:extLst>
          </p:cNvPr>
          <p:cNvPicPr>
            <a:picLocks noChangeAspect="1"/>
          </p:cNvPicPr>
          <p:nvPr/>
        </p:nvPicPr>
        <p:blipFill>
          <a:blip r:embed="rId4"/>
          <a:stretch>
            <a:fillRect/>
          </a:stretch>
        </p:blipFill>
        <p:spPr>
          <a:xfrm>
            <a:off x="-1" y="2563051"/>
            <a:ext cx="10334171" cy="269564"/>
          </a:xfrm>
          <a:prstGeom prst="rect">
            <a:avLst/>
          </a:prstGeom>
        </p:spPr>
      </p:pic>
      <p:pic>
        <p:nvPicPr>
          <p:cNvPr id="9" name="Picture 8">
            <a:extLst>
              <a:ext uri="{FF2B5EF4-FFF2-40B4-BE49-F238E27FC236}">
                <a16:creationId xmlns:a16="http://schemas.microsoft.com/office/drawing/2014/main" id="{7A7F7972-AC27-B9AC-8DB6-CA55EBFF315D}"/>
              </a:ext>
            </a:extLst>
          </p:cNvPr>
          <p:cNvPicPr>
            <a:picLocks noChangeAspect="1"/>
          </p:cNvPicPr>
          <p:nvPr/>
        </p:nvPicPr>
        <p:blipFill>
          <a:blip r:embed="rId4"/>
          <a:stretch>
            <a:fillRect/>
          </a:stretch>
        </p:blipFill>
        <p:spPr>
          <a:xfrm>
            <a:off x="79828" y="3111341"/>
            <a:ext cx="10334171" cy="269564"/>
          </a:xfrm>
          <a:prstGeom prst="rect">
            <a:avLst/>
          </a:prstGeom>
        </p:spPr>
      </p:pic>
      <p:pic>
        <p:nvPicPr>
          <p:cNvPr id="10" name="Picture 9">
            <a:extLst>
              <a:ext uri="{FF2B5EF4-FFF2-40B4-BE49-F238E27FC236}">
                <a16:creationId xmlns:a16="http://schemas.microsoft.com/office/drawing/2014/main" id="{BDE47E06-E859-405F-ED8E-DCD1A944B137}"/>
              </a:ext>
            </a:extLst>
          </p:cNvPr>
          <p:cNvPicPr>
            <a:picLocks noChangeAspect="1"/>
          </p:cNvPicPr>
          <p:nvPr/>
        </p:nvPicPr>
        <p:blipFill>
          <a:blip r:embed="rId4"/>
          <a:stretch>
            <a:fillRect/>
          </a:stretch>
        </p:blipFill>
        <p:spPr>
          <a:xfrm>
            <a:off x="79828" y="3686629"/>
            <a:ext cx="12010571" cy="836383"/>
          </a:xfrm>
          <a:prstGeom prst="rect">
            <a:avLst/>
          </a:prstGeom>
        </p:spPr>
      </p:pic>
      <p:pic>
        <p:nvPicPr>
          <p:cNvPr id="11" name="Picture 10">
            <a:extLst>
              <a:ext uri="{FF2B5EF4-FFF2-40B4-BE49-F238E27FC236}">
                <a16:creationId xmlns:a16="http://schemas.microsoft.com/office/drawing/2014/main" id="{8ED9991A-5CE5-3FAA-ACB6-3DDE006BE5B3}"/>
              </a:ext>
            </a:extLst>
          </p:cNvPr>
          <p:cNvPicPr>
            <a:picLocks noChangeAspect="1"/>
          </p:cNvPicPr>
          <p:nvPr/>
        </p:nvPicPr>
        <p:blipFill>
          <a:blip r:embed="rId4"/>
          <a:stretch>
            <a:fillRect/>
          </a:stretch>
        </p:blipFill>
        <p:spPr>
          <a:xfrm>
            <a:off x="1219196" y="4835562"/>
            <a:ext cx="2823030" cy="229358"/>
          </a:xfrm>
          <a:prstGeom prst="rect">
            <a:avLst/>
          </a:prstGeom>
        </p:spPr>
      </p:pic>
      <p:pic>
        <p:nvPicPr>
          <p:cNvPr id="12" name="Picture 11">
            <a:extLst>
              <a:ext uri="{FF2B5EF4-FFF2-40B4-BE49-F238E27FC236}">
                <a16:creationId xmlns:a16="http://schemas.microsoft.com/office/drawing/2014/main" id="{3B8812BB-8B43-F9B0-8AD0-E15B6DC642A1}"/>
              </a:ext>
            </a:extLst>
          </p:cNvPr>
          <p:cNvPicPr>
            <a:picLocks noChangeAspect="1"/>
          </p:cNvPicPr>
          <p:nvPr/>
        </p:nvPicPr>
        <p:blipFill>
          <a:blip r:embed="rId4"/>
          <a:stretch>
            <a:fillRect/>
          </a:stretch>
        </p:blipFill>
        <p:spPr>
          <a:xfrm>
            <a:off x="2373088" y="5103942"/>
            <a:ext cx="2823030" cy="229358"/>
          </a:xfrm>
          <a:prstGeom prst="rect">
            <a:avLst/>
          </a:prstGeom>
        </p:spPr>
      </p:pic>
      <p:pic>
        <p:nvPicPr>
          <p:cNvPr id="13" name="Picture 12">
            <a:extLst>
              <a:ext uri="{FF2B5EF4-FFF2-40B4-BE49-F238E27FC236}">
                <a16:creationId xmlns:a16="http://schemas.microsoft.com/office/drawing/2014/main" id="{576D8BF4-8D9F-0B83-6697-A6207CFD6642}"/>
              </a:ext>
            </a:extLst>
          </p:cNvPr>
          <p:cNvPicPr>
            <a:picLocks noChangeAspect="1"/>
          </p:cNvPicPr>
          <p:nvPr/>
        </p:nvPicPr>
        <p:blipFill>
          <a:blip r:embed="rId4"/>
          <a:stretch>
            <a:fillRect/>
          </a:stretch>
        </p:blipFill>
        <p:spPr>
          <a:xfrm>
            <a:off x="1306290" y="5411345"/>
            <a:ext cx="2823030" cy="229358"/>
          </a:xfrm>
          <a:prstGeom prst="rect">
            <a:avLst/>
          </a:prstGeom>
        </p:spPr>
      </p:pic>
      <p:pic>
        <p:nvPicPr>
          <p:cNvPr id="14" name="Picture 13">
            <a:extLst>
              <a:ext uri="{FF2B5EF4-FFF2-40B4-BE49-F238E27FC236}">
                <a16:creationId xmlns:a16="http://schemas.microsoft.com/office/drawing/2014/main" id="{BB939A54-4D93-9D88-0116-7AB4C11276BC}"/>
              </a:ext>
            </a:extLst>
          </p:cNvPr>
          <p:cNvPicPr>
            <a:picLocks noChangeAspect="1"/>
          </p:cNvPicPr>
          <p:nvPr/>
        </p:nvPicPr>
        <p:blipFill>
          <a:blip r:embed="rId4"/>
          <a:stretch>
            <a:fillRect/>
          </a:stretch>
        </p:blipFill>
        <p:spPr>
          <a:xfrm>
            <a:off x="1865085" y="5699386"/>
            <a:ext cx="2823030" cy="229358"/>
          </a:xfrm>
          <a:prstGeom prst="rect">
            <a:avLst/>
          </a:prstGeom>
        </p:spPr>
      </p:pic>
      <p:pic>
        <p:nvPicPr>
          <p:cNvPr id="15" name="Picture 14">
            <a:extLst>
              <a:ext uri="{FF2B5EF4-FFF2-40B4-BE49-F238E27FC236}">
                <a16:creationId xmlns:a16="http://schemas.microsoft.com/office/drawing/2014/main" id="{0E70236B-0110-6E93-877C-2DFF5179462F}"/>
              </a:ext>
            </a:extLst>
          </p:cNvPr>
          <p:cNvPicPr>
            <a:picLocks noChangeAspect="1"/>
          </p:cNvPicPr>
          <p:nvPr/>
        </p:nvPicPr>
        <p:blipFill>
          <a:blip r:embed="rId4"/>
          <a:stretch>
            <a:fillRect/>
          </a:stretch>
        </p:blipFill>
        <p:spPr>
          <a:xfrm>
            <a:off x="2140858" y="5977294"/>
            <a:ext cx="2823030" cy="229358"/>
          </a:xfrm>
          <a:prstGeom prst="rect">
            <a:avLst/>
          </a:prstGeom>
        </p:spPr>
      </p:pic>
      <p:pic>
        <p:nvPicPr>
          <p:cNvPr id="16" name="Picture 15">
            <a:extLst>
              <a:ext uri="{FF2B5EF4-FFF2-40B4-BE49-F238E27FC236}">
                <a16:creationId xmlns:a16="http://schemas.microsoft.com/office/drawing/2014/main" id="{82742001-C85E-533C-C0E1-15E994D47ED6}"/>
              </a:ext>
            </a:extLst>
          </p:cNvPr>
          <p:cNvPicPr>
            <a:picLocks noChangeAspect="1"/>
          </p:cNvPicPr>
          <p:nvPr/>
        </p:nvPicPr>
        <p:blipFill>
          <a:blip r:embed="rId4"/>
          <a:stretch>
            <a:fillRect/>
          </a:stretch>
        </p:blipFill>
        <p:spPr>
          <a:xfrm>
            <a:off x="2529113" y="6322699"/>
            <a:ext cx="2823030" cy="229358"/>
          </a:xfrm>
          <a:prstGeom prst="rect">
            <a:avLst/>
          </a:prstGeom>
        </p:spPr>
      </p:pic>
      <p:pic>
        <p:nvPicPr>
          <p:cNvPr id="17" name="Picture 16">
            <a:hlinkClick r:id="rId5" action="ppaction://hlinksldjump"/>
            <a:extLst>
              <a:ext uri="{FF2B5EF4-FFF2-40B4-BE49-F238E27FC236}">
                <a16:creationId xmlns:a16="http://schemas.microsoft.com/office/drawing/2014/main" id="{AF486C62-8A8C-ED13-F339-31D6B48863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3073538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ACE08-B44E-69A0-1CBA-CBF03B7DA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F4D62-0B86-0B71-5470-962B48F9E020}"/>
              </a:ext>
            </a:extLst>
          </p:cNvPr>
          <p:cNvSpPr>
            <a:spLocks noGrp="1"/>
          </p:cNvSpPr>
          <p:nvPr>
            <p:ph type="title"/>
          </p:nvPr>
        </p:nvSpPr>
        <p:spPr>
          <a:xfrm>
            <a:off x="2532742" y="562770"/>
            <a:ext cx="8839200" cy="868362"/>
          </a:xfrm>
        </p:spPr>
        <p:txBody>
          <a:bodyPr/>
          <a:lstStyle/>
          <a:p>
            <a:r>
              <a:rPr lang="en-AU" dirty="0"/>
              <a:t>Learning Checkpoint 2</a:t>
            </a:r>
          </a:p>
        </p:txBody>
      </p:sp>
      <p:sp>
        <p:nvSpPr>
          <p:cNvPr id="3" name="Content Placeholder 2">
            <a:extLst>
              <a:ext uri="{FF2B5EF4-FFF2-40B4-BE49-F238E27FC236}">
                <a16:creationId xmlns:a16="http://schemas.microsoft.com/office/drawing/2014/main" id="{090AD781-D172-46D2-A6CB-A789E9C56118}"/>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6. Describe the difference between a policy and procedure.</a:t>
            </a:r>
          </a:p>
          <a:p>
            <a:pPr marL="0" indent="0">
              <a:buNone/>
            </a:pPr>
            <a:r>
              <a:rPr lang="en-US" sz="1600" dirty="0">
                <a:solidFill>
                  <a:schemeClr val="tx2"/>
                </a:solidFill>
              </a:rPr>
              <a:t>A policy is made up of clear, simple statements of how an organisation intends to carry out its services, actions or business. A procedure describes how each policy will be put into action in an organisation. The procedures should outline who will do what, the steps they will need to take and what documentation or forms to use.</a:t>
            </a:r>
          </a:p>
          <a:p>
            <a:pPr marL="0" indent="0">
              <a:buNone/>
            </a:pPr>
            <a:r>
              <a:rPr lang="en-US" sz="1600" dirty="0">
                <a:solidFill>
                  <a:srgbClr val="C00000"/>
                </a:solidFill>
              </a:rPr>
              <a:t>7. In a health service industry list five occasions where a policy and procedure would need to be in place.</a:t>
            </a:r>
          </a:p>
          <a:p>
            <a:pPr marL="0" indent="0">
              <a:buNone/>
            </a:pPr>
            <a:r>
              <a:rPr lang="en-US" sz="1600" dirty="0">
                <a:solidFill>
                  <a:schemeClr val="tx2"/>
                </a:solidFill>
              </a:rPr>
              <a:t>Accessing and updating files, infection prevention and control, formal communication protocol, emergency procedures, organisation code of conduct.</a:t>
            </a:r>
          </a:p>
          <a:p>
            <a:pPr marL="0" indent="0">
              <a:buNone/>
            </a:pPr>
            <a:r>
              <a:rPr lang="en-US" sz="1600" dirty="0">
                <a:solidFill>
                  <a:srgbClr val="C00000"/>
                </a:solidFill>
              </a:rPr>
              <a:t>8. When seeking out a workplace’s policies and procedures, outline strategies that can assist you to successfully interpret the information.</a:t>
            </a:r>
          </a:p>
          <a:p>
            <a:pPr marL="0" indent="0">
              <a:buNone/>
            </a:pPr>
            <a:r>
              <a:rPr lang="en-US" sz="1600" dirty="0">
                <a:solidFill>
                  <a:schemeClr val="tx2"/>
                </a:solidFill>
              </a:rPr>
              <a:t>Seeking clarification if you have not understood, summarising the main points of the policy or procedure, determining what the policy is and how it relates to you.</a:t>
            </a:r>
          </a:p>
          <a:p>
            <a:pPr marL="0" indent="0">
              <a:buNone/>
            </a:pPr>
            <a:r>
              <a:rPr lang="en-US" sz="1600" dirty="0">
                <a:solidFill>
                  <a:srgbClr val="C00000"/>
                </a:solidFill>
              </a:rPr>
              <a:t>9. Explain why it is important for health services workers to understand their workplace’s policies and procedures.</a:t>
            </a:r>
          </a:p>
          <a:p>
            <a:pPr marL="0" indent="0">
              <a:buNone/>
            </a:pPr>
            <a:r>
              <a:rPr lang="en-US" sz="1600" dirty="0">
                <a:solidFill>
                  <a:schemeClr val="tx2"/>
                </a:solidFill>
              </a:rPr>
              <a:t>In order to avoid any legal issues, to make sure patient and staff safety is always prioritised and to allow for the smooth and productive running of the facility.</a:t>
            </a:r>
          </a:p>
          <a:p>
            <a:pPr marL="0" indent="0">
              <a:buNone/>
            </a:pPr>
            <a:r>
              <a:rPr lang="en-US" sz="1600" dirty="0">
                <a:solidFill>
                  <a:srgbClr val="C00000"/>
                </a:solidFill>
              </a:rPr>
              <a:t>10. Briefly describe the importance of seeking clarification.</a:t>
            </a:r>
          </a:p>
          <a:p>
            <a:pPr marL="0" indent="0">
              <a:buNone/>
            </a:pPr>
            <a:r>
              <a:rPr lang="en-US" sz="1600" dirty="0">
                <a:solidFill>
                  <a:schemeClr val="tx2"/>
                </a:solidFill>
              </a:rPr>
              <a:t>This is especially important in the health services industry, as a failure to clarify or understand information could potentially compromise the health of a patient. It could also result in miscommunication and mistakes between other health professionals.</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6CE7AB15-E27F-AEE0-F761-8FD41AEA84D3}"/>
              </a:ext>
            </a:extLst>
          </p:cNvPr>
          <p:cNvSpPr>
            <a:spLocks noGrp="1"/>
          </p:cNvSpPr>
          <p:nvPr>
            <p:ph type="sldNum" sz="quarter" idx="10"/>
          </p:nvPr>
        </p:nvSpPr>
        <p:spPr/>
        <p:txBody>
          <a:bodyPr/>
          <a:lstStyle/>
          <a:p>
            <a:fld id="{64EB2DB3-A5DC-4BC2-A05A-23509E293FB0}" type="slidenum">
              <a:rPr lang="en-US" altLang="en-US" smtClean="0"/>
              <a:pPr/>
              <a:t>68</a:t>
            </a:fld>
            <a:endParaRPr lang="en-US" altLang="en-US"/>
          </a:p>
        </p:txBody>
      </p:sp>
      <p:pic>
        <p:nvPicPr>
          <p:cNvPr id="5" name="Picture 4">
            <a:extLst>
              <a:ext uri="{FF2B5EF4-FFF2-40B4-BE49-F238E27FC236}">
                <a16:creationId xmlns:a16="http://schemas.microsoft.com/office/drawing/2014/main" id="{EEA91434-FA06-0A9C-1CF2-C34AF3256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C59A48B5-0476-BCFD-497E-81C1853952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3589"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2823DF-77E9-2CC8-3A67-3C80CE728F05}"/>
              </a:ext>
            </a:extLst>
          </p:cNvPr>
          <p:cNvPicPr>
            <a:picLocks noChangeAspect="1"/>
          </p:cNvPicPr>
          <p:nvPr/>
        </p:nvPicPr>
        <p:blipFill>
          <a:blip r:embed="rId4"/>
          <a:stretch>
            <a:fillRect/>
          </a:stretch>
        </p:blipFill>
        <p:spPr>
          <a:xfrm>
            <a:off x="0" y="2069566"/>
            <a:ext cx="11980294" cy="775234"/>
          </a:xfrm>
          <a:prstGeom prst="rect">
            <a:avLst/>
          </a:prstGeom>
        </p:spPr>
      </p:pic>
      <p:pic>
        <p:nvPicPr>
          <p:cNvPr id="8" name="Picture 7">
            <a:extLst>
              <a:ext uri="{FF2B5EF4-FFF2-40B4-BE49-F238E27FC236}">
                <a16:creationId xmlns:a16="http://schemas.microsoft.com/office/drawing/2014/main" id="{75068321-1BF6-3185-A328-655721A52D20}"/>
              </a:ext>
            </a:extLst>
          </p:cNvPr>
          <p:cNvPicPr>
            <a:picLocks noChangeAspect="1"/>
          </p:cNvPicPr>
          <p:nvPr/>
        </p:nvPicPr>
        <p:blipFill>
          <a:blip r:embed="rId4"/>
          <a:stretch>
            <a:fillRect/>
          </a:stretch>
        </p:blipFill>
        <p:spPr>
          <a:xfrm>
            <a:off x="0" y="3168167"/>
            <a:ext cx="12192000" cy="518461"/>
          </a:xfrm>
          <a:prstGeom prst="rect">
            <a:avLst/>
          </a:prstGeom>
        </p:spPr>
      </p:pic>
      <p:pic>
        <p:nvPicPr>
          <p:cNvPr id="9" name="Picture 8">
            <a:extLst>
              <a:ext uri="{FF2B5EF4-FFF2-40B4-BE49-F238E27FC236}">
                <a16:creationId xmlns:a16="http://schemas.microsoft.com/office/drawing/2014/main" id="{E0A997F7-78CE-62AE-5ED9-3CAA2757F2EC}"/>
              </a:ext>
            </a:extLst>
          </p:cNvPr>
          <p:cNvPicPr>
            <a:picLocks noChangeAspect="1"/>
          </p:cNvPicPr>
          <p:nvPr/>
        </p:nvPicPr>
        <p:blipFill>
          <a:blip r:embed="rId4"/>
          <a:stretch>
            <a:fillRect/>
          </a:stretch>
        </p:blipFill>
        <p:spPr>
          <a:xfrm>
            <a:off x="29029" y="3935050"/>
            <a:ext cx="11951265" cy="518460"/>
          </a:xfrm>
          <a:prstGeom prst="rect">
            <a:avLst/>
          </a:prstGeom>
        </p:spPr>
      </p:pic>
      <p:pic>
        <p:nvPicPr>
          <p:cNvPr id="10" name="Picture 9">
            <a:extLst>
              <a:ext uri="{FF2B5EF4-FFF2-40B4-BE49-F238E27FC236}">
                <a16:creationId xmlns:a16="http://schemas.microsoft.com/office/drawing/2014/main" id="{90BA95F9-91D4-C0CB-F8AD-97C9DB17170C}"/>
              </a:ext>
            </a:extLst>
          </p:cNvPr>
          <p:cNvPicPr>
            <a:picLocks noChangeAspect="1"/>
          </p:cNvPicPr>
          <p:nvPr/>
        </p:nvPicPr>
        <p:blipFill>
          <a:blip r:embed="rId4"/>
          <a:stretch>
            <a:fillRect/>
          </a:stretch>
        </p:blipFill>
        <p:spPr>
          <a:xfrm>
            <a:off x="29029" y="4761535"/>
            <a:ext cx="11951265" cy="518460"/>
          </a:xfrm>
          <a:prstGeom prst="rect">
            <a:avLst/>
          </a:prstGeom>
        </p:spPr>
      </p:pic>
      <p:pic>
        <p:nvPicPr>
          <p:cNvPr id="11" name="Picture 10">
            <a:extLst>
              <a:ext uri="{FF2B5EF4-FFF2-40B4-BE49-F238E27FC236}">
                <a16:creationId xmlns:a16="http://schemas.microsoft.com/office/drawing/2014/main" id="{2390AFFB-49F8-578B-66DE-85A3B93AFD1B}"/>
              </a:ext>
            </a:extLst>
          </p:cNvPr>
          <p:cNvPicPr>
            <a:picLocks noChangeAspect="1"/>
          </p:cNvPicPr>
          <p:nvPr/>
        </p:nvPicPr>
        <p:blipFill>
          <a:blip r:embed="rId4"/>
          <a:stretch>
            <a:fillRect/>
          </a:stretch>
        </p:blipFill>
        <p:spPr>
          <a:xfrm>
            <a:off x="29029" y="5588019"/>
            <a:ext cx="11951265" cy="518459"/>
          </a:xfrm>
          <a:prstGeom prst="rect">
            <a:avLst/>
          </a:prstGeom>
        </p:spPr>
      </p:pic>
      <p:pic>
        <p:nvPicPr>
          <p:cNvPr id="12" name="Picture 11">
            <a:hlinkClick r:id="rId5" action="ppaction://hlinksldjump"/>
            <a:extLst>
              <a:ext uri="{FF2B5EF4-FFF2-40B4-BE49-F238E27FC236}">
                <a16:creationId xmlns:a16="http://schemas.microsoft.com/office/drawing/2014/main" id="{8CF37C0B-3EFA-1A4A-EBBA-92B946AED9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2550514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8656F-BD56-281E-5FA3-FE72B8FE0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B4D9D-723D-17E3-3BBC-BE6263DCAC63}"/>
              </a:ext>
            </a:extLst>
          </p:cNvPr>
          <p:cNvSpPr>
            <a:spLocks noGrp="1"/>
          </p:cNvSpPr>
          <p:nvPr>
            <p:ph type="title"/>
          </p:nvPr>
        </p:nvSpPr>
        <p:spPr>
          <a:xfrm>
            <a:off x="2532742" y="562770"/>
            <a:ext cx="8839200" cy="868362"/>
          </a:xfrm>
        </p:spPr>
        <p:txBody>
          <a:bodyPr/>
          <a:lstStyle/>
          <a:p>
            <a:r>
              <a:rPr lang="en-AU" dirty="0"/>
              <a:t>Learning Checkpoint 2</a:t>
            </a:r>
          </a:p>
        </p:txBody>
      </p:sp>
      <p:sp>
        <p:nvSpPr>
          <p:cNvPr id="3" name="Content Placeholder 2">
            <a:extLst>
              <a:ext uri="{FF2B5EF4-FFF2-40B4-BE49-F238E27FC236}">
                <a16:creationId xmlns:a16="http://schemas.microsoft.com/office/drawing/2014/main" id="{852D3BFB-9973-004B-2A1F-B085AFC1EA25}"/>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11. List four sources you can use to seek clarification</a:t>
            </a:r>
          </a:p>
          <a:p>
            <a:pPr marL="0" indent="0">
              <a:buNone/>
            </a:pPr>
            <a:r>
              <a:rPr lang="en-US" sz="1600" dirty="0">
                <a:solidFill>
                  <a:schemeClr val="tx2"/>
                </a:solidFill>
              </a:rPr>
              <a:t>Medication and prescription information databases, supervisor, experienced staff members, medical dictionary and policies and procedures handbook.</a:t>
            </a:r>
          </a:p>
          <a:p>
            <a:pPr marL="0" indent="0">
              <a:buNone/>
            </a:pPr>
            <a:r>
              <a:rPr lang="en-US" sz="1600" dirty="0">
                <a:solidFill>
                  <a:srgbClr val="C00000"/>
                </a:solidFill>
              </a:rPr>
              <a:t>12. Outline a situation where it may not be appropriate to seek clarification from a supervisor or experienced staff member.</a:t>
            </a:r>
          </a:p>
          <a:p>
            <a:pPr marL="0" indent="0">
              <a:buNone/>
            </a:pPr>
            <a:r>
              <a:rPr lang="en-US" sz="1600" dirty="0">
                <a:solidFill>
                  <a:schemeClr val="tx2"/>
                </a:solidFill>
              </a:rPr>
              <a:t>In front of a patient who needs to have full confidence in the health professionals taking care of him or her.</a:t>
            </a:r>
          </a:p>
          <a:p>
            <a:pPr marL="0" indent="0">
              <a:buNone/>
            </a:pPr>
            <a:r>
              <a:rPr lang="en-US" sz="1600" dirty="0">
                <a:solidFill>
                  <a:srgbClr val="C00000"/>
                </a:solidFill>
              </a:rPr>
              <a:t>13. Explain one way to seek clarification.</a:t>
            </a:r>
          </a:p>
          <a:p>
            <a:pPr marL="0" indent="0">
              <a:buNone/>
            </a:pPr>
            <a:r>
              <a:rPr lang="en-US" sz="1600" dirty="0">
                <a:solidFill>
                  <a:schemeClr val="tx2"/>
                </a:solidFill>
              </a:rPr>
              <a:t>To clarify something you need to ask more questions to gain more information that will help you better understand the situation or what someone is asking you to do.</a:t>
            </a:r>
          </a:p>
          <a:p>
            <a:pPr marL="0" indent="0">
              <a:buNone/>
            </a:pPr>
            <a:r>
              <a:rPr lang="en-US" sz="1600" dirty="0">
                <a:solidFill>
                  <a:srgbClr val="C00000"/>
                </a:solidFill>
              </a:rPr>
              <a:t>14. List three possible situations where you would need to seek clarification.</a:t>
            </a:r>
          </a:p>
          <a:p>
            <a:pPr marL="0" indent="0">
              <a:buNone/>
            </a:pPr>
            <a:r>
              <a:rPr lang="en-US" sz="1600" dirty="0">
                <a:solidFill>
                  <a:schemeClr val="tx2"/>
                </a:solidFill>
              </a:rPr>
              <a:t>a) Whenever you hear a medical term you don’t understand.</a:t>
            </a:r>
          </a:p>
          <a:p>
            <a:pPr marL="0" indent="0">
              <a:buNone/>
            </a:pPr>
            <a:r>
              <a:rPr lang="en-US" sz="1600" dirty="0">
                <a:solidFill>
                  <a:schemeClr val="tx2"/>
                </a:solidFill>
              </a:rPr>
              <a:t>b) When receiving instructions.</a:t>
            </a:r>
          </a:p>
          <a:p>
            <a:pPr marL="0" indent="0">
              <a:buNone/>
            </a:pPr>
            <a:r>
              <a:rPr lang="en-US" sz="1600" dirty="0">
                <a:solidFill>
                  <a:schemeClr val="tx2"/>
                </a:solidFill>
              </a:rPr>
              <a:t>c) Whenever you have asked something several times the same supervisor you could clarify using a medical dictionary or another experienced staff member, or simply if your supervisor is busy you need to find another method of clarification.</a:t>
            </a:r>
          </a:p>
        </p:txBody>
      </p:sp>
      <p:sp>
        <p:nvSpPr>
          <p:cNvPr id="4" name="Slide Number Placeholder 3">
            <a:extLst>
              <a:ext uri="{FF2B5EF4-FFF2-40B4-BE49-F238E27FC236}">
                <a16:creationId xmlns:a16="http://schemas.microsoft.com/office/drawing/2014/main" id="{1AF493A9-CDB4-17A6-4606-9165E525067F}"/>
              </a:ext>
            </a:extLst>
          </p:cNvPr>
          <p:cNvSpPr>
            <a:spLocks noGrp="1"/>
          </p:cNvSpPr>
          <p:nvPr>
            <p:ph type="sldNum" sz="quarter" idx="10"/>
          </p:nvPr>
        </p:nvSpPr>
        <p:spPr/>
        <p:txBody>
          <a:bodyPr/>
          <a:lstStyle/>
          <a:p>
            <a:fld id="{64EB2DB3-A5DC-4BC2-A05A-23509E293FB0}" type="slidenum">
              <a:rPr lang="en-US" altLang="en-US" smtClean="0"/>
              <a:pPr/>
              <a:t>69</a:t>
            </a:fld>
            <a:endParaRPr lang="en-US" altLang="en-US"/>
          </a:p>
        </p:txBody>
      </p:sp>
      <p:pic>
        <p:nvPicPr>
          <p:cNvPr id="5" name="Picture 4">
            <a:extLst>
              <a:ext uri="{FF2B5EF4-FFF2-40B4-BE49-F238E27FC236}">
                <a16:creationId xmlns:a16="http://schemas.microsoft.com/office/drawing/2014/main" id="{3C4A3977-6194-ABE6-14AA-9DF1A24F15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573DA2C9-660D-D13C-9F0A-F57EB4BFF5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7296"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1CA68A-9703-2A2D-67B2-73E4810B488D}"/>
              </a:ext>
            </a:extLst>
          </p:cNvPr>
          <p:cNvPicPr>
            <a:picLocks noChangeAspect="1"/>
          </p:cNvPicPr>
          <p:nvPr/>
        </p:nvPicPr>
        <p:blipFill>
          <a:blip r:embed="rId4"/>
          <a:stretch>
            <a:fillRect/>
          </a:stretch>
        </p:blipFill>
        <p:spPr>
          <a:xfrm>
            <a:off x="0" y="2069566"/>
            <a:ext cx="11824001" cy="513978"/>
          </a:xfrm>
          <a:prstGeom prst="rect">
            <a:avLst/>
          </a:prstGeom>
        </p:spPr>
      </p:pic>
      <p:pic>
        <p:nvPicPr>
          <p:cNvPr id="8" name="Picture 7">
            <a:extLst>
              <a:ext uri="{FF2B5EF4-FFF2-40B4-BE49-F238E27FC236}">
                <a16:creationId xmlns:a16="http://schemas.microsoft.com/office/drawing/2014/main" id="{31B21FA6-D18D-AC8E-B1D7-FAA96226DB81}"/>
              </a:ext>
            </a:extLst>
          </p:cNvPr>
          <p:cNvPicPr>
            <a:picLocks noChangeAspect="1"/>
          </p:cNvPicPr>
          <p:nvPr/>
        </p:nvPicPr>
        <p:blipFill>
          <a:blip r:embed="rId4"/>
          <a:stretch>
            <a:fillRect/>
          </a:stretch>
        </p:blipFill>
        <p:spPr>
          <a:xfrm>
            <a:off x="0" y="2886429"/>
            <a:ext cx="10334171" cy="269564"/>
          </a:xfrm>
          <a:prstGeom prst="rect">
            <a:avLst/>
          </a:prstGeom>
        </p:spPr>
      </p:pic>
      <p:pic>
        <p:nvPicPr>
          <p:cNvPr id="9" name="Picture 8">
            <a:extLst>
              <a:ext uri="{FF2B5EF4-FFF2-40B4-BE49-F238E27FC236}">
                <a16:creationId xmlns:a16="http://schemas.microsoft.com/office/drawing/2014/main" id="{F5D42E2B-62CD-98E7-0AE4-3543F4F32305}"/>
              </a:ext>
            </a:extLst>
          </p:cNvPr>
          <p:cNvPicPr>
            <a:picLocks noChangeAspect="1"/>
          </p:cNvPicPr>
          <p:nvPr/>
        </p:nvPicPr>
        <p:blipFill>
          <a:blip r:embed="rId4"/>
          <a:stretch>
            <a:fillRect/>
          </a:stretch>
        </p:blipFill>
        <p:spPr>
          <a:xfrm>
            <a:off x="0" y="3405962"/>
            <a:ext cx="11930743" cy="599982"/>
          </a:xfrm>
          <a:prstGeom prst="rect">
            <a:avLst/>
          </a:prstGeom>
        </p:spPr>
      </p:pic>
      <p:pic>
        <p:nvPicPr>
          <p:cNvPr id="10" name="Picture 9">
            <a:extLst>
              <a:ext uri="{FF2B5EF4-FFF2-40B4-BE49-F238E27FC236}">
                <a16:creationId xmlns:a16="http://schemas.microsoft.com/office/drawing/2014/main" id="{1FBADD9E-536B-ADA3-ACDD-A915695AA719}"/>
              </a:ext>
            </a:extLst>
          </p:cNvPr>
          <p:cNvPicPr>
            <a:picLocks noChangeAspect="1"/>
          </p:cNvPicPr>
          <p:nvPr/>
        </p:nvPicPr>
        <p:blipFill>
          <a:blip r:embed="rId4"/>
          <a:stretch>
            <a:fillRect/>
          </a:stretch>
        </p:blipFill>
        <p:spPr>
          <a:xfrm>
            <a:off x="0" y="4312457"/>
            <a:ext cx="11582400" cy="1314592"/>
          </a:xfrm>
          <a:prstGeom prst="rect">
            <a:avLst/>
          </a:prstGeom>
        </p:spPr>
      </p:pic>
      <p:pic>
        <p:nvPicPr>
          <p:cNvPr id="11" name="Picture 10">
            <a:hlinkClick r:id="rId5" action="ppaction://hlinksldjump"/>
            <a:extLst>
              <a:ext uri="{FF2B5EF4-FFF2-40B4-BE49-F238E27FC236}">
                <a16:creationId xmlns:a16="http://schemas.microsoft.com/office/drawing/2014/main" id="{9F87026E-FA43-518A-30B9-69D12B0F1E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4124029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8950-2D38-4DFA-0165-6F550A264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2D45A-7CCA-8CB9-1DC2-84B3289742E6}"/>
              </a:ext>
            </a:extLst>
          </p:cNvPr>
          <p:cNvSpPr>
            <a:spLocks noGrp="1"/>
          </p:cNvSpPr>
          <p:nvPr>
            <p:ph type="title"/>
          </p:nvPr>
        </p:nvSpPr>
        <p:spPr/>
        <p:txBody>
          <a:bodyPr/>
          <a:lstStyle/>
          <a:p>
            <a:r>
              <a:rPr lang="en-US" dirty="0"/>
              <a:t>Medical terminology</a:t>
            </a:r>
            <a:endParaRPr lang="en-AU" dirty="0"/>
          </a:p>
        </p:txBody>
      </p:sp>
      <p:sp>
        <p:nvSpPr>
          <p:cNvPr id="4" name="Slide Number Placeholder 3">
            <a:extLst>
              <a:ext uri="{FF2B5EF4-FFF2-40B4-BE49-F238E27FC236}">
                <a16:creationId xmlns:a16="http://schemas.microsoft.com/office/drawing/2014/main" id="{404B3F0C-13D7-F2E8-13AD-3893C5D1D170}"/>
              </a:ext>
            </a:extLst>
          </p:cNvPr>
          <p:cNvSpPr>
            <a:spLocks noGrp="1"/>
          </p:cNvSpPr>
          <p:nvPr>
            <p:ph type="sldNum" sz="quarter" idx="10"/>
          </p:nvPr>
        </p:nvSpPr>
        <p:spPr/>
        <p:txBody>
          <a:bodyPr/>
          <a:lstStyle/>
          <a:p>
            <a:fld id="{64EB2DB3-A5DC-4BC2-A05A-23509E293FB0}" type="slidenum">
              <a:rPr lang="en-US" altLang="en-US" smtClean="0"/>
              <a:pPr/>
              <a:t>7</a:t>
            </a:fld>
            <a:endParaRPr lang="en-US" altLang="en-US"/>
          </a:p>
        </p:txBody>
      </p:sp>
      <p:pic>
        <p:nvPicPr>
          <p:cNvPr id="8" name="Picture 7">
            <a:extLst>
              <a:ext uri="{FF2B5EF4-FFF2-40B4-BE49-F238E27FC236}">
                <a16:creationId xmlns:a16="http://schemas.microsoft.com/office/drawing/2014/main" id="{71FC2BD4-47B4-6376-2DC1-A815C7390773}"/>
              </a:ext>
            </a:extLst>
          </p:cNvPr>
          <p:cNvPicPr>
            <a:picLocks noChangeAspect="1"/>
          </p:cNvPicPr>
          <p:nvPr/>
        </p:nvPicPr>
        <p:blipFill>
          <a:blip r:embed="rId2"/>
          <a:stretch>
            <a:fillRect/>
          </a:stretch>
        </p:blipFill>
        <p:spPr>
          <a:xfrm>
            <a:off x="1516969" y="4253019"/>
            <a:ext cx="9529977" cy="2546925"/>
          </a:xfrm>
          <a:prstGeom prst="rect">
            <a:avLst/>
          </a:prstGeom>
        </p:spPr>
      </p:pic>
      <p:pic>
        <p:nvPicPr>
          <p:cNvPr id="10" name="Picture 9">
            <a:extLst>
              <a:ext uri="{FF2B5EF4-FFF2-40B4-BE49-F238E27FC236}">
                <a16:creationId xmlns:a16="http://schemas.microsoft.com/office/drawing/2014/main" id="{54BBDB7D-8034-C831-ACFF-4CB57566E14C}"/>
              </a:ext>
            </a:extLst>
          </p:cNvPr>
          <p:cNvPicPr>
            <a:picLocks noChangeAspect="1"/>
          </p:cNvPicPr>
          <p:nvPr/>
        </p:nvPicPr>
        <p:blipFill>
          <a:blip r:embed="rId3"/>
          <a:stretch>
            <a:fillRect/>
          </a:stretch>
        </p:blipFill>
        <p:spPr>
          <a:xfrm>
            <a:off x="2157595" y="1732449"/>
            <a:ext cx="8248724" cy="2355017"/>
          </a:xfrm>
          <a:prstGeom prst="rect">
            <a:avLst/>
          </a:prstGeom>
        </p:spPr>
      </p:pic>
      <p:pic>
        <p:nvPicPr>
          <p:cNvPr id="12" name="Picture 2" descr="Return Church">
            <a:hlinkClick r:id="rId4" action="ppaction://hlinksldjump"/>
            <a:extLst>
              <a:ext uri="{FF2B5EF4-FFF2-40B4-BE49-F238E27FC236}">
                <a16:creationId xmlns:a16="http://schemas.microsoft.com/office/drawing/2014/main" id="{AAD5B4D4-E3B8-5C24-9D19-6607E4EE38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6EC467-72A9-45B2-7C1E-61C4DFB2161D}"/>
              </a:ext>
            </a:extLst>
          </p:cNvPr>
          <p:cNvSpPr txBox="1"/>
          <p:nvPr/>
        </p:nvSpPr>
        <p:spPr>
          <a:xfrm>
            <a:off x="34881" y="4099130"/>
            <a:ext cx="6103256" cy="307777"/>
          </a:xfrm>
          <a:prstGeom prst="rect">
            <a:avLst/>
          </a:prstGeom>
          <a:noFill/>
        </p:spPr>
        <p:txBody>
          <a:bodyPr wrap="square">
            <a:spAutoFit/>
          </a:bodyPr>
          <a:lstStyle/>
          <a:p>
            <a:r>
              <a:rPr lang="en-AU" sz="1400" dirty="0">
                <a:solidFill>
                  <a:schemeClr val="tx1">
                    <a:lumMod val="60000"/>
                    <a:lumOff val="40000"/>
                  </a:schemeClr>
                </a:solidFill>
                <a:hlinkClick r:id="rId6">
                  <a:extLst>
                    <a:ext uri="{A12FA001-AC4F-418D-AE19-62706E023703}">
                      <ahyp:hlinkClr xmlns:ahyp="http://schemas.microsoft.com/office/drawing/2018/hyperlinkcolor" val="tx"/>
                    </a:ext>
                  </a:extLst>
                </a:hlinkClick>
              </a:rPr>
              <a:t>https://www.youtube.com/watch?v=iLiNhqk80tU</a:t>
            </a:r>
            <a:endParaRPr lang="en-AU" sz="1400" dirty="0">
              <a:solidFill>
                <a:schemeClr val="tx1">
                  <a:lumMod val="60000"/>
                  <a:lumOff val="40000"/>
                </a:schemeClr>
              </a:solidFill>
            </a:endParaRPr>
          </a:p>
        </p:txBody>
      </p:sp>
      <p:sp>
        <p:nvSpPr>
          <p:cNvPr id="7" name="TextBox 6">
            <a:extLst>
              <a:ext uri="{FF2B5EF4-FFF2-40B4-BE49-F238E27FC236}">
                <a16:creationId xmlns:a16="http://schemas.microsoft.com/office/drawing/2014/main" id="{9FBACD55-A8E9-EE3D-3C83-17D302EFB634}"/>
              </a:ext>
            </a:extLst>
          </p:cNvPr>
          <p:cNvSpPr txBox="1"/>
          <p:nvPr/>
        </p:nvSpPr>
        <p:spPr>
          <a:xfrm>
            <a:off x="34881" y="4390591"/>
            <a:ext cx="4245428" cy="307777"/>
          </a:xfrm>
          <a:prstGeom prst="rect">
            <a:avLst/>
          </a:prstGeom>
          <a:noFill/>
        </p:spPr>
        <p:txBody>
          <a:bodyPr wrap="square">
            <a:spAutoFit/>
          </a:bodyPr>
          <a:lstStyle/>
          <a:p>
            <a:r>
              <a:rPr lang="en-AU" sz="1400" dirty="0">
                <a:hlinkClick r:id="rId7"/>
              </a:rPr>
              <a:t>https://www.youtube.com/watch?v=78Rp1mcEsco</a:t>
            </a:r>
            <a:endParaRPr lang="en-AU" sz="1400" dirty="0"/>
          </a:p>
        </p:txBody>
      </p:sp>
    </p:spTree>
    <p:extLst>
      <p:ext uri="{BB962C8B-B14F-4D97-AF65-F5344CB8AC3E}">
        <p14:creationId xmlns:p14="http://schemas.microsoft.com/office/powerpoint/2010/main" val="397611151"/>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FE71E-8453-D7F1-F48E-F665D772A3C3}"/>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B7C0127F-A1B8-2257-78F7-50A77C1ADCED}"/>
              </a:ext>
            </a:extLst>
          </p:cNvPr>
          <p:cNvSpPr>
            <a:spLocks noGrp="1"/>
          </p:cNvSpPr>
          <p:nvPr>
            <p:ph type="title"/>
          </p:nvPr>
        </p:nvSpPr>
        <p:spPr>
          <a:xfrm>
            <a:off x="362857" y="503238"/>
            <a:ext cx="10152743" cy="868362"/>
          </a:xfrm>
        </p:spPr>
        <p:txBody>
          <a:bodyPr/>
          <a:lstStyle/>
          <a:p>
            <a:pPr eaLnBrk="1" hangingPunct="1"/>
            <a:r>
              <a:rPr lang="en-US" altLang="en-US" dirty="0"/>
              <a:t>Carry out routine tasks</a:t>
            </a:r>
          </a:p>
        </p:txBody>
      </p:sp>
      <p:sp>
        <p:nvSpPr>
          <p:cNvPr id="21507" name="Content Placeholder 2">
            <a:extLst>
              <a:ext uri="{FF2B5EF4-FFF2-40B4-BE49-F238E27FC236}">
                <a16:creationId xmlns:a16="http://schemas.microsoft.com/office/drawing/2014/main" id="{C4411346-DCCE-9BA7-EB9C-0F690B1D32F2}"/>
              </a:ext>
            </a:extLst>
          </p:cNvPr>
          <p:cNvSpPr>
            <a:spLocks noGrp="1"/>
          </p:cNvSpPr>
          <p:nvPr>
            <p:ph idx="1"/>
          </p:nvPr>
        </p:nvSpPr>
        <p:spPr>
          <a:xfrm>
            <a:off x="198536" y="1698625"/>
            <a:ext cx="5897464" cy="5159375"/>
          </a:xfrm>
        </p:spPr>
        <p:txBody>
          <a:bodyPr/>
          <a:lstStyle/>
          <a:p>
            <a:pPr marL="0" indent="0" eaLnBrk="1" hangingPunct="1">
              <a:buNone/>
            </a:pPr>
            <a:r>
              <a:rPr lang="en-US" altLang="en-US" sz="2000" dirty="0"/>
              <a:t>Routine tasks Include:</a:t>
            </a:r>
          </a:p>
          <a:p>
            <a:pPr eaLnBrk="1" hangingPunct="1">
              <a:buFont typeface="Wingdings" panose="05000000000000000000" pitchFamily="2" charset="2"/>
              <a:buChar char="v"/>
            </a:pPr>
            <a:r>
              <a:rPr lang="en-US" altLang="en-US" sz="2000" dirty="0">
                <a:solidFill>
                  <a:schemeClr val="tx2"/>
                </a:solidFill>
              </a:rPr>
              <a:t>Answering patient enquiries</a:t>
            </a:r>
          </a:p>
          <a:p>
            <a:pPr eaLnBrk="1" hangingPunct="1">
              <a:buFont typeface="Wingdings" panose="05000000000000000000" pitchFamily="2" charset="2"/>
              <a:buChar char="v"/>
            </a:pPr>
            <a:r>
              <a:rPr lang="en-US" altLang="en-US" sz="2000" dirty="0">
                <a:solidFill>
                  <a:schemeClr val="tx2"/>
                </a:solidFill>
              </a:rPr>
              <a:t>Contributing to meetings and discussions</a:t>
            </a:r>
          </a:p>
          <a:p>
            <a:pPr eaLnBrk="1" hangingPunct="1">
              <a:buFont typeface="Wingdings" panose="05000000000000000000" pitchFamily="2" charset="2"/>
              <a:buChar char="v"/>
            </a:pPr>
            <a:r>
              <a:rPr lang="en-US" altLang="en-US" sz="2000" dirty="0">
                <a:solidFill>
                  <a:schemeClr val="tx2"/>
                </a:solidFill>
              </a:rPr>
              <a:t>Dealing with patient complaints</a:t>
            </a:r>
          </a:p>
          <a:p>
            <a:pPr eaLnBrk="1" hangingPunct="1">
              <a:buFont typeface="Wingdings" panose="05000000000000000000" pitchFamily="2" charset="2"/>
              <a:buChar char="v"/>
            </a:pPr>
            <a:r>
              <a:rPr lang="en-US" altLang="en-US" sz="2000" dirty="0">
                <a:solidFill>
                  <a:schemeClr val="tx2"/>
                </a:solidFill>
              </a:rPr>
              <a:t>Entering patient details into computer system </a:t>
            </a:r>
          </a:p>
          <a:p>
            <a:pPr eaLnBrk="1" hangingPunct="1">
              <a:buFont typeface="Wingdings" panose="05000000000000000000" pitchFamily="2" charset="2"/>
              <a:buChar char="v"/>
            </a:pPr>
            <a:r>
              <a:rPr lang="en-US" altLang="en-US" sz="2000" dirty="0">
                <a:solidFill>
                  <a:schemeClr val="tx2"/>
                </a:solidFill>
              </a:rPr>
              <a:t>Filing patient notes</a:t>
            </a:r>
          </a:p>
          <a:p>
            <a:pPr eaLnBrk="1" hangingPunct="1">
              <a:buFont typeface="Wingdings" panose="05000000000000000000" pitchFamily="2" charset="2"/>
              <a:buChar char="v"/>
            </a:pPr>
            <a:r>
              <a:rPr lang="en-US" altLang="en-US" sz="2000" dirty="0">
                <a:solidFill>
                  <a:schemeClr val="tx2"/>
                </a:solidFill>
              </a:rPr>
              <a:t>Maintaining information to assist patients</a:t>
            </a:r>
          </a:p>
          <a:p>
            <a:pPr eaLnBrk="1" hangingPunct="1">
              <a:buFont typeface="Wingdings" panose="05000000000000000000" pitchFamily="2" charset="2"/>
              <a:buChar char="v"/>
            </a:pPr>
            <a:r>
              <a:rPr lang="en-US" altLang="en-US" sz="2000" dirty="0">
                <a:solidFill>
                  <a:schemeClr val="tx2"/>
                </a:solidFill>
              </a:rPr>
              <a:t>Maintaining patient information</a:t>
            </a:r>
          </a:p>
          <a:p>
            <a:pPr eaLnBrk="1" hangingPunct="1">
              <a:buFont typeface="Wingdings" panose="05000000000000000000" pitchFamily="2" charset="2"/>
              <a:buChar char="v"/>
            </a:pPr>
            <a:r>
              <a:rPr lang="en-US" altLang="en-US" sz="2000" dirty="0">
                <a:solidFill>
                  <a:schemeClr val="tx2"/>
                </a:solidFill>
              </a:rPr>
              <a:t>Maintaining reception areas, waiting rooms, consultation rooms and treatment room </a:t>
            </a:r>
          </a:p>
          <a:p>
            <a:pPr eaLnBrk="1" hangingPunct="1">
              <a:buFont typeface="Wingdings" panose="05000000000000000000" pitchFamily="2" charset="2"/>
              <a:buChar char="v"/>
            </a:pPr>
            <a:r>
              <a:rPr lang="en-US" altLang="en-US" sz="2000" dirty="0">
                <a:solidFill>
                  <a:schemeClr val="tx2"/>
                </a:solidFill>
              </a:rPr>
              <a:t>y Ordering supplies (e.g. Stationery, medical supplies)</a:t>
            </a:r>
          </a:p>
        </p:txBody>
      </p:sp>
      <p:sp>
        <p:nvSpPr>
          <p:cNvPr id="21508" name="Slide Number Placeholder 3">
            <a:extLst>
              <a:ext uri="{FF2B5EF4-FFF2-40B4-BE49-F238E27FC236}">
                <a16:creationId xmlns:a16="http://schemas.microsoft.com/office/drawing/2014/main" id="{59FFE0FD-2D03-5A4F-995A-FB2E261006E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70</a:t>
            </a:fld>
            <a:endParaRPr lang="en-US" altLang="en-US">
              <a:solidFill>
                <a:srgbClr val="1D528D"/>
              </a:solidFill>
            </a:endParaRPr>
          </a:p>
        </p:txBody>
      </p:sp>
      <p:sp>
        <p:nvSpPr>
          <p:cNvPr id="4" name="Content Placeholder 2">
            <a:extLst>
              <a:ext uri="{FF2B5EF4-FFF2-40B4-BE49-F238E27FC236}">
                <a16:creationId xmlns:a16="http://schemas.microsoft.com/office/drawing/2014/main" id="{2656EE52-2FE0-14B5-A76D-CA5461EB6B22}"/>
              </a:ext>
            </a:extLst>
          </p:cNvPr>
          <p:cNvSpPr txBox="1">
            <a:spLocks/>
          </p:cNvSpPr>
          <p:nvPr/>
        </p:nvSpPr>
        <p:spPr bwMode="auto">
          <a:xfrm>
            <a:off x="6294536" y="1751847"/>
            <a:ext cx="5897464"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endParaRPr lang="en-US" altLang="en-US" sz="2000" kern="0" dirty="0"/>
          </a:p>
          <a:p>
            <a:pPr eaLnBrk="1" hangingPunct="1">
              <a:buFont typeface="Wingdings" panose="05000000000000000000" pitchFamily="2" charset="2"/>
              <a:buChar char="v"/>
            </a:pPr>
            <a:r>
              <a:rPr lang="en-US" altLang="en-US" sz="2000" kern="0" dirty="0">
                <a:solidFill>
                  <a:schemeClr val="tx2"/>
                </a:solidFill>
              </a:rPr>
              <a:t>Preparing medical equipment</a:t>
            </a:r>
          </a:p>
          <a:p>
            <a:pPr eaLnBrk="1" hangingPunct="1">
              <a:buFont typeface="Wingdings" panose="05000000000000000000" pitchFamily="2" charset="2"/>
              <a:buChar char="v"/>
            </a:pPr>
            <a:r>
              <a:rPr lang="en-US" altLang="en-US" sz="2000" kern="0" dirty="0">
                <a:solidFill>
                  <a:schemeClr val="tx2"/>
                </a:solidFill>
              </a:rPr>
              <a:t>Preparing reports</a:t>
            </a:r>
          </a:p>
          <a:p>
            <a:pPr eaLnBrk="1" hangingPunct="1">
              <a:buFont typeface="Wingdings" panose="05000000000000000000" pitchFamily="2" charset="2"/>
              <a:buChar char="v"/>
            </a:pPr>
            <a:r>
              <a:rPr lang="en-US" altLang="en-US" sz="2000" kern="0" dirty="0">
                <a:solidFill>
                  <a:schemeClr val="tx2"/>
                </a:solidFill>
              </a:rPr>
              <a:t>Producing a range of medical documents (e.g. Patient history, referral letters)</a:t>
            </a:r>
          </a:p>
          <a:p>
            <a:pPr eaLnBrk="1" hangingPunct="1">
              <a:buFont typeface="Wingdings" panose="05000000000000000000" pitchFamily="2" charset="2"/>
              <a:buChar char="v"/>
            </a:pPr>
            <a:r>
              <a:rPr lang="en-US" altLang="en-US" sz="2000" kern="0" dirty="0">
                <a:solidFill>
                  <a:schemeClr val="tx2"/>
                </a:solidFill>
              </a:rPr>
              <a:t>Providing information to patients and families</a:t>
            </a:r>
          </a:p>
          <a:p>
            <a:pPr eaLnBrk="1" hangingPunct="1">
              <a:buFont typeface="Wingdings" panose="05000000000000000000" pitchFamily="2" charset="2"/>
              <a:buChar char="v"/>
            </a:pPr>
            <a:r>
              <a:rPr lang="en-US" altLang="en-US" sz="2000" kern="0" dirty="0">
                <a:solidFill>
                  <a:schemeClr val="tx2"/>
                </a:solidFill>
              </a:rPr>
              <a:t>Receiving and making telephone calls</a:t>
            </a:r>
          </a:p>
          <a:p>
            <a:pPr eaLnBrk="1" hangingPunct="1">
              <a:buFont typeface="Wingdings" panose="05000000000000000000" pitchFamily="2" charset="2"/>
              <a:buChar char="v"/>
            </a:pPr>
            <a:r>
              <a:rPr lang="en-US" altLang="en-US" sz="2000" kern="0" dirty="0">
                <a:solidFill>
                  <a:schemeClr val="tx2"/>
                </a:solidFill>
              </a:rPr>
              <a:t>Recording information and data</a:t>
            </a:r>
          </a:p>
          <a:p>
            <a:pPr eaLnBrk="1" hangingPunct="1">
              <a:buFont typeface="Wingdings" panose="05000000000000000000" pitchFamily="2" charset="2"/>
              <a:buChar char="v"/>
            </a:pPr>
            <a:r>
              <a:rPr lang="en-US" altLang="en-US" sz="2000" kern="0" dirty="0">
                <a:solidFill>
                  <a:schemeClr val="tx2"/>
                </a:solidFill>
              </a:rPr>
              <a:t>Storing and maintaining security of medications </a:t>
            </a:r>
          </a:p>
          <a:p>
            <a:pPr eaLnBrk="1" hangingPunct="1">
              <a:buFont typeface="Wingdings" panose="05000000000000000000" pitchFamily="2" charset="2"/>
              <a:buChar char="v"/>
            </a:pPr>
            <a:r>
              <a:rPr lang="en-US" altLang="en-US" sz="2000" kern="0" dirty="0">
                <a:solidFill>
                  <a:schemeClr val="tx2"/>
                </a:solidFill>
              </a:rPr>
              <a:t>Cleaning</a:t>
            </a:r>
          </a:p>
        </p:txBody>
      </p:sp>
      <p:pic>
        <p:nvPicPr>
          <p:cNvPr id="7" name="Picture 2" descr="Return button stock vector. Illustration of website - 122705129">
            <a:hlinkClick r:id="rId4" action="ppaction://hlinksldjump"/>
            <a:extLst>
              <a:ext uri="{FF2B5EF4-FFF2-40B4-BE49-F238E27FC236}">
                <a16:creationId xmlns:a16="http://schemas.microsoft.com/office/drawing/2014/main" id="{D97D77CB-44F3-E6A1-2496-5DDF036A36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0237611"/>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E6C4-6AF9-F275-F05A-61274D0E8D3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3BEBE107-80A9-E6F7-B8E9-70BA882E1FA0}"/>
              </a:ext>
            </a:extLst>
          </p:cNvPr>
          <p:cNvSpPr>
            <a:spLocks noGrp="1"/>
          </p:cNvSpPr>
          <p:nvPr>
            <p:ph type="title"/>
          </p:nvPr>
        </p:nvSpPr>
        <p:spPr>
          <a:xfrm>
            <a:off x="362857" y="503238"/>
            <a:ext cx="10152743" cy="868362"/>
          </a:xfrm>
        </p:spPr>
        <p:txBody>
          <a:bodyPr/>
          <a:lstStyle/>
          <a:p>
            <a:pPr eaLnBrk="1" hangingPunct="1"/>
            <a:r>
              <a:rPr lang="en-US" altLang="en-US" dirty="0"/>
              <a:t>Carry out routine tasks</a:t>
            </a:r>
          </a:p>
        </p:txBody>
      </p:sp>
      <p:sp>
        <p:nvSpPr>
          <p:cNvPr id="21507" name="Content Placeholder 2">
            <a:extLst>
              <a:ext uri="{FF2B5EF4-FFF2-40B4-BE49-F238E27FC236}">
                <a16:creationId xmlns:a16="http://schemas.microsoft.com/office/drawing/2014/main" id="{8DCD392C-38E7-782A-1D0D-35809389573C}"/>
              </a:ext>
            </a:extLst>
          </p:cNvPr>
          <p:cNvSpPr>
            <a:spLocks noGrp="1"/>
          </p:cNvSpPr>
          <p:nvPr>
            <p:ph idx="1"/>
          </p:nvPr>
        </p:nvSpPr>
        <p:spPr>
          <a:xfrm>
            <a:off x="198536" y="1698625"/>
            <a:ext cx="11874644" cy="5159375"/>
          </a:xfrm>
        </p:spPr>
        <p:txBody>
          <a:bodyPr/>
          <a:lstStyle/>
          <a:p>
            <a:pPr marL="0" indent="0" eaLnBrk="1" hangingPunct="1">
              <a:buNone/>
            </a:pPr>
            <a:r>
              <a:rPr lang="en-US" altLang="en-US" sz="2000" dirty="0"/>
              <a:t>Consequences of using incorrect medical terminology may Include:</a:t>
            </a:r>
          </a:p>
          <a:p>
            <a:pPr eaLnBrk="1" hangingPunct="1">
              <a:buFont typeface="Wingdings" panose="05000000000000000000" pitchFamily="2" charset="2"/>
              <a:buChar char="v"/>
            </a:pPr>
            <a:r>
              <a:rPr lang="en-US" altLang="en-US" sz="2000" dirty="0"/>
              <a:t>Ordering the incorrect supplies may lead to lack of vital equipment.</a:t>
            </a:r>
          </a:p>
          <a:p>
            <a:pPr eaLnBrk="1" hangingPunct="1">
              <a:buFont typeface="Wingdings" panose="05000000000000000000" pitchFamily="2" charset="2"/>
              <a:buChar char="v"/>
            </a:pPr>
            <a:r>
              <a:rPr lang="en-US" altLang="en-US" sz="2000" dirty="0"/>
              <a:t>Labelling medications and other equipment incorrectly could cause patients to receive the wrong medication or treatment. This could lead to further complications and health problems and in some cases death.</a:t>
            </a:r>
          </a:p>
          <a:p>
            <a:pPr eaLnBrk="1" hangingPunct="1">
              <a:buFont typeface="Wingdings" panose="05000000000000000000" pitchFamily="2" charset="2"/>
              <a:buChar char="v"/>
            </a:pPr>
            <a:r>
              <a:rPr lang="en-US" altLang="en-US" sz="2000" dirty="0"/>
              <a:t>Medical staff could receive the wrong information about patients, which could cause delay in diagnosis and the wrong treatment. </a:t>
            </a:r>
          </a:p>
          <a:p>
            <a:pPr eaLnBrk="1" hangingPunct="1">
              <a:buFont typeface="Wingdings" panose="05000000000000000000" pitchFamily="2" charset="2"/>
              <a:buChar char="v"/>
            </a:pPr>
            <a:r>
              <a:rPr lang="en-US" altLang="en-US" sz="2000" dirty="0"/>
              <a:t>Writing the wrong terminology down in notes and records could lead to the wrong treatment being given by health professionals</a:t>
            </a:r>
            <a:endParaRPr lang="en-US" altLang="en-US" sz="2000" dirty="0">
              <a:solidFill>
                <a:schemeClr val="tx2"/>
              </a:solidFill>
            </a:endParaRPr>
          </a:p>
        </p:txBody>
      </p:sp>
      <p:sp>
        <p:nvSpPr>
          <p:cNvPr id="21508" name="Slide Number Placeholder 3">
            <a:extLst>
              <a:ext uri="{FF2B5EF4-FFF2-40B4-BE49-F238E27FC236}">
                <a16:creationId xmlns:a16="http://schemas.microsoft.com/office/drawing/2014/main" id="{D3C33F7A-8757-56A1-B839-DE5773EA6B2A}"/>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71</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2597CF37-7DA2-5EA9-8525-88BFA503067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561976-C1BF-6444-B0E3-0F82587E71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3618" y="4752884"/>
            <a:ext cx="2952887" cy="1968591"/>
          </a:xfrm>
          <a:prstGeom prst="rect">
            <a:avLst/>
          </a:prstGeom>
        </p:spPr>
      </p:pic>
    </p:spTree>
    <p:custDataLst>
      <p:tags r:id="rId1"/>
    </p:custDataLst>
    <p:extLst>
      <p:ext uri="{BB962C8B-B14F-4D97-AF65-F5344CB8AC3E}">
        <p14:creationId xmlns:p14="http://schemas.microsoft.com/office/powerpoint/2010/main" val="1040639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A1A6-5FE9-0525-B906-E1D71B20E51F}"/>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BE5EE1F4-91A5-069A-F436-46F2CFDF9386}"/>
              </a:ext>
            </a:extLst>
          </p:cNvPr>
          <p:cNvSpPr>
            <a:spLocks noGrp="1"/>
          </p:cNvSpPr>
          <p:nvPr>
            <p:ph type="title"/>
          </p:nvPr>
        </p:nvSpPr>
        <p:spPr>
          <a:xfrm>
            <a:off x="362857" y="503238"/>
            <a:ext cx="10152743" cy="868362"/>
          </a:xfrm>
        </p:spPr>
        <p:txBody>
          <a:bodyPr/>
          <a:lstStyle/>
          <a:p>
            <a:pPr eaLnBrk="1" hangingPunct="1"/>
            <a:r>
              <a:rPr lang="en-US" altLang="en-US" dirty="0"/>
              <a:t>Seeking assistance </a:t>
            </a:r>
          </a:p>
        </p:txBody>
      </p:sp>
      <p:sp>
        <p:nvSpPr>
          <p:cNvPr id="21507" name="Content Placeholder 2">
            <a:extLst>
              <a:ext uri="{FF2B5EF4-FFF2-40B4-BE49-F238E27FC236}">
                <a16:creationId xmlns:a16="http://schemas.microsoft.com/office/drawing/2014/main" id="{2175C000-5626-3BC2-7172-240273660C0A}"/>
              </a:ext>
            </a:extLst>
          </p:cNvPr>
          <p:cNvSpPr>
            <a:spLocks noGrp="1"/>
          </p:cNvSpPr>
          <p:nvPr>
            <p:ph idx="1"/>
          </p:nvPr>
        </p:nvSpPr>
        <p:spPr>
          <a:xfrm>
            <a:off x="0" y="1628882"/>
            <a:ext cx="12215606" cy="5159375"/>
          </a:xfrm>
        </p:spPr>
        <p:txBody>
          <a:bodyPr/>
          <a:lstStyle/>
          <a:p>
            <a:pPr marL="0" indent="0" eaLnBrk="1" hangingPunct="1">
              <a:buNone/>
            </a:pPr>
            <a:r>
              <a:rPr lang="en-US" altLang="en-US" sz="2000" dirty="0"/>
              <a:t>Apart from your supervisors and experienced staff members there are others within the workplace that you can seek assistance when required. They include:</a:t>
            </a:r>
          </a:p>
        </p:txBody>
      </p:sp>
      <p:sp>
        <p:nvSpPr>
          <p:cNvPr id="21508" name="Slide Number Placeholder 3">
            <a:extLst>
              <a:ext uri="{FF2B5EF4-FFF2-40B4-BE49-F238E27FC236}">
                <a16:creationId xmlns:a16="http://schemas.microsoft.com/office/drawing/2014/main" id="{9FFEF244-4D70-785A-6518-E41EC441D7F5}"/>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72</a:t>
            </a:fld>
            <a:endParaRPr lang="en-US" altLang="en-US">
              <a:solidFill>
                <a:srgbClr val="1D528D"/>
              </a:solidFill>
            </a:endParaRPr>
          </a:p>
        </p:txBody>
      </p:sp>
      <p:graphicFrame>
        <p:nvGraphicFramePr>
          <p:cNvPr id="2" name="Diagram 1">
            <a:extLst>
              <a:ext uri="{FF2B5EF4-FFF2-40B4-BE49-F238E27FC236}">
                <a16:creationId xmlns:a16="http://schemas.microsoft.com/office/drawing/2014/main" id="{5BFAF599-8999-7FDE-55E8-FB4343094097}"/>
              </a:ext>
            </a:extLst>
          </p:cNvPr>
          <p:cNvGraphicFramePr/>
          <p:nvPr>
            <p:extLst>
              <p:ext uri="{D42A27DB-BD31-4B8C-83A1-F6EECF244321}">
                <p14:modId xmlns:p14="http://schemas.microsoft.com/office/powerpoint/2010/main" val="3443566014"/>
              </p:ext>
            </p:extLst>
          </p:nvPr>
        </p:nvGraphicFramePr>
        <p:xfrm>
          <a:off x="1425834" y="2200758"/>
          <a:ext cx="9466019" cy="4657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descr="Return button stock vector. Illustration of website - 122705129">
            <a:hlinkClick r:id="rId9" action="ppaction://hlinksldjump"/>
            <a:extLst>
              <a:ext uri="{FF2B5EF4-FFF2-40B4-BE49-F238E27FC236}">
                <a16:creationId xmlns:a16="http://schemas.microsoft.com/office/drawing/2014/main" id="{26946033-3EAA-48ED-FEB9-826F361E6A5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2335099"/>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7957C-33C6-CAD4-EFC4-F6029F582E6B}"/>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AA0D4ABB-C34C-14F2-DE71-822354BD1BAD}"/>
              </a:ext>
            </a:extLst>
          </p:cNvPr>
          <p:cNvSpPr>
            <a:spLocks noGrp="1"/>
          </p:cNvSpPr>
          <p:nvPr>
            <p:ph type="title"/>
          </p:nvPr>
        </p:nvSpPr>
        <p:spPr>
          <a:xfrm>
            <a:off x="362857" y="503238"/>
            <a:ext cx="10152743" cy="868362"/>
          </a:xfrm>
        </p:spPr>
        <p:txBody>
          <a:bodyPr/>
          <a:lstStyle/>
          <a:p>
            <a:pPr eaLnBrk="1" hangingPunct="1"/>
            <a:r>
              <a:rPr lang="en-US" altLang="en-US" dirty="0"/>
              <a:t>Seeking assistance </a:t>
            </a:r>
          </a:p>
        </p:txBody>
      </p:sp>
      <p:sp>
        <p:nvSpPr>
          <p:cNvPr id="21507" name="Content Placeholder 2">
            <a:extLst>
              <a:ext uri="{FF2B5EF4-FFF2-40B4-BE49-F238E27FC236}">
                <a16:creationId xmlns:a16="http://schemas.microsoft.com/office/drawing/2014/main" id="{511EBC5C-467F-676E-C145-0B101589235A}"/>
              </a:ext>
            </a:extLst>
          </p:cNvPr>
          <p:cNvSpPr>
            <a:spLocks noGrp="1"/>
          </p:cNvSpPr>
          <p:nvPr>
            <p:ph idx="1"/>
          </p:nvPr>
        </p:nvSpPr>
        <p:spPr>
          <a:xfrm>
            <a:off x="0" y="1628882"/>
            <a:ext cx="12215606" cy="5159375"/>
          </a:xfrm>
        </p:spPr>
        <p:txBody>
          <a:bodyPr/>
          <a:lstStyle/>
          <a:p>
            <a:pPr marL="0" indent="0" algn="ctr" eaLnBrk="1" hangingPunct="1">
              <a:buNone/>
            </a:pPr>
            <a:r>
              <a:rPr lang="en-US" altLang="en-US" sz="2000" dirty="0"/>
              <a:t>When to seek assistance </a:t>
            </a:r>
          </a:p>
          <a:p>
            <a:pPr marL="0" indent="0" eaLnBrk="1" hangingPunct="1">
              <a:buNone/>
            </a:pPr>
            <a:r>
              <a:rPr lang="en-US" altLang="en-US" sz="2000" dirty="0"/>
              <a:t>When starting a new job or role for the first time there will be many occasions where you will need to seek </a:t>
            </a:r>
          </a:p>
          <a:p>
            <a:pPr marL="0" indent="0" eaLnBrk="1" hangingPunct="1">
              <a:buNone/>
            </a:pPr>
            <a:r>
              <a:rPr lang="en-US" altLang="en-US" sz="2000" dirty="0"/>
              <a:t>assistance. </a:t>
            </a:r>
          </a:p>
          <a:p>
            <a:pPr eaLnBrk="1" hangingPunct="1">
              <a:buFont typeface="Wingdings" panose="05000000000000000000" pitchFamily="2" charset="2"/>
              <a:buChar char="q"/>
            </a:pPr>
            <a:r>
              <a:rPr lang="en-US" altLang="en-US" sz="2000" dirty="0"/>
              <a:t>Don’t delay</a:t>
            </a:r>
          </a:p>
          <a:p>
            <a:pPr eaLnBrk="1" hangingPunct="1">
              <a:buFont typeface="Wingdings" panose="05000000000000000000" pitchFamily="2" charset="2"/>
              <a:buChar char="q"/>
            </a:pPr>
            <a:r>
              <a:rPr lang="en-US" altLang="en-US" sz="2000" dirty="0"/>
              <a:t>Be strong and confident</a:t>
            </a:r>
          </a:p>
          <a:p>
            <a:pPr eaLnBrk="1" hangingPunct="1">
              <a:buFont typeface="Wingdings" panose="05000000000000000000" pitchFamily="2" charset="2"/>
              <a:buChar char="q"/>
            </a:pPr>
            <a:r>
              <a:rPr lang="en-US" altLang="en-US" sz="2000" dirty="0"/>
              <a:t>Be specific about what you need help with and for how long</a:t>
            </a:r>
          </a:p>
          <a:p>
            <a:pPr eaLnBrk="1" hangingPunct="1">
              <a:buFont typeface="Wingdings" panose="05000000000000000000" pitchFamily="2" charset="2"/>
              <a:buChar char="q"/>
            </a:pPr>
            <a:r>
              <a:rPr lang="en-US" altLang="en-US" sz="2000" dirty="0"/>
              <a:t>Asking for help is a sign of strength not weakness</a:t>
            </a:r>
          </a:p>
          <a:p>
            <a:pPr eaLnBrk="1" hangingPunct="1">
              <a:buFont typeface="Wingdings" panose="05000000000000000000" pitchFamily="2" charset="2"/>
              <a:buChar char="q"/>
            </a:pPr>
            <a:r>
              <a:rPr lang="en-US" altLang="en-US" sz="2000" dirty="0"/>
              <a:t>Be prepared</a:t>
            </a:r>
          </a:p>
          <a:p>
            <a:pPr eaLnBrk="1" hangingPunct="1">
              <a:buFont typeface="Wingdings" panose="05000000000000000000" pitchFamily="2" charset="2"/>
              <a:buChar char="q"/>
            </a:pPr>
            <a:endParaRPr lang="en-US" altLang="en-US" sz="2000" dirty="0"/>
          </a:p>
          <a:p>
            <a:pPr marL="0" indent="0" algn="ctr" eaLnBrk="1" hangingPunct="1">
              <a:buNone/>
            </a:pPr>
            <a:r>
              <a:rPr lang="en-US" altLang="en-US" sz="2000" dirty="0"/>
              <a:t>How to seek assistance</a:t>
            </a:r>
          </a:p>
          <a:p>
            <a:pPr eaLnBrk="1" hangingPunct="1">
              <a:buFont typeface="Wingdings" panose="05000000000000000000" pitchFamily="2" charset="2"/>
              <a:buChar char="q"/>
            </a:pPr>
            <a:r>
              <a:rPr lang="en-US" altLang="en-US" sz="2000" dirty="0"/>
              <a:t>In person (face to face)</a:t>
            </a:r>
          </a:p>
          <a:p>
            <a:pPr eaLnBrk="1" hangingPunct="1">
              <a:buFont typeface="Wingdings" panose="05000000000000000000" pitchFamily="2" charset="2"/>
              <a:buChar char="q"/>
            </a:pPr>
            <a:r>
              <a:rPr lang="en-US" altLang="en-US" sz="2000" dirty="0"/>
              <a:t>Electronic communication</a:t>
            </a:r>
          </a:p>
        </p:txBody>
      </p:sp>
      <p:sp>
        <p:nvSpPr>
          <p:cNvPr id="21508" name="Slide Number Placeholder 3">
            <a:extLst>
              <a:ext uri="{FF2B5EF4-FFF2-40B4-BE49-F238E27FC236}">
                <a16:creationId xmlns:a16="http://schemas.microsoft.com/office/drawing/2014/main" id="{12F6F8FA-9767-6121-4E57-51AD00165845}"/>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73</a:t>
            </a:fld>
            <a:endParaRPr lang="en-US" altLang="en-US">
              <a:solidFill>
                <a:srgbClr val="1D528D"/>
              </a:solidFill>
            </a:endParaRPr>
          </a:p>
        </p:txBody>
      </p:sp>
      <p:pic>
        <p:nvPicPr>
          <p:cNvPr id="3" name="Picture 2" descr="Return Church">
            <a:hlinkClick r:id="rId4" action="ppaction://hlinksldjump"/>
            <a:extLst>
              <a:ext uri="{FF2B5EF4-FFF2-40B4-BE49-F238E27FC236}">
                <a16:creationId xmlns:a16="http://schemas.microsoft.com/office/drawing/2014/main" id="{410D4464-90B5-3EAB-C60F-D49F0A886D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DC1A9E8-F1A6-CF2E-9096-68C0B769AC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68100" y="2581500"/>
            <a:ext cx="1695000" cy="1695000"/>
          </a:xfrm>
          <a:prstGeom prst="rect">
            <a:avLst/>
          </a:prstGeom>
        </p:spPr>
      </p:pic>
    </p:spTree>
    <p:custDataLst>
      <p:tags r:id="rId1"/>
    </p:custDataLst>
    <p:extLst>
      <p:ext uri="{BB962C8B-B14F-4D97-AF65-F5344CB8AC3E}">
        <p14:creationId xmlns:p14="http://schemas.microsoft.com/office/powerpoint/2010/main" val="56122676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7EE3-6024-6818-CDEB-43239BC99695}"/>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6C8AB90E-1501-7C67-1559-1AD3C6319A04}"/>
              </a:ext>
            </a:extLst>
          </p:cNvPr>
          <p:cNvSpPr>
            <a:spLocks noGrp="1"/>
          </p:cNvSpPr>
          <p:nvPr>
            <p:ph type="title"/>
          </p:nvPr>
        </p:nvSpPr>
        <p:spPr>
          <a:xfrm>
            <a:off x="362857" y="503238"/>
            <a:ext cx="10152743" cy="868362"/>
          </a:xfrm>
        </p:spPr>
        <p:txBody>
          <a:bodyPr/>
          <a:lstStyle/>
          <a:p>
            <a:pPr eaLnBrk="1" hangingPunct="1"/>
            <a:r>
              <a:rPr lang="en-US" altLang="en-US" dirty="0"/>
              <a:t>Seeking assistance </a:t>
            </a:r>
          </a:p>
        </p:txBody>
      </p:sp>
      <p:sp>
        <p:nvSpPr>
          <p:cNvPr id="21507" name="Content Placeholder 2">
            <a:extLst>
              <a:ext uri="{FF2B5EF4-FFF2-40B4-BE49-F238E27FC236}">
                <a16:creationId xmlns:a16="http://schemas.microsoft.com/office/drawing/2014/main" id="{F6BF7BF4-F77F-CCCC-7A29-638CBED6BD01}"/>
              </a:ext>
            </a:extLst>
          </p:cNvPr>
          <p:cNvSpPr>
            <a:spLocks noGrp="1"/>
          </p:cNvSpPr>
          <p:nvPr>
            <p:ph idx="1"/>
          </p:nvPr>
        </p:nvSpPr>
        <p:spPr>
          <a:xfrm>
            <a:off x="0" y="1628882"/>
            <a:ext cx="12215606" cy="5159375"/>
          </a:xfrm>
        </p:spPr>
        <p:txBody>
          <a:bodyPr/>
          <a:lstStyle/>
          <a:p>
            <a:pPr marL="0" indent="0" algn="ctr" eaLnBrk="1" hangingPunct="1">
              <a:buNone/>
            </a:pPr>
            <a:r>
              <a:rPr lang="en-US" altLang="en-US" sz="2000" dirty="0"/>
              <a:t>Seeking clarification</a:t>
            </a:r>
          </a:p>
          <a:p>
            <a:pPr marL="0" indent="0" eaLnBrk="1" hangingPunct="1">
              <a:buNone/>
            </a:pPr>
            <a:r>
              <a:rPr lang="en-US" altLang="en-US" sz="2000" dirty="0"/>
              <a:t>Clarification may be sought from sources of information such as:</a:t>
            </a:r>
          </a:p>
          <a:p>
            <a:pPr eaLnBrk="1" hangingPunct="1">
              <a:buFont typeface="Wingdings" panose="05000000000000000000" pitchFamily="2" charset="2"/>
              <a:buChar char="q"/>
            </a:pPr>
            <a:r>
              <a:rPr lang="en-US" altLang="en-US" sz="2000" dirty="0"/>
              <a:t>Medication and prescription information databases</a:t>
            </a:r>
          </a:p>
          <a:p>
            <a:pPr eaLnBrk="1" hangingPunct="1">
              <a:buFont typeface="Wingdings" panose="05000000000000000000" pitchFamily="2" charset="2"/>
              <a:buChar char="q"/>
            </a:pPr>
            <a:r>
              <a:rPr lang="en-US" altLang="en-US" sz="2000" dirty="0"/>
              <a:t>Supervisor</a:t>
            </a:r>
          </a:p>
          <a:p>
            <a:pPr eaLnBrk="1" hangingPunct="1">
              <a:buFont typeface="Wingdings" panose="05000000000000000000" pitchFamily="2" charset="2"/>
              <a:buChar char="q"/>
            </a:pPr>
            <a:r>
              <a:rPr lang="en-US" altLang="en-US" sz="2000" dirty="0"/>
              <a:t>Experienced staff members </a:t>
            </a:r>
          </a:p>
          <a:p>
            <a:pPr eaLnBrk="1" hangingPunct="1">
              <a:buFont typeface="Wingdings" panose="05000000000000000000" pitchFamily="2" charset="2"/>
              <a:buChar char="q"/>
            </a:pPr>
            <a:r>
              <a:rPr lang="en-US" altLang="en-US" sz="2000" dirty="0"/>
              <a:t>Medical dictionary (hard copy or online)</a:t>
            </a:r>
          </a:p>
          <a:p>
            <a:pPr eaLnBrk="1" hangingPunct="1">
              <a:buFont typeface="Wingdings" panose="05000000000000000000" pitchFamily="2" charset="2"/>
              <a:buChar char="q"/>
            </a:pPr>
            <a:r>
              <a:rPr lang="en-US" altLang="en-US" sz="2000" dirty="0"/>
              <a:t>Policies and procedures handbook</a:t>
            </a:r>
          </a:p>
          <a:p>
            <a:pPr eaLnBrk="1" hangingPunct="1">
              <a:buFont typeface="Wingdings" panose="05000000000000000000" pitchFamily="2" charset="2"/>
              <a:buChar char="q"/>
            </a:pPr>
            <a:endParaRPr lang="en-US" altLang="en-US" sz="2000" dirty="0"/>
          </a:p>
          <a:p>
            <a:pPr marL="0" indent="0" algn="ctr" eaLnBrk="1" hangingPunct="1">
              <a:buNone/>
            </a:pPr>
            <a:r>
              <a:rPr lang="en-US" altLang="en-US" sz="2000" dirty="0"/>
              <a:t>How to seek clarification </a:t>
            </a:r>
          </a:p>
          <a:p>
            <a:pPr marL="0" indent="0" eaLnBrk="1" hangingPunct="1">
              <a:buNone/>
            </a:pPr>
            <a:r>
              <a:rPr lang="en-US" altLang="en-US" sz="2000" dirty="0"/>
              <a:t>Clarifying meaning is the act of clearing up any existing confusion or making something easy to understand.</a:t>
            </a:r>
          </a:p>
          <a:p>
            <a:pPr marL="0" indent="0" eaLnBrk="1" hangingPunct="1">
              <a:buNone/>
            </a:pPr>
            <a:endParaRPr lang="en-US" altLang="en-US" sz="2000" dirty="0"/>
          </a:p>
          <a:p>
            <a:pPr marL="0" indent="0" eaLnBrk="1" hangingPunct="1">
              <a:buNone/>
            </a:pPr>
            <a:r>
              <a:rPr lang="en-US" altLang="en-US" sz="2000" dirty="0"/>
              <a:t>Clarification is important to ensure that you understand what has been spoken about and what you need to do from this point.</a:t>
            </a:r>
          </a:p>
        </p:txBody>
      </p:sp>
      <p:sp>
        <p:nvSpPr>
          <p:cNvPr id="21508" name="Slide Number Placeholder 3">
            <a:extLst>
              <a:ext uri="{FF2B5EF4-FFF2-40B4-BE49-F238E27FC236}">
                <a16:creationId xmlns:a16="http://schemas.microsoft.com/office/drawing/2014/main" id="{03D167FD-E24B-88E5-CB5B-427E83CA7AAC}"/>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74</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CE0A21D3-CBBC-690B-9B57-95957692CD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C9AEF6-BF27-C6CE-273B-B7D0025F0FEE}"/>
              </a:ext>
            </a:extLst>
          </p:cNvPr>
          <p:cNvPicPr>
            <a:picLocks noChangeAspect="1"/>
          </p:cNvPicPr>
          <p:nvPr/>
        </p:nvPicPr>
        <p:blipFill>
          <a:blip r:embed="rId6"/>
          <a:stretch>
            <a:fillRect/>
          </a:stretch>
        </p:blipFill>
        <p:spPr>
          <a:xfrm>
            <a:off x="7813964" y="2170214"/>
            <a:ext cx="4076709" cy="2038355"/>
          </a:xfrm>
          <a:prstGeom prst="rect">
            <a:avLst/>
          </a:prstGeom>
        </p:spPr>
      </p:pic>
    </p:spTree>
    <p:custDataLst>
      <p:tags r:id="rId1"/>
    </p:custDataLst>
    <p:extLst>
      <p:ext uri="{BB962C8B-B14F-4D97-AF65-F5344CB8AC3E}">
        <p14:creationId xmlns:p14="http://schemas.microsoft.com/office/powerpoint/2010/main" val="3007558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10501-F050-7DED-BC49-9F305730C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E92ED-BB5E-BA8E-1C71-15556524DAFF}"/>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BE4EB690-09B9-897D-7E48-8D7D9FD2FD03}"/>
              </a:ext>
            </a:extLst>
          </p:cNvPr>
          <p:cNvSpPr>
            <a:spLocks noGrp="1"/>
          </p:cNvSpPr>
          <p:nvPr>
            <p:ph idx="1"/>
          </p:nvPr>
        </p:nvSpPr>
        <p:spPr>
          <a:xfrm>
            <a:off x="0" y="1677987"/>
            <a:ext cx="12192000" cy="5043488"/>
          </a:xfrm>
        </p:spPr>
        <p:txBody>
          <a:bodyPr/>
          <a:lstStyle/>
          <a:p>
            <a:pPr marL="0" indent="0">
              <a:buNone/>
            </a:pPr>
            <a:r>
              <a:rPr lang="en-US" sz="1600" dirty="0">
                <a:solidFill>
                  <a:srgbClr val="C00000"/>
                </a:solidFill>
              </a:rPr>
              <a:t>1. List 5 routine tasks in the health services industry where you may use medical terminology.</a:t>
            </a:r>
          </a:p>
          <a:p>
            <a:pPr marL="0" indent="0">
              <a:buNone/>
            </a:pPr>
            <a:r>
              <a:rPr lang="en-US" sz="1600" dirty="0">
                <a:solidFill>
                  <a:schemeClr val="tx2"/>
                </a:solidFill>
              </a:rPr>
              <a:t>• Answering patient enquiries</a:t>
            </a:r>
          </a:p>
          <a:p>
            <a:pPr marL="0" indent="0">
              <a:buNone/>
            </a:pPr>
            <a:r>
              <a:rPr lang="en-US" sz="1600" dirty="0">
                <a:solidFill>
                  <a:schemeClr val="tx2"/>
                </a:solidFill>
              </a:rPr>
              <a:t>• Contributing to meetings and discussions</a:t>
            </a:r>
          </a:p>
          <a:p>
            <a:pPr marL="0" indent="0">
              <a:buNone/>
            </a:pPr>
            <a:r>
              <a:rPr lang="en-US" sz="1600" dirty="0">
                <a:solidFill>
                  <a:schemeClr val="tx2"/>
                </a:solidFill>
              </a:rPr>
              <a:t>• Dealing with patient complaints</a:t>
            </a:r>
          </a:p>
          <a:p>
            <a:pPr marL="0" indent="0">
              <a:buNone/>
            </a:pPr>
            <a:r>
              <a:rPr lang="en-US" sz="1600" dirty="0">
                <a:solidFill>
                  <a:schemeClr val="tx2"/>
                </a:solidFill>
              </a:rPr>
              <a:t>• Entering patient details into computer systems</a:t>
            </a:r>
          </a:p>
          <a:p>
            <a:pPr marL="0" indent="0">
              <a:buNone/>
            </a:pPr>
            <a:r>
              <a:rPr lang="en-US" sz="1600" dirty="0">
                <a:solidFill>
                  <a:schemeClr val="tx2"/>
                </a:solidFill>
              </a:rPr>
              <a:t>• Filing patient notes</a:t>
            </a:r>
          </a:p>
          <a:p>
            <a:pPr marL="0" indent="0">
              <a:buNone/>
            </a:pPr>
            <a:r>
              <a:rPr lang="en-US" sz="1600" dirty="0">
                <a:solidFill>
                  <a:srgbClr val="C00000"/>
                </a:solidFill>
              </a:rPr>
              <a:t>2. Explain the consequences of using medical terminology correctly.</a:t>
            </a:r>
          </a:p>
          <a:p>
            <a:pPr marL="0" indent="0">
              <a:buNone/>
            </a:pPr>
            <a:r>
              <a:rPr lang="en-US" sz="1600" dirty="0">
                <a:solidFill>
                  <a:schemeClr val="tx2"/>
                </a:solidFill>
              </a:rPr>
              <a:t>• Ordering the incorrect supplies may lead to lack of vital equipment.</a:t>
            </a:r>
          </a:p>
          <a:p>
            <a:pPr marL="0" indent="0">
              <a:buNone/>
            </a:pPr>
            <a:r>
              <a:rPr lang="en-US" sz="1600" dirty="0">
                <a:solidFill>
                  <a:schemeClr val="tx2"/>
                </a:solidFill>
              </a:rPr>
              <a:t>• Labelling medications and other equipment incorrectly could cause patients to receive the wrong medication or treatment. This could lead to further complications and health problems.</a:t>
            </a:r>
          </a:p>
          <a:p>
            <a:pPr marL="0" indent="0">
              <a:buNone/>
            </a:pPr>
            <a:r>
              <a:rPr lang="en-US" sz="1600" dirty="0">
                <a:solidFill>
                  <a:schemeClr val="tx2"/>
                </a:solidFill>
              </a:rPr>
              <a:t>• Medical staff could receive the wrong information about patients, which could cause delay in diagnosis and the wrong treatment.</a:t>
            </a:r>
          </a:p>
          <a:p>
            <a:pPr marL="0" indent="0">
              <a:buNone/>
            </a:pPr>
            <a:r>
              <a:rPr lang="en-US" sz="1600" dirty="0">
                <a:solidFill>
                  <a:srgbClr val="C00000"/>
                </a:solidFill>
              </a:rPr>
              <a:t>3. Explain why it is important to seek assistance from a supervisor or experienced staff member.</a:t>
            </a:r>
          </a:p>
          <a:p>
            <a:pPr marL="0" indent="0">
              <a:buNone/>
            </a:pPr>
            <a:r>
              <a:rPr lang="en-US" sz="1600" dirty="0">
                <a:solidFill>
                  <a:schemeClr val="tx2"/>
                </a:solidFill>
              </a:rPr>
              <a:t>Seeking the assistance where required can provide support and advice to help you work through a situation in the most appropriate way. Supervisors and experienced staff can provide guidance and assist you to carry out your role more effectively. They can also provide you with feedback and potentially suggest alternative strategies that could be more appropriate or that may be worth trying when your own approach has failed or is not working as effectively as you had hoped. </a:t>
            </a:r>
          </a:p>
          <a:p>
            <a:pPr marL="0" indent="0">
              <a:buNone/>
            </a:pPr>
            <a:r>
              <a:rPr lang="en-US" sz="1600" dirty="0">
                <a:solidFill>
                  <a:schemeClr val="tx2"/>
                </a:solidFill>
              </a:rPr>
              <a:t>You should only seek advice and assistance from legitimate sources as and when appropriate. A legitimate source is one that is recognised as an expert in the field and someone in a position of authority who can provide you with further guidance.</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C590B2E7-C2F4-3C4D-1CA1-467DDA8132D4}"/>
              </a:ext>
            </a:extLst>
          </p:cNvPr>
          <p:cNvSpPr>
            <a:spLocks noGrp="1"/>
          </p:cNvSpPr>
          <p:nvPr>
            <p:ph type="sldNum" sz="quarter" idx="10"/>
          </p:nvPr>
        </p:nvSpPr>
        <p:spPr/>
        <p:txBody>
          <a:bodyPr/>
          <a:lstStyle/>
          <a:p>
            <a:fld id="{64EB2DB3-A5DC-4BC2-A05A-23509E293FB0}" type="slidenum">
              <a:rPr lang="en-US" altLang="en-US" smtClean="0"/>
              <a:pPr/>
              <a:t>75</a:t>
            </a:fld>
            <a:endParaRPr lang="en-US" altLang="en-US"/>
          </a:p>
        </p:txBody>
      </p:sp>
      <p:pic>
        <p:nvPicPr>
          <p:cNvPr id="5" name="Picture 4">
            <a:extLst>
              <a:ext uri="{FF2B5EF4-FFF2-40B4-BE49-F238E27FC236}">
                <a16:creationId xmlns:a16="http://schemas.microsoft.com/office/drawing/2014/main" id="{052D6361-74AA-4C27-2850-F187482F2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5B46AA3C-0D1D-14AE-A72F-75267933AD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59180"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F1B854C-64CD-F560-4C6A-BD5D41A514AE}"/>
              </a:ext>
            </a:extLst>
          </p:cNvPr>
          <p:cNvPicPr>
            <a:picLocks noChangeAspect="1"/>
          </p:cNvPicPr>
          <p:nvPr/>
        </p:nvPicPr>
        <p:blipFill>
          <a:blip r:embed="rId4"/>
          <a:stretch>
            <a:fillRect/>
          </a:stretch>
        </p:blipFill>
        <p:spPr>
          <a:xfrm>
            <a:off x="29028" y="2078002"/>
            <a:ext cx="9372344" cy="1350998"/>
          </a:xfrm>
          <a:prstGeom prst="rect">
            <a:avLst/>
          </a:prstGeom>
        </p:spPr>
      </p:pic>
      <p:pic>
        <p:nvPicPr>
          <p:cNvPr id="8" name="Picture 7">
            <a:extLst>
              <a:ext uri="{FF2B5EF4-FFF2-40B4-BE49-F238E27FC236}">
                <a16:creationId xmlns:a16="http://schemas.microsoft.com/office/drawing/2014/main" id="{5BCA23C7-E77C-3570-1FD0-3B48273999C4}"/>
              </a:ext>
            </a:extLst>
          </p:cNvPr>
          <p:cNvPicPr>
            <a:picLocks noChangeAspect="1"/>
          </p:cNvPicPr>
          <p:nvPr/>
        </p:nvPicPr>
        <p:blipFill>
          <a:blip r:embed="rId4"/>
          <a:stretch>
            <a:fillRect/>
          </a:stretch>
        </p:blipFill>
        <p:spPr>
          <a:xfrm>
            <a:off x="29027" y="3814691"/>
            <a:ext cx="11829143" cy="1018565"/>
          </a:xfrm>
          <a:prstGeom prst="rect">
            <a:avLst/>
          </a:prstGeom>
        </p:spPr>
      </p:pic>
      <p:pic>
        <p:nvPicPr>
          <p:cNvPr id="9" name="Picture 8">
            <a:extLst>
              <a:ext uri="{FF2B5EF4-FFF2-40B4-BE49-F238E27FC236}">
                <a16:creationId xmlns:a16="http://schemas.microsoft.com/office/drawing/2014/main" id="{E53A83F9-A410-B580-1D92-C4D2A0E59A4B}"/>
              </a:ext>
            </a:extLst>
          </p:cNvPr>
          <p:cNvPicPr>
            <a:picLocks noChangeAspect="1"/>
          </p:cNvPicPr>
          <p:nvPr/>
        </p:nvPicPr>
        <p:blipFill>
          <a:blip r:embed="rId4"/>
          <a:stretch>
            <a:fillRect/>
          </a:stretch>
        </p:blipFill>
        <p:spPr>
          <a:xfrm>
            <a:off x="29027" y="5225847"/>
            <a:ext cx="12046857" cy="1495627"/>
          </a:xfrm>
          <a:prstGeom prst="rect">
            <a:avLst/>
          </a:prstGeom>
        </p:spPr>
      </p:pic>
      <p:pic>
        <p:nvPicPr>
          <p:cNvPr id="10" name="Picture 9">
            <a:hlinkClick r:id="rId5" action="ppaction://hlinksldjump"/>
            <a:extLst>
              <a:ext uri="{FF2B5EF4-FFF2-40B4-BE49-F238E27FC236}">
                <a16:creationId xmlns:a16="http://schemas.microsoft.com/office/drawing/2014/main" id="{0B269435-11E0-1F40-A17B-2121819B4F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4050873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6AEC-32C3-D7C3-A649-2BC0E5EBD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C19DF-BA94-CE23-958A-8A699CEC6771}"/>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46757198-0D73-05AC-B426-4D3F686E9A1C}"/>
              </a:ext>
            </a:extLst>
          </p:cNvPr>
          <p:cNvSpPr>
            <a:spLocks noGrp="1"/>
          </p:cNvSpPr>
          <p:nvPr>
            <p:ph idx="1"/>
          </p:nvPr>
        </p:nvSpPr>
        <p:spPr>
          <a:xfrm>
            <a:off x="0" y="1634444"/>
            <a:ext cx="12192000" cy="5180013"/>
          </a:xfrm>
        </p:spPr>
        <p:txBody>
          <a:bodyPr/>
          <a:lstStyle/>
          <a:p>
            <a:pPr marL="0" indent="0">
              <a:buNone/>
            </a:pPr>
            <a:r>
              <a:rPr lang="en-US" sz="1600" dirty="0">
                <a:solidFill>
                  <a:srgbClr val="C00000"/>
                </a:solidFill>
              </a:rPr>
              <a:t>4. Briefly explain the role of a supervisor or experienced staff member.</a:t>
            </a:r>
          </a:p>
          <a:p>
            <a:pPr marL="0" indent="0">
              <a:buNone/>
            </a:pPr>
            <a:r>
              <a:rPr lang="en-US" sz="1600" dirty="0">
                <a:solidFill>
                  <a:schemeClr val="tx2"/>
                </a:solidFill>
              </a:rPr>
              <a:t>The role of a supervisor is to oversee, support and assist employees with any difficulties. A supervisor is generally someone who is quite experienced in their industry and has the leadership skills to motivate employees, support them and resolve conflict.</a:t>
            </a:r>
          </a:p>
          <a:p>
            <a:pPr marL="0" indent="0">
              <a:buNone/>
            </a:pPr>
            <a:r>
              <a:rPr lang="en-US" sz="1600" dirty="0">
                <a:solidFill>
                  <a:srgbClr val="C00000"/>
                </a:solidFill>
              </a:rPr>
              <a:t>5. Apart from supervisors and experienced staff members identify five other sources where you could seek assistance. </a:t>
            </a:r>
          </a:p>
          <a:p>
            <a:pPr marL="0" indent="0">
              <a:buNone/>
            </a:pPr>
            <a:r>
              <a:rPr lang="en-US" sz="1600" dirty="0">
                <a:solidFill>
                  <a:schemeClr val="tx2"/>
                </a:solidFill>
              </a:rPr>
              <a:t>• Co-workers</a:t>
            </a:r>
          </a:p>
          <a:p>
            <a:pPr marL="0" indent="0">
              <a:buNone/>
            </a:pPr>
            <a:r>
              <a:rPr lang="en-US" sz="1600" dirty="0">
                <a:solidFill>
                  <a:schemeClr val="tx2"/>
                </a:solidFill>
              </a:rPr>
              <a:t>• The police and security staff</a:t>
            </a:r>
          </a:p>
          <a:p>
            <a:pPr marL="0" indent="0">
              <a:buNone/>
            </a:pPr>
            <a:r>
              <a:rPr lang="en-US" sz="1600" dirty="0">
                <a:solidFill>
                  <a:schemeClr val="tx2"/>
                </a:solidFill>
              </a:rPr>
              <a:t>• Work (Occupational) Health and Safety officers and representatives</a:t>
            </a:r>
          </a:p>
          <a:p>
            <a:pPr marL="0" indent="0">
              <a:buNone/>
            </a:pPr>
            <a:r>
              <a:rPr lang="en-US" sz="1600" dirty="0">
                <a:solidFill>
                  <a:schemeClr val="tx2"/>
                </a:solidFill>
              </a:rPr>
              <a:t>• Ambulance or other medical staff on hand</a:t>
            </a:r>
          </a:p>
          <a:p>
            <a:pPr marL="0" indent="0">
              <a:buNone/>
            </a:pPr>
            <a:r>
              <a:rPr lang="en-US" sz="1600" dirty="0">
                <a:solidFill>
                  <a:schemeClr val="tx2"/>
                </a:solidFill>
              </a:rPr>
              <a:t>• Experts or specialists in the management of particular areas</a:t>
            </a:r>
          </a:p>
          <a:p>
            <a:pPr marL="0" indent="0">
              <a:buNone/>
            </a:pPr>
            <a:r>
              <a:rPr lang="en-US" sz="1600" dirty="0">
                <a:solidFill>
                  <a:srgbClr val="C00000"/>
                </a:solidFill>
              </a:rPr>
              <a:t>6. Describe why it is important to seek assistance in a timely manner</a:t>
            </a:r>
            <a:r>
              <a:rPr lang="en-US" sz="1600" dirty="0">
                <a:solidFill>
                  <a:schemeClr val="tx2"/>
                </a:solidFill>
              </a:rPr>
              <a:t>.</a:t>
            </a:r>
          </a:p>
          <a:p>
            <a:pPr marL="0" indent="0">
              <a:buNone/>
            </a:pPr>
            <a:r>
              <a:rPr lang="en-US" sz="1600" dirty="0">
                <a:solidFill>
                  <a:schemeClr val="tx2"/>
                </a:solidFill>
              </a:rPr>
              <a:t>It is important to seek assistance in a timely manner to avoid the risk of information being confused or misunderstood, which could potentially compromise the health of the patient. It could also cause other health service professionals to communicate incorrect </a:t>
            </a:r>
            <a:r>
              <a:rPr lang="en-US" sz="1600" dirty="0">
                <a:solidFill>
                  <a:srgbClr val="C00000"/>
                </a:solidFill>
              </a:rPr>
              <a:t>information, which may cause errors.</a:t>
            </a:r>
          </a:p>
          <a:p>
            <a:pPr marL="0" indent="0">
              <a:buNone/>
            </a:pPr>
            <a:r>
              <a:rPr lang="en-US" sz="1600" dirty="0">
                <a:solidFill>
                  <a:srgbClr val="C00000"/>
                </a:solidFill>
              </a:rPr>
              <a:t>7. Explain how being strong and confident can help you seek assistance.</a:t>
            </a:r>
          </a:p>
          <a:p>
            <a:pPr marL="0" indent="0">
              <a:buNone/>
            </a:pPr>
            <a:r>
              <a:rPr lang="en-US" sz="1600" dirty="0">
                <a:solidFill>
                  <a:schemeClr val="tx2"/>
                </a:solidFill>
              </a:rPr>
              <a:t>By being confident and strong you demonstrate you are willing to learn and are not afraid to ask for help.</a:t>
            </a:r>
          </a:p>
          <a:p>
            <a:pPr marL="0" indent="0">
              <a:buNone/>
            </a:pPr>
            <a:r>
              <a:rPr lang="en-US" sz="1600" dirty="0">
                <a:solidFill>
                  <a:srgbClr val="C00000"/>
                </a:solidFill>
              </a:rPr>
              <a:t>8. Briefly explain why it is important to be specific when asking for assistance.</a:t>
            </a:r>
          </a:p>
          <a:p>
            <a:pPr marL="0" indent="0">
              <a:buNone/>
            </a:pPr>
            <a:r>
              <a:rPr lang="en-US" sz="1600" dirty="0">
                <a:solidFill>
                  <a:schemeClr val="tx2"/>
                </a:solidFill>
              </a:rPr>
              <a:t>Being specific when asking for assistance will help you save time and will make it easier for a supervisor or experienced staff member to provide you with an answer.</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3628AC30-07A2-BABC-CA5A-20289231D207}"/>
              </a:ext>
            </a:extLst>
          </p:cNvPr>
          <p:cNvSpPr>
            <a:spLocks noGrp="1"/>
          </p:cNvSpPr>
          <p:nvPr>
            <p:ph type="sldNum" sz="quarter" idx="10"/>
          </p:nvPr>
        </p:nvSpPr>
        <p:spPr/>
        <p:txBody>
          <a:bodyPr/>
          <a:lstStyle/>
          <a:p>
            <a:fld id="{64EB2DB3-A5DC-4BC2-A05A-23509E293FB0}" type="slidenum">
              <a:rPr lang="en-US" altLang="en-US" smtClean="0"/>
              <a:pPr/>
              <a:t>76</a:t>
            </a:fld>
            <a:endParaRPr lang="en-US" altLang="en-US"/>
          </a:p>
        </p:txBody>
      </p:sp>
      <p:pic>
        <p:nvPicPr>
          <p:cNvPr id="5" name="Picture 4">
            <a:extLst>
              <a:ext uri="{FF2B5EF4-FFF2-40B4-BE49-F238E27FC236}">
                <a16:creationId xmlns:a16="http://schemas.microsoft.com/office/drawing/2014/main" id="{DFBC038F-579E-1DCA-FBFE-16ECC1A058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56A3F4C8-F4DC-9EB6-E072-2FD4607C0F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0152"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70A0A0-D7D5-90D5-85EE-93EDEC4D3958}"/>
              </a:ext>
            </a:extLst>
          </p:cNvPr>
          <p:cNvPicPr>
            <a:picLocks noChangeAspect="1"/>
          </p:cNvPicPr>
          <p:nvPr/>
        </p:nvPicPr>
        <p:blipFill>
          <a:blip r:embed="rId4"/>
          <a:stretch>
            <a:fillRect/>
          </a:stretch>
        </p:blipFill>
        <p:spPr>
          <a:xfrm>
            <a:off x="0" y="1958812"/>
            <a:ext cx="11829143" cy="508618"/>
          </a:xfrm>
          <a:prstGeom prst="rect">
            <a:avLst/>
          </a:prstGeom>
        </p:spPr>
      </p:pic>
      <p:pic>
        <p:nvPicPr>
          <p:cNvPr id="8" name="Picture 7">
            <a:extLst>
              <a:ext uri="{FF2B5EF4-FFF2-40B4-BE49-F238E27FC236}">
                <a16:creationId xmlns:a16="http://schemas.microsoft.com/office/drawing/2014/main" id="{64A10078-6E0E-3A2C-2487-B83091C60700}"/>
              </a:ext>
            </a:extLst>
          </p:cNvPr>
          <p:cNvPicPr>
            <a:picLocks noChangeAspect="1"/>
          </p:cNvPicPr>
          <p:nvPr/>
        </p:nvPicPr>
        <p:blipFill>
          <a:blip r:embed="rId4"/>
          <a:stretch>
            <a:fillRect/>
          </a:stretch>
        </p:blipFill>
        <p:spPr>
          <a:xfrm>
            <a:off x="0" y="2778189"/>
            <a:ext cx="11829143" cy="1445467"/>
          </a:xfrm>
          <a:prstGeom prst="rect">
            <a:avLst/>
          </a:prstGeom>
        </p:spPr>
      </p:pic>
      <p:pic>
        <p:nvPicPr>
          <p:cNvPr id="9" name="Picture 8">
            <a:extLst>
              <a:ext uri="{FF2B5EF4-FFF2-40B4-BE49-F238E27FC236}">
                <a16:creationId xmlns:a16="http://schemas.microsoft.com/office/drawing/2014/main" id="{854259FA-1FD2-049B-BCE1-8A06252CB0A8}"/>
              </a:ext>
            </a:extLst>
          </p:cNvPr>
          <p:cNvPicPr>
            <a:picLocks noChangeAspect="1"/>
          </p:cNvPicPr>
          <p:nvPr/>
        </p:nvPicPr>
        <p:blipFill>
          <a:blip r:embed="rId4"/>
          <a:stretch>
            <a:fillRect/>
          </a:stretch>
        </p:blipFill>
        <p:spPr>
          <a:xfrm>
            <a:off x="-1" y="4593154"/>
            <a:ext cx="11829143" cy="703084"/>
          </a:xfrm>
          <a:prstGeom prst="rect">
            <a:avLst/>
          </a:prstGeom>
        </p:spPr>
      </p:pic>
      <p:pic>
        <p:nvPicPr>
          <p:cNvPr id="10" name="Picture 9">
            <a:extLst>
              <a:ext uri="{FF2B5EF4-FFF2-40B4-BE49-F238E27FC236}">
                <a16:creationId xmlns:a16="http://schemas.microsoft.com/office/drawing/2014/main" id="{90B903B5-E22E-D7F7-1D48-1C0F425BD633}"/>
              </a:ext>
            </a:extLst>
          </p:cNvPr>
          <p:cNvPicPr>
            <a:picLocks noChangeAspect="1"/>
          </p:cNvPicPr>
          <p:nvPr/>
        </p:nvPicPr>
        <p:blipFill>
          <a:blip r:embed="rId4"/>
          <a:stretch>
            <a:fillRect/>
          </a:stretch>
        </p:blipFill>
        <p:spPr>
          <a:xfrm>
            <a:off x="2494" y="5597371"/>
            <a:ext cx="12046857" cy="346958"/>
          </a:xfrm>
          <a:prstGeom prst="rect">
            <a:avLst/>
          </a:prstGeom>
        </p:spPr>
      </p:pic>
      <p:pic>
        <p:nvPicPr>
          <p:cNvPr id="11" name="Picture 10">
            <a:extLst>
              <a:ext uri="{FF2B5EF4-FFF2-40B4-BE49-F238E27FC236}">
                <a16:creationId xmlns:a16="http://schemas.microsoft.com/office/drawing/2014/main" id="{47EC673F-4D61-8A70-ADFC-424C7F34CA31}"/>
              </a:ext>
            </a:extLst>
          </p:cNvPr>
          <p:cNvPicPr>
            <a:picLocks noChangeAspect="1"/>
          </p:cNvPicPr>
          <p:nvPr/>
        </p:nvPicPr>
        <p:blipFill>
          <a:blip r:embed="rId4"/>
          <a:stretch>
            <a:fillRect/>
          </a:stretch>
        </p:blipFill>
        <p:spPr>
          <a:xfrm>
            <a:off x="72571" y="6216435"/>
            <a:ext cx="12046857" cy="474560"/>
          </a:xfrm>
          <a:prstGeom prst="rect">
            <a:avLst/>
          </a:prstGeom>
        </p:spPr>
      </p:pic>
      <p:pic>
        <p:nvPicPr>
          <p:cNvPr id="12" name="Picture 11">
            <a:hlinkClick r:id="rId5" action="ppaction://hlinksldjump"/>
            <a:extLst>
              <a:ext uri="{FF2B5EF4-FFF2-40B4-BE49-F238E27FC236}">
                <a16:creationId xmlns:a16="http://schemas.microsoft.com/office/drawing/2014/main" id="{29C38C2C-1D6B-BDB0-A11C-7BC819973F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2057190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9F02-B9EC-C67A-8C9C-7C5A99268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B645A-4317-5DE0-437E-BA0F817A7EC5}"/>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6F282220-26C6-A99B-98EE-C1C6CA75017F}"/>
              </a:ext>
            </a:extLst>
          </p:cNvPr>
          <p:cNvSpPr>
            <a:spLocks noGrp="1"/>
          </p:cNvSpPr>
          <p:nvPr>
            <p:ph idx="1"/>
          </p:nvPr>
        </p:nvSpPr>
        <p:spPr>
          <a:xfrm>
            <a:off x="87085" y="1677987"/>
            <a:ext cx="11979049" cy="5043488"/>
          </a:xfrm>
        </p:spPr>
        <p:txBody>
          <a:bodyPr/>
          <a:lstStyle/>
          <a:p>
            <a:pPr marL="0" indent="0">
              <a:buNone/>
            </a:pPr>
            <a:r>
              <a:rPr lang="en-US" sz="1600" dirty="0">
                <a:solidFill>
                  <a:srgbClr val="C00000"/>
                </a:solidFill>
              </a:rPr>
              <a:t>9. Explain how you would seek assistance ‘in person’ with a supervisor or experienced staff member.</a:t>
            </a:r>
          </a:p>
          <a:p>
            <a:pPr marL="0" indent="0">
              <a:buNone/>
            </a:pPr>
            <a:r>
              <a:rPr lang="en-US" sz="1600" dirty="0">
                <a:solidFill>
                  <a:schemeClr val="tx2"/>
                </a:solidFill>
              </a:rPr>
              <a:t>This may include having a meeting, conversation or discussion with a supervisor or experienced staff member.</a:t>
            </a:r>
          </a:p>
          <a:p>
            <a:pPr marL="0" indent="0">
              <a:buNone/>
            </a:pPr>
            <a:r>
              <a:rPr lang="en-US" sz="1600" dirty="0">
                <a:solidFill>
                  <a:srgbClr val="C00000"/>
                </a:solidFill>
              </a:rPr>
              <a:t>10. Explain how you could seek assistance through the use of electronic communication.</a:t>
            </a:r>
          </a:p>
          <a:p>
            <a:pPr marL="0" indent="0">
              <a:buNone/>
            </a:pPr>
            <a:r>
              <a:rPr lang="en-US" sz="1600" dirty="0">
                <a:solidFill>
                  <a:schemeClr val="tx2"/>
                </a:solidFill>
              </a:rPr>
              <a:t>You could send an email to your supervisor or experienced staff member if you are unable to ask for assistance in person. You could also have a video conference with them or a telephone call.</a:t>
            </a:r>
          </a:p>
          <a:p>
            <a:pPr marL="0" indent="0">
              <a:buNone/>
            </a:pPr>
            <a:r>
              <a:rPr lang="en-US" sz="1600" dirty="0">
                <a:solidFill>
                  <a:srgbClr val="C00000"/>
                </a:solidFill>
              </a:rPr>
              <a:t>11. Describe the advantages of seeking assistance ‘in person’.</a:t>
            </a:r>
          </a:p>
          <a:p>
            <a:pPr marL="0" indent="0">
              <a:buNone/>
            </a:pPr>
            <a:r>
              <a:rPr lang="en-US" sz="1600" dirty="0">
                <a:solidFill>
                  <a:schemeClr val="tx2"/>
                </a:solidFill>
              </a:rPr>
              <a:t>When seeking assistance in person there is less chance for miscommunication or misunderstanding the information.</a:t>
            </a:r>
          </a:p>
          <a:p>
            <a:pPr marL="0" indent="0">
              <a:buNone/>
            </a:pPr>
            <a:r>
              <a:rPr lang="en-US" sz="1600" dirty="0">
                <a:solidFill>
                  <a:srgbClr val="C00000"/>
                </a:solidFill>
              </a:rPr>
              <a:t>12. Explain why it is important to have good communication skills when working in the health services industry.</a:t>
            </a:r>
          </a:p>
          <a:p>
            <a:pPr marL="0" indent="0">
              <a:buNone/>
            </a:pPr>
            <a:r>
              <a:rPr lang="en-US" sz="1600" dirty="0">
                <a:solidFill>
                  <a:schemeClr val="tx2"/>
                </a:solidFill>
              </a:rPr>
              <a:t>Effective communication is crucial for any workplace to function productively to achieve the desired outcomes. This is especially important in the health services industry, as the outcomes involve improving the health and wellbeing of patients. When interacting with patients and colleagues it is important to know what type of communication is appropriate for the task you are completing.</a:t>
            </a:r>
          </a:p>
          <a:p>
            <a:pPr marL="0" indent="0">
              <a:buNone/>
            </a:pPr>
            <a:r>
              <a:rPr lang="en-US" sz="1600" dirty="0">
                <a:solidFill>
                  <a:srgbClr val="C00000"/>
                </a:solidFill>
              </a:rPr>
              <a:t>13. When communicating explain why it is important to be a good listener. </a:t>
            </a:r>
          </a:p>
          <a:p>
            <a:pPr marL="0" indent="0">
              <a:buNone/>
            </a:pPr>
            <a:r>
              <a:rPr lang="en-US" sz="1600" dirty="0">
                <a:solidFill>
                  <a:schemeClr val="tx2"/>
                </a:solidFill>
              </a:rPr>
              <a:t>Good listening requires your full attention. When communicating with others it is important to show that you are listening by being an active listener and by responding appropriately. Being an effective communicator is a highly desirable skill when working in the health services industry. As well as being able to identify how to be a good listener you also need to be aware of things that make you a poor listener. Being aware of these factors can assist you to develop better skills, eliminate your listening barriers and overall become a better communicator.</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F857EE70-EB69-8EC6-7DD6-5665544D6F2D}"/>
              </a:ext>
            </a:extLst>
          </p:cNvPr>
          <p:cNvSpPr>
            <a:spLocks noGrp="1"/>
          </p:cNvSpPr>
          <p:nvPr>
            <p:ph type="sldNum" sz="quarter" idx="10"/>
          </p:nvPr>
        </p:nvSpPr>
        <p:spPr/>
        <p:txBody>
          <a:bodyPr/>
          <a:lstStyle/>
          <a:p>
            <a:fld id="{64EB2DB3-A5DC-4BC2-A05A-23509E293FB0}" type="slidenum">
              <a:rPr lang="en-US" altLang="en-US" smtClean="0"/>
              <a:pPr/>
              <a:t>77</a:t>
            </a:fld>
            <a:endParaRPr lang="en-US" altLang="en-US"/>
          </a:p>
        </p:txBody>
      </p:sp>
      <p:pic>
        <p:nvPicPr>
          <p:cNvPr id="5" name="Picture 4">
            <a:extLst>
              <a:ext uri="{FF2B5EF4-FFF2-40B4-BE49-F238E27FC236}">
                <a16:creationId xmlns:a16="http://schemas.microsoft.com/office/drawing/2014/main" id="{B72DBE22-22C1-F7F6-C702-80C3826CD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394325C1-B713-2902-F676-79E6A5EAB3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49429"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5132F8-9EF7-3890-F792-EAF0EBC149EB}"/>
              </a:ext>
            </a:extLst>
          </p:cNvPr>
          <p:cNvPicPr>
            <a:picLocks noChangeAspect="1"/>
          </p:cNvPicPr>
          <p:nvPr/>
        </p:nvPicPr>
        <p:blipFill>
          <a:blip r:embed="rId4"/>
          <a:stretch>
            <a:fillRect/>
          </a:stretch>
        </p:blipFill>
        <p:spPr>
          <a:xfrm>
            <a:off x="19277" y="1987840"/>
            <a:ext cx="12046857" cy="346958"/>
          </a:xfrm>
          <a:prstGeom prst="rect">
            <a:avLst/>
          </a:prstGeom>
        </p:spPr>
      </p:pic>
      <p:pic>
        <p:nvPicPr>
          <p:cNvPr id="8" name="Picture 7">
            <a:extLst>
              <a:ext uri="{FF2B5EF4-FFF2-40B4-BE49-F238E27FC236}">
                <a16:creationId xmlns:a16="http://schemas.microsoft.com/office/drawing/2014/main" id="{61AE0A51-F1BE-FD63-3862-1E9AB4D4FD8E}"/>
              </a:ext>
            </a:extLst>
          </p:cNvPr>
          <p:cNvPicPr>
            <a:picLocks noChangeAspect="1"/>
          </p:cNvPicPr>
          <p:nvPr/>
        </p:nvPicPr>
        <p:blipFill>
          <a:blip r:embed="rId4"/>
          <a:stretch>
            <a:fillRect/>
          </a:stretch>
        </p:blipFill>
        <p:spPr>
          <a:xfrm>
            <a:off x="58058" y="2641184"/>
            <a:ext cx="12046857" cy="471096"/>
          </a:xfrm>
          <a:prstGeom prst="rect">
            <a:avLst/>
          </a:prstGeom>
        </p:spPr>
      </p:pic>
      <p:pic>
        <p:nvPicPr>
          <p:cNvPr id="9" name="Picture 8">
            <a:extLst>
              <a:ext uri="{FF2B5EF4-FFF2-40B4-BE49-F238E27FC236}">
                <a16:creationId xmlns:a16="http://schemas.microsoft.com/office/drawing/2014/main" id="{0DFF4A8B-A5B7-8F14-1B06-69FF67E4291F}"/>
              </a:ext>
            </a:extLst>
          </p:cNvPr>
          <p:cNvPicPr>
            <a:picLocks noChangeAspect="1"/>
          </p:cNvPicPr>
          <p:nvPr/>
        </p:nvPicPr>
        <p:blipFill>
          <a:blip r:embed="rId4"/>
          <a:stretch>
            <a:fillRect/>
          </a:stretch>
        </p:blipFill>
        <p:spPr>
          <a:xfrm>
            <a:off x="145143" y="3393105"/>
            <a:ext cx="12046857" cy="346958"/>
          </a:xfrm>
          <a:prstGeom prst="rect">
            <a:avLst/>
          </a:prstGeom>
        </p:spPr>
      </p:pic>
      <p:pic>
        <p:nvPicPr>
          <p:cNvPr id="10" name="Picture 9">
            <a:extLst>
              <a:ext uri="{FF2B5EF4-FFF2-40B4-BE49-F238E27FC236}">
                <a16:creationId xmlns:a16="http://schemas.microsoft.com/office/drawing/2014/main" id="{5715212B-0F0D-FA2D-D484-ABD392A07BB3}"/>
              </a:ext>
            </a:extLst>
          </p:cNvPr>
          <p:cNvPicPr>
            <a:picLocks noChangeAspect="1"/>
          </p:cNvPicPr>
          <p:nvPr/>
        </p:nvPicPr>
        <p:blipFill>
          <a:blip r:embed="rId4"/>
          <a:stretch>
            <a:fillRect/>
          </a:stretch>
        </p:blipFill>
        <p:spPr>
          <a:xfrm>
            <a:off x="0" y="3991819"/>
            <a:ext cx="12046857" cy="826923"/>
          </a:xfrm>
          <a:prstGeom prst="rect">
            <a:avLst/>
          </a:prstGeom>
        </p:spPr>
      </p:pic>
      <p:pic>
        <p:nvPicPr>
          <p:cNvPr id="11" name="Picture 10">
            <a:extLst>
              <a:ext uri="{FF2B5EF4-FFF2-40B4-BE49-F238E27FC236}">
                <a16:creationId xmlns:a16="http://schemas.microsoft.com/office/drawing/2014/main" id="{EACCCE32-D562-A158-E5CD-A3C1E2E1EEDB}"/>
              </a:ext>
            </a:extLst>
          </p:cNvPr>
          <p:cNvPicPr>
            <a:picLocks noChangeAspect="1"/>
          </p:cNvPicPr>
          <p:nvPr/>
        </p:nvPicPr>
        <p:blipFill>
          <a:blip r:embed="rId4"/>
          <a:stretch>
            <a:fillRect/>
          </a:stretch>
        </p:blipFill>
        <p:spPr>
          <a:xfrm>
            <a:off x="72571" y="5061356"/>
            <a:ext cx="12046857" cy="1293405"/>
          </a:xfrm>
          <a:prstGeom prst="rect">
            <a:avLst/>
          </a:prstGeom>
        </p:spPr>
      </p:pic>
      <p:pic>
        <p:nvPicPr>
          <p:cNvPr id="12" name="Picture 11">
            <a:hlinkClick r:id="rId5" action="ppaction://hlinksldjump"/>
            <a:extLst>
              <a:ext uri="{FF2B5EF4-FFF2-40B4-BE49-F238E27FC236}">
                <a16:creationId xmlns:a16="http://schemas.microsoft.com/office/drawing/2014/main" id="{56F24932-FE6D-F2F4-CB01-3049F9993B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1526501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2858-A9A9-EDC1-A196-E7156B996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F8882-C74C-C266-1E7E-ED8C88296F43}"/>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A9A3F29C-3166-46F3-8E4B-ECF953101EBB}"/>
              </a:ext>
            </a:extLst>
          </p:cNvPr>
          <p:cNvSpPr>
            <a:spLocks noGrp="1"/>
          </p:cNvSpPr>
          <p:nvPr>
            <p:ph idx="1"/>
          </p:nvPr>
        </p:nvSpPr>
        <p:spPr>
          <a:xfrm>
            <a:off x="0" y="1278617"/>
            <a:ext cx="12192000" cy="5579383"/>
          </a:xfrm>
        </p:spPr>
        <p:txBody>
          <a:bodyPr/>
          <a:lstStyle/>
          <a:p>
            <a:pPr marL="0" indent="0">
              <a:buNone/>
            </a:pPr>
            <a:r>
              <a:rPr lang="en-US" sz="1600" dirty="0">
                <a:solidFill>
                  <a:srgbClr val="C00000"/>
                </a:solidFill>
              </a:rPr>
              <a:t>14. When communicating verbally with a patient, colleague or supervisor explain why the following points should be considered:</a:t>
            </a:r>
          </a:p>
          <a:p>
            <a:pPr marL="0" indent="0">
              <a:buNone/>
            </a:pPr>
            <a:r>
              <a:rPr lang="en-US" sz="1600" dirty="0">
                <a:solidFill>
                  <a:schemeClr val="tx2"/>
                </a:solidFill>
              </a:rPr>
              <a:t>• Being concise </a:t>
            </a:r>
          </a:p>
          <a:p>
            <a:pPr lvl="1">
              <a:buFont typeface="Courier New" panose="02070309020205020404" pitchFamily="49" charset="0"/>
              <a:buChar char="o"/>
            </a:pPr>
            <a:r>
              <a:rPr lang="en-US" sz="1600" dirty="0">
                <a:solidFill>
                  <a:schemeClr val="tx2"/>
                </a:solidFill>
              </a:rPr>
              <a:t>Being concise saves time and prevents miscommunication.</a:t>
            </a:r>
          </a:p>
          <a:p>
            <a:pPr marL="0" indent="0">
              <a:buNone/>
            </a:pPr>
            <a:r>
              <a:rPr lang="en-US" sz="1600" dirty="0">
                <a:solidFill>
                  <a:schemeClr val="tx2"/>
                </a:solidFill>
              </a:rPr>
              <a:t>• Being direct</a:t>
            </a:r>
          </a:p>
          <a:p>
            <a:pPr lvl="1">
              <a:buFont typeface="Courier New" panose="02070309020205020404" pitchFamily="49" charset="0"/>
              <a:buChar char="o"/>
            </a:pPr>
            <a:r>
              <a:rPr lang="en-US" sz="1600" dirty="0">
                <a:solidFill>
                  <a:schemeClr val="tx2"/>
                </a:solidFill>
              </a:rPr>
              <a:t>Even if the conversation is difficult it is important to be direct, for example, if you have to ask for clarification because you haven’t understood an instruction. A message can be lost or misinterpreted if you fail to be direct.</a:t>
            </a:r>
          </a:p>
          <a:p>
            <a:pPr marL="0" indent="0">
              <a:buNone/>
            </a:pPr>
            <a:r>
              <a:rPr lang="en-US" sz="1600" dirty="0">
                <a:solidFill>
                  <a:schemeClr val="tx2"/>
                </a:solidFill>
              </a:rPr>
              <a:t>• Avoiding information overload</a:t>
            </a:r>
          </a:p>
          <a:p>
            <a:pPr lvl="1">
              <a:buFont typeface="Courier New" panose="02070309020205020404" pitchFamily="49" charset="0"/>
              <a:buChar char="o"/>
            </a:pPr>
            <a:r>
              <a:rPr lang="en-US" sz="1600" dirty="0">
                <a:solidFill>
                  <a:schemeClr val="tx2"/>
                </a:solidFill>
              </a:rPr>
              <a:t>This will ensure that information is not miscommunicated or misinterpreted.</a:t>
            </a:r>
          </a:p>
          <a:p>
            <a:pPr marL="0" indent="0">
              <a:buNone/>
            </a:pPr>
            <a:r>
              <a:rPr lang="en-US" sz="1600" dirty="0">
                <a:solidFill>
                  <a:schemeClr val="tx2"/>
                </a:solidFill>
              </a:rPr>
              <a:t>• Being positive</a:t>
            </a:r>
          </a:p>
          <a:p>
            <a:pPr lvl="1">
              <a:buFont typeface="Courier New" panose="02070309020205020404" pitchFamily="49" charset="0"/>
              <a:buChar char="o"/>
            </a:pPr>
            <a:r>
              <a:rPr lang="en-US" sz="1600" dirty="0">
                <a:solidFill>
                  <a:schemeClr val="tx2"/>
                </a:solidFill>
              </a:rPr>
              <a:t>When working with patients in the health services industry it is your job to be positive and optimistic. Your mood and demeanour can impact those of your patient’s and colleagues.</a:t>
            </a:r>
          </a:p>
          <a:p>
            <a:pPr marL="0" indent="0">
              <a:buNone/>
            </a:pPr>
            <a:r>
              <a:rPr lang="en-US" sz="1600" dirty="0">
                <a:solidFill>
                  <a:schemeClr val="tx2"/>
                </a:solidFill>
              </a:rPr>
              <a:t>• The speed of your speech</a:t>
            </a:r>
          </a:p>
          <a:p>
            <a:pPr lvl="1">
              <a:buFont typeface="Courier New" panose="02070309020205020404" pitchFamily="49" charset="0"/>
              <a:buChar char="o"/>
            </a:pPr>
            <a:r>
              <a:rPr lang="en-US" sz="1600" dirty="0">
                <a:solidFill>
                  <a:schemeClr val="tx2"/>
                </a:solidFill>
              </a:rPr>
              <a:t>Pausing when speaking can be very powerful as it allows your listener to have 2 – 3 seconds to think about what you have said and process the information. Making sure you allow time for people to absorb and think about the information they are receiving helps prevent confusion and miscommunication</a:t>
            </a:r>
          </a:p>
          <a:p>
            <a:pPr marL="0" indent="0">
              <a:buNone/>
            </a:pPr>
            <a:r>
              <a:rPr lang="en-US" sz="1600" dirty="0">
                <a:solidFill>
                  <a:schemeClr val="tx2"/>
                </a:solidFill>
              </a:rPr>
              <a:t>• Being polite and professional</a:t>
            </a:r>
          </a:p>
          <a:p>
            <a:pPr lvl="1">
              <a:buFont typeface="Courier New" panose="02070309020205020404" pitchFamily="49" charset="0"/>
              <a:buChar char="o"/>
            </a:pPr>
            <a:r>
              <a:rPr lang="en-US" sz="1600" dirty="0">
                <a:solidFill>
                  <a:schemeClr val="tx2"/>
                </a:solidFill>
              </a:rPr>
              <a:t>When communicating with patients, colleagues or supervisors you should always be courteous, friendly, open and honest. You should consider your tone and the words you use to avoid seeming passive-aggressive or sarcastic. It is also important to be genuine and empathetic. This is especially important when working with patients and families who are coping with illness, injury and disease. It is important to always be caring and empathetic while still maintaining your professionalism.</a:t>
            </a:r>
          </a:p>
        </p:txBody>
      </p:sp>
      <p:sp>
        <p:nvSpPr>
          <p:cNvPr id="4" name="Slide Number Placeholder 3">
            <a:extLst>
              <a:ext uri="{FF2B5EF4-FFF2-40B4-BE49-F238E27FC236}">
                <a16:creationId xmlns:a16="http://schemas.microsoft.com/office/drawing/2014/main" id="{C82E3AE6-667E-D29C-203A-9084BFB666C9}"/>
              </a:ext>
            </a:extLst>
          </p:cNvPr>
          <p:cNvSpPr>
            <a:spLocks noGrp="1"/>
          </p:cNvSpPr>
          <p:nvPr>
            <p:ph type="sldNum" sz="quarter" idx="10"/>
          </p:nvPr>
        </p:nvSpPr>
        <p:spPr>
          <a:xfrm>
            <a:off x="9323047" y="6609394"/>
            <a:ext cx="2844800" cy="244475"/>
          </a:xfrm>
        </p:spPr>
        <p:txBody>
          <a:bodyPr/>
          <a:lstStyle/>
          <a:p>
            <a:fld id="{64EB2DB3-A5DC-4BC2-A05A-23509E293FB0}" type="slidenum">
              <a:rPr lang="en-US" altLang="en-US" smtClean="0"/>
              <a:pPr/>
              <a:t>78</a:t>
            </a:fld>
            <a:endParaRPr lang="en-US" altLang="en-US" dirty="0"/>
          </a:p>
        </p:txBody>
      </p:sp>
      <p:pic>
        <p:nvPicPr>
          <p:cNvPr id="5" name="Picture 4">
            <a:extLst>
              <a:ext uri="{FF2B5EF4-FFF2-40B4-BE49-F238E27FC236}">
                <a16:creationId xmlns:a16="http://schemas.microsoft.com/office/drawing/2014/main" id="{BD1222E2-BB75-858A-0D55-4A1F60FBD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FC8F555A-162E-FCA0-5445-EE1B327BB35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45447" y="12636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715E30E-2124-7FCD-AC95-D4E773F9D4E2}"/>
              </a:ext>
            </a:extLst>
          </p:cNvPr>
          <p:cNvPicPr>
            <a:picLocks noChangeAspect="1"/>
          </p:cNvPicPr>
          <p:nvPr/>
        </p:nvPicPr>
        <p:blipFill>
          <a:blip r:embed="rId4"/>
          <a:stretch>
            <a:fillRect/>
          </a:stretch>
        </p:blipFill>
        <p:spPr>
          <a:xfrm>
            <a:off x="58055" y="1596571"/>
            <a:ext cx="12046857" cy="5168445"/>
          </a:xfrm>
          <a:prstGeom prst="rect">
            <a:avLst/>
          </a:prstGeom>
        </p:spPr>
      </p:pic>
      <p:pic>
        <p:nvPicPr>
          <p:cNvPr id="8" name="Picture 7">
            <a:hlinkClick r:id="rId5" action="ppaction://hlinksldjump"/>
            <a:extLst>
              <a:ext uri="{FF2B5EF4-FFF2-40B4-BE49-F238E27FC236}">
                <a16:creationId xmlns:a16="http://schemas.microsoft.com/office/drawing/2014/main" id="{25EEFEA1-BB2B-9C18-2C9C-A996FA4482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72479" y="6694495"/>
            <a:ext cx="619521" cy="141557"/>
          </a:xfrm>
          <a:prstGeom prst="rect">
            <a:avLst/>
          </a:prstGeom>
        </p:spPr>
      </p:pic>
    </p:spTree>
    <p:extLst>
      <p:ext uri="{BB962C8B-B14F-4D97-AF65-F5344CB8AC3E}">
        <p14:creationId xmlns:p14="http://schemas.microsoft.com/office/powerpoint/2010/main" val="2148859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F559-1626-246E-1334-E691CF39184E}"/>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BA68EEDE-5413-3878-A84B-FE390E8C0F20}"/>
              </a:ext>
            </a:extLst>
          </p:cNvPr>
          <p:cNvSpPr>
            <a:spLocks noGrp="1"/>
          </p:cNvSpPr>
          <p:nvPr>
            <p:ph type="title"/>
          </p:nvPr>
        </p:nvSpPr>
        <p:spPr>
          <a:xfrm>
            <a:off x="0" y="503238"/>
            <a:ext cx="12192001" cy="868362"/>
          </a:xfrm>
        </p:spPr>
        <p:txBody>
          <a:bodyPr/>
          <a:lstStyle/>
          <a:p>
            <a:pPr eaLnBrk="1" hangingPunct="1"/>
            <a:r>
              <a:rPr lang="en-US" altLang="en-US" dirty="0"/>
              <a:t>Use appropriate medical terminology in written and </a:t>
            </a:r>
            <a:br>
              <a:rPr lang="en-US" altLang="en-US" dirty="0"/>
            </a:br>
            <a:r>
              <a:rPr lang="en-US" altLang="en-US" dirty="0"/>
              <a:t>oral communication</a:t>
            </a:r>
          </a:p>
        </p:txBody>
      </p:sp>
      <p:sp>
        <p:nvSpPr>
          <p:cNvPr id="21508" name="Slide Number Placeholder 3">
            <a:extLst>
              <a:ext uri="{FF2B5EF4-FFF2-40B4-BE49-F238E27FC236}">
                <a16:creationId xmlns:a16="http://schemas.microsoft.com/office/drawing/2014/main" id="{760A10D8-9A85-0F74-F4D4-F21407B000AE}"/>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79</a:t>
            </a:fld>
            <a:endParaRPr lang="en-US" altLang="en-US">
              <a:solidFill>
                <a:srgbClr val="1D528D"/>
              </a:solidFill>
            </a:endParaRPr>
          </a:p>
        </p:txBody>
      </p:sp>
      <p:graphicFrame>
        <p:nvGraphicFramePr>
          <p:cNvPr id="2" name="Diagram 1">
            <a:extLst>
              <a:ext uri="{FF2B5EF4-FFF2-40B4-BE49-F238E27FC236}">
                <a16:creationId xmlns:a16="http://schemas.microsoft.com/office/drawing/2014/main" id="{BD77C4CD-1354-1DF3-D0FC-987075BC91F2}"/>
              </a:ext>
            </a:extLst>
          </p:cNvPr>
          <p:cNvGraphicFramePr/>
          <p:nvPr>
            <p:extLst>
              <p:ext uri="{D42A27DB-BD31-4B8C-83A1-F6EECF244321}">
                <p14:modId xmlns:p14="http://schemas.microsoft.com/office/powerpoint/2010/main" val="2022845531"/>
              </p:ext>
            </p:extLst>
          </p:nvPr>
        </p:nvGraphicFramePr>
        <p:xfrm>
          <a:off x="1548109" y="1689315"/>
          <a:ext cx="9095782" cy="5168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Return button stock vector. Illustration of website - 122705129">
            <a:hlinkClick r:id="rId9" action="ppaction://hlinksldjump"/>
            <a:extLst>
              <a:ext uri="{FF2B5EF4-FFF2-40B4-BE49-F238E27FC236}">
                <a16:creationId xmlns:a16="http://schemas.microsoft.com/office/drawing/2014/main" id="{F52D8A9F-379E-E8B4-6C67-070B70DD78C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29347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878B-5AA7-1446-50E5-8CBA4B709171}"/>
              </a:ext>
            </a:extLst>
          </p:cNvPr>
          <p:cNvSpPr>
            <a:spLocks noGrp="1"/>
          </p:cNvSpPr>
          <p:nvPr>
            <p:ph type="title"/>
          </p:nvPr>
        </p:nvSpPr>
        <p:spPr/>
        <p:txBody>
          <a:bodyPr/>
          <a:lstStyle/>
          <a:p>
            <a:r>
              <a:rPr lang="en-US" dirty="0"/>
              <a:t>The word root</a:t>
            </a:r>
            <a:endParaRPr lang="en-AU" dirty="0"/>
          </a:p>
        </p:txBody>
      </p:sp>
      <p:sp>
        <p:nvSpPr>
          <p:cNvPr id="3" name="Content Placeholder 2">
            <a:extLst>
              <a:ext uri="{FF2B5EF4-FFF2-40B4-BE49-F238E27FC236}">
                <a16:creationId xmlns:a16="http://schemas.microsoft.com/office/drawing/2014/main" id="{454014A7-1D20-9EF6-46ED-1FD6BABCA8F1}"/>
              </a:ext>
            </a:extLst>
          </p:cNvPr>
          <p:cNvSpPr>
            <a:spLocks noGrp="1"/>
          </p:cNvSpPr>
          <p:nvPr>
            <p:ph idx="1"/>
          </p:nvPr>
        </p:nvSpPr>
        <p:spPr>
          <a:xfrm>
            <a:off x="0" y="1905000"/>
            <a:ext cx="12192000" cy="4492625"/>
          </a:xfrm>
        </p:spPr>
        <p:txBody>
          <a:bodyPr/>
          <a:lstStyle/>
          <a:p>
            <a:r>
              <a:rPr lang="en-US" sz="2400" dirty="0"/>
              <a:t>A word root is the subject of the medical term and is specific to the </a:t>
            </a:r>
            <a:r>
              <a:rPr lang="en-US" sz="2400" b="1" dirty="0"/>
              <a:t>body part </a:t>
            </a:r>
            <a:r>
              <a:rPr lang="en-US" sz="2400" dirty="0"/>
              <a:t>to which the term refers. A word root usually describes the location, system or the specific element that has been affected by the disease, disorder or condition. It requires a prefix or suffix to complete its meaning, as they are usually only half words. For example, </a:t>
            </a:r>
            <a:r>
              <a:rPr lang="en-US" sz="2400" dirty="0" err="1"/>
              <a:t>adip</a:t>
            </a:r>
            <a:r>
              <a:rPr lang="en-US" sz="2400" dirty="0"/>
              <a:t> means fat (i.e. adipose tissue). Common ones:</a:t>
            </a:r>
          </a:p>
          <a:p>
            <a:endParaRPr lang="en-AU" sz="2400" dirty="0"/>
          </a:p>
        </p:txBody>
      </p:sp>
      <p:sp>
        <p:nvSpPr>
          <p:cNvPr id="4" name="Slide Number Placeholder 3">
            <a:extLst>
              <a:ext uri="{FF2B5EF4-FFF2-40B4-BE49-F238E27FC236}">
                <a16:creationId xmlns:a16="http://schemas.microsoft.com/office/drawing/2014/main" id="{1EE9F487-CD8B-B736-5656-A74D36D4CCA7}"/>
              </a:ext>
            </a:extLst>
          </p:cNvPr>
          <p:cNvSpPr>
            <a:spLocks noGrp="1"/>
          </p:cNvSpPr>
          <p:nvPr>
            <p:ph type="sldNum" sz="quarter" idx="10"/>
          </p:nvPr>
        </p:nvSpPr>
        <p:spPr/>
        <p:txBody>
          <a:bodyPr/>
          <a:lstStyle/>
          <a:p>
            <a:fld id="{64EB2DB3-A5DC-4BC2-A05A-23509E293FB0}" type="slidenum">
              <a:rPr lang="en-US" altLang="en-US" smtClean="0"/>
              <a:pPr/>
              <a:t>8</a:t>
            </a:fld>
            <a:endParaRPr lang="en-US" altLang="en-US"/>
          </a:p>
        </p:txBody>
      </p:sp>
      <p:pic>
        <p:nvPicPr>
          <p:cNvPr id="8" name="Picture 7">
            <a:extLst>
              <a:ext uri="{FF2B5EF4-FFF2-40B4-BE49-F238E27FC236}">
                <a16:creationId xmlns:a16="http://schemas.microsoft.com/office/drawing/2014/main" id="{42AC2988-4564-C9D7-5ECB-4BFD3CB031F5}"/>
              </a:ext>
            </a:extLst>
          </p:cNvPr>
          <p:cNvPicPr>
            <a:picLocks noChangeAspect="1"/>
          </p:cNvPicPr>
          <p:nvPr/>
        </p:nvPicPr>
        <p:blipFill>
          <a:blip r:embed="rId3"/>
          <a:stretch>
            <a:fillRect/>
          </a:stretch>
        </p:blipFill>
        <p:spPr>
          <a:xfrm>
            <a:off x="999413" y="3901914"/>
            <a:ext cx="10193173" cy="2305372"/>
          </a:xfrm>
          <a:prstGeom prst="rect">
            <a:avLst/>
          </a:prstGeom>
        </p:spPr>
      </p:pic>
      <p:pic>
        <p:nvPicPr>
          <p:cNvPr id="10" name="Picture 2" descr="Return Church">
            <a:hlinkClick r:id="rId4" action="ppaction://hlinksldjump"/>
            <a:extLst>
              <a:ext uri="{FF2B5EF4-FFF2-40B4-BE49-F238E27FC236}">
                <a16:creationId xmlns:a16="http://schemas.microsoft.com/office/drawing/2014/main" id="{985F0C78-7094-4B30-CA1B-2AB09CF5F2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AD9C61-B603-2CDE-2464-84EBCDF3CB37}"/>
              </a:ext>
            </a:extLst>
          </p:cNvPr>
          <p:cNvSpPr txBox="1"/>
          <p:nvPr/>
        </p:nvSpPr>
        <p:spPr>
          <a:xfrm>
            <a:off x="3349171" y="1616510"/>
            <a:ext cx="6146800" cy="369332"/>
          </a:xfrm>
          <a:prstGeom prst="rect">
            <a:avLst/>
          </a:prstGeom>
          <a:noFill/>
        </p:spPr>
        <p:txBody>
          <a:bodyPr wrap="square">
            <a:spAutoFit/>
          </a:bodyPr>
          <a:lstStyle/>
          <a:p>
            <a:r>
              <a:rPr lang="en-AU" dirty="0">
                <a:hlinkClick r:id="rId6"/>
              </a:rPr>
              <a:t>https://www.youtube.com/watch?v=H0QRsBxKZM4</a:t>
            </a:r>
            <a:endParaRPr lang="en-AU" dirty="0"/>
          </a:p>
        </p:txBody>
      </p:sp>
    </p:spTree>
    <p:extLst>
      <p:ext uri="{BB962C8B-B14F-4D97-AF65-F5344CB8AC3E}">
        <p14:creationId xmlns:p14="http://schemas.microsoft.com/office/powerpoint/2010/main" val="2446375072"/>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C091-9F77-4EAD-8B65-0129B7D76F5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F1122031-59B6-E437-2158-709246891483}"/>
              </a:ext>
            </a:extLst>
          </p:cNvPr>
          <p:cNvSpPr>
            <a:spLocks noGrp="1"/>
          </p:cNvSpPr>
          <p:nvPr>
            <p:ph type="title"/>
          </p:nvPr>
        </p:nvSpPr>
        <p:spPr>
          <a:xfrm>
            <a:off x="0" y="503238"/>
            <a:ext cx="12192001" cy="868362"/>
          </a:xfrm>
        </p:spPr>
        <p:txBody>
          <a:bodyPr/>
          <a:lstStyle/>
          <a:p>
            <a:pPr eaLnBrk="1" hangingPunct="1"/>
            <a:r>
              <a:rPr lang="en-US" altLang="en-US" dirty="0"/>
              <a:t>Use appropriate medical terminology in written and </a:t>
            </a:r>
            <a:br>
              <a:rPr lang="en-US" altLang="en-US" dirty="0"/>
            </a:br>
            <a:r>
              <a:rPr lang="en-US" altLang="en-US" dirty="0"/>
              <a:t>oral communication</a:t>
            </a:r>
          </a:p>
        </p:txBody>
      </p:sp>
      <p:sp>
        <p:nvSpPr>
          <p:cNvPr id="3" name="Content Placeholder 2">
            <a:extLst>
              <a:ext uri="{FF2B5EF4-FFF2-40B4-BE49-F238E27FC236}">
                <a16:creationId xmlns:a16="http://schemas.microsoft.com/office/drawing/2014/main" id="{78EDB7D3-B2D4-49C9-C092-9EDB36589316}"/>
              </a:ext>
            </a:extLst>
          </p:cNvPr>
          <p:cNvSpPr>
            <a:spLocks noGrp="1"/>
          </p:cNvSpPr>
          <p:nvPr>
            <p:ph idx="1"/>
          </p:nvPr>
        </p:nvSpPr>
        <p:spPr>
          <a:xfrm>
            <a:off x="0" y="1677987"/>
            <a:ext cx="12192000" cy="5043488"/>
          </a:xfrm>
        </p:spPr>
        <p:txBody>
          <a:bodyPr/>
          <a:lstStyle/>
          <a:p>
            <a:pPr marL="0" indent="0" algn="ctr">
              <a:buNone/>
            </a:pPr>
            <a:r>
              <a:rPr lang="en-US" sz="1800" dirty="0">
                <a:solidFill>
                  <a:schemeClr val="tx2"/>
                </a:solidFill>
              </a:rPr>
              <a:t>Communication </a:t>
            </a:r>
          </a:p>
          <a:p>
            <a:pPr marL="0" indent="0">
              <a:buNone/>
            </a:pPr>
            <a:r>
              <a:rPr lang="en-US" sz="1800" dirty="0"/>
              <a:t>Effective communication is crucial for any workplace to function productively to achieve the desired outcomes. </a:t>
            </a:r>
          </a:p>
          <a:p>
            <a:pPr marL="0" indent="0">
              <a:buNone/>
            </a:pPr>
            <a:endParaRPr lang="en-US" sz="1800" dirty="0"/>
          </a:p>
          <a:p>
            <a:pPr marL="0" indent="0">
              <a:buNone/>
            </a:pPr>
            <a:r>
              <a:rPr lang="en-US" sz="1800" dirty="0">
                <a:solidFill>
                  <a:schemeClr val="tx2"/>
                </a:solidFill>
              </a:rPr>
              <a:t>Listening and responding </a:t>
            </a:r>
          </a:p>
          <a:p>
            <a:pPr marL="0" indent="0">
              <a:buNone/>
            </a:pPr>
            <a:r>
              <a:rPr lang="en-US" sz="1800" dirty="0"/>
              <a:t>Good listening requires your full attention. </a:t>
            </a:r>
          </a:p>
          <a:p>
            <a:pPr marL="0" indent="0">
              <a:buNone/>
            </a:pPr>
            <a:endParaRPr lang="en-US" sz="1800" dirty="0"/>
          </a:p>
          <a:p>
            <a:pPr marL="0" indent="0">
              <a:buNone/>
            </a:pPr>
            <a:r>
              <a:rPr lang="en-US" sz="1800" dirty="0">
                <a:solidFill>
                  <a:schemeClr val="tx2"/>
                </a:solidFill>
              </a:rPr>
              <a:t>Listening barriers include:</a:t>
            </a:r>
          </a:p>
          <a:p>
            <a:pPr>
              <a:buFont typeface="Wingdings" panose="05000000000000000000" pitchFamily="2" charset="2"/>
              <a:buChar char="ü"/>
            </a:pPr>
            <a:r>
              <a:rPr lang="en-US" sz="1800" dirty="0"/>
              <a:t>being preoccupied, you have other things on your mind and are too busy</a:t>
            </a:r>
          </a:p>
          <a:p>
            <a:pPr>
              <a:buFont typeface="Wingdings" panose="05000000000000000000" pitchFamily="2" charset="2"/>
              <a:buChar char="ü"/>
            </a:pPr>
            <a:r>
              <a:rPr lang="en-US" sz="1800" dirty="0"/>
              <a:t>a lack of interest in what is being communicated</a:t>
            </a:r>
          </a:p>
          <a:p>
            <a:pPr>
              <a:buFont typeface="Wingdings" panose="05000000000000000000" pitchFamily="2" charset="2"/>
              <a:buChar char="ü"/>
            </a:pPr>
            <a:r>
              <a:rPr lang="en-US" sz="1800" dirty="0"/>
              <a:t>too busy thinking about what you are going to say next </a:t>
            </a:r>
          </a:p>
          <a:p>
            <a:pPr>
              <a:buFont typeface="Wingdings" panose="05000000000000000000" pitchFamily="2" charset="2"/>
              <a:buChar char="ü"/>
            </a:pPr>
            <a:r>
              <a:rPr lang="en-US" sz="1800" dirty="0"/>
              <a:t>you are distracted by another conversation nearby or noise </a:t>
            </a:r>
          </a:p>
          <a:p>
            <a:pPr>
              <a:buFont typeface="Wingdings" panose="05000000000000000000" pitchFamily="2" charset="2"/>
              <a:buChar char="ü"/>
            </a:pPr>
            <a:r>
              <a:rPr lang="en-US" sz="1800" dirty="0"/>
              <a:t>you don’t like what is being said, so you mentally detach yourself from the conversation</a:t>
            </a:r>
          </a:p>
          <a:p>
            <a:pPr>
              <a:buFont typeface="Wingdings" panose="05000000000000000000" pitchFamily="2" charset="2"/>
              <a:buChar char="ü"/>
            </a:pPr>
            <a:r>
              <a:rPr lang="en-US" sz="1800" dirty="0"/>
              <a:t>the person speaking is a poor communicator; they speak in monotone and give too much information</a:t>
            </a:r>
          </a:p>
          <a:p>
            <a:pPr>
              <a:buFont typeface="Wingdings" panose="05000000000000000000" pitchFamily="2" charset="2"/>
              <a:buChar char="ü"/>
            </a:pPr>
            <a:r>
              <a:rPr lang="en-US" sz="1800" dirty="0"/>
              <a:t>you already know what the person is going to say so you stop listening. </a:t>
            </a:r>
          </a:p>
        </p:txBody>
      </p:sp>
      <p:sp>
        <p:nvSpPr>
          <p:cNvPr id="21508" name="Slide Number Placeholder 3">
            <a:extLst>
              <a:ext uri="{FF2B5EF4-FFF2-40B4-BE49-F238E27FC236}">
                <a16:creationId xmlns:a16="http://schemas.microsoft.com/office/drawing/2014/main" id="{E1292494-C544-63CE-CF8C-35C8A4CB632E}"/>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80</a:t>
            </a:fld>
            <a:endParaRPr lang="en-US" altLang="en-US">
              <a:solidFill>
                <a:srgbClr val="1D528D"/>
              </a:solidFill>
            </a:endParaRPr>
          </a:p>
        </p:txBody>
      </p:sp>
      <p:pic>
        <p:nvPicPr>
          <p:cNvPr id="4" name="Picture 2" descr="Return Church">
            <a:hlinkClick r:id="rId4" action="ppaction://hlinksldjump"/>
            <a:extLst>
              <a:ext uri="{FF2B5EF4-FFF2-40B4-BE49-F238E27FC236}">
                <a16:creationId xmlns:a16="http://schemas.microsoft.com/office/drawing/2014/main" id="{33D1458C-8D93-8393-1207-6B9A19B481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FBCAB1-39DA-5A77-5FD4-6F41A79124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60631" y="2626820"/>
            <a:ext cx="3151072" cy="2386937"/>
          </a:xfrm>
          <a:prstGeom prst="rect">
            <a:avLst/>
          </a:prstGeom>
        </p:spPr>
      </p:pic>
    </p:spTree>
    <p:custDataLst>
      <p:tags r:id="rId1"/>
    </p:custDataLst>
    <p:extLst>
      <p:ext uri="{BB962C8B-B14F-4D97-AF65-F5344CB8AC3E}">
        <p14:creationId xmlns:p14="http://schemas.microsoft.com/office/powerpoint/2010/main" val="1252026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681A-6C13-6A2B-ABE2-20D0CA24A4B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00FFBAE3-6AE7-7D93-51E5-17D0933B69F8}"/>
              </a:ext>
            </a:extLst>
          </p:cNvPr>
          <p:cNvSpPr>
            <a:spLocks noGrp="1"/>
          </p:cNvSpPr>
          <p:nvPr>
            <p:ph type="title"/>
          </p:nvPr>
        </p:nvSpPr>
        <p:spPr>
          <a:xfrm>
            <a:off x="0" y="503238"/>
            <a:ext cx="12192001" cy="868362"/>
          </a:xfrm>
        </p:spPr>
        <p:txBody>
          <a:bodyPr/>
          <a:lstStyle/>
          <a:p>
            <a:pPr eaLnBrk="1" hangingPunct="1"/>
            <a:r>
              <a:rPr lang="en-US" altLang="en-US" dirty="0"/>
              <a:t>Use appropriate medical terminology in written and </a:t>
            </a:r>
            <a:br>
              <a:rPr lang="en-US" altLang="en-US" dirty="0"/>
            </a:br>
            <a:r>
              <a:rPr lang="en-US" altLang="en-US" dirty="0"/>
              <a:t>oral communication</a:t>
            </a:r>
          </a:p>
        </p:txBody>
      </p:sp>
      <p:sp>
        <p:nvSpPr>
          <p:cNvPr id="3" name="Content Placeholder 2">
            <a:extLst>
              <a:ext uri="{FF2B5EF4-FFF2-40B4-BE49-F238E27FC236}">
                <a16:creationId xmlns:a16="http://schemas.microsoft.com/office/drawing/2014/main" id="{67B34B8F-3065-9022-419E-37B618732C01}"/>
              </a:ext>
            </a:extLst>
          </p:cNvPr>
          <p:cNvSpPr>
            <a:spLocks noGrp="1"/>
          </p:cNvSpPr>
          <p:nvPr>
            <p:ph idx="1"/>
          </p:nvPr>
        </p:nvSpPr>
        <p:spPr>
          <a:xfrm>
            <a:off x="0" y="1555748"/>
            <a:ext cx="9515959" cy="5302251"/>
          </a:xfrm>
        </p:spPr>
        <p:txBody>
          <a:bodyPr/>
          <a:lstStyle/>
          <a:p>
            <a:pPr>
              <a:buFont typeface="Wingdings" panose="05000000000000000000" pitchFamily="2" charset="2"/>
              <a:buChar char="ü"/>
            </a:pPr>
            <a:r>
              <a:rPr lang="en-US" sz="1800" dirty="0"/>
              <a:t>Be concise. </a:t>
            </a:r>
          </a:p>
          <a:p>
            <a:pPr>
              <a:buFont typeface="Wingdings" panose="05000000000000000000" pitchFamily="2" charset="2"/>
              <a:buChar char="ü"/>
            </a:pPr>
            <a:r>
              <a:rPr lang="en-US" sz="1800" dirty="0"/>
              <a:t>Be direct. </a:t>
            </a:r>
          </a:p>
          <a:p>
            <a:pPr>
              <a:buFont typeface="Wingdings" panose="05000000000000000000" pitchFamily="2" charset="2"/>
              <a:buChar char="ü"/>
            </a:pPr>
            <a:r>
              <a:rPr lang="en-US" sz="1800" dirty="0"/>
              <a:t>Avoid information overload. </a:t>
            </a:r>
          </a:p>
          <a:p>
            <a:pPr>
              <a:buFont typeface="Wingdings" panose="05000000000000000000" pitchFamily="2" charset="2"/>
              <a:buChar char="ü"/>
            </a:pPr>
            <a:r>
              <a:rPr lang="en-US" sz="1800" dirty="0"/>
              <a:t>Always be polite and professional. </a:t>
            </a:r>
          </a:p>
          <a:p>
            <a:pPr>
              <a:buFont typeface="Wingdings" panose="05000000000000000000" pitchFamily="2" charset="2"/>
              <a:buChar char="ü"/>
            </a:pPr>
            <a:r>
              <a:rPr lang="en-US" sz="1800" dirty="0"/>
              <a:t>Be positive. </a:t>
            </a:r>
          </a:p>
          <a:p>
            <a:pPr>
              <a:buFont typeface="Wingdings" panose="05000000000000000000" pitchFamily="2" charset="2"/>
              <a:buChar char="ü"/>
            </a:pPr>
            <a:r>
              <a:rPr lang="en-US" sz="1800" dirty="0"/>
              <a:t>Consider the speed of your speech and whether or not you paused between sentences.</a:t>
            </a:r>
          </a:p>
          <a:p>
            <a:pPr>
              <a:buFont typeface="Wingdings" panose="05000000000000000000" pitchFamily="2" charset="2"/>
              <a:buChar char="ü"/>
            </a:pPr>
            <a:endParaRPr lang="en-US" sz="1800" dirty="0"/>
          </a:p>
          <a:p>
            <a:pPr marL="0" indent="0">
              <a:buNone/>
            </a:pPr>
            <a:r>
              <a:rPr lang="en-US" sz="1800" dirty="0">
                <a:solidFill>
                  <a:schemeClr val="tx2"/>
                </a:solidFill>
              </a:rPr>
              <a:t>Oral communication may include:</a:t>
            </a:r>
          </a:p>
          <a:p>
            <a:pPr>
              <a:buFont typeface="Wingdings" panose="05000000000000000000" pitchFamily="2" charset="2"/>
              <a:buChar char="ü"/>
            </a:pPr>
            <a:r>
              <a:rPr lang="en-US" sz="1800" dirty="0"/>
              <a:t>Answering routine telephone enquiries</a:t>
            </a:r>
          </a:p>
          <a:p>
            <a:pPr>
              <a:buFont typeface="Wingdings" panose="05000000000000000000" pitchFamily="2" charset="2"/>
              <a:buChar char="ü"/>
            </a:pPr>
            <a:r>
              <a:rPr lang="en-US" sz="1800" dirty="0"/>
              <a:t>Communicating with a range of health service professionals on patient related matters </a:t>
            </a:r>
          </a:p>
          <a:p>
            <a:pPr>
              <a:buFont typeface="Wingdings" panose="05000000000000000000" pitchFamily="2" charset="2"/>
              <a:buChar char="ü"/>
            </a:pPr>
            <a:r>
              <a:rPr lang="en-US" sz="1800" dirty="0"/>
              <a:t>Confirming appointments</a:t>
            </a:r>
          </a:p>
          <a:p>
            <a:pPr>
              <a:buFont typeface="Wingdings" panose="05000000000000000000" pitchFamily="2" charset="2"/>
              <a:buChar char="ü"/>
            </a:pPr>
            <a:r>
              <a:rPr lang="en-US" sz="1800" dirty="0"/>
              <a:t>Dealing with difficult patients or clients</a:t>
            </a:r>
          </a:p>
          <a:p>
            <a:pPr>
              <a:buFont typeface="Wingdings" panose="05000000000000000000" pitchFamily="2" charset="2"/>
              <a:buChar char="ü"/>
            </a:pPr>
            <a:r>
              <a:rPr lang="en-US" sz="1800" dirty="0"/>
              <a:t>Paging staff</a:t>
            </a:r>
          </a:p>
          <a:p>
            <a:pPr>
              <a:buFont typeface="Wingdings" panose="05000000000000000000" pitchFamily="2" charset="2"/>
              <a:buChar char="ü"/>
            </a:pPr>
            <a:r>
              <a:rPr lang="en-US" sz="1800" dirty="0"/>
              <a:t>Reporting to supervisors or other health service professionals at meetings</a:t>
            </a:r>
          </a:p>
          <a:p>
            <a:pPr>
              <a:buFont typeface="Wingdings" panose="05000000000000000000" pitchFamily="2" charset="2"/>
              <a:buChar char="ü"/>
            </a:pPr>
            <a:r>
              <a:rPr lang="en-US" sz="1800" dirty="0"/>
              <a:t>Transferring calls</a:t>
            </a:r>
          </a:p>
          <a:p>
            <a:pPr>
              <a:buFont typeface="Wingdings" panose="05000000000000000000" pitchFamily="2" charset="2"/>
              <a:buChar char="ü"/>
            </a:pPr>
            <a:r>
              <a:rPr lang="en-US" sz="1800" dirty="0"/>
              <a:t>Verbal instructions</a:t>
            </a:r>
          </a:p>
        </p:txBody>
      </p:sp>
      <p:sp>
        <p:nvSpPr>
          <p:cNvPr id="21508" name="Slide Number Placeholder 3">
            <a:extLst>
              <a:ext uri="{FF2B5EF4-FFF2-40B4-BE49-F238E27FC236}">
                <a16:creationId xmlns:a16="http://schemas.microsoft.com/office/drawing/2014/main" id="{71FEE123-9184-688B-4F01-4F548F937E2E}"/>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81</a:t>
            </a:fld>
            <a:endParaRPr lang="en-US" altLang="en-US">
              <a:solidFill>
                <a:srgbClr val="1D528D"/>
              </a:solidFill>
            </a:endParaRPr>
          </a:p>
        </p:txBody>
      </p:sp>
      <p:sp>
        <p:nvSpPr>
          <p:cNvPr id="4" name="TextBox 3">
            <a:extLst>
              <a:ext uri="{FF2B5EF4-FFF2-40B4-BE49-F238E27FC236}">
                <a16:creationId xmlns:a16="http://schemas.microsoft.com/office/drawing/2014/main" id="{B46AC5E7-49C6-DAE5-BA1D-379743B7CA58}"/>
              </a:ext>
            </a:extLst>
          </p:cNvPr>
          <p:cNvSpPr txBox="1"/>
          <p:nvPr/>
        </p:nvSpPr>
        <p:spPr>
          <a:xfrm>
            <a:off x="5668936" y="2131414"/>
            <a:ext cx="6137328" cy="400110"/>
          </a:xfrm>
          <a:prstGeom prst="rect">
            <a:avLst/>
          </a:prstGeom>
          <a:noFill/>
        </p:spPr>
        <p:txBody>
          <a:bodyPr wrap="square">
            <a:spAutoFit/>
          </a:bodyPr>
          <a:lstStyle/>
          <a:p>
            <a:pPr marL="0" indent="0" algn="ctr">
              <a:buNone/>
            </a:pPr>
            <a:r>
              <a:rPr lang="en-US" sz="2000" b="1" dirty="0">
                <a:solidFill>
                  <a:schemeClr val="tx2"/>
                </a:solidFill>
              </a:rPr>
              <a:t>Oral communication</a:t>
            </a:r>
          </a:p>
        </p:txBody>
      </p:sp>
      <p:pic>
        <p:nvPicPr>
          <p:cNvPr id="5" name="Picture 2" descr="Return Church">
            <a:hlinkClick r:id="rId4" action="ppaction://hlinksldjump"/>
            <a:extLst>
              <a:ext uri="{FF2B5EF4-FFF2-40B4-BE49-F238E27FC236}">
                <a16:creationId xmlns:a16="http://schemas.microsoft.com/office/drawing/2014/main" id="{5BAEF0AF-55B4-4A70-850B-E84C5D43F9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56F407-9FB3-79BD-431E-0E89AD19CD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0701" y="3107190"/>
            <a:ext cx="2360821" cy="1572335"/>
          </a:xfrm>
          <a:prstGeom prst="rect">
            <a:avLst/>
          </a:prstGeom>
        </p:spPr>
      </p:pic>
    </p:spTree>
    <p:custDataLst>
      <p:tags r:id="rId1"/>
    </p:custDataLst>
    <p:extLst>
      <p:ext uri="{BB962C8B-B14F-4D97-AF65-F5344CB8AC3E}">
        <p14:creationId xmlns:p14="http://schemas.microsoft.com/office/powerpoint/2010/main" val="2353426519"/>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2C5F-F706-017D-5021-6D3AAD153AAA}"/>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7B8DEFDC-8579-19FF-94F2-9417882C87E3}"/>
              </a:ext>
            </a:extLst>
          </p:cNvPr>
          <p:cNvSpPr>
            <a:spLocks noGrp="1"/>
          </p:cNvSpPr>
          <p:nvPr>
            <p:ph type="title"/>
          </p:nvPr>
        </p:nvSpPr>
        <p:spPr>
          <a:xfrm>
            <a:off x="0" y="503238"/>
            <a:ext cx="12192001" cy="868362"/>
          </a:xfrm>
        </p:spPr>
        <p:txBody>
          <a:bodyPr/>
          <a:lstStyle/>
          <a:p>
            <a:pPr eaLnBrk="1" hangingPunct="1"/>
            <a:r>
              <a:rPr lang="en-US" altLang="en-US" dirty="0"/>
              <a:t>Use appropriate medical terminology in written and </a:t>
            </a:r>
            <a:br>
              <a:rPr lang="en-US" altLang="en-US" dirty="0"/>
            </a:br>
            <a:r>
              <a:rPr lang="en-US" altLang="en-US" dirty="0"/>
              <a:t>oral communication</a:t>
            </a:r>
          </a:p>
        </p:txBody>
      </p:sp>
      <p:sp>
        <p:nvSpPr>
          <p:cNvPr id="3" name="Content Placeholder 2">
            <a:extLst>
              <a:ext uri="{FF2B5EF4-FFF2-40B4-BE49-F238E27FC236}">
                <a16:creationId xmlns:a16="http://schemas.microsoft.com/office/drawing/2014/main" id="{A0121D10-747E-485E-3061-177F06004109}"/>
              </a:ext>
            </a:extLst>
          </p:cNvPr>
          <p:cNvSpPr>
            <a:spLocks noGrp="1"/>
          </p:cNvSpPr>
          <p:nvPr>
            <p:ph idx="1"/>
          </p:nvPr>
        </p:nvSpPr>
        <p:spPr>
          <a:xfrm>
            <a:off x="0" y="1555748"/>
            <a:ext cx="12191999" cy="5302251"/>
          </a:xfrm>
        </p:spPr>
        <p:txBody>
          <a:bodyPr/>
          <a:lstStyle/>
          <a:p>
            <a:pPr marL="0" indent="0" algn="ctr">
              <a:buNone/>
            </a:pPr>
            <a:r>
              <a:rPr lang="en-US" sz="1800" dirty="0">
                <a:solidFill>
                  <a:schemeClr val="tx2"/>
                </a:solidFill>
              </a:rPr>
              <a:t>Teamwork</a:t>
            </a:r>
          </a:p>
          <a:p>
            <a:pPr marL="0" indent="0">
              <a:buNone/>
            </a:pPr>
            <a:r>
              <a:rPr lang="en-US" sz="1800" dirty="0"/>
              <a:t>Undertaking work in the health services industry often involves working as part of a team and alongside people with different expertise and within different departments. </a:t>
            </a:r>
          </a:p>
          <a:p>
            <a:pPr marL="0" indent="0">
              <a:buNone/>
            </a:pPr>
            <a:endParaRPr lang="en-US" sz="1800" dirty="0"/>
          </a:p>
          <a:p>
            <a:pPr marL="0" indent="0" algn="ctr">
              <a:buNone/>
            </a:pPr>
            <a:r>
              <a:rPr lang="en-US" sz="1800" dirty="0">
                <a:solidFill>
                  <a:schemeClr val="tx2"/>
                </a:solidFill>
              </a:rPr>
              <a:t>Initiative </a:t>
            </a:r>
          </a:p>
          <a:p>
            <a:pPr marL="0" indent="0">
              <a:buNone/>
            </a:pPr>
            <a:r>
              <a:rPr lang="en-US" sz="1800" dirty="0"/>
              <a:t>To develop your ability to take initiative you should: </a:t>
            </a:r>
          </a:p>
          <a:p>
            <a:pPr>
              <a:buFont typeface="Wingdings" panose="05000000000000000000" pitchFamily="2" charset="2"/>
              <a:buChar char="ü"/>
            </a:pPr>
            <a:r>
              <a:rPr lang="en-US" sz="1800" dirty="0"/>
              <a:t>Always reach out and help co-workers who look like they need assistance. </a:t>
            </a:r>
          </a:p>
          <a:p>
            <a:pPr>
              <a:buFont typeface="Wingdings" panose="05000000000000000000" pitchFamily="2" charset="2"/>
              <a:buChar char="ü"/>
            </a:pPr>
            <a:r>
              <a:rPr lang="en-US" sz="1800" dirty="0"/>
              <a:t>Be decisive when making decisions and take action quickly. </a:t>
            </a:r>
          </a:p>
          <a:p>
            <a:pPr>
              <a:buFont typeface="Wingdings" panose="05000000000000000000" pitchFamily="2" charset="2"/>
              <a:buChar char="ü"/>
            </a:pPr>
            <a:r>
              <a:rPr lang="en-US" sz="1800" dirty="0"/>
              <a:t>Make suggestions to improve the workplace, for example simplifying work processes, increasing patient engagement and connectedness to the community, opportunities to reduce costs and increase productivity. </a:t>
            </a:r>
          </a:p>
          <a:p>
            <a:pPr>
              <a:buFont typeface="Wingdings" panose="05000000000000000000" pitchFamily="2" charset="2"/>
              <a:buChar char="ü"/>
            </a:pPr>
            <a:r>
              <a:rPr lang="en-US" sz="1800" dirty="0"/>
              <a:t>Volunteer to take on additional roles and responsibilities. </a:t>
            </a:r>
          </a:p>
          <a:p>
            <a:pPr>
              <a:buFont typeface="Wingdings" panose="05000000000000000000" pitchFamily="2" charset="2"/>
              <a:buChar char="ü"/>
            </a:pPr>
            <a:r>
              <a:rPr lang="en-US" sz="1800" dirty="0"/>
              <a:t>Be prepared for staff and/or patient meetings by completing any pre-reading and rehearsing for questions that you may be asked.</a:t>
            </a:r>
          </a:p>
        </p:txBody>
      </p:sp>
      <p:sp>
        <p:nvSpPr>
          <p:cNvPr id="21508" name="Slide Number Placeholder 3">
            <a:extLst>
              <a:ext uri="{FF2B5EF4-FFF2-40B4-BE49-F238E27FC236}">
                <a16:creationId xmlns:a16="http://schemas.microsoft.com/office/drawing/2014/main" id="{B5C22CA8-C24B-86AA-B2F2-403099073729}"/>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82</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AB016B5A-5EDA-0752-9E93-94987B97A6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D01696-4E70-00DD-F523-ADE243BB18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58465" y="2450710"/>
            <a:ext cx="2230713" cy="1673035"/>
          </a:xfrm>
          <a:prstGeom prst="rect">
            <a:avLst/>
          </a:prstGeom>
        </p:spPr>
      </p:pic>
    </p:spTree>
    <p:custDataLst>
      <p:tags r:id="rId1"/>
    </p:custDataLst>
    <p:extLst>
      <p:ext uri="{BB962C8B-B14F-4D97-AF65-F5344CB8AC3E}">
        <p14:creationId xmlns:p14="http://schemas.microsoft.com/office/powerpoint/2010/main" val="1056030365"/>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5AC-6E9B-573C-DE8E-4D4F512BF296}"/>
              </a:ext>
            </a:extLst>
          </p:cNvPr>
          <p:cNvSpPr>
            <a:spLocks noGrp="1"/>
          </p:cNvSpPr>
          <p:nvPr>
            <p:ph type="title"/>
          </p:nvPr>
        </p:nvSpPr>
        <p:spPr/>
        <p:txBody>
          <a:bodyPr/>
          <a:lstStyle/>
          <a:p>
            <a:r>
              <a:rPr lang="en-AU" dirty="0"/>
              <a:t>10. Oral communication</a:t>
            </a:r>
          </a:p>
        </p:txBody>
      </p:sp>
      <p:sp>
        <p:nvSpPr>
          <p:cNvPr id="3" name="Content Placeholder 2">
            <a:extLst>
              <a:ext uri="{FF2B5EF4-FFF2-40B4-BE49-F238E27FC236}">
                <a16:creationId xmlns:a16="http://schemas.microsoft.com/office/drawing/2014/main" id="{3C972CF1-C806-369C-4F2F-E41E57EEDCAE}"/>
              </a:ext>
            </a:extLst>
          </p:cNvPr>
          <p:cNvSpPr>
            <a:spLocks noGrp="1"/>
          </p:cNvSpPr>
          <p:nvPr>
            <p:ph idx="1"/>
          </p:nvPr>
        </p:nvSpPr>
        <p:spPr>
          <a:xfrm>
            <a:off x="0" y="1592660"/>
            <a:ext cx="12192000" cy="5180013"/>
          </a:xfrm>
        </p:spPr>
        <p:txBody>
          <a:bodyPr/>
          <a:lstStyle/>
          <a:p>
            <a:pPr marL="0" indent="0">
              <a:buNone/>
            </a:pPr>
            <a:r>
              <a:rPr lang="en-US" sz="1900" dirty="0"/>
              <a:t>In this task there are four practical scenarios. You are required to work in pairs and role play these scenarios. </a:t>
            </a:r>
          </a:p>
          <a:p>
            <a:pPr marL="0" indent="0">
              <a:buNone/>
            </a:pPr>
            <a:r>
              <a:rPr lang="en-US" sz="1900" dirty="0"/>
              <a:t>1. Each person will select a practical scenario from the list below.</a:t>
            </a:r>
          </a:p>
          <a:p>
            <a:pPr marL="0" indent="0">
              <a:buNone/>
            </a:pPr>
            <a:r>
              <a:rPr lang="en-US" sz="1900" dirty="0"/>
              <a:t>2. One person in your pair will act as the assistant and the other will act as the supervisor or experienced staff member. </a:t>
            </a:r>
          </a:p>
          <a:p>
            <a:pPr marL="0" indent="0">
              <a:buNone/>
            </a:pPr>
            <a:r>
              <a:rPr lang="en-US" sz="1900" dirty="0"/>
              <a:t>3. Each person will be required to write a script that they will use to act out their chosen scenario. You will need to write a script using the space provided for a conversation you will be having with the assistant (your partner). The conversation and script must include medical terminology relevant to the scenario you select.</a:t>
            </a:r>
          </a:p>
          <a:p>
            <a:pPr marL="0" indent="0">
              <a:buNone/>
            </a:pPr>
            <a:r>
              <a:rPr lang="en-US" sz="1900" dirty="0"/>
              <a:t>4. Each conversation should last between 30 seconds to 1 minute. </a:t>
            </a:r>
          </a:p>
          <a:p>
            <a:pPr marL="0" indent="0">
              <a:buNone/>
            </a:pPr>
            <a:r>
              <a:rPr lang="en-US" sz="1900" dirty="0"/>
              <a:t>5. You will need to give your completed script to your trainer before you commence your role play to verify you have used the correct medical terminology.</a:t>
            </a:r>
          </a:p>
          <a:p>
            <a:pPr marL="0" indent="0">
              <a:buNone/>
            </a:pPr>
            <a:r>
              <a:rPr lang="en-US" sz="1900" dirty="0"/>
              <a:t>6. Once your teacher has reviewed your script you will perform it for the class.</a:t>
            </a:r>
          </a:p>
          <a:p>
            <a:pPr marL="0" indent="0">
              <a:buNone/>
            </a:pPr>
            <a:r>
              <a:rPr lang="en-US" sz="1900" dirty="0">
                <a:solidFill>
                  <a:schemeClr val="tx2"/>
                </a:solidFill>
              </a:rPr>
              <a:t>Choose one of the following scenarios: </a:t>
            </a:r>
          </a:p>
          <a:p>
            <a:pPr marL="0" indent="0">
              <a:buNone/>
            </a:pPr>
            <a:r>
              <a:rPr lang="en-US" sz="1900" dirty="0">
                <a:solidFill>
                  <a:schemeClr val="tx2"/>
                </a:solidFill>
              </a:rPr>
              <a:t>Scenario 1: </a:t>
            </a:r>
            <a:r>
              <a:rPr lang="en-US" sz="1900" dirty="0"/>
              <a:t>You are a supervising physiotherapist at a private clinic and you are having a conversation with a physiotherapy student who is completing their work placement about the condition of patients in your care. You need to talk about a patient’s history, the reason they are in your care and what is being done to treat them.</a:t>
            </a:r>
          </a:p>
          <a:p>
            <a:pPr marL="0" indent="0">
              <a:buNone/>
            </a:pPr>
            <a:endParaRPr lang="en-US" sz="1900" dirty="0"/>
          </a:p>
        </p:txBody>
      </p:sp>
      <p:sp>
        <p:nvSpPr>
          <p:cNvPr id="4" name="Slide Number Placeholder 3">
            <a:extLst>
              <a:ext uri="{FF2B5EF4-FFF2-40B4-BE49-F238E27FC236}">
                <a16:creationId xmlns:a16="http://schemas.microsoft.com/office/drawing/2014/main" id="{F551DE75-0918-38FD-38A1-06B46595FB9A}"/>
              </a:ext>
            </a:extLst>
          </p:cNvPr>
          <p:cNvSpPr>
            <a:spLocks noGrp="1"/>
          </p:cNvSpPr>
          <p:nvPr>
            <p:ph type="sldNum" sz="quarter" idx="10"/>
          </p:nvPr>
        </p:nvSpPr>
        <p:spPr/>
        <p:txBody>
          <a:bodyPr/>
          <a:lstStyle/>
          <a:p>
            <a:fld id="{64EB2DB3-A5DC-4BC2-A05A-23509E293FB0}" type="slidenum">
              <a:rPr lang="en-US" altLang="en-US" smtClean="0"/>
              <a:pPr/>
              <a:t>83</a:t>
            </a:fld>
            <a:endParaRPr lang="en-US" altLang="en-US"/>
          </a:p>
        </p:txBody>
      </p:sp>
      <p:pic>
        <p:nvPicPr>
          <p:cNvPr id="1026" name="Picture 2" descr="Activities - Keep Active">
            <a:extLst>
              <a:ext uri="{FF2B5EF4-FFF2-40B4-BE49-F238E27FC236}">
                <a16:creationId xmlns:a16="http://schemas.microsoft.com/office/drawing/2014/main" id="{25ED9EBC-2621-B0B1-F83B-15A71510B8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turn&quot; Icon - Download for free – Iconduck">
            <a:hlinkClick r:id="rId4" action="ppaction://hlinksldjump"/>
            <a:extLst>
              <a:ext uri="{FF2B5EF4-FFF2-40B4-BE49-F238E27FC236}">
                <a16:creationId xmlns:a16="http://schemas.microsoft.com/office/drawing/2014/main" id="{5EAA8717-F3B5-3E82-D4FE-A03D4408C1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95011"/>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1300-6313-562F-E81E-7A713D17A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28067-ACBD-2495-9210-C553E824D736}"/>
              </a:ext>
            </a:extLst>
          </p:cNvPr>
          <p:cNvSpPr>
            <a:spLocks noGrp="1"/>
          </p:cNvSpPr>
          <p:nvPr>
            <p:ph type="title"/>
          </p:nvPr>
        </p:nvSpPr>
        <p:spPr/>
        <p:txBody>
          <a:bodyPr/>
          <a:lstStyle/>
          <a:p>
            <a:r>
              <a:rPr lang="en-AU" dirty="0"/>
              <a:t>10. Oral communication</a:t>
            </a:r>
          </a:p>
        </p:txBody>
      </p:sp>
      <p:sp>
        <p:nvSpPr>
          <p:cNvPr id="3" name="Content Placeholder 2">
            <a:extLst>
              <a:ext uri="{FF2B5EF4-FFF2-40B4-BE49-F238E27FC236}">
                <a16:creationId xmlns:a16="http://schemas.microsoft.com/office/drawing/2014/main" id="{43112657-D121-ED8D-4685-6FA45D3A2DE1}"/>
              </a:ext>
            </a:extLst>
          </p:cNvPr>
          <p:cNvSpPr>
            <a:spLocks noGrp="1"/>
          </p:cNvSpPr>
          <p:nvPr>
            <p:ph idx="1"/>
          </p:nvPr>
        </p:nvSpPr>
        <p:spPr>
          <a:xfrm>
            <a:off x="0" y="1677987"/>
            <a:ext cx="12192000" cy="5180013"/>
          </a:xfrm>
        </p:spPr>
        <p:txBody>
          <a:bodyPr/>
          <a:lstStyle/>
          <a:p>
            <a:pPr marL="0" indent="0">
              <a:buNone/>
            </a:pPr>
            <a:r>
              <a:rPr lang="en-US" sz="1900" dirty="0">
                <a:solidFill>
                  <a:schemeClr val="tx2"/>
                </a:solidFill>
              </a:rPr>
              <a:t>Scenario 2: </a:t>
            </a:r>
            <a:r>
              <a:rPr lang="en-US" sz="1900" dirty="0"/>
              <a:t>You work as a registered nurse in the emergency department of your local hospital. You are in charge of three nurse’s assistants that help you complete many routine tasks. A patient is brought into the emergency room after feeling unwell at home. While assessing the patient you have to communicate to the nurse’s assistants the patient’s symptoms, possible diagnosis and treatment. </a:t>
            </a:r>
          </a:p>
          <a:p>
            <a:pPr marL="0" indent="0">
              <a:buNone/>
            </a:pPr>
            <a:r>
              <a:rPr lang="en-US" sz="1900" dirty="0">
                <a:solidFill>
                  <a:schemeClr val="tx2"/>
                </a:solidFill>
              </a:rPr>
              <a:t>Scenario 3: </a:t>
            </a:r>
            <a:r>
              <a:rPr lang="en-US" sz="1900" dirty="0"/>
              <a:t>You are working as ward supervisor at a cosmetic surgery clinic. You have a number of patients returning to the recovery room and you need to communicate to the ward assistant on the type of surgery the patient is recovering from and an overall summary of the patient’s health after the operation.</a:t>
            </a:r>
          </a:p>
          <a:p>
            <a:pPr marL="0" indent="0">
              <a:buNone/>
            </a:pPr>
            <a:r>
              <a:rPr lang="en-US" sz="1900" dirty="0">
                <a:solidFill>
                  <a:schemeClr val="tx2"/>
                </a:solidFill>
              </a:rPr>
              <a:t>Scenario 4: </a:t>
            </a:r>
            <a:r>
              <a:rPr lang="en-US" sz="1900" dirty="0"/>
              <a:t>You are an experienced medical receptionist at GP clinic and you need to make a phone call to another clinic to organise some scans for a patient who is suffering from a chronic lung condition and a history of heart problems. You will also have to communicate to the patient about what procedures you will be arranging for them. </a:t>
            </a:r>
          </a:p>
          <a:p>
            <a:pPr marL="0" indent="0">
              <a:buNone/>
            </a:pPr>
            <a:r>
              <a:rPr lang="en-US" sz="1900" dirty="0"/>
              <a:t>Scenario 5: You are a surgeon working in an operating theatre and are dictating to your theatre technician about the injuries sustained to a patient’s body after a car accident.</a:t>
            </a:r>
          </a:p>
          <a:p>
            <a:pPr marL="0" indent="0">
              <a:buNone/>
            </a:pPr>
            <a:endParaRPr lang="en-US" sz="1900" dirty="0"/>
          </a:p>
          <a:p>
            <a:pPr marL="0" indent="0">
              <a:buNone/>
            </a:pPr>
            <a:r>
              <a:rPr lang="en-US" sz="1900" dirty="0">
                <a:solidFill>
                  <a:schemeClr val="tx2"/>
                </a:solidFill>
              </a:rPr>
              <a:t>Chosen scenario: ___________________</a:t>
            </a:r>
            <a:endParaRPr lang="en-AU" sz="1900" dirty="0">
              <a:solidFill>
                <a:schemeClr val="tx2"/>
              </a:solidFill>
            </a:endParaRPr>
          </a:p>
        </p:txBody>
      </p:sp>
      <p:sp>
        <p:nvSpPr>
          <p:cNvPr id="4" name="Slide Number Placeholder 3">
            <a:extLst>
              <a:ext uri="{FF2B5EF4-FFF2-40B4-BE49-F238E27FC236}">
                <a16:creationId xmlns:a16="http://schemas.microsoft.com/office/drawing/2014/main" id="{1E043396-22D2-C973-26B8-97D4B3E79502}"/>
              </a:ext>
            </a:extLst>
          </p:cNvPr>
          <p:cNvSpPr>
            <a:spLocks noGrp="1"/>
          </p:cNvSpPr>
          <p:nvPr>
            <p:ph type="sldNum" sz="quarter" idx="10"/>
          </p:nvPr>
        </p:nvSpPr>
        <p:spPr/>
        <p:txBody>
          <a:bodyPr/>
          <a:lstStyle/>
          <a:p>
            <a:fld id="{64EB2DB3-A5DC-4BC2-A05A-23509E293FB0}" type="slidenum">
              <a:rPr lang="en-US" altLang="en-US" smtClean="0"/>
              <a:pPr/>
              <a:t>84</a:t>
            </a:fld>
            <a:endParaRPr lang="en-US" altLang="en-US"/>
          </a:p>
        </p:txBody>
      </p:sp>
      <p:pic>
        <p:nvPicPr>
          <p:cNvPr id="1026" name="Picture 2" descr="Activities - Keep Active">
            <a:extLst>
              <a:ext uri="{FF2B5EF4-FFF2-40B4-BE49-F238E27FC236}">
                <a16:creationId xmlns:a16="http://schemas.microsoft.com/office/drawing/2014/main" id="{BC04E299-0DCA-9902-EEFB-3F525BB39B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turn&quot; Icon - Download for free – Iconduck">
            <a:hlinkClick r:id="rId4" action="ppaction://hlinksldjump"/>
            <a:extLst>
              <a:ext uri="{FF2B5EF4-FFF2-40B4-BE49-F238E27FC236}">
                <a16:creationId xmlns:a16="http://schemas.microsoft.com/office/drawing/2014/main" id="{FB3968E2-ECE5-C35A-0E70-57C5DEAEFB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4032"/>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896A-7C32-B2BB-C388-137BC2B6705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C6E952C0-6CCD-04AD-A612-CB2F2704A3B3}"/>
              </a:ext>
            </a:extLst>
          </p:cNvPr>
          <p:cNvSpPr>
            <a:spLocks noGrp="1"/>
          </p:cNvSpPr>
          <p:nvPr>
            <p:ph type="title"/>
          </p:nvPr>
        </p:nvSpPr>
        <p:spPr>
          <a:xfrm>
            <a:off x="0" y="503238"/>
            <a:ext cx="12192001" cy="868362"/>
          </a:xfrm>
        </p:spPr>
        <p:txBody>
          <a:bodyPr/>
          <a:lstStyle/>
          <a:p>
            <a:pPr eaLnBrk="1" hangingPunct="1"/>
            <a:r>
              <a:rPr lang="en-US" altLang="en-US" dirty="0"/>
              <a:t>Use appropriate medical terminology in written and </a:t>
            </a:r>
            <a:br>
              <a:rPr lang="en-US" altLang="en-US" dirty="0"/>
            </a:br>
            <a:r>
              <a:rPr lang="en-US" altLang="en-US" dirty="0"/>
              <a:t>oral communication</a:t>
            </a:r>
          </a:p>
        </p:txBody>
      </p:sp>
      <p:sp>
        <p:nvSpPr>
          <p:cNvPr id="3" name="Content Placeholder 2">
            <a:extLst>
              <a:ext uri="{FF2B5EF4-FFF2-40B4-BE49-F238E27FC236}">
                <a16:creationId xmlns:a16="http://schemas.microsoft.com/office/drawing/2014/main" id="{B602AE7E-ECC5-746B-11F9-DA82CB71348D}"/>
              </a:ext>
            </a:extLst>
          </p:cNvPr>
          <p:cNvSpPr>
            <a:spLocks noGrp="1"/>
          </p:cNvSpPr>
          <p:nvPr>
            <p:ph idx="1"/>
          </p:nvPr>
        </p:nvSpPr>
        <p:spPr>
          <a:xfrm>
            <a:off x="0" y="1555748"/>
            <a:ext cx="12191999" cy="5302251"/>
          </a:xfrm>
        </p:spPr>
        <p:txBody>
          <a:bodyPr/>
          <a:lstStyle/>
          <a:p>
            <a:pPr marL="0" indent="0" algn="ctr">
              <a:buNone/>
            </a:pPr>
            <a:r>
              <a:rPr lang="en-US" sz="1800" dirty="0">
                <a:solidFill>
                  <a:schemeClr val="tx2"/>
                </a:solidFill>
              </a:rPr>
              <a:t>Written communication</a:t>
            </a:r>
          </a:p>
          <a:p>
            <a:pPr>
              <a:buFont typeface="Wingdings" panose="05000000000000000000" pitchFamily="2" charset="2"/>
              <a:buChar char="ü"/>
            </a:pPr>
            <a:r>
              <a:rPr lang="en-US" sz="1800" dirty="0"/>
              <a:t>Appointment diaries, cards and patient care plans</a:t>
            </a:r>
          </a:p>
          <a:p>
            <a:pPr>
              <a:buFont typeface="Wingdings" panose="05000000000000000000" pitchFamily="2" charset="2"/>
              <a:buChar char="ü"/>
            </a:pPr>
            <a:r>
              <a:rPr lang="en-US" sz="1800" dirty="0"/>
              <a:t>Medical notes </a:t>
            </a:r>
          </a:p>
          <a:p>
            <a:pPr>
              <a:buFont typeface="Wingdings" panose="05000000000000000000" pitchFamily="2" charset="2"/>
              <a:buChar char="ü"/>
            </a:pPr>
            <a:r>
              <a:rPr lang="en-US" sz="1800" dirty="0"/>
              <a:t>Communications to a range of health service professionals on patient related matters</a:t>
            </a:r>
          </a:p>
          <a:p>
            <a:pPr>
              <a:buFont typeface="Wingdings" panose="05000000000000000000" pitchFamily="2" charset="2"/>
              <a:buChar char="ü"/>
            </a:pPr>
            <a:r>
              <a:rPr lang="en-US" sz="1800" dirty="0"/>
              <a:t>Medical equipment ordering forms</a:t>
            </a:r>
          </a:p>
          <a:p>
            <a:pPr>
              <a:buFont typeface="Wingdings" panose="05000000000000000000" pitchFamily="2" charset="2"/>
              <a:buChar char="ü"/>
            </a:pPr>
            <a:r>
              <a:rPr lang="en-US" sz="1800" dirty="0"/>
              <a:t>Referral letters</a:t>
            </a:r>
          </a:p>
          <a:p>
            <a:pPr>
              <a:buFont typeface="Wingdings" panose="05000000000000000000" pitchFamily="2" charset="2"/>
              <a:buChar char="ü"/>
            </a:pPr>
            <a:r>
              <a:rPr lang="en-US" sz="1800" dirty="0"/>
              <a:t>Memos</a:t>
            </a:r>
          </a:p>
          <a:p>
            <a:pPr>
              <a:buFont typeface="Wingdings" panose="05000000000000000000" pitchFamily="2" charset="2"/>
              <a:buChar char="ü"/>
            </a:pPr>
            <a:r>
              <a:rPr lang="en-US" sz="1800" dirty="0"/>
              <a:t>Meeting minutes</a:t>
            </a:r>
          </a:p>
          <a:p>
            <a:pPr>
              <a:buFont typeface="Wingdings" panose="05000000000000000000" pitchFamily="2" charset="2"/>
              <a:buChar char="ü"/>
            </a:pPr>
            <a:r>
              <a:rPr lang="en-US" sz="1800" dirty="0"/>
              <a:t>Patient history documents</a:t>
            </a:r>
          </a:p>
          <a:p>
            <a:pPr>
              <a:buFont typeface="Wingdings" panose="05000000000000000000" pitchFamily="2" charset="2"/>
              <a:buChar char="ü"/>
            </a:pPr>
            <a:r>
              <a:rPr lang="en-US" sz="1800" dirty="0"/>
              <a:t>Patient records</a:t>
            </a:r>
          </a:p>
          <a:p>
            <a:pPr>
              <a:buFont typeface="Wingdings" panose="05000000000000000000" pitchFamily="2" charset="2"/>
              <a:buChar char="ü"/>
            </a:pPr>
            <a:r>
              <a:rPr lang="en-US" sz="1800" dirty="0"/>
              <a:t>Telephone messages</a:t>
            </a:r>
          </a:p>
          <a:p>
            <a:pPr>
              <a:buFont typeface="Wingdings" panose="05000000000000000000" pitchFamily="2" charset="2"/>
              <a:buChar char="ü"/>
            </a:pPr>
            <a:r>
              <a:rPr lang="en-US" sz="1800" dirty="0"/>
              <a:t>Emails</a:t>
            </a:r>
          </a:p>
          <a:p>
            <a:pPr marL="0" indent="0">
              <a:buNone/>
            </a:pPr>
            <a:endParaRPr lang="en-US" sz="1800" dirty="0"/>
          </a:p>
        </p:txBody>
      </p:sp>
      <p:sp>
        <p:nvSpPr>
          <p:cNvPr id="21508" name="Slide Number Placeholder 3">
            <a:extLst>
              <a:ext uri="{FF2B5EF4-FFF2-40B4-BE49-F238E27FC236}">
                <a16:creationId xmlns:a16="http://schemas.microsoft.com/office/drawing/2014/main" id="{E60D8997-CE3D-08F4-26CB-64CD5FD9BE74}"/>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85</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DAAD7C7C-187E-7712-DC82-36EB372956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64CC32E-A1C3-6350-8BEE-EF88F9EA3B91}"/>
              </a:ext>
            </a:extLst>
          </p:cNvPr>
          <p:cNvPicPr>
            <a:picLocks noChangeAspect="1"/>
          </p:cNvPicPr>
          <p:nvPr/>
        </p:nvPicPr>
        <p:blipFill>
          <a:blip r:embed="rId6"/>
          <a:stretch>
            <a:fillRect/>
          </a:stretch>
        </p:blipFill>
        <p:spPr>
          <a:xfrm>
            <a:off x="6981664" y="4122478"/>
            <a:ext cx="3956050" cy="1695450"/>
          </a:xfrm>
          <a:prstGeom prst="rect">
            <a:avLst/>
          </a:prstGeom>
        </p:spPr>
      </p:pic>
      <p:pic>
        <p:nvPicPr>
          <p:cNvPr id="5" name="Picture 4">
            <a:extLst>
              <a:ext uri="{FF2B5EF4-FFF2-40B4-BE49-F238E27FC236}">
                <a16:creationId xmlns:a16="http://schemas.microsoft.com/office/drawing/2014/main" id="{F7562BEF-EF70-F939-0006-9B3C73F88F3E}"/>
              </a:ext>
            </a:extLst>
          </p:cNvPr>
          <p:cNvPicPr>
            <a:picLocks noChangeAspect="1"/>
          </p:cNvPicPr>
          <p:nvPr/>
        </p:nvPicPr>
        <p:blipFill>
          <a:blip r:embed="rId7"/>
          <a:stretch>
            <a:fillRect/>
          </a:stretch>
        </p:blipFill>
        <p:spPr>
          <a:xfrm>
            <a:off x="3640294" y="4122478"/>
            <a:ext cx="2705100" cy="1695450"/>
          </a:xfrm>
          <a:prstGeom prst="rect">
            <a:avLst/>
          </a:prstGeom>
        </p:spPr>
      </p:pic>
    </p:spTree>
    <p:custDataLst>
      <p:tags r:id="rId1"/>
    </p:custDataLst>
    <p:extLst>
      <p:ext uri="{BB962C8B-B14F-4D97-AF65-F5344CB8AC3E}">
        <p14:creationId xmlns:p14="http://schemas.microsoft.com/office/powerpoint/2010/main" val="260081803"/>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BCAD-8A79-C823-8748-D6C0AE3BAAEE}"/>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FA57DACA-D7EB-8B04-C034-D685D034428D}"/>
              </a:ext>
            </a:extLst>
          </p:cNvPr>
          <p:cNvSpPr>
            <a:spLocks noGrp="1"/>
          </p:cNvSpPr>
          <p:nvPr>
            <p:ph type="title"/>
          </p:nvPr>
        </p:nvSpPr>
        <p:spPr>
          <a:xfrm>
            <a:off x="0" y="503238"/>
            <a:ext cx="12192001" cy="868362"/>
          </a:xfrm>
        </p:spPr>
        <p:txBody>
          <a:bodyPr/>
          <a:lstStyle/>
          <a:p>
            <a:pPr eaLnBrk="1" hangingPunct="1"/>
            <a:r>
              <a:rPr lang="en-US" altLang="en-US" dirty="0"/>
              <a:t>Use appropriate medical terminology in written and </a:t>
            </a:r>
            <a:br>
              <a:rPr lang="en-US" altLang="en-US" dirty="0"/>
            </a:br>
            <a:r>
              <a:rPr lang="en-US" altLang="en-US" dirty="0"/>
              <a:t>oral communication</a:t>
            </a:r>
          </a:p>
        </p:txBody>
      </p:sp>
      <p:sp>
        <p:nvSpPr>
          <p:cNvPr id="3" name="Content Placeholder 2">
            <a:extLst>
              <a:ext uri="{FF2B5EF4-FFF2-40B4-BE49-F238E27FC236}">
                <a16:creationId xmlns:a16="http://schemas.microsoft.com/office/drawing/2014/main" id="{CD29D96D-8338-31C7-AAA1-2BEE567DAD80}"/>
              </a:ext>
            </a:extLst>
          </p:cNvPr>
          <p:cNvSpPr>
            <a:spLocks noGrp="1"/>
          </p:cNvSpPr>
          <p:nvPr>
            <p:ph idx="1"/>
          </p:nvPr>
        </p:nvSpPr>
        <p:spPr>
          <a:xfrm>
            <a:off x="0" y="1555748"/>
            <a:ext cx="12191999" cy="5302251"/>
          </a:xfrm>
        </p:spPr>
        <p:txBody>
          <a:bodyPr/>
          <a:lstStyle/>
          <a:p>
            <a:pPr marL="0" indent="0" algn="ctr">
              <a:buNone/>
            </a:pPr>
            <a:r>
              <a:rPr lang="en-US" sz="1800" dirty="0">
                <a:solidFill>
                  <a:schemeClr val="tx2"/>
                </a:solidFill>
              </a:rPr>
              <a:t>Accuracy and checking information and terminology</a:t>
            </a:r>
          </a:p>
          <a:p>
            <a:pPr marL="0" indent="0">
              <a:buNone/>
            </a:pPr>
            <a:r>
              <a:rPr lang="en-US" sz="1800" dirty="0"/>
              <a:t>General tips and ideas to help you when using medical terminology in written communications:</a:t>
            </a:r>
          </a:p>
          <a:p>
            <a:pPr>
              <a:buFont typeface="Wingdings" panose="05000000000000000000" pitchFamily="2" charset="2"/>
              <a:buChar char="ü"/>
            </a:pPr>
            <a:r>
              <a:rPr lang="en-US" sz="1800" dirty="0"/>
              <a:t>Read through carefully and check all information is correct </a:t>
            </a:r>
          </a:p>
          <a:p>
            <a:pPr>
              <a:buFont typeface="Wingdings" panose="05000000000000000000" pitchFamily="2" charset="2"/>
              <a:buChar char="ü"/>
            </a:pPr>
            <a:r>
              <a:rPr lang="en-US" sz="1800" dirty="0"/>
              <a:t>Ask supervisor or experienced staff member when unsure </a:t>
            </a:r>
          </a:p>
          <a:p>
            <a:pPr>
              <a:buFont typeface="Wingdings" panose="05000000000000000000" pitchFamily="2" charset="2"/>
              <a:buChar char="ü"/>
            </a:pPr>
            <a:r>
              <a:rPr lang="en-US" sz="1800" dirty="0"/>
              <a:t>In your own time practice common medical terms abbreviations so that you can interpret documentation efficiently and easily</a:t>
            </a:r>
          </a:p>
          <a:p>
            <a:pPr>
              <a:buFont typeface="Wingdings" panose="05000000000000000000" pitchFamily="2" charset="2"/>
              <a:buChar char="ü"/>
            </a:pPr>
            <a:r>
              <a:rPr lang="en-US" sz="1800" dirty="0"/>
              <a:t>Take your time and think about what you need to say. If you rush you might miss something that could have negative consequences.</a:t>
            </a:r>
          </a:p>
          <a:p>
            <a:pPr>
              <a:buFont typeface="Wingdings" panose="05000000000000000000" pitchFamily="2" charset="2"/>
              <a:buChar char="ü"/>
            </a:pPr>
            <a:endParaRPr lang="en-US" sz="1800" dirty="0"/>
          </a:p>
          <a:p>
            <a:pPr marL="0" indent="0">
              <a:buNone/>
            </a:pPr>
            <a:r>
              <a:rPr lang="en-US" sz="1800" dirty="0">
                <a:solidFill>
                  <a:schemeClr val="tx2"/>
                </a:solidFill>
              </a:rPr>
              <a:t>Verification of written communication</a:t>
            </a:r>
          </a:p>
          <a:p>
            <a:pPr marL="0" indent="0">
              <a:buNone/>
            </a:pPr>
            <a:r>
              <a:rPr lang="en-US" sz="1800" dirty="0"/>
              <a:t>If you are unsure, or simply want to double check terminology you have used in a written communication you will need to check with a designated person. </a:t>
            </a:r>
          </a:p>
          <a:p>
            <a:pPr marL="0" indent="0">
              <a:buNone/>
            </a:pPr>
            <a:r>
              <a:rPr lang="en-US" sz="1800" dirty="0"/>
              <a:t>Designated persons may include:</a:t>
            </a:r>
          </a:p>
          <a:p>
            <a:pPr>
              <a:buFont typeface="Wingdings" panose="05000000000000000000" pitchFamily="2" charset="2"/>
              <a:buChar char="ü"/>
            </a:pPr>
            <a:r>
              <a:rPr lang="en-US" sz="1800" dirty="0"/>
              <a:t>Supervisor (e.g. doctor, nurse, physiotherapist)</a:t>
            </a:r>
          </a:p>
          <a:p>
            <a:pPr>
              <a:buFont typeface="Wingdings" panose="05000000000000000000" pitchFamily="2" charset="2"/>
              <a:buChar char="ü"/>
            </a:pPr>
            <a:r>
              <a:rPr lang="en-US" sz="1800" dirty="0"/>
              <a:t>Experienced staff member </a:t>
            </a:r>
          </a:p>
          <a:p>
            <a:pPr>
              <a:buFont typeface="Wingdings" panose="05000000000000000000" pitchFamily="2" charset="2"/>
              <a:buChar char="ü"/>
            </a:pPr>
            <a:r>
              <a:rPr lang="en-US" sz="1800" dirty="0"/>
              <a:t>Practice manager</a:t>
            </a:r>
          </a:p>
        </p:txBody>
      </p:sp>
      <p:sp>
        <p:nvSpPr>
          <p:cNvPr id="21508" name="Slide Number Placeholder 3">
            <a:extLst>
              <a:ext uri="{FF2B5EF4-FFF2-40B4-BE49-F238E27FC236}">
                <a16:creationId xmlns:a16="http://schemas.microsoft.com/office/drawing/2014/main" id="{7816AB25-FF6E-A927-0F90-4823715D1294}"/>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86</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2BE5EFA3-6356-14C7-B49A-0FDE36B167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0D3697-DC87-44E8-2C24-0D25E74A72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64930" y="5482501"/>
            <a:ext cx="3548180" cy="1286367"/>
          </a:xfrm>
          <a:prstGeom prst="rect">
            <a:avLst/>
          </a:prstGeom>
        </p:spPr>
      </p:pic>
    </p:spTree>
    <p:custDataLst>
      <p:tags r:id="rId1"/>
    </p:custDataLst>
    <p:extLst>
      <p:ext uri="{BB962C8B-B14F-4D97-AF65-F5344CB8AC3E}">
        <p14:creationId xmlns:p14="http://schemas.microsoft.com/office/powerpoint/2010/main" val="1642849859"/>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C11A-14A6-271B-8660-6E2FE9522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D6DB1-F689-9264-F19A-E60E0967C8B2}"/>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221EC12D-4F0D-0413-3080-928E7C76EF90}"/>
              </a:ext>
            </a:extLst>
          </p:cNvPr>
          <p:cNvSpPr>
            <a:spLocks noGrp="1"/>
          </p:cNvSpPr>
          <p:nvPr>
            <p:ph type="sldNum" sz="quarter" idx="11"/>
          </p:nvPr>
        </p:nvSpPr>
        <p:spPr/>
        <p:txBody>
          <a:bodyPr/>
          <a:lstStyle/>
          <a:p>
            <a:fld id="{6042E525-4E91-402C-A9DB-DB6453E766D2}" type="slidenum">
              <a:rPr lang="en-US" altLang="en-US" smtClean="0"/>
              <a:pPr/>
              <a:t>87</a:t>
            </a:fld>
            <a:endParaRPr lang="en-US" altLang="en-US"/>
          </a:p>
        </p:txBody>
      </p:sp>
      <p:pic>
        <p:nvPicPr>
          <p:cNvPr id="5" name="Picture 2" descr="Activities - Keep Active">
            <a:extLst>
              <a:ext uri="{FF2B5EF4-FFF2-40B4-BE49-F238E27FC236}">
                <a16:creationId xmlns:a16="http://schemas.microsoft.com/office/drawing/2014/main" id="{6D2FF03B-F69E-F039-1675-5E5E685C32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66650D-80E0-3047-FCCE-93D7402445EF}"/>
              </a:ext>
            </a:extLst>
          </p:cNvPr>
          <p:cNvPicPr>
            <a:picLocks noChangeAspect="1"/>
          </p:cNvPicPr>
          <p:nvPr/>
        </p:nvPicPr>
        <p:blipFill>
          <a:blip r:embed="rId4"/>
          <a:stretch>
            <a:fillRect/>
          </a:stretch>
        </p:blipFill>
        <p:spPr>
          <a:xfrm>
            <a:off x="4690699" y="1555748"/>
            <a:ext cx="6973497" cy="5247384"/>
          </a:xfrm>
          <a:prstGeom prst="rect">
            <a:avLst/>
          </a:prstGeom>
        </p:spPr>
      </p:pic>
      <p:sp>
        <p:nvSpPr>
          <p:cNvPr id="7" name="Content Placeholder 2">
            <a:extLst>
              <a:ext uri="{FF2B5EF4-FFF2-40B4-BE49-F238E27FC236}">
                <a16:creationId xmlns:a16="http://schemas.microsoft.com/office/drawing/2014/main" id="{91E94636-8C64-2BC8-7788-CE01E997195C}"/>
              </a:ext>
            </a:extLst>
          </p:cNvPr>
          <p:cNvSpPr txBox="1">
            <a:spLocks/>
          </p:cNvSpPr>
          <p:nvPr/>
        </p:nvSpPr>
        <p:spPr>
          <a:xfrm>
            <a:off x="1" y="1555748"/>
            <a:ext cx="4805216" cy="530225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solidFill>
                  <a:srgbClr val="0070C0"/>
                </a:solidFill>
              </a:rPr>
              <a:t>Your task is to read the following written communications you would find when working in the health services industry and correctly identify and decipher the medical terms within each communication. You may need to conduct some research to help you with this task.</a:t>
            </a:r>
          </a:p>
          <a:p>
            <a:pPr marL="0" indent="0">
              <a:buFontTx/>
              <a:buNone/>
            </a:pPr>
            <a:r>
              <a:rPr lang="en-US" sz="1800" kern="0" dirty="0">
                <a:solidFill>
                  <a:schemeClr val="tx2"/>
                </a:solidFill>
              </a:rPr>
              <a:t>a) Medical prescription: You will need to identify and decipher a minimum of four terms and/or abbreviations. </a:t>
            </a:r>
            <a:endParaRPr lang="en-US" sz="1800" kern="0" dirty="0"/>
          </a:p>
        </p:txBody>
      </p:sp>
      <p:pic>
        <p:nvPicPr>
          <p:cNvPr id="8" name="Picture 2" descr="return&quot; Icon - Download for free – Iconduck">
            <a:hlinkClick r:id="rId5" action="ppaction://hlinksldjump"/>
            <a:extLst>
              <a:ext uri="{FF2B5EF4-FFF2-40B4-BE49-F238E27FC236}">
                <a16:creationId xmlns:a16="http://schemas.microsoft.com/office/drawing/2014/main" id="{84FE10C6-3B23-1398-DE39-37E06748AD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89113" y="6362046"/>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35259"/>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BC74-8122-8D00-CC68-3E3163C54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0BA97-B0D0-C24B-7488-679FB4BE84F7}"/>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EA2551FC-1E77-0024-489D-2BE2234F0ECA}"/>
              </a:ext>
            </a:extLst>
          </p:cNvPr>
          <p:cNvSpPr>
            <a:spLocks noGrp="1"/>
          </p:cNvSpPr>
          <p:nvPr>
            <p:ph type="sldNum" sz="quarter" idx="11"/>
          </p:nvPr>
        </p:nvSpPr>
        <p:spPr/>
        <p:txBody>
          <a:bodyPr/>
          <a:lstStyle/>
          <a:p>
            <a:fld id="{6042E525-4E91-402C-A9DB-DB6453E766D2}" type="slidenum">
              <a:rPr lang="en-US" altLang="en-US" smtClean="0"/>
              <a:pPr/>
              <a:t>88</a:t>
            </a:fld>
            <a:endParaRPr lang="en-US" altLang="en-US"/>
          </a:p>
        </p:txBody>
      </p:sp>
      <p:pic>
        <p:nvPicPr>
          <p:cNvPr id="5" name="Picture 2" descr="Activities - Keep Active">
            <a:extLst>
              <a:ext uri="{FF2B5EF4-FFF2-40B4-BE49-F238E27FC236}">
                <a16:creationId xmlns:a16="http://schemas.microsoft.com/office/drawing/2014/main" id="{BD9CBFA3-9016-7B93-F242-1BC750DA64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D56D73-82C6-E87C-55D2-C515335DC443}"/>
              </a:ext>
            </a:extLst>
          </p:cNvPr>
          <p:cNvPicPr>
            <a:picLocks noChangeAspect="1"/>
          </p:cNvPicPr>
          <p:nvPr/>
        </p:nvPicPr>
        <p:blipFill>
          <a:blip r:embed="rId4"/>
          <a:stretch>
            <a:fillRect/>
          </a:stretch>
        </p:blipFill>
        <p:spPr>
          <a:xfrm>
            <a:off x="4467903" y="1770755"/>
            <a:ext cx="6964680" cy="5087245"/>
          </a:xfrm>
          <a:prstGeom prst="rect">
            <a:avLst/>
          </a:prstGeom>
        </p:spPr>
      </p:pic>
      <p:pic>
        <p:nvPicPr>
          <p:cNvPr id="7" name="Picture 2" descr="return&quot; Icon - Download for free – Iconduck">
            <a:hlinkClick r:id="rId5" action="ppaction://hlinksldjump"/>
            <a:extLst>
              <a:ext uri="{FF2B5EF4-FFF2-40B4-BE49-F238E27FC236}">
                <a16:creationId xmlns:a16="http://schemas.microsoft.com/office/drawing/2014/main" id="{E23328AD-A4B9-7CBE-4F75-388A31D375B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ADC012-5D3F-8E78-B2C6-16C716961457}"/>
              </a:ext>
            </a:extLst>
          </p:cNvPr>
          <p:cNvPicPr>
            <a:picLocks noChangeAspect="1"/>
          </p:cNvPicPr>
          <p:nvPr/>
        </p:nvPicPr>
        <p:blipFill>
          <a:blip r:embed="rId7"/>
          <a:stretch>
            <a:fillRect/>
          </a:stretch>
        </p:blipFill>
        <p:spPr>
          <a:xfrm>
            <a:off x="540185" y="1846961"/>
            <a:ext cx="3686689" cy="4496427"/>
          </a:xfrm>
          <a:prstGeom prst="rect">
            <a:avLst/>
          </a:prstGeom>
        </p:spPr>
      </p:pic>
      <p:pic>
        <p:nvPicPr>
          <p:cNvPr id="10" name="Picture 9">
            <a:extLst>
              <a:ext uri="{FF2B5EF4-FFF2-40B4-BE49-F238E27FC236}">
                <a16:creationId xmlns:a16="http://schemas.microsoft.com/office/drawing/2014/main" id="{2F627BB8-E5C9-6FB1-AC91-5D2C1D856335}"/>
              </a:ext>
            </a:extLst>
          </p:cNvPr>
          <p:cNvPicPr>
            <a:picLocks noChangeAspect="1"/>
          </p:cNvPicPr>
          <p:nvPr/>
        </p:nvPicPr>
        <p:blipFill>
          <a:blip r:embed="rId8"/>
          <a:stretch>
            <a:fillRect/>
          </a:stretch>
        </p:blipFill>
        <p:spPr>
          <a:xfrm>
            <a:off x="202630" y="1770755"/>
            <a:ext cx="4265273" cy="4584008"/>
          </a:xfrm>
          <a:prstGeom prst="rect">
            <a:avLst/>
          </a:prstGeom>
        </p:spPr>
      </p:pic>
    </p:spTree>
    <p:extLst>
      <p:ext uri="{BB962C8B-B14F-4D97-AF65-F5344CB8AC3E}">
        <p14:creationId xmlns:p14="http://schemas.microsoft.com/office/powerpoint/2010/main" val="3294605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30E2-723B-C654-7AF1-349A59193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7A3B4-F216-0D3E-DAB7-8BC83ECA7661}"/>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60A70D45-81F1-31F5-62F8-F6A1A5C6CD4F}"/>
              </a:ext>
            </a:extLst>
          </p:cNvPr>
          <p:cNvSpPr>
            <a:spLocks noGrp="1"/>
          </p:cNvSpPr>
          <p:nvPr>
            <p:ph type="sldNum" sz="quarter" idx="11"/>
          </p:nvPr>
        </p:nvSpPr>
        <p:spPr/>
        <p:txBody>
          <a:bodyPr/>
          <a:lstStyle/>
          <a:p>
            <a:fld id="{6042E525-4E91-402C-A9DB-DB6453E766D2}" type="slidenum">
              <a:rPr lang="en-US" altLang="en-US" smtClean="0"/>
              <a:pPr/>
              <a:t>89</a:t>
            </a:fld>
            <a:endParaRPr lang="en-US" altLang="en-US"/>
          </a:p>
        </p:txBody>
      </p:sp>
      <p:pic>
        <p:nvPicPr>
          <p:cNvPr id="5" name="Picture 2" descr="Activities - Keep Active">
            <a:extLst>
              <a:ext uri="{FF2B5EF4-FFF2-40B4-BE49-F238E27FC236}">
                <a16:creationId xmlns:a16="http://schemas.microsoft.com/office/drawing/2014/main" id="{746D2AA5-6497-9062-A869-FCE8876B48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5657A84-297F-0C2E-4D25-B95D039FD6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8912" y="1547725"/>
            <a:ext cx="9511778" cy="5137237"/>
          </a:xfrm>
          <a:prstGeom prst="rect">
            <a:avLst/>
          </a:prstGeom>
        </p:spPr>
      </p:pic>
      <p:sp>
        <p:nvSpPr>
          <p:cNvPr id="9" name="Content Placeholder 2">
            <a:extLst>
              <a:ext uri="{FF2B5EF4-FFF2-40B4-BE49-F238E27FC236}">
                <a16:creationId xmlns:a16="http://schemas.microsoft.com/office/drawing/2014/main" id="{BF19319B-55B1-8B8E-3250-B0888B8FBD05}"/>
              </a:ext>
            </a:extLst>
          </p:cNvPr>
          <p:cNvSpPr txBox="1">
            <a:spLocks/>
          </p:cNvSpPr>
          <p:nvPr/>
        </p:nvSpPr>
        <p:spPr>
          <a:xfrm>
            <a:off x="2" y="1555748"/>
            <a:ext cx="2323760" cy="530225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solidFill>
                  <a:schemeClr val="tx2"/>
                </a:solidFill>
              </a:rPr>
              <a:t>b) Patient evaluation sheet: You will need to identify and decipher a minimum of ten terms </a:t>
            </a:r>
          </a:p>
          <a:p>
            <a:pPr marL="0" indent="0">
              <a:buFontTx/>
              <a:buNone/>
            </a:pPr>
            <a:r>
              <a:rPr lang="en-US" sz="1800" kern="0" dirty="0">
                <a:solidFill>
                  <a:schemeClr val="tx2"/>
                </a:solidFill>
              </a:rPr>
              <a:t>and/or abbreviations.</a:t>
            </a:r>
          </a:p>
        </p:txBody>
      </p:sp>
      <p:pic>
        <p:nvPicPr>
          <p:cNvPr id="10" name="Picture 2" descr="return&quot; Icon - Download for free – Iconduck">
            <a:hlinkClick r:id="rId5" action="ppaction://hlinksldjump"/>
            <a:extLst>
              <a:ext uri="{FF2B5EF4-FFF2-40B4-BE49-F238E27FC236}">
                <a16:creationId xmlns:a16="http://schemas.microsoft.com/office/drawing/2014/main" id="{958B9957-EF94-1C51-55BF-71EAF4D2DEA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910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E923-181F-3044-D569-4DFABE7B781F}"/>
              </a:ext>
            </a:extLst>
          </p:cNvPr>
          <p:cNvSpPr>
            <a:spLocks noGrp="1"/>
          </p:cNvSpPr>
          <p:nvPr>
            <p:ph type="title"/>
          </p:nvPr>
        </p:nvSpPr>
        <p:spPr/>
        <p:txBody>
          <a:bodyPr/>
          <a:lstStyle/>
          <a:p>
            <a:r>
              <a:rPr lang="en-US" dirty="0"/>
              <a:t>Word roots of the body</a:t>
            </a:r>
            <a:endParaRPr lang="en-AU" dirty="0"/>
          </a:p>
        </p:txBody>
      </p:sp>
      <p:sp>
        <p:nvSpPr>
          <p:cNvPr id="3" name="Content Placeholder 2">
            <a:extLst>
              <a:ext uri="{FF2B5EF4-FFF2-40B4-BE49-F238E27FC236}">
                <a16:creationId xmlns:a16="http://schemas.microsoft.com/office/drawing/2014/main" id="{59916B77-76CF-1BBA-F7F2-39B43BBACCF9}"/>
              </a:ext>
            </a:extLst>
          </p:cNvPr>
          <p:cNvSpPr>
            <a:spLocks noGrp="1"/>
          </p:cNvSpPr>
          <p:nvPr>
            <p:ph idx="1"/>
          </p:nvPr>
        </p:nvSpPr>
        <p:spPr>
          <a:xfrm>
            <a:off x="0" y="1510019"/>
            <a:ext cx="12192000" cy="4492625"/>
          </a:xfrm>
        </p:spPr>
        <p:txBody>
          <a:bodyPr/>
          <a:lstStyle/>
          <a:p>
            <a:r>
              <a:rPr lang="en-US" sz="2400" dirty="0"/>
              <a:t>They divide into two categories: </a:t>
            </a:r>
            <a:r>
              <a:rPr lang="en-US" sz="2400" b="1" dirty="0"/>
              <a:t>exterior root words</a:t>
            </a:r>
            <a:r>
              <a:rPr lang="en-US" sz="2400" dirty="0"/>
              <a:t>, which describe the exterior (outside) of the body, and </a:t>
            </a:r>
            <a:r>
              <a:rPr lang="en-US" sz="2400" b="1" dirty="0"/>
              <a:t>interior root words</a:t>
            </a:r>
            <a:r>
              <a:rPr lang="en-US" sz="2400" dirty="0"/>
              <a:t>, which relates to the inside.</a:t>
            </a:r>
          </a:p>
          <a:p>
            <a:endParaRPr lang="en-AU" sz="2400" dirty="0"/>
          </a:p>
        </p:txBody>
      </p:sp>
      <p:sp>
        <p:nvSpPr>
          <p:cNvPr id="4" name="Slide Number Placeholder 3">
            <a:extLst>
              <a:ext uri="{FF2B5EF4-FFF2-40B4-BE49-F238E27FC236}">
                <a16:creationId xmlns:a16="http://schemas.microsoft.com/office/drawing/2014/main" id="{5977E3DD-12EB-18C8-70CD-8CB089BB19A0}"/>
              </a:ext>
            </a:extLst>
          </p:cNvPr>
          <p:cNvSpPr>
            <a:spLocks noGrp="1"/>
          </p:cNvSpPr>
          <p:nvPr>
            <p:ph type="sldNum" sz="quarter" idx="10"/>
          </p:nvPr>
        </p:nvSpPr>
        <p:spPr/>
        <p:txBody>
          <a:bodyPr/>
          <a:lstStyle/>
          <a:p>
            <a:fld id="{64EB2DB3-A5DC-4BC2-A05A-23509E293FB0}" type="slidenum">
              <a:rPr lang="en-US" altLang="en-US" smtClean="0"/>
              <a:pPr/>
              <a:t>9</a:t>
            </a:fld>
            <a:endParaRPr lang="en-US" altLang="en-US"/>
          </a:p>
        </p:txBody>
      </p:sp>
      <p:pic>
        <p:nvPicPr>
          <p:cNvPr id="6" name="Picture 5">
            <a:extLst>
              <a:ext uri="{FF2B5EF4-FFF2-40B4-BE49-F238E27FC236}">
                <a16:creationId xmlns:a16="http://schemas.microsoft.com/office/drawing/2014/main" id="{5C9E0CE2-5E29-7B0B-A51E-A10ABCFF35D7}"/>
              </a:ext>
            </a:extLst>
          </p:cNvPr>
          <p:cNvPicPr>
            <a:picLocks noChangeAspect="1"/>
          </p:cNvPicPr>
          <p:nvPr/>
        </p:nvPicPr>
        <p:blipFill>
          <a:blip r:embed="rId2"/>
          <a:stretch>
            <a:fillRect/>
          </a:stretch>
        </p:blipFill>
        <p:spPr>
          <a:xfrm>
            <a:off x="1170912" y="2320311"/>
            <a:ext cx="8002117" cy="4401164"/>
          </a:xfrm>
          <a:prstGeom prst="rect">
            <a:avLst/>
          </a:prstGeom>
        </p:spPr>
      </p:pic>
      <p:sp>
        <p:nvSpPr>
          <p:cNvPr id="8" name="TextBox 7">
            <a:extLst>
              <a:ext uri="{FF2B5EF4-FFF2-40B4-BE49-F238E27FC236}">
                <a16:creationId xmlns:a16="http://schemas.microsoft.com/office/drawing/2014/main" id="{A6D55F21-D362-BBFC-1CF5-DBEFF357FF75}"/>
              </a:ext>
            </a:extLst>
          </p:cNvPr>
          <p:cNvSpPr txBox="1"/>
          <p:nvPr/>
        </p:nvSpPr>
        <p:spPr>
          <a:xfrm>
            <a:off x="9338128" y="4151561"/>
            <a:ext cx="2354943" cy="369332"/>
          </a:xfrm>
          <a:prstGeom prst="rect">
            <a:avLst/>
          </a:prstGeom>
          <a:noFill/>
        </p:spPr>
        <p:txBody>
          <a:bodyPr wrap="square">
            <a:spAutoFit/>
          </a:bodyPr>
          <a:lstStyle/>
          <a:p>
            <a:r>
              <a:rPr lang="en-AU" b="1" dirty="0">
                <a:solidFill>
                  <a:schemeClr val="tx2"/>
                </a:solidFill>
              </a:rPr>
              <a:t>Exterior word roots</a:t>
            </a:r>
          </a:p>
        </p:txBody>
      </p:sp>
      <p:pic>
        <p:nvPicPr>
          <p:cNvPr id="10" name="Picture 2" descr="Return Church">
            <a:hlinkClick r:id="rId3" action="ppaction://hlinksldjump"/>
            <a:extLst>
              <a:ext uri="{FF2B5EF4-FFF2-40B4-BE49-F238E27FC236}">
                <a16:creationId xmlns:a16="http://schemas.microsoft.com/office/drawing/2014/main" id="{BD9DBCFD-FF75-2283-00EA-AF31525B80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8325"/>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8F66-84C7-EC68-F52E-99998B96C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DD229-0F26-5970-6740-FC09318E3D04}"/>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0DE09F66-6F6F-5AEA-FE37-DBC540197A29}"/>
              </a:ext>
            </a:extLst>
          </p:cNvPr>
          <p:cNvSpPr>
            <a:spLocks noGrp="1"/>
          </p:cNvSpPr>
          <p:nvPr>
            <p:ph type="sldNum" sz="quarter" idx="11"/>
          </p:nvPr>
        </p:nvSpPr>
        <p:spPr/>
        <p:txBody>
          <a:bodyPr/>
          <a:lstStyle/>
          <a:p>
            <a:fld id="{6042E525-4E91-402C-A9DB-DB6453E766D2}" type="slidenum">
              <a:rPr lang="en-US" altLang="en-US" smtClean="0"/>
              <a:pPr/>
              <a:t>90</a:t>
            </a:fld>
            <a:endParaRPr lang="en-US" altLang="en-US"/>
          </a:p>
        </p:txBody>
      </p:sp>
      <p:pic>
        <p:nvPicPr>
          <p:cNvPr id="5" name="Picture 2" descr="Activities - Keep Active">
            <a:extLst>
              <a:ext uri="{FF2B5EF4-FFF2-40B4-BE49-F238E27FC236}">
                <a16:creationId xmlns:a16="http://schemas.microsoft.com/office/drawing/2014/main" id="{FAB8FEA8-ED37-A8AE-8121-144E51B1CF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F2C17D-88C5-F5DD-2E07-703A6F23FB66}"/>
              </a:ext>
            </a:extLst>
          </p:cNvPr>
          <p:cNvPicPr>
            <a:picLocks noChangeAspect="1"/>
          </p:cNvPicPr>
          <p:nvPr/>
        </p:nvPicPr>
        <p:blipFill>
          <a:blip r:embed="rId4"/>
          <a:stretch>
            <a:fillRect/>
          </a:stretch>
        </p:blipFill>
        <p:spPr>
          <a:xfrm>
            <a:off x="4256891" y="1554705"/>
            <a:ext cx="7376309" cy="5303295"/>
          </a:xfrm>
          <a:prstGeom prst="rect">
            <a:avLst/>
          </a:prstGeom>
        </p:spPr>
      </p:pic>
      <p:pic>
        <p:nvPicPr>
          <p:cNvPr id="8" name="Picture 2" descr="return&quot; Icon - Download for free – Iconduck">
            <a:hlinkClick r:id="rId5" action="ppaction://hlinksldjump"/>
            <a:extLst>
              <a:ext uri="{FF2B5EF4-FFF2-40B4-BE49-F238E27FC236}">
                <a16:creationId xmlns:a16="http://schemas.microsoft.com/office/drawing/2014/main" id="{0CB54B4F-5111-5BB2-DFED-1CA16C890F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20EBF52-2027-C277-91AE-2F8816F1442D}"/>
              </a:ext>
            </a:extLst>
          </p:cNvPr>
          <p:cNvPicPr>
            <a:picLocks noChangeAspect="1"/>
          </p:cNvPicPr>
          <p:nvPr/>
        </p:nvPicPr>
        <p:blipFill>
          <a:blip r:embed="rId7"/>
          <a:stretch>
            <a:fillRect/>
          </a:stretch>
        </p:blipFill>
        <p:spPr>
          <a:xfrm>
            <a:off x="46589" y="2677376"/>
            <a:ext cx="4229690" cy="3057952"/>
          </a:xfrm>
          <a:prstGeom prst="rect">
            <a:avLst/>
          </a:prstGeom>
        </p:spPr>
      </p:pic>
      <p:pic>
        <p:nvPicPr>
          <p:cNvPr id="9" name="Picture 8">
            <a:extLst>
              <a:ext uri="{FF2B5EF4-FFF2-40B4-BE49-F238E27FC236}">
                <a16:creationId xmlns:a16="http://schemas.microsoft.com/office/drawing/2014/main" id="{63029AC4-E404-5744-8C5B-92916A0193E1}"/>
              </a:ext>
            </a:extLst>
          </p:cNvPr>
          <p:cNvPicPr>
            <a:picLocks noChangeAspect="1"/>
          </p:cNvPicPr>
          <p:nvPr/>
        </p:nvPicPr>
        <p:blipFill>
          <a:blip r:embed="rId8"/>
          <a:stretch>
            <a:fillRect/>
          </a:stretch>
        </p:blipFill>
        <p:spPr>
          <a:xfrm>
            <a:off x="28797" y="1927917"/>
            <a:ext cx="4265273" cy="4584008"/>
          </a:xfrm>
          <a:prstGeom prst="rect">
            <a:avLst/>
          </a:prstGeom>
        </p:spPr>
      </p:pic>
    </p:spTree>
    <p:extLst>
      <p:ext uri="{BB962C8B-B14F-4D97-AF65-F5344CB8AC3E}">
        <p14:creationId xmlns:p14="http://schemas.microsoft.com/office/powerpoint/2010/main" val="2069617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BBFD-95D3-6BFE-5666-375B0D50D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FEB6A-D14D-0180-1FB8-0F7F21C79869}"/>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777B0CCA-848F-ECF1-4388-42F351CB2060}"/>
              </a:ext>
            </a:extLst>
          </p:cNvPr>
          <p:cNvSpPr>
            <a:spLocks noGrp="1"/>
          </p:cNvSpPr>
          <p:nvPr>
            <p:ph type="sldNum" sz="quarter" idx="11"/>
          </p:nvPr>
        </p:nvSpPr>
        <p:spPr/>
        <p:txBody>
          <a:bodyPr/>
          <a:lstStyle/>
          <a:p>
            <a:fld id="{6042E525-4E91-402C-A9DB-DB6453E766D2}" type="slidenum">
              <a:rPr lang="en-US" altLang="en-US" smtClean="0"/>
              <a:pPr/>
              <a:t>91</a:t>
            </a:fld>
            <a:endParaRPr lang="en-US" altLang="en-US"/>
          </a:p>
        </p:txBody>
      </p:sp>
      <p:pic>
        <p:nvPicPr>
          <p:cNvPr id="5" name="Picture 2" descr="Activities - Keep Active">
            <a:extLst>
              <a:ext uri="{FF2B5EF4-FFF2-40B4-BE49-F238E27FC236}">
                <a16:creationId xmlns:a16="http://schemas.microsoft.com/office/drawing/2014/main" id="{884B0533-A4DE-B3A5-1A9D-79BEF7807C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3B7D65D-765F-6517-E9C8-E2875A741F96}"/>
              </a:ext>
            </a:extLst>
          </p:cNvPr>
          <p:cNvPicPr>
            <a:picLocks noChangeAspect="1"/>
          </p:cNvPicPr>
          <p:nvPr/>
        </p:nvPicPr>
        <p:blipFill>
          <a:blip r:embed="rId4"/>
          <a:stretch>
            <a:fillRect/>
          </a:stretch>
        </p:blipFill>
        <p:spPr>
          <a:xfrm>
            <a:off x="4297958" y="1510922"/>
            <a:ext cx="7106642" cy="5391902"/>
          </a:xfrm>
          <a:prstGeom prst="rect">
            <a:avLst/>
          </a:prstGeom>
        </p:spPr>
      </p:pic>
      <p:sp>
        <p:nvSpPr>
          <p:cNvPr id="7" name="Content Placeholder 2">
            <a:extLst>
              <a:ext uri="{FF2B5EF4-FFF2-40B4-BE49-F238E27FC236}">
                <a16:creationId xmlns:a16="http://schemas.microsoft.com/office/drawing/2014/main" id="{486AA86B-B09E-80A1-2620-C40E1073982A}"/>
              </a:ext>
            </a:extLst>
          </p:cNvPr>
          <p:cNvSpPr txBox="1">
            <a:spLocks/>
          </p:cNvSpPr>
          <p:nvPr/>
        </p:nvSpPr>
        <p:spPr>
          <a:xfrm>
            <a:off x="1" y="1555748"/>
            <a:ext cx="4526557" cy="530225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800" kern="0" dirty="0">
                <a:solidFill>
                  <a:schemeClr val="tx2"/>
                </a:solidFill>
              </a:rPr>
              <a:t>c) Referral letter: You will need to identify and decipher a minimum of six terms and/or abbreviations.</a:t>
            </a:r>
          </a:p>
        </p:txBody>
      </p:sp>
      <p:pic>
        <p:nvPicPr>
          <p:cNvPr id="8" name="Picture 2" descr="return&quot; Icon - Download for free – Iconduck">
            <a:hlinkClick r:id="rId5" action="ppaction://hlinksldjump"/>
            <a:extLst>
              <a:ext uri="{FF2B5EF4-FFF2-40B4-BE49-F238E27FC236}">
                <a16:creationId xmlns:a16="http://schemas.microsoft.com/office/drawing/2014/main" id="{8D7FD1A3-92B9-6A60-9283-10BB5FDDD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03942"/>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559A-CCB4-76C1-6FA7-93E3A8DA5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4A7F2-EC28-C3E7-F11C-B5BEAAC8DDF3}"/>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E9B1DD6A-A752-0459-EDD7-7C74BC1E76DC}"/>
              </a:ext>
            </a:extLst>
          </p:cNvPr>
          <p:cNvSpPr>
            <a:spLocks noGrp="1"/>
          </p:cNvSpPr>
          <p:nvPr>
            <p:ph type="sldNum" sz="quarter" idx="11"/>
          </p:nvPr>
        </p:nvSpPr>
        <p:spPr/>
        <p:txBody>
          <a:bodyPr/>
          <a:lstStyle/>
          <a:p>
            <a:fld id="{6042E525-4E91-402C-A9DB-DB6453E766D2}" type="slidenum">
              <a:rPr lang="en-US" altLang="en-US" smtClean="0"/>
              <a:pPr/>
              <a:t>92</a:t>
            </a:fld>
            <a:endParaRPr lang="en-US" altLang="en-US"/>
          </a:p>
        </p:txBody>
      </p:sp>
      <p:pic>
        <p:nvPicPr>
          <p:cNvPr id="5" name="Picture 2" descr="Activities - Keep Active">
            <a:extLst>
              <a:ext uri="{FF2B5EF4-FFF2-40B4-BE49-F238E27FC236}">
                <a16:creationId xmlns:a16="http://schemas.microsoft.com/office/drawing/2014/main" id="{15E37EDA-647F-CA42-0653-031E163791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D4B6D5-C8F5-A287-A4B7-447BF60F8D95}"/>
              </a:ext>
            </a:extLst>
          </p:cNvPr>
          <p:cNvPicPr>
            <a:picLocks noChangeAspect="1"/>
          </p:cNvPicPr>
          <p:nvPr/>
        </p:nvPicPr>
        <p:blipFill>
          <a:blip r:embed="rId4"/>
          <a:stretch>
            <a:fillRect/>
          </a:stretch>
        </p:blipFill>
        <p:spPr>
          <a:xfrm>
            <a:off x="821411" y="1731271"/>
            <a:ext cx="10688542" cy="4953691"/>
          </a:xfrm>
          <a:prstGeom prst="rect">
            <a:avLst/>
          </a:prstGeom>
        </p:spPr>
      </p:pic>
      <p:pic>
        <p:nvPicPr>
          <p:cNvPr id="7" name="Picture 2" descr="return&quot; Icon - Download for free – Iconduck">
            <a:hlinkClick r:id="rId5" action="ppaction://hlinksldjump"/>
            <a:extLst>
              <a:ext uri="{FF2B5EF4-FFF2-40B4-BE49-F238E27FC236}">
                <a16:creationId xmlns:a16="http://schemas.microsoft.com/office/drawing/2014/main" id="{AA6FC828-7FD2-57BA-F2C4-CD1B838512F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2C63888-C4F7-0EC3-BFE5-A667DD1165CC}"/>
              </a:ext>
            </a:extLst>
          </p:cNvPr>
          <p:cNvPicPr>
            <a:picLocks noChangeAspect="1"/>
          </p:cNvPicPr>
          <p:nvPr/>
        </p:nvPicPr>
        <p:blipFill>
          <a:blip r:embed="rId7"/>
          <a:stretch>
            <a:fillRect/>
          </a:stretch>
        </p:blipFill>
        <p:spPr>
          <a:xfrm>
            <a:off x="5419096" y="3613503"/>
            <a:ext cx="2514951" cy="2105319"/>
          </a:xfrm>
          <a:prstGeom prst="rect">
            <a:avLst/>
          </a:prstGeom>
        </p:spPr>
      </p:pic>
      <p:pic>
        <p:nvPicPr>
          <p:cNvPr id="10" name="Picture 9">
            <a:extLst>
              <a:ext uri="{FF2B5EF4-FFF2-40B4-BE49-F238E27FC236}">
                <a16:creationId xmlns:a16="http://schemas.microsoft.com/office/drawing/2014/main" id="{67A7A930-E85A-D8AB-1FF6-91021A4734FA}"/>
              </a:ext>
            </a:extLst>
          </p:cNvPr>
          <p:cNvPicPr>
            <a:picLocks noChangeAspect="1"/>
          </p:cNvPicPr>
          <p:nvPr/>
        </p:nvPicPr>
        <p:blipFill>
          <a:blip r:embed="rId8"/>
          <a:stretch>
            <a:fillRect/>
          </a:stretch>
        </p:blipFill>
        <p:spPr>
          <a:xfrm>
            <a:off x="5152570" y="3137046"/>
            <a:ext cx="3048002" cy="3275773"/>
          </a:xfrm>
          <a:prstGeom prst="rect">
            <a:avLst/>
          </a:prstGeom>
        </p:spPr>
      </p:pic>
    </p:spTree>
    <p:extLst>
      <p:ext uri="{BB962C8B-B14F-4D97-AF65-F5344CB8AC3E}">
        <p14:creationId xmlns:p14="http://schemas.microsoft.com/office/powerpoint/2010/main" val="972814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3EB4B-F218-E585-5D7C-6592D8DF2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B05B6-7FF7-5656-52B9-6AF76C16DAC0}"/>
              </a:ext>
            </a:extLst>
          </p:cNvPr>
          <p:cNvSpPr>
            <a:spLocks noGrp="1"/>
          </p:cNvSpPr>
          <p:nvPr>
            <p:ph type="title"/>
          </p:nvPr>
        </p:nvSpPr>
        <p:spPr>
          <a:xfrm>
            <a:off x="821411" y="932199"/>
            <a:ext cx="11176000" cy="443198"/>
          </a:xfrm>
        </p:spPr>
        <p:txBody>
          <a:bodyPr/>
          <a:lstStyle/>
          <a:p>
            <a:r>
              <a:rPr lang="en-AU" dirty="0"/>
              <a:t>11. Written communication</a:t>
            </a:r>
            <a:br>
              <a:rPr lang="en-AU" dirty="0"/>
            </a:br>
            <a:endParaRPr lang="en-AU" dirty="0"/>
          </a:p>
        </p:txBody>
      </p:sp>
      <p:sp>
        <p:nvSpPr>
          <p:cNvPr id="4" name="Slide Number Placeholder 3">
            <a:extLst>
              <a:ext uri="{FF2B5EF4-FFF2-40B4-BE49-F238E27FC236}">
                <a16:creationId xmlns:a16="http://schemas.microsoft.com/office/drawing/2014/main" id="{A878E545-E9E3-03DA-2BD0-23470ABA37F6}"/>
              </a:ext>
            </a:extLst>
          </p:cNvPr>
          <p:cNvSpPr>
            <a:spLocks noGrp="1"/>
          </p:cNvSpPr>
          <p:nvPr>
            <p:ph type="sldNum" sz="quarter" idx="11"/>
          </p:nvPr>
        </p:nvSpPr>
        <p:spPr/>
        <p:txBody>
          <a:bodyPr/>
          <a:lstStyle/>
          <a:p>
            <a:fld id="{6042E525-4E91-402C-A9DB-DB6453E766D2}" type="slidenum">
              <a:rPr lang="en-US" altLang="en-US" smtClean="0"/>
              <a:pPr/>
              <a:t>93</a:t>
            </a:fld>
            <a:endParaRPr lang="en-US" altLang="en-US"/>
          </a:p>
        </p:txBody>
      </p:sp>
      <p:pic>
        <p:nvPicPr>
          <p:cNvPr id="5" name="Picture 2" descr="Activities - Keep Active">
            <a:extLst>
              <a:ext uri="{FF2B5EF4-FFF2-40B4-BE49-F238E27FC236}">
                <a16:creationId xmlns:a16="http://schemas.microsoft.com/office/drawing/2014/main" id="{9930C807-7040-1BDD-4DFF-970366237F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turn&quot; Icon - Download for free – Iconduck">
            <a:hlinkClick r:id="rId4" action="ppaction://hlinksldjump"/>
            <a:extLst>
              <a:ext uri="{FF2B5EF4-FFF2-40B4-BE49-F238E27FC236}">
                <a16:creationId xmlns:a16="http://schemas.microsoft.com/office/drawing/2014/main" id="{6E5BF441-7A85-BDE2-E3FC-F57F7EE069D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73612" y="6354763"/>
            <a:ext cx="354604" cy="322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7F7A6D0-7F30-2CF0-9667-6D9AD38996CB}"/>
              </a:ext>
            </a:extLst>
          </p:cNvPr>
          <p:cNvPicPr>
            <a:picLocks noChangeAspect="1"/>
          </p:cNvPicPr>
          <p:nvPr/>
        </p:nvPicPr>
        <p:blipFill>
          <a:blip r:embed="rId6"/>
          <a:stretch>
            <a:fillRect/>
          </a:stretch>
        </p:blipFill>
        <p:spPr>
          <a:xfrm>
            <a:off x="5419096" y="3613503"/>
            <a:ext cx="2514951" cy="2105319"/>
          </a:xfrm>
          <a:prstGeom prst="rect">
            <a:avLst/>
          </a:prstGeom>
        </p:spPr>
      </p:pic>
      <p:pic>
        <p:nvPicPr>
          <p:cNvPr id="10" name="Picture 9">
            <a:extLst>
              <a:ext uri="{FF2B5EF4-FFF2-40B4-BE49-F238E27FC236}">
                <a16:creationId xmlns:a16="http://schemas.microsoft.com/office/drawing/2014/main" id="{CA0660F2-2B21-E473-4E26-95B4934EEE14}"/>
              </a:ext>
            </a:extLst>
          </p:cNvPr>
          <p:cNvPicPr>
            <a:picLocks noChangeAspect="1"/>
          </p:cNvPicPr>
          <p:nvPr/>
        </p:nvPicPr>
        <p:blipFill>
          <a:blip r:embed="rId7"/>
          <a:stretch>
            <a:fillRect/>
          </a:stretch>
        </p:blipFill>
        <p:spPr>
          <a:xfrm>
            <a:off x="5152570" y="3137046"/>
            <a:ext cx="3048002" cy="3275773"/>
          </a:xfrm>
          <a:prstGeom prst="rect">
            <a:avLst/>
          </a:prstGeom>
        </p:spPr>
      </p:pic>
      <p:pic>
        <p:nvPicPr>
          <p:cNvPr id="3" name="Content Placeholder 3">
            <a:extLst>
              <a:ext uri="{FF2B5EF4-FFF2-40B4-BE49-F238E27FC236}">
                <a16:creationId xmlns:a16="http://schemas.microsoft.com/office/drawing/2014/main" id="{D3A181CF-7707-D9A5-9DD0-6E026700378E}"/>
              </a:ext>
            </a:extLst>
          </p:cNvPr>
          <p:cNvPicPr>
            <a:picLocks noChangeAspect="1"/>
          </p:cNvPicPr>
          <p:nvPr/>
        </p:nvPicPr>
        <p:blipFill>
          <a:blip r:embed="rId8"/>
          <a:stretch>
            <a:fillRect/>
          </a:stretch>
        </p:blipFill>
        <p:spPr>
          <a:xfrm>
            <a:off x="3220219" y="182704"/>
            <a:ext cx="7545075" cy="6675296"/>
          </a:xfrm>
          <a:prstGeom prst="rect">
            <a:avLst/>
          </a:prstGeom>
        </p:spPr>
      </p:pic>
    </p:spTree>
    <p:extLst>
      <p:ext uri="{BB962C8B-B14F-4D97-AF65-F5344CB8AC3E}">
        <p14:creationId xmlns:p14="http://schemas.microsoft.com/office/powerpoint/2010/main" val="2235816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5DEE8-59DE-7468-478F-407E63BA3225}"/>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54A3D943-B972-2894-8458-526FE1097792}"/>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4F527580-2D69-7D7A-0007-622089308FF8}"/>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94</a:t>
            </a:fld>
            <a:endParaRPr lang="en-US" altLang="en-US">
              <a:solidFill>
                <a:srgbClr val="1D528D"/>
              </a:solidFill>
            </a:endParaRPr>
          </a:p>
        </p:txBody>
      </p:sp>
      <p:graphicFrame>
        <p:nvGraphicFramePr>
          <p:cNvPr id="2" name="Diagram 1">
            <a:extLst>
              <a:ext uri="{FF2B5EF4-FFF2-40B4-BE49-F238E27FC236}">
                <a16:creationId xmlns:a16="http://schemas.microsoft.com/office/drawing/2014/main" id="{92890D97-9940-212B-DD18-718B661BFF20}"/>
              </a:ext>
            </a:extLst>
          </p:cNvPr>
          <p:cNvGraphicFramePr/>
          <p:nvPr>
            <p:extLst>
              <p:ext uri="{D42A27DB-BD31-4B8C-83A1-F6EECF244321}">
                <p14:modId xmlns:p14="http://schemas.microsoft.com/office/powerpoint/2010/main" val="392089284"/>
              </p:ext>
            </p:extLst>
          </p:nvPr>
        </p:nvGraphicFramePr>
        <p:xfrm>
          <a:off x="400373" y="1635951"/>
          <a:ext cx="10674027" cy="4728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Return button stock vector. Illustration of website - 122705129">
            <a:hlinkClick r:id="rId9" action="ppaction://hlinksldjump"/>
            <a:extLst>
              <a:ext uri="{FF2B5EF4-FFF2-40B4-BE49-F238E27FC236}">
                <a16:creationId xmlns:a16="http://schemas.microsoft.com/office/drawing/2014/main" id="{01F511EB-B93D-E293-B7FB-A0A42D12E53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4400" y="5153567"/>
            <a:ext cx="1021597" cy="10215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7381086"/>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6240-9602-9F0E-126B-014E0C55BA42}"/>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FF9D6337-6CA5-CD30-F8ED-4A30C4F2E750}"/>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AA464170-AEC1-C87D-B877-6406113068AC}"/>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95</a:t>
            </a:fld>
            <a:endParaRPr lang="en-US" altLang="en-US">
              <a:solidFill>
                <a:srgbClr val="1D528D"/>
              </a:solidFill>
            </a:endParaRPr>
          </a:p>
        </p:txBody>
      </p:sp>
      <p:sp>
        <p:nvSpPr>
          <p:cNvPr id="3" name="TextBox 2">
            <a:extLst>
              <a:ext uri="{FF2B5EF4-FFF2-40B4-BE49-F238E27FC236}">
                <a16:creationId xmlns:a16="http://schemas.microsoft.com/office/drawing/2014/main" id="{259B738B-E260-00FF-E36D-DB1DDC1E49DE}"/>
              </a:ext>
            </a:extLst>
          </p:cNvPr>
          <p:cNvSpPr txBox="1"/>
          <p:nvPr/>
        </p:nvSpPr>
        <p:spPr>
          <a:xfrm>
            <a:off x="139485" y="1735810"/>
            <a:ext cx="11778712" cy="1200329"/>
          </a:xfrm>
          <a:prstGeom prst="rect">
            <a:avLst/>
          </a:prstGeom>
          <a:noFill/>
        </p:spPr>
        <p:txBody>
          <a:bodyPr wrap="square" rtlCol="0">
            <a:spAutoFit/>
          </a:bodyPr>
          <a:lstStyle/>
          <a:p>
            <a:r>
              <a:rPr lang="en-US" dirty="0"/>
              <a:t>For example:</a:t>
            </a:r>
          </a:p>
          <a:p>
            <a:pPr marL="285750" indent="-285750">
              <a:buFont typeface="Arial" panose="020B0604020202020204" pitchFamily="34" charset="0"/>
              <a:buChar char="•"/>
            </a:pPr>
            <a:r>
              <a:rPr lang="en-US" dirty="0"/>
              <a:t>Inter muscular means between the muscles.</a:t>
            </a:r>
          </a:p>
          <a:p>
            <a:pPr marL="285750" indent="-285750">
              <a:buFont typeface="Arial" panose="020B0604020202020204" pitchFamily="34" charset="0"/>
              <a:buChar char="•"/>
            </a:pPr>
            <a:r>
              <a:rPr lang="en-US" dirty="0"/>
              <a:t>Intra muscular means into the muscle.</a:t>
            </a:r>
          </a:p>
          <a:p>
            <a:pPr algn="ctr"/>
            <a:r>
              <a:rPr lang="en-US" b="1" dirty="0">
                <a:solidFill>
                  <a:schemeClr val="tx2"/>
                </a:solidFill>
              </a:rPr>
              <a:t>American versus English spelling</a:t>
            </a:r>
            <a:endParaRPr lang="en-AU" b="1" dirty="0">
              <a:solidFill>
                <a:schemeClr val="tx2"/>
              </a:solidFill>
            </a:endParaRPr>
          </a:p>
        </p:txBody>
      </p:sp>
      <p:pic>
        <p:nvPicPr>
          <p:cNvPr id="5" name="Picture 4">
            <a:extLst>
              <a:ext uri="{FF2B5EF4-FFF2-40B4-BE49-F238E27FC236}">
                <a16:creationId xmlns:a16="http://schemas.microsoft.com/office/drawing/2014/main" id="{1691219D-38D7-81C0-C82E-89D2FFE2AAAE}"/>
              </a:ext>
            </a:extLst>
          </p:cNvPr>
          <p:cNvPicPr>
            <a:picLocks noChangeAspect="1"/>
          </p:cNvPicPr>
          <p:nvPr/>
        </p:nvPicPr>
        <p:blipFill>
          <a:blip r:embed="rId4"/>
          <a:stretch>
            <a:fillRect/>
          </a:stretch>
        </p:blipFill>
        <p:spPr>
          <a:xfrm>
            <a:off x="805811" y="2849506"/>
            <a:ext cx="10446059" cy="3903755"/>
          </a:xfrm>
          <a:prstGeom prst="rect">
            <a:avLst/>
          </a:prstGeom>
        </p:spPr>
      </p:pic>
      <p:pic>
        <p:nvPicPr>
          <p:cNvPr id="6" name="Picture 2" descr="Return Church">
            <a:hlinkClick r:id="rId5" action="ppaction://hlinksldjump"/>
            <a:extLst>
              <a:ext uri="{FF2B5EF4-FFF2-40B4-BE49-F238E27FC236}">
                <a16:creationId xmlns:a16="http://schemas.microsoft.com/office/drawing/2014/main" id="{C2463986-7637-960E-D918-2857321ED98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F993F4-0FEC-319B-6C13-1F3AC4B24F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39812" y="1708745"/>
            <a:ext cx="1597759" cy="958655"/>
          </a:xfrm>
          <a:prstGeom prst="rect">
            <a:avLst/>
          </a:prstGeom>
        </p:spPr>
      </p:pic>
      <p:pic>
        <p:nvPicPr>
          <p:cNvPr id="8" name="Picture 7">
            <a:extLst>
              <a:ext uri="{FF2B5EF4-FFF2-40B4-BE49-F238E27FC236}">
                <a16:creationId xmlns:a16="http://schemas.microsoft.com/office/drawing/2014/main" id="{FE824CDF-BA56-5C5E-F480-D3AF475C4A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1311" y="1704024"/>
            <a:ext cx="1809486" cy="904743"/>
          </a:xfrm>
          <a:prstGeom prst="rect">
            <a:avLst/>
          </a:prstGeom>
        </p:spPr>
      </p:pic>
    </p:spTree>
    <p:custDataLst>
      <p:tags r:id="rId1"/>
    </p:custDataLst>
    <p:extLst>
      <p:ext uri="{BB962C8B-B14F-4D97-AF65-F5344CB8AC3E}">
        <p14:creationId xmlns:p14="http://schemas.microsoft.com/office/powerpoint/2010/main" val="446720846"/>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35A21-9747-5856-B51B-09943E5F4AD3}"/>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363D64F1-059F-769B-27E0-4FCB04A5433B}"/>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8D693E31-70E1-A971-4240-877EC2EF2D0D}"/>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96</a:t>
            </a:fld>
            <a:endParaRPr lang="en-US" altLang="en-US">
              <a:solidFill>
                <a:srgbClr val="1D528D"/>
              </a:solidFill>
            </a:endParaRPr>
          </a:p>
        </p:txBody>
      </p:sp>
      <p:sp>
        <p:nvSpPr>
          <p:cNvPr id="3" name="TextBox 2">
            <a:extLst>
              <a:ext uri="{FF2B5EF4-FFF2-40B4-BE49-F238E27FC236}">
                <a16:creationId xmlns:a16="http://schemas.microsoft.com/office/drawing/2014/main" id="{E73D463D-37E2-F2FE-A27D-590B7B6BA884}"/>
              </a:ext>
            </a:extLst>
          </p:cNvPr>
          <p:cNvSpPr txBox="1"/>
          <p:nvPr/>
        </p:nvSpPr>
        <p:spPr>
          <a:xfrm>
            <a:off x="139485" y="1735810"/>
            <a:ext cx="11778712" cy="369332"/>
          </a:xfrm>
          <a:prstGeom prst="rect">
            <a:avLst/>
          </a:prstGeom>
          <a:noFill/>
        </p:spPr>
        <p:txBody>
          <a:bodyPr wrap="square" rtlCol="0">
            <a:spAutoFit/>
          </a:bodyPr>
          <a:lstStyle/>
          <a:p>
            <a:pPr algn="ctr"/>
            <a:r>
              <a:rPr lang="en-US" b="1" dirty="0">
                <a:solidFill>
                  <a:schemeClr val="tx2"/>
                </a:solidFill>
              </a:rPr>
              <a:t>Dropping a vowel when joining word parts</a:t>
            </a:r>
            <a:endParaRPr lang="en-AU" b="1" dirty="0">
              <a:solidFill>
                <a:schemeClr val="tx2"/>
              </a:solidFill>
            </a:endParaRPr>
          </a:p>
        </p:txBody>
      </p:sp>
      <p:pic>
        <p:nvPicPr>
          <p:cNvPr id="4" name="Picture 3">
            <a:extLst>
              <a:ext uri="{FF2B5EF4-FFF2-40B4-BE49-F238E27FC236}">
                <a16:creationId xmlns:a16="http://schemas.microsoft.com/office/drawing/2014/main" id="{1598F56C-694F-2843-9095-62BBBC4447EE}"/>
              </a:ext>
            </a:extLst>
          </p:cNvPr>
          <p:cNvPicPr>
            <a:picLocks noChangeAspect="1"/>
          </p:cNvPicPr>
          <p:nvPr/>
        </p:nvPicPr>
        <p:blipFill>
          <a:blip r:embed="rId4"/>
          <a:stretch>
            <a:fillRect/>
          </a:stretch>
        </p:blipFill>
        <p:spPr>
          <a:xfrm>
            <a:off x="2936806" y="2392912"/>
            <a:ext cx="7147236" cy="776411"/>
          </a:xfrm>
          <a:prstGeom prst="rect">
            <a:avLst/>
          </a:prstGeom>
        </p:spPr>
      </p:pic>
      <p:pic>
        <p:nvPicPr>
          <p:cNvPr id="7" name="Picture 6">
            <a:extLst>
              <a:ext uri="{FF2B5EF4-FFF2-40B4-BE49-F238E27FC236}">
                <a16:creationId xmlns:a16="http://schemas.microsoft.com/office/drawing/2014/main" id="{F0912FA2-F175-8A01-9C1D-0A7B3B97EB49}"/>
              </a:ext>
            </a:extLst>
          </p:cNvPr>
          <p:cNvPicPr>
            <a:picLocks noChangeAspect="1"/>
          </p:cNvPicPr>
          <p:nvPr/>
        </p:nvPicPr>
        <p:blipFill>
          <a:blip r:embed="rId5"/>
          <a:stretch>
            <a:fillRect/>
          </a:stretch>
        </p:blipFill>
        <p:spPr>
          <a:xfrm>
            <a:off x="2936806" y="3266235"/>
            <a:ext cx="7014462" cy="2626515"/>
          </a:xfrm>
          <a:prstGeom prst="rect">
            <a:avLst/>
          </a:prstGeom>
        </p:spPr>
      </p:pic>
      <p:pic>
        <p:nvPicPr>
          <p:cNvPr id="9" name="Picture 8">
            <a:extLst>
              <a:ext uri="{FF2B5EF4-FFF2-40B4-BE49-F238E27FC236}">
                <a16:creationId xmlns:a16="http://schemas.microsoft.com/office/drawing/2014/main" id="{E4E0DD3F-0C6E-09AF-1B0C-C6AFEB0AD719}"/>
              </a:ext>
            </a:extLst>
          </p:cNvPr>
          <p:cNvPicPr>
            <a:picLocks noChangeAspect="1"/>
          </p:cNvPicPr>
          <p:nvPr/>
        </p:nvPicPr>
        <p:blipFill>
          <a:blip r:embed="rId6"/>
          <a:stretch>
            <a:fillRect/>
          </a:stretch>
        </p:blipFill>
        <p:spPr>
          <a:xfrm>
            <a:off x="2936806" y="5975561"/>
            <a:ext cx="7014384" cy="663103"/>
          </a:xfrm>
          <a:prstGeom prst="rect">
            <a:avLst/>
          </a:prstGeom>
        </p:spPr>
      </p:pic>
      <p:pic>
        <p:nvPicPr>
          <p:cNvPr id="10" name="Picture 2" descr="Return Church">
            <a:hlinkClick r:id="rId7" action="ppaction://hlinksldjump"/>
            <a:extLst>
              <a:ext uri="{FF2B5EF4-FFF2-40B4-BE49-F238E27FC236}">
                <a16:creationId xmlns:a16="http://schemas.microsoft.com/office/drawing/2014/main" id="{3D8DDB08-BB06-CA90-6E29-2F26C9BAB36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7396121"/>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03E82-5FA7-7FB0-4519-62B1E871F16D}"/>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D554EE7F-4D6F-C84A-9FD5-372E0798105D}"/>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96CD5D45-D0BE-B268-54DC-E5763D4AF7E7}"/>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97</a:t>
            </a:fld>
            <a:endParaRPr lang="en-US" altLang="en-US">
              <a:solidFill>
                <a:srgbClr val="1D528D"/>
              </a:solidFill>
            </a:endParaRPr>
          </a:p>
        </p:txBody>
      </p:sp>
      <p:sp>
        <p:nvSpPr>
          <p:cNvPr id="3" name="TextBox 2">
            <a:extLst>
              <a:ext uri="{FF2B5EF4-FFF2-40B4-BE49-F238E27FC236}">
                <a16:creationId xmlns:a16="http://schemas.microsoft.com/office/drawing/2014/main" id="{F219BEBE-2595-E5C3-379C-D587E2DAFA57}"/>
              </a:ext>
            </a:extLst>
          </p:cNvPr>
          <p:cNvSpPr txBox="1"/>
          <p:nvPr/>
        </p:nvSpPr>
        <p:spPr>
          <a:xfrm>
            <a:off x="139485" y="1735810"/>
            <a:ext cx="11778712" cy="923330"/>
          </a:xfrm>
          <a:prstGeom prst="rect">
            <a:avLst/>
          </a:prstGeom>
          <a:noFill/>
        </p:spPr>
        <p:txBody>
          <a:bodyPr wrap="square" rtlCol="0">
            <a:spAutoFit/>
          </a:bodyPr>
          <a:lstStyle/>
          <a:p>
            <a:pPr algn="ctr"/>
            <a:r>
              <a:rPr lang="en-US" b="1" dirty="0">
                <a:solidFill>
                  <a:schemeClr val="tx2"/>
                </a:solidFill>
              </a:rPr>
              <a:t>Plurals </a:t>
            </a:r>
          </a:p>
          <a:p>
            <a:pPr marL="285750" indent="-285750">
              <a:buFont typeface="Wingdings" panose="05000000000000000000" pitchFamily="2" charset="2"/>
              <a:buChar char="Ø"/>
            </a:pPr>
            <a:r>
              <a:rPr lang="en-US" dirty="0">
                <a:solidFill>
                  <a:schemeClr val="tx2"/>
                </a:solidFill>
              </a:rPr>
              <a:t>one gastroscope becomes two gastroscopes</a:t>
            </a:r>
          </a:p>
          <a:p>
            <a:pPr marL="285750" indent="-285750">
              <a:buFont typeface="Wingdings" panose="05000000000000000000" pitchFamily="2" charset="2"/>
              <a:buChar char="Ø"/>
            </a:pPr>
            <a:r>
              <a:rPr lang="en-US" dirty="0">
                <a:solidFill>
                  <a:schemeClr val="tx2"/>
                </a:solidFill>
              </a:rPr>
              <a:t>one hysterectomy becomes two hysterectomies</a:t>
            </a:r>
            <a:endParaRPr lang="en-AU" dirty="0">
              <a:solidFill>
                <a:schemeClr val="tx2"/>
              </a:solidFill>
            </a:endParaRPr>
          </a:p>
        </p:txBody>
      </p:sp>
      <p:pic>
        <p:nvPicPr>
          <p:cNvPr id="5" name="Picture 4">
            <a:extLst>
              <a:ext uri="{FF2B5EF4-FFF2-40B4-BE49-F238E27FC236}">
                <a16:creationId xmlns:a16="http://schemas.microsoft.com/office/drawing/2014/main" id="{971BE86D-3ADF-5590-CCAD-6A7B0440D0BE}"/>
              </a:ext>
            </a:extLst>
          </p:cNvPr>
          <p:cNvPicPr>
            <a:picLocks noChangeAspect="1"/>
          </p:cNvPicPr>
          <p:nvPr/>
        </p:nvPicPr>
        <p:blipFill>
          <a:blip r:embed="rId4"/>
          <a:stretch>
            <a:fillRect/>
          </a:stretch>
        </p:blipFill>
        <p:spPr>
          <a:xfrm>
            <a:off x="232095" y="2680263"/>
            <a:ext cx="11686480" cy="3674499"/>
          </a:xfrm>
          <a:prstGeom prst="rect">
            <a:avLst/>
          </a:prstGeom>
        </p:spPr>
      </p:pic>
      <p:pic>
        <p:nvPicPr>
          <p:cNvPr id="6" name="Picture 2" descr="Return Church">
            <a:hlinkClick r:id="rId5" action="ppaction://hlinksldjump"/>
            <a:extLst>
              <a:ext uri="{FF2B5EF4-FFF2-40B4-BE49-F238E27FC236}">
                <a16:creationId xmlns:a16="http://schemas.microsoft.com/office/drawing/2014/main" id="{A5A86883-6319-4A99-A05F-2FF349CF6AB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5083717"/>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06C7-E4F8-9C18-4F1C-E78E71310193}"/>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20052A13-3C60-D1D2-EEC5-C35B36D6CA81}"/>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531A1461-97F1-52CE-F0C6-7548FCB43C04}"/>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98</a:t>
            </a:fld>
            <a:endParaRPr lang="en-US" altLang="en-US">
              <a:solidFill>
                <a:srgbClr val="1D528D"/>
              </a:solidFill>
            </a:endParaRPr>
          </a:p>
        </p:txBody>
      </p:sp>
      <p:sp>
        <p:nvSpPr>
          <p:cNvPr id="3" name="TextBox 2">
            <a:extLst>
              <a:ext uri="{FF2B5EF4-FFF2-40B4-BE49-F238E27FC236}">
                <a16:creationId xmlns:a16="http://schemas.microsoft.com/office/drawing/2014/main" id="{6FE4D85B-1AFD-FFFF-9DEF-DA03DA13A709}"/>
              </a:ext>
            </a:extLst>
          </p:cNvPr>
          <p:cNvSpPr txBox="1"/>
          <p:nvPr/>
        </p:nvSpPr>
        <p:spPr>
          <a:xfrm>
            <a:off x="139485" y="1735810"/>
            <a:ext cx="11778712" cy="3785652"/>
          </a:xfrm>
          <a:prstGeom prst="rect">
            <a:avLst/>
          </a:prstGeom>
          <a:noFill/>
        </p:spPr>
        <p:txBody>
          <a:bodyPr wrap="square" rtlCol="0">
            <a:spAutoFit/>
          </a:bodyPr>
          <a:lstStyle/>
          <a:p>
            <a:pPr algn="ctr"/>
            <a:r>
              <a:rPr lang="en-US" sz="2000" b="1" dirty="0">
                <a:solidFill>
                  <a:schemeClr val="tx2"/>
                </a:solidFill>
              </a:rPr>
              <a:t>Exceptions to these principles</a:t>
            </a:r>
          </a:p>
          <a:p>
            <a:r>
              <a:rPr lang="en-US" sz="2000" dirty="0">
                <a:solidFill>
                  <a:schemeClr val="tx2"/>
                </a:solidFill>
              </a:rPr>
              <a:t>Unfortunately, you will also find words that do not. Some examples of these are set out below:</a:t>
            </a:r>
          </a:p>
          <a:p>
            <a:endParaRPr lang="en-US" sz="2000" dirty="0">
              <a:solidFill>
                <a:schemeClr val="tx2"/>
              </a:solidFill>
            </a:endParaRPr>
          </a:p>
          <a:p>
            <a:pPr algn="ctr"/>
            <a:r>
              <a:rPr lang="en-US" sz="2000" b="1" dirty="0">
                <a:solidFill>
                  <a:schemeClr val="tx2"/>
                </a:solidFill>
              </a:rPr>
              <a:t>Reading backwards</a:t>
            </a:r>
          </a:p>
          <a:p>
            <a:r>
              <a:rPr lang="en-US" sz="2000" dirty="0">
                <a:solidFill>
                  <a:schemeClr val="tx2"/>
                </a:solidFill>
              </a:rPr>
              <a:t>This principle usually works, but it can be difficult when a prefix changes the meaning of the combining </a:t>
            </a:r>
          </a:p>
          <a:p>
            <a:r>
              <a:rPr lang="en-US" sz="2000" dirty="0">
                <a:solidFill>
                  <a:schemeClr val="tx2"/>
                </a:solidFill>
              </a:rPr>
              <a:t>form. For example:</a:t>
            </a:r>
          </a:p>
          <a:p>
            <a:endParaRPr lang="en-US" sz="2000" dirty="0">
              <a:solidFill>
                <a:schemeClr val="tx2"/>
              </a:solidFill>
            </a:endParaRPr>
          </a:p>
          <a:p>
            <a:pPr algn="ctr"/>
            <a:r>
              <a:rPr lang="en-US" sz="2000" b="1" dirty="0">
                <a:solidFill>
                  <a:schemeClr val="tx2"/>
                </a:solidFill>
              </a:rPr>
              <a:t>gastralgia = gastr + -</a:t>
            </a:r>
            <a:r>
              <a:rPr lang="en-US" sz="2000" b="1" dirty="0" err="1">
                <a:solidFill>
                  <a:schemeClr val="tx2"/>
                </a:solidFill>
              </a:rPr>
              <a:t>algia</a:t>
            </a:r>
            <a:r>
              <a:rPr lang="en-US" sz="2000" b="1" dirty="0">
                <a:solidFill>
                  <a:schemeClr val="tx2"/>
                </a:solidFill>
              </a:rPr>
              <a:t> = pain in the stomach</a:t>
            </a:r>
          </a:p>
          <a:p>
            <a:pPr algn="ctr"/>
            <a:r>
              <a:rPr lang="en-US" sz="2000" b="1" dirty="0">
                <a:solidFill>
                  <a:schemeClr val="tx2"/>
                </a:solidFill>
              </a:rPr>
              <a:t>(stomach) (pain)</a:t>
            </a:r>
            <a:r>
              <a:rPr lang="en-US" sz="2000" b="1" dirty="0">
                <a:solidFill>
                  <a:schemeClr val="bg1"/>
                </a:solidFill>
              </a:rPr>
              <a:t>1111111</a:t>
            </a:r>
          </a:p>
          <a:p>
            <a:pPr algn="ctr"/>
            <a:endParaRPr lang="en-US" sz="2000" b="1" dirty="0">
              <a:solidFill>
                <a:schemeClr val="tx2"/>
              </a:solidFill>
            </a:endParaRPr>
          </a:p>
          <a:p>
            <a:r>
              <a:rPr lang="en-US" sz="2000" dirty="0">
                <a:solidFill>
                  <a:schemeClr val="tx2"/>
                </a:solidFill>
              </a:rPr>
              <a:t>However, if you add the prefix epi (meaning upon or above) the word changes:</a:t>
            </a:r>
          </a:p>
          <a:p>
            <a:pPr algn="ctr"/>
            <a:r>
              <a:rPr lang="en-US" sz="2000" b="1" dirty="0" err="1">
                <a:solidFill>
                  <a:schemeClr val="tx2"/>
                </a:solidFill>
              </a:rPr>
              <a:t>epigastralgia</a:t>
            </a:r>
            <a:r>
              <a:rPr lang="en-US" sz="2000" b="1" dirty="0">
                <a:solidFill>
                  <a:schemeClr val="tx2"/>
                </a:solidFill>
              </a:rPr>
              <a:t> = epi + gastr + -</a:t>
            </a:r>
            <a:r>
              <a:rPr lang="en-US" sz="2000" b="1" dirty="0" err="1">
                <a:solidFill>
                  <a:schemeClr val="tx2"/>
                </a:solidFill>
              </a:rPr>
              <a:t>algia</a:t>
            </a:r>
            <a:r>
              <a:rPr lang="en-US" sz="2000" b="1" dirty="0">
                <a:solidFill>
                  <a:schemeClr val="tx2"/>
                </a:solidFill>
              </a:rPr>
              <a:t> = pain in the stomach above</a:t>
            </a:r>
            <a:endParaRPr lang="en-AU" sz="2000" dirty="0">
              <a:solidFill>
                <a:schemeClr val="tx2"/>
              </a:solidFill>
            </a:endParaRPr>
          </a:p>
        </p:txBody>
      </p:sp>
      <p:pic>
        <p:nvPicPr>
          <p:cNvPr id="2" name="Picture 2" descr="Return Church">
            <a:hlinkClick r:id="rId4" action="ppaction://hlinksldjump"/>
            <a:extLst>
              <a:ext uri="{FF2B5EF4-FFF2-40B4-BE49-F238E27FC236}">
                <a16:creationId xmlns:a16="http://schemas.microsoft.com/office/drawing/2014/main" id="{A29D0327-BC10-89E0-5EE3-EDCCFC9ABB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AED0CE-4CE3-0080-36D6-C8B8839A94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2654" y="3628636"/>
            <a:ext cx="2208019" cy="1242011"/>
          </a:xfrm>
          <a:prstGeom prst="rect">
            <a:avLst/>
          </a:prstGeom>
        </p:spPr>
      </p:pic>
    </p:spTree>
    <p:custDataLst>
      <p:tags r:id="rId1"/>
    </p:custDataLst>
    <p:extLst>
      <p:ext uri="{BB962C8B-B14F-4D97-AF65-F5344CB8AC3E}">
        <p14:creationId xmlns:p14="http://schemas.microsoft.com/office/powerpoint/2010/main" val="23480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9E1A5-7C2D-D79B-32FA-49C262830E8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676C0353-B591-B0DD-01DF-0412449C4FCC}"/>
              </a:ext>
            </a:extLst>
          </p:cNvPr>
          <p:cNvSpPr>
            <a:spLocks noGrp="1"/>
          </p:cNvSpPr>
          <p:nvPr>
            <p:ph type="title"/>
          </p:nvPr>
        </p:nvSpPr>
        <p:spPr>
          <a:xfrm>
            <a:off x="0" y="503238"/>
            <a:ext cx="12192001" cy="868362"/>
          </a:xfrm>
        </p:spPr>
        <p:txBody>
          <a:bodyPr/>
          <a:lstStyle/>
          <a:p>
            <a:pPr eaLnBrk="1" hangingPunct="1"/>
            <a:r>
              <a:rPr lang="en-US" altLang="en-US" dirty="0"/>
              <a:t>Spelling and pronunciation</a:t>
            </a:r>
          </a:p>
        </p:txBody>
      </p:sp>
      <p:sp>
        <p:nvSpPr>
          <p:cNvPr id="21508" name="Slide Number Placeholder 3">
            <a:extLst>
              <a:ext uri="{FF2B5EF4-FFF2-40B4-BE49-F238E27FC236}">
                <a16:creationId xmlns:a16="http://schemas.microsoft.com/office/drawing/2014/main" id="{47AD9851-4198-3D0A-8B1E-6C2D326AC5F3}"/>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99</a:t>
            </a:fld>
            <a:endParaRPr lang="en-US" altLang="en-US">
              <a:solidFill>
                <a:srgbClr val="1D528D"/>
              </a:solidFill>
            </a:endParaRPr>
          </a:p>
        </p:txBody>
      </p:sp>
      <p:sp>
        <p:nvSpPr>
          <p:cNvPr id="3" name="TextBox 2">
            <a:extLst>
              <a:ext uri="{FF2B5EF4-FFF2-40B4-BE49-F238E27FC236}">
                <a16:creationId xmlns:a16="http://schemas.microsoft.com/office/drawing/2014/main" id="{42F9A209-256D-C604-2911-56F056E15A59}"/>
              </a:ext>
            </a:extLst>
          </p:cNvPr>
          <p:cNvSpPr txBox="1"/>
          <p:nvPr/>
        </p:nvSpPr>
        <p:spPr>
          <a:xfrm>
            <a:off x="139485" y="1735810"/>
            <a:ext cx="11778712" cy="4401205"/>
          </a:xfrm>
          <a:prstGeom prst="rect">
            <a:avLst/>
          </a:prstGeom>
          <a:noFill/>
        </p:spPr>
        <p:txBody>
          <a:bodyPr wrap="square" rtlCol="0">
            <a:spAutoFit/>
          </a:bodyPr>
          <a:lstStyle/>
          <a:p>
            <a:pPr algn="ctr"/>
            <a:r>
              <a:rPr lang="en-US" sz="2000" b="1" dirty="0">
                <a:solidFill>
                  <a:schemeClr val="tx2"/>
                </a:solidFill>
              </a:rPr>
              <a:t>Pronouncing medical words and phonetic spelling</a:t>
            </a:r>
          </a:p>
          <a:p>
            <a:r>
              <a:rPr lang="en-US" sz="2000" dirty="0">
                <a:solidFill>
                  <a:schemeClr val="tx2"/>
                </a:solidFill>
              </a:rPr>
              <a:t>When a word is spelt phonetically there are some key elements to remember:</a:t>
            </a:r>
          </a:p>
          <a:p>
            <a:pPr marL="342900" indent="-342900">
              <a:buFont typeface="Wingdings" panose="05000000000000000000" pitchFamily="2" charset="2"/>
              <a:buChar char="q"/>
            </a:pPr>
            <a:r>
              <a:rPr lang="en-US" sz="2000" dirty="0">
                <a:solidFill>
                  <a:schemeClr val="tx2"/>
                </a:solidFill>
              </a:rPr>
              <a:t>Words of two or more syllables are broken up with a hyphen (-). </a:t>
            </a:r>
          </a:p>
          <a:p>
            <a:pPr marL="342900" indent="-342900">
              <a:buFont typeface="Wingdings" panose="05000000000000000000" pitchFamily="2" charset="2"/>
              <a:buChar char="q"/>
            </a:pPr>
            <a:r>
              <a:rPr lang="en-US" sz="2000" dirty="0">
                <a:solidFill>
                  <a:schemeClr val="tx2"/>
                </a:solidFill>
              </a:rPr>
              <a:t>The syllable that is stressed is shown in capital letters. </a:t>
            </a:r>
          </a:p>
          <a:p>
            <a:pPr marL="342900" indent="-342900">
              <a:buFont typeface="Wingdings" panose="05000000000000000000" pitchFamily="2" charset="2"/>
              <a:buChar char="q"/>
            </a:pPr>
            <a:r>
              <a:rPr lang="en-US" sz="2000" dirty="0">
                <a:solidFill>
                  <a:schemeClr val="tx2"/>
                </a:solidFill>
              </a:rPr>
              <a:t>A vowel (a, e, </a:t>
            </a:r>
            <a:r>
              <a:rPr lang="en-US" sz="2000" dirty="0" err="1">
                <a:solidFill>
                  <a:schemeClr val="tx2"/>
                </a:solidFill>
              </a:rPr>
              <a:t>i</a:t>
            </a:r>
            <a:r>
              <a:rPr lang="en-US" sz="2000" dirty="0">
                <a:solidFill>
                  <a:schemeClr val="tx2"/>
                </a:solidFill>
              </a:rPr>
              <a:t>, o, u) gets a short pronunciation.</a:t>
            </a:r>
          </a:p>
          <a:p>
            <a:pPr marL="342900" indent="-342900">
              <a:buFont typeface="Wingdings" panose="05000000000000000000" pitchFamily="2" charset="2"/>
              <a:buChar char="q"/>
            </a:pPr>
            <a:r>
              <a:rPr lang="en-US" sz="2000" dirty="0">
                <a:solidFill>
                  <a:schemeClr val="tx2"/>
                </a:solidFill>
              </a:rPr>
              <a:t>A short line over a vowel gives it a long pronunciation.</a:t>
            </a:r>
          </a:p>
          <a:p>
            <a:endParaRPr lang="en-US" sz="2000" dirty="0">
              <a:solidFill>
                <a:schemeClr val="tx2"/>
              </a:solidFill>
            </a:endParaRPr>
          </a:p>
          <a:p>
            <a:r>
              <a:rPr lang="en-AU" sz="2000" dirty="0">
                <a:solidFill>
                  <a:schemeClr val="tx2"/>
                </a:solidFill>
              </a:rPr>
              <a:t>For example:</a:t>
            </a:r>
          </a:p>
          <a:p>
            <a:pPr marL="342900" indent="-342900">
              <a:buFont typeface="Wingdings" panose="05000000000000000000" pitchFamily="2" charset="2"/>
              <a:buChar char="q"/>
            </a:pPr>
            <a:r>
              <a:rPr lang="en-AU" sz="2000" dirty="0">
                <a:solidFill>
                  <a:schemeClr val="tx2"/>
                </a:solidFill>
              </a:rPr>
              <a:t>Cardiac is pronounced: </a:t>
            </a:r>
            <a:r>
              <a:rPr lang="en-AU" sz="2000" b="1" dirty="0">
                <a:solidFill>
                  <a:schemeClr val="tx2"/>
                </a:solidFill>
              </a:rPr>
              <a:t>KAR-di-</a:t>
            </a:r>
            <a:r>
              <a:rPr lang="en-AU" sz="2000" b="1" dirty="0" err="1">
                <a:solidFill>
                  <a:schemeClr val="tx2"/>
                </a:solidFill>
              </a:rPr>
              <a:t>ak</a:t>
            </a:r>
            <a:endParaRPr lang="en-AU" sz="2000" b="1" dirty="0">
              <a:solidFill>
                <a:schemeClr val="tx2"/>
              </a:solidFill>
            </a:endParaRPr>
          </a:p>
          <a:p>
            <a:pPr marL="342900" indent="-342900">
              <a:buFont typeface="Wingdings" panose="05000000000000000000" pitchFamily="2" charset="2"/>
              <a:buChar char="q"/>
            </a:pPr>
            <a:r>
              <a:rPr lang="en-AU" sz="2000" dirty="0">
                <a:solidFill>
                  <a:schemeClr val="tx2"/>
                </a:solidFill>
              </a:rPr>
              <a:t>Cardiologist is pronounced: </a:t>
            </a:r>
            <a:r>
              <a:rPr lang="en-AU" sz="2000" b="1" dirty="0">
                <a:solidFill>
                  <a:schemeClr val="tx2"/>
                </a:solidFill>
              </a:rPr>
              <a:t>KAR-dee-OL-oh-</a:t>
            </a:r>
            <a:r>
              <a:rPr lang="en-AU" sz="2000" b="1" dirty="0" err="1">
                <a:solidFill>
                  <a:schemeClr val="tx2"/>
                </a:solidFill>
              </a:rPr>
              <a:t>jist</a:t>
            </a:r>
            <a:endParaRPr lang="en-AU" sz="2000" b="1" dirty="0">
              <a:solidFill>
                <a:schemeClr val="tx2"/>
              </a:solidFill>
            </a:endParaRPr>
          </a:p>
          <a:p>
            <a:pPr marL="342900" indent="-342900">
              <a:buFont typeface="Wingdings" panose="05000000000000000000" pitchFamily="2" charset="2"/>
              <a:buChar char="q"/>
            </a:pPr>
            <a:r>
              <a:rPr lang="en-AU" sz="2000" dirty="0">
                <a:solidFill>
                  <a:schemeClr val="tx2"/>
                </a:solidFill>
              </a:rPr>
              <a:t>Gastroenteritis is pronounced: </a:t>
            </a:r>
            <a:r>
              <a:rPr lang="en-AU" sz="2000" b="1" dirty="0">
                <a:solidFill>
                  <a:schemeClr val="tx2"/>
                </a:solidFill>
              </a:rPr>
              <a:t>gas-</a:t>
            </a:r>
            <a:r>
              <a:rPr lang="en-AU" sz="2000" b="1" dirty="0" err="1">
                <a:solidFill>
                  <a:schemeClr val="tx2"/>
                </a:solidFill>
              </a:rPr>
              <a:t>troh</a:t>
            </a:r>
            <a:r>
              <a:rPr lang="en-AU" sz="2000" b="1" dirty="0">
                <a:solidFill>
                  <a:schemeClr val="tx2"/>
                </a:solidFill>
              </a:rPr>
              <a:t>-enter-I-tis</a:t>
            </a:r>
          </a:p>
          <a:p>
            <a:pPr marL="342900" indent="-342900">
              <a:buFont typeface="Wingdings" panose="05000000000000000000" pitchFamily="2" charset="2"/>
              <a:buChar char="q"/>
            </a:pPr>
            <a:r>
              <a:rPr lang="en-AU" sz="2000" dirty="0">
                <a:solidFill>
                  <a:schemeClr val="tx2"/>
                </a:solidFill>
              </a:rPr>
              <a:t>Gastropathy is pronounced: </a:t>
            </a:r>
            <a:r>
              <a:rPr lang="en-AU" sz="2000" b="1" dirty="0" err="1">
                <a:solidFill>
                  <a:schemeClr val="tx2"/>
                </a:solidFill>
              </a:rPr>
              <a:t>gass</a:t>
            </a:r>
            <a:r>
              <a:rPr lang="en-AU" sz="2000" b="1" dirty="0">
                <a:solidFill>
                  <a:schemeClr val="tx2"/>
                </a:solidFill>
              </a:rPr>
              <a:t>-TROP-uh-thee</a:t>
            </a:r>
          </a:p>
          <a:p>
            <a:pPr marL="342900" indent="-342900">
              <a:buFont typeface="Wingdings" panose="05000000000000000000" pitchFamily="2" charset="2"/>
              <a:buChar char="q"/>
            </a:pPr>
            <a:r>
              <a:rPr lang="en-AU" sz="2000" dirty="0">
                <a:solidFill>
                  <a:schemeClr val="tx2"/>
                </a:solidFill>
              </a:rPr>
              <a:t>Gastrostomy is pronounced: </a:t>
            </a:r>
            <a:r>
              <a:rPr lang="en-AU" sz="2000" b="1" dirty="0" err="1">
                <a:solidFill>
                  <a:schemeClr val="tx2"/>
                </a:solidFill>
              </a:rPr>
              <a:t>gass</a:t>
            </a:r>
            <a:r>
              <a:rPr lang="en-AU" sz="2000" b="1" dirty="0">
                <a:solidFill>
                  <a:schemeClr val="tx2"/>
                </a:solidFill>
              </a:rPr>
              <a:t>-TROST-</a:t>
            </a:r>
            <a:r>
              <a:rPr lang="en-AU" sz="2000" b="1" dirty="0" err="1">
                <a:solidFill>
                  <a:schemeClr val="tx2"/>
                </a:solidFill>
              </a:rPr>
              <a:t>omi</a:t>
            </a:r>
            <a:r>
              <a:rPr lang="en-AU" sz="2000" b="1" dirty="0">
                <a:solidFill>
                  <a:schemeClr val="tx2"/>
                </a:solidFill>
              </a:rPr>
              <a:t> </a:t>
            </a:r>
          </a:p>
          <a:p>
            <a:pPr marL="342900" indent="-342900">
              <a:buFont typeface="Wingdings" panose="05000000000000000000" pitchFamily="2" charset="2"/>
              <a:buChar char="q"/>
            </a:pPr>
            <a:r>
              <a:rPr lang="en-AU" sz="2000" dirty="0">
                <a:solidFill>
                  <a:schemeClr val="tx2"/>
                </a:solidFill>
              </a:rPr>
              <a:t>Thoracic is pronounced: </a:t>
            </a:r>
            <a:r>
              <a:rPr lang="en-AU" sz="2000" b="1" dirty="0" err="1">
                <a:solidFill>
                  <a:schemeClr val="tx2"/>
                </a:solidFill>
              </a:rPr>
              <a:t>thō</a:t>
            </a:r>
            <a:r>
              <a:rPr lang="en-AU" sz="2000" b="1" dirty="0">
                <a:solidFill>
                  <a:schemeClr val="tx2"/>
                </a:solidFill>
              </a:rPr>
              <a:t>-RAS-</a:t>
            </a:r>
            <a:r>
              <a:rPr lang="en-AU" sz="2000" b="1" dirty="0" err="1">
                <a:solidFill>
                  <a:schemeClr val="tx2"/>
                </a:solidFill>
              </a:rPr>
              <a:t>ik</a:t>
            </a:r>
            <a:endParaRPr lang="en-AU" sz="2000" b="1" dirty="0">
              <a:solidFill>
                <a:schemeClr val="tx2"/>
              </a:solidFill>
            </a:endParaRPr>
          </a:p>
        </p:txBody>
      </p:sp>
      <p:pic>
        <p:nvPicPr>
          <p:cNvPr id="2" name="Picture 2" descr="Return Church">
            <a:hlinkClick r:id="rId4" action="ppaction://hlinksldjump"/>
            <a:extLst>
              <a:ext uri="{FF2B5EF4-FFF2-40B4-BE49-F238E27FC236}">
                <a16:creationId xmlns:a16="http://schemas.microsoft.com/office/drawing/2014/main" id="{D498F358-F6B2-3544-0631-9457744E2D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1703" y="6501449"/>
            <a:ext cx="557940" cy="26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553DEF0-8EE3-3C96-A6F4-84B00D7973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0203" y="3659121"/>
            <a:ext cx="3362197" cy="2240143"/>
          </a:xfrm>
          <a:prstGeom prst="rect">
            <a:avLst/>
          </a:prstGeom>
        </p:spPr>
      </p:pic>
    </p:spTree>
    <p:custDataLst>
      <p:tags r:id="rId1"/>
    </p:custDataLst>
    <p:extLst>
      <p:ext uri="{BB962C8B-B14F-4D97-AF65-F5344CB8AC3E}">
        <p14:creationId xmlns:p14="http://schemas.microsoft.com/office/powerpoint/2010/main" val="483379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Sample presentation slides">
      <a:majorFont>
        <a:latin typeface="TimesNewRomanP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16316</TotalTime>
  <Words>12141</Words>
  <Application>Microsoft Office PowerPoint</Application>
  <PresentationFormat>Widescreen</PresentationFormat>
  <Paragraphs>1400</Paragraphs>
  <Slides>119</Slides>
  <Notes>68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119</vt:i4>
      </vt:variant>
    </vt:vector>
  </HeadingPairs>
  <TitlesOfParts>
    <vt:vector size="128" baseType="lpstr">
      <vt:lpstr>TimesNewRomanPS</vt:lpstr>
      <vt:lpstr>Arial</vt:lpstr>
      <vt:lpstr>Calibri</vt:lpstr>
      <vt:lpstr>Courier New</vt:lpstr>
      <vt:lpstr>Franklin Gothic Medium</vt:lpstr>
      <vt:lpstr>Helvetica</vt:lpstr>
      <vt:lpstr>Times New Roman</vt:lpstr>
      <vt:lpstr>Wingdings</vt:lpstr>
      <vt:lpstr>Sample presentation slides</vt:lpstr>
      <vt:lpstr>PowerPoint Presentation</vt:lpstr>
      <vt:lpstr>PowerPoint Presentation</vt:lpstr>
      <vt:lpstr>PowerPoint Presentation</vt:lpstr>
      <vt:lpstr>PowerPoint Presentation</vt:lpstr>
      <vt:lpstr>Interpret and apply medical terminology appropriately</vt:lpstr>
      <vt:lpstr>Medical terminology</vt:lpstr>
      <vt:lpstr>Medical terminology</vt:lpstr>
      <vt:lpstr>The word root</vt:lpstr>
      <vt:lpstr>Word roots of the body</vt:lpstr>
      <vt:lpstr>Word roots of the body</vt:lpstr>
      <vt:lpstr>Word roots of the body</vt:lpstr>
      <vt:lpstr>The prefix</vt:lpstr>
      <vt:lpstr>The prefix</vt:lpstr>
      <vt:lpstr>The prefix</vt:lpstr>
      <vt:lpstr>The suffix</vt:lpstr>
      <vt:lpstr>The suffix</vt:lpstr>
      <vt:lpstr>The suffix</vt:lpstr>
      <vt:lpstr>The suffix</vt:lpstr>
      <vt:lpstr>The combining vowel</vt:lpstr>
      <vt:lpstr>The combining vowel</vt:lpstr>
      <vt:lpstr>The combining form</vt:lpstr>
      <vt:lpstr>Putting it all together</vt:lpstr>
      <vt:lpstr>Putting it all together</vt:lpstr>
      <vt:lpstr>1. Prefix practice makes perfect</vt:lpstr>
      <vt:lpstr>1. Prefix practice makes perfect</vt:lpstr>
      <vt:lpstr>2. Quiz - Suffix</vt:lpstr>
      <vt:lpstr>2. Quiz - Suffix</vt:lpstr>
      <vt:lpstr>2. Quiz - Suffix</vt:lpstr>
      <vt:lpstr>2. Quiz - Suffix</vt:lpstr>
      <vt:lpstr>Interpreting acronyms and abbreviations</vt:lpstr>
      <vt:lpstr>Acronyms</vt:lpstr>
      <vt:lpstr>3. Breaking it down</vt:lpstr>
      <vt:lpstr>3. Breaking it down</vt:lpstr>
      <vt:lpstr>Abbreviations</vt:lpstr>
      <vt:lpstr>Abbreviations</vt:lpstr>
      <vt:lpstr>Abbreviations</vt:lpstr>
      <vt:lpstr>Abbreviations</vt:lpstr>
      <vt:lpstr>Abbreviations</vt:lpstr>
      <vt:lpstr>Abbreviations</vt:lpstr>
      <vt:lpstr>4. Multiple health problems</vt:lpstr>
      <vt:lpstr>4. Multiple health problems</vt:lpstr>
      <vt:lpstr>5. Abbreviations</vt:lpstr>
      <vt:lpstr>5. Abbreviations</vt:lpstr>
      <vt:lpstr>6. Multiple health problems</vt:lpstr>
      <vt:lpstr>6. Multiple health problems</vt:lpstr>
      <vt:lpstr>7. Written communications</vt:lpstr>
      <vt:lpstr>7. Written communications</vt:lpstr>
      <vt:lpstr>7. Written communications</vt:lpstr>
      <vt:lpstr>7. Written communications</vt:lpstr>
      <vt:lpstr>8. Do you know what I am saying?</vt:lpstr>
      <vt:lpstr>8. Do you know what I am saying?</vt:lpstr>
      <vt:lpstr>Learning Checkpoint 1</vt:lpstr>
      <vt:lpstr>Learning Checkpoint 1</vt:lpstr>
      <vt:lpstr>Learning Checkpoint 1</vt:lpstr>
      <vt:lpstr>Learning Checkpoint 1</vt:lpstr>
      <vt:lpstr>Learning Checkpoint 1</vt:lpstr>
      <vt:lpstr>Working with medical terminology</vt:lpstr>
      <vt:lpstr>Working with medical terminology - Checklist</vt:lpstr>
      <vt:lpstr>Working with medical terminology - Checklist</vt:lpstr>
      <vt:lpstr>Interpreting and adhering to policies and procedures</vt:lpstr>
      <vt:lpstr>Interpreting and adhering to policies and procedures</vt:lpstr>
      <vt:lpstr>9. Policies and procedures</vt:lpstr>
      <vt:lpstr>9. Policies and procedures</vt:lpstr>
      <vt:lpstr>9. Policies and procedures</vt:lpstr>
      <vt:lpstr>9. Policies and procedures</vt:lpstr>
      <vt:lpstr>9. Policies and procedures</vt:lpstr>
      <vt:lpstr>Learning Checkpoint 2</vt:lpstr>
      <vt:lpstr>Learning Checkpoint 2</vt:lpstr>
      <vt:lpstr>Learning Checkpoint 2</vt:lpstr>
      <vt:lpstr>Carry out routine tasks</vt:lpstr>
      <vt:lpstr>Carry out routine tasks</vt:lpstr>
      <vt:lpstr>Seeking assistance </vt:lpstr>
      <vt:lpstr>Seeking assistance </vt:lpstr>
      <vt:lpstr>Seeking assistance </vt:lpstr>
      <vt:lpstr>Learning Checkpoint 3</vt:lpstr>
      <vt:lpstr>Learning Checkpoint 3</vt:lpstr>
      <vt:lpstr>Learning Checkpoint 3</vt:lpstr>
      <vt:lpstr>Learning Checkpoint 3</vt:lpstr>
      <vt:lpstr>Use appropriate medical terminology in written and  oral communication</vt:lpstr>
      <vt:lpstr>Use appropriate medical terminology in written and  oral communication</vt:lpstr>
      <vt:lpstr>Use appropriate medical terminology in written and  oral communication</vt:lpstr>
      <vt:lpstr>Use appropriate medical terminology in written and  oral communication</vt:lpstr>
      <vt:lpstr>10. Oral communication</vt:lpstr>
      <vt:lpstr>10. Oral communication</vt:lpstr>
      <vt:lpstr>Use appropriate medical terminology in written and  oral communication</vt:lpstr>
      <vt:lpstr>Use appropriate medical terminology in written and  oral communication</vt:lpstr>
      <vt:lpstr>11. Written communication </vt:lpstr>
      <vt:lpstr>11. Written communication </vt:lpstr>
      <vt:lpstr>11. Written communication </vt:lpstr>
      <vt:lpstr>11. Written communication </vt:lpstr>
      <vt:lpstr>11. Written communication </vt:lpstr>
      <vt:lpstr>11. Written communication </vt:lpstr>
      <vt:lpstr>11. Written communication </vt:lpstr>
      <vt:lpstr>Spelling and pronunciation</vt:lpstr>
      <vt:lpstr>Spelling and pronunciation</vt:lpstr>
      <vt:lpstr>Spelling and pronunciation</vt:lpstr>
      <vt:lpstr>Spelling and pronunciation</vt:lpstr>
      <vt:lpstr>Spelling and pronunciation</vt:lpstr>
      <vt:lpstr>Spelling and pronunciation</vt:lpstr>
      <vt:lpstr>Spelling and pronunciation</vt:lpstr>
      <vt:lpstr>12. Medical terminology  </vt:lpstr>
      <vt:lpstr>12. Medical terminology  </vt:lpstr>
      <vt:lpstr>13. All in the pronunciation  </vt:lpstr>
      <vt:lpstr>13. All in the pronunciation  </vt:lpstr>
      <vt:lpstr>13. All in the pronunciation  </vt:lpstr>
      <vt:lpstr>Learning Checkpoint 4</vt:lpstr>
      <vt:lpstr>Learning Checkpoint 4</vt:lpstr>
      <vt:lpstr>Learning Checkpoint 4</vt:lpstr>
      <vt:lpstr>1. Written Questions</vt:lpstr>
      <vt:lpstr>1. Written Questions</vt:lpstr>
      <vt:lpstr>1. Written Questions</vt:lpstr>
      <vt:lpstr>1. Written Questions</vt:lpstr>
      <vt:lpstr>1. Written Questions</vt:lpstr>
      <vt:lpstr>1. Written Questions</vt:lpstr>
      <vt:lpstr>2. Project</vt:lpstr>
      <vt:lpstr>2. Project</vt:lpstr>
      <vt:lpstr>3. Observation</vt:lpstr>
      <vt:lpstr>3. Observation</vt:lpstr>
      <vt:lpstr>3. Observation: Aged care resident handover</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Rich</dc:creator>
  <cp:lastModifiedBy>Lyn ZHANG</cp:lastModifiedBy>
  <cp:revision>310</cp:revision>
  <cp:lastPrinted>2017-09-22T15:39:21Z</cp:lastPrinted>
  <dcterms:created xsi:type="dcterms:W3CDTF">2017-08-03T14:42:58Z</dcterms:created>
  <dcterms:modified xsi:type="dcterms:W3CDTF">2024-04-25T23:12:13Z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2F4FD7CF-1F0B-4351-A282-D783EBBD5BAE</vt:lpwstr>
  </property>
  <property fmtid="{D5CDD505-2E9C-101B-9397-08002B2CF9AE}" pid="3" name="ArticulatePath">
    <vt:lpwstr>Presentation2</vt:lpwstr>
  </property>
</Properties>
</file>