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0"/>
  </p:normalViewPr>
  <p:slideViewPr>
    <p:cSldViewPr snapToGrid="0" snapToObjects="1">
      <p:cViewPr varScale="1">
        <p:scale>
          <a:sx n="62" d="100"/>
          <a:sy n="6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92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9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7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8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6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0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7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4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7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855E51-D023-4E6E-AE07-C7867A507C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D12E8-ED14-774D-9384-7B6279986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618019" cy="3204134"/>
          </a:xfrm>
        </p:spPr>
        <p:txBody>
          <a:bodyPr anchor="b">
            <a:normAutofit fontScale="90000"/>
          </a:bodyPr>
          <a:lstStyle/>
          <a:p>
            <a:r>
              <a:rPr lang="en-US" sz="4800" dirty="0"/>
              <a:t>Combining linear and geometric growth or decay to model compound interest investments with additions to the principal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5AA04-4218-1D46-B576-652DFF0AC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 dirty="0"/>
              <a:t>8A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0711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4D4FD56-78BD-C60E-EEF5-648F30388A09}"/>
              </a:ext>
            </a:extLst>
          </p:cNvPr>
          <p:cNvSpPr txBox="1"/>
          <p:nvPr/>
        </p:nvSpPr>
        <p:spPr>
          <a:xfrm>
            <a:off x="511445" y="149533"/>
            <a:ext cx="116082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Determining the annual interest rate from a recurrence relation</a:t>
            </a:r>
            <a:endParaRPr lang="en-AU" sz="40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1D8221-247B-7AB9-7CD7-D9568C6F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191" y="1715433"/>
            <a:ext cx="1823153" cy="6868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AF8AFC-5C4E-DEB5-C4C5-2699BF088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29" y="1537559"/>
            <a:ext cx="7424000" cy="17293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75569C-F90A-F498-A600-327C109988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4929" y="2605195"/>
            <a:ext cx="4026239" cy="13234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2781A9-329B-F361-BD9D-B9C3A962B6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678" y="3429000"/>
            <a:ext cx="7416251" cy="13484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0B5C37-062B-84F5-77DB-69E7B9E0AE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4929" y="4214532"/>
            <a:ext cx="3874264" cy="121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4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D2C628-43E0-3538-223B-E2C514AA9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59" y="60952"/>
            <a:ext cx="10113808" cy="67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8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55FA1-B5EB-7E47-B44D-154993C8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geometric growth and decay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5206C9-74B0-504A-8951-A93475A4FC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90600" y="2235200"/>
                <a:ext cx="10293096" cy="3937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FF0000"/>
                    </a:solidFill>
                  </a:rPr>
                  <a:t>principal </a:t>
                </a:r>
                <a:r>
                  <a:rPr lang="en-US" dirty="0"/>
                  <a:t>of the loan is the amount that is borrowed. The amount owed, or the </a:t>
                </a:r>
                <a:r>
                  <a:rPr lang="en-US" dirty="0">
                    <a:solidFill>
                      <a:srgbClr val="FF0000"/>
                    </a:solidFill>
                  </a:rPr>
                  <a:t>balance </a:t>
                </a:r>
                <a:r>
                  <a:rPr lang="en-US" dirty="0"/>
                  <a:t>of the loan, will increase over time because interest is charged and added to the loan.</a:t>
                </a:r>
              </a:p>
              <a:p>
                <a:r>
                  <a:rPr lang="en-US" dirty="0"/>
                  <a:t>A recurrence relation of the form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starting value,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=𝑅×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±𝐷</a:t>
                </a:r>
              </a:p>
              <a:p>
                <a:r>
                  <a:rPr lang="en-US" dirty="0"/>
                  <a:t>can be used to model situations that involve both geometric and linear growth or decay.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5206C9-74B0-504A-8951-A93475A4FC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2235200"/>
                <a:ext cx="10293096" cy="3937000"/>
              </a:xfrm>
              <a:blipFill>
                <a:blip r:embed="rId2"/>
                <a:stretch>
                  <a:fillRect l="-1110" t="-1608" r="-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49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331F6FD-D6D4-3E4B-BACC-B24CEAB518C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Generating a sequence from a recurrence relation of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=R×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± D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331F6FD-D6D4-3E4B-BACC-B24CEAB518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46" t="-7447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3C1D9-3810-0647-8BFA-9578A1594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2800" y="2159000"/>
                <a:ext cx="10617200" cy="41503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Write down the sequence generated by the recurrence 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−1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=3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=4×3−1=11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4×11−1=43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4×43−1=171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4×171−1=683</a:t>
                </a:r>
              </a:p>
              <a:p>
                <a:r>
                  <a:rPr lang="en-US" dirty="0"/>
                  <a:t>The sequence is 3,11,43,171,683,...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3C1D9-3810-0647-8BFA-9578A1594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2800" y="2159000"/>
                <a:ext cx="10617200" cy="4150360"/>
              </a:xfrm>
              <a:blipFill>
                <a:blip r:embed="rId3"/>
                <a:stretch>
                  <a:fillRect l="-835" t="-1220" b="-3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2" name="Picture 8" descr="The Most Beautiful Words in Any Presentation are &quot;For Example&quot;">
            <a:extLst>
              <a:ext uri="{FF2B5EF4-FFF2-40B4-BE49-F238E27FC236}">
                <a16:creationId xmlns:a16="http://schemas.microsoft.com/office/drawing/2014/main" id="{53AC6F94-0D4E-CD43-9176-125E988C7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4234180"/>
            <a:ext cx="3683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68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AC4FC-9C6B-4249-AA06-EFD08E99F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6" y="0"/>
            <a:ext cx="12192000" cy="1104900"/>
          </a:xfrm>
        </p:spPr>
        <p:txBody>
          <a:bodyPr>
            <a:normAutofit/>
          </a:bodyPr>
          <a:lstStyle/>
          <a:p>
            <a:r>
              <a:rPr lang="en-AU" sz="3400" b="1" dirty="0"/>
              <a:t>Modelling population change using a recurrence relation</a:t>
            </a:r>
            <a:endParaRPr lang="en-US" sz="3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7460BA-D676-C04F-9235-A1B6D8C772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5432" y="769112"/>
                <a:ext cx="11522202" cy="6088888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The number of trout in a fish farm pond after 𝑛 months,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can be modelled using the recurrence relation: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=10000,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=1.1×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−3000</a:t>
                </a:r>
              </a:p>
              <a:p>
                <a:pPr marL="0" indent="0">
                  <a:buNone/>
                </a:pPr>
                <a:r>
                  <a:rPr lang="en-US" dirty="0"/>
                  <a:t>1. Use the recurrence relation to determine the number of trout in the pond after 2 months.</a:t>
                </a:r>
              </a:p>
              <a:p>
                <a:pPr marL="0" indent="0">
                  <a:buNone/>
                </a:pPr>
                <a:r>
                  <a:rPr lang="en-US" dirty="0"/>
                  <a:t>2. After how many months will there be no trout left in the pond?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=10000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=1.1×10000−3000=8000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=1.1×8000−3000=5800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After 2 months there will be 5800 trout in the pond.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2. There will be no trout left in the pond after 5 months.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7460BA-D676-C04F-9235-A1B6D8C772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5432" y="769112"/>
                <a:ext cx="11522202" cy="6088888"/>
              </a:xfrm>
              <a:blipFill>
                <a:blip r:embed="rId2"/>
                <a:stretch>
                  <a:fillRect l="-551" t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8" descr="The Most Beautiful Words in Any Presentation are &quot;For Example&quot;">
            <a:extLst>
              <a:ext uri="{FF2B5EF4-FFF2-40B4-BE49-F238E27FC236}">
                <a16:creationId xmlns:a16="http://schemas.microsoft.com/office/drawing/2014/main" id="{A7849AB5-1C29-9941-B1DE-B50EBB875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37698" y="5191360"/>
            <a:ext cx="2378587" cy="142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6BC2CD-06F4-3B3B-E579-A5367A452E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432" y="3033812"/>
            <a:ext cx="8335538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9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8AC9B2-ADC5-71F5-EE87-B63EBFB23B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491" y="1938133"/>
            <a:ext cx="12042182" cy="381489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D4FD56-78BD-C60E-EEF5-648F30388A09}"/>
              </a:ext>
            </a:extLst>
          </p:cNvPr>
          <p:cNvSpPr txBox="1"/>
          <p:nvPr/>
        </p:nvSpPr>
        <p:spPr>
          <a:xfrm>
            <a:off x="972519" y="149533"/>
            <a:ext cx="1080619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Compound interest investments with regular additions to the principal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88826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4D4FD56-78BD-C60E-EEF5-648F30388A09}"/>
              </a:ext>
            </a:extLst>
          </p:cNvPr>
          <p:cNvSpPr txBox="1"/>
          <p:nvPr/>
        </p:nvSpPr>
        <p:spPr>
          <a:xfrm>
            <a:off x="511445" y="149533"/>
            <a:ext cx="116082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Modelling compound interest investments with additions to the principal </a:t>
            </a:r>
            <a:endParaRPr lang="en-AU" sz="4000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89DF2E-426C-FB8A-A041-5D58858095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428" y="1472972"/>
            <a:ext cx="7745872" cy="1956028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1D8221-247B-7AB9-7CD7-D9568C6F7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4191" y="1715433"/>
            <a:ext cx="1823153" cy="6868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9E9997E-D2BD-1DEF-E08D-1975CA13D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532" y="3544253"/>
            <a:ext cx="4735408" cy="316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00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4D4FD56-78BD-C60E-EEF5-648F30388A09}"/>
              </a:ext>
            </a:extLst>
          </p:cNvPr>
          <p:cNvSpPr txBox="1"/>
          <p:nvPr/>
        </p:nvSpPr>
        <p:spPr>
          <a:xfrm>
            <a:off x="511445" y="149533"/>
            <a:ext cx="116082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Modelling compound interest investments with additions to the principal </a:t>
            </a:r>
            <a:endParaRPr lang="en-AU" sz="40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1D8221-247B-7AB9-7CD7-D9568C6F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191" y="1715433"/>
            <a:ext cx="1823153" cy="6868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E2F186-B8B0-2D7C-7A70-16E037647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45" y="1512904"/>
            <a:ext cx="8538268" cy="20313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3D45F9-5733-D3B3-08C3-C2A668F32C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4292" y="3783364"/>
            <a:ext cx="3378728" cy="292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1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4D4FD56-78BD-C60E-EEF5-648F30388A09}"/>
              </a:ext>
            </a:extLst>
          </p:cNvPr>
          <p:cNvSpPr txBox="1"/>
          <p:nvPr/>
        </p:nvSpPr>
        <p:spPr>
          <a:xfrm>
            <a:off x="619930" y="160739"/>
            <a:ext cx="115307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Using a recurrence relation to </a:t>
            </a:r>
            <a:r>
              <a:rPr lang="en-US" sz="3600" b="1" dirty="0" err="1"/>
              <a:t>analyse</a:t>
            </a:r>
            <a:r>
              <a:rPr lang="en-US" sz="3600" b="1" dirty="0"/>
              <a:t> compound interest investments with additions to the principal</a:t>
            </a:r>
            <a:endParaRPr lang="en-AU" sz="36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1D8221-247B-7AB9-7CD7-D9568C6F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706" y="1458032"/>
            <a:ext cx="1823153" cy="6868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0FBFC7-3EEB-2D24-D5DA-FB91D60F0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86" y="1339168"/>
            <a:ext cx="7702657" cy="15894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546370-2601-5C59-B891-676FCEB9E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643" y="2321721"/>
            <a:ext cx="2693306" cy="5891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68366C-6E16-7FB3-5F4B-F1BF40E392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986" y="2945753"/>
            <a:ext cx="7702656" cy="6056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311FD-6CB2-49A1-7C65-88BCCFEF2E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0757" y="2917050"/>
            <a:ext cx="2466611" cy="67171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A3AE0DD-A424-AB16-B5F9-C60FCC2D4E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986" y="3584697"/>
            <a:ext cx="7702656" cy="6211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AA3F45E-138F-4B2F-168E-48BF6F9EA1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37368" y="2633551"/>
            <a:ext cx="1790950" cy="1590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4DC4656-9229-1C54-0EFE-DC87604C1C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20701" y="3666719"/>
            <a:ext cx="2404552" cy="4947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E32456-AA64-493B-5A10-72BDBE63A8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5986" y="4274041"/>
            <a:ext cx="7702656" cy="40295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2501B12-71C9-4141-3B53-06D5E103EB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20701" y="4315562"/>
            <a:ext cx="2184194" cy="216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3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412428"/>
      </a:dk2>
      <a:lt2>
        <a:srgbClr val="E2E4E8"/>
      </a:lt2>
      <a:accent1>
        <a:srgbClr val="C49A30"/>
      </a:accent1>
      <a:accent2>
        <a:srgbClr val="EB7D4E"/>
      </a:accent2>
      <a:accent3>
        <a:srgbClr val="EE6E7D"/>
      </a:accent3>
      <a:accent4>
        <a:srgbClr val="EB4EA2"/>
      </a:accent4>
      <a:accent5>
        <a:srgbClr val="EE6EE8"/>
      </a:accent5>
      <a:accent6>
        <a:srgbClr val="B14EEB"/>
      </a:accent6>
      <a:hlink>
        <a:srgbClr val="697DA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326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Calibri</vt:lpstr>
      <vt:lpstr>Cambria Math</vt:lpstr>
      <vt:lpstr>AccentBoxVTI</vt:lpstr>
      <vt:lpstr>Combining linear and geometric growth or decay to model compound interest investments with additions to the principal</vt:lpstr>
      <vt:lpstr>PowerPoint Presentation</vt:lpstr>
      <vt:lpstr>Combining geometric growth and decay</vt:lpstr>
      <vt:lpstr>Generating a sequence from a recurrence relation of the form V_(n+1)  =R× V_n  ± D</vt:lpstr>
      <vt:lpstr>Modelling population change using a recurrence relation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geometric growth and decay</dc:title>
  <dc:creator>Yongmei Zhang</dc:creator>
  <cp:lastModifiedBy>Lyn ZHANG</cp:lastModifiedBy>
  <cp:revision>18</cp:revision>
  <dcterms:created xsi:type="dcterms:W3CDTF">2020-11-30T21:23:53Z</dcterms:created>
  <dcterms:modified xsi:type="dcterms:W3CDTF">2024-05-02T22:25:45Z</dcterms:modified>
</cp:coreProperties>
</file>