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56" r:id="rId2"/>
    <p:sldId id="291" r:id="rId3"/>
    <p:sldId id="293" r:id="rId4"/>
    <p:sldId id="29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0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89" r:id="rId25"/>
    <p:sldId id="277" r:id="rId26"/>
    <p:sldId id="278" r:id="rId27"/>
    <p:sldId id="279" r:id="rId28"/>
    <p:sldId id="280" r:id="rId29"/>
    <p:sldId id="283" r:id="rId30"/>
    <p:sldId id="281" r:id="rId31"/>
    <p:sldId id="282" r:id="rId32"/>
    <p:sldId id="284" r:id="rId33"/>
    <p:sldId id="285" r:id="rId34"/>
    <p:sldId id="286" r:id="rId35"/>
    <p:sldId id="288" r:id="rId36"/>
    <p:sldId id="2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7828-88ED-4606-ABE8-370928DBD902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0E081-9017-4C5C-AAAF-4B1D51227F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80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https://create.kahoot.it/details/5a41a964-bc95-4d53-a293-68ebcc45457f</a:t>
            </a:r>
          </a:p>
          <a:p>
            <a:r>
              <a:rPr lang="en-AU"/>
              <a:t>https://create.kahoot.it/details/871230ce-9c62-45ee-a642-5bda2cab1aea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0E081-9017-4C5C-AAAF-4B1D51227F7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05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https://www.youtube.com/watch?v=mUVwvw2toXM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B50E-A40A-4F13-AC52-7BB4A4301383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7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42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1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40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97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35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86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9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44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65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81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32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55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33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70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10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12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28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687344-B7AF-424F-9103-D8867796EDCC}" type="datetimeFigureOut">
              <a:rPr lang="en-AU" smtClean="0"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602198-0324-4887-BFD4-F105D159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81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contemporary-data-science-finance-students-comparative-study-essential-features-commonly-used-statistical-softwar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8508-7CB7-484D-B507-C79F7E858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 and </a:t>
            </a:r>
            <a:r>
              <a:rPr lang="en-US" dirty="0" err="1"/>
              <a:t>analysing</a:t>
            </a:r>
            <a:r>
              <a:rPr lang="en-US" dirty="0"/>
              <a:t> reducing-balance loans and annuities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06365-C2F3-47A5-8F24-81FC52550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514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7BDA-A36B-174F-9886-044CFD2B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74" y="270206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Modelling a reducing-balance loan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A279C5-A79C-D940-B9E0-16EBE74F2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3024" y="1707224"/>
                <a:ext cx="10406063" cy="46958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Alyssa borrows $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1000</a:t>
                </a:r>
                <a:r>
                  <a:rPr lang="en-US" dirty="0"/>
                  <a:t> at an interest rate of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15</a:t>
                </a:r>
                <a:r>
                  <a:rPr lang="en-US" dirty="0"/>
                  <a:t>% per annum, compounding monthly.</a:t>
                </a:r>
              </a:p>
              <a:p>
                <a:r>
                  <a:rPr lang="en-US" dirty="0"/>
                  <a:t>She will repay the loan by making four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monthly</a:t>
                </a:r>
                <a:r>
                  <a:rPr lang="en-US" dirty="0"/>
                  <a:t> payments of $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257.85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Construct a recurrence relation to model this lo</a:t>
                </a:r>
                <a:r>
                  <a:rPr lang="en-US" dirty="0">
                    <a:solidFill>
                      <a:schemeClr val="accent2">
                        <a:lumMod val="50000"/>
                        <a:alpha val="77000"/>
                      </a:schemeClr>
                    </a:solidFill>
                  </a:rPr>
                  <a:t>an</a:t>
                </a:r>
                <a:r>
                  <a:rPr lang="en-US" dirty="0"/>
                  <a:t>, in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  <a:alpha val="77000"/>
                      </a:schemeClr>
                    </a:solidFill>
                  </a:rPr>
                  <a:t> = the principal,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  <a:alpha val="77000"/>
                      </a:schemeClr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  <a:alpha val="77000"/>
                      </a:schemeClr>
                    </a:solidFill>
                  </a:rPr>
                  <a:t> −𝐷          where   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chemeClr val="accent2">
                                <a:lumMod val="50000"/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=1000            𝑟=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15%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=1.25%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 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1.25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=1.0125=1.0125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𝐷=257.85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=1000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=1.0125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−257.85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A279C5-A79C-D940-B9E0-16EBE74F2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024" y="1707224"/>
                <a:ext cx="10406063" cy="4695825"/>
              </a:xfrm>
              <a:blipFill>
                <a:blip r:embed="rId2"/>
                <a:stretch>
                  <a:fillRect l="-1289" t="-1299" b="-10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red stamp illustration Stock Vector Image &amp; Art - Alamy">
            <a:extLst>
              <a:ext uri="{FF2B5EF4-FFF2-40B4-BE49-F238E27FC236}">
                <a16:creationId xmlns:a16="http://schemas.microsoft.com/office/drawing/2014/main" id="{350294A5-1978-A745-B854-28EDBE3C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06" y="4090985"/>
            <a:ext cx="2004151" cy="19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8105-59DC-BB49-9584-035881B1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886" y="187946"/>
            <a:ext cx="6255658" cy="838233"/>
          </a:xfrm>
        </p:spPr>
        <p:txBody>
          <a:bodyPr/>
          <a:lstStyle/>
          <a:p>
            <a:r>
              <a:rPr lang="en-US" dirty="0"/>
              <a:t>Amortisation tables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04E4C9-C413-BC49-AC34-860705FEB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026" y="2167313"/>
            <a:ext cx="11182974" cy="3066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655346-0FDA-B64A-A266-6AF8528EF225}"/>
              </a:ext>
            </a:extLst>
          </p:cNvPr>
          <p:cNvSpPr/>
          <p:nvPr/>
        </p:nvSpPr>
        <p:spPr>
          <a:xfrm>
            <a:off x="2670628" y="1026179"/>
            <a:ext cx="6400801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I</a:t>
            </a:r>
            <a:r>
              <a:rPr lang="en-AU" b="0" i="0" dirty="0">
                <a:solidFill>
                  <a:srgbClr val="000000"/>
                </a:solidFill>
                <a:effectLst/>
                <a:latin typeface="Open Sans"/>
              </a:rPr>
              <a:t>nterest paid = interest rate per payment period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Open Sans"/>
              </a:rPr>
              <a:t>×</a:t>
            </a:r>
            <a:r>
              <a:rPr lang="en-AU" b="0" i="0" dirty="0">
                <a:solidFill>
                  <a:srgbClr val="000000"/>
                </a:solidFill>
                <a:effectLst/>
                <a:latin typeface="Open Sans"/>
              </a:rPr>
              <a:t> unpaid balance</a:t>
            </a:r>
          </a:p>
          <a:p>
            <a:r>
              <a:rPr lang="en-AU" dirty="0"/>
              <a:t>For example, when payment 1 is made, interest paid =1.25% of 1000=$12.50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10CBB-1F14-0841-82B9-9E74D3E5976C}"/>
              </a:ext>
            </a:extLst>
          </p:cNvPr>
          <p:cNvSpPr/>
          <p:nvPr/>
        </p:nvSpPr>
        <p:spPr>
          <a:xfrm>
            <a:off x="319314" y="5761256"/>
            <a:ext cx="5878285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P</a:t>
            </a:r>
            <a:r>
              <a:rPr lang="en-AU" b="0" i="0" dirty="0">
                <a:solidFill>
                  <a:srgbClr val="000000"/>
                </a:solidFill>
                <a:effectLst/>
                <a:latin typeface="Open Sans"/>
              </a:rPr>
              <a:t>rincipal reduction = payment made - interest paid</a:t>
            </a:r>
          </a:p>
          <a:p>
            <a:r>
              <a:rPr lang="en-AU" dirty="0"/>
              <a:t>For example, when payment 1 is made, principal reduction =257.85−12.50=$245.35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BCF95-0AB5-774E-927E-67752793F1D0}"/>
              </a:ext>
            </a:extLst>
          </p:cNvPr>
          <p:cNvSpPr/>
          <p:nvPr/>
        </p:nvSpPr>
        <p:spPr>
          <a:xfrm>
            <a:off x="6096001" y="5761256"/>
            <a:ext cx="6096000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B</a:t>
            </a:r>
            <a:r>
              <a:rPr lang="en-AU" b="0" i="0" dirty="0">
                <a:solidFill>
                  <a:srgbClr val="000000"/>
                </a:solidFill>
                <a:effectLst/>
                <a:latin typeface="Open Sans"/>
              </a:rPr>
              <a:t>alance of loan = balance owing - reduction in balance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Open Sans"/>
              </a:rPr>
              <a:t>For example, when payment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Open Sans"/>
              </a:rPr>
              <a:t>1</a:t>
            </a:r>
            <a:r>
              <a:rPr lang="en-AU" b="0" i="0" dirty="0">
                <a:solidFill>
                  <a:srgbClr val="000000"/>
                </a:solidFill>
                <a:effectLst/>
                <a:latin typeface="Open Sans"/>
              </a:rPr>
              <a:t> is made, reduction in balance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Open Sans"/>
              </a:rPr>
              <a:t>=1000−245.35=$754.65</a:t>
            </a:r>
            <a:endParaRPr lang="en-A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866F8-7C60-5B44-8160-BB0B0B50FBB4}"/>
              </a:ext>
            </a:extLst>
          </p:cNvPr>
          <p:cNvSpPr txBox="1"/>
          <p:nvPr/>
        </p:nvSpPr>
        <p:spPr>
          <a:xfrm>
            <a:off x="4049486" y="5266750"/>
            <a:ext cx="113211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1031.44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614EB2-2EC0-B440-8F29-7003C5277C80}"/>
              </a:ext>
            </a:extLst>
          </p:cNvPr>
          <p:cNvCxnSpPr>
            <a:cxnSpLocks/>
          </p:cNvCxnSpPr>
          <p:nvPr/>
        </p:nvCxnSpPr>
        <p:spPr>
          <a:xfrm>
            <a:off x="5675085" y="1864412"/>
            <a:ext cx="1045029" cy="142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8B330C-7F65-5447-8BC8-979418C09A7A}"/>
              </a:ext>
            </a:extLst>
          </p:cNvPr>
          <p:cNvCxnSpPr>
            <a:cxnSpLocks/>
          </p:cNvCxnSpPr>
          <p:nvPr/>
        </p:nvCxnSpPr>
        <p:spPr>
          <a:xfrm flipV="1">
            <a:off x="4564460" y="3289077"/>
            <a:ext cx="4506969" cy="3206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F78C41-5CDF-7F44-812D-4FE24D67F40E}"/>
              </a:ext>
            </a:extLst>
          </p:cNvPr>
          <p:cNvCxnSpPr>
            <a:cxnSpLocks/>
          </p:cNvCxnSpPr>
          <p:nvPr/>
        </p:nvCxnSpPr>
        <p:spPr>
          <a:xfrm flipV="1">
            <a:off x="4543126" y="5021943"/>
            <a:ext cx="21334" cy="244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182949-3010-2E45-B403-A4F383867F81}"/>
              </a:ext>
            </a:extLst>
          </p:cNvPr>
          <p:cNvCxnSpPr>
            <a:cxnSpLocks/>
          </p:cNvCxnSpPr>
          <p:nvPr/>
        </p:nvCxnSpPr>
        <p:spPr>
          <a:xfrm flipV="1">
            <a:off x="9735460" y="3289077"/>
            <a:ext cx="1382487" cy="32278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F227-C34A-524E-A4B1-325DB15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84" y="0"/>
            <a:ext cx="11117943" cy="817790"/>
          </a:xfrm>
        </p:spPr>
        <p:txBody>
          <a:bodyPr>
            <a:normAutofit/>
          </a:bodyPr>
          <a:lstStyle/>
          <a:p>
            <a:r>
              <a:rPr lang="en-US" sz="4000" dirty="0"/>
              <a:t>Reading and interpreting an amortisation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6C8E-2CA4-4A4C-A057-AE1E4254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2094"/>
            <a:ext cx="11117943" cy="624590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 business borrows </a:t>
            </a:r>
            <a:r>
              <a:rPr lang="en-US" sz="1800" dirty="0">
                <a:solidFill>
                  <a:srgbClr val="0070C0">
                    <a:alpha val="77000"/>
                  </a:srgbClr>
                </a:solidFill>
              </a:rPr>
              <a:t>$10000 </a:t>
            </a:r>
            <a:r>
              <a:rPr lang="en-US" sz="1800" dirty="0"/>
              <a:t>at a rate of </a:t>
            </a:r>
            <a:r>
              <a:rPr lang="en-US" sz="1800" dirty="0">
                <a:solidFill>
                  <a:srgbClr val="0070C0"/>
                </a:solidFill>
              </a:rPr>
              <a:t>8%</a:t>
            </a:r>
            <a:r>
              <a:rPr lang="en-US" sz="1800" dirty="0"/>
              <a:t> per annum. The loan is to be repaid by making </a:t>
            </a:r>
            <a:r>
              <a:rPr lang="en-US" sz="1800" dirty="0">
                <a:solidFill>
                  <a:srgbClr val="0070C0">
                    <a:alpha val="77000"/>
                  </a:srgbClr>
                </a:solidFill>
              </a:rPr>
              <a:t>four quarterly</a:t>
            </a:r>
            <a:r>
              <a:rPr lang="en-US" sz="1800" dirty="0"/>
              <a:t> payments of </a:t>
            </a:r>
            <a:r>
              <a:rPr lang="en-US" sz="1800" dirty="0">
                <a:solidFill>
                  <a:srgbClr val="0070C0"/>
                </a:solidFill>
              </a:rPr>
              <a:t>$2626.20</a:t>
            </a:r>
            <a:r>
              <a:rPr lang="en-US" sz="1800" dirty="0"/>
              <a:t>. The amortisation table for this loan is shown below.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*the final payment has been adjusted so that the final balance is zero.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a. Determine, to the nearest cent: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1. the quarterly interest rate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2. the interest paid when payment 1 is made using the quarterly interest rate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3. the principal repaid from payment 2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4. the balance of the loan after payment 3 has been made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5. the total cost of repaying the loan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b. verify that the total amount of interest paid = total cost of the loan - principal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63311-7AF5-4245-A097-E4E89157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" y="1254756"/>
            <a:ext cx="9042400" cy="325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B731F7-DDAF-1F42-8DE2-D2A309D4E3B5}"/>
              </a:ext>
            </a:extLst>
          </p:cNvPr>
          <p:cNvSpPr/>
          <p:nvPr/>
        </p:nvSpPr>
        <p:spPr>
          <a:xfrm>
            <a:off x="3701143" y="4826726"/>
            <a:ext cx="402045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Quarterly interest rate=8/4=2% or 0.02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76D53-C2FC-8145-821B-2D932EFD8D5A}"/>
              </a:ext>
            </a:extLst>
          </p:cNvPr>
          <p:cNvSpPr/>
          <p:nvPr/>
        </p:nvSpPr>
        <p:spPr>
          <a:xfrm>
            <a:off x="9303657" y="1678452"/>
            <a:ext cx="248194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Interest paid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2%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of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$10000 = $200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3EC93-55B5-C54A-83BD-95B75BB9D395}"/>
              </a:ext>
            </a:extLst>
          </p:cNvPr>
          <p:cNvSpPr/>
          <p:nvPr/>
        </p:nvSpPr>
        <p:spPr>
          <a:xfrm>
            <a:off x="9078685" y="2438066"/>
            <a:ext cx="3077029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Principal reduction = 2626.20−151.48 = $2474.72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56273-C7B1-E745-ACA6-30C9734DA621}"/>
              </a:ext>
            </a:extLst>
          </p:cNvPr>
          <p:cNvSpPr/>
          <p:nvPr/>
        </p:nvSpPr>
        <p:spPr>
          <a:xfrm>
            <a:off x="9078685" y="3197680"/>
            <a:ext cx="3062627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Balance of the loan after 3 payments = 5099.08−2524.22 = $2574.86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05787-2C97-3842-AF3E-B65473A5999A}"/>
              </a:ext>
            </a:extLst>
          </p:cNvPr>
          <p:cNvSpPr/>
          <p:nvPr/>
        </p:nvSpPr>
        <p:spPr>
          <a:xfrm>
            <a:off x="8498283" y="4720857"/>
            <a:ext cx="364302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Total cost = 3×2626.20+2626.36 = $10504.96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9E40A5-1ED7-6744-A71A-949A47F641F9}"/>
              </a:ext>
            </a:extLst>
          </p:cNvPr>
          <p:cNvSpPr/>
          <p:nvPr/>
        </p:nvSpPr>
        <p:spPr>
          <a:xfrm>
            <a:off x="7844972" y="6158074"/>
            <a:ext cx="4260055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Total interest=$10504.96−10000=$504.96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C92B89-E21C-E645-9477-87E31408E67C}"/>
              </a:ext>
            </a:extLst>
          </p:cNvPr>
          <p:cNvCxnSpPr>
            <a:cxnSpLocks/>
          </p:cNvCxnSpPr>
          <p:nvPr/>
        </p:nvCxnSpPr>
        <p:spPr>
          <a:xfrm flipH="1">
            <a:off x="3207658" y="5065486"/>
            <a:ext cx="49348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931ABA-12DC-1544-8D5E-DCE9F1A87025}"/>
              </a:ext>
            </a:extLst>
          </p:cNvPr>
          <p:cNvCxnSpPr>
            <a:cxnSpLocks/>
          </p:cNvCxnSpPr>
          <p:nvPr/>
        </p:nvCxnSpPr>
        <p:spPr>
          <a:xfrm flipH="1">
            <a:off x="4557486" y="2090057"/>
            <a:ext cx="4746172" cy="47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8A280E-5190-9B40-9A20-64794EE9740B}"/>
              </a:ext>
            </a:extLst>
          </p:cNvPr>
          <p:cNvCxnSpPr>
            <a:cxnSpLocks/>
          </p:cNvCxnSpPr>
          <p:nvPr/>
        </p:nvCxnSpPr>
        <p:spPr>
          <a:xfrm flipH="1">
            <a:off x="6908800" y="2656114"/>
            <a:ext cx="2133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A11372-A2DC-A840-9333-A29E8795BEF9}"/>
              </a:ext>
            </a:extLst>
          </p:cNvPr>
          <p:cNvCxnSpPr>
            <a:cxnSpLocks/>
          </p:cNvCxnSpPr>
          <p:nvPr/>
        </p:nvCxnSpPr>
        <p:spPr>
          <a:xfrm flipH="1">
            <a:off x="8795657" y="3289077"/>
            <a:ext cx="2467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EE580C-3714-B749-B804-030EA5288486}"/>
              </a:ext>
            </a:extLst>
          </p:cNvPr>
          <p:cNvCxnSpPr>
            <a:cxnSpLocks/>
          </p:cNvCxnSpPr>
          <p:nvPr/>
        </p:nvCxnSpPr>
        <p:spPr>
          <a:xfrm flipH="1">
            <a:off x="4259945" y="5097800"/>
            <a:ext cx="4238198" cy="1307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0F32FC-8ACB-D846-8F80-24BB7709EAE2}"/>
              </a:ext>
            </a:extLst>
          </p:cNvPr>
          <p:cNvCxnSpPr>
            <a:cxnSpLocks/>
          </p:cNvCxnSpPr>
          <p:nvPr/>
        </p:nvCxnSpPr>
        <p:spPr>
          <a:xfrm flipH="1">
            <a:off x="8360229" y="6527406"/>
            <a:ext cx="1614770" cy="1711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21ABE81-199D-D041-9205-999C13AD9E0D}"/>
              </a:ext>
            </a:extLst>
          </p:cNvPr>
          <p:cNvCxnSpPr>
            <a:cxnSpLocks/>
          </p:cNvCxnSpPr>
          <p:nvPr/>
        </p:nvCxnSpPr>
        <p:spPr>
          <a:xfrm flipH="1" flipV="1">
            <a:off x="4557485" y="4292140"/>
            <a:ext cx="3164115" cy="18659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52D391-DB0C-F54F-A4E5-72F22AC56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4" y="397565"/>
            <a:ext cx="11545482" cy="1755573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9C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15192-38BC-944C-8478-D90027FC6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670255"/>
          </a:xfrm>
        </p:spPr>
        <p:txBody>
          <a:bodyPr anchor="b">
            <a:normAutofit/>
          </a:bodyPr>
          <a:lstStyle/>
          <a:p>
            <a:r>
              <a:rPr lang="en-US" sz="7200" dirty="0"/>
              <a:t>Using a financial solver to </a:t>
            </a:r>
            <a:r>
              <a:rPr lang="en-US" sz="7200" dirty="0" err="1"/>
              <a:t>analyse</a:t>
            </a:r>
            <a:r>
              <a:rPr lang="en-US" sz="7200" dirty="0"/>
              <a:t> reducing-balance loans </a:t>
            </a:r>
          </a:p>
        </p:txBody>
      </p:sp>
    </p:spTree>
    <p:extLst>
      <p:ext uri="{BB962C8B-B14F-4D97-AF65-F5344CB8AC3E}">
        <p14:creationId xmlns:p14="http://schemas.microsoft.com/office/powerpoint/2010/main" val="373725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1243-750A-4064-AD27-37D84D15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58320"/>
            <a:ext cx="10018713" cy="1752599"/>
          </a:xfrm>
        </p:spPr>
        <p:txBody>
          <a:bodyPr/>
          <a:lstStyle/>
          <a:p>
            <a:r>
              <a:rPr lang="en-US" dirty="0"/>
              <a:t>Mathematica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6856-6E80-4983-95AE-7A6AAA15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0919"/>
            <a:ext cx="12175377" cy="35110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BEC95F-62C7-4717-BE14-0F381304B604}"/>
              </a:ext>
            </a:extLst>
          </p:cNvPr>
          <p:cNvCxnSpPr>
            <a:cxnSpLocks/>
          </p:cNvCxnSpPr>
          <p:nvPr/>
        </p:nvCxnSpPr>
        <p:spPr>
          <a:xfrm flipH="1">
            <a:off x="8158705" y="2081719"/>
            <a:ext cx="926929" cy="2032113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DEDC32-FF9F-4168-8B45-B67823F497A2}"/>
                  </a:ext>
                </a:extLst>
              </p:cNvPr>
              <p:cNvSpPr txBox="1"/>
              <p:nvPr/>
            </p:nvSpPr>
            <p:spPr>
              <a:xfrm>
                <a:off x="7747113" y="812188"/>
                <a:ext cx="3358243" cy="101566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due to regular payment to make FV </a:t>
                </a:r>
                <a14:m>
                  <m:oMath xmlns:m="http://schemas.openxmlformats.org/officeDocument/2006/math">
                    <m:r>
                      <a:rPr lang="en-AU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A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DEDC32-FF9F-4168-8B45-B67823F49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113" y="812188"/>
                <a:ext cx="3358243" cy="1015663"/>
              </a:xfrm>
              <a:prstGeom prst="rect">
                <a:avLst/>
              </a:prstGeom>
              <a:blipFill>
                <a:blip r:embed="rId3"/>
                <a:stretch>
                  <a:fillRect l="-2712" t="-4142" b="-769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69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EDBD-FADC-6440-B0DC-F28DC116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2" y="96012"/>
            <a:ext cx="10842172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Determining the payment amount, total cost and total amount of interest 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1FBC-6EB0-A84F-A2E0-F8959448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275589"/>
            <a:ext cx="11966158" cy="1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Sipho borrows $10000 to be repaid in equal payments over a period of </a:t>
            </a: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/>
              <a:t> years. Interest is charged at the rate of </a:t>
            </a:r>
            <a:r>
              <a:rPr lang="en-US" dirty="0">
                <a:solidFill>
                  <a:srgbClr val="0070C0"/>
                </a:solidFill>
              </a:rPr>
              <a:t>8</a:t>
            </a:r>
            <a:r>
              <a:rPr lang="en-US" dirty="0"/>
              <a:t>% per annum, compounding </a:t>
            </a:r>
            <a:r>
              <a:rPr lang="en-US" dirty="0">
                <a:solidFill>
                  <a:srgbClr val="0070C0"/>
                </a:solidFill>
              </a:rPr>
              <a:t>monthly</a:t>
            </a:r>
            <a:r>
              <a:rPr lang="en-US" dirty="0"/>
              <a:t>. Find:</a:t>
            </a:r>
          </a:p>
          <a:p>
            <a:pPr marL="0" indent="0">
              <a:buNone/>
            </a:pPr>
            <a:r>
              <a:rPr lang="en-US" dirty="0"/>
              <a:t>1. the monthly payment amount, correct to the nearest cent</a:t>
            </a:r>
          </a:p>
          <a:p>
            <a:pPr marL="0" indent="0">
              <a:buNone/>
            </a:pPr>
            <a:r>
              <a:rPr lang="en-US" dirty="0"/>
              <a:t>2. the total cost of repaying the loan to the nearest dollar</a:t>
            </a:r>
          </a:p>
          <a:p>
            <a:pPr marL="0" indent="0">
              <a:buNone/>
            </a:pPr>
            <a:r>
              <a:rPr lang="en-US" dirty="0"/>
              <a:t>3. the total amount of interest paid to the nearest dollar.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289B3-BA12-704F-9AB9-5476FDE84B8E}"/>
              </a:ext>
            </a:extLst>
          </p:cNvPr>
          <p:cNvSpPr/>
          <p:nvPr/>
        </p:nvSpPr>
        <p:spPr>
          <a:xfrm>
            <a:off x="7883272" y="1688656"/>
            <a:ext cx="398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1. Sipho repays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$202.76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every month.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32937F-3C50-194D-97E4-29F3BFD5CE2F}"/>
              </a:ext>
            </a:extLst>
          </p:cNvPr>
          <p:cNvSpPr/>
          <p:nvPr/>
        </p:nvSpPr>
        <p:spPr>
          <a:xfrm>
            <a:off x="7446736" y="20579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2. Total cost=number of payments × payment amount=60×202.7639…=12165.60</a:t>
            </a:r>
            <a:br>
              <a:rPr lang="en-AU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70E79-EAAF-7641-98FE-E6668A9A767D}"/>
              </a:ext>
            </a:extLst>
          </p:cNvPr>
          <p:cNvSpPr/>
          <p:nvPr/>
        </p:nvSpPr>
        <p:spPr>
          <a:xfrm>
            <a:off x="6545943" y="2728681"/>
            <a:ext cx="5762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3. Interest paid=total cost−principal=12166−10000=$2166 </a:t>
            </a:r>
            <a:br>
              <a:rPr lang="en-AU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9BE56-6FA6-F948-B8DC-C5536528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2488"/>
            <a:ext cx="90297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EDBD-FADC-6440-B0DC-F28DC116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9" y="0"/>
            <a:ext cx="11292114" cy="905474"/>
          </a:xfrm>
        </p:spPr>
        <p:txBody>
          <a:bodyPr>
            <a:normAutofit/>
          </a:bodyPr>
          <a:lstStyle/>
          <a:p>
            <a:r>
              <a:rPr lang="en-US" dirty="0"/>
              <a:t>Reducing-balance loans with changing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1FBC-6EB0-A84F-A2E0-F8959448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731303"/>
            <a:ext cx="11974286" cy="25235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 amount of </a:t>
            </a:r>
            <a:r>
              <a:rPr lang="en-US" dirty="0">
                <a:solidFill>
                  <a:srgbClr val="0070C0"/>
                </a:solidFill>
              </a:rPr>
              <a:t>$150000 </a:t>
            </a:r>
            <a:r>
              <a:rPr lang="en-US" dirty="0"/>
              <a:t>is borrowed for </a:t>
            </a:r>
            <a:r>
              <a:rPr lang="en-US" dirty="0">
                <a:solidFill>
                  <a:srgbClr val="0070C0"/>
                </a:solidFill>
              </a:rPr>
              <a:t>25</a:t>
            </a:r>
            <a:r>
              <a:rPr lang="en-US" dirty="0"/>
              <a:t> years at an interest rate of </a:t>
            </a:r>
            <a:r>
              <a:rPr lang="en-US" dirty="0">
                <a:solidFill>
                  <a:srgbClr val="0070C0"/>
                </a:solidFill>
              </a:rPr>
              <a:t>6.8</a:t>
            </a:r>
            <a:r>
              <a:rPr lang="en-US" dirty="0"/>
              <a:t>% per annum, compounding </a:t>
            </a:r>
            <a:r>
              <a:rPr lang="en-US" dirty="0">
                <a:solidFill>
                  <a:srgbClr val="0070C0"/>
                </a:solidFill>
              </a:rPr>
              <a:t>monthl</a:t>
            </a:r>
            <a:r>
              <a:rPr lang="en-US" dirty="0"/>
              <a:t>y. </a:t>
            </a:r>
          </a:p>
          <a:p>
            <a:pPr marL="0" indent="0">
              <a:buNone/>
            </a:pPr>
            <a:r>
              <a:rPr lang="en-US" dirty="0"/>
              <a:t>1. What are the monthly payments for this loan?</a:t>
            </a:r>
          </a:p>
          <a:p>
            <a:pPr marL="0" indent="0">
              <a:buNone/>
            </a:pPr>
            <a:r>
              <a:rPr lang="en-US" dirty="0"/>
              <a:t>2. How much is still owing at the end of 3 years?</a:t>
            </a:r>
          </a:p>
          <a:p>
            <a:r>
              <a:rPr lang="en-US" dirty="0"/>
              <a:t>After 3 years, the interest rate rises to 7.2% per annum.</a:t>
            </a:r>
          </a:p>
          <a:p>
            <a:pPr marL="0" indent="0">
              <a:buNone/>
            </a:pPr>
            <a:r>
              <a:rPr lang="en-US" dirty="0"/>
              <a:t>3. What are the new monthly payments that will see the loan paid in 25 years.</a:t>
            </a:r>
          </a:p>
          <a:p>
            <a:pPr marL="0" indent="0">
              <a:buNone/>
            </a:pPr>
            <a:r>
              <a:rPr lang="en-US" dirty="0"/>
              <a:t>4. How much extra does it now cost (to the nearest 10 dollars) to repay the loan in total?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CD631D-71CB-F74D-A595-F980252223CD}"/>
              </a:ext>
            </a:extLst>
          </p:cNvPr>
          <p:cNvSpPr/>
          <p:nvPr/>
        </p:nvSpPr>
        <p:spPr>
          <a:xfrm>
            <a:off x="5280076" y="1067191"/>
            <a:ext cx="629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1. The payments on this loan are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$1041.11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each month.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E2231-835C-F646-BA4C-360B22A3CB48}"/>
              </a:ext>
            </a:extLst>
          </p:cNvPr>
          <p:cNvSpPr/>
          <p:nvPr/>
        </p:nvSpPr>
        <p:spPr>
          <a:xfrm>
            <a:off x="5280076" y="15261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2. 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3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years, there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$142391.84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still owing on the loan.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43051-5B28-1B4C-8773-EAF761D2AFA2}"/>
              </a:ext>
            </a:extLst>
          </p:cNvPr>
          <p:cNvSpPr/>
          <p:nvPr/>
        </p:nvSpPr>
        <p:spPr>
          <a:xfrm>
            <a:off x="6096000" y="1910989"/>
            <a:ext cx="534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3. The new payments will be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$1076.18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each month.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67FC9-92D5-9142-9030-60349D846298}"/>
              </a:ext>
            </a:extLst>
          </p:cNvPr>
          <p:cNvSpPr/>
          <p:nvPr/>
        </p:nvSpPr>
        <p:spPr>
          <a:xfrm>
            <a:off x="7849105" y="3240536"/>
            <a:ext cx="3730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4. Extra paid each month:</a:t>
            </a:r>
            <a:endParaRPr lang="en-AU" dirty="0">
              <a:solidFill>
                <a:srgbClr val="000000"/>
              </a:solidFill>
              <a:latin typeface="Open Sans"/>
            </a:endParaRPr>
          </a:p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extra=1076.18−1041.11=$35.07</a:t>
            </a:r>
            <a:endParaRPr lang="en-AU" dirty="0">
              <a:solidFill>
                <a:srgbClr val="000000"/>
              </a:solidFill>
              <a:latin typeface="Open Sans"/>
            </a:endParaRPr>
          </a:p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Total extra paid:</a:t>
            </a:r>
            <a:endParaRPr lang="en-AU" dirty="0">
              <a:solidFill>
                <a:srgbClr val="000000"/>
              </a:solidFill>
              <a:latin typeface="Open Sans"/>
            </a:endParaRPr>
          </a:p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total=264×35.07=$9258.48=$9260</a:t>
            </a:r>
            <a:endParaRPr lang="en-AU" dirty="0">
              <a:solidFill>
                <a:srgbClr val="000000"/>
              </a:solidFill>
              <a:latin typeface="Open Sans"/>
            </a:endParaRPr>
          </a:p>
          <a:p>
            <a:br>
              <a:rPr lang="en-AU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416CE8-01AA-2F47-BB08-CE857269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0" y="2917593"/>
            <a:ext cx="6299201" cy="1328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E58BE-A88C-D941-AA63-011BF904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0" y="4246539"/>
            <a:ext cx="6299201" cy="1240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68450-D0D1-AD4E-B5ED-AD187B728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2" y="5238249"/>
            <a:ext cx="6632121" cy="14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F5B82F-B87F-4241-878F-257BE4CC2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5" b="575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8D4B8-4FB3-0E4E-997A-638BB69D1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/>
              <a:t>Interest-only loans</a:t>
            </a:r>
          </a:p>
        </p:txBody>
      </p:sp>
    </p:spTree>
    <p:extLst>
      <p:ext uri="{BB962C8B-B14F-4D97-AF65-F5344CB8AC3E}">
        <p14:creationId xmlns:p14="http://schemas.microsoft.com/office/powerpoint/2010/main" val="153659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2FC8-3BA4-A040-8C9A-FDDC9569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533401"/>
            <a:ext cx="6464300" cy="1382156"/>
          </a:xfrm>
        </p:spPr>
        <p:txBody>
          <a:bodyPr/>
          <a:lstStyle/>
          <a:p>
            <a:r>
              <a:rPr lang="en-US" dirty="0"/>
              <a:t>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92DDA-ECE8-F944-9849-3541E8964D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915557"/>
                <a:ext cx="9906000" cy="3794346"/>
              </a:xfr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principal.</a:t>
                </a:r>
              </a:p>
              <a:p>
                <a:r>
                  <a:rPr lang="en-US" dirty="0"/>
                  <a:t>Let 𝑟 be the interest rate per compounding period.</a:t>
                </a:r>
              </a:p>
              <a:p>
                <a:r>
                  <a:rPr lang="en-US" dirty="0"/>
                  <a:t>Let 𝐷 be the payment made.</a:t>
                </a:r>
              </a:p>
              <a:p>
                <a:r>
                  <a:rPr lang="en-US" dirty="0"/>
                  <a:t>For Interest-only loan:</a:t>
                </a:r>
              </a:p>
              <a:p>
                <a:r>
                  <a:rPr lang="en-US" dirty="0"/>
                  <a:t>payment made=interest earned only</a:t>
                </a:r>
              </a:p>
              <a:p>
                <a:r>
                  <a:rPr lang="en-US" dirty="0"/>
                  <a:t>so</a:t>
                </a:r>
              </a:p>
              <a:p>
                <a:r>
                  <a:rPr lang="en-US" dirty="0"/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92DDA-ECE8-F944-9849-3541E8964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915557"/>
                <a:ext cx="9906000" cy="3794346"/>
              </a:xfrm>
              <a:blipFill>
                <a:blip r:embed="rId2"/>
                <a:stretch>
                  <a:fillRect l="-1472" t="-3344" b="-1752"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67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F2D579-769F-4D10-B568-7337D6B81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152" y="-6909"/>
            <a:ext cx="9795696" cy="6864909"/>
          </a:xfrm>
        </p:spPr>
      </p:pic>
    </p:spTree>
    <p:extLst>
      <p:ext uri="{BB962C8B-B14F-4D97-AF65-F5344CB8AC3E}">
        <p14:creationId xmlns:p14="http://schemas.microsoft.com/office/powerpoint/2010/main" val="12881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ED393-F9A8-64E9-A4DF-5F74DB6C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" y="0"/>
            <a:ext cx="1029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8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DAF2-E8F1-A846-AD08-24E525DE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Repaying an 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83F5-919F-EC48-8B2E-0404FEEA9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8193"/>
                <a:ext cx="10515600" cy="4974681"/>
              </a:xfrm>
            </p:spPr>
            <p:txBody>
              <a:bodyPr/>
              <a:lstStyle/>
              <a:p>
                <a:r>
                  <a:rPr lang="en-US" dirty="0"/>
                  <a:t>Jane borrows </a:t>
                </a:r>
                <a:r>
                  <a:rPr lang="en-US" dirty="0">
                    <a:solidFill>
                      <a:srgbClr val="0070C0"/>
                    </a:solidFill>
                  </a:rPr>
                  <a:t>$50000 </a:t>
                </a:r>
                <a:r>
                  <a:rPr lang="en-US" dirty="0"/>
                  <a:t>to buy some shares. Jane negotiates an interest-only loan for this amount, at an interest rate of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% per annum, compounding </a:t>
                </a:r>
                <a:r>
                  <a:rPr lang="en-US" dirty="0">
                    <a:solidFill>
                      <a:srgbClr val="0070C0"/>
                    </a:solidFill>
                  </a:rPr>
                  <a:t>monthly</a:t>
                </a:r>
                <a:r>
                  <a:rPr lang="en-US" dirty="0"/>
                  <a:t>. What is the monthly amount Jane will be required to pay?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0.75%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×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50000 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=375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Jane will need to repay $375 every month on this interest-only loan.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83F5-919F-EC48-8B2E-0404FEEA9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8193"/>
                <a:ext cx="10515600" cy="4974681"/>
              </a:xfrm>
              <a:blipFill>
                <a:blip r:embed="rId2"/>
                <a:stretch>
                  <a:fillRect l="-1086" t="-127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4805C-596C-48C7-9FA9-D26E109D0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1A17E-B15D-414D-832A-0B700E270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2" y="415936"/>
            <a:ext cx="11497540" cy="4135102"/>
          </a:xfrm>
        </p:spPr>
        <p:txBody>
          <a:bodyPr anchor="t"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Annuities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0349A-BB59-5B44-8F47-B16E2D7F9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657" y="375956"/>
            <a:ext cx="2897123" cy="1175039"/>
          </a:xfrm>
        </p:spPr>
        <p:txBody>
          <a:bodyPr anchor="b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9E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1C90A-BA1D-4E9A-A04D-7CC244A44D53}"/>
              </a:ext>
            </a:extLst>
          </p:cNvPr>
          <p:cNvSpPr txBox="1"/>
          <p:nvPr/>
        </p:nvSpPr>
        <p:spPr>
          <a:xfrm>
            <a:off x="5846441" y="3101980"/>
            <a:ext cx="63132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chemeClr val="bg1"/>
                </a:solidFill>
                <a:effectLst/>
                <a:latin typeface="SourceSansPro"/>
              </a:rPr>
              <a:t>An annuity is a financial product that pays out a fixed stream of payments to an individual, and these financial products are primarily used as an income stream for retirees.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FB09A-7F12-4B26-828D-D9530D94A0DE}"/>
              </a:ext>
            </a:extLst>
          </p:cNvPr>
          <p:cNvSpPr txBox="1"/>
          <p:nvPr/>
        </p:nvSpPr>
        <p:spPr>
          <a:xfrm>
            <a:off x="3047" y="3168849"/>
            <a:ext cx="54286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annuity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also known as a lifetime or fixed-term pension, gives you a guaranteed income for a number of years. Or the rest of your life.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6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A87E-A477-0546-8826-648F8204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an annuity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810CE4-68CA-D748-B9A0-FB258BD7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83" y="1991337"/>
            <a:ext cx="2679379" cy="1600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68F0E6-7E33-5645-BE00-0FAD66208D2C}"/>
              </a:ext>
            </a:extLst>
          </p:cNvPr>
          <p:cNvSpPr txBox="1"/>
          <p:nvPr/>
        </p:nvSpPr>
        <p:spPr>
          <a:xfrm>
            <a:off x="3641271" y="2023245"/>
            <a:ext cx="46699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Reducing Balance Depreciation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E366B-79E6-3240-B05D-CF7E39F3B01E}"/>
              </a:ext>
            </a:extLst>
          </p:cNvPr>
          <p:cNvSpPr txBox="1"/>
          <p:nvPr/>
        </p:nvSpPr>
        <p:spPr>
          <a:xfrm>
            <a:off x="4914900" y="3129706"/>
            <a:ext cx="1600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Annuities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1A1B8-233F-B446-B8B5-5B88ECFB143E}"/>
              </a:ext>
            </a:extLst>
          </p:cNvPr>
          <p:cNvSpPr txBox="1"/>
          <p:nvPr/>
        </p:nvSpPr>
        <p:spPr>
          <a:xfrm>
            <a:off x="10096717" y="2023245"/>
            <a:ext cx="95772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0AEF2-3196-E842-A6EB-FB2946FC99DD}"/>
              </a:ext>
            </a:extLst>
          </p:cNvPr>
          <p:cNvSpPr txBox="1"/>
          <p:nvPr/>
        </p:nvSpPr>
        <p:spPr>
          <a:xfrm>
            <a:off x="9669344" y="3129705"/>
            <a:ext cx="20275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Financial Plan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144005-25FE-AE45-B5BE-20765A92EF49}"/>
              </a:ext>
            </a:extLst>
          </p:cNvPr>
          <p:cNvCxnSpPr/>
          <p:nvPr/>
        </p:nvCxnSpPr>
        <p:spPr>
          <a:xfrm>
            <a:off x="5568043" y="2484910"/>
            <a:ext cx="0" cy="6447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343B55-9819-0E4E-8AE9-CBD3BD171FD2}"/>
              </a:ext>
            </a:extLst>
          </p:cNvPr>
          <p:cNvCxnSpPr>
            <a:stCxn id="11" idx="1"/>
            <a:endCxn id="8" idx="3"/>
          </p:cNvCxnSpPr>
          <p:nvPr/>
        </p:nvCxnSpPr>
        <p:spPr>
          <a:xfrm flipH="1">
            <a:off x="8311243" y="2254078"/>
            <a:ext cx="17854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D4AF89-C628-B448-94C7-4F514543B76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525770" y="3360538"/>
            <a:ext cx="31435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C55596-FDF5-2440-AF45-3A65FB17B31B}"/>
              </a:ext>
            </a:extLst>
          </p:cNvPr>
          <p:cNvSpPr txBox="1"/>
          <p:nvPr/>
        </p:nvSpPr>
        <p:spPr>
          <a:xfrm>
            <a:off x="5683760" y="2623017"/>
            <a:ext cx="128995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E75256-89A5-B746-8E8F-A2CEB05A68C2}"/>
                  </a:ext>
                </a:extLst>
              </p:cNvPr>
              <p:cNvSpPr/>
              <p:nvPr/>
            </p:nvSpPr>
            <p:spPr>
              <a:xfrm>
                <a:off x="495083" y="4005531"/>
                <a:ext cx="11359243" cy="239277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Let </a:t>
                </a:r>
                <a:r>
                  <a:rPr lang="en-AU" sz="2800" dirty="0">
                    <a:solidFill>
                      <a:srgbClr val="0070C0"/>
                    </a:solidFill>
                    <a:latin typeface="STIXGeneral-Italic" pitchFamily="2" charset="2"/>
                  </a:rPr>
                  <a:t>𝑟</a:t>
                </a:r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 be the interest </a:t>
                </a:r>
                <a:r>
                  <a:rPr lang="en-AU" sz="2800" dirty="0">
                    <a:solidFill>
                      <a:srgbClr val="0070C0"/>
                    </a:solidFill>
                    <a:latin typeface="STIXGeneral-Italic" pitchFamily="2" charset="2"/>
                  </a:rPr>
                  <a:t>𝑟𝑎𝑡𝑒</a:t>
                </a:r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 per compounding period.</a:t>
                </a:r>
              </a:p>
              <a:p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Let </a:t>
                </a:r>
                <a:r>
                  <a:rPr lang="en-AU" sz="2800" dirty="0">
                    <a:solidFill>
                      <a:srgbClr val="0070C0"/>
                    </a:solidFill>
                    <a:latin typeface="STIXGeneral-Italic" pitchFamily="2" charset="2"/>
                  </a:rPr>
                  <a:t>𝐷</a:t>
                </a:r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 be the payment received.</a:t>
                </a:r>
              </a:p>
              <a:p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A recurrence relation that can be used to model the value of an annuity after </a:t>
                </a:r>
                <a:r>
                  <a:rPr lang="en-AU" sz="2800" dirty="0">
                    <a:solidFill>
                      <a:srgbClr val="0070C0"/>
                    </a:solidFill>
                    <a:latin typeface="STIXGeneral-Italic" pitchFamily="2" charset="2"/>
                  </a:rPr>
                  <a:t>𝑛</a:t>
                </a:r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 payments,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,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rgbClr val="0070C0"/>
                    </a:solidFill>
                    <a:latin typeface="STIXGeneral-Regular" pitchFamily="2" charset="2"/>
                  </a:rPr>
                  <a:t>=principal,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rgbClr val="0070C0"/>
                    </a:solidFill>
                    <a:latin typeface="STIXGeneral-Regular" pitchFamily="2" charset="2"/>
                  </a:rPr>
                  <a:t>=</a:t>
                </a:r>
                <a:r>
                  <a:rPr lang="en-AU" sz="2800" dirty="0">
                    <a:solidFill>
                      <a:srgbClr val="0070C0"/>
                    </a:solidFill>
                    <a:latin typeface="STIXGeneral-Italic" pitchFamily="2" charset="2"/>
                  </a:rPr>
                  <a:t>𝑅</a:t>
                </a:r>
                <a:r>
                  <a:rPr lang="en-AU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rgbClr val="FF0000"/>
                    </a:solidFill>
                    <a:latin typeface="STIXGeneral-Regular" pitchFamily="2" charset="2"/>
                  </a:rPr>
                  <a:t>−</a:t>
                </a:r>
                <a:r>
                  <a:rPr lang="en-AU" sz="2800" dirty="0">
                    <a:solidFill>
                      <a:srgbClr val="0070C0"/>
                    </a:solidFill>
                    <a:latin typeface="STIXGeneral-Italic" pitchFamily="2" charset="2"/>
                  </a:rPr>
                  <a:t>𝐷       </a:t>
                </a:r>
                <a:r>
                  <a:rPr lang="en-AU" sz="2800" dirty="0">
                    <a:solidFill>
                      <a:srgbClr val="0070C0"/>
                    </a:solidFill>
                    <a:latin typeface="Open Sans"/>
                  </a:rPr>
                  <a:t>where    </a:t>
                </a:r>
                <a:r>
                  <a:rPr lang="en-AU" sz="2800" dirty="0">
                    <a:solidFill>
                      <a:srgbClr val="0070C0"/>
                    </a:solidFill>
                    <a:latin typeface="STIXGeneral-Italic" pitchFamily="2" charset="2"/>
                  </a:rPr>
                  <a:t>𝑅</a:t>
                </a:r>
                <a:r>
                  <a:rPr lang="en-AU" sz="2800" dirty="0">
                    <a:solidFill>
                      <a:srgbClr val="0070C0"/>
                    </a:solidFill>
                    <a:latin typeface="STIXGeneral-Regular" pitchFamily="2" charset="2"/>
                  </a:rPr>
                  <a:t>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E75256-89A5-B746-8E8F-A2CEB05A6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3" y="4005531"/>
                <a:ext cx="11359243" cy="2392771"/>
              </a:xfrm>
              <a:prstGeom prst="rect">
                <a:avLst/>
              </a:prstGeom>
              <a:blipFill>
                <a:blip r:embed="rId3"/>
                <a:stretch>
                  <a:fillRect l="-1073" t="-3053" b="-25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54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0235020-07B1-9145-AEE7-9A49D3CF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432" y="0"/>
            <a:ext cx="1145268" cy="11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53325-DCAF-3441-8726-E00A5F66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7160"/>
            <a:ext cx="11571514" cy="1179576"/>
          </a:xfrm>
        </p:spPr>
        <p:txBody>
          <a:bodyPr>
            <a:normAutofit/>
          </a:bodyPr>
          <a:lstStyle/>
          <a:p>
            <a:r>
              <a:rPr lang="en-US" sz="3800" dirty="0"/>
              <a:t>Modelling an annuity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7E62F-E5B0-8B4F-8B5B-F1EF3966D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279" y="1042416"/>
                <a:ext cx="11446328" cy="55216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Reza plans to travel overseas for 6 months. He invests $</a:t>
                </a:r>
                <a:r>
                  <a:rPr lang="en-US" dirty="0">
                    <a:solidFill>
                      <a:srgbClr val="0070C0"/>
                    </a:solidFill>
                  </a:rPr>
                  <a:t>12000</a:t>
                </a:r>
                <a:r>
                  <a:rPr lang="en-US" dirty="0"/>
                  <a:t> in annuity that earns interest at the rate of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% per annum, providing him with a monthly income of $</a:t>
                </a:r>
                <a:r>
                  <a:rPr lang="en-US" dirty="0">
                    <a:solidFill>
                      <a:srgbClr val="0070C0"/>
                    </a:solidFill>
                  </a:rPr>
                  <a:t>2035</a:t>
                </a:r>
                <a:r>
                  <a:rPr lang="en-US" dirty="0"/>
                  <a:t> per month for </a:t>
                </a:r>
                <a:r>
                  <a:rPr lang="en-US" dirty="0">
                    <a:solidFill>
                      <a:srgbClr val="0070C0"/>
                    </a:solidFill>
                  </a:rPr>
                  <a:t>6 </a:t>
                </a:r>
                <a:r>
                  <a:rPr lang="en-US" dirty="0"/>
                  <a:t>months.</a:t>
                </a:r>
              </a:p>
              <a:p>
                <a:r>
                  <a:rPr lang="en-US" dirty="0"/>
                  <a:t>Model this annuity using a recurrence relation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the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−𝐷 </a:t>
                </a:r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where    </a:t>
                </a:r>
                <a:r>
                  <a:rPr lang="en-AU" dirty="0">
                    <a:solidFill>
                      <a:srgbClr val="0070C0"/>
                    </a:solidFill>
                    <a:latin typeface="STIXGeneral-Italic" pitchFamily="2" charset="2"/>
                  </a:rPr>
                  <a:t>𝑅</a:t>
                </a:r>
                <a:r>
                  <a:rPr lang="en-AU" dirty="0">
                    <a:solidFill>
                      <a:srgbClr val="0070C0"/>
                    </a:solidFill>
                    <a:latin typeface="STIXGeneral-Regular" pitchFamily="2" charset="2"/>
                  </a:rPr>
                  <a:t>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/>
                  <a:t>the value of the annuity after 𝑛 payments have been received.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=12000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𝑟=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6%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70C0"/>
                    </a:solidFill>
                  </a:rPr>
                  <a:t>=0.5% or 0.005              𝑅=</a:t>
                </a:r>
                <a:r>
                  <a:rPr lang="en-AU" dirty="0">
                    <a:solidFill>
                      <a:srgbClr val="0070C0"/>
                    </a:solidFill>
                    <a:latin typeface="STIXGeneral-Regular" pitchFamily="2" charset="2"/>
                  </a:rPr>
                  <a:t>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70C0"/>
                    </a:solidFill>
                  </a:rPr>
                  <a:t>= </a:t>
                </a:r>
                <a:r>
                  <a:rPr lang="en-AU" dirty="0">
                    <a:solidFill>
                      <a:srgbClr val="0070C0"/>
                    </a:solidFill>
                    <a:latin typeface="STIXGeneral-Regular" pitchFamily="2" charset="2"/>
                  </a:rPr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70C0"/>
                    </a:solidFill>
                  </a:rPr>
                  <a:t>=1.005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𝐷=2035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AU" dirty="0">
                    <a:solidFill>
                      <a:srgbClr val="0070C0"/>
                    </a:solidFill>
                  </a:rPr>
                  <a:t>=12000,  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=1.005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−2035</a:t>
                </a:r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7E62F-E5B0-8B4F-8B5B-F1EF3966D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279" y="1042416"/>
                <a:ext cx="11446328" cy="5521670"/>
              </a:xfrm>
              <a:blipFill>
                <a:blip r:embed="rId3"/>
                <a:stretch>
                  <a:fillRect l="-1384" t="-3201" r="-1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2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1243-750A-4064-AD27-37D84D15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58320"/>
            <a:ext cx="10018713" cy="1752599"/>
          </a:xfrm>
        </p:spPr>
        <p:txBody>
          <a:bodyPr/>
          <a:lstStyle/>
          <a:p>
            <a:r>
              <a:rPr lang="en-US" dirty="0"/>
              <a:t>Mathematica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6856-6E80-4983-95AE-7A6AAA15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0919"/>
            <a:ext cx="12175377" cy="35110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BEC95F-62C7-4717-BE14-0F381304B604}"/>
              </a:ext>
            </a:extLst>
          </p:cNvPr>
          <p:cNvCxnSpPr>
            <a:cxnSpLocks/>
          </p:cNvCxnSpPr>
          <p:nvPr/>
        </p:nvCxnSpPr>
        <p:spPr>
          <a:xfrm flipH="1">
            <a:off x="8158705" y="2081719"/>
            <a:ext cx="926929" cy="2032113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DEDC32-FF9F-4168-8B45-B67823F497A2}"/>
                  </a:ext>
                </a:extLst>
              </p:cNvPr>
              <p:cNvSpPr txBox="1"/>
              <p:nvPr/>
            </p:nvSpPr>
            <p:spPr>
              <a:xfrm>
                <a:off x="7747113" y="812188"/>
                <a:ext cx="3358243" cy="101566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due to regular payment to make FV </a:t>
                </a:r>
                <a14:m>
                  <m:oMath xmlns:m="http://schemas.openxmlformats.org/officeDocument/2006/math">
                    <m:r>
                      <a:rPr lang="en-AU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A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DEDC32-FF9F-4168-8B45-B67823F49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113" y="812188"/>
                <a:ext cx="3358243" cy="1015663"/>
              </a:xfrm>
              <a:prstGeom prst="rect">
                <a:avLst/>
              </a:prstGeom>
              <a:blipFill>
                <a:blip r:embed="rId3"/>
                <a:stretch>
                  <a:fillRect l="-2712" t="-4142" b="-769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36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0235020-07B1-9145-AEE7-9A49D3CF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96" y="0"/>
            <a:ext cx="1006704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53325-DCAF-3441-8726-E00A5F66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97"/>
            <a:ext cx="12192000" cy="1179576"/>
          </a:xfrm>
        </p:spPr>
        <p:txBody>
          <a:bodyPr>
            <a:normAutofit/>
          </a:bodyPr>
          <a:lstStyle/>
          <a:p>
            <a:r>
              <a:rPr lang="en-US" sz="3600" dirty="0"/>
              <a:t>Using a recurrence relation to </a:t>
            </a:r>
            <a:r>
              <a:rPr lang="en-US" sz="3600" dirty="0" err="1"/>
              <a:t>analyse</a:t>
            </a:r>
            <a:r>
              <a:rPr lang="en-US" sz="3600" dirty="0"/>
              <a:t> an annuity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7E62F-E5B0-8B4F-8B5B-F1EF3966D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279" y="1042416"/>
                <a:ext cx="11446328" cy="3039728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Reza’s annuity can be modelled by the recurrence relation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>
                    <a:solidFill>
                      <a:srgbClr val="0070C0"/>
                    </a:solidFill>
                  </a:rPr>
                  <a:t>=12000,  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=1.005</a:t>
                </a:r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−2035</a:t>
                </a:r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000" dirty="0"/>
                  <a:t>the value of the annuity after 𝑛 payments have been received.</a:t>
                </a:r>
              </a:p>
              <a:p>
                <a:r>
                  <a:rPr lang="en-AU" sz="2000" dirty="0"/>
                  <a:t>1. Use your calculator to determine recursively the value of the annuity after Reza has received three payments from the annuity.</a:t>
                </a:r>
              </a:p>
              <a:p>
                <a:r>
                  <a:rPr lang="en-AU" sz="2000" dirty="0"/>
                  <a:t>2. Is the annuity fully paid out after six monthly payments have been made? If not, how much will the last payment have to be to ensure that the annuity terminates after 6 months?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7E62F-E5B0-8B4F-8B5B-F1EF3966D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279" y="1042416"/>
                <a:ext cx="11446328" cy="3039728"/>
              </a:xfrm>
              <a:blipFill>
                <a:blip r:embed="rId3"/>
                <a:stretch>
                  <a:fillRect l="-443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13DF3318-951F-3B4C-B9FD-2D55E8B27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E1961F-A04D-C34F-A798-3C340008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1C6F18-2EA5-4942-8B3A-E4016052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30CBB5-4962-C742-9F8D-B52C2D32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" y="4082144"/>
            <a:ext cx="8839200" cy="2501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CB2461-4EFC-BA41-BC11-087829FFA5AF}"/>
              </a:ext>
            </a:extLst>
          </p:cNvPr>
          <p:cNvSpPr/>
          <p:nvPr/>
        </p:nvSpPr>
        <p:spPr>
          <a:xfrm>
            <a:off x="8682266" y="4635093"/>
            <a:ext cx="34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1. $6045.33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(to the nearest cent)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A167D-E609-164F-B072-918CC0BEFB0A}"/>
              </a:ext>
            </a:extLst>
          </p:cNvPr>
          <p:cNvSpPr/>
          <p:nvPr/>
        </p:nvSpPr>
        <p:spPr>
          <a:xfrm>
            <a:off x="8157364" y="6230034"/>
            <a:ext cx="406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2. 𝐿𝑎𝑠𝑡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𝑝𝑎𝑦𝑚𝑒𝑛𝑡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=2035+0.88=$2035.88</a:t>
            </a:r>
            <a:br>
              <a:rPr lang="en-A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F7A51490-6D38-4C70-B9C1-5E3FC1F1C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16" r="-1" b="1291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7A7BC-7F1F-344E-9397-BD735761B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Perpetuities</a:t>
            </a:r>
          </a:p>
        </p:txBody>
      </p:sp>
    </p:spTree>
    <p:extLst>
      <p:ext uri="{BB962C8B-B14F-4D97-AF65-F5344CB8AC3E}">
        <p14:creationId xmlns:p14="http://schemas.microsoft.com/office/powerpoint/2010/main" val="2115715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A87E-A477-0546-8826-648F8204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Perpetuities: Special annuity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810CE4-68CA-D748-B9A0-FB258BD7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083" y="1991337"/>
            <a:ext cx="2679379" cy="1600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68F0E6-7E33-5645-BE00-0FAD66208D2C}"/>
              </a:ext>
            </a:extLst>
          </p:cNvPr>
          <p:cNvSpPr txBox="1"/>
          <p:nvPr/>
        </p:nvSpPr>
        <p:spPr>
          <a:xfrm>
            <a:off x="3641271" y="2023245"/>
            <a:ext cx="46699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Reducing Balance Depreciation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E366B-79E6-3240-B05D-CF7E39F3B01E}"/>
              </a:ext>
            </a:extLst>
          </p:cNvPr>
          <p:cNvSpPr txBox="1"/>
          <p:nvPr/>
        </p:nvSpPr>
        <p:spPr>
          <a:xfrm>
            <a:off x="4914900" y="3129706"/>
            <a:ext cx="1600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Annuities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1A1B8-233F-B446-B8B5-5B88ECFB143E}"/>
              </a:ext>
            </a:extLst>
          </p:cNvPr>
          <p:cNvSpPr txBox="1"/>
          <p:nvPr/>
        </p:nvSpPr>
        <p:spPr>
          <a:xfrm>
            <a:off x="10096717" y="2023245"/>
            <a:ext cx="95772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0AEF2-3196-E842-A6EB-FB2946FC99DD}"/>
              </a:ext>
            </a:extLst>
          </p:cNvPr>
          <p:cNvSpPr txBox="1"/>
          <p:nvPr/>
        </p:nvSpPr>
        <p:spPr>
          <a:xfrm>
            <a:off x="9669344" y="3129705"/>
            <a:ext cx="202757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Financial plan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144005-25FE-AE45-B5BE-20765A92EF49}"/>
              </a:ext>
            </a:extLst>
          </p:cNvPr>
          <p:cNvCxnSpPr/>
          <p:nvPr/>
        </p:nvCxnSpPr>
        <p:spPr>
          <a:xfrm>
            <a:off x="5568043" y="2484910"/>
            <a:ext cx="0" cy="6447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343B55-9819-0E4E-8AE9-CBD3BD171FD2}"/>
              </a:ext>
            </a:extLst>
          </p:cNvPr>
          <p:cNvCxnSpPr>
            <a:stCxn id="11" idx="1"/>
            <a:endCxn id="8" idx="3"/>
          </p:cNvCxnSpPr>
          <p:nvPr/>
        </p:nvCxnSpPr>
        <p:spPr>
          <a:xfrm flipH="1">
            <a:off x="8311243" y="2254078"/>
            <a:ext cx="17854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D4AF89-C628-B448-94C7-4F514543B76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525770" y="3360538"/>
            <a:ext cx="31435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C55596-FDF5-2440-AF45-3A65FB17B31B}"/>
              </a:ext>
            </a:extLst>
          </p:cNvPr>
          <p:cNvSpPr txBox="1"/>
          <p:nvPr/>
        </p:nvSpPr>
        <p:spPr>
          <a:xfrm>
            <a:off x="5683760" y="2623017"/>
            <a:ext cx="128995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8D97A-4527-B545-99C8-84A72EBCCBAB}"/>
              </a:ext>
            </a:extLst>
          </p:cNvPr>
          <p:cNvSpPr txBox="1"/>
          <p:nvPr/>
        </p:nvSpPr>
        <p:spPr>
          <a:xfrm>
            <a:off x="4368577" y="4468847"/>
            <a:ext cx="258721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interest-only loan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0375A-49D8-804E-B998-23BD2FDCBCB2}"/>
              </a:ext>
            </a:extLst>
          </p:cNvPr>
          <p:cNvSpPr txBox="1"/>
          <p:nvPr/>
        </p:nvSpPr>
        <p:spPr>
          <a:xfrm>
            <a:off x="4600987" y="5569734"/>
            <a:ext cx="191411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Perpetuities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B8410-F35A-AB49-A325-AD5FD18A9B03}"/>
              </a:ext>
            </a:extLst>
          </p:cNvPr>
          <p:cNvSpPr txBox="1"/>
          <p:nvPr/>
        </p:nvSpPr>
        <p:spPr>
          <a:xfrm>
            <a:off x="9993564" y="4463274"/>
            <a:ext cx="95772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5B1C65-4B97-574C-B81E-B70DE2F97590}"/>
              </a:ext>
            </a:extLst>
          </p:cNvPr>
          <p:cNvSpPr txBox="1"/>
          <p:nvPr/>
        </p:nvSpPr>
        <p:spPr>
          <a:xfrm>
            <a:off x="9566191" y="5569734"/>
            <a:ext cx="193683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Financial plan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4B0225-5C82-9442-A827-7FF8E5C07325}"/>
              </a:ext>
            </a:extLst>
          </p:cNvPr>
          <p:cNvCxnSpPr/>
          <p:nvPr/>
        </p:nvCxnSpPr>
        <p:spPr>
          <a:xfrm>
            <a:off x="5464890" y="4924939"/>
            <a:ext cx="0" cy="6447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27712B-C439-F34F-AF0E-B87BBED423B6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flipH="1">
            <a:off x="6955791" y="4694107"/>
            <a:ext cx="3037773" cy="55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57CF32-3828-204D-BC47-B37DDE6F0382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422617" y="5800567"/>
            <a:ext cx="31435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7A927E-130C-4747-B8A3-BB89BF1E18B5}"/>
              </a:ext>
            </a:extLst>
          </p:cNvPr>
          <p:cNvSpPr txBox="1"/>
          <p:nvPr/>
        </p:nvSpPr>
        <p:spPr>
          <a:xfrm>
            <a:off x="5580607" y="5063046"/>
            <a:ext cx="128995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4E96DB-F2CF-CA4A-A57E-C3A775A124FA}"/>
              </a:ext>
            </a:extLst>
          </p:cNvPr>
          <p:cNvSpPr/>
          <p:nvPr/>
        </p:nvSpPr>
        <p:spPr>
          <a:xfrm>
            <a:off x="6955791" y="5000550"/>
            <a:ext cx="4946973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STIXGeneral-Regular" pitchFamily="2" charset="2"/>
              </a:rPr>
              <a:t>payment received=interest earned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WAGES FLATLINE">
            <a:extLst>
              <a:ext uri="{FF2B5EF4-FFF2-40B4-BE49-F238E27FC236}">
                <a16:creationId xmlns:a16="http://schemas.microsoft.com/office/drawing/2014/main" id="{42EFB1CD-FF93-2D10-F7A7-A0298039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" y="4540975"/>
            <a:ext cx="2587214" cy="15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01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2FC8-3BA4-A040-8C9A-FDDC9569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92DDA-ECE8-F944-9849-3541E8964D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initial value of the annuity.</a:t>
                </a:r>
              </a:p>
              <a:p>
                <a:r>
                  <a:rPr lang="en-US" dirty="0"/>
                  <a:t>Let 𝑟 be the interest rate per compounding period.</a:t>
                </a:r>
              </a:p>
              <a:p>
                <a:r>
                  <a:rPr lang="en-US" dirty="0"/>
                  <a:t>Let 𝐷 be the regular payment received.</a:t>
                </a:r>
              </a:p>
              <a:p>
                <a:r>
                  <a:rPr lang="en-US" dirty="0"/>
                  <a:t>For perpetuities:</a:t>
                </a:r>
              </a:p>
              <a:p>
                <a:r>
                  <a:rPr lang="en-US" dirty="0"/>
                  <a:t>payment received=interest earned</a:t>
                </a:r>
              </a:p>
              <a:p>
                <a:r>
                  <a:rPr lang="en-US" dirty="0"/>
                  <a:t>so</a:t>
                </a:r>
              </a:p>
              <a:p>
                <a:r>
                  <a:rPr lang="en-US" dirty="0"/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92DDA-ECE8-F944-9849-3541E8964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3" t="-4440" b="-965"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37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F2D579-769F-4D10-B568-7337D6B81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152" y="-6909"/>
            <a:ext cx="9795696" cy="6864909"/>
          </a:xfrm>
        </p:spPr>
      </p:pic>
    </p:spTree>
    <p:extLst>
      <p:ext uri="{BB962C8B-B14F-4D97-AF65-F5344CB8AC3E}">
        <p14:creationId xmlns:p14="http://schemas.microsoft.com/office/powerpoint/2010/main" val="127336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AD72-763E-FF45-2916-C2AD4640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412" y="0"/>
            <a:ext cx="10018713" cy="732453"/>
          </a:xfrm>
        </p:spPr>
        <p:txBody>
          <a:bodyPr/>
          <a:lstStyle/>
          <a:p>
            <a:r>
              <a:rPr lang="en-AU" dirty="0"/>
              <a:t>Amortisation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84968F-2F5B-BA49-4BF2-64C8752CDD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732453"/>
                <a:ext cx="10018713" cy="6125547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Future value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↓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Rate = r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Interest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balance</m:t>
                        </m:r>
                      </m:den>
                    </m:f>
                    <m:r>
                      <a:rPr lang="en-A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100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Regular Payment = Interest + Principal Reduction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Previous Balance – Principal Reduction = New Balance of Loan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Total Interest = Total Payment – Principal Reduction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Future value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↑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Rate = r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Interest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balance</m:t>
                        </m:r>
                      </m:den>
                    </m:f>
                    <m:r>
                      <a:rPr lang="en-A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100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Regular Payment + Interest = Principal Increase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Previous Balance+ Principal Increase = New Balance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Total Interest = Final Balance – Principal  – </a:t>
                </a:r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additional payment</a:t>
                </a:r>
                <a:endParaRPr lang="en-AU" dirty="0">
                  <a:solidFill>
                    <a:schemeClr val="tx1"/>
                  </a:solidFill>
                </a:endParaRPr>
              </a:p>
              <a:p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84968F-2F5B-BA49-4BF2-64C8752CD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732453"/>
                <a:ext cx="10018713" cy="6125547"/>
              </a:xfrm>
              <a:blipFill>
                <a:blip r:embed="rId2"/>
                <a:stretch>
                  <a:fillRect l="-1521" t="-19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09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ED46-7BC4-0E4F-B8C4-E2F51DB3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78039"/>
            <a:ext cx="11074400" cy="1325563"/>
          </a:xfrm>
        </p:spPr>
        <p:txBody>
          <a:bodyPr/>
          <a:lstStyle/>
          <a:p>
            <a:r>
              <a:rPr lang="en-US" dirty="0"/>
              <a:t>Calculating the withdrawal from a perpetuity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DFA35-1F66-2045-9C15-220C90CCF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171" y="1407886"/>
                <a:ext cx="10951029" cy="4717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Elizabeth invests her superannuation payout of </a:t>
                </a:r>
                <a:r>
                  <a:rPr lang="en-US" dirty="0">
                    <a:solidFill>
                      <a:srgbClr val="0070C0"/>
                    </a:solidFill>
                  </a:rPr>
                  <a:t>$500 000 </a:t>
                </a:r>
                <a:r>
                  <a:rPr lang="en-US" dirty="0"/>
                  <a:t>into a perpetuity that will provide a monthly income without using any of the initial investment.</a:t>
                </a:r>
              </a:p>
              <a:p>
                <a:r>
                  <a:rPr lang="en-US" dirty="0"/>
                  <a:t>If the interest rate for the perpetuity is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% per annum, what </a:t>
                </a:r>
                <a:r>
                  <a:rPr lang="en-US" dirty="0">
                    <a:solidFill>
                      <a:srgbClr val="0070C0"/>
                    </a:solidFill>
                  </a:rPr>
                  <a:t>monthl</a:t>
                </a:r>
                <a:r>
                  <a:rPr lang="en-US" dirty="0"/>
                  <a:t>y payment will Elizabeth receive?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×500000=2500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Elizabeth will receive $2500 every month from her investment.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DFA35-1F66-2045-9C15-220C90CCF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171" y="1407886"/>
                <a:ext cx="10951029" cy="4717143"/>
              </a:xfrm>
              <a:blipFill>
                <a:blip r:embed="rId2"/>
                <a:stretch>
                  <a:fillRect l="-1002" t="-21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518C771E-84A9-5F41-B60C-DE99667E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38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9264-535B-F345-9874-ECA6471C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14312"/>
            <a:ext cx="10018713" cy="1752599"/>
          </a:xfrm>
        </p:spPr>
        <p:txBody>
          <a:bodyPr/>
          <a:lstStyle/>
          <a:p>
            <a:r>
              <a:rPr lang="en-US" dirty="0"/>
              <a:t>Calculating the interest rate of a perpetuity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5F05-8744-8744-93FD-75FF13C4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3739"/>
            <a:ext cx="11078029" cy="49235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university mathematics faculty has </a:t>
            </a:r>
            <a:r>
              <a:rPr lang="en-US" dirty="0">
                <a:solidFill>
                  <a:srgbClr val="0070C0"/>
                </a:solidFill>
              </a:rPr>
              <a:t>$30000 </a:t>
            </a:r>
            <a:r>
              <a:rPr lang="en-US" dirty="0"/>
              <a:t>to invest. It intends to award an annual mathematics prize of </a:t>
            </a:r>
            <a:r>
              <a:rPr lang="en-US" dirty="0">
                <a:solidFill>
                  <a:srgbClr val="0070C0"/>
                </a:solidFill>
              </a:rPr>
              <a:t>$1500 </a:t>
            </a:r>
            <a:r>
              <a:rPr lang="en-US" dirty="0"/>
              <a:t>with the interest earned from investing this money in a perpetuity.</a:t>
            </a:r>
          </a:p>
          <a:p>
            <a:r>
              <a:rPr lang="en-US" dirty="0"/>
              <a:t>What is the minimum interest rate that will allow this prize to be awarded indefinitely?</a:t>
            </a:r>
          </a:p>
          <a:p>
            <a:r>
              <a:rPr lang="en-US" dirty="0">
                <a:solidFill>
                  <a:srgbClr val="0070C0"/>
                </a:solidFill>
              </a:rPr>
              <a:t>Alternatively, Using a financial solver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minimum annual interest rate to award this prize indefinitely is 5%.</a:t>
            </a:r>
          </a:p>
        </p:txBody>
      </p:sp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DBE8A551-4650-FD42-9E03-4D86A397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55610-D387-9E4B-AEB8-FC072727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72" y="2873376"/>
            <a:ext cx="49784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6BA60-C90E-4CBA-80ED-C1314B587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631" r="-1" b="1009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CC034-ED52-D14C-B743-92BA6D5A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253" y="1336081"/>
            <a:ext cx="10191942" cy="31730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rgbClr val="FF0000"/>
                </a:solidFill>
              </a:rPr>
              <a:t>Compound interest investments with regular additions to the principal (annuity investment)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5B04-D0D3-AD43-9738-4C03F2E57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9G</a:t>
            </a:r>
          </a:p>
        </p:txBody>
      </p:sp>
    </p:spTree>
    <p:extLst>
      <p:ext uri="{BB962C8B-B14F-4D97-AF65-F5344CB8AC3E}">
        <p14:creationId xmlns:p14="http://schemas.microsoft.com/office/powerpoint/2010/main" val="4177530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0C01-C1A1-D94C-8265-B18FD977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28" y="190953"/>
            <a:ext cx="10410372" cy="1325563"/>
          </a:xfrm>
        </p:spPr>
        <p:txBody>
          <a:bodyPr>
            <a:normAutofit/>
          </a:bodyPr>
          <a:lstStyle/>
          <a:p>
            <a:r>
              <a:rPr lang="en-US" dirty="0"/>
              <a:t>Modelling compound interest investments with regular additions to the principal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CC936-3481-8344-8555-B5C2CCE49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solidFill>
                <a:schemeClr val="tx2">
                  <a:lumMod val="25000"/>
                  <a:lumOff val="7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Let 𝑟 be the interest rate per compounding period.</a:t>
                </a:r>
              </a:p>
              <a:p>
                <a:r>
                  <a:rPr lang="en-US" dirty="0"/>
                  <a:t>Let 𝐷 be the payment made.</a:t>
                </a:r>
              </a:p>
              <a:p>
                <a:r>
                  <a:rPr lang="en-US" dirty="0"/>
                  <a:t>A recurrence relation that can be used to model the value of a compound interest investment,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after 𝑛 additional payments have been made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the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  <a:r>
                  <a:rPr lang="en-US" dirty="0"/>
                  <a:t>𝐷</a:t>
                </a:r>
              </a:p>
              <a:p>
                <a:r>
                  <a:rPr lang="en-US" dirty="0"/>
                  <a:t>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CC936-3481-8344-8555-B5C2CCE49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38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865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0F99-DB1F-864E-88AE-95D4210B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Modelling compound interest investments with additions to the principal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C430B-A591-FB4D-856C-C7A9B0819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53331"/>
                <a:ext cx="12192000" cy="55864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Nor plans to travel overseas when she finishes her VCE. She has already saved </a:t>
                </a:r>
                <a:r>
                  <a:rPr lang="en-US" dirty="0">
                    <a:solidFill>
                      <a:srgbClr val="0070C0"/>
                    </a:solidFill>
                  </a:rPr>
                  <a:t>$1200 </a:t>
                </a:r>
                <a:r>
                  <a:rPr lang="en-US" dirty="0"/>
                  <a:t>and thinks that she can save an additional </a:t>
                </a:r>
                <a:r>
                  <a:rPr lang="en-US" dirty="0">
                    <a:solidFill>
                      <a:srgbClr val="0070C0"/>
                    </a:solidFill>
                  </a:rPr>
                  <a:t>$50 </a:t>
                </a:r>
                <a:r>
                  <a:rPr lang="en-US" dirty="0"/>
                  <a:t>each month that she plans to add to her savings account. The account pays interest at a rate of </a:t>
                </a:r>
                <a:r>
                  <a:rPr lang="en-US" dirty="0">
                    <a:solidFill>
                      <a:srgbClr val="0070C0"/>
                    </a:solidFill>
                  </a:rPr>
                  <a:t>3%</a:t>
                </a:r>
                <a:r>
                  <a:rPr lang="en-US" dirty="0"/>
                  <a:t> per annum, compounding </a:t>
                </a:r>
                <a:r>
                  <a:rPr lang="en-US" dirty="0">
                    <a:solidFill>
                      <a:srgbClr val="0070C0"/>
                    </a:solidFill>
                  </a:rPr>
                  <a:t>monthly.</a:t>
                </a:r>
              </a:p>
              <a:p>
                <a:r>
                  <a:rPr lang="en-US" dirty="0"/>
                  <a:t>Model this investment using a recurrence relation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the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+𝐷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payments (additions to the principal) have been made.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=1200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3%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=0.25% or 0.0025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, so 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=1.0025.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𝐷=50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=1200 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+50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C430B-A591-FB4D-856C-C7A9B0819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53331"/>
                <a:ext cx="12192000" cy="5586414"/>
              </a:xfrm>
              <a:blipFill>
                <a:blip r:embed="rId2"/>
                <a:stretch>
                  <a:fillRect l="-1100" t="-437" b="-7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- Brand, Marketing and PR agency">
            <a:extLst>
              <a:ext uri="{FF2B5EF4-FFF2-40B4-BE49-F238E27FC236}">
                <a16:creationId xmlns:a16="http://schemas.microsoft.com/office/drawing/2014/main" id="{64ECF81D-B794-AD45-BD3C-3EB32E9E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86" y="4250096"/>
            <a:ext cx="6211614" cy="7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9B5-30D8-4FAE-A89F-EBD77C25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21" y="0"/>
            <a:ext cx="10018713" cy="1752599"/>
          </a:xfrm>
        </p:spPr>
        <p:txBody>
          <a:bodyPr/>
          <a:lstStyle/>
          <a:p>
            <a:r>
              <a:rPr lang="en-US" dirty="0"/>
              <a:t>Mathematica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5A033-AAA5-4EA5-85F5-BDA2A9DE2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09478" cy="288537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13A8C4-AB18-4FE5-87A8-99A3E079305E}"/>
              </a:ext>
            </a:extLst>
          </p:cNvPr>
          <p:cNvCxnSpPr/>
          <p:nvPr/>
        </p:nvCxnSpPr>
        <p:spPr>
          <a:xfrm flipH="1" flipV="1">
            <a:off x="6602278" y="3429000"/>
            <a:ext cx="506278" cy="1627322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8435B7-8425-4AD3-BF89-3B131169EAE8}"/>
                  </a:ext>
                </a:extLst>
              </p:cNvPr>
              <p:cNvSpPr txBox="1"/>
              <p:nvPr/>
            </p:nvSpPr>
            <p:spPr>
              <a:xfrm>
                <a:off x="6096000" y="5339443"/>
                <a:ext cx="3358243" cy="101566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+ instead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due to regular deposit, FV </a:t>
                </a:r>
                <a14:m>
                  <m:oMath xmlns:m="http://schemas.openxmlformats.org/officeDocument/2006/math">
                    <m:r>
                      <a:rPr lang="en-AU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A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8435B7-8425-4AD3-BF89-3B131169E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39443"/>
                <a:ext cx="3358243" cy="1015663"/>
              </a:xfrm>
              <a:prstGeom prst="rect">
                <a:avLst/>
              </a:prstGeom>
              <a:blipFill>
                <a:blip r:embed="rId3"/>
                <a:stretch>
                  <a:fillRect l="-2532" t="-4142" b="-769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82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40C4-52CB-094A-B748-2DB2B803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0"/>
            <a:ext cx="1161918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Using a recurrence relation to </a:t>
            </a:r>
            <a:r>
              <a:rPr lang="en-US" sz="3600" dirty="0" err="1"/>
              <a:t>analyse</a:t>
            </a:r>
            <a:r>
              <a:rPr lang="en-US" sz="3600" dirty="0"/>
              <a:t> compound interest investments with additions to the principal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26E21-B1AF-CF4F-8504-0D9E038F54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380" y="1325564"/>
                <a:ext cx="11929240" cy="27419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err="1"/>
                  <a:t>Nor’s</a:t>
                </a:r>
                <a:r>
                  <a:rPr lang="en-US" dirty="0"/>
                  <a:t> investment can be modelled by the recurrence relation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=1200 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+50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/>
                  <a:t>the value of the investment after 𝑛 payments have been received.</a:t>
                </a:r>
              </a:p>
              <a:p>
                <a:pPr marL="0" indent="0">
                  <a:buNone/>
                </a:pPr>
                <a:r>
                  <a:rPr lang="en-US" dirty="0"/>
                  <a:t>1. Use your calculator to determine recursively the value of the investment after Nor has made three additional payments to her investment.</a:t>
                </a:r>
              </a:p>
              <a:p>
                <a:pPr marL="0" indent="0">
                  <a:buNone/>
                </a:pPr>
                <a:r>
                  <a:rPr lang="en-US" dirty="0"/>
                  <a:t>2. What will be the value of her investment after 1 year?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26E21-B1AF-CF4F-8504-0D9E038F5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380" y="1325564"/>
                <a:ext cx="11929240" cy="2741940"/>
              </a:xfrm>
              <a:blipFill>
                <a:blip r:embed="rId2"/>
                <a:stretch>
                  <a:fillRect l="-1329" t="-6667" b="-3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B7D4EC4-366C-EA47-BC8D-025857D6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8300"/>
            <a:ext cx="9156700" cy="2679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438EA-6FE1-1541-B8F6-6810E03FFDB4}"/>
              </a:ext>
            </a:extLst>
          </p:cNvPr>
          <p:cNvSpPr/>
          <p:nvPr/>
        </p:nvSpPr>
        <p:spPr>
          <a:xfrm>
            <a:off x="6108700" y="62476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1 year , the value of </a:t>
            </a:r>
            <a:r>
              <a:rPr lang="en-AU" dirty="0" err="1">
                <a:solidFill>
                  <a:srgbClr val="009EC6"/>
                </a:solidFill>
                <a:latin typeface="Open Sans"/>
              </a:rPr>
              <a:t>Nor’s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 investment is $1844.82.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8362C-19E4-6748-8D83-A2AEBF56C998}"/>
              </a:ext>
            </a:extLst>
          </p:cNvPr>
          <p:cNvSpPr/>
          <p:nvPr/>
        </p:nvSpPr>
        <p:spPr>
          <a:xfrm>
            <a:off x="6584731" y="48244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1. After three additional payments, the value of </a:t>
            </a:r>
            <a:r>
              <a:rPr lang="en-AU" dirty="0" err="1">
                <a:solidFill>
                  <a:srgbClr val="009EC6"/>
                </a:solidFill>
                <a:latin typeface="Open Sans"/>
              </a:rPr>
              <a:t>Nor’s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 investment is $1359.40.</a:t>
            </a:r>
            <a:endParaRPr lang="en-US" dirty="0"/>
          </a:p>
        </p:txBody>
      </p:sp>
      <p:pic>
        <p:nvPicPr>
          <p:cNvPr id="7" name="Picture 2" descr="Example - Brand, Marketing and PR agency">
            <a:extLst>
              <a:ext uri="{FF2B5EF4-FFF2-40B4-BE49-F238E27FC236}">
                <a16:creationId xmlns:a16="http://schemas.microsoft.com/office/drawing/2014/main" id="{8A6CA9D6-D2D9-2645-B15D-1E8D7E43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1824052"/>
            <a:ext cx="4367049" cy="5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3F90-8CD6-32B5-6AA0-60B3314B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44420"/>
          </a:xfrm>
        </p:spPr>
        <p:txBody>
          <a:bodyPr/>
          <a:lstStyle/>
          <a:p>
            <a:r>
              <a:rPr lang="en-AU" dirty="0"/>
              <a:t>Financial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5CBF-C671-1EFB-4144-2FB87924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653144"/>
            <a:ext cx="10707690" cy="620485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First, </a:t>
            </a:r>
            <a:r>
              <a:rPr lang="en-US" dirty="0"/>
              <a:t>decide future value up or down by searching key words. mortgage loan annuity are down and investment or annuity investment are up. This is to decide which command to use.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Keywords of FINAL PAYMENT, PERPETUITY are using other commands.</a:t>
            </a:r>
          </a:p>
          <a:p>
            <a:r>
              <a:rPr lang="en-US" dirty="0">
                <a:solidFill>
                  <a:srgbClr val="FF0000"/>
                </a:solidFill>
              </a:rPr>
              <a:t>Second, </a:t>
            </a:r>
            <a:r>
              <a:rPr lang="en-US" dirty="0"/>
              <a:t>check to see you have different stages for rates change, condition changes.</a:t>
            </a:r>
          </a:p>
          <a:p>
            <a:r>
              <a:rPr lang="en-US" dirty="0">
                <a:solidFill>
                  <a:srgbClr val="FF0000"/>
                </a:solidFill>
              </a:rPr>
              <a:t>Third, </a:t>
            </a:r>
            <a:r>
              <a:rPr lang="en-US" dirty="0"/>
              <a:t>list key data for each stage to use Mathematica.</a:t>
            </a:r>
          </a:p>
          <a:p>
            <a:r>
              <a:rPr lang="en-US" dirty="0"/>
              <a:t>e.g. </a:t>
            </a:r>
            <a:r>
              <a:rPr lang="en-US" dirty="0">
                <a:solidFill>
                  <a:srgbClr val="FF0000"/>
                </a:solidFill>
              </a:rPr>
              <a:t>Stage 1 Future value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dirty="0"/>
              <a:t>, Principal=35000, rate=3.5, number of payment per year=12, time=3 years(has to be years), regular payment=?, FV=0      --&gt; Payment=1025.57</a:t>
            </a:r>
          </a:p>
          <a:p>
            <a:r>
              <a:rPr lang="en-US" dirty="0"/>
              <a:t>       </a:t>
            </a:r>
            <a:r>
              <a:rPr lang="en-US" dirty="0">
                <a:solidFill>
                  <a:srgbClr val="FF0000"/>
                </a:solidFill>
              </a:rPr>
              <a:t>Stage 2 Final payment Command</a:t>
            </a:r>
            <a:r>
              <a:rPr lang="en-US" dirty="0"/>
              <a:t>, Principal=35000, rate=3.5, number of payment per year=12, time=35/12 years(has to be years), regular payment=1025.57, Final payment=?  --&gt; Final Payment=1025.68</a:t>
            </a:r>
            <a:endParaRPr lang="en-A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B49B6F-0D60-A4AD-2ED0-71A11612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36" y="1497564"/>
            <a:ext cx="5367336" cy="22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5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55E51-D023-4E6E-AE07-C7867A50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D12E8-ED14-774D-9384-7B627998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918" y="1147077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Combining geometric growth and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5AA04-4218-1D46-B576-652DFF0A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8918" y="4502782"/>
            <a:ext cx="4023359" cy="1208141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71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5FA1-B5EB-7E47-B44D-154993C8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geometric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206C9-74B0-504A-8951-A93475A4FC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2235200"/>
                <a:ext cx="10293096" cy="3937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principal </a:t>
                </a:r>
                <a:r>
                  <a:rPr lang="en-US" dirty="0"/>
                  <a:t>of the loan is the amount that is borrowed. The amount owed, or the </a:t>
                </a:r>
                <a:r>
                  <a:rPr lang="en-US" dirty="0">
                    <a:solidFill>
                      <a:srgbClr val="FF0000"/>
                    </a:solidFill>
                  </a:rPr>
                  <a:t>balance </a:t>
                </a:r>
                <a:r>
                  <a:rPr lang="en-US" dirty="0"/>
                  <a:t>of the loan, will increase over time because interest is charged and added to the loan.</a:t>
                </a:r>
              </a:p>
              <a:p>
                <a:r>
                  <a:rPr lang="en-US" dirty="0"/>
                  <a:t>A recurrence relation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starting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±𝐷</a:t>
                </a:r>
              </a:p>
              <a:p>
                <a:r>
                  <a:rPr lang="en-US" dirty="0"/>
                  <a:t>can be used to model situations that involve both geometric and linear growth or decay.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206C9-74B0-504A-8951-A93475A4F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2235200"/>
                <a:ext cx="10293096" cy="3937000"/>
              </a:xfrm>
              <a:blipFill>
                <a:blip r:embed="rId2"/>
                <a:stretch>
                  <a:fillRect l="-1110" t="-1608" r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9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31F6FD-D6D4-3E4B-BACC-B24CEAB518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Generating a sequence from a recurrence relation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=R×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± 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31F6FD-D6D4-3E4B-BACC-B24CEAB51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C1D9-3810-0647-8BFA-9578A1594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0195" y="2293620"/>
                <a:ext cx="10617200" cy="41503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Write down the sequence generated by the recurrence relation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−1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=3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=4×3−1=11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4×11−1=43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4×43−1=171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4×171−1=683</a:t>
                </a:r>
              </a:p>
              <a:p>
                <a:r>
                  <a:rPr lang="en-US" dirty="0"/>
                  <a:t>The sequence is 3,11,43,171,683,...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C1D9-3810-0647-8BFA-9578A1594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0195" y="2293620"/>
                <a:ext cx="10617200" cy="4150360"/>
              </a:xfrm>
              <a:blipFill>
                <a:blip r:embed="rId3"/>
                <a:stretch>
                  <a:fillRect l="-1493" t="-3524" b="-39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The Most Beautiful Words in Any Presentation are &quot;For Example&quot;">
            <a:extLst>
              <a:ext uri="{FF2B5EF4-FFF2-40B4-BE49-F238E27FC236}">
                <a16:creationId xmlns:a16="http://schemas.microsoft.com/office/drawing/2014/main" id="{53AC6F94-0D4E-CD43-9176-125E988C7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4234180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8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87E24-6D7E-4F22-ADFD-76D1C4E70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42"/>
          <a:stretch/>
        </p:blipFill>
        <p:spPr>
          <a:xfrm>
            <a:off x="20" y="2"/>
            <a:ext cx="12191980" cy="6857999"/>
          </a:xfrm>
          <a:custGeom>
            <a:avLst/>
            <a:gdLst/>
            <a:ahLst/>
            <a:cxnLst/>
            <a:rect l="l" t="t" r="r" b="b"/>
            <a:pathLst>
              <a:path w="5880100" h="6857999">
                <a:moveTo>
                  <a:pt x="0" y="0"/>
                </a:moveTo>
                <a:lnTo>
                  <a:pt x="5880100" y="0"/>
                </a:lnTo>
                <a:lnTo>
                  <a:pt x="58801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217C5-299C-3140-94ED-F498EB509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801" y="323999"/>
            <a:ext cx="2725960" cy="4031611"/>
          </a:xfrm>
        </p:spPr>
        <p:txBody>
          <a:bodyPr anchor="t">
            <a:normAutofit/>
          </a:bodyPr>
          <a:lstStyle/>
          <a:p>
            <a:r>
              <a:rPr lang="en-US" sz="4100">
                <a:solidFill>
                  <a:schemeClr val="bg2"/>
                </a:solidFill>
              </a:rPr>
              <a:t>Analysing reducing-balance loans with recurrence relations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93993-DFED-D545-8A6F-4C88FE942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7" y="5265738"/>
            <a:ext cx="2735482" cy="1150935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9B</a:t>
            </a:r>
          </a:p>
        </p:txBody>
      </p:sp>
    </p:spTree>
    <p:extLst>
      <p:ext uri="{BB962C8B-B14F-4D97-AF65-F5344CB8AC3E}">
        <p14:creationId xmlns:p14="http://schemas.microsoft.com/office/powerpoint/2010/main" val="403745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ABFD-0703-224D-8056-3A55D725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154668"/>
            <a:ext cx="10406063" cy="1263423"/>
          </a:xfrm>
        </p:spPr>
        <p:txBody>
          <a:bodyPr/>
          <a:lstStyle/>
          <a:p>
            <a:r>
              <a:rPr lang="en-US" dirty="0"/>
              <a:t>Reducing-balance loans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727BE-A28A-974C-98C6-8AC9F6EE6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8136" y="1263423"/>
                <a:ext cx="10883864" cy="5439909"/>
              </a:xfrm>
              <a:solidFill>
                <a:schemeClr val="bg2">
                  <a:lumMod val="75000"/>
                </a:schemeClr>
              </a:solidFill>
            </p:spPr>
            <p:txBody>
              <a:bodyPr/>
              <a:lstStyle/>
              <a:p>
                <a:r>
                  <a:rPr lang="en-US" sz="2400" dirty="0">
                    <a:solidFill>
                      <a:srgbClr val="0070C0">
                        <a:alpha val="77000"/>
                      </a:srgbClr>
                    </a:solidFill>
                  </a:rPr>
                  <a:t>A reducing-balance loan </a:t>
                </a:r>
                <a:r>
                  <a:rPr lang="en-US" sz="2400" dirty="0"/>
                  <a:t>is effectively a compound interest loan, with regular payments. Personal loans and mortgages (home loans) are examples of reducing-balance loans.</a:t>
                </a:r>
              </a:p>
              <a:p>
                <a:r>
                  <a:rPr lang="en-US" sz="2400" dirty="0"/>
                  <a:t>Modelling reducing balance loans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the balance of the loan after 𝑛 payments have been made.</a:t>
                </a:r>
              </a:p>
              <a:p>
                <a:r>
                  <a:rPr lang="en-US" sz="2400" dirty="0"/>
                  <a:t>Let 𝑟 be the interest rate per compounding period.</a:t>
                </a:r>
              </a:p>
              <a:p>
                <a:r>
                  <a:rPr lang="en-US" sz="2400" dirty="0"/>
                  <a:t>Let 𝐷 be the payment made.</a:t>
                </a:r>
              </a:p>
              <a:p>
                <a:r>
                  <a:rPr lang="en-US" sz="2400" dirty="0"/>
                  <a:t>A recurrence relation rule that can be used to model a reducing balance loan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>
                        <a:alpha val="77000"/>
                      </a:srgbClr>
                    </a:solidFill>
                  </a:rPr>
                  <a:t> = the principal,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b="0" i="1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>
                        <a:alpha val="77000"/>
                      </a:srgbClr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>
                        <a:alpha val="77000"/>
                      </a:srgbClr>
                    </a:solidFill>
                  </a:rPr>
                  <a:t> −𝐷</a:t>
                </a:r>
              </a:p>
              <a:p>
                <a:r>
                  <a:rPr lang="en-US" sz="2400" dirty="0">
                    <a:solidFill>
                      <a:srgbClr val="0070C0">
                        <a:alpha val="77000"/>
                      </a:srgbClr>
                    </a:solidFill>
                  </a:rPr>
                  <a:t>where   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>
                      <a:alpha val="77000"/>
                    </a:srgbClr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727BE-A28A-974C-98C6-8AC9F6EE6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8136" y="1263423"/>
                <a:ext cx="10883864" cy="5439909"/>
              </a:xfrm>
              <a:blipFill>
                <a:blip r:embed="rId2"/>
                <a:stretch>
                  <a:fillRect l="-1457" t="-35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4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110</TotalTime>
  <Words>2335</Words>
  <Application>Microsoft Office PowerPoint</Application>
  <PresentationFormat>Widescreen</PresentationFormat>
  <Paragraphs>244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SourceSansPro</vt:lpstr>
      <vt:lpstr>Arial</vt:lpstr>
      <vt:lpstr>Arial</vt:lpstr>
      <vt:lpstr>Calibri</vt:lpstr>
      <vt:lpstr>Cambria Math</vt:lpstr>
      <vt:lpstr>Corbel</vt:lpstr>
      <vt:lpstr>Open Sans</vt:lpstr>
      <vt:lpstr>STIXGeneral-Italic</vt:lpstr>
      <vt:lpstr>STIXGeneral-Regular</vt:lpstr>
      <vt:lpstr>Parallax</vt:lpstr>
      <vt:lpstr>Modelling and analysing reducing-balance loans and annuities</vt:lpstr>
      <vt:lpstr>PowerPoint Presentation</vt:lpstr>
      <vt:lpstr>Amortisation table</vt:lpstr>
      <vt:lpstr>Financial solver</vt:lpstr>
      <vt:lpstr>Combining geometric growth and decay</vt:lpstr>
      <vt:lpstr>Combining geometric growth and decay</vt:lpstr>
      <vt:lpstr>Generating a sequence from a recurrence relation of the form V_(n+1)  =R× V_n  ± D</vt:lpstr>
      <vt:lpstr>Analysing reducing-balance loans with recurrence relations </vt:lpstr>
      <vt:lpstr>Reducing-balance loans</vt:lpstr>
      <vt:lpstr>Modelling a reducing-balance loan with a recurrence relation</vt:lpstr>
      <vt:lpstr>Amortisation tables</vt:lpstr>
      <vt:lpstr>Reading and interpreting an amortisation table</vt:lpstr>
      <vt:lpstr>Using a financial solver to analyse reducing-balance loans </vt:lpstr>
      <vt:lpstr>Mathematica</vt:lpstr>
      <vt:lpstr>Determining the payment amount, total cost and total amount of interest paid</vt:lpstr>
      <vt:lpstr>Reducing-balance loans with changing conditions</vt:lpstr>
      <vt:lpstr>Interest-only loans</vt:lpstr>
      <vt:lpstr>Interest-only loan</vt:lpstr>
      <vt:lpstr>PowerPoint Presentation</vt:lpstr>
      <vt:lpstr>Repaying an interest-only loan</vt:lpstr>
      <vt:lpstr>Annuities</vt:lpstr>
      <vt:lpstr>Modelling an annuity</vt:lpstr>
      <vt:lpstr>Modelling an annuity with a recurrence relation</vt:lpstr>
      <vt:lpstr>Mathematica</vt:lpstr>
      <vt:lpstr>Using a recurrence relation to analyse an annuity</vt:lpstr>
      <vt:lpstr>Perpetuities</vt:lpstr>
      <vt:lpstr>Perpetuities: Special annuity</vt:lpstr>
      <vt:lpstr>Perpetuities</vt:lpstr>
      <vt:lpstr>PowerPoint Presentation</vt:lpstr>
      <vt:lpstr>Calculating the withdrawal from a perpetuity</vt:lpstr>
      <vt:lpstr>Calculating the interest rate of a perpetuity</vt:lpstr>
      <vt:lpstr>Compound interest investments with regular additions to the principal (annuity investment)</vt:lpstr>
      <vt:lpstr>Modelling compound interest investments with regular additions to the principal</vt:lpstr>
      <vt:lpstr>Modelling compound interest investments with additions to the principal</vt:lpstr>
      <vt:lpstr>Mathematica</vt:lpstr>
      <vt:lpstr>Using a recurrence relation to analyse compound interest investments with additions to the principal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and analysing reducing-balance loans and annuities</dc:title>
  <dc:creator>Lyn ZHANG</dc:creator>
  <cp:lastModifiedBy>Lyn ZHANG</cp:lastModifiedBy>
  <cp:revision>14</cp:revision>
  <dcterms:created xsi:type="dcterms:W3CDTF">2021-05-11T21:37:40Z</dcterms:created>
  <dcterms:modified xsi:type="dcterms:W3CDTF">2024-05-02T22:26:17Z</dcterms:modified>
</cp:coreProperties>
</file>