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9"/>
  </p:notesMasterIdLst>
  <p:sldIdLst>
    <p:sldId id="256" r:id="rId2"/>
    <p:sldId id="1068" r:id="rId3"/>
    <p:sldId id="1067" r:id="rId4"/>
    <p:sldId id="1071" r:id="rId5"/>
    <p:sldId id="1072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8" r:id="rId17"/>
    <p:sldId id="26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15"/>
  </p:normalViewPr>
  <p:slideViewPr>
    <p:cSldViewPr snapToGrid="0" snapToObjects="1">
      <p:cViewPr varScale="1">
        <p:scale>
          <a:sx n="62" d="100"/>
          <a:sy n="62" d="100"/>
        </p:scale>
        <p:origin x="8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9C8067-CFE9-4041-A18D-DD272E8E128B}" type="datetimeFigureOut">
              <a:rPr lang="en-AU" smtClean="0"/>
              <a:t>9/05/2024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50073C-ECF9-4BAE-93F3-027B6D8145B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90569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510DDE1F-8DCB-754E-A3A2-FCF3471058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FC49D910-5292-0D4E-9ABD-4FB6D03C5AD2}" type="slidenum">
              <a:rPr lang="en-US" altLang="en-US" sz="1200"/>
              <a:pPr/>
              <a:t>2</a:t>
            </a:fld>
            <a:endParaRPr lang="en-US" altLang="en-US" sz="1200"/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C8E92E28-61DD-694D-BAE3-C5FF8A8F28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F7234586-A1B3-EA4B-808C-E74EEEFB79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9919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510DDE1F-8DCB-754E-A3A2-FCF3471058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FC49D910-5292-0D4E-9ABD-4FB6D03C5AD2}" type="slidenum">
              <a:rPr lang="en-US" altLang="en-US" sz="1200"/>
              <a:pPr/>
              <a:t>3</a:t>
            </a:fld>
            <a:endParaRPr lang="en-US" altLang="en-US" sz="1200"/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C8E92E28-61DD-694D-BAE3-C5FF8A8F28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F7234586-A1B3-EA4B-808C-E74EEEFB79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128984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510DDE1F-8DCB-754E-A3A2-FCF3471058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FC49D910-5292-0D4E-9ABD-4FB6D03C5AD2}" type="slidenum">
              <a:rPr lang="en-US" altLang="en-US" sz="1200"/>
              <a:pPr/>
              <a:t>4</a:t>
            </a:fld>
            <a:endParaRPr lang="en-US" altLang="en-US" sz="1200"/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C8E92E28-61DD-694D-BAE3-C5FF8A8F28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F7234586-A1B3-EA4B-808C-E74EEEFB79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0031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510DDE1F-8DCB-754E-A3A2-FCF3471058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FC49D910-5292-0D4E-9ABD-4FB6D03C5AD2}" type="slidenum">
              <a:rPr lang="en-US" altLang="en-US" sz="1200"/>
              <a:pPr/>
              <a:t>5</a:t>
            </a:fld>
            <a:endParaRPr lang="en-US" altLang="en-US" sz="1200"/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C8E92E28-61DD-694D-BAE3-C5FF8A8F28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F7234586-A1B3-EA4B-808C-E74EEEFB79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72440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Designate each element as a ‘</a:t>
            </a:r>
            <a:r>
              <a:rPr lang="en-A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 or ‘</a:t>
            </a:r>
            <a:r>
              <a:rPr lang="en-A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</a:t>
            </a: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 according to the following </a:t>
            </a:r>
            <a:r>
              <a:rPr lang="en-A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rules:the</a:t>
            </a: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element </a:t>
            </a:r>
            <a:r>
              <a:rPr lang="en-A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=1</a:t>
            </a: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if two people can communicate directly because they speak the same language</a:t>
            </a:r>
          </a:p>
          <a:p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element </a:t>
            </a:r>
            <a:r>
              <a:rPr lang="en-A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=0</a:t>
            </a: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if two people </a:t>
            </a:r>
            <a:r>
              <a:rPr lang="en-AU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cannot</a:t>
            </a: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communicate directly because they do not have a common language.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9504C8-A856-ED49-884F-98DF2ED198D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58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5/9/2024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938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5/9/2024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618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5/9/2024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4620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83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828800"/>
            <a:ext cx="11074400" cy="4267200"/>
          </a:xfrm>
          <a:prstGeom prst="rect">
            <a:avLst/>
          </a:prstGeom>
        </p:spPr>
        <p:txBody>
          <a:bodyPr/>
          <a:lstStyle/>
          <a:p>
            <a:pPr lvl="0"/>
            <a:endParaRPr lang="en-IN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57C8F8-BE61-3741-9209-D515E8C1CB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1200" y="6324600"/>
            <a:ext cx="2540000" cy="45720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9EEAA-29AC-FC47-B44D-CAC91E133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54400" y="6324600"/>
            <a:ext cx="5080000" cy="45720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F927BD-3A2B-3F43-BC82-4A1C2498B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36000" y="6324600"/>
            <a:ext cx="3048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9E977101-477F-C740-BC4F-B15ECF52B3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6642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5/9/2024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23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5/9/2024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651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5/9/2024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235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5/9/2024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173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5/9/2024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184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5/9/2024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384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5/9/2024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536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5/9/2024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7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lIns="109728" tIns="109728" rIns="109728" bIns="91440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lIns="109728" tIns="109728" rIns="109728" bIns="91440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r">
              <a:defRPr sz="800" spc="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5/9/2024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l">
              <a:defRPr sz="800" cap="none" spc="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6380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  <p:sldLayoutId id="2147483672" r:id="rId12"/>
  </p:sldLayoutIdLst>
  <p:hf sldNum="0" hdr="0" ft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4400" b="1" kern="1200" cap="none" spc="13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2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500" kern="1200" spc="8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lnSpc>
          <a:spcPct val="12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 spc="8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lnSpc>
          <a:spcPct val="12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 spc="8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lnSpc>
          <a:spcPct val="12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 spc="8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lnSpc>
          <a:spcPct val="12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 spc="8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milysearch.org/wiki/en/DNA_Day_at_the_Family_History_Library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6.png"/><Relationship Id="rId4" Type="http://schemas.openxmlformats.org/officeDocument/2006/relationships/image" Target="../media/image2.emf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chemeClr val="tx2">
                  <a:alpha val="0"/>
                </a:schemeClr>
              </a:gs>
              <a:gs pos="50000">
                <a:schemeClr val="tx2">
                  <a:alpha val="35000"/>
                </a:schemeClr>
              </a:gs>
              <a:gs pos="100000">
                <a:schemeClr val="tx2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ABB1C1-1D0D-6947-9945-A238E13BFA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8449" y="3152253"/>
            <a:ext cx="10905059" cy="176621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Using matrices to model road and communication networks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A9DD07-5793-FC4B-8201-FCAF6B3BA7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1535" y="3308107"/>
            <a:ext cx="10902016" cy="145451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4F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4E5597F-CE67-4085-9548-E6A8036DA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393881" y="4035362"/>
            <a:ext cx="5404237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57514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8B13E-BF1D-F746-B386-157DE9A8A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208" y="702156"/>
            <a:ext cx="11510600" cy="1188720"/>
          </a:xfrm>
        </p:spPr>
        <p:txBody>
          <a:bodyPr/>
          <a:lstStyle/>
          <a:p>
            <a:r>
              <a:rPr lang="en-AU" dirty="0"/>
              <a:t>Using matrices to represent network diagrams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C287FD-3602-5347-BF55-E4451A04A0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314" y="1223501"/>
            <a:ext cx="11029615" cy="3634486"/>
          </a:xfrm>
        </p:spPr>
        <p:txBody>
          <a:bodyPr/>
          <a:lstStyle/>
          <a:p>
            <a:r>
              <a:rPr lang="en-AU" sz="2400" dirty="0"/>
              <a:t>Network diagrams consist of a series of numbered or labelled points joined in various ways. They are a powerful way of representing and studying things as different as friendship networks, airline routes, electrical circuits and road links between towns.</a:t>
            </a:r>
            <a:endParaRPr lang="en-US" sz="2400" dirty="0"/>
          </a:p>
        </p:txBody>
      </p:sp>
      <p:pic>
        <p:nvPicPr>
          <p:cNvPr id="4098" name="Picture 2" descr="The Different Types of Friendship Networks and How They Can Influence Your  Success | Infosystem">
            <a:extLst>
              <a:ext uri="{FF2B5EF4-FFF2-40B4-BE49-F238E27FC236}">
                <a16:creationId xmlns:a16="http://schemas.microsoft.com/office/drawing/2014/main" id="{9D7791B0-937F-4443-ADF3-C1EFC0D21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314" y="4238170"/>
            <a:ext cx="4209143" cy="2367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These Were the Biggest New Airline Routes Launched in 2017">
            <a:extLst>
              <a:ext uri="{FF2B5EF4-FFF2-40B4-BE49-F238E27FC236}">
                <a16:creationId xmlns:a16="http://schemas.microsoft.com/office/drawing/2014/main" id="{3CA0EC58-857D-4647-A51F-08B13E2BD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5508" y="4221662"/>
            <a:ext cx="4630679" cy="2315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57047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2E73A-6CA8-D94D-8FEF-59E5BB4E5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275322"/>
            <a:ext cx="11029616" cy="1188720"/>
          </a:xfrm>
        </p:spPr>
        <p:txBody>
          <a:bodyPr/>
          <a:lstStyle/>
          <a:p>
            <a:r>
              <a:rPr lang="en-AU" dirty="0"/>
              <a:t>Representing a network diagram by a matrix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7F137-1502-4745-8232-313687D8E3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296" y="674902"/>
            <a:ext cx="11987408" cy="3634486"/>
          </a:xfrm>
        </p:spPr>
        <p:txBody>
          <a:bodyPr/>
          <a:lstStyle/>
          <a:p>
            <a:r>
              <a:rPr lang="en-AU" sz="2400" dirty="0"/>
              <a:t>Represent the network diagram shown opposite as a 4×4 matrix 𝐴, where:</a:t>
            </a:r>
          </a:p>
          <a:p>
            <a:r>
              <a:rPr lang="en-AU" sz="2400" dirty="0"/>
              <a:t>matrix element =1 if the two points are joined by a line</a:t>
            </a:r>
          </a:p>
          <a:p>
            <a:r>
              <a:rPr lang="en-AU" sz="2400" dirty="0"/>
              <a:t>matrix element =0 if the two points are not connected.</a:t>
            </a:r>
          </a:p>
          <a:p>
            <a:endParaRPr lang="en-US" sz="2400" dirty="0"/>
          </a:p>
        </p:txBody>
      </p:sp>
      <p:pic>
        <p:nvPicPr>
          <p:cNvPr id="4" name="Picture 2" descr="Examples High Res Stock Images | Shutterstock">
            <a:extLst>
              <a:ext uri="{FF2B5EF4-FFF2-40B4-BE49-F238E27FC236}">
                <a16:creationId xmlns:a16="http://schemas.microsoft.com/office/drawing/2014/main" id="{96836FBC-E153-534D-8964-538A1C5B9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5182" y="4982037"/>
            <a:ext cx="2295937" cy="1691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33275CF-8F04-0148-9F4F-0F5B5C553A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9908" y="1942379"/>
            <a:ext cx="1531211" cy="18886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8EFF68D-9C43-5549-A176-EB962B3638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9993" y="3043392"/>
            <a:ext cx="5514522" cy="34834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4C1059-72EE-0543-84BD-A43D7748C4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800" y="3831050"/>
            <a:ext cx="4052641" cy="246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913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C82DF-8D77-0845-8CA1-5EBF763A5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88755"/>
            <a:ext cx="12192000" cy="787790"/>
          </a:xfrm>
        </p:spPr>
        <p:txBody>
          <a:bodyPr/>
          <a:lstStyle/>
          <a:p>
            <a:r>
              <a:rPr lang="en-AU" sz="4000" dirty="0"/>
              <a:t>Interpreting a matrix representing a network diagram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48CA67-1938-2143-837C-5004AB3A312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-101600" y="1954452"/>
                <a:ext cx="12051405" cy="3634486"/>
              </a:xfrm>
            </p:spPr>
            <p:txBody>
              <a:bodyPr/>
              <a:lstStyle/>
              <a:p>
                <a:r>
                  <a:rPr lang="en-AU" sz="2200" dirty="0"/>
                  <a:t>The diagram opposite shows the roads connecting four towns: town 1, town 2, town 3, and town 4. This diagram has been represented by a 4×4 matrix, 𝐴. The elements show the number of roads between each pair of towns.</a:t>
                </a:r>
              </a:p>
              <a:p>
                <a:pPr fontAlgn="t"/>
                <a:r>
                  <a:rPr lang="en-AU" sz="2200" dirty="0"/>
                  <a:t>1. In the matrix A,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AU" sz="2200" b="0" i="1" smtClean="0">
                            <a:latin typeface="Cambria Math" panose="02040503050406030204" pitchFamily="18" charset="0"/>
                          </a:rPr>
                          <m:t>24</m:t>
                        </m:r>
                      </m:sub>
                    </m:sSub>
                  </m:oMath>
                </a14:m>
                <a:r>
                  <a:rPr lang="en-AU" sz="2200" dirty="0"/>
                  <a:t>=1. What does this tell us?</a:t>
                </a:r>
              </a:p>
              <a:p>
                <a:pPr fontAlgn="t"/>
                <a:r>
                  <a:rPr lang="en-AU" sz="2200" dirty="0"/>
                  <a:t>2. In the matrix A,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2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AU" sz="2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AU" sz="22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AU" sz="2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sz="2200" dirty="0"/>
                  <a:t>=3. What does this tell us?</a:t>
                </a:r>
              </a:p>
              <a:p>
                <a:pPr fontAlgn="t"/>
                <a:r>
                  <a:rPr lang="en-AU" sz="2200" dirty="0"/>
                  <a:t>3. In the matrix A,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2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AU" sz="2200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AU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AU" sz="2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sz="2200" dirty="0"/>
                  <a:t>=0. What does this tell us?</a:t>
                </a:r>
              </a:p>
              <a:p>
                <a:pPr fontAlgn="t"/>
                <a:r>
                  <a:rPr lang="en-AU" sz="2200" dirty="0"/>
                  <a:t>4. What is the sum of the elements in row 3 of matrix </a:t>
                </a:r>
                <a:r>
                  <a:rPr lang="en-AU" sz="2200" i="1" dirty="0"/>
                  <a:t>A</a:t>
                </a:r>
                <a:r>
                  <a:rPr lang="en-AU" sz="2200" dirty="0"/>
                  <a:t> and what does this tell us?</a:t>
                </a:r>
              </a:p>
              <a:p>
                <a:pPr fontAlgn="t"/>
                <a:r>
                  <a:rPr lang="en-AU" sz="2200" dirty="0"/>
                  <a:t>5. What is the sum of all the elements of matrix </a:t>
                </a:r>
                <a:r>
                  <a:rPr lang="en-AU" sz="2200" i="1" dirty="0"/>
                  <a:t>A</a:t>
                </a:r>
                <a:r>
                  <a:rPr lang="en-AU" sz="2200" dirty="0"/>
                  <a:t> and what does this tell us?</a:t>
                </a:r>
              </a:p>
              <a:p>
                <a:pPr marL="0" indent="0">
                  <a:buNone/>
                </a:pPr>
                <a:endParaRPr lang="en-AU" sz="2200" dirty="0"/>
              </a:p>
              <a:p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48CA67-1938-2143-837C-5004AB3A312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101600" y="1954452"/>
                <a:ext cx="12051405" cy="3634486"/>
              </a:xfrm>
              <a:blipFill>
                <a:blip r:embed="rId2"/>
                <a:stretch>
                  <a:fillRect l="-211" t="-254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Examples High Res Stock Images | Shutterstock">
            <a:extLst>
              <a:ext uri="{FF2B5EF4-FFF2-40B4-BE49-F238E27FC236}">
                <a16:creationId xmlns:a16="http://schemas.microsoft.com/office/drawing/2014/main" id="{3386A545-C0BF-564D-BE55-C899F2F9B1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2689" y="5863771"/>
            <a:ext cx="1349311" cy="994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5CBFEA3-09C9-9F4D-B01B-269AA8502A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785" y="5433379"/>
            <a:ext cx="2930071" cy="14246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2AEDD6D-EB5A-2A43-A395-1BE5342838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9460" y="5405231"/>
            <a:ext cx="3363686" cy="14809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2E8FC2A-983D-6C4A-975A-F1DDAB022087}"/>
              </a:ext>
            </a:extLst>
          </p:cNvPr>
          <p:cNvSpPr txBox="1"/>
          <p:nvPr/>
        </p:nvSpPr>
        <p:spPr>
          <a:xfrm>
            <a:off x="7460342" y="2181356"/>
            <a:ext cx="461554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1. 1 road between town 2 &amp; 4;</a:t>
            </a:r>
          </a:p>
          <a:p>
            <a:r>
              <a:rPr lang="en-US" sz="2400" dirty="0"/>
              <a:t>2. 3 road between town 3 &amp; 4;</a:t>
            </a:r>
          </a:p>
          <a:p>
            <a:r>
              <a:rPr lang="en-US" sz="2400" dirty="0"/>
              <a:t>3. 0 road between town 4 &amp; 1;</a:t>
            </a:r>
          </a:p>
          <a:p>
            <a:r>
              <a:rPr lang="en-US" sz="2400" dirty="0"/>
              <a:t>4. total 5 roads between town 3 &amp; others;</a:t>
            </a:r>
          </a:p>
          <a:p>
            <a:endParaRPr lang="en-US" sz="2400" dirty="0"/>
          </a:p>
          <a:p>
            <a:r>
              <a:rPr lang="en-US" sz="2400" dirty="0"/>
              <a:t>5. total 14 roads you can travel between towns.</a:t>
            </a:r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C820420-CD80-2343-AEFF-18D7EF2826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1894" y="6572246"/>
            <a:ext cx="235327" cy="285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754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14C2B-4AA8-8B4A-ACD4-E7D9BBDB3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4899" y="837417"/>
            <a:ext cx="5428375" cy="1578617"/>
          </a:xfrm>
        </p:spPr>
        <p:txBody>
          <a:bodyPr anchor="b"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Communication matrices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1BFF6D-B990-9848-9304-D1DB6B2AE4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066" y="3063227"/>
            <a:ext cx="5874643" cy="2986087"/>
          </a:xfrm>
        </p:spPr>
        <p:txBody>
          <a:bodyPr>
            <a:normAutofit lnSpcReduction="10000"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A communication matrix is a square binary matrix in which the 1s represent the links in a communication system.</a:t>
            </a:r>
          </a:p>
        </p:txBody>
      </p:sp>
      <p:pic>
        <p:nvPicPr>
          <p:cNvPr id="7" name="Graphic 6" descr="Link">
            <a:extLst>
              <a:ext uri="{FF2B5EF4-FFF2-40B4-BE49-F238E27FC236}">
                <a16:creationId xmlns:a16="http://schemas.microsoft.com/office/drawing/2014/main" id="{EDBC982C-DA56-4E93-B448-CB5603C0A6D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95514" y="1098017"/>
            <a:ext cx="4628521" cy="4628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361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77A2F-D7A6-E64A-9F03-661604B9E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Constructing a communication matrix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E09E0D-1842-EB44-8583-7F475071BE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7927"/>
            <a:ext cx="10515600" cy="4349035"/>
          </a:xfrm>
        </p:spPr>
        <p:txBody>
          <a:bodyPr>
            <a:normAutofit/>
          </a:bodyPr>
          <a:lstStyle/>
          <a:p>
            <a:r>
              <a:rPr lang="en-US" dirty="0"/>
              <a:t>Eva, Wong, Yumi and Kim are students who are staying in a backpacker’s hostel. Because they speak different languages, they can have problems communicating. The situation they must deal with is that:</a:t>
            </a:r>
          </a:p>
          <a:p>
            <a:r>
              <a:rPr lang="en-US" dirty="0"/>
              <a:t>Eva speaks English only</a:t>
            </a:r>
          </a:p>
          <a:p>
            <a:r>
              <a:rPr lang="en-US" dirty="0"/>
              <a:t>Yumi speaks Japanese only</a:t>
            </a:r>
          </a:p>
          <a:p>
            <a:r>
              <a:rPr lang="en-US" dirty="0"/>
              <a:t>Kim speaks Korean only</a:t>
            </a:r>
          </a:p>
          <a:p>
            <a:r>
              <a:rPr lang="en-US" dirty="0"/>
              <a:t>Wong speaks English, Japanese and Korean.</a:t>
            </a:r>
          </a:p>
          <a:p>
            <a:r>
              <a:rPr lang="en-US" dirty="0"/>
              <a:t>Conveniently, this information can be </a:t>
            </a:r>
            <a:r>
              <a:rPr lang="en-US" dirty="0" err="1"/>
              <a:t>summarised</a:t>
            </a:r>
            <a:r>
              <a:rPr lang="en-US" dirty="0"/>
              <a:t> in a network diagram, as shown above. In this diagram, the arrow linking Eva and Wong indicates that they can communicate directly because they both speak English.</a:t>
            </a:r>
          </a:p>
          <a:p>
            <a:r>
              <a:rPr lang="en-US" dirty="0"/>
              <a:t>The task is to construct a communication matrix.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60A38A-C297-9B43-9792-735E8B3A10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9992" y="2836861"/>
            <a:ext cx="1232807" cy="16421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CA1BD80-D2BE-4948-96FC-9641CBB590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4336" y="2715217"/>
            <a:ext cx="3076122" cy="1669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438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BC475-5FF1-3748-B7E7-F2B245BCF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286" y="919032"/>
            <a:ext cx="10773427" cy="684300"/>
          </a:xfrm>
        </p:spPr>
        <p:txBody>
          <a:bodyPr>
            <a:normAutofit fontScale="90000"/>
          </a:bodyPr>
          <a:lstStyle/>
          <a:p>
            <a:r>
              <a:rPr lang="en-US" dirty="0"/>
              <a:t>one-step &amp; two-step communication link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C3303-8A83-ED43-B2A3-E3CC488F98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286" y="1940662"/>
            <a:ext cx="10515600" cy="3998306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For example, we can see from the network diagram that Eva, who speaks only English, cannot communicate directly with Yumi, who speaks only Japanese. We call this a </a:t>
            </a:r>
            <a:r>
              <a:rPr lang="en-US" sz="2400" dirty="0">
                <a:solidFill>
                  <a:srgbClr val="C00000"/>
                </a:solidFill>
              </a:rPr>
              <a:t>one-step communication link.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However, Eva can communicate with Yumi by sending a message via Wong, who speaks both English and Japanese. In the language of communication systems we call this a </a:t>
            </a:r>
            <a:r>
              <a:rPr lang="en-US" sz="2400" dirty="0">
                <a:solidFill>
                  <a:srgbClr val="C00000"/>
                </a:solidFill>
              </a:rPr>
              <a:t>two-step communication link.</a:t>
            </a:r>
          </a:p>
        </p:txBody>
      </p:sp>
    </p:spTree>
    <p:extLst>
      <p:ext uri="{BB962C8B-B14F-4D97-AF65-F5344CB8AC3E}">
        <p14:creationId xmlns:p14="http://schemas.microsoft.com/office/powerpoint/2010/main" val="28284870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44AF4D-84EB-2E4C-A38A-03FEBC891C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A </a:t>
            </a:r>
            <a:r>
              <a:rPr lang="en-US" sz="2000" dirty="0">
                <a:solidFill>
                  <a:srgbClr val="FF0000">
                    <a:alpha val="70000"/>
                  </a:srgbClr>
                </a:solidFill>
              </a:rPr>
              <a:t>one-step communication </a:t>
            </a:r>
            <a:r>
              <a:rPr lang="en-US" sz="2000" dirty="0"/>
              <a:t>link is when communication can occur directly between two people in the network.</a:t>
            </a:r>
          </a:p>
          <a:p>
            <a:r>
              <a:rPr lang="en-US" sz="2000" dirty="0"/>
              <a:t>We can see that W has a one-step communication link with each of the other 3 members of the network, and each of the other three have only a single one-step communication link (with W).</a:t>
            </a:r>
          </a:p>
          <a:p>
            <a:r>
              <a:rPr lang="en-US" sz="2000" dirty="0"/>
              <a:t>However, Y,K and E can still communicate with each other, by using W as an intermediary. For example:</a:t>
            </a:r>
          </a:p>
          <a:p>
            <a:r>
              <a:rPr lang="en-US" sz="2000" dirty="0"/>
              <a:t>K can communicate with Y using the links: 𝐾 → 𝑊 → 𝑌. This is called a two-step communication link, because there are two steps (and one intermediary).</a:t>
            </a:r>
          </a:p>
          <a:p>
            <a:r>
              <a:rPr lang="en-US" sz="2000" dirty="0">
                <a:solidFill>
                  <a:srgbClr val="0070C0">
                    <a:alpha val="70000"/>
                  </a:srgbClr>
                </a:solidFill>
              </a:rPr>
              <a:t>Question:</a:t>
            </a:r>
          </a:p>
          <a:p>
            <a:r>
              <a:rPr lang="en-US" sz="2000" dirty="0"/>
              <a:t>Determine all the two-step communication links in this network?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E273DB1-55EB-7B42-AE63-B015CE24D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8"/>
            <a:ext cx="10840233" cy="886506"/>
          </a:xfrm>
        </p:spPr>
        <p:txBody>
          <a:bodyPr>
            <a:normAutofit/>
          </a:bodyPr>
          <a:lstStyle/>
          <a:p>
            <a:r>
              <a:rPr lang="en-US" dirty="0"/>
              <a:t>one-step &amp; two-step communication link</a:t>
            </a:r>
          </a:p>
        </p:txBody>
      </p:sp>
    </p:spTree>
    <p:extLst>
      <p:ext uri="{BB962C8B-B14F-4D97-AF65-F5344CB8AC3E}">
        <p14:creationId xmlns:p14="http://schemas.microsoft.com/office/powerpoint/2010/main" val="18394195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8F00FE5-950A-EE42-AB5D-675A5390D9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466611"/>
            <a:ext cx="10579100" cy="2870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DE0DE1-9D50-1646-997C-A17831C7D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0830"/>
            <a:ext cx="11235845" cy="822086"/>
          </a:xfrm>
        </p:spPr>
        <p:txBody>
          <a:bodyPr>
            <a:normAutofit/>
          </a:bodyPr>
          <a:lstStyle/>
          <a:p>
            <a:r>
              <a:rPr lang="en-US" sz="3400" dirty="0"/>
              <a:t>The power of the matrix </a:t>
            </a:r>
            <a:r>
              <a:rPr lang="en-US" sz="3400" dirty="0">
                <a:sym typeface="Wingdings" pitchFamily="2" charset="2"/>
              </a:rPr>
              <a:t></a:t>
            </a:r>
            <a:r>
              <a:rPr lang="en-US" sz="3400" dirty="0"/>
              <a:t> 2-step communication link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C410F-D72E-784E-A91F-E1716DEC5D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466" y="521189"/>
            <a:ext cx="10515600" cy="3998306"/>
          </a:xfrm>
        </p:spPr>
        <p:txBody>
          <a:bodyPr/>
          <a:lstStyle/>
          <a:p>
            <a:r>
              <a:rPr lang="en-US" sz="2400" dirty="0"/>
              <a:t>The power of the matrix representation is that </a:t>
            </a:r>
            <a:r>
              <a:rPr lang="en-US" sz="2400" dirty="0">
                <a:solidFill>
                  <a:srgbClr val="0070C0">
                    <a:alpha val="70000"/>
                  </a:srgbClr>
                </a:solidFill>
              </a:rPr>
              <a:t>squaring</a:t>
            </a:r>
            <a:r>
              <a:rPr lang="en-US" sz="2400" dirty="0"/>
              <a:t> the communication matrix generates a matrix that identifies all possible two-step communication links in a communication network. For example, if we call the communication matrix 𝐶, we have:</a:t>
            </a:r>
          </a:p>
        </p:txBody>
      </p:sp>
    </p:spTree>
    <p:extLst>
      <p:ext uri="{BB962C8B-B14F-4D97-AF65-F5344CB8AC3E}">
        <p14:creationId xmlns:p14="http://schemas.microsoft.com/office/powerpoint/2010/main" val="2707415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2">
            <a:extLst>
              <a:ext uri="{FF2B5EF4-FFF2-40B4-BE49-F238E27FC236}">
                <a16:creationId xmlns:a16="http://schemas.microsoft.com/office/drawing/2014/main" id="{0A347DB5-DE84-0745-9136-A7741DFF4B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09410" y="-23651"/>
            <a:ext cx="7772400" cy="741689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TYPES OF MATRICES</a:t>
            </a:r>
          </a:p>
        </p:txBody>
      </p:sp>
      <p:graphicFrame>
        <p:nvGraphicFramePr>
          <p:cNvPr id="16432" name="Group 48">
            <a:extLst>
              <a:ext uri="{FF2B5EF4-FFF2-40B4-BE49-F238E27FC236}">
                <a16:creationId xmlns:a16="http://schemas.microsoft.com/office/drawing/2014/main" id="{FAA0B7AD-1531-124D-A96B-2E57F6FC6921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625643042"/>
              </p:ext>
            </p:extLst>
          </p:nvPr>
        </p:nvGraphicFramePr>
        <p:xfrm>
          <a:off x="490654" y="585981"/>
          <a:ext cx="11151219" cy="6220443"/>
        </p:xfrm>
        <a:graphic>
          <a:graphicData uri="http://schemas.openxmlformats.org/drawingml/2006/table">
            <a:tbl>
              <a:tblPr/>
              <a:tblGrid>
                <a:gridCol w="22971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561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78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309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NAME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</a:rPr>
                        <a:t>DESCRIPTION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DE5543"/>
                          </a:solidFill>
                          <a:effectLst/>
                          <a:latin typeface="Arial" panose="020B0604020202020204" pitchFamily="34" charset="0"/>
                        </a:rPr>
                        <a:t>EXAMPLE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68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Row matrix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 matrix with only 1 row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68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Column matrix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 matrix with only I column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128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Square matrix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the number of rows equals the number of columns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1346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Zero (Null) matrix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 matrix with all zero entries 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134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Summing matrix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 row or column matrix in which all the elements are 1.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To sum the rows of an m × n matrix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, post-multiply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the matrix by an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n × 1 column summing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matrix.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To sum the columns of an m × n matrix,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pre-multiply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 the matrix by a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1 ×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m row summing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matrix.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4183795"/>
                  </a:ext>
                </a:extLst>
              </a:tr>
            </a:tbl>
          </a:graphicData>
        </a:graphic>
      </p:graphicFrame>
      <p:graphicFrame>
        <p:nvGraphicFramePr>
          <p:cNvPr id="3074" name="Object 38">
            <a:extLst>
              <a:ext uri="{FF2B5EF4-FFF2-40B4-BE49-F238E27FC236}">
                <a16:creationId xmlns:a16="http://schemas.microsoft.com/office/drawing/2014/main" id="{F3325A2F-CC64-6B4D-9553-5669D4BAAE0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497550" y="1101860"/>
          <a:ext cx="1752395" cy="451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826000" imgH="1244600" progId="Equation.3">
                  <p:embed/>
                </p:oleObj>
              </mc:Choice>
              <mc:Fallback>
                <p:oleObj name="Equation" r:id="rId3" imgW="4826000" imgH="1244600" progId="Equation.3">
                  <p:embed/>
                  <p:pic>
                    <p:nvPicPr>
                      <p:cNvPr id="3074" name="Object 38">
                        <a:extLst>
                          <a:ext uri="{FF2B5EF4-FFF2-40B4-BE49-F238E27FC236}">
                            <a16:creationId xmlns:a16="http://schemas.microsoft.com/office/drawing/2014/main" id="{F3325A2F-CC64-6B4D-9553-5669D4BAAE0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97550" y="1101860"/>
                        <a:ext cx="1752395" cy="4516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39">
            <a:extLst>
              <a:ext uri="{FF2B5EF4-FFF2-40B4-BE49-F238E27FC236}">
                <a16:creationId xmlns:a16="http://schemas.microsoft.com/office/drawing/2014/main" id="{7C7A3BAE-3B58-BD4B-AE3C-E123EC44E60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57513" y="1995257"/>
          <a:ext cx="242016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68400" imgH="2565400" progId="Equation.3">
                  <p:embed/>
                </p:oleObj>
              </mc:Choice>
              <mc:Fallback>
                <p:oleObj name="Equation" r:id="rId5" imgW="1168400" imgH="2565400" progId="Equation.3">
                  <p:embed/>
                  <p:pic>
                    <p:nvPicPr>
                      <p:cNvPr id="3075" name="Object 39">
                        <a:extLst>
                          <a:ext uri="{FF2B5EF4-FFF2-40B4-BE49-F238E27FC236}">
                            <a16:creationId xmlns:a16="http://schemas.microsoft.com/office/drawing/2014/main" id="{7C7A3BAE-3B58-BD4B-AE3C-E123EC44E60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57513" y="1995257"/>
                        <a:ext cx="242016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Object 44">
            <a:extLst>
              <a:ext uri="{FF2B5EF4-FFF2-40B4-BE49-F238E27FC236}">
                <a16:creationId xmlns:a16="http://schemas.microsoft.com/office/drawing/2014/main" id="{68E469AF-0FA7-5E4F-829E-663BD6210DC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644525" y="3978564"/>
          <a:ext cx="103505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489200" imgH="2565400" progId="Equation.3">
                  <p:embed/>
                </p:oleObj>
              </mc:Choice>
              <mc:Fallback>
                <p:oleObj name="Equation" r:id="rId7" imgW="2489200" imgH="2565400" progId="Equation.3">
                  <p:embed/>
                  <p:pic>
                    <p:nvPicPr>
                      <p:cNvPr id="3077" name="Object 44">
                        <a:extLst>
                          <a:ext uri="{FF2B5EF4-FFF2-40B4-BE49-F238E27FC236}">
                            <a16:creationId xmlns:a16="http://schemas.microsoft.com/office/drawing/2014/main" id="{68E469AF-0FA7-5E4F-829E-663BD6210DC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44525" y="3978564"/>
                        <a:ext cx="103505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CD7FEA55-8671-9B41-9A04-212018714CD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83806" y="2691561"/>
            <a:ext cx="876048" cy="1066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5FFA380-B144-6D14-2B3F-D388CF4A51B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80157" y="5225161"/>
            <a:ext cx="2240181" cy="756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262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2">
            <a:extLst>
              <a:ext uri="{FF2B5EF4-FFF2-40B4-BE49-F238E27FC236}">
                <a16:creationId xmlns:a16="http://schemas.microsoft.com/office/drawing/2014/main" id="{0A347DB5-DE84-0745-9136-A7741DFF4B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50898"/>
            <a:ext cx="7772400" cy="522056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TYPES OF MATRICES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432" name="Group 48">
                <a:extLst>
                  <a:ext uri="{FF2B5EF4-FFF2-40B4-BE49-F238E27FC236}">
                    <a16:creationId xmlns:a16="http://schemas.microsoft.com/office/drawing/2014/main" id="{FAA0B7AD-1531-124D-A96B-2E57F6FC6921}"/>
                  </a:ext>
                </a:extLst>
              </p:cNvPr>
              <p:cNvGraphicFramePr>
                <a:graphicFrameLocks noGrp="1"/>
              </p:cNvGraphicFramePr>
              <p:nvPr>
                <p:ph type="tbl" idx="1"/>
              </p:nvPr>
            </p:nvGraphicFramePr>
            <p:xfrm>
              <a:off x="497442" y="506047"/>
              <a:ext cx="11233643" cy="6335390"/>
            </p:xfrm>
            <a:graphic>
              <a:graphicData uri="http://schemas.openxmlformats.org/drawingml/2006/table">
                <a:tbl>
                  <a:tblPr/>
                  <a:tblGrid>
                    <a:gridCol w="361593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61593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00177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87200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NAME</a:t>
                          </a: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DESCRIPTION</a:t>
                          </a: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DE5543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EXAMPLE</a:t>
                          </a: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988661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Transpose of a matrix</a:t>
                          </a:r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a new matrix that is formed by interchanging the rows and columns.</a:t>
                          </a: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048579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Symmetric matrices</a:t>
                          </a:r>
                        </a:p>
                      </a:txBody>
                      <a:tcPr marT="45726" marB="45726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lang="en-US" altLang="en-US" sz="2000" dirty="0"/>
                            <a:t>A matrix </a:t>
                          </a:r>
                          <a:r>
                            <a:rPr lang="en-US" altLang="en-US" sz="2000" b="1" dirty="0"/>
                            <a:t>A</a:t>
                          </a:r>
                          <a:r>
                            <a:rPr lang="en-US" altLang="en-US" sz="2000" dirty="0"/>
                            <a:t> is called </a:t>
                          </a:r>
                          <a:r>
                            <a:rPr lang="en-US" altLang="en-US" sz="2000" u="sng" dirty="0"/>
                            <a:t>symmetric</a:t>
                          </a:r>
                          <a:r>
                            <a:rPr lang="en-US" altLang="en-US" sz="2000" dirty="0"/>
                            <a:t> if </a:t>
                          </a:r>
                          <a:r>
                            <a:rPr lang="en-US" altLang="en-US" sz="2000" b="1" dirty="0"/>
                            <a:t>A</a:t>
                          </a:r>
                          <a:r>
                            <a:rPr lang="en-US" altLang="en-US" sz="2000" baseline="30000" dirty="0"/>
                            <a:t>T</a:t>
                          </a:r>
                          <a:r>
                            <a:rPr lang="en-US" altLang="en-US" sz="2000" dirty="0">
                              <a:latin typeface="Symbol" pitchFamily="2" charset="2"/>
                            </a:rPr>
                            <a:t>=</a:t>
                          </a:r>
                          <a:r>
                            <a:rPr lang="en-US" altLang="en-US" sz="2000" dirty="0"/>
                            <a:t> </a:t>
                          </a:r>
                          <a:r>
                            <a:rPr lang="en-US" altLang="en-US" sz="2000" b="1" dirty="0"/>
                            <a:t>A</a:t>
                          </a:r>
                          <a:r>
                            <a:rPr lang="en-US" altLang="en-US" sz="2000" dirty="0"/>
                            <a:t> </a:t>
                          </a: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288408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Diagonal matrices</a:t>
                          </a:r>
                        </a:p>
                      </a:txBody>
                      <a:tcPr marT="45726" marB="45726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lang="en-AU" sz="2000" dirty="0"/>
                            <a:t>if all of the elements off the leading diagonal are zero. </a:t>
                          </a:r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1289033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Identity matrices</a:t>
                          </a:r>
                        </a:p>
                      </a:txBody>
                      <a:tcPr marT="45726" marB="45726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>
                            <a:spcBef>
                              <a:spcPct val="50000"/>
                            </a:spcBef>
                          </a:pPr>
                          <a:r>
                            <a:rPr lang="en-GB" altLang="en-US" sz="2000" dirty="0"/>
                            <a:t>This is denoted by the letter </a:t>
                          </a:r>
                          <a:r>
                            <a:rPr lang="en-GB" altLang="en-US" sz="2000" b="1" dirty="0">
                              <a:latin typeface="Times New Roman" panose="02020603050405020304" pitchFamily="18" charset="0"/>
                            </a:rPr>
                            <a:t>I</a:t>
                          </a:r>
                          <a:r>
                            <a:rPr lang="en-GB" altLang="en-US" sz="2000" b="1" dirty="0"/>
                            <a:t> </a:t>
                          </a:r>
                          <a:r>
                            <a:rPr lang="en-GB" altLang="en-US" sz="2000" dirty="0"/>
                            <a:t>and has zero entries except for 1’s on the diagonal.</a:t>
                          </a: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128903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Inverse </a:t>
                          </a:r>
                          <a:r>
                            <a:rPr kumimoji="0" lang="en-US" altLang="zh-CN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matrices</a:t>
                          </a:r>
                          <a:endParaRPr kumimoji="0" lang="en-US" sz="20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T="45726" marB="45726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ct val="50000"/>
                            </a:spcBef>
                          </a:pPr>
                          <a:r>
                            <a:rPr lang="en-US" altLang="en-US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 square matrix  A  has an inverse if there is a matrix 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en-US" sz="20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en-US" sz="20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altLang="en-US" sz="2000" i="0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en-US" sz="20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altLang="en-US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such that: </a:t>
                          </a:r>
                          <a:r>
                            <a:rPr lang="en-US" altLang="en-US" sz="2000" i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en-US" sz="20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en-US" sz="20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altLang="en-US" sz="2000" i="0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en-US" sz="20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altLang="en-US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=  </a:t>
                          </a:r>
                          <a:r>
                            <a:rPr lang="en-US" altLang="en-US" sz="2000" i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</a:t>
                          </a: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6511555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432" name="Group 48">
                <a:extLst>
                  <a:ext uri="{FF2B5EF4-FFF2-40B4-BE49-F238E27FC236}">
                    <a16:creationId xmlns:a16="http://schemas.microsoft.com/office/drawing/2014/main" id="{FAA0B7AD-1531-124D-A96B-2E57F6FC6921}"/>
                  </a:ext>
                </a:extLst>
              </p:cNvPr>
              <p:cNvGraphicFramePr>
                <a:graphicFrameLocks noGrp="1"/>
              </p:cNvGraphicFramePr>
              <p:nvPr>
                <p:ph type="tbl" idx="1"/>
                <p:extLst>
                  <p:ext uri="{D42A27DB-BD31-4B8C-83A1-F6EECF244321}">
                    <p14:modId xmlns:p14="http://schemas.microsoft.com/office/powerpoint/2010/main" val="1400786890"/>
                  </p:ext>
                </p:extLst>
              </p:nvPr>
            </p:nvGraphicFramePr>
            <p:xfrm>
              <a:off x="497442" y="506047"/>
              <a:ext cx="11233643" cy="6335390"/>
            </p:xfrm>
            <a:graphic>
              <a:graphicData uri="http://schemas.openxmlformats.org/drawingml/2006/table">
                <a:tbl>
                  <a:tblPr/>
                  <a:tblGrid>
                    <a:gridCol w="361593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61593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00177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96252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NAME</a:t>
                          </a: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DESCRIPTION</a:t>
                          </a: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DE5543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EXAMPLE</a:t>
                          </a: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005852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Transpose of a matrix</a:t>
                          </a:r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a new matrix that is formed by interchanging the rows and columns.</a:t>
                          </a: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066812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Symmetric matrices</a:t>
                          </a:r>
                        </a:p>
                      </a:txBody>
                      <a:tcPr marT="45726" marB="45726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lang="en-US" altLang="en-US" sz="2000" dirty="0"/>
                            <a:t>A matrix </a:t>
                          </a:r>
                          <a:r>
                            <a:rPr lang="en-US" altLang="en-US" sz="2000" b="1" dirty="0"/>
                            <a:t>A</a:t>
                          </a:r>
                          <a:r>
                            <a:rPr lang="en-US" altLang="en-US" sz="2000" dirty="0"/>
                            <a:t> is called </a:t>
                          </a:r>
                          <a:r>
                            <a:rPr lang="en-US" altLang="en-US" sz="2000" u="sng" dirty="0"/>
                            <a:t>symmetric</a:t>
                          </a:r>
                          <a:r>
                            <a:rPr lang="en-US" altLang="en-US" sz="2000" dirty="0"/>
                            <a:t> if </a:t>
                          </a:r>
                          <a:r>
                            <a:rPr lang="en-US" altLang="en-US" sz="2000" b="1" dirty="0"/>
                            <a:t>A</a:t>
                          </a:r>
                          <a:r>
                            <a:rPr lang="en-US" altLang="en-US" sz="2000" baseline="30000" dirty="0"/>
                            <a:t>T</a:t>
                          </a:r>
                          <a:r>
                            <a:rPr lang="en-US" altLang="en-US" sz="2000" dirty="0">
                              <a:latin typeface="Symbol" pitchFamily="2" charset="2"/>
                            </a:rPr>
                            <a:t>=</a:t>
                          </a:r>
                          <a:r>
                            <a:rPr lang="en-US" altLang="en-US" sz="2000" dirty="0"/>
                            <a:t> </a:t>
                          </a:r>
                          <a:r>
                            <a:rPr lang="en-US" altLang="en-US" sz="2000" b="1" dirty="0"/>
                            <a:t>A</a:t>
                          </a:r>
                          <a:r>
                            <a:rPr lang="en-US" altLang="en-US" sz="2000" dirty="0"/>
                            <a:t> </a:t>
                          </a: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288408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Diagonal matrices</a:t>
                          </a:r>
                        </a:p>
                      </a:txBody>
                      <a:tcPr marT="45726" marB="45726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lang="en-AU" sz="2000" dirty="0"/>
                            <a:t>if all of the elements off the leading diagonal are zero. </a:t>
                          </a:r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1289033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Identity matrices</a:t>
                          </a:r>
                        </a:p>
                      </a:txBody>
                      <a:tcPr marT="45726" marB="45726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>
                            <a:spcBef>
                              <a:spcPct val="50000"/>
                            </a:spcBef>
                          </a:pPr>
                          <a:r>
                            <a:rPr lang="en-GB" altLang="en-US" sz="2000" dirty="0"/>
                            <a:t>This is denoted by the letter </a:t>
                          </a:r>
                          <a:r>
                            <a:rPr lang="en-GB" altLang="en-US" sz="2000" b="1" dirty="0">
                              <a:latin typeface="Times New Roman" panose="02020603050405020304" pitchFamily="18" charset="0"/>
                            </a:rPr>
                            <a:t>I</a:t>
                          </a:r>
                          <a:r>
                            <a:rPr lang="en-GB" altLang="en-US" sz="2000" b="1" dirty="0"/>
                            <a:t> </a:t>
                          </a:r>
                          <a:r>
                            <a:rPr lang="en-GB" altLang="en-US" sz="2000" dirty="0"/>
                            <a:t>and has zero entries except for 1’s on the diagonal.</a:t>
                          </a: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128903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Inverse </a:t>
                          </a:r>
                          <a:r>
                            <a:rPr kumimoji="0" lang="en-US" altLang="zh-CN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matrices</a:t>
                          </a:r>
                          <a:endParaRPr kumimoji="0" lang="en-US" sz="20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T="45726" marB="45726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101855" t="-392453" r="-111636" b="-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65115554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ADE99853-5E66-EF4F-80C6-C5FC71A90C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6438" y="1073894"/>
            <a:ext cx="3520781" cy="7756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770A323-416F-B445-9616-0ED00BDC8B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7127" y="1927040"/>
            <a:ext cx="2688486" cy="9806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8C070FB-E42C-A04C-9487-D53CE1FFB7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97127" y="3148070"/>
            <a:ext cx="2869021" cy="9806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ED65C28-9506-0E45-9F11-3D8F5B4519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96754" y="4472754"/>
            <a:ext cx="3520782" cy="841445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2252FEE-A4AC-F14B-A27C-A6F5A9EBC61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97127" y="5582483"/>
            <a:ext cx="2985618" cy="1230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200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2">
            <a:extLst>
              <a:ext uri="{FF2B5EF4-FFF2-40B4-BE49-F238E27FC236}">
                <a16:creationId xmlns:a16="http://schemas.microsoft.com/office/drawing/2014/main" id="{0A347DB5-DE84-0745-9136-A7741DFF4B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97176" y="49852"/>
            <a:ext cx="7772400" cy="1143000"/>
          </a:xfrm>
        </p:spPr>
        <p:txBody>
          <a:bodyPr/>
          <a:lstStyle/>
          <a:p>
            <a:r>
              <a:rPr lang="en-US" altLang="en-US" dirty="0"/>
              <a:t>TYPES OF MATRICES</a:t>
            </a:r>
          </a:p>
        </p:txBody>
      </p:sp>
      <p:graphicFrame>
        <p:nvGraphicFramePr>
          <p:cNvPr id="16432" name="Group 48">
            <a:extLst>
              <a:ext uri="{FF2B5EF4-FFF2-40B4-BE49-F238E27FC236}">
                <a16:creationId xmlns:a16="http://schemas.microsoft.com/office/drawing/2014/main" id="{FAA0B7AD-1531-124D-A96B-2E57F6FC6921}"/>
              </a:ext>
            </a:extLst>
          </p:cNvPr>
          <p:cNvGraphicFramePr>
            <a:graphicFrameLocks noGrp="1"/>
          </p:cNvGraphicFramePr>
          <p:nvPr>
            <p:ph type="tbl" idx="1"/>
          </p:nvPr>
        </p:nvGraphicFramePr>
        <p:xfrm>
          <a:off x="585952" y="1040799"/>
          <a:ext cx="11020095" cy="5789223"/>
        </p:xfrm>
        <a:graphic>
          <a:graphicData uri="http://schemas.openxmlformats.org/drawingml/2006/table">
            <a:tbl>
              <a:tblPr/>
              <a:tblGrid>
                <a:gridCol w="36733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733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733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273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NAME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</a:rPr>
                        <a:t>DESCRIPTION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DE5543"/>
                          </a:solidFill>
                          <a:effectLst/>
                          <a:latin typeface="Arial" panose="020B0604020202020204" pitchFamily="34" charset="0"/>
                        </a:rPr>
                        <a:t>EXAMPLE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4075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Triangular matrices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>
                        <a:lnSpc>
                          <a:spcPct val="130000"/>
                        </a:lnSpc>
                        <a:buNone/>
                      </a:pPr>
                      <a:r>
                        <a:rPr lang="en-US" altLang="en-US" sz="2000" dirty="0"/>
                        <a:t>1. An upper triangular matrix: all elements below the leading diagonal are zeros.</a:t>
                      </a:r>
                    </a:p>
                    <a:p>
                      <a:pPr>
                        <a:lnSpc>
                          <a:spcPct val="130000"/>
                        </a:lnSpc>
                        <a:buNone/>
                      </a:pPr>
                      <a:r>
                        <a:rPr lang="en-US" altLang="en-US" sz="2000" dirty="0"/>
                        <a:t>2. A lower triangular matrix: all elements above the leading diagonal are zeros.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5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Binary matrices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buNone/>
                      </a:pPr>
                      <a:r>
                        <a:rPr lang="en-US" alt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special kind of matrix that has only 1s and zeros as its elements. 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7055662"/>
                  </a:ext>
                </a:extLst>
              </a:tr>
              <a:tr h="1542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Permutation matrices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buNone/>
                      </a:pPr>
                      <a:r>
                        <a:rPr lang="en-US" alt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</a:t>
                      </a:r>
                      <a:r>
                        <a:rPr lang="en-US" altLang="en-US" sz="2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square</a:t>
                      </a:r>
                      <a:r>
                        <a:rPr lang="en-US" alt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binary matrix in which there is </a:t>
                      </a:r>
                      <a:r>
                        <a:rPr lang="en-US" altLang="en-US" sz="2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only one ‘1’ in each row</a:t>
                      </a:r>
                      <a:r>
                        <a:rPr lang="en-US" alt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column.</a:t>
                      </a:r>
                    </a:p>
                    <a:p>
                      <a:pPr>
                        <a:lnSpc>
                          <a:spcPct val="130000"/>
                        </a:lnSpc>
                        <a:buNone/>
                      </a:pPr>
                      <a:endParaRPr lang="en-US" altLang="en-US" sz="2000" dirty="0"/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2355026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B1529549-33FB-214B-964F-4BAEC943EE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6754" y="1960404"/>
            <a:ext cx="3520783" cy="10626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B0B79A8-8768-5562-AA06-15F84CB48D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0564" y="4084534"/>
            <a:ext cx="2953162" cy="6763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76E7EA4-7F9C-25CE-7CCE-2CF99CC007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6721" y="5488542"/>
            <a:ext cx="3200847" cy="65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324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2">
            <a:extLst>
              <a:ext uri="{FF2B5EF4-FFF2-40B4-BE49-F238E27FC236}">
                <a16:creationId xmlns:a16="http://schemas.microsoft.com/office/drawing/2014/main" id="{0A347DB5-DE84-0745-9136-A7741DFF4B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97176" y="49852"/>
            <a:ext cx="7772400" cy="1143000"/>
          </a:xfrm>
        </p:spPr>
        <p:txBody>
          <a:bodyPr/>
          <a:lstStyle/>
          <a:p>
            <a:r>
              <a:rPr lang="en-US" altLang="en-US" dirty="0"/>
              <a:t>TYPES OF MATRICES</a:t>
            </a:r>
          </a:p>
        </p:txBody>
      </p:sp>
      <p:graphicFrame>
        <p:nvGraphicFramePr>
          <p:cNvPr id="16432" name="Group 48">
            <a:extLst>
              <a:ext uri="{FF2B5EF4-FFF2-40B4-BE49-F238E27FC236}">
                <a16:creationId xmlns:a16="http://schemas.microsoft.com/office/drawing/2014/main" id="{FAA0B7AD-1531-124D-A96B-2E57F6FC6921}"/>
              </a:ext>
            </a:extLst>
          </p:cNvPr>
          <p:cNvGraphicFramePr>
            <a:graphicFrameLocks noGrp="1"/>
          </p:cNvGraphicFramePr>
          <p:nvPr>
            <p:ph type="tbl" idx="1"/>
          </p:nvPr>
        </p:nvGraphicFramePr>
        <p:xfrm>
          <a:off x="585952" y="1040799"/>
          <a:ext cx="11020095" cy="5471513"/>
        </p:xfrm>
        <a:graphic>
          <a:graphicData uri="http://schemas.openxmlformats.org/drawingml/2006/table">
            <a:tbl>
              <a:tblPr/>
              <a:tblGrid>
                <a:gridCol w="36733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733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733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273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NAME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</a:rPr>
                        <a:t>DESCRIPTION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DE5543"/>
                          </a:solidFill>
                          <a:effectLst/>
                          <a:latin typeface="Arial" panose="020B0604020202020204" pitchFamily="34" charset="0"/>
                        </a:rPr>
                        <a:t>EXAMPLE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4075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Communication matrices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>
                        <a:lnSpc>
                          <a:spcPct val="130000"/>
                        </a:lnSpc>
                        <a:buNone/>
                      </a:pPr>
                      <a:r>
                        <a:rPr lang="en-US" altLang="en-US" sz="2000" dirty="0"/>
                        <a:t>A square binary matrix in which the 1s represent the links in a communication system.</a:t>
                      </a:r>
                    </a:p>
                    <a:p>
                      <a:pPr>
                        <a:lnSpc>
                          <a:spcPct val="130000"/>
                        </a:lnSpc>
                        <a:buNone/>
                      </a:pPr>
                      <a:r>
                        <a:rPr lang="en-US" altLang="en-US" sz="1600" dirty="0">
                          <a:solidFill>
                            <a:srgbClr val="FF0000"/>
                          </a:solidFill>
                        </a:rPr>
                        <a:t>All of the non-zero elements in the </a:t>
                      </a:r>
                      <a:r>
                        <a:rPr lang="en-US" altLang="en-US" sz="1600" dirty="0">
                          <a:solidFill>
                            <a:srgbClr val="0070C0"/>
                          </a:solidFill>
                        </a:rPr>
                        <a:t>leading diagonal </a:t>
                      </a:r>
                      <a:r>
                        <a:rPr lang="en-US" altLang="en-US" sz="1600" dirty="0">
                          <a:solidFill>
                            <a:srgbClr val="FF0000"/>
                          </a:solidFill>
                        </a:rPr>
                        <a:t>of a communication matrix, or its powers, represent redundant links in the matrix.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886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Dominance matrices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buNone/>
                      </a:pPr>
                      <a:r>
                        <a:rPr lang="en-US" altLang="en-US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 a square binary matrix in which 1s represent one-step dominance between members of a group. 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5336976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A56EF626-F22E-734C-88A2-969465572E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5195" y="1520979"/>
            <a:ext cx="3076122" cy="16693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51AAD16-78B5-7C10-FD3E-FAD1F05057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6564" y="4673731"/>
            <a:ext cx="3433384" cy="1374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469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3A5C6-8F60-B847-8766-EE51CF38A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477" y="73632"/>
            <a:ext cx="11029616" cy="1188720"/>
          </a:xfrm>
        </p:spPr>
        <p:txBody>
          <a:bodyPr/>
          <a:lstStyle/>
          <a:p>
            <a:r>
              <a:rPr lang="en-US" dirty="0"/>
              <a:t>Where to use Matrices?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2AEFAB-82B7-0346-B637-A2331F2D31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478" y="3149882"/>
            <a:ext cx="11029615" cy="3634486"/>
          </a:xfrm>
        </p:spPr>
        <p:txBody>
          <a:bodyPr/>
          <a:lstStyle/>
          <a:p>
            <a:r>
              <a:rPr lang="en-AU" sz="2400" dirty="0"/>
              <a:t>To store numerical information in a data table. </a:t>
            </a:r>
          </a:p>
          <a:p>
            <a:r>
              <a:rPr lang="en-AU" sz="2400" dirty="0"/>
              <a:t>To carry codes that encrypt credit-card numbers for internet transmission.</a:t>
            </a:r>
          </a:p>
          <a:p>
            <a:r>
              <a:rPr lang="en-AU" sz="2400" dirty="0"/>
              <a:t>To carry all the information needed to solve sets of simultaneous equations. </a:t>
            </a:r>
          </a:p>
          <a:p>
            <a:r>
              <a:rPr lang="en-AU" sz="2400" dirty="0"/>
              <a:t>To represent network diagrams.</a:t>
            </a:r>
            <a:endParaRPr lang="en-US" sz="2400" dirty="0"/>
          </a:p>
        </p:txBody>
      </p:sp>
      <p:pic>
        <p:nvPicPr>
          <p:cNvPr id="1026" name="Picture 2" descr="Credit card encryption, credit card password security, credit card  security, credit card shield icon - Download on">
            <a:extLst>
              <a:ext uri="{FF2B5EF4-FFF2-40B4-BE49-F238E27FC236}">
                <a16:creationId xmlns:a16="http://schemas.microsoft.com/office/drawing/2014/main" id="{236EA52F-BD61-504B-A832-C8E27FB0C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5046" y="73632"/>
            <a:ext cx="3776954" cy="3776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ireless transmission media | Internet Information Blog">
            <a:extLst>
              <a:ext uri="{FF2B5EF4-FFF2-40B4-BE49-F238E27FC236}">
                <a16:creationId xmlns:a16="http://schemas.microsoft.com/office/drawing/2014/main" id="{3C20B9D7-59FB-0B40-8571-B2AEEA54F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77" y="1244882"/>
            <a:ext cx="2912157" cy="2184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289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E6E16-775A-6F4E-8721-9A51F6A07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Using a matrix to represent data tables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6D5D7-A4E1-EC47-B48D-970F152D39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2800" dirty="0"/>
              <a:t>The numerical information in a data table is frequently presented in </a:t>
            </a:r>
            <a:r>
              <a:rPr lang="en-AU" sz="2800" dirty="0">
                <a:solidFill>
                  <a:srgbClr val="FF0000"/>
                </a:solidFill>
              </a:rPr>
              <a:t>rows</a:t>
            </a:r>
            <a:r>
              <a:rPr lang="en-AU" sz="2800" dirty="0"/>
              <a:t> and </a:t>
            </a:r>
            <a:r>
              <a:rPr lang="en-AU" sz="2800" dirty="0">
                <a:solidFill>
                  <a:srgbClr val="00B050"/>
                </a:solidFill>
              </a:rPr>
              <a:t>columns</a:t>
            </a:r>
            <a:r>
              <a:rPr lang="en-AU" sz="2800" dirty="0"/>
              <a:t>. As such, it is relatively straight forward process to convert this information into matrix form.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01909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867C3-1000-2F46-A641-8D389DFFB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88723"/>
            <a:ext cx="11924778" cy="776060"/>
          </a:xfrm>
        </p:spPr>
        <p:txBody>
          <a:bodyPr/>
          <a:lstStyle/>
          <a:p>
            <a:r>
              <a:rPr lang="en-AU" dirty="0"/>
              <a:t>Representing information in a table by a matrix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87AC90-8A9D-2247-9C37-094A8621B7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-87679"/>
            <a:ext cx="11029615" cy="4522331"/>
          </a:xfrm>
        </p:spPr>
        <p:txBody>
          <a:bodyPr/>
          <a:lstStyle/>
          <a:p>
            <a:pPr marL="0" indent="0">
              <a:buNone/>
            </a:pPr>
            <a:r>
              <a:rPr lang="en-AU" sz="2400" dirty="0"/>
              <a:t>The table below shows the three types of membership of a local gym and the number of males and females enrolled in each. </a:t>
            </a:r>
            <a:r>
              <a:rPr lang="en-AU" sz="2400" dirty="0">
                <a:solidFill>
                  <a:srgbClr val="0070C0"/>
                </a:solidFill>
              </a:rPr>
              <a:t>Construct</a:t>
            </a:r>
            <a:r>
              <a:rPr lang="en-AU" sz="2400" dirty="0"/>
              <a:t> a matrix to display the numerical information in the table.</a:t>
            </a:r>
          </a:p>
          <a:p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3364AE-1480-D741-852F-AAA8879D3B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9364" y="2658270"/>
            <a:ext cx="5673271" cy="19794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BDDDE5-AE65-4E41-A06F-2C6645475E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0899" y="4637729"/>
            <a:ext cx="5410200" cy="2108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877F9C1-B4FA-A44D-BAAD-B7211E036C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0185" y="5334316"/>
            <a:ext cx="3835400" cy="1193800"/>
          </a:xfrm>
          <a:prstGeom prst="rect">
            <a:avLst/>
          </a:prstGeom>
        </p:spPr>
      </p:pic>
      <p:pic>
        <p:nvPicPr>
          <p:cNvPr id="11" name="Picture 2" descr="Examples High Res Stock Images | Shutterstock">
            <a:extLst>
              <a:ext uri="{FF2B5EF4-FFF2-40B4-BE49-F238E27FC236}">
                <a16:creationId xmlns:a16="http://schemas.microsoft.com/office/drawing/2014/main" id="{A2C634E0-FDDD-D949-AEFC-E0B1F5703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2471" y="4683973"/>
            <a:ext cx="2295937" cy="1691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9756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BB3C1-AECC-E645-93AA-C0F3CB3ED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800967"/>
          </a:xfrm>
        </p:spPr>
        <p:txBody>
          <a:bodyPr/>
          <a:lstStyle/>
          <a:p>
            <a:r>
              <a:rPr lang="en-AU" dirty="0"/>
              <a:t>Entering a credit card number into a matrix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3D43A1-9E4C-A042-9A75-7A57D6DFA4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04" y="399330"/>
            <a:ext cx="11029615" cy="3634486"/>
          </a:xfrm>
        </p:spPr>
        <p:txBody>
          <a:bodyPr/>
          <a:lstStyle/>
          <a:p>
            <a:r>
              <a:rPr lang="en-AU" sz="2400" dirty="0"/>
              <a:t>Convert the 16-digit credit card number: 4454817810293161 into a 2×8 matrix, listing the digits in pairs, one under the other. Ignore the spaces.</a:t>
            </a: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6884BE-47C5-014A-9F1D-A842D0EC55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0011" y="3297216"/>
            <a:ext cx="6832600" cy="1473200"/>
          </a:xfrm>
          <a:prstGeom prst="rect">
            <a:avLst/>
          </a:prstGeom>
        </p:spPr>
      </p:pic>
      <p:pic>
        <p:nvPicPr>
          <p:cNvPr id="5" name="Picture 2" descr="Examples High Res Stock Images | Shutterstock">
            <a:extLst>
              <a:ext uri="{FF2B5EF4-FFF2-40B4-BE49-F238E27FC236}">
                <a16:creationId xmlns:a16="http://schemas.microsoft.com/office/drawing/2014/main" id="{E307BFD5-418D-3D4B-BEE1-4F4121793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5182" y="4982037"/>
            <a:ext cx="2295937" cy="1691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0445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videndVTI">
  <a:themeElements>
    <a:clrScheme name="AnalogousFromDarkSeedLeftStep">
      <a:dk1>
        <a:srgbClr val="000000"/>
      </a:dk1>
      <a:lt1>
        <a:srgbClr val="FFFFFF"/>
      </a:lt1>
      <a:dk2>
        <a:srgbClr val="1C2431"/>
      </a:dk2>
      <a:lt2>
        <a:srgbClr val="F0F3F1"/>
      </a:lt2>
      <a:accent1>
        <a:srgbClr val="E729B2"/>
      </a:accent1>
      <a:accent2>
        <a:srgbClr val="BB17D5"/>
      </a:accent2>
      <a:accent3>
        <a:srgbClr val="7E29E7"/>
      </a:accent3>
      <a:accent4>
        <a:srgbClr val="3A35DA"/>
      </a:accent4>
      <a:accent5>
        <a:srgbClr val="2972E7"/>
      </a:accent5>
      <a:accent6>
        <a:srgbClr val="17AFD5"/>
      </a:accent6>
      <a:hlink>
        <a:srgbClr val="3F5BBF"/>
      </a:hlink>
      <a:folHlink>
        <a:srgbClr val="7F7F7F"/>
      </a:folHlink>
    </a:clrScheme>
    <a:fontScheme name="Dividend">
      <a:majorFont>
        <a:latin typeface="Univers Condensed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Univers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1253</Words>
  <Application>Microsoft Office PowerPoint</Application>
  <PresentationFormat>Widescreen</PresentationFormat>
  <Paragraphs>112</Paragraphs>
  <Slides>17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Arial</vt:lpstr>
      <vt:lpstr>Calibri</vt:lpstr>
      <vt:lpstr>Cambria Math</vt:lpstr>
      <vt:lpstr>Symbol</vt:lpstr>
      <vt:lpstr>Times New Roman</vt:lpstr>
      <vt:lpstr>Univers</vt:lpstr>
      <vt:lpstr>Univers Condensed</vt:lpstr>
      <vt:lpstr>Wingdings</vt:lpstr>
      <vt:lpstr>Wingdings 2</vt:lpstr>
      <vt:lpstr>DividendVTI</vt:lpstr>
      <vt:lpstr>Equation</vt:lpstr>
      <vt:lpstr>Using matrices to model road and communication networks</vt:lpstr>
      <vt:lpstr>TYPES OF MATRICES</vt:lpstr>
      <vt:lpstr>TYPES OF MATRICES</vt:lpstr>
      <vt:lpstr>TYPES OF MATRICES</vt:lpstr>
      <vt:lpstr>TYPES OF MATRICES</vt:lpstr>
      <vt:lpstr>Where to use Matrices?</vt:lpstr>
      <vt:lpstr>Using a matrix to represent data tables</vt:lpstr>
      <vt:lpstr>Representing information in a table by a matrix</vt:lpstr>
      <vt:lpstr>Entering a credit card number into a matrix</vt:lpstr>
      <vt:lpstr>Using matrices to represent network diagrams</vt:lpstr>
      <vt:lpstr>Representing a network diagram by a matrix</vt:lpstr>
      <vt:lpstr>Interpreting a matrix representing a network diagram</vt:lpstr>
      <vt:lpstr>Communication matrices</vt:lpstr>
      <vt:lpstr>Constructing a communication matrix</vt:lpstr>
      <vt:lpstr>one-step &amp; two-step communication link</vt:lpstr>
      <vt:lpstr>one-step &amp; two-step communication link</vt:lpstr>
      <vt:lpstr>The power of the matrix  2-step communication link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matrices to represent information</dc:title>
  <dc:creator>Yongmei Zhang</dc:creator>
  <cp:lastModifiedBy>Lyn ZHANG</cp:lastModifiedBy>
  <cp:revision>17</cp:revision>
  <dcterms:created xsi:type="dcterms:W3CDTF">2021-04-11T02:54:52Z</dcterms:created>
  <dcterms:modified xsi:type="dcterms:W3CDTF">2024-05-08T22:00:15Z</dcterms:modified>
</cp:coreProperties>
</file>