
<file path=[Content_Types].xml><?xml version="1.0" encoding="utf-8"?>
<Types xmlns="http://schemas.openxmlformats.org/package/2006/content-types">
  <Default Extension="1" ContentType="image/jpeg"/>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1.jpg" ContentType="image/jpeg"/>
  <Override PartName="/ppt/media/image27.jpg" ContentType="image/jpeg"/>
  <Override PartName="/ppt/media/image32.jpg" ContentType="image/jpeg"/>
  <Override PartName="/ppt/media/image50.jpg" ContentType="image/jpeg"/>
  <Override PartName="/ppt/media/image56.jpg" ContentType="image/jpeg"/>
  <Override PartName="/ppt/media/image62.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320" r:id="rId34"/>
    <p:sldId id="289" r:id="rId35"/>
    <p:sldId id="290" r:id="rId36"/>
    <p:sldId id="321" r:id="rId37"/>
    <p:sldId id="292" r:id="rId38"/>
    <p:sldId id="322" r:id="rId39"/>
    <p:sldId id="294" r:id="rId40"/>
    <p:sldId id="295" r:id="rId41"/>
    <p:sldId id="296" r:id="rId42"/>
    <p:sldId id="297" r:id="rId43"/>
    <p:sldId id="323" r:id="rId44"/>
    <p:sldId id="324" r:id="rId45"/>
    <p:sldId id="300" r:id="rId46"/>
    <p:sldId id="301" r:id="rId47"/>
    <p:sldId id="302" r:id="rId48"/>
    <p:sldId id="303" r:id="rId49"/>
    <p:sldId id="325" r:id="rId50"/>
    <p:sldId id="305" r:id="rId51"/>
    <p:sldId id="306" r:id="rId52"/>
    <p:sldId id="326" r:id="rId53"/>
    <p:sldId id="327" r:id="rId54"/>
    <p:sldId id="328" r:id="rId55"/>
    <p:sldId id="309" r:id="rId56"/>
    <p:sldId id="329" r:id="rId57"/>
    <p:sldId id="311" r:id="rId58"/>
    <p:sldId id="330" r:id="rId59"/>
    <p:sldId id="331" r:id="rId60"/>
    <p:sldId id="332" r:id="rId61"/>
    <p:sldId id="313" r:id="rId62"/>
    <p:sldId id="314" r:id="rId63"/>
    <p:sldId id="315" r:id="rId64"/>
    <p:sldId id="316" r:id="rId65"/>
    <p:sldId id="317" r:id="rId66"/>
    <p:sldId id="318" r:id="rId67"/>
    <p:sldId id="319" r:id="rId68"/>
    <p:sldId id="333" r:id="rId69"/>
    <p:sldId id="334" r:id="rId70"/>
    <p:sldId id="335" r:id="rId71"/>
    <p:sldId id="336" r:id="rId72"/>
    <p:sldId id="337" r:id="rId73"/>
    <p:sldId id="348" r:id="rId74"/>
    <p:sldId id="349" r:id="rId75"/>
    <p:sldId id="350" r:id="rId76"/>
    <p:sldId id="338" r:id="rId77"/>
    <p:sldId id="339" r:id="rId78"/>
    <p:sldId id="340" r:id="rId79"/>
    <p:sldId id="341" r:id="rId80"/>
    <p:sldId id="342" r:id="rId81"/>
    <p:sldId id="343" r:id="rId82"/>
    <p:sldId id="344" r:id="rId83"/>
    <p:sldId id="345" r:id="rId84"/>
    <p:sldId id="346" r:id="rId85"/>
    <p:sldId id="347" r:id="rId86"/>
    <p:sldId id="351" r:id="rId87"/>
    <p:sldId id="352" r:id="rId88"/>
    <p:sldId id="353" r:id="rId89"/>
    <p:sldId id="354" r:id="rId90"/>
  </p:sldIdLst>
  <p:sldSz cx="18288000" cy="10287000"/>
  <p:notesSz cx="18288000" cy="10287000"/>
  <p:embeddedFontLst>
    <p:embeddedFont>
      <p:font typeface="Aptos Narrow" panose="020B0004020202020204" pitchFamily="34" charset="0"/>
      <p:regular r:id="rId91"/>
      <p:bold r:id="rId92"/>
      <p:italic r:id="rId93"/>
      <p:boldItalic r:id="rId94"/>
    </p:embeddedFont>
    <p:embeddedFont>
      <p:font typeface="Tahoma" panose="020B0604030504040204" pitchFamily="34" charset="0"/>
      <p:regular r:id="rId95"/>
      <p:bold r:id="rId96"/>
    </p:embeddedFont>
    <p:embeddedFont>
      <p:font typeface="Trebuchet MS" panose="020B0603020202020204" pitchFamily="34" charset="0"/>
      <p:regular r:id="rId97"/>
      <p:bold r:id="rId98"/>
      <p:italic r:id="rId99"/>
      <p:boldItalic r:id="rId100"/>
    </p:embeddedFont>
  </p:embeddedFontLst>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091" autoAdjust="0"/>
  </p:normalViewPr>
  <p:slideViewPr>
    <p:cSldViewPr>
      <p:cViewPr varScale="1">
        <p:scale>
          <a:sx n="39" d="100"/>
          <a:sy n="39" d="100"/>
        </p:scale>
        <p:origin x="95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7.fntdata"/><Relationship Id="rId10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6400" b="1" i="0">
                <a:solidFill>
                  <a:schemeClr val="tx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tx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144" y="217428"/>
            <a:ext cx="16961485" cy="1867535"/>
          </a:xfrm>
          <a:prstGeom prst="rect">
            <a:avLst/>
          </a:prstGeom>
        </p:spPr>
        <p:txBody>
          <a:bodyPr wrap="square" lIns="0" tIns="0" rIns="0" bIns="0">
            <a:spAutoFit/>
          </a:bodyPr>
          <a:lstStyle>
            <a:lvl1pPr>
              <a:defRPr sz="6400" b="1" i="0">
                <a:solidFill>
                  <a:schemeClr val="tx1"/>
                </a:solidFill>
                <a:latin typeface="Tahoma"/>
                <a:cs typeface="Tahoma"/>
              </a:defRPr>
            </a:lvl1pPr>
          </a:lstStyle>
          <a:p>
            <a:endParaRPr/>
          </a:p>
        </p:txBody>
      </p:sp>
      <p:sp>
        <p:nvSpPr>
          <p:cNvPr id="3" name="Holder 3"/>
          <p:cNvSpPr>
            <a:spLocks noGrp="1"/>
          </p:cNvSpPr>
          <p:nvPr>
            <p:ph type="body" idx="1"/>
          </p:nvPr>
        </p:nvSpPr>
        <p:spPr>
          <a:xfrm>
            <a:off x="9998883" y="1822261"/>
            <a:ext cx="8253094" cy="7083425"/>
          </a:xfrm>
          <a:prstGeom prst="rect">
            <a:avLst/>
          </a:prstGeom>
        </p:spPr>
        <p:txBody>
          <a:bodyPr wrap="square" lIns="0" tIns="0" rIns="0" bIns="0">
            <a:spAutoFit/>
          </a:bodyPr>
          <a:lstStyle>
            <a:lvl1pPr>
              <a:defRPr sz="2800" b="0" i="0">
                <a:solidFill>
                  <a:schemeClr val="tx1"/>
                </a:solidFill>
                <a:latin typeface="Arial MT"/>
                <a:cs typeface="Arial MT"/>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slide" Target="slide88.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84.xml"/><Relationship Id="rId5" Type="http://schemas.openxmlformats.org/officeDocument/2006/relationships/slide" Target="slide6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iqsels.com/en/public-domain-photo-jzzfw/download" TargetMode="Externa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purdyrns/47205977641/" TargetMode="External"/><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38.xml"/><Relationship Id="rId13" Type="http://schemas.openxmlformats.org/officeDocument/2006/relationships/slide" Target="slide43.xml"/><Relationship Id="rId1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slide" Target="slide36.xml"/><Relationship Id="rId12" Type="http://schemas.openxmlformats.org/officeDocument/2006/relationships/slide" Target="slide59.xml"/><Relationship Id="rId17" Type="http://schemas.openxmlformats.org/officeDocument/2006/relationships/slide" Target="slide58.xml"/><Relationship Id="rId2" Type="http://schemas.openxmlformats.org/officeDocument/2006/relationships/image" Target="../media/image2.png"/><Relationship Id="rId16" Type="http://schemas.openxmlformats.org/officeDocument/2006/relationships/slide" Target="slide56.xml"/><Relationship Id="rId1" Type="http://schemas.openxmlformats.org/officeDocument/2006/relationships/slideLayout" Target="../slideLayouts/slideLayout5.xml"/><Relationship Id="rId6" Type="http://schemas.openxmlformats.org/officeDocument/2006/relationships/slide" Target="slide33.xml"/><Relationship Id="rId11" Type="http://schemas.openxmlformats.org/officeDocument/2006/relationships/slide" Target="slide53.xml"/><Relationship Id="rId5" Type="http://schemas.openxmlformats.org/officeDocument/2006/relationships/slide" Target="slide3.xml"/><Relationship Id="rId15" Type="http://schemas.openxmlformats.org/officeDocument/2006/relationships/slide" Target="slide52.xml"/><Relationship Id="rId10" Type="http://schemas.openxmlformats.org/officeDocument/2006/relationships/slide" Target="slide44.xml"/><Relationship Id="rId4" Type="http://schemas.openxmlformats.org/officeDocument/2006/relationships/image" Target="../media/image4.png"/><Relationship Id="rId9" Type="http://schemas.openxmlformats.org/officeDocument/2006/relationships/slide" Target="slide35.xml"/><Relationship Id="rId14" Type="http://schemas.openxmlformats.org/officeDocument/2006/relationships/slide" Target="slide49.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publicdomainpictures.net/view-image.php?image=5709&amp;picture=tai-ch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YUdOoTLv3kA" TargetMode="External"/><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rawpixel.com/search/triumph" TargetMode="External"/><Relationship Id="rId2" Type="http://schemas.openxmlformats.org/officeDocument/2006/relationships/image" Target="../media/image46.1"/><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youtube.com/watch?v=8aLQytUM5dU" TargetMode="Externa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pexels.com/video/a-group-of-women-in-a-discussion-6534116/"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publicdomainpictures.net/view-image.php?image=25290" TargetMode="External"/><Relationship Id="rId2" Type="http://schemas.openxmlformats.org/officeDocument/2006/relationships/image" Target="../media/image50.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youtube.com/watch?v=By_BHbskg_E" TargetMode="Externa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hyperlink" Target="https://www.rawpixel.com/image/48423/diverse-hands-circle" TargetMode="External"/><Relationship Id="rId2" Type="http://schemas.openxmlformats.org/officeDocument/2006/relationships/image" Target="../media/image54.1"/><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publicdomainpictures.net/en/view-image.php?image=148319&amp;picture=yellow-background" TargetMode="External"/><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hyperlink" Target="https://www.pikist.com/free-photo-sgrry" TargetMode="External"/><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pxhere.com/en/photo/1559499"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youtube.com/watch?v=z_-rNd7h6z8&amp;t=101s" TargetMode="Externa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hyperlink" Target="https://www.pexels.com/photo/photo-of-people-using-gadgets-3183177/" TargetMode="External"/><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youtube.com/watch?v=dBT6u0FyKnc&amp;t=296s" TargetMode="Externa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5.xml"/><Relationship Id="rId5" Type="http://schemas.openxmlformats.org/officeDocument/2006/relationships/slide" Target="slide2.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3" Type="http://schemas.openxmlformats.org/officeDocument/2006/relationships/hyperlink" Target="https://www.flickr.com/photos/30478819@N08/42580026775" TargetMode="External"/><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www.youtube.com/watch?v=GOHvMz7dl2A&amp;t=6s" TargetMode="Externa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slide" Target="slide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4.png"/></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2.png"/><Relationship Id="rId1" Type="http://schemas.openxmlformats.org/officeDocument/2006/relationships/slideLayout" Target="../slideLayouts/slideLayout5.xml"/><Relationship Id="rId5" Type="http://schemas.openxmlformats.org/officeDocument/2006/relationships/image" Target="../media/image76.pn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78.pn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2.png"/><Relationship Id="rId1" Type="http://schemas.openxmlformats.org/officeDocument/2006/relationships/slideLayout" Target="../slideLayouts/slideLayout5.xml"/><Relationship Id="rId5" Type="http://schemas.openxmlformats.org/officeDocument/2006/relationships/image" Target="../media/image81.png"/><Relationship Id="rId4" Type="http://schemas.openxmlformats.org/officeDocument/2006/relationships/image" Target="../media/image73.png"/></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72.png"/><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8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pexels.com/photo/photo-of-hanging-lanterns-3121302/"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grpSp>
        <p:nvGrpSpPr>
          <p:cNvPr id="3" name="object 3"/>
          <p:cNvGrpSpPr/>
          <p:nvPr/>
        </p:nvGrpSpPr>
        <p:grpSpPr>
          <a:xfrm>
            <a:off x="0" y="0"/>
            <a:ext cx="17871486" cy="10286999"/>
            <a:chOff x="0" y="0"/>
            <a:chExt cx="17871486" cy="10286999"/>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0" y="0"/>
              <a:ext cx="11439201" cy="10286999"/>
            </a:xfrm>
            <a:prstGeom prst="rect">
              <a:avLst/>
            </a:prstGeom>
          </p:spPr>
        </p:pic>
        <p:sp>
          <p:nvSpPr>
            <p:cNvPr id="5" name="object 5"/>
            <p:cNvSpPr/>
            <p:nvPr/>
          </p:nvSpPr>
          <p:spPr>
            <a:xfrm>
              <a:off x="7298736" y="1219199"/>
              <a:ext cx="10572750" cy="8039100"/>
            </a:xfrm>
            <a:custGeom>
              <a:avLst/>
              <a:gdLst/>
              <a:ahLst/>
              <a:cxnLst/>
              <a:rect l="l" t="t" r="r" b="b"/>
              <a:pathLst>
                <a:path w="10572750" h="8039100">
                  <a:moveTo>
                    <a:pt x="10572750" y="8039100"/>
                  </a:moveTo>
                  <a:lnTo>
                    <a:pt x="0" y="8039100"/>
                  </a:lnTo>
                  <a:lnTo>
                    <a:pt x="0" y="0"/>
                  </a:lnTo>
                  <a:lnTo>
                    <a:pt x="10572750" y="0"/>
                  </a:lnTo>
                  <a:lnTo>
                    <a:pt x="10572750" y="8039100"/>
                  </a:lnTo>
                  <a:close/>
                </a:path>
              </a:pathLst>
            </a:custGeom>
            <a:solidFill>
              <a:srgbClr val="08090F"/>
            </a:solidFill>
          </p:spPr>
          <p:txBody>
            <a:bodyPr wrap="square" lIns="0" tIns="0" rIns="0" bIns="0" rtlCol="0"/>
            <a:lstStyle/>
            <a:p>
              <a:endParaRPr dirty="0"/>
            </a:p>
          </p:txBody>
        </p:sp>
        <p:sp>
          <p:nvSpPr>
            <p:cNvPr id="6" name="object 6"/>
            <p:cNvSpPr/>
            <p:nvPr/>
          </p:nvSpPr>
          <p:spPr>
            <a:xfrm>
              <a:off x="7724813" y="1568246"/>
              <a:ext cx="8496300" cy="2164080"/>
            </a:xfrm>
            <a:custGeom>
              <a:avLst/>
              <a:gdLst/>
              <a:ahLst/>
              <a:cxnLst/>
              <a:rect l="l" t="t" r="r" b="b"/>
              <a:pathLst>
                <a:path w="8496300" h="2164079">
                  <a:moveTo>
                    <a:pt x="8496300" y="2049208"/>
                  </a:moveTo>
                  <a:lnTo>
                    <a:pt x="0" y="2049208"/>
                  </a:lnTo>
                  <a:lnTo>
                    <a:pt x="0" y="2163508"/>
                  </a:lnTo>
                  <a:lnTo>
                    <a:pt x="8496300" y="2163508"/>
                  </a:lnTo>
                  <a:lnTo>
                    <a:pt x="8496300" y="2049208"/>
                  </a:lnTo>
                  <a:close/>
                </a:path>
                <a:path w="8496300" h="2164079">
                  <a:moveTo>
                    <a:pt x="8496300" y="0"/>
                  </a:moveTo>
                  <a:lnTo>
                    <a:pt x="0" y="0"/>
                  </a:lnTo>
                  <a:lnTo>
                    <a:pt x="0" y="114300"/>
                  </a:lnTo>
                  <a:lnTo>
                    <a:pt x="8496300" y="114300"/>
                  </a:lnTo>
                  <a:lnTo>
                    <a:pt x="8496300" y="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sp>
        <p:nvSpPr>
          <p:cNvPr id="8" name="object 8"/>
          <p:cNvSpPr txBox="1">
            <a:spLocks noGrp="1"/>
          </p:cNvSpPr>
          <p:nvPr>
            <p:ph type="title"/>
          </p:nvPr>
        </p:nvSpPr>
        <p:spPr>
          <a:xfrm>
            <a:off x="8227195" y="1917041"/>
            <a:ext cx="7489190" cy="657231"/>
          </a:xfrm>
          <a:prstGeom prst="rect">
            <a:avLst/>
          </a:prstGeom>
        </p:spPr>
        <p:txBody>
          <a:bodyPr vert="horz" wrap="square" lIns="0" tIns="102235" rIns="0" bIns="0" rtlCol="0">
            <a:spAutoFit/>
          </a:bodyPr>
          <a:lstStyle/>
          <a:p>
            <a:pPr algn="ctr">
              <a:lnSpc>
                <a:spcPct val="100000"/>
              </a:lnSpc>
              <a:spcBef>
                <a:spcPts val="705"/>
              </a:spcBef>
              <a:tabLst>
                <a:tab pos="1671320" algn="l"/>
                <a:tab pos="3184525" algn="l"/>
                <a:tab pos="5539105" algn="l"/>
              </a:tabLst>
            </a:pPr>
            <a:r>
              <a:rPr sz="3600" spc="285" dirty="0">
                <a:solidFill>
                  <a:srgbClr val="FFFFFF"/>
                </a:solidFill>
                <a:latin typeface="Trebuchet MS"/>
                <a:cs typeface="Trebuchet MS"/>
              </a:rPr>
              <a:t>WORK</a:t>
            </a:r>
            <a:r>
              <a:rPr sz="3600" dirty="0">
                <a:solidFill>
                  <a:srgbClr val="FFFFFF"/>
                </a:solidFill>
                <a:latin typeface="Trebuchet MS"/>
                <a:cs typeface="Trebuchet MS"/>
              </a:rPr>
              <a:t>	</a:t>
            </a:r>
            <a:r>
              <a:rPr sz="3600" spc="305" dirty="0">
                <a:solidFill>
                  <a:srgbClr val="FFFFFF"/>
                </a:solidFill>
                <a:latin typeface="Trebuchet MS"/>
                <a:cs typeface="Trebuchet MS"/>
              </a:rPr>
              <a:t>WITH</a:t>
            </a:r>
            <a:r>
              <a:rPr sz="3600" dirty="0">
                <a:solidFill>
                  <a:srgbClr val="FFFFFF"/>
                </a:solidFill>
                <a:latin typeface="Trebuchet MS"/>
                <a:cs typeface="Trebuchet MS"/>
              </a:rPr>
              <a:t>	</a:t>
            </a:r>
            <a:r>
              <a:rPr sz="3600" spc="430" dirty="0">
                <a:solidFill>
                  <a:srgbClr val="FFFFFF"/>
                </a:solidFill>
                <a:latin typeface="Trebuchet MS"/>
                <a:cs typeface="Trebuchet MS"/>
              </a:rPr>
              <a:t>DIVERSE</a:t>
            </a:r>
            <a:r>
              <a:rPr sz="3600" dirty="0">
                <a:solidFill>
                  <a:srgbClr val="FFFFFF"/>
                </a:solidFill>
                <a:latin typeface="Trebuchet MS"/>
                <a:cs typeface="Trebuchet MS"/>
              </a:rPr>
              <a:t>	</a:t>
            </a:r>
            <a:r>
              <a:rPr sz="3600" spc="360" dirty="0">
                <a:solidFill>
                  <a:srgbClr val="FFFFFF"/>
                </a:solidFill>
                <a:latin typeface="Trebuchet MS"/>
                <a:cs typeface="Trebuchet MS"/>
              </a:rPr>
              <a:t>PEOPLE</a:t>
            </a:r>
            <a:endParaRPr sz="3600" dirty="0">
              <a:latin typeface="Trebuchet MS"/>
              <a:cs typeface="Trebuchet MS"/>
            </a:endParaRPr>
          </a:p>
        </p:txBody>
      </p:sp>
      <p:grpSp>
        <p:nvGrpSpPr>
          <p:cNvPr id="9" name="object 9"/>
          <p:cNvGrpSpPr/>
          <p:nvPr/>
        </p:nvGrpSpPr>
        <p:grpSpPr>
          <a:xfrm>
            <a:off x="8317970" y="4833322"/>
            <a:ext cx="104775" cy="2581275"/>
            <a:chOff x="8317970" y="4833322"/>
            <a:chExt cx="104775" cy="2581275"/>
          </a:xfrm>
        </p:grpSpPr>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8317970" y="483332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8317970" y="5328622"/>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8317970" y="6319222"/>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8317970" y="7309823"/>
              <a:ext cx="104775" cy="104775"/>
            </a:xfrm>
            <a:prstGeom prst="rect">
              <a:avLst/>
            </a:prstGeom>
          </p:spPr>
        </p:pic>
      </p:grpSp>
      <p:sp>
        <p:nvSpPr>
          <p:cNvPr id="14" name="object 14"/>
          <p:cNvSpPr txBox="1"/>
          <p:nvPr/>
        </p:nvSpPr>
        <p:spPr>
          <a:xfrm>
            <a:off x="8933996" y="5084122"/>
            <a:ext cx="8839200" cy="3035959"/>
          </a:xfrm>
          <a:prstGeom prst="rect">
            <a:avLst/>
          </a:prstGeom>
        </p:spPr>
        <p:txBody>
          <a:bodyPr vert="horz" wrap="square" lIns="0" tIns="12065" rIns="0" bIns="0" rtlCol="0">
            <a:spAutoFit/>
          </a:bodyPr>
          <a:lstStyle/>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Narrow" panose="020B0004020202020204" pitchFamily="34" charset="0"/>
                <a:cs typeface="Arial MT"/>
              </a:rPr>
              <a:t>For</a:t>
            </a:r>
            <a:r>
              <a:rPr lang="en-US" sz="2800" dirty="0">
                <a:solidFill>
                  <a:srgbClr val="FFFFFF"/>
                </a:solidFill>
                <a:latin typeface="Aptos Narrow" panose="020B0004020202020204" pitchFamily="34" charset="0"/>
                <a:cs typeface="Arial MT"/>
              </a:rPr>
              <a:t>		</a:t>
            </a:r>
            <a:r>
              <a:rPr lang="en-US" sz="2800" spc="120" dirty="0">
                <a:solidFill>
                  <a:srgbClr val="FFFFFF"/>
                </a:solidFill>
                <a:latin typeface="Aptos Narrow" panose="020B0004020202020204" pitchFamily="34" charset="0"/>
                <a:cs typeface="Arial MT"/>
              </a:rPr>
              <a:t>this</a:t>
            </a:r>
            <a:r>
              <a:rPr lang="en-US" sz="2800" dirty="0">
                <a:solidFill>
                  <a:srgbClr val="FFFFFF"/>
                </a:solidFill>
                <a:latin typeface="Aptos Narrow" panose="020B0004020202020204" pitchFamily="34" charset="0"/>
                <a:cs typeface="Arial MT"/>
              </a:rPr>
              <a:t>	</a:t>
            </a:r>
            <a:r>
              <a:rPr lang="en-US" sz="2800" spc="135" dirty="0">
                <a:solidFill>
                  <a:srgbClr val="FFFFFF"/>
                </a:solidFill>
                <a:latin typeface="Aptos Narrow" panose="020B0004020202020204" pitchFamily="34" charset="0"/>
                <a:cs typeface="Arial MT"/>
              </a:rPr>
              <a:t>unit,</a:t>
            </a:r>
            <a:r>
              <a:rPr lang="en-US" sz="2800" dirty="0">
                <a:solidFill>
                  <a:srgbClr val="FFFFFF"/>
                </a:solidFill>
                <a:latin typeface="Aptos Narrow" panose="020B0004020202020204" pitchFamily="34" charset="0"/>
                <a:cs typeface="Arial MT"/>
              </a:rPr>
              <a:t>	</a:t>
            </a:r>
            <a:r>
              <a:rPr lang="en-US" sz="2800" spc="90" dirty="0">
                <a:solidFill>
                  <a:srgbClr val="FFFFFF"/>
                </a:solidFill>
                <a:latin typeface="Aptos Narrow" panose="020B0004020202020204" pitchFamily="34" charset="0"/>
                <a:cs typeface="Arial MT"/>
              </a:rPr>
              <a:t>you</a:t>
            </a:r>
            <a:r>
              <a:rPr lang="en-US" sz="2800" dirty="0">
                <a:solidFill>
                  <a:srgbClr val="FFFFFF"/>
                </a:solidFill>
                <a:latin typeface="Aptos Narrow" panose="020B0004020202020204" pitchFamily="34" charset="0"/>
                <a:cs typeface="Arial MT"/>
              </a:rPr>
              <a:t>	</a:t>
            </a:r>
            <a:r>
              <a:rPr lang="en-US" sz="2800" spc="114" dirty="0">
                <a:solidFill>
                  <a:srgbClr val="FFFFFF"/>
                </a:solidFill>
                <a:latin typeface="Aptos Narrow" panose="020B0004020202020204" pitchFamily="34" charset="0"/>
                <a:cs typeface="Arial MT"/>
              </a:rPr>
              <a:t>will</a:t>
            </a:r>
            <a:r>
              <a:rPr lang="en-US" sz="2800" dirty="0">
                <a:solidFill>
                  <a:srgbClr val="FFFFFF"/>
                </a:solidFill>
                <a:latin typeface="Aptos Narrow" panose="020B0004020202020204" pitchFamily="34" charset="0"/>
                <a:cs typeface="Arial MT"/>
              </a:rPr>
              <a:t>	</a:t>
            </a:r>
            <a:r>
              <a:rPr lang="en-US" sz="2800" spc="55" dirty="0">
                <a:solidFill>
                  <a:srgbClr val="FFFFFF"/>
                </a:solidFill>
                <a:latin typeface="Aptos Narrow" panose="020B0004020202020204" pitchFamily="34" charset="0"/>
                <a:cs typeface="Arial MT"/>
              </a:rPr>
              <a:t>be</a:t>
            </a:r>
            <a:r>
              <a:rPr lang="en-US" sz="2800" dirty="0">
                <a:solidFill>
                  <a:srgbClr val="FFFFFF"/>
                </a:solidFill>
                <a:latin typeface="Aptos Narrow" panose="020B0004020202020204" pitchFamily="34" charset="0"/>
                <a:cs typeface="Arial MT"/>
              </a:rPr>
              <a:t>	</a:t>
            </a:r>
            <a:r>
              <a:rPr lang="en-US" sz="2800" spc="150" dirty="0">
                <a:solidFill>
                  <a:srgbClr val="FFFFFF"/>
                </a:solidFill>
                <a:latin typeface="Aptos Narrow" panose="020B0004020202020204" pitchFamily="34" charset="0"/>
                <a:cs typeface="Arial MT"/>
              </a:rPr>
              <a:t>assessed</a:t>
            </a:r>
            <a:r>
              <a:rPr lang="en-US" sz="2800" dirty="0">
                <a:solidFill>
                  <a:srgbClr val="FFFFFF"/>
                </a:solidFill>
                <a:latin typeface="Aptos Narrow" panose="020B0004020202020204" pitchFamily="34" charset="0"/>
                <a:cs typeface="Arial MT"/>
              </a:rPr>
              <a:t>	</a:t>
            </a:r>
            <a:r>
              <a:rPr lang="en-US" sz="2800" spc="55" dirty="0">
                <a:solidFill>
                  <a:srgbClr val="FFFFFF"/>
                </a:solidFill>
                <a:latin typeface="Aptos Narrow" panose="020B0004020202020204" pitchFamily="34" charset="0"/>
                <a:cs typeface="Arial MT"/>
              </a:rPr>
              <a:t>on</a:t>
            </a:r>
            <a:r>
              <a:rPr lang="en-US" sz="2800" dirty="0">
                <a:solidFill>
                  <a:srgbClr val="FFFFFF"/>
                </a:solidFill>
                <a:latin typeface="Aptos Narrow" panose="020B0004020202020204" pitchFamily="34" charset="0"/>
                <a:cs typeface="Arial MT"/>
              </a:rPr>
              <a:t>	</a:t>
            </a:r>
            <a:r>
              <a:rPr lang="en-US" sz="2800" spc="90" dirty="0">
                <a:solidFill>
                  <a:srgbClr val="FFFFFF"/>
                </a:solidFill>
                <a:latin typeface="Aptos Narrow" panose="020B0004020202020204" pitchFamily="34" charset="0"/>
                <a:cs typeface="Arial MT"/>
              </a:rPr>
              <a:t>the </a:t>
            </a:r>
            <a:r>
              <a:rPr lang="en-US" sz="2800" spc="155" dirty="0">
                <a:solidFill>
                  <a:srgbClr val="FFFFFF"/>
                </a:solidFill>
                <a:latin typeface="Aptos Narrow" panose="020B0004020202020204" pitchFamily="34" charset="0"/>
                <a:cs typeface="Arial MT"/>
              </a:rPr>
              <a:t>following: </a:t>
            </a: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155" dirty="0">
                <a:solidFill>
                  <a:srgbClr val="FFFFFF"/>
                </a:solidFill>
                <a:latin typeface="Aptos Narrow" panose="020B0004020202020204" pitchFamily="34" charset="0"/>
                <a:cs typeface="Arial MT"/>
                <a:hlinkClick r:id="rId5" action="ppaction://hlinksldjump"/>
              </a:rPr>
              <a:t>Assessment</a:t>
            </a:r>
            <a:r>
              <a:rPr lang="en-US" sz="2800" dirty="0">
                <a:solidFill>
                  <a:srgbClr val="FFFFFF"/>
                </a:solidFill>
                <a:latin typeface="Aptos Narrow" panose="020B0004020202020204" pitchFamily="34" charset="0"/>
                <a:cs typeface="Arial MT"/>
                <a:hlinkClick r:id="rId5" action="ppaction://hlinksldjump"/>
              </a:rPr>
              <a:t>	</a:t>
            </a:r>
            <a:r>
              <a:rPr lang="en-US" sz="2800" spc="-50" dirty="0">
                <a:solidFill>
                  <a:srgbClr val="FFFFFF"/>
                </a:solidFill>
                <a:latin typeface="Aptos Narrow" panose="020B0004020202020204" pitchFamily="34" charset="0"/>
                <a:cs typeface="Arial MT"/>
                <a:hlinkClick r:id="rId5" action="ppaction://hlinksldjump"/>
              </a:rPr>
              <a:t>1</a:t>
            </a:r>
            <a:r>
              <a:rPr lang="en-US" sz="2800" dirty="0">
                <a:latin typeface="Aptos Narrow" panose="020B0004020202020204" pitchFamily="34" charset="0"/>
                <a:cs typeface="Arial MT"/>
                <a:hlinkClick r:id="rId5" action="ppaction://hlinksldjump"/>
              </a:rPr>
              <a:t> </a:t>
            </a:r>
            <a:r>
              <a:rPr lang="en-US" sz="2800" spc="150" dirty="0">
                <a:solidFill>
                  <a:srgbClr val="FFFFFF"/>
                </a:solidFill>
                <a:latin typeface="Aptos Narrow" panose="020B0004020202020204" pitchFamily="34" charset="0"/>
                <a:cs typeface="Arial MT"/>
                <a:hlinkClick r:id="rId5" action="ppaction://hlinksldjump"/>
              </a:rPr>
              <a:t>Knowledge </a:t>
            </a:r>
            <a:r>
              <a:rPr lang="en-US" sz="2800" spc="155" dirty="0">
                <a:solidFill>
                  <a:srgbClr val="FFFFFF"/>
                </a:solidFill>
                <a:latin typeface="Aptos Narrow" panose="020B0004020202020204" pitchFamily="34" charset="0"/>
                <a:cs typeface="Arial MT"/>
                <a:hlinkClick r:id="rId5" action="ppaction://hlinksldjump"/>
              </a:rPr>
              <a:t>Questions </a:t>
            </a:r>
            <a:endParaRPr lang="en-US" sz="2800" spc="155" dirty="0">
              <a:solidFill>
                <a:srgbClr val="FFFFFF"/>
              </a:solidFill>
              <a:latin typeface="Aptos Narrow"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155" dirty="0">
                <a:solidFill>
                  <a:srgbClr val="FFFFFF"/>
                </a:solidFill>
                <a:latin typeface="Aptos Narrow" panose="020B0004020202020204" pitchFamily="34" charset="0"/>
                <a:cs typeface="Arial MT"/>
                <a:hlinkClick r:id="rId6" action="ppaction://hlinksldjump"/>
              </a:rPr>
              <a:t>Assessment</a:t>
            </a:r>
            <a:r>
              <a:rPr lang="en-US" sz="2800" dirty="0">
                <a:solidFill>
                  <a:srgbClr val="FFFFFF"/>
                </a:solidFill>
                <a:latin typeface="Aptos Narrow" panose="020B0004020202020204" pitchFamily="34" charset="0"/>
                <a:cs typeface="Arial MT"/>
                <a:hlinkClick r:id="rId6" action="ppaction://hlinksldjump"/>
              </a:rPr>
              <a:t>	</a:t>
            </a:r>
            <a:r>
              <a:rPr lang="en-US" sz="2800" spc="-50" dirty="0">
                <a:solidFill>
                  <a:srgbClr val="FFFFFF"/>
                </a:solidFill>
                <a:latin typeface="Aptos Narrow" panose="020B0004020202020204" pitchFamily="34" charset="0"/>
                <a:cs typeface="Arial MT"/>
                <a:hlinkClick r:id="rId6" action="ppaction://hlinksldjump"/>
              </a:rPr>
              <a:t>2</a:t>
            </a:r>
            <a:r>
              <a:rPr lang="en-US" sz="2800" dirty="0">
                <a:latin typeface="Aptos Narrow" panose="020B0004020202020204" pitchFamily="34" charset="0"/>
                <a:cs typeface="Arial MT"/>
                <a:hlinkClick r:id="rId6" action="ppaction://hlinksldjump"/>
              </a:rPr>
              <a:t> </a:t>
            </a:r>
            <a:r>
              <a:rPr lang="en-US" sz="2800" spc="150" dirty="0">
                <a:solidFill>
                  <a:srgbClr val="FFFFFF"/>
                </a:solidFill>
                <a:latin typeface="Aptos Narrow" panose="020B0004020202020204" pitchFamily="34" charset="0"/>
                <a:cs typeface="Arial MT"/>
                <a:hlinkClick r:id="rId6" action="ppaction://hlinksldjump"/>
              </a:rPr>
              <a:t>Project</a:t>
            </a:r>
            <a:endParaRPr lang="en-US" sz="2800" spc="150" dirty="0">
              <a:solidFill>
                <a:srgbClr val="FFFFFF"/>
              </a:solidFill>
              <a:latin typeface="Aptos Narrow"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150" dirty="0">
                <a:solidFill>
                  <a:srgbClr val="FFFFFF"/>
                </a:solidFill>
                <a:latin typeface="Aptos Narrow" panose="020B0004020202020204" pitchFamily="34" charset="0"/>
                <a:cs typeface="Arial MT"/>
                <a:hlinkClick r:id="rId7" action="ppaction://hlinksldjump"/>
              </a:rPr>
              <a:t>Assessment      3 Interview &amp; Observations</a:t>
            </a:r>
            <a:endParaRPr lang="en-US" sz="2800" dirty="0">
              <a:latin typeface="Aptos Narrow" panose="020B0004020202020204" pitchFamily="34" charset="0"/>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
            <a:ext cx="18288000" cy="10287000"/>
            <a:chOff x="0" y="5"/>
            <a:chExt cx="18288000" cy="10287000"/>
          </a:xfrm>
        </p:grpSpPr>
        <p:sp>
          <p:nvSpPr>
            <p:cNvPr id="3" name="object 3"/>
            <p:cNvSpPr/>
            <p:nvPr/>
          </p:nvSpPr>
          <p:spPr>
            <a:xfrm>
              <a:off x="0" y="5"/>
              <a:ext cx="18288000" cy="9239885"/>
            </a:xfrm>
            <a:custGeom>
              <a:avLst/>
              <a:gdLst/>
              <a:ahLst/>
              <a:cxnLst/>
              <a:rect l="l" t="t" r="r" b="b"/>
              <a:pathLst>
                <a:path w="18288000" h="9239885">
                  <a:moveTo>
                    <a:pt x="0" y="9239571"/>
                  </a:moveTo>
                  <a:lnTo>
                    <a:pt x="18288000" y="9239571"/>
                  </a:lnTo>
                  <a:lnTo>
                    <a:pt x="18288000" y="0"/>
                  </a:lnTo>
                  <a:lnTo>
                    <a:pt x="0" y="0"/>
                  </a:lnTo>
                  <a:lnTo>
                    <a:pt x="0" y="9239571"/>
                  </a:lnTo>
                  <a:close/>
                </a:path>
              </a:pathLst>
            </a:custGeom>
            <a:solidFill>
              <a:srgbClr val="F6DEF9"/>
            </a:solidFill>
          </p:spPr>
          <p:txBody>
            <a:bodyPr wrap="square" lIns="0" tIns="0" rIns="0" bIns="0" rtlCol="0"/>
            <a:lstStyle/>
            <a:p>
              <a:endParaRPr/>
            </a:p>
          </p:txBody>
        </p:sp>
        <p:sp>
          <p:nvSpPr>
            <p:cNvPr id="4" name="object 4"/>
            <p:cNvSpPr/>
            <p:nvPr/>
          </p:nvSpPr>
          <p:spPr>
            <a:xfrm>
              <a:off x="0" y="9239577"/>
              <a:ext cx="18288000" cy="1047750"/>
            </a:xfrm>
            <a:custGeom>
              <a:avLst/>
              <a:gdLst/>
              <a:ahLst/>
              <a:cxnLst/>
              <a:rect l="l" t="t" r="r" b="b"/>
              <a:pathLst>
                <a:path w="18288000" h="1047750">
                  <a:moveTo>
                    <a:pt x="0" y="1047422"/>
                  </a:moveTo>
                  <a:lnTo>
                    <a:pt x="0" y="0"/>
                  </a:lnTo>
                  <a:lnTo>
                    <a:pt x="18288000" y="0"/>
                  </a:lnTo>
                  <a:lnTo>
                    <a:pt x="18288000" y="1047422"/>
                  </a:lnTo>
                  <a:lnTo>
                    <a:pt x="0" y="1047422"/>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05"/>
              <a:ext cx="914399" cy="876299"/>
            </a:xfrm>
            <a:prstGeom prst="rect">
              <a:avLst/>
            </a:prstGeom>
          </p:spPr>
        </p:pic>
        <p:sp>
          <p:nvSpPr>
            <p:cNvPr id="6" name="object 6"/>
            <p:cNvSpPr/>
            <p:nvPr/>
          </p:nvSpPr>
          <p:spPr>
            <a:xfrm>
              <a:off x="1028700" y="553093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xfrm>
            <a:off x="1016000" y="4349475"/>
            <a:ext cx="13957935" cy="1000760"/>
          </a:xfrm>
          <a:prstGeom prst="rect">
            <a:avLst/>
          </a:prstGeom>
        </p:spPr>
        <p:txBody>
          <a:bodyPr vert="horz" wrap="square" lIns="0" tIns="12700" rIns="0" bIns="0" rtlCol="0">
            <a:spAutoFit/>
          </a:bodyPr>
          <a:lstStyle/>
          <a:p>
            <a:pPr marL="12700">
              <a:lnSpc>
                <a:spcPct val="100000"/>
              </a:lnSpc>
              <a:spcBef>
                <a:spcPts val="100"/>
              </a:spcBef>
            </a:pPr>
            <a:r>
              <a:rPr spc="370" dirty="0">
                <a:latin typeface="Trebuchet MS"/>
                <a:cs typeface="Trebuchet MS"/>
              </a:rPr>
              <a:t>Legal</a:t>
            </a:r>
            <a:r>
              <a:rPr spc="570" dirty="0">
                <a:latin typeface="Trebuchet MS"/>
                <a:cs typeface="Trebuchet MS"/>
              </a:rPr>
              <a:t> </a:t>
            </a:r>
            <a:r>
              <a:rPr spc="290" dirty="0">
                <a:latin typeface="Trebuchet MS"/>
                <a:cs typeface="Trebuchet MS"/>
              </a:rPr>
              <a:t>And</a:t>
            </a:r>
            <a:r>
              <a:rPr spc="575" dirty="0">
                <a:latin typeface="Trebuchet MS"/>
                <a:cs typeface="Trebuchet MS"/>
              </a:rPr>
              <a:t> </a:t>
            </a:r>
            <a:r>
              <a:rPr spc="260" dirty="0">
                <a:latin typeface="Trebuchet MS"/>
                <a:cs typeface="Trebuchet MS"/>
              </a:rPr>
              <a:t>Ethical</a:t>
            </a:r>
            <a:r>
              <a:rPr spc="575" dirty="0">
                <a:latin typeface="Trebuchet MS"/>
                <a:cs typeface="Trebuchet MS"/>
              </a:rPr>
              <a:t> </a:t>
            </a:r>
            <a:r>
              <a:rPr spc="365" dirty="0">
                <a:latin typeface="Trebuchet MS"/>
                <a:cs typeface="Trebuchet MS"/>
              </a:rPr>
              <a:t>Considerations</a:t>
            </a:r>
          </a:p>
        </p:txBody>
      </p:sp>
      <p:sp>
        <p:nvSpPr>
          <p:cNvPr id="8" name="object 8"/>
          <p:cNvSpPr txBox="1"/>
          <p:nvPr/>
        </p:nvSpPr>
        <p:spPr>
          <a:xfrm>
            <a:off x="1016000" y="5619119"/>
            <a:ext cx="15974060" cy="3025775"/>
          </a:xfrm>
          <a:prstGeom prst="rect">
            <a:avLst/>
          </a:prstGeom>
        </p:spPr>
        <p:txBody>
          <a:bodyPr vert="horz" wrap="square" lIns="0" tIns="12700" rIns="0" bIns="0" rtlCol="0">
            <a:spAutoFit/>
          </a:bodyPr>
          <a:lstStyle/>
          <a:p>
            <a:pPr marL="12700" marR="160020">
              <a:lnSpc>
                <a:spcPct val="140600"/>
              </a:lnSpc>
              <a:spcBef>
                <a:spcPts val="100"/>
              </a:spcBef>
              <a:tabLst>
                <a:tab pos="823594" algn="l"/>
                <a:tab pos="1501140" algn="l"/>
                <a:tab pos="2945130" algn="l"/>
                <a:tab pos="3073400" algn="l"/>
                <a:tab pos="4047490" algn="l"/>
                <a:tab pos="4517390" algn="l"/>
                <a:tab pos="5423535" algn="l"/>
                <a:tab pos="5878195" algn="l"/>
                <a:tab pos="6259195" algn="l"/>
                <a:tab pos="6694170" algn="l"/>
                <a:tab pos="7193280" algn="l"/>
                <a:tab pos="8479790" algn="l"/>
                <a:tab pos="8930005" algn="l"/>
                <a:tab pos="9963150" algn="l"/>
                <a:tab pos="10661015" algn="l"/>
                <a:tab pos="10858500" algn="l"/>
                <a:tab pos="11433175" algn="l"/>
                <a:tab pos="12189460" algn="l"/>
                <a:tab pos="12486005" algn="l"/>
                <a:tab pos="12981305" algn="l"/>
                <a:tab pos="13955394" algn="l"/>
                <a:tab pos="15157450" algn="l"/>
                <a:tab pos="15607665" algn="l"/>
              </a:tabLst>
            </a:pPr>
            <a:r>
              <a:rPr sz="2800" spc="85" dirty="0">
                <a:latin typeface="Arial MT"/>
                <a:cs typeface="Arial MT"/>
              </a:rPr>
              <a:t>The</a:t>
            </a:r>
            <a:r>
              <a:rPr sz="2800" dirty="0">
                <a:latin typeface="Arial MT"/>
                <a:cs typeface="Arial MT"/>
              </a:rPr>
              <a:t>	</a:t>
            </a:r>
            <a:r>
              <a:rPr sz="2800" spc="150" dirty="0">
                <a:latin typeface="Arial MT"/>
                <a:cs typeface="Arial MT"/>
              </a:rPr>
              <a:t>government</a:t>
            </a:r>
            <a:r>
              <a:rPr sz="2800" dirty="0">
                <a:latin typeface="Arial MT"/>
                <a:cs typeface="Arial MT"/>
              </a:rPr>
              <a:t>		</a:t>
            </a:r>
            <a:r>
              <a:rPr sz="2800" spc="110" dirty="0">
                <a:latin typeface="Arial MT"/>
                <a:cs typeface="Arial MT"/>
              </a:rPr>
              <a:t>aims</a:t>
            </a:r>
            <a:r>
              <a:rPr sz="2800" dirty="0">
                <a:latin typeface="Arial MT"/>
                <a:cs typeface="Arial MT"/>
              </a:rPr>
              <a:t>	</a:t>
            </a:r>
            <a:r>
              <a:rPr sz="2800" spc="60" dirty="0">
                <a:latin typeface="Arial MT"/>
                <a:cs typeface="Arial MT"/>
              </a:rPr>
              <a:t>to</a:t>
            </a:r>
            <a:r>
              <a:rPr sz="2800" dirty="0">
                <a:latin typeface="Arial MT"/>
                <a:cs typeface="Arial MT"/>
              </a:rPr>
              <a:t>	</a:t>
            </a:r>
            <a:r>
              <a:rPr sz="2800" spc="140" dirty="0">
                <a:latin typeface="Arial MT"/>
                <a:cs typeface="Arial MT"/>
              </a:rPr>
              <a:t>ensure</a:t>
            </a:r>
            <a:r>
              <a:rPr sz="2800" dirty="0">
                <a:latin typeface="Arial MT"/>
                <a:cs typeface="Arial MT"/>
              </a:rPr>
              <a:t>	</a:t>
            </a:r>
            <a:r>
              <a:rPr sz="2800" spc="114" dirty="0">
                <a:latin typeface="Arial MT"/>
                <a:cs typeface="Arial MT"/>
              </a:rPr>
              <a:t>that</a:t>
            </a:r>
            <a:r>
              <a:rPr sz="2800" dirty="0">
                <a:latin typeface="Arial MT"/>
                <a:cs typeface="Arial MT"/>
              </a:rPr>
              <a:t>	</a:t>
            </a:r>
            <a:r>
              <a:rPr sz="2800" spc="145" dirty="0">
                <a:latin typeface="Arial MT"/>
                <a:cs typeface="Arial MT"/>
              </a:rPr>
              <a:t>everyone</a:t>
            </a:r>
            <a:r>
              <a:rPr sz="2800" dirty="0">
                <a:latin typeface="Arial MT"/>
                <a:cs typeface="Arial MT"/>
              </a:rPr>
              <a:t>	</a:t>
            </a:r>
            <a:r>
              <a:rPr sz="2800" spc="60" dirty="0">
                <a:latin typeface="Arial MT"/>
                <a:cs typeface="Arial MT"/>
              </a:rPr>
              <a:t>in</a:t>
            </a:r>
            <a:r>
              <a:rPr sz="2800" dirty="0">
                <a:latin typeface="Arial MT"/>
                <a:cs typeface="Arial MT"/>
              </a:rPr>
              <a:t>	</a:t>
            </a:r>
            <a:r>
              <a:rPr sz="2800" spc="155" dirty="0">
                <a:latin typeface="Arial MT"/>
                <a:cs typeface="Arial MT"/>
              </a:rPr>
              <a:t>Australia</a:t>
            </a:r>
            <a:r>
              <a:rPr sz="2800" dirty="0">
                <a:latin typeface="Arial MT"/>
                <a:cs typeface="Arial MT"/>
              </a:rPr>
              <a:t>	</a:t>
            </a:r>
            <a:r>
              <a:rPr sz="2800" spc="90" dirty="0">
                <a:latin typeface="Arial MT"/>
                <a:cs typeface="Arial MT"/>
              </a:rPr>
              <a:t>can</a:t>
            </a:r>
            <a:r>
              <a:rPr sz="2800" dirty="0">
                <a:latin typeface="Arial MT"/>
                <a:cs typeface="Arial MT"/>
              </a:rPr>
              <a:t>	</a:t>
            </a:r>
            <a:r>
              <a:rPr sz="2800" spc="114" dirty="0">
                <a:latin typeface="Arial MT"/>
                <a:cs typeface="Arial MT"/>
              </a:rPr>
              <a:t>live</a:t>
            </a:r>
            <a:r>
              <a:rPr sz="2800" dirty="0">
                <a:latin typeface="Arial MT"/>
                <a:cs typeface="Arial MT"/>
              </a:rPr>
              <a:t>	</a:t>
            </a:r>
            <a:r>
              <a:rPr sz="2800" spc="85" dirty="0">
                <a:latin typeface="Arial MT"/>
                <a:cs typeface="Arial MT"/>
              </a:rPr>
              <a:t>and</a:t>
            </a:r>
            <a:r>
              <a:rPr sz="2800" dirty="0">
                <a:latin typeface="Arial MT"/>
                <a:cs typeface="Arial MT"/>
              </a:rPr>
              <a:t>	</a:t>
            </a:r>
            <a:r>
              <a:rPr sz="2800" spc="110" dirty="0">
                <a:latin typeface="Arial MT"/>
                <a:cs typeface="Arial MT"/>
              </a:rPr>
              <a:t>work</a:t>
            </a:r>
            <a:r>
              <a:rPr sz="2800" dirty="0">
                <a:latin typeface="Arial MT"/>
                <a:cs typeface="Arial MT"/>
              </a:rPr>
              <a:t>	</a:t>
            </a:r>
            <a:r>
              <a:rPr sz="2800" spc="145" dirty="0">
                <a:latin typeface="Arial MT"/>
                <a:cs typeface="Arial MT"/>
              </a:rPr>
              <a:t>safely</a:t>
            </a:r>
            <a:r>
              <a:rPr sz="2800" dirty="0">
                <a:latin typeface="Arial MT"/>
                <a:cs typeface="Arial MT"/>
              </a:rPr>
              <a:t>	</a:t>
            </a:r>
            <a:r>
              <a:rPr sz="2800" spc="60" dirty="0">
                <a:latin typeface="Arial MT"/>
                <a:cs typeface="Arial MT"/>
              </a:rPr>
              <a:t>in</a:t>
            </a:r>
            <a:r>
              <a:rPr sz="2800" dirty="0">
                <a:latin typeface="Arial MT"/>
                <a:cs typeface="Arial MT"/>
              </a:rPr>
              <a:t>	</a:t>
            </a:r>
            <a:r>
              <a:rPr sz="2800" spc="-50" dirty="0">
                <a:latin typeface="Arial MT"/>
                <a:cs typeface="Arial MT"/>
              </a:rPr>
              <a:t>a </a:t>
            </a:r>
            <a:r>
              <a:rPr sz="2800" spc="150" dirty="0">
                <a:latin typeface="Arial MT"/>
                <a:cs typeface="Arial MT"/>
              </a:rPr>
              <a:t>socially</a:t>
            </a:r>
            <a:r>
              <a:rPr sz="2800" dirty="0">
                <a:latin typeface="Arial MT"/>
                <a:cs typeface="Arial MT"/>
              </a:rPr>
              <a:t>	</a:t>
            </a:r>
            <a:r>
              <a:rPr sz="2800" spc="145" dirty="0">
                <a:latin typeface="Arial MT"/>
                <a:cs typeface="Arial MT"/>
              </a:rPr>
              <a:t>diverse</a:t>
            </a:r>
            <a:r>
              <a:rPr sz="2800" dirty="0">
                <a:latin typeface="Arial MT"/>
                <a:cs typeface="Arial MT"/>
              </a:rPr>
              <a:t>	</a:t>
            </a:r>
            <a:r>
              <a:rPr sz="2800" spc="155" dirty="0">
                <a:latin typeface="Arial MT"/>
                <a:cs typeface="Arial MT"/>
              </a:rPr>
              <a:t>environment,</a:t>
            </a:r>
            <a:r>
              <a:rPr sz="2800" dirty="0">
                <a:latin typeface="Arial MT"/>
                <a:cs typeface="Arial MT"/>
              </a:rPr>
              <a:t>	</a:t>
            </a:r>
            <a:r>
              <a:rPr sz="2800" spc="114" dirty="0">
                <a:latin typeface="Arial MT"/>
                <a:cs typeface="Arial MT"/>
              </a:rPr>
              <a:t>free</a:t>
            </a:r>
            <a:r>
              <a:rPr sz="2800" dirty="0">
                <a:latin typeface="Arial MT"/>
                <a:cs typeface="Arial MT"/>
              </a:rPr>
              <a:t>	</a:t>
            </a:r>
            <a:r>
              <a:rPr sz="2800" spc="110" dirty="0">
                <a:latin typeface="Arial MT"/>
                <a:cs typeface="Arial MT"/>
              </a:rPr>
              <a:t>from</a:t>
            </a:r>
            <a:r>
              <a:rPr sz="2800" dirty="0">
                <a:latin typeface="Arial MT"/>
                <a:cs typeface="Arial MT"/>
              </a:rPr>
              <a:t>	</a:t>
            </a:r>
            <a:r>
              <a:rPr sz="2800" spc="160" dirty="0">
                <a:latin typeface="Arial MT"/>
                <a:cs typeface="Arial MT"/>
              </a:rPr>
              <a:t>discrimination.</a:t>
            </a:r>
            <a:r>
              <a:rPr sz="2800" dirty="0">
                <a:latin typeface="Arial MT"/>
                <a:cs typeface="Arial MT"/>
              </a:rPr>
              <a:t>	</a:t>
            </a:r>
            <a:r>
              <a:rPr sz="2800" spc="114" dirty="0">
                <a:latin typeface="Arial MT"/>
                <a:cs typeface="Arial MT"/>
              </a:rPr>
              <a:t>This</a:t>
            </a:r>
            <a:r>
              <a:rPr sz="2800" dirty="0">
                <a:latin typeface="Arial MT"/>
                <a:cs typeface="Arial MT"/>
              </a:rPr>
              <a:t>	</a:t>
            </a:r>
            <a:r>
              <a:rPr sz="2800" spc="150" dirty="0">
                <a:latin typeface="Arial MT"/>
                <a:cs typeface="Arial MT"/>
              </a:rPr>
              <a:t>includes</a:t>
            </a:r>
            <a:r>
              <a:rPr sz="2800" dirty="0">
                <a:latin typeface="Arial MT"/>
                <a:cs typeface="Arial MT"/>
              </a:rPr>
              <a:t>	</a:t>
            </a:r>
            <a:r>
              <a:rPr sz="2800" spc="150" dirty="0">
                <a:latin typeface="Arial MT"/>
                <a:cs typeface="Arial MT"/>
              </a:rPr>
              <a:t>everyone,</a:t>
            </a:r>
            <a:endParaRPr sz="2800">
              <a:latin typeface="Arial MT"/>
              <a:cs typeface="Arial MT"/>
            </a:endParaRPr>
          </a:p>
          <a:p>
            <a:pPr marL="12700" marR="5080">
              <a:lnSpc>
                <a:spcPct val="140600"/>
              </a:lnSpc>
              <a:tabLst>
                <a:tab pos="581025" algn="l"/>
                <a:tab pos="1797685" algn="l"/>
                <a:tab pos="2045335" algn="l"/>
                <a:tab pos="2268220" algn="l"/>
                <a:tab pos="2515235" algn="l"/>
                <a:tab pos="3059430" algn="l"/>
                <a:tab pos="4458970" algn="l"/>
                <a:tab pos="4869815" algn="l"/>
                <a:tab pos="5300345" algn="l"/>
                <a:tab pos="6229350" algn="l"/>
                <a:tab pos="6398260" algn="l"/>
                <a:tab pos="7091045" algn="l"/>
                <a:tab pos="8183880" algn="l"/>
                <a:tab pos="10286365" algn="l"/>
                <a:tab pos="10667365" algn="l"/>
                <a:tab pos="11359515" algn="l"/>
                <a:tab pos="11458575" algn="l"/>
                <a:tab pos="12882880" algn="l"/>
                <a:tab pos="13738860" algn="l"/>
                <a:tab pos="13794105" algn="l"/>
                <a:tab pos="14624685" algn="l"/>
                <a:tab pos="15044419" algn="l"/>
                <a:tab pos="15639415" algn="l"/>
              </a:tabLst>
            </a:pPr>
            <a:r>
              <a:rPr sz="2800" spc="155" dirty="0">
                <a:latin typeface="Arial MT"/>
                <a:cs typeface="Arial MT"/>
              </a:rPr>
              <a:t>regardless</a:t>
            </a:r>
            <a:r>
              <a:rPr sz="2800" dirty="0">
                <a:latin typeface="Arial MT"/>
                <a:cs typeface="Arial MT"/>
              </a:rPr>
              <a:t>	</a:t>
            </a:r>
            <a:r>
              <a:rPr sz="2800" spc="60" dirty="0">
                <a:latin typeface="Arial MT"/>
                <a:cs typeface="Arial MT"/>
              </a:rPr>
              <a:t>of</a:t>
            </a:r>
            <a:r>
              <a:rPr sz="2800" dirty="0">
                <a:latin typeface="Arial MT"/>
                <a:cs typeface="Arial MT"/>
              </a:rPr>
              <a:t>	</a:t>
            </a:r>
            <a:r>
              <a:rPr sz="2800" spc="155" dirty="0">
                <a:latin typeface="Arial MT"/>
                <a:cs typeface="Arial MT"/>
              </a:rPr>
              <a:t>background,</a:t>
            </a:r>
            <a:r>
              <a:rPr sz="2800" dirty="0">
                <a:latin typeface="Arial MT"/>
                <a:cs typeface="Arial MT"/>
              </a:rPr>
              <a:t>	</a:t>
            </a:r>
            <a:r>
              <a:rPr sz="2800" spc="65" dirty="0">
                <a:latin typeface="Arial MT"/>
                <a:cs typeface="Arial MT"/>
              </a:rPr>
              <a:t>is</a:t>
            </a:r>
            <a:r>
              <a:rPr sz="2800" dirty="0">
                <a:latin typeface="Arial MT"/>
                <a:cs typeface="Arial MT"/>
              </a:rPr>
              <a:t>	</a:t>
            </a:r>
            <a:r>
              <a:rPr sz="2800" spc="125" dirty="0">
                <a:latin typeface="Arial MT"/>
                <a:cs typeface="Arial MT"/>
              </a:rPr>
              <a:t>given</a:t>
            </a:r>
            <a:r>
              <a:rPr sz="2800" dirty="0">
                <a:latin typeface="Arial MT"/>
                <a:cs typeface="Arial MT"/>
              </a:rPr>
              <a:t>	</a:t>
            </a:r>
            <a:r>
              <a:rPr sz="2800" spc="90" dirty="0">
                <a:latin typeface="Arial MT"/>
                <a:cs typeface="Arial MT"/>
              </a:rPr>
              <a:t>the</a:t>
            </a:r>
            <a:r>
              <a:rPr sz="2800" dirty="0">
                <a:latin typeface="Arial MT"/>
                <a:cs typeface="Arial MT"/>
              </a:rPr>
              <a:t>	</a:t>
            </a:r>
            <a:r>
              <a:rPr sz="2800" spc="110" dirty="0">
                <a:latin typeface="Arial MT"/>
                <a:cs typeface="Arial MT"/>
              </a:rPr>
              <a:t>same</a:t>
            </a:r>
            <a:r>
              <a:rPr sz="2800" dirty="0">
                <a:latin typeface="Arial MT"/>
                <a:cs typeface="Arial MT"/>
              </a:rPr>
              <a:t>	</a:t>
            </a:r>
            <a:r>
              <a:rPr sz="2800" spc="155" dirty="0">
                <a:latin typeface="Arial MT"/>
                <a:cs typeface="Arial MT"/>
              </a:rPr>
              <a:t>opportunities</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advantages.</a:t>
            </a:r>
            <a:r>
              <a:rPr sz="2800" dirty="0">
                <a:latin typeface="Arial MT"/>
                <a:cs typeface="Arial MT"/>
              </a:rPr>
              <a:t>		</a:t>
            </a:r>
            <a:r>
              <a:rPr sz="2800" spc="90" dirty="0">
                <a:latin typeface="Arial MT"/>
                <a:cs typeface="Arial MT"/>
              </a:rPr>
              <a:t>You</a:t>
            </a:r>
            <a:r>
              <a:rPr sz="2800" dirty="0">
                <a:latin typeface="Arial MT"/>
                <a:cs typeface="Arial MT"/>
              </a:rPr>
              <a:t>	</a:t>
            </a:r>
            <a:r>
              <a:rPr sz="2800" spc="110" dirty="0">
                <a:latin typeface="Arial MT"/>
                <a:cs typeface="Arial MT"/>
              </a:rPr>
              <a:t>need</a:t>
            </a:r>
            <a:r>
              <a:rPr sz="2800" dirty="0">
                <a:latin typeface="Arial MT"/>
                <a:cs typeface="Arial MT"/>
              </a:rPr>
              <a:t>	</a:t>
            </a:r>
            <a:r>
              <a:rPr sz="2800" spc="60" dirty="0">
                <a:latin typeface="Arial MT"/>
                <a:cs typeface="Arial MT"/>
              </a:rPr>
              <a:t>to </a:t>
            </a:r>
            <a:r>
              <a:rPr sz="2800" spc="55" dirty="0">
                <a:latin typeface="Arial MT"/>
                <a:cs typeface="Arial MT"/>
              </a:rPr>
              <a:t>be</a:t>
            </a:r>
            <a:r>
              <a:rPr sz="2800" dirty="0">
                <a:latin typeface="Arial MT"/>
                <a:cs typeface="Arial MT"/>
              </a:rPr>
              <a:t>	</a:t>
            </a:r>
            <a:r>
              <a:rPr sz="2800" spc="130" dirty="0">
                <a:latin typeface="Arial MT"/>
                <a:cs typeface="Arial MT"/>
              </a:rPr>
              <a:t>aware</a:t>
            </a:r>
            <a:r>
              <a:rPr sz="2800" dirty="0">
                <a:latin typeface="Arial MT"/>
                <a:cs typeface="Arial MT"/>
              </a:rPr>
              <a:t>	</a:t>
            </a:r>
            <a:r>
              <a:rPr sz="2800" spc="60" dirty="0">
                <a:latin typeface="Arial MT"/>
                <a:cs typeface="Arial MT"/>
              </a:rPr>
              <a:t>of</a:t>
            </a:r>
            <a:r>
              <a:rPr sz="2800" dirty="0">
                <a:latin typeface="Arial MT"/>
                <a:cs typeface="Arial MT"/>
              </a:rPr>
              <a:t>	</a:t>
            </a:r>
            <a:r>
              <a:rPr sz="2800" spc="85" dirty="0">
                <a:latin typeface="Arial MT"/>
                <a:cs typeface="Arial MT"/>
              </a:rPr>
              <a:t>and</a:t>
            </a:r>
            <a:r>
              <a:rPr sz="2800" dirty="0">
                <a:latin typeface="Arial MT"/>
                <a:cs typeface="Arial MT"/>
              </a:rPr>
              <a:t>	</a:t>
            </a:r>
            <a:r>
              <a:rPr sz="2800" spc="140" dirty="0">
                <a:latin typeface="Arial MT"/>
                <a:cs typeface="Arial MT"/>
              </a:rPr>
              <a:t>comply</a:t>
            </a:r>
            <a:r>
              <a:rPr sz="2800" dirty="0">
                <a:latin typeface="Arial MT"/>
                <a:cs typeface="Arial MT"/>
              </a:rPr>
              <a:t>	</a:t>
            </a:r>
            <a:r>
              <a:rPr sz="2800" spc="114" dirty="0">
                <a:latin typeface="Arial MT"/>
                <a:cs typeface="Arial MT"/>
              </a:rPr>
              <a:t>with</a:t>
            </a:r>
            <a:r>
              <a:rPr sz="2800" dirty="0">
                <a:latin typeface="Arial MT"/>
                <a:cs typeface="Arial MT"/>
              </a:rPr>
              <a:t>	</a:t>
            </a:r>
            <a:r>
              <a:rPr sz="2800" spc="-670" dirty="0">
                <a:latin typeface="Arial MT"/>
                <a:cs typeface="Arial MT"/>
              </a:rPr>
              <a:t> </a:t>
            </a:r>
            <a:r>
              <a:rPr sz="2800" spc="135" dirty="0">
                <a:latin typeface="Arial MT"/>
                <a:cs typeface="Arial MT"/>
              </a:rPr>
              <a:t>your</a:t>
            </a:r>
            <a:r>
              <a:rPr sz="2800" dirty="0">
                <a:latin typeface="Arial MT"/>
                <a:cs typeface="Arial MT"/>
              </a:rPr>
              <a:t>	</a:t>
            </a:r>
            <a:r>
              <a:rPr sz="2800" spc="155" dirty="0">
                <a:latin typeface="Arial MT"/>
                <a:cs typeface="Arial MT"/>
              </a:rPr>
              <a:t>legislative</a:t>
            </a:r>
            <a:r>
              <a:rPr sz="2800" dirty="0">
                <a:latin typeface="Arial MT"/>
                <a:cs typeface="Arial MT"/>
              </a:rPr>
              <a:t>	</a:t>
            </a:r>
            <a:r>
              <a:rPr sz="2800" spc="-755" dirty="0">
                <a:latin typeface="Arial MT"/>
                <a:cs typeface="Arial MT"/>
              </a:rPr>
              <a:t> </a:t>
            </a:r>
            <a:r>
              <a:rPr sz="2800" spc="155" dirty="0">
                <a:latin typeface="Arial MT"/>
                <a:cs typeface="Arial MT"/>
              </a:rPr>
              <a:t>obligations</a:t>
            </a:r>
            <a:r>
              <a:rPr sz="2800" dirty="0">
                <a:latin typeface="Arial MT"/>
                <a:cs typeface="Arial MT"/>
              </a:rPr>
              <a:t>	</a:t>
            </a:r>
            <a:r>
              <a:rPr sz="2800" spc="105" dirty="0">
                <a:latin typeface="Arial MT"/>
                <a:cs typeface="Arial MT"/>
              </a:rPr>
              <a:t>when</a:t>
            </a:r>
            <a:r>
              <a:rPr sz="2800" dirty="0">
                <a:latin typeface="Arial MT"/>
                <a:cs typeface="Arial MT"/>
              </a:rPr>
              <a:t>	</a:t>
            </a:r>
            <a:r>
              <a:rPr sz="2800" spc="145" dirty="0">
                <a:latin typeface="Arial MT"/>
                <a:cs typeface="Arial MT"/>
              </a:rPr>
              <a:t>working</a:t>
            </a:r>
            <a:r>
              <a:rPr sz="2800" dirty="0">
                <a:latin typeface="Arial MT"/>
                <a:cs typeface="Arial MT"/>
              </a:rPr>
              <a:t>	</a:t>
            </a:r>
            <a:r>
              <a:rPr sz="2800" spc="114" dirty="0">
                <a:latin typeface="Arial MT"/>
                <a:cs typeface="Arial MT"/>
              </a:rPr>
              <a:t>with</a:t>
            </a:r>
            <a:r>
              <a:rPr sz="2800" dirty="0">
                <a:latin typeface="Arial MT"/>
                <a:cs typeface="Arial MT"/>
              </a:rPr>
              <a:t>	</a:t>
            </a:r>
            <a:r>
              <a:rPr sz="2800" spc="150" dirty="0">
                <a:latin typeface="Arial MT"/>
                <a:cs typeface="Arial MT"/>
              </a:rPr>
              <a:t>clients</a:t>
            </a:r>
            <a:r>
              <a:rPr sz="2800" dirty="0">
                <a:latin typeface="Arial MT"/>
                <a:cs typeface="Arial MT"/>
              </a:rPr>
              <a:t>	</a:t>
            </a:r>
            <a:r>
              <a:rPr sz="2800" spc="85" dirty="0">
                <a:latin typeface="Arial MT"/>
                <a:cs typeface="Arial MT"/>
              </a:rPr>
              <a:t>and </a:t>
            </a:r>
            <a:r>
              <a:rPr sz="2800" spc="155" dirty="0">
                <a:latin typeface="Arial MT"/>
                <a:cs typeface="Arial MT"/>
              </a:rPr>
              <a:t>colleagues.</a:t>
            </a:r>
            <a:endParaRPr sz="2800">
              <a:latin typeface="Arial MT"/>
              <a:cs typeface="Arial MT"/>
            </a:endParaRPr>
          </a:p>
        </p:txBody>
      </p:sp>
      <p:pic>
        <p:nvPicPr>
          <p:cNvPr id="9" name="object 9"/>
          <p:cNvPicPr/>
          <p:nvPr/>
        </p:nvPicPr>
        <p:blipFill>
          <a:blip r:embed="rId3" cstate="print">
            <a:extLst>
              <a:ext uri="{28A0092B-C50C-407E-A947-70E740481C1C}">
                <a14:useLocalDpi xmlns:a14="http://schemas.microsoft.com/office/drawing/2010/main"/>
              </a:ext>
            </a:extLst>
          </a:blip>
          <a:stretch>
            <a:fillRect/>
          </a:stretch>
        </p:blipFill>
        <p:spPr>
          <a:xfrm>
            <a:off x="0" y="6"/>
            <a:ext cx="18287999" cy="4010024"/>
          </a:xfrm>
          <a:prstGeom prst="rect">
            <a:avLst/>
          </a:prstGeom>
        </p:spPr>
      </p:pic>
      <p:sp>
        <p:nvSpPr>
          <p:cNvPr id="10" name="Action Button: Return 9">
            <a:hlinkClick r:id="" action="ppaction://hlinkshowjump?jump=firstslide" highlightClick="1"/>
            <a:extLst>
              <a:ext uri="{FF2B5EF4-FFF2-40B4-BE49-F238E27FC236}">
                <a16:creationId xmlns:a16="http://schemas.microsoft.com/office/drawing/2014/main" id="{08CDD7F3-306E-579A-DB67-49E3A3631983}"/>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4" name="object 4"/>
            <p:cNvSpPr/>
            <p:nvPr/>
          </p:nvSpPr>
          <p:spPr>
            <a:xfrm>
              <a:off x="0" y="0"/>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4979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6" name="object 6"/>
            <p:cNvSpPr/>
            <p:nvPr/>
          </p:nvSpPr>
          <p:spPr>
            <a:xfrm>
              <a:off x="768736" y="183401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grpSp>
      <p:sp>
        <p:nvSpPr>
          <p:cNvPr id="7" name="object 7"/>
          <p:cNvSpPr txBox="1"/>
          <p:nvPr/>
        </p:nvSpPr>
        <p:spPr>
          <a:xfrm>
            <a:off x="756036" y="2097680"/>
            <a:ext cx="6841490" cy="3825875"/>
          </a:xfrm>
          <a:prstGeom prst="rect">
            <a:avLst/>
          </a:prstGeom>
        </p:spPr>
        <p:txBody>
          <a:bodyPr vert="horz" wrap="square" lIns="0" tIns="12700" rIns="0" bIns="0" rtlCol="0">
            <a:spAutoFit/>
          </a:bodyPr>
          <a:lstStyle/>
          <a:p>
            <a:pPr marL="12700" marR="138430">
              <a:lnSpc>
                <a:spcPct val="127200"/>
              </a:lnSpc>
              <a:spcBef>
                <a:spcPts val="100"/>
              </a:spcBef>
              <a:tabLst>
                <a:tab pos="1292860" algn="l"/>
                <a:tab pos="1406525" algn="l"/>
                <a:tab pos="2549525" algn="l"/>
                <a:tab pos="2935605" algn="l"/>
                <a:tab pos="3261360" algn="l"/>
                <a:tab pos="3563620" algn="l"/>
                <a:tab pos="4404360" algn="l"/>
                <a:tab pos="4542790" algn="l"/>
                <a:tab pos="5091430" algn="l"/>
                <a:tab pos="5220335" algn="l"/>
                <a:tab pos="5848350" algn="l"/>
              </a:tabLst>
            </a:pPr>
            <a:r>
              <a:rPr sz="2800" spc="125" dirty="0">
                <a:solidFill>
                  <a:srgbClr val="FFFFFF"/>
                </a:solidFill>
                <a:latin typeface="Arial MT"/>
                <a:cs typeface="Arial MT"/>
              </a:rPr>
              <a:t>Human</a:t>
            </a:r>
            <a:r>
              <a:rPr sz="2800" dirty="0">
                <a:solidFill>
                  <a:srgbClr val="FFFFFF"/>
                </a:solidFill>
                <a:latin typeface="Arial MT"/>
                <a:cs typeface="Arial MT"/>
              </a:rPr>
              <a:t>		</a:t>
            </a:r>
            <a:r>
              <a:rPr sz="2800" spc="140" dirty="0">
                <a:solidFill>
                  <a:srgbClr val="FFFFFF"/>
                </a:solidFill>
                <a:latin typeface="Arial MT"/>
                <a:cs typeface="Arial MT"/>
              </a:rPr>
              <a:t>rights</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40" dirty="0">
                <a:solidFill>
                  <a:srgbClr val="FFFFFF"/>
                </a:solidFill>
                <a:latin typeface="Arial MT"/>
                <a:cs typeface="Arial MT"/>
              </a:rPr>
              <a:t>rights</a:t>
            </a:r>
            <a:r>
              <a:rPr sz="2800" dirty="0">
                <a:solidFill>
                  <a:srgbClr val="FFFFFF"/>
                </a:solidFill>
                <a:latin typeface="Arial MT"/>
                <a:cs typeface="Arial MT"/>
              </a:rPr>
              <a:t>	</a:t>
            </a:r>
            <a:r>
              <a:rPr sz="2800" spc="114" dirty="0">
                <a:solidFill>
                  <a:srgbClr val="FFFFFF"/>
                </a:solidFill>
                <a:latin typeface="Arial MT"/>
                <a:cs typeface="Arial MT"/>
              </a:rPr>
              <a:t>that</a:t>
            </a:r>
            <a:r>
              <a:rPr sz="2800" dirty="0">
                <a:solidFill>
                  <a:srgbClr val="FFFFFF"/>
                </a:solidFill>
                <a:latin typeface="Arial MT"/>
                <a:cs typeface="Arial MT"/>
              </a:rPr>
              <a:t>		</a:t>
            </a:r>
            <a:r>
              <a:rPr sz="2800" spc="50" dirty="0">
                <a:solidFill>
                  <a:srgbClr val="FFFFFF"/>
                </a:solidFill>
                <a:latin typeface="Arial MT"/>
                <a:cs typeface="Arial MT"/>
              </a:rPr>
              <a:t>we</a:t>
            </a:r>
            <a:r>
              <a:rPr sz="2800" dirty="0">
                <a:solidFill>
                  <a:srgbClr val="FFFFFF"/>
                </a:solidFill>
                <a:latin typeface="Arial MT"/>
                <a:cs typeface="Arial MT"/>
              </a:rPr>
              <a:t>	</a:t>
            </a:r>
            <a:r>
              <a:rPr sz="2800" spc="110" dirty="0">
                <a:solidFill>
                  <a:srgbClr val="FFFFFF"/>
                </a:solidFill>
                <a:latin typeface="Arial MT"/>
                <a:cs typeface="Arial MT"/>
              </a:rPr>
              <a:t>have </a:t>
            </a:r>
            <a:r>
              <a:rPr sz="2800" spc="140" dirty="0">
                <a:solidFill>
                  <a:srgbClr val="FFFFFF"/>
                </a:solidFill>
                <a:latin typeface="Arial MT"/>
                <a:cs typeface="Arial MT"/>
              </a:rPr>
              <a:t>simply</a:t>
            </a:r>
            <a:r>
              <a:rPr sz="2800" dirty="0">
                <a:solidFill>
                  <a:srgbClr val="FFFFFF"/>
                </a:solidFill>
                <a:latin typeface="Arial MT"/>
                <a:cs typeface="Arial MT"/>
              </a:rPr>
              <a:t>	</a:t>
            </a:r>
            <a:r>
              <a:rPr sz="2800" spc="145" dirty="0">
                <a:solidFill>
                  <a:srgbClr val="FFFFFF"/>
                </a:solidFill>
                <a:latin typeface="Arial MT"/>
                <a:cs typeface="Arial MT"/>
              </a:rPr>
              <a:t>because</a:t>
            </a:r>
            <a:r>
              <a:rPr sz="2800" dirty="0">
                <a:solidFill>
                  <a:srgbClr val="FFFFFF"/>
                </a:solidFill>
                <a:latin typeface="Arial MT"/>
                <a:cs typeface="Arial MT"/>
              </a:rPr>
              <a:t>	</a:t>
            </a:r>
            <a:r>
              <a:rPr sz="2800" spc="50" dirty="0">
                <a:solidFill>
                  <a:srgbClr val="FFFFFF"/>
                </a:solidFill>
                <a:latin typeface="Arial MT"/>
                <a:cs typeface="Arial MT"/>
              </a:rPr>
              <a:t>we</a:t>
            </a:r>
            <a:r>
              <a:rPr sz="2800" dirty="0">
                <a:solidFill>
                  <a:srgbClr val="FFFFFF"/>
                </a:solidFill>
                <a:latin typeface="Arial MT"/>
                <a:cs typeface="Arial MT"/>
              </a:rPr>
              <a:t>	</a:t>
            </a:r>
            <a:r>
              <a:rPr sz="2800" spc="140" dirty="0">
                <a:solidFill>
                  <a:srgbClr val="FFFFFF"/>
                </a:solidFill>
                <a:latin typeface="Arial MT"/>
                <a:cs typeface="Arial MT"/>
              </a:rPr>
              <a:t>exist</a:t>
            </a:r>
            <a:r>
              <a:rPr sz="2800" dirty="0">
                <a:solidFill>
                  <a:srgbClr val="FFFFFF"/>
                </a:solidFill>
                <a:latin typeface="Arial MT"/>
                <a:cs typeface="Arial MT"/>
              </a:rPr>
              <a:t>		</a:t>
            </a:r>
            <a:r>
              <a:rPr sz="2800" spc="60" dirty="0">
                <a:solidFill>
                  <a:srgbClr val="FFFFFF"/>
                </a:solidFill>
                <a:latin typeface="Arial MT"/>
                <a:cs typeface="Arial MT"/>
              </a:rPr>
              <a:t>as</a:t>
            </a:r>
            <a:r>
              <a:rPr sz="2800" dirty="0">
                <a:solidFill>
                  <a:srgbClr val="FFFFFF"/>
                </a:solidFill>
                <a:latin typeface="Arial MT"/>
                <a:cs typeface="Arial MT"/>
              </a:rPr>
              <a:t>	</a:t>
            </a:r>
            <a:r>
              <a:rPr sz="2800" spc="125" dirty="0">
                <a:solidFill>
                  <a:srgbClr val="FFFFFF"/>
                </a:solidFill>
                <a:latin typeface="Arial MT"/>
                <a:cs typeface="Arial MT"/>
              </a:rPr>
              <a:t>human</a:t>
            </a:r>
            <a:endParaRPr sz="2800">
              <a:latin typeface="Arial MT"/>
              <a:cs typeface="Arial MT"/>
            </a:endParaRPr>
          </a:p>
          <a:p>
            <a:pPr marL="12700">
              <a:lnSpc>
                <a:spcPct val="100000"/>
              </a:lnSpc>
              <a:spcBef>
                <a:spcPts val="915"/>
              </a:spcBef>
              <a:tabLst>
                <a:tab pos="1580515" algn="l"/>
                <a:tab pos="2816860" algn="l"/>
                <a:tab pos="3528695" algn="l"/>
                <a:tab pos="5299710" algn="l"/>
              </a:tabLst>
            </a:pPr>
            <a:r>
              <a:rPr sz="2800" spc="145" dirty="0">
                <a:solidFill>
                  <a:srgbClr val="FFFFFF"/>
                </a:solidFill>
                <a:latin typeface="Arial MT"/>
                <a:cs typeface="Arial MT"/>
              </a:rPr>
              <a:t>beings.</a:t>
            </a:r>
            <a:r>
              <a:rPr sz="2800" dirty="0">
                <a:solidFill>
                  <a:srgbClr val="FFFFFF"/>
                </a:solidFill>
                <a:latin typeface="Arial MT"/>
                <a:cs typeface="Arial MT"/>
              </a:rPr>
              <a:t>	</a:t>
            </a:r>
            <a:r>
              <a:rPr sz="2800" spc="130" dirty="0">
                <a:solidFill>
                  <a:srgbClr val="FFFFFF"/>
                </a:solidFill>
                <a:latin typeface="Arial MT"/>
                <a:cs typeface="Arial MT"/>
              </a:rPr>
              <a:t>These</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50" dirty="0">
                <a:solidFill>
                  <a:srgbClr val="FFFFFF"/>
                </a:solidFill>
                <a:latin typeface="Arial MT"/>
                <a:cs typeface="Arial MT"/>
              </a:rPr>
              <a:t>universal</a:t>
            </a:r>
            <a:r>
              <a:rPr sz="2800" dirty="0">
                <a:solidFill>
                  <a:srgbClr val="FFFFFF"/>
                </a:solidFill>
                <a:latin typeface="Arial MT"/>
                <a:cs typeface="Arial MT"/>
              </a:rPr>
              <a:t>	</a:t>
            </a:r>
            <a:r>
              <a:rPr sz="2800" spc="140" dirty="0">
                <a:solidFill>
                  <a:srgbClr val="FFFFFF"/>
                </a:solidFill>
                <a:latin typeface="Arial MT"/>
                <a:cs typeface="Arial MT"/>
              </a:rPr>
              <a:t>rights</a:t>
            </a:r>
            <a:endParaRPr sz="2800">
              <a:latin typeface="Arial MT"/>
              <a:cs typeface="Arial MT"/>
            </a:endParaRPr>
          </a:p>
          <a:p>
            <a:pPr marL="12700" marR="5080">
              <a:lnSpc>
                <a:spcPct val="127200"/>
              </a:lnSpc>
              <a:tabLst>
                <a:tab pos="828675" algn="l"/>
                <a:tab pos="1541145" algn="l"/>
                <a:tab pos="1579880" algn="l"/>
                <a:tab pos="3044190" algn="l"/>
                <a:tab pos="3148965" algn="l"/>
                <a:tab pos="3494404" algn="l"/>
                <a:tab pos="3618865" algn="l"/>
                <a:tab pos="4167504" algn="l"/>
                <a:tab pos="4509135" algn="l"/>
                <a:tab pos="4968875" algn="l"/>
                <a:tab pos="5057775" algn="l"/>
                <a:tab pos="5982335" algn="l"/>
              </a:tabLst>
            </a:pPr>
            <a:r>
              <a:rPr sz="2800" spc="114" dirty="0">
                <a:solidFill>
                  <a:srgbClr val="FFFFFF"/>
                </a:solidFill>
                <a:latin typeface="Arial MT"/>
                <a:cs typeface="Arial MT"/>
              </a:rPr>
              <a:t>that</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45" dirty="0">
                <a:solidFill>
                  <a:srgbClr val="FFFFFF"/>
                </a:solidFill>
                <a:latin typeface="Arial MT"/>
                <a:cs typeface="Arial MT"/>
              </a:rPr>
              <a:t>inherent</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60" dirty="0">
                <a:solidFill>
                  <a:srgbClr val="FFFFFF"/>
                </a:solidFill>
                <a:latin typeface="Arial MT"/>
                <a:cs typeface="Arial MT"/>
              </a:rPr>
              <a:t>us</a:t>
            </a:r>
            <a:r>
              <a:rPr sz="2800" dirty="0">
                <a:solidFill>
                  <a:srgbClr val="FFFFFF"/>
                </a:solidFill>
                <a:latin typeface="Arial MT"/>
                <a:cs typeface="Arial MT"/>
              </a:rPr>
              <a:t>	</a:t>
            </a:r>
            <a:r>
              <a:rPr sz="2800" spc="114" dirty="0">
                <a:solidFill>
                  <a:srgbClr val="FFFFFF"/>
                </a:solidFill>
                <a:latin typeface="Arial MT"/>
                <a:cs typeface="Arial MT"/>
              </a:rPr>
              <a:t>all.</a:t>
            </a:r>
            <a:r>
              <a:rPr sz="2800" dirty="0">
                <a:solidFill>
                  <a:srgbClr val="FFFFFF"/>
                </a:solidFill>
                <a:latin typeface="Arial MT"/>
                <a:cs typeface="Arial MT"/>
              </a:rPr>
              <a:t>	</a:t>
            </a:r>
            <a:r>
              <a:rPr sz="2800" spc="110" dirty="0">
                <a:solidFill>
                  <a:srgbClr val="FFFFFF"/>
                </a:solidFill>
                <a:latin typeface="Arial MT"/>
                <a:cs typeface="Arial MT"/>
              </a:rPr>
              <a:t>They</a:t>
            </a:r>
            <a:r>
              <a:rPr sz="2800" dirty="0">
                <a:solidFill>
                  <a:srgbClr val="FFFFFF"/>
                </a:solidFill>
                <a:latin typeface="Arial MT"/>
                <a:cs typeface="Arial MT"/>
              </a:rPr>
              <a:t>	</a:t>
            </a:r>
            <a:r>
              <a:rPr sz="2800" spc="110" dirty="0">
                <a:solidFill>
                  <a:srgbClr val="FFFFFF"/>
                </a:solidFill>
                <a:latin typeface="Arial MT"/>
                <a:cs typeface="Arial MT"/>
              </a:rPr>
              <a:t>were </a:t>
            </a:r>
            <a:r>
              <a:rPr sz="2800" spc="150" dirty="0">
                <a:solidFill>
                  <a:srgbClr val="FFFFFF"/>
                </a:solidFill>
                <a:latin typeface="Arial MT"/>
                <a:cs typeface="Arial MT"/>
              </a:rPr>
              <a:t>formally</a:t>
            </a:r>
            <a:r>
              <a:rPr sz="2800" dirty="0">
                <a:solidFill>
                  <a:srgbClr val="FFFFFF"/>
                </a:solidFill>
                <a:latin typeface="Arial MT"/>
                <a:cs typeface="Arial MT"/>
              </a:rPr>
              <a:t>		</a:t>
            </a:r>
            <a:r>
              <a:rPr sz="2800" spc="145" dirty="0">
                <a:solidFill>
                  <a:srgbClr val="FFFFFF"/>
                </a:solidFill>
                <a:latin typeface="Arial MT"/>
                <a:cs typeface="Arial MT"/>
              </a:rPr>
              <a:t>defined</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110" dirty="0">
                <a:solidFill>
                  <a:srgbClr val="FFFFFF"/>
                </a:solidFill>
                <a:latin typeface="Arial MT"/>
                <a:cs typeface="Arial MT"/>
              </a:rPr>
              <a:t>1948</a:t>
            </a:r>
            <a:r>
              <a:rPr sz="2800" dirty="0">
                <a:solidFill>
                  <a:srgbClr val="FFFFFF"/>
                </a:solidFill>
                <a:latin typeface="Arial MT"/>
                <a:cs typeface="Arial MT"/>
              </a:rPr>
              <a:t>	</a:t>
            </a:r>
            <a:r>
              <a:rPr sz="2800" spc="60" dirty="0">
                <a:solidFill>
                  <a:srgbClr val="FFFFFF"/>
                </a:solidFill>
                <a:latin typeface="Arial MT"/>
                <a:cs typeface="Arial MT"/>
              </a:rPr>
              <a:t>as</a:t>
            </a:r>
            <a:r>
              <a:rPr sz="2800" dirty="0">
                <a:solidFill>
                  <a:srgbClr val="FFFFFF"/>
                </a:solidFill>
                <a:latin typeface="Arial MT"/>
                <a:cs typeface="Arial MT"/>
              </a:rPr>
              <a:t>		</a:t>
            </a:r>
            <a:r>
              <a:rPr sz="2800" spc="90" dirty="0">
                <a:solidFill>
                  <a:srgbClr val="FFFFFF"/>
                </a:solidFill>
                <a:latin typeface="Arial MT"/>
                <a:cs typeface="Arial MT"/>
              </a:rPr>
              <a:t>the</a:t>
            </a:r>
            <a:endParaRPr sz="2800">
              <a:latin typeface="Arial MT"/>
              <a:cs typeface="Arial MT"/>
            </a:endParaRPr>
          </a:p>
          <a:p>
            <a:pPr marL="12700" marR="1078230">
              <a:lnSpc>
                <a:spcPct val="127200"/>
              </a:lnSpc>
              <a:tabLst>
                <a:tab pos="1842135" algn="l"/>
                <a:tab pos="4038600" algn="l"/>
                <a:tab pos="4508500" algn="l"/>
              </a:tabLst>
            </a:pPr>
            <a:r>
              <a:rPr sz="2800" spc="150" dirty="0">
                <a:solidFill>
                  <a:srgbClr val="FFFFFF"/>
                </a:solidFill>
                <a:latin typeface="Arial MT"/>
                <a:cs typeface="Arial MT"/>
              </a:rPr>
              <a:t>Universal</a:t>
            </a:r>
            <a:r>
              <a:rPr sz="2800" dirty="0">
                <a:solidFill>
                  <a:srgbClr val="FFFFFF"/>
                </a:solidFill>
                <a:latin typeface="Arial MT"/>
                <a:cs typeface="Arial MT"/>
              </a:rPr>
              <a:t>	</a:t>
            </a:r>
            <a:r>
              <a:rPr sz="2800" spc="155" dirty="0">
                <a:solidFill>
                  <a:srgbClr val="FFFFFF"/>
                </a:solidFill>
                <a:latin typeface="Arial MT"/>
                <a:cs typeface="Arial MT"/>
              </a:rPr>
              <a:t>Declaration</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25" dirty="0">
                <a:solidFill>
                  <a:srgbClr val="FFFFFF"/>
                </a:solidFill>
                <a:latin typeface="Arial MT"/>
                <a:cs typeface="Arial MT"/>
              </a:rPr>
              <a:t>Human </a:t>
            </a:r>
            <a:r>
              <a:rPr sz="2800" spc="145" dirty="0">
                <a:solidFill>
                  <a:srgbClr val="FFFFFF"/>
                </a:solidFill>
                <a:latin typeface="Arial MT"/>
                <a:cs typeface="Arial MT"/>
              </a:rPr>
              <a:t>Rights.</a:t>
            </a:r>
            <a:endParaRPr sz="2800">
              <a:latin typeface="Arial MT"/>
              <a:cs typeface="Arial MT"/>
            </a:endParaRPr>
          </a:p>
        </p:txBody>
      </p:sp>
      <p:sp>
        <p:nvSpPr>
          <p:cNvPr id="8" name="object 8"/>
          <p:cNvSpPr txBox="1">
            <a:spLocks noGrp="1"/>
          </p:cNvSpPr>
          <p:nvPr>
            <p:ph type="title"/>
          </p:nvPr>
        </p:nvSpPr>
        <p:spPr>
          <a:prstGeom prst="rect">
            <a:avLst/>
          </a:prstGeom>
        </p:spPr>
        <p:txBody>
          <a:bodyPr vert="horz" wrap="square" lIns="0" tIns="250917" rIns="0" bIns="0" rtlCol="0">
            <a:spAutoFit/>
          </a:bodyPr>
          <a:lstStyle/>
          <a:p>
            <a:pPr marL="311150">
              <a:lnSpc>
                <a:spcPct val="100000"/>
              </a:lnSpc>
              <a:spcBef>
                <a:spcPts val="100"/>
              </a:spcBef>
            </a:pPr>
            <a:r>
              <a:rPr spc="290" dirty="0">
                <a:solidFill>
                  <a:srgbClr val="FFFFFF"/>
                </a:solidFill>
                <a:latin typeface="Trebuchet MS"/>
                <a:cs typeface="Trebuchet MS"/>
              </a:rPr>
              <a:t>Human</a:t>
            </a:r>
            <a:r>
              <a:rPr spc="575" dirty="0">
                <a:solidFill>
                  <a:srgbClr val="FFFFFF"/>
                </a:solidFill>
                <a:latin typeface="Trebuchet MS"/>
                <a:cs typeface="Trebuchet MS"/>
              </a:rPr>
              <a:t> </a:t>
            </a:r>
            <a:r>
              <a:rPr spc="459" dirty="0">
                <a:solidFill>
                  <a:srgbClr val="FFFFFF"/>
                </a:solidFill>
                <a:latin typeface="Trebuchet MS"/>
                <a:cs typeface="Trebuchet MS"/>
              </a:rPr>
              <a:t>Rights</a:t>
            </a:r>
          </a:p>
        </p:txBody>
      </p:sp>
      <p:sp>
        <p:nvSpPr>
          <p:cNvPr id="9" name="Action Button: Return 8">
            <a:hlinkClick r:id="" action="ppaction://hlinkshowjump?jump=firstslide" highlightClick="1"/>
            <a:extLst>
              <a:ext uri="{FF2B5EF4-FFF2-40B4-BE49-F238E27FC236}">
                <a16:creationId xmlns:a16="http://schemas.microsoft.com/office/drawing/2014/main" id="{2FA308C7-0909-B96C-D29A-39B160EC64F1}"/>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4" name="object 4"/>
            <p:cNvSpPr/>
            <p:nvPr/>
          </p:nvSpPr>
          <p:spPr>
            <a:xfrm>
              <a:off x="0" y="0"/>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4979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6" name="object 6"/>
            <p:cNvSpPr/>
            <p:nvPr/>
          </p:nvSpPr>
          <p:spPr>
            <a:xfrm>
              <a:off x="768736" y="300385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grpSp>
      <p:sp>
        <p:nvSpPr>
          <p:cNvPr id="7" name="object 7"/>
          <p:cNvSpPr txBox="1"/>
          <p:nvPr/>
        </p:nvSpPr>
        <p:spPr>
          <a:xfrm>
            <a:off x="756036" y="3230368"/>
            <a:ext cx="15563215" cy="4911725"/>
          </a:xfrm>
          <a:prstGeom prst="rect">
            <a:avLst/>
          </a:prstGeom>
        </p:spPr>
        <p:txBody>
          <a:bodyPr vert="horz" wrap="square" lIns="0" tIns="128905" rIns="0" bIns="0" rtlCol="0">
            <a:spAutoFit/>
          </a:bodyPr>
          <a:lstStyle/>
          <a:p>
            <a:pPr marL="12700" algn="just">
              <a:lnSpc>
                <a:spcPct val="100000"/>
              </a:lnSpc>
              <a:spcBef>
                <a:spcPts val="1015"/>
              </a:spcBef>
            </a:pPr>
            <a:r>
              <a:rPr sz="2800" spc="110" dirty="0">
                <a:solidFill>
                  <a:srgbClr val="FFFFFF"/>
                </a:solidFill>
                <a:latin typeface="Arial MT"/>
                <a:cs typeface="Arial MT"/>
              </a:rPr>
              <a:t>The</a:t>
            </a:r>
            <a:r>
              <a:rPr sz="2800" spc="409" dirty="0">
                <a:solidFill>
                  <a:srgbClr val="FFFFFF"/>
                </a:solidFill>
                <a:latin typeface="Arial MT"/>
                <a:cs typeface="Arial MT"/>
              </a:rPr>
              <a:t> </a:t>
            </a:r>
            <a:r>
              <a:rPr sz="2800" spc="160" dirty="0">
                <a:solidFill>
                  <a:srgbClr val="FFFFFF"/>
                </a:solidFill>
                <a:latin typeface="Arial MT"/>
                <a:cs typeface="Arial MT"/>
              </a:rPr>
              <a:t>Universal</a:t>
            </a:r>
            <a:r>
              <a:rPr sz="2800" spc="409" dirty="0">
                <a:solidFill>
                  <a:srgbClr val="FFFFFF"/>
                </a:solidFill>
                <a:latin typeface="Arial MT"/>
                <a:cs typeface="Arial MT"/>
              </a:rPr>
              <a:t> </a:t>
            </a:r>
            <a:r>
              <a:rPr sz="2800" spc="165" dirty="0">
                <a:solidFill>
                  <a:srgbClr val="FFFFFF"/>
                </a:solidFill>
                <a:latin typeface="Arial MT"/>
                <a:cs typeface="Arial MT"/>
              </a:rPr>
              <a:t>Declaration</a:t>
            </a:r>
            <a:r>
              <a:rPr sz="2800" spc="409" dirty="0">
                <a:solidFill>
                  <a:srgbClr val="FFFFFF"/>
                </a:solidFill>
                <a:latin typeface="Arial MT"/>
                <a:cs typeface="Arial MT"/>
              </a:rPr>
              <a:t> </a:t>
            </a:r>
            <a:r>
              <a:rPr sz="2800" spc="85" dirty="0">
                <a:solidFill>
                  <a:srgbClr val="FFFFFF"/>
                </a:solidFill>
                <a:latin typeface="Arial MT"/>
                <a:cs typeface="Arial MT"/>
              </a:rPr>
              <a:t>of</a:t>
            </a:r>
            <a:r>
              <a:rPr sz="2800" spc="409" dirty="0">
                <a:solidFill>
                  <a:srgbClr val="FFFFFF"/>
                </a:solidFill>
                <a:latin typeface="Arial MT"/>
                <a:cs typeface="Arial MT"/>
              </a:rPr>
              <a:t> </a:t>
            </a:r>
            <a:r>
              <a:rPr sz="2800" spc="135" dirty="0">
                <a:solidFill>
                  <a:srgbClr val="FFFFFF"/>
                </a:solidFill>
                <a:latin typeface="Arial MT"/>
                <a:cs typeface="Arial MT"/>
              </a:rPr>
              <a:t>Human</a:t>
            </a:r>
            <a:r>
              <a:rPr sz="2800" spc="409" dirty="0">
                <a:solidFill>
                  <a:srgbClr val="FFFFFF"/>
                </a:solidFill>
                <a:latin typeface="Arial MT"/>
                <a:cs typeface="Arial MT"/>
              </a:rPr>
              <a:t> </a:t>
            </a:r>
            <a:r>
              <a:rPr sz="2800" spc="150" dirty="0">
                <a:solidFill>
                  <a:srgbClr val="FFFFFF"/>
                </a:solidFill>
                <a:latin typeface="Arial MT"/>
                <a:cs typeface="Arial MT"/>
              </a:rPr>
              <a:t>Rights</a:t>
            </a:r>
            <a:r>
              <a:rPr sz="2800" spc="409" dirty="0">
                <a:solidFill>
                  <a:srgbClr val="FFFFFF"/>
                </a:solidFill>
                <a:latin typeface="Arial MT"/>
                <a:cs typeface="Arial MT"/>
              </a:rPr>
              <a:t> </a:t>
            </a:r>
            <a:r>
              <a:rPr sz="2800" spc="165" dirty="0">
                <a:solidFill>
                  <a:srgbClr val="FFFFFF"/>
                </a:solidFill>
                <a:latin typeface="Arial MT"/>
                <a:cs typeface="Arial MT"/>
              </a:rPr>
              <a:t>articulates</a:t>
            </a:r>
            <a:r>
              <a:rPr sz="2800" spc="409" dirty="0">
                <a:solidFill>
                  <a:srgbClr val="FFFFFF"/>
                </a:solidFill>
                <a:latin typeface="Arial MT"/>
                <a:cs typeface="Arial MT"/>
              </a:rPr>
              <a:t> </a:t>
            </a:r>
            <a:r>
              <a:rPr sz="2800" spc="160" dirty="0">
                <a:solidFill>
                  <a:srgbClr val="FFFFFF"/>
                </a:solidFill>
                <a:latin typeface="Arial MT"/>
                <a:cs typeface="Arial MT"/>
              </a:rPr>
              <a:t>fundamental</a:t>
            </a:r>
            <a:r>
              <a:rPr sz="2800" spc="409" dirty="0">
                <a:solidFill>
                  <a:srgbClr val="FFFFFF"/>
                </a:solidFill>
                <a:latin typeface="Arial MT"/>
                <a:cs typeface="Arial MT"/>
              </a:rPr>
              <a:t> </a:t>
            </a:r>
            <a:r>
              <a:rPr sz="2800" spc="150" dirty="0">
                <a:solidFill>
                  <a:srgbClr val="FFFFFF"/>
                </a:solidFill>
                <a:latin typeface="Arial MT"/>
                <a:cs typeface="Arial MT"/>
              </a:rPr>
              <a:t>rights</a:t>
            </a:r>
            <a:r>
              <a:rPr sz="2800" spc="409" dirty="0">
                <a:solidFill>
                  <a:srgbClr val="FFFFFF"/>
                </a:solidFill>
                <a:latin typeface="Arial MT"/>
                <a:cs typeface="Arial MT"/>
              </a:rPr>
              <a:t> </a:t>
            </a:r>
            <a:r>
              <a:rPr sz="2800" spc="85" dirty="0">
                <a:solidFill>
                  <a:srgbClr val="FFFFFF"/>
                </a:solidFill>
                <a:latin typeface="Arial MT"/>
                <a:cs typeface="Arial MT"/>
              </a:rPr>
              <a:t>and</a:t>
            </a:r>
            <a:endParaRPr sz="2800">
              <a:latin typeface="Arial MT"/>
              <a:cs typeface="Arial MT"/>
            </a:endParaRPr>
          </a:p>
          <a:p>
            <a:pPr marL="12700" marR="679450" algn="just">
              <a:lnSpc>
                <a:spcPct val="127200"/>
              </a:lnSpc>
            </a:pPr>
            <a:r>
              <a:rPr sz="2800" spc="155" dirty="0">
                <a:solidFill>
                  <a:srgbClr val="FFFFFF"/>
                </a:solidFill>
                <a:latin typeface="Arial MT"/>
                <a:cs typeface="Arial MT"/>
              </a:rPr>
              <a:t>freedoms</a:t>
            </a:r>
            <a:r>
              <a:rPr sz="2800" spc="395" dirty="0">
                <a:solidFill>
                  <a:srgbClr val="FFFFFF"/>
                </a:solidFill>
                <a:latin typeface="Arial MT"/>
                <a:cs typeface="Arial MT"/>
              </a:rPr>
              <a:t> </a:t>
            </a:r>
            <a:r>
              <a:rPr sz="2800" spc="120" dirty="0">
                <a:solidFill>
                  <a:srgbClr val="FFFFFF"/>
                </a:solidFill>
                <a:latin typeface="Arial MT"/>
                <a:cs typeface="Arial MT"/>
              </a:rPr>
              <a:t>for</a:t>
            </a:r>
            <a:r>
              <a:rPr sz="2800" spc="400" dirty="0">
                <a:solidFill>
                  <a:srgbClr val="FFFFFF"/>
                </a:solidFill>
                <a:latin typeface="Arial MT"/>
                <a:cs typeface="Arial MT"/>
              </a:rPr>
              <a:t> </a:t>
            </a:r>
            <a:r>
              <a:rPr sz="2800" spc="165" dirty="0">
                <a:solidFill>
                  <a:srgbClr val="FFFFFF"/>
                </a:solidFill>
                <a:latin typeface="Arial MT"/>
                <a:cs typeface="Arial MT"/>
              </a:rPr>
              <a:t>everybody.</a:t>
            </a:r>
            <a:r>
              <a:rPr sz="2800" spc="400" dirty="0">
                <a:solidFill>
                  <a:srgbClr val="FFFFFF"/>
                </a:solidFill>
                <a:latin typeface="Arial MT"/>
                <a:cs typeface="Arial MT"/>
              </a:rPr>
              <a:t> </a:t>
            </a:r>
            <a:r>
              <a:rPr sz="2800" spc="110" dirty="0">
                <a:solidFill>
                  <a:srgbClr val="FFFFFF"/>
                </a:solidFill>
                <a:latin typeface="Arial MT"/>
                <a:cs typeface="Arial MT"/>
              </a:rPr>
              <a:t>The</a:t>
            </a:r>
            <a:r>
              <a:rPr sz="2800" spc="400" dirty="0">
                <a:solidFill>
                  <a:srgbClr val="FFFFFF"/>
                </a:solidFill>
                <a:latin typeface="Arial MT"/>
                <a:cs typeface="Arial MT"/>
              </a:rPr>
              <a:t> </a:t>
            </a:r>
            <a:r>
              <a:rPr sz="2800" spc="155" dirty="0">
                <a:solidFill>
                  <a:srgbClr val="FFFFFF"/>
                </a:solidFill>
                <a:latin typeface="Arial MT"/>
                <a:cs typeface="Arial MT"/>
              </a:rPr>
              <a:t>General</a:t>
            </a:r>
            <a:r>
              <a:rPr sz="2800" spc="400" dirty="0">
                <a:solidFill>
                  <a:srgbClr val="FFFFFF"/>
                </a:solidFill>
                <a:latin typeface="Arial MT"/>
                <a:cs typeface="Arial MT"/>
              </a:rPr>
              <a:t> </a:t>
            </a:r>
            <a:r>
              <a:rPr sz="2800" spc="160" dirty="0">
                <a:solidFill>
                  <a:srgbClr val="FFFFFF"/>
                </a:solidFill>
                <a:latin typeface="Arial MT"/>
                <a:cs typeface="Arial MT"/>
              </a:rPr>
              <a:t>Assembly</a:t>
            </a:r>
            <a:r>
              <a:rPr sz="2800" spc="400" dirty="0">
                <a:solidFill>
                  <a:srgbClr val="FFFFFF"/>
                </a:solidFill>
                <a:latin typeface="Arial MT"/>
                <a:cs typeface="Arial MT"/>
              </a:rPr>
              <a:t> </a:t>
            </a:r>
            <a:r>
              <a:rPr sz="2800" spc="85" dirty="0">
                <a:solidFill>
                  <a:srgbClr val="FFFFFF"/>
                </a:solidFill>
                <a:latin typeface="Arial MT"/>
                <a:cs typeface="Arial MT"/>
              </a:rPr>
              <a:t>of</a:t>
            </a:r>
            <a:r>
              <a:rPr sz="2800" spc="400" dirty="0">
                <a:solidFill>
                  <a:srgbClr val="FFFFFF"/>
                </a:solidFill>
                <a:latin typeface="Arial MT"/>
                <a:cs typeface="Arial MT"/>
              </a:rPr>
              <a:t> </a:t>
            </a:r>
            <a:r>
              <a:rPr sz="2800" spc="114" dirty="0">
                <a:solidFill>
                  <a:srgbClr val="FFFFFF"/>
                </a:solidFill>
                <a:latin typeface="Arial MT"/>
                <a:cs typeface="Arial MT"/>
              </a:rPr>
              <a:t>the</a:t>
            </a:r>
            <a:r>
              <a:rPr sz="2800" spc="395" dirty="0">
                <a:solidFill>
                  <a:srgbClr val="FFFFFF"/>
                </a:solidFill>
                <a:latin typeface="Arial MT"/>
                <a:cs typeface="Arial MT"/>
              </a:rPr>
              <a:t> </a:t>
            </a:r>
            <a:r>
              <a:rPr sz="2800" spc="150" dirty="0">
                <a:solidFill>
                  <a:srgbClr val="FFFFFF"/>
                </a:solidFill>
                <a:latin typeface="Arial MT"/>
                <a:cs typeface="Arial MT"/>
              </a:rPr>
              <a:t>United</a:t>
            </a:r>
            <a:r>
              <a:rPr sz="2800" spc="400" dirty="0">
                <a:solidFill>
                  <a:srgbClr val="FFFFFF"/>
                </a:solidFill>
                <a:latin typeface="Arial MT"/>
                <a:cs typeface="Arial MT"/>
              </a:rPr>
              <a:t> </a:t>
            </a:r>
            <a:r>
              <a:rPr sz="2800" spc="155" dirty="0">
                <a:solidFill>
                  <a:srgbClr val="FFFFFF"/>
                </a:solidFill>
                <a:latin typeface="Arial MT"/>
                <a:cs typeface="Arial MT"/>
              </a:rPr>
              <a:t>Nations</a:t>
            </a:r>
            <a:r>
              <a:rPr sz="2800" spc="400" dirty="0">
                <a:solidFill>
                  <a:srgbClr val="FFFFFF"/>
                </a:solidFill>
                <a:latin typeface="Arial MT"/>
                <a:cs typeface="Arial MT"/>
              </a:rPr>
              <a:t> </a:t>
            </a:r>
            <a:r>
              <a:rPr sz="2800" spc="150" dirty="0">
                <a:solidFill>
                  <a:srgbClr val="FFFFFF"/>
                </a:solidFill>
                <a:latin typeface="Arial MT"/>
                <a:cs typeface="Arial MT"/>
              </a:rPr>
              <a:t>adopted</a:t>
            </a:r>
            <a:r>
              <a:rPr sz="2800" spc="400" dirty="0">
                <a:solidFill>
                  <a:srgbClr val="FFFFFF"/>
                </a:solidFill>
                <a:latin typeface="Arial MT"/>
                <a:cs typeface="Arial MT"/>
              </a:rPr>
              <a:t> </a:t>
            </a:r>
            <a:r>
              <a:rPr sz="2800" spc="90" dirty="0">
                <a:solidFill>
                  <a:srgbClr val="FFFFFF"/>
                </a:solidFill>
                <a:latin typeface="Arial MT"/>
                <a:cs typeface="Arial MT"/>
              </a:rPr>
              <a:t>the </a:t>
            </a:r>
            <a:r>
              <a:rPr sz="2800" spc="165" dirty="0">
                <a:solidFill>
                  <a:srgbClr val="FFFFFF"/>
                </a:solidFill>
                <a:latin typeface="Arial MT"/>
                <a:cs typeface="Arial MT"/>
              </a:rPr>
              <a:t>Declaration</a:t>
            </a:r>
            <a:r>
              <a:rPr sz="2800" spc="395" dirty="0">
                <a:solidFill>
                  <a:srgbClr val="FFFFFF"/>
                </a:solidFill>
                <a:latin typeface="Arial MT"/>
                <a:cs typeface="Arial MT"/>
              </a:rPr>
              <a:t> </a:t>
            </a:r>
            <a:r>
              <a:rPr sz="2800" spc="80" dirty="0">
                <a:solidFill>
                  <a:srgbClr val="FFFFFF"/>
                </a:solidFill>
                <a:latin typeface="Arial MT"/>
                <a:cs typeface="Arial MT"/>
              </a:rPr>
              <a:t>on</a:t>
            </a:r>
            <a:r>
              <a:rPr sz="2800" spc="395" dirty="0">
                <a:solidFill>
                  <a:srgbClr val="FFFFFF"/>
                </a:solidFill>
                <a:latin typeface="Arial MT"/>
                <a:cs typeface="Arial MT"/>
              </a:rPr>
              <a:t> </a:t>
            </a:r>
            <a:r>
              <a:rPr sz="2800" spc="80" dirty="0">
                <a:solidFill>
                  <a:srgbClr val="FFFFFF"/>
                </a:solidFill>
                <a:latin typeface="Arial MT"/>
                <a:cs typeface="Arial MT"/>
              </a:rPr>
              <a:t>10</a:t>
            </a:r>
            <a:r>
              <a:rPr sz="2800" spc="395" dirty="0">
                <a:solidFill>
                  <a:srgbClr val="FFFFFF"/>
                </a:solidFill>
                <a:latin typeface="Arial MT"/>
                <a:cs typeface="Arial MT"/>
              </a:rPr>
              <a:t> </a:t>
            </a:r>
            <a:r>
              <a:rPr sz="2800" spc="155" dirty="0">
                <a:solidFill>
                  <a:srgbClr val="FFFFFF"/>
                </a:solidFill>
                <a:latin typeface="Arial MT"/>
                <a:cs typeface="Arial MT"/>
              </a:rPr>
              <a:t>December</a:t>
            </a:r>
            <a:r>
              <a:rPr sz="2800" spc="400" dirty="0">
                <a:solidFill>
                  <a:srgbClr val="FFFFFF"/>
                </a:solidFill>
                <a:latin typeface="Arial MT"/>
                <a:cs typeface="Arial MT"/>
              </a:rPr>
              <a:t> </a:t>
            </a:r>
            <a:r>
              <a:rPr sz="2800" spc="140" dirty="0">
                <a:solidFill>
                  <a:srgbClr val="FFFFFF"/>
                </a:solidFill>
                <a:latin typeface="Arial MT"/>
                <a:cs typeface="Arial MT"/>
              </a:rPr>
              <a:t>1948.</a:t>
            </a:r>
            <a:r>
              <a:rPr sz="2800" spc="395" dirty="0">
                <a:solidFill>
                  <a:srgbClr val="FFFFFF"/>
                </a:solidFill>
                <a:latin typeface="Arial MT"/>
                <a:cs typeface="Arial MT"/>
              </a:rPr>
              <a:t> </a:t>
            </a:r>
            <a:r>
              <a:rPr sz="2800" spc="110" dirty="0">
                <a:solidFill>
                  <a:srgbClr val="FFFFFF"/>
                </a:solidFill>
                <a:latin typeface="Arial MT"/>
                <a:cs typeface="Arial MT"/>
              </a:rPr>
              <a:t>The</a:t>
            </a:r>
            <a:r>
              <a:rPr sz="2800" spc="395" dirty="0">
                <a:solidFill>
                  <a:srgbClr val="FFFFFF"/>
                </a:solidFill>
                <a:latin typeface="Arial MT"/>
                <a:cs typeface="Arial MT"/>
              </a:rPr>
              <a:t> </a:t>
            </a:r>
            <a:r>
              <a:rPr sz="2800" spc="155" dirty="0">
                <a:solidFill>
                  <a:srgbClr val="FFFFFF"/>
                </a:solidFill>
                <a:latin typeface="Arial MT"/>
                <a:cs typeface="Arial MT"/>
              </a:rPr>
              <a:t>document</a:t>
            </a:r>
            <a:r>
              <a:rPr sz="2800" spc="395" dirty="0">
                <a:solidFill>
                  <a:srgbClr val="FFFFFF"/>
                </a:solidFill>
                <a:latin typeface="Arial MT"/>
                <a:cs typeface="Arial MT"/>
              </a:rPr>
              <a:t> </a:t>
            </a:r>
            <a:r>
              <a:rPr sz="2800" spc="165" dirty="0">
                <a:solidFill>
                  <a:srgbClr val="FFFFFF"/>
                </a:solidFill>
                <a:latin typeface="Arial MT"/>
                <a:cs typeface="Arial MT"/>
              </a:rPr>
              <a:t>recognises</a:t>
            </a:r>
            <a:r>
              <a:rPr sz="2800" spc="400" dirty="0">
                <a:solidFill>
                  <a:srgbClr val="FFFFFF"/>
                </a:solidFill>
                <a:latin typeface="Arial MT"/>
                <a:cs typeface="Arial MT"/>
              </a:rPr>
              <a:t> </a:t>
            </a:r>
            <a:r>
              <a:rPr sz="2800" spc="135" dirty="0">
                <a:solidFill>
                  <a:srgbClr val="FFFFFF"/>
                </a:solidFill>
                <a:latin typeface="Arial MT"/>
                <a:cs typeface="Arial MT"/>
              </a:rPr>
              <a:t>that</a:t>
            </a:r>
            <a:r>
              <a:rPr sz="2800" spc="395" dirty="0">
                <a:solidFill>
                  <a:srgbClr val="FFFFFF"/>
                </a:solidFill>
                <a:latin typeface="Arial MT"/>
                <a:cs typeface="Arial MT"/>
              </a:rPr>
              <a:t> </a:t>
            </a:r>
            <a:r>
              <a:rPr sz="2800" spc="135" dirty="0">
                <a:solidFill>
                  <a:srgbClr val="FFFFFF"/>
                </a:solidFill>
                <a:latin typeface="Arial MT"/>
                <a:cs typeface="Arial MT"/>
              </a:rPr>
              <a:t>"the</a:t>
            </a:r>
            <a:r>
              <a:rPr sz="2800" spc="395" dirty="0">
                <a:solidFill>
                  <a:srgbClr val="FFFFFF"/>
                </a:solidFill>
                <a:latin typeface="Arial MT"/>
                <a:cs typeface="Arial MT"/>
              </a:rPr>
              <a:t> </a:t>
            </a:r>
            <a:r>
              <a:rPr sz="2800" spc="145" dirty="0">
                <a:solidFill>
                  <a:srgbClr val="FFFFFF"/>
                </a:solidFill>
                <a:latin typeface="Arial MT"/>
                <a:cs typeface="Arial MT"/>
              </a:rPr>
              <a:t>inherent</a:t>
            </a:r>
            <a:endParaRPr sz="2800">
              <a:latin typeface="Arial MT"/>
              <a:cs typeface="Arial MT"/>
            </a:endParaRPr>
          </a:p>
          <a:p>
            <a:pPr marL="12700" marR="402590" algn="just">
              <a:lnSpc>
                <a:spcPct val="127200"/>
              </a:lnSpc>
            </a:pPr>
            <a:r>
              <a:rPr sz="2800" spc="155" dirty="0">
                <a:solidFill>
                  <a:srgbClr val="FFFFFF"/>
                </a:solidFill>
                <a:latin typeface="Arial MT"/>
                <a:cs typeface="Arial MT"/>
              </a:rPr>
              <a:t>dignity</a:t>
            </a:r>
            <a:r>
              <a:rPr sz="2800" spc="400" dirty="0">
                <a:solidFill>
                  <a:srgbClr val="FFFFFF"/>
                </a:solidFill>
                <a:latin typeface="Arial MT"/>
                <a:cs typeface="Arial MT"/>
              </a:rPr>
              <a:t> </a:t>
            </a:r>
            <a:r>
              <a:rPr sz="2800" spc="85" dirty="0">
                <a:solidFill>
                  <a:srgbClr val="FFFFFF"/>
                </a:solidFill>
                <a:latin typeface="Arial MT"/>
                <a:cs typeface="Arial MT"/>
              </a:rPr>
              <a:t>of</a:t>
            </a:r>
            <a:r>
              <a:rPr sz="2800" spc="400" dirty="0">
                <a:solidFill>
                  <a:srgbClr val="FFFFFF"/>
                </a:solidFill>
                <a:latin typeface="Arial MT"/>
                <a:cs typeface="Arial MT"/>
              </a:rPr>
              <a:t> </a:t>
            </a:r>
            <a:r>
              <a:rPr sz="2800" spc="120" dirty="0">
                <a:solidFill>
                  <a:srgbClr val="FFFFFF"/>
                </a:solidFill>
                <a:latin typeface="Arial MT"/>
                <a:cs typeface="Arial MT"/>
              </a:rPr>
              <a:t>all</a:t>
            </a:r>
            <a:r>
              <a:rPr sz="2800" spc="400" dirty="0">
                <a:solidFill>
                  <a:srgbClr val="FFFFFF"/>
                </a:solidFill>
                <a:latin typeface="Arial MT"/>
                <a:cs typeface="Arial MT"/>
              </a:rPr>
              <a:t> </a:t>
            </a:r>
            <a:r>
              <a:rPr sz="2800" spc="150" dirty="0">
                <a:solidFill>
                  <a:srgbClr val="FFFFFF"/>
                </a:solidFill>
                <a:latin typeface="Arial MT"/>
                <a:cs typeface="Arial MT"/>
              </a:rPr>
              <a:t>members</a:t>
            </a:r>
            <a:r>
              <a:rPr sz="2800" spc="400" dirty="0">
                <a:solidFill>
                  <a:srgbClr val="FFFFFF"/>
                </a:solidFill>
                <a:latin typeface="Arial MT"/>
                <a:cs typeface="Arial MT"/>
              </a:rPr>
              <a:t> </a:t>
            </a:r>
            <a:r>
              <a:rPr sz="2800" spc="85" dirty="0">
                <a:solidFill>
                  <a:srgbClr val="FFFFFF"/>
                </a:solidFill>
                <a:latin typeface="Arial MT"/>
                <a:cs typeface="Arial MT"/>
              </a:rPr>
              <a:t>of</a:t>
            </a:r>
            <a:r>
              <a:rPr sz="2800" spc="405" dirty="0">
                <a:solidFill>
                  <a:srgbClr val="FFFFFF"/>
                </a:solidFill>
                <a:latin typeface="Arial MT"/>
                <a:cs typeface="Arial MT"/>
              </a:rPr>
              <a:t> </a:t>
            </a:r>
            <a:r>
              <a:rPr sz="2800" spc="114" dirty="0">
                <a:solidFill>
                  <a:srgbClr val="FFFFFF"/>
                </a:solidFill>
                <a:latin typeface="Arial MT"/>
                <a:cs typeface="Arial MT"/>
              </a:rPr>
              <a:t>the</a:t>
            </a:r>
            <a:r>
              <a:rPr sz="2800" spc="400" dirty="0">
                <a:solidFill>
                  <a:srgbClr val="FFFFFF"/>
                </a:solidFill>
                <a:latin typeface="Arial MT"/>
                <a:cs typeface="Arial MT"/>
              </a:rPr>
              <a:t> </a:t>
            </a:r>
            <a:r>
              <a:rPr sz="2800" spc="135" dirty="0">
                <a:solidFill>
                  <a:srgbClr val="FFFFFF"/>
                </a:solidFill>
                <a:latin typeface="Arial MT"/>
                <a:cs typeface="Arial MT"/>
              </a:rPr>
              <a:t>human</a:t>
            </a:r>
            <a:r>
              <a:rPr sz="2800" spc="400" dirty="0">
                <a:solidFill>
                  <a:srgbClr val="FFFFFF"/>
                </a:solidFill>
                <a:latin typeface="Arial MT"/>
                <a:cs typeface="Arial MT"/>
              </a:rPr>
              <a:t> </a:t>
            </a:r>
            <a:r>
              <a:rPr sz="2800" spc="150" dirty="0">
                <a:solidFill>
                  <a:srgbClr val="FFFFFF"/>
                </a:solidFill>
                <a:latin typeface="Arial MT"/>
                <a:cs typeface="Arial MT"/>
              </a:rPr>
              <a:t>family</a:t>
            </a:r>
            <a:r>
              <a:rPr sz="2800" spc="400" dirty="0">
                <a:solidFill>
                  <a:srgbClr val="FFFFFF"/>
                </a:solidFill>
                <a:latin typeface="Arial MT"/>
                <a:cs typeface="Arial MT"/>
              </a:rPr>
              <a:t> </a:t>
            </a:r>
            <a:r>
              <a:rPr sz="2800" spc="90" dirty="0">
                <a:solidFill>
                  <a:srgbClr val="FFFFFF"/>
                </a:solidFill>
                <a:latin typeface="Arial MT"/>
                <a:cs typeface="Arial MT"/>
              </a:rPr>
              <a:t>is</a:t>
            </a:r>
            <a:r>
              <a:rPr sz="2800" spc="405" dirty="0">
                <a:solidFill>
                  <a:srgbClr val="FFFFFF"/>
                </a:solidFill>
                <a:latin typeface="Arial MT"/>
                <a:cs typeface="Arial MT"/>
              </a:rPr>
              <a:t> </a:t>
            </a:r>
            <a:r>
              <a:rPr sz="2800" spc="114" dirty="0">
                <a:solidFill>
                  <a:srgbClr val="FFFFFF"/>
                </a:solidFill>
                <a:latin typeface="Arial MT"/>
                <a:cs typeface="Arial MT"/>
              </a:rPr>
              <a:t>the</a:t>
            </a:r>
            <a:r>
              <a:rPr sz="2800" spc="400" dirty="0">
                <a:solidFill>
                  <a:srgbClr val="FFFFFF"/>
                </a:solidFill>
                <a:latin typeface="Arial MT"/>
                <a:cs typeface="Arial MT"/>
              </a:rPr>
              <a:t> </a:t>
            </a:r>
            <a:r>
              <a:rPr sz="2800" spc="160" dirty="0">
                <a:solidFill>
                  <a:srgbClr val="FFFFFF"/>
                </a:solidFill>
                <a:latin typeface="Arial MT"/>
                <a:cs typeface="Arial MT"/>
              </a:rPr>
              <a:t>foundation</a:t>
            </a:r>
            <a:r>
              <a:rPr sz="2800" spc="400" dirty="0">
                <a:solidFill>
                  <a:srgbClr val="FFFFFF"/>
                </a:solidFill>
                <a:latin typeface="Arial MT"/>
                <a:cs typeface="Arial MT"/>
              </a:rPr>
              <a:t> </a:t>
            </a:r>
            <a:r>
              <a:rPr sz="2800" spc="85" dirty="0">
                <a:solidFill>
                  <a:srgbClr val="FFFFFF"/>
                </a:solidFill>
                <a:latin typeface="Arial MT"/>
                <a:cs typeface="Arial MT"/>
              </a:rPr>
              <a:t>of</a:t>
            </a:r>
            <a:r>
              <a:rPr sz="2800" spc="400" dirty="0">
                <a:solidFill>
                  <a:srgbClr val="FFFFFF"/>
                </a:solidFill>
                <a:latin typeface="Arial MT"/>
                <a:cs typeface="Arial MT"/>
              </a:rPr>
              <a:t> </a:t>
            </a:r>
            <a:r>
              <a:rPr sz="2800" spc="155" dirty="0">
                <a:solidFill>
                  <a:srgbClr val="FFFFFF"/>
                </a:solidFill>
                <a:latin typeface="Arial MT"/>
                <a:cs typeface="Arial MT"/>
              </a:rPr>
              <a:t>freedom,</a:t>
            </a:r>
            <a:r>
              <a:rPr sz="2800" spc="405" dirty="0">
                <a:solidFill>
                  <a:srgbClr val="FFFFFF"/>
                </a:solidFill>
                <a:latin typeface="Arial MT"/>
                <a:cs typeface="Arial MT"/>
              </a:rPr>
              <a:t> </a:t>
            </a:r>
            <a:r>
              <a:rPr sz="2800" spc="160" dirty="0">
                <a:solidFill>
                  <a:srgbClr val="FFFFFF"/>
                </a:solidFill>
                <a:latin typeface="Arial MT"/>
                <a:cs typeface="Arial MT"/>
              </a:rPr>
              <a:t>justice</a:t>
            </a:r>
            <a:r>
              <a:rPr sz="2800" spc="400" dirty="0">
                <a:solidFill>
                  <a:srgbClr val="FFFFFF"/>
                </a:solidFill>
                <a:latin typeface="Arial MT"/>
                <a:cs typeface="Arial MT"/>
              </a:rPr>
              <a:t> </a:t>
            </a:r>
            <a:r>
              <a:rPr sz="2800" spc="85" dirty="0">
                <a:solidFill>
                  <a:srgbClr val="FFFFFF"/>
                </a:solidFill>
                <a:latin typeface="Arial MT"/>
                <a:cs typeface="Arial MT"/>
              </a:rPr>
              <a:t>and </a:t>
            </a:r>
            <a:r>
              <a:rPr sz="2800" spc="140" dirty="0">
                <a:solidFill>
                  <a:srgbClr val="FFFFFF"/>
                </a:solidFill>
                <a:latin typeface="Arial MT"/>
                <a:cs typeface="Arial MT"/>
              </a:rPr>
              <a:t>peace</a:t>
            </a:r>
            <a:r>
              <a:rPr sz="2800" spc="400" dirty="0">
                <a:solidFill>
                  <a:srgbClr val="FFFFFF"/>
                </a:solidFill>
                <a:latin typeface="Arial MT"/>
                <a:cs typeface="Arial MT"/>
              </a:rPr>
              <a:t> </a:t>
            </a:r>
            <a:r>
              <a:rPr sz="2800" spc="85" dirty="0">
                <a:solidFill>
                  <a:srgbClr val="FFFFFF"/>
                </a:solidFill>
                <a:latin typeface="Arial MT"/>
                <a:cs typeface="Arial MT"/>
              </a:rPr>
              <a:t>in</a:t>
            </a:r>
            <a:r>
              <a:rPr sz="2800" spc="395" dirty="0">
                <a:solidFill>
                  <a:srgbClr val="FFFFFF"/>
                </a:solidFill>
                <a:latin typeface="Arial MT"/>
                <a:cs typeface="Arial MT"/>
              </a:rPr>
              <a:t> </a:t>
            </a:r>
            <a:r>
              <a:rPr sz="2800" spc="114" dirty="0">
                <a:solidFill>
                  <a:srgbClr val="FFFFFF"/>
                </a:solidFill>
                <a:latin typeface="Arial MT"/>
                <a:cs typeface="Arial MT"/>
              </a:rPr>
              <a:t>the</a:t>
            </a:r>
            <a:r>
              <a:rPr sz="2800" spc="400" dirty="0">
                <a:solidFill>
                  <a:srgbClr val="FFFFFF"/>
                </a:solidFill>
                <a:latin typeface="Arial MT"/>
                <a:cs typeface="Arial MT"/>
              </a:rPr>
              <a:t> </a:t>
            </a:r>
            <a:r>
              <a:rPr sz="2800" spc="145" dirty="0">
                <a:solidFill>
                  <a:srgbClr val="FFFFFF"/>
                </a:solidFill>
                <a:latin typeface="Arial MT"/>
                <a:cs typeface="Arial MT"/>
              </a:rPr>
              <a:t>world"</a:t>
            </a:r>
            <a:r>
              <a:rPr sz="2800" spc="400" dirty="0">
                <a:solidFill>
                  <a:srgbClr val="FFFFFF"/>
                </a:solidFill>
                <a:latin typeface="Arial MT"/>
                <a:cs typeface="Arial MT"/>
              </a:rPr>
              <a:t> </a:t>
            </a:r>
            <a:r>
              <a:rPr sz="2800" spc="110" dirty="0">
                <a:solidFill>
                  <a:srgbClr val="FFFFFF"/>
                </a:solidFill>
                <a:latin typeface="Arial MT"/>
                <a:cs typeface="Arial MT"/>
              </a:rPr>
              <a:t>and</a:t>
            </a:r>
            <a:r>
              <a:rPr sz="2800" spc="400" dirty="0">
                <a:solidFill>
                  <a:srgbClr val="FFFFFF"/>
                </a:solidFill>
                <a:latin typeface="Arial MT"/>
                <a:cs typeface="Arial MT"/>
              </a:rPr>
              <a:t> </a:t>
            </a:r>
            <a:r>
              <a:rPr sz="2800" spc="160" dirty="0">
                <a:solidFill>
                  <a:srgbClr val="FFFFFF"/>
                </a:solidFill>
                <a:latin typeface="Arial MT"/>
                <a:cs typeface="Arial MT"/>
              </a:rPr>
              <a:t>declares</a:t>
            </a:r>
            <a:r>
              <a:rPr sz="2800" spc="400" dirty="0">
                <a:solidFill>
                  <a:srgbClr val="FFFFFF"/>
                </a:solidFill>
                <a:latin typeface="Arial MT"/>
                <a:cs typeface="Arial MT"/>
              </a:rPr>
              <a:t> </a:t>
            </a:r>
            <a:r>
              <a:rPr sz="2800" spc="135" dirty="0">
                <a:solidFill>
                  <a:srgbClr val="FFFFFF"/>
                </a:solidFill>
                <a:latin typeface="Arial MT"/>
                <a:cs typeface="Arial MT"/>
              </a:rPr>
              <a:t>that</a:t>
            </a:r>
            <a:r>
              <a:rPr sz="2800" spc="400" dirty="0">
                <a:solidFill>
                  <a:srgbClr val="FFFFFF"/>
                </a:solidFill>
                <a:latin typeface="Arial MT"/>
                <a:cs typeface="Arial MT"/>
              </a:rPr>
              <a:t> </a:t>
            </a:r>
            <a:r>
              <a:rPr sz="2800" spc="135" dirty="0">
                <a:solidFill>
                  <a:srgbClr val="FFFFFF"/>
                </a:solidFill>
                <a:latin typeface="Arial MT"/>
                <a:cs typeface="Arial MT"/>
              </a:rPr>
              <a:t>human</a:t>
            </a:r>
            <a:r>
              <a:rPr sz="2800" spc="400" dirty="0">
                <a:solidFill>
                  <a:srgbClr val="FFFFFF"/>
                </a:solidFill>
                <a:latin typeface="Arial MT"/>
                <a:cs typeface="Arial MT"/>
              </a:rPr>
              <a:t> </a:t>
            </a:r>
            <a:r>
              <a:rPr sz="2800" spc="150" dirty="0">
                <a:solidFill>
                  <a:srgbClr val="FFFFFF"/>
                </a:solidFill>
                <a:latin typeface="Arial MT"/>
                <a:cs typeface="Arial MT"/>
              </a:rPr>
              <a:t>rights</a:t>
            </a:r>
            <a:r>
              <a:rPr sz="2800" spc="400" dirty="0">
                <a:solidFill>
                  <a:srgbClr val="FFFFFF"/>
                </a:solidFill>
                <a:latin typeface="Arial MT"/>
                <a:cs typeface="Arial MT"/>
              </a:rPr>
              <a:t> </a:t>
            </a:r>
            <a:r>
              <a:rPr sz="2800" spc="114" dirty="0">
                <a:solidFill>
                  <a:srgbClr val="FFFFFF"/>
                </a:solidFill>
                <a:latin typeface="Arial MT"/>
                <a:cs typeface="Arial MT"/>
              </a:rPr>
              <a:t>are</a:t>
            </a:r>
            <a:r>
              <a:rPr sz="2800" spc="400" dirty="0">
                <a:solidFill>
                  <a:srgbClr val="FFFFFF"/>
                </a:solidFill>
                <a:latin typeface="Arial MT"/>
                <a:cs typeface="Arial MT"/>
              </a:rPr>
              <a:t> </a:t>
            </a:r>
            <a:r>
              <a:rPr sz="2800" spc="160" dirty="0">
                <a:solidFill>
                  <a:srgbClr val="FFFFFF"/>
                </a:solidFill>
                <a:latin typeface="Arial MT"/>
                <a:cs typeface="Arial MT"/>
              </a:rPr>
              <a:t>universal</a:t>
            </a:r>
            <a:r>
              <a:rPr sz="2800" spc="400" dirty="0">
                <a:solidFill>
                  <a:srgbClr val="FFFFFF"/>
                </a:solidFill>
                <a:latin typeface="Arial MT"/>
                <a:cs typeface="Arial MT"/>
              </a:rPr>
              <a:t> </a:t>
            </a:r>
            <a:r>
              <a:rPr sz="2800" spc="110" dirty="0">
                <a:solidFill>
                  <a:srgbClr val="FFFFFF"/>
                </a:solidFill>
                <a:latin typeface="Arial MT"/>
                <a:cs typeface="Arial MT"/>
              </a:rPr>
              <a:t>and</a:t>
            </a:r>
            <a:r>
              <a:rPr sz="2800" spc="400" dirty="0">
                <a:solidFill>
                  <a:srgbClr val="FFFFFF"/>
                </a:solidFill>
                <a:latin typeface="Arial MT"/>
                <a:cs typeface="Arial MT"/>
              </a:rPr>
              <a:t> </a:t>
            </a:r>
            <a:r>
              <a:rPr sz="2800" spc="85" dirty="0">
                <a:solidFill>
                  <a:srgbClr val="FFFFFF"/>
                </a:solidFill>
                <a:latin typeface="Arial MT"/>
                <a:cs typeface="Arial MT"/>
              </a:rPr>
              <a:t>to</a:t>
            </a:r>
            <a:r>
              <a:rPr sz="2800" spc="400" dirty="0">
                <a:solidFill>
                  <a:srgbClr val="FFFFFF"/>
                </a:solidFill>
                <a:latin typeface="Arial MT"/>
                <a:cs typeface="Arial MT"/>
              </a:rPr>
              <a:t> </a:t>
            </a:r>
            <a:r>
              <a:rPr sz="2800" spc="80" dirty="0">
                <a:solidFill>
                  <a:srgbClr val="FFFFFF"/>
                </a:solidFill>
                <a:latin typeface="Arial MT"/>
                <a:cs typeface="Arial MT"/>
              </a:rPr>
              <a:t>be</a:t>
            </a:r>
            <a:r>
              <a:rPr sz="2800" spc="400" dirty="0">
                <a:solidFill>
                  <a:srgbClr val="FFFFFF"/>
                </a:solidFill>
                <a:latin typeface="Arial MT"/>
                <a:cs typeface="Arial MT"/>
              </a:rPr>
              <a:t> </a:t>
            </a:r>
            <a:r>
              <a:rPr sz="2800" spc="145" dirty="0">
                <a:solidFill>
                  <a:srgbClr val="FFFFFF"/>
                </a:solidFill>
                <a:latin typeface="Arial MT"/>
                <a:cs typeface="Arial MT"/>
              </a:rPr>
              <a:t>enjoyed </a:t>
            </a:r>
            <a:r>
              <a:rPr sz="2800" spc="85" dirty="0">
                <a:solidFill>
                  <a:srgbClr val="FFFFFF"/>
                </a:solidFill>
                <a:latin typeface="Arial MT"/>
                <a:cs typeface="Arial MT"/>
              </a:rPr>
              <a:t>by</a:t>
            </a:r>
            <a:r>
              <a:rPr sz="2800" spc="395" dirty="0">
                <a:solidFill>
                  <a:srgbClr val="FFFFFF"/>
                </a:solidFill>
                <a:latin typeface="Arial MT"/>
                <a:cs typeface="Arial MT"/>
              </a:rPr>
              <a:t> </a:t>
            </a:r>
            <a:r>
              <a:rPr sz="2800" spc="165" dirty="0">
                <a:solidFill>
                  <a:srgbClr val="FFFFFF"/>
                </a:solidFill>
                <a:latin typeface="Arial MT"/>
                <a:cs typeface="Arial MT"/>
              </a:rPr>
              <a:t>everybody,</a:t>
            </a:r>
            <a:r>
              <a:rPr sz="2800" spc="395" dirty="0">
                <a:solidFill>
                  <a:srgbClr val="FFFFFF"/>
                </a:solidFill>
                <a:latin typeface="Arial MT"/>
                <a:cs typeface="Arial MT"/>
              </a:rPr>
              <a:t> </a:t>
            </a:r>
            <a:r>
              <a:rPr sz="2800" spc="80" dirty="0">
                <a:solidFill>
                  <a:srgbClr val="FFFFFF"/>
                </a:solidFill>
                <a:latin typeface="Arial MT"/>
                <a:cs typeface="Arial MT"/>
              </a:rPr>
              <a:t>no</a:t>
            </a:r>
            <a:r>
              <a:rPr sz="2800" spc="395" dirty="0">
                <a:solidFill>
                  <a:srgbClr val="FFFFFF"/>
                </a:solidFill>
                <a:latin typeface="Arial MT"/>
                <a:cs typeface="Arial MT"/>
              </a:rPr>
              <a:t> </a:t>
            </a:r>
            <a:r>
              <a:rPr sz="2800" spc="150" dirty="0">
                <a:solidFill>
                  <a:srgbClr val="FFFFFF"/>
                </a:solidFill>
                <a:latin typeface="Arial MT"/>
                <a:cs typeface="Arial MT"/>
              </a:rPr>
              <a:t>matter</a:t>
            </a:r>
            <a:r>
              <a:rPr sz="2800" spc="395" dirty="0">
                <a:solidFill>
                  <a:srgbClr val="FFFFFF"/>
                </a:solidFill>
                <a:latin typeface="Arial MT"/>
                <a:cs typeface="Arial MT"/>
              </a:rPr>
              <a:t> </a:t>
            </a:r>
            <a:r>
              <a:rPr sz="2800" spc="110" dirty="0">
                <a:solidFill>
                  <a:srgbClr val="FFFFFF"/>
                </a:solidFill>
                <a:latin typeface="Arial MT"/>
                <a:cs typeface="Arial MT"/>
              </a:rPr>
              <a:t>who</a:t>
            </a:r>
            <a:r>
              <a:rPr sz="2800" spc="395" dirty="0">
                <a:solidFill>
                  <a:srgbClr val="FFFFFF"/>
                </a:solidFill>
                <a:latin typeface="Arial MT"/>
                <a:cs typeface="Arial MT"/>
              </a:rPr>
              <a:t> </a:t>
            </a:r>
            <a:r>
              <a:rPr sz="2800" spc="135" dirty="0">
                <a:solidFill>
                  <a:srgbClr val="FFFFFF"/>
                </a:solidFill>
                <a:latin typeface="Arial MT"/>
                <a:cs typeface="Arial MT"/>
              </a:rPr>
              <a:t>they</a:t>
            </a:r>
            <a:r>
              <a:rPr sz="2800" spc="395" dirty="0">
                <a:solidFill>
                  <a:srgbClr val="FFFFFF"/>
                </a:solidFill>
                <a:latin typeface="Arial MT"/>
                <a:cs typeface="Arial MT"/>
              </a:rPr>
              <a:t> </a:t>
            </a:r>
            <a:r>
              <a:rPr sz="2800" spc="114" dirty="0">
                <a:solidFill>
                  <a:srgbClr val="FFFFFF"/>
                </a:solidFill>
                <a:latin typeface="Arial MT"/>
                <a:cs typeface="Arial MT"/>
              </a:rPr>
              <a:t>are</a:t>
            </a:r>
            <a:r>
              <a:rPr sz="2800" spc="395" dirty="0">
                <a:solidFill>
                  <a:srgbClr val="FFFFFF"/>
                </a:solidFill>
                <a:latin typeface="Arial MT"/>
                <a:cs typeface="Arial MT"/>
              </a:rPr>
              <a:t> </a:t>
            </a:r>
            <a:r>
              <a:rPr sz="2800" spc="85" dirty="0">
                <a:solidFill>
                  <a:srgbClr val="FFFFFF"/>
                </a:solidFill>
                <a:latin typeface="Arial MT"/>
                <a:cs typeface="Arial MT"/>
              </a:rPr>
              <a:t>or</a:t>
            </a:r>
            <a:r>
              <a:rPr sz="2800" spc="395" dirty="0">
                <a:solidFill>
                  <a:srgbClr val="FFFFFF"/>
                </a:solidFill>
                <a:latin typeface="Arial MT"/>
                <a:cs typeface="Arial MT"/>
              </a:rPr>
              <a:t> </a:t>
            </a:r>
            <a:r>
              <a:rPr sz="2800" spc="140" dirty="0">
                <a:solidFill>
                  <a:srgbClr val="FFFFFF"/>
                </a:solidFill>
                <a:latin typeface="Arial MT"/>
                <a:cs typeface="Arial MT"/>
              </a:rPr>
              <a:t>where</a:t>
            </a:r>
            <a:r>
              <a:rPr sz="2800" spc="395" dirty="0">
                <a:solidFill>
                  <a:srgbClr val="FFFFFF"/>
                </a:solidFill>
                <a:latin typeface="Arial MT"/>
                <a:cs typeface="Arial MT"/>
              </a:rPr>
              <a:t> </a:t>
            </a:r>
            <a:r>
              <a:rPr sz="2800" spc="135" dirty="0">
                <a:solidFill>
                  <a:srgbClr val="FFFFFF"/>
                </a:solidFill>
                <a:latin typeface="Arial MT"/>
                <a:cs typeface="Arial MT"/>
              </a:rPr>
              <a:t>they</a:t>
            </a:r>
            <a:r>
              <a:rPr sz="2800" spc="395" dirty="0">
                <a:solidFill>
                  <a:srgbClr val="FFFFFF"/>
                </a:solidFill>
                <a:latin typeface="Arial MT"/>
                <a:cs typeface="Arial MT"/>
              </a:rPr>
              <a:t> </a:t>
            </a:r>
            <a:r>
              <a:rPr sz="2800" spc="150" dirty="0">
                <a:solidFill>
                  <a:srgbClr val="FFFFFF"/>
                </a:solidFill>
                <a:latin typeface="Arial MT"/>
                <a:cs typeface="Arial MT"/>
              </a:rPr>
              <a:t>live.</a:t>
            </a:r>
            <a:r>
              <a:rPr sz="2800" spc="395" dirty="0">
                <a:solidFill>
                  <a:srgbClr val="FFFFFF"/>
                </a:solidFill>
                <a:latin typeface="Arial MT"/>
                <a:cs typeface="Arial MT"/>
              </a:rPr>
              <a:t> </a:t>
            </a:r>
            <a:r>
              <a:rPr sz="2800" spc="110" dirty="0">
                <a:solidFill>
                  <a:srgbClr val="FFFFFF"/>
                </a:solidFill>
                <a:latin typeface="Arial MT"/>
                <a:cs typeface="Arial MT"/>
              </a:rPr>
              <a:t>The</a:t>
            </a:r>
            <a:r>
              <a:rPr sz="2800" spc="395" dirty="0">
                <a:solidFill>
                  <a:srgbClr val="FFFFFF"/>
                </a:solidFill>
                <a:latin typeface="Arial MT"/>
                <a:cs typeface="Arial MT"/>
              </a:rPr>
              <a:t> </a:t>
            </a:r>
            <a:r>
              <a:rPr sz="2800" spc="160" dirty="0">
                <a:solidFill>
                  <a:srgbClr val="FFFFFF"/>
                </a:solidFill>
                <a:latin typeface="Arial MT"/>
                <a:cs typeface="Arial MT"/>
              </a:rPr>
              <a:t>Universal</a:t>
            </a:r>
            <a:r>
              <a:rPr sz="2800" spc="395" dirty="0">
                <a:solidFill>
                  <a:srgbClr val="FFFFFF"/>
                </a:solidFill>
                <a:latin typeface="Arial MT"/>
                <a:cs typeface="Arial MT"/>
              </a:rPr>
              <a:t> </a:t>
            </a:r>
            <a:r>
              <a:rPr sz="2800" spc="155" dirty="0">
                <a:solidFill>
                  <a:srgbClr val="FFFFFF"/>
                </a:solidFill>
                <a:latin typeface="Arial MT"/>
                <a:cs typeface="Arial MT"/>
              </a:rPr>
              <a:t>Declaration</a:t>
            </a:r>
            <a:endParaRPr sz="2800">
              <a:latin typeface="Arial MT"/>
              <a:cs typeface="Arial MT"/>
            </a:endParaRPr>
          </a:p>
          <a:p>
            <a:pPr marL="12700" marR="5080" algn="just">
              <a:lnSpc>
                <a:spcPct val="127200"/>
              </a:lnSpc>
            </a:pPr>
            <a:r>
              <a:rPr sz="2800" spc="160" dirty="0">
                <a:solidFill>
                  <a:srgbClr val="FFFFFF"/>
                </a:solidFill>
                <a:latin typeface="Arial MT"/>
                <a:cs typeface="Arial MT"/>
              </a:rPr>
              <a:t>includes</a:t>
            </a:r>
            <a:r>
              <a:rPr sz="2800" spc="395" dirty="0">
                <a:solidFill>
                  <a:srgbClr val="FFFFFF"/>
                </a:solidFill>
                <a:latin typeface="Arial MT"/>
                <a:cs typeface="Arial MT"/>
              </a:rPr>
              <a:t> </a:t>
            </a:r>
            <a:r>
              <a:rPr sz="2800" spc="150" dirty="0">
                <a:solidFill>
                  <a:srgbClr val="FFFFFF"/>
                </a:solidFill>
                <a:latin typeface="Arial MT"/>
                <a:cs typeface="Arial MT"/>
              </a:rPr>
              <a:t>civil</a:t>
            </a:r>
            <a:r>
              <a:rPr sz="2800" spc="395" dirty="0">
                <a:solidFill>
                  <a:srgbClr val="FFFFFF"/>
                </a:solidFill>
                <a:latin typeface="Arial MT"/>
                <a:cs typeface="Arial MT"/>
              </a:rPr>
              <a:t> </a:t>
            </a:r>
            <a:r>
              <a:rPr sz="2800" spc="110" dirty="0">
                <a:solidFill>
                  <a:srgbClr val="FFFFFF"/>
                </a:solidFill>
                <a:latin typeface="Arial MT"/>
                <a:cs typeface="Arial MT"/>
              </a:rPr>
              <a:t>and</a:t>
            </a:r>
            <a:r>
              <a:rPr sz="2800" spc="395" dirty="0">
                <a:solidFill>
                  <a:srgbClr val="FFFFFF"/>
                </a:solidFill>
                <a:latin typeface="Arial MT"/>
                <a:cs typeface="Arial MT"/>
              </a:rPr>
              <a:t> </a:t>
            </a:r>
            <a:r>
              <a:rPr sz="2800" spc="165" dirty="0">
                <a:solidFill>
                  <a:srgbClr val="FFFFFF"/>
                </a:solidFill>
                <a:latin typeface="Arial MT"/>
                <a:cs typeface="Arial MT"/>
              </a:rPr>
              <a:t>political</a:t>
            </a:r>
            <a:r>
              <a:rPr sz="2800" spc="395" dirty="0">
                <a:solidFill>
                  <a:srgbClr val="FFFFFF"/>
                </a:solidFill>
                <a:latin typeface="Arial MT"/>
                <a:cs typeface="Arial MT"/>
              </a:rPr>
              <a:t> </a:t>
            </a:r>
            <a:r>
              <a:rPr sz="2800" spc="160" dirty="0">
                <a:solidFill>
                  <a:srgbClr val="FFFFFF"/>
                </a:solidFill>
                <a:latin typeface="Arial MT"/>
                <a:cs typeface="Arial MT"/>
              </a:rPr>
              <a:t>rights,</a:t>
            </a:r>
            <a:r>
              <a:rPr sz="2800" spc="395" dirty="0">
                <a:solidFill>
                  <a:srgbClr val="FFFFFF"/>
                </a:solidFill>
                <a:latin typeface="Arial MT"/>
                <a:cs typeface="Arial MT"/>
              </a:rPr>
              <a:t> </a:t>
            </a:r>
            <a:r>
              <a:rPr sz="2800" spc="135" dirty="0">
                <a:solidFill>
                  <a:srgbClr val="FFFFFF"/>
                </a:solidFill>
                <a:latin typeface="Arial MT"/>
                <a:cs typeface="Arial MT"/>
              </a:rPr>
              <a:t>like</a:t>
            </a:r>
            <a:r>
              <a:rPr sz="2800" spc="400" dirty="0">
                <a:solidFill>
                  <a:srgbClr val="FFFFFF"/>
                </a:solidFill>
                <a:latin typeface="Arial MT"/>
                <a:cs typeface="Arial MT"/>
              </a:rPr>
              <a:t> </a:t>
            </a:r>
            <a:r>
              <a:rPr sz="2800" spc="114" dirty="0">
                <a:solidFill>
                  <a:srgbClr val="FFFFFF"/>
                </a:solidFill>
                <a:latin typeface="Arial MT"/>
                <a:cs typeface="Arial MT"/>
              </a:rPr>
              <a:t>the</a:t>
            </a:r>
            <a:r>
              <a:rPr sz="2800" spc="395" dirty="0">
                <a:solidFill>
                  <a:srgbClr val="FFFFFF"/>
                </a:solidFill>
                <a:latin typeface="Arial MT"/>
                <a:cs typeface="Arial MT"/>
              </a:rPr>
              <a:t> </a:t>
            </a:r>
            <a:r>
              <a:rPr sz="2800" spc="145" dirty="0">
                <a:solidFill>
                  <a:srgbClr val="FFFFFF"/>
                </a:solidFill>
                <a:latin typeface="Arial MT"/>
                <a:cs typeface="Arial MT"/>
              </a:rPr>
              <a:t>right</a:t>
            </a:r>
            <a:r>
              <a:rPr sz="2800" spc="395" dirty="0">
                <a:solidFill>
                  <a:srgbClr val="FFFFFF"/>
                </a:solidFill>
                <a:latin typeface="Arial MT"/>
                <a:cs typeface="Arial MT"/>
              </a:rPr>
              <a:t> </a:t>
            </a:r>
            <a:r>
              <a:rPr sz="2800" spc="85" dirty="0">
                <a:solidFill>
                  <a:srgbClr val="FFFFFF"/>
                </a:solidFill>
                <a:latin typeface="Arial MT"/>
                <a:cs typeface="Arial MT"/>
              </a:rPr>
              <a:t>to</a:t>
            </a:r>
            <a:r>
              <a:rPr sz="2800" spc="395" dirty="0">
                <a:solidFill>
                  <a:srgbClr val="FFFFFF"/>
                </a:solidFill>
                <a:latin typeface="Arial MT"/>
                <a:cs typeface="Arial MT"/>
              </a:rPr>
              <a:t> </a:t>
            </a:r>
            <a:r>
              <a:rPr sz="2800" spc="150" dirty="0">
                <a:solidFill>
                  <a:srgbClr val="FFFFFF"/>
                </a:solidFill>
                <a:latin typeface="Arial MT"/>
                <a:cs typeface="Arial MT"/>
              </a:rPr>
              <a:t>life,</a:t>
            </a:r>
            <a:r>
              <a:rPr sz="2800" spc="395" dirty="0">
                <a:solidFill>
                  <a:srgbClr val="FFFFFF"/>
                </a:solidFill>
                <a:latin typeface="Arial MT"/>
                <a:cs typeface="Arial MT"/>
              </a:rPr>
              <a:t> </a:t>
            </a:r>
            <a:r>
              <a:rPr sz="2800" spc="160" dirty="0">
                <a:solidFill>
                  <a:srgbClr val="FFFFFF"/>
                </a:solidFill>
                <a:latin typeface="Arial MT"/>
                <a:cs typeface="Arial MT"/>
              </a:rPr>
              <a:t>liberty,</a:t>
            </a:r>
            <a:r>
              <a:rPr sz="2800" spc="395" dirty="0">
                <a:solidFill>
                  <a:srgbClr val="FFFFFF"/>
                </a:solidFill>
                <a:latin typeface="Arial MT"/>
                <a:cs typeface="Arial MT"/>
              </a:rPr>
              <a:t> </a:t>
            </a:r>
            <a:r>
              <a:rPr sz="2800" spc="135" dirty="0">
                <a:solidFill>
                  <a:srgbClr val="FFFFFF"/>
                </a:solidFill>
                <a:latin typeface="Arial MT"/>
                <a:cs typeface="Arial MT"/>
              </a:rPr>
              <a:t>free</a:t>
            </a:r>
            <a:r>
              <a:rPr sz="2800" spc="400" dirty="0">
                <a:solidFill>
                  <a:srgbClr val="FFFFFF"/>
                </a:solidFill>
                <a:latin typeface="Arial MT"/>
                <a:cs typeface="Arial MT"/>
              </a:rPr>
              <a:t> </a:t>
            </a:r>
            <a:r>
              <a:rPr sz="2800" spc="150" dirty="0">
                <a:solidFill>
                  <a:srgbClr val="FFFFFF"/>
                </a:solidFill>
                <a:latin typeface="Arial MT"/>
                <a:cs typeface="Arial MT"/>
              </a:rPr>
              <a:t>speech</a:t>
            </a:r>
            <a:r>
              <a:rPr sz="2800" spc="395" dirty="0">
                <a:solidFill>
                  <a:srgbClr val="FFFFFF"/>
                </a:solidFill>
                <a:latin typeface="Arial MT"/>
                <a:cs typeface="Arial MT"/>
              </a:rPr>
              <a:t> </a:t>
            </a:r>
            <a:r>
              <a:rPr sz="2800" spc="110" dirty="0">
                <a:solidFill>
                  <a:srgbClr val="FFFFFF"/>
                </a:solidFill>
                <a:latin typeface="Arial MT"/>
                <a:cs typeface="Arial MT"/>
              </a:rPr>
              <a:t>and</a:t>
            </a:r>
            <a:r>
              <a:rPr sz="2800" spc="395" dirty="0">
                <a:solidFill>
                  <a:srgbClr val="FFFFFF"/>
                </a:solidFill>
                <a:latin typeface="Arial MT"/>
                <a:cs typeface="Arial MT"/>
              </a:rPr>
              <a:t> </a:t>
            </a:r>
            <a:r>
              <a:rPr sz="2800" spc="150" dirty="0">
                <a:solidFill>
                  <a:srgbClr val="FFFFFF"/>
                </a:solidFill>
                <a:latin typeface="Arial MT"/>
                <a:cs typeface="Arial MT"/>
              </a:rPr>
              <a:t>privacy. </a:t>
            </a:r>
            <a:r>
              <a:rPr sz="2800" spc="95" dirty="0">
                <a:solidFill>
                  <a:srgbClr val="FFFFFF"/>
                </a:solidFill>
                <a:latin typeface="Arial MT"/>
                <a:cs typeface="Arial MT"/>
              </a:rPr>
              <a:t>It</a:t>
            </a:r>
            <a:r>
              <a:rPr sz="2800" spc="395" dirty="0">
                <a:solidFill>
                  <a:srgbClr val="FFFFFF"/>
                </a:solidFill>
                <a:latin typeface="Arial MT"/>
                <a:cs typeface="Arial MT"/>
              </a:rPr>
              <a:t> </a:t>
            </a:r>
            <a:r>
              <a:rPr sz="2800" spc="135" dirty="0">
                <a:solidFill>
                  <a:srgbClr val="FFFFFF"/>
                </a:solidFill>
                <a:latin typeface="Arial MT"/>
                <a:cs typeface="Arial MT"/>
              </a:rPr>
              <a:t>also</a:t>
            </a:r>
            <a:r>
              <a:rPr sz="2800" spc="395" dirty="0">
                <a:solidFill>
                  <a:srgbClr val="FFFFFF"/>
                </a:solidFill>
                <a:latin typeface="Arial MT"/>
                <a:cs typeface="Arial MT"/>
              </a:rPr>
              <a:t> </a:t>
            </a:r>
            <a:r>
              <a:rPr sz="2800" spc="160" dirty="0">
                <a:solidFill>
                  <a:srgbClr val="FFFFFF"/>
                </a:solidFill>
                <a:latin typeface="Arial MT"/>
                <a:cs typeface="Arial MT"/>
              </a:rPr>
              <a:t>includes</a:t>
            </a:r>
            <a:r>
              <a:rPr sz="2800" spc="395" dirty="0">
                <a:solidFill>
                  <a:srgbClr val="FFFFFF"/>
                </a:solidFill>
                <a:latin typeface="Arial MT"/>
                <a:cs typeface="Arial MT"/>
              </a:rPr>
              <a:t> </a:t>
            </a:r>
            <a:r>
              <a:rPr sz="2800" spc="160" dirty="0">
                <a:solidFill>
                  <a:srgbClr val="FFFFFF"/>
                </a:solidFill>
                <a:latin typeface="Arial MT"/>
                <a:cs typeface="Arial MT"/>
              </a:rPr>
              <a:t>economic,</a:t>
            </a:r>
            <a:r>
              <a:rPr sz="2800" spc="395" dirty="0">
                <a:solidFill>
                  <a:srgbClr val="FFFFFF"/>
                </a:solidFill>
                <a:latin typeface="Arial MT"/>
                <a:cs typeface="Arial MT"/>
              </a:rPr>
              <a:t> </a:t>
            </a:r>
            <a:r>
              <a:rPr sz="2800" spc="155" dirty="0">
                <a:solidFill>
                  <a:srgbClr val="FFFFFF"/>
                </a:solidFill>
                <a:latin typeface="Arial MT"/>
                <a:cs typeface="Arial MT"/>
              </a:rPr>
              <a:t>social</a:t>
            </a:r>
            <a:r>
              <a:rPr sz="2800" spc="395" dirty="0">
                <a:solidFill>
                  <a:srgbClr val="FFFFFF"/>
                </a:solidFill>
                <a:latin typeface="Arial MT"/>
                <a:cs typeface="Arial MT"/>
              </a:rPr>
              <a:t> </a:t>
            </a:r>
            <a:r>
              <a:rPr sz="2800" spc="110" dirty="0">
                <a:solidFill>
                  <a:srgbClr val="FFFFFF"/>
                </a:solidFill>
                <a:latin typeface="Arial MT"/>
                <a:cs typeface="Arial MT"/>
              </a:rPr>
              <a:t>and</a:t>
            </a:r>
            <a:r>
              <a:rPr sz="2800" spc="395" dirty="0">
                <a:solidFill>
                  <a:srgbClr val="FFFFFF"/>
                </a:solidFill>
                <a:latin typeface="Arial MT"/>
                <a:cs typeface="Arial MT"/>
              </a:rPr>
              <a:t> </a:t>
            </a:r>
            <a:r>
              <a:rPr sz="2800" spc="160" dirty="0">
                <a:solidFill>
                  <a:srgbClr val="FFFFFF"/>
                </a:solidFill>
                <a:latin typeface="Arial MT"/>
                <a:cs typeface="Arial MT"/>
              </a:rPr>
              <a:t>cultural</a:t>
            </a:r>
            <a:r>
              <a:rPr sz="2800" spc="395" dirty="0">
                <a:solidFill>
                  <a:srgbClr val="FFFFFF"/>
                </a:solidFill>
                <a:latin typeface="Arial MT"/>
                <a:cs typeface="Arial MT"/>
              </a:rPr>
              <a:t> </a:t>
            </a:r>
            <a:r>
              <a:rPr sz="2800" spc="160" dirty="0">
                <a:solidFill>
                  <a:srgbClr val="FFFFFF"/>
                </a:solidFill>
                <a:latin typeface="Arial MT"/>
                <a:cs typeface="Arial MT"/>
              </a:rPr>
              <a:t>rights,</a:t>
            </a:r>
            <a:r>
              <a:rPr sz="2800" spc="395" dirty="0">
                <a:solidFill>
                  <a:srgbClr val="FFFFFF"/>
                </a:solidFill>
                <a:latin typeface="Arial MT"/>
                <a:cs typeface="Arial MT"/>
              </a:rPr>
              <a:t> </a:t>
            </a:r>
            <a:r>
              <a:rPr sz="2800" spc="135" dirty="0">
                <a:solidFill>
                  <a:srgbClr val="FFFFFF"/>
                </a:solidFill>
                <a:latin typeface="Arial MT"/>
                <a:cs typeface="Arial MT"/>
              </a:rPr>
              <a:t>like</a:t>
            </a:r>
            <a:r>
              <a:rPr sz="2800" spc="395" dirty="0">
                <a:solidFill>
                  <a:srgbClr val="FFFFFF"/>
                </a:solidFill>
                <a:latin typeface="Arial MT"/>
                <a:cs typeface="Arial MT"/>
              </a:rPr>
              <a:t> </a:t>
            </a:r>
            <a:r>
              <a:rPr sz="2800" spc="114" dirty="0">
                <a:solidFill>
                  <a:srgbClr val="FFFFFF"/>
                </a:solidFill>
                <a:latin typeface="Arial MT"/>
                <a:cs typeface="Arial MT"/>
              </a:rPr>
              <a:t>the</a:t>
            </a:r>
            <a:r>
              <a:rPr sz="2800" spc="395" dirty="0">
                <a:solidFill>
                  <a:srgbClr val="FFFFFF"/>
                </a:solidFill>
                <a:latin typeface="Arial MT"/>
                <a:cs typeface="Arial MT"/>
              </a:rPr>
              <a:t> </a:t>
            </a:r>
            <a:r>
              <a:rPr sz="2800" spc="145" dirty="0">
                <a:solidFill>
                  <a:srgbClr val="FFFFFF"/>
                </a:solidFill>
                <a:latin typeface="Arial MT"/>
                <a:cs typeface="Arial MT"/>
              </a:rPr>
              <a:t>right</a:t>
            </a:r>
            <a:r>
              <a:rPr sz="2800" spc="395" dirty="0">
                <a:solidFill>
                  <a:srgbClr val="FFFFFF"/>
                </a:solidFill>
                <a:latin typeface="Arial MT"/>
                <a:cs typeface="Arial MT"/>
              </a:rPr>
              <a:t> </a:t>
            </a:r>
            <a:r>
              <a:rPr sz="2800" spc="85" dirty="0">
                <a:solidFill>
                  <a:srgbClr val="FFFFFF"/>
                </a:solidFill>
                <a:latin typeface="Arial MT"/>
                <a:cs typeface="Arial MT"/>
              </a:rPr>
              <a:t>to</a:t>
            </a:r>
            <a:r>
              <a:rPr sz="2800" spc="395" dirty="0">
                <a:solidFill>
                  <a:srgbClr val="FFFFFF"/>
                </a:solidFill>
                <a:latin typeface="Arial MT"/>
                <a:cs typeface="Arial MT"/>
              </a:rPr>
              <a:t> </a:t>
            </a:r>
            <a:r>
              <a:rPr sz="2800" spc="155" dirty="0">
                <a:solidFill>
                  <a:srgbClr val="FFFFFF"/>
                </a:solidFill>
                <a:latin typeface="Arial MT"/>
                <a:cs typeface="Arial MT"/>
              </a:rPr>
              <a:t>social</a:t>
            </a:r>
            <a:r>
              <a:rPr sz="2800" spc="395" dirty="0">
                <a:solidFill>
                  <a:srgbClr val="FFFFFF"/>
                </a:solidFill>
                <a:latin typeface="Arial MT"/>
                <a:cs typeface="Arial MT"/>
              </a:rPr>
              <a:t> </a:t>
            </a:r>
            <a:r>
              <a:rPr sz="2800" spc="155" dirty="0">
                <a:solidFill>
                  <a:srgbClr val="FFFFFF"/>
                </a:solidFill>
                <a:latin typeface="Arial MT"/>
                <a:cs typeface="Arial MT"/>
              </a:rPr>
              <a:t>security,</a:t>
            </a:r>
            <a:endParaRPr sz="2800">
              <a:latin typeface="Arial MT"/>
              <a:cs typeface="Arial MT"/>
            </a:endParaRPr>
          </a:p>
          <a:p>
            <a:pPr marL="12700" algn="just">
              <a:lnSpc>
                <a:spcPct val="100000"/>
              </a:lnSpc>
              <a:spcBef>
                <a:spcPts val="915"/>
              </a:spcBef>
            </a:pPr>
            <a:r>
              <a:rPr sz="2800" spc="150" dirty="0">
                <a:solidFill>
                  <a:srgbClr val="FFFFFF"/>
                </a:solidFill>
                <a:latin typeface="Arial MT"/>
                <a:cs typeface="Arial MT"/>
              </a:rPr>
              <a:t>health</a:t>
            </a:r>
            <a:r>
              <a:rPr sz="2800" spc="390" dirty="0">
                <a:solidFill>
                  <a:srgbClr val="FFFFFF"/>
                </a:solidFill>
                <a:latin typeface="Arial MT"/>
                <a:cs typeface="Arial MT"/>
              </a:rPr>
              <a:t> </a:t>
            </a:r>
            <a:r>
              <a:rPr sz="2800" spc="110" dirty="0">
                <a:solidFill>
                  <a:srgbClr val="FFFFFF"/>
                </a:solidFill>
                <a:latin typeface="Arial MT"/>
                <a:cs typeface="Arial MT"/>
              </a:rPr>
              <a:t>and</a:t>
            </a:r>
            <a:r>
              <a:rPr sz="2800" spc="395" dirty="0">
                <a:solidFill>
                  <a:srgbClr val="FFFFFF"/>
                </a:solidFill>
                <a:latin typeface="Arial MT"/>
                <a:cs typeface="Arial MT"/>
              </a:rPr>
              <a:t> </a:t>
            </a:r>
            <a:r>
              <a:rPr sz="2800" spc="155" dirty="0">
                <a:solidFill>
                  <a:srgbClr val="FFFFFF"/>
                </a:solidFill>
                <a:latin typeface="Arial MT"/>
                <a:cs typeface="Arial MT"/>
              </a:rPr>
              <a:t>education.</a:t>
            </a:r>
            <a:endParaRPr sz="2800">
              <a:latin typeface="Arial MT"/>
              <a:cs typeface="Arial MT"/>
            </a:endParaRPr>
          </a:p>
        </p:txBody>
      </p:sp>
      <p:sp>
        <p:nvSpPr>
          <p:cNvPr id="8" name="object 8"/>
          <p:cNvSpPr txBox="1">
            <a:spLocks noGrp="1"/>
          </p:cNvSpPr>
          <p:nvPr>
            <p:ph type="title"/>
          </p:nvPr>
        </p:nvSpPr>
        <p:spPr>
          <a:xfrm>
            <a:off x="756036" y="455641"/>
            <a:ext cx="15309850" cy="1867535"/>
          </a:xfrm>
          <a:prstGeom prst="rect">
            <a:avLst/>
          </a:prstGeom>
        </p:spPr>
        <p:txBody>
          <a:bodyPr vert="horz" wrap="square" lIns="0" tIns="131445" rIns="0" bIns="0" rtlCol="0">
            <a:spAutoFit/>
          </a:bodyPr>
          <a:lstStyle/>
          <a:p>
            <a:pPr marL="12700" marR="5080">
              <a:lnSpc>
                <a:spcPts val="6830"/>
              </a:lnSpc>
              <a:spcBef>
                <a:spcPts val="1035"/>
              </a:spcBef>
            </a:pPr>
            <a:r>
              <a:rPr spc="225" dirty="0">
                <a:solidFill>
                  <a:srgbClr val="FFFFFF"/>
                </a:solidFill>
                <a:latin typeface="Trebuchet MS"/>
                <a:cs typeface="Trebuchet MS"/>
              </a:rPr>
              <a:t>The</a:t>
            </a:r>
            <a:r>
              <a:rPr spc="575" dirty="0">
                <a:solidFill>
                  <a:srgbClr val="FFFFFF"/>
                </a:solidFill>
                <a:latin typeface="Trebuchet MS"/>
                <a:cs typeface="Trebuchet MS"/>
              </a:rPr>
              <a:t> </a:t>
            </a:r>
            <a:r>
              <a:rPr spc="330" dirty="0">
                <a:solidFill>
                  <a:srgbClr val="FFFFFF"/>
                </a:solidFill>
                <a:latin typeface="Trebuchet MS"/>
                <a:cs typeface="Trebuchet MS"/>
              </a:rPr>
              <a:t>Universal</a:t>
            </a:r>
            <a:r>
              <a:rPr spc="575" dirty="0">
                <a:solidFill>
                  <a:srgbClr val="FFFFFF"/>
                </a:solidFill>
                <a:latin typeface="Trebuchet MS"/>
                <a:cs typeface="Trebuchet MS"/>
              </a:rPr>
              <a:t> </a:t>
            </a:r>
            <a:r>
              <a:rPr spc="280" dirty="0">
                <a:solidFill>
                  <a:srgbClr val="FFFFFF"/>
                </a:solidFill>
                <a:latin typeface="Trebuchet MS"/>
                <a:cs typeface="Trebuchet MS"/>
              </a:rPr>
              <a:t>Declaration</a:t>
            </a:r>
            <a:r>
              <a:rPr spc="575" dirty="0">
                <a:solidFill>
                  <a:srgbClr val="FFFFFF"/>
                </a:solidFill>
                <a:latin typeface="Trebuchet MS"/>
                <a:cs typeface="Trebuchet MS"/>
              </a:rPr>
              <a:t> </a:t>
            </a:r>
            <a:r>
              <a:rPr spc="155" dirty="0">
                <a:solidFill>
                  <a:srgbClr val="FFFFFF"/>
                </a:solidFill>
                <a:latin typeface="Trebuchet MS"/>
                <a:cs typeface="Trebuchet MS"/>
              </a:rPr>
              <a:t>Of</a:t>
            </a:r>
            <a:r>
              <a:rPr spc="575" dirty="0">
                <a:solidFill>
                  <a:srgbClr val="FFFFFF"/>
                </a:solidFill>
                <a:latin typeface="Trebuchet MS"/>
                <a:cs typeface="Trebuchet MS"/>
              </a:rPr>
              <a:t> </a:t>
            </a:r>
            <a:r>
              <a:rPr spc="280" dirty="0">
                <a:solidFill>
                  <a:srgbClr val="FFFFFF"/>
                </a:solidFill>
                <a:latin typeface="Trebuchet MS"/>
                <a:cs typeface="Trebuchet MS"/>
              </a:rPr>
              <a:t>Human </a:t>
            </a:r>
            <a:r>
              <a:rPr spc="459" dirty="0">
                <a:solidFill>
                  <a:srgbClr val="FFFFFF"/>
                </a:solidFill>
                <a:latin typeface="Trebuchet MS"/>
                <a:cs typeface="Trebuchet MS"/>
              </a:rPr>
              <a:t>Rights</a:t>
            </a:r>
          </a:p>
        </p:txBody>
      </p:sp>
      <p:sp>
        <p:nvSpPr>
          <p:cNvPr id="9" name="Action Button: Return 8">
            <a:hlinkClick r:id="" action="ppaction://hlinkshowjump?jump=firstslide" highlightClick="1"/>
            <a:extLst>
              <a:ext uri="{FF2B5EF4-FFF2-40B4-BE49-F238E27FC236}">
                <a16:creationId xmlns:a16="http://schemas.microsoft.com/office/drawing/2014/main" id="{EA523140-C01F-1C2D-B8D6-D4F7D965ADFA}"/>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130BD8-942E-853D-0BF9-A5ADF31203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85827" y="44597"/>
            <a:ext cx="15288308" cy="10197805"/>
          </a:xfrm>
          <a:prstGeom prst="rect">
            <a:avLst/>
          </a:prstGeom>
        </p:spPr>
      </p:pic>
      <p:sp>
        <p:nvSpPr>
          <p:cNvPr id="3" name="object 3"/>
          <p:cNvSpPr/>
          <p:nvPr/>
        </p:nvSpPr>
        <p:spPr>
          <a:xfrm>
            <a:off x="10297" y="-33191"/>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8629"/>
            </a:srgbClr>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1028700" y="208618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prstGeom prst="rect">
            <a:avLst/>
          </a:prstGeom>
        </p:spPr>
        <p:txBody>
          <a:bodyPr vert="horz" wrap="square" lIns="0" tIns="737142" rIns="0" bIns="0" rtlCol="0">
            <a:spAutoFit/>
          </a:bodyPr>
          <a:lstStyle/>
          <a:p>
            <a:pPr marL="571500">
              <a:lnSpc>
                <a:spcPct val="100000"/>
              </a:lnSpc>
              <a:spcBef>
                <a:spcPts val="100"/>
              </a:spcBef>
            </a:pPr>
            <a:r>
              <a:rPr spc="385" dirty="0">
                <a:solidFill>
                  <a:srgbClr val="FFFFFF"/>
                </a:solidFill>
                <a:latin typeface="Trebuchet MS"/>
                <a:cs typeface="Trebuchet MS"/>
              </a:rPr>
              <a:t>Needs</a:t>
            </a:r>
            <a:r>
              <a:rPr spc="565" dirty="0">
                <a:solidFill>
                  <a:srgbClr val="FFFFFF"/>
                </a:solidFill>
                <a:latin typeface="Trebuchet MS"/>
                <a:cs typeface="Trebuchet MS"/>
              </a:rPr>
              <a:t> </a:t>
            </a:r>
            <a:r>
              <a:rPr spc="170" dirty="0">
                <a:solidFill>
                  <a:srgbClr val="FFFFFF"/>
                </a:solidFill>
                <a:latin typeface="Trebuchet MS"/>
                <a:cs typeface="Trebuchet MS"/>
              </a:rPr>
              <a:t>and</a:t>
            </a:r>
            <a:r>
              <a:rPr spc="575" dirty="0">
                <a:solidFill>
                  <a:srgbClr val="FFFFFF"/>
                </a:solidFill>
                <a:latin typeface="Trebuchet MS"/>
                <a:cs typeface="Trebuchet MS"/>
              </a:rPr>
              <a:t> </a:t>
            </a:r>
            <a:r>
              <a:rPr spc="459" dirty="0">
                <a:solidFill>
                  <a:srgbClr val="FFFFFF"/>
                </a:solidFill>
                <a:latin typeface="Trebuchet MS"/>
                <a:cs typeface="Trebuchet MS"/>
              </a:rPr>
              <a:t>Rights</a:t>
            </a:r>
          </a:p>
        </p:txBody>
      </p:sp>
      <p:sp>
        <p:nvSpPr>
          <p:cNvPr id="7" name="object 7"/>
          <p:cNvSpPr txBox="1"/>
          <p:nvPr/>
        </p:nvSpPr>
        <p:spPr>
          <a:xfrm>
            <a:off x="1016000" y="2494998"/>
            <a:ext cx="10062845" cy="6026150"/>
          </a:xfrm>
          <a:prstGeom prst="rect">
            <a:avLst/>
          </a:prstGeom>
        </p:spPr>
        <p:txBody>
          <a:bodyPr vert="horz" wrap="square" lIns="0" tIns="12700" rIns="0" bIns="0" rtlCol="0">
            <a:spAutoFit/>
          </a:bodyPr>
          <a:lstStyle/>
          <a:p>
            <a:pPr marL="12700" marR="5080">
              <a:lnSpc>
                <a:spcPct val="140600"/>
              </a:lnSpc>
              <a:spcBef>
                <a:spcPts val="100"/>
              </a:spcBef>
              <a:tabLst>
                <a:tab pos="1392555" algn="l"/>
                <a:tab pos="2068830" algn="l"/>
                <a:tab pos="2105025" algn="l"/>
                <a:tab pos="3082925" algn="l"/>
                <a:tab pos="3143885" algn="l"/>
                <a:tab pos="3696335" algn="l"/>
                <a:tab pos="4909820" algn="l"/>
                <a:tab pos="5459095" algn="l"/>
                <a:tab pos="5684520" algn="l"/>
                <a:tab pos="5928995" algn="l"/>
                <a:tab pos="6476365" algn="l"/>
                <a:tab pos="6621145" algn="l"/>
                <a:tab pos="7416165" algn="l"/>
                <a:tab pos="8555355" algn="l"/>
                <a:tab pos="8682355" algn="l"/>
              </a:tabLst>
            </a:pPr>
            <a:r>
              <a:rPr sz="2800" spc="140" dirty="0">
                <a:solidFill>
                  <a:srgbClr val="FFFFFF"/>
                </a:solidFill>
                <a:latin typeface="Arial MT"/>
                <a:cs typeface="Arial MT"/>
              </a:rPr>
              <a:t>People</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35" dirty="0">
                <a:solidFill>
                  <a:srgbClr val="FFFFFF"/>
                </a:solidFill>
                <a:latin typeface="Arial MT"/>
                <a:cs typeface="Arial MT"/>
              </a:rPr>
              <a:t>often</a:t>
            </a:r>
            <a:r>
              <a:rPr sz="2800" dirty="0">
                <a:solidFill>
                  <a:srgbClr val="FFFFFF"/>
                </a:solidFill>
                <a:latin typeface="Arial MT"/>
                <a:cs typeface="Arial MT"/>
              </a:rPr>
              <a:t>		</a:t>
            </a:r>
            <a:r>
              <a:rPr sz="2800" spc="150" dirty="0">
                <a:solidFill>
                  <a:srgbClr val="FFFFFF"/>
                </a:solidFill>
                <a:latin typeface="Arial MT"/>
                <a:cs typeface="Arial MT"/>
              </a:rPr>
              <a:t>confused</a:t>
            </a:r>
            <a:r>
              <a:rPr sz="2800" dirty="0">
                <a:solidFill>
                  <a:srgbClr val="FFFFFF"/>
                </a:solidFill>
                <a:latin typeface="Arial MT"/>
                <a:cs typeface="Arial MT"/>
              </a:rPr>
              <a:t>	</a:t>
            </a:r>
            <a:r>
              <a:rPr sz="2800" spc="60" dirty="0">
                <a:solidFill>
                  <a:srgbClr val="FFFFFF"/>
                </a:solidFill>
                <a:latin typeface="Arial MT"/>
                <a:cs typeface="Arial MT"/>
              </a:rPr>
              <a:t>as</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55" dirty="0">
                <a:solidFill>
                  <a:srgbClr val="FFFFFF"/>
                </a:solidFill>
                <a:latin typeface="Arial MT"/>
                <a:cs typeface="Arial MT"/>
              </a:rPr>
              <a:t>difference</a:t>
            </a:r>
            <a:r>
              <a:rPr sz="2800" dirty="0">
                <a:solidFill>
                  <a:srgbClr val="FFFFFF"/>
                </a:solidFill>
                <a:latin typeface="Arial MT"/>
                <a:cs typeface="Arial MT"/>
              </a:rPr>
              <a:t>	</a:t>
            </a:r>
            <a:r>
              <a:rPr sz="2800" spc="140" dirty="0">
                <a:solidFill>
                  <a:srgbClr val="FFFFFF"/>
                </a:solidFill>
                <a:latin typeface="Arial MT"/>
                <a:cs typeface="Arial MT"/>
              </a:rPr>
              <a:t>between </a:t>
            </a:r>
            <a:r>
              <a:rPr sz="2800" spc="150" dirty="0">
                <a:solidFill>
                  <a:srgbClr val="FFFFFF"/>
                </a:solidFill>
                <a:latin typeface="Arial MT"/>
                <a:cs typeface="Arial MT"/>
              </a:rPr>
              <a:t>someone's</a:t>
            </a:r>
            <a:r>
              <a:rPr sz="2800" dirty="0">
                <a:solidFill>
                  <a:srgbClr val="FFFFFF"/>
                </a:solidFill>
                <a:latin typeface="Arial MT"/>
                <a:cs typeface="Arial MT"/>
              </a:rPr>
              <a:t>	</a:t>
            </a:r>
            <a:r>
              <a:rPr sz="2800" spc="110" dirty="0">
                <a:solidFill>
                  <a:srgbClr val="FFFFFF"/>
                </a:solidFill>
                <a:latin typeface="Arial MT"/>
                <a:cs typeface="Arial MT"/>
              </a:rPr>
              <a:t>need</a:t>
            </a:r>
            <a:r>
              <a:rPr sz="2800" dirty="0">
                <a:solidFill>
                  <a:srgbClr val="FFFFFF"/>
                </a:solidFill>
                <a:latin typeface="Arial MT"/>
                <a:cs typeface="Arial MT"/>
              </a:rPr>
              <a:t>	</a:t>
            </a:r>
            <a:r>
              <a:rPr sz="2800" spc="95" dirty="0">
                <a:solidFill>
                  <a:srgbClr val="FFFFFF"/>
                </a:solidFill>
                <a:latin typeface="Arial MT"/>
                <a:cs typeface="Arial MT"/>
              </a:rPr>
              <a:t>for</a:t>
            </a:r>
            <a:r>
              <a:rPr sz="2800" dirty="0">
                <a:solidFill>
                  <a:srgbClr val="FFFFFF"/>
                </a:solidFill>
                <a:latin typeface="Arial MT"/>
                <a:cs typeface="Arial MT"/>
              </a:rPr>
              <a:t>	</a:t>
            </a:r>
            <a:r>
              <a:rPr sz="2800" spc="150" dirty="0">
                <a:solidFill>
                  <a:srgbClr val="FFFFFF"/>
                </a:solidFill>
                <a:latin typeface="Arial MT"/>
                <a:cs typeface="Arial MT"/>
              </a:rPr>
              <a:t>something</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35" dirty="0">
                <a:solidFill>
                  <a:srgbClr val="FFFFFF"/>
                </a:solidFill>
                <a:latin typeface="Arial MT"/>
                <a:cs typeface="Arial MT"/>
              </a:rPr>
              <a:t>their</a:t>
            </a:r>
            <a:r>
              <a:rPr sz="2800" dirty="0">
                <a:solidFill>
                  <a:srgbClr val="FFFFFF"/>
                </a:solidFill>
                <a:latin typeface="Arial MT"/>
                <a:cs typeface="Arial MT"/>
              </a:rPr>
              <a:t>	</a:t>
            </a:r>
            <a:r>
              <a:rPr sz="2800" spc="150" dirty="0">
                <a:solidFill>
                  <a:srgbClr val="FFFFFF"/>
                </a:solidFill>
                <a:latin typeface="Arial MT"/>
                <a:cs typeface="Arial MT"/>
              </a:rPr>
              <a:t>rights.</a:t>
            </a:r>
            <a:r>
              <a:rPr sz="2800" dirty="0">
                <a:solidFill>
                  <a:srgbClr val="FFFFFF"/>
                </a:solidFill>
                <a:latin typeface="Arial MT"/>
                <a:cs typeface="Arial MT"/>
              </a:rPr>
              <a:t>		</a:t>
            </a:r>
            <a:r>
              <a:rPr sz="2800" spc="85" dirty="0">
                <a:solidFill>
                  <a:srgbClr val="FFFFFF"/>
                </a:solidFill>
                <a:latin typeface="Arial MT"/>
                <a:cs typeface="Arial MT"/>
              </a:rPr>
              <a:t>The</a:t>
            </a:r>
            <a:endParaRPr sz="2800">
              <a:latin typeface="Arial MT"/>
              <a:cs typeface="Arial MT"/>
            </a:endParaRPr>
          </a:p>
          <a:p>
            <a:pPr marL="12700" marR="104775">
              <a:lnSpc>
                <a:spcPct val="140600"/>
              </a:lnSpc>
              <a:tabLst>
                <a:tab pos="1229360" algn="l"/>
                <a:tab pos="1437005" algn="l"/>
                <a:tab pos="1941830" algn="l"/>
                <a:tab pos="2267585" algn="l"/>
                <a:tab pos="2737485" algn="l"/>
                <a:tab pos="3510279" algn="l"/>
                <a:tab pos="4302125" algn="l"/>
                <a:tab pos="4889500" algn="l"/>
                <a:tab pos="5582285" algn="l"/>
                <a:tab pos="6196965" algn="l"/>
                <a:tab pos="7516495" algn="l"/>
                <a:tab pos="7946390" algn="l"/>
                <a:tab pos="8551545" algn="l"/>
                <a:tab pos="8763000" algn="l"/>
              </a:tabLst>
            </a:pPr>
            <a:r>
              <a:rPr sz="2800" spc="145" dirty="0">
                <a:solidFill>
                  <a:srgbClr val="FFFFFF"/>
                </a:solidFill>
                <a:latin typeface="Arial MT"/>
                <a:cs typeface="Arial MT"/>
              </a:rPr>
              <a:t>easiest</a:t>
            </a:r>
            <a:r>
              <a:rPr sz="2800" dirty="0">
                <a:solidFill>
                  <a:srgbClr val="FFFFFF"/>
                </a:solidFill>
                <a:latin typeface="Arial MT"/>
                <a:cs typeface="Arial MT"/>
              </a:rPr>
              <a:t>	</a:t>
            </a:r>
            <a:r>
              <a:rPr sz="2800" spc="90" dirty="0">
                <a:solidFill>
                  <a:srgbClr val="FFFFFF"/>
                </a:solidFill>
                <a:latin typeface="Arial MT"/>
                <a:cs typeface="Arial MT"/>
              </a:rPr>
              <a:t>way</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50" dirty="0">
                <a:solidFill>
                  <a:srgbClr val="FFFFFF"/>
                </a:solidFill>
                <a:latin typeface="Arial MT"/>
                <a:cs typeface="Arial MT"/>
              </a:rPr>
              <a:t>understand</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55" dirty="0">
                <a:solidFill>
                  <a:srgbClr val="FFFFFF"/>
                </a:solidFill>
                <a:latin typeface="Arial MT"/>
                <a:cs typeface="Arial MT"/>
              </a:rPr>
              <a:t>difference</a:t>
            </a:r>
            <a:r>
              <a:rPr sz="2800" dirty="0">
                <a:solidFill>
                  <a:srgbClr val="FFFFFF"/>
                </a:solidFill>
                <a:latin typeface="Arial MT"/>
                <a:cs typeface="Arial MT"/>
              </a:rPr>
              <a:t>	</a:t>
            </a:r>
            <a:r>
              <a:rPr sz="2800" spc="65" dirty="0">
                <a:solidFill>
                  <a:srgbClr val="FFFFFF"/>
                </a:solidFill>
                <a:latin typeface="Arial MT"/>
                <a:cs typeface="Arial MT"/>
              </a:rPr>
              <a:t>is</a:t>
            </a:r>
            <a:r>
              <a:rPr sz="2800" dirty="0">
                <a:solidFill>
                  <a:srgbClr val="FFFFFF"/>
                </a:solidFill>
                <a:latin typeface="Arial MT"/>
                <a:cs typeface="Arial MT"/>
              </a:rPr>
              <a:t>	</a:t>
            </a:r>
            <a:r>
              <a:rPr sz="2800" spc="114" dirty="0">
                <a:solidFill>
                  <a:srgbClr val="FFFFFF"/>
                </a:solidFill>
                <a:latin typeface="Arial MT"/>
                <a:cs typeface="Arial MT"/>
              </a:rPr>
              <a:t>that</a:t>
            </a:r>
            <a:r>
              <a:rPr sz="2800" dirty="0">
                <a:solidFill>
                  <a:srgbClr val="FFFFFF"/>
                </a:solidFill>
                <a:latin typeface="Arial MT"/>
                <a:cs typeface="Arial MT"/>
              </a:rPr>
              <a:t>	</a:t>
            </a:r>
            <a:r>
              <a:rPr sz="2800" spc="125" dirty="0">
                <a:solidFill>
                  <a:srgbClr val="FFFFFF"/>
                </a:solidFill>
                <a:latin typeface="Arial MT"/>
                <a:cs typeface="Arial MT"/>
              </a:rPr>
              <a:t>human </a:t>
            </a:r>
            <a:r>
              <a:rPr sz="2800" spc="130" dirty="0">
                <a:solidFill>
                  <a:srgbClr val="FFFFFF"/>
                </a:solidFill>
                <a:latin typeface="Arial MT"/>
                <a:cs typeface="Arial MT"/>
              </a:rPr>
              <a:t>needs</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45" dirty="0">
                <a:solidFill>
                  <a:srgbClr val="FFFFFF"/>
                </a:solidFill>
                <a:latin typeface="Arial MT"/>
                <a:cs typeface="Arial MT"/>
              </a:rPr>
              <a:t>tangible</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0" dirty="0">
                <a:solidFill>
                  <a:srgbClr val="FFFFFF"/>
                </a:solidFill>
                <a:latin typeface="Arial MT"/>
                <a:cs typeface="Arial MT"/>
              </a:rPr>
              <a:t>intangible</a:t>
            </a:r>
            <a:r>
              <a:rPr sz="2800" dirty="0">
                <a:solidFill>
                  <a:srgbClr val="FFFFFF"/>
                </a:solidFill>
                <a:latin typeface="Arial MT"/>
                <a:cs typeface="Arial MT"/>
              </a:rPr>
              <a:t>	</a:t>
            </a:r>
            <a:r>
              <a:rPr sz="2800" spc="155" dirty="0">
                <a:solidFill>
                  <a:srgbClr val="FFFFFF"/>
                </a:solidFill>
                <a:latin typeface="Arial MT"/>
                <a:cs typeface="Arial MT"/>
              </a:rPr>
              <a:t>possessions</a:t>
            </a:r>
            <a:r>
              <a:rPr sz="2800" dirty="0">
                <a:solidFill>
                  <a:srgbClr val="FFFFFF"/>
                </a:solidFill>
                <a:latin typeface="Arial MT"/>
                <a:cs typeface="Arial MT"/>
              </a:rPr>
              <a:t>	</a:t>
            </a:r>
            <a:r>
              <a:rPr sz="2800" spc="114" dirty="0">
                <a:solidFill>
                  <a:srgbClr val="FFFFFF"/>
                </a:solidFill>
                <a:latin typeface="Arial MT"/>
                <a:cs typeface="Arial MT"/>
              </a:rPr>
              <a:t>that</a:t>
            </a:r>
            <a:endParaRPr sz="2800">
              <a:latin typeface="Arial MT"/>
              <a:cs typeface="Arial MT"/>
            </a:endParaRPr>
          </a:p>
          <a:p>
            <a:pPr marL="12700" marR="455930">
              <a:lnSpc>
                <a:spcPct val="140600"/>
              </a:lnSpc>
              <a:tabLst>
                <a:tab pos="986790" algn="l"/>
                <a:tab pos="1535430" algn="l"/>
                <a:tab pos="2574290" algn="l"/>
                <a:tab pos="2891155" algn="l"/>
                <a:tab pos="3815715" algn="l"/>
                <a:tab pos="4315460" algn="l"/>
                <a:tab pos="4607560" algn="l"/>
                <a:tab pos="5863590" algn="l"/>
                <a:tab pos="6096000" algn="l"/>
                <a:tab pos="7099934" algn="l"/>
                <a:tab pos="8108950" algn="l"/>
                <a:tab pos="8524875" algn="l"/>
              </a:tabLst>
            </a:pPr>
            <a:r>
              <a:rPr sz="2800" spc="135" dirty="0">
                <a:solidFill>
                  <a:srgbClr val="FFFFFF"/>
                </a:solidFill>
                <a:latin typeface="Arial MT"/>
                <a:cs typeface="Arial MT"/>
              </a:rPr>
              <a:t>humans</a:t>
            </a:r>
            <a:r>
              <a:rPr sz="2800" dirty="0">
                <a:solidFill>
                  <a:srgbClr val="FFFFFF"/>
                </a:solidFill>
                <a:latin typeface="Arial MT"/>
                <a:cs typeface="Arial MT"/>
              </a:rPr>
              <a:t>	</a:t>
            </a:r>
            <a:r>
              <a:rPr sz="2800" spc="-660" dirty="0">
                <a:solidFill>
                  <a:srgbClr val="FFFFFF"/>
                </a:solidFill>
                <a:latin typeface="Arial MT"/>
                <a:cs typeface="Arial MT"/>
              </a:rPr>
              <a:t> </a:t>
            </a:r>
            <a:r>
              <a:rPr sz="2800" spc="150" dirty="0">
                <a:solidFill>
                  <a:srgbClr val="FFFFFF"/>
                </a:solidFill>
                <a:latin typeface="Arial MT"/>
                <a:cs typeface="Arial MT"/>
              </a:rPr>
              <a:t>cannot</a:t>
            </a:r>
            <a:r>
              <a:rPr sz="2800" dirty="0">
                <a:solidFill>
                  <a:srgbClr val="FFFFFF"/>
                </a:solidFill>
                <a:latin typeface="Arial MT"/>
                <a:cs typeface="Arial MT"/>
              </a:rPr>
              <a:t>	</a:t>
            </a:r>
            <a:r>
              <a:rPr sz="2800" spc="150" dirty="0">
                <a:solidFill>
                  <a:srgbClr val="FFFFFF"/>
                </a:solidFill>
                <a:latin typeface="Arial MT"/>
                <a:cs typeface="Arial MT"/>
              </a:rPr>
              <a:t>survive</a:t>
            </a:r>
            <a:r>
              <a:rPr sz="2800" dirty="0">
                <a:solidFill>
                  <a:srgbClr val="FFFFFF"/>
                </a:solidFill>
                <a:latin typeface="Arial MT"/>
                <a:cs typeface="Arial MT"/>
              </a:rPr>
              <a:t>	</a:t>
            </a:r>
            <a:r>
              <a:rPr sz="2800" spc="150" dirty="0">
                <a:solidFill>
                  <a:srgbClr val="FFFFFF"/>
                </a:solidFill>
                <a:latin typeface="Arial MT"/>
                <a:cs typeface="Arial MT"/>
              </a:rPr>
              <a:t>without.</a:t>
            </a:r>
            <a:r>
              <a:rPr sz="2800" dirty="0">
                <a:solidFill>
                  <a:srgbClr val="FFFFFF"/>
                </a:solidFill>
                <a:latin typeface="Arial MT"/>
                <a:cs typeface="Arial MT"/>
              </a:rPr>
              <a:t>	</a:t>
            </a:r>
            <a:r>
              <a:rPr sz="2800" spc="130" dirty="0">
                <a:solidFill>
                  <a:srgbClr val="FFFFFF"/>
                </a:solidFill>
                <a:latin typeface="Arial MT"/>
                <a:cs typeface="Arial MT"/>
              </a:rPr>
              <a:t>These</a:t>
            </a:r>
            <a:r>
              <a:rPr sz="2800" dirty="0">
                <a:solidFill>
                  <a:srgbClr val="FFFFFF"/>
                </a:solidFill>
                <a:latin typeface="Arial MT"/>
                <a:cs typeface="Arial MT"/>
              </a:rPr>
              <a:t>	</a:t>
            </a:r>
            <a:r>
              <a:rPr sz="2800" spc="145" dirty="0">
                <a:solidFill>
                  <a:srgbClr val="FFFFFF"/>
                </a:solidFill>
                <a:latin typeface="Arial MT"/>
                <a:cs typeface="Arial MT"/>
              </a:rPr>
              <a:t>include</a:t>
            </a:r>
            <a:r>
              <a:rPr sz="2800" dirty="0">
                <a:solidFill>
                  <a:srgbClr val="FFFFFF"/>
                </a:solidFill>
                <a:latin typeface="Arial MT"/>
                <a:cs typeface="Arial MT"/>
              </a:rPr>
              <a:t>	</a:t>
            </a:r>
            <a:r>
              <a:rPr sz="2800" spc="140" dirty="0">
                <a:solidFill>
                  <a:srgbClr val="FFFFFF"/>
                </a:solidFill>
                <a:latin typeface="Arial MT"/>
                <a:cs typeface="Arial MT"/>
              </a:rPr>
              <a:t>things </a:t>
            </a:r>
            <a:r>
              <a:rPr sz="2800" spc="114" dirty="0">
                <a:solidFill>
                  <a:srgbClr val="FFFFFF"/>
                </a:solidFill>
                <a:latin typeface="Arial MT"/>
                <a:cs typeface="Arial MT"/>
              </a:rPr>
              <a:t>such</a:t>
            </a:r>
            <a:r>
              <a:rPr sz="2800" dirty="0">
                <a:solidFill>
                  <a:srgbClr val="FFFFFF"/>
                </a:solidFill>
                <a:latin typeface="Arial MT"/>
                <a:cs typeface="Arial MT"/>
              </a:rPr>
              <a:t>	</a:t>
            </a:r>
            <a:r>
              <a:rPr sz="2800" spc="50" dirty="0">
                <a:solidFill>
                  <a:srgbClr val="FFFFFF"/>
                </a:solidFill>
                <a:latin typeface="Arial MT"/>
                <a:cs typeface="Arial MT"/>
              </a:rPr>
              <a:t>as</a:t>
            </a:r>
            <a:r>
              <a:rPr sz="2800" dirty="0">
                <a:solidFill>
                  <a:srgbClr val="FFFFFF"/>
                </a:solidFill>
                <a:latin typeface="Arial MT"/>
                <a:cs typeface="Arial MT"/>
              </a:rPr>
              <a:t>	</a:t>
            </a:r>
            <a:r>
              <a:rPr sz="2800" spc="125" dirty="0">
                <a:solidFill>
                  <a:srgbClr val="FFFFFF"/>
                </a:solidFill>
                <a:latin typeface="Arial MT"/>
                <a:cs typeface="Arial MT"/>
              </a:rPr>
              <a:t>food,</a:t>
            </a:r>
            <a:r>
              <a:rPr sz="2800" dirty="0">
                <a:solidFill>
                  <a:srgbClr val="FFFFFF"/>
                </a:solidFill>
                <a:latin typeface="Arial MT"/>
                <a:cs typeface="Arial MT"/>
              </a:rPr>
              <a:t>	</a:t>
            </a:r>
            <a:r>
              <a:rPr sz="2800" spc="140" dirty="0">
                <a:solidFill>
                  <a:srgbClr val="FFFFFF"/>
                </a:solidFill>
                <a:latin typeface="Arial MT"/>
                <a:cs typeface="Arial MT"/>
              </a:rPr>
              <a:t>water,</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0" dirty="0">
                <a:solidFill>
                  <a:srgbClr val="FFFFFF"/>
                </a:solidFill>
                <a:latin typeface="Arial MT"/>
                <a:cs typeface="Arial MT"/>
              </a:rPr>
              <a:t>shelter.</a:t>
            </a:r>
            <a:r>
              <a:rPr sz="2800" dirty="0">
                <a:solidFill>
                  <a:srgbClr val="FFFFFF"/>
                </a:solidFill>
                <a:latin typeface="Arial MT"/>
                <a:cs typeface="Arial MT"/>
              </a:rPr>
              <a:t>	</a:t>
            </a:r>
            <a:r>
              <a:rPr sz="2800" spc="150" dirty="0">
                <a:solidFill>
                  <a:srgbClr val="FFFFFF"/>
                </a:solidFill>
                <a:latin typeface="Arial MT"/>
                <a:cs typeface="Arial MT"/>
              </a:rPr>
              <a:t>Therefore,</a:t>
            </a:r>
            <a:r>
              <a:rPr sz="2800" dirty="0">
                <a:solidFill>
                  <a:srgbClr val="FFFFFF"/>
                </a:solidFill>
                <a:latin typeface="Arial MT"/>
                <a:cs typeface="Arial MT"/>
              </a:rPr>
              <a:t>	</a:t>
            </a:r>
            <a:r>
              <a:rPr sz="2800" spc="125" dirty="0">
                <a:solidFill>
                  <a:srgbClr val="FFFFFF"/>
                </a:solidFill>
                <a:latin typeface="Arial MT"/>
                <a:cs typeface="Arial MT"/>
              </a:rPr>
              <a:t>human</a:t>
            </a:r>
            <a:endParaRPr sz="2800">
              <a:latin typeface="Arial MT"/>
              <a:cs typeface="Arial MT"/>
            </a:endParaRPr>
          </a:p>
          <a:p>
            <a:pPr marL="12700" marR="207645">
              <a:lnSpc>
                <a:spcPct val="140600"/>
              </a:lnSpc>
              <a:tabLst>
                <a:tab pos="828675" algn="l"/>
                <a:tab pos="1155065" algn="l"/>
                <a:tab pos="2366645" algn="l"/>
                <a:tab pos="2693035" algn="l"/>
                <a:tab pos="3079115" algn="l"/>
                <a:tab pos="3385820" algn="l"/>
                <a:tab pos="4548505" algn="l"/>
                <a:tab pos="4954270" algn="l"/>
                <a:tab pos="5018405" algn="l"/>
                <a:tab pos="5567045" algn="l"/>
                <a:tab pos="5745480" algn="l"/>
                <a:tab pos="6710045" algn="l"/>
                <a:tab pos="7179945" algn="l"/>
                <a:tab pos="7640955" algn="l"/>
                <a:tab pos="8298180" algn="l"/>
              </a:tabLst>
            </a:pPr>
            <a:r>
              <a:rPr sz="2800" spc="140" dirty="0">
                <a:solidFill>
                  <a:srgbClr val="FFFFFF"/>
                </a:solidFill>
                <a:latin typeface="Arial MT"/>
                <a:cs typeface="Arial MT"/>
              </a:rPr>
              <a:t>rights</a:t>
            </a:r>
            <a:r>
              <a:rPr sz="2800" dirty="0">
                <a:solidFill>
                  <a:srgbClr val="FFFFFF"/>
                </a:solidFill>
                <a:latin typeface="Arial MT"/>
                <a:cs typeface="Arial MT"/>
              </a:rPr>
              <a:t>	</a:t>
            </a:r>
            <a:r>
              <a:rPr sz="2800" spc="135" dirty="0">
                <a:solidFill>
                  <a:srgbClr val="FFFFFF"/>
                </a:solidFill>
                <a:latin typeface="Arial MT"/>
                <a:cs typeface="Arial MT"/>
              </a:rPr>
              <a:t>become</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45" dirty="0">
                <a:solidFill>
                  <a:srgbClr val="FFFFFF"/>
                </a:solidFill>
                <a:latin typeface="Arial MT"/>
                <a:cs typeface="Arial MT"/>
              </a:rPr>
              <a:t>tangible</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0" dirty="0">
                <a:solidFill>
                  <a:srgbClr val="FFFFFF"/>
                </a:solidFill>
                <a:latin typeface="Arial MT"/>
                <a:cs typeface="Arial MT"/>
              </a:rPr>
              <a:t>intangible</a:t>
            </a:r>
            <a:r>
              <a:rPr sz="2800" dirty="0">
                <a:solidFill>
                  <a:srgbClr val="FFFFFF"/>
                </a:solidFill>
                <a:latin typeface="Arial MT"/>
                <a:cs typeface="Arial MT"/>
              </a:rPr>
              <a:t>	</a:t>
            </a:r>
            <a:r>
              <a:rPr sz="2800" spc="155" dirty="0">
                <a:solidFill>
                  <a:srgbClr val="FFFFFF"/>
                </a:solidFill>
                <a:latin typeface="Arial MT"/>
                <a:cs typeface="Arial MT"/>
              </a:rPr>
              <a:t>possessions </a:t>
            </a:r>
            <a:r>
              <a:rPr sz="2800" spc="114" dirty="0">
                <a:solidFill>
                  <a:srgbClr val="FFFFFF"/>
                </a:solidFill>
                <a:latin typeface="Arial MT"/>
                <a:cs typeface="Arial MT"/>
              </a:rPr>
              <a:t>that</a:t>
            </a:r>
            <a:r>
              <a:rPr sz="2800" dirty="0">
                <a:solidFill>
                  <a:srgbClr val="FFFFFF"/>
                </a:solidFill>
                <a:latin typeface="Arial MT"/>
                <a:cs typeface="Arial MT"/>
              </a:rPr>
              <a:t>	</a:t>
            </a:r>
            <a:r>
              <a:rPr sz="2800" spc="135" dirty="0">
                <a:solidFill>
                  <a:srgbClr val="FFFFFF"/>
                </a:solidFill>
                <a:latin typeface="Arial MT"/>
                <a:cs typeface="Arial MT"/>
              </a:rPr>
              <a:t>humans</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50" dirty="0">
                <a:solidFill>
                  <a:srgbClr val="FFFFFF"/>
                </a:solidFill>
                <a:latin typeface="Arial MT"/>
                <a:cs typeface="Arial MT"/>
              </a:rPr>
              <a:t>entitled</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60" dirty="0">
                <a:solidFill>
                  <a:srgbClr val="FFFFFF"/>
                </a:solidFill>
                <a:latin typeface="Arial MT"/>
                <a:cs typeface="Arial MT"/>
              </a:rPr>
              <a:t>by</a:t>
            </a:r>
            <a:r>
              <a:rPr sz="2800" dirty="0">
                <a:solidFill>
                  <a:srgbClr val="FFFFFF"/>
                </a:solidFill>
                <a:latin typeface="Arial MT"/>
                <a:cs typeface="Arial MT"/>
              </a:rPr>
              <a:t>	</a:t>
            </a:r>
            <a:r>
              <a:rPr sz="2800" spc="140" dirty="0">
                <a:solidFill>
                  <a:srgbClr val="FFFFFF"/>
                </a:solidFill>
                <a:latin typeface="Arial MT"/>
                <a:cs typeface="Arial MT"/>
              </a:rPr>
              <a:t>virtue</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30" dirty="0">
                <a:solidFill>
                  <a:srgbClr val="FFFFFF"/>
                </a:solidFill>
                <a:latin typeface="Arial MT"/>
                <a:cs typeface="Arial MT"/>
              </a:rPr>
              <a:t>being</a:t>
            </a:r>
            <a:r>
              <a:rPr sz="2800" dirty="0">
                <a:solidFill>
                  <a:srgbClr val="FFFFFF"/>
                </a:solidFill>
                <a:latin typeface="Arial MT"/>
                <a:cs typeface="Arial MT"/>
              </a:rPr>
              <a:t>	</a:t>
            </a:r>
            <a:r>
              <a:rPr sz="2800" spc="135" dirty="0">
                <a:solidFill>
                  <a:srgbClr val="FFFFFF"/>
                </a:solidFill>
                <a:latin typeface="Arial MT"/>
                <a:cs typeface="Arial MT"/>
              </a:rPr>
              <a:t>human,</a:t>
            </a:r>
            <a:endParaRPr sz="2800">
              <a:latin typeface="Arial MT"/>
              <a:cs typeface="Arial MT"/>
            </a:endParaRPr>
          </a:p>
          <a:p>
            <a:pPr marL="12700" marR="45085">
              <a:lnSpc>
                <a:spcPct val="140600"/>
              </a:lnSpc>
              <a:spcBef>
                <a:spcPts val="5"/>
              </a:spcBef>
              <a:tabLst>
                <a:tab pos="986790" algn="l"/>
                <a:tab pos="1457325" algn="l"/>
                <a:tab pos="1535430" algn="l"/>
                <a:tab pos="2026285" algn="l"/>
                <a:tab pos="2228215" algn="l"/>
                <a:tab pos="3830320" algn="l"/>
                <a:tab pos="4014470" algn="l"/>
                <a:tab pos="4300220" algn="l"/>
                <a:tab pos="4771390" algn="l"/>
                <a:tab pos="5720080" algn="l"/>
                <a:tab pos="6373495" algn="l"/>
                <a:tab pos="6635115" algn="l"/>
                <a:tab pos="6843395" algn="l"/>
                <a:tab pos="8104505" algn="l"/>
                <a:tab pos="8594090" algn="l"/>
                <a:tab pos="9588500" algn="l"/>
              </a:tabLst>
            </a:pPr>
            <a:r>
              <a:rPr sz="2800" spc="114" dirty="0">
                <a:solidFill>
                  <a:srgbClr val="FFFFFF"/>
                </a:solidFill>
                <a:latin typeface="Arial MT"/>
                <a:cs typeface="Arial MT"/>
              </a:rPr>
              <a:t>such</a:t>
            </a:r>
            <a:r>
              <a:rPr sz="2800" dirty="0">
                <a:solidFill>
                  <a:srgbClr val="FFFFFF"/>
                </a:solidFill>
                <a:latin typeface="Arial MT"/>
                <a:cs typeface="Arial MT"/>
              </a:rPr>
              <a:t>	</a:t>
            </a:r>
            <a:r>
              <a:rPr sz="2800" spc="50" dirty="0">
                <a:solidFill>
                  <a:srgbClr val="FFFFFF"/>
                </a:solidFill>
                <a:latin typeface="Arial MT"/>
                <a:cs typeface="Arial MT"/>
              </a:rPr>
              <a:t>as</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40" dirty="0">
                <a:solidFill>
                  <a:srgbClr val="FFFFFF"/>
                </a:solidFill>
                <a:latin typeface="Arial MT"/>
                <a:cs typeface="Arial MT"/>
              </a:rPr>
              <a:t>freedom</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40" dirty="0">
                <a:solidFill>
                  <a:srgbClr val="FFFFFF"/>
                </a:solidFill>
                <a:latin typeface="Arial MT"/>
                <a:cs typeface="Arial MT"/>
              </a:rPr>
              <a:t>choose</a:t>
            </a:r>
            <a:r>
              <a:rPr sz="2800" dirty="0">
                <a:solidFill>
                  <a:srgbClr val="FFFFFF"/>
                </a:solidFill>
                <a:latin typeface="Arial MT"/>
                <a:cs typeface="Arial MT"/>
              </a:rPr>
              <a:t>	</a:t>
            </a:r>
            <a:r>
              <a:rPr sz="2800" spc="114" dirty="0">
                <a:solidFill>
                  <a:srgbClr val="FFFFFF"/>
                </a:solidFill>
                <a:latin typeface="Arial MT"/>
                <a:cs typeface="Arial MT"/>
              </a:rPr>
              <a:t>your</a:t>
            </a:r>
            <a:r>
              <a:rPr sz="2800" dirty="0">
                <a:solidFill>
                  <a:srgbClr val="FFFFFF"/>
                </a:solidFill>
                <a:latin typeface="Arial MT"/>
                <a:cs typeface="Arial MT"/>
              </a:rPr>
              <a:t>	</a:t>
            </a:r>
            <a:r>
              <a:rPr sz="2800" spc="145" dirty="0">
                <a:solidFill>
                  <a:srgbClr val="FFFFFF"/>
                </a:solidFill>
                <a:latin typeface="Arial MT"/>
                <a:cs typeface="Arial MT"/>
              </a:rPr>
              <a:t>religion</a:t>
            </a:r>
            <a:r>
              <a:rPr sz="2800" dirty="0">
                <a:solidFill>
                  <a:srgbClr val="FFFFFF"/>
                </a:solidFill>
                <a:latin typeface="Arial MT"/>
                <a:cs typeface="Arial MT"/>
              </a:rPr>
              <a:t>	</a:t>
            </a:r>
            <a:r>
              <a:rPr sz="2800" spc="60" dirty="0">
                <a:solidFill>
                  <a:srgbClr val="FFFFFF"/>
                </a:solidFill>
                <a:latin typeface="Arial MT"/>
                <a:cs typeface="Arial MT"/>
              </a:rPr>
              <a:t>or</a:t>
            </a:r>
            <a:r>
              <a:rPr sz="2800" dirty="0">
                <a:solidFill>
                  <a:srgbClr val="FFFFFF"/>
                </a:solidFill>
                <a:latin typeface="Arial MT"/>
                <a:cs typeface="Arial MT"/>
              </a:rPr>
              <a:t>	</a:t>
            </a:r>
            <a:r>
              <a:rPr sz="2800" spc="110" dirty="0">
                <a:solidFill>
                  <a:srgbClr val="FFFFFF"/>
                </a:solidFill>
                <a:latin typeface="Arial MT"/>
                <a:cs typeface="Arial MT"/>
              </a:rPr>
              <a:t>have</a:t>
            </a:r>
            <a:r>
              <a:rPr sz="2800" dirty="0">
                <a:solidFill>
                  <a:srgbClr val="FFFFFF"/>
                </a:solidFill>
                <a:latin typeface="Arial MT"/>
                <a:cs typeface="Arial MT"/>
              </a:rPr>
              <a:t>	</a:t>
            </a:r>
            <a:r>
              <a:rPr sz="2800" spc="55" dirty="0">
                <a:solidFill>
                  <a:srgbClr val="FFFFFF"/>
                </a:solidFill>
                <a:latin typeface="Arial MT"/>
                <a:cs typeface="Arial MT"/>
              </a:rPr>
              <a:t>an </a:t>
            </a:r>
            <a:r>
              <a:rPr sz="2800" spc="140" dirty="0">
                <a:solidFill>
                  <a:srgbClr val="FFFFFF"/>
                </a:solidFill>
                <a:latin typeface="Arial MT"/>
                <a:cs typeface="Arial MT"/>
              </a:rPr>
              <a:t>opinion</a:t>
            </a:r>
            <a:r>
              <a:rPr sz="2800" dirty="0">
                <a:solidFill>
                  <a:srgbClr val="FFFFFF"/>
                </a:solidFill>
                <a:latin typeface="Arial MT"/>
                <a:cs typeface="Arial MT"/>
              </a:rPr>
              <a:t>	</a:t>
            </a:r>
            <a:r>
              <a:rPr sz="2800" spc="45" dirty="0">
                <a:solidFill>
                  <a:srgbClr val="FFFFFF"/>
                </a:solidFill>
                <a:latin typeface="Arial MT"/>
                <a:cs typeface="Arial MT"/>
              </a:rPr>
              <a:t>on</a:t>
            </a:r>
            <a:r>
              <a:rPr sz="2800" dirty="0">
                <a:solidFill>
                  <a:srgbClr val="FFFFFF"/>
                </a:solidFill>
                <a:latin typeface="Arial MT"/>
                <a:cs typeface="Arial MT"/>
              </a:rPr>
              <a:t>	</a:t>
            </a:r>
            <a:r>
              <a:rPr sz="2800" spc="150" dirty="0">
                <a:solidFill>
                  <a:srgbClr val="FFFFFF"/>
                </a:solidFill>
                <a:latin typeface="Arial MT"/>
                <a:cs typeface="Arial MT"/>
              </a:rPr>
              <a:t>something</a:t>
            </a:r>
            <a:r>
              <a:rPr sz="2800" dirty="0">
                <a:solidFill>
                  <a:srgbClr val="FFFFFF"/>
                </a:solidFill>
                <a:latin typeface="Arial MT"/>
                <a:cs typeface="Arial MT"/>
              </a:rPr>
              <a:t>	</a:t>
            </a:r>
            <a:r>
              <a:rPr sz="2800" spc="114" dirty="0">
                <a:solidFill>
                  <a:srgbClr val="FFFFFF"/>
                </a:solidFill>
                <a:latin typeface="Arial MT"/>
                <a:cs typeface="Arial MT"/>
              </a:rPr>
              <a:t>like</a:t>
            </a:r>
            <a:r>
              <a:rPr sz="2800" dirty="0">
                <a:solidFill>
                  <a:srgbClr val="FFFFFF"/>
                </a:solidFill>
                <a:latin typeface="Arial MT"/>
                <a:cs typeface="Arial MT"/>
              </a:rPr>
              <a:t>	</a:t>
            </a:r>
            <a:r>
              <a:rPr sz="2800" spc="140" dirty="0">
                <a:solidFill>
                  <a:srgbClr val="FFFFFF"/>
                </a:solidFill>
                <a:latin typeface="Arial MT"/>
                <a:cs typeface="Arial MT"/>
              </a:rPr>
              <a:t>freedom</a:t>
            </a:r>
            <a:r>
              <a:rPr sz="2800" dirty="0">
                <a:solidFill>
                  <a:srgbClr val="FFFFFF"/>
                </a:solidFill>
                <a:latin typeface="Arial MT"/>
                <a:cs typeface="Arial MT"/>
              </a:rPr>
              <a:t>	</a:t>
            </a:r>
            <a:r>
              <a:rPr sz="2800" spc="50" dirty="0">
                <a:solidFill>
                  <a:srgbClr val="FFFFFF"/>
                </a:solidFill>
                <a:latin typeface="Arial MT"/>
                <a:cs typeface="Arial MT"/>
              </a:rPr>
              <a:t>of</a:t>
            </a:r>
            <a:r>
              <a:rPr sz="2800" dirty="0">
                <a:solidFill>
                  <a:srgbClr val="FFFFFF"/>
                </a:solidFill>
                <a:latin typeface="Arial MT"/>
                <a:cs typeface="Arial MT"/>
              </a:rPr>
              <a:t>	</a:t>
            </a:r>
            <a:r>
              <a:rPr sz="2800" spc="145" dirty="0">
                <a:solidFill>
                  <a:srgbClr val="FFFFFF"/>
                </a:solidFill>
                <a:latin typeface="Arial MT"/>
                <a:cs typeface="Arial MT"/>
              </a:rPr>
              <a:t>speech.</a:t>
            </a:r>
            <a:endParaRPr sz="2800">
              <a:latin typeface="Arial MT"/>
              <a:cs typeface="Arial MT"/>
            </a:endParaRPr>
          </a:p>
        </p:txBody>
      </p:sp>
      <p:sp>
        <p:nvSpPr>
          <p:cNvPr id="8" name="Action Button: Return 7">
            <a:hlinkClick r:id="" action="ppaction://hlinkshowjump?jump=firstslide" highlightClick="1"/>
            <a:extLst>
              <a:ext uri="{FF2B5EF4-FFF2-40B4-BE49-F238E27FC236}">
                <a16:creationId xmlns:a16="http://schemas.microsoft.com/office/drawing/2014/main" id="{3899319C-B774-6DC6-A57E-F47701245E50}"/>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9144000" y="0"/>
            <a:ext cx="9144000" cy="10287000"/>
            <a:chOff x="9144000" y="0"/>
            <a:chExt cx="9144000" cy="102870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0"/>
              <a:ext cx="9143999"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638754" y="273137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962604" y="7137523"/>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962604" y="7680448"/>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962604" y="8223373"/>
            <a:ext cx="104775" cy="104775"/>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962604" y="8766298"/>
            <a:ext cx="104775" cy="104775"/>
          </a:xfrm>
          <a:prstGeom prst="rect">
            <a:avLst/>
          </a:prstGeom>
        </p:spPr>
      </p:pic>
      <p:pic>
        <p:nvPicPr>
          <p:cNvPr id="11" name="object 11"/>
          <p:cNvPicPr/>
          <p:nvPr/>
        </p:nvPicPr>
        <p:blipFill>
          <a:blip r:embed="rId5" cstate="email">
            <a:extLst>
              <a:ext uri="{28A0092B-C50C-407E-A947-70E740481C1C}">
                <a14:useLocalDpi xmlns:a14="http://schemas.microsoft.com/office/drawing/2010/main"/>
              </a:ext>
            </a:extLst>
          </a:blip>
          <a:stretch>
            <a:fillRect/>
          </a:stretch>
        </p:blipFill>
        <p:spPr>
          <a:xfrm>
            <a:off x="962604" y="9309223"/>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962604" y="9852148"/>
            <a:ext cx="104775" cy="104775"/>
          </a:xfrm>
          <a:prstGeom prst="rect">
            <a:avLst/>
          </a:prstGeom>
        </p:spPr>
      </p:pic>
      <p:sp>
        <p:nvSpPr>
          <p:cNvPr id="13" name="object 13"/>
          <p:cNvSpPr txBox="1"/>
          <p:nvPr/>
        </p:nvSpPr>
        <p:spPr>
          <a:xfrm>
            <a:off x="626054" y="3004936"/>
            <a:ext cx="7101840" cy="7083425"/>
          </a:xfrm>
          <a:prstGeom prst="rect">
            <a:avLst/>
          </a:prstGeom>
        </p:spPr>
        <p:txBody>
          <a:bodyPr vert="horz" wrap="square" lIns="0" tIns="12700" rIns="0" bIns="0" rtlCol="0">
            <a:spAutoFit/>
          </a:bodyPr>
          <a:lstStyle/>
          <a:p>
            <a:pPr marL="12700" marR="148590">
              <a:lnSpc>
                <a:spcPct val="127200"/>
              </a:lnSpc>
              <a:spcBef>
                <a:spcPts val="100"/>
              </a:spcBef>
              <a:tabLst>
                <a:tab pos="1104900" algn="l"/>
                <a:tab pos="1416685" algn="l"/>
                <a:tab pos="3188335" algn="l"/>
                <a:tab pos="3315335" algn="l"/>
                <a:tab pos="4038600" algn="l"/>
                <a:tab pos="4497070" algn="l"/>
                <a:tab pos="5379720" algn="l"/>
              </a:tabLst>
            </a:pPr>
            <a:r>
              <a:rPr sz="2800" spc="110" dirty="0">
                <a:latin typeface="Arial MT"/>
                <a:cs typeface="Arial MT"/>
              </a:rPr>
              <a:t>Many</a:t>
            </a:r>
            <a:r>
              <a:rPr sz="2800" dirty="0">
                <a:latin typeface="Arial MT"/>
                <a:cs typeface="Arial MT"/>
              </a:rPr>
              <a:t>	</a:t>
            </a:r>
            <a:r>
              <a:rPr sz="2800" spc="150" dirty="0">
                <a:latin typeface="Arial MT"/>
                <a:cs typeface="Arial MT"/>
              </a:rPr>
              <a:t>frameworks</a:t>
            </a:r>
            <a:r>
              <a:rPr sz="2800" dirty="0">
                <a:latin typeface="Arial MT"/>
                <a:cs typeface="Arial MT"/>
              </a:rPr>
              <a:t>		</a:t>
            </a:r>
            <a:r>
              <a:rPr sz="2800" spc="140" dirty="0">
                <a:latin typeface="Arial MT"/>
                <a:cs typeface="Arial MT"/>
              </a:rPr>
              <a:t>within</a:t>
            </a:r>
            <a:r>
              <a:rPr sz="2800" dirty="0">
                <a:latin typeface="Arial MT"/>
                <a:cs typeface="Arial MT"/>
              </a:rPr>
              <a:t>	</a:t>
            </a:r>
            <a:r>
              <a:rPr sz="2800" spc="155" dirty="0">
                <a:latin typeface="Arial MT"/>
                <a:cs typeface="Arial MT"/>
              </a:rPr>
              <a:t>contemporary </a:t>
            </a:r>
            <a:r>
              <a:rPr sz="2800" spc="150" dirty="0">
                <a:latin typeface="Arial MT"/>
                <a:cs typeface="Arial MT"/>
              </a:rPr>
              <a:t>society</a:t>
            </a:r>
            <a:r>
              <a:rPr sz="2800" dirty="0">
                <a:latin typeface="Arial MT"/>
                <a:cs typeface="Arial MT"/>
              </a:rPr>
              <a:t>	</a:t>
            </a:r>
            <a:r>
              <a:rPr sz="2800" spc="150" dirty="0">
                <a:latin typeface="Arial MT"/>
                <a:cs typeface="Arial MT"/>
              </a:rPr>
              <a:t>influence</a:t>
            </a:r>
            <a:r>
              <a:rPr sz="2800" dirty="0">
                <a:latin typeface="Arial MT"/>
                <a:cs typeface="Arial MT"/>
              </a:rPr>
              <a:t>	</a:t>
            </a:r>
            <a:r>
              <a:rPr sz="2800" spc="85" dirty="0">
                <a:latin typeface="Arial MT"/>
                <a:cs typeface="Arial MT"/>
              </a:rPr>
              <a:t>how</a:t>
            </a:r>
            <a:r>
              <a:rPr sz="2800" dirty="0">
                <a:latin typeface="Arial MT"/>
                <a:cs typeface="Arial MT"/>
              </a:rPr>
              <a:t>	</a:t>
            </a:r>
            <a:r>
              <a:rPr sz="2800" spc="135" dirty="0">
                <a:latin typeface="Arial MT"/>
                <a:cs typeface="Arial MT"/>
              </a:rPr>
              <a:t>people</a:t>
            </a:r>
            <a:r>
              <a:rPr sz="2800" dirty="0">
                <a:latin typeface="Arial MT"/>
                <a:cs typeface="Arial MT"/>
              </a:rPr>
              <a:t>	</a:t>
            </a:r>
            <a:r>
              <a:rPr sz="2800" spc="145" dirty="0">
                <a:latin typeface="Arial MT"/>
                <a:cs typeface="Arial MT"/>
              </a:rPr>
              <a:t>'place'</a:t>
            </a:r>
            <a:endParaRPr sz="2800">
              <a:latin typeface="Arial MT"/>
              <a:cs typeface="Arial MT"/>
            </a:endParaRPr>
          </a:p>
          <a:p>
            <a:pPr marL="12700" marR="48260">
              <a:lnSpc>
                <a:spcPct val="127200"/>
              </a:lnSpc>
              <a:tabLst>
                <a:tab pos="2070735" algn="l"/>
                <a:tab pos="2183130" algn="l"/>
                <a:tab pos="3227705" algn="l"/>
                <a:tab pos="3365500" algn="l"/>
                <a:tab pos="4167504" algn="l"/>
                <a:tab pos="5709920" algn="l"/>
                <a:tab pos="6283960" algn="l"/>
              </a:tabLst>
            </a:pPr>
            <a:r>
              <a:rPr sz="2800" spc="155" dirty="0">
                <a:latin typeface="Arial MT"/>
                <a:cs typeface="Arial MT"/>
              </a:rPr>
              <a:t>themselves</a:t>
            </a:r>
            <a:r>
              <a:rPr sz="2800" dirty="0">
                <a:latin typeface="Arial MT"/>
                <a:cs typeface="Arial MT"/>
              </a:rPr>
              <a:t>		</a:t>
            </a:r>
            <a:r>
              <a:rPr sz="2800" spc="140" dirty="0">
                <a:latin typeface="Arial MT"/>
                <a:cs typeface="Arial MT"/>
              </a:rPr>
              <a:t>within</a:t>
            </a:r>
            <a:r>
              <a:rPr sz="2800" dirty="0">
                <a:latin typeface="Arial MT"/>
                <a:cs typeface="Arial MT"/>
              </a:rPr>
              <a:t>		</a:t>
            </a:r>
            <a:r>
              <a:rPr sz="2800" spc="114" dirty="0">
                <a:latin typeface="Arial MT"/>
                <a:cs typeface="Arial MT"/>
              </a:rPr>
              <a:t>that</a:t>
            </a:r>
            <a:r>
              <a:rPr sz="2800" dirty="0">
                <a:latin typeface="Arial MT"/>
                <a:cs typeface="Arial MT"/>
              </a:rPr>
              <a:t>	</a:t>
            </a:r>
            <a:r>
              <a:rPr sz="2800" spc="-680" dirty="0">
                <a:latin typeface="Arial MT"/>
                <a:cs typeface="Arial MT"/>
              </a:rPr>
              <a:t> </a:t>
            </a:r>
            <a:r>
              <a:rPr sz="2800" spc="165" dirty="0">
                <a:latin typeface="Arial MT"/>
                <a:cs typeface="Arial MT"/>
              </a:rPr>
              <a:t>society,</a:t>
            </a:r>
            <a:r>
              <a:rPr sz="2800" dirty="0">
                <a:latin typeface="Arial MT"/>
                <a:cs typeface="Arial MT"/>
              </a:rPr>
              <a:t>	</a:t>
            </a:r>
            <a:r>
              <a:rPr sz="2800" spc="95" dirty="0">
                <a:latin typeface="Arial MT"/>
                <a:cs typeface="Arial MT"/>
              </a:rPr>
              <a:t>ie.</a:t>
            </a:r>
            <a:r>
              <a:rPr sz="2800" dirty="0">
                <a:latin typeface="Arial MT"/>
                <a:cs typeface="Arial MT"/>
              </a:rPr>
              <a:t>	</a:t>
            </a:r>
            <a:r>
              <a:rPr sz="2800" spc="85" dirty="0">
                <a:latin typeface="Arial MT"/>
                <a:cs typeface="Arial MT"/>
              </a:rPr>
              <a:t>How </a:t>
            </a:r>
            <a:r>
              <a:rPr sz="2800" spc="155" dirty="0">
                <a:latin typeface="Arial MT"/>
                <a:cs typeface="Arial MT"/>
              </a:rPr>
              <a:t>individuals</a:t>
            </a:r>
            <a:r>
              <a:rPr sz="2800" dirty="0">
                <a:latin typeface="Arial MT"/>
                <a:cs typeface="Arial MT"/>
              </a:rPr>
              <a:t>	</a:t>
            </a:r>
            <a:r>
              <a:rPr sz="2800" spc="120" dirty="0">
                <a:latin typeface="Arial MT"/>
                <a:cs typeface="Arial MT"/>
              </a:rPr>
              <a:t>frame</a:t>
            </a:r>
            <a:r>
              <a:rPr sz="2800" dirty="0">
                <a:latin typeface="Arial MT"/>
                <a:cs typeface="Arial MT"/>
              </a:rPr>
              <a:t>	</a:t>
            </a:r>
            <a:r>
              <a:rPr sz="2800" spc="125" dirty="0">
                <a:latin typeface="Arial MT"/>
                <a:cs typeface="Arial MT"/>
              </a:rPr>
              <a:t>their</a:t>
            </a:r>
            <a:r>
              <a:rPr sz="2800" dirty="0">
                <a:latin typeface="Arial MT"/>
                <a:cs typeface="Arial MT"/>
              </a:rPr>
              <a:t>	</a:t>
            </a:r>
            <a:r>
              <a:rPr sz="2800" spc="155" dirty="0">
                <a:latin typeface="Arial MT"/>
                <a:cs typeface="Arial MT"/>
              </a:rPr>
              <a:t>identity.</a:t>
            </a:r>
            <a:endParaRPr sz="2800">
              <a:latin typeface="Arial MT"/>
              <a:cs typeface="Arial MT"/>
            </a:endParaRPr>
          </a:p>
          <a:p>
            <a:pPr>
              <a:lnSpc>
                <a:spcPct val="100000"/>
              </a:lnSpc>
              <a:spcBef>
                <a:spcPts val="1055"/>
              </a:spcBef>
            </a:pPr>
            <a:endParaRPr sz="2800">
              <a:latin typeface="Arial MT"/>
              <a:cs typeface="Arial MT"/>
            </a:endParaRPr>
          </a:p>
          <a:p>
            <a:pPr marL="12700" marR="5080">
              <a:lnSpc>
                <a:spcPct val="127200"/>
              </a:lnSpc>
              <a:tabLst>
                <a:tab pos="1164590" algn="l"/>
                <a:tab pos="1634489" algn="l"/>
                <a:tab pos="1986280" algn="l"/>
                <a:tab pos="2752090" algn="l"/>
                <a:tab pos="4235450" algn="l"/>
                <a:tab pos="6445250" algn="l"/>
              </a:tabLst>
            </a:pPr>
            <a:r>
              <a:rPr sz="2800" spc="110" dirty="0">
                <a:latin typeface="Arial MT"/>
                <a:cs typeface="Arial MT"/>
              </a:rPr>
              <a:t>Some</a:t>
            </a:r>
            <a:r>
              <a:rPr sz="2800" dirty="0">
                <a:latin typeface="Arial MT"/>
                <a:cs typeface="Arial MT"/>
              </a:rPr>
              <a:t>	</a:t>
            </a:r>
            <a:r>
              <a:rPr sz="2800" spc="60" dirty="0">
                <a:latin typeface="Arial MT"/>
                <a:cs typeface="Arial MT"/>
              </a:rPr>
              <a:t>of</a:t>
            </a:r>
            <a:r>
              <a:rPr sz="2800" dirty="0">
                <a:latin typeface="Arial MT"/>
                <a:cs typeface="Arial MT"/>
              </a:rPr>
              <a:t>	</a:t>
            </a:r>
            <a:r>
              <a:rPr sz="2800" spc="125" dirty="0">
                <a:latin typeface="Arial MT"/>
                <a:cs typeface="Arial MT"/>
              </a:rPr>
              <a:t>these</a:t>
            </a:r>
            <a:r>
              <a:rPr sz="2800" dirty="0">
                <a:latin typeface="Arial MT"/>
                <a:cs typeface="Arial MT"/>
              </a:rPr>
              <a:t>	</a:t>
            </a:r>
            <a:r>
              <a:rPr sz="2800" spc="145" dirty="0">
                <a:latin typeface="Arial MT"/>
                <a:cs typeface="Arial MT"/>
              </a:rPr>
              <a:t>primary</a:t>
            </a:r>
            <a:r>
              <a:rPr sz="2800" dirty="0">
                <a:latin typeface="Arial MT"/>
                <a:cs typeface="Arial MT"/>
              </a:rPr>
              <a:t>	</a:t>
            </a:r>
            <a:r>
              <a:rPr sz="2800" spc="150" dirty="0">
                <a:latin typeface="Arial MT"/>
                <a:cs typeface="Arial MT"/>
              </a:rPr>
              <a:t>frameworks</a:t>
            </a:r>
            <a:r>
              <a:rPr sz="2800" dirty="0">
                <a:latin typeface="Arial MT"/>
                <a:cs typeface="Arial MT"/>
              </a:rPr>
              <a:t>	</a:t>
            </a:r>
            <a:r>
              <a:rPr sz="2800" spc="85" dirty="0">
                <a:latin typeface="Arial MT"/>
                <a:cs typeface="Arial MT"/>
              </a:rPr>
              <a:t>and </a:t>
            </a:r>
            <a:r>
              <a:rPr sz="2800" spc="155" dirty="0">
                <a:latin typeface="Arial MT"/>
                <a:cs typeface="Arial MT"/>
              </a:rPr>
              <a:t>influences</a:t>
            </a:r>
            <a:r>
              <a:rPr sz="2800" dirty="0">
                <a:latin typeface="Arial MT"/>
                <a:cs typeface="Arial MT"/>
              </a:rPr>
              <a:t>	</a:t>
            </a:r>
            <a:r>
              <a:rPr sz="2800" spc="150" dirty="0">
                <a:latin typeface="Arial MT"/>
                <a:cs typeface="Arial MT"/>
              </a:rPr>
              <a:t>include:</a:t>
            </a:r>
            <a:endParaRPr sz="2800">
              <a:latin typeface="Arial MT"/>
              <a:cs typeface="Arial MT"/>
            </a:endParaRPr>
          </a:p>
          <a:p>
            <a:pPr marL="616585" marR="4122420">
              <a:lnSpc>
                <a:spcPct val="127200"/>
              </a:lnSpc>
              <a:spcBef>
                <a:spcPts val="5"/>
              </a:spcBef>
            </a:pPr>
            <a:r>
              <a:rPr sz="2800" spc="160" dirty="0">
                <a:latin typeface="Arial MT"/>
                <a:cs typeface="Arial MT"/>
              </a:rPr>
              <a:t>Globalisation </a:t>
            </a:r>
            <a:r>
              <a:rPr sz="2800" spc="145" dirty="0">
                <a:latin typeface="Arial MT"/>
                <a:cs typeface="Arial MT"/>
              </a:rPr>
              <a:t>Culture</a:t>
            </a:r>
            <a:endParaRPr sz="2800">
              <a:latin typeface="Arial MT"/>
              <a:cs typeface="Arial MT"/>
            </a:endParaRPr>
          </a:p>
          <a:p>
            <a:pPr marL="616585" marR="4503420">
              <a:lnSpc>
                <a:spcPct val="127200"/>
              </a:lnSpc>
            </a:pPr>
            <a:r>
              <a:rPr sz="2800" spc="160" dirty="0">
                <a:latin typeface="Arial MT"/>
                <a:cs typeface="Arial MT"/>
              </a:rPr>
              <a:t>Institutions </a:t>
            </a:r>
            <a:r>
              <a:rPr sz="2800" spc="145" dirty="0">
                <a:latin typeface="Arial MT"/>
                <a:cs typeface="Arial MT"/>
              </a:rPr>
              <a:t>Families</a:t>
            </a:r>
            <a:endParaRPr sz="2800">
              <a:latin typeface="Arial MT"/>
              <a:cs typeface="Arial MT"/>
            </a:endParaRPr>
          </a:p>
          <a:p>
            <a:pPr marL="616585">
              <a:lnSpc>
                <a:spcPct val="100000"/>
              </a:lnSpc>
              <a:spcBef>
                <a:spcPts val="915"/>
              </a:spcBef>
            </a:pPr>
            <a:r>
              <a:rPr sz="2800" spc="130" dirty="0">
                <a:latin typeface="Arial MT"/>
                <a:cs typeface="Arial MT"/>
              </a:rPr>
              <a:t>Power</a:t>
            </a:r>
            <a:endParaRPr sz="2800">
              <a:latin typeface="Arial MT"/>
              <a:cs typeface="Arial MT"/>
            </a:endParaRPr>
          </a:p>
          <a:p>
            <a:pPr marL="616585">
              <a:lnSpc>
                <a:spcPct val="100000"/>
              </a:lnSpc>
              <a:spcBef>
                <a:spcPts val="915"/>
              </a:spcBef>
              <a:tabLst>
                <a:tab pos="2075814" algn="l"/>
              </a:tabLst>
            </a:pPr>
            <a:r>
              <a:rPr sz="2800" spc="140" dirty="0">
                <a:latin typeface="Arial MT"/>
                <a:cs typeface="Arial MT"/>
              </a:rPr>
              <a:t>Gender</a:t>
            </a:r>
            <a:r>
              <a:rPr sz="2800" dirty="0">
                <a:latin typeface="Arial MT"/>
                <a:cs typeface="Arial MT"/>
              </a:rPr>
              <a:t>	</a:t>
            </a:r>
            <a:r>
              <a:rPr sz="2800" spc="135" dirty="0">
                <a:latin typeface="Arial MT"/>
                <a:cs typeface="Arial MT"/>
              </a:rPr>
              <a:t>roles</a:t>
            </a:r>
            <a:endParaRPr sz="2800">
              <a:latin typeface="Arial MT"/>
              <a:cs typeface="Arial MT"/>
            </a:endParaRPr>
          </a:p>
        </p:txBody>
      </p:sp>
      <p:sp>
        <p:nvSpPr>
          <p:cNvPr id="14" name="object 14"/>
          <p:cNvSpPr txBox="1">
            <a:spLocks noGrp="1"/>
          </p:cNvSpPr>
          <p:nvPr>
            <p:ph type="title"/>
          </p:nvPr>
        </p:nvSpPr>
        <p:spPr>
          <a:xfrm>
            <a:off x="626054" y="-77696"/>
            <a:ext cx="6514465" cy="2658110"/>
          </a:xfrm>
          <a:prstGeom prst="rect">
            <a:avLst/>
          </a:prstGeom>
        </p:spPr>
        <p:txBody>
          <a:bodyPr vert="horz" wrap="square" lIns="0" tIns="12700" rIns="0" bIns="0" rtlCol="0">
            <a:spAutoFit/>
          </a:bodyPr>
          <a:lstStyle/>
          <a:p>
            <a:pPr marL="12700">
              <a:lnSpc>
                <a:spcPts val="7100"/>
              </a:lnSpc>
              <a:spcBef>
                <a:spcPts val="100"/>
              </a:spcBef>
            </a:pPr>
            <a:r>
              <a:rPr spc="135" dirty="0">
                <a:latin typeface="Trebuchet MS"/>
                <a:cs typeface="Trebuchet MS"/>
              </a:rPr>
              <a:t>Frameworks,</a:t>
            </a:r>
          </a:p>
          <a:p>
            <a:pPr marL="12700" marR="5080">
              <a:lnSpc>
                <a:spcPts val="6530"/>
              </a:lnSpc>
              <a:spcBef>
                <a:spcPts val="595"/>
              </a:spcBef>
            </a:pPr>
            <a:r>
              <a:rPr spc="265" dirty="0">
                <a:latin typeface="Trebuchet MS"/>
                <a:cs typeface="Trebuchet MS"/>
              </a:rPr>
              <a:t>Approaches</a:t>
            </a:r>
            <a:r>
              <a:rPr spc="310" dirty="0">
                <a:latin typeface="Trebuchet MS"/>
                <a:cs typeface="Trebuchet MS"/>
              </a:rPr>
              <a:t> </a:t>
            </a:r>
            <a:r>
              <a:rPr spc="60" dirty="0">
                <a:latin typeface="Trebuchet MS"/>
                <a:cs typeface="Trebuchet MS"/>
              </a:rPr>
              <a:t>and </a:t>
            </a:r>
            <a:r>
              <a:rPr spc="229" dirty="0">
                <a:latin typeface="Trebuchet MS"/>
                <a:cs typeface="Trebuchet MS"/>
              </a:rPr>
              <a:t>Instruments</a:t>
            </a:r>
          </a:p>
        </p:txBody>
      </p:sp>
      <p:sp>
        <p:nvSpPr>
          <p:cNvPr id="15" name="Action Button: Return 14">
            <a:hlinkClick r:id="" action="ppaction://hlinkshowjump?jump=firstslide" highlightClick="1"/>
            <a:extLst>
              <a:ext uri="{FF2B5EF4-FFF2-40B4-BE49-F238E27FC236}">
                <a16:creationId xmlns:a16="http://schemas.microsoft.com/office/drawing/2014/main" id="{E9646B53-68AE-3B76-DC8F-886765F169CB}"/>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9143999"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10687859" y="271944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6" name="object 6"/>
          <p:cNvSpPr txBox="1"/>
          <p:nvPr/>
        </p:nvSpPr>
        <p:spPr>
          <a:xfrm>
            <a:off x="10675159" y="2993005"/>
            <a:ext cx="7564755" cy="5454650"/>
          </a:xfrm>
          <a:prstGeom prst="rect">
            <a:avLst/>
          </a:prstGeom>
        </p:spPr>
        <p:txBody>
          <a:bodyPr vert="horz" wrap="square" lIns="0" tIns="12700" rIns="0" bIns="0" rtlCol="0">
            <a:spAutoFit/>
          </a:bodyPr>
          <a:lstStyle/>
          <a:p>
            <a:pPr marL="12700" marR="608330">
              <a:lnSpc>
                <a:spcPct val="127200"/>
              </a:lnSpc>
              <a:spcBef>
                <a:spcPts val="100"/>
              </a:spcBef>
              <a:tabLst>
                <a:tab pos="843280" algn="l"/>
                <a:tab pos="1703705" algn="l"/>
                <a:tab pos="1837689" algn="l"/>
                <a:tab pos="2618740" algn="l"/>
                <a:tab pos="2980055" algn="l"/>
                <a:tab pos="3771900" algn="l"/>
                <a:tab pos="4730115" algn="l"/>
                <a:tab pos="5521960" algn="l"/>
                <a:tab pos="6626225" algn="l"/>
              </a:tabLst>
            </a:pPr>
            <a:r>
              <a:rPr sz="2800" spc="90" dirty="0">
                <a:latin typeface="Arial MT"/>
                <a:cs typeface="Arial MT"/>
              </a:rPr>
              <a:t>You</a:t>
            </a:r>
            <a:r>
              <a:rPr sz="2800" dirty="0">
                <a:latin typeface="Arial MT"/>
                <a:cs typeface="Arial MT"/>
              </a:rPr>
              <a:t>	</a:t>
            </a:r>
            <a:r>
              <a:rPr sz="2800" spc="110" dirty="0">
                <a:latin typeface="Arial MT"/>
                <a:cs typeface="Arial MT"/>
              </a:rPr>
              <a:t>have</a:t>
            </a:r>
            <a:r>
              <a:rPr sz="2800" dirty="0">
                <a:latin typeface="Arial MT"/>
                <a:cs typeface="Arial MT"/>
              </a:rPr>
              <a:t>		</a:t>
            </a:r>
            <a:r>
              <a:rPr sz="2800" spc="140" dirty="0">
                <a:latin typeface="Arial MT"/>
                <a:cs typeface="Arial MT"/>
              </a:rPr>
              <a:t>rights</a:t>
            </a:r>
            <a:r>
              <a:rPr sz="2800" dirty="0">
                <a:latin typeface="Arial MT"/>
                <a:cs typeface="Arial MT"/>
              </a:rPr>
              <a:t>	</a:t>
            </a:r>
            <a:r>
              <a:rPr sz="2800" spc="85" dirty="0">
                <a:latin typeface="Arial MT"/>
                <a:cs typeface="Arial MT"/>
              </a:rPr>
              <a:t>and</a:t>
            </a:r>
            <a:r>
              <a:rPr sz="2800" dirty="0">
                <a:latin typeface="Arial MT"/>
                <a:cs typeface="Arial MT"/>
              </a:rPr>
              <a:t>	</a:t>
            </a:r>
            <a:r>
              <a:rPr sz="2800" spc="160" dirty="0">
                <a:latin typeface="Arial MT"/>
                <a:cs typeface="Arial MT"/>
              </a:rPr>
              <a:t>responsibilities</a:t>
            </a:r>
            <a:r>
              <a:rPr sz="2800" dirty="0">
                <a:latin typeface="Arial MT"/>
                <a:cs typeface="Arial MT"/>
              </a:rPr>
              <a:t>	</a:t>
            </a:r>
            <a:r>
              <a:rPr sz="2800" spc="60" dirty="0">
                <a:latin typeface="Arial MT"/>
                <a:cs typeface="Arial MT"/>
              </a:rPr>
              <a:t>to </a:t>
            </a:r>
            <a:r>
              <a:rPr sz="2800" spc="155" dirty="0">
                <a:latin typeface="Arial MT"/>
                <a:cs typeface="Arial MT"/>
              </a:rPr>
              <a:t>yourself,</a:t>
            </a:r>
            <a:r>
              <a:rPr sz="2800" dirty="0">
                <a:latin typeface="Arial MT"/>
                <a:cs typeface="Arial MT"/>
              </a:rPr>
              <a:t>	</a:t>
            </a:r>
            <a:r>
              <a:rPr sz="2800" spc="114" dirty="0">
                <a:latin typeface="Arial MT"/>
                <a:cs typeface="Arial MT"/>
              </a:rPr>
              <a:t>your</a:t>
            </a:r>
            <a:r>
              <a:rPr sz="2800" dirty="0">
                <a:latin typeface="Arial MT"/>
                <a:cs typeface="Arial MT"/>
              </a:rPr>
              <a:t>	</a:t>
            </a:r>
            <a:r>
              <a:rPr sz="2800" spc="185" dirty="0">
                <a:latin typeface="Arial MT"/>
                <a:cs typeface="Arial MT"/>
              </a:rPr>
              <a:t>co-</a:t>
            </a:r>
            <a:r>
              <a:rPr sz="2800" spc="145" dirty="0">
                <a:latin typeface="Arial MT"/>
                <a:cs typeface="Arial MT"/>
              </a:rPr>
              <a:t>workers</a:t>
            </a:r>
            <a:r>
              <a:rPr sz="2800" dirty="0">
                <a:latin typeface="Arial MT"/>
                <a:cs typeface="Arial MT"/>
              </a:rPr>
              <a:t>	</a:t>
            </a:r>
            <a:r>
              <a:rPr sz="2800" spc="85" dirty="0">
                <a:latin typeface="Arial MT"/>
                <a:cs typeface="Arial MT"/>
              </a:rPr>
              <a:t>and</a:t>
            </a:r>
            <a:r>
              <a:rPr sz="2800" dirty="0">
                <a:latin typeface="Arial MT"/>
                <a:cs typeface="Arial MT"/>
              </a:rPr>
              <a:t>	</a:t>
            </a:r>
            <a:r>
              <a:rPr sz="2800" spc="114" dirty="0">
                <a:latin typeface="Arial MT"/>
                <a:cs typeface="Arial MT"/>
              </a:rPr>
              <a:t>your</a:t>
            </a:r>
            <a:endParaRPr sz="2800">
              <a:latin typeface="Arial MT"/>
              <a:cs typeface="Arial MT"/>
            </a:endParaRPr>
          </a:p>
          <a:p>
            <a:pPr marL="12700" marR="5080">
              <a:lnSpc>
                <a:spcPct val="127200"/>
              </a:lnSpc>
              <a:tabLst>
                <a:tab pos="1318260" algn="l"/>
                <a:tab pos="1669414" algn="l"/>
                <a:tab pos="1818005" algn="l"/>
                <a:tab pos="2307590" algn="l"/>
                <a:tab pos="2668905" algn="l"/>
                <a:tab pos="3158490" algn="l"/>
                <a:tab pos="4019550" algn="l"/>
                <a:tab pos="5280025" algn="l"/>
                <a:tab pos="5845175" algn="l"/>
                <a:tab pos="6987540" algn="l"/>
              </a:tabLst>
            </a:pPr>
            <a:r>
              <a:rPr sz="2800" spc="150" dirty="0">
                <a:latin typeface="Arial MT"/>
                <a:cs typeface="Arial MT"/>
              </a:rPr>
              <a:t>clients</a:t>
            </a:r>
            <a:r>
              <a:rPr sz="2800" dirty="0">
                <a:latin typeface="Arial MT"/>
                <a:cs typeface="Arial MT"/>
              </a:rPr>
              <a:t>	</a:t>
            </a:r>
            <a:r>
              <a:rPr sz="2800" spc="65" dirty="0">
                <a:latin typeface="Arial MT"/>
                <a:cs typeface="Arial MT"/>
              </a:rPr>
              <a:t>if</a:t>
            </a:r>
            <a:r>
              <a:rPr sz="2800" dirty="0">
                <a:latin typeface="Arial MT"/>
                <a:cs typeface="Arial MT"/>
              </a:rPr>
              <a:t>	</a:t>
            </a:r>
            <a:r>
              <a:rPr sz="2800" spc="120" dirty="0">
                <a:latin typeface="Arial MT"/>
                <a:cs typeface="Arial MT"/>
              </a:rPr>
              <a:t>legal</a:t>
            </a:r>
            <a:r>
              <a:rPr sz="2800" dirty="0">
                <a:latin typeface="Arial MT"/>
                <a:cs typeface="Arial MT"/>
              </a:rPr>
              <a:t>	</a:t>
            </a:r>
            <a:r>
              <a:rPr sz="2800" spc="60" dirty="0">
                <a:latin typeface="Arial MT"/>
                <a:cs typeface="Arial MT"/>
              </a:rPr>
              <a:t>or</a:t>
            </a:r>
            <a:r>
              <a:rPr sz="2800" dirty="0">
                <a:latin typeface="Arial MT"/>
                <a:cs typeface="Arial MT"/>
              </a:rPr>
              <a:t>	</a:t>
            </a:r>
            <a:r>
              <a:rPr sz="2800" spc="160" dirty="0">
                <a:latin typeface="Arial MT"/>
                <a:cs typeface="Arial MT"/>
              </a:rPr>
              <a:t>organisational</a:t>
            </a:r>
            <a:r>
              <a:rPr sz="2800" dirty="0">
                <a:latin typeface="Arial MT"/>
                <a:cs typeface="Arial MT"/>
              </a:rPr>
              <a:t>	</a:t>
            </a:r>
            <a:r>
              <a:rPr sz="2800" spc="140" dirty="0">
                <a:latin typeface="Arial MT"/>
                <a:cs typeface="Arial MT"/>
              </a:rPr>
              <a:t>rights</a:t>
            </a:r>
            <a:r>
              <a:rPr sz="2800" dirty="0">
                <a:latin typeface="Arial MT"/>
                <a:cs typeface="Arial MT"/>
              </a:rPr>
              <a:t>	</a:t>
            </a:r>
            <a:r>
              <a:rPr sz="2800" spc="90" dirty="0">
                <a:latin typeface="Arial MT"/>
                <a:cs typeface="Arial MT"/>
              </a:rPr>
              <a:t>are </a:t>
            </a:r>
            <a:r>
              <a:rPr sz="2800" spc="145" dirty="0">
                <a:latin typeface="Arial MT"/>
                <a:cs typeface="Arial MT"/>
              </a:rPr>
              <a:t>breached</a:t>
            </a:r>
            <a:r>
              <a:rPr sz="2800" dirty="0">
                <a:latin typeface="Arial MT"/>
                <a:cs typeface="Arial MT"/>
              </a:rPr>
              <a:t>	</a:t>
            </a:r>
            <a:r>
              <a:rPr sz="2800" spc="60" dirty="0">
                <a:latin typeface="Arial MT"/>
                <a:cs typeface="Arial MT"/>
              </a:rPr>
              <a:t>or</a:t>
            </a:r>
            <a:r>
              <a:rPr sz="2800" dirty="0">
                <a:latin typeface="Arial MT"/>
                <a:cs typeface="Arial MT"/>
              </a:rPr>
              <a:t>	</a:t>
            </a:r>
            <a:r>
              <a:rPr sz="2800" spc="150" dirty="0">
                <a:latin typeface="Arial MT"/>
                <a:cs typeface="Arial MT"/>
              </a:rPr>
              <a:t>infringed</a:t>
            </a:r>
            <a:r>
              <a:rPr sz="2800" dirty="0">
                <a:latin typeface="Arial MT"/>
                <a:cs typeface="Arial MT"/>
              </a:rPr>
              <a:t>	</a:t>
            </a:r>
            <a:r>
              <a:rPr sz="2800" spc="120" dirty="0">
                <a:latin typeface="Arial MT"/>
                <a:cs typeface="Arial MT"/>
              </a:rPr>
              <a:t>upon.</a:t>
            </a:r>
            <a:r>
              <a:rPr sz="2800" dirty="0">
                <a:latin typeface="Arial MT"/>
                <a:cs typeface="Arial MT"/>
              </a:rPr>
              <a:t>	</a:t>
            </a:r>
            <a:r>
              <a:rPr sz="2800" spc="114" dirty="0">
                <a:latin typeface="Arial MT"/>
                <a:cs typeface="Arial MT"/>
              </a:rPr>
              <a:t>Your</a:t>
            </a:r>
            <a:endParaRPr sz="2800">
              <a:latin typeface="Arial MT"/>
              <a:cs typeface="Arial MT"/>
            </a:endParaRPr>
          </a:p>
          <a:p>
            <a:pPr marL="12700" marR="622935">
              <a:lnSpc>
                <a:spcPct val="127200"/>
              </a:lnSpc>
              <a:tabLst>
                <a:tab pos="803910" algn="l"/>
                <a:tab pos="2372360" algn="l"/>
                <a:tab pos="2955925" algn="l"/>
                <a:tab pos="3089275" algn="l"/>
                <a:tab pos="3406140" algn="l"/>
                <a:tab pos="4083685" algn="l"/>
                <a:tab pos="4627880" algn="l"/>
                <a:tab pos="5572760" algn="l"/>
                <a:tab pos="5784850" algn="l"/>
              </a:tabLst>
            </a:pPr>
            <a:r>
              <a:rPr sz="2800" spc="155" dirty="0">
                <a:latin typeface="Arial MT"/>
                <a:cs typeface="Arial MT"/>
              </a:rPr>
              <a:t>organisation</a:t>
            </a:r>
            <a:r>
              <a:rPr sz="2800" dirty="0">
                <a:latin typeface="Arial MT"/>
                <a:cs typeface="Arial MT"/>
              </a:rPr>
              <a:t>	</a:t>
            </a:r>
            <a:r>
              <a:rPr sz="2800" spc="114" dirty="0">
                <a:latin typeface="Arial MT"/>
                <a:cs typeface="Arial MT"/>
              </a:rPr>
              <a:t>will</a:t>
            </a:r>
            <a:r>
              <a:rPr sz="2800" dirty="0">
                <a:latin typeface="Arial MT"/>
                <a:cs typeface="Arial MT"/>
              </a:rPr>
              <a:t>		</a:t>
            </a:r>
            <a:r>
              <a:rPr sz="2800" spc="110" dirty="0">
                <a:latin typeface="Arial MT"/>
                <a:cs typeface="Arial MT"/>
              </a:rPr>
              <a:t>have</a:t>
            </a:r>
            <a:r>
              <a:rPr sz="2800" dirty="0">
                <a:latin typeface="Arial MT"/>
                <a:cs typeface="Arial MT"/>
              </a:rPr>
              <a:t>	</a:t>
            </a:r>
            <a:r>
              <a:rPr sz="2800" spc="150" dirty="0">
                <a:latin typeface="Arial MT"/>
                <a:cs typeface="Arial MT"/>
              </a:rPr>
              <a:t>internal</a:t>
            </a:r>
            <a:r>
              <a:rPr sz="2800" dirty="0">
                <a:latin typeface="Arial MT"/>
                <a:cs typeface="Arial MT"/>
              </a:rPr>
              <a:t>	</a:t>
            </a:r>
            <a:r>
              <a:rPr sz="2800" spc="150" dirty="0">
                <a:latin typeface="Arial MT"/>
                <a:cs typeface="Arial MT"/>
              </a:rPr>
              <a:t>policies </a:t>
            </a:r>
            <a:r>
              <a:rPr sz="2800" spc="85" dirty="0">
                <a:latin typeface="Arial MT"/>
                <a:cs typeface="Arial MT"/>
              </a:rPr>
              <a:t>and</a:t>
            </a:r>
            <a:r>
              <a:rPr sz="2800" dirty="0">
                <a:latin typeface="Arial MT"/>
                <a:cs typeface="Arial MT"/>
              </a:rPr>
              <a:t>	</a:t>
            </a:r>
            <a:r>
              <a:rPr sz="2800" spc="150" dirty="0">
                <a:latin typeface="Arial MT"/>
                <a:cs typeface="Arial MT"/>
              </a:rPr>
              <a:t>procedures</a:t>
            </a:r>
            <a:r>
              <a:rPr sz="2800" dirty="0">
                <a:latin typeface="Arial MT"/>
                <a:cs typeface="Arial MT"/>
              </a:rPr>
              <a:t>	</a:t>
            </a:r>
            <a:r>
              <a:rPr sz="2800" spc="60" dirty="0">
                <a:latin typeface="Arial MT"/>
                <a:cs typeface="Arial MT"/>
              </a:rPr>
              <a:t>in</a:t>
            </a:r>
            <a:r>
              <a:rPr sz="2800" dirty="0">
                <a:latin typeface="Arial MT"/>
                <a:cs typeface="Arial MT"/>
              </a:rPr>
              <a:t>	</a:t>
            </a:r>
            <a:r>
              <a:rPr sz="2800" spc="140" dirty="0">
                <a:latin typeface="Arial MT"/>
                <a:cs typeface="Arial MT"/>
              </a:rPr>
              <a:t>place,</a:t>
            </a:r>
            <a:r>
              <a:rPr sz="2800" dirty="0">
                <a:latin typeface="Arial MT"/>
                <a:cs typeface="Arial MT"/>
              </a:rPr>
              <a:t>	</a:t>
            </a:r>
            <a:r>
              <a:rPr sz="2800" spc="120" dirty="0">
                <a:latin typeface="Arial MT"/>
                <a:cs typeface="Arial MT"/>
              </a:rPr>
              <a:t>which</a:t>
            </a:r>
            <a:r>
              <a:rPr sz="2800" dirty="0">
                <a:latin typeface="Arial MT"/>
                <a:cs typeface="Arial MT"/>
              </a:rPr>
              <a:t>	</a:t>
            </a:r>
            <a:r>
              <a:rPr sz="2800" spc="114" dirty="0">
                <a:latin typeface="Arial MT"/>
                <a:cs typeface="Arial MT"/>
              </a:rPr>
              <a:t>will</a:t>
            </a:r>
            <a:endParaRPr sz="2800">
              <a:latin typeface="Arial MT"/>
              <a:cs typeface="Arial MT"/>
            </a:endParaRPr>
          </a:p>
          <a:p>
            <a:pPr marL="12700" algn="just">
              <a:lnSpc>
                <a:spcPct val="100000"/>
              </a:lnSpc>
              <a:spcBef>
                <a:spcPts val="915"/>
              </a:spcBef>
            </a:pPr>
            <a:r>
              <a:rPr sz="2800" spc="160" dirty="0">
                <a:latin typeface="Arial MT"/>
                <a:cs typeface="Arial MT"/>
              </a:rPr>
              <a:t>describe</a:t>
            </a:r>
            <a:r>
              <a:rPr sz="2800" spc="390" dirty="0">
                <a:latin typeface="Arial MT"/>
                <a:cs typeface="Arial MT"/>
              </a:rPr>
              <a:t> </a:t>
            </a:r>
            <a:r>
              <a:rPr sz="2800" spc="114" dirty="0">
                <a:latin typeface="Arial MT"/>
                <a:cs typeface="Arial MT"/>
              </a:rPr>
              <a:t>the</a:t>
            </a:r>
            <a:r>
              <a:rPr sz="2800" spc="395" dirty="0">
                <a:latin typeface="Arial MT"/>
                <a:cs typeface="Arial MT"/>
              </a:rPr>
              <a:t> </a:t>
            </a:r>
            <a:r>
              <a:rPr sz="2800" spc="165" dirty="0">
                <a:latin typeface="Arial MT"/>
                <a:cs typeface="Arial MT"/>
              </a:rPr>
              <a:t>processes</a:t>
            </a:r>
            <a:r>
              <a:rPr sz="2800" spc="395" dirty="0">
                <a:latin typeface="Arial MT"/>
                <a:cs typeface="Arial MT"/>
              </a:rPr>
              <a:t> </a:t>
            </a:r>
            <a:r>
              <a:rPr sz="2800" spc="114" dirty="0">
                <a:latin typeface="Arial MT"/>
                <a:cs typeface="Arial MT"/>
              </a:rPr>
              <a:t>you</a:t>
            </a:r>
            <a:r>
              <a:rPr sz="2800" spc="395" dirty="0">
                <a:latin typeface="Arial MT"/>
                <a:cs typeface="Arial MT"/>
              </a:rPr>
              <a:t> </a:t>
            </a:r>
            <a:r>
              <a:rPr sz="2800" spc="90" dirty="0">
                <a:latin typeface="Arial MT"/>
                <a:cs typeface="Arial MT"/>
              </a:rPr>
              <a:t>can</a:t>
            </a:r>
            <a:endParaRPr sz="2800">
              <a:latin typeface="Arial MT"/>
              <a:cs typeface="Arial MT"/>
            </a:endParaRPr>
          </a:p>
          <a:p>
            <a:pPr marL="12700" marR="337185" algn="just">
              <a:lnSpc>
                <a:spcPct val="127200"/>
              </a:lnSpc>
              <a:spcBef>
                <a:spcPts val="5"/>
              </a:spcBef>
            </a:pPr>
            <a:r>
              <a:rPr sz="2800" spc="165" dirty="0">
                <a:latin typeface="Arial MT"/>
                <a:cs typeface="Arial MT"/>
              </a:rPr>
              <a:t>undertake.</a:t>
            </a:r>
            <a:r>
              <a:rPr sz="2800" spc="295" dirty="0">
                <a:latin typeface="Arial MT"/>
                <a:cs typeface="Arial MT"/>
              </a:rPr>
              <a:t>  </a:t>
            </a:r>
            <a:r>
              <a:rPr sz="2800" spc="95" dirty="0">
                <a:latin typeface="Arial MT"/>
                <a:cs typeface="Arial MT"/>
              </a:rPr>
              <a:t>If</a:t>
            </a:r>
            <a:r>
              <a:rPr sz="2800" spc="400" dirty="0">
                <a:latin typeface="Arial MT"/>
                <a:cs typeface="Arial MT"/>
              </a:rPr>
              <a:t> </a:t>
            </a:r>
            <a:r>
              <a:rPr sz="2800" spc="114" dirty="0">
                <a:latin typeface="Arial MT"/>
                <a:cs typeface="Arial MT"/>
              </a:rPr>
              <a:t>the</a:t>
            </a:r>
            <a:r>
              <a:rPr sz="2800" spc="395" dirty="0">
                <a:latin typeface="Arial MT"/>
                <a:cs typeface="Arial MT"/>
              </a:rPr>
              <a:t> </a:t>
            </a:r>
            <a:r>
              <a:rPr sz="2800" spc="165" dirty="0">
                <a:latin typeface="Arial MT"/>
                <a:cs typeface="Arial MT"/>
              </a:rPr>
              <a:t>infringement</a:t>
            </a:r>
            <a:r>
              <a:rPr sz="2800" spc="395" dirty="0">
                <a:latin typeface="Arial MT"/>
                <a:cs typeface="Arial MT"/>
              </a:rPr>
              <a:t> </a:t>
            </a:r>
            <a:r>
              <a:rPr sz="2800" spc="90" dirty="0">
                <a:latin typeface="Arial MT"/>
                <a:cs typeface="Arial MT"/>
              </a:rPr>
              <a:t>is</a:t>
            </a:r>
            <a:r>
              <a:rPr sz="2800" spc="395" dirty="0">
                <a:latin typeface="Arial MT"/>
                <a:cs typeface="Arial MT"/>
              </a:rPr>
              <a:t> </a:t>
            </a:r>
            <a:r>
              <a:rPr sz="2800" spc="145" dirty="0">
                <a:latin typeface="Arial MT"/>
                <a:cs typeface="Arial MT"/>
              </a:rPr>
              <a:t>larger, </a:t>
            </a:r>
            <a:r>
              <a:rPr sz="2800" spc="114" dirty="0">
                <a:latin typeface="Arial MT"/>
                <a:cs typeface="Arial MT"/>
              </a:rPr>
              <a:t>you</a:t>
            </a:r>
            <a:r>
              <a:rPr sz="2800" spc="390" dirty="0">
                <a:latin typeface="Arial MT"/>
                <a:cs typeface="Arial MT"/>
              </a:rPr>
              <a:t> </a:t>
            </a:r>
            <a:r>
              <a:rPr sz="2800" spc="114" dirty="0">
                <a:latin typeface="Arial MT"/>
                <a:cs typeface="Arial MT"/>
              </a:rPr>
              <a:t>may</a:t>
            </a:r>
            <a:r>
              <a:rPr sz="2800" spc="395" dirty="0">
                <a:latin typeface="Arial MT"/>
                <a:cs typeface="Arial MT"/>
              </a:rPr>
              <a:t> </a:t>
            </a:r>
            <a:r>
              <a:rPr sz="2800" spc="130" dirty="0">
                <a:latin typeface="Arial MT"/>
                <a:cs typeface="Arial MT"/>
              </a:rPr>
              <a:t>need</a:t>
            </a:r>
            <a:r>
              <a:rPr sz="2800" spc="390" dirty="0">
                <a:latin typeface="Arial MT"/>
                <a:cs typeface="Arial MT"/>
              </a:rPr>
              <a:t> </a:t>
            </a:r>
            <a:r>
              <a:rPr sz="2800" spc="85" dirty="0">
                <a:latin typeface="Arial MT"/>
                <a:cs typeface="Arial MT"/>
              </a:rPr>
              <a:t>to</a:t>
            </a:r>
            <a:r>
              <a:rPr sz="2800" spc="395" dirty="0">
                <a:latin typeface="Arial MT"/>
                <a:cs typeface="Arial MT"/>
              </a:rPr>
              <a:t> </a:t>
            </a:r>
            <a:r>
              <a:rPr sz="2800" spc="150" dirty="0">
                <a:latin typeface="Arial MT"/>
                <a:cs typeface="Arial MT"/>
              </a:rPr>
              <a:t>report</a:t>
            </a:r>
            <a:r>
              <a:rPr sz="2800" spc="390" dirty="0">
                <a:latin typeface="Arial MT"/>
                <a:cs typeface="Arial MT"/>
              </a:rPr>
              <a:t> </a:t>
            </a:r>
            <a:r>
              <a:rPr sz="2800" spc="90" dirty="0">
                <a:latin typeface="Arial MT"/>
                <a:cs typeface="Arial MT"/>
              </a:rPr>
              <a:t>it</a:t>
            </a:r>
            <a:r>
              <a:rPr sz="2800" spc="395" dirty="0">
                <a:latin typeface="Arial MT"/>
                <a:cs typeface="Arial MT"/>
              </a:rPr>
              <a:t> </a:t>
            </a:r>
            <a:r>
              <a:rPr sz="2800" spc="85" dirty="0">
                <a:latin typeface="Arial MT"/>
                <a:cs typeface="Arial MT"/>
              </a:rPr>
              <a:t>to</a:t>
            </a:r>
            <a:r>
              <a:rPr sz="2800" spc="395" dirty="0">
                <a:latin typeface="Arial MT"/>
                <a:cs typeface="Arial MT"/>
              </a:rPr>
              <a:t> </a:t>
            </a:r>
            <a:r>
              <a:rPr sz="2800" spc="80" dirty="0">
                <a:latin typeface="Arial MT"/>
                <a:cs typeface="Arial MT"/>
              </a:rPr>
              <a:t>an</a:t>
            </a:r>
            <a:r>
              <a:rPr sz="2800" spc="390" dirty="0">
                <a:latin typeface="Arial MT"/>
                <a:cs typeface="Arial MT"/>
              </a:rPr>
              <a:t> </a:t>
            </a:r>
            <a:r>
              <a:rPr sz="2800" spc="150" dirty="0">
                <a:latin typeface="Arial MT"/>
                <a:cs typeface="Arial MT"/>
              </a:rPr>
              <a:t>external </a:t>
            </a:r>
            <a:r>
              <a:rPr sz="2800" spc="145" dirty="0">
                <a:latin typeface="Arial MT"/>
                <a:cs typeface="Arial MT"/>
              </a:rPr>
              <a:t>party.</a:t>
            </a:r>
            <a:endParaRPr sz="2800">
              <a:latin typeface="Arial MT"/>
              <a:cs typeface="Arial MT"/>
            </a:endParaRPr>
          </a:p>
        </p:txBody>
      </p:sp>
      <p:sp>
        <p:nvSpPr>
          <p:cNvPr id="7" name="object 7"/>
          <p:cNvSpPr txBox="1">
            <a:spLocks noGrp="1"/>
          </p:cNvSpPr>
          <p:nvPr>
            <p:ph type="title"/>
          </p:nvPr>
        </p:nvSpPr>
        <p:spPr>
          <a:xfrm>
            <a:off x="10675159" y="634558"/>
            <a:ext cx="6553834" cy="1829435"/>
          </a:xfrm>
          <a:prstGeom prst="rect">
            <a:avLst/>
          </a:prstGeom>
        </p:spPr>
        <p:txBody>
          <a:bodyPr vert="horz" wrap="square" lIns="0" tIns="12700" rIns="0" bIns="0" rtlCol="0">
            <a:spAutoFit/>
          </a:bodyPr>
          <a:lstStyle/>
          <a:p>
            <a:pPr marL="12700">
              <a:lnSpc>
                <a:spcPts val="7100"/>
              </a:lnSpc>
              <a:spcBef>
                <a:spcPts val="100"/>
              </a:spcBef>
            </a:pPr>
            <a:r>
              <a:rPr spc="360" dirty="0">
                <a:latin typeface="Trebuchet MS"/>
                <a:cs typeface="Trebuchet MS"/>
              </a:rPr>
              <a:t>Rights</a:t>
            </a:r>
            <a:r>
              <a:rPr spc="320" dirty="0">
                <a:latin typeface="Trebuchet MS"/>
                <a:cs typeface="Trebuchet MS"/>
              </a:rPr>
              <a:t> </a:t>
            </a:r>
            <a:r>
              <a:rPr spc="180" dirty="0">
                <a:latin typeface="Trebuchet MS"/>
                <a:cs typeface="Trebuchet MS"/>
              </a:rPr>
              <a:t>And</a:t>
            </a:r>
          </a:p>
          <a:p>
            <a:pPr marL="12700">
              <a:lnSpc>
                <a:spcPts val="7100"/>
              </a:lnSpc>
            </a:pPr>
            <a:r>
              <a:rPr spc="275" dirty="0">
                <a:latin typeface="Trebuchet MS"/>
                <a:cs typeface="Trebuchet MS"/>
              </a:rPr>
              <a:t>Responsibilities</a:t>
            </a:r>
          </a:p>
        </p:txBody>
      </p:sp>
      <p:sp>
        <p:nvSpPr>
          <p:cNvPr id="8" name="Action Button: Return 7">
            <a:hlinkClick r:id="" action="ppaction://hlinkshowjump?jump=firstslide" highlightClick="1"/>
            <a:extLst>
              <a:ext uri="{FF2B5EF4-FFF2-40B4-BE49-F238E27FC236}">
                <a16:creationId xmlns:a16="http://schemas.microsoft.com/office/drawing/2014/main" id="{6EFF58E5-894F-67F0-8F72-AAE730A68E0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0" y="0"/>
              <a:ext cx="18288000" cy="9239885"/>
            </a:xfrm>
            <a:custGeom>
              <a:avLst/>
              <a:gdLst/>
              <a:ahLst/>
              <a:cxnLst/>
              <a:rect l="l" t="t" r="r" b="b"/>
              <a:pathLst>
                <a:path w="18288000" h="9239885">
                  <a:moveTo>
                    <a:pt x="0" y="9239571"/>
                  </a:moveTo>
                  <a:lnTo>
                    <a:pt x="18288000" y="9239571"/>
                  </a:lnTo>
                  <a:lnTo>
                    <a:pt x="18288000" y="0"/>
                  </a:lnTo>
                  <a:lnTo>
                    <a:pt x="0" y="0"/>
                  </a:lnTo>
                  <a:lnTo>
                    <a:pt x="0" y="9239571"/>
                  </a:lnTo>
                  <a:close/>
                </a:path>
              </a:pathLst>
            </a:custGeom>
            <a:solidFill>
              <a:srgbClr val="D0F5F3"/>
            </a:solidFill>
          </p:spPr>
          <p:txBody>
            <a:bodyPr wrap="square" lIns="0" tIns="0" rIns="0" bIns="0" rtlCol="0"/>
            <a:lstStyle/>
            <a:p>
              <a:endParaRPr/>
            </a:p>
          </p:txBody>
        </p:sp>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11814428" y="0"/>
              <a:ext cx="6473570" cy="10286999"/>
            </a:xfrm>
            <a:prstGeom prst="rect">
              <a:avLst/>
            </a:prstGeom>
          </p:spPr>
        </p:pic>
        <p:sp>
          <p:nvSpPr>
            <p:cNvPr id="5" name="object 5"/>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FFFFFF"/>
            </a:solidFill>
          </p:spPr>
          <p:txBody>
            <a:bodyPr wrap="square" lIns="0" tIns="0" rIns="0" bIns="0" rtlCol="0"/>
            <a:lstStyle/>
            <a:p>
              <a:endParaRPr/>
            </a:p>
          </p:txBody>
        </p:sp>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7" name="object 7"/>
            <p:cNvSpPr/>
            <p:nvPr/>
          </p:nvSpPr>
          <p:spPr>
            <a:xfrm>
              <a:off x="1028700" y="303847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8" name="object 8"/>
          <p:cNvSpPr txBox="1"/>
          <p:nvPr/>
        </p:nvSpPr>
        <p:spPr>
          <a:xfrm>
            <a:off x="1016000" y="3561005"/>
            <a:ext cx="10537190" cy="4225925"/>
          </a:xfrm>
          <a:prstGeom prst="rect">
            <a:avLst/>
          </a:prstGeom>
        </p:spPr>
        <p:txBody>
          <a:bodyPr vert="horz" wrap="square" lIns="0" tIns="186055" rIns="0" bIns="0" rtlCol="0">
            <a:spAutoFit/>
          </a:bodyPr>
          <a:lstStyle/>
          <a:p>
            <a:pPr marL="12700">
              <a:lnSpc>
                <a:spcPct val="100000"/>
              </a:lnSpc>
              <a:spcBef>
                <a:spcPts val="1465"/>
              </a:spcBef>
              <a:tabLst>
                <a:tab pos="1966595" algn="l"/>
                <a:tab pos="3248025" algn="l"/>
                <a:tab pos="4547870" algn="l"/>
                <a:tab pos="5650865" algn="l"/>
                <a:tab pos="7239000" algn="l"/>
                <a:tab pos="8579485" algn="l"/>
              </a:tabLst>
            </a:pPr>
            <a:r>
              <a:rPr sz="2800" spc="150" dirty="0">
                <a:latin typeface="Arial MT"/>
                <a:cs typeface="Arial MT"/>
              </a:rPr>
              <a:t>Aboriginal</a:t>
            </a:r>
            <a:r>
              <a:rPr sz="2800" dirty="0">
                <a:latin typeface="Arial MT"/>
                <a:cs typeface="Arial MT"/>
              </a:rPr>
              <a:t>	</a:t>
            </a:r>
            <a:r>
              <a:rPr sz="2800" spc="140" dirty="0">
                <a:latin typeface="Arial MT"/>
                <a:cs typeface="Arial MT"/>
              </a:rPr>
              <a:t>and/or</a:t>
            </a:r>
            <a:r>
              <a:rPr sz="2800" dirty="0">
                <a:latin typeface="Arial MT"/>
                <a:cs typeface="Arial MT"/>
              </a:rPr>
              <a:t>	</a:t>
            </a:r>
            <a:r>
              <a:rPr sz="2800" spc="140" dirty="0">
                <a:latin typeface="Arial MT"/>
                <a:cs typeface="Arial MT"/>
              </a:rPr>
              <a:t>Torres</a:t>
            </a:r>
            <a:r>
              <a:rPr sz="2800" dirty="0">
                <a:latin typeface="Arial MT"/>
                <a:cs typeface="Arial MT"/>
              </a:rPr>
              <a:t>	</a:t>
            </a:r>
            <a:r>
              <a:rPr sz="2800" spc="145" dirty="0">
                <a:latin typeface="Arial MT"/>
                <a:cs typeface="Arial MT"/>
              </a:rPr>
              <a:t>Strait</a:t>
            </a:r>
            <a:r>
              <a:rPr sz="2800" dirty="0">
                <a:latin typeface="Arial MT"/>
                <a:cs typeface="Arial MT"/>
              </a:rPr>
              <a:t>	</a:t>
            </a:r>
            <a:r>
              <a:rPr sz="2800" spc="150" dirty="0">
                <a:latin typeface="Arial MT"/>
                <a:cs typeface="Arial MT"/>
              </a:rPr>
              <a:t>Islander</a:t>
            </a:r>
            <a:r>
              <a:rPr sz="2800" dirty="0">
                <a:latin typeface="Arial MT"/>
                <a:cs typeface="Arial MT"/>
              </a:rPr>
              <a:t>	</a:t>
            </a:r>
            <a:r>
              <a:rPr sz="2800" spc="135" dirty="0">
                <a:latin typeface="Arial MT"/>
                <a:cs typeface="Arial MT"/>
              </a:rPr>
              <a:t>people</a:t>
            </a:r>
            <a:r>
              <a:rPr sz="2800" dirty="0">
                <a:latin typeface="Arial MT"/>
                <a:cs typeface="Arial MT"/>
              </a:rPr>
              <a:t>	</a:t>
            </a:r>
            <a:r>
              <a:rPr sz="2800" spc="90" dirty="0">
                <a:latin typeface="Arial MT"/>
                <a:cs typeface="Arial MT"/>
              </a:rPr>
              <a:t>are</a:t>
            </a:r>
            <a:endParaRPr sz="2800">
              <a:latin typeface="Arial MT"/>
              <a:cs typeface="Arial MT"/>
            </a:endParaRPr>
          </a:p>
          <a:p>
            <a:pPr marL="12700" marR="366395">
              <a:lnSpc>
                <a:spcPct val="140600"/>
              </a:lnSpc>
              <a:tabLst>
                <a:tab pos="1353185" algn="l"/>
                <a:tab pos="2124710" algn="l"/>
                <a:tab pos="2451735" algn="l"/>
                <a:tab pos="2673350" algn="l"/>
                <a:tab pos="3366135" algn="l"/>
                <a:tab pos="3634104" algn="l"/>
                <a:tab pos="4187190" algn="l"/>
                <a:tab pos="5587365" algn="l"/>
                <a:tab pos="5730875" algn="l"/>
                <a:tab pos="6200775" algn="l"/>
                <a:tab pos="6932930" algn="l"/>
                <a:tab pos="7724775" algn="l"/>
                <a:tab pos="8055609" algn="l"/>
                <a:tab pos="9069070" algn="l"/>
                <a:tab pos="9391650" algn="l"/>
                <a:tab pos="9964420" algn="l"/>
              </a:tabLst>
            </a:pPr>
            <a:r>
              <a:rPr sz="2800" spc="150" dirty="0">
                <a:latin typeface="Arial MT"/>
                <a:cs typeface="Arial MT"/>
              </a:rPr>
              <a:t>recognised</a:t>
            </a:r>
            <a:r>
              <a:rPr sz="2800" dirty="0">
                <a:latin typeface="Arial MT"/>
                <a:cs typeface="Arial MT"/>
              </a:rPr>
              <a:t>	</a:t>
            </a:r>
            <a:r>
              <a:rPr sz="2800" spc="60" dirty="0">
                <a:latin typeface="Arial MT"/>
                <a:cs typeface="Arial MT"/>
              </a:rPr>
              <a:t>as</a:t>
            </a:r>
            <a:r>
              <a:rPr sz="2800" dirty="0">
                <a:latin typeface="Arial MT"/>
                <a:cs typeface="Arial MT"/>
              </a:rPr>
              <a:t>	</a:t>
            </a:r>
            <a:r>
              <a:rPr sz="2800" spc="90" dirty="0">
                <a:latin typeface="Arial MT"/>
                <a:cs typeface="Arial MT"/>
              </a:rPr>
              <a:t>the</a:t>
            </a:r>
            <a:r>
              <a:rPr sz="2800" dirty="0">
                <a:latin typeface="Arial MT"/>
                <a:cs typeface="Arial MT"/>
              </a:rPr>
              <a:t>	</a:t>
            </a:r>
            <a:r>
              <a:rPr sz="2800" spc="140" dirty="0">
                <a:latin typeface="Arial MT"/>
                <a:cs typeface="Arial MT"/>
              </a:rPr>
              <a:t>first</a:t>
            </a:r>
            <a:r>
              <a:rPr sz="2800" dirty="0">
                <a:latin typeface="Arial MT"/>
                <a:cs typeface="Arial MT"/>
              </a:rPr>
              <a:t>	</a:t>
            </a:r>
            <a:r>
              <a:rPr sz="2800" spc="145" dirty="0">
                <a:latin typeface="Arial MT"/>
                <a:cs typeface="Arial MT"/>
              </a:rPr>
              <a:t>peoples</a:t>
            </a:r>
            <a:r>
              <a:rPr sz="2800" dirty="0">
                <a:latin typeface="Arial MT"/>
                <a:cs typeface="Arial MT"/>
              </a:rPr>
              <a:t>		</a:t>
            </a:r>
            <a:r>
              <a:rPr sz="2800" spc="60" dirty="0">
                <a:latin typeface="Arial MT"/>
                <a:cs typeface="Arial MT"/>
              </a:rPr>
              <a:t>of</a:t>
            </a:r>
            <a:r>
              <a:rPr sz="2800" dirty="0">
                <a:latin typeface="Arial MT"/>
                <a:cs typeface="Arial MT"/>
              </a:rPr>
              <a:t>	</a:t>
            </a:r>
            <a:r>
              <a:rPr sz="2800" spc="155" dirty="0">
                <a:latin typeface="Arial MT"/>
                <a:cs typeface="Arial MT"/>
              </a:rPr>
              <a:t>Australia.</a:t>
            </a:r>
            <a:r>
              <a:rPr sz="2800" dirty="0">
                <a:latin typeface="Arial MT"/>
                <a:cs typeface="Arial MT"/>
              </a:rPr>
              <a:t>	</a:t>
            </a:r>
            <a:r>
              <a:rPr sz="2800" spc="110" dirty="0">
                <a:latin typeface="Arial MT"/>
                <a:cs typeface="Arial MT"/>
              </a:rPr>
              <a:t>They</a:t>
            </a:r>
            <a:r>
              <a:rPr sz="2800" dirty="0">
                <a:latin typeface="Arial MT"/>
                <a:cs typeface="Arial MT"/>
              </a:rPr>
              <a:t>	</a:t>
            </a:r>
            <a:r>
              <a:rPr sz="2800" spc="110" dirty="0">
                <a:latin typeface="Arial MT"/>
                <a:cs typeface="Arial MT"/>
              </a:rPr>
              <a:t>hold</a:t>
            </a:r>
            <a:r>
              <a:rPr sz="2800" dirty="0">
                <a:latin typeface="Arial MT"/>
                <a:cs typeface="Arial MT"/>
              </a:rPr>
              <a:t>	</a:t>
            </a:r>
            <a:r>
              <a:rPr sz="2800" spc="-50" dirty="0">
                <a:latin typeface="Arial MT"/>
                <a:cs typeface="Arial MT"/>
              </a:rPr>
              <a:t>a </a:t>
            </a:r>
            <a:r>
              <a:rPr sz="2800" spc="135" dirty="0">
                <a:latin typeface="Arial MT"/>
                <a:cs typeface="Arial MT"/>
              </a:rPr>
              <a:t>unique</a:t>
            </a:r>
            <a:r>
              <a:rPr sz="2800" dirty="0">
                <a:latin typeface="Arial MT"/>
                <a:cs typeface="Arial MT"/>
              </a:rPr>
              <a:t>	</a:t>
            </a:r>
            <a:r>
              <a:rPr sz="2800" spc="135" dirty="0">
                <a:latin typeface="Arial MT"/>
                <a:cs typeface="Arial MT"/>
              </a:rPr>
              <a:t>place</a:t>
            </a:r>
            <a:r>
              <a:rPr sz="2800" dirty="0">
                <a:latin typeface="Arial MT"/>
                <a:cs typeface="Arial MT"/>
              </a:rPr>
              <a:t>	</a:t>
            </a:r>
            <a:r>
              <a:rPr sz="2800" spc="140" dirty="0">
                <a:latin typeface="Arial MT"/>
                <a:cs typeface="Arial MT"/>
              </a:rPr>
              <a:t>within</a:t>
            </a:r>
            <a:r>
              <a:rPr sz="2800" dirty="0">
                <a:latin typeface="Arial MT"/>
                <a:cs typeface="Arial MT"/>
              </a:rPr>
              <a:t>	</a:t>
            </a:r>
            <a:r>
              <a:rPr sz="2800" spc="155" dirty="0">
                <a:latin typeface="Arial MT"/>
                <a:cs typeface="Arial MT"/>
              </a:rPr>
              <a:t>Australian</a:t>
            </a:r>
            <a:r>
              <a:rPr sz="2800" dirty="0">
                <a:latin typeface="Arial MT"/>
                <a:cs typeface="Arial MT"/>
              </a:rPr>
              <a:t>	</a:t>
            </a:r>
            <a:r>
              <a:rPr sz="2800" spc="150" dirty="0">
                <a:latin typeface="Arial MT"/>
                <a:cs typeface="Arial MT"/>
              </a:rPr>
              <a:t>history</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continue</a:t>
            </a:r>
            <a:r>
              <a:rPr sz="2800" dirty="0">
                <a:latin typeface="Arial MT"/>
                <a:cs typeface="Arial MT"/>
              </a:rPr>
              <a:t>	</a:t>
            </a:r>
            <a:r>
              <a:rPr sz="2800" spc="60" dirty="0">
                <a:latin typeface="Arial MT"/>
                <a:cs typeface="Arial MT"/>
              </a:rPr>
              <a:t>to</a:t>
            </a:r>
            <a:endParaRPr sz="2800">
              <a:latin typeface="Arial MT"/>
              <a:cs typeface="Arial MT"/>
            </a:endParaRPr>
          </a:p>
          <a:p>
            <a:pPr marL="12700" marR="708025">
              <a:lnSpc>
                <a:spcPct val="140600"/>
              </a:lnSpc>
              <a:tabLst>
                <a:tab pos="1104900" algn="l"/>
                <a:tab pos="1673860" algn="l"/>
                <a:tab pos="2446020" algn="l"/>
                <a:tab pos="3237865" algn="l"/>
                <a:tab pos="3425190" algn="l"/>
                <a:tab pos="4810760" algn="l"/>
                <a:tab pos="5685790" algn="l"/>
                <a:tab pos="6155690" algn="l"/>
                <a:tab pos="6765290" algn="l"/>
                <a:tab pos="6868159" algn="l"/>
                <a:tab pos="8105775" algn="l"/>
                <a:tab pos="8405495" algn="l"/>
                <a:tab pos="9198610" algn="l"/>
              </a:tabLst>
            </a:pPr>
            <a:r>
              <a:rPr sz="2800" spc="110" dirty="0">
                <a:latin typeface="Arial MT"/>
                <a:cs typeface="Arial MT"/>
              </a:rPr>
              <a:t>make</a:t>
            </a:r>
            <a:r>
              <a:rPr sz="2800" dirty="0">
                <a:latin typeface="Arial MT"/>
                <a:cs typeface="Arial MT"/>
              </a:rPr>
              <a:t>	</a:t>
            </a:r>
            <a:r>
              <a:rPr sz="2800" spc="55" dirty="0">
                <a:latin typeface="Arial MT"/>
                <a:cs typeface="Arial MT"/>
              </a:rPr>
              <a:t>an</a:t>
            </a:r>
            <a:r>
              <a:rPr sz="2800" dirty="0">
                <a:latin typeface="Arial MT"/>
                <a:cs typeface="Arial MT"/>
              </a:rPr>
              <a:t>	</a:t>
            </a:r>
            <a:r>
              <a:rPr sz="2800" spc="155" dirty="0">
                <a:latin typeface="Arial MT"/>
                <a:cs typeface="Arial MT"/>
              </a:rPr>
              <a:t>essential</a:t>
            </a:r>
            <a:r>
              <a:rPr sz="2800" dirty="0">
                <a:latin typeface="Arial MT"/>
                <a:cs typeface="Arial MT"/>
              </a:rPr>
              <a:t>	</a:t>
            </a:r>
            <a:r>
              <a:rPr sz="2800" spc="155" dirty="0">
                <a:latin typeface="Arial MT"/>
                <a:cs typeface="Arial MT"/>
              </a:rPr>
              <a:t>contribution</a:t>
            </a:r>
            <a:r>
              <a:rPr sz="2800" dirty="0">
                <a:latin typeface="Arial MT"/>
                <a:cs typeface="Arial MT"/>
              </a:rPr>
              <a:t>	</a:t>
            </a:r>
            <a:r>
              <a:rPr sz="2800" spc="60" dirty="0">
                <a:latin typeface="Arial MT"/>
                <a:cs typeface="Arial MT"/>
              </a:rPr>
              <a:t>to</a:t>
            </a:r>
            <a:r>
              <a:rPr sz="2800" dirty="0">
                <a:latin typeface="Arial MT"/>
                <a:cs typeface="Arial MT"/>
              </a:rPr>
              <a:t>	</a:t>
            </a:r>
            <a:r>
              <a:rPr sz="2800" spc="90" dirty="0">
                <a:latin typeface="Arial MT"/>
                <a:cs typeface="Arial MT"/>
              </a:rPr>
              <a:t>our</a:t>
            </a:r>
            <a:r>
              <a:rPr sz="2800" dirty="0">
                <a:latin typeface="Arial MT"/>
                <a:cs typeface="Arial MT"/>
              </a:rPr>
              <a:t>		</a:t>
            </a:r>
            <a:r>
              <a:rPr sz="2800" spc="150" dirty="0">
                <a:latin typeface="Arial MT"/>
                <a:cs typeface="Arial MT"/>
              </a:rPr>
              <a:t>nation's</a:t>
            </a:r>
            <a:r>
              <a:rPr sz="2800" dirty="0">
                <a:latin typeface="Arial MT"/>
                <a:cs typeface="Arial MT"/>
              </a:rPr>
              <a:t>	</a:t>
            </a:r>
            <a:r>
              <a:rPr sz="2800" spc="140" dirty="0">
                <a:latin typeface="Arial MT"/>
                <a:cs typeface="Arial MT"/>
              </a:rPr>
              <a:t>ongoing </a:t>
            </a:r>
            <a:r>
              <a:rPr sz="2800" spc="150" dirty="0">
                <a:latin typeface="Arial MT"/>
                <a:cs typeface="Arial MT"/>
              </a:rPr>
              <a:t>development</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identity.</a:t>
            </a:r>
            <a:r>
              <a:rPr sz="2800" dirty="0">
                <a:latin typeface="Arial MT"/>
                <a:cs typeface="Arial MT"/>
              </a:rPr>
              <a:t>	</a:t>
            </a:r>
            <a:r>
              <a:rPr sz="2800" spc="150" dirty="0">
                <a:latin typeface="Arial MT"/>
                <a:cs typeface="Arial MT"/>
              </a:rPr>
              <a:t>Aboriginal</a:t>
            </a:r>
            <a:r>
              <a:rPr sz="2800" dirty="0">
                <a:latin typeface="Arial MT"/>
                <a:cs typeface="Arial MT"/>
              </a:rPr>
              <a:t>	</a:t>
            </a:r>
            <a:r>
              <a:rPr sz="2800" spc="135" dirty="0">
                <a:latin typeface="Arial MT"/>
                <a:cs typeface="Arial MT"/>
              </a:rPr>
              <a:t>people</a:t>
            </a:r>
            <a:r>
              <a:rPr sz="2800" dirty="0">
                <a:latin typeface="Arial MT"/>
                <a:cs typeface="Arial MT"/>
              </a:rPr>
              <a:t>	</a:t>
            </a:r>
            <a:r>
              <a:rPr sz="2800" spc="110" dirty="0">
                <a:latin typeface="Arial MT"/>
                <a:cs typeface="Arial MT"/>
              </a:rPr>
              <a:t>make</a:t>
            </a:r>
            <a:r>
              <a:rPr sz="2800" dirty="0">
                <a:latin typeface="Arial MT"/>
                <a:cs typeface="Arial MT"/>
              </a:rPr>
              <a:t>	</a:t>
            </a:r>
            <a:r>
              <a:rPr sz="2800" spc="55" dirty="0">
                <a:latin typeface="Arial MT"/>
                <a:cs typeface="Arial MT"/>
              </a:rPr>
              <a:t>up</a:t>
            </a:r>
            <a:endParaRPr sz="2800">
              <a:latin typeface="Arial MT"/>
              <a:cs typeface="Arial MT"/>
            </a:endParaRPr>
          </a:p>
          <a:p>
            <a:pPr marL="12700">
              <a:lnSpc>
                <a:spcPct val="100000"/>
              </a:lnSpc>
              <a:spcBef>
                <a:spcPts val="1365"/>
              </a:spcBef>
              <a:tabLst>
                <a:tab pos="1045844" algn="l"/>
                <a:tab pos="1515745" algn="l"/>
                <a:tab pos="2208530" algn="l"/>
                <a:tab pos="4162425" algn="l"/>
                <a:tab pos="5750560" algn="l"/>
                <a:tab pos="7887970" algn="l"/>
                <a:tab pos="9187815" algn="l"/>
              </a:tabLst>
            </a:pPr>
            <a:r>
              <a:rPr sz="2800" spc="114" dirty="0">
                <a:latin typeface="Arial MT"/>
                <a:cs typeface="Arial MT"/>
              </a:rPr>
              <a:t>2.5%</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55" dirty="0">
                <a:latin typeface="Arial MT"/>
                <a:cs typeface="Arial MT"/>
              </a:rPr>
              <a:t>Australian</a:t>
            </a:r>
            <a:r>
              <a:rPr sz="2800" dirty="0">
                <a:latin typeface="Arial MT"/>
                <a:cs typeface="Arial MT"/>
              </a:rPr>
              <a:t>	</a:t>
            </a:r>
            <a:r>
              <a:rPr sz="2800" spc="150" dirty="0">
                <a:latin typeface="Arial MT"/>
                <a:cs typeface="Arial MT"/>
              </a:rPr>
              <a:t>resident</a:t>
            </a:r>
            <a:r>
              <a:rPr sz="2800" dirty="0">
                <a:latin typeface="Arial MT"/>
                <a:cs typeface="Arial MT"/>
              </a:rPr>
              <a:t>	</a:t>
            </a:r>
            <a:r>
              <a:rPr sz="2800" spc="155" dirty="0">
                <a:latin typeface="Arial MT"/>
                <a:cs typeface="Arial MT"/>
              </a:rPr>
              <a:t>population,</a:t>
            </a:r>
            <a:r>
              <a:rPr sz="2800" dirty="0">
                <a:latin typeface="Arial MT"/>
                <a:cs typeface="Arial MT"/>
              </a:rPr>
              <a:t>	</a:t>
            </a:r>
            <a:r>
              <a:rPr sz="2800" spc="140" dirty="0">
                <a:latin typeface="Arial MT"/>
                <a:cs typeface="Arial MT"/>
              </a:rPr>
              <a:t>Torres</a:t>
            </a:r>
            <a:r>
              <a:rPr sz="2800" dirty="0">
                <a:latin typeface="Arial MT"/>
                <a:cs typeface="Arial MT"/>
              </a:rPr>
              <a:t>	</a:t>
            </a:r>
            <a:r>
              <a:rPr sz="2800" spc="145" dirty="0">
                <a:latin typeface="Arial MT"/>
                <a:cs typeface="Arial MT"/>
              </a:rPr>
              <a:t>Strait</a:t>
            </a:r>
            <a:endParaRPr sz="2800">
              <a:latin typeface="Arial MT"/>
              <a:cs typeface="Arial MT"/>
            </a:endParaRPr>
          </a:p>
          <a:p>
            <a:pPr marL="12700">
              <a:lnSpc>
                <a:spcPct val="100000"/>
              </a:lnSpc>
              <a:spcBef>
                <a:spcPts val="1365"/>
              </a:spcBef>
              <a:tabLst>
                <a:tab pos="1802764" algn="l"/>
                <a:tab pos="2895600" algn="l"/>
                <a:tab pos="3464560" algn="l"/>
                <a:tab pos="4498340" algn="l"/>
                <a:tab pos="4968240" algn="l"/>
                <a:tab pos="5661025" algn="l"/>
                <a:tab pos="6581140" algn="l"/>
                <a:tab pos="8535035" algn="l"/>
              </a:tabLst>
            </a:pPr>
            <a:r>
              <a:rPr sz="2800" spc="150" dirty="0">
                <a:latin typeface="Arial MT"/>
                <a:cs typeface="Arial MT"/>
              </a:rPr>
              <a:t>Islanders</a:t>
            </a:r>
            <a:r>
              <a:rPr sz="2800" dirty="0">
                <a:latin typeface="Arial MT"/>
                <a:cs typeface="Arial MT"/>
              </a:rPr>
              <a:t>	</a:t>
            </a:r>
            <a:r>
              <a:rPr sz="2800" spc="110" dirty="0">
                <a:latin typeface="Arial MT"/>
                <a:cs typeface="Arial MT"/>
              </a:rPr>
              <a:t>make</a:t>
            </a:r>
            <a:r>
              <a:rPr sz="2800" dirty="0">
                <a:latin typeface="Arial MT"/>
                <a:cs typeface="Arial MT"/>
              </a:rPr>
              <a:t>	</a:t>
            </a:r>
            <a:r>
              <a:rPr sz="2800" spc="55" dirty="0">
                <a:latin typeface="Arial MT"/>
                <a:cs typeface="Arial MT"/>
              </a:rPr>
              <a:t>up</a:t>
            </a:r>
            <a:r>
              <a:rPr sz="2800" dirty="0">
                <a:latin typeface="Arial MT"/>
                <a:cs typeface="Arial MT"/>
              </a:rPr>
              <a:t>	</a:t>
            </a:r>
            <a:r>
              <a:rPr sz="2800" spc="114" dirty="0">
                <a:latin typeface="Arial MT"/>
                <a:cs typeface="Arial MT"/>
              </a:rPr>
              <a:t>0.1%</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25" dirty="0">
                <a:latin typeface="Arial MT"/>
                <a:cs typeface="Arial MT"/>
              </a:rPr>
              <a:t>total</a:t>
            </a:r>
            <a:r>
              <a:rPr sz="2800" dirty="0">
                <a:latin typeface="Arial MT"/>
                <a:cs typeface="Arial MT"/>
              </a:rPr>
              <a:t>	</a:t>
            </a:r>
            <a:r>
              <a:rPr sz="2800" spc="155" dirty="0">
                <a:latin typeface="Arial MT"/>
                <a:cs typeface="Arial MT"/>
              </a:rPr>
              <a:t>Australian</a:t>
            </a:r>
            <a:r>
              <a:rPr sz="2800" dirty="0">
                <a:latin typeface="Arial MT"/>
                <a:cs typeface="Arial MT"/>
              </a:rPr>
              <a:t>	</a:t>
            </a:r>
            <a:r>
              <a:rPr sz="2800" spc="155" dirty="0">
                <a:latin typeface="Arial MT"/>
                <a:cs typeface="Arial MT"/>
              </a:rPr>
              <a:t>population.</a:t>
            </a:r>
            <a:endParaRPr sz="2800">
              <a:latin typeface="Arial MT"/>
              <a:cs typeface="Arial MT"/>
            </a:endParaRPr>
          </a:p>
        </p:txBody>
      </p:sp>
      <p:sp>
        <p:nvSpPr>
          <p:cNvPr id="9" name="object 9"/>
          <p:cNvSpPr txBox="1">
            <a:spLocks noGrp="1"/>
          </p:cNvSpPr>
          <p:nvPr>
            <p:ph type="title"/>
          </p:nvPr>
        </p:nvSpPr>
        <p:spPr>
          <a:xfrm>
            <a:off x="1016000" y="941868"/>
            <a:ext cx="10414000" cy="1867535"/>
          </a:xfrm>
          <a:prstGeom prst="rect">
            <a:avLst/>
          </a:prstGeom>
        </p:spPr>
        <p:txBody>
          <a:bodyPr vert="horz" wrap="square" lIns="0" tIns="131445" rIns="0" bIns="0" rtlCol="0">
            <a:spAutoFit/>
          </a:bodyPr>
          <a:lstStyle/>
          <a:p>
            <a:pPr marL="12700" marR="5080">
              <a:lnSpc>
                <a:spcPts val="6830"/>
              </a:lnSpc>
              <a:spcBef>
                <a:spcPts val="1035"/>
              </a:spcBef>
            </a:pPr>
            <a:r>
              <a:rPr spc="370" dirty="0">
                <a:latin typeface="Trebuchet MS"/>
                <a:cs typeface="Trebuchet MS"/>
              </a:rPr>
              <a:t>Aboriginal</a:t>
            </a:r>
            <a:r>
              <a:rPr spc="570" dirty="0">
                <a:latin typeface="Trebuchet MS"/>
                <a:cs typeface="Trebuchet MS"/>
              </a:rPr>
              <a:t> </a:t>
            </a:r>
            <a:r>
              <a:rPr spc="195" dirty="0">
                <a:latin typeface="Trebuchet MS"/>
                <a:cs typeface="Trebuchet MS"/>
              </a:rPr>
              <a:t>and/or</a:t>
            </a:r>
            <a:r>
              <a:rPr spc="570" dirty="0">
                <a:latin typeface="Trebuchet MS"/>
                <a:cs typeface="Trebuchet MS"/>
              </a:rPr>
              <a:t> </a:t>
            </a:r>
            <a:r>
              <a:rPr spc="335" dirty="0">
                <a:latin typeface="Trebuchet MS"/>
                <a:cs typeface="Trebuchet MS"/>
              </a:rPr>
              <a:t>Torres </a:t>
            </a:r>
            <a:r>
              <a:rPr spc="310" dirty="0">
                <a:latin typeface="Trebuchet MS"/>
                <a:cs typeface="Trebuchet MS"/>
              </a:rPr>
              <a:t>Strait</a:t>
            </a:r>
            <a:r>
              <a:rPr spc="580" dirty="0">
                <a:latin typeface="Trebuchet MS"/>
                <a:cs typeface="Trebuchet MS"/>
              </a:rPr>
              <a:t> </a:t>
            </a:r>
            <a:r>
              <a:rPr spc="350" dirty="0">
                <a:latin typeface="Trebuchet MS"/>
                <a:cs typeface="Trebuchet MS"/>
              </a:rPr>
              <a:t>Islander</a:t>
            </a:r>
            <a:r>
              <a:rPr spc="590" dirty="0">
                <a:latin typeface="Trebuchet MS"/>
                <a:cs typeface="Trebuchet MS"/>
              </a:rPr>
              <a:t> </a:t>
            </a:r>
            <a:r>
              <a:rPr spc="400" dirty="0">
                <a:latin typeface="Trebuchet MS"/>
                <a:cs typeface="Trebuchet MS"/>
              </a:rPr>
              <a:t>Peoples</a:t>
            </a:r>
          </a:p>
        </p:txBody>
      </p:sp>
      <p:sp>
        <p:nvSpPr>
          <p:cNvPr id="10" name="Action Button: Return 9">
            <a:hlinkClick r:id="" action="ppaction://hlinkshowjump?jump=firstslide" highlightClick="1"/>
            <a:extLst>
              <a:ext uri="{FF2B5EF4-FFF2-40B4-BE49-F238E27FC236}">
                <a16:creationId xmlns:a16="http://schemas.microsoft.com/office/drawing/2014/main" id="{408757BD-5767-3A63-5A2F-D5D65C6DD6A2}"/>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1"/>
            <a:ext cx="18288000" cy="10287000"/>
            <a:chOff x="0" y="11"/>
            <a:chExt cx="18288000" cy="10287000"/>
          </a:xfrm>
        </p:grpSpPr>
        <p:sp>
          <p:nvSpPr>
            <p:cNvPr id="3" name="object 3"/>
            <p:cNvSpPr/>
            <p:nvPr/>
          </p:nvSpPr>
          <p:spPr>
            <a:xfrm>
              <a:off x="0" y="11"/>
              <a:ext cx="18288000" cy="9239885"/>
            </a:xfrm>
            <a:custGeom>
              <a:avLst/>
              <a:gdLst/>
              <a:ahLst/>
              <a:cxnLst/>
              <a:rect l="l" t="t" r="r" b="b"/>
              <a:pathLst>
                <a:path w="18288000" h="9239885">
                  <a:moveTo>
                    <a:pt x="0" y="9239571"/>
                  </a:moveTo>
                  <a:lnTo>
                    <a:pt x="18288000" y="9239571"/>
                  </a:lnTo>
                  <a:lnTo>
                    <a:pt x="18288000" y="0"/>
                  </a:lnTo>
                  <a:lnTo>
                    <a:pt x="0" y="0"/>
                  </a:lnTo>
                  <a:lnTo>
                    <a:pt x="0" y="9239571"/>
                  </a:lnTo>
                  <a:close/>
                </a:path>
              </a:pathLst>
            </a:custGeom>
            <a:solidFill>
              <a:srgbClr val="D0F5F3"/>
            </a:solidFill>
          </p:spPr>
          <p:txBody>
            <a:bodyPr wrap="square" lIns="0" tIns="0" rIns="0" bIns="0" rtlCol="0"/>
            <a:lstStyle/>
            <a:p>
              <a:endParaRPr/>
            </a:p>
          </p:txBody>
        </p:sp>
        <p:sp>
          <p:nvSpPr>
            <p:cNvPr id="4" name="object 4"/>
            <p:cNvSpPr/>
            <p:nvPr/>
          </p:nvSpPr>
          <p:spPr>
            <a:xfrm>
              <a:off x="0" y="9239583"/>
              <a:ext cx="18288000" cy="1047750"/>
            </a:xfrm>
            <a:custGeom>
              <a:avLst/>
              <a:gdLst/>
              <a:ahLst/>
              <a:cxnLst/>
              <a:rect l="l" t="t" r="r" b="b"/>
              <a:pathLst>
                <a:path w="18288000" h="1047750">
                  <a:moveTo>
                    <a:pt x="0" y="1047416"/>
                  </a:moveTo>
                  <a:lnTo>
                    <a:pt x="0" y="0"/>
                  </a:lnTo>
                  <a:lnTo>
                    <a:pt x="18288000" y="0"/>
                  </a:lnTo>
                  <a:lnTo>
                    <a:pt x="18288000" y="1047416"/>
                  </a:lnTo>
                  <a:lnTo>
                    <a:pt x="0" y="1047416"/>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11"/>
              <a:ext cx="914399" cy="876299"/>
            </a:xfrm>
            <a:prstGeom prst="rect">
              <a:avLst/>
            </a:prstGeom>
          </p:spPr>
        </p:pic>
        <p:sp>
          <p:nvSpPr>
            <p:cNvPr id="6" name="object 6"/>
            <p:cNvSpPr/>
            <p:nvPr/>
          </p:nvSpPr>
          <p:spPr>
            <a:xfrm>
              <a:off x="1028700" y="617617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p:nvPr/>
        </p:nvSpPr>
        <p:spPr>
          <a:xfrm>
            <a:off x="1016000" y="4150856"/>
            <a:ext cx="13059410" cy="1867535"/>
          </a:xfrm>
          <a:prstGeom prst="rect">
            <a:avLst/>
          </a:prstGeom>
        </p:spPr>
        <p:txBody>
          <a:bodyPr vert="horz" wrap="square" lIns="0" tIns="131445" rIns="0" bIns="0" rtlCol="0">
            <a:spAutoFit/>
          </a:bodyPr>
          <a:lstStyle/>
          <a:p>
            <a:pPr marL="12700" marR="5080">
              <a:lnSpc>
                <a:spcPts val="6830"/>
              </a:lnSpc>
              <a:spcBef>
                <a:spcPts val="1035"/>
              </a:spcBef>
            </a:pPr>
            <a:r>
              <a:rPr sz="6400" b="1" spc="370" dirty="0">
                <a:latin typeface="Trebuchet MS"/>
                <a:cs typeface="Trebuchet MS"/>
              </a:rPr>
              <a:t>Aboriginal</a:t>
            </a:r>
            <a:r>
              <a:rPr sz="6400" b="1" spc="570" dirty="0">
                <a:latin typeface="Trebuchet MS"/>
                <a:cs typeface="Trebuchet MS"/>
              </a:rPr>
              <a:t> </a:t>
            </a:r>
            <a:r>
              <a:rPr sz="6400" b="1" spc="195" dirty="0">
                <a:latin typeface="Trebuchet MS"/>
                <a:cs typeface="Trebuchet MS"/>
              </a:rPr>
              <a:t>and/or</a:t>
            </a:r>
            <a:r>
              <a:rPr sz="6400" b="1" spc="570" dirty="0">
                <a:latin typeface="Trebuchet MS"/>
                <a:cs typeface="Trebuchet MS"/>
              </a:rPr>
              <a:t> </a:t>
            </a:r>
            <a:r>
              <a:rPr sz="6400" b="1" spc="345" dirty="0">
                <a:latin typeface="Trebuchet MS"/>
                <a:cs typeface="Trebuchet MS"/>
              </a:rPr>
              <a:t>Torres</a:t>
            </a:r>
            <a:r>
              <a:rPr sz="6400" b="1" spc="565" dirty="0">
                <a:latin typeface="Trebuchet MS"/>
                <a:cs typeface="Trebuchet MS"/>
              </a:rPr>
              <a:t> </a:t>
            </a:r>
            <a:r>
              <a:rPr sz="6400" b="1" spc="300" dirty="0">
                <a:latin typeface="Trebuchet MS"/>
                <a:cs typeface="Trebuchet MS"/>
              </a:rPr>
              <a:t>Strait </a:t>
            </a:r>
            <a:r>
              <a:rPr sz="6400" b="1" spc="350" dirty="0">
                <a:latin typeface="Trebuchet MS"/>
                <a:cs typeface="Trebuchet MS"/>
              </a:rPr>
              <a:t>Islander</a:t>
            </a:r>
            <a:r>
              <a:rPr sz="6400" b="1" spc="585" dirty="0">
                <a:latin typeface="Trebuchet MS"/>
                <a:cs typeface="Trebuchet MS"/>
              </a:rPr>
              <a:t> </a:t>
            </a:r>
            <a:r>
              <a:rPr sz="6400" b="1" spc="409" dirty="0">
                <a:latin typeface="Trebuchet MS"/>
                <a:cs typeface="Trebuchet MS"/>
              </a:rPr>
              <a:t>Peoples</a:t>
            </a:r>
            <a:r>
              <a:rPr sz="6400" b="1" spc="580" dirty="0">
                <a:latin typeface="Trebuchet MS"/>
                <a:cs typeface="Trebuchet MS"/>
              </a:rPr>
              <a:t> </a:t>
            </a:r>
            <a:r>
              <a:rPr sz="6400" b="1" spc="204" dirty="0">
                <a:latin typeface="Trebuchet MS"/>
                <a:cs typeface="Trebuchet MS"/>
              </a:rPr>
              <a:t>(cont.)</a:t>
            </a:r>
            <a:endParaRPr sz="6400">
              <a:latin typeface="Trebuchet MS"/>
              <a:cs typeface="Trebuchet MS"/>
            </a:endParaRPr>
          </a:p>
        </p:txBody>
      </p:sp>
      <p:sp>
        <p:nvSpPr>
          <p:cNvPr id="8" name="object 8"/>
          <p:cNvSpPr txBox="1"/>
          <p:nvPr/>
        </p:nvSpPr>
        <p:spPr>
          <a:xfrm>
            <a:off x="1016000" y="6465907"/>
            <a:ext cx="14974569" cy="2425700"/>
          </a:xfrm>
          <a:prstGeom prst="rect">
            <a:avLst/>
          </a:prstGeom>
        </p:spPr>
        <p:txBody>
          <a:bodyPr vert="horz" wrap="square" lIns="0" tIns="12700" rIns="0" bIns="0" rtlCol="0">
            <a:spAutoFit/>
          </a:bodyPr>
          <a:lstStyle/>
          <a:p>
            <a:pPr marL="12700" marR="5080">
              <a:lnSpc>
                <a:spcPct val="140600"/>
              </a:lnSpc>
              <a:spcBef>
                <a:spcPts val="100"/>
              </a:spcBef>
              <a:tabLst>
                <a:tab pos="481965" algn="l"/>
                <a:tab pos="1026160" algn="l"/>
                <a:tab pos="1737995" algn="l"/>
                <a:tab pos="1926589" algn="l"/>
                <a:tab pos="2430780" algn="l"/>
                <a:tab pos="2777490" algn="l"/>
                <a:tab pos="3346450" algn="l"/>
                <a:tab pos="3895090" algn="l"/>
                <a:tab pos="5205730" algn="l"/>
                <a:tab pos="5364480" algn="l"/>
                <a:tab pos="6363970" algn="l"/>
                <a:tab pos="6710045" algn="l"/>
                <a:tab pos="7579995" algn="l"/>
                <a:tab pos="8278495" algn="l"/>
                <a:tab pos="8658225" algn="l"/>
                <a:tab pos="9173210" algn="l"/>
                <a:tab pos="9840595" algn="l"/>
                <a:tab pos="9885680" algn="l"/>
                <a:tab pos="10231755" algn="l"/>
                <a:tab pos="10958830" algn="l"/>
                <a:tab pos="11676380" algn="l"/>
                <a:tab pos="12526645" algn="l"/>
                <a:tab pos="12833985" algn="l"/>
                <a:tab pos="12897485" algn="l"/>
                <a:tab pos="13303885" algn="l"/>
                <a:tab pos="13669644" algn="l"/>
              </a:tabLst>
            </a:pPr>
            <a:r>
              <a:rPr sz="2800" spc="110" dirty="0">
                <a:latin typeface="Arial MT"/>
                <a:cs typeface="Arial MT"/>
              </a:rPr>
              <a:t>They</a:t>
            </a:r>
            <a:r>
              <a:rPr sz="2800" dirty="0">
                <a:latin typeface="Arial MT"/>
                <a:cs typeface="Arial MT"/>
              </a:rPr>
              <a:t>	</a:t>
            </a:r>
            <a:r>
              <a:rPr sz="2800" spc="90" dirty="0">
                <a:latin typeface="Arial MT"/>
                <a:cs typeface="Arial MT"/>
              </a:rPr>
              <a:t>are</a:t>
            </a:r>
            <a:r>
              <a:rPr sz="2800" dirty="0">
                <a:latin typeface="Arial MT"/>
                <a:cs typeface="Arial MT"/>
              </a:rPr>
              <a:t>	</a:t>
            </a:r>
            <a:r>
              <a:rPr sz="2800" spc="90" dirty="0">
                <a:latin typeface="Arial MT"/>
                <a:cs typeface="Arial MT"/>
              </a:rPr>
              <a:t>not</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homogenous</a:t>
            </a:r>
            <a:r>
              <a:rPr sz="2800" dirty="0">
                <a:latin typeface="Arial MT"/>
                <a:cs typeface="Arial MT"/>
              </a:rPr>
              <a:t>	</a:t>
            </a:r>
            <a:r>
              <a:rPr sz="2800" spc="120" dirty="0">
                <a:latin typeface="Arial MT"/>
                <a:cs typeface="Arial MT"/>
              </a:rPr>
              <a:t>group</a:t>
            </a:r>
            <a:r>
              <a:rPr sz="2800" dirty="0">
                <a:latin typeface="Arial MT"/>
                <a:cs typeface="Arial MT"/>
              </a:rPr>
              <a:t>	</a:t>
            </a:r>
            <a:r>
              <a:rPr sz="2800" spc="-50" dirty="0">
                <a:latin typeface="Arial MT"/>
                <a:cs typeface="Arial MT"/>
              </a:rPr>
              <a:t>–</a:t>
            </a:r>
            <a:r>
              <a:rPr sz="2800" dirty="0">
                <a:latin typeface="Arial MT"/>
                <a:cs typeface="Arial MT"/>
              </a:rPr>
              <a:t>	</a:t>
            </a:r>
            <a:r>
              <a:rPr sz="2800" spc="150" dirty="0">
                <a:latin typeface="Arial MT"/>
                <a:cs typeface="Arial MT"/>
              </a:rPr>
              <a:t>instead,</a:t>
            </a:r>
            <a:r>
              <a:rPr sz="2800" dirty="0">
                <a:latin typeface="Arial MT"/>
                <a:cs typeface="Arial MT"/>
              </a:rPr>
              <a:t>	</a:t>
            </a:r>
            <a:r>
              <a:rPr sz="2800" spc="114" dirty="0">
                <a:latin typeface="Arial MT"/>
                <a:cs typeface="Arial MT"/>
              </a:rPr>
              <a:t>they</a:t>
            </a:r>
            <a:r>
              <a:rPr sz="2800" dirty="0">
                <a:latin typeface="Arial MT"/>
                <a:cs typeface="Arial MT"/>
              </a:rPr>
              <a:t>	</a:t>
            </a:r>
            <a:r>
              <a:rPr sz="2800" spc="90" dirty="0">
                <a:latin typeface="Arial MT"/>
                <a:cs typeface="Arial MT"/>
              </a:rPr>
              <a:t>are</a:t>
            </a:r>
            <a:r>
              <a:rPr sz="2800" dirty="0">
                <a:latin typeface="Arial MT"/>
                <a:cs typeface="Arial MT"/>
              </a:rPr>
              <a:t>		</a:t>
            </a:r>
            <a:r>
              <a:rPr sz="2800" spc="-50" dirty="0">
                <a:latin typeface="Arial MT"/>
                <a:cs typeface="Arial MT"/>
              </a:rPr>
              <a:t>a</a:t>
            </a:r>
            <a:r>
              <a:rPr sz="2800" dirty="0">
                <a:latin typeface="Arial MT"/>
                <a:cs typeface="Arial MT"/>
              </a:rPr>
              <a:t>	</a:t>
            </a:r>
            <a:r>
              <a:rPr sz="2800" spc="145" dirty="0">
                <a:latin typeface="Arial MT"/>
                <a:cs typeface="Arial MT"/>
              </a:rPr>
              <a:t>diverse</a:t>
            </a:r>
            <a:r>
              <a:rPr sz="2800" dirty="0">
                <a:latin typeface="Arial MT"/>
                <a:cs typeface="Arial MT"/>
              </a:rPr>
              <a:t>	</a:t>
            </a:r>
            <a:r>
              <a:rPr sz="2800" spc="130" dirty="0">
                <a:latin typeface="Arial MT"/>
                <a:cs typeface="Arial MT"/>
              </a:rPr>
              <a:t>group</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hundreds </a:t>
            </a:r>
            <a:r>
              <a:rPr sz="2800" spc="60" dirty="0">
                <a:latin typeface="Arial MT"/>
                <a:cs typeface="Arial MT"/>
              </a:rPr>
              <a:t>of</a:t>
            </a:r>
            <a:r>
              <a:rPr sz="2800" dirty="0">
                <a:latin typeface="Arial MT"/>
                <a:cs typeface="Arial MT"/>
              </a:rPr>
              <a:t>	</a:t>
            </a:r>
            <a:r>
              <a:rPr sz="2800" spc="145" dirty="0">
                <a:latin typeface="Arial MT"/>
                <a:cs typeface="Arial MT"/>
              </a:rPr>
              <a:t>nations</a:t>
            </a:r>
            <a:r>
              <a:rPr sz="2800" dirty="0">
                <a:latin typeface="Arial MT"/>
                <a:cs typeface="Arial MT"/>
              </a:rPr>
              <a:t>	</a:t>
            </a:r>
            <a:r>
              <a:rPr sz="2800" spc="135" dirty="0">
                <a:latin typeface="Arial MT"/>
                <a:cs typeface="Arial MT"/>
              </a:rPr>
              <a:t>(known</a:t>
            </a:r>
            <a:r>
              <a:rPr sz="2800" dirty="0">
                <a:latin typeface="Arial MT"/>
                <a:cs typeface="Arial MT"/>
              </a:rPr>
              <a:t>	</a:t>
            </a:r>
            <a:r>
              <a:rPr sz="2800" spc="60" dirty="0">
                <a:latin typeface="Arial MT"/>
                <a:cs typeface="Arial MT"/>
              </a:rPr>
              <a:t>as</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40" dirty="0">
                <a:latin typeface="Arial MT"/>
                <a:cs typeface="Arial MT"/>
              </a:rPr>
              <a:t>groups</a:t>
            </a:r>
            <a:r>
              <a:rPr sz="2800" dirty="0">
                <a:latin typeface="Arial MT"/>
                <a:cs typeface="Arial MT"/>
              </a:rPr>
              <a:t>	</a:t>
            </a:r>
            <a:r>
              <a:rPr sz="2800" spc="-670" dirty="0">
                <a:latin typeface="Arial MT"/>
                <a:cs typeface="Arial MT"/>
              </a:rPr>
              <a:t> </a:t>
            </a:r>
            <a:r>
              <a:rPr sz="2800" spc="135" dirty="0">
                <a:latin typeface="Arial MT"/>
                <a:cs typeface="Arial MT"/>
              </a:rPr>
              <a:t>with</a:t>
            </a:r>
            <a:r>
              <a:rPr sz="2800" dirty="0">
                <a:latin typeface="Arial MT"/>
                <a:cs typeface="Arial MT"/>
              </a:rPr>
              <a:t>	</a:t>
            </a:r>
            <a:r>
              <a:rPr sz="2800" spc="135" dirty="0">
                <a:latin typeface="Arial MT"/>
                <a:cs typeface="Arial MT"/>
              </a:rPr>
              <a:t>clans</a:t>
            </a:r>
            <a:r>
              <a:rPr sz="2800" dirty="0">
                <a:latin typeface="Arial MT"/>
                <a:cs typeface="Arial MT"/>
              </a:rPr>
              <a:t>	</a:t>
            </a:r>
            <a:r>
              <a:rPr sz="2800" spc="140" dirty="0">
                <a:latin typeface="Arial MT"/>
                <a:cs typeface="Arial MT"/>
              </a:rPr>
              <a:t>within</a:t>
            </a:r>
            <a:r>
              <a:rPr sz="2800" dirty="0">
                <a:latin typeface="Arial MT"/>
                <a:cs typeface="Arial MT"/>
              </a:rPr>
              <a:t>	</a:t>
            </a:r>
            <a:r>
              <a:rPr sz="2800" spc="135" dirty="0">
                <a:latin typeface="Arial MT"/>
                <a:cs typeface="Arial MT"/>
              </a:rPr>
              <a:t>those</a:t>
            </a:r>
            <a:r>
              <a:rPr sz="2800" dirty="0">
                <a:latin typeface="Arial MT"/>
                <a:cs typeface="Arial MT"/>
              </a:rPr>
              <a:t>	</a:t>
            </a:r>
            <a:r>
              <a:rPr sz="2800" spc="150" dirty="0">
                <a:latin typeface="Arial MT"/>
                <a:cs typeface="Arial MT"/>
              </a:rPr>
              <a:t>nations.</a:t>
            </a:r>
            <a:r>
              <a:rPr sz="2800" dirty="0">
                <a:latin typeface="Arial MT"/>
                <a:cs typeface="Arial MT"/>
              </a:rPr>
              <a:t>	</a:t>
            </a:r>
            <a:r>
              <a:rPr sz="2800" spc="70" dirty="0">
                <a:latin typeface="Arial MT"/>
                <a:cs typeface="Arial MT"/>
              </a:rPr>
              <a:t>It</a:t>
            </a:r>
            <a:r>
              <a:rPr sz="2800" dirty="0">
                <a:latin typeface="Arial MT"/>
                <a:cs typeface="Arial MT"/>
              </a:rPr>
              <a:t>		</a:t>
            </a:r>
            <a:r>
              <a:rPr sz="2800" spc="90" dirty="0">
                <a:latin typeface="Arial MT"/>
                <a:cs typeface="Arial MT"/>
              </a:rPr>
              <a:t>has</a:t>
            </a:r>
            <a:r>
              <a:rPr sz="2800" dirty="0">
                <a:latin typeface="Arial MT"/>
                <a:cs typeface="Arial MT"/>
              </a:rPr>
              <a:t>	</a:t>
            </a:r>
            <a:r>
              <a:rPr sz="2800" spc="110" dirty="0">
                <a:latin typeface="Arial MT"/>
                <a:cs typeface="Arial MT"/>
              </a:rPr>
              <a:t>been</a:t>
            </a:r>
            <a:endParaRPr sz="2800">
              <a:latin typeface="Arial MT"/>
              <a:cs typeface="Arial MT"/>
            </a:endParaRPr>
          </a:p>
          <a:p>
            <a:pPr marL="12700" marR="697865">
              <a:lnSpc>
                <a:spcPct val="140600"/>
              </a:lnSpc>
              <a:tabLst>
                <a:tab pos="1431925" algn="l"/>
                <a:tab pos="1901825" algn="l"/>
                <a:tab pos="2713355" algn="l"/>
                <a:tab pos="3406140" algn="l"/>
                <a:tab pos="3776345" algn="l"/>
                <a:tab pos="4672330" algn="l"/>
                <a:tab pos="4770120" algn="l"/>
                <a:tab pos="5142230" algn="l"/>
                <a:tab pos="5834380" algn="l"/>
                <a:tab pos="7431405" algn="l"/>
                <a:tab pos="8223250" algn="l"/>
                <a:tab pos="10212070" algn="l"/>
                <a:tab pos="11003915" algn="l"/>
                <a:tab pos="12096750" algn="l"/>
                <a:tab pos="12887960" algn="l"/>
              </a:tabLst>
            </a:pPr>
            <a:r>
              <a:rPr sz="2800" spc="150" dirty="0">
                <a:latin typeface="Arial MT"/>
                <a:cs typeface="Arial MT"/>
              </a:rPr>
              <a:t>estimated</a:t>
            </a:r>
            <a:r>
              <a:rPr sz="2800" dirty="0">
                <a:latin typeface="Arial MT"/>
                <a:cs typeface="Arial MT"/>
              </a:rPr>
              <a:t>	</a:t>
            </a:r>
            <a:r>
              <a:rPr sz="2800" spc="114" dirty="0">
                <a:latin typeface="Arial MT"/>
                <a:cs typeface="Arial MT"/>
              </a:rPr>
              <a:t>that</a:t>
            </a:r>
            <a:r>
              <a:rPr sz="2800" dirty="0">
                <a:latin typeface="Arial MT"/>
                <a:cs typeface="Arial MT"/>
              </a:rPr>
              <a:t>	</a:t>
            </a:r>
            <a:r>
              <a:rPr sz="2800" spc="-745" dirty="0">
                <a:latin typeface="Arial MT"/>
                <a:cs typeface="Arial MT"/>
              </a:rPr>
              <a:t> </a:t>
            </a:r>
            <a:r>
              <a:rPr sz="2800" spc="130" dirty="0">
                <a:latin typeface="Arial MT"/>
                <a:cs typeface="Arial MT"/>
              </a:rPr>
              <a:t>there</a:t>
            </a:r>
            <a:r>
              <a:rPr sz="2800" dirty="0">
                <a:latin typeface="Arial MT"/>
                <a:cs typeface="Arial MT"/>
              </a:rPr>
              <a:t>	</a:t>
            </a:r>
            <a:r>
              <a:rPr sz="2800" spc="110" dirty="0">
                <a:latin typeface="Arial MT"/>
                <a:cs typeface="Arial MT"/>
              </a:rPr>
              <a:t>were</a:t>
            </a:r>
            <a:r>
              <a:rPr sz="2800" dirty="0">
                <a:latin typeface="Arial MT"/>
                <a:cs typeface="Arial MT"/>
              </a:rPr>
              <a:t>		</a:t>
            </a:r>
            <a:r>
              <a:rPr sz="2800" spc="155" dirty="0">
                <a:latin typeface="Arial MT"/>
                <a:cs typeface="Arial MT"/>
              </a:rPr>
              <a:t>approximately</a:t>
            </a:r>
            <a:r>
              <a:rPr sz="2800" dirty="0">
                <a:latin typeface="Arial MT"/>
                <a:cs typeface="Arial MT"/>
              </a:rPr>
              <a:t>	</a:t>
            </a:r>
            <a:r>
              <a:rPr sz="2800" spc="85" dirty="0">
                <a:latin typeface="Arial MT"/>
                <a:cs typeface="Arial MT"/>
              </a:rPr>
              <a:t>250</a:t>
            </a:r>
            <a:r>
              <a:rPr sz="2800" dirty="0">
                <a:latin typeface="Arial MT"/>
                <a:cs typeface="Arial MT"/>
              </a:rPr>
              <a:t>	</a:t>
            </a:r>
            <a:r>
              <a:rPr sz="2800" spc="150" dirty="0">
                <a:latin typeface="Arial MT"/>
                <a:cs typeface="Arial MT"/>
              </a:rPr>
              <a:t>languages</a:t>
            </a:r>
            <a:r>
              <a:rPr sz="2800" dirty="0">
                <a:latin typeface="Arial MT"/>
                <a:cs typeface="Arial MT"/>
              </a:rPr>
              <a:t>	</a:t>
            </a:r>
            <a:r>
              <a:rPr sz="2800" spc="85" dirty="0">
                <a:latin typeface="Arial MT"/>
                <a:cs typeface="Arial MT"/>
              </a:rPr>
              <a:t>and</a:t>
            </a:r>
            <a:r>
              <a:rPr sz="2800" dirty="0">
                <a:latin typeface="Arial MT"/>
                <a:cs typeface="Arial MT"/>
              </a:rPr>
              <a:t>	</a:t>
            </a:r>
            <a:r>
              <a:rPr sz="2800" spc="110" dirty="0">
                <a:latin typeface="Arial MT"/>
                <a:cs typeface="Arial MT"/>
              </a:rPr>
              <a:t>some</a:t>
            </a:r>
            <a:r>
              <a:rPr sz="2800" dirty="0">
                <a:latin typeface="Arial MT"/>
                <a:cs typeface="Arial MT"/>
              </a:rPr>
              <a:t>	</a:t>
            </a:r>
            <a:r>
              <a:rPr sz="2800" spc="85" dirty="0">
                <a:latin typeface="Arial MT"/>
                <a:cs typeface="Arial MT"/>
              </a:rPr>
              <a:t>600</a:t>
            </a:r>
            <a:r>
              <a:rPr sz="2800" dirty="0">
                <a:latin typeface="Arial MT"/>
                <a:cs typeface="Arial MT"/>
              </a:rPr>
              <a:t>	</a:t>
            </a:r>
            <a:r>
              <a:rPr sz="2800" spc="150" dirty="0">
                <a:latin typeface="Arial MT"/>
                <a:cs typeface="Arial MT"/>
              </a:rPr>
              <a:t>dialects </a:t>
            </a:r>
            <a:r>
              <a:rPr sz="2800" spc="140" dirty="0">
                <a:latin typeface="Arial MT"/>
                <a:cs typeface="Arial MT"/>
              </a:rPr>
              <a:t>spoken</a:t>
            </a:r>
            <a:r>
              <a:rPr sz="2800" dirty="0">
                <a:latin typeface="Arial MT"/>
                <a:cs typeface="Arial MT"/>
              </a:rPr>
              <a:t>	</a:t>
            </a:r>
            <a:r>
              <a:rPr sz="2800" spc="140" dirty="0">
                <a:latin typeface="Arial MT"/>
                <a:cs typeface="Arial MT"/>
              </a:rPr>
              <a:t>before</a:t>
            </a:r>
            <a:r>
              <a:rPr sz="2800" dirty="0">
                <a:latin typeface="Arial MT"/>
                <a:cs typeface="Arial MT"/>
              </a:rPr>
              <a:t>	</a:t>
            </a:r>
            <a:r>
              <a:rPr sz="2800" spc="90" dirty="0">
                <a:latin typeface="Arial MT"/>
                <a:cs typeface="Arial MT"/>
              </a:rPr>
              <a:t>the</a:t>
            </a:r>
            <a:r>
              <a:rPr sz="2800" dirty="0">
                <a:latin typeface="Arial MT"/>
                <a:cs typeface="Arial MT"/>
              </a:rPr>
              <a:t>	</a:t>
            </a:r>
            <a:r>
              <a:rPr sz="2800" spc="145" dirty="0">
                <a:latin typeface="Arial MT"/>
                <a:cs typeface="Arial MT"/>
              </a:rPr>
              <a:t>arrival</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55" dirty="0">
                <a:latin typeface="Arial MT"/>
                <a:cs typeface="Arial MT"/>
              </a:rPr>
              <a:t>colonials.</a:t>
            </a:r>
            <a:endParaRPr sz="2800">
              <a:latin typeface="Arial MT"/>
              <a:cs typeface="Arial MT"/>
            </a:endParaRPr>
          </a:p>
        </p:txBody>
      </p:sp>
      <p:pic>
        <p:nvPicPr>
          <p:cNvPr id="9" name="object 9"/>
          <p:cNvPicPr/>
          <p:nvPr/>
        </p:nvPicPr>
        <p:blipFill>
          <a:blip r:embed="rId3" cstate="print">
            <a:extLst>
              <a:ext uri="{28A0092B-C50C-407E-A947-70E740481C1C}">
                <a14:useLocalDpi xmlns:a14="http://schemas.microsoft.com/office/drawing/2010/main"/>
              </a:ext>
            </a:extLst>
          </a:blip>
          <a:stretch>
            <a:fillRect/>
          </a:stretch>
        </p:blipFill>
        <p:spPr>
          <a:xfrm>
            <a:off x="0" y="12"/>
            <a:ext cx="18287999" cy="3867149"/>
          </a:xfrm>
          <a:prstGeom prst="rect">
            <a:avLst/>
          </a:prstGeom>
        </p:spPr>
      </p:pic>
      <p:sp>
        <p:nvSpPr>
          <p:cNvPr id="10" name="Action Button: Return 9">
            <a:hlinkClick r:id="" action="ppaction://hlinkshowjump?jump=firstslide" highlightClick="1"/>
            <a:extLst>
              <a:ext uri="{FF2B5EF4-FFF2-40B4-BE49-F238E27FC236}">
                <a16:creationId xmlns:a16="http://schemas.microsoft.com/office/drawing/2014/main" id="{9BD359FA-11B3-DFE1-2FF4-6312B614CA87}"/>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extLst>
              <a:ext uri="{28A0092B-C50C-407E-A947-70E740481C1C}">
                <a14:useLocalDpi xmlns:a14="http://schemas.microsoft.com/office/drawing/2010/main"/>
              </a:ext>
            </a:extLst>
          </a:blip>
          <a:stretch>
            <a:fillRect/>
          </a:stretch>
        </p:blipFill>
        <p:spPr>
          <a:xfrm>
            <a:off x="0" y="11"/>
            <a:ext cx="18288000" cy="10287000"/>
          </a:xfrm>
          <a:prstGeom prst="rect">
            <a:avLst/>
          </a:prstGeom>
        </p:spPr>
      </p:pic>
      <p:sp>
        <p:nvSpPr>
          <p:cNvPr id="3" name="object 3"/>
          <p:cNvSpPr/>
          <p:nvPr/>
        </p:nvSpPr>
        <p:spPr>
          <a:xfrm>
            <a:off x="0" y="11"/>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8629"/>
            </a:srgbClr>
          </a:solidFill>
        </p:spPr>
        <p:txBody>
          <a:bodyPr wrap="square" lIns="0" tIns="0" rIns="0" bIns="0" rtlCol="0"/>
          <a:lstStyle/>
          <a:p>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12"/>
            <a:ext cx="914399" cy="876299"/>
          </a:xfrm>
          <a:prstGeom prst="rect">
            <a:avLst/>
          </a:prstGeom>
        </p:spPr>
      </p:pic>
      <p:sp>
        <p:nvSpPr>
          <p:cNvPr id="5" name="object 5"/>
          <p:cNvSpPr/>
          <p:nvPr/>
        </p:nvSpPr>
        <p:spPr>
          <a:xfrm>
            <a:off x="1028700" y="295672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1016000" y="941883"/>
            <a:ext cx="10414000" cy="1867535"/>
          </a:xfrm>
          <a:prstGeom prst="rect">
            <a:avLst/>
          </a:prstGeom>
        </p:spPr>
        <p:txBody>
          <a:bodyPr vert="horz" wrap="square" lIns="0" tIns="131445" rIns="0" bIns="0" rtlCol="0">
            <a:spAutoFit/>
          </a:bodyPr>
          <a:lstStyle/>
          <a:p>
            <a:pPr marL="12700" marR="5080">
              <a:lnSpc>
                <a:spcPts val="6830"/>
              </a:lnSpc>
              <a:spcBef>
                <a:spcPts val="1035"/>
              </a:spcBef>
            </a:pPr>
            <a:r>
              <a:rPr spc="370" dirty="0">
                <a:solidFill>
                  <a:srgbClr val="FFFFFF"/>
                </a:solidFill>
                <a:latin typeface="Trebuchet MS"/>
                <a:cs typeface="Trebuchet MS"/>
              </a:rPr>
              <a:t>Aboriginal</a:t>
            </a:r>
            <a:r>
              <a:rPr spc="570" dirty="0">
                <a:solidFill>
                  <a:srgbClr val="FFFFFF"/>
                </a:solidFill>
                <a:latin typeface="Trebuchet MS"/>
                <a:cs typeface="Trebuchet MS"/>
              </a:rPr>
              <a:t> </a:t>
            </a:r>
            <a:r>
              <a:rPr spc="195" dirty="0">
                <a:solidFill>
                  <a:srgbClr val="FFFFFF"/>
                </a:solidFill>
                <a:latin typeface="Trebuchet MS"/>
                <a:cs typeface="Trebuchet MS"/>
              </a:rPr>
              <a:t>and/or</a:t>
            </a:r>
            <a:r>
              <a:rPr spc="570" dirty="0">
                <a:solidFill>
                  <a:srgbClr val="FFFFFF"/>
                </a:solidFill>
                <a:latin typeface="Trebuchet MS"/>
                <a:cs typeface="Trebuchet MS"/>
              </a:rPr>
              <a:t> </a:t>
            </a:r>
            <a:r>
              <a:rPr spc="335" dirty="0">
                <a:solidFill>
                  <a:srgbClr val="FFFFFF"/>
                </a:solidFill>
                <a:latin typeface="Trebuchet MS"/>
                <a:cs typeface="Trebuchet MS"/>
              </a:rPr>
              <a:t>Torres </a:t>
            </a:r>
            <a:r>
              <a:rPr spc="310" dirty="0">
                <a:solidFill>
                  <a:srgbClr val="FFFFFF"/>
                </a:solidFill>
                <a:latin typeface="Trebuchet MS"/>
                <a:cs typeface="Trebuchet MS"/>
              </a:rPr>
              <a:t>Strait</a:t>
            </a:r>
            <a:r>
              <a:rPr spc="580" dirty="0">
                <a:solidFill>
                  <a:srgbClr val="FFFFFF"/>
                </a:solidFill>
                <a:latin typeface="Trebuchet MS"/>
                <a:cs typeface="Trebuchet MS"/>
              </a:rPr>
              <a:t> </a:t>
            </a:r>
            <a:r>
              <a:rPr spc="350" dirty="0">
                <a:solidFill>
                  <a:srgbClr val="FFFFFF"/>
                </a:solidFill>
                <a:latin typeface="Trebuchet MS"/>
                <a:cs typeface="Trebuchet MS"/>
              </a:rPr>
              <a:t>Islander</a:t>
            </a:r>
            <a:r>
              <a:rPr spc="590" dirty="0">
                <a:solidFill>
                  <a:srgbClr val="FFFFFF"/>
                </a:solidFill>
                <a:latin typeface="Trebuchet MS"/>
                <a:cs typeface="Trebuchet MS"/>
              </a:rPr>
              <a:t> </a:t>
            </a:r>
            <a:r>
              <a:rPr spc="500" dirty="0">
                <a:solidFill>
                  <a:srgbClr val="FFFFFF"/>
                </a:solidFill>
                <a:latin typeface="Trebuchet MS"/>
                <a:cs typeface="Trebuchet MS"/>
              </a:rPr>
              <a:t>flags</a:t>
            </a:r>
          </a:p>
        </p:txBody>
      </p:sp>
      <p:sp>
        <p:nvSpPr>
          <p:cNvPr id="7" name="object 7"/>
          <p:cNvSpPr txBox="1"/>
          <p:nvPr/>
        </p:nvSpPr>
        <p:spPr>
          <a:xfrm>
            <a:off x="1016000" y="3417907"/>
            <a:ext cx="8756015" cy="4225925"/>
          </a:xfrm>
          <a:prstGeom prst="rect">
            <a:avLst/>
          </a:prstGeom>
        </p:spPr>
        <p:txBody>
          <a:bodyPr vert="horz" wrap="square" lIns="0" tIns="186055" rIns="0" bIns="0" rtlCol="0">
            <a:spAutoFit/>
          </a:bodyPr>
          <a:lstStyle/>
          <a:p>
            <a:pPr marL="12700">
              <a:lnSpc>
                <a:spcPct val="100000"/>
              </a:lnSpc>
              <a:spcBef>
                <a:spcPts val="1465"/>
              </a:spcBef>
              <a:tabLst>
                <a:tab pos="842644" algn="l"/>
                <a:tab pos="2973070" algn="l"/>
              </a:tabLst>
            </a:pPr>
            <a:r>
              <a:rPr sz="2800" b="1" spc="85" dirty="0">
                <a:solidFill>
                  <a:srgbClr val="FFFFFF"/>
                </a:solidFill>
                <a:latin typeface="Arial"/>
                <a:cs typeface="Arial"/>
              </a:rPr>
              <a:t>The</a:t>
            </a:r>
            <a:r>
              <a:rPr sz="2800" b="1" dirty="0">
                <a:solidFill>
                  <a:srgbClr val="FFFFFF"/>
                </a:solidFill>
                <a:latin typeface="Arial"/>
                <a:cs typeface="Arial"/>
              </a:rPr>
              <a:t>	</a:t>
            </a:r>
            <a:r>
              <a:rPr sz="2800" b="1" spc="155" dirty="0">
                <a:solidFill>
                  <a:srgbClr val="FFFFFF"/>
                </a:solidFill>
                <a:latin typeface="Arial"/>
                <a:cs typeface="Arial"/>
              </a:rPr>
              <a:t>Aboriginal</a:t>
            </a:r>
            <a:r>
              <a:rPr sz="2800" b="1" dirty="0">
                <a:solidFill>
                  <a:srgbClr val="FFFFFF"/>
                </a:solidFill>
                <a:latin typeface="Arial"/>
                <a:cs typeface="Arial"/>
              </a:rPr>
              <a:t>	</a:t>
            </a:r>
            <a:r>
              <a:rPr sz="2800" b="1" spc="110" dirty="0">
                <a:solidFill>
                  <a:srgbClr val="FFFFFF"/>
                </a:solidFill>
                <a:latin typeface="Arial"/>
                <a:cs typeface="Arial"/>
              </a:rPr>
              <a:t>Flag</a:t>
            </a:r>
            <a:endParaRPr sz="2800">
              <a:latin typeface="Arial"/>
              <a:cs typeface="Arial"/>
            </a:endParaRPr>
          </a:p>
          <a:p>
            <a:pPr marL="12700" marR="5080">
              <a:lnSpc>
                <a:spcPct val="140600"/>
              </a:lnSpc>
              <a:tabLst>
                <a:tab pos="823594" algn="l"/>
                <a:tab pos="868044" algn="l"/>
                <a:tab pos="1421765" algn="l"/>
                <a:tab pos="1477010" algn="l"/>
                <a:tab pos="1966595" algn="l"/>
                <a:tab pos="2169795" algn="l"/>
                <a:tab pos="2767965" algn="l"/>
                <a:tab pos="2865755" algn="l"/>
                <a:tab pos="3430904" algn="l"/>
                <a:tab pos="3578860" algn="l"/>
                <a:tab pos="3692525" algn="l"/>
                <a:tab pos="4523105" algn="l"/>
                <a:tab pos="4657090" algn="l"/>
                <a:tab pos="5265420" algn="l"/>
                <a:tab pos="5483225" algn="l"/>
                <a:tab pos="6176010" algn="l"/>
                <a:tab pos="6289675" algn="l"/>
                <a:tab pos="6739890" algn="l"/>
                <a:tab pos="6788784" algn="l"/>
                <a:tab pos="6897370" algn="l"/>
                <a:tab pos="7071359" algn="l"/>
                <a:tab pos="7432675" algn="l"/>
                <a:tab pos="7863205" algn="l"/>
                <a:tab pos="8420735" algn="l"/>
              </a:tabLst>
            </a:pPr>
            <a:r>
              <a:rPr sz="2800" spc="85" dirty="0">
                <a:solidFill>
                  <a:srgbClr val="FFFFFF"/>
                </a:solidFill>
                <a:latin typeface="Arial MT"/>
                <a:cs typeface="Arial MT"/>
              </a:rPr>
              <a:t>The</a:t>
            </a:r>
            <a:r>
              <a:rPr sz="2800" dirty="0">
                <a:solidFill>
                  <a:srgbClr val="FFFFFF"/>
                </a:solidFill>
                <a:latin typeface="Arial MT"/>
                <a:cs typeface="Arial MT"/>
              </a:rPr>
              <a:t>	</a:t>
            </a:r>
            <a:r>
              <a:rPr sz="2800" spc="150" dirty="0">
                <a:solidFill>
                  <a:srgbClr val="FFFFFF"/>
                </a:solidFill>
                <a:latin typeface="Arial MT"/>
                <a:cs typeface="Arial MT"/>
              </a:rPr>
              <a:t>Aboriginal</a:t>
            </a:r>
            <a:r>
              <a:rPr sz="2800" dirty="0">
                <a:solidFill>
                  <a:srgbClr val="FFFFFF"/>
                </a:solidFill>
                <a:latin typeface="Arial MT"/>
                <a:cs typeface="Arial MT"/>
              </a:rPr>
              <a:t>	</a:t>
            </a:r>
            <a:r>
              <a:rPr sz="2800" spc="-710" dirty="0">
                <a:solidFill>
                  <a:srgbClr val="FFFFFF"/>
                </a:solidFill>
                <a:latin typeface="Arial MT"/>
                <a:cs typeface="Arial MT"/>
              </a:rPr>
              <a:t> </a:t>
            </a:r>
            <a:r>
              <a:rPr sz="2800" spc="130" dirty="0">
                <a:solidFill>
                  <a:srgbClr val="FFFFFF"/>
                </a:solidFill>
                <a:latin typeface="Arial MT"/>
                <a:cs typeface="Arial MT"/>
              </a:rPr>
              <a:t>Flag</a:t>
            </a:r>
            <a:r>
              <a:rPr sz="2800" dirty="0">
                <a:solidFill>
                  <a:srgbClr val="FFFFFF"/>
                </a:solidFill>
                <a:latin typeface="Arial MT"/>
                <a:cs typeface="Arial MT"/>
              </a:rPr>
              <a:t>		</a:t>
            </a:r>
            <a:r>
              <a:rPr sz="2800" spc="90" dirty="0">
                <a:solidFill>
                  <a:srgbClr val="FFFFFF"/>
                </a:solidFill>
                <a:latin typeface="Arial MT"/>
                <a:cs typeface="Arial MT"/>
              </a:rPr>
              <a:t>was</a:t>
            </a:r>
            <a:r>
              <a:rPr sz="2800" dirty="0">
                <a:solidFill>
                  <a:srgbClr val="FFFFFF"/>
                </a:solidFill>
                <a:latin typeface="Arial MT"/>
                <a:cs typeface="Arial MT"/>
              </a:rPr>
              <a:t>	</a:t>
            </a:r>
            <a:r>
              <a:rPr sz="2800" spc="145" dirty="0">
                <a:solidFill>
                  <a:srgbClr val="FFFFFF"/>
                </a:solidFill>
                <a:latin typeface="Arial MT"/>
                <a:cs typeface="Arial MT"/>
              </a:rPr>
              <a:t>designed</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30" dirty="0">
                <a:solidFill>
                  <a:srgbClr val="FFFFFF"/>
                </a:solidFill>
                <a:latin typeface="Arial MT"/>
                <a:cs typeface="Arial MT"/>
              </a:rPr>
              <a:t>1970s </a:t>
            </a:r>
            <a:r>
              <a:rPr sz="2800" spc="114" dirty="0">
                <a:solidFill>
                  <a:srgbClr val="FFFFFF"/>
                </a:solidFill>
                <a:latin typeface="Arial MT"/>
                <a:cs typeface="Arial MT"/>
              </a:rPr>
              <a:t>with</a:t>
            </a:r>
            <a:r>
              <a:rPr sz="2800" dirty="0">
                <a:solidFill>
                  <a:srgbClr val="FFFFFF"/>
                </a:solidFill>
                <a:latin typeface="Arial MT"/>
                <a:cs typeface="Arial MT"/>
              </a:rPr>
              <a:t>		</a:t>
            </a:r>
            <a:r>
              <a:rPr sz="2800" spc="100" dirty="0">
                <a:solidFill>
                  <a:srgbClr val="FFFFFF"/>
                </a:solidFill>
                <a:latin typeface="Arial MT"/>
                <a:cs typeface="Arial MT"/>
              </a:rPr>
              <a:t>its</a:t>
            </a:r>
            <a:r>
              <a:rPr sz="2800" dirty="0">
                <a:solidFill>
                  <a:srgbClr val="FFFFFF"/>
                </a:solidFill>
                <a:latin typeface="Arial MT"/>
                <a:cs typeface="Arial MT"/>
              </a:rPr>
              <a:t>	</a:t>
            </a:r>
            <a:r>
              <a:rPr sz="2800" spc="145" dirty="0">
                <a:solidFill>
                  <a:srgbClr val="FFFFFF"/>
                </a:solidFill>
                <a:latin typeface="Arial MT"/>
                <a:cs typeface="Arial MT"/>
              </a:rPr>
              <a:t>colours</a:t>
            </a:r>
            <a:r>
              <a:rPr sz="2800" dirty="0">
                <a:solidFill>
                  <a:srgbClr val="FFFFFF"/>
                </a:solidFill>
                <a:latin typeface="Arial MT"/>
                <a:cs typeface="Arial MT"/>
              </a:rPr>
              <a:t>		</a:t>
            </a:r>
            <a:r>
              <a:rPr sz="2800" spc="155" dirty="0">
                <a:solidFill>
                  <a:srgbClr val="FFFFFF"/>
                </a:solidFill>
                <a:latin typeface="Arial MT"/>
                <a:cs typeface="Arial MT"/>
              </a:rPr>
              <a:t>representing</a:t>
            </a:r>
            <a:r>
              <a:rPr sz="2800" dirty="0">
                <a:solidFill>
                  <a:srgbClr val="FFFFFF"/>
                </a:solidFill>
                <a:latin typeface="Arial MT"/>
                <a:cs typeface="Arial MT"/>
              </a:rPr>
              <a:t>	</a:t>
            </a:r>
            <a:r>
              <a:rPr sz="2800" spc="150" dirty="0">
                <a:solidFill>
                  <a:srgbClr val="FFFFFF"/>
                </a:solidFill>
                <a:latin typeface="Arial MT"/>
                <a:cs typeface="Arial MT"/>
              </a:rPr>
              <a:t>different</a:t>
            </a:r>
            <a:r>
              <a:rPr sz="2800" dirty="0">
                <a:solidFill>
                  <a:srgbClr val="FFFFFF"/>
                </a:solidFill>
                <a:latin typeface="Arial MT"/>
                <a:cs typeface="Arial MT"/>
              </a:rPr>
              <a:t>			</a:t>
            </a:r>
            <a:r>
              <a:rPr sz="2800" spc="150" dirty="0">
                <a:solidFill>
                  <a:srgbClr val="FFFFFF"/>
                </a:solidFill>
                <a:latin typeface="Arial MT"/>
                <a:cs typeface="Arial MT"/>
              </a:rPr>
              <a:t>aspects</a:t>
            </a:r>
            <a:r>
              <a:rPr sz="2800" dirty="0">
                <a:solidFill>
                  <a:srgbClr val="FFFFFF"/>
                </a:solidFill>
                <a:latin typeface="Arial MT"/>
                <a:cs typeface="Arial MT"/>
              </a:rPr>
              <a:t>	</a:t>
            </a:r>
            <a:r>
              <a:rPr sz="2800" spc="60" dirty="0">
                <a:solidFill>
                  <a:srgbClr val="FFFFFF"/>
                </a:solidFill>
                <a:latin typeface="Arial MT"/>
                <a:cs typeface="Arial MT"/>
              </a:rPr>
              <a:t>of </a:t>
            </a:r>
            <a:r>
              <a:rPr sz="2800" spc="150" dirty="0">
                <a:solidFill>
                  <a:srgbClr val="FFFFFF"/>
                </a:solidFill>
                <a:latin typeface="Arial MT"/>
                <a:cs typeface="Arial MT"/>
              </a:rPr>
              <a:t>Aboriginal</a:t>
            </a:r>
            <a:r>
              <a:rPr sz="2800" dirty="0">
                <a:solidFill>
                  <a:srgbClr val="FFFFFF"/>
                </a:solidFill>
                <a:latin typeface="Arial MT"/>
                <a:cs typeface="Arial MT"/>
              </a:rPr>
              <a:t>	</a:t>
            </a:r>
            <a:r>
              <a:rPr sz="2800" spc="130" dirty="0">
                <a:solidFill>
                  <a:srgbClr val="FFFFFF"/>
                </a:solidFill>
                <a:latin typeface="Arial MT"/>
                <a:cs typeface="Arial MT"/>
              </a:rPr>
              <a:t>life.</a:t>
            </a:r>
            <a:r>
              <a:rPr sz="2800" dirty="0">
                <a:solidFill>
                  <a:srgbClr val="FFFFFF"/>
                </a:solidFill>
                <a:latin typeface="Arial MT"/>
                <a:cs typeface="Arial MT"/>
              </a:rPr>
              <a:t>	</a:t>
            </a:r>
            <a:r>
              <a:rPr sz="2800" spc="85" dirty="0">
                <a:solidFill>
                  <a:srgbClr val="FFFFFF"/>
                </a:solidFill>
                <a:latin typeface="Arial MT"/>
                <a:cs typeface="Arial MT"/>
              </a:rPr>
              <a:t>The</a:t>
            </a:r>
            <a:r>
              <a:rPr sz="2800" dirty="0">
                <a:solidFill>
                  <a:srgbClr val="FFFFFF"/>
                </a:solidFill>
                <a:latin typeface="Arial MT"/>
                <a:cs typeface="Arial MT"/>
              </a:rPr>
              <a:t>		</a:t>
            </a:r>
            <a:r>
              <a:rPr sz="2800" spc="125" dirty="0">
                <a:solidFill>
                  <a:srgbClr val="FFFFFF"/>
                </a:solidFill>
                <a:latin typeface="Arial MT"/>
                <a:cs typeface="Arial MT"/>
              </a:rPr>
              <a:t>black</a:t>
            </a:r>
            <a:r>
              <a:rPr sz="2800" dirty="0">
                <a:solidFill>
                  <a:srgbClr val="FFFFFF"/>
                </a:solidFill>
                <a:latin typeface="Arial MT"/>
                <a:cs typeface="Arial MT"/>
              </a:rPr>
              <a:t>		</a:t>
            </a:r>
            <a:r>
              <a:rPr sz="2800" spc="155" dirty="0">
                <a:solidFill>
                  <a:srgbClr val="FFFFFF"/>
                </a:solidFill>
                <a:latin typeface="Arial MT"/>
                <a:cs typeface="Arial MT"/>
              </a:rPr>
              <a:t>symbolises</a:t>
            </a:r>
            <a:r>
              <a:rPr sz="2800" dirty="0">
                <a:solidFill>
                  <a:srgbClr val="FFFFFF"/>
                </a:solidFill>
                <a:latin typeface="Arial MT"/>
                <a:cs typeface="Arial MT"/>
              </a:rPr>
              <a:t>		</a:t>
            </a:r>
            <a:r>
              <a:rPr sz="2800" spc="150" dirty="0">
                <a:solidFill>
                  <a:srgbClr val="FFFFFF"/>
                </a:solidFill>
                <a:latin typeface="Arial MT"/>
                <a:cs typeface="Arial MT"/>
              </a:rPr>
              <a:t>Aboriginal </a:t>
            </a:r>
            <a:r>
              <a:rPr sz="2800" spc="145" dirty="0">
                <a:solidFill>
                  <a:srgbClr val="FFFFFF"/>
                </a:solidFill>
                <a:latin typeface="Arial MT"/>
                <a:cs typeface="Arial MT"/>
              </a:rPr>
              <a:t>people,</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40" dirty="0">
                <a:solidFill>
                  <a:srgbClr val="FFFFFF"/>
                </a:solidFill>
                <a:latin typeface="Arial MT"/>
                <a:cs typeface="Arial MT"/>
              </a:rPr>
              <a:t>yellow</a:t>
            </a:r>
            <a:r>
              <a:rPr sz="2800" dirty="0">
                <a:solidFill>
                  <a:srgbClr val="FFFFFF"/>
                </a:solidFill>
                <a:latin typeface="Arial MT"/>
                <a:cs typeface="Arial MT"/>
              </a:rPr>
              <a:t>	</a:t>
            </a:r>
            <a:r>
              <a:rPr sz="2800" spc="155" dirty="0">
                <a:solidFill>
                  <a:srgbClr val="FFFFFF"/>
                </a:solidFill>
                <a:latin typeface="Arial MT"/>
                <a:cs typeface="Arial MT"/>
              </a:rPr>
              <a:t>represents</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14" dirty="0">
                <a:solidFill>
                  <a:srgbClr val="FFFFFF"/>
                </a:solidFill>
                <a:latin typeface="Arial MT"/>
                <a:cs typeface="Arial MT"/>
              </a:rPr>
              <a:t>sun,</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90" dirty="0">
                <a:solidFill>
                  <a:srgbClr val="FFFFFF"/>
                </a:solidFill>
                <a:latin typeface="Arial MT"/>
                <a:cs typeface="Arial MT"/>
              </a:rPr>
              <a:t>the</a:t>
            </a:r>
            <a:endParaRPr sz="2800">
              <a:latin typeface="Arial MT"/>
              <a:cs typeface="Arial MT"/>
            </a:endParaRPr>
          </a:p>
          <a:p>
            <a:pPr marL="12700" marR="641985">
              <a:lnSpc>
                <a:spcPct val="140600"/>
              </a:lnSpc>
              <a:tabLst>
                <a:tab pos="724535" algn="l"/>
                <a:tab pos="1654810" algn="l"/>
                <a:tab pos="2777490" algn="l"/>
                <a:tab pos="2995930" algn="l"/>
                <a:tab pos="3469640" algn="l"/>
                <a:tab pos="3787140" algn="l"/>
                <a:tab pos="4479925" algn="l"/>
                <a:tab pos="4528185" algn="l"/>
                <a:tab pos="5320030" algn="l"/>
                <a:tab pos="6012815" algn="l"/>
              </a:tabLst>
            </a:pPr>
            <a:r>
              <a:rPr sz="2800" spc="90" dirty="0">
                <a:solidFill>
                  <a:srgbClr val="FFFFFF"/>
                </a:solidFill>
                <a:latin typeface="Arial MT"/>
                <a:cs typeface="Arial MT"/>
              </a:rPr>
              <a:t>red</a:t>
            </a:r>
            <a:r>
              <a:rPr sz="2800" dirty="0">
                <a:solidFill>
                  <a:srgbClr val="FFFFFF"/>
                </a:solidFill>
                <a:latin typeface="Arial MT"/>
                <a:cs typeface="Arial MT"/>
              </a:rPr>
              <a:t>	</a:t>
            </a:r>
            <a:r>
              <a:rPr sz="2800" spc="155" dirty="0">
                <a:solidFill>
                  <a:srgbClr val="FFFFFF"/>
                </a:solidFill>
                <a:latin typeface="Arial MT"/>
                <a:cs typeface="Arial MT"/>
              </a:rPr>
              <a:t>represents</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20" dirty="0">
                <a:solidFill>
                  <a:srgbClr val="FFFFFF"/>
                </a:solidFill>
                <a:latin typeface="Arial MT"/>
                <a:cs typeface="Arial MT"/>
              </a:rPr>
              <a:t>earth</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55" dirty="0">
                <a:solidFill>
                  <a:srgbClr val="FFFFFF"/>
                </a:solidFill>
                <a:latin typeface="Arial MT"/>
                <a:cs typeface="Arial MT"/>
              </a:rPr>
              <a:t>relationship </a:t>
            </a:r>
            <a:r>
              <a:rPr sz="2800" spc="140" dirty="0">
                <a:solidFill>
                  <a:srgbClr val="FFFFFF"/>
                </a:solidFill>
                <a:latin typeface="Arial MT"/>
                <a:cs typeface="Arial MT"/>
              </a:rPr>
              <a:t>between</a:t>
            </a:r>
            <a:r>
              <a:rPr sz="2800" dirty="0">
                <a:solidFill>
                  <a:srgbClr val="FFFFFF"/>
                </a:solidFill>
                <a:latin typeface="Arial MT"/>
                <a:cs typeface="Arial MT"/>
              </a:rPr>
              <a:t>	</a:t>
            </a:r>
            <a:r>
              <a:rPr sz="2800" spc="135" dirty="0">
                <a:solidFill>
                  <a:srgbClr val="FFFFFF"/>
                </a:solidFill>
                <a:latin typeface="Arial MT"/>
                <a:cs typeface="Arial MT"/>
              </a:rPr>
              <a:t>people</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25" dirty="0">
                <a:solidFill>
                  <a:srgbClr val="FFFFFF"/>
                </a:solidFill>
                <a:latin typeface="Arial MT"/>
                <a:cs typeface="Arial MT"/>
              </a:rPr>
              <a:t>land.</a:t>
            </a:r>
            <a:endParaRPr sz="2800">
              <a:latin typeface="Arial MT"/>
              <a:cs typeface="Arial MT"/>
            </a:endParaRPr>
          </a:p>
        </p:txBody>
      </p:sp>
      <p:sp>
        <p:nvSpPr>
          <p:cNvPr id="8" name="Action Button: Return 7">
            <a:hlinkClick r:id="" action="ppaction://hlinkshowjump?jump=firstslide" highlightClick="1"/>
            <a:extLst>
              <a:ext uri="{FF2B5EF4-FFF2-40B4-BE49-F238E27FC236}">
                <a16:creationId xmlns:a16="http://schemas.microsoft.com/office/drawing/2014/main" id="{C3C29415-B308-0DB3-B787-53DE6164CA95}"/>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B42B643-5CBF-E89D-6E2A-BD37257F606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832" y="37512"/>
            <a:ext cx="18120642" cy="10249488"/>
          </a:xfrm>
          <a:prstGeom prst="rect">
            <a:avLst/>
          </a:prstGeom>
        </p:spPr>
      </p:pic>
      <p:sp>
        <p:nvSpPr>
          <p:cNvPr id="3" name="object 3"/>
          <p:cNvSpPr/>
          <p:nvPr/>
        </p:nvSpPr>
        <p:spPr>
          <a:xfrm>
            <a:off x="28832" y="65315"/>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8629"/>
            </a:srgbClr>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6957087" y="9258312"/>
            <a:ext cx="914399" cy="876299"/>
          </a:xfrm>
          <a:prstGeom prst="rect">
            <a:avLst/>
          </a:prstGeom>
        </p:spPr>
      </p:pic>
      <p:sp>
        <p:nvSpPr>
          <p:cNvPr id="5" name="object 5"/>
          <p:cNvSpPr/>
          <p:nvPr/>
        </p:nvSpPr>
        <p:spPr>
          <a:xfrm>
            <a:off x="1028700" y="2967192"/>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6" name="object 6"/>
          <p:cNvSpPr txBox="1">
            <a:spLocks noGrp="1"/>
          </p:cNvSpPr>
          <p:nvPr>
            <p:ph type="title"/>
          </p:nvPr>
        </p:nvSpPr>
        <p:spPr>
          <a:xfrm>
            <a:off x="1016000" y="941883"/>
            <a:ext cx="11546840" cy="1867535"/>
          </a:xfrm>
          <a:prstGeom prst="rect">
            <a:avLst/>
          </a:prstGeom>
        </p:spPr>
        <p:txBody>
          <a:bodyPr vert="horz" wrap="square" lIns="0" tIns="12700" rIns="0" bIns="0" rtlCol="0">
            <a:spAutoFit/>
          </a:bodyPr>
          <a:lstStyle/>
          <a:p>
            <a:pPr marL="12700">
              <a:lnSpc>
                <a:spcPts val="7250"/>
              </a:lnSpc>
              <a:spcBef>
                <a:spcPts val="100"/>
              </a:spcBef>
            </a:pPr>
            <a:r>
              <a:rPr spc="370" dirty="0">
                <a:solidFill>
                  <a:srgbClr val="FFFFFF"/>
                </a:solidFill>
                <a:latin typeface="Trebuchet MS"/>
                <a:cs typeface="Trebuchet MS"/>
              </a:rPr>
              <a:t>Aboriginal</a:t>
            </a:r>
            <a:r>
              <a:rPr spc="570" dirty="0">
                <a:solidFill>
                  <a:srgbClr val="FFFFFF"/>
                </a:solidFill>
                <a:latin typeface="Trebuchet MS"/>
                <a:cs typeface="Trebuchet MS"/>
              </a:rPr>
              <a:t> </a:t>
            </a:r>
            <a:r>
              <a:rPr spc="195" dirty="0">
                <a:solidFill>
                  <a:srgbClr val="FFFFFF"/>
                </a:solidFill>
                <a:latin typeface="Trebuchet MS"/>
                <a:cs typeface="Trebuchet MS"/>
              </a:rPr>
              <a:t>and/or</a:t>
            </a:r>
            <a:r>
              <a:rPr spc="570" dirty="0">
                <a:solidFill>
                  <a:srgbClr val="FFFFFF"/>
                </a:solidFill>
                <a:latin typeface="Trebuchet MS"/>
                <a:cs typeface="Trebuchet MS"/>
              </a:rPr>
              <a:t> </a:t>
            </a:r>
            <a:r>
              <a:rPr spc="335" dirty="0">
                <a:solidFill>
                  <a:srgbClr val="FFFFFF"/>
                </a:solidFill>
                <a:latin typeface="Trebuchet MS"/>
                <a:cs typeface="Trebuchet MS"/>
              </a:rPr>
              <a:t>Torres</a:t>
            </a:r>
          </a:p>
          <a:p>
            <a:pPr marL="12700">
              <a:lnSpc>
                <a:spcPts val="7250"/>
              </a:lnSpc>
            </a:pPr>
            <a:r>
              <a:rPr spc="310" dirty="0">
                <a:solidFill>
                  <a:srgbClr val="FFFFFF"/>
                </a:solidFill>
                <a:latin typeface="Trebuchet MS"/>
                <a:cs typeface="Trebuchet MS"/>
              </a:rPr>
              <a:t>Strait</a:t>
            </a:r>
            <a:r>
              <a:rPr spc="575" dirty="0">
                <a:solidFill>
                  <a:srgbClr val="FFFFFF"/>
                </a:solidFill>
                <a:latin typeface="Trebuchet MS"/>
                <a:cs typeface="Trebuchet MS"/>
              </a:rPr>
              <a:t> </a:t>
            </a:r>
            <a:r>
              <a:rPr spc="350" dirty="0">
                <a:solidFill>
                  <a:srgbClr val="FFFFFF"/>
                </a:solidFill>
                <a:latin typeface="Trebuchet MS"/>
                <a:cs typeface="Trebuchet MS"/>
              </a:rPr>
              <a:t>Islander</a:t>
            </a:r>
            <a:r>
              <a:rPr spc="585" dirty="0">
                <a:solidFill>
                  <a:srgbClr val="FFFFFF"/>
                </a:solidFill>
                <a:latin typeface="Trebuchet MS"/>
                <a:cs typeface="Trebuchet MS"/>
              </a:rPr>
              <a:t> </a:t>
            </a:r>
            <a:r>
              <a:rPr spc="509" dirty="0">
                <a:solidFill>
                  <a:srgbClr val="FFFFFF"/>
                </a:solidFill>
                <a:latin typeface="Trebuchet MS"/>
                <a:cs typeface="Trebuchet MS"/>
              </a:rPr>
              <a:t>flags</a:t>
            </a:r>
            <a:r>
              <a:rPr spc="580" dirty="0">
                <a:solidFill>
                  <a:srgbClr val="FFFFFF"/>
                </a:solidFill>
                <a:latin typeface="Trebuchet MS"/>
                <a:cs typeface="Trebuchet MS"/>
              </a:rPr>
              <a:t> </a:t>
            </a:r>
            <a:r>
              <a:rPr spc="204" dirty="0">
                <a:solidFill>
                  <a:srgbClr val="FFFFFF"/>
                </a:solidFill>
                <a:latin typeface="Trebuchet MS"/>
                <a:cs typeface="Trebuchet MS"/>
              </a:rPr>
              <a:t>(cont.)</a:t>
            </a:r>
          </a:p>
        </p:txBody>
      </p:sp>
      <p:sp>
        <p:nvSpPr>
          <p:cNvPr id="7" name="object 7"/>
          <p:cNvSpPr txBox="1"/>
          <p:nvPr/>
        </p:nvSpPr>
        <p:spPr>
          <a:xfrm>
            <a:off x="1016000" y="3428384"/>
            <a:ext cx="7684134" cy="5426075"/>
          </a:xfrm>
          <a:prstGeom prst="rect">
            <a:avLst/>
          </a:prstGeom>
        </p:spPr>
        <p:txBody>
          <a:bodyPr vert="horz" wrap="square" lIns="0" tIns="186055" rIns="0" bIns="0" rtlCol="0">
            <a:spAutoFit/>
          </a:bodyPr>
          <a:lstStyle/>
          <a:p>
            <a:pPr marL="12700">
              <a:lnSpc>
                <a:spcPct val="100000"/>
              </a:lnSpc>
              <a:spcBef>
                <a:spcPts val="1465"/>
              </a:spcBef>
              <a:tabLst>
                <a:tab pos="842644" algn="l"/>
                <a:tab pos="2222500" algn="l"/>
                <a:tab pos="3404235" algn="l"/>
                <a:tab pos="5090160" algn="l"/>
                <a:tab pos="6044565" algn="l"/>
              </a:tabLst>
            </a:pPr>
            <a:r>
              <a:rPr sz="2800" b="1" spc="85" dirty="0">
                <a:solidFill>
                  <a:srgbClr val="FFFFFF"/>
                </a:solidFill>
                <a:latin typeface="Arial"/>
                <a:cs typeface="Arial"/>
              </a:rPr>
              <a:t>The</a:t>
            </a:r>
            <a:r>
              <a:rPr sz="2800" b="1" dirty="0">
                <a:solidFill>
                  <a:srgbClr val="FFFFFF"/>
                </a:solidFill>
                <a:latin typeface="Arial"/>
                <a:cs typeface="Arial"/>
              </a:rPr>
              <a:t>	</a:t>
            </a:r>
            <a:r>
              <a:rPr sz="2800" b="1" spc="140" dirty="0">
                <a:solidFill>
                  <a:srgbClr val="FFFFFF"/>
                </a:solidFill>
                <a:latin typeface="Arial"/>
                <a:cs typeface="Arial"/>
              </a:rPr>
              <a:t>Torres</a:t>
            </a:r>
            <a:r>
              <a:rPr sz="2800" b="1" dirty="0">
                <a:solidFill>
                  <a:srgbClr val="FFFFFF"/>
                </a:solidFill>
                <a:latin typeface="Arial"/>
                <a:cs typeface="Arial"/>
              </a:rPr>
              <a:t>	</a:t>
            </a:r>
            <a:r>
              <a:rPr sz="2800" b="1" spc="145" dirty="0">
                <a:solidFill>
                  <a:srgbClr val="FFFFFF"/>
                </a:solidFill>
                <a:latin typeface="Arial"/>
                <a:cs typeface="Arial"/>
              </a:rPr>
              <a:t>Strait</a:t>
            </a:r>
            <a:r>
              <a:rPr sz="2800" b="1" dirty="0">
                <a:solidFill>
                  <a:srgbClr val="FFFFFF"/>
                </a:solidFill>
                <a:latin typeface="Arial"/>
                <a:cs typeface="Arial"/>
              </a:rPr>
              <a:t>	</a:t>
            </a:r>
            <a:r>
              <a:rPr sz="2800" b="1" spc="150" dirty="0">
                <a:solidFill>
                  <a:srgbClr val="FFFFFF"/>
                </a:solidFill>
                <a:latin typeface="Arial"/>
                <a:cs typeface="Arial"/>
              </a:rPr>
              <a:t>Islander</a:t>
            </a:r>
            <a:r>
              <a:rPr sz="2800" b="1" dirty="0">
                <a:solidFill>
                  <a:srgbClr val="FFFFFF"/>
                </a:solidFill>
                <a:latin typeface="Arial"/>
                <a:cs typeface="Arial"/>
              </a:rPr>
              <a:t>	</a:t>
            </a:r>
            <a:r>
              <a:rPr sz="2800" b="1" spc="110" dirty="0">
                <a:solidFill>
                  <a:srgbClr val="FFFFFF"/>
                </a:solidFill>
                <a:latin typeface="Arial"/>
                <a:cs typeface="Arial"/>
              </a:rPr>
              <a:t>Flag</a:t>
            </a:r>
            <a:r>
              <a:rPr sz="2800" b="1" dirty="0">
                <a:solidFill>
                  <a:srgbClr val="FFFFFF"/>
                </a:solidFill>
                <a:latin typeface="Arial"/>
                <a:cs typeface="Arial"/>
              </a:rPr>
              <a:t>	</a:t>
            </a:r>
            <a:r>
              <a:rPr sz="2800" b="1" spc="90" dirty="0">
                <a:solidFill>
                  <a:srgbClr val="FFFFFF"/>
                </a:solidFill>
                <a:latin typeface="Arial"/>
                <a:cs typeface="Arial"/>
              </a:rPr>
              <a:t>was</a:t>
            </a:r>
            <a:endParaRPr sz="2800">
              <a:latin typeface="Arial"/>
              <a:cs typeface="Arial"/>
            </a:endParaRPr>
          </a:p>
          <a:p>
            <a:pPr marL="12700" marR="5080">
              <a:lnSpc>
                <a:spcPct val="140600"/>
              </a:lnSpc>
              <a:tabLst>
                <a:tab pos="358775" algn="l"/>
                <a:tab pos="1515110" algn="l"/>
                <a:tab pos="1895475" algn="l"/>
                <a:tab pos="2385060" algn="l"/>
                <a:tab pos="2795905" algn="l"/>
                <a:tab pos="3116580" algn="l"/>
                <a:tab pos="3324860" algn="l"/>
                <a:tab pos="4199890" algn="l"/>
                <a:tab pos="4353560" algn="l"/>
                <a:tab pos="4689475" algn="l"/>
                <a:tab pos="5184140" algn="l"/>
                <a:tab pos="5643880" algn="l"/>
                <a:tab pos="7310120" algn="l"/>
              </a:tabLst>
            </a:pPr>
            <a:r>
              <a:rPr sz="2800" b="1" spc="145" dirty="0">
                <a:solidFill>
                  <a:srgbClr val="FFFFFF"/>
                </a:solidFill>
                <a:latin typeface="Arial"/>
                <a:cs typeface="Arial"/>
              </a:rPr>
              <a:t>designed</a:t>
            </a:r>
            <a:r>
              <a:rPr sz="2800" b="1" dirty="0">
                <a:solidFill>
                  <a:srgbClr val="FFFFFF"/>
                </a:solidFill>
                <a:latin typeface="Arial"/>
                <a:cs typeface="Arial"/>
              </a:rPr>
              <a:t>	</a:t>
            </a:r>
            <a:r>
              <a:rPr sz="2800" b="1" spc="60" dirty="0">
                <a:solidFill>
                  <a:srgbClr val="FFFFFF"/>
                </a:solidFill>
                <a:latin typeface="Arial"/>
                <a:cs typeface="Arial"/>
              </a:rPr>
              <a:t>in</a:t>
            </a:r>
            <a:r>
              <a:rPr sz="2800" b="1" dirty="0">
                <a:solidFill>
                  <a:srgbClr val="FFFFFF"/>
                </a:solidFill>
                <a:latin typeface="Arial"/>
                <a:cs typeface="Arial"/>
              </a:rPr>
              <a:t>	</a:t>
            </a:r>
            <a:r>
              <a:rPr sz="2800" b="1" spc="90" dirty="0">
                <a:solidFill>
                  <a:srgbClr val="FFFFFF"/>
                </a:solidFill>
                <a:latin typeface="Arial"/>
                <a:cs typeface="Arial"/>
              </a:rPr>
              <a:t>the</a:t>
            </a:r>
            <a:r>
              <a:rPr sz="2800" b="1" dirty="0">
                <a:solidFill>
                  <a:srgbClr val="FFFFFF"/>
                </a:solidFill>
                <a:latin typeface="Arial"/>
                <a:cs typeface="Arial"/>
              </a:rPr>
              <a:t>	</a:t>
            </a:r>
            <a:r>
              <a:rPr sz="2800" b="1" spc="120" dirty="0">
                <a:solidFill>
                  <a:srgbClr val="FFFFFF"/>
                </a:solidFill>
                <a:latin typeface="Arial"/>
                <a:cs typeface="Arial"/>
              </a:rPr>
              <a:t>1990s</a:t>
            </a:r>
            <a:r>
              <a:rPr sz="2800" b="1" dirty="0">
                <a:solidFill>
                  <a:srgbClr val="FFFFFF"/>
                </a:solidFill>
                <a:latin typeface="Arial"/>
                <a:cs typeface="Arial"/>
              </a:rPr>
              <a:t>		</a:t>
            </a:r>
            <a:r>
              <a:rPr sz="2800" b="1" spc="85" dirty="0">
                <a:solidFill>
                  <a:srgbClr val="FFFFFF"/>
                </a:solidFill>
                <a:latin typeface="Arial"/>
                <a:cs typeface="Arial"/>
              </a:rPr>
              <a:t>and</a:t>
            </a:r>
            <a:r>
              <a:rPr sz="2800" b="1" dirty="0">
                <a:solidFill>
                  <a:srgbClr val="FFFFFF"/>
                </a:solidFill>
                <a:latin typeface="Arial"/>
                <a:cs typeface="Arial"/>
              </a:rPr>
              <a:t>	</a:t>
            </a:r>
            <a:r>
              <a:rPr sz="2800" b="1" spc="150" dirty="0">
                <a:solidFill>
                  <a:srgbClr val="FFFFFF"/>
                </a:solidFill>
                <a:latin typeface="Arial"/>
                <a:cs typeface="Arial"/>
              </a:rPr>
              <a:t>comprises</a:t>
            </a:r>
            <a:r>
              <a:rPr sz="2800" b="1" dirty="0">
                <a:solidFill>
                  <a:srgbClr val="FFFFFF"/>
                </a:solidFill>
                <a:latin typeface="Arial"/>
                <a:cs typeface="Arial"/>
              </a:rPr>
              <a:t>	</a:t>
            </a:r>
            <a:r>
              <a:rPr sz="2800" b="1" spc="55" dirty="0">
                <a:solidFill>
                  <a:srgbClr val="FFFFFF"/>
                </a:solidFill>
                <a:latin typeface="Arial"/>
                <a:cs typeface="Arial"/>
              </a:rPr>
              <a:t>of </a:t>
            </a:r>
            <a:r>
              <a:rPr sz="2800" b="1" spc="-50" dirty="0">
                <a:solidFill>
                  <a:srgbClr val="FFFFFF"/>
                </a:solidFill>
                <a:latin typeface="Arial"/>
                <a:cs typeface="Arial"/>
              </a:rPr>
              <a:t>a</a:t>
            </a:r>
            <a:r>
              <a:rPr sz="2800" b="1" dirty="0">
                <a:solidFill>
                  <a:srgbClr val="FFFFFF"/>
                </a:solidFill>
                <a:latin typeface="Arial"/>
                <a:cs typeface="Arial"/>
              </a:rPr>
              <a:t>	</a:t>
            </a:r>
            <a:r>
              <a:rPr sz="2800" b="1" spc="135" dirty="0">
                <a:solidFill>
                  <a:srgbClr val="FFFFFF"/>
                </a:solidFill>
                <a:latin typeface="Arial"/>
                <a:cs typeface="Arial"/>
              </a:rPr>
              <a:t>white</a:t>
            </a:r>
            <a:r>
              <a:rPr sz="2800" b="1" dirty="0">
                <a:solidFill>
                  <a:srgbClr val="FFFFFF"/>
                </a:solidFill>
                <a:latin typeface="Arial"/>
                <a:cs typeface="Arial"/>
              </a:rPr>
              <a:t>	</a:t>
            </a:r>
            <a:r>
              <a:rPr sz="2800" b="1" spc="140" dirty="0">
                <a:solidFill>
                  <a:srgbClr val="FFFFFF"/>
                </a:solidFill>
                <a:latin typeface="Arial"/>
                <a:cs typeface="Arial"/>
              </a:rPr>
              <a:t>dharri</a:t>
            </a:r>
            <a:r>
              <a:rPr sz="2800" b="1" dirty="0">
                <a:solidFill>
                  <a:srgbClr val="FFFFFF"/>
                </a:solidFill>
                <a:latin typeface="Arial"/>
                <a:cs typeface="Arial"/>
              </a:rPr>
              <a:t>	</a:t>
            </a:r>
            <a:r>
              <a:rPr sz="2800" b="1" spc="60" dirty="0">
                <a:solidFill>
                  <a:srgbClr val="FFFFFF"/>
                </a:solidFill>
                <a:latin typeface="Arial"/>
                <a:cs typeface="Arial"/>
              </a:rPr>
              <a:t>or</a:t>
            </a:r>
            <a:r>
              <a:rPr sz="2800" b="1" dirty="0">
                <a:solidFill>
                  <a:srgbClr val="FFFFFF"/>
                </a:solidFill>
                <a:latin typeface="Arial"/>
                <a:cs typeface="Arial"/>
              </a:rPr>
              <a:t>	</a:t>
            </a:r>
            <a:r>
              <a:rPr sz="2800" b="1" spc="114" dirty="0">
                <a:solidFill>
                  <a:srgbClr val="FFFFFF"/>
                </a:solidFill>
                <a:latin typeface="Arial"/>
                <a:cs typeface="Arial"/>
              </a:rPr>
              <a:t>deri</a:t>
            </a:r>
            <a:r>
              <a:rPr sz="2800" b="1" dirty="0">
                <a:solidFill>
                  <a:srgbClr val="FFFFFF"/>
                </a:solidFill>
                <a:latin typeface="Arial"/>
                <a:cs typeface="Arial"/>
              </a:rPr>
              <a:t>	</a:t>
            </a:r>
            <a:r>
              <a:rPr sz="2800" b="1" spc="60" dirty="0">
                <a:solidFill>
                  <a:srgbClr val="FFFFFF"/>
                </a:solidFill>
                <a:latin typeface="Arial"/>
                <a:cs typeface="Arial"/>
              </a:rPr>
              <a:t>(a</a:t>
            </a:r>
            <a:r>
              <a:rPr sz="2800" b="1" dirty="0">
                <a:solidFill>
                  <a:srgbClr val="FFFFFF"/>
                </a:solidFill>
                <a:latin typeface="Arial"/>
                <a:cs typeface="Arial"/>
              </a:rPr>
              <a:t>	</a:t>
            </a:r>
            <a:r>
              <a:rPr sz="2800" b="1" spc="110" dirty="0">
                <a:solidFill>
                  <a:srgbClr val="FFFFFF"/>
                </a:solidFill>
                <a:latin typeface="Arial"/>
                <a:cs typeface="Arial"/>
              </a:rPr>
              <a:t>type</a:t>
            </a:r>
            <a:r>
              <a:rPr sz="2800" b="1" dirty="0">
                <a:solidFill>
                  <a:srgbClr val="FFFFFF"/>
                </a:solidFill>
                <a:latin typeface="Arial"/>
                <a:cs typeface="Arial"/>
              </a:rPr>
              <a:t>	</a:t>
            </a:r>
            <a:r>
              <a:rPr sz="2800" b="1" spc="55" dirty="0">
                <a:solidFill>
                  <a:srgbClr val="FFFFFF"/>
                </a:solidFill>
                <a:latin typeface="Arial"/>
                <a:cs typeface="Arial"/>
              </a:rPr>
              <a:t>of</a:t>
            </a:r>
            <a:endParaRPr sz="2800">
              <a:latin typeface="Arial"/>
              <a:cs typeface="Arial"/>
            </a:endParaRPr>
          </a:p>
          <a:p>
            <a:pPr marL="12700" marR="949325">
              <a:lnSpc>
                <a:spcPct val="140600"/>
              </a:lnSpc>
              <a:tabLst>
                <a:tab pos="2282190" algn="l"/>
                <a:tab pos="2588260" algn="l"/>
                <a:tab pos="3216275" algn="l"/>
                <a:tab pos="3319779" algn="l"/>
                <a:tab pos="3562350" algn="l"/>
                <a:tab pos="5089525" algn="l"/>
                <a:tab pos="5998845" algn="l"/>
              </a:tabLst>
            </a:pPr>
            <a:r>
              <a:rPr sz="2800" b="1" spc="150" dirty="0">
                <a:solidFill>
                  <a:srgbClr val="FFFFFF"/>
                </a:solidFill>
                <a:latin typeface="Arial"/>
                <a:cs typeface="Arial"/>
              </a:rPr>
              <a:t>headdress)</a:t>
            </a:r>
            <a:r>
              <a:rPr sz="2800" b="1" dirty="0">
                <a:solidFill>
                  <a:srgbClr val="FFFFFF"/>
                </a:solidFill>
                <a:latin typeface="Arial"/>
                <a:cs typeface="Arial"/>
              </a:rPr>
              <a:t>	</a:t>
            </a:r>
            <a:r>
              <a:rPr sz="2800" b="1" spc="114" dirty="0">
                <a:solidFill>
                  <a:srgbClr val="FFFFFF"/>
                </a:solidFill>
                <a:latin typeface="Arial"/>
                <a:cs typeface="Arial"/>
              </a:rPr>
              <a:t>with</a:t>
            </a:r>
            <a:r>
              <a:rPr sz="2800" b="1" dirty="0">
                <a:solidFill>
                  <a:srgbClr val="FFFFFF"/>
                </a:solidFill>
                <a:latin typeface="Arial"/>
                <a:cs typeface="Arial"/>
              </a:rPr>
              <a:t>	</a:t>
            </a:r>
            <a:r>
              <a:rPr sz="2800" b="1" spc="-50" dirty="0">
                <a:solidFill>
                  <a:srgbClr val="FFFFFF"/>
                </a:solidFill>
                <a:latin typeface="Arial"/>
                <a:cs typeface="Arial"/>
              </a:rPr>
              <a:t>a</a:t>
            </a:r>
            <a:r>
              <a:rPr sz="2800" b="1" dirty="0">
                <a:solidFill>
                  <a:srgbClr val="FFFFFF"/>
                </a:solidFill>
                <a:latin typeface="Arial"/>
                <a:cs typeface="Arial"/>
              </a:rPr>
              <a:t>	</a:t>
            </a:r>
            <a:r>
              <a:rPr sz="2800" b="1" spc="185" dirty="0">
                <a:solidFill>
                  <a:srgbClr val="FFFFFF"/>
                </a:solidFill>
                <a:latin typeface="Arial"/>
                <a:cs typeface="Arial"/>
              </a:rPr>
              <a:t>five-</a:t>
            </a:r>
            <a:r>
              <a:rPr sz="2800" b="1" spc="140" dirty="0">
                <a:solidFill>
                  <a:srgbClr val="FFFFFF"/>
                </a:solidFill>
                <a:latin typeface="Arial"/>
                <a:cs typeface="Arial"/>
              </a:rPr>
              <a:t>pointed</a:t>
            </a:r>
            <a:r>
              <a:rPr sz="2800" b="1" dirty="0">
                <a:solidFill>
                  <a:srgbClr val="FFFFFF"/>
                </a:solidFill>
                <a:latin typeface="Arial"/>
                <a:cs typeface="Arial"/>
              </a:rPr>
              <a:t>	</a:t>
            </a:r>
            <a:r>
              <a:rPr sz="2800" b="1" spc="114" dirty="0">
                <a:solidFill>
                  <a:srgbClr val="FFFFFF"/>
                </a:solidFill>
                <a:latin typeface="Arial"/>
                <a:cs typeface="Arial"/>
              </a:rPr>
              <a:t>star </a:t>
            </a:r>
            <a:r>
              <a:rPr sz="2800" b="1" spc="155" dirty="0">
                <a:solidFill>
                  <a:srgbClr val="FFFFFF"/>
                </a:solidFill>
                <a:latin typeface="Arial"/>
                <a:cs typeface="Arial"/>
              </a:rPr>
              <a:t>representing</a:t>
            </a:r>
            <a:r>
              <a:rPr sz="2800" b="1" dirty="0">
                <a:solidFill>
                  <a:srgbClr val="FFFFFF"/>
                </a:solidFill>
                <a:latin typeface="Arial"/>
                <a:cs typeface="Arial"/>
              </a:rPr>
              <a:t>	</a:t>
            </a:r>
            <a:r>
              <a:rPr sz="2800" b="1" spc="90" dirty="0">
                <a:solidFill>
                  <a:srgbClr val="FFFFFF"/>
                </a:solidFill>
                <a:latin typeface="Arial"/>
                <a:cs typeface="Arial"/>
              </a:rPr>
              <a:t>the</a:t>
            </a:r>
            <a:r>
              <a:rPr sz="2800" b="1" dirty="0">
                <a:solidFill>
                  <a:srgbClr val="FFFFFF"/>
                </a:solidFill>
                <a:latin typeface="Arial"/>
                <a:cs typeface="Arial"/>
              </a:rPr>
              <a:t>		</a:t>
            </a:r>
            <a:r>
              <a:rPr sz="2800" b="1" spc="150" dirty="0">
                <a:solidFill>
                  <a:srgbClr val="FFFFFF"/>
                </a:solidFill>
                <a:latin typeface="Arial"/>
                <a:cs typeface="Arial"/>
              </a:rPr>
              <a:t>different</a:t>
            </a:r>
            <a:r>
              <a:rPr sz="2800" b="1" dirty="0">
                <a:solidFill>
                  <a:srgbClr val="FFFFFF"/>
                </a:solidFill>
                <a:latin typeface="Arial"/>
                <a:cs typeface="Arial"/>
              </a:rPr>
              <a:t>	</a:t>
            </a:r>
            <a:r>
              <a:rPr sz="2800" b="1" spc="140" dirty="0">
                <a:solidFill>
                  <a:srgbClr val="FFFFFF"/>
                </a:solidFill>
                <a:latin typeface="Arial"/>
                <a:cs typeface="Arial"/>
              </a:rPr>
              <a:t>island</a:t>
            </a:r>
            <a:endParaRPr sz="2800">
              <a:latin typeface="Arial"/>
              <a:cs typeface="Arial"/>
            </a:endParaRPr>
          </a:p>
          <a:p>
            <a:pPr marL="12700" marR="652145">
              <a:lnSpc>
                <a:spcPct val="140600"/>
              </a:lnSpc>
              <a:tabLst>
                <a:tab pos="744220" algn="l"/>
                <a:tab pos="1613535" algn="l"/>
                <a:tab pos="1960245" algn="l"/>
                <a:tab pos="2203450" algn="l"/>
                <a:tab pos="2444115" algn="l"/>
                <a:tab pos="2934970" algn="l"/>
                <a:tab pos="3600450" algn="l"/>
                <a:tab pos="4150995" algn="l"/>
                <a:tab pos="4477385" algn="l"/>
                <a:tab pos="5228590" algn="l"/>
                <a:tab pos="5307330" algn="l"/>
                <a:tab pos="5791835" algn="l"/>
                <a:tab pos="5960745" algn="l"/>
                <a:tab pos="6039485" algn="l"/>
              </a:tabLst>
            </a:pPr>
            <a:r>
              <a:rPr sz="2800" b="1" spc="145" dirty="0">
                <a:solidFill>
                  <a:srgbClr val="FFFFFF"/>
                </a:solidFill>
                <a:latin typeface="Arial"/>
                <a:cs typeface="Arial"/>
              </a:rPr>
              <a:t>groups.</a:t>
            </a:r>
            <a:r>
              <a:rPr sz="2800" b="1" dirty="0">
                <a:solidFill>
                  <a:srgbClr val="FFFFFF"/>
                </a:solidFill>
                <a:latin typeface="Arial"/>
                <a:cs typeface="Arial"/>
              </a:rPr>
              <a:t>	</a:t>
            </a:r>
            <a:r>
              <a:rPr sz="2800" b="1" spc="85" dirty="0">
                <a:solidFill>
                  <a:srgbClr val="FFFFFF"/>
                </a:solidFill>
                <a:latin typeface="Arial"/>
                <a:cs typeface="Arial"/>
              </a:rPr>
              <a:t>The</a:t>
            </a:r>
            <a:r>
              <a:rPr sz="2800" b="1" dirty="0">
                <a:solidFill>
                  <a:srgbClr val="FFFFFF"/>
                </a:solidFill>
                <a:latin typeface="Arial"/>
                <a:cs typeface="Arial"/>
              </a:rPr>
              <a:t>	</a:t>
            </a:r>
            <a:r>
              <a:rPr sz="2800" b="1" spc="125" dirty="0">
                <a:solidFill>
                  <a:srgbClr val="FFFFFF"/>
                </a:solidFill>
                <a:latin typeface="Arial"/>
                <a:cs typeface="Arial"/>
              </a:rPr>
              <a:t>white</a:t>
            </a:r>
            <a:r>
              <a:rPr sz="2800" b="1" dirty="0">
                <a:solidFill>
                  <a:srgbClr val="FFFFFF"/>
                </a:solidFill>
                <a:latin typeface="Arial"/>
                <a:cs typeface="Arial"/>
              </a:rPr>
              <a:t>	</a:t>
            </a:r>
            <a:r>
              <a:rPr sz="2800" b="1" spc="150" dirty="0">
                <a:solidFill>
                  <a:srgbClr val="FFFFFF"/>
                </a:solidFill>
                <a:latin typeface="Arial"/>
                <a:cs typeface="Arial"/>
              </a:rPr>
              <a:t>represents</a:t>
            </a:r>
            <a:r>
              <a:rPr sz="2800" b="1" dirty="0">
                <a:solidFill>
                  <a:srgbClr val="FFFFFF"/>
                </a:solidFill>
                <a:latin typeface="Arial"/>
                <a:cs typeface="Arial"/>
              </a:rPr>
              <a:t>	</a:t>
            </a:r>
            <a:r>
              <a:rPr sz="2800" b="1" spc="135" dirty="0">
                <a:solidFill>
                  <a:srgbClr val="FFFFFF"/>
                </a:solidFill>
                <a:latin typeface="Arial"/>
                <a:cs typeface="Arial"/>
              </a:rPr>
              <a:t>peace, </a:t>
            </a:r>
            <a:r>
              <a:rPr sz="2800" b="1" spc="90" dirty="0">
                <a:solidFill>
                  <a:srgbClr val="FFFFFF"/>
                </a:solidFill>
                <a:latin typeface="Arial"/>
                <a:cs typeface="Arial"/>
              </a:rPr>
              <a:t>the</a:t>
            </a:r>
            <a:r>
              <a:rPr sz="2800" b="1" dirty="0">
                <a:solidFill>
                  <a:srgbClr val="FFFFFF"/>
                </a:solidFill>
                <a:latin typeface="Arial"/>
                <a:cs typeface="Arial"/>
              </a:rPr>
              <a:t>	</a:t>
            </a:r>
            <a:r>
              <a:rPr sz="2800" b="1" spc="120" dirty="0">
                <a:solidFill>
                  <a:srgbClr val="FFFFFF"/>
                </a:solidFill>
                <a:latin typeface="Arial"/>
                <a:cs typeface="Arial"/>
              </a:rPr>
              <a:t>green</a:t>
            </a:r>
            <a:r>
              <a:rPr sz="2800" b="1" dirty="0">
                <a:solidFill>
                  <a:srgbClr val="FFFFFF"/>
                </a:solidFill>
                <a:latin typeface="Arial"/>
                <a:cs typeface="Arial"/>
              </a:rPr>
              <a:t>	</a:t>
            </a:r>
            <a:r>
              <a:rPr sz="2800" b="1" spc="150" dirty="0">
                <a:solidFill>
                  <a:srgbClr val="FFFFFF"/>
                </a:solidFill>
                <a:latin typeface="Arial"/>
                <a:cs typeface="Arial"/>
              </a:rPr>
              <a:t>represents</a:t>
            </a:r>
            <a:r>
              <a:rPr sz="2800" b="1" dirty="0">
                <a:solidFill>
                  <a:srgbClr val="FFFFFF"/>
                </a:solidFill>
                <a:latin typeface="Arial"/>
                <a:cs typeface="Arial"/>
              </a:rPr>
              <a:t>	</a:t>
            </a:r>
            <a:r>
              <a:rPr sz="2800" b="1" spc="125" dirty="0">
                <a:solidFill>
                  <a:srgbClr val="FFFFFF"/>
                </a:solidFill>
                <a:latin typeface="Arial"/>
                <a:cs typeface="Arial"/>
              </a:rPr>
              <a:t>land,</a:t>
            </a:r>
            <a:r>
              <a:rPr sz="2800" b="1" dirty="0">
                <a:solidFill>
                  <a:srgbClr val="FFFFFF"/>
                </a:solidFill>
                <a:latin typeface="Arial"/>
                <a:cs typeface="Arial"/>
              </a:rPr>
              <a:t>	</a:t>
            </a:r>
            <a:r>
              <a:rPr sz="2800" b="1" spc="90" dirty="0">
                <a:solidFill>
                  <a:srgbClr val="FFFFFF"/>
                </a:solidFill>
                <a:latin typeface="Arial"/>
                <a:cs typeface="Arial"/>
              </a:rPr>
              <a:t>the</a:t>
            </a:r>
            <a:r>
              <a:rPr sz="2800" b="1" dirty="0">
                <a:solidFill>
                  <a:srgbClr val="FFFFFF"/>
                </a:solidFill>
                <a:latin typeface="Arial"/>
                <a:cs typeface="Arial"/>
              </a:rPr>
              <a:t>	</a:t>
            </a:r>
            <a:r>
              <a:rPr sz="2800" b="1" spc="120" dirty="0">
                <a:solidFill>
                  <a:srgbClr val="FFFFFF"/>
                </a:solidFill>
                <a:latin typeface="Arial"/>
                <a:cs typeface="Arial"/>
              </a:rPr>
              <a:t>black </a:t>
            </a:r>
            <a:r>
              <a:rPr sz="2800" b="1" spc="150" dirty="0">
                <a:solidFill>
                  <a:srgbClr val="FFFFFF"/>
                </a:solidFill>
                <a:latin typeface="Arial"/>
                <a:cs typeface="Arial"/>
              </a:rPr>
              <a:t>represents</a:t>
            </a:r>
            <a:r>
              <a:rPr sz="2800" b="1" dirty="0">
                <a:solidFill>
                  <a:srgbClr val="FFFFFF"/>
                </a:solidFill>
                <a:latin typeface="Arial"/>
                <a:cs typeface="Arial"/>
              </a:rPr>
              <a:t>	</a:t>
            </a:r>
            <a:r>
              <a:rPr sz="2800" b="1" spc="90" dirty="0">
                <a:solidFill>
                  <a:srgbClr val="FFFFFF"/>
                </a:solidFill>
                <a:latin typeface="Arial"/>
                <a:cs typeface="Arial"/>
              </a:rPr>
              <a:t>the</a:t>
            </a:r>
            <a:r>
              <a:rPr sz="2800" b="1" dirty="0">
                <a:solidFill>
                  <a:srgbClr val="FFFFFF"/>
                </a:solidFill>
                <a:latin typeface="Arial"/>
                <a:cs typeface="Arial"/>
              </a:rPr>
              <a:t>	</a:t>
            </a:r>
            <a:r>
              <a:rPr sz="2800" b="1" spc="145" dirty="0">
                <a:solidFill>
                  <a:srgbClr val="FFFFFF"/>
                </a:solidFill>
                <a:latin typeface="Arial"/>
                <a:cs typeface="Arial"/>
              </a:rPr>
              <a:t>people,</a:t>
            </a:r>
            <a:r>
              <a:rPr sz="2800" b="1" dirty="0">
                <a:solidFill>
                  <a:srgbClr val="FFFFFF"/>
                </a:solidFill>
                <a:latin typeface="Arial"/>
                <a:cs typeface="Arial"/>
              </a:rPr>
              <a:t>	</a:t>
            </a:r>
            <a:r>
              <a:rPr sz="2800" b="1" spc="85" dirty="0">
                <a:solidFill>
                  <a:srgbClr val="FFFFFF"/>
                </a:solidFill>
                <a:latin typeface="Arial"/>
                <a:cs typeface="Arial"/>
              </a:rPr>
              <a:t>and</a:t>
            </a:r>
            <a:r>
              <a:rPr sz="2800" b="1" dirty="0">
                <a:solidFill>
                  <a:srgbClr val="FFFFFF"/>
                </a:solidFill>
                <a:latin typeface="Arial"/>
                <a:cs typeface="Arial"/>
              </a:rPr>
              <a:t>		</a:t>
            </a:r>
            <a:r>
              <a:rPr sz="2800" b="1" spc="90" dirty="0">
                <a:solidFill>
                  <a:srgbClr val="FFFFFF"/>
                </a:solidFill>
                <a:latin typeface="Arial"/>
                <a:cs typeface="Arial"/>
              </a:rPr>
              <a:t>the</a:t>
            </a:r>
            <a:r>
              <a:rPr sz="2800" b="1" dirty="0">
                <a:solidFill>
                  <a:srgbClr val="FFFFFF"/>
                </a:solidFill>
                <a:latin typeface="Arial"/>
                <a:cs typeface="Arial"/>
              </a:rPr>
              <a:t>		</a:t>
            </a:r>
            <a:r>
              <a:rPr sz="2800" b="1" spc="110" dirty="0">
                <a:solidFill>
                  <a:srgbClr val="FFFFFF"/>
                </a:solidFill>
                <a:latin typeface="Arial"/>
                <a:cs typeface="Arial"/>
              </a:rPr>
              <a:t>blue </a:t>
            </a:r>
            <a:r>
              <a:rPr sz="2800" b="1" spc="150" dirty="0">
                <a:solidFill>
                  <a:srgbClr val="FFFFFF"/>
                </a:solidFill>
                <a:latin typeface="Arial"/>
                <a:cs typeface="Arial"/>
              </a:rPr>
              <a:t>represents</a:t>
            </a:r>
            <a:r>
              <a:rPr sz="2800" b="1" dirty="0">
                <a:solidFill>
                  <a:srgbClr val="FFFFFF"/>
                </a:solidFill>
                <a:latin typeface="Arial"/>
                <a:cs typeface="Arial"/>
              </a:rPr>
              <a:t>	</a:t>
            </a:r>
            <a:r>
              <a:rPr sz="2800" b="1" spc="90" dirty="0">
                <a:solidFill>
                  <a:srgbClr val="FFFFFF"/>
                </a:solidFill>
                <a:latin typeface="Arial"/>
                <a:cs typeface="Arial"/>
              </a:rPr>
              <a:t>the</a:t>
            </a:r>
            <a:r>
              <a:rPr sz="2800" b="1" dirty="0">
                <a:solidFill>
                  <a:srgbClr val="FFFFFF"/>
                </a:solidFill>
                <a:latin typeface="Arial"/>
                <a:cs typeface="Arial"/>
              </a:rPr>
              <a:t>	</a:t>
            </a:r>
            <a:r>
              <a:rPr sz="2800" b="1" spc="110" dirty="0">
                <a:solidFill>
                  <a:srgbClr val="FFFFFF"/>
                </a:solidFill>
                <a:latin typeface="Arial"/>
                <a:cs typeface="Arial"/>
              </a:rPr>
              <a:t>sea.</a:t>
            </a:r>
            <a:endParaRPr sz="2800">
              <a:latin typeface="Arial"/>
              <a:cs typeface="Arial"/>
            </a:endParaRPr>
          </a:p>
        </p:txBody>
      </p:sp>
      <p:sp>
        <p:nvSpPr>
          <p:cNvPr id="8" name="Action Button: Return 7">
            <a:hlinkClick r:id="" action="ppaction://hlinkshowjump?jump=firstslide" highlightClick="1"/>
            <a:extLst>
              <a:ext uri="{FF2B5EF4-FFF2-40B4-BE49-F238E27FC236}">
                <a16:creationId xmlns:a16="http://schemas.microsoft.com/office/drawing/2014/main" id="{7630F456-BAAD-B1BC-E455-F1BA96A3ECC2}"/>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6FD340CC-34B8-1B52-C543-8F92AC64F518}"/>
              </a:ext>
            </a:extLst>
          </p:cNvPr>
          <p:cNvSpPr txBox="1"/>
          <p:nvPr/>
        </p:nvSpPr>
        <p:spPr>
          <a:xfrm>
            <a:off x="6087710" y="1646121"/>
            <a:ext cx="3048000" cy="230832"/>
          </a:xfrm>
          <a:prstGeom prst="rect">
            <a:avLst/>
          </a:prstGeom>
          <a:noFill/>
        </p:spPr>
        <p:txBody>
          <a:bodyPr wrap="square" rtlCol="0">
            <a:spAutoFit/>
          </a:bodyPr>
          <a:lstStyle/>
          <a:p>
            <a:r>
              <a:rPr lang="en-AU" sz="900">
                <a:hlinkClick r:id="rId3" tooltip="https://www.flickr.com/photos/purdyrns/47205977641/"/>
              </a:rPr>
              <a:t>This Photo</a:t>
            </a:r>
            <a:r>
              <a:rPr lang="en-AU" sz="900"/>
              <a:t> by Unknown Author is licensed under </a:t>
            </a:r>
            <a:r>
              <a:rPr lang="en-AU" sz="900">
                <a:hlinkClick r:id="rId5" tooltip="https://creativecommons.org/licenses/by/3.0/"/>
              </a:rPr>
              <a:t>CC BY</a:t>
            </a:r>
            <a:endParaRPr lang="en-AU" sz="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solidFill>
        </p:spPr>
        <p:txBody>
          <a:bodyPr wrap="square" lIns="0" tIns="0" rIns="0" bIns="0" rtlCol="0"/>
          <a:lstStyle/>
          <a:p>
            <a:endParaRPr/>
          </a:p>
        </p:txBody>
      </p:sp>
      <p:grpSp>
        <p:nvGrpSpPr>
          <p:cNvPr id="4" name="object 4"/>
          <p:cNvGrpSpPr/>
          <p:nvPr/>
        </p:nvGrpSpPr>
        <p:grpSpPr>
          <a:xfrm>
            <a:off x="0" y="9239564"/>
            <a:ext cx="18288000" cy="1047750"/>
            <a:chOff x="0" y="9239564"/>
            <a:chExt cx="18288000" cy="1047750"/>
          </a:xfrm>
        </p:grpSpPr>
        <p:sp>
          <p:nvSpPr>
            <p:cNvPr id="5" name="object 5"/>
            <p:cNvSpPr/>
            <p:nvPr/>
          </p:nvSpPr>
          <p:spPr>
            <a:xfrm>
              <a:off x="0" y="9239564"/>
              <a:ext cx="18288000" cy="1047750"/>
            </a:xfrm>
            <a:custGeom>
              <a:avLst/>
              <a:gdLst/>
              <a:ahLst/>
              <a:cxnLst/>
              <a:rect l="l" t="t" r="r" b="b"/>
              <a:pathLst>
                <a:path w="18288000" h="1047750">
                  <a:moveTo>
                    <a:pt x="0" y="1047434"/>
                  </a:moveTo>
                  <a:lnTo>
                    <a:pt x="0" y="0"/>
                  </a:lnTo>
                  <a:lnTo>
                    <a:pt x="18288000" y="0"/>
                  </a:lnTo>
                  <a:lnTo>
                    <a:pt x="18288000" y="1047434"/>
                  </a:lnTo>
                  <a:lnTo>
                    <a:pt x="0" y="1047434"/>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8083755" y="6615303"/>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8688592" y="7210616"/>
            <a:ext cx="114300" cy="114300"/>
          </a:xfrm>
          <a:prstGeom prst="rect">
            <a:avLst/>
          </a:prstGeom>
        </p:spPr>
      </p:pic>
      <p:pic>
        <p:nvPicPr>
          <p:cNvPr id="11" name="object 11"/>
          <p:cNvPicPr/>
          <p:nvPr/>
        </p:nvPicPr>
        <p:blipFill>
          <a:blip r:embed="rId3" cstate="email">
            <a:extLst>
              <a:ext uri="{28A0092B-C50C-407E-A947-70E740481C1C}">
                <a14:useLocalDpi xmlns:a14="http://schemas.microsoft.com/office/drawing/2010/main"/>
              </a:ext>
            </a:extLst>
          </a:blip>
          <a:stretch>
            <a:fillRect/>
          </a:stretch>
        </p:blipFill>
        <p:spPr>
          <a:xfrm>
            <a:off x="8083755" y="7815453"/>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8688592" y="8410766"/>
            <a:ext cx="114300" cy="114300"/>
          </a:xfrm>
          <a:prstGeom prst="rect">
            <a:avLst/>
          </a:prstGeom>
        </p:spPr>
      </p:pic>
      <p:sp>
        <p:nvSpPr>
          <p:cNvPr id="13" name="object 13"/>
          <p:cNvSpPr txBox="1"/>
          <p:nvPr/>
        </p:nvSpPr>
        <p:spPr>
          <a:xfrm>
            <a:off x="4566733" y="5970086"/>
            <a:ext cx="3651624" cy="3031727"/>
          </a:xfrm>
          <a:prstGeom prst="rect">
            <a:avLst/>
          </a:prstGeom>
        </p:spPr>
        <p:txBody>
          <a:bodyPr vert="horz" wrap="square" lIns="0" tIns="12700" rIns="0" bIns="0" rtlCol="0">
            <a:spAutoFit/>
          </a:bodyPr>
          <a:lstStyle/>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Display" panose="020B0004020202020204" pitchFamily="34" charset="0"/>
                <a:cs typeface="Arial MT"/>
                <a:hlinkClick r:id="rId5" action="ppaction://hlinksldjump"/>
              </a:rPr>
              <a:t>Activity 1</a:t>
            </a:r>
            <a:endParaRPr lang="en-US" sz="2800" spc="90" dirty="0">
              <a:solidFill>
                <a:srgbClr val="FFFFFF"/>
              </a:solidFill>
              <a:latin typeface="Aptos Display"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Display" panose="020B0004020202020204" pitchFamily="34" charset="0"/>
                <a:cs typeface="Arial MT"/>
                <a:hlinkClick r:id="rId6" action="ppaction://hlinksldjump"/>
              </a:rPr>
              <a:t>Activity 2</a:t>
            </a:r>
            <a:endParaRPr lang="en-US" sz="2800" spc="90" dirty="0">
              <a:solidFill>
                <a:srgbClr val="FFFFFF"/>
              </a:solidFill>
              <a:latin typeface="Aptos Display"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Display" panose="020B0004020202020204" pitchFamily="34" charset="0"/>
                <a:cs typeface="Arial MT"/>
                <a:hlinkClick r:id="rId7" action="ppaction://hlinksldjump"/>
              </a:rPr>
              <a:t>Activity 3</a:t>
            </a:r>
            <a:endParaRPr lang="en-US" sz="2800" spc="90" dirty="0">
              <a:solidFill>
                <a:srgbClr val="FFFFFF"/>
              </a:solidFill>
              <a:latin typeface="Aptos Display"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Display" panose="020B0004020202020204" pitchFamily="34" charset="0"/>
                <a:cs typeface="Arial MT"/>
                <a:hlinkClick r:id="rId8" action="ppaction://hlinksldjump"/>
              </a:rPr>
              <a:t>Activity 4</a:t>
            </a:r>
            <a:endParaRPr lang="en-US" sz="2800" spc="90" dirty="0">
              <a:solidFill>
                <a:srgbClr val="FFFFFF"/>
              </a:solidFill>
              <a:latin typeface="Aptos Display"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endParaRPr sz="2800" dirty="0">
              <a:latin typeface="Aptos Display" panose="020B0004020202020204" pitchFamily="34" charset="0"/>
              <a:cs typeface="Arial MT"/>
            </a:endParaRPr>
          </a:p>
        </p:txBody>
      </p:sp>
      <p:sp>
        <p:nvSpPr>
          <p:cNvPr id="14" name="object 13">
            <a:extLst>
              <a:ext uri="{FF2B5EF4-FFF2-40B4-BE49-F238E27FC236}">
                <a16:creationId xmlns:a16="http://schemas.microsoft.com/office/drawing/2014/main" id="{F76D88E9-749A-23BD-4D8F-F38FB2BC1A2B}"/>
              </a:ext>
            </a:extLst>
          </p:cNvPr>
          <p:cNvSpPr txBox="1"/>
          <p:nvPr/>
        </p:nvSpPr>
        <p:spPr>
          <a:xfrm>
            <a:off x="304800" y="5970086"/>
            <a:ext cx="9305290" cy="3031727"/>
          </a:xfrm>
          <a:prstGeom prst="rect">
            <a:avLst/>
          </a:prstGeom>
        </p:spPr>
        <p:txBody>
          <a:bodyPr vert="horz" wrap="square" lIns="0" tIns="12700" rIns="0" bIns="0" rtlCol="0">
            <a:spAutoFit/>
          </a:bodyPr>
          <a:lstStyle/>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Display" panose="020B0004020202020204" pitchFamily="34" charset="0"/>
                <a:cs typeface="Arial MT"/>
                <a:hlinkClick r:id="rId9" action="ppaction://hlinksldjump"/>
              </a:rPr>
              <a:t>Checkpoint 1</a:t>
            </a:r>
            <a:endParaRPr lang="en-US" sz="2800" spc="90" dirty="0">
              <a:solidFill>
                <a:srgbClr val="FFFFFF"/>
              </a:solidFill>
              <a:latin typeface="Aptos Display"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Display" panose="020B0004020202020204" pitchFamily="34" charset="0"/>
                <a:cs typeface="Arial MT"/>
                <a:hlinkClick r:id="rId10" action="ppaction://hlinksldjump"/>
              </a:rPr>
              <a:t>Checkpoint 2</a:t>
            </a:r>
            <a:endParaRPr lang="en-US" sz="2800" spc="90" dirty="0">
              <a:solidFill>
                <a:srgbClr val="FFFFFF"/>
              </a:solidFill>
              <a:latin typeface="Aptos Display"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Display" panose="020B0004020202020204" pitchFamily="34" charset="0"/>
                <a:cs typeface="Arial MT"/>
                <a:hlinkClick r:id="rId11" action="ppaction://hlinksldjump"/>
              </a:rPr>
              <a:t>Checkpoint 3</a:t>
            </a:r>
            <a:endParaRPr lang="en-US" sz="2800" spc="90" dirty="0">
              <a:solidFill>
                <a:srgbClr val="FFFFFF"/>
              </a:solidFill>
              <a:latin typeface="Aptos Display"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Display" panose="020B0004020202020204" pitchFamily="34" charset="0"/>
                <a:cs typeface="Arial MT"/>
                <a:hlinkClick r:id="rId12" action="ppaction://hlinksldjump"/>
              </a:rPr>
              <a:t>Checkpoint 4</a:t>
            </a:r>
            <a:endParaRPr lang="en-US" sz="2800" spc="90" dirty="0">
              <a:solidFill>
                <a:srgbClr val="FFFFFF"/>
              </a:solidFill>
              <a:latin typeface="Aptos Display"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endParaRPr sz="2800" dirty="0">
              <a:latin typeface="Aptos Display" panose="020B0004020202020204" pitchFamily="34" charset="0"/>
              <a:cs typeface="Arial MT"/>
            </a:endParaRPr>
          </a:p>
        </p:txBody>
      </p:sp>
      <p:sp>
        <p:nvSpPr>
          <p:cNvPr id="15" name="object 13">
            <a:extLst>
              <a:ext uri="{FF2B5EF4-FFF2-40B4-BE49-F238E27FC236}">
                <a16:creationId xmlns:a16="http://schemas.microsoft.com/office/drawing/2014/main" id="{0F1D5356-5C40-8176-5472-3D6E9D8A03B1}"/>
              </a:ext>
            </a:extLst>
          </p:cNvPr>
          <p:cNvSpPr txBox="1"/>
          <p:nvPr/>
        </p:nvSpPr>
        <p:spPr>
          <a:xfrm>
            <a:off x="10080325" y="5678416"/>
            <a:ext cx="3651624" cy="3652090"/>
          </a:xfrm>
          <a:prstGeom prst="rect">
            <a:avLst/>
          </a:prstGeom>
        </p:spPr>
        <p:txBody>
          <a:bodyPr vert="horz" wrap="square" lIns="0" tIns="12700" rIns="0" bIns="0" rtlCol="0">
            <a:spAutoFit/>
          </a:bodyPr>
          <a:lstStyle/>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Narrow" panose="020B0004020202020204" pitchFamily="34" charset="0"/>
                <a:cs typeface="Arial MT"/>
                <a:hlinkClick r:id="rId13" action="ppaction://hlinksldjump"/>
              </a:rPr>
              <a:t>Activity 5</a:t>
            </a:r>
            <a:endParaRPr lang="en-US" sz="2800" spc="90" dirty="0">
              <a:solidFill>
                <a:srgbClr val="FFFFFF"/>
              </a:solidFill>
              <a:latin typeface="Aptos Narrow"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Narrow" panose="020B0004020202020204" pitchFamily="34" charset="0"/>
                <a:cs typeface="Arial MT"/>
                <a:hlinkClick r:id="rId14" action="ppaction://hlinksldjump"/>
              </a:rPr>
              <a:t>Activity 6</a:t>
            </a:r>
            <a:endParaRPr lang="en-US" sz="2800" spc="90" dirty="0">
              <a:solidFill>
                <a:srgbClr val="FFFFFF"/>
              </a:solidFill>
              <a:latin typeface="Aptos Narrow"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Narrow" panose="020B0004020202020204" pitchFamily="34" charset="0"/>
                <a:cs typeface="Arial MT"/>
                <a:hlinkClick r:id="rId15" action="ppaction://hlinksldjump"/>
              </a:rPr>
              <a:t>Activity 7</a:t>
            </a:r>
            <a:endParaRPr lang="en-US" sz="2800" spc="90" dirty="0">
              <a:solidFill>
                <a:srgbClr val="FFFFFF"/>
              </a:solidFill>
              <a:latin typeface="Aptos Narrow"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Narrow" panose="020B0004020202020204" pitchFamily="34" charset="0"/>
                <a:cs typeface="Arial MT"/>
                <a:hlinkClick r:id="rId16" action="ppaction://hlinksldjump"/>
              </a:rPr>
              <a:t>Activity 8</a:t>
            </a:r>
            <a:endParaRPr lang="en-US" sz="2800" spc="90" dirty="0">
              <a:solidFill>
                <a:srgbClr val="FFFFFF"/>
              </a:solidFill>
              <a:latin typeface="Aptos Narrow"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r>
              <a:rPr lang="en-US" sz="2800" spc="90" dirty="0">
                <a:solidFill>
                  <a:srgbClr val="FFFFFF"/>
                </a:solidFill>
                <a:latin typeface="Aptos Narrow" panose="020B0004020202020204" pitchFamily="34" charset="0"/>
                <a:cs typeface="Arial MT"/>
                <a:hlinkClick r:id="rId17" action="ppaction://hlinksldjump"/>
              </a:rPr>
              <a:t>Activity 9</a:t>
            </a:r>
            <a:endParaRPr lang="en-US" sz="2800" spc="90" dirty="0">
              <a:solidFill>
                <a:srgbClr val="FFFFFF"/>
              </a:solidFill>
              <a:latin typeface="Aptos Narrow" panose="020B0004020202020204" pitchFamily="34" charset="0"/>
              <a:cs typeface="Arial MT"/>
            </a:endParaRPr>
          </a:p>
          <a:p>
            <a:pPr marL="616585" marR="5080" indent="-604520">
              <a:lnSpc>
                <a:spcPct val="140600"/>
              </a:lnSpc>
              <a:spcBef>
                <a:spcPts val="100"/>
              </a:spcBef>
              <a:tabLst>
                <a:tab pos="744220" algn="l"/>
                <a:tab pos="1520190" algn="l"/>
                <a:tab pos="2440940" algn="l"/>
                <a:tab pos="2926080" algn="l"/>
                <a:tab pos="3212465" algn="l"/>
                <a:tab pos="3929379" algn="l"/>
                <a:tab pos="4498340" algn="l"/>
                <a:tab pos="6323330" algn="l"/>
                <a:tab pos="6892290" algn="l"/>
                <a:tab pos="7585075" algn="l"/>
              </a:tabLst>
            </a:pPr>
            <a:endParaRPr sz="2800" dirty="0">
              <a:latin typeface="Aptos Narrow" panose="020B0004020202020204" pitchFamily="34" charset="0"/>
              <a:cs typeface="Arial MT"/>
            </a:endParaRPr>
          </a:p>
        </p:txBody>
      </p:sp>
      <p:pic>
        <p:nvPicPr>
          <p:cNvPr id="22" name="Picture 21">
            <a:extLst>
              <a:ext uri="{FF2B5EF4-FFF2-40B4-BE49-F238E27FC236}">
                <a16:creationId xmlns:a16="http://schemas.microsoft.com/office/drawing/2014/main" id="{540A3174-641C-F517-B809-F49D8CF7F606}"/>
              </a:ext>
            </a:extLst>
          </p:cNvPr>
          <p:cNvPicPr>
            <a:picLocks noChangeAspect="1"/>
          </p:cNvPicPr>
          <p:nvPr/>
        </p:nvPicPr>
        <p:blipFill>
          <a:blip r:embed="rId18"/>
          <a:stretch>
            <a:fillRect/>
          </a:stretch>
        </p:blipFill>
        <p:spPr>
          <a:xfrm>
            <a:off x="7620" y="-320735"/>
            <a:ext cx="18288000" cy="60530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1"/>
            <a:ext cx="18288000" cy="10287000"/>
            <a:chOff x="0" y="11"/>
            <a:chExt cx="18288000" cy="10287000"/>
          </a:xfrm>
        </p:grpSpPr>
        <p:sp>
          <p:nvSpPr>
            <p:cNvPr id="3" name="object 3"/>
            <p:cNvSpPr/>
            <p:nvPr/>
          </p:nvSpPr>
          <p:spPr>
            <a:xfrm>
              <a:off x="0" y="11"/>
              <a:ext cx="18288000" cy="9239885"/>
            </a:xfrm>
            <a:custGeom>
              <a:avLst/>
              <a:gdLst/>
              <a:ahLst/>
              <a:cxnLst/>
              <a:rect l="l" t="t" r="r" b="b"/>
              <a:pathLst>
                <a:path w="18288000" h="9239885">
                  <a:moveTo>
                    <a:pt x="0" y="9239559"/>
                  </a:moveTo>
                  <a:lnTo>
                    <a:pt x="18288000" y="9239559"/>
                  </a:lnTo>
                  <a:lnTo>
                    <a:pt x="18288000" y="0"/>
                  </a:lnTo>
                  <a:lnTo>
                    <a:pt x="0" y="0"/>
                  </a:lnTo>
                  <a:lnTo>
                    <a:pt x="0" y="9239559"/>
                  </a:lnTo>
                  <a:close/>
                </a:path>
              </a:pathLst>
            </a:custGeom>
            <a:solidFill>
              <a:srgbClr val="000000"/>
            </a:solidFill>
          </p:spPr>
          <p:txBody>
            <a:bodyPr wrap="square" lIns="0" tIns="0" rIns="0" bIns="0" rtlCol="0"/>
            <a:lstStyle/>
            <a:p>
              <a:endParaRPr/>
            </a:p>
          </p:txBody>
        </p:sp>
        <p:sp>
          <p:nvSpPr>
            <p:cNvPr id="4" name="object 4"/>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11"/>
              <a:ext cx="914399" cy="876299"/>
            </a:xfrm>
            <a:prstGeom prst="rect">
              <a:avLst/>
            </a:prstGeom>
          </p:spPr>
        </p:pic>
        <p:sp>
          <p:nvSpPr>
            <p:cNvPr id="6" name="object 6"/>
            <p:cNvSpPr/>
            <p:nvPr/>
          </p:nvSpPr>
          <p:spPr>
            <a:xfrm>
              <a:off x="1028700" y="2967192"/>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1016000" y="941883"/>
            <a:ext cx="11931015" cy="1867535"/>
          </a:xfrm>
          <a:prstGeom prst="rect">
            <a:avLst/>
          </a:prstGeom>
        </p:spPr>
        <p:txBody>
          <a:bodyPr vert="horz" wrap="square" lIns="0" tIns="12700" rIns="0" bIns="0" rtlCol="0">
            <a:spAutoFit/>
          </a:bodyPr>
          <a:lstStyle/>
          <a:p>
            <a:pPr marL="12700">
              <a:lnSpc>
                <a:spcPts val="7250"/>
              </a:lnSpc>
              <a:spcBef>
                <a:spcPts val="100"/>
              </a:spcBef>
            </a:pPr>
            <a:r>
              <a:rPr spc="370" dirty="0">
                <a:solidFill>
                  <a:srgbClr val="FFFFFF"/>
                </a:solidFill>
                <a:latin typeface="Trebuchet MS"/>
                <a:cs typeface="Trebuchet MS"/>
              </a:rPr>
              <a:t>Aboriginal</a:t>
            </a:r>
            <a:r>
              <a:rPr spc="570" dirty="0">
                <a:solidFill>
                  <a:srgbClr val="FFFFFF"/>
                </a:solidFill>
                <a:latin typeface="Trebuchet MS"/>
                <a:cs typeface="Trebuchet MS"/>
              </a:rPr>
              <a:t> </a:t>
            </a:r>
            <a:r>
              <a:rPr spc="195" dirty="0">
                <a:solidFill>
                  <a:srgbClr val="FFFFFF"/>
                </a:solidFill>
                <a:latin typeface="Trebuchet MS"/>
                <a:cs typeface="Trebuchet MS"/>
              </a:rPr>
              <a:t>and/or</a:t>
            </a:r>
            <a:r>
              <a:rPr spc="570" dirty="0">
                <a:solidFill>
                  <a:srgbClr val="FFFFFF"/>
                </a:solidFill>
                <a:latin typeface="Trebuchet MS"/>
                <a:cs typeface="Trebuchet MS"/>
              </a:rPr>
              <a:t> </a:t>
            </a:r>
            <a:r>
              <a:rPr spc="335" dirty="0">
                <a:solidFill>
                  <a:srgbClr val="FFFFFF"/>
                </a:solidFill>
                <a:latin typeface="Trebuchet MS"/>
                <a:cs typeface="Trebuchet MS"/>
              </a:rPr>
              <a:t>Torres</a:t>
            </a:r>
          </a:p>
          <a:p>
            <a:pPr marL="12700">
              <a:lnSpc>
                <a:spcPts val="7250"/>
              </a:lnSpc>
            </a:pPr>
            <a:r>
              <a:rPr spc="310" dirty="0">
                <a:solidFill>
                  <a:srgbClr val="FFFFFF"/>
                </a:solidFill>
                <a:latin typeface="Trebuchet MS"/>
                <a:cs typeface="Trebuchet MS"/>
              </a:rPr>
              <a:t>Strait</a:t>
            </a:r>
            <a:r>
              <a:rPr spc="580" dirty="0">
                <a:solidFill>
                  <a:srgbClr val="FFFFFF"/>
                </a:solidFill>
                <a:latin typeface="Trebuchet MS"/>
                <a:cs typeface="Trebuchet MS"/>
              </a:rPr>
              <a:t> </a:t>
            </a:r>
            <a:r>
              <a:rPr spc="350" dirty="0">
                <a:solidFill>
                  <a:srgbClr val="FFFFFF"/>
                </a:solidFill>
                <a:latin typeface="Trebuchet MS"/>
                <a:cs typeface="Trebuchet MS"/>
              </a:rPr>
              <a:t>Islander</a:t>
            </a:r>
            <a:r>
              <a:rPr spc="590" dirty="0">
                <a:solidFill>
                  <a:srgbClr val="FFFFFF"/>
                </a:solidFill>
                <a:latin typeface="Trebuchet MS"/>
                <a:cs typeface="Trebuchet MS"/>
              </a:rPr>
              <a:t> </a:t>
            </a:r>
            <a:r>
              <a:rPr spc="370" dirty="0">
                <a:solidFill>
                  <a:srgbClr val="FFFFFF"/>
                </a:solidFill>
                <a:latin typeface="Trebuchet MS"/>
                <a:cs typeface="Trebuchet MS"/>
              </a:rPr>
              <a:t>disadvantage</a:t>
            </a:r>
          </a:p>
        </p:txBody>
      </p:sp>
      <p:sp>
        <p:nvSpPr>
          <p:cNvPr id="8" name="object 8"/>
          <p:cNvSpPr txBox="1"/>
          <p:nvPr/>
        </p:nvSpPr>
        <p:spPr>
          <a:xfrm>
            <a:off x="1016000" y="3409753"/>
            <a:ext cx="16209010" cy="5426075"/>
          </a:xfrm>
          <a:prstGeom prst="rect">
            <a:avLst/>
          </a:prstGeom>
        </p:spPr>
        <p:txBody>
          <a:bodyPr vert="horz" wrap="square" lIns="0" tIns="186055" rIns="0" bIns="0" rtlCol="0">
            <a:spAutoFit/>
          </a:bodyPr>
          <a:lstStyle/>
          <a:p>
            <a:pPr marL="12700">
              <a:lnSpc>
                <a:spcPct val="100000"/>
              </a:lnSpc>
              <a:spcBef>
                <a:spcPts val="1465"/>
              </a:spcBef>
              <a:tabLst>
                <a:tab pos="1515745" algn="l"/>
                <a:tab pos="2455545" algn="l"/>
                <a:tab pos="3251835" algn="l"/>
                <a:tab pos="4720590" algn="l"/>
                <a:tab pos="6675120" algn="l"/>
                <a:tab pos="7466965" algn="l"/>
                <a:tab pos="8766810" algn="l"/>
                <a:tab pos="9869805" algn="l"/>
                <a:tab pos="11660505" algn="l"/>
                <a:tab pos="12421870" algn="l"/>
                <a:tab pos="13317219" algn="l"/>
              </a:tabLst>
            </a:pPr>
            <a:r>
              <a:rPr sz="2800" spc="145" dirty="0">
                <a:solidFill>
                  <a:srgbClr val="FFFFFF"/>
                </a:solidFill>
                <a:latin typeface="Arial MT"/>
                <a:cs typeface="Arial MT"/>
              </a:rPr>
              <a:t>Despite</a:t>
            </a:r>
            <a:r>
              <a:rPr sz="2800" dirty="0">
                <a:solidFill>
                  <a:srgbClr val="FFFFFF"/>
                </a:solidFill>
                <a:latin typeface="Arial MT"/>
                <a:cs typeface="Arial MT"/>
              </a:rPr>
              <a:t>	</a:t>
            </a:r>
            <a:r>
              <a:rPr sz="2800" spc="135" dirty="0">
                <a:solidFill>
                  <a:srgbClr val="FFFFFF"/>
                </a:solidFill>
                <a:latin typeface="Arial MT"/>
                <a:cs typeface="Arial MT"/>
              </a:rPr>
              <a:t>their</a:t>
            </a:r>
            <a:r>
              <a:rPr sz="2800" dirty="0">
                <a:solidFill>
                  <a:srgbClr val="FFFFFF"/>
                </a:solidFill>
                <a:latin typeface="Arial MT"/>
                <a:cs typeface="Arial MT"/>
              </a:rPr>
              <a:t>	</a:t>
            </a:r>
            <a:r>
              <a:rPr sz="2800" spc="114" dirty="0">
                <a:solidFill>
                  <a:srgbClr val="FFFFFF"/>
                </a:solidFill>
                <a:latin typeface="Arial MT"/>
                <a:cs typeface="Arial MT"/>
              </a:rPr>
              <a:t>rich</a:t>
            </a:r>
            <a:r>
              <a:rPr sz="2800" dirty="0">
                <a:solidFill>
                  <a:srgbClr val="FFFFFF"/>
                </a:solidFill>
                <a:latin typeface="Arial MT"/>
                <a:cs typeface="Arial MT"/>
              </a:rPr>
              <a:t>	</a:t>
            </a:r>
            <a:r>
              <a:rPr sz="2800" spc="150" dirty="0">
                <a:solidFill>
                  <a:srgbClr val="FFFFFF"/>
                </a:solidFill>
                <a:latin typeface="Arial MT"/>
                <a:cs typeface="Arial MT"/>
              </a:rPr>
              <a:t>history,</a:t>
            </a:r>
            <a:r>
              <a:rPr sz="2800" dirty="0">
                <a:solidFill>
                  <a:srgbClr val="FFFFFF"/>
                </a:solidFill>
                <a:latin typeface="Arial MT"/>
                <a:cs typeface="Arial MT"/>
              </a:rPr>
              <a:t>	</a:t>
            </a:r>
            <a:r>
              <a:rPr sz="2800" spc="150" dirty="0">
                <a:solidFill>
                  <a:srgbClr val="FFFFFF"/>
                </a:solidFill>
                <a:latin typeface="Arial MT"/>
                <a:cs typeface="Arial MT"/>
              </a:rPr>
              <a:t>Aboriginal</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40" dirty="0">
                <a:solidFill>
                  <a:srgbClr val="FFFFFF"/>
                </a:solidFill>
                <a:latin typeface="Arial MT"/>
                <a:cs typeface="Arial MT"/>
              </a:rPr>
              <a:t>Torres</a:t>
            </a:r>
            <a:r>
              <a:rPr sz="2800" dirty="0">
                <a:solidFill>
                  <a:srgbClr val="FFFFFF"/>
                </a:solidFill>
                <a:latin typeface="Arial MT"/>
                <a:cs typeface="Arial MT"/>
              </a:rPr>
              <a:t>	</a:t>
            </a:r>
            <a:r>
              <a:rPr sz="2800" spc="145" dirty="0">
                <a:solidFill>
                  <a:srgbClr val="FFFFFF"/>
                </a:solidFill>
                <a:latin typeface="Arial MT"/>
                <a:cs typeface="Arial MT"/>
              </a:rPr>
              <a:t>Strait</a:t>
            </a:r>
            <a:r>
              <a:rPr sz="2800" dirty="0">
                <a:solidFill>
                  <a:srgbClr val="FFFFFF"/>
                </a:solidFill>
                <a:latin typeface="Arial MT"/>
                <a:cs typeface="Arial MT"/>
              </a:rPr>
              <a:t>	</a:t>
            </a:r>
            <a:r>
              <a:rPr sz="2800" spc="150" dirty="0">
                <a:solidFill>
                  <a:srgbClr val="FFFFFF"/>
                </a:solidFill>
                <a:latin typeface="Arial MT"/>
                <a:cs typeface="Arial MT"/>
              </a:rPr>
              <a:t>Islanders</a:t>
            </a:r>
            <a:r>
              <a:rPr sz="2800" dirty="0">
                <a:solidFill>
                  <a:srgbClr val="FFFFFF"/>
                </a:solidFill>
                <a:latin typeface="Arial MT"/>
                <a:cs typeface="Arial MT"/>
              </a:rPr>
              <a:t>	</a:t>
            </a:r>
            <a:r>
              <a:rPr sz="2800" spc="140" dirty="0">
                <a:solidFill>
                  <a:srgbClr val="FFFFFF"/>
                </a:solidFill>
                <a:latin typeface="Arial MT"/>
                <a:cs typeface="Arial MT"/>
              </a:rPr>
              <a:t>still</a:t>
            </a:r>
            <a:r>
              <a:rPr sz="2800" dirty="0">
                <a:solidFill>
                  <a:srgbClr val="FFFFFF"/>
                </a:solidFill>
                <a:latin typeface="Arial MT"/>
                <a:cs typeface="Arial MT"/>
              </a:rPr>
              <a:t>	</a:t>
            </a:r>
            <a:r>
              <a:rPr sz="2800" spc="114" dirty="0">
                <a:solidFill>
                  <a:srgbClr val="FFFFFF"/>
                </a:solidFill>
                <a:latin typeface="Arial MT"/>
                <a:cs typeface="Arial MT"/>
              </a:rPr>
              <a:t>face</a:t>
            </a:r>
            <a:r>
              <a:rPr sz="2800" dirty="0">
                <a:solidFill>
                  <a:srgbClr val="FFFFFF"/>
                </a:solidFill>
                <a:latin typeface="Arial MT"/>
                <a:cs typeface="Arial MT"/>
              </a:rPr>
              <a:t>	</a:t>
            </a:r>
            <a:r>
              <a:rPr sz="2800" spc="145" dirty="0">
                <a:solidFill>
                  <a:srgbClr val="FFFFFF"/>
                </a:solidFill>
                <a:latin typeface="Arial MT"/>
                <a:cs typeface="Arial MT"/>
              </a:rPr>
              <a:t>multiple</a:t>
            </a:r>
            <a:endParaRPr sz="2800">
              <a:latin typeface="Arial MT"/>
              <a:cs typeface="Arial MT"/>
            </a:endParaRPr>
          </a:p>
          <a:p>
            <a:pPr marL="12700" marR="7620">
              <a:lnSpc>
                <a:spcPct val="140600"/>
              </a:lnSpc>
              <a:tabLst>
                <a:tab pos="1337945" algn="l"/>
                <a:tab pos="1481455" algn="l"/>
                <a:tab pos="2085339" algn="l"/>
                <a:tab pos="2277745" algn="l"/>
                <a:tab pos="3326765" algn="l"/>
                <a:tab pos="3558540" algn="l"/>
                <a:tab pos="4008754" algn="l"/>
                <a:tab pos="4227195" algn="l"/>
                <a:tab pos="4340225" algn="l"/>
                <a:tab pos="5121910" algn="l"/>
                <a:tab pos="5552440" algn="l"/>
                <a:tab pos="6007735" algn="l"/>
                <a:tab pos="6343650" algn="l"/>
                <a:tab pos="6477635" algn="l"/>
                <a:tab pos="6813550" algn="l"/>
                <a:tab pos="7075170" algn="l"/>
                <a:tab pos="8590280" algn="l"/>
                <a:tab pos="8840470" algn="l"/>
                <a:tab pos="9043670" algn="l"/>
                <a:tab pos="9860280" algn="l"/>
                <a:tab pos="10462260" algn="l"/>
                <a:tab pos="10781665" algn="l"/>
                <a:tab pos="11180445" algn="l"/>
                <a:tab pos="11971020" algn="l"/>
                <a:tab pos="12120245" algn="l"/>
                <a:tab pos="12762865" algn="l"/>
                <a:tab pos="14364335" algn="l"/>
                <a:tab pos="15180944" algn="l"/>
                <a:tab pos="15549880" algn="l"/>
              </a:tabLst>
            </a:pPr>
            <a:r>
              <a:rPr sz="2800" spc="150" dirty="0">
                <a:solidFill>
                  <a:srgbClr val="FFFFFF"/>
                </a:solidFill>
                <a:latin typeface="Arial MT"/>
                <a:cs typeface="Arial MT"/>
              </a:rPr>
              <a:t>challenges</a:t>
            </a:r>
            <a:r>
              <a:rPr sz="2800" dirty="0">
                <a:solidFill>
                  <a:srgbClr val="FFFFFF"/>
                </a:solidFill>
                <a:latin typeface="Arial MT"/>
                <a:cs typeface="Arial MT"/>
              </a:rPr>
              <a:t>	</a:t>
            </a:r>
            <a:r>
              <a:rPr sz="2800" spc="140" dirty="0">
                <a:solidFill>
                  <a:srgbClr val="FFFFFF"/>
                </a:solidFill>
                <a:latin typeface="Arial MT"/>
                <a:cs typeface="Arial MT"/>
              </a:rPr>
              <a:t>today.</a:t>
            </a:r>
            <a:r>
              <a:rPr sz="2800" dirty="0">
                <a:solidFill>
                  <a:srgbClr val="FFFFFF"/>
                </a:solidFill>
                <a:latin typeface="Arial MT"/>
                <a:cs typeface="Arial MT"/>
              </a:rPr>
              <a:t>	</a:t>
            </a:r>
            <a:r>
              <a:rPr sz="2800" spc="110" dirty="0">
                <a:solidFill>
                  <a:srgbClr val="FFFFFF"/>
                </a:solidFill>
                <a:latin typeface="Arial MT"/>
                <a:cs typeface="Arial MT"/>
              </a:rPr>
              <a:t>They</a:t>
            </a:r>
            <a:r>
              <a:rPr sz="2800" dirty="0">
                <a:solidFill>
                  <a:srgbClr val="FFFFFF"/>
                </a:solidFill>
                <a:latin typeface="Arial MT"/>
                <a:cs typeface="Arial MT"/>
              </a:rPr>
              <a:t>		</a:t>
            </a:r>
            <a:r>
              <a:rPr sz="2800" spc="150" dirty="0">
                <a:solidFill>
                  <a:srgbClr val="FFFFFF"/>
                </a:solidFill>
                <a:latin typeface="Arial MT"/>
                <a:cs typeface="Arial MT"/>
              </a:rPr>
              <a:t>continue</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50" dirty="0">
                <a:solidFill>
                  <a:srgbClr val="FFFFFF"/>
                </a:solidFill>
                <a:latin typeface="Arial MT"/>
                <a:cs typeface="Arial MT"/>
              </a:rPr>
              <a:t>experience</a:t>
            </a:r>
            <a:r>
              <a:rPr sz="2800" dirty="0">
                <a:solidFill>
                  <a:srgbClr val="FFFFFF"/>
                </a:solidFill>
                <a:latin typeface="Arial MT"/>
                <a:cs typeface="Arial MT"/>
              </a:rPr>
              <a:t>	</a:t>
            </a:r>
            <a:r>
              <a:rPr sz="2800" spc="150" dirty="0">
                <a:solidFill>
                  <a:srgbClr val="FFFFFF"/>
                </a:solidFill>
                <a:latin typeface="Arial MT"/>
                <a:cs typeface="Arial MT"/>
              </a:rPr>
              <a:t>widespread</a:t>
            </a:r>
            <a:r>
              <a:rPr sz="2800" dirty="0">
                <a:solidFill>
                  <a:srgbClr val="FFFFFF"/>
                </a:solidFill>
                <a:latin typeface="Arial MT"/>
                <a:cs typeface="Arial MT"/>
              </a:rPr>
              <a:t>	</a:t>
            </a:r>
            <a:r>
              <a:rPr sz="2800" spc="155" dirty="0">
                <a:solidFill>
                  <a:srgbClr val="FFFFFF"/>
                </a:solidFill>
                <a:latin typeface="Arial MT"/>
                <a:cs typeface="Arial MT"/>
              </a:rPr>
              <a:t>inequality,</a:t>
            </a:r>
            <a:r>
              <a:rPr sz="2800" dirty="0">
                <a:solidFill>
                  <a:srgbClr val="FFFFFF"/>
                </a:solidFill>
                <a:latin typeface="Arial MT"/>
                <a:cs typeface="Arial MT"/>
              </a:rPr>
              <a:t>	</a:t>
            </a:r>
            <a:r>
              <a:rPr sz="2800" spc="-645" dirty="0">
                <a:solidFill>
                  <a:srgbClr val="FFFFFF"/>
                </a:solidFill>
                <a:latin typeface="Arial MT"/>
                <a:cs typeface="Arial MT"/>
              </a:rPr>
              <a:t> </a:t>
            </a:r>
            <a:r>
              <a:rPr sz="2800" spc="170" dirty="0">
                <a:solidFill>
                  <a:srgbClr val="FFFFFF"/>
                </a:solidFill>
                <a:latin typeface="Arial MT"/>
                <a:cs typeface="Arial MT"/>
              </a:rPr>
              <a:t>discrimination,</a:t>
            </a:r>
            <a:r>
              <a:rPr sz="2800" dirty="0">
                <a:solidFill>
                  <a:srgbClr val="FFFFFF"/>
                </a:solidFill>
                <a:latin typeface="Arial MT"/>
                <a:cs typeface="Arial MT"/>
              </a:rPr>
              <a:t>	</a:t>
            </a:r>
            <a:r>
              <a:rPr sz="2800" spc="85" dirty="0">
                <a:solidFill>
                  <a:srgbClr val="FFFFFF"/>
                </a:solidFill>
                <a:latin typeface="Arial MT"/>
                <a:cs typeface="Arial MT"/>
              </a:rPr>
              <a:t>and </a:t>
            </a:r>
            <a:r>
              <a:rPr sz="2800" spc="150" dirty="0">
                <a:solidFill>
                  <a:srgbClr val="FFFFFF"/>
                </a:solidFill>
                <a:latin typeface="Arial MT"/>
                <a:cs typeface="Arial MT"/>
              </a:rPr>
              <a:t>cultural</a:t>
            </a:r>
            <a:r>
              <a:rPr sz="2800" dirty="0">
                <a:solidFill>
                  <a:srgbClr val="FFFFFF"/>
                </a:solidFill>
                <a:latin typeface="Arial MT"/>
                <a:cs typeface="Arial MT"/>
              </a:rPr>
              <a:t>		</a:t>
            </a:r>
            <a:r>
              <a:rPr sz="2800" spc="160" dirty="0">
                <a:solidFill>
                  <a:srgbClr val="FFFFFF"/>
                </a:solidFill>
                <a:latin typeface="Arial MT"/>
                <a:cs typeface="Arial MT"/>
              </a:rPr>
              <a:t>disconnection.</a:t>
            </a:r>
            <a:r>
              <a:rPr sz="2800" dirty="0">
                <a:solidFill>
                  <a:srgbClr val="FFFFFF"/>
                </a:solidFill>
                <a:latin typeface="Arial MT"/>
                <a:cs typeface="Arial MT"/>
              </a:rPr>
              <a:t>	</a:t>
            </a:r>
            <a:r>
              <a:rPr sz="2800" spc="114" dirty="0">
                <a:solidFill>
                  <a:srgbClr val="FFFFFF"/>
                </a:solidFill>
                <a:latin typeface="Arial MT"/>
                <a:cs typeface="Arial MT"/>
              </a:rPr>
              <a:t>This</a:t>
            </a:r>
            <a:r>
              <a:rPr sz="2800" dirty="0">
                <a:solidFill>
                  <a:srgbClr val="FFFFFF"/>
                </a:solidFill>
                <a:latin typeface="Arial MT"/>
                <a:cs typeface="Arial MT"/>
              </a:rPr>
              <a:t>	</a:t>
            </a:r>
            <a:r>
              <a:rPr sz="2800" spc="65" dirty="0">
                <a:solidFill>
                  <a:srgbClr val="FFFFFF"/>
                </a:solidFill>
                <a:latin typeface="Arial MT"/>
                <a:cs typeface="Arial MT"/>
              </a:rPr>
              <a:t>is</a:t>
            </a:r>
            <a:r>
              <a:rPr sz="2800" dirty="0">
                <a:solidFill>
                  <a:srgbClr val="FFFFFF"/>
                </a:solidFill>
                <a:latin typeface="Arial MT"/>
                <a:cs typeface="Arial MT"/>
              </a:rPr>
              <a:t>	</a:t>
            </a:r>
            <a:r>
              <a:rPr sz="2800" spc="85" dirty="0">
                <a:solidFill>
                  <a:srgbClr val="FFFFFF"/>
                </a:solidFill>
                <a:latin typeface="Arial MT"/>
                <a:cs typeface="Arial MT"/>
              </a:rPr>
              <a:t>due</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60" dirty="0">
                <a:solidFill>
                  <a:srgbClr val="FFFFFF"/>
                </a:solidFill>
                <a:latin typeface="Arial MT"/>
                <a:cs typeface="Arial MT"/>
              </a:rPr>
              <a:t>Australia's</a:t>
            </a:r>
            <a:r>
              <a:rPr sz="2800" dirty="0">
                <a:solidFill>
                  <a:srgbClr val="FFFFFF"/>
                </a:solidFill>
                <a:latin typeface="Arial MT"/>
                <a:cs typeface="Arial MT"/>
              </a:rPr>
              <a:t>	</a:t>
            </a:r>
            <a:r>
              <a:rPr sz="2800" spc="145" dirty="0">
                <a:solidFill>
                  <a:srgbClr val="FFFFFF"/>
                </a:solidFill>
                <a:latin typeface="Arial MT"/>
                <a:cs typeface="Arial MT"/>
              </a:rPr>
              <a:t>complex</a:t>
            </a:r>
            <a:r>
              <a:rPr sz="2800" dirty="0">
                <a:solidFill>
                  <a:srgbClr val="FFFFFF"/>
                </a:solidFill>
                <a:latin typeface="Arial MT"/>
                <a:cs typeface="Arial MT"/>
              </a:rPr>
              <a:t>	</a:t>
            </a:r>
            <a:r>
              <a:rPr sz="2800" spc="150" dirty="0">
                <a:solidFill>
                  <a:srgbClr val="FFFFFF"/>
                </a:solidFill>
                <a:latin typeface="Arial MT"/>
                <a:cs typeface="Arial MT"/>
              </a:rPr>
              <a:t>policies</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0" dirty="0">
                <a:solidFill>
                  <a:srgbClr val="FFFFFF"/>
                </a:solidFill>
                <a:latin typeface="Arial MT"/>
                <a:cs typeface="Arial MT"/>
              </a:rPr>
              <a:t>systems</a:t>
            </a:r>
            <a:r>
              <a:rPr sz="2800" dirty="0">
                <a:solidFill>
                  <a:srgbClr val="FFFFFF"/>
                </a:solidFill>
                <a:latin typeface="Arial MT"/>
                <a:cs typeface="Arial MT"/>
              </a:rPr>
              <a:t>	</a:t>
            </a:r>
            <a:r>
              <a:rPr sz="2800" spc="114" dirty="0">
                <a:solidFill>
                  <a:srgbClr val="FFFFFF"/>
                </a:solidFill>
                <a:latin typeface="Arial MT"/>
                <a:cs typeface="Arial MT"/>
              </a:rPr>
              <a:t>that</a:t>
            </a:r>
            <a:r>
              <a:rPr sz="2800" dirty="0">
                <a:solidFill>
                  <a:srgbClr val="FFFFFF"/>
                </a:solidFill>
                <a:latin typeface="Arial MT"/>
                <a:cs typeface="Arial MT"/>
              </a:rPr>
              <a:t>	</a:t>
            </a:r>
            <a:r>
              <a:rPr sz="2800" spc="110" dirty="0">
                <a:solidFill>
                  <a:srgbClr val="FFFFFF"/>
                </a:solidFill>
                <a:latin typeface="Arial MT"/>
                <a:cs typeface="Arial MT"/>
              </a:rPr>
              <a:t>have </a:t>
            </a:r>
            <a:r>
              <a:rPr sz="2800" spc="145" dirty="0">
                <a:solidFill>
                  <a:srgbClr val="FFFFFF"/>
                </a:solidFill>
                <a:latin typeface="Arial MT"/>
                <a:cs typeface="Arial MT"/>
              </a:rPr>
              <a:t>limited</a:t>
            </a:r>
            <a:r>
              <a:rPr sz="2800" dirty="0">
                <a:solidFill>
                  <a:srgbClr val="FFFFFF"/>
                </a:solidFill>
                <a:latin typeface="Arial MT"/>
                <a:cs typeface="Arial MT"/>
              </a:rPr>
              <a:t>	</a:t>
            </a:r>
            <a:r>
              <a:rPr sz="2800" spc="135" dirty="0">
                <a:solidFill>
                  <a:srgbClr val="FFFFFF"/>
                </a:solidFill>
                <a:latin typeface="Arial MT"/>
                <a:cs typeface="Arial MT"/>
              </a:rPr>
              <a:t>their</a:t>
            </a:r>
            <a:r>
              <a:rPr sz="2800" dirty="0">
                <a:solidFill>
                  <a:srgbClr val="FFFFFF"/>
                </a:solidFill>
                <a:latin typeface="Arial MT"/>
                <a:cs typeface="Arial MT"/>
              </a:rPr>
              <a:t>	</a:t>
            </a:r>
            <a:r>
              <a:rPr sz="2800" spc="145" dirty="0">
                <a:solidFill>
                  <a:srgbClr val="FFFFFF"/>
                </a:solidFill>
                <a:latin typeface="Arial MT"/>
                <a:cs typeface="Arial MT"/>
              </a:rPr>
              <a:t>voices</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185" dirty="0">
                <a:solidFill>
                  <a:srgbClr val="FFFFFF"/>
                </a:solidFill>
                <a:latin typeface="Arial MT"/>
                <a:cs typeface="Arial MT"/>
              </a:rPr>
              <a:t>decision-</a:t>
            </a:r>
            <a:r>
              <a:rPr sz="2800" spc="135" dirty="0">
                <a:solidFill>
                  <a:srgbClr val="FFFFFF"/>
                </a:solidFill>
                <a:latin typeface="Arial MT"/>
                <a:cs typeface="Arial MT"/>
              </a:rPr>
              <a:t>making</a:t>
            </a:r>
            <a:r>
              <a:rPr sz="2800" dirty="0">
                <a:solidFill>
                  <a:srgbClr val="FFFFFF"/>
                </a:solidFill>
                <a:latin typeface="Arial MT"/>
                <a:cs typeface="Arial MT"/>
              </a:rPr>
              <a:t>	</a:t>
            </a:r>
            <a:r>
              <a:rPr sz="2800" spc="155" dirty="0">
                <a:solidFill>
                  <a:srgbClr val="FFFFFF"/>
                </a:solidFill>
                <a:latin typeface="Arial MT"/>
                <a:cs typeface="Arial MT"/>
              </a:rPr>
              <a:t>processes</a:t>
            </a:r>
            <a:r>
              <a:rPr sz="2800" dirty="0">
                <a:solidFill>
                  <a:srgbClr val="FFFFFF"/>
                </a:solidFill>
                <a:latin typeface="Arial MT"/>
                <a:cs typeface="Arial MT"/>
              </a:rPr>
              <a:t>	</a:t>
            </a:r>
            <a:r>
              <a:rPr sz="2800" spc="114" dirty="0">
                <a:solidFill>
                  <a:srgbClr val="FFFFFF"/>
                </a:solidFill>
                <a:latin typeface="Arial MT"/>
                <a:cs typeface="Arial MT"/>
              </a:rPr>
              <a:t>that</a:t>
            </a:r>
            <a:r>
              <a:rPr sz="2800" dirty="0">
                <a:solidFill>
                  <a:srgbClr val="FFFFFF"/>
                </a:solidFill>
                <a:latin typeface="Arial MT"/>
                <a:cs typeface="Arial MT"/>
              </a:rPr>
              <a:t>	</a:t>
            </a:r>
            <a:r>
              <a:rPr sz="2800" spc="140" dirty="0">
                <a:solidFill>
                  <a:srgbClr val="FFFFFF"/>
                </a:solidFill>
                <a:latin typeface="Arial MT"/>
                <a:cs typeface="Arial MT"/>
              </a:rPr>
              <a:t>impact</a:t>
            </a:r>
            <a:r>
              <a:rPr sz="2800" dirty="0">
                <a:solidFill>
                  <a:srgbClr val="FFFFFF"/>
                </a:solidFill>
                <a:latin typeface="Arial MT"/>
                <a:cs typeface="Arial MT"/>
              </a:rPr>
              <a:t>	</a:t>
            </a:r>
            <a:r>
              <a:rPr sz="2800" spc="135" dirty="0">
                <a:solidFill>
                  <a:srgbClr val="FFFFFF"/>
                </a:solidFill>
                <a:latin typeface="Arial MT"/>
                <a:cs typeface="Arial MT"/>
              </a:rPr>
              <a:t>their</a:t>
            </a:r>
            <a:r>
              <a:rPr sz="2800" dirty="0">
                <a:solidFill>
                  <a:srgbClr val="FFFFFF"/>
                </a:solidFill>
                <a:latin typeface="Arial MT"/>
                <a:cs typeface="Arial MT"/>
              </a:rPr>
              <a:t>		</a:t>
            </a:r>
            <a:r>
              <a:rPr sz="2800" spc="145" dirty="0">
                <a:solidFill>
                  <a:srgbClr val="FFFFFF"/>
                </a:solidFill>
                <a:latin typeface="Arial MT"/>
                <a:cs typeface="Arial MT"/>
              </a:rPr>
              <a:t>lives.</a:t>
            </a:r>
            <a:endParaRPr sz="2800">
              <a:latin typeface="Arial MT"/>
              <a:cs typeface="Arial MT"/>
            </a:endParaRPr>
          </a:p>
          <a:p>
            <a:pPr>
              <a:lnSpc>
                <a:spcPct val="100000"/>
              </a:lnSpc>
              <a:spcBef>
                <a:spcPts val="1505"/>
              </a:spcBef>
            </a:pPr>
            <a:endParaRPr sz="2800">
              <a:latin typeface="Arial MT"/>
              <a:cs typeface="Arial MT"/>
            </a:endParaRPr>
          </a:p>
          <a:p>
            <a:pPr marL="12700" marR="96520">
              <a:lnSpc>
                <a:spcPct val="140600"/>
              </a:lnSpc>
              <a:tabLst>
                <a:tab pos="462280" algn="l"/>
                <a:tab pos="1189355" algn="l"/>
                <a:tab pos="1619250" algn="l"/>
                <a:tab pos="2312670" algn="l"/>
                <a:tab pos="3064510" algn="l"/>
                <a:tab pos="3330575" algn="l"/>
                <a:tab pos="3677285" algn="l"/>
                <a:tab pos="4468495" algn="l"/>
                <a:tab pos="5498465" algn="l"/>
                <a:tab pos="6111240" algn="l"/>
                <a:tab pos="7516495" algn="l"/>
                <a:tab pos="8223884" algn="l"/>
                <a:tab pos="8490585" algn="l"/>
                <a:tab pos="9039860" algn="l"/>
                <a:tab pos="10019030" algn="l"/>
                <a:tab pos="10380345" algn="l"/>
                <a:tab pos="11172190" algn="l"/>
                <a:tab pos="11833860" algn="l"/>
                <a:tab pos="12853035" algn="l"/>
                <a:tab pos="13970635" algn="l"/>
                <a:tab pos="14095730" algn="l"/>
              </a:tabLst>
            </a:pPr>
            <a:r>
              <a:rPr sz="2800" spc="130" dirty="0">
                <a:solidFill>
                  <a:srgbClr val="FFFFFF"/>
                </a:solidFill>
                <a:latin typeface="Arial MT"/>
                <a:cs typeface="Arial MT"/>
              </a:rPr>
              <a:t>There</a:t>
            </a:r>
            <a:r>
              <a:rPr sz="2800" dirty="0">
                <a:solidFill>
                  <a:srgbClr val="FFFFFF"/>
                </a:solidFill>
                <a:latin typeface="Arial MT"/>
                <a:cs typeface="Arial MT"/>
              </a:rPr>
              <a:t>	</a:t>
            </a:r>
            <a:r>
              <a:rPr sz="2800" spc="65" dirty="0">
                <a:solidFill>
                  <a:srgbClr val="FFFFFF"/>
                </a:solidFill>
                <a:latin typeface="Arial MT"/>
                <a:cs typeface="Arial MT"/>
              </a:rPr>
              <a:t>is</a:t>
            </a:r>
            <a:r>
              <a:rPr sz="2800" dirty="0">
                <a:solidFill>
                  <a:srgbClr val="FFFFFF"/>
                </a:solidFill>
                <a:latin typeface="Arial MT"/>
                <a:cs typeface="Arial MT"/>
              </a:rPr>
              <a:t>	</a:t>
            </a:r>
            <a:r>
              <a:rPr sz="2800" spc="155" dirty="0">
                <a:solidFill>
                  <a:srgbClr val="FFFFFF"/>
                </a:solidFill>
                <a:latin typeface="Arial MT"/>
                <a:cs typeface="Arial MT"/>
              </a:rPr>
              <a:t>currently</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85" dirty="0">
                <a:solidFill>
                  <a:srgbClr val="FFFFFF"/>
                </a:solidFill>
                <a:latin typeface="Arial MT"/>
                <a:cs typeface="Arial MT"/>
              </a:rPr>
              <a:t>gap</a:t>
            </a:r>
            <a:r>
              <a:rPr sz="2800" dirty="0">
                <a:solidFill>
                  <a:srgbClr val="FFFFFF"/>
                </a:solidFill>
                <a:latin typeface="Arial MT"/>
                <a:cs typeface="Arial MT"/>
              </a:rPr>
              <a:t>	</a:t>
            </a:r>
            <a:r>
              <a:rPr sz="2800" spc="140" dirty="0">
                <a:solidFill>
                  <a:srgbClr val="FFFFFF"/>
                </a:solidFill>
                <a:latin typeface="Arial MT"/>
                <a:cs typeface="Arial MT"/>
              </a:rPr>
              <a:t>between</a:t>
            </a:r>
            <a:r>
              <a:rPr sz="2800" dirty="0">
                <a:solidFill>
                  <a:srgbClr val="FFFFFF"/>
                </a:solidFill>
                <a:latin typeface="Arial MT"/>
                <a:cs typeface="Arial MT"/>
              </a:rPr>
              <a:t>	</a:t>
            </a:r>
            <a:r>
              <a:rPr sz="2800" spc="150" dirty="0">
                <a:solidFill>
                  <a:srgbClr val="FFFFFF"/>
                </a:solidFill>
                <a:latin typeface="Arial MT"/>
                <a:cs typeface="Arial MT"/>
              </a:rPr>
              <a:t>Indigenous</a:t>
            </a:r>
            <a:r>
              <a:rPr sz="2800" dirty="0">
                <a:solidFill>
                  <a:srgbClr val="FFFFFF"/>
                </a:solidFill>
                <a:latin typeface="Arial MT"/>
                <a:cs typeface="Arial MT"/>
              </a:rPr>
              <a:t>	</a:t>
            </a:r>
            <a:r>
              <a:rPr sz="2800" spc="155" dirty="0">
                <a:solidFill>
                  <a:srgbClr val="FFFFFF"/>
                </a:solidFill>
                <a:latin typeface="Arial MT"/>
                <a:cs typeface="Arial MT"/>
              </a:rPr>
              <a:t>Australians</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80" dirty="0">
                <a:solidFill>
                  <a:srgbClr val="FFFFFF"/>
                </a:solidFill>
                <a:latin typeface="Arial MT"/>
                <a:cs typeface="Arial MT"/>
              </a:rPr>
              <a:t>non-</a:t>
            </a:r>
            <a:r>
              <a:rPr sz="2800" spc="150" dirty="0">
                <a:solidFill>
                  <a:srgbClr val="FFFFFF"/>
                </a:solidFill>
                <a:latin typeface="Arial MT"/>
                <a:cs typeface="Arial MT"/>
              </a:rPr>
              <a:t>Indigenous</a:t>
            </a:r>
            <a:r>
              <a:rPr sz="2800" dirty="0">
                <a:solidFill>
                  <a:srgbClr val="FFFFFF"/>
                </a:solidFill>
                <a:latin typeface="Arial MT"/>
                <a:cs typeface="Arial MT"/>
              </a:rPr>
              <a:t>		</a:t>
            </a:r>
            <a:r>
              <a:rPr sz="2800" spc="155" dirty="0">
                <a:solidFill>
                  <a:srgbClr val="FFFFFF"/>
                </a:solidFill>
                <a:latin typeface="Arial MT"/>
                <a:cs typeface="Arial MT"/>
              </a:rPr>
              <a:t>Australians </a:t>
            </a:r>
            <a:r>
              <a:rPr sz="2800" spc="60" dirty="0">
                <a:solidFill>
                  <a:srgbClr val="FFFFFF"/>
                </a:solidFill>
                <a:latin typeface="Arial MT"/>
                <a:cs typeface="Arial MT"/>
              </a:rPr>
              <a:t>in</a:t>
            </a:r>
            <a:r>
              <a:rPr sz="2800" dirty="0">
                <a:solidFill>
                  <a:srgbClr val="FFFFFF"/>
                </a:solidFill>
                <a:latin typeface="Arial MT"/>
                <a:cs typeface="Arial MT"/>
              </a:rPr>
              <a:t>	</a:t>
            </a:r>
            <a:r>
              <a:rPr sz="2800" spc="150" dirty="0">
                <a:solidFill>
                  <a:srgbClr val="FFFFFF"/>
                </a:solidFill>
                <a:latin typeface="Arial MT"/>
                <a:cs typeface="Arial MT"/>
              </a:rPr>
              <a:t>achieving</a:t>
            </a:r>
            <a:r>
              <a:rPr sz="2800" dirty="0">
                <a:solidFill>
                  <a:srgbClr val="FFFFFF"/>
                </a:solidFill>
                <a:latin typeface="Arial MT"/>
                <a:cs typeface="Arial MT"/>
              </a:rPr>
              <a:t>	</a:t>
            </a:r>
            <a:r>
              <a:rPr sz="2800" spc="95" dirty="0">
                <a:solidFill>
                  <a:srgbClr val="FFFFFF"/>
                </a:solidFill>
                <a:latin typeface="Arial MT"/>
                <a:cs typeface="Arial MT"/>
              </a:rPr>
              <a:t>key</a:t>
            </a:r>
            <a:r>
              <a:rPr sz="2800" dirty="0">
                <a:solidFill>
                  <a:srgbClr val="FFFFFF"/>
                </a:solidFill>
                <a:latin typeface="Arial MT"/>
                <a:cs typeface="Arial MT"/>
              </a:rPr>
              <a:t>	</a:t>
            </a:r>
            <a:r>
              <a:rPr sz="2800" spc="150" dirty="0">
                <a:solidFill>
                  <a:srgbClr val="FFFFFF"/>
                </a:solidFill>
                <a:latin typeface="Arial MT"/>
                <a:cs typeface="Arial MT"/>
              </a:rPr>
              <a:t>development</a:t>
            </a:r>
            <a:r>
              <a:rPr sz="2800" dirty="0">
                <a:solidFill>
                  <a:srgbClr val="FFFFFF"/>
                </a:solidFill>
                <a:latin typeface="Arial MT"/>
                <a:cs typeface="Arial MT"/>
              </a:rPr>
              <a:t>	</a:t>
            </a:r>
            <a:r>
              <a:rPr sz="2800" spc="155" dirty="0">
                <a:solidFill>
                  <a:srgbClr val="FFFFFF"/>
                </a:solidFill>
                <a:latin typeface="Arial MT"/>
                <a:cs typeface="Arial MT"/>
              </a:rPr>
              <a:t>indicators,</a:t>
            </a:r>
            <a:r>
              <a:rPr sz="2800" dirty="0">
                <a:solidFill>
                  <a:srgbClr val="FFFFFF"/>
                </a:solidFill>
                <a:latin typeface="Arial MT"/>
                <a:cs typeface="Arial MT"/>
              </a:rPr>
              <a:t>	</a:t>
            </a:r>
            <a:r>
              <a:rPr sz="2800" spc="114" dirty="0">
                <a:solidFill>
                  <a:srgbClr val="FFFFFF"/>
                </a:solidFill>
                <a:latin typeface="Arial MT"/>
                <a:cs typeface="Arial MT"/>
              </a:rPr>
              <a:t>such</a:t>
            </a:r>
            <a:r>
              <a:rPr sz="2800" dirty="0">
                <a:solidFill>
                  <a:srgbClr val="FFFFFF"/>
                </a:solidFill>
                <a:latin typeface="Arial MT"/>
                <a:cs typeface="Arial MT"/>
              </a:rPr>
              <a:t>	</a:t>
            </a:r>
            <a:r>
              <a:rPr sz="2800" spc="60" dirty="0">
                <a:solidFill>
                  <a:srgbClr val="FFFFFF"/>
                </a:solidFill>
                <a:latin typeface="Arial MT"/>
                <a:cs typeface="Arial MT"/>
              </a:rPr>
              <a:t>as</a:t>
            </a:r>
            <a:r>
              <a:rPr sz="2800" dirty="0">
                <a:solidFill>
                  <a:srgbClr val="FFFFFF"/>
                </a:solidFill>
                <a:latin typeface="Arial MT"/>
                <a:cs typeface="Arial MT"/>
              </a:rPr>
              <a:t>	</a:t>
            </a:r>
            <a:r>
              <a:rPr sz="2800" spc="135" dirty="0">
                <a:solidFill>
                  <a:srgbClr val="FFFFFF"/>
                </a:solidFill>
                <a:latin typeface="Arial MT"/>
                <a:cs typeface="Arial MT"/>
              </a:rPr>
              <a:t>child</a:t>
            </a:r>
            <a:r>
              <a:rPr sz="2800" dirty="0">
                <a:solidFill>
                  <a:srgbClr val="FFFFFF"/>
                </a:solidFill>
                <a:latin typeface="Arial MT"/>
                <a:cs typeface="Arial MT"/>
              </a:rPr>
              <a:t>	</a:t>
            </a:r>
            <a:r>
              <a:rPr sz="2800" spc="155" dirty="0">
                <a:solidFill>
                  <a:srgbClr val="FFFFFF"/>
                </a:solidFill>
                <a:latin typeface="Arial MT"/>
                <a:cs typeface="Arial MT"/>
              </a:rPr>
              <a:t>mortality,</a:t>
            </a:r>
            <a:r>
              <a:rPr sz="2800" dirty="0">
                <a:solidFill>
                  <a:srgbClr val="FFFFFF"/>
                </a:solidFill>
                <a:latin typeface="Arial MT"/>
                <a:cs typeface="Arial MT"/>
              </a:rPr>
              <a:t>	</a:t>
            </a:r>
            <a:r>
              <a:rPr sz="2800" spc="135" dirty="0">
                <a:solidFill>
                  <a:srgbClr val="FFFFFF"/>
                </a:solidFill>
                <a:latin typeface="Arial MT"/>
                <a:cs typeface="Arial MT"/>
              </a:rPr>
              <a:t>early</a:t>
            </a:r>
            <a:r>
              <a:rPr sz="2800" dirty="0">
                <a:solidFill>
                  <a:srgbClr val="FFFFFF"/>
                </a:solidFill>
                <a:latin typeface="Arial MT"/>
                <a:cs typeface="Arial MT"/>
              </a:rPr>
              <a:t>	</a:t>
            </a:r>
            <a:r>
              <a:rPr sz="2800" spc="135" dirty="0">
                <a:solidFill>
                  <a:srgbClr val="FFFFFF"/>
                </a:solidFill>
                <a:latin typeface="Arial MT"/>
                <a:cs typeface="Arial MT"/>
              </a:rPr>
              <a:t>years</a:t>
            </a:r>
            <a:r>
              <a:rPr sz="2800" dirty="0">
                <a:solidFill>
                  <a:srgbClr val="FFFFFF"/>
                </a:solidFill>
                <a:latin typeface="Arial MT"/>
                <a:cs typeface="Arial MT"/>
              </a:rPr>
              <a:t>	</a:t>
            </a:r>
            <a:r>
              <a:rPr sz="2800" spc="155" dirty="0">
                <a:solidFill>
                  <a:srgbClr val="FFFFFF"/>
                </a:solidFill>
                <a:latin typeface="Arial MT"/>
                <a:cs typeface="Arial MT"/>
              </a:rPr>
              <a:t>education,</a:t>
            </a:r>
            <a:endParaRPr sz="2800">
              <a:latin typeface="Arial MT"/>
              <a:cs typeface="Arial MT"/>
            </a:endParaRPr>
          </a:p>
          <a:p>
            <a:pPr marL="12700" marR="5080">
              <a:lnSpc>
                <a:spcPct val="140600"/>
              </a:lnSpc>
              <a:tabLst>
                <a:tab pos="1875789" algn="l"/>
                <a:tab pos="3324860" algn="l"/>
                <a:tab pos="4116704" algn="l"/>
                <a:tab pos="6124575" algn="l"/>
                <a:tab pos="7425690" algn="l"/>
                <a:tab pos="9557385" algn="l"/>
                <a:tab pos="10349230" algn="l"/>
                <a:tab pos="12565380" algn="l"/>
                <a:tab pos="14874875" algn="l"/>
                <a:tab pos="15666085" algn="l"/>
              </a:tabLst>
            </a:pPr>
            <a:r>
              <a:rPr sz="2800" spc="155" dirty="0">
                <a:solidFill>
                  <a:srgbClr val="FFFFFF"/>
                </a:solidFill>
                <a:latin typeface="Arial MT"/>
                <a:cs typeface="Arial MT"/>
              </a:rPr>
              <a:t>children's</a:t>
            </a:r>
            <a:r>
              <a:rPr sz="2800" dirty="0">
                <a:solidFill>
                  <a:srgbClr val="FFFFFF"/>
                </a:solidFill>
                <a:latin typeface="Arial MT"/>
                <a:cs typeface="Arial MT"/>
              </a:rPr>
              <a:t>	</a:t>
            </a:r>
            <a:r>
              <a:rPr sz="2800" spc="150" dirty="0">
                <a:solidFill>
                  <a:srgbClr val="FFFFFF"/>
                </a:solidFill>
                <a:latin typeface="Arial MT"/>
                <a:cs typeface="Arial MT"/>
              </a:rPr>
              <a:t>literacy</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0" dirty="0">
                <a:solidFill>
                  <a:srgbClr val="FFFFFF"/>
                </a:solidFill>
                <a:latin typeface="Arial MT"/>
                <a:cs typeface="Arial MT"/>
              </a:rPr>
              <a:t>numeracy,</a:t>
            </a:r>
            <a:r>
              <a:rPr sz="2800" dirty="0">
                <a:solidFill>
                  <a:srgbClr val="FFFFFF"/>
                </a:solidFill>
                <a:latin typeface="Arial MT"/>
                <a:cs typeface="Arial MT"/>
              </a:rPr>
              <a:t>	</a:t>
            </a:r>
            <a:r>
              <a:rPr sz="2800" spc="140" dirty="0">
                <a:solidFill>
                  <a:srgbClr val="FFFFFF"/>
                </a:solidFill>
                <a:latin typeface="Arial MT"/>
                <a:cs typeface="Arial MT"/>
              </a:rPr>
              <a:t>school</a:t>
            </a:r>
            <a:r>
              <a:rPr sz="2800" dirty="0">
                <a:solidFill>
                  <a:srgbClr val="FFFFFF"/>
                </a:solidFill>
                <a:latin typeface="Arial MT"/>
                <a:cs typeface="Arial MT"/>
              </a:rPr>
              <a:t>	</a:t>
            </a:r>
            <a:r>
              <a:rPr sz="2800" spc="150" dirty="0">
                <a:solidFill>
                  <a:srgbClr val="FFFFFF"/>
                </a:solidFill>
                <a:latin typeface="Arial MT"/>
                <a:cs typeface="Arial MT"/>
              </a:rPr>
              <a:t>attendance</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5" dirty="0">
                <a:solidFill>
                  <a:srgbClr val="FFFFFF"/>
                </a:solidFill>
                <a:latin typeface="Arial MT"/>
                <a:cs typeface="Arial MT"/>
              </a:rPr>
              <a:t>completion,</a:t>
            </a:r>
            <a:r>
              <a:rPr sz="2800" dirty="0">
                <a:solidFill>
                  <a:srgbClr val="FFFFFF"/>
                </a:solidFill>
                <a:latin typeface="Arial MT"/>
                <a:cs typeface="Arial MT"/>
              </a:rPr>
              <a:t>	</a:t>
            </a:r>
            <a:r>
              <a:rPr sz="2800" spc="150" dirty="0">
                <a:solidFill>
                  <a:srgbClr val="FFFFFF"/>
                </a:solidFill>
                <a:latin typeface="Arial MT"/>
                <a:cs typeface="Arial MT"/>
              </a:rPr>
              <a:t>employment</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14" dirty="0">
                <a:solidFill>
                  <a:srgbClr val="FFFFFF"/>
                </a:solidFill>
                <a:latin typeface="Arial MT"/>
                <a:cs typeface="Arial MT"/>
              </a:rPr>
              <a:t>life </a:t>
            </a:r>
            <a:r>
              <a:rPr sz="2800" spc="160" dirty="0">
                <a:solidFill>
                  <a:srgbClr val="FFFFFF"/>
                </a:solidFill>
                <a:latin typeface="Arial MT"/>
                <a:cs typeface="Arial MT"/>
              </a:rPr>
              <a:t>expectancy.</a:t>
            </a:r>
            <a:endParaRPr sz="2800">
              <a:latin typeface="Arial MT"/>
              <a:cs typeface="Arial MT"/>
            </a:endParaRPr>
          </a:p>
        </p:txBody>
      </p:sp>
      <p:sp>
        <p:nvSpPr>
          <p:cNvPr id="9" name="Action Button: Return 8">
            <a:hlinkClick r:id="" action="ppaction://hlinkshowjump?jump=firstslide" highlightClick="1"/>
            <a:extLst>
              <a:ext uri="{FF2B5EF4-FFF2-40B4-BE49-F238E27FC236}">
                <a16:creationId xmlns:a16="http://schemas.microsoft.com/office/drawing/2014/main" id="{1CA02901-55CE-A189-5791-2617CA6CCB6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0" y="0"/>
              <a:ext cx="18288000" cy="9239885"/>
            </a:xfrm>
            <a:custGeom>
              <a:avLst/>
              <a:gdLst/>
              <a:ahLst/>
              <a:cxnLst/>
              <a:rect l="l" t="t" r="r" b="b"/>
              <a:pathLst>
                <a:path w="18288000" h="9239885">
                  <a:moveTo>
                    <a:pt x="0" y="9239563"/>
                  </a:moveTo>
                  <a:lnTo>
                    <a:pt x="18288000" y="9239563"/>
                  </a:lnTo>
                  <a:lnTo>
                    <a:pt x="18288000" y="0"/>
                  </a:lnTo>
                  <a:lnTo>
                    <a:pt x="0" y="0"/>
                  </a:lnTo>
                  <a:lnTo>
                    <a:pt x="0" y="9239563"/>
                  </a:lnTo>
                  <a:close/>
                </a:path>
              </a:pathLst>
            </a:custGeom>
            <a:solidFill>
              <a:srgbClr val="F05E58"/>
            </a:solidFill>
          </p:spPr>
          <p:txBody>
            <a:bodyPr wrap="square" lIns="0" tIns="0" rIns="0" bIns="0" rtlCol="0"/>
            <a:lstStyle/>
            <a:p>
              <a:endParaRPr/>
            </a:p>
          </p:txBody>
        </p:sp>
        <p:sp>
          <p:nvSpPr>
            <p:cNvPr id="4" name="object 4"/>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6" name="object 6"/>
            <p:cNvSpPr/>
            <p:nvPr/>
          </p:nvSpPr>
          <p:spPr>
            <a:xfrm>
              <a:off x="1028700" y="5843628"/>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p:nvPr/>
        </p:nvSpPr>
        <p:spPr>
          <a:xfrm>
            <a:off x="1016000" y="4784352"/>
            <a:ext cx="12106910" cy="1000760"/>
          </a:xfrm>
          <a:prstGeom prst="rect">
            <a:avLst/>
          </a:prstGeom>
        </p:spPr>
        <p:txBody>
          <a:bodyPr vert="horz" wrap="square" lIns="0" tIns="12700" rIns="0" bIns="0" rtlCol="0">
            <a:spAutoFit/>
          </a:bodyPr>
          <a:lstStyle/>
          <a:p>
            <a:pPr marL="12700">
              <a:lnSpc>
                <a:spcPct val="100000"/>
              </a:lnSpc>
              <a:spcBef>
                <a:spcPts val="100"/>
              </a:spcBef>
            </a:pPr>
            <a:r>
              <a:rPr sz="6400" b="1" spc="114" dirty="0">
                <a:latin typeface="Tahoma"/>
                <a:cs typeface="Tahoma"/>
              </a:rPr>
              <a:t>Reflect</a:t>
            </a:r>
            <a:r>
              <a:rPr sz="6400" b="1" spc="465" dirty="0">
                <a:latin typeface="Tahoma"/>
                <a:cs typeface="Tahoma"/>
              </a:rPr>
              <a:t> </a:t>
            </a:r>
            <a:r>
              <a:rPr sz="6400" b="1" dirty="0">
                <a:latin typeface="Tahoma"/>
                <a:cs typeface="Tahoma"/>
              </a:rPr>
              <a:t>on</a:t>
            </a:r>
            <a:r>
              <a:rPr sz="6400" b="1" spc="465" dirty="0">
                <a:latin typeface="Tahoma"/>
                <a:cs typeface="Tahoma"/>
              </a:rPr>
              <a:t> </a:t>
            </a:r>
            <a:r>
              <a:rPr sz="6400" b="1" spc="-409" dirty="0">
                <a:latin typeface="Tahoma"/>
                <a:cs typeface="Tahoma"/>
              </a:rPr>
              <a:t>Own</a:t>
            </a:r>
            <a:r>
              <a:rPr sz="6400" b="1" spc="470" dirty="0">
                <a:latin typeface="Tahoma"/>
                <a:cs typeface="Tahoma"/>
              </a:rPr>
              <a:t> </a:t>
            </a:r>
            <a:r>
              <a:rPr sz="6400" b="1" spc="160" dirty="0">
                <a:latin typeface="Tahoma"/>
                <a:cs typeface="Tahoma"/>
              </a:rPr>
              <a:t>Perspectives</a:t>
            </a:r>
            <a:endParaRPr sz="6400">
              <a:latin typeface="Tahoma"/>
              <a:cs typeface="Tahoma"/>
            </a:endParaRPr>
          </a:p>
        </p:txBody>
      </p:sp>
      <p:sp>
        <p:nvSpPr>
          <p:cNvPr id="8" name="object 8"/>
          <p:cNvSpPr txBox="1"/>
          <p:nvPr/>
        </p:nvSpPr>
        <p:spPr>
          <a:xfrm>
            <a:off x="1016000" y="6035537"/>
            <a:ext cx="16176625" cy="3025775"/>
          </a:xfrm>
          <a:prstGeom prst="rect">
            <a:avLst/>
          </a:prstGeom>
        </p:spPr>
        <p:txBody>
          <a:bodyPr vert="horz" wrap="square" lIns="0" tIns="12700" rIns="0" bIns="0" rtlCol="0">
            <a:spAutoFit/>
          </a:bodyPr>
          <a:lstStyle/>
          <a:p>
            <a:pPr marL="12700" marR="623570">
              <a:lnSpc>
                <a:spcPct val="140600"/>
              </a:lnSpc>
              <a:spcBef>
                <a:spcPts val="100"/>
              </a:spcBef>
              <a:tabLst>
                <a:tab pos="382905" algn="l"/>
                <a:tab pos="813435" algn="l"/>
                <a:tab pos="1481455" algn="l"/>
                <a:tab pos="2564765" algn="l"/>
                <a:tab pos="3034665" algn="l"/>
                <a:tab pos="3836035" algn="l"/>
                <a:tab pos="4730750" algn="l"/>
                <a:tab pos="4924425" algn="l"/>
                <a:tab pos="5161280" algn="l"/>
                <a:tab pos="5740400" algn="l"/>
                <a:tab pos="6200140" algn="l"/>
                <a:tab pos="7526020" algn="l"/>
                <a:tab pos="7639684" algn="l"/>
                <a:tab pos="7976234" algn="l"/>
                <a:tab pos="8188959" algn="l"/>
                <a:tab pos="8881745" algn="l"/>
                <a:tab pos="9707245" algn="l"/>
                <a:tab pos="10241915" algn="l"/>
                <a:tab pos="10479405" algn="l"/>
                <a:tab pos="11033760" algn="l"/>
                <a:tab pos="11419205" algn="l"/>
                <a:tab pos="12269470" algn="l"/>
                <a:tab pos="13249275" algn="l"/>
                <a:tab pos="13451840" algn="l"/>
                <a:tab pos="14901544" algn="l"/>
              </a:tabLst>
            </a:pPr>
            <a:r>
              <a:rPr sz="2800" spc="70"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55" dirty="0">
                <a:latin typeface="Arial MT"/>
                <a:cs typeface="Arial MT"/>
              </a:rPr>
              <a:t>essential</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err="1">
                <a:latin typeface="Arial MT"/>
                <a:cs typeface="Arial MT"/>
              </a:rPr>
              <a:t>recognise</a:t>
            </a:r>
            <a:r>
              <a:rPr sz="2800" dirty="0">
                <a:latin typeface="Arial MT"/>
                <a:cs typeface="Arial MT"/>
              </a:rPr>
              <a:t>	</a:t>
            </a:r>
            <a:r>
              <a:rPr sz="2800" spc="114" dirty="0">
                <a:latin typeface="Arial MT"/>
                <a:cs typeface="Arial MT"/>
              </a:rPr>
              <a:t>that</a:t>
            </a:r>
            <a:r>
              <a:rPr sz="2800" dirty="0">
                <a:latin typeface="Arial MT"/>
                <a:cs typeface="Arial MT"/>
              </a:rPr>
              <a:t>	</a:t>
            </a:r>
            <a:r>
              <a:rPr sz="2800" spc="145" dirty="0">
                <a:latin typeface="Arial MT"/>
                <a:cs typeface="Arial MT"/>
              </a:rPr>
              <a:t>everyone</a:t>
            </a:r>
            <a:r>
              <a:rPr sz="2800" dirty="0">
                <a:latin typeface="Arial MT"/>
                <a:cs typeface="Arial MT"/>
              </a:rPr>
              <a:t>	</a:t>
            </a:r>
            <a:r>
              <a:rPr sz="2800" spc="60" dirty="0">
                <a:latin typeface="Arial MT"/>
                <a:cs typeface="Arial MT"/>
              </a:rPr>
              <a:t>in</a:t>
            </a:r>
            <a:r>
              <a:rPr sz="2800" dirty="0">
                <a:latin typeface="Arial MT"/>
                <a:cs typeface="Arial MT"/>
              </a:rPr>
              <a:t>	</a:t>
            </a:r>
            <a:r>
              <a:rPr sz="2800" spc="155" dirty="0">
                <a:latin typeface="Arial MT"/>
                <a:cs typeface="Arial MT"/>
              </a:rPr>
              <a:t>Australia</a:t>
            </a:r>
            <a:r>
              <a:rPr sz="2800" dirty="0">
                <a:latin typeface="Arial MT"/>
                <a:cs typeface="Arial MT"/>
              </a:rPr>
              <a:t>	</a:t>
            </a:r>
            <a:r>
              <a:rPr sz="2800" spc="90" dirty="0">
                <a:latin typeface="Arial MT"/>
                <a:cs typeface="Arial MT"/>
              </a:rPr>
              <a:t>has</a:t>
            </a:r>
            <a:r>
              <a:rPr sz="2800" dirty="0">
                <a:latin typeface="Arial MT"/>
                <a:cs typeface="Arial MT"/>
              </a:rPr>
              <a:t>	</a:t>
            </a:r>
            <a:r>
              <a:rPr sz="2800" spc="135" dirty="0">
                <a:latin typeface="Arial MT"/>
                <a:cs typeface="Arial MT"/>
              </a:rPr>
              <a:t>their</a:t>
            </a:r>
            <a:r>
              <a:rPr sz="2800" dirty="0">
                <a:latin typeface="Arial MT"/>
                <a:cs typeface="Arial MT"/>
              </a:rPr>
              <a:t>	</a:t>
            </a:r>
            <a:r>
              <a:rPr sz="2800" spc="85" dirty="0">
                <a:latin typeface="Arial MT"/>
                <a:cs typeface="Arial MT"/>
              </a:rPr>
              <a:t>own</a:t>
            </a:r>
            <a:r>
              <a:rPr sz="2800" dirty="0">
                <a:latin typeface="Arial MT"/>
                <a:cs typeface="Arial MT"/>
              </a:rPr>
              <a:t>	</a:t>
            </a:r>
            <a:r>
              <a:rPr sz="2800" spc="145" dirty="0">
                <a:latin typeface="Arial MT"/>
                <a:cs typeface="Arial MT"/>
              </a:rPr>
              <a:t>social</a:t>
            </a:r>
            <a:r>
              <a:rPr sz="2800" dirty="0">
                <a:latin typeface="Arial MT"/>
                <a:cs typeface="Arial MT"/>
              </a:rPr>
              <a:t>	</a:t>
            </a:r>
            <a:r>
              <a:rPr sz="2800" spc="150" dirty="0">
                <a:latin typeface="Arial MT"/>
                <a:cs typeface="Arial MT"/>
              </a:rPr>
              <a:t>identity</a:t>
            </a:r>
            <a:r>
              <a:rPr sz="2800" dirty="0">
                <a:latin typeface="Arial MT"/>
                <a:cs typeface="Arial MT"/>
              </a:rPr>
              <a:t>	</a:t>
            </a:r>
            <a:r>
              <a:rPr sz="2800" spc="85" dirty="0">
                <a:latin typeface="Arial MT"/>
                <a:cs typeface="Arial MT"/>
              </a:rPr>
              <a:t>and </a:t>
            </a:r>
            <a:r>
              <a:rPr sz="2800" spc="150" dirty="0">
                <a:latin typeface="Arial MT"/>
                <a:cs typeface="Arial MT"/>
              </a:rPr>
              <a:t>cultural</a:t>
            </a:r>
            <a:r>
              <a:rPr sz="2800" dirty="0">
                <a:latin typeface="Arial MT"/>
                <a:cs typeface="Arial MT"/>
              </a:rPr>
              <a:t>	</a:t>
            </a:r>
            <a:r>
              <a:rPr sz="2800" spc="155" dirty="0">
                <a:latin typeface="Arial MT"/>
                <a:cs typeface="Arial MT"/>
              </a:rPr>
              <a:t>background.</a:t>
            </a:r>
            <a:r>
              <a:rPr sz="2800" dirty="0">
                <a:latin typeface="Arial MT"/>
                <a:cs typeface="Arial MT"/>
              </a:rPr>
              <a:t>	</a:t>
            </a:r>
            <a:r>
              <a:rPr sz="2800" spc="114" dirty="0">
                <a:latin typeface="Arial MT"/>
                <a:cs typeface="Arial MT"/>
              </a:rPr>
              <a:t>This</a:t>
            </a:r>
            <a:r>
              <a:rPr sz="2800" dirty="0">
                <a:latin typeface="Arial MT"/>
                <a:cs typeface="Arial MT"/>
              </a:rPr>
              <a:t>	</a:t>
            </a:r>
            <a:r>
              <a:rPr sz="2800" spc="65" dirty="0">
                <a:latin typeface="Arial MT"/>
                <a:cs typeface="Arial MT"/>
              </a:rPr>
              <a:t>is</a:t>
            </a:r>
            <a:r>
              <a:rPr sz="2800" dirty="0">
                <a:latin typeface="Arial MT"/>
                <a:cs typeface="Arial MT"/>
              </a:rPr>
              <a:t>	</a:t>
            </a:r>
            <a:r>
              <a:rPr sz="2800" spc="125" dirty="0">
                <a:latin typeface="Arial MT"/>
                <a:cs typeface="Arial MT"/>
              </a:rPr>
              <a:t>often</a:t>
            </a:r>
            <a:r>
              <a:rPr sz="2800" dirty="0">
                <a:latin typeface="Arial MT"/>
                <a:cs typeface="Arial MT"/>
              </a:rPr>
              <a:t>	</a:t>
            </a:r>
            <a:r>
              <a:rPr sz="2800" spc="135" dirty="0">
                <a:latin typeface="Arial MT"/>
                <a:cs typeface="Arial MT"/>
              </a:rPr>
              <a:t>shaped</a:t>
            </a:r>
            <a:r>
              <a:rPr sz="2800" dirty="0">
                <a:latin typeface="Arial MT"/>
                <a:cs typeface="Arial MT"/>
              </a:rPr>
              <a:t>		</a:t>
            </a:r>
            <a:r>
              <a:rPr sz="2800" spc="60" dirty="0">
                <a:latin typeface="Arial MT"/>
                <a:cs typeface="Arial MT"/>
              </a:rPr>
              <a:t>by</a:t>
            </a:r>
            <a:r>
              <a:rPr sz="2800" dirty="0">
                <a:latin typeface="Arial MT"/>
                <a:cs typeface="Arial MT"/>
              </a:rPr>
              <a:t>	</a:t>
            </a:r>
            <a:r>
              <a:rPr sz="2800" spc="90" dirty="0">
                <a:latin typeface="Arial MT"/>
                <a:cs typeface="Arial MT"/>
              </a:rPr>
              <a:t>the</a:t>
            </a:r>
            <a:r>
              <a:rPr sz="2800" dirty="0">
                <a:latin typeface="Arial MT"/>
                <a:cs typeface="Arial MT"/>
              </a:rPr>
              <a:t>	</a:t>
            </a:r>
            <a:r>
              <a:rPr sz="2800" spc="140" dirty="0">
                <a:latin typeface="Arial MT"/>
                <a:cs typeface="Arial MT"/>
              </a:rPr>
              <a:t>groups</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subcultures</a:t>
            </a:r>
            <a:r>
              <a:rPr sz="2800" dirty="0">
                <a:latin typeface="Arial MT"/>
                <a:cs typeface="Arial MT"/>
              </a:rPr>
              <a:t>	</a:t>
            </a:r>
            <a:r>
              <a:rPr sz="2800" spc="155" dirty="0">
                <a:latin typeface="Arial MT"/>
                <a:cs typeface="Arial MT"/>
              </a:rPr>
              <a:t>individuals</a:t>
            </a:r>
            <a:endParaRPr sz="2800" dirty="0">
              <a:latin typeface="Arial MT"/>
              <a:cs typeface="Arial MT"/>
            </a:endParaRPr>
          </a:p>
          <a:p>
            <a:pPr marL="12700" marR="5080">
              <a:lnSpc>
                <a:spcPct val="140600"/>
              </a:lnSpc>
              <a:tabLst>
                <a:tab pos="1228725" algn="l"/>
                <a:tab pos="1353185" algn="l"/>
                <a:tab pos="1698625" algn="l"/>
                <a:tab pos="1823085" algn="l"/>
                <a:tab pos="2613660" algn="l"/>
                <a:tab pos="3307715" algn="l"/>
                <a:tab pos="3464560" algn="l"/>
                <a:tab pos="4829810" algn="l"/>
                <a:tab pos="5259705" algn="l"/>
                <a:tab pos="5568315" algn="l"/>
                <a:tab pos="5952490" algn="l"/>
                <a:tab pos="6773545" algn="l"/>
                <a:tab pos="6932930" algn="l"/>
                <a:tab pos="7668895" algn="l"/>
                <a:tab pos="7749540" algn="l"/>
                <a:tab pos="8138795" algn="l"/>
                <a:tab pos="8842375" algn="l"/>
                <a:tab pos="9411335" algn="l"/>
                <a:tab pos="10003155" algn="l"/>
                <a:tab pos="10349865" algn="l"/>
                <a:tab pos="12037695" algn="l"/>
                <a:tab pos="12125325" algn="l"/>
                <a:tab pos="12715875" algn="l"/>
                <a:tab pos="14133194" algn="l"/>
                <a:tab pos="15154275" algn="l"/>
                <a:tab pos="15375255" algn="l"/>
              </a:tabLst>
            </a:pPr>
            <a:r>
              <a:rPr sz="2800" spc="135" dirty="0">
                <a:latin typeface="Arial MT"/>
                <a:cs typeface="Arial MT"/>
              </a:rPr>
              <a:t>belong</a:t>
            </a:r>
            <a:r>
              <a:rPr sz="2800" dirty="0">
                <a:latin typeface="Arial MT"/>
                <a:cs typeface="Arial MT"/>
              </a:rPr>
              <a:t>		</a:t>
            </a:r>
            <a:r>
              <a:rPr sz="2800" spc="60" dirty="0">
                <a:latin typeface="Arial MT"/>
                <a:cs typeface="Arial MT"/>
              </a:rPr>
              <a:t>to</a:t>
            </a:r>
            <a:r>
              <a:rPr sz="2800" dirty="0">
                <a:latin typeface="Arial MT"/>
                <a:cs typeface="Arial MT"/>
              </a:rPr>
              <a:t>		</a:t>
            </a:r>
            <a:r>
              <a:rPr sz="2800" spc="85" dirty="0">
                <a:latin typeface="Arial MT"/>
                <a:cs typeface="Arial MT"/>
              </a:rPr>
              <a:t>and</a:t>
            </a:r>
            <a:r>
              <a:rPr sz="2800" dirty="0">
                <a:latin typeface="Arial MT"/>
                <a:cs typeface="Arial MT"/>
              </a:rPr>
              <a:t>	</a:t>
            </a:r>
            <a:r>
              <a:rPr sz="2800" spc="-770" dirty="0">
                <a:latin typeface="Arial MT"/>
                <a:cs typeface="Arial MT"/>
              </a:rPr>
              <a:t> </a:t>
            </a:r>
            <a:r>
              <a:rPr sz="2800" spc="100" dirty="0">
                <a:latin typeface="Arial MT"/>
                <a:cs typeface="Arial MT"/>
              </a:rPr>
              <a:t>the</a:t>
            </a:r>
            <a:r>
              <a:rPr sz="2800" dirty="0">
                <a:latin typeface="Arial MT"/>
                <a:cs typeface="Arial MT"/>
              </a:rPr>
              <a:t>	</a:t>
            </a:r>
            <a:r>
              <a:rPr sz="2800" spc="155" dirty="0">
                <a:latin typeface="Arial MT"/>
                <a:cs typeface="Arial MT"/>
              </a:rPr>
              <a:t>contributing</a:t>
            </a:r>
            <a:r>
              <a:rPr sz="2800" dirty="0">
                <a:latin typeface="Arial MT"/>
                <a:cs typeface="Arial MT"/>
              </a:rPr>
              <a:t>	</a:t>
            </a:r>
            <a:r>
              <a:rPr sz="2800" spc="150" dirty="0">
                <a:latin typeface="Arial MT"/>
                <a:cs typeface="Arial MT"/>
              </a:rPr>
              <a:t>factors</a:t>
            </a:r>
            <a:r>
              <a:rPr sz="2800" dirty="0">
                <a:latin typeface="Arial MT"/>
                <a:cs typeface="Arial MT"/>
              </a:rPr>
              <a:t>		</a:t>
            </a:r>
            <a:r>
              <a:rPr sz="2800" spc="114" dirty="0">
                <a:latin typeface="Arial MT"/>
                <a:cs typeface="Arial MT"/>
              </a:rPr>
              <a:t>that</a:t>
            </a:r>
            <a:r>
              <a:rPr sz="2800" dirty="0">
                <a:latin typeface="Arial MT"/>
                <a:cs typeface="Arial MT"/>
              </a:rPr>
              <a:t>		</a:t>
            </a:r>
            <a:r>
              <a:rPr sz="2800" spc="110" dirty="0">
                <a:latin typeface="Arial MT"/>
                <a:cs typeface="Arial MT"/>
              </a:rPr>
              <a:t>make</a:t>
            </a:r>
            <a:r>
              <a:rPr sz="2800" dirty="0">
                <a:latin typeface="Arial MT"/>
                <a:cs typeface="Arial MT"/>
              </a:rPr>
              <a:t>	</a:t>
            </a:r>
            <a:r>
              <a:rPr sz="2800" spc="55" dirty="0">
                <a:latin typeface="Arial MT"/>
                <a:cs typeface="Arial MT"/>
              </a:rPr>
              <a:t>up</a:t>
            </a:r>
            <a:r>
              <a:rPr sz="2800" dirty="0">
                <a:latin typeface="Arial MT"/>
                <a:cs typeface="Arial MT"/>
              </a:rPr>
              <a:t>	</a:t>
            </a:r>
            <a:r>
              <a:rPr sz="2800" spc="135" dirty="0">
                <a:latin typeface="Arial MT"/>
                <a:cs typeface="Arial MT"/>
              </a:rPr>
              <a:t>their</a:t>
            </a:r>
            <a:r>
              <a:rPr sz="2800" dirty="0">
                <a:latin typeface="Arial MT"/>
                <a:cs typeface="Arial MT"/>
              </a:rPr>
              <a:t>	</a:t>
            </a:r>
            <a:r>
              <a:rPr sz="2800" spc="-770" dirty="0">
                <a:latin typeface="Arial MT"/>
                <a:cs typeface="Arial MT"/>
              </a:rPr>
              <a:t> </a:t>
            </a:r>
            <a:r>
              <a:rPr sz="2800" spc="145" dirty="0">
                <a:latin typeface="Arial MT"/>
                <a:cs typeface="Arial MT"/>
              </a:rPr>
              <a:t>personal</a:t>
            </a:r>
            <a:r>
              <a:rPr sz="2800" dirty="0">
                <a:latin typeface="Arial MT"/>
                <a:cs typeface="Arial MT"/>
              </a:rPr>
              <a:t>	</a:t>
            </a:r>
            <a:r>
              <a:rPr sz="2800" spc="114" dirty="0">
                <a:latin typeface="Arial MT"/>
                <a:cs typeface="Arial MT"/>
              </a:rPr>
              <a:t>life</a:t>
            </a:r>
            <a:r>
              <a:rPr sz="2800" dirty="0">
                <a:latin typeface="Arial MT"/>
                <a:cs typeface="Arial MT"/>
              </a:rPr>
              <a:t>	</a:t>
            </a:r>
            <a:r>
              <a:rPr sz="2800" spc="155" dirty="0">
                <a:latin typeface="Arial MT"/>
                <a:cs typeface="Arial MT"/>
              </a:rPr>
              <a:t>experiences.</a:t>
            </a:r>
            <a:r>
              <a:rPr sz="2800" dirty="0">
                <a:latin typeface="Arial MT"/>
                <a:cs typeface="Arial MT"/>
              </a:rPr>
              <a:t>	</a:t>
            </a:r>
            <a:r>
              <a:rPr sz="2800" spc="135" dirty="0">
                <a:latin typeface="Arial MT"/>
                <a:cs typeface="Arial MT"/>
              </a:rPr>
              <a:t>Being </a:t>
            </a:r>
            <a:r>
              <a:rPr sz="2800" spc="130" dirty="0">
                <a:latin typeface="Arial MT"/>
                <a:cs typeface="Arial MT"/>
              </a:rPr>
              <a:t>aware</a:t>
            </a:r>
            <a:r>
              <a:rPr sz="2800" dirty="0">
                <a:latin typeface="Arial MT"/>
                <a:cs typeface="Arial MT"/>
              </a:rPr>
              <a:t>	</a:t>
            </a:r>
            <a:r>
              <a:rPr sz="2800" spc="60" dirty="0">
                <a:latin typeface="Arial MT"/>
                <a:cs typeface="Arial MT"/>
              </a:rPr>
              <a:t>of</a:t>
            </a:r>
            <a:r>
              <a:rPr sz="2800" dirty="0">
                <a:latin typeface="Arial MT"/>
                <a:cs typeface="Arial MT"/>
              </a:rPr>
              <a:t>	</a:t>
            </a:r>
            <a:r>
              <a:rPr sz="2800" spc="114" dirty="0">
                <a:latin typeface="Arial MT"/>
                <a:cs typeface="Arial MT"/>
              </a:rPr>
              <a:t>your</a:t>
            </a:r>
            <a:r>
              <a:rPr sz="2800" dirty="0">
                <a:latin typeface="Arial MT"/>
                <a:cs typeface="Arial MT"/>
              </a:rPr>
              <a:t>	</a:t>
            </a:r>
            <a:r>
              <a:rPr sz="2800" spc="85" dirty="0">
                <a:latin typeface="Arial MT"/>
                <a:cs typeface="Arial MT"/>
              </a:rPr>
              <a:t>own</a:t>
            </a:r>
            <a:r>
              <a:rPr sz="2800" dirty="0">
                <a:latin typeface="Arial MT"/>
                <a:cs typeface="Arial MT"/>
              </a:rPr>
              <a:t>		</a:t>
            </a:r>
            <a:r>
              <a:rPr sz="2800" spc="145" dirty="0">
                <a:latin typeface="Arial MT"/>
                <a:cs typeface="Arial MT"/>
              </a:rPr>
              <a:t>culture</a:t>
            </a:r>
            <a:r>
              <a:rPr sz="2800" dirty="0">
                <a:latin typeface="Arial MT"/>
                <a:cs typeface="Arial MT"/>
              </a:rPr>
              <a:t>	</a:t>
            </a:r>
            <a:r>
              <a:rPr sz="2800" spc="65" dirty="0">
                <a:latin typeface="Arial MT"/>
                <a:cs typeface="Arial MT"/>
              </a:rPr>
              <a:t>is</a:t>
            </a:r>
            <a:r>
              <a:rPr sz="2800" dirty="0">
                <a:latin typeface="Arial MT"/>
                <a:cs typeface="Arial MT"/>
              </a:rPr>
              <a:t>	</a:t>
            </a:r>
            <a:r>
              <a:rPr sz="2800" spc="90" dirty="0">
                <a:latin typeface="Arial MT"/>
                <a:cs typeface="Arial MT"/>
              </a:rPr>
              <a:t>the</a:t>
            </a:r>
            <a:r>
              <a:rPr sz="2800" dirty="0">
                <a:latin typeface="Arial MT"/>
                <a:cs typeface="Arial MT"/>
              </a:rPr>
              <a:t>	</a:t>
            </a:r>
            <a:r>
              <a:rPr sz="2800" spc="140" dirty="0">
                <a:latin typeface="Arial MT"/>
                <a:cs typeface="Arial MT"/>
              </a:rPr>
              <a:t>first</a:t>
            </a:r>
            <a:r>
              <a:rPr sz="2800" dirty="0">
                <a:latin typeface="Arial MT"/>
                <a:cs typeface="Arial MT"/>
              </a:rPr>
              <a:t>	</a:t>
            </a:r>
            <a:r>
              <a:rPr sz="2800" spc="114" dirty="0">
                <a:latin typeface="Arial MT"/>
                <a:cs typeface="Arial MT"/>
              </a:rPr>
              <a:t>step</a:t>
            </a:r>
            <a:r>
              <a:rPr sz="2800" dirty="0">
                <a:latin typeface="Arial MT"/>
                <a:cs typeface="Arial MT"/>
              </a:rPr>
              <a:t>	</a:t>
            </a:r>
            <a:r>
              <a:rPr sz="2800" spc="60" dirty="0">
                <a:latin typeface="Arial MT"/>
                <a:cs typeface="Arial MT"/>
              </a:rPr>
              <a:t>to</a:t>
            </a:r>
            <a:r>
              <a:rPr sz="2800" dirty="0">
                <a:latin typeface="Arial MT"/>
                <a:cs typeface="Arial MT"/>
              </a:rPr>
              <a:t>	</a:t>
            </a:r>
            <a:r>
              <a:rPr sz="2800" spc="145" dirty="0">
                <a:latin typeface="Arial MT"/>
                <a:cs typeface="Arial MT"/>
              </a:rPr>
              <a:t>becoming</a:t>
            </a:r>
            <a:r>
              <a:rPr sz="2800" dirty="0">
                <a:latin typeface="Arial MT"/>
                <a:cs typeface="Arial MT"/>
              </a:rPr>
              <a:t>	</a:t>
            </a:r>
            <a:r>
              <a:rPr sz="2800" spc="-50" dirty="0">
                <a:latin typeface="Arial MT"/>
                <a:cs typeface="Arial MT"/>
              </a:rPr>
              <a:t>a</a:t>
            </a:r>
            <a:r>
              <a:rPr sz="2800" dirty="0">
                <a:latin typeface="Arial MT"/>
                <a:cs typeface="Arial MT"/>
              </a:rPr>
              <a:t>	</a:t>
            </a:r>
            <a:r>
              <a:rPr sz="2800" spc="155" dirty="0">
                <a:latin typeface="Arial MT"/>
                <a:cs typeface="Arial MT"/>
              </a:rPr>
              <a:t>culturally</a:t>
            </a:r>
            <a:r>
              <a:rPr sz="2800" dirty="0">
                <a:latin typeface="Arial MT"/>
                <a:cs typeface="Arial MT"/>
              </a:rPr>
              <a:t>		</a:t>
            </a:r>
            <a:r>
              <a:rPr sz="2800" spc="150" dirty="0">
                <a:latin typeface="Arial MT"/>
                <a:cs typeface="Arial MT"/>
              </a:rPr>
              <a:t>competent</a:t>
            </a:r>
            <a:r>
              <a:rPr sz="2800" dirty="0">
                <a:latin typeface="Arial MT"/>
                <a:cs typeface="Arial MT"/>
              </a:rPr>
              <a:t>	</a:t>
            </a:r>
            <a:r>
              <a:rPr sz="2800" spc="140" dirty="0">
                <a:latin typeface="Arial MT"/>
                <a:cs typeface="Arial MT"/>
              </a:rPr>
              <a:t>health</a:t>
            </a:r>
            <a:r>
              <a:rPr sz="2800" dirty="0">
                <a:latin typeface="Arial MT"/>
                <a:cs typeface="Arial MT"/>
              </a:rPr>
              <a:t>	</a:t>
            </a:r>
            <a:r>
              <a:rPr sz="2800" spc="60" dirty="0">
                <a:latin typeface="Arial MT"/>
                <a:cs typeface="Arial MT"/>
              </a:rPr>
              <a:t>or</a:t>
            </a:r>
            <a:endParaRPr sz="2800" dirty="0">
              <a:latin typeface="Arial MT"/>
              <a:cs typeface="Arial MT"/>
            </a:endParaRPr>
          </a:p>
          <a:p>
            <a:pPr marL="12700">
              <a:lnSpc>
                <a:spcPct val="100000"/>
              </a:lnSpc>
              <a:spcBef>
                <a:spcPts val="1365"/>
              </a:spcBef>
              <a:tabLst>
                <a:tab pos="2078989" algn="l"/>
                <a:tab pos="3705860" algn="l"/>
              </a:tabLst>
            </a:pPr>
            <a:r>
              <a:rPr sz="2800" spc="150" dirty="0">
                <a:latin typeface="Arial MT"/>
                <a:cs typeface="Arial MT"/>
              </a:rPr>
              <a:t>community</a:t>
            </a:r>
            <a:r>
              <a:rPr sz="2800" dirty="0">
                <a:latin typeface="Arial MT"/>
                <a:cs typeface="Arial MT"/>
              </a:rPr>
              <a:t>	</a:t>
            </a:r>
            <a:r>
              <a:rPr sz="2800" spc="150" dirty="0">
                <a:latin typeface="Arial MT"/>
                <a:cs typeface="Arial MT"/>
              </a:rPr>
              <a:t>services</a:t>
            </a:r>
            <a:r>
              <a:rPr sz="2800" dirty="0">
                <a:latin typeface="Arial MT"/>
                <a:cs typeface="Arial MT"/>
              </a:rPr>
              <a:t>	</a:t>
            </a:r>
            <a:r>
              <a:rPr sz="2800" spc="150" dirty="0">
                <a:latin typeface="Arial MT"/>
                <a:cs typeface="Arial MT"/>
              </a:rPr>
              <a:t>employee.</a:t>
            </a:r>
            <a:endParaRPr sz="2800" dirty="0">
              <a:latin typeface="Arial MT"/>
              <a:cs typeface="Arial MT"/>
            </a:endParaRPr>
          </a:p>
        </p:txBody>
      </p:sp>
      <p:pic>
        <p:nvPicPr>
          <p:cNvPr id="9" name="object 9"/>
          <p:cNvPicPr/>
          <p:nvPr/>
        </p:nvPicPr>
        <p:blipFill>
          <a:blip r:embed="rId3" cstate="print">
            <a:extLst>
              <a:ext uri="{28A0092B-C50C-407E-A947-70E740481C1C}">
                <a14:useLocalDpi xmlns:a14="http://schemas.microsoft.com/office/drawing/2010/main"/>
              </a:ext>
            </a:extLst>
          </a:blip>
          <a:stretch>
            <a:fillRect/>
          </a:stretch>
        </p:blipFill>
        <p:spPr>
          <a:xfrm>
            <a:off x="0" y="0"/>
            <a:ext cx="18287999" cy="4772024"/>
          </a:xfrm>
          <a:prstGeom prst="rect">
            <a:avLst/>
          </a:prstGeom>
        </p:spPr>
      </p:pic>
      <p:sp>
        <p:nvSpPr>
          <p:cNvPr id="10" name="Action Button: Return 9">
            <a:hlinkClick r:id="" action="ppaction://hlinkshowjump?jump=firstslide" highlightClick="1"/>
            <a:extLst>
              <a:ext uri="{FF2B5EF4-FFF2-40B4-BE49-F238E27FC236}">
                <a16:creationId xmlns:a16="http://schemas.microsoft.com/office/drawing/2014/main" id="{9EF40FA7-F711-EE0F-8A07-6ED5786C9C76}"/>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8958312" y="11932"/>
            <a:ext cx="9330055" cy="10275570"/>
            <a:chOff x="8958312" y="11932"/>
            <a:chExt cx="9330055" cy="1027557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8958312" y="11932"/>
              <a:ext cx="9329686" cy="10275066"/>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638754" y="446031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626054" y="4774224"/>
            <a:ext cx="7549515" cy="4911725"/>
          </a:xfrm>
          <a:prstGeom prst="rect">
            <a:avLst/>
          </a:prstGeom>
        </p:spPr>
        <p:txBody>
          <a:bodyPr vert="horz" wrap="square" lIns="0" tIns="12700" rIns="0" bIns="0" rtlCol="0">
            <a:spAutoFit/>
          </a:bodyPr>
          <a:lstStyle/>
          <a:p>
            <a:pPr marL="12700" marR="494665">
              <a:lnSpc>
                <a:spcPct val="127200"/>
              </a:lnSpc>
              <a:spcBef>
                <a:spcPts val="100"/>
              </a:spcBef>
              <a:tabLst>
                <a:tab pos="724535" algn="l"/>
                <a:tab pos="803910" algn="l"/>
                <a:tab pos="986790" algn="l"/>
                <a:tab pos="2252980" algn="l"/>
                <a:tab pos="2292985" algn="l"/>
                <a:tab pos="3202305" algn="l"/>
                <a:tab pos="3227070" algn="l"/>
                <a:tab pos="3632835" algn="l"/>
                <a:tab pos="3836035" algn="l"/>
                <a:tab pos="4547870" algn="l"/>
                <a:tab pos="5201285" algn="l"/>
                <a:tab pos="5567045" algn="l"/>
                <a:tab pos="5645785" algn="l"/>
                <a:tab pos="6036945" algn="l"/>
                <a:tab pos="6579870" algn="l"/>
                <a:tab pos="6724650" algn="l"/>
              </a:tabLst>
            </a:pPr>
            <a:r>
              <a:rPr sz="2800" spc="114" dirty="0">
                <a:latin typeface="Arial MT"/>
                <a:cs typeface="Arial MT"/>
              </a:rPr>
              <a:t>Your</a:t>
            </a:r>
            <a:r>
              <a:rPr sz="2800" dirty="0">
                <a:latin typeface="Arial MT"/>
                <a:cs typeface="Arial MT"/>
              </a:rPr>
              <a:t>	</a:t>
            </a:r>
            <a:r>
              <a:rPr sz="2800" spc="155" dirty="0">
                <a:latin typeface="Arial MT"/>
                <a:cs typeface="Arial MT"/>
              </a:rPr>
              <a:t>perspective</a:t>
            </a:r>
            <a:r>
              <a:rPr sz="2800" dirty="0">
                <a:latin typeface="Arial MT"/>
                <a:cs typeface="Arial MT"/>
              </a:rPr>
              <a:t>	</a:t>
            </a:r>
            <a:r>
              <a:rPr sz="2800" spc="65" dirty="0">
                <a:latin typeface="Arial MT"/>
                <a:cs typeface="Arial MT"/>
              </a:rPr>
              <a:t>is</a:t>
            </a:r>
            <a:r>
              <a:rPr sz="2800" dirty="0">
                <a:latin typeface="Arial MT"/>
                <a:cs typeface="Arial MT"/>
              </a:rPr>
              <a:t>	</a:t>
            </a:r>
            <a:r>
              <a:rPr sz="2800" spc="114" dirty="0">
                <a:latin typeface="Arial MT"/>
                <a:cs typeface="Arial MT"/>
              </a:rPr>
              <a:t>your</a:t>
            </a:r>
            <a:r>
              <a:rPr sz="2800" dirty="0">
                <a:latin typeface="Arial MT"/>
                <a:cs typeface="Arial MT"/>
              </a:rPr>
              <a:t>	</a:t>
            </a:r>
            <a:r>
              <a:rPr sz="2800" spc="125" dirty="0">
                <a:latin typeface="Arial MT"/>
                <a:cs typeface="Arial MT"/>
              </a:rPr>
              <a:t>point</a:t>
            </a:r>
            <a:r>
              <a:rPr sz="2800" dirty="0">
                <a:latin typeface="Arial MT"/>
                <a:cs typeface="Arial MT"/>
              </a:rPr>
              <a:t>	</a:t>
            </a:r>
            <a:r>
              <a:rPr sz="2800" spc="60" dirty="0">
                <a:latin typeface="Arial MT"/>
                <a:cs typeface="Arial MT"/>
              </a:rPr>
              <a:t>of</a:t>
            </a:r>
            <a:r>
              <a:rPr sz="2800" dirty="0">
                <a:latin typeface="Arial MT"/>
                <a:cs typeface="Arial MT"/>
              </a:rPr>
              <a:t>	</a:t>
            </a:r>
            <a:r>
              <a:rPr sz="2800" spc="114" dirty="0">
                <a:latin typeface="Arial MT"/>
                <a:cs typeface="Arial MT"/>
              </a:rPr>
              <a:t>view </a:t>
            </a:r>
            <a:r>
              <a:rPr sz="2800" spc="85" dirty="0">
                <a:latin typeface="Arial MT"/>
                <a:cs typeface="Arial MT"/>
              </a:rPr>
              <a:t>and</a:t>
            </a:r>
            <a:r>
              <a:rPr sz="2800" dirty="0">
                <a:latin typeface="Arial MT"/>
                <a:cs typeface="Arial MT"/>
              </a:rPr>
              <a:t>		</a:t>
            </a:r>
            <a:r>
              <a:rPr sz="2800" spc="150" dirty="0">
                <a:latin typeface="Arial MT"/>
                <a:cs typeface="Arial MT"/>
              </a:rPr>
              <a:t>attitude</a:t>
            </a:r>
            <a:r>
              <a:rPr sz="2800" dirty="0">
                <a:latin typeface="Arial MT"/>
                <a:cs typeface="Arial MT"/>
              </a:rPr>
              <a:t>		</a:t>
            </a:r>
            <a:r>
              <a:rPr sz="2800" spc="145" dirty="0">
                <a:latin typeface="Arial MT"/>
                <a:cs typeface="Arial MT"/>
              </a:rPr>
              <a:t>towards</a:t>
            </a:r>
            <a:r>
              <a:rPr sz="2800" dirty="0">
                <a:latin typeface="Arial MT"/>
                <a:cs typeface="Arial MT"/>
              </a:rPr>
              <a:t>	</a:t>
            </a:r>
            <a:r>
              <a:rPr sz="2800" spc="145" dirty="0">
                <a:latin typeface="Arial MT"/>
                <a:cs typeface="Arial MT"/>
              </a:rPr>
              <a:t>certain</a:t>
            </a:r>
            <a:r>
              <a:rPr sz="2800" dirty="0">
                <a:latin typeface="Arial MT"/>
                <a:cs typeface="Arial MT"/>
              </a:rPr>
              <a:t>	</a:t>
            </a:r>
            <a:r>
              <a:rPr sz="2800" spc="150" dirty="0">
                <a:latin typeface="Arial MT"/>
                <a:cs typeface="Arial MT"/>
              </a:rPr>
              <a:t>aspects</a:t>
            </a:r>
            <a:r>
              <a:rPr sz="2800" dirty="0">
                <a:latin typeface="Arial MT"/>
                <a:cs typeface="Arial MT"/>
              </a:rPr>
              <a:t>		</a:t>
            </a:r>
            <a:r>
              <a:rPr sz="2800" spc="60" dirty="0">
                <a:latin typeface="Arial MT"/>
                <a:cs typeface="Arial MT"/>
              </a:rPr>
              <a:t>of </a:t>
            </a:r>
            <a:r>
              <a:rPr sz="2800" spc="90" dirty="0">
                <a:latin typeface="Arial MT"/>
                <a:cs typeface="Arial MT"/>
              </a:rPr>
              <a:t>our</a:t>
            </a:r>
            <a:r>
              <a:rPr sz="2800" dirty="0">
                <a:latin typeface="Arial MT"/>
                <a:cs typeface="Arial MT"/>
              </a:rPr>
              <a:t>	</a:t>
            </a:r>
            <a:r>
              <a:rPr sz="2800" spc="155" dirty="0">
                <a:latin typeface="Arial MT"/>
                <a:cs typeface="Arial MT"/>
              </a:rPr>
              <a:t>society.</a:t>
            </a:r>
            <a:r>
              <a:rPr sz="2800" dirty="0">
                <a:latin typeface="Arial MT"/>
                <a:cs typeface="Arial MT"/>
              </a:rPr>
              <a:t>	</a:t>
            </a:r>
            <a:r>
              <a:rPr sz="2800" spc="114" dirty="0">
                <a:latin typeface="Arial MT"/>
                <a:cs typeface="Arial MT"/>
              </a:rPr>
              <a:t>Your</a:t>
            </a:r>
            <a:r>
              <a:rPr sz="2800" dirty="0">
                <a:latin typeface="Arial MT"/>
                <a:cs typeface="Arial MT"/>
              </a:rPr>
              <a:t>		</a:t>
            </a:r>
            <a:r>
              <a:rPr sz="2800" spc="160" dirty="0">
                <a:latin typeface="Arial MT"/>
                <a:cs typeface="Arial MT"/>
              </a:rPr>
              <a:t>perspectives</a:t>
            </a:r>
            <a:r>
              <a:rPr sz="2800" dirty="0">
                <a:latin typeface="Arial MT"/>
                <a:cs typeface="Arial MT"/>
              </a:rPr>
              <a:t>		</a:t>
            </a:r>
            <a:r>
              <a:rPr sz="2800" spc="110" dirty="0">
                <a:latin typeface="Arial MT"/>
                <a:cs typeface="Arial MT"/>
              </a:rPr>
              <a:t>form</a:t>
            </a:r>
            <a:r>
              <a:rPr sz="2800" dirty="0">
                <a:latin typeface="Arial MT"/>
                <a:cs typeface="Arial MT"/>
              </a:rPr>
              <a:t>	</a:t>
            </a:r>
            <a:r>
              <a:rPr sz="2800" spc="-60" dirty="0">
                <a:latin typeface="Arial MT"/>
                <a:cs typeface="Arial MT"/>
              </a:rPr>
              <a:t>a</a:t>
            </a:r>
            <a:endParaRPr sz="2800">
              <a:latin typeface="Arial MT"/>
              <a:cs typeface="Arial MT"/>
            </a:endParaRPr>
          </a:p>
          <a:p>
            <a:pPr marL="12700" marR="5080">
              <a:lnSpc>
                <a:spcPct val="127200"/>
              </a:lnSpc>
              <a:tabLst>
                <a:tab pos="803910" algn="l"/>
                <a:tab pos="848360" algn="l"/>
                <a:tab pos="1318260" algn="l"/>
                <a:tab pos="1654810" algn="l"/>
                <a:tab pos="2169160" algn="l"/>
                <a:tab pos="2426335" algn="l"/>
                <a:tab pos="2524125" algn="l"/>
                <a:tab pos="2940685" algn="l"/>
                <a:tab pos="3315970" algn="l"/>
                <a:tab pos="3776345" algn="l"/>
                <a:tab pos="4232275" algn="l"/>
                <a:tab pos="4691380" algn="l"/>
                <a:tab pos="4805045" algn="l"/>
                <a:tab pos="4909820" algn="l"/>
                <a:tab pos="5660390" algn="l"/>
                <a:tab pos="5701665" algn="l"/>
                <a:tab pos="6462395" algn="l"/>
                <a:tab pos="6675755" algn="l"/>
                <a:tab pos="7045325" algn="l"/>
              </a:tabLst>
            </a:pPr>
            <a:r>
              <a:rPr sz="2800" spc="114" dirty="0">
                <a:latin typeface="Arial MT"/>
                <a:cs typeface="Arial MT"/>
              </a:rPr>
              <a:t>part</a:t>
            </a:r>
            <a:r>
              <a:rPr sz="2800" dirty="0">
                <a:latin typeface="Arial MT"/>
                <a:cs typeface="Arial MT"/>
              </a:rPr>
              <a:t>		</a:t>
            </a:r>
            <a:r>
              <a:rPr sz="2800" spc="50" dirty="0">
                <a:latin typeface="Arial MT"/>
                <a:cs typeface="Arial MT"/>
              </a:rPr>
              <a:t>of</a:t>
            </a:r>
            <a:r>
              <a:rPr sz="2800" dirty="0">
                <a:latin typeface="Arial MT"/>
                <a:cs typeface="Arial MT"/>
              </a:rPr>
              <a:t>	</a:t>
            </a:r>
            <a:r>
              <a:rPr sz="2800" spc="85" dirty="0">
                <a:latin typeface="Arial MT"/>
                <a:cs typeface="Arial MT"/>
              </a:rPr>
              <a:t>who</a:t>
            </a:r>
            <a:r>
              <a:rPr sz="2800" dirty="0">
                <a:latin typeface="Arial MT"/>
                <a:cs typeface="Arial MT"/>
              </a:rPr>
              <a:t>	</a:t>
            </a:r>
            <a:r>
              <a:rPr sz="2800" spc="90" dirty="0">
                <a:latin typeface="Arial MT"/>
                <a:cs typeface="Arial MT"/>
              </a:rPr>
              <a:t>you</a:t>
            </a:r>
            <a:r>
              <a:rPr sz="2800" dirty="0">
                <a:latin typeface="Arial MT"/>
                <a:cs typeface="Arial MT"/>
              </a:rPr>
              <a:t>	</a:t>
            </a:r>
            <a:r>
              <a:rPr sz="2800" spc="114" dirty="0">
                <a:latin typeface="Arial MT"/>
                <a:cs typeface="Arial MT"/>
              </a:rPr>
              <a:t>are,</a:t>
            </a:r>
            <a:r>
              <a:rPr sz="2800" dirty="0">
                <a:latin typeface="Arial MT"/>
                <a:cs typeface="Arial MT"/>
              </a:rPr>
              <a:t>	</a:t>
            </a:r>
            <a:r>
              <a:rPr sz="2800" spc="114" dirty="0">
                <a:latin typeface="Arial MT"/>
                <a:cs typeface="Arial MT"/>
              </a:rPr>
              <a:t>your</a:t>
            </a:r>
            <a:r>
              <a:rPr sz="2800" dirty="0">
                <a:latin typeface="Arial MT"/>
                <a:cs typeface="Arial MT"/>
              </a:rPr>
              <a:t>	</a:t>
            </a:r>
            <a:r>
              <a:rPr sz="2800" spc="150" dirty="0">
                <a:latin typeface="Arial MT"/>
                <a:cs typeface="Arial MT"/>
              </a:rPr>
              <a:t>opinions,</a:t>
            </a:r>
            <a:r>
              <a:rPr sz="2800" dirty="0">
                <a:latin typeface="Arial MT"/>
                <a:cs typeface="Arial MT"/>
              </a:rPr>
              <a:t>	</a:t>
            </a:r>
            <a:r>
              <a:rPr sz="2800" spc="140" dirty="0">
                <a:latin typeface="Arial MT"/>
                <a:cs typeface="Arial MT"/>
              </a:rPr>
              <a:t>ideas, </a:t>
            </a:r>
            <a:r>
              <a:rPr sz="2800" spc="85" dirty="0">
                <a:latin typeface="Arial MT"/>
                <a:cs typeface="Arial MT"/>
              </a:rPr>
              <a:t>and</a:t>
            </a:r>
            <a:r>
              <a:rPr sz="2800" dirty="0">
                <a:latin typeface="Arial MT"/>
                <a:cs typeface="Arial MT"/>
              </a:rPr>
              <a:t>	</a:t>
            </a:r>
            <a:r>
              <a:rPr sz="2800" spc="85" dirty="0">
                <a:latin typeface="Arial MT"/>
                <a:cs typeface="Arial MT"/>
              </a:rPr>
              <a:t>how</a:t>
            </a:r>
            <a:r>
              <a:rPr sz="2800" dirty="0">
                <a:latin typeface="Arial MT"/>
                <a:cs typeface="Arial MT"/>
              </a:rPr>
              <a:t>	</a:t>
            </a:r>
            <a:r>
              <a:rPr sz="2800" spc="90" dirty="0">
                <a:latin typeface="Arial MT"/>
                <a:cs typeface="Arial MT"/>
              </a:rPr>
              <a:t>you</a:t>
            </a:r>
            <a:r>
              <a:rPr sz="2800" dirty="0">
                <a:latin typeface="Arial MT"/>
                <a:cs typeface="Arial MT"/>
              </a:rPr>
              <a:t>	</a:t>
            </a:r>
            <a:r>
              <a:rPr sz="2800" spc="145" dirty="0">
                <a:latin typeface="Arial MT"/>
                <a:cs typeface="Arial MT"/>
              </a:rPr>
              <a:t>approach</a:t>
            </a:r>
            <a:r>
              <a:rPr sz="2800" dirty="0">
                <a:latin typeface="Arial MT"/>
                <a:cs typeface="Arial MT"/>
              </a:rPr>
              <a:t>	</a:t>
            </a:r>
            <a:r>
              <a:rPr sz="2800" spc="114" dirty="0">
                <a:latin typeface="Arial MT"/>
                <a:cs typeface="Arial MT"/>
              </a:rPr>
              <a:t>life</a:t>
            </a:r>
            <a:r>
              <a:rPr sz="2800" dirty="0">
                <a:latin typeface="Arial MT"/>
                <a:cs typeface="Arial MT"/>
              </a:rPr>
              <a:t>		</a:t>
            </a:r>
            <a:r>
              <a:rPr sz="2800" spc="85" dirty="0">
                <a:latin typeface="Arial MT"/>
                <a:cs typeface="Arial MT"/>
              </a:rPr>
              <a:t>and</a:t>
            </a:r>
            <a:r>
              <a:rPr sz="2800" dirty="0">
                <a:latin typeface="Arial MT"/>
                <a:cs typeface="Arial MT"/>
              </a:rPr>
              <a:t>		</a:t>
            </a:r>
            <a:r>
              <a:rPr sz="2800" spc="110" dirty="0">
                <a:latin typeface="Arial MT"/>
                <a:cs typeface="Arial MT"/>
              </a:rPr>
              <a:t>work</a:t>
            </a:r>
            <a:r>
              <a:rPr sz="2800" dirty="0">
                <a:latin typeface="Arial MT"/>
                <a:cs typeface="Arial MT"/>
              </a:rPr>
              <a:t>	</a:t>
            </a:r>
            <a:r>
              <a:rPr sz="2800" spc="85" dirty="0">
                <a:latin typeface="Arial MT"/>
                <a:cs typeface="Arial MT"/>
              </a:rPr>
              <a:t>and </a:t>
            </a:r>
            <a:r>
              <a:rPr sz="2800" spc="155" dirty="0">
                <a:latin typeface="Arial MT"/>
                <a:cs typeface="Arial MT"/>
              </a:rPr>
              <a:t>communicate</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interact</a:t>
            </a:r>
            <a:r>
              <a:rPr sz="2800" dirty="0">
                <a:latin typeface="Arial MT"/>
                <a:cs typeface="Arial MT"/>
              </a:rPr>
              <a:t>		</a:t>
            </a:r>
            <a:r>
              <a:rPr sz="2800" spc="114" dirty="0">
                <a:latin typeface="Arial MT"/>
                <a:cs typeface="Arial MT"/>
              </a:rPr>
              <a:t>with</a:t>
            </a:r>
            <a:r>
              <a:rPr sz="2800" dirty="0">
                <a:latin typeface="Arial MT"/>
                <a:cs typeface="Arial MT"/>
              </a:rPr>
              <a:t>	</a:t>
            </a:r>
            <a:r>
              <a:rPr sz="2800" spc="145" dirty="0">
                <a:latin typeface="Arial MT"/>
                <a:cs typeface="Arial MT"/>
              </a:rPr>
              <a:t>others.</a:t>
            </a:r>
            <a:r>
              <a:rPr sz="2800" dirty="0">
                <a:latin typeface="Arial MT"/>
                <a:cs typeface="Arial MT"/>
              </a:rPr>
              <a:t>	</a:t>
            </a:r>
            <a:r>
              <a:rPr sz="2800" spc="70" dirty="0">
                <a:latin typeface="Arial MT"/>
                <a:cs typeface="Arial MT"/>
              </a:rPr>
              <a:t>It</a:t>
            </a:r>
            <a:endParaRPr sz="2800">
              <a:latin typeface="Arial MT"/>
              <a:cs typeface="Arial MT"/>
            </a:endParaRPr>
          </a:p>
          <a:p>
            <a:pPr marL="12700" marR="654050" algn="just">
              <a:lnSpc>
                <a:spcPct val="127200"/>
              </a:lnSpc>
            </a:pPr>
            <a:r>
              <a:rPr sz="2800" spc="90" dirty="0">
                <a:latin typeface="Arial MT"/>
                <a:cs typeface="Arial MT"/>
              </a:rPr>
              <a:t>is</a:t>
            </a:r>
            <a:r>
              <a:rPr sz="2800" spc="395" dirty="0">
                <a:latin typeface="Arial MT"/>
                <a:cs typeface="Arial MT"/>
              </a:rPr>
              <a:t> </a:t>
            </a:r>
            <a:r>
              <a:rPr sz="2800" spc="155" dirty="0">
                <a:latin typeface="Arial MT"/>
                <a:cs typeface="Arial MT"/>
              </a:rPr>
              <a:t>crucial</a:t>
            </a:r>
            <a:r>
              <a:rPr sz="2800" spc="400" dirty="0">
                <a:latin typeface="Arial MT"/>
                <a:cs typeface="Arial MT"/>
              </a:rPr>
              <a:t> </a:t>
            </a:r>
            <a:r>
              <a:rPr sz="2800" spc="85" dirty="0">
                <a:latin typeface="Arial MT"/>
                <a:cs typeface="Arial MT"/>
              </a:rPr>
              <a:t>to</a:t>
            </a:r>
            <a:r>
              <a:rPr sz="2800" spc="400" dirty="0">
                <a:latin typeface="Arial MT"/>
                <a:cs typeface="Arial MT"/>
              </a:rPr>
              <a:t> </a:t>
            </a:r>
            <a:r>
              <a:rPr sz="2800" spc="135" dirty="0">
                <a:latin typeface="Arial MT"/>
                <a:cs typeface="Arial MT"/>
              </a:rPr>
              <a:t>take</a:t>
            </a:r>
            <a:r>
              <a:rPr sz="2800" spc="395" dirty="0">
                <a:latin typeface="Arial MT"/>
                <a:cs typeface="Arial MT"/>
              </a:rPr>
              <a:t> </a:t>
            </a:r>
            <a:r>
              <a:rPr sz="2800" spc="114" dirty="0">
                <a:latin typeface="Arial MT"/>
                <a:cs typeface="Arial MT"/>
              </a:rPr>
              <a:t>the</a:t>
            </a:r>
            <a:r>
              <a:rPr sz="2800" spc="400" dirty="0">
                <a:latin typeface="Arial MT"/>
                <a:cs typeface="Arial MT"/>
              </a:rPr>
              <a:t> </a:t>
            </a:r>
            <a:r>
              <a:rPr sz="2800" spc="130" dirty="0">
                <a:latin typeface="Arial MT"/>
                <a:cs typeface="Arial MT"/>
              </a:rPr>
              <a:t>time</a:t>
            </a:r>
            <a:r>
              <a:rPr sz="2800" spc="400" dirty="0">
                <a:latin typeface="Arial MT"/>
                <a:cs typeface="Arial MT"/>
              </a:rPr>
              <a:t> </a:t>
            </a:r>
            <a:r>
              <a:rPr sz="2800" spc="85" dirty="0">
                <a:latin typeface="Arial MT"/>
                <a:cs typeface="Arial MT"/>
              </a:rPr>
              <a:t>to</a:t>
            </a:r>
            <a:r>
              <a:rPr sz="2800" spc="400" dirty="0">
                <a:latin typeface="Arial MT"/>
                <a:cs typeface="Arial MT"/>
              </a:rPr>
              <a:t> </a:t>
            </a:r>
            <a:r>
              <a:rPr sz="2800" spc="160" dirty="0">
                <a:latin typeface="Arial MT"/>
                <a:cs typeface="Arial MT"/>
              </a:rPr>
              <a:t>reflect</a:t>
            </a:r>
            <a:r>
              <a:rPr sz="2800" spc="395" dirty="0">
                <a:latin typeface="Arial MT"/>
                <a:cs typeface="Arial MT"/>
              </a:rPr>
              <a:t> </a:t>
            </a:r>
            <a:r>
              <a:rPr sz="2800" spc="55" dirty="0">
                <a:latin typeface="Arial MT"/>
                <a:cs typeface="Arial MT"/>
              </a:rPr>
              <a:t>on </a:t>
            </a:r>
            <a:r>
              <a:rPr sz="2800" spc="145" dirty="0">
                <a:latin typeface="Arial MT"/>
                <a:cs typeface="Arial MT"/>
              </a:rPr>
              <a:t>one's</a:t>
            </a:r>
            <a:r>
              <a:rPr sz="2800" spc="390" dirty="0">
                <a:latin typeface="Arial MT"/>
                <a:cs typeface="Arial MT"/>
              </a:rPr>
              <a:t> </a:t>
            </a:r>
            <a:r>
              <a:rPr sz="2800" spc="170" dirty="0">
                <a:latin typeface="Arial MT"/>
                <a:cs typeface="Arial MT"/>
              </a:rPr>
              <a:t>perspectives</a:t>
            </a:r>
            <a:r>
              <a:rPr sz="2800" spc="395" dirty="0">
                <a:latin typeface="Arial MT"/>
                <a:cs typeface="Arial MT"/>
              </a:rPr>
              <a:t> </a:t>
            </a:r>
            <a:r>
              <a:rPr sz="2800" spc="110" dirty="0">
                <a:latin typeface="Arial MT"/>
                <a:cs typeface="Arial MT"/>
              </a:rPr>
              <a:t>and</a:t>
            </a:r>
            <a:r>
              <a:rPr sz="2800" spc="390" dirty="0">
                <a:latin typeface="Arial MT"/>
                <a:cs typeface="Arial MT"/>
              </a:rPr>
              <a:t> </a:t>
            </a:r>
            <a:r>
              <a:rPr sz="2800" spc="110" dirty="0">
                <a:latin typeface="Arial MT"/>
                <a:cs typeface="Arial MT"/>
              </a:rPr>
              <a:t>how</a:t>
            </a:r>
            <a:r>
              <a:rPr sz="2800" spc="395" dirty="0">
                <a:latin typeface="Arial MT"/>
                <a:cs typeface="Arial MT"/>
              </a:rPr>
              <a:t> </a:t>
            </a:r>
            <a:r>
              <a:rPr sz="2800" spc="140" dirty="0">
                <a:latin typeface="Arial MT"/>
                <a:cs typeface="Arial MT"/>
              </a:rPr>
              <a:t>this</a:t>
            </a:r>
            <a:r>
              <a:rPr sz="2800" spc="390" dirty="0">
                <a:latin typeface="Arial MT"/>
                <a:cs typeface="Arial MT"/>
              </a:rPr>
              <a:t> </a:t>
            </a:r>
            <a:r>
              <a:rPr sz="2800" spc="135" dirty="0">
                <a:latin typeface="Arial MT"/>
                <a:cs typeface="Arial MT"/>
              </a:rPr>
              <a:t>could </a:t>
            </a:r>
            <a:r>
              <a:rPr sz="2800" spc="165" dirty="0">
                <a:latin typeface="Arial MT"/>
                <a:cs typeface="Arial MT"/>
              </a:rPr>
              <a:t>potentially</a:t>
            </a:r>
            <a:r>
              <a:rPr sz="2800" spc="395" dirty="0">
                <a:latin typeface="Arial MT"/>
                <a:cs typeface="Arial MT"/>
              </a:rPr>
              <a:t> </a:t>
            </a:r>
            <a:r>
              <a:rPr sz="2800" spc="155" dirty="0">
                <a:latin typeface="Arial MT"/>
                <a:cs typeface="Arial MT"/>
              </a:rPr>
              <a:t>affect</a:t>
            </a:r>
            <a:r>
              <a:rPr sz="2800" spc="405" dirty="0">
                <a:latin typeface="Arial MT"/>
                <a:cs typeface="Arial MT"/>
              </a:rPr>
              <a:t> </a:t>
            </a:r>
            <a:r>
              <a:rPr sz="2800" spc="145" dirty="0">
                <a:latin typeface="Arial MT"/>
                <a:cs typeface="Arial MT"/>
              </a:rPr>
              <a:t>their</a:t>
            </a:r>
            <a:r>
              <a:rPr sz="2800" spc="405" dirty="0">
                <a:latin typeface="Arial MT"/>
                <a:cs typeface="Arial MT"/>
              </a:rPr>
              <a:t> </a:t>
            </a:r>
            <a:r>
              <a:rPr sz="2800" spc="125" dirty="0">
                <a:latin typeface="Arial MT"/>
                <a:cs typeface="Arial MT"/>
              </a:rPr>
              <a:t>work.</a:t>
            </a:r>
            <a:endParaRPr sz="2800">
              <a:latin typeface="Arial MT"/>
              <a:cs typeface="Arial MT"/>
            </a:endParaRPr>
          </a:p>
        </p:txBody>
      </p:sp>
      <p:sp>
        <p:nvSpPr>
          <p:cNvPr id="8" name="object 8"/>
          <p:cNvSpPr txBox="1">
            <a:spLocks noGrp="1"/>
          </p:cNvSpPr>
          <p:nvPr>
            <p:ph type="title"/>
          </p:nvPr>
        </p:nvSpPr>
        <p:spPr>
          <a:xfrm>
            <a:off x="626054" y="-77696"/>
            <a:ext cx="6132195" cy="1829435"/>
          </a:xfrm>
          <a:prstGeom prst="rect">
            <a:avLst/>
          </a:prstGeom>
        </p:spPr>
        <p:txBody>
          <a:bodyPr vert="horz" wrap="square" lIns="0" tIns="12700" rIns="0" bIns="0" rtlCol="0">
            <a:spAutoFit/>
          </a:bodyPr>
          <a:lstStyle/>
          <a:p>
            <a:pPr marL="12700">
              <a:lnSpc>
                <a:spcPts val="7100"/>
              </a:lnSpc>
              <a:spcBef>
                <a:spcPts val="100"/>
              </a:spcBef>
            </a:pPr>
            <a:r>
              <a:rPr spc="-65" dirty="0"/>
              <a:t>Identify</a:t>
            </a:r>
            <a:r>
              <a:rPr spc="-345" dirty="0"/>
              <a:t> </a:t>
            </a:r>
            <a:r>
              <a:rPr spc="-285" dirty="0"/>
              <a:t>and</a:t>
            </a:r>
          </a:p>
          <a:p>
            <a:pPr marL="12700">
              <a:lnSpc>
                <a:spcPts val="7100"/>
              </a:lnSpc>
            </a:pPr>
            <a:r>
              <a:rPr dirty="0"/>
              <a:t>Reflect</a:t>
            </a:r>
            <a:r>
              <a:rPr spc="375" dirty="0"/>
              <a:t> </a:t>
            </a:r>
            <a:r>
              <a:rPr spc="-285" dirty="0"/>
              <a:t>on</a:t>
            </a:r>
            <a:r>
              <a:rPr spc="380" dirty="0"/>
              <a:t> </a:t>
            </a:r>
            <a:r>
              <a:rPr spc="-520" dirty="0"/>
              <a:t>Own</a:t>
            </a:r>
          </a:p>
        </p:txBody>
      </p:sp>
      <p:sp>
        <p:nvSpPr>
          <p:cNvPr id="9" name="object 9"/>
          <p:cNvSpPr txBox="1"/>
          <p:nvPr/>
        </p:nvSpPr>
        <p:spPr>
          <a:xfrm>
            <a:off x="626054" y="1579653"/>
            <a:ext cx="7716520" cy="2658110"/>
          </a:xfrm>
          <a:prstGeom prst="rect">
            <a:avLst/>
          </a:prstGeom>
        </p:spPr>
        <p:txBody>
          <a:bodyPr vert="horz" wrap="square" lIns="0" tIns="162560" rIns="0" bIns="0" rtlCol="0">
            <a:spAutoFit/>
          </a:bodyPr>
          <a:lstStyle/>
          <a:p>
            <a:pPr marL="12700" marR="5080">
              <a:lnSpc>
                <a:spcPts val="6520"/>
              </a:lnSpc>
              <a:spcBef>
                <a:spcPts val="1280"/>
              </a:spcBef>
            </a:pPr>
            <a:r>
              <a:rPr sz="6400" b="1" spc="50" dirty="0">
                <a:latin typeface="Tahoma"/>
                <a:cs typeface="Tahoma"/>
              </a:rPr>
              <a:t>Social</a:t>
            </a:r>
            <a:r>
              <a:rPr sz="6400" b="1" spc="375" dirty="0">
                <a:latin typeface="Tahoma"/>
                <a:cs typeface="Tahoma"/>
              </a:rPr>
              <a:t> </a:t>
            </a:r>
            <a:r>
              <a:rPr sz="6400" b="1" spc="-260" dirty="0">
                <a:latin typeface="Tahoma"/>
                <a:cs typeface="Tahoma"/>
              </a:rPr>
              <a:t>and</a:t>
            </a:r>
            <a:r>
              <a:rPr sz="6400" b="1" spc="375" dirty="0">
                <a:latin typeface="Tahoma"/>
                <a:cs typeface="Tahoma"/>
              </a:rPr>
              <a:t> </a:t>
            </a:r>
            <a:r>
              <a:rPr sz="6400" b="1" spc="-30" dirty="0">
                <a:latin typeface="Tahoma"/>
                <a:cs typeface="Tahoma"/>
              </a:rPr>
              <a:t>Cultural </a:t>
            </a:r>
            <a:r>
              <a:rPr sz="6400" b="1" spc="50" dirty="0">
                <a:latin typeface="Tahoma"/>
                <a:cs typeface="Tahoma"/>
              </a:rPr>
              <a:t>Perspectives</a:t>
            </a:r>
            <a:r>
              <a:rPr sz="6400" b="1" spc="409" dirty="0">
                <a:latin typeface="Tahoma"/>
                <a:cs typeface="Tahoma"/>
              </a:rPr>
              <a:t> </a:t>
            </a:r>
            <a:r>
              <a:rPr sz="6400" b="1" spc="-285" dirty="0">
                <a:latin typeface="Tahoma"/>
                <a:cs typeface="Tahoma"/>
              </a:rPr>
              <a:t>and </a:t>
            </a:r>
            <a:r>
              <a:rPr sz="6400" b="1" spc="45" dirty="0">
                <a:latin typeface="Tahoma"/>
                <a:cs typeface="Tahoma"/>
              </a:rPr>
              <a:t>Biases</a:t>
            </a:r>
            <a:endParaRPr sz="6400">
              <a:latin typeface="Tahoma"/>
              <a:cs typeface="Tahoma"/>
            </a:endParaRPr>
          </a:p>
        </p:txBody>
      </p:sp>
      <p:sp>
        <p:nvSpPr>
          <p:cNvPr id="10" name="Action Button: Return 9">
            <a:hlinkClick r:id="" action="ppaction://hlinkshowjump?jump=firstslide" highlightClick="1"/>
            <a:extLst>
              <a:ext uri="{FF2B5EF4-FFF2-40B4-BE49-F238E27FC236}">
                <a16:creationId xmlns:a16="http://schemas.microsoft.com/office/drawing/2014/main" id="{352C488F-1636-CD47-BC31-D45EA8735850}"/>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1"/>
            <a:ext cx="9353549" cy="10286998"/>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
        <p:nvSpPr>
          <p:cNvPr id="5" name="object 5"/>
          <p:cNvSpPr/>
          <p:nvPr/>
        </p:nvSpPr>
        <p:spPr>
          <a:xfrm>
            <a:off x="10687859" y="271945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1011709" y="5496822"/>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1011709" y="6039747"/>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1011709" y="6582672"/>
            <a:ext cx="104775" cy="104775"/>
          </a:xfrm>
          <a:prstGeom prst="rect">
            <a:avLst/>
          </a:prstGeom>
        </p:spPr>
      </p:pic>
      <p:sp>
        <p:nvSpPr>
          <p:cNvPr id="9" name="object 9"/>
          <p:cNvSpPr txBox="1"/>
          <p:nvPr/>
        </p:nvSpPr>
        <p:spPr>
          <a:xfrm>
            <a:off x="10675160" y="2993010"/>
            <a:ext cx="7428230" cy="3825875"/>
          </a:xfrm>
          <a:prstGeom prst="rect">
            <a:avLst/>
          </a:prstGeom>
        </p:spPr>
        <p:txBody>
          <a:bodyPr vert="horz" wrap="square" lIns="0" tIns="12700" rIns="0" bIns="0" rtlCol="0">
            <a:spAutoFit/>
          </a:bodyPr>
          <a:lstStyle/>
          <a:p>
            <a:pPr marL="12700" marR="200660">
              <a:lnSpc>
                <a:spcPct val="127200"/>
              </a:lnSpc>
              <a:spcBef>
                <a:spcPts val="100"/>
              </a:spcBef>
              <a:tabLst>
                <a:tab pos="882650" algn="l"/>
                <a:tab pos="1194435" algn="l"/>
                <a:tab pos="1352550" algn="l"/>
                <a:tab pos="2045335" algn="l"/>
                <a:tab pos="3039110" algn="l"/>
                <a:tab pos="3613150" algn="l"/>
                <a:tab pos="4043045" algn="l"/>
                <a:tab pos="4675505" algn="l"/>
                <a:tab pos="5467350" algn="l"/>
              </a:tabLst>
            </a:pPr>
            <a:r>
              <a:rPr sz="2800" spc="90" dirty="0">
                <a:latin typeface="Arial MT"/>
                <a:cs typeface="Arial MT"/>
              </a:rPr>
              <a:t>One</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14" dirty="0">
                <a:latin typeface="Arial MT"/>
                <a:cs typeface="Arial MT"/>
              </a:rPr>
              <a:t>most</a:t>
            </a:r>
            <a:r>
              <a:rPr sz="2800" dirty="0">
                <a:latin typeface="Arial MT"/>
                <a:cs typeface="Arial MT"/>
              </a:rPr>
              <a:t>	</a:t>
            </a:r>
            <a:r>
              <a:rPr sz="2800" spc="135" dirty="0">
                <a:latin typeface="Arial MT"/>
                <a:cs typeface="Arial MT"/>
              </a:rPr>
              <a:t>common</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influential </a:t>
            </a:r>
            <a:r>
              <a:rPr sz="2800" spc="145" dirty="0">
                <a:latin typeface="Arial MT"/>
                <a:cs typeface="Arial MT"/>
              </a:rPr>
              <a:t>social</a:t>
            </a:r>
            <a:r>
              <a:rPr sz="2800" dirty="0">
                <a:latin typeface="Arial MT"/>
                <a:cs typeface="Arial MT"/>
              </a:rPr>
              <a:t>	</a:t>
            </a:r>
            <a:r>
              <a:rPr sz="2800" spc="160" dirty="0">
                <a:latin typeface="Arial MT"/>
                <a:cs typeface="Arial MT"/>
              </a:rPr>
              <a:t>perspectives</a:t>
            </a:r>
            <a:r>
              <a:rPr sz="2800" dirty="0">
                <a:latin typeface="Arial MT"/>
                <a:cs typeface="Arial MT"/>
              </a:rPr>
              <a:t>	</a:t>
            </a:r>
            <a:r>
              <a:rPr sz="2800" spc="65" dirty="0">
                <a:latin typeface="Arial MT"/>
                <a:cs typeface="Arial MT"/>
              </a:rPr>
              <a:t>is</a:t>
            </a:r>
            <a:r>
              <a:rPr sz="2800" dirty="0">
                <a:latin typeface="Arial MT"/>
                <a:cs typeface="Arial MT"/>
              </a:rPr>
              <a:t>	</a:t>
            </a:r>
            <a:r>
              <a:rPr sz="2800" spc="185" dirty="0">
                <a:latin typeface="Arial MT"/>
                <a:cs typeface="Arial MT"/>
              </a:rPr>
              <a:t>socio-</a:t>
            </a:r>
            <a:r>
              <a:rPr sz="2800" spc="145" dirty="0">
                <a:latin typeface="Arial MT"/>
                <a:cs typeface="Arial MT"/>
              </a:rPr>
              <a:t>economic</a:t>
            </a:r>
            <a:endParaRPr sz="2800">
              <a:latin typeface="Arial MT"/>
              <a:cs typeface="Arial MT"/>
            </a:endParaRPr>
          </a:p>
          <a:p>
            <a:pPr marL="12700" marR="5080">
              <a:lnSpc>
                <a:spcPct val="127200"/>
              </a:lnSpc>
              <a:tabLst>
                <a:tab pos="442595" algn="l"/>
                <a:tab pos="1357630" algn="l"/>
                <a:tab pos="1659889" algn="l"/>
                <a:tab pos="1743075" algn="l"/>
                <a:tab pos="2228850" algn="l"/>
                <a:tab pos="3399154" algn="l"/>
                <a:tab pos="6341745" algn="l"/>
              </a:tabLst>
            </a:pPr>
            <a:r>
              <a:rPr sz="2800" spc="150" dirty="0">
                <a:latin typeface="Arial MT"/>
                <a:cs typeface="Arial MT"/>
              </a:rPr>
              <a:t>status.</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person's</a:t>
            </a:r>
            <a:r>
              <a:rPr sz="2800" dirty="0">
                <a:latin typeface="Arial MT"/>
                <a:cs typeface="Arial MT"/>
              </a:rPr>
              <a:t>	</a:t>
            </a:r>
            <a:r>
              <a:rPr sz="2800" spc="185" dirty="0">
                <a:latin typeface="Arial MT"/>
                <a:cs typeface="Arial MT"/>
              </a:rPr>
              <a:t>socio-</a:t>
            </a:r>
            <a:r>
              <a:rPr sz="2800" spc="145" dirty="0">
                <a:latin typeface="Arial MT"/>
                <a:cs typeface="Arial MT"/>
              </a:rPr>
              <a:t>economic</a:t>
            </a:r>
            <a:r>
              <a:rPr sz="2800" dirty="0">
                <a:latin typeface="Arial MT"/>
                <a:cs typeface="Arial MT"/>
              </a:rPr>
              <a:t>	</a:t>
            </a:r>
            <a:r>
              <a:rPr sz="2800" spc="145" dirty="0">
                <a:latin typeface="Arial MT"/>
                <a:cs typeface="Arial MT"/>
              </a:rPr>
              <a:t>status </a:t>
            </a:r>
            <a:r>
              <a:rPr sz="2800" spc="65" dirty="0">
                <a:latin typeface="Arial MT"/>
                <a:cs typeface="Arial MT"/>
              </a:rPr>
              <a:t>is</a:t>
            </a:r>
            <a:r>
              <a:rPr sz="2800" dirty="0">
                <a:latin typeface="Arial MT"/>
                <a:cs typeface="Arial MT"/>
              </a:rPr>
              <a:t>	</a:t>
            </a:r>
            <a:r>
              <a:rPr sz="2800" spc="130" dirty="0">
                <a:latin typeface="Arial MT"/>
                <a:cs typeface="Arial MT"/>
              </a:rPr>
              <a:t>based</a:t>
            </a:r>
            <a:r>
              <a:rPr sz="2800" dirty="0">
                <a:latin typeface="Arial MT"/>
                <a:cs typeface="Arial MT"/>
              </a:rPr>
              <a:t>	</a:t>
            </a:r>
            <a:r>
              <a:rPr sz="2800" spc="55" dirty="0">
                <a:latin typeface="Arial MT"/>
                <a:cs typeface="Arial MT"/>
              </a:rPr>
              <a:t>on</a:t>
            </a:r>
            <a:r>
              <a:rPr sz="2800" dirty="0">
                <a:latin typeface="Arial MT"/>
                <a:cs typeface="Arial MT"/>
              </a:rPr>
              <a:t>	</a:t>
            </a:r>
            <a:r>
              <a:rPr sz="2800" spc="140" dirty="0">
                <a:latin typeface="Arial MT"/>
                <a:cs typeface="Arial MT"/>
              </a:rPr>
              <a:t>their:</a:t>
            </a:r>
            <a:endParaRPr sz="2800">
              <a:latin typeface="Arial MT"/>
              <a:cs typeface="Arial MT"/>
            </a:endParaRPr>
          </a:p>
          <a:p>
            <a:pPr marL="616585" marR="4858385">
              <a:lnSpc>
                <a:spcPct val="127200"/>
              </a:lnSpc>
            </a:pPr>
            <a:r>
              <a:rPr sz="2800" spc="150" dirty="0">
                <a:latin typeface="Arial MT"/>
                <a:cs typeface="Arial MT"/>
              </a:rPr>
              <a:t>education </a:t>
            </a:r>
            <a:r>
              <a:rPr sz="2800" spc="155" dirty="0">
                <a:latin typeface="Arial MT"/>
                <a:cs typeface="Arial MT"/>
              </a:rPr>
              <a:t>occupation </a:t>
            </a:r>
            <a:r>
              <a:rPr sz="2800" spc="135" dirty="0">
                <a:latin typeface="Arial MT"/>
                <a:cs typeface="Arial MT"/>
              </a:rPr>
              <a:t>income</a:t>
            </a:r>
            <a:endParaRPr sz="2800">
              <a:latin typeface="Arial MT"/>
              <a:cs typeface="Arial MT"/>
            </a:endParaRPr>
          </a:p>
        </p:txBody>
      </p:sp>
      <p:sp>
        <p:nvSpPr>
          <p:cNvPr id="10" name="object 10"/>
          <p:cNvSpPr txBox="1">
            <a:spLocks noGrp="1"/>
          </p:cNvSpPr>
          <p:nvPr>
            <p:ph type="title"/>
          </p:nvPr>
        </p:nvSpPr>
        <p:spPr>
          <a:xfrm>
            <a:off x="10675160" y="634555"/>
            <a:ext cx="4836795" cy="1829435"/>
          </a:xfrm>
          <a:prstGeom prst="rect">
            <a:avLst/>
          </a:prstGeom>
        </p:spPr>
        <p:txBody>
          <a:bodyPr vert="horz" wrap="square" lIns="0" tIns="12700" rIns="0" bIns="0" rtlCol="0">
            <a:spAutoFit/>
          </a:bodyPr>
          <a:lstStyle/>
          <a:p>
            <a:pPr marL="12700">
              <a:lnSpc>
                <a:spcPts val="7100"/>
              </a:lnSpc>
              <a:spcBef>
                <a:spcPts val="100"/>
              </a:spcBef>
            </a:pPr>
            <a:r>
              <a:rPr spc="40" dirty="0"/>
              <a:t>Social</a:t>
            </a:r>
          </a:p>
          <a:p>
            <a:pPr marL="12700">
              <a:lnSpc>
                <a:spcPts val="7100"/>
              </a:lnSpc>
            </a:pPr>
            <a:r>
              <a:rPr spc="-10" dirty="0"/>
              <a:t>Perspective</a:t>
            </a:r>
          </a:p>
        </p:txBody>
      </p:sp>
      <p:sp>
        <p:nvSpPr>
          <p:cNvPr id="11" name="Action Button: Return 10">
            <a:hlinkClick r:id="" action="ppaction://hlinkshowjump?jump=firstslide" highlightClick="1"/>
            <a:extLst>
              <a:ext uri="{FF2B5EF4-FFF2-40B4-BE49-F238E27FC236}">
                <a16:creationId xmlns:a16="http://schemas.microsoft.com/office/drawing/2014/main" id="{DE8CB54B-ACF0-5070-1ABC-221A3D39C181}"/>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9144000" y="0"/>
            <a:ext cx="9144000" cy="10134600"/>
            <a:chOff x="9144000" y="0"/>
            <a:chExt cx="9144000" cy="101346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0"/>
              <a:ext cx="9143999" cy="9960747"/>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638754" y="1807458"/>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962604" y="3536837"/>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962604" y="4079762"/>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962604" y="4622687"/>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962604" y="516561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962604" y="5708537"/>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962604" y="6251462"/>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962604" y="6794388"/>
            <a:ext cx="104775" cy="104775"/>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962604" y="7880238"/>
            <a:ext cx="104775" cy="104775"/>
          </a:xfrm>
          <a:prstGeom prst="rect">
            <a:avLst/>
          </a:prstGeom>
        </p:spPr>
      </p:pic>
      <p:sp>
        <p:nvSpPr>
          <p:cNvPr id="15" name="object 15"/>
          <p:cNvSpPr txBox="1"/>
          <p:nvPr/>
        </p:nvSpPr>
        <p:spPr>
          <a:xfrm>
            <a:off x="626054" y="2118877"/>
            <a:ext cx="7318375" cy="5997575"/>
          </a:xfrm>
          <a:prstGeom prst="rect">
            <a:avLst/>
          </a:prstGeom>
        </p:spPr>
        <p:txBody>
          <a:bodyPr vert="horz" wrap="square" lIns="0" tIns="12700" rIns="0" bIns="0" rtlCol="0">
            <a:spAutoFit/>
          </a:bodyPr>
          <a:lstStyle/>
          <a:p>
            <a:pPr marL="12700" marR="948055">
              <a:lnSpc>
                <a:spcPct val="127200"/>
              </a:lnSpc>
              <a:spcBef>
                <a:spcPts val="100"/>
              </a:spcBef>
              <a:tabLst>
                <a:tab pos="398145" algn="l"/>
                <a:tab pos="1783714" algn="l"/>
                <a:tab pos="2053589" algn="l"/>
                <a:tab pos="3522979" algn="l"/>
                <a:tab pos="5738495" algn="l"/>
              </a:tabLst>
            </a:pPr>
            <a:r>
              <a:rPr sz="2800" spc="-50" dirty="0">
                <a:latin typeface="Arial MT"/>
                <a:cs typeface="Arial MT"/>
              </a:rPr>
              <a:t>A</a:t>
            </a:r>
            <a:r>
              <a:rPr sz="2800" dirty="0">
                <a:latin typeface="Arial MT"/>
                <a:cs typeface="Arial MT"/>
              </a:rPr>
              <a:t>	</a:t>
            </a:r>
            <a:r>
              <a:rPr sz="2800" spc="150" dirty="0">
                <a:latin typeface="Arial MT"/>
                <a:cs typeface="Arial MT"/>
              </a:rPr>
              <a:t>person's</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55" dirty="0">
                <a:latin typeface="Arial MT"/>
                <a:cs typeface="Arial MT"/>
              </a:rPr>
              <a:t>perspective</a:t>
            </a:r>
            <a:r>
              <a:rPr sz="2800" dirty="0">
                <a:latin typeface="Arial MT"/>
                <a:cs typeface="Arial MT"/>
              </a:rPr>
              <a:t>	</a:t>
            </a:r>
            <a:r>
              <a:rPr sz="2800" spc="90" dirty="0">
                <a:latin typeface="Arial MT"/>
                <a:cs typeface="Arial MT"/>
              </a:rPr>
              <a:t>can </a:t>
            </a:r>
            <a:r>
              <a:rPr sz="2800" spc="150" dirty="0">
                <a:latin typeface="Arial MT"/>
                <a:cs typeface="Arial MT"/>
              </a:rPr>
              <a:t>influence</a:t>
            </a:r>
            <a:r>
              <a:rPr sz="2800" dirty="0">
                <a:latin typeface="Arial MT"/>
                <a:cs typeface="Arial MT"/>
              </a:rPr>
              <a:t>	</a:t>
            </a:r>
            <a:r>
              <a:rPr sz="2800" spc="140" dirty="0">
                <a:latin typeface="Arial MT"/>
                <a:cs typeface="Arial MT"/>
              </a:rPr>
              <a:t>their:</a:t>
            </a:r>
            <a:endParaRPr sz="2800">
              <a:latin typeface="Arial MT"/>
              <a:cs typeface="Arial MT"/>
            </a:endParaRPr>
          </a:p>
          <a:p>
            <a:pPr marL="616585">
              <a:lnSpc>
                <a:spcPct val="100000"/>
              </a:lnSpc>
              <a:spcBef>
                <a:spcPts val="915"/>
              </a:spcBef>
              <a:tabLst>
                <a:tab pos="2347595" algn="l"/>
                <a:tab pos="2817495" algn="l"/>
              </a:tabLst>
            </a:pPr>
            <a:r>
              <a:rPr sz="2800" spc="155" dirty="0">
                <a:latin typeface="Arial MT"/>
                <a:cs typeface="Arial MT"/>
              </a:rPr>
              <a:t>Attitudes</a:t>
            </a:r>
            <a:r>
              <a:rPr sz="2800" dirty="0">
                <a:latin typeface="Arial MT"/>
                <a:cs typeface="Arial MT"/>
              </a:rPr>
              <a:t>	</a:t>
            </a:r>
            <a:r>
              <a:rPr sz="2800" spc="60" dirty="0">
                <a:latin typeface="Arial MT"/>
                <a:cs typeface="Arial MT"/>
              </a:rPr>
              <a:t>to</a:t>
            </a:r>
            <a:r>
              <a:rPr sz="2800" dirty="0">
                <a:latin typeface="Arial MT"/>
                <a:cs typeface="Arial MT"/>
              </a:rPr>
              <a:t>	</a:t>
            </a:r>
            <a:r>
              <a:rPr sz="2800" spc="110" dirty="0">
                <a:latin typeface="Arial MT"/>
                <a:cs typeface="Arial MT"/>
              </a:rPr>
              <a:t>work</a:t>
            </a:r>
            <a:endParaRPr sz="2800">
              <a:latin typeface="Arial MT"/>
              <a:cs typeface="Arial MT"/>
            </a:endParaRPr>
          </a:p>
          <a:p>
            <a:pPr marL="616585" marR="1854835">
              <a:lnSpc>
                <a:spcPct val="127200"/>
              </a:lnSpc>
              <a:tabLst>
                <a:tab pos="2427605" algn="l"/>
                <a:tab pos="3218815" algn="l"/>
                <a:tab pos="4277360" algn="l"/>
              </a:tabLst>
            </a:pPr>
            <a:r>
              <a:rPr sz="2800" spc="150" dirty="0">
                <a:latin typeface="Arial MT"/>
                <a:cs typeface="Arial MT"/>
              </a:rPr>
              <a:t>Religious</a:t>
            </a:r>
            <a:r>
              <a:rPr sz="2800" dirty="0">
                <a:latin typeface="Arial MT"/>
                <a:cs typeface="Arial MT"/>
              </a:rPr>
              <a:t>	</a:t>
            </a:r>
            <a:r>
              <a:rPr sz="2800" spc="85" dirty="0">
                <a:latin typeface="Arial MT"/>
                <a:cs typeface="Arial MT"/>
              </a:rPr>
              <a:t>and</a:t>
            </a:r>
            <a:r>
              <a:rPr sz="2800" dirty="0">
                <a:latin typeface="Arial MT"/>
                <a:cs typeface="Arial MT"/>
              </a:rPr>
              <a:t>	</a:t>
            </a:r>
            <a:r>
              <a:rPr sz="2800" spc="120" dirty="0">
                <a:latin typeface="Arial MT"/>
                <a:cs typeface="Arial MT"/>
              </a:rPr>
              <a:t>other</a:t>
            </a:r>
            <a:r>
              <a:rPr sz="2800" dirty="0">
                <a:latin typeface="Arial MT"/>
                <a:cs typeface="Arial MT"/>
              </a:rPr>
              <a:t>	</a:t>
            </a:r>
            <a:r>
              <a:rPr sz="2800" spc="145" dirty="0">
                <a:latin typeface="Arial MT"/>
                <a:cs typeface="Arial MT"/>
              </a:rPr>
              <a:t>beliefs Language</a:t>
            </a:r>
            <a:endParaRPr sz="2800">
              <a:latin typeface="Arial MT"/>
              <a:cs typeface="Arial MT"/>
            </a:endParaRPr>
          </a:p>
          <a:p>
            <a:pPr marL="616585">
              <a:lnSpc>
                <a:spcPct val="100000"/>
              </a:lnSpc>
              <a:spcBef>
                <a:spcPts val="915"/>
              </a:spcBef>
            </a:pPr>
            <a:r>
              <a:rPr sz="2800" spc="110" dirty="0">
                <a:latin typeface="Arial MT"/>
                <a:cs typeface="Arial MT"/>
              </a:rPr>
              <a:t>Food</a:t>
            </a:r>
            <a:endParaRPr sz="2800">
              <a:latin typeface="Arial MT"/>
              <a:cs typeface="Arial MT"/>
            </a:endParaRPr>
          </a:p>
          <a:p>
            <a:pPr marL="616585" marR="2746375">
              <a:lnSpc>
                <a:spcPct val="127200"/>
              </a:lnSpc>
              <a:tabLst>
                <a:tab pos="2347595" algn="l"/>
                <a:tab pos="2817495" algn="l"/>
                <a:tab pos="3510279" algn="l"/>
                <a:tab pos="3534410" algn="l"/>
              </a:tabLst>
            </a:pPr>
            <a:r>
              <a:rPr sz="2800" spc="155" dirty="0">
                <a:latin typeface="Arial MT"/>
                <a:cs typeface="Arial MT"/>
              </a:rPr>
              <a:t>Attitudes</a:t>
            </a:r>
            <a:r>
              <a:rPr sz="2800" dirty="0">
                <a:latin typeface="Arial MT"/>
                <a:cs typeface="Arial MT"/>
              </a:rPr>
              <a:t>	</a:t>
            </a:r>
            <a:r>
              <a:rPr sz="2800" spc="60" dirty="0">
                <a:latin typeface="Arial MT"/>
                <a:cs typeface="Arial MT"/>
              </a:rPr>
              <a:t>to</a:t>
            </a:r>
            <a:r>
              <a:rPr sz="2800" dirty="0">
                <a:latin typeface="Arial MT"/>
                <a:cs typeface="Arial MT"/>
              </a:rPr>
              <a:t>	</a:t>
            </a:r>
            <a:r>
              <a:rPr sz="2800" spc="90" dirty="0">
                <a:latin typeface="Arial MT"/>
                <a:cs typeface="Arial MT"/>
              </a:rPr>
              <a:t>the</a:t>
            </a:r>
            <a:r>
              <a:rPr sz="2800" dirty="0">
                <a:latin typeface="Arial MT"/>
                <a:cs typeface="Arial MT"/>
              </a:rPr>
              <a:t>	</a:t>
            </a:r>
            <a:r>
              <a:rPr sz="2800" spc="140" dirty="0">
                <a:latin typeface="Arial MT"/>
                <a:cs typeface="Arial MT"/>
              </a:rPr>
              <a:t>family </a:t>
            </a:r>
            <a:r>
              <a:rPr sz="2800" spc="155" dirty="0">
                <a:latin typeface="Arial MT"/>
                <a:cs typeface="Arial MT"/>
              </a:rPr>
              <a:t>Communication</a:t>
            </a:r>
            <a:r>
              <a:rPr sz="2800" dirty="0">
                <a:latin typeface="Arial MT"/>
                <a:cs typeface="Arial MT"/>
              </a:rPr>
              <a:t>		</a:t>
            </a:r>
            <a:r>
              <a:rPr sz="2800" spc="140" dirty="0">
                <a:latin typeface="Arial MT"/>
                <a:cs typeface="Arial MT"/>
              </a:rPr>
              <a:t>style</a:t>
            </a:r>
            <a:endParaRPr sz="2800">
              <a:latin typeface="Arial MT"/>
              <a:cs typeface="Arial MT"/>
            </a:endParaRPr>
          </a:p>
          <a:p>
            <a:pPr marL="616585" marR="5080">
              <a:lnSpc>
                <a:spcPct val="127200"/>
              </a:lnSpc>
              <a:spcBef>
                <a:spcPts val="5"/>
              </a:spcBef>
              <a:tabLst>
                <a:tab pos="2343150" algn="l"/>
                <a:tab pos="3481070" algn="l"/>
                <a:tab pos="4173854" algn="l"/>
                <a:tab pos="5192395" algn="l"/>
                <a:tab pos="5662295" algn="l"/>
                <a:tab pos="7003415" algn="l"/>
              </a:tabLst>
            </a:pPr>
            <a:r>
              <a:rPr sz="2800" spc="150" dirty="0">
                <a:latin typeface="Arial MT"/>
                <a:cs typeface="Arial MT"/>
              </a:rPr>
              <a:t>Opinions</a:t>
            </a:r>
            <a:r>
              <a:rPr sz="2800" dirty="0">
                <a:latin typeface="Arial MT"/>
                <a:cs typeface="Arial MT"/>
              </a:rPr>
              <a:t>	</a:t>
            </a:r>
            <a:r>
              <a:rPr sz="2800" spc="130" dirty="0">
                <a:latin typeface="Arial MT"/>
                <a:cs typeface="Arial MT"/>
              </a:rPr>
              <a:t>about</a:t>
            </a:r>
            <a:r>
              <a:rPr sz="2800" dirty="0">
                <a:latin typeface="Arial MT"/>
                <a:cs typeface="Arial MT"/>
              </a:rPr>
              <a:t>	</a:t>
            </a:r>
            <a:r>
              <a:rPr sz="2800" spc="90" dirty="0">
                <a:latin typeface="Arial MT"/>
                <a:cs typeface="Arial MT"/>
              </a:rPr>
              <a:t>the</a:t>
            </a:r>
            <a:r>
              <a:rPr sz="2800" dirty="0">
                <a:latin typeface="Arial MT"/>
                <a:cs typeface="Arial MT"/>
              </a:rPr>
              <a:t>	</a:t>
            </a:r>
            <a:r>
              <a:rPr sz="2800" spc="125" dirty="0">
                <a:latin typeface="Arial MT"/>
                <a:cs typeface="Arial MT"/>
              </a:rPr>
              <a:t>roles</a:t>
            </a:r>
            <a:r>
              <a:rPr sz="2800" dirty="0">
                <a:latin typeface="Arial MT"/>
                <a:cs typeface="Arial MT"/>
              </a:rPr>
              <a:t>	</a:t>
            </a:r>
            <a:r>
              <a:rPr sz="2800" spc="60" dirty="0">
                <a:latin typeface="Arial MT"/>
                <a:cs typeface="Arial MT"/>
              </a:rPr>
              <a:t>of</a:t>
            </a:r>
            <a:r>
              <a:rPr sz="2800" dirty="0">
                <a:latin typeface="Arial MT"/>
                <a:cs typeface="Arial MT"/>
              </a:rPr>
              <a:t>	</a:t>
            </a:r>
            <a:r>
              <a:rPr sz="2800" spc="135" dirty="0">
                <a:latin typeface="Arial MT"/>
                <a:cs typeface="Arial MT"/>
              </a:rPr>
              <a:t>people</a:t>
            </a:r>
            <a:r>
              <a:rPr sz="2800" dirty="0">
                <a:latin typeface="Arial MT"/>
                <a:cs typeface="Arial MT"/>
              </a:rPr>
              <a:t>	</a:t>
            </a:r>
            <a:r>
              <a:rPr sz="2800" spc="60" dirty="0">
                <a:latin typeface="Arial MT"/>
                <a:cs typeface="Arial MT"/>
              </a:rPr>
              <a:t>in </a:t>
            </a:r>
            <a:r>
              <a:rPr sz="2800" spc="150" dirty="0">
                <a:latin typeface="Arial MT"/>
                <a:cs typeface="Arial MT"/>
              </a:rPr>
              <a:t>society</a:t>
            </a:r>
            <a:endParaRPr sz="2800">
              <a:latin typeface="Arial MT"/>
              <a:cs typeface="Arial MT"/>
            </a:endParaRPr>
          </a:p>
          <a:p>
            <a:pPr marL="616585">
              <a:lnSpc>
                <a:spcPct val="100000"/>
              </a:lnSpc>
              <a:spcBef>
                <a:spcPts val="915"/>
              </a:spcBef>
              <a:tabLst>
                <a:tab pos="2303145" algn="l"/>
                <a:tab pos="3094990" algn="l"/>
              </a:tabLst>
            </a:pPr>
            <a:r>
              <a:rPr sz="2800" spc="150" dirty="0">
                <a:latin typeface="Arial MT"/>
                <a:cs typeface="Arial MT"/>
              </a:rPr>
              <a:t>Holidays</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celebrations</a:t>
            </a:r>
            <a:endParaRPr sz="2800">
              <a:latin typeface="Arial MT"/>
              <a:cs typeface="Arial MT"/>
            </a:endParaRPr>
          </a:p>
        </p:txBody>
      </p:sp>
      <p:sp>
        <p:nvSpPr>
          <p:cNvPr id="16" name="object 16"/>
          <p:cNvSpPr txBox="1">
            <a:spLocks noGrp="1"/>
          </p:cNvSpPr>
          <p:nvPr>
            <p:ph type="title"/>
          </p:nvPr>
        </p:nvSpPr>
        <p:spPr>
          <a:xfrm>
            <a:off x="626054" y="-77692"/>
            <a:ext cx="4836795" cy="1829435"/>
          </a:xfrm>
          <a:prstGeom prst="rect">
            <a:avLst/>
          </a:prstGeom>
        </p:spPr>
        <p:txBody>
          <a:bodyPr vert="horz" wrap="square" lIns="0" tIns="12700" rIns="0" bIns="0" rtlCol="0">
            <a:spAutoFit/>
          </a:bodyPr>
          <a:lstStyle/>
          <a:p>
            <a:pPr marL="12700">
              <a:lnSpc>
                <a:spcPts val="7100"/>
              </a:lnSpc>
              <a:spcBef>
                <a:spcPts val="100"/>
              </a:spcBef>
            </a:pPr>
            <a:r>
              <a:rPr spc="-10" dirty="0"/>
              <a:t>Cultural</a:t>
            </a:r>
          </a:p>
          <a:p>
            <a:pPr marL="12700">
              <a:lnSpc>
                <a:spcPts val="7100"/>
              </a:lnSpc>
            </a:pPr>
            <a:r>
              <a:rPr spc="-10" dirty="0"/>
              <a:t>Perspective</a:t>
            </a:r>
          </a:p>
        </p:txBody>
      </p:sp>
      <p:sp>
        <p:nvSpPr>
          <p:cNvPr id="17" name="Action Button: Return 16">
            <a:hlinkClick r:id="" action="ppaction://hlinkshowjump?jump=firstslide" highlightClick="1"/>
            <a:extLst>
              <a:ext uri="{FF2B5EF4-FFF2-40B4-BE49-F238E27FC236}">
                <a16:creationId xmlns:a16="http://schemas.microsoft.com/office/drawing/2014/main" id="{E44E6D7B-CFFD-4043-2A19-160BD26442C8}"/>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6957087" y="9258303"/>
            <a:ext cx="914399" cy="876299"/>
          </a:xfrm>
          <a:prstGeom prst="rect">
            <a:avLst/>
          </a:prstGeom>
        </p:spPr>
      </p:pic>
      <p:sp>
        <p:nvSpPr>
          <p:cNvPr id="5" name="object 5"/>
          <p:cNvSpPr/>
          <p:nvPr/>
        </p:nvSpPr>
        <p:spPr>
          <a:xfrm>
            <a:off x="10011582" y="1976702"/>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6" name="object 6"/>
          <p:cNvSpPr txBox="1"/>
          <p:nvPr/>
        </p:nvSpPr>
        <p:spPr>
          <a:xfrm>
            <a:off x="9998882" y="2305962"/>
            <a:ext cx="8162925" cy="7626350"/>
          </a:xfrm>
          <a:prstGeom prst="rect">
            <a:avLst/>
          </a:prstGeom>
        </p:spPr>
        <p:txBody>
          <a:bodyPr vert="horz" wrap="square" lIns="0" tIns="128905" rIns="0" bIns="0" rtlCol="0">
            <a:spAutoFit/>
          </a:bodyPr>
          <a:lstStyle/>
          <a:p>
            <a:pPr marL="12700">
              <a:lnSpc>
                <a:spcPct val="100000"/>
              </a:lnSpc>
              <a:spcBef>
                <a:spcPts val="1015"/>
              </a:spcBef>
              <a:tabLst>
                <a:tab pos="1560830" algn="l"/>
                <a:tab pos="3627754" algn="l"/>
                <a:tab pos="4058285" algn="l"/>
                <a:tab pos="4404360" algn="l"/>
                <a:tab pos="6343015" algn="l"/>
                <a:tab pos="6812915" algn="l"/>
              </a:tabLst>
            </a:pPr>
            <a:r>
              <a:rPr sz="2800" spc="145" dirty="0">
                <a:latin typeface="Arial MT"/>
                <a:cs typeface="Arial MT"/>
              </a:rPr>
              <a:t>Cultural</a:t>
            </a:r>
            <a:r>
              <a:rPr sz="2800" dirty="0">
                <a:latin typeface="Arial MT"/>
                <a:cs typeface="Arial MT"/>
              </a:rPr>
              <a:t>	</a:t>
            </a:r>
            <a:r>
              <a:rPr sz="2800" spc="150" dirty="0">
                <a:latin typeface="Arial MT"/>
                <a:cs typeface="Arial MT"/>
              </a:rPr>
              <a:t>awareness</a:t>
            </a:r>
            <a:r>
              <a:rPr sz="2800" dirty="0">
                <a:latin typeface="Arial MT"/>
                <a:cs typeface="Arial MT"/>
              </a:rPr>
              <a:t>	</a:t>
            </a:r>
            <a:r>
              <a:rPr sz="2800" spc="65" dirty="0">
                <a:latin typeface="Arial MT"/>
                <a:cs typeface="Arial MT"/>
              </a:rPr>
              <a:t>is</a:t>
            </a:r>
            <a:r>
              <a:rPr sz="2800" dirty="0">
                <a:latin typeface="Arial MT"/>
                <a:cs typeface="Arial MT"/>
              </a:rPr>
              <a:t>	</a:t>
            </a:r>
            <a:r>
              <a:rPr sz="2800" spc="-50" dirty="0">
                <a:latin typeface="Arial MT"/>
                <a:cs typeface="Arial MT"/>
              </a:rPr>
              <a:t>a</a:t>
            </a:r>
            <a:r>
              <a:rPr sz="2800" dirty="0">
                <a:latin typeface="Arial MT"/>
                <a:cs typeface="Arial MT"/>
              </a:rPr>
              <a:t>	</a:t>
            </a:r>
            <a:r>
              <a:rPr sz="2800" spc="160" dirty="0">
                <a:latin typeface="Arial MT"/>
                <a:cs typeface="Arial MT"/>
              </a:rPr>
              <a:t>sensitivity</a:t>
            </a:r>
            <a:r>
              <a:rPr sz="2800" dirty="0">
                <a:latin typeface="Arial MT"/>
                <a:cs typeface="Arial MT"/>
              </a:rPr>
              <a:t>	</a:t>
            </a:r>
            <a:r>
              <a:rPr sz="2800" spc="60" dirty="0">
                <a:latin typeface="Arial MT"/>
                <a:cs typeface="Arial MT"/>
              </a:rPr>
              <a:t>to</a:t>
            </a:r>
            <a:r>
              <a:rPr sz="2800" dirty="0">
                <a:latin typeface="Arial MT"/>
                <a:cs typeface="Arial MT"/>
              </a:rPr>
              <a:t>	</a:t>
            </a:r>
            <a:r>
              <a:rPr sz="2800" spc="90" dirty="0">
                <a:latin typeface="Arial MT"/>
                <a:cs typeface="Arial MT"/>
              </a:rPr>
              <a:t>the</a:t>
            </a:r>
            <a:endParaRPr sz="2800">
              <a:latin typeface="Arial MT"/>
              <a:cs typeface="Arial MT"/>
            </a:endParaRPr>
          </a:p>
          <a:p>
            <a:pPr marL="12700" marR="5080">
              <a:lnSpc>
                <a:spcPct val="127200"/>
              </a:lnSpc>
              <a:tabLst>
                <a:tab pos="1579880" algn="l"/>
                <a:tab pos="2149475" algn="l"/>
                <a:tab pos="2371725" algn="l"/>
                <a:tab pos="2940685" algn="l"/>
                <a:tab pos="3222625" algn="l"/>
                <a:tab pos="3692525" algn="l"/>
                <a:tab pos="4464050" algn="l"/>
                <a:tab pos="5022850" algn="l"/>
                <a:tab pos="5240655" algn="l"/>
                <a:tab pos="6664959" algn="l"/>
                <a:tab pos="7308215" algn="l"/>
              </a:tabLst>
            </a:pPr>
            <a:r>
              <a:rPr sz="2800" spc="155" dirty="0">
                <a:latin typeface="Arial MT"/>
                <a:cs typeface="Arial MT"/>
              </a:rPr>
              <a:t>differences</a:t>
            </a:r>
            <a:r>
              <a:rPr sz="2800" dirty="0">
                <a:latin typeface="Arial MT"/>
                <a:cs typeface="Arial MT"/>
              </a:rPr>
              <a:t>	</a:t>
            </a:r>
            <a:r>
              <a:rPr sz="2800" spc="85" dirty="0">
                <a:latin typeface="Arial MT"/>
                <a:cs typeface="Arial MT"/>
              </a:rPr>
              <a:t>and</a:t>
            </a:r>
            <a:r>
              <a:rPr sz="2800" dirty="0">
                <a:latin typeface="Arial MT"/>
                <a:cs typeface="Arial MT"/>
              </a:rPr>
              <a:t>	</a:t>
            </a:r>
            <a:r>
              <a:rPr sz="2800" spc="160" dirty="0">
                <a:latin typeface="Arial MT"/>
                <a:cs typeface="Arial MT"/>
              </a:rPr>
              <a:t>similarities</a:t>
            </a:r>
            <a:r>
              <a:rPr sz="2800" dirty="0">
                <a:latin typeface="Arial MT"/>
                <a:cs typeface="Arial MT"/>
              </a:rPr>
              <a:t>	</a:t>
            </a:r>
            <a:r>
              <a:rPr sz="2800" spc="140" dirty="0">
                <a:latin typeface="Arial MT"/>
                <a:cs typeface="Arial MT"/>
              </a:rPr>
              <a:t>between</a:t>
            </a:r>
            <a:r>
              <a:rPr sz="2800" dirty="0">
                <a:latin typeface="Arial MT"/>
                <a:cs typeface="Arial MT"/>
              </a:rPr>
              <a:t>	</a:t>
            </a:r>
            <a:r>
              <a:rPr sz="2800" spc="150" dirty="0">
                <a:latin typeface="Arial MT"/>
                <a:cs typeface="Arial MT"/>
              </a:rPr>
              <a:t>different cultures</a:t>
            </a:r>
            <a:r>
              <a:rPr sz="2800" dirty="0">
                <a:latin typeface="Arial MT"/>
                <a:cs typeface="Arial MT"/>
              </a:rPr>
              <a:t>	</a:t>
            </a:r>
            <a:r>
              <a:rPr sz="2800" spc="85" dirty="0">
                <a:latin typeface="Arial MT"/>
                <a:cs typeface="Arial MT"/>
              </a:rPr>
              <a:t>and</a:t>
            </a:r>
            <a:r>
              <a:rPr sz="2800" dirty="0">
                <a:latin typeface="Arial MT"/>
                <a:cs typeface="Arial MT"/>
              </a:rPr>
              <a:t>	</a:t>
            </a:r>
            <a:r>
              <a:rPr sz="2800" spc="85" dirty="0">
                <a:latin typeface="Arial MT"/>
                <a:cs typeface="Arial MT"/>
              </a:rPr>
              <a:t>how</a:t>
            </a:r>
            <a:r>
              <a:rPr sz="2800" dirty="0">
                <a:latin typeface="Arial MT"/>
                <a:cs typeface="Arial MT"/>
              </a:rPr>
              <a:t>	</a:t>
            </a:r>
            <a:r>
              <a:rPr sz="2800" spc="50" dirty="0">
                <a:latin typeface="Arial MT"/>
                <a:cs typeface="Arial MT"/>
              </a:rPr>
              <a:t>to</a:t>
            </a:r>
            <a:r>
              <a:rPr sz="2800" dirty="0">
                <a:latin typeface="Arial MT"/>
                <a:cs typeface="Arial MT"/>
              </a:rPr>
              <a:t>	</a:t>
            </a:r>
            <a:r>
              <a:rPr sz="2800" spc="90" dirty="0">
                <a:latin typeface="Arial MT"/>
                <a:cs typeface="Arial MT"/>
              </a:rPr>
              <a:t>use</a:t>
            </a:r>
            <a:r>
              <a:rPr sz="2800" dirty="0">
                <a:latin typeface="Arial MT"/>
                <a:cs typeface="Arial MT"/>
              </a:rPr>
              <a:t>	</a:t>
            </a:r>
            <a:r>
              <a:rPr sz="2800" spc="120" dirty="0">
                <a:latin typeface="Arial MT"/>
                <a:cs typeface="Arial MT"/>
              </a:rPr>
              <a:t>this</a:t>
            </a:r>
            <a:r>
              <a:rPr sz="2800" dirty="0">
                <a:latin typeface="Arial MT"/>
                <a:cs typeface="Arial MT"/>
              </a:rPr>
              <a:t>	</a:t>
            </a:r>
            <a:r>
              <a:rPr sz="2800" spc="150" dirty="0">
                <a:latin typeface="Arial MT"/>
                <a:cs typeface="Arial MT"/>
              </a:rPr>
              <a:t>awareness</a:t>
            </a:r>
            <a:r>
              <a:rPr sz="2800" dirty="0">
                <a:latin typeface="Arial MT"/>
                <a:cs typeface="Arial MT"/>
              </a:rPr>
              <a:t>	</a:t>
            </a:r>
            <a:r>
              <a:rPr sz="2800" spc="60" dirty="0">
                <a:latin typeface="Arial MT"/>
                <a:cs typeface="Arial MT"/>
              </a:rPr>
              <a:t>in</a:t>
            </a:r>
            <a:endParaRPr sz="2800">
              <a:latin typeface="Arial MT"/>
              <a:cs typeface="Arial MT"/>
            </a:endParaRPr>
          </a:p>
          <a:p>
            <a:pPr marL="12700" marR="499745">
              <a:lnSpc>
                <a:spcPct val="127200"/>
              </a:lnSpc>
              <a:tabLst>
                <a:tab pos="946785" algn="l"/>
                <a:tab pos="1684020" algn="l"/>
                <a:tab pos="2450465" algn="l"/>
                <a:tab pos="3919854" algn="l"/>
                <a:tab pos="4523105" algn="l"/>
                <a:tab pos="5201285" algn="l"/>
                <a:tab pos="5378450" algn="l"/>
                <a:tab pos="5947410" algn="l"/>
              </a:tabLst>
            </a:pPr>
            <a:r>
              <a:rPr sz="2800" spc="155" dirty="0">
                <a:latin typeface="Arial MT"/>
                <a:cs typeface="Arial MT"/>
              </a:rPr>
              <a:t>effective</a:t>
            </a:r>
            <a:r>
              <a:rPr sz="2800" dirty="0">
                <a:latin typeface="Arial MT"/>
                <a:cs typeface="Arial MT"/>
              </a:rPr>
              <a:t>	</a:t>
            </a:r>
            <a:r>
              <a:rPr sz="2800" spc="155" dirty="0">
                <a:latin typeface="Arial MT"/>
                <a:cs typeface="Arial MT"/>
              </a:rPr>
              <a:t>communication</a:t>
            </a:r>
            <a:r>
              <a:rPr sz="2800" dirty="0">
                <a:latin typeface="Arial MT"/>
                <a:cs typeface="Arial MT"/>
              </a:rPr>
              <a:t>	</a:t>
            </a:r>
            <a:r>
              <a:rPr sz="2800" spc="114" dirty="0">
                <a:latin typeface="Arial MT"/>
                <a:cs typeface="Arial MT"/>
              </a:rPr>
              <a:t>with</a:t>
            </a:r>
            <a:r>
              <a:rPr sz="2800" dirty="0">
                <a:latin typeface="Arial MT"/>
                <a:cs typeface="Arial MT"/>
              </a:rPr>
              <a:t>	</a:t>
            </a:r>
            <a:r>
              <a:rPr sz="2800" spc="55" dirty="0">
                <a:latin typeface="Arial MT"/>
                <a:cs typeface="Arial MT"/>
              </a:rPr>
              <a:t>an</a:t>
            </a:r>
            <a:r>
              <a:rPr sz="2800" dirty="0">
                <a:latin typeface="Arial MT"/>
                <a:cs typeface="Arial MT"/>
              </a:rPr>
              <a:t>	</a:t>
            </a:r>
            <a:r>
              <a:rPr sz="2800" spc="155" dirty="0">
                <a:latin typeface="Arial MT"/>
                <a:cs typeface="Arial MT"/>
              </a:rPr>
              <a:t>individual </a:t>
            </a:r>
            <a:r>
              <a:rPr sz="2800" spc="110" dirty="0">
                <a:latin typeface="Arial MT"/>
                <a:cs typeface="Arial MT"/>
              </a:rPr>
              <a:t>from</a:t>
            </a:r>
            <a:r>
              <a:rPr sz="2800" dirty="0">
                <a:latin typeface="Arial MT"/>
                <a:cs typeface="Arial MT"/>
              </a:rPr>
              <a:t>	</a:t>
            </a:r>
            <a:r>
              <a:rPr sz="2800" spc="140" dirty="0">
                <a:latin typeface="Arial MT"/>
                <a:cs typeface="Arial MT"/>
              </a:rPr>
              <a:t>another</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40" dirty="0">
                <a:latin typeface="Arial MT"/>
                <a:cs typeface="Arial MT"/>
              </a:rPr>
              <a:t>group.</a:t>
            </a:r>
            <a:r>
              <a:rPr sz="2800" dirty="0">
                <a:latin typeface="Arial MT"/>
                <a:cs typeface="Arial MT"/>
              </a:rPr>
              <a:t>	</a:t>
            </a:r>
            <a:r>
              <a:rPr sz="2800" spc="145" dirty="0">
                <a:latin typeface="Arial MT"/>
                <a:cs typeface="Arial MT"/>
              </a:rPr>
              <a:t>Cultural</a:t>
            </a:r>
            <a:endParaRPr sz="2800">
              <a:latin typeface="Arial MT"/>
              <a:cs typeface="Arial MT"/>
            </a:endParaRPr>
          </a:p>
          <a:p>
            <a:pPr marL="12700">
              <a:lnSpc>
                <a:spcPct val="100000"/>
              </a:lnSpc>
              <a:spcBef>
                <a:spcPts val="915"/>
              </a:spcBef>
              <a:tabLst>
                <a:tab pos="2079625" algn="l"/>
                <a:tab pos="3687445" algn="l"/>
                <a:tab pos="4033520" algn="l"/>
              </a:tabLst>
            </a:pPr>
            <a:r>
              <a:rPr sz="2800" spc="150" dirty="0">
                <a:latin typeface="Arial MT"/>
                <a:cs typeface="Arial MT"/>
              </a:rPr>
              <a:t>awareness</a:t>
            </a:r>
            <a:r>
              <a:rPr sz="2800" dirty="0">
                <a:latin typeface="Arial MT"/>
                <a:cs typeface="Arial MT"/>
              </a:rPr>
              <a:t>	</a:t>
            </a:r>
            <a:r>
              <a:rPr sz="2800" spc="145" dirty="0">
                <a:latin typeface="Arial MT"/>
                <a:cs typeface="Arial MT"/>
              </a:rPr>
              <a:t>requires</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developed</a:t>
            </a:r>
            <a:endParaRPr sz="2800">
              <a:latin typeface="Arial MT"/>
              <a:cs typeface="Arial MT"/>
            </a:endParaRPr>
          </a:p>
          <a:p>
            <a:pPr marL="12700">
              <a:lnSpc>
                <a:spcPct val="100000"/>
              </a:lnSpc>
              <a:spcBef>
                <a:spcPts val="915"/>
              </a:spcBef>
              <a:tabLst>
                <a:tab pos="2713355" algn="l"/>
                <a:tab pos="3183255" algn="l"/>
                <a:tab pos="4034154" algn="l"/>
                <a:tab pos="4380865" algn="l"/>
                <a:tab pos="6036310" algn="l"/>
              </a:tabLst>
            </a:pPr>
            <a:r>
              <a:rPr sz="2800" spc="155" dirty="0">
                <a:latin typeface="Arial MT"/>
                <a:cs typeface="Arial MT"/>
              </a:rPr>
              <a:t>understanding</a:t>
            </a:r>
            <a:r>
              <a:rPr sz="2800" dirty="0">
                <a:latin typeface="Arial MT"/>
                <a:cs typeface="Arial MT"/>
              </a:rPr>
              <a:t>	</a:t>
            </a:r>
            <a:r>
              <a:rPr sz="2800" spc="60" dirty="0">
                <a:latin typeface="Arial MT"/>
                <a:cs typeface="Arial MT"/>
              </a:rPr>
              <a:t>of</a:t>
            </a:r>
            <a:r>
              <a:rPr sz="2800" dirty="0">
                <a:latin typeface="Arial MT"/>
                <a:cs typeface="Arial MT"/>
              </a:rPr>
              <a:t>	</a:t>
            </a:r>
            <a:r>
              <a:rPr sz="2800" spc="85" dirty="0">
                <a:latin typeface="Arial MT"/>
                <a:cs typeface="Arial MT"/>
              </a:rPr>
              <a:t>how</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person's</a:t>
            </a:r>
            <a:r>
              <a:rPr sz="2800" dirty="0">
                <a:latin typeface="Arial MT"/>
                <a:cs typeface="Arial MT"/>
              </a:rPr>
              <a:t>	</a:t>
            </a:r>
            <a:r>
              <a:rPr sz="2800" spc="145" dirty="0">
                <a:latin typeface="Arial MT"/>
                <a:cs typeface="Arial MT"/>
              </a:rPr>
              <a:t>culture</a:t>
            </a:r>
            <a:endParaRPr sz="2800">
              <a:latin typeface="Arial MT"/>
              <a:cs typeface="Arial MT"/>
            </a:endParaRPr>
          </a:p>
          <a:p>
            <a:pPr marL="12700" marR="10160">
              <a:lnSpc>
                <a:spcPct val="127200"/>
              </a:lnSpc>
              <a:tabLst>
                <a:tab pos="1090295" algn="l"/>
                <a:tab pos="1129665" algn="l"/>
                <a:tab pos="2390775" algn="l"/>
                <a:tab pos="3608070" algn="l"/>
                <a:tab pos="3815715" algn="l"/>
                <a:tab pos="5156200" algn="l"/>
                <a:tab pos="5264785" algn="l"/>
                <a:tab pos="7500620" algn="l"/>
              </a:tabLst>
            </a:pPr>
            <a:r>
              <a:rPr sz="2800" spc="130" dirty="0">
                <a:latin typeface="Arial MT"/>
                <a:cs typeface="Arial MT"/>
              </a:rPr>
              <a:t>might</a:t>
            </a:r>
            <a:r>
              <a:rPr sz="2800" dirty="0">
                <a:latin typeface="Arial MT"/>
                <a:cs typeface="Arial MT"/>
              </a:rPr>
              <a:t>		</a:t>
            </a:r>
            <a:r>
              <a:rPr sz="2800" spc="140" dirty="0">
                <a:latin typeface="Arial MT"/>
                <a:cs typeface="Arial MT"/>
              </a:rPr>
              <a:t>inform</a:t>
            </a:r>
            <a:r>
              <a:rPr sz="2800" dirty="0">
                <a:latin typeface="Arial MT"/>
                <a:cs typeface="Arial MT"/>
              </a:rPr>
              <a:t>	</a:t>
            </a:r>
            <a:r>
              <a:rPr sz="2800" spc="145" dirty="0">
                <a:latin typeface="Arial MT"/>
                <a:cs typeface="Arial MT"/>
              </a:rPr>
              <a:t>values,</a:t>
            </a:r>
            <a:r>
              <a:rPr sz="2800" dirty="0">
                <a:latin typeface="Arial MT"/>
                <a:cs typeface="Arial MT"/>
              </a:rPr>
              <a:t>	</a:t>
            </a:r>
            <a:r>
              <a:rPr sz="2800" spc="150" dirty="0">
                <a:latin typeface="Arial MT"/>
                <a:cs typeface="Arial MT"/>
              </a:rPr>
              <a:t>beliefs,</a:t>
            </a:r>
            <a:r>
              <a:rPr sz="2800" dirty="0">
                <a:latin typeface="Arial MT"/>
                <a:cs typeface="Arial MT"/>
              </a:rPr>
              <a:t>		</a:t>
            </a:r>
            <a:r>
              <a:rPr sz="2800" spc="155" dirty="0">
                <a:latin typeface="Arial MT"/>
                <a:cs typeface="Arial MT"/>
              </a:rPr>
              <a:t>behaviours,</a:t>
            </a:r>
            <a:r>
              <a:rPr sz="2800" dirty="0">
                <a:latin typeface="Arial MT"/>
                <a:cs typeface="Arial MT"/>
              </a:rPr>
              <a:t>	</a:t>
            </a:r>
            <a:r>
              <a:rPr sz="2800" spc="85" dirty="0">
                <a:latin typeface="Arial MT"/>
                <a:cs typeface="Arial MT"/>
              </a:rPr>
              <a:t>and </a:t>
            </a:r>
            <a:r>
              <a:rPr sz="2800" spc="135" dirty="0">
                <a:latin typeface="Arial MT"/>
                <a:cs typeface="Arial MT"/>
              </a:rPr>
              <a:t>basic</a:t>
            </a:r>
            <a:r>
              <a:rPr sz="2800" dirty="0">
                <a:latin typeface="Arial MT"/>
                <a:cs typeface="Arial MT"/>
              </a:rPr>
              <a:t>	</a:t>
            </a:r>
            <a:r>
              <a:rPr sz="2800" spc="155" dirty="0">
                <a:latin typeface="Arial MT"/>
                <a:cs typeface="Arial MT"/>
              </a:rPr>
              <a:t>assumptions.</a:t>
            </a:r>
            <a:r>
              <a:rPr sz="2800" dirty="0">
                <a:latin typeface="Arial MT"/>
                <a:cs typeface="Arial MT"/>
              </a:rPr>
              <a:t>	</a:t>
            </a:r>
            <a:r>
              <a:rPr sz="2800" spc="145" dirty="0">
                <a:latin typeface="Arial MT"/>
                <a:cs typeface="Arial MT"/>
              </a:rPr>
              <a:t>Cultural</a:t>
            </a:r>
            <a:r>
              <a:rPr sz="2800" dirty="0">
                <a:latin typeface="Arial MT"/>
                <a:cs typeface="Arial MT"/>
              </a:rPr>
              <a:t>	</a:t>
            </a:r>
            <a:r>
              <a:rPr sz="2800" spc="150" dirty="0">
                <a:latin typeface="Arial MT"/>
                <a:cs typeface="Arial MT"/>
              </a:rPr>
              <a:t>awareness</a:t>
            </a:r>
            <a:endParaRPr sz="2800">
              <a:latin typeface="Arial MT"/>
              <a:cs typeface="Arial MT"/>
            </a:endParaRPr>
          </a:p>
          <a:p>
            <a:pPr marL="12700" marR="395605">
              <a:lnSpc>
                <a:spcPct val="127200"/>
              </a:lnSpc>
              <a:spcBef>
                <a:spcPts val="5"/>
              </a:spcBef>
              <a:tabLst>
                <a:tab pos="862965" algn="l"/>
                <a:tab pos="951865" algn="l"/>
                <a:tab pos="1679575" algn="l"/>
                <a:tab pos="1758314" algn="l"/>
                <a:tab pos="2104390" algn="l"/>
                <a:tab pos="2421255" algn="l"/>
                <a:tab pos="2921000" algn="l"/>
                <a:tab pos="3410585" algn="l"/>
                <a:tab pos="3489960" algn="l"/>
                <a:tab pos="3850004" algn="l"/>
                <a:tab pos="4350385" algn="l"/>
                <a:tab pos="4641850" algn="l"/>
                <a:tab pos="4775835" algn="l"/>
                <a:tab pos="5345430" algn="l"/>
                <a:tab pos="5775325" algn="l"/>
                <a:tab pos="5804535" algn="l"/>
                <a:tab pos="5933440" algn="l"/>
                <a:tab pos="6274435" algn="l"/>
                <a:tab pos="6625590" algn="l"/>
                <a:tab pos="7215505" algn="l"/>
              </a:tabLst>
            </a:pPr>
            <a:r>
              <a:rPr sz="2800" spc="155" dirty="0">
                <a:latin typeface="Arial MT"/>
                <a:cs typeface="Arial MT"/>
              </a:rPr>
              <a:t>recognises</a:t>
            </a:r>
            <a:r>
              <a:rPr sz="2800" dirty="0">
                <a:latin typeface="Arial MT"/>
                <a:cs typeface="Arial MT"/>
              </a:rPr>
              <a:t>	</a:t>
            </a:r>
            <a:r>
              <a:rPr sz="2800" spc="114" dirty="0">
                <a:latin typeface="Arial MT"/>
                <a:cs typeface="Arial MT"/>
              </a:rPr>
              <a:t>that</a:t>
            </a:r>
            <a:r>
              <a:rPr sz="2800" dirty="0">
                <a:latin typeface="Arial MT"/>
                <a:cs typeface="Arial MT"/>
              </a:rPr>
              <a:t>	</a:t>
            </a:r>
            <a:r>
              <a:rPr sz="2800" spc="55" dirty="0">
                <a:latin typeface="Arial MT"/>
                <a:cs typeface="Arial MT"/>
              </a:rPr>
              <a:t>an</a:t>
            </a:r>
            <a:r>
              <a:rPr sz="2800" dirty="0">
                <a:latin typeface="Arial MT"/>
                <a:cs typeface="Arial MT"/>
              </a:rPr>
              <a:t>		</a:t>
            </a:r>
            <a:r>
              <a:rPr sz="2800" spc="155" dirty="0">
                <a:latin typeface="Arial MT"/>
                <a:cs typeface="Arial MT"/>
              </a:rPr>
              <a:t>individual</a:t>
            </a:r>
            <a:r>
              <a:rPr sz="2800" dirty="0">
                <a:latin typeface="Arial MT"/>
                <a:cs typeface="Arial MT"/>
              </a:rPr>
              <a:t>	</a:t>
            </a:r>
            <a:r>
              <a:rPr sz="2800" spc="65" dirty="0">
                <a:latin typeface="Arial MT"/>
                <a:cs typeface="Arial MT"/>
              </a:rPr>
              <a:t>is</a:t>
            </a:r>
            <a:r>
              <a:rPr sz="2800" dirty="0">
                <a:latin typeface="Arial MT"/>
                <a:cs typeface="Arial MT"/>
              </a:rPr>
              <a:t>	</a:t>
            </a:r>
            <a:r>
              <a:rPr sz="2800" spc="135" dirty="0">
                <a:latin typeface="Arial MT"/>
                <a:cs typeface="Arial MT"/>
              </a:rPr>
              <a:t>shaped</a:t>
            </a:r>
            <a:r>
              <a:rPr sz="2800" dirty="0">
                <a:latin typeface="Arial MT"/>
                <a:cs typeface="Arial MT"/>
              </a:rPr>
              <a:t>	</a:t>
            </a:r>
            <a:r>
              <a:rPr sz="2800" spc="60" dirty="0">
                <a:latin typeface="Arial MT"/>
                <a:cs typeface="Arial MT"/>
              </a:rPr>
              <a:t>by </a:t>
            </a:r>
            <a:r>
              <a:rPr sz="2800" spc="125" dirty="0">
                <a:latin typeface="Arial MT"/>
                <a:cs typeface="Arial MT"/>
              </a:rPr>
              <a:t>their</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55" dirty="0">
                <a:latin typeface="Arial MT"/>
                <a:cs typeface="Arial MT"/>
              </a:rPr>
              <a:t>background,</a:t>
            </a:r>
            <a:r>
              <a:rPr sz="2800" dirty="0">
                <a:latin typeface="Arial MT"/>
                <a:cs typeface="Arial MT"/>
              </a:rPr>
              <a:t>		</a:t>
            </a:r>
            <a:r>
              <a:rPr sz="2800" spc="120" dirty="0">
                <a:latin typeface="Arial MT"/>
                <a:cs typeface="Arial MT"/>
              </a:rPr>
              <a:t>which</a:t>
            </a:r>
            <a:r>
              <a:rPr sz="2800" dirty="0">
                <a:latin typeface="Arial MT"/>
                <a:cs typeface="Arial MT"/>
              </a:rPr>
              <a:t>			</a:t>
            </a:r>
            <a:r>
              <a:rPr sz="2800" spc="155" dirty="0">
                <a:latin typeface="Arial MT"/>
                <a:cs typeface="Arial MT"/>
              </a:rPr>
              <a:t>influences </a:t>
            </a:r>
            <a:r>
              <a:rPr sz="2800" spc="85" dirty="0">
                <a:latin typeface="Arial MT"/>
                <a:cs typeface="Arial MT"/>
              </a:rPr>
              <a:t>how</a:t>
            </a:r>
            <a:r>
              <a:rPr sz="2800" dirty="0">
                <a:latin typeface="Arial MT"/>
                <a:cs typeface="Arial MT"/>
              </a:rPr>
              <a:t>	</a:t>
            </a:r>
            <a:r>
              <a:rPr sz="2800" spc="114" dirty="0">
                <a:latin typeface="Arial MT"/>
                <a:cs typeface="Arial MT"/>
              </a:rPr>
              <a:t>they</a:t>
            </a:r>
            <a:r>
              <a:rPr sz="2800" dirty="0">
                <a:latin typeface="Arial MT"/>
                <a:cs typeface="Arial MT"/>
              </a:rPr>
              <a:t>		</a:t>
            </a:r>
            <a:r>
              <a:rPr sz="2800" spc="150" dirty="0">
                <a:latin typeface="Arial MT"/>
                <a:cs typeface="Arial MT"/>
              </a:rPr>
              <a:t>interpret</a:t>
            </a:r>
            <a:r>
              <a:rPr sz="2800" dirty="0">
                <a:latin typeface="Arial MT"/>
                <a:cs typeface="Arial MT"/>
              </a:rPr>
              <a:t>	</a:t>
            </a:r>
            <a:r>
              <a:rPr sz="2800" spc="125" dirty="0">
                <a:latin typeface="Arial MT"/>
                <a:cs typeface="Arial MT"/>
              </a:rPr>
              <a:t>their</a:t>
            </a:r>
            <a:r>
              <a:rPr sz="2800" dirty="0">
                <a:latin typeface="Arial MT"/>
                <a:cs typeface="Arial MT"/>
              </a:rPr>
              <a:t>	</a:t>
            </a:r>
            <a:r>
              <a:rPr sz="2800" spc="155" dirty="0">
                <a:latin typeface="Arial MT"/>
                <a:cs typeface="Arial MT"/>
              </a:rPr>
              <a:t>surrounding</a:t>
            </a:r>
            <a:r>
              <a:rPr sz="2800" dirty="0">
                <a:latin typeface="Arial MT"/>
                <a:cs typeface="Arial MT"/>
              </a:rPr>
              <a:t>	</a:t>
            </a:r>
            <a:r>
              <a:rPr sz="2800" spc="140" dirty="0">
                <a:latin typeface="Arial MT"/>
                <a:cs typeface="Arial MT"/>
              </a:rPr>
              <a:t>world, </a:t>
            </a:r>
            <a:r>
              <a:rPr sz="2800" spc="150" dirty="0">
                <a:latin typeface="Arial MT"/>
                <a:cs typeface="Arial MT"/>
              </a:rPr>
              <a:t>perceive</a:t>
            </a:r>
            <a:r>
              <a:rPr sz="2800" dirty="0">
                <a:latin typeface="Arial MT"/>
                <a:cs typeface="Arial MT"/>
              </a:rPr>
              <a:t>	</a:t>
            </a:r>
            <a:r>
              <a:rPr sz="2800" spc="155" dirty="0">
                <a:latin typeface="Arial MT"/>
                <a:cs typeface="Arial MT"/>
              </a:rPr>
              <a:t>themselves</a:t>
            </a:r>
            <a:r>
              <a:rPr sz="2800" dirty="0">
                <a:latin typeface="Arial MT"/>
                <a:cs typeface="Arial MT"/>
              </a:rPr>
              <a:t>	</a:t>
            </a:r>
            <a:r>
              <a:rPr sz="2800" spc="85" dirty="0">
                <a:latin typeface="Arial MT"/>
                <a:cs typeface="Arial MT"/>
              </a:rPr>
              <a:t>and</a:t>
            </a:r>
            <a:r>
              <a:rPr sz="2800" dirty="0">
                <a:latin typeface="Arial MT"/>
                <a:cs typeface="Arial MT"/>
              </a:rPr>
              <a:t>	</a:t>
            </a:r>
            <a:r>
              <a:rPr sz="2800" spc="140" dirty="0">
                <a:latin typeface="Arial MT"/>
                <a:cs typeface="Arial MT"/>
              </a:rPr>
              <a:t>relate</a:t>
            </a:r>
            <a:r>
              <a:rPr sz="2800" dirty="0">
                <a:latin typeface="Arial MT"/>
                <a:cs typeface="Arial MT"/>
              </a:rPr>
              <a:t>		</a:t>
            </a:r>
            <a:r>
              <a:rPr sz="2800" spc="60" dirty="0">
                <a:latin typeface="Arial MT"/>
                <a:cs typeface="Arial MT"/>
              </a:rPr>
              <a:t>to</a:t>
            </a:r>
            <a:r>
              <a:rPr sz="2800" dirty="0">
                <a:latin typeface="Arial MT"/>
                <a:cs typeface="Arial MT"/>
              </a:rPr>
              <a:t>	</a:t>
            </a:r>
            <a:r>
              <a:rPr sz="2800" spc="130" dirty="0">
                <a:latin typeface="Arial MT"/>
                <a:cs typeface="Arial MT"/>
              </a:rPr>
              <a:t>other</a:t>
            </a:r>
            <a:endParaRPr sz="2800">
              <a:latin typeface="Arial MT"/>
              <a:cs typeface="Arial MT"/>
            </a:endParaRPr>
          </a:p>
          <a:p>
            <a:pPr marL="12700">
              <a:lnSpc>
                <a:spcPct val="100000"/>
              </a:lnSpc>
              <a:spcBef>
                <a:spcPts val="915"/>
              </a:spcBef>
            </a:pPr>
            <a:r>
              <a:rPr sz="2800" spc="145" dirty="0">
                <a:latin typeface="Arial MT"/>
                <a:cs typeface="Arial MT"/>
              </a:rPr>
              <a:t>people.</a:t>
            </a:r>
            <a:endParaRPr sz="2800">
              <a:latin typeface="Arial MT"/>
              <a:cs typeface="Arial MT"/>
            </a:endParaRPr>
          </a:p>
        </p:txBody>
      </p:sp>
      <p:sp>
        <p:nvSpPr>
          <p:cNvPr id="7" name="object 7"/>
          <p:cNvSpPr txBox="1">
            <a:spLocks noGrp="1"/>
          </p:cNvSpPr>
          <p:nvPr>
            <p:ph type="title"/>
          </p:nvPr>
        </p:nvSpPr>
        <p:spPr>
          <a:xfrm>
            <a:off x="9942676" y="-89622"/>
            <a:ext cx="4417060" cy="1829435"/>
          </a:xfrm>
          <a:prstGeom prst="rect">
            <a:avLst/>
          </a:prstGeom>
        </p:spPr>
        <p:txBody>
          <a:bodyPr vert="horz" wrap="square" lIns="0" tIns="12700" rIns="0" bIns="0" rtlCol="0">
            <a:spAutoFit/>
          </a:bodyPr>
          <a:lstStyle/>
          <a:p>
            <a:pPr marL="12700">
              <a:lnSpc>
                <a:spcPts val="7100"/>
              </a:lnSpc>
              <a:spcBef>
                <a:spcPts val="100"/>
              </a:spcBef>
            </a:pPr>
            <a:r>
              <a:rPr spc="-10" dirty="0"/>
              <a:t>Cultural</a:t>
            </a:r>
          </a:p>
          <a:p>
            <a:pPr marL="12700">
              <a:lnSpc>
                <a:spcPts val="7100"/>
              </a:lnSpc>
            </a:pPr>
            <a:r>
              <a:rPr spc="-50" dirty="0"/>
              <a:t>Awareness</a:t>
            </a:r>
          </a:p>
        </p:txBody>
      </p:sp>
      <p:sp>
        <p:nvSpPr>
          <p:cNvPr id="8" name="Action Button: Return 7">
            <a:hlinkClick r:id="" action="ppaction://hlinkshowjump?jump=firstslide" highlightClick="1"/>
            <a:extLst>
              <a:ext uri="{FF2B5EF4-FFF2-40B4-BE49-F238E27FC236}">
                <a16:creationId xmlns:a16="http://schemas.microsoft.com/office/drawing/2014/main" id="{349A313B-023D-7B37-FDF9-DD1BD409095C}"/>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97AC9176-5CCB-DE55-AD30-9D4F577593C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2857499"/>
            <a:ext cx="9467208" cy="632581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9144000" y="0"/>
            <a:ext cx="9144000" cy="10134600"/>
            <a:chOff x="9144000" y="0"/>
            <a:chExt cx="9144000" cy="101346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0"/>
              <a:ext cx="9143999" cy="996075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638754" y="1807458"/>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626054" y="2118879"/>
            <a:ext cx="7558405" cy="3825875"/>
          </a:xfrm>
          <a:prstGeom prst="rect">
            <a:avLst/>
          </a:prstGeom>
        </p:spPr>
        <p:txBody>
          <a:bodyPr vert="horz" wrap="square" lIns="0" tIns="12700" rIns="0" bIns="0" rtlCol="0">
            <a:spAutoFit/>
          </a:bodyPr>
          <a:lstStyle/>
          <a:p>
            <a:pPr marL="12700" marR="5080">
              <a:lnSpc>
                <a:spcPct val="127200"/>
              </a:lnSpc>
              <a:spcBef>
                <a:spcPts val="100"/>
              </a:spcBef>
              <a:tabLst>
                <a:tab pos="803910" algn="l"/>
                <a:tab pos="1501140" algn="l"/>
                <a:tab pos="1560830" algn="l"/>
                <a:tab pos="1871980" algn="l"/>
                <a:tab pos="2150110" algn="l"/>
                <a:tab pos="2302510" algn="l"/>
                <a:tab pos="2907030" algn="l"/>
                <a:tab pos="3009900" algn="l"/>
                <a:tab pos="3138170" algn="l"/>
                <a:tab pos="3608070" algn="l"/>
                <a:tab pos="3742690" algn="l"/>
                <a:tab pos="3954145" algn="l"/>
                <a:tab pos="4191635" algn="l"/>
                <a:tab pos="4212590" algn="l"/>
                <a:tab pos="4558665" algn="l"/>
                <a:tab pos="4661535" algn="l"/>
                <a:tab pos="5610225" algn="l"/>
                <a:tab pos="5716270" algn="l"/>
                <a:tab pos="6838315" algn="l"/>
                <a:tab pos="6933565" algn="l"/>
              </a:tabLst>
            </a:pPr>
            <a:r>
              <a:rPr sz="2800" spc="145" dirty="0">
                <a:latin typeface="Arial MT"/>
                <a:cs typeface="Arial MT"/>
              </a:rPr>
              <a:t>Cultural</a:t>
            </a:r>
            <a:r>
              <a:rPr sz="2800" dirty="0">
                <a:latin typeface="Arial MT"/>
                <a:cs typeface="Arial MT"/>
              </a:rPr>
              <a:t>		</a:t>
            </a:r>
            <a:r>
              <a:rPr sz="2800" spc="150" dirty="0">
                <a:latin typeface="Arial MT"/>
                <a:cs typeface="Arial MT"/>
              </a:rPr>
              <a:t>identity</a:t>
            </a:r>
            <a:r>
              <a:rPr sz="2800" dirty="0">
                <a:latin typeface="Arial MT"/>
                <a:cs typeface="Arial MT"/>
              </a:rPr>
              <a:t>		</a:t>
            </a:r>
            <a:r>
              <a:rPr sz="2800" spc="140" dirty="0">
                <a:latin typeface="Arial MT"/>
                <a:cs typeface="Arial MT"/>
              </a:rPr>
              <a:t>refers</a:t>
            </a:r>
            <a:r>
              <a:rPr sz="2800" dirty="0">
                <a:latin typeface="Arial MT"/>
                <a:cs typeface="Arial MT"/>
              </a:rPr>
              <a:t>	</a:t>
            </a:r>
            <a:r>
              <a:rPr sz="2800" spc="60" dirty="0">
                <a:latin typeface="Arial MT"/>
                <a:cs typeface="Arial MT"/>
              </a:rPr>
              <a:t>to</a:t>
            </a:r>
            <a:r>
              <a:rPr sz="2800" dirty="0">
                <a:latin typeface="Arial MT"/>
                <a:cs typeface="Arial MT"/>
              </a:rPr>
              <a:t>		</a:t>
            </a:r>
            <a:r>
              <a:rPr sz="2800" spc="155" dirty="0">
                <a:latin typeface="Arial MT"/>
                <a:cs typeface="Arial MT"/>
              </a:rPr>
              <a:t>associating</a:t>
            </a:r>
            <a:r>
              <a:rPr sz="2800" dirty="0">
                <a:latin typeface="Arial MT"/>
                <a:cs typeface="Arial MT"/>
              </a:rPr>
              <a:t>	</a:t>
            </a:r>
            <a:r>
              <a:rPr sz="2800" spc="114" dirty="0">
                <a:latin typeface="Arial MT"/>
                <a:cs typeface="Arial MT"/>
              </a:rPr>
              <a:t>with </a:t>
            </a:r>
            <a:r>
              <a:rPr sz="2800" spc="85" dirty="0">
                <a:latin typeface="Arial MT"/>
                <a:cs typeface="Arial MT"/>
              </a:rPr>
              <a:t>and</a:t>
            </a:r>
            <a:r>
              <a:rPr sz="2800" dirty="0">
                <a:latin typeface="Arial MT"/>
                <a:cs typeface="Arial MT"/>
              </a:rPr>
              <a:t>	</a:t>
            </a:r>
            <a:r>
              <a:rPr sz="2800" spc="145" dirty="0">
                <a:latin typeface="Arial MT"/>
                <a:cs typeface="Arial MT"/>
              </a:rPr>
              <a:t>feeling</a:t>
            </a:r>
            <a:r>
              <a:rPr sz="2800" dirty="0">
                <a:latin typeface="Arial MT"/>
                <a:cs typeface="Arial MT"/>
              </a:rPr>
              <a:t>	</a:t>
            </a:r>
            <a:r>
              <a:rPr sz="2800" spc="114" dirty="0">
                <a:latin typeface="Arial MT"/>
                <a:cs typeface="Arial MT"/>
              </a:rPr>
              <a:t>like</a:t>
            </a:r>
            <a:r>
              <a:rPr sz="2800" dirty="0">
                <a:latin typeface="Arial MT"/>
                <a:cs typeface="Arial MT"/>
              </a:rPr>
              <a:t>	</a:t>
            </a:r>
            <a:r>
              <a:rPr sz="2800" spc="114" dirty="0">
                <a:latin typeface="Arial MT"/>
                <a:cs typeface="Arial MT"/>
              </a:rPr>
              <a:t>part</a:t>
            </a:r>
            <a:r>
              <a:rPr sz="2800" dirty="0">
                <a:latin typeface="Arial MT"/>
                <a:cs typeface="Arial MT"/>
              </a:rPr>
              <a:t>		</a:t>
            </a:r>
            <a:r>
              <a:rPr sz="2800" spc="60" dirty="0">
                <a:latin typeface="Arial MT"/>
                <a:cs typeface="Arial MT"/>
              </a:rPr>
              <a:t>of</a:t>
            </a:r>
            <a:r>
              <a:rPr sz="2800" dirty="0">
                <a:latin typeface="Arial MT"/>
                <a:cs typeface="Arial MT"/>
              </a:rPr>
              <a:t>		</a:t>
            </a:r>
            <a:r>
              <a:rPr sz="2800" spc="-50" dirty="0">
                <a:latin typeface="Arial MT"/>
                <a:cs typeface="Arial MT"/>
              </a:rPr>
              <a:t>a</a:t>
            </a:r>
            <a:r>
              <a:rPr sz="2800" dirty="0">
                <a:latin typeface="Arial MT"/>
                <a:cs typeface="Arial MT"/>
              </a:rPr>
              <a:t>	</a:t>
            </a:r>
            <a:r>
              <a:rPr sz="2800" spc="120" dirty="0">
                <a:latin typeface="Arial MT"/>
                <a:cs typeface="Arial MT"/>
              </a:rPr>
              <a:t>group</a:t>
            </a:r>
            <a:r>
              <a:rPr sz="2800" dirty="0">
                <a:latin typeface="Arial MT"/>
                <a:cs typeface="Arial MT"/>
              </a:rPr>
              <a:t>		</a:t>
            </a:r>
            <a:r>
              <a:rPr sz="2800" spc="130" dirty="0">
                <a:latin typeface="Arial MT"/>
                <a:cs typeface="Arial MT"/>
              </a:rPr>
              <a:t>based</a:t>
            </a:r>
            <a:r>
              <a:rPr sz="2800" dirty="0">
                <a:latin typeface="Arial MT"/>
                <a:cs typeface="Arial MT"/>
              </a:rPr>
              <a:t>		</a:t>
            </a:r>
            <a:r>
              <a:rPr sz="2800" spc="55" dirty="0">
                <a:latin typeface="Arial MT"/>
                <a:cs typeface="Arial MT"/>
              </a:rPr>
              <a:t>on </a:t>
            </a:r>
            <a:r>
              <a:rPr sz="2800" spc="150" dirty="0">
                <a:latin typeface="Arial MT"/>
                <a:cs typeface="Arial MT"/>
              </a:rPr>
              <a:t>culture.</a:t>
            </a:r>
            <a:r>
              <a:rPr sz="2800" dirty="0">
                <a:latin typeface="Arial MT"/>
                <a:cs typeface="Arial MT"/>
              </a:rPr>
              <a:t>	</a:t>
            </a:r>
            <a:r>
              <a:rPr sz="2800" spc="70"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14" dirty="0">
                <a:latin typeface="Arial MT"/>
                <a:cs typeface="Arial MT"/>
              </a:rPr>
              <a:t>part</a:t>
            </a:r>
            <a:r>
              <a:rPr sz="2800" dirty="0">
                <a:latin typeface="Arial MT"/>
                <a:cs typeface="Arial MT"/>
              </a:rPr>
              <a:t>		</a:t>
            </a:r>
            <a:r>
              <a:rPr sz="2800" spc="60" dirty="0">
                <a:latin typeface="Arial MT"/>
                <a:cs typeface="Arial MT"/>
              </a:rPr>
              <a:t>of</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person's</a:t>
            </a:r>
            <a:r>
              <a:rPr sz="2800" dirty="0">
                <a:latin typeface="Arial MT"/>
                <a:cs typeface="Arial MT"/>
              </a:rPr>
              <a:t>	</a:t>
            </a:r>
            <a:r>
              <a:rPr sz="2800" spc="125" dirty="0">
                <a:latin typeface="Arial MT"/>
                <a:cs typeface="Arial MT"/>
              </a:rPr>
              <a:t>self-</a:t>
            </a:r>
            <a:endParaRPr sz="2800">
              <a:latin typeface="Arial MT"/>
              <a:cs typeface="Arial MT"/>
            </a:endParaRPr>
          </a:p>
          <a:p>
            <a:pPr marL="12700" marR="212090">
              <a:lnSpc>
                <a:spcPct val="127200"/>
              </a:lnSpc>
              <a:tabLst>
                <a:tab pos="481965" algn="l"/>
                <a:tab pos="1555750" algn="l"/>
                <a:tab pos="2347595" algn="l"/>
                <a:tab pos="2604770" algn="l"/>
                <a:tab pos="4380230" algn="l"/>
                <a:tab pos="5300345" algn="l"/>
                <a:tab pos="5671185" algn="l"/>
                <a:tab pos="5973445" algn="l"/>
                <a:tab pos="6101715" algn="l"/>
              </a:tabLst>
            </a:pPr>
            <a:r>
              <a:rPr sz="2800" spc="145" dirty="0">
                <a:latin typeface="Arial MT"/>
                <a:cs typeface="Arial MT"/>
              </a:rPr>
              <a:t>concept</a:t>
            </a:r>
            <a:r>
              <a:rPr sz="2800" dirty="0">
                <a:latin typeface="Arial MT"/>
                <a:cs typeface="Arial MT"/>
              </a:rPr>
              <a:t>	</a:t>
            </a:r>
            <a:r>
              <a:rPr sz="2800" spc="85" dirty="0">
                <a:latin typeface="Arial MT"/>
                <a:cs typeface="Arial MT"/>
              </a:rPr>
              <a:t>and</a:t>
            </a:r>
            <a:r>
              <a:rPr sz="2800" dirty="0">
                <a:latin typeface="Arial MT"/>
                <a:cs typeface="Arial MT"/>
              </a:rPr>
              <a:t>	</a:t>
            </a:r>
            <a:r>
              <a:rPr sz="2800" spc="185" dirty="0">
                <a:latin typeface="Arial MT"/>
                <a:cs typeface="Arial MT"/>
              </a:rPr>
              <a:t>self-</a:t>
            </a:r>
            <a:r>
              <a:rPr sz="2800" spc="155" dirty="0">
                <a:latin typeface="Arial MT"/>
                <a:cs typeface="Arial MT"/>
              </a:rPr>
              <a:t>perception.</a:t>
            </a:r>
            <a:r>
              <a:rPr sz="2800" dirty="0">
                <a:latin typeface="Arial MT"/>
                <a:cs typeface="Arial MT"/>
              </a:rPr>
              <a:t>	</a:t>
            </a:r>
            <a:r>
              <a:rPr sz="2800" spc="70"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45" dirty="0">
                <a:latin typeface="Arial MT"/>
                <a:cs typeface="Arial MT"/>
              </a:rPr>
              <a:t>related </a:t>
            </a:r>
            <a:r>
              <a:rPr sz="2800" spc="60" dirty="0">
                <a:latin typeface="Arial MT"/>
                <a:cs typeface="Arial MT"/>
              </a:rPr>
              <a:t>to</a:t>
            </a:r>
            <a:r>
              <a:rPr sz="2800" dirty="0">
                <a:latin typeface="Arial MT"/>
                <a:cs typeface="Arial MT"/>
              </a:rPr>
              <a:t>	</a:t>
            </a:r>
            <a:r>
              <a:rPr sz="2800" spc="160" dirty="0">
                <a:latin typeface="Arial MT"/>
                <a:cs typeface="Arial MT"/>
              </a:rPr>
              <a:t>nationality,</a:t>
            </a:r>
            <a:r>
              <a:rPr sz="2800" dirty="0">
                <a:latin typeface="Arial MT"/>
                <a:cs typeface="Arial MT"/>
              </a:rPr>
              <a:t>	</a:t>
            </a:r>
            <a:r>
              <a:rPr sz="2800" spc="155" dirty="0">
                <a:latin typeface="Arial MT"/>
                <a:cs typeface="Arial MT"/>
              </a:rPr>
              <a:t>ethnicity,</a:t>
            </a:r>
            <a:r>
              <a:rPr sz="2800" dirty="0">
                <a:latin typeface="Arial MT"/>
                <a:cs typeface="Arial MT"/>
              </a:rPr>
              <a:t>	</a:t>
            </a:r>
            <a:r>
              <a:rPr sz="2800" spc="150" dirty="0">
                <a:latin typeface="Arial MT"/>
                <a:cs typeface="Arial MT"/>
              </a:rPr>
              <a:t>religion,</a:t>
            </a:r>
            <a:r>
              <a:rPr sz="2800" dirty="0">
                <a:latin typeface="Arial MT"/>
                <a:cs typeface="Arial MT"/>
              </a:rPr>
              <a:t>	</a:t>
            </a:r>
            <a:r>
              <a:rPr sz="2800" spc="145" dirty="0">
                <a:latin typeface="Arial MT"/>
                <a:cs typeface="Arial MT"/>
              </a:rPr>
              <a:t>social</a:t>
            </a:r>
            <a:endParaRPr sz="2800">
              <a:latin typeface="Arial MT"/>
              <a:cs typeface="Arial MT"/>
            </a:endParaRPr>
          </a:p>
          <a:p>
            <a:pPr marL="12700" marR="474345">
              <a:lnSpc>
                <a:spcPct val="127200"/>
              </a:lnSpc>
              <a:tabLst>
                <a:tab pos="1169670" algn="l"/>
                <a:tab pos="1194435" algn="l"/>
                <a:tab pos="2025650" algn="l"/>
                <a:tab pos="2579370" algn="l"/>
                <a:tab pos="3371215" algn="l"/>
                <a:tab pos="3430270" algn="l"/>
                <a:tab pos="4780915" algn="l"/>
                <a:tab pos="4859655" algn="l"/>
                <a:tab pos="5270500" algn="l"/>
                <a:tab pos="6042025" algn="l"/>
              </a:tabLst>
            </a:pPr>
            <a:r>
              <a:rPr sz="2800" spc="145" dirty="0">
                <a:latin typeface="Arial MT"/>
                <a:cs typeface="Arial MT"/>
              </a:rPr>
              <a:t>class,</a:t>
            </a:r>
            <a:r>
              <a:rPr sz="2800" dirty="0">
                <a:latin typeface="Arial MT"/>
                <a:cs typeface="Arial MT"/>
              </a:rPr>
              <a:t>		</a:t>
            </a:r>
            <a:r>
              <a:rPr sz="2800" spc="155" dirty="0">
                <a:latin typeface="Arial MT"/>
                <a:cs typeface="Arial MT"/>
              </a:rPr>
              <a:t>generation,</a:t>
            </a:r>
            <a:r>
              <a:rPr sz="2800" dirty="0">
                <a:latin typeface="Arial MT"/>
                <a:cs typeface="Arial MT"/>
              </a:rPr>
              <a:t>	</a:t>
            </a:r>
            <a:r>
              <a:rPr sz="2800" spc="150" dirty="0">
                <a:latin typeface="Arial MT"/>
                <a:cs typeface="Arial MT"/>
              </a:rPr>
              <a:t>locality</a:t>
            </a:r>
            <a:r>
              <a:rPr sz="2800" dirty="0">
                <a:latin typeface="Arial MT"/>
                <a:cs typeface="Arial MT"/>
              </a:rPr>
              <a:t>	</a:t>
            </a:r>
            <a:r>
              <a:rPr sz="2800" spc="60" dirty="0">
                <a:latin typeface="Arial MT"/>
                <a:cs typeface="Arial MT"/>
              </a:rPr>
              <a:t>or</a:t>
            </a:r>
            <a:r>
              <a:rPr sz="2800" dirty="0">
                <a:latin typeface="Arial MT"/>
                <a:cs typeface="Arial MT"/>
              </a:rPr>
              <a:t>	</a:t>
            </a:r>
            <a:r>
              <a:rPr sz="2800" spc="90" dirty="0">
                <a:latin typeface="Arial MT"/>
                <a:cs typeface="Arial MT"/>
              </a:rPr>
              <a:t>any</a:t>
            </a:r>
            <a:r>
              <a:rPr sz="2800" dirty="0">
                <a:latin typeface="Arial MT"/>
                <a:cs typeface="Arial MT"/>
              </a:rPr>
              <a:t>	</a:t>
            </a:r>
            <a:r>
              <a:rPr sz="2800" spc="145" dirty="0">
                <a:latin typeface="Arial MT"/>
                <a:cs typeface="Arial MT"/>
              </a:rPr>
              <a:t>social </a:t>
            </a:r>
            <a:r>
              <a:rPr sz="2800" spc="130" dirty="0">
                <a:latin typeface="Arial MT"/>
                <a:cs typeface="Arial MT"/>
              </a:rPr>
              <a:t>group</a:t>
            </a:r>
            <a:r>
              <a:rPr sz="2800" dirty="0">
                <a:latin typeface="Arial MT"/>
                <a:cs typeface="Arial MT"/>
              </a:rPr>
              <a:t>	</a:t>
            </a:r>
            <a:r>
              <a:rPr sz="2800" spc="114" dirty="0">
                <a:latin typeface="Arial MT"/>
                <a:cs typeface="Arial MT"/>
              </a:rPr>
              <a:t>with</a:t>
            </a:r>
            <a:r>
              <a:rPr sz="2800" dirty="0">
                <a:latin typeface="Arial MT"/>
                <a:cs typeface="Arial MT"/>
              </a:rPr>
              <a:t>	</a:t>
            </a:r>
            <a:r>
              <a:rPr sz="2800" spc="100" dirty="0">
                <a:latin typeface="Arial MT"/>
                <a:cs typeface="Arial MT"/>
              </a:rPr>
              <a:t>its</a:t>
            </a:r>
            <a:r>
              <a:rPr sz="2800" dirty="0">
                <a:latin typeface="Arial MT"/>
                <a:cs typeface="Arial MT"/>
              </a:rPr>
              <a:t>	</a:t>
            </a:r>
            <a:r>
              <a:rPr sz="2800" spc="85" dirty="0">
                <a:latin typeface="Arial MT"/>
                <a:cs typeface="Arial MT"/>
              </a:rPr>
              <a:t>own</a:t>
            </a:r>
            <a:r>
              <a:rPr sz="2800" dirty="0">
                <a:latin typeface="Arial MT"/>
                <a:cs typeface="Arial MT"/>
              </a:rPr>
              <a:t>		</a:t>
            </a:r>
            <a:r>
              <a:rPr sz="2800" spc="155" dirty="0">
                <a:latin typeface="Arial MT"/>
                <a:cs typeface="Arial MT"/>
              </a:rPr>
              <a:t>distinct</a:t>
            </a:r>
            <a:r>
              <a:rPr sz="2800" dirty="0">
                <a:latin typeface="Arial MT"/>
                <a:cs typeface="Arial MT"/>
              </a:rPr>
              <a:t>		</a:t>
            </a:r>
            <a:r>
              <a:rPr sz="2800" spc="150" dirty="0">
                <a:latin typeface="Arial MT"/>
                <a:cs typeface="Arial MT"/>
              </a:rPr>
              <a:t>culture.</a:t>
            </a:r>
            <a:endParaRPr sz="2800">
              <a:latin typeface="Arial MT"/>
              <a:cs typeface="Arial MT"/>
            </a:endParaRPr>
          </a:p>
        </p:txBody>
      </p:sp>
      <p:sp>
        <p:nvSpPr>
          <p:cNvPr id="8" name="object 8"/>
          <p:cNvSpPr txBox="1">
            <a:spLocks noGrp="1"/>
          </p:cNvSpPr>
          <p:nvPr>
            <p:ph type="title"/>
          </p:nvPr>
        </p:nvSpPr>
        <p:spPr>
          <a:prstGeom prst="rect">
            <a:avLst/>
          </a:prstGeom>
        </p:spPr>
        <p:txBody>
          <a:bodyPr vert="horz" wrap="square" lIns="0" tIns="126089" rIns="0" bIns="0" rtlCol="0">
            <a:spAutoFit/>
          </a:bodyPr>
          <a:lstStyle/>
          <a:p>
            <a:pPr marL="180975">
              <a:lnSpc>
                <a:spcPct val="100000"/>
              </a:lnSpc>
              <a:spcBef>
                <a:spcPts val="100"/>
              </a:spcBef>
            </a:pPr>
            <a:r>
              <a:rPr dirty="0"/>
              <a:t>Cultural</a:t>
            </a:r>
            <a:r>
              <a:rPr spc="-40" dirty="0"/>
              <a:t> </a:t>
            </a:r>
            <a:r>
              <a:rPr spc="-175" dirty="0"/>
              <a:t>Identity</a:t>
            </a:r>
          </a:p>
        </p:txBody>
      </p:sp>
      <p:sp>
        <p:nvSpPr>
          <p:cNvPr id="9" name="Action Button: Return 8">
            <a:hlinkClick r:id="" action="ppaction://hlinkshowjump?jump=firstslide" highlightClick="1"/>
            <a:extLst>
              <a:ext uri="{FF2B5EF4-FFF2-40B4-BE49-F238E27FC236}">
                <a16:creationId xmlns:a16="http://schemas.microsoft.com/office/drawing/2014/main" id="{B20248B5-A1CB-A679-9C93-328270374D35}"/>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9353549"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10011582" y="197669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6" name="object 6"/>
          <p:cNvSpPr txBox="1"/>
          <p:nvPr/>
        </p:nvSpPr>
        <p:spPr>
          <a:xfrm>
            <a:off x="9998882" y="2305962"/>
            <a:ext cx="8252459" cy="3825875"/>
          </a:xfrm>
          <a:prstGeom prst="rect">
            <a:avLst/>
          </a:prstGeom>
        </p:spPr>
        <p:txBody>
          <a:bodyPr vert="horz" wrap="square" lIns="0" tIns="12700" rIns="0" bIns="0" rtlCol="0">
            <a:spAutoFit/>
          </a:bodyPr>
          <a:lstStyle/>
          <a:p>
            <a:pPr marL="12700" marR="1761489">
              <a:lnSpc>
                <a:spcPct val="127200"/>
              </a:lnSpc>
              <a:spcBef>
                <a:spcPts val="100"/>
              </a:spcBef>
              <a:tabLst>
                <a:tab pos="1560830" algn="l"/>
                <a:tab pos="2025650" algn="l"/>
                <a:tab pos="2781935" algn="l"/>
                <a:tab pos="3613150" algn="l"/>
                <a:tab pos="4389755" algn="l"/>
                <a:tab pos="5814060" algn="l"/>
              </a:tabLst>
            </a:pPr>
            <a:r>
              <a:rPr sz="2800" spc="145" dirty="0">
                <a:latin typeface="Arial MT"/>
                <a:cs typeface="Arial MT"/>
              </a:rPr>
              <a:t>Cultural</a:t>
            </a:r>
            <a:r>
              <a:rPr sz="2800" dirty="0">
                <a:latin typeface="Arial MT"/>
                <a:cs typeface="Arial MT"/>
              </a:rPr>
              <a:t>	</a:t>
            </a:r>
            <a:r>
              <a:rPr sz="2800" spc="145" dirty="0">
                <a:latin typeface="Arial MT"/>
                <a:cs typeface="Arial MT"/>
              </a:rPr>
              <a:t>safety</a:t>
            </a:r>
            <a:r>
              <a:rPr sz="2800" dirty="0">
                <a:latin typeface="Arial MT"/>
                <a:cs typeface="Arial MT"/>
              </a:rPr>
              <a:t>	</a:t>
            </a:r>
            <a:r>
              <a:rPr sz="2800" spc="150" dirty="0">
                <a:latin typeface="Arial MT"/>
                <a:cs typeface="Arial MT"/>
              </a:rPr>
              <a:t>involves</a:t>
            </a:r>
            <a:r>
              <a:rPr sz="2800" dirty="0">
                <a:latin typeface="Arial MT"/>
                <a:cs typeface="Arial MT"/>
              </a:rPr>
              <a:t>	</a:t>
            </a:r>
            <a:r>
              <a:rPr sz="2800" spc="145" dirty="0">
                <a:latin typeface="Arial MT"/>
                <a:cs typeface="Arial MT"/>
              </a:rPr>
              <a:t>actions</a:t>
            </a:r>
            <a:r>
              <a:rPr sz="2800" dirty="0">
                <a:latin typeface="Arial MT"/>
                <a:cs typeface="Arial MT"/>
              </a:rPr>
              <a:t>	</a:t>
            </a:r>
            <a:r>
              <a:rPr sz="2800" spc="114" dirty="0">
                <a:latin typeface="Arial MT"/>
                <a:cs typeface="Arial MT"/>
              </a:rPr>
              <a:t>that </a:t>
            </a:r>
            <a:r>
              <a:rPr sz="2800" spc="155" dirty="0" err="1">
                <a:latin typeface="Arial MT"/>
                <a:cs typeface="Arial MT"/>
              </a:rPr>
              <a:t>recognise</a:t>
            </a:r>
            <a:r>
              <a:rPr sz="2800" spc="155" dirty="0">
                <a:latin typeface="Arial MT"/>
                <a:cs typeface="Arial MT"/>
              </a:rPr>
              <a:t>,</a:t>
            </a:r>
            <a:r>
              <a:rPr sz="2800" dirty="0">
                <a:latin typeface="Arial MT"/>
                <a:cs typeface="Arial MT"/>
              </a:rPr>
              <a:t>	</a:t>
            </a:r>
            <a:r>
              <a:rPr sz="2800" spc="150" dirty="0">
                <a:latin typeface="Arial MT"/>
                <a:cs typeface="Arial MT"/>
              </a:rPr>
              <a:t>respect,</a:t>
            </a:r>
            <a:r>
              <a:rPr sz="2800" dirty="0">
                <a:latin typeface="Arial MT"/>
                <a:cs typeface="Arial MT"/>
              </a:rPr>
              <a:t>	</a:t>
            </a:r>
            <a:r>
              <a:rPr sz="2800" spc="85" dirty="0">
                <a:latin typeface="Arial MT"/>
                <a:cs typeface="Arial MT"/>
              </a:rPr>
              <a:t>and</a:t>
            </a:r>
            <a:r>
              <a:rPr sz="2800" dirty="0">
                <a:latin typeface="Arial MT"/>
                <a:cs typeface="Arial MT"/>
              </a:rPr>
              <a:t>	</a:t>
            </a:r>
            <a:r>
              <a:rPr sz="2800" spc="-660" dirty="0">
                <a:latin typeface="Arial MT"/>
                <a:cs typeface="Arial MT"/>
              </a:rPr>
              <a:t> </a:t>
            </a:r>
            <a:r>
              <a:rPr sz="2800" spc="155" dirty="0">
                <a:latin typeface="Arial MT"/>
                <a:cs typeface="Arial MT"/>
              </a:rPr>
              <a:t>nurture</a:t>
            </a:r>
            <a:r>
              <a:rPr sz="2800" dirty="0">
                <a:latin typeface="Arial MT"/>
                <a:cs typeface="Arial MT"/>
              </a:rPr>
              <a:t>	</a:t>
            </a:r>
            <a:r>
              <a:rPr sz="2800" spc="-660" dirty="0">
                <a:latin typeface="Arial MT"/>
                <a:cs typeface="Arial MT"/>
              </a:rPr>
              <a:t> </a:t>
            </a:r>
            <a:r>
              <a:rPr sz="2800" spc="80" dirty="0">
                <a:latin typeface="Arial MT"/>
                <a:cs typeface="Arial MT"/>
              </a:rPr>
              <a:t>an</a:t>
            </a:r>
            <a:endParaRPr sz="2800" dirty="0">
              <a:latin typeface="Arial MT"/>
              <a:cs typeface="Arial MT"/>
            </a:endParaRPr>
          </a:p>
          <a:p>
            <a:pPr marL="12700">
              <a:lnSpc>
                <a:spcPct val="100000"/>
              </a:lnSpc>
              <a:spcBef>
                <a:spcPts val="915"/>
              </a:spcBef>
              <a:tabLst>
                <a:tab pos="2163445" algn="l"/>
                <a:tab pos="3503929" algn="l"/>
                <a:tab pos="4973320" algn="l"/>
                <a:tab pos="6423025" algn="l"/>
              </a:tabLst>
            </a:pPr>
            <a:r>
              <a:rPr sz="2800" spc="155" dirty="0">
                <a:latin typeface="Arial MT"/>
                <a:cs typeface="Arial MT"/>
              </a:rPr>
              <a:t>individual's</a:t>
            </a:r>
            <a:r>
              <a:rPr sz="2800" dirty="0">
                <a:latin typeface="Arial MT"/>
                <a:cs typeface="Arial MT"/>
              </a:rPr>
              <a:t>	</a:t>
            </a:r>
            <a:r>
              <a:rPr sz="2800" spc="135" dirty="0">
                <a:latin typeface="Arial MT"/>
                <a:cs typeface="Arial MT"/>
              </a:rPr>
              <a:t>unique</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50" dirty="0">
                <a:latin typeface="Arial MT"/>
                <a:cs typeface="Arial MT"/>
              </a:rPr>
              <a:t>identity</a:t>
            </a:r>
            <a:r>
              <a:rPr sz="2800" dirty="0">
                <a:latin typeface="Arial MT"/>
                <a:cs typeface="Arial MT"/>
              </a:rPr>
              <a:t>	</a:t>
            </a:r>
            <a:r>
              <a:rPr sz="2800" spc="85" dirty="0">
                <a:latin typeface="Arial MT"/>
                <a:cs typeface="Arial MT"/>
              </a:rPr>
              <a:t>and</a:t>
            </a:r>
            <a:endParaRPr sz="2800" dirty="0">
              <a:latin typeface="Arial MT"/>
              <a:cs typeface="Arial MT"/>
            </a:endParaRPr>
          </a:p>
          <a:p>
            <a:pPr marL="12700" marR="5080">
              <a:lnSpc>
                <a:spcPct val="127200"/>
              </a:lnSpc>
              <a:tabLst>
                <a:tab pos="1214120" algn="l"/>
                <a:tab pos="1278255" algn="l"/>
                <a:tab pos="1649095" algn="l"/>
                <a:tab pos="2773045" algn="l"/>
                <a:tab pos="2964815" algn="l"/>
                <a:tab pos="3712845" algn="l"/>
                <a:tab pos="4795520" algn="l"/>
                <a:tab pos="5053330" algn="l"/>
                <a:tab pos="5729605" algn="l"/>
                <a:tab pos="6422390" algn="l"/>
                <a:tab pos="7595870" algn="l"/>
              </a:tabLst>
            </a:pPr>
            <a:r>
              <a:rPr sz="2800" spc="145" dirty="0">
                <a:latin typeface="Arial MT"/>
                <a:cs typeface="Arial MT"/>
              </a:rPr>
              <a:t>safely</a:t>
            </a:r>
            <a:r>
              <a:rPr sz="2800" dirty="0">
                <a:latin typeface="Arial MT"/>
                <a:cs typeface="Arial MT"/>
              </a:rPr>
              <a:t>	</a:t>
            </a:r>
            <a:r>
              <a:rPr sz="2800" spc="155" dirty="0">
                <a:latin typeface="Arial MT"/>
                <a:cs typeface="Arial MT"/>
              </a:rPr>
              <a:t>fulfilling</a:t>
            </a:r>
            <a:r>
              <a:rPr sz="2800" dirty="0">
                <a:latin typeface="Arial MT"/>
                <a:cs typeface="Arial MT"/>
              </a:rPr>
              <a:t>	</a:t>
            </a:r>
            <a:r>
              <a:rPr sz="2800" spc="135" dirty="0">
                <a:latin typeface="Arial MT"/>
                <a:cs typeface="Arial MT"/>
              </a:rPr>
              <a:t>their</a:t>
            </a:r>
            <a:r>
              <a:rPr sz="2800" dirty="0">
                <a:latin typeface="Arial MT"/>
                <a:cs typeface="Arial MT"/>
              </a:rPr>
              <a:t>	</a:t>
            </a:r>
            <a:r>
              <a:rPr sz="2800" spc="140" dirty="0">
                <a:latin typeface="Arial MT"/>
                <a:cs typeface="Arial MT"/>
              </a:rPr>
              <a:t>needs,</a:t>
            </a:r>
            <a:r>
              <a:rPr sz="2800" dirty="0">
                <a:latin typeface="Arial MT"/>
                <a:cs typeface="Arial MT"/>
              </a:rPr>
              <a:t>	</a:t>
            </a:r>
            <a:r>
              <a:rPr sz="2800" spc="160" dirty="0">
                <a:latin typeface="Arial MT"/>
                <a:cs typeface="Arial MT"/>
              </a:rPr>
              <a:t>expectations,</a:t>
            </a:r>
            <a:r>
              <a:rPr sz="2800" dirty="0">
                <a:latin typeface="Arial MT"/>
                <a:cs typeface="Arial MT"/>
              </a:rPr>
              <a:t>	</a:t>
            </a:r>
            <a:r>
              <a:rPr sz="2800" spc="85" dirty="0">
                <a:latin typeface="Arial MT"/>
                <a:cs typeface="Arial MT"/>
              </a:rPr>
              <a:t>and </a:t>
            </a:r>
            <a:r>
              <a:rPr sz="2800" spc="150" dirty="0">
                <a:latin typeface="Arial MT"/>
                <a:cs typeface="Arial MT"/>
              </a:rPr>
              <a:t>rights.</a:t>
            </a:r>
            <a:r>
              <a:rPr sz="2800" dirty="0">
                <a:latin typeface="Arial MT"/>
                <a:cs typeface="Arial MT"/>
              </a:rPr>
              <a:t>		</a:t>
            </a:r>
            <a:r>
              <a:rPr sz="2800" spc="70" dirty="0">
                <a:latin typeface="Arial MT"/>
                <a:cs typeface="Arial MT"/>
              </a:rPr>
              <a:t>It</a:t>
            </a:r>
            <a:r>
              <a:rPr sz="2800" dirty="0">
                <a:latin typeface="Arial MT"/>
                <a:cs typeface="Arial MT"/>
              </a:rPr>
              <a:t>	</a:t>
            </a:r>
            <a:r>
              <a:rPr sz="2800" spc="120" dirty="0">
                <a:latin typeface="Arial MT"/>
                <a:cs typeface="Arial MT"/>
              </a:rPr>
              <a:t>means</a:t>
            </a:r>
            <a:r>
              <a:rPr sz="2800" dirty="0">
                <a:latin typeface="Arial MT"/>
                <a:cs typeface="Arial MT"/>
              </a:rPr>
              <a:t>	</a:t>
            </a:r>
            <a:r>
              <a:rPr sz="2800" spc="150" dirty="0">
                <a:latin typeface="Arial MT"/>
                <a:cs typeface="Arial MT"/>
              </a:rPr>
              <a:t>operating</a:t>
            </a:r>
            <a:r>
              <a:rPr sz="2800" dirty="0">
                <a:latin typeface="Arial MT"/>
                <a:cs typeface="Arial MT"/>
              </a:rPr>
              <a:t>	</a:t>
            </a:r>
            <a:r>
              <a:rPr sz="2800" spc="110" dirty="0">
                <a:latin typeface="Arial MT"/>
                <a:cs typeface="Arial MT"/>
              </a:rPr>
              <a:t>from</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cultural</a:t>
            </a:r>
            <a:endParaRPr sz="2800" dirty="0">
              <a:latin typeface="Arial MT"/>
              <a:cs typeface="Arial MT"/>
            </a:endParaRPr>
          </a:p>
          <a:p>
            <a:pPr marL="12700" marR="55244">
              <a:lnSpc>
                <a:spcPct val="127200"/>
              </a:lnSpc>
              <a:tabLst>
                <a:tab pos="927100" algn="l"/>
                <a:tab pos="2228215" algn="l"/>
                <a:tab pos="2698115" algn="l"/>
                <a:tab pos="3390900" algn="l"/>
                <a:tab pos="4449445" algn="l"/>
                <a:tab pos="5933440" algn="l"/>
                <a:tab pos="6625590" algn="l"/>
                <a:tab pos="7402195" algn="l"/>
              </a:tabLst>
            </a:pPr>
            <a:r>
              <a:rPr sz="2800" spc="155" dirty="0">
                <a:latin typeface="Arial MT"/>
                <a:cs typeface="Arial MT"/>
              </a:rPr>
              <a:t>perspective</a:t>
            </a:r>
            <a:r>
              <a:rPr sz="2800" dirty="0">
                <a:latin typeface="Arial MT"/>
                <a:cs typeface="Arial MT"/>
              </a:rPr>
              <a:t>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20" dirty="0">
                <a:latin typeface="Arial MT"/>
                <a:cs typeface="Arial MT"/>
              </a:rPr>
              <a:t>other</a:t>
            </a:r>
            <a:r>
              <a:rPr sz="2800" dirty="0">
                <a:latin typeface="Arial MT"/>
                <a:cs typeface="Arial MT"/>
              </a:rPr>
              <a:t>	</a:t>
            </a:r>
            <a:r>
              <a:rPr sz="2800" spc="145" dirty="0">
                <a:latin typeface="Arial MT"/>
                <a:cs typeface="Arial MT"/>
              </a:rPr>
              <a:t>person,</a:t>
            </a:r>
            <a:r>
              <a:rPr sz="2800" dirty="0">
                <a:latin typeface="Arial MT"/>
                <a:cs typeface="Arial MT"/>
              </a:rPr>
              <a:t>	</a:t>
            </a:r>
            <a:r>
              <a:rPr sz="2800" spc="90" dirty="0">
                <a:latin typeface="Arial MT"/>
                <a:cs typeface="Arial MT"/>
              </a:rPr>
              <a:t>not</a:t>
            </a:r>
            <a:r>
              <a:rPr sz="2800" dirty="0">
                <a:latin typeface="Arial MT"/>
                <a:cs typeface="Arial MT"/>
              </a:rPr>
              <a:t>	</a:t>
            </a:r>
            <a:r>
              <a:rPr sz="2800" spc="120" dirty="0">
                <a:latin typeface="Arial MT"/>
                <a:cs typeface="Arial MT"/>
              </a:rPr>
              <a:t>just</a:t>
            </a:r>
            <a:r>
              <a:rPr sz="2800" dirty="0">
                <a:latin typeface="Arial MT"/>
                <a:cs typeface="Arial MT"/>
              </a:rPr>
              <a:t>	</a:t>
            </a:r>
            <a:r>
              <a:rPr sz="2800" spc="110" dirty="0">
                <a:latin typeface="Arial MT"/>
                <a:cs typeface="Arial MT"/>
              </a:rPr>
              <a:t>from </a:t>
            </a:r>
            <a:r>
              <a:rPr sz="2800" spc="114" dirty="0">
                <a:latin typeface="Arial MT"/>
                <a:cs typeface="Arial MT"/>
              </a:rPr>
              <a:t>your</a:t>
            </a:r>
            <a:r>
              <a:rPr sz="2800" dirty="0">
                <a:latin typeface="Arial MT"/>
                <a:cs typeface="Arial MT"/>
              </a:rPr>
              <a:t>	</a:t>
            </a:r>
            <a:r>
              <a:rPr sz="2800" spc="160" dirty="0">
                <a:latin typeface="Arial MT"/>
                <a:cs typeface="Arial MT"/>
              </a:rPr>
              <a:t>perspective.</a:t>
            </a:r>
            <a:endParaRPr sz="2800" dirty="0">
              <a:latin typeface="Arial MT"/>
              <a:cs typeface="Arial MT"/>
            </a:endParaRPr>
          </a:p>
        </p:txBody>
      </p:sp>
      <p:sp>
        <p:nvSpPr>
          <p:cNvPr id="7" name="object 7"/>
          <p:cNvSpPr txBox="1">
            <a:spLocks noGrp="1"/>
          </p:cNvSpPr>
          <p:nvPr>
            <p:ph type="title"/>
          </p:nvPr>
        </p:nvSpPr>
        <p:spPr>
          <a:prstGeom prst="rect">
            <a:avLst/>
          </a:prstGeom>
        </p:spPr>
        <p:txBody>
          <a:bodyPr vert="horz" wrap="square" lIns="0" tIns="411260" rIns="0" bIns="0" rtlCol="0">
            <a:spAutoFit/>
          </a:bodyPr>
          <a:lstStyle/>
          <a:p>
            <a:pPr marL="9554210">
              <a:lnSpc>
                <a:spcPct val="100000"/>
              </a:lnSpc>
              <a:spcBef>
                <a:spcPts val="100"/>
              </a:spcBef>
            </a:pPr>
            <a:r>
              <a:rPr dirty="0"/>
              <a:t>Cultural</a:t>
            </a:r>
            <a:r>
              <a:rPr spc="-40" dirty="0"/>
              <a:t> </a:t>
            </a:r>
            <a:r>
              <a:rPr spc="-10" dirty="0"/>
              <a:t>Safety</a:t>
            </a:r>
          </a:p>
        </p:txBody>
      </p:sp>
      <p:sp>
        <p:nvSpPr>
          <p:cNvPr id="8" name="Action Button: Return 7">
            <a:hlinkClick r:id="" action="ppaction://hlinkshowjump?jump=firstslide" highlightClick="1"/>
            <a:extLst>
              <a:ext uri="{FF2B5EF4-FFF2-40B4-BE49-F238E27FC236}">
                <a16:creationId xmlns:a16="http://schemas.microsoft.com/office/drawing/2014/main" id="{D7D288E9-9CAB-BD9A-5D38-6F5C4BADA04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9144000" y="0"/>
            <a:ext cx="9144000" cy="10134600"/>
            <a:chOff x="9144000" y="0"/>
            <a:chExt cx="9144000" cy="101346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0"/>
              <a:ext cx="9143999" cy="9960750"/>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638754" y="1807458"/>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626054" y="2118879"/>
            <a:ext cx="7060565" cy="2740025"/>
          </a:xfrm>
          <a:prstGeom prst="rect">
            <a:avLst/>
          </a:prstGeom>
        </p:spPr>
        <p:txBody>
          <a:bodyPr vert="horz" wrap="square" lIns="0" tIns="128905" rIns="0" bIns="0" rtlCol="0">
            <a:spAutoFit/>
          </a:bodyPr>
          <a:lstStyle/>
          <a:p>
            <a:pPr marL="12700">
              <a:lnSpc>
                <a:spcPct val="100000"/>
              </a:lnSpc>
              <a:spcBef>
                <a:spcPts val="1015"/>
              </a:spcBef>
              <a:tabLst>
                <a:tab pos="1560830" algn="l"/>
                <a:tab pos="3024505" algn="l"/>
                <a:tab pos="3796029" algn="l"/>
                <a:tab pos="4364990" algn="l"/>
                <a:tab pos="5829935" algn="l"/>
              </a:tabLst>
            </a:pPr>
            <a:r>
              <a:rPr sz="2800" spc="145" dirty="0">
                <a:latin typeface="Arial MT"/>
                <a:cs typeface="Arial MT"/>
              </a:rPr>
              <a:t>Cultural</a:t>
            </a:r>
            <a:r>
              <a:rPr sz="2800" dirty="0">
                <a:latin typeface="Arial MT"/>
                <a:cs typeface="Arial MT"/>
              </a:rPr>
              <a:t>	</a:t>
            </a:r>
            <a:r>
              <a:rPr sz="2800" spc="145" dirty="0">
                <a:latin typeface="Arial MT"/>
                <a:cs typeface="Arial MT"/>
              </a:rPr>
              <a:t>respect</a:t>
            </a:r>
            <a:r>
              <a:rPr sz="2800" dirty="0">
                <a:latin typeface="Arial MT"/>
                <a:cs typeface="Arial MT"/>
              </a:rPr>
              <a:t>	</a:t>
            </a:r>
            <a:r>
              <a:rPr sz="2800" spc="90" dirty="0">
                <a:latin typeface="Arial MT"/>
                <a:cs typeface="Arial MT"/>
              </a:rPr>
              <a:t>can</a:t>
            </a:r>
            <a:r>
              <a:rPr sz="2800" dirty="0">
                <a:latin typeface="Arial MT"/>
                <a:cs typeface="Arial MT"/>
              </a:rPr>
              <a:t>	</a:t>
            </a:r>
            <a:r>
              <a:rPr sz="2800" spc="55" dirty="0">
                <a:latin typeface="Arial MT"/>
                <a:cs typeface="Arial MT"/>
              </a:rPr>
              <a:t>be</a:t>
            </a:r>
            <a:r>
              <a:rPr sz="2800" dirty="0">
                <a:latin typeface="Arial MT"/>
                <a:cs typeface="Arial MT"/>
              </a:rPr>
              <a:t>	</a:t>
            </a:r>
            <a:r>
              <a:rPr sz="2800" spc="145" dirty="0">
                <a:latin typeface="Arial MT"/>
                <a:cs typeface="Arial MT"/>
              </a:rPr>
              <a:t>defined</a:t>
            </a:r>
            <a:r>
              <a:rPr sz="2800" dirty="0">
                <a:latin typeface="Arial MT"/>
                <a:cs typeface="Arial MT"/>
              </a:rPr>
              <a:t>	</a:t>
            </a:r>
            <a:r>
              <a:rPr sz="2800" spc="60" dirty="0">
                <a:latin typeface="Arial MT"/>
                <a:cs typeface="Arial MT"/>
              </a:rPr>
              <a:t>as</a:t>
            </a:r>
            <a:endParaRPr sz="2800">
              <a:latin typeface="Arial MT"/>
              <a:cs typeface="Arial MT"/>
            </a:endParaRPr>
          </a:p>
          <a:p>
            <a:pPr marL="12700" marR="5080">
              <a:lnSpc>
                <a:spcPct val="127200"/>
              </a:lnSpc>
              <a:tabLst>
                <a:tab pos="704850" algn="l"/>
                <a:tab pos="2352040" algn="l"/>
                <a:tab pos="3237230" algn="l"/>
                <a:tab pos="3707129" algn="l"/>
                <a:tab pos="4410075" algn="l"/>
                <a:tab pos="4523740" algn="l"/>
                <a:tab pos="5201920" algn="l"/>
              </a:tabLst>
            </a:pPr>
            <a:r>
              <a:rPr sz="2800" spc="155" dirty="0">
                <a:latin typeface="Arial MT"/>
                <a:cs typeface="Arial MT"/>
              </a:rPr>
              <a:t>recognising,</a:t>
            </a:r>
            <a:r>
              <a:rPr sz="2800" dirty="0">
                <a:latin typeface="Arial MT"/>
                <a:cs typeface="Arial MT"/>
              </a:rPr>
              <a:t>	</a:t>
            </a:r>
            <a:r>
              <a:rPr sz="2800" spc="155" dirty="0">
                <a:latin typeface="Arial MT"/>
                <a:cs typeface="Arial MT"/>
              </a:rPr>
              <a:t>protecting,</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continuing </a:t>
            </a:r>
            <a:r>
              <a:rPr sz="2800" spc="90" dirty="0">
                <a:latin typeface="Arial MT"/>
                <a:cs typeface="Arial MT"/>
              </a:rPr>
              <a:t>the</a:t>
            </a:r>
            <a:r>
              <a:rPr sz="2800" dirty="0">
                <a:latin typeface="Arial MT"/>
                <a:cs typeface="Arial MT"/>
              </a:rPr>
              <a:t>	</a:t>
            </a:r>
            <a:r>
              <a:rPr sz="2800" spc="155" dirty="0">
                <a:latin typeface="Arial MT"/>
                <a:cs typeface="Arial MT"/>
              </a:rPr>
              <a:t>advancement</a:t>
            </a:r>
            <a:r>
              <a:rPr sz="2800" dirty="0">
                <a:latin typeface="Arial MT"/>
                <a:cs typeface="Arial MT"/>
              </a:rPr>
              <a:t>	</a:t>
            </a:r>
            <a:r>
              <a:rPr sz="2800" spc="60" dirty="0">
                <a:latin typeface="Arial MT"/>
                <a:cs typeface="Arial MT"/>
              </a:rPr>
              <a:t>of</a:t>
            </a:r>
            <a:r>
              <a:rPr sz="2800" dirty="0">
                <a:latin typeface="Arial MT"/>
                <a:cs typeface="Arial MT"/>
              </a:rPr>
              <a:t>	</a:t>
            </a:r>
            <a:r>
              <a:rPr sz="2800" spc="114" dirty="0">
                <a:latin typeface="Arial MT"/>
                <a:cs typeface="Arial MT"/>
              </a:rPr>
              <a:t>that</a:t>
            </a:r>
            <a:r>
              <a:rPr sz="2800" dirty="0">
                <a:latin typeface="Arial MT"/>
                <a:cs typeface="Arial MT"/>
              </a:rPr>
              <a:t>		</a:t>
            </a:r>
            <a:r>
              <a:rPr sz="2800" spc="155" dirty="0">
                <a:latin typeface="Arial MT"/>
                <a:cs typeface="Arial MT"/>
              </a:rPr>
              <a:t>particular</a:t>
            </a:r>
            <a:endParaRPr sz="2800">
              <a:latin typeface="Arial MT"/>
              <a:cs typeface="Arial MT"/>
            </a:endParaRPr>
          </a:p>
          <a:p>
            <a:pPr marL="12700" marR="170180">
              <a:lnSpc>
                <a:spcPct val="127200"/>
              </a:lnSpc>
              <a:tabLst>
                <a:tab pos="1673225" algn="l"/>
                <a:tab pos="3281045" algn="l"/>
                <a:tab pos="4547235" algn="l"/>
                <a:tab pos="6238240" algn="l"/>
              </a:tabLst>
            </a:pPr>
            <a:r>
              <a:rPr sz="2800" spc="155" dirty="0">
                <a:latin typeface="Arial MT"/>
                <a:cs typeface="Arial MT"/>
              </a:rPr>
              <a:t>culture's</a:t>
            </a:r>
            <a:r>
              <a:rPr sz="2800" dirty="0">
                <a:latin typeface="Arial MT"/>
                <a:cs typeface="Arial MT"/>
              </a:rPr>
              <a:t>	</a:t>
            </a:r>
            <a:r>
              <a:rPr sz="2800" spc="145" dirty="0">
                <a:latin typeface="Arial MT"/>
                <a:cs typeface="Arial MT"/>
              </a:rPr>
              <a:t>inherent</a:t>
            </a:r>
            <a:r>
              <a:rPr sz="2800" dirty="0">
                <a:latin typeface="Arial MT"/>
                <a:cs typeface="Arial MT"/>
              </a:rPr>
              <a:t>	</a:t>
            </a:r>
            <a:r>
              <a:rPr sz="2800" spc="150" dirty="0">
                <a:latin typeface="Arial MT"/>
                <a:cs typeface="Arial MT"/>
              </a:rPr>
              <a:t>rights,</a:t>
            </a:r>
            <a:r>
              <a:rPr sz="2800" dirty="0">
                <a:latin typeface="Arial MT"/>
                <a:cs typeface="Arial MT"/>
              </a:rPr>
              <a:t>	</a:t>
            </a:r>
            <a:r>
              <a:rPr sz="2800" spc="155" dirty="0">
                <a:latin typeface="Arial MT"/>
                <a:cs typeface="Arial MT"/>
              </a:rPr>
              <a:t>cultures,</a:t>
            </a:r>
            <a:r>
              <a:rPr sz="2800" dirty="0">
                <a:latin typeface="Arial MT"/>
                <a:cs typeface="Arial MT"/>
              </a:rPr>
              <a:t>	</a:t>
            </a:r>
            <a:r>
              <a:rPr sz="2800" spc="85" dirty="0">
                <a:latin typeface="Arial MT"/>
                <a:cs typeface="Arial MT"/>
              </a:rPr>
              <a:t>and </a:t>
            </a:r>
            <a:r>
              <a:rPr sz="2800" spc="155" dirty="0">
                <a:latin typeface="Arial MT"/>
                <a:cs typeface="Arial MT"/>
              </a:rPr>
              <a:t>traditions.</a:t>
            </a:r>
            <a:endParaRPr sz="2800">
              <a:latin typeface="Arial MT"/>
              <a:cs typeface="Arial MT"/>
            </a:endParaRPr>
          </a:p>
        </p:txBody>
      </p:sp>
      <p:sp>
        <p:nvSpPr>
          <p:cNvPr id="8" name="object 8"/>
          <p:cNvSpPr txBox="1">
            <a:spLocks noGrp="1"/>
          </p:cNvSpPr>
          <p:nvPr>
            <p:ph type="title"/>
          </p:nvPr>
        </p:nvSpPr>
        <p:spPr>
          <a:prstGeom prst="rect">
            <a:avLst/>
          </a:prstGeom>
        </p:spPr>
        <p:txBody>
          <a:bodyPr vert="horz" wrap="square" lIns="0" tIns="126089" rIns="0" bIns="0" rtlCol="0">
            <a:spAutoFit/>
          </a:bodyPr>
          <a:lstStyle/>
          <a:p>
            <a:pPr marL="180975">
              <a:lnSpc>
                <a:spcPct val="100000"/>
              </a:lnSpc>
              <a:spcBef>
                <a:spcPts val="100"/>
              </a:spcBef>
            </a:pPr>
            <a:r>
              <a:rPr dirty="0"/>
              <a:t>Cultural</a:t>
            </a:r>
            <a:r>
              <a:rPr spc="-40" dirty="0"/>
              <a:t> </a:t>
            </a:r>
            <a:r>
              <a:rPr spc="-10" dirty="0"/>
              <a:t>Respect</a:t>
            </a:r>
          </a:p>
        </p:txBody>
      </p:sp>
      <p:sp>
        <p:nvSpPr>
          <p:cNvPr id="9" name="Action Button: Return 8">
            <a:hlinkClick r:id="" action="ppaction://hlinkshowjump?jump=firstslide" highlightClick="1"/>
            <a:extLst>
              <a:ext uri="{FF2B5EF4-FFF2-40B4-BE49-F238E27FC236}">
                <a16:creationId xmlns:a16="http://schemas.microsoft.com/office/drawing/2014/main" id="{5F42B5DF-A36B-0B2C-01C3-61EA833D4089}"/>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6"/>
            <a:ext cx="9353549" cy="10286993"/>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6"/>
            <a:ext cx="914399" cy="876299"/>
          </a:xfrm>
          <a:prstGeom prst="rect">
            <a:avLst/>
          </a:prstGeom>
        </p:spPr>
      </p:pic>
      <p:sp>
        <p:nvSpPr>
          <p:cNvPr id="5" name="object 5"/>
          <p:cNvSpPr/>
          <p:nvPr/>
        </p:nvSpPr>
        <p:spPr>
          <a:xfrm>
            <a:off x="10011582" y="197670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0335432" y="8067330"/>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0335432" y="8610255"/>
            <a:ext cx="104775" cy="104775"/>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10335432" y="9153180"/>
            <a:ext cx="104775" cy="104775"/>
          </a:xfrm>
          <a:prstGeom prst="rect">
            <a:avLst/>
          </a:prstGeom>
        </p:spPr>
      </p:pic>
      <p:sp>
        <p:nvSpPr>
          <p:cNvPr id="9" name="object 9"/>
          <p:cNvSpPr txBox="1"/>
          <p:nvPr/>
        </p:nvSpPr>
        <p:spPr>
          <a:xfrm>
            <a:off x="9998883" y="2305967"/>
            <a:ext cx="8131809" cy="7083425"/>
          </a:xfrm>
          <a:prstGeom prst="rect">
            <a:avLst/>
          </a:prstGeom>
        </p:spPr>
        <p:txBody>
          <a:bodyPr vert="horz" wrap="square" lIns="0" tIns="12700" rIns="0" bIns="0" rtlCol="0">
            <a:spAutoFit/>
          </a:bodyPr>
          <a:lstStyle/>
          <a:p>
            <a:pPr marL="12700" marR="5080">
              <a:lnSpc>
                <a:spcPct val="127200"/>
              </a:lnSpc>
              <a:spcBef>
                <a:spcPts val="100"/>
              </a:spcBef>
              <a:tabLst>
                <a:tab pos="481965" algn="l"/>
                <a:tab pos="1174750" algn="l"/>
                <a:tab pos="1560830" algn="l"/>
                <a:tab pos="2644140" algn="l"/>
                <a:tab pos="2713355" algn="l"/>
                <a:tab pos="3831590" algn="l"/>
                <a:tab pos="3870325" algn="l"/>
                <a:tab pos="4904740" algn="l"/>
                <a:tab pos="5185410" algn="l"/>
                <a:tab pos="5968365" algn="l"/>
                <a:tab pos="7050405" algn="l"/>
                <a:tab pos="7264400" algn="l"/>
              </a:tabLst>
            </a:pPr>
            <a:r>
              <a:rPr sz="2800" spc="145" dirty="0">
                <a:latin typeface="Arial MT"/>
                <a:cs typeface="Arial MT"/>
              </a:rPr>
              <a:t>Cultural</a:t>
            </a:r>
            <a:r>
              <a:rPr sz="2800" dirty="0">
                <a:latin typeface="Arial MT"/>
                <a:cs typeface="Arial MT"/>
              </a:rPr>
              <a:t>	</a:t>
            </a:r>
            <a:r>
              <a:rPr sz="2800" spc="150" dirty="0">
                <a:latin typeface="Arial MT"/>
                <a:cs typeface="Arial MT"/>
              </a:rPr>
              <a:t>competence</a:t>
            </a:r>
            <a:r>
              <a:rPr sz="2800" dirty="0">
                <a:latin typeface="Arial MT"/>
                <a:cs typeface="Arial MT"/>
              </a:rPr>
              <a:t>		</a:t>
            </a:r>
            <a:r>
              <a:rPr sz="2800" spc="120" dirty="0">
                <a:latin typeface="Arial MT"/>
                <a:cs typeface="Arial MT"/>
              </a:rPr>
              <a:t>means</a:t>
            </a:r>
            <a:r>
              <a:rPr sz="2800" dirty="0">
                <a:latin typeface="Arial MT"/>
                <a:cs typeface="Arial MT"/>
              </a:rPr>
              <a:t>	</a:t>
            </a:r>
            <a:r>
              <a:rPr sz="2800" spc="145" dirty="0">
                <a:latin typeface="Arial MT"/>
                <a:cs typeface="Arial MT"/>
              </a:rPr>
              <a:t>becoming</a:t>
            </a:r>
            <a:r>
              <a:rPr sz="2800" dirty="0">
                <a:latin typeface="Arial MT"/>
                <a:cs typeface="Arial MT"/>
              </a:rPr>
              <a:t>	</a:t>
            </a:r>
            <a:r>
              <a:rPr sz="2800" spc="130" dirty="0">
                <a:latin typeface="Arial MT"/>
                <a:cs typeface="Arial MT"/>
              </a:rPr>
              <a:t>aware </a:t>
            </a:r>
            <a:r>
              <a:rPr sz="2800" spc="60" dirty="0">
                <a:latin typeface="Arial MT"/>
                <a:cs typeface="Arial MT"/>
              </a:rPr>
              <a:t>of</a:t>
            </a:r>
            <a:r>
              <a:rPr sz="2800" dirty="0">
                <a:latin typeface="Arial MT"/>
                <a:cs typeface="Arial MT"/>
              </a:rPr>
              <a:t>	</a:t>
            </a:r>
            <a:r>
              <a:rPr sz="2800" spc="90" dirty="0">
                <a:latin typeface="Arial MT"/>
                <a:cs typeface="Arial MT"/>
              </a:rPr>
              <a:t>the</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60" dirty="0">
                <a:latin typeface="Arial MT"/>
                <a:cs typeface="Arial MT"/>
              </a:rPr>
              <a:t>differences,</a:t>
            </a:r>
            <a:r>
              <a:rPr sz="2800" dirty="0">
                <a:latin typeface="Arial MT"/>
                <a:cs typeface="Arial MT"/>
              </a:rPr>
              <a:t>	</a:t>
            </a:r>
            <a:r>
              <a:rPr sz="2800" spc="155" dirty="0">
                <a:latin typeface="Arial MT"/>
                <a:cs typeface="Arial MT"/>
              </a:rPr>
              <a:t>appreciating</a:t>
            </a:r>
            <a:r>
              <a:rPr sz="2800" dirty="0">
                <a:latin typeface="Arial MT"/>
                <a:cs typeface="Arial MT"/>
              </a:rPr>
              <a:t>	</a:t>
            </a:r>
            <a:r>
              <a:rPr sz="2800" spc="85" dirty="0">
                <a:latin typeface="Arial MT"/>
                <a:cs typeface="Arial MT"/>
              </a:rPr>
              <a:t>and </a:t>
            </a:r>
            <a:r>
              <a:rPr sz="2800" spc="155" dirty="0">
                <a:latin typeface="Arial MT"/>
                <a:cs typeface="Arial MT"/>
              </a:rPr>
              <a:t>understanding</a:t>
            </a:r>
            <a:r>
              <a:rPr sz="2800" dirty="0">
                <a:latin typeface="Arial MT"/>
                <a:cs typeface="Arial MT"/>
              </a:rPr>
              <a:t>		</a:t>
            </a:r>
            <a:r>
              <a:rPr sz="2800" spc="125" dirty="0">
                <a:latin typeface="Arial MT"/>
                <a:cs typeface="Arial MT"/>
              </a:rPr>
              <a:t>those</a:t>
            </a:r>
            <a:r>
              <a:rPr sz="2800" dirty="0">
                <a:latin typeface="Arial MT"/>
                <a:cs typeface="Arial MT"/>
              </a:rPr>
              <a:t>	</a:t>
            </a:r>
            <a:r>
              <a:rPr sz="2800" spc="155" dirty="0">
                <a:latin typeface="Arial MT"/>
                <a:cs typeface="Arial MT"/>
              </a:rPr>
              <a:t>differences</a:t>
            </a:r>
            <a:r>
              <a:rPr sz="2800" dirty="0">
                <a:latin typeface="Arial MT"/>
                <a:cs typeface="Arial MT"/>
              </a:rPr>
              <a:t>	</a:t>
            </a:r>
            <a:r>
              <a:rPr sz="2800" spc="85" dirty="0">
                <a:latin typeface="Arial MT"/>
                <a:cs typeface="Arial MT"/>
              </a:rPr>
              <a:t>and</a:t>
            </a:r>
            <a:endParaRPr sz="2800" dirty="0">
              <a:latin typeface="Arial MT"/>
              <a:cs typeface="Arial MT"/>
            </a:endParaRPr>
          </a:p>
          <a:p>
            <a:pPr marL="12700">
              <a:lnSpc>
                <a:spcPct val="100000"/>
              </a:lnSpc>
              <a:spcBef>
                <a:spcPts val="915"/>
              </a:spcBef>
              <a:tabLst>
                <a:tab pos="1882139" algn="l"/>
                <a:tab pos="3019425" algn="l"/>
                <a:tab pos="3390265" algn="l"/>
                <a:tab pos="4265930" algn="l"/>
                <a:tab pos="5581650" algn="l"/>
              </a:tabLst>
            </a:pPr>
            <a:r>
              <a:rPr sz="2800" spc="150" dirty="0">
                <a:latin typeface="Arial MT"/>
                <a:cs typeface="Arial MT"/>
              </a:rPr>
              <a:t>accepting</a:t>
            </a:r>
            <a:r>
              <a:rPr sz="2800" dirty="0">
                <a:latin typeface="Arial MT"/>
                <a:cs typeface="Arial MT"/>
              </a:rPr>
              <a:t>	</a:t>
            </a:r>
            <a:r>
              <a:rPr sz="2800" spc="125" dirty="0">
                <a:latin typeface="Arial MT"/>
                <a:cs typeface="Arial MT"/>
              </a:rPr>
              <a:t>them.</a:t>
            </a:r>
            <a:r>
              <a:rPr sz="2800" dirty="0">
                <a:latin typeface="Arial MT"/>
                <a:cs typeface="Arial MT"/>
              </a:rPr>
              <a:t>	</a:t>
            </a:r>
            <a:r>
              <a:rPr sz="2800" spc="70" dirty="0">
                <a:latin typeface="Arial MT"/>
                <a:cs typeface="Arial MT"/>
              </a:rPr>
              <a:t>It</a:t>
            </a:r>
            <a:r>
              <a:rPr sz="2800" dirty="0">
                <a:latin typeface="Arial MT"/>
                <a:cs typeface="Arial MT"/>
              </a:rPr>
              <a:t>	</a:t>
            </a:r>
            <a:r>
              <a:rPr sz="2800" spc="114" dirty="0">
                <a:latin typeface="Arial MT"/>
                <a:cs typeface="Arial MT"/>
              </a:rPr>
              <a:t>also</a:t>
            </a:r>
            <a:r>
              <a:rPr sz="2800" dirty="0">
                <a:latin typeface="Arial MT"/>
                <a:cs typeface="Arial MT"/>
              </a:rPr>
              <a:t>	</a:t>
            </a:r>
            <a:r>
              <a:rPr sz="2800" spc="120" dirty="0">
                <a:latin typeface="Arial MT"/>
                <a:cs typeface="Arial MT"/>
              </a:rPr>
              <a:t>means</a:t>
            </a:r>
            <a:r>
              <a:rPr sz="2800" dirty="0">
                <a:latin typeface="Arial MT"/>
                <a:cs typeface="Arial MT"/>
              </a:rPr>
              <a:t>	</a:t>
            </a:r>
            <a:r>
              <a:rPr sz="2800" spc="130" dirty="0">
                <a:latin typeface="Arial MT"/>
                <a:cs typeface="Arial MT"/>
              </a:rPr>
              <a:t>being</a:t>
            </a:r>
            <a:endParaRPr sz="2800" dirty="0">
              <a:latin typeface="Arial MT"/>
              <a:cs typeface="Arial MT"/>
            </a:endParaRPr>
          </a:p>
          <a:p>
            <a:pPr marL="12700" marR="186690">
              <a:lnSpc>
                <a:spcPct val="127200"/>
              </a:lnSpc>
              <a:tabLst>
                <a:tab pos="1337945" algn="l"/>
                <a:tab pos="1758950" algn="l"/>
                <a:tab pos="2129790" algn="l"/>
                <a:tab pos="2228850" algn="l"/>
                <a:tab pos="3554095" algn="l"/>
                <a:tab pos="4117975" algn="l"/>
                <a:tab pos="4424680" algn="l"/>
                <a:tab pos="4934585" algn="l"/>
                <a:tab pos="5116830" algn="l"/>
                <a:tab pos="5685790" algn="l"/>
                <a:tab pos="5849620" algn="l"/>
                <a:tab pos="6378575" algn="l"/>
              </a:tabLst>
            </a:pPr>
            <a:r>
              <a:rPr sz="2800" spc="145" dirty="0">
                <a:latin typeface="Arial MT"/>
                <a:cs typeface="Arial MT"/>
              </a:rPr>
              <a:t>prepared</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err="1">
                <a:latin typeface="Arial MT"/>
                <a:cs typeface="Arial MT"/>
              </a:rPr>
              <a:t>recognise</a:t>
            </a:r>
            <a:r>
              <a:rPr sz="2800" dirty="0">
                <a:latin typeface="Arial MT"/>
                <a:cs typeface="Arial MT"/>
              </a:rPr>
              <a:t>	</a:t>
            </a:r>
            <a:r>
              <a:rPr sz="2800" spc="114" dirty="0">
                <a:latin typeface="Arial MT"/>
                <a:cs typeface="Arial MT"/>
              </a:rPr>
              <a:t>that</a:t>
            </a:r>
            <a:r>
              <a:rPr sz="2800" dirty="0">
                <a:latin typeface="Arial MT"/>
                <a:cs typeface="Arial MT"/>
              </a:rPr>
              <a:t>	</a:t>
            </a:r>
            <a:r>
              <a:rPr sz="2800" spc="114" dirty="0">
                <a:latin typeface="Arial MT"/>
                <a:cs typeface="Arial MT"/>
              </a:rPr>
              <a:t>your</a:t>
            </a:r>
            <a:r>
              <a:rPr sz="2800" dirty="0">
                <a:latin typeface="Arial MT"/>
                <a:cs typeface="Arial MT"/>
              </a:rPr>
              <a:t>	</a:t>
            </a:r>
            <a:r>
              <a:rPr sz="2800" spc="155" dirty="0">
                <a:latin typeface="Arial MT"/>
                <a:cs typeface="Arial MT"/>
              </a:rPr>
              <a:t>behaviours, </a:t>
            </a:r>
            <a:r>
              <a:rPr sz="2800" spc="145" dirty="0">
                <a:latin typeface="Arial MT"/>
                <a:cs typeface="Arial MT"/>
              </a:rPr>
              <a:t>beliefs</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actions</a:t>
            </a:r>
            <a:r>
              <a:rPr sz="2800" dirty="0">
                <a:latin typeface="Arial MT"/>
                <a:cs typeface="Arial MT"/>
              </a:rPr>
              <a:t>	</a:t>
            </a:r>
            <a:r>
              <a:rPr sz="2800" spc="90" dirty="0">
                <a:latin typeface="Arial MT"/>
                <a:cs typeface="Arial MT"/>
              </a:rPr>
              <a:t>may</a:t>
            </a:r>
            <a:r>
              <a:rPr sz="2800" dirty="0">
                <a:latin typeface="Arial MT"/>
                <a:cs typeface="Arial MT"/>
              </a:rPr>
              <a:t>	</a:t>
            </a:r>
            <a:r>
              <a:rPr sz="2800" spc="90" dirty="0">
                <a:latin typeface="Arial MT"/>
                <a:cs typeface="Arial MT"/>
              </a:rPr>
              <a:t>not</a:t>
            </a:r>
            <a:r>
              <a:rPr sz="2800" dirty="0">
                <a:latin typeface="Arial MT"/>
                <a:cs typeface="Arial MT"/>
              </a:rPr>
              <a:t>	</a:t>
            </a:r>
            <a:r>
              <a:rPr sz="2800" spc="55" dirty="0">
                <a:latin typeface="Arial MT"/>
                <a:cs typeface="Arial MT"/>
              </a:rPr>
              <a:t>be</a:t>
            </a:r>
            <a:r>
              <a:rPr sz="2800" dirty="0">
                <a:latin typeface="Arial MT"/>
                <a:cs typeface="Arial MT"/>
              </a:rPr>
              <a:t>	</a:t>
            </a:r>
            <a:r>
              <a:rPr sz="2800" spc="90" dirty="0">
                <a:latin typeface="Arial MT"/>
                <a:cs typeface="Arial MT"/>
              </a:rPr>
              <a:t>the</a:t>
            </a:r>
            <a:r>
              <a:rPr sz="2800" dirty="0">
                <a:latin typeface="Arial MT"/>
                <a:cs typeface="Arial MT"/>
              </a:rPr>
              <a:t>	</a:t>
            </a:r>
            <a:r>
              <a:rPr sz="2800" spc="130" dirty="0">
                <a:latin typeface="Arial MT"/>
                <a:cs typeface="Arial MT"/>
              </a:rPr>
              <a:t>norm.</a:t>
            </a:r>
            <a:endParaRPr sz="2800" dirty="0">
              <a:latin typeface="Arial MT"/>
              <a:cs typeface="Arial MT"/>
            </a:endParaRPr>
          </a:p>
          <a:p>
            <a:pPr>
              <a:lnSpc>
                <a:spcPct val="100000"/>
              </a:lnSpc>
              <a:spcBef>
                <a:spcPts val="1055"/>
              </a:spcBef>
            </a:pPr>
            <a:endParaRPr sz="2800" dirty="0">
              <a:latin typeface="Arial MT"/>
              <a:cs typeface="Arial MT"/>
            </a:endParaRPr>
          </a:p>
          <a:p>
            <a:pPr marL="12700" marR="375285">
              <a:lnSpc>
                <a:spcPct val="127200"/>
              </a:lnSpc>
              <a:tabLst>
                <a:tab pos="823594" algn="l"/>
                <a:tab pos="1882139" algn="l"/>
                <a:tab pos="3647440" algn="l"/>
                <a:tab pos="4117340" algn="l"/>
                <a:tab pos="5586730" algn="l"/>
              </a:tabLst>
            </a:pPr>
            <a:r>
              <a:rPr sz="2800" spc="85" dirty="0">
                <a:latin typeface="Arial MT"/>
                <a:cs typeface="Arial MT"/>
              </a:rPr>
              <a:t>The</a:t>
            </a:r>
            <a:r>
              <a:rPr sz="2800" dirty="0">
                <a:latin typeface="Arial MT"/>
                <a:cs typeface="Arial MT"/>
              </a:rPr>
              <a:t>	</a:t>
            </a:r>
            <a:r>
              <a:rPr sz="2800" spc="130" dirty="0">
                <a:latin typeface="Arial MT"/>
                <a:cs typeface="Arial MT"/>
              </a:rPr>
              <a:t>three</a:t>
            </a:r>
            <a:r>
              <a:rPr sz="2800" dirty="0">
                <a:latin typeface="Arial MT"/>
                <a:cs typeface="Arial MT"/>
              </a:rPr>
              <a:t>	</a:t>
            </a:r>
            <a:r>
              <a:rPr sz="2800" spc="145" dirty="0">
                <a:latin typeface="Arial MT"/>
                <a:cs typeface="Arial MT"/>
              </a:rPr>
              <a:t>elements</a:t>
            </a:r>
            <a:r>
              <a:rPr sz="2800" dirty="0">
                <a:latin typeface="Arial MT"/>
                <a:cs typeface="Arial MT"/>
              </a:rPr>
              <a:t>	</a:t>
            </a:r>
            <a:r>
              <a:rPr sz="2800" spc="60" dirty="0">
                <a:latin typeface="Arial MT"/>
                <a:cs typeface="Arial MT"/>
              </a:rPr>
              <a:t>of</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50" dirty="0">
                <a:latin typeface="Arial MT"/>
                <a:cs typeface="Arial MT"/>
              </a:rPr>
              <a:t>competence </a:t>
            </a:r>
            <a:r>
              <a:rPr sz="2800" spc="114" dirty="0">
                <a:latin typeface="Arial MT"/>
                <a:cs typeface="Arial MT"/>
              </a:rPr>
              <a:t>are:</a:t>
            </a:r>
            <a:endParaRPr sz="2800" dirty="0">
              <a:latin typeface="Arial MT"/>
              <a:cs typeface="Arial MT"/>
            </a:endParaRPr>
          </a:p>
          <a:p>
            <a:pPr>
              <a:lnSpc>
                <a:spcPct val="100000"/>
              </a:lnSpc>
              <a:spcBef>
                <a:spcPts val="1055"/>
              </a:spcBef>
            </a:pPr>
            <a:endParaRPr sz="2800" dirty="0">
              <a:latin typeface="Arial MT"/>
              <a:cs typeface="Arial MT"/>
            </a:endParaRPr>
          </a:p>
          <a:p>
            <a:pPr marL="616585" marR="5923915">
              <a:lnSpc>
                <a:spcPct val="127200"/>
              </a:lnSpc>
              <a:spcBef>
                <a:spcPts val="5"/>
              </a:spcBef>
            </a:pPr>
            <a:r>
              <a:rPr sz="2800" spc="155" dirty="0">
                <a:latin typeface="Arial MT"/>
                <a:cs typeface="Arial MT"/>
              </a:rPr>
              <a:t>Attitudes </a:t>
            </a:r>
            <a:r>
              <a:rPr sz="2800" spc="145" dirty="0">
                <a:latin typeface="Arial MT"/>
                <a:cs typeface="Arial MT"/>
              </a:rPr>
              <a:t>Skills</a:t>
            </a:r>
            <a:endParaRPr sz="2800" dirty="0">
              <a:latin typeface="Arial MT"/>
              <a:cs typeface="Arial MT"/>
            </a:endParaRPr>
          </a:p>
          <a:p>
            <a:pPr marL="616585">
              <a:lnSpc>
                <a:spcPct val="100000"/>
              </a:lnSpc>
              <a:spcBef>
                <a:spcPts val="915"/>
              </a:spcBef>
            </a:pPr>
            <a:r>
              <a:rPr sz="2800" spc="150" dirty="0">
                <a:latin typeface="Arial MT"/>
                <a:cs typeface="Arial MT"/>
              </a:rPr>
              <a:t>Knowledge.</a:t>
            </a:r>
            <a:endParaRPr sz="2800" dirty="0">
              <a:latin typeface="Arial MT"/>
              <a:cs typeface="Arial MT"/>
            </a:endParaRPr>
          </a:p>
        </p:txBody>
      </p:sp>
      <p:sp>
        <p:nvSpPr>
          <p:cNvPr id="10" name="object 10"/>
          <p:cNvSpPr txBox="1">
            <a:spLocks noGrp="1"/>
          </p:cNvSpPr>
          <p:nvPr>
            <p:ph type="title"/>
          </p:nvPr>
        </p:nvSpPr>
        <p:spPr>
          <a:xfrm>
            <a:off x="9942676" y="-89626"/>
            <a:ext cx="5033010" cy="1829435"/>
          </a:xfrm>
          <a:prstGeom prst="rect">
            <a:avLst/>
          </a:prstGeom>
        </p:spPr>
        <p:txBody>
          <a:bodyPr vert="horz" wrap="square" lIns="0" tIns="12700" rIns="0" bIns="0" rtlCol="0">
            <a:spAutoFit/>
          </a:bodyPr>
          <a:lstStyle/>
          <a:p>
            <a:pPr marL="12700">
              <a:lnSpc>
                <a:spcPts val="7100"/>
              </a:lnSpc>
              <a:spcBef>
                <a:spcPts val="100"/>
              </a:spcBef>
            </a:pPr>
            <a:r>
              <a:rPr spc="-10" dirty="0"/>
              <a:t>Cultural</a:t>
            </a:r>
          </a:p>
          <a:p>
            <a:pPr marL="12700">
              <a:lnSpc>
                <a:spcPts val="7100"/>
              </a:lnSpc>
            </a:pPr>
            <a:r>
              <a:rPr spc="-50" dirty="0"/>
              <a:t>Competence</a:t>
            </a:r>
          </a:p>
        </p:txBody>
      </p:sp>
      <p:sp>
        <p:nvSpPr>
          <p:cNvPr id="11" name="Action Button: Return 10">
            <a:hlinkClick r:id="" action="ppaction://hlinkshowjump?jump=firstslide" highlightClick="1"/>
            <a:extLst>
              <a:ext uri="{FF2B5EF4-FFF2-40B4-BE49-F238E27FC236}">
                <a16:creationId xmlns:a16="http://schemas.microsoft.com/office/drawing/2014/main" id="{6744D280-993D-88A6-6F3C-21645E5DCEA3}"/>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1752600" y="647700"/>
            <a:ext cx="16535400" cy="830997"/>
          </a:xfrm>
          <a:prstGeom prst="rect">
            <a:avLst/>
          </a:prstGeom>
          <a:noFill/>
        </p:spPr>
        <p:txBody>
          <a:bodyPr wrap="square" rtlCol="0">
            <a:spAutoFit/>
          </a:bodyPr>
          <a:lstStyle/>
          <a:p>
            <a:r>
              <a:rPr lang="en-US" sz="4800" dirty="0"/>
              <a:t>1. Brainstorm - what does the term diversity mean to you?</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8463855"/>
          </a:xfrm>
          <a:prstGeom prst="rect">
            <a:avLst/>
          </a:prstGeom>
          <a:noFill/>
        </p:spPr>
        <p:txBody>
          <a:bodyPr wrap="square" rtlCol="0">
            <a:spAutoFit/>
          </a:bodyPr>
          <a:lstStyle/>
          <a:p>
            <a:r>
              <a:rPr lang="en-US" sz="3200" dirty="0"/>
              <a:t>As a class, discuss what the term ‘diversity’ means to you and your peers.</a:t>
            </a:r>
          </a:p>
          <a:p>
            <a:pPr marL="457200" indent="-457200">
              <a:buFont typeface="Arial" panose="020B0604020202020204" pitchFamily="34" charset="0"/>
              <a:buChar char="•"/>
            </a:pPr>
            <a:r>
              <a:rPr lang="en-US" sz="3200" dirty="0">
                <a:solidFill>
                  <a:srgbClr val="0070C0"/>
                </a:solidFill>
              </a:rPr>
              <a:t>What sorts of things do you think the term diversity covers?</a:t>
            </a:r>
          </a:p>
          <a:p>
            <a:r>
              <a:rPr lang="en-US" sz="3200" dirty="0">
                <a:solidFill>
                  <a:schemeClr val="tx1"/>
                </a:solidFill>
              </a:rPr>
              <a:t>Diverse means variety and difference. It is a word that can describe how people differ from one to another, whether culturally or linguistically, or through their values and beliefs.</a:t>
            </a:r>
          </a:p>
          <a:p>
            <a:pPr marL="457200" indent="-457200">
              <a:buFont typeface="Arial" panose="020B0604020202020204" pitchFamily="34" charset="0"/>
              <a:buChar char="•"/>
            </a:pPr>
            <a:r>
              <a:rPr lang="en-US" sz="3200" dirty="0">
                <a:solidFill>
                  <a:srgbClr val="0070C0"/>
                </a:solidFill>
              </a:rPr>
              <a:t>What are some of the things that make you diverse as a person?</a:t>
            </a:r>
          </a:p>
          <a:p>
            <a:r>
              <a:rPr lang="en-US" sz="3200" dirty="0"/>
              <a:t>Diversity can reflect but not be limited to:</a:t>
            </a:r>
          </a:p>
          <a:p>
            <a:pPr marL="457200" indent="-457200">
              <a:buFont typeface="Arial" panose="020B0604020202020204" pitchFamily="34" charset="0"/>
              <a:buChar char="•"/>
            </a:pPr>
            <a:r>
              <a:rPr lang="en-US" sz="3200" dirty="0"/>
              <a:t>Ability</a:t>
            </a:r>
          </a:p>
          <a:p>
            <a:pPr marL="457200" indent="-457200">
              <a:buFont typeface="Arial" panose="020B0604020202020204" pitchFamily="34" charset="0"/>
              <a:buChar char="•"/>
            </a:pPr>
            <a:r>
              <a:rPr lang="en-US" sz="3200" dirty="0"/>
              <a:t>Age</a:t>
            </a:r>
          </a:p>
          <a:p>
            <a:pPr marL="457200" indent="-457200">
              <a:buFont typeface="Arial" panose="020B0604020202020204" pitchFamily="34" charset="0"/>
              <a:buChar char="•"/>
            </a:pPr>
            <a:r>
              <a:rPr lang="en-US" sz="3200" dirty="0"/>
              <a:t>Economic status</a:t>
            </a:r>
          </a:p>
          <a:p>
            <a:pPr marL="457200" indent="-457200">
              <a:buFont typeface="Arial" panose="020B0604020202020204" pitchFamily="34" charset="0"/>
              <a:buChar char="•"/>
            </a:pPr>
            <a:r>
              <a:rPr lang="en-US" sz="3200" dirty="0"/>
              <a:t>Gender</a:t>
            </a:r>
          </a:p>
          <a:p>
            <a:pPr marL="457200" indent="-457200">
              <a:buFont typeface="Arial" panose="020B0604020202020204" pitchFamily="34" charset="0"/>
              <a:buChar char="•"/>
            </a:pPr>
            <a:r>
              <a:rPr lang="en-US" sz="3200" dirty="0"/>
              <a:t>Political persuasion</a:t>
            </a:r>
          </a:p>
          <a:p>
            <a:pPr marL="457200" indent="-457200">
              <a:buFont typeface="Arial" panose="020B0604020202020204" pitchFamily="34" charset="0"/>
              <a:buChar char="•"/>
            </a:pPr>
            <a:r>
              <a:rPr lang="en-US" sz="3200" dirty="0"/>
              <a:t>Race</a:t>
            </a:r>
          </a:p>
          <a:p>
            <a:pPr marL="457200" indent="-457200">
              <a:buFont typeface="Arial" panose="020B0604020202020204" pitchFamily="34" charset="0"/>
              <a:buChar char="•"/>
            </a:pPr>
            <a:r>
              <a:rPr lang="en-US" sz="3200" dirty="0"/>
              <a:t>Religion</a:t>
            </a:r>
          </a:p>
          <a:p>
            <a:pPr marL="457200" indent="-457200">
              <a:buFont typeface="Arial" panose="020B0604020202020204" pitchFamily="34" charset="0"/>
              <a:buChar char="•"/>
            </a:pPr>
            <a:r>
              <a:rPr lang="en-US" sz="3200" dirty="0">
                <a:solidFill>
                  <a:schemeClr val="tx1"/>
                </a:solidFill>
              </a:rPr>
              <a:t>Sexual preference</a:t>
            </a:r>
          </a:p>
          <a:p>
            <a:pPr marL="457200" indent="-457200">
              <a:buFont typeface="Arial" panose="020B0604020202020204" pitchFamily="34" charset="0"/>
              <a:buChar char="•"/>
            </a:pPr>
            <a:r>
              <a:rPr lang="en-US" sz="3200" dirty="0">
                <a:solidFill>
                  <a:srgbClr val="0070C0"/>
                </a:solidFill>
              </a:rPr>
              <a:t>Do you think diversity is a good or bad thing?</a:t>
            </a:r>
          </a:p>
          <a:p>
            <a:r>
              <a:rPr lang="en-US" sz="3200" dirty="0"/>
              <a:t>Valuing diversity can strengthen positive relationships within the local community, nurture new perspectives, and encourage people from different backgrounds to access and use services.</a:t>
            </a:r>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207A9118-516B-0195-0EF7-C5C14D79E1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2623842"/>
            <a:ext cx="18135600" cy="1071858"/>
          </a:xfrm>
          <a:prstGeom prst="rect">
            <a:avLst/>
          </a:prstGeom>
        </p:spPr>
      </p:pic>
      <p:pic>
        <p:nvPicPr>
          <p:cNvPr id="7" name="Picture 6">
            <a:extLst>
              <a:ext uri="{FF2B5EF4-FFF2-40B4-BE49-F238E27FC236}">
                <a16:creationId xmlns:a16="http://schemas.microsoft.com/office/drawing/2014/main" id="{0C0A8E48-BDDC-8F25-1D9C-0F759C35F9B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152933"/>
            <a:ext cx="18135600" cy="4343367"/>
          </a:xfrm>
          <a:prstGeom prst="rect">
            <a:avLst/>
          </a:prstGeom>
        </p:spPr>
      </p:pic>
      <p:pic>
        <p:nvPicPr>
          <p:cNvPr id="8" name="Picture 7">
            <a:extLst>
              <a:ext uri="{FF2B5EF4-FFF2-40B4-BE49-F238E27FC236}">
                <a16:creationId xmlns:a16="http://schemas.microsoft.com/office/drawing/2014/main" id="{0BCBEEC5-A267-49C5-8DD9-4CF9EE6A6B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 y="9029700"/>
            <a:ext cx="18135600" cy="1071858"/>
          </a:xfrm>
          <a:prstGeom prst="rect">
            <a:avLst/>
          </a:prstGeom>
        </p:spPr>
      </p:pic>
      <p:sp>
        <p:nvSpPr>
          <p:cNvPr id="11" name="Action Button: Return 10">
            <a:hlinkClick r:id="rId5" action="ppaction://hlinksldjump" highlightClick="1"/>
            <a:extLst>
              <a:ext uri="{FF2B5EF4-FFF2-40B4-BE49-F238E27FC236}">
                <a16:creationId xmlns:a16="http://schemas.microsoft.com/office/drawing/2014/main" id="{7D1D1AE0-E721-0BA8-8B79-E82BC78042A8}"/>
              </a:ext>
            </a:extLst>
          </p:cNvPr>
          <p:cNvSpPr/>
          <p:nvPr/>
        </p:nvSpPr>
        <p:spPr>
          <a:xfrm>
            <a:off x="17369790" y="9339558"/>
            <a:ext cx="838200" cy="7620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
            <a:ext cx="18288000" cy="10287000"/>
            <a:chOff x="0" y="5"/>
            <a:chExt cx="18288000" cy="10287000"/>
          </a:xfrm>
        </p:grpSpPr>
        <p:sp>
          <p:nvSpPr>
            <p:cNvPr id="3" name="object 3"/>
            <p:cNvSpPr/>
            <p:nvPr/>
          </p:nvSpPr>
          <p:spPr>
            <a:xfrm>
              <a:off x="0" y="5"/>
              <a:ext cx="18288000" cy="9239885"/>
            </a:xfrm>
            <a:custGeom>
              <a:avLst/>
              <a:gdLst/>
              <a:ahLst/>
              <a:cxnLst/>
              <a:rect l="l" t="t" r="r" b="b"/>
              <a:pathLst>
                <a:path w="18288000" h="9239885">
                  <a:moveTo>
                    <a:pt x="0" y="9239571"/>
                  </a:moveTo>
                  <a:lnTo>
                    <a:pt x="18288000" y="9239571"/>
                  </a:lnTo>
                  <a:lnTo>
                    <a:pt x="18288000" y="0"/>
                  </a:lnTo>
                  <a:lnTo>
                    <a:pt x="0" y="0"/>
                  </a:lnTo>
                  <a:lnTo>
                    <a:pt x="0" y="9239571"/>
                  </a:lnTo>
                  <a:close/>
                </a:path>
              </a:pathLst>
            </a:custGeom>
            <a:solidFill>
              <a:srgbClr val="F05E58"/>
            </a:solidFill>
          </p:spPr>
          <p:txBody>
            <a:bodyPr wrap="square" lIns="0" tIns="0" rIns="0" bIns="0" rtlCol="0"/>
            <a:lstStyle/>
            <a:p>
              <a:endParaRPr/>
            </a:p>
          </p:txBody>
        </p:sp>
        <p:sp>
          <p:nvSpPr>
            <p:cNvPr id="4" name="object 4"/>
            <p:cNvSpPr/>
            <p:nvPr/>
          </p:nvSpPr>
          <p:spPr>
            <a:xfrm>
              <a:off x="0" y="9239577"/>
              <a:ext cx="18288000" cy="1047750"/>
            </a:xfrm>
            <a:custGeom>
              <a:avLst/>
              <a:gdLst/>
              <a:ahLst/>
              <a:cxnLst/>
              <a:rect l="l" t="t" r="r" b="b"/>
              <a:pathLst>
                <a:path w="18288000" h="1047750">
                  <a:moveTo>
                    <a:pt x="0" y="1047422"/>
                  </a:moveTo>
                  <a:lnTo>
                    <a:pt x="0" y="0"/>
                  </a:lnTo>
                  <a:lnTo>
                    <a:pt x="18288000" y="0"/>
                  </a:lnTo>
                  <a:lnTo>
                    <a:pt x="18288000" y="1047422"/>
                  </a:lnTo>
                  <a:lnTo>
                    <a:pt x="0" y="1047422"/>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05"/>
              <a:ext cx="914399" cy="876299"/>
            </a:xfrm>
            <a:prstGeom prst="rect">
              <a:avLst/>
            </a:prstGeom>
          </p:spPr>
        </p:pic>
        <p:sp>
          <p:nvSpPr>
            <p:cNvPr id="6" name="object 6"/>
            <p:cNvSpPr/>
            <p:nvPr/>
          </p:nvSpPr>
          <p:spPr>
            <a:xfrm>
              <a:off x="1028700" y="584362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p:nvPr/>
        </p:nvSpPr>
        <p:spPr>
          <a:xfrm>
            <a:off x="1016000" y="4784364"/>
            <a:ext cx="1796414" cy="1000760"/>
          </a:xfrm>
          <a:prstGeom prst="rect">
            <a:avLst/>
          </a:prstGeom>
        </p:spPr>
        <p:txBody>
          <a:bodyPr vert="horz" wrap="square" lIns="0" tIns="12700" rIns="0" bIns="0" rtlCol="0">
            <a:spAutoFit/>
          </a:bodyPr>
          <a:lstStyle/>
          <a:p>
            <a:pPr marL="12700">
              <a:lnSpc>
                <a:spcPct val="100000"/>
              </a:lnSpc>
              <a:spcBef>
                <a:spcPts val="100"/>
              </a:spcBef>
            </a:pPr>
            <a:r>
              <a:rPr sz="6400" b="1" spc="85" dirty="0">
                <a:latin typeface="Tahoma"/>
                <a:cs typeface="Tahoma"/>
              </a:rPr>
              <a:t>Bias</a:t>
            </a:r>
            <a:endParaRPr sz="6400">
              <a:latin typeface="Tahoma"/>
              <a:cs typeface="Tahoma"/>
            </a:endParaRPr>
          </a:p>
        </p:txBody>
      </p:sp>
      <p:sp>
        <p:nvSpPr>
          <p:cNvPr id="8" name="object 8"/>
          <p:cNvSpPr txBox="1"/>
          <p:nvPr/>
        </p:nvSpPr>
        <p:spPr>
          <a:xfrm>
            <a:off x="1016000" y="6035558"/>
            <a:ext cx="15805785" cy="1825625"/>
          </a:xfrm>
          <a:prstGeom prst="rect">
            <a:avLst/>
          </a:prstGeom>
        </p:spPr>
        <p:txBody>
          <a:bodyPr vert="horz" wrap="square" lIns="0" tIns="12700" rIns="0" bIns="0" rtlCol="0">
            <a:spAutoFit/>
          </a:bodyPr>
          <a:lstStyle/>
          <a:p>
            <a:pPr marL="12700" marR="5080" algn="just">
              <a:lnSpc>
                <a:spcPct val="140600"/>
              </a:lnSpc>
              <a:spcBef>
                <a:spcPts val="100"/>
              </a:spcBef>
            </a:pPr>
            <a:r>
              <a:rPr sz="2800" spc="155" dirty="0">
                <a:latin typeface="Arial MT"/>
                <a:cs typeface="Arial MT"/>
              </a:rPr>
              <a:t>Acting</a:t>
            </a:r>
            <a:r>
              <a:rPr sz="2800" spc="390" dirty="0">
                <a:latin typeface="Arial MT"/>
                <a:cs typeface="Arial MT"/>
              </a:rPr>
              <a:t> </a:t>
            </a:r>
            <a:r>
              <a:rPr sz="2800" spc="135" dirty="0">
                <a:latin typeface="Arial MT"/>
                <a:cs typeface="Arial MT"/>
              </a:rPr>
              <a:t>with</a:t>
            </a:r>
            <a:r>
              <a:rPr sz="2800" spc="390" dirty="0">
                <a:latin typeface="Arial MT"/>
                <a:cs typeface="Arial MT"/>
              </a:rPr>
              <a:t> </a:t>
            </a:r>
            <a:r>
              <a:rPr sz="2800" dirty="0">
                <a:latin typeface="Arial MT"/>
                <a:cs typeface="Arial MT"/>
              </a:rPr>
              <a:t>a</a:t>
            </a:r>
            <a:r>
              <a:rPr sz="2800" spc="390" dirty="0">
                <a:latin typeface="Arial MT"/>
                <a:cs typeface="Arial MT"/>
              </a:rPr>
              <a:t> </a:t>
            </a:r>
            <a:r>
              <a:rPr sz="2800" spc="135" dirty="0">
                <a:latin typeface="Arial MT"/>
                <a:cs typeface="Arial MT"/>
              </a:rPr>
              <a:t>bias</a:t>
            </a:r>
            <a:r>
              <a:rPr sz="2800" spc="390" dirty="0">
                <a:latin typeface="Arial MT"/>
                <a:cs typeface="Arial MT"/>
              </a:rPr>
              <a:t> </a:t>
            </a:r>
            <a:r>
              <a:rPr sz="2800" spc="140" dirty="0">
                <a:latin typeface="Arial MT"/>
                <a:cs typeface="Arial MT"/>
              </a:rPr>
              <a:t>means</a:t>
            </a:r>
            <a:r>
              <a:rPr sz="2800" spc="395" dirty="0">
                <a:latin typeface="Arial MT"/>
                <a:cs typeface="Arial MT"/>
              </a:rPr>
              <a:t> </a:t>
            </a:r>
            <a:r>
              <a:rPr sz="2800" spc="135" dirty="0">
                <a:latin typeface="Arial MT"/>
                <a:cs typeface="Arial MT"/>
              </a:rPr>
              <a:t>that</a:t>
            </a:r>
            <a:r>
              <a:rPr sz="2800" spc="390" dirty="0">
                <a:latin typeface="Arial MT"/>
                <a:cs typeface="Arial MT"/>
              </a:rPr>
              <a:t> </a:t>
            </a:r>
            <a:r>
              <a:rPr sz="2800" spc="114" dirty="0">
                <a:latin typeface="Arial MT"/>
                <a:cs typeface="Arial MT"/>
              </a:rPr>
              <a:t>you</a:t>
            </a:r>
            <a:r>
              <a:rPr sz="2800" spc="390" dirty="0">
                <a:latin typeface="Arial MT"/>
                <a:cs typeface="Arial MT"/>
              </a:rPr>
              <a:t> </a:t>
            </a:r>
            <a:r>
              <a:rPr sz="2800" spc="114" dirty="0">
                <a:latin typeface="Arial MT"/>
                <a:cs typeface="Arial MT"/>
              </a:rPr>
              <a:t>can</a:t>
            </a:r>
            <a:r>
              <a:rPr sz="2800" spc="390" dirty="0">
                <a:latin typeface="Arial MT"/>
                <a:cs typeface="Arial MT"/>
              </a:rPr>
              <a:t> </a:t>
            </a:r>
            <a:r>
              <a:rPr sz="2800" spc="135" dirty="0">
                <a:latin typeface="Arial MT"/>
                <a:cs typeface="Arial MT"/>
              </a:rPr>
              <a:t>feel</a:t>
            </a:r>
            <a:r>
              <a:rPr sz="2800" spc="390" dirty="0">
                <a:latin typeface="Arial MT"/>
                <a:cs typeface="Arial MT"/>
              </a:rPr>
              <a:t> </a:t>
            </a:r>
            <a:r>
              <a:rPr sz="2800" spc="85" dirty="0">
                <a:latin typeface="Arial MT"/>
                <a:cs typeface="Arial MT"/>
              </a:rPr>
              <a:t>or</a:t>
            </a:r>
            <a:r>
              <a:rPr sz="2800" spc="395" dirty="0">
                <a:latin typeface="Arial MT"/>
                <a:cs typeface="Arial MT"/>
              </a:rPr>
              <a:t> </a:t>
            </a:r>
            <a:r>
              <a:rPr sz="2800" spc="120" dirty="0">
                <a:latin typeface="Arial MT"/>
                <a:cs typeface="Arial MT"/>
              </a:rPr>
              <a:t>act</a:t>
            </a:r>
            <a:r>
              <a:rPr sz="2800" spc="390" dirty="0">
                <a:latin typeface="Arial MT"/>
                <a:cs typeface="Arial MT"/>
              </a:rPr>
              <a:t> </a:t>
            </a:r>
            <a:r>
              <a:rPr sz="2800" spc="135" dirty="0">
                <a:latin typeface="Arial MT"/>
                <a:cs typeface="Arial MT"/>
              </a:rPr>
              <a:t>with</a:t>
            </a:r>
            <a:r>
              <a:rPr sz="2800" spc="390" dirty="0">
                <a:latin typeface="Arial MT"/>
                <a:cs typeface="Arial MT"/>
              </a:rPr>
              <a:t> </a:t>
            </a:r>
            <a:r>
              <a:rPr sz="2800" spc="160" dirty="0">
                <a:latin typeface="Arial MT"/>
                <a:cs typeface="Arial MT"/>
              </a:rPr>
              <a:t>prejudice</a:t>
            </a:r>
            <a:r>
              <a:rPr sz="2800" spc="390" dirty="0">
                <a:latin typeface="Arial MT"/>
                <a:cs typeface="Arial MT"/>
              </a:rPr>
              <a:t> </a:t>
            </a:r>
            <a:r>
              <a:rPr sz="2800" spc="120" dirty="0">
                <a:latin typeface="Arial MT"/>
                <a:cs typeface="Arial MT"/>
              </a:rPr>
              <a:t>for</a:t>
            </a:r>
            <a:r>
              <a:rPr sz="2800" spc="395" dirty="0">
                <a:latin typeface="Arial MT"/>
                <a:cs typeface="Arial MT"/>
              </a:rPr>
              <a:t> </a:t>
            </a:r>
            <a:r>
              <a:rPr sz="2800" spc="85" dirty="0">
                <a:latin typeface="Arial MT"/>
                <a:cs typeface="Arial MT"/>
              </a:rPr>
              <a:t>or</a:t>
            </a:r>
            <a:r>
              <a:rPr sz="2800" spc="390" dirty="0">
                <a:latin typeface="Arial MT"/>
                <a:cs typeface="Arial MT"/>
              </a:rPr>
              <a:t> </a:t>
            </a:r>
            <a:r>
              <a:rPr sz="2800" spc="155" dirty="0">
                <a:latin typeface="Arial MT"/>
                <a:cs typeface="Arial MT"/>
              </a:rPr>
              <a:t>against</a:t>
            </a:r>
            <a:r>
              <a:rPr sz="2800" spc="390" dirty="0">
                <a:latin typeface="Arial MT"/>
                <a:cs typeface="Arial MT"/>
              </a:rPr>
              <a:t> </a:t>
            </a:r>
            <a:r>
              <a:rPr sz="2800" dirty="0">
                <a:latin typeface="Arial MT"/>
                <a:cs typeface="Arial MT"/>
              </a:rPr>
              <a:t>a</a:t>
            </a:r>
            <a:r>
              <a:rPr sz="2800" spc="390" dirty="0">
                <a:latin typeface="Arial MT"/>
                <a:cs typeface="Arial MT"/>
              </a:rPr>
              <a:t> </a:t>
            </a:r>
            <a:r>
              <a:rPr sz="2800" spc="140" dirty="0">
                <a:latin typeface="Arial MT"/>
                <a:cs typeface="Arial MT"/>
              </a:rPr>
              <a:t>person </a:t>
            </a:r>
            <a:r>
              <a:rPr sz="2800" spc="85" dirty="0">
                <a:latin typeface="Arial MT"/>
                <a:cs typeface="Arial MT"/>
              </a:rPr>
              <a:t>or</a:t>
            </a:r>
            <a:r>
              <a:rPr sz="2800" spc="390" dirty="0">
                <a:latin typeface="Arial MT"/>
                <a:cs typeface="Arial MT"/>
              </a:rPr>
              <a:t> </a:t>
            </a:r>
            <a:r>
              <a:rPr sz="2800" spc="140" dirty="0">
                <a:latin typeface="Arial MT"/>
                <a:cs typeface="Arial MT"/>
              </a:rPr>
              <a:t>group</a:t>
            </a:r>
            <a:r>
              <a:rPr sz="2800" spc="395" dirty="0">
                <a:latin typeface="Arial MT"/>
                <a:cs typeface="Arial MT"/>
              </a:rPr>
              <a:t> </a:t>
            </a:r>
            <a:r>
              <a:rPr sz="2800" spc="85" dirty="0">
                <a:latin typeface="Arial MT"/>
                <a:cs typeface="Arial MT"/>
              </a:rPr>
              <a:t>of</a:t>
            </a:r>
            <a:r>
              <a:rPr sz="2800" spc="390" dirty="0">
                <a:latin typeface="Arial MT"/>
                <a:cs typeface="Arial MT"/>
              </a:rPr>
              <a:t> </a:t>
            </a:r>
            <a:r>
              <a:rPr sz="2800" spc="145" dirty="0">
                <a:latin typeface="Arial MT"/>
                <a:cs typeface="Arial MT"/>
              </a:rPr>
              <a:t>people</a:t>
            </a:r>
            <a:r>
              <a:rPr sz="2800" spc="395" dirty="0">
                <a:latin typeface="Arial MT"/>
                <a:cs typeface="Arial MT"/>
              </a:rPr>
              <a:t> </a:t>
            </a:r>
            <a:r>
              <a:rPr sz="2800" spc="135" dirty="0">
                <a:latin typeface="Arial MT"/>
                <a:cs typeface="Arial MT"/>
              </a:rPr>
              <a:t>that</a:t>
            </a:r>
            <a:r>
              <a:rPr sz="2800" spc="395" dirty="0">
                <a:latin typeface="Arial MT"/>
                <a:cs typeface="Arial MT"/>
              </a:rPr>
              <a:t> </a:t>
            </a:r>
            <a:r>
              <a:rPr sz="2800" spc="114" dirty="0">
                <a:latin typeface="Arial MT"/>
                <a:cs typeface="Arial MT"/>
              </a:rPr>
              <a:t>can</a:t>
            </a:r>
            <a:r>
              <a:rPr sz="2800" spc="390" dirty="0">
                <a:latin typeface="Arial MT"/>
                <a:cs typeface="Arial MT"/>
              </a:rPr>
              <a:t> </a:t>
            </a:r>
            <a:r>
              <a:rPr sz="2800" spc="80" dirty="0">
                <a:latin typeface="Arial MT"/>
                <a:cs typeface="Arial MT"/>
              </a:rPr>
              <a:t>be</a:t>
            </a:r>
            <a:r>
              <a:rPr sz="2800" spc="395" dirty="0">
                <a:latin typeface="Arial MT"/>
                <a:cs typeface="Arial MT"/>
              </a:rPr>
              <a:t> </a:t>
            </a:r>
            <a:r>
              <a:rPr sz="2800" spc="155" dirty="0">
                <a:latin typeface="Arial MT"/>
                <a:cs typeface="Arial MT"/>
              </a:rPr>
              <a:t>unfair.</a:t>
            </a:r>
            <a:r>
              <a:rPr sz="2800" spc="390" dirty="0">
                <a:latin typeface="Arial MT"/>
                <a:cs typeface="Arial MT"/>
              </a:rPr>
              <a:t> </a:t>
            </a:r>
            <a:r>
              <a:rPr sz="2800" spc="140" dirty="0">
                <a:latin typeface="Arial MT"/>
                <a:cs typeface="Arial MT"/>
              </a:rPr>
              <a:t>Bias</a:t>
            </a:r>
            <a:r>
              <a:rPr sz="2800" spc="395" dirty="0">
                <a:latin typeface="Arial MT"/>
                <a:cs typeface="Arial MT"/>
              </a:rPr>
              <a:t> </a:t>
            </a:r>
            <a:r>
              <a:rPr sz="2800" spc="114" dirty="0">
                <a:latin typeface="Arial MT"/>
                <a:cs typeface="Arial MT"/>
              </a:rPr>
              <a:t>can</a:t>
            </a:r>
            <a:r>
              <a:rPr sz="2800" spc="395" dirty="0">
                <a:latin typeface="Arial MT"/>
                <a:cs typeface="Arial MT"/>
              </a:rPr>
              <a:t> </a:t>
            </a:r>
            <a:r>
              <a:rPr sz="2800" spc="145" dirty="0">
                <a:latin typeface="Arial MT"/>
                <a:cs typeface="Arial MT"/>
              </a:rPr>
              <a:t>often</a:t>
            </a:r>
            <a:r>
              <a:rPr sz="2800" spc="390" dirty="0">
                <a:latin typeface="Arial MT"/>
                <a:cs typeface="Arial MT"/>
              </a:rPr>
              <a:t> </a:t>
            </a:r>
            <a:r>
              <a:rPr sz="2800" spc="80" dirty="0">
                <a:latin typeface="Arial MT"/>
                <a:cs typeface="Arial MT"/>
              </a:rPr>
              <a:t>be</a:t>
            </a:r>
            <a:r>
              <a:rPr sz="2800" spc="395" dirty="0">
                <a:latin typeface="Arial MT"/>
                <a:cs typeface="Arial MT"/>
              </a:rPr>
              <a:t> </a:t>
            </a:r>
            <a:r>
              <a:rPr sz="2800" spc="170" dirty="0">
                <a:latin typeface="Arial MT"/>
                <a:cs typeface="Arial MT"/>
              </a:rPr>
              <a:t>internalised,</a:t>
            </a:r>
            <a:r>
              <a:rPr sz="2800" spc="395" dirty="0">
                <a:latin typeface="Arial MT"/>
                <a:cs typeface="Arial MT"/>
              </a:rPr>
              <a:t> </a:t>
            </a:r>
            <a:r>
              <a:rPr sz="2800" spc="110" dirty="0">
                <a:latin typeface="Arial MT"/>
                <a:cs typeface="Arial MT"/>
              </a:rPr>
              <a:t>and</a:t>
            </a:r>
            <a:r>
              <a:rPr sz="2800" spc="390" dirty="0">
                <a:latin typeface="Arial MT"/>
                <a:cs typeface="Arial MT"/>
              </a:rPr>
              <a:t> </a:t>
            </a:r>
            <a:r>
              <a:rPr sz="2800" dirty="0">
                <a:latin typeface="Arial MT"/>
                <a:cs typeface="Arial MT"/>
              </a:rPr>
              <a:t>a</a:t>
            </a:r>
            <a:r>
              <a:rPr sz="2800" spc="395" dirty="0">
                <a:latin typeface="Arial MT"/>
                <a:cs typeface="Arial MT"/>
              </a:rPr>
              <a:t> </a:t>
            </a:r>
            <a:r>
              <a:rPr sz="2800" spc="150" dirty="0">
                <a:latin typeface="Arial MT"/>
                <a:cs typeface="Arial MT"/>
              </a:rPr>
              <a:t>person</a:t>
            </a:r>
            <a:r>
              <a:rPr sz="2800" spc="390" dirty="0">
                <a:latin typeface="Arial MT"/>
                <a:cs typeface="Arial MT"/>
              </a:rPr>
              <a:t> </a:t>
            </a:r>
            <a:r>
              <a:rPr sz="2800" spc="90" dirty="0">
                <a:latin typeface="Arial MT"/>
                <a:cs typeface="Arial MT"/>
              </a:rPr>
              <a:t>may </a:t>
            </a:r>
            <a:r>
              <a:rPr sz="2800" spc="114" dirty="0">
                <a:latin typeface="Arial MT"/>
                <a:cs typeface="Arial MT"/>
              </a:rPr>
              <a:t>not</a:t>
            </a:r>
            <a:r>
              <a:rPr sz="2800" spc="390" dirty="0">
                <a:latin typeface="Arial MT"/>
                <a:cs typeface="Arial MT"/>
              </a:rPr>
              <a:t> </a:t>
            </a:r>
            <a:r>
              <a:rPr sz="2800" spc="130" dirty="0">
                <a:latin typeface="Arial MT"/>
                <a:cs typeface="Arial MT"/>
              </a:rPr>
              <a:t>know</a:t>
            </a:r>
            <a:r>
              <a:rPr sz="2800" spc="395" dirty="0">
                <a:latin typeface="Arial MT"/>
                <a:cs typeface="Arial MT"/>
              </a:rPr>
              <a:t> </a:t>
            </a:r>
            <a:r>
              <a:rPr sz="2800" spc="135" dirty="0">
                <a:latin typeface="Arial MT"/>
                <a:cs typeface="Arial MT"/>
              </a:rPr>
              <a:t>that</a:t>
            </a:r>
            <a:r>
              <a:rPr sz="2800" spc="395" dirty="0">
                <a:latin typeface="Arial MT"/>
                <a:cs typeface="Arial MT"/>
              </a:rPr>
              <a:t> </a:t>
            </a:r>
            <a:r>
              <a:rPr sz="2800" spc="135" dirty="0">
                <a:latin typeface="Arial MT"/>
                <a:cs typeface="Arial MT"/>
              </a:rPr>
              <a:t>they</a:t>
            </a:r>
            <a:r>
              <a:rPr sz="2800" spc="395" dirty="0">
                <a:latin typeface="Arial MT"/>
                <a:cs typeface="Arial MT"/>
              </a:rPr>
              <a:t> </a:t>
            </a:r>
            <a:r>
              <a:rPr sz="2800" spc="114" dirty="0">
                <a:latin typeface="Arial MT"/>
                <a:cs typeface="Arial MT"/>
              </a:rPr>
              <a:t>are</a:t>
            </a:r>
            <a:r>
              <a:rPr sz="2800" spc="395" dirty="0">
                <a:latin typeface="Arial MT"/>
                <a:cs typeface="Arial MT"/>
              </a:rPr>
              <a:t> </a:t>
            </a:r>
            <a:r>
              <a:rPr sz="2800" spc="150" dirty="0">
                <a:latin typeface="Arial MT"/>
                <a:cs typeface="Arial MT"/>
              </a:rPr>
              <a:t>biased</a:t>
            </a:r>
            <a:r>
              <a:rPr sz="2800" spc="395" dirty="0">
                <a:latin typeface="Arial MT"/>
                <a:cs typeface="Arial MT"/>
              </a:rPr>
              <a:t> </a:t>
            </a:r>
            <a:r>
              <a:rPr sz="2800" spc="145" dirty="0">
                <a:latin typeface="Arial MT"/>
                <a:cs typeface="Arial MT"/>
              </a:rPr>
              <a:t>until</a:t>
            </a:r>
            <a:r>
              <a:rPr sz="2800" spc="395" dirty="0">
                <a:latin typeface="Arial MT"/>
                <a:cs typeface="Arial MT"/>
              </a:rPr>
              <a:t> </a:t>
            </a:r>
            <a:r>
              <a:rPr sz="2800" spc="90" dirty="0">
                <a:latin typeface="Arial MT"/>
                <a:cs typeface="Arial MT"/>
              </a:rPr>
              <a:t>it</a:t>
            </a:r>
            <a:r>
              <a:rPr sz="2800" spc="395" dirty="0">
                <a:latin typeface="Arial MT"/>
                <a:cs typeface="Arial MT"/>
              </a:rPr>
              <a:t> </a:t>
            </a:r>
            <a:r>
              <a:rPr sz="2800" spc="90" dirty="0">
                <a:latin typeface="Arial MT"/>
                <a:cs typeface="Arial MT"/>
              </a:rPr>
              <a:t>is</a:t>
            </a:r>
            <a:r>
              <a:rPr sz="2800" spc="395" dirty="0">
                <a:latin typeface="Arial MT"/>
                <a:cs typeface="Arial MT"/>
              </a:rPr>
              <a:t> </a:t>
            </a:r>
            <a:r>
              <a:rPr sz="2800" spc="155" dirty="0">
                <a:latin typeface="Arial MT"/>
                <a:cs typeface="Arial MT"/>
              </a:rPr>
              <a:t>pointed</a:t>
            </a:r>
            <a:r>
              <a:rPr sz="2800" spc="395" dirty="0">
                <a:latin typeface="Arial MT"/>
                <a:cs typeface="Arial MT"/>
              </a:rPr>
              <a:t> </a:t>
            </a:r>
            <a:r>
              <a:rPr sz="2800" spc="114" dirty="0">
                <a:latin typeface="Arial MT"/>
                <a:cs typeface="Arial MT"/>
              </a:rPr>
              <a:t>out</a:t>
            </a:r>
            <a:r>
              <a:rPr sz="2800" spc="395" dirty="0">
                <a:latin typeface="Arial MT"/>
                <a:cs typeface="Arial MT"/>
              </a:rPr>
              <a:t> </a:t>
            </a:r>
            <a:r>
              <a:rPr sz="2800" spc="85" dirty="0">
                <a:latin typeface="Arial MT"/>
                <a:cs typeface="Arial MT"/>
              </a:rPr>
              <a:t>to</a:t>
            </a:r>
            <a:r>
              <a:rPr sz="2800" spc="395" dirty="0">
                <a:latin typeface="Arial MT"/>
                <a:cs typeface="Arial MT"/>
              </a:rPr>
              <a:t> </a:t>
            </a:r>
            <a:r>
              <a:rPr sz="2800" spc="135" dirty="0">
                <a:latin typeface="Arial MT"/>
                <a:cs typeface="Arial MT"/>
              </a:rPr>
              <a:t>them.</a:t>
            </a:r>
            <a:endParaRPr sz="2800">
              <a:latin typeface="Arial MT"/>
              <a:cs typeface="Arial MT"/>
            </a:endParaRPr>
          </a:p>
        </p:txBody>
      </p:sp>
      <p:pic>
        <p:nvPicPr>
          <p:cNvPr id="9" name="object 9"/>
          <p:cNvPicPr/>
          <p:nvPr/>
        </p:nvPicPr>
        <p:blipFill>
          <a:blip r:embed="rId3" cstate="print">
            <a:extLst>
              <a:ext uri="{28A0092B-C50C-407E-A947-70E740481C1C}">
                <a14:useLocalDpi xmlns:a14="http://schemas.microsoft.com/office/drawing/2010/main"/>
              </a:ext>
            </a:extLst>
          </a:blip>
          <a:stretch>
            <a:fillRect/>
          </a:stretch>
        </p:blipFill>
        <p:spPr>
          <a:xfrm>
            <a:off x="0" y="6"/>
            <a:ext cx="18287999" cy="4772024"/>
          </a:xfrm>
          <a:prstGeom prst="rect">
            <a:avLst/>
          </a:prstGeom>
        </p:spPr>
      </p:pic>
      <p:sp>
        <p:nvSpPr>
          <p:cNvPr id="10" name="Action Button: Return 9">
            <a:hlinkClick r:id="" action="ppaction://hlinkshowjump?jump=firstslide" highlightClick="1"/>
            <a:extLst>
              <a:ext uri="{FF2B5EF4-FFF2-40B4-BE49-F238E27FC236}">
                <a16:creationId xmlns:a16="http://schemas.microsoft.com/office/drawing/2014/main" id="{3EBCE27B-1BB6-F40B-3FFF-2E824C758202}"/>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0" y="0"/>
              <a:ext cx="18288000" cy="9239885"/>
            </a:xfrm>
            <a:custGeom>
              <a:avLst/>
              <a:gdLst/>
              <a:ahLst/>
              <a:cxnLst/>
              <a:rect l="l" t="t" r="r" b="b"/>
              <a:pathLst>
                <a:path w="18288000" h="9239885">
                  <a:moveTo>
                    <a:pt x="0" y="9239571"/>
                  </a:moveTo>
                  <a:lnTo>
                    <a:pt x="18288000" y="9239571"/>
                  </a:lnTo>
                  <a:lnTo>
                    <a:pt x="18288000" y="0"/>
                  </a:lnTo>
                  <a:lnTo>
                    <a:pt x="0" y="0"/>
                  </a:lnTo>
                  <a:lnTo>
                    <a:pt x="0" y="9239571"/>
                  </a:lnTo>
                  <a:close/>
                </a:path>
              </a:pathLst>
            </a:custGeom>
            <a:solidFill>
              <a:srgbClr val="F05E58"/>
            </a:solidFill>
          </p:spPr>
          <p:txBody>
            <a:bodyPr wrap="square" lIns="0" tIns="0" rIns="0" bIns="0" rtlCol="0"/>
            <a:lstStyle/>
            <a:p>
              <a:endParaRPr/>
            </a:p>
          </p:txBody>
        </p:sp>
        <p:sp>
          <p:nvSpPr>
            <p:cNvPr id="4" name="object 4"/>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6" name="object 6"/>
            <p:cNvSpPr/>
            <p:nvPr/>
          </p:nvSpPr>
          <p:spPr>
            <a:xfrm>
              <a:off x="352424" y="5843623"/>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p:nvPr/>
        </p:nvSpPr>
        <p:spPr>
          <a:xfrm>
            <a:off x="180400" y="4784351"/>
            <a:ext cx="17307560" cy="1000760"/>
          </a:xfrm>
          <a:prstGeom prst="rect">
            <a:avLst/>
          </a:prstGeom>
        </p:spPr>
        <p:txBody>
          <a:bodyPr vert="horz" wrap="square" lIns="0" tIns="12700" rIns="0" bIns="0" rtlCol="0">
            <a:spAutoFit/>
          </a:bodyPr>
          <a:lstStyle/>
          <a:p>
            <a:pPr marL="12700">
              <a:lnSpc>
                <a:spcPct val="100000"/>
              </a:lnSpc>
              <a:spcBef>
                <a:spcPts val="100"/>
              </a:spcBef>
            </a:pPr>
            <a:r>
              <a:rPr sz="6400" b="1" dirty="0">
                <a:latin typeface="Tahoma"/>
                <a:cs typeface="Tahoma"/>
              </a:rPr>
              <a:t>Work</a:t>
            </a:r>
            <a:r>
              <a:rPr sz="6400" b="1" spc="280" dirty="0">
                <a:latin typeface="Tahoma"/>
                <a:cs typeface="Tahoma"/>
              </a:rPr>
              <a:t> </a:t>
            </a:r>
            <a:r>
              <a:rPr sz="6400" b="1" dirty="0">
                <a:latin typeface="Tahoma"/>
                <a:cs typeface="Tahoma"/>
              </a:rPr>
              <a:t>With</a:t>
            </a:r>
            <a:r>
              <a:rPr sz="6400" b="1" spc="285" dirty="0">
                <a:latin typeface="Tahoma"/>
                <a:cs typeface="Tahoma"/>
              </a:rPr>
              <a:t> </a:t>
            </a:r>
            <a:r>
              <a:rPr sz="6400" b="1" spc="50" dirty="0">
                <a:latin typeface="Tahoma"/>
                <a:cs typeface="Tahoma"/>
              </a:rPr>
              <a:t>Awareness</a:t>
            </a:r>
            <a:r>
              <a:rPr sz="6400" b="1" spc="285" dirty="0">
                <a:latin typeface="Tahoma"/>
                <a:cs typeface="Tahoma"/>
              </a:rPr>
              <a:t> </a:t>
            </a:r>
            <a:r>
              <a:rPr sz="6400" b="1" dirty="0">
                <a:latin typeface="Tahoma"/>
                <a:cs typeface="Tahoma"/>
              </a:rPr>
              <a:t>of</a:t>
            </a:r>
            <a:r>
              <a:rPr sz="6400" b="1" spc="285" dirty="0">
                <a:latin typeface="Tahoma"/>
                <a:cs typeface="Tahoma"/>
              </a:rPr>
              <a:t> </a:t>
            </a:r>
            <a:r>
              <a:rPr sz="6400" b="1" spc="-409" dirty="0">
                <a:latin typeface="Tahoma"/>
                <a:cs typeface="Tahoma"/>
              </a:rPr>
              <a:t>Own</a:t>
            </a:r>
            <a:r>
              <a:rPr sz="6400" b="1" spc="285" dirty="0">
                <a:latin typeface="Tahoma"/>
                <a:cs typeface="Tahoma"/>
              </a:rPr>
              <a:t> </a:t>
            </a:r>
            <a:r>
              <a:rPr sz="6400" b="1" spc="70" dirty="0">
                <a:latin typeface="Tahoma"/>
                <a:cs typeface="Tahoma"/>
              </a:rPr>
              <a:t>Limitations</a:t>
            </a:r>
            <a:endParaRPr sz="6400">
              <a:latin typeface="Tahoma"/>
              <a:cs typeface="Tahoma"/>
            </a:endParaRPr>
          </a:p>
        </p:txBody>
      </p:sp>
      <p:sp>
        <p:nvSpPr>
          <p:cNvPr id="8" name="object 8"/>
          <p:cNvSpPr txBox="1"/>
          <p:nvPr/>
        </p:nvSpPr>
        <p:spPr>
          <a:xfrm>
            <a:off x="339725" y="6084714"/>
            <a:ext cx="15527655" cy="2425700"/>
          </a:xfrm>
          <a:prstGeom prst="rect">
            <a:avLst/>
          </a:prstGeom>
        </p:spPr>
        <p:txBody>
          <a:bodyPr vert="horz" wrap="square" lIns="0" tIns="12700" rIns="0" bIns="0" rtlCol="0">
            <a:spAutoFit/>
          </a:bodyPr>
          <a:lstStyle/>
          <a:p>
            <a:pPr marL="12700" marR="666750">
              <a:lnSpc>
                <a:spcPct val="140600"/>
              </a:lnSpc>
              <a:spcBef>
                <a:spcPts val="100"/>
              </a:spcBef>
              <a:tabLst>
                <a:tab pos="1560830" algn="l"/>
                <a:tab pos="1654810" algn="l"/>
                <a:tab pos="3119120" algn="l"/>
                <a:tab pos="3489960" algn="l"/>
                <a:tab pos="3870325" algn="l"/>
                <a:tab pos="4262120" algn="l"/>
                <a:tab pos="4300220" algn="l"/>
                <a:tab pos="4831080" algn="l"/>
                <a:tab pos="5438775" algn="l"/>
                <a:tab pos="5824855" algn="l"/>
                <a:tab pos="6294755" algn="l"/>
                <a:tab pos="6864350" algn="l"/>
                <a:tab pos="6986905" algn="l"/>
                <a:tab pos="7778750" algn="l"/>
                <a:tab pos="7878445" algn="l"/>
                <a:tab pos="8670290" algn="l"/>
                <a:tab pos="9000490" algn="l"/>
                <a:tab pos="9450705" algn="l"/>
                <a:tab pos="10484485" algn="l"/>
                <a:tab pos="10584180" algn="l"/>
                <a:tab pos="11054080" algn="l"/>
                <a:tab pos="11300460" algn="l"/>
                <a:tab pos="12299950" algn="l"/>
                <a:tab pos="12686665" algn="l"/>
              </a:tabLst>
            </a:pPr>
            <a:r>
              <a:rPr sz="2800" spc="145" dirty="0">
                <a:latin typeface="Arial MT"/>
                <a:cs typeface="Arial MT"/>
              </a:rPr>
              <a:t>Cultural</a:t>
            </a:r>
            <a:r>
              <a:rPr sz="2800" dirty="0">
                <a:latin typeface="Arial MT"/>
                <a:cs typeface="Arial MT"/>
              </a:rPr>
              <a:t>	</a:t>
            </a:r>
            <a:r>
              <a:rPr sz="2800" spc="150" dirty="0">
                <a:latin typeface="Arial MT"/>
                <a:cs typeface="Arial MT"/>
              </a:rPr>
              <a:t>competence</a:t>
            </a:r>
            <a:r>
              <a:rPr sz="2800" dirty="0">
                <a:latin typeface="Arial MT"/>
                <a:cs typeface="Arial MT"/>
              </a:rPr>
              <a:t>	</a:t>
            </a:r>
            <a:r>
              <a:rPr sz="2800" spc="65" dirty="0">
                <a:latin typeface="Arial MT"/>
                <a:cs typeface="Arial MT"/>
              </a:rPr>
              <a:t>is</a:t>
            </a:r>
            <a:r>
              <a:rPr sz="2800" dirty="0">
                <a:latin typeface="Arial MT"/>
                <a:cs typeface="Arial MT"/>
              </a:rPr>
              <a:t>		</a:t>
            </a:r>
            <a:r>
              <a:rPr sz="2800" spc="130" dirty="0">
                <a:latin typeface="Arial MT"/>
                <a:cs typeface="Arial MT"/>
              </a:rPr>
              <a:t>about</a:t>
            </a:r>
            <a:r>
              <a:rPr sz="2800" dirty="0">
                <a:latin typeface="Arial MT"/>
                <a:cs typeface="Arial MT"/>
              </a:rPr>
              <a:t>	</a:t>
            </a:r>
            <a:r>
              <a:rPr sz="2800" spc="150" dirty="0">
                <a:latin typeface="Arial MT"/>
                <a:cs typeface="Arial MT"/>
              </a:rPr>
              <a:t>thinking</a:t>
            </a:r>
            <a:r>
              <a:rPr sz="2800" dirty="0">
                <a:latin typeface="Arial MT"/>
                <a:cs typeface="Arial MT"/>
              </a:rPr>
              <a:t>		</a:t>
            </a:r>
            <a:r>
              <a:rPr sz="2800" spc="85" dirty="0">
                <a:latin typeface="Arial MT"/>
                <a:cs typeface="Arial MT"/>
              </a:rPr>
              <a:t>and</a:t>
            </a:r>
            <a:r>
              <a:rPr sz="2800" dirty="0">
                <a:latin typeface="Arial MT"/>
                <a:cs typeface="Arial MT"/>
              </a:rPr>
              <a:t>	</a:t>
            </a:r>
            <a:r>
              <a:rPr sz="2800" spc="140" dirty="0">
                <a:latin typeface="Arial MT"/>
                <a:cs typeface="Arial MT"/>
              </a:rPr>
              <a:t>acting</a:t>
            </a:r>
            <a:r>
              <a:rPr sz="2800" dirty="0">
                <a:latin typeface="Arial MT"/>
                <a:cs typeface="Arial MT"/>
              </a:rPr>
              <a:t>	</a:t>
            </a:r>
            <a:r>
              <a:rPr sz="2800" spc="60" dirty="0">
                <a:latin typeface="Arial MT"/>
                <a:cs typeface="Arial MT"/>
              </a:rPr>
              <a:t>in</a:t>
            </a:r>
            <a:r>
              <a:rPr sz="2800" dirty="0">
                <a:latin typeface="Arial MT"/>
                <a:cs typeface="Arial MT"/>
              </a:rPr>
              <a:t>	</a:t>
            </a:r>
            <a:r>
              <a:rPr sz="2800" spc="114" dirty="0">
                <a:latin typeface="Arial MT"/>
                <a:cs typeface="Arial MT"/>
              </a:rPr>
              <a:t>ways</a:t>
            </a:r>
            <a:r>
              <a:rPr sz="2800" dirty="0">
                <a:latin typeface="Arial MT"/>
                <a:cs typeface="Arial MT"/>
              </a:rPr>
              <a:t>	</a:t>
            </a:r>
            <a:r>
              <a:rPr sz="2800" spc="114" dirty="0">
                <a:latin typeface="Arial MT"/>
                <a:cs typeface="Arial MT"/>
              </a:rPr>
              <a:t>that</a:t>
            </a:r>
            <a:r>
              <a:rPr sz="2800" dirty="0">
                <a:latin typeface="Arial MT"/>
                <a:cs typeface="Arial MT"/>
              </a:rPr>
              <a:t>	</a:t>
            </a:r>
            <a:r>
              <a:rPr sz="2800" spc="120" dirty="0">
                <a:latin typeface="Arial MT"/>
                <a:cs typeface="Arial MT"/>
              </a:rPr>
              <a:t>build</a:t>
            </a:r>
            <a:r>
              <a:rPr sz="2800" dirty="0">
                <a:latin typeface="Arial MT"/>
                <a:cs typeface="Arial MT"/>
              </a:rPr>
              <a:t>	</a:t>
            </a:r>
            <a:r>
              <a:rPr sz="2800" spc="155" dirty="0">
                <a:latin typeface="Arial MT"/>
                <a:cs typeface="Arial MT"/>
              </a:rPr>
              <a:t>understanding </a:t>
            </a:r>
            <a:r>
              <a:rPr sz="2800" spc="140" dirty="0">
                <a:latin typeface="Arial MT"/>
                <a:cs typeface="Arial MT"/>
              </a:rPr>
              <a:t>between</a:t>
            </a:r>
            <a:r>
              <a:rPr sz="2800" dirty="0">
                <a:latin typeface="Arial MT"/>
                <a:cs typeface="Arial MT"/>
              </a:rPr>
              <a:t>		</a:t>
            </a:r>
            <a:r>
              <a:rPr sz="2800" spc="145" dirty="0">
                <a:latin typeface="Arial MT"/>
                <a:cs typeface="Arial MT"/>
              </a:rPr>
              <a:t>people.</a:t>
            </a:r>
            <a:r>
              <a:rPr sz="2800" dirty="0">
                <a:latin typeface="Arial MT"/>
                <a:cs typeface="Arial MT"/>
              </a:rPr>
              <a:t>	</a:t>
            </a:r>
            <a:r>
              <a:rPr sz="2800" spc="70" dirty="0">
                <a:latin typeface="Arial MT"/>
                <a:cs typeface="Arial MT"/>
              </a:rPr>
              <a:t>It</a:t>
            </a:r>
            <a:r>
              <a:rPr sz="2800" dirty="0">
                <a:latin typeface="Arial MT"/>
                <a:cs typeface="Arial MT"/>
              </a:rPr>
              <a:t>	</a:t>
            </a:r>
            <a:r>
              <a:rPr sz="2800" spc="90" dirty="0">
                <a:latin typeface="Arial MT"/>
                <a:cs typeface="Arial MT"/>
              </a:rPr>
              <a:t>can</a:t>
            </a:r>
            <a:r>
              <a:rPr sz="2800" dirty="0">
                <a:latin typeface="Arial MT"/>
                <a:cs typeface="Arial MT"/>
              </a:rPr>
              <a:t>	</a:t>
            </a:r>
            <a:r>
              <a:rPr sz="2800" spc="55" dirty="0">
                <a:latin typeface="Arial MT"/>
                <a:cs typeface="Arial MT"/>
              </a:rPr>
              <a:t>be</a:t>
            </a:r>
            <a:r>
              <a:rPr sz="2800" dirty="0">
                <a:latin typeface="Arial MT"/>
                <a:cs typeface="Arial MT"/>
              </a:rPr>
              <a:t>	</a:t>
            </a:r>
            <a:r>
              <a:rPr sz="2800" spc="110" dirty="0">
                <a:latin typeface="Arial MT"/>
                <a:cs typeface="Arial MT"/>
              </a:rPr>
              <a:t>used</a:t>
            </a:r>
            <a:r>
              <a:rPr sz="2800" dirty="0">
                <a:latin typeface="Arial MT"/>
                <a:cs typeface="Arial MT"/>
              </a:rPr>
              <a:t>	</a:t>
            </a:r>
            <a:r>
              <a:rPr sz="2800" spc="60" dirty="0">
                <a:latin typeface="Arial MT"/>
                <a:cs typeface="Arial MT"/>
              </a:rPr>
              <a:t>to</a:t>
            </a:r>
            <a:r>
              <a:rPr sz="2800" dirty="0">
                <a:latin typeface="Arial MT"/>
                <a:cs typeface="Arial MT"/>
              </a:rPr>
              <a:t>	</a:t>
            </a:r>
            <a:r>
              <a:rPr sz="2800" spc="55" dirty="0">
                <a:latin typeface="Arial MT"/>
                <a:cs typeface="Arial MT"/>
              </a:rPr>
              <a:t>be</a:t>
            </a:r>
            <a:r>
              <a:rPr sz="2800" dirty="0">
                <a:latin typeface="Arial MT"/>
                <a:cs typeface="Arial MT"/>
              </a:rPr>
              <a:t>	</a:t>
            </a:r>
            <a:r>
              <a:rPr sz="2800" spc="110" dirty="0">
                <a:latin typeface="Arial MT"/>
                <a:cs typeface="Arial MT"/>
              </a:rPr>
              <a:t>open</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respectful</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a:latin typeface="Arial MT"/>
                <a:cs typeface="Arial MT"/>
              </a:rPr>
              <a:t>different</a:t>
            </a:r>
            <a:r>
              <a:rPr sz="2800" dirty="0">
                <a:latin typeface="Arial MT"/>
                <a:cs typeface="Arial MT"/>
              </a:rPr>
              <a:t>	</a:t>
            </a:r>
            <a:r>
              <a:rPr sz="2800" spc="150" dirty="0">
                <a:latin typeface="Arial MT"/>
                <a:cs typeface="Arial MT"/>
              </a:rPr>
              <a:t>cultural</a:t>
            </a:r>
            <a:endParaRPr sz="2800">
              <a:latin typeface="Arial MT"/>
              <a:cs typeface="Arial MT"/>
            </a:endParaRPr>
          </a:p>
          <a:p>
            <a:pPr marL="12700" marR="5080">
              <a:lnSpc>
                <a:spcPct val="140600"/>
              </a:lnSpc>
              <a:tabLst>
                <a:tab pos="2554605" algn="l"/>
                <a:tab pos="2619375" algn="l"/>
                <a:tab pos="4207510" algn="l"/>
                <a:tab pos="4607560" algn="l"/>
                <a:tab pos="6076315" algn="l"/>
                <a:tab pos="6651625" algn="l"/>
                <a:tab pos="7081520" algn="l"/>
                <a:tab pos="7748270" algn="l"/>
                <a:tab pos="8539480" algn="l"/>
                <a:tab pos="9436100" algn="l"/>
                <a:tab pos="9906000" algn="l"/>
                <a:tab pos="10676890" algn="l"/>
                <a:tab pos="11375390" algn="l"/>
                <a:tab pos="12219940" algn="l"/>
                <a:tab pos="13768705" algn="l"/>
                <a:tab pos="14218919" algn="l"/>
              </a:tabLst>
            </a:pPr>
            <a:r>
              <a:rPr sz="2800" spc="160" dirty="0">
                <a:latin typeface="Arial MT"/>
                <a:cs typeface="Arial MT"/>
              </a:rPr>
              <a:t>perspectives,</a:t>
            </a:r>
            <a:r>
              <a:rPr sz="2800" dirty="0">
                <a:latin typeface="Arial MT"/>
                <a:cs typeface="Arial MT"/>
              </a:rPr>
              <a:t>	</a:t>
            </a:r>
            <a:r>
              <a:rPr sz="2800" spc="155" dirty="0">
                <a:latin typeface="Arial MT"/>
                <a:cs typeface="Arial MT"/>
              </a:rPr>
              <a:t>strengthen</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55" dirty="0">
                <a:latin typeface="Arial MT"/>
                <a:cs typeface="Arial MT"/>
              </a:rPr>
              <a:t>security,</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collaborate</a:t>
            </a:r>
            <a:r>
              <a:rPr sz="2800" dirty="0">
                <a:latin typeface="Arial MT"/>
                <a:cs typeface="Arial MT"/>
              </a:rPr>
              <a:t>	</a:t>
            </a:r>
            <a:r>
              <a:rPr sz="2800" spc="145" dirty="0">
                <a:latin typeface="Arial MT"/>
                <a:cs typeface="Arial MT"/>
              </a:rPr>
              <a:t>towards</a:t>
            </a:r>
            <a:r>
              <a:rPr sz="2800" dirty="0">
                <a:latin typeface="Arial MT"/>
                <a:cs typeface="Arial MT"/>
              </a:rPr>
              <a:t>	</a:t>
            </a:r>
            <a:r>
              <a:rPr sz="2800" spc="150" dirty="0">
                <a:latin typeface="Arial MT"/>
                <a:cs typeface="Arial MT"/>
              </a:rPr>
              <a:t>equality</a:t>
            </a:r>
            <a:r>
              <a:rPr sz="2800" dirty="0">
                <a:latin typeface="Arial MT"/>
                <a:cs typeface="Arial MT"/>
              </a:rPr>
              <a:t>	</a:t>
            </a:r>
            <a:r>
              <a:rPr sz="2800" spc="60" dirty="0">
                <a:latin typeface="Arial MT"/>
                <a:cs typeface="Arial MT"/>
              </a:rPr>
              <a:t>in</a:t>
            </a:r>
            <a:r>
              <a:rPr sz="2800" dirty="0">
                <a:latin typeface="Arial MT"/>
                <a:cs typeface="Arial MT"/>
              </a:rPr>
              <a:t>	</a:t>
            </a:r>
            <a:r>
              <a:rPr sz="2800" spc="145" dirty="0">
                <a:latin typeface="Arial MT"/>
                <a:cs typeface="Arial MT"/>
              </a:rPr>
              <a:t>various </a:t>
            </a:r>
            <a:r>
              <a:rPr sz="2800" spc="160" dirty="0">
                <a:latin typeface="Arial MT"/>
                <a:cs typeface="Arial MT"/>
              </a:rPr>
              <a:t>opportunities.</a:t>
            </a:r>
            <a:r>
              <a:rPr sz="2800" dirty="0">
                <a:latin typeface="Arial MT"/>
                <a:cs typeface="Arial MT"/>
              </a:rPr>
              <a:t>		</a:t>
            </a:r>
            <a:r>
              <a:rPr sz="2800" spc="150" dirty="0">
                <a:latin typeface="Arial MT"/>
                <a:cs typeface="Arial MT"/>
              </a:rPr>
              <a:t>Building</a:t>
            </a:r>
            <a:r>
              <a:rPr sz="2800" dirty="0">
                <a:latin typeface="Arial MT"/>
                <a:cs typeface="Arial MT"/>
              </a:rPr>
              <a:t>	</a:t>
            </a:r>
            <a:r>
              <a:rPr sz="2800" spc="160" dirty="0">
                <a:latin typeface="Arial MT"/>
                <a:cs typeface="Arial MT"/>
              </a:rPr>
              <a:t>relationships</a:t>
            </a:r>
            <a:r>
              <a:rPr sz="2800" dirty="0">
                <a:latin typeface="Arial MT"/>
                <a:cs typeface="Arial MT"/>
              </a:rPr>
              <a:t>	</a:t>
            </a:r>
            <a:r>
              <a:rPr sz="2800" spc="65" dirty="0">
                <a:latin typeface="Arial MT"/>
                <a:cs typeface="Arial MT"/>
              </a:rPr>
              <a:t>is</a:t>
            </a:r>
            <a:r>
              <a:rPr sz="2800" dirty="0">
                <a:latin typeface="Arial MT"/>
                <a:cs typeface="Arial MT"/>
              </a:rPr>
              <a:t>	</a:t>
            </a:r>
            <a:r>
              <a:rPr sz="2800" spc="150" dirty="0">
                <a:latin typeface="Arial MT"/>
                <a:cs typeface="Arial MT"/>
              </a:rPr>
              <a:t>fundamental</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55" dirty="0">
                <a:latin typeface="Arial MT"/>
                <a:cs typeface="Arial MT"/>
              </a:rPr>
              <a:t>competences.</a:t>
            </a:r>
            <a:endParaRPr sz="2800">
              <a:latin typeface="Arial MT"/>
              <a:cs typeface="Arial MT"/>
            </a:endParaRPr>
          </a:p>
        </p:txBody>
      </p:sp>
      <p:pic>
        <p:nvPicPr>
          <p:cNvPr id="9" name="object 9"/>
          <p:cNvPicPr/>
          <p:nvPr/>
        </p:nvPicPr>
        <p:blipFill>
          <a:blip r:embed="rId3" cstate="print">
            <a:extLst>
              <a:ext uri="{28A0092B-C50C-407E-A947-70E740481C1C}">
                <a14:useLocalDpi xmlns:a14="http://schemas.microsoft.com/office/drawing/2010/main"/>
              </a:ext>
            </a:extLst>
          </a:blip>
          <a:stretch>
            <a:fillRect/>
          </a:stretch>
        </p:blipFill>
        <p:spPr>
          <a:xfrm>
            <a:off x="0" y="0"/>
            <a:ext cx="18287999" cy="4772024"/>
          </a:xfrm>
          <a:prstGeom prst="rect">
            <a:avLst/>
          </a:prstGeom>
        </p:spPr>
      </p:pic>
      <p:sp>
        <p:nvSpPr>
          <p:cNvPr id="10" name="Action Button: Return 9">
            <a:hlinkClick r:id="" action="ppaction://hlinkshowjump?jump=firstslide" highlightClick="1"/>
            <a:extLst>
              <a:ext uri="{FF2B5EF4-FFF2-40B4-BE49-F238E27FC236}">
                <a16:creationId xmlns:a16="http://schemas.microsoft.com/office/drawing/2014/main" id="{5D2D220E-8112-C371-16CA-AFD4615EAE29}"/>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0" y="0"/>
              <a:ext cx="18288000" cy="9239885"/>
            </a:xfrm>
            <a:custGeom>
              <a:avLst/>
              <a:gdLst/>
              <a:ahLst/>
              <a:cxnLst/>
              <a:rect l="l" t="t" r="r" b="b"/>
              <a:pathLst>
                <a:path w="18288000" h="9239885">
                  <a:moveTo>
                    <a:pt x="0" y="9239571"/>
                  </a:moveTo>
                  <a:lnTo>
                    <a:pt x="18288000" y="9239571"/>
                  </a:lnTo>
                  <a:lnTo>
                    <a:pt x="18288000" y="0"/>
                  </a:lnTo>
                  <a:lnTo>
                    <a:pt x="0" y="0"/>
                  </a:lnTo>
                  <a:lnTo>
                    <a:pt x="0" y="9239571"/>
                  </a:lnTo>
                  <a:close/>
                </a:path>
              </a:pathLst>
            </a:custGeom>
            <a:solidFill>
              <a:srgbClr val="F05E58"/>
            </a:solidFill>
          </p:spPr>
          <p:txBody>
            <a:bodyPr wrap="square" lIns="0" tIns="0" rIns="0" bIns="0" rtlCol="0"/>
            <a:lstStyle/>
            <a:p>
              <a:endParaRPr/>
            </a:p>
          </p:txBody>
        </p:sp>
        <p:sp>
          <p:nvSpPr>
            <p:cNvPr id="4" name="object 4"/>
            <p:cNvSpPr/>
            <p:nvPr/>
          </p:nvSpPr>
          <p:spPr>
            <a:xfrm>
              <a:off x="0" y="9239571"/>
              <a:ext cx="18288000" cy="1047750"/>
            </a:xfrm>
            <a:custGeom>
              <a:avLst/>
              <a:gdLst/>
              <a:ahLst/>
              <a:cxnLst/>
              <a:rect l="l" t="t" r="r" b="b"/>
              <a:pathLst>
                <a:path w="18288000" h="1047750">
                  <a:moveTo>
                    <a:pt x="0" y="1047428"/>
                  </a:moveTo>
                  <a:lnTo>
                    <a:pt x="0" y="0"/>
                  </a:lnTo>
                  <a:lnTo>
                    <a:pt x="18288000" y="0"/>
                  </a:lnTo>
                  <a:lnTo>
                    <a:pt x="18288000" y="1047428"/>
                  </a:lnTo>
                  <a:lnTo>
                    <a:pt x="0" y="104742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6" name="object 6"/>
            <p:cNvSpPr/>
            <p:nvPr/>
          </p:nvSpPr>
          <p:spPr>
            <a:xfrm>
              <a:off x="352424" y="5843623"/>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p:nvPr/>
        </p:nvSpPr>
        <p:spPr>
          <a:xfrm>
            <a:off x="180400" y="4784351"/>
            <a:ext cx="7422515" cy="1000760"/>
          </a:xfrm>
          <a:prstGeom prst="rect">
            <a:avLst/>
          </a:prstGeom>
        </p:spPr>
        <p:txBody>
          <a:bodyPr vert="horz" wrap="square" lIns="0" tIns="12700" rIns="0" bIns="0" rtlCol="0">
            <a:spAutoFit/>
          </a:bodyPr>
          <a:lstStyle/>
          <a:p>
            <a:pPr marL="12700">
              <a:lnSpc>
                <a:spcPct val="100000"/>
              </a:lnSpc>
              <a:spcBef>
                <a:spcPts val="100"/>
              </a:spcBef>
            </a:pPr>
            <a:r>
              <a:rPr sz="6400" b="1" spc="155" dirty="0">
                <a:latin typeface="Tahoma"/>
                <a:cs typeface="Tahoma"/>
              </a:rPr>
              <a:t>Social</a:t>
            </a:r>
            <a:r>
              <a:rPr sz="6400" b="1" spc="640" dirty="0">
                <a:latin typeface="Tahoma"/>
                <a:cs typeface="Tahoma"/>
              </a:rPr>
              <a:t> </a:t>
            </a:r>
            <a:r>
              <a:rPr sz="6400" b="1" spc="40" dirty="0">
                <a:latin typeface="Tahoma"/>
                <a:cs typeface="Tahoma"/>
              </a:rPr>
              <a:t>Awareness</a:t>
            </a:r>
            <a:endParaRPr sz="6400">
              <a:latin typeface="Tahoma"/>
              <a:cs typeface="Tahoma"/>
            </a:endParaRPr>
          </a:p>
        </p:txBody>
      </p:sp>
      <p:sp>
        <p:nvSpPr>
          <p:cNvPr id="8" name="object 8"/>
          <p:cNvSpPr txBox="1"/>
          <p:nvPr/>
        </p:nvSpPr>
        <p:spPr>
          <a:xfrm>
            <a:off x="339725" y="6084714"/>
            <a:ext cx="16146144" cy="3025775"/>
          </a:xfrm>
          <a:prstGeom prst="rect">
            <a:avLst/>
          </a:prstGeom>
        </p:spPr>
        <p:txBody>
          <a:bodyPr vert="horz" wrap="square" lIns="0" tIns="12700" rIns="0" bIns="0" rtlCol="0">
            <a:spAutoFit/>
          </a:bodyPr>
          <a:lstStyle/>
          <a:p>
            <a:pPr marL="12700" marR="5080">
              <a:lnSpc>
                <a:spcPct val="140600"/>
              </a:lnSpc>
              <a:spcBef>
                <a:spcPts val="100"/>
              </a:spcBef>
              <a:tabLst>
                <a:tab pos="1254125" algn="l"/>
                <a:tab pos="2078989" algn="l"/>
                <a:tab pos="3321050" algn="l"/>
                <a:tab pos="3705860" algn="l"/>
                <a:tab pos="3751579" algn="l"/>
                <a:tab pos="4320540" algn="l"/>
                <a:tab pos="5397500" algn="l"/>
                <a:tab pos="6150610" algn="l"/>
                <a:tab pos="6638925" algn="l"/>
                <a:tab pos="7470775" algn="l"/>
                <a:tab pos="7940675" algn="l"/>
                <a:tab pos="8706485" algn="l"/>
                <a:tab pos="9136380" algn="l"/>
                <a:tab pos="9464040" algn="l"/>
                <a:tab pos="10274300" algn="l"/>
                <a:tab pos="10320020" algn="l"/>
                <a:tab pos="11764010" algn="l"/>
                <a:tab pos="12273280" algn="l"/>
                <a:tab pos="13065125" algn="l"/>
                <a:tab pos="13105130" algn="l"/>
                <a:tab pos="13555344" algn="l"/>
                <a:tab pos="14248130" algn="l"/>
                <a:tab pos="14627860" algn="l"/>
                <a:tab pos="15489555" algn="l"/>
              </a:tabLst>
            </a:pPr>
            <a:r>
              <a:rPr sz="2800" spc="145" dirty="0">
                <a:latin typeface="Arial MT"/>
                <a:cs typeface="Arial MT"/>
              </a:rPr>
              <a:t>Social</a:t>
            </a:r>
            <a:r>
              <a:rPr sz="2800" dirty="0">
                <a:latin typeface="Arial MT"/>
                <a:cs typeface="Arial MT"/>
              </a:rPr>
              <a:t>	</a:t>
            </a:r>
            <a:r>
              <a:rPr sz="2800" spc="150" dirty="0">
                <a:latin typeface="Arial MT"/>
                <a:cs typeface="Arial MT"/>
              </a:rPr>
              <a:t>awareness</a:t>
            </a:r>
            <a:r>
              <a:rPr sz="2800" dirty="0">
                <a:latin typeface="Arial MT"/>
                <a:cs typeface="Arial MT"/>
              </a:rPr>
              <a:t>	</a:t>
            </a:r>
            <a:r>
              <a:rPr sz="2800" spc="65" dirty="0">
                <a:latin typeface="Arial MT"/>
                <a:cs typeface="Arial MT"/>
              </a:rPr>
              <a:t>is</a:t>
            </a:r>
            <a:r>
              <a:rPr sz="2800" dirty="0">
                <a:latin typeface="Arial MT"/>
                <a:cs typeface="Arial MT"/>
              </a:rPr>
              <a:t>		</a:t>
            </a:r>
            <a:r>
              <a:rPr sz="2800" spc="55" dirty="0">
                <a:latin typeface="Arial MT"/>
                <a:cs typeface="Arial MT"/>
              </a:rPr>
              <a:t>an</a:t>
            </a:r>
            <a:r>
              <a:rPr sz="2800" dirty="0">
                <a:latin typeface="Arial MT"/>
                <a:cs typeface="Arial MT"/>
              </a:rPr>
              <a:t>	</a:t>
            </a:r>
            <a:r>
              <a:rPr sz="2800" spc="150" dirty="0">
                <a:latin typeface="Arial MT"/>
                <a:cs typeface="Arial MT"/>
              </a:rPr>
              <a:t>important</a:t>
            </a:r>
            <a:r>
              <a:rPr sz="2800" dirty="0">
                <a:latin typeface="Arial MT"/>
                <a:cs typeface="Arial MT"/>
              </a:rPr>
              <a:t>	</a:t>
            </a:r>
            <a:r>
              <a:rPr sz="2800" spc="140" dirty="0">
                <a:latin typeface="Arial MT"/>
                <a:cs typeface="Arial MT"/>
              </a:rPr>
              <a:t>aspect</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working</a:t>
            </a:r>
            <a:r>
              <a:rPr sz="2800" dirty="0">
                <a:latin typeface="Arial MT"/>
                <a:cs typeface="Arial MT"/>
              </a:rPr>
              <a:t>	</a:t>
            </a:r>
            <a:r>
              <a:rPr sz="2800" spc="114" dirty="0">
                <a:latin typeface="Arial MT"/>
                <a:cs typeface="Arial MT"/>
              </a:rPr>
              <a:t>with</a:t>
            </a:r>
            <a:r>
              <a:rPr sz="2800" dirty="0">
                <a:latin typeface="Arial MT"/>
                <a:cs typeface="Arial MT"/>
              </a:rPr>
              <a:t>		</a:t>
            </a:r>
            <a:r>
              <a:rPr sz="2800" spc="145" dirty="0">
                <a:latin typeface="Arial MT"/>
                <a:cs typeface="Arial MT"/>
              </a:rPr>
              <a:t>diverse</a:t>
            </a:r>
            <a:r>
              <a:rPr sz="2800" dirty="0">
                <a:latin typeface="Arial MT"/>
                <a:cs typeface="Arial MT"/>
              </a:rPr>
              <a:t>	</a:t>
            </a:r>
            <a:r>
              <a:rPr sz="2800" spc="135" dirty="0">
                <a:latin typeface="Arial MT"/>
                <a:cs typeface="Arial MT"/>
              </a:rPr>
              <a:t>people</a:t>
            </a:r>
            <a:r>
              <a:rPr sz="2800" dirty="0">
                <a:latin typeface="Arial MT"/>
                <a:cs typeface="Arial MT"/>
              </a:rPr>
              <a:t>		</a:t>
            </a:r>
            <a:r>
              <a:rPr sz="2800" spc="60" dirty="0">
                <a:latin typeface="Arial MT"/>
                <a:cs typeface="Arial MT"/>
              </a:rPr>
              <a:t>in</a:t>
            </a:r>
            <a:r>
              <a:rPr sz="2800" dirty="0">
                <a:latin typeface="Arial MT"/>
                <a:cs typeface="Arial MT"/>
              </a:rPr>
              <a:t>	</a:t>
            </a:r>
            <a:r>
              <a:rPr sz="2800" spc="90" dirty="0">
                <a:latin typeface="Arial MT"/>
                <a:cs typeface="Arial MT"/>
              </a:rPr>
              <a:t>the</a:t>
            </a:r>
            <a:r>
              <a:rPr sz="2800" dirty="0">
                <a:latin typeface="Arial MT"/>
                <a:cs typeface="Arial MT"/>
              </a:rPr>
              <a:t>	</a:t>
            </a:r>
            <a:r>
              <a:rPr sz="2800" spc="140" dirty="0">
                <a:latin typeface="Arial MT"/>
                <a:cs typeface="Arial MT"/>
              </a:rPr>
              <a:t>health</a:t>
            </a:r>
            <a:r>
              <a:rPr sz="2800" dirty="0">
                <a:latin typeface="Arial MT"/>
                <a:cs typeface="Arial MT"/>
              </a:rPr>
              <a:t>	</a:t>
            </a:r>
            <a:r>
              <a:rPr sz="2800" spc="85" dirty="0">
                <a:latin typeface="Arial MT"/>
                <a:cs typeface="Arial MT"/>
              </a:rPr>
              <a:t>and </a:t>
            </a:r>
            <a:r>
              <a:rPr sz="2800" spc="150" dirty="0">
                <a:latin typeface="Arial MT"/>
                <a:cs typeface="Arial MT"/>
              </a:rPr>
              <a:t>community</a:t>
            </a:r>
            <a:r>
              <a:rPr sz="2800" dirty="0">
                <a:latin typeface="Arial MT"/>
                <a:cs typeface="Arial MT"/>
              </a:rPr>
              <a:t>	</a:t>
            </a:r>
            <a:r>
              <a:rPr sz="2800" spc="150" dirty="0">
                <a:latin typeface="Arial MT"/>
                <a:cs typeface="Arial MT"/>
              </a:rPr>
              <a:t>services</a:t>
            </a:r>
            <a:r>
              <a:rPr sz="2800" dirty="0">
                <a:latin typeface="Arial MT"/>
                <a:cs typeface="Arial MT"/>
              </a:rPr>
              <a:t>	</a:t>
            </a:r>
            <a:r>
              <a:rPr sz="2800" spc="155" dirty="0">
                <a:latin typeface="Arial MT"/>
                <a:cs typeface="Arial MT"/>
              </a:rPr>
              <a:t>industry.</a:t>
            </a:r>
            <a:r>
              <a:rPr sz="2800" dirty="0">
                <a:latin typeface="Arial MT"/>
                <a:cs typeface="Arial MT"/>
              </a:rPr>
              <a:t>	</a:t>
            </a:r>
            <a:r>
              <a:rPr sz="2800" spc="145" dirty="0">
                <a:latin typeface="Arial MT"/>
                <a:cs typeface="Arial MT"/>
              </a:rPr>
              <a:t>Social</a:t>
            </a:r>
            <a:r>
              <a:rPr sz="2800" dirty="0">
                <a:latin typeface="Arial MT"/>
                <a:cs typeface="Arial MT"/>
              </a:rPr>
              <a:t>	</a:t>
            </a:r>
            <a:r>
              <a:rPr sz="2800" spc="150" dirty="0">
                <a:latin typeface="Arial MT"/>
                <a:cs typeface="Arial MT"/>
              </a:rPr>
              <a:t>awareness</a:t>
            </a:r>
            <a:r>
              <a:rPr sz="2800" dirty="0">
                <a:latin typeface="Arial MT"/>
                <a:cs typeface="Arial MT"/>
              </a:rPr>
              <a:t>	</a:t>
            </a:r>
            <a:r>
              <a:rPr sz="2800" spc="65" dirty="0">
                <a:latin typeface="Arial MT"/>
                <a:cs typeface="Arial MT"/>
              </a:rPr>
              <a:t>is</a:t>
            </a:r>
            <a:r>
              <a:rPr sz="2800" dirty="0">
                <a:latin typeface="Arial MT"/>
                <a:cs typeface="Arial MT"/>
              </a:rPr>
              <a:t>	</a:t>
            </a:r>
            <a:r>
              <a:rPr sz="2800" spc="130" dirty="0">
                <a:latin typeface="Arial MT"/>
                <a:cs typeface="Arial MT"/>
              </a:rPr>
              <a:t>about</a:t>
            </a:r>
            <a:r>
              <a:rPr sz="2800" dirty="0">
                <a:latin typeface="Arial MT"/>
                <a:cs typeface="Arial MT"/>
              </a:rPr>
              <a:t>	</a:t>
            </a:r>
            <a:r>
              <a:rPr sz="2800" spc="155" dirty="0">
                <a:latin typeface="Arial MT"/>
                <a:cs typeface="Arial MT"/>
              </a:rPr>
              <a:t>identifying</a:t>
            </a:r>
            <a:r>
              <a:rPr sz="2800" dirty="0">
                <a:latin typeface="Arial MT"/>
                <a:cs typeface="Arial MT"/>
              </a:rPr>
              <a:t>	</a:t>
            </a:r>
            <a:r>
              <a:rPr sz="2800" spc="85" dirty="0">
                <a:latin typeface="Arial MT"/>
                <a:cs typeface="Arial MT"/>
              </a:rPr>
              <a:t>and</a:t>
            </a:r>
            <a:r>
              <a:rPr sz="2800" dirty="0">
                <a:latin typeface="Arial MT"/>
                <a:cs typeface="Arial MT"/>
              </a:rPr>
              <a:t>	</a:t>
            </a:r>
            <a:r>
              <a:rPr sz="2800" spc="140" dirty="0">
                <a:latin typeface="Arial MT"/>
                <a:cs typeface="Arial MT"/>
              </a:rPr>
              <a:t>meeting</a:t>
            </a:r>
            <a:r>
              <a:rPr sz="2800" dirty="0">
                <a:latin typeface="Arial MT"/>
                <a:cs typeface="Arial MT"/>
              </a:rPr>
              <a:t>	</a:t>
            </a:r>
            <a:r>
              <a:rPr sz="2800" spc="90" dirty="0">
                <a:latin typeface="Arial MT"/>
                <a:cs typeface="Arial MT"/>
              </a:rPr>
              <a:t>the</a:t>
            </a:r>
            <a:endParaRPr sz="2800">
              <a:latin typeface="Arial MT"/>
              <a:cs typeface="Arial MT"/>
            </a:endParaRPr>
          </a:p>
          <a:p>
            <a:pPr marL="12700" marR="395605">
              <a:lnSpc>
                <a:spcPct val="140600"/>
              </a:lnSpc>
              <a:tabLst>
                <a:tab pos="1149350" algn="l"/>
                <a:tab pos="1229360" algn="l"/>
                <a:tab pos="1535430" algn="l"/>
                <a:tab pos="1699260" algn="l"/>
                <a:tab pos="3023870" algn="l"/>
                <a:tab pos="3084195" algn="l"/>
                <a:tab pos="3455035" algn="l"/>
                <a:tab pos="3884929" algn="l"/>
                <a:tab pos="4240530" algn="l"/>
                <a:tab pos="5023485" algn="l"/>
                <a:tab pos="5601335" algn="l"/>
                <a:tab pos="6857365" algn="l"/>
                <a:tab pos="7239634" algn="l"/>
                <a:tab pos="8213725" algn="l"/>
                <a:tab pos="8519160" algn="l"/>
                <a:tab pos="9131935" algn="l"/>
                <a:tab pos="9474835" algn="l"/>
                <a:tab pos="10449560" algn="l"/>
                <a:tab pos="10516870" algn="l"/>
                <a:tab pos="11240770" algn="l"/>
                <a:tab pos="11817985" algn="l"/>
                <a:tab pos="12586970" algn="l"/>
                <a:tab pos="12933045" algn="l"/>
                <a:tab pos="13153390" algn="l"/>
                <a:tab pos="13763625" algn="l"/>
                <a:tab pos="14233525" algn="l"/>
                <a:tab pos="14419580" algn="l"/>
                <a:tab pos="14926310" algn="l"/>
                <a:tab pos="15277465" algn="l"/>
              </a:tabLst>
            </a:pPr>
            <a:r>
              <a:rPr sz="2800" spc="130" dirty="0">
                <a:latin typeface="Arial MT"/>
                <a:cs typeface="Arial MT"/>
              </a:rPr>
              <a:t>needs</a:t>
            </a:r>
            <a:r>
              <a:rPr sz="2800" dirty="0">
                <a:latin typeface="Arial MT"/>
                <a:cs typeface="Arial MT"/>
              </a:rPr>
              <a:t>		</a:t>
            </a:r>
            <a:r>
              <a:rPr sz="2800" spc="50" dirty="0">
                <a:latin typeface="Arial MT"/>
                <a:cs typeface="Arial MT"/>
              </a:rPr>
              <a:t>of</a:t>
            </a:r>
            <a:r>
              <a:rPr sz="2800" dirty="0">
                <a:latin typeface="Arial MT"/>
                <a:cs typeface="Arial MT"/>
              </a:rPr>
              <a:t>	</a:t>
            </a:r>
            <a:r>
              <a:rPr sz="2800" spc="145" dirty="0">
                <a:latin typeface="Arial MT"/>
                <a:cs typeface="Arial MT"/>
              </a:rPr>
              <a:t>others.</a:t>
            </a:r>
            <a:r>
              <a:rPr sz="2800" dirty="0">
                <a:latin typeface="Arial MT"/>
                <a:cs typeface="Arial MT"/>
              </a:rPr>
              <a:t>		</a:t>
            </a:r>
            <a:r>
              <a:rPr sz="2800" spc="70"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20" dirty="0">
                <a:latin typeface="Arial MT"/>
                <a:cs typeface="Arial MT"/>
              </a:rPr>
              <a:t>about</a:t>
            </a:r>
            <a:r>
              <a:rPr sz="2800" dirty="0">
                <a:latin typeface="Arial MT"/>
                <a:cs typeface="Arial MT"/>
              </a:rPr>
              <a:t>	</a:t>
            </a:r>
            <a:r>
              <a:rPr sz="2800" spc="155" dirty="0">
                <a:latin typeface="Arial MT"/>
                <a:cs typeface="Arial MT"/>
              </a:rPr>
              <a:t>considering</a:t>
            </a:r>
            <a:r>
              <a:rPr sz="2800" dirty="0">
                <a:latin typeface="Arial MT"/>
                <a:cs typeface="Arial MT"/>
              </a:rPr>
              <a:t>	</a:t>
            </a:r>
            <a:r>
              <a:rPr sz="2800" spc="110" dirty="0">
                <a:latin typeface="Arial MT"/>
                <a:cs typeface="Arial MT"/>
              </a:rPr>
              <a:t>what</a:t>
            </a:r>
            <a:r>
              <a:rPr sz="2800" dirty="0">
                <a:latin typeface="Arial MT"/>
                <a:cs typeface="Arial MT"/>
              </a:rPr>
              <a:t>	</a:t>
            </a:r>
            <a:r>
              <a:rPr sz="2800" spc="140" dirty="0">
                <a:latin typeface="Arial MT"/>
                <a:cs typeface="Arial MT"/>
              </a:rPr>
              <a:t>others</a:t>
            </a:r>
            <a:r>
              <a:rPr sz="2800" dirty="0">
                <a:latin typeface="Arial MT"/>
                <a:cs typeface="Arial MT"/>
              </a:rPr>
              <a:t>	</a:t>
            </a:r>
            <a:r>
              <a:rPr sz="2800" spc="110" dirty="0">
                <a:latin typeface="Arial MT"/>
                <a:cs typeface="Arial MT"/>
              </a:rPr>
              <a:t>want</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finding</a:t>
            </a:r>
            <a:r>
              <a:rPr sz="2800" dirty="0">
                <a:latin typeface="Arial MT"/>
                <a:cs typeface="Arial MT"/>
              </a:rPr>
              <a:t>	</a:t>
            </a:r>
            <a:r>
              <a:rPr sz="2800" spc="-50" dirty="0">
                <a:latin typeface="Arial MT"/>
                <a:cs typeface="Arial MT"/>
              </a:rPr>
              <a:t>a</a:t>
            </a:r>
            <a:r>
              <a:rPr sz="2800" dirty="0">
                <a:latin typeface="Arial MT"/>
                <a:cs typeface="Arial MT"/>
              </a:rPr>
              <a:t>	</a:t>
            </a:r>
            <a:r>
              <a:rPr sz="2800" spc="90" dirty="0">
                <a:latin typeface="Arial MT"/>
                <a:cs typeface="Arial MT"/>
              </a:rPr>
              <a:t>way</a:t>
            </a:r>
            <a:r>
              <a:rPr sz="2800" dirty="0">
                <a:latin typeface="Arial MT"/>
                <a:cs typeface="Arial MT"/>
              </a:rPr>
              <a:t>	</a:t>
            </a:r>
            <a:r>
              <a:rPr sz="2800" spc="60" dirty="0">
                <a:latin typeface="Arial MT"/>
                <a:cs typeface="Arial MT"/>
              </a:rPr>
              <a:t>to</a:t>
            </a:r>
            <a:r>
              <a:rPr sz="2800" dirty="0">
                <a:latin typeface="Arial MT"/>
                <a:cs typeface="Arial MT"/>
              </a:rPr>
              <a:t>	</a:t>
            </a:r>
            <a:r>
              <a:rPr sz="2800" spc="90" dirty="0">
                <a:latin typeface="Arial MT"/>
                <a:cs typeface="Arial MT"/>
              </a:rPr>
              <a:t>get</a:t>
            </a:r>
            <a:r>
              <a:rPr sz="2800" dirty="0">
                <a:latin typeface="Arial MT"/>
                <a:cs typeface="Arial MT"/>
              </a:rPr>
              <a:t>	</a:t>
            </a:r>
            <a:r>
              <a:rPr sz="2800" spc="65" dirty="0">
                <a:latin typeface="Arial MT"/>
                <a:cs typeface="Arial MT"/>
              </a:rPr>
              <a:t>it</a:t>
            </a:r>
            <a:r>
              <a:rPr sz="2800" dirty="0">
                <a:latin typeface="Arial MT"/>
                <a:cs typeface="Arial MT"/>
              </a:rPr>
              <a:t>	</a:t>
            </a:r>
            <a:r>
              <a:rPr sz="2800" spc="95" dirty="0">
                <a:latin typeface="Arial MT"/>
                <a:cs typeface="Arial MT"/>
              </a:rPr>
              <a:t>for </a:t>
            </a:r>
            <a:r>
              <a:rPr sz="2800" spc="135" dirty="0">
                <a:latin typeface="Arial MT"/>
                <a:cs typeface="Arial MT"/>
              </a:rPr>
              <a:t>them.</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socially</a:t>
            </a:r>
            <a:r>
              <a:rPr sz="2800" dirty="0">
                <a:latin typeface="Arial MT"/>
                <a:cs typeface="Arial MT"/>
              </a:rPr>
              <a:t>	</a:t>
            </a:r>
            <a:r>
              <a:rPr sz="2800" spc="120" dirty="0">
                <a:latin typeface="Arial MT"/>
                <a:cs typeface="Arial MT"/>
              </a:rPr>
              <a:t>aware</a:t>
            </a:r>
            <a:r>
              <a:rPr sz="2800" dirty="0">
                <a:latin typeface="Arial MT"/>
                <a:cs typeface="Arial MT"/>
              </a:rPr>
              <a:t>	</a:t>
            </a:r>
            <a:r>
              <a:rPr sz="2800" spc="140" dirty="0">
                <a:latin typeface="Arial MT"/>
                <a:cs typeface="Arial MT"/>
              </a:rPr>
              <a:t>person</a:t>
            </a:r>
            <a:r>
              <a:rPr sz="2800" dirty="0">
                <a:latin typeface="Arial MT"/>
                <a:cs typeface="Arial MT"/>
              </a:rPr>
              <a:t>	</a:t>
            </a:r>
            <a:r>
              <a:rPr sz="2800" spc="125" dirty="0">
                <a:latin typeface="Arial MT"/>
                <a:cs typeface="Arial MT"/>
              </a:rPr>
              <a:t>shows</a:t>
            </a:r>
            <a:r>
              <a:rPr sz="2800" dirty="0">
                <a:latin typeface="Arial MT"/>
                <a:cs typeface="Arial MT"/>
              </a:rPr>
              <a:t>	</a:t>
            </a:r>
            <a:r>
              <a:rPr sz="2800" spc="140" dirty="0">
                <a:latin typeface="Arial MT"/>
                <a:cs typeface="Arial MT"/>
              </a:rPr>
              <a:t>empathy</a:t>
            </a:r>
            <a:r>
              <a:rPr sz="2800" dirty="0">
                <a:latin typeface="Arial MT"/>
                <a:cs typeface="Arial MT"/>
              </a:rPr>
              <a:t>	</a:t>
            </a:r>
            <a:r>
              <a:rPr sz="2800" spc="95" dirty="0">
                <a:latin typeface="Arial MT"/>
                <a:cs typeface="Arial MT"/>
              </a:rPr>
              <a:t>for</a:t>
            </a:r>
            <a:r>
              <a:rPr sz="2800" dirty="0">
                <a:latin typeface="Arial MT"/>
                <a:cs typeface="Arial MT"/>
              </a:rPr>
              <a:t>	</a:t>
            </a:r>
            <a:r>
              <a:rPr sz="2800" spc="145" dirty="0">
                <a:latin typeface="Arial MT"/>
                <a:cs typeface="Arial MT"/>
              </a:rPr>
              <a:t>others,</a:t>
            </a:r>
            <a:r>
              <a:rPr sz="2800" dirty="0">
                <a:latin typeface="Arial MT"/>
                <a:cs typeface="Arial MT"/>
              </a:rPr>
              <a:t>		</a:t>
            </a:r>
            <a:r>
              <a:rPr sz="2800" spc="140" dirty="0">
                <a:latin typeface="Arial MT"/>
                <a:cs typeface="Arial MT"/>
              </a:rPr>
              <a:t>values</a:t>
            </a:r>
            <a:r>
              <a:rPr sz="2800" dirty="0">
                <a:latin typeface="Arial MT"/>
                <a:cs typeface="Arial MT"/>
              </a:rPr>
              <a:t>	</a:t>
            </a:r>
            <a:r>
              <a:rPr sz="2800" spc="125" dirty="0">
                <a:latin typeface="Arial MT"/>
                <a:cs typeface="Arial MT"/>
              </a:rPr>
              <a:t>human</a:t>
            </a:r>
            <a:r>
              <a:rPr sz="2800" dirty="0">
                <a:latin typeface="Arial MT"/>
                <a:cs typeface="Arial MT"/>
              </a:rPr>
              <a:t>	</a:t>
            </a:r>
            <a:r>
              <a:rPr sz="2800" spc="150" dirty="0">
                <a:latin typeface="Arial MT"/>
                <a:cs typeface="Arial MT"/>
              </a:rPr>
              <a:t>rights,</a:t>
            </a:r>
            <a:r>
              <a:rPr sz="2800" dirty="0">
                <a:latin typeface="Arial MT"/>
                <a:cs typeface="Arial MT"/>
              </a:rPr>
              <a:t>	</a:t>
            </a:r>
            <a:r>
              <a:rPr sz="2800" spc="85" dirty="0">
                <a:latin typeface="Arial MT"/>
                <a:cs typeface="Arial MT"/>
              </a:rPr>
              <a:t>and</a:t>
            </a:r>
            <a:endParaRPr sz="2800">
              <a:latin typeface="Arial MT"/>
              <a:cs typeface="Arial MT"/>
            </a:endParaRPr>
          </a:p>
          <a:p>
            <a:pPr marL="12700">
              <a:lnSpc>
                <a:spcPct val="100000"/>
              </a:lnSpc>
              <a:spcBef>
                <a:spcPts val="1365"/>
              </a:spcBef>
              <a:tabLst>
                <a:tab pos="1931670" algn="l"/>
                <a:tab pos="3761740" algn="l"/>
                <a:tab pos="4944110" algn="l"/>
                <a:tab pos="5290185" algn="l"/>
                <a:tab pos="6883400" algn="l"/>
                <a:tab pos="8921115" algn="l"/>
                <a:tab pos="9712960" algn="l"/>
                <a:tab pos="12334875" algn="l"/>
              </a:tabLst>
            </a:pPr>
            <a:r>
              <a:rPr sz="2800" spc="155" dirty="0">
                <a:latin typeface="Arial MT"/>
                <a:cs typeface="Arial MT"/>
              </a:rPr>
              <a:t>prioritises</a:t>
            </a:r>
            <a:r>
              <a:rPr sz="2800" dirty="0">
                <a:latin typeface="Arial MT"/>
                <a:cs typeface="Arial MT"/>
              </a:rPr>
              <a:t>	</a:t>
            </a:r>
            <a:r>
              <a:rPr sz="2800" spc="150" dirty="0">
                <a:latin typeface="Arial MT"/>
                <a:cs typeface="Arial MT"/>
              </a:rPr>
              <a:t>operating</a:t>
            </a:r>
            <a:r>
              <a:rPr sz="2800" dirty="0">
                <a:latin typeface="Arial MT"/>
                <a:cs typeface="Arial MT"/>
              </a:rPr>
              <a:t>	</a:t>
            </a:r>
            <a:r>
              <a:rPr sz="2800" spc="140" dirty="0">
                <a:latin typeface="Arial MT"/>
                <a:cs typeface="Arial MT"/>
              </a:rPr>
              <a:t>within</a:t>
            </a:r>
            <a:r>
              <a:rPr sz="2800" dirty="0">
                <a:latin typeface="Arial MT"/>
                <a:cs typeface="Arial MT"/>
              </a:rPr>
              <a:t>	</a:t>
            </a:r>
            <a:r>
              <a:rPr sz="2800" spc="-50" dirty="0">
                <a:latin typeface="Arial MT"/>
                <a:cs typeface="Arial MT"/>
              </a:rPr>
              <a:t>a</a:t>
            </a:r>
            <a:r>
              <a:rPr sz="2800" dirty="0">
                <a:latin typeface="Arial MT"/>
                <a:cs typeface="Arial MT"/>
              </a:rPr>
              <a:t>	</a:t>
            </a:r>
            <a:r>
              <a:rPr sz="2800" spc="155" dirty="0">
                <a:latin typeface="Arial MT"/>
                <a:cs typeface="Arial MT"/>
              </a:rPr>
              <a:t>friendly,</a:t>
            </a:r>
            <a:r>
              <a:rPr sz="2800" dirty="0">
                <a:latin typeface="Arial MT"/>
                <a:cs typeface="Arial MT"/>
              </a:rPr>
              <a:t>	</a:t>
            </a:r>
            <a:r>
              <a:rPr sz="2800" spc="160" dirty="0">
                <a:latin typeface="Arial MT"/>
                <a:cs typeface="Arial MT"/>
              </a:rPr>
              <a:t>respectful,</a:t>
            </a:r>
            <a:r>
              <a:rPr sz="2800" dirty="0">
                <a:latin typeface="Arial MT"/>
                <a:cs typeface="Arial MT"/>
              </a:rPr>
              <a:t>	</a:t>
            </a:r>
            <a:r>
              <a:rPr sz="2800" spc="85" dirty="0">
                <a:latin typeface="Arial MT"/>
                <a:cs typeface="Arial MT"/>
              </a:rPr>
              <a:t>and</a:t>
            </a:r>
            <a:r>
              <a:rPr sz="2800" dirty="0">
                <a:latin typeface="Arial MT"/>
                <a:cs typeface="Arial MT"/>
              </a:rPr>
              <a:t>	</a:t>
            </a:r>
            <a:r>
              <a:rPr sz="2800" spc="180" dirty="0">
                <a:latin typeface="Arial MT"/>
                <a:cs typeface="Arial MT"/>
              </a:rPr>
              <a:t>well-</a:t>
            </a:r>
            <a:r>
              <a:rPr sz="2800" spc="145" dirty="0">
                <a:latin typeface="Arial MT"/>
                <a:cs typeface="Arial MT"/>
              </a:rPr>
              <a:t>balanced</a:t>
            </a:r>
            <a:r>
              <a:rPr sz="2800" dirty="0">
                <a:latin typeface="Arial MT"/>
                <a:cs typeface="Arial MT"/>
              </a:rPr>
              <a:t>	</a:t>
            </a:r>
            <a:r>
              <a:rPr sz="2800" spc="155" dirty="0">
                <a:latin typeface="Arial MT"/>
                <a:cs typeface="Arial MT"/>
              </a:rPr>
              <a:t>environment.</a:t>
            </a:r>
            <a:endParaRPr sz="2800">
              <a:latin typeface="Arial MT"/>
              <a:cs typeface="Arial MT"/>
            </a:endParaRPr>
          </a:p>
        </p:txBody>
      </p:sp>
      <p:pic>
        <p:nvPicPr>
          <p:cNvPr id="9" name="object 9"/>
          <p:cNvPicPr/>
          <p:nvPr/>
        </p:nvPicPr>
        <p:blipFill>
          <a:blip r:embed="rId3" cstate="print">
            <a:extLst>
              <a:ext uri="{28A0092B-C50C-407E-A947-70E740481C1C}">
                <a14:useLocalDpi xmlns:a14="http://schemas.microsoft.com/office/drawing/2010/main"/>
              </a:ext>
            </a:extLst>
          </a:blip>
          <a:stretch>
            <a:fillRect/>
          </a:stretch>
        </p:blipFill>
        <p:spPr>
          <a:xfrm>
            <a:off x="0" y="0"/>
            <a:ext cx="18287998" cy="4772024"/>
          </a:xfrm>
          <a:prstGeom prst="rect">
            <a:avLst/>
          </a:prstGeom>
        </p:spPr>
      </p:pic>
      <p:sp>
        <p:nvSpPr>
          <p:cNvPr id="10" name="Action Button: Return 9">
            <a:hlinkClick r:id="" action="ppaction://hlinkshowjump?jump=firstslide" highlightClick="1"/>
            <a:extLst>
              <a:ext uri="{FF2B5EF4-FFF2-40B4-BE49-F238E27FC236}">
                <a16:creationId xmlns:a16="http://schemas.microsoft.com/office/drawing/2014/main" id="{49F934DE-A72D-1962-240C-188B8F613C39}"/>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1752600" y="647700"/>
            <a:ext cx="16535400" cy="830997"/>
          </a:xfrm>
          <a:prstGeom prst="rect">
            <a:avLst/>
          </a:prstGeom>
          <a:noFill/>
        </p:spPr>
        <p:txBody>
          <a:bodyPr wrap="square" rtlCol="0">
            <a:spAutoFit/>
          </a:bodyPr>
          <a:lstStyle/>
          <a:p>
            <a:r>
              <a:rPr lang="en-US" sz="4800" dirty="0"/>
              <a:t>2. Watch - social awareness</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5509200"/>
          </a:xfrm>
          <a:prstGeom prst="rect">
            <a:avLst/>
          </a:prstGeom>
          <a:noFill/>
        </p:spPr>
        <p:txBody>
          <a:bodyPr wrap="square" rtlCol="0">
            <a:spAutoFit/>
          </a:bodyPr>
          <a:lstStyle/>
          <a:p>
            <a:r>
              <a:rPr lang="en-US" sz="3200" dirty="0"/>
              <a:t>As a class, watch the video at the YouTube link below.</a:t>
            </a:r>
          </a:p>
          <a:p>
            <a:r>
              <a:rPr lang="en-US" sz="3200" dirty="0">
                <a:hlinkClick r:id="rId2"/>
              </a:rPr>
              <a:t>https://www.youtube.com/watch?v=YUdOoTLv3kA</a:t>
            </a:r>
            <a:endParaRPr lang="en-US" sz="3200" dirty="0"/>
          </a:p>
          <a:p>
            <a:r>
              <a:rPr lang="en-US" sz="3200" dirty="0"/>
              <a:t>Discuss as a class:</a:t>
            </a:r>
          </a:p>
          <a:p>
            <a:pPr marL="514350" indent="-514350">
              <a:buFont typeface="Arial" panose="020B0604020202020204" pitchFamily="34" charset="0"/>
              <a:buChar char="•"/>
            </a:pPr>
            <a:r>
              <a:rPr lang="en-US" sz="3200" dirty="0">
                <a:solidFill>
                  <a:srgbClr val="0070C0"/>
                </a:solidFill>
              </a:rPr>
              <a:t>Why the man did the things, he did.</a:t>
            </a:r>
          </a:p>
          <a:p>
            <a:r>
              <a:rPr lang="en-US" sz="3200" dirty="0"/>
              <a:t>Empathy, compassion and a genuine desire to make a positive difference.</a:t>
            </a:r>
          </a:p>
          <a:p>
            <a:pPr marL="514350" indent="-514350">
              <a:buFont typeface="Arial" panose="020B0604020202020204" pitchFamily="34" charset="0"/>
              <a:buChar char="•"/>
            </a:pPr>
            <a:r>
              <a:rPr lang="en-US" sz="3200" dirty="0">
                <a:solidFill>
                  <a:srgbClr val="0070C0"/>
                </a:solidFill>
              </a:rPr>
              <a:t>What was the reaction of those observing him, and how did it make the recipients feel?</a:t>
            </a:r>
          </a:p>
          <a:p>
            <a:r>
              <a:rPr lang="en-US" sz="3200" dirty="0"/>
              <a:t>Confused (unnecessary), feel inspired or touched by his kindness.</a:t>
            </a:r>
          </a:p>
          <a:p>
            <a:pPr marL="514350" indent="-514350">
              <a:buFont typeface="Arial" panose="020B0604020202020204" pitchFamily="34" charset="0"/>
              <a:buChar char="•"/>
            </a:pPr>
            <a:r>
              <a:rPr lang="en-US" sz="3200" dirty="0">
                <a:solidFill>
                  <a:srgbClr val="0070C0"/>
                </a:solidFill>
              </a:rPr>
              <a:t>What were some of the outcomes of his actions?</a:t>
            </a:r>
          </a:p>
          <a:p>
            <a:r>
              <a:rPr lang="en-US" sz="3200" dirty="0"/>
              <a:t>Alleviate their immediate hardships. Could inspire others to practice kindness and generosity.</a:t>
            </a:r>
          </a:p>
          <a:p>
            <a:pPr marL="514350" indent="-514350">
              <a:buFont typeface="Arial" panose="020B0604020202020204" pitchFamily="34" charset="0"/>
              <a:buChar char="•"/>
            </a:pPr>
            <a:r>
              <a:rPr lang="en-US" sz="3200" dirty="0">
                <a:solidFill>
                  <a:srgbClr val="0070C0"/>
                </a:solidFill>
              </a:rPr>
              <a:t>How did it make you feel watching this?</a:t>
            </a:r>
          </a:p>
          <a:p>
            <a:r>
              <a:rPr lang="en-US" sz="3200" dirty="0"/>
              <a:t>A heartwarming reminder of the potential for goodness in the world.</a:t>
            </a:r>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6544905-78F7-5FA6-1CD1-F17DAEDAC25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3695700"/>
            <a:ext cx="18135600" cy="457200"/>
          </a:xfrm>
          <a:prstGeom prst="rect">
            <a:avLst/>
          </a:prstGeom>
        </p:spPr>
      </p:pic>
      <p:pic>
        <p:nvPicPr>
          <p:cNvPr id="5" name="Picture 4">
            <a:extLst>
              <a:ext uri="{FF2B5EF4-FFF2-40B4-BE49-F238E27FC236}">
                <a16:creationId xmlns:a16="http://schemas.microsoft.com/office/drawing/2014/main" id="{1A82A575-07FB-335D-0373-48D1EE19974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686300"/>
            <a:ext cx="18135600" cy="457200"/>
          </a:xfrm>
          <a:prstGeom prst="rect">
            <a:avLst/>
          </a:prstGeom>
        </p:spPr>
      </p:pic>
      <p:pic>
        <p:nvPicPr>
          <p:cNvPr id="9" name="Picture 8">
            <a:extLst>
              <a:ext uri="{FF2B5EF4-FFF2-40B4-BE49-F238E27FC236}">
                <a16:creationId xmlns:a16="http://schemas.microsoft.com/office/drawing/2014/main" id="{1CA2AFC3-B219-D6F1-6375-D6C95DF0A5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600700"/>
            <a:ext cx="18135600" cy="457200"/>
          </a:xfrm>
          <a:prstGeom prst="rect">
            <a:avLst/>
          </a:prstGeom>
        </p:spPr>
      </p:pic>
      <p:pic>
        <p:nvPicPr>
          <p:cNvPr id="10" name="Picture 9">
            <a:extLst>
              <a:ext uri="{FF2B5EF4-FFF2-40B4-BE49-F238E27FC236}">
                <a16:creationId xmlns:a16="http://schemas.microsoft.com/office/drawing/2014/main" id="{F10D413F-4304-8012-D0E7-2E37E1F54E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6629400"/>
            <a:ext cx="18135600" cy="457200"/>
          </a:xfrm>
          <a:prstGeom prst="rect">
            <a:avLst/>
          </a:prstGeom>
        </p:spPr>
      </p:pic>
      <p:sp>
        <p:nvSpPr>
          <p:cNvPr id="12" name="Action Button: Return 11">
            <a:hlinkClick r:id="rId5" action="ppaction://hlinksldjump" highlightClick="1"/>
            <a:extLst>
              <a:ext uri="{FF2B5EF4-FFF2-40B4-BE49-F238E27FC236}">
                <a16:creationId xmlns:a16="http://schemas.microsoft.com/office/drawing/2014/main" id="{1190B046-6E9F-6B75-6A74-BA3A633F1D41}"/>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1031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9144000" y="0"/>
            <a:ext cx="9144000" cy="10134600"/>
            <a:chOff x="9144000" y="0"/>
            <a:chExt cx="9144000" cy="101346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0"/>
              <a:ext cx="9143999" cy="9960744"/>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638754" y="432346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626054" y="4662809"/>
            <a:ext cx="7466330" cy="4911725"/>
          </a:xfrm>
          <a:prstGeom prst="rect">
            <a:avLst/>
          </a:prstGeom>
        </p:spPr>
        <p:txBody>
          <a:bodyPr vert="horz" wrap="square" lIns="0" tIns="128905" rIns="0" bIns="0" rtlCol="0">
            <a:spAutoFit/>
          </a:bodyPr>
          <a:lstStyle/>
          <a:p>
            <a:pPr marL="285115" indent="-272415">
              <a:lnSpc>
                <a:spcPct val="100000"/>
              </a:lnSpc>
              <a:spcBef>
                <a:spcPts val="1015"/>
              </a:spcBef>
              <a:buChar char="•"/>
              <a:tabLst>
                <a:tab pos="285115" algn="l"/>
                <a:tab pos="1887855" algn="l"/>
              </a:tabLst>
            </a:pPr>
            <a:r>
              <a:rPr sz="2800" spc="140" dirty="0">
                <a:latin typeface="Arial MT"/>
                <a:cs typeface="Arial MT"/>
              </a:rPr>
              <a:t>Develop</a:t>
            </a:r>
            <a:r>
              <a:rPr sz="2800" dirty="0">
                <a:latin typeface="Arial MT"/>
                <a:cs typeface="Arial MT"/>
              </a:rPr>
              <a:t>	</a:t>
            </a:r>
            <a:r>
              <a:rPr sz="2800" spc="150" dirty="0">
                <a:latin typeface="Arial MT"/>
                <a:cs typeface="Arial MT"/>
              </a:rPr>
              <a:t>awareness</a:t>
            </a:r>
            <a:endParaRPr sz="2800">
              <a:latin typeface="Arial MT"/>
              <a:cs typeface="Arial MT"/>
            </a:endParaRPr>
          </a:p>
          <a:p>
            <a:pPr marL="285115" indent="-272415">
              <a:lnSpc>
                <a:spcPct val="100000"/>
              </a:lnSpc>
              <a:spcBef>
                <a:spcPts val="915"/>
              </a:spcBef>
              <a:buChar char="•"/>
              <a:tabLst>
                <a:tab pos="285115" algn="l"/>
                <a:tab pos="1352550" algn="l"/>
                <a:tab pos="2411095" algn="l"/>
                <a:tab pos="3879850" algn="l"/>
              </a:tabLst>
            </a:pPr>
            <a:r>
              <a:rPr sz="2800" spc="130" dirty="0">
                <a:latin typeface="Arial MT"/>
                <a:cs typeface="Arial MT"/>
              </a:rPr>
              <a:t>Don't</a:t>
            </a:r>
            <a:r>
              <a:rPr sz="2800" dirty="0">
                <a:latin typeface="Arial MT"/>
                <a:cs typeface="Arial MT"/>
              </a:rPr>
              <a:t>	</a:t>
            </a:r>
            <a:r>
              <a:rPr sz="2800" spc="130" dirty="0">
                <a:latin typeface="Arial MT"/>
                <a:cs typeface="Arial MT"/>
              </a:rPr>
              <a:t>allow</a:t>
            </a:r>
            <a:r>
              <a:rPr sz="2800" dirty="0">
                <a:latin typeface="Arial MT"/>
                <a:cs typeface="Arial MT"/>
              </a:rPr>
              <a:t>	</a:t>
            </a:r>
            <a:r>
              <a:rPr sz="2800" spc="150" dirty="0">
                <a:latin typeface="Arial MT"/>
                <a:cs typeface="Arial MT"/>
              </a:rPr>
              <a:t>cultural</a:t>
            </a:r>
            <a:r>
              <a:rPr sz="2800" dirty="0">
                <a:latin typeface="Arial MT"/>
                <a:cs typeface="Arial MT"/>
              </a:rPr>
              <a:t>	</a:t>
            </a:r>
            <a:r>
              <a:rPr sz="2800" spc="155" dirty="0">
                <a:latin typeface="Arial MT"/>
                <a:cs typeface="Arial MT"/>
              </a:rPr>
              <a:t>differences</a:t>
            </a:r>
            <a:endParaRPr sz="2800">
              <a:latin typeface="Arial MT"/>
              <a:cs typeface="Arial MT"/>
            </a:endParaRPr>
          </a:p>
          <a:p>
            <a:pPr marL="12700" marR="1243965">
              <a:lnSpc>
                <a:spcPct val="127200"/>
              </a:lnSpc>
              <a:tabLst>
                <a:tab pos="2223135" algn="l"/>
                <a:tab pos="2574290" algn="l"/>
                <a:tab pos="2712720" algn="l"/>
                <a:tab pos="3044190" algn="l"/>
                <a:tab pos="3978275" algn="l"/>
                <a:tab pos="4671060" algn="l"/>
                <a:tab pos="5749290" algn="l"/>
              </a:tabLst>
            </a:pPr>
            <a:r>
              <a:rPr sz="2800" spc="155" dirty="0">
                <a:latin typeface="Arial MT"/>
                <a:cs typeface="Arial MT"/>
              </a:rPr>
              <a:t>(preferences)</a:t>
            </a:r>
            <a:r>
              <a:rPr sz="2800" dirty="0">
                <a:latin typeface="Arial MT"/>
                <a:cs typeface="Arial MT"/>
              </a:rPr>
              <a:t>	</a:t>
            </a:r>
            <a:r>
              <a:rPr sz="2800" spc="60" dirty="0">
                <a:latin typeface="Arial MT"/>
                <a:cs typeface="Arial MT"/>
              </a:rPr>
              <a:t>to</a:t>
            </a:r>
            <a:r>
              <a:rPr sz="2800" dirty="0">
                <a:latin typeface="Arial MT"/>
                <a:cs typeface="Arial MT"/>
              </a:rPr>
              <a:t>	</a:t>
            </a:r>
            <a:r>
              <a:rPr sz="2800" spc="110" dirty="0">
                <a:latin typeface="Arial MT"/>
                <a:cs typeface="Arial MT"/>
              </a:rPr>
              <a:t>form</a:t>
            </a:r>
            <a:r>
              <a:rPr sz="2800" dirty="0">
                <a:latin typeface="Arial MT"/>
                <a:cs typeface="Arial MT"/>
              </a:rPr>
              <a:t>	</a:t>
            </a:r>
            <a:r>
              <a:rPr sz="2800" spc="90" dirty="0">
                <a:latin typeface="Arial MT"/>
                <a:cs typeface="Arial MT"/>
              </a:rPr>
              <a:t>the</a:t>
            </a:r>
            <a:r>
              <a:rPr sz="2800" dirty="0">
                <a:latin typeface="Arial MT"/>
                <a:cs typeface="Arial MT"/>
              </a:rPr>
              <a:t>	</a:t>
            </a:r>
            <a:r>
              <a:rPr sz="2800" spc="125" dirty="0">
                <a:latin typeface="Arial MT"/>
                <a:cs typeface="Arial MT"/>
              </a:rPr>
              <a:t>basis</a:t>
            </a:r>
            <a:r>
              <a:rPr sz="2800" dirty="0">
                <a:latin typeface="Arial MT"/>
                <a:cs typeface="Arial MT"/>
              </a:rPr>
              <a:t>	</a:t>
            </a:r>
            <a:r>
              <a:rPr sz="2800" spc="95" dirty="0">
                <a:latin typeface="Arial MT"/>
                <a:cs typeface="Arial MT"/>
              </a:rPr>
              <a:t>for </a:t>
            </a:r>
            <a:r>
              <a:rPr sz="2800" spc="150" dirty="0">
                <a:latin typeface="Arial MT"/>
                <a:cs typeface="Arial MT"/>
              </a:rPr>
              <a:t>judgements</a:t>
            </a:r>
            <a:r>
              <a:rPr sz="2800" dirty="0">
                <a:latin typeface="Arial MT"/>
                <a:cs typeface="Arial MT"/>
              </a:rPr>
              <a:t>	</a:t>
            </a:r>
            <a:r>
              <a:rPr sz="2800" spc="60" dirty="0">
                <a:latin typeface="Arial MT"/>
                <a:cs typeface="Arial MT"/>
              </a:rPr>
              <a:t>or</a:t>
            </a:r>
            <a:r>
              <a:rPr sz="2800" dirty="0">
                <a:latin typeface="Arial MT"/>
                <a:cs typeface="Arial MT"/>
              </a:rPr>
              <a:t>		</a:t>
            </a:r>
            <a:r>
              <a:rPr sz="2800" spc="160" dirty="0">
                <a:latin typeface="Arial MT"/>
                <a:cs typeface="Arial MT"/>
              </a:rPr>
              <a:t>criticisms.</a:t>
            </a:r>
            <a:endParaRPr sz="2800">
              <a:latin typeface="Arial MT"/>
              <a:cs typeface="Arial MT"/>
            </a:endParaRPr>
          </a:p>
          <a:p>
            <a:pPr marL="12700" marR="99060" indent="272415">
              <a:lnSpc>
                <a:spcPct val="127200"/>
              </a:lnSpc>
              <a:buChar char="•"/>
              <a:tabLst>
                <a:tab pos="285115" algn="l"/>
                <a:tab pos="358775" algn="l"/>
                <a:tab pos="1323975" algn="l"/>
                <a:tab pos="1600200" algn="l"/>
                <a:tab pos="2213610" algn="l"/>
                <a:tab pos="3441700" algn="l"/>
                <a:tab pos="3911600" algn="l"/>
                <a:tab pos="5251450" algn="l"/>
                <a:tab pos="6715759" algn="l"/>
              </a:tabLst>
            </a:pPr>
            <a:r>
              <a:rPr sz="2800" spc="135" dirty="0">
                <a:latin typeface="Arial MT"/>
                <a:cs typeface="Arial MT"/>
              </a:rPr>
              <a:t>Build</a:t>
            </a:r>
            <a:r>
              <a:rPr sz="2800" dirty="0">
                <a:latin typeface="Arial MT"/>
                <a:cs typeface="Arial MT"/>
              </a:rPr>
              <a:t>	</a:t>
            </a:r>
            <a:r>
              <a:rPr sz="2800" spc="155" dirty="0">
                <a:latin typeface="Arial MT"/>
                <a:cs typeface="Arial MT"/>
              </a:rPr>
              <a:t>friendships</a:t>
            </a:r>
            <a:r>
              <a:rPr sz="2800" dirty="0">
                <a:latin typeface="Arial MT"/>
                <a:cs typeface="Arial MT"/>
              </a:rPr>
              <a:t>	</a:t>
            </a:r>
            <a:r>
              <a:rPr sz="2800" spc="60" dirty="0">
                <a:latin typeface="Arial MT"/>
                <a:cs typeface="Arial MT"/>
              </a:rPr>
              <a:t>of</a:t>
            </a:r>
            <a:r>
              <a:rPr sz="2800" dirty="0">
                <a:latin typeface="Arial MT"/>
                <a:cs typeface="Arial MT"/>
              </a:rPr>
              <a:t>	</a:t>
            </a:r>
            <a:r>
              <a:rPr sz="2800" spc="135" dirty="0">
                <a:latin typeface="Arial MT"/>
                <a:cs typeface="Arial MT"/>
              </a:rPr>
              <a:t>mutual</a:t>
            </a:r>
            <a:r>
              <a:rPr sz="2800" dirty="0">
                <a:latin typeface="Arial MT"/>
                <a:cs typeface="Arial MT"/>
              </a:rPr>
              <a:t>	</a:t>
            </a:r>
            <a:r>
              <a:rPr sz="2800" spc="145" dirty="0">
                <a:latin typeface="Arial MT"/>
                <a:cs typeface="Arial MT"/>
              </a:rPr>
              <a:t>respect</a:t>
            </a:r>
            <a:r>
              <a:rPr sz="2800" dirty="0">
                <a:latin typeface="Arial MT"/>
                <a:cs typeface="Arial MT"/>
              </a:rPr>
              <a:t>	</a:t>
            </a:r>
            <a:r>
              <a:rPr sz="2800" spc="85" dirty="0">
                <a:latin typeface="Arial MT"/>
                <a:cs typeface="Arial MT"/>
              </a:rPr>
              <a:t>and </a:t>
            </a:r>
            <a:r>
              <a:rPr sz="2800" spc="-50" dirty="0">
                <a:latin typeface="Arial MT"/>
                <a:cs typeface="Arial MT"/>
              </a:rPr>
              <a:t>a</a:t>
            </a:r>
            <a:r>
              <a:rPr sz="2800" dirty="0">
                <a:latin typeface="Arial MT"/>
                <a:cs typeface="Arial MT"/>
              </a:rPr>
              <a:t>		</a:t>
            </a:r>
            <a:r>
              <a:rPr sz="2800" spc="140" dirty="0">
                <a:latin typeface="Arial MT"/>
                <a:cs typeface="Arial MT"/>
              </a:rPr>
              <a:t>desire</a:t>
            </a:r>
            <a:r>
              <a:rPr sz="2800" dirty="0">
                <a:latin typeface="Arial MT"/>
                <a:cs typeface="Arial MT"/>
              </a:rPr>
              <a:t>	</a:t>
            </a:r>
            <a:r>
              <a:rPr sz="2800" spc="95" dirty="0">
                <a:latin typeface="Arial MT"/>
                <a:cs typeface="Arial MT"/>
              </a:rPr>
              <a:t>for</a:t>
            </a:r>
            <a:r>
              <a:rPr sz="2800" dirty="0">
                <a:latin typeface="Arial MT"/>
                <a:cs typeface="Arial MT"/>
              </a:rPr>
              <a:t>	</a:t>
            </a:r>
            <a:r>
              <a:rPr sz="2800" spc="155" dirty="0">
                <a:latin typeface="Arial MT"/>
                <a:cs typeface="Arial MT"/>
              </a:rPr>
              <a:t>understanding.</a:t>
            </a:r>
            <a:endParaRPr sz="2800">
              <a:latin typeface="Arial MT"/>
              <a:cs typeface="Arial MT"/>
            </a:endParaRPr>
          </a:p>
          <a:p>
            <a:pPr marL="285115" indent="-272415">
              <a:lnSpc>
                <a:spcPct val="100000"/>
              </a:lnSpc>
              <a:spcBef>
                <a:spcPts val="915"/>
              </a:spcBef>
              <a:buChar char="•"/>
              <a:tabLst>
                <a:tab pos="285115" algn="l"/>
                <a:tab pos="893444" algn="l"/>
                <a:tab pos="2461260" algn="l"/>
                <a:tab pos="3253104" algn="l"/>
                <a:tab pos="4306570" algn="l"/>
                <a:tab pos="5122545" algn="l"/>
                <a:tab pos="5894705" algn="l"/>
              </a:tabLst>
            </a:pPr>
            <a:r>
              <a:rPr sz="2800" spc="60" dirty="0">
                <a:latin typeface="Arial MT"/>
                <a:cs typeface="Arial MT"/>
              </a:rPr>
              <a:t>Be</a:t>
            </a:r>
            <a:r>
              <a:rPr sz="2800" dirty="0">
                <a:latin typeface="Arial MT"/>
                <a:cs typeface="Arial MT"/>
              </a:rPr>
              <a:t>	</a:t>
            </a:r>
            <a:r>
              <a:rPr sz="2800" spc="150" dirty="0">
                <a:latin typeface="Arial MT"/>
                <a:cs typeface="Arial MT"/>
              </a:rPr>
              <a:t>yourself</a:t>
            </a:r>
            <a:r>
              <a:rPr sz="2800" dirty="0">
                <a:latin typeface="Arial MT"/>
                <a:cs typeface="Arial MT"/>
              </a:rPr>
              <a:t>	</a:t>
            </a:r>
            <a:r>
              <a:rPr sz="2800" spc="85" dirty="0">
                <a:latin typeface="Arial MT"/>
                <a:cs typeface="Arial MT"/>
              </a:rPr>
              <a:t>and</a:t>
            </a:r>
            <a:r>
              <a:rPr sz="2800" dirty="0">
                <a:latin typeface="Arial MT"/>
                <a:cs typeface="Arial MT"/>
              </a:rPr>
              <a:t>	</a:t>
            </a:r>
            <a:r>
              <a:rPr sz="2800" spc="110" dirty="0">
                <a:latin typeface="Arial MT"/>
                <a:cs typeface="Arial MT"/>
              </a:rPr>
              <a:t>show</a:t>
            </a:r>
            <a:r>
              <a:rPr sz="2800" dirty="0">
                <a:latin typeface="Arial MT"/>
                <a:cs typeface="Arial MT"/>
              </a:rPr>
              <a:t>	</a:t>
            </a:r>
            <a:r>
              <a:rPr sz="2800" spc="114" dirty="0">
                <a:latin typeface="Arial MT"/>
                <a:cs typeface="Arial MT"/>
              </a:rPr>
              <a:t>that</a:t>
            </a:r>
            <a:r>
              <a:rPr sz="2800" dirty="0">
                <a:latin typeface="Arial MT"/>
                <a:cs typeface="Arial MT"/>
              </a:rPr>
              <a:t>	</a:t>
            </a:r>
            <a:r>
              <a:rPr sz="2800" spc="90" dirty="0">
                <a:latin typeface="Arial MT"/>
                <a:cs typeface="Arial MT"/>
              </a:rPr>
              <a:t>you</a:t>
            </a:r>
            <a:r>
              <a:rPr sz="2800" dirty="0">
                <a:latin typeface="Arial MT"/>
                <a:cs typeface="Arial MT"/>
              </a:rPr>
              <a:t>	</a:t>
            </a:r>
            <a:r>
              <a:rPr sz="2800" spc="114" dirty="0">
                <a:latin typeface="Arial MT"/>
                <a:cs typeface="Arial MT"/>
              </a:rPr>
              <a:t>care</a:t>
            </a:r>
            <a:endParaRPr sz="2800">
              <a:latin typeface="Arial MT"/>
              <a:cs typeface="Arial MT"/>
            </a:endParaRPr>
          </a:p>
          <a:p>
            <a:pPr marL="285115" indent="-272415">
              <a:lnSpc>
                <a:spcPct val="100000"/>
              </a:lnSpc>
              <a:spcBef>
                <a:spcPts val="915"/>
              </a:spcBef>
              <a:buChar char="•"/>
              <a:tabLst>
                <a:tab pos="285115" algn="l"/>
                <a:tab pos="1299210" algn="l"/>
                <a:tab pos="2193925" algn="l"/>
                <a:tab pos="2663825" algn="l"/>
              </a:tabLst>
            </a:pPr>
            <a:r>
              <a:rPr sz="2800" spc="110" dirty="0">
                <a:latin typeface="Arial MT"/>
                <a:cs typeface="Arial MT"/>
              </a:rPr>
              <a:t>Take</a:t>
            </a:r>
            <a:r>
              <a:rPr sz="2800" dirty="0">
                <a:latin typeface="Arial MT"/>
                <a:cs typeface="Arial MT"/>
              </a:rPr>
              <a:t>	</a:t>
            </a:r>
            <a:r>
              <a:rPr sz="2800" spc="110" dirty="0">
                <a:latin typeface="Arial MT"/>
                <a:cs typeface="Arial MT"/>
              </a:rPr>
              <a:t>time</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a:latin typeface="Arial MT"/>
                <a:cs typeface="Arial MT"/>
              </a:rPr>
              <a:t>listen.</a:t>
            </a:r>
            <a:endParaRPr sz="2800">
              <a:latin typeface="Arial MT"/>
              <a:cs typeface="Arial MT"/>
            </a:endParaRPr>
          </a:p>
          <a:p>
            <a:pPr marL="285115" indent="-272415">
              <a:lnSpc>
                <a:spcPct val="100000"/>
              </a:lnSpc>
              <a:spcBef>
                <a:spcPts val="915"/>
              </a:spcBef>
              <a:buChar char="•"/>
              <a:tabLst>
                <a:tab pos="285115" algn="l"/>
                <a:tab pos="1788795" algn="l"/>
                <a:tab pos="3837304" algn="l"/>
                <a:tab pos="4975225" algn="l"/>
                <a:tab pos="6033770" algn="l"/>
              </a:tabLst>
            </a:pPr>
            <a:r>
              <a:rPr sz="2800" spc="145" dirty="0">
                <a:latin typeface="Arial MT"/>
                <a:cs typeface="Arial MT"/>
              </a:rPr>
              <a:t>Acquire</a:t>
            </a:r>
            <a:r>
              <a:rPr sz="2800" dirty="0">
                <a:latin typeface="Arial MT"/>
                <a:cs typeface="Arial MT"/>
              </a:rPr>
              <a:t>	</a:t>
            </a:r>
            <a:r>
              <a:rPr sz="2800" spc="150" dirty="0">
                <a:latin typeface="Arial MT"/>
                <a:cs typeface="Arial MT"/>
              </a:rPr>
              <a:t>knowledge</a:t>
            </a:r>
            <a:r>
              <a:rPr sz="2800" dirty="0">
                <a:latin typeface="Arial MT"/>
                <a:cs typeface="Arial MT"/>
              </a:rPr>
              <a:t>	</a:t>
            </a:r>
            <a:r>
              <a:rPr sz="2800" spc="130" dirty="0">
                <a:latin typeface="Arial MT"/>
                <a:cs typeface="Arial MT"/>
              </a:rPr>
              <a:t>about</a:t>
            </a:r>
            <a:r>
              <a:rPr sz="2800" dirty="0">
                <a:latin typeface="Arial MT"/>
                <a:cs typeface="Arial MT"/>
              </a:rPr>
              <a:t>	</a:t>
            </a:r>
            <a:r>
              <a:rPr sz="2800" spc="120" dirty="0">
                <a:latin typeface="Arial MT"/>
                <a:cs typeface="Arial MT"/>
              </a:rPr>
              <a:t>other</a:t>
            </a:r>
            <a:r>
              <a:rPr sz="2800" dirty="0">
                <a:latin typeface="Arial MT"/>
                <a:cs typeface="Arial MT"/>
              </a:rPr>
              <a:t>	</a:t>
            </a:r>
            <a:r>
              <a:rPr sz="2800" spc="150" dirty="0">
                <a:latin typeface="Arial MT"/>
                <a:cs typeface="Arial MT"/>
              </a:rPr>
              <a:t>cultures</a:t>
            </a:r>
            <a:endParaRPr sz="2800">
              <a:latin typeface="Arial MT"/>
              <a:cs typeface="Arial MT"/>
            </a:endParaRPr>
          </a:p>
        </p:txBody>
      </p:sp>
      <p:sp>
        <p:nvSpPr>
          <p:cNvPr id="8" name="object 8"/>
          <p:cNvSpPr txBox="1">
            <a:spLocks noGrp="1"/>
          </p:cNvSpPr>
          <p:nvPr>
            <p:ph type="title"/>
          </p:nvPr>
        </p:nvSpPr>
        <p:spPr>
          <a:xfrm>
            <a:off x="626054" y="330820"/>
            <a:ext cx="7726045" cy="2658110"/>
          </a:xfrm>
          <a:prstGeom prst="rect">
            <a:avLst/>
          </a:prstGeom>
        </p:spPr>
        <p:txBody>
          <a:bodyPr vert="horz" wrap="square" lIns="0" tIns="161925" rIns="0" bIns="0" rtlCol="0">
            <a:spAutoFit/>
          </a:bodyPr>
          <a:lstStyle/>
          <a:p>
            <a:pPr marL="12700" marR="5080">
              <a:lnSpc>
                <a:spcPts val="6530"/>
              </a:lnSpc>
              <a:spcBef>
                <a:spcPts val="1275"/>
              </a:spcBef>
            </a:pPr>
            <a:r>
              <a:rPr spc="-65" dirty="0"/>
              <a:t>Identify</a:t>
            </a:r>
            <a:r>
              <a:rPr spc="150" dirty="0"/>
              <a:t> </a:t>
            </a:r>
            <a:r>
              <a:rPr spc="-260" dirty="0"/>
              <a:t>and</a:t>
            </a:r>
            <a:r>
              <a:rPr spc="150" dirty="0"/>
              <a:t> </a:t>
            </a:r>
            <a:r>
              <a:rPr dirty="0"/>
              <a:t>Act</a:t>
            </a:r>
            <a:r>
              <a:rPr spc="150" dirty="0"/>
              <a:t> </a:t>
            </a:r>
            <a:r>
              <a:rPr spc="-310" dirty="0"/>
              <a:t>on </a:t>
            </a:r>
            <a:r>
              <a:rPr spc="-45" dirty="0"/>
              <a:t>Ways</a:t>
            </a:r>
            <a:r>
              <a:rPr spc="-15" dirty="0"/>
              <a:t> </a:t>
            </a:r>
            <a:r>
              <a:rPr spc="-270" dirty="0"/>
              <a:t>to</a:t>
            </a:r>
            <a:r>
              <a:rPr spc="-15" dirty="0"/>
              <a:t> </a:t>
            </a:r>
            <a:r>
              <a:rPr spc="-90" dirty="0"/>
              <a:t>Improve</a:t>
            </a:r>
          </a:p>
          <a:p>
            <a:pPr marL="12700">
              <a:lnSpc>
                <a:spcPts val="6495"/>
              </a:lnSpc>
            </a:pPr>
            <a:r>
              <a:rPr spc="-495" dirty="0"/>
              <a:t>Own</a:t>
            </a:r>
            <a:r>
              <a:rPr spc="365" dirty="0"/>
              <a:t> </a:t>
            </a:r>
            <a:r>
              <a:rPr spc="80" dirty="0"/>
              <a:t>Self</a:t>
            </a:r>
            <a:r>
              <a:rPr spc="370" dirty="0"/>
              <a:t> </a:t>
            </a:r>
            <a:r>
              <a:rPr spc="-285" dirty="0"/>
              <a:t>and</a:t>
            </a:r>
          </a:p>
        </p:txBody>
      </p:sp>
      <p:sp>
        <p:nvSpPr>
          <p:cNvPr id="9" name="object 9"/>
          <p:cNvSpPr txBox="1"/>
          <p:nvPr/>
        </p:nvSpPr>
        <p:spPr>
          <a:xfrm>
            <a:off x="626054" y="2816845"/>
            <a:ext cx="7178675" cy="1000760"/>
          </a:xfrm>
          <a:prstGeom prst="rect">
            <a:avLst/>
          </a:prstGeom>
        </p:spPr>
        <p:txBody>
          <a:bodyPr vert="horz" wrap="square" lIns="0" tIns="12700" rIns="0" bIns="0" rtlCol="0">
            <a:spAutoFit/>
          </a:bodyPr>
          <a:lstStyle/>
          <a:p>
            <a:pPr marL="12700">
              <a:lnSpc>
                <a:spcPct val="100000"/>
              </a:lnSpc>
              <a:spcBef>
                <a:spcPts val="100"/>
              </a:spcBef>
            </a:pPr>
            <a:r>
              <a:rPr sz="6400" b="1" spc="50" dirty="0">
                <a:latin typeface="Tahoma"/>
                <a:cs typeface="Tahoma"/>
              </a:rPr>
              <a:t>Social</a:t>
            </a:r>
            <a:r>
              <a:rPr sz="6400" b="1" spc="380" dirty="0">
                <a:latin typeface="Tahoma"/>
                <a:cs typeface="Tahoma"/>
              </a:rPr>
              <a:t> </a:t>
            </a:r>
            <a:r>
              <a:rPr sz="6400" b="1" spc="-35" dirty="0">
                <a:latin typeface="Tahoma"/>
                <a:cs typeface="Tahoma"/>
              </a:rPr>
              <a:t>Awareness</a:t>
            </a:r>
            <a:endParaRPr sz="6400">
              <a:latin typeface="Tahoma"/>
              <a:cs typeface="Tahoma"/>
            </a:endParaRPr>
          </a:p>
        </p:txBody>
      </p:sp>
      <p:sp>
        <p:nvSpPr>
          <p:cNvPr id="10" name="Action Button: Return 9">
            <a:hlinkClick r:id="" action="ppaction://hlinkshowjump?jump=firstslide" highlightClick="1"/>
            <a:extLst>
              <a:ext uri="{FF2B5EF4-FFF2-40B4-BE49-F238E27FC236}">
                <a16:creationId xmlns:a16="http://schemas.microsoft.com/office/drawing/2014/main" id="{C47342DA-37EF-A9E4-1414-2A2E52F527D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heckpoint rubber stamp Royalty Free ...">
            <a:extLst>
              <a:ext uri="{FF2B5EF4-FFF2-40B4-BE49-F238E27FC236}">
                <a16:creationId xmlns:a16="http://schemas.microsoft.com/office/drawing/2014/main" id="{98F03D9B-4EFF-2AA0-CB1E-072E8A1629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047875"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40D3D0-5A35-5084-1964-5CCFBA859F8E}"/>
              </a:ext>
            </a:extLst>
          </p:cNvPr>
          <p:cNvSpPr txBox="1"/>
          <p:nvPr/>
        </p:nvSpPr>
        <p:spPr>
          <a:xfrm>
            <a:off x="2047875" y="0"/>
            <a:ext cx="16535400" cy="830997"/>
          </a:xfrm>
          <a:prstGeom prst="rect">
            <a:avLst/>
          </a:prstGeom>
          <a:noFill/>
        </p:spPr>
        <p:txBody>
          <a:bodyPr wrap="square" rtlCol="0">
            <a:spAutoFit/>
          </a:bodyPr>
          <a:lstStyle/>
          <a:p>
            <a:r>
              <a:rPr lang="en-US" sz="4800" dirty="0"/>
              <a:t>Learning Checkpoint 1</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783080" y="946130"/>
            <a:ext cx="16535400" cy="9325630"/>
          </a:xfrm>
          <a:prstGeom prst="rect">
            <a:avLst/>
          </a:prstGeom>
          <a:noFill/>
        </p:spPr>
        <p:txBody>
          <a:bodyPr wrap="square" rtlCol="0">
            <a:spAutoFit/>
          </a:bodyPr>
          <a:lstStyle/>
          <a:p>
            <a:r>
              <a:rPr lang="en-US" sz="2400" dirty="0">
                <a:solidFill>
                  <a:srgbClr val="0070C0"/>
                </a:solidFill>
              </a:rPr>
              <a:t>1. Name three (3) things that can be influenced by a person's cultural perspective.</a:t>
            </a:r>
          </a:p>
          <a:p>
            <a:r>
              <a:rPr lang="en-US" sz="2400" dirty="0"/>
              <a:t>• Attitudes to work</a:t>
            </a:r>
          </a:p>
          <a:p>
            <a:r>
              <a:rPr lang="en-US" sz="2400" dirty="0"/>
              <a:t>• Religious and other beliefs</a:t>
            </a:r>
          </a:p>
          <a:p>
            <a:r>
              <a:rPr lang="en-US" sz="2400" dirty="0"/>
              <a:t>• Language</a:t>
            </a:r>
          </a:p>
          <a:p>
            <a:r>
              <a:rPr lang="en-US" sz="2400" dirty="0"/>
              <a:t>• Food</a:t>
            </a:r>
          </a:p>
          <a:p>
            <a:r>
              <a:rPr lang="en-US" sz="2400" dirty="0"/>
              <a:t>• Attitudes to the family</a:t>
            </a:r>
          </a:p>
          <a:p>
            <a:r>
              <a:rPr lang="en-US" sz="2400" dirty="0"/>
              <a:t>• Communication style</a:t>
            </a:r>
          </a:p>
          <a:p>
            <a:r>
              <a:rPr lang="en-US" sz="2400" dirty="0"/>
              <a:t>• Opinions about the roles of people in society</a:t>
            </a:r>
          </a:p>
          <a:p>
            <a:r>
              <a:rPr lang="en-US" sz="2400" dirty="0"/>
              <a:t>• Holidays and celebrations </a:t>
            </a:r>
          </a:p>
          <a:p>
            <a:r>
              <a:rPr lang="en-US" sz="2400" dirty="0">
                <a:solidFill>
                  <a:srgbClr val="0070C0"/>
                </a:solidFill>
              </a:rPr>
              <a:t>2. Name two (2) traits that a socially aware individual would display.</a:t>
            </a:r>
          </a:p>
          <a:p>
            <a:r>
              <a:rPr lang="en-US" sz="2400" dirty="0"/>
              <a:t>• Empathy for others</a:t>
            </a:r>
          </a:p>
          <a:p>
            <a:r>
              <a:rPr lang="en-US" sz="2400" dirty="0"/>
              <a:t>• Values human rights</a:t>
            </a:r>
          </a:p>
          <a:p>
            <a:r>
              <a:rPr lang="en-US" sz="2400" dirty="0"/>
              <a:t>• Places a high priority on ensuring that they work in a friendly, respectful, and well-balanced environment. </a:t>
            </a:r>
          </a:p>
          <a:p>
            <a:r>
              <a:rPr lang="en-US" sz="2400" dirty="0">
                <a:solidFill>
                  <a:srgbClr val="0070C0"/>
                </a:solidFill>
              </a:rPr>
              <a:t>3. What does it mean to act with bias? </a:t>
            </a:r>
          </a:p>
          <a:p>
            <a:r>
              <a:rPr lang="en-US" sz="2400" dirty="0"/>
              <a:t>It means that you can feel or act with prejudice for or against a person or group of people that can be unfair. </a:t>
            </a:r>
          </a:p>
          <a:p>
            <a:r>
              <a:rPr lang="en-US" sz="2400" dirty="0">
                <a:solidFill>
                  <a:srgbClr val="0070C0"/>
                </a:solidFill>
              </a:rPr>
              <a:t>4. Name three (3) ways that you can improve your own social awareness.</a:t>
            </a:r>
          </a:p>
          <a:p>
            <a:r>
              <a:rPr lang="en-US" sz="2400" dirty="0"/>
              <a:t>• Watch the news</a:t>
            </a:r>
          </a:p>
          <a:p>
            <a:r>
              <a:rPr lang="en-US" sz="2400" dirty="0"/>
              <a:t>• Watch current affairs shows</a:t>
            </a:r>
          </a:p>
          <a:p>
            <a:r>
              <a:rPr lang="en-US" sz="2400" dirty="0"/>
              <a:t>• Read the newspaper</a:t>
            </a:r>
          </a:p>
          <a:p>
            <a:r>
              <a:rPr lang="en-US" sz="2400" dirty="0"/>
              <a:t>• Volunteer at a homeless shelter</a:t>
            </a:r>
          </a:p>
          <a:p>
            <a:r>
              <a:rPr lang="en-US" sz="2400" dirty="0"/>
              <a:t>• Visit an aged care facility</a:t>
            </a:r>
          </a:p>
          <a:p>
            <a:r>
              <a:rPr lang="en-US" sz="2400" dirty="0"/>
              <a:t>• Spend some time with the elderly</a:t>
            </a:r>
          </a:p>
          <a:p>
            <a:r>
              <a:rPr lang="en-US" sz="2400" dirty="0"/>
              <a:t>• Fundraise for an issue you feel strongly about</a:t>
            </a:r>
          </a:p>
          <a:p>
            <a:r>
              <a:rPr lang="en-US" sz="2400" dirty="0"/>
              <a:t>• Join social groups</a:t>
            </a:r>
          </a:p>
          <a:p>
            <a:r>
              <a:rPr lang="en-US" sz="2400" dirty="0"/>
              <a:t>• Volunteer your time within the local community</a:t>
            </a:r>
            <a:endParaRPr lang="en-AU" sz="2400" dirty="0"/>
          </a:p>
        </p:txBody>
      </p:sp>
      <p:pic>
        <p:nvPicPr>
          <p:cNvPr id="6" name="Picture 5">
            <a:extLst>
              <a:ext uri="{FF2B5EF4-FFF2-40B4-BE49-F238E27FC236}">
                <a16:creationId xmlns:a16="http://schemas.microsoft.com/office/drawing/2014/main" id="{D8C5061A-FA7E-8940-F237-8A13291C63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3080" y="1409700"/>
            <a:ext cx="16428720" cy="2895600"/>
          </a:xfrm>
          <a:prstGeom prst="rect">
            <a:avLst/>
          </a:prstGeom>
        </p:spPr>
      </p:pic>
      <p:pic>
        <p:nvPicPr>
          <p:cNvPr id="7" name="Picture 6">
            <a:extLst>
              <a:ext uri="{FF2B5EF4-FFF2-40B4-BE49-F238E27FC236}">
                <a16:creationId xmlns:a16="http://schemas.microsoft.com/office/drawing/2014/main" id="{73C4AFA6-536C-2BC5-C52D-477A558782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60220" y="4705350"/>
            <a:ext cx="16428720" cy="1079509"/>
          </a:xfrm>
          <a:prstGeom prst="rect">
            <a:avLst/>
          </a:prstGeom>
        </p:spPr>
      </p:pic>
      <p:pic>
        <p:nvPicPr>
          <p:cNvPr id="8" name="Picture 7">
            <a:extLst>
              <a:ext uri="{FF2B5EF4-FFF2-40B4-BE49-F238E27FC236}">
                <a16:creationId xmlns:a16="http://schemas.microsoft.com/office/drawing/2014/main" id="{BE8A7B7E-D3B1-91DA-C12E-4BA4BA25FE3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44040" y="6057900"/>
            <a:ext cx="16428720" cy="457200"/>
          </a:xfrm>
          <a:prstGeom prst="rect">
            <a:avLst/>
          </a:prstGeom>
        </p:spPr>
      </p:pic>
      <p:pic>
        <p:nvPicPr>
          <p:cNvPr id="9" name="Picture 8">
            <a:extLst>
              <a:ext uri="{FF2B5EF4-FFF2-40B4-BE49-F238E27FC236}">
                <a16:creationId xmlns:a16="http://schemas.microsoft.com/office/drawing/2014/main" id="{B89A003D-168C-36AF-CE10-329ADAD0512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5460" y="6892260"/>
            <a:ext cx="16428720" cy="3379499"/>
          </a:xfrm>
          <a:prstGeom prst="rect">
            <a:avLst/>
          </a:prstGeom>
        </p:spPr>
      </p:pic>
      <p:sp>
        <p:nvSpPr>
          <p:cNvPr id="11" name="Action Button: Return 10">
            <a:hlinkClick r:id="rId6" action="ppaction://hlinksldjump" highlightClick="1"/>
            <a:extLst>
              <a:ext uri="{FF2B5EF4-FFF2-40B4-BE49-F238E27FC236}">
                <a16:creationId xmlns:a16="http://schemas.microsoft.com/office/drawing/2014/main" id="{F3FB4939-1016-0EB7-378D-1906C6265064}"/>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1752600" y="647700"/>
            <a:ext cx="16535400" cy="830997"/>
          </a:xfrm>
          <a:prstGeom prst="rect">
            <a:avLst/>
          </a:prstGeom>
          <a:noFill/>
        </p:spPr>
        <p:txBody>
          <a:bodyPr wrap="square" rtlCol="0">
            <a:spAutoFit/>
          </a:bodyPr>
          <a:lstStyle/>
          <a:p>
            <a:r>
              <a:rPr lang="en-US" sz="4800" dirty="0"/>
              <a:t>3. Partner discussion - what makes you diverse?</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6001643"/>
          </a:xfrm>
          <a:prstGeom prst="rect">
            <a:avLst/>
          </a:prstGeom>
          <a:noFill/>
        </p:spPr>
        <p:txBody>
          <a:bodyPr wrap="square" rtlCol="0">
            <a:spAutoFit/>
          </a:bodyPr>
          <a:lstStyle/>
          <a:p>
            <a:r>
              <a:rPr lang="en-US" sz="3200" dirty="0"/>
              <a:t>Working in pairs, ideally with someone you don’t know well, spend 10 minutes each talking about</a:t>
            </a:r>
          </a:p>
          <a:p>
            <a:r>
              <a:rPr lang="en-US" sz="3200" dirty="0"/>
              <a:t>your background and childhood.</a:t>
            </a:r>
          </a:p>
          <a:p>
            <a:r>
              <a:rPr lang="en-US" sz="3200" dirty="0"/>
              <a:t>Discuss things like:</a:t>
            </a:r>
          </a:p>
          <a:p>
            <a:pPr marL="457200" indent="-457200">
              <a:buFont typeface="Arial" panose="020B0604020202020204" pitchFamily="34" charset="0"/>
              <a:buChar char="•"/>
            </a:pPr>
            <a:r>
              <a:rPr lang="en-US" sz="3200" dirty="0"/>
              <a:t>Where were you born and raised? Were you born in Australia, or did you migrate here?</a:t>
            </a:r>
          </a:p>
          <a:p>
            <a:pPr marL="457200" indent="-457200">
              <a:buFont typeface="Arial" panose="020B0604020202020204" pitchFamily="34" charset="0"/>
              <a:buChar char="•"/>
            </a:pPr>
            <a:r>
              <a:rPr lang="en-US" sz="3200" dirty="0"/>
              <a:t>What was family life like as a child? Were you an only child, or did you have brothers and sisters?</a:t>
            </a:r>
          </a:p>
          <a:p>
            <a:pPr marL="457200" indent="-457200">
              <a:buFont typeface="Arial" panose="020B0604020202020204" pitchFamily="34" charset="0"/>
              <a:buChar char="•"/>
            </a:pPr>
            <a:r>
              <a:rPr lang="en-US" sz="3200" dirty="0"/>
              <a:t>What was school like?</a:t>
            </a:r>
          </a:p>
          <a:p>
            <a:pPr marL="457200" indent="-457200">
              <a:buFont typeface="Arial" panose="020B0604020202020204" pitchFamily="34" charset="0"/>
              <a:buChar char="•"/>
            </a:pPr>
            <a:r>
              <a:rPr lang="en-US" sz="3200" dirty="0"/>
              <a:t>What was home life like?</a:t>
            </a:r>
          </a:p>
          <a:p>
            <a:pPr marL="457200" indent="-457200">
              <a:buFont typeface="Arial" panose="020B0604020202020204" pitchFamily="34" charset="0"/>
              <a:buChar char="•"/>
            </a:pPr>
            <a:r>
              <a:rPr lang="en-US" sz="3200" dirty="0"/>
              <a:t>Do you have a culture or religion that you identified with? What are the common traits of that identity?</a:t>
            </a:r>
          </a:p>
          <a:p>
            <a:r>
              <a:rPr lang="en-US" sz="3200" dirty="0"/>
              <a:t>The other person should make notes and then have the opportunity to share answers to the</a:t>
            </a:r>
          </a:p>
          <a:p>
            <a:r>
              <a:rPr lang="en-US" sz="3200" dirty="0"/>
              <a:t>questions. Then, collectively, go through and find out the similarities and differences between</a:t>
            </a:r>
          </a:p>
          <a:p>
            <a:r>
              <a:rPr lang="en-US" sz="3200" dirty="0"/>
              <a:t>the two of you and present them back to the class.</a:t>
            </a:r>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Return 6">
            <a:hlinkClick r:id="rId3" action="ppaction://hlinksldjump" highlightClick="1"/>
            <a:extLst>
              <a:ext uri="{FF2B5EF4-FFF2-40B4-BE49-F238E27FC236}">
                <a16:creationId xmlns:a16="http://schemas.microsoft.com/office/drawing/2014/main" id="{794761D0-0CBB-23ED-77A9-6AED70041D7D}"/>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12620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B82F637-2FE4-5E37-1D11-A5D25574C43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620" y="18597"/>
            <a:ext cx="15918180" cy="10187635"/>
          </a:xfrm>
          <a:prstGeom prst="rect">
            <a:avLst/>
          </a:prstGeom>
        </p:spPr>
      </p:pic>
      <p:sp>
        <p:nvSpPr>
          <p:cNvPr id="6" name="object 6"/>
          <p:cNvSpPr txBox="1">
            <a:spLocks noGrp="1"/>
          </p:cNvSpPr>
          <p:nvPr>
            <p:ph type="title"/>
          </p:nvPr>
        </p:nvSpPr>
        <p:spPr>
          <a:xfrm>
            <a:off x="1016000" y="85074"/>
            <a:ext cx="11844020" cy="1000760"/>
          </a:xfrm>
          <a:prstGeom prst="rect">
            <a:avLst/>
          </a:prstGeom>
        </p:spPr>
        <p:txBody>
          <a:bodyPr vert="horz" wrap="square" lIns="0" tIns="12700" rIns="0" bIns="0" rtlCol="0">
            <a:spAutoFit/>
          </a:bodyPr>
          <a:lstStyle/>
          <a:p>
            <a:pPr marL="12700">
              <a:lnSpc>
                <a:spcPct val="100000"/>
              </a:lnSpc>
              <a:spcBef>
                <a:spcPts val="100"/>
              </a:spcBef>
            </a:pPr>
            <a:r>
              <a:rPr spc="55" dirty="0"/>
              <a:t>Value</a:t>
            </a:r>
            <a:r>
              <a:rPr spc="455" dirty="0"/>
              <a:t> </a:t>
            </a:r>
            <a:r>
              <a:rPr dirty="0"/>
              <a:t>and</a:t>
            </a:r>
            <a:r>
              <a:rPr spc="450" dirty="0"/>
              <a:t> </a:t>
            </a:r>
            <a:r>
              <a:rPr spc="85" dirty="0"/>
              <a:t>Respect</a:t>
            </a:r>
            <a:r>
              <a:rPr spc="450" dirty="0"/>
              <a:t> </a:t>
            </a:r>
            <a:r>
              <a:rPr spc="65" dirty="0"/>
              <a:t>Diversity</a:t>
            </a:r>
          </a:p>
        </p:txBody>
      </p:sp>
      <p:grpSp>
        <p:nvGrpSpPr>
          <p:cNvPr id="7" name="object 7"/>
          <p:cNvGrpSpPr/>
          <p:nvPr/>
        </p:nvGrpSpPr>
        <p:grpSpPr>
          <a:xfrm>
            <a:off x="1352550" y="2279832"/>
            <a:ext cx="104775" cy="2505075"/>
            <a:chOff x="1352550" y="2279832"/>
            <a:chExt cx="104775" cy="2505075"/>
          </a:xfrm>
        </p:grpSpPr>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2279832"/>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2879907"/>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347998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352550" y="4080057"/>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352550" y="4680132"/>
              <a:ext cx="104775" cy="104775"/>
            </a:xfrm>
            <a:prstGeom prst="rect">
              <a:avLst/>
            </a:prstGeom>
          </p:spPr>
        </p:pic>
      </p:grpSp>
      <p:sp>
        <p:nvSpPr>
          <p:cNvPr id="13" name="object 13"/>
          <p:cNvSpPr txBox="1"/>
          <p:nvPr/>
        </p:nvSpPr>
        <p:spPr>
          <a:xfrm>
            <a:off x="1139530" y="1290496"/>
            <a:ext cx="8809355" cy="3625850"/>
          </a:xfrm>
          <a:prstGeom prst="rect">
            <a:avLst/>
          </a:prstGeom>
        </p:spPr>
        <p:txBody>
          <a:bodyPr vert="horz" wrap="square" lIns="0" tIns="12700" rIns="0" bIns="0" rtlCol="0">
            <a:spAutoFit/>
          </a:bodyPr>
          <a:lstStyle/>
          <a:p>
            <a:pPr marL="493395" marR="5080" indent="-481330">
              <a:lnSpc>
                <a:spcPct val="140600"/>
              </a:lnSpc>
              <a:spcBef>
                <a:spcPts val="100"/>
              </a:spcBef>
              <a:tabLst>
                <a:tab pos="398145" algn="l"/>
                <a:tab pos="1591310" algn="l"/>
                <a:tab pos="2173605" algn="l"/>
                <a:tab pos="3884929" algn="l"/>
                <a:tab pos="4859020" algn="l"/>
                <a:tab pos="7213600" algn="l"/>
              </a:tabLst>
            </a:pPr>
            <a:r>
              <a:rPr sz="2800" spc="-50" dirty="0">
                <a:latin typeface="Arial MT"/>
                <a:cs typeface="Arial MT"/>
              </a:rPr>
              <a:t>A</a:t>
            </a:r>
            <a:r>
              <a:rPr sz="2800" dirty="0">
                <a:latin typeface="Arial MT"/>
                <a:cs typeface="Arial MT"/>
              </a:rPr>
              <a:t>	</a:t>
            </a:r>
            <a:r>
              <a:rPr sz="2800" spc="155" dirty="0">
                <a:latin typeface="Arial MT"/>
                <a:cs typeface="Arial MT"/>
              </a:rPr>
              <a:t>culturally</a:t>
            </a:r>
            <a:r>
              <a:rPr sz="2800" dirty="0">
                <a:latin typeface="Arial MT"/>
                <a:cs typeface="Arial MT"/>
              </a:rPr>
              <a:t>	</a:t>
            </a:r>
            <a:r>
              <a:rPr sz="2800" spc="155" dirty="0">
                <a:latin typeface="Arial MT"/>
                <a:cs typeface="Arial MT"/>
              </a:rPr>
              <a:t>inclusive</a:t>
            </a:r>
            <a:r>
              <a:rPr sz="2800" dirty="0">
                <a:latin typeface="Arial MT"/>
                <a:cs typeface="Arial MT"/>
              </a:rPr>
              <a:t>	</a:t>
            </a:r>
            <a:r>
              <a:rPr sz="2800" spc="110" dirty="0">
                <a:latin typeface="Arial MT"/>
                <a:cs typeface="Arial MT"/>
              </a:rPr>
              <a:t>work</a:t>
            </a:r>
            <a:r>
              <a:rPr sz="2800" dirty="0">
                <a:latin typeface="Arial MT"/>
                <a:cs typeface="Arial MT"/>
              </a:rPr>
              <a:t>	</a:t>
            </a:r>
            <a:r>
              <a:rPr sz="2800" spc="155" dirty="0">
                <a:latin typeface="Arial MT"/>
                <a:cs typeface="Arial MT"/>
              </a:rPr>
              <a:t>environment</a:t>
            </a:r>
            <a:r>
              <a:rPr sz="2800" dirty="0">
                <a:latin typeface="Arial MT"/>
                <a:cs typeface="Arial MT"/>
              </a:rPr>
              <a:t>	</a:t>
            </a:r>
            <a:r>
              <a:rPr sz="2800" spc="150" dirty="0">
                <a:latin typeface="Arial MT"/>
                <a:cs typeface="Arial MT"/>
              </a:rPr>
              <a:t>requires: </a:t>
            </a:r>
            <a:r>
              <a:rPr sz="2800" spc="130" dirty="0">
                <a:latin typeface="Arial MT"/>
                <a:cs typeface="Arial MT"/>
              </a:rPr>
              <a:t>Clear</a:t>
            </a:r>
            <a:r>
              <a:rPr sz="2800" dirty="0">
                <a:latin typeface="Arial MT"/>
                <a:cs typeface="Arial MT"/>
              </a:rPr>
              <a:t>	</a:t>
            </a:r>
            <a:r>
              <a:rPr sz="2800" spc="155" dirty="0">
                <a:latin typeface="Arial MT"/>
                <a:cs typeface="Arial MT"/>
              </a:rPr>
              <a:t>communication</a:t>
            </a:r>
            <a:endParaRPr sz="2800">
              <a:latin typeface="Arial MT"/>
              <a:cs typeface="Arial MT"/>
            </a:endParaRPr>
          </a:p>
          <a:p>
            <a:pPr marL="493395" marR="4301490">
              <a:lnSpc>
                <a:spcPct val="140600"/>
              </a:lnSpc>
              <a:tabLst>
                <a:tab pos="1902460" algn="l"/>
                <a:tab pos="2204085" algn="l"/>
              </a:tabLst>
            </a:pPr>
            <a:r>
              <a:rPr sz="2800" spc="150" dirty="0">
                <a:latin typeface="Arial MT"/>
                <a:cs typeface="Arial MT"/>
              </a:rPr>
              <a:t>Critical</a:t>
            </a:r>
            <a:r>
              <a:rPr sz="2800" dirty="0">
                <a:latin typeface="Arial MT"/>
                <a:cs typeface="Arial MT"/>
              </a:rPr>
              <a:t>	</a:t>
            </a:r>
            <a:r>
              <a:rPr sz="2800" spc="185" dirty="0">
                <a:latin typeface="Arial MT"/>
                <a:cs typeface="Arial MT"/>
              </a:rPr>
              <a:t>self-</a:t>
            </a:r>
            <a:r>
              <a:rPr sz="2800" spc="155" dirty="0">
                <a:latin typeface="Arial MT"/>
                <a:cs typeface="Arial MT"/>
              </a:rPr>
              <a:t>reflection. Effective</a:t>
            </a:r>
            <a:r>
              <a:rPr sz="2800" dirty="0">
                <a:latin typeface="Arial MT"/>
                <a:cs typeface="Arial MT"/>
              </a:rPr>
              <a:t>	</a:t>
            </a:r>
            <a:r>
              <a:rPr sz="2800" spc="160" dirty="0">
                <a:latin typeface="Arial MT"/>
                <a:cs typeface="Arial MT"/>
              </a:rPr>
              <a:t>relationships</a:t>
            </a:r>
            <a:endParaRPr sz="2800">
              <a:latin typeface="Arial MT"/>
              <a:cs typeface="Arial MT"/>
            </a:endParaRPr>
          </a:p>
          <a:p>
            <a:pPr marL="493395" marR="546100">
              <a:lnSpc>
                <a:spcPct val="140600"/>
              </a:lnSpc>
              <a:tabLst>
                <a:tab pos="1833245" algn="l"/>
                <a:tab pos="1942464" algn="l"/>
                <a:tab pos="4846320" algn="l"/>
                <a:tab pos="5984240" algn="l"/>
              </a:tabLst>
            </a:pPr>
            <a:r>
              <a:rPr sz="2800" spc="155" dirty="0">
                <a:latin typeface="Arial MT"/>
                <a:cs typeface="Arial MT"/>
              </a:rPr>
              <a:t>Explicit</a:t>
            </a:r>
            <a:r>
              <a:rPr sz="2800" dirty="0">
                <a:latin typeface="Arial MT"/>
                <a:cs typeface="Arial MT"/>
              </a:rPr>
              <a:t>		</a:t>
            </a:r>
            <a:r>
              <a:rPr sz="2800" spc="155" dirty="0">
                <a:latin typeface="Arial MT"/>
                <a:cs typeface="Arial MT"/>
              </a:rPr>
              <a:t>understandings</a:t>
            </a:r>
            <a:r>
              <a:rPr sz="2800" dirty="0">
                <a:latin typeface="Arial MT"/>
                <a:cs typeface="Arial MT"/>
              </a:rPr>
              <a:t>	</a:t>
            </a:r>
            <a:r>
              <a:rPr sz="2800" spc="120" dirty="0">
                <a:latin typeface="Arial MT"/>
                <a:cs typeface="Arial MT"/>
              </a:rPr>
              <a:t>about</a:t>
            </a:r>
            <a:r>
              <a:rPr sz="2800" dirty="0">
                <a:latin typeface="Arial MT"/>
                <a:cs typeface="Arial MT"/>
              </a:rPr>
              <a:t>	</a:t>
            </a:r>
            <a:r>
              <a:rPr sz="2800" spc="160" dirty="0">
                <a:latin typeface="Arial MT"/>
                <a:cs typeface="Arial MT"/>
              </a:rPr>
              <a:t>expectations </a:t>
            </a:r>
            <a:r>
              <a:rPr sz="2800" spc="135" dirty="0">
                <a:latin typeface="Arial MT"/>
                <a:cs typeface="Arial MT"/>
              </a:rPr>
              <a:t>Mutual</a:t>
            </a:r>
            <a:r>
              <a:rPr sz="2800" dirty="0">
                <a:latin typeface="Arial MT"/>
                <a:cs typeface="Arial MT"/>
              </a:rPr>
              <a:t>	</a:t>
            </a:r>
            <a:r>
              <a:rPr sz="2800" spc="145" dirty="0">
                <a:latin typeface="Arial MT"/>
                <a:cs typeface="Arial MT"/>
              </a:rPr>
              <a:t>respect</a:t>
            </a:r>
            <a:endParaRPr sz="2800">
              <a:latin typeface="Arial MT"/>
              <a:cs typeface="Arial MT"/>
            </a:endParaRPr>
          </a:p>
        </p:txBody>
      </p:sp>
      <p:sp>
        <p:nvSpPr>
          <p:cNvPr id="14" name="Action Button: Return 13">
            <a:hlinkClick r:id="" action="ppaction://hlinkshowjump?jump=firstslide" highlightClick="1"/>
            <a:extLst>
              <a:ext uri="{FF2B5EF4-FFF2-40B4-BE49-F238E27FC236}">
                <a16:creationId xmlns:a16="http://schemas.microsoft.com/office/drawing/2014/main" id="{A44D2FE0-B60C-700E-80C3-FFE8FE3DE0E2}"/>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1752600" y="647700"/>
            <a:ext cx="16535400" cy="830997"/>
          </a:xfrm>
          <a:prstGeom prst="rect">
            <a:avLst/>
          </a:prstGeom>
          <a:noFill/>
        </p:spPr>
        <p:txBody>
          <a:bodyPr wrap="square" rtlCol="0">
            <a:spAutoFit/>
          </a:bodyPr>
          <a:lstStyle/>
          <a:p>
            <a:r>
              <a:rPr lang="en-US" sz="4800" dirty="0"/>
              <a:t>4. Watch - diversity in the workforce</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5509200"/>
          </a:xfrm>
          <a:prstGeom prst="rect">
            <a:avLst/>
          </a:prstGeom>
          <a:noFill/>
        </p:spPr>
        <p:txBody>
          <a:bodyPr wrap="square" rtlCol="0">
            <a:spAutoFit/>
          </a:bodyPr>
          <a:lstStyle/>
          <a:p>
            <a:r>
              <a:rPr lang="en-US" sz="3200" dirty="0"/>
              <a:t>Watch the video at the YouTube link below:</a:t>
            </a:r>
          </a:p>
          <a:p>
            <a:r>
              <a:rPr lang="en-US" sz="3200" dirty="0">
                <a:hlinkClick r:id="rId2"/>
              </a:rPr>
              <a:t>https://www.youtube.com/watch?v=8aLQytUM5dU</a:t>
            </a:r>
            <a:endParaRPr lang="en-US" sz="3200" dirty="0"/>
          </a:p>
          <a:p>
            <a:r>
              <a:rPr lang="en-US" sz="3200" dirty="0"/>
              <a:t>Break the class into approximately 4 groups.</a:t>
            </a:r>
          </a:p>
          <a:p>
            <a:r>
              <a:rPr lang="en-US" sz="3200" dirty="0"/>
              <a:t>Each group should brainstorm as many reasons as they can as to why they think having a</a:t>
            </a:r>
          </a:p>
          <a:p>
            <a:r>
              <a:rPr lang="en-US" sz="3200" dirty="0"/>
              <a:t>diverse workforce in a health and community services setting is important.</a:t>
            </a:r>
          </a:p>
          <a:p>
            <a:r>
              <a:rPr lang="en-US" sz="3200" dirty="0"/>
              <a:t>They should then rank their top five (5) answers.</a:t>
            </a:r>
          </a:p>
          <a:p>
            <a:endParaRPr lang="en-US" sz="3200" dirty="0"/>
          </a:p>
          <a:p>
            <a:endParaRPr lang="en-US" sz="3200" dirty="0"/>
          </a:p>
          <a:p>
            <a:endParaRPr lang="en-US" sz="3200" dirty="0"/>
          </a:p>
          <a:p>
            <a:r>
              <a:rPr lang="en-US" sz="3200" dirty="0"/>
              <a:t>The class should come together as a whole and compare answers. Did the groups have similar</a:t>
            </a:r>
          </a:p>
          <a:p>
            <a:r>
              <a:rPr lang="en-US" sz="3200" dirty="0"/>
              <a:t>lists, or did the diversity within each group lead to different answers?</a:t>
            </a:r>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Return 4">
            <a:hlinkClick r:id="rId4" action="ppaction://hlinksldjump" highlightClick="1"/>
            <a:extLst>
              <a:ext uri="{FF2B5EF4-FFF2-40B4-BE49-F238E27FC236}">
                <a16:creationId xmlns:a16="http://schemas.microsoft.com/office/drawing/2014/main" id="{3231CC3A-8FE6-BA6C-C6E7-0399E7FD7D63}"/>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31732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9144000" y="12"/>
            <a:ext cx="9144000" cy="10134600"/>
            <a:chOff x="9144000" y="12"/>
            <a:chExt cx="9144000" cy="101346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12"/>
              <a:ext cx="9143999" cy="9960744"/>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12"/>
              <a:ext cx="914399" cy="876299"/>
            </a:xfrm>
            <a:prstGeom prst="rect">
              <a:avLst/>
            </a:prstGeom>
          </p:spPr>
        </p:pic>
      </p:grpSp>
      <p:sp>
        <p:nvSpPr>
          <p:cNvPr id="6" name="object 6"/>
          <p:cNvSpPr/>
          <p:nvPr/>
        </p:nvSpPr>
        <p:spPr>
          <a:xfrm>
            <a:off x="257174" y="152172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244475" y="1737183"/>
            <a:ext cx="7569200" cy="5997575"/>
          </a:xfrm>
          <a:prstGeom prst="rect">
            <a:avLst/>
          </a:prstGeom>
        </p:spPr>
        <p:txBody>
          <a:bodyPr vert="horz" wrap="square" lIns="0" tIns="12700" rIns="0" bIns="0" rtlCol="0">
            <a:spAutoFit/>
          </a:bodyPr>
          <a:lstStyle/>
          <a:p>
            <a:pPr marL="12700" marR="304800">
              <a:lnSpc>
                <a:spcPct val="127200"/>
              </a:lnSpc>
              <a:spcBef>
                <a:spcPts val="100"/>
              </a:spcBef>
              <a:tabLst>
                <a:tab pos="1005840" algn="l"/>
                <a:tab pos="1164590" algn="l"/>
                <a:tab pos="1574800" algn="l"/>
                <a:tab pos="1823085" algn="l"/>
                <a:tab pos="2164080" algn="l"/>
                <a:tab pos="2360295" algn="l"/>
                <a:tab pos="2727960" algn="l"/>
                <a:tab pos="2929255" algn="l"/>
                <a:tab pos="2980055" algn="l"/>
                <a:tab pos="3815715" algn="l"/>
                <a:tab pos="4001135" algn="l"/>
                <a:tab pos="4384675" algn="l"/>
                <a:tab pos="5158740" algn="l"/>
                <a:tab pos="5201285" algn="l"/>
                <a:tab pos="5423535" algn="l"/>
                <a:tab pos="5588635" algn="l"/>
                <a:tab pos="6281420" algn="l"/>
                <a:tab pos="6456680" algn="l"/>
              </a:tabLst>
            </a:pPr>
            <a:r>
              <a:rPr sz="2800" spc="155" dirty="0">
                <a:latin typeface="Arial MT"/>
                <a:cs typeface="Arial MT"/>
              </a:rPr>
              <a:t>Respecting</a:t>
            </a:r>
            <a:r>
              <a:rPr sz="2800" dirty="0">
                <a:latin typeface="Arial MT"/>
                <a:cs typeface="Arial MT"/>
              </a:rPr>
              <a:t>	</a:t>
            </a:r>
            <a:r>
              <a:rPr sz="2800" spc="155" dirty="0">
                <a:latin typeface="Arial MT"/>
                <a:cs typeface="Arial MT"/>
              </a:rPr>
              <a:t>diversity</a:t>
            </a:r>
            <a:r>
              <a:rPr sz="2800" dirty="0">
                <a:latin typeface="Arial MT"/>
                <a:cs typeface="Arial MT"/>
              </a:rPr>
              <a:t>	</a:t>
            </a:r>
            <a:r>
              <a:rPr sz="2800" spc="145" dirty="0">
                <a:latin typeface="Arial MT"/>
                <a:cs typeface="Arial MT"/>
              </a:rPr>
              <a:t>requires</a:t>
            </a:r>
            <a:r>
              <a:rPr sz="2800" dirty="0">
                <a:latin typeface="Arial MT"/>
                <a:cs typeface="Arial MT"/>
              </a:rPr>
              <a:t>	</a:t>
            </a:r>
            <a:r>
              <a:rPr sz="2800" spc="110" dirty="0">
                <a:latin typeface="Arial MT"/>
                <a:cs typeface="Arial MT"/>
              </a:rPr>
              <a:t>more</a:t>
            </a:r>
            <a:r>
              <a:rPr sz="2800" dirty="0">
                <a:latin typeface="Arial MT"/>
                <a:cs typeface="Arial MT"/>
              </a:rPr>
              <a:t>	</a:t>
            </a:r>
            <a:r>
              <a:rPr sz="2800" spc="110" dirty="0">
                <a:latin typeface="Arial MT"/>
                <a:cs typeface="Arial MT"/>
              </a:rPr>
              <a:t>than </a:t>
            </a:r>
            <a:r>
              <a:rPr sz="2800" spc="150" dirty="0">
                <a:latin typeface="Arial MT"/>
                <a:cs typeface="Arial MT"/>
              </a:rPr>
              <a:t>tolerance</a:t>
            </a:r>
            <a:r>
              <a:rPr sz="2800" dirty="0">
                <a:latin typeface="Arial MT"/>
                <a:cs typeface="Arial MT"/>
              </a:rPr>
              <a:t>	</a:t>
            </a:r>
            <a:r>
              <a:rPr sz="2800" spc="120" dirty="0">
                <a:latin typeface="Arial MT"/>
                <a:cs typeface="Arial MT"/>
              </a:rPr>
              <a:t>which</a:t>
            </a:r>
            <a:r>
              <a:rPr sz="2800" dirty="0">
                <a:latin typeface="Arial MT"/>
                <a:cs typeface="Arial MT"/>
              </a:rPr>
              <a:t>		</a:t>
            </a:r>
            <a:r>
              <a:rPr sz="2800" spc="145" dirty="0">
                <a:latin typeface="Arial MT"/>
                <a:cs typeface="Arial MT"/>
              </a:rPr>
              <a:t>implies</a:t>
            </a:r>
            <a:r>
              <a:rPr sz="2800" dirty="0">
                <a:latin typeface="Arial MT"/>
                <a:cs typeface="Arial MT"/>
              </a:rPr>
              <a:t>	</a:t>
            </a:r>
            <a:r>
              <a:rPr sz="2800" spc="114" dirty="0">
                <a:latin typeface="Arial MT"/>
                <a:cs typeface="Arial MT"/>
              </a:rPr>
              <a:t>that</a:t>
            </a:r>
            <a:r>
              <a:rPr sz="2800" dirty="0">
                <a:latin typeface="Arial MT"/>
                <a:cs typeface="Arial MT"/>
              </a:rPr>
              <a:t>		</a:t>
            </a:r>
            <a:r>
              <a:rPr sz="2800" spc="150" dirty="0">
                <a:latin typeface="Arial MT"/>
                <a:cs typeface="Arial MT"/>
              </a:rPr>
              <a:t>something </a:t>
            </a:r>
            <a:r>
              <a:rPr sz="2800" spc="114" dirty="0">
                <a:latin typeface="Arial MT"/>
                <a:cs typeface="Arial MT"/>
              </a:rPr>
              <a:t>must</a:t>
            </a:r>
            <a:r>
              <a:rPr sz="2800" dirty="0">
                <a:latin typeface="Arial MT"/>
                <a:cs typeface="Arial MT"/>
              </a:rPr>
              <a:t>	</a:t>
            </a:r>
            <a:r>
              <a:rPr sz="2800" spc="55" dirty="0">
                <a:latin typeface="Arial MT"/>
                <a:cs typeface="Arial MT"/>
              </a:rPr>
              <a:t>be</a:t>
            </a:r>
            <a:r>
              <a:rPr sz="2800" dirty="0">
                <a:latin typeface="Arial MT"/>
                <a:cs typeface="Arial MT"/>
              </a:rPr>
              <a:t>	</a:t>
            </a:r>
            <a:r>
              <a:rPr sz="2800" spc="114" dirty="0">
                <a:latin typeface="Arial MT"/>
                <a:cs typeface="Arial MT"/>
              </a:rPr>
              <a:t>'put</a:t>
            </a:r>
            <a:r>
              <a:rPr sz="2800" dirty="0">
                <a:latin typeface="Arial MT"/>
                <a:cs typeface="Arial MT"/>
              </a:rPr>
              <a:t>	</a:t>
            </a:r>
            <a:r>
              <a:rPr sz="2800" spc="55" dirty="0">
                <a:latin typeface="Arial MT"/>
                <a:cs typeface="Arial MT"/>
              </a:rPr>
              <a:t>up</a:t>
            </a:r>
            <a:r>
              <a:rPr sz="2800" dirty="0">
                <a:latin typeface="Arial MT"/>
                <a:cs typeface="Arial MT"/>
              </a:rPr>
              <a:t>	</a:t>
            </a:r>
            <a:r>
              <a:rPr sz="2800" spc="140" dirty="0">
                <a:latin typeface="Arial MT"/>
                <a:cs typeface="Arial MT"/>
              </a:rPr>
              <a:t>with',</a:t>
            </a:r>
            <a:r>
              <a:rPr sz="2800" dirty="0">
                <a:latin typeface="Arial MT"/>
                <a:cs typeface="Arial MT"/>
              </a:rPr>
              <a:t>	</a:t>
            </a:r>
            <a:r>
              <a:rPr sz="2800" spc="120" dirty="0">
                <a:latin typeface="Arial MT"/>
                <a:cs typeface="Arial MT"/>
              </a:rPr>
              <a:t>which</a:t>
            </a:r>
            <a:r>
              <a:rPr sz="2800" dirty="0">
                <a:latin typeface="Arial MT"/>
                <a:cs typeface="Arial MT"/>
              </a:rPr>
              <a:t>	</a:t>
            </a:r>
            <a:r>
              <a:rPr sz="2800" spc="65" dirty="0">
                <a:latin typeface="Arial MT"/>
                <a:cs typeface="Arial MT"/>
              </a:rPr>
              <a:t>is</a:t>
            </a:r>
            <a:r>
              <a:rPr sz="2800" dirty="0">
                <a:latin typeface="Arial MT"/>
                <a:cs typeface="Arial MT"/>
              </a:rPr>
              <a:t>	</a:t>
            </a:r>
            <a:r>
              <a:rPr sz="2800" spc="90" dirty="0">
                <a:latin typeface="Arial MT"/>
                <a:cs typeface="Arial MT"/>
              </a:rPr>
              <a:t>not</a:t>
            </a:r>
            <a:r>
              <a:rPr sz="2800" dirty="0">
                <a:latin typeface="Arial MT"/>
                <a:cs typeface="Arial MT"/>
              </a:rPr>
              <a:t>	</a:t>
            </a:r>
            <a:r>
              <a:rPr sz="2800" spc="140" dirty="0">
                <a:latin typeface="Arial MT"/>
                <a:cs typeface="Arial MT"/>
              </a:rPr>
              <a:t>ideal. </a:t>
            </a:r>
            <a:r>
              <a:rPr sz="2800" spc="110" dirty="0">
                <a:latin typeface="Arial MT"/>
                <a:cs typeface="Arial MT"/>
              </a:rPr>
              <a:t>When</a:t>
            </a:r>
            <a:r>
              <a:rPr sz="2800" dirty="0">
                <a:latin typeface="Arial MT"/>
                <a:cs typeface="Arial MT"/>
              </a:rPr>
              <a:t>		</a:t>
            </a:r>
            <a:r>
              <a:rPr sz="2800" spc="140" dirty="0">
                <a:latin typeface="Arial MT"/>
                <a:cs typeface="Arial MT"/>
              </a:rPr>
              <a:t>genuine</a:t>
            </a:r>
            <a:r>
              <a:rPr sz="2800" dirty="0">
                <a:latin typeface="Arial MT"/>
                <a:cs typeface="Arial MT"/>
              </a:rPr>
              <a:t>	</a:t>
            </a:r>
            <a:r>
              <a:rPr sz="2800" spc="160" dirty="0">
                <a:latin typeface="Arial MT"/>
                <a:cs typeface="Arial MT"/>
              </a:rPr>
              <a:t>acknowledgement,</a:t>
            </a:r>
            <a:endParaRPr sz="2800">
              <a:latin typeface="Arial MT"/>
              <a:cs typeface="Arial MT"/>
            </a:endParaRPr>
          </a:p>
          <a:p>
            <a:pPr marL="12700" marR="108585">
              <a:lnSpc>
                <a:spcPct val="127200"/>
              </a:lnSpc>
              <a:tabLst>
                <a:tab pos="1679575" algn="l"/>
                <a:tab pos="2470785" algn="l"/>
                <a:tab pos="2495550" algn="l"/>
                <a:tab pos="3287395" algn="l"/>
                <a:tab pos="3505200" algn="l"/>
                <a:tab pos="3955415" algn="l"/>
                <a:tab pos="4385310" algn="l"/>
                <a:tab pos="4776470" algn="l"/>
                <a:tab pos="5226685" algn="l"/>
                <a:tab pos="6828790" algn="l"/>
                <a:tab pos="6878320" algn="l"/>
              </a:tabLst>
            </a:pPr>
            <a:r>
              <a:rPr sz="2800" spc="155" dirty="0">
                <a:latin typeface="Arial MT"/>
                <a:cs typeface="Arial MT"/>
              </a:rPr>
              <a:t>appreciation,</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interest</a:t>
            </a:r>
            <a:r>
              <a:rPr sz="2800" dirty="0">
                <a:latin typeface="Arial MT"/>
                <a:cs typeface="Arial MT"/>
              </a:rPr>
              <a:t>	</a:t>
            </a:r>
            <a:r>
              <a:rPr sz="2800" spc="60" dirty="0">
                <a:latin typeface="Arial MT"/>
                <a:cs typeface="Arial MT"/>
              </a:rPr>
              <a:t>in</a:t>
            </a:r>
            <a:r>
              <a:rPr sz="2800" dirty="0">
                <a:latin typeface="Arial MT"/>
                <a:cs typeface="Arial MT"/>
              </a:rPr>
              <a:t>	</a:t>
            </a:r>
            <a:r>
              <a:rPr sz="2800" spc="155" dirty="0">
                <a:latin typeface="Arial MT"/>
                <a:cs typeface="Arial MT"/>
              </a:rPr>
              <a:t>diversity</a:t>
            </a:r>
            <a:r>
              <a:rPr sz="2800" dirty="0">
                <a:latin typeface="Arial MT"/>
                <a:cs typeface="Arial MT"/>
              </a:rPr>
              <a:t>		</a:t>
            </a:r>
            <a:r>
              <a:rPr sz="2800" spc="65" dirty="0">
                <a:latin typeface="Arial MT"/>
                <a:cs typeface="Arial MT"/>
              </a:rPr>
              <a:t>is </a:t>
            </a:r>
            <a:r>
              <a:rPr sz="2800" spc="155" dirty="0">
                <a:latin typeface="Arial MT"/>
                <a:cs typeface="Arial MT"/>
              </a:rPr>
              <a:t>experienced,</a:t>
            </a:r>
            <a:r>
              <a:rPr sz="2800" dirty="0">
                <a:latin typeface="Arial MT"/>
                <a:cs typeface="Arial MT"/>
              </a:rPr>
              <a:t>	</a:t>
            </a:r>
            <a:r>
              <a:rPr sz="2800" spc="155" dirty="0">
                <a:latin typeface="Arial MT"/>
                <a:cs typeface="Arial MT"/>
              </a:rPr>
              <a:t>respectful</a:t>
            </a:r>
            <a:r>
              <a:rPr sz="2800" dirty="0">
                <a:latin typeface="Arial MT"/>
                <a:cs typeface="Arial MT"/>
              </a:rPr>
              <a:t>	</a:t>
            </a:r>
            <a:r>
              <a:rPr sz="2800" spc="160" dirty="0">
                <a:latin typeface="Arial MT"/>
                <a:cs typeface="Arial MT"/>
              </a:rPr>
              <a:t>relationships</a:t>
            </a:r>
            <a:r>
              <a:rPr sz="2800" dirty="0">
                <a:latin typeface="Arial MT"/>
                <a:cs typeface="Arial MT"/>
              </a:rPr>
              <a:t>	</a:t>
            </a:r>
            <a:r>
              <a:rPr sz="2800" spc="90" dirty="0">
                <a:latin typeface="Arial MT"/>
                <a:cs typeface="Arial MT"/>
              </a:rPr>
              <a:t>can </a:t>
            </a:r>
            <a:r>
              <a:rPr sz="2800" spc="150" dirty="0">
                <a:latin typeface="Arial MT"/>
                <a:cs typeface="Arial MT"/>
              </a:rPr>
              <a:t>develop.</a:t>
            </a:r>
            <a:r>
              <a:rPr sz="2800" dirty="0">
                <a:latin typeface="Arial MT"/>
                <a:cs typeface="Arial MT"/>
              </a:rPr>
              <a:t>	</a:t>
            </a:r>
            <a:r>
              <a:rPr sz="2800" spc="145" dirty="0">
                <a:latin typeface="Arial MT"/>
                <a:cs typeface="Arial MT"/>
              </a:rPr>
              <a:t>Engaging</a:t>
            </a:r>
            <a:r>
              <a:rPr sz="2800" dirty="0">
                <a:latin typeface="Arial MT"/>
                <a:cs typeface="Arial MT"/>
              </a:rPr>
              <a:t>	</a:t>
            </a:r>
            <a:r>
              <a:rPr sz="2800" spc="60" dirty="0">
                <a:latin typeface="Arial MT"/>
                <a:cs typeface="Arial MT"/>
              </a:rPr>
              <a:t>in</a:t>
            </a:r>
            <a:r>
              <a:rPr sz="2800" dirty="0">
                <a:latin typeface="Arial MT"/>
                <a:cs typeface="Arial MT"/>
              </a:rPr>
              <a:t>	</a:t>
            </a:r>
            <a:r>
              <a:rPr sz="2800" spc="155" dirty="0">
                <a:latin typeface="Arial MT"/>
                <a:cs typeface="Arial MT"/>
              </a:rPr>
              <a:t>respectful</a:t>
            </a:r>
            <a:endParaRPr sz="2800">
              <a:latin typeface="Arial MT"/>
              <a:cs typeface="Arial MT"/>
            </a:endParaRPr>
          </a:p>
          <a:p>
            <a:pPr marL="12700">
              <a:lnSpc>
                <a:spcPct val="100000"/>
              </a:lnSpc>
              <a:spcBef>
                <a:spcPts val="915"/>
              </a:spcBef>
              <a:tabLst>
                <a:tab pos="2456180" algn="l"/>
                <a:tab pos="4064000" algn="l"/>
                <a:tab pos="6764020" algn="l"/>
              </a:tabLst>
            </a:pPr>
            <a:r>
              <a:rPr sz="2800" spc="160" dirty="0">
                <a:latin typeface="Arial MT"/>
                <a:cs typeface="Arial MT"/>
              </a:rPr>
              <a:t>relationships</a:t>
            </a:r>
            <a:r>
              <a:rPr sz="2800" dirty="0">
                <a:latin typeface="Arial MT"/>
                <a:cs typeface="Arial MT"/>
              </a:rPr>
              <a:t>	</a:t>
            </a:r>
            <a:r>
              <a:rPr sz="2800" spc="145" dirty="0">
                <a:latin typeface="Arial MT"/>
                <a:cs typeface="Arial MT"/>
              </a:rPr>
              <a:t>requires</a:t>
            </a:r>
            <a:r>
              <a:rPr sz="2800" dirty="0">
                <a:latin typeface="Arial MT"/>
                <a:cs typeface="Arial MT"/>
              </a:rPr>
              <a:t>	</a:t>
            </a:r>
            <a:r>
              <a:rPr sz="2800" spc="155" dirty="0">
                <a:latin typeface="Arial MT"/>
                <a:cs typeface="Arial MT"/>
              </a:rPr>
              <a:t>demonstrating</a:t>
            </a:r>
            <a:r>
              <a:rPr sz="2800" dirty="0">
                <a:latin typeface="Arial MT"/>
                <a:cs typeface="Arial MT"/>
              </a:rPr>
              <a:t>	</a:t>
            </a:r>
            <a:r>
              <a:rPr sz="2800" spc="-50" dirty="0">
                <a:latin typeface="Arial MT"/>
                <a:cs typeface="Arial MT"/>
              </a:rPr>
              <a:t>a</a:t>
            </a:r>
            <a:endParaRPr sz="2800">
              <a:latin typeface="Arial MT"/>
              <a:cs typeface="Arial MT"/>
            </a:endParaRPr>
          </a:p>
          <a:p>
            <a:pPr marL="12700" marR="5080">
              <a:lnSpc>
                <a:spcPct val="127200"/>
              </a:lnSpc>
              <a:tabLst>
                <a:tab pos="1481455" algn="l"/>
                <a:tab pos="1541145" algn="l"/>
                <a:tab pos="2455545" algn="l"/>
                <a:tab pos="2905760" algn="l"/>
                <a:tab pos="3900804" algn="l"/>
                <a:tab pos="4063365" algn="l"/>
                <a:tab pos="4370705" algn="l"/>
                <a:tab pos="4493260" algn="l"/>
                <a:tab pos="5507990" algn="l"/>
                <a:tab pos="5711825" algn="l"/>
                <a:tab pos="6056630" algn="l"/>
                <a:tab pos="6503034" algn="l"/>
              </a:tabLst>
            </a:pPr>
            <a:r>
              <a:rPr sz="2800" spc="150" dirty="0">
                <a:latin typeface="Arial MT"/>
                <a:cs typeface="Arial MT"/>
              </a:rPr>
              <a:t>positive</a:t>
            </a:r>
            <a:r>
              <a:rPr sz="2800" dirty="0">
                <a:latin typeface="Arial MT"/>
                <a:cs typeface="Arial MT"/>
              </a:rPr>
              <a:t>		</a:t>
            </a:r>
            <a:r>
              <a:rPr sz="2800" spc="155" dirty="0">
                <a:latin typeface="Arial MT"/>
                <a:cs typeface="Arial MT"/>
              </a:rPr>
              <a:t>appreciation</a:t>
            </a:r>
            <a:r>
              <a:rPr sz="2800" dirty="0">
                <a:latin typeface="Arial MT"/>
                <a:cs typeface="Arial MT"/>
              </a:rPr>
              <a:t>	</a:t>
            </a:r>
            <a:r>
              <a:rPr sz="2800" spc="60" dirty="0">
                <a:latin typeface="Arial MT"/>
                <a:cs typeface="Arial MT"/>
              </a:rPr>
              <a:t>of</a:t>
            </a:r>
            <a:r>
              <a:rPr sz="2800" dirty="0">
                <a:latin typeface="Arial MT"/>
                <a:cs typeface="Arial MT"/>
              </a:rPr>
              <a:t>	</a:t>
            </a:r>
            <a:r>
              <a:rPr sz="2800" spc="135" dirty="0">
                <a:latin typeface="Arial MT"/>
                <a:cs typeface="Arial MT"/>
              </a:rPr>
              <a:t>people</a:t>
            </a:r>
            <a:r>
              <a:rPr sz="2800" dirty="0">
                <a:latin typeface="Arial MT"/>
                <a:cs typeface="Arial MT"/>
              </a:rPr>
              <a:t>	</a:t>
            </a:r>
            <a:r>
              <a:rPr sz="2800" spc="85" dirty="0">
                <a:latin typeface="Arial MT"/>
                <a:cs typeface="Arial MT"/>
              </a:rPr>
              <a:t>and</a:t>
            </a:r>
            <a:r>
              <a:rPr sz="2800" dirty="0">
                <a:latin typeface="Arial MT"/>
                <a:cs typeface="Arial MT"/>
              </a:rPr>
              <a:t>	</a:t>
            </a:r>
            <a:r>
              <a:rPr sz="2800" spc="125" dirty="0">
                <a:latin typeface="Arial MT"/>
                <a:cs typeface="Arial MT"/>
              </a:rPr>
              <a:t>their </a:t>
            </a:r>
            <a:r>
              <a:rPr sz="2800" spc="150" dirty="0">
                <a:latin typeface="Arial MT"/>
                <a:cs typeface="Arial MT"/>
              </a:rPr>
              <a:t>cultural</a:t>
            </a:r>
            <a:r>
              <a:rPr sz="2800" dirty="0">
                <a:latin typeface="Arial MT"/>
                <a:cs typeface="Arial MT"/>
              </a:rPr>
              <a:t>	</a:t>
            </a:r>
            <a:r>
              <a:rPr sz="2800" spc="145" dirty="0">
                <a:latin typeface="Arial MT"/>
                <a:cs typeface="Arial MT"/>
              </a:rPr>
              <a:t>values,</a:t>
            </a:r>
            <a:r>
              <a:rPr sz="2800" dirty="0">
                <a:latin typeface="Arial MT"/>
                <a:cs typeface="Arial MT"/>
              </a:rPr>
              <a:t>	</a:t>
            </a:r>
            <a:r>
              <a:rPr sz="2800" spc="120" dirty="0">
                <a:latin typeface="Arial MT"/>
                <a:cs typeface="Arial MT"/>
              </a:rPr>
              <a:t>which</a:t>
            </a:r>
            <a:r>
              <a:rPr sz="2800" dirty="0">
                <a:latin typeface="Arial MT"/>
                <a:cs typeface="Arial MT"/>
              </a:rPr>
              <a:t>		</a:t>
            </a:r>
            <a:r>
              <a:rPr sz="2800" spc="65" dirty="0">
                <a:latin typeface="Arial MT"/>
                <a:cs typeface="Arial MT"/>
              </a:rPr>
              <a:t>is</a:t>
            </a:r>
            <a:r>
              <a:rPr sz="2800" dirty="0">
                <a:latin typeface="Arial MT"/>
                <a:cs typeface="Arial MT"/>
              </a:rPr>
              <a:t>		</a:t>
            </a:r>
            <a:r>
              <a:rPr sz="2800" spc="110" dirty="0">
                <a:latin typeface="Arial MT"/>
                <a:cs typeface="Arial MT"/>
              </a:rPr>
              <a:t>done</a:t>
            </a:r>
            <a:r>
              <a:rPr sz="2800" dirty="0">
                <a:latin typeface="Arial MT"/>
                <a:cs typeface="Arial MT"/>
              </a:rPr>
              <a:t>	</a:t>
            </a:r>
            <a:r>
              <a:rPr sz="2800" spc="60" dirty="0">
                <a:latin typeface="Arial MT"/>
                <a:cs typeface="Arial MT"/>
              </a:rPr>
              <a:t>by</a:t>
            </a:r>
            <a:r>
              <a:rPr sz="2800" dirty="0">
                <a:latin typeface="Arial MT"/>
                <a:cs typeface="Arial MT"/>
              </a:rPr>
              <a:t>	</a:t>
            </a:r>
            <a:r>
              <a:rPr sz="2800" spc="145" dirty="0">
                <a:latin typeface="Arial MT"/>
                <a:cs typeface="Arial MT"/>
              </a:rPr>
              <a:t>avoiding </a:t>
            </a:r>
            <a:r>
              <a:rPr sz="2800" spc="160" dirty="0">
                <a:latin typeface="Arial MT"/>
                <a:cs typeface="Arial MT"/>
              </a:rPr>
              <a:t>disrespectful</a:t>
            </a:r>
            <a:r>
              <a:rPr sz="2800" dirty="0">
                <a:latin typeface="Arial MT"/>
                <a:cs typeface="Arial MT"/>
              </a:rPr>
              <a:t>	</a:t>
            </a:r>
            <a:r>
              <a:rPr sz="2800" spc="155" dirty="0">
                <a:latin typeface="Arial MT"/>
                <a:cs typeface="Arial MT"/>
              </a:rPr>
              <a:t>behaviours.</a:t>
            </a:r>
            <a:endParaRPr sz="2800">
              <a:latin typeface="Arial MT"/>
              <a:cs typeface="Arial MT"/>
            </a:endParaRPr>
          </a:p>
        </p:txBody>
      </p:sp>
      <p:sp>
        <p:nvSpPr>
          <p:cNvPr id="8" name="object 8"/>
          <p:cNvSpPr txBox="1">
            <a:spLocks noGrp="1"/>
          </p:cNvSpPr>
          <p:nvPr>
            <p:ph type="title"/>
          </p:nvPr>
        </p:nvSpPr>
        <p:spPr>
          <a:xfrm>
            <a:off x="149806" y="330836"/>
            <a:ext cx="8440420" cy="1000760"/>
          </a:xfrm>
          <a:prstGeom prst="rect">
            <a:avLst/>
          </a:prstGeom>
        </p:spPr>
        <p:txBody>
          <a:bodyPr vert="horz" wrap="square" lIns="0" tIns="12700" rIns="0" bIns="0" rtlCol="0">
            <a:spAutoFit/>
          </a:bodyPr>
          <a:lstStyle/>
          <a:p>
            <a:pPr marL="12700">
              <a:lnSpc>
                <a:spcPct val="100000"/>
              </a:lnSpc>
              <a:spcBef>
                <a:spcPts val="100"/>
              </a:spcBef>
            </a:pPr>
            <a:r>
              <a:rPr dirty="0"/>
              <a:t>Respecting</a:t>
            </a:r>
            <a:r>
              <a:rPr spc="130" dirty="0"/>
              <a:t> </a:t>
            </a:r>
            <a:r>
              <a:rPr spc="-10" dirty="0"/>
              <a:t>Diversity</a:t>
            </a:r>
          </a:p>
        </p:txBody>
      </p:sp>
      <p:sp>
        <p:nvSpPr>
          <p:cNvPr id="9" name="Action Button: Return 8">
            <a:hlinkClick r:id="" action="ppaction://hlinkshowjump?jump=firstslide" highlightClick="1"/>
            <a:extLst>
              <a:ext uri="{FF2B5EF4-FFF2-40B4-BE49-F238E27FC236}">
                <a16:creationId xmlns:a16="http://schemas.microsoft.com/office/drawing/2014/main" id="{9931D495-9699-1A09-B0FC-BEB23F579F98}"/>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18288000" cy="10286999"/>
            </a:xfrm>
            <a:prstGeom prst="rect">
              <a:avLst/>
            </a:prstGeom>
          </p:spPr>
        </p:pic>
        <p:sp>
          <p:nvSpPr>
            <p:cNvPr id="4" name="object 4"/>
            <p:cNvSpPr/>
            <p:nvPr/>
          </p:nvSpPr>
          <p:spPr>
            <a:xfrm>
              <a:off x="0" y="9239563"/>
              <a:ext cx="18288000" cy="1047750"/>
            </a:xfrm>
            <a:custGeom>
              <a:avLst/>
              <a:gdLst/>
              <a:ahLst/>
              <a:cxnLst/>
              <a:rect l="l" t="t" r="r" b="b"/>
              <a:pathLst>
                <a:path w="18288000" h="1047750">
                  <a:moveTo>
                    <a:pt x="18288000" y="1047435"/>
                  </a:moveTo>
                  <a:lnTo>
                    <a:pt x="0" y="1047435"/>
                  </a:lnTo>
                  <a:lnTo>
                    <a:pt x="0" y="0"/>
                  </a:lnTo>
                  <a:lnTo>
                    <a:pt x="18288000" y="0"/>
                  </a:lnTo>
                  <a:lnTo>
                    <a:pt x="18288000" y="1047435"/>
                  </a:lnTo>
                  <a:close/>
                </a:path>
              </a:pathLst>
            </a:custGeom>
            <a:solidFill>
              <a:srgbClr val="FFFFFF"/>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6" name="object 6"/>
            <p:cNvSpPr/>
            <p:nvPr/>
          </p:nvSpPr>
          <p:spPr>
            <a:xfrm>
              <a:off x="8753343" y="1352957"/>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xfrm>
            <a:off x="8740643" y="107994"/>
            <a:ext cx="7640320" cy="1000760"/>
          </a:xfrm>
          <a:prstGeom prst="rect">
            <a:avLst/>
          </a:prstGeom>
        </p:spPr>
        <p:txBody>
          <a:bodyPr vert="horz" wrap="square" lIns="0" tIns="12700" rIns="0" bIns="0" rtlCol="0">
            <a:spAutoFit/>
          </a:bodyPr>
          <a:lstStyle/>
          <a:p>
            <a:pPr marL="12700">
              <a:lnSpc>
                <a:spcPct val="100000"/>
              </a:lnSpc>
              <a:spcBef>
                <a:spcPts val="100"/>
              </a:spcBef>
            </a:pPr>
            <a:r>
              <a:rPr spc="150" dirty="0">
                <a:latin typeface="Trebuchet MS"/>
                <a:cs typeface="Trebuchet MS"/>
              </a:rPr>
              <a:t>What</a:t>
            </a:r>
            <a:r>
              <a:rPr spc="560" dirty="0">
                <a:latin typeface="Trebuchet MS"/>
                <a:cs typeface="Trebuchet MS"/>
              </a:rPr>
              <a:t> </a:t>
            </a:r>
            <a:r>
              <a:rPr spc="550" dirty="0">
                <a:latin typeface="Trebuchet MS"/>
                <a:cs typeface="Trebuchet MS"/>
              </a:rPr>
              <a:t>Is</a:t>
            </a:r>
            <a:r>
              <a:rPr spc="565" dirty="0">
                <a:latin typeface="Trebuchet MS"/>
                <a:cs typeface="Trebuchet MS"/>
              </a:rPr>
              <a:t> </a:t>
            </a:r>
            <a:r>
              <a:rPr spc="365" dirty="0">
                <a:latin typeface="Trebuchet MS"/>
                <a:cs typeface="Trebuchet MS"/>
              </a:rPr>
              <a:t>Diversity?</a:t>
            </a:r>
          </a:p>
        </p:txBody>
      </p:sp>
      <p:sp>
        <p:nvSpPr>
          <p:cNvPr id="8" name="object 8"/>
          <p:cNvSpPr txBox="1"/>
          <p:nvPr/>
        </p:nvSpPr>
        <p:spPr>
          <a:xfrm>
            <a:off x="8740643" y="1480223"/>
            <a:ext cx="8846185" cy="6626225"/>
          </a:xfrm>
          <a:prstGeom prst="rect">
            <a:avLst/>
          </a:prstGeom>
        </p:spPr>
        <p:txBody>
          <a:bodyPr vert="horz" wrap="square" lIns="0" tIns="12700" rIns="0" bIns="0" rtlCol="0">
            <a:spAutoFit/>
          </a:bodyPr>
          <a:lstStyle/>
          <a:p>
            <a:pPr marL="12700" marR="323215" algn="just">
              <a:lnSpc>
                <a:spcPct val="140600"/>
              </a:lnSpc>
              <a:spcBef>
                <a:spcPts val="100"/>
              </a:spcBef>
            </a:pPr>
            <a:r>
              <a:rPr sz="2800" spc="130" dirty="0">
                <a:latin typeface="Arial MT"/>
                <a:cs typeface="Arial MT"/>
              </a:rPr>
              <a:t>When</a:t>
            </a:r>
            <a:r>
              <a:rPr sz="2800" spc="395" dirty="0">
                <a:latin typeface="Arial MT"/>
                <a:cs typeface="Arial MT"/>
              </a:rPr>
              <a:t> </a:t>
            </a:r>
            <a:r>
              <a:rPr sz="2800" spc="155" dirty="0">
                <a:latin typeface="Arial MT"/>
                <a:cs typeface="Arial MT"/>
              </a:rPr>
              <a:t>working</a:t>
            </a:r>
            <a:r>
              <a:rPr sz="2800" spc="395" dirty="0">
                <a:latin typeface="Arial MT"/>
                <a:cs typeface="Arial MT"/>
              </a:rPr>
              <a:t> </a:t>
            </a:r>
            <a:r>
              <a:rPr sz="2800" spc="150" dirty="0">
                <a:latin typeface="Arial MT"/>
                <a:cs typeface="Arial MT"/>
              </a:rPr>
              <a:t>within</a:t>
            </a:r>
            <a:r>
              <a:rPr sz="2800" spc="395" dirty="0">
                <a:latin typeface="Arial MT"/>
                <a:cs typeface="Arial MT"/>
              </a:rPr>
              <a:t> </a:t>
            </a:r>
            <a:r>
              <a:rPr sz="2800" spc="114" dirty="0">
                <a:latin typeface="Arial MT"/>
                <a:cs typeface="Arial MT"/>
              </a:rPr>
              <a:t>the</a:t>
            </a:r>
            <a:r>
              <a:rPr sz="2800" spc="395" dirty="0">
                <a:latin typeface="Arial MT"/>
                <a:cs typeface="Arial MT"/>
              </a:rPr>
              <a:t> </a:t>
            </a:r>
            <a:r>
              <a:rPr sz="2800" spc="150" dirty="0">
                <a:latin typeface="Arial MT"/>
                <a:cs typeface="Arial MT"/>
              </a:rPr>
              <a:t>health</a:t>
            </a:r>
            <a:r>
              <a:rPr sz="2800" spc="395" dirty="0">
                <a:latin typeface="Arial MT"/>
                <a:cs typeface="Arial MT"/>
              </a:rPr>
              <a:t> </a:t>
            </a:r>
            <a:r>
              <a:rPr sz="2800" spc="110" dirty="0">
                <a:latin typeface="Arial MT"/>
                <a:cs typeface="Arial MT"/>
              </a:rPr>
              <a:t>and</a:t>
            </a:r>
            <a:r>
              <a:rPr sz="2800" spc="395" dirty="0">
                <a:latin typeface="Arial MT"/>
                <a:cs typeface="Arial MT"/>
              </a:rPr>
              <a:t> </a:t>
            </a:r>
            <a:r>
              <a:rPr sz="2800" spc="150" dirty="0">
                <a:latin typeface="Arial MT"/>
                <a:cs typeface="Arial MT"/>
              </a:rPr>
              <a:t>community </a:t>
            </a:r>
            <a:r>
              <a:rPr sz="2800" spc="160" dirty="0">
                <a:latin typeface="Arial MT"/>
                <a:cs typeface="Arial MT"/>
              </a:rPr>
              <a:t>services</a:t>
            </a:r>
            <a:r>
              <a:rPr sz="2800" spc="405" dirty="0">
                <a:latin typeface="Arial MT"/>
                <a:cs typeface="Arial MT"/>
              </a:rPr>
              <a:t> </a:t>
            </a:r>
            <a:r>
              <a:rPr sz="2800" spc="165" dirty="0">
                <a:latin typeface="Arial MT"/>
                <a:cs typeface="Arial MT"/>
              </a:rPr>
              <a:t>industries,</a:t>
            </a:r>
            <a:r>
              <a:rPr sz="2800" spc="409" dirty="0">
                <a:latin typeface="Arial MT"/>
                <a:cs typeface="Arial MT"/>
              </a:rPr>
              <a:t> </a:t>
            </a:r>
            <a:r>
              <a:rPr sz="2800" spc="114" dirty="0">
                <a:latin typeface="Arial MT"/>
                <a:cs typeface="Arial MT"/>
              </a:rPr>
              <a:t>you</a:t>
            </a:r>
            <a:r>
              <a:rPr sz="2800" spc="405" dirty="0">
                <a:latin typeface="Arial MT"/>
                <a:cs typeface="Arial MT"/>
              </a:rPr>
              <a:t> </a:t>
            </a:r>
            <a:r>
              <a:rPr sz="2800" spc="135" dirty="0">
                <a:latin typeface="Arial MT"/>
                <a:cs typeface="Arial MT"/>
              </a:rPr>
              <a:t>will</a:t>
            </a:r>
            <a:r>
              <a:rPr sz="2800" spc="409" dirty="0">
                <a:latin typeface="Arial MT"/>
                <a:cs typeface="Arial MT"/>
              </a:rPr>
              <a:t> </a:t>
            </a:r>
            <a:r>
              <a:rPr sz="2800" spc="135" dirty="0">
                <a:latin typeface="Arial MT"/>
                <a:cs typeface="Arial MT"/>
              </a:rPr>
              <a:t>find</a:t>
            </a:r>
            <a:r>
              <a:rPr sz="2800" spc="409" dirty="0">
                <a:latin typeface="Arial MT"/>
                <a:cs typeface="Arial MT"/>
              </a:rPr>
              <a:t> </a:t>
            </a:r>
            <a:r>
              <a:rPr sz="2800" spc="150" dirty="0">
                <a:latin typeface="Arial MT"/>
                <a:cs typeface="Arial MT"/>
              </a:rPr>
              <a:t>yourself</a:t>
            </a:r>
            <a:endParaRPr sz="2800">
              <a:latin typeface="Arial MT"/>
              <a:cs typeface="Arial MT"/>
            </a:endParaRPr>
          </a:p>
          <a:p>
            <a:pPr marL="12700" marR="718185" algn="just">
              <a:lnSpc>
                <a:spcPct val="140600"/>
              </a:lnSpc>
            </a:pPr>
            <a:r>
              <a:rPr sz="2800" spc="165" dirty="0">
                <a:latin typeface="Arial MT"/>
                <a:cs typeface="Arial MT"/>
              </a:rPr>
              <a:t>interacting</a:t>
            </a:r>
            <a:r>
              <a:rPr sz="2800" spc="395" dirty="0">
                <a:latin typeface="Arial MT"/>
                <a:cs typeface="Arial MT"/>
              </a:rPr>
              <a:t> </a:t>
            </a:r>
            <a:r>
              <a:rPr sz="2800" spc="135" dirty="0">
                <a:latin typeface="Arial MT"/>
                <a:cs typeface="Arial MT"/>
              </a:rPr>
              <a:t>with</a:t>
            </a:r>
            <a:r>
              <a:rPr sz="2800" spc="400" dirty="0">
                <a:latin typeface="Arial MT"/>
                <a:cs typeface="Arial MT"/>
              </a:rPr>
              <a:t> </a:t>
            </a:r>
            <a:r>
              <a:rPr sz="2800" spc="155" dirty="0">
                <a:latin typeface="Arial MT"/>
                <a:cs typeface="Arial MT"/>
              </a:rPr>
              <a:t>diverse</a:t>
            </a:r>
            <a:r>
              <a:rPr sz="2800" spc="400" dirty="0">
                <a:latin typeface="Arial MT"/>
                <a:cs typeface="Arial MT"/>
              </a:rPr>
              <a:t> </a:t>
            </a:r>
            <a:r>
              <a:rPr sz="2800" spc="155" dirty="0">
                <a:latin typeface="Arial MT"/>
                <a:cs typeface="Arial MT"/>
              </a:rPr>
              <a:t>people.</a:t>
            </a:r>
            <a:r>
              <a:rPr sz="2800" spc="400" dirty="0">
                <a:latin typeface="Arial MT"/>
                <a:cs typeface="Arial MT"/>
              </a:rPr>
              <a:t> </a:t>
            </a:r>
            <a:r>
              <a:rPr sz="2800" spc="130" dirty="0">
                <a:latin typeface="Arial MT"/>
                <a:cs typeface="Arial MT"/>
              </a:rPr>
              <a:t>They</a:t>
            </a:r>
            <a:r>
              <a:rPr sz="2800" spc="395" dirty="0">
                <a:latin typeface="Arial MT"/>
                <a:cs typeface="Arial MT"/>
              </a:rPr>
              <a:t> </a:t>
            </a:r>
            <a:r>
              <a:rPr sz="2800" spc="114" dirty="0">
                <a:latin typeface="Arial MT"/>
                <a:cs typeface="Arial MT"/>
              </a:rPr>
              <a:t>may</a:t>
            </a:r>
            <a:r>
              <a:rPr sz="2800" spc="400" dirty="0">
                <a:latin typeface="Arial MT"/>
                <a:cs typeface="Arial MT"/>
              </a:rPr>
              <a:t> </a:t>
            </a:r>
            <a:r>
              <a:rPr sz="2800" spc="55" dirty="0">
                <a:latin typeface="Arial MT"/>
                <a:cs typeface="Arial MT"/>
              </a:rPr>
              <a:t>be </a:t>
            </a:r>
            <a:r>
              <a:rPr sz="2800" spc="150" dirty="0">
                <a:latin typeface="Arial MT"/>
                <a:cs typeface="Arial MT"/>
              </a:rPr>
              <a:t>peers,</a:t>
            </a:r>
            <a:r>
              <a:rPr sz="2800" spc="390" dirty="0">
                <a:latin typeface="Arial MT"/>
                <a:cs typeface="Arial MT"/>
              </a:rPr>
              <a:t> </a:t>
            </a:r>
            <a:r>
              <a:rPr sz="2800" spc="165" dirty="0">
                <a:latin typeface="Arial MT"/>
                <a:cs typeface="Arial MT"/>
              </a:rPr>
              <a:t>clients,</a:t>
            </a:r>
            <a:r>
              <a:rPr sz="2800" spc="390" dirty="0">
                <a:latin typeface="Arial MT"/>
                <a:cs typeface="Arial MT"/>
              </a:rPr>
              <a:t> </a:t>
            </a:r>
            <a:r>
              <a:rPr sz="2800" spc="85" dirty="0">
                <a:latin typeface="Arial MT"/>
                <a:cs typeface="Arial MT"/>
              </a:rPr>
              <a:t>or</a:t>
            </a:r>
            <a:r>
              <a:rPr sz="2800" spc="390" dirty="0">
                <a:latin typeface="Arial MT"/>
                <a:cs typeface="Arial MT"/>
              </a:rPr>
              <a:t> </a:t>
            </a:r>
            <a:r>
              <a:rPr sz="2800" dirty="0">
                <a:latin typeface="Arial MT"/>
                <a:cs typeface="Arial MT"/>
              </a:rPr>
              <a:t>a</a:t>
            </a:r>
            <a:r>
              <a:rPr sz="2800" spc="390" dirty="0">
                <a:latin typeface="Arial MT"/>
                <a:cs typeface="Arial MT"/>
              </a:rPr>
              <a:t> </a:t>
            </a:r>
            <a:r>
              <a:rPr sz="2800" spc="140" dirty="0">
                <a:latin typeface="Arial MT"/>
                <a:cs typeface="Arial MT"/>
              </a:rPr>
              <a:t>range</a:t>
            </a:r>
            <a:r>
              <a:rPr sz="2800" spc="390" dirty="0">
                <a:latin typeface="Arial MT"/>
                <a:cs typeface="Arial MT"/>
              </a:rPr>
              <a:t> </a:t>
            </a:r>
            <a:r>
              <a:rPr sz="2800" spc="85" dirty="0">
                <a:latin typeface="Arial MT"/>
                <a:cs typeface="Arial MT"/>
              </a:rPr>
              <a:t>of</a:t>
            </a:r>
            <a:r>
              <a:rPr sz="2800" spc="390" dirty="0">
                <a:latin typeface="Arial MT"/>
                <a:cs typeface="Arial MT"/>
              </a:rPr>
              <a:t> </a:t>
            </a:r>
            <a:r>
              <a:rPr sz="2800" spc="140" dirty="0">
                <a:latin typeface="Arial MT"/>
                <a:cs typeface="Arial MT"/>
              </a:rPr>
              <a:t>other</a:t>
            </a:r>
            <a:r>
              <a:rPr sz="2800" spc="395" dirty="0">
                <a:latin typeface="Arial MT"/>
                <a:cs typeface="Arial MT"/>
              </a:rPr>
              <a:t> </a:t>
            </a:r>
            <a:r>
              <a:rPr sz="2800" spc="155" dirty="0">
                <a:latin typeface="Arial MT"/>
                <a:cs typeface="Arial MT"/>
              </a:rPr>
              <a:t>people,</a:t>
            </a:r>
            <a:r>
              <a:rPr sz="2800" spc="390" dirty="0">
                <a:latin typeface="Arial MT"/>
                <a:cs typeface="Arial MT"/>
              </a:rPr>
              <a:t> </a:t>
            </a:r>
            <a:r>
              <a:rPr sz="2800" spc="60" dirty="0">
                <a:latin typeface="Arial MT"/>
                <a:cs typeface="Arial MT"/>
              </a:rPr>
              <a:t>so </a:t>
            </a:r>
            <a:r>
              <a:rPr sz="2800" spc="114" dirty="0">
                <a:latin typeface="Arial MT"/>
                <a:cs typeface="Arial MT"/>
              </a:rPr>
              <a:t>you</a:t>
            </a:r>
            <a:r>
              <a:rPr sz="2800" spc="390" dirty="0">
                <a:latin typeface="Arial MT"/>
                <a:cs typeface="Arial MT"/>
              </a:rPr>
              <a:t> </a:t>
            </a:r>
            <a:r>
              <a:rPr sz="2800" spc="130" dirty="0">
                <a:latin typeface="Arial MT"/>
                <a:cs typeface="Arial MT"/>
              </a:rPr>
              <a:t>need</a:t>
            </a:r>
            <a:r>
              <a:rPr sz="2800" spc="395" dirty="0">
                <a:latin typeface="Arial MT"/>
                <a:cs typeface="Arial MT"/>
              </a:rPr>
              <a:t> </a:t>
            </a:r>
            <a:r>
              <a:rPr sz="2800" spc="85" dirty="0">
                <a:latin typeface="Arial MT"/>
                <a:cs typeface="Arial MT"/>
              </a:rPr>
              <a:t>to</a:t>
            </a:r>
            <a:r>
              <a:rPr sz="2800" spc="395" dirty="0">
                <a:latin typeface="Arial MT"/>
                <a:cs typeface="Arial MT"/>
              </a:rPr>
              <a:t> </a:t>
            </a:r>
            <a:r>
              <a:rPr sz="2800" spc="150" dirty="0">
                <a:latin typeface="Arial MT"/>
                <a:cs typeface="Arial MT"/>
              </a:rPr>
              <a:t>ensure</a:t>
            </a:r>
            <a:r>
              <a:rPr sz="2800" spc="395" dirty="0">
                <a:latin typeface="Arial MT"/>
                <a:cs typeface="Arial MT"/>
              </a:rPr>
              <a:t> </a:t>
            </a:r>
            <a:r>
              <a:rPr sz="2800" spc="135" dirty="0">
                <a:latin typeface="Arial MT"/>
                <a:cs typeface="Arial MT"/>
              </a:rPr>
              <a:t>that</a:t>
            </a:r>
            <a:r>
              <a:rPr sz="2800" spc="395" dirty="0">
                <a:latin typeface="Arial MT"/>
                <a:cs typeface="Arial MT"/>
              </a:rPr>
              <a:t> </a:t>
            </a:r>
            <a:r>
              <a:rPr sz="2800" spc="114" dirty="0">
                <a:latin typeface="Arial MT"/>
                <a:cs typeface="Arial MT"/>
              </a:rPr>
              <a:t>you</a:t>
            </a:r>
            <a:r>
              <a:rPr sz="2800" spc="390" dirty="0">
                <a:latin typeface="Arial MT"/>
                <a:cs typeface="Arial MT"/>
              </a:rPr>
              <a:t> </a:t>
            </a:r>
            <a:r>
              <a:rPr sz="2800" spc="160" dirty="0">
                <a:latin typeface="Arial MT"/>
                <a:cs typeface="Arial MT"/>
              </a:rPr>
              <a:t>consider</a:t>
            </a:r>
            <a:r>
              <a:rPr sz="2800" spc="395" dirty="0">
                <a:latin typeface="Arial MT"/>
                <a:cs typeface="Arial MT"/>
              </a:rPr>
              <a:t> </a:t>
            </a:r>
            <a:r>
              <a:rPr sz="2800" spc="135" dirty="0">
                <a:latin typeface="Arial MT"/>
                <a:cs typeface="Arial MT"/>
              </a:rPr>
              <a:t>their</a:t>
            </a:r>
            <a:endParaRPr sz="2800">
              <a:latin typeface="Arial MT"/>
              <a:cs typeface="Arial MT"/>
            </a:endParaRPr>
          </a:p>
          <a:p>
            <a:pPr marL="12700" algn="just">
              <a:lnSpc>
                <a:spcPct val="100000"/>
              </a:lnSpc>
              <a:spcBef>
                <a:spcPts val="1365"/>
              </a:spcBef>
            </a:pPr>
            <a:r>
              <a:rPr sz="2800" spc="140" dirty="0">
                <a:latin typeface="Arial MT"/>
                <a:cs typeface="Arial MT"/>
              </a:rPr>
              <a:t>needs</a:t>
            </a:r>
            <a:r>
              <a:rPr sz="2800" spc="400" dirty="0">
                <a:latin typeface="Arial MT"/>
                <a:cs typeface="Arial MT"/>
              </a:rPr>
              <a:t> </a:t>
            </a:r>
            <a:r>
              <a:rPr sz="2800" spc="110" dirty="0">
                <a:latin typeface="Arial MT"/>
                <a:cs typeface="Arial MT"/>
              </a:rPr>
              <a:t>and</a:t>
            </a:r>
            <a:r>
              <a:rPr sz="2800" spc="400" dirty="0">
                <a:latin typeface="Arial MT"/>
                <a:cs typeface="Arial MT"/>
              </a:rPr>
              <a:t> </a:t>
            </a:r>
            <a:r>
              <a:rPr sz="2800" spc="155" dirty="0">
                <a:latin typeface="Arial MT"/>
                <a:cs typeface="Arial MT"/>
              </a:rPr>
              <a:t>respect</a:t>
            </a:r>
            <a:r>
              <a:rPr sz="2800" spc="405" dirty="0">
                <a:latin typeface="Arial MT"/>
                <a:cs typeface="Arial MT"/>
              </a:rPr>
              <a:t> </a:t>
            </a:r>
            <a:r>
              <a:rPr sz="2800" spc="145" dirty="0">
                <a:latin typeface="Arial MT"/>
                <a:cs typeface="Arial MT"/>
              </a:rPr>
              <a:t>their</a:t>
            </a:r>
            <a:r>
              <a:rPr sz="2800" spc="400" dirty="0">
                <a:latin typeface="Arial MT"/>
                <a:cs typeface="Arial MT"/>
              </a:rPr>
              <a:t> </a:t>
            </a:r>
            <a:r>
              <a:rPr sz="2800" spc="150" dirty="0">
                <a:latin typeface="Arial MT"/>
                <a:cs typeface="Arial MT"/>
              </a:rPr>
              <a:t>values</a:t>
            </a:r>
            <a:r>
              <a:rPr sz="2800" spc="405" dirty="0">
                <a:latin typeface="Arial MT"/>
                <a:cs typeface="Arial MT"/>
              </a:rPr>
              <a:t> </a:t>
            </a:r>
            <a:r>
              <a:rPr sz="2800" spc="110" dirty="0">
                <a:latin typeface="Arial MT"/>
                <a:cs typeface="Arial MT"/>
              </a:rPr>
              <a:t>and</a:t>
            </a:r>
            <a:r>
              <a:rPr sz="2800" spc="400" dirty="0">
                <a:latin typeface="Arial MT"/>
                <a:cs typeface="Arial MT"/>
              </a:rPr>
              <a:t> </a:t>
            </a:r>
            <a:r>
              <a:rPr sz="2800" spc="155" dirty="0">
                <a:latin typeface="Arial MT"/>
                <a:cs typeface="Arial MT"/>
              </a:rPr>
              <a:t>interests.</a:t>
            </a:r>
            <a:endParaRPr sz="2800">
              <a:latin typeface="Arial MT"/>
              <a:cs typeface="Arial MT"/>
            </a:endParaRPr>
          </a:p>
          <a:p>
            <a:pPr>
              <a:lnSpc>
                <a:spcPct val="100000"/>
              </a:lnSpc>
              <a:spcBef>
                <a:spcPts val="1505"/>
              </a:spcBef>
            </a:pPr>
            <a:endParaRPr sz="2800">
              <a:latin typeface="Arial MT"/>
              <a:cs typeface="Arial MT"/>
            </a:endParaRPr>
          </a:p>
          <a:p>
            <a:pPr marL="12700" marR="535305">
              <a:lnSpc>
                <a:spcPct val="140600"/>
              </a:lnSpc>
              <a:tabLst>
                <a:tab pos="803910" algn="l"/>
                <a:tab pos="1006475" algn="l"/>
                <a:tab pos="1273810" algn="l"/>
                <a:tab pos="1515745" algn="l"/>
                <a:tab pos="1822450" algn="l"/>
                <a:tab pos="2593975" algn="l"/>
                <a:tab pos="2830830" algn="l"/>
                <a:tab pos="2901315" algn="l"/>
                <a:tab pos="4176395" algn="l"/>
                <a:tab pos="4260850" algn="l"/>
                <a:tab pos="4464685" algn="l"/>
                <a:tab pos="4967605" algn="l"/>
                <a:tab pos="5111750" algn="l"/>
                <a:tab pos="6240145" algn="l"/>
                <a:tab pos="6452870" algn="l"/>
                <a:tab pos="7025640" algn="l"/>
                <a:tab pos="7396480" algn="l"/>
                <a:tab pos="7516495" algn="l"/>
                <a:tab pos="7827009" algn="l"/>
              </a:tabLst>
            </a:pPr>
            <a:r>
              <a:rPr sz="2800" spc="145" dirty="0">
                <a:latin typeface="Arial MT"/>
                <a:cs typeface="Arial MT"/>
              </a:rPr>
              <a:t>Diverse</a:t>
            </a:r>
            <a:r>
              <a:rPr sz="2800" dirty="0">
                <a:latin typeface="Arial MT"/>
                <a:cs typeface="Arial MT"/>
              </a:rPr>
              <a:t>	</a:t>
            </a:r>
            <a:r>
              <a:rPr sz="2800" spc="120" dirty="0">
                <a:latin typeface="Arial MT"/>
                <a:cs typeface="Arial MT"/>
              </a:rPr>
              <a:t>means</a:t>
            </a:r>
            <a:r>
              <a:rPr sz="2800" dirty="0">
                <a:latin typeface="Arial MT"/>
                <a:cs typeface="Arial MT"/>
              </a:rPr>
              <a:t>	</a:t>
            </a:r>
            <a:r>
              <a:rPr sz="2800" spc="150" dirty="0">
                <a:latin typeface="Arial MT"/>
                <a:cs typeface="Arial MT"/>
              </a:rPr>
              <a:t>variety</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difference.</a:t>
            </a:r>
            <a:r>
              <a:rPr sz="2800" dirty="0">
                <a:latin typeface="Arial MT"/>
                <a:cs typeface="Arial MT"/>
              </a:rPr>
              <a:t>	</a:t>
            </a:r>
            <a:r>
              <a:rPr sz="2800" spc="70"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50" dirty="0">
                <a:latin typeface="Arial MT"/>
                <a:cs typeface="Arial MT"/>
              </a:rPr>
              <a:t>a </a:t>
            </a:r>
            <a:r>
              <a:rPr sz="2800" spc="110" dirty="0">
                <a:latin typeface="Arial MT"/>
                <a:cs typeface="Arial MT"/>
              </a:rPr>
              <a:t>word</a:t>
            </a:r>
            <a:r>
              <a:rPr sz="2800" dirty="0">
                <a:latin typeface="Arial MT"/>
                <a:cs typeface="Arial MT"/>
              </a:rPr>
              <a:t>	</a:t>
            </a:r>
            <a:r>
              <a:rPr sz="2800" spc="114" dirty="0">
                <a:latin typeface="Arial MT"/>
                <a:cs typeface="Arial MT"/>
              </a:rPr>
              <a:t>that</a:t>
            </a:r>
            <a:r>
              <a:rPr sz="2800" dirty="0">
                <a:latin typeface="Arial MT"/>
                <a:cs typeface="Arial MT"/>
              </a:rPr>
              <a:t>	</a:t>
            </a:r>
            <a:r>
              <a:rPr sz="2800" spc="90" dirty="0">
                <a:latin typeface="Arial MT"/>
                <a:cs typeface="Arial MT"/>
              </a:rPr>
              <a:t>can</a:t>
            </a:r>
            <a:r>
              <a:rPr sz="2800" dirty="0">
                <a:latin typeface="Arial MT"/>
                <a:cs typeface="Arial MT"/>
              </a:rPr>
              <a:t>	</a:t>
            </a:r>
            <a:r>
              <a:rPr sz="2800" spc="150" dirty="0">
                <a:latin typeface="Arial MT"/>
                <a:cs typeface="Arial MT"/>
              </a:rPr>
              <a:t>describe</a:t>
            </a:r>
            <a:r>
              <a:rPr sz="2800" dirty="0">
                <a:latin typeface="Arial MT"/>
                <a:cs typeface="Arial MT"/>
              </a:rPr>
              <a:t>		</a:t>
            </a:r>
            <a:r>
              <a:rPr sz="2800" spc="85" dirty="0">
                <a:latin typeface="Arial MT"/>
                <a:cs typeface="Arial MT"/>
              </a:rPr>
              <a:t>how</a:t>
            </a:r>
            <a:r>
              <a:rPr sz="2800" dirty="0">
                <a:latin typeface="Arial MT"/>
                <a:cs typeface="Arial MT"/>
              </a:rPr>
              <a:t>		</a:t>
            </a:r>
            <a:r>
              <a:rPr sz="2800" spc="135" dirty="0">
                <a:latin typeface="Arial MT"/>
                <a:cs typeface="Arial MT"/>
              </a:rPr>
              <a:t>people</a:t>
            </a:r>
            <a:r>
              <a:rPr sz="2800" dirty="0">
                <a:latin typeface="Arial MT"/>
                <a:cs typeface="Arial MT"/>
              </a:rPr>
              <a:t>	</a:t>
            </a:r>
            <a:r>
              <a:rPr sz="2800" spc="140" dirty="0">
                <a:latin typeface="Arial MT"/>
                <a:cs typeface="Arial MT"/>
              </a:rPr>
              <a:t>differ</a:t>
            </a:r>
            <a:r>
              <a:rPr sz="2800" dirty="0">
                <a:latin typeface="Arial MT"/>
                <a:cs typeface="Arial MT"/>
              </a:rPr>
              <a:t>		</a:t>
            </a:r>
            <a:r>
              <a:rPr sz="2800" spc="110" dirty="0">
                <a:latin typeface="Arial MT"/>
                <a:cs typeface="Arial MT"/>
              </a:rPr>
              <a:t>from </a:t>
            </a:r>
            <a:r>
              <a:rPr sz="2800" spc="85" dirty="0">
                <a:latin typeface="Arial MT"/>
                <a:cs typeface="Arial MT"/>
              </a:rPr>
              <a:t>one</a:t>
            </a:r>
            <a:r>
              <a:rPr sz="2800" dirty="0">
                <a:latin typeface="Arial MT"/>
                <a:cs typeface="Arial MT"/>
              </a:rPr>
              <a:t>	</a:t>
            </a:r>
            <a:r>
              <a:rPr sz="2800" spc="60" dirty="0">
                <a:latin typeface="Arial MT"/>
                <a:cs typeface="Arial MT"/>
              </a:rPr>
              <a:t>to</a:t>
            </a:r>
            <a:r>
              <a:rPr sz="2800" dirty="0">
                <a:latin typeface="Arial MT"/>
                <a:cs typeface="Arial MT"/>
              </a:rPr>
              <a:t>	</a:t>
            </a:r>
            <a:r>
              <a:rPr sz="2800" spc="145" dirty="0">
                <a:latin typeface="Arial MT"/>
                <a:cs typeface="Arial MT"/>
              </a:rPr>
              <a:t>another,</a:t>
            </a:r>
            <a:r>
              <a:rPr sz="2800" dirty="0">
                <a:latin typeface="Arial MT"/>
                <a:cs typeface="Arial MT"/>
              </a:rPr>
              <a:t>		</a:t>
            </a:r>
            <a:r>
              <a:rPr sz="2800" spc="140" dirty="0">
                <a:latin typeface="Arial MT"/>
                <a:cs typeface="Arial MT"/>
              </a:rPr>
              <a:t>whether</a:t>
            </a:r>
            <a:r>
              <a:rPr sz="2800" dirty="0">
                <a:latin typeface="Arial MT"/>
                <a:cs typeface="Arial MT"/>
              </a:rPr>
              <a:t>	</a:t>
            </a:r>
            <a:r>
              <a:rPr sz="2800" spc="155" dirty="0">
                <a:latin typeface="Arial MT"/>
                <a:cs typeface="Arial MT"/>
              </a:rPr>
              <a:t>culturally</a:t>
            </a:r>
            <a:r>
              <a:rPr sz="2800" dirty="0">
                <a:latin typeface="Arial MT"/>
                <a:cs typeface="Arial MT"/>
              </a:rPr>
              <a:t>	</a:t>
            </a:r>
            <a:r>
              <a:rPr sz="2800" spc="60" dirty="0">
                <a:latin typeface="Arial MT"/>
                <a:cs typeface="Arial MT"/>
              </a:rPr>
              <a:t>or</a:t>
            </a:r>
            <a:endParaRPr sz="2800">
              <a:latin typeface="Arial MT"/>
              <a:cs typeface="Arial MT"/>
            </a:endParaRPr>
          </a:p>
          <a:p>
            <a:pPr marL="12700">
              <a:lnSpc>
                <a:spcPct val="100000"/>
              </a:lnSpc>
              <a:spcBef>
                <a:spcPts val="1365"/>
              </a:spcBef>
              <a:tabLst>
                <a:tab pos="2505710" algn="l"/>
                <a:tab pos="2995295" algn="l"/>
                <a:tab pos="4498975" algn="l"/>
                <a:tab pos="5438775" algn="l"/>
                <a:tab pos="6739890" algn="l"/>
                <a:tab pos="7531734" algn="l"/>
              </a:tabLst>
            </a:pPr>
            <a:r>
              <a:rPr sz="2800" spc="165" dirty="0">
                <a:latin typeface="Arial MT"/>
                <a:cs typeface="Arial MT"/>
              </a:rPr>
              <a:t>linguistically,</a:t>
            </a:r>
            <a:r>
              <a:rPr sz="2800" dirty="0">
                <a:latin typeface="Arial MT"/>
                <a:cs typeface="Arial MT"/>
              </a:rPr>
              <a:t>	</a:t>
            </a:r>
            <a:r>
              <a:rPr sz="2800" spc="60" dirty="0">
                <a:latin typeface="Arial MT"/>
                <a:cs typeface="Arial MT"/>
              </a:rPr>
              <a:t>or</a:t>
            </a:r>
            <a:r>
              <a:rPr sz="2800" dirty="0">
                <a:latin typeface="Arial MT"/>
                <a:cs typeface="Arial MT"/>
              </a:rPr>
              <a:t>	</a:t>
            </a:r>
            <a:r>
              <a:rPr sz="2800" spc="140" dirty="0">
                <a:latin typeface="Arial MT"/>
                <a:cs typeface="Arial MT"/>
              </a:rPr>
              <a:t>through</a:t>
            </a:r>
            <a:r>
              <a:rPr sz="2800" dirty="0">
                <a:latin typeface="Arial MT"/>
                <a:cs typeface="Arial MT"/>
              </a:rPr>
              <a:t>	</a:t>
            </a:r>
            <a:r>
              <a:rPr sz="2800" spc="125" dirty="0">
                <a:latin typeface="Arial MT"/>
                <a:cs typeface="Arial MT"/>
              </a:rPr>
              <a:t>their</a:t>
            </a:r>
            <a:r>
              <a:rPr sz="2800" dirty="0">
                <a:latin typeface="Arial MT"/>
                <a:cs typeface="Arial MT"/>
              </a:rPr>
              <a:t>	</a:t>
            </a:r>
            <a:r>
              <a:rPr sz="2800" spc="140" dirty="0">
                <a:latin typeface="Arial MT"/>
                <a:cs typeface="Arial MT"/>
              </a:rPr>
              <a:t>values</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beliefs.</a:t>
            </a:r>
            <a:endParaRPr sz="2800">
              <a:latin typeface="Arial MT"/>
              <a:cs typeface="Arial MT"/>
            </a:endParaRPr>
          </a:p>
        </p:txBody>
      </p:sp>
      <p:sp>
        <p:nvSpPr>
          <p:cNvPr id="9" name="Action Button: Return 8">
            <a:hlinkClick r:id="" action="ppaction://hlinkshowjump?jump=firstslide" highlightClick="1"/>
            <a:extLst>
              <a:ext uri="{FF2B5EF4-FFF2-40B4-BE49-F238E27FC236}">
                <a16:creationId xmlns:a16="http://schemas.microsoft.com/office/drawing/2014/main" id="{C789888D-C7B7-0DB2-BDFC-AA322A783F14}"/>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6957087" y="9258312"/>
            <a:ext cx="914399" cy="876299"/>
          </a:xfrm>
          <a:prstGeom prst="rect">
            <a:avLst/>
          </a:prstGeom>
        </p:spPr>
      </p:pic>
      <p:sp>
        <p:nvSpPr>
          <p:cNvPr id="5" name="object 5"/>
          <p:cNvSpPr/>
          <p:nvPr/>
        </p:nvSpPr>
        <p:spPr>
          <a:xfrm>
            <a:off x="10011582" y="197671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6" name="object 6"/>
          <p:cNvSpPr txBox="1"/>
          <p:nvPr/>
        </p:nvSpPr>
        <p:spPr>
          <a:xfrm>
            <a:off x="9998882" y="2305991"/>
            <a:ext cx="8241030" cy="4368800"/>
          </a:xfrm>
          <a:prstGeom prst="rect">
            <a:avLst/>
          </a:prstGeom>
        </p:spPr>
        <p:txBody>
          <a:bodyPr vert="horz" wrap="square" lIns="0" tIns="128905" rIns="0" bIns="0" rtlCol="0">
            <a:spAutoFit/>
          </a:bodyPr>
          <a:lstStyle/>
          <a:p>
            <a:pPr marL="12700" algn="just">
              <a:lnSpc>
                <a:spcPct val="100000"/>
              </a:lnSpc>
              <a:spcBef>
                <a:spcPts val="1015"/>
              </a:spcBef>
            </a:pPr>
            <a:r>
              <a:rPr sz="2800" spc="165" dirty="0">
                <a:latin typeface="Arial MT"/>
                <a:cs typeface="Arial MT"/>
              </a:rPr>
              <a:t>Inclusive</a:t>
            </a:r>
            <a:r>
              <a:rPr sz="2800" spc="390" dirty="0">
                <a:latin typeface="Arial MT"/>
                <a:cs typeface="Arial MT"/>
              </a:rPr>
              <a:t> </a:t>
            </a:r>
            <a:r>
              <a:rPr sz="2800" spc="160" dirty="0">
                <a:latin typeface="Arial MT"/>
                <a:cs typeface="Arial MT"/>
              </a:rPr>
              <a:t>practice</a:t>
            </a:r>
            <a:r>
              <a:rPr sz="2800" spc="395" dirty="0">
                <a:latin typeface="Arial MT"/>
                <a:cs typeface="Arial MT"/>
              </a:rPr>
              <a:t> </a:t>
            </a:r>
            <a:r>
              <a:rPr sz="2800" spc="90" dirty="0">
                <a:latin typeface="Arial MT"/>
                <a:cs typeface="Arial MT"/>
              </a:rPr>
              <a:t>is</a:t>
            </a:r>
            <a:r>
              <a:rPr sz="2800" spc="390" dirty="0">
                <a:latin typeface="Arial MT"/>
                <a:cs typeface="Arial MT"/>
              </a:rPr>
              <a:t> </a:t>
            </a:r>
            <a:r>
              <a:rPr sz="2800" dirty="0">
                <a:latin typeface="Arial MT"/>
                <a:cs typeface="Arial MT"/>
              </a:rPr>
              <a:t>a</a:t>
            </a:r>
            <a:r>
              <a:rPr sz="2800" spc="395" dirty="0">
                <a:latin typeface="Arial MT"/>
                <a:cs typeface="Arial MT"/>
              </a:rPr>
              <a:t> </a:t>
            </a:r>
            <a:r>
              <a:rPr sz="2800" spc="155" dirty="0">
                <a:latin typeface="Arial MT"/>
                <a:cs typeface="Arial MT"/>
              </a:rPr>
              <a:t>dynamic</a:t>
            </a:r>
            <a:r>
              <a:rPr sz="2800" spc="390" dirty="0">
                <a:latin typeface="Arial MT"/>
                <a:cs typeface="Arial MT"/>
              </a:rPr>
              <a:t> </a:t>
            </a:r>
            <a:r>
              <a:rPr sz="2800" spc="150" dirty="0">
                <a:latin typeface="Arial MT"/>
                <a:cs typeface="Arial MT"/>
              </a:rPr>
              <a:t>process.</a:t>
            </a:r>
            <a:endParaRPr sz="2800">
              <a:latin typeface="Arial MT"/>
              <a:cs typeface="Arial MT"/>
            </a:endParaRPr>
          </a:p>
          <a:p>
            <a:pPr marL="12700" algn="just">
              <a:lnSpc>
                <a:spcPct val="100000"/>
              </a:lnSpc>
              <a:spcBef>
                <a:spcPts val="915"/>
              </a:spcBef>
            </a:pPr>
            <a:r>
              <a:rPr sz="2800" spc="155" dirty="0">
                <a:latin typeface="Arial MT"/>
                <a:cs typeface="Arial MT"/>
              </a:rPr>
              <a:t>Cultural</a:t>
            </a:r>
            <a:r>
              <a:rPr sz="2800" spc="415" dirty="0">
                <a:latin typeface="Arial MT"/>
                <a:cs typeface="Arial MT"/>
              </a:rPr>
              <a:t> </a:t>
            </a:r>
            <a:r>
              <a:rPr sz="2800" spc="170" dirty="0">
                <a:latin typeface="Arial MT"/>
                <a:cs typeface="Arial MT"/>
              </a:rPr>
              <a:t>inclusiveness</a:t>
            </a:r>
            <a:r>
              <a:rPr sz="2800" spc="420" dirty="0">
                <a:latin typeface="Arial MT"/>
                <a:cs typeface="Arial MT"/>
              </a:rPr>
              <a:t> </a:t>
            </a:r>
            <a:r>
              <a:rPr sz="2800" spc="160" dirty="0">
                <a:latin typeface="Arial MT"/>
                <a:cs typeface="Arial MT"/>
              </a:rPr>
              <a:t>addresses</a:t>
            </a:r>
            <a:r>
              <a:rPr sz="2800" spc="420" dirty="0">
                <a:latin typeface="Arial MT"/>
                <a:cs typeface="Arial MT"/>
              </a:rPr>
              <a:t> </a:t>
            </a:r>
            <a:r>
              <a:rPr sz="2800" spc="90" dirty="0">
                <a:latin typeface="Arial MT"/>
                <a:cs typeface="Arial MT"/>
              </a:rPr>
              <a:t>the</a:t>
            </a:r>
            <a:endParaRPr sz="2800">
              <a:latin typeface="Arial MT"/>
              <a:cs typeface="Arial MT"/>
            </a:endParaRPr>
          </a:p>
          <a:p>
            <a:pPr marL="12700" marR="5080" algn="just">
              <a:lnSpc>
                <a:spcPct val="127200"/>
              </a:lnSpc>
            </a:pPr>
            <a:r>
              <a:rPr sz="2800" spc="165" dirty="0">
                <a:latin typeface="Arial MT"/>
                <a:cs typeface="Arial MT"/>
              </a:rPr>
              <a:t>requirements</a:t>
            </a:r>
            <a:r>
              <a:rPr sz="2800" spc="400" dirty="0">
                <a:latin typeface="Arial MT"/>
                <a:cs typeface="Arial MT"/>
              </a:rPr>
              <a:t> </a:t>
            </a:r>
            <a:r>
              <a:rPr sz="2800" spc="85" dirty="0">
                <a:latin typeface="Arial MT"/>
                <a:cs typeface="Arial MT"/>
              </a:rPr>
              <a:t>of</a:t>
            </a:r>
            <a:r>
              <a:rPr sz="2800" spc="405" dirty="0">
                <a:latin typeface="Arial MT"/>
                <a:cs typeface="Arial MT"/>
              </a:rPr>
              <a:t> </a:t>
            </a:r>
            <a:r>
              <a:rPr sz="2800" spc="145" dirty="0">
                <a:latin typeface="Arial MT"/>
                <a:cs typeface="Arial MT"/>
              </a:rPr>
              <a:t>people</a:t>
            </a:r>
            <a:r>
              <a:rPr sz="2800" spc="405" dirty="0">
                <a:latin typeface="Arial MT"/>
                <a:cs typeface="Arial MT"/>
              </a:rPr>
              <a:t> </a:t>
            </a:r>
            <a:r>
              <a:rPr sz="2800" spc="130" dirty="0">
                <a:latin typeface="Arial MT"/>
                <a:cs typeface="Arial MT"/>
              </a:rPr>
              <a:t>from</a:t>
            </a:r>
            <a:r>
              <a:rPr sz="2800" spc="400" dirty="0">
                <a:latin typeface="Arial MT"/>
                <a:cs typeface="Arial MT"/>
              </a:rPr>
              <a:t> </a:t>
            </a:r>
            <a:r>
              <a:rPr sz="2800" spc="155" dirty="0">
                <a:latin typeface="Arial MT"/>
                <a:cs typeface="Arial MT"/>
              </a:rPr>
              <a:t>diverse</a:t>
            </a:r>
            <a:r>
              <a:rPr sz="2800" spc="405" dirty="0">
                <a:latin typeface="Arial MT"/>
                <a:cs typeface="Arial MT"/>
              </a:rPr>
              <a:t> </a:t>
            </a:r>
            <a:r>
              <a:rPr sz="2800" spc="150" dirty="0">
                <a:latin typeface="Arial MT"/>
                <a:cs typeface="Arial MT"/>
              </a:rPr>
              <a:t>cultures </a:t>
            </a:r>
            <a:r>
              <a:rPr sz="2800" spc="155" dirty="0">
                <a:latin typeface="Arial MT"/>
                <a:cs typeface="Arial MT"/>
              </a:rPr>
              <a:t>valuing</a:t>
            </a:r>
            <a:r>
              <a:rPr sz="2800" spc="400" dirty="0">
                <a:latin typeface="Arial MT"/>
                <a:cs typeface="Arial MT"/>
              </a:rPr>
              <a:t> </a:t>
            </a:r>
            <a:r>
              <a:rPr sz="2800" spc="145" dirty="0">
                <a:latin typeface="Arial MT"/>
                <a:cs typeface="Arial MT"/>
              </a:rPr>
              <a:t>their</a:t>
            </a:r>
            <a:r>
              <a:rPr sz="2800" spc="405" dirty="0">
                <a:latin typeface="Arial MT"/>
                <a:cs typeface="Arial MT"/>
              </a:rPr>
              <a:t> </a:t>
            </a:r>
            <a:r>
              <a:rPr sz="2800" spc="170" dirty="0">
                <a:latin typeface="Arial MT"/>
                <a:cs typeface="Arial MT"/>
              </a:rPr>
              <a:t>contributions.</a:t>
            </a:r>
            <a:r>
              <a:rPr sz="2800" spc="400" dirty="0">
                <a:latin typeface="Arial MT"/>
                <a:cs typeface="Arial MT"/>
              </a:rPr>
              <a:t> </a:t>
            </a:r>
            <a:r>
              <a:rPr sz="2800" spc="95" dirty="0">
                <a:latin typeface="Arial MT"/>
                <a:cs typeface="Arial MT"/>
              </a:rPr>
              <a:t>It</a:t>
            </a:r>
            <a:r>
              <a:rPr sz="2800" spc="405" dirty="0">
                <a:latin typeface="Arial MT"/>
                <a:cs typeface="Arial MT"/>
              </a:rPr>
              <a:t> </a:t>
            </a:r>
            <a:r>
              <a:rPr sz="2800" spc="160" dirty="0">
                <a:latin typeface="Arial MT"/>
                <a:cs typeface="Arial MT"/>
              </a:rPr>
              <a:t>involves</a:t>
            </a:r>
            <a:r>
              <a:rPr sz="2800" spc="400" dirty="0">
                <a:latin typeface="Arial MT"/>
                <a:cs typeface="Arial MT"/>
              </a:rPr>
              <a:t> </a:t>
            </a:r>
            <a:r>
              <a:rPr sz="2800" spc="145" dirty="0">
                <a:latin typeface="Arial MT"/>
                <a:cs typeface="Arial MT"/>
              </a:rPr>
              <a:t>raising </a:t>
            </a:r>
            <a:r>
              <a:rPr sz="2800" spc="160" dirty="0">
                <a:latin typeface="Arial MT"/>
                <a:cs typeface="Arial MT"/>
              </a:rPr>
              <a:t>awareness</a:t>
            </a:r>
            <a:r>
              <a:rPr sz="2800" spc="400" dirty="0">
                <a:latin typeface="Arial MT"/>
                <a:cs typeface="Arial MT"/>
              </a:rPr>
              <a:t> </a:t>
            </a:r>
            <a:r>
              <a:rPr sz="2800" spc="135" dirty="0">
                <a:latin typeface="Arial MT"/>
                <a:cs typeface="Arial MT"/>
              </a:rPr>
              <a:t>with</a:t>
            </a:r>
            <a:r>
              <a:rPr sz="2800" spc="405" dirty="0">
                <a:latin typeface="Arial MT"/>
                <a:cs typeface="Arial MT"/>
              </a:rPr>
              <a:t> </a:t>
            </a:r>
            <a:r>
              <a:rPr sz="2800" spc="165" dirty="0">
                <a:latin typeface="Arial MT"/>
                <a:cs typeface="Arial MT"/>
              </a:rPr>
              <a:t>negotiations</a:t>
            </a:r>
            <a:r>
              <a:rPr sz="2800" spc="400" dirty="0">
                <a:latin typeface="Arial MT"/>
                <a:cs typeface="Arial MT"/>
              </a:rPr>
              <a:t> </a:t>
            </a:r>
            <a:r>
              <a:rPr sz="2800" spc="110" dirty="0">
                <a:latin typeface="Arial MT"/>
                <a:cs typeface="Arial MT"/>
              </a:rPr>
              <a:t>and</a:t>
            </a:r>
            <a:r>
              <a:rPr sz="2800" spc="405" dirty="0">
                <a:latin typeface="Arial MT"/>
                <a:cs typeface="Arial MT"/>
              </a:rPr>
              <a:t> </a:t>
            </a:r>
            <a:r>
              <a:rPr sz="2800" spc="150" dirty="0">
                <a:latin typeface="Arial MT"/>
                <a:cs typeface="Arial MT"/>
              </a:rPr>
              <a:t>compromise </a:t>
            </a:r>
            <a:r>
              <a:rPr sz="2800" spc="85" dirty="0">
                <a:latin typeface="Arial MT"/>
                <a:cs typeface="Arial MT"/>
              </a:rPr>
              <a:t>as</a:t>
            </a:r>
            <a:r>
              <a:rPr sz="2800" spc="400" dirty="0">
                <a:latin typeface="Arial MT"/>
                <a:cs typeface="Arial MT"/>
              </a:rPr>
              <a:t> </a:t>
            </a:r>
            <a:r>
              <a:rPr sz="2800" spc="165" dirty="0">
                <a:latin typeface="Arial MT"/>
                <a:cs typeface="Arial MT"/>
              </a:rPr>
              <a:t>necessary.</a:t>
            </a:r>
            <a:r>
              <a:rPr sz="2800" spc="400" dirty="0">
                <a:latin typeface="Arial MT"/>
                <a:cs typeface="Arial MT"/>
              </a:rPr>
              <a:t> </a:t>
            </a:r>
            <a:r>
              <a:rPr sz="2800" spc="135" dirty="0">
                <a:latin typeface="Arial MT"/>
                <a:cs typeface="Arial MT"/>
              </a:rPr>
              <a:t>Most</a:t>
            </a:r>
            <a:r>
              <a:rPr sz="2800" spc="400" dirty="0">
                <a:latin typeface="Arial MT"/>
                <a:cs typeface="Arial MT"/>
              </a:rPr>
              <a:t> </a:t>
            </a:r>
            <a:r>
              <a:rPr sz="2800" spc="85" dirty="0">
                <a:latin typeface="Arial MT"/>
                <a:cs typeface="Arial MT"/>
              </a:rPr>
              <a:t>of</a:t>
            </a:r>
            <a:r>
              <a:rPr sz="2800" spc="400" dirty="0">
                <a:latin typeface="Arial MT"/>
                <a:cs typeface="Arial MT"/>
              </a:rPr>
              <a:t> </a:t>
            </a:r>
            <a:r>
              <a:rPr sz="2800" spc="135" dirty="0">
                <a:latin typeface="Arial MT"/>
                <a:cs typeface="Arial MT"/>
              </a:rPr>
              <a:t>all,</a:t>
            </a:r>
            <a:r>
              <a:rPr sz="2800" spc="400" dirty="0">
                <a:latin typeface="Arial MT"/>
                <a:cs typeface="Arial MT"/>
              </a:rPr>
              <a:t> </a:t>
            </a:r>
            <a:r>
              <a:rPr sz="2800" spc="90" dirty="0">
                <a:latin typeface="Arial MT"/>
                <a:cs typeface="Arial MT"/>
              </a:rPr>
              <a:t>it</a:t>
            </a:r>
            <a:r>
              <a:rPr sz="2800" spc="400" dirty="0">
                <a:latin typeface="Arial MT"/>
                <a:cs typeface="Arial MT"/>
              </a:rPr>
              <a:t> </a:t>
            </a:r>
            <a:r>
              <a:rPr sz="2800" spc="90" dirty="0">
                <a:latin typeface="Arial MT"/>
                <a:cs typeface="Arial MT"/>
              </a:rPr>
              <a:t>is</a:t>
            </a:r>
            <a:r>
              <a:rPr sz="2800" spc="400" dirty="0">
                <a:latin typeface="Arial MT"/>
                <a:cs typeface="Arial MT"/>
              </a:rPr>
              <a:t> </a:t>
            </a:r>
            <a:r>
              <a:rPr sz="2800" spc="155" dirty="0">
                <a:latin typeface="Arial MT"/>
                <a:cs typeface="Arial MT"/>
              </a:rPr>
              <a:t>crucial</a:t>
            </a:r>
            <a:r>
              <a:rPr sz="2800" spc="400" dirty="0">
                <a:latin typeface="Arial MT"/>
                <a:cs typeface="Arial MT"/>
              </a:rPr>
              <a:t> </a:t>
            </a:r>
            <a:r>
              <a:rPr sz="2800" spc="60" dirty="0">
                <a:latin typeface="Arial MT"/>
                <a:cs typeface="Arial MT"/>
              </a:rPr>
              <a:t>to</a:t>
            </a:r>
            <a:endParaRPr sz="2800">
              <a:latin typeface="Arial MT"/>
              <a:cs typeface="Arial MT"/>
            </a:endParaRPr>
          </a:p>
          <a:p>
            <a:pPr marL="12700" marR="1122680" algn="just">
              <a:lnSpc>
                <a:spcPct val="127200"/>
              </a:lnSpc>
            </a:pPr>
            <a:r>
              <a:rPr sz="2800" spc="145" dirty="0">
                <a:latin typeface="Arial MT"/>
                <a:cs typeface="Arial MT"/>
              </a:rPr>
              <a:t>regard</a:t>
            </a:r>
            <a:r>
              <a:rPr sz="2800" spc="395" dirty="0">
                <a:latin typeface="Arial MT"/>
                <a:cs typeface="Arial MT"/>
              </a:rPr>
              <a:t> </a:t>
            </a:r>
            <a:r>
              <a:rPr sz="2800" spc="185" dirty="0">
                <a:latin typeface="Arial MT"/>
                <a:cs typeface="Arial MT"/>
              </a:rPr>
              <a:t>cross-</a:t>
            </a:r>
            <a:r>
              <a:rPr sz="2800" spc="160" dirty="0">
                <a:latin typeface="Arial MT"/>
                <a:cs typeface="Arial MT"/>
              </a:rPr>
              <a:t>cultural</a:t>
            </a:r>
            <a:r>
              <a:rPr sz="2800" spc="405" dirty="0">
                <a:latin typeface="Arial MT"/>
                <a:cs typeface="Arial MT"/>
              </a:rPr>
              <a:t> </a:t>
            </a:r>
            <a:r>
              <a:rPr sz="2800" spc="170" dirty="0">
                <a:latin typeface="Arial MT"/>
                <a:cs typeface="Arial MT"/>
              </a:rPr>
              <a:t>interactions</a:t>
            </a:r>
            <a:r>
              <a:rPr sz="2800" spc="405" dirty="0">
                <a:latin typeface="Arial MT"/>
                <a:cs typeface="Arial MT"/>
              </a:rPr>
              <a:t> </a:t>
            </a:r>
            <a:r>
              <a:rPr sz="2800" spc="85" dirty="0">
                <a:latin typeface="Arial MT"/>
                <a:cs typeface="Arial MT"/>
              </a:rPr>
              <a:t>as</a:t>
            </a:r>
            <a:r>
              <a:rPr sz="2800" spc="405" dirty="0">
                <a:latin typeface="Arial MT"/>
                <a:cs typeface="Arial MT"/>
              </a:rPr>
              <a:t> </a:t>
            </a:r>
            <a:r>
              <a:rPr sz="2800" spc="55" dirty="0">
                <a:latin typeface="Arial MT"/>
                <a:cs typeface="Arial MT"/>
              </a:rPr>
              <a:t>an </a:t>
            </a:r>
            <a:r>
              <a:rPr sz="2800" spc="165" dirty="0">
                <a:latin typeface="Arial MT"/>
                <a:cs typeface="Arial MT"/>
              </a:rPr>
              <a:t>opportunity</a:t>
            </a:r>
            <a:r>
              <a:rPr sz="2800" spc="395" dirty="0">
                <a:latin typeface="Arial MT"/>
                <a:cs typeface="Arial MT"/>
              </a:rPr>
              <a:t> </a:t>
            </a:r>
            <a:r>
              <a:rPr sz="2800" spc="120" dirty="0">
                <a:latin typeface="Arial MT"/>
                <a:cs typeface="Arial MT"/>
              </a:rPr>
              <a:t>for</a:t>
            </a:r>
            <a:r>
              <a:rPr sz="2800" spc="395" dirty="0">
                <a:latin typeface="Arial MT"/>
                <a:cs typeface="Arial MT"/>
              </a:rPr>
              <a:t> </a:t>
            </a:r>
            <a:r>
              <a:rPr sz="2800" spc="120" dirty="0">
                <a:latin typeface="Arial MT"/>
                <a:cs typeface="Arial MT"/>
              </a:rPr>
              <a:t>all</a:t>
            </a:r>
            <a:r>
              <a:rPr sz="2800" spc="395" dirty="0">
                <a:latin typeface="Arial MT"/>
                <a:cs typeface="Arial MT"/>
              </a:rPr>
              <a:t> </a:t>
            </a:r>
            <a:r>
              <a:rPr sz="2800" spc="85" dirty="0">
                <a:latin typeface="Arial MT"/>
                <a:cs typeface="Arial MT"/>
              </a:rPr>
              <a:t>of</a:t>
            </a:r>
            <a:r>
              <a:rPr sz="2800" spc="395" dirty="0">
                <a:latin typeface="Arial MT"/>
                <a:cs typeface="Arial MT"/>
              </a:rPr>
              <a:t> </a:t>
            </a:r>
            <a:r>
              <a:rPr sz="2800" spc="85" dirty="0">
                <a:latin typeface="Arial MT"/>
                <a:cs typeface="Arial MT"/>
              </a:rPr>
              <a:t>us</a:t>
            </a:r>
            <a:r>
              <a:rPr sz="2800" spc="395" dirty="0">
                <a:latin typeface="Arial MT"/>
                <a:cs typeface="Arial MT"/>
              </a:rPr>
              <a:t> </a:t>
            </a:r>
            <a:r>
              <a:rPr sz="2800" spc="85" dirty="0">
                <a:latin typeface="Arial MT"/>
                <a:cs typeface="Arial MT"/>
              </a:rPr>
              <a:t>to</a:t>
            </a:r>
            <a:r>
              <a:rPr sz="2800" spc="395" dirty="0">
                <a:latin typeface="Arial MT"/>
                <a:cs typeface="Arial MT"/>
              </a:rPr>
              <a:t> </a:t>
            </a:r>
            <a:r>
              <a:rPr sz="2800" spc="140" dirty="0">
                <a:latin typeface="Arial MT"/>
                <a:cs typeface="Arial MT"/>
              </a:rPr>
              <a:t>learn.</a:t>
            </a:r>
            <a:endParaRPr sz="2800">
              <a:latin typeface="Arial MT"/>
              <a:cs typeface="Arial MT"/>
            </a:endParaRPr>
          </a:p>
        </p:txBody>
      </p:sp>
      <p:sp>
        <p:nvSpPr>
          <p:cNvPr id="7" name="object 7"/>
          <p:cNvSpPr txBox="1">
            <a:spLocks noGrp="1"/>
          </p:cNvSpPr>
          <p:nvPr>
            <p:ph type="title"/>
          </p:nvPr>
        </p:nvSpPr>
        <p:spPr>
          <a:xfrm>
            <a:off x="9942676" y="-89612"/>
            <a:ext cx="7694295" cy="1829435"/>
          </a:xfrm>
          <a:prstGeom prst="rect">
            <a:avLst/>
          </a:prstGeom>
        </p:spPr>
        <p:txBody>
          <a:bodyPr vert="horz" wrap="square" lIns="0" tIns="161925" rIns="0" bIns="0" rtlCol="0">
            <a:spAutoFit/>
          </a:bodyPr>
          <a:lstStyle/>
          <a:p>
            <a:pPr marL="12700" marR="5080">
              <a:lnSpc>
                <a:spcPts val="6530"/>
              </a:lnSpc>
              <a:spcBef>
                <a:spcPts val="1275"/>
              </a:spcBef>
            </a:pPr>
            <a:r>
              <a:rPr spc="-10" dirty="0"/>
              <a:t>Enhancing</a:t>
            </a:r>
            <a:r>
              <a:rPr spc="-425" dirty="0"/>
              <a:t> </a:t>
            </a:r>
            <a:r>
              <a:rPr spc="-25" dirty="0"/>
              <a:t>Cultural </a:t>
            </a:r>
            <a:r>
              <a:rPr spc="-10" dirty="0"/>
              <a:t>Inclusiveness</a:t>
            </a:r>
          </a:p>
        </p:txBody>
      </p:sp>
      <p:sp>
        <p:nvSpPr>
          <p:cNvPr id="8" name="Action Button: Return 7">
            <a:hlinkClick r:id="" action="ppaction://hlinkshowjump?jump=firstslide" highlightClick="1"/>
            <a:extLst>
              <a:ext uri="{FF2B5EF4-FFF2-40B4-BE49-F238E27FC236}">
                <a16:creationId xmlns:a16="http://schemas.microsoft.com/office/drawing/2014/main" id="{65BF95B4-F8A9-2EDB-8CC6-7F369D60A2B2}"/>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6BCB53B3-8EDE-0F5C-96AC-927B43E31B3A}"/>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147" y="1978242"/>
            <a:ext cx="9278318" cy="5219054"/>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9144000" y="0"/>
            <a:ext cx="9144000" cy="10134600"/>
            <a:chOff x="9144000" y="0"/>
            <a:chExt cx="9144000" cy="101346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0"/>
              <a:ext cx="9143999" cy="9960747"/>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257174" y="228370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244475" y="2784924"/>
            <a:ext cx="7465059" cy="5454650"/>
          </a:xfrm>
          <a:prstGeom prst="rect">
            <a:avLst/>
          </a:prstGeom>
        </p:spPr>
        <p:txBody>
          <a:bodyPr vert="horz" wrap="square" lIns="0" tIns="128905" rIns="0" bIns="0" rtlCol="0">
            <a:spAutoFit/>
          </a:bodyPr>
          <a:lstStyle/>
          <a:p>
            <a:pPr marL="12700">
              <a:lnSpc>
                <a:spcPct val="100000"/>
              </a:lnSpc>
              <a:spcBef>
                <a:spcPts val="1015"/>
              </a:spcBef>
              <a:tabLst>
                <a:tab pos="481965" algn="l"/>
                <a:tab pos="2336800" algn="l"/>
                <a:tab pos="2687955" algn="l"/>
                <a:tab pos="3118485" algn="l"/>
                <a:tab pos="4325620" algn="l"/>
                <a:tab pos="4939030" algn="l"/>
              </a:tabLst>
            </a:pPr>
            <a:r>
              <a:rPr sz="2800" spc="60" dirty="0">
                <a:latin typeface="Arial MT"/>
                <a:cs typeface="Arial MT"/>
              </a:rPr>
              <a:t>In</a:t>
            </a:r>
            <a:r>
              <a:rPr sz="2800" dirty="0">
                <a:latin typeface="Arial MT"/>
                <a:cs typeface="Arial MT"/>
              </a:rPr>
              <a:t>	</a:t>
            </a:r>
            <a:r>
              <a:rPr sz="2800" spc="155" dirty="0">
                <a:latin typeface="Arial MT"/>
                <a:cs typeface="Arial MT"/>
              </a:rPr>
              <a:t>Australia,</a:t>
            </a:r>
            <a:r>
              <a:rPr sz="2800" dirty="0">
                <a:latin typeface="Arial MT"/>
                <a:cs typeface="Arial MT"/>
              </a:rPr>
              <a:t>	</a:t>
            </a:r>
            <a:r>
              <a:rPr sz="2800" spc="65"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45" dirty="0">
                <a:latin typeface="Arial MT"/>
                <a:cs typeface="Arial MT"/>
              </a:rPr>
              <a:t>illegal</a:t>
            </a:r>
            <a:r>
              <a:rPr sz="2800" dirty="0">
                <a:latin typeface="Arial MT"/>
                <a:cs typeface="Arial MT"/>
              </a:rPr>
              <a:t>	</a:t>
            </a:r>
            <a:r>
              <a:rPr sz="2800" spc="95" dirty="0">
                <a:latin typeface="Arial MT"/>
                <a:cs typeface="Arial MT"/>
              </a:rPr>
              <a:t>for</a:t>
            </a:r>
            <a:r>
              <a:rPr sz="2800" dirty="0">
                <a:latin typeface="Arial MT"/>
                <a:cs typeface="Arial MT"/>
              </a:rPr>
              <a:t>	</a:t>
            </a:r>
            <a:r>
              <a:rPr sz="2800" spc="90" dirty="0">
                <a:latin typeface="Arial MT"/>
                <a:cs typeface="Arial MT"/>
              </a:rPr>
              <a:t>any</a:t>
            </a:r>
            <a:endParaRPr sz="2800">
              <a:latin typeface="Arial MT"/>
              <a:cs typeface="Arial MT"/>
            </a:endParaRPr>
          </a:p>
          <a:p>
            <a:pPr marL="12700" marR="558800">
              <a:lnSpc>
                <a:spcPct val="127200"/>
              </a:lnSpc>
              <a:tabLst>
                <a:tab pos="1452245" algn="l"/>
                <a:tab pos="2134870" algn="l"/>
                <a:tab pos="2624455" algn="l"/>
                <a:tab pos="2653665" algn="l"/>
                <a:tab pos="3123565" algn="l"/>
                <a:tab pos="3237865" algn="l"/>
                <a:tab pos="3445510" algn="l"/>
                <a:tab pos="4113529" algn="l"/>
                <a:tab pos="4231640" algn="l"/>
                <a:tab pos="4721225" algn="l"/>
                <a:tab pos="5443220" algn="l"/>
                <a:tab pos="5478145" algn="l"/>
                <a:tab pos="5641340" algn="l"/>
                <a:tab pos="6556375" algn="l"/>
              </a:tabLst>
            </a:pPr>
            <a:r>
              <a:rPr sz="2800" spc="160" dirty="0">
                <a:latin typeface="Arial MT"/>
                <a:cs typeface="Arial MT"/>
              </a:rPr>
              <a:t>establishment</a:t>
            </a:r>
            <a:r>
              <a:rPr sz="2800" dirty="0">
                <a:latin typeface="Arial MT"/>
                <a:cs typeface="Arial MT"/>
              </a:rPr>
              <a:t>		</a:t>
            </a:r>
            <a:r>
              <a:rPr sz="2800" spc="60" dirty="0">
                <a:latin typeface="Arial MT"/>
                <a:cs typeface="Arial MT"/>
              </a:rPr>
              <a:t>to</a:t>
            </a:r>
            <a:r>
              <a:rPr sz="2800" dirty="0">
                <a:latin typeface="Arial MT"/>
                <a:cs typeface="Arial MT"/>
              </a:rPr>
              <a:t>	</a:t>
            </a:r>
            <a:r>
              <a:rPr sz="2800" spc="155" dirty="0">
                <a:latin typeface="Arial MT"/>
                <a:cs typeface="Arial MT"/>
              </a:rPr>
              <a:t>discriminate</a:t>
            </a:r>
            <a:r>
              <a:rPr sz="2800" dirty="0">
                <a:latin typeface="Arial MT"/>
                <a:cs typeface="Arial MT"/>
              </a:rPr>
              <a:t>	</a:t>
            </a:r>
            <a:r>
              <a:rPr sz="2800" spc="145" dirty="0">
                <a:latin typeface="Arial MT"/>
                <a:cs typeface="Arial MT"/>
              </a:rPr>
              <a:t>against </a:t>
            </a:r>
            <a:r>
              <a:rPr sz="2800" spc="135" dirty="0">
                <a:latin typeface="Arial MT"/>
                <a:cs typeface="Arial MT"/>
              </a:rPr>
              <a:t>anyone</a:t>
            </a:r>
            <a:r>
              <a:rPr sz="2800" dirty="0">
                <a:latin typeface="Arial MT"/>
                <a:cs typeface="Arial MT"/>
              </a:rPr>
              <a:t>	</a:t>
            </a:r>
            <a:r>
              <a:rPr sz="2800" spc="130" dirty="0">
                <a:latin typeface="Arial MT"/>
                <a:cs typeface="Arial MT"/>
              </a:rPr>
              <a:t>based</a:t>
            </a:r>
            <a:r>
              <a:rPr sz="2800" dirty="0">
                <a:latin typeface="Arial MT"/>
                <a:cs typeface="Arial MT"/>
              </a:rPr>
              <a:t>		</a:t>
            </a:r>
            <a:r>
              <a:rPr sz="2800" spc="-660" dirty="0">
                <a:latin typeface="Arial MT"/>
                <a:cs typeface="Arial MT"/>
              </a:rPr>
              <a:t> </a:t>
            </a:r>
            <a:r>
              <a:rPr sz="2800" spc="80" dirty="0">
                <a:latin typeface="Arial MT"/>
                <a:cs typeface="Arial MT"/>
              </a:rPr>
              <a:t>on</a:t>
            </a:r>
            <a:r>
              <a:rPr sz="2800" dirty="0">
                <a:latin typeface="Arial MT"/>
                <a:cs typeface="Arial MT"/>
              </a:rPr>
              <a:t>		</a:t>
            </a:r>
            <a:r>
              <a:rPr sz="2800" spc="120" dirty="0">
                <a:latin typeface="Arial MT"/>
                <a:cs typeface="Arial MT"/>
              </a:rPr>
              <a:t>sex,</a:t>
            </a:r>
            <a:r>
              <a:rPr sz="2800" dirty="0">
                <a:latin typeface="Arial MT"/>
                <a:cs typeface="Arial MT"/>
              </a:rPr>
              <a:t>	</a:t>
            </a:r>
            <a:r>
              <a:rPr sz="2800" spc="145" dirty="0">
                <a:latin typeface="Arial MT"/>
                <a:cs typeface="Arial MT"/>
              </a:rPr>
              <a:t>marital</a:t>
            </a:r>
            <a:r>
              <a:rPr sz="2800" dirty="0">
                <a:latin typeface="Arial MT"/>
                <a:cs typeface="Arial MT"/>
              </a:rPr>
              <a:t>		</a:t>
            </a:r>
            <a:r>
              <a:rPr sz="2800" spc="150" dirty="0">
                <a:latin typeface="Arial MT"/>
                <a:cs typeface="Arial MT"/>
              </a:rPr>
              <a:t>status, </a:t>
            </a:r>
            <a:r>
              <a:rPr sz="2800" spc="155" dirty="0">
                <a:latin typeface="Arial MT"/>
                <a:cs typeface="Arial MT"/>
              </a:rPr>
              <a:t>pregnancy,</a:t>
            </a:r>
            <a:r>
              <a:rPr sz="2800" dirty="0">
                <a:latin typeface="Arial MT"/>
                <a:cs typeface="Arial MT"/>
              </a:rPr>
              <a:t>	</a:t>
            </a:r>
            <a:r>
              <a:rPr sz="2800" spc="-710" dirty="0">
                <a:latin typeface="Arial MT"/>
                <a:cs typeface="Arial MT"/>
              </a:rPr>
              <a:t> </a:t>
            </a:r>
            <a:r>
              <a:rPr sz="2800" spc="150" dirty="0">
                <a:latin typeface="Arial MT"/>
                <a:cs typeface="Arial MT"/>
              </a:rPr>
              <a:t>sexual</a:t>
            </a:r>
            <a:r>
              <a:rPr sz="2800" dirty="0">
                <a:latin typeface="Arial MT"/>
                <a:cs typeface="Arial MT"/>
              </a:rPr>
              <a:t>	</a:t>
            </a:r>
            <a:r>
              <a:rPr sz="2800" spc="155" dirty="0">
                <a:latin typeface="Arial MT"/>
                <a:cs typeface="Arial MT"/>
              </a:rPr>
              <a:t>preference,</a:t>
            </a:r>
            <a:r>
              <a:rPr sz="2800" dirty="0">
                <a:latin typeface="Arial MT"/>
                <a:cs typeface="Arial MT"/>
              </a:rPr>
              <a:t>		</a:t>
            </a:r>
            <a:r>
              <a:rPr sz="2800" spc="114" dirty="0">
                <a:latin typeface="Arial MT"/>
                <a:cs typeface="Arial MT"/>
              </a:rPr>
              <a:t>race</a:t>
            </a:r>
            <a:r>
              <a:rPr sz="2800" dirty="0">
                <a:latin typeface="Arial MT"/>
                <a:cs typeface="Arial MT"/>
              </a:rPr>
              <a:t>	</a:t>
            </a:r>
            <a:r>
              <a:rPr sz="2800" spc="60" dirty="0">
                <a:latin typeface="Arial MT"/>
                <a:cs typeface="Arial MT"/>
              </a:rPr>
              <a:t>or </a:t>
            </a:r>
            <a:r>
              <a:rPr sz="2800" spc="160" dirty="0">
                <a:latin typeface="Arial MT"/>
                <a:cs typeface="Arial MT"/>
              </a:rPr>
              <a:t>nationality,</a:t>
            </a:r>
            <a:r>
              <a:rPr sz="2800" dirty="0">
                <a:latin typeface="Arial MT"/>
                <a:cs typeface="Arial MT"/>
              </a:rPr>
              <a:t>	</a:t>
            </a:r>
            <a:r>
              <a:rPr sz="2800" spc="60" dirty="0">
                <a:latin typeface="Arial MT"/>
                <a:cs typeface="Arial MT"/>
              </a:rPr>
              <a:t>or</a:t>
            </a:r>
            <a:r>
              <a:rPr sz="2800" dirty="0">
                <a:latin typeface="Arial MT"/>
                <a:cs typeface="Arial MT"/>
              </a:rPr>
              <a:t>	</a:t>
            </a:r>
            <a:r>
              <a:rPr sz="2800" spc="150" dirty="0">
                <a:latin typeface="Arial MT"/>
                <a:cs typeface="Arial MT"/>
              </a:rPr>
              <a:t>physical</a:t>
            </a:r>
            <a:r>
              <a:rPr sz="2800" dirty="0">
                <a:latin typeface="Arial MT"/>
                <a:cs typeface="Arial MT"/>
              </a:rPr>
              <a:t>		</a:t>
            </a:r>
            <a:r>
              <a:rPr sz="2800" spc="60" dirty="0">
                <a:latin typeface="Arial MT"/>
                <a:cs typeface="Arial MT"/>
              </a:rPr>
              <a:t>or</a:t>
            </a:r>
            <a:r>
              <a:rPr sz="2800" dirty="0">
                <a:latin typeface="Arial MT"/>
                <a:cs typeface="Arial MT"/>
              </a:rPr>
              <a:t>	</a:t>
            </a:r>
            <a:r>
              <a:rPr sz="2800" spc="135" dirty="0">
                <a:latin typeface="Arial MT"/>
                <a:cs typeface="Arial MT"/>
              </a:rPr>
              <a:t>mental</a:t>
            </a:r>
            <a:endParaRPr sz="2800">
              <a:latin typeface="Arial MT"/>
              <a:cs typeface="Arial MT"/>
            </a:endParaRPr>
          </a:p>
          <a:p>
            <a:pPr marL="12700" marR="5080">
              <a:lnSpc>
                <a:spcPct val="127200"/>
              </a:lnSpc>
              <a:tabLst>
                <a:tab pos="1006475" algn="l"/>
                <a:tab pos="2266950" algn="l"/>
                <a:tab pos="3221990" algn="l"/>
                <a:tab pos="4240530" algn="l"/>
                <a:tab pos="4469130" algn="l"/>
                <a:tab pos="5032375" algn="l"/>
                <a:tab pos="6417945" algn="l"/>
                <a:tab pos="6448425" algn="l"/>
              </a:tabLst>
            </a:pPr>
            <a:r>
              <a:rPr sz="2800" spc="155" dirty="0">
                <a:latin typeface="Arial MT"/>
                <a:cs typeface="Arial MT"/>
              </a:rPr>
              <a:t>impairment.</a:t>
            </a:r>
            <a:r>
              <a:rPr sz="2800" dirty="0">
                <a:latin typeface="Arial MT"/>
                <a:cs typeface="Arial MT"/>
              </a:rPr>
              <a:t>	</a:t>
            </a:r>
            <a:r>
              <a:rPr sz="2800" spc="114" dirty="0">
                <a:latin typeface="Arial MT"/>
                <a:cs typeface="Arial MT"/>
              </a:rPr>
              <a:t>Both</a:t>
            </a:r>
            <a:r>
              <a:rPr sz="2800" dirty="0">
                <a:latin typeface="Arial MT"/>
                <a:cs typeface="Arial MT"/>
              </a:rPr>
              <a:t>	</a:t>
            </a:r>
            <a:r>
              <a:rPr sz="2800" spc="125" dirty="0">
                <a:latin typeface="Arial MT"/>
                <a:cs typeface="Arial MT"/>
              </a:rPr>
              <a:t>state</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federal</a:t>
            </a:r>
            <a:r>
              <a:rPr sz="2800" dirty="0">
                <a:latin typeface="Arial MT"/>
                <a:cs typeface="Arial MT"/>
              </a:rPr>
              <a:t>	</a:t>
            </a:r>
            <a:r>
              <a:rPr sz="2800" spc="145" dirty="0">
                <a:latin typeface="Arial MT"/>
                <a:cs typeface="Arial MT"/>
              </a:rPr>
              <a:t>levels </a:t>
            </a:r>
            <a:r>
              <a:rPr sz="2800" spc="110" dirty="0">
                <a:latin typeface="Arial MT"/>
                <a:cs typeface="Arial MT"/>
              </a:rPr>
              <a:t>have</a:t>
            </a:r>
            <a:r>
              <a:rPr sz="2800" dirty="0">
                <a:latin typeface="Arial MT"/>
                <a:cs typeface="Arial MT"/>
              </a:rPr>
              <a:t>	</a:t>
            </a:r>
            <a:r>
              <a:rPr sz="2800" spc="185" dirty="0">
                <a:latin typeface="Arial MT"/>
                <a:cs typeface="Arial MT"/>
              </a:rPr>
              <a:t>anti-</a:t>
            </a:r>
            <a:r>
              <a:rPr sz="2800" spc="160" dirty="0">
                <a:latin typeface="Arial MT"/>
                <a:cs typeface="Arial MT"/>
              </a:rPr>
              <a:t>discrimination</a:t>
            </a:r>
            <a:r>
              <a:rPr sz="2800" dirty="0">
                <a:latin typeface="Arial MT"/>
                <a:cs typeface="Arial MT"/>
              </a:rPr>
              <a:t>	</a:t>
            </a:r>
            <a:r>
              <a:rPr sz="2800" spc="155" dirty="0">
                <a:latin typeface="Arial MT"/>
                <a:cs typeface="Arial MT"/>
              </a:rPr>
              <a:t>legislation</a:t>
            </a:r>
            <a:r>
              <a:rPr sz="2800" dirty="0">
                <a:latin typeface="Arial MT"/>
                <a:cs typeface="Arial MT"/>
              </a:rPr>
              <a:t>		</a:t>
            </a:r>
            <a:r>
              <a:rPr sz="2800" spc="60" dirty="0">
                <a:latin typeface="Arial MT"/>
                <a:cs typeface="Arial MT"/>
              </a:rPr>
              <a:t>in</a:t>
            </a:r>
            <a:endParaRPr sz="2800">
              <a:latin typeface="Arial MT"/>
              <a:cs typeface="Arial MT"/>
            </a:endParaRPr>
          </a:p>
          <a:p>
            <a:pPr marL="12700" marR="519430">
              <a:lnSpc>
                <a:spcPct val="127200"/>
              </a:lnSpc>
              <a:tabLst>
                <a:tab pos="1228725" algn="l"/>
                <a:tab pos="1698625" algn="l"/>
                <a:tab pos="1827530" algn="l"/>
                <a:tab pos="2475230" algn="l"/>
                <a:tab pos="4454525" algn="l"/>
                <a:tab pos="4671695" algn="l"/>
                <a:tab pos="5246370" algn="l"/>
                <a:tab pos="5992495" algn="l"/>
                <a:tab pos="6220460" algn="l"/>
              </a:tabLst>
            </a:pPr>
            <a:r>
              <a:rPr sz="2800" spc="140" dirty="0">
                <a:latin typeface="Arial MT"/>
                <a:cs typeface="Arial MT"/>
              </a:rPr>
              <a:t>place.</a:t>
            </a:r>
            <a:r>
              <a:rPr sz="2800" dirty="0">
                <a:latin typeface="Arial MT"/>
                <a:cs typeface="Arial MT"/>
              </a:rPr>
              <a:t>	</a:t>
            </a:r>
            <a:r>
              <a:rPr sz="2800" spc="-740" dirty="0">
                <a:latin typeface="Arial MT"/>
                <a:cs typeface="Arial MT"/>
              </a:rPr>
              <a:t> </a:t>
            </a:r>
            <a:r>
              <a:rPr sz="2800" spc="114" dirty="0">
                <a:latin typeface="Arial MT"/>
                <a:cs typeface="Arial MT"/>
              </a:rPr>
              <a:t>All</a:t>
            </a:r>
            <a:r>
              <a:rPr sz="2800" dirty="0">
                <a:latin typeface="Arial MT"/>
                <a:cs typeface="Arial MT"/>
              </a:rPr>
              <a:t>		</a:t>
            </a:r>
            <a:r>
              <a:rPr sz="2800" spc="160" dirty="0">
                <a:latin typeface="Arial MT"/>
                <a:cs typeface="Arial MT"/>
              </a:rPr>
              <a:t>establishments</a:t>
            </a:r>
            <a:r>
              <a:rPr sz="2800" dirty="0">
                <a:latin typeface="Arial MT"/>
                <a:cs typeface="Arial MT"/>
              </a:rPr>
              <a:t>	</a:t>
            </a:r>
            <a:r>
              <a:rPr sz="2800" spc="140" dirty="0">
                <a:latin typeface="Arial MT"/>
                <a:cs typeface="Arial MT"/>
              </a:rPr>
              <a:t>should</a:t>
            </a:r>
            <a:r>
              <a:rPr sz="2800" dirty="0">
                <a:latin typeface="Arial MT"/>
                <a:cs typeface="Arial MT"/>
              </a:rPr>
              <a:t>	</a:t>
            </a:r>
            <a:r>
              <a:rPr sz="2800" spc="110" dirty="0">
                <a:latin typeface="Arial MT"/>
                <a:cs typeface="Arial MT"/>
              </a:rPr>
              <a:t>make </a:t>
            </a:r>
            <a:r>
              <a:rPr sz="2800" spc="130" dirty="0">
                <a:latin typeface="Arial MT"/>
                <a:cs typeface="Arial MT"/>
              </a:rPr>
              <a:t>aware</a:t>
            </a:r>
            <a:r>
              <a:rPr sz="2800" dirty="0">
                <a:latin typeface="Arial MT"/>
                <a:cs typeface="Arial MT"/>
              </a:rPr>
              <a:t>	</a:t>
            </a:r>
            <a:r>
              <a:rPr sz="2800" spc="60" dirty="0">
                <a:latin typeface="Arial MT"/>
                <a:cs typeface="Arial MT"/>
              </a:rPr>
              <a:t>of</a:t>
            </a:r>
            <a:r>
              <a:rPr sz="2800" dirty="0">
                <a:latin typeface="Arial MT"/>
                <a:cs typeface="Arial MT"/>
              </a:rPr>
              <a:t>	</a:t>
            </a:r>
            <a:r>
              <a:rPr sz="2800" spc="120" dirty="0">
                <a:latin typeface="Arial MT"/>
                <a:cs typeface="Arial MT"/>
              </a:rPr>
              <a:t>this</a:t>
            </a:r>
            <a:r>
              <a:rPr sz="2800" dirty="0">
                <a:latin typeface="Arial MT"/>
                <a:cs typeface="Arial MT"/>
              </a:rPr>
              <a:t>	</a:t>
            </a:r>
            <a:r>
              <a:rPr sz="2800" spc="155" dirty="0">
                <a:latin typeface="Arial MT"/>
                <a:cs typeface="Arial MT"/>
              </a:rPr>
              <a:t>legislation</a:t>
            </a:r>
            <a:r>
              <a:rPr sz="2800" dirty="0">
                <a:latin typeface="Arial MT"/>
                <a:cs typeface="Arial MT"/>
              </a:rPr>
              <a:t>	</a:t>
            </a:r>
            <a:r>
              <a:rPr sz="2800" spc="85" dirty="0">
                <a:latin typeface="Arial MT"/>
                <a:cs typeface="Arial MT"/>
              </a:rPr>
              <a:t>and</a:t>
            </a:r>
            <a:r>
              <a:rPr sz="2800" dirty="0">
                <a:latin typeface="Arial MT"/>
                <a:cs typeface="Arial MT"/>
              </a:rPr>
              <a:t>	</a:t>
            </a:r>
            <a:r>
              <a:rPr sz="2800" spc="110" dirty="0">
                <a:latin typeface="Arial MT"/>
                <a:cs typeface="Arial MT"/>
              </a:rPr>
              <a:t>what</a:t>
            </a:r>
            <a:r>
              <a:rPr sz="2800" dirty="0">
                <a:latin typeface="Arial MT"/>
                <a:cs typeface="Arial MT"/>
              </a:rPr>
              <a:t>	</a:t>
            </a:r>
            <a:r>
              <a:rPr sz="2800" spc="65" dirty="0">
                <a:latin typeface="Arial MT"/>
                <a:cs typeface="Arial MT"/>
              </a:rPr>
              <a:t>it</a:t>
            </a:r>
            <a:endParaRPr sz="2800">
              <a:latin typeface="Arial MT"/>
              <a:cs typeface="Arial MT"/>
            </a:endParaRPr>
          </a:p>
          <a:p>
            <a:pPr marL="12700">
              <a:lnSpc>
                <a:spcPct val="100000"/>
              </a:lnSpc>
              <a:spcBef>
                <a:spcPts val="915"/>
              </a:spcBef>
              <a:tabLst>
                <a:tab pos="1327785" algn="l"/>
                <a:tab pos="1941195" algn="l"/>
                <a:tab pos="3993515" algn="l"/>
                <a:tab pos="4967605" algn="l"/>
              </a:tabLst>
            </a:pPr>
            <a:r>
              <a:rPr sz="2800" spc="130" dirty="0">
                <a:latin typeface="Arial MT"/>
                <a:cs typeface="Arial MT"/>
              </a:rPr>
              <a:t>means</a:t>
            </a:r>
            <a:r>
              <a:rPr sz="2800" dirty="0">
                <a:latin typeface="Arial MT"/>
                <a:cs typeface="Arial MT"/>
              </a:rPr>
              <a:t>	</a:t>
            </a:r>
            <a:r>
              <a:rPr sz="2800" spc="95" dirty="0">
                <a:latin typeface="Arial MT"/>
                <a:cs typeface="Arial MT"/>
              </a:rPr>
              <a:t>for</a:t>
            </a:r>
            <a:r>
              <a:rPr sz="2800" dirty="0">
                <a:latin typeface="Arial MT"/>
                <a:cs typeface="Arial MT"/>
              </a:rPr>
              <a:t>	</a:t>
            </a:r>
            <a:r>
              <a:rPr sz="2800" spc="180" dirty="0">
                <a:latin typeface="Arial MT"/>
                <a:cs typeface="Arial MT"/>
              </a:rPr>
              <a:t>day-</a:t>
            </a:r>
            <a:r>
              <a:rPr sz="2800" spc="185" dirty="0">
                <a:latin typeface="Arial MT"/>
                <a:cs typeface="Arial MT"/>
              </a:rPr>
              <a:t>to-</a:t>
            </a:r>
            <a:r>
              <a:rPr sz="2800" spc="90" dirty="0">
                <a:latin typeface="Arial MT"/>
                <a:cs typeface="Arial MT"/>
              </a:rPr>
              <a:t>day</a:t>
            </a:r>
            <a:r>
              <a:rPr sz="2800" dirty="0">
                <a:latin typeface="Arial MT"/>
                <a:cs typeface="Arial MT"/>
              </a:rPr>
              <a:t>	</a:t>
            </a:r>
            <a:r>
              <a:rPr sz="2800" spc="110" dirty="0">
                <a:latin typeface="Arial MT"/>
                <a:cs typeface="Arial MT"/>
              </a:rPr>
              <a:t>work</a:t>
            </a:r>
            <a:r>
              <a:rPr sz="2800" dirty="0">
                <a:latin typeface="Arial MT"/>
                <a:cs typeface="Arial MT"/>
              </a:rPr>
              <a:t>	</a:t>
            </a:r>
            <a:r>
              <a:rPr sz="2800" spc="155" dirty="0">
                <a:latin typeface="Arial MT"/>
                <a:cs typeface="Arial MT"/>
              </a:rPr>
              <a:t>practices.</a:t>
            </a:r>
            <a:endParaRPr sz="2800">
              <a:latin typeface="Arial MT"/>
              <a:cs typeface="Arial MT"/>
            </a:endParaRPr>
          </a:p>
        </p:txBody>
      </p:sp>
      <p:sp>
        <p:nvSpPr>
          <p:cNvPr id="8" name="object 8"/>
          <p:cNvSpPr txBox="1">
            <a:spLocks noGrp="1"/>
          </p:cNvSpPr>
          <p:nvPr>
            <p:ph type="title"/>
          </p:nvPr>
        </p:nvSpPr>
        <p:spPr>
          <a:xfrm>
            <a:off x="149806" y="330817"/>
            <a:ext cx="5549900" cy="1829435"/>
          </a:xfrm>
          <a:prstGeom prst="rect">
            <a:avLst/>
          </a:prstGeom>
        </p:spPr>
        <p:txBody>
          <a:bodyPr vert="horz" wrap="square" lIns="0" tIns="12700" rIns="0" bIns="0" rtlCol="0">
            <a:spAutoFit/>
          </a:bodyPr>
          <a:lstStyle/>
          <a:p>
            <a:pPr marL="12700">
              <a:lnSpc>
                <a:spcPts val="7100"/>
              </a:lnSpc>
              <a:spcBef>
                <a:spcPts val="100"/>
              </a:spcBef>
            </a:pPr>
            <a:r>
              <a:rPr spc="-10" dirty="0"/>
              <a:t>Developing</a:t>
            </a:r>
          </a:p>
          <a:p>
            <a:pPr marL="12700">
              <a:lnSpc>
                <a:spcPts val="7100"/>
              </a:lnSpc>
            </a:pPr>
            <a:r>
              <a:rPr spc="-10" dirty="0"/>
              <a:t>Relationships</a:t>
            </a:r>
          </a:p>
        </p:txBody>
      </p:sp>
      <p:sp>
        <p:nvSpPr>
          <p:cNvPr id="9" name="Action Button: Return 8">
            <a:hlinkClick r:id="" action="ppaction://hlinkshowjump?jump=firstslide" highlightClick="1"/>
            <a:extLst>
              <a:ext uri="{FF2B5EF4-FFF2-40B4-BE49-F238E27FC236}">
                <a16:creationId xmlns:a16="http://schemas.microsoft.com/office/drawing/2014/main" id="{45F51CD6-DAD7-CEA5-79E9-A306C0AF8DE7}"/>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99E4E61-D6EB-52AF-969C-638C07AD45D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82" y="0"/>
            <a:ext cx="15343820" cy="10252461"/>
          </a:xfrm>
          <a:prstGeom prst="rect">
            <a:avLst/>
          </a:prstGeom>
        </p:spPr>
      </p:pic>
      <p:sp>
        <p:nvSpPr>
          <p:cNvPr id="7" name="object 7"/>
          <p:cNvSpPr txBox="1">
            <a:spLocks noGrp="1"/>
          </p:cNvSpPr>
          <p:nvPr>
            <p:ph type="title"/>
          </p:nvPr>
        </p:nvSpPr>
        <p:spPr>
          <a:xfrm>
            <a:off x="457142" y="217420"/>
            <a:ext cx="14198600" cy="1000760"/>
          </a:xfrm>
          <a:prstGeom prst="rect">
            <a:avLst/>
          </a:prstGeom>
        </p:spPr>
        <p:txBody>
          <a:bodyPr vert="horz" wrap="square" lIns="0" tIns="12700" rIns="0" bIns="0" rtlCol="0">
            <a:spAutoFit/>
          </a:bodyPr>
          <a:lstStyle/>
          <a:p>
            <a:pPr marL="12700">
              <a:lnSpc>
                <a:spcPct val="100000"/>
              </a:lnSpc>
              <a:spcBef>
                <a:spcPts val="100"/>
              </a:spcBef>
            </a:pPr>
            <a:r>
              <a:rPr dirty="0">
                <a:solidFill>
                  <a:srgbClr val="FFFFFF"/>
                </a:solidFill>
              </a:rPr>
              <a:t>Making</a:t>
            </a:r>
            <a:r>
              <a:rPr spc="790" dirty="0">
                <a:solidFill>
                  <a:srgbClr val="FFFFFF"/>
                </a:solidFill>
              </a:rPr>
              <a:t> </a:t>
            </a:r>
            <a:r>
              <a:rPr dirty="0">
                <a:solidFill>
                  <a:srgbClr val="FFFFFF"/>
                </a:solidFill>
              </a:rPr>
              <a:t>Environments</a:t>
            </a:r>
            <a:r>
              <a:rPr spc="795" dirty="0">
                <a:solidFill>
                  <a:srgbClr val="FFFFFF"/>
                </a:solidFill>
              </a:rPr>
              <a:t> </a:t>
            </a:r>
            <a:r>
              <a:rPr spc="100" dirty="0">
                <a:solidFill>
                  <a:srgbClr val="FFFFFF"/>
                </a:solidFill>
              </a:rPr>
              <a:t>Safe</a:t>
            </a:r>
            <a:r>
              <a:rPr spc="795" dirty="0">
                <a:solidFill>
                  <a:srgbClr val="FFFFFF"/>
                </a:solidFill>
              </a:rPr>
              <a:t> </a:t>
            </a:r>
            <a:r>
              <a:rPr dirty="0">
                <a:solidFill>
                  <a:srgbClr val="FFFFFF"/>
                </a:solidFill>
              </a:rPr>
              <a:t>for</a:t>
            </a:r>
            <a:r>
              <a:rPr spc="800" dirty="0">
                <a:solidFill>
                  <a:srgbClr val="FFFFFF"/>
                </a:solidFill>
              </a:rPr>
              <a:t> </a:t>
            </a:r>
            <a:r>
              <a:rPr spc="150" dirty="0">
                <a:solidFill>
                  <a:srgbClr val="FFFFFF"/>
                </a:solidFill>
              </a:rPr>
              <a:t>All</a:t>
            </a:r>
          </a:p>
        </p:txBody>
      </p:sp>
      <p:grpSp>
        <p:nvGrpSpPr>
          <p:cNvPr id="8" name="object 8"/>
          <p:cNvGrpSpPr/>
          <p:nvPr/>
        </p:nvGrpSpPr>
        <p:grpSpPr>
          <a:xfrm>
            <a:off x="793693" y="2212507"/>
            <a:ext cx="104775" cy="6705600"/>
            <a:chOff x="793693" y="2212507"/>
            <a:chExt cx="104775" cy="6705600"/>
          </a:xfrm>
        </p:grpSpPr>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793693" y="2212507"/>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793693" y="281258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793693" y="3412657"/>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793693" y="4012732"/>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793693" y="5212883"/>
              <a:ext cx="104775" cy="104775"/>
            </a:xfrm>
            <a:prstGeom prst="rect">
              <a:avLst/>
            </a:prstGeom>
          </p:spPr>
        </p:pic>
        <p:pic>
          <p:nvPicPr>
            <p:cNvPr id="14" name="object 14"/>
            <p:cNvPicPr/>
            <p:nvPr/>
          </p:nvPicPr>
          <p:blipFill>
            <a:blip r:embed="rId4" cstate="email">
              <a:extLst>
                <a:ext uri="{28A0092B-C50C-407E-A947-70E740481C1C}">
                  <a14:useLocalDpi xmlns:a14="http://schemas.microsoft.com/office/drawing/2010/main"/>
                </a:ext>
              </a:extLst>
            </a:blip>
            <a:stretch>
              <a:fillRect/>
            </a:stretch>
          </p:blipFill>
          <p:spPr>
            <a:xfrm>
              <a:off x="793693" y="5812957"/>
              <a:ext cx="104775" cy="104775"/>
            </a:xfrm>
            <a:prstGeom prst="rect">
              <a:avLst/>
            </a:prstGeom>
          </p:spPr>
        </p:pic>
        <p:pic>
          <p:nvPicPr>
            <p:cNvPr id="15" name="object 15"/>
            <p:cNvPicPr/>
            <p:nvPr/>
          </p:nvPicPr>
          <p:blipFill>
            <a:blip r:embed="rId4" cstate="email">
              <a:extLst>
                <a:ext uri="{28A0092B-C50C-407E-A947-70E740481C1C}">
                  <a14:useLocalDpi xmlns:a14="http://schemas.microsoft.com/office/drawing/2010/main"/>
                </a:ext>
              </a:extLst>
            </a:blip>
            <a:stretch>
              <a:fillRect/>
            </a:stretch>
          </p:blipFill>
          <p:spPr>
            <a:xfrm>
              <a:off x="793693" y="6413032"/>
              <a:ext cx="104775" cy="104775"/>
            </a:xfrm>
            <a:prstGeom prst="rect">
              <a:avLst/>
            </a:prstGeom>
          </p:spPr>
        </p:pic>
        <p:pic>
          <p:nvPicPr>
            <p:cNvPr id="16" name="object 16"/>
            <p:cNvPicPr/>
            <p:nvPr/>
          </p:nvPicPr>
          <p:blipFill>
            <a:blip r:embed="rId5" cstate="email">
              <a:extLst>
                <a:ext uri="{28A0092B-C50C-407E-A947-70E740481C1C}">
                  <a14:useLocalDpi xmlns:a14="http://schemas.microsoft.com/office/drawing/2010/main"/>
                </a:ext>
              </a:extLst>
            </a:blip>
            <a:stretch>
              <a:fillRect/>
            </a:stretch>
          </p:blipFill>
          <p:spPr>
            <a:xfrm>
              <a:off x="793693" y="7013107"/>
              <a:ext cx="104775" cy="104775"/>
            </a:xfrm>
            <a:prstGeom prst="rect">
              <a:avLst/>
            </a:prstGeom>
          </p:spPr>
        </p:pic>
        <p:pic>
          <p:nvPicPr>
            <p:cNvPr id="17" name="object 17"/>
            <p:cNvPicPr/>
            <p:nvPr/>
          </p:nvPicPr>
          <p:blipFill>
            <a:blip r:embed="rId5" cstate="email">
              <a:extLst>
                <a:ext uri="{28A0092B-C50C-407E-A947-70E740481C1C}">
                  <a14:useLocalDpi xmlns:a14="http://schemas.microsoft.com/office/drawing/2010/main"/>
                </a:ext>
              </a:extLst>
            </a:blip>
            <a:stretch>
              <a:fillRect/>
            </a:stretch>
          </p:blipFill>
          <p:spPr>
            <a:xfrm>
              <a:off x="793693" y="7613183"/>
              <a:ext cx="104775" cy="104775"/>
            </a:xfrm>
            <a:prstGeom prst="rect">
              <a:avLst/>
            </a:prstGeom>
          </p:spPr>
        </p:pic>
        <p:pic>
          <p:nvPicPr>
            <p:cNvPr id="18" name="object 18"/>
            <p:cNvPicPr/>
            <p:nvPr/>
          </p:nvPicPr>
          <p:blipFill>
            <a:blip r:embed="rId4" cstate="email">
              <a:extLst>
                <a:ext uri="{28A0092B-C50C-407E-A947-70E740481C1C}">
                  <a14:useLocalDpi xmlns:a14="http://schemas.microsoft.com/office/drawing/2010/main"/>
                </a:ext>
              </a:extLst>
            </a:blip>
            <a:stretch>
              <a:fillRect/>
            </a:stretch>
          </p:blipFill>
          <p:spPr>
            <a:xfrm>
              <a:off x="793693" y="8213258"/>
              <a:ext cx="104775" cy="104775"/>
            </a:xfrm>
            <a:prstGeom prst="rect">
              <a:avLst/>
            </a:prstGeom>
          </p:spPr>
        </p:pic>
        <p:pic>
          <p:nvPicPr>
            <p:cNvPr id="19" name="object 19"/>
            <p:cNvPicPr/>
            <p:nvPr/>
          </p:nvPicPr>
          <p:blipFill>
            <a:blip r:embed="rId5" cstate="email">
              <a:extLst>
                <a:ext uri="{28A0092B-C50C-407E-A947-70E740481C1C}">
                  <a14:useLocalDpi xmlns:a14="http://schemas.microsoft.com/office/drawing/2010/main"/>
                </a:ext>
              </a:extLst>
            </a:blip>
            <a:stretch>
              <a:fillRect/>
            </a:stretch>
          </p:blipFill>
          <p:spPr>
            <a:xfrm>
              <a:off x="793693" y="8813332"/>
              <a:ext cx="104775" cy="104775"/>
            </a:xfrm>
            <a:prstGeom prst="rect">
              <a:avLst/>
            </a:prstGeom>
          </p:spPr>
        </p:pic>
      </p:grpSp>
      <p:sp>
        <p:nvSpPr>
          <p:cNvPr id="20" name="object 20"/>
          <p:cNvSpPr txBox="1"/>
          <p:nvPr/>
        </p:nvSpPr>
        <p:spPr>
          <a:xfrm>
            <a:off x="1061534" y="1823246"/>
            <a:ext cx="12989560" cy="7226300"/>
          </a:xfrm>
          <a:prstGeom prst="rect">
            <a:avLst/>
          </a:prstGeom>
        </p:spPr>
        <p:txBody>
          <a:bodyPr vert="horz" wrap="square" lIns="0" tIns="186055" rIns="0" bIns="0" rtlCol="0">
            <a:spAutoFit/>
          </a:bodyPr>
          <a:lstStyle/>
          <a:p>
            <a:pPr marL="12700">
              <a:lnSpc>
                <a:spcPct val="100000"/>
              </a:lnSpc>
              <a:spcBef>
                <a:spcPts val="1465"/>
              </a:spcBef>
              <a:tabLst>
                <a:tab pos="620395" algn="l"/>
                <a:tab pos="1985645" algn="l"/>
                <a:tab pos="2455545" algn="l"/>
              </a:tabLst>
            </a:pPr>
            <a:r>
              <a:rPr sz="2800" spc="60" dirty="0">
                <a:solidFill>
                  <a:srgbClr val="FFFFFF"/>
                </a:solidFill>
                <a:latin typeface="Arial MT"/>
                <a:cs typeface="Arial MT"/>
              </a:rPr>
              <a:t>Be</a:t>
            </a:r>
            <a:r>
              <a:rPr sz="2800" dirty="0">
                <a:solidFill>
                  <a:srgbClr val="FFFFFF"/>
                </a:solidFill>
                <a:latin typeface="Arial MT"/>
                <a:cs typeface="Arial MT"/>
              </a:rPr>
              <a:t>	</a:t>
            </a:r>
            <a:r>
              <a:rPr sz="2800" spc="145" dirty="0">
                <a:solidFill>
                  <a:srgbClr val="FFFFFF"/>
                </a:solidFill>
                <a:latin typeface="Arial MT"/>
                <a:cs typeface="Arial MT"/>
              </a:rPr>
              <a:t>careful</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55" dirty="0">
                <a:solidFill>
                  <a:srgbClr val="FFFFFF"/>
                </a:solidFill>
                <a:latin typeface="Arial MT"/>
                <a:cs typeface="Arial MT"/>
              </a:rPr>
              <a:t>stereotypes</a:t>
            </a:r>
            <a:endParaRPr sz="2800" dirty="0">
              <a:latin typeface="Arial MT"/>
              <a:cs typeface="Arial MT"/>
            </a:endParaRPr>
          </a:p>
          <a:p>
            <a:pPr marL="12700">
              <a:lnSpc>
                <a:spcPct val="100000"/>
              </a:lnSpc>
              <a:spcBef>
                <a:spcPts val="1365"/>
              </a:spcBef>
              <a:tabLst>
                <a:tab pos="620395" algn="l"/>
                <a:tab pos="1837055" algn="l"/>
                <a:tab pos="2306955" algn="l"/>
                <a:tab pos="3776345" algn="l"/>
                <a:tab pos="5012690" algn="l"/>
                <a:tab pos="5803900" algn="l"/>
              </a:tabLst>
            </a:pPr>
            <a:r>
              <a:rPr sz="2800" spc="60" dirty="0">
                <a:solidFill>
                  <a:srgbClr val="FFFFFF"/>
                </a:solidFill>
                <a:latin typeface="Arial MT"/>
                <a:cs typeface="Arial MT"/>
              </a:rPr>
              <a:t>Be</a:t>
            </a:r>
            <a:r>
              <a:rPr sz="2800" dirty="0">
                <a:solidFill>
                  <a:srgbClr val="FFFFFF"/>
                </a:solidFill>
                <a:latin typeface="Arial MT"/>
                <a:cs typeface="Arial MT"/>
              </a:rPr>
              <a:t>	</a:t>
            </a:r>
            <a:r>
              <a:rPr sz="2800" spc="130" dirty="0">
                <a:solidFill>
                  <a:srgbClr val="FFFFFF"/>
                </a:solidFill>
                <a:latin typeface="Arial MT"/>
                <a:cs typeface="Arial MT"/>
              </a:rPr>
              <a:t>aware</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50" dirty="0">
                <a:solidFill>
                  <a:srgbClr val="FFFFFF"/>
                </a:solidFill>
                <a:latin typeface="Arial MT"/>
                <a:cs typeface="Arial MT"/>
              </a:rPr>
              <a:t>cultural</a:t>
            </a:r>
            <a:r>
              <a:rPr sz="2800" dirty="0">
                <a:solidFill>
                  <a:srgbClr val="FFFFFF"/>
                </a:solidFill>
                <a:latin typeface="Arial MT"/>
                <a:cs typeface="Arial MT"/>
              </a:rPr>
              <a:t>	</a:t>
            </a:r>
            <a:r>
              <a:rPr sz="2800" spc="120" dirty="0">
                <a:solidFill>
                  <a:srgbClr val="FFFFFF"/>
                </a:solidFill>
                <a:latin typeface="Arial MT"/>
                <a:cs typeface="Arial MT"/>
              </a:rPr>
              <a:t>norms</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5" dirty="0">
                <a:solidFill>
                  <a:srgbClr val="FFFFFF"/>
                </a:solidFill>
                <a:latin typeface="Arial MT"/>
                <a:cs typeface="Arial MT"/>
              </a:rPr>
              <a:t>practices</a:t>
            </a:r>
            <a:endParaRPr sz="2800" dirty="0">
              <a:latin typeface="Arial MT"/>
              <a:cs typeface="Arial MT"/>
            </a:endParaRPr>
          </a:p>
          <a:p>
            <a:pPr marL="12700" marR="5080">
              <a:lnSpc>
                <a:spcPct val="140600"/>
              </a:lnSpc>
              <a:tabLst>
                <a:tab pos="1481455" algn="l"/>
                <a:tab pos="1511300" algn="l"/>
                <a:tab pos="2252980" algn="l"/>
                <a:tab pos="3707765" algn="l"/>
                <a:tab pos="3781425" algn="l"/>
                <a:tab pos="4251325" algn="l"/>
                <a:tab pos="4740910" algn="l"/>
                <a:tab pos="5210810" algn="l"/>
                <a:tab pos="5923280" algn="l"/>
                <a:tab pos="6630034" algn="l"/>
                <a:tab pos="8074659" algn="l"/>
                <a:tab pos="8761730" algn="l"/>
                <a:tab pos="8930005" algn="l"/>
                <a:tab pos="9553575" algn="l"/>
                <a:tab pos="10295255" algn="l"/>
                <a:tab pos="10552430" algn="l"/>
                <a:tab pos="11022330" algn="l"/>
                <a:tab pos="11764645" algn="l"/>
              </a:tabLst>
            </a:pPr>
            <a:r>
              <a:rPr sz="2800" spc="135" dirty="0">
                <a:solidFill>
                  <a:srgbClr val="FFFFFF"/>
                </a:solidFill>
                <a:latin typeface="Arial MT"/>
                <a:cs typeface="Arial MT"/>
              </a:rPr>
              <a:t>Choose</a:t>
            </a:r>
            <a:r>
              <a:rPr sz="2800" dirty="0">
                <a:solidFill>
                  <a:srgbClr val="FFFFFF"/>
                </a:solidFill>
                <a:latin typeface="Arial MT"/>
                <a:cs typeface="Arial MT"/>
              </a:rPr>
              <a:t>		</a:t>
            </a:r>
            <a:r>
              <a:rPr sz="2800" spc="155" dirty="0">
                <a:solidFill>
                  <a:srgbClr val="FFFFFF"/>
                </a:solidFill>
                <a:latin typeface="Arial MT"/>
                <a:cs typeface="Arial MT"/>
              </a:rPr>
              <a:t>appropriate</a:t>
            </a:r>
            <a:r>
              <a:rPr sz="2800" dirty="0">
                <a:solidFill>
                  <a:srgbClr val="FFFFFF"/>
                </a:solidFill>
                <a:latin typeface="Arial MT"/>
                <a:cs typeface="Arial MT"/>
              </a:rPr>
              <a:t>	</a:t>
            </a:r>
            <a:r>
              <a:rPr sz="2800" spc="114" dirty="0">
                <a:solidFill>
                  <a:srgbClr val="FFFFFF"/>
                </a:solidFill>
                <a:latin typeface="Arial MT"/>
                <a:cs typeface="Arial MT"/>
              </a:rPr>
              <a:t>ways</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35" dirty="0">
                <a:solidFill>
                  <a:srgbClr val="FFFFFF"/>
                </a:solidFill>
                <a:latin typeface="Arial MT"/>
                <a:cs typeface="Arial MT"/>
              </a:rPr>
              <a:t>making</a:t>
            </a:r>
            <a:r>
              <a:rPr sz="2800" dirty="0">
                <a:solidFill>
                  <a:srgbClr val="FFFFFF"/>
                </a:solidFill>
                <a:latin typeface="Arial MT"/>
                <a:cs typeface="Arial MT"/>
              </a:rPr>
              <a:t>	</a:t>
            </a:r>
            <a:r>
              <a:rPr sz="2800" spc="150" dirty="0">
                <a:solidFill>
                  <a:srgbClr val="FFFFFF"/>
                </a:solidFill>
                <a:latin typeface="Arial MT"/>
                <a:cs typeface="Arial MT"/>
              </a:rPr>
              <a:t>contact</a:t>
            </a:r>
            <a:r>
              <a:rPr sz="2800" dirty="0">
                <a:solidFill>
                  <a:srgbClr val="FFFFFF"/>
                </a:solidFill>
                <a:latin typeface="Arial MT"/>
                <a:cs typeface="Arial MT"/>
              </a:rPr>
              <a:t>	</a:t>
            </a:r>
            <a:r>
              <a:rPr sz="2800" spc="114" dirty="0">
                <a:solidFill>
                  <a:srgbClr val="FFFFFF"/>
                </a:solidFill>
                <a:latin typeface="Arial MT"/>
                <a:cs typeface="Arial MT"/>
              </a:rPr>
              <a:t>with</a:t>
            </a:r>
            <a:r>
              <a:rPr sz="2800" dirty="0">
                <a:solidFill>
                  <a:srgbClr val="FFFFFF"/>
                </a:solidFill>
                <a:latin typeface="Arial MT"/>
                <a:cs typeface="Arial MT"/>
              </a:rPr>
              <a:t>	</a:t>
            </a:r>
            <a:r>
              <a:rPr sz="2800" spc="145" dirty="0">
                <a:solidFill>
                  <a:srgbClr val="FFFFFF"/>
                </a:solidFill>
                <a:latin typeface="Arial MT"/>
                <a:cs typeface="Arial MT"/>
              </a:rPr>
              <a:t>certain</a:t>
            </a:r>
            <a:r>
              <a:rPr sz="2800" dirty="0">
                <a:solidFill>
                  <a:srgbClr val="FFFFFF"/>
                </a:solidFill>
                <a:latin typeface="Arial MT"/>
                <a:cs typeface="Arial MT"/>
              </a:rPr>
              <a:t>	</a:t>
            </a:r>
            <a:r>
              <a:rPr sz="2800" spc="150" dirty="0">
                <a:solidFill>
                  <a:srgbClr val="FFFFFF"/>
                </a:solidFill>
                <a:latin typeface="Arial MT"/>
                <a:cs typeface="Arial MT"/>
              </a:rPr>
              <a:t>cultural</a:t>
            </a:r>
            <a:r>
              <a:rPr sz="2800" dirty="0">
                <a:solidFill>
                  <a:srgbClr val="FFFFFF"/>
                </a:solidFill>
                <a:latin typeface="Arial MT"/>
                <a:cs typeface="Arial MT"/>
              </a:rPr>
              <a:t>	</a:t>
            </a:r>
            <a:r>
              <a:rPr sz="2800" spc="140" dirty="0">
                <a:solidFill>
                  <a:srgbClr val="FFFFFF"/>
                </a:solidFill>
                <a:latin typeface="Arial MT"/>
                <a:cs typeface="Arial MT"/>
              </a:rPr>
              <a:t>groups </a:t>
            </a:r>
            <a:r>
              <a:rPr sz="2800" spc="150" dirty="0">
                <a:solidFill>
                  <a:srgbClr val="FFFFFF"/>
                </a:solidFill>
                <a:latin typeface="Arial MT"/>
                <a:cs typeface="Arial MT"/>
              </a:rPr>
              <a:t>Identify</a:t>
            </a:r>
            <a:r>
              <a:rPr sz="2800" dirty="0">
                <a:solidFill>
                  <a:srgbClr val="FFFFFF"/>
                </a:solidFill>
                <a:latin typeface="Arial MT"/>
                <a:cs typeface="Arial MT"/>
              </a:rPr>
              <a:t>	</a:t>
            </a:r>
            <a:r>
              <a:rPr sz="2800" spc="90" dirty="0">
                <a:solidFill>
                  <a:srgbClr val="FFFFFF"/>
                </a:solidFill>
                <a:latin typeface="Arial MT"/>
                <a:cs typeface="Arial MT"/>
              </a:rPr>
              <a:t>any</a:t>
            </a:r>
            <a:r>
              <a:rPr sz="2800" dirty="0">
                <a:solidFill>
                  <a:srgbClr val="FFFFFF"/>
                </a:solidFill>
                <a:latin typeface="Arial MT"/>
                <a:cs typeface="Arial MT"/>
              </a:rPr>
              <a:t>	</a:t>
            </a:r>
            <a:r>
              <a:rPr sz="2800" spc="150" dirty="0">
                <a:solidFill>
                  <a:srgbClr val="FFFFFF"/>
                </a:solidFill>
                <a:latin typeface="Arial MT"/>
                <a:cs typeface="Arial MT"/>
              </a:rPr>
              <a:t>barriers</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55" dirty="0">
                <a:solidFill>
                  <a:srgbClr val="FFFFFF"/>
                </a:solidFill>
                <a:latin typeface="Arial MT"/>
                <a:cs typeface="Arial MT"/>
              </a:rPr>
              <a:t>effective</a:t>
            </a:r>
            <a:r>
              <a:rPr sz="2800" dirty="0">
                <a:solidFill>
                  <a:srgbClr val="FFFFFF"/>
                </a:solidFill>
                <a:latin typeface="Arial MT"/>
                <a:cs typeface="Arial MT"/>
              </a:rPr>
              <a:t>	</a:t>
            </a:r>
            <a:r>
              <a:rPr sz="2800" spc="155" dirty="0">
                <a:solidFill>
                  <a:srgbClr val="FFFFFF"/>
                </a:solidFill>
                <a:latin typeface="Arial MT"/>
                <a:cs typeface="Arial MT"/>
              </a:rPr>
              <a:t>communication</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35" dirty="0">
                <a:solidFill>
                  <a:srgbClr val="FFFFFF"/>
                </a:solidFill>
                <a:latin typeface="Arial MT"/>
                <a:cs typeface="Arial MT"/>
              </a:rPr>
              <a:t>think</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50" dirty="0">
                <a:solidFill>
                  <a:srgbClr val="FFFFFF"/>
                </a:solidFill>
                <a:latin typeface="Arial MT"/>
                <a:cs typeface="Arial MT"/>
              </a:rPr>
              <a:t>possible</a:t>
            </a:r>
            <a:endParaRPr sz="2800" dirty="0">
              <a:latin typeface="Arial MT"/>
              <a:cs typeface="Arial MT"/>
            </a:endParaRPr>
          </a:p>
          <a:p>
            <a:pPr marL="12700">
              <a:lnSpc>
                <a:spcPct val="100000"/>
              </a:lnSpc>
              <a:spcBef>
                <a:spcPts val="1365"/>
              </a:spcBef>
            </a:pPr>
            <a:r>
              <a:rPr sz="2800" spc="155" dirty="0">
                <a:solidFill>
                  <a:srgbClr val="FFFFFF"/>
                </a:solidFill>
                <a:latin typeface="Arial MT"/>
                <a:cs typeface="Arial MT"/>
              </a:rPr>
              <a:t>solutions</a:t>
            </a:r>
            <a:endParaRPr sz="2800" dirty="0">
              <a:latin typeface="Arial MT"/>
              <a:cs typeface="Arial MT"/>
            </a:endParaRPr>
          </a:p>
          <a:p>
            <a:pPr marL="12700" marR="3575050">
              <a:lnSpc>
                <a:spcPct val="140600"/>
              </a:lnSpc>
              <a:tabLst>
                <a:tab pos="620395" algn="l"/>
                <a:tab pos="1614805" algn="l"/>
                <a:tab pos="2352040" algn="l"/>
                <a:tab pos="2821940" algn="l"/>
                <a:tab pos="2955925" algn="l"/>
                <a:tab pos="3504565" algn="l"/>
                <a:tab pos="4290695" algn="l"/>
                <a:tab pos="5507990" algn="l"/>
                <a:tab pos="5686425" algn="l"/>
                <a:tab pos="6299835" algn="l"/>
                <a:tab pos="7719059" algn="l"/>
                <a:tab pos="8188959" algn="l"/>
              </a:tabLst>
            </a:pPr>
            <a:r>
              <a:rPr sz="2800" spc="145" dirty="0">
                <a:solidFill>
                  <a:srgbClr val="FFFFFF"/>
                </a:solidFill>
                <a:latin typeface="Arial MT"/>
                <a:cs typeface="Arial MT"/>
              </a:rPr>
              <a:t>Respect</a:t>
            </a:r>
            <a:r>
              <a:rPr sz="2800" dirty="0">
                <a:solidFill>
                  <a:srgbClr val="FFFFFF"/>
                </a:solidFill>
                <a:latin typeface="Arial MT"/>
                <a:cs typeface="Arial MT"/>
              </a:rPr>
              <a:t>	</a:t>
            </a:r>
            <a:r>
              <a:rPr sz="2800" spc="135" dirty="0">
                <a:solidFill>
                  <a:srgbClr val="FFFFFF"/>
                </a:solidFill>
                <a:latin typeface="Arial MT"/>
                <a:cs typeface="Arial MT"/>
              </a:rPr>
              <a:t>people</a:t>
            </a:r>
            <a:r>
              <a:rPr sz="2800" dirty="0">
                <a:solidFill>
                  <a:srgbClr val="FFFFFF"/>
                </a:solidFill>
                <a:latin typeface="Arial MT"/>
                <a:cs typeface="Arial MT"/>
              </a:rPr>
              <a:t>		</a:t>
            </a:r>
            <a:r>
              <a:rPr sz="2800" spc="60" dirty="0">
                <a:solidFill>
                  <a:srgbClr val="FFFFFF"/>
                </a:solidFill>
                <a:latin typeface="Arial MT"/>
                <a:cs typeface="Arial MT"/>
              </a:rPr>
              <a:t>as</a:t>
            </a:r>
            <a:r>
              <a:rPr sz="2800" dirty="0">
                <a:solidFill>
                  <a:srgbClr val="FFFFFF"/>
                </a:solidFill>
                <a:latin typeface="Arial MT"/>
                <a:cs typeface="Arial MT"/>
              </a:rPr>
              <a:t>	</a:t>
            </a:r>
            <a:r>
              <a:rPr sz="2800" spc="160" dirty="0">
                <a:solidFill>
                  <a:srgbClr val="FFFFFF"/>
                </a:solidFill>
                <a:latin typeface="Arial MT"/>
                <a:cs typeface="Arial MT"/>
              </a:rPr>
              <a:t>individuals,</a:t>
            </a:r>
            <a:r>
              <a:rPr sz="2800" dirty="0">
                <a:solidFill>
                  <a:srgbClr val="FFFFFF"/>
                </a:solidFill>
                <a:latin typeface="Arial MT"/>
                <a:cs typeface="Arial MT"/>
              </a:rPr>
              <a:t>	</a:t>
            </a:r>
            <a:r>
              <a:rPr sz="2800" spc="155" dirty="0">
                <a:solidFill>
                  <a:srgbClr val="FFFFFF"/>
                </a:solidFill>
                <a:latin typeface="Arial MT"/>
                <a:cs typeface="Arial MT"/>
              </a:rPr>
              <a:t>regardless</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45" dirty="0">
                <a:solidFill>
                  <a:srgbClr val="FFFFFF"/>
                </a:solidFill>
                <a:latin typeface="Arial MT"/>
                <a:cs typeface="Arial MT"/>
              </a:rPr>
              <a:t>culture </a:t>
            </a:r>
            <a:r>
              <a:rPr sz="2800" spc="60" dirty="0">
                <a:solidFill>
                  <a:srgbClr val="FFFFFF"/>
                </a:solidFill>
                <a:latin typeface="Arial MT"/>
                <a:cs typeface="Arial MT"/>
              </a:rPr>
              <a:t>Be</a:t>
            </a:r>
            <a:r>
              <a:rPr sz="2800" dirty="0">
                <a:solidFill>
                  <a:srgbClr val="FFFFFF"/>
                </a:solidFill>
                <a:latin typeface="Arial MT"/>
                <a:cs typeface="Arial MT"/>
              </a:rPr>
              <a:t>	</a:t>
            </a:r>
            <a:r>
              <a:rPr sz="2800" spc="155" dirty="0">
                <a:solidFill>
                  <a:srgbClr val="FFFFFF"/>
                </a:solidFill>
                <a:latin typeface="Arial MT"/>
                <a:cs typeface="Arial MT"/>
              </a:rPr>
              <a:t>sensitive</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50" dirty="0">
                <a:solidFill>
                  <a:srgbClr val="FFFFFF"/>
                </a:solidFill>
                <a:latin typeface="Arial MT"/>
                <a:cs typeface="Arial MT"/>
              </a:rPr>
              <a:t>cultural</a:t>
            </a:r>
            <a:r>
              <a:rPr sz="2800" dirty="0">
                <a:solidFill>
                  <a:srgbClr val="FFFFFF"/>
                </a:solidFill>
                <a:latin typeface="Arial MT"/>
                <a:cs typeface="Arial MT"/>
              </a:rPr>
              <a:t>	</a:t>
            </a:r>
            <a:r>
              <a:rPr sz="2800" spc="120" dirty="0">
                <a:solidFill>
                  <a:srgbClr val="FFFFFF"/>
                </a:solidFill>
                <a:latin typeface="Arial MT"/>
                <a:cs typeface="Arial MT"/>
              </a:rPr>
              <a:t>needs</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60" dirty="0">
                <a:solidFill>
                  <a:srgbClr val="FFFFFF"/>
                </a:solidFill>
                <a:latin typeface="Arial MT"/>
                <a:cs typeface="Arial MT"/>
              </a:rPr>
              <a:t>expectations</a:t>
            </a:r>
            <a:endParaRPr sz="2800" dirty="0">
              <a:latin typeface="Arial MT"/>
              <a:cs typeface="Arial MT"/>
            </a:endParaRPr>
          </a:p>
          <a:p>
            <a:pPr marL="12700">
              <a:lnSpc>
                <a:spcPct val="100000"/>
              </a:lnSpc>
              <a:spcBef>
                <a:spcPts val="1365"/>
              </a:spcBef>
              <a:tabLst>
                <a:tab pos="803275" algn="l"/>
                <a:tab pos="2673350" algn="l"/>
                <a:tab pos="3024505" algn="l"/>
                <a:tab pos="3796029" algn="l"/>
                <a:tab pos="4508500" algn="l"/>
              </a:tabLst>
            </a:pPr>
            <a:r>
              <a:rPr sz="2800" spc="105" dirty="0">
                <a:solidFill>
                  <a:srgbClr val="FFFFFF"/>
                </a:solidFill>
                <a:latin typeface="Arial MT"/>
                <a:cs typeface="Arial MT"/>
              </a:rPr>
              <a:t>Ask</a:t>
            </a:r>
            <a:r>
              <a:rPr sz="2800" dirty="0">
                <a:solidFill>
                  <a:srgbClr val="FFFFFF"/>
                </a:solidFill>
                <a:latin typeface="Arial MT"/>
                <a:cs typeface="Arial MT"/>
              </a:rPr>
              <a:t>	</a:t>
            </a:r>
            <a:r>
              <a:rPr sz="2800" spc="150" dirty="0">
                <a:solidFill>
                  <a:srgbClr val="FFFFFF"/>
                </a:solidFill>
                <a:latin typeface="Arial MT"/>
                <a:cs typeface="Arial MT"/>
              </a:rPr>
              <a:t>questions</a:t>
            </a:r>
            <a:r>
              <a:rPr sz="2800" dirty="0">
                <a:solidFill>
                  <a:srgbClr val="FFFFFF"/>
                </a:solidFill>
                <a:latin typeface="Arial MT"/>
                <a:cs typeface="Arial MT"/>
              </a:rPr>
              <a:t>	</a:t>
            </a:r>
            <a:r>
              <a:rPr sz="2800" spc="65" dirty="0">
                <a:solidFill>
                  <a:srgbClr val="FFFFFF"/>
                </a:solidFill>
                <a:latin typeface="Arial MT"/>
                <a:cs typeface="Arial MT"/>
              </a:rPr>
              <a:t>if</a:t>
            </a:r>
            <a:r>
              <a:rPr sz="2800" dirty="0">
                <a:solidFill>
                  <a:srgbClr val="FFFFFF"/>
                </a:solidFill>
                <a:latin typeface="Arial MT"/>
                <a:cs typeface="Arial MT"/>
              </a:rPr>
              <a:t>	</a:t>
            </a:r>
            <a:r>
              <a:rPr sz="2800" spc="90" dirty="0">
                <a:solidFill>
                  <a:srgbClr val="FFFFFF"/>
                </a:solidFill>
                <a:latin typeface="Arial MT"/>
                <a:cs typeface="Arial MT"/>
              </a:rPr>
              <a:t>you</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40" dirty="0">
                <a:solidFill>
                  <a:srgbClr val="FFFFFF"/>
                </a:solidFill>
                <a:latin typeface="Arial MT"/>
                <a:cs typeface="Arial MT"/>
              </a:rPr>
              <a:t>unsure</a:t>
            </a:r>
            <a:endParaRPr sz="2800" dirty="0">
              <a:latin typeface="Arial MT"/>
              <a:cs typeface="Arial MT"/>
            </a:endParaRPr>
          </a:p>
          <a:p>
            <a:pPr marL="12700">
              <a:lnSpc>
                <a:spcPct val="100000"/>
              </a:lnSpc>
              <a:spcBef>
                <a:spcPts val="1365"/>
              </a:spcBef>
              <a:tabLst>
                <a:tab pos="1416685" algn="l"/>
                <a:tab pos="1985645" algn="l"/>
                <a:tab pos="2900680" algn="l"/>
                <a:tab pos="3751579" algn="l"/>
                <a:tab pos="6136005" algn="l"/>
                <a:tab pos="6927850" algn="l"/>
              </a:tabLst>
            </a:pPr>
            <a:r>
              <a:rPr sz="2800" spc="145" dirty="0">
                <a:solidFill>
                  <a:srgbClr val="FFFFFF"/>
                </a:solidFill>
                <a:latin typeface="Arial MT"/>
                <a:cs typeface="Arial MT"/>
              </a:rPr>
              <a:t>Reflect</a:t>
            </a:r>
            <a:r>
              <a:rPr sz="2800" dirty="0">
                <a:solidFill>
                  <a:srgbClr val="FFFFFF"/>
                </a:solidFill>
                <a:latin typeface="Arial MT"/>
                <a:cs typeface="Arial MT"/>
              </a:rPr>
              <a:t>	</a:t>
            </a:r>
            <a:r>
              <a:rPr sz="2800" spc="45" dirty="0">
                <a:solidFill>
                  <a:srgbClr val="FFFFFF"/>
                </a:solidFill>
                <a:latin typeface="Arial MT"/>
                <a:cs typeface="Arial MT"/>
              </a:rPr>
              <a:t>on</a:t>
            </a:r>
            <a:r>
              <a:rPr sz="2800" dirty="0">
                <a:solidFill>
                  <a:srgbClr val="FFFFFF"/>
                </a:solidFill>
                <a:latin typeface="Arial MT"/>
                <a:cs typeface="Arial MT"/>
              </a:rPr>
              <a:t>	</a:t>
            </a:r>
            <a:r>
              <a:rPr sz="2800" spc="114" dirty="0">
                <a:solidFill>
                  <a:srgbClr val="FFFFFF"/>
                </a:solidFill>
                <a:latin typeface="Arial MT"/>
                <a:cs typeface="Arial MT"/>
              </a:rPr>
              <a:t>your</a:t>
            </a:r>
            <a:r>
              <a:rPr sz="2800" dirty="0">
                <a:solidFill>
                  <a:srgbClr val="FFFFFF"/>
                </a:solidFill>
                <a:latin typeface="Arial MT"/>
                <a:cs typeface="Arial MT"/>
              </a:rPr>
              <a:t>	</a:t>
            </a:r>
            <a:r>
              <a:rPr sz="2800" spc="85" dirty="0">
                <a:solidFill>
                  <a:srgbClr val="FFFFFF"/>
                </a:solidFill>
                <a:latin typeface="Arial MT"/>
                <a:cs typeface="Arial MT"/>
              </a:rPr>
              <a:t>own</a:t>
            </a:r>
            <a:r>
              <a:rPr sz="2800" dirty="0">
                <a:solidFill>
                  <a:srgbClr val="FFFFFF"/>
                </a:solidFill>
                <a:latin typeface="Arial MT"/>
                <a:cs typeface="Arial MT"/>
              </a:rPr>
              <a:t>	</a:t>
            </a:r>
            <a:r>
              <a:rPr sz="2800" spc="160" dirty="0">
                <a:solidFill>
                  <a:srgbClr val="FFFFFF"/>
                </a:solidFill>
                <a:latin typeface="Arial MT"/>
                <a:cs typeface="Arial MT"/>
              </a:rPr>
              <a:t>socialisation</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5" dirty="0">
                <a:solidFill>
                  <a:srgbClr val="FFFFFF"/>
                </a:solidFill>
                <a:latin typeface="Arial MT"/>
                <a:cs typeface="Arial MT"/>
              </a:rPr>
              <a:t>prejudices</a:t>
            </a:r>
            <a:endParaRPr sz="2800" dirty="0">
              <a:latin typeface="Arial MT"/>
              <a:cs typeface="Arial MT"/>
            </a:endParaRPr>
          </a:p>
          <a:p>
            <a:pPr marL="12700" marR="1388745">
              <a:lnSpc>
                <a:spcPct val="140600"/>
              </a:lnSpc>
              <a:tabLst>
                <a:tab pos="620395" algn="l"/>
                <a:tab pos="1837055" algn="l"/>
                <a:tab pos="2040255" algn="l"/>
                <a:tab pos="2306955" algn="l"/>
                <a:tab pos="3999229" algn="l"/>
                <a:tab pos="4949190" algn="l"/>
                <a:tab pos="5468620" algn="l"/>
                <a:tab pos="5967730" algn="l"/>
                <a:tab pos="7100570" algn="l"/>
                <a:tab pos="7570470" algn="l"/>
                <a:tab pos="7629525" algn="l"/>
                <a:tab pos="8669020" algn="l"/>
                <a:tab pos="9262110" algn="l"/>
                <a:tab pos="10480040" algn="l"/>
              </a:tabLst>
            </a:pPr>
            <a:r>
              <a:rPr sz="2800" spc="60" dirty="0">
                <a:solidFill>
                  <a:srgbClr val="FFFFFF"/>
                </a:solidFill>
                <a:latin typeface="Arial MT"/>
                <a:cs typeface="Arial MT"/>
              </a:rPr>
              <a:t>Be</a:t>
            </a:r>
            <a:r>
              <a:rPr sz="2800" dirty="0">
                <a:solidFill>
                  <a:srgbClr val="FFFFFF"/>
                </a:solidFill>
                <a:latin typeface="Arial MT"/>
                <a:cs typeface="Arial MT"/>
              </a:rPr>
              <a:t>	</a:t>
            </a:r>
            <a:r>
              <a:rPr sz="2800" spc="130" dirty="0">
                <a:solidFill>
                  <a:srgbClr val="FFFFFF"/>
                </a:solidFill>
                <a:latin typeface="Arial MT"/>
                <a:cs typeface="Arial MT"/>
              </a:rPr>
              <a:t>aware</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50" dirty="0">
                <a:solidFill>
                  <a:srgbClr val="FFFFFF"/>
                </a:solidFill>
                <a:latin typeface="Arial MT"/>
                <a:cs typeface="Arial MT"/>
              </a:rPr>
              <a:t>potential</a:t>
            </a:r>
            <a:r>
              <a:rPr sz="2800" dirty="0">
                <a:solidFill>
                  <a:srgbClr val="FFFFFF"/>
                </a:solidFill>
                <a:latin typeface="Arial MT"/>
                <a:cs typeface="Arial MT"/>
              </a:rPr>
              <a:t>	</a:t>
            </a:r>
            <a:r>
              <a:rPr sz="2800" spc="150" dirty="0">
                <a:solidFill>
                  <a:srgbClr val="FFFFFF"/>
                </a:solidFill>
                <a:latin typeface="Arial MT"/>
                <a:cs typeface="Arial MT"/>
              </a:rPr>
              <a:t>cultural</a:t>
            </a:r>
            <a:r>
              <a:rPr sz="2800" dirty="0">
                <a:solidFill>
                  <a:srgbClr val="FFFFFF"/>
                </a:solidFill>
                <a:latin typeface="Arial MT"/>
                <a:cs typeface="Arial MT"/>
              </a:rPr>
              <a:t>	</a:t>
            </a:r>
            <a:r>
              <a:rPr sz="2800" spc="155" dirty="0">
                <a:solidFill>
                  <a:srgbClr val="FFFFFF"/>
                </a:solidFill>
                <a:latin typeface="Arial MT"/>
                <a:cs typeface="Arial MT"/>
              </a:rPr>
              <a:t>conflicts</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35" dirty="0">
                <a:solidFill>
                  <a:srgbClr val="FFFFFF"/>
                </a:solidFill>
                <a:latin typeface="Arial MT"/>
                <a:cs typeface="Arial MT"/>
              </a:rPr>
              <a:t>avoid</a:t>
            </a:r>
            <a:r>
              <a:rPr sz="2800" dirty="0">
                <a:solidFill>
                  <a:srgbClr val="FFFFFF"/>
                </a:solidFill>
                <a:latin typeface="Arial MT"/>
                <a:cs typeface="Arial MT"/>
              </a:rPr>
              <a:t>	</a:t>
            </a:r>
            <a:r>
              <a:rPr sz="2800" spc="150" dirty="0">
                <a:solidFill>
                  <a:srgbClr val="FFFFFF"/>
                </a:solidFill>
                <a:latin typeface="Arial MT"/>
                <a:cs typeface="Arial MT"/>
              </a:rPr>
              <a:t>offending</a:t>
            </a:r>
            <a:r>
              <a:rPr sz="2800" dirty="0">
                <a:solidFill>
                  <a:srgbClr val="FFFFFF"/>
                </a:solidFill>
                <a:latin typeface="Arial MT"/>
                <a:cs typeface="Arial MT"/>
              </a:rPr>
              <a:t>	</a:t>
            </a:r>
            <a:r>
              <a:rPr sz="2800" spc="140" dirty="0">
                <a:solidFill>
                  <a:srgbClr val="FFFFFF"/>
                </a:solidFill>
                <a:latin typeface="Arial MT"/>
                <a:cs typeface="Arial MT"/>
              </a:rPr>
              <a:t>others </a:t>
            </a:r>
            <a:r>
              <a:rPr sz="2800" spc="150" dirty="0">
                <a:solidFill>
                  <a:srgbClr val="FFFFFF"/>
                </a:solidFill>
                <a:latin typeface="Arial MT"/>
                <a:cs typeface="Arial MT"/>
              </a:rPr>
              <a:t>Recognise</a:t>
            </a:r>
            <a:r>
              <a:rPr sz="2800" dirty="0">
                <a:solidFill>
                  <a:srgbClr val="FFFFFF"/>
                </a:solidFill>
                <a:latin typeface="Arial MT"/>
                <a:cs typeface="Arial MT"/>
              </a:rPr>
              <a:t>	</a:t>
            </a:r>
            <a:r>
              <a:rPr sz="2800" spc="180" dirty="0">
                <a:solidFill>
                  <a:srgbClr val="FFFFFF"/>
                </a:solidFill>
                <a:latin typeface="Arial MT"/>
                <a:cs typeface="Arial MT"/>
              </a:rPr>
              <a:t>gender-</a:t>
            </a:r>
            <a:r>
              <a:rPr sz="2800" spc="155" dirty="0">
                <a:solidFill>
                  <a:srgbClr val="FFFFFF"/>
                </a:solidFill>
                <a:latin typeface="Arial MT"/>
                <a:cs typeface="Arial MT"/>
              </a:rPr>
              <a:t>specific</a:t>
            </a:r>
            <a:r>
              <a:rPr sz="2800" dirty="0">
                <a:solidFill>
                  <a:srgbClr val="FFFFFF"/>
                </a:solidFill>
                <a:latin typeface="Arial MT"/>
                <a:cs typeface="Arial MT"/>
              </a:rPr>
              <a:t>	</a:t>
            </a:r>
            <a:r>
              <a:rPr sz="2800" spc="125" dirty="0">
                <a:solidFill>
                  <a:srgbClr val="FFFFFF"/>
                </a:solidFill>
                <a:latin typeface="Arial MT"/>
                <a:cs typeface="Arial MT"/>
              </a:rPr>
              <a:t>roles</a:t>
            </a:r>
            <a:r>
              <a:rPr sz="2800" dirty="0">
                <a:solidFill>
                  <a:srgbClr val="FFFFFF"/>
                </a:solidFill>
                <a:latin typeface="Arial MT"/>
                <a:cs typeface="Arial MT"/>
              </a:rPr>
              <a:t>	</a:t>
            </a:r>
            <a:r>
              <a:rPr sz="2800" spc="140" dirty="0">
                <a:solidFill>
                  <a:srgbClr val="FFFFFF"/>
                </a:solidFill>
                <a:latin typeface="Arial MT"/>
                <a:cs typeface="Arial MT"/>
              </a:rPr>
              <a:t>amongst</a:t>
            </a:r>
            <a:r>
              <a:rPr sz="2800" dirty="0">
                <a:solidFill>
                  <a:srgbClr val="FFFFFF"/>
                </a:solidFill>
                <a:latin typeface="Arial MT"/>
                <a:cs typeface="Arial MT"/>
              </a:rPr>
              <a:t>		</a:t>
            </a:r>
            <a:r>
              <a:rPr sz="2800" spc="150" dirty="0">
                <a:solidFill>
                  <a:srgbClr val="FFFFFF"/>
                </a:solidFill>
                <a:latin typeface="Arial MT"/>
                <a:cs typeface="Arial MT"/>
              </a:rPr>
              <a:t>different</a:t>
            </a:r>
            <a:r>
              <a:rPr sz="2800" dirty="0">
                <a:solidFill>
                  <a:srgbClr val="FFFFFF"/>
                </a:solidFill>
                <a:latin typeface="Arial MT"/>
                <a:cs typeface="Arial MT"/>
              </a:rPr>
              <a:t>	</a:t>
            </a:r>
            <a:r>
              <a:rPr sz="2800" spc="150" dirty="0">
                <a:solidFill>
                  <a:srgbClr val="FFFFFF"/>
                </a:solidFill>
                <a:latin typeface="Arial MT"/>
                <a:cs typeface="Arial MT"/>
              </a:rPr>
              <a:t>cultures</a:t>
            </a:r>
            <a:endParaRPr sz="2800" dirty="0">
              <a:latin typeface="Arial MT"/>
              <a:cs typeface="Arial MT"/>
            </a:endParaRPr>
          </a:p>
          <a:p>
            <a:pPr marL="12700">
              <a:lnSpc>
                <a:spcPct val="100000"/>
              </a:lnSpc>
              <a:spcBef>
                <a:spcPts val="1365"/>
              </a:spcBef>
              <a:tabLst>
                <a:tab pos="620395" algn="l"/>
                <a:tab pos="1837055" algn="l"/>
                <a:tab pos="2306955" algn="l"/>
                <a:tab pos="3686810" algn="l"/>
                <a:tab pos="4478655" algn="l"/>
              </a:tabLst>
            </a:pPr>
            <a:r>
              <a:rPr sz="2800" spc="60" dirty="0">
                <a:solidFill>
                  <a:srgbClr val="FFFFFF"/>
                </a:solidFill>
                <a:latin typeface="Arial MT"/>
                <a:cs typeface="Arial MT"/>
              </a:rPr>
              <a:t>Be</a:t>
            </a:r>
            <a:r>
              <a:rPr sz="2800" dirty="0">
                <a:solidFill>
                  <a:srgbClr val="FFFFFF"/>
                </a:solidFill>
                <a:latin typeface="Arial MT"/>
                <a:cs typeface="Arial MT"/>
              </a:rPr>
              <a:t>	</a:t>
            </a:r>
            <a:r>
              <a:rPr sz="2800" spc="130" dirty="0">
                <a:solidFill>
                  <a:srgbClr val="FFFFFF"/>
                </a:solidFill>
                <a:latin typeface="Arial MT"/>
                <a:cs typeface="Arial MT"/>
              </a:rPr>
              <a:t>aware</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35" dirty="0">
                <a:solidFill>
                  <a:srgbClr val="FFFFFF"/>
                </a:solidFill>
                <a:latin typeface="Arial MT"/>
                <a:cs typeface="Arial MT"/>
              </a:rPr>
              <a:t>trauma</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45" dirty="0">
                <a:solidFill>
                  <a:srgbClr val="FFFFFF"/>
                </a:solidFill>
                <a:latin typeface="Arial MT"/>
                <a:cs typeface="Arial MT"/>
              </a:rPr>
              <a:t>torture</a:t>
            </a:r>
            <a:endParaRPr sz="2800" dirty="0">
              <a:latin typeface="Arial MT"/>
              <a:cs typeface="Arial MT"/>
            </a:endParaRPr>
          </a:p>
        </p:txBody>
      </p:sp>
      <p:sp>
        <p:nvSpPr>
          <p:cNvPr id="21" name="Action Button: Return 20">
            <a:hlinkClick r:id="" action="ppaction://hlinkshowjump?jump=firstslide" highlightClick="1"/>
            <a:extLst>
              <a:ext uri="{FF2B5EF4-FFF2-40B4-BE49-F238E27FC236}">
                <a16:creationId xmlns:a16="http://schemas.microsoft.com/office/drawing/2014/main" id="{7C607E1D-8BD3-85CC-4504-344DDCD95D10}"/>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1752600" y="647700"/>
            <a:ext cx="16535400" cy="830997"/>
          </a:xfrm>
          <a:prstGeom prst="rect">
            <a:avLst/>
          </a:prstGeom>
          <a:noFill/>
        </p:spPr>
        <p:txBody>
          <a:bodyPr wrap="square" rtlCol="0">
            <a:spAutoFit/>
          </a:bodyPr>
          <a:lstStyle/>
          <a:p>
            <a:r>
              <a:rPr lang="en-US" sz="4800" dirty="0"/>
              <a:t>5. Watch and reflect - building connections</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8463855"/>
          </a:xfrm>
          <a:prstGeom prst="rect">
            <a:avLst/>
          </a:prstGeom>
          <a:noFill/>
        </p:spPr>
        <p:txBody>
          <a:bodyPr wrap="square" rtlCol="0">
            <a:spAutoFit/>
          </a:bodyPr>
          <a:lstStyle/>
          <a:p>
            <a:r>
              <a:rPr lang="en-US" sz="3200" dirty="0"/>
              <a:t>Watch the video at the YouTube link below:</a:t>
            </a:r>
          </a:p>
          <a:p>
            <a:r>
              <a:rPr lang="en-US" sz="3200" dirty="0"/>
              <a:t>How Would You React After Looking In The Eyes Of A War Refugee?</a:t>
            </a:r>
          </a:p>
          <a:p>
            <a:r>
              <a:rPr lang="en-US" sz="3200" dirty="0">
                <a:hlinkClick r:id="rId2"/>
              </a:rPr>
              <a:t>https://www.youtube.com/watch?v=By_BHbskg_E</a:t>
            </a:r>
            <a:endParaRPr lang="en-US" sz="3200" dirty="0"/>
          </a:p>
          <a:p>
            <a:r>
              <a:rPr lang="en-US" sz="3200" dirty="0"/>
              <a:t>Then answer the questions below:</a:t>
            </a:r>
          </a:p>
          <a:p>
            <a:pPr marL="514350" indent="-514350">
              <a:buAutoNum type="arabicPeriod"/>
            </a:pPr>
            <a:r>
              <a:rPr lang="en-US" sz="3200" dirty="0">
                <a:solidFill>
                  <a:srgbClr val="0070C0"/>
                </a:solidFill>
              </a:rPr>
              <a:t>What were your feelings before and after watching the video?</a:t>
            </a:r>
          </a:p>
          <a:p>
            <a:r>
              <a:rPr lang="en-US" sz="3200" dirty="0"/>
              <a:t>Before: sympathy, curiosity. After: feel a heightened sense of empathy, a desire to take action or contribute.</a:t>
            </a:r>
          </a:p>
          <a:p>
            <a:r>
              <a:rPr lang="en-US" sz="3200" dirty="0">
                <a:solidFill>
                  <a:srgbClr val="0070C0"/>
                </a:solidFill>
              </a:rPr>
              <a:t>2. Why are empathy and connection important in health and community services settings?</a:t>
            </a:r>
          </a:p>
          <a:p>
            <a:r>
              <a:rPr lang="en-US" sz="3200" dirty="0"/>
              <a:t>Effective  communication, fostering a supportive and caring environment, improve overall well-being and motivation to engage in the services offered.</a:t>
            </a:r>
          </a:p>
          <a:p>
            <a:r>
              <a:rPr lang="en-US" sz="3200" dirty="0">
                <a:solidFill>
                  <a:srgbClr val="0070C0"/>
                </a:solidFill>
              </a:rPr>
              <a:t>3. How will you connect with your clients and patients from diverse backgrounds?</a:t>
            </a:r>
          </a:p>
          <a:p>
            <a:r>
              <a:rPr lang="en-US" sz="3200" dirty="0"/>
              <a:t>Practice active listening and demonstrate empathy and respect.</a:t>
            </a:r>
          </a:p>
          <a:p>
            <a:r>
              <a:rPr lang="en-US" sz="3200" dirty="0"/>
              <a:t>Create inclusive and welcoming environments.</a:t>
            </a:r>
          </a:p>
          <a:p>
            <a:r>
              <a:rPr lang="en-US" sz="3200" dirty="0"/>
              <a:t>Collaborate with interpreters or cultural mediators to ensure effective communication and understanding.</a:t>
            </a:r>
          </a:p>
          <a:p>
            <a:endParaRPr lang="en-US" sz="3200" dirty="0"/>
          </a:p>
          <a:p>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77B65ED-5F53-C7F3-944D-A036862FE4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152900"/>
            <a:ext cx="18288000" cy="990600"/>
          </a:xfrm>
          <a:prstGeom prst="rect">
            <a:avLst/>
          </a:prstGeom>
        </p:spPr>
      </p:pic>
      <p:pic>
        <p:nvPicPr>
          <p:cNvPr id="5" name="Picture 4">
            <a:extLst>
              <a:ext uri="{FF2B5EF4-FFF2-40B4-BE49-F238E27FC236}">
                <a16:creationId xmlns:a16="http://schemas.microsoft.com/office/drawing/2014/main" id="{FE885DEB-62B5-9B1A-B7B1-BED11C91C7A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 y="5600700"/>
            <a:ext cx="18288000" cy="990600"/>
          </a:xfrm>
          <a:prstGeom prst="rect">
            <a:avLst/>
          </a:prstGeom>
        </p:spPr>
      </p:pic>
      <p:pic>
        <p:nvPicPr>
          <p:cNvPr id="6" name="Picture 5">
            <a:extLst>
              <a:ext uri="{FF2B5EF4-FFF2-40B4-BE49-F238E27FC236}">
                <a16:creationId xmlns:a16="http://schemas.microsoft.com/office/drawing/2014/main" id="{046E1CFA-F33C-88CD-5B0A-5B98577D3B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100" y="7124699"/>
            <a:ext cx="18288000" cy="2140803"/>
          </a:xfrm>
          <a:prstGeom prst="rect">
            <a:avLst/>
          </a:prstGeom>
        </p:spPr>
      </p:pic>
      <p:sp>
        <p:nvSpPr>
          <p:cNvPr id="8" name="Action Button: Return 7">
            <a:hlinkClick r:id="rId6" action="ppaction://hlinksldjump" highlightClick="1"/>
            <a:extLst>
              <a:ext uri="{FF2B5EF4-FFF2-40B4-BE49-F238E27FC236}">
                <a16:creationId xmlns:a16="http://schemas.microsoft.com/office/drawing/2014/main" id="{F2F17ADE-CCB8-FEC9-1468-1D68659A5A20}"/>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3406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eckpoint rubber stamp Royalty Free ...">
            <a:extLst>
              <a:ext uri="{FF2B5EF4-FFF2-40B4-BE49-F238E27FC236}">
                <a16:creationId xmlns:a16="http://schemas.microsoft.com/office/drawing/2014/main" id="{98F03D9B-4EFF-2AA0-CB1E-072E8A1629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047875"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40D3D0-5A35-5084-1964-5CCFBA859F8E}"/>
              </a:ext>
            </a:extLst>
          </p:cNvPr>
          <p:cNvSpPr txBox="1"/>
          <p:nvPr/>
        </p:nvSpPr>
        <p:spPr>
          <a:xfrm>
            <a:off x="2047875" y="0"/>
            <a:ext cx="16535400" cy="830997"/>
          </a:xfrm>
          <a:prstGeom prst="rect">
            <a:avLst/>
          </a:prstGeom>
          <a:noFill/>
        </p:spPr>
        <p:txBody>
          <a:bodyPr wrap="square" rtlCol="0">
            <a:spAutoFit/>
          </a:bodyPr>
          <a:lstStyle/>
          <a:p>
            <a:r>
              <a:rPr lang="en-US" sz="4800" dirty="0"/>
              <a:t>Learning Checkpoint 2</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783080" y="946130"/>
            <a:ext cx="16535400" cy="8894743"/>
          </a:xfrm>
          <a:prstGeom prst="rect">
            <a:avLst/>
          </a:prstGeom>
          <a:noFill/>
        </p:spPr>
        <p:txBody>
          <a:bodyPr wrap="square" rtlCol="0">
            <a:spAutoFit/>
          </a:bodyPr>
          <a:lstStyle/>
          <a:p>
            <a:r>
              <a:rPr lang="en-US" sz="2600" dirty="0">
                <a:solidFill>
                  <a:srgbClr val="0070C0"/>
                </a:solidFill>
              </a:rPr>
              <a:t>1. When a professional relationship exists in a health or community services setting, clients and patients receive better care. Why is this the case?</a:t>
            </a:r>
          </a:p>
          <a:p>
            <a:r>
              <a:rPr lang="en-US" sz="2600" dirty="0"/>
              <a:t>Because when co-workers can use teamwork to look after their clients, they can share their ideas to achieve the best outcomes for their client's health physically, mentally, and socially.</a:t>
            </a:r>
          </a:p>
          <a:p>
            <a:r>
              <a:rPr lang="en-US" sz="2600" dirty="0">
                <a:solidFill>
                  <a:srgbClr val="0070C0"/>
                </a:solidFill>
              </a:rPr>
              <a:t>2. How can you build rapport with the diverse range of patients and clients you meet in the health and community services sector?</a:t>
            </a:r>
          </a:p>
          <a:p>
            <a:r>
              <a:rPr lang="en-US" sz="2600" dirty="0"/>
              <a:t>You can build rapport by learning more about their beliefs, culture and where they came from.</a:t>
            </a:r>
          </a:p>
          <a:p>
            <a:r>
              <a:rPr lang="en-US" sz="2600" dirty="0">
                <a:solidFill>
                  <a:srgbClr val="0070C0"/>
                </a:solidFill>
              </a:rPr>
              <a:t>3. What are three (3) things that you need to abide by if you're aiming to work in a culturally sensitive way?</a:t>
            </a:r>
          </a:p>
          <a:p>
            <a:r>
              <a:rPr lang="en-US" sz="2600" dirty="0"/>
              <a:t>• Be careful of stereotypes</a:t>
            </a:r>
          </a:p>
          <a:p>
            <a:r>
              <a:rPr lang="en-US" sz="2600" dirty="0"/>
              <a:t>• Be aware of cultural norms and practices</a:t>
            </a:r>
          </a:p>
          <a:p>
            <a:r>
              <a:rPr lang="en-US" sz="2600" dirty="0"/>
              <a:t>• Choose appropriate ways of contacting certain cultural groups</a:t>
            </a:r>
          </a:p>
          <a:p>
            <a:r>
              <a:rPr lang="en-US" sz="2600" dirty="0"/>
              <a:t>• Identify any barriers to effective communication and think of possible solutions</a:t>
            </a:r>
          </a:p>
          <a:p>
            <a:r>
              <a:rPr lang="en-US" sz="2600" dirty="0"/>
              <a:t>• Respect people as individuals, regardless of culture</a:t>
            </a:r>
          </a:p>
          <a:p>
            <a:r>
              <a:rPr lang="en-US" sz="2600" dirty="0"/>
              <a:t>• Be sensitive to cultural needs and expectations</a:t>
            </a:r>
          </a:p>
          <a:p>
            <a:r>
              <a:rPr lang="en-US" sz="2600" dirty="0"/>
              <a:t>• Ask questions if you are unsure</a:t>
            </a:r>
          </a:p>
          <a:p>
            <a:r>
              <a:rPr lang="en-US" sz="2600" dirty="0"/>
              <a:t>• Reflect on your own </a:t>
            </a:r>
            <a:r>
              <a:rPr lang="en-US" sz="2600" dirty="0" err="1"/>
              <a:t>socialisation</a:t>
            </a:r>
            <a:r>
              <a:rPr lang="en-US" sz="2600" dirty="0"/>
              <a:t> and prejudices</a:t>
            </a:r>
          </a:p>
          <a:p>
            <a:r>
              <a:rPr lang="en-US" sz="2600" dirty="0"/>
              <a:t>• Be aware of potential cultural conflicts to avoid offending others</a:t>
            </a:r>
          </a:p>
          <a:p>
            <a:r>
              <a:rPr lang="en-US" sz="2600" dirty="0"/>
              <a:t>• Recognise gender-specific roles amongst different cultures</a:t>
            </a:r>
          </a:p>
          <a:p>
            <a:r>
              <a:rPr lang="en-US" sz="2600" dirty="0"/>
              <a:t>• Be aware of trauma and torture</a:t>
            </a:r>
          </a:p>
          <a:p>
            <a:r>
              <a:rPr lang="en-US" sz="2600" dirty="0">
                <a:solidFill>
                  <a:srgbClr val="0070C0"/>
                </a:solidFill>
              </a:rPr>
              <a:t>4. What is the name of the law that is in place to identify and eliminate any discriminatory barriers in the workplace?</a:t>
            </a:r>
          </a:p>
          <a:p>
            <a:r>
              <a:rPr lang="en-US" sz="2600" dirty="0"/>
              <a:t>Equal employment opportunity (EEO)</a:t>
            </a:r>
            <a:endParaRPr lang="en-AU" sz="2600" dirty="0"/>
          </a:p>
        </p:txBody>
      </p:sp>
      <p:pic>
        <p:nvPicPr>
          <p:cNvPr id="2" name="Picture 1">
            <a:extLst>
              <a:ext uri="{FF2B5EF4-FFF2-40B4-BE49-F238E27FC236}">
                <a16:creationId xmlns:a16="http://schemas.microsoft.com/office/drawing/2014/main" id="{C9508165-8B31-AC09-E071-9AE91E65D1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83080" y="1790700"/>
            <a:ext cx="16428720" cy="799683"/>
          </a:xfrm>
          <a:prstGeom prst="rect">
            <a:avLst/>
          </a:prstGeom>
        </p:spPr>
      </p:pic>
      <p:pic>
        <p:nvPicPr>
          <p:cNvPr id="3" name="Picture 2">
            <a:extLst>
              <a:ext uri="{FF2B5EF4-FFF2-40B4-BE49-F238E27FC236}">
                <a16:creationId xmlns:a16="http://schemas.microsoft.com/office/drawing/2014/main" id="{CD88BF85-CF7C-C203-28E0-58527164CD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7800" y="3314700"/>
            <a:ext cx="16428720" cy="457200"/>
          </a:xfrm>
          <a:prstGeom prst="rect">
            <a:avLst/>
          </a:prstGeom>
        </p:spPr>
      </p:pic>
      <p:pic>
        <p:nvPicPr>
          <p:cNvPr id="10" name="Picture 9">
            <a:extLst>
              <a:ext uri="{FF2B5EF4-FFF2-40B4-BE49-F238E27FC236}">
                <a16:creationId xmlns:a16="http://schemas.microsoft.com/office/drawing/2014/main" id="{EC575818-0C0C-C475-822F-5B9DD71D392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83080" y="4227642"/>
            <a:ext cx="16428720" cy="4268658"/>
          </a:xfrm>
          <a:prstGeom prst="rect">
            <a:avLst/>
          </a:prstGeom>
        </p:spPr>
      </p:pic>
      <p:pic>
        <p:nvPicPr>
          <p:cNvPr id="11" name="Picture 10">
            <a:extLst>
              <a:ext uri="{FF2B5EF4-FFF2-40B4-BE49-F238E27FC236}">
                <a16:creationId xmlns:a16="http://schemas.microsoft.com/office/drawing/2014/main" id="{201124AD-4205-ADF1-C9B9-48F7B1EF20D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75460" y="9340870"/>
            <a:ext cx="16428720" cy="457200"/>
          </a:xfrm>
          <a:prstGeom prst="rect">
            <a:avLst/>
          </a:prstGeom>
        </p:spPr>
      </p:pic>
      <p:sp>
        <p:nvSpPr>
          <p:cNvPr id="13" name="Action Button: Return 12">
            <a:hlinkClick r:id="rId6" action="ppaction://hlinksldjump" highlightClick="1"/>
            <a:extLst>
              <a:ext uri="{FF2B5EF4-FFF2-40B4-BE49-F238E27FC236}">
                <a16:creationId xmlns:a16="http://schemas.microsoft.com/office/drawing/2014/main" id="{B949928C-5580-F384-4C15-6D6496503E52}"/>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0192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B703BD9-BCD9-D3DE-F4EC-CF5F96FE84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53780"/>
            <a:ext cx="15392400" cy="10195120"/>
          </a:xfrm>
          <a:prstGeom prst="rect">
            <a:avLst/>
          </a:prstGeom>
        </p:spPr>
      </p:pic>
      <p:sp>
        <p:nvSpPr>
          <p:cNvPr id="10" name="object 10"/>
          <p:cNvSpPr txBox="1"/>
          <p:nvPr/>
        </p:nvSpPr>
        <p:spPr>
          <a:xfrm>
            <a:off x="457144" y="2489997"/>
            <a:ext cx="14013180" cy="5426075"/>
          </a:xfrm>
          <a:prstGeom prst="rect">
            <a:avLst/>
          </a:prstGeom>
        </p:spPr>
        <p:txBody>
          <a:bodyPr vert="horz" wrap="square" lIns="0" tIns="186055" rIns="0" bIns="0" rtlCol="0">
            <a:spAutoFit/>
          </a:bodyPr>
          <a:lstStyle/>
          <a:p>
            <a:pPr marL="12700" algn="just">
              <a:lnSpc>
                <a:spcPct val="100000"/>
              </a:lnSpc>
              <a:spcBef>
                <a:spcPts val="1465"/>
              </a:spcBef>
            </a:pPr>
            <a:r>
              <a:rPr sz="2800" spc="110" dirty="0">
                <a:solidFill>
                  <a:srgbClr val="FFFFFF"/>
                </a:solidFill>
                <a:latin typeface="Arial MT"/>
                <a:cs typeface="Arial MT"/>
              </a:rPr>
              <a:t>The</a:t>
            </a:r>
            <a:r>
              <a:rPr sz="2800" spc="400" dirty="0">
                <a:solidFill>
                  <a:srgbClr val="FFFFFF"/>
                </a:solidFill>
                <a:latin typeface="Arial MT"/>
                <a:cs typeface="Arial MT"/>
              </a:rPr>
              <a:t> </a:t>
            </a:r>
            <a:r>
              <a:rPr sz="2800" spc="150" dirty="0">
                <a:solidFill>
                  <a:srgbClr val="FFFFFF"/>
                </a:solidFill>
                <a:latin typeface="Arial MT"/>
                <a:cs typeface="Arial MT"/>
              </a:rPr>
              <a:t>first</a:t>
            </a:r>
            <a:r>
              <a:rPr sz="2800" spc="405" dirty="0">
                <a:solidFill>
                  <a:srgbClr val="FFFFFF"/>
                </a:solidFill>
                <a:latin typeface="Arial MT"/>
                <a:cs typeface="Arial MT"/>
              </a:rPr>
              <a:t> </a:t>
            </a:r>
            <a:r>
              <a:rPr sz="2800" spc="135" dirty="0">
                <a:solidFill>
                  <a:srgbClr val="FFFFFF"/>
                </a:solidFill>
                <a:latin typeface="Arial MT"/>
                <a:cs typeface="Arial MT"/>
              </a:rPr>
              <a:t>step</a:t>
            </a:r>
            <a:r>
              <a:rPr sz="2800" spc="405" dirty="0">
                <a:solidFill>
                  <a:srgbClr val="FFFFFF"/>
                </a:solidFill>
                <a:latin typeface="Arial MT"/>
                <a:cs typeface="Arial MT"/>
              </a:rPr>
              <a:t> </a:t>
            </a:r>
            <a:r>
              <a:rPr sz="2800" spc="85" dirty="0">
                <a:solidFill>
                  <a:srgbClr val="FFFFFF"/>
                </a:solidFill>
                <a:latin typeface="Arial MT"/>
                <a:cs typeface="Arial MT"/>
              </a:rPr>
              <a:t>to</a:t>
            </a:r>
            <a:r>
              <a:rPr sz="2800" spc="400" dirty="0">
                <a:solidFill>
                  <a:srgbClr val="FFFFFF"/>
                </a:solidFill>
                <a:latin typeface="Arial MT"/>
                <a:cs typeface="Arial MT"/>
              </a:rPr>
              <a:t> </a:t>
            </a:r>
            <a:r>
              <a:rPr sz="2800" spc="165" dirty="0">
                <a:solidFill>
                  <a:srgbClr val="FFFFFF"/>
                </a:solidFill>
                <a:latin typeface="Arial MT"/>
                <a:cs typeface="Arial MT"/>
              </a:rPr>
              <a:t>establishing</a:t>
            </a:r>
            <a:r>
              <a:rPr sz="2800" spc="405" dirty="0">
                <a:solidFill>
                  <a:srgbClr val="FFFFFF"/>
                </a:solidFill>
                <a:latin typeface="Arial MT"/>
                <a:cs typeface="Arial MT"/>
              </a:rPr>
              <a:t> </a:t>
            </a:r>
            <a:r>
              <a:rPr sz="2800" spc="114" dirty="0">
                <a:solidFill>
                  <a:srgbClr val="FFFFFF"/>
                </a:solidFill>
                <a:latin typeface="Arial MT"/>
                <a:cs typeface="Arial MT"/>
              </a:rPr>
              <a:t>any</a:t>
            </a:r>
            <a:r>
              <a:rPr sz="2800" spc="405" dirty="0">
                <a:solidFill>
                  <a:srgbClr val="FFFFFF"/>
                </a:solidFill>
                <a:latin typeface="Arial MT"/>
                <a:cs typeface="Arial MT"/>
              </a:rPr>
              <a:t> </a:t>
            </a:r>
            <a:r>
              <a:rPr sz="2800" spc="165" dirty="0">
                <a:solidFill>
                  <a:srgbClr val="FFFFFF"/>
                </a:solidFill>
                <a:latin typeface="Arial MT"/>
                <a:cs typeface="Arial MT"/>
              </a:rPr>
              <a:t>relationship</a:t>
            </a:r>
            <a:r>
              <a:rPr sz="2800" spc="405" dirty="0">
                <a:solidFill>
                  <a:srgbClr val="FFFFFF"/>
                </a:solidFill>
                <a:latin typeface="Arial MT"/>
                <a:cs typeface="Arial MT"/>
              </a:rPr>
              <a:t> </a:t>
            </a:r>
            <a:r>
              <a:rPr sz="2800" spc="90" dirty="0">
                <a:solidFill>
                  <a:srgbClr val="FFFFFF"/>
                </a:solidFill>
                <a:latin typeface="Arial MT"/>
                <a:cs typeface="Arial MT"/>
              </a:rPr>
              <a:t>is</a:t>
            </a:r>
            <a:r>
              <a:rPr sz="2800" spc="400" dirty="0">
                <a:solidFill>
                  <a:srgbClr val="FFFFFF"/>
                </a:solidFill>
                <a:latin typeface="Arial MT"/>
                <a:cs typeface="Arial MT"/>
              </a:rPr>
              <a:t> </a:t>
            </a:r>
            <a:r>
              <a:rPr sz="2800" spc="85" dirty="0">
                <a:solidFill>
                  <a:srgbClr val="FFFFFF"/>
                </a:solidFill>
                <a:latin typeface="Arial MT"/>
                <a:cs typeface="Arial MT"/>
              </a:rPr>
              <a:t>to</a:t>
            </a:r>
            <a:r>
              <a:rPr sz="2800" spc="405" dirty="0">
                <a:solidFill>
                  <a:srgbClr val="FFFFFF"/>
                </a:solidFill>
                <a:latin typeface="Arial MT"/>
                <a:cs typeface="Arial MT"/>
              </a:rPr>
              <a:t> </a:t>
            </a:r>
            <a:r>
              <a:rPr sz="2800" spc="150" dirty="0">
                <a:solidFill>
                  <a:srgbClr val="FFFFFF"/>
                </a:solidFill>
                <a:latin typeface="Arial MT"/>
                <a:cs typeface="Arial MT"/>
              </a:rPr>
              <a:t>convey</a:t>
            </a:r>
            <a:r>
              <a:rPr sz="2800" spc="405" dirty="0">
                <a:solidFill>
                  <a:srgbClr val="FFFFFF"/>
                </a:solidFill>
                <a:latin typeface="Arial MT"/>
                <a:cs typeface="Arial MT"/>
              </a:rPr>
              <a:t> </a:t>
            </a:r>
            <a:r>
              <a:rPr sz="2800" spc="80" dirty="0">
                <a:solidFill>
                  <a:srgbClr val="FFFFFF"/>
                </a:solidFill>
                <a:latin typeface="Arial MT"/>
                <a:cs typeface="Arial MT"/>
              </a:rPr>
              <a:t>an</a:t>
            </a:r>
            <a:r>
              <a:rPr sz="2800" spc="405" dirty="0">
                <a:solidFill>
                  <a:srgbClr val="FFFFFF"/>
                </a:solidFill>
                <a:latin typeface="Arial MT"/>
                <a:cs typeface="Arial MT"/>
              </a:rPr>
              <a:t> </a:t>
            </a:r>
            <a:r>
              <a:rPr sz="2800" spc="160" dirty="0">
                <a:solidFill>
                  <a:srgbClr val="FFFFFF"/>
                </a:solidFill>
                <a:latin typeface="Arial MT"/>
                <a:cs typeface="Arial MT"/>
              </a:rPr>
              <a:t>attitude</a:t>
            </a:r>
            <a:r>
              <a:rPr sz="2800" spc="400" dirty="0">
                <a:solidFill>
                  <a:srgbClr val="FFFFFF"/>
                </a:solidFill>
                <a:latin typeface="Arial MT"/>
                <a:cs typeface="Arial MT"/>
              </a:rPr>
              <a:t> </a:t>
            </a:r>
            <a:r>
              <a:rPr sz="2800" spc="50" dirty="0">
                <a:solidFill>
                  <a:srgbClr val="FFFFFF"/>
                </a:solidFill>
                <a:latin typeface="Arial MT"/>
                <a:cs typeface="Arial MT"/>
              </a:rPr>
              <a:t>of</a:t>
            </a:r>
            <a:endParaRPr sz="2800" dirty="0">
              <a:latin typeface="Arial MT"/>
              <a:cs typeface="Arial MT"/>
            </a:endParaRPr>
          </a:p>
          <a:p>
            <a:pPr marL="12700" marR="5080" algn="just">
              <a:lnSpc>
                <a:spcPct val="140600"/>
              </a:lnSpc>
            </a:pPr>
            <a:r>
              <a:rPr sz="2800" spc="160" dirty="0">
                <a:solidFill>
                  <a:srgbClr val="FFFFFF"/>
                </a:solidFill>
                <a:latin typeface="Arial MT"/>
                <a:cs typeface="Arial MT"/>
              </a:rPr>
              <a:t>respect.</a:t>
            </a:r>
            <a:r>
              <a:rPr sz="2800" spc="395" dirty="0">
                <a:solidFill>
                  <a:srgbClr val="FFFFFF"/>
                </a:solidFill>
                <a:latin typeface="Arial MT"/>
                <a:cs typeface="Arial MT"/>
              </a:rPr>
              <a:t> </a:t>
            </a:r>
            <a:r>
              <a:rPr sz="2800" spc="130" dirty="0">
                <a:solidFill>
                  <a:srgbClr val="FFFFFF"/>
                </a:solidFill>
                <a:latin typeface="Arial MT"/>
                <a:cs typeface="Arial MT"/>
              </a:rPr>
              <a:t>When</a:t>
            </a:r>
            <a:r>
              <a:rPr sz="2800" spc="400" dirty="0">
                <a:solidFill>
                  <a:srgbClr val="FFFFFF"/>
                </a:solidFill>
                <a:latin typeface="Arial MT"/>
                <a:cs typeface="Arial MT"/>
              </a:rPr>
              <a:t> </a:t>
            </a:r>
            <a:r>
              <a:rPr sz="2800" spc="155" dirty="0">
                <a:solidFill>
                  <a:srgbClr val="FFFFFF"/>
                </a:solidFill>
                <a:latin typeface="Arial MT"/>
                <a:cs typeface="Arial MT"/>
              </a:rPr>
              <a:t>working</a:t>
            </a:r>
            <a:r>
              <a:rPr sz="2800" spc="400" dirty="0">
                <a:solidFill>
                  <a:srgbClr val="FFFFFF"/>
                </a:solidFill>
                <a:latin typeface="Arial MT"/>
                <a:cs typeface="Arial MT"/>
              </a:rPr>
              <a:t> </a:t>
            </a:r>
            <a:r>
              <a:rPr sz="2800" spc="135" dirty="0">
                <a:solidFill>
                  <a:srgbClr val="FFFFFF"/>
                </a:solidFill>
                <a:latin typeface="Arial MT"/>
                <a:cs typeface="Arial MT"/>
              </a:rPr>
              <a:t>with</a:t>
            </a:r>
            <a:r>
              <a:rPr sz="2800" spc="395" dirty="0">
                <a:solidFill>
                  <a:srgbClr val="FFFFFF"/>
                </a:solidFill>
                <a:latin typeface="Arial MT"/>
                <a:cs typeface="Arial MT"/>
              </a:rPr>
              <a:t> </a:t>
            </a:r>
            <a:r>
              <a:rPr sz="2800" spc="155" dirty="0">
                <a:solidFill>
                  <a:srgbClr val="FFFFFF"/>
                </a:solidFill>
                <a:latin typeface="Arial MT"/>
                <a:cs typeface="Arial MT"/>
              </a:rPr>
              <a:t>diverse</a:t>
            </a:r>
            <a:r>
              <a:rPr sz="2800" spc="400" dirty="0">
                <a:solidFill>
                  <a:srgbClr val="FFFFFF"/>
                </a:solidFill>
                <a:latin typeface="Arial MT"/>
                <a:cs typeface="Arial MT"/>
              </a:rPr>
              <a:t> </a:t>
            </a:r>
            <a:r>
              <a:rPr sz="2800" spc="155" dirty="0">
                <a:solidFill>
                  <a:srgbClr val="FFFFFF"/>
                </a:solidFill>
                <a:latin typeface="Arial MT"/>
                <a:cs typeface="Arial MT"/>
              </a:rPr>
              <a:t>people,</a:t>
            </a:r>
            <a:r>
              <a:rPr sz="2800" spc="400" dirty="0">
                <a:solidFill>
                  <a:srgbClr val="FFFFFF"/>
                </a:solidFill>
                <a:latin typeface="Arial MT"/>
                <a:cs typeface="Arial MT"/>
              </a:rPr>
              <a:t> </a:t>
            </a:r>
            <a:r>
              <a:rPr sz="2800" spc="155" dirty="0">
                <a:solidFill>
                  <a:srgbClr val="FFFFFF"/>
                </a:solidFill>
                <a:latin typeface="Arial MT"/>
                <a:cs typeface="Arial MT"/>
              </a:rPr>
              <a:t>respect</a:t>
            </a:r>
            <a:r>
              <a:rPr sz="2800" spc="400" dirty="0">
                <a:solidFill>
                  <a:srgbClr val="FFFFFF"/>
                </a:solidFill>
                <a:latin typeface="Arial MT"/>
                <a:cs typeface="Arial MT"/>
              </a:rPr>
              <a:t> </a:t>
            </a:r>
            <a:r>
              <a:rPr sz="2800" spc="135" dirty="0">
                <a:solidFill>
                  <a:srgbClr val="FFFFFF"/>
                </a:solidFill>
                <a:latin typeface="Arial MT"/>
                <a:cs typeface="Arial MT"/>
              </a:rPr>
              <a:t>must</a:t>
            </a:r>
            <a:r>
              <a:rPr sz="2800" spc="395" dirty="0">
                <a:solidFill>
                  <a:srgbClr val="FFFFFF"/>
                </a:solidFill>
                <a:latin typeface="Arial MT"/>
                <a:cs typeface="Arial MT"/>
              </a:rPr>
              <a:t> </a:t>
            </a:r>
            <a:r>
              <a:rPr sz="2800" spc="80" dirty="0">
                <a:solidFill>
                  <a:srgbClr val="FFFFFF"/>
                </a:solidFill>
                <a:latin typeface="Arial MT"/>
                <a:cs typeface="Arial MT"/>
              </a:rPr>
              <a:t>be</a:t>
            </a:r>
            <a:r>
              <a:rPr sz="2800" spc="400" dirty="0">
                <a:solidFill>
                  <a:srgbClr val="FFFFFF"/>
                </a:solidFill>
                <a:latin typeface="Arial MT"/>
                <a:cs typeface="Arial MT"/>
              </a:rPr>
              <a:t> </a:t>
            </a:r>
            <a:r>
              <a:rPr sz="2800" spc="165" dirty="0">
                <a:solidFill>
                  <a:srgbClr val="FFFFFF"/>
                </a:solidFill>
                <a:latin typeface="Arial MT"/>
                <a:cs typeface="Arial MT"/>
              </a:rPr>
              <a:t>demonstrated</a:t>
            </a:r>
            <a:r>
              <a:rPr sz="2800" spc="400" dirty="0">
                <a:solidFill>
                  <a:srgbClr val="FFFFFF"/>
                </a:solidFill>
                <a:latin typeface="Arial MT"/>
                <a:cs typeface="Arial MT"/>
              </a:rPr>
              <a:t> </a:t>
            </a:r>
            <a:r>
              <a:rPr sz="2800" spc="60" dirty="0">
                <a:solidFill>
                  <a:srgbClr val="FFFFFF"/>
                </a:solidFill>
                <a:latin typeface="Arial MT"/>
                <a:cs typeface="Arial MT"/>
              </a:rPr>
              <a:t>in </a:t>
            </a:r>
            <a:r>
              <a:rPr sz="2800" spc="120" dirty="0">
                <a:solidFill>
                  <a:srgbClr val="FFFFFF"/>
                </a:solidFill>
                <a:latin typeface="Arial MT"/>
                <a:cs typeface="Arial MT"/>
              </a:rPr>
              <a:t>all</a:t>
            </a:r>
            <a:r>
              <a:rPr sz="2800" spc="390" dirty="0">
                <a:solidFill>
                  <a:srgbClr val="FFFFFF"/>
                </a:solidFill>
                <a:latin typeface="Arial MT"/>
                <a:cs typeface="Arial MT"/>
              </a:rPr>
              <a:t> </a:t>
            </a:r>
            <a:r>
              <a:rPr sz="2800" spc="170" dirty="0">
                <a:solidFill>
                  <a:srgbClr val="FFFFFF"/>
                </a:solidFill>
                <a:latin typeface="Arial MT"/>
                <a:cs typeface="Arial MT"/>
              </a:rPr>
              <a:t>communications</a:t>
            </a:r>
            <a:r>
              <a:rPr sz="2800" spc="395" dirty="0">
                <a:solidFill>
                  <a:srgbClr val="FFFFFF"/>
                </a:solidFill>
                <a:latin typeface="Arial MT"/>
                <a:cs typeface="Arial MT"/>
              </a:rPr>
              <a:t> </a:t>
            </a:r>
            <a:r>
              <a:rPr sz="2800" spc="110" dirty="0">
                <a:solidFill>
                  <a:srgbClr val="FFFFFF"/>
                </a:solidFill>
                <a:latin typeface="Arial MT"/>
                <a:cs typeface="Arial MT"/>
              </a:rPr>
              <a:t>and</a:t>
            </a:r>
            <a:r>
              <a:rPr sz="2800" spc="395" dirty="0">
                <a:solidFill>
                  <a:srgbClr val="FFFFFF"/>
                </a:solidFill>
                <a:latin typeface="Arial MT"/>
                <a:cs typeface="Arial MT"/>
              </a:rPr>
              <a:t> </a:t>
            </a:r>
            <a:r>
              <a:rPr sz="2800" spc="170" dirty="0">
                <a:solidFill>
                  <a:srgbClr val="FFFFFF"/>
                </a:solidFill>
                <a:latin typeface="Arial MT"/>
                <a:cs typeface="Arial MT"/>
              </a:rPr>
              <a:t>interactions</a:t>
            </a:r>
            <a:r>
              <a:rPr sz="2800" spc="395" dirty="0">
                <a:solidFill>
                  <a:srgbClr val="FFFFFF"/>
                </a:solidFill>
                <a:latin typeface="Arial MT"/>
                <a:cs typeface="Arial MT"/>
              </a:rPr>
              <a:t> </a:t>
            </a:r>
            <a:r>
              <a:rPr sz="2800" spc="135" dirty="0">
                <a:solidFill>
                  <a:srgbClr val="FFFFFF"/>
                </a:solidFill>
                <a:latin typeface="Arial MT"/>
                <a:cs typeface="Arial MT"/>
              </a:rPr>
              <a:t>with</a:t>
            </a:r>
            <a:r>
              <a:rPr sz="2800" spc="395" dirty="0">
                <a:solidFill>
                  <a:srgbClr val="FFFFFF"/>
                </a:solidFill>
                <a:latin typeface="Arial MT"/>
                <a:cs typeface="Arial MT"/>
              </a:rPr>
              <a:t> </a:t>
            </a:r>
            <a:r>
              <a:rPr sz="2800" spc="165" dirty="0">
                <a:solidFill>
                  <a:srgbClr val="FFFFFF"/>
                </a:solidFill>
                <a:latin typeface="Arial MT"/>
                <a:cs typeface="Arial MT"/>
              </a:rPr>
              <a:t>clients,</a:t>
            </a:r>
            <a:r>
              <a:rPr sz="2800" spc="390" dirty="0">
                <a:solidFill>
                  <a:srgbClr val="FFFFFF"/>
                </a:solidFill>
                <a:latin typeface="Arial MT"/>
                <a:cs typeface="Arial MT"/>
              </a:rPr>
              <a:t> </a:t>
            </a:r>
            <a:r>
              <a:rPr sz="2800" spc="165" dirty="0">
                <a:solidFill>
                  <a:srgbClr val="FFFFFF"/>
                </a:solidFill>
                <a:latin typeface="Arial MT"/>
                <a:cs typeface="Arial MT"/>
              </a:rPr>
              <a:t>colleagues,</a:t>
            </a:r>
            <a:r>
              <a:rPr sz="2800" spc="395" dirty="0">
                <a:solidFill>
                  <a:srgbClr val="FFFFFF"/>
                </a:solidFill>
                <a:latin typeface="Arial MT"/>
                <a:cs typeface="Arial MT"/>
              </a:rPr>
              <a:t> </a:t>
            </a:r>
            <a:r>
              <a:rPr sz="2800" spc="110" dirty="0">
                <a:solidFill>
                  <a:srgbClr val="FFFFFF"/>
                </a:solidFill>
                <a:latin typeface="Arial MT"/>
                <a:cs typeface="Arial MT"/>
              </a:rPr>
              <a:t>and</a:t>
            </a:r>
            <a:r>
              <a:rPr sz="2800" spc="395" dirty="0">
                <a:solidFill>
                  <a:srgbClr val="FFFFFF"/>
                </a:solidFill>
                <a:latin typeface="Arial MT"/>
                <a:cs typeface="Arial MT"/>
              </a:rPr>
              <a:t> </a:t>
            </a:r>
            <a:r>
              <a:rPr sz="2800" spc="185" dirty="0">
                <a:solidFill>
                  <a:srgbClr val="FFFFFF"/>
                </a:solidFill>
                <a:latin typeface="Arial MT"/>
                <a:cs typeface="Arial MT"/>
              </a:rPr>
              <a:t>co-</a:t>
            </a:r>
            <a:r>
              <a:rPr sz="2800" spc="150" dirty="0">
                <a:solidFill>
                  <a:srgbClr val="FFFFFF"/>
                </a:solidFill>
                <a:latin typeface="Arial MT"/>
                <a:cs typeface="Arial MT"/>
              </a:rPr>
              <a:t>workers. </a:t>
            </a:r>
            <a:r>
              <a:rPr sz="2800" spc="135" dirty="0">
                <a:solidFill>
                  <a:srgbClr val="FFFFFF"/>
                </a:solidFill>
                <a:latin typeface="Arial MT"/>
                <a:cs typeface="Arial MT"/>
              </a:rPr>
              <a:t>This</a:t>
            </a:r>
            <a:r>
              <a:rPr sz="2800" spc="390" dirty="0">
                <a:solidFill>
                  <a:srgbClr val="FFFFFF"/>
                </a:solidFill>
                <a:latin typeface="Arial MT"/>
                <a:cs typeface="Arial MT"/>
              </a:rPr>
              <a:t> </a:t>
            </a:r>
            <a:r>
              <a:rPr sz="2800" spc="155" dirty="0">
                <a:solidFill>
                  <a:srgbClr val="FFFFFF"/>
                </a:solidFill>
                <a:latin typeface="Arial MT"/>
                <a:cs typeface="Arial MT"/>
              </a:rPr>
              <a:t>involves:</a:t>
            </a:r>
            <a:endParaRPr sz="2800" dirty="0">
              <a:latin typeface="Arial MT"/>
              <a:cs typeface="Arial MT"/>
            </a:endParaRPr>
          </a:p>
          <a:p>
            <a:pPr>
              <a:lnSpc>
                <a:spcPct val="100000"/>
              </a:lnSpc>
              <a:spcBef>
                <a:spcPts val="1505"/>
              </a:spcBef>
            </a:pPr>
            <a:endParaRPr sz="2800" dirty="0">
              <a:latin typeface="Arial MT"/>
              <a:cs typeface="Arial MT"/>
            </a:endParaRPr>
          </a:p>
          <a:p>
            <a:pPr marL="616585" marR="1822450">
              <a:lnSpc>
                <a:spcPct val="140600"/>
              </a:lnSpc>
              <a:tabLst>
                <a:tab pos="1937385" algn="l"/>
                <a:tab pos="2284095" algn="l"/>
                <a:tab pos="2808605" algn="l"/>
                <a:tab pos="3520440" algn="l"/>
                <a:tab pos="4401185" algn="l"/>
                <a:tab pos="4871085" algn="l"/>
                <a:tab pos="5508625" algn="l"/>
                <a:tab pos="5974080" algn="l"/>
                <a:tab pos="6765925" algn="l"/>
                <a:tab pos="7496809" algn="l"/>
                <a:tab pos="8288655" algn="l"/>
                <a:tab pos="9406890" algn="l"/>
              </a:tabLst>
            </a:pPr>
            <a:r>
              <a:rPr sz="2800" spc="150" dirty="0">
                <a:solidFill>
                  <a:srgbClr val="FFFFFF"/>
                </a:solidFill>
                <a:latin typeface="Arial MT"/>
                <a:cs typeface="Arial MT"/>
              </a:rPr>
              <a:t>suspending</a:t>
            </a:r>
            <a:r>
              <a:rPr sz="2800" dirty="0">
                <a:solidFill>
                  <a:srgbClr val="FFFFFF"/>
                </a:solidFill>
                <a:latin typeface="Arial MT"/>
                <a:cs typeface="Arial MT"/>
              </a:rPr>
              <a:t>	</a:t>
            </a:r>
            <a:r>
              <a:rPr sz="2800" spc="90" dirty="0">
                <a:solidFill>
                  <a:srgbClr val="FFFFFF"/>
                </a:solidFill>
                <a:latin typeface="Arial MT"/>
                <a:cs typeface="Arial MT"/>
              </a:rPr>
              <a:t>our</a:t>
            </a:r>
            <a:r>
              <a:rPr sz="2800" dirty="0">
                <a:solidFill>
                  <a:srgbClr val="FFFFFF"/>
                </a:solidFill>
                <a:latin typeface="Arial MT"/>
                <a:cs typeface="Arial MT"/>
              </a:rPr>
              <a:t>	</a:t>
            </a:r>
            <a:r>
              <a:rPr sz="2800" spc="145" dirty="0">
                <a:solidFill>
                  <a:srgbClr val="FFFFFF"/>
                </a:solidFill>
                <a:latin typeface="Arial MT"/>
                <a:cs typeface="Arial MT"/>
              </a:rPr>
              <a:t>immediate</a:t>
            </a:r>
            <a:r>
              <a:rPr sz="2800" dirty="0">
                <a:solidFill>
                  <a:srgbClr val="FFFFFF"/>
                </a:solidFill>
                <a:latin typeface="Arial MT"/>
                <a:cs typeface="Arial MT"/>
              </a:rPr>
              <a:t>	</a:t>
            </a:r>
            <a:r>
              <a:rPr sz="2800" spc="150" dirty="0">
                <a:solidFill>
                  <a:srgbClr val="FFFFFF"/>
                </a:solidFill>
                <a:latin typeface="Arial MT"/>
                <a:cs typeface="Arial MT"/>
              </a:rPr>
              <a:t>judgments</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30" dirty="0">
                <a:solidFill>
                  <a:srgbClr val="FFFFFF"/>
                </a:solidFill>
                <a:latin typeface="Arial MT"/>
                <a:cs typeface="Arial MT"/>
              </a:rPr>
              <a:t>being</a:t>
            </a:r>
            <a:r>
              <a:rPr sz="2800" dirty="0">
                <a:solidFill>
                  <a:srgbClr val="FFFFFF"/>
                </a:solidFill>
                <a:latin typeface="Arial MT"/>
                <a:cs typeface="Arial MT"/>
              </a:rPr>
              <a:t>	</a:t>
            </a:r>
            <a:r>
              <a:rPr sz="2800" spc="180" dirty="0">
                <a:solidFill>
                  <a:srgbClr val="FFFFFF"/>
                </a:solidFill>
                <a:latin typeface="Arial MT"/>
                <a:cs typeface="Arial MT"/>
              </a:rPr>
              <a:t>non-</a:t>
            </a:r>
            <a:r>
              <a:rPr sz="2800" spc="150" dirty="0">
                <a:solidFill>
                  <a:srgbClr val="FFFFFF"/>
                </a:solidFill>
                <a:latin typeface="Arial MT"/>
                <a:cs typeface="Arial MT"/>
              </a:rPr>
              <a:t>judgmental </a:t>
            </a:r>
            <a:r>
              <a:rPr sz="2800" spc="140" dirty="0">
                <a:solidFill>
                  <a:srgbClr val="FFFFFF"/>
                </a:solidFill>
                <a:latin typeface="Arial MT"/>
                <a:cs typeface="Arial MT"/>
              </a:rPr>
              <a:t>having</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55" dirty="0">
                <a:solidFill>
                  <a:srgbClr val="FFFFFF"/>
                </a:solidFill>
                <a:latin typeface="Arial MT"/>
                <a:cs typeface="Arial MT"/>
              </a:rPr>
              <a:t>willingness</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45" dirty="0">
                <a:solidFill>
                  <a:srgbClr val="FFFFFF"/>
                </a:solidFill>
                <a:latin typeface="Arial MT"/>
                <a:cs typeface="Arial MT"/>
              </a:rPr>
              <a:t>listen</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20" dirty="0">
                <a:solidFill>
                  <a:srgbClr val="FFFFFF"/>
                </a:solidFill>
                <a:latin typeface="Arial MT"/>
                <a:cs typeface="Arial MT"/>
              </a:rPr>
              <a:t>learn</a:t>
            </a:r>
            <a:endParaRPr sz="2800" dirty="0">
              <a:latin typeface="Arial MT"/>
              <a:cs typeface="Arial MT"/>
            </a:endParaRPr>
          </a:p>
          <a:p>
            <a:pPr marL="616585" marR="1426210">
              <a:lnSpc>
                <a:spcPct val="140600"/>
              </a:lnSpc>
              <a:tabLst>
                <a:tab pos="2368550" algn="l"/>
                <a:tab pos="2649855" algn="l"/>
                <a:tab pos="2818765" algn="l"/>
                <a:tab pos="3119755" algn="l"/>
                <a:tab pos="3510915" algn="l"/>
                <a:tab pos="3831590" algn="l"/>
                <a:tab pos="5395595" algn="l"/>
                <a:tab pos="5518785" algn="l"/>
                <a:tab pos="6187440" algn="l"/>
                <a:tab pos="6844665" algn="l"/>
                <a:tab pos="7636509" algn="l"/>
                <a:tab pos="9585325" algn="l"/>
                <a:tab pos="10055225" algn="l"/>
                <a:tab pos="10748010" algn="l"/>
              </a:tabLst>
            </a:pPr>
            <a:r>
              <a:rPr sz="2800" spc="150" dirty="0">
                <a:solidFill>
                  <a:srgbClr val="FFFFFF"/>
                </a:solidFill>
                <a:latin typeface="Arial MT"/>
                <a:cs typeface="Arial MT"/>
              </a:rPr>
              <a:t>believing</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45" dirty="0">
                <a:solidFill>
                  <a:srgbClr val="FFFFFF"/>
                </a:solidFill>
                <a:latin typeface="Arial MT"/>
                <a:cs typeface="Arial MT"/>
              </a:rPr>
              <a:t>autonomy</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85" dirty="0">
                <a:solidFill>
                  <a:srgbClr val="FFFFFF"/>
                </a:solidFill>
                <a:latin typeface="Arial MT"/>
                <a:cs typeface="Arial MT"/>
              </a:rPr>
              <a:t>self-</a:t>
            </a:r>
            <a:r>
              <a:rPr sz="2800" spc="155" dirty="0">
                <a:solidFill>
                  <a:srgbClr val="FFFFFF"/>
                </a:solidFill>
                <a:latin typeface="Arial MT"/>
                <a:cs typeface="Arial MT"/>
              </a:rPr>
              <a:t>determination</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55" dirty="0">
                <a:solidFill>
                  <a:srgbClr val="FFFFFF"/>
                </a:solidFill>
                <a:latin typeface="Arial MT"/>
                <a:cs typeface="Arial MT"/>
              </a:rPr>
              <a:t>individual, regardless</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90" dirty="0">
                <a:solidFill>
                  <a:srgbClr val="FFFFFF"/>
                </a:solidFill>
                <a:latin typeface="Arial MT"/>
                <a:cs typeface="Arial MT"/>
              </a:rPr>
              <a:t>our</a:t>
            </a:r>
            <a:r>
              <a:rPr sz="2800" dirty="0">
                <a:solidFill>
                  <a:srgbClr val="FFFFFF"/>
                </a:solidFill>
                <a:latin typeface="Arial MT"/>
                <a:cs typeface="Arial MT"/>
              </a:rPr>
              <a:t>	</a:t>
            </a:r>
            <a:r>
              <a:rPr sz="2800" spc="145" dirty="0">
                <a:solidFill>
                  <a:srgbClr val="FFFFFF"/>
                </a:solidFill>
                <a:latin typeface="Arial MT"/>
                <a:cs typeface="Arial MT"/>
              </a:rPr>
              <a:t>personal</a:t>
            </a:r>
            <a:r>
              <a:rPr sz="2800" dirty="0">
                <a:solidFill>
                  <a:srgbClr val="FFFFFF"/>
                </a:solidFill>
                <a:latin typeface="Arial MT"/>
                <a:cs typeface="Arial MT"/>
              </a:rPr>
              <a:t>		</a:t>
            </a:r>
            <a:r>
              <a:rPr sz="2800" spc="145" dirty="0">
                <a:solidFill>
                  <a:srgbClr val="FFFFFF"/>
                </a:solidFill>
                <a:latin typeface="Arial MT"/>
                <a:cs typeface="Arial MT"/>
              </a:rPr>
              <a:t>beliefs</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50" dirty="0">
                <a:solidFill>
                  <a:srgbClr val="FFFFFF"/>
                </a:solidFill>
                <a:latin typeface="Arial MT"/>
                <a:cs typeface="Arial MT"/>
              </a:rPr>
              <a:t>opinions.</a:t>
            </a:r>
            <a:endParaRPr sz="2800" dirty="0">
              <a:latin typeface="Arial MT"/>
              <a:cs typeface="Arial MT"/>
            </a:endParaRPr>
          </a:p>
        </p:txBody>
      </p:sp>
      <p:sp>
        <p:nvSpPr>
          <p:cNvPr id="11" name="object 11"/>
          <p:cNvSpPr txBox="1">
            <a:spLocks noGrp="1"/>
          </p:cNvSpPr>
          <p:nvPr>
            <p:ph type="title"/>
          </p:nvPr>
        </p:nvSpPr>
        <p:spPr>
          <a:prstGeom prst="rect">
            <a:avLst/>
          </a:prstGeom>
        </p:spPr>
        <p:txBody>
          <a:bodyPr vert="horz" wrap="square" lIns="0" tIns="131445" rIns="0" bIns="0" rtlCol="0">
            <a:spAutoFit/>
          </a:bodyPr>
          <a:lstStyle/>
          <a:p>
            <a:pPr marL="12700" marR="5080">
              <a:lnSpc>
                <a:spcPts val="6830"/>
              </a:lnSpc>
              <a:spcBef>
                <a:spcPts val="1035"/>
              </a:spcBef>
            </a:pPr>
            <a:r>
              <a:rPr dirty="0">
                <a:solidFill>
                  <a:srgbClr val="FFFFFF"/>
                </a:solidFill>
              </a:rPr>
              <a:t>Show</a:t>
            </a:r>
            <a:r>
              <a:rPr spc="459" dirty="0">
                <a:solidFill>
                  <a:srgbClr val="FFFFFF"/>
                </a:solidFill>
              </a:rPr>
              <a:t> </a:t>
            </a:r>
            <a:r>
              <a:rPr spc="85" dirty="0">
                <a:solidFill>
                  <a:srgbClr val="FFFFFF"/>
                </a:solidFill>
              </a:rPr>
              <a:t>Respect</a:t>
            </a:r>
            <a:r>
              <a:rPr spc="465" dirty="0">
                <a:solidFill>
                  <a:srgbClr val="FFFFFF"/>
                </a:solidFill>
              </a:rPr>
              <a:t> </a:t>
            </a:r>
            <a:r>
              <a:rPr dirty="0">
                <a:solidFill>
                  <a:srgbClr val="FFFFFF"/>
                </a:solidFill>
              </a:rPr>
              <a:t>for</a:t>
            </a:r>
            <a:r>
              <a:rPr spc="470" dirty="0">
                <a:solidFill>
                  <a:srgbClr val="FFFFFF"/>
                </a:solidFill>
              </a:rPr>
              <a:t> </a:t>
            </a:r>
            <a:r>
              <a:rPr spc="75" dirty="0">
                <a:solidFill>
                  <a:srgbClr val="FFFFFF"/>
                </a:solidFill>
              </a:rPr>
              <a:t>Diversity</a:t>
            </a:r>
            <a:r>
              <a:rPr spc="470" dirty="0">
                <a:solidFill>
                  <a:srgbClr val="FFFFFF"/>
                </a:solidFill>
              </a:rPr>
              <a:t> </a:t>
            </a:r>
            <a:r>
              <a:rPr spc="-25" dirty="0">
                <a:solidFill>
                  <a:srgbClr val="FFFFFF"/>
                </a:solidFill>
              </a:rPr>
              <a:t>in </a:t>
            </a:r>
            <a:r>
              <a:rPr spc="-10" dirty="0">
                <a:solidFill>
                  <a:srgbClr val="FFFFFF"/>
                </a:solidFill>
              </a:rPr>
              <a:t>Communication</a:t>
            </a:r>
          </a:p>
        </p:txBody>
      </p:sp>
      <p:sp>
        <p:nvSpPr>
          <p:cNvPr id="12" name="Action Button: Return 11">
            <a:hlinkClick r:id="" action="ppaction://hlinkshowjump?jump=firstslide" highlightClick="1"/>
            <a:extLst>
              <a:ext uri="{FF2B5EF4-FFF2-40B4-BE49-F238E27FC236}">
                <a16:creationId xmlns:a16="http://schemas.microsoft.com/office/drawing/2014/main" id="{BCE1E779-0487-D525-5FAA-E0351DA395FC}"/>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C6BCC73-F32E-3A8A-02AA-193CBB729387}"/>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15846283" cy="10287000"/>
          </a:xfrm>
          <a:prstGeom prst="rect">
            <a:avLst/>
          </a:prstGeom>
        </p:spPr>
      </p:pic>
      <p:sp>
        <p:nvSpPr>
          <p:cNvPr id="6" name="object 6"/>
          <p:cNvSpPr txBox="1">
            <a:spLocks noGrp="1"/>
          </p:cNvSpPr>
          <p:nvPr>
            <p:ph type="title"/>
          </p:nvPr>
        </p:nvSpPr>
        <p:spPr>
          <a:xfrm>
            <a:off x="539750" y="84615"/>
            <a:ext cx="9530715" cy="1000760"/>
          </a:xfrm>
          <a:prstGeom prst="rect">
            <a:avLst/>
          </a:prstGeom>
        </p:spPr>
        <p:txBody>
          <a:bodyPr vert="horz" wrap="square" lIns="0" tIns="12700" rIns="0" bIns="0" rtlCol="0">
            <a:spAutoFit/>
          </a:bodyPr>
          <a:lstStyle/>
          <a:p>
            <a:pPr marL="12700">
              <a:lnSpc>
                <a:spcPct val="100000"/>
              </a:lnSpc>
              <a:spcBef>
                <a:spcPts val="100"/>
              </a:spcBef>
            </a:pPr>
            <a:r>
              <a:rPr spc="65" dirty="0"/>
              <a:t>Verbal</a:t>
            </a:r>
            <a:r>
              <a:rPr spc="630" dirty="0"/>
              <a:t> </a:t>
            </a:r>
            <a:r>
              <a:rPr spc="-10" dirty="0"/>
              <a:t>Communication</a:t>
            </a:r>
          </a:p>
        </p:txBody>
      </p:sp>
      <p:grpSp>
        <p:nvGrpSpPr>
          <p:cNvPr id="7" name="object 7"/>
          <p:cNvGrpSpPr/>
          <p:nvPr/>
        </p:nvGrpSpPr>
        <p:grpSpPr>
          <a:xfrm>
            <a:off x="971550" y="1796159"/>
            <a:ext cx="104775" cy="7305675"/>
            <a:chOff x="971550" y="1796159"/>
            <a:chExt cx="104775" cy="7305675"/>
          </a:xfrm>
        </p:grpSpPr>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971550" y="1796159"/>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971550" y="2396234"/>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971550" y="3596384"/>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971550" y="4796534"/>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971550" y="5996684"/>
              <a:ext cx="104775" cy="104775"/>
            </a:xfrm>
            <a:prstGeom prst="rect">
              <a:avLst/>
            </a:prstGeom>
          </p:spPr>
        </p:pic>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971550" y="7196834"/>
              <a:ext cx="104775" cy="104775"/>
            </a:xfrm>
            <a:prstGeom prst="rect">
              <a:avLst/>
            </a:prstGeom>
          </p:spPr>
        </p:pic>
        <p:pic>
          <p:nvPicPr>
            <p:cNvPr id="14" name="object 14"/>
            <p:cNvPicPr/>
            <p:nvPr/>
          </p:nvPicPr>
          <p:blipFill>
            <a:blip r:embed="rId4" cstate="email">
              <a:extLst>
                <a:ext uri="{28A0092B-C50C-407E-A947-70E740481C1C}">
                  <a14:useLocalDpi xmlns:a14="http://schemas.microsoft.com/office/drawing/2010/main"/>
                </a:ext>
              </a:extLst>
            </a:blip>
            <a:stretch>
              <a:fillRect/>
            </a:stretch>
          </p:blipFill>
          <p:spPr>
            <a:xfrm>
              <a:off x="971550" y="7796909"/>
              <a:ext cx="104775" cy="104775"/>
            </a:xfrm>
            <a:prstGeom prst="rect">
              <a:avLst/>
            </a:prstGeom>
          </p:spPr>
        </p:pic>
        <p:pic>
          <p:nvPicPr>
            <p:cNvPr id="15" name="object 15"/>
            <p:cNvPicPr/>
            <p:nvPr/>
          </p:nvPicPr>
          <p:blipFill>
            <a:blip r:embed="rId5" cstate="email">
              <a:extLst>
                <a:ext uri="{28A0092B-C50C-407E-A947-70E740481C1C}">
                  <a14:useLocalDpi xmlns:a14="http://schemas.microsoft.com/office/drawing/2010/main"/>
                </a:ext>
              </a:extLst>
            </a:blip>
            <a:stretch>
              <a:fillRect/>
            </a:stretch>
          </p:blipFill>
          <p:spPr>
            <a:xfrm>
              <a:off x="971550" y="8396984"/>
              <a:ext cx="104775" cy="104775"/>
            </a:xfrm>
            <a:prstGeom prst="rect">
              <a:avLst/>
            </a:prstGeom>
          </p:spPr>
        </p:pic>
        <p:pic>
          <p:nvPicPr>
            <p:cNvPr id="16" name="object 16"/>
            <p:cNvPicPr/>
            <p:nvPr/>
          </p:nvPicPr>
          <p:blipFill>
            <a:blip r:embed="rId5" cstate="email">
              <a:extLst>
                <a:ext uri="{28A0092B-C50C-407E-A947-70E740481C1C}">
                  <a14:useLocalDpi xmlns:a14="http://schemas.microsoft.com/office/drawing/2010/main"/>
                </a:ext>
              </a:extLst>
            </a:blip>
            <a:stretch>
              <a:fillRect/>
            </a:stretch>
          </p:blipFill>
          <p:spPr>
            <a:xfrm>
              <a:off x="971550" y="8997059"/>
              <a:ext cx="104775" cy="104775"/>
            </a:xfrm>
            <a:prstGeom prst="rect">
              <a:avLst/>
            </a:prstGeom>
          </p:spPr>
        </p:pic>
      </p:grpSp>
      <p:sp>
        <p:nvSpPr>
          <p:cNvPr id="17" name="object 17"/>
          <p:cNvSpPr txBox="1"/>
          <p:nvPr/>
        </p:nvSpPr>
        <p:spPr>
          <a:xfrm>
            <a:off x="1239390" y="1406898"/>
            <a:ext cx="8385809" cy="8426450"/>
          </a:xfrm>
          <a:prstGeom prst="rect">
            <a:avLst/>
          </a:prstGeom>
        </p:spPr>
        <p:txBody>
          <a:bodyPr vert="horz" wrap="square" lIns="0" tIns="12700" rIns="0" bIns="0" rtlCol="0">
            <a:spAutoFit/>
          </a:bodyPr>
          <a:lstStyle/>
          <a:p>
            <a:pPr marL="12700" marR="781685">
              <a:lnSpc>
                <a:spcPct val="140600"/>
              </a:lnSpc>
              <a:spcBef>
                <a:spcPts val="100"/>
              </a:spcBef>
              <a:tabLst>
                <a:tab pos="1169670" algn="l"/>
                <a:tab pos="1778000" algn="l"/>
                <a:tab pos="2025650" algn="l"/>
                <a:tab pos="2228215" algn="l"/>
                <a:tab pos="2386965" algn="l"/>
                <a:tab pos="2940685" algn="l"/>
                <a:tab pos="3202940" algn="l"/>
                <a:tab pos="3757295" algn="l"/>
                <a:tab pos="3860800" algn="l"/>
                <a:tab pos="4227195" algn="l"/>
                <a:tab pos="4544060" algn="l"/>
                <a:tab pos="4919345" algn="l"/>
                <a:tab pos="5260975" algn="l"/>
                <a:tab pos="5977890" algn="l"/>
                <a:tab pos="6804025" algn="l"/>
              </a:tabLst>
            </a:pPr>
            <a:r>
              <a:rPr sz="2800" spc="155" dirty="0">
                <a:latin typeface="Arial MT"/>
                <a:cs typeface="Arial MT"/>
              </a:rPr>
              <a:t>Explaining</a:t>
            </a:r>
            <a:r>
              <a:rPr sz="2800" dirty="0">
                <a:latin typeface="Arial MT"/>
                <a:cs typeface="Arial MT"/>
              </a:rPr>
              <a:t>	</a:t>
            </a:r>
            <a:r>
              <a:rPr sz="2800" spc="114" dirty="0">
                <a:latin typeface="Arial MT"/>
                <a:cs typeface="Arial MT"/>
              </a:rPr>
              <a:t>your</a:t>
            </a:r>
            <a:r>
              <a:rPr sz="2800" dirty="0">
                <a:latin typeface="Arial MT"/>
                <a:cs typeface="Arial MT"/>
              </a:rPr>
              <a:t>	</a:t>
            </a:r>
            <a:r>
              <a:rPr sz="2800" spc="110" dirty="0">
                <a:latin typeface="Arial MT"/>
                <a:cs typeface="Arial MT"/>
              </a:rPr>
              <a:t>role</a:t>
            </a:r>
            <a:r>
              <a:rPr sz="2800" dirty="0">
                <a:latin typeface="Arial MT"/>
                <a:cs typeface="Arial MT"/>
              </a:rPr>
              <a:t>	</a:t>
            </a:r>
            <a:r>
              <a:rPr sz="2800" spc="60" dirty="0">
                <a:latin typeface="Arial MT"/>
                <a:cs typeface="Arial MT"/>
              </a:rPr>
              <a:t>to</a:t>
            </a:r>
            <a:r>
              <a:rPr sz="2800" dirty="0">
                <a:latin typeface="Arial MT"/>
                <a:cs typeface="Arial MT"/>
              </a:rPr>
              <a:t>	</a:t>
            </a:r>
            <a:r>
              <a:rPr sz="2800" spc="90" dirty="0">
                <a:latin typeface="Arial MT"/>
                <a:cs typeface="Arial MT"/>
              </a:rPr>
              <a:t>the</a:t>
            </a:r>
            <a:r>
              <a:rPr sz="2800" dirty="0">
                <a:latin typeface="Arial MT"/>
                <a:cs typeface="Arial MT"/>
              </a:rPr>
              <a:t>	</a:t>
            </a:r>
            <a:r>
              <a:rPr sz="2800" spc="120" dirty="0">
                <a:latin typeface="Arial MT"/>
                <a:cs typeface="Arial MT"/>
              </a:rPr>
              <a:t>other</a:t>
            </a:r>
            <a:r>
              <a:rPr sz="2800" dirty="0">
                <a:latin typeface="Arial MT"/>
                <a:cs typeface="Arial MT"/>
              </a:rPr>
              <a:t>	</a:t>
            </a:r>
            <a:r>
              <a:rPr sz="2800" spc="145" dirty="0">
                <a:latin typeface="Arial MT"/>
                <a:cs typeface="Arial MT"/>
              </a:rPr>
              <a:t>person. </a:t>
            </a:r>
            <a:r>
              <a:rPr sz="2800" spc="135" dirty="0">
                <a:latin typeface="Arial MT"/>
                <a:cs typeface="Arial MT"/>
              </a:rPr>
              <a:t>Being</a:t>
            </a:r>
            <a:r>
              <a:rPr sz="2800" dirty="0">
                <a:latin typeface="Arial MT"/>
                <a:cs typeface="Arial MT"/>
              </a:rPr>
              <a:t>	</a:t>
            </a:r>
            <a:r>
              <a:rPr sz="2800" spc="130" dirty="0">
                <a:latin typeface="Arial MT"/>
                <a:cs typeface="Arial MT"/>
              </a:rPr>
              <a:t>aware</a:t>
            </a:r>
            <a:r>
              <a:rPr sz="2800" dirty="0">
                <a:latin typeface="Arial MT"/>
                <a:cs typeface="Arial MT"/>
              </a:rPr>
              <a:t>		</a:t>
            </a:r>
            <a:r>
              <a:rPr sz="2800" spc="114" dirty="0">
                <a:latin typeface="Arial MT"/>
                <a:cs typeface="Arial MT"/>
              </a:rPr>
              <a:t>that</a:t>
            </a:r>
            <a:r>
              <a:rPr sz="2800" dirty="0">
                <a:latin typeface="Arial MT"/>
                <a:cs typeface="Arial MT"/>
              </a:rPr>
              <a:t>	</a:t>
            </a:r>
            <a:r>
              <a:rPr sz="2800" spc="135" dirty="0">
                <a:latin typeface="Arial MT"/>
                <a:cs typeface="Arial MT"/>
              </a:rPr>
              <a:t>people</a:t>
            </a:r>
            <a:r>
              <a:rPr sz="2800" dirty="0">
                <a:latin typeface="Arial MT"/>
                <a:cs typeface="Arial MT"/>
              </a:rPr>
              <a:t>	</a:t>
            </a:r>
            <a:r>
              <a:rPr sz="2800" spc="114" dirty="0">
                <a:latin typeface="Arial MT"/>
                <a:cs typeface="Arial MT"/>
              </a:rPr>
              <a:t>will</a:t>
            </a:r>
            <a:r>
              <a:rPr sz="2800" dirty="0">
                <a:latin typeface="Arial MT"/>
                <a:cs typeface="Arial MT"/>
              </a:rPr>
              <a:t>	</a:t>
            </a:r>
            <a:r>
              <a:rPr sz="2800" spc="145" dirty="0">
                <a:latin typeface="Arial MT"/>
                <a:cs typeface="Arial MT"/>
              </a:rPr>
              <a:t>express</a:t>
            </a:r>
            <a:r>
              <a:rPr sz="2800" dirty="0">
                <a:latin typeface="Arial MT"/>
                <a:cs typeface="Arial MT"/>
              </a:rPr>
              <a:t>	</a:t>
            </a:r>
            <a:r>
              <a:rPr sz="2800" spc="135" dirty="0">
                <a:latin typeface="Arial MT"/>
                <a:cs typeface="Arial MT"/>
              </a:rPr>
              <a:t>their </a:t>
            </a:r>
            <a:r>
              <a:rPr sz="2800" spc="145" dirty="0">
                <a:latin typeface="Arial MT"/>
                <a:cs typeface="Arial MT"/>
              </a:rPr>
              <a:t>emotions</a:t>
            </a:r>
            <a:r>
              <a:rPr sz="2800" dirty="0">
                <a:latin typeface="Arial MT"/>
                <a:cs typeface="Arial MT"/>
              </a:rPr>
              <a:t>	</a:t>
            </a:r>
            <a:r>
              <a:rPr sz="2800" spc="60" dirty="0">
                <a:latin typeface="Arial MT"/>
                <a:cs typeface="Arial MT"/>
              </a:rPr>
              <a:t>in</a:t>
            </a:r>
            <a:r>
              <a:rPr sz="2800" dirty="0">
                <a:latin typeface="Arial MT"/>
                <a:cs typeface="Arial MT"/>
              </a:rPr>
              <a:t>	</a:t>
            </a:r>
            <a:r>
              <a:rPr sz="2800" spc="150" dirty="0">
                <a:latin typeface="Arial MT"/>
                <a:cs typeface="Arial MT"/>
              </a:rPr>
              <a:t>different</a:t>
            </a:r>
            <a:r>
              <a:rPr sz="2800" dirty="0">
                <a:latin typeface="Arial MT"/>
                <a:cs typeface="Arial MT"/>
              </a:rPr>
              <a:t>		</a:t>
            </a:r>
            <a:r>
              <a:rPr sz="2800" spc="125" dirty="0">
                <a:latin typeface="Arial MT"/>
                <a:cs typeface="Arial MT"/>
              </a:rPr>
              <a:t>ways.</a:t>
            </a:r>
            <a:endParaRPr sz="2800">
              <a:latin typeface="Arial MT"/>
              <a:cs typeface="Arial MT"/>
            </a:endParaRPr>
          </a:p>
          <a:p>
            <a:pPr marL="12700" marR="406400">
              <a:lnSpc>
                <a:spcPct val="140600"/>
              </a:lnSpc>
              <a:tabLst>
                <a:tab pos="2109470" algn="l"/>
                <a:tab pos="2559685" algn="l"/>
                <a:tab pos="2642870" algn="l"/>
                <a:tab pos="4063365" algn="l"/>
                <a:tab pos="4429125" algn="l"/>
                <a:tab pos="4533265" algn="l"/>
                <a:tab pos="5146040" algn="l"/>
                <a:tab pos="6140450" algn="l"/>
                <a:tab pos="6486525" algn="l"/>
              </a:tabLst>
            </a:pPr>
            <a:r>
              <a:rPr sz="2800" spc="150" dirty="0">
                <a:latin typeface="Arial MT"/>
                <a:cs typeface="Arial MT"/>
              </a:rPr>
              <a:t>Remembering</a:t>
            </a:r>
            <a:r>
              <a:rPr sz="2800" dirty="0">
                <a:latin typeface="Arial MT"/>
                <a:cs typeface="Arial MT"/>
              </a:rPr>
              <a:t>		</a:t>
            </a:r>
            <a:r>
              <a:rPr sz="2800" spc="145" dirty="0">
                <a:latin typeface="Arial MT"/>
                <a:cs typeface="Arial MT"/>
              </a:rPr>
              <a:t>everyone</a:t>
            </a:r>
            <a:r>
              <a:rPr sz="2800" dirty="0">
                <a:latin typeface="Arial MT"/>
                <a:cs typeface="Arial MT"/>
              </a:rPr>
              <a:t>	</a:t>
            </a:r>
            <a:r>
              <a:rPr sz="2800" spc="114" dirty="0">
                <a:latin typeface="Arial MT"/>
                <a:cs typeface="Arial MT"/>
              </a:rPr>
              <a:t>will</a:t>
            </a:r>
            <a:r>
              <a:rPr sz="2800" dirty="0">
                <a:latin typeface="Arial MT"/>
                <a:cs typeface="Arial MT"/>
              </a:rPr>
              <a:t>	</a:t>
            </a:r>
            <a:r>
              <a:rPr sz="2800" spc="110" dirty="0">
                <a:latin typeface="Arial MT"/>
                <a:cs typeface="Arial MT"/>
              </a:rPr>
              <a:t>have</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different </a:t>
            </a:r>
            <a:r>
              <a:rPr sz="2800" spc="155" dirty="0">
                <a:latin typeface="Arial MT"/>
                <a:cs typeface="Arial MT"/>
              </a:rPr>
              <a:t>proficiency</a:t>
            </a:r>
            <a:r>
              <a:rPr sz="2800" dirty="0">
                <a:latin typeface="Arial MT"/>
                <a:cs typeface="Arial MT"/>
              </a:rPr>
              <a:t>	</a:t>
            </a:r>
            <a:r>
              <a:rPr sz="2800" spc="60" dirty="0">
                <a:latin typeface="Arial MT"/>
                <a:cs typeface="Arial MT"/>
              </a:rPr>
              <a:t>in</a:t>
            </a:r>
            <a:r>
              <a:rPr sz="2800" dirty="0">
                <a:latin typeface="Arial MT"/>
                <a:cs typeface="Arial MT"/>
              </a:rPr>
              <a:t>	</a:t>
            </a:r>
            <a:r>
              <a:rPr sz="2800" spc="145" dirty="0">
                <a:latin typeface="Arial MT"/>
                <a:cs typeface="Arial MT"/>
              </a:rPr>
              <a:t>regards</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a:latin typeface="Arial MT"/>
                <a:cs typeface="Arial MT"/>
              </a:rPr>
              <a:t>language.</a:t>
            </a:r>
            <a:endParaRPr sz="2800">
              <a:latin typeface="Arial MT"/>
              <a:cs typeface="Arial MT"/>
            </a:endParaRPr>
          </a:p>
          <a:p>
            <a:pPr marL="12700" marR="118745">
              <a:lnSpc>
                <a:spcPct val="140600"/>
              </a:lnSpc>
              <a:tabLst>
                <a:tab pos="1392555" algn="l"/>
                <a:tab pos="2262505" algn="l"/>
                <a:tab pos="3256915" algn="l"/>
                <a:tab pos="3603625" algn="l"/>
                <a:tab pos="5235575" algn="l"/>
                <a:tab pos="7936865" algn="l"/>
              </a:tabLst>
            </a:pPr>
            <a:r>
              <a:rPr sz="2800" spc="140" dirty="0">
                <a:latin typeface="Arial MT"/>
                <a:cs typeface="Arial MT"/>
              </a:rPr>
              <a:t>People</a:t>
            </a:r>
            <a:r>
              <a:rPr sz="2800" dirty="0">
                <a:latin typeface="Arial MT"/>
                <a:cs typeface="Arial MT"/>
              </a:rPr>
              <a:t>	</a:t>
            </a:r>
            <a:r>
              <a:rPr sz="2800" spc="90" dirty="0">
                <a:latin typeface="Arial MT"/>
                <a:cs typeface="Arial MT"/>
              </a:rPr>
              <a:t>may</a:t>
            </a:r>
            <a:r>
              <a:rPr sz="2800" dirty="0">
                <a:latin typeface="Arial MT"/>
                <a:cs typeface="Arial MT"/>
              </a:rPr>
              <a:t>	</a:t>
            </a:r>
            <a:r>
              <a:rPr sz="2800" spc="110" dirty="0">
                <a:latin typeface="Arial MT"/>
                <a:cs typeface="Arial MT"/>
              </a:rPr>
              <a:t>have</a:t>
            </a:r>
            <a:r>
              <a:rPr sz="2800" dirty="0">
                <a:latin typeface="Arial MT"/>
                <a:cs typeface="Arial MT"/>
              </a:rPr>
              <a:t>	</a:t>
            </a:r>
            <a:r>
              <a:rPr sz="2800" spc="-50" dirty="0">
                <a:latin typeface="Arial MT"/>
                <a:cs typeface="Arial MT"/>
              </a:rPr>
              <a:t>a</a:t>
            </a:r>
            <a:r>
              <a:rPr sz="2800" dirty="0">
                <a:latin typeface="Arial MT"/>
                <a:cs typeface="Arial MT"/>
              </a:rPr>
              <a:t>	</a:t>
            </a:r>
            <a:r>
              <a:rPr sz="2800" spc="150" dirty="0">
                <a:latin typeface="Arial MT"/>
                <a:cs typeface="Arial MT"/>
              </a:rPr>
              <a:t>different</a:t>
            </a:r>
            <a:r>
              <a:rPr sz="2800" dirty="0">
                <a:latin typeface="Arial MT"/>
                <a:cs typeface="Arial MT"/>
              </a:rPr>
              <a:t>	</a:t>
            </a:r>
            <a:r>
              <a:rPr sz="2800" spc="155" dirty="0">
                <a:latin typeface="Arial MT"/>
                <a:cs typeface="Arial MT"/>
              </a:rPr>
              <a:t>understanding</a:t>
            </a:r>
            <a:r>
              <a:rPr sz="2800" dirty="0">
                <a:latin typeface="Arial MT"/>
                <a:cs typeface="Arial MT"/>
              </a:rPr>
              <a:t>	</a:t>
            </a:r>
            <a:r>
              <a:rPr sz="2800" spc="60" dirty="0">
                <a:latin typeface="Arial MT"/>
                <a:cs typeface="Arial MT"/>
              </a:rPr>
              <a:t>of </a:t>
            </a:r>
            <a:r>
              <a:rPr sz="2800" spc="140" dirty="0">
                <a:latin typeface="Arial MT"/>
                <a:cs typeface="Arial MT"/>
              </a:rPr>
              <a:t>words.</a:t>
            </a:r>
            <a:endParaRPr sz="2800">
              <a:latin typeface="Arial MT"/>
              <a:cs typeface="Arial MT"/>
            </a:endParaRPr>
          </a:p>
          <a:p>
            <a:pPr marL="12700" marR="668655">
              <a:lnSpc>
                <a:spcPct val="140600"/>
              </a:lnSpc>
              <a:tabLst>
                <a:tab pos="763905" algn="l"/>
                <a:tab pos="2183130" algn="l"/>
                <a:tab pos="2713355" algn="l"/>
                <a:tab pos="4217670" algn="l"/>
                <a:tab pos="4577080" algn="l"/>
                <a:tab pos="5577840" algn="l"/>
                <a:tab pos="5715000" algn="l"/>
                <a:tab pos="6407785" algn="l"/>
                <a:tab pos="6447790" algn="l"/>
                <a:tab pos="7386955" algn="l"/>
              </a:tabLst>
            </a:pPr>
            <a:r>
              <a:rPr sz="2800" spc="90" dirty="0">
                <a:latin typeface="Arial MT"/>
                <a:cs typeface="Arial MT"/>
              </a:rPr>
              <a:t>Not</a:t>
            </a:r>
            <a:r>
              <a:rPr sz="2800" dirty="0">
                <a:latin typeface="Arial MT"/>
                <a:cs typeface="Arial MT"/>
              </a:rPr>
              <a:t>	</a:t>
            </a:r>
            <a:r>
              <a:rPr sz="2800" spc="135" dirty="0">
                <a:latin typeface="Arial MT"/>
                <a:cs typeface="Arial MT"/>
              </a:rPr>
              <a:t>making</a:t>
            </a:r>
            <a:r>
              <a:rPr sz="2800" dirty="0">
                <a:latin typeface="Arial MT"/>
                <a:cs typeface="Arial MT"/>
              </a:rPr>
              <a:t>	</a:t>
            </a:r>
            <a:r>
              <a:rPr sz="2800" spc="155" dirty="0">
                <a:latin typeface="Arial MT"/>
                <a:cs typeface="Arial MT"/>
              </a:rPr>
              <a:t>assumptions</a:t>
            </a:r>
            <a:r>
              <a:rPr sz="2800" dirty="0">
                <a:latin typeface="Arial MT"/>
                <a:cs typeface="Arial MT"/>
              </a:rPr>
              <a:t>	</a:t>
            </a:r>
            <a:r>
              <a:rPr sz="2800" spc="130" dirty="0">
                <a:latin typeface="Arial MT"/>
                <a:cs typeface="Arial MT"/>
              </a:rPr>
              <a:t>about</a:t>
            </a:r>
            <a:r>
              <a:rPr sz="2800" dirty="0">
                <a:latin typeface="Arial MT"/>
                <a:cs typeface="Arial MT"/>
              </a:rPr>
              <a:t>		</a:t>
            </a:r>
            <a:r>
              <a:rPr sz="2800" spc="90" dirty="0">
                <a:latin typeface="Arial MT"/>
                <a:cs typeface="Arial MT"/>
              </a:rPr>
              <a:t>the</a:t>
            </a:r>
            <a:r>
              <a:rPr sz="2800" dirty="0">
                <a:latin typeface="Arial MT"/>
                <a:cs typeface="Arial MT"/>
              </a:rPr>
              <a:t>	</a:t>
            </a:r>
            <a:r>
              <a:rPr sz="2800" spc="135" dirty="0">
                <a:latin typeface="Arial MT"/>
                <a:cs typeface="Arial MT"/>
              </a:rPr>
              <a:t>level</a:t>
            </a:r>
            <a:r>
              <a:rPr sz="2800" dirty="0">
                <a:latin typeface="Arial MT"/>
                <a:cs typeface="Arial MT"/>
              </a:rPr>
              <a:t>	</a:t>
            </a:r>
            <a:r>
              <a:rPr sz="2800" spc="60" dirty="0">
                <a:latin typeface="Arial MT"/>
                <a:cs typeface="Arial MT"/>
              </a:rPr>
              <a:t>of </a:t>
            </a:r>
            <a:r>
              <a:rPr sz="2800" spc="155" dirty="0">
                <a:latin typeface="Arial MT"/>
                <a:cs typeface="Arial MT"/>
              </a:rPr>
              <a:t>understanding</a:t>
            </a:r>
            <a:r>
              <a:rPr sz="2800" dirty="0">
                <a:latin typeface="Arial MT"/>
                <a:cs typeface="Arial MT"/>
              </a:rPr>
              <a:t>	</a:t>
            </a:r>
            <a:r>
              <a:rPr sz="2800" spc="140" dirty="0">
                <a:latin typeface="Arial MT"/>
                <a:cs typeface="Arial MT"/>
              </a:rPr>
              <a:t>another</a:t>
            </a:r>
            <a:r>
              <a:rPr sz="2800" dirty="0">
                <a:latin typeface="Arial MT"/>
                <a:cs typeface="Arial MT"/>
              </a:rPr>
              <a:t>	</a:t>
            </a:r>
            <a:r>
              <a:rPr sz="2800" spc="140" dirty="0">
                <a:latin typeface="Arial MT"/>
                <a:cs typeface="Arial MT"/>
              </a:rPr>
              <a:t>person</a:t>
            </a:r>
            <a:r>
              <a:rPr sz="2800" dirty="0">
                <a:latin typeface="Arial MT"/>
                <a:cs typeface="Arial MT"/>
              </a:rPr>
              <a:t>	</a:t>
            </a:r>
            <a:r>
              <a:rPr sz="2800" spc="90" dirty="0">
                <a:latin typeface="Arial MT"/>
                <a:cs typeface="Arial MT"/>
              </a:rPr>
              <a:t>may</a:t>
            </a:r>
            <a:r>
              <a:rPr sz="2800" dirty="0">
                <a:latin typeface="Arial MT"/>
                <a:cs typeface="Arial MT"/>
              </a:rPr>
              <a:t>		</a:t>
            </a:r>
            <a:r>
              <a:rPr sz="2800" spc="135" dirty="0">
                <a:latin typeface="Arial MT"/>
                <a:cs typeface="Arial MT"/>
              </a:rPr>
              <a:t>have.</a:t>
            </a:r>
            <a:endParaRPr sz="2800">
              <a:latin typeface="Arial MT"/>
              <a:cs typeface="Arial MT"/>
            </a:endParaRPr>
          </a:p>
          <a:p>
            <a:pPr marL="12700" marR="5080">
              <a:lnSpc>
                <a:spcPct val="140600"/>
              </a:lnSpc>
              <a:spcBef>
                <a:spcPts val="5"/>
              </a:spcBef>
              <a:tabLst>
                <a:tab pos="1352550" algn="l"/>
                <a:tab pos="2164080" algn="l"/>
                <a:tab pos="2247265" algn="l"/>
                <a:tab pos="2717165" algn="l"/>
                <a:tab pos="2856865" algn="l"/>
                <a:tab pos="4181475" algn="l"/>
                <a:tab pos="4973955" algn="l"/>
                <a:tab pos="5462905" algn="l"/>
                <a:tab pos="6278880" algn="l"/>
                <a:tab pos="6666230" algn="l"/>
                <a:tab pos="7136130" algn="l"/>
              </a:tabLst>
            </a:pPr>
            <a:r>
              <a:rPr sz="2800" spc="155" dirty="0">
                <a:latin typeface="Arial MT"/>
                <a:cs typeface="Arial MT"/>
              </a:rPr>
              <a:t>Respecting</a:t>
            </a:r>
            <a:r>
              <a:rPr sz="2800" dirty="0">
                <a:latin typeface="Arial MT"/>
                <a:cs typeface="Arial MT"/>
              </a:rPr>
              <a:t>	</a:t>
            </a:r>
            <a:r>
              <a:rPr sz="2800" spc="90" dirty="0">
                <a:latin typeface="Arial MT"/>
                <a:cs typeface="Arial MT"/>
              </a:rPr>
              <a:t>the</a:t>
            </a:r>
            <a:r>
              <a:rPr sz="2800" dirty="0">
                <a:latin typeface="Arial MT"/>
                <a:cs typeface="Arial MT"/>
              </a:rPr>
              <a:t>		</a:t>
            </a:r>
            <a:r>
              <a:rPr sz="2800" spc="145" dirty="0">
                <a:latin typeface="Arial MT"/>
                <a:cs typeface="Arial MT"/>
              </a:rPr>
              <a:t>beliefs</a:t>
            </a:r>
            <a:r>
              <a:rPr sz="2800" dirty="0">
                <a:latin typeface="Arial MT"/>
                <a:cs typeface="Arial MT"/>
              </a:rPr>
              <a:t>	</a:t>
            </a:r>
            <a:r>
              <a:rPr sz="2800" spc="-780" dirty="0">
                <a:latin typeface="Arial MT"/>
                <a:cs typeface="Arial MT"/>
              </a:rPr>
              <a:t> </a:t>
            </a:r>
            <a:r>
              <a:rPr sz="2800" spc="95" dirty="0">
                <a:latin typeface="Arial MT"/>
                <a:cs typeface="Arial MT"/>
              </a:rPr>
              <a:t>and</a:t>
            </a:r>
            <a:r>
              <a:rPr sz="2800" dirty="0">
                <a:latin typeface="Arial MT"/>
                <a:cs typeface="Arial MT"/>
              </a:rPr>
              <a:t>	</a:t>
            </a:r>
            <a:r>
              <a:rPr sz="2800" spc="155" dirty="0">
                <a:latin typeface="Arial MT"/>
                <a:cs typeface="Arial MT"/>
              </a:rPr>
              <a:t>attitudes</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others. </a:t>
            </a:r>
            <a:r>
              <a:rPr sz="2800" spc="140" dirty="0">
                <a:latin typeface="Arial MT"/>
                <a:cs typeface="Arial MT"/>
              </a:rPr>
              <a:t>Taking</a:t>
            </a:r>
            <a:r>
              <a:rPr sz="2800" dirty="0">
                <a:latin typeface="Arial MT"/>
                <a:cs typeface="Arial MT"/>
              </a:rPr>
              <a:t>	</a:t>
            </a:r>
            <a:r>
              <a:rPr sz="2800" spc="110" dirty="0">
                <a:latin typeface="Arial MT"/>
                <a:cs typeface="Arial MT"/>
              </a:rPr>
              <a:t>time</a:t>
            </a:r>
            <a:r>
              <a:rPr sz="2800" dirty="0">
                <a:latin typeface="Arial MT"/>
                <a:cs typeface="Arial MT"/>
              </a:rPr>
              <a:t>		</a:t>
            </a:r>
            <a:r>
              <a:rPr sz="2800" spc="60" dirty="0">
                <a:latin typeface="Arial MT"/>
                <a:cs typeface="Arial MT"/>
              </a:rPr>
              <a:t>to</a:t>
            </a:r>
            <a:r>
              <a:rPr sz="2800" dirty="0">
                <a:latin typeface="Arial MT"/>
                <a:cs typeface="Arial MT"/>
              </a:rPr>
              <a:t>	</a:t>
            </a:r>
            <a:r>
              <a:rPr sz="2800" spc="145" dirty="0">
                <a:latin typeface="Arial MT"/>
                <a:cs typeface="Arial MT"/>
              </a:rPr>
              <a:t>explore</a:t>
            </a:r>
            <a:r>
              <a:rPr sz="2800" dirty="0">
                <a:latin typeface="Arial MT"/>
                <a:cs typeface="Arial MT"/>
              </a:rPr>
              <a:t>	</a:t>
            </a:r>
            <a:r>
              <a:rPr sz="2800" spc="145" dirty="0">
                <a:latin typeface="Arial MT"/>
                <a:cs typeface="Arial MT"/>
              </a:rPr>
              <a:t>issues</a:t>
            </a:r>
            <a:r>
              <a:rPr sz="2800" dirty="0">
                <a:latin typeface="Arial MT"/>
                <a:cs typeface="Arial MT"/>
              </a:rPr>
              <a:t>	</a:t>
            </a:r>
            <a:r>
              <a:rPr sz="2800" spc="114" dirty="0">
                <a:latin typeface="Arial MT"/>
                <a:cs typeface="Arial MT"/>
              </a:rPr>
              <a:t>that</a:t>
            </a:r>
            <a:r>
              <a:rPr sz="2800" dirty="0">
                <a:latin typeface="Arial MT"/>
                <a:cs typeface="Arial MT"/>
              </a:rPr>
              <a:t>	</a:t>
            </a:r>
            <a:r>
              <a:rPr sz="2800" spc="90" dirty="0">
                <a:latin typeface="Arial MT"/>
                <a:cs typeface="Arial MT"/>
              </a:rPr>
              <a:t>may</a:t>
            </a:r>
            <a:r>
              <a:rPr sz="2800" dirty="0">
                <a:latin typeface="Arial MT"/>
                <a:cs typeface="Arial MT"/>
              </a:rPr>
              <a:t>	</a:t>
            </a:r>
            <a:r>
              <a:rPr sz="2800" spc="-695" dirty="0">
                <a:latin typeface="Arial MT"/>
                <a:cs typeface="Arial MT"/>
              </a:rPr>
              <a:t> </a:t>
            </a:r>
            <a:r>
              <a:rPr sz="2800" spc="150" dirty="0">
                <a:latin typeface="Arial MT"/>
                <a:cs typeface="Arial MT"/>
              </a:rPr>
              <a:t>arise.</a:t>
            </a:r>
            <a:endParaRPr sz="2800">
              <a:latin typeface="Arial MT"/>
              <a:cs typeface="Arial MT"/>
            </a:endParaRPr>
          </a:p>
          <a:p>
            <a:pPr marL="12700">
              <a:lnSpc>
                <a:spcPct val="100000"/>
              </a:lnSpc>
              <a:spcBef>
                <a:spcPts val="1365"/>
              </a:spcBef>
              <a:tabLst>
                <a:tab pos="1818005" algn="l"/>
                <a:tab pos="2268220" algn="l"/>
                <a:tab pos="2614295" algn="l"/>
                <a:tab pos="3633470" algn="l"/>
                <a:tab pos="4425315" algn="l"/>
                <a:tab pos="5928995" algn="l"/>
              </a:tabLst>
            </a:pPr>
            <a:r>
              <a:rPr sz="2800" spc="150" dirty="0">
                <a:latin typeface="Arial MT"/>
                <a:cs typeface="Arial MT"/>
              </a:rPr>
              <a:t>Speaking</a:t>
            </a:r>
            <a:r>
              <a:rPr sz="2800" dirty="0">
                <a:latin typeface="Arial MT"/>
                <a:cs typeface="Arial MT"/>
              </a:rPr>
              <a:t>	</a:t>
            </a:r>
            <a:r>
              <a:rPr sz="2800" spc="60" dirty="0">
                <a:latin typeface="Arial MT"/>
                <a:cs typeface="Arial MT"/>
              </a:rPr>
              <a:t>in</a:t>
            </a:r>
            <a:r>
              <a:rPr sz="2800" dirty="0">
                <a:latin typeface="Arial MT"/>
                <a:cs typeface="Arial MT"/>
              </a:rPr>
              <a:t>	</a:t>
            </a:r>
            <a:r>
              <a:rPr sz="2800" spc="-50" dirty="0">
                <a:latin typeface="Arial MT"/>
                <a:cs typeface="Arial MT"/>
              </a:rPr>
              <a:t>a</a:t>
            </a:r>
            <a:r>
              <a:rPr sz="2800" dirty="0">
                <a:latin typeface="Arial MT"/>
                <a:cs typeface="Arial MT"/>
              </a:rPr>
              <a:t>	</a:t>
            </a:r>
            <a:r>
              <a:rPr sz="2800" spc="125" dirty="0">
                <a:latin typeface="Arial MT"/>
                <a:cs typeface="Arial MT"/>
              </a:rPr>
              <a:t>clear</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concise</a:t>
            </a:r>
            <a:r>
              <a:rPr sz="2800" dirty="0">
                <a:latin typeface="Arial MT"/>
                <a:cs typeface="Arial MT"/>
              </a:rPr>
              <a:t>	</a:t>
            </a:r>
            <a:r>
              <a:rPr sz="2800" spc="140" dirty="0">
                <a:latin typeface="Arial MT"/>
                <a:cs typeface="Arial MT"/>
              </a:rPr>
              <a:t>manner.</a:t>
            </a:r>
            <a:endParaRPr sz="2800">
              <a:latin typeface="Arial MT"/>
              <a:cs typeface="Arial MT"/>
            </a:endParaRPr>
          </a:p>
          <a:p>
            <a:pPr marL="12700" marR="395605">
              <a:lnSpc>
                <a:spcPct val="140600"/>
              </a:lnSpc>
              <a:tabLst>
                <a:tab pos="1783714" algn="l"/>
                <a:tab pos="2253615" algn="l"/>
                <a:tab pos="3514725" algn="l"/>
                <a:tab pos="4306570" algn="l"/>
                <a:tab pos="6195695" algn="l"/>
                <a:tab pos="7136130" algn="l"/>
              </a:tabLst>
            </a:pPr>
            <a:r>
              <a:rPr sz="2800" spc="150" dirty="0">
                <a:latin typeface="Arial MT"/>
                <a:cs typeface="Arial MT"/>
              </a:rPr>
              <a:t>Listening</a:t>
            </a:r>
            <a:r>
              <a:rPr sz="2800" dirty="0">
                <a:latin typeface="Arial MT"/>
                <a:cs typeface="Arial MT"/>
              </a:rPr>
              <a:t>	</a:t>
            </a:r>
            <a:r>
              <a:rPr sz="2800" spc="60" dirty="0">
                <a:latin typeface="Arial MT"/>
                <a:cs typeface="Arial MT"/>
              </a:rPr>
              <a:t>to</a:t>
            </a:r>
            <a:r>
              <a:rPr sz="2800" dirty="0">
                <a:latin typeface="Arial MT"/>
                <a:cs typeface="Arial MT"/>
              </a:rPr>
              <a:t>	</a:t>
            </a:r>
            <a:r>
              <a:rPr sz="2800" spc="140" dirty="0">
                <a:latin typeface="Arial MT"/>
                <a:cs typeface="Arial MT"/>
              </a:rPr>
              <a:t>others</a:t>
            </a:r>
            <a:r>
              <a:rPr sz="2800" dirty="0">
                <a:latin typeface="Arial MT"/>
                <a:cs typeface="Arial MT"/>
              </a:rPr>
              <a:t>	</a:t>
            </a:r>
            <a:r>
              <a:rPr sz="2800" spc="85" dirty="0">
                <a:latin typeface="Arial MT"/>
                <a:cs typeface="Arial MT"/>
              </a:rPr>
              <a:t>and</a:t>
            </a:r>
            <a:r>
              <a:rPr sz="2800" dirty="0">
                <a:latin typeface="Arial MT"/>
                <a:cs typeface="Arial MT"/>
              </a:rPr>
              <a:t>	</a:t>
            </a:r>
            <a:r>
              <a:rPr sz="2800" spc="150" dirty="0">
                <a:latin typeface="Arial MT"/>
                <a:cs typeface="Arial MT"/>
              </a:rPr>
              <a:t>observing</a:t>
            </a:r>
            <a:r>
              <a:rPr sz="2800" dirty="0">
                <a:latin typeface="Arial MT"/>
                <a:cs typeface="Arial MT"/>
              </a:rPr>
              <a:t>	</a:t>
            </a:r>
            <a:r>
              <a:rPr sz="2800" spc="135" dirty="0">
                <a:latin typeface="Arial MT"/>
                <a:cs typeface="Arial MT"/>
              </a:rPr>
              <a:t>their</a:t>
            </a:r>
            <a:r>
              <a:rPr sz="2800" dirty="0">
                <a:latin typeface="Arial MT"/>
                <a:cs typeface="Arial MT"/>
              </a:rPr>
              <a:t>	</a:t>
            </a:r>
            <a:r>
              <a:rPr sz="2800" spc="110" dirty="0">
                <a:latin typeface="Arial MT"/>
                <a:cs typeface="Arial MT"/>
              </a:rPr>
              <a:t>body </a:t>
            </a:r>
            <a:r>
              <a:rPr sz="2800" spc="150" dirty="0">
                <a:latin typeface="Arial MT"/>
                <a:cs typeface="Arial MT"/>
              </a:rPr>
              <a:t>language.</a:t>
            </a:r>
            <a:endParaRPr sz="2800">
              <a:latin typeface="Arial MT"/>
              <a:cs typeface="Arial MT"/>
            </a:endParaRPr>
          </a:p>
        </p:txBody>
      </p:sp>
      <p:sp>
        <p:nvSpPr>
          <p:cNvPr id="18" name="Action Button: Return 17">
            <a:hlinkClick r:id="" action="ppaction://hlinkshowjump?jump=firstslide" highlightClick="1"/>
            <a:extLst>
              <a:ext uri="{FF2B5EF4-FFF2-40B4-BE49-F238E27FC236}">
                <a16:creationId xmlns:a16="http://schemas.microsoft.com/office/drawing/2014/main" id="{E3A4390C-B717-632E-BAAF-DD84BF47D520}"/>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732C796-439D-B341-AA56-8084168991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5448052" cy="10286998"/>
          </a:xfrm>
          <a:prstGeom prst="rect">
            <a:avLst/>
          </a:prstGeom>
        </p:spPr>
      </p:pic>
      <p:sp>
        <p:nvSpPr>
          <p:cNvPr id="20" name="object 3">
            <a:extLst>
              <a:ext uri="{FF2B5EF4-FFF2-40B4-BE49-F238E27FC236}">
                <a16:creationId xmlns:a16="http://schemas.microsoft.com/office/drawing/2014/main" id="{2E86D75C-34A9-6C22-54E4-95BD73253BD9}"/>
              </a:ext>
            </a:extLst>
          </p:cNvPr>
          <p:cNvSpPr/>
          <p:nvPr/>
        </p:nvSpPr>
        <p:spPr>
          <a:xfrm>
            <a:off x="-12357" y="0"/>
            <a:ext cx="18288000" cy="10577788"/>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8629"/>
            </a:srgbClr>
          </a:solidFill>
        </p:spPr>
        <p:txBody>
          <a:bodyPr wrap="square" lIns="0" tIns="0" rIns="0" bIns="0" rtlCol="0"/>
          <a:lstStyle/>
          <a:p>
            <a:endParaRPr/>
          </a:p>
        </p:txBody>
      </p:sp>
      <p:sp>
        <p:nvSpPr>
          <p:cNvPr id="13" name="object 13"/>
          <p:cNvSpPr txBox="1"/>
          <p:nvPr/>
        </p:nvSpPr>
        <p:spPr>
          <a:xfrm>
            <a:off x="1066800" y="3140050"/>
            <a:ext cx="12917170" cy="5852795"/>
          </a:xfrm>
          <a:prstGeom prst="rect">
            <a:avLst/>
          </a:prstGeom>
        </p:spPr>
        <p:txBody>
          <a:bodyPr vert="horz" wrap="square" lIns="0" tIns="12700" rIns="0" bIns="0" rtlCol="0">
            <a:spAutoFit/>
          </a:bodyPr>
          <a:lstStyle/>
          <a:p>
            <a:pPr marL="12700">
              <a:lnSpc>
                <a:spcPct val="100000"/>
              </a:lnSpc>
              <a:spcBef>
                <a:spcPts val="100"/>
              </a:spcBef>
              <a:tabLst>
                <a:tab pos="1169670" algn="l"/>
                <a:tab pos="2065655" algn="l"/>
                <a:tab pos="2535555" algn="l"/>
                <a:tab pos="4222750" algn="l"/>
                <a:tab pos="6275705" algn="l"/>
                <a:tab pos="9114155" algn="l"/>
                <a:tab pos="9544050" algn="l"/>
                <a:tab pos="10113645" algn="l"/>
                <a:tab pos="12087860" algn="l"/>
              </a:tabLst>
            </a:pPr>
            <a:r>
              <a:rPr sz="2800" spc="135" dirty="0">
                <a:solidFill>
                  <a:srgbClr val="FFFFFF"/>
                </a:solidFill>
                <a:latin typeface="Arial MT"/>
                <a:cs typeface="Arial MT"/>
              </a:rPr>
              <a:t>Being</a:t>
            </a:r>
            <a:r>
              <a:rPr sz="2800" dirty="0">
                <a:solidFill>
                  <a:srgbClr val="FFFFFF"/>
                </a:solidFill>
                <a:latin typeface="Arial MT"/>
                <a:cs typeface="Arial MT"/>
              </a:rPr>
              <a:t>	</a:t>
            </a:r>
            <a:r>
              <a:rPr sz="2800" spc="110" dirty="0">
                <a:solidFill>
                  <a:srgbClr val="FFFFFF"/>
                </a:solidFill>
                <a:latin typeface="Arial MT"/>
                <a:cs typeface="Arial MT"/>
              </a:rPr>
              <a:t>able</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45" dirty="0">
                <a:solidFill>
                  <a:srgbClr val="FFFFFF"/>
                </a:solidFill>
                <a:latin typeface="Arial MT"/>
                <a:cs typeface="Arial MT"/>
              </a:rPr>
              <a:t>decipher</a:t>
            </a:r>
            <a:r>
              <a:rPr sz="2800" dirty="0">
                <a:solidFill>
                  <a:srgbClr val="FFFFFF"/>
                </a:solidFill>
                <a:latin typeface="Arial MT"/>
                <a:cs typeface="Arial MT"/>
              </a:rPr>
              <a:t>	</a:t>
            </a:r>
            <a:r>
              <a:rPr sz="2800" spc="180" dirty="0">
                <a:solidFill>
                  <a:srgbClr val="FFFFFF"/>
                </a:solidFill>
                <a:latin typeface="Arial MT"/>
                <a:cs typeface="Arial MT"/>
              </a:rPr>
              <a:t>non-</a:t>
            </a:r>
            <a:r>
              <a:rPr sz="2800" spc="140" dirty="0">
                <a:solidFill>
                  <a:srgbClr val="FFFFFF"/>
                </a:solidFill>
                <a:latin typeface="Arial MT"/>
                <a:cs typeface="Arial MT"/>
              </a:rPr>
              <a:t>verbal</a:t>
            </a:r>
            <a:r>
              <a:rPr sz="2800" dirty="0">
                <a:solidFill>
                  <a:srgbClr val="FFFFFF"/>
                </a:solidFill>
                <a:latin typeface="Arial MT"/>
                <a:cs typeface="Arial MT"/>
              </a:rPr>
              <a:t>	</a:t>
            </a:r>
            <a:r>
              <a:rPr sz="2800" spc="155" dirty="0">
                <a:solidFill>
                  <a:srgbClr val="FFFFFF"/>
                </a:solidFill>
                <a:latin typeface="Arial MT"/>
                <a:cs typeface="Arial MT"/>
              </a:rPr>
              <a:t>communication</a:t>
            </a:r>
            <a:r>
              <a:rPr sz="2800" dirty="0">
                <a:solidFill>
                  <a:srgbClr val="FFFFFF"/>
                </a:solidFill>
                <a:latin typeface="Arial MT"/>
                <a:cs typeface="Arial MT"/>
              </a:rPr>
              <a:t>	</a:t>
            </a:r>
            <a:r>
              <a:rPr sz="2800" spc="65" dirty="0">
                <a:solidFill>
                  <a:srgbClr val="FFFFFF"/>
                </a:solidFill>
                <a:latin typeface="Arial MT"/>
                <a:cs typeface="Arial MT"/>
              </a:rPr>
              <a:t>is</a:t>
            </a:r>
            <a:r>
              <a:rPr sz="2800" dirty="0">
                <a:solidFill>
                  <a:srgbClr val="FFFFFF"/>
                </a:solidFill>
                <a:latin typeface="Arial MT"/>
                <a:cs typeface="Arial MT"/>
              </a:rPr>
              <a:t>	</a:t>
            </a:r>
            <a:r>
              <a:rPr sz="2800" spc="55" dirty="0">
                <a:solidFill>
                  <a:srgbClr val="FFFFFF"/>
                </a:solidFill>
                <a:latin typeface="Arial MT"/>
                <a:cs typeface="Arial MT"/>
              </a:rPr>
              <a:t>an</a:t>
            </a:r>
            <a:r>
              <a:rPr sz="2800" dirty="0">
                <a:solidFill>
                  <a:srgbClr val="FFFFFF"/>
                </a:solidFill>
                <a:latin typeface="Arial MT"/>
                <a:cs typeface="Arial MT"/>
              </a:rPr>
              <a:t>	</a:t>
            </a:r>
            <a:r>
              <a:rPr sz="2800" spc="150" dirty="0">
                <a:solidFill>
                  <a:srgbClr val="FFFFFF"/>
                </a:solidFill>
                <a:latin typeface="Arial MT"/>
                <a:cs typeface="Arial MT"/>
              </a:rPr>
              <a:t>invaluable</a:t>
            </a:r>
            <a:r>
              <a:rPr sz="2800" dirty="0">
                <a:solidFill>
                  <a:srgbClr val="FFFFFF"/>
                </a:solidFill>
                <a:latin typeface="Arial MT"/>
                <a:cs typeface="Arial MT"/>
              </a:rPr>
              <a:t>	</a:t>
            </a:r>
            <a:r>
              <a:rPr sz="2800" spc="145" dirty="0">
                <a:solidFill>
                  <a:srgbClr val="FFFFFF"/>
                </a:solidFill>
                <a:latin typeface="Arial MT"/>
                <a:cs typeface="Arial MT"/>
              </a:rPr>
              <a:t>skill.</a:t>
            </a:r>
            <a:endParaRPr sz="2800" dirty="0">
              <a:latin typeface="Arial MT"/>
              <a:cs typeface="Arial MT"/>
            </a:endParaRPr>
          </a:p>
          <a:p>
            <a:pPr marL="616585" marR="27305" indent="-604520">
              <a:lnSpc>
                <a:spcPct val="281200"/>
              </a:lnSpc>
              <a:tabLst>
                <a:tab pos="823594" algn="l"/>
                <a:tab pos="1427480" algn="l"/>
                <a:tab pos="1816735" algn="l"/>
                <a:tab pos="3453765" algn="l"/>
                <a:tab pos="4551680" algn="l"/>
                <a:tab pos="5021580" algn="l"/>
                <a:tab pos="7074534" algn="l"/>
                <a:tab pos="9912985" algn="l"/>
                <a:tab pos="10625455" algn="l"/>
                <a:tab pos="11728450" algn="l"/>
              </a:tabLst>
            </a:pPr>
            <a:r>
              <a:rPr sz="2800" spc="85" dirty="0">
                <a:solidFill>
                  <a:srgbClr val="FFFFFF"/>
                </a:solidFill>
                <a:latin typeface="Arial MT"/>
                <a:cs typeface="Arial MT"/>
              </a:rPr>
              <a:t>The</a:t>
            </a:r>
            <a:r>
              <a:rPr sz="2800" dirty="0">
                <a:solidFill>
                  <a:srgbClr val="FFFFFF"/>
                </a:solidFill>
                <a:latin typeface="Arial MT"/>
                <a:cs typeface="Arial MT"/>
              </a:rPr>
              <a:t>	</a:t>
            </a:r>
            <a:r>
              <a:rPr sz="2800" spc="114" dirty="0">
                <a:solidFill>
                  <a:srgbClr val="FFFFFF"/>
                </a:solidFill>
                <a:latin typeface="Arial MT"/>
                <a:cs typeface="Arial MT"/>
              </a:rPr>
              <a:t>most</a:t>
            </a:r>
            <a:r>
              <a:rPr sz="2800" dirty="0">
                <a:solidFill>
                  <a:srgbClr val="FFFFFF"/>
                </a:solidFill>
                <a:latin typeface="Arial MT"/>
                <a:cs typeface="Arial MT"/>
              </a:rPr>
              <a:t>	</a:t>
            </a:r>
            <a:r>
              <a:rPr sz="2800" spc="135" dirty="0">
                <a:solidFill>
                  <a:srgbClr val="FFFFFF"/>
                </a:solidFill>
                <a:latin typeface="Arial MT"/>
                <a:cs typeface="Arial MT"/>
              </a:rPr>
              <a:t>common</a:t>
            </a:r>
            <a:r>
              <a:rPr sz="2800" dirty="0">
                <a:solidFill>
                  <a:srgbClr val="FFFFFF"/>
                </a:solidFill>
                <a:latin typeface="Arial MT"/>
                <a:cs typeface="Arial MT"/>
              </a:rPr>
              <a:t>	</a:t>
            </a:r>
            <a:r>
              <a:rPr sz="2800" spc="125" dirty="0">
                <a:solidFill>
                  <a:srgbClr val="FFFFFF"/>
                </a:solidFill>
                <a:latin typeface="Arial MT"/>
                <a:cs typeface="Arial MT"/>
              </a:rPr>
              <a:t>types</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80" dirty="0">
                <a:solidFill>
                  <a:srgbClr val="FFFFFF"/>
                </a:solidFill>
                <a:latin typeface="Arial MT"/>
                <a:cs typeface="Arial MT"/>
              </a:rPr>
              <a:t>non-</a:t>
            </a:r>
            <a:r>
              <a:rPr sz="2800" spc="140" dirty="0">
                <a:solidFill>
                  <a:srgbClr val="FFFFFF"/>
                </a:solidFill>
                <a:latin typeface="Arial MT"/>
                <a:cs typeface="Arial MT"/>
              </a:rPr>
              <a:t>verbal</a:t>
            </a:r>
            <a:r>
              <a:rPr sz="2800" dirty="0">
                <a:solidFill>
                  <a:srgbClr val="FFFFFF"/>
                </a:solidFill>
                <a:latin typeface="Arial MT"/>
                <a:cs typeface="Arial MT"/>
              </a:rPr>
              <a:t>	</a:t>
            </a:r>
            <a:r>
              <a:rPr sz="2800" spc="155" dirty="0">
                <a:solidFill>
                  <a:srgbClr val="FFFFFF"/>
                </a:solidFill>
                <a:latin typeface="Arial MT"/>
                <a:cs typeface="Arial MT"/>
              </a:rPr>
              <a:t>communication</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45" dirty="0">
                <a:solidFill>
                  <a:srgbClr val="FFFFFF"/>
                </a:solidFill>
                <a:latin typeface="Arial MT"/>
                <a:cs typeface="Arial MT"/>
              </a:rPr>
              <a:t>listed</a:t>
            </a:r>
            <a:r>
              <a:rPr sz="2800" dirty="0">
                <a:solidFill>
                  <a:srgbClr val="FFFFFF"/>
                </a:solidFill>
                <a:latin typeface="Arial MT"/>
                <a:cs typeface="Arial MT"/>
              </a:rPr>
              <a:t>	</a:t>
            </a:r>
            <a:r>
              <a:rPr sz="2800" spc="140" dirty="0">
                <a:solidFill>
                  <a:srgbClr val="FFFFFF"/>
                </a:solidFill>
                <a:latin typeface="Arial MT"/>
                <a:cs typeface="Arial MT"/>
              </a:rPr>
              <a:t>below: </a:t>
            </a:r>
            <a:r>
              <a:rPr sz="2800" spc="95" dirty="0">
                <a:solidFill>
                  <a:srgbClr val="FFFFFF"/>
                </a:solidFill>
                <a:latin typeface="Arial MT"/>
                <a:cs typeface="Arial MT"/>
              </a:rPr>
              <a:t>Eye</a:t>
            </a:r>
            <a:r>
              <a:rPr sz="2800" dirty="0">
                <a:solidFill>
                  <a:srgbClr val="FFFFFF"/>
                </a:solidFill>
                <a:latin typeface="Arial MT"/>
                <a:cs typeface="Arial MT"/>
              </a:rPr>
              <a:t>	</a:t>
            </a:r>
            <a:r>
              <a:rPr sz="2800" spc="150" dirty="0">
                <a:solidFill>
                  <a:srgbClr val="FFFFFF"/>
                </a:solidFill>
                <a:latin typeface="Arial MT"/>
                <a:cs typeface="Arial MT"/>
              </a:rPr>
              <a:t>contact</a:t>
            </a:r>
            <a:endParaRPr sz="2800" dirty="0">
              <a:latin typeface="Arial MT"/>
              <a:cs typeface="Arial MT"/>
            </a:endParaRPr>
          </a:p>
          <a:p>
            <a:pPr marL="616585" marR="9501505">
              <a:lnSpc>
                <a:spcPct val="140600"/>
              </a:lnSpc>
              <a:tabLst>
                <a:tab pos="1650364" algn="l"/>
                <a:tab pos="2120265" algn="l"/>
              </a:tabLst>
            </a:pPr>
            <a:r>
              <a:rPr sz="2800" spc="114" dirty="0">
                <a:solidFill>
                  <a:srgbClr val="FFFFFF"/>
                </a:solidFill>
                <a:latin typeface="Arial MT"/>
                <a:cs typeface="Arial MT"/>
              </a:rPr>
              <a:t>Body</a:t>
            </a:r>
            <a:r>
              <a:rPr sz="2800" dirty="0">
                <a:solidFill>
                  <a:srgbClr val="FFFFFF"/>
                </a:solidFill>
                <a:latin typeface="Arial MT"/>
                <a:cs typeface="Arial MT"/>
              </a:rPr>
              <a:t>	</a:t>
            </a:r>
            <a:r>
              <a:rPr sz="2800" spc="145" dirty="0">
                <a:solidFill>
                  <a:srgbClr val="FFFFFF"/>
                </a:solidFill>
                <a:latin typeface="Arial MT"/>
                <a:cs typeface="Arial MT"/>
              </a:rPr>
              <a:t>Language </a:t>
            </a:r>
            <a:r>
              <a:rPr sz="2800" spc="110" dirty="0">
                <a:solidFill>
                  <a:srgbClr val="FFFFFF"/>
                </a:solidFill>
                <a:latin typeface="Arial MT"/>
                <a:cs typeface="Arial MT"/>
              </a:rPr>
              <a:t>Tone</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35" dirty="0">
                <a:solidFill>
                  <a:srgbClr val="FFFFFF"/>
                </a:solidFill>
                <a:latin typeface="Arial MT"/>
                <a:cs typeface="Arial MT"/>
              </a:rPr>
              <a:t>voice </a:t>
            </a:r>
            <a:r>
              <a:rPr sz="2800" spc="150" dirty="0">
                <a:solidFill>
                  <a:srgbClr val="FFFFFF"/>
                </a:solidFill>
                <a:latin typeface="Arial MT"/>
                <a:cs typeface="Arial MT"/>
              </a:rPr>
              <a:t>Gestures</a:t>
            </a:r>
            <a:endParaRPr sz="2800" dirty="0">
              <a:latin typeface="Arial MT"/>
              <a:cs typeface="Arial MT"/>
            </a:endParaRPr>
          </a:p>
          <a:p>
            <a:pPr marL="616585" marR="8884285">
              <a:lnSpc>
                <a:spcPct val="140600"/>
              </a:lnSpc>
              <a:tabLst>
                <a:tab pos="1838325" algn="l"/>
              </a:tabLst>
            </a:pPr>
            <a:r>
              <a:rPr sz="2800" spc="140" dirty="0">
                <a:solidFill>
                  <a:srgbClr val="FFFFFF"/>
                </a:solidFill>
                <a:latin typeface="Arial MT"/>
                <a:cs typeface="Arial MT"/>
              </a:rPr>
              <a:t>Facial</a:t>
            </a:r>
            <a:r>
              <a:rPr sz="2800" dirty="0">
                <a:solidFill>
                  <a:srgbClr val="FFFFFF"/>
                </a:solidFill>
                <a:latin typeface="Arial MT"/>
                <a:cs typeface="Arial MT"/>
              </a:rPr>
              <a:t>	</a:t>
            </a:r>
            <a:r>
              <a:rPr sz="2800" spc="160" dirty="0">
                <a:solidFill>
                  <a:srgbClr val="FFFFFF"/>
                </a:solidFill>
                <a:latin typeface="Arial MT"/>
                <a:cs typeface="Arial MT"/>
              </a:rPr>
              <a:t>Expressions </a:t>
            </a:r>
            <a:r>
              <a:rPr sz="2800" spc="130" dirty="0">
                <a:solidFill>
                  <a:srgbClr val="FFFFFF"/>
                </a:solidFill>
                <a:latin typeface="Arial MT"/>
                <a:cs typeface="Arial MT"/>
              </a:rPr>
              <a:t>Touch</a:t>
            </a:r>
            <a:endParaRPr sz="2800" dirty="0">
              <a:latin typeface="Arial MT"/>
              <a:cs typeface="Arial MT"/>
            </a:endParaRPr>
          </a:p>
        </p:txBody>
      </p:sp>
      <p:sp>
        <p:nvSpPr>
          <p:cNvPr id="14" name="object 14"/>
          <p:cNvSpPr txBox="1">
            <a:spLocks noGrp="1"/>
          </p:cNvSpPr>
          <p:nvPr>
            <p:ph type="title"/>
          </p:nvPr>
        </p:nvSpPr>
        <p:spPr>
          <a:prstGeom prst="rect">
            <a:avLst/>
          </a:prstGeom>
        </p:spPr>
        <p:txBody>
          <a:bodyPr vert="horz" wrap="square" lIns="0" tIns="612945" rIns="0" bIns="0" rtlCol="0">
            <a:spAutoFit/>
          </a:bodyPr>
          <a:lstStyle/>
          <a:p>
            <a:pPr marL="12700">
              <a:lnSpc>
                <a:spcPct val="100000"/>
              </a:lnSpc>
              <a:spcBef>
                <a:spcPts val="100"/>
              </a:spcBef>
            </a:pPr>
            <a:r>
              <a:rPr spc="165" dirty="0">
                <a:solidFill>
                  <a:srgbClr val="FFFFFF"/>
                </a:solidFill>
              </a:rPr>
              <a:t>Non-</a:t>
            </a:r>
            <a:r>
              <a:rPr spc="65" dirty="0">
                <a:solidFill>
                  <a:srgbClr val="FFFFFF"/>
                </a:solidFill>
              </a:rPr>
              <a:t>Verbal</a:t>
            </a:r>
            <a:r>
              <a:rPr spc="645" dirty="0">
                <a:solidFill>
                  <a:srgbClr val="FFFFFF"/>
                </a:solidFill>
              </a:rPr>
              <a:t> </a:t>
            </a:r>
            <a:r>
              <a:rPr spc="-10" dirty="0">
                <a:solidFill>
                  <a:srgbClr val="FFFFFF"/>
                </a:solidFill>
              </a:rPr>
              <a:t>Communication</a:t>
            </a:r>
          </a:p>
        </p:txBody>
      </p:sp>
      <p:sp>
        <p:nvSpPr>
          <p:cNvPr id="15" name="Action Button: Return 14">
            <a:hlinkClick r:id="" action="ppaction://hlinkshowjump?jump=firstslide" highlightClick="1"/>
            <a:extLst>
              <a:ext uri="{FF2B5EF4-FFF2-40B4-BE49-F238E27FC236}">
                <a16:creationId xmlns:a16="http://schemas.microsoft.com/office/drawing/2014/main" id="{8ECE2F91-7DE5-52E4-6DA4-F3C69EEC15F7}"/>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E70B79-DEC2-C144-8F47-F43E13E9F2B3}"/>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1537" y="0"/>
            <a:ext cx="17284926" cy="10287000"/>
          </a:xfrm>
          <a:prstGeom prst="rect">
            <a:avLst/>
          </a:prstGeom>
        </p:spPr>
      </p:pic>
      <p:sp>
        <p:nvSpPr>
          <p:cNvPr id="17" name="object 3">
            <a:extLst>
              <a:ext uri="{FF2B5EF4-FFF2-40B4-BE49-F238E27FC236}">
                <a16:creationId xmlns:a16="http://schemas.microsoft.com/office/drawing/2014/main" id="{3D69A92C-2075-6661-1983-9309CE1E8555}"/>
              </a:ext>
            </a:extLst>
          </p:cNvPr>
          <p:cNvSpPr/>
          <p:nvPr/>
        </p:nvSpPr>
        <p:spPr>
          <a:xfrm>
            <a:off x="-18535" y="-290788"/>
            <a:ext cx="18288000" cy="10577788"/>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8629"/>
            </a:srgbClr>
          </a:solidFill>
        </p:spPr>
        <p:txBody>
          <a:bodyPr wrap="square" lIns="0" tIns="0" rIns="0" bIns="0" rtlCol="0"/>
          <a:lstStyle/>
          <a:p>
            <a:endParaRPr/>
          </a:p>
        </p:txBody>
      </p:sp>
      <p:sp>
        <p:nvSpPr>
          <p:cNvPr id="12" name="object 12"/>
          <p:cNvSpPr txBox="1"/>
          <p:nvPr/>
        </p:nvSpPr>
        <p:spPr>
          <a:xfrm>
            <a:off x="457144" y="2862016"/>
            <a:ext cx="16929100" cy="5852795"/>
          </a:xfrm>
          <a:prstGeom prst="rect">
            <a:avLst/>
          </a:prstGeom>
        </p:spPr>
        <p:txBody>
          <a:bodyPr vert="horz" wrap="square" lIns="0" tIns="12700" rIns="0" bIns="0" rtlCol="0">
            <a:spAutoFit/>
          </a:bodyPr>
          <a:lstStyle/>
          <a:p>
            <a:pPr marL="12700">
              <a:lnSpc>
                <a:spcPct val="100000"/>
              </a:lnSpc>
              <a:spcBef>
                <a:spcPts val="100"/>
              </a:spcBef>
              <a:tabLst>
                <a:tab pos="2677795" algn="l"/>
                <a:tab pos="5516245" algn="l"/>
                <a:tab pos="6288405" algn="l"/>
                <a:tab pos="7425690" algn="l"/>
                <a:tab pos="8499475" algn="l"/>
                <a:tab pos="8949690" algn="l"/>
                <a:tab pos="10041890" algn="l"/>
                <a:tab pos="11198860" algn="l"/>
              </a:tabLst>
            </a:pPr>
            <a:r>
              <a:rPr sz="2800" spc="185" dirty="0">
                <a:solidFill>
                  <a:srgbClr val="FFFFFF"/>
                </a:solidFill>
                <a:latin typeface="Arial MT"/>
                <a:cs typeface="Arial MT"/>
              </a:rPr>
              <a:t>Cross-</a:t>
            </a:r>
            <a:r>
              <a:rPr sz="2800" spc="150" dirty="0">
                <a:solidFill>
                  <a:srgbClr val="FFFFFF"/>
                </a:solidFill>
                <a:latin typeface="Arial MT"/>
                <a:cs typeface="Arial MT"/>
              </a:rPr>
              <a:t>cultural</a:t>
            </a:r>
            <a:r>
              <a:rPr sz="2800" dirty="0">
                <a:solidFill>
                  <a:srgbClr val="FFFFFF"/>
                </a:solidFill>
                <a:latin typeface="Arial MT"/>
                <a:cs typeface="Arial MT"/>
              </a:rPr>
              <a:t>	</a:t>
            </a:r>
            <a:r>
              <a:rPr sz="2800" spc="155" dirty="0">
                <a:solidFill>
                  <a:srgbClr val="FFFFFF"/>
                </a:solidFill>
                <a:latin typeface="Arial MT"/>
                <a:cs typeface="Arial MT"/>
              </a:rPr>
              <a:t>communication</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120" dirty="0">
                <a:solidFill>
                  <a:srgbClr val="FFFFFF"/>
                </a:solidFill>
                <a:latin typeface="Arial MT"/>
                <a:cs typeface="Arial MT"/>
              </a:rPr>
              <a:t>break</a:t>
            </a:r>
            <a:r>
              <a:rPr sz="2800" dirty="0">
                <a:solidFill>
                  <a:srgbClr val="FFFFFF"/>
                </a:solidFill>
                <a:latin typeface="Arial MT"/>
                <a:cs typeface="Arial MT"/>
              </a:rPr>
              <a:t>	</a:t>
            </a:r>
            <a:r>
              <a:rPr sz="2800" spc="105" dirty="0">
                <a:solidFill>
                  <a:srgbClr val="FFFFFF"/>
                </a:solidFill>
                <a:latin typeface="Arial MT"/>
                <a:cs typeface="Arial MT"/>
              </a:rPr>
              <a:t>down</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110" dirty="0">
                <a:solidFill>
                  <a:srgbClr val="FFFFFF"/>
                </a:solidFill>
                <a:latin typeface="Arial MT"/>
                <a:cs typeface="Arial MT"/>
              </a:rPr>
              <a:t>many</a:t>
            </a:r>
            <a:r>
              <a:rPr sz="2800" dirty="0">
                <a:solidFill>
                  <a:srgbClr val="FFFFFF"/>
                </a:solidFill>
                <a:latin typeface="Arial MT"/>
                <a:cs typeface="Arial MT"/>
              </a:rPr>
              <a:t>	</a:t>
            </a:r>
            <a:r>
              <a:rPr sz="2800" spc="135" dirty="0">
                <a:solidFill>
                  <a:srgbClr val="FFFFFF"/>
                </a:solidFill>
                <a:latin typeface="Arial MT"/>
                <a:cs typeface="Arial MT"/>
              </a:rPr>
              <a:t>ways,</a:t>
            </a:r>
            <a:r>
              <a:rPr sz="2800" dirty="0">
                <a:solidFill>
                  <a:srgbClr val="FFFFFF"/>
                </a:solidFill>
                <a:latin typeface="Arial MT"/>
                <a:cs typeface="Arial MT"/>
              </a:rPr>
              <a:t>	</a:t>
            </a:r>
            <a:r>
              <a:rPr sz="2800" spc="155" dirty="0">
                <a:solidFill>
                  <a:srgbClr val="FFFFFF"/>
                </a:solidFill>
                <a:latin typeface="Arial MT"/>
                <a:cs typeface="Arial MT"/>
              </a:rPr>
              <a:t>including:</a:t>
            </a:r>
            <a:endParaRPr sz="2800">
              <a:latin typeface="Arial MT"/>
              <a:cs typeface="Arial MT"/>
            </a:endParaRPr>
          </a:p>
          <a:p>
            <a:pPr>
              <a:lnSpc>
                <a:spcPct val="100000"/>
              </a:lnSpc>
              <a:spcBef>
                <a:spcPts val="1505"/>
              </a:spcBef>
            </a:pPr>
            <a:endParaRPr sz="2800">
              <a:latin typeface="Arial MT"/>
              <a:cs typeface="Arial MT"/>
            </a:endParaRPr>
          </a:p>
          <a:p>
            <a:pPr marL="616585" marR="2706370">
              <a:lnSpc>
                <a:spcPct val="140600"/>
              </a:lnSpc>
              <a:tabLst>
                <a:tab pos="1892300" algn="l"/>
                <a:tab pos="2663825" algn="l"/>
                <a:tab pos="3658235" algn="l"/>
                <a:tab pos="4083050" algn="l"/>
                <a:tab pos="5290820" algn="l"/>
                <a:tab pos="5725795" algn="l"/>
                <a:tab pos="7155180" algn="l"/>
                <a:tab pos="7605395" algn="l"/>
                <a:tab pos="9237980" algn="l"/>
                <a:tab pos="11236325" algn="l"/>
                <a:tab pos="12393930" algn="l"/>
                <a:tab pos="13165455" algn="l"/>
              </a:tabLst>
            </a:pPr>
            <a:r>
              <a:rPr sz="2800" spc="135" dirty="0">
                <a:solidFill>
                  <a:srgbClr val="FFFFFF"/>
                </a:solidFill>
                <a:latin typeface="Arial MT"/>
                <a:cs typeface="Arial MT"/>
              </a:rPr>
              <a:t>Words</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110" dirty="0">
                <a:solidFill>
                  <a:srgbClr val="FFFFFF"/>
                </a:solidFill>
                <a:latin typeface="Arial MT"/>
                <a:cs typeface="Arial MT"/>
              </a:rPr>
              <a:t>have</a:t>
            </a:r>
            <a:r>
              <a:rPr sz="2800" dirty="0">
                <a:solidFill>
                  <a:srgbClr val="FFFFFF"/>
                </a:solidFill>
                <a:latin typeface="Arial MT"/>
                <a:cs typeface="Arial MT"/>
              </a:rPr>
              <a:t>	</a:t>
            </a:r>
            <a:r>
              <a:rPr sz="2800" spc="150" dirty="0">
                <a:solidFill>
                  <a:srgbClr val="FFFFFF"/>
                </a:solidFill>
                <a:latin typeface="Arial MT"/>
                <a:cs typeface="Arial MT"/>
              </a:rPr>
              <a:t>different</a:t>
            </a:r>
            <a:r>
              <a:rPr sz="2800" dirty="0">
                <a:solidFill>
                  <a:srgbClr val="FFFFFF"/>
                </a:solidFill>
                <a:latin typeface="Arial MT"/>
                <a:cs typeface="Arial MT"/>
              </a:rPr>
              <a:t>	</a:t>
            </a:r>
            <a:r>
              <a:rPr sz="2800" spc="145" dirty="0">
                <a:solidFill>
                  <a:srgbClr val="FFFFFF"/>
                </a:solidFill>
                <a:latin typeface="Arial MT"/>
                <a:cs typeface="Arial MT"/>
              </a:rPr>
              <a:t>meanings</a:t>
            </a:r>
            <a:r>
              <a:rPr sz="2800" dirty="0">
                <a:solidFill>
                  <a:srgbClr val="FFFFFF"/>
                </a:solidFill>
                <a:latin typeface="Arial MT"/>
                <a:cs typeface="Arial MT"/>
              </a:rPr>
              <a:t>	</a:t>
            </a:r>
            <a:r>
              <a:rPr sz="2800" spc="50" dirty="0">
                <a:solidFill>
                  <a:srgbClr val="FFFFFF"/>
                </a:solidFill>
                <a:latin typeface="Arial MT"/>
                <a:cs typeface="Arial MT"/>
              </a:rPr>
              <a:t>in</a:t>
            </a:r>
            <a:r>
              <a:rPr sz="2800" dirty="0">
                <a:solidFill>
                  <a:srgbClr val="FFFFFF"/>
                </a:solidFill>
                <a:latin typeface="Arial MT"/>
                <a:cs typeface="Arial MT"/>
              </a:rPr>
              <a:t>	</a:t>
            </a:r>
            <a:r>
              <a:rPr sz="2800" spc="150" dirty="0">
                <a:solidFill>
                  <a:srgbClr val="FFFFFF"/>
                </a:solidFill>
                <a:latin typeface="Arial MT"/>
                <a:cs typeface="Arial MT"/>
              </a:rPr>
              <a:t>different</a:t>
            </a:r>
            <a:r>
              <a:rPr sz="2800" dirty="0">
                <a:solidFill>
                  <a:srgbClr val="FFFFFF"/>
                </a:solidFill>
                <a:latin typeface="Arial MT"/>
                <a:cs typeface="Arial MT"/>
              </a:rPr>
              <a:t>	</a:t>
            </a:r>
            <a:r>
              <a:rPr sz="2800" spc="160" dirty="0">
                <a:solidFill>
                  <a:srgbClr val="FFFFFF"/>
                </a:solidFill>
                <a:latin typeface="Arial MT"/>
                <a:cs typeface="Arial MT"/>
              </a:rPr>
              <a:t>situations,</a:t>
            </a:r>
            <a:r>
              <a:rPr sz="2800" dirty="0">
                <a:solidFill>
                  <a:srgbClr val="FFFFFF"/>
                </a:solidFill>
                <a:latin typeface="Arial MT"/>
                <a:cs typeface="Arial MT"/>
              </a:rPr>
              <a:t>	</a:t>
            </a:r>
            <a:r>
              <a:rPr sz="2800" spc="130" dirty="0">
                <a:solidFill>
                  <a:srgbClr val="FFFFFF"/>
                </a:solidFill>
                <a:latin typeface="Arial MT"/>
                <a:cs typeface="Arial MT"/>
              </a:rPr>
              <a:t>which</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135" dirty="0">
                <a:solidFill>
                  <a:srgbClr val="FFFFFF"/>
                </a:solidFill>
                <a:latin typeface="Arial MT"/>
                <a:cs typeface="Arial MT"/>
              </a:rPr>
              <a:t>cause </a:t>
            </a:r>
            <a:r>
              <a:rPr sz="2800" spc="160" dirty="0">
                <a:solidFill>
                  <a:srgbClr val="FFFFFF"/>
                </a:solidFill>
                <a:latin typeface="Arial MT"/>
                <a:cs typeface="Arial MT"/>
              </a:rPr>
              <a:t>miscommunication</a:t>
            </a:r>
            <a:r>
              <a:rPr sz="2800" dirty="0">
                <a:solidFill>
                  <a:srgbClr val="FFFFFF"/>
                </a:solidFill>
                <a:latin typeface="Arial MT"/>
                <a:cs typeface="Arial MT"/>
              </a:rPr>
              <a:t>	</a:t>
            </a:r>
            <a:r>
              <a:rPr sz="2800" spc="140" dirty="0">
                <a:solidFill>
                  <a:srgbClr val="FFFFFF"/>
                </a:solidFill>
                <a:latin typeface="Arial MT"/>
                <a:cs typeface="Arial MT"/>
              </a:rPr>
              <a:t>between</a:t>
            </a:r>
            <a:r>
              <a:rPr sz="2800" dirty="0">
                <a:solidFill>
                  <a:srgbClr val="FFFFFF"/>
                </a:solidFill>
                <a:latin typeface="Arial MT"/>
                <a:cs typeface="Arial MT"/>
              </a:rPr>
              <a:t>	</a:t>
            </a:r>
            <a:r>
              <a:rPr sz="2800" spc="155" dirty="0">
                <a:solidFill>
                  <a:srgbClr val="FFFFFF"/>
                </a:solidFill>
                <a:latin typeface="Arial MT"/>
                <a:cs typeface="Arial MT"/>
              </a:rPr>
              <a:t>individuals</a:t>
            </a:r>
            <a:endParaRPr sz="2800">
              <a:latin typeface="Arial MT"/>
              <a:cs typeface="Arial MT"/>
            </a:endParaRPr>
          </a:p>
          <a:p>
            <a:pPr marL="616585" marR="713740">
              <a:lnSpc>
                <a:spcPct val="140600"/>
              </a:lnSpc>
              <a:tabLst>
                <a:tab pos="1086485" algn="l"/>
                <a:tab pos="1368425" algn="l"/>
                <a:tab pos="2179320" algn="l"/>
                <a:tab pos="2204085" algn="l"/>
                <a:tab pos="2673985" algn="l"/>
                <a:tab pos="3613785" algn="l"/>
                <a:tab pos="3870960" algn="l"/>
                <a:tab pos="5275580" algn="l"/>
                <a:tab pos="6047105" algn="l"/>
                <a:tab pos="6452870" algn="l"/>
                <a:tab pos="7595870" algn="l"/>
                <a:tab pos="7941945" algn="l"/>
                <a:tab pos="8797925" algn="l"/>
                <a:tab pos="9267825" algn="l"/>
                <a:tab pos="12230100" algn="l"/>
                <a:tab pos="13392150" algn="l"/>
                <a:tab pos="13842365" algn="l"/>
                <a:tab pos="15227300" algn="l"/>
                <a:tab pos="15578455" algn="l"/>
                <a:tab pos="16008985" algn="l"/>
              </a:tabLst>
            </a:pPr>
            <a:r>
              <a:rPr sz="2800" spc="60" dirty="0">
                <a:solidFill>
                  <a:srgbClr val="FFFFFF"/>
                </a:solidFill>
                <a:latin typeface="Arial MT"/>
                <a:cs typeface="Arial MT"/>
              </a:rPr>
              <a:t>In</a:t>
            </a:r>
            <a:r>
              <a:rPr sz="2800" dirty="0">
                <a:solidFill>
                  <a:srgbClr val="FFFFFF"/>
                </a:solidFill>
                <a:latin typeface="Arial MT"/>
                <a:cs typeface="Arial MT"/>
              </a:rPr>
              <a:t>	</a:t>
            </a:r>
            <a:r>
              <a:rPr sz="2800" spc="110" dirty="0">
                <a:solidFill>
                  <a:srgbClr val="FFFFFF"/>
                </a:solidFill>
                <a:latin typeface="Arial MT"/>
                <a:cs typeface="Arial MT"/>
              </a:rPr>
              <a:t>some</a:t>
            </a:r>
            <a:r>
              <a:rPr sz="2800" dirty="0">
                <a:solidFill>
                  <a:srgbClr val="FFFFFF"/>
                </a:solidFill>
                <a:latin typeface="Arial MT"/>
                <a:cs typeface="Arial MT"/>
              </a:rPr>
              <a:t>	</a:t>
            </a:r>
            <a:r>
              <a:rPr sz="2800" spc="155" dirty="0">
                <a:solidFill>
                  <a:srgbClr val="FFFFFF"/>
                </a:solidFill>
                <a:latin typeface="Arial MT"/>
                <a:cs typeface="Arial MT"/>
              </a:rPr>
              <a:t>cultures,</a:t>
            </a:r>
            <a:r>
              <a:rPr sz="2800" dirty="0">
                <a:solidFill>
                  <a:srgbClr val="FFFFFF"/>
                </a:solidFill>
                <a:latin typeface="Arial MT"/>
                <a:cs typeface="Arial MT"/>
              </a:rPr>
              <a:t>	</a:t>
            </a:r>
            <a:r>
              <a:rPr sz="2800" spc="145" dirty="0">
                <a:solidFill>
                  <a:srgbClr val="FFFFFF"/>
                </a:solidFill>
                <a:latin typeface="Arial MT"/>
                <a:cs typeface="Arial MT"/>
              </a:rPr>
              <a:t>silence</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150" dirty="0">
                <a:solidFill>
                  <a:srgbClr val="FFFFFF"/>
                </a:solidFill>
                <a:latin typeface="Arial MT"/>
                <a:cs typeface="Arial MT"/>
              </a:rPr>
              <a:t>indicate</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20" dirty="0">
                <a:solidFill>
                  <a:srgbClr val="FFFFFF"/>
                </a:solidFill>
                <a:latin typeface="Arial MT"/>
                <a:cs typeface="Arial MT"/>
              </a:rPr>
              <a:t>lack</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60" dirty="0">
                <a:solidFill>
                  <a:srgbClr val="FFFFFF"/>
                </a:solidFill>
                <a:latin typeface="Arial MT"/>
                <a:cs typeface="Arial MT"/>
              </a:rPr>
              <a:t>communication,</a:t>
            </a:r>
            <a:r>
              <a:rPr sz="2800" dirty="0">
                <a:solidFill>
                  <a:srgbClr val="FFFFFF"/>
                </a:solidFill>
                <a:latin typeface="Arial MT"/>
                <a:cs typeface="Arial MT"/>
              </a:rPr>
              <a:t>	</a:t>
            </a:r>
            <a:r>
              <a:rPr sz="2800" spc="140" dirty="0">
                <a:solidFill>
                  <a:srgbClr val="FFFFFF"/>
                </a:solidFill>
                <a:latin typeface="Arial MT"/>
                <a:cs typeface="Arial MT"/>
              </a:rPr>
              <a:t>whilst</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145" dirty="0">
                <a:solidFill>
                  <a:srgbClr val="FFFFFF"/>
                </a:solidFill>
                <a:latin typeface="Arial MT"/>
                <a:cs typeface="Arial MT"/>
              </a:rPr>
              <a:t>others,</a:t>
            </a:r>
            <a:r>
              <a:rPr sz="2800" dirty="0">
                <a:solidFill>
                  <a:srgbClr val="FFFFFF"/>
                </a:solidFill>
                <a:latin typeface="Arial MT"/>
                <a:cs typeface="Arial MT"/>
              </a:rPr>
              <a:t>	</a:t>
            </a:r>
            <a:r>
              <a:rPr sz="2800" spc="65" dirty="0">
                <a:solidFill>
                  <a:srgbClr val="FFFFFF"/>
                </a:solidFill>
                <a:latin typeface="Arial MT"/>
                <a:cs typeface="Arial MT"/>
              </a:rPr>
              <a:t>it</a:t>
            </a:r>
            <a:r>
              <a:rPr sz="2800" dirty="0">
                <a:solidFill>
                  <a:srgbClr val="FFFFFF"/>
                </a:solidFill>
                <a:latin typeface="Arial MT"/>
                <a:cs typeface="Arial MT"/>
              </a:rPr>
              <a:t>	</a:t>
            </a:r>
            <a:r>
              <a:rPr sz="2800" spc="65" dirty="0">
                <a:solidFill>
                  <a:srgbClr val="FFFFFF"/>
                </a:solidFill>
                <a:latin typeface="Arial MT"/>
                <a:cs typeface="Arial MT"/>
              </a:rPr>
              <a:t>is</a:t>
            </a:r>
            <a:r>
              <a:rPr sz="2800" dirty="0">
                <a:solidFill>
                  <a:srgbClr val="FFFFFF"/>
                </a:solidFill>
                <a:latin typeface="Arial MT"/>
                <a:cs typeface="Arial MT"/>
              </a:rPr>
              <a:t>	</a:t>
            </a:r>
            <a:r>
              <a:rPr sz="2800" spc="-50" dirty="0">
                <a:solidFill>
                  <a:srgbClr val="FFFFFF"/>
                </a:solidFill>
                <a:latin typeface="Arial MT"/>
                <a:cs typeface="Arial MT"/>
              </a:rPr>
              <a:t>a </a:t>
            </a:r>
            <a:r>
              <a:rPr sz="2800" spc="95" dirty="0">
                <a:solidFill>
                  <a:srgbClr val="FFFFFF"/>
                </a:solidFill>
                <a:latin typeface="Arial MT"/>
                <a:cs typeface="Arial MT"/>
              </a:rPr>
              <a:t>key</a:t>
            </a:r>
            <a:r>
              <a:rPr sz="2800" dirty="0">
                <a:solidFill>
                  <a:srgbClr val="FFFFFF"/>
                </a:solidFill>
                <a:latin typeface="Arial MT"/>
                <a:cs typeface="Arial MT"/>
              </a:rPr>
              <a:t>	</a:t>
            </a:r>
            <a:r>
              <a:rPr sz="2800" spc="114" dirty="0">
                <a:solidFill>
                  <a:srgbClr val="FFFFFF"/>
                </a:solidFill>
                <a:latin typeface="Arial MT"/>
                <a:cs typeface="Arial MT"/>
              </a:rPr>
              <a:t>part</a:t>
            </a:r>
            <a:r>
              <a:rPr sz="2800" dirty="0">
                <a:solidFill>
                  <a:srgbClr val="FFFFFF"/>
                </a:solidFill>
                <a:latin typeface="Arial MT"/>
                <a:cs typeface="Arial MT"/>
              </a:rPr>
              <a:t>		</a:t>
            </a:r>
            <a:r>
              <a:rPr sz="2800" spc="50" dirty="0">
                <a:solidFill>
                  <a:srgbClr val="FFFFFF"/>
                </a:solidFill>
                <a:latin typeface="Arial MT"/>
                <a:cs typeface="Arial MT"/>
              </a:rPr>
              <a:t>of</a:t>
            </a:r>
            <a:r>
              <a:rPr sz="2800" dirty="0">
                <a:solidFill>
                  <a:srgbClr val="FFFFFF"/>
                </a:solidFill>
                <a:latin typeface="Arial MT"/>
                <a:cs typeface="Arial MT"/>
              </a:rPr>
              <a:t>	</a:t>
            </a:r>
            <a:r>
              <a:rPr sz="2800" spc="125" dirty="0">
                <a:solidFill>
                  <a:srgbClr val="FFFFFF"/>
                </a:solidFill>
                <a:latin typeface="Arial MT"/>
                <a:cs typeface="Arial MT"/>
              </a:rPr>
              <a:t>their</a:t>
            </a:r>
            <a:r>
              <a:rPr sz="2800" dirty="0">
                <a:solidFill>
                  <a:srgbClr val="FFFFFF"/>
                </a:solidFill>
                <a:latin typeface="Arial MT"/>
                <a:cs typeface="Arial MT"/>
              </a:rPr>
              <a:t>	</a:t>
            </a:r>
            <a:r>
              <a:rPr sz="2800" spc="155" dirty="0">
                <a:solidFill>
                  <a:srgbClr val="FFFFFF"/>
                </a:solidFill>
                <a:latin typeface="Arial MT"/>
                <a:cs typeface="Arial MT"/>
              </a:rPr>
              <a:t>communication</a:t>
            </a:r>
            <a:r>
              <a:rPr sz="2800" dirty="0">
                <a:solidFill>
                  <a:srgbClr val="FFFFFF"/>
                </a:solidFill>
                <a:latin typeface="Arial MT"/>
                <a:cs typeface="Arial MT"/>
              </a:rPr>
              <a:t>	</a:t>
            </a:r>
            <a:r>
              <a:rPr sz="2800" spc="150" dirty="0">
                <a:solidFill>
                  <a:srgbClr val="FFFFFF"/>
                </a:solidFill>
                <a:latin typeface="Arial MT"/>
                <a:cs typeface="Arial MT"/>
              </a:rPr>
              <a:t>strategy</a:t>
            </a:r>
            <a:endParaRPr sz="2800">
              <a:latin typeface="Arial MT"/>
              <a:cs typeface="Arial MT"/>
            </a:endParaRPr>
          </a:p>
          <a:p>
            <a:pPr marL="616585" marR="5105400">
              <a:lnSpc>
                <a:spcPct val="140600"/>
              </a:lnSpc>
              <a:tabLst>
                <a:tab pos="1546225" algn="l"/>
                <a:tab pos="1670050" algn="l"/>
                <a:tab pos="1976120" algn="l"/>
                <a:tab pos="2099945" algn="l"/>
                <a:tab pos="3074670" algn="l"/>
                <a:tab pos="4192904" algn="l"/>
                <a:tab pos="5166360" algn="l"/>
                <a:tab pos="5434330" algn="l"/>
                <a:tab pos="5636260" algn="l"/>
                <a:tab pos="6833234" algn="l"/>
                <a:tab pos="7086600" algn="l"/>
                <a:tab pos="7858125" algn="l"/>
                <a:tab pos="8050530" algn="l"/>
                <a:tab pos="8619490" algn="l"/>
                <a:tab pos="8752840" algn="l"/>
                <a:tab pos="9559290" algn="l"/>
                <a:tab pos="10395585" algn="l"/>
              </a:tabLst>
            </a:pPr>
            <a:r>
              <a:rPr sz="2800" spc="114" dirty="0">
                <a:solidFill>
                  <a:srgbClr val="FFFFFF"/>
                </a:solidFill>
                <a:latin typeface="Arial MT"/>
                <a:cs typeface="Arial MT"/>
              </a:rPr>
              <a:t>What</a:t>
            </a:r>
            <a:r>
              <a:rPr sz="2800" dirty="0">
                <a:solidFill>
                  <a:srgbClr val="FFFFFF"/>
                </a:solidFill>
                <a:latin typeface="Arial MT"/>
                <a:cs typeface="Arial MT"/>
              </a:rPr>
              <a:t>		</a:t>
            </a:r>
            <a:r>
              <a:rPr sz="2800" spc="65" dirty="0">
                <a:solidFill>
                  <a:srgbClr val="FFFFFF"/>
                </a:solidFill>
                <a:latin typeface="Arial MT"/>
                <a:cs typeface="Arial MT"/>
              </a:rPr>
              <a:t>is</a:t>
            </a:r>
            <a:r>
              <a:rPr sz="2800" dirty="0">
                <a:solidFill>
                  <a:srgbClr val="FFFFFF"/>
                </a:solidFill>
                <a:latin typeface="Arial MT"/>
                <a:cs typeface="Arial MT"/>
              </a:rPr>
              <a:t>		</a:t>
            </a:r>
            <a:r>
              <a:rPr sz="2800" spc="155" dirty="0">
                <a:solidFill>
                  <a:srgbClr val="FFFFFF"/>
                </a:solidFill>
                <a:latin typeface="Arial MT"/>
                <a:cs typeface="Arial MT"/>
              </a:rPr>
              <a:t>acceptable</a:t>
            </a:r>
            <a:r>
              <a:rPr sz="2800" dirty="0">
                <a:solidFill>
                  <a:srgbClr val="FFFFFF"/>
                </a:solidFill>
                <a:latin typeface="Arial MT"/>
                <a:cs typeface="Arial MT"/>
              </a:rPr>
              <a:t>	</a:t>
            </a:r>
            <a:r>
              <a:rPr sz="2800" spc="140" dirty="0">
                <a:solidFill>
                  <a:srgbClr val="FFFFFF"/>
                </a:solidFill>
                <a:latin typeface="Arial MT"/>
                <a:cs typeface="Arial MT"/>
              </a:rPr>
              <a:t>verbal</a:t>
            </a:r>
            <a:r>
              <a:rPr sz="2800" dirty="0">
                <a:solidFill>
                  <a:srgbClr val="FFFFFF"/>
                </a:solidFill>
                <a:latin typeface="Arial MT"/>
                <a:cs typeface="Arial MT"/>
              </a:rPr>
              <a:t>	</a:t>
            </a:r>
            <a:r>
              <a:rPr sz="2800" spc="155" dirty="0">
                <a:solidFill>
                  <a:srgbClr val="FFFFFF"/>
                </a:solidFill>
                <a:latin typeface="Arial MT"/>
                <a:cs typeface="Arial MT"/>
              </a:rPr>
              <a:t>intensity</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120" dirty="0">
                <a:solidFill>
                  <a:srgbClr val="FFFFFF"/>
                </a:solidFill>
                <a:latin typeface="Arial MT"/>
                <a:cs typeface="Arial MT"/>
              </a:rPr>
              <a:t>vary</a:t>
            </a:r>
            <a:r>
              <a:rPr sz="2800" dirty="0">
                <a:solidFill>
                  <a:srgbClr val="FFFFFF"/>
                </a:solidFill>
                <a:latin typeface="Arial MT"/>
                <a:cs typeface="Arial MT"/>
              </a:rPr>
              <a:t>		</a:t>
            </a:r>
            <a:r>
              <a:rPr sz="2800" spc="140" dirty="0">
                <a:solidFill>
                  <a:srgbClr val="FFFFFF"/>
                </a:solidFill>
                <a:latin typeface="Arial MT"/>
                <a:cs typeface="Arial MT"/>
              </a:rPr>
              <a:t>between</a:t>
            </a:r>
            <a:r>
              <a:rPr sz="2800" dirty="0">
                <a:solidFill>
                  <a:srgbClr val="FFFFFF"/>
                </a:solidFill>
                <a:latin typeface="Arial MT"/>
                <a:cs typeface="Arial MT"/>
              </a:rPr>
              <a:t>	</a:t>
            </a:r>
            <a:r>
              <a:rPr sz="2800" spc="150" dirty="0">
                <a:solidFill>
                  <a:srgbClr val="FFFFFF"/>
                </a:solidFill>
                <a:latin typeface="Arial MT"/>
                <a:cs typeface="Arial MT"/>
              </a:rPr>
              <a:t>cultures </a:t>
            </a:r>
            <a:r>
              <a:rPr sz="2800" spc="90" dirty="0">
                <a:solidFill>
                  <a:srgbClr val="FFFFFF"/>
                </a:solidFill>
                <a:latin typeface="Arial MT"/>
                <a:cs typeface="Arial MT"/>
              </a:rPr>
              <a:t>Who</a:t>
            </a:r>
            <a:r>
              <a:rPr sz="2800" dirty="0">
                <a:solidFill>
                  <a:srgbClr val="FFFFFF"/>
                </a:solidFill>
                <a:latin typeface="Arial MT"/>
                <a:cs typeface="Arial MT"/>
              </a:rPr>
              <a:t>	</a:t>
            </a:r>
            <a:r>
              <a:rPr sz="2800" spc="55" dirty="0">
                <a:solidFill>
                  <a:srgbClr val="FFFFFF"/>
                </a:solidFill>
                <a:latin typeface="Arial MT"/>
                <a:cs typeface="Arial MT"/>
              </a:rPr>
              <a:t>is</a:t>
            </a:r>
            <a:r>
              <a:rPr sz="2800" dirty="0">
                <a:solidFill>
                  <a:srgbClr val="FFFFFF"/>
                </a:solidFill>
                <a:latin typeface="Arial MT"/>
                <a:cs typeface="Arial MT"/>
              </a:rPr>
              <a:t>	</a:t>
            </a:r>
            <a:r>
              <a:rPr sz="2800" spc="125" dirty="0">
                <a:solidFill>
                  <a:srgbClr val="FFFFFF"/>
                </a:solidFill>
                <a:latin typeface="Arial MT"/>
                <a:cs typeface="Arial MT"/>
              </a:rPr>
              <a:t>given</a:t>
            </a:r>
            <a:r>
              <a:rPr sz="2800" dirty="0">
                <a:solidFill>
                  <a:srgbClr val="FFFFFF"/>
                </a:solidFill>
                <a:latin typeface="Arial MT"/>
                <a:cs typeface="Arial MT"/>
              </a:rPr>
              <a:t>	</a:t>
            </a:r>
            <a:r>
              <a:rPr sz="2800" spc="150" dirty="0">
                <a:solidFill>
                  <a:srgbClr val="FFFFFF"/>
                </a:solidFill>
                <a:latin typeface="Arial MT"/>
                <a:cs typeface="Arial MT"/>
              </a:rPr>
              <a:t>permission</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25" dirty="0">
                <a:solidFill>
                  <a:srgbClr val="FFFFFF"/>
                </a:solidFill>
                <a:latin typeface="Arial MT"/>
                <a:cs typeface="Arial MT"/>
              </a:rPr>
              <a:t>speak</a:t>
            </a:r>
            <a:r>
              <a:rPr sz="2800" dirty="0">
                <a:solidFill>
                  <a:srgbClr val="FFFFFF"/>
                </a:solidFill>
                <a:latin typeface="Arial MT"/>
                <a:cs typeface="Arial MT"/>
              </a:rPr>
              <a:t>	</a:t>
            </a:r>
            <a:r>
              <a:rPr sz="2800" spc="130" dirty="0">
                <a:solidFill>
                  <a:srgbClr val="FFFFFF"/>
                </a:solidFill>
                <a:latin typeface="Arial MT"/>
                <a:cs typeface="Arial MT"/>
              </a:rPr>
              <a:t>based</a:t>
            </a:r>
            <a:r>
              <a:rPr sz="2800" dirty="0">
                <a:solidFill>
                  <a:srgbClr val="FFFFFF"/>
                </a:solidFill>
                <a:latin typeface="Arial MT"/>
                <a:cs typeface="Arial MT"/>
              </a:rPr>
              <a:t>	</a:t>
            </a:r>
            <a:r>
              <a:rPr sz="2800" spc="55" dirty="0">
                <a:solidFill>
                  <a:srgbClr val="FFFFFF"/>
                </a:solidFill>
                <a:latin typeface="Arial MT"/>
                <a:cs typeface="Arial MT"/>
              </a:rPr>
              <a:t>on</a:t>
            </a:r>
            <a:r>
              <a:rPr sz="2800" dirty="0">
                <a:solidFill>
                  <a:srgbClr val="FFFFFF"/>
                </a:solidFill>
                <a:latin typeface="Arial MT"/>
                <a:cs typeface="Arial MT"/>
              </a:rPr>
              <a:t>	</a:t>
            </a:r>
            <a:r>
              <a:rPr sz="2800" spc="135" dirty="0">
                <a:solidFill>
                  <a:srgbClr val="FFFFFF"/>
                </a:solidFill>
                <a:latin typeface="Arial MT"/>
                <a:cs typeface="Arial MT"/>
              </a:rPr>
              <a:t>their</a:t>
            </a:r>
            <a:r>
              <a:rPr sz="2800" dirty="0">
                <a:solidFill>
                  <a:srgbClr val="FFFFFF"/>
                </a:solidFill>
                <a:latin typeface="Arial MT"/>
                <a:cs typeface="Arial MT"/>
              </a:rPr>
              <a:t>	</a:t>
            </a:r>
            <a:r>
              <a:rPr sz="2800" spc="145" dirty="0">
                <a:solidFill>
                  <a:srgbClr val="FFFFFF"/>
                </a:solidFill>
                <a:latin typeface="Arial MT"/>
                <a:cs typeface="Arial MT"/>
              </a:rPr>
              <a:t>status</a:t>
            </a:r>
            <a:endParaRPr sz="2800">
              <a:latin typeface="Arial MT"/>
              <a:cs typeface="Arial MT"/>
            </a:endParaRPr>
          </a:p>
          <a:p>
            <a:pPr marL="616585" marR="5080">
              <a:lnSpc>
                <a:spcPct val="140600"/>
              </a:lnSpc>
              <a:tabLst>
                <a:tab pos="2753360" algn="l"/>
                <a:tab pos="3203575" algn="l"/>
                <a:tab pos="3376929" algn="l"/>
                <a:tab pos="4178300" algn="l"/>
                <a:tab pos="4881245" algn="l"/>
                <a:tab pos="4969510" algn="l"/>
                <a:tab pos="6290310" algn="l"/>
                <a:tab pos="6536690" algn="l"/>
                <a:tab pos="6903720" algn="l"/>
                <a:tab pos="7393305" algn="l"/>
                <a:tab pos="8322945" algn="l"/>
                <a:tab pos="9015730" algn="l"/>
                <a:tab pos="9708515" algn="l"/>
                <a:tab pos="10648315" algn="l"/>
                <a:tab pos="12136755" algn="l"/>
                <a:tab pos="12686030" algn="l"/>
                <a:tab pos="13744575" algn="l"/>
                <a:tab pos="14516100" algn="l"/>
                <a:tab pos="15085060" algn="l"/>
              </a:tabLst>
            </a:pPr>
            <a:r>
              <a:rPr sz="2800" spc="155" dirty="0">
                <a:solidFill>
                  <a:srgbClr val="FFFFFF"/>
                </a:solidFill>
                <a:latin typeface="Arial MT"/>
                <a:cs typeface="Arial MT"/>
              </a:rPr>
              <a:t>Understanding</a:t>
            </a:r>
            <a:r>
              <a:rPr sz="2800" dirty="0">
                <a:solidFill>
                  <a:srgbClr val="FFFFFF"/>
                </a:solidFill>
                <a:latin typeface="Arial MT"/>
                <a:cs typeface="Arial MT"/>
              </a:rPr>
              <a:t>		</a:t>
            </a:r>
            <a:r>
              <a:rPr sz="2800" spc="140" dirty="0">
                <a:solidFill>
                  <a:srgbClr val="FFFFFF"/>
                </a:solidFill>
                <a:latin typeface="Arial MT"/>
                <a:cs typeface="Arial MT"/>
              </a:rPr>
              <a:t>another</a:t>
            </a:r>
            <a:r>
              <a:rPr sz="2800" dirty="0">
                <a:solidFill>
                  <a:srgbClr val="FFFFFF"/>
                </a:solidFill>
                <a:latin typeface="Arial MT"/>
                <a:cs typeface="Arial MT"/>
              </a:rPr>
              <a:t>	</a:t>
            </a:r>
            <a:r>
              <a:rPr sz="2800" spc="150" dirty="0">
                <a:solidFill>
                  <a:srgbClr val="FFFFFF"/>
                </a:solidFill>
                <a:latin typeface="Arial MT"/>
                <a:cs typeface="Arial MT"/>
              </a:rPr>
              <a:t>person's</a:t>
            </a:r>
            <a:r>
              <a:rPr sz="2800" dirty="0">
                <a:solidFill>
                  <a:srgbClr val="FFFFFF"/>
                </a:solidFill>
                <a:latin typeface="Arial MT"/>
                <a:cs typeface="Arial MT"/>
              </a:rPr>
              <a:t>	</a:t>
            </a:r>
            <a:r>
              <a:rPr sz="2800" spc="145" dirty="0">
                <a:solidFill>
                  <a:srgbClr val="FFFFFF"/>
                </a:solidFill>
                <a:latin typeface="Arial MT"/>
                <a:cs typeface="Arial MT"/>
              </a:rPr>
              <a:t>language</a:t>
            </a:r>
            <a:r>
              <a:rPr sz="2800" dirty="0">
                <a:solidFill>
                  <a:srgbClr val="FFFFFF"/>
                </a:solidFill>
                <a:latin typeface="Arial MT"/>
                <a:cs typeface="Arial MT"/>
              </a:rPr>
              <a:t>	</a:t>
            </a:r>
            <a:r>
              <a:rPr sz="2800" spc="90" dirty="0">
                <a:solidFill>
                  <a:srgbClr val="FFFFFF"/>
                </a:solidFill>
                <a:latin typeface="Arial MT"/>
                <a:cs typeface="Arial MT"/>
              </a:rPr>
              <a:t>but</a:t>
            </a:r>
            <a:r>
              <a:rPr sz="2800" dirty="0">
                <a:solidFill>
                  <a:srgbClr val="FFFFFF"/>
                </a:solidFill>
                <a:latin typeface="Arial MT"/>
                <a:cs typeface="Arial MT"/>
              </a:rPr>
              <a:t>	</a:t>
            </a:r>
            <a:r>
              <a:rPr sz="2800" spc="90" dirty="0">
                <a:solidFill>
                  <a:srgbClr val="FFFFFF"/>
                </a:solidFill>
                <a:latin typeface="Arial MT"/>
                <a:cs typeface="Arial MT"/>
              </a:rPr>
              <a:t>not</a:t>
            </a:r>
            <a:r>
              <a:rPr sz="2800" dirty="0">
                <a:solidFill>
                  <a:srgbClr val="FFFFFF"/>
                </a:solidFill>
                <a:latin typeface="Arial MT"/>
                <a:cs typeface="Arial MT"/>
              </a:rPr>
              <a:t>	</a:t>
            </a:r>
            <a:r>
              <a:rPr sz="2800" spc="135" dirty="0">
                <a:solidFill>
                  <a:srgbClr val="FFFFFF"/>
                </a:solidFill>
                <a:latin typeface="Arial MT"/>
                <a:cs typeface="Arial MT"/>
              </a:rPr>
              <a:t>their</a:t>
            </a:r>
            <a:r>
              <a:rPr sz="2800" dirty="0">
                <a:solidFill>
                  <a:srgbClr val="FFFFFF"/>
                </a:solidFill>
                <a:latin typeface="Arial MT"/>
                <a:cs typeface="Arial MT"/>
              </a:rPr>
              <a:t>	</a:t>
            </a:r>
            <a:r>
              <a:rPr sz="2800" spc="150" dirty="0">
                <a:solidFill>
                  <a:srgbClr val="FFFFFF"/>
                </a:solidFill>
                <a:latin typeface="Arial MT"/>
                <a:cs typeface="Arial MT"/>
              </a:rPr>
              <a:t>culture,</a:t>
            </a:r>
            <a:r>
              <a:rPr sz="2800" dirty="0">
                <a:solidFill>
                  <a:srgbClr val="FFFFFF"/>
                </a:solidFill>
                <a:latin typeface="Arial MT"/>
                <a:cs typeface="Arial MT"/>
              </a:rPr>
              <a:t>	</a:t>
            </a:r>
            <a:r>
              <a:rPr sz="2800" spc="60" dirty="0">
                <a:solidFill>
                  <a:srgbClr val="FFFFFF"/>
                </a:solidFill>
                <a:latin typeface="Arial MT"/>
                <a:cs typeface="Arial MT"/>
              </a:rPr>
              <a:t>as</a:t>
            </a:r>
            <a:r>
              <a:rPr sz="2800" dirty="0">
                <a:solidFill>
                  <a:srgbClr val="FFFFFF"/>
                </a:solidFill>
                <a:latin typeface="Arial MT"/>
                <a:cs typeface="Arial MT"/>
              </a:rPr>
              <a:t>	</a:t>
            </a:r>
            <a:r>
              <a:rPr sz="2800" spc="130" dirty="0">
                <a:solidFill>
                  <a:srgbClr val="FFFFFF"/>
                </a:solidFill>
                <a:latin typeface="Arial MT"/>
                <a:cs typeface="Arial MT"/>
              </a:rPr>
              <a:t>there</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55" dirty="0">
                <a:solidFill>
                  <a:srgbClr val="FFFFFF"/>
                </a:solidFill>
                <a:latin typeface="Arial MT"/>
                <a:cs typeface="Arial MT"/>
              </a:rPr>
              <a:t>be</a:t>
            </a:r>
            <a:r>
              <a:rPr sz="2800" dirty="0">
                <a:solidFill>
                  <a:srgbClr val="FFFFFF"/>
                </a:solidFill>
                <a:latin typeface="Arial MT"/>
                <a:cs typeface="Arial MT"/>
              </a:rPr>
              <a:t>	</a:t>
            </a:r>
            <a:r>
              <a:rPr sz="2800" spc="155" dirty="0">
                <a:solidFill>
                  <a:srgbClr val="FFFFFF"/>
                </a:solidFill>
                <a:latin typeface="Arial MT"/>
                <a:cs typeface="Arial MT"/>
              </a:rPr>
              <a:t>significant differences</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110" dirty="0">
                <a:solidFill>
                  <a:srgbClr val="FFFFFF"/>
                </a:solidFill>
                <a:latin typeface="Arial MT"/>
                <a:cs typeface="Arial MT"/>
              </a:rPr>
              <a:t>what</a:t>
            </a:r>
            <a:r>
              <a:rPr sz="2800" dirty="0">
                <a:solidFill>
                  <a:srgbClr val="FFFFFF"/>
                </a:solidFill>
                <a:latin typeface="Arial MT"/>
                <a:cs typeface="Arial MT"/>
              </a:rPr>
              <a:t>	</a:t>
            </a:r>
            <a:r>
              <a:rPr sz="2800" spc="85" dirty="0">
                <a:solidFill>
                  <a:srgbClr val="FFFFFF"/>
                </a:solidFill>
                <a:latin typeface="Arial MT"/>
                <a:cs typeface="Arial MT"/>
              </a:rPr>
              <a:t>one</a:t>
            </a:r>
            <a:r>
              <a:rPr sz="2800" dirty="0">
                <a:solidFill>
                  <a:srgbClr val="FFFFFF"/>
                </a:solidFill>
                <a:latin typeface="Arial MT"/>
                <a:cs typeface="Arial MT"/>
              </a:rPr>
              <a:t>		</a:t>
            </a:r>
            <a:r>
              <a:rPr sz="2800" spc="140" dirty="0">
                <a:solidFill>
                  <a:srgbClr val="FFFFFF"/>
                </a:solidFill>
                <a:latin typeface="Arial MT"/>
                <a:cs typeface="Arial MT"/>
              </a:rPr>
              <a:t>stands</a:t>
            </a:r>
            <a:r>
              <a:rPr sz="2800" dirty="0">
                <a:solidFill>
                  <a:srgbClr val="FFFFFF"/>
                </a:solidFill>
                <a:latin typeface="Arial MT"/>
                <a:cs typeface="Arial MT"/>
              </a:rPr>
              <a:t>	</a:t>
            </a:r>
            <a:r>
              <a:rPr sz="2800" spc="95" dirty="0">
                <a:solidFill>
                  <a:srgbClr val="FFFFFF"/>
                </a:solidFill>
                <a:latin typeface="Arial MT"/>
                <a:cs typeface="Arial MT"/>
              </a:rPr>
              <a:t>for</a:t>
            </a:r>
            <a:r>
              <a:rPr sz="2800" dirty="0">
                <a:solidFill>
                  <a:srgbClr val="FFFFFF"/>
                </a:solidFill>
                <a:latin typeface="Arial MT"/>
                <a:cs typeface="Arial MT"/>
              </a:rPr>
              <a:t>	</a:t>
            </a:r>
            <a:r>
              <a:rPr sz="2800" spc="60" dirty="0">
                <a:solidFill>
                  <a:srgbClr val="FFFFFF"/>
                </a:solidFill>
                <a:latin typeface="Arial MT"/>
                <a:cs typeface="Arial MT"/>
              </a:rPr>
              <a:t>or</a:t>
            </a:r>
            <a:r>
              <a:rPr sz="2800" dirty="0">
                <a:solidFill>
                  <a:srgbClr val="FFFFFF"/>
                </a:solidFill>
                <a:latin typeface="Arial MT"/>
                <a:cs typeface="Arial MT"/>
              </a:rPr>
              <a:t>	</a:t>
            </a:r>
            <a:r>
              <a:rPr sz="2800" spc="150" dirty="0">
                <a:solidFill>
                  <a:srgbClr val="FFFFFF"/>
                </a:solidFill>
                <a:latin typeface="Arial MT"/>
                <a:cs typeface="Arial MT"/>
              </a:rPr>
              <a:t>believes</a:t>
            </a:r>
            <a:endParaRPr sz="2800">
              <a:latin typeface="Arial MT"/>
              <a:cs typeface="Arial MT"/>
            </a:endParaRPr>
          </a:p>
        </p:txBody>
      </p:sp>
      <p:sp>
        <p:nvSpPr>
          <p:cNvPr id="13" name="object 13"/>
          <p:cNvSpPr txBox="1">
            <a:spLocks noGrp="1"/>
          </p:cNvSpPr>
          <p:nvPr>
            <p:ph type="title"/>
          </p:nvPr>
        </p:nvSpPr>
        <p:spPr>
          <a:prstGeom prst="rect">
            <a:avLst/>
          </a:prstGeom>
        </p:spPr>
        <p:txBody>
          <a:bodyPr vert="horz" wrap="square" lIns="0" tIns="12700" rIns="0" bIns="0" rtlCol="0">
            <a:spAutoFit/>
          </a:bodyPr>
          <a:lstStyle/>
          <a:p>
            <a:pPr marL="12700">
              <a:lnSpc>
                <a:spcPts val="7250"/>
              </a:lnSpc>
              <a:spcBef>
                <a:spcPts val="100"/>
              </a:spcBef>
            </a:pPr>
            <a:r>
              <a:rPr dirty="0">
                <a:solidFill>
                  <a:srgbClr val="FFFFFF"/>
                </a:solidFill>
              </a:rPr>
              <a:t>Use</a:t>
            </a:r>
            <a:r>
              <a:rPr spc="655" dirty="0">
                <a:solidFill>
                  <a:srgbClr val="FFFFFF"/>
                </a:solidFill>
              </a:rPr>
              <a:t> </a:t>
            </a:r>
            <a:r>
              <a:rPr spc="140" dirty="0">
                <a:solidFill>
                  <a:srgbClr val="FFFFFF"/>
                </a:solidFill>
              </a:rPr>
              <a:t>Effective</a:t>
            </a:r>
            <a:r>
              <a:rPr spc="655" dirty="0">
                <a:solidFill>
                  <a:srgbClr val="FFFFFF"/>
                </a:solidFill>
              </a:rPr>
              <a:t> </a:t>
            </a:r>
            <a:r>
              <a:rPr spc="110" dirty="0">
                <a:solidFill>
                  <a:srgbClr val="FFFFFF"/>
                </a:solidFill>
              </a:rPr>
              <a:t>Strategies</a:t>
            </a:r>
            <a:r>
              <a:rPr spc="655" dirty="0">
                <a:solidFill>
                  <a:srgbClr val="FFFFFF"/>
                </a:solidFill>
              </a:rPr>
              <a:t> </a:t>
            </a:r>
            <a:r>
              <a:rPr spc="-25" dirty="0">
                <a:solidFill>
                  <a:srgbClr val="FFFFFF"/>
                </a:solidFill>
              </a:rPr>
              <a:t>to</a:t>
            </a:r>
          </a:p>
          <a:p>
            <a:pPr marL="12700">
              <a:lnSpc>
                <a:spcPts val="7250"/>
              </a:lnSpc>
            </a:pPr>
            <a:r>
              <a:rPr dirty="0">
                <a:solidFill>
                  <a:srgbClr val="FFFFFF"/>
                </a:solidFill>
              </a:rPr>
              <a:t>Communicate</a:t>
            </a:r>
            <a:r>
              <a:rPr spc="700" dirty="0">
                <a:solidFill>
                  <a:srgbClr val="FFFFFF"/>
                </a:solidFill>
              </a:rPr>
              <a:t> </a:t>
            </a:r>
            <a:r>
              <a:rPr spc="80" dirty="0">
                <a:solidFill>
                  <a:srgbClr val="FFFFFF"/>
                </a:solidFill>
              </a:rPr>
              <a:t>if</a:t>
            </a:r>
            <a:r>
              <a:rPr spc="705" dirty="0">
                <a:solidFill>
                  <a:srgbClr val="FFFFFF"/>
                </a:solidFill>
              </a:rPr>
              <a:t> </a:t>
            </a:r>
            <a:r>
              <a:rPr dirty="0">
                <a:solidFill>
                  <a:srgbClr val="FFFFFF"/>
                </a:solidFill>
              </a:rPr>
              <a:t>Language</a:t>
            </a:r>
            <a:r>
              <a:rPr spc="700" dirty="0">
                <a:solidFill>
                  <a:srgbClr val="FFFFFF"/>
                </a:solidFill>
              </a:rPr>
              <a:t> </a:t>
            </a:r>
            <a:r>
              <a:rPr spc="110" dirty="0">
                <a:solidFill>
                  <a:srgbClr val="FFFFFF"/>
                </a:solidFill>
              </a:rPr>
              <a:t>Barriers</a:t>
            </a:r>
            <a:r>
              <a:rPr spc="700" dirty="0">
                <a:solidFill>
                  <a:srgbClr val="FFFFFF"/>
                </a:solidFill>
              </a:rPr>
              <a:t> </a:t>
            </a:r>
            <a:r>
              <a:rPr spc="-20" dirty="0">
                <a:solidFill>
                  <a:srgbClr val="FFFFFF"/>
                </a:solidFill>
              </a:rPr>
              <a:t>Exist</a:t>
            </a:r>
          </a:p>
        </p:txBody>
      </p:sp>
      <p:sp>
        <p:nvSpPr>
          <p:cNvPr id="14" name="Action Button: Return 13">
            <a:hlinkClick r:id="" action="ppaction://hlinkshowjump?jump=firstslide" highlightClick="1"/>
            <a:extLst>
              <a:ext uri="{FF2B5EF4-FFF2-40B4-BE49-F238E27FC236}">
                <a16:creationId xmlns:a16="http://schemas.microsoft.com/office/drawing/2014/main" id="{1436F840-C426-9C42-351A-C495813749A7}"/>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2267046" y="571083"/>
            <a:ext cx="15621000" cy="830997"/>
          </a:xfrm>
          <a:prstGeom prst="rect">
            <a:avLst/>
          </a:prstGeom>
          <a:noFill/>
        </p:spPr>
        <p:txBody>
          <a:bodyPr wrap="square" rtlCol="0">
            <a:spAutoFit/>
          </a:bodyPr>
          <a:lstStyle/>
          <a:p>
            <a:r>
              <a:rPr lang="en-US" sz="4800" dirty="0"/>
              <a:t>6. Watch - active listening</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8463855"/>
          </a:xfrm>
          <a:prstGeom prst="rect">
            <a:avLst/>
          </a:prstGeom>
          <a:noFill/>
        </p:spPr>
        <p:txBody>
          <a:bodyPr wrap="square" rtlCol="0">
            <a:spAutoFit/>
          </a:bodyPr>
          <a:lstStyle/>
          <a:p>
            <a:r>
              <a:rPr lang="en-US" sz="3200" dirty="0"/>
              <a:t>Watch the video link at the YouTube link below.</a:t>
            </a:r>
          </a:p>
          <a:p>
            <a:r>
              <a:rPr lang="en-US" sz="3200" dirty="0">
                <a:hlinkClick r:id="rId2"/>
              </a:rPr>
              <a:t>https://www.youtube.com/watch?v=z_-rNd7h6z8&amp;t=101s</a:t>
            </a:r>
            <a:endParaRPr lang="en-US" sz="3200" dirty="0"/>
          </a:p>
          <a:p>
            <a:r>
              <a:rPr lang="en-US" sz="3200" dirty="0"/>
              <a:t>Once you have done this as a class, split into pairs.</a:t>
            </a:r>
          </a:p>
          <a:p>
            <a:r>
              <a:rPr lang="en-US" sz="3200" dirty="0"/>
              <a:t>Each person will take turns discussing something they find easy to talk about. It might be their</a:t>
            </a:r>
          </a:p>
          <a:p>
            <a:r>
              <a:rPr lang="en-US" sz="3200" dirty="0"/>
              <a:t>family, a sport they love, a topic they’re passionate about.</a:t>
            </a:r>
          </a:p>
          <a:p>
            <a:r>
              <a:rPr lang="en-US" sz="3200" dirty="0"/>
              <a:t>The first person will start with “I’m going to tell you about ………………………” and then the second person will respond with “That would be great,” and the conversation will begin.</a:t>
            </a:r>
          </a:p>
          <a:p>
            <a:r>
              <a:rPr lang="en-US" sz="3200" dirty="0"/>
              <a:t>The listener should practice being an active listener and taking in the information. Use the tips</a:t>
            </a:r>
          </a:p>
          <a:p>
            <a:r>
              <a:rPr lang="en-US" sz="3200" dirty="0"/>
              <a:t>on the video clip we have just watched. The listener may ask the occasional question; however,</a:t>
            </a:r>
          </a:p>
          <a:p>
            <a:r>
              <a:rPr lang="en-US" sz="3200" dirty="0"/>
              <a:t>the bulk of the conversation should come from the person discussing their topic of interest.</a:t>
            </a:r>
          </a:p>
          <a:p>
            <a:r>
              <a:rPr lang="en-US" sz="3200" dirty="0"/>
              <a:t>After 3-4 minutes, swap positions.</a:t>
            </a:r>
          </a:p>
          <a:p>
            <a:r>
              <a:rPr lang="en-US" sz="3200" dirty="0"/>
              <a:t>Once each person has had a turn, gather as a class again and discuss the task.</a:t>
            </a:r>
          </a:p>
          <a:p>
            <a:r>
              <a:rPr lang="en-US" sz="3200" dirty="0"/>
              <a:t>Did the person talking feel that the other person was listening actively? What made them think</a:t>
            </a:r>
          </a:p>
          <a:p>
            <a:r>
              <a:rPr lang="en-US" sz="3200" dirty="0"/>
              <a:t>this was the case?</a:t>
            </a:r>
          </a:p>
          <a:p>
            <a:r>
              <a:rPr lang="en-US" sz="3200" dirty="0"/>
              <a:t>Did the person listening find any challenges with being an active listener? If so, how could they</a:t>
            </a:r>
          </a:p>
          <a:p>
            <a:r>
              <a:rPr lang="en-US" sz="3200" dirty="0"/>
              <a:t>overcome this next time?</a:t>
            </a:r>
          </a:p>
          <a:p>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sp>
        <p:nvSpPr>
          <p:cNvPr id="8" name="Action Button: Return 7">
            <a:hlinkClick r:id="rId4" action="ppaction://hlinksldjump" highlightClick="1"/>
            <a:extLst>
              <a:ext uri="{FF2B5EF4-FFF2-40B4-BE49-F238E27FC236}">
                <a16:creationId xmlns:a16="http://schemas.microsoft.com/office/drawing/2014/main" id="{CBB1B13D-C26A-9DBB-EB2F-CC52E6AF361D}"/>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37803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extLst>
              <a:ext uri="{28A0092B-C50C-407E-A947-70E740481C1C}">
                <a14:useLocalDpi xmlns:a14="http://schemas.microsoft.com/office/drawing/2010/main"/>
              </a:ext>
            </a:extLst>
          </a:blip>
          <a:stretch>
            <a:fillRect/>
          </a:stretch>
        </p:blipFill>
        <p:spPr>
          <a:xfrm>
            <a:off x="0" y="3"/>
            <a:ext cx="18287999" cy="10286996"/>
          </a:xfrm>
          <a:prstGeom prst="rect">
            <a:avLst/>
          </a:prstGeom>
        </p:spPr>
      </p:pic>
      <p:sp>
        <p:nvSpPr>
          <p:cNvPr id="3" name="object 3"/>
          <p:cNvSpPr/>
          <p:nvPr/>
        </p:nvSpPr>
        <p:spPr>
          <a:xfrm>
            <a:off x="0" y="3"/>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9799"/>
            </a:srgbClr>
          </a:solidFill>
        </p:spPr>
        <p:txBody>
          <a:bodyPr wrap="square" lIns="0" tIns="0" rIns="0" bIns="0" rtlCol="0"/>
          <a:lstStyle/>
          <a:p>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3"/>
            <a:ext cx="914399" cy="876299"/>
          </a:xfrm>
          <a:prstGeom prst="rect">
            <a:avLst/>
          </a:prstGeom>
        </p:spPr>
      </p:pic>
      <p:sp>
        <p:nvSpPr>
          <p:cNvPr id="5" name="object 5"/>
          <p:cNvSpPr txBox="1">
            <a:spLocks noGrp="1"/>
          </p:cNvSpPr>
          <p:nvPr>
            <p:ph type="title"/>
          </p:nvPr>
        </p:nvSpPr>
        <p:spPr>
          <a:xfrm>
            <a:off x="4168796" y="4137059"/>
            <a:ext cx="9950450" cy="1867535"/>
          </a:xfrm>
          <a:prstGeom prst="rect">
            <a:avLst/>
          </a:prstGeom>
        </p:spPr>
        <p:txBody>
          <a:bodyPr vert="horz" wrap="square" lIns="0" tIns="131445" rIns="0" bIns="0" rtlCol="0">
            <a:spAutoFit/>
          </a:bodyPr>
          <a:lstStyle/>
          <a:p>
            <a:pPr marL="1756410" marR="5080" indent="-1744345">
              <a:lnSpc>
                <a:spcPts val="6830"/>
              </a:lnSpc>
              <a:spcBef>
                <a:spcPts val="1035"/>
              </a:spcBef>
            </a:pPr>
            <a:r>
              <a:rPr spc="430" dirty="0">
                <a:solidFill>
                  <a:srgbClr val="FFFFFF"/>
                </a:solidFill>
                <a:latin typeface="Trebuchet MS"/>
                <a:cs typeface="Trebuchet MS"/>
              </a:rPr>
              <a:t>WHAT</a:t>
            </a:r>
            <a:r>
              <a:rPr spc="565" dirty="0">
                <a:solidFill>
                  <a:srgbClr val="FFFFFF"/>
                </a:solidFill>
                <a:latin typeface="Trebuchet MS"/>
                <a:cs typeface="Trebuchet MS"/>
              </a:rPr>
              <a:t> </a:t>
            </a:r>
            <a:r>
              <a:rPr spc="480" dirty="0">
                <a:solidFill>
                  <a:srgbClr val="FFFFFF"/>
                </a:solidFill>
                <a:latin typeface="Trebuchet MS"/>
                <a:cs typeface="Trebuchet MS"/>
              </a:rPr>
              <a:t>DOES</a:t>
            </a:r>
            <a:r>
              <a:rPr spc="570" dirty="0">
                <a:solidFill>
                  <a:srgbClr val="FFFFFF"/>
                </a:solidFill>
                <a:latin typeface="Trebuchet MS"/>
                <a:cs typeface="Trebuchet MS"/>
              </a:rPr>
              <a:t> </a:t>
            </a:r>
            <a:r>
              <a:rPr spc="580" dirty="0">
                <a:solidFill>
                  <a:srgbClr val="FFFFFF"/>
                </a:solidFill>
                <a:latin typeface="Trebuchet MS"/>
                <a:cs typeface="Trebuchet MS"/>
              </a:rPr>
              <a:t>DIVERSITY </a:t>
            </a:r>
            <a:r>
              <a:rPr spc="640" dirty="0">
                <a:solidFill>
                  <a:srgbClr val="FFFFFF"/>
                </a:solidFill>
                <a:latin typeface="Trebuchet MS"/>
                <a:cs typeface="Trebuchet MS"/>
              </a:rPr>
              <a:t>MEAN</a:t>
            </a:r>
            <a:r>
              <a:rPr spc="560" dirty="0">
                <a:solidFill>
                  <a:srgbClr val="FFFFFF"/>
                </a:solidFill>
                <a:latin typeface="Trebuchet MS"/>
                <a:cs typeface="Trebuchet MS"/>
              </a:rPr>
              <a:t> </a:t>
            </a:r>
            <a:r>
              <a:rPr spc="254" dirty="0">
                <a:solidFill>
                  <a:srgbClr val="FFFFFF"/>
                </a:solidFill>
                <a:latin typeface="Trebuchet MS"/>
                <a:cs typeface="Trebuchet MS"/>
              </a:rPr>
              <a:t>TO</a:t>
            </a:r>
            <a:r>
              <a:rPr spc="565" dirty="0">
                <a:solidFill>
                  <a:srgbClr val="FFFFFF"/>
                </a:solidFill>
                <a:latin typeface="Trebuchet MS"/>
                <a:cs typeface="Trebuchet MS"/>
              </a:rPr>
              <a:t> </a:t>
            </a:r>
            <a:r>
              <a:rPr spc="420" dirty="0">
                <a:solidFill>
                  <a:srgbClr val="FFFFFF"/>
                </a:solidFill>
                <a:latin typeface="Trebuchet MS"/>
                <a:cs typeface="Trebuchet MS"/>
              </a:rPr>
              <a:t>YOU?</a:t>
            </a:r>
          </a:p>
        </p:txBody>
      </p:sp>
      <p:sp>
        <p:nvSpPr>
          <p:cNvPr id="6" name="Action Button: Return 5">
            <a:hlinkClick r:id="" action="ppaction://hlinkshowjump?jump=firstslide" highlightClick="1"/>
            <a:extLst>
              <a:ext uri="{FF2B5EF4-FFF2-40B4-BE49-F238E27FC236}">
                <a16:creationId xmlns:a16="http://schemas.microsoft.com/office/drawing/2014/main" id="{87484396-6AF5-0EC0-7AF3-46B3A9EA1457}"/>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6"/>
            <a:ext cx="18288000" cy="10287000"/>
            <a:chOff x="0" y="6"/>
            <a:chExt cx="18288000" cy="10287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6"/>
              <a:ext cx="18287999" cy="10286993"/>
            </a:xfrm>
            <a:prstGeom prst="rect">
              <a:avLst/>
            </a:prstGeom>
          </p:spPr>
        </p:pic>
        <p:sp>
          <p:nvSpPr>
            <p:cNvPr id="4" name="object 4"/>
            <p:cNvSpPr/>
            <p:nvPr/>
          </p:nvSpPr>
          <p:spPr>
            <a:xfrm>
              <a:off x="0" y="6"/>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49798"/>
              </a:srgbClr>
            </a:solidFill>
          </p:spPr>
          <p:txBody>
            <a:bodyPr wrap="square" lIns="0" tIns="0" rIns="0" bIns="0" rtlCol="0"/>
            <a:lstStyle/>
            <a:p>
              <a:endParaRP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7" y="9258306"/>
              <a:ext cx="914399" cy="876299"/>
            </a:xfrm>
            <a:prstGeom prst="rect">
              <a:avLst/>
            </a:prstGeom>
          </p:spPr>
        </p:pic>
        <p:sp>
          <p:nvSpPr>
            <p:cNvPr id="6" name="object 6"/>
            <p:cNvSpPr/>
            <p:nvPr/>
          </p:nvSpPr>
          <p:spPr>
            <a:xfrm>
              <a:off x="469843" y="243802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793693" y="4878115"/>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793693" y="5478191"/>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793693" y="6078266"/>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793693" y="6678341"/>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793693" y="7278416"/>
              <a:ext cx="104775" cy="104775"/>
            </a:xfrm>
            <a:prstGeom prst="rect">
              <a:avLst/>
            </a:prstGeom>
          </p:spPr>
        </p:pic>
      </p:grpSp>
      <p:sp>
        <p:nvSpPr>
          <p:cNvPr id="12" name="object 12"/>
          <p:cNvSpPr txBox="1"/>
          <p:nvPr/>
        </p:nvSpPr>
        <p:spPr>
          <a:xfrm>
            <a:off x="457144" y="2688629"/>
            <a:ext cx="16748125" cy="4826000"/>
          </a:xfrm>
          <a:prstGeom prst="rect">
            <a:avLst/>
          </a:prstGeom>
        </p:spPr>
        <p:txBody>
          <a:bodyPr vert="horz" wrap="square" lIns="0" tIns="12700" rIns="0" bIns="0" rtlCol="0">
            <a:spAutoFit/>
          </a:bodyPr>
          <a:lstStyle/>
          <a:p>
            <a:pPr marL="12700" marR="809625">
              <a:lnSpc>
                <a:spcPct val="140600"/>
              </a:lnSpc>
              <a:spcBef>
                <a:spcPts val="100"/>
              </a:spcBef>
              <a:tabLst>
                <a:tab pos="1130300" algn="l"/>
                <a:tab pos="1678939" algn="l"/>
                <a:tab pos="2495550" algn="l"/>
                <a:tab pos="2677795" algn="l"/>
                <a:tab pos="3123565" algn="l"/>
                <a:tab pos="3895090" algn="l"/>
                <a:tab pos="5438775" algn="l"/>
                <a:tab pos="5516245" algn="l"/>
                <a:tab pos="6230620" algn="l"/>
                <a:tab pos="7124065" algn="l"/>
                <a:tab pos="7673340" algn="l"/>
                <a:tab pos="7897495" algn="l"/>
                <a:tab pos="8143240" algn="l"/>
                <a:tab pos="9569450" algn="l"/>
                <a:tab pos="9592310" algn="l"/>
                <a:tab pos="12136755" algn="l"/>
                <a:tab pos="12431395" algn="l"/>
                <a:tab pos="13313410" algn="l"/>
                <a:tab pos="13712190" algn="l"/>
                <a:tab pos="14411960" algn="l"/>
                <a:tab pos="14504035" algn="l"/>
                <a:tab pos="14980919" algn="l"/>
              </a:tabLst>
            </a:pPr>
            <a:r>
              <a:rPr sz="2800" spc="185" dirty="0">
                <a:solidFill>
                  <a:srgbClr val="FFFFFF"/>
                </a:solidFill>
                <a:latin typeface="Arial MT"/>
                <a:cs typeface="Arial MT"/>
              </a:rPr>
              <a:t>Cross-</a:t>
            </a:r>
            <a:r>
              <a:rPr sz="2800" spc="150" dirty="0">
                <a:solidFill>
                  <a:srgbClr val="FFFFFF"/>
                </a:solidFill>
                <a:latin typeface="Arial MT"/>
                <a:cs typeface="Arial MT"/>
              </a:rPr>
              <a:t>cultural</a:t>
            </a:r>
            <a:r>
              <a:rPr sz="2800" dirty="0">
                <a:solidFill>
                  <a:srgbClr val="FFFFFF"/>
                </a:solidFill>
                <a:latin typeface="Arial MT"/>
                <a:cs typeface="Arial MT"/>
              </a:rPr>
              <a:t>	</a:t>
            </a:r>
            <a:r>
              <a:rPr sz="2800" spc="155" dirty="0">
                <a:solidFill>
                  <a:srgbClr val="FFFFFF"/>
                </a:solidFill>
                <a:latin typeface="Arial MT"/>
                <a:cs typeface="Arial MT"/>
              </a:rPr>
              <a:t>communication</a:t>
            </a:r>
            <a:r>
              <a:rPr sz="2800" dirty="0">
                <a:solidFill>
                  <a:srgbClr val="FFFFFF"/>
                </a:solidFill>
                <a:latin typeface="Arial MT"/>
                <a:cs typeface="Arial MT"/>
              </a:rPr>
              <a:t>		</a:t>
            </a:r>
            <a:r>
              <a:rPr sz="2800" spc="145" dirty="0">
                <a:solidFill>
                  <a:srgbClr val="FFFFFF"/>
                </a:solidFill>
                <a:latin typeface="Arial MT"/>
                <a:cs typeface="Arial MT"/>
              </a:rPr>
              <a:t>requires</a:t>
            </a:r>
            <a:r>
              <a:rPr sz="2800" dirty="0">
                <a:solidFill>
                  <a:srgbClr val="FFFFFF"/>
                </a:solidFill>
                <a:latin typeface="Arial MT"/>
                <a:cs typeface="Arial MT"/>
              </a:rPr>
              <a:t>	</a:t>
            </a:r>
            <a:r>
              <a:rPr sz="2800" spc="60" dirty="0">
                <a:solidFill>
                  <a:srgbClr val="FFFFFF"/>
                </a:solidFill>
                <a:latin typeface="Arial MT"/>
                <a:cs typeface="Arial MT"/>
              </a:rPr>
              <a:t>us</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50" dirty="0">
                <a:solidFill>
                  <a:srgbClr val="FFFFFF"/>
                </a:solidFill>
                <a:latin typeface="Arial MT"/>
                <a:cs typeface="Arial MT"/>
              </a:rPr>
              <a:t>identify</a:t>
            </a:r>
            <a:r>
              <a:rPr sz="2800" dirty="0">
                <a:solidFill>
                  <a:srgbClr val="FFFFFF"/>
                </a:solidFill>
                <a:latin typeface="Arial MT"/>
                <a:cs typeface="Arial MT"/>
              </a:rPr>
              <a:t>		</a:t>
            </a:r>
            <a:r>
              <a:rPr sz="2800" spc="155" dirty="0">
                <a:solidFill>
                  <a:srgbClr val="FFFFFF"/>
                </a:solidFill>
                <a:latin typeface="Arial MT"/>
                <a:cs typeface="Arial MT"/>
              </a:rPr>
              <a:t>communication</a:t>
            </a:r>
            <a:r>
              <a:rPr sz="2800" dirty="0">
                <a:solidFill>
                  <a:srgbClr val="FFFFFF"/>
                </a:solidFill>
                <a:latin typeface="Arial MT"/>
                <a:cs typeface="Arial MT"/>
              </a:rPr>
              <a:t>	</a:t>
            </a:r>
            <a:r>
              <a:rPr sz="2800" spc="145" dirty="0">
                <a:solidFill>
                  <a:srgbClr val="FFFFFF"/>
                </a:solidFill>
                <a:latin typeface="Arial MT"/>
                <a:cs typeface="Arial MT"/>
              </a:rPr>
              <a:t>issues</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45" dirty="0">
                <a:solidFill>
                  <a:srgbClr val="FFFFFF"/>
                </a:solidFill>
                <a:latin typeface="Arial MT"/>
                <a:cs typeface="Arial MT"/>
              </a:rPr>
              <a:t>address </a:t>
            </a:r>
            <a:r>
              <a:rPr sz="2800" spc="135" dirty="0">
                <a:solidFill>
                  <a:srgbClr val="FFFFFF"/>
                </a:solidFill>
                <a:latin typeface="Arial MT"/>
                <a:cs typeface="Arial MT"/>
              </a:rPr>
              <a:t>these</a:t>
            </a:r>
            <a:r>
              <a:rPr sz="2800" dirty="0">
                <a:solidFill>
                  <a:srgbClr val="FFFFFF"/>
                </a:solidFill>
                <a:latin typeface="Arial MT"/>
                <a:cs typeface="Arial MT"/>
              </a:rPr>
              <a:t>	</a:t>
            </a:r>
            <a:r>
              <a:rPr sz="2800" spc="60" dirty="0">
                <a:solidFill>
                  <a:srgbClr val="FFFFFF"/>
                </a:solidFill>
                <a:latin typeface="Arial MT"/>
                <a:cs typeface="Arial MT"/>
              </a:rPr>
              <a:t>so</a:t>
            </a:r>
            <a:r>
              <a:rPr sz="2800" dirty="0">
                <a:solidFill>
                  <a:srgbClr val="FFFFFF"/>
                </a:solidFill>
                <a:latin typeface="Arial MT"/>
                <a:cs typeface="Arial MT"/>
              </a:rPr>
              <a:t>	</a:t>
            </a:r>
            <a:r>
              <a:rPr sz="2800" spc="114" dirty="0">
                <a:solidFill>
                  <a:srgbClr val="FFFFFF"/>
                </a:solidFill>
                <a:latin typeface="Arial MT"/>
                <a:cs typeface="Arial MT"/>
              </a:rPr>
              <a:t>that</a:t>
            </a:r>
            <a:r>
              <a:rPr sz="2800" dirty="0">
                <a:solidFill>
                  <a:srgbClr val="FFFFFF"/>
                </a:solidFill>
                <a:latin typeface="Arial MT"/>
                <a:cs typeface="Arial MT"/>
              </a:rPr>
              <a:t>	</a:t>
            </a:r>
            <a:r>
              <a:rPr sz="2800" spc="50" dirty="0">
                <a:solidFill>
                  <a:srgbClr val="FFFFFF"/>
                </a:solidFill>
                <a:latin typeface="Arial MT"/>
                <a:cs typeface="Arial MT"/>
              </a:rPr>
              <a:t>we</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145" dirty="0">
                <a:solidFill>
                  <a:srgbClr val="FFFFFF"/>
                </a:solidFill>
                <a:latin typeface="Arial MT"/>
                <a:cs typeface="Arial MT"/>
              </a:rPr>
              <a:t>develop</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145" dirty="0">
                <a:solidFill>
                  <a:srgbClr val="FFFFFF"/>
                </a:solidFill>
                <a:latin typeface="Arial MT"/>
                <a:cs typeface="Arial MT"/>
              </a:rPr>
              <a:t>maintain</a:t>
            </a:r>
            <a:r>
              <a:rPr sz="2800" dirty="0">
                <a:solidFill>
                  <a:srgbClr val="FFFFFF"/>
                </a:solidFill>
                <a:latin typeface="Arial MT"/>
                <a:cs typeface="Arial MT"/>
              </a:rPr>
              <a:t>	</a:t>
            </a:r>
            <a:r>
              <a:rPr sz="2800" spc="155" dirty="0">
                <a:solidFill>
                  <a:srgbClr val="FFFFFF"/>
                </a:solidFill>
                <a:latin typeface="Arial MT"/>
                <a:cs typeface="Arial MT"/>
              </a:rPr>
              <a:t>effective</a:t>
            </a:r>
            <a:r>
              <a:rPr sz="2800" dirty="0">
                <a:solidFill>
                  <a:srgbClr val="FFFFFF"/>
                </a:solidFill>
                <a:latin typeface="Arial MT"/>
                <a:cs typeface="Arial MT"/>
              </a:rPr>
              <a:t>	</a:t>
            </a:r>
            <a:r>
              <a:rPr sz="2800" spc="160" dirty="0">
                <a:solidFill>
                  <a:srgbClr val="FFFFFF"/>
                </a:solidFill>
                <a:latin typeface="Arial MT"/>
                <a:cs typeface="Arial MT"/>
              </a:rPr>
              <a:t>relationships.</a:t>
            </a:r>
            <a:r>
              <a:rPr sz="2800" dirty="0">
                <a:solidFill>
                  <a:srgbClr val="FFFFFF"/>
                </a:solidFill>
                <a:latin typeface="Arial MT"/>
                <a:cs typeface="Arial MT"/>
              </a:rPr>
              <a:t>	</a:t>
            </a:r>
            <a:r>
              <a:rPr sz="2800" spc="130" dirty="0">
                <a:solidFill>
                  <a:srgbClr val="FFFFFF"/>
                </a:solidFill>
                <a:latin typeface="Arial MT"/>
                <a:cs typeface="Arial MT"/>
              </a:rPr>
              <a:t>There</a:t>
            </a:r>
            <a:r>
              <a:rPr sz="2800" dirty="0">
                <a:solidFill>
                  <a:srgbClr val="FFFFFF"/>
                </a:solidFill>
                <a:latin typeface="Arial MT"/>
                <a:cs typeface="Arial MT"/>
              </a:rPr>
              <a:t>	</a:t>
            </a:r>
            <a:r>
              <a:rPr sz="2800" spc="135" dirty="0">
                <a:solidFill>
                  <a:srgbClr val="FFFFFF"/>
                </a:solidFill>
                <a:latin typeface="Arial MT"/>
                <a:cs typeface="Arial MT"/>
              </a:rPr>
              <a:t>could</a:t>
            </a:r>
            <a:r>
              <a:rPr sz="2800" dirty="0">
                <a:solidFill>
                  <a:srgbClr val="FFFFFF"/>
                </a:solidFill>
                <a:latin typeface="Arial MT"/>
                <a:cs typeface="Arial MT"/>
              </a:rPr>
              <a:t>	</a:t>
            </a:r>
            <a:r>
              <a:rPr sz="2800" spc="55" dirty="0">
                <a:solidFill>
                  <a:srgbClr val="FFFFFF"/>
                </a:solidFill>
                <a:latin typeface="Arial MT"/>
                <a:cs typeface="Arial MT"/>
              </a:rPr>
              <a:t>be</a:t>
            </a:r>
            <a:r>
              <a:rPr sz="2800" dirty="0">
                <a:solidFill>
                  <a:srgbClr val="FFFFFF"/>
                </a:solidFill>
                <a:latin typeface="Arial MT"/>
                <a:cs typeface="Arial MT"/>
              </a:rPr>
              <a:t>	</a:t>
            </a:r>
            <a:r>
              <a:rPr sz="2800" spc="135" dirty="0">
                <a:solidFill>
                  <a:srgbClr val="FFFFFF"/>
                </a:solidFill>
                <a:latin typeface="Arial MT"/>
                <a:cs typeface="Arial MT"/>
              </a:rPr>
              <a:t>times</a:t>
            </a:r>
            <a:endParaRPr sz="2800">
              <a:latin typeface="Arial MT"/>
              <a:cs typeface="Arial MT"/>
            </a:endParaRPr>
          </a:p>
          <a:p>
            <a:pPr marL="616585" marR="5080" indent="-604520">
              <a:lnSpc>
                <a:spcPct val="140600"/>
              </a:lnSpc>
              <a:tabLst>
                <a:tab pos="1085850" algn="l"/>
                <a:tab pos="1431925" algn="l"/>
                <a:tab pos="2792095" algn="l"/>
                <a:tab pos="4399915" algn="l"/>
                <a:tab pos="6452235" algn="l"/>
                <a:tab pos="7308215" algn="l"/>
                <a:tab pos="10270490" algn="l"/>
                <a:tab pos="10621645" algn="l"/>
                <a:tab pos="11491595" algn="l"/>
                <a:tab pos="12060555" algn="l"/>
                <a:tab pos="13401040" algn="l"/>
                <a:tab pos="14335760" algn="l"/>
                <a:tab pos="15027910" algn="l"/>
              </a:tabLst>
            </a:pPr>
            <a:r>
              <a:rPr sz="2800" spc="105" dirty="0">
                <a:solidFill>
                  <a:srgbClr val="FFFFFF"/>
                </a:solidFill>
                <a:latin typeface="Arial MT"/>
                <a:cs typeface="Arial MT"/>
              </a:rPr>
              <a:t>when</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40" dirty="0">
                <a:solidFill>
                  <a:srgbClr val="FFFFFF"/>
                </a:solidFill>
                <a:latin typeface="Arial MT"/>
                <a:cs typeface="Arial MT"/>
              </a:rPr>
              <a:t>person</a:t>
            </a:r>
            <a:r>
              <a:rPr sz="2800" dirty="0">
                <a:solidFill>
                  <a:srgbClr val="FFFFFF"/>
                </a:solidFill>
                <a:latin typeface="Arial MT"/>
                <a:cs typeface="Arial MT"/>
              </a:rPr>
              <a:t>	</a:t>
            </a:r>
            <a:r>
              <a:rPr sz="2800" spc="145" dirty="0">
                <a:solidFill>
                  <a:srgbClr val="FFFFFF"/>
                </a:solidFill>
                <a:latin typeface="Arial MT"/>
                <a:cs typeface="Arial MT"/>
              </a:rPr>
              <a:t>requires</a:t>
            </a:r>
            <a:r>
              <a:rPr sz="2800" dirty="0">
                <a:solidFill>
                  <a:srgbClr val="FFFFFF"/>
                </a:solidFill>
                <a:latin typeface="Arial MT"/>
                <a:cs typeface="Arial MT"/>
              </a:rPr>
              <a:t>	</a:t>
            </a:r>
            <a:r>
              <a:rPr sz="2800" spc="155" dirty="0">
                <a:solidFill>
                  <a:srgbClr val="FFFFFF"/>
                </a:solidFill>
                <a:latin typeface="Arial MT"/>
                <a:cs typeface="Arial MT"/>
              </a:rPr>
              <a:t>assistance</a:t>
            </a:r>
            <a:r>
              <a:rPr sz="2800" dirty="0">
                <a:solidFill>
                  <a:srgbClr val="FFFFFF"/>
                </a:solidFill>
                <a:latin typeface="Arial MT"/>
                <a:cs typeface="Arial MT"/>
              </a:rPr>
              <a:t>	</a:t>
            </a:r>
            <a:r>
              <a:rPr sz="2800" spc="114" dirty="0">
                <a:solidFill>
                  <a:srgbClr val="FFFFFF"/>
                </a:solidFill>
                <a:latin typeface="Arial MT"/>
                <a:cs typeface="Arial MT"/>
              </a:rPr>
              <a:t>with</a:t>
            </a:r>
            <a:r>
              <a:rPr sz="2800" dirty="0">
                <a:solidFill>
                  <a:srgbClr val="FFFFFF"/>
                </a:solidFill>
                <a:latin typeface="Arial MT"/>
                <a:cs typeface="Arial MT"/>
              </a:rPr>
              <a:t>	</a:t>
            </a:r>
            <a:r>
              <a:rPr sz="2800" spc="160" dirty="0">
                <a:solidFill>
                  <a:srgbClr val="FFFFFF"/>
                </a:solidFill>
                <a:latin typeface="Arial MT"/>
                <a:cs typeface="Arial MT"/>
              </a:rPr>
              <a:t>communication;</a:t>
            </a:r>
            <a:r>
              <a:rPr sz="2800" dirty="0">
                <a:solidFill>
                  <a:srgbClr val="FFFFFF"/>
                </a:solidFill>
                <a:latin typeface="Arial MT"/>
                <a:cs typeface="Arial MT"/>
              </a:rPr>
              <a:t>	</a:t>
            </a:r>
            <a:r>
              <a:rPr sz="2800" spc="65" dirty="0">
                <a:solidFill>
                  <a:srgbClr val="FFFFFF"/>
                </a:solidFill>
                <a:latin typeface="Arial MT"/>
                <a:cs typeface="Arial MT"/>
              </a:rPr>
              <a:t>it</a:t>
            </a:r>
            <a:r>
              <a:rPr sz="2800" dirty="0">
                <a:solidFill>
                  <a:srgbClr val="FFFFFF"/>
                </a:solidFill>
                <a:latin typeface="Arial MT"/>
                <a:cs typeface="Arial MT"/>
              </a:rPr>
              <a:t>	</a:t>
            </a:r>
            <a:r>
              <a:rPr sz="2800" spc="90" dirty="0">
                <a:solidFill>
                  <a:srgbClr val="FFFFFF"/>
                </a:solidFill>
                <a:latin typeface="Arial MT"/>
                <a:cs typeface="Arial MT"/>
              </a:rPr>
              <a:t>may</a:t>
            </a:r>
            <a:r>
              <a:rPr sz="2800" dirty="0">
                <a:solidFill>
                  <a:srgbClr val="FFFFFF"/>
                </a:solidFill>
                <a:latin typeface="Arial MT"/>
                <a:cs typeface="Arial MT"/>
              </a:rPr>
              <a:t>	</a:t>
            </a:r>
            <a:r>
              <a:rPr sz="2800" spc="55" dirty="0">
                <a:solidFill>
                  <a:srgbClr val="FFFFFF"/>
                </a:solidFill>
                <a:latin typeface="Arial MT"/>
                <a:cs typeface="Arial MT"/>
              </a:rPr>
              <a:t>be</a:t>
            </a:r>
            <a:r>
              <a:rPr sz="2800" dirty="0">
                <a:solidFill>
                  <a:srgbClr val="FFFFFF"/>
                </a:solidFill>
                <a:latin typeface="Arial MT"/>
                <a:cs typeface="Arial MT"/>
              </a:rPr>
              <a:t>	</a:t>
            </a:r>
            <a:r>
              <a:rPr sz="2800" spc="140" dirty="0">
                <a:solidFill>
                  <a:srgbClr val="FFFFFF"/>
                </a:solidFill>
                <a:latin typeface="Arial MT"/>
                <a:cs typeface="Arial MT"/>
              </a:rPr>
              <a:t>sought</a:t>
            </a:r>
            <a:r>
              <a:rPr sz="2800" dirty="0">
                <a:solidFill>
                  <a:srgbClr val="FFFFFF"/>
                </a:solidFill>
                <a:latin typeface="Arial MT"/>
                <a:cs typeface="Arial MT"/>
              </a:rPr>
              <a:t>	</a:t>
            </a:r>
            <a:r>
              <a:rPr sz="2800" spc="110" dirty="0">
                <a:solidFill>
                  <a:srgbClr val="FFFFFF"/>
                </a:solidFill>
                <a:latin typeface="Arial MT"/>
                <a:cs typeface="Arial MT"/>
              </a:rPr>
              <a:t>from</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55" dirty="0">
                <a:solidFill>
                  <a:srgbClr val="FFFFFF"/>
                </a:solidFill>
                <a:latin typeface="Arial MT"/>
                <a:cs typeface="Arial MT"/>
              </a:rPr>
              <a:t>following: Interpreters</a:t>
            </a:r>
            <a:endParaRPr sz="2800">
              <a:latin typeface="Arial MT"/>
              <a:cs typeface="Arial MT"/>
            </a:endParaRPr>
          </a:p>
          <a:p>
            <a:pPr marL="616585">
              <a:lnSpc>
                <a:spcPct val="100000"/>
              </a:lnSpc>
              <a:spcBef>
                <a:spcPts val="1365"/>
              </a:spcBef>
            </a:pPr>
            <a:r>
              <a:rPr sz="2800" spc="155" dirty="0">
                <a:solidFill>
                  <a:srgbClr val="FFFFFF"/>
                </a:solidFill>
                <a:latin typeface="Arial MT"/>
                <a:cs typeface="Arial MT"/>
              </a:rPr>
              <a:t>Translators</a:t>
            </a:r>
            <a:endParaRPr sz="2800">
              <a:latin typeface="Arial MT"/>
              <a:cs typeface="Arial MT"/>
            </a:endParaRPr>
          </a:p>
          <a:p>
            <a:pPr marL="616585">
              <a:lnSpc>
                <a:spcPct val="100000"/>
              </a:lnSpc>
              <a:spcBef>
                <a:spcPts val="1365"/>
              </a:spcBef>
              <a:tabLst>
                <a:tab pos="2818130" algn="l"/>
              </a:tabLst>
            </a:pPr>
            <a:r>
              <a:rPr sz="2800" spc="155" dirty="0">
                <a:solidFill>
                  <a:srgbClr val="FFFFFF"/>
                </a:solidFill>
                <a:latin typeface="Arial MT"/>
                <a:cs typeface="Arial MT"/>
              </a:rPr>
              <a:t>Multilingual</a:t>
            </a:r>
            <a:r>
              <a:rPr sz="2800" dirty="0">
                <a:solidFill>
                  <a:srgbClr val="FFFFFF"/>
                </a:solidFill>
                <a:latin typeface="Arial MT"/>
                <a:cs typeface="Arial MT"/>
              </a:rPr>
              <a:t>	</a:t>
            </a:r>
            <a:r>
              <a:rPr sz="2800" spc="150" dirty="0">
                <a:solidFill>
                  <a:srgbClr val="FFFFFF"/>
                </a:solidFill>
                <a:latin typeface="Arial MT"/>
                <a:cs typeface="Arial MT"/>
              </a:rPr>
              <a:t>colleagues</a:t>
            </a:r>
            <a:endParaRPr sz="2800">
              <a:latin typeface="Arial MT"/>
              <a:cs typeface="Arial MT"/>
            </a:endParaRPr>
          </a:p>
          <a:p>
            <a:pPr marL="616585" marR="11452860">
              <a:lnSpc>
                <a:spcPct val="140600"/>
              </a:lnSpc>
              <a:tabLst>
                <a:tab pos="1002665" algn="l"/>
                <a:tab pos="2788920" algn="l"/>
              </a:tabLst>
            </a:pPr>
            <a:r>
              <a:rPr sz="2800" spc="-50" dirty="0">
                <a:solidFill>
                  <a:srgbClr val="FFFFFF"/>
                </a:solidFill>
                <a:latin typeface="Arial MT"/>
                <a:cs typeface="Arial MT"/>
              </a:rPr>
              <a:t>A</a:t>
            </a:r>
            <a:r>
              <a:rPr sz="2800" dirty="0">
                <a:solidFill>
                  <a:srgbClr val="FFFFFF"/>
                </a:solidFill>
                <a:latin typeface="Arial MT"/>
                <a:cs typeface="Arial MT"/>
              </a:rPr>
              <a:t>	</a:t>
            </a:r>
            <a:r>
              <a:rPr sz="2800" spc="145" dirty="0">
                <a:solidFill>
                  <a:srgbClr val="FFFFFF"/>
                </a:solidFill>
                <a:latin typeface="Arial MT"/>
                <a:cs typeface="Arial MT"/>
              </a:rPr>
              <a:t>language</a:t>
            </a:r>
            <a:r>
              <a:rPr sz="2800" dirty="0">
                <a:solidFill>
                  <a:srgbClr val="FFFFFF"/>
                </a:solidFill>
                <a:latin typeface="Arial MT"/>
                <a:cs typeface="Arial MT"/>
              </a:rPr>
              <a:t>	</a:t>
            </a:r>
            <a:r>
              <a:rPr sz="2800" spc="160" dirty="0">
                <a:solidFill>
                  <a:srgbClr val="FFFFFF"/>
                </a:solidFill>
                <a:latin typeface="Arial MT"/>
                <a:cs typeface="Arial MT"/>
              </a:rPr>
              <a:t>aide/assistant </a:t>
            </a:r>
            <a:r>
              <a:rPr sz="2800" spc="145" dirty="0">
                <a:solidFill>
                  <a:srgbClr val="FFFFFF"/>
                </a:solidFill>
                <a:latin typeface="Arial MT"/>
                <a:cs typeface="Arial MT"/>
              </a:rPr>
              <a:t>Imagery</a:t>
            </a:r>
            <a:endParaRPr sz="2800">
              <a:latin typeface="Arial MT"/>
              <a:cs typeface="Arial MT"/>
            </a:endParaRPr>
          </a:p>
        </p:txBody>
      </p:sp>
      <p:sp>
        <p:nvSpPr>
          <p:cNvPr id="13" name="object 13"/>
          <p:cNvSpPr txBox="1">
            <a:spLocks noGrp="1"/>
          </p:cNvSpPr>
          <p:nvPr>
            <p:ph type="title"/>
          </p:nvPr>
        </p:nvSpPr>
        <p:spPr>
          <a:prstGeom prst="rect">
            <a:avLst/>
          </a:prstGeom>
        </p:spPr>
        <p:txBody>
          <a:bodyPr vert="horz" wrap="square" lIns="0" tIns="131445" rIns="0" bIns="0" rtlCol="0">
            <a:spAutoFit/>
          </a:bodyPr>
          <a:lstStyle/>
          <a:p>
            <a:pPr marL="12700" marR="5080">
              <a:lnSpc>
                <a:spcPts val="6830"/>
              </a:lnSpc>
              <a:spcBef>
                <a:spcPts val="1035"/>
              </a:spcBef>
            </a:pPr>
            <a:r>
              <a:rPr spc="85" dirty="0">
                <a:solidFill>
                  <a:srgbClr val="FFFFFF"/>
                </a:solidFill>
              </a:rPr>
              <a:t>Seek</a:t>
            </a:r>
            <a:r>
              <a:rPr spc="550" dirty="0">
                <a:solidFill>
                  <a:srgbClr val="FFFFFF"/>
                </a:solidFill>
              </a:rPr>
              <a:t> </a:t>
            </a:r>
            <a:r>
              <a:rPr spc="190" dirty="0">
                <a:solidFill>
                  <a:srgbClr val="FFFFFF"/>
                </a:solidFill>
              </a:rPr>
              <a:t>Assistance</a:t>
            </a:r>
            <a:r>
              <a:rPr spc="555" dirty="0">
                <a:solidFill>
                  <a:srgbClr val="FFFFFF"/>
                </a:solidFill>
              </a:rPr>
              <a:t> </a:t>
            </a:r>
            <a:r>
              <a:rPr dirty="0">
                <a:solidFill>
                  <a:srgbClr val="FFFFFF"/>
                </a:solidFill>
              </a:rPr>
              <a:t>From</a:t>
            </a:r>
            <a:r>
              <a:rPr spc="555" dirty="0">
                <a:solidFill>
                  <a:srgbClr val="FFFFFF"/>
                </a:solidFill>
              </a:rPr>
              <a:t> </a:t>
            </a:r>
            <a:r>
              <a:rPr dirty="0">
                <a:solidFill>
                  <a:srgbClr val="FFFFFF"/>
                </a:solidFill>
              </a:rPr>
              <a:t>Interpreters</a:t>
            </a:r>
            <a:r>
              <a:rPr spc="550" dirty="0">
                <a:solidFill>
                  <a:srgbClr val="FFFFFF"/>
                </a:solidFill>
              </a:rPr>
              <a:t> </a:t>
            </a:r>
            <a:r>
              <a:rPr spc="-25" dirty="0">
                <a:solidFill>
                  <a:srgbClr val="FFFFFF"/>
                </a:solidFill>
              </a:rPr>
              <a:t>Or </a:t>
            </a:r>
            <a:r>
              <a:rPr dirty="0">
                <a:solidFill>
                  <a:srgbClr val="FFFFFF"/>
                </a:solidFill>
              </a:rPr>
              <a:t>Other</a:t>
            </a:r>
            <a:r>
              <a:rPr spc="285" dirty="0">
                <a:solidFill>
                  <a:srgbClr val="FFFFFF"/>
                </a:solidFill>
              </a:rPr>
              <a:t> </a:t>
            </a:r>
            <a:r>
              <a:rPr spc="135" dirty="0">
                <a:solidFill>
                  <a:srgbClr val="FFFFFF"/>
                </a:solidFill>
              </a:rPr>
              <a:t>Persons</a:t>
            </a:r>
          </a:p>
        </p:txBody>
      </p:sp>
      <p:sp>
        <p:nvSpPr>
          <p:cNvPr id="14" name="Action Button: Return 13">
            <a:hlinkClick r:id="" action="ppaction://hlinkshowjump?jump=firstslide" highlightClick="1"/>
            <a:extLst>
              <a:ext uri="{FF2B5EF4-FFF2-40B4-BE49-F238E27FC236}">
                <a16:creationId xmlns:a16="http://schemas.microsoft.com/office/drawing/2014/main" id="{E2C3EBE3-2671-76FE-4B68-7FD8B2BC57C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DAC3665-A4CF-FC4D-157E-6EB63E33C399}"/>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22539"/>
            <a:ext cx="15430500" cy="10287000"/>
          </a:xfrm>
          <a:prstGeom prst="rect">
            <a:avLst/>
          </a:prstGeom>
        </p:spPr>
      </p:pic>
      <p:sp>
        <p:nvSpPr>
          <p:cNvPr id="3" name="object 3"/>
          <p:cNvSpPr/>
          <p:nvPr/>
        </p:nvSpPr>
        <p:spPr>
          <a:xfrm>
            <a:off x="20595" y="-9268"/>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8629"/>
            </a:srgbClr>
          </a:solidFill>
        </p:spPr>
        <p:txBody>
          <a:bodyPr wrap="square" lIns="0" tIns="0" rIns="0" bIns="0" rtlCol="0"/>
          <a:lstStyle/>
          <a:p>
            <a:endParaRPr/>
          </a:p>
        </p:txBody>
      </p:sp>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8318497" y="4015680"/>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pic>
        <p:nvPicPr>
          <p:cNvPr id="6" name="object 6"/>
          <p:cNvPicPr/>
          <p:nvPr/>
        </p:nvPicPr>
        <p:blipFill>
          <a:blip r:embed="rId5" cstate="email">
            <a:extLst>
              <a:ext uri="{28A0092B-C50C-407E-A947-70E740481C1C}">
                <a14:useLocalDpi xmlns:a14="http://schemas.microsoft.com/office/drawing/2010/main"/>
              </a:ext>
            </a:extLst>
          </a:blip>
          <a:stretch>
            <a:fillRect/>
          </a:stretch>
        </p:blipFill>
        <p:spPr>
          <a:xfrm>
            <a:off x="8642347" y="7472398"/>
            <a:ext cx="104775" cy="104775"/>
          </a:xfrm>
          <a:prstGeom prst="rect">
            <a:avLst/>
          </a:prstGeom>
        </p:spPr>
      </p:pic>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8642346" y="8015323"/>
            <a:ext cx="104775" cy="104775"/>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8642346" y="9101173"/>
            <a:ext cx="104775" cy="104775"/>
          </a:xfrm>
          <a:prstGeom prst="rect">
            <a:avLst/>
          </a:prstGeom>
        </p:spPr>
      </p:pic>
      <p:sp>
        <p:nvSpPr>
          <p:cNvPr id="9" name="object 9"/>
          <p:cNvSpPr txBox="1"/>
          <p:nvPr/>
        </p:nvSpPr>
        <p:spPr>
          <a:xfrm>
            <a:off x="8305797" y="4425661"/>
            <a:ext cx="8726805" cy="4911725"/>
          </a:xfrm>
          <a:prstGeom prst="rect">
            <a:avLst/>
          </a:prstGeom>
        </p:spPr>
        <p:txBody>
          <a:bodyPr vert="horz" wrap="square" lIns="0" tIns="12700" rIns="0" bIns="0" rtlCol="0">
            <a:spAutoFit/>
          </a:bodyPr>
          <a:lstStyle/>
          <a:p>
            <a:pPr marL="12700" marR="5080">
              <a:lnSpc>
                <a:spcPct val="127200"/>
              </a:lnSpc>
              <a:spcBef>
                <a:spcPts val="100"/>
              </a:spcBef>
            </a:pPr>
            <a:r>
              <a:rPr sz="2800" spc="120" dirty="0">
                <a:solidFill>
                  <a:srgbClr val="FFFFFF"/>
                </a:solidFill>
                <a:latin typeface="Arial MT"/>
                <a:cs typeface="Arial MT"/>
              </a:rPr>
              <a:t>There</a:t>
            </a:r>
            <a:r>
              <a:rPr sz="2800" spc="355" dirty="0">
                <a:solidFill>
                  <a:srgbClr val="FFFFFF"/>
                </a:solidFill>
                <a:latin typeface="Arial MT"/>
                <a:cs typeface="Arial MT"/>
              </a:rPr>
              <a:t> </a:t>
            </a:r>
            <a:r>
              <a:rPr sz="2800" spc="95" dirty="0">
                <a:solidFill>
                  <a:srgbClr val="FFFFFF"/>
                </a:solidFill>
                <a:latin typeface="Arial MT"/>
                <a:cs typeface="Arial MT"/>
              </a:rPr>
              <a:t>are</a:t>
            </a:r>
            <a:r>
              <a:rPr sz="2800" spc="355" dirty="0">
                <a:solidFill>
                  <a:srgbClr val="FFFFFF"/>
                </a:solidFill>
                <a:latin typeface="Arial MT"/>
                <a:cs typeface="Arial MT"/>
              </a:rPr>
              <a:t> </a:t>
            </a:r>
            <a:r>
              <a:rPr sz="2800" spc="110" dirty="0">
                <a:solidFill>
                  <a:srgbClr val="FFFFFF"/>
                </a:solidFill>
                <a:latin typeface="Arial MT"/>
                <a:cs typeface="Arial MT"/>
              </a:rPr>
              <a:t>some</a:t>
            </a:r>
            <a:r>
              <a:rPr sz="2800" spc="355" dirty="0">
                <a:solidFill>
                  <a:srgbClr val="FFFFFF"/>
                </a:solidFill>
                <a:latin typeface="Arial MT"/>
                <a:cs typeface="Arial MT"/>
              </a:rPr>
              <a:t> </a:t>
            </a:r>
            <a:r>
              <a:rPr sz="2800" spc="125" dirty="0">
                <a:solidFill>
                  <a:srgbClr val="FFFFFF"/>
                </a:solidFill>
                <a:latin typeface="Arial MT"/>
                <a:cs typeface="Arial MT"/>
              </a:rPr>
              <a:t>basic</a:t>
            </a:r>
            <a:r>
              <a:rPr sz="2800" spc="355" dirty="0">
                <a:solidFill>
                  <a:srgbClr val="FFFFFF"/>
                </a:solidFill>
                <a:latin typeface="Arial MT"/>
                <a:cs typeface="Arial MT"/>
              </a:rPr>
              <a:t> </a:t>
            </a:r>
            <a:r>
              <a:rPr sz="2800" spc="145" dirty="0">
                <a:solidFill>
                  <a:srgbClr val="FFFFFF"/>
                </a:solidFill>
                <a:latin typeface="Arial MT"/>
                <a:cs typeface="Arial MT"/>
              </a:rPr>
              <a:t>strategies</a:t>
            </a:r>
            <a:r>
              <a:rPr sz="2800" spc="355" dirty="0">
                <a:solidFill>
                  <a:srgbClr val="FFFFFF"/>
                </a:solidFill>
                <a:latin typeface="Arial MT"/>
                <a:cs typeface="Arial MT"/>
              </a:rPr>
              <a:t> </a:t>
            </a:r>
            <a:r>
              <a:rPr sz="2800" spc="100" dirty="0">
                <a:solidFill>
                  <a:srgbClr val="FFFFFF"/>
                </a:solidFill>
                <a:latin typeface="Arial MT"/>
                <a:cs typeface="Arial MT"/>
              </a:rPr>
              <a:t>you</a:t>
            </a:r>
            <a:r>
              <a:rPr sz="2800" spc="355" dirty="0">
                <a:solidFill>
                  <a:srgbClr val="FFFFFF"/>
                </a:solidFill>
                <a:latin typeface="Arial MT"/>
                <a:cs typeface="Arial MT"/>
              </a:rPr>
              <a:t> </a:t>
            </a:r>
            <a:r>
              <a:rPr sz="2800" spc="100" dirty="0">
                <a:solidFill>
                  <a:srgbClr val="FFFFFF"/>
                </a:solidFill>
                <a:latin typeface="Arial MT"/>
                <a:cs typeface="Arial MT"/>
              </a:rPr>
              <a:t>can</a:t>
            </a:r>
            <a:r>
              <a:rPr sz="2800" spc="355" dirty="0">
                <a:solidFill>
                  <a:srgbClr val="FFFFFF"/>
                </a:solidFill>
                <a:latin typeface="Arial MT"/>
                <a:cs typeface="Arial MT"/>
              </a:rPr>
              <a:t> </a:t>
            </a:r>
            <a:r>
              <a:rPr sz="2800" spc="114" dirty="0">
                <a:solidFill>
                  <a:srgbClr val="FFFFFF"/>
                </a:solidFill>
                <a:latin typeface="Arial MT"/>
                <a:cs typeface="Arial MT"/>
              </a:rPr>
              <a:t>engage </a:t>
            </a:r>
            <a:r>
              <a:rPr sz="2800" spc="75" dirty="0">
                <a:solidFill>
                  <a:srgbClr val="FFFFFF"/>
                </a:solidFill>
                <a:latin typeface="Arial MT"/>
                <a:cs typeface="Arial MT"/>
              </a:rPr>
              <a:t>to</a:t>
            </a:r>
            <a:r>
              <a:rPr sz="2800" spc="360" dirty="0">
                <a:solidFill>
                  <a:srgbClr val="FFFFFF"/>
                </a:solidFill>
                <a:latin typeface="Arial MT"/>
                <a:cs typeface="Arial MT"/>
              </a:rPr>
              <a:t> </a:t>
            </a:r>
            <a:r>
              <a:rPr sz="2800" spc="110" dirty="0">
                <a:solidFill>
                  <a:srgbClr val="FFFFFF"/>
                </a:solidFill>
                <a:latin typeface="Arial MT"/>
                <a:cs typeface="Arial MT"/>
              </a:rPr>
              <a:t>help</a:t>
            </a:r>
            <a:r>
              <a:rPr sz="2800" spc="360" dirty="0">
                <a:solidFill>
                  <a:srgbClr val="FFFFFF"/>
                </a:solidFill>
                <a:latin typeface="Arial MT"/>
                <a:cs typeface="Arial MT"/>
              </a:rPr>
              <a:t> </a:t>
            </a:r>
            <a:r>
              <a:rPr sz="2800" spc="100" dirty="0">
                <a:solidFill>
                  <a:srgbClr val="FFFFFF"/>
                </a:solidFill>
                <a:latin typeface="Arial MT"/>
                <a:cs typeface="Arial MT"/>
              </a:rPr>
              <a:t>you</a:t>
            </a:r>
            <a:r>
              <a:rPr sz="2800" spc="360" dirty="0">
                <a:solidFill>
                  <a:srgbClr val="FFFFFF"/>
                </a:solidFill>
                <a:latin typeface="Arial MT"/>
                <a:cs typeface="Arial MT"/>
              </a:rPr>
              <a:t> </a:t>
            </a:r>
            <a:r>
              <a:rPr sz="2800" spc="135" dirty="0">
                <a:solidFill>
                  <a:srgbClr val="FFFFFF"/>
                </a:solidFill>
                <a:latin typeface="Arial MT"/>
                <a:cs typeface="Arial MT"/>
              </a:rPr>
              <a:t>overcome</a:t>
            </a:r>
            <a:r>
              <a:rPr sz="2800" spc="365" dirty="0">
                <a:solidFill>
                  <a:srgbClr val="FFFFFF"/>
                </a:solidFill>
                <a:latin typeface="Arial MT"/>
                <a:cs typeface="Arial MT"/>
              </a:rPr>
              <a:t> </a:t>
            </a:r>
            <a:r>
              <a:rPr sz="2800" spc="130" dirty="0">
                <a:solidFill>
                  <a:srgbClr val="FFFFFF"/>
                </a:solidFill>
                <a:latin typeface="Arial MT"/>
                <a:cs typeface="Arial MT"/>
              </a:rPr>
              <a:t>language</a:t>
            </a:r>
            <a:r>
              <a:rPr sz="2800" spc="360" dirty="0">
                <a:solidFill>
                  <a:srgbClr val="FFFFFF"/>
                </a:solidFill>
                <a:latin typeface="Arial MT"/>
                <a:cs typeface="Arial MT"/>
              </a:rPr>
              <a:t> </a:t>
            </a:r>
            <a:r>
              <a:rPr sz="2800" spc="135" dirty="0">
                <a:solidFill>
                  <a:srgbClr val="FFFFFF"/>
                </a:solidFill>
                <a:latin typeface="Arial MT"/>
                <a:cs typeface="Arial MT"/>
              </a:rPr>
              <a:t>barriers</a:t>
            </a:r>
            <a:r>
              <a:rPr sz="2800" spc="360" dirty="0">
                <a:solidFill>
                  <a:srgbClr val="FFFFFF"/>
                </a:solidFill>
                <a:latin typeface="Arial MT"/>
                <a:cs typeface="Arial MT"/>
              </a:rPr>
              <a:t> </a:t>
            </a:r>
            <a:r>
              <a:rPr sz="2800" spc="70" dirty="0">
                <a:solidFill>
                  <a:srgbClr val="FFFFFF"/>
                </a:solidFill>
                <a:latin typeface="Arial MT"/>
                <a:cs typeface="Arial MT"/>
              </a:rPr>
              <a:t>in</a:t>
            </a:r>
            <a:r>
              <a:rPr sz="2800" spc="365" dirty="0">
                <a:solidFill>
                  <a:srgbClr val="FFFFFF"/>
                </a:solidFill>
                <a:latin typeface="Arial MT"/>
                <a:cs typeface="Arial MT"/>
              </a:rPr>
              <a:t> </a:t>
            </a:r>
            <a:r>
              <a:rPr sz="2800" spc="-50" dirty="0">
                <a:solidFill>
                  <a:srgbClr val="FFFFFF"/>
                </a:solidFill>
                <a:latin typeface="Arial MT"/>
                <a:cs typeface="Arial MT"/>
              </a:rPr>
              <a:t>a</a:t>
            </a:r>
            <a:endParaRPr sz="2800">
              <a:latin typeface="Arial MT"/>
              <a:cs typeface="Arial MT"/>
            </a:endParaRPr>
          </a:p>
          <a:p>
            <a:pPr marL="12700" marR="763905">
              <a:lnSpc>
                <a:spcPct val="127200"/>
              </a:lnSpc>
            </a:pPr>
            <a:r>
              <a:rPr sz="2800" spc="130" dirty="0">
                <a:solidFill>
                  <a:srgbClr val="FFFFFF"/>
                </a:solidFill>
                <a:latin typeface="Arial MT"/>
                <a:cs typeface="Arial MT"/>
              </a:rPr>
              <a:t>health</a:t>
            </a:r>
            <a:r>
              <a:rPr sz="2800" spc="350" dirty="0">
                <a:solidFill>
                  <a:srgbClr val="FFFFFF"/>
                </a:solidFill>
                <a:latin typeface="Arial MT"/>
                <a:cs typeface="Arial MT"/>
              </a:rPr>
              <a:t> </a:t>
            </a:r>
            <a:r>
              <a:rPr sz="2800" spc="95" dirty="0">
                <a:solidFill>
                  <a:srgbClr val="FFFFFF"/>
                </a:solidFill>
                <a:latin typeface="Arial MT"/>
                <a:cs typeface="Arial MT"/>
              </a:rPr>
              <a:t>and</a:t>
            </a:r>
            <a:r>
              <a:rPr sz="2800" spc="355" dirty="0">
                <a:solidFill>
                  <a:srgbClr val="FFFFFF"/>
                </a:solidFill>
                <a:latin typeface="Arial MT"/>
                <a:cs typeface="Arial MT"/>
              </a:rPr>
              <a:t> </a:t>
            </a:r>
            <a:r>
              <a:rPr sz="2800" spc="140" dirty="0">
                <a:solidFill>
                  <a:srgbClr val="FFFFFF"/>
                </a:solidFill>
                <a:latin typeface="Arial MT"/>
                <a:cs typeface="Arial MT"/>
              </a:rPr>
              <a:t>community</a:t>
            </a:r>
            <a:r>
              <a:rPr sz="2800" spc="355" dirty="0">
                <a:solidFill>
                  <a:srgbClr val="FFFFFF"/>
                </a:solidFill>
                <a:latin typeface="Arial MT"/>
                <a:cs typeface="Arial MT"/>
              </a:rPr>
              <a:t> </a:t>
            </a:r>
            <a:r>
              <a:rPr sz="2800" spc="140" dirty="0">
                <a:solidFill>
                  <a:srgbClr val="FFFFFF"/>
                </a:solidFill>
                <a:latin typeface="Arial MT"/>
                <a:cs typeface="Arial MT"/>
              </a:rPr>
              <a:t>services</a:t>
            </a:r>
            <a:r>
              <a:rPr sz="2800" spc="355" dirty="0">
                <a:solidFill>
                  <a:srgbClr val="FFFFFF"/>
                </a:solidFill>
                <a:latin typeface="Arial MT"/>
                <a:cs typeface="Arial MT"/>
              </a:rPr>
              <a:t> </a:t>
            </a:r>
            <a:r>
              <a:rPr sz="2800" spc="140" dirty="0">
                <a:solidFill>
                  <a:srgbClr val="FFFFFF"/>
                </a:solidFill>
                <a:latin typeface="Arial MT"/>
                <a:cs typeface="Arial MT"/>
              </a:rPr>
              <a:t>setting.</a:t>
            </a:r>
            <a:r>
              <a:rPr sz="2800" spc="355" dirty="0">
                <a:solidFill>
                  <a:srgbClr val="FFFFFF"/>
                </a:solidFill>
                <a:latin typeface="Arial MT"/>
                <a:cs typeface="Arial MT"/>
              </a:rPr>
              <a:t> </a:t>
            </a:r>
            <a:r>
              <a:rPr sz="2800" spc="95" dirty="0">
                <a:solidFill>
                  <a:srgbClr val="FFFFFF"/>
                </a:solidFill>
                <a:latin typeface="Arial MT"/>
                <a:cs typeface="Arial MT"/>
              </a:rPr>
              <a:t>They </a:t>
            </a:r>
            <a:r>
              <a:rPr sz="2800" spc="125" dirty="0">
                <a:solidFill>
                  <a:srgbClr val="FFFFFF"/>
                </a:solidFill>
                <a:latin typeface="Arial MT"/>
                <a:cs typeface="Arial MT"/>
              </a:rPr>
              <a:t>include:</a:t>
            </a:r>
            <a:endParaRPr sz="2800">
              <a:latin typeface="Arial MT"/>
              <a:cs typeface="Arial MT"/>
            </a:endParaRPr>
          </a:p>
          <a:p>
            <a:pPr>
              <a:lnSpc>
                <a:spcPct val="100000"/>
              </a:lnSpc>
              <a:spcBef>
                <a:spcPts val="1055"/>
              </a:spcBef>
            </a:pPr>
            <a:endParaRPr sz="2800">
              <a:latin typeface="Arial MT"/>
              <a:cs typeface="Arial MT"/>
            </a:endParaRPr>
          </a:p>
          <a:p>
            <a:pPr marL="616585" marR="1078230">
              <a:lnSpc>
                <a:spcPct val="127200"/>
              </a:lnSpc>
            </a:pPr>
            <a:r>
              <a:rPr sz="2800" spc="130" dirty="0">
                <a:solidFill>
                  <a:srgbClr val="FFFFFF"/>
                </a:solidFill>
                <a:latin typeface="Arial MT"/>
                <a:cs typeface="Arial MT"/>
              </a:rPr>
              <a:t>Taking</a:t>
            </a:r>
            <a:r>
              <a:rPr sz="2800" spc="350" dirty="0">
                <a:solidFill>
                  <a:srgbClr val="FFFFFF"/>
                </a:solidFill>
                <a:latin typeface="Arial MT"/>
                <a:cs typeface="Arial MT"/>
              </a:rPr>
              <a:t> </a:t>
            </a:r>
            <a:r>
              <a:rPr sz="2800" spc="114" dirty="0">
                <a:solidFill>
                  <a:srgbClr val="FFFFFF"/>
                </a:solidFill>
                <a:latin typeface="Arial MT"/>
                <a:cs typeface="Arial MT"/>
              </a:rPr>
              <a:t>care</a:t>
            </a:r>
            <a:r>
              <a:rPr sz="2800" spc="355" dirty="0">
                <a:solidFill>
                  <a:srgbClr val="FFFFFF"/>
                </a:solidFill>
                <a:latin typeface="Arial MT"/>
                <a:cs typeface="Arial MT"/>
              </a:rPr>
              <a:t> </a:t>
            </a:r>
            <a:r>
              <a:rPr sz="2800" spc="75" dirty="0">
                <a:solidFill>
                  <a:srgbClr val="FFFFFF"/>
                </a:solidFill>
                <a:latin typeface="Arial MT"/>
                <a:cs typeface="Arial MT"/>
              </a:rPr>
              <a:t>to</a:t>
            </a:r>
            <a:r>
              <a:rPr sz="2800" spc="355" dirty="0">
                <a:solidFill>
                  <a:srgbClr val="FFFFFF"/>
                </a:solidFill>
                <a:latin typeface="Arial MT"/>
                <a:cs typeface="Arial MT"/>
              </a:rPr>
              <a:t> </a:t>
            </a:r>
            <a:r>
              <a:rPr sz="2800" spc="125" dirty="0">
                <a:solidFill>
                  <a:srgbClr val="FFFFFF"/>
                </a:solidFill>
                <a:latin typeface="Arial MT"/>
                <a:cs typeface="Arial MT"/>
              </a:rPr>
              <a:t>speak</a:t>
            </a:r>
            <a:r>
              <a:rPr sz="2800" spc="350" dirty="0">
                <a:solidFill>
                  <a:srgbClr val="FFFFFF"/>
                </a:solidFill>
                <a:latin typeface="Arial MT"/>
                <a:cs typeface="Arial MT"/>
              </a:rPr>
              <a:t> </a:t>
            </a:r>
            <a:r>
              <a:rPr sz="2800" spc="130" dirty="0">
                <a:solidFill>
                  <a:srgbClr val="FFFFFF"/>
                </a:solidFill>
                <a:latin typeface="Arial MT"/>
                <a:cs typeface="Arial MT"/>
              </a:rPr>
              <a:t>slowly</a:t>
            </a:r>
            <a:r>
              <a:rPr sz="2800" spc="355" dirty="0">
                <a:solidFill>
                  <a:srgbClr val="FFFFFF"/>
                </a:solidFill>
                <a:latin typeface="Arial MT"/>
                <a:cs typeface="Arial MT"/>
              </a:rPr>
              <a:t> </a:t>
            </a:r>
            <a:r>
              <a:rPr sz="2800" spc="95" dirty="0">
                <a:solidFill>
                  <a:srgbClr val="FFFFFF"/>
                </a:solidFill>
                <a:latin typeface="Arial MT"/>
                <a:cs typeface="Arial MT"/>
              </a:rPr>
              <a:t>and</a:t>
            </a:r>
            <a:r>
              <a:rPr sz="2800" spc="355" dirty="0">
                <a:solidFill>
                  <a:srgbClr val="FFFFFF"/>
                </a:solidFill>
                <a:latin typeface="Arial MT"/>
                <a:cs typeface="Arial MT"/>
              </a:rPr>
              <a:t> </a:t>
            </a:r>
            <a:r>
              <a:rPr sz="2800" spc="125" dirty="0">
                <a:solidFill>
                  <a:srgbClr val="FFFFFF"/>
                </a:solidFill>
                <a:latin typeface="Arial MT"/>
                <a:cs typeface="Arial MT"/>
              </a:rPr>
              <a:t>clearly Avoid</a:t>
            </a:r>
            <a:r>
              <a:rPr sz="2800" spc="355" dirty="0">
                <a:solidFill>
                  <a:srgbClr val="FFFFFF"/>
                </a:solidFill>
                <a:latin typeface="Arial MT"/>
                <a:cs typeface="Arial MT"/>
              </a:rPr>
              <a:t> </a:t>
            </a:r>
            <a:r>
              <a:rPr sz="2800" spc="100" dirty="0">
                <a:solidFill>
                  <a:srgbClr val="FFFFFF"/>
                </a:solidFill>
                <a:latin typeface="Arial MT"/>
                <a:cs typeface="Arial MT"/>
              </a:rPr>
              <a:t>the</a:t>
            </a:r>
            <a:r>
              <a:rPr sz="2800" spc="360" dirty="0">
                <a:solidFill>
                  <a:srgbClr val="FFFFFF"/>
                </a:solidFill>
                <a:latin typeface="Arial MT"/>
                <a:cs typeface="Arial MT"/>
              </a:rPr>
              <a:t> </a:t>
            </a:r>
            <a:r>
              <a:rPr sz="2800" spc="100" dirty="0">
                <a:solidFill>
                  <a:srgbClr val="FFFFFF"/>
                </a:solidFill>
                <a:latin typeface="Arial MT"/>
                <a:cs typeface="Arial MT"/>
              </a:rPr>
              <a:t>use</a:t>
            </a:r>
            <a:r>
              <a:rPr sz="2800" spc="355" dirty="0">
                <a:solidFill>
                  <a:srgbClr val="FFFFFF"/>
                </a:solidFill>
                <a:latin typeface="Arial MT"/>
                <a:cs typeface="Arial MT"/>
              </a:rPr>
              <a:t> </a:t>
            </a:r>
            <a:r>
              <a:rPr sz="2800" spc="75" dirty="0">
                <a:solidFill>
                  <a:srgbClr val="FFFFFF"/>
                </a:solidFill>
                <a:latin typeface="Arial MT"/>
                <a:cs typeface="Arial MT"/>
              </a:rPr>
              <a:t>of</a:t>
            </a:r>
            <a:r>
              <a:rPr sz="2800" spc="360" dirty="0">
                <a:solidFill>
                  <a:srgbClr val="FFFFFF"/>
                </a:solidFill>
                <a:latin typeface="Arial MT"/>
                <a:cs typeface="Arial MT"/>
              </a:rPr>
              <a:t> </a:t>
            </a:r>
            <a:r>
              <a:rPr sz="2800" spc="130" dirty="0">
                <a:solidFill>
                  <a:srgbClr val="FFFFFF"/>
                </a:solidFill>
                <a:latin typeface="Arial MT"/>
                <a:cs typeface="Arial MT"/>
              </a:rPr>
              <a:t>slang,</a:t>
            </a:r>
            <a:r>
              <a:rPr sz="2800" spc="360" dirty="0">
                <a:solidFill>
                  <a:srgbClr val="FFFFFF"/>
                </a:solidFill>
                <a:latin typeface="Arial MT"/>
                <a:cs typeface="Arial MT"/>
              </a:rPr>
              <a:t> </a:t>
            </a:r>
            <a:r>
              <a:rPr sz="2800" spc="135" dirty="0">
                <a:solidFill>
                  <a:srgbClr val="FFFFFF"/>
                </a:solidFill>
                <a:latin typeface="Arial MT"/>
                <a:cs typeface="Arial MT"/>
              </a:rPr>
              <a:t>sayings</a:t>
            </a:r>
            <a:r>
              <a:rPr sz="2800" spc="355" dirty="0">
                <a:solidFill>
                  <a:srgbClr val="FFFFFF"/>
                </a:solidFill>
                <a:latin typeface="Arial MT"/>
                <a:cs typeface="Arial MT"/>
              </a:rPr>
              <a:t> </a:t>
            </a:r>
            <a:r>
              <a:rPr sz="2800" spc="45" dirty="0">
                <a:solidFill>
                  <a:srgbClr val="FFFFFF"/>
                </a:solidFill>
                <a:latin typeface="Arial MT"/>
                <a:cs typeface="Arial MT"/>
              </a:rPr>
              <a:t>or</a:t>
            </a:r>
            <a:endParaRPr sz="2800">
              <a:latin typeface="Arial MT"/>
              <a:cs typeface="Arial MT"/>
            </a:endParaRPr>
          </a:p>
          <a:p>
            <a:pPr marL="616585">
              <a:lnSpc>
                <a:spcPct val="100000"/>
              </a:lnSpc>
              <a:spcBef>
                <a:spcPts val="915"/>
              </a:spcBef>
            </a:pPr>
            <a:r>
              <a:rPr sz="2800" spc="135" dirty="0">
                <a:solidFill>
                  <a:srgbClr val="FFFFFF"/>
                </a:solidFill>
                <a:latin typeface="Arial MT"/>
                <a:cs typeface="Arial MT"/>
              </a:rPr>
              <a:t>abbreviations</a:t>
            </a:r>
            <a:endParaRPr sz="2800">
              <a:latin typeface="Arial MT"/>
              <a:cs typeface="Arial MT"/>
            </a:endParaRPr>
          </a:p>
          <a:p>
            <a:pPr marL="616585">
              <a:lnSpc>
                <a:spcPct val="100000"/>
              </a:lnSpc>
              <a:spcBef>
                <a:spcPts val="915"/>
              </a:spcBef>
            </a:pPr>
            <a:r>
              <a:rPr sz="2800" spc="110" dirty="0">
                <a:solidFill>
                  <a:srgbClr val="FFFFFF"/>
                </a:solidFill>
                <a:latin typeface="Arial MT"/>
                <a:cs typeface="Arial MT"/>
              </a:rPr>
              <a:t>Ask</a:t>
            </a:r>
            <a:r>
              <a:rPr sz="2800" spc="350" dirty="0">
                <a:solidFill>
                  <a:srgbClr val="FFFFFF"/>
                </a:solidFill>
                <a:latin typeface="Arial MT"/>
                <a:cs typeface="Arial MT"/>
              </a:rPr>
              <a:t> </a:t>
            </a:r>
            <a:r>
              <a:rPr sz="2800" spc="140" dirty="0">
                <a:solidFill>
                  <a:srgbClr val="FFFFFF"/>
                </a:solidFill>
                <a:latin typeface="Arial MT"/>
                <a:cs typeface="Arial MT"/>
              </a:rPr>
              <a:t>questions</a:t>
            </a:r>
            <a:r>
              <a:rPr sz="2800" spc="355" dirty="0">
                <a:solidFill>
                  <a:srgbClr val="FFFFFF"/>
                </a:solidFill>
                <a:latin typeface="Arial MT"/>
                <a:cs typeface="Arial MT"/>
              </a:rPr>
              <a:t> </a:t>
            </a:r>
            <a:r>
              <a:rPr sz="2800" spc="75" dirty="0">
                <a:solidFill>
                  <a:srgbClr val="FFFFFF"/>
                </a:solidFill>
                <a:latin typeface="Arial MT"/>
                <a:cs typeface="Arial MT"/>
              </a:rPr>
              <a:t>to</a:t>
            </a:r>
            <a:r>
              <a:rPr sz="2800" spc="350" dirty="0">
                <a:solidFill>
                  <a:srgbClr val="FFFFFF"/>
                </a:solidFill>
                <a:latin typeface="Arial MT"/>
                <a:cs typeface="Arial MT"/>
              </a:rPr>
              <a:t> </a:t>
            </a:r>
            <a:r>
              <a:rPr sz="2800" spc="140" dirty="0">
                <a:solidFill>
                  <a:srgbClr val="FFFFFF"/>
                </a:solidFill>
                <a:latin typeface="Arial MT"/>
                <a:cs typeface="Arial MT"/>
              </a:rPr>
              <a:t>clarify</a:t>
            </a:r>
            <a:r>
              <a:rPr sz="2800" spc="355" dirty="0">
                <a:solidFill>
                  <a:srgbClr val="FFFFFF"/>
                </a:solidFill>
                <a:latin typeface="Arial MT"/>
                <a:cs typeface="Arial MT"/>
              </a:rPr>
              <a:t> </a:t>
            </a:r>
            <a:r>
              <a:rPr sz="2800" spc="130" dirty="0">
                <a:solidFill>
                  <a:srgbClr val="FFFFFF"/>
                </a:solidFill>
                <a:latin typeface="Arial MT"/>
                <a:cs typeface="Arial MT"/>
              </a:rPr>
              <a:t>understanding</a:t>
            </a:r>
            <a:endParaRPr sz="2800">
              <a:latin typeface="Arial MT"/>
              <a:cs typeface="Arial MT"/>
            </a:endParaRPr>
          </a:p>
        </p:txBody>
      </p:sp>
      <p:sp>
        <p:nvSpPr>
          <p:cNvPr id="10" name="object 10"/>
          <p:cNvSpPr txBox="1">
            <a:spLocks noGrp="1"/>
          </p:cNvSpPr>
          <p:nvPr>
            <p:ph type="title"/>
          </p:nvPr>
        </p:nvSpPr>
        <p:spPr>
          <a:xfrm>
            <a:off x="8305797" y="941874"/>
            <a:ext cx="8505825" cy="2734310"/>
          </a:xfrm>
          <a:prstGeom prst="rect">
            <a:avLst/>
          </a:prstGeom>
        </p:spPr>
        <p:txBody>
          <a:bodyPr vert="horz" wrap="square" lIns="0" tIns="132080" rIns="0" bIns="0" rtlCol="0">
            <a:spAutoFit/>
          </a:bodyPr>
          <a:lstStyle/>
          <a:p>
            <a:pPr marL="12700" marR="5080">
              <a:lnSpc>
                <a:spcPts val="6820"/>
              </a:lnSpc>
              <a:spcBef>
                <a:spcPts val="1040"/>
              </a:spcBef>
            </a:pPr>
            <a:r>
              <a:rPr spc="160" dirty="0">
                <a:solidFill>
                  <a:srgbClr val="FFFFFF"/>
                </a:solidFill>
              </a:rPr>
              <a:t>Basic</a:t>
            </a:r>
            <a:r>
              <a:rPr spc="625" dirty="0">
                <a:solidFill>
                  <a:srgbClr val="FFFFFF"/>
                </a:solidFill>
              </a:rPr>
              <a:t> </a:t>
            </a:r>
            <a:r>
              <a:rPr spc="110" dirty="0">
                <a:solidFill>
                  <a:srgbClr val="FFFFFF"/>
                </a:solidFill>
              </a:rPr>
              <a:t>Strategies</a:t>
            </a:r>
            <a:r>
              <a:rPr spc="625" dirty="0">
                <a:solidFill>
                  <a:srgbClr val="FFFFFF"/>
                </a:solidFill>
              </a:rPr>
              <a:t> </a:t>
            </a:r>
            <a:r>
              <a:rPr spc="-25" dirty="0">
                <a:solidFill>
                  <a:srgbClr val="FFFFFF"/>
                </a:solidFill>
              </a:rPr>
              <a:t>to </a:t>
            </a:r>
            <a:r>
              <a:rPr dirty="0">
                <a:solidFill>
                  <a:srgbClr val="FFFFFF"/>
                </a:solidFill>
              </a:rPr>
              <a:t>Overcome</a:t>
            </a:r>
            <a:r>
              <a:rPr spc="819" dirty="0">
                <a:solidFill>
                  <a:srgbClr val="FFFFFF"/>
                </a:solidFill>
              </a:rPr>
              <a:t> </a:t>
            </a:r>
            <a:r>
              <a:rPr spc="-10" dirty="0">
                <a:solidFill>
                  <a:srgbClr val="FFFFFF"/>
                </a:solidFill>
              </a:rPr>
              <a:t>Language </a:t>
            </a:r>
            <a:r>
              <a:rPr spc="100" dirty="0">
                <a:solidFill>
                  <a:srgbClr val="FFFFFF"/>
                </a:solidFill>
              </a:rPr>
              <a:t>Barriers</a:t>
            </a:r>
          </a:p>
        </p:txBody>
      </p:sp>
      <p:sp>
        <p:nvSpPr>
          <p:cNvPr id="11" name="Action Button: Return 10">
            <a:hlinkClick r:id="" action="ppaction://hlinkshowjump?jump=firstslide" highlightClick="1"/>
            <a:extLst>
              <a:ext uri="{FF2B5EF4-FFF2-40B4-BE49-F238E27FC236}">
                <a16:creationId xmlns:a16="http://schemas.microsoft.com/office/drawing/2014/main" id="{48F10666-0C2F-2F01-7116-51B44A56C967}"/>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2267046" y="571083"/>
            <a:ext cx="15621000" cy="830997"/>
          </a:xfrm>
          <a:prstGeom prst="rect">
            <a:avLst/>
          </a:prstGeom>
          <a:noFill/>
        </p:spPr>
        <p:txBody>
          <a:bodyPr wrap="square" rtlCol="0">
            <a:spAutoFit/>
          </a:bodyPr>
          <a:lstStyle/>
          <a:p>
            <a:r>
              <a:rPr lang="en-US" sz="4800" dirty="0"/>
              <a:t>7. Watch - clarifying understanding</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2554545"/>
          </a:xfrm>
          <a:prstGeom prst="rect">
            <a:avLst/>
          </a:prstGeom>
          <a:noFill/>
        </p:spPr>
        <p:txBody>
          <a:bodyPr wrap="square" rtlCol="0">
            <a:spAutoFit/>
          </a:bodyPr>
          <a:lstStyle/>
          <a:p>
            <a:r>
              <a:rPr lang="en-US" sz="3200" dirty="0"/>
              <a:t>Watch the video at the YouTube link below:</a:t>
            </a:r>
          </a:p>
          <a:p>
            <a:r>
              <a:rPr lang="en-US" sz="3200" dirty="0">
                <a:hlinkClick r:id="rId2"/>
              </a:rPr>
              <a:t>https://www.youtube.com/watch?v=dBT6u0FyKnc&amp;t=296s</a:t>
            </a:r>
            <a:endParaRPr lang="en-US" sz="3200" dirty="0"/>
          </a:p>
          <a:p>
            <a:r>
              <a:rPr lang="en-US" sz="3200" dirty="0"/>
              <a:t>In this clip, the men both speak the same language, yet they are still having issues understanding</a:t>
            </a:r>
          </a:p>
          <a:p>
            <a:r>
              <a:rPr lang="en-US" sz="3200" dirty="0"/>
              <a:t>each other.</a:t>
            </a:r>
          </a:p>
          <a:p>
            <a:r>
              <a:rPr lang="en-US" sz="3200" dirty="0"/>
              <a:t>As a class, discuss what strategies could be put in place to alleviate these issues.</a:t>
            </a:r>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Return 4">
            <a:hlinkClick r:id="rId4" action="ppaction://hlinksldjump" highlightClick="1"/>
            <a:extLst>
              <a:ext uri="{FF2B5EF4-FFF2-40B4-BE49-F238E27FC236}">
                <a16:creationId xmlns:a16="http://schemas.microsoft.com/office/drawing/2014/main" id="{27CAE753-6AB5-2AE7-2161-C9BE98F14554}"/>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538856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eckpoint rubber stamp Royalty Free ...">
            <a:extLst>
              <a:ext uri="{FF2B5EF4-FFF2-40B4-BE49-F238E27FC236}">
                <a16:creationId xmlns:a16="http://schemas.microsoft.com/office/drawing/2014/main" id="{98F03D9B-4EFF-2AA0-CB1E-072E8A1629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047875"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40D3D0-5A35-5084-1964-5CCFBA859F8E}"/>
              </a:ext>
            </a:extLst>
          </p:cNvPr>
          <p:cNvSpPr txBox="1"/>
          <p:nvPr/>
        </p:nvSpPr>
        <p:spPr>
          <a:xfrm>
            <a:off x="2362200" y="698927"/>
            <a:ext cx="16535400" cy="830997"/>
          </a:xfrm>
          <a:prstGeom prst="rect">
            <a:avLst/>
          </a:prstGeom>
          <a:noFill/>
        </p:spPr>
        <p:txBody>
          <a:bodyPr wrap="square" rtlCol="0">
            <a:spAutoFit/>
          </a:bodyPr>
          <a:lstStyle/>
          <a:p>
            <a:r>
              <a:rPr lang="en-US" sz="4800" dirty="0"/>
              <a:t>Learning Checkpoint 3</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0" y="2228850"/>
            <a:ext cx="18288000" cy="6093976"/>
          </a:xfrm>
          <a:prstGeom prst="rect">
            <a:avLst/>
          </a:prstGeom>
          <a:noFill/>
        </p:spPr>
        <p:txBody>
          <a:bodyPr wrap="square" rtlCol="0">
            <a:spAutoFit/>
          </a:bodyPr>
          <a:lstStyle/>
          <a:p>
            <a:r>
              <a:rPr lang="en-US" sz="2600" dirty="0">
                <a:solidFill>
                  <a:srgbClr val="0070C0"/>
                </a:solidFill>
              </a:rPr>
              <a:t>1. What are two (2) ways you can show respect when communicating in a cross-cultural situation?</a:t>
            </a:r>
          </a:p>
          <a:p>
            <a:r>
              <a:rPr lang="en-US" sz="2600" dirty="0"/>
              <a:t>• Suspending our immediate judgments and being non-judgmental</a:t>
            </a:r>
          </a:p>
          <a:p>
            <a:r>
              <a:rPr lang="en-US" sz="2600" dirty="0"/>
              <a:t>• Having a willingness to listen and learn</a:t>
            </a:r>
          </a:p>
          <a:p>
            <a:r>
              <a:rPr lang="en-US" sz="2600" dirty="0"/>
              <a:t>• Believing in the autonomy and self-determination of the individual, regardless of our personal beliefs and opinions</a:t>
            </a:r>
          </a:p>
          <a:p>
            <a:r>
              <a:rPr lang="en-US" sz="2600" dirty="0">
                <a:solidFill>
                  <a:srgbClr val="0070C0"/>
                </a:solidFill>
              </a:rPr>
              <a:t>2. What are three (3) factors that may assist when communicating verbally with someone from a diverse background?</a:t>
            </a:r>
          </a:p>
          <a:p>
            <a:r>
              <a:rPr lang="en-US" sz="2600" dirty="0"/>
              <a:t>• Explaining your role to the other person.</a:t>
            </a:r>
          </a:p>
          <a:p>
            <a:r>
              <a:rPr lang="en-US" sz="2600" dirty="0"/>
              <a:t>• Being aware that people will express their emotions in different ways.</a:t>
            </a:r>
          </a:p>
          <a:p>
            <a:r>
              <a:rPr lang="en-US" sz="2600" dirty="0"/>
              <a:t>• Remembering everyone will have a different proficiency regarding language.</a:t>
            </a:r>
          </a:p>
          <a:p>
            <a:r>
              <a:rPr lang="en-US" sz="2600" dirty="0"/>
              <a:t>• People may have a different understanding of words.</a:t>
            </a:r>
          </a:p>
          <a:p>
            <a:r>
              <a:rPr lang="en-US" sz="2600" dirty="0"/>
              <a:t>• Not making assumptions about the level of understanding another person may have.</a:t>
            </a:r>
          </a:p>
          <a:p>
            <a:r>
              <a:rPr lang="en-US" sz="2600" dirty="0"/>
              <a:t>• Respecting the beliefs and attitudes of others.</a:t>
            </a:r>
          </a:p>
          <a:p>
            <a:r>
              <a:rPr lang="en-US" sz="2600" dirty="0"/>
              <a:t>• Taking time to explore issues that may arise.</a:t>
            </a:r>
          </a:p>
          <a:p>
            <a:r>
              <a:rPr lang="en-US" sz="2600" dirty="0"/>
              <a:t>• Speaking in a clear and concise manner.</a:t>
            </a:r>
          </a:p>
          <a:p>
            <a:r>
              <a:rPr lang="en-US" sz="2600" dirty="0"/>
              <a:t>• Listening to others and observing their body language.</a:t>
            </a:r>
          </a:p>
          <a:p>
            <a:endParaRPr lang="en-AU" sz="2600" dirty="0"/>
          </a:p>
        </p:txBody>
      </p:sp>
      <p:pic>
        <p:nvPicPr>
          <p:cNvPr id="6" name="Picture 5">
            <a:extLst>
              <a:ext uri="{FF2B5EF4-FFF2-40B4-BE49-F238E27FC236}">
                <a16:creationId xmlns:a16="http://schemas.microsoft.com/office/drawing/2014/main" id="{7F606E76-A9D5-40F5-E708-D59C0506F2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 y="2699176"/>
            <a:ext cx="17640300" cy="1225124"/>
          </a:xfrm>
          <a:prstGeom prst="rect">
            <a:avLst/>
          </a:prstGeom>
        </p:spPr>
      </p:pic>
      <p:pic>
        <p:nvPicPr>
          <p:cNvPr id="7" name="Picture 6">
            <a:extLst>
              <a:ext uri="{FF2B5EF4-FFF2-40B4-BE49-F238E27FC236}">
                <a16:creationId xmlns:a16="http://schemas.microsoft.com/office/drawing/2014/main" id="{BC86D36D-541B-A696-1FD0-4D8E097CC41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4301116"/>
            <a:ext cx="17640300" cy="3757033"/>
          </a:xfrm>
          <a:prstGeom prst="rect">
            <a:avLst/>
          </a:prstGeom>
        </p:spPr>
      </p:pic>
      <p:sp>
        <p:nvSpPr>
          <p:cNvPr id="9" name="Action Button: Return 8">
            <a:hlinkClick r:id="rId5" action="ppaction://hlinksldjump" highlightClick="1"/>
            <a:extLst>
              <a:ext uri="{FF2B5EF4-FFF2-40B4-BE49-F238E27FC236}">
                <a16:creationId xmlns:a16="http://schemas.microsoft.com/office/drawing/2014/main" id="{2D620D63-65E0-2F59-BD8D-583B31022314}"/>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5846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eckpoint rubber stamp Royalty Free ...">
            <a:extLst>
              <a:ext uri="{FF2B5EF4-FFF2-40B4-BE49-F238E27FC236}">
                <a16:creationId xmlns:a16="http://schemas.microsoft.com/office/drawing/2014/main" id="{98F03D9B-4EFF-2AA0-CB1E-072E8A1629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047875"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40D3D0-5A35-5084-1964-5CCFBA859F8E}"/>
              </a:ext>
            </a:extLst>
          </p:cNvPr>
          <p:cNvSpPr txBox="1"/>
          <p:nvPr/>
        </p:nvSpPr>
        <p:spPr>
          <a:xfrm>
            <a:off x="2286000" y="698926"/>
            <a:ext cx="16535400" cy="830997"/>
          </a:xfrm>
          <a:prstGeom prst="rect">
            <a:avLst/>
          </a:prstGeom>
          <a:noFill/>
        </p:spPr>
        <p:txBody>
          <a:bodyPr wrap="square" rtlCol="0">
            <a:spAutoFit/>
          </a:bodyPr>
          <a:lstStyle/>
          <a:p>
            <a:r>
              <a:rPr lang="en-US" sz="4800" dirty="0"/>
              <a:t>Learning Checkpoint 3</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0" y="2296567"/>
            <a:ext cx="18288000" cy="4893647"/>
          </a:xfrm>
          <a:prstGeom prst="rect">
            <a:avLst/>
          </a:prstGeom>
          <a:noFill/>
        </p:spPr>
        <p:txBody>
          <a:bodyPr wrap="square" rtlCol="0">
            <a:spAutoFit/>
          </a:bodyPr>
          <a:lstStyle/>
          <a:p>
            <a:r>
              <a:rPr lang="en-US" sz="2600" dirty="0">
                <a:solidFill>
                  <a:srgbClr val="0070C0"/>
                </a:solidFill>
              </a:rPr>
              <a:t>3. What are two (2) things that can cause cross-cultural communication breakdowns?</a:t>
            </a:r>
          </a:p>
          <a:p>
            <a:r>
              <a:rPr lang="en-US" sz="2600" dirty="0"/>
              <a:t>• Words can have different meanings in different situations, which can cause miscommunication between individuals</a:t>
            </a:r>
          </a:p>
          <a:p>
            <a:r>
              <a:rPr lang="en-US" sz="2600" dirty="0"/>
              <a:t>• In some cultures, silence can indicate a lack of communication, whilst in others, it is a key part of their communication strategy</a:t>
            </a:r>
          </a:p>
          <a:p>
            <a:r>
              <a:rPr lang="en-US" sz="2600" dirty="0"/>
              <a:t>• What is an acceptable verbal intensity that can vary between cultures?</a:t>
            </a:r>
          </a:p>
          <a:p>
            <a:r>
              <a:rPr lang="en-US" sz="2600" dirty="0"/>
              <a:t>• Who is given permission to speak based on their status?</a:t>
            </a:r>
          </a:p>
          <a:p>
            <a:r>
              <a:rPr lang="en-US" sz="2600" dirty="0"/>
              <a:t>• Understanding another person's language but not their culture, as there can be significant differences in what one stands for or believes</a:t>
            </a:r>
          </a:p>
          <a:p>
            <a:r>
              <a:rPr lang="en-US" sz="2600" dirty="0">
                <a:solidFill>
                  <a:srgbClr val="0070C0"/>
                </a:solidFill>
              </a:rPr>
              <a:t>4. Interpreters and translators can both assist with communication issues. What is the main difference between these roles?</a:t>
            </a:r>
          </a:p>
          <a:p>
            <a:r>
              <a:rPr lang="en-US" sz="2600" dirty="0"/>
              <a:t>An interpreter is a person who translates speech orally or into sign language. A translator primarily works from a recorded language, which may be printed text or video or audio recordings, converting these from one language into another while preserving the original's meaning.</a:t>
            </a:r>
            <a:endParaRPr lang="en-AU" sz="2600" dirty="0"/>
          </a:p>
        </p:txBody>
      </p:sp>
      <p:pic>
        <p:nvPicPr>
          <p:cNvPr id="2" name="Picture 1">
            <a:extLst>
              <a:ext uri="{FF2B5EF4-FFF2-40B4-BE49-F238E27FC236}">
                <a16:creationId xmlns:a16="http://schemas.microsoft.com/office/drawing/2014/main" id="{7E6DAF08-CE18-DCF0-F93A-7A8D1B8453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 y="2775376"/>
            <a:ext cx="18097500" cy="2672924"/>
          </a:xfrm>
          <a:prstGeom prst="rect">
            <a:avLst/>
          </a:prstGeom>
        </p:spPr>
      </p:pic>
      <p:pic>
        <p:nvPicPr>
          <p:cNvPr id="6" name="Picture 5">
            <a:extLst>
              <a:ext uri="{FF2B5EF4-FFF2-40B4-BE49-F238E27FC236}">
                <a16:creationId xmlns:a16="http://schemas.microsoft.com/office/drawing/2014/main" id="{EBBED106-AA2F-2EB7-1391-ABC683D8C92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100" y="5927109"/>
            <a:ext cx="18097500" cy="1225124"/>
          </a:xfrm>
          <a:prstGeom prst="rect">
            <a:avLst/>
          </a:prstGeom>
        </p:spPr>
      </p:pic>
      <p:sp>
        <p:nvSpPr>
          <p:cNvPr id="8" name="Action Button: Return 7">
            <a:hlinkClick r:id="rId5" action="ppaction://hlinksldjump" highlightClick="1"/>
            <a:extLst>
              <a:ext uri="{FF2B5EF4-FFF2-40B4-BE49-F238E27FC236}">
                <a16:creationId xmlns:a16="http://schemas.microsoft.com/office/drawing/2014/main" id="{06D540E1-4F11-A5DC-CD2B-0C4E69396CD0}"/>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099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850620D-79F6-D1D9-36CD-2BC3B6CDB96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0" y="2084963"/>
            <a:ext cx="9753600" cy="6505575"/>
          </a:xfrm>
          <a:prstGeom prst="rect">
            <a:avLst/>
          </a:prstGeom>
        </p:spPr>
      </p:pic>
      <p:sp>
        <p:nvSpPr>
          <p:cNvPr id="15" name="object 15"/>
          <p:cNvSpPr txBox="1"/>
          <p:nvPr/>
        </p:nvSpPr>
        <p:spPr>
          <a:xfrm>
            <a:off x="1016000" y="3346299"/>
            <a:ext cx="7632700" cy="6540500"/>
          </a:xfrm>
          <a:prstGeom prst="rect">
            <a:avLst/>
          </a:prstGeom>
        </p:spPr>
        <p:txBody>
          <a:bodyPr vert="horz" wrap="square" lIns="0" tIns="12700" rIns="0" bIns="0" rtlCol="0">
            <a:spAutoFit/>
          </a:bodyPr>
          <a:lstStyle/>
          <a:p>
            <a:pPr marL="12700" marR="5080">
              <a:lnSpc>
                <a:spcPct val="127200"/>
              </a:lnSpc>
              <a:spcBef>
                <a:spcPts val="100"/>
              </a:spcBef>
              <a:tabLst>
                <a:tab pos="1352550" algn="l"/>
                <a:tab pos="2169160" algn="l"/>
                <a:tab pos="3039110" algn="l"/>
                <a:tab pos="4236085" algn="l"/>
              </a:tabLst>
            </a:pPr>
            <a:r>
              <a:rPr sz="2800" spc="140" dirty="0">
                <a:latin typeface="Aptos Display" panose="020B0004020202020204" pitchFamily="34" charset="0"/>
                <a:cs typeface="Arial MT"/>
              </a:rPr>
              <a:t>Things</a:t>
            </a:r>
            <a:r>
              <a:rPr sz="2800" dirty="0">
                <a:latin typeface="Aptos Display" panose="020B0004020202020204" pitchFamily="34" charset="0"/>
                <a:cs typeface="Arial MT"/>
              </a:rPr>
              <a:t>	</a:t>
            </a:r>
            <a:r>
              <a:rPr sz="2800" spc="114" dirty="0">
                <a:latin typeface="Aptos Display" panose="020B0004020202020204" pitchFamily="34" charset="0"/>
                <a:cs typeface="Arial MT"/>
              </a:rPr>
              <a:t>that</a:t>
            </a:r>
            <a:r>
              <a:rPr sz="2800" dirty="0">
                <a:latin typeface="Aptos Display" panose="020B0004020202020204" pitchFamily="34" charset="0"/>
                <a:cs typeface="Arial MT"/>
              </a:rPr>
              <a:t>	</a:t>
            </a:r>
            <a:r>
              <a:rPr sz="2800" spc="90" dirty="0">
                <a:latin typeface="Aptos Display" panose="020B0004020202020204" pitchFamily="34" charset="0"/>
                <a:cs typeface="Arial MT"/>
              </a:rPr>
              <a:t>may</a:t>
            </a:r>
            <a:r>
              <a:rPr sz="2800" dirty="0">
                <a:latin typeface="Aptos Display" panose="020B0004020202020204" pitchFamily="34" charset="0"/>
                <a:cs typeface="Arial MT"/>
              </a:rPr>
              <a:t>	</a:t>
            </a:r>
            <a:r>
              <a:rPr sz="2800" spc="125" dirty="0">
                <a:latin typeface="Aptos Display" panose="020B0004020202020204" pitchFamily="34" charset="0"/>
                <a:cs typeface="Arial MT"/>
              </a:rPr>
              <a:t>cause</a:t>
            </a:r>
            <a:r>
              <a:rPr sz="2800" dirty="0">
                <a:latin typeface="Aptos Display" panose="020B0004020202020204" pitchFamily="34" charset="0"/>
                <a:cs typeface="Arial MT"/>
              </a:rPr>
              <a:t>	</a:t>
            </a:r>
            <a:r>
              <a:rPr sz="2800" spc="160" dirty="0">
                <a:latin typeface="Aptos Display" panose="020B0004020202020204" pitchFamily="34" charset="0"/>
                <a:cs typeface="Arial MT"/>
              </a:rPr>
              <a:t>misunderstandings </a:t>
            </a:r>
            <a:r>
              <a:rPr sz="2800" spc="150" dirty="0">
                <a:latin typeface="Aptos Display" panose="020B0004020202020204" pitchFamily="34" charset="0"/>
                <a:cs typeface="Arial MT"/>
              </a:rPr>
              <a:t>include:</a:t>
            </a:r>
            <a:endParaRPr sz="2800" dirty="0">
              <a:latin typeface="Aptos Display" panose="020B0004020202020204" pitchFamily="34" charset="0"/>
              <a:cs typeface="Arial MT"/>
            </a:endParaRPr>
          </a:p>
          <a:p>
            <a:pPr>
              <a:lnSpc>
                <a:spcPct val="100000"/>
              </a:lnSpc>
              <a:spcBef>
                <a:spcPts val="1970"/>
              </a:spcBef>
            </a:pPr>
            <a:endParaRPr sz="2800" dirty="0">
              <a:latin typeface="Aptos Display" panose="020B0004020202020204" pitchFamily="34" charset="0"/>
              <a:cs typeface="Arial MT"/>
            </a:endParaRPr>
          </a:p>
          <a:p>
            <a:pPr marL="616585">
              <a:lnSpc>
                <a:spcPct val="100000"/>
              </a:lnSpc>
              <a:tabLst>
                <a:tab pos="1591310" algn="l"/>
                <a:tab pos="2061210" algn="l"/>
              </a:tabLst>
            </a:pPr>
            <a:r>
              <a:rPr sz="2800" spc="114" dirty="0">
                <a:latin typeface="Aptos Display" panose="020B0004020202020204" pitchFamily="34" charset="0"/>
                <a:cs typeface="Arial MT"/>
              </a:rPr>
              <a:t>Lack</a:t>
            </a:r>
            <a:r>
              <a:rPr sz="2800" dirty="0">
                <a:latin typeface="Aptos Display" panose="020B0004020202020204" pitchFamily="34" charset="0"/>
                <a:cs typeface="Arial MT"/>
              </a:rPr>
              <a:t>	</a:t>
            </a:r>
            <a:r>
              <a:rPr sz="2800" spc="60" dirty="0">
                <a:latin typeface="Aptos Display" panose="020B0004020202020204" pitchFamily="34" charset="0"/>
                <a:cs typeface="Arial MT"/>
              </a:rPr>
              <a:t>of</a:t>
            </a:r>
            <a:r>
              <a:rPr sz="2800" dirty="0">
                <a:latin typeface="Aptos Display" panose="020B0004020202020204" pitchFamily="34" charset="0"/>
                <a:cs typeface="Arial MT"/>
              </a:rPr>
              <a:t>	</a:t>
            </a:r>
            <a:r>
              <a:rPr sz="2800" spc="110" dirty="0">
                <a:latin typeface="Aptos Display" panose="020B0004020202020204" pitchFamily="34" charset="0"/>
                <a:cs typeface="Arial MT"/>
              </a:rPr>
              <a:t>time</a:t>
            </a:r>
            <a:endParaRPr sz="2800" dirty="0">
              <a:latin typeface="Aptos Display" panose="020B0004020202020204" pitchFamily="34" charset="0"/>
              <a:cs typeface="Arial MT"/>
            </a:endParaRPr>
          </a:p>
          <a:p>
            <a:pPr marL="616585">
              <a:lnSpc>
                <a:spcPct val="100000"/>
              </a:lnSpc>
              <a:spcBef>
                <a:spcPts val="915"/>
              </a:spcBef>
              <a:tabLst>
                <a:tab pos="1368425" algn="l"/>
                <a:tab pos="2689225" algn="l"/>
              </a:tabLst>
            </a:pPr>
            <a:r>
              <a:rPr sz="2800" spc="90" dirty="0">
                <a:latin typeface="Aptos Display" panose="020B0004020202020204" pitchFamily="34" charset="0"/>
                <a:cs typeface="Arial MT"/>
              </a:rPr>
              <a:t>Not</a:t>
            </a:r>
            <a:r>
              <a:rPr sz="2800" dirty="0">
                <a:latin typeface="Aptos Display" panose="020B0004020202020204" pitchFamily="34" charset="0"/>
                <a:cs typeface="Arial MT"/>
              </a:rPr>
              <a:t>	</a:t>
            </a:r>
            <a:r>
              <a:rPr sz="2800" spc="140" dirty="0">
                <a:latin typeface="Aptos Display" panose="020B0004020202020204" pitchFamily="34" charset="0"/>
                <a:cs typeface="Arial MT"/>
              </a:rPr>
              <a:t>paying</a:t>
            </a:r>
            <a:r>
              <a:rPr sz="2800" dirty="0">
                <a:latin typeface="Aptos Display" panose="020B0004020202020204" pitchFamily="34" charset="0"/>
                <a:cs typeface="Arial MT"/>
              </a:rPr>
              <a:t>	</a:t>
            </a:r>
            <a:r>
              <a:rPr sz="2800" spc="150" dirty="0">
                <a:latin typeface="Aptos Display" panose="020B0004020202020204" pitchFamily="34" charset="0"/>
                <a:cs typeface="Arial MT"/>
              </a:rPr>
              <a:t>attention</a:t>
            </a:r>
            <a:endParaRPr sz="2800" dirty="0">
              <a:latin typeface="Aptos Display" panose="020B0004020202020204" pitchFamily="34" charset="0"/>
              <a:cs typeface="Arial MT"/>
            </a:endParaRPr>
          </a:p>
          <a:p>
            <a:pPr marL="616585" marR="2788285">
              <a:lnSpc>
                <a:spcPct val="127200"/>
              </a:lnSpc>
              <a:tabLst>
                <a:tab pos="1002665" algn="l"/>
                <a:tab pos="2160270" algn="l"/>
                <a:tab pos="2258695" algn="l"/>
                <a:tab pos="2630170" algn="l"/>
                <a:tab pos="2728595" algn="l"/>
              </a:tabLst>
            </a:pPr>
            <a:r>
              <a:rPr sz="2800" spc="140" dirty="0">
                <a:latin typeface="Aptos Display" panose="020B0004020202020204" pitchFamily="34" charset="0"/>
                <a:cs typeface="Arial MT"/>
              </a:rPr>
              <a:t>Jumping</a:t>
            </a:r>
            <a:r>
              <a:rPr sz="2800" dirty="0">
                <a:latin typeface="Aptos Display" panose="020B0004020202020204" pitchFamily="34" charset="0"/>
                <a:cs typeface="Arial MT"/>
              </a:rPr>
              <a:t>		</a:t>
            </a:r>
            <a:r>
              <a:rPr sz="2800" spc="60" dirty="0">
                <a:latin typeface="Aptos Display" panose="020B0004020202020204" pitchFamily="34" charset="0"/>
                <a:cs typeface="Arial MT"/>
              </a:rPr>
              <a:t>to</a:t>
            </a:r>
            <a:r>
              <a:rPr sz="2800" dirty="0">
                <a:latin typeface="Aptos Display" panose="020B0004020202020204" pitchFamily="34" charset="0"/>
                <a:cs typeface="Arial MT"/>
              </a:rPr>
              <a:t>		</a:t>
            </a:r>
            <a:r>
              <a:rPr sz="2800" spc="155" dirty="0">
                <a:latin typeface="Aptos Display" panose="020B0004020202020204" pitchFamily="34" charset="0"/>
                <a:cs typeface="Arial MT"/>
              </a:rPr>
              <a:t>conclusions </a:t>
            </a:r>
            <a:r>
              <a:rPr sz="2800" spc="-50" dirty="0">
                <a:latin typeface="Aptos Display" panose="020B0004020202020204" pitchFamily="34" charset="0"/>
                <a:cs typeface="Arial MT"/>
              </a:rPr>
              <a:t>A</a:t>
            </a:r>
            <a:r>
              <a:rPr sz="2800" dirty="0">
                <a:latin typeface="Aptos Display" panose="020B0004020202020204" pitchFamily="34" charset="0"/>
                <a:cs typeface="Arial MT"/>
              </a:rPr>
              <a:t>	</a:t>
            </a:r>
            <a:r>
              <a:rPr sz="2800" spc="130" dirty="0">
                <a:latin typeface="Aptos Display" panose="020B0004020202020204" pitchFamily="34" charset="0"/>
                <a:cs typeface="Arial MT"/>
              </a:rPr>
              <a:t>range</a:t>
            </a:r>
            <a:r>
              <a:rPr sz="2800" dirty="0">
                <a:latin typeface="Aptos Display" panose="020B0004020202020204" pitchFamily="34" charset="0"/>
                <a:cs typeface="Arial MT"/>
              </a:rPr>
              <a:t>	</a:t>
            </a:r>
            <a:r>
              <a:rPr sz="2800" spc="60" dirty="0">
                <a:latin typeface="Aptos Display" panose="020B0004020202020204" pitchFamily="34" charset="0"/>
                <a:cs typeface="Arial MT"/>
              </a:rPr>
              <a:t>of</a:t>
            </a:r>
            <a:r>
              <a:rPr sz="2800" dirty="0">
                <a:latin typeface="Aptos Display" panose="020B0004020202020204" pitchFamily="34" charset="0"/>
                <a:cs typeface="Arial MT"/>
              </a:rPr>
              <a:t>	</a:t>
            </a:r>
            <a:r>
              <a:rPr sz="2800" spc="145" dirty="0">
                <a:latin typeface="Aptos Display" panose="020B0004020202020204" pitchFamily="34" charset="0"/>
                <a:cs typeface="Arial MT"/>
              </a:rPr>
              <a:t>emotions</a:t>
            </a:r>
            <a:endParaRPr sz="2800" dirty="0">
              <a:latin typeface="Aptos Display" panose="020B0004020202020204" pitchFamily="34" charset="0"/>
              <a:cs typeface="Arial MT"/>
            </a:endParaRPr>
          </a:p>
          <a:p>
            <a:pPr marL="616585" marR="3697604">
              <a:lnSpc>
                <a:spcPct val="127200"/>
              </a:lnSpc>
              <a:tabLst>
                <a:tab pos="1774189" algn="l"/>
                <a:tab pos="2263775" algn="l"/>
              </a:tabLst>
            </a:pPr>
            <a:r>
              <a:rPr sz="2800" spc="135" dirty="0">
                <a:latin typeface="Aptos Display" panose="020B0004020202020204" pitchFamily="34" charset="0"/>
                <a:cs typeface="Arial MT"/>
              </a:rPr>
              <a:t>Being</a:t>
            </a:r>
            <a:r>
              <a:rPr sz="2800" dirty="0">
                <a:latin typeface="Aptos Display" panose="020B0004020202020204" pitchFamily="34" charset="0"/>
                <a:cs typeface="Arial MT"/>
              </a:rPr>
              <a:t>	</a:t>
            </a:r>
            <a:r>
              <a:rPr sz="2800" spc="160" dirty="0">
                <a:latin typeface="Aptos Display" panose="020B0004020202020204" pitchFamily="34" charset="0"/>
                <a:cs typeface="Arial MT"/>
              </a:rPr>
              <a:t>inconsistent </a:t>
            </a:r>
            <a:r>
              <a:rPr sz="2800" spc="155" dirty="0">
                <a:latin typeface="Aptos Display" panose="020B0004020202020204" pitchFamily="34" charset="0"/>
                <a:cs typeface="Arial MT"/>
              </a:rPr>
              <a:t>Physical</a:t>
            </a:r>
            <a:r>
              <a:rPr sz="2800" dirty="0">
                <a:latin typeface="Aptos Display" panose="020B0004020202020204" pitchFamily="34" charset="0"/>
                <a:cs typeface="Arial MT"/>
              </a:rPr>
              <a:t>	</a:t>
            </a:r>
            <a:r>
              <a:rPr sz="2800" spc="150" dirty="0">
                <a:latin typeface="Aptos Display" panose="020B0004020202020204" pitchFamily="34" charset="0"/>
                <a:cs typeface="Arial MT"/>
              </a:rPr>
              <a:t>barriers</a:t>
            </a:r>
            <a:endParaRPr sz="2800" dirty="0">
              <a:latin typeface="Aptos Display" panose="020B0004020202020204" pitchFamily="34" charset="0"/>
              <a:cs typeface="Arial MT"/>
            </a:endParaRPr>
          </a:p>
          <a:p>
            <a:pPr marL="616585" marR="3143885" algn="just">
              <a:lnSpc>
                <a:spcPct val="127200"/>
              </a:lnSpc>
              <a:spcBef>
                <a:spcPts val="5"/>
              </a:spcBef>
            </a:pPr>
            <a:r>
              <a:rPr sz="2800" dirty="0">
                <a:latin typeface="Aptos Display" panose="020B0004020202020204" pitchFamily="34" charset="0"/>
                <a:cs typeface="Arial MT"/>
              </a:rPr>
              <a:t>A</a:t>
            </a:r>
            <a:r>
              <a:rPr sz="2800" spc="385" dirty="0">
                <a:latin typeface="Aptos Display" panose="020B0004020202020204" pitchFamily="34" charset="0"/>
                <a:cs typeface="Arial MT"/>
              </a:rPr>
              <a:t> </a:t>
            </a:r>
            <a:r>
              <a:rPr sz="2800" spc="165" dirty="0">
                <a:latin typeface="Aptos Display" panose="020B0004020202020204" pitchFamily="34" charset="0"/>
                <a:cs typeface="Arial MT"/>
              </a:rPr>
              <a:t>difference</a:t>
            </a:r>
            <a:r>
              <a:rPr sz="2800" spc="390" dirty="0">
                <a:latin typeface="Aptos Display" panose="020B0004020202020204" pitchFamily="34" charset="0"/>
                <a:cs typeface="Arial MT"/>
              </a:rPr>
              <a:t> </a:t>
            </a:r>
            <a:r>
              <a:rPr sz="2800" spc="85" dirty="0">
                <a:latin typeface="Aptos Display" panose="020B0004020202020204" pitchFamily="34" charset="0"/>
                <a:cs typeface="Arial MT"/>
              </a:rPr>
              <a:t>in</a:t>
            </a:r>
            <a:r>
              <a:rPr sz="2800" spc="390" dirty="0">
                <a:latin typeface="Aptos Display" panose="020B0004020202020204" pitchFamily="34" charset="0"/>
                <a:cs typeface="Arial MT"/>
              </a:rPr>
              <a:t> </a:t>
            </a:r>
            <a:r>
              <a:rPr sz="2800" spc="145" dirty="0">
                <a:latin typeface="Aptos Display" panose="020B0004020202020204" pitchFamily="34" charset="0"/>
                <a:cs typeface="Arial MT"/>
              </a:rPr>
              <a:t>status </a:t>
            </a:r>
            <a:r>
              <a:rPr sz="2800" spc="165" dirty="0">
                <a:latin typeface="Aptos Display" panose="020B0004020202020204" pitchFamily="34" charset="0"/>
                <a:cs typeface="Arial MT"/>
              </a:rPr>
              <a:t>Individual</a:t>
            </a:r>
            <a:r>
              <a:rPr sz="2800" spc="390" dirty="0">
                <a:latin typeface="Aptos Display" panose="020B0004020202020204" pitchFamily="34" charset="0"/>
                <a:cs typeface="Arial MT"/>
              </a:rPr>
              <a:t> </a:t>
            </a:r>
            <a:r>
              <a:rPr sz="2800" spc="155" dirty="0">
                <a:latin typeface="Aptos Display" panose="020B0004020202020204" pitchFamily="34" charset="0"/>
                <a:cs typeface="Arial MT"/>
              </a:rPr>
              <a:t>differences </a:t>
            </a:r>
            <a:r>
              <a:rPr sz="2800" spc="135" dirty="0">
                <a:latin typeface="Aptos Display" panose="020B0004020202020204" pitchFamily="34" charset="0"/>
                <a:cs typeface="Arial MT"/>
              </a:rPr>
              <a:t>Lack</a:t>
            </a:r>
            <a:r>
              <a:rPr sz="2800" spc="395" dirty="0">
                <a:latin typeface="Aptos Display" panose="020B0004020202020204" pitchFamily="34" charset="0"/>
                <a:cs typeface="Arial MT"/>
              </a:rPr>
              <a:t> </a:t>
            </a:r>
            <a:r>
              <a:rPr sz="2800" spc="85" dirty="0">
                <a:latin typeface="Aptos Display" panose="020B0004020202020204" pitchFamily="34" charset="0"/>
                <a:cs typeface="Arial MT"/>
              </a:rPr>
              <a:t>of</a:t>
            </a:r>
            <a:r>
              <a:rPr sz="2800" spc="395" dirty="0">
                <a:latin typeface="Aptos Display" panose="020B0004020202020204" pitchFamily="34" charset="0"/>
                <a:cs typeface="Arial MT"/>
              </a:rPr>
              <a:t> </a:t>
            </a:r>
            <a:r>
              <a:rPr sz="2800" spc="150" dirty="0">
                <a:latin typeface="Aptos Display" panose="020B0004020202020204" pitchFamily="34" charset="0"/>
                <a:cs typeface="Arial MT"/>
              </a:rPr>
              <a:t>feedback</a:t>
            </a:r>
            <a:endParaRPr sz="2800" dirty="0">
              <a:latin typeface="Aptos Display" panose="020B0004020202020204" pitchFamily="34" charset="0"/>
              <a:cs typeface="Arial MT"/>
            </a:endParaRPr>
          </a:p>
        </p:txBody>
      </p:sp>
      <p:sp>
        <p:nvSpPr>
          <p:cNvPr id="16" name="object 16"/>
          <p:cNvSpPr txBox="1">
            <a:spLocks noGrp="1"/>
          </p:cNvSpPr>
          <p:nvPr>
            <p:ph type="title"/>
          </p:nvPr>
        </p:nvSpPr>
        <p:spPr>
          <a:prstGeom prst="rect">
            <a:avLst/>
          </a:prstGeom>
        </p:spPr>
        <p:txBody>
          <a:bodyPr vert="horz" wrap="square" lIns="0" tIns="734337" rIns="0" bIns="0" rtlCol="0">
            <a:spAutoFit/>
          </a:bodyPr>
          <a:lstStyle/>
          <a:p>
            <a:pPr marL="571500">
              <a:lnSpc>
                <a:spcPct val="100000"/>
              </a:lnSpc>
              <a:spcBef>
                <a:spcPts val="100"/>
              </a:spcBef>
            </a:pPr>
            <a:r>
              <a:rPr dirty="0"/>
              <a:t>Identify</a:t>
            </a:r>
            <a:r>
              <a:rPr spc="285" dirty="0"/>
              <a:t> </a:t>
            </a:r>
            <a:r>
              <a:rPr spc="-10" dirty="0"/>
              <a:t>Issues</a:t>
            </a:r>
          </a:p>
        </p:txBody>
      </p:sp>
      <p:sp>
        <p:nvSpPr>
          <p:cNvPr id="17" name="Action Button: Return 16">
            <a:hlinkClick r:id="" action="ppaction://hlinkshowjump?jump=firstslide" highlightClick="1"/>
            <a:extLst>
              <a:ext uri="{FF2B5EF4-FFF2-40B4-BE49-F238E27FC236}">
                <a16:creationId xmlns:a16="http://schemas.microsoft.com/office/drawing/2014/main" id="{D61E087E-BC58-6884-8C52-ECE6A01279D2}"/>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2267046" y="571083"/>
            <a:ext cx="15621000" cy="830997"/>
          </a:xfrm>
          <a:prstGeom prst="rect">
            <a:avLst/>
          </a:prstGeom>
          <a:noFill/>
        </p:spPr>
        <p:txBody>
          <a:bodyPr wrap="square" rtlCol="0">
            <a:spAutoFit/>
          </a:bodyPr>
          <a:lstStyle/>
          <a:p>
            <a:r>
              <a:rPr lang="en-US" sz="4800" dirty="0"/>
              <a:t>8. Self reflection - misunderstandings</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2062103"/>
          </a:xfrm>
          <a:prstGeom prst="rect">
            <a:avLst/>
          </a:prstGeom>
          <a:noFill/>
        </p:spPr>
        <p:txBody>
          <a:bodyPr wrap="square" rtlCol="0">
            <a:spAutoFit/>
          </a:bodyPr>
          <a:lstStyle/>
          <a:p>
            <a:r>
              <a:rPr lang="en-US" sz="3200" dirty="0"/>
              <a:t>Look back on the content we just covered. There are nine things highlighted that may lead to</a:t>
            </a:r>
          </a:p>
          <a:p>
            <a:r>
              <a:rPr lang="en-US" sz="3200" dirty="0"/>
              <a:t>communication misunderstandings.</a:t>
            </a:r>
          </a:p>
          <a:p>
            <a:r>
              <a:rPr lang="en-US" sz="3200" dirty="0"/>
              <a:t>Reflect on your own life; it could be at home, at school, in a sporting scenario or in your part-time</a:t>
            </a:r>
          </a:p>
          <a:p>
            <a:r>
              <a:rPr lang="en-US" sz="3200" dirty="0"/>
              <a:t>workplace. Choose three (3) topics that may cause misunderstandings</a:t>
            </a:r>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1B730CDC-DB6A-67D9-447F-0F64DBEBD516}"/>
              </a:ext>
            </a:extLst>
          </p:cNvPr>
          <p:cNvGraphicFramePr>
            <a:graphicFrameLocks noGrp="1"/>
          </p:cNvGraphicFramePr>
          <p:nvPr>
            <p:extLst>
              <p:ext uri="{D42A27DB-BD31-4B8C-83A1-F6EECF244321}">
                <p14:modId xmlns:p14="http://schemas.microsoft.com/office/powerpoint/2010/main" val="3668785676"/>
              </p:ext>
            </p:extLst>
          </p:nvPr>
        </p:nvGraphicFramePr>
        <p:xfrm>
          <a:off x="304800" y="3692783"/>
          <a:ext cx="17583246" cy="6260352"/>
        </p:xfrm>
        <a:graphic>
          <a:graphicData uri="http://schemas.openxmlformats.org/drawingml/2006/table">
            <a:tbl>
              <a:tblPr firstRow="1" bandRow="1">
                <a:tableStyleId>{5C22544A-7EE6-4342-B048-85BDC9FD1C3A}</a:tableStyleId>
              </a:tblPr>
              <a:tblGrid>
                <a:gridCol w="8791623">
                  <a:extLst>
                    <a:ext uri="{9D8B030D-6E8A-4147-A177-3AD203B41FA5}">
                      <a16:colId xmlns:a16="http://schemas.microsoft.com/office/drawing/2014/main" val="2088639117"/>
                    </a:ext>
                  </a:extLst>
                </a:gridCol>
                <a:gridCol w="8791623">
                  <a:extLst>
                    <a:ext uri="{9D8B030D-6E8A-4147-A177-3AD203B41FA5}">
                      <a16:colId xmlns:a16="http://schemas.microsoft.com/office/drawing/2014/main" val="212521336"/>
                    </a:ext>
                  </a:extLst>
                </a:gridCol>
              </a:tblGrid>
              <a:tr h="1060624">
                <a:tc>
                  <a:txBody>
                    <a:bodyPr/>
                    <a:lstStyle/>
                    <a:p>
                      <a:r>
                        <a:rPr lang="en-US" sz="3600" dirty="0"/>
                        <a:t>Topic </a:t>
                      </a:r>
                      <a:endParaRPr lang="en-AU" sz="3600" dirty="0"/>
                    </a:p>
                  </a:txBody>
                  <a:tcPr/>
                </a:tc>
                <a:tc>
                  <a:txBody>
                    <a:bodyPr/>
                    <a:lstStyle/>
                    <a:p>
                      <a:r>
                        <a:rPr lang="en-AU" sz="3600" dirty="0"/>
                        <a:t>Example of misunderstanding</a:t>
                      </a:r>
                    </a:p>
                  </a:txBody>
                  <a:tcPr/>
                </a:tc>
                <a:extLst>
                  <a:ext uri="{0D108BD9-81ED-4DB2-BD59-A6C34878D82A}">
                    <a16:rowId xmlns:a16="http://schemas.microsoft.com/office/drawing/2014/main" val="1141992925"/>
                  </a:ext>
                </a:extLst>
              </a:tr>
              <a:tr h="1060624">
                <a:tc>
                  <a:txBody>
                    <a:bodyPr/>
                    <a:lstStyle/>
                    <a:p>
                      <a:r>
                        <a:rPr lang="en-AU" sz="3600" dirty="0"/>
                        <a:t>Being inconsistent</a:t>
                      </a:r>
                    </a:p>
                  </a:txBody>
                  <a:tcPr/>
                </a:tc>
                <a:tc>
                  <a:txBody>
                    <a:bodyPr/>
                    <a:lstStyle/>
                    <a:p>
                      <a:r>
                        <a:rPr lang="en-US" sz="2800" dirty="0"/>
                        <a:t>In my part-time job, I have different shift managers based on the day and time that I work. Often, I am given different instructions by each one about how tasks should be done. This is confusing, and I am always worried I will do something the wrong way as it's hard to remember who likes things done each way. This inconsistency causes me to be stressed and anxious.</a:t>
                      </a:r>
                      <a:endParaRPr lang="en-AU" sz="2800" dirty="0"/>
                    </a:p>
                  </a:txBody>
                  <a:tcPr/>
                </a:tc>
                <a:extLst>
                  <a:ext uri="{0D108BD9-81ED-4DB2-BD59-A6C34878D82A}">
                    <a16:rowId xmlns:a16="http://schemas.microsoft.com/office/drawing/2014/main" val="108022449"/>
                  </a:ext>
                </a:extLst>
              </a:tr>
              <a:tr h="1060624">
                <a:tc>
                  <a:txBody>
                    <a:bodyPr/>
                    <a:lstStyle/>
                    <a:p>
                      <a:endParaRPr lang="en-AU" sz="3600" dirty="0"/>
                    </a:p>
                  </a:txBody>
                  <a:tcPr/>
                </a:tc>
                <a:tc>
                  <a:txBody>
                    <a:bodyPr/>
                    <a:lstStyle/>
                    <a:p>
                      <a:endParaRPr lang="en-AU" sz="3600"/>
                    </a:p>
                  </a:txBody>
                  <a:tcPr/>
                </a:tc>
                <a:extLst>
                  <a:ext uri="{0D108BD9-81ED-4DB2-BD59-A6C34878D82A}">
                    <a16:rowId xmlns:a16="http://schemas.microsoft.com/office/drawing/2014/main" val="1559341280"/>
                  </a:ext>
                </a:extLst>
              </a:tr>
              <a:tr h="1060624">
                <a:tc>
                  <a:txBody>
                    <a:bodyPr/>
                    <a:lstStyle/>
                    <a:p>
                      <a:endParaRPr lang="en-AU" sz="3600"/>
                    </a:p>
                  </a:txBody>
                  <a:tcPr/>
                </a:tc>
                <a:tc>
                  <a:txBody>
                    <a:bodyPr/>
                    <a:lstStyle/>
                    <a:p>
                      <a:endParaRPr lang="en-AU" sz="3600" dirty="0"/>
                    </a:p>
                  </a:txBody>
                  <a:tcPr/>
                </a:tc>
                <a:extLst>
                  <a:ext uri="{0D108BD9-81ED-4DB2-BD59-A6C34878D82A}">
                    <a16:rowId xmlns:a16="http://schemas.microsoft.com/office/drawing/2014/main" val="653247876"/>
                  </a:ext>
                </a:extLst>
              </a:tr>
            </a:tbl>
          </a:graphicData>
        </a:graphic>
      </p:graphicFrame>
      <p:sp>
        <p:nvSpPr>
          <p:cNvPr id="6" name="Action Button: Return 5">
            <a:hlinkClick r:id="rId3" action="ppaction://hlinksldjump" highlightClick="1"/>
            <a:extLst>
              <a:ext uri="{FF2B5EF4-FFF2-40B4-BE49-F238E27FC236}">
                <a16:creationId xmlns:a16="http://schemas.microsoft.com/office/drawing/2014/main" id="{499A7C6E-4938-AC74-91D5-5CBD2DF4565A}"/>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45061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
        <p:nvSpPr>
          <p:cNvPr id="3" name="object 3"/>
          <p:cNvSpPr/>
          <p:nvPr/>
        </p:nvSpPr>
        <p:spPr>
          <a:xfrm>
            <a:off x="0" y="0"/>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8629"/>
            </a:srgbClr>
          </a:solidFill>
        </p:spPr>
        <p:txBody>
          <a:bodyPr wrap="square" lIns="0" tIns="0" rIns="0" bIns="0" rtlCol="0"/>
          <a:lstStyle/>
          <a:p>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846377" y="269097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170227" y="4809256"/>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170227" y="5352181"/>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170227" y="5895106"/>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170227" y="6438031"/>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170227" y="6980956"/>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170227" y="7523881"/>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170227" y="8066806"/>
            <a:ext cx="104775" cy="104775"/>
          </a:xfrm>
          <a:prstGeom prst="rect">
            <a:avLst/>
          </a:prstGeom>
        </p:spPr>
      </p:pic>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1170227" y="8609731"/>
            <a:ext cx="104775" cy="104775"/>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1170227" y="9152656"/>
            <a:ext cx="104775" cy="104775"/>
          </a:xfrm>
          <a:prstGeom prst="rect">
            <a:avLst/>
          </a:prstGeom>
        </p:spPr>
      </p:pic>
      <p:pic>
        <p:nvPicPr>
          <p:cNvPr id="15" name="object 15"/>
          <p:cNvPicPr/>
          <p:nvPr/>
        </p:nvPicPr>
        <p:blipFill>
          <a:blip r:embed="rId4" cstate="email">
            <a:extLst>
              <a:ext uri="{28A0092B-C50C-407E-A947-70E740481C1C}">
                <a14:useLocalDpi xmlns:a14="http://schemas.microsoft.com/office/drawing/2010/main"/>
              </a:ext>
            </a:extLst>
          </a:blip>
          <a:stretch>
            <a:fillRect/>
          </a:stretch>
        </p:blipFill>
        <p:spPr>
          <a:xfrm>
            <a:off x="1170227" y="9695581"/>
            <a:ext cx="104775" cy="104775"/>
          </a:xfrm>
          <a:prstGeom prst="rect">
            <a:avLst/>
          </a:prstGeom>
        </p:spPr>
      </p:pic>
      <p:sp>
        <p:nvSpPr>
          <p:cNvPr id="16" name="object 16"/>
          <p:cNvSpPr txBox="1"/>
          <p:nvPr/>
        </p:nvSpPr>
        <p:spPr>
          <a:xfrm>
            <a:off x="833678" y="2848368"/>
            <a:ext cx="7965440" cy="7083425"/>
          </a:xfrm>
          <a:prstGeom prst="rect">
            <a:avLst/>
          </a:prstGeom>
        </p:spPr>
        <p:txBody>
          <a:bodyPr vert="horz" wrap="square" lIns="0" tIns="12700" rIns="0" bIns="0" rtlCol="0">
            <a:spAutoFit/>
          </a:bodyPr>
          <a:lstStyle/>
          <a:p>
            <a:pPr marL="12700" marR="5080">
              <a:lnSpc>
                <a:spcPct val="127200"/>
              </a:lnSpc>
              <a:spcBef>
                <a:spcPts val="100"/>
              </a:spcBef>
            </a:pPr>
            <a:r>
              <a:rPr sz="2800" spc="135" dirty="0">
                <a:solidFill>
                  <a:srgbClr val="FFFFFF"/>
                </a:solidFill>
                <a:latin typeface="Arial MT"/>
                <a:cs typeface="Arial MT"/>
              </a:rPr>
              <a:t>Issues</a:t>
            </a:r>
            <a:r>
              <a:rPr sz="2800" spc="365" dirty="0">
                <a:solidFill>
                  <a:srgbClr val="FFFFFF"/>
                </a:solidFill>
                <a:latin typeface="Arial MT"/>
                <a:cs typeface="Arial MT"/>
              </a:rPr>
              <a:t> </a:t>
            </a:r>
            <a:r>
              <a:rPr sz="2800" spc="114" dirty="0">
                <a:solidFill>
                  <a:srgbClr val="FFFFFF"/>
                </a:solidFill>
                <a:latin typeface="Arial MT"/>
                <a:cs typeface="Arial MT"/>
              </a:rPr>
              <a:t>that</a:t>
            </a:r>
            <a:r>
              <a:rPr sz="2800" spc="365" dirty="0">
                <a:solidFill>
                  <a:srgbClr val="FFFFFF"/>
                </a:solidFill>
                <a:latin typeface="Arial MT"/>
                <a:cs typeface="Arial MT"/>
              </a:rPr>
              <a:t> </a:t>
            </a:r>
            <a:r>
              <a:rPr sz="2800" spc="100" dirty="0">
                <a:solidFill>
                  <a:srgbClr val="FFFFFF"/>
                </a:solidFill>
                <a:latin typeface="Arial MT"/>
                <a:cs typeface="Arial MT"/>
              </a:rPr>
              <a:t>may</a:t>
            </a:r>
            <a:r>
              <a:rPr sz="2800" spc="365" dirty="0">
                <a:solidFill>
                  <a:srgbClr val="FFFFFF"/>
                </a:solidFill>
                <a:latin typeface="Arial MT"/>
                <a:cs typeface="Arial MT"/>
              </a:rPr>
              <a:t> </a:t>
            </a:r>
            <a:r>
              <a:rPr sz="2800" spc="125" dirty="0">
                <a:solidFill>
                  <a:srgbClr val="FFFFFF"/>
                </a:solidFill>
                <a:latin typeface="Arial MT"/>
                <a:cs typeface="Arial MT"/>
              </a:rPr>
              <a:t>cause</a:t>
            </a:r>
            <a:r>
              <a:rPr sz="2800" spc="365" dirty="0">
                <a:solidFill>
                  <a:srgbClr val="FFFFFF"/>
                </a:solidFill>
                <a:latin typeface="Arial MT"/>
                <a:cs typeface="Arial MT"/>
              </a:rPr>
              <a:t> </a:t>
            </a:r>
            <a:r>
              <a:rPr sz="2800" spc="145" dirty="0">
                <a:solidFill>
                  <a:srgbClr val="FFFFFF"/>
                </a:solidFill>
                <a:latin typeface="Arial MT"/>
                <a:cs typeface="Arial MT"/>
              </a:rPr>
              <a:t>misunderstandings</a:t>
            </a:r>
            <a:r>
              <a:rPr sz="2800" spc="370" dirty="0">
                <a:solidFill>
                  <a:srgbClr val="FFFFFF"/>
                </a:solidFill>
                <a:latin typeface="Arial MT"/>
                <a:cs typeface="Arial MT"/>
              </a:rPr>
              <a:t> </a:t>
            </a:r>
            <a:r>
              <a:rPr sz="2800" spc="45" dirty="0">
                <a:solidFill>
                  <a:srgbClr val="FFFFFF"/>
                </a:solidFill>
                <a:latin typeface="Arial MT"/>
                <a:cs typeface="Arial MT"/>
              </a:rPr>
              <a:t>or </a:t>
            </a:r>
            <a:r>
              <a:rPr sz="2800" spc="145" dirty="0">
                <a:solidFill>
                  <a:srgbClr val="FFFFFF"/>
                </a:solidFill>
                <a:latin typeface="Arial MT"/>
                <a:cs typeface="Arial MT"/>
              </a:rPr>
              <a:t>difficulties</a:t>
            </a:r>
            <a:r>
              <a:rPr sz="2800" spc="365" dirty="0">
                <a:solidFill>
                  <a:srgbClr val="FFFFFF"/>
                </a:solidFill>
                <a:latin typeface="Arial MT"/>
                <a:cs typeface="Arial MT"/>
              </a:rPr>
              <a:t> </a:t>
            </a:r>
            <a:r>
              <a:rPr sz="2800" spc="70" dirty="0">
                <a:solidFill>
                  <a:srgbClr val="FFFFFF"/>
                </a:solidFill>
                <a:latin typeface="Arial MT"/>
                <a:cs typeface="Arial MT"/>
              </a:rPr>
              <a:t>in</a:t>
            </a:r>
            <a:r>
              <a:rPr sz="2800" spc="370" dirty="0">
                <a:solidFill>
                  <a:srgbClr val="FFFFFF"/>
                </a:solidFill>
                <a:latin typeface="Arial MT"/>
                <a:cs typeface="Arial MT"/>
              </a:rPr>
              <a:t> </a:t>
            </a:r>
            <a:r>
              <a:rPr sz="2800" spc="145" dirty="0">
                <a:solidFill>
                  <a:srgbClr val="FFFFFF"/>
                </a:solidFill>
                <a:latin typeface="Arial MT"/>
                <a:cs typeface="Arial MT"/>
              </a:rPr>
              <a:t>communicating</a:t>
            </a:r>
            <a:r>
              <a:rPr sz="2800" spc="365" dirty="0">
                <a:solidFill>
                  <a:srgbClr val="FFFFFF"/>
                </a:solidFill>
                <a:latin typeface="Arial MT"/>
                <a:cs typeface="Arial MT"/>
              </a:rPr>
              <a:t> </a:t>
            </a:r>
            <a:r>
              <a:rPr sz="2800" spc="125" dirty="0">
                <a:solidFill>
                  <a:srgbClr val="FFFFFF"/>
                </a:solidFill>
                <a:latin typeface="Arial MT"/>
                <a:cs typeface="Arial MT"/>
              </a:rPr>
              <a:t>include:</a:t>
            </a:r>
            <a:endParaRPr sz="2800">
              <a:latin typeface="Arial MT"/>
              <a:cs typeface="Arial MT"/>
            </a:endParaRPr>
          </a:p>
          <a:p>
            <a:pPr>
              <a:lnSpc>
                <a:spcPct val="100000"/>
              </a:lnSpc>
              <a:spcBef>
                <a:spcPts val="1970"/>
              </a:spcBef>
            </a:pPr>
            <a:endParaRPr sz="2800">
              <a:latin typeface="Arial MT"/>
              <a:cs typeface="Arial MT"/>
            </a:endParaRPr>
          </a:p>
          <a:p>
            <a:pPr marL="616585">
              <a:lnSpc>
                <a:spcPct val="100000"/>
              </a:lnSpc>
            </a:pPr>
            <a:r>
              <a:rPr sz="2800" spc="120" dirty="0">
                <a:solidFill>
                  <a:srgbClr val="FFFFFF"/>
                </a:solidFill>
                <a:latin typeface="Arial MT"/>
                <a:cs typeface="Arial MT"/>
              </a:rPr>
              <a:t>Language</a:t>
            </a:r>
            <a:endParaRPr sz="2800">
              <a:latin typeface="Arial MT"/>
              <a:cs typeface="Arial MT"/>
            </a:endParaRPr>
          </a:p>
          <a:p>
            <a:pPr marL="616585" marR="3644900">
              <a:lnSpc>
                <a:spcPct val="127200"/>
              </a:lnSpc>
            </a:pPr>
            <a:r>
              <a:rPr sz="2800" spc="114" dirty="0">
                <a:solidFill>
                  <a:srgbClr val="FFFFFF"/>
                </a:solidFill>
                <a:latin typeface="Arial MT"/>
                <a:cs typeface="Arial MT"/>
              </a:rPr>
              <a:t>Poor</a:t>
            </a:r>
            <a:r>
              <a:rPr sz="2800" spc="350" dirty="0">
                <a:solidFill>
                  <a:srgbClr val="FFFFFF"/>
                </a:solidFill>
                <a:latin typeface="Arial MT"/>
                <a:cs typeface="Arial MT"/>
              </a:rPr>
              <a:t> </a:t>
            </a:r>
            <a:r>
              <a:rPr sz="2800" spc="130" dirty="0">
                <a:solidFill>
                  <a:srgbClr val="FFFFFF"/>
                </a:solidFill>
                <a:latin typeface="Arial MT"/>
                <a:cs typeface="Arial MT"/>
              </a:rPr>
              <a:t>Communication </a:t>
            </a:r>
            <a:r>
              <a:rPr sz="2800" spc="135" dirty="0">
                <a:solidFill>
                  <a:srgbClr val="FFFFFF"/>
                </a:solidFill>
                <a:latin typeface="Arial MT"/>
                <a:cs typeface="Arial MT"/>
              </a:rPr>
              <a:t>Stereotypes</a:t>
            </a:r>
            <a:endParaRPr sz="2800">
              <a:latin typeface="Arial MT"/>
              <a:cs typeface="Arial MT"/>
            </a:endParaRPr>
          </a:p>
          <a:p>
            <a:pPr marL="616585">
              <a:lnSpc>
                <a:spcPct val="100000"/>
              </a:lnSpc>
              <a:spcBef>
                <a:spcPts val="915"/>
              </a:spcBef>
            </a:pPr>
            <a:r>
              <a:rPr sz="2800" spc="90" dirty="0">
                <a:solidFill>
                  <a:srgbClr val="FFFFFF"/>
                </a:solidFill>
                <a:latin typeface="Arial MT"/>
                <a:cs typeface="Arial MT"/>
              </a:rPr>
              <a:t>Fear</a:t>
            </a:r>
            <a:endParaRPr sz="2800">
              <a:latin typeface="Arial MT"/>
              <a:cs typeface="Arial MT"/>
            </a:endParaRPr>
          </a:p>
          <a:p>
            <a:pPr marL="616585">
              <a:lnSpc>
                <a:spcPct val="100000"/>
              </a:lnSpc>
              <a:spcBef>
                <a:spcPts val="915"/>
              </a:spcBef>
            </a:pPr>
            <a:r>
              <a:rPr sz="2800" spc="135" dirty="0">
                <a:solidFill>
                  <a:srgbClr val="FFFFFF"/>
                </a:solidFill>
                <a:latin typeface="Arial MT"/>
                <a:cs typeface="Arial MT"/>
              </a:rPr>
              <a:t>Frustration</a:t>
            </a:r>
            <a:endParaRPr sz="2800">
              <a:latin typeface="Arial MT"/>
              <a:cs typeface="Arial MT"/>
            </a:endParaRPr>
          </a:p>
          <a:p>
            <a:pPr marL="616585" marR="3620135">
              <a:lnSpc>
                <a:spcPct val="127200"/>
              </a:lnSpc>
            </a:pPr>
            <a:r>
              <a:rPr sz="2800" spc="140" dirty="0">
                <a:solidFill>
                  <a:srgbClr val="FFFFFF"/>
                </a:solidFill>
                <a:latin typeface="Arial MT"/>
                <a:cs typeface="Arial MT"/>
              </a:rPr>
              <a:t>Different</a:t>
            </a:r>
            <a:r>
              <a:rPr sz="2800" spc="360" dirty="0">
                <a:solidFill>
                  <a:srgbClr val="FFFFFF"/>
                </a:solidFill>
                <a:latin typeface="Arial MT"/>
                <a:cs typeface="Arial MT"/>
              </a:rPr>
              <a:t> </a:t>
            </a:r>
            <a:r>
              <a:rPr sz="2800" spc="130" dirty="0">
                <a:solidFill>
                  <a:srgbClr val="FFFFFF"/>
                </a:solidFill>
                <a:latin typeface="Arial MT"/>
                <a:cs typeface="Arial MT"/>
              </a:rPr>
              <a:t>background Literacy</a:t>
            </a:r>
            <a:endParaRPr sz="2800">
              <a:latin typeface="Arial MT"/>
              <a:cs typeface="Arial MT"/>
            </a:endParaRPr>
          </a:p>
          <a:p>
            <a:pPr marL="616585">
              <a:lnSpc>
                <a:spcPct val="100000"/>
              </a:lnSpc>
              <a:spcBef>
                <a:spcPts val="915"/>
              </a:spcBef>
            </a:pPr>
            <a:r>
              <a:rPr sz="2800" spc="125" dirty="0">
                <a:solidFill>
                  <a:srgbClr val="FFFFFF"/>
                </a:solidFill>
                <a:latin typeface="Arial MT"/>
                <a:cs typeface="Arial MT"/>
              </a:rPr>
              <a:t>Stress</a:t>
            </a:r>
            <a:endParaRPr sz="2800">
              <a:latin typeface="Arial MT"/>
              <a:cs typeface="Arial MT"/>
            </a:endParaRPr>
          </a:p>
          <a:p>
            <a:pPr marL="616585" marR="3183890">
              <a:lnSpc>
                <a:spcPct val="127200"/>
              </a:lnSpc>
              <a:spcBef>
                <a:spcPts val="5"/>
              </a:spcBef>
            </a:pPr>
            <a:r>
              <a:rPr sz="2800" spc="140" dirty="0">
                <a:solidFill>
                  <a:srgbClr val="FFFFFF"/>
                </a:solidFill>
                <a:latin typeface="Arial MT"/>
                <a:cs typeface="Arial MT"/>
              </a:rPr>
              <a:t>Understanding</a:t>
            </a:r>
            <a:r>
              <a:rPr sz="2800" spc="400" dirty="0">
                <a:solidFill>
                  <a:srgbClr val="FFFFFF"/>
                </a:solidFill>
                <a:latin typeface="Arial MT"/>
                <a:cs typeface="Arial MT"/>
              </a:rPr>
              <a:t> </a:t>
            </a:r>
            <a:r>
              <a:rPr sz="2800" spc="130" dirty="0">
                <a:solidFill>
                  <a:srgbClr val="FFFFFF"/>
                </a:solidFill>
                <a:latin typeface="Arial MT"/>
                <a:cs typeface="Arial MT"/>
              </a:rPr>
              <a:t>systems </a:t>
            </a:r>
            <a:r>
              <a:rPr sz="2800" spc="135" dirty="0">
                <a:solidFill>
                  <a:srgbClr val="FFFFFF"/>
                </a:solidFill>
                <a:latin typeface="Arial MT"/>
                <a:cs typeface="Arial MT"/>
              </a:rPr>
              <a:t>Cultural</a:t>
            </a:r>
            <a:r>
              <a:rPr sz="2800" spc="365" dirty="0">
                <a:solidFill>
                  <a:srgbClr val="FFFFFF"/>
                </a:solidFill>
                <a:latin typeface="Arial MT"/>
                <a:cs typeface="Arial MT"/>
              </a:rPr>
              <a:t> </a:t>
            </a:r>
            <a:r>
              <a:rPr sz="2800" spc="135" dirty="0">
                <a:solidFill>
                  <a:srgbClr val="FFFFFF"/>
                </a:solidFill>
                <a:latin typeface="Arial MT"/>
                <a:cs typeface="Arial MT"/>
              </a:rPr>
              <a:t>differences</a:t>
            </a:r>
            <a:endParaRPr sz="2800">
              <a:latin typeface="Arial MT"/>
              <a:cs typeface="Arial MT"/>
            </a:endParaRPr>
          </a:p>
        </p:txBody>
      </p:sp>
      <p:sp>
        <p:nvSpPr>
          <p:cNvPr id="17" name="object 17"/>
          <p:cNvSpPr txBox="1">
            <a:spLocks noGrp="1"/>
          </p:cNvSpPr>
          <p:nvPr>
            <p:ph type="title"/>
          </p:nvPr>
        </p:nvSpPr>
        <p:spPr>
          <a:xfrm>
            <a:off x="833678" y="486502"/>
            <a:ext cx="8041640" cy="1867535"/>
          </a:xfrm>
          <a:prstGeom prst="rect">
            <a:avLst/>
          </a:prstGeom>
        </p:spPr>
        <p:txBody>
          <a:bodyPr vert="horz" wrap="square" lIns="0" tIns="12700" rIns="0" bIns="0" rtlCol="0">
            <a:spAutoFit/>
          </a:bodyPr>
          <a:lstStyle/>
          <a:p>
            <a:pPr marL="12700">
              <a:lnSpc>
                <a:spcPts val="7250"/>
              </a:lnSpc>
              <a:spcBef>
                <a:spcPts val="100"/>
              </a:spcBef>
            </a:pPr>
            <a:r>
              <a:rPr spc="160" dirty="0">
                <a:solidFill>
                  <a:srgbClr val="FFFFFF"/>
                </a:solidFill>
              </a:rPr>
              <a:t>Difficulties</a:t>
            </a:r>
            <a:r>
              <a:rPr spc="645" dirty="0">
                <a:solidFill>
                  <a:srgbClr val="FFFFFF"/>
                </a:solidFill>
              </a:rPr>
              <a:t> </a:t>
            </a:r>
            <a:r>
              <a:rPr spc="-25" dirty="0">
                <a:solidFill>
                  <a:srgbClr val="FFFFFF"/>
                </a:solidFill>
              </a:rPr>
              <a:t>and</a:t>
            </a:r>
          </a:p>
          <a:p>
            <a:pPr marL="12700">
              <a:lnSpc>
                <a:spcPts val="7250"/>
              </a:lnSpc>
            </a:pPr>
            <a:r>
              <a:rPr spc="95" dirty="0">
                <a:solidFill>
                  <a:srgbClr val="FFFFFF"/>
                </a:solidFill>
              </a:rPr>
              <a:t>Misunderstandings</a:t>
            </a:r>
          </a:p>
        </p:txBody>
      </p:sp>
      <p:sp>
        <p:nvSpPr>
          <p:cNvPr id="18" name="Action Button: Return 17">
            <a:hlinkClick r:id="" action="ppaction://hlinkshowjump?jump=firstslide" highlightClick="1"/>
            <a:extLst>
              <a:ext uri="{FF2B5EF4-FFF2-40B4-BE49-F238E27FC236}">
                <a16:creationId xmlns:a16="http://schemas.microsoft.com/office/drawing/2014/main" id="{AAF91157-4D57-6F00-D4F3-414AE4BE2DD9}"/>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B1BD95-2D3A-3AAB-4A04-7C4287A99608}"/>
              </a:ext>
            </a:extLst>
          </p:cNvPr>
          <p:cNvSpPr txBox="1"/>
          <p:nvPr/>
        </p:nvSpPr>
        <p:spPr>
          <a:xfrm>
            <a:off x="2267046" y="571083"/>
            <a:ext cx="15621000" cy="830997"/>
          </a:xfrm>
          <a:prstGeom prst="rect">
            <a:avLst/>
          </a:prstGeom>
          <a:noFill/>
        </p:spPr>
        <p:txBody>
          <a:bodyPr wrap="square" rtlCol="0">
            <a:spAutoFit/>
          </a:bodyPr>
          <a:lstStyle/>
          <a:p>
            <a:r>
              <a:rPr lang="en-US" sz="4800" dirty="0"/>
              <a:t>9. Watch - cultural misunderstandings</a:t>
            </a:r>
            <a:endParaRPr lang="en-AU" sz="4800" dirty="0"/>
          </a:p>
        </p:txBody>
      </p:sp>
      <p:sp>
        <p:nvSpPr>
          <p:cNvPr id="4" name="TextBox 3">
            <a:extLst>
              <a:ext uri="{FF2B5EF4-FFF2-40B4-BE49-F238E27FC236}">
                <a16:creationId xmlns:a16="http://schemas.microsoft.com/office/drawing/2014/main" id="{AC009119-72EF-09B9-D2B5-300A87148EA0}"/>
              </a:ext>
            </a:extLst>
          </p:cNvPr>
          <p:cNvSpPr txBox="1"/>
          <p:nvPr/>
        </p:nvSpPr>
        <p:spPr>
          <a:xfrm>
            <a:off x="0" y="1630680"/>
            <a:ext cx="18288000" cy="2554545"/>
          </a:xfrm>
          <a:prstGeom prst="rect">
            <a:avLst/>
          </a:prstGeom>
          <a:noFill/>
        </p:spPr>
        <p:txBody>
          <a:bodyPr wrap="square" rtlCol="0">
            <a:spAutoFit/>
          </a:bodyPr>
          <a:lstStyle/>
          <a:p>
            <a:r>
              <a:rPr lang="en-US" sz="3200" dirty="0"/>
              <a:t>Watch the YouTube video at the link below:</a:t>
            </a:r>
          </a:p>
          <a:p>
            <a:r>
              <a:rPr lang="en-US" sz="3200" dirty="0">
                <a:hlinkClick r:id="rId2"/>
              </a:rPr>
              <a:t>https://www.youtube.com/watch?v=GOHvMz7dl2A&amp;t=6s</a:t>
            </a:r>
            <a:endParaRPr lang="en-US" sz="3200" dirty="0"/>
          </a:p>
          <a:p>
            <a:r>
              <a:rPr lang="en-US" sz="3200" dirty="0"/>
              <a:t>Whether  you have ever suffered a misunderstanding because of cultural differences?</a:t>
            </a:r>
          </a:p>
          <a:p>
            <a:r>
              <a:rPr lang="en-US" sz="3200" dirty="0"/>
              <a:t>Perhaps some of you are from different cultures and can share beliefs or traditions that may</a:t>
            </a:r>
          </a:p>
          <a:p>
            <a:r>
              <a:rPr lang="en-US" sz="3200" dirty="0"/>
              <a:t>cause confusion to someone outside of your culture.</a:t>
            </a:r>
            <a:endParaRPr lang="en-AU" sz="3200" dirty="0"/>
          </a:p>
        </p:txBody>
      </p:sp>
      <p:pic>
        <p:nvPicPr>
          <p:cNvPr id="1026" name="Picture 2" descr="Activity Images – Browse 8,172,048 Stock Photos, Vectors, and Video | Adobe  Stock">
            <a:extLst>
              <a:ext uri="{FF2B5EF4-FFF2-40B4-BE49-F238E27FC236}">
                <a16:creationId xmlns:a16="http://schemas.microsoft.com/office/drawing/2014/main" id="{B34F794A-6A9A-BA8D-E0ED-CCFB34CE1C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1743"/>
            <a:ext cx="1867092" cy="1226557"/>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Return 5">
            <a:hlinkClick r:id="rId4" action="ppaction://hlinksldjump" highlightClick="1"/>
            <a:extLst>
              <a:ext uri="{FF2B5EF4-FFF2-40B4-BE49-F238E27FC236}">
                <a16:creationId xmlns:a16="http://schemas.microsoft.com/office/drawing/2014/main" id="{DBF106BD-31B7-6510-F3BF-1670B0728EC7}"/>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55267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eckpoint rubber stamp Royalty Free ...">
            <a:extLst>
              <a:ext uri="{FF2B5EF4-FFF2-40B4-BE49-F238E27FC236}">
                <a16:creationId xmlns:a16="http://schemas.microsoft.com/office/drawing/2014/main" id="{98F03D9B-4EFF-2AA0-CB1E-072E8A1629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047875"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40D3D0-5A35-5084-1964-5CCFBA859F8E}"/>
              </a:ext>
            </a:extLst>
          </p:cNvPr>
          <p:cNvSpPr txBox="1"/>
          <p:nvPr/>
        </p:nvSpPr>
        <p:spPr>
          <a:xfrm>
            <a:off x="2209800" y="0"/>
            <a:ext cx="16535400" cy="830997"/>
          </a:xfrm>
          <a:prstGeom prst="rect">
            <a:avLst/>
          </a:prstGeom>
          <a:noFill/>
        </p:spPr>
        <p:txBody>
          <a:bodyPr wrap="square" rtlCol="0">
            <a:spAutoFit/>
          </a:bodyPr>
          <a:lstStyle/>
          <a:p>
            <a:r>
              <a:rPr lang="en-US" sz="4800" dirty="0"/>
              <a:t>Learning Checkpoint 4</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2025015" y="961668"/>
            <a:ext cx="15958185" cy="9294852"/>
          </a:xfrm>
          <a:prstGeom prst="rect">
            <a:avLst/>
          </a:prstGeom>
          <a:noFill/>
        </p:spPr>
        <p:txBody>
          <a:bodyPr wrap="square" rtlCol="0">
            <a:spAutoFit/>
          </a:bodyPr>
          <a:lstStyle/>
          <a:p>
            <a:r>
              <a:rPr lang="en-US" sz="2600" dirty="0">
                <a:solidFill>
                  <a:srgbClr val="0070C0"/>
                </a:solidFill>
              </a:rPr>
              <a:t>1. Name three (3) issues that may cause misunderstandings related to communication when working within health and community services, for example, a lack of feedback.</a:t>
            </a:r>
          </a:p>
          <a:p>
            <a:r>
              <a:rPr lang="en-US" sz="2600" dirty="0"/>
              <a:t>• Lack of time</a:t>
            </a:r>
          </a:p>
          <a:p>
            <a:r>
              <a:rPr lang="en-US" sz="2600" dirty="0"/>
              <a:t>• Not paying attention</a:t>
            </a:r>
          </a:p>
          <a:p>
            <a:r>
              <a:rPr lang="en-US" sz="2600" dirty="0"/>
              <a:t>• Jumping to conclusions</a:t>
            </a:r>
          </a:p>
          <a:p>
            <a:r>
              <a:rPr lang="en-US" sz="2600" dirty="0"/>
              <a:t>• A range of emotions</a:t>
            </a:r>
          </a:p>
          <a:p>
            <a:r>
              <a:rPr lang="en-US" sz="2600" dirty="0"/>
              <a:t>• Being inconsistent</a:t>
            </a:r>
          </a:p>
          <a:p>
            <a:r>
              <a:rPr lang="en-US" sz="2600" dirty="0"/>
              <a:t>• Physical barriers</a:t>
            </a:r>
          </a:p>
          <a:p>
            <a:r>
              <a:rPr lang="en-US" sz="2600" dirty="0"/>
              <a:t>• A difference in status</a:t>
            </a:r>
          </a:p>
          <a:p>
            <a:r>
              <a:rPr lang="en-US" sz="2600" dirty="0"/>
              <a:t>• Individual differences</a:t>
            </a:r>
          </a:p>
          <a:p>
            <a:r>
              <a:rPr lang="en-US" sz="2600" dirty="0"/>
              <a:t>• Lack of feedback</a:t>
            </a:r>
          </a:p>
          <a:p>
            <a:r>
              <a:rPr lang="en-US" sz="2600" dirty="0">
                <a:solidFill>
                  <a:srgbClr val="0070C0"/>
                </a:solidFill>
              </a:rPr>
              <a:t>2. Name three (3) issues that may cause misunderstandings or difficulties in communicating when working in a health and community services environment.</a:t>
            </a:r>
          </a:p>
          <a:p>
            <a:r>
              <a:rPr lang="en-US" sz="2600" dirty="0"/>
              <a:t>• Language</a:t>
            </a:r>
          </a:p>
          <a:p>
            <a:r>
              <a:rPr lang="en-US" sz="2600" dirty="0"/>
              <a:t>• Poor communication</a:t>
            </a:r>
          </a:p>
          <a:p>
            <a:r>
              <a:rPr lang="en-US" sz="2600" dirty="0"/>
              <a:t>• Stereotypes</a:t>
            </a:r>
          </a:p>
          <a:p>
            <a:r>
              <a:rPr lang="en-US" sz="2600" dirty="0"/>
              <a:t>• Fear</a:t>
            </a:r>
          </a:p>
          <a:p>
            <a:r>
              <a:rPr lang="en-US" sz="2600" dirty="0"/>
              <a:t>• Frustration</a:t>
            </a:r>
          </a:p>
          <a:p>
            <a:r>
              <a:rPr lang="en-US" sz="2600" dirty="0"/>
              <a:t>• Different linguistic, social, and educational backgrounds</a:t>
            </a:r>
          </a:p>
          <a:p>
            <a:r>
              <a:rPr lang="en-US" sz="2600" dirty="0"/>
              <a:t>• Literacy</a:t>
            </a:r>
          </a:p>
          <a:p>
            <a:r>
              <a:rPr lang="en-US" sz="2600" dirty="0"/>
              <a:t>• Stress</a:t>
            </a:r>
          </a:p>
          <a:p>
            <a:r>
              <a:rPr lang="en-US" sz="2600" dirty="0"/>
              <a:t>• Understanding systems</a:t>
            </a:r>
          </a:p>
          <a:p>
            <a:r>
              <a:rPr lang="en-US" sz="2600" dirty="0"/>
              <a:t>• Cultural differences</a:t>
            </a:r>
          </a:p>
        </p:txBody>
      </p:sp>
      <p:pic>
        <p:nvPicPr>
          <p:cNvPr id="3" name="Picture 2">
            <a:extLst>
              <a:ext uri="{FF2B5EF4-FFF2-40B4-BE49-F238E27FC236}">
                <a16:creationId xmlns:a16="http://schemas.microsoft.com/office/drawing/2014/main" id="{E4EC3E6B-324E-529A-1C86-539E9CFDC7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5015" y="1792664"/>
            <a:ext cx="15653385" cy="3503235"/>
          </a:xfrm>
          <a:prstGeom prst="rect">
            <a:avLst/>
          </a:prstGeom>
        </p:spPr>
      </p:pic>
      <p:pic>
        <p:nvPicPr>
          <p:cNvPr id="7" name="Picture 6">
            <a:extLst>
              <a:ext uri="{FF2B5EF4-FFF2-40B4-BE49-F238E27FC236}">
                <a16:creationId xmlns:a16="http://schemas.microsoft.com/office/drawing/2014/main" id="{62EA6186-EF63-C3A7-1E59-7C1406FB3B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25014" y="6185176"/>
            <a:ext cx="15653385" cy="4071344"/>
          </a:xfrm>
          <a:prstGeom prst="rect">
            <a:avLst/>
          </a:prstGeom>
        </p:spPr>
      </p:pic>
      <p:sp>
        <p:nvSpPr>
          <p:cNvPr id="9" name="Action Button: Return 8">
            <a:hlinkClick r:id="rId4" action="ppaction://hlinksldjump" highlightClick="1"/>
            <a:extLst>
              <a:ext uri="{FF2B5EF4-FFF2-40B4-BE49-F238E27FC236}">
                <a16:creationId xmlns:a16="http://schemas.microsoft.com/office/drawing/2014/main" id="{310098B9-0202-A78C-896F-DF1A3F8EBF93}"/>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5789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18288000" cy="10287000"/>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1028700" y="200113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37137" rIns="0" bIns="0" rtlCol="0">
            <a:spAutoFit/>
          </a:bodyPr>
          <a:lstStyle/>
          <a:p>
            <a:pPr marL="571500">
              <a:lnSpc>
                <a:spcPct val="100000"/>
              </a:lnSpc>
              <a:spcBef>
                <a:spcPts val="100"/>
              </a:spcBef>
            </a:pPr>
            <a:r>
              <a:rPr spc="305" dirty="0">
                <a:latin typeface="Trebuchet MS"/>
                <a:cs typeface="Trebuchet MS"/>
              </a:rPr>
              <a:t>Diversity</a:t>
            </a:r>
          </a:p>
        </p:txBody>
      </p:sp>
      <p:grpSp>
        <p:nvGrpSpPr>
          <p:cNvPr id="7" name="object 7"/>
          <p:cNvGrpSpPr/>
          <p:nvPr/>
        </p:nvGrpSpPr>
        <p:grpSpPr>
          <a:xfrm>
            <a:off x="1352550" y="4022895"/>
            <a:ext cx="104775" cy="4305300"/>
            <a:chOff x="1352550" y="4022895"/>
            <a:chExt cx="104775" cy="4305300"/>
          </a:xfrm>
        </p:grpSpPr>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4022895"/>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4622970"/>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5223045"/>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352550" y="5823120"/>
              <a:ext cx="104775" cy="1047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352550" y="6423195"/>
              <a:ext cx="104775" cy="1047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1352550" y="7023271"/>
              <a:ext cx="104775" cy="104775"/>
            </a:xfrm>
            <a:prstGeom prst="rect">
              <a:avLst/>
            </a:prstGeom>
          </p:spPr>
        </p:pic>
        <p:pic>
          <p:nvPicPr>
            <p:cNvPr id="14" name="object 14"/>
            <p:cNvPicPr/>
            <p:nvPr/>
          </p:nvPicPr>
          <p:blipFill>
            <a:blip r:embed="rId5" cstate="email">
              <a:extLst>
                <a:ext uri="{28A0092B-C50C-407E-A947-70E740481C1C}">
                  <a14:useLocalDpi xmlns:a14="http://schemas.microsoft.com/office/drawing/2010/main"/>
                </a:ext>
              </a:extLst>
            </a:blip>
            <a:stretch>
              <a:fillRect/>
            </a:stretch>
          </p:blipFill>
          <p:spPr>
            <a:xfrm>
              <a:off x="1352550" y="7623345"/>
              <a:ext cx="104775" cy="104775"/>
            </a:xfrm>
            <a:prstGeom prst="rect">
              <a:avLst/>
            </a:prstGeom>
          </p:spPr>
        </p:pic>
        <p:pic>
          <p:nvPicPr>
            <p:cNvPr id="15" name="object 15"/>
            <p:cNvPicPr/>
            <p:nvPr/>
          </p:nvPicPr>
          <p:blipFill>
            <a:blip r:embed="rId5" cstate="email">
              <a:extLst>
                <a:ext uri="{28A0092B-C50C-407E-A947-70E740481C1C}">
                  <a14:useLocalDpi xmlns:a14="http://schemas.microsoft.com/office/drawing/2010/main"/>
                </a:ext>
              </a:extLst>
            </a:blip>
            <a:stretch>
              <a:fillRect/>
            </a:stretch>
          </p:blipFill>
          <p:spPr>
            <a:xfrm>
              <a:off x="1352550" y="8223420"/>
              <a:ext cx="104775" cy="104775"/>
            </a:xfrm>
            <a:prstGeom prst="rect">
              <a:avLst/>
            </a:prstGeom>
          </p:spPr>
        </p:pic>
      </p:grpSp>
      <p:sp>
        <p:nvSpPr>
          <p:cNvPr id="16" name="object 16"/>
          <p:cNvSpPr txBox="1"/>
          <p:nvPr/>
        </p:nvSpPr>
        <p:spPr>
          <a:xfrm>
            <a:off x="1016000" y="2433483"/>
            <a:ext cx="8448675" cy="6026150"/>
          </a:xfrm>
          <a:prstGeom prst="rect">
            <a:avLst/>
          </a:prstGeom>
        </p:spPr>
        <p:txBody>
          <a:bodyPr vert="horz" wrap="square" lIns="0" tIns="12700" rIns="0" bIns="0" rtlCol="0">
            <a:spAutoFit/>
          </a:bodyPr>
          <a:lstStyle/>
          <a:p>
            <a:pPr marL="12700" marR="5080">
              <a:lnSpc>
                <a:spcPct val="140600"/>
              </a:lnSpc>
              <a:spcBef>
                <a:spcPts val="100"/>
              </a:spcBef>
              <a:tabLst>
                <a:tab pos="823594" algn="l"/>
                <a:tab pos="882650" algn="l"/>
                <a:tab pos="1960880" algn="l"/>
                <a:tab pos="2430780" algn="l"/>
                <a:tab pos="4082415" algn="l"/>
                <a:tab pos="4874260" algn="l"/>
                <a:tab pos="5814060" algn="l"/>
              </a:tabLst>
            </a:pPr>
            <a:r>
              <a:rPr sz="2800" spc="95" dirty="0">
                <a:latin typeface="Arial MT"/>
                <a:cs typeface="Arial MT"/>
              </a:rPr>
              <a:t>Key</a:t>
            </a:r>
            <a:r>
              <a:rPr sz="2800" dirty="0">
                <a:latin typeface="Arial MT"/>
                <a:cs typeface="Arial MT"/>
              </a:rPr>
              <a:t>	</a:t>
            </a:r>
            <a:r>
              <a:rPr sz="2800" spc="130" dirty="0">
                <a:latin typeface="Arial MT"/>
                <a:cs typeface="Arial MT"/>
              </a:rPr>
              <a:t>areas</a:t>
            </a:r>
            <a:r>
              <a:rPr sz="2800" dirty="0">
                <a:latin typeface="Arial MT"/>
                <a:cs typeface="Arial MT"/>
              </a:rPr>
              <a:t>	</a:t>
            </a:r>
            <a:r>
              <a:rPr sz="2800" spc="60" dirty="0">
                <a:latin typeface="Arial MT"/>
                <a:cs typeface="Arial MT"/>
              </a:rPr>
              <a:t>of</a:t>
            </a:r>
            <a:r>
              <a:rPr sz="2800" dirty="0">
                <a:latin typeface="Arial MT"/>
                <a:cs typeface="Arial MT"/>
              </a:rPr>
              <a:t>	</a:t>
            </a:r>
            <a:r>
              <a:rPr sz="2800" spc="155" dirty="0">
                <a:latin typeface="Arial MT"/>
                <a:cs typeface="Arial MT"/>
              </a:rPr>
              <a:t>diversity</a:t>
            </a:r>
            <a:r>
              <a:rPr sz="2800" dirty="0">
                <a:latin typeface="Arial MT"/>
                <a:cs typeface="Arial MT"/>
              </a:rPr>
              <a:t>	</a:t>
            </a:r>
            <a:r>
              <a:rPr sz="2800" spc="85" dirty="0">
                <a:latin typeface="Arial MT"/>
                <a:cs typeface="Arial MT"/>
              </a:rPr>
              <a:t>and</a:t>
            </a:r>
            <a:r>
              <a:rPr sz="2800" dirty="0">
                <a:latin typeface="Arial MT"/>
                <a:cs typeface="Arial MT"/>
              </a:rPr>
              <a:t>	</a:t>
            </a:r>
            <a:r>
              <a:rPr sz="2800" spc="125" dirty="0">
                <a:latin typeface="Arial MT"/>
                <a:cs typeface="Arial MT"/>
              </a:rPr>
              <a:t>their</a:t>
            </a:r>
            <a:r>
              <a:rPr sz="2800" dirty="0">
                <a:latin typeface="Arial MT"/>
                <a:cs typeface="Arial MT"/>
              </a:rPr>
              <a:t>	</a:t>
            </a:r>
            <a:r>
              <a:rPr sz="2800" spc="165" dirty="0">
                <a:latin typeface="Arial MT"/>
                <a:cs typeface="Arial MT"/>
              </a:rPr>
              <a:t>characteristics </a:t>
            </a:r>
            <a:r>
              <a:rPr sz="2800" spc="90" dirty="0">
                <a:latin typeface="Arial MT"/>
                <a:cs typeface="Arial MT"/>
              </a:rPr>
              <a:t>may</a:t>
            </a:r>
            <a:r>
              <a:rPr sz="2800" dirty="0">
                <a:latin typeface="Arial MT"/>
                <a:cs typeface="Arial MT"/>
              </a:rPr>
              <a:t>		</a:t>
            </a:r>
            <a:r>
              <a:rPr sz="2800" spc="150" dirty="0">
                <a:latin typeface="Arial MT"/>
                <a:cs typeface="Arial MT"/>
              </a:rPr>
              <a:t>include:</a:t>
            </a:r>
            <a:endParaRPr sz="2800">
              <a:latin typeface="Arial MT"/>
              <a:cs typeface="Arial MT"/>
            </a:endParaRPr>
          </a:p>
          <a:p>
            <a:pPr marL="616585" marR="6725284">
              <a:lnSpc>
                <a:spcPct val="140600"/>
              </a:lnSpc>
            </a:pPr>
            <a:r>
              <a:rPr sz="2800" spc="150" dirty="0">
                <a:latin typeface="Arial MT"/>
                <a:cs typeface="Arial MT"/>
              </a:rPr>
              <a:t>Ability </a:t>
            </a:r>
            <a:r>
              <a:rPr sz="2800" spc="90" dirty="0">
                <a:latin typeface="Arial MT"/>
                <a:cs typeface="Arial MT"/>
              </a:rPr>
              <a:t>Age</a:t>
            </a:r>
            <a:endParaRPr sz="2800">
              <a:latin typeface="Arial MT"/>
              <a:cs typeface="Arial MT"/>
            </a:endParaRPr>
          </a:p>
          <a:p>
            <a:pPr marL="616585" marR="4866005">
              <a:lnSpc>
                <a:spcPct val="140600"/>
              </a:lnSpc>
              <a:tabLst>
                <a:tab pos="2500630" algn="l"/>
              </a:tabLst>
            </a:pPr>
            <a:r>
              <a:rPr sz="2800" spc="150" dirty="0">
                <a:latin typeface="Arial MT"/>
                <a:cs typeface="Arial MT"/>
              </a:rPr>
              <a:t>Economic</a:t>
            </a:r>
            <a:r>
              <a:rPr sz="2800" dirty="0">
                <a:latin typeface="Arial MT"/>
                <a:cs typeface="Arial MT"/>
              </a:rPr>
              <a:t>	</a:t>
            </a:r>
            <a:r>
              <a:rPr sz="2800" spc="145" dirty="0">
                <a:latin typeface="Arial MT"/>
                <a:cs typeface="Arial MT"/>
              </a:rPr>
              <a:t>status </a:t>
            </a:r>
            <a:r>
              <a:rPr sz="2800" spc="140" dirty="0">
                <a:latin typeface="Arial MT"/>
                <a:cs typeface="Arial MT"/>
              </a:rPr>
              <a:t>Gender</a:t>
            </a:r>
            <a:endParaRPr sz="2800">
              <a:latin typeface="Arial MT"/>
              <a:cs typeface="Arial MT"/>
            </a:endParaRPr>
          </a:p>
          <a:p>
            <a:pPr marL="616585" marR="4286250">
              <a:lnSpc>
                <a:spcPct val="140600"/>
              </a:lnSpc>
              <a:tabLst>
                <a:tab pos="2190115" algn="l"/>
              </a:tabLst>
            </a:pPr>
            <a:r>
              <a:rPr sz="2800" spc="155" dirty="0">
                <a:latin typeface="Arial MT"/>
                <a:cs typeface="Arial MT"/>
              </a:rPr>
              <a:t>Political</a:t>
            </a:r>
            <a:r>
              <a:rPr sz="2800" dirty="0">
                <a:latin typeface="Arial MT"/>
                <a:cs typeface="Arial MT"/>
              </a:rPr>
              <a:t>	</a:t>
            </a:r>
            <a:r>
              <a:rPr sz="2800" spc="150" dirty="0">
                <a:latin typeface="Arial MT"/>
                <a:cs typeface="Arial MT"/>
              </a:rPr>
              <a:t>persuasion </a:t>
            </a:r>
            <a:r>
              <a:rPr sz="2800" spc="110" dirty="0">
                <a:latin typeface="Arial MT"/>
                <a:cs typeface="Arial MT"/>
              </a:rPr>
              <a:t>Race</a:t>
            </a:r>
            <a:endParaRPr sz="2800">
              <a:latin typeface="Arial MT"/>
              <a:cs typeface="Arial MT"/>
            </a:endParaRPr>
          </a:p>
          <a:p>
            <a:pPr marL="616585">
              <a:lnSpc>
                <a:spcPct val="100000"/>
              </a:lnSpc>
              <a:spcBef>
                <a:spcPts val="1365"/>
              </a:spcBef>
            </a:pPr>
            <a:r>
              <a:rPr sz="2800" spc="145" dirty="0">
                <a:latin typeface="Arial MT"/>
                <a:cs typeface="Arial MT"/>
              </a:rPr>
              <a:t>Religion</a:t>
            </a:r>
            <a:endParaRPr sz="2800">
              <a:latin typeface="Arial MT"/>
              <a:cs typeface="Arial MT"/>
            </a:endParaRPr>
          </a:p>
          <a:p>
            <a:pPr marL="616585">
              <a:lnSpc>
                <a:spcPct val="100000"/>
              </a:lnSpc>
              <a:spcBef>
                <a:spcPts val="1365"/>
              </a:spcBef>
              <a:tabLst>
                <a:tab pos="1976755" algn="l"/>
              </a:tabLst>
            </a:pPr>
            <a:r>
              <a:rPr sz="2800" spc="140" dirty="0">
                <a:latin typeface="Arial MT"/>
                <a:cs typeface="Arial MT"/>
              </a:rPr>
              <a:t>Sexual</a:t>
            </a:r>
            <a:r>
              <a:rPr sz="2800" dirty="0">
                <a:latin typeface="Arial MT"/>
                <a:cs typeface="Arial MT"/>
              </a:rPr>
              <a:t>	</a:t>
            </a:r>
            <a:r>
              <a:rPr sz="2800" spc="150" dirty="0">
                <a:latin typeface="Arial MT"/>
                <a:cs typeface="Arial MT"/>
              </a:rPr>
              <a:t>preference</a:t>
            </a:r>
            <a:endParaRPr sz="2800">
              <a:latin typeface="Arial MT"/>
              <a:cs typeface="Arial MT"/>
            </a:endParaRPr>
          </a:p>
        </p:txBody>
      </p:sp>
      <p:sp>
        <p:nvSpPr>
          <p:cNvPr id="17" name="Action Button: Return 16">
            <a:hlinkClick r:id="" action="ppaction://hlinkshowjump?jump=firstslide" highlightClick="1"/>
            <a:extLst>
              <a:ext uri="{FF2B5EF4-FFF2-40B4-BE49-F238E27FC236}">
                <a16:creationId xmlns:a16="http://schemas.microsoft.com/office/drawing/2014/main" id="{869A3EF6-3D0C-F95B-65D4-39E002D265D8}"/>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eckpoint rubber stamp Royalty Free ...">
            <a:extLst>
              <a:ext uri="{FF2B5EF4-FFF2-40B4-BE49-F238E27FC236}">
                <a16:creationId xmlns:a16="http://schemas.microsoft.com/office/drawing/2014/main" id="{98F03D9B-4EFF-2AA0-CB1E-072E8A16295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2047875" cy="2228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40D3D0-5A35-5084-1964-5CCFBA859F8E}"/>
              </a:ext>
            </a:extLst>
          </p:cNvPr>
          <p:cNvSpPr txBox="1"/>
          <p:nvPr/>
        </p:nvSpPr>
        <p:spPr>
          <a:xfrm>
            <a:off x="2286000" y="698926"/>
            <a:ext cx="16535400" cy="830997"/>
          </a:xfrm>
          <a:prstGeom prst="rect">
            <a:avLst/>
          </a:prstGeom>
          <a:noFill/>
        </p:spPr>
        <p:txBody>
          <a:bodyPr wrap="square" rtlCol="0">
            <a:spAutoFit/>
          </a:bodyPr>
          <a:lstStyle/>
          <a:p>
            <a:r>
              <a:rPr lang="en-US" sz="4800" dirty="0"/>
              <a:t>Learning Checkpoint 4</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0" y="2296567"/>
            <a:ext cx="18288000" cy="3693319"/>
          </a:xfrm>
          <a:prstGeom prst="rect">
            <a:avLst/>
          </a:prstGeom>
          <a:noFill/>
        </p:spPr>
        <p:txBody>
          <a:bodyPr wrap="square" rtlCol="0">
            <a:spAutoFit/>
          </a:bodyPr>
          <a:lstStyle/>
          <a:p>
            <a:r>
              <a:rPr lang="en-US" sz="2600" dirty="0">
                <a:solidFill>
                  <a:srgbClr val="0070C0"/>
                </a:solidFill>
              </a:rPr>
              <a:t>3. How can active listening be beneficial when making an effort to sensitively resolve differences caused by social or cultural diversity?</a:t>
            </a:r>
          </a:p>
          <a:p>
            <a:r>
              <a:rPr lang="en-US" sz="2600" dirty="0"/>
              <a:t>You can use active listening to ascertain if a misunderstanding has occurred. Repeating what you thought you heard allows you to confirm that you have understood the communication correctly. It can still be an issue, however, if words are used differently between languages or cultural groups. Then, even active listening can fail to pick up misunderstandings.</a:t>
            </a:r>
          </a:p>
          <a:p>
            <a:r>
              <a:rPr lang="en-US" sz="2600" dirty="0">
                <a:solidFill>
                  <a:srgbClr val="0070C0"/>
                </a:solidFill>
              </a:rPr>
              <a:t>4. Provide an example of a difficulty you may encounter when working within health and community services and who you could seek assistance from if this occurred.</a:t>
            </a:r>
          </a:p>
          <a:p>
            <a:r>
              <a:rPr lang="en-US" sz="2600" dirty="0"/>
              <a:t>Language barriers are common in health and community services. You could call on a colleague with these language skills or use an interpreter if you required help.</a:t>
            </a:r>
            <a:endParaRPr lang="en-AU" sz="2600" dirty="0"/>
          </a:p>
        </p:txBody>
      </p:sp>
      <p:pic>
        <p:nvPicPr>
          <p:cNvPr id="2" name="Picture 1">
            <a:extLst>
              <a:ext uri="{FF2B5EF4-FFF2-40B4-BE49-F238E27FC236}">
                <a16:creationId xmlns:a16="http://schemas.microsoft.com/office/drawing/2014/main" id="{377CC70A-8AA6-A8F9-CAD2-77254202B7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147894"/>
            <a:ext cx="18288000" cy="1157406"/>
          </a:xfrm>
          <a:prstGeom prst="rect">
            <a:avLst/>
          </a:prstGeom>
        </p:spPr>
      </p:pic>
      <p:pic>
        <p:nvPicPr>
          <p:cNvPr id="3" name="Picture 2">
            <a:extLst>
              <a:ext uri="{FF2B5EF4-FFF2-40B4-BE49-F238E27FC236}">
                <a16:creationId xmlns:a16="http://schemas.microsoft.com/office/drawing/2014/main" id="{BCF90BB2-39A2-D335-0A38-69661BBBEE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 y="5096070"/>
            <a:ext cx="18288000" cy="1157406"/>
          </a:xfrm>
          <a:prstGeom prst="rect">
            <a:avLst/>
          </a:prstGeom>
        </p:spPr>
      </p:pic>
      <p:sp>
        <p:nvSpPr>
          <p:cNvPr id="7" name="Action Button: Return 6">
            <a:hlinkClick r:id="rId4" action="ppaction://hlinksldjump" highlightClick="1"/>
            <a:extLst>
              <a:ext uri="{FF2B5EF4-FFF2-40B4-BE49-F238E27FC236}">
                <a16:creationId xmlns:a16="http://schemas.microsoft.com/office/drawing/2014/main" id="{DDC094BF-98BB-B845-E14B-4D6B46B4D3F5}"/>
              </a:ext>
            </a:extLst>
          </p:cNvPr>
          <p:cNvSpPr/>
          <p:nvPr/>
        </p:nvSpPr>
        <p:spPr>
          <a:xfrm>
            <a:off x="17526000" y="9563100"/>
            <a:ext cx="762000" cy="609600"/>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588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12"/>
            <a:ext cx="9146584" cy="10286987"/>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12"/>
            <a:ext cx="914399" cy="876299"/>
          </a:xfrm>
          <a:prstGeom prst="rect">
            <a:avLst/>
          </a:prstGeom>
        </p:spPr>
      </p:pic>
      <p:sp>
        <p:nvSpPr>
          <p:cNvPr id="5" name="object 5"/>
          <p:cNvSpPr/>
          <p:nvPr/>
        </p:nvSpPr>
        <p:spPr>
          <a:xfrm>
            <a:off x="10011582" y="3691211"/>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6" name="object 6"/>
          <p:cNvSpPr txBox="1"/>
          <p:nvPr/>
        </p:nvSpPr>
        <p:spPr>
          <a:xfrm>
            <a:off x="9998882" y="3833635"/>
            <a:ext cx="8057515" cy="5997575"/>
          </a:xfrm>
          <a:prstGeom prst="rect">
            <a:avLst/>
          </a:prstGeom>
        </p:spPr>
        <p:txBody>
          <a:bodyPr vert="horz" wrap="square" lIns="0" tIns="12700" rIns="0" bIns="0" rtlCol="0">
            <a:spAutoFit/>
          </a:bodyPr>
          <a:lstStyle/>
          <a:p>
            <a:pPr marL="12700" marR="33655">
              <a:lnSpc>
                <a:spcPct val="127200"/>
              </a:lnSpc>
              <a:spcBef>
                <a:spcPts val="100"/>
              </a:spcBef>
              <a:tabLst>
                <a:tab pos="2119630" algn="l"/>
                <a:tab pos="2550160" algn="l"/>
                <a:tab pos="2599055" algn="l"/>
                <a:tab pos="3301365" algn="l"/>
                <a:tab pos="4375150" algn="l"/>
                <a:tab pos="4726305" algn="l"/>
                <a:tab pos="6021705" algn="l"/>
                <a:tab pos="6491605" algn="l"/>
              </a:tabLst>
            </a:pPr>
            <a:r>
              <a:rPr sz="2800" spc="150" dirty="0">
                <a:latin typeface="Arial MT"/>
                <a:cs typeface="Arial MT"/>
              </a:rPr>
              <a:t>Knowledge</a:t>
            </a:r>
            <a:r>
              <a:rPr sz="2800" dirty="0">
                <a:latin typeface="Arial MT"/>
                <a:cs typeface="Arial MT"/>
              </a:rPr>
              <a:t>	</a:t>
            </a:r>
            <a:r>
              <a:rPr sz="2800" spc="65" dirty="0">
                <a:latin typeface="Arial MT"/>
                <a:cs typeface="Arial MT"/>
              </a:rPr>
              <a:t>is</a:t>
            </a:r>
            <a:r>
              <a:rPr sz="2800" dirty="0">
                <a:latin typeface="Arial MT"/>
                <a:cs typeface="Arial MT"/>
              </a:rPr>
              <a:t>	</a:t>
            </a:r>
            <a:r>
              <a:rPr sz="2800" spc="95" dirty="0">
                <a:latin typeface="Arial MT"/>
                <a:cs typeface="Arial MT"/>
              </a:rPr>
              <a:t>key</a:t>
            </a:r>
            <a:r>
              <a:rPr sz="2800" dirty="0">
                <a:latin typeface="Arial MT"/>
                <a:cs typeface="Arial MT"/>
              </a:rPr>
              <a:t>	</a:t>
            </a:r>
            <a:r>
              <a:rPr sz="2800" spc="105" dirty="0">
                <a:latin typeface="Arial MT"/>
                <a:cs typeface="Arial MT"/>
              </a:rPr>
              <a:t>when</a:t>
            </a:r>
            <a:r>
              <a:rPr sz="2800" dirty="0">
                <a:latin typeface="Arial MT"/>
                <a:cs typeface="Arial MT"/>
              </a:rPr>
              <a:t>	</a:t>
            </a:r>
            <a:r>
              <a:rPr sz="2800" spc="65" dirty="0">
                <a:latin typeface="Arial MT"/>
                <a:cs typeface="Arial MT"/>
              </a:rPr>
              <a:t>it</a:t>
            </a:r>
            <a:r>
              <a:rPr sz="2800" dirty="0">
                <a:latin typeface="Arial MT"/>
                <a:cs typeface="Arial MT"/>
              </a:rPr>
              <a:t>	</a:t>
            </a:r>
            <a:r>
              <a:rPr sz="2800" spc="125" dirty="0">
                <a:latin typeface="Arial MT"/>
                <a:cs typeface="Arial MT"/>
              </a:rPr>
              <a:t>comes</a:t>
            </a:r>
            <a:r>
              <a:rPr sz="2800" dirty="0">
                <a:latin typeface="Arial MT"/>
                <a:cs typeface="Arial MT"/>
              </a:rPr>
              <a:t>	</a:t>
            </a:r>
            <a:r>
              <a:rPr sz="2800" spc="60" dirty="0">
                <a:latin typeface="Arial MT"/>
                <a:cs typeface="Arial MT"/>
              </a:rPr>
              <a:t>to</a:t>
            </a:r>
            <a:r>
              <a:rPr sz="2800" dirty="0">
                <a:latin typeface="Arial MT"/>
                <a:cs typeface="Arial MT"/>
              </a:rPr>
              <a:t>	</a:t>
            </a:r>
            <a:r>
              <a:rPr sz="2800" spc="155" dirty="0">
                <a:latin typeface="Arial MT"/>
                <a:cs typeface="Arial MT"/>
              </a:rPr>
              <a:t>effective </a:t>
            </a:r>
            <a:r>
              <a:rPr sz="2800" spc="185" dirty="0">
                <a:latin typeface="Arial MT"/>
                <a:cs typeface="Arial MT"/>
              </a:rPr>
              <a:t>cross-</a:t>
            </a:r>
            <a:r>
              <a:rPr sz="2800" spc="150" dirty="0">
                <a:latin typeface="Arial MT"/>
                <a:cs typeface="Arial MT"/>
              </a:rPr>
              <a:t>cultural</a:t>
            </a:r>
            <a:r>
              <a:rPr sz="2800" dirty="0">
                <a:latin typeface="Arial MT"/>
                <a:cs typeface="Arial MT"/>
              </a:rPr>
              <a:t>		</a:t>
            </a:r>
            <a:r>
              <a:rPr sz="2800" spc="160" dirty="0">
                <a:latin typeface="Arial MT"/>
                <a:cs typeface="Arial MT"/>
              </a:rPr>
              <a:t>communication.</a:t>
            </a:r>
            <a:endParaRPr sz="2800">
              <a:latin typeface="Arial MT"/>
              <a:cs typeface="Arial MT"/>
            </a:endParaRPr>
          </a:p>
          <a:p>
            <a:pPr>
              <a:lnSpc>
                <a:spcPct val="100000"/>
              </a:lnSpc>
              <a:spcBef>
                <a:spcPts val="1970"/>
              </a:spcBef>
            </a:pPr>
            <a:endParaRPr sz="2800">
              <a:latin typeface="Arial MT"/>
              <a:cs typeface="Arial MT"/>
            </a:endParaRPr>
          </a:p>
          <a:p>
            <a:pPr marL="12700">
              <a:lnSpc>
                <a:spcPct val="100000"/>
              </a:lnSpc>
              <a:tabLst>
                <a:tab pos="382905" algn="l"/>
                <a:tab pos="813435" algn="l"/>
                <a:tab pos="2564765" algn="l"/>
                <a:tab pos="3380740" algn="l"/>
                <a:tab pos="4721860" algn="l"/>
              </a:tabLst>
            </a:pPr>
            <a:r>
              <a:rPr sz="2800" spc="70"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55" dirty="0">
                <a:latin typeface="Arial MT"/>
                <a:cs typeface="Arial MT"/>
              </a:rPr>
              <a:t>essential</a:t>
            </a:r>
            <a:r>
              <a:rPr sz="2800" dirty="0">
                <a:latin typeface="Arial MT"/>
                <a:cs typeface="Arial MT"/>
              </a:rPr>
              <a:t>	</a:t>
            </a:r>
            <a:r>
              <a:rPr sz="2800" spc="114" dirty="0">
                <a:latin typeface="Arial MT"/>
                <a:cs typeface="Arial MT"/>
              </a:rPr>
              <a:t>that</a:t>
            </a:r>
            <a:r>
              <a:rPr sz="2800" dirty="0">
                <a:latin typeface="Arial MT"/>
                <a:cs typeface="Arial MT"/>
              </a:rPr>
              <a:t>	</a:t>
            </a:r>
            <a:r>
              <a:rPr sz="2800" spc="135" dirty="0">
                <a:latin typeface="Arial MT"/>
                <a:cs typeface="Arial MT"/>
              </a:rPr>
              <a:t>people</a:t>
            </a:r>
            <a:r>
              <a:rPr sz="2800" dirty="0">
                <a:latin typeface="Arial MT"/>
                <a:cs typeface="Arial MT"/>
              </a:rPr>
              <a:t>	</a:t>
            </a:r>
            <a:r>
              <a:rPr sz="2800" spc="150" dirty="0">
                <a:latin typeface="Arial MT"/>
                <a:cs typeface="Arial MT"/>
              </a:rPr>
              <a:t>understand</a:t>
            </a:r>
            <a:endParaRPr sz="2800">
              <a:latin typeface="Arial MT"/>
              <a:cs typeface="Arial MT"/>
            </a:endParaRPr>
          </a:p>
          <a:p>
            <a:pPr marL="12700" marR="538480">
              <a:lnSpc>
                <a:spcPct val="127200"/>
              </a:lnSpc>
              <a:tabLst>
                <a:tab pos="1481455" algn="l"/>
                <a:tab pos="1704339" algn="l"/>
                <a:tab pos="3489960" algn="l"/>
                <a:tab pos="4319905" algn="l"/>
                <a:tab pos="5111750" algn="l"/>
                <a:tab pos="5562600" algn="l"/>
                <a:tab pos="6027420" algn="l"/>
                <a:tab pos="6417945" algn="l"/>
                <a:tab pos="7119620" algn="l"/>
              </a:tabLst>
            </a:pPr>
            <a:r>
              <a:rPr sz="2800" spc="150" dirty="0">
                <a:latin typeface="Arial MT"/>
                <a:cs typeface="Arial MT"/>
              </a:rPr>
              <a:t>potential</a:t>
            </a:r>
            <a:r>
              <a:rPr sz="2800" dirty="0">
                <a:latin typeface="Arial MT"/>
                <a:cs typeface="Arial MT"/>
              </a:rPr>
              <a:t>	</a:t>
            </a:r>
            <a:r>
              <a:rPr sz="2800" spc="145" dirty="0">
                <a:latin typeface="Arial MT"/>
                <a:cs typeface="Arial MT"/>
              </a:rPr>
              <a:t>problems</a:t>
            </a:r>
            <a:r>
              <a:rPr sz="2800" dirty="0">
                <a:latin typeface="Arial MT"/>
                <a:cs typeface="Arial MT"/>
              </a:rPr>
              <a:t>	</a:t>
            </a:r>
            <a:r>
              <a:rPr sz="2800" spc="155" dirty="0">
                <a:latin typeface="Arial MT"/>
                <a:cs typeface="Arial MT"/>
              </a:rPr>
              <a:t>associated</a:t>
            </a:r>
            <a:r>
              <a:rPr sz="2800" dirty="0">
                <a:latin typeface="Arial MT"/>
                <a:cs typeface="Arial MT"/>
              </a:rPr>
              <a:t>	</a:t>
            </a:r>
            <a:r>
              <a:rPr sz="2800" spc="114" dirty="0">
                <a:latin typeface="Arial MT"/>
                <a:cs typeface="Arial MT"/>
              </a:rPr>
              <a:t>with</a:t>
            </a:r>
            <a:r>
              <a:rPr sz="2800" dirty="0">
                <a:latin typeface="Arial MT"/>
                <a:cs typeface="Arial MT"/>
              </a:rPr>
              <a:t>	</a:t>
            </a:r>
            <a:r>
              <a:rPr sz="2800" spc="145" dirty="0">
                <a:latin typeface="Arial MT"/>
                <a:cs typeface="Arial MT"/>
              </a:rPr>
              <a:t>cross- </a:t>
            </a:r>
            <a:r>
              <a:rPr sz="2800" spc="150" dirty="0">
                <a:latin typeface="Arial MT"/>
                <a:cs typeface="Arial MT"/>
              </a:rPr>
              <a:t>cultural</a:t>
            </a:r>
            <a:r>
              <a:rPr sz="2800" dirty="0">
                <a:latin typeface="Arial MT"/>
                <a:cs typeface="Arial MT"/>
              </a:rPr>
              <a:t>	</a:t>
            </a:r>
            <a:r>
              <a:rPr sz="2800" spc="155" dirty="0">
                <a:latin typeface="Arial MT"/>
                <a:cs typeface="Arial MT"/>
              </a:rPr>
              <a:t>communication</a:t>
            </a:r>
            <a:r>
              <a:rPr sz="2800" dirty="0">
                <a:latin typeface="Arial MT"/>
                <a:cs typeface="Arial MT"/>
              </a:rPr>
              <a:t>	</a:t>
            </a:r>
            <a:r>
              <a:rPr sz="2800" spc="85" dirty="0">
                <a:latin typeface="Arial MT"/>
                <a:cs typeface="Arial MT"/>
              </a:rPr>
              <a:t>and</a:t>
            </a:r>
            <a:r>
              <a:rPr sz="2800" dirty="0">
                <a:latin typeface="Arial MT"/>
                <a:cs typeface="Arial MT"/>
              </a:rPr>
              <a:t>	</a:t>
            </a:r>
            <a:r>
              <a:rPr sz="2800" spc="110" dirty="0">
                <a:latin typeface="Arial MT"/>
                <a:cs typeface="Arial MT"/>
              </a:rPr>
              <a:t>then</a:t>
            </a:r>
            <a:r>
              <a:rPr sz="2800" dirty="0">
                <a:latin typeface="Arial MT"/>
                <a:cs typeface="Arial MT"/>
              </a:rPr>
              <a:t>	</a:t>
            </a:r>
            <a:r>
              <a:rPr sz="2800" spc="110" dirty="0">
                <a:latin typeface="Arial MT"/>
                <a:cs typeface="Arial MT"/>
              </a:rPr>
              <a:t>make</a:t>
            </a:r>
            <a:r>
              <a:rPr sz="2800" dirty="0">
                <a:latin typeface="Arial MT"/>
                <a:cs typeface="Arial MT"/>
              </a:rPr>
              <a:t>	</a:t>
            </a:r>
            <a:r>
              <a:rPr sz="2800" spc="-50" dirty="0">
                <a:latin typeface="Arial MT"/>
                <a:cs typeface="Arial MT"/>
              </a:rPr>
              <a:t>a</a:t>
            </a:r>
            <a:endParaRPr sz="2800">
              <a:latin typeface="Arial MT"/>
              <a:cs typeface="Arial MT"/>
            </a:endParaRPr>
          </a:p>
          <a:p>
            <a:pPr marL="12700" marR="5080">
              <a:lnSpc>
                <a:spcPct val="127200"/>
              </a:lnSpc>
              <a:tabLst>
                <a:tab pos="1842135" algn="l"/>
                <a:tab pos="1941195" algn="l"/>
                <a:tab pos="2658745" algn="l"/>
                <a:tab pos="3024505" algn="l"/>
                <a:tab pos="3430270" algn="l"/>
                <a:tab pos="3494404" algn="l"/>
                <a:tab pos="5378450" algn="l"/>
                <a:tab pos="5582285" algn="l"/>
                <a:tab pos="6497320" algn="l"/>
                <a:tab pos="6886575" algn="l"/>
                <a:tab pos="7316470" algn="l"/>
              </a:tabLst>
            </a:pPr>
            <a:r>
              <a:rPr sz="2800" spc="155" dirty="0">
                <a:latin typeface="Arial MT"/>
                <a:cs typeface="Arial MT"/>
              </a:rPr>
              <a:t>conscious</a:t>
            </a:r>
            <a:r>
              <a:rPr sz="2800" dirty="0">
                <a:latin typeface="Arial MT"/>
                <a:cs typeface="Arial MT"/>
              </a:rPr>
              <a:t>		</a:t>
            </a:r>
            <a:r>
              <a:rPr sz="2800" spc="145" dirty="0">
                <a:latin typeface="Arial MT"/>
                <a:cs typeface="Arial MT"/>
              </a:rPr>
              <a:t>effort</a:t>
            </a:r>
            <a:r>
              <a:rPr sz="2800" dirty="0">
                <a:latin typeface="Arial MT"/>
                <a:cs typeface="Arial MT"/>
              </a:rPr>
              <a:t>	</a:t>
            </a:r>
            <a:r>
              <a:rPr sz="2800" spc="60" dirty="0">
                <a:latin typeface="Arial MT"/>
                <a:cs typeface="Arial MT"/>
              </a:rPr>
              <a:t>to</a:t>
            </a:r>
            <a:r>
              <a:rPr sz="2800" dirty="0">
                <a:latin typeface="Arial MT"/>
                <a:cs typeface="Arial MT"/>
              </a:rPr>
              <a:t>		</a:t>
            </a:r>
            <a:r>
              <a:rPr sz="2800" spc="145" dirty="0">
                <a:latin typeface="Arial MT"/>
                <a:cs typeface="Arial MT"/>
              </a:rPr>
              <a:t>overcome</a:t>
            </a:r>
            <a:r>
              <a:rPr sz="2800" dirty="0">
                <a:latin typeface="Arial MT"/>
                <a:cs typeface="Arial MT"/>
              </a:rPr>
              <a:t>	</a:t>
            </a:r>
            <a:r>
              <a:rPr sz="2800" spc="125" dirty="0">
                <a:latin typeface="Arial MT"/>
                <a:cs typeface="Arial MT"/>
              </a:rPr>
              <a:t>them.</a:t>
            </a:r>
            <a:r>
              <a:rPr sz="2800" dirty="0">
                <a:latin typeface="Arial MT"/>
                <a:cs typeface="Arial MT"/>
              </a:rPr>
              <a:t>	</a:t>
            </a:r>
            <a:r>
              <a:rPr sz="2800" spc="-640" dirty="0">
                <a:latin typeface="Arial MT"/>
                <a:cs typeface="Arial MT"/>
              </a:rPr>
              <a:t> </a:t>
            </a:r>
            <a:r>
              <a:rPr sz="2800" spc="95" dirty="0">
                <a:latin typeface="Arial MT"/>
                <a:cs typeface="Arial MT"/>
              </a:rPr>
              <a:t>It</a:t>
            </a:r>
            <a:r>
              <a:rPr sz="2800" dirty="0">
                <a:latin typeface="Arial MT"/>
                <a:cs typeface="Arial MT"/>
              </a:rPr>
              <a:t>	</a:t>
            </a:r>
            <a:r>
              <a:rPr sz="2800" spc="65" dirty="0">
                <a:latin typeface="Arial MT"/>
                <a:cs typeface="Arial MT"/>
              </a:rPr>
              <a:t>is</a:t>
            </a:r>
            <a:r>
              <a:rPr sz="2800" dirty="0">
                <a:latin typeface="Arial MT"/>
                <a:cs typeface="Arial MT"/>
              </a:rPr>
              <a:t>	</a:t>
            </a:r>
            <a:r>
              <a:rPr sz="2800" spc="114" dirty="0">
                <a:latin typeface="Arial MT"/>
                <a:cs typeface="Arial MT"/>
              </a:rPr>
              <a:t>also </a:t>
            </a:r>
            <a:r>
              <a:rPr sz="2800" spc="150" dirty="0">
                <a:latin typeface="Arial MT"/>
                <a:cs typeface="Arial MT"/>
              </a:rPr>
              <a:t>important</a:t>
            </a:r>
            <a:r>
              <a:rPr sz="2800" dirty="0">
                <a:latin typeface="Arial MT"/>
                <a:cs typeface="Arial MT"/>
              </a:rPr>
              <a:t>	</a:t>
            </a:r>
            <a:r>
              <a:rPr sz="2800" spc="114" dirty="0">
                <a:latin typeface="Arial MT"/>
                <a:cs typeface="Arial MT"/>
              </a:rPr>
              <a:t>that</a:t>
            </a:r>
            <a:r>
              <a:rPr sz="2800" dirty="0">
                <a:latin typeface="Arial MT"/>
                <a:cs typeface="Arial MT"/>
              </a:rPr>
              <a:t>	</a:t>
            </a:r>
            <a:r>
              <a:rPr sz="2800" spc="90" dirty="0">
                <a:latin typeface="Arial MT"/>
                <a:cs typeface="Arial MT"/>
              </a:rPr>
              <a:t>you</a:t>
            </a:r>
            <a:r>
              <a:rPr sz="2800" dirty="0">
                <a:latin typeface="Arial MT"/>
                <a:cs typeface="Arial MT"/>
              </a:rPr>
              <a:t>	</a:t>
            </a:r>
            <a:r>
              <a:rPr sz="2800" spc="150" dirty="0">
                <a:latin typeface="Arial MT"/>
                <a:cs typeface="Arial MT"/>
              </a:rPr>
              <a:t>understand</a:t>
            </a:r>
            <a:r>
              <a:rPr sz="2800" dirty="0">
                <a:latin typeface="Arial MT"/>
                <a:cs typeface="Arial MT"/>
              </a:rPr>
              <a:t>	</a:t>
            </a:r>
            <a:r>
              <a:rPr sz="2800" spc="114" dirty="0">
                <a:latin typeface="Arial MT"/>
                <a:cs typeface="Arial MT"/>
              </a:rPr>
              <a:t>your</a:t>
            </a:r>
            <a:r>
              <a:rPr sz="2800" dirty="0">
                <a:latin typeface="Arial MT"/>
                <a:cs typeface="Arial MT"/>
              </a:rPr>
              <a:t>	</a:t>
            </a:r>
            <a:r>
              <a:rPr sz="2800" spc="150" dirty="0">
                <a:latin typeface="Arial MT"/>
                <a:cs typeface="Arial MT"/>
              </a:rPr>
              <a:t>efforts</a:t>
            </a:r>
            <a:endParaRPr sz="2800">
              <a:latin typeface="Arial MT"/>
              <a:cs typeface="Arial MT"/>
            </a:endParaRPr>
          </a:p>
          <a:p>
            <a:pPr marL="12700">
              <a:lnSpc>
                <a:spcPct val="100000"/>
              </a:lnSpc>
              <a:spcBef>
                <a:spcPts val="915"/>
              </a:spcBef>
              <a:tabLst>
                <a:tab pos="1079500" algn="l"/>
                <a:tab pos="2439670" algn="l"/>
                <a:tab pos="3008630" algn="l"/>
                <a:tab pos="5040630" algn="l"/>
                <a:tab pos="5956300" algn="l"/>
                <a:tab pos="6504940" algn="l"/>
              </a:tabLst>
            </a:pPr>
            <a:r>
              <a:rPr sz="2800" spc="130" dirty="0">
                <a:latin typeface="Arial MT"/>
                <a:cs typeface="Arial MT"/>
              </a:rPr>
              <a:t>won't</a:t>
            </a:r>
            <a:r>
              <a:rPr sz="2800" dirty="0">
                <a:latin typeface="Arial MT"/>
                <a:cs typeface="Arial MT"/>
              </a:rPr>
              <a:t>	</a:t>
            </a:r>
            <a:r>
              <a:rPr sz="2800" spc="140" dirty="0">
                <a:latin typeface="Arial MT"/>
                <a:cs typeface="Arial MT"/>
              </a:rPr>
              <a:t>always</a:t>
            </a:r>
            <a:r>
              <a:rPr sz="2800" dirty="0">
                <a:latin typeface="Arial MT"/>
                <a:cs typeface="Arial MT"/>
              </a:rPr>
              <a:t>	</a:t>
            </a:r>
            <a:r>
              <a:rPr sz="2800" spc="55" dirty="0">
                <a:latin typeface="Arial MT"/>
                <a:cs typeface="Arial MT"/>
              </a:rPr>
              <a:t>be</a:t>
            </a:r>
            <a:r>
              <a:rPr sz="2800" dirty="0">
                <a:latin typeface="Arial MT"/>
                <a:cs typeface="Arial MT"/>
              </a:rPr>
              <a:t>	</a:t>
            </a:r>
            <a:r>
              <a:rPr sz="2800" spc="160" dirty="0">
                <a:latin typeface="Arial MT"/>
                <a:cs typeface="Arial MT"/>
              </a:rPr>
              <a:t>successful</a:t>
            </a:r>
            <a:r>
              <a:rPr sz="2800" dirty="0">
                <a:latin typeface="Arial MT"/>
                <a:cs typeface="Arial MT"/>
              </a:rPr>
              <a:t>	</a:t>
            </a:r>
            <a:r>
              <a:rPr sz="2800" spc="110" dirty="0">
                <a:latin typeface="Arial MT"/>
                <a:cs typeface="Arial MT"/>
              </a:rPr>
              <a:t>and,</a:t>
            </a:r>
            <a:r>
              <a:rPr sz="2800" dirty="0">
                <a:latin typeface="Arial MT"/>
                <a:cs typeface="Arial MT"/>
              </a:rPr>
              <a:t>	</a:t>
            </a:r>
            <a:r>
              <a:rPr sz="2800" spc="60" dirty="0">
                <a:latin typeface="Arial MT"/>
                <a:cs typeface="Arial MT"/>
              </a:rPr>
              <a:t>as</a:t>
            </a:r>
            <a:r>
              <a:rPr sz="2800" dirty="0">
                <a:latin typeface="Arial MT"/>
                <a:cs typeface="Arial MT"/>
              </a:rPr>
              <a:t>	</a:t>
            </a:r>
            <a:r>
              <a:rPr sz="2800" spc="135" dirty="0">
                <a:latin typeface="Arial MT"/>
                <a:cs typeface="Arial MT"/>
              </a:rPr>
              <a:t>such,</a:t>
            </a:r>
            <a:endParaRPr sz="2800">
              <a:latin typeface="Arial MT"/>
              <a:cs typeface="Arial MT"/>
            </a:endParaRPr>
          </a:p>
          <a:p>
            <a:pPr marL="12700" marR="196215">
              <a:lnSpc>
                <a:spcPct val="127200"/>
              </a:lnSpc>
              <a:spcBef>
                <a:spcPts val="5"/>
              </a:spcBef>
              <a:tabLst>
                <a:tab pos="828675" algn="l"/>
                <a:tab pos="1600200" algn="l"/>
                <a:tab pos="2470150" algn="l"/>
                <a:tab pos="3484879" algn="l"/>
                <a:tab pos="3954779" algn="l"/>
                <a:tab pos="5176520" algn="l"/>
                <a:tab pos="6091555" algn="l"/>
              </a:tabLst>
            </a:pPr>
            <a:r>
              <a:rPr sz="2800" spc="114" dirty="0">
                <a:latin typeface="Arial MT"/>
                <a:cs typeface="Arial MT"/>
              </a:rPr>
              <a:t>that</a:t>
            </a:r>
            <a:r>
              <a:rPr sz="2800" dirty="0">
                <a:latin typeface="Arial MT"/>
                <a:cs typeface="Arial MT"/>
              </a:rPr>
              <a:t>	</a:t>
            </a:r>
            <a:r>
              <a:rPr sz="2800" spc="90" dirty="0">
                <a:latin typeface="Arial MT"/>
                <a:cs typeface="Arial MT"/>
              </a:rPr>
              <a:t>you</a:t>
            </a:r>
            <a:r>
              <a:rPr sz="2800" dirty="0">
                <a:latin typeface="Arial MT"/>
                <a:cs typeface="Arial MT"/>
              </a:rPr>
              <a:t>	</a:t>
            </a:r>
            <a:r>
              <a:rPr sz="2800" spc="90" dirty="0">
                <a:latin typeface="Arial MT"/>
                <a:cs typeface="Arial MT"/>
              </a:rPr>
              <a:t>may</a:t>
            </a:r>
            <a:r>
              <a:rPr sz="2800" dirty="0">
                <a:latin typeface="Arial MT"/>
                <a:cs typeface="Arial MT"/>
              </a:rPr>
              <a:t>	</a:t>
            </a:r>
            <a:r>
              <a:rPr sz="2800" spc="110" dirty="0">
                <a:latin typeface="Arial MT"/>
                <a:cs typeface="Arial MT"/>
              </a:rPr>
              <a:t>need</a:t>
            </a:r>
            <a:r>
              <a:rPr sz="2800" dirty="0">
                <a:latin typeface="Arial MT"/>
                <a:cs typeface="Arial MT"/>
              </a:rPr>
              <a:t>	</a:t>
            </a:r>
            <a:r>
              <a:rPr sz="2800" spc="60" dirty="0">
                <a:latin typeface="Arial MT"/>
                <a:cs typeface="Arial MT"/>
              </a:rPr>
              <a:t>to</a:t>
            </a:r>
            <a:r>
              <a:rPr sz="2800" dirty="0">
                <a:latin typeface="Arial MT"/>
                <a:cs typeface="Arial MT"/>
              </a:rPr>
              <a:t>	</a:t>
            </a:r>
            <a:r>
              <a:rPr sz="2800" spc="140" dirty="0">
                <a:latin typeface="Arial MT"/>
                <a:cs typeface="Arial MT"/>
              </a:rPr>
              <a:t>adjust</a:t>
            </a:r>
            <a:r>
              <a:rPr sz="2800" dirty="0">
                <a:latin typeface="Arial MT"/>
                <a:cs typeface="Arial MT"/>
              </a:rPr>
              <a:t>	</a:t>
            </a:r>
            <a:r>
              <a:rPr sz="2800" spc="114" dirty="0">
                <a:latin typeface="Arial MT"/>
                <a:cs typeface="Arial MT"/>
              </a:rPr>
              <a:t>your</a:t>
            </a:r>
            <a:r>
              <a:rPr sz="2800" dirty="0">
                <a:latin typeface="Arial MT"/>
                <a:cs typeface="Arial MT"/>
              </a:rPr>
              <a:t>	</a:t>
            </a:r>
            <a:r>
              <a:rPr sz="2800" spc="150" dirty="0">
                <a:latin typeface="Arial MT"/>
                <a:cs typeface="Arial MT"/>
              </a:rPr>
              <a:t>behaviour </a:t>
            </a:r>
            <a:r>
              <a:rPr sz="2800" spc="160" dirty="0">
                <a:latin typeface="Arial MT"/>
                <a:cs typeface="Arial MT"/>
              </a:rPr>
              <a:t>appropriately.</a:t>
            </a:r>
            <a:endParaRPr sz="2800">
              <a:latin typeface="Arial MT"/>
              <a:cs typeface="Arial MT"/>
            </a:endParaRPr>
          </a:p>
        </p:txBody>
      </p:sp>
      <p:sp>
        <p:nvSpPr>
          <p:cNvPr id="7" name="object 7"/>
          <p:cNvSpPr txBox="1">
            <a:spLocks noGrp="1"/>
          </p:cNvSpPr>
          <p:nvPr>
            <p:ph type="title"/>
          </p:nvPr>
        </p:nvSpPr>
        <p:spPr>
          <a:xfrm>
            <a:off x="9942676" y="-89616"/>
            <a:ext cx="7039609" cy="2658110"/>
          </a:xfrm>
          <a:prstGeom prst="rect">
            <a:avLst/>
          </a:prstGeom>
        </p:spPr>
        <p:txBody>
          <a:bodyPr vert="horz" wrap="square" lIns="0" tIns="161925" rIns="0" bIns="0" rtlCol="0">
            <a:spAutoFit/>
          </a:bodyPr>
          <a:lstStyle/>
          <a:p>
            <a:pPr marL="12700" marR="5080">
              <a:lnSpc>
                <a:spcPts val="6530"/>
              </a:lnSpc>
              <a:spcBef>
                <a:spcPts val="1275"/>
              </a:spcBef>
            </a:pPr>
            <a:r>
              <a:rPr dirty="0"/>
              <a:t>Make</a:t>
            </a:r>
            <a:r>
              <a:rPr spc="190" dirty="0"/>
              <a:t> </a:t>
            </a:r>
            <a:r>
              <a:rPr spc="-320" dirty="0"/>
              <a:t>an</a:t>
            </a:r>
            <a:r>
              <a:rPr spc="190" dirty="0"/>
              <a:t> </a:t>
            </a:r>
            <a:r>
              <a:rPr dirty="0"/>
              <a:t>Effort</a:t>
            </a:r>
            <a:r>
              <a:rPr spc="190" dirty="0"/>
              <a:t> </a:t>
            </a:r>
            <a:r>
              <a:rPr spc="-305" dirty="0"/>
              <a:t>to </a:t>
            </a:r>
            <a:r>
              <a:rPr spc="-10" dirty="0"/>
              <a:t>Sensitively</a:t>
            </a:r>
          </a:p>
          <a:p>
            <a:pPr marL="12700">
              <a:lnSpc>
                <a:spcPts val="6495"/>
              </a:lnSpc>
            </a:pPr>
            <a:r>
              <a:rPr spc="-10" dirty="0"/>
              <a:t>Resolve</a:t>
            </a:r>
          </a:p>
        </p:txBody>
      </p:sp>
      <p:sp>
        <p:nvSpPr>
          <p:cNvPr id="8" name="object 8"/>
          <p:cNvSpPr txBox="1"/>
          <p:nvPr/>
        </p:nvSpPr>
        <p:spPr>
          <a:xfrm>
            <a:off x="9942676" y="2396408"/>
            <a:ext cx="4720590" cy="1000760"/>
          </a:xfrm>
          <a:prstGeom prst="rect">
            <a:avLst/>
          </a:prstGeom>
        </p:spPr>
        <p:txBody>
          <a:bodyPr vert="horz" wrap="square" lIns="0" tIns="12700" rIns="0" bIns="0" rtlCol="0">
            <a:spAutoFit/>
          </a:bodyPr>
          <a:lstStyle/>
          <a:p>
            <a:pPr marL="12700">
              <a:lnSpc>
                <a:spcPct val="100000"/>
              </a:lnSpc>
              <a:spcBef>
                <a:spcPts val="100"/>
              </a:spcBef>
            </a:pPr>
            <a:r>
              <a:rPr sz="6400" b="1" spc="-10" dirty="0">
                <a:latin typeface="Tahoma"/>
                <a:cs typeface="Tahoma"/>
              </a:rPr>
              <a:t>Differences</a:t>
            </a:r>
            <a:endParaRPr sz="6400">
              <a:latin typeface="Tahoma"/>
              <a:cs typeface="Tahoma"/>
            </a:endParaRPr>
          </a:p>
        </p:txBody>
      </p:sp>
      <p:sp>
        <p:nvSpPr>
          <p:cNvPr id="9" name="Action Button: Return 8">
            <a:hlinkClick r:id="" action="ppaction://hlinkshowjump?jump=firstslide" highlightClick="1"/>
            <a:extLst>
              <a:ext uri="{FF2B5EF4-FFF2-40B4-BE49-F238E27FC236}">
                <a16:creationId xmlns:a16="http://schemas.microsoft.com/office/drawing/2014/main" id="{FE390139-4D65-48F9-5778-377279E206CF}"/>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extLst>
              <a:ext uri="{28A0092B-C50C-407E-A947-70E740481C1C}">
                <a14:useLocalDpi xmlns:a14="http://schemas.microsoft.com/office/drawing/2010/main"/>
              </a:ext>
            </a:extLst>
          </a:blip>
          <a:stretch>
            <a:fillRect/>
          </a:stretch>
        </p:blipFill>
        <p:spPr>
          <a:xfrm>
            <a:off x="0" y="12"/>
            <a:ext cx="18287998" cy="10286987"/>
          </a:xfrm>
          <a:prstGeom prst="rect">
            <a:avLst/>
          </a:prstGeom>
        </p:spPr>
      </p:pic>
      <p:sp>
        <p:nvSpPr>
          <p:cNvPr id="3" name="object 3"/>
          <p:cNvSpPr/>
          <p:nvPr/>
        </p:nvSpPr>
        <p:spPr>
          <a:xfrm>
            <a:off x="0" y="11"/>
            <a:ext cx="18288000" cy="10287000"/>
          </a:xfrm>
          <a:custGeom>
            <a:avLst/>
            <a:gdLst/>
            <a:ahLst/>
            <a:cxnLst/>
            <a:rect l="l" t="t" r="r" b="b"/>
            <a:pathLst>
              <a:path w="18288000" h="10287000">
                <a:moveTo>
                  <a:pt x="18287996" y="10287000"/>
                </a:moveTo>
                <a:lnTo>
                  <a:pt x="0" y="10287000"/>
                </a:lnTo>
                <a:lnTo>
                  <a:pt x="0" y="0"/>
                </a:lnTo>
                <a:lnTo>
                  <a:pt x="18287996" y="0"/>
                </a:lnTo>
                <a:lnTo>
                  <a:pt x="18287996" y="10287000"/>
                </a:lnTo>
                <a:close/>
              </a:path>
            </a:pathLst>
          </a:custGeom>
          <a:solidFill>
            <a:srgbClr val="000000">
              <a:alpha val="68629"/>
            </a:srgbClr>
          </a:solidFill>
        </p:spPr>
        <p:txBody>
          <a:bodyPr wrap="square" lIns="0" tIns="0" rIns="0" bIns="0" rtlCol="0"/>
          <a:lstStyle/>
          <a:p>
            <a:endParaRPr/>
          </a:p>
        </p:txBody>
      </p:sp>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12"/>
            <a:ext cx="914399" cy="876299"/>
          </a:xfrm>
          <a:prstGeom prst="rect">
            <a:avLst/>
          </a:prstGeom>
        </p:spPr>
      </p:pic>
      <p:sp>
        <p:nvSpPr>
          <p:cNvPr id="5" name="object 5"/>
          <p:cNvSpPr txBox="1">
            <a:spLocks noGrp="1"/>
          </p:cNvSpPr>
          <p:nvPr>
            <p:ph type="title"/>
          </p:nvPr>
        </p:nvSpPr>
        <p:spPr>
          <a:xfrm>
            <a:off x="2899296" y="4137068"/>
            <a:ext cx="12490450" cy="1867535"/>
          </a:xfrm>
          <a:prstGeom prst="rect">
            <a:avLst/>
          </a:prstGeom>
        </p:spPr>
        <p:txBody>
          <a:bodyPr vert="horz" wrap="square" lIns="0" tIns="12700" rIns="0" bIns="0" rtlCol="0">
            <a:spAutoFit/>
          </a:bodyPr>
          <a:lstStyle/>
          <a:p>
            <a:pPr algn="ctr">
              <a:lnSpc>
                <a:spcPts val="7250"/>
              </a:lnSpc>
              <a:spcBef>
                <a:spcPts val="100"/>
              </a:spcBef>
            </a:pPr>
            <a:r>
              <a:rPr dirty="0">
                <a:solidFill>
                  <a:srgbClr val="FFFFFF"/>
                </a:solidFill>
              </a:rPr>
              <a:t>WHAT</a:t>
            </a:r>
            <a:r>
              <a:rPr spc="475" dirty="0">
                <a:solidFill>
                  <a:srgbClr val="FFFFFF"/>
                </a:solidFill>
              </a:rPr>
              <a:t> </a:t>
            </a:r>
            <a:r>
              <a:rPr dirty="0">
                <a:solidFill>
                  <a:srgbClr val="FFFFFF"/>
                </a:solidFill>
              </a:rPr>
              <a:t>ARE</a:t>
            </a:r>
            <a:r>
              <a:rPr spc="480" dirty="0">
                <a:solidFill>
                  <a:srgbClr val="FFFFFF"/>
                </a:solidFill>
              </a:rPr>
              <a:t> </a:t>
            </a:r>
            <a:r>
              <a:rPr spc="60" dirty="0">
                <a:solidFill>
                  <a:srgbClr val="FFFFFF"/>
                </a:solidFill>
              </a:rPr>
              <a:t>SOME</a:t>
            </a:r>
            <a:r>
              <a:rPr spc="480" dirty="0">
                <a:solidFill>
                  <a:srgbClr val="FFFFFF"/>
                </a:solidFill>
              </a:rPr>
              <a:t> </a:t>
            </a:r>
            <a:r>
              <a:rPr dirty="0">
                <a:solidFill>
                  <a:srgbClr val="FFFFFF"/>
                </a:solidFill>
              </a:rPr>
              <a:t>WAY</a:t>
            </a:r>
            <a:r>
              <a:rPr spc="480" dirty="0">
                <a:solidFill>
                  <a:srgbClr val="FFFFFF"/>
                </a:solidFill>
              </a:rPr>
              <a:t> </a:t>
            </a:r>
            <a:r>
              <a:rPr spc="-530" dirty="0">
                <a:solidFill>
                  <a:srgbClr val="FFFFFF"/>
                </a:solidFill>
              </a:rPr>
              <a:t>WE</a:t>
            </a:r>
          </a:p>
          <a:p>
            <a:pPr algn="ctr">
              <a:lnSpc>
                <a:spcPts val="7255"/>
              </a:lnSpc>
            </a:pPr>
            <a:r>
              <a:rPr spc="85" dirty="0">
                <a:solidFill>
                  <a:srgbClr val="FFFFFF"/>
                </a:solidFill>
              </a:rPr>
              <a:t>CAN</a:t>
            </a:r>
            <a:r>
              <a:rPr spc="625" dirty="0">
                <a:solidFill>
                  <a:srgbClr val="FFFFFF"/>
                </a:solidFill>
              </a:rPr>
              <a:t> </a:t>
            </a:r>
            <a:r>
              <a:rPr spc="75" dirty="0">
                <a:solidFill>
                  <a:srgbClr val="FFFFFF"/>
                </a:solidFill>
              </a:rPr>
              <a:t>RESOLVE</a:t>
            </a:r>
            <a:r>
              <a:rPr spc="630" dirty="0">
                <a:solidFill>
                  <a:srgbClr val="FFFFFF"/>
                </a:solidFill>
              </a:rPr>
              <a:t> </a:t>
            </a:r>
            <a:r>
              <a:rPr spc="-10" dirty="0">
                <a:solidFill>
                  <a:srgbClr val="FFFFFF"/>
                </a:solidFill>
              </a:rPr>
              <a:t>DIFFERENCES?</a:t>
            </a:r>
          </a:p>
        </p:txBody>
      </p:sp>
      <p:sp>
        <p:nvSpPr>
          <p:cNvPr id="6" name="Action Button: Return 5">
            <a:hlinkClick r:id="" action="ppaction://hlinkshowjump?jump=firstslide" highlightClick="1"/>
            <a:extLst>
              <a:ext uri="{FF2B5EF4-FFF2-40B4-BE49-F238E27FC236}">
                <a16:creationId xmlns:a16="http://schemas.microsoft.com/office/drawing/2014/main" id="{AED995FE-7F65-D281-F899-E331118F99B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grpSp>
        <p:nvGrpSpPr>
          <p:cNvPr id="3" name="object 3"/>
          <p:cNvGrpSpPr/>
          <p:nvPr/>
        </p:nvGrpSpPr>
        <p:grpSpPr>
          <a:xfrm>
            <a:off x="9144000" y="12"/>
            <a:ext cx="9144000" cy="10134600"/>
            <a:chOff x="9144000" y="12"/>
            <a:chExt cx="9144000" cy="101346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12"/>
              <a:ext cx="9143999" cy="9898653"/>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12"/>
              <a:ext cx="914399" cy="876299"/>
            </a:xfrm>
            <a:prstGeom prst="rect">
              <a:avLst/>
            </a:prstGeom>
          </p:spPr>
        </p:pic>
      </p:grpSp>
      <p:sp>
        <p:nvSpPr>
          <p:cNvPr id="6" name="object 6"/>
          <p:cNvSpPr/>
          <p:nvPr/>
        </p:nvSpPr>
        <p:spPr>
          <a:xfrm>
            <a:off x="257174" y="2283725"/>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sp>
        <p:nvSpPr>
          <p:cNvPr id="7" name="object 7"/>
          <p:cNvSpPr txBox="1"/>
          <p:nvPr/>
        </p:nvSpPr>
        <p:spPr>
          <a:xfrm>
            <a:off x="244475" y="2784933"/>
            <a:ext cx="7440295" cy="4911725"/>
          </a:xfrm>
          <a:prstGeom prst="rect">
            <a:avLst/>
          </a:prstGeom>
        </p:spPr>
        <p:txBody>
          <a:bodyPr vert="horz" wrap="square" lIns="0" tIns="12700" rIns="0" bIns="0" rtlCol="0">
            <a:spAutoFit/>
          </a:bodyPr>
          <a:lstStyle/>
          <a:p>
            <a:pPr marL="12700" marR="5080" algn="just">
              <a:lnSpc>
                <a:spcPct val="127200"/>
              </a:lnSpc>
              <a:spcBef>
                <a:spcPts val="100"/>
              </a:spcBef>
            </a:pPr>
            <a:r>
              <a:rPr sz="2800" spc="80" dirty="0">
                <a:latin typeface="Arial MT"/>
                <a:cs typeface="Arial MT"/>
              </a:rPr>
              <a:t>To</a:t>
            </a:r>
            <a:r>
              <a:rPr sz="2800" spc="385" dirty="0">
                <a:latin typeface="Arial MT"/>
                <a:cs typeface="Arial MT"/>
              </a:rPr>
              <a:t> </a:t>
            </a:r>
            <a:r>
              <a:rPr sz="2800" spc="145" dirty="0">
                <a:latin typeface="Arial MT"/>
                <a:cs typeface="Arial MT"/>
              </a:rPr>
              <a:t>avoid</a:t>
            </a:r>
            <a:r>
              <a:rPr sz="2800" spc="390" dirty="0">
                <a:latin typeface="Arial MT"/>
                <a:cs typeface="Arial MT"/>
              </a:rPr>
              <a:t> </a:t>
            </a:r>
            <a:r>
              <a:rPr sz="2800" spc="165" dirty="0">
                <a:latin typeface="Arial MT"/>
                <a:cs typeface="Arial MT"/>
              </a:rPr>
              <a:t>conflict</a:t>
            </a:r>
            <a:r>
              <a:rPr sz="2800" spc="390" dirty="0">
                <a:latin typeface="Arial MT"/>
                <a:cs typeface="Arial MT"/>
              </a:rPr>
              <a:t> </a:t>
            </a:r>
            <a:r>
              <a:rPr sz="2800" spc="110" dirty="0">
                <a:latin typeface="Arial MT"/>
                <a:cs typeface="Arial MT"/>
              </a:rPr>
              <a:t>and</a:t>
            </a:r>
            <a:r>
              <a:rPr sz="2800" spc="390" dirty="0">
                <a:latin typeface="Arial MT"/>
                <a:cs typeface="Arial MT"/>
              </a:rPr>
              <a:t> </a:t>
            </a:r>
            <a:r>
              <a:rPr sz="2800" spc="160" dirty="0">
                <a:latin typeface="Arial MT"/>
                <a:cs typeface="Arial MT"/>
              </a:rPr>
              <a:t>misunderstandings, </a:t>
            </a:r>
            <a:r>
              <a:rPr sz="2800" spc="90" dirty="0">
                <a:latin typeface="Arial MT"/>
                <a:cs typeface="Arial MT"/>
              </a:rPr>
              <a:t>it</a:t>
            </a:r>
            <a:r>
              <a:rPr sz="2800" spc="400" dirty="0">
                <a:latin typeface="Arial MT"/>
                <a:cs typeface="Arial MT"/>
              </a:rPr>
              <a:t> </a:t>
            </a:r>
            <a:r>
              <a:rPr sz="2800" spc="145" dirty="0">
                <a:latin typeface="Arial MT"/>
                <a:cs typeface="Arial MT"/>
              </a:rPr>
              <a:t>helps</a:t>
            </a:r>
            <a:r>
              <a:rPr sz="2800" spc="405" dirty="0">
                <a:latin typeface="Arial MT"/>
                <a:cs typeface="Arial MT"/>
              </a:rPr>
              <a:t> </a:t>
            </a:r>
            <a:r>
              <a:rPr sz="2800" spc="85" dirty="0">
                <a:latin typeface="Arial MT"/>
                <a:cs typeface="Arial MT"/>
              </a:rPr>
              <a:t>to</a:t>
            </a:r>
            <a:r>
              <a:rPr sz="2800" spc="405" dirty="0">
                <a:latin typeface="Arial MT"/>
                <a:cs typeface="Arial MT"/>
              </a:rPr>
              <a:t> </a:t>
            </a:r>
            <a:r>
              <a:rPr sz="2800" spc="160" dirty="0">
                <a:latin typeface="Arial MT"/>
                <a:cs typeface="Arial MT"/>
              </a:rPr>
              <a:t>understand</a:t>
            </a:r>
            <a:r>
              <a:rPr sz="2800" spc="400" dirty="0">
                <a:latin typeface="Arial MT"/>
                <a:cs typeface="Arial MT"/>
              </a:rPr>
              <a:t> </a:t>
            </a:r>
            <a:r>
              <a:rPr sz="2800" spc="130" dirty="0">
                <a:latin typeface="Arial MT"/>
                <a:cs typeface="Arial MT"/>
              </a:rPr>
              <a:t>both</a:t>
            </a:r>
            <a:r>
              <a:rPr sz="2800" spc="405" dirty="0">
                <a:latin typeface="Arial MT"/>
                <a:cs typeface="Arial MT"/>
              </a:rPr>
              <a:t> </a:t>
            </a:r>
            <a:r>
              <a:rPr sz="2800" spc="160" dirty="0">
                <a:latin typeface="Arial MT"/>
                <a:cs typeface="Arial MT"/>
              </a:rPr>
              <a:t>etiquette</a:t>
            </a:r>
            <a:r>
              <a:rPr sz="2800" spc="405" dirty="0">
                <a:latin typeface="Arial MT"/>
                <a:cs typeface="Arial MT"/>
              </a:rPr>
              <a:t> </a:t>
            </a:r>
            <a:r>
              <a:rPr sz="2800" spc="85" dirty="0">
                <a:latin typeface="Arial MT"/>
                <a:cs typeface="Arial MT"/>
              </a:rPr>
              <a:t>and </a:t>
            </a:r>
            <a:r>
              <a:rPr sz="2800" spc="155" dirty="0">
                <a:latin typeface="Arial MT"/>
                <a:cs typeface="Arial MT"/>
              </a:rPr>
              <a:t>social</a:t>
            </a:r>
            <a:r>
              <a:rPr sz="2800" spc="395" dirty="0">
                <a:latin typeface="Arial MT"/>
                <a:cs typeface="Arial MT"/>
              </a:rPr>
              <a:t> </a:t>
            </a:r>
            <a:r>
              <a:rPr sz="2800" spc="145" dirty="0">
                <a:latin typeface="Arial MT"/>
                <a:cs typeface="Arial MT"/>
              </a:rPr>
              <a:t>rules</a:t>
            </a:r>
            <a:r>
              <a:rPr sz="2800" spc="400" dirty="0">
                <a:latin typeface="Arial MT"/>
                <a:cs typeface="Arial MT"/>
              </a:rPr>
              <a:t> </a:t>
            </a:r>
            <a:r>
              <a:rPr sz="2800" spc="130" dirty="0">
                <a:latin typeface="Arial MT"/>
                <a:cs typeface="Arial MT"/>
              </a:rPr>
              <a:t>used</a:t>
            </a:r>
            <a:r>
              <a:rPr sz="2800" spc="400" dirty="0">
                <a:latin typeface="Arial MT"/>
                <a:cs typeface="Arial MT"/>
              </a:rPr>
              <a:t> </a:t>
            </a:r>
            <a:r>
              <a:rPr sz="2800" spc="85" dirty="0">
                <a:latin typeface="Arial MT"/>
                <a:cs typeface="Arial MT"/>
              </a:rPr>
              <a:t>by</a:t>
            </a:r>
            <a:r>
              <a:rPr sz="2800" spc="400" dirty="0">
                <a:latin typeface="Arial MT"/>
                <a:cs typeface="Arial MT"/>
              </a:rPr>
              <a:t> </a:t>
            </a:r>
            <a:r>
              <a:rPr sz="2800" spc="140" dirty="0">
                <a:latin typeface="Arial MT"/>
                <a:cs typeface="Arial MT"/>
              </a:rPr>
              <a:t>other</a:t>
            </a:r>
            <a:r>
              <a:rPr sz="2800" spc="395" dirty="0">
                <a:latin typeface="Arial MT"/>
                <a:cs typeface="Arial MT"/>
              </a:rPr>
              <a:t> </a:t>
            </a:r>
            <a:r>
              <a:rPr sz="2800" spc="160" dirty="0">
                <a:latin typeface="Arial MT"/>
                <a:cs typeface="Arial MT"/>
              </a:rPr>
              <a:t>cultures</a:t>
            </a:r>
            <a:r>
              <a:rPr sz="2800" spc="400" dirty="0">
                <a:latin typeface="Arial MT"/>
                <a:cs typeface="Arial MT"/>
              </a:rPr>
              <a:t> </a:t>
            </a:r>
            <a:r>
              <a:rPr sz="2800" spc="90" dirty="0">
                <a:latin typeface="Arial MT"/>
                <a:cs typeface="Arial MT"/>
              </a:rPr>
              <a:t>use</a:t>
            </a:r>
            <a:endParaRPr sz="2800">
              <a:latin typeface="Arial MT"/>
              <a:cs typeface="Arial MT"/>
            </a:endParaRPr>
          </a:p>
          <a:p>
            <a:pPr marL="12700" marR="38735" indent="-635" algn="just">
              <a:lnSpc>
                <a:spcPct val="127200"/>
              </a:lnSpc>
            </a:pPr>
            <a:r>
              <a:rPr sz="2800" spc="125" dirty="0">
                <a:latin typeface="Arial MT"/>
                <a:cs typeface="Arial MT"/>
              </a:rPr>
              <a:t>when</a:t>
            </a:r>
            <a:r>
              <a:rPr sz="2800" spc="395" dirty="0">
                <a:latin typeface="Arial MT"/>
                <a:cs typeface="Arial MT"/>
              </a:rPr>
              <a:t> </a:t>
            </a:r>
            <a:r>
              <a:rPr sz="2800" spc="165" dirty="0">
                <a:latin typeface="Arial MT"/>
                <a:cs typeface="Arial MT"/>
              </a:rPr>
              <a:t>communicating</a:t>
            </a:r>
            <a:r>
              <a:rPr sz="2800" spc="400" dirty="0">
                <a:latin typeface="Arial MT"/>
                <a:cs typeface="Arial MT"/>
              </a:rPr>
              <a:t> </a:t>
            </a:r>
            <a:r>
              <a:rPr sz="2800" spc="110" dirty="0">
                <a:latin typeface="Arial MT"/>
                <a:cs typeface="Arial MT"/>
              </a:rPr>
              <a:t>and</a:t>
            </a:r>
            <a:r>
              <a:rPr sz="2800" spc="400" dirty="0">
                <a:latin typeface="Arial MT"/>
                <a:cs typeface="Arial MT"/>
              </a:rPr>
              <a:t> </a:t>
            </a:r>
            <a:r>
              <a:rPr sz="2800" spc="170" dirty="0">
                <a:latin typeface="Arial MT"/>
                <a:cs typeface="Arial MT"/>
              </a:rPr>
              <a:t>interacting.</a:t>
            </a:r>
            <a:r>
              <a:rPr sz="2800" spc="265" dirty="0">
                <a:latin typeface="Arial MT"/>
                <a:cs typeface="Arial MT"/>
              </a:rPr>
              <a:t>   </a:t>
            </a:r>
            <a:r>
              <a:rPr sz="2800" spc="70" dirty="0">
                <a:latin typeface="Arial MT"/>
                <a:cs typeface="Arial MT"/>
              </a:rPr>
              <a:t>If </a:t>
            </a:r>
            <a:r>
              <a:rPr sz="2800" spc="114" dirty="0">
                <a:latin typeface="Arial MT"/>
                <a:cs typeface="Arial MT"/>
              </a:rPr>
              <a:t>you</a:t>
            </a:r>
            <a:r>
              <a:rPr sz="2800" spc="400" dirty="0">
                <a:latin typeface="Arial MT"/>
                <a:cs typeface="Arial MT"/>
              </a:rPr>
              <a:t> </a:t>
            </a:r>
            <a:r>
              <a:rPr sz="2800" spc="114" dirty="0">
                <a:latin typeface="Arial MT"/>
                <a:cs typeface="Arial MT"/>
              </a:rPr>
              <a:t>are</a:t>
            </a:r>
            <a:r>
              <a:rPr sz="2800" spc="400" dirty="0">
                <a:latin typeface="Arial MT"/>
                <a:cs typeface="Arial MT"/>
              </a:rPr>
              <a:t> </a:t>
            </a:r>
            <a:r>
              <a:rPr sz="2800" spc="145" dirty="0">
                <a:latin typeface="Arial MT"/>
                <a:cs typeface="Arial MT"/>
              </a:rPr>
              <a:t>unable</a:t>
            </a:r>
            <a:r>
              <a:rPr sz="2800" spc="405" dirty="0">
                <a:latin typeface="Arial MT"/>
                <a:cs typeface="Arial MT"/>
              </a:rPr>
              <a:t> </a:t>
            </a:r>
            <a:r>
              <a:rPr sz="2800" spc="85" dirty="0">
                <a:latin typeface="Arial MT"/>
                <a:cs typeface="Arial MT"/>
              </a:rPr>
              <a:t>to</a:t>
            </a:r>
            <a:r>
              <a:rPr sz="2800" spc="400" dirty="0">
                <a:latin typeface="Arial MT"/>
                <a:cs typeface="Arial MT"/>
              </a:rPr>
              <a:t> </a:t>
            </a:r>
            <a:r>
              <a:rPr sz="2800" spc="155" dirty="0">
                <a:latin typeface="Arial MT"/>
                <a:cs typeface="Arial MT"/>
              </a:rPr>
              <a:t>resolve</a:t>
            </a:r>
            <a:r>
              <a:rPr sz="2800" spc="400" dirty="0">
                <a:latin typeface="Arial MT"/>
                <a:cs typeface="Arial MT"/>
              </a:rPr>
              <a:t> </a:t>
            </a:r>
            <a:r>
              <a:rPr sz="2800" spc="165" dirty="0">
                <a:latin typeface="Arial MT"/>
                <a:cs typeface="Arial MT"/>
              </a:rPr>
              <a:t>situations</a:t>
            </a:r>
            <a:r>
              <a:rPr sz="2800" spc="405" dirty="0">
                <a:latin typeface="Arial MT"/>
                <a:cs typeface="Arial MT"/>
              </a:rPr>
              <a:t> </a:t>
            </a:r>
            <a:r>
              <a:rPr sz="2800" spc="110" dirty="0">
                <a:latin typeface="Arial MT"/>
                <a:cs typeface="Arial MT"/>
              </a:rPr>
              <a:t>then </a:t>
            </a:r>
            <a:r>
              <a:rPr sz="2800" spc="114" dirty="0">
                <a:latin typeface="Arial MT"/>
                <a:cs typeface="Arial MT"/>
              </a:rPr>
              <a:t>you</a:t>
            </a:r>
            <a:r>
              <a:rPr sz="2800" spc="395" dirty="0">
                <a:latin typeface="Arial MT"/>
                <a:cs typeface="Arial MT"/>
              </a:rPr>
              <a:t> </a:t>
            </a:r>
            <a:r>
              <a:rPr sz="2800" spc="150" dirty="0">
                <a:latin typeface="Arial MT"/>
                <a:cs typeface="Arial MT"/>
              </a:rPr>
              <a:t>should</a:t>
            </a:r>
            <a:r>
              <a:rPr sz="2800" spc="400" dirty="0">
                <a:latin typeface="Arial MT"/>
                <a:cs typeface="Arial MT"/>
              </a:rPr>
              <a:t> </a:t>
            </a:r>
            <a:r>
              <a:rPr sz="2800" spc="150" dirty="0">
                <a:latin typeface="Arial MT"/>
                <a:cs typeface="Arial MT"/>
              </a:rPr>
              <a:t>follow</a:t>
            </a:r>
            <a:r>
              <a:rPr sz="2800" spc="395" dirty="0">
                <a:latin typeface="Arial MT"/>
                <a:cs typeface="Arial MT"/>
              </a:rPr>
              <a:t> </a:t>
            </a:r>
            <a:r>
              <a:rPr sz="2800" spc="160" dirty="0">
                <a:latin typeface="Arial MT"/>
                <a:cs typeface="Arial MT"/>
              </a:rPr>
              <a:t>policies</a:t>
            </a:r>
            <a:r>
              <a:rPr sz="2800" spc="400" dirty="0">
                <a:latin typeface="Arial MT"/>
                <a:cs typeface="Arial MT"/>
              </a:rPr>
              <a:t> </a:t>
            </a:r>
            <a:r>
              <a:rPr sz="2800" spc="85" dirty="0">
                <a:latin typeface="Arial MT"/>
                <a:cs typeface="Arial MT"/>
              </a:rPr>
              <a:t>and</a:t>
            </a:r>
            <a:endParaRPr sz="2800">
              <a:latin typeface="Arial MT"/>
              <a:cs typeface="Arial MT"/>
            </a:endParaRPr>
          </a:p>
          <a:p>
            <a:pPr marL="12700" marR="436880" algn="just">
              <a:lnSpc>
                <a:spcPct val="127200"/>
              </a:lnSpc>
            </a:pPr>
            <a:r>
              <a:rPr sz="2800" spc="160" dirty="0">
                <a:latin typeface="Arial MT"/>
                <a:cs typeface="Arial MT"/>
              </a:rPr>
              <a:t>procedures</a:t>
            </a:r>
            <a:r>
              <a:rPr sz="2800" spc="395" dirty="0">
                <a:latin typeface="Arial MT"/>
                <a:cs typeface="Arial MT"/>
              </a:rPr>
              <a:t> </a:t>
            </a:r>
            <a:r>
              <a:rPr sz="2800" spc="85" dirty="0">
                <a:latin typeface="Arial MT"/>
                <a:cs typeface="Arial MT"/>
              </a:rPr>
              <a:t>to</a:t>
            </a:r>
            <a:r>
              <a:rPr sz="2800" spc="400" dirty="0">
                <a:latin typeface="Arial MT"/>
                <a:cs typeface="Arial MT"/>
              </a:rPr>
              <a:t> </a:t>
            </a:r>
            <a:r>
              <a:rPr sz="2800" spc="155" dirty="0">
                <a:latin typeface="Arial MT"/>
                <a:cs typeface="Arial MT"/>
              </a:rPr>
              <a:t>consult</a:t>
            </a:r>
            <a:r>
              <a:rPr sz="2800" spc="400" dirty="0">
                <a:latin typeface="Arial MT"/>
                <a:cs typeface="Arial MT"/>
              </a:rPr>
              <a:t> </a:t>
            </a:r>
            <a:r>
              <a:rPr sz="2800" spc="135" dirty="0">
                <a:latin typeface="Arial MT"/>
                <a:cs typeface="Arial MT"/>
              </a:rPr>
              <a:t>with</a:t>
            </a:r>
            <a:r>
              <a:rPr sz="2800" spc="400" dirty="0">
                <a:latin typeface="Arial MT"/>
                <a:cs typeface="Arial MT"/>
              </a:rPr>
              <a:t> </a:t>
            </a:r>
            <a:r>
              <a:rPr sz="2800" spc="150" dirty="0">
                <a:latin typeface="Arial MT"/>
                <a:cs typeface="Arial MT"/>
              </a:rPr>
              <a:t>either</a:t>
            </a:r>
            <a:r>
              <a:rPr sz="2800" spc="395" dirty="0">
                <a:latin typeface="Arial MT"/>
                <a:cs typeface="Arial MT"/>
              </a:rPr>
              <a:t> </a:t>
            </a:r>
            <a:r>
              <a:rPr sz="2800" dirty="0">
                <a:latin typeface="Arial MT"/>
                <a:cs typeface="Arial MT"/>
              </a:rPr>
              <a:t>a</a:t>
            </a:r>
            <a:r>
              <a:rPr sz="2800" spc="400" dirty="0">
                <a:latin typeface="Arial MT"/>
                <a:cs typeface="Arial MT"/>
              </a:rPr>
              <a:t> </a:t>
            </a:r>
            <a:r>
              <a:rPr sz="2800" spc="95" dirty="0">
                <a:latin typeface="Arial MT"/>
                <a:cs typeface="Arial MT"/>
              </a:rPr>
              <a:t>co- </a:t>
            </a:r>
            <a:r>
              <a:rPr sz="2800" spc="150" dirty="0">
                <a:latin typeface="Arial MT"/>
                <a:cs typeface="Arial MT"/>
              </a:rPr>
              <a:t>worker</a:t>
            </a:r>
            <a:r>
              <a:rPr sz="2800" spc="390" dirty="0">
                <a:latin typeface="Arial MT"/>
                <a:cs typeface="Arial MT"/>
              </a:rPr>
              <a:t> </a:t>
            </a:r>
            <a:r>
              <a:rPr sz="2800" spc="85" dirty="0">
                <a:latin typeface="Arial MT"/>
                <a:cs typeface="Arial MT"/>
              </a:rPr>
              <a:t>or</a:t>
            </a:r>
            <a:r>
              <a:rPr sz="2800" spc="390" dirty="0">
                <a:latin typeface="Arial MT"/>
                <a:cs typeface="Arial MT"/>
              </a:rPr>
              <a:t> </a:t>
            </a:r>
            <a:r>
              <a:rPr sz="2800" spc="155" dirty="0">
                <a:latin typeface="Arial MT"/>
                <a:cs typeface="Arial MT"/>
              </a:rPr>
              <a:t>manager.</a:t>
            </a:r>
            <a:r>
              <a:rPr sz="2800" spc="295" dirty="0">
                <a:latin typeface="Arial MT"/>
                <a:cs typeface="Arial MT"/>
              </a:rPr>
              <a:t>  </a:t>
            </a:r>
            <a:r>
              <a:rPr sz="2800" spc="155" dirty="0">
                <a:latin typeface="Arial MT"/>
                <a:cs typeface="Arial MT"/>
              </a:rPr>
              <a:t>Always</a:t>
            </a:r>
            <a:r>
              <a:rPr sz="2800" spc="390" dirty="0">
                <a:latin typeface="Arial MT"/>
                <a:cs typeface="Arial MT"/>
              </a:rPr>
              <a:t> </a:t>
            </a:r>
            <a:r>
              <a:rPr sz="2800" spc="125" dirty="0">
                <a:latin typeface="Arial MT"/>
                <a:cs typeface="Arial MT"/>
              </a:rPr>
              <a:t>try</a:t>
            </a:r>
            <a:r>
              <a:rPr sz="2800" spc="390" dirty="0">
                <a:latin typeface="Arial MT"/>
                <a:cs typeface="Arial MT"/>
              </a:rPr>
              <a:t> </a:t>
            </a:r>
            <a:r>
              <a:rPr sz="2800" spc="110" dirty="0">
                <a:latin typeface="Arial MT"/>
                <a:cs typeface="Arial MT"/>
              </a:rPr>
              <a:t>and</a:t>
            </a:r>
            <a:r>
              <a:rPr sz="2800" spc="395" dirty="0">
                <a:latin typeface="Arial MT"/>
                <a:cs typeface="Arial MT"/>
              </a:rPr>
              <a:t> </a:t>
            </a:r>
            <a:r>
              <a:rPr sz="2800" spc="55" dirty="0">
                <a:latin typeface="Arial MT"/>
                <a:cs typeface="Arial MT"/>
              </a:rPr>
              <a:t>be </a:t>
            </a:r>
            <a:r>
              <a:rPr sz="2800" spc="180" dirty="0">
                <a:latin typeface="Arial MT"/>
                <a:cs typeface="Arial MT"/>
              </a:rPr>
              <a:t>pro-</a:t>
            </a:r>
            <a:r>
              <a:rPr sz="2800" spc="155" dirty="0">
                <a:latin typeface="Arial MT"/>
                <a:cs typeface="Arial MT"/>
              </a:rPr>
              <a:t>active</a:t>
            </a:r>
            <a:r>
              <a:rPr sz="2800" spc="405" dirty="0">
                <a:latin typeface="Arial MT"/>
                <a:cs typeface="Arial MT"/>
              </a:rPr>
              <a:t> </a:t>
            </a:r>
            <a:r>
              <a:rPr sz="2800" spc="140" dirty="0">
                <a:latin typeface="Arial MT"/>
                <a:cs typeface="Arial MT"/>
              </a:rPr>
              <a:t>about</a:t>
            </a:r>
            <a:r>
              <a:rPr sz="2800" spc="409" dirty="0">
                <a:latin typeface="Arial MT"/>
                <a:cs typeface="Arial MT"/>
              </a:rPr>
              <a:t> </a:t>
            </a:r>
            <a:r>
              <a:rPr sz="2800" spc="160" dirty="0">
                <a:latin typeface="Arial MT"/>
                <a:cs typeface="Arial MT"/>
              </a:rPr>
              <a:t>resolving</a:t>
            </a:r>
            <a:r>
              <a:rPr sz="2800" spc="409" dirty="0">
                <a:latin typeface="Arial MT"/>
                <a:cs typeface="Arial MT"/>
              </a:rPr>
              <a:t> </a:t>
            </a:r>
            <a:r>
              <a:rPr sz="2800" spc="160" dirty="0">
                <a:latin typeface="Arial MT"/>
                <a:cs typeface="Arial MT"/>
              </a:rPr>
              <a:t>difficulties.</a:t>
            </a:r>
            <a:endParaRPr sz="2800">
              <a:latin typeface="Arial MT"/>
              <a:cs typeface="Arial MT"/>
            </a:endParaRPr>
          </a:p>
        </p:txBody>
      </p:sp>
      <p:sp>
        <p:nvSpPr>
          <p:cNvPr id="8" name="object 8"/>
          <p:cNvSpPr txBox="1">
            <a:spLocks noGrp="1"/>
          </p:cNvSpPr>
          <p:nvPr>
            <p:ph type="title"/>
          </p:nvPr>
        </p:nvSpPr>
        <p:spPr>
          <a:xfrm>
            <a:off x="244484" y="41323"/>
            <a:ext cx="5135880" cy="1829435"/>
          </a:xfrm>
          <a:prstGeom prst="rect">
            <a:avLst/>
          </a:prstGeom>
        </p:spPr>
        <p:txBody>
          <a:bodyPr vert="horz" wrap="square" lIns="0" tIns="161925" rIns="0" bIns="0" rtlCol="0">
            <a:spAutoFit/>
          </a:bodyPr>
          <a:lstStyle/>
          <a:p>
            <a:pPr marL="12700" marR="5080">
              <a:lnSpc>
                <a:spcPts val="6530"/>
              </a:lnSpc>
              <a:spcBef>
                <a:spcPts val="1275"/>
              </a:spcBef>
            </a:pPr>
            <a:r>
              <a:rPr dirty="0"/>
              <a:t>Address</a:t>
            </a:r>
            <a:r>
              <a:rPr spc="630" dirty="0"/>
              <a:t> </a:t>
            </a:r>
            <a:r>
              <a:rPr spc="-40" dirty="0"/>
              <a:t>Any </a:t>
            </a:r>
            <a:r>
              <a:rPr spc="35" dirty="0"/>
              <a:t>Difficulties</a:t>
            </a:r>
          </a:p>
        </p:txBody>
      </p:sp>
      <p:sp>
        <p:nvSpPr>
          <p:cNvPr id="9" name="Action Button: Return 8">
            <a:hlinkClick r:id="" action="ppaction://hlinkshowjump?jump=firstslide" highlightClick="1"/>
            <a:extLst>
              <a:ext uri="{FF2B5EF4-FFF2-40B4-BE49-F238E27FC236}">
                <a16:creationId xmlns:a16="http://schemas.microsoft.com/office/drawing/2014/main" id="{4C175623-3DAD-4CF3-555C-FA64DF8BDA5F}"/>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0"/>
            <a:ext cx="9146584" cy="102869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p:nvPr/>
        </p:nvSpPr>
        <p:spPr>
          <a:xfrm>
            <a:off x="10011582" y="3691196"/>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0335432" y="5794502"/>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0335432" y="6337427"/>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0335432" y="6880352"/>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0335432" y="7423277"/>
            <a:ext cx="104775" cy="104775"/>
          </a:xfrm>
          <a:prstGeom prst="rect">
            <a:avLst/>
          </a:prstGeom>
        </p:spPr>
      </p:pic>
      <p:sp>
        <p:nvSpPr>
          <p:cNvPr id="10" name="object 10"/>
          <p:cNvSpPr txBox="1"/>
          <p:nvPr/>
        </p:nvSpPr>
        <p:spPr>
          <a:xfrm>
            <a:off x="9998883" y="3833616"/>
            <a:ext cx="7186930" cy="3825875"/>
          </a:xfrm>
          <a:prstGeom prst="rect">
            <a:avLst/>
          </a:prstGeom>
        </p:spPr>
        <p:txBody>
          <a:bodyPr vert="horz" wrap="square" lIns="0" tIns="12700" rIns="0" bIns="0" rtlCol="0">
            <a:spAutoFit/>
          </a:bodyPr>
          <a:lstStyle/>
          <a:p>
            <a:pPr marL="12700" marR="5080">
              <a:lnSpc>
                <a:spcPct val="127200"/>
              </a:lnSpc>
              <a:spcBef>
                <a:spcPts val="100"/>
              </a:spcBef>
              <a:tabLst>
                <a:tab pos="1164590" algn="l"/>
                <a:tab pos="2050414" algn="l"/>
                <a:tab pos="2197735" algn="l"/>
                <a:tab pos="2969260" algn="l"/>
                <a:tab pos="3740785" algn="l"/>
                <a:tab pos="5185410" algn="l"/>
              </a:tabLst>
            </a:pPr>
            <a:r>
              <a:rPr sz="2800" spc="110" dirty="0">
                <a:latin typeface="Arial MT"/>
                <a:cs typeface="Arial MT"/>
              </a:rPr>
              <a:t>Some</a:t>
            </a:r>
            <a:r>
              <a:rPr sz="2800" dirty="0">
                <a:latin typeface="Arial MT"/>
                <a:cs typeface="Arial MT"/>
              </a:rPr>
              <a:t>	</a:t>
            </a:r>
            <a:r>
              <a:rPr sz="2800" spc="114" dirty="0">
                <a:latin typeface="Arial MT"/>
                <a:cs typeface="Arial MT"/>
              </a:rPr>
              <a:t>ways</a:t>
            </a:r>
            <a:r>
              <a:rPr sz="2800" dirty="0">
                <a:latin typeface="Arial MT"/>
                <a:cs typeface="Arial MT"/>
              </a:rPr>
              <a:t>		</a:t>
            </a:r>
            <a:r>
              <a:rPr sz="2800" spc="90" dirty="0">
                <a:latin typeface="Arial MT"/>
                <a:cs typeface="Arial MT"/>
              </a:rPr>
              <a:t>you</a:t>
            </a:r>
            <a:r>
              <a:rPr sz="2800" dirty="0">
                <a:latin typeface="Arial MT"/>
                <a:cs typeface="Arial MT"/>
              </a:rPr>
              <a:t>	</a:t>
            </a:r>
            <a:r>
              <a:rPr sz="2800" spc="90" dirty="0">
                <a:latin typeface="Arial MT"/>
                <a:cs typeface="Arial MT"/>
              </a:rPr>
              <a:t>can</a:t>
            </a:r>
            <a:r>
              <a:rPr sz="2800" dirty="0">
                <a:latin typeface="Arial MT"/>
                <a:cs typeface="Arial MT"/>
              </a:rPr>
              <a:t>	</a:t>
            </a:r>
            <a:r>
              <a:rPr sz="2800" spc="145" dirty="0">
                <a:latin typeface="Arial MT"/>
                <a:cs typeface="Arial MT"/>
              </a:rPr>
              <a:t>resolve</a:t>
            </a:r>
            <a:r>
              <a:rPr sz="2800" dirty="0">
                <a:latin typeface="Arial MT"/>
                <a:cs typeface="Arial MT"/>
              </a:rPr>
              <a:t>	</a:t>
            </a:r>
            <a:r>
              <a:rPr sz="2800" spc="155" dirty="0">
                <a:latin typeface="Arial MT"/>
                <a:cs typeface="Arial MT"/>
              </a:rPr>
              <a:t>differences </a:t>
            </a:r>
            <a:r>
              <a:rPr sz="2800" spc="160" dirty="0">
                <a:latin typeface="Arial MT"/>
                <a:cs typeface="Arial MT"/>
              </a:rPr>
              <a:t>sensitively</a:t>
            </a:r>
            <a:r>
              <a:rPr sz="2800" dirty="0">
                <a:latin typeface="Arial MT"/>
                <a:cs typeface="Arial MT"/>
              </a:rPr>
              <a:t>	</a:t>
            </a:r>
            <a:r>
              <a:rPr sz="2800" spc="150" dirty="0">
                <a:latin typeface="Arial MT"/>
                <a:cs typeface="Arial MT"/>
              </a:rPr>
              <a:t>include:</a:t>
            </a:r>
            <a:endParaRPr sz="2800">
              <a:latin typeface="Arial MT"/>
              <a:cs typeface="Arial MT"/>
            </a:endParaRPr>
          </a:p>
          <a:p>
            <a:pPr>
              <a:lnSpc>
                <a:spcPct val="100000"/>
              </a:lnSpc>
              <a:spcBef>
                <a:spcPts val="1055"/>
              </a:spcBef>
            </a:pPr>
            <a:endParaRPr sz="2800">
              <a:latin typeface="Arial MT"/>
              <a:cs typeface="Arial MT"/>
            </a:endParaRPr>
          </a:p>
          <a:p>
            <a:pPr marL="616585" marR="3172460">
              <a:lnSpc>
                <a:spcPct val="127200"/>
              </a:lnSpc>
              <a:tabLst>
                <a:tab pos="1368425" algn="l"/>
                <a:tab pos="2204085" algn="l"/>
                <a:tab pos="2773045" algn="l"/>
                <a:tab pos="2813050" algn="l"/>
              </a:tabLst>
            </a:pPr>
            <a:r>
              <a:rPr sz="2800" spc="90" dirty="0">
                <a:latin typeface="Arial MT"/>
                <a:cs typeface="Arial MT"/>
              </a:rPr>
              <a:t>Not</a:t>
            </a:r>
            <a:r>
              <a:rPr sz="2800" dirty="0">
                <a:latin typeface="Arial MT"/>
                <a:cs typeface="Arial MT"/>
              </a:rPr>
              <a:t>	</a:t>
            </a:r>
            <a:r>
              <a:rPr sz="2800" spc="140" dirty="0">
                <a:latin typeface="Arial MT"/>
                <a:cs typeface="Arial MT"/>
              </a:rPr>
              <a:t>judging</a:t>
            </a:r>
            <a:r>
              <a:rPr sz="2800" dirty="0">
                <a:latin typeface="Arial MT"/>
                <a:cs typeface="Arial MT"/>
              </a:rPr>
              <a:t>		</a:t>
            </a:r>
            <a:r>
              <a:rPr sz="2800" spc="135" dirty="0">
                <a:latin typeface="Arial MT"/>
                <a:cs typeface="Arial MT"/>
              </a:rPr>
              <a:t>people </a:t>
            </a:r>
            <a:r>
              <a:rPr sz="2800" spc="90" dirty="0">
                <a:latin typeface="Arial MT"/>
                <a:cs typeface="Arial MT"/>
              </a:rPr>
              <a:t>Not</a:t>
            </a:r>
            <a:r>
              <a:rPr sz="2800" dirty="0">
                <a:latin typeface="Arial MT"/>
                <a:cs typeface="Arial MT"/>
              </a:rPr>
              <a:t>	</a:t>
            </a:r>
            <a:r>
              <a:rPr sz="2800" spc="145" dirty="0">
                <a:latin typeface="Arial MT"/>
                <a:cs typeface="Arial MT"/>
              </a:rPr>
              <a:t>issuing</a:t>
            </a:r>
            <a:r>
              <a:rPr sz="2800" dirty="0">
                <a:latin typeface="Arial MT"/>
                <a:cs typeface="Arial MT"/>
              </a:rPr>
              <a:t>	</a:t>
            </a:r>
            <a:r>
              <a:rPr sz="2800" spc="120" dirty="0">
                <a:latin typeface="Arial MT"/>
                <a:cs typeface="Arial MT"/>
              </a:rPr>
              <a:t>blame </a:t>
            </a:r>
            <a:r>
              <a:rPr sz="2800" spc="150" dirty="0">
                <a:latin typeface="Arial MT"/>
                <a:cs typeface="Arial MT"/>
              </a:rPr>
              <a:t>Offering</a:t>
            </a:r>
            <a:r>
              <a:rPr sz="2800" dirty="0">
                <a:latin typeface="Arial MT"/>
                <a:cs typeface="Arial MT"/>
              </a:rPr>
              <a:t>	</a:t>
            </a:r>
            <a:r>
              <a:rPr sz="2800" spc="145" dirty="0">
                <a:latin typeface="Arial MT"/>
                <a:cs typeface="Arial MT"/>
              </a:rPr>
              <a:t>support</a:t>
            </a:r>
            <a:endParaRPr sz="2800">
              <a:latin typeface="Arial MT"/>
              <a:cs typeface="Arial MT"/>
            </a:endParaRPr>
          </a:p>
          <a:p>
            <a:pPr marL="616585">
              <a:lnSpc>
                <a:spcPct val="100000"/>
              </a:lnSpc>
              <a:spcBef>
                <a:spcPts val="915"/>
              </a:spcBef>
              <a:tabLst>
                <a:tab pos="2279015" algn="l"/>
              </a:tabLst>
            </a:pPr>
            <a:r>
              <a:rPr sz="2800" spc="140" dirty="0">
                <a:latin typeface="Arial MT"/>
                <a:cs typeface="Arial MT"/>
              </a:rPr>
              <a:t>Showing</a:t>
            </a:r>
            <a:r>
              <a:rPr sz="2800" dirty="0">
                <a:latin typeface="Arial MT"/>
                <a:cs typeface="Arial MT"/>
              </a:rPr>
              <a:t>	</a:t>
            </a:r>
            <a:r>
              <a:rPr sz="2800" spc="140" dirty="0">
                <a:latin typeface="Arial MT"/>
                <a:cs typeface="Arial MT"/>
              </a:rPr>
              <a:t>empathy</a:t>
            </a:r>
            <a:endParaRPr sz="2800">
              <a:latin typeface="Arial MT"/>
              <a:cs typeface="Arial MT"/>
            </a:endParaRPr>
          </a:p>
        </p:txBody>
      </p:sp>
      <p:sp>
        <p:nvSpPr>
          <p:cNvPr id="11" name="object 11"/>
          <p:cNvSpPr txBox="1">
            <a:spLocks noGrp="1"/>
          </p:cNvSpPr>
          <p:nvPr>
            <p:ph type="title"/>
          </p:nvPr>
        </p:nvSpPr>
        <p:spPr>
          <a:xfrm>
            <a:off x="9942676" y="-89627"/>
            <a:ext cx="6861809" cy="2658110"/>
          </a:xfrm>
          <a:prstGeom prst="rect">
            <a:avLst/>
          </a:prstGeom>
        </p:spPr>
        <p:txBody>
          <a:bodyPr vert="horz" wrap="square" lIns="0" tIns="161925" rIns="0" bIns="0" rtlCol="0">
            <a:spAutoFit/>
          </a:bodyPr>
          <a:lstStyle/>
          <a:p>
            <a:pPr marL="12700" marR="5080">
              <a:lnSpc>
                <a:spcPts val="6530"/>
              </a:lnSpc>
              <a:spcBef>
                <a:spcPts val="1275"/>
              </a:spcBef>
            </a:pPr>
            <a:r>
              <a:rPr spc="-380" dirty="0"/>
              <a:t>What</a:t>
            </a:r>
            <a:r>
              <a:rPr spc="360" dirty="0"/>
              <a:t> </a:t>
            </a:r>
            <a:r>
              <a:rPr spc="-270" dirty="0"/>
              <a:t>to</a:t>
            </a:r>
            <a:r>
              <a:rPr spc="365" dirty="0"/>
              <a:t> </a:t>
            </a:r>
            <a:r>
              <a:rPr spc="-405" dirty="0"/>
              <a:t>Do</a:t>
            </a:r>
            <a:r>
              <a:rPr spc="360" dirty="0"/>
              <a:t> </a:t>
            </a:r>
            <a:r>
              <a:rPr spc="-370" dirty="0"/>
              <a:t>When </a:t>
            </a:r>
            <a:r>
              <a:rPr dirty="0"/>
              <a:t>You</a:t>
            </a:r>
            <a:r>
              <a:rPr spc="-145" dirty="0"/>
              <a:t> </a:t>
            </a:r>
            <a:r>
              <a:rPr spc="-10" dirty="0"/>
              <a:t>Recognise</a:t>
            </a:r>
          </a:p>
          <a:p>
            <a:pPr marL="12700">
              <a:lnSpc>
                <a:spcPts val="6495"/>
              </a:lnSpc>
            </a:pPr>
            <a:r>
              <a:rPr spc="45" dirty="0"/>
              <a:t>Difficulties</a:t>
            </a:r>
            <a:r>
              <a:rPr spc="380" dirty="0"/>
              <a:t> </a:t>
            </a:r>
            <a:r>
              <a:rPr spc="-25" dirty="0"/>
              <a:t>or</a:t>
            </a:r>
          </a:p>
        </p:txBody>
      </p:sp>
      <p:sp>
        <p:nvSpPr>
          <p:cNvPr id="12" name="object 12"/>
          <p:cNvSpPr txBox="1"/>
          <p:nvPr/>
        </p:nvSpPr>
        <p:spPr>
          <a:xfrm>
            <a:off x="9942676" y="2396397"/>
            <a:ext cx="7781290" cy="1000760"/>
          </a:xfrm>
          <a:prstGeom prst="rect">
            <a:avLst/>
          </a:prstGeom>
        </p:spPr>
        <p:txBody>
          <a:bodyPr vert="horz" wrap="square" lIns="0" tIns="12700" rIns="0" bIns="0" rtlCol="0">
            <a:spAutoFit/>
          </a:bodyPr>
          <a:lstStyle/>
          <a:p>
            <a:pPr marL="12700">
              <a:lnSpc>
                <a:spcPct val="100000"/>
              </a:lnSpc>
              <a:spcBef>
                <a:spcPts val="100"/>
              </a:spcBef>
            </a:pPr>
            <a:r>
              <a:rPr sz="6400" b="1" spc="-10" dirty="0">
                <a:latin typeface="Tahoma"/>
                <a:cs typeface="Tahoma"/>
              </a:rPr>
              <a:t>Misunderstandings</a:t>
            </a:r>
            <a:endParaRPr sz="6400">
              <a:latin typeface="Tahoma"/>
              <a:cs typeface="Tahoma"/>
            </a:endParaRPr>
          </a:p>
        </p:txBody>
      </p:sp>
      <p:sp>
        <p:nvSpPr>
          <p:cNvPr id="13" name="Action Button: Return 12">
            <a:hlinkClick r:id="" action="ppaction://hlinkshowjump?jump=firstslide" highlightClick="1"/>
            <a:extLst>
              <a:ext uri="{FF2B5EF4-FFF2-40B4-BE49-F238E27FC236}">
                <a16:creationId xmlns:a16="http://schemas.microsoft.com/office/drawing/2014/main" id="{EFC61D2D-DCAF-F2FA-832D-F2923D2CF3F5}"/>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4" name="object 4"/>
          <p:cNvSpPr/>
          <p:nvPr/>
        </p:nvSpPr>
        <p:spPr>
          <a:xfrm>
            <a:off x="257174" y="2547414"/>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extLst>
              <a:ext uri="{28A0092B-C50C-407E-A947-70E740481C1C}">
                <a14:useLocalDpi xmlns:a14="http://schemas.microsoft.com/office/drawing/2010/main"/>
              </a:ext>
            </a:extLst>
          </a:blip>
          <a:stretch>
            <a:fillRect/>
          </a:stretch>
        </p:blipFill>
        <p:spPr>
          <a:xfrm>
            <a:off x="8762420" y="130939"/>
            <a:ext cx="9525578" cy="10001249"/>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581024" y="4745811"/>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581024" y="5831661"/>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581024" y="6374586"/>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581024" y="6917511"/>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581024" y="7460436"/>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581024" y="8003361"/>
            <a:ext cx="104775" cy="104775"/>
          </a:xfrm>
          <a:prstGeom prst="rect">
            <a:avLst/>
          </a:prstGeom>
        </p:spPr>
      </p:pic>
      <p:sp>
        <p:nvSpPr>
          <p:cNvPr id="12" name="object 12"/>
          <p:cNvSpPr txBox="1"/>
          <p:nvPr/>
        </p:nvSpPr>
        <p:spPr>
          <a:xfrm>
            <a:off x="244475" y="2784924"/>
            <a:ext cx="7419975" cy="5454650"/>
          </a:xfrm>
          <a:prstGeom prst="rect">
            <a:avLst/>
          </a:prstGeom>
        </p:spPr>
        <p:txBody>
          <a:bodyPr vert="horz" wrap="square" lIns="0" tIns="12700" rIns="0" bIns="0" rtlCol="0">
            <a:spAutoFit/>
          </a:bodyPr>
          <a:lstStyle/>
          <a:p>
            <a:pPr marL="12700" marR="5080">
              <a:lnSpc>
                <a:spcPct val="127200"/>
              </a:lnSpc>
              <a:spcBef>
                <a:spcPts val="100"/>
              </a:spcBef>
              <a:tabLst>
                <a:tab pos="1228725" algn="l"/>
                <a:tab pos="1698625" algn="l"/>
                <a:tab pos="2123440" algn="l"/>
                <a:tab pos="2993390" algn="l"/>
                <a:tab pos="3182620" algn="l"/>
                <a:tab pos="4339590" algn="l"/>
                <a:tab pos="5111750" algn="l"/>
                <a:tab pos="5680710" algn="l"/>
                <a:tab pos="7085330" algn="l"/>
              </a:tabLst>
            </a:pPr>
            <a:r>
              <a:rPr sz="2800" spc="135" dirty="0">
                <a:latin typeface="Arial MT"/>
                <a:cs typeface="Arial MT"/>
              </a:rPr>
              <a:t>Types</a:t>
            </a:r>
            <a:r>
              <a:rPr sz="2800" dirty="0">
                <a:latin typeface="Arial MT"/>
                <a:cs typeface="Arial MT"/>
              </a:rPr>
              <a:t>	</a:t>
            </a:r>
            <a:r>
              <a:rPr sz="2800" spc="60" dirty="0">
                <a:latin typeface="Arial MT"/>
                <a:cs typeface="Arial MT"/>
              </a:rPr>
              <a:t>of</a:t>
            </a:r>
            <a:r>
              <a:rPr sz="2800" dirty="0">
                <a:latin typeface="Arial MT"/>
                <a:cs typeface="Arial MT"/>
              </a:rPr>
              <a:t>	</a:t>
            </a:r>
            <a:r>
              <a:rPr sz="2800" spc="145" dirty="0">
                <a:latin typeface="Arial MT"/>
                <a:cs typeface="Arial MT"/>
              </a:rPr>
              <a:t>support</a:t>
            </a:r>
            <a:r>
              <a:rPr sz="2800" dirty="0">
                <a:latin typeface="Arial MT"/>
                <a:cs typeface="Arial MT"/>
              </a:rPr>
              <a:t>	</a:t>
            </a:r>
            <a:r>
              <a:rPr sz="2800" spc="120" dirty="0">
                <a:latin typeface="Arial MT"/>
                <a:cs typeface="Arial MT"/>
              </a:rPr>
              <a:t>which</a:t>
            </a:r>
            <a:r>
              <a:rPr sz="2800" dirty="0">
                <a:latin typeface="Arial MT"/>
                <a:cs typeface="Arial MT"/>
              </a:rPr>
              <a:t>	</a:t>
            </a:r>
            <a:r>
              <a:rPr sz="2800" spc="90" dirty="0">
                <a:latin typeface="Arial MT"/>
                <a:cs typeface="Arial MT"/>
              </a:rPr>
              <a:t>can</a:t>
            </a:r>
            <a:r>
              <a:rPr sz="2800" dirty="0">
                <a:latin typeface="Arial MT"/>
                <a:cs typeface="Arial MT"/>
              </a:rPr>
              <a:t>	</a:t>
            </a:r>
            <a:r>
              <a:rPr sz="2800" spc="55" dirty="0">
                <a:latin typeface="Arial MT"/>
                <a:cs typeface="Arial MT"/>
              </a:rPr>
              <a:t>be</a:t>
            </a:r>
            <a:r>
              <a:rPr sz="2800" dirty="0">
                <a:latin typeface="Arial MT"/>
                <a:cs typeface="Arial MT"/>
              </a:rPr>
              <a:t>	</a:t>
            </a:r>
            <a:r>
              <a:rPr sz="2800" spc="145" dirty="0">
                <a:latin typeface="Arial MT"/>
                <a:cs typeface="Arial MT"/>
              </a:rPr>
              <a:t>offered</a:t>
            </a:r>
            <a:r>
              <a:rPr sz="2800" dirty="0">
                <a:latin typeface="Arial MT"/>
                <a:cs typeface="Arial MT"/>
              </a:rPr>
              <a:t>	</a:t>
            </a:r>
            <a:r>
              <a:rPr sz="2800" spc="60" dirty="0">
                <a:latin typeface="Arial MT"/>
                <a:cs typeface="Arial MT"/>
              </a:rPr>
              <a:t>to </a:t>
            </a:r>
            <a:r>
              <a:rPr sz="2800" spc="185" dirty="0">
                <a:latin typeface="Arial MT"/>
                <a:cs typeface="Arial MT"/>
              </a:rPr>
              <a:t>co-</a:t>
            </a:r>
            <a:r>
              <a:rPr sz="2800" spc="145" dirty="0">
                <a:latin typeface="Arial MT"/>
                <a:cs typeface="Arial MT"/>
              </a:rPr>
              <a:t>workers</a:t>
            </a:r>
            <a:r>
              <a:rPr sz="2800" dirty="0">
                <a:latin typeface="Arial MT"/>
                <a:cs typeface="Arial MT"/>
              </a:rPr>
              <a:t>	</a:t>
            </a:r>
            <a:r>
              <a:rPr sz="2800" spc="90" dirty="0">
                <a:latin typeface="Arial MT"/>
                <a:cs typeface="Arial MT"/>
              </a:rPr>
              <a:t>may</a:t>
            </a:r>
            <a:r>
              <a:rPr sz="2800" dirty="0">
                <a:latin typeface="Arial MT"/>
                <a:cs typeface="Arial MT"/>
              </a:rPr>
              <a:t>	</a:t>
            </a:r>
            <a:r>
              <a:rPr sz="2800" spc="150" dirty="0">
                <a:latin typeface="Arial MT"/>
                <a:cs typeface="Arial MT"/>
              </a:rPr>
              <a:t>include:</a:t>
            </a:r>
            <a:endParaRPr sz="2800">
              <a:latin typeface="Arial MT"/>
              <a:cs typeface="Arial MT"/>
            </a:endParaRPr>
          </a:p>
          <a:p>
            <a:pPr>
              <a:lnSpc>
                <a:spcPct val="100000"/>
              </a:lnSpc>
              <a:spcBef>
                <a:spcPts val="1055"/>
              </a:spcBef>
            </a:pPr>
            <a:endParaRPr sz="2800">
              <a:latin typeface="Arial MT"/>
              <a:cs typeface="Arial MT"/>
            </a:endParaRPr>
          </a:p>
          <a:p>
            <a:pPr marL="616585" marR="611505">
              <a:lnSpc>
                <a:spcPct val="127200"/>
              </a:lnSpc>
              <a:tabLst>
                <a:tab pos="2382520" algn="l"/>
                <a:tab pos="3277870" algn="l"/>
                <a:tab pos="4406265" algn="l"/>
                <a:tab pos="5177790" algn="l"/>
                <a:tab pos="6458585" algn="l"/>
              </a:tabLst>
            </a:pPr>
            <a:r>
              <a:rPr sz="2800" spc="165" dirty="0">
                <a:latin typeface="Arial MT"/>
                <a:cs typeface="Arial MT"/>
              </a:rPr>
              <a:t>Explaining/clarifying</a:t>
            </a:r>
            <a:r>
              <a:rPr sz="2800" dirty="0">
                <a:latin typeface="Arial MT"/>
                <a:cs typeface="Arial MT"/>
              </a:rPr>
              <a:t>	</a:t>
            </a:r>
            <a:r>
              <a:rPr sz="2800" spc="90" dirty="0">
                <a:latin typeface="Arial MT"/>
                <a:cs typeface="Arial MT"/>
              </a:rPr>
              <a:t>any</a:t>
            </a:r>
            <a:r>
              <a:rPr sz="2800" dirty="0">
                <a:latin typeface="Arial MT"/>
                <a:cs typeface="Arial MT"/>
              </a:rPr>
              <a:t>	</a:t>
            </a:r>
            <a:r>
              <a:rPr sz="2800" spc="145" dirty="0">
                <a:latin typeface="Arial MT"/>
                <a:cs typeface="Arial MT"/>
              </a:rPr>
              <a:t>issues</a:t>
            </a:r>
            <a:r>
              <a:rPr sz="2800" dirty="0">
                <a:latin typeface="Arial MT"/>
                <a:cs typeface="Arial MT"/>
              </a:rPr>
              <a:t>	</a:t>
            </a:r>
            <a:r>
              <a:rPr sz="2800" spc="60" dirty="0">
                <a:latin typeface="Arial MT"/>
                <a:cs typeface="Arial MT"/>
              </a:rPr>
              <a:t>or </a:t>
            </a:r>
            <a:r>
              <a:rPr sz="2800" spc="150" dirty="0">
                <a:latin typeface="Arial MT"/>
                <a:cs typeface="Arial MT"/>
              </a:rPr>
              <a:t>concerns</a:t>
            </a:r>
            <a:r>
              <a:rPr sz="2800" dirty="0">
                <a:latin typeface="Arial MT"/>
                <a:cs typeface="Arial MT"/>
              </a:rPr>
              <a:t>	</a:t>
            </a:r>
            <a:r>
              <a:rPr sz="2800" spc="114" dirty="0">
                <a:latin typeface="Arial MT"/>
                <a:cs typeface="Arial MT"/>
              </a:rPr>
              <a:t>they</a:t>
            </a:r>
            <a:r>
              <a:rPr sz="2800" dirty="0">
                <a:latin typeface="Arial MT"/>
                <a:cs typeface="Arial MT"/>
              </a:rPr>
              <a:t>	</a:t>
            </a:r>
            <a:r>
              <a:rPr sz="2800" spc="110" dirty="0">
                <a:latin typeface="Arial MT"/>
                <a:cs typeface="Arial MT"/>
              </a:rPr>
              <a:t>have</a:t>
            </a:r>
            <a:endParaRPr sz="2800">
              <a:latin typeface="Arial MT"/>
              <a:cs typeface="Arial MT"/>
            </a:endParaRPr>
          </a:p>
          <a:p>
            <a:pPr marL="616585">
              <a:lnSpc>
                <a:spcPct val="100000"/>
              </a:lnSpc>
              <a:spcBef>
                <a:spcPts val="915"/>
              </a:spcBef>
              <a:tabLst>
                <a:tab pos="2120900" algn="l"/>
              </a:tabLst>
            </a:pPr>
            <a:r>
              <a:rPr sz="2800" spc="140" dirty="0">
                <a:latin typeface="Arial MT"/>
                <a:cs typeface="Arial MT"/>
              </a:rPr>
              <a:t>Helping</a:t>
            </a:r>
            <a:r>
              <a:rPr sz="2800" dirty="0">
                <a:latin typeface="Arial MT"/>
                <a:cs typeface="Arial MT"/>
              </a:rPr>
              <a:t>	</a:t>
            </a:r>
            <a:r>
              <a:rPr sz="2800" spc="185" dirty="0">
                <a:latin typeface="Arial MT"/>
                <a:cs typeface="Arial MT"/>
              </a:rPr>
              <a:t>co-</a:t>
            </a:r>
            <a:r>
              <a:rPr sz="2800" spc="145" dirty="0">
                <a:latin typeface="Arial MT"/>
                <a:cs typeface="Arial MT"/>
              </a:rPr>
              <a:t>workers</a:t>
            </a:r>
            <a:endParaRPr sz="2800">
              <a:latin typeface="Arial MT"/>
              <a:cs typeface="Arial MT"/>
            </a:endParaRPr>
          </a:p>
          <a:p>
            <a:pPr marL="616585" marR="2194560">
              <a:lnSpc>
                <a:spcPct val="127200"/>
              </a:lnSpc>
              <a:tabLst>
                <a:tab pos="2446655" algn="l"/>
              </a:tabLst>
            </a:pPr>
            <a:r>
              <a:rPr sz="2800" spc="150" dirty="0">
                <a:latin typeface="Arial MT"/>
                <a:cs typeface="Arial MT"/>
              </a:rPr>
              <a:t>Providing</a:t>
            </a:r>
            <a:r>
              <a:rPr sz="2800" dirty="0">
                <a:latin typeface="Arial MT"/>
                <a:cs typeface="Arial MT"/>
              </a:rPr>
              <a:t>	</a:t>
            </a:r>
            <a:r>
              <a:rPr sz="2800" spc="155" dirty="0">
                <a:latin typeface="Arial MT"/>
                <a:cs typeface="Arial MT"/>
              </a:rPr>
              <a:t>encouragement </a:t>
            </a:r>
            <a:r>
              <a:rPr sz="2800" spc="150" dirty="0">
                <a:latin typeface="Arial MT"/>
                <a:cs typeface="Arial MT"/>
              </a:rPr>
              <a:t>Providing</a:t>
            </a:r>
            <a:r>
              <a:rPr sz="2800" dirty="0">
                <a:latin typeface="Arial MT"/>
                <a:cs typeface="Arial MT"/>
              </a:rPr>
              <a:t>	</a:t>
            </a:r>
            <a:r>
              <a:rPr sz="2800" spc="145" dirty="0">
                <a:latin typeface="Arial MT"/>
                <a:cs typeface="Arial MT"/>
              </a:rPr>
              <a:t>support</a:t>
            </a:r>
            <a:endParaRPr sz="2800">
              <a:latin typeface="Arial MT"/>
              <a:cs typeface="Arial MT"/>
            </a:endParaRPr>
          </a:p>
          <a:p>
            <a:pPr marL="616585">
              <a:lnSpc>
                <a:spcPct val="100000"/>
              </a:lnSpc>
              <a:spcBef>
                <a:spcPts val="915"/>
              </a:spcBef>
              <a:tabLst>
                <a:tab pos="2446655" algn="l"/>
                <a:tab pos="4213225" algn="l"/>
                <a:tab pos="4683125" algn="l"/>
                <a:tab pos="5029200" algn="l"/>
              </a:tabLst>
            </a:pPr>
            <a:r>
              <a:rPr sz="2800" spc="150" dirty="0">
                <a:latin typeface="Arial MT"/>
                <a:cs typeface="Arial MT"/>
              </a:rPr>
              <a:t>Providing</a:t>
            </a:r>
            <a:r>
              <a:rPr sz="2800" dirty="0">
                <a:latin typeface="Arial MT"/>
                <a:cs typeface="Arial MT"/>
              </a:rPr>
              <a:t>	</a:t>
            </a:r>
            <a:r>
              <a:rPr sz="2800" spc="150" dirty="0">
                <a:latin typeface="Arial MT"/>
                <a:cs typeface="Arial MT"/>
              </a:rPr>
              <a:t>feedback</a:t>
            </a:r>
            <a:r>
              <a:rPr sz="2800" dirty="0">
                <a:latin typeface="Arial MT"/>
                <a:cs typeface="Arial MT"/>
              </a:rPr>
              <a:t>	</a:t>
            </a:r>
            <a:r>
              <a:rPr sz="2800" spc="60" dirty="0">
                <a:latin typeface="Arial MT"/>
                <a:cs typeface="Arial MT"/>
              </a:rPr>
              <a:t>to</a:t>
            </a:r>
            <a:r>
              <a:rPr sz="2800" dirty="0">
                <a:latin typeface="Arial MT"/>
                <a:cs typeface="Arial MT"/>
              </a:rPr>
              <a:t>	</a:t>
            </a:r>
            <a:r>
              <a:rPr sz="2800" spc="-50" dirty="0">
                <a:latin typeface="Arial MT"/>
                <a:cs typeface="Arial MT"/>
              </a:rPr>
              <a:t>a</a:t>
            </a:r>
            <a:r>
              <a:rPr sz="2800" dirty="0">
                <a:latin typeface="Arial MT"/>
                <a:cs typeface="Arial MT"/>
              </a:rPr>
              <a:t>	</a:t>
            </a:r>
            <a:r>
              <a:rPr sz="2800" spc="185" dirty="0">
                <a:latin typeface="Arial MT"/>
                <a:cs typeface="Arial MT"/>
              </a:rPr>
              <a:t>co-</a:t>
            </a:r>
            <a:r>
              <a:rPr sz="2800" spc="140" dirty="0">
                <a:latin typeface="Arial MT"/>
                <a:cs typeface="Arial MT"/>
              </a:rPr>
              <a:t>worker</a:t>
            </a:r>
            <a:endParaRPr sz="2800">
              <a:latin typeface="Arial MT"/>
              <a:cs typeface="Arial MT"/>
            </a:endParaRPr>
          </a:p>
          <a:p>
            <a:pPr marL="616585">
              <a:lnSpc>
                <a:spcPct val="100000"/>
              </a:lnSpc>
              <a:spcBef>
                <a:spcPts val="915"/>
              </a:spcBef>
              <a:tabLst>
                <a:tab pos="2931795" algn="l"/>
                <a:tab pos="3970020" algn="l"/>
                <a:tab pos="5048250" algn="l"/>
                <a:tab pos="5399405" algn="l"/>
              </a:tabLst>
            </a:pPr>
            <a:r>
              <a:rPr sz="2800" spc="155" dirty="0">
                <a:latin typeface="Arial MT"/>
                <a:cs typeface="Arial MT"/>
              </a:rPr>
              <a:t>Undertaking</a:t>
            </a:r>
            <a:r>
              <a:rPr sz="2800" dirty="0">
                <a:latin typeface="Arial MT"/>
                <a:cs typeface="Arial MT"/>
              </a:rPr>
              <a:t>	</a:t>
            </a:r>
            <a:r>
              <a:rPr sz="2800" spc="125" dirty="0">
                <a:latin typeface="Arial MT"/>
                <a:cs typeface="Arial MT"/>
              </a:rPr>
              <a:t>extra</a:t>
            </a:r>
            <a:r>
              <a:rPr sz="2800" dirty="0">
                <a:latin typeface="Arial MT"/>
                <a:cs typeface="Arial MT"/>
              </a:rPr>
              <a:t>	</a:t>
            </a:r>
            <a:r>
              <a:rPr sz="2800" spc="140" dirty="0">
                <a:latin typeface="Arial MT"/>
                <a:cs typeface="Arial MT"/>
              </a:rPr>
              <a:t>tasks</a:t>
            </a:r>
            <a:r>
              <a:rPr sz="2800" dirty="0">
                <a:latin typeface="Arial MT"/>
                <a:cs typeface="Arial MT"/>
              </a:rPr>
              <a:t>	</a:t>
            </a:r>
            <a:r>
              <a:rPr sz="2800" spc="65" dirty="0">
                <a:latin typeface="Arial MT"/>
                <a:cs typeface="Arial MT"/>
              </a:rPr>
              <a:t>if</a:t>
            </a:r>
            <a:r>
              <a:rPr sz="2800" dirty="0">
                <a:latin typeface="Arial MT"/>
                <a:cs typeface="Arial MT"/>
              </a:rPr>
              <a:t>	</a:t>
            </a:r>
            <a:r>
              <a:rPr sz="2800" spc="155" dirty="0">
                <a:latin typeface="Arial MT"/>
                <a:cs typeface="Arial MT"/>
              </a:rPr>
              <a:t>necessary</a:t>
            </a:r>
            <a:endParaRPr sz="2800">
              <a:latin typeface="Arial MT"/>
              <a:cs typeface="Arial MT"/>
            </a:endParaRPr>
          </a:p>
        </p:txBody>
      </p:sp>
      <p:sp>
        <p:nvSpPr>
          <p:cNvPr id="13" name="object 13"/>
          <p:cNvSpPr txBox="1">
            <a:spLocks noGrp="1"/>
          </p:cNvSpPr>
          <p:nvPr>
            <p:ph type="title"/>
          </p:nvPr>
        </p:nvSpPr>
        <p:spPr>
          <a:xfrm>
            <a:off x="244475" y="662259"/>
            <a:ext cx="6379845" cy="1829435"/>
          </a:xfrm>
          <a:prstGeom prst="rect">
            <a:avLst/>
          </a:prstGeom>
        </p:spPr>
        <p:txBody>
          <a:bodyPr vert="horz" wrap="square" lIns="0" tIns="161925" rIns="0" bIns="0" rtlCol="0">
            <a:spAutoFit/>
          </a:bodyPr>
          <a:lstStyle/>
          <a:p>
            <a:pPr marL="12700" marR="5080">
              <a:lnSpc>
                <a:spcPts val="6530"/>
              </a:lnSpc>
              <a:spcBef>
                <a:spcPts val="1275"/>
              </a:spcBef>
            </a:pPr>
            <a:r>
              <a:rPr dirty="0"/>
              <a:t>Support</a:t>
            </a:r>
            <a:r>
              <a:rPr spc="-95" dirty="0"/>
              <a:t> </a:t>
            </a:r>
            <a:r>
              <a:rPr dirty="0"/>
              <a:t>for</a:t>
            </a:r>
            <a:r>
              <a:rPr spc="-90" dirty="0"/>
              <a:t> </a:t>
            </a:r>
            <a:r>
              <a:rPr spc="120" dirty="0"/>
              <a:t>Co- </a:t>
            </a:r>
            <a:r>
              <a:rPr spc="-10" dirty="0"/>
              <a:t>workers</a:t>
            </a:r>
          </a:p>
        </p:txBody>
      </p:sp>
      <p:sp>
        <p:nvSpPr>
          <p:cNvPr id="14" name="Action Button: Return 13">
            <a:hlinkClick r:id="" action="ppaction://hlinkshowjump?jump=firstslide" highlightClick="1"/>
            <a:extLst>
              <a:ext uri="{FF2B5EF4-FFF2-40B4-BE49-F238E27FC236}">
                <a16:creationId xmlns:a16="http://schemas.microsoft.com/office/drawing/2014/main" id="{398C1EEE-3263-F68C-EE59-4207ABC220BC}"/>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print">
            <a:extLst>
              <a:ext uri="{28A0092B-C50C-407E-A947-70E740481C1C}">
                <a14:useLocalDpi xmlns:a14="http://schemas.microsoft.com/office/drawing/2010/main"/>
              </a:ext>
            </a:extLst>
          </a:blip>
          <a:stretch>
            <a:fillRect/>
          </a:stretch>
        </p:blipFill>
        <p:spPr>
          <a:xfrm>
            <a:off x="0" y="1"/>
            <a:ext cx="9146584" cy="10286998"/>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1"/>
            <a:ext cx="914399" cy="876298"/>
          </a:xfrm>
          <a:prstGeom prst="rect">
            <a:avLst/>
          </a:prstGeom>
        </p:spPr>
      </p:pic>
      <p:sp>
        <p:nvSpPr>
          <p:cNvPr id="5" name="object 5"/>
          <p:cNvSpPr/>
          <p:nvPr/>
        </p:nvSpPr>
        <p:spPr>
          <a:xfrm>
            <a:off x="10011582" y="159569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10335432" y="3783146"/>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0335432" y="4326071"/>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0335432" y="5954847"/>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0335432" y="7040697"/>
            <a:ext cx="104775" cy="104775"/>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10335432" y="7583622"/>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0335432" y="8669472"/>
            <a:ext cx="104775" cy="104775"/>
          </a:xfrm>
          <a:prstGeom prst="rect">
            <a:avLst/>
          </a:prstGeom>
        </p:spPr>
      </p:pic>
      <p:sp>
        <p:nvSpPr>
          <p:cNvPr id="12" name="object 12"/>
          <p:cNvSpPr txBox="1">
            <a:spLocks noGrp="1"/>
          </p:cNvSpPr>
          <p:nvPr>
            <p:ph type="body" idx="1"/>
          </p:nvPr>
        </p:nvSpPr>
        <p:spPr>
          <a:prstGeom prst="rect">
            <a:avLst/>
          </a:prstGeom>
        </p:spPr>
        <p:txBody>
          <a:bodyPr vert="horz" wrap="square" lIns="0" tIns="12700" rIns="0" bIns="0" rtlCol="0">
            <a:spAutoFit/>
          </a:bodyPr>
          <a:lstStyle/>
          <a:p>
            <a:pPr marL="12700" marR="163830">
              <a:lnSpc>
                <a:spcPct val="127200"/>
              </a:lnSpc>
              <a:spcBef>
                <a:spcPts val="100"/>
              </a:spcBef>
              <a:tabLst>
                <a:tab pos="600710" algn="l"/>
                <a:tab pos="868044" algn="l"/>
                <a:tab pos="2173605" algn="l"/>
                <a:tab pos="2352040" algn="l"/>
                <a:tab pos="2698115" algn="l"/>
                <a:tab pos="2990215" algn="l"/>
                <a:tab pos="3707129" algn="l"/>
                <a:tab pos="4226560" algn="l"/>
                <a:tab pos="5018405" algn="l"/>
                <a:tab pos="5048250" algn="l"/>
                <a:tab pos="5602605" algn="l"/>
                <a:tab pos="6804659" algn="l"/>
                <a:tab pos="6883400" algn="l"/>
                <a:tab pos="7353300" algn="l"/>
              </a:tabLst>
            </a:pPr>
            <a:r>
              <a:rPr spc="55" dirty="0"/>
              <a:t>To</a:t>
            </a:r>
            <a:r>
              <a:rPr dirty="0"/>
              <a:t>	</a:t>
            </a:r>
            <a:r>
              <a:rPr spc="155" dirty="0"/>
              <a:t>establish</a:t>
            </a:r>
            <a:r>
              <a:rPr dirty="0"/>
              <a:t>	</a:t>
            </a:r>
            <a:r>
              <a:rPr spc="-50" dirty="0"/>
              <a:t>a</a:t>
            </a:r>
            <a:r>
              <a:rPr dirty="0"/>
              <a:t>	</a:t>
            </a:r>
            <a:r>
              <a:rPr spc="150" dirty="0"/>
              <a:t>positive</a:t>
            </a:r>
            <a:r>
              <a:rPr dirty="0"/>
              <a:t>	</a:t>
            </a:r>
            <a:r>
              <a:rPr spc="85" dirty="0"/>
              <a:t>and</a:t>
            </a:r>
            <a:r>
              <a:rPr dirty="0"/>
              <a:t>	</a:t>
            </a:r>
            <a:r>
              <a:rPr spc="145" dirty="0"/>
              <a:t>engaging</a:t>
            </a:r>
            <a:r>
              <a:rPr dirty="0"/>
              <a:t>	</a:t>
            </a:r>
            <a:r>
              <a:rPr spc="145" dirty="0"/>
              <a:t>rapport </a:t>
            </a:r>
            <a:r>
              <a:rPr spc="114" dirty="0"/>
              <a:t>with</a:t>
            </a:r>
            <a:r>
              <a:rPr dirty="0"/>
              <a:t>	</a:t>
            </a:r>
            <a:r>
              <a:rPr spc="150" dirty="0"/>
              <a:t>clients</a:t>
            </a:r>
            <a:r>
              <a:rPr dirty="0"/>
              <a:t>	</a:t>
            </a:r>
            <a:r>
              <a:rPr spc="114" dirty="0"/>
              <a:t>that</a:t>
            </a:r>
            <a:r>
              <a:rPr dirty="0"/>
              <a:t>	</a:t>
            </a:r>
            <a:r>
              <a:rPr spc="114" dirty="0"/>
              <a:t>will</a:t>
            </a:r>
            <a:r>
              <a:rPr dirty="0"/>
              <a:t>	</a:t>
            </a:r>
            <a:r>
              <a:rPr spc="135" dirty="0"/>
              <a:t>enable</a:t>
            </a:r>
            <a:r>
              <a:rPr dirty="0"/>
              <a:t>		</a:t>
            </a:r>
            <a:r>
              <a:rPr spc="95" dirty="0"/>
              <a:t>all</a:t>
            </a:r>
            <a:r>
              <a:rPr dirty="0"/>
              <a:t>	</a:t>
            </a:r>
            <a:r>
              <a:rPr spc="145" dirty="0"/>
              <a:t>issues</a:t>
            </a:r>
            <a:r>
              <a:rPr dirty="0"/>
              <a:t>		</a:t>
            </a:r>
            <a:r>
              <a:rPr spc="60" dirty="0"/>
              <a:t>to</a:t>
            </a:r>
            <a:r>
              <a:rPr dirty="0"/>
              <a:t>	</a:t>
            </a:r>
            <a:r>
              <a:rPr spc="55" dirty="0"/>
              <a:t>be</a:t>
            </a:r>
          </a:p>
          <a:p>
            <a:pPr marL="12700">
              <a:lnSpc>
                <a:spcPct val="100000"/>
              </a:lnSpc>
              <a:spcBef>
                <a:spcPts val="915"/>
              </a:spcBef>
              <a:tabLst>
                <a:tab pos="1031875" algn="l"/>
                <a:tab pos="2011045" algn="l"/>
                <a:tab pos="2357120" algn="l"/>
                <a:tab pos="3696970" algn="l"/>
                <a:tab pos="4413885" algn="l"/>
                <a:tab pos="5428615" algn="l"/>
              </a:tabLst>
            </a:pPr>
            <a:r>
              <a:rPr spc="135" dirty="0"/>
              <a:t>dealt</a:t>
            </a:r>
            <a:r>
              <a:rPr dirty="0"/>
              <a:t>	</a:t>
            </a:r>
            <a:r>
              <a:rPr spc="135" dirty="0"/>
              <a:t>with,</a:t>
            </a:r>
            <a:r>
              <a:rPr dirty="0"/>
              <a:t>	</a:t>
            </a:r>
            <a:r>
              <a:rPr spc="-50" dirty="0"/>
              <a:t>a</a:t>
            </a:r>
            <a:r>
              <a:rPr dirty="0"/>
              <a:t>	</a:t>
            </a:r>
            <a:r>
              <a:rPr spc="140" dirty="0"/>
              <a:t>worker</a:t>
            </a:r>
            <a:r>
              <a:rPr dirty="0"/>
              <a:t>	</a:t>
            </a:r>
            <a:r>
              <a:rPr spc="114" dirty="0"/>
              <a:t>will</a:t>
            </a:r>
            <a:r>
              <a:rPr dirty="0"/>
              <a:t>	</a:t>
            </a:r>
            <a:r>
              <a:rPr spc="110" dirty="0"/>
              <a:t>need</a:t>
            </a:r>
            <a:r>
              <a:rPr dirty="0"/>
              <a:t>	</a:t>
            </a:r>
            <a:r>
              <a:rPr spc="95" dirty="0"/>
              <a:t>to:</a:t>
            </a:r>
          </a:p>
          <a:p>
            <a:pPr marL="616585" marR="1169035">
              <a:lnSpc>
                <a:spcPct val="127200"/>
              </a:lnSpc>
              <a:tabLst>
                <a:tab pos="1224915" algn="l"/>
                <a:tab pos="1670050" algn="l"/>
                <a:tab pos="2120900" algn="l"/>
                <a:tab pos="2590800" algn="l"/>
                <a:tab pos="3342004" algn="l"/>
                <a:tab pos="4257675" algn="l"/>
                <a:tab pos="6180455" algn="l"/>
              </a:tabLst>
            </a:pPr>
            <a:r>
              <a:rPr spc="110" dirty="0"/>
              <a:t>Have</a:t>
            </a:r>
            <a:r>
              <a:rPr dirty="0"/>
              <a:t>	</a:t>
            </a:r>
            <a:r>
              <a:rPr spc="155" dirty="0"/>
              <a:t>effective</a:t>
            </a:r>
            <a:r>
              <a:rPr dirty="0"/>
              <a:t>	</a:t>
            </a:r>
            <a:r>
              <a:rPr spc="155" dirty="0"/>
              <a:t>communication</a:t>
            </a:r>
            <a:r>
              <a:rPr dirty="0"/>
              <a:t>	</a:t>
            </a:r>
            <a:r>
              <a:rPr spc="145" dirty="0"/>
              <a:t>skills </a:t>
            </a:r>
            <a:r>
              <a:rPr spc="60" dirty="0"/>
              <a:t>Be</a:t>
            </a:r>
            <a:r>
              <a:rPr dirty="0"/>
              <a:t>	</a:t>
            </a:r>
            <a:r>
              <a:rPr spc="110" dirty="0"/>
              <a:t>able</a:t>
            </a:r>
            <a:r>
              <a:rPr dirty="0"/>
              <a:t>	</a:t>
            </a:r>
            <a:r>
              <a:rPr spc="60" dirty="0"/>
              <a:t>to</a:t>
            </a:r>
            <a:r>
              <a:rPr dirty="0"/>
              <a:t>	</a:t>
            </a:r>
            <a:r>
              <a:rPr spc="145" dirty="0"/>
              <a:t>maintain</a:t>
            </a:r>
            <a:r>
              <a:rPr dirty="0"/>
              <a:t>	</a:t>
            </a:r>
            <a:r>
              <a:rPr spc="155" dirty="0"/>
              <a:t>appropriate</a:t>
            </a:r>
          </a:p>
          <a:p>
            <a:pPr marL="616585" marR="1325245">
              <a:lnSpc>
                <a:spcPct val="127200"/>
              </a:lnSpc>
              <a:tabLst>
                <a:tab pos="2748915" algn="l"/>
                <a:tab pos="3931285" algn="l"/>
                <a:tab pos="4871085" algn="l"/>
              </a:tabLst>
            </a:pPr>
            <a:r>
              <a:rPr spc="150" dirty="0"/>
              <a:t>boundaries</a:t>
            </a:r>
            <a:r>
              <a:rPr dirty="0"/>
              <a:t>	</a:t>
            </a:r>
            <a:r>
              <a:rPr spc="140" dirty="0"/>
              <a:t>within</a:t>
            </a:r>
            <a:r>
              <a:rPr dirty="0"/>
              <a:t>	</a:t>
            </a:r>
            <a:r>
              <a:rPr spc="125" dirty="0"/>
              <a:t>their</a:t>
            </a:r>
            <a:r>
              <a:rPr dirty="0"/>
              <a:t>	</a:t>
            </a:r>
            <a:r>
              <a:rPr spc="155" dirty="0"/>
              <a:t>established </a:t>
            </a:r>
            <a:r>
              <a:rPr spc="150" dirty="0"/>
              <a:t>rapport.</a:t>
            </a:r>
          </a:p>
          <a:p>
            <a:pPr marL="616585" marR="915669">
              <a:lnSpc>
                <a:spcPct val="127200"/>
              </a:lnSpc>
              <a:spcBef>
                <a:spcPts val="5"/>
              </a:spcBef>
              <a:tabLst>
                <a:tab pos="1837689" algn="l"/>
                <a:tab pos="3143885" algn="l"/>
                <a:tab pos="3594100" algn="l"/>
                <a:tab pos="5687060" algn="l"/>
                <a:tab pos="6626859" algn="l"/>
              </a:tabLst>
            </a:pPr>
            <a:r>
              <a:rPr spc="150" dirty="0"/>
              <a:t>Assist</a:t>
            </a:r>
            <a:r>
              <a:rPr dirty="0"/>
              <a:t>	</a:t>
            </a:r>
            <a:r>
              <a:rPr spc="150" dirty="0"/>
              <a:t>clients</a:t>
            </a:r>
            <a:r>
              <a:rPr dirty="0"/>
              <a:t>	</a:t>
            </a:r>
            <a:r>
              <a:rPr spc="60" dirty="0"/>
              <a:t>in</a:t>
            </a:r>
            <a:r>
              <a:rPr dirty="0"/>
              <a:t>	</a:t>
            </a:r>
            <a:r>
              <a:rPr spc="150" dirty="0"/>
              <a:t>developing</a:t>
            </a:r>
            <a:r>
              <a:rPr dirty="0"/>
              <a:t>	</a:t>
            </a:r>
            <a:r>
              <a:rPr spc="125" dirty="0"/>
              <a:t>their</a:t>
            </a:r>
            <a:r>
              <a:rPr dirty="0"/>
              <a:t>	</a:t>
            </a:r>
            <a:r>
              <a:rPr spc="85" dirty="0"/>
              <a:t>own </a:t>
            </a:r>
            <a:r>
              <a:rPr spc="135" dirty="0"/>
              <a:t>goals</a:t>
            </a:r>
          </a:p>
          <a:p>
            <a:pPr marL="616585" marR="342265">
              <a:lnSpc>
                <a:spcPct val="127200"/>
              </a:lnSpc>
              <a:tabLst>
                <a:tab pos="1669414" algn="l"/>
                <a:tab pos="1813560" algn="l"/>
                <a:tab pos="2524760" algn="l"/>
                <a:tab pos="3401695" algn="l"/>
                <a:tab pos="3830954" algn="l"/>
                <a:tab pos="4300855" algn="l"/>
                <a:tab pos="5558155" algn="l"/>
                <a:tab pos="5749925" algn="l"/>
                <a:tab pos="6413500" algn="l"/>
                <a:tab pos="6541770" algn="l"/>
                <a:tab pos="7437755" algn="l"/>
              </a:tabLst>
            </a:pPr>
            <a:r>
              <a:rPr spc="130" dirty="0"/>
              <a:t>Share</a:t>
            </a:r>
            <a:r>
              <a:rPr dirty="0"/>
              <a:t>		</a:t>
            </a:r>
            <a:r>
              <a:rPr spc="150" dirty="0"/>
              <a:t>relevant</a:t>
            </a:r>
            <a:r>
              <a:rPr dirty="0"/>
              <a:t>	</a:t>
            </a:r>
            <a:r>
              <a:rPr spc="155" dirty="0"/>
              <a:t>information</a:t>
            </a:r>
            <a:r>
              <a:rPr dirty="0"/>
              <a:t>	</a:t>
            </a:r>
            <a:r>
              <a:rPr spc="114" dirty="0"/>
              <a:t>with</a:t>
            </a:r>
            <a:r>
              <a:rPr dirty="0"/>
              <a:t>	</a:t>
            </a:r>
            <a:r>
              <a:rPr spc="150" dirty="0"/>
              <a:t>clients </a:t>
            </a:r>
            <a:r>
              <a:rPr spc="120" dirty="0"/>
              <a:t>Work</a:t>
            </a:r>
            <a:r>
              <a:rPr dirty="0"/>
              <a:t>	</a:t>
            </a:r>
            <a:r>
              <a:rPr spc="114" dirty="0"/>
              <a:t>with</a:t>
            </a:r>
            <a:r>
              <a:rPr dirty="0"/>
              <a:t>	</a:t>
            </a:r>
            <a:r>
              <a:rPr spc="150" dirty="0"/>
              <a:t>clients</a:t>
            </a:r>
            <a:r>
              <a:rPr dirty="0"/>
              <a:t>	</a:t>
            </a:r>
            <a:r>
              <a:rPr spc="50" dirty="0"/>
              <a:t>to</a:t>
            </a:r>
            <a:r>
              <a:rPr dirty="0"/>
              <a:t>	</a:t>
            </a:r>
            <a:r>
              <a:rPr spc="150" dirty="0"/>
              <a:t>identify</a:t>
            </a:r>
            <a:r>
              <a:rPr dirty="0"/>
              <a:t>	</a:t>
            </a:r>
            <a:r>
              <a:rPr spc="85" dirty="0"/>
              <a:t>and</a:t>
            </a:r>
            <a:r>
              <a:rPr dirty="0"/>
              <a:t>		</a:t>
            </a:r>
            <a:r>
              <a:rPr spc="110" dirty="0"/>
              <a:t>plan</a:t>
            </a:r>
            <a:r>
              <a:rPr dirty="0"/>
              <a:t>	</a:t>
            </a:r>
            <a:r>
              <a:rPr spc="95" dirty="0"/>
              <a:t>for</a:t>
            </a:r>
          </a:p>
          <a:p>
            <a:pPr marL="616585" marR="5080">
              <a:lnSpc>
                <a:spcPct val="127200"/>
              </a:lnSpc>
              <a:tabLst>
                <a:tab pos="2308860" algn="l"/>
                <a:tab pos="2624455" algn="l"/>
                <a:tab pos="5024755" algn="l"/>
                <a:tab pos="5494655" algn="l"/>
                <a:tab pos="6434455" algn="l"/>
              </a:tabLst>
            </a:pPr>
            <a:r>
              <a:rPr spc="150" dirty="0"/>
              <a:t>potential</a:t>
            </a:r>
            <a:r>
              <a:rPr dirty="0"/>
              <a:t>	</a:t>
            </a:r>
            <a:r>
              <a:rPr spc="155" dirty="0"/>
              <a:t>consequences</a:t>
            </a:r>
            <a:r>
              <a:rPr dirty="0"/>
              <a:t>	</a:t>
            </a:r>
            <a:r>
              <a:rPr spc="60" dirty="0"/>
              <a:t>of</a:t>
            </a:r>
            <a:r>
              <a:rPr dirty="0"/>
              <a:t>	</a:t>
            </a:r>
            <a:r>
              <a:rPr spc="125" dirty="0"/>
              <a:t>their</a:t>
            </a:r>
            <a:r>
              <a:rPr dirty="0"/>
              <a:t>	</a:t>
            </a:r>
            <a:r>
              <a:rPr spc="155" dirty="0"/>
              <a:t>decisions. </a:t>
            </a:r>
            <a:r>
              <a:rPr spc="150" dirty="0"/>
              <a:t>Implement</a:t>
            </a:r>
            <a:r>
              <a:rPr dirty="0"/>
              <a:t>	</a:t>
            </a:r>
            <a:r>
              <a:rPr spc="150" dirty="0"/>
              <a:t>procedures</a:t>
            </a:r>
          </a:p>
        </p:txBody>
      </p:sp>
      <p:sp>
        <p:nvSpPr>
          <p:cNvPr id="13" name="object 13"/>
          <p:cNvSpPr txBox="1">
            <a:spLocks noGrp="1"/>
          </p:cNvSpPr>
          <p:nvPr>
            <p:ph type="title"/>
          </p:nvPr>
        </p:nvSpPr>
        <p:spPr>
          <a:xfrm>
            <a:off x="9942676" y="291374"/>
            <a:ext cx="7385684" cy="1000760"/>
          </a:xfrm>
          <a:prstGeom prst="rect">
            <a:avLst/>
          </a:prstGeom>
        </p:spPr>
        <p:txBody>
          <a:bodyPr vert="horz" wrap="square" lIns="0" tIns="12700" rIns="0" bIns="0" rtlCol="0">
            <a:spAutoFit/>
          </a:bodyPr>
          <a:lstStyle/>
          <a:p>
            <a:pPr marL="12700">
              <a:lnSpc>
                <a:spcPct val="100000"/>
              </a:lnSpc>
              <a:spcBef>
                <a:spcPts val="100"/>
              </a:spcBef>
            </a:pPr>
            <a:r>
              <a:rPr dirty="0"/>
              <a:t>Support</a:t>
            </a:r>
            <a:r>
              <a:rPr spc="10" dirty="0"/>
              <a:t> </a:t>
            </a:r>
            <a:r>
              <a:rPr spc="-270" dirty="0"/>
              <a:t>to</a:t>
            </a:r>
            <a:r>
              <a:rPr spc="15" dirty="0"/>
              <a:t> </a:t>
            </a:r>
            <a:r>
              <a:rPr spc="-10" dirty="0"/>
              <a:t>Clients</a:t>
            </a:r>
          </a:p>
        </p:txBody>
      </p:sp>
      <p:sp>
        <p:nvSpPr>
          <p:cNvPr id="14" name="Action Button: Return 13">
            <a:hlinkClick r:id="" action="ppaction://hlinkshowjump?jump=firstslide" highlightClick="1"/>
            <a:extLst>
              <a:ext uri="{FF2B5EF4-FFF2-40B4-BE49-F238E27FC236}">
                <a16:creationId xmlns:a16="http://schemas.microsoft.com/office/drawing/2014/main" id="{38B06643-979C-FA44-4DEE-8584C2A7703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DEDED"/>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4" name="object 4"/>
          <p:cNvSpPr/>
          <p:nvPr/>
        </p:nvSpPr>
        <p:spPr>
          <a:xfrm>
            <a:off x="257174" y="1724849"/>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pic>
        <p:nvPicPr>
          <p:cNvPr id="5" name="object 5"/>
          <p:cNvPicPr/>
          <p:nvPr/>
        </p:nvPicPr>
        <p:blipFill>
          <a:blip r:embed="rId3" cstate="print">
            <a:extLst>
              <a:ext uri="{28A0092B-C50C-407E-A947-70E740481C1C}">
                <a14:useLocalDpi xmlns:a14="http://schemas.microsoft.com/office/drawing/2010/main"/>
              </a:ext>
            </a:extLst>
          </a:blip>
          <a:stretch>
            <a:fillRect/>
          </a:stretch>
        </p:blipFill>
        <p:spPr>
          <a:xfrm>
            <a:off x="8762420" y="130936"/>
            <a:ext cx="9525578" cy="10001249"/>
          </a:xfrm>
          <a:prstGeom prst="rect">
            <a:avLst/>
          </a:prstGeom>
        </p:spPr>
      </p:pic>
      <p:pic>
        <p:nvPicPr>
          <p:cNvPr id="6" name="object 6"/>
          <p:cNvPicPr/>
          <p:nvPr/>
        </p:nvPicPr>
        <p:blipFill>
          <a:blip r:embed="rId4" cstate="email">
            <a:extLst>
              <a:ext uri="{28A0092B-C50C-407E-A947-70E740481C1C}">
                <a14:useLocalDpi xmlns:a14="http://schemas.microsoft.com/office/drawing/2010/main"/>
              </a:ext>
            </a:extLst>
          </a:blip>
          <a:stretch>
            <a:fillRect/>
          </a:stretch>
        </p:blipFill>
        <p:spPr>
          <a:xfrm>
            <a:off x="581024" y="6192184"/>
            <a:ext cx="104775" cy="1047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581024" y="6735109"/>
            <a:ext cx="104775" cy="1047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581024" y="7278034"/>
            <a:ext cx="104775" cy="104775"/>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581024" y="7820959"/>
            <a:ext cx="104775" cy="104775"/>
          </a:xfrm>
          <a:prstGeom prst="rect">
            <a:avLst/>
          </a:prstGeom>
        </p:spPr>
      </p:pic>
      <p:pic>
        <p:nvPicPr>
          <p:cNvPr id="10" name="object 10"/>
          <p:cNvPicPr/>
          <p:nvPr/>
        </p:nvPicPr>
        <p:blipFill>
          <a:blip r:embed="rId5" cstate="email">
            <a:extLst>
              <a:ext uri="{28A0092B-C50C-407E-A947-70E740481C1C}">
                <a14:useLocalDpi xmlns:a14="http://schemas.microsoft.com/office/drawing/2010/main"/>
              </a:ext>
            </a:extLst>
          </a:blip>
          <a:stretch>
            <a:fillRect/>
          </a:stretch>
        </p:blipFill>
        <p:spPr>
          <a:xfrm>
            <a:off x="581024" y="8363884"/>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581024" y="8906809"/>
            <a:ext cx="104775" cy="104775"/>
          </a:xfrm>
          <a:prstGeom prst="rect">
            <a:avLst/>
          </a:prstGeom>
        </p:spPr>
      </p:pic>
      <p:sp>
        <p:nvSpPr>
          <p:cNvPr id="12" name="object 12"/>
          <p:cNvSpPr txBox="1"/>
          <p:nvPr/>
        </p:nvSpPr>
        <p:spPr>
          <a:xfrm>
            <a:off x="244475" y="2059598"/>
            <a:ext cx="6946265" cy="7083425"/>
          </a:xfrm>
          <a:prstGeom prst="rect">
            <a:avLst/>
          </a:prstGeom>
        </p:spPr>
        <p:txBody>
          <a:bodyPr vert="horz" wrap="square" lIns="0" tIns="12700" rIns="0" bIns="0" rtlCol="0">
            <a:spAutoFit/>
          </a:bodyPr>
          <a:lstStyle/>
          <a:p>
            <a:pPr marL="12700" marR="15240">
              <a:lnSpc>
                <a:spcPct val="127200"/>
              </a:lnSpc>
              <a:spcBef>
                <a:spcPts val="100"/>
              </a:spcBef>
              <a:tabLst>
                <a:tab pos="704850" algn="l"/>
                <a:tab pos="1164590" algn="l"/>
                <a:tab pos="1936114" algn="l"/>
                <a:tab pos="2738755" algn="l"/>
                <a:tab pos="3865245" algn="l"/>
                <a:tab pos="4636770" algn="l"/>
                <a:tab pos="4805045" algn="l"/>
                <a:tab pos="6620509" algn="l"/>
              </a:tabLst>
            </a:pPr>
            <a:r>
              <a:rPr sz="2800" spc="110" dirty="0">
                <a:latin typeface="Arial MT"/>
                <a:cs typeface="Arial MT"/>
              </a:rPr>
              <a:t>When</a:t>
            </a:r>
            <a:r>
              <a:rPr sz="2800" dirty="0">
                <a:latin typeface="Arial MT"/>
                <a:cs typeface="Arial MT"/>
              </a:rPr>
              <a:t>	</a:t>
            </a:r>
            <a:r>
              <a:rPr sz="2800" spc="90" dirty="0">
                <a:latin typeface="Arial MT"/>
                <a:cs typeface="Arial MT"/>
              </a:rPr>
              <a:t>you</a:t>
            </a:r>
            <a:r>
              <a:rPr sz="2800" dirty="0">
                <a:latin typeface="Arial MT"/>
                <a:cs typeface="Arial MT"/>
              </a:rPr>
              <a:t>	</a:t>
            </a:r>
            <a:r>
              <a:rPr sz="2800" spc="150" dirty="0">
                <a:latin typeface="Arial MT"/>
                <a:cs typeface="Arial MT"/>
              </a:rPr>
              <a:t>encounter</a:t>
            </a:r>
            <a:r>
              <a:rPr sz="2800" dirty="0">
                <a:latin typeface="Arial MT"/>
                <a:cs typeface="Arial MT"/>
              </a:rPr>
              <a:t>	</a:t>
            </a:r>
            <a:r>
              <a:rPr sz="2800" spc="90" dirty="0">
                <a:latin typeface="Arial MT"/>
                <a:cs typeface="Arial MT"/>
              </a:rPr>
              <a:t>any</a:t>
            </a:r>
            <a:r>
              <a:rPr sz="2800" dirty="0">
                <a:latin typeface="Arial MT"/>
                <a:cs typeface="Arial MT"/>
              </a:rPr>
              <a:t>	</a:t>
            </a:r>
            <a:r>
              <a:rPr sz="2800" spc="160" dirty="0">
                <a:latin typeface="Arial MT"/>
                <a:cs typeface="Arial MT"/>
              </a:rPr>
              <a:t>difficulties</a:t>
            </a:r>
            <a:r>
              <a:rPr sz="2800" dirty="0">
                <a:latin typeface="Arial MT"/>
                <a:cs typeface="Arial MT"/>
              </a:rPr>
              <a:t>	</a:t>
            </a:r>
            <a:r>
              <a:rPr sz="2800" spc="60" dirty="0">
                <a:latin typeface="Arial MT"/>
                <a:cs typeface="Arial MT"/>
              </a:rPr>
              <a:t>in </a:t>
            </a:r>
            <a:r>
              <a:rPr sz="2800" spc="90" dirty="0">
                <a:latin typeface="Arial MT"/>
                <a:cs typeface="Arial MT"/>
              </a:rPr>
              <a:t>the</a:t>
            </a:r>
            <a:r>
              <a:rPr sz="2800" dirty="0">
                <a:latin typeface="Arial MT"/>
                <a:cs typeface="Arial MT"/>
              </a:rPr>
              <a:t>	</a:t>
            </a:r>
            <a:r>
              <a:rPr sz="2800" spc="140" dirty="0">
                <a:latin typeface="Arial MT"/>
                <a:cs typeface="Arial MT"/>
              </a:rPr>
              <a:t>health</a:t>
            </a:r>
            <a:r>
              <a:rPr sz="2800" dirty="0">
                <a:latin typeface="Arial MT"/>
                <a:cs typeface="Arial MT"/>
              </a:rPr>
              <a:t>	</a:t>
            </a:r>
            <a:r>
              <a:rPr sz="2800" spc="-700" dirty="0">
                <a:latin typeface="Arial MT"/>
                <a:cs typeface="Arial MT"/>
              </a:rPr>
              <a:t> </a:t>
            </a:r>
            <a:r>
              <a:rPr sz="2800" spc="110" dirty="0">
                <a:latin typeface="Arial MT"/>
                <a:cs typeface="Arial MT"/>
              </a:rPr>
              <a:t>and</a:t>
            </a:r>
            <a:r>
              <a:rPr sz="2800" dirty="0">
                <a:latin typeface="Arial MT"/>
                <a:cs typeface="Arial MT"/>
              </a:rPr>
              <a:t>	</a:t>
            </a:r>
            <a:r>
              <a:rPr sz="2800" spc="150" dirty="0">
                <a:latin typeface="Arial MT"/>
                <a:cs typeface="Arial MT"/>
              </a:rPr>
              <a:t>community</a:t>
            </a:r>
            <a:r>
              <a:rPr sz="2800" dirty="0">
                <a:latin typeface="Arial MT"/>
                <a:cs typeface="Arial MT"/>
              </a:rPr>
              <a:t>		</a:t>
            </a:r>
            <a:r>
              <a:rPr sz="2800" spc="150" dirty="0">
                <a:latin typeface="Arial MT"/>
                <a:cs typeface="Arial MT"/>
              </a:rPr>
              <a:t>services</a:t>
            </a:r>
            <a:endParaRPr sz="2800" dirty="0">
              <a:latin typeface="Arial MT"/>
              <a:cs typeface="Arial MT"/>
            </a:endParaRPr>
          </a:p>
          <a:p>
            <a:pPr marL="12700">
              <a:lnSpc>
                <a:spcPct val="100000"/>
              </a:lnSpc>
              <a:spcBef>
                <a:spcPts val="915"/>
              </a:spcBef>
              <a:tabLst>
                <a:tab pos="1703705" algn="l"/>
                <a:tab pos="2475230" algn="l"/>
                <a:tab pos="3796665" algn="l"/>
                <a:tab pos="5359400" algn="l"/>
              </a:tabLst>
            </a:pPr>
            <a:r>
              <a:rPr sz="2800" spc="155" dirty="0">
                <a:latin typeface="Arial MT"/>
                <a:cs typeface="Arial MT"/>
              </a:rPr>
              <a:t>industry,</a:t>
            </a:r>
            <a:r>
              <a:rPr sz="2800" dirty="0">
                <a:latin typeface="Arial MT"/>
                <a:cs typeface="Arial MT"/>
              </a:rPr>
              <a:t>	</a:t>
            </a:r>
            <a:r>
              <a:rPr sz="2800" spc="90" dirty="0">
                <a:latin typeface="Arial MT"/>
                <a:cs typeface="Arial MT"/>
              </a:rPr>
              <a:t>you</a:t>
            </a:r>
            <a:r>
              <a:rPr sz="2800" dirty="0">
                <a:latin typeface="Arial MT"/>
                <a:cs typeface="Arial MT"/>
              </a:rPr>
              <a:t>	</a:t>
            </a:r>
            <a:r>
              <a:rPr sz="2800" spc="140" dirty="0">
                <a:latin typeface="Arial MT"/>
                <a:cs typeface="Arial MT"/>
              </a:rPr>
              <a:t>should</a:t>
            </a:r>
            <a:r>
              <a:rPr sz="2800" dirty="0">
                <a:latin typeface="Arial MT"/>
                <a:cs typeface="Arial MT"/>
              </a:rPr>
              <a:t>	</a:t>
            </a:r>
            <a:r>
              <a:rPr sz="2800" spc="145" dirty="0">
                <a:latin typeface="Arial MT"/>
                <a:cs typeface="Arial MT"/>
              </a:rPr>
              <a:t>address</a:t>
            </a:r>
            <a:r>
              <a:rPr sz="2800" dirty="0">
                <a:latin typeface="Arial MT"/>
                <a:cs typeface="Arial MT"/>
              </a:rPr>
              <a:t>	</a:t>
            </a:r>
            <a:r>
              <a:rPr sz="2800" spc="125" dirty="0">
                <a:latin typeface="Arial MT"/>
                <a:cs typeface="Arial MT"/>
              </a:rPr>
              <a:t>these</a:t>
            </a:r>
            <a:endParaRPr sz="2800" dirty="0">
              <a:latin typeface="Arial MT"/>
              <a:cs typeface="Arial MT"/>
            </a:endParaRPr>
          </a:p>
          <a:p>
            <a:pPr marL="12700" marR="5080">
              <a:lnSpc>
                <a:spcPct val="127200"/>
              </a:lnSpc>
              <a:tabLst>
                <a:tab pos="803910" algn="l"/>
                <a:tab pos="1778635" algn="l"/>
                <a:tab pos="1995805" algn="l"/>
                <a:tab pos="2851785" algn="l"/>
                <a:tab pos="3543935" algn="l"/>
                <a:tab pos="3830954" algn="l"/>
                <a:tab pos="4904105" algn="l"/>
                <a:tab pos="5740400" algn="l"/>
              </a:tabLst>
            </a:pPr>
            <a:r>
              <a:rPr sz="2800" spc="160" dirty="0">
                <a:latin typeface="Arial MT"/>
                <a:cs typeface="Arial MT"/>
              </a:rPr>
              <a:t>difficulties</a:t>
            </a:r>
            <a:r>
              <a:rPr sz="2800" dirty="0">
                <a:latin typeface="Arial MT"/>
                <a:cs typeface="Arial MT"/>
              </a:rPr>
              <a:t>	</a:t>
            </a:r>
            <a:r>
              <a:rPr sz="2800" spc="114" dirty="0">
                <a:latin typeface="Arial MT"/>
                <a:cs typeface="Arial MT"/>
              </a:rPr>
              <a:t>with</a:t>
            </a:r>
            <a:r>
              <a:rPr sz="2800" dirty="0">
                <a:latin typeface="Arial MT"/>
                <a:cs typeface="Arial MT"/>
              </a:rPr>
              <a:t>	</a:t>
            </a:r>
            <a:r>
              <a:rPr sz="2800" spc="90" dirty="0">
                <a:latin typeface="Arial MT"/>
                <a:cs typeface="Arial MT"/>
              </a:rPr>
              <a:t>the</a:t>
            </a:r>
            <a:r>
              <a:rPr sz="2800" dirty="0">
                <a:latin typeface="Arial MT"/>
                <a:cs typeface="Arial MT"/>
              </a:rPr>
              <a:t>	</a:t>
            </a:r>
            <a:r>
              <a:rPr sz="2800" spc="155" dirty="0">
                <a:latin typeface="Arial MT"/>
                <a:cs typeface="Arial MT"/>
              </a:rPr>
              <a:t>appropriate</a:t>
            </a:r>
            <a:r>
              <a:rPr sz="2800" dirty="0">
                <a:latin typeface="Arial MT"/>
                <a:cs typeface="Arial MT"/>
              </a:rPr>
              <a:t>	</a:t>
            </a:r>
            <a:r>
              <a:rPr sz="2800" spc="135" dirty="0">
                <a:latin typeface="Arial MT"/>
                <a:cs typeface="Arial MT"/>
              </a:rPr>
              <a:t>people </a:t>
            </a:r>
            <a:r>
              <a:rPr sz="2800" spc="85" dirty="0">
                <a:latin typeface="Arial MT"/>
                <a:cs typeface="Arial MT"/>
              </a:rPr>
              <a:t>and</a:t>
            </a:r>
            <a:r>
              <a:rPr sz="2800" dirty="0">
                <a:latin typeface="Arial MT"/>
                <a:cs typeface="Arial MT"/>
              </a:rPr>
              <a:t>	</a:t>
            </a:r>
            <a:r>
              <a:rPr sz="2800" spc="114" dirty="0">
                <a:latin typeface="Arial MT"/>
                <a:cs typeface="Arial MT"/>
              </a:rPr>
              <a:t>seek</a:t>
            </a:r>
            <a:r>
              <a:rPr sz="2800" dirty="0">
                <a:latin typeface="Arial MT"/>
                <a:cs typeface="Arial MT"/>
              </a:rPr>
              <a:t>	</a:t>
            </a:r>
            <a:r>
              <a:rPr sz="2800" spc="155" dirty="0">
                <a:latin typeface="Arial MT"/>
                <a:cs typeface="Arial MT"/>
              </a:rPr>
              <a:t>assistance</a:t>
            </a:r>
            <a:r>
              <a:rPr sz="2800" dirty="0">
                <a:latin typeface="Arial MT"/>
                <a:cs typeface="Arial MT"/>
              </a:rPr>
              <a:t>	</a:t>
            </a:r>
            <a:r>
              <a:rPr sz="2800" spc="105" dirty="0">
                <a:latin typeface="Arial MT"/>
                <a:cs typeface="Arial MT"/>
              </a:rPr>
              <a:t>when</a:t>
            </a:r>
            <a:r>
              <a:rPr sz="2800" dirty="0">
                <a:latin typeface="Arial MT"/>
                <a:cs typeface="Arial MT"/>
              </a:rPr>
              <a:t>	</a:t>
            </a:r>
            <a:r>
              <a:rPr sz="2800" spc="150" dirty="0">
                <a:latin typeface="Arial MT"/>
                <a:cs typeface="Arial MT"/>
              </a:rPr>
              <a:t>required.</a:t>
            </a:r>
            <a:endParaRPr sz="2800" dirty="0">
              <a:latin typeface="Arial MT"/>
              <a:cs typeface="Arial MT"/>
            </a:endParaRPr>
          </a:p>
          <a:p>
            <a:pPr marL="12700">
              <a:lnSpc>
                <a:spcPct val="100000"/>
              </a:lnSpc>
              <a:spcBef>
                <a:spcPts val="915"/>
              </a:spcBef>
              <a:tabLst>
                <a:tab pos="1248410" algn="l"/>
                <a:tab pos="2589530" algn="l"/>
                <a:tab pos="3459479" algn="l"/>
              </a:tabLst>
            </a:pPr>
            <a:r>
              <a:rPr sz="2800" spc="130" dirty="0">
                <a:latin typeface="Arial MT"/>
                <a:cs typeface="Arial MT"/>
              </a:rPr>
              <a:t>These</a:t>
            </a:r>
            <a:r>
              <a:rPr sz="2800" dirty="0">
                <a:latin typeface="Arial MT"/>
                <a:cs typeface="Arial MT"/>
              </a:rPr>
              <a:t>	</a:t>
            </a:r>
            <a:r>
              <a:rPr sz="2800" spc="135" dirty="0">
                <a:latin typeface="Arial MT"/>
                <a:cs typeface="Arial MT"/>
              </a:rPr>
              <a:t>people</a:t>
            </a:r>
            <a:r>
              <a:rPr sz="2800" dirty="0">
                <a:latin typeface="Arial MT"/>
                <a:cs typeface="Arial MT"/>
              </a:rPr>
              <a:t>	</a:t>
            </a:r>
            <a:r>
              <a:rPr sz="2800" spc="90" dirty="0">
                <a:latin typeface="Arial MT"/>
                <a:cs typeface="Arial MT"/>
              </a:rPr>
              <a:t>may</a:t>
            </a:r>
            <a:r>
              <a:rPr sz="2800" dirty="0">
                <a:latin typeface="Arial MT"/>
                <a:cs typeface="Arial MT"/>
              </a:rPr>
              <a:t>	</a:t>
            </a:r>
            <a:r>
              <a:rPr sz="2800" spc="150" dirty="0">
                <a:latin typeface="Arial MT"/>
                <a:cs typeface="Arial MT"/>
              </a:rPr>
              <a:t>include:</a:t>
            </a:r>
            <a:endParaRPr sz="2800" dirty="0">
              <a:latin typeface="Arial MT"/>
              <a:cs typeface="Arial MT"/>
            </a:endParaRPr>
          </a:p>
          <a:p>
            <a:pPr>
              <a:lnSpc>
                <a:spcPct val="100000"/>
              </a:lnSpc>
              <a:spcBef>
                <a:spcPts val="1970"/>
              </a:spcBef>
            </a:pPr>
            <a:endParaRPr sz="2800" dirty="0">
              <a:latin typeface="Arial MT"/>
              <a:cs typeface="Arial MT"/>
            </a:endParaRPr>
          </a:p>
          <a:p>
            <a:pPr marL="616585">
              <a:lnSpc>
                <a:spcPct val="100000"/>
              </a:lnSpc>
            </a:pPr>
            <a:r>
              <a:rPr sz="2800" spc="140" dirty="0">
                <a:latin typeface="Arial MT"/>
                <a:cs typeface="Arial MT"/>
              </a:rPr>
              <a:t>Carers</a:t>
            </a:r>
            <a:endParaRPr sz="2800" dirty="0">
              <a:latin typeface="Arial MT"/>
              <a:cs typeface="Arial MT"/>
            </a:endParaRPr>
          </a:p>
          <a:p>
            <a:pPr marL="616585" marR="109220">
              <a:lnSpc>
                <a:spcPct val="127200"/>
              </a:lnSpc>
              <a:tabLst>
                <a:tab pos="2016760" algn="l"/>
                <a:tab pos="2308225" algn="l"/>
                <a:tab pos="3559175" algn="l"/>
                <a:tab pos="4351020" algn="l"/>
                <a:tab pos="5716270" algn="l"/>
              </a:tabLst>
            </a:pPr>
            <a:r>
              <a:rPr sz="2800" spc="135" dirty="0">
                <a:latin typeface="Arial MT"/>
                <a:cs typeface="Arial MT"/>
              </a:rPr>
              <a:t>Unpaid</a:t>
            </a:r>
            <a:r>
              <a:rPr sz="2800" dirty="0">
                <a:latin typeface="Arial MT"/>
                <a:cs typeface="Arial MT"/>
              </a:rPr>
              <a:t>	</a:t>
            </a:r>
            <a:r>
              <a:rPr sz="2800" spc="145" dirty="0">
                <a:latin typeface="Arial MT"/>
                <a:cs typeface="Arial MT"/>
              </a:rPr>
              <a:t>workers</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respite</a:t>
            </a:r>
            <a:r>
              <a:rPr sz="2800" dirty="0">
                <a:latin typeface="Arial MT"/>
                <a:cs typeface="Arial MT"/>
              </a:rPr>
              <a:t>	</a:t>
            </a:r>
            <a:r>
              <a:rPr sz="2800" spc="140" dirty="0">
                <a:latin typeface="Arial MT"/>
                <a:cs typeface="Arial MT"/>
              </a:rPr>
              <a:t>carers </a:t>
            </a:r>
            <a:r>
              <a:rPr sz="2800" spc="155" dirty="0">
                <a:latin typeface="Arial MT"/>
                <a:cs typeface="Arial MT"/>
              </a:rPr>
              <a:t>Ancillary</a:t>
            </a:r>
            <a:r>
              <a:rPr sz="2800" dirty="0">
                <a:latin typeface="Arial MT"/>
                <a:cs typeface="Arial MT"/>
              </a:rPr>
              <a:t>	</a:t>
            </a:r>
            <a:r>
              <a:rPr sz="2800" spc="130" dirty="0">
                <a:latin typeface="Arial MT"/>
                <a:cs typeface="Arial MT"/>
              </a:rPr>
              <a:t>staff</a:t>
            </a:r>
            <a:endParaRPr sz="2800" dirty="0">
              <a:latin typeface="Arial MT"/>
              <a:cs typeface="Arial MT"/>
            </a:endParaRPr>
          </a:p>
          <a:p>
            <a:pPr marL="616585" marR="3082290">
              <a:lnSpc>
                <a:spcPct val="127200"/>
              </a:lnSpc>
              <a:spcBef>
                <a:spcPts val="5"/>
              </a:spcBef>
              <a:tabLst>
                <a:tab pos="2461260" algn="l"/>
              </a:tabLst>
            </a:pPr>
            <a:r>
              <a:rPr sz="2800" spc="145" dirty="0">
                <a:latin typeface="Arial MT"/>
                <a:cs typeface="Arial MT"/>
              </a:rPr>
              <a:t>Resource</a:t>
            </a:r>
            <a:r>
              <a:rPr sz="2800" dirty="0">
                <a:latin typeface="Arial MT"/>
                <a:cs typeface="Arial MT"/>
              </a:rPr>
              <a:t>	</a:t>
            </a:r>
            <a:r>
              <a:rPr sz="2800" spc="145" dirty="0">
                <a:latin typeface="Arial MT"/>
                <a:cs typeface="Arial MT"/>
              </a:rPr>
              <a:t>workers </a:t>
            </a:r>
            <a:r>
              <a:rPr sz="2800" spc="160" dirty="0">
                <a:latin typeface="Arial MT"/>
                <a:cs typeface="Arial MT"/>
              </a:rPr>
              <a:t>Administrators</a:t>
            </a:r>
            <a:endParaRPr sz="2800" dirty="0">
              <a:latin typeface="Arial MT"/>
              <a:cs typeface="Arial MT"/>
            </a:endParaRPr>
          </a:p>
          <a:p>
            <a:pPr marL="616585">
              <a:lnSpc>
                <a:spcPct val="100000"/>
              </a:lnSpc>
              <a:spcBef>
                <a:spcPts val="915"/>
              </a:spcBef>
            </a:pPr>
            <a:r>
              <a:rPr sz="2800" spc="155" dirty="0">
                <a:latin typeface="Arial MT"/>
                <a:cs typeface="Arial MT"/>
              </a:rPr>
              <a:t>Counsellors</a:t>
            </a:r>
            <a:endParaRPr sz="2800" dirty="0">
              <a:latin typeface="Arial MT"/>
              <a:cs typeface="Arial MT"/>
            </a:endParaRPr>
          </a:p>
        </p:txBody>
      </p:sp>
      <p:sp>
        <p:nvSpPr>
          <p:cNvPr id="13" name="object 13"/>
          <p:cNvSpPr txBox="1">
            <a:spLocks noGrp="1"/>
          </p:cNvSpPr>
          <p:nvPr>
            <p:ph type="title"/>
          </p:nvPr>
        </p:nvSpPr>
        <p:spPr>
          <a:xfrm>
            <a:off x="244475" y="455645"/>
            <a:ext cx="6714490" cy="1000760"/>
          </a:xfrm>
          <a:prstGeom prst="rect">
            <a:avLst/>
          </a:prstGeom>
        </p:spPr>
        <p:txBody>
          <a:bodyPr vert="horz" wrap="square" lIns="0" tIns="12700" rIns="0" bIns="0" rtlCol="0">
            <a:spAutoFit/>
          </a:bodyPr>
          <a:lstStyle/>
          <a:p>
            <a:pPr marL="12700">
              <a:lnSpc>
                <a:spcPct val="100000"/>
              </a:lnSpc>
              <a:spcBef>
                <a:spcPts val="100"/>
              </a:spcBef>
            </a:pPr>
            <a:r>
              <a:rPr dirty="0"/>
              <a:t>Seek</a:t>
            </a:r>
            <a:r>
              <a:rPr spc="315" dirty="0"/>
              <a:t> </a:t>
            </a:r>
            <a:r>
              <a:rPr spc="65" dirty="0"/>
              <a:t>Assistance</a:t>
            </a:r>
          </a:p>
        </p:txBody>
      </p:sp>
      <p:sp>
        <p:nvSpPr>
          <p:cNvPr id="14" name="Action Button: Return 13">
            <a:hlinkClick r:id="" action="ppaction://hlinkshowjump?jump=firstslide" highlightClick="1"/>
            <a:extLst>
              <a:ext uri="{FF2B5EF4-FFF2-40B4-BE49-F238E27FC236}">
                <a16:creationId xmlns:a16="http://schemas.microsoft.com/office/drawing/2014/main" id="{C3A97F4D-6E7F-7EC8-C33A-3525665EB3E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6894195"/>
          </a:xfrm>
          <a:prstGeom prst="rect">
            <a:avLst/>
          </a:prstGeom>
          <a:noFill/>
        </p:spPr>
        <p:txBody>
          <a:bodyPr wrap="square" rtlCol="0">
            <a:spAutoFit/>
          </a:bodyPr>
          <a:lstStyle/>
          <a:p>
            <a:r>
              <a:rPr lang="en-US" sz="2600" dirty="0">
                <a:solidFill>
                  <a:srgbClr val="0070C0"/>
                </a:solidFill>
              </a:rPr>
              <a:t>1. Describe what diversity means in relation to the workplace.</a:t>
            </a:r>
          </a:p>
          <a:p>
            <a:r>
              <a:rPr lang="en-US" sz="2600" dirty="0"/>
              <a:t>Workplace diversity means having an inclusive environment that accepts every individual and their differences, and embraces their strengths, providing an opportunity for all staff to achieve their full potential.</a:t>
            </a:r>
          </a:p>
          <a:p>
            <a:r>
              <a:rPr lang="en-US" sz="2600" dirty="0">
                <a:solidFill>
                  <a:srgbClr val="0070C0"/>
                </a:solidFill>
              </a:rPr>
              <a:t>2. What are two (2) things you could do to improve your social and cultural awareness?</a:t>
            </a:r>
          </a:p>
          <a:p>
            <a:r>
              <a:rPr lang="en-US" sz="2600" dirty="0"/>
              <a:t>• Spend time learning about other cultures.</a:t>
            </a:r>
          </a:p>
          <a:p>
            <a:r>
              <a:rPr lang="en-US" sz="2600" dirty="0"/>
              <a:t>• Bridging the culture gap with strong communication skills; learning phrases and words in another language.</a:t>
            </a:r>
          </a:p>
          <a:p>
            <a:r>
              <a:rPr lang="en-US" sz="2600" dirty="0"/>
              <a:t>• Learning and respecting differences in culture such as holidays and customs.</a:t>
            </a:r>
          </a:p>
          <a:p>
            <a:r>
              <a:rPr lang="en-US" sz="2600" dirty="0"/>
              <a:t>• Take the time to interact with people with disabilities so that you can develop an understanding of the difficulties they might face.</a:t>
            </a:r>
          </a:p>
          <a:p>
            <a:r>
              <a:rPr lang="en-US" sz="2600" dirty="0">
                <a:solidFill>
                  <a:srgbClr val="0070C0"/>
                </a:solidFill>
              </a:rPr>
              <a:t>3. In your learning environment, what are two (2) things you could do to support and promote relationships based on the appreciation of diversity and inclusiveness?</a:t>
            </a:r>
          </a:p>
          <a:p>
            <a:r>
              <a:rPr lang="en-US" sz="2600" dirty="0"/>
              <a:t>• You could have a themed day each month for a different culture so that everyone can learn about each other’s beliefs and customs.</a:t>
            </a:r>
          </a:p>
          <a:p>
            <a:r>
              <a:rPr lang="en-US" sz="2600" dirty="0"/>
              <a:t>• You could undertake research and find out what foods certain cultures eat or don’t eat so that you can cater for them.</a:t>
            </a:r>
          </a:p>
          <a:p>
            <a:r>
              <a:rPr lang="en-US" sz="2600" dirty="0"/>
              <a:t>• Spend time learning </a:t>
            </a:r>
            <a:r>
              <a:rPr lang="en-US" sz="2600" dirty="0" err="1"/>
              <a:t>Auslan</a:t>
            </a:r>
            <a:r>
              <a:rPr lang="en-US" sz="2600" dirty="0"/>
              <a:t> or another sign language.</a:t>
            </a:r>
          </a:p>
          <a:p>
            <a:r>
              <a:rPr lang="en-US" sz="2600" dirty="0"/>
              <a:t>• Visit an aboriginal art gallery or the immigration museum to support learnings.</a:t>
            </a:r>
          </a:p>
          <a:p>
            <a:r>
              <a:rPr lang="en-US" sz="2600" dirty="0"/>
              <a:t>• Host an event during Mardi Gras.</a:t>
            </a:r>
            <a:endParaRPr lang="en-AU" sz="26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094310C-79FB-2F24-11E9-E6EFEF2E67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 y="2247900"/>
            <a:ext cx="18288000" cy="762000"/>
          </a:xfrm>
          <a:prstGeom prst="rect">
            <a:avLst/>
          </a:prstGeom>
        </p:spPr>
      </p:pic>
      <p:pic>
        <p:nvPicPr>
          <p:cNvPr id="7" name="Picture 6">
            <a:extLst>
              <a:ext uri="{FF2B5EF4-FFF2-40B4-BE49-F238E27FC236}">
                <a16:creationId xmlns:a16="http://schemas.microsoft.com/office/drawing/2014/main" id="{8E249681-1C95-0319-2C0A-0996517F69E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3438278"/>
            <a:ext cx="18288000" cy="2010021"/>
          </a:xfrm>
          <a:prstGeom prst="rect">
            <a:avLst/>
          </a:prstGeom>
        </p:spPr>
      </p:pic>
      <p:pic>
        <p:nvPicPr>
          <p:cNvPr id="8" name="Picture 7">
            <a:extLst>
              <a:ext uri="{FF2B5EF4-FFF2-40B4-BE49-F238E27FC236}">
                <a16:creationId xmlns:a16="http://schemas.microsoft.com/office/drawing/2014/main" id="{03BF5142-1DB6-DF45-A6C7-2028C1ADDB7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6200" y="6210300"/>
            <a:ext cx="18288000" cy="2468902"/>
          </a:xfrm>
          <a:prstGeom prst="rect">
            <a:avLst/>
          </a:prstGeom>
        </p:spPr>
      </p:pic>
      <p:sp>
        <p:nvSpPr>
          <p:cNvPr id="9" name="Action Button: Return 8">
            <a:hlinkClick r:id="" action="ppaction://hlinkshowjump?jump=firstslide" highlightClick="1"/>
            <a:extLst>
              <a:ext uri="{FF2B5EF4-FFF2-40B4-BE49-F238E27FC236}">
                <a16:creationId xmlns:a16="http://schemas.microsoft.com/office/drawing/2014/main" id="{FB8B8058-2765-8E0E-F2B2-1DCAC477EDAA}"/>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7379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6093976"/>
          </a:xfrm>
          <a:prstGeom prst="rect">
            <a:avLst/>
          </a:prstGeom>
          <a:noFill/>
        </p:spPr>
        <p:txBody>
          <a:bodyPr wrap="square" rtlCol="0">
            <a:spAutoFit/>
          </a:bodyPr>
          <a:lstStyle/>
          <a:p>
            <a:r>
              <a:rPr lang="en-US" sz="2600" dirty="0">
                <a:solidFill>
                  <a:srgbClr val="0070C0"/>
                </a:solidFill>
              </a:rPr>
              <a:t>4. Name two (2) things you can do personally to improve diversity in your learning environment or workplace?</a:t>
            </a:r>
          </a:p>
          <a:p>
            <a:r>
              <a:rPr lang="en-US" sz="2600" dirty="0"/>
              <a:t>• To be more inclusive of others that I don’t normally interact with.</a:t>
            </a:r>
          </a:p>
          <a:p>
            <a:r>
              <a:rPr lang="en-US" sz="2600" dirty="0"/>
              <a:t>• Take time to talk to new staff or students and get to know them better.</a:t>
            </a:r>
          </a:p>
          <a:p>
            <a:r>
              <a:rPr lang="en-US" sz="2600" dirty="0"/>
              <a:t>• Recognise my </a:t>
            </a:r>
            <a:r>
              <a:rPr lang="en-US" sz="2600" dirty="0" err="1"/>
              <a:t>bias’</a:t>
            </a:r>
            <a:r>
              <a:rPr lang="en-US" sz="2600" dirty="0"/>
              <a:t> and work towards changing them.</a:t>
            </a:r>
          </a:p>
          <a:p>
            <a:r>
              <a:rPr lang="en-US" sz="2600" dirty="0">
                <a:solidFill>
                  <a:srgbClr val="0070C0"/>
                </a:solidFill>
              </a:rPr>
              <a:t>5. If you worked in a business where several staff didn’t speak English as a first language, what could you do to help communicate health and safety to make sure that everyone is able to work in a safe environment?</a:t>
            </a:r>
          </a:p>
          <a:p>
            <a:r>
              <a:rPr lang="en-US" sz="2600" dirty="0"/>
              <a:t>• Make sure induction, and all signs and communications are available in multiple languages.</a:t>
            </a:r>
          </a:p>
          <a:p>
            <a:r>
              <a:rPr lang="en-US" sz="2600" dirty="0"/>
              <a:t>• Have an interpreter available to make sure that everyone understands.</a:t>
            </a:r>
          </a:p>
          <a:p>
            <a:r>
              <a:rPr lang="en-US" sz="2600" dirty="0"/>
              <a:t>• Make sure signs also have pictorial references.</a:t>
            </a:r>
          </a:p>
          <a:p>
            <a:r>
              <a:rPr lang="en-US" sz="2600" dirty="0">
                <a:solidFill>
                  <a:srgbClr val="0070C0"/>
                </a:solidFill>
              </a:rPr>
              <a:t>6. What are some of the features of diversity in Australia? Give an example of each of the following: political, social, economic, and cultural.</a:t>
            </a:r>
          </a:p>
          <a:p>
            <a:r>
              <a:rPr lang="en-US" sz="2600" dirty="0"/>
              <a:t>• Politically by allowing people to speak freely.</a:t>
            </a:r>
          </a:p>
          <a:p>
            <a:r>
              <a:rPr lang="en-US" sz="2600" dirty="0"/>
              <a:t>• Socially by enjoying food and festivals of different cultures.</a:t>
            </a:r>
          </a:p>
          <a:p>
            <a:r>
              <a:rPr lang="en-US" sz="2600" dirty="0"/>
              <a:t>• Economically in that different businesses can exist.</a:t>
            </a:r>
          </a:p>
          <a:p>
            <a:r>
              <a:rPr lang="en-US" sz="2600" dirty="0"/>
              <a:t>• Culturally in that people have freedom to choose their own religion and practice their faith.</a:t>
            </a:r>
            <a:endParaRPr lang="en-AU" sz="26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6F21F2A-4BEC-EE06-933D-1048F694C9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08" y="2247900"/>
            <a:ext cx="17175492" cy="1166975"/>
          </a:xfrm>
          <a:prstGeom prst="rect">
            <a:avLst/>
          </a:prstGeom>
        </p:spPr>
      </p:pic>
      <p:pic>
        <p:nvPicPr>
          <p:cNvPr id="9" name="Picture 8">
            <a:extLst>
              <a:ext uri="{FF2B5EF4-FFF2-40B4-BE49-F238E27FC236}">
                <a16:creationId xmlns:a16="http://schemas.microsoft.com/office/drawing/2014/main" id="{11ACA4BB-FA51-45CA-3F89-321CE2116B5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2" y="4265808"/>
            <a:ext cx="17244062" cy="1120296"/>
          </a:xfrm>
          <a:prstGeom prst="rect">
            <a:avLst/>
          </a:prstGeom>
        </p:spPr>
      </p:pic>
      <p:pic>
        <p:nvPicPr>
          <p:cNvPr id="10" name="Picture 9">
            <a:extLst>
              <a:ext uri="{FF2B5EF4-FFF2-40B4-BE49-F238E27FC236}">
                <a16:creationId xmlns:a16="http://schemas.microsoft.com/office/drawing/2014/main" id="{4948C056-1642-6D71-1B63-ED016065DD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862" y="6229416"/>
            <a:ext cx="17244062" cy="1809683"/>
          </a:xfrm>
          <a:prstGeom prst="rect">
            <a:avLst/>
          </a:prstGeom>
        </p:spPr>
      </p:pic>
      <p:sp>
        <p:nvSpPr>
          <p:cNvPr id="11" name="Action Button: Return 10">
            <a:hlinkClick r:id="" action="ppaction://hlinkshowjump?jump=firstslide" highlightClick="1"/>
            <a:extLst>
              <a:ext uri="{FF2B5EF4-FFF2-40B4-BE49-F238E27FC236}">
                <a16:creationId xmlns:a16="http://schemas.microsoft.com/office/drawing/2014/main" id="{73F53E42-62DD-D2F4-8999-0B55611ADEB0}"/>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439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0" y="0"/>
              <a:ext cx="18288000" cy="9239885"/>
            </a:xfrm>
            <a:custGeom>
              <a:avLst/>
              <a:gdLst/>
              <a:ahLst/>
              <a:cxnLst/>
              <a:rect l="l" t="t" r="r" b="b"/>
              <a:pathLst>
                <a:path w="18288000" h="9239885">
                  <a:moveTo>
                    <a:pt x="0" y="9239560"/>
                  </a:moveTo>
                  <a:lnTo>
                    <a:pt x="18288000" y="9239560"/>
                  </a:lnTo>
                  <a:lnTo>
                    <a:pt x="18288000" y="0"/>
                  </a:lnTo>
                  <a:lnTo>
                    <a:pt x="0" y="0"/>
                  </a:lnTo>
                  <a:lnTo>
                    <a:pt x="0" y="9239560"/>
                  </a:lnTo>
                  <a:close/>
                </a:path>
              </a:pathLst>
            </a:custGeom>
            <a:solidFill>
              <a:srgbClr val="D0F5F3"/>
            </a:solidFill>
          </p:spPr>
          <p:txBody>
            <a:bodyPr wrap="square" lIns="0" tIns="0" rIns="0" bIns="0" rtlCol="0"/>
            <a:lstStyle/>
            <a:p>
              <a:endParaRPr/>
            </a:p>
          </p:txBody>
        </p:sp>
        <p:sp>
          <p:nvSpPr>
            <p:cNvPr id="4" name="object 4"/>
            <p:cNvSpPr/>
            <p:nvPr/>
          </p:nvSpPr>
          <p:spPr>
            <a:xfrm>
              <a:off x="0" y="9239560"/>
              <a:ext cx="18288000" cy="1047750"/>
            </a:xfrm>
            <a:custGeom>
              <a:avLst/>
              <a:gdLst/>
              <a:ahLst/>
              <a:cxnLst/>
              <a:rect l="l" t="t" r="r" b="b"/>
              <a:pathLst>
                <a:path w="18288000" h="1047750">
                  <a:moveTo>
                    <a:pt x="18288000" y="1047438"/>
                  </a:moveTo>
                  <a:lnTo>
                    <a:pt x="0" y="1047438"/>
                  </a:lnTo>
                  <a:lnTo>
                    <a:pt x="0" y="0"/>
                  </a:lnTo>
                  <a:lnTo>
                    <a:pt x="18288000" y="0"/>
                  </a:lnTo>
                  <a:lnTo>
                    <a:pt x="18288000" y="1047438"/>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6" name="object 6"/>
            <p:cNvSpPr/>
            <p:nvPr/>
          </p:nvSpPr>
          <p:spPr>
            <a:xfrm>
              <a:off x="1028700" y="5847844"/>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000000"/>
            </a:solidFill>
          </p:spPr>
          <p:txBody>
            <a:bodyPr wrap="square" lIns="0" tIns="0" rIns="0" bIns="0" rtlCol="0"/>
            <a:lstStyle/>
            <a:p>
              <a:endParaRPr/>
            </a:p>
          </p:txBody>
        </p:sp>
      </p:grpSp>
      <p:sp>
        <p:nvSpPr>
          <p:cNvPr id="7" name="object 7"/>
          <p:cNvSpPr txBox="1"/>
          <p:nvPr/>
        </p:nvSpPr>
        <p:spPr>
          <a:xfrm>
            <a:off x="1016000" y="5946280"/>
            <a:ext cx="15294610" cy="3025775"/>
          </a:xfrm>
          <a:prstGeom prst="rect">
            <a:avLst/>
          </a:prstGeom>
        </p:spPr>
        <p:txBody>
          <a:bodyPr vert="horz" wrap="square" lIns="0" tIns="12700" rIns="0" bIns="0" rtlCol="0">
            <a:spAutoFit/>
          </a:bodyPr>
          <a:lstStyle/>
          <a:p>
            <a:pPr marL="12700" marR="459740">
              <a:lnSpc>
                <a:spcPct val="140600"/>
              </a:lnSpc>
              <a:spcBef>
                <a:spcPts val="100"/>
              </a:spcBef>
              <a:tabLst>
                <a:tab pos="823594" algn="l"/>
                <a:tab pos="2366645" algn="l"/>
                <a:tab pos="2781935" algn="l"/>
                <a:tab pos="2836545" algn="l"/>
                <a:tab pos="3963670" algn="l"/>
                <a:tab pos="4310380" algn="l"/>
                <a:tab pos="4488180" algn="l"/>
                <a:tab pos="5952490" algn="l"/>
                <a:tab pos="6332220" algn="l"/>
                <a:tab pos="7332345" algn="l"/>
                <a:tab pos="7627620" algn="l"/>
                <a:tab pos="8025130" algn="l"/>
                <a:tab pos="8196580" algn="l"/>
                <a:tab pos="9279890" algn="l"/>
                <a:tab pos="9749790" algn="l"/>
                <a:tab pos="10216515" algn="l"/>
                <a:tab pos="11008360" algn="l"/>
                <a:tab pos="11639550" algn="l"/>
                <a:tab pos="12472035" algn="l"/>
                <a:tab pos="13085444" algn="l"/>
                <a:tab pos="13425169" algn="l"/>
                <a:tab pos="13639800" algn="l"/>
                <a:tab pos="13973810" algn="l"/>
              </a:tabLst>
            </a:pPr>
            <a:r>
              <a:rPr sz="2800" spc="85" dirty="0">
                <a:latin typeface="Arial MT"/>
                <a:cs typeface="Arial MT"/>
              </a:rPr>
              <a:t>The</a:t>
            </a:r>
            <a:r>
              <a:rPr sz="2800" dirty="0">
                <a:latin typeface="Arial MT"/>
                <a:cs typeface="Arial MT"/>
              </a:rPr>
              <a:t>	</a:t>
            </a:r>
            <a:r>
              <a:rPr sz="2800" spc="145" dirty="0">
                <a:latin typeface="Arial MT"/>
                <a:cs typeface="Arial MT"/>
              </a:rPr>
              <a:t>concept</a:t>
            </a:r>
            <a:r>
              <a:rPr sz="2800" dirty="0">
                <a:latin typeface="Arial MT"/>
                <a:cs typeface="Arial MT"/>
              </a:rPr>
              <a:t>	</a:t>
            </a:r>
            <a:r>
              <a:rPr sz="2800" spc="60" dirty="0">
                <a:latin typeface="Arial MT"/>
                <a:cs typeface="Arial MT"/>
              </a:rPr>
              <a:t>of</a:t>
            </a:r>
            <a:r>
              <a:rPr sz="2800" dirty="0">
                <a:latin typeface="Arial MT"/>
                <a:cs typeface="Arial MT"/>
              </a:rPr>
              <a:t>		</a:t>
            </a:r>
            <a:r>
              <a:rPr sz="2800" spc="155" dirty="0">
                <a:latin typeface="Arial MT"/>
                <a:cs typeface="Arial MT"/>
              </a:rPr>
              <a:t>diversity</a:t>
            </a:r>
            <a:r>
              <a:rPr sz="2800" dirty="0">
                <a:latin typeface="Arial MT"/>
                <a:cs typeface="Arial MT"/>
              </a:rPr>
              <a:t>	</a:t>
            </a:r>
            <a:r>
              <a:rPr sz="2800" spc="145" dirty="0">
                <a:latin typeface="Arial MT"/>
                <a:cs typeface="Arial MT"/>
              </a:rPr>
              <a:t>centres</a:t>
            </a:r>
            <a:r>
              <a:rPr sz="2800" dirty="0">
                <a:latin typeface="Arial MT"/>
                <a:cs typeface="Arial MT"/>
              </a:rPr>
              <a:t>	</a:t>
            </a:r>
            <a:r>
              <a:rPr sz="2800" spc="135" dirty="0">
                <a:latin typeface="Arial MT"/>
                <a:cs typeface="Arial MT"/>
              </a:rPr>
              <a:t>around</a:t>
            </a:r>
            <a:r>
              <a:rPr sz="2800" dirty="0">
                <a:latin typeface="Arial MT"/>
                <a:cs typeface="Arial MT"/>
              </a:rPr>
              <a:t>	</a:t>
            </a:r>
            <a:r>
              <a:rPr sz="2800" spc="90" dirty="0">
                <a:latin typeface="Arial MT"/>
                <a:cs typeface="Arial MT"/>
              </a:rPr>
              <a:t>the</a:t>
            </a:r>
            <a:r>
              <a:rPr sz="2800" dirty="0">
                <a:latin typeface="Arial MT"/>
                <a:cs typeface="Arial MT"/>
              </a:rPr>
              <a:t>	</a:t>
            </a:r>
            <a:r>
              <a:rPr sz="2800" spc="155" dirty="0">
                <a:latin typeface="Arial MT"/>
                <a:cs typeface="Arial MT"/>
              </a:rPr>
              <a:t>acceptance</a:t>
            </a:r>
            <a:r>
              <a:rPr sz="2800" dirty="0">
                <a:latin typeface="Arial MT"/>
                <a:cs typeface="Arial MT"/>
              </a:rPr>
              <a:t>	</a:t>
            </a:r>
            <a:r>
              <a:rPr sz="2800" spc="85" dirty="0">
                <a:latin typeface="Arial MT"/>
                <a:cs typeface="Arial MT"/>
              </a:rPr>
              <a:t>and</a:t>
            </a:r>
            <a:r>
              <a:rPr sz="2800" dirty="0">
                <a:latin typeface="Arial MT"/>
                <a:cs typeface="Arial MT"/>
              </a:rPr>
              <a:t>	</a:t>
            </a:r>
            <a:r>
              <a:rPr sz="2800" spc="145" dirty="0">
                <a:latin typeface="Arial MT"/>
                <a:cs typeface="Arial MT"/>
              </a:rPr>
              <a:t>respect</a:t>
            </a:r>
            <a:r>
              <a:rPr sz="2800" dirty="0">
                <a:latin typeface="Arial MT"/>
                <a:cs typeface="Arial MT"/>
              </a:rPr>
              <a:t>	</a:t>
            </a:r>
            <a:r>
              <a:rPr sz="2800" spc="95" dirty="0">
                <a:latin typeface="Arial MT"/>
                <a:cs typeface="Arial MT"/>
              </a:rPr>
              <a:t>for</a:t>
            </a:r>
            <a:r>
              <a:rPr sz="2800" dirty="0">
                <a:latin typeface="Arial MT"/>
                <a:cs typeface="Arial MT"/>
              </a:rPr>
              <a:t>	</a:t>
            </a:r>
            <a:r>
              <a:rPr sz="2800" spc="95" dirty="0">
                <a:latin typeface="Arial MT"/>
                <a:cs typeface="Arial MT"/>
              </a:rPr>
              <a:t>all</a:t>
            </a:r>
            <a:r>
              <a:rPr sz="2800" dirty="0">
                <a:latin typeface="Arial MT"/>
                <a:cs typeface="Arial MT"/>
              </a:rPr>
              <a:t>	</a:t>
            </a:r>
            <a:r>
              <a:rPr sz="2800" spc="114" dirty="0">
                <a:latin typeface="Arial MT"/>
                <a:cs typeface="Arial MT"/>
              </a:rPr>
              <a:t>human </a:t>
            </a:r>
            <a:r>
              <a:rPr sz="2800" spc="165" dirty="0">
                <a:latin typeface="Arial MT"/>
                <a:cs typeface="Arial MT"/>
              </a:rPr>
              <a:t>characteristics</a:t>
            </a:r>
            <a:r>
              <a:rPr sz="2800" dirty="0">
                <a:latin typeface="Arial MT"/>
                <a:cs typeface="Arial MT"/>
              </a:rPr>
              <a:t>	</a:t>
            </a:r>
            <a:r>
              <a:rPr sz="2800" spc="140" dirty="0">
                <a:latin typeface="Arial MT"/>
                <a:cs typeface="Arial MT"/>
              </a:rPr>
              <a:t>within</a:t>
            </a:r>
            <a:r>
              <a:rPr sz="2800" dirty="0">
                <a:latin typeface="Arial MT"/>
                <a:cs typeface="Arial MT"/>
              </a:rPr>
              <a:t>	</a:t>
            </a:r>
            <a:r>
              <a:rPr sz="2800" spc="-50" dirty="0">
                <a:latin typeface="Arial MT"/>
                <a:cs typeface="Arial MT"/>
              </a:rPr>
              <a:t>a</a:t>
            </a:r>
            <a:r>
              <a:rPr sz="2800" dirty="0">
                <a:latin typeface="Arial MT"/>
                <a:cs typeface="Arial MT"/>
              </a:rPr>
              <a:t>	</a:t>
            </a:r>
            <a:r>
              <a:rPr sz="2800" spc="155" dirty="0">
                <a:latin typeface="Arial MT"/>
                <a:cs typeface="Arial MT"/>
              </a:rPr>
              <a:t>society.</a:t>
            </a:r>
            <a:r>
              <a:rPr sz="2800" dirty="0">
                <a:latin typeface="Arial MT"/>
                <a:cs typeface="Arial MT"/>
              </a:rPr>
              <a:t>	</a:t>
            </a:r>
            <a:r>
              <a:rPr sz="2800" spc="-715" dirty="0">
                <a:latin typeface="Arial MT"/>
                <a:cs typeface="Arial MT"/>
              </a:rPr>
              <a:t> </a:t>
            </a:r>
            <a:r>
              <a:rPr sz="2800" spc="95" dirty="0">
                <a:latin typeface="Arial MT"/>
                <a:cs typeface="Arial MT"/>
              </a:rPr>
              <a:t>It</a:t>
            </a:r>
            <a:r>
              <a:rPr sz="2800" dirty="0">
                <a:latin typeface="Arial MT"/>
                <a:cs typeface="Arial MT"/>
              </a:rPr>
              <a:t>	</a:t>
            </a:r>
            <a:r>
              <a:rPr sz="2800" spc="135" dirty="0">
                <a:latin typeface="Arial MT"/>
                <a:cs typeface="Arial MT"/>
              </a:rPr>
              <a:t>makes</a:t>
            </a:r>
            <a:r>
              <a:rPr sz="2800" dirty="0">
                <a:latin typeface="Arial MT"/>
                <a:cs typeface="Arial MT"/>
              </a:rPr>
              <a:t>	</a:t>
            </a:r>
            <a:r>
              <a:rPr sz="2800" spc="55" dirty="0">
                <a:latin typeface="Arial MT"/>
                <a:cs typeface="Arial MT"/>
              </a:rPr>
              <a:t>an</a:t>
            </a:r>
            <a:r>
              <a:rPr sz="2800" dirty="0">
                <a:latin typeface="Arial MT"/>
                <a:cs typeface="Arial MT"/>
              </a:rPr>
              <a:t>	</a:t>
            </a:r>
            <a:r>
              <a:rPr sz="2800" spc="145" dirty="0">
                <a:latin typeface="Arial MT"/>
                <a:cs typeface="Arial MT"/>
              </a:rPr>
              <a:t>effort</a:t>
            </a:r>
            <a:r>
              <a:rPr sz="2800" dirty="0">
                <a:latin typeface="Arial MT"/>
                <a:cs typeface="Arial MT"/>
              </a:rPr>
              <a:t>	</a:t>
            </a:r>
            <a:r>
              <a:rPr sz="2800" spc="60" dirty="0">
                <a:latin typeface="Arial MT"/>
                <a:cs typeface="Arial MT"/>
              </a:rPr>
              <a:t>to</a:t>
            </a:r>
            <a:r>
              <a:rPr sz="2800" dirty="0">
                <a:latin typeface="Arial MT"/>
                <a:cs typeface="Arial MT"/>
              </a:rPr>
              <a:t>	</a:t>
            </a:r>
            <a:r>
              <a:rPr sz="2800" spc="150" dirty="0" err="1">
                <a:latin typeface="Arial MT"/>
                <a:cs typeface="Arial MT"/>
              </a:rPr>
              <a:t>recognise</a:t>
            </a:r>
            <a:r>
              <a:rPr sz="2800" dirty="0">
                <a:latin typeface="Arial MT"/>
                <a:cs typeface="Arial MT"/>
              </a:rPr>
              <a:t>	</a:t>
            </a:r>
            <a:r>
              <a:rPr sz="2800" spc="145" dirty="0">
                <a:latin typeface="Arial MT"/>
                <a:cs typeface="Arial MT"/>
              </a:rPr>
              <a:t>everyone</a:t>
            </a:r>
            <a:r>
              <a:rPr sz="2800" dirty="0">
                <a:latin typeface="Arial MT"/>
                <a:cs typeface="Arial MT"/>
              </a:rPr>
              <a:t>	</a:t>
            </a:r>
            <a:r>
              <a:rPr sz="2800" spc="60" dirty="0">
                <a:latin typeface="Arial MT"/>
                <a:cs typeface="Arial MT"/>
              </a:rPr>
              <a:t>as</a:t>
            </a:r>
            <a:r>
              <a:rPr sz="2800" dirty="0">
                <a:latin typeface="Arial MT"/>
                <a:cs typeface="Arial MT"/>
              </a:rPr>
              <a:t>	</a:t>
            </a:r>
            <a:r>
              <a:rPr sz="2800" spc="55" dirty="0">
                <a:latin typeface="Arial MT"/>
                <a:cs typeface="Arial MT"/>
              </a:rPr>
              <a:t>an</a:t>
            </a:r>
            <a:endParaRPr sz="2800" dirty="0">
              <a:latin typeface="Arial MT"/>
              <a:cs typeface="Arial MT"/>
            </a:endParaRPr>
          </a:p>
          <a:p>
            <a:pPr marL="12700" marR="5080">
              <a:lnSpc>
                <a:spcPct val="140600"/>
              </a:lnSpc>
              <a:tabLst>
                <a:tab pos="868044" algn="l"/>
                <a:tab pos="1659889" algn="l"/>
                <a:tab pos="1991360" algn="l"/>
                <a:tab pos="2985770" algn="l"/>
                <a:tab pos="3102610" algn="l"/>
                <a:tab pos="3311525" algn="l"/>
                <a:tab pos="3841115" algn="l"/>
                <a:tab pos="4493895" algn="l"/>
                <a:tab pos="4780915" algn="l"/>
                <a:tab pos="5175885" algn="l"/>
                <a:tab pos="5631815" algn="l"/>
                <a:tab pos="5967730" algn="l"/>
                <a:tab pos="7135495" algn="l"/>
                <a:tab pos="7847965" algn="l"/>
                <a:tab pos="8639175" algn="l"/>
                <a:tab pos="8742680" algn="l"/>
                <a:tab pos="9088755" algn="l"/>
                <a:tab pos="9317355" algn="l"/>
                <a:tab pos="11022965" algn="l"/>
                <a:tab pos="11877675" algn="l"/>
                <a:tab pos="12566015" algn="l"/>
                <a:tab pos="13016230" algn="l"/>
                <a:tab pos="14638019" algn="l"/>
              </a:tabLst>
            </a:pPr>
            <a:r>
              <a:rPr sz="2800" spc="155" dirty="0">
                <a:latin typeface="Arial MT"/>
                <a:cs typeface="Arial MT"/>
              </a:rPr>
              <a:t>individual,</a:t>
            </a:r>
            <a:r>
              <a:rPr sz="2800" dirty="0">
                <a:latin typeface="Arial MT"/>
                <a:cs typeface="Arial MT"/>
              </a:rPr>
              <a:t>	</a:t>
            </a:r>
            <a:r>
              <a:rPr sz="2800" spc="110" dirty="0">
                <a:latin typeface="Arial MT"/>
                <a:cs typeface="Arial MT"/>
              </a:rPr>
              <a:t>each</a:t>
            </a:r>
            <a:r>
              <a:rPr sz="2800" dirty="0">
                <a:latin typeface="Arial MT"/>
                <a:cs typeface="Arial MT"/>
              </a:rPr>
              <a:t>	</a:t>
            </a:r>
            <a:r>
              <a:rPr sz="2800" spc="114" dirty="0">
                <a:latin typeface="Arial MT"/>
                <a:cs typeface="Arial MT"/>
              </a:rPr>
              <a:t>with</a:t>
            </a:r>
            <a:r>
              <a:rPr sz="2800" dirty="0">
                <a:latin typeface="Arial MT"/>
                <a:cs typeface="Arial MT"/>
              </a:rPr>
              <a:t>	</a:t>
            </a:r>
            <a:r>
              <a:rPr sz="2800" spc="125" dirty="0">
                <a:latin typeface="Arial MT"/>
                <a:cs typeface="Arial MT"/>
              </a:rPr>
              <a:t>their</a:t>
            </a:r>
            <a:r>
              <a:rPr sz="2800" dirty="0">
                <a:latin typeface="Arial MT"/>
                <a:cs typeface="Arial MT"/>
              </a:rPr>
              <a:t>	</a:t>
            </a:r>
            <a:r>
              <a:rPr sz="2800" spc="85" dirty="0">
                <a:latin typeface="Arial MT"/>
                <a:cs typeface="Arial MT"/>
              </a:rPr>
              <a:t>own</a:t>
            </a:r>
            <a:r>
              <a:rPr sz="2800" dirty="0">
                <a:latin typeface="Arial MT"/>
                <a:cs typeface="Arial MT"/>
              </a:rPr>
              <a:t>	</a:t>
            </a:r>
            <a:r>
              <a:rPr sz="2800" spc="155" dirty="0">
                <a:latin typeface="Arial MT"/>
                <a:cs typeface="Arial MT"/>
              </a:rPr>
              <a:t>perspective</a:t>
            </a:r>
            <a:r>
              <a:rPr sz="2800" dirty="0">
                <a:latin typeface="Arial MT"/>
                <a:cs typeface="Arial MT"/>
              </a:rPr>
              <a:t>	</a:t>
            </a:r>
            <a:r>
              <a:rPr sz="2800" spc="85" dirty="0">
                <a:latin typeface="Arial MT"/>
                <a:cs typeface="Arial MT"/>
              </a:rPr>
              <a:t>and</a:t>
            </a:r>
            <a:r>
              <a:rPr sz="2800" dirty="0">
                <a:latin typeface="Arial MT"/>
                <a:cs typeface="Arial MT"/>
              </a:rPr>
              <a:t>	</a:t>
            </a:r>
            <a:r>
              <a:rPr sz="2800" spc="114" dirty="0">
                <a:latin typeface="Arial MT"/>
                <a:cs typeface="Arial MT"/>
              </a:rPr>
              <a:t>life</a:t>
            </a:r>
            <a:r>
              <a:rPr sz="2800" dirty="0">
                <a:latin typeface="Arial MT"/>
                <a:cs typeface="Arial MT"/>
              </a:rPr>
              <a:t>	</a:t>
            </a:r>
            <a:r>
              <a:rPr sz="2800" spc="155" dirty="0">
                <a:latin typeface="Arial MT"/>
                <a:cs typeface="Arial MT"/>
              </a:rPr>
              <a:t>experiences.</a:t>
            </a:r>
            <a:r>
              <a:rPr sz="2800" dirty="0">
                <a:latin typeface="Arial MT"/>
                <a:cs typeface="Arial MT"/>
              </a:rPr>
              <a:t>	</a:t>
            </a:r>
            <a:r>
              <a:rPr sz="2800" spc="155" dirty="0">
                <a:latin typeface="Arial MT"/>
                <a:cs typeface="Arial MT"/>
              </a:rPr>
              <a:t>Understanding</a:t>
            </a:r>
            <a:r>
              <a:rPr sz="2800" dirty="0">
                <a:latin typeface="Arial MT"/>
                <a:cs typeface="Arial MT"/>
              </a:rPr>
              <a:t>	</a:t>
            </a:r>
            <a:r>
              <a:rPr sz="2800" spc="85" dirty="0">
                <a:latin typeface="Arial MT"/>
                <a:cs typeface="Arial MT"/>
              </a:rPr>
              <a:t>and </a:t>
            </a:r>
            <a:r>
              <a:rPr sz="2800" spc="145" dirty="0">
                <a:latin typeface="Arial MT"/>
                <a:cs typeface="Arial MT"/>
              </a:rPr>
              <a:t>applying</a:t>
            </a:r>
            <a:r>
              <a:rPr sz="2800" dirty="0">
                <a:latin typeface="Arial MT"/>
                <a:cs typeface="Arial MT"/>
              </a:rPr>
              <a:t>	</a:t>
            </a:r>
            <a:r>
              <a:rPr sz="2800" spc="155" dirty="0">
                <a:latin typeface="Arial MT"/>
                <a:cs typeface="Arial MT"/>
              </a:rPr>
              <a:t>diversity</a:t>
            </a:r>
            <a:r>
              <a:rPr sz="2800" dirty="0">
                <a:latin typeface="Arial MT"/>
                <a:cs typeface="Arial MT"/>
              </a:rPr>
              <a:t>	</a:t>
            </a:r>
            <a:r>
              <a:rPr sz="2800" spc="140" dirty="0">
                <a:latin typeface="Arial MT"/>
                <a:cs typeface="Arial MT"/>
              </a:rPr>
              <a:t>within</a:t>
            </a:r>
            <a:r>
              <a:rPr sz="2800" dirty="0">
                <a:latin typeface="Arial MT"/>
                <a:cs typeface="Arial MT"/>
              </a:rPr>
              <a:t>	</a:t>
            </a:r>
            <a:r>
              <a:rPr sz="2800" spc="90" dirty="0">
                <a:latin typeface="Arial MT"/>
                <a:cs typeface="Arial MT"/>
              </a:rPr>
              <a:t>the</a:t>
            </a:r>
            <a:r>
              <a:rPr sz="2800" dirty="0">
                <a:latin typeface="Arial MT"/>
                <a:cs typeface="Arial MT"/>
              </a:rPr>
              <a:t>	</a:t>
            </a:r>
            <a:r>
              <a:rPr sz="2800" spc="-700" dirty="0">
                <a:latin typeface="Arial MT"/>
                <a:cs typeface="Arial MT"/>
              </a:rPr>
              <a:t> </a:t>
            </a:r>
            <a:r>
              <a:rPr sz="2800" spc="160" dirty="0">
                <a:latin typeface="Arial MT"/>
                <a:cs typeface="Arial MT"/>
              </a:rPr>
              <a:t>workplace</a:t>
            </a:r>
            <a:r>
              <a:rPr sz="2800" dirty="0">
                <a:latin typeface="Arial MT"/>
                <a:cs typeface="Arial MT"/>
              </a:rPr>
              <a:t>	</a:t>
            </a:r>
            <a:r>
              <a:rPr sz="2800" spc="145" dirty="0">
                <a:latin typeface="Arial MT"/>
                <a:cs typeface="Arial MT"/>
              </a:rPr>
              <a:t>requires</a:t>
            </a:r>
            <a:r>
              <a:rPr sz="2800" dirty="0">
                <a:latin typeface="Arial MT"/>
                <a:cs typeface="Arial MT"/>
              </a:rPr>
              <a:t>		</a:t>
            </a:r>
            <a:r>
              <a:rPr sz="2800" spc="-50" dirty="0">
                <a:latin typeface="Arial MT"/>
                <a:cs typeface="Arial MT"/>
              </a:rPr>
              <a:t>a</a:t>
            </a:r>
            <a:r>
              <a:rPr sz="2800" dirty="0">
                <a:latin typeface="Arial MT"/>
                <a:cs typeface="Arial MT"/>
              </a:rPr>
              <a:t>	</a:t>
            </a:r>
            <a:r>
              <a:rPr sz="2800" spc="180" dirty="0">
                <a:latin typeface="Arial MT"/>
                <a:cs typeface="Arial MT"/>
              </a:rPr>
              <a:t>pro-</a:t>
            </a:r>
            <a:r>
              <a:rPr sz="2800" spc="145" dirty="0">
                <a:latin typeface="Arial MT"/>
                <a:cs typeface="Arial MT"/>
              </a:rPr>
              <a:t>active</a:t>
            </a:r>
            <a:r>
              <a:rPr sz="2800" dirty="0">
                <a:latin typeface="Arial MT"/>
                <a:cs typeface="Arial MT"/>
              </a:rPr>
              <a:t>	</a:t>
            </a:r>
            <a:r>
              <a:rPr sz="2800" spc="145" dirty="0">
                <a:latin typeface="Arial MT"/>
                <a:cs typeface="Arial MT"/>
              </a:rPr>
              <a:t>mindset</a:t>
            </a:r>
            <a:r>
              <a:rPr sz="2800" dirty="0">
                <a:latin typeface="Arial MT"/>
                <a:cs typeface="Arial MT"/>
              </a:rPr>
              <a:t>	</a:t>
            </a:r>
            <a:r>
              <a:rPr sz="2800" spc="60" dirty="0">
                <a:latin typeface="Arial MT"/>
                <a:cs typeface="Arial MT"/>
              </a:rPr>
              <a:t>in</a:t>
            </a:r>
            <a:r>
              <a:rPr sz="2800" dirty="0">
                <a:latin typeface="Arial MT"/>
                <a:cs typeface="Arial MT"/>
              </a:rPr>
              <a:t>	</a:t>
            </a:r>
            <a:r>
              <a:rPr sz="2800" spc="160" dirty="0">
                <a:latin typeface="Arial MT"/>
                <a:cs typeface="Arial MT"/>
              </a:rPr>
              <a:t>interactions </a:t>
            </a:r>
            <a:r>
              <a:rPr sz="2800" spc="114" dirty="0">
                <a:latin typeface="Arial MT"/>
                <a:cs typeface="Arial MT"/>
              </a:rPr>
              <a:t>with</a:t>
            </a:r>
            <a:r>
              <a:rPr sz="2800" dirty="0">
                <a:latin typeface="Arial MT"/>
                <a:cs typeface="Arial MT"/>
              </a:rPr>
              <a:t>	</a:t>
            </a:r>
            <a:r>
              <a:rPr sz="2800" spc="185" dirty="0">
                <a:latin typeface="Arial MT"/>
                <a:cs typeface="Arial MT"/>
              </a:rPr>
              <a:t>co-</a:t>
            </a:r>
            <a:r>
              <a:rPr sz="2800" spc="150" dirty="0">
                <a:latin typeface="Arial MT"/>
                <a:cs typeface="Arial MT"/>
              </a:rPr>
              <a:t>workers,</a:t>
            </a:r>
            <a:r>
              <a:rPr sz="2800" dirty="0">
                <a:latin typeface="Arial MT"/>
                <a:cs typeface="Arial MT"/>
              </a:rPr>
              <a:t>		</a:t>
            </a:r>
            <a:r>
              <a:rPr sz="2800" spc="150" dirty="0">
                <a:latin typeface="Arial MT"/>
                <a:cs typeface="Arial MT"/>
              </a:rPr>
              <a:t>colleagues</a:t>
            </a:r>
            <a:r>
              <a:rPr sz="2800" dirty="0">
                <a:latin typeface="Arial MT"/>
                <a:cs typeface="Arial MT"/>
              </a:rPr>
              <a:t>	</a:t>
            </a:r>
            <a:r>
              <a:rPr sz="2800" spc="85" dirty="0">
                <a:latin typeface="Arial MT"/>
                <a:cs typeface="Arial MT"/>
              </a:rPr>
              <a:t>and</a:t>
            </a:r>
            <a:r>
              <a:rPr sz="2800" dirty="0">
                <a:latin typeface="Arial MT"/>
                <a:cs typeface="Arial MT"/>
              </a:rPr>
              <a:t>	</a:t>
            </a:r>
            <a:r>
              <a:rPr sz="2800" spc="155" dirty="0">
                <a:latin typeface="Arial MT"/>
                <a:cs typeface="Arial MT"/>
              </a:rPr>
              <a:t>clients.</a:t>
            </a:r>
            <a:endParaRPr sz="2800" dirty="0">
              <a:latin typeface="Arial MT"/>
              <a:cs typeface="Arial MT"/>
            </a:endParaRPr>
          </a:p>
        </p:txBody>
      </p:sp>
      <p:sp>
        <p:nvSpPr>
          <p:cNvPr id="8" name="object 8"/>
          <p:cNvSpPr txBox="1"/>
          <p:nvPr/>
        </p:nvSpPr>
        <p:spPr>
          <a:xfrm>
            <a:off x="1016000" y="4788573"/>
            <a:ext cx="15986125" cy="1000760"/>
          </a:xfrm>
          <a:prstGeom prst="rect">
            <a:avLst/>
          </a:prstGeom>
        </p:spPr>
        <p:txBody>
          <a:bodyPr vert="horz" wrap="square" lIns="0" tIns="12700" rIns="0" bIns="0" rtlCol="0">
            <a:spAutoFit/>
          </a:bodyPr>
          <a:lstStyle/>
          <a:p>
            <a:pPr marL="12700">
              <a:lnSpc>
                <a:spcPct val="100000"/>
              </a:lnSpc>
              <a:spcBef>
                <a:spcPts val="100"/>
              </a:spcBef>
            </a:pPr>
            <a:r>
              <a:rPr sz="6400" b="1" spc="375" dirty="0">
                <a:latin typeface="Trebuchet MS"/>
                <a:cs typeface="Trebuchet MS"/>
              </a:rPr>
              <a:t>Concepts</a:t>
            </a:r>
            <a:r>
              <a:rPr sz="6400" b="1" spc="560" dirty="0">
                <a:latin typeface="Trebuchet MS"/>
                <a:cs typeface="Trebuchet MS"/>
              </a:rPr>
              <a:t> </a:t>
            </a:r>
            <a:r>
              <a:rPr sz="6400" b="1" spc="290" dirty="0">
                <a:latin typeface="Trebuchet MS"/>
                <a:cs typeface="Trebuchet MS"/>
              </a:rPr>
              <a:t>And</a:t>
            </a:r>
            <a:r>
              <a:rPr sz="6400" b="1" spc="565" dirty="0">
                <a:latin typeface="Trebuchet MS"/>
                <a:cs typeface="Trebuchet MS"/>
              </a:rPr>
              <a:t> </a:t>
            </a:r>
            <a:r>
              <a:rPr sz="6400" b="1" spc="320" dirty="0">
                <a:latin typeface="Trebuchet MS"/>
                <a:cs typeface="Trebuchet MS"/>
              </a:rPr>
              <a:t>Definitions</a:t>
            </a:r>
            <a:r>
              <a:rPr sz="6400" b="1" spc="560" dirty="0">
                <a:latin typeface="Trebuchet MS"/>
                <a:cs typeface="Trebuchet MS"/>
              </a:rPr>
              <a:t> </a:t>
            </a:r>
            <a:r>
              <a:rPr sz="6400" b="1" spc="155" dirty="0">
                <a:latin typeface="Trebuchet MS"/>
                <a:cs typeface="Trebuchet MS"/>
              </a:rPr>
              <a:t>Of</a:t>
            </a:r>
            <a:r>
              <a:rPr sz="6400" b="1" spc="565" dirty="0">
                <a:latin typeface="Trebuchet MS"/>
                <a:cs typeface="Trebuchet MS"/>
              </a:rPr>
              <a:t> </a:t>
            </a:r>
            <a:r>
              <a:rPr sz="6400" b="1" spc="305" dirty="0">
                <a:latin typeface="Trebuchet MS"/>
                <a:cs typeface="Trebuchet MS"/>
              </a:rPr>
              <a:t>Diversity</a:t>
            </a:r>
            <a:endParaRPr sz="6400">
              <a:latin typeface="Trebuchet MS"/>
              <a:cs typeface="Trebuchet MS"/>
            </a:endParaRPr>
          </a:p>
        </p:txBody>
      </p:sp>
      <p:pic>
        <p:nvPicPr>
          <p:cNvPr id="9" name="object 9"/>
          <p:cNvPicPr/>
          <p:nvPr/>
        </p:nvPicPr>
        <p:blipFill>
          <a:blip r:embed="rId3" cstate="print">
            <a:extLst>
              <a:ext uri="{28A0092B-C50C-407E-A947-70E740481C1C}">
                <a14:useLocalDpi xmlns:a14="http://schemas.microsoft.com/office/drawing/2010/main"/>
              </a:ext>
            </a:extLst>
          </a:blip>
          <a:stretch>
            <a:fillRect/>
          </a:stretch>
        </p:blipFill>
        <p:spPr>
          <a:xfrm>
            <a:off x="0" y="0"/>
            <a:ext cx="18287999" cy="4752974"/>
          </a:xfrm>
          <a:prstGeom prst="rect">
            <a:avLst/>
          </a:prstGeom>
        </p:spPr>
      </p:pic>
      <p:sp>
        <p:nvSpPr>
          <p:cNvPr id="10" name="Action Button: Return 9">
            <a:hlinkClick r:id="" action="ppaction://hlinkshowjump?jump=firstslide" highlightClick="1"/>
            <a:extLst>
              <a:ext uri="{FF2B5EF4-FFF2-40B4-BE49-F238E27FC236}">
                <a16:creationId xmlns:a16="http://schemas.microsoft.com/office/drawing/2014/main" id="{F961098B-E60D-34D2-28FB-8D2A7947E196}"/>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357665"/>
            <a:ext cx="9372600" cy="830997"/>
          </a:xfrm>
          <a:prstGeom prst="rect">
            <a:avLst/>
          </a:prstGeom>
          <a:noFill/>
        </p:spPr>
        <p:txBody>
          <a:bodyPr wrap="square" rtlCol="0">
            <a:spAutoFit/>
          </a:bodyPr>
          <a:lstStyle/>
          <a:p>
            <a:r>
              <a:rPr lang="en-US" sz="4800" dirty="0"/>
              <a:t>1. Knowledge Questions</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235D1154-35D8-0E9F-1DA5-13B619916CC7}"/>
              </a:ext>
            </a:extLst>
          </p:cNvPr>
          <p:cNvGraphicFramePr>
            <a:graphicFrameLocks noGrp="1"/>
          </p:cNvGraphicFramePr>
          <p:nvPr>
            <p:extLst>
              <p:ext uri="{D42A27DB-BD31-4B8C-83A1-F6EECF244321}">
                <p14:modId xmlns:p14="http://schemas.microsoft.com/office/powerpoint/2010/main" val="464611074"/>
              </p:ext>
            </p:extLst>
          </p:nvPr>
        </p:nvGraphicFramePr>
        <p:xfrm>
          <a:off x="30480" y="2973668"/>
          <a:ext cx="18257520" cy="7336192"/>
        </p:xfrm>
        <a:graphic>
          <a:graphicData uri="http://schemas.openxmlformats.org/drawingml/2006/table">
            <a:tbl>
              <a:tblPr firstRow="1" bandRow="1">
                <a:tableStyleId>{2D5ABB26-0587-4C30-8999-92F81FD0307C}</a:tableStyleId>
              </a:tblPr>
              <a:tblGrid>
                <a:gridCol w="9128760">
                  <a:extLst>
                    <a:ext uri="{9D8B030D-6E8A-4147-A177-3AD203B41FA5}">
                      <a16:colId xmlns:a16="http://schemas.microsoft.com/office/drawing/2014/main" val="1670768121"/>
                    </a:ext>
                  </a:extLst>
                </a:gridCol>
                <a:gridCol w="9128760">
                  <a:extLst>
                    <a:ext uri="{9D8B030D-6E8A-4147-A177-3AD203B41FA5}">
                      <a16:colId xmlns:a16="http://schemas.microsoft.com/office/drawing/2014/main" val="1325528340"/>
                    </a:ext>
                  </a:extLst>
                </a:gridCol>
              </a:tblGrid>
              <a:tr h="569632">
                <a:tc>
                  <a:txBody>
                    <a:bodyPr/>
                    <a:lstStyle/>
                    <a:p>
                      <a:r>
                        <a:rPr lang="en-AU" sz="2800" b="1" dirty="0">
                          <a:solidFill>
                            <a:srgbClr val="0070C0"/>
                          </a:solidFill>
                        </a:rPr>
                        <a:t>Discrimination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solidFill>
                            <a:srgbClr val="0070C0"/>
                          </a:solidFill>
                        </a:rPr>
                        <a:t>Type of discrimination &amp; related rights and protections</a:t>
                      </a:r>
                      <a:endParaRPr lang="en-AU" sz="28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340303"/>
                  </a:ext>
                </a:extLst>
              </a:tr>
              <a:tr h="1227081">
                <a:tc>
                  <a:txBody>
                    <a:bodyPr/>
                    <a:lstStyle/>
                    <a:p>
                      <a:r>
                        <a:rPr lang="en-US" sz="2800" dirty="0">
                          <a:solidFill>
                            <a:srgbClr val="0070C0"/>
                          </a:solidFill>
                        </a:rPr>
                        <a:t>Billy is in his late 50’s. He has made a career change late in life and has just started as a junior worker in the office. He really enjoys his job, but the other workers refer to him as ‘Grandpa’ and make fun of him asking if he remembered to bring his teeth.</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Age. He is protected by the universal declaration of human rights, he has a right to work, and has a right for the harassment to stop.</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86432"/>
                  </a:ext>
                </a:extLst>
              </a:tr>
              <a:tr h="1227081">
                <a:tc>
                  <a:txBody>
                    <a:bodyPr/>
                    <a:lstStyle/>
                    <a:p>
                      <a:r>
                        <a:rPr lang="en-US" sz="2800" dirty="0">
                          <a:solidFill>
                            <a:srgbClr val="0070C0"/>
                          </a:solidFill>
                        </a:rPr>
                        <a:t>Martha uses a mobility scooter for work as she had a bad accident several years ago. She has been told that she can’t use her scooter indoors as it will wreck the office carpet.</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Disability. She has the right to use the mobility scooter – the office must make sure there are ramps and laneways available. She is protected by the anti-discrimination laws</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309599"/>
                  </a:ext>
                </a:extLst>
              </a:tr>
              <a:tr h="1227081">
                <a:tc>
                  <a:txBody>
                    <a:bodyPr/>
                    <a:lstStyle/>
                    <a:p>
                      <a:r>
                        <a:rPr lang="en-US" sz="2800" dirty="0">
                          <a:solidFill>
                            <a:srgbClr val="0070C0"/>
                          </a:solidFill>
                        </a:rPr>
                        <a:t>Miki is Japanese and has just arrived in Australia. She learned English at high school in Osaka but is very timid and shy. She has just started a new job and is trying to join in team activities but is having trouble making friends.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Racial or cultural. Team members could invite her or make a conscious effort to </a:t>
                      </a:r>
                      <a:r>
                        <a:rPr lang="en-US" sz="2800" dirty="0" err="1"/>
                        <a:t>socialise</a:t>
                      </a:r>
                      <a:r>
                        <a:rPr lang="en-US" sz="2800" dirty="0"/>
                        <a:t> with her, learn about her interests and her culture.</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496818"/>
                  </a:ext>
                </a:extLst>
              </a:tr>
              <a:tr h="1227081">
                <a:tc>
                  <a:txBody>
                    <a:bodyPr/>
                    <a:lstStyle/>
                    <a:p>
                      <a:r>
                        <a:rPr lang="en-US" sz="2800" dirty="0">
                          <a:solidFill>
                            <a:srgbClr val="0070C0"/>
                          </a:solidFill>
                        </a:rPr>
                        <a:t>Kyle works as a mechanic. He has just come out as being gay. His boss says that he has to find a new job as he thinks that having a gay mechanic will be bad for business.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Sex. This is against the law and the boss could face fines and legal charges.</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250800"/>
                  </a:ext>
                </a:extLst>
              </a:tr>
            </a:tbl>
          </a:graphicData>
        </a:graphic>
      </p:graphicFrame>
      <p:sp>
        <p:nvSpPr>
          <p:cNvPr id="4" name="TextBox 3">
            <a:extLst>
              <a:ext uri="{FF2B5EF4-FFF2-40B4-BE49-F238E27FC236}">
                <a16:creationId xmlns:a16="http://schemas.microsoft.com/office/drawing/2014/main" id="{7BE87872-9892-48CC-F5B0-13D0986E5338}"/>
              </a:ext>
            </a:extLst>
          </p:cNvPr>
          <p:cNvSpPr txBox="1"/>
          <p:nvPr/>
        </p:nvSpPr>
        <p:spPr>
          <a:xfrm>
            <a:off x="0" y="1188662"/>
            <a:ext cx="18288000" cy="2092881"/>
          </a:xfrm>
          <a:prstGeom prst="rect">
            <a:avLst/>
          </a:prstGeom>
          <a:noFill/>
        </p:spPr>
        <p:txBody>
          <a:bodyPr wrap="square" rtlCol="0">
            <a:spAutoFit/>
          </a:bodyPr>
          <a:lstStyle/>
          <a:p>
            <a:r>
              <a:rPr lang="en-US" sz="2600" dirty="0"/>
              <a:t>7. For each of the examples complete the table to:</a:t>
            </a:r>
          </a:p>
          <a:p>
            <a:pPr marL="514350" indent="-514350">
              <a:buAutoNum type="alphaLcPeriod"/>
            </a:pPr>
            <a:r>
              <a:rPr lang="en-US" sz="2600" dirty="0"/>
              <a:t>Discuss what the worker involved is being discriminated against, what rights are in place to protect them, and how the workplace should hold people accountable. Include examples of both legal and ethical considerations related to discrimination and human rights.</a:t>
            </a:r>
          </a:p>
          <a:p>
            <a:endParaRPr lang="en-US" sz="2600" dirty="0"/>
          </a:p>
        </p:txBody>
      </p:sp>
      <p:pic>
        <p:nvPicPr>
          <p:cNvPr id="6" name="Picture 5">
            <a:extLst>
              <a:ext uri="{FF2B5EF4-FFF2-40B4-BE49-F238E27FC236}">
                <a16:creationId xmlns:a16="http://schemas.microsoft.com/office/drawing/2014/main" id="{A9EA90FC-87FB-B665-02BB-5E60A62363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199" y="3619500"/>
            <a:ext cx="8763001" cy="1705221"/>
          </a:xfrm>
          <a:prstGeom prst="rect">
            <a:avLst/>
          </a:prstGeom>
        </p:spPr>
      </p:pic>
      <p:pic>
        <p:nvPicPr>
          <p:cNvPr id="7" name="Picture 6">
            <a:extLst>
              <a:ext uri="{FF2B5EF4-FFF2-40B4-BE49-F238E27FC236}">
                <a16:creationId xmlns:a16="http://schemas.microsoft.com/office/drawing/2014/main" id="{3D8A6893-B80A-F975-8B43-44A9A19B0E6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199" y="5829300"/>
            <a:ext cx="8763001" cy="1233048"/>
          </a:xfrm>
          <a:prstGeom prst="rect">
            <a:avLst/>
          </a:prstGeom>
        </p:spPr>
      </p:pic>
      <p:pic>
        <p:nvPicPr>
          <p:cNvPr id="8" name="Picture 7">
            <a:extLst>
              <a:ext uri="{FF2B5EF4-FFF2-40B4-BE49-F238E27FC236}">
                <a16:creationId xmlns:a16="http://schemas.microsoft.com/office/drawing/2014/main" id="{149E35D0-B57F-9836-DF59-A5418D77A6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199" y="7263252"/>
            <a:ext cx="8763001" cy="1233048"/>
          </a:xfrm>
          <a:prstGeom prst="rect">
            <a:avLst/>
          </a:prstGeom>
        </p:spPr>
      </p:pic>
      <p:pic>
        <p:nvPicPr>
          <p:cNvPr id="11" name="Picture 10">
            <a:extLst>
              <a:ext uri="{FF2B5EF4-FFF2-40B4-BE49-F238E27FC236}">
                <a16:creationId xmlns:a16="http://schemas.microsoft.com/office/drawing/2014/main" id="{8EFF941C-F999-4D7A-81F1-2C68BED3BE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52283" y="9015852"/>
            <a:ext cx="8763001" cy="1233048"/>
          </a:xfrm>
          <a:prstGeom prst="rect">
            <a:avLst/>
          </a:prstGeom>
        </p:spPr>
      </p:pic>
      <p:sp>
        <p:nvSpPr>
          <p:cNvPr id="12" name="Action Button: Return 11">
            <a:hlinkClick r:id="" action="ppaction://hlinkshowjump?jump=firstslide" highlightClick="1"/>
            <a:extLst>
              <a:ext uri="{FF2B5EF4-FFF2-40B4-BE49-F238E27FC236}">
                <a16:creationId xmlns:a16="http://schemas.microsoft.com/office/drawing/2014/main" id="{F395B868-66C9-6DE7-F26A-19CDE3DCB00D}"/>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5966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5293757"/>
          </a:xfrm>
          <a:prstGeom prst="rect">
            <a:avLst/>
          </a:prstGeom>
          <a:noFill/>
        </p:spPr>
        <p:txBody>
          <a:bodyPr wrap="square" rtlCol="0">
            <a:spAutoFit/>
          </a:bodyPr>
          <a:lstStyle/>
          <a:p>
            <a:r>
              <a:rPr lang="en-US" sz="2600" dirty="0">
                <a:solidFill>
                  <a:srgbClr val="0070C0"/>
                </a:solidFill>
              </a:rPr>
              <a:t>b. Identify the likely consequences for the businesses involved in these breaches?</a:t>
            </a:r>
          </a:p>
          <a:p>
            <a:r>
              <a:rPr lang="en-US" sz="2600" dirty="0"/>
              <a:t>Consequences could include legal challenges and fines, Workcover claims, or they may also lose top employees. Each of the people who has been discriminated against can raise a concern with the Equal Opportunity body in their own state or territory and be represented in a claim of discrimination.</a:t>
            </a:r>
          </a:p>
          <a:p>
            <a:r>
              <a:rPr lang="en-US" sz="2600" dirty="0">
                <a:solidFill>
                  <a:srgbClr val="0070C0"/>
                </a:solidFill>
              </a:rPr>
              <a:t>c. Discuss the likely impact of discrimination, trauma, exclusion, and negative attitudes on each of the people/groups. Give at least one (1) example of an impact for each of the case study areas:</a:t>
            </a:r>
          </a:p>
          <a:p>
            <a:r>
              <a:rPr lang="en-US" sz="2600" dirty="0"/>
              <a:t>Impacts could include any of the following or any of the students own answers that represent a relevant impact to a person affected by discrimination:</a:t>
            </a:r>
          </a:p>
          <a:p>
            <a:r>
              <a:rPr lang="en-US" sz="2600" dirty="0"/>
              <a:t>• physical, mental, and emotional health affects</a:t>
            </a:r>
          </a:p>
          <a:p>
            <a:r>
              <a:rPr lang="en-US" sz="2600" dirty="0"/>
              <a:t>• economic effects like leaving the job or leaving the workplace</a:t>
            </a:r>
          </a:p>
          <a:p>
            <a:r>
              <a:rPr lang="en-US" sz="2600" dirty="0"/>
              <a:t>• political effects like mistrust in certain types of businesses or in certain government services</a:t>
            </a:r>
          </a:p>
          <a:p>
            <a:r>
              <a:rPr lang="en-US" sz="2600" dirty="0"/>
              <a:t>• social effects like withdrawal from health workplace relationships, withdrawal from relationships in the persons broader life, resistance to support or help, poor self-esteem or confidence</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C6A22C8-5EDD-8707-5FF3-5DD4CDD84B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08" y="2247900"/>
            <a:ext cx="18227052" cy="1166975"/>
          </a:xfrm>
          <a:prstGeom prst="rect">
            <a:avLst/>
          </a:prstGeom>
        </p:spPr>
      </p:pic>
      <p:pic>
        <p:nvPicPr>
          <p:cNvPr id="6" name="Picture 5">
            <a:extLst>
              <a:ext uri="{FF2B5EF4-FFF2-40B4-BE49-F238E27FC236}">
                <a16:creationId xmlns:a16="http://schemas.microsoft.com/office/drawing/2014/main" id="{6D520B4E-2EE2-5300-2DB4-3F60C3C04E8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 y="4205125"/>
            <a:ext cx="18227052" cy="2873639"/>
          </a:xfrm>
          <a:prstGeom prst="rect">
            <a:avLst/>
          </a:prstGeom>
        </p:spPr>
      </p:pic>
      <p:sp>
        <p:nvSpPr>
          <p:cNvPr id="7" name="Action Button: Return 6">
            <a:hlinkClick r:id="" action="ppaction://hlinkshowjump?jump=firstslide" highlightClick="1"/>
            <a:extLst>
              <a:ext uri="{FF2B5EF4-FFF2-40B4-BE49-F238E27FC236}">
                <a16:creationId xmlns:a16="http://schemas.microsoft.com/office/drawing/2014/main" id="{EBDF3103-3DB2-0D3C-DA58-82C5C8AB5B15}"/>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81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7694414"/>
          </a:xfrm>
          <a:prstGeom prst="rect">
            <a:avLst/>
          </a:prstGeom>
          <a:noFill/>
        </p:spPr>
        <p:txBody>
          <a:bodyPr wrap="square" rtlCol="0">
            <a:spAutoFit/>
          </a:bodyPr>
          <a:lstStyle/>
          <a:p>
            <a:r>
              <a:rPr lang="en-US" sz="2600" dirty="0">
                <a:solidFill>
                  <a:srgbClr val="0070C0"/>
                </a:solidFill>
              </a:rPr>
              <a:t>d. Identify the potential needs of the </a:t>
            </a:r>
            <a:r>
              <a:rPr lang="en-US" sz="2600" dirty="0" err="1">
                <a:solidFill>
                  <a:srgbClr val="0070C0"/>
                </a:solidFill>
              </a:rPr>
              <a:t>marginalised</a:t>
            </a:r>
            <a:r>
              <a:rPr lang="en-US" sz="2600" dirty="0">
                <a:solidFill>
                  <a:srgbClr val="0070C0"/>
                </a:solidFill>
              </a:rPr>
              <a:t> person and their collective groups as a result of discrimination, trauma, exclusion or negative attitudes and strategies for responding to these in a workplace. Include at least two examples of both protective factors and physical, mental and emotional health issues and care needs, and their related workplace frameworks, approaches or instruments.</a:t>
            </a:r>
          </a:p>
          <a:p>
            <a:r>
              <a:rPr lang="en-US" sz="2600" dirty="0"/>
              <a:t>• protective factors such as promotion of a positive workplace, additional training and professional development in the area of diversity, development of confidence through regular work-based feedback, reduction of risk, involvement of police or authorities or other conflict management, development of appropriate workplace social connections, better workplace supervision and lines of reporting</a:t>
            </a:r>
          </a:p>
          <a:p>
            <a:r>
              <a:rPr lang="en-US" sz="2600" dirty="0"/>
              <a:t>• physical, mental and emotional health issues and care needs such as availability of counselling or employee assistance programs, active promotion of the Workcover process, promotion or active monitoring of breaks, implementation of lines of reporting and/or mentoring/buddying/coaching programs, training for supervisors to identify signs of stress and fatigue with strong policies, procedures and methods for promoting rest, breaks, holidays or mental health days that are paid, other similar strategies for acknowledging needs and promoting wellness.</a:t>
            </a:r>
          </a:p>
          <a:p>
            <a:r>
              <a:rPr lang="en-US" sz="2600" dirty="0">
                <a:solidFill>
                  <a:srgbClr val="0070C0"/>
                </a:solidFill>
              </a:rPr>
              <a:t>e. Thinking about the needs you identified, how do they link to human rights. Give examples of two (2) of the needs you identified and their directly related human rights (including their article number).</a:t>
            </a:r>
          </a:p>
          <a:p>
            <a:r>
              <a:rPr lang="en-US" sz="2600" dirty="0"/>
              <a:t>Answers must link the need to the human rights. For example, in regards to protective factors the student might identify article 1, 2, 5, 7, 9 (in relation to a remedy), 18, 23, 27 and other similar examples. In regards to physical, mental and emotional issues and care needs, the student might link examples from the UDHR to the needs using articles 22, 23, 24 or other similar examples with some justification.</a:t>
            </a:r>
            <a:endParaRPr lang="en-AU" sz="26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8877416-B51F-C525-33FE-ECE8FB8DD8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88" y="3443125"/>
            <a:ext cx="18227052" cy="3529175"/>
          </a:xfrm>
          <a:prstGeom prst="rect">
            <a:avLst/>
          </a:prstGeom>
        </p:spPr>
      </p:pic>
      <p:pic>
        <p:nvPicPr>
          <p:cNvPr id="3" name="Picture 2">
            <a:extLst>
              <a:ext uri="{FF2B5EF4-FFF2-40B4-BE49-F238E27FC236}">
                <a16:creationId xmlns:a16="http://schemas.microsoft.com/office/drawing/2014/main" id="{028B3310-D283-2CAD-A577-8EA5CD2299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7810500"/>
            <a:ext cx="18227052" cy="1791964"/>
          </a:xfrm>
          <a:prstGeom prst="rect">
            <a:avLst/>
          </a:prstGeom>
        </p:spPr>
      </p:pic>
      <p:sp>
        <p:nvSpPr>
          <p:cNvPr id="6" name="Action Button: Return 5">
            <a:hlinkClick r:id="" action="ppaction://hlinkshowjump?jump=firstslide" highlightClick="1"/>
            <a:extLst>
              <a:ext uri="{FF2B5EF4-FFF2-40B4-BE49-F238E27FC236}">
                <a16:creationId xmlns:a16="http://schemas.microsoft.com/office/drawing/2014/main" id="{E81E86E1-D8FF-ACC9-ECF6-B78BF94F3D58}"/>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284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7294305"/>
          </a:xfrm>
          <a:prstGeom prst="rect">
            <a:avLst/>
          </a:prstGeom>
          <a:noFill/>
        </p:spPr>
        <p:txBody>
          <a:bodyPr wrap="square" rtlCol="0">
            <a:spAutoFit/>
          </a:bodyPr>
          <a:lstStyle/>
          <a:p>
            <a:r>
              <a:rPr lang="en-US" sz="2600" dirty="0">
                <a:solidFill>
                  <a:srgbClr val="0070C0"/>
                </a:solidFill>
              </a:rPr>
              <a:t>7e Reference</a:t>
            </a:r>
          </a:p>
          <a:p>
            <a:r>
              <a:rPr lang="en-US" sz="2600" dirty="0">
                <a:solidFill>
                  <a:srgbClr val="FF0000"/>
                </a:solidFill>
              </a:rPr>
              <a:t>Human Rights 1 2 5 7 9</a:t>
            </a:r>
          </a:p>
          <a:p>
            <a:r>
              <a:rPr lang="en-US" sz="2600" dirty="0">
                <a:solidFill>
                  <a:srgbClr val="0070C0"/>
                </a:solidFill>
              </a:rPr>
              <a:t>Article 1</a:t>
            </a:r>
          </a:p>
          <a:p>
            <a:r>
              <a:rPr lang="en-US" sz="2600" dirty="0">
                <a:solidFill>
                  <a:srgbClr val="0070C0"/>
                </a:solidFill>
              </a:rPr>
              <a:t>All human beings are born free and equal in dignity and rights. They are endowed with reason and conscience and should act towards one another in a spirit of brotherhood.</a:t>
            </a:r>
          </a:p>
          <a:p>
            <a:r>
              <a:rPr lang="en-US" sz="2600" dirty="0">
                <a:solidFill>
                  <a:srgbClr val="0070C0"/>
                </a:solidFill>
              </a:rPr>
              <a:t>Article 2</a:t>
            </a:r>
          </a:p>
          <a:p>
            <a:r>
              <a:rPr lang="en-US" sz="2600" dirty="0">
                <a:solidFill>
                  <a:srgbClr val="0070C0"/>
                </a:solidFill>
              </a:rPr>
              <a:t>Everyone is entitled to all the rights and freedoms set forth in this Declaration, without distinction of any kind, such as race, </a:t>
            </a:r>
            <a:r>
              <a:rPr lang="en-US" sz="2600" dirty="0" err="1">
                <a:solidFill>
                  <a:srgbClr val="0070C0"/>
                </a:solidFill>
              </a:rPr>
              <a:t>colour</a:t>
            </a:r>
            <a:r>
              <a:rPr lang="en-US" sz="2600" dirty="0">
                <a:solidFill>
                  <a:srgbClr val="0070C0"/>
                </a:solidFill>
              </a:rPr>
              <a:t>, sex, language, religion, political or other opinion, national or social origin, property, birth or other status. Furthermore, no distinction shall be made on the basis of the political, jurisdictional or international status of the country or territory to which a person belongs, whether it be independent, trust, non-self-governing or under any other limitation of sovereignty.</a:t>
            </a:r>
          </a:p>
          <a:p>
            <a:r>
              <a:rPr lang="en-US" sz="2600" dirty="0">
                <a:solidFill>
                  <a:srgbClr val="0070C0"/>
                </a:solidFill>
              </a:rPr>
              <a:t>Article 5</a:t>
            </a:r>
          </a:p>
          <a:p>
            <a:r>
              <a:rPr lang="en-US" sz="2600" dirty="0">
                <a:solidFill>
                  <a:srgbClr val="0070C0"/>
                </a:solidFill>
              </a:rPr>
              <a:t>No one shall be subjected to torture or to cruel, inhuman or degrading treatment or punishment.</a:t>
            </a:r>
          </a:p>
          <a:p>
            <a:r>
              <a:rPr lang="en-US" sz="2600" dirty="0">
                <a:solidFill>
                  <a:srgbClr val="0070C0"/>
                </a:solidFill>
              </a:rPr>
              <a:t>Article 7</a:t>
            </a:r>
          </a:p>
          <a:p>
            <a:r>
              <a:rPr lang="en-US" sz="2600" dirty="0">
                <a:solidFill>
                  <a:srgbClr val="0070C0"/>
                </a:solidFill>
              </a:rPr>
              <a:t>All are equal before the law and are entitled without any discrimination to equal protection of the law. All are entitled to equal protection against any discrimination in violation of this Declaration and against any incitement to such discrimination.</a:t>
            </a:r>
          </a:p>
          <a:p>
            <a:r>
              <a:rPr lang="en-US" sz="2600" dirty="0">
                <a:solidFill>
                  <a:srgbClr val="0070C0"/>
                </a:solidFill>
              </a:rPr>
              <a:t>Article 9</a:t>
            </a:r>
          </a:p>
          <a:p>
            <a:r>
              <a:rPr lang="en-US" sz="2600" dirty="0">
                <a:solidFill>
                  <a:srgbClr val="0070C0"/>
                </a:solidFill>
              </a:rPr>
              <a:t>No one shall be subjected to arbitrary arrest, detention or exile.</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Return 5">
            <a:hlinkClick r:id="" action="ppaction://hlinkshowjump?jump=firstslide" highlightClick="1"/>
            <a:extLst>
              <a:ext uri="{FF2B5EF4-FFF2-40B4-BE49-F238E27FC236}">
                <a16:creationId xmlns:a16="http://schemas.microsoft.com/office/drawing/2014/main" id="{E81E86E1-D8FF-ACC9-ECF6-B78BF94F3D58}"/>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36821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7294305"/>
          </a:xfrm>
          <a:prstGeom prst="rect">
            <a:avLst/>
          </a:prstGeom>
          <a:noFill/>
        </p:spPr>
        <p:txBody>
          <a:bodyPr wrap="square" rtlCol="0">
            <a:spAutoFit/>
          </a:bodyPr>
          <a:lstStyle/>
          <a:p>
            <a:r>
              <a:rPr lang="en-US" sz="2600" dirty="0">
                <a:solidFill>
                  <a:srgbClr val="0070C0"/>
                </a:solidFill>
              </a:rPr>
              <a:t>7e Reference</a:t>
            </a:r>
          </a:p>
          <a:p>
            <a:r>
              <a:rPr lang="en-US" sz="2600" dirty="0">
                <a:solidFill>
                  <a:srgbClr val="FF0000"/>
                </a:solidFill>
              </a:rPr>
              <a:t>Human Rights 18 23 27</a:t>
            </a:r>
          </a:p>
          <a:p>
            <a:r>
              <a:rPr lang="en-US" sz="2600" dirty="0">
                <a:solidFill>
                  <a:srgbClr val="0070C0"/>
                </a:solidFill>
              </a:rPr>
              <a:t>Article 18</a:t>
            </a:r>
          </a:p>
          <a:p>
            <a:r>
              <a:rPr lang="en-US" sz="2600" dirty="0">
                <a:solidFill>
                  <a:srgbClr val="0070C0"/>
                </a:solidFill>
              </a:rPr>
              <a:t>Everyone has the right to freedom of thought, conscience and religion; this right includes freedom to change his religion or belief, and freedom, either alone or in community with others and in public or private, to manifest his religion or belief in teaching, practice, worship and observance.</a:t>
            </a:r>
          </a:p>
          <a:p>
            <a:r>
              <a:rPr lang="en-US" sz="2600" dirty="0">
                <a:solidFill>
                  <a:srgbClr val="0070C0"/>
                </a:solidFill>
              </a:rPr>
              <a:t>Article 23</a:t>
            </a:r>
          </a:p>
          <a:p>
            <a:r>
              <a:rPr lang="en-US" sz="2600" dirty="0">
                <a:solidFill>
                  <a:srgbClr val="0070C0"/>
                </a:solidFill>
              </a:rPr>
              <a:t>Everyone has the right to work, to free choice of employment, to just and </a:t>
            </a:r>
            <a:r>
              <a:rPr lang="en-US" sz="2600" dirty="0" err="1">
                <a:solidFill>
                  <a:srgbClr val="0070C0"/>
                </a:solidFill>
              </a:rPr>
              <a:t>favourable</a:t>
            </a:r>
            <a:r>
              <a:rPr lang="en-US" sz="2600" dirty="0">
                <a:solidFill>
                  <a:srgbClr val="0070C0"/>
                </a:solidFill>
              </a:rPr>
              <a:t> conditions of work and to protection against unemployment.</a:t>
            </a:r>
          </a:p>
          <a:p>
            <a:r>
              <a:rPr lang="en-US" sz="2600" dirty="0">
                <a:solidFill>
                  <a:srgbClr val="0070C0"/>
                </a:solidFill>
              </a:rPr>
              <a:t>Everyone, without any discrimination, has the right to equal pay for equal work.</a:t>
            </a:r>
          </a:p>
          <a:p>
            <a:r>
              <a:rPr lang="en-US" sz="2600" dirty="0">
                <a:solidFill>
                  <a:srgbClr val="0070C0"/>
                </a:solidFill>
              </a:rPr>
              <a:t>Everyone who works has the right to just and </a:t>
            </a:r>
            <a:r>
              <a:rPr lang="en-US" sz="2600" dirty="0" err="1">
                <a:solidFill>
                  <a:srgbClr val="0070C0"/>
                </a:solidFill>
              </a:rPr>
              <a:t>favourable</a:t>
            </a:r>
            <a:r>
              <a:rPr lang="en-US" sz="2600" dirty="0">
                <a:solidFill>
                  <a:srgbClr val="0070C0"/>
                </a:solidFill>
              </a:rPr>
              <a:t> remuneration ensuring for himself and his family an existence worthy of human dignity, and supplemented, if necessary, by other means of social protection.</a:t>
            </a:r>
          </a:p>
          <a:p>
            <a:r>
              <a:rPr lang="en-US" sz="2600" dirty="0">
                <a:solidFill>
                  <a:srgbClr val="0070C0"/>
                </a:solidFill>
              </a:rPr>
              <a:t>Everyone has the right to form and to join trade unions for the protection of his interests.</a:t>
            </a:r>
          </a:p>
          <a:p>
            <a:r>
              <a:rPr lang="en-US" sz="2600" dirty="0">
                <a:solidFill>
                  <a:srgbClr val="0070C0"/>
                </a:solidFill>
              </a:rPr>
              <a:t>Article 27</a:t>
            </a:r>
          </a:p>
          <a:p>
            <a:r>
              <a:rPr lang="en-US" sz="2600" dirty="0">
                <a:solidFill>
                  <a:srgbClr val="0070C0"/>
                </a:solidFill>
              </a:rPr>
              <a:t>Everyone has the right freely to participate in the cultural life of the community, to enjoy the arts and to share in scientific advancement and its benefits.</a:t>
            </a:r>
          </a:p>
          <a:p>
            <a:r>
              <a:rPr lang="en-US" sz="2600" dirty="0">
                <a:solidFill>
                  <a:srgbClr val="0070C0"/>
                </a:solidFill>
              </a:rPr>
              <a:t>Everyone has the right to the protection of the moral and material interests resulting from any scientific, literary or artistic production of which he is the author.</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Return 5">
            <a:hlinkClick r:id="" action="ppaction://hlinkshowjump?jump=firstslide" highlightClick="1"/>
            <a:extLst>
              <a:ext uri="{FF2B5EF4-FFF2-40B4-BE49-F238E27FC236}">
                <a16:creationId xmlns:a16="http://schemas.microsoft.com/office/drawing/2014/main" id="{E81E86E1-D8FF-ACC9-ECF6-B78BF94F3D58}"/>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082845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6093976"/>
          </a:xfrm>
          <a:prstGeom prst="rect">
            <a:avLst/>
          </a:prstGeom>
          <a:noFill/>
        </p:spPr>
        <p:txBody>
          <a:bodyPr wrap="square" rtlCol="0">
            <a:spAutoFit/>
          </a:bodyPr>
          <a:lstStyle/>
          <a:p>
            <a:r>
              <a:rPr lang="en-US" sz="2600" dirty="0">
                <a:solidFill>
                  <a:srgbClr val="0070C0"/>
                </a:solidFill>
              </a:rPr>
              <a:t>7e Reference</a:t>
            </a:r>
          </a:p>
          <a:p>
            <a:r>
              <a:rPr lang="en-US" sz="2600" dirty="0">
                <a:solidFill>
                  <a:srgbClr val="FF0000"/>
                </a:solidFill>
              </a:rPr>
              <a:t>Human Rights 22 23 24</a:t>
            </a:r>
          </a:p>
          <a:p>
            <a:r>
              <a:rPr lang="en-US" sz="2600" dirty="0">
                <a:solidFill>
                  <a:srgbClr val="0070C0"/>
                </a:solidFill>
              </a:rPr>
              <a:t>Article 22</a:t>
            </a:r>
          </a:p>
          <a:p>
            <a:r>
              <a:rPr lang="en-US" sz="2600" dirty="0">
                <a:solidFill>
                  <a:srgbClr val="0070C0"/>
                </a:solidFill>
              </a:rPr>
              <a:t>Everyone, as a member of society, has the right to social security and is entitled to realization, through national effort and international co-operation and in accordance with the organization and resources of each State, of the economic, social and cultural rights indispensable for his dignity and the free development of his personality.</a:t>
            </a:r>
          </a:p>
          <a:p>
            <a:r>
              <a:rPr lang="en-US" sz="2600" dirty="0">
                <a:solidFill>
                  <a:srgbClr val="0070C0"/>
                </a:solidFill>
              </a:rPr>
              <a:t>Article 23</a:t>
            </a:r>
          </a:p>
          <a:p>
            <a:r>
              <a:rPr lang="en-US" sz="2600" dirty="0">
                <a:solidFill>
                  <a:srgbClr val="0070C0"/>
                </a:solidFill>
              </a:rPr>
              <a:t>Everyone has the right to work, to free choice of employment, to just and </a:t>
            </a:r>
            <a:r>
              <a:rPr lang="en-US" sz="2600" dirty="0" err="1">
                <a:solidFill>
                  <a:srgbClr val="0070C0"/>
                </a:solidFill>
              </a:rPr>
              <a:t>favourable</a:t>
            </a:r>
            <a:r>
              <a:rPr lang="en-US" sz="2600" dirty="0">
                <a:solidFill>
                  <a:srgbClr val="0070C0"/>
                </a:solidFill>
              </a:rPr>
              <a:t> conditions of work and to protection against unemployment.</a:t>
            </a:r>
          </a:p>
          <a:p>
            <a:r>
              <a:rPr lang="en-US" sz="2600" dirty="0">
                <a:solidFill>
                  <a:srgbClr val="0070C0"/>
                </a:solidFill>
              </a:rPr>
              <a:t>Everyone, without any discrimination, has the right to equal pay for equal work.</a:t>
            </a:r>
          </a:p>
          <a:p>
            <a:r>
              <a:rPr lang="en-US" sz="2600" dirty="0">
                <a:solidFill>
                  <a:srgbClr val="0070C0"/>
                </a:solidFill>
              </a:rPr>
              <a:t>Everyone who works has the right to just and </a:t>
            </a:r>
            <a:r>
              <a:rPr lang="en-US" sz="2600" dirty="0" err="1">
                <a:solidFill>
                  <a:srgbClr val="0070C0"/>
                </a:solidFill>
              </a:rPr>
              <a:t>favourable</a:t>
            </a:r>
            <a:r>
              <a:rPr lang="en-US" sz="2600" dirty="0">
                <a:solidFill>
                  <a:srgbClr val="0070C0"/>
                </a:solidFill>
              </a:rPr>
              <a:t> remuneration ensuring for himself and his family an existence worthy of human dignity, and supplemented, if necessary, by other means of social protection.</a:t>
            </a:r>
          </a:p>
          <a:p>
            <a:r>
              <a:rPr lang="en-US" sz="2600" dirty="0">
                <a:solidFill>
                  <a:srgbClr val="0070C0"/>
                </a:solidFill>
              </a:rPr>
              <a:t>Everyone has the right to form and to join trade unions for the protection of his interests.</a:t>
            </a:r>
          </a:p>
          <a:p>
            <a:r>
              <a:rPr lang="en-US" sz="2600" dirty="0">
                <a:solidFill>
                  <a:srgbClr val="0070C0"/>
                </a:solidFill>
              </a:rPr>
              <a:t>Article 24</a:t>
            </a:r>
          </a:p>
          <a:p>
            <a:r>
              <a:rPr lang="en-US" sz="2600" dirty="0">
                <a:solidFill>
                  <a:srgbClr val="0070C0"/>
                </a:solidFill>
              </a:rPr>
              <a:t>Everyone has the right to rest and leisure, including reasonable limitation of working hours and periodic holidays with pay.</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Return 5">
            <a:hlinkClick r:id="" action="ppaction://hlinkshowjump?jump=firstslide" highlightClick="1"/>
            <a:extLst>
              <a:ext uri="{FF2B5EF4-FFF2-40B4-BE49-F238E27FC236}">
                <a16:creationId xmlns:a16="http://schemas.microsoft.com/office/drawing/2014/main" id="{E81E86E1-D8FF-ACC9-ECF6-B78BF94F3D58}"/>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97759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8094524"/>
          </a:xfrm>
          <a:prstGeom prst="rect">
            <a:avLst/>
          </a:prstGeom>
          <a:noFill/>
        </p:spPr>
        <p:txBody>
          <a:bodyPr wrap="square" rtlCol="0">
            <a:spAutoFit/>
          </a:bodyPr>
          <a:lstStyle/>
          <a:p>
            <a:r>
              <a:rPr lang="en-US" sz="2600" dirty="0">
                <a:solidFill>
                  <a:srgbClr val="0070C0"/>
                </a:solidFill>
              </a:rPr>
              <a:t>8. What are some of the contributing factors of concern for those of Aboriginal and/or Torres Strait Islander culture in Australia? Write three hundred (300) words discussing the</a:t>
            </a:r>
          </a:p>
          <a:p>
            <a:r>
              <a:rPr lang="en-US" sz="2600" dirty="0">
                <a:solidFill>
                  <a:srgbClr val="0070C0"/>
                </a:solidFill>
              </a:rPr>
              <a:t>• social,</a:t>
            </a:r>
          </a:p>
          <a:p>
            <a:r>
              <a:rPr lang="en-US" sz="2600" dirty="0">
                <a:solidFill>
                  <a:srgbClr val="0070C0"/>
                </a:solidFill>
              </a:rPr>
              <a:t>• political and</a:t>
            </a:r>
          </a:p>
          <a:p>
            <a:r>
              <a:rPr lang="en-US" sz="2600" dirty="0">
                <a:solidFill>
                  <a:srgbClr val="0070C0"/>
                </a:solidFill>
              </a:rPr>
              <a:t>• economic issues they face, and</a:t>
            </a:r>
          </a:p>
          <a:p>
            <a:r>
              <a:rPr lang="en-US" sz="2600" dirty="0">
                <a:solidFill>
                  <a:srgbClr val="0070C0"/>
                </a:solidFill>
              </a:rPr>
              <a:t>• how culture, identity and the </a:t>
            </a:r>
            <a:r>
              <a:rPr lang="en-US" sz="2600" dirty="0" err="1">
                <a:solidFill>
                  <a:srgbClr val="0070C0"/>
                </a:solidFill>
              </a:rPr>
              <a:t>colonisation</a:t>
            </a:r>
            <a:r>
              <a:rPr lang="en-US" sz="2600" dirty="0">
                <a:solidFill>
                  <a:srgbClr val="0070C0"/>
                </a:solidFill>
              </a:rPr>
              <a:t> of Australia (including western systems and structures) have affected their engagement with services.</a:t>
            </a:r>
          </a:p>
          <a:p>
            <a:r>
              <a:rPr lang="en-US" sz="2600" dirty="0">
                <a:solidFill>
                  <a:srgbClr val="0070C0"/>
                </a:solidFill>
              </a:rPr>
              <a:t>• What can be done to resolve this?</a:t>
            </a:r>
          </a:p>
          <a:p>
            <a:r>
              <a:rPr lang="en-US" sz="2600" dirty="0"/>
              <a:t>• Impacts of </a:t>
            </a:r>
            <a:r>
              <a:rPr lang="en-US" sz="2600" dirty="0" err="1"/>
              <a:t>colonisation</a:t>
            </a:r>
            <a:r>
              <a:rPr lang="en-US" sz="2600" dirty="0"/>
              <a:t> include: they have been decimated, felt oppression, and been stripped of their identity.</a:t>
            </a:r>
          </a:p>
          <a:p>
            <a:r>
              <a:rPr lang="en-US" sz="2600" dirty="0"/>
              <a:t>• Impacts of western systems include: they have suffered poor health, illness and addiction; many are low socio-economic and unemployed because of a lack of opportunities given to them.</a:t>
            </a:r>
          </a:p>
          <a:p>
            <a:r>
              <a:rPr lang="en-US" sz="2600" dirty="0"/>
              <a:t>• Engagement with services includes limited access and engagement because there is a lack of support to access the service and flexibility within the service to account for cultural norms and spirituality.</a:t>
            </a:r>
          </a:p>
          <a:p>
            <a:r>
              <a:rPr lang="en-US" sz="2600" dirty="0"/>
              <a:t>• Social, political and economic issues include poor access to health and education, poor representation in government, high levels of unemployment, drug and alcohol usage and family violence.</a:t>
            </a:r>
          </a:p>
          <a:p>
            <a:r>
              <a:rPr lang="en-US" sz="2600" dirty="0"/>
              <a:t>• Strategies for resolving this include engaging Aboriginal and Torres Strait Islanders in the design of new products and services, accounting for cultural aspects of engagement, providing funding for and support for education and health, representing the Aboriginal and Torres Strait Islander people in all levels of business and government.</a:t>
            </a:r>
          </a:p>
          <a:p>
            <a:r>
              <a:rPr lang="en-US" sz="2600" dirty="0">
                <a:solidFill>
                  <a:srgbClr val="0070C0"/>
                </a:solidFill>
              </a:rPr>
              <a:t>9. If you were wanting to make contact with someone from another culture who didn’t speak English, what could you do?</a:t>
            </a:r>
          </a:p>
          <a:p>
            <a:r>
              <a:rPr lang="en-US" sz="2600" dirty="0"/>
              <a:t>Make contact with an interpreter to assist with translation or seek someone out who you know speaks the language.</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F920423-BC63-05FE-DB4E-68C934D3AB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88" y="5067300"/>
            <a:ext cx="18227052" cy="3886200"/>
          </a:xfrm>
          <a:prstGeom prst="rect">
            <a:avLst/>
          </a:prstGeom>
        </p:spPr>
      </p:pic>
      <p:pic>
        <p:nvPicPr>
          <p:cNvPr id="7" name="Picture 6">
            <a:extLst>
              <a:ext uri="{FF2B5EF4-FFF2-40B4-BE49-F238E27FC236}">
                <a16:creationId xmlns:a16="http://schemas.microsoft.com/office/drawing/2014/main" id="{52070E7C-0C04-0AD1-64D7-A0282FCF58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9439230"/>
            <a:ext cx="18288000" cy="762000"/>
          </a:xfrm>
          <a:prstGeom prst="rect">
            <a:avLst/>
          </a:prstGeom>
        </p:spPr>
      </p:pic>
      <p:sp>
        <p:nvSpPr>
          <p:cNvPr id="8" name="Action Button: Return 7">
            <a:hlinkClick r:id="" action="ppaction://hlinkshowjump?jump=firstslide" highlightClick="1"/>
            <a:extLst>
              <a:ext uri="{FF2B5EF4-FFF2-40B4-BE49-F238E27FC236}">
                <a16:creationId xmlns:a16="http://schemas.microsoft.com/office/drawing/2014/main" id="{7431B6C9-8D21-D3D5-C8B3-3A96CA010816}"/>
              </a:ext>
            </a:extLst>
          </p:cNvPr>
          <p:cNvSpPr/>
          <p:nvPr/>
        </p:nvSpPr>
        <p:spPr>
          <a:xfrm>
            <a:off x="17152620"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9989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5293757"/>
          </a:xfrm>
          <a:prstGeom prst="rect">
            <a:avLst/>
          </a:prstGeom>
          <a:noFill/>
        </p:spPr>
        <p:txBody>
          <a:bodyPr wrap="square" rtlCol="0">
            <a:spAutoFit/>
          </a:bodyPr>
          <a:lstStyle/>
          <a:p>
            <a:r>
              <a:rPr lang="en-US" sz="2600" dirty="0">
                <a:solidFill>
                  <a:srgbClr val="0070C0"/>
                </a:solidFill>
              </a:rPr>
              <a:t>10. How could you show respect for diversity in communicating with others?</a:t>
            </a:r>
          </a:p>
          <a:p>
            <a:r>
              <a:rPr lang="en-US" sz="2600" dirty="0"/>
              <a:t>By taking the time to learn greetings or sayings to make them feel relaxed and included. Taking the time to clarify what is being said and avoiding miscommunication.</a:t>
            </a:r>
          </a:p>
          <a:p>
            <a:r>
              <a:rPr lang="en-US" sz="2600" dirty="0">
                <a:solidFill>
                  <a:srgbClr val="0070C0"/>
                </a:solidFill>
              </a:rPr>
              <a:t>11. Why is understanding body language (either intentional or non-intentional) important when communicating with people from other cultures?</a:t>
            </a:r>
          </a:p>
          <a:p>
            <a:r>
              <a:rPr lang="en-US" sz="2600" dirty="0"/>
              <a:t>It is important as you can understand how they might be feeling; for example, crossed arms might say they are resisting something or feeling closed about an idea. Also, in some culture’s gestures mean different things and you could be insulting them without even knowing it.</a:t>
            </a:r>
          </a:p>
          <a:p>
            <a:r>
              <a:rPr lang="en-US" sz="2600" dirty="0">
                <a:solidFill>
                  <a:srgbClr val="0070C0"/>
                </a:solidFill>
              </a:rPr>
              <a:t>12. If you are having trouble communicating with someone because they speak a different language, what are two (2) different ways you could resolve this?</a:t>
            </a:r>
          </a:p>
          <a:p>
            <a:r>
              <a:rPr lang="en-US" sz="2600" dirty="0"/>
              <a:t>• Use a translator, either through a formal service or another member of the community</a:t>
            </a:r>
          </a:p>
          <a:p>
            <a:r>
              <a:rPr lang="en-US" sz="2600" dirty="0"/>
              <a:t>• Write down your message and see if they can read English</a:t>
            </a:r>
          </a:p>
          <a:p>
            <a:r>
              <a:rPr lang="en-US" sz="2600" dirty="0"/>
              <a:t>• Type your message into online translator application if you know what language they speak</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FEE3C1E-3442-23EE-DD86-3160A66CF8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2247900"/>
            <a:ext cx="18288000" cy="762000"/>
          </a:xfrm>
          <a:prstGeom prst="rect">
            <a:avLst/>
          </a:prstGeom>
        </p:spPr>
      </p:pic>
      <p:pic>
        <p:nvPicPr>
          <p:cNvPr id="3" name="Picture 2">
            <a:extLst>
              <a:ext uri="{FF2B5EF4-FFF2-40B4-BE49-F238E27FC236}">
                <a16:creationId xmlns:a16="http://schemas.microsoft.com/office/drawing/2014/main" id="{5B61FE04-212C-2240-0D14-1C31A74343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 y="3880654"/>
            <a:ext cx="18288000" cy="1110446"/>
          </a:xfrm>
          <a:prstGeom prst="rect">
            <a:avLst/>
          </a:prstGeom>
        </p:spPr>
      </p:pic>
      <p:pic>
        <p:nvPicPr>
          <p:cNvPr id="8" name="Picture 7">
            <a:extLst>
              <a:ext uri="{FF2B5EF4-FFF2-40B4-BE49-F238E27FC236}">
                <a16:creationId xmlns:a16="http://schemas.microsoft.com/office/drawing/2014/main" id="{7937CDDE-85F2-A48B-FAF2-5F8D56FA6D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00" y="5861854"/>
            <a:ext cx="18288000" cy="1110446"/>
          </a:xfrm>
          <a:prstGeom prst="rect">
            <a:avLst/>
          </a:prstGeom>
        </p:spPr>
      </p:pic>
      <p:sp>
        <p:nvSpPr>
          <p:cNvPr id="9" name="Action Button: Return 8">
            <a:hlinkClick r:id="" action="ppaction://hlinkshowjump?jump=firstslide" highlightClick="1"/>
            <a:extLst>
              <a:ext uri="{FF2B5EF4-FFF2-40B4-BE49-F238E27FC236}">
                <a16:creationId xmlns:a16="http://schemas.microsoft.com/office/drawing/2014/main" id="{DD0DE1A9-9A9F-C9CA-A1AB-093A70C72675}"/>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5823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8094524"/>
          </a:xfrm>
          <a:prstGeom prst="rect">
            <a:avLst/>
          </a:prstGeom>
          <a:noFill/>
        </p:spPr>
        <p:txBody>
          <a:bodyPr wrap="square" rtlCol="0">
            <a:spAutoFit/>
          </a:bodyPr>
          <a:lstStyle/>
          <a:p>
            <a:r>
              <a:rPr lang="en-US" sz="2600" dirty="0">
                <a:solidFill>
                  <a:srgbClr val="0070C0"/>
                </a:solidFill>
              </a:rPr>
              <a:t>13. There are issues that may occur that cause communication misunderstandings or other difficulties; these can have a considerable impact on social or cultural diversity. Discuss a time that you have been involved in a misunderstanding of this nature, outlining:</a:t>
            </a:r>
          </a:p>
          <a:p>
            <a:r>
              <a:rPr lang="en-US" sz="2600" dirty="0">
                <a:solidFill>
                  <a:srgbClr val="0070C0"/>
                </a:solidFill>
              </a:rPr>
              <a:t>• What the issue was</a:t>
            </a:r>
          </a:p>
          <a:p>
            <a:r>
              <a:rPr lang="en-US" sz="2600" dirty="0">
                <a:solidFill>
                  <a:srgbClr val="0070C0"/>
                </a:solidFill>
              </a:rPr>
              <a:t>• Who was involved in the issue?</a:t>
            </a:r>
          </a:p>
          <a:p>
            <a:r>
              <a:rPr lang="en-US" sz="2600" dirty="0">
                <a:solidFill>
                  <a:srgbClr val="0070C0"/>
                </a:solidFill>
              </a:rPr>
              <a:t>• How you resolved the issue sensitively</a:t>
            </a:r>
          </a:p>
          <a:p>
            <a:r>
              <a:rPr lang="en-US" sz="2600" dirty="0">
                <a:solidFill>
                  <a:srgbClr val="0070C0"/>
                </a:solidFill>
              </a:rPr>
              <a:t>• Did you need to involve anyone else to do this?</a:t>
            </a:r>
          </a:p>
          <a:p>
            <a:r>
              <a:rPr lang="en-US" sz="2600" dirty="0"/>
              <a:t>Sometimes age creates misunderstandings as young children do not always have the capacity to understand something fully.</a:t>
            </a:r>
          </a:p>
          <a:p>
            <a:r>
              <a:rPr lang="en-US" sz="2600" dirty="0"/>
              <a:t>When I was in primary school, there was a Muslim boy who didn’t eat any products from a pig. We used to tease him about it and say that it was because he loved pigs and therefore didn’t want to eat them. He said that no, this wasn’t the case and just said his Mum and Dad didn’t let him. So then we teased him that his whole family liked pigs.</a:t>
            </a:r>
          </a:p>
          <a:p>
            <a:r>
              <a:rPr lang="en-US" sz="2600" dirty="0"/>
              <a:t>One day, our teacher heard this and rather than yell at us, she gave the class a lesson on a wide range of different religious groups and things that were not allowed as part of following these. Muslims eating pork products was one of these, and we soon understood that his parents forbid it because of the religious implications and beliefs, not because they all loved cute pink cuddly animals.</a:t>
            </a:r>
          </a:p>
          <a:p>
            <a:r>
              <a:rPr lang="en-US" sz="2600" dirty="0"/>
              <a:t>As part of this the teacher suggested that part of being a good person was admitting when we had made a mistake and </a:t>
            </a:r>
            <a:r>
              <a:rPr lang="en-US" sz="2600" dirty="0" err="1"/>
              <a:t>apologising</a:t>
            </a:r>
            <a:r>
              <a:rPr lang="en-US" sz="2600" dirty="0"/>
              <a:t> without being asked to. After that lesson I went and </a:t>
            </a:r>
            <a:r>
              <a:rPr lang="en-US" sz="2600" dirty="0" err="1"/>
              <a:t>apologised</a:t>
            </a:r>
            <a:r>
              <a:rPr lang="en-US" sz="2600" dirty="0"/>
              <a:t> to Asim, and said I was sorry that I didn’t understand. I asked him if there was anything else that he couldn’t eat or do and it was a good way to learn more about religion in an interesting way, rather than reading a book.</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F3A68B-EEBF-034D-6F07-D08850FE8EF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1" y="4691343"/>
            <a:ext cx="18288000" cy="5188188"/>
          </a:xfrm>
          <a:prstGeom prst="rect">
            <a:avLst/>
          </a:prstGeom>
        </p:spPr>
      </p:pic>
      <p:sp>
        <p:nvSpPr>
          <p:cNvPr id="7" name="Action Button: Return 6">
            <a:hlinkClick r:id="" action="ppaction://hlinkshowjump?jump=firstslide" highlightClick="1"/>
            <a:extLst>
              <a:ext uri="{FF2B5EF4-FFF2-40B4-BE49-F238E27FC236}">
                <a16:creationId xmlns:a16="http://schemas.microsoft.com/office/drawing/2014/main" id="{2100F086-0569-B394-F92B-3F4E72200699}"/>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7898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624157"/>
            <a:ext cx="18288000" cy="892552"/>
          </a:xfrm>
          <a:prstGeom prst="rect">
            <a:avLst/>
          </a:prstGeom>
          <a:noFill/>
        </p:spPr>
        <p:txBody>
          <a:bodyPr wrap="square" rtlCol="0">
            <a:spAutoFit/>
          </a:bodyPr>
          <a:lstStyle/>
          <a:p>
            <a:r>
              <a:rPr lang="en-US" sz="2600" dirty="0"/>
              <a:t>14. In relation to the seven (7) key areas of diversity:</a:t>
            </a:r>
          </a:p>
          <a:p>
            <a:r>
              <a:rPr lang="en-US" sz="2600" dirty="0"/>
              <a:t>a. Complete the following table of the key areas of diversity by writing a brief description of the characteristics of each.</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20D182C-B7D4-7AF9-7C92-1314D93BEA4E}"/>
              </a:ext>
            </a:extLst>
          </p:cNvPr>
          <p:cNvGraphicFramePr>
            <a:graphicFrameLocks noGrp="1"/>
          </p:cNvGraphicFramePr>
          <p:nvPr>
            <p:extLst>
              <p:ext uri="{D42A27DB-BD31-4B8C-83A1-F6EECF244321}">
                <p14:modId xmlns:p14="http://schemas.microsoft.com/office/powerpoint/2010/main" val="1940110162"/>
              </p:ext>
            </p:extLst>
          </p:nvPr>
        </p:nvGraphicFramePr>
        <p:xfrm>
          <a:off x="45720" y="2677559"/>
          <a:ext cx="18257520" cy="7618393"/>
        </p:xfrm>
        <a:graphic>
          <a:graphicData uri="http://schemas.openxmlformats.org/drawingml/2006/table">
            <a:tbl>
              <a:tblPr firstRow="1" bandRow="1">
                <a:tableStyleId>{2D5ABB26-0587-4C30-8999-92F81FD0307C}</a:tableStyleId>
              </a:tblPr>
              <a:tblGrid>
                <a:gridCol w="9128760">
                  <a:extLst>
                    <a:ext uri="{9D8B030D-6E8A-4147-A177-3AD203B41FA5}">
                      <a16:colId xmlns:a16="http://schemas.microsoft.com/office/drawing/2014/main" val="1670768121"/>
                    </a:ext>
                  </a:extLst>
                </a:gridCol>
                <a:gridCol w="9128760">
                  <a:extLst>
                    <a:ext uri="{9D8B030D-6E8A-4147-A177-3AD203B41FA5}">
                      <a16:colId xmlns:a16="http://schemas.microsoft.com/office/drawing/2014/main" val="1325528340"/>
                    </a:ext>
                  </a:extLst>
                </a:gridCol>
              </a:tblGrid>
              <a:tr h="569632">
                <a:tc>
                  <a:txBody>
                    <a:bodyPr/>
                    <a:lstStyle/>
                    <a:p>
                      <a:r>
                        <a:rPr lang="en-AU" sz="2800" b="1" dirty="0">
                          <a:solidFill>
                            <a:srgbClr val="0070C0"/>
                          </a:solidFill>
                        </a:rPr>
                        <a:t>Key Area of Diversity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solidFill>
                            <a:srgbClr val="0070C0"/>
                          </a:solidFill>
                        </a:rPr>
                        <a:t>Characteristics</a:t>
                      </a:r>
                      <a:endParaRPr lang="en-AU" sz="28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340303"/>
                  </a:ext>
                </a:extLst>
              </a:tr>
              <a:tr h="1227081">
                <a:tc>
                  <a:txBody>
                    <a:bodyPr/>
                    <a:lstStyle/>
                    <a:p>
                      <a:r>
                        <a:rPr lang="en-US" sz="2800" dirty="0">
                          <a:solidFill>
                            <a:srgbClr val="0070C0"/>
                          </a:solidFill>
                        </a:rPr>
                        <a:t>Culture</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Culture which is an umbrella term encompassing the social </a:t>
                      </a:r>
                      <a:r>
                        <a:rPr lang="en-US" sz="2800" dirty="0" err="1"/>
                        <a:t>behaviour</a:t>
                      </a:r>
                      <a:r>
                        <a:rPr lang="en-US" sz="2800" dirty="0"/>
                        <a:t> and norms found in human societies, as well as the knowledge, beliefs, arts, laws, customs, capabilities, and habits of the individuals in these groups.</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86432"/>
                  </a:ext>
                </a:extLst>
              </a:tr>
              <a:tr h="1227081">
                <a:tc>
                  <a:txBody>
                    <a:bodyPr/>
                    <a:lstStyle/>
                    <a:p>
                      <a:r>
                        <a:rPr lang="en-US" sz="2800" dirty="0">
                          <a:solidFill>
                            <a:srgbClr val="0070C0"/>
                          </a:solidFill>
                        </a:rPr>
                        <a:t>Race</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Race which is the physical differences and traits that exist from one person to another.</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309599"/>
                  </a:ext>
                </a:extLst>
              </a:tr>
              <a:tr h="1227081">
                <a:tc>
                  <a:txBody>
                    <a:bodyPr/>
                    <a:lstStyle/>
                    <a:p>
                      <a:r>
                        <a:rPr lang="en-US" sz="2800" dirty="0">
                          <a:solidFill>
                            <a:srgbClr val="0070C0"/>
                          </a:solidFill>
                        </a:rPr>
                        <a:t>Ethnicity</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Ethnicity, which is a person's nationality, i.e. where they formerly come from. In Australia, unless a person is of Indigenous descent, they have some element of ethnicity, including such things as Greek, Italian, French and African.</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496818"/>
                  </a:ext>
                </a:extLst>
              </a:tr>
              <a:tr h="1227081">
                <a:tc>
                  <a:txBody>
                    <a:bodyPr/>
                    <a:lstStyle/>
                    <a:p>
                      <a:r>
                        <a:rPr lang="en-US" sz="2800" dirty="0">
                          <a:solidFill>
                            <a:srgbClr val="0070C0"/>
                          </a:solidFill>
                        </a:rPr>
                        <a:t>Disability</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Disability which is a mental or physical condition. It can be caused by genetics, disease, trauma or an accident. Physical conditions can affect a person's mobility, such as their ability to function and/or their ability to see or hear. A mental disability can affect their thinking and ability to learn.</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250800"/>
                  </a:ext>
                </a:extLst>
              </a:tr>
            </a:tbl>
          </a:graphicData>
        </a:graphic>
      </p:graphicFrame>
      <p:pic>
        <p:nvPicPr>
          <p:cNvPr id="3" name="Picture 2">
            <a:extLst>
              <a:ext uri="{FF2B5EF4-FFF2-40B4-BE49-F238E27FC236}">
                <a16:creationId xmlns:a16="http://schemas.microsoft.com/office/drawing/2014/main" id="{6B6BFA04-D561-0B29-C350-39ED7D21D57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89719" y="3288254"/>
            <a:ext cx="9052561" cy="1705221"/>
          </a:xfrm>
          <a:prstGeom prst="rect">
            <a:avLst/>
          </a:prstGeom>
        </p:spPr>
      </p:pic>
      <p:pic>
        <p:nvPicPr>
          <p:cNvPr id="7" name="Picture 6">
            <a:extLst>
              <a:ext uri="{FF2B5EF4-FFF2-40B4-BE49-F238E27FC236}">
                <a16:creationId xmlns:a16="http://schemas.microsoft.com/office/drawing/2014/main" id="{B8D7E524-91C1-3B0D-33B5-98A329F4B8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20200" y="5173981"/>
            <a:ext cx="8763001" cy="883920"/>
          </a:xfrm>
          <a:prstGeom prst="rect">
            <a:avLst/>
          </a:prstGeom>
        </p:spPr>
      </p:pic>
      <p:pic>
        <p:nvPicPr>
          <p:cNvPr id="8" name="Picture 7">
            <a:extLst>
              <a:ext uri="{FF2B5EF4-FFF2-40B4-BE49-F238E27FC236}">
                <a16:creationId xmlns:a16="http://schemas.microsoft.com/office/drawing/2014/main" id="{687D3D74-918C-B8A9-C922-9AA389D6C9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199" y="6333879"/>
            <a:ext cx="8763001" cy="1705221"/>
          </a:xfrm>
          <a:prstGeom prst="rect">
            <a:avLst/>
          </a:prstGeom>
        </p:spPr>
      </p:pic>
      <p:pic>
        <p:nvPicPr>
          <p:cNvPr id="9" name="Picture 8">
            <a:extLst>
              <a:ext uri="{FF2B5EF4-FFF2-40B4-BE49-F238E27FC236}">
                <a16:creationId xmlns:a16="http://schemas.microsoft.com/office/drawing/2014/main" id="{8EA282CD-0DCF-E2AE-68B5-DA89D16CBA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200" y="8115300"/>
            <a:ext cx="8763001" cy="2095500"/>
          </a:xfrm>
          <a:prstGeom prst="rect">
            <a:avLst/>
          </a:prstGeom>
        </p:spPr>
      </p:pic>
      <p:sp>
        <p:nvSpPr>
          <p:cNvPr id="10" name="Action Button: Return 9">
            <a:hlinkClick r:id="" action="ppaction://hlinkshowjump?jump=firstslide" highlightClick="1"/>
            <a:extLst>
              <a:ext uri="{FF2B5EF4-FFF2-40B4-BE49-F238E27FC236}">
                <a16:creationId xmlns:a16="http://schemas.microsoft.com/office/drawing/2014/main" id="{4C4399DE-91C3-8609-5525-601980E3E72D}"/>
              </a:ext>
            </a:extLst>
          </p:cNvPr>
          <p:cNvSpPr/>
          <p:nvPr/>
        </p:nvSpPr>
        <p:spPr>
          <a:xfrm>
            <a:off x="17457420" y="95650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6061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000000"/>
          </a:solidFill>
        </p:spPr>
        <p:txBody>
          <a:bodyPr wrap="square" lIns="0" tIns="0" rIns="0" bIns="0" rtlCol="0"/>
          <a:lstStyle/>
          <a:p>
            <a:endParaRPr/>
          </a:p>
        </p:txBody>
      </p:sp>
      <p:grpSp>
        <p:nvGrpSpPr>
          <p:cNvPr id="3" name="object 3"/>
          <p:cNvGrpSpPr/>
          <p:nvPr/>
        </p:nvGrpSpPr>
        <p:grpSpPr>
          <a:xfrm>
            <a:off x="9144000" y="0"/>
            <a:ext cx="9144000" cy="10287000"/>
            <a:chOff x="9144000" y="0"/>
            <a:chExt cx="9144000" cy="10287000"/>
          </a:xfrm>
        </p:grpSpPr>
        <p:pic>
          <p:nvPicPr>
            <p:cNvPr id="4" name="object 4"/>
            <p:cNvPicPr/>
            <p:nvPr/>
          </p:nvPicPr>
          <p:blipFill>
            <a:blip r:embed="rId2" cstate="print">
              <a:extLst>
                <a:ext uri="{28A0092B-C50C-407E-A947-70E740481C1C}">
                  <a14:useLocalDpi xmlns:a14="http://schemas.microsoft.com/office/drawing/2010/main"/>
                </a:ext>
              </a:extLst>
            </a:blip>
            <a:stretch>
              <a:fillRect/>
            </a:stretch>
          </p:blipFill>
          <p:spPr>
            <a:xfrm>
              <a:off x="9144000" y="0"/>
              <a:ext cx="9143999" cy="10286999"/>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grpSp>
      <p:sp>
        <p:nvSpPr>
          <p:cNvPr id="6" name="object 6"/>
          <p:cNvSpPr/>
          <p:nvPr/>
        </p:nvSpPr>
        <p:spPr>
          <a:xfrm>
            <a:off x="1028700" y="3043148"/>
            <a:ext cx="1352550" cy="133350"/>
          </a:xfrm>
          <a:custGeom>
            <a:avLst/>
            <a:gdLst/>
            <a:ahLst/>
            <a:cxnLst/>
            <a:rect l="l" t="t" r="r" b="b"/>
            <a:pathLst>
              <a:path w="1352550" h="133350">
                <a:moveTo>
                  <a:pt x="1352550" y="133350"/>
                </a:moveTo>
                <a:lnTo>
                  <a:pt x="0" y="133350"/>
                </a:lnTo>
                <a:lnTo>
                  <a:pt x="0" y="0"/>
                </a:lnTo>
                <a:lnTo>
                  <a:pt x="1352550" y="0"/>
                </a:lnTo>
                <a:lnTo>
                  <a:pt x="1352550" y="133350"/>
                </a:lnTo>
                <a:close/>
              </a:path>
            </a:pathLst>
          </a:custGeom>
          <a:solidFill>
            <a:srgbClr val="FFFFFF"/>
          </a:solidFill>
        </p:spPr>
        <p:txBody>
          <a:bodyPr wrap="square" lIns="0" tIns="0" rIns="0" bIns="0" rtlCol="0"/>
          <a:lstStyle/>
          <a:p>
            <a:endParaRPr/>
          </a:p>
        </p:txBody>
      </p:sp>
      <p:sp>
        <p:nvSpPr>
          <p:cNvPr id="7" name="object 7"/>
          <p:cNvSpPr txBox="1">
            <a:spLocks noGrp="1"/>
          </p:cNvSpPr>
          <p:nvPr>
            <p:ph type="title"/>
          </p:nvPr>
        </p:nvSpPr>
        <p:spPr>
          <a:xfrm>
            <a:off x="1016000" y="941865"/>
            <a:ext cx="5466080" cy="1867535"/>
          </a:xfrm>
          <a:prstGeom prst="rect">
            <a:avLst/>
          </a:prstGeom>
        </p:spPr>
        <p:txBody>
          <a:bodyPr vert="horz" wrap="square" lIns="0" tIns="131445" rIns="0" bIns="0" rtlCol="0">
            <a:spAutoFit/>
          </a:bodyPr>
          <a:lstStyle/>
          <a:p>
            <a:pPr marL="12700" marR="5080">
              <a:lnSpc>
                <a:spcPts val="6830"/>
              </a:lnSpc>
              <a:spcBef>
                <a:spcPts val="1035"/>
              </a:spcBef>
            </a:pPr>
            <a:r>
              <a:rPr spc="250" dirty="0">
                <a:solidFill>
                  <a:srgbClr val="FFFFFF"/>
                </a:solidFill>
                <a:latin typeface="Trebuchet MS"/>
                <a:cs typeface="Trebuchet MS"/>
              </a:rPr>
              <a:t>Key</a:t>
            </a:r>
            <a:r>
              <a:rPr spc="570" dirty="0">
                <a:solidFill>
                  <a:srgbClr val="FFFFFF"/>
                </a:solidFill>
                <a:latin typeface="Trebuchet MS"/>
                <a:cs typeface="Trebuchet MS"/>
              </a:rPr>
              <a:t> </a:t>
            </a:r>
            <a:r>
              <a:rPr spc="420" dirty="0">
                <a:solidFill>
                  <a:srgbClr val="FFFFFF"/>
                </a:solidFill>
                <a:latin typeface="Trebuchet MS"/>
                <a:cs typeface="Trebuchet MS"/>
              </a:rPr>
              <a:t>Areas</a:t>
            </a:r>
            <a:r>
              <a:rPr spc="570" dirty="0">
                <a:solidFill>
                  <a:srgbClr val="FFFFFF"/>
                </a:solidFill>
                <a:latin typeface="Trebuchet MS"/>
                <a:cs typeface="Trebuchet MS"/>
              </a:rPr>
              <a:t> </a:t>
            </a:r>
            <a:r>
              <a:rPr spc="130" dirty="0">
                <a:solidFill>
                  <a:srgbClr val="FFFFFF"/>
                </a:solidFill>
                <a:latin typeface="Trebuchet MS"/>
                <a:cs typeface="Trebuchet MS"/>
              </a:rPr>
              <a:t>Of </a:t>
            </a:r>
            <a:r>
              <a:rPr spc="305" dirty="0">
                <a:solidFill>
                  <a:srgbClr val="FFFFFF"/>
                </a:solidFill>
                <a:latin typeface="Trebuchet MS"/>
                <a:cs typeface="Trebuchet MS"/>
              </a:rPr>
              <a:t>Diversity</a:t>
            </a:r>
          </a:p>
        </p:txBody>
      </p:sp>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352550" y="3803290"/>
            <a:ext cx="104775" cy="1047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352550" y="4403366"/>
            <a:ext cx="104775" cy="1047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352550" y="5003441"/>
            <a:ext cx="104775" cy="1047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352550" y="5603516"/>
            <a:ext cx="104775" cy="104775"/>
          </a:xfrm>
          <a:prstGeom prst="rect">
            <a:avLst/>
          </a:prstGeom>
        </p:spPr>
      </p:pic>
      <p:pic>
        <p:nvPicPr>
          <p:cNvPr id="12" name="object 12"/>
          <p:cNvPicPr/>
          <p:nvPr/>
        </p:nvPicPr>
        <p:blipFill>
          <a:blip r:embed="rId5" cstate="email">
            <a:extLst>
              <a:ext uri="{28A0092B-C50C-407E-A947-70E740481C1C}">
                <a14:useLocalDpi xmlns:a14="http://schemas.microsoft.com/office/drawing/2010/main"/>
              </a:ext>
            </a:extLst>
          </a:blip>
          <a:stretch>
            <a:fillRect/>
          </a:stretch>
        </p:blipFill>
        <p:spPr>
          <a:xfrm>
            <a:off x="1957387" y="6198828"/>
            <a:ext cx="114300" cy="114300"/>
          </a:xfrm>
          <a:prstGeom prst="rect">
            <a:avLst/>
          </a:prstGeom>
        </p:spPr>
      </p:pic>
      <p:pic>
        <p:nvPicPr>
          <p:cNvPr id="13" name="object 13"/>
          <p:cNvPicPr/>
          <p:nvPr/>
        </p:nvPicPr>
        <p:blipFill>
          <a:blip r:embed="rId5" cstate="email">
            <a:extLst>
              <a:ext uri="{28A0092B-C50C-407E-A947-70E740481C1C}">
                <a14:useLocalDpi xmlns:a14="http://schemas.microsoft.com/office/drawing/2010/main"/>
              </a:ext>
            </a:extLst>
          </a:blip>
          <a:stretch>
            <a:fillRect/>
          </a:stretch>
        </p:blipFill>
        <p:spPr>
          <a:xfrm>
            <a:off x="1957387" y="6798903"/>
            <a:ext cx="114300" cy="114300"/>
          </a:xfrm>
          <a:prstGeom prst="rect">
            <a:avLst/>
          </a:prstGeom>
        </p:spPr>
      </p:pic>
      <p:pic>
        <p:nvPicPr>
          <p:cNvPr id="14" name="object 14"/>
          <p:cNvPicPr/>
          <p:nvPr/>
        </p:nvPicPr>
        <p:blipFill>
          <a:blip r:embed="rId4" cstate="email">
            <a:extLst>
              <a:ext uri="{28A0092B-C50C-407E-A947-70E740481C1C}">
                <a14:useLocalDpi xmlns:a14="http://schemas.microsoft.com/office/drawing/2010/main"/>
              </a:ext>
            </a:extLst>
          </a:blip>
          <a:stretch>
            <a:fillRect/>
          </a:stretch>
        </p:blipFill>
        <p:spPr>
          <a:xfrm>
            <a:off x="1352550" y="7403741"/>
            <a:ext cx="104775" cy="104775"/>
          </a:xfrm>
          <a:prstGeom prst="rect">
            <a:avLst/>
          </a:prstGeom>
        </p:spPr>
      </p:pic>
      <p:pic>
        <p:nvPicPr>
          <p:cNvPr id="15" name="object 15"/>
          <p:cNvPicPr/>
          <p:nvPr/>
        </p:nvPicPr>
        <p:blipFill>
          <a:blip r:embed="rId4" cstate="email">
            <a:extLst>
              <a:ext uri="{28A0092B-C50C-407E-A947-70E740481C1C}">
                <a14:useLocalDpi xmlns:a14="http://schemas.microsoft.com/office/drawing/2010/main"/>
              </a:ext>
            </a:extLst>
          </a:blip>
          <a:stretch>
            <a:fillRect/>
          </a:stretch>
        </p:blipFill>
        <p:spPr>
          <a:xfrm>
            <a:off x="1352550" y="8003816"/>
            <a:ext cx="104775" cy="104775"/>
          </a:xfrm>
          <a:prstGeom prst="rect">
            <a:avLst/>
          </a:prstGeom>
        </p:spPr>
      </p:pic>
      <p:pic>
        <p:nvPicPr>
          <p:cNvPr id="16" name="object 16"/>
          <p:cNvPicPr/>
          <p:nvPr/>
        </p:nvPicPr>
        <p:blipFill>
          <a:blip r:embed="rId6" cstate="email">
            <a:extLst>
              <a:ext uri="{28A0092B-C50C-407E-A947-70E740481C1C}">
                <a14:useLocalDpi xmlns:a14="http://schemas.microsoft.com/office/drawing/2010/main"/>
              </a:ext>
            </a:extLst>
          </a:blip>
          <a:stretch>
            <a:fillRect/>
          </a:stretch>
        </p:blipFill>
        <p:spPr>
          <a:xfrm>
            <a:off x="1352550" y="8603891"/>
            <a:ext cx="104775" cy="104775"/>
          </a:xfrm>
          <a:prstGeom prst="rect">
            <a:avLst/>
          </a:prstGeom>
        </p:spPr>
      </p:pic>
      <p:pic>
        <p:nvPicPr>
          <p:cNvPr id="17" name="object 17"/>
          <p:cNvPicPr/>
          <p:nvPr/>
        </p:nvPicPr>
        <p:blipFill>
          <a:blip r:embed="rId6" cstate="email">
            <a:extLst>
              <a:ext uri="{28A0092B-C50C-407E-A947-70E740481C1C}">
                <a14:useLocalDpi xmlns:a14="http://schemas.microsoft.com/office/drawing/2010/main"/>
              </a:ext>
            </a:extLst>
          </a:blip>
          <a:stretch>
            <a:fillRect/>
          </a:stretch>
        </p:blipFill>
        <p:spPr>
          <a:xfrm>
            <a:off x="1352550" y="9203966"/>
            <a:ext cx="104775" cy="104775"/>
          </a:xfrm>
          <a:prstGeom prst="rect">
            <a:avLst/>
          </a:prstGeom>
        </p:spPr>
      </p:pic>
      <p:pic>
        <p:nvPicPr>
          <p:cNvPr id="18" name="object 18"/>
          <p:cNvPicPr/>
          <p:nvPr/>
        </p:nvPicPr>
        <p:blipFill>
          <a:blip r:embed="rId4" cstate="email">
            <a:extLst>
              <a:ext uri="{28A0092B-C50C-407E-A947-70E740481C1C}">
                <a14:useLocalDpi xmlns:a14="http://schemas.microsoft.com/office/drawing/2010/main"/>
              </a:ext>
            </a:extLst>
          </a:blip>
          <a:stretch>
            <a:fillRect/>
          </a:stretch>
        </p:blipFill>
        <p:spPr>
          <a:xfrm>
            <a:off x="1352550" y="9804041"/>
            <a:ext cx="104775" cy="104775"/>
          </a:xfrm>
          <a:prstGeom prst="rect">
            <a:avLst/>
          </a:prstGeom>
        </p:spPr>
      </p:pic>
      <p:sp>
        <p:nvSpPr>
          <p:cNvPr id="19" name="object 19"/>
          <p:cNvSpPr txBox="1"/>
          <p:nvPr/>
        </p:nvSpPr>
        <p:spPr>
          <a:xfrm>
            <a:off x="1620390" y="3414028"/>
            <a:ext cx="5076190" cy="6626225"/>
          </a:xfrm>
          <a:prstGeom prst="rect">
            <a:avLst/>
          </a:prstGeom>
        </p:spPr>
        <p:txBody>
          <a:bodyPr vert="horz" wrap="square" lIns="0" tIns="12700" rIns="0" bIns="0" rtlCol="0">
            <a:spAutoFit/>
          </a:bodyPr>
          <a:lstStyle/>
          <a:p>
            <a:pPr marL="12700" marR="3759835">
              <a:lnSpc>
                <a:spcPct val="140600"/>
              </a:lnSpc>
              <a:spcBef>
                <a:spcPts val="100"/>
              </a:spcBef>
            </a:pPr>
            <a:r>
              <a:rPr sz="2800" spc="145" dirty="0">
                <a:solidFill>
                  <a:srgbClr val="FFFFFF"/>
                </a:solidFill>
                <a:latin typeface="Arial MT"/>
                <a:cs typeface="Arial MT"/>
              </a:rPr>
              <a:t>Culture </a:t>
            </a:r>
            <a:r>
              <a:rPr sz="2800" spc="110" dirty="0">
                <a:solidFill>
                  <a:srgbClr val="FFFFFF"/>
                </a:solidFill>
                <a:latin typeface="Arial MT"/>
                <a:cs typeface="Arial MT"/>
              </a:rPr>
              <a:t>Race</a:t>
            </a:r>
            <a:endParaRPr sz="2800">
              <a:latin typeface="Arial MT"/>
              <a:cs typeface="Arial MT"/>
            </a:endParaRPr>
          </a:p>
          <a:p>
            <a:pPr marL="12700" marR="3408679">
              <a:lnSpc>
                <a:spcPct val="140600"/>
              </a:lnSpc>
            </a:pPr>
            <a:r>
              <a:rPr sz="2800" spc="155" dirty="0">
                <a:solidFill>
                  <a:srgbClr val="FFFFFF"/>
                </a:solidFill>
                <a:latin typeface="Arial MT"/>
                <a:cs typeface="Arial MT"/>
              </a:rPr>
              <a:t>Ethnicity Disability</a:t>
            </a:r>
            <a:endParaRPr sz="2800">
              <a:latin typeface="Arial MT"/>
              <a:cs typeface="Arial MT"/>
            </a:endParaRPr>
          </a:p>
          <a:p>
            <a:pPr marL="617220" marR="2952750">
              <a:lnSpc>
                <a:spcPct val="140600"/>
              </a:lnSpc>
            </a:pPr>
            <a:r>
              <a:rPr sz="2800" spc="155" dirty="0">
                <a:solidFill>
                  <a:srgbClr val="FFFFFF"/>
                </a:solidFill>
                <a:latin typeface="Arial MT"/>
                <a:cs typeface="Arial MT"/>
              </a:rPr>
              <a:t>Physical </a:t>
            </a:r>
            <a:r>
              <a:rPr sz="2800" spc="135" dirty="0">
                <a:solidFill>
                  <a:srgbClr val="FFFFFF"/>
                </a:solidFill>
                <a:latin typeface="Arial MT"/>
                <a:cs typeface="Arial MT"/>
              </a:rPr>
              <a:t>Mental</a:t>
            </a:r>
            <a:endParaRPr sz="2800">
              <a:latin typeface="Arial MT"/>
              <a:cs typeface="Arial MT"/>
            </a:endParaRPr>
          </a:p>
          <a:p>
            <a:pPr marL="12700" marR="5080">
              <a:lnSpc>
                <a:spcPct val="140600"/>
              </a:lnSpc>
              <a:tabLst>
                <a:tab pos="1823085" algn="l"/>
                <a:tab pos="2312670" algn="l"/>
                <a:tab pos="3885565" algn="l"/>
              </a:tabLst>
            </a:pPr>
            <a:r>
              <a:rPr sz="2800" spc="150" dirty="0">
                <a:solidFill>
                  <a:srgbClr val="FFFFFF"/>
                </a:solidFill>
                <a:latin typeface="Arial MT"/>
                <a:cs typeface="Arial MT"/>
              </a:rPr>
              <a:t>Religious</a:t>
            </a:r>
            <a:r>
              <a:rPr sz="2800" dirty="0">
                <a:solidFill>
                  <a:srgbClr val="FFFFFF"/>
                </a:solidFill>
                <a:latin typeface="Arial MT"/>
                <a:cs typeface="Arial MT"/>
              </a:rPr>
              <a:t>	</a:t>
            </a:r>
            <a:r>
              <a:rPr sz="2800" spc="60" dirty="0">
                <a:solidFill>
                  <a:srgbClr val="FFFFFF"/>
                </a:solidFill>
                <a:latin typeface="Arial MT"/>
                <a:cs typeface="Arial MT"/>
              </a:rPr>
              <a:t>or</a:t>
            </a:r>
            <a:r>
              <a:rPr sz="2800" dirty="0">
                <a:solidFill>
                  <a:srgbClr val="FFFFFF"/>
                </a:solidFill>
                <a:latin typeface="Arial MT"/>
                <a:cs typeface="Arial MT"/>
              </a:rPr>
              <a:t>	</a:t>
            </a:r>
            <a:r>
              <a:rPr sz="2800" spc="155" dirty="0">
                <a:solidFill>
                  <a:srgbClr val="FFFFFF"/>
                </a:solidFill>
                <a:latin typeface="Arial MT"/>
                <a:cs typeface="Arial MT"/>
              </a:rPr>
              <a:t>spiritual</a:t>
            </a:r>
            <a:r>
              <a:rPr sz="2800" dirty="0">
                <a:solidFill>
                  <a:srgbClr val="FFFFFF"/>
                </a:solidFill>
                <a:latin typeface="Arial MT"/>
                <a:cs typeface="Arial MT"/>
              </a:rPr>
              <a:t>	</a:t>
            </a:r>
            <a:r>
              <a:rPr sz="2800" spc="145" dirty="0">
                <a:solidFill>
                  <a:srgbClr val="FFFFFF"/>
                </a:solidFill>
                <a:latin typeface="Arial MT"/>
                <a:cs typeface="Arial MT"/>
              </a:rPr>
              <a:t>beliefs </a:t>
            </a:r>
            <a:r>
              <a:rPr sz="2800" spc="140" dirty="0">
                <a:solidFill>
                  <a:srgbClr val="FFFFFF"/>
                </a:solidFill>
                <a:latin typeface="Arial MT"/>
                <a:cs typeface="Arial MT"/>
              </a:rPr>
              <a:t>Gender</a:t>
            </a:r>
            <a:endParaRPr sz="2800">
              <a:latin typeface="Arial MT"/>
              <a:cs typeface="Arial MT"/>
            </a:endParaRPr>
          </a:p>
          <a:p>
            <a:pPr marL="12700">
              <a:lnSpc>
                <a:spcPct val="100000"/>
              </a:lnSpc>
              <a:spcBef>
                <a:spcPts val="1365"/>
              </a:spcBef>
            </a:pPr>
            <a:r>
              <a:rPr sz="2800" spc="90" dirty="0">
                <a:solidFill>
                  <a:srgbClr val="FFFFFF"/>
                </a:solidFill>
                <a:latin typeface="Arial MT"/>
                <a:cs typeface="Arial MT"/>
              </a:rPr>
              <a:t>Age</a:t>
            </a:r>
            <a:endParaRPr sz="2800">
              <a:latin typeface="Arial MT"/>
              <a:cs typeface="Arial MT"/>
            </a:endParaRPr>
          </a:p>
          <a:p>
            <a:pPr marL="12700">
              <a:lnSpc>
                <a:spcPct val="100000"/>
              </a:lnSpc>
              <a:spcBef>
                <a:spcPts val="1365"/>
              </a:spcBef>
            </a:pPr>
            <a:r>
              <a:rPr sz="2800" spc="155" dirty="0">
                <a:solidFill>
                  <a:srgbClr val="FFFFFF"/>
                </a:solidFill>
                <a:latin typeface="Arial MT"/>
                <a:cs typeface="Arial MT"/>
              </a:rPr>
              <a:t>Generational</a:t>
            </a:r>
            <a:endParaRPr sz="2800">
              <a:latin typeface="Arial MT"/>
              <a:cs typeface="Arial MT"/>
            </a:endParaRPr>
          </a:p>
          <a:p>
            <a:pPr marL="12700">
              <a:lnSpc>
                <a:spcPct val="100000"/>
              </a:lnSpc>
              <a:spcBef>
                <a:spcPts val="1365"/>
              </a:spcBef>
              <a:tabLst>
                <a:tab pos="1372870" algn="l"/>
              </a:tabLst>
            </a:pPr>
            <a:r>
              <a:rPr sz="2800" spc="140" dirty="0">
                <a:solidFill>
                  <a:srgbClr val="FFFFFF"/>
                </a:solidFill>
                <a:latin typeface="Arial MT"/>
                <a:cs typeface="Arial MT"/>
              </a:rPr>
              <a:t>Sexual</a:t>
            </a:r>
            <a:r>
              <a:rPr sz="2800" dirty="0">
                <a:solidFill>
                  <a:srgbClr val="FFFFFF"/>
                </a:solidFill>
                <a:latin typeface="Arial MT"/>
                <a:cs typeface="Arial MT"/>
              </a:rPr>
              <a:t>	</a:t>
            </a:r>
            <a:r>
              <a:rPr sz="2800" spc="155" dirty="0">
                <a:solidFill>
                  <a:srgbClr val="FFFFFF"/>
                </a:solidFill>
                <a:latin typeface="Arial MT"/>
                <a:cs typeface="Arial MT"/>
              </a:rPr>
              <a:t>orientation</a:t>
            </a:r>
            <a:endParaRPr sz="2800">
              <a:latin typeface="Arial MT"/>
              <a:cs typeface="Arial MT"/>
            </a:endParaRPr>
          </a:p>
        </p:txBody>
      </p:sp>
      <p:sp>
        <p:nvSpPr>
          <p:cNvPr id="20" name="Action Button: Return 19">
            <a:hlinkClick r:id="" action="ppaction://hlinkshowjump?jump=firstslide" highlightClick="1"/>
            <a:extLst>
              <a:ext uri="{FF2B5EF4-FFF2-40B4-BE49-F238E27FC236}">
                <a16:creationId xmlns:a16="http://schemas.microsoft.com/office/drawing/2014/main" id="{5A15B986-8EEE-79EC-D876-FEEF4D0EB928}"/>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624157"/>
            <a:ext cx="18288000" cy="892552"/>
          </a:xfrm>
          <a:prstGeom prst="rect">
            <a:avLst/>
          </a:prstGeom>
          <a:noFill/>
        </p:spPr>
        <p:txBody>
          <a:bodyPr wrap="square" rtlCol="0">
            <a:spAutoFit/>
          </a:bodyPr>
          <a:lstStyle/>
          <a:p>
            <a:r>
              <a:rPr lang="en-US" sz="2600" dirty="0"/>
              <a:t>14. In relation to the seven (7) key areas of diversity:</a:t>
            </a:r>
          </a:p>
          <a:p>
            <a:r>
              <a:rPr lang="en-US" sz="2600" dirty="0"/>
              <a:t>a. Complete the following table of the key areas of diversity by writing a brief description of the characteristics of each.</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20D182C-B7D4-7AF9-7C92-1314D93BEA4E}"/>
              </a:ext>
            </a:extLst>
          </p:cNvPr>
          <p:cNvGraphicFramePr>
            <a:graphicFrameLocks noGrp="1"/>
          </p:cNvGraphicFramePr>
          <p:nvPr>
            <p:extLst>
              <p:ext uri="{D42A27DB-BD31-4B8C-83A1-F6EECF244321}">
                <p14:modId xmlns:p14="http://schemas.microsoft.com/office/powerpoint/2010/main" val="1387708262"/>
              </p:ext>
            </p:extLst>
          </p:nvPr>
        </p:nvGraphicFramePr>
        <p:xfrm>
          <a:off x="45720" y="2677559"/>
          <a:ext cx="18257520" cy="7244752"/>
        </p:xfrm>
        <a:graphic>
          <a:graphicData uri="http://schemas.openxmlformats.org/drawingml/2006/table">
            <a:tbl>
              <a:tblPr firstRow="1" bandRow="1">
                <a:tableStyleId>{2D5ABB26-0587-4C30-8999-92F81FD0307C}</a:tableStyleId>
              </a:tblPr>
              <a:tblGrid>
                <a:gridCol w="9128760">
                  <a:extLst>
                    <a:ext uri="{9D8B030D-6E8A-4147-A177-3AD203B41FA5}">
                      <a16:colId xmlns:a16="http://schemas.microsoft.com/office/drawing/2014/main" val="1670768121"/>
                    </a:ext>
                  </a:extLst>
                </a:gridCol>
                <a:gridCol w="9128760">
                  <a:extLst>
                    <a:ext uri="{9D8B030D-6E8A-4147-A177-3AD203B41FA5}">
                      <a16:colId xmlns:a16="http://schemas.microsoft.com/office/drawing/2014/main" val="1325528340"/>
                    </a:ext>
                  </a:extLst>
                </a:gridCol>
              </a:tblGrid>
              <a:tr h="569632">
                <a:tc>
                  <a:txBody>
                    <a:bodyPr/>
                    <a:lstStyle/>
                    <a:p>
                      <a:r>
                        <a:rPr lang="en-AU" sz="2800" b="1" dirty="0">
                          <a:solidFill>
                            <a:srgbClr val="0070C0"/>
                          </a:solidFill>
                        </a:rPr>
                        <a:t>Key Area of Diversity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solidFill>
                            <a:srgbClr val="0070C0"/>
                          </a:solidFill>
                        </a:rPr>
                        <a:t>Characteristics</a:t>
                      </a:r>
                      <a:endParaRPr lang="en-AU" sz="28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340303"/>
                  </a:ext>
                </a:extLst>
              </a:tr>
              <a:tr h="1227081">
                <a:tc>
                  <a:txBody>
                    <a:bodyPr/>
                    <a:lstStyle/>
                    <a:p>
                      <a:r>
                        <a:rPr lang="en-US" sz="2800" dirty="0">
                          <a:solidFill>
                            <a:srgbClr val="0070C0"/>
                          </a:solidFill>
                        </a:rPr>
                        <a:t>Religious or Spiritual Beliefs</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Religious or spiritual which are the beliefs and cultural systems that a person dedicates their life to, such as Christianity, Catholicism, Buddhism and Islam.</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86432"/>
                  </a:ext>
                </a:extLst>
              </a:tr>
              <a:tr h="1227081">
                <a:tc>
                  <a:txBody>
                    <a:bodyPr/>
                    <a:lstStyle/>
                    <a:p>
                      <a:r>
                        <a:rPr lang="en-US" sz="2800" dirty="0">
                          <a:solidFill>
                            <a:srgbClr val="0070C0"/>
                          </a:solidFill>
                        </a:rPr>
                        <a:t>Gender including transgender and intersex</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Gender which refers to the roles, </a:t>
                      </a:r>
                      <a:r>
                        <a:rPr lang="en-US" sz="2800" dirty="0" err="1"/>
                        <a:t>behaviours</a:t>
                      </a:r>
                      <a:r>
                        <a:rPr lang="en-US" sz="2800" dirty="0"/>
                        <a:t>, activities, attributes and opportunities that any society considers appropriate for girls and boys, and women and men and catering for new and emerging gender identifies like transgender, non-binary, intersex and similar. Gender interacts with, but is different from, the binary categories of biological sex.</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309599"/>
                  </a:ext>
                </a:extLst>
              </a:tr>
              <a:tr h="1227081">
                <a:tc>
                  <a:txBody>
                    <a:bodyPr/>
                    <a:lstStyle/>
                    <a:p>
                      <a:r>
                        <a:rPr lang="en-US" sz="2800" dirty="0">
                          <a:solidFill>
                            <a:srgbClr val="0070C0"/>
                          </a:solidFill>
                        </a:rPr>
                        <a:t>Age</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Age which is how old a person is in years. Age diversity is important as younger people can learn a lot from people with experience. The same can also be said for older people who can learn a lot about new technologies and social trends from younger people.</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496818"/>
                  </a:ext>
                </a:extLst>
              </a:tr>
            </a:tbl>
          </a:graphicData>
        </a:graphic>
      </p:graphicFrame>
      <p:pic>
        <p:nvPicPr>
          <p:cNvPr id="3" name="Picture 2">
            <a:extLst>
              <a:ext uri="{FF2B5EF4-FFF2-40B4-BE49-F238E27FC236}">
                <a16:creationId xmlns:a16="http://schemas.microsoft.com/office/drawing/2014/main" id="{4212E8CB-3BAA-8656-7F6D-3EB733AE86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199" y="3288255"/>
            <a:ext cx="8763001" cy="1245646"/>
          </a:xfrm>
          <a:prstGeom prst="rect">
            <a:avLst/>
          </a:prstGeom>
        </p:spPr>
      </p:pic>
      <p:pic>
        <p:nvPicPr>
          <p:cNvPr id="6" name="Picture 5">
            <a:extLst>
              <a:ext uri="{FF2B5EF4-FFF2-40B4-BE49-F238E27FC236}">
                <a16:creationId xmlns:a16="http://schemas.microsoft.com/office/drawing/2014/main" id="{94B29B14-548A-BE8B-64C9-8F9111290C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50679" y="4686299"/>
            <a:ext cx="8763001" cy="2971801"/>
          </a:xfrm>
          <a:prstGeom prst="rect">
            <a:avLst/>
          </a:prstGeom>
        </p:spPr>
      </p:pic>
      <p:pic>
        <p:nvPicPr>
          <p:cNvPr id="7" name="Picture 6">
            <a:extLst>
              <a:ext uri="{FF2B5EF4-FFF2-40B4-BE49-F238E27FC236}">
                <a16:creationId xmlns:a16="http://schemas.microsoft.com/office/drawing/2014/main" id="{2ED0FF41-D583-267F-2567-763D1722FA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199" y="7818951"/>
            <a:ext cx="9022081" cy="2048950"/>
          </a:xfrm>
          <a:prstGeom prst="rect">
            <a:avLst/>
          </a:prstGeom>
        </p:spPr>
      </p:pic>
      <p:sp>
        <p:nvSpPr>
          <p:cNvPr id="8" name="Action Button: Return 7">
            <a:hlinkClick r:id="" action="ppaction://hlinkshowjump?jump=firstslide" highlightClick="1"/>
            <a:extLst>
              <a:ext uri="{FF2B5EF4-FFF2-40B4-BE49-F238E27FC236}">
                <a16:creationId xmlns:a16="http://schemas.microsoft.com/office/drawing/2014/main" id="{C5ADC027-C2FE-F77E-5A8B-E5CCDA8F53B9}"/>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8087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20D182C-B7D4-7AF9-7C92-1314D93BEA4E}"/>
              </a:ext>
            </a:extLst>
          </p:cNvPr>
          <p:cNvGraphicFramePr>
            <a:graphicFrameLocks noGrp="1"/>
          </p:cNvGraphicFramePr>
          <p:nvPr>
            <p:extLst>
              <p:ext uri="{D42A27DB-BD31-4B8C-83A1-F6EECF244321}">
                <p14:modId xmlns:p14="http://schemas.microsoft.com/office/powerpoint/2010/main" val="3493252243"/>
              </p:ext>
            </p:extLst>
          </p:nvPr>
        </p:nvGraphicFramePr>
        <p:xfrm>
          <a:off x="45720" y="2677559"/>
          <a:ext cx="18257520" cy="6726592"/>
        </p:xfrm>
        <a:graphic>
          <a:graphicData uri="http://schemas.openxmlformats.org/drawingml/2006/table">
            <a:tbl>
              <a:tblPr firstRow="1" bandRow="1">
                <a:tableStyleId>{2D5ABB26-0587-4C30-8999-92F81FD0307C}</a:tableStyleId>
              </a:tblPr>
              <a:tblGrid>
                <a:gridCol w="9128760">
                  <a:extLst>
                    <a:ext uri="{9D8B030D-6E8A-4147-A177-3AD203B41FA5}">
                      <a16:colId xmlns:a16="http://schemas.microsoft.com/office/drawing/2014/main" val="1670768121"/>
                    </a:ext>
                  </a:extLst>
                </a:gridCol>
                <a:gridCol w="9128760">
                  <a:extLst>
                    <a:ext uri="{9D8B030D-6E8A-4147-A177-3AD203B41FA5}">
                      <a16:colId xmlns:a16="http://schemas.microsoft.com/office/drawing/2014/main" val="1325528340"/>
                    </a:ext>
                  </a:extLst>
                </a:gridCol>
              </a:tblGrid>
              <a:tr h="569632">
                <a:tc>
                  <a:txBody>
                    <a:bodyPr/>
                    <a:lstStyle/>
                    <a:p>
                      <a:r>
                        <a:rPr lang="en-AU" sz="2800" b="1" dirty="0">
                          <a:solidFill>
                            <a:srgbClr val="0070C0"/>
                          </a:solidFill>
                        </a:rPr>
                        <a:t>Key Area of Diversity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1" dirty="0">
                          <a:solidFill>
                            <a:srgbClr val="0070C0"/>
                          </a:solidFill>
                        </a:rPr>
                        <a:t>Characteristics</a:t>
                      </a:r>
                      <a:endParaRPr lang="en-AU" sz="28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340303"/>
                  </a:ext>
                </a:extLst>
              </a:tr>
              <a:tr h="1227081">
                <a:tc>
                  <a:txBody>
                    <a:bodyPr/>
                    <a:lstStyle/>
                    <a:p>
                      <a:r>
                        <a:rPr lang="en-US" sz="2800" dirty="0">
                          <a:solidFill>
                            <a:srgbClr val="0070C0"/>
                          </a:solidFill>
                        </a:rPr>
                        <a:t>Generational</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Generational refers to people born in a range of generations. A generation refers to a time period, such as the Baby Boomers (those born from the end of World War II and the early 1960s), Gen X (born between the early 1960s and early 1980s), Generation Y (also known as the Millennials, born between 1980 and 2000), Generation Z (born between 2000 and 2009) and lastly Generation Alpha which is our current generation. Each generation may have varying attitudes, knowledge and skills that have been influenced by the focus of their time and technology available.</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7986432"/>
                  </a:ext>
                </a:extLst>
              </a:tr>
              <a:tr h="1227081">
                <a:tc>
                  <a:txBody>
                    <a:bodyPr/>
                    <a:lstStyle/>
                    <a:p>
                      <a:r>
                        <a:rPr lang="en-US" sz="2800" dirty="0">
                          <a:solidFill>
                            <a:srgbClr val="0070C0"/>
                          </a:solidFill>
                        </a:rPr>
                        <a:t>Sexual Orientation or Sexual Identity</a:t>
                      </a:r>
                      <a:endParaRPr lang="en-AU" sz="28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dirty="0"/>
                        <a:t>Sexual orientation which is an enduring pattern of romantic or sexual attraction to persons of the opposite sex or gender, the same sex or gender, or to both sexes or more than one gender.</a:t>
                      </a:r>
                      <a:endParaRPr lang="en-AU"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3309599"/>
                  </a:ext>
                </a:extLst>
              </a:tr>
            </a:tbl>
          </a:graphicData>
        </a:graphic>
      </p:graphicFrame>
      <p:pic>
        <p:nvPicPr>
          <p:cNvPr id="3" name="Picture 2">
            <a:extLst>
              <a:ext uri="{FF2B5EF4-FFF2-40B4-BE49-F238E27FC236}">
                <a16:creationId xmlns:a16="http://schemas.microsoft.com/office/drawing/2014/main" id="{3F10FFFC-67B2-4DA1-0FB1-5A49FC4F2F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199" y="3314700"/>
            <a:ext cx="9022081" cy="4267200"/>
          </a:xfrm>
          <a:prstGeom prst="rect">
            <a:avLst/>
          </a:prstGeom>
        </p:spPr>
      </p:pic>
      <p:pic>
        <p:nvPicPr>
          <p:cNvPr id="6" name="Picture 5">
            <a:extLst>
              <a:ext uri="{FF2B5EF4-FFF2-40B4-BE49-F238E27FC236}">
                <a16:creationId xmlns:a16="http://schemas.microsoft.com/office/drawing/2014/main" id="{DF0AF4A3-3037-476E-969A-F2099D7029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0200" y="7629279"/>
            <a:ext cx="8763001" cy="1705221"/>
          </a:xfrm>
          <a:prstGeom prst="rect">
            <a:avLst/>
          </a:prstGeom>
        </p:spPr>
      </p:pic>
      <p:sp>
        <p:nvSpPr>
          <p:cNvPr id="7" name="Action Button: Return 6">
            <a:hlinkClick r:id="" action="ppaction://hlinkshowjump?jump=firstslide" highlightClick="1"/>
            <a:extLst>
              <a:ext uri="{FF2B5EF4-FFF2-40B4-BE49-F238E27FC236}">
                <a16:creationId xmlns:a16="http://schemas.microsoft.com/office/drawing/2014/main" id="{AB9ADD17-4FCC-B96A-0404-65CC318F5866}"/>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624157"/>
            <a:ext cx="18288000" cy="892552"/>
          </a:xfrm>
          <a:prstGeom prst="rect">
            <a:avLst/>
          </a:prstGeom>
          <a:noFill/>
        </p:spPr>
        <p:txBody>
          <a:bodyPr wrap="square" rtlCol="0">
            <a:spAutoFit/>
          </a:bodyPr>
          <a:lstStyle/>
          <a:p>
            <a:r>
              <a:rPr lang="en-US" sz="2600" dirty="0"/>
              <a:t>14. In relation to the seven (7) key areas of diversity:</a:t>
            </a:r>
          </a:p>
          <a:p>
            <a:r>
              <a:rPr lang="en-US" sz="2600" dirty="0"/>
              <a:t>a. Complete the following table of the key areas of diversity by writing a brief description of the characteristics of each.</a:t>
            </a:r>
          </a:p>
        </p:txBody>
      </p:sp>
    </p:spTree>
    <p:extLst>
      <p:ext uri="{BB962C8B-B14F-4D97-AF65-F5344CB8AC3E}">
        <p14:creationId xmlns:p14="http://schemas.microsoft.com/office/powerpoint/2010/main" val="398180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1507"/>
            <a:ext cx="9372600" cy="830997"/>
          </a:xfrm>
          <a:prstGeom prst="rect">
            <a:avLst/>
          </a:prstGeom>
          <a:noFill/>
        </p:spPr>
        <p:txBody>
          <a:bodyPr wrap="square" rtlCol="0">
            <a:spAutoFit/>
          </a:bodyPr>
          <a:lstStyle/>
          <a:p>
            <a:r>
              <a:rPr lang="en-US" sz="4800" dirty="0"/>
              <a:t>1. Knowledge Questions</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E87872-9892-48CC-F5B0-13D0986E5338}"/>
              </a:ext>
            </a:extLst>
          </p:cNvPr>
          <p:cNvSpPr txBox="1"/>
          <p:nvPr/>
        </p:nvSpPr>
        <p:spPr>
          <a:xfrm>
            <a:off x="30481" y="723900"/>
            <a:ext cx="18288000" cy="8894743"/>
          </a:xfrm>
          <a:prstGeom prst="rect">
            <a:avLst/>
          </a:prstGeom>
          <a:noFill/>
        </p:spPr>
        <p:txBody>
          <a:bodyPr wrap="square" rtlCol="0">
            <a:spAutoFit/>
          </a:bodyPr>
          <a:lstStyle/>
          <a:p>
            <a:r>
              <a:rPr lang="en-US" sz="2200" dirty="0">
                <a:solidFill>
                  <a:srgbClr val="0070C0"/>
                </a:solidFill>
              </a:rPr>
              <a:t>b. Choose one (1) key area of diversity that is relevant to your own life.</a:t>
            </a:r>
          </a:p>
          <a:p>
            <a:r>
              <a:rPr lang="en-US" sz="2200" dirty="0">
                <a:solidFill>
                  <a:srgbClr val="0070C0"/>
                </a:solidFill>
              </a:rPr>
              <a:t>• Discuss your own culture and the community language (language, terminology, other language concepts), policies and structures of that culture.</a:t>
            </a:r>
          </a:p>
          <a:p>
            <a:r>
              <a:rPr lang="en-US" sz="2200" dirty="0">
                <a:solidFill>
                  <a:srgbClr val="0070C0"/>
                </a:solidFill>
              </a:rPr>
              <a:t>(For this task, culture will mean the social </a:t>
            </a:r>
            <a:r>
              <a:rPr lang="en-US" sz="2200" dirty="0" err="1">
                <a:solidFill>
                  <a:srgbClr val="0070C0"/>
                </a:solidFill>
              </a:rPr>
              <a:t>behaviours</a:t>
            </a:r>
            <a:r>
              <a:rPr lang="en-US" sz="2200" dirty="0">
                <a:solidFill>
                  <a:srgbClr val="0070C0"/>
                </a:solidFill>
              </a:rPr>
              <a:t> and norms found in a group of people who identify with an area of diversity)</a:t>
            </a:r>
          </a:p>
          <a:p>
            <a:r>
              <a:rPr lang="en-US" sz="2200" dirty="0">
                <a:solidFill>
                  <a:srgbClr val="0070C0"/>
                </a:solidFill>
              </a:rPr>
              <a:t>• Have these impacted your personal </a:t>
            </a:r>
            <a:r>
              <a:rPr lang="en-US" sz="2200" dirty="0" err="1">
                <a:solidFill>
                  <a:srgbClr val="0070C0"/>
                </a:solidFill>
              </a:rPr>
              <a:t>behaviours</a:t>
            </a:r>
            <a:r>
              <a:rPr lang="en-US" sz="2200" dirty="0">
                <a:solidFill>
                  <a:srgbClr val="0070C0"/>
                </a:solidFill>
              </a:rPr>
              <a:t> or relationships with other individuals and groups?</a:t>
            </a:r>
          </a:p>
          <a:p>
            <a:r>
              <a:rPr lang="en-US" sz="2200" dirty="0">
                <a:solidFill>
                  <a:srgbClr val="0070C0"/>
                </a:solidFill>
              </a:rPr>
              <a:t>o If yes, how? And</a:t>
            </a:r>
          </a:p>
          <a:p>
            <a:r>
              <a:rPr lang="en-US" sz="2200" dirty="0">
                <a:solidFill>
                  <a:srgbClr val="0070C0"/>
                </a:solidFill>
              </a:rPr>
              <a:t>o if not, why do you think this is the case?</a:t>
            </a:r>
          </a:p>
          <a:p>
            <a:r>
              <a:rPr lang="en-US" sz="2200" dirty="0"/>
              <a:t>The student must identify one area of diversity relevant to them and include information about that diversity including at a minimum:</a:t>
            </a:r>
          </a:p>
          <a:p>
            <a:r>
              <a:rPr lang="en-US" sz="2200" dirty="0"/>
              <a:t>• Diversity- for example, Indian-Australian or Jewish or Australian or teenager or LGBTIQA+ or Disability any other diversity the student identifies with.</a:t>
            </a:r>
          </a:p>
          <a:p>
            <a:r>
              <a:rPr lang="en-US" sz="2200" dirty="0"/>
              <a:t>• Community language- Language specific to that diverse group, for example, Hindi, English or using correct pronouns if the student has chosen from the LGBTIQA+ community. This section could also include specific language requirements when communicating such as addressing elders as ‘Uncle’ or ‘Aunty’.</a:t>
            </a:r>
          </a:p>
          <a:p>
            <a:r>
              <a:rPr lang="en-US" sz="2200" dirty="0"/>
              <a:t>• Policies and Structures- Different cultures have different rules and guidelines called policies. These policies can focus on different things. For example, some cultures may think it's important to keep traditional values and customs alive, while others think it's important to include and accept different types of people. In some faiths, inter-faith marriages may not be acceptable however they might allow conversion for the union to go ahead whereas in some other faiths, this may not be the case. Another example is inheritance and whether females are allowed equal access to family inheritance in some cultures or not regardless of the laws of the land. If talking about disability or LGBTIQA+ some cultural policies and structures may not promote community or family support structures for people with disability or if they identify as a member of the LGBTIQA+ groups as they may be seen as issues or problems. These policies and </a:t>
            </a:r>
            <a:r>
              <a:rPr lang="en-US" sz="2200" dirty="0" err="1"/>
              <a:t>strutures</a:t>
            </a:r>
            <a:r>
              <a:rPr lang="en-US" sz="2200" dirty="0"/>
              <a:t> can affect how different people and groups are treated when it comes to getting things like opportunities, resources, and a fair chance to be heard and seen in society or live a life free of worry.</a:t>
            </a:r>
          </a:p>
          <a:p>
            <a:r>
              <a:rPr lang="en-US" sz="2200" dirty="0"/>
              <a:t>Impact on personal </a:t>
            </a:r>
            <a:r>
              <a:rPr lang="en-US" sz="2200" dirty="0" err="1"/>
              <a:t>behaviours</a:t>
            </a:r>
            <a:r>
              <a:rPr lang="en-US" sz="2200" dirty="0"/>
              <a:t> or relationships</a:t>
            </a:r>
          </a:p>
          <a:p>
            <a:r>
              <a:rPr lang="en-US" sz="2200" dirty="0"/>
              <a:t>Answers will vary but could include things like:</a:t>
            </a:r>
          </a:p>
          <a:p>
            <a:r>
              <a:rPr lang="en-US" sz="2200" dirty="0"/>
              <a:t>• No, they haven’t impacted me because I choose to surround myself with people who support my choice to be a lesbian and am comfortable enough to defend my decision to anyone who teases me about it.</a:t>
            </a:r>
          </a:p>
          <a:p>
            <a:r>
              <a:rPr lang="en-US" sz="2200" dirty="0"/>
              <a:t>• Yes, because I am Jewish and cannot always participate in all the weekend activities that my friends do, I feel it holds me back from having the same level of closeness other girls find as a group.</a:t>
            </a:r>
          </a:p>
        </p:txBody>
      </p:sp>
      <p:pic>
        <p:nvPicPr>
          <p:cNvPr id="2" name="Picture 1">
            <a:extLst>
              <a:ext uri="{FF2B5EF4-FFF2-40B4-BE49-F238E27FC236}">
                <a16:creationId xmlns:a16="http://schemas.microsoft.com/office/drawing/2014/main" id="{1B983096-6A4E-11FE-FCB9-2AE5959C98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1" y="3453904"/>
            <a:ext cx="18288000" cy="6833095"/>
          </a:xfrm>
          <a:prstGeom prst="rect">
            <a:avLst/>
          </a:prstGeom>
        </p:spPr>
      </p:pic>
      <p:sp>
        <p:nvSpPr>
          <p:cNvPr id="3" name="Action Button: Return 2">
            <a:hlinkClick r:id="" action="ppaction://hlinkshowjump?jump=firstslide" highlightClick="1"/>
            <a:extLst>
              <a:ext uri="{FF2B5EF4-FFF2-40B4-BE49-F238E27FC236}">
                <a16:creationId xmlns:a16="http://schemas.microsoft.com/office/drawing/2014/main" id="{E6A94C83-D8C2-7647-9C78-B44D7A2BCA43}"/>
              </a:ext>
            </a:extLst>
          </p:cNvPr>
          <p:cNvSpPr/>
          <p:nvPr/>
        </p:nvSpPr>
        <p:spPr>
          <a:xfrm>
            <a:off x="17465039" y="9563100"/>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7087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632311"/>
            <a:ext cx="9372600" cy="830997"/>
          </a:xfrm>
          <a:prstGeom prst="rect">
            <a:avLst/>
          </a:prstGeom>
          <a:noFill/>
        </p:spPr>
        <p:txBody>
          <a:bodyPr wrap="square" rtlCol="0">
            <a:spAutoFit/>
          </a:bodyPr>
          <a:lstStyle/>
          <a:p>
            <a:r>
              <a:rPr lang="en-US" sz="4800" dirty="0"/>
              <a:t>1. Knowledge Questions</a:t>
            </a:r>
            <a:endParaRPr lang="en-AU" sz="4800" dirty="0"/>
          </a:p>
        </p:txBody>
      </p:sp>
      <p:sp>
        <p:nvSpPr>
          <p:cNvPr id="4" name="TextBox 3">
            <a:extLst>
              <a:ext uri="{FF2B5EF4-FFF2-40B4-BE49-F238E27FC236}">
                <a16:creationId xmlns:a16="http://schemas.microsoft.com/office/drawing/2014/main" id="{7BE87872-9892-48CC-F5B0-13D0986E5338}"/>
              </a:ext>
            </a:extLst>
          </p:cNvPr>
          <p:cNvSpPr txBox="1"/>
          <p:nvPr/>
        </p:nvSpPr>
        <p:spPr>
          <a:xfrm>
            <a:off x="15240" y="1785007"/>
            <a:ext cx="18288000" cy="4493538"/>
          </a:xfrm>
          <a:prstGeom prst="rect">
            <a:avLst/>
          </a:prstGeom>
          <a:noFill/>
        </p:spPr>
        <p:txBody>
          <a:bodyPr wrap="square" rtlCol="0">
            <a:spAutoFit/>
          </a:bodyPr>
          <a:lstStyle/>
          <a:p>
            <a:r>
              <a:rPr lang="en-US" sz="2600" dirty="0">
                <a:solidFill>
                  <a:srgbClr val="0070C0"/>
                </a:solidFill>
              </a:rPr>
              <a:t>15. Can you think of a recent example of an influence or changing practice in Australia that impacted a diverse community?</a:t>
            </a:r>
          </a:p>
          <a:p>
            <a:r>
              <a:rPr lang="en-US" sz="2600" dirty="0"/>
              <a:t>The </a:t>
            </a:r>
            <a:r>
              <a:rPr lang="en-US" sz="2600" dirty="0" err="1"/>
              <a:t>legalisation</a:t>
            </a:r>
            <a:r>
              <a:rPr lang="en-US" sz="2600" dirty="0"/>
              <a:t> of gay marriage was a huge step forward for the LGBTQIA community.</a:t>
            </a:r>
          </a:p>
          <a:p>
            <a:r>
              <a:rPr lang="en-US" sz="2600" dirty="0">
                <a:solidFill>
                  <a:srgbClr val="0070C0"/>
                </a:solidFill>
              </a:rPr>
              <a:t>16. How can verbal communication help to build trust and confidence?</a:t>
            </a:r>
          </a:p>
          <a:p>
            <a:r>
              <a:rPr lang="en-US" sz="2600" dirty="0"/>
              <a:t>Verbal communication allows you to show your warmth, empathy, respect understanding and a range of other qualities that build trust and confidence.</a:t>
            </a:r>
          </a:p>
          <a:p>
            <a:r>
              <a:rPr lang="en-US" sz="2600" dirty="0">
                <a:solidFill>
                  <a:srgbClr val="0070C0"/>
                </a:solidFill>
              </a:rPr>
              <a:t>17. Refugees are often </a:t>
            </a:r>
            <a:r>
              <a:rPr lang="en-US" sz="2600" dirty="0" err="1">
                <a:solidFill>
                  <a:srgbClr val="0070C0"/>
                </a:solidFill>
              </a:rPr>
              <a:t>marginalised</a:t>
            </a:r>
            <a:r>
              <a:rPr lang="en-US" sz="2600" dirty="0">
                <a:solidFill>
                  <a:srgbClr val="0070C0"/>
                </a:solidFill>
              </a:rPr>
              <a:t> groups within our society. What are some of the elements that might affect their </a:t>
            </a:r>
          </a:p>
          <a:p>
            <a:r>
              <a:rPr lang="en-US" sz="2600" dirty="0"/>
              <a:t>• They might be </a:t>
            </a:r>
            <a:r>
              <a:rPr lang="en-US" sz="2600" dirty="0" err="1"/>
              <a:t>traumatised</a:t>
            </a:r>
            <a:r>
              <a:rPr lang="en-US" sz="2600" dirty="0"/>
              <a:t> from escaping war-torn countries where they may have witnessed violence or persecution.</a:t>
            </a:r>
          </a:p>
          <a:p>
            <a:r>
              <a:rPr lang="en-US" sz="2600" dirty="0"/>
              <a:t>• They may have language barriers and not be comfortable culturally with English speaking people.</a:t>
            </a:r>
          </a:p>
          <a:p>
            <a:r>
              <a:rPr lang="en-US" sz="2600" dirty="0"/>
              <a:t>• They may have anger issues about the sacrifices they have had to make, or religious beliefs that are in conflict with those of a new country.</a:t>
            </a:r>
          </a:p>
          <a:p>
            <a:r>
              <a:rPr lang="en-US" sz="2600" dirty="0"/>
              <a:t>We can protect them by providing support, resources, and education.</a:t>
            </a:r>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FB537F8-84BA-2572-5AD7-C9CE54D974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2247900"/>
            <a:ext cx="18288000" cy="381000"/>
          </a:xfrm>
          <a:prstGeom prst="rect">
            <a:avLst/>
          </a:prstGeom>
        </p:spPr>
      </p:pic>
      <p:pic>
        <p:nvPicPr>
          <p:cNvPr id="3" name="Picture 2">
            <a:extLst>
              <a:ext uri="{FF2B5EF4-FFF2-40B4-BE49-F238E27FC236}">
                <a16:creationId xmlns:a16="http://schemas.microsoft.com/office/drawing/2014/main" id="{2FA0E4F4-41C0-0818-A7F7-D6DEAF58C8C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 y="3091793"/>
            <a:ext cx="18288000" cy="762000"/>
          </a:xfrm>
          <a:prstGeom prst="rect">
            <a:avLst/>
          </a:prstGeom>
        </p:spPr>
      </p:pic>
      <p:pic>
        <p:nvPicPr>
          <p:cNvPr id="7" name="Picture 6">
            <a:extLst>
              <a:ext uri="{FF2B5EF4-FFF2-40B4-BE49-F238E27FC236}">
                <a16:creationId xmlns:a16="http://schemas.microsoft.com/office/drawing/2014/main" id="{56D72D1F-6B28-2BE4-0C0C-8B5EBF1BC47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481" y="4229100"/>
            <a:ext cx="18288000" cy="2204108"/>
          </a:xfrm>
          <a:prstGeom prst="rect">
            <a:avLst/>
          </a:prstGeom>
        </p:spPr>
      </p:pic>
      <p:sp>
        <p:nvSpPr>
          <p:cNvPr id="8" name="Action Button: Return 7">
            <a:hlinkClick r:id="" action="ppaction://hlinkshowjump?jump=firstslide" highlightClick="1"/>
            <a:extLst>
              <a:ext uri="{FF2B5EF4-FFF2-40B4-BE49-F238E27FC236}">
                <a16:creationId xmlns:a16="http://schemas.microsoft.com/office/drawing/2014/main" id="{689AF1F8-DEE9-1282-A13D-C7A14EAAF4B7}"/>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43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500412"/>
            <a:ext cx="9372600" cy="830997"/>
          </a:xfrm>
          <a:prstGeom prst="rect">
            <a:avLst/>
          </a:prstGeom>
          <a:noFill/>
        </p:spPr>
        <p:txBody>
          <a:bodyPr wrap="square" rtlCol="0">
            <a:spAutoFit/>
          </a:bodyPr>
          <a:lstStyle/>
          <a:p>
            <a:r>
              <a:rPr lang="en-US" sz="4800" dirty="0"/>
              <a:t>2. Project Samples</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E87872-9892-48CC-F5B0-13D0986E5338}"/>
              </a:ext>
            </a:extLst>
          </p:cNvPr>
          <p:cNvSpPr txBox="1"/>
          <p:nvPr/>
        </p:nvSpPr>
        <p:spPr>
          <a:xfrm>
            <a:off x="137160" y="1800247"/>
            <a:ext cx="18288000" cy="8094524"/>
          </a:xfrm>
          <a:prstGeom prst="rect">
            <a:avLst/>
          </a:prstGeom>
          <a:noFill/>
        </p:spPr>
        <p:txBody>
          <a:bodyPr wrap="square" rtlCol="0">
            <a:spAutoFit/>
          </a:bodyPr>
          <a:lstStyle/>
          <a:p>
            <a:r>
              <a:rPr lang="en-US" sz="2600" dirty="0">
                <a:solidFill>
                  <a:srgbClr val="0070C0"/>
                </a:solidFill>
              </a:rPr>
              <a:t>1. Your social and cultural upbringing, and how this has influenced your perspective and biases include:</a:t>
            </a:r>
          </a:p>
          <a:p>
            <a:r>
              <a:rPr lang="en-US" sz="2600" dirty="0">
                <a:solidFill>
                  <a:srgbClr val="0070C0"/>
                </a:solidFill>
              </a:rPr>
              <a:t>• A description of your culture including the community attitudes, language, policies and structures of that culture</a:t>
            </a:r>
          </a:p>
          <a:p>
            <a:r>
              <a:rPr lang="en-US" sz="2600" dirty="0">
                <a:solidFill>
                  <a:srgbClr val="0070C0"/>
                </a:solidFill>
              </a:rPr>
              <a:t>• One (1) example of something in your identity that creates a perspective or bias</a:t>
            </a:r>
          </a:p>
          <a:p>
            <a:r>
              <a:rPr lang="en-US" sz="2600" dirty="0">
                <a:solidFill>
                  <a:srgbClr val="0070C0"/>
                </a:solidFill>
              </a:rPr>
              <a:t>• Discussion on how your culture and your identified perspective or bias impacts on different people and groups</a:t>
            </a:r>
          </a:p>
          <a:p>
            <a:r>
              <a:rPr lang="en-US" sz="2600" dirty="0">
                <a:solidFill>
                  <a:srgbClr val="0070C0"/>
                </a:solidFill>
              </a:rPr>
              <a:t>• One (1) example of something you have assumed or believed to be true about your own culture or the culture of someone connected to you that has now been corrected.</a:t>
            </a:r>
          </a:p>
          <a:p>
            <a:r>
              <a:rPr lang="en-US" sz="2600" dirty="0">
                <a:solidFill>
                  <a:srgbClr val="FF0000"/>
                </a:solidFill>
              </a:rPr>
              <a:t>Example:</a:t>
            </a:r>
          </a:p>
          <a:p>
            <a:r>
              <a:rPr lang="en-US" sz="2600" dirty="0">
                <a:solidFill>
                  <a:srgbClr val="FF0000"/>
                </a:solidFill>
              </a:rPr>
              <a:t>• Description of culture including community attitudes, language, policies and structures: </a:t>
            </a:r>
            <a:r>
              <a:rPr lang="en-US" sz="2600" dirty="0"/>
              <a:t>My parents are 5th generation Australians from Italy. Italians always speak Italian, have strong ties to their culture and the community and look after each other – both within the family and in social connections. Everyone worked so that everyone could provide for others and be comfortable themselves. My family now considers themselves Australian because they work hard for other Australians and to run Australian businesses.</a:t>
            </a:r>
          </a:p>
          <a:p>
            <a:r>
              <a:rPr lang="en-US" sz="2600" dirty="0">
                <a:solidFill>
                  <a:srgbClr val="FF0000"/>
                </a:solidFill>
              </a:rPr>
              <a:t>• Identification of something in the identity that creates bias: </a:t>
            </a:r>
            <a:r>
              <a:rPr lang="en-US" sz="2600" dirty="0"/>
              <a:t>However, that makes them critical of other or new immigrants. Dad used to always say that it’s no wonder so many Australians are unemployed when ‘they’ (the immigrants) come here and steal our jobs. As such, I have always had a resentment for people of non-Australian backgrounds that I have met, and my parents have encouraged me not to pursue friendships outside of those with my Italian or Anglo-Saxon background.</a:t>
            </a:r>
          </a:p>
          <a:p>
            <a:r>
              <a:rPr lang="en-US" sz="2600" dirty="0">
                <a:solidFill>
                  <a:srgbClr val="FF0000"/>
                </a:solidFill>
              </a:rPr>
              <a:t>• Discussion of the impact of culture/bias on other people: </a:t>
            </a:r>
            <a:r>
              <a:rPr lang="en-US" sz="2600" dirty="0"/>
              <a:t>This has meant at times I’ve cut off or excluded people from my inner circle of friends and I possibly haven’t been as proactive about building workplace relationships.</a:t>
            </a:r>
          </a:p>
          <a:p>
            <a:r>
              <a:rPr lang="en-US" sz="2600" dirty="0">
                <a:solidFill>
                  <a:srgbClr val="FF0000"/>
                </a:solidFill>
              </a:rPr>
              <a:t>• Assumptions or beliefs: </a:t>
            </a:r>
            <a:r>
              <a:rPr lang="en-US" sz="2600" dirty="0"/>
              <a:t>I’ve assumed because people are not working then they must be getting government handouts or not contributing actively to the community.</a:t>
            </a:r>
          </a:p>
        </p:txBody>
      </p:sp>
      <p:pic>
        <p:nvPicPr>
          <p:cNvPr id="3" name="Picture 2">
            <a:extLst>
              <a:ext uri="{FF2B5EF4-FFF2-40B4-BE49-F238E27FC236}">
                <a16:creationId xmlns:a16="http://schemas.microsoft.com/office/drawing/2014/main" id="{87662DAE-6992-7717-35ED-05D1700B397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197117"/>
            <a:ext cx="18288000" cy="5589471"/>
          </a:xfrm>
          <a:prstGeom prst="rect">
            <a:avLst/>
          </a:prstGeom>
        </p:spPr>
      </p:pic>
      <p:sp>
        <p:nvSpPr>
          <p:cNvPr id="6" name="Action Button: Return 5">
            <a:hlinkClick r:id="" action="ppaction://hlinkshowjump?jump=firstslide" highlightClick="1"/>
            <a:extLst>
              <a:ext uri="{FF2B5EF4-FFF2-40B4-BE49-F238E27FC236}">
                <a16:creationId xmlns:a16="http://schemas.microsoft.com/office/drawing/2014/main" id="{B8C5A350-A8F7-F861-0F75-17CB83EE3097}"/>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104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477005"/>
            <a:ext cx="9372600" cy="830997"/>
          </a:xfrm>
          <a:prstGeom prst="rect">
            <a:avLst/>
          </a:prstGeom>
          <a:noFill/>
        </p:spPr>
        <p:txBody>
          <a:bodyPr wrap="square" rtlCol="0">
            <a:spAutoFit/>
          </a:bodyPr>
          <a:lstStyle/>
          <a:p>
            <a:r>
              <a:rPr lang="en-US" sz="4800" dirty="0"/>
              <a:t>2. Project Samples</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E87872-9892-48CC-F5B0-13D0986E5338}"/>
              </a:ext>
            </a:extLst>
          </p:cNvPr>
          <p:cNvSpPr txBox="1"/>
          <p:nvPr/>
        </p:nvSpPr>
        <p:spPr>
          <a:xfrm>
            <a:off x="30481" y="1800247"/>
            <a:ext cx="18288000" cy="7294305"/>
          </a:xfrm>
          <a:prstGeom prst="rect">
            <a:avLst/>
          </a:prstGeom>
          <a:noFill/>
        </p:spPr>
        <p:txBody>
          <a:bodyPr wrap="square" rtlCol="0">
            <a:spAutoFit/>
          </a:bodyPr>
          <a:lstStyle/>
          <a:p>
            <a:r>
              <a:rPr lang="en-US" sz="2600" dirty="0">
                <a:solidFill>
                  <a:srgbClr val="0070C0"/>
                </a:solidFill>
              </a:rPr>
              <a:t>2. Recognise a limitation that this creates in yourself and your social awareness.</a:t>
            </a:r>
          </a:p>
          <a:p>
            <a:r>
              <a:rPr lang="en-US" sz="2600" dirty="0">
                <a:solidFill>
                  <a:srgbClr val="0070C0"/>
                </a:solidFill>
              </a:rPr>
              <a:t>• Discuss why you think this way, and then whether you feel it is right or it is wrong, and what could you do/have done to potentially change it.</a:t>
            </a:r>
          </a:p>
          <a:p>
            <a:r>
              <a:rPr lang="en-US" sz="2600" dirty="0">
                <a:solidFill>
                  <a:srgbClr val="0070C0"/>
                </a:solidFill>
              </a:rPr>
              <a:t>• Discuss how your prior diversity practices and experiences have impacted your own personal </a:t>
            </a:r>
            <a:r>
              <a:rPr lang="en-US" sz="2600" dirty="0" err="1">
                <a:solidFill>
                  <a:srgbClr val="0070C0"/>
                </a:solidFill>
              </a:rPr>
              <a:t>behaviour</a:t>
            </a:r>
            <a:r>
              <a:rPr lang="en-US" sz="2600" dirty="0">
                <a:solidFill>
                  <a:srgbClr val="0070C0"/>
                </a:solidFill>
              </a:rPr>
              <a:t>, interpersonal relationships, and social expectations of others</a:t>
            </a:r>
          </a:p>
          <a:p>
            <a:r>
              <a:rPr lang="en-US" sz="2600" dirty="0">
                <a:solidFill>
                  <a:srgbClr val="0070C0"/>
                </a:solidFill>
              </a:rPr>
              <a:t>• culture or the culture of someone connected to you that has now been corrected.</a:t>
            </a:r>
          </a:p>
          <a:p>
            <a:r>
              <a:rPr lang="en-US" sz="2600" dirty="0"/>
              <a:t>Firstly, the older I get, the more I </a:t>
            </a:r>
            <a:r>
              <a:rPr lang="en-US" sz="2600" dirty="0" err="1"/>
              <a:t>realise</a:t>
            </a:r>
            <a:r>
              <a:rPr lang="en-US" sz="2600" dirty="0"/>
              <a:t> that this is not right and that my parents, especially my Dad, have very racist views.</a:t>
            </a:r>
          </a:p>
          <a:p>
            <a:r>
              <a:rPr lang="en-US" sz="2600" dirty="0"/>
              <a:t>This has influenced my interactions at school, especially secondary school where there is a wider selection of nationalities in the student group. Initially I was hesitant to mix with those outside my Italian and Anglo Saxon groups but as girls started joining our wider group, I </a:t>
            </a:r>
            <a:r>
              <a:rPr lang="en-US" sz="2600" dirty="0" err="1"/>
              <a:t>realised</a:t>
            </a:r>
            <a:r>
              <a:rPr lang="en-US" sz="2600" dirty="0"/>
              <a:t> I had 2 choices; lose my own friends because they had no biases, or join in and maybe even learn a thing or 2 about other groups.</a:t>
            </a:r>
          </a:p>
          <a:p>
            <a:r>
              <a:rPr lang="en-US" sz="2600" dirty="0">
                <a:solidFill>
                  <a:srgbClr val="0070C0"/>
                </a:solidFill>
              </a:rPr>
              <a:t>3. How have you/can you improve your own self and social awareness to improve your understanding of others and create a more inclusive work approach?</a:t>
            </a:r>
          </a:p>
          <a:p>
            <a:r>
              <a:rPr lang="en-US" sz="2600" dirty="0"/>
              <a:t>I have allowed myself to get to know people outside of those that I normally would have. In doing so, I have learned about why their families have immigrated here, and the places they have come from. Mainly it has been to find a better life, sometimes escaping war, or political agendas. Other times it is to follow other family members as family is very important in many cultures. What I have also </a:t>
            </a:r>
            <a:r>
              <a:rPr lang="en-US" sz="2600" dirty="0" err="1"/>
              <a:t>realised</a:t>
            </a:r>
            <a:r>
              <a:rPr lang="en-US" sz="2600" dirty="0"/>
              <a:t> is that it’s wrong that my parents are happy to accept me having friends who might have moved from the UK, NZ or the USA – how are they any different?</a:t>
            </a:r>
          </a:p>
        </p:txBody>
      </p:sp>
      <p:pic>
        <p:nvPicPr>
          <p:cNvPr id="2" name="Picture 1">
            <a:extLst>
              <a:ext uri="{FF2B5EF4-FFF2-40B4-BE49-F238E27FC236}">
                <a16:creationId xmlns:a16="http://schemas.microsoft.com/office/drawing/2014/main" id="{9AF4D5A2-A7A3-86E5-89C5-41FEE7C09B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19" y="4226142"/>
            <a:ext cx="18288000" cy="1981200"/>
          </a:xfrm>
          <a:prstGeom prst="rect">
            <a:avLst/>
          </a:prstGeom>
        </p:spPr>
      </p:pic>
      <p:pic>
        <p:nvPicPr>
          <p:cNvPr id="3" name="Picture 2">
            <a:extLst>
              <a:ext uri="{FF2B5EF4-FFF2-40B4-BE49-F238E27FC236}">
                <a16:creationId xmlns:a16="http://schemas.microsoft.com/office/drawing/2014/main" id="{AD37995F-DA19-0A10-931B-C3676B82D01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7048500"/>
            <a:ext cx="18288000" cy="2204108"/>
          </a:xfrm>
          <a:prstGeom prst="rect">
            <a:avLst/>
          </a:prstGeom>
        </p:spPr>
      </p:pic>
      <p:sp>
        <p:nvSpPr>
          <p:cNvPr id="6" name="Action Button: Return 5">
            <a:hlinkClick r:id="" action="ppaction://hlinkshowjump?jump=firstslide" highlightClick="1"/>
            <a:extLst>
              <a:ext uri="{FF2B5EF4-FFF2-40B4-BE49-F238E27FC236}">
                <a16:creationId xmlns:a16="http://schemas.microsoft.com/office/drawing/2014/main" id="{96D607DE-9E7B-64A4-070D-6A7F049F22BB}"/>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4334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477005"/>
            <a:ext cx="9372600" cy="830997"/>
          </a:xfrm>
          <a:prstGeom prst="rect">
            <a:avLst/>
          </a:prstGeom>
          <a:noFill/>
        </p:spPr>
        <p:txBody>
          <a:bodyPr wrap="square" rtlCol="0">
            <a:spAutoFit/>
          </a:bodyPr>
          <a:lstStyle/>
          <a:p>
            <a:r>
              <a:rPr lang="en-US" sz="4800" dirty="0"/>
              <a:t>2. Project Samples 2</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E87872-9892-48CC-F5B0-13D0986E5338}"/>
              </a:ext>
            </a:extLst>
          </p:cNvPr>
          <p:cNvSpPr txBox="1"/>
          <p:nvPr/>
        </p:nvSpPr>
        <p:spPr>
          <a:xfrm>
            <a:off x="30481" y="1800247"/>
            <a:ext cx="18288000" cy="8494633"/>
          </a:xfrm>
          <a:prstGeom prst="rect">
            <a:avLst/>
          </a:prstGeom>
          <a:noFill/>
        </p:spPr>
        <p:txBody>
          <a:bodyPr wrap="square" rtlCol="0">
            <a:spAutoFit/>
          </a:bodyPr>
          <a:lstStyle/>
          <a:p>
            <a:r>
              <a:rPr lang="en-US" sz="2600" dirty="0">
                <a:solidFill>
                  <a:srgbClr val="0070C0"/>
                </a:solidFill>
              </a:rPr>
              <a:t>Social and Cultural Upbringing:</a:t>
            </a:r>
          </a:p>
          <a:p>
            <a:r>
              <a:rPr lang="en-US" sz="2600" dirty="0">
                <a:solidFill>
                  <a:srgbClr val="0070C0"/>
                </a:solidFill>
              </a:rPr>
              <a:t>Description of Culture: </a:t>
            </a:r>
            <a:r>
              <a:rPr lang="en-US" sz="2600" dirty="0">
                <a:solidFill>
                  <a:schemeClr val="tx1"/>
                </a:solidFill>
              </a:rPr>
              <a:t>Irish culture values community solidarity, storytelling, and a strong work ethic. Traditionally, Irish communities are tight-knit, with a fondness for gatherings and celebrations. The Irish language, though not widely spoken in Australia, holds significance in cultural events and familial connections. </a:t>
            </a:r>
          </a:p>
          <a:p>
            <a:r>
              <a:rPr lang="en-US" sz="2600" dirty="0">
                <a:solidFill>
                  <a:srgbClr val="0070C0"/>
                </a:solidFill>
              </a:rPr>
              <a:t>Identification of Bias: </a:t>
            </a:r>
            <a:r>
              <a:rPr lang="en-US" sz="2600" dirty="0">
                <a:solidFill>
                  <a:schemeClr val="tx1"/>
                </a:solidFill>
              </a:rPr>
              <a:t>Growing up, I absorbed my family's </a:t>
            </a:r>
            <a:r>
              <a:rPr lang="en-US" sz="2600" dirty="0" err="1">
                <a:solidFill>
                  <a:schemeClr val="tx1"/>
                </a:solidFill>
              </a:rPr>
              <a:t>scepticism</a:t>
            </a:r>
            <a:r>
              <a:rPr lang="en-US" sz="2600" dirty="0">
                <a:solidFill>
                  <a:schemeClr val="tx1"/>
                </a:solidFill>
              </a:rPr>
              <a:t> towards immigrants, particularly those perceived as competitors for jobs or resources. Hearing remarks about "outsiders" taking opportunities from Australians, I developed a bias against individuals of non-Irish or Anglo-Saxon backgrounds.</a:t>
            </a:r>
          </a:p>
          <a:p>
            <a:r>
              <a:rPr lang="en-US" sz="2600" dirty="0">
                <a:solidFill>
                  <a:srgbClr val="0070C0"/>
                </a:solidFill>
              </a:rPr>
              <a:t>Impact on Others: </a:t>
            </a:r>
            <a:r>
              <a:rPr lang="en-US" sz="2600" dirty="0">
                <a:solidFill>
                  <a:schemeClr val="tx1"/>
                </a:solidFill>
              </a:rPr>
              <a:t>This bias has influenced my social interactions, leading me to gravitate towards individuals with similar cultural backgrounds while subconsciously excluding others. In social settings, I may have unwittingly distanced myself from those perceived as "outsiders," hindering potential friendships and professional relationships.</a:t>
            </a:r>
          </a:p>
          <a:p>
            <a:r>
              <a:rPr lang="en-US" sz="2600" dirty="0">
                <a:solidFill>
                  <a:srgbClr val="0070C0"/>
                </a:solidFill>
              </a:rPr>
              <a:t>Assumptions/Beliefs: </a:t>
            </a:r>
            <a:r>
              <a:rPr lang="en-US" sz="2600" dirty="0">
                <a:solidFill>
                  <a:schemeClr val="tx1"/>
                </a:solidFill>
              </a:rPr>
              <a:t>Like many influenced by such biases, I once assumed that individuals not actively working were solely reliant on government support or were somehow not contributing to society. This assumption overlooked the diverse circumstances and challenges faced by individuals, regardless of their cultural background.</a:t>
            </a:r>
          </a:p>
          <a:p>
            <a:r>
              <a:rPr lang="en-US" sz="2600" dirty="0" err="1">
                <a:solidFill>
                  <a:srgbClr val="0070C0"/>
                </a:solidFill>
              </a:rPr>
              <a:t>Recognising</a:t>
            </a:r>
            <a:r>
              <a:rPr lang="en-US" sz="2600" dirty="0">
                <a:solidFill>
                  <a:srgbClr val="0070C0"/>
                </a:solidFill>
              </a:rPr>
              <a:t> Limitations: </a:t>
            </a:r>
            <a:r>
              <a:rPr lang="en-US" sz="2600" dirty="0">
                <a:solidFill>
                  <a:schemeClr val="tx1"/>
                </a:solidFill>
              </a:rPr>
              <a:t>Reflecting on my upbringing, I acknowledge the limitations in my social awareness, particularly regarding inclusivity and empathy towards those from diverse backgrounds. These biases stem from a combination of familial influence and societal narratives that I've </a:t>
            </a:r>
            <a:r>
              <a:rPr lang="en-US" sz="2600" dirty="0" err="1">
                <a:solidFill>
                  <a:schemeClr val="tx1"/>
                </a:solidFill>
              </a:rPr>
              <a:t>internalised</a:t>
            </a:r>
            <a:r>
              <a:rPr lang="en-US" sz="2600" dirty="0">
                <a:solidFill>
                  <a:schemeClr val="tx1"/>
                </a:solidFill>
              </a:rPr>
              <a:t> over the years.</a:t>
            </a:r>
          </a:p>
          <a:p>
            <a:r>
              <a:rPr lang="en-US" sz="2600" dirty="0">
                <a:solidFill>
                  <a:schemeClr val="tx1"/>
                </a:solidFill>
              </a:rPr>
              <a:t>While I understand the origins of these biases, I </a:t>
            </a:r>
            <a:r>
              <a:rPr lang="en-US" sz="2600" dirty="0" err="1">
                <a:solidFill>
                  <a:schemeClr val="tx1"/>
                </a:solidFill>
              </a:rPr>
              <a:t>recognise</a:t>
            </a:r>
            <a:r>
              <a:rPr lang="en-US" sz="2600" dirty="0">
                <a:solidFill>
                  <a:schemeClr val="tx1"/>
                </a:solidFill>
              </a:rPr>
              <a:t> that they are not inherently right or fair. Challenging these preconceptions requires active self-reflection and a willingness to engage with perspectives different from my own.</a:t>
            </a:r>
          </a:p>
          <a:p>
            <a:r>
              <a:rPr lang="en-US" sz="2600" dirty="0">
                <a:solidFill>
                  <a:schemeClr val="tx1"/>
                </a:solidFill>
              </a:rPr>
              <a:t>To address these limitations, I strive to broaden my social circles and actively seek out opportunities to learn from individuals with diverse backgrounds. By challenging my own assumptions and biases, I aim to foster a more inclusive and understanding approach to social interactions.</a:t>
            </a:r>
          </a:p>
        </p:txBody>
      </p:sp>
      <p:sp>
        <p:nvSpPr>
          <p:cNvPr id="6" name="Action Button: Return 5">
            <a:hlinkClick r:id="" action="ppaction://hlinkshowjump?jump=firstslide" highlightClick="1"/>
            <a:extLst>
              <a:ext uri="{FF2B5EF4-FFF2-40B4-BE49-F238E27FC236}">
                <a16:creationId xmlns:a16="http://schemas.microsoft.com/office/drawing/2014/main" id="{96D607DE-9E7B-64A4-070D-6A7F049F22BB}"/>
              </a:ext>
            </a:extLst>
          </p:cNvPr>
          <p:cNvSpPr/>
          <p:nvPr/>
        </p:nvSpPr>
        <p:spPr>
          <a:xfrm>
            <a:off x="17503139" y="970248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532182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477005"/>
            <a:ext cx="9372600" cy="830997"/>
          </a:xfrm>
          <a:prstGeom prst="rect">
            <a:avLst/>
          </a:prstGeom>
          <a:noFill/>
        </p:spPr>
        <p:txBody>
          <a:bodyPr wrap="square" rtlCol="0">
            <a:spAutoFit/>
          </a:bodyPr>
          <a:lstStyle/>
          <a:p>
            <a:r>
              <a:rPr lang="en-US" sz="4800" dirty="0"/>
              <a:t>2. Project Samples 2</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E87872-9892-48CC-F5B0-13D0986E5338}"/>
              </a:ext>
            </a:extLst>
          </p:cNvPr>
          <p:cNvSpPr txBox="1"/>
          <p:nvPr/>
        </p:nvSpPr>
        <p:spPr>
          <a:xfrm>
            <a:off x="30481" y="1800247"/>
            <a:ext cx="18288000" cy="4093428"/>
          </a:xfrm>
          <a:prstGeom prst="rect">
            <a:avLst/>
          </a:prstGeom>
          <a:noFill/>
        </p:spPr>
        <p:txBody>
          <a:bodyPr wrap="square" rtlCol="0">
            <a:spAutoFit/>
          </a:bodyPr>
          <a:lstStyle/>
          <a:p>
            <a:r>
              <a:rPr lang="en-US" sz="2600" dirty="0">
                <a:solidFill>
                  <a:srgbClr val="0070C0"/>
                </a:solidFill>
              </a:rPr>
              <a:t>Improving Self and Social Awareness:</a:t>
            </a:r>
          </a:p>
          <a:p>
            <a:r>
              <a:rPr lang="en-US" sz="2600" dirty="0">
                <a:solidFill>
                  <a:schemeClr val="tx1"/>
                </a:solidFill>
              </a:rPr>
              <a:t>Over time, I've made a conscious effort to expand my social network and engage with individuals from various cultural backgrounds. These experiences have been eye-opening, allowing me to recognize the richness and diversity within our community.</a:t>
            </a:r>
          </a:p>
          <a:p>
            <a:r>
              <a:rPr lang="en-US" sz="2600" dirty="0">
                <a:solidFill>
                  <a:schemeClr val="tx1"/>
                </a:solidFill>
              </a:rPr>
              <a:t>By actively listening to others' stories and perspectives, I've gained a deeper understanding of the challenges faced by immigrants and marginalized communities. This increased awareness has prompted me to reassess my own biases and strive for greater empathy and inclusivity in my interactions.</a:t>
            </a:r>
          </a:p>
          <a:p>
            <a:r>
              <a:rPr lang="en-US" sz="2600" dirty="0">
                <a:solidFill>
                  <a:schemeClr val="tx1"/>
                </a:solidFill>
              </a:rPr>
              <a:t>Moving forward, I am committed to challenging stereotypes and promoting inclusivity both in my personal relationships and within broader social contexts. By recognizing the value of diversity and actively working to dismantle biases, I aim to contribute to a more cohesive and welcoming society for all.</a:t>
            </a:r>
          </a:p>
        </p:txBody>
      </p:sp>
      <p:sp>
        <p:nvSpPr>
          <p:cNvPr id="6" name="Action Button: Return 5">
            <a:hlinkClick r:id="" action="ppaction://hlinkshowjump?jump=firstslide" highlightClick="1"/>
            <a:extLst>
              <a:ext uri="{FF2B5EF4-FFF2-40B4-BE49-F238E27FC236}">
                <a16:creationId xmlns:a16="http://schemas.microsoft.com/office/drawing/2014/main" id="{96D607DE-9E7B-64A4-070D-6A7F049F22BB}"/>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425036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477005"/>
            <a:ext cx="9372600" cy="830997"/>
          </a:xfrm>
          <a:prstGeom prst="rect">
            <a:avLst/>
          </a:prstGeom>
          <a:noFill/>
        </p:spPr>
        <p:txBody>
          <a:bodyPr wrap="square" rtlCol="0">
            <a:spAutoFit/>
          </a:bodyPr>
          <a:lstStyle/>
          <a:p>
            <a:r>
              <a:rPr lang="en-US" sz="4800" dirty="0"/>
              <a:t>3. Interview &amp; Observations</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E87872-9892-48CC-F5B0-13D0986E5338}"/>
              </a:ext>
            </a:extLst>
          </p:cNvPr>
          <p:cNvSpPr txBox="1"/>
          <p:nvPr/>
        </p:nvSpPr>
        <p:spPr>
          <a:xfrm>
            <a:off x="30481" y="1800247"/>
            <a:ext cx="18288000" cy="6093976"/>
          </a:xfrm>
          <a:prstGeom prst="rect">
            <a:avLst/>
          </a:prstGeom>
          <a:noFill/>
        </p:spPr>
        <p:txBody>
          <a:bodyPr wrap="square" rtlCol="0">
            <a:spAutoFit/>
          </a:bodyPr>
          <a:lstStyle/>
          <a:p>
            <a:r>
              <a:rPr lang="en-US" sz="2600" dirty="0">
                <a:solidFill>
                  <a:schemeClr val="tx1"/>
                </a:solidFill>
              </a:rPr>
              <a:t>1. You will need to interview three (3) people of diverse social or cultural backgrounds who work in or with alignment to your field and are part of your local community. At least one (1) of the people needs to be an interpreter OR another person who assists others with communication. This could include people from within your class group, from your social network or within a community group or service.</a:t>
            </a:r>
          </a:p>
          <a:p>
            <a:pPr lvl="4"/>
            <a:r>
              <a:rPr lang="en-US" sz="2600" dirty="0">
                <a:solidFill>
                  <a:schemeClr val="tx1"/>
                </a:solidFill>
              </a:rPr>
              <a:t>A person who assists others with communication could include but is not limited to:</a:t>
            </a:r>
          </a:p>
          <a:p>
            <a:pPr lvl="4"/>
            <a:r>
              <a:rPr lang="en-US" sz="2600" dirty="0">
                <a:solidFill>
                  <a:schemeClr val="tx1"/>
                </a:solidFill>
              </a:rPr>
              <a:t>o A person who assists an elderly person or a person with a disability with day-to-day communication</a:t>
            </a:r>
          </a:p>
          <a:p>
            <a:pPr lvl="4"/>
            <a:r>
              <a:rPr lang="en-US" sz="2600" dirty="0">
                <a:solidFill>
                  <a:schemeClr val="tx1"/>
                </a:solidFill>
              </a:rPr>
              <a:t>o A person who assists someone from Culturally and Linguistically diverse community</a:t>
            </a:r>
          </a:p>
          <a:p>
            <a:pPr lvl="4"/>
            <a:r>
              <a:rPr lang="en-US" sz="2600" dirty="0">
                <a:solidFill>
                  <a:schemeClr val="tx1"/>
                </a:solidFill>
              </a:rPr>
              <a:t>o An AUSLAN interpreter</a:t>
            </a:r>
          </a:p>
          <a:p>
            <a:pPr lvl="4"/>
            <a:r>
              <a:rPr lang="en-US" sz="2600" dirty="0">
                <a:solidFill>
                  <a:schemeClr val="tx1"/>
                </a:solidFill>
              </a:rPr>
              <a:t>o A disability support worker, an Allied Health worker or any person who assists a person with a disability who uses assistive devices for communication.</a:t>
            </a:r>
          </a:p>
          <a:p>
            <a:r>
              <a:rPr lang="en-US" sz="2600" dirty="0">
                <a:solidFill>
                  <a:schemeClr val="tx1"/>
                </a:solidFill>
              </a:rPr>
              <a:t>• Take notes during the interview. You will need to note the questions you asked, the answers you received and the techniques used to communicate with each person and in each interview situation.</a:t>
            </a:r>
          </a:p>
          <a:p>
            <a:r>
              <a:rPr lang="en-US" sz="2600" dirty="0">
                <a:solidFill>
                  <a:schemeClr val="tx1"/>
                </a:solidFill>
              </a:rPr>
              <a:t>• You should also record any quotes or answers that you think may be interesting to the group. Record can mean to write it down as a direct quote or to use your Smart Phone or another device, with the persons permission, to video or audio record their response (OPTIONAL).</a:t>
            </a:r>
          </a:p>
        </p:txBody>
      </p:sp>
      <p:sp>
        <p:nvSpPr>
          <p:cNvPr id="6" name="Action Button: Return 5">
            <a:hlinkClick r:id="" action="ppaction://hlinkshowjump?jump=firstslide" highlightClick="1"/>
            <a:extLst>
              <a:ext uri="{FF2B5EF4-FFF2-40B4-BE49-F238E27FC236}">
                <a16:creationId xmlns:a16="http://schemas.microsoft.com/office/drawing/2014/main" id="{96D607DE-9E7B-64A4-070D-6A7F049F22BB}"/>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34823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40D3D0-5A35-5084-1964-5CCFBA859F8E}"/>
              </a:ext>
            </a:extLst>
          </p:cNvPr>
          <p:cNvSpPr txBox="1"/>
          <p:nvPr/>
        </p:nvSpPr>
        <p:spPr>
          <a:xfrm>
            <a:off x="4457700" y="477005"/>
            <a:ext cx="9372600" cy="830997"/>
          </a:xfrm>
          <a:prstGeom prst="rect">
            <a:avLst/>
          </a:prstGeom>
          <a:noFill/>
        </p:spPr>
        <p:txBody>
          <a:bodyPr wrap="square" rtlCol="0">
            <a:spAutoFit/>
          </a:bodyPr>
          <a:lstStyle/>
          <a:p>
            <a:r>
              <a:rPr lang="en-US" sz="4800" dirty="0"/>
              <a:t>3. Interview &amp; Observations</a:t>
            </a:r>
            <a:endParaRPr lang="en-AU" sz="4800" dirty="0"/>
          </a:p>
        </p:txBody>
      </p:sp>
      <p:pic>
        <p:nvPicPr>
          <p:cNvPr id="4098" name="Picture 2" descr="Assessment Isn't A Bad Word - The Effortful Educator">
            <a:extLst>
              <a:ext uri="{FF2B5EF4-FFF2-40B4-BE49-F238E27FC236}">
                <a16:creationId xmlns:a16="http://schemas.microsoft.com/office/drawing/2014/main" id="{278B6E20-810F-3D90-DE96-9D3F4750B7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1" y="1"/>
            <a:ext cx="3550920" cy="17850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E87872-9892-48CC-F5B0-13D0986E5338}"/>
              </a:ext>
            </a:extLst>
          </p:cNvPr>
          <p:cNvSpPr txBox="1"/>
          <p:nvPr/>
        </p:nvSpPr>
        <p:spPr>
          <a:xfrm>
            <a:off x="30481" y="1800247"/>
            <a:ext cx="18288000" cy="6093976"/>
          </a:xfrm>
          <a:prstGeom prst="rect">
            <a:avLst/>
          </a:prstGeom>
          <a:noFill/>
        </p:spPr>
        <p:txBody>
          <a:bodyPr wrap="square" rtlCol="0">
            <a:spAutoFit/>
          </a:bodyPr>
          <a:lstStyle/>
          <a:p>
            <a:r>
              <a:rPr lang="en-US" sz="2600" dirty="0">
                <a:solidFill>
                  <a:schemeClr val="tx1"/>
                </a:solidFill>
              </a:rPr>
              <a:t>2. You are going to prepare to make a short (3 minutes) contribution to a class discussion in the form of a presentation to your class. The group discussion will contribute to the development of workplace and professional relationships that are based on ‘the appreciation of diversity and inclusiveness.’</a:t>
            </a:r>
          </a:p>
          <a:p>
            <a:r>
              <a:rPr lang="en-US" sz="2600" dirty="0">
                <a:solidFill>
                  <a:schemeClr val="tx1"/>
                </a:solidFill>
              </a:rPr>
              <a:t>• After the interviews, take the time to record your responses in as much detail as possible to the questions in AT3: Planning for discussion document. This will form the basis of your contribution to the discussion.</a:t>
            </a:r>
          </a:p>
          <a:p>
            <a:r>
              <a:rPr lang="en-US" sz="2600" dirty="0">
                <a:solidFill>
                  <a:schemeClr val="tx1"/>
                </a:solidFill>
              </a:rPr>
              <a:t>• This will be a verbal presentation using written supporting information such as a PowerPoint presentation or a handout. You will have 10 minutes to setup and complete your presentation - you can use all or some of your allocated time as long as you address the key points. </a:t>
            </a:r>
          </a:p>
          <a:p>
            <a:r>
              <a:rPr lang="en-US" sz="2600" dirty="0">
                <a:solidFill>
                  <a:schemeClr val="tx1"/>
                </a:solidFill>
              </a:rPr>
              <a:t>• You will be assessed against the criteria in the Observation Demonstration Checklist provided – you should review this checklist prior to commencing this project.</a:t>
            </a:r>
          </a:p>
          <a:p>
            <a:r>
              <a:rPr lang="en-US" sz="2600" dirty="0">
                <a:solidFill>
                  <a:schemeClr val="tx1"/>
                </a:solidFill>
              </a:rPr>
              <a:t>• In addition to sharing the answers to the questions from AT3: Planning for discussion document, you should prepare to pass on the skills or knowledge you learned about diversity. You could choose to do this by showing a video or playing some audio, demonstrating a skill or the knowledge in a creative way or simply explaining the information to others.</a:t>
            </a:r>
          </a:p>
          <a:p>
            <a:r>
              <a:rPr lang="en-US" sz="2600" dirty="0">
                <a:solidFill>
                  <a:schemeClr val="tx1"/>
                </a:solidFill>
              </a:rPr>
              <a:t>• You will need to upload AT3: Planning for discussion document to the portal.</a:t>
            </a:r>
          </a:p>
          <a:p>
            <a:r>
              <a:rPr lang="en-US" sz="2600" dirty="0">
                <a:solidFill>
                  <a:schemeClr val="tx1"/>
                </a:solidFill>
              </a:rPr>
              <a:t>• You do not need to upload the PowerPoint, handout or any videos used for your verbal presentation.</a:t>
            </a:r>
          </a:p>
        </p:txBody>
      </p:sp>
      <p:sp>
        <p:nvSpPr>
          <p:cNvPr id="6" name="Action Button: Return 5">
            <a:hlinkClick r:id="" action="ppaction://hlinkshowjump?jump=firstslide" highlightClick="1"/>
            <a:extLst>
              <a:ext uri="{FF2B5EF4-FFF2-40B4-BE49-F238E27FC236}">
                <a16:creationId xmlns:a16="http://schemas.microsoft.com/office/drawing/2014/main" id="{96D607DE-9E7B-64A4-070D-6A7F049F22BB}"/>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5441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BCC0E1-4BA3-0A0E-C72D-6E780B636465}"/>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8288000" cy="10287000"/>
          </a:xfrm>
          <a:prstGeom prst="rect">
            <a:avLst/>
          </a:prstGeom>
        </p:spPr>
      </p:pic>
      <p:sp>
        <p:nvSpPr>
          <p:cNvPr id="11" name="object 11"/>
          <p:cNvSpPr txBox="1"/>
          <p:nvPr/>
        </p:nvSpPr>
        <p:spPr>
          <a:xfrm>
            <a:off x="1016000" y="2289252"/>
            <a:ext cx="13331825" cy="7083425"/>
          </a:xfrm>
          <a:prstGeom prst="rect">
            <a:avLst/>
          </a:prstGeom>
        </p:spPr>
        <p:txBody>
          <a:bodyPr vert="horz" wrap="square" lIns="0" tIns="12700" rIns="0" bIns="0" rtlCol="0">
            <a:spAutoFit/>
          </a:bodyPr>
          <a:lstStyle/>
          <a:p>
            <a:pPr marL="12700" marR="223520">
              <a:lnSpc>
                <a:spcPct val="127200"/>
              </a:lnSpc>
              <a:spcBef>
                <a:spcPts val="100"/>
              </a:spcBef>
              <a:tabLst>
                <a:tab pos="1065530" algn="l"/>
                <a:tab pos="2059939" algn="l"/>
                <a:tab pos="2273300" algn="l"/>
                <a:tab pos="2743200" algn="l"/>
                <a:tab pos="3074670" algn="l"/>
                <a:tab pos="3435350" algn="l"/>
                <a:tab pos="4493895" algn="l"/>
                <a:tab pos="4697095" algn="l"/>
                <a:tab pos="4963795" algn="l"/>
                <a:tab pos="6447790" algn="l"/>
                <a:tab pos="7402195" algn="l"/>
                <a:tab pos="8360409" algn="l"/>
                <a:tab pos="9255125" algn="l"/>
                <a:tab pos="9340215" algn="l"/>
                <a:tab pos="9810115" algn="l"/>
                <a:tab pos="10085705" algn="l"/>
                <a:tab pos="10948035" algn="l"/>
                <a:tab pos="11724640" algn="l"/>
                <a:tab pos="12124055" algn="l"/>
                <a:tab pos="12555220" algn="l"/>
              </a:tabLst>
            </a:pPr>
            <a:r>
              <a:rPr sz="2800" spc="110" dirty="0">
                <a:solidFill>
                  <a:srgbClr val="FFFFFF"/>
                </a:solidFill>
                <a:latin typeface="Arial MT"/>
                <a:cs typeface="Arial MT"/>
              </a:rPr>
              <a:t>Laws</a:t>
            </a:r>
            <a:r>
              <a:rPr sz="2800" dirty="0">
                <a:solidFill>
                  <a:srgbClr val="FFFFFF"/>
                </a:solidFill>
                <a:latin typeface="Arial MT"/>
                <a:cs typeface="Arial MT"/>
              </a:rPr>
              <a:t>	</a:t>
            </a:r>
            <a:r>
              <a:rPr sz="2800" spc="110" dirty="0">
                <a:solidFill>
                  <a:srgbClr val="FFFFFF"/>
                </a:solidFill>
                <a:latin typeface="Arial MT"/>
                <a:cs typeface="Arial MT"/>
              </a:rPr>
              <a:t>have</a:t>
            </a:r>
            <a:r>
              <a:rPr sz="2800" dirty="0">
                <a:solidFill>
                  <a:srgbClr val="FFFFFF"/>
                </a:solidFill>
                <a:latin typeface="Arial MT"/>
                <a:cs typeface="Arial MT"/>
              </a:rPr>
              <a:t>	</a:t>
            </a:r>
            <a:r>
              <a:rPr sz="2800" spc="110" dirty="0">
                <a:solidFill>
                  <a:srgbClr val="FFFFFF"/>
                </a:solidFill>
                <a:latin typeface="Arial MT"/>
                <a:cs typeface="Arial MT"/>
              </a:rPr>
              <a:t>been</a:t>
            </a:r>
            <a:r>
              <a:rPr sz="2800" dirty="0">
                <a:solidFill>
                  <a:srgbClr val="FFFFFF"/>
                </a:solidFill>
                <a:latin typeface="Arial MT"/>
                <a:cs typeface="Arial MT"/>
              </a:rPr>
              <a:t>	</a:t>
            </a:r>
            <a:r>
              <a:rPr sz="2800" spc="140" dirty="0">
                <a:solidFill>
                  <a:srgbClr val="FFFFFF"/>
                </a:solidFill>
                <a:latin typeface="Arial MT"/>
                <a:cs typeface="Arial MT"/>
              </a:rPr>
              <a:t>passed</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45" dirty="0">
                <a:solidFill>
                  <a:srgbClr val="FFFFFF"/>
                </a:solidFill>
                <a:latin typeface="Arial MT"/>
                <a:cs typeface="Arial MT"/>
              </a:rPr>
              <a:t>prevent</a:t>
            </a:r>
            <a:r>
              <a:rPr sz="2800" dirty="0">
                <a:solidFill>
                  <a:srgbClr val="FFFFFF"/>
                </a:solidFill>
                <a:latin typeface="Arial MT"/>
                <a:cs typeface="Arial MT"/>
              </a:rPr>
              <a:t>	</a:t>
            </a:r>
            <a:r>
              <a:rPr sz="2800" spc="160" dirty="0">
                <a:solidFill>
                  <a:srgbClr val="FFFFFF"/>
                </a:solidFill>
                <a:latin typeface="Arial MT"/>
                <a:cs typeface="Arial MT"/>
              </a:rPr>
              <a:t>discrimination.</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130" dirty="0">
                <a:solidFill>
                  <a:srgbClr val="FFFFFF"/>
                </a:solidFill>
                <a:latin typeface="Arial MT"/>
                <a:cs typeface="Arial MT"/>
              </a:rPr>
              <a:t>1975,</a:t>
            </a:r>
            <a:r>
              <a:rPr sz="2800" dirty="0">
                <a:solidFill>
                  <a:srgbClr val="FFFFFF"/>
                </a:solidFill>
                <a:latin typeface="Arial MT"/>
                <a:cs typeface="Arial MT"/>
              </a:rPr>
              <a:t>	</a:t>
            </a:r>
            <a:r>
              <a:rPr sz="2800" spc="120" dirty="0">
                <a:solidFill>
                  <a:srgbClr val="FFFFFF"/>
                </a:solidFill>
                <a:latin typeface="Arial MT"/>
                <a:cs typeface="Arial MT"/>
              </a:rPr>
              <a:t>this</a:t>
            </a:r>
            <a:r>
              <a:rPr sz="2800" dirty="0">
                <a:solidFill>
                  <a:srgbClr val="FFFFFF"/>
                </a:solidFill>
                <a:latin typeface="Arial MT"/>
                <a:cs typeface="Arial MT"/>
              </a:rPr>
              <a:t>	</a:t>
            </a:r>
            <a:r>
              <a:rPr sz="2800" spc="90" dirty="0">
                <a:solidFill>
                  <a:srgbClr val="FFFFFF"/>
                </a:solidFill>
                <a:latin typeface="Arial MT"/>
                <a:cs typeface="Arial MT"/>
              </a:rPr>
              <a:t>saw</a:t>
            </a:r>
            <a:r>
              <a:rPr sz="2800" dirty="0">
                <a:solidFill>
                  <a:srgbClr val="FFFFFF"/>
                </a:solidFill>
                <a:latin typeface="Arial MT"/>
                <a:cs typeface="Arial MT"/>
              </a:rPr>
              <a:t>	</a:t>
            </a:r>
            <a:r>
              <a:rPr sz="2800" spc="90" dirty="0">
                <a:solidFill>
                  <a:srgbClr val="FFFFFF"/>
                </a:solidFill>
                <a:latin typeface="Arial MT"/>
                <a:cs typeface="Arial MT"/>
              </a:rPr>
              <a:t>the </a:t>
            </a:r>
            <a:r>
              <a:rPr sz="2800" spc="155" dirty="0">
                <a:solidFill>
                  <a:srgbClr val="FFFFFF"/>
                </a:solidFill>
                <a:latin typeface="Arial MT"/>
                <a:cs typeface="Arial MT"/>
              </a:rPr>
              <a:t>introduction</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90" dirty="0">
                <a:solidFill>
                  <a:srgbClr val="FFFFFF"/>
                </a:solidFill>
                <a:latin typeface="Arial MT"/>
                <a:cs typeface="Arial MT"/>
              </a:rPr>
              <a:t>the</a:t>
            </a:r>
            <a:r>
              <a:rPr sz="2800" dirty="0">
                <a:solidFill>
                  <a:srgbClr val="FFFFFF"/>
                </a:solidFill>
                <a:latin typeface="Arial MT"/>
                <a:cs typeface="Arial MT"/>
              </a:rPr>
              <a:t>	</a:t>
            </a:r>
            <a:r>
              <a:rPr sz="2800" spc="140" dirty="0">
                <a:solidFill>
                  <a:srgbClr val="FFFFFF"/>
                </a:solidFill>
                <a:latin typeface="Arial MT"/>
                <a:cs typeface="Arial MT"/>
              </a:rPr>
              <a:t>Racial</a:t>
            </a:r>
            <a:r>
              <a:rPr sz="2800" dirty="0">
                <a:solidFill>
                  <a:srgbClr val="FFFFFF"/>
                </a:solidFill>
                <a:latin typeface="Arial MT"/>
                <a:cs typeface="Arial MT"/>
              </a:rPr>
              <a:t>	</a:t>
            </a:r>
            <a:r>
              <a:rPr sz="2800" spc="160" dirty="0">
                <a:solidFill>
                  <a:srgbClr val="FFFFFF"/>
                </a:solidFill>
                <a:latin typeface="Arial MT"/>
                <a:cs typeface="Arial MT"/>
              </a:rPr>
              <a:t>Discrimination</a:t>
            </a:r>
            <a:r>
              <a:rPr sz="2800" dirty="0">
                <a:solidFill>
                  <a:srgbClr val="FFFFFF"/>
                </a:solidFill>
                <a:latin typeface="Arial MT"/>
                <a:cs typeface="Arial MT"/>
              </a:rPr>
              <a:t>	</a:t>
            </a:r>
            <a:r>
              <a:rPr sz="2800" spc="125" dirty="0">
                <a:solidFill>
                  <a:srgbClr val="FFFFFF"/>
                </a:solidFill>
                <a:latin typeface="Arial MT"/>
                <a:cs typeface="Arial MT"/>
              </a:rPr>
              <a:t>Act.</a:t>
            </a:r>
            <a:r>
              <a:rPr sz="2800" dirty="0">
                <a:solidFill>
                  <a:srgbClr val="FFFFFF"/>
                </a:solidFill>
                <a:latin typeface="Arial MT"/>
                <a:cs typeface="Arial MT"/>
              </a:rPr>
              <a:t>	</a:t>
            </a:r>
            <a:r>
              <a:rPr sz="2800" spc="114" dirty="0">
                <a:solidFill>
                  <a:srgbClr val="FFFFFF"/>
                </a:solidFill>
                <a:latin typeface="Arial MT"/>
                <a:cs typeface="Arial MT"/>
              </a:rPr>
              <a:t>This</a:t>
            </a:r>
            <a:r>
              <a:rPr sz="2800" dirty="0">
                <a:solidFill>
                  <a:srgbClr val="FFFFFF"/>
                </a:solidFill>
                <a:latin typeface="Arial MT"/>
                <a:cs typeface="Arial MT"/>
              </a:rPr>
              <a:t>	</a:t>
            </a:r>
            <a:r>
              <a:rPr sz="2800" spc="90" dirty="0">
                <a:solidFill>
                  <a:srgbClr val="FFFFFF"/>
                </a:solidFill>
                <a:latin typeface="Arial MT"/>
                <a:cs typeface="Arial MT"/>
              </a:rPr>
              <a:t>was</a:t>
            </a:r>
            <a:r>
              <a:rPr sz="2800" dirty="0">
                <a:solidFill>
                  <a:srgbClr val="FFFFFF"/>
                </a:solidFill>
                <a:latin typeface="Arial MT"/>
                <a:cs typeface="Arial MT"/>
              </a:rPr>
              <a:t>	</a:t>
            </a:r>
            <a:r>
              <a:rPr sz="2800" spc="160" dirty="0">
                <a:solidFill>
                  <a:srgbClr val="FFFFFF"/>
                </a:solidFill>
                <a:latin typeface="Arial MT"/>
                <a:cs typeface="Arial MT"/>
              </a:rPr>
              <a:t>Australia’s</a:t>
            </a:r>
            <a:r>
              <a:rPr sz="2800" dirty="0">
                <a:solidFill>
                  <a:srgbClr val="FFFFFF"/>
                </a:solidFill>
                <a:latin typeface="Arial MT"/>
                <a:cs typeface="Arial MT"/>
              </a:rPr>
              <a:t>	</a:t>
            </a:r>
            <a:r>
              <a:rPr sz="2800" spc="140" dirty="0">
                <a:solidFill>
                  <a:srgbClr val="FFFFFF"/>
                </a:solidFill>
                <a:latin typeface="Arial MT"/>
                <a:cs typeface="Arial MT"/>
              </a:rPr>
              <a:t>first</a:t>
            </a:r>
            <a:endParaRPr sz="2800" dirty="0">
              <a:latin typeface="Arial MT"/>
              <a:cs typeface="Arial MT"/>
            </a:endParaRPr>
          </a:p>
          <a:p>
            <a:pPr marL="12700" marR="142875">
              <a:lnSpc>
                <a:spcPct val="127200"/>
              </a:lnSpc>
              <a:tabLst>
                <a:tab pos="887730" algn="l"/>
                <a:tab pos="1357630" algn="l"/>
                <a:tab pos="1397635" algn="l"/>
                <a:tab pos="2480310" algn="l"/>
                <a:tab pos="3761740" algn="l"/>
                <a:tab pos="4859655" algn="l"/>
                <a:tab pos="5591810" algn="l"/>
                <a:tab pos="6383655" algn="l"/>
                <a:tab pos="7214234" algn="l"/>
                <a:tab pos="9099550" algn="l"/>
                <a:tab pos="9549765" algn="l"/>
                <a:tab pos="10563860" algn="l"/>
                <a:tab pos="11033760" algn="l"/>
                <a:tab pos="12126595" algn="l"/>
              </a:tabLst>
            </a:pPr>
            <a:r>
              <a:rPr sz="2800" spc="145" dirty="0">
                <a:solidFill>
                  <a:srgbClr val="FFFFFF"/>
                </a:solidFill>
                <a:latin typeface="Arial MT"/>
                <a:cs typeface="Arial MT"/>
              </a:rPr>
              <a:t>federal</a:t>
            </a:r>
            <a:r>
              <a:rPr sz="2800" dirty="0">
                <a:solidFill>
                  <a:srgbClr val="FFFFFF"/>
                </a:solidFill>
                <a:latin typeface="Arial MT"/>
                <a:cs typeface="Arial MT"/>
              </a:rPr>
              <a:t>		</a:t>
            </a:r>
            <a:r>
              <a:rPr sz="2800" spc="185" dirty="0">
                <a:solidFill>
                  <a:srgbClr val="FFFFFF"/>
                </a:solidFill>
                <a:latin typeface="Arial MT"/>
                <a:cs typeface="Arial MT"/>
              </a:rPr>
              <a:t>anti-</a:t>
            </a:r>
            <a:r>
              <a:rPr sz="2800" spc="160" dirty="0">
                <a:solidFill>
                  <a:srgbClr val="FFFFFF"/>
                </a:solidFill>
                <a:latin typeface="Arial MT"/>
                <a:cs typeface="Arial MT"/>
              </a:rPr>
              <a:t>discrimination</a:t>
            </a:r>
            <a:r>
              <a:rPr sz="2800" dirty="0">
                <a:solidFill>
                  <a:srgbClr val="FFFFFF"/>
                </a:solidFill>
                <a:latin typeface="Arial MT"/>
                <a:cs typeface="Arial MT"/>
              </a:rPr>
              <a:t>	</a:t>
            </a:r>
            <a:r>
              <a:rPr sz="2800" spc="90" dirty="0">
                <a:solidFill>
                  <a:srgbClr val="FFFFFF"/>
                </a:solidFill>
                <a:latin typeface="Arial MT"/>
                <a:cs typeface="Arial MT"/>
              </a:rPr>
              <a:t>law</a:t>
            </a:r>
            <a:r>
              <a:rPr sz="2800" dirty="0">
                <a:solidFill>
                  <a:srgbClr val="FFFFFF"/>
                </a:solidFill>
                <a:latin typeface="Arial MT"/>
                <a:cs typeface="Arial MT"/>
              </a:rPr>
              <a:t>	</a:t>
            </a:r>
            <a:r>
              <a:rPr sz="2800" spc="85" dirty="0">
                <a:solidFill>
                  <a:srgbClr val="FFFFFF"/>
                </a:solidFill>
                <a:latin typeface="Arial MT"/>
                <a:cs typeface="Arial MT"/>
              </a:rPr>
              <a:t>and</a:t>
            </a:r>
            <a:r>
              <a:rPr sz="2800" dirty="0">
                <a:solidFill>
                  <a:srgbClr val="FFFFFF"/>
                </a:solidFill>
                <a:latin typeface="Arial MT"/>
                <a:cs typeface="Arial MT"/>
              </a:rPr>
              <a:t>	</a:t>
            </a:r>
            <a:r>
              <a:rPr sz="2800" spc="90" dirty="0">
                <a:solidFill>
                  <a:srgbClr val="FFFFFF"/>
                </a:solidFill>
                <a:latin typeface="Arial MT"/>
                <a:cs typeface="Arial MT"/>
              </a:rPr>
              <a:t>was</a:t>
            </a:r>
            <a:r>
              <a:rPr sz="2800" dirty="0">
                <a:solidFill>
                  <a:srgbClr val="FFFFFF"/>
                </a:solidFill>
                <a:latin typeface="Arial MT"/>
                <a:cs typeface="Arial MT"/>
              </a:rPr>
              <a:t>	</a:t>
            </a:r>
            <a:r>
              <a:rPr sz="2800" spc="145" dirty="0">
                <a:solidFill>
                  <a:srgbClr val="FFFFFF"/>
                </a:solidFill>
                <a:latin typeface="Arial MT"/>
                <a:cs typeface="Arial MT"/>
              </a:rPr>
              <a:t>expanded</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110" dirty="0">
                <a:solidFill>
                  <a:srgbClr val="FFFFFF"/>
                </a:solidFill>
                <a:latin typeface="Arial MT"/>
                <a:cs typeface="Arial MT"/>
              </a:rPr>
              <a:t>1995</a:t>
            </a:r>
            <a:r>
              <a:rPr sz="2800" dirty="0">
                <a:solidFill>
                  <a:srgbClr val="FFFFFF"/>
                </a:solidFill>
                <a:latin typeface="Arial MT"/>
                <a:cs typeface="Arial MT"/>
              </a:rPr>
              <a:t>	</a:t>
            </a:r>
            <a:r>
              <a:rPr sz="2800" spc="60" dirty="0">
                <a:solidFill>
                  <a:srgbClr val="FFFFFF"/>
                </a:solidFill>
                <a:latin typeface="Arial MT"/>
                <a:cs typeface="Arial MT"/>
              </a:rPr>
              <a:t>to</a:t>
            </a:r>
            <a:r>
              <a:rPr sz="2800" dirty="0">
                <a:solidFill>
                  <a:srgbClr val="FFFFFF"/>
                </a:solidFill>
                <a:latin typeface="Arial MT"/>
                <a:cs typeface="Arial MT"/>
              </a:rPr>
              <a:t>	</a:t>
            </a:r>
            <a:r>
              <a:rPr sz="2800" spc="110" dirty="0">
                <a:solidFill>
                  <a:srgbClr val="FFFFFF"/>
                </a:solidFill>
                <a:latin typeface="Arial MT"/>
                <a:cs typeface="Arial MT"/>
              </a:rPr>
              <a:t>make</a:t>
            </a:r>
            <a:r>
              <a:rPr sz="2800" dirty="0">
                <a:solidFill>
                  <a:srgbClr val="FFFFFF"/>
                </a:solidFill>
                <a:latin typeface="Arial MT"/>
                <a:cs typeface="Arial MT"/>
              </a:rPr>
              <a:t>	</a:t>
            </a:r>
            <a:r>
              <a:rPr sz="2800" spc="140" dirty="0">
                <a:solidFill>
                  <a:srgbClr val="FFFFFF"/>
                </a:solidFill>
                <a:latin typeface="Arial MT"/>
                <a:cs typeface="Arial MT"/>
              </a:rPr>
              <a:t>public </a:t>
            </a:r>
            <a:r>
              <a:rPr sz="2800" spc="120" dirty="0">
                <a:solidFill>
                  <a:srgbClr val="FFFFFF"/>
                </a:solidFill>
                <a:latin typeface="Arial MT"/>
                <a:cs typeface="Arial MT"/>
              </a:rPr>
              <a:t>acts</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40" dirty="0">
                <a:solidFill>
                  <a:srgbClr val="FFFFFF"/>
                </a:solidFill>
                <a:latin typeface="Arial MT"/>
                <a:cs typeface="Arial MT"/>
              </a:rPr>
              <a:t>racial</a:t>
            </a:r>
            <a:r>
              <a:rPr sz="2800" dirty="0">
                <a:solidFill>
                  <a:srgbClr val="FFFFFF"/>
                </a:solidFill>
                <a:latin typeface="Arial MT"/>
                <a:cs typeface="Arial MT"/>
              </a:rPr>
              <a:t>	</a:t>
            </a:r>
            <a:r>
              <a:rPr sz="2800" spc="140" dirty="0">
                <a:solidFill>
                  <a:srgbClr val="FFFFFF"/>
                </a:solidFill>
                <a:latin typeface="Arial MT"/>
                <a:cs typeface="Arial MT"/>
              </a:rPr>
              <a:t>hatred</a:t>
            </a:r>
            <a:r>
              <a:rPr sz="2800" dirty="0">
                <a:solidFill>
                  <a:srgbClr val="FFFFFF"/>
                </a:solidFill>
                <a:latin typeface="Arial MT"/>
                <a:cs typeface="Arial MT"/>
              </a:rPr>
              <a:t>	</a:t>
            </a:r>
            <a:r>
              <a:rPr sz="2800" spc="150" dirty="0">
                <a:solidFill>
                  <a:srgbClr val="FFFFFF"/>
                </a:solidFill>
                <a:latin typeface="Arial MT"/>
                <a:cs typeface="Arial MT"/>
              </a:rPr>
              <a:t>illegal.</a:t>
            </a:r>
            <a:endParaRPr sz="2800" dirty="0">
              <a:latin typeface="Arial MT"/>
              <a:cs typeface="Arial MT"/>
            </a:endParaRPr>
          </a:p>
          <a:p>
            <a:pPr>
              <a:lnSpc>
                <a:spcPct val="100000"/>
              </a:lnSpc>
              <a:spcBef>
                <a:spcPts val="1055"/>
              </a:spcBef>
            </a:pPr>
            <a:endParaRPr sz="2800" dirty="0">
              <a:latin typeface="Arial MT"/>
              <a:cs typeface="Arial MT"/>
            </a:endParaRPr>
          </a:p>
          <a:p>
            <a:pPr marL="12700" marR="5080">
              <a:lnSpc>
                <a:spcPct val="127200"/>
              </a:lnSpc>
              <a:tabLst>
                <a:tab pos="1515745" algn="l"/>
                <a:tab pos="2124710" algn="l"/>
                <a:tab pos="2633980" algn="l"/>
                <a:tab pos="3287395" algn="l"/>
                <a:tab pos="3691890" algn="l"/>
                <a:tab pos="4750435" algn="l"/>
                <a:tab pos="5136515" algn="l"/>
                <a:tab pos="5462905" algn="l"/>
                <a:tab pos="5626100" algn="l"/>
                <a:tab pos="6224905" algn="l"/>
                <a:tab pos="7417434" algn="l"/>
                <a:tab pos="7566025" algn="l"/>
                <a:tab pos="8747760" algn="l"/>
                <a:tab pos="9059545" algn="l"/>
                <a:tab pos="9529445" algn="l"/>
                <a:tab pos="10380345" algn="l"/>
                <a:tab pos="10479405" algn="l"/>
                <a:tab pos="11275695" algn="l"/>
                <a:tab pos="11329670" algn="l"/>
                <a:tab pos="12997180" algn="l"/>
              </a:tabLst>
            </a:pPr>
            <a:r>
              <a:rPr sz="2800" spc="145" dirty="0">
                <a:solidFill>
                  <a:srgbClr val="FFFFFF"/>
                </a:solidFill>
                <a:latin typeface="Arial MT"/>
                <a:cs typeface="Arial MT"/>
              </a:rPr>
              <a:t>Despite</a:t>
            </a:r>
            <a:r>
              <a:rPr sz="2800" dirty="0">
                <a:solidFill>
                  <a:srgbClr val="FFFFFF"/>
                </a:solidFill>
                <a:latin typeface="Arial MT"/>
                <a:cs typeface="Arial MT"/>
              </a:rPr>
              <a:t>	</a:t>
            </a:r>
            <a:r>
              <a:rPr sz="2800" spc="135" dirty="0">
                <a:solidFill>
                  <a:srgbClr val="FFFFFF"/>
                </a:solidFill>
                <a:latin typeface="Arial MT"/>
                <a:cs typeface="Arial MT"/>
              </a:rPr>
              <a:t>these</a:t>
            </a:r>
            <a:r>
              <a:rPr sz="2800" dirty="0">
                <a:solidFill>
                  <a:srgbClr val="FFFFFF"/>
                </a:solidFill>
                <a:latin typeface="Arial MT"/>
                <a:cs typeface="Arial MT"/>
              </a:rPr>
              <a:t>	</a:t>
            </a:r>
            <a:r>
              <a:rPr sz="2800" spc="125" dirty="0">
                <a:solidFill>
                  <a:srgbClr val="FFFFFF"/>
                </a:solidFill>
                <a:latin typeface="Arial MT"/>
                <a:cs typeface="Arial MT"/>
              </a:rPr>
              <a:t>laws,</a:t>
            </a:r>
            <a:r>
              <a:rPr sz="2800" dirty="0">
                <a:solidFill>
                  <a:srgbClr val="FFFFFF"/>
                </a:solidFill>
                <a:latin typeface="Arial MT"/>
                <a:cs typeface="Arial MT"/>
              </a:rPr>
              <a:t>	</a:t>
            </a:r>
            <a:r>
              <a:rPr sz="2800" spc="120" dirty="0">
                <a:solidFill>
                  <a:srgbClr val="FFFFFF"/>
                </a:solidFill>
                <a:latin typeface="Arial MT"/>
                <a:cs typeface="Arial MT"/>
              </a:rPr>
              <a:t>there</a:t>
            </a:r>
            <a:r>
              <a:rPr sz="2800" dirty="0">
                <a:solidFill>
                  <a:srgbClr val="FFFFFF"/>
                </a:solidFill>
                <a:latin typeface="Arial MT"/>
                <a:cs typeface="Arial MT"/>
              </a:rPr>
              <a:t>	</a:t>
            </a:r>
            <a:r>
              <a:rPr sz="2800" spc="90" dirty="0">
                <a:solidFill>
                  <a:srgbClr val="FFFFFF"/>
                </a:solidFill>
                <a:latin typeface="Arial MT"/>
                <a:cs typeface="Arial MT"/>
              </a:rPr>
              <a:t>are</a:t>
            </a:r>
            <a:r>
              <a:rPr sz="2800" dirty="0">
                <a:solidFill>
                  <a:srgbClr val="FFFFFF"/>
                </a:solidFill>
                <a:latin typeface="Arial MT"/>
                <a:cs typeface="Arial MT"/>
              </a:rPr>
              <a:t>	</a:t>
            </a:r>
            <a:r>
              <a:rPr sz="2800" spc="140" dirty="0">
                <a:solidFill>
                  <a:srgbClr val="FFFFFF"/>
                </a:solidFill>
                <a:latin typeface="Arial MT"/>
                <a:cs typeface="Arial MT"/>
              </a:rPr>
              <a:t>still</a:t>
            </a:r>
            <a:r>
              <a:rPr sz="2800" dirty="0">
                <a:solidFill>
                  <a:srgbClr val="FFFFFF"/>
                </a:solidFill>
                <a:latin typeface="Arial MT"/>
                <a:cs typeface="Arial MT"/>
              </a:rPr>
              <a:t>	</a:t>
            </a:r>
            <a:r>
              <a:rPr sz="2800" spc="135" dirty="0">
                <a:solidFill>
                  <a:srgbClr val="FFFFFF"/>
                </a:solidFill>
                <a:latin typeface="Arial MT"/>
                <a:cs typeface="Arial MT"/>
              </a:rPr>
              <a:t>people</a:t>
            </a:r>
            <a:r>
              <a:rPr sz="2800" dirty="0">
                <a:solidFill>
                  <a:srgbClr val="FFFFFF"/>
                </a:solidFill>
                <a:latin typeface="Arial MT"/>
                <a:cs typeface="Arial MT"/>
              </a:rPr>
              <a:t>	</a:t>
            </a:r>
            <a:r>
              <a:rPr sz="2800" spc="140" dirty="0">
                <a:solidFill>
                  <a:srgbClr val="FFFFFF"/>
                </a:solidFill>
                <a:latin typeface="Arial MT"/>
                <a:cs typeface="Arial MT"/>
              </a:rPr>
              <a:t>within</a:t>
            </a:r>
            <a:r>
              <a:rPr sz="2800" dirty="0">
                <a:solidFill>
                  <a:srgbClr val="FFFFFF"/>
                </a:solidFill>
                <a:latin typeface="Arial MT"/>
                <a:cs typeface="Arial MT"/>
              </a:rPr>
              <a:t>	</a:t>
            </a:r>
            <a:r>
              <a:rPr sz="2800" spc="155" dirty="0">
                <a:solidFill>
                  <a:srgbClr val="FFFFFF"/>
                </a:solidFill>
                <a:latin typeface="Arial MT"/>
                <a:cs typeface="Arial MT"/>
              </a:rPr>
              <a:t>Australia</a:t>
            </a:r>
            <a:r>
              <a:rPr sz="2800" dirty="0">
                <a:solidFill>
                  <a:srgbClr val="FFFFFF"/>
                </a:solidFill>
                <a:latin typeface="Arial MT"/>
                <a:cs typeface="Arial MT"/>
              </a:rPr>
              <a:t>		</a:t>
            </a:r>
            <a:r>
              <a:rPr sz="2800" spc="85" dirty="0">
                <a:solidFill>
                  <a:srgbClr val="FFFFFF"/>
                </a:solidFill>
                <a:latin typeface="Arial MT"/>
                <a:cs typeface="Arial MT"/>
              </a:rPr>
              <a:t>who</a:t>
            </a:r>
            <a:r>
              <a:rPr sz="2800" dirty="0">
                <a:solidFill>
                  <a:srgbClr val="FFFFFF"/>
                </a:solidFill>
                <a:latin typeface="Arial MT"/>
                <a:cs typeface="Arial MT"/>
              </a:rPr>
              <a:t>		</a:t>
            </a:r>
            <a:r>
              <a:rPr sz="2800" spc="150" dirty="0">
                <a:solidFill>
                  <a:srgbClr val="FFFFFF"/>
                </a:solidFill>
                <a:latin typeface="Arial MT"/>
                <a:cs typeface="Arial MT"/>
              </a:rPr>
              <a:t>continue</a:t>
            </a:r>
            <a:r>
              <a:rPr sz="2800" dirty="0">
                <a:solidFill>
                  <a:srgbClr val="FFFFFF"/>
                </a:solidFill>
                <a:latin typeface="Arial MT"/>
                <a:cs typeface="Arial MT"/>
              </a:rPr>
              <a:t>	</a:t>
            </a:r>
            <a:r>
              <a:rPr sz="2800" spc="60" dirty="0">
                <a:solidFill>
                  <a:srgbClr val="FFFFFF"/>
                </a:solidFill>
                <a:latin typeface="Arial MT"/>
                <a:cs typeface="Arial MT"/>
              </a:rPr>
              <a:t>to </a:t>
            </a:r>
            <a:r>
              <a:rPr sz="2800" spc="150" dirty="0">
                <a:solidFill>
                  <a:srgbClr val="FFFFFF"/>
                </a:solidFill>
                <a:latin typeface="Arial MT"/>
                <a:cs typeface="Arial MT"/>
              </a:rPr>
              <a:t>experience</a:t>
            </a:r>
            <a:r>
              <a:rPr sz="2800" dirty="0">
                <a:solidFill>
                  <a:srgbClr val="FFFFFF"/>
                </a:solidFill>
                <a:latin typeface="Arial MT"/>
                <a:cs typeface="Arial MT"/>
              </a:rPr>
              <a:t>	</a:t>
            </a:r>
            <a:r>
              <a:rPr sz="2800" spc="140" dirty="0">
                <a:solidFill>
                  <a:srgbClr val="FFFFFF"/>
                </a:solidFill>
                <a:latin typeface="Arial MT"/>
                <a:cs typeface="Arial MT"/>
              </a:rPr>
              <a:t>unfair</a:t>
            </a:r>
            <a:r>
              <a:rPr sz="2800" dirty="0">
                <a:solidFill>
                  <a:srgbClr val="FFFFFF"/>
                </a:solidFill>
                <a:latin typeface="Arial MT"/>
                <a:cs typeface="Arial MT"/>
              </a:rPr>
              <a:t>	</a:t>
            </a:r>
            <a:r>
              <a:rPr sz="2800" spc="150" dirty="0">
                <a:solidFill>
                  <a:srgbClr val="FFFFFF"/>
                </a:solidFill>
                <a:latin typeface="Arial MT"/>
                <a:cs typeface="Arial MT"/>
              </a:rPr>
              <a:t>treatment</a:t>
            </a:r>
            <a:r>
              <a:rPr sz="2800" dirty="0">
                <a:solidFill>
                  <a:srgbClr val="FFFFFF"/>
                </a:solidFill>
                <a:latin typeface="Arial MT"/>
                <a:cs typeface="Arial MT"/>
              </a:rPr>
              <a:t>	</a:t>
            </a:r>
            <a:r>
              <a:rPr sz="2800" spc="60" dirty="0">
                <a:solidFill>
                  <a:srgbClr val="FFFFFF"/>
                </a:solidFill>
                <a:latin typeface="Arial MT"/>
                <a:cs typeface="Arial MT"/>
              </a:rPr>
              <a:t>or</a:t>
            </a:r>
            <a:r>
              <a:rPr sz="2800" dirty="0">
                <a:solidFill>
                  <a:srgbClr val="FFFFFF"/>
                </a:solidFill>
                <a:latin typeface="Arial MT"/>
                <a:cs typeface="Arial MT"/>
              </a:rPr>
              <a:t>	</a:t>
            </a:r>
            <a:r>
              <a:rPr sz="2800" spc="150" dirty="0">
                <a:solidFill>
                  <a:srgbClr val="FFFFFF"/>
                </a:solidFill>
                <a:latin typeface="Arial MT"/>
                <a:cs typeface="Arial MT"/>
              </a:rPr>
              <a:t>prejudice</a:t>
            </a:r>
            <a:r>
              <a:rPr sz="2800" dirty="0">
                <a:solidFill>
                  <a:srgbClr val="FFFFFF"/>
                </a:solidFill>
                <a:latin typeface="Arial MT"/>
                <a:cs typeface="Arial MT"/>
              </a:rPr>
              <a:t>	</a:t>
            </a:r>
            <a:r>
              <a:rPr sz="2800" spc="145" dirty="0">
                <a:solidFill>
                  <a:srgbClr val="FFFFFF"/>
                </a:solidFill>
                <a:latin typeface="Arial MT"/>
                <a:cs typeface="Arial MT"/>
              </a:rPr>
              <a:t>because</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85" dirty="0">
                <a:solidFill>
                  <a:srgbClr val="FFFFFF"/>
                </a:solidFill>
                <a:latin typeface="Arial MT"/>
                <a:cs typeface="Arial MT"/>
              </a:rPr>
              <a:t>who</a:t>
            </a:r>
            <a:r>
              <a:rPr sz="2800" dirty="0">
                <a:solidFill>
                  <a:srgbClr val="FFFFFF"/>
                </a:solidFill>
                <a:latin typeface="Arial MT"/>
                <a:cs typeface="Arial MT"/>
              </a:rPr>
              <a:t>	</a:t>
            </a:r>
            <a:r>
              <a:rPr sz="2800" spc="114" dirty="0">
                <a:solidFill>
                  <a:srgbClr val="FFFFFF"/>
                </a:solidFill>
                <a:latin typeface="Arial MT"/>
                <a:cs typeface="Arial MT"/>
              </a:rPr>
              <a:t>they</a:t>
            </a:r>
            <a:r>
              <a:rPr sz="2800" dirty="0">
                <a:solidFill>
                  <a:srgbClr val="FFFFFF"/>
                </a:solidFill>
                <a:latin typeface="Arial MT"/>
                <a:cs typeface="Arial MT"/>
              </a:rPr>
              <a:t>	</a:t>
            </a:r>
            <a:r>
              <a:rPr sz="2800" spc="114" dirty="0">
                <a:solidFill>
                  <a:srgbClr val="FFFFFF"/>
                </a:solidFill>
                <a:latin typeface="Arial MT"/>
                <a:cs typeface="Arial MT"/>
              </a:rPr>
              <a:t>are.</a:t>
            </a:r>
            <a:endParaRPr sz="2800" dirty="0">
              <a:latin typeface="Arial MT"/>
              <a:cs typeface="Arial MT"/>
            </a:endParaRPr>
          </a:p>
          <a:p>
            <a:pPr>
              <a:lnSpc>
                <a:spcPct val="100000"/>
              </a:lnSpc>
              <a:spcBef>
                <a:spcPts val="1055"/>
              </a:spcBef>
            </a:pPr>
            <a:endParaRPr sz="2800" dirty="0">
              <a:latin typeface="Arial MT"/>
              <a:cs typeface="Arial MT"/>
            </a:endParaRPr>
          </a:p>
          <a:p>
            <a:pPr marL="616585" marR="4723765" indent="-604520">
              <a:lnSpc>
                <a:spcPct val="127200"/>
              </a:lnSpc>
              <a:spcBef>
                <a:spcPts val="5"/>
              </a:spcBef>
              <a:tabLst>
                <a:tab pos="1248410" algn="l"/>
                <a:tab pos="2020570" algn="l"/>
                <a:tab pos="2589530" algn="l"/>
                <a:tab pos="3039745" algn="l"/>
                <a:tab pos="3385820" algn="l"/>
                <a:tab pos="4730750" algn="l"/>
                <a:tab pos="5201285" algn="l"/>
                <a:tab pos="6872605" algn="l"/>
              </a:tabLst>
            </a:pPr>
            <a:r>
              <a:rPr sz="2800" spc="130" dirty="0">
                <a:solidFill>
                  <a:srgbClr val="FFFFFF"/>
                </a:solidFill>
                <a:latin typeface="Arial MT"/>
                <a:cs typeface="Arial MT"/>
              </a:rPr>
              <a:t>These</a:t>
            </a:r>
            <a:r>
              <a:rPr sz="2800" dirty="0">
                <a:solidFill>
                  <a:srgbClr val="FFFFFF"/>
                </a:solidFill>
                <a:latin typeface="Arial MT"/>
                <a:cs typeface="Arial MT"/>
              </a:rPr>
              <a:t>	</a:t>
            </a:r>
            <a:r>
              <a:rPr sz="2800" spc="90" dirty="0">
                <a:solidFill>
                  <a:srgbClr val="FFFFFF"/>
                </a:solidFill>
                <a:latin typeface="Arial MT"/>
                <a:cs typeface="Arial MT"/>
              </a:rPr>
              <a:t>can</a:t>
            </a:r>
            <a:r>
              <a:rPr sz="2800" dirty="0">
                <a:solidFill>
                  <a:srgbClr val="FFFFFF"/>
                </a:solidFill>
                <a:latin typeface="Arial MT"/>
                <a:cs typeface="Arial MT"/>
              </a:rPr>
              <a:t>	</a:t>
            </a:r>
            <a:r>
              <a:rPr sz="2800" spc="55" dirty="0">
                <a:solidFill>
                  <a:srgbClr val="FFFFFF"/>
                </a:solidFill>
                <a:latin typeface="Arial MT"/>
                <a:cs typeface="Arial MT"/>
              </a:rPr>
              <a:t>be</a:t>
            </a:r>
            <a:r>
              <a:rPr sz="2800" dirty="0">
                <a:solidFill>
                  <a:srgbClr val="FFFFFF"/>
                </a:solidFill>
                <a:latin typeface="Arial MT"/>
                <a:cs typeface="Arial MT"/>
              </a:rPr>
              <a:t>	</a:t>
            </a:r>
            <a:r>
              <a:rPr sz="2800" spc="60" dirty="0">
                <a:solidFill>
                  <a:srgbClr val="FFFFFF"/>
                </a:solidFill>
                <a:latin typeface="Arial MT"/>
                <a:cs typeface="Arial MT"/>
              </a:rPr>
              <a:t>in</a:t>
            </a:r>
            <a:r>
              <a:rPr sz="2800" dirty="0">
                <a:solidFill>
                  <a:srgbClr val="FFFFFF"/>
                </a:solidFill>
                <a:latin typeface="Arial MT"/>
                <a:cs typeface="Arial MT"/>
              </a:rPr>
              <a:t>	</a:t>
            </a:r>
            <a:r>
              <a:rPr sz="2800" spc="-50" dirty="0">
                <a:solidFill>
                  <a:srgbClr val="FFFFFF"/>
                </a:solidFill>
                <a:latin typeface="Arial MT"/>
                <a:cs typeface="Arial MT"/>
              </a:rPr>
              <a:t>a</a:t>
            </a:r>
            <a:r>
              <a:rPr sz="2800" dirty="0">
                <a:solidFill>
                  <a:srgbClr val="FFFFFF"/>
                </a:solidFill>
                <a:latin typeface="Arial MT"/>
                <a:cs typeface="Arial MT"/>
              </a:rPr>
              <a:t>	</a:t>
            </a:r>
            <a:r>
              <a:rPr sz="2800" spc="150" dirty="0">
                <a:solidFill>
                  <a:srgbClr val="FFFFFF"/>
                </a:solidFill>
                <a:latin typeface="Arial MT"/>
                <a:cs typeface="Arial MT"/>
              </a:rPr>
              <a:t>variety</a:t>
            </a:r>
            <a:r>
              <a:rPr sz="2800" dirty="0">
                <a:solidFill>
                  <a:srgbClr val="FFFFFF"/>
                </a:solidFill>
                <a:latin typeface="Arial MT"/>
                <a:cs typeface="Arial MT"/>
              </a:rPr>
              <a:t>	</a:t>
            </a:r>
            <a:r>
              <a:rPr sz="2800" spc="60" dirty="0">
                <a:solidFill>
                  <a:srgbClr val="FFFFFF"/>
                </a:solidFill>
                <a:latin typeface="Arial MT"/>
                <a:cs typeface="Arial MT"/>
              </a:rPr>
              <a:t>of</a:t>
            </a:r>
            <a:r>
              <a:rPr sz="2800" dirty="0">
                <a:solidFill>
                  <a:srgbClr val="FFFFFF"/>
                </a:solidFill>
                <a:latin typeface="Arial MT"/>
                <a:cs typeface="Arial MT"/>
              </a:rPr>
              <a:t>	</a:t>
            </a:r>
            <a:r>
              <a:rPr sz="2800" spc="155" dirty="0">
                <a:solidFill>
                  <a:srgbClr val="FFFFFF"/>
                </a:solidFill>
                <a:latin typeface="Arial MT"/>
                <a:cs typeface="Arial MT"/>
              </a:rPr>
              <a:t>settings,</a:t>
            </a:r>
            <a:r>
              <a:rPr sz="2800" dirty="0">
                <a:solidFill>
                  <a:srgbClr val="FFFFFF"/>
                </a:solidFill>
                <a:latin typeface="Arial MT"/>
                <a:cs typeface="Arial MT"/>
              </a:rPr>
              <a:t>	</a:t>
            </a:r>
            <a:r>
              <a:rPr sz="2800" spc="155" dirty="0">
                <a:solidFill>
                  <a:srgbClr val="FFFFFF"/>
                </a:solidFill>
                <a:latin typeface="Arial MT"/>
                <a:cs typeface="Arial MT"/>
              </a:rPr>
              <a:t>including: Political</a:t>
            </a:r>
            <a:endParaRPr sz="2800" dirty="0">
              <a:latin typeface="Arial MT"/>
              <a:cs typeface="Arial MT"/>
            </a:endParaRPr>
          </a:p>
          <a:p>
            <a:pPr marL="616585">
              <a:lnSpc>
                <a:spcPct val="100000"/>
              </a:lnSpc>
              <a:spcBef>
                <a:spcPts val="915"/>
              </a:spcBef>
            </a:pPr>
            <a:r>
              <a:rPr sz="2800" spc="145" dirty="0">
                <a:solidFill>
                  <a:srgbClr val="FFFFFF"/>
                </a:solidFill>
                <a:latin typeface="Arial MT"/>
                <a:cs typeface="Arial MT"/>
              </a:rPr>
              <a:t>Social</a:t>
            </a:r>
            <a:endParaRPr sz="2800" dirty="0">
              <a:latin typeface="Arial MT"/>
              <a:cs typeface="Arial MT"/>
            </a:endParaRPr>
          </a:p>
          <a:p>
            <a:pPr marL="616585" marR="10970895">
              <a:lnSpc>
                <a:spcPct val="127200"/>
              </a:lnSpc>
            </a:pPr>
            <a:r>
              <a:rPr sz="2800" spc="150" dirty="0">
                <a:solidFill>
                  <a:srgbClr val="FFFFFF"/>
                </a:solidFill>
                <a:latin typeface="Arial MT"/>
                <a:cs typeface="Arial MT"/>
              </a:rPr>
              <a:t>Economic </a:t>
            </a:r>
            <a:r>
              <a:rPr sz="2800" spc="145" dirty="0">
                <a:solidFill>
                  <a:srgbClr val="FFFFFF"/>
                </a:solidFill>
                <a:latin typeface="Arial MT"/>
                <a:cs typeface="Arial MT"/>
              </a:rPr>
              <a:t>Cultural</a:t>
            </a:r>
            <a:endParaRPr sz="2800" dirty="0">
              <a:latin typeface="Arial MT"/>
              <a:cs typeface="Arial MT"/>
            </a:endParaRPr>
          </a:p>
        </p:txBody>
      </p:sp>
      <p:sp>
        <p:nvSpPr>
          <p:cNvPr id="12" name="object 12"/>
          <p:cNvSpPr txBox="1">
            <a:spLocks noGrp="1"/>
          </p:cNvSpPr>
          <p:nvPr>
            <p:ph type="title"/>
          </p:nvPr>
        </p:nvSpPr>
        <p:spPr>
          <a:xfrm>
            <a:off x="1016000" y="22264"/>
            <a:ext cx="8943340" cy="1867535"/>
          </a:xfrm>
          <a:prstGeom prst="rect">
            <a:avLst/>
          </a:prstGeom>
        </p:spPr>
        <p:txBody>
          <a:bodyPr vert="horz" wrap="square" lIns="0" tIns="131445" rIns="0" bIns="0" rtlCol="0">
            <a:spAutoFit/>
          </a:bodyPr>
          <a:lstStyle/>
          <a:p>
            <a:pPr marL="12700" marR="5080">
              <a:lnSpc>
                <a:spcPts val="6830"/>
              </a:lnSpc>
              <a:spcBef>
                <a:spcPts val="1035"/>
              </a:spcBef>
            </a:pPr>
            <a:r>
              <a:rPr spc="270" dirty="0">
                <a:solidFill>
                  <a:srgbClr val="FFFFFF"/>
                </a:solidFill>
                <a:latin typeface="Trebuchet MS"/>
                <a:cs typeface="Trebuchet MS"/>
              </a:rPr>
              <a:t>Features</a:t>
            </a:r>
            <a:r>
              <a:rPr spc="560" dirty="0">
                <a:solidFill>
                  <a:srgbClr val="FFFFFF"/>
                </a:solidFill>
                <a:latin typeface="Trebuchet MS"/>
                <a:cs typeface="Trebuchet MS"/>
              </a:rPr>
              <a:t> </a:t>
            </a:r>
            <a:r>
              <a:rPr spc="155" dirty="0">
                <a:solidFill>
                  <a:srgbClr val="FFFFFF"/>
                </a:solidFill>
                <a:latin typeface="Trebuchet MS"/>
                <a:cs typeface="Trebuchet MS"/>
              </a:rPr>
              <a:t>Of</a:t>
            </a:r>
            <a:r>
              <a:rPr spc="570" dirty="0">
                <a:solidFill>
                  <a:srgbClr val="FFFFFF"/>
                </a:solidFill>
                <a:latin typeface="Trebuchet MS"/>
                <a:cs typeface="Trebuchet MS"/>
              </a:rPr>
              <a:t> </a:t>
            </a:r>
            <a:r>
              <a:rPr spc="305" dirty="0">
                <a:solidFill>
                  <a:srgbClr val="FFFFFF"/>
                </a:solidFill>
                <a:latin typeface="Trebuchet MS"/>
                <a:cs typeface="Trebuchet MS"/>
              </a:rPr>
              <a:t>Diversity </a:t>
            </a:r>
            <a:r>
              <a:rPr spc="204" dirty="0">
                <a:solidFill>
                  <a:srgbClr val="FFFFFF"/>
                </a:solidFill>
                <a:latin typeface="Trebuchet MS"/>
                <a:cs typeface="Trebuchet MS"/>
              </a:rPr>
              <a:t>In</a:t>
            </a:r>
            <a:r>
              <a:rPr spc="565" dirty="0">
                <a:solidFill>
                  <a:srgbClr val="FFFFFF"/>
                </a:solidFill>
                <a:latin typeface="Trebuchet MS"/>
                <a:cs typeface="Trebuchet MS"/>
              </a:rPr>
              <a:t> </a:t>
            </a:r>
            <a:r>
              <a:rPr spc="350" dirty="0">
                <a:solidFill>
                  <a:srgbClr val="FFFFFF"/>
                </a:solidFill>
                <a:latin typeface="Trebuchet MS"/>
                <a:cs typeface="Trebuchet MS"/>
              </a:rPr>
              <a:t>Australia</a:t>
            </a:r>
          </a:p>
        </p:txBody>
      </p:sp>
      <p:sp>
        <p:nvSpPr>
          <p:cNvPr id="13" name="Action Button: Return 12">
            <a:hlinkClick r:id="" action="ppaction://hlinkshowjump?jump=firstslide" highlightClick="1"/>
            <a:extLst>
              <a:ext uri="{FF2B5EF4-FFF2-40B4-BE49-F238E27FC236}">
                <a16:creationId xmlns:a16="http://schemas.microsoft.com/office/drawing/2014/main" id="{98DB558F-749B-4DD5-135E-0B3451FF6561}"/>
              </a:ext>
            </a:extLst>
          </p:cNvPr>
          <p:cNvSpPr/>
          <p:nvPr/>
        </p:nvSpPr>
        <p:spPr>
          <a:xfrm>
            <a:off x="16202707" y="9488865"/>
            <a:ext cx="754380" cy="607635"/>
          </a:xfrm>
          <a:prstGeom prst="actionButtonRetur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2705</TotalTime>
  <Words>12972</Words>
  <Application>Microsoft Office PowerPoint</Application>
  <PresentationFormat>Custom</PresentationFormat>
  <Paragraphs>766</Paragraphs>
  <Slides>89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89</vt:i4>
      </vt:variant>
    </vt:vector>
  </HeadingPairs>
  <TitlesOfParts>
    <vt:vector size="96" baseType="lpstr">
      <vt:lpstr>Arial</vt:lpstr>
      <vt:lpstr>Aptos Display</vt:lpstr>
      <vt:lpstr>Arial MT</vt:lpstr>
      <vt:lpstr>Trebuchet MS</vt:lpstr>
      <vt:lpstr>Aptos Narrow</vt:lpstr>
      <vt:lpstr>Tahoma</vt:lpstr>
      <vt:lpstr>Office Theme</vt:lpstr>
      <vt:lpstr>WORK WITH DIVERSE PEOPLE</vt:lpstr>
      <vt:lpstr>PowerPoint Presentation</vt:lpstr>
      <vt:lpstr>PowerPoint Presentation</vt:lpstr>
      <vt:lpstr>What Is Diversity?</vt:lpstr>
      <vt:lpstr>WHAT DOES DIVERSITY MEAN TO YOU?</vt:lpstr>
      <vt:lpstr>Diversity</vt:lpstr>
      <vt:lpstr>PowerPoint Presentation</vt:lpstr>
      <vt:lpstr>Key Areas Of Diversity</vt:lpstr>
      <vt:lpstr>Features Of Diversity In Australia</vt:lpstr>
      <vt:lpstr>Legal And Ethical Considerations</vt:lpstr>
      <vt:lpstr>Human Rights</vt:lpstr>
      <vt:lpstr>The Universal Declaration Of Human Rights</vt:lpstr>
      <vt:lpstr>Needs and Rights</vt:lpstr>
      <vt:lpstr>Frameworks, Approaches and Instruments</vt:lpstr>
      <vt:lpstr>Rights And Responsibilities</vt:lpstr>
      <vt:lpstr>Aboriginal and/or Torres Strait Islander Peoples</vt:lpstr>
      <vt:lpstr>PowerPoint Presentation</vt:lpstr>
      <vt:lpstr>Aboriginal and/or Torres Strait Islander flags</vt:lpstr>
      <vt:lpstr>Aboriginal and/or Torres Strait Islander flags (cont.)</vt:lpstr>
      <vt:lpstr>Aboriginal and/or Torres Strait Islander disadvantage</vt:lpstr>
      <vt:lpstr>PowerPoint Presentation</vt:lpstr>
      <vt:lpstr>Identify and Reflect on Own</vt:lpstr>
      <vt:lpstr>Social Perspective</vt:lpstr>
      <vt:lpstr>Cultural Perspective</vt:lpstr>
      <vt:lpstr>Cultural Awareness</vt:lpstr>
      <vt:lpstr>Cultural Identity</vt:lpstr>
      <vt:lpstr>Cultural Safety</vt:lpstr>
      <vt:lpstr>Cultural Respect</vt:lpstr>
      <vt:lpstr>Cultural Competence</vt:lpstr>
      <vt:lpstr>PowerPoint Presentation</vt:lpstr>
      <vt:lpstr>PowerPoint Presentation</vt:lpstr>
      <vt:lpstr>PowerPoint Presentation</vt:lpstr>
      <vt:lpstr>PowerPoint Presentation</vt:lpstr>
      <vt:lpstr>Identify and Act on Ways to Improve Own Self and</vt:lpstr>
      <vt:lpstr>PowerPoint Presentation</vt:lpstr>
      <vt:lpstr>PowerPoint Presentation</vt:lpstr>
      <vt:lpstr>Value and Respect Diversity</vt:lpstr>
      <vt:lpstr>PowerPoint Presentation</vt:lpstr>
      <vt:lpstr>Respecting Diversity</vt:lpstr>
      <vt:lpstr>Enhancing Cultural Inclusiveness</vt:lpstr>
      <vt:lpstr>Developing Relationships</vt:lpstr>
      <vt:lpstr>Making Environments Safe for All</vt:lpstr>
      <vt:lpstr>PowerPoint Presentation</vt:lpstr>
      <vt:lpstr>PowerPoint Presentation</vt:lpstr>
      <vt:lpstr>Show Respect for Diversity in Communication</vt:lpstr>
      <vt:lpstr>Verbal Communication</vt:lpstr>
      <vt:lpstr>Non-Verbal Communication</vt:lpstr>
      <vt:lpstr>Use Effective Strategies to Communicate if Language Barriers Exist</vt:lpstr>
      <vt:lpstr>PowerPoint Presentation</vt:lpstr>
      <vt:lpstr>Seek Assistance From Interpreters Or Other Persons</vt:lpstr>
      <vt:lpstr>Basic Strategies to Overcome Language Barriers</vt:lpstr>
      <vt:lpstr>PowerPoint Presentation</vt:lpstr>
      <vt:lpstr>PowerPoint Presentation</vt:lpstr>
      <vt:lpstr>PowerPoint Presentation</vt:lpstr>
      <vt:lpstr>Identify Issues</vt:lpstr>
      <vt:lpstr>PowerPoint Presentation</vt:lpstr>
      <vt:lpstr>Difficulties and Misunderstandings</vt:lpstr>
      <vt:lpstr>PowerPoint Presentation</vt:lpstr>
      <vt:lpstr>PowerPoint Presentation</vt:lpstr>
      <vt:lpstr>PowerPoint Presentation</vt:lpstr>
      <vt:lpstr>Make an Effort to Sensitively Resolve</vt:lpstr>
      <vt:lpstr>WHAT ARE SOME WAY WE CAN RESOLVE DIFFERENCES?</vt:lpstr>
      <vt:lpstr>Address Any Difficulties</vt:lpstr>
      <vt:lpstr>What to Do When You Recognise Difficulties or</vt:lpstr>
      <vt:lpstr>Support for Co- workers</vt:lpstr>
      <vt:lpstr>Support to Clients</vt:lpstr>
      <vt:lpstr>Seek Assistance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CHCDIV 001 WORK WITH DIVERSE PEOPLE</dc:title>
  <dc:creator>Lyn ZHANG</dc:creator>
  <cp:lastModifiedBy>Lyn ZHANG</cp:lastModifiedBy>
  <cp:revision>63</cp:revision>
  <dcterms:created xsi:type="dcterms:W3CDTF">2024-04-08T03:24:48Z</dcterms:created>
  <dcterms:modified xsi:type="dcterms:W3CDTF">2024-05-09T06:56:04Z</dcterms:modified>
</cp:coreProperties>
</file>