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62" d="100"/>
          <a:sy n="62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5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9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9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8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4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5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4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s.hss.ed.ac.uk/crag/2016/10/07/financial-automation-anthrobotics-reading-group-session-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2D391-DB0C-F54F-A4E5-72F22AC56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4" y="397565"/>
            <a:ext cx="11545482" cy="1755573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8E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FF47D6D-5554-4264-A81F-9FA2C7D3F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21" y="1506911"/>
            <a:ext cx="11036808" cy="3172968"/>
          </a:xfrm>
          <a:blipFill dpi="0" rotWithShape="1">
            <a:blip r:embed="rId2">
              <a:alphaModFix amt="53000"/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/>
              <a:t>Using a finance solver to find the balance and final payment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25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4B24-6A88-134C-B970-066012C4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8" y="347833"/>
            <a:ext cx="8264071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finance solver to solve financial problems</a:t>
            </a:r>
          </a:p>
        </p:txBody>
      </p:sp>
      <p:pic>
        <p:nvPicPr>
          <p:cNvPr id="1026" name="Picture 2" descr="Home Loan Calculator: Features and How to use it? - Times of India">
            <a:extLst>
              <a:ext uri="{FF2B5EF4-FFF2-40B4-BE49-F238E27FC236}">
                <a16:creationId xmlns:a16="http://schemas.microsoft.com/office/drawing/2014/main" id="{6EE89117-F5FB-F946-951C-6193A927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54" y="301548"/>
            <a:ext cx="2754533" cy="14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40EEF-BD60-F44F-8D70-384FD5AD60D8}"/>
              </a:ext>
            </a:extLst>
          </p:cNvPr>
          <p:cNvSpPr txBox="1"/>
          <p:nvPr/>
        </p:nvSpPr>
        <p:spPr>
          <a:xfrm>
            <a:off x="9188654" y="55104"/>
            <a:ext cx="2754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Repayment monthly or fortnightly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AA0D0F-8D1D-85A4-869E-384ADB2F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6335"/>
            <a:ext cx="12192000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Learning intentions</a:t>
            </a:r>
          </a:p>
          <a:p>
            <a:r>
              <a:rPr lang="en-US" dirty="0"/>
              <a:t>To be able to use the finance solver to find the value of a compounding interest investment with additional payments.</a:t>
            </a:r>
          </a:p>
          <a:p>
            <a:r>
              <a:rPr lang="en-US" dirty="0"/>
              <a:t>To be able to use the finance solver to find the balance and final payment of a reducing balance loan.</a:t>
            </a:r>
          </a:p>
          <a:p>
            <a:r>
              <a:rPr lang="en-US" dirty="0"/>
              <a:t>To be able to use the finance solver to find the balance of an annuity.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843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-19 – Major Banks Respond: Home ...">
            <a:extLst>
              <a:ext uri="{FF2B5EF4-FFF2-40B4-BE49-F238E27FC236}">
                <a16:creationId xmlns:a16="http://schemas.microsoft.com/office/drawing/2014/main" id="{7A8802BE-560A-A70F-1E9B-226FCCE6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4" y="770358"/>
            <a:ext cx="1253103" cy="7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C1023-6E35-CC6E-6102-12D8FE0F764D}"/>
              </a:ext>
            </a:extLst>
          </p:cNvPr>
          <p:cNvSpPr txBox="1"/>
          <p:nvPr/>
        </p:nvSpPr>
        <p:spPr>
          <a:xfrm>
            <a:off x="2121917" y="534083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Reduced Balance Loan/ Mortgage</a:t>
            </a:r>
            <a:endParaRPr lang="en-AU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2424F-ECCA-3D37-AAB3-F74837949315}"/>
              </a:ext>
            </a:extLst>
          </p:cNvPr>
          <p:cNvSpPr/>
          <p:nvPr/>
        </p:nvSpPr>
        <p:spPr>
          <a:xfrm>
            <a:off x="381568" y="1627567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8" name="Picture 4" descr="Asian Cartoon Character Images - Free Download on Freepik">
            <a:extLst>
              <a:ext uri="{FF2B5EF4-FFF2-40B4-BE49-F238E27FC236}">
                <a16:creationId xmlns:a16="http://schemas.microsoft.com/office/drawing/2014/main" id="{41B098FF-B99F-A9AB-3E1D-70965AC8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67" y="121821"/>
            <a:ext cx="785812" cy="14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BB2B24-C3C4-5597-226A-694D40439047}"/>
              </a:ext>
            </a:extLst>
          </p:cNvPr>
          <p:cNvSpPr/>
          <p:nvPr/>
        </p:nvSpPr>
        <p:spPr>
          <a:xfrm>
            <a:off x="6707400" y="1605046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0D8DB-4D3D-32D6-982E-5D1B3D3134A1}"/>
              </a:ext>
            </a:extLst>
          </p:cNvPr>
          <p:cNvSpPr txBox="1"/>
          <p:nvPr/>
        </p:nvSpPr>
        <p:spPr>
          <a:xfrm>
            <a:off x="6755744" y="1766678"/>
            <a:ext cx="96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 Million</a:t>
            </a:r>
            <a:endParaRPr lang="en-AU" sz="14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6CDE13-6073-6B32-CD27-55D4873ECD0A}"/>
              </a:ext>
            </a:extLst>
          </p:cNvPr>
          <p:cNvCxnSpPr/>
          <p:nvPr/>
        </p:nvCxnSpPr>
        <p:spPr>
          <a:xfrm flipH="1">
            <a:off x="1687965" y="1980151"/>
            <a:ext cx="4897464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E62D1-E145-533F-D51C-98A5DD1EA506}"/>
              </a:ext>
            </a:extLst>
          </p:cNvPr>
          <p:cNvSpPr txBox="1"/>
          <p:nvPr/>
        </p:nvSpPr>
        <p:spPr>
          <a:xfrm>
            <a:off x="2054030" y="1450278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30 years term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18958-563D-32CD-95BC-BDC4AFD26974}"/>
              </a:ext>
            </a:extLst>
          </p:cNvPr>
          <p:cNvSpPr txBox="1"/>
          <p:nvPr/>
        </p:nvSpPr>
        <p:spPr>
          <a:xfrm>
            <a:off x="1469196" y="2857553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Annuity</a:t>
            </a:r>
            <a:endParaRPr lang="en-AU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34C04-758C-C2FB-A5A6-7782FB084EAC}"/>
              </a:ext>
            </a:extLst>
          </p:cNvPr>
          <p:cNvSpPr/>
          <p:nvPr/>
        </p:nvSpPr>
        <p:spPr>
          <a:xfrm>
            <a:off x="401871" y="319396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27C58-A3DE-122F-6443-75DCB155F142}"/>
              </a:ext>
            </a:extLst>
          </p:cNvPr>
          <p:cNvSpPr txBox="1"/>
          <p:nvPr/>
        </p:nvSpPr>
        <p:spPr>
          <a:xfrm>
            <a:off x="506162" y="3288440"/>
            <a:ext cx="96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 Million</a:t>
            </a:r>
            <a:endParaRPr lang="en-AU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CC76EF-50ED-7730-9E5D-6588F2802569}"/>
              </a:ext>
            </a:extLst>
          </p:cNvPr>
          <p:cNvSpPr/>
          <p:nvPr/>
        </p:nvSpPr>
        <p:spPr>
          <a:xfrm>
            <a:off x="6707400" y="3288440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06CB11-A579-784A-12B9-299622F26D46}"/>
              </a:ext>
            </a:extLst>
          </p:cNvPr>
          <p:cNvCxnSpPr>
            <a:cxnSpLocks/>
          </p:cNvCxnSpPr>
          <p:nvPr/>
        </p:nvCxnSpPr>
        <p:spPr>
          <a:xfrm>
            <a:off x="1631541" y="3701512"/>
            <a:ext cx="5010312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95CCA6-CCA8-E9E2-A19B-8FB4027225A7}"/>
              </a:ext>
            </a:extLst>
          </p:cNvPr>
          <p:cNvSpPr txBox="1"/>
          <p:nvPr/>
        </p:nvSpPr>
        <p:spPr>
          <a:xfrm>
            <a:off x="2054029" y="3226885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30 years term</a:t>
            </a:r>
            <a:endParaRPr lang="en-AU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9524E630-35DC-369F-5068-A8A556F9C402}"/>
              </a:ext>
            </a:extLst>
          </p:cNvPr>
          <p:cNvSpPr/>
          <p:nvPr/>
        </p:nvSpPr>
        <p:spPr>
          <a:xfrm>
            <a:off x="7969627" y="1936914"/>
            <a:ext cx="45719" cy="1583433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20DDA2-8BD5-DF87-CA02-5B3B738D8073}"/>
              </a:ext>
            </a:extLst>
          </p:cNvPr>
          <p:cNvSpPr txBox="1"/>
          <p:nvPr/>
        </p:nvSpPr>
        <p:spPr>
          <a:xfrm>
            <a:off x="9234935" y="1563518"/>
            <a:ext cx="128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FV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↓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14CA7-217A-2820-FDAF-2253C5720A2A}"/>
                  </a:ext>
                </a:extLst>
              </p:cNvPr>
              <p:cNvSpPr txBox="1"/>
              <p:nvPr/>
            </p:nvSpPr>
            <p:spPr>
              <a:xfrm>
                <a:off x="7016153" y="2185505"/>
                <a:ext cx="60985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AU" i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U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―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14CA7-217A-2820-FDAF-2253C5720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53" y="2185505"/>
                <a:ext cx="6098582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34EB7D-605C-2A2B-A51D-14C1A1A58F02}"/>
                  </a:ext>
                </a:extLst>
              </p:cNvPr>
              <p:cNvSpPr txBox="1"/>
              <p:nvPr/>
            </p:nvSpPr>
            <p:spPr>
              <a:xfrm>
                <a:off x="6641853" y="2798178"/>
                <a:ext cx="6561220" cy="613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100∗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34EB7D-605C-2A2B-A51D-14C1A1A58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853" y="2798178"/>
                <a:ext cx="6561220" cy="613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52CC066-1BDC-F91F-8624-25935280AE87}"/>
              </a:ext>
            </a:extLst>
          </p:cNvPr>
          <p:cNvSpPr txBox="1"/>
          <p:nvPr/>
        </p:nvSpPr>
        <p:spPr>
          <a:xfrm>
            <a:off x="1631541" y="4616035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Annuity/Compound Investment</a:t>
            </a:r>
            <a:endParaRPr lang="en-AU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AB54B1-8184-387B-A010-65724D83BB79}"/>
              </a:ext>
            </a:extLst>
          </p:cNvPr>
          <p:cNvSpPr/>
          <p:nvPr/>
        </p:nvSpPr>
        <p:spPr>
          <a:xfrm>
            <a:off x="429940" y="523043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058E23-C34D-BDCC-5168-32DFF7463D7D}"/>
              </a:ext>
            </a:extLst>
          </p:cNvPr>
          <p:cNvSpPr txBox="1"/>
          <p:nvPr/>
        </p:nvSpPr>
        <p:spPr>
          <a:xfrm>
            <a:off x="518551" y="5265151"/>
            <a:ext cx="96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Nil or Principal </a:t>
            </a:r>
            <a:endParaRPr lang="en-AU" sz="1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92A9CB-9BCC-6A55-225A-876CE4DB96C4}"/>
              </a:ext>
            </a:extLst>
          </p:cNvPr>
          <p:cNvSpPr/>
          <p:nvPr/>
        </p:nvSpPr>
        <p:spPr>
          <a:xfrm>
            <a:off x="6707400" y="523043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E8F361-9616-9466-E457-175977D7419E}"/>
              </a:ext>
            </a:extLst>
          </p:cNvPr>
          <p:cNvCxnSpPr/>
          <p:nvPr/>
        </p:nvCxnSpPr>
        <p:spPr>
          <a:xfrm flipH="1">
            <a:off x="1751812" y="5650667"/>
            <a:ext cx="4897464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C0865732-B44E-F536-1885-169FD4ED2618}"/>
              </a:ext>
            </a:extLst>
          </p:cNvPr>
          <p:cNvSpPr txBox="1"/>
          <p:nvPr/>
        </p:nvSpPr>
        <p:spPr>
          <a:xfrm>
            <a:off x="2187151" y="5176039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the whole term</a:t>
            </a:r>
            <a:endParaRPr lang="en-AU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396BFA2B-BE5F-C8F1-86C6-62D4C36BD4D0}"/>
              </a:ext>
            </a:extLst>
          </p:cNvPr>
          <p:cNvSpPr txBox="1"/>
          <p:nvPr/>
        </p:nvSpPr>
        <p:spPr>
          <a:xfrm>
            <a:off x="8919357" y="4832817"/>
            <a:ext cx="128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FV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↑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7BF7EB1C-FB74-8816-C4FF-6B6B215E5FC4}"/>
                  </a:ext>
                </a:extLst>
              </p:cNvPr>
              <p:cNvSpPr txBox="1"/>
              <p:nvPr/>
            </p:nvSpPr>
            <p:spPr>
              <a:xfrm>
                <a:off x="6886278" y="5324736"/>
                <a:ext cx="60985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AU" i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7BF7EB1C-FB74-8816-C4FF-6B6B215E5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78" y="5324736"/>
                <a:ext cx="60985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92BE8748-FA83-EB87-A0EB-04F183204294}"/>
                  </a:ext>
                </a:extLst>
              </p:cNvPr>
              <p:cNvSpPr txBox="1"/>
              <p:nvPr/>
            </p:nvSpPr>
            <p:spPr>
              <a:xfrm>
                <a:off x="6281533" y="5835333"/>
                <a:ext cx="6561220" cy="613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100∗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92BE8748-FA83-EB87-A0EB-04F183204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33" y="5835333"/>
                <a:ext cx="6561220" cy="613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1029">
            <a:extLst>
              <a:ext uri="{FF2B5EF4-FFF2-40B4-BE49-F238E27FC236}">
                <a16:creationId xmlns:a16="http://schemas.microsoft.com/office/drawing/2014/main" id="{EE476534-8EFD-8096-5A5D-DB23580E2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652" y="1520519"/>
            <a:ext cx="532130" cy="538480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3D557447-E711-C182-BEEB-22192B0D7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6164" y="4568212"/>
            <a:ext cx="67373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2" grpId="0"/>
      <p:bldP spid="13" grpId="0"/>
      <p:bldP spid="14" grpId="0" animBg="1"/>
      <p:bldP spid="15" grpId="0"/>
      <p:bldP spid="16" grpId="0" animBg="1"/>
      <p:bldP spid="19" grpId="0"/>
      <p:bldP spid="20" grpId="0" animBg="1"/>
      <p:bldP spid="22" grpId="0"/>
      <p:bldP spid="24" grpId="0"/>
      <p:bldP spid="26" grpId="0"/>
      <p:bldP spid="27" grpId="0"/>
      <p:bldP spid="28" grpId="0" animBg="1"/>
      <p:bldP spid="29" grpId="0"/>
      <p:bldP spid="30" grpId="0" animBg="1"/>
      <p:bldP spid="1024" grpId="0"/>
      <p:bldP spid="1025" grpId="0"/>
      <p:bldP spid="1027" grpId="0"/>
      <p:bldP spid="10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EDBD-FADC-6440-B0DC-F28DC116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" y="96012"/>
            <a:ext cx="11966157" cy="11795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Using Finance solver for a compound interest investment with regular additions to the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1FBC-6EB0-A84F-A2E0-F8959448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1275589"/>
            <a:ext cx="11966158" cy="1179577"/>
          </a:xfrm>
        </p:spPr>
        <p:txBody>
          <a:bodyPr>
            <a:normAutofit/>
          </a:bodyPr>
          <a:lstStyle/>
          <a:p>
            <a:r>
              <a:rPr lang="en-US" sz="2000" dirty="0"/>
              <a:t>Lars invests </a:t>
            </a:r>
            <a:r>
              <a:rPr lang="en-US" sz="2000" dirty="0">
                <a:solidFill>
                  <a:srgbClr val="FF0000"/>
                </a:solidFill>
              </a:rPr>
              <a:t>$500 000 </a:t>
            </a:r>
            <a:r>
              <a:rPr lang="en-US" sz="2000" dirty="0"/>
              <a:t>at </a:t>
            </a:r>
            <a:r>
              <a:rPr lang="en-US" sz="2000" dirty="0">
                <a:solidFill>
                  <a:srgbClr val="FF0000"/>
                </a:solidFill>
              </a:rPr>
              <a:t>5.5% per annum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compounding monthly</a:t>
            </a:r>
            <a:r>
              <a:rPr lang="en-US" sz="2000" dirty="0"/>
              <a:t>. He makes a regular deposit of $500 per month into the account. What is the value of his </a:t>
            </a:r>
            <a:r>
              <a:rPr lang="en-US" sz="2000" dirty="0">
                <a:solidFill>
                  <a:srgbClr val="FF0000"/>
                </a:solidFill>
              </a:rPr>
              <a:t>investment</a:t>
            </a:r>
            <a:r>
              <a:rPr lang="en-US" sz="2000" dirty="0"/>
              <a:t> after 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years</a:t>
            </a:r>
            <a:r>
              <a:rPr lang="en-US" sz="2000" dirty="0"/>
              <a:t>? Round your answer to the </a:t>
            </a:r>
            <a:r>
              <a:rPr lang="en-US" sz="2000" dirty="0">
                <a:solidFill>
                  <a:srgbClr val="FF0000"/>
                </a:solidFill>
              </a:rPr>
              <a:t>nearest cent</a:t>
            </a:r>
            <a:r>
              <a:rPr lang="en-US" sz="20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C80DF-697D-274E-9479-C0A4697EC480}"/>
              </a:ext>
            </a:extLst>
          </p:cNvPr>
          <p:cNvSpPr/>
          <p:nvPr/>
        </p:nvSpPr>
        <p:spPr>
          <a:xfrm>
            <a:off x="7985267" y="4678449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EC6"/>
                </a:solidFill>
                <a:latin typeface="Open Sans"/>
              </a:rPr>
              <a:t>After 5 years, Lars’ investment</a:t>
            </a:r>
          </a:p>
          <a:p>
            <a:r>
              <a:rPr lang="en-US" dirty="0">
                <a:solidFill>
                  <a:srgbClr val="009EC6"/>
                </a:solidFill>
                <a:latin typeface="Open Sans"/>
              </a:rPr>
              <a:t>will be worth $692 292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E473E-0712-01F1-4E0E-F90B8172C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74" y="2455166"/>
            <a:ext cx="6725589" cy="158137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BBB229-BEB9-E5CC-01E9-DA5C85986740}"/>
              </a:ext>
            </a:extLst>
          </p:cNvPr>
          <p:cNvCxnSpPr/>
          <p:nvPr/>
        </p:nvCxnSpPr>
        <p:spPr>
          <a:xfrm flipH="1">
            <a:off x="4200041" y="2340244"/>
            <a:ext cx="433952" cy="8834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144180-55DF-4F59-B786-78B9F37F8DB8}"/>
              </a:ext>
            </a:extLst>
          </p:cNvPr>
          <p:cNvSpPr txBox="1"/>
          <p:nvPr/>
        </p:nvSpPr>
        <p:spPr>
          <a:xfrm>
            <a:off x="4757979" y="2076773"/>
            <a:ext cx="21125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Plus sign for FV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CB794-D56D-CD89-0BAE-E1C5333E1CE0}"/>
              </a:ext>
            </a:extLst>
          </p:cNvPr>
          <p:cNvSpPr txBox="1"/>
          <p:nvPr/>
        </p:nvSpPr>
        <p:spPr>
          <a:xfrm>
            <a:off x="7769478" y="2261439"/>
            <a:ext cx="2112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prin=500 000</a:t>
            </a:r>
          </a:p>
          <a:p>
            <a:r>
              <a:rPr lang="en-US" dirty="0"/>
              <a:t>r= 5.5</a:t>
            </a:r>
          </a:p>
          <a:p>
            <a:r>
              <a:rPr lang="en-US" dirty="0"/>
              <a:t>n= 12</a:t>
            </a:r>
          </a:p>
          <a:p>
            <a:r>
              <a:rPr lang="en-US" dirty="0"/>
              <a:t>t= 5</a:t>
            </a:r>
          </a:p>
          <a:p>
            <a:r>
              <a:rPr lang="en-US" dirty="0"/>
              <a:t>payt=500</a:t>
            </a:r>
          </a:p>
          <a:p>
            <a:r>
              <a:rPr lang="en-US" dirty="0"/>
              <a:t>FV=?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847B99-A955-740D-1372-326F62111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" y="4313124"/>
            <a:ext cx="7109630" cy="23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EDBD-FADC-6440-B0DC-F28DC116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96012"/>
            <a:ext cx="11966158" cy="117957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Determining the balance and final payment of a reducing balance loan after a given number of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1FBC-6EB0-A84F-A2E0-F8959448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1195378"/>
            <a:ext cx="11966158" cy="2400299"/>
          </a:xfrm>
        </p:spPr>
        <p:txBody>
          <a:bodyPr>
            <a:noAutofit/>
          </a:bodyPr>
          <a:lstStyle/>
          <a:p>
            <a:r>
              <a:rPr lang="en-US" sz="2000" dirty="0"/>
              <a:t>Andrew borrows </a:t>
            </a:r>
            <a:r>
              <a:rPr lang="en-US" sz="2000" dirty="0">
                <a:solidFill>
                  <a:srgbClr val="FF0000"/>
                </a:solidFill>
              </a:rPr>
              <a:t>$20 000 </a:t>
            </a:r>
            <a:r>
              <a:rPr lang="en-US" sz="2000" dirty="0"/>
              <a:t>at an interest rate of </a:t>
            </a:r>
            <a:r>
              <a:rPr lang="en-US" sz="2000" dirty="0">
                <a:solidFill>
                  <a:srgbClr val="FF0000"/>
                </a:solidFill>
              </a:rPr>
              <a:t>7.25% per annum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compounding monthly</a:t>
            </a:r>
            <a:r>
              <a:rPr lang="en-US" sz="2000" dirty="0"/>
              <a:t>. This loan will be repaid over </a:t>
            </a:r>
            <a:r>
              <a:rPr lang="en-US" sz="2000" dirty="0">
                <a:solidFill>
                  <a:srgbClr val="FF0000"/>
                </a:solidFill>
              </a:rPr>
              <a:t>4 years </a:t>
            </a:r>
            <a:r>
              <a:rPr lang="en-US" sz="2000" dirty="0"/>
              <a:t>with regular payments of </a:t>
            </a:r>
            <a:r>
              <a:rPr lang="en-US" sz="2000" dirty="0">
                <a:solidFill>
                  <a:srgbClr val="FF0000"/>
                </a:solidFill>
              </a:rPr>
              <a:t>$481.25 each month for 47 months </a:t>
            </a:r>
            <a:r>
              <a:rPr lang="en-US" sz="2000" dirty="0"/>
              <a:t>followed by a final payment to fully repay the loan.</a:t>
            </a:r>
          </a:p>
          <a:p>
            <a:pPr marL="0" indent="0">
              <a:buNone/>
            </a:pPr>
            <a:r>
              <a:rPr lang="en-US" sz="2000" dirty="0"/>
              <a:t>a. How much does Andrew owe after </a:t>
            </a:r>
            <a:r>
              <a:rPr lang="en-US" sz="2000" dirty="0">
                <a:solidFill>
                  <a:srgbClr val="FF0000"/>
                </a:solidFill>
              </a:rPr>
              <a:t>3 years</a:t>
            </a:r>
            <a:r>
              <a:rPr lang="en-US" sz="2000" dirty="0"/>
              <a:t>? Round your answer to the nearest cent.</a:t>
            </a:r>
          </a:p>
          <a:p>
            <a:pPr marL="0" indent="0">
              <a:buNone/>
            </a:pPr>
            <a:r>
              <a:rPr lang="en-US" sz="2000" dirty="0"/>
              <a:t>b. What is the final payment amount that Andrew must make to fully repay the loan within 4 years (</a:t>
            </a:r>
            <a:r>
              <a:rPr lang="en-US" sz="2000" dirty="0">
                <a:solidFill>
                  <a:srgbClr val="FF0000"/>
                </a:solidFill>
              </a:rPr>
              <a:t>48 months</a:t>
            </a:r>
            <a:r>
              <a:rPr lang="en-US" sz="2000" dirty="0"/>
              <a:t>)? Round your answer to the nearest cent.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289B3-BA12-704F-9AB9-5476FDE84B8E}"/>
              </a:ext>
            </a:extLst>
          </p:cNvPr>
          <p:cNvSpPr/>
          <p:nvPr/>
        </p:nvSpPr>
        <p:spPr>
          <a:xfrm>
            <a:off x="9145596" y="5124940"/>
            <a:ext cx="278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Andrew owes $5554.36.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0ABF-EF4F-AAE2-8785-AD114AADE2DB}"/>
              </a:ext>
            </a:extLst>
          </p:cNvPr>
          <p:cNvSpPr txBox="1"/>
          <p:nvPr/>
        </p:nvSpPr>
        <p:spPr>
          <a:xfrm>
            <a:off x="9598278" y="3332748"/>
            <a:ext cx="2112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prin=20 000</a:t>
            </a:r>
          </a:p>
          <a:p>
            <a:r>
              <a:rPr lang="en-US" dirty="0"/>
              <a:t>r= 7.25</a:t>
            </a:r>
          </a:p>
          <a:p>
            <a:r>
              <a:rPr lang="en-US" dirty="0"/>
              <a:t>n= 12</a:t>
            </a:r>
          </a:p>
          <a:p>
            <a:r>
              <a:rPr lang="en-US" dirty="0"/>
              <a:t>t= 3</a:t>
            </a:r>
          </a:p>
          <a:p>
            <a:r>
              <a:rPr lang="en-US" dirty="0"/>
              <a:t>payt=481.25</a:t>
            </a:r>
          </a:p>
          <a:p>
            <a:r>
              <a:rPr lang="en-US" dirty="0"/>
              <a:t>FV=?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9D12E3-567A-AE96-22F6-98719A195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3" y="3541164"/>
            <a:ext cx="5830114" cy="1600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42D565-A786-584A-6C55-168C9779FBD9}"/>
              </a:ext>
            </a:extLst>
          </p:cNvPr>
          <p:cNvSpPr txBox="1"/>
          <p:nvPr/>
        </p:nvSpPr>
        <p:spPr>
          <a:xfrm>
            <a:off x="6245772" y="3537016"/>
            <a:ext cx="23848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Minus sign for FV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3211A1-11F1-EA35-7B87-3D7849FB456F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276061" y="3721682"/>
            <a:ext cx="1969711" cy="4944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932E427-CD07-30A4-06F9-99397B04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" y="3509210"/>
            <a:ext cx="6287377" cy="2029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0E6B1C-05CC-75A7-96D0-7A39155B7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4649032"/>
            <a:ext cx="6296904" cy="20195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B65A95-F3C7-0920-38A5-1CBEC4BBBD72}"/>
              </a:ext>
            </a:extLst>
          </p:cNvPr>
          <p:cNvSpPr txBox="1"/>
          <p:nvPr/>
        </p:nvSpPr>
        <p:spPr>
          <a:xfrm>
            <a:off x="6989576" y="4102779"/>
            <a:ext cx="2112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prin=20 000</a:t>
            </a:r>
          </a:p>
          <a:p>
            <a:r>
              <a:rPr lang="en-US" dirty="0"/>
              <a:t>r= 7.25</a:t>
            </a:r>
          </a:p>
          <a:p>
            <a:r>
              <a:rPr lang="en-US" dirty="0"/>
              <a:t>n= 12</a:t>
            </a:r>
          </a:p>
          <a:p>
            <a:r>
              <a:rPr lang="en-US" dirty="0"/>
              <a:t>t= 47/12</a:t>
            </a:r>
          </a:p>
          <a:p>
            <a:r>
              <a:rPr lang="en-US" dirty="0"/>
              <a:t>payt=481.25</a:t>
            </a:r>
          </a:p>
          <a:p>
            <a:r>
              <a:rPr lang="en-US" dirty="0"/>
              <a:t>FV=?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A4AE40-AE9A-3669-29B9-C1A1A6C2DF4C}"/>
                  </a:ext>
                </a:extLst>
              </p:cNvPr>
              <p:cNvSpPr/>
              <p:nvPr/>
            </p:nvSpPr>
            <p:spPr>
              <a:xfrm>
                <a:off x="6654018" y="5862767"/>
                <a:ext cx="4068743" cy="88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AU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 7.25,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=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7.25</m:t>
                        </m:r>
                      </m:num>
                      <m:den>
                        <m:r>
                          <a:rPr lang="en-US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=0.6041667</a:t>
                </a:r>
              </a:p>
              <a:p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478.253 + 478.253*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0.6041667</m:t>
                        </m:r>
                      </m:num>
                      <m:den>
                        <m:r>
                          <a:rPr lang="en-US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=481.14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A4AE40-AE9A-3669-29B9-C1A1A6C2D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018" y="5862767"/>
                <a:ext cx="4068743" cy="881395"/>
              </a:xfrm>
              <a:prstGeom prst="rect">
                <a:avLst/>
              </a:prstGeom>
              <a:blipFill>
                <a:blip r:embed="rId5"/>
                <a:stretch>
                  <a:fillRect l="-1349" b="-41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2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EDBD-FADC-6440-B0DC-F28DC116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1303"/>
          </a:xfrm>
        </p:spPr>
        <p:txBody>
          <a:bodyPr>
            <a:normAutofit/>
          </a:bodyPr>
          <a:lstStyle/>
          <a:p>
            <a:r>
              <a:rPr lang="en-US" sz="3200" dirty="0"/>
              <a:t>Determining the balance of an annuity using a finance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1FBC-6EB0-A84F-A2E0-F8959448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" y="731303"/>
            <a:ext cx="11974286" cy="25235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Charlie invests </a:t>
            </a:r>
            <a:r>
              <a:rPr lang="en-US" dirty="0">
                <a:solidFill>
                  <a:srgbClr val="C00000"/>
                </a:solidFill>
              </a:rPr>
              <a:t>$300 000 </a:t>
            </a:r>
            <a:r>
              <a:rPr lang="en-US" dirty="0"/>
              <a:t>into an </a:t>
            </a:r>
            <a:r>
              <a:rPr lang="en-US" dirty="0">
                <a:solidFill>
                  <a:srgbClr val="C00000"/>
                </a:solidFill>
              </a:rPr>
              <a:t>annuity</a:t>
            </a:r>
            <a:r>
              <a:rPr lang="en-US" dirty="0"/>
              <a:t>, paying </a:t>
            </a:r>
            <a:r>
              <a:rPr lang="en-US" dirty="0">
                <a:solidFill>
                  <a:srgbClr val="C00000"/>
                </a:solidFill>
              </a:rPr>
              <a:t>5% interest per annum, </a:t>
            </a:r>
            <a:r>
              <a:rPr lang="en-US" dirty="0"/>
              <a:t>compounding </a:t>
            </a:r>
            <a:r>
              <a:rPr lang="en-US" dirty="0">
                <a:solidFill>
                  <a:srgbClr val="C00000"/>
                </a:solidFill>
              </a:rPr>
              <a:t>monthly.</a:t>
            </a:r>
            <a:r>
              <a:rPr lang="en-US" dirty="0"/>
              <a:t> Over the next </a:t>
            </a:r>
            <a:r>
              <a:rPr lang="en-US" dirty="0">
                <a:solidFill>
                  <a:srgbClr val="C00000"/>
                </a:solidFill>
              </a:rPr>
              <a:t>ten</a:t>
            </a:r>
            <a:r>
              <a:rPr lang="en-US" dirty="0"/>
              <a:t> years, Charlie receives a payment of </a:t>
            </a:r>
            <a:r>
              <a:rPr lang="en-US" dirty="0">
                <a:solidFill>
                  <a:srgbClr val="C00000"/>
                </a:solidFill>
              </a:rPr>
              <a:t>$3182 </a:t>
            </a:r>
            <a:r>
              <a:rPr lang="en-US" dirty="0"/>
              <a:t>per month from the annuity for each month </a:t>
            </a:r>
            <a:r>
              <a:rPr lang="en-US" dirty="0">
                <a:solidFill>
                  <a:srgbClr val="C00000"/>
                </a:solidFill>
              </a:rPr>
              <a:t>except the final month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a. Find the value of the annuity after </a:t>
            </a:r>
            <a:r>
              <a:rPr lang="en-US" dirty="0">
                <a:solidFill>
                  <a:srgbClr val="C00000"/>
                </a:solidFill>
              </a:rPr>
              <a:t>five</a:t>
            </a:r>
            <a:r>
              <a:rPr lang="en-US" dirty="0"/>
              <a:t> years. Round your answer to </a:t>
            </a:r>
            <a:r>
              <a:rPr lang="en-US" dirty="0">
                <a:solidFill>
                  <a:srgbClr val="C00000"/>
                </a:solidFill>
              </a:rPr>
              <a:t>the nearest cent.</a:t>
            </a:r>
          </a:p>
          <a:p>
            <a:pPr marL="0" indent="0">
              <a:buNone/>
            </a:pPr>
            <a:r>
              <a:rPr lang="en-US" dirty="0"/>
              <a:t>b. Find the </a:t>
            </a:r>
            <a:r>
              <a:rPr lang="en-US" dirty="0">
                <a:solidFill>
                  <a:srgbClr val="C00000"/>
                </a:solidFill>
              </a:rPr>
              <a:t>final payment </a:t>
            </a:r>
            <a:r>
              <a:rPr lang="en-US" dirty="0"/>
              <a:t>from the annuity. Round your answer to the nearest cent.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C67FC9-92D5-9142-9030-60349D846298}"/>
              </a:ext>
            </a:extLst>
          </p:cNvPr>
          <p:cNvSpPr/>
          <p:nvPr/>
        </p:nvSpPr>
        <p:spPr>
          <a:xfrm>
            <a:off x="6714695" y="4903155"/>
            <a:ext cx="5477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EC6"/>
                </a:solidFill>
                <a:latin typeface="Open Sans"/>
              </a:rPr>
              <a:t>The balance of the annuity is $168 612.</a:t>
            </a:r>
            <a:br>
              <a:rPr lang="en-AU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812F07-DE6D-43F0-E39E-75AB7214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2986477"/>
            <a:ext cx="5753903" cy="15908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EFE5BD-C8F1-3291-49C5-AA2FED76F6B4}"/>
              </a:ext>
            </a:extLst>
          </p:cNvPr>
          <p:cNvSpPr txBox="1"/>
          <p:nvPr/>
        </p:nvSpPr>
        <p:spPr>
          <a:xfrm>
            <a:off x="4329814" y="2274715"/>
            <a:ext cx="23848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Minus sign for FV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DF344C-2449-E18E-3456-71CBC4A5DF0A}"/>
              </a:ext>
            </a:extLst>
          </p:cNvPr>
          <p:cNvCxnSpPr>
            <a:cxnSpLocks/>
          </p:cNvCxnSpPr>
          <p:nvPr/>
        </p:nvCxnSpPr>
        <p:spPr>
          <a:xfrm flipH="1">
            <a:off x="3983065" y="2644047"/>
            <a:ext cx="346749" cy="11378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284106-10EE-78E9-3E3E-856A38D09D1A}"/>
              </a:ext>
            </a:extLst>
          </p:cNvPr>
          <p:cNvSpPr txBox="1"/>
          <p:nvPr/>
        </p:nvSpPr>
        <p:spPr>
          <a:xfrm>
            <a:off x="6714695" y="3010842"/>
            <a:ext cx="2112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prin=300 000</a:t>
            </a:r>
          </a:p>
          <a:p>
            <a:r>
              <a:rPr lang="en-US" dirty="0"/>
              <a:t>r= 5</a:t>
            </a:r>
          </a:p>
          <a:p>
            <a:r>
              <a:rPr lang="en-US" dirty="0"/>
              <a:t>n= 12</a:t>
            </a:r>
          </a:p>
          <a:p>
            <a:r>
              <a:rPr lang="en-US" dirty="0"/>
              <a:t>t= 5</a:t>
            </a:r>
          </a:p>
          <a:p>
            <a:r>
              <a:rPr lang="en-US" dirty="0"/>
              <a:t>payt=3182</a:t>
            </a:r>
          </a:p>
          <a:p>
            <a:r>
              <a:rPr lang="en-US" dirty="0"/>
              <a:t>FV=?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480163-C39E-BF08-9388-F0EFBB883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6" y="3013379"/>
            <a:ext cx="6306430" cy="20195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2F24B9A-D9BC-CFDB-1742-A75B64FE0A88}"/>
              </a:ext>
            </a:extLst>
          </p:cNvPr>
          <p:cNvSpPr txBox="1"/>
          <p:nvPr/>
        </p:nvSpPr>
        <p:spPr>
          <a:xfrm>
            <a:off x="8738679" y="3038939"/>
            <a:ext cx="2112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prin=300 000</a:t>
            </a:r>
          </a:p>
          <a:p>
            <a:r>
              <a:rPr lang="en-US" dirty="0"/>
              <a:t>r= 5</a:t>
            </a:r>
          </a:p>
          <a:p>
            <a:r>
              <a:rPr lang="en-US" dirty="0"/>
              <a:t>n= 12</a:t>
            </a:r>
          </a:p>
          <a:p>
            <a:r>
              <a:rPr lang="en-US" dirty="0"/>
              <a:t>t= 9+11/12</a:t>
            </a:r>
          </a:p>
          <a:p>
            <a:r>
              <a:rPr lang="en-US" dirty="0"/>
              <a:t>payt=3182</a:t>
            </a:r>
          </a:p>
          <a:p>
            <a:r>
              <a:rPr lang="en-US" dirty="0"/>
              <a:t>FV=?</a:t>
            </a:r>
            <a:endParaRPr lang="en-AU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E0168C-5E3E-2B68-BBA3-582ACFF20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5825"/>
            <a:ext cx="6306430" cy="205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D03345B-B199-7C40-B4FE-614CCFD146AF}"/>
                  </a:ext>
                </a:extLst>
              </p:cNvPr>
              <p:cNvSpPr/>
              <p:nvPr/>
            </p:nvSpPr>
            <p:spPr>
              <a:xfrm>
                <a:off x="6714695" y="5659376"/>
                <a:ext cx="4001416" cy="88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AU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=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=0.41667</a:t>
                </a:r>
              </a:p>
              <a:p>
                <a:r>
                  <a:rPr lang="en-AU" dirty="0">
                    <a:solidFill>
                      <a:srgbClr val="0070C0"/>
                    </a:solidFill>
                    <a:latin typeface="Open Sans"/>
                  </a:rPr>
                  <a:t>3163.46 + 3163.46*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0.41667</m:t>
                        </m:r>
                      </m:num>
                      <m:den>
                        <m:r>
                          <a:rPr lang="en-US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=3176.64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D03345B-B199-7C40-B4FE-614CCFD14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95" y="5659376"/>
                <a:ext cx="4001416" cy="881395"/>
              </a:xfrm>
              <a:prstGeom prst="rect">
                <a:avLst/>
              </a:prstGeom>
              <a:blipFill>
                <a:blip r:embed="rId5"/>
                <a:stretch>
                  <a:fillRect l="-1218" b="-34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4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1243-750A-4064-AD27-37D84D15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208"/>
            <a:ext cx="10168128" cy="654518"/>
          </a:xfrm>
        </p:spPr>
        <p:txBody>
          <a:bodyPr/>
          <a:lstStyle/>
          <a:p>
            <a:r>
              <a:rPr lang="en-US" dirty="0"/>
              <a:t>Mathematica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51BFB-BA5F-69F6-E8B6-A2583AF7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817"/>
            <a:ext cx="12192000" cy="5907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84839E-1F0B-6DA7-BA1F-A087737BF0C7}"/>
              </a:ext>
            </a:extLst>
          </p:cNvPr>
          <p:cNvSpPr txBox="1"/>
          <p:nvPr/>
        </p:nvSpPr>
        <p:spPr>
          <a:xfrm>
            <a:off x="7192256" y="481969"/>
            <a:ext cx="23848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Minus sign for FV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C34E00-A229-0B35-8993-DCFD88670766}"/>
              </a:ext>
            </a:extLst>
          </p:cNvPr>
          <p:cNvCxnSpPr>
            <a:cxnSpLocks/>
          </p:cNvCxnSpPr>
          <p:nvPr/>
        </p:nvCxnSpPr>
        <p:spPr>
          <a:xfrm flipH="1">
            <a:off x="7192256" y="973392"/>
            <a:ext cx="346749" cy="11378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07CA4D-22C7-38D9-5940-D5DD96A3A95B}"/>
              </a:ext>
            </a:extLst>
          </p:cNvPr>
          <p:cNvSpPr txBox="1"/>
          <p:nvPr/>
        </p:nvSpPr>
        <p:spPr>
          <a:xfrm>
            <a:off x="10079403" y="3364039"/>
            <a:ext cx="21125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Plus sign for FV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DDD922-CE7A-CE37-51D3-734DDB6008D7}"/>
              </a:ext>
            </a:extLst>
          </p:cNvPr>
          <p:cNvCxnSpPr>
            <a:cxnSpLocks/>
          </p:cNvCxnSpPr>
          <p:nvPr/>
        </p:nvCxnSpPr>
        <p:spPr>
          <a:xfrm flipH="1">
            <a:off x="7074568" y="3703576"/>
            <a:ext cx="3004051" cy="14940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8DE2-45E5-8F47-3E6E-E18F6D5EC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payment command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0B0ED-09CD-8026-EDAF-E113F75EB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9" y="2633551"/>
            <a:ext cx="9935962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485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1B2130"/>
      </a:dk2>
      <a:lt2>
        <a:srgbClr val="F3F1F0"/>
      </a:lt2>
      <a:accent1>
        <a:srgbClr val="23ADDC"/>
      </a:accent1>
      <a:accent2>
        <a:srgbClr val="1756D5"/>
      </a:accent2>
      <a:accent3>
        <a:srgbClr val="3B2CE7"/>
      </a:accent3>
      <a:accent4>
        <a:srgbClr val="7617D5"/>
      </a:accent4>
      <a:accent5>
        <a:srgbClr val="D729E7"/>
      </a:accent5>
      <a:accent6>
        <a:srgbClr val="D51796"/>
      </a:accent6>
      <a:hlink>
        <a:srgbClr val="BF5F3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611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Cambria Math</vt:lpstr>
      <vt:lpstr>Open Sans</vt:lpstr>
      <vt:lpstr>AccentBoxVTI</vt:lpstr>
      <vt:lpstr>Using a finance solver to find the balance and final payment</vt:lpstr>
      <vt:lpstr>Using a finance solver to solve financial problems</vt:lpstr>
      <vt:lpstr>PowerPoint Presentation</vt:lpstr>
      <vt:lpstr>Using Finance solver for a compound interest investment with regular additions to the principal</vt:lpstr>
      <vt:lpstr>Determining the balance and final payment of a reducing balance loan after a given number of payments</vt:lpstr>
      <vt:lpstr>Determining the balance of an annuity using a finance solver</vt:lpstr>
      <vt:lpstr>Mathematica</vt:lpstr>
      <vt:lpstr>The final payment command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financial solver to analyse reducing-balance loans </dc:title>
  <dc:creator>Yongmei Zhang</dc:creator>
  <cp:lastModifiedBy>Lyn ZHANG</cp:lastModifiedBy>
  <cp:revision>26</cp:revision>
  <dcterms:created xsi:type="dcterms:W3CDTF">2020-12-02T00:42:45Z</dcterms:created>
  <dcterms:modified xsi:type="dcterms:W3CDTF">2024-05-09T21:59:51Z</dcterms:modified>
</cp:coreProperties>
</file>